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xls" ContentType="application/vnd.ms-exce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  <p:sldMasterId id="2147483652" r:id="rId3"/>
    <p:sldMasterId id="2147483700" r:id="rId4"/>
    <p:sldMasterId id="2147483772" r:id="rId5"/>
    <p:sldMasterId id="2147483785" r:id="rId6"/>
    <p:sldMasterId id="2147483798" r:id="rId7"/>
  </p:sldMasterIdLst>
  <p:notesMasterIdLst>
    <p:notesMasterId r:id="rId48"/>
  </p:notesMasterIdLst>
  <p:handoutMasterIdLst>
    <p:handoutMasterId r:id="rId49"/>
  </p:handoutMasterIdLst>
  <p:sldIdLst>
    <p:sldId id="565" r:id="rId8"/>
    <p:sldId id="592" r:id="rId9"/>
    <p:sldId id="291" r:id="rId10"/>
    <p:sldId id="358" r:id="rId11"/>
    <p:sldId id="448" r:id="rId12"/>
    <p:sldId id="378" r:id="rId13"/>
    <p:sldId id="379" r:id="rId14"/>
    <p:sldId id="599" r:id="rId15"/>
    <p:sldId id="598" r:id="rId16"/>
    <p:sldId id="600" r:id="rId17"/>
    <p:sldId id="474" r:id="rId18"/>
    <p:sldId id="455" r:id="rId19"/>
    <p:sldId id="456" r:id="rId20"/>
    <p:sldId id="457" r:id="rId21"/>
    <p:sldId id="421" r:id="rId22"/>
    <p:sldId id="427" r:id="rId23"/>
    <p:sldId id="375" r:id="rId24"/>
    <p:sldId id="317" r:id="rId25"/>
    <p:sldId id="423" r:id="rId26"/>
    <p:sldId id="424" r:id="rId27"/>
    <p:sldId id="333" r:id="rId28"/>
    <p:sldId id="318" r:id="rId29"/>
    <p:sldId id="590" r:id="rId30"/>
    <p:sldId id="388" r:id="rId31"/>
    <p:sldId id="603" r:id="rId32"/>
    <p:sldId id="604" r:id="rId33"/>
    <p:sldId id="401" r:id="rId34"/>
    <p:sldId id="403" r:id="rId35"/>
    <p:sldId id="338" r:id="rId36"/>
    <p:sldId id="586" r:id="rId37"/>
    <p:sldId id="587" r:id="rId38"/>
    <p:sldId id="588" r:id="rId39"/>
    <p:sldId id="597" r:id="rId40"/>
    <p:sldId id="593" r:id="rId41"/>
    <p:sldId id="594" r:id="rId42"/>
    <p:sldId id="595" r:id="rId43"/>
    <p:sldId id="596" r:id="rId44"/>
    <p:sldId id="334" r:id="rId45"/>
    <p:sldId id="601" r:id="rId46"/>
    <p:sldId id="602" r:id="rId47"/>
  </p:sldIdLst>
  <p:sldSz cx="9144000" cy="6858000" type="screen4x3"/>
  <p:notesSz cx="69342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radeGothicBold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radeGothicBold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radeGothicBold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radeGothicBold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TradeGothicBold"/>
        <a:ea typeface="+mn-ea"/>
        <a:cs typeface="+mn-cs"/>
      </a:defRPr>
    </a:lvl5pPr>
    <a:lvl6pPr marL="2286000" algn="l" defTabSz="914400" rtl="0" eaLnBrk="1" latinLnBrk="0" hangingPunct="1">
      <a:defRPr sz="4800" kern="1200">
        <a:solidFill>
          <a:schemeClr val="tx1"/>
        </a:solidFill>
        <a:latin typeface="TradeGothicBold"/>
        <a:ea typeface="+mn-ea"/>
        <a:cs typeface="+mn-cs"/>
      </a:defRPr>
    </a:lvl6pPr>
    <a:lvl7pPr marL="2743200" algn="l" defTabSz="914400" rtl="0" eaLnBrk="1" latinLnBrk="0" hangingPunct="1">
      <a:defRPr sz="4800" kern="1200">
        <a:solidFill>
          <a:schemeClr val="tx1"/>
        </a:solidFill>
        <a:latin typeface="TradeGothicBold"/>
        <a:ea typeface="+mn-ea"/>
        <a:cs typeface="+mn-cs"/>
      </a:defRPr>
    </a:lvl7pPr>
    <a:lvl8pPr marL="3200400" algn="l" defTabSz="914400" rtl="0" eaLnBrk="1" latinLnBrk="0" hangingPunct="1">
      <a:defRPr sz="4800" kern="1200">
        <a:solidFill>
          <a:schemeClr val="tx1"/>
        </a:solidFill>
        <a:latin typeface="TradeGothicBold"/>
        <a:ea typeface="+mn-ea"/>
        <a:cs typeface="+mn-cs"/>
      </a:defRPr>
    </a:lvl8pPr>
    <a:lvl9pPr marL="3657600" algn="l" defTabSz="914400" rtl="0" eaLnBrk="1" latinLnBrk="0" hangingPunct="1">
      <a:defRPr sz="4800" kern="1200">
        <a:solidFill>
          <a:schemeClr val="tx1"/>
        </a:solidFill>
        <a:latin typeface="TradeGothicBold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00"/>
    <a:srgbClr val="C4C4C4"/>
    <a:srgbClr val="000066"/>
    <a:srgbClr val="99CCFF"/>
    <a:srgbClr val="6699FF"/>
    <a:srgbClr val="CCECFF"/>
    <a:srgbClr val="000099"/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861" autoAdjust="0"/>
    <p:restoredTop sz="84478" autoAdjust="0"/>
  </p:normalViewPr>
  <p:slideViewPr>
    <p:cSldViewPr>
      <p:cViewPr>
        <p:scale>
          <a:sx n="57" d="100"/>
          <a:sy n="57" d="100"/>
        </p:scale>
        <p:origin x="-780" y="-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475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0D33E8D6-C5AD-4B99-8962-DF104D9C88A6}" type="datetimeFigureOut">
              <a:rPr lang="en-US"/>
              <a:pPr>
                <a:defRPr/>
              </a:pPr>
              <a:t>5/6/2011</a:t>
            </a:fld>
            <a:endParaRPr lang="en-US"/>
          </a:p>
        </p:txBody>
      </p:sp>
      <p:sp>
        <p:nvSpPr>
          <p:cNvPr id="194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6935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475" y="876935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C86D25E2-51E5-4578-8235-22670912FA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3724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692150"/>
            <a:ext cx="4616450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86263"/>
            <a:ext cx="5546725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6935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6935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72832050-F570-4615-8980-EE20F2DFA7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19154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 txBox="1">
            <a:spLocks noGrp="1" noChangeArrowheads="1"/>
          </p:cNvSpPr>
          <p:nvPr/>
        </p:nvSpPr>
        <p:spPr bwMode="auto">
          <a:xfrm>
            <a:off x="3927475" y="876935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82" tIns="46191" rIns="92382" bIns="46191" anchor="b"/>
          <a:lstStyle/>
          <a:p>
            <a:pPr algn="r" defTabSz="923925"/>
            <a:fld id="{6636F1A1-3C5B-48F7-93CC-0901AC589D94}" type="slidenum">
              <a:rPr lang="en-US" sz="1200">
                <a:latin typeface="Arial" charset="0"/>
              </a:rPr>
              <a:pPr algn="r" defTabSz="923925"/>
              <a:t>1</a:t>
            </a:fld>
            <a:endParaRPr lang="en-US" sz="1200">
              <a:latin typeface="Arial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692150"/>
            <a:ext cx="4616450" cy="3462338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84675"/>
            <a:ext cx="5546725" cy="4156075"/>
          </a:xfrm>
          <a:noFill/>
          <a:ln/>
        </p:spPr>
        <p:txBody>
          <a:bodyPr/>
          <a:lstStyle/>
          <a:p>
            <a:pPr eaLnBrk="1" hangingPunct="1"/>
            <a:endParaRPr lang="en-US" sz="14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689270-3491-4AC0-92A2-66014DFBEA61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2883" name="Slide Number Placeholder 3"/>
          <p:cNvSpPr txBox="1">
            <a:spLocks noGrp="1"/>
          </p:cNvSpPr>
          <p:nvPr/>
        </p:nvSpPr>
        <p:spPr bwMode="auto">
          <a:xfrm>
            <a:off x="3927475" y="876935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82" tIns="46191" rIns="92382" bIns="46191" anchor="b"/>
          <a:lstStyle/>
          <a:p>
            <a:pPr algn="r" defTabSz="923925"/>
            <a:fld id="{E8F50E87-E721-46D2-A586-49CCF8E63508}" type="slidenum">
              <a:rPr lang="en-US" sz="1200">
                <a:latin typeface="Arial" charset="0"/>
              </a:rPr>
              <a:pPr algn="r" defTabSz="923925"/>
              <a:t>11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10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F7B732-0C8C-41B1-BA8A-C771DB7173C5}" type="slidenum">
              <a:rPr lang="en-US" smtClean="0">
                <a:latin typeface="Arial" charset="0"/>
              </a:rPr>
              <a:pPr/>
              <a:t>12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69ACEB-E7C1-4E69-ABA5-366C9E00272A}" type="slidenum">
              <a:rPr lang="en-US" smtClean="0">
                <a:latin typeface="Arial" charset="0"/>
              </a:rPr>
              <a:pPr/>
              <a:t>13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146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BA7DA1-FEEC-46AD-9494-1616A60C0FC2}" type="slidenum">
              <a:rPr lang="en-US" smtClean="0">
                <a:latin typeface="Arial" charset="0"/>
              </a:rPr>
              <a:pPr/>
              <a:t>14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3738"/>
            <a:ext cx="4616450" cy="3462337"/>
          </a:xfrm>
          <a:ln/>
        </p:spPr>
      </p:sp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86263"/>
            <a:ext cx="5546725" cy="415290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8AE90E-4473-4D73-8E2B-61CEFB84F86C}" type="slidenum">
              <a:rPr lang="en-US" smtClean="0">
                <a:latin typeface="Arial" charset="0"/>
              </a:rPr>
              <a:pPr/>
              <a:t>16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3738"/>
            <a:ext cx="4616450" cy="3462337"/>
          </a:xfrm>
          <a:ln/>
        </p:spPr>
      </p:sp>
      <p:sp>
        <p:nvSpPr>
          <p:cNvPr id="1310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86263"/>
            <a:ext cx="5546725" cy="4152900"/>
          </a:xfrm>
          <a:noFill/>
          <a:ln/>
        </p:spPr>
        <p:txBody>
          <a:bodyPr/>
          <a:lstStyle/>
          <a:p>
            <a:r>
              <a:rPr lang="en-US" smtClean="0"/>
              <a:t>Animation of track guidance models for Hurricane Ike.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1031"/>
          <p:cNvSpPr txBox="1">
            <a:spLocks noGrp="1" noChangeArrowheads="1"/>
          </p:cNvSpPr>
          <p:nvPr/>
        </p:nvSpPr>
        <p:spPr bwMode="auto">
          <a:xfrm>
            <a:off x="3927475" y="876935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644" tIns="45322" rIns="90644" bIns="45322" anchor="b"/>
          <a:lstStyle/>
          <a:p>
            <a:pPr algn="r" defTabSz="906463" eaLnBrk="0" hangingPunct="0"/>
            <a:fld id="{0C67C3A0-68FB-4086-B692-936428FC0389}" type="slidenum">
              <a:rPr lang="en-US" sz="1200">
                <a:latin typeface="Times New Roman" pitchFamily="18" charset="0"/>
              </a:rPr>
              <a:pPr algn="r" defTabSz="906463" eaLnBrk="0" hangingPunct="0"/>
              <a:t>18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0644" tIns="45322" rIns="90644" bIns="45322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 txBox="1">
            <a:spLocks noGrp="1" noChangeArrowheads="1"/>
          </p:cNvSpPr>
          <p:nvPr/>
        </p:nvSpPr>
        <p:spPr bwMode="auto">
          <a:xfrm>
            <a:off x="3927475" y="876935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82" tIns="46191" rIns="92382" bIns="46191" anchor="b"/>
          <a:lstStyle/>
          <a:p>
            <a:pPr algn="r" defTabSz="923925"/>
            <a:fld id="{6636F1A1-3C5B-48F7-93CC-0901AC589D94}" type="slidenum">
              <a:rPr lang="en-US" sz="1200">
                <a:solidFill>
                  <a:prstClr val="black"/>
                </a:solidFill>
                <a:latin typeface="Arial" charset="0"/>
              </a:rPr>
              <a:pPr algn="r" defTabSz="923925"/>
              <a:t>2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692150"/>
            <a:ext cx="4616450" cy="3462338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84675"/>
            <a:ext cx="5546725" cy="4156075"/>
          </a:xfrm>
          <a:noFill/>
          <a:ln/>
        </p:spPr>
        <p:txBody>
          <a:bodyPr/>
          <a:lstStyle/>
          <a:p>
            <a:pPr eaLnBrk="1" hangingPunct="1"/>
            <a:endParaRPr lang="en-US" sz="140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45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3D8B46-4BCB-48E8-99FB-C3D4DACEBC00}" type="slidenum">
              <a:rPr lang="en-US" smtClean="0">
                <a:latin typeface="Arial" charset="0"/>
              </a:rPr>
              <a:pPr/>
              <a:t>21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031"/>
          <p:cNvSpPr txBox="1">
            <a:spLocks noGrp="1" noChangeArrowheads="1"/>
          </p:cNvSpPr>
          <p:nvPr/>
        </p:nvSpPr>
        <p:spPr bwMode="auto">
          <a:xfrm>
            <a:off x="3927475" y="876935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644" tIns="45322" rIns="90644" bIns="45322" anchor="b"/>
          <a:lstStyle/>
          <a:p>
            <a:pPr algn="r" defTabSz="906463" eaLnBrk="0" hangingPunct="0"/>
            <a:fld id="{D34AD11A-9817-429F-A994-822B00549275}" type="slidenum">
              <a:rPr lang="en-US" sz="1200">
                <a:latin typeface="Times New Roman" pitchFamily="18" charset="0"/>
              </a:rPr>
              <a:pPr algn="r" defTabSz="906463" eaLnBrk="0" hangingPunct="0"/>
              <a:t>22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0644" tIns="45322" rIns="90644" bIns="45322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89FBC6-A162-4622-99AA-03E0EB096F99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 txBox="1">
            <a:spLocks noGrp="1" noChangeArrowheads="1"/>
          </p:cNvSpPr>
          <p:nvPr/>
        </p:nvSpPr>
        <p:spPr bwMode="auto">
          <a:xfrm>
            <a:off x="3927475" y="876935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76" tIns="46189" rIns="92376" bIns="46189" anchor="b"/>
          <a:lstStyle/>
          <a:p>
            <a:pPr algn="r" defTabSz="923925"/>
            <a:fld id="{AFE285FA-CEC6-424A-8ED9-5323EEA366CB}" type="slidenum">
              <a:rPr lang="en-US" sz="1200">
                <a:latin typeface="Arial" charset="0"/>
              </a:rPr>
              <a:pPr algn="r" defTabSz="923925"/>
              <a:t>24</a:t>
            </a:fld>
            <a:endParaRPr lang="en-US" sz="1200">
              <a:latin typeface="Arial" charset="0"/>
            </a:endParaRPr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376" tIns="46189" rIns="92376" bIns="46189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61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536135-D192-4BFD-B5CE-BCC8461C52BB}" type="slidenum">
              <a:rPr lang="en-US" smtClean="0">
                <a:latin typeface="Arial" charset="0"/>
              </a:rPr>
              <a:pPr/>
              <a:t>25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63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B31E0-B147-4873-9C2D-EDCCE1AE54C8}" type="slidenum">
              <a:rPr lang="en-US" smtClean="0">
                <a:latin typeface="Arial" charset="0"/>
              </a:rPr>
              <a:pPr/>
              <a:t>26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 txBox="1">
            <a:spLocks noGrp="1" noChangeArrowheads="1"/>
          </p:cNvSpPr>
          <p:nvPr/>
        </p:nvSpPr>
        <p:spPr bwMode="auto">
          <a:xfrm>
            <a:off x="3962400" y="87550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04" tIns="46151" rIns="92304" bIns="46151" anchor="b"/>
          <a:lstStyle/>
          <a:p>
            <a:pPr algn="r" defTabSz="923925" eaLnBrk="0" hangingPunct="0"/>
            <a:fld id="{6D488199-7615-4404-811E-2AE4A66D373F}" type="slidenum">
              <a:rPr lang="en-US" sz="1200">
                <a:latin typeface="Times New Roman" pitchFamily="18" charset="0"/>
              </a:rPr>
              <a:pPr algn="r" defTabSz="923925" eaLnBrk="0" hangingPunct="0"/>
              <a:t>27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6913"/>
            <a:ext cx="4649788" cy="3487737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6425"/>
            <a:ext cx="5105400" cy="4106863"/>
          </a:xfrm>
          <a:noFill/>
          <a:ln/>
        </p:spPr>
        <p:txBody>
          <a:bodyPr lIns="92304" tIns="46151" rIns="92304" bIns="46151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/>
          <p:cNvSpPr txBox="1">
            <a:spLocks noGrp="1" noChangeArrowheads="1"/>
          </p:cNvSpPr>
          <p:nvPr/>
        </p:nvSpPr>
        <p:spPr bwMode="auto">
          <a:xfrm>
            <a:off x="3962400" y="87550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04" tIns="46151" rIns="92304" bIns="46151" anchor="b"/>
          <a:lstStyle/>
          <a:p>
            <a:pPr algn="r" defTabSz="923925" eaLnBrk="0" hangingPunct="0"/>
            <a:fld id="{7D0C3D35-1EE1-4F3B-BD48-97CB55E84E5D}" type="slidenum">
              <a:rPr lang="en-US" sz="1200">
                <a:latin typeface="Times New Roman" pitchFamily="18" charset="0"/>
              </a:rPr>
              <a:pPr algn="r" defTabSz="923925" eaLnBrk="0" hangingPunct="0"/>
              <a:t>28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86263"/>
            <a:ext cx="5086350" cy="4154487"/>
          </a:xfrm>
          <a:noFill/>
          <a:ln/>
        </p:spPr>
        <p:txBody>
          <a:bodyPr lIns="92304" tIns="46151" rIns="92304" bIns="46151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802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09F958-53C6-4786-B62C-144789CC9E51}" type="slidenum">
              <a:rPr lang="en-US" smtClean="0">
                <a:latin typeface="Arial" charset="0"/>
              </a:rPr>
              <a:pPr/>
              <a:t>29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99941-30AE-40DE-BE9C-C5CF1ED2C7A3}" type="slidenum">
              <a:rPr lang="en-US" smtClean="0">
                <a:latin typeface="Arial" charset="0"/>
              </a:rPr>
              <a:pPr/>
              <a:t>3</a:t>
            </a:fld>
            <a:endParaRPr lang="en-US" smtClean="0">
              <a:latin typeface="Arial" charset="0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9E879E-8560-4D13-9C38-26CD782FB892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 txBox="1">
            <a:spLocks noGrp="1" noChangeArrowheads="1"/>
          </p:cNvSpPr>
          <p:nvPr/>
        </p:nvSpPr>
        <p:spPr bwMode="auto">
          <a:xfrm>
            <a:off x="3962400" y="87550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66" tIns="46133" rIns="92266" bIns="46133" anchor="b"/>
          <a:lstStyle/>
          <a:p>
            <a:pPr algn="r" defTabSz="923925" eaLnBrk="0" hangingPunct="0"/>
            <a:fld id="{C60E4927-337D-49D3-B841-3A00304543E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algn="r" defTabSz="923925" eaLnBrk="0" hangingPunct="0"/>
              <a:t>31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202238-9485-43DC-B4C7-43CCB798C54B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 txBox="1">
            <a:spLocks noGrp="1" noChangeArrowheads="1"/>
          </p:cNvSpPr>
          <p:nvPr/>
        </p:nvSpPr>
        <p:spPr bwMode="auto">
          <a:xfrm>
            <a:off x="3927475" y="876935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82" tIns="46191" rIns="92382" bIns="46191" anchor="b"/>
          <a:lstStyle/>
          <a:p>
            <a:pPr algn="r" defTabSz="923925"/>
            <a:fld id="{6636F1A1-3C5B-48F7-93CC-0901AC589D94}" type="slidenum">
              <a:rPr lang="en-US" sz="1200">
                <a:solidFill>
                  <a:prstClr val="black"/>
                </a:solidFill>
                <a:latin typeface="Arial" charset="0"/>
              </a:rPr>
              <a:pPr algn="r" defTabSz="923925"/>
              <a:t>33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692150"/>
            <a:ext cx="4616450" cy="3462338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84675"/>
            <a:ext cx="5546725" cy="4156075"/>
          </a:xfrm>
          <a:noFill/>
          <a:ln/>
        </p:spPr>
        <p:txBody>
          <a:bodyPr/>
          <a:lstStyle/>
          <a:p>
            <a:pPr eaLnBrk="1" hangingPunct="1"/>
            <a:endParaRPr lang="en-US" sz="140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 txBox="1">
            <a:spLocks noGrp="1" noChangeArrowheads="1"/>
          </p:cNvSpPr>
          <p:nvPr/>
        </p:nvSpPr>
        <p:spPr bwMode="auto">
          <a:xfrm>
            <a:off x="3927475" y="876935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82" tIns="46191" rIns="92382" bIns="46191" anchor="b"/>
          <a:lstStyle/>
          <a:p>
            <a:pPr algn="r" defTabSz="923925"/>
            <a:fld id="{2CD68A40-7643-491B-8C47-7A026054733A}" type="slidenum">
              <a:rPr lang="en-US" sz="1200">
                <a:latin typeface="Arial" charset="0"/>
              </a:rPr>
              <a:pPr algn="r" defTabSz="923925"/>
              <a:t>34</a:t>
            </a:fld>
            <a:endParaRPr lang="en-US" sz="1200">
              <a:latin typeface="Arial" charset="0"/>
            </a:endParaRPr>
          </a:p>
        </p:txBody>
      </p:sp>
      <p:sp>
        <p:nvSpPr>
          <p:cNvPr id="324611" name="Rectangle 7"/>
          <p:cNvSpPr txBox="1">
            <a:spLocks noGrp="1" noChangeArrowheads="1"/>
          </p:cNvSpPr>
          <p:nvPr/>
        </p:nvSpPr>
        <p:spPr bwMode="auto">
          <a:xfrm>
            <a:off x="3929063" y="8769350"/>
            <a:ext cx="3003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68" tIns="46183" rIns="92368" bIns="46183" anchor="b"/>
          <a:lstStyle/>
          <a:p>
            <a:pPr algn="r" defTabSz="923925"/>
            <a:fld id="{51F0150C-5615-4754-AC03-456FB040207C}" type="slidenum">
              <a:rPr lang="en-US" sz="1200"/>
              <a:pPr algn="r" defTabSz="923925"/>
              <a:t>34</a:t>
            </a:fld>
            <a:endParaRPr lang="en-US" sz="1200"/>
          </a:p>
        </p:txBody>
      </p:sp>
      <p:sp>
        <p:nvSpPr>
          <p:cNvPr id="324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693738"/>
            <a:ext cx="4614862" cy="3460750"/>
          </a:xfrm>
          <a:ln/>
        </p:spPr>
      </p:sp>
      <p:sp>
        <p:nvSpPr>
          <p:cNvPr id="3246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86263"/>
            <a:ext cx="5546725" cy="4152900"/>
          </a:xfrm>
          <a:noFill/>
          <a:ln/>
        </p:spPr>
        <p:txBody>
          <a:bodyPr lIns="92368" tIns="46183" rIns="92368" bIns="46183"/>
          <a:lstStyle/>
          <a:p>
            <a:pPr eaLnBrk="1" hangingPunct="1"/>
            <a:r>
              <a:rPr lang="en-US" smtClean="0"/>
              <a:t>117% of the median is generally above average, while 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832050-F570-4615-8980-EE20F2DFA74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9875" name="Slide Number Placeholder 3"/>
          <p:cNvSpPr txBox="1">
            <a:spLocks noGrp="1"/>
          </p:cNvSpPr>
          <p:nvPr/>
        </p:nvSpPr>
        <p:spPr bwMode="auto">
          <a:xfrm>
            <a:off x="3927475" y="876935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82" tIns="46191" rIns="92382" bIns="46191" anchor="b"/>
          <a:lstStyle/>
          <a:p>
            <a:pPr algn="r" defTabSz="923925"/>
            <a:fld id="{30D5361A-542C-48C1-9E5A-E2492E43BE75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defTabSz="923925"/>
              <a:t>36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8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18468" name="Slide Number Placeholder 3"/>
          <p:cNvSpPr txBox="1">
            <a:spLocks noGrp="1"/>
          </p:cNvSpPr>
          <p:nvPr/>
        </p:nvSpPr>
        <p:spPr bwMode="auto">
          <a:xfrm>
            <a:off x="3927475" y="876935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82" tIns="46191" rIns="92382" bIns="46191" anchor="b"/>
          <a:lstStyle/>
          <a:p>
            <a:pPr algn="r" defTabSz="923925"/>
            <a:fld id="{FD447C0C-F486-4CC3-BE43-06A29D34A9DC}" type="slidenum">
              <a:rPr lang="en-US" sz="1200">
                <a:solidFill>
                  <a:prstClr val="black"/>
                </a:solidFill>
                <a:latin typeface="Arial" charset="0"/>
              </a:rPr>
              <a:pPr algn="r" defTabSz="923925"/>
              <a:t>37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55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91CC94-2524-4F4B-AD71-782BFFF1DDE8}" type="slidenum">
              <a:rPr lang="en-US" smtClean="0">
                <a:latin typeface="Arial" charset="0"/>
              </a:rPr>
              <a:pPr/>
              <a:t>38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51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E11D85-EBEF-468E-AB39-5E447753AC15}" type="slidenum">
              <a:rPr lang="en-US" smtClean="0">
                <a:latin typeface="Arial" charset="0"/>
              </a:rPr>
              <a:pPr/>
              <a:t>39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7827" name="Slide Number Placeholder 3"/>
          <p:cNvSpPr txBox="1">
            <a:spLocks noGrp="1"/>
          </p:cNvSpPr>
          <p:nvPr/>
        </p:nvSpPr>
        <p:spPr bwMode="auto">
          <a:xfrm>
            <a:off x="3927475" y="876935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82" tIns="46191" rIns="92382" bIns="46191" anchor="b"/>
          <a:lstStyle/>
          <a:p>
            <a:pPr algn="r" defTabSz="923925"/>
            <a:fld id="{1BDF2777-065D-4C85-A0D7-300490868F49}" type="slidenum">
              <a:rPr lang="en-US" sz="1200">
                <a:latin typeface="Calibri" pitchFamily="34" charset="0"/>
              </a:rPr>
              <a:pPr algn="r" defTabSz="923925"/>
              <a:t>4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53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1D6F8A-DEA3-420A-909B-14DD7544286C}" type="slidenum">
              <a:rPr lang="en-US" smtClean="0">
                <a:latin typeface="Arial" charset="0"/>
              </a:rPr>
              <a:pPr/>
              <a:t>40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1D4268-E194-4574-890A-64297BE39518}" type="slidenum">
              <a:rPr lang="en-US" smtClean="0">
                <a:latin typeface="Arial" charset="0"/>
              </a:rPr>
              <a:pPr/>
              <a:t>5</a:t>
            </a:fld>
            <a:endParaRPr lang="en-US" smtClean="0">
              <a:latin typeface="Arial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3738"/>
            <a:ext cx="4616450" cy="3462337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86263"/>
            <a:ext cx="5083175" cy="4152900"/>
          </a:xfrm>
          <a:noFill/>
          <a:ln/>
        </p:spPr>
        <p:txBody>
          <a:bodyPr lIns="92370" tIns="46186" rIns="92370" bIns="46186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 txBox="1">
            <a:spLocks noGrp="1" noChangeArrowheads="1"/>
          </p:cNvSpPr>
          <p:nvPr/>
        </p:nvSpPr>
        <p:spPr bwMode="auto">
          <a:xfrm>
            <a:off x="3962400" y="87550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69" tIns="46134" rIns="92269" bIns="46134" anchor="b"/>
          <a:lstStyle/>
          <a:p>
            <a:pPr algn="r" defTabSz="923925" eaLnBrk="0" hangingPunct="0"/>
            <a:fld id="{C903C6CA-B1AC-4653-8C8E-32433DE9A5DB}" type="slidenum">
              <a:rPr lang="en-US" sz="1200">
                <a:latin typeface="Times New Roman" pitchFamily="18" charset="0"/>
              </a:rPr>
              <a:pPr algn="r" defTabSz="923925" eaLnBrk="0" hangingPunct="0"/>
              <a:t>6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648200" cy="348615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416425"/>
            <a:ext cx="5108575" cy="4108450"/>
          </a:xfrm>
          <a:noFill/>
          <a:ln/>
        </p:spPr>
        <p:txBody>
          <a:bodyPr lIns="92269" tIns="46134" rIns="92269" bIns="46134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 txBox="1">
            <a:spLocks noGrp="1" noChangeArrowheads="1"/>
          </p:cNvSpPr>
          <p:nvPr/>
        </p:nvSpPr>
        <p:spPr bwMode="auto">
          <a:xfrm>
            <a:off x="3962400" y="87550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69" tIns="46134" rIns="92269" bIns="46134" anchor="b"/>
          <a:lstStyle/>
          <a:p>
            <a:pPr algn="r" defTabSz="923925" eaLnBrk="0" hangingPunct="0"/>
            <a:fld id="{94FAB4B0-D255-4EDE-A5B7-0780B4D6E942}" type="slidenum">
              <a:rPr lang="en-US" sz="1200">
                <a:latin typeface="Times New Roman" pitchFamily="18" charset="0"/>
              </a:rPr>
              <a:pPr algn="r" defTabSz="923925" eaLnBrk="0" hangingPunct="0"/>
              <a:t>7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648200" cy="3486150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416425"/>
            <a:ext cx="5108575" cy="4108450"/>
          </a:xfrm>
          <a:noFill/>
          <a:ln/>
        </p:spPr>
        <p:txBody>
          <a:bodyPr lIns="92269" tIns="46134" rIns="92269" bIns="46134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C1D768-5F94-4371-A762-309AD20E5AB1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3738"/>
            <a:ext cx="4616450" cy="3462337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86263"/>
            <a:ext cx="5083175" cy="4152900"/>
          </a:xfrm>
        </p:spPr>
        <p:txBody>
          <a:bodyPr lIns="92335" tIns="46167" rIns="92335" bIns="46167"/>
          <a:lstStyle/>
          <a:p>
            <a:r>
              <a:rPr lang="en-US" smtClean="0"/>
              <a:t>This is the NOAA dork logo…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C1D768-5F94-4371-A762-309AD20E5AB1}" type="slidenum">
              <a:rPr lang="en-US"/>
              <a:pPr/>
              <a:t>9</a:t>
            </a:fld>
            <a:endParaRPr 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3738"/>
            <a:ext cx="4616450" cy="3462337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86263"/>
            <a:ext cx="5083175" cy="4152900"/>
          </a:xfrm>
        </p:spPr>
        <p:txBody>
          <a:bodyPr lIns="92335" tIns="46167" rIns="92335" bIns="46167"/>
          <a:lstStyle/>
          <a:p>
            <a:r>
              <a:rPr lang="en-US" smtClean="0"/>
              <a:t>This is the NOAA dork logo…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AEA74-0006-40FE-80B1-307FADDB19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9A7F3-16B1-4E5F-955C-4AA21C91B8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B174B-2BFC-49C7-9840-71D5AF9F87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0"/>
            <a:ext cx="6248400" cy="2057400"/>
          </a:xfrm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lIns="274320" rIns="91440"/>
          <a:lstStyle>
            <a:lvl1pPr algn="r">
              <a:defRPr sz="6000">
                <a:latin typeface="TradeGothicBoldTw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26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5029200"/>
            <a:ext cx="6400800" cy="1828800"/>
          </a:xfrm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lIns="182880"/>
          <a:lstStyle>
            <a:lvl1pPr algn="r">
              <a:lnSpc>
                <a:spcPct val="110000"/>
              </a:lnSpc>
              <a:spcBef>
                <a:spcPct val="0"/>
              </a:spcBef>
              <a:spcAft>
                <a:spcPct val="25000"/>
              </a:spcAft>
              <a:defRPr sz="1600">
                <a:solidFill>
                  <a:schemeClr val="bg1"/>
                </a:solidFill>
                <a:latin typeface="TradeGothicBoldCondTwenty" pitchFamily="2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 lIns="91440" tIns="45720" rIns="91440" bIns="45720" anchor="t"/>
          <a:lstStyle>
            <a:lvl1pPr algn="ctr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9921AA1-FCE2-4D68-89A4-1060381B7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9C7BF-3339-4A90-BB88-9A344B01EF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FE2B4-8BBB-4EF4-BB1C-66296125A2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629A2-5F95-482A-B6C2-F64F58D77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FB8CF-3A1A-4D37-B8C5-66F3A2375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48EA5-CA84-4598-97C6-1C2440509B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25C62-5B18-40D5-8E68-CF032D71D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5DD4B-4F4D-4AC0-87C3-71E9C75ADC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148D4-585D-47C1-807C-92F73EB5A8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0A1D3-DF70-4C48-B496-EB66904934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46286-BF6B-4A24-BEA6-AC0ECFCC28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19A5F-8A33-4782-86D8-1C13DAFA2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76962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524000"/>
            <a:ext cx="43434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3434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52900"/>
            <a:ext cx="43434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4152900"/>
            <a:ext cx="43434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34CC4-C303-420E-A803-F947FFB04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5E042-A12E-44A6-BF23-36548DC2D6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FE067-ED06-494C-A666-EDD10496F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2477A-3855-41C9-BA47-A96FF95B9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1F4A8-97BB-42A4-BB43-E75C320982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DADF7-B09E-4C02-9C95-27CF27BED0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6F239-DFD4-465B-8512-0E0B94AE7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5C0DB-9DB6-457E-A585-07801AA71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BB633-E998-4C87-A5B1-E566BF1C35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B4AF3-2425-42D8-9BEB-7DCEBE2C8B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7931F-3741-4291-AEF2-D296E9B756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AD748-C1C2-4B65-8568-307BD0A41A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AA7DC-AD49-40B3-AFEB-9CBFBBC933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F63EE-6AC3-4C4B-BF50-D4068EE14850}" type="datetimeFigureOut">
              <a:rPr lang="en-US"/>
              <a:pPr>
                <a:defRPr/>
              </a:pPr>
              <a:t>5/6/2011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80A0A-D2FE-4D6F-A721-C0E4D1ACB6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2AB34-55CD-43BE-8E01-CD6D1E053C51}" type="datetimeFigureOut">
              <a:rPr lang="en-US"/>
              <a:pPr>
                <a:defRPr/>
              </a:pPr>
              <a:t>5/6/2011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B36F4-7EB8-48D8-88CC-D1EB071D8D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B4A57-5408-4590-9919-DBAC20D87948}" type="datetimeFigureOut">
              <a:rPr lang="en-US"/>
              <a:pPr>
                <a:defRPr/>
              </a:pPr>
              <a:t>5/6/2011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5922B-0C23-48E4-A854-27C86A11B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3B7EB-F857-4340-8C40-0BE412974389}" type="datetimeFigureOut">
              <a:rPr lang="en-US"/>
              <a:pPr>
                <a:defRPr/>
              </a:pPr>
              <a:t>5/6/2011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4DFAE-E00B-4301-9BB8-924C1C85A8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71C25-99D7-44BF-BB05-2E9245EA35FD}" type="datetimeFigureOut">
              <a:rPr lang="en-US"/>
              <a:pPr>
                <a:defRPr/>
              </a:pPr>
              <a:t>5/6/2011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52EA5-56F2-4794-AE6B-866016510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53A74F-B285-49D7-8EDF-371948E5D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A5440-F709-4B1F-9E09-CA4D6E3D5839}" type="datetimeFigureOut">
              <a:rPr lang="en-US"/>
              <a:pPr>
                <a:defRPr/>
              </a:pPr>
              <a:t>5/6/2011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B4C8C-4FC2-49D6-AEDC-04EAC371E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C406A-0FEA-4648-B224-A7E466945AE5}" type="datetimeFigureOut">
              <a:rPr lang="en-US"/>
              <a:pPr>
                <a:defRPr/>
              </a:pPr>
              <a:t>5/6/2011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D2049-4D6D-40A3-A045-7CD36D8AE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DE4C5-CC13-4F2C-907C-30F0371CD47B}" type="datetimeFigureOut">
              <a:rPr lang="en-US"/>
              <a:pPr>
                <a:defRPr/>
              </a:pPr>
              <a:t>5/6/2011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AAB63-2ADA-415F-9B0D-0B7ADFDBAA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2BCF5-EED6-4300-BB9D-B115AD377325}" type="datetimeFigureOut">
              <a:rPr lang="en-US"/>
              <a:pPr>
                <a:defRPr/>
              </a:pPr>
              <a:t>5/6/2011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53AA6-14E0-4D6B-98BB-CFD42FE99B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3ABA4-72F2-4C98-B4CA-34C18DD62948}" type="datetimeFigureOut">
              <a:rPr lang="en-US"/>
              <a:pPr>
                <a:defRPr/>
              </a:pPr>
              <a:t>5/6/2011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6EB65-471F-4160-B3EB-17DA1775E5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83A61-9B4E-481D-9028-BEBE1EFD4852}" type="datetimeFigureOut">
              <a:rPr lang="en-US"/>
              <a:pPr>
                <a:defRPr/>
              </a:pPr>
              <a:t>5/6/2011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37B0A-21D5-4CDC-B9C2-810B9EDD9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924C0-A42D-4F98-87A9-0E3E779A99CA}" type="datetimeFigureOut">
              <a:rPr lang="en-US"/>
              <a:pPr>
                <a:defRPr/>
              </a:pPr>
              <a:t>5/6/2011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C8328-3F14-42F5-B577-36FB07CB0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3D250-2BD6-4359-BA5F-0B9FDCAB05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8304693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574F7-A6D7-4CB9-A016-BF1361F857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9584377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9DD80-6F92-4F55-B067-F3F12B2AFA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656834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E4FBC-D394-4EC3-B358-077F5A72A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C981E-332C-4CDC-8E60-DD195E4AC5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7101916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67668-3DCF-4765-8144-BA39FA2BBB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3068093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C6808-783E-4A75-A0AA-BCBBE0D9A7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6396694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5FD83-2518-4DE9-9EF5-F39C43E03D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1343099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4FBE3-C456-4C55-AF32-BD52242BCA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5587568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A209F-956E-4E2D-9524-739E2F643F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342290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682A2-874F-4C6A-A30D-E5C91725C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9971730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43D7F-CA43-4A2F-B911-6A531C735F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372502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7632E-6154-4035-850B-A09868FE33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886416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3D250-2BD6-4359-BA5F-0B9FDCAB05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333337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BA5B8-CB44-429B-824F-805D35A788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0"/>
            <a:ext cx="6248400" cy="2057400"/>
          </a:xfrm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lIns="274320" rIns="91440"/>
          <a:lstStyle>
            <a:lvl1pPr algn="r">
              <a:defRPr sz="6000">
                <a:latin typeface="TradeGothicBoldTw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26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5029200"/>
            <a:ext cx="6400800" cy="1828800"/>
          </a:xfrm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lIns="182880"/>
          <a:lstStyle>
            <a:lvl1pPr algn="r">
              <a:lnSpc>
                <a:spcPct val="110000"/>
              </a:lnSpc>
              <a:spcBef>
                <a:spcPct val="0"/>
              </a:spcBef>
              <a:spcAft>
                <a:spcPct val="25000"/>
              </a:spcAft>
              <a:defRPr sz="1600">
                <a:solidFill>
                  <a:schemeClr val="bg1"/>
                </a:solidFill>
                <a:latin typeface="TradeGothicBoldCondTwenty" pitchFamily="2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 lIns="91440" tIns="45720" rIns="91440" bIns="45720" anchor="t"/>
          <a:lstStyle>
            <a:lvl1pPr algn="ctr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9921AA1-FCE2-4D68-89A4-1060381B7A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2762130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9C7BF-3339-4A90-BB88-9A344B01EF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1775558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FE2B4-8BBB-4EF4-BB1C-66296125A2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1754873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629A2-5F95-482A-B6C2-F64F58D776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4856616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FB8CF-3A1A-4D37-B8C5-66F3A2375B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6491304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48EA5-CA84-4598-97C6-1C2440509B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7892355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25C62-5B18-40D5-8E68-CF032D71DE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369511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5DD4B-4F4D-4AC0-87C3-71E9C75ADC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019295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0A1D3-DF70-4C48-B496-EB66904934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274042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46286-BF6B-4A24-BEA6-AC0ECFCC28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997943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98A2B-E587-4F9D-827D-6579542AB7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19A5F-8A33-4782-86D8-1C13DAFA2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033577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76962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524000"/>
            <a:ext cx="43434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3434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52900"/>
            <a:ext cx="43434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4152900"/>
            <a:ext cx="43434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34CC4-C303-420E-A803-F947FFB040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0771118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F63EE-6AC3-4C4B-BF50-D4068EE1485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5/6/2011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80A0A-D2FE-4D6F-A721-C0E4D1ACB6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4067102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2AB34-55CD-43BE-8E01-CD6D1E053C5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5/6/2011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B36F4-7EB8-48D8-88CC-D1EB071D8D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7727489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B4A57-5408-4590-9919-DBAC20D8794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5/6/2011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5922B-0C23-48E4-A854-27C86A11BC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5155195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3B7EB-F857-4340-8C40-0BE41297438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5/6/2011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4DFAE-E00B-4301-9BB8-924C1C85A8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5053776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71C25-99D7-44BF-BB05-2E9245EA35F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5/6/2011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52EA5-56F2-4794-AE6B-866016510F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4240129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A5440-F709-4B1F-9E09-CA4D6E3D583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5/6/2011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B4C8C-4FC2-49D6-AEDC-04EAC371EA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5862203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C406A-0FEA-4648-B224-A7E466945AE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5/6/2011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D2049-4D6D-40A3-A045-7CD36D8AE6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2806490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DE4C5-CC13-4F2C-907C-30F0371CD47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5/6/2011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AAB63-2ADA-415F-9B0D-0B7ADFDBAA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916312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C1A08-A43E-4E72-A1B3-738D2B9EB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2BCF5-EED6-4300-BB9D-B115AD37732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5/6/2011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53AA6-14E0-4D6B-98BB-CFD42FE99B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6107688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3ABA4-72F2-4C98-B4CA-34C18DD6294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5/6/2011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6EB65-471F-4160-B3EB-17DA1775E5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9559054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83A61-9B4E-481D-9028-BEBE1EFD485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5/6/2011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37B0A-21D5-4CDC-B9C2-810B9EDD9B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5541468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924C0-A42D-4F98-87A9-0E3E779A99CA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5/6/2011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C8328-3F14-42F5-B577-36FB07CB0B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929100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6B2F8-8F2E-4C92-89A8-3A2AD15EC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3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22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2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2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1A129029-3F42-4268-A399-DBCD2E0D9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1" r:id="rId2"/>
    <p:sldLayoutId id="2147483710" r:id="rId3"/>
    <p:sldLayoutId id="2147483709" r:id="rId4"/>
    <p:sldLayoutId id="2147483708" r:id="rId5"/>
    <p:sldLayoutId id="2147483707" r:id="rId6"/>
    <p:sldLayoutId id="2147483706" r:id="rId7"/>
    <p:sldLayoutId id="2147483705" r:id="rId8"/>
    <p:sldLayoutId id="2147483704" r:id="rId9"/>
    <p:sldLayoutId id="2147483703" r:id="rId10"/>
    <p:sldLayoutId id="2147483702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E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TradeGothicBold" pitchFamily="2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696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8839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25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29400"/>
            <a:ext cx="640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20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5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294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radeGothicBold" pitchFamily="2" charset="0"/>
              </a:defRPr>
            </a:lvl1pPr>
          </a:lstStyle>
          <a:p>
            <a:pPr>
              <a:defRPr/>
            </a:pPr>
            <a:fld id="{AB5B12BF-BC44-47F8-9B91-A4702B5E0A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319" name="Picture 7" descr="Dept of Commerce Seal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5738" y="6630988"/>
            <a:ext cx="2286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8" descr="NOAA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6294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23" r:id="rId2"/>
    <p:sldLayoutId id="2147483722" r:id="rId3"/>
    <p:sldLayoutId id="2147483721" r:id="rId4"/>
    <p:sldLayoutId id="2147483720" r:id="rId5"/>
    <p:sldLayoutId id="2147483719" r:id="rId6"/>
    <p:sldLayoutId id="2147483718" r:id="rId7"/>
    <p:sldLayoutId id="2147483717" r:id="rId8"/>
    <p:sldLayoutId id="2147483716" r:id="rId9"/>
    <p:sldLayoutId id="2147483715" r:id="rId10"/>
    <p:sldLayoutId id="2147483714" r:id="rId11"/>
    <p:sldLayoutId id="2147483713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9pPr>
    </p:titleStyle>
    <p:bodyStyle>
      <a:lvl1pPr marL="342900" indent="-342900" algn="l" rtl="0" eaLnBrk="0" fontAlgn="base" hangingPunct="0">
        <a:spcBef>
          <a:spcPct val="75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28575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Font typeface="Weather"/>
        <a:buChar char="v"/>
        <a:defRPr sz="2400">
          <a:solidFill>
            <a:schemeClr val="tx1"/>
          </a:solidFill>
          <a:latin typeface="TradeGothicCondEighteen" pitchFamily="2" charset="0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3333FF"/>
        </a:buClr>
        <a:buSzPct val="95000"/>
        <a:buFont typeface="Weather"/>
        <a:buChar char="v"/>
        <a:defRPr sz="2000">
          <a:solidFill>
            <a:schemeClr val="tx1"/>
          </a:solidFill>
          <a:latin typeface="TradeGothicCondEighteen" pitchFamily="2" charset="0"/>
        </a:defRPr>
      </a:lvl3pPr>
      <a:lvl4pPr marL="13716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TradeGothicCondEighteen" pitchFamily="2" charset="0"/>
        </a:defRPr>
      </a:lvl4pPr>
      <a:lvl5pPr marL="1828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</a:defRPr>
      </a:lvl5pPr>
      <a:lvl6pPr marL="2286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</a:defRPr>
      </a:lvl6pPr>
      <a:lvl7pPr marL="2743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</a:defRPr>
      </a:lvl7pPr>
      <a:lvl8pPr marL="3200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</a:defRPr>
      </a:lvl8pPr>
      <a:lvl9pPr marL="3657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51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1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1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8B430263-B9A5-4D22-8A2E-A3D615AFB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3" r:id="rId2"/>
    <p:sldLayoutId id="2147483732" r:id="rId3"/>
    <p:sldLayoutId id="2147483731" r:id="rId4"/>
    <p:sldLayoutId id="2147483730" r:id="rId5"/>
    <p:sldLayoutId id="2147483729" r:id="rId6"/>
    <p:sldLayoutId id="2147483728" r:id="rId7"/>
    <p:sldLayoutId id="2147483727" r:id="rId8"/>
    <p:sldLayoutId id="2147483726" r:id="rId9"/>
    <p:sldLayoutId id="2147483725" r:id="rId10"/>
    <p:sldLayoutId id="2147483724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fld id="{9E866F90-579B-406E-BA2F-102F2C9256CA}" type="datetimeFigureOut">
              <a:rPr lang="en-US"/>
              <a:pPr>
                <a:defRPr/>
              </a:pPr>
              <a:t>5/6/2011</a:t>
            </a:fld>
            <a:endParaRPr lang="en-US"/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DE2A7612-52CE-45E6-B380-9C3014CD9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6" r:id="rId2"/>
    <p:sldLayoutId id="2147483755" r:id="rId3"/>
    <p:sldLayoutId id="2147483754" r:id="rId4"/>
    <p:sldLayoutId id="2147483753" r:id="rId5"/>
    <p:sldLayoutId id="2147483752" r:id="rId6"/>
    <p:sldLayoutId id="2147483751" r:id="rId7"/>
    <p:sldLayoutId id="2147483750" r:id="rId8"/>
    <p:sldLayoutId id="2147483749" r:id="rId9"/>
    <p:sldLayoutId id="2147483748" r:id="rId10"/>
    <p:sldLayoutId id="2147483747" r:id="rId11"/>
    <p:sldLayoutId id="2147483746" r:id="rId12"/>
    <p:sldLayoutId id="2147483811" r:id="rId13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fld id="{C086F56E-979E-42A5-AE49-E455170CBC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8422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E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  <a:latin typeface="TradeGothicBold" pitchFamily="2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696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8839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25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29400"/>
            <a:ext cx="640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20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5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294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radeGothicBold" pitchFamily="2" charset="0"/>
              </a:defRPr>
            </a:lvl1pPr>
          </a:lstStyle>
          <a:p>
            <a:pPr>
              <a:defRPr/>
            </a:pPr>
            <a:fld id="{AB5B12BF-BC44-47F8-9B91-A4702B5E0A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3319" name="Picture 7" descr="Dept of Commerce Seal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5738" y="6630988"/>
            <a:ext cx="2286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8" descr="NOAA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6294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22081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9pPr>
    </p:titleStyle>
    <p:bodyStyle>
      <a:lvl1pPr marL="342900" indent="-342900" algn="l" rtl="0" eaLnBrk="0" fontAlgn="base" hangingPunct="0">
        <a:spcBef>
          <a:spcPct val="75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28575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Font typeface="Weather"/>
        <a:buChar char="v"/>
        <a:defRPr sz="2400">
          <a:solidFill>
            <a:schemeClr val="tx1"/>
          </a:solidFill>
          <a:latin typeface="TradeGothicCondEighteen" pitchFamily="2" charset="0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3333FF"/>
        </a:buClr>
        <a:buSzPct val="95000"/>
        <a:buFont typeface="Weather"/>
        <a:buChar char="v"/>
        <a:defRPr sz="2000">
          <a:solidFill>
            <a:schemeClr val="tx1"/>
          </a:solidFill>
          <a:latin typeface="TradeGothicCondEighteen" pitchFamily="2" charset="0"/>
        </a:defRPr>
      </a:lvl3pPr>
      <a:lvl4pPr marL="13716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TradeGothicCondEighteen" pitchFamily="2" charset="0"/>
        </a:defRPr>
      </a:lvl4pPr>
      <a:lvl5pPr marL="1828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</a:defRPr>
      </a:lvl5pPr>
      <a:lvl6pPr marL="2286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</a:defRPr>
      </a:lvl6pPr>
      <a:lvl7pPr marL="2743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</a:defRPr>
      </a:lvl7pPr>
      <a:lvl8pPr marL="3200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</a:defRPr>
      </a:lvl8pPr>
      <a:lvl9pPr marL="3657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fld id="{9E866F90-579B-406E-BA2F-102F2C9256CA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5/6/2011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DE2A7612-52CE-45E6-B380-9C3014CD91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3510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wmf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7.wmf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2.png"/><Relationship Id="rId4" Type="http://schemas.openxmlformats.org/officeDocument/2006/relationships/image" Target="../media/image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7.wmf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8.png"/><Relationship Id="rId4" Type="http://schemas.openxmlformats.org/officeDocument/2006/relationships/oleObject" Target="../embeddings/Microsoft_Office_Excel_97-2003_Worksheet1.xls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png"/><Relationship Id="rId9" Type="http://schemas.openxmlformats.org/officeDocument/2006/relationships/image" Target="../media/image63.jpeg"/><Relationship Id="rId1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7.wmf"/><Relationship Id="rId5" Type="http://schemas.openxmlformats.org/officeDocument/2006/relationships/image" Target="../media/image20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7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8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-4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16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914400"/>
            <a:ext cx="8305800" cy="2057400"/>
          </a:xfrm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lIns="274320" rIns="91440"/>
          <a:lstStyle/>
          <a:p>
            <a:pPr algn="ctr" eaLnBrk="1" hangingPunct="1">
              <a:defRPr/>
            </a:pPr>
            <a:r>
              <a:rPr lang="en-US" sz="4800" b="1" dirty="0" smtClean="0">
                <a:solidFill>
                  <a:srgbClr val="FFFF00"/>
                </a:solidFill>
                <a:latin typeface="Calibri" pitchFamily="34" charset="0"/>
              </a:rPr>
              <a:t>The Likely Effects and Impacts of a Direct Hit by a Hurricane on Pinellas County and How Prepared is Pinellas County for such a Hit…</a:t>
            </a:r>
            <a:r>
              <a:rPr lang="en-US" sz="4000" b="1" dirty="0" smtClean="0">
                <a:solidFill>
                  <a:srgbClr val="FFFF00"/>
                </a:solidFill>
                <a:latin typeface="Calibri" pitchFamily="34" charset="0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latin typeface="Calibri" pitchFamily="34" charset="0"/>
              </a:rPr>
            </a:br>
            <a:endParaRPr lang="en-US" sz="3600" dirty="0" smtClean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581636" name="Picture 4" descr="Dept of Commerce Se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37263"/>
            <a:ext cx="825500" cy="820737"/>
          </a:xfrm>
          <a:prstGeom prst="rect">
            <a:avLst/>
          </a:prstGeom>
          <a:noFill/>
          <a:effectLst>
            <a:outerShdw dist="35921" dir="81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581637" name="Picture 5" descr="NOA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6096000"/>
            <a:ext cx="762000" cy="762000"/>
          </a:xfrm>
          <a:prstGeom prst="rect">
            <a:avLst/>
          </a:prstGeom>
          <a:noFill/>
          <a:effectLst>
            <a:outerShdw dist="35921" dir="81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66565" name="Picture 6" descr="WSFO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38300" y="6088063"/>
            <a:ext cx="7810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048000" y="5399782"/>
            <a:ext cx="56959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LSPAA First Friday Forum</a:t>
            </a:r>
          </a:p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May 6</a:t>
            </a:r>
            <a:r>
              <a:rPr lang="en-US" sz="3200" b="1" baseline="30000" dirty="0" smtClean="0">
                <a:solidFill>
                  <a:srgbClr val="FFFF00"/>
                </a:solidFill>
              </a:rPr>
              <a:t>th</a:t>
            </a:r>
            <a:r>
              <a:rPr lang="en-US" sz="3200" b="1" dirty="0" smtClean="0">
                <a:solidFill>
                  <a:srgbClr val="FFFF00"/>
                </a:solidFill>
              </a:rPr>
              <a:t>, 2011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371600" y="3429000"/>
            <a:ext cx="71913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kern="0" dirty="0" smtClean="0">
                <a:solidFill>
                  <a:srgbClr val="FFFF00"/>
                </a:solidFill>
                <a:latin typeface="Calibri" pitchFamily="34" charset="0"/>
                <a:ea typeface="+mj-ea"/>
                <a:cs typeface="+mj-cs"/>
              </a:rPr>
              <a:t>Chris </a:t>
            </a:r>
            <a:r>
              <a:rPr lang="en-US" sz="3600" b="1" kern="0" dirty="0" err="1">
                <a:solidFill>
                  <a:srgbClr val="FFFF00"/>
                </a:solidFill>
                <a:latin typeface="Calibri" pitchFamily="34" charset="0"/>
                <a:ea typeface="+mj-ea"/>
                <a:cs typeface="+mj-cs"/>
              </a:rPr>
              <a:t>Landsea</a:t>
            </a:r>
            <a:r>
              <a:rPr lang="en-US" sz="3600" b="1" kern="0" dirty="0">
                <a:solidFill>
                  <a:srgbClr val="FFFF00"/>
                </a:solidFill>
                <a:latin typeface="Calibri" pitchFamily="34" charset="0"/>
                <a:ea typeface="+mj-ea"/>
                <a:cs typeface="+mj-cs"/>
              </a:rPr>
              <a:t/>
            </a:r>
            <a:br>
              <a:rPr lang="en-US" sz="3600" b="1" kern="0" dirty="0">
                <a:solidFill>
                  <a:srgbClr val="FFFF00"/>
                </a:solidFill>
                <a:latin typeface="Calibri" pitchFamily="34" charset="0"/>
                <a:ea typeface="+mj-ea"/>
                <a:cs typeface="+mj-cs"/>
              </a:rPr>
            </a:br>
            <a:r>
              <a:rPr lang="en-US" sz="3600" b="1" kern="0" dirty="0">
                <a:solidFill>
                  <a:srgbClr val="FFFF00"/>
                </a:solidFill>
                <a:latin typeface="Calibri" pitchFamily="34" charset="0"/>
                <a:ea typeface="+mj-ea"/>
                <a:cs typeface="+mj-cs"/>
              </a:rPr>
              <a:t>Science and Operations Officer</a:t>
            </a:r>
            <a:br>
              <a:rPr lang="en-US" sz="3600" b="1" kern="0" dirty="0">
                <a:solidFill>
                  <a:srgbClr val="FFFF00"/>
                </a:solidFill>
                <a:latin typeface="Calibri" pitchFamily="34" charset="0"/>
                <a:ea typeface="+mj-ea"/>
                <a:cs typeface="+mj-cs"/>
              </a:rPr>
            </a:br>
            <a:r>
              <a:rPr lang="en-US" sz="3600" b="1" kern="0" dirty="0">
                <a:solidFill>
                  <a:srgbClr val="FFFF00"/>
                </a:solidFill>
                <a:latin typeface="Calibri" pitchFamily="34" charset="0"/>
                <a:ea typeface="+mj-ea"/>
                <a:cs typeface="+mj-cs"/>
              </a:rPr>
              <a:t>National Hurricane Center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AutoShape 2" descr="1926 hurrican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AutoShape 3" descr="1926hurrican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58371" name="AutoShape 4" descr="1926hurrican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58372" name="Rectangle 5"/>
          <p:cNvSpPr>
            <a:spLocks noGrp="1" noChangeArrowheads="1"/>
          </p:cNvSpPr>
          <p:nvPr>
            <p:ph type="title"/>
          </p:nvPr>
        </p:nvSpPr>
        <p:spPr>
          <a:xfrm>
            <a:off x="21771" y="1066800"/>
            <a:ext cx="9144000" cy="1003300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Charlesworth"/>
              </a:rPr>
              <a:t>1921 Tampa Bay Hurricane</a:t>
            </a:r>
            <a:br>
              <a:rPr lang="en-US" sz="4000" dirty="0" smtClean="0">
                <a:solidFill>
                  <a:schemeClr val="bg1"/>
                </a:solidFill>
                <a:latin typeface="Charlesworth"/>
              </a:rPr>
            </a:br>
            <a:r>
              <a:rPr lang="en-US" sz="2800" dirty="0" smtClean="0">
                <a:solidFill>
                  <a:schemeClr val="bg1"/>
                </a:solidFill>
                <a:latin typeface="Charlesworth"/>
              </a:rPr>
              <a:t>120 mph Winds</a:t>
            </a:r>
            <a:br>
              <a:rPr lang="en-US" sz="2800" dirty="0" smtClean="0">
                <a:solidFill>
                  <a:schemeClr val="bg1"/>
                </a:solidFill>
                <a:latin typeface="Charlesworth"/>
              </a:rPr>
            </a:br>
            <a:r>
              <a:rPr lang="en-US" sz="2800" dirty="0" smtClean="0">
                <a:solidFill>
                  <a:schemeClr val="bg1"/>
                </a:solidFill>
                <a:latin typeface="Charlesworth"/>
              </a:rPr>
              <a:t>$3 Million in 1921 &gt;&gt;&gt; $4 Billion today</a:t>
            </a:r>
            <a:br>
              <a:rPr lang="en-US" sz="2800" dirty="0" smtClean="0">
                <a:solidFill>
                  <a:schemeClr val="bg1"/>
                </a:solidFill>
                <a:latin typeface="Charlesworth"/>
              </a:rPr>
            </a:br>
            <a:endParaRPr lang="en-US" sz="2800" dirty="0" smtClean="0">
              <a:solidFill>
                <a:schemeClr val="bg1"/>
              </a:solidFill>
              <a:latin typeface="Charlesworth"/>
            </a:endParaRPr>
          </a:p>
        </p:txBody>
      </p:sp>
      <p:sp>
        <p:nvSpPr>
          <p:cNvPr id="58373" name="AutoShape 6" descr="1926_hurricane-11"/>
          <p:cNvSpPr>
            <a:spLocks noChangeAspect="1" noChangeArrowheads="1"/>
          </p:cNvSpPr>
          <p:nvPr/>
        </p:nvSpPr>
        <p:spPr bwMode="auto">
          <a:xfrm>
            <a:off x="2667000" y="2333625"/>
            <a:ext cx="38100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58374" name="AutoShape 7" descr="1926_hurricane-11"/>
          <p:cNvSpPr>
            <a:spLocks noChangeAspect="1" noChangeArrowheads="1"/>
          </p:cNvSpPr>
          <p:nvPr/>
        </p:nvSpPr>
        <p:spPr bwMode="auto">
          <a:xfrm>
            <a:off x="2667000" y="2333625"/>
            <a:ext cx="38100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58375" name="AutoShape 8" descr="1926_hurricane-11"/>
          <p:cNvSpPr>
            <a:spLocks noChangeAspect="1" noChangeArrowheads="1"/>
          </p:cNvSpPr>
          <p:nvPr/>
        </p:nvSpPr>
        <p:spPr bwMode="auto">
          <a:xfrm>
            <a:off x="2667000" y="2333625"/>
            <a:ext cx="38100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6" name="Picture 4" descr="tampahurr_yb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71" y="3048000"/>
            <a:ext cx="4572000" cy="38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article_sp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048000"/>
            <a:ext cx="4579257" cy="38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7173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7" name="Group 3"/>
          <p:cNvGrpSpPr>
            <a:grpSpLocks/>
          </p:cNvGrpSpPr>
          <p:nvPr/>
        </p:nvGrpSpPr>
        <p:grpSpPr bwMode="auto">
          <a:xfrm>
            <a:off x="1676400" y="1371600"/>
            <a:ext cx="5715000" cy="4267200"/>
            <a:chOff x="1152" y="816"/>
            <a:chExt cx="3600" cy="2688"/>
          </a:xfrm>
        </p:grpSpPr>
        <p:pic>
          <p:nvPicPr>
            <p:cNvPr id="121863" name="Picture 4" descr="twoat_08_fast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92" y="877"/>
              <a:ext cx="3168" cy="2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1864" name="Rectangle 5"/>
            <p:cNvSpPr>
              <a:spLocks noChangeArrowheads="1"/>
            </p:cNvSpPr>
            <p:nvPr/>
          </p:nvSpPr>
          <p:spPr bwMode="auto">
            <a:xfrm>
              <a:off x="1152" y="816"/>
              <a:ext cx="3600" cy="26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1858" name="Rectangle 12"/>
          <p:cNvSpPr>
            <a:spLocks noChangeArrowheads="1"/>
          </p:cNvSpPr>
          <p:nvPr/>
        </p:nvSpPr>
        <p:spPr bwMode="auto">
          <a:xfrm>
            <a:off x="990600" y="5715000"/>
            <a:ext cx="7162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/>
            <a:r>
              <a:rPr lang="en-US" sz="1800">
                <a:solidFill>
                  <a:schemeClr val="bg1"/>
                </a:solidFill>
              </a:rPr>
              <a:t>Shows on satellite pictures the </a:t>
            </a:r>
            <a:r>
              <a:rPr lang="en-US" sz="1800" b="1" i="1" u="sng">
                <a:solidFill>
                  <a:schemeClr val="bg1"/>
                </a:solidFill>
              </a:rPr>
              <a:t>current </a:t>
            </a:r>
            <a:r>
              <a:rPr lang="en-US" sz="1800">
                <a:solidFill>
                  <a:schemeClr val="bg1"/>
                </a:solidFill>
              </a:rPr>
              <a:t>locations of areas of disturbed weather and provides categorical estimates of development potential over the next 48 hours.</a:t>
            </a:r>
          </a:p>
        </p:txBody>
      </p:sp>
      <p:pic>
        <p:nvPicPr>
          <p:cNvPr id="121859" name="Picture 8" descr="NOA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0" name="Picture 8" descr="WSFO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4400" y="152400"/>
            <a:ext cx="463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1" name="Title 1"/>
          <p:cNvSpPr>
            <a:spLocks/>
          </p:cNvSpPr>
          <p:nvPr/>
        </p:nvSpPr>
        <p:spPr bwMode="auto">
          <a:xfrm>
            <a:off x="457200" y="-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Calibri" pitchFamily="34" charset="0"/>
              </a:rPr>
              <a:t>Graphical Tropical Weather Outlook</a:t>
            </a:r>
          </a:p>
        </p:txBody>
      </p:sp>
      <p:sp>
        <p:nvSpPr>
          <p:cNvPr id="121862" name="TextBox 5"/>
          <p:cNvSpPr txBox="1">
            <a:spLocks noChangeArrowheads="1"/>
          </p:cNvSpPr>
          <p:nvPr/>
        </p:nvSpPr>
        <p:spPr bwMode="auto">
          <a:xfrm>
            <a:off x="1808163" y="488950"/>
            <a:ext cx="56800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i="1">
                <a:solidFill>
                  <a:srgbClr val="BFBFBF"/>
                </a:solidFill>
                <a:latin typeface="Arial" charset="0"/>
              </a:rPr>
              <a:t>  became operational in 2009</a:t>
            </a:r>
          </a:p>
          <a:p>
            <a:pPr>
              <a:buFont typeface="Wingdings" pitchFamily="2" charset="2"/>
              <a:buChar char="§"/>
            </a:pPr>
            <a:r>
              <a:rPr lang="en-US" sz="2400" i="1">
                <a:solidFill>
                  <a:srgbClr val="BFBFBF"/>
                </a:solidFill>
                <a:latin typeface="Arial" charset="0"/>
              </a:rPr>
              <a:t>  will provide exact chance for formation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838200"/>
            <a:ext cx="9144000" cy="596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1524000" y="0"/>
            <a:ext cx="6553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  <a:latin typeface="Century Schoolbook" pitchFamily="18" charset="0"/>
              </a:rPr>
              <a:t>Hurricane Hunters</a:t>
            </a:r>
            <a:endParaRPr lang="en-US" b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6400800" y="3200400"/>
            <a:ext cx="2514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Century Schoolbook" pitchFamily="18" charset="0"/>
              </a:rPr>
              <a:t>Two NOAA Orion-P3 Aircraft</a:t>
            </a:r>
            <a:endParaRPr lang="en-US" sz="2400" b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6019800" y="5555673"/>
            <a:ext cx="2667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Century Schoolbook" pitchFamily="18" charset="0"/>
              </a:rPr>
              <a:t>Ten Air Force C-130 Aircraft</a:t>
            </a:r>
            <a:endParaRPr lang="en-US" sz="2400" b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pic>
        <p:nvPicPr>
          <p:cNvPr id="7" name="Picture 5" descr="phst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2800"/>
            <a:ext cx="6019800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1" grpId="0" autoUpdateAnimBg="0"/>
      <p:bldP spid="72712" grpId="0" autoUpdateAnimBg="0"/>
      <p:bldP spid="7271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2" descr="floydfc4"/>
          <p:cNvPicPr>
            <a:picLocks noChangeAspect="1" noChangeArrowheads="1"/>
          </p:cNvPicPr>
          <p:nvPr/>
        </p:nvPicPr>
        <p:blipFill>
          <a:blip r:embed="rId3" cstate="print"/>
          <a:srcRect l="17990" t="20186" b="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4675" name="Freeform 3"/>
          <p:cNvSpPr>
            <a:spLocks/>
          </p:cNvSpPr>
          <p:nvPr/>
        </p:nvSpPr>
        <p:spPr bwMode="auto">
          <a:xfrm>
            <a:off x="1514475" y="685800"/>
            <a:ext cx="5133975" cy="1588"/>
          </a:xfrm>
          <a:custGeom>
            <a:avLst/>
            <a:gdLst>
              <a:gd name="T0" fmla="*/ 0 w 3234"/>
              <a:gd name="T1" fmla="*/ 0 h 1"/>
              <a:gd name="T2" fmla="*/ 2147483647 w 3234"/>
              <a:gd name="T3" fmla="*/ 0 h 1"/>
              <a:gd name="T4" fmla="*/ 0 60000 65536"/>
              <a:gd name="T5" fmla="*/ 0 60000 65536"/>
              <a:gd name="T6" fmla="*/ 0 w 3234"/>
              <a:gd name="T7" fmla="*/ 0 h 1"/>
              <a:gd name="T8" fmla="*/ 3234 w 3234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34" h="1">
                <a:moveTo>
                  <a:pt x="0" y="0"/>
                </a:moveTo>
                <a:lnTo>
                  <a:pt x="3234" y="0"/>
                </a:ln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triangl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0" y="666750"/>
            <a:ext cx="5257800" cy="5353050"/>
            <a:chOff x="960" y="420"/>
            <a:chExt cx="2892" cy="2922"/>
          </a:xfrm>
        </p:grpSpPr>
        <p:sp>
          <p:nvSpPr>
            <p:cNvPr id="112238" name="Freeform 5"/>
            <p:cNvSpPr>
              <a:spLocks/>
            </p:cNvSpPr>
            <p:nvPr/>
          </p:nvSpPr>
          <p:spPr bwMode="auto">
            <a:xfrm>
              <a:off x="960" y="420"/>
              <a:ext cx="2892" cy="2922"/>
            </a:xfrm>
            <a:custGeom>
              <a:avLst/>
              <a:gdLst>
                <a:gd name="T0" fmla="*/ 2892 w 2892"/>
                <a:gd name="T1" fmla="*/ 2922 h 2922"/>
                <a:gd name="T2" fmla="*/ 0 w 2892"/>
                <a:gd name="T3" fmla="*/ 0 h 2922"/>
                <a:gd name="T4" fmla="*/ 0 60000 65536"/>
                <a:gd name="T5" fmla="*/ 0 60000 65536"/>
                <a:gd name="T6" fmla="*/ 0 w 2892"/>
                <a:gd name="T7" fmla="*/ 0 h 2922"/>
                <a:gd name="T8" fmla="*/ 2892 w 2892"/>
                <a:gd name="T9" fmla="*/ 2922 h 292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92" h="2922">
                  <a:moveTo>
                    <a:pt x="2892" y="2922"/>
                  </a:moveTo>
                  <a:lnTo>
                    <a:pt x="0" y="0"/>
                  </a:ln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 type="triangl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2239" name="Group 6"/>
            <p:cNvGrpSpPr>
              <a:grpSpLocks/>
            </p:cNvGrpSpPr>
            <p:nvPr/>
          </p:nvGrpSpPr>
          <p:grpSpPr bwMode="auto">
            <a:xfrm rot="877869">
              <a:off x="1296" y="792"/>
              <a:ext cx="576" cy="384"/>
              <a:chOff x="3837" y="1535"/>
              <a:chExt cx="1351" cy="820"/>
            </a:xfrm>
          </p:grpSpPr>
          <p:grpSp>
            <p:nvGrpSpPr>
              <p:cNvPr id="112240" name="Group 7"/>
              <p:cNvGrpSpPr>
                <a:grpSpLocks/>
              </p:cNvGrpSpPr>
              <p:nvPr/>
            </p:nvGrpSpPr>
            <p:grpSpPr bwMode="auto">
              <a:xfrm>
                <a:off x="3837" y="1535"/>
                <a:ext cx="1351" cy="820"/>
                <a:chOff x="3837" y="1535"/>
                <a:chExt cx="1351" cy="820"/>
              </a:xfrm>
            </p:grpSpPr>
            <p:sp>
              <p:nvSpPr>
                <p:cNvPr id="112431" name="Freeform 8"/>
                <p:cNvSpPr>
                  <a:spLocks/>
                </p:cNvSpPr>
                <p:nvPr/>
              </p:nvSpPr>
              <p:spPr bwMode="auto">
                <a:xfrm>
                  <a:off x="4042" y="1798"/>
                  <a:ext cx="1020" cy="556"/>
                </a:xfrm>
                <a:custGeom>
                  <a:avLst/>
                  <a:gdLst>
                    <a:gd name="T0" fmla="*/ 148 w 4081"/>
                    <a:gd name="T1" fmla="*/ 114 h 2225"/>
                    <a:gd name="T2" fmla="*/ 134 w 4081"/>
                    <a:gd name="T3" fmla="*/ 112 h 2225"/>
                    <a:gd name="T4" fmla="*/ 119 w 4081"/>
                    <a:gd name="T5" fmla="*/ 106 h 2225"/>
                    <a:gd name="T6" fmla="*/ 103 w 4081"/>
                    <a:gd name="T7" fmla="*/ 99 h 2225"/>
                    <a:gd name="T8" fmla="*/ 89 w 4081"/>
                    <a:gd name="T9" fmla="*/ 91 h 2225"/>
                    <a:gd name="T10" fmla="*/ 79 w 4081"/>
                    <a:gd name="T11" fmla="*/ 82 h 2225"/>
                    <a:gd name="T12" fmla="*/ 73 w 4081"/>
                    <a:gd name="T13" fmla="*/ 75 h 2225"/>
                    <a:gd name="T14" fmla="*/ 62 w 4081"/>
                    <a:gd name="T15" fmla="*/ 68 h 2225"/>
                    <a:gd name="T16" fmla="*/ 51 w 4081"/>
                    <a:gd name="T17" fmla="*/ 58 h 2225"/>
                    <a:gd name="T18" fmla="*/ 41 w 4081"/>
                    <a:gd name="T19" fmla="*/ 48 h 2225"/>
                    <a:gd name="T20" fmla="*/ 31 w 4081"/>
                    <a:gd name="T21" fmla="*/ 39 h 2225"/>
                    <a:gd name="T22" fmla="*/ 24 w 4081"/>
                    <a:gd name="T23" fmla="*/ 30 h 2225"/>
                    <a:gd name="T24" fmla="*/ 19 w 4081"/>
                    <a:gd name="T25" fmla="*/ 24 h 2225"/>
                    <a:gd name="T26" fmla="*/ 10 w 4081"/>
                    <a:gd name="T27" fmla="*/ 17 h 2225"/>
                    <a:gd name="T28" fmla="*/ 4 w 4081"/>
                    <a:gd name="T29" fmla="*/ 12 h 2225"/>
                    <a:gd name="T30" fmla="*/ 1 w 4081"/>
                    <a:gd name="T31" fmla="*/ 9 h 2225"/>
                    <a:gd name="T32" fmla="*/ 1 w 4081"/>
                    <a:gd name="T33" fmla="*/ 5 h 2225"/>
                    <a:gd name="T34" fmla="*/ 8 w 4081"/>
                    <a:gd name="T35" fmla="*/ 3 h 2225"/>
                    <a:gd name="T36" fmla="*/ 14 w 4081"/>
                    <a:gd name="T37" fmla="*/ 1 h 2225"/>
                    <a:gd name="T38" fmla="*/ 26 w 4081"/>
                    <a:gd name="T39" fmla="*/ 5 h 2225"/>
                    <a:gd name="T40" fmla="*/ 37 w 4081"/>
                    <a:gd name="T41" fmla="*/ 11 h 2225"/>
                    <a:gd name="T42" fmla="*/ 47 w 4081"/>
                    <a:gd name="T43" fmla="*/ 15 h 2225"/>
                    <a:gd name="T44" fmla="*/ 61 w 4081"/>
                    <a:gd name="T45" fmla="*/ 20 h 2225"/>
                    <a:gd name="T46" fmla="*/ 70 w 4081"/>
                    <a:gd name="T47" fmla="*/ 24 h 2225"/>
                    <a:gd name="T48" fmla="*/ 73 w 4081"/>
                    <a:gd name="T49" fmla="*/ 25 h 2225"/>
                    <a:gd name="T50" fmla="*/ 78 w 4081"/>
                    <a:gd name="T51" fmla="*/ 27 h 2225"/>
                    <a:gd name="T52" fmla="*/ 88 w 4081"/>
                    <a:gd name="T53" fmla="*/ 31 h 2225"/>
                    <a:gd name="T54" fmla="*/ 98 w 4081"/>
                    <a:gd name="T55" fmla="*/ 35 h 2225"/>
                    <a:gd name="T56" fmla="*/ 104 w 4081"/>
                    <a:gd name="T57" fmla="*/ 39 h 2225"/>
                    <a:gd name="T58" fmla="*/ 109 w 4081"/>
                    <a:gd name="T59" fmla="*/ 41 h 2225"/>
                    <a:gd name="T60" fmla="*/ 118 w 4081"/>
                    <a:gd name="T61" fmla="*/ 45 h 2225"/>
                    <a:gd name="T62" fmla="*/ 130 w 4081"/>
                    <a:gd name="T63" fmla="*/ 49 h 2225"/>
                    <a:gd name="T64" fmla="*/ 142 w 4081"/>
                    <a:gd name="T65" fmla="*/ 55 h 2225"/>
                    <a:gd name="T66" fmla="*/ 154 w 4081"/>
                    <a:gd name="T67" fmla="*/ 59 h 2225"/>
                    <a:gd name="T68" fmla="*/ 164 w 4081"/>
                    <a:gd name="T69" fmla="*/ 63 h 2225"/>
                    <a:gd name="T70" fmla="*/ 171 w 4081"/>
                    <a:gd name="T71" fmla="*/ 65 h 2225"/>
                    <a:gd name="T72" fmla="*/ 182 w 4081"/>
                    <a:gd name="T73" fmla="*/ 69 h 2225"/>
                    <a:gd name="T74" fmla="*/ 196 w 4081"/>
                    <a:gd name="T75" fmla="*/ 75 h 2225"/>
                    <a:gd name="T76" fmla="*/ 211 w 4081"/>
                    <a:gd name="T77" fmla="*/ 81 h 2225"/>
                    <a:gd name="T78" fmla="*/ 225 w 4081"/>
                    <a:gd name="T79" fmla="*/ 88 h 2225"/>
                    <a:gd name="T80" fmla="*/ 234 w 4081"/>
                    <a:gd name="T81" fmla="*/ 94 h 2225"/>
                    <a:gd name="T82" fmla="*/ 239 w 4081"/>
                    <a:gd name="T83" fmla="*/ 100 h 2225"/>
                    <a:gd name="T84" fmla="*/ 242 w 4081"/>
                    <a:gd name="T85" fmla="*/ 106 h 2225"/>
                    <a:gd name="T86" fmla="*/ 244 w 4081"/>
                    <a:gd name="T87" fmla="*/ 111 h 2225"/>
                    <a:gd name="T88" fmla="*/ 246 w 4081"/>
                    <a:gd name="T89" fmla="*/ 116 h 2225"/>
                    <a:gd name="T90" fmla="*/ 254 w 4081"/>
                    <a:gd name="T91" fmla="*/ 128 h 2225"/>
                    <a:gd name="T92" fmla="*/ 252 w 4081"/>
                    <a:gd name="T93" fmla="*/ 136 h 2225"/>
                    <a:gd name="T94" fmla="*/ 240 w 4081"/>
                    <a:gd name="T95" fmla="*/ 139 h 2225"/>
                    <a:gd name="T96" fmla="*/ 225 w 4081"/>
                    <a:gd name="T97" fmla="*/ 138 h 2225"/>
                    <a:gd name="T98" fmla="*/ 221 w 4081"/>
                    <a:gd name="T99" fmla="*/ 137 h 2225"/>
                    <a:gd name="T100" fmla="*/ 218 w 4081"/>
                    <a:gd name="T101" fmla="*/ 137 h 2225"/>
                    <a:gd name="T102" fmla="*/ 208 w 4081"/>
                    <a:gd name="T103" fmla="*/ 136 h 2225"/>
                    <a:gd name="T104" fmla="*/ 197 w 4081"/>
                    <a:gd name="T105" fmla="*/ 133 h 2225"/>
                    <a:gd name="T106" fmla="*/ 186 w 4081"/>
                    <a:gd name="T107" fmla="*/ 129 h 2225"/>
                    <a:gd name="T108" fmla="*/ 176 w 4081"/>
                    <a:gd name="T109" fmla="*/ 124 h 2225"/>
                    <a:gd name="T110" fmla="*/ 167 w 4081"/>
                    <a:gd name="T111" fmla="*/ 119 h 2225"/>
                    <a:gd name="T112" fmla="*/ 160 w 4081"/>
                    <a:gd name="T113" fmla="*/ 116 h 2225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4081"/>
                    <a:gd name="T172" fmla="*/ 0 h 2225"/>
                    <a:gd name="T173" fmla="*/ 4081 w 4081"/>
                    <a:gd name="T174" fmla="*/ 2225 h 2225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4081" h="2225">
                      <a:moveTo>
                        <a:pt x="2491" y="1815"/>
                      </a:moveTo>
                      <a:lnTo>
                        <a:pt x="2466" y="1822"/>
                      </a:lnTo>
                      <a:lnTo>
                        <a:pt x="2437" y="1827"/>
                      </a:lnTo>
                      <a:lnTo>
                        <a:pt x="2403" y="1829"/>
                      </a:lnTo>
                      <a:lnTo>
                        <a:pt x="2369" y="1828"/>
                      </a:lnTo>
                      <a:lnTo>
                        <a:pt x="2330" y="1824"/>
                      </a:lnTo>
                      <a:lnTo>
                        <a:pt x="2288" y="1820"/>
                      </a:lnTo>
                      <a:lnTo>
                        <a:pt x="2245" y="1811"/>
                      </a:lnTo>
                      <a:lnTo>
                        <a:pt x="2200" y="1802"/>
                      </a:lnTo>
                      <a:lnTo>
                        <a:pt x="2153" y="1790"/>
                      </a:lnTo>
                      <a:lnTo>
                        <a:pt x="2105" y="1775"/>
                      </a:lnTo>
                      <a:lnTo>
                        <a:pt x="2054" y="1760"/>
                      </a:lnTo>
                      <a:lnTo>
                        <a:pt x="2004" y="1743"/>
                      </a:lnTo>
                      <a:lnTo>
                        <a:pt x="1953" y="1724"/>
                      </a:lnTo>
                      <a:lnTo>
                        <a:pt x="1901" y="1703"/>
                      </a:lnTo>
                      <a:lnTo>
                        <a:pt x="1849" y="1682"/>
                      </a:lnTo>
                      <a:lnTo>
                        <a:pt x="1798" y="1659"/>
                      </a:lnTo>
                      <a:lnTo>
                        <a:pt x="1747" y="1635"/>
                      </a:lnTo>
                      <a:lnTo>
                        <a:pt x="1697" y="1611"/>
                      </a:lnTo>
                      <a:lnTo>
                        <a:pt x="1648" y="1585"/>
                      </a:lnTo>
                      <a:lnTo>
                        <a:pt x="1600" y="1560"/>
                      </a:lnTo>
                      <a:lnTo>
                        <a:pt x="1553" y="1532"/>
                      </a:lnTo>
                      <a:lnTo>
                        <a:pt x="1509" y="1506"/>
                      </a:lnTo>
                      <a:lnTo>
                        <a:pt x="1467" y="1478"/>
                      </a:lnTo>
                      <a:lnTo>
                        <a:pt x="1427" y="1451"/>
                      </a:lnTo>
                      <a:lnTo>
                        <a:pt x="1390" y="1422"/>
                      </a:lnTo>
                      <a:lnTo>
                        <a:pt x="1357" y="1394"/>
                      </a:lnTo>
                      <a:lnTo>
                        <a:pt x="1325" y="1367"/>
                      </a:lnTo>
                      <a:lnTo>
                        <a:pt x="1298" y="1339"/>
                      </a:lnTo>
                      <a:lnTo>
                        <a:pt x="1274" y="1313"/>
                      </a:lnTo>
                      <a:lnTo>
                        <a:pt x="1255" y="1287"/>
                      </a:lnTo>
                      <a:lnTo>
                        <a:pt x="1240" y="1260"/>
                      </a:lnTo>
                      <a:lnTo>
                        <a:pt x="1229" y="1235"/>
                      </a:lnTo>
                      <a:lnTo>
                        <a:pt x="1199" y="1218"/>
                      </a:lnTo>
                      <a:lnTo>
                        <a:pt x="1168" y="1200"/>
                      </a:lnTo>
                      <a:lnTo>
                        <a:pt x="1136" y="1180"/>
                      </a:lnTo>
                      <a:lnTo>
                        <a:pt x="1104" y="1157"/>
                      </a:lnTo>
                      <a:lnTo>
                        <a:pt x="1070" y="1134"/>
                      </a:lnTo>
                      <a:lnTo>
                        <a:pt x="1036" y="1109"/>
                      </a:lnTo>
                      <a:lnTo>
                        <a:pt x="1002" y="1083"/>
                      </a:lnTo>
                      <a:lnTo>
                        <a:pt x="967" y="1055"/>
                      </a:lnTo>
                      <a:lnTo>
                        <a:pt x="931" y="1027"/>
                      </a:lnTo>
                      <a:lnTo>
                        <a:pt x="896" y="997"/>
                      </a:lnTo>
                      <a:lnTo>
                        <a:pt x="861" y="967"/>
                      </a:lnTo>
                      <a:lnTo>
                        <a:pt x="825" y="936"/>
                      </a:lnTo>
                      <a:lnTo>
                        <a:pt x="791" y="904"/>
                      </a:lnTo>
                      <a:lnTo>
                        <a:pt x="756" y="872"/>
                      </a:lnTo>
                      <a:lnTo>
                        <a:pt x="721" y="840"/>
                      </a:lnTo>
                      <a:lnTo>
                        <a:pt x="687" y="807"/>
                      </a:lnTo>
                      <a:lnTo>
                        <a:pt x="654" y="776"/>
                      </a:lnTo>
                      <a:lnTo>
                        <a:pt x="621" y="744"/>
                      </a:lnTo>
                      <a:lnTo>
                        <a:pt x="590" y="712"/>
                      </a:lnTo>
                      <a:lnTo>
                        <a:pt x="559" y="680"/>
                      </a:lnTo>
                      <a:lnTo>
                        <a:pt x="529" y="649"/>
                      </a:lnTo>
                      <a:lnTo>
                        <a:pt x="500" y="619"/>
                      </a:lnTo>
                      <a:lnTo>
                        <a:pt x="474" y="589"/>
                      </a:lnTo>
                      <a:lnTo>
                        <a:pt x="448" y="561"/>
                      </a:lnTo>
                      <a:lnTo>
                        <a:pt x="422" y="533"/>
                      </a:lnTo>
                      <a:lnTo>
                        <a:pt x="400" y="507"/>
                      </a:lnTo>
                      <a:lnTo>
                        <a:pt x="379" y="482"/>
                      </a:lnTo>
                      <a:lnTo>
                        <a:pt x="359" y="459"/>
                      </a:lnTo>
                      <a:lnTo>
                        <a:pt x="342" y="436"/>
                      </a:lnTo>
                      <a:lnTo>
                        <a:pt x="326" y="416"/>
                      </a:lnTo>
                      <a:lnTo>
                        <a:pt x="312" y="398"/>
                      </a:lnTo>
                      <a:lnTo>
                        <a:pt x="301" y="381"/>
                      </a:lnTo>
                      <a:lnTo>
                        <a:pt x="272" y="359"/>
                      </a:lnTo>
                      <a:lnTo>
                        <a:pt x="245" y="339"/>
                      </a:lnTo>
                      <a:lnTo>
                        <a:pt x="217" y="317"/>
                      </a:lnTo>
                      <a:lnTo>
                        <a:pt x="192" y="297"/>
                      </a:lnTo>
                      <a:lnTo>
                        <a:pt x="167" y="277"/>
                      </a:lnTo>
                      <a:lnTo>
                        <a:pt x="144" y="258"/>
                      </a:lnTo>
                      <a:lnTo>
                        <a:pt x="123" y="238"/>
                      </a:lnTo>
                      <a:lnTo>
                        <a:pt x="103" y="222"/>
                      </a:lnTo>
                      <a:lnTo>
                        <a:pt x="85" y="205"/>
                      </a:lnTo>
                      <a:lnTo>
                        <a:pt x="69" y="190"/>
                      </a:lnTo>
                      <a:lnTo>
                        <a:pt x="55" y="179"/>
                      </a:lnTo>
                      <a:lnTo>
                        <a:pt x="43" y="167"/>
                      </a:lnTo>
                      <a:lnTo>
                        <a:pt x="34" y="158"/>
                      </a:lnTo>
                      <a:lnTo>
                        <a:pt x="28" y="152"/>
                      </a:lnTo>
                      <a:lnTo>
                        <a:pt x="23" y="147"/>
                      </a:lnTo>
                      <a:lnTo>
                        <a:pt x="22" y="146"/>
                      </a:lnTo>
                      <a:lnTo>
                        <a:pt x="6" y="127"/>
                      </a:lnTo>
                      <a:lnTo>
                        <a:pt x="0" y="110"/>
                      </a:lnTo>
                      <a:lnTo>
                        <a:pt x="4" y="98"/>
                      </a:lnTo>
                      <a:lnTo>
                        <a:pt x="13" y="89"/>
                      </a:lnTo>
                      <a:lnTo>
                        <a:pt x="30" y="80"/>
                      </a:lnTo>
                      <a:lnTo>
                        <a:pt x="52" y="74"/>
                      </a:lnTo>
                      <a:lnTo>
                        <a:pt x="76" y="67"/>
                      </a:lnTo>
                      <a:lnTo>
                        <a:pt x="103" y="60"/>
                      </a:lnTo>
                      <a:lnTo>
                        <a:pt x="129" y="53"/>
                      </a:lnTo>
                      <a:lnTo>
                        <a:pt x="149" y="46"/>
                      </a:lnTo>
                      <a:lnTo>
                        <a:pt x="168" y="40"/>
                      </a:lnTo>
                      <a:lnTo>
                        <a:pt x="186" y="34"/>
                      </a:lnTo>
                      <a:lnTo>
                        <a:pt x="207" y="28"/>
                      </a:lnTo>
                      <a:lnTo>
                        <a:pt x="228" y="20"/>
                      </a:lnTo>
                      <a:lnTo>
                        <a:pt x="254" y="11"/>
                      </a:lnTo>
                      <a:lnTo>
                        <a:pt x="287" y="0"/>
                      </a:lnTo>
                      <a:lnTo>
                        <a:pt x="331" y="30"/>
                      </a:lnTo>
                      <a:lnTo>
                        <a:pt x="374" y="56"/>
                      </a:lnTo>
                      <a:lnTo>
                        <a:pt x="414" y="81"/>
                      </a:lnTo>
                      <a:lnTo>
                        <a:pt x="452" y="105"/>
                      </a:lnTo>
                      <a:lnTo>
                        <a:pt x="490" y="126"/>
                      </a:lnTo>
                      <a:lnTo>
                        <a:pt x="526" y="146"/>
                      </a:lnTo>
                      <a:lnTo>
                        <a:pt x="560" y="164"/>
                      </a:lnTo>
                      <a:lnTo>
                        <a:pt x="594" y="181"/>
                      </a:lnTo>
                      <a:lnTo>
                        <a:pt x="627" y="196"/>
                      </a:lnTo>
                      <a:lnTo>
                        <a:pt x="660" y="211"/>
                      </a:lnTo>
                      <a:lnTo>
                        <a:pt x="693" y="225"/>
                      </a:lnTo>
                      <a:lnTo>
                        <a:pt x="727" y="238"/>
                      </a:lnTo>
                      <a:lnTo>
                        <a:pt x="761" y="250"/>
                      </a:lnTo>
                      <a:lnTo>
                        <a:pt x="794" y="264"/>
                      </a:lnTo>
                      <a:lnTo>
                        <a:pt x="830" y="276"/>
                      </a:lnTo>
                      <a:lnTo>
                        <a:pt x="866" y="288"/>
                      </a:lnTo>
                      <a:lnTo>
                        <a:pt x="928" y="310"/>
                      </a:lnTo>
                      <a:lnTo>
                        <a:pt x="980" y="328"/>
                      </a:lnTo>
                      <a:lnTo>
                        <a:pt x="1022" y="344"/>
                      </a:lnTo>
                      <a:lnTo>
                        <a:pt x="1057" y="357"/>
                      </a:lnTo>
                      <a:lnTo>
                        <a:pt x="1084" y="367"/>
                      </a:lnTo>
                      <a:lnTo>
                        <a:pt x="1106" y="374"/>
                      </a:lnTo>
                      <a:lnTo>
                        <a:pt x="1122" y="380"/>
                      </a:lnTo>
                      <a:lnTo>
                        <a:pt x="1135" y="385"/>
                      </a:lnTo>
                      <a:lnTo>
                        <a:pt x="1145" y="388"/>
                      </a:lnTo>
                      <a:lnTo>
                        <a:pt x="1154" y="391"/>
                      </a:lnTo>
                      <a:lnTo>
                        <a:pt x="1161" y="393"/>
                      </a:lnTo>
                      <a:lnTo>
                        <a:pt x="1169" y="397"/>
                      </a:lnTo>
                      <a:lnTo>
                        <a:pt x="1180" y="400"/>
                      </a:lnTo>
                      <a:lnTo>
                        <a:pt x="1192" y="405"/>
                      </a:lnTo>
                      <a:lnTo>
                        <a:pt x="1209" y="411"/>
                      </a:lnTo>
                      <a:lnTo>
                        <a:pt x="1229" y="418"/>
                      </a:lnTo>
                      <a:lnTo>
                        <a:pt x="1255" y="428"/>
                      </a:lnTo>
                      <a:lnTo>
                        <a:pt x="1282" y="440"/>
                      </a:lnTo>
                      <a:lnTo>
                        <a:pt x="1312" y="452"/>
                      </a:lnTo>
                      <a:lnTo>
                        <a:pt x="1343" y="466"/>
                      </a:lnTo>
                      <a:lnTo>
                        <a:pt x="1375" y="480"/>
                      </a:lnTo>
                      <a:lnTo>
                        <a:pt x="1408" y="495"/>
                      </a:lnTo>
                      <a:lnTo>
                        <a:pt x="1440" y="510"/>
                      </a:lnTo>
                      <a:lnTo>
                        <a:pt x="1473" y="526"/>
                      </a:lnTo>
                      <a:lnTo>
                        <a:pt x="1504" y="541"/>
                      </a:lnTo>
                      <a:lnTo>
                        <a:pt x="1535" y="556"/>
                      </a:lnTo>
                      <a:lnTo>
                        <a:pt x="1564" y="570"/>
                      </a:lnTo>
                      <a:lnTo>
                        <a:pt x="1590" y="583"/>
                      </a:lnTo>
                      <a:lnTo>
                        <a:pt x="1614" y="595"/>
                      </a:lnTo>
                      <a:lnTo>
                        <a:pt x="1636" y="606"/>
                      </a:lnTo>
                      <a:lnTo>
                        <a:pt x="1654" y="615"/>
                      </a:lnTo>
                      <a:lnTo>
                        <a:pt x="1668" y="622"/>
                      </a:lnTo>
                      <a:lnTo>
                        <a:pt x="1677" y="625"/>
                      </a:lnTo>
                      <a:lnTo>
                        <a:pt x="1689" y="631"/>
                      </a:lnTo>
                      <a:lnTo>
                        <a:pt x="1703" y="637"/>
                      </a:lnTo>
                      <a:lnTo>
                        <a:pt x="1722" y="646"/>
                      </a:lnTo>
                      <a:lnTo>
                        <a:pt x="1744" y="655"/>
                      </a:lnTo>
                      <a:lnTo>
                        <a:pt x="1768" y="666"/>
                      </a:lnTo>
                      <a:lnTo>
                        <a:pt x="1794" y="677"/>
                      </a:lnTo>
                      <a:lnTo>
                        <a:pt x="1824" y="689"/>
                      </a:lnTo>
                      <a:lnTo>
                        <a:pt x="1855" y="702"/>
                      </a:lnTo>
                      <a:lnTo>
                        <a:pt x="1889" y="716"/>
                      </a:lnTo>
                      <a:lnTo>
                        <a:pt x="1924" y="731"/>
                      </a:lnTo>
                      <a:lnTo>
                        <a:pt x="1960" y="746"/>
                      </a:lnTo>
                      <a:lnTo>
                        <a:pt x="1998" y="761"/>
                      </a:lnTo>
                      <a:lnTo>
                        <a:pt x="2036" y="777"/>
                      </a:lnTo>
                      <a:lnTo>
                        <a:pt x="2076" y="793"/>
                      </a:lnTo>
                      <a:lnTo>
                        <a:pt x="2117" y="810"/>
                      </a:lnTo>
                      <a:lnTo>
                        <a:pt x="2158" y="825"/>
                      </a:lnTo>
                      <a:lnTo>
                        <a:pt x="2198" y="842"/>
                      </a:lnTo>
                      <a:lnTo>
                        <a:pt x="2239" y="859"/>
                      </a:lnTo>
                      <a:lnTo>
                        <a:pt x="2280" y="875"/>
                      </a:lnTo>
                      <a:lnTo>
                        <a:pt x="2321" y="890"/>
                      </a:lnTo>
                      <a:lnTo>
                        <a:pt x="2360" y="906"/>
                      </a:lnTo>
                      <a:lnTo>
                        <a:pt x="2399" y="920"/>
                      </a:lnTo>
                      <a:lnTo>
                        <a:pt x="2437" y="934"/>
                      </a:lnTo>
                      <a:lnTo>
                        <a:pt x="2473" y="949"/>
                      </a:lnTo>
                      <a:lnTo>
                        <a:pt x="2508" y="961"/>
                      </a:lnTo>
                      <a:lnTo>
                        <a:pt x="2541" y="973"/>
                      </a:lnTo>
                      <a:lnTo>
                        <a:pt x="2573" y="985"/>
                      </a:lnTo>
                      <a:lnTo>
                        <a:pt x="2601" y="994"/>
                      </a:lnTo>
                      <a:lnTo>
                        <a:pt x="2628" y="1003"/>
                      </a:lnTo>
                      <a:lnTo>
                        <a:pt x="2652" y="1011"/>
                      </a:lnTo>
                      <a:lnTo>
                        <a:pt x="2673" y="1017"/>
                      </a:lnTo>
                      <a:lnTo>
                        <a:pt x="2692" y="1024"/>
                      </a:lnTo>
                      <a:lnTo>
                        <a:pt x="2715" y="1034"/>
                      </a:lnTo>
                      <a:lnTo>
                        <a:pt x="2742" y="1043"/>
                      </a:lnTo>
                      <a:lnTo>
                        <a:pt x="2772" y="1054"/>
                      </a:lnTo>
                      <a:lnTo>
                        <a:pt x="2804" y="1067"/>
                      </a:lnTo>
                      <a:lnTo>
                        <a:pt x="2840" y="1081"/>
                      </a:lnTo>
                      <a:lnTo>
                        <a:pt x="2878" y="1095"/>
                      </a:lnTo>
                      <a:lnTo>
                        <a:pt x="2918" y="1111"/>
                      </a:lnTo>
                      <a:lnTo>
                        <a:pt x="2960" y="1127"/>
                      </a:lnTo>
                      <a:lnTo>
                        <a:pt x="3004" y="1144"/>
                      </a:lnTo>
                      <a:lnTo>
                        <a:pt x="3050" y="1162"/>
                      </a:lnTo>
                      <a:lnTo>
                        <a:pt x="3095" y="1181"/>
                      </a:lnTo>
                      <a:lnTo>
                        <a:pt x="3142" y="1199"/>
                      </a:lnTo>
                      <a:lnTo>
                        <a:pt x="3190" y="1220"/>
                      </a:lnTo>
                      <a:lnTo>
                        <a:pt x="3238" y="1240"/>
                      </a:lnTo>
                      <a:lnTo>
                        <a:pt x="3286" y="1260"/>
                      </a:lnTo>
                      <a:lnTo>
                        <a:pt x="3333" y="1281"/>
                      </a:lnTo>
                      <a:lnTo>
                        <a:pt x="3380" y="1301"/>
                      </a:lnTo>
                      <a:lnTo>
                        <a:pt x="3426" y="1323"/>
                      </a:lnTo>
                      <a:lnTo>
                        <a:pt x="3471" y="1344"/>
                      </a:lnTo>
                      <a:lnTo>
                        <a:pt x="3514" y="1364"/>
                      </a:lnTo>
                      <a:lnTo>
                        <a:pt x="3556" y="1386"/>
                      </a:lnTo>
                      <a:lnTo>
                        <a:pt x="3595" y="1408"/>
                      </a:lnTo>
                      <a:lnTo>
                        <a:pt x="3633" y="1428"/>
                      </a:lnTo>
                      <a:lnTo>
                        <a:pt x="3667" y="1448"/>
                      </a:lnTo>
                      <a:lnTo>
                        <a:pt x="3700" y="1469"/>
                      </a:lnTo>
                      <a:lnTo>
                        <a:pt x="3729" y="1489"/>
                      </a:lnTo>
                      <a:lnTo>
                        <a:pt x="3754" y="1508"/>
                      </a:lnTo>
                      <a:lnTo>
                        <a:pt x="3775" y="1526"/>
                      </a:lnTo>
                      <a:lnTo>
                        <a:pt x="3793" y="1544"/>
                      </a:lnTo>
                      <a:lnTo>
                        <a:pt x="3807" y="1562"/>
                      </a:lnTo>
                      <a:lnTo>
                        <a:pt x="3816" y="1579"/>
                      </a:lnTo>
                      <a:lnTo>
                        <a:pt x="3827" y="1600"/>
                      </a:lnTo>
                      <a:lnTo>
                        <a:pt x="3836" y="1621"/>
                      </a:lnTo>
                      <a:lnTo>
                        <a:pt x="3846" y="1640"/>
                      </a:lnTo>
                      <a:lnTo>
                        <a:pt x="3854" y="1659"/>
                      </a:lnTo>
                      <a:lnTo>
                        <a:pt x="3864" y="1676"/>
                      </a:lnTo>
                      <a:lnTo>
                        <a:pt x="3872" y="1694"/>
                      </a:lnTo>
                      <a:lnTo>
                        <a:pt x="3881" y="1711"/>
                      </a:lnTo>
                      <a:lnTo>
                        <a:pt x="3888" y="1726"/>
                      </a:lnTo>
                      <a:lnTo>
                        <a:pt x="3895" y="1742"/>
                      </a:lnTo>
                      <a:lnTo>
                        <a:pt x="3902" y="1757"/>
                      </a:lnTo>
                      <a:lnTo>
                        <a:pt x="3910" y="1773"/>
                      </a:lnTo>
                      <a:lnTo>
                        <a:pt x="3917" y="1789"/>
                      </a:lnTo>
                      <a:lnTo>
                        <a:pt x="3923" y="1804"/>
                      </a:lnTo>
                      <a:lnTo>
                        <a:pt x="3930" y="1821"/>
                      </a:lnTo>
                      <a:lnTo>
                        <a:pt x="3936" y="1836"/>
                      </a:lnTo>
                      <a:lnTo>
                        <a:pt x="3942" y="1853"/>
                      </a:lnTo>
                      <a:lnTo>
                        <a:pt x="3980" y="1899"/>
                      </a:lnTo>
                      <a:lnTo>
                        <a:pt x="4013" y="1942"/>
                      </a:lnTo>
                      <a:lnTo>
                        <a:pt x="4039" y="1983"/>
                      </a:lnTo>
                      <a:lnTo>
                        <a:pt x="4060" y="2021"/>
                      </a:lnTo>
                      <a:lnTo>
                        <a:pt x="4073" y="2056"/>
                      </a:lnTo>
                      <a:lnTo>
                        <a:pt x="4080" y="2088"/>
                      </a:lnTo>
                      <a:lnTo>
                        <a:pt x="4081" y="2117"/>
                      </a:lnTo>
                      <a:lnTo>
                        <a:pt x="4075" y="2143"/>
                      </a:lnTo>
                      <a:lnTo>
                        <a:pt x="4062" y="2166"/>
                      </a:lnTo>
                      <a:lnTo>
                        <a:pt x="4042" y="2185"/>
                      </a:lnTo>
                      <a:lnTo>
                        <a:pt x="4015" y="2201"/>
                      </a:lnTo>
                      <a:lnTo>
                        <a:pt x="3982" y="2213"/>
                      </a:lnTo>
                      <a:lnTo>
                        <a:pt x="3941" y="2221"/>
                      </a:lnTo>
                      <a:lnTo>
                        <a:pt x="3892" y="2225"/>
                      </a:lnTo>
                      <a:lnTo>
                        <a:pt x="3836" y="2225"/>
                      </a:lnTo>
                      <a:lnTo>
                        <a:pt x="3773" y="2221"/>
                      </a:lnTo>
                      <a:lnTo>
                        <a:pt x="3718" y="2216"/>
                      </a:lnTo>
                      <a:lnTo>
                        <a:pt x="3672" y="2211"/>
                      </a:lnTo>
                      <a:lnTo>
                        <a:pt x="3635" y="2209"/>
                      </a:lnTo>
                      <a:lnTo>
                        <a:pt x="3606" y="2205"/>
                      </a:lnTo>
                      <a:lnTo>
                        <a:pt x="3583" y="2204"/>
                      </a:lnTo>
                      <a:lnTo>
                        <a:pt x="3567" y="2203"/>
                      </a:lnTo>
                      <a:lnTo>
                        <a:pt x="3553" y="2202"/>
                      </a:lnTo>
                      <a:lnTo>
                        <a:pt x="3544" y="2201"/>
                      </a:lnTo>
                      <a:lnTo>
                        <a:pt x="3537" y="2199"/>
                      </a:lnTo>
                      <a:lnTo>
                        <a:pt x="3529" y="2199"/>
                      </a:lnTo>
                      <a:lnTo>
                        <a:pt x="3522" y="2199"/>
                      </a:lnTo>
                      <a:lnTo>
                        <a:pt x="3514" y="2198"/>
                      </a:lnTo>
                      <a:lnTo>
                        <a:pt x="3503" y="2197"/>
                      </a:lnTo>
                      <a:lnTo>
                        <a:pt x="3488" y="2196"/>
                      </a:lnTo>
                      <a:lnTo>
                        <a:pt x="3468" y="2193"/>
                      </a:lnTo>
                      <a:lnTo>
                        <a:pt x="3442" y="2191"/>
                      </a:lnTo>
                      <a:lnTo>
                        <a:pt x="3405" y="2187"/>
                      </a:lnTo>
                      <a:lnTo>
                        <a:pt x="3368" y="2181"/>
                      </a:lnTo>
                      <a:lnTo>
                        <a:pt x="3330" y="2175"/>
                      </a:lnTo>
                      <a:lnTo>
                        <a:pt x="3293" y="2167"/>
                      </a:lnTo>
                      <a:lnTo>
                        <a:pt x="3256" y="2159"/>
                      </a:lnTo>
                      <a:lnTo>
                        <a:pt x="3220" y="2149"/>
                      </a:lnTo>
                      <a:lnTo>
                        <a:pt x="3183" y="2140"/>
                      </a:lnTo>
                      <a:lnTo>
                        <a:pt x="3147" y="2128"/>
                      </a:lnTo>
                      <a:lnTo>
                        <a:pt x="3111" y="2116"/>
                      </a:lnTo>
                      <a:lnTo>
                        <a:pt x="3076" y="2104"/>
                      </a:lnTo>
                      <a:lnTo>
                        <a:pt x="3040" y="2090"/>
                      </a:lnTo>
                      <a:lnTo>
                        <a:pt x="3007" y="2076"/>
                      </a:lnTo>
                      <a:lnTo>
                        <a:pt x="2972" y="2062"/>
                      </a:lnTo>
                      <a:lnTo>
                        <a:pt x="2938" y="2047"/>
                      </a:lnTo>
                      <a:lnTo>
                        <a:pt x="2906" y="2033"/>
                      </a:lnTo>
                      <a:lnTo>
                        <a:pt x="2874" y="2017"/>
                      </a:lnTo>
                      <a:lnTo>
                        <a:pt x="2842" y="2003"/>
                      </a:lnTo>
                      <a:lnTo>
                        <a:pt x="2812" y="1987"/>
                      </a:lnTo>
                      <a:lnTo>
                        <a:pt x="2782" y="1973"/>
                      </a:lnTo>
                      <a:lnTo>
                        <a:pt x="2754" y="1957"/>
                      </a:lnTo>
                      <a:lnTo>
                        <a:pt x="2725" y="1943"/>
                      </a:lnTo>
                      <a:lnTo>
                        <a:pt x="2698" y="1929"/>
                      </a:lnTo>
                      <a:lnTo>
                        <a:pt x="2672" y="1914"/>
                      </a:lnTo>
                      <a:lnTo>
                        <a:pt x="2647" y="1900"/>
                      </a:lnTo>
                      <a:lnTo>
                        <a:pt x="2623" y="1887"/>
                      </a:lnTo>
                      <a:lnTo>
                        <a:pt x="2600" y="1875"/>
                      </a:lnTo>
                      <a:lnTo>
                        <a:pt x="2579" y="1863"/>
                      </a:lnTo>
                      <a:lnTo>
                        <a:pt x="2558" y="1851"/>
                      </a:lnTo>
                      <a:lnTo>
                        <a:pt x="2540" y="1841"/>
                      </a:lnTo>
                      <a:lnTo>
                        <a:pt x="2522" y="1832"/>
                      </a:lnTo>
                      <a:lnTo>
                        <a:pt x="2505" y="1822"/>
                      </a:lnTo>
                      <a:lnTo>
                        <a:pt x="2491" y="18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32" name="Freeform 9"/>
                <p:cNvSpPr>
                  <a:spLocks/>
                </p:cNvSpPr>
                <p:nvPr/>
              </p:nvSpPr>
              <p:spPr bwMode="auto">
                <a:xfrm>
                  <a:off x="4348" y="2105"/>
                  <a:ext cx="317" cy="152"/>
                </a:xfrm>
                <a:custGeom>
                  <a:avLst/>
                  <a:gdLst>
                    <a:gd name="T0" fmla="*/ 0 w 1270"/>
                    <a:gd name="T1" fmla="*/ 1 h 605"/>
                    <a:gd name="T2" fmla="*/ 2 w 1270"/>
                    <a:gd name="T3" fmla="*/ 4 h 605"/>
                    <a:gd name="T4" fmla="*/ 4 w 1270"/>
                    <a:gd name="T5" fmla="*/ 7 h 605"/>
                    <a:gd name="T6" fmla="*/ 8 w 1270"/>
                    <a:gd name="T7" fmla="*/ 11 h 605"/>
                    <a:gd name="T8" fmla="*/ 12 w 1270"/>
                    <a:gd name="T9" fmla="*/ 14 h 605"/>
                    <a:gd name="T10" fmla="*/ 17 w 1270"/>
                    <a:gd name="T11" fmla="*/ 18 h 605"/>
                    <a:gd name="T12" fmla="*/ 23 w 1270"/>
                    <a:gd name="T13" fmla="*/ 21 h 605"/>
                    <a:gd name="T14" fmla="*/ 29 w 1270"/>
                    <a:gd name="T15" fmla="*/ 24 h 605"/>
                    <a:gd name="T16" fmla="*/ 36 w 1270"/>
                    <a:gd name="T17" fmla="*/ 27 h 605"/>
                    <a:gd name="T18" fmla="*/ 42 w 1270"/>
                    <a:gd name="T19" fmla="*/ 30 h 605"/>
                    <a:gd name="T20" fmla="*/ 48 w 1270"/>
                    <a:gd name="T21" fmla="*/ 33 h 605"/>
                    <a:gd name="T22" fmla="*/ 55 w 1270"/>
                    <a:gd name="T23" fmla="*/ 35 h 605"/>
                    <a:gd name="T24" fmla="*/ 61 w 1270"/>
                    <a:gd name="T25" fmla="*/ 36 h 605"/>
                    <a:gd name="T26" fmla="*/ 66 w 1270"/>
                    <a:gd name="T27" fmla="*/ 38 h 605"/>
                    <a:gd name="T28" fmla="*/ 71 w 1270"/>
                    <a:gd name="T29" fmla="*/ 38 h 605"/>
                    <a:gd name="T30" fmla="*/ 76 w 1270"/>
                    <a:gd name="T31" fmla="*/ 38 h 605"/>
                    <a:gd name="T32" fmla="*/ 79 w 1270"/>
                    <a:gd name="T33" fmla="*/ 37 h 605"/>
                    <a:gd name="T34" fmla="*/ 77 w 1270"/>
                    <a:gd name="T35" fmla="*/ 37 h 605"/>
                    <a:gd name="T36" fmla="*/ 74 w 1270"/>
                    <a:gd name="T37" fmla="*/ 37 h 605"/>
                    <a:gd name="T38" fmla="*/ 69 w 1270"/>
                    <a:gd name="T39" fmla="*/ 37 h 605"/>
                    <a:gd name="T40" fmla="*/ 64 w 1270"/>
                    <a:gd name="T41" fmla="*/ 36 h 605"/>
                    <a:gd name="T42" fmla="*/ 58 w 1270"/>
                    <a:gd name="T43" fmla="*/ 35 h 605"/>
                    <a:gd name="T44" fmla="*/ 52 w 1270"/>
                    <a:gd name="T45" fmla="*/ 33 h 605"/>
                    <a:gd name="T46" fmla="*/ 46 w 1270"/>
                    <a:gd name="T47" fmla="*/ 31 h 605"/>
                    <a:gd name="T48" fmla="*/ 39 w 1270"/>
                    <a:gd name="T49" fmla="*/ 28 h 605"/>
                    <a:gd name="T50" fmla="*/ 33 w 1270"/>
                    <a:gd name="T51" fmla="*/ 25 h 605"/>
                    <a:gd name="T52" fmla="*/ 27 w 1270"/>
                    <a:gd name="T53" fmla="*/ 22 h 605"/>
                    <a:gd name="T54" fmla="*/ 21 w 1270"/>
                    <a:gd name="T55" fmla="*/ 19 h 605"/>
                    <a:gd name="T56" fmla="*/ 15 w 1270"/>
                    <a:gd name="T57" fmla="*/ 15 h 605"/>
                    <a:gd name="T58" fmla="*/ 11 w 1270"/>
                    <a:gd name="T59" fmla="*/ 12 h 605"/>
                    <a:gd name="T60" fmla="*/ 6 w 1270"/>
                    <a:gd name="T61" fmla="*/ 8 h 605"/>
                    <a:gd name="T62" fmla="*/ 3 w 1270"/>
                    <a:gd name="T63" fmla="*/ 5 h 605"/>
                    <a:gd name="T64" fmla="*/ 1 w 1270"/>
                    <a:gd name="T65" fmla="*/ 2 h 605"/>
                    <a:gd name="T66" fmla="*/ 0 w 1270"/>
                    <a:gd name="T67" fmla="*/ 0 h 605"/>
                    <a:gd name="T68" fmla="*/ 1 w 1270"/>
                    <a:gd name="T69" fmla="*/ 0 h 605"/>
                    <a:gd name="T70" fmla="*/ 0 w 1270"/>
                    <a:gd name="T71" fmla="*/ 1 h 60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270"/>
                    <a:gd name="T109" fmla="*/ 0 h 605"/>
                    <a:gd name="T110" fmla="*/ 1270 w 1270"/>
                    <a:gd name="T111" fmla="*/ 605 h 60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270" h="605">
                      <a:moveTo>
                        <a:pt x="4" y="10"/>
                      </a:moveTo>
                      <a:lnTo>
                        <a:pt x="0" y="7"/>
                      </a:lnTo>
                      <a:lnTo>
                        <a:pt x="12" y="33"/>
                      </a:lnTo>
                      <a:lnTo>
                        <a:pt x="27" y="60"/>
                      </a:lnTo>
                      <a:lnTo>
                        <a:pt x="46" y="87"/>
                      </a:lnTo>
                      <a:lnTo>
                        <a:pt x="70" y="113"/>
                      </a:lnTo>
                      <a:lnTo>
                        <a:pt x="99" y="142"/>
                      </a:lnTo>
                      <a:lnTo>
                        <a:pt x="130" y="169"/>
                      </a:lnTo>
                      <a:lnTo>
                        <a:pt x="164" y="197"/>
                      </a:lnTo>
                      <a:lnTo>
                        <a:pt x="201" y="226"/>
                      </a:lnTo>
                      <a:lnTo>
                        <a:pt x="240" y="253"/>
                      </a:lnTo>
                      <a:lnTo>
                        <a:pt x="282" y="281"/>
                      </a:lnTo>
                      <a:lnTo>
                        <a:pt x="327" y="307"/>
                      </a:lnTo>
                      <a:lnTo>
                        <a:pt x="375" y="335"/>
                      </a:lnTo>
                      <a:lnTo>
                        <a:pt x="423" y="360"/>
                      </a:lnTo>
                      <a:lnTo>
                        <a:pt x="472" y="386"/>
                      </a:lnTo>
                      <a:lnTo>
                        <a:pt x="522" y="411"/>
                      </a:lnTo>
                      <a:lnTo>
                        <a:pt x="572" y="435"/>
                      </a:lnTo>
                      <a:lnTo>
                        <a:pt x="624" y="458"/>
                      </a:lnTo>
                      <a:lnTo>
                        <a:pt x="676" y="479"/>
                      </a:lnTo>
                      <a:lnTo>
                        <a:pt x="727" y="500"/>
                      </a:lnTo>
                      <a:lnTo>
                        <a:pt x="779" y="519"/>
                      </a:lnTo>
                      <a:lnTo>
                        <a:pt x="829" y="536"/>
                      </a:lnTo>
                      <a:lnTo>
                        <a:pt x="881" y="551"/>
                      </a:lnTo>
                      <a:lnTo>
                        <a:pt x="929" y="566"/>
                      </a:lnTo>
                      <a:lnTo>
                        <a:pt x="975" y="578"/>
                      </a:lnTo>
                      <a:lnTo>
                        <a:pt x="1021" y="587"/>
                      </a:lnTo>
                      <a:lnTo>
                        <a:pt x="1064" y="596"/>
                      </a:lnTo>
                      <a:lnTo>
                        <a:pt x="1106" y="600"/>
                      </a:lnTo>
                      <a:lnTo>
                        <a:pt x="1146" y="604"/>
                      </a:lnTo>
                      <a:lnTo>
                        <a:pt x="1180" y="605"/>
                      </a:lnTo>
                      <a:lnTo>
                        <a:pt x="1215" y="603"/>
                      </a:lnTo>
                      <a:lnTo>
                        <a:pt x="1244" y="598"/>
                      </a:lnTo>
                      <a:lnTo>
                        <a:pt x="1270" y="591"/>
                      </a:lnTo>
                      <a:lnTo>
                        <a:pt x="1266" y="579"/>
                      </a:lnTo>
                      <a:lnTo>
                        <a:pt x="1242" y="586"/>
                      </a:lnTo>
                      <a:lnTo>
                        <a:pt x="1213" y="591"/>
                      </a:lnTo>
                      <a:lnTo>
                        <a:pt x="1180" y="593"/>
                      </a:lnTo>
                      <a:lnTo>
                        <a:pt x="1146" y="592"/>
                      </a:lnTo>
                      <a:lnTo>
                        <a:pt x="1108" y="588"/>
                      </a:lnTo>
                      <a:lnTo>
                        <a:pt x="1067" y="584"/>
                      </a:lnTo>
                      <a:lnTo>
                        <a:pt x="1023" y="575"/>
                      </a:lnTo>
                      <a:lnTo>
                        <a:pt x="978" y="566"/>
                      </a:lnTo>
                      <a:lnTo>
                        <a:pt x="931" y="554"/>
                      </a:lnTo>
                      <a:lnTo>
                        <a:pt x="883" y="539"/>
                      </a:lnTo>
                      <a:lnTo>
                        <a:pt x="834" y="524"/>
                      </a:lnTo>
                      <a:lnTo>
                        <a:pt x="784" y="507"/>
                      </a:lnTo>
                      <a:lnTo>
                        <a:pt x="732" y="488"/>
                      </a:lnTo>
                      <a:lnTo>
                        <a:pt x="680" y="467"/>
                      </a:lnTo>
                      <a:lnTo>
                        <a:pt x="629" y="446"/>
                      </a:lnTo>
                      <a:lnTo>
                        <a:pt x="577" y="423"/>
                      </a:lnTo>
                      <a:lnTo>
                        <a:pt x="527" y="399"/>
                      </a:lnTo>
                      <a:lnTo>
                        <a:pt x="477" y="376"/>
                      </a:lnTo>
                      <a:lnTo>
                        <a:pt x="427" y="350"/>
                      </a:lnTo>
                      <a:lnTo>
                        <a:pt x="379" y="325"/>
                      </a:lnTo>
                      <a:lnTo>
                        <a:pt x="334" y="297"/>
                      </a:lnTo>
                      <a:lnTo>
                        <a:pt x="289" y="271"/>
                      </a:lnTo>
                      <a:lnTo>
                        <a:pt x="247" y="243"/>
                      </a:lnTo>
                      <a:lnTo>
                        <a:pt x="208" y="216"/>
                      </a:lnTo>
                      <a:lnTo>
                        <a:pt x="171" y="187"/>
                      </a:lnTo>
                      <a:lnTo>
                        <a:pt x="137" y="160"/>
                      </a:lnTo>
                      <a:lnTo>
                        <a:pt x="106" y="132"/>
                      </a:lnTo>
                      <a:lnTo>
                        <a:pt x="80" y="106"/>
                      </a:lnTo>
                      <a:lnTo>
                        <a:pt x="56" y="79"/>
                      </a:lnTo>
                      <a:lnTo>
                        <a:pt x="36" y="53"/>
                      </a:lnTo>
                      <a:lnTo>
                        <a:pt x="22" y="28"/>
                      </a:lnTo>
                      <a:lnTo>
                        <a:pt x="12" y="3"/>
                      </a:lnTo>
                      <a:lnTo>
                        <a:pt x="9" y="0"/>
                      </a:lnTo>
                      <a:lnTo>
                        <a:pt x="12" y="3"/>
                      </a:lnTo>
                      <a:lnTo>
                        <a:pt x="11" y="1"/>
                      </a:lnTo>
                      <a:lnTo>
                        <a:pt x="9" y="0"/>
                      </a:lnTo>
                      <a:lnTo>
                        <a:pt x="4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33" name="Freeform 10"/>
                <p:cNvSpPr>
                  <a:spLocks/>
                </p:cNvSpPr>
                <p:nvPr/>
              </p:nvSpPr>
              <p:spPr bwMode="auto">
                <a:xfrm>
                  <a:off x="4116" y="1892"/>
                  <a:ext cx="234" cy="216"/>
                </a:xfrm>
                <a:custGeom>
                  <a:avLst/>
                  <a:gdLst>
                    <a:gd name="T0" fmla="*/ 0 w 936"/>
                    <a:gd name="T1" fmla="*/ 1 h 864"/>
                    <a:gd name="T2" fmla="*/ 2 w 936"/>
                    <a:gd name="T3" fmla="*/ 3 h 864"/>
                    <a:gd name="T4" fmla="*/ 4 w 936"/>
                    <a:gd name="T5" fmla="*/ 6 h 864"/>
                    <a:gd name="T6" fmla="*/ 6 w 936"/>
                    <a:gd name="T7" fmla="*/ 9 h 864"/>
                    <a:gd name="T8" fmla="*/ 9 w 936"/>
                    <a:gd name="T9" fmla="*/ 12 h 864"/>
                    <a:gd name="T10" fmla="*/ 13 w 936"/>
                    <a:gd name="T11" fmla="*/ 15 h 864"/>
                    <a:gd name="T12" fmla="*/ 16 w 936"/>
                    <a:gd name="T13" fmla="*/ 19 h 864"/>
                    <a:gd name="T14" fmla="*/ 20 w 936"/>
                    <a:gd name="T15" fmla="*/ 23 h 864"/>
                    <a:gd name="T16" fmla="*/ 24 w 936"/>
                    <a:gd name="T17" fmla="*/ 27 h 864"/>
                    <a:gd name="T18" fmla="*/ 29 w 936"/>
                    <a:gd name="T19" fmla="*/ 31 h 864"/>
                    <a:gd name="T20" fmla="*/ 33 w 936"/>
                    <a:gd name="T21" fmla="*/ 35 h 864"/>
                    <a:gd name="T22" fmla="*/ 37 w 936"/>
                    <a:gd name="T23" fmla="*/ 39 h 864"/>
                    <a:gd name="T24" fmla="*/ 42 w 936"/>
                    <a:gd name="T25" fmla="*/ 43 h 864"/>
                    <a:gd name="T26" fmla="*/ 46 w 936"/>
                    <a:gd name="T27" fmla="*/ 46 h 864"/>
                    <a:gd name="T28" fmla="*/ 50 w 936"/>
                    <a:gd name="T29" fmla="*/ 49 h 864"/>
                    <a:gd name="T30" fmla="*/ 54 w 936"/>
                    <a:gd name="T31" fmla="*/ 52 h 864"/>
                    <a:gd name="T32" fmla="*/ 58 w 936"/>
                    <a:gd name="T33" fmla="*/ 54 h 864"/>
                    <a:gd name="T34" fmla="*/ 57 w 936"/>
                    <a:gd name="T35" fmla="*/ 53 h 864"/>
                    <a:gd name="T36" fmla="*/ 53 w 936"/>
                    <a:gd name="T37" fmla="*/ 50 h 864"/>
                    <a:gd name="T38" fmla="*/ 49 w 936"/>
                    <a:gd name="T39" fmla="*/ 47 h 864"/>
                    <a:gd name="T40" fmla="*/ 44 w 936"/>
                    <a:gd name="T41" fmla="*/ 44 h 864"/>
                    <a:gd name="T42" fmla="*/ 40 w 936"/>
                    <a:gd name="T43" fmla="*/ 41 h 864"/>
                    <a:gd name="T44" fmla="*/ 36 w 936"/>
                    <a:gd name="T45" fmla="*/ 37 h 864"/>
                    <a:gd name="T46" fmla="*/ 31 w 936"/>
                    <a:gd name="T47" fmla="*/ 33 h 864"/>
                    <a:gd name="T48" fmla="*/ 27 w 936"/>
                    <a:gd name="T49" fmla="*/ 29 h 864"/>
                    <a:gd name="T50" fmla="*/ 23 w 936"/>
                    <a:gd name="T51" fmla="*/ 25 h 864"/>
                    <a:gd name="T52" fmla="*/ 19 w 936"/>
                    <a:gd name="T53" fmla="*/ 21 h 864"/>
                    <a:gd name="T54" fmla="*/ 15 w 936"/>
                    <a:gd name="T55" fmla="*/ 17 h 864"/>
                    <a:gd name="T56" fmla="*/ 12 w 936"/>
                    <a:gd name="T57" fmla="*/ 13 h 864"/>
                    <a:gd name="T58" fmla="*/ 8 w 936"/>
                    <a:gd name="T59" fmla="*/ 10 h 864"/>
                    <a:gd name="T60" fmla="*/ 6 w 936"/>
                    <a:gd name="T61" fmla="*/ 7 h 864"/>
                    <a:gd name="T62" fmla="*/ 3 w 936"/>
                    <a:gd name="T63" fmla="*/ 3 h 864"/>
                    <a:gd name="T64" fmla="*/ 1 w 936"/>
                    <a:gd name="T65" fmla="*/ 1 h 864"/>
                    <a:gd name="T66" fmla="*/ 1 w 936"/>
                    <a:gd name="T67" fmla="*/ 0 h 864"/>
                    <a:gd name="T68" fmla="*/ 1 w 936"/>
                    <a:gd name="T69" fmla="*/ 0 h 864"/>
                    <a:gd name="T70" fmla="*/ 0 w 936"/>
                    <a:gd name="T71" fmla="*/ 1 h 864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936"/>
                    <a:gd name="T109" fmla="*/ 0 h 864"/>
                    <a:gd name="T110" fmla="*/ 936 w 936"/>
                    <a:gd name="T111" fmla="*/ 864 h 864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936" h="864">
                      <a:moveTo>
                        <a:pt x="2" y="10"/>
                      </a:moveTo>
                      <a:lnTo>
                        <a:pt x="0" y="9"/>
                      </a:lnTo>
                      <a:lnTo>
                        <a:pt x="11" y="25"/>
                      </a:lnTo>
                      <a:lnTo>
                        <a:pt x="26" y="43"/>
                      </a:lnTo>
                      <a:lnTo>
                        <a:pt x="41" y="64"/>
                      </a:lnTo>
                      <a:lnTo>
                        <a:pt x="58" y="86"/>
                      </a:lnTo>
                      <a:lnTo>
                        <a:pt x="78" y="109"/>
                      </a:lnTo>
                      <a:lnTo>
                        <a:pt x="99" y="134"/>
                      </a:lnTo>
                      <a:lnTo>
                        <a:pt x="122" y="161"/>
                      </a:lnTo>
                      <a:lnTo>
                        <a:pt x="147" y="188"/>
                      </a:lnTo>
                      <a:lnTo>
                        <a:pt x="173" y="217"/>
                      </a:lnTo>
                      <a:lnTo>
                        <a:pt x="200" y="247"/>
                      </a:lnTo>
                      <a:lnTo>
                        <a:pt x="228" y="277"/>
                      </a:lnTo>
                      <a:lnTo>
                        <a:pt x="258" y="308"/>
                      </a:lnTo>
                      <a:lnTo>
                        <a:pt x="289" y="339"/>
                      </a:lnTo>
                      <a:lnTo>
                        <a:pt x="321" y="372"/>
                      </a:lnTo>
                      <a:lnTo>
                        <a:pt x="354" y="405"/>
                      </a:lnTo>
                      <a:lnTo>
                        <a:pt x="388" y="436"/>
                      </a:lnTo>
                      <a:lnTo>
                        <a:pt x="421" y="469"/>
                      </a:lnTo>
                      <a:lnTo>
                        <a:pt x="456" y="501"/>
                      </a:lnTo>
                      <a:lnTo>
                        <a:pt x="491" y="533"/>
                      </a:lnTo>
                      <a:lnTo>
                        <a:pt x="526" y="564"/>
                      </a:lnTo>
                      <a:lnTo>
                        <a:pt x="562" y="596"/>
                      </a:lnTo>
                      <a:lnTo>
                        <a:pt x="596" y="625"/>
                      </a:lnTo>
                      <a:lnTo>
                        <a:pt x="631" y="655"/>
                      </a:lnTo>
                      <a:lnTo>
                        <a:pt x="667" y="684"/>
                      </a:lnTo>
                      <a:lnTo>
                        <a:pt x="702" y="712"/>
                      </a:lnTo>
                      <a:lnTo>
                        <a:pt x="737" y="738"/>
                      </a:lnTo>
                      <a:lnTo>
                        <a:pt x="770" y="763"/>
                      </a:lnTo>
                      <a:lnTo>
                        <a:pt x="804" y="786"/>
                      </a:lnTo>
                      <a:lnTo>
                        <a:pt x="836" y="809"/>
                      </a:lnTo>
                      <a:lnTo>
                        <a:pt x="869" y="829"/>
                      </a:lnTo>
                      <a:lnTo>
                        <a:pt x="901" y="847"/>
                      </a:lnTo>
                      <a:lnTo>
                        <a:pt x="931" y="864"/>
                      </a:lnTo>
                      <a:lnTo>
                        <a:pt x="936" y="854"/>
                      </a:lnTo>
                      <a:lnTo>
                        <a:pt x="906" y="838"/>
                      </a:lnTo>
                      <a:lnTo>
                        <a:pt x="876" y="820"/>
                      </a:lnTo>
                      <a:lnTo>
                        <a:pt x="843" y="799"/>
                      </a:lnTo>
                      <a:lnTo>
                        <a:pt x="811" y="776"/>
                      </a:lnTo>
                      <a:lnTo>
                        <a:pt x="778" y="754"/>
                      </a:lnTo>
                      <a:lnTo>
                        <a:pt x="744" y="729"/>
                      </a:lnTo>
                      <a:lnTo>
                        <a:pt x="709" y="702"/>
                      </a:lnTo>
                      <a:lnTo>
                        <a:pt x="674" y="675"/>
                      </a:lnTo>
                      <a:lnTo>
                        <a:pt x="638" y="646"/>
                      </a:lnTo>
                      <a:lnTo>
                        <a:pt x="604" y="616"/>
                      </a:lnTo>
                      <a:lnTo>
                        <a:pt x="569" y="586"/>
                      </a:lnTo>
                      <a:lnTo>
                        <a:pt x="533" y="555"/>
                      </a:lnTo>
                      <a:lnTo>
                        <a:pt x="498" y="524"/>
                      </a:lnTo>
                      <a:lnTo>
                        <a:pt x="463" y="491"/>
                      </a:lnTo>
                      <a:lnTo>
                        <a:pt x="429" y="459"/>
                      </a:lnTo>
                      <a:lnTo>
                        <a:pt x="395" y="427"/>
                      </a:lnTo>
                      <a:lnTo>
                        <a:pt x="361" y="395"/>
                      </a:lnTo>
                      <a:lnTo>
                        <a:pt x="330" y="364"/>
                      </a:lnTo>
                      <a:lnTo>
                        <a:pt x="299" y="332"/>
                      </a:lnTo>
                      <a:lnTo>
                        <a:pt x="268" y="301"/>
                      </a:lnTo>
                      <a:lnTo>
                        <a:pt x="238" y="270"/>
                      </a:lnTo>
                      <a:lnTo>
                        <a:pt x="209" y="240"/>
                      </a:lnTo>
                      <a:lnTo>
                        <a:pt x="183" y="210"/>
                      </a:lnTo>
                      <a:lnTo>
                        <a:pt x="156" y="181"/>
                      </a:lnTo>
                      <a:lnTo>
                        <a:pt x="131" y="153"/>
                      </a:lnTo>
                      <a:lnTo>
                        <a:pt x="108" y="127"/>
                      </a:lnTo>
                      <a:lnTo>
                        <a:pt x="88" y="102"/>
                      </a:lnTo>
                      <a:lnTo>
                        <a:pt x="68" y="79"/>
                      </a:lnTo>
                      <a:lnTo>
                        <a:pt x="51" y="56"/>
                      </a:lnTo>
                      <a:lnTo>
                        <a:pt x="35" y="36"/>
                      </a:lnTo>
                      <a:lnTo>
                        <a:pt x="21" y="18"/>
                      </a:lnTo>
                      <a:lnTo>
                        <a:pt x="10" y="1"/>
                      </a:lnTo>
                      <a:lnTo>
                        <a:pt x="9" y="0"/>
                      </a:lnTo>
                      <a:lnTo>
                        <a:pt x="10" y="1"/>
                      </a:lnTo>
                      <a:lnTo>
                        <a:pt x="9" y="0"/>
                      </a:lnTo>
                      <a:lnTo>
                        <a:pt x="2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34" name="Freeform 11"/>
                <p:cNvSpPr>
                  <a:spLocks/>
                </p:cNvSpPr>
                <p:nvPr/>
              </p:nvSpPr>
              <p:spPr bwMode="auto">
                <a:xfrm>
                  <a:off x="4046" y="1833"/>
                  <a:ext cx="72" cy="61"/>
                </a:xfrm>
                <a:custGeom>
                  <a:avLst/>
                  <a:gdLst>
                    <a:gd name="T0" fmla="*/ 0 w 288"/>
                    <a:gd name="T1" fmla="*/ 0 h 245"/>
                    <a:gd name="T2" fmla="*/ 0 w 288"/>
                    <a:gd name="T3" fmla="*/ 0 h 245"/>
                    <a:gd name="T4" fmla="*/ 0 w 288"/>
                    <a:gd name="T5" fmla="*/ 1 h 245"/>
                    <a:gd name="T6" fmla="*/ 0 w 288"/>
                    <a:gd name="T7" fmla="*/ 1 h 245"/>
                    <a:gd name="T8" fmla="*/ 1 w 288"/>
                    <a:gd name="T9" fmla="*/ 1 h 245"/>
                    <a:gd name="T10" fmla="*/ 1 w 288"/>
                    <a:gd name="T11" fmla="*/ 2 h 245"/>
                    <a:gd name="T12" fmla="*/ 2 w 288"/>
                    <a:gd name="T13" fmla="*/ 2 h 245"/>
                    <a:gd name="T14" fmla="*/ 3 w 288"/>
                    <a:gd name="T15" fmla="*/ 3 h 245"/>
                    <a:gd name="T16" fmla="*/ 4 w 288"/>
                    <a:gd name="T17" fmla="*/ 4 h 245"/>
                    <a:gd name="T18" fmla="*/ 5 w 288"/>
                    <a:gd name="T19" fmla="*/ 5 h 245"/>
                    <a:gd name="T20" fmla="*/ 6 w 288"/>
                    <a:gd name="T21" fmla="*/ 6 h 245"/>
                    <a:gd name="T22" fmla="*/ 8 w 288"/>
                    <a:gd name="T23" fmla="*/ 7 h 245"/>
                    <a:gd name="T24" fmla="*/ 9 w 288"/>
                    <a:gd name="T25" fmla="*/ 9 h 245"/>
                    <a:gd name="T26" fmla="*/ 11 w 288"/>
                    <a:gd name="T27" fmla="*/ 10 h 245"/>
                    <a:gd name="T28" fmla="*/ 12 w 288"/>
                    <a:gd name="T29" fmla="*/ 11 h 245"/>
                    <a:gd name="T30" fmla="*/ 14 w 288"/>
                    <a:gd name="T31" fmla="*/ 13 h 245"/>
                    <a:gd name="T32" fmla="*/ 16 w 288"/>
                    <a:gd name="T33" fmla="*/ 14 h 245"/>
                    <a:gd name="T34" fmla="*/ 18 w 288"/>
                    <a:gd name="T35" fmla="*/ 15 h 245"/>
                    <a:gd name="T36" fmla="*/ 18 w 288"/>
                    <a:gd name="T37" fmla="*/ 15 h 245"/>
                    <a:gd name="T38" fmla="*/ 16 w 288"/>
                    <a:gd name="T39" fmla="*/ 13 h 245"/>
                    <a:gd name="T40" fmla="*/ 14 w 288"/>
                    <a:gd name="T41" fmla="*/ 12 h 245"/>
                    <a:gd name="T42" fmla="*/ 13 w 288"/>
                    <a:gd name="T43" fmla="*/ 11 h 245"/>
                    <a:gd name="T44" fmla="*/ 11 w 288"/>
                    <a:gd name="T45" fmla="*/ 9 h 245"/>
                    <a:gd name="T46" fmla="*/ 9 w 288"/>
                    <a:gd name="T47" fmla="*/ 8 h 245"/>
                    <a:gd name="T48" fmla="*/ 8 w 288"/>
                    <a:gd name="T49" fmla="*/ 7 h 245"/>
                    <a:gd name="T50" fmla="*/ 7 w 288"/>
                    <a:gd name="T51" fmla="*/ 6 h 245"/>
                    <a:gd name="T52" fmla="*/ 5 w 288"/>
                    <a:gd name="T53" fmla="*/ 5 h 245"/>
                    <a:gd name="T54" fmla="*/ 5 w 288"/>
                    <a:gd name="T55" fmla="*/ 4 h 245"/>
                    <a:gd name="T56" fmla="*/ 3 w 288"/>
                    <a:gd name="T57" fmla="*/ 3 h 245"/>
                    <a:gd name="T58" fmla="*/ 2 w 288"/>
                    <a:gd name="T59" fmla="*/ 2 h 245"/>
                    <a:gd name="T60" fmla="*/ 2 w 288"/>
                    <a:gd name="T61" fmla="*/ 1 h 245"/>
                    <a:gd name="T62" fmla="*/ 1 w 288"/>
                    <a:gd name="T63" fmla="*/ 1 h 245"/>
                    <a:gd name="T64" fmla="*/ 1 w 288"/>
                    <a:gd name="T65" fmla="*/ 0 h 245"/>
                    <a:gd name="T66" fmla="*/ 1 w 288"/>
                    <a:gd name="T67" fmla="*/ 0 h 245"/>
                    <a:gd name="T68" fmla="*/ 1 w 288"/>
                    <a:gd name="T69" fmla="*/ 0 h 245"/>
                    <a:gd name="T70" fmla="*/ 1 w 288"/>
                    <a:gd name="T71" fmla="*/ 0 h 245"/>
                    <a:gd name="T72" fmla="*/ 0 w 288"/>
                    <a:gd name="T73" fmla="*/ 0 h 245"/>
                    <a:gd name="T74" fmla="*/ 0 w 288"/>
                    <a:gd name="T75" fmla="*/ 0 h 245"/>
                    <a:gd name="T76" fmla="*/ 0 w 288"/>
                    <a:gd name="T77" fmla="*/ 0 h 245"/>
                    <a:gd name="T78" fmla="*/ 0 w 288"/>
                    <a:gd name="T79" fmla="*/ 0 h 245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288"/>
                    <a:gd name="T121" fmla="*/ 0 h 245"/>
                    <a:gd name="T122" fmla="*/ 288 w 288"/>
                    <a:gd name="T123" fmla="*/ 245 h 245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288" h="245">
                      <a:moveTo>
                        <a:pt x="0" y="9"/>
                      </a:moveTo>
                      <a:lnTo>
                        <a:pt x="0" y="10"/>
                      </a:lnTo>
                      <a:lnTo>
                        <a:pt x="1" y="11"/>
                      </a:lnTo>
                      <a:lnTo>
                        <a:pt x="6" y="16"/>
                      </a:lnTo>
                      <a:lnTo>
                        <a:pt x="13" y="22"/>
                      </a:lnTo>
                      <a:lnTo>
                        <a:pt x="23" y="30"/>
                      </a:lnTo>
                      <a:lnTo>
                        <a:pt x="35" y="42"/>
                      </a:lnTo>
                      <a:lnTo>
                        <a:pt x="48" y="54"/>
                      </a:lnTo>
                      <a:lnTo>
                        <a:pt x="65" y="69"/>
                      </a:lnTo>
                      <a:lnTo>
                        <a:pt x="83" y="85"/>
                      </a:lnTo>
                      <a:lnTo>
                        <a:pt x="102" y="102"/>
                      </a:lnTo>
                      <a:lnTo>
                        <a:pt x="124" y="121"/>
                      </a:lnTo>
                      <a:lnTo>
                        <a:pt x="146" y="141"/>
                      </a:lnTo>
                      <a:lnTo>
                        <a:pt x="172" y="161"/>
                      </a:lnTo>
                      <a:lnTo>
                        <a:pt x="197" y="181"/>
                      </a:lnTo>
                      <a:lnTo>
                        <a:pt x="224" y="203"/>
                      </a:lnTo>
                      <a:lnTo>
                        <a:pt x="252" y="223"/>
                      </a:lnTo>
                      <a:lnTo>
                        <a:pt x="281" y="245"/>
                      </a:lnTo>
                      <a:lnTo>
                        <a:pt x="288" y="235"/>
                      </a:lnTo>
                      <a:lnTo>
                        <a:pt x="259" y="214"/>
                      </a:lnTo>
                      <a:lnTo>
                        <a:pt x="231" y="193"/>
                      </a:lnTo>
                      <a:lnTo>
                        <a:pt x="204" y="172"/>
                      </a:lnTo>
                      <a:lnTo>
                        <a:pt x="179" y="151"/>
                      </a:lnTo>
                      <a:lnTo>
                        <a:pt x="154" y="131"/>
                      </a:lnTo>
                      <a:lnTo>
                        <a:pt x="131" y="112"/>
                      </a:lnTo>
                      <a:lnTo>
                        <a:pt x="109" y="93"/>
                      </a:lnTo>
                      <a:lnTo>
                        <a:pt x="90" y="76"/>
                      </a:lnTo>
                      <a:lnTo>
                        <a:pt x="72" y="59"/>
                      </a:lnTo>
                      <a:lnTo>
                        <a:pt x="55" y="45"/>
                      </a:lnTo>
                      <a:lnTo>
                        <a:pt x="42" y="33"/>
                      </a:lnTo>
                      <a:lnTo>
                        <a:pt x="30" y="21"/>
                      </a:lnTo>
                      <a:lnTo>
                        <a:pt x="20" y="12"/>
                      </a:lnTo>
                      <a:lnTo>
                        <a:pt x="16" y="6"/>
                      </a:lnTo>
                      <a:lnTo>
                        <a:pt x="11" y="2"/>
                      </a:lnTo>
                      <a:lnTo>
                        <a:pt x="10" y="0"/>
                      </a:lnTo>
                      <a:lnTo>
                        <a:pt x="10" y="2"/>
                      </a:lnTo>
                      <a:lnTo>
                        <a:pt x="0" y="9"/>
                      </a:lnTo>
                      <a:lnTo>
                        <a:pt x="0" y="1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35" name="Freeform 12"/>
                <p:cNvSpPr>
                  <a:spLocks/>
                </p:cNvSpPr>
                <p:nvPr/>
              </p:nvSpPr>
              <p:spPr bwMode="auto">
                <a:xfrm>
                  <a:off x="4041" y="1811"/>
                  <a:ext cx="27" cy="24"/>
                </a:xfrm>
                <a:custGeom>
                  <a:avLst/>
                  <a:gdLst>
                    <a:gd name="T0" fmla="*/ 6 w 112"/>
                    <a:gd name="T1" fmla="*/ 0 h 96"/>
                    <a:gd name="T2" fmla="*/ 6 w 112"/>
                    <a:gd name="T3" fmla="*/ 0 h 96"/>
                    <a:gd name="T4" fmla="*/ 5 w 112"/>
                    <a:gd name="T5" fmla="*/ 1 h 96"/>
                    <a:gd name="T6" fmla="*/ 3 w 112"/>
                    <a:gd name="T7" fmla="*/ 1 h 96"/>
                    <a:gd name="T8" fmla="*/ 2 w 112"/>
                    <a:gd name="T9" fmla="*/ 1 h 96"/>
                    <a:gd name="T10" fmla="*/ 1 w 112"/>
                    <a:gd name="T11" fmla="*/ 2 h 96"/>
                    <a:gd name="T12" fmla="*/ 0 w 112"/>
                    <a:gd name="T13" fmla="*/ 3 h 96"/>
                    <a:gd name="T14" fmla="*/ 0 w 112"/>
                    <a:gd name="T15" fmla="*/ 3 h 96"/>
                    <a:gd name="T16" fmla="*/ 0 w 112"/>
                    <a:gd name="T17" fmla="*/ 5 h 96"/>
                    <a:gd name="T18" fmla="*/ 1 w 112"/>
                    <a:gd name="T19" fmla="*/ 6 h 96"/>
                    <a:gd name="T20" fmla="*/ 2 w 112"/>
                    <a:gd name="T21" fmla="*/ 6 h 96"/>
                    <a:gd name="T22" fmla="*/ 1 w 112"/>
                    <a:gd name="T23" fmla="*/ 4 h 96"/>
                    <a:gd name="T24" fmla="*/ 1 w 112"/>
                    <a:gd name="T25" fmla="*/ 3 h 96"/>
                    <a:gd name="T26" fmla="*/ 1 w 112"/>
                    <a:gd name="T27" fmla="*/ 3 h 96"/>
                    <a:gd name="T28" fmla="*/ 1 w 112"/>
                    <a:gd name="T29" fmla="*/ 3 h 96"/>
                    <a:gd name="T30" fmla="*/ 2 w 112"/>
                    <a:gd name="T31" fmla="*/ 2 h 96"/>
                    <a:gd name="T32" fmla="*/ 3 w 112"/>
                    <a:gd name="T33" fmla="*/ 2 h 96"/>
                    <a:gd name="T34" fmla="*/ 5 w 112"/>
                    <a:gd name="T35" fmla="*/ 1 h 96"/>
                    <a:gd name="T36" fmla="*/ 7 w 112"/>
                    <a:gd name="T37" fmla="*/ 1 h 96"/>
                    <a:gd name="T38" fmla="*/ 7 w 112"/>
                    <a:gd name="T39" fmla="*/ 1 h 96"/>
                    <a:gd name="T40" fmla="*/ 6 w 112"/>
                    <a:gd name="T41" fmla="*/ 0 h 9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12"/>
                    <a:gd name="T64" fmla="*/ 0 h 96"/>
                    <a:gd name="T65" fmla="*/ 112 w 112"/>
                    <a:gd name="T66" fmla="*/ 96 h 9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12" h="96">
                      <a:moveTo>
                        <a:pt x="107" y="0"/>
                      </a:moveTo>
                      <a:lnTo>
                        <a:pt x="108" y="0"/>
                      </a:lnTo>
                      <a:lnTo>
                        <a:pt x="81" y="7"/>
                      </a:lnTo>
                      <a:lnTo>
                        <a:pt x="57" y="14"/>
                      </a:lnTo>
                      <a:lnTo>
                        <a:pt x="34" y="20"/>
                      </a:lnTo>
                      <a:lnTo>
                        <a:pt x="16" y="30"/>
                      </a:lnTo>
                      <a:lnTo>
                        <a:pt x="5" y="41"/>
                      </a:lnTo>
                      <a:lnTo>
                        <a:pt x="0" y="56"/>
                      </a:lnTo>
                      <a:lnTo>
                        <a:pt x="7" y="77"/>
                      </a:lnTo>
                      <a:lnTo>
                        <a:pt x="23" y="96"/>
                      </a:lnTo>
                      <a:lnTo>
                        <a:pt x="33" y="89"/>
                      </a:lnTo>
                      <a:lnTo>
                        <a:pt x="17" y="69"/>
                      </a:lnTo>
                      <a:lnTo>
                        <a:pt x="12" y="56"/>
                      </a:lnTo>
                      <a:lnTo>
                        <a:pt x="15" y="48"/>
                      </a:lnTo>
                      <a:lnTo>
                        <a:pt x="23" y="39"/>
                      </a:lnTo>
                      <a:lnTo>
                        <a:pt x="39" y="32"/>
                      </a:lnTo>
                      <a:lnTo>
                        <a:pt x="59" y="26"/>
                      </a:lnTo>
                      <a:lnTo>
                        <a:pt x="83" y="19"/>
                      </a:lnTo>
                      <a:lnTo>
                        <a:pt x="111" y="12"/>
                      </a:lnTo>
                      <a:lnTo>
                        <a:pt x="112" y="12"/>
                      </a:lnTo>
                      <a:lnTo>
                        <a:pt x="10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36" name="Freeform 13"/>
                <p:cNvSpPr>
                  <a:spLocks/>
                </p:cNvSpPr>
                <p:nvPr/>
              </p:nvSpPr>
              <p:spPr bwMode="auto">
                <a:xfrm>
                  <a:off x="4067" y="1796"/>
                  <a:ext cx="48" cy="18"/>
                </a:xfrm>
                <a:custGeom>
                  <a:avLst/>
                  <a:gdLst>
                    <a:gd name="T0" fmla="*/ 12 w 189"/>
                    <a:gd name="T1" fmla="*/ 0 h 73"/>
                    <a:gd name="T2" fmla="*/ 12 w 189"/>
                    <a:gd name="T3" fmla="*/ 0 h 73"/>
                    <a:gd name="T4" fmla="*/ 10 w 189"/>
                    <a:gd name="T5" fmla="*/ 1 h 73"/>
                    <a:gd name="T6" fmla="*/ 8 w 189"/>
                    <a:gd name="T7" fmla="*/ 1 h 73"/>
                    <a:gd name="T8" fmla="*/ 7 w 189"/>
                    <a:gd name="T9" fmla="*/ 2 h 73"/>
                    <a:gd name="T10" fmla="*/ 5 w 189"/>
                    <a:gd name="T11" fmla="*/ 2 h 73"/>
                    <a:gd name="T12" fmla="*/ 4 w 189"/>
                    <a:gd name="T13" fmla="*/ 2 h 73"/>
                    <a:gd name="T14" fmla="*/ 3 w 189"/>
                    <a:gd name="T15" fmla="*/ 3 h 73"/>
                    <a:gd name="T16" fmla="*/ 2 w 189"/>
                    <a:gd name="T17" fmla="*/ 3 h 73"/>
                    <a:gd name="T18" fmla="*/ 0 w 189"/>
                    <a:gd name="T19" fmla="*/ 4 h 73"/>
                    <a:gd name="T20" fmla="*/ 0 w 189"/>
                    <a:gd name="T21" fmla="*/ 4 h 73"/>
                    <a:gd name="T22" fmla="*/ 2 w 189"/>
                    <a:gd name="T23" fmla="*/ 4 h 73"/>
                    <a:gd name="T24" fmla="*/ 3 w 189"/>
                    <a:gd name="T25" fmla="*/ 4 h 73"/>
                    <a:gd name="T26" fmla="*/ 5 w 189"/>
                    <a:gd name="T27" fmla="*/ 3 h 73"/>
                    <a:gd name="T28" fmla="*/ 6 w 189"/>
                    <a:gd name="T29" fmla="*/ 3 h 73"/>
                    <a:gd name="T30" fmla="*/ 7 w 189"/>
                    <a:gd name="T31" fmla="*/ 2 h 73"/>
                    <a:gd name="T32" fmla="*/ 8 w 189"/>
                    <a:gd name="T33" fmla="*/ 2 h 73"/>
                    <a:gd name="T34" fmla="*/ 10 w 189"/>
                    <a:gd name="T35" fmla="*/ 1 h 73"/>
                    <a:gd name="T36" fmla="*/ 12 w 189"/>
                    <a:gd name="T37" fmla="*/ 1 h 73"/>
                    <a:gd name="T38" fmla="*/ 12 w 189"/>
                    <a:gd name="T39" fmla="*/ 1 h 73"/>
                    <a:gd name="T40" fmla="*/ 12 w 189"/>
                    <a:gd name="T41" fmla="*/ 0 h 73"/>
                    <a:gd name="T42" fmla="*/ 12 w 189"/>
                    <a:gd name="T43" fmla="*/ 0 h 73"/>
                    <a:gd name="T44" fmla="*/ 12 w 189"/>
                    <a:gd name="T45" fmla="*/ 0 h 73"/>
                    <a:gd name="T46" fmla="*/ 12 w 189"/>
                    <a:gd name="T47" fmla="*/ 0 h 7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89"/>
                    <a:gd name="T73" fmla="*/ 0 h 73"/>
                    <a:gd name="T74" fmla="*/ 189 w 189"/>
                    <a:gd name="T75" fmla="*/ 73 h 7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89" h="73">
                      <a:moveTo>
                        <a:pt x="189" y="2"/>
                      </a:moveTo>
                      <a:lnTo>
                        <a:pt x="183" y="1"/>
                      </a:lnTo>
                      <a:lnTo>
                        <a:pt x="151" y="12"/>
                      </a:lnTo>
                      <a:lnTo>
                        <a:pt x="125" y="21"/>
                      </a:lnTo>
                      <a:lnTo>
                        <a:pt x="104" y="29"/>
                      </a:lnTo>
                      <a:lnTo>
                        <a:pt x="84" y="35"/>
                      </a:lnTo>
                      <a:lnTo>
                        <a:pt x="65" y="41"/>
                      </a:lnTo>
                      <a:lnTo>
                        <a:pt x="46" y="47"/>
                      </a:lnTo>
                      <a:lnTo>
                        <a:pt x="25" y="54"/>
                      </a:lnTo>
                      <a:lnTo>
                        <a:pt x="0" y="61"/>
                      </a:lnTo>
                      <a:lnTo>
                        <a:pt x="5" y="73"/>
                      </a:lnTo>
                      <a:lnTo>
                        <a:pt x="30" y="66"/>
                      </a:lnTo>
                      <a:lnTo>
                        <a:pt x="50" y="59"/>
                      </a:lnTo>
                      <a:lnTo>
                        <a:pt x="70" y="53"/>
                      </a:lnTo>
                      <a:lnTo>
                        <a:pt x="86" y="47"/>
                      </a:lnTo>
                      <a:lnTo>
                        <a:pt x="107" y="41"/>
                      </a:lnTo>
                      <a:lnTo>
                        <a:pt x="130" y="33"/>
                      </a:lnTo>
                      <a:lnTo>
                        <a:pt x="156" y="24"/>
                      </a:lnTo>
                      <a:lnTo>
                        <a:pt x="188" y="13"/>
                      </a:lnTo>
                      <a:lnTo>
                        <a:pt x="182" y="12"/>
                      </a:lnTo>
                      <a:lnTo>
                        <a:pt x="189" y="2"/>
                      </a:lnTo>
                      <a:lnTo>
                        <a:pt x="187" y="0"/>
                      </a:lnTo>
                      <a:lnTo>
                        <a:pt x="183" y="1"/>
                      </a:lnTo>
                      <a:lnTo>
                        <a:pt x="189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37" name="Freeform 14"/>
                <p:cNvSpPr>
                  <a:spLocks/>
                </p:cNvSpPr>
                <p:nvPr/>
              </p:nvSpPr>
              <p:spPr bwMode="auto">
                <a:xfrm>
                  <a:off x="4113" y="1797"/>
                  <a:ext cx="146" cy="74"/>
                </a:xfrm>
                <a:custGeom>
                  <a:avLst/>
                  <a:gdLst>
                    <a:gd name="T0" fmla="*/ 36 w 585"/>
                    <a:gd name="T1" fmla="*/ 18 h 299"/>
                    <a:gd name="T2" fmla="*/ 36 w 585"/>
                    <a:gd name="T3" fmla="*/ 18 h 299"/>
                    <a:gd name="T4" fmla="*/ 34 w 585"/>
                    <a:gd name="T5" fmla="*/ 17 h 299"/>
                    <a:gd name="T6" fmla="*/ 32 w 585"/>
                    <a:gd name="T7" fmla="*/ 16 h 299"/>
                    <a:gd name="T8" fmla="*/ 30 w 585"/>
                    <a:gd name="T9" fmla="*/ 15 h 299"/>
                    <a:gd name="T10" fmla="*/ 28 w 585"/>
                    <a:gd name="T11" fmla="*/ 15 h 299"/>
                    <a:gd name="T12" fmla="*/ 26 w 585"/>
                    <a:gd name="T13" fmla="*/ 14 h 299"/>
                    <a:gd name="T14" fmla="*/ 24 w 585"/>
                    <a:gd name="T15" fmla="*/ 13 h 299"/>
                    <a:gd name="T16" fmla="*/ 22 w 585"/>
                    <a:gd name="T17" fmla="*/ 12 h 299"/>
                    <a:gd name="T18" fmla="*/ 19 w 585"/>
                    <a:gd name="T19" fmla="*/ 11 h 299"/>
                    <a:gd name="T20" fmla="*/ 17 w 585"/>
                    <a:gd name="T21" fmla="*/ 10 h 299"/>
                    <a:gd name="T22" fmla="*/ 15 w 585"/>
                    <a:gd name="T23" fmla="*/ 9 h 299"/>
                    <a:gd name="T24" fmla="*/ 13 w 585"/>
                    <a:gd name="T25" fmla="*/ 8 h 299"/>
                    <a:gd name="T26" fmla="*/ 11 w 585"/>
                    <a:gd name="T27" fmla="*/ 6 h 299"/>
                    <a:gd name="T28" fmla="*/ 8 w 585"/>
                    <a:gd name="T29" fmla="*/ 5 h 299"/>
                    <a:gd name="T30" fmla="*/ 6 w 585"/>
                    <a:gd name="T31" fmla="*/ 3 h 299"/>
                    <a:gd name="T32" fmla="*/ 3 w 585"/>
                    <a:gd name="T33" fmla="*/ 2 h 299"/>
                    <a:gd name="T34" fmla="*/ 0 w 585"/>
                    <a:gd name="T35" fmla="*/ 0 h 299"/>
                    <a:gd name="T36" fmla="*/ 0 w 585"/>
                    <a:gd name="T37" fmla="*/ 0 h 299"/>
                    <a:gd name="T38" fmla="*/ 3 w 585"/>
                    <a:gd name="T39" fmla="*/ 2 h 299"/>
                    <a:gd name="T40" fmla="*/ 5 w 585"/>
                    <a:gd name="T41" fmla="*/ 4 h 299"/>
                    <a:gd name="T42" fmla="*/ 8 w 585"/>
                    <a:gd name="T43" fmla="*/ 6 h 299"/>
                    <a:gd name="T44" fmla="*/ 10 w 585"/>
                    <a:gd name="T45" fmla="*/ 7 h 299"/>
                    <a:gd name="T46" fmla="*/ 13 w 585"/>
                    <a:gd name="T47" fmla="*/ 8 h 299"/>
                    <a:gd name="T48" fmla="*/ 15 w 585"/>
                    <a:gd name="T49" fmla="*/ 10 h 299"/>
                    <a:gd name="T50" fmla="*/ 17 w 585"/>
                    <a:gd name="T51" fmla="*/ 11 h 299"/>
                    <a:gd name="T52" fmla="*/ 19 w 585"/>
                    <a:gd name="T53" fmla="*/ 12 h 299"/>
                    <a:gd name="T54" fmla="*/ 21 w 585"/>
                    <a:gd name="T55" fmla="*/ 13 h 299"/>
                    <a:gd name="T56" fmla="*/ 23 w 585"/>
                    <a:gd name="T57" fmla="*/ 14 h 299"/>
                    <a:gd name="T58" fmla="*/ 25 w 585"/>
                    <a:gd name="T59" fmla="*/ 14 h 299"/>
                    <a:gd name="T60" fmla="*/ 27 w 585"/>
                    <a:gd name="T61" fmla="*/ 15 h 299"/>
                    <a:gd name="T62" fmla="*/ 30 w 585"/>
                    <a:gd name="T63" fmla="*/ 16 h 299"/>
                    <a:gd name="T64" fmla="*/ 32 w 585"/>
                    <a:gd name="T65" fmla="*/ 17 h 299"/>
                    <a:gd name="T66" fmla="*/ 34 w 585"/>
                    <a:gd name="T67" fmla="*/ 18 h 299"/>
                    <a:gd name="T68" fmla="*/ 36 w 585"/>
                    <a:gd name="T69" fmla="*/ 18 h 299"/>
                    <a:gd name="T70" fmla="*/ 36 w 585"/>
                    <a:gd name="T71" fmla="*/ 18 h 299"/>
                    <a:gd name="T72" fmla="*/ 36 w 585"/>
                    <a:gd name="T73" fmla="*/ 18 h 299"/>
                    <a:gd name="T74" fmla="*/ 36 w 585"/>
                    <a:gd name="T75" fmla="*/ 18 h 299"/>
                    <a:gd name="T76" fmla="*/ 36 w 585"/>
                    <a:gd name="T77" fmla="*/ 18 h 29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585"/>
                    <a:gd name="T118" fmla="*/ 0 h 299"/>
                    <a:gd name="T119" fmla="*/ 585 w 585"/>
                    <a:gd name="T120" fmla="*/ 299 h 299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585" h="299">
                      <a:moveTo>
                        <a:pt x="585" y="287"/>
                      </a:moveTo>
                      <a:lnTo>
                        <a:pt x="585" y="287"/>
                      </a:lnTo>
                      <a:lnTo>
                        <a:pt x="550" y="275"/>
                      </a:lnTo>
                      <a:lnTo>
                        <a:pt x="514" y="263"/>
                      </a:lnTo>
                      <a:lnTo>
                        <a:pt x="480" y="249"/>
                      </a:lnTo>
                      <a:lnTo>
                        <a:pt x="446" y="237"/>
                      </a:lnTo>
                      <a:lnTo>
                        <a:pt x="413" y="224"/>
                      </a:lnTo>
                      <a:lnTo>
                        <a:pt x="379" y="210"/>
                      </a:lnTo>
                      <a:lnTo>
                        <a:pt x="347" y="195"/>
                      </a:lnTo>
                      <a:lnTo>
                        <a:pt x="313" y="181"/>
                      </a:lnTo>
                      <a:lnTo>
                        <a:pt x="280" y="164"/>
                      </a:lnTo>
                      <a:lnTo>
                        <a:pt x="245" y="146"/>
                      </a:lnTo>
                      <a:lnTo>
                        <a:pt x="209" y="126"/>
                      </a:lnTo>
                      <a:lnTo>
                        <a:pt x="173" y="106"/>
                      </a:lnTo>
                      <a:lnTo>
                        <a:pt x="135" y="82"/>
                      </a:lnTo>
                      <a:lnTo>
                        <a:pt x="95" y="57"/>
                      </a:lnTo>
                      <a:lnTo>
                        <a:pt x="52" y="30"/>
                      </a:lnTo>
                      <a:lnTo>
                        <a:pt x="7" y="0"/>
                      </a:lnTo>
                      <a:lnTo>
                        <a:pt x="0" y="10"/>
                      </a:lnTo>
                      <a:lnTo>
                        <a:pt x="45" y="40"/>
                      </a:lnTo>
                      <a:lnTo>
                        <a:pt x="88" y="66"/>
                      </a:lnTo>
                      <a:lnTo>
                        <a:pt x="127" y="91"/>
                      </a:lnTo>
                      <a:lnTo>
                        <a:pt x="166" y="115"/>
                      </a:lnTo>
                      <a:lnTo>
                        <a:pt x="204" y="136"/>
                      </a:lnTo>
                      <a:lnTo>
                        <a:pt x="240" y="156"/>
                      </a:lnTo>
                      <a:lnTo>
                        <a:pt x="275" y="174"/>
                      </a:lnTo>
                      <a:lnTo>
                        <a:pt x="308" y="191"/>
                      </a:lnTo>
                      <a:lnTo>
                        <a:pt x="342" y="207"/>
                      </a:lnTo>
                      <a:lnTo>
                        <a:pt x="374" y="222"/>
                      </a:lnTo>
                      <a:lnTo>
                        <a:pt x="408" y="236"/>
                      </a:lnTo>
                      <a:lnTo>
                        <a:pt x="442" y="249"/>
                      </a:lnTo>
                      <a:lnTo>
                        <a:pt x="475" y="261"/>
                      </a:lnTo>
                      <a:lnTo>
                        <a:pt x="509" y="275"/>
                      </a:lnTo>
                      <a:lnTo>
                        <a:pt x="545" y="287"/>
                      </a:lnTo>
                      <a:lnTo>
                        <a:pt x="581" y="299"/>
                      </a:lnTo>
                      <a:lnTo>
                        <a:pt x="585" y="28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38" name="Freeform 15"/>
                <p:cNvSpPr>
                  <a:spLocks/>
                </p:cNvSpPr>
                <p:nvPr/>
              </p:nvSpPr>
              <p:spPr bwMode="auto">
                <a:xfrm>
                  <a:off x="4258" y="1868"/>
                  <a:ext cx="92" cy="36"/>
                </a:xfrm>
                <a:custGeom>
                  <a:avLst/>
                  <a:gdLst>
                    <a:gd name="T0" fmla="*/ 23 w 368"/>
                    <a:gd name="T1" fmla="*/ 8 h 142"/>
                    <a:gd name="T2" fmla="*/ 23 w 368"/>
                    <a:gd name="T3" fmla="*/ 8 h 142"/>
                    <a:gd name="T4" fmla="*/ 22 w 368"/>
                    <a:gd name="T5" fmla="*/ 8 h 142"/>
                    <a:gd name="T6" fmla="*/ 21 w 368"/>
                    <a:gd name="T7" fmla="*/ 8 h 142"/>
                    <a:gd name="T8" fmla="*/ 20 w 368"/>
                    <a:gd name="T9" fmla="*/ 7 h 142"/>
                    <a:gd name="T10" fmla="*/ 19 w 368"/>
                    <a:gd name="T11" fmla="*/ 7 h 142"/>
                    <a:gd name="T12" fmla="*/ 19 w 368"/>
                    <a:gd name="T13" fmla="*/ 7 h 142"/>
                    <a:gd name="T14" fmla="*/ 18 w 368"/>
                    <a:gd name="T15" fmla="*/ 7 h 142"/>
                    <a:gd name="T16" fmla="*/ 18 w 368"/>
                    <a:gd name="T17" fmla="*/ 6 h 142"/>
                    <a:gd name="T18" fmla="*/ 17 w 368"/>
                    <a:gd name="T19" fmla="*/ 6 h 142"/>
                    <a:gd name="T20" fmla="*/ 16 w 368"/>
                    <a:gd name="T21" fmla="*/ 6 h 142"/>
                    <a:gd name="T22" fmla="*/ 15 w 368"/>
                    <a:gd name="T23" fmla="*/ 6 h 142"/>
                    <a:gd name="T24" fmla="*/ 14 w 368"/>
                    <a:gd name="T25" fmla="*/ 5 h 142"/>
                    <a:gd name="T26" fmla="*/ 12 w 368"/>
                    <a:gd name="T27" fmla="*/ 4 h 142"/>
                    <a:gd name="T28" fmla="*/ 10 w 368"/>
                    <a:gd name="T29" fmla="*/ 4 h 142"/>
                    <a:gd name="T30" fmla="*/ 7 w 368"/>
                    <a:gd name="T31" fmla="*/ 3 h 142"/>
                    <a:gd name="T32" fmla="*/ 4 w 368"/>
                    <a:gd name="T33" fmla="*/ 2 h 142"/>
                    <a:gd name="T34" fmla="*/ 0 w 368"/>
                    <a:gd name="T35" fmla="*/ 0 h 142"/>
                    <a:gd name="T36" fmla="*/ 0 w 368"/>
                    <a:gd name="T37" fmla="*/ 1 h 142"/>
                    <a:gd name="T38" fmla="*/ 4 w 368"/>
                    <a:gd name="T39" fmla="*/ 2 h 142"/>
                    <a:gd name="T40" fmla="*/ 7 w 368"/>
                    <a:gd name="T41" fmla="*/ 3 h 142"/>
                    <a:gd name="T42" fmla="*/ 10 w 368"/>
                    <a:gd name="T43" fmla="*/ 4 h 142"/>
                    <a:gd name="T44" fmla="*/ 12 w 368"/>
                    <a:gd name="T45" fmla="*/ 5 h 142"/>
                    <a:gd name="T46" fmla="*/ 13 w 368"/>
                    <a:gd name="T47" fmla="*/ 6 h 142"/>
                    <a:gd name="T48" fmla="*/ 15 w 368"/>
                    <a:gd name="T49" fmla="*/ 6 h 142"/>
                    <a:gd name="T50" fmla="*/ 16 w 368"/>
                    <a:gd name="T51" fmla="*/ 7 h 142"/>
                    <a:gd name="T52" fmla="*/ 17 w 368"/>
                    <a:gd name="T53" fmla="*/ 7 h 142"/>
                    <a:gd name="T54" fmla="*/ 18 w 368"/>
                    <a:gd name="T55" fmla="*/ 7 h 142"/>
                    <a:gd name="T56" fmla="*/ 18 w 368"/>
                    <a:gd name="T57" fmla="*/ 7 h 142"/>
                    <a:gd name="T58" fmla="*/ 19 w 368"/>
                    <a:gd name="T59" fmla="*/ 8 h 142"/>
                    <a:gd name="T60" fmla="*/ 19 w 368"/>
                    <a:gd name="T61" fmla="*/ 8 h 142"/>
                    <a:gd name="T62" fmla="*/ 20 w 368"/>
                    <a:gd name="T63" fmla="*/ 8 h 142"/>
                    <a:gd name="T64" fmla="*/ 21 w 368"/>
                    <a:gd name="T65" fmla="*/ 8 h 142"/>
                    <a:gd name="T66" fmla="*/ 22 w 368"/>
                    <a:gd name="T67" fmla="*/ 9 h 142"/>
                    <a:gd name="T68" fmla="*/ 23 w 368"/>
                    <a:gd name="T69" fmla="*/ 9 h 142"/>
                    <a:gd name="T70" fmla="*/ 23 w 368"/>
                    <a:gd name="T71" fmla="*/ 9 h 142"/>
                    <a:gd name="T72" fmla="*/ 23 w 368"/>
                    <a:gd name="T73" fmla="*/ 8 h 14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368"/>
                    <a:gd name="T112" fmla="*/ 0 h 142"/>
                    <a:gd name="T113" fmla="*/ 368 w 368"/>
                    <a:gd name="T114" fmla="*/ 142 h 14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368" h="142">
                      <a:moveTo>
                        <a:pt x="368" y="130"/>
                      </a:moveTo>
                      <a:lnTo>
                        <a:pt x="368" y="130"/>
                      </a:lnTo>
                      <a:lnTo>
                        <a:pt x="347" y="123"/>
                      </a:lnTo>
                      <a:lnTo>
                        <a:pt x="331" y="117"/>
                      </a:lnTo>
                      <a:lnTo>
                        <a:pt x="319" y="112"/>
                      </a:lnTo>
                      <a:lnTo>
                        <a:pt x="308" y="109"/>
                      </a:lnTo>
                      <a:lnTo>
                        <a:pt x="299" y="105"/>
                      </a:lnTo>
                      <a:lnTo>
                        <a:pt x="291" y="103"/>
                      </a:lnTo>
                      <a:lnTo>
                        <a:pt x="283" y="100"/>
                      </a:lnTo>
                      <a:lnTo>
                        <a:pt x="273" y="97"/>
                      </a:lnTo>
                      <a:lnTo>
                        <a:pt x="260" y="92"/>
                      </a:lnTo>
                      <a:lnTo>
                        <a:pt x="244" y="86"/>
                      </a:lnTo>
                      <a:lnTo>
                        <a:pt x="223" y="79"/>
                      </a:lnTo>
                      <a:lnTo>
                        <a:pt x="195" y="69"/>
                      </a:lnTo>
                      <a:lnTo>
                        <a:pt x="160" y="56"/>
                      </a:lnTo>
                      <a:lnTo>
                        <a:pt x="118" y="40"/>
                      </a:lnTo>
                      <a:lnTo>
                        <a:pt x="67" y="22"/>
                      </a:lnTo>
                      <a:lnTo>
                        <a:pt x="4" y="0"/>
                      </a:lnTo>
                      <a:lnTo>
                        <a:pt x="0" y="12"/>
                      </a:lnTo>
                      <a:lnTo>
                        <a:pt x="62" y="34"/>
                      </a:lnTo>
                      <a:lnTo>
                        <a:pt x="114" y="52"/>
                      </a:lnTo>
                      <a:lnTo>
                        <a:pt x="156" y="68"/>
                      </a:lnTo>
                      <a:lnTo>
                        <a:pt x="190" y="81"/>
                      </a:lnTo>
                      <a:lnTo>
                        <a:pt x="218" y="91"/>
                      </a:lnTo>
                      <a:lnTo>
                        <a:pt x="240" y="98"/>
                      </a:lnTo>
                      <a:lnTo>
                        <a:pt x="255" y="104"/>
                      </a:lnTo>
                      <a:lnTo>
                        <a:pt x="268" y="109"/>
                      </a:lnTo>
                      <a:lnTo>
                        <a:pt x="280" y="112"/>
                      </a:lnTo>
                      <a:lnTo>
                        <a:pt x="289" y="115"/>
                      </a:lnTo>
                      <a:lnTo>
                        <a:pt x="295" y="117"/>
                      </a:lnTo>
                      <a:lnTo>
                        <a:pt x="303" y="121"/>
                      </a:lnTo>
                      <a:lnTo>
                        <a:pt x="314" y="124"/>
                      </a:lnTo>
                      <a:lnTo>
                        <a:pt x="326" y="129"/>
                      </a:lnTo>
                      <a:lnTo>
                        <a:pt x="343" y="135"/>
                      </a:lnTo>
                      <a:lnTo>
                        <a:pt x="363" y="142"/>
                      </a:lnTo>
                      <a:lnTo>
                        <a:pt x="368" y="1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39" name="Freeform 16"/>
                <p:cNvSpPr>
                  <a:spLocks/>
                </p:cNvSpPr>
                <p:nvPr/>
              </p:nvSpPr>
              <p:spPr bwMode="auto">
                <a:xfrm>
                  <a:off x="4349" y="1901"/>
                  <a:ext cx="111" cy="53"/>
                </a:xfrm>
                <a:custGeom>
                  <a:avLst/>
                  <a:gdLst>
                    <a:gd name="T0" fmla="*/ 28 w 444"/>
                    <a:gd name="T1" fmla="*/ 13 h 215"/>
                    <a:gd name="T2" fmla="*/ 28 w 444"/>
                    <a:gd name="T3" fmla="*/ 13 h 215"/>
                    <a:gd name="T4" fmla="*/ 27 w 444"/>
                    <a:gd name="T5" fmla="*/ 12 h 215"/>
                    <a:gd name="T6" fmla="*/ 26 w 444"/>
                    <a:gd name="T7" fmla="*/ 12 h 215"/>
                    <a:gd name="T8" fmla="*/ 25 w 444"/>
                    <a:gd name="T9" fmla="*/ 11 h 215"/>
                    <a:gd name="T10" fmla="*/ 23 w 444"/>
                    <a:gd name="T11" fmla="*/ 10 h 215"/>
                    <a:gd name="T12" fmla="*/ 21 w 444"/>
                    <a:gd name="T13" fmla="*/ 9 h 215"/>
                    <a:gd name="T14" fmla="*/ 20 w 444"/>
                    <a:gd name="T15" fmla="*/ 8 h 215"/>
                    <a:gd name="T16" fmla="*/ 18 w 444"/>
                    <a:gd name="T17" fmla="*/ 8 h 215"/>
                    <a:gd name="T18" fmla="*/ 15 w 444"/>
                    <a:gd name="T19" fmla="*/ 7 h 215"/>
                    <a:gd name="T20" fmla="*/ 14 w 444"/>
                    <a:gd name="T21" fmla="*/ 6 h 215"/>
                    <a:gd name="T22" fmla="*/ 12 w 444"/>
                    <a:gd name="T23" fmla="*/ 5 h 215"/>
                    <a:gd name="T24" fmla="*/ 10 w 444"/>
                    <a:gd name="T25" fmla="*/ 4 h 215"/>
                    <a:gd name="T26" fmla="*/ 7 w 444"/>
                    <a:gd name="T27" fmla="*/ 3 h 215"/>
                    <a:gd name="T28" fmla="*/ 6 w 444"/>
                    <a:gd name="T29" fmla="*/ 2 h 215"/>
                    <a:gd name="T30" fmla="*/ 3 w 444"/>
                    <a:gd name="T31" fmla="*/ 1 h 215"/>
                    <a:gd name="T32" fmla="*/ 2 w 444"/>
                    <a:gd name="T33" fmla="*/ 0 h 215"/>
                    <a:gd name="T34" fmla="*/ 0 w 444"/>
                    <a:gd name="T35" fmla="*/ 0 h 215"/>
                    <a:gd name="T36" fmla="*/ 0 w 444"/>
                    <a:gd name="T37" fmla="*/ 1 h 215"/>
                    <a:gd name="T38" fmla="*/ 2 w 444"/>
                    <a:gd name="T39" fmla="*/ 1 h 215"/>
                    <a:gd name="T40" fmla="*/ 3 w 444"/>
                    <a:gd name="T41" fmla="*/ 2 h 215"/>
                    <a:gd name="T42" fmla="*/ 5 w 444"/>
                    <a:gd name="T43" fmla="*/ 3 h 215"/>
                    <a:gd name="T44" fmla="*/ 7 w 444"/>
                    <a:gd name="T45" fmla="*/ 4 h 215"/>
                    <a:gd name="T46" fmla="*/ 9 w 444"/>
                    <a:gd name="T47" fmla="*/ 4 h 215"/>
                    <a:gd name="T48" fmla="*/ 11 w 444"/>
                    <a:gd name="T49" fmla="*/ 5 h 215"/>
                    <a:gd name="T50" fmla="*/ 13 w 444"/>
                    <a:gd name="T51" fmla="*/ 6 h 215"/>
                    <a:gd name="T52" fmla="*/ 15 w 444"/>
                    <a:gd name="T53" fmla="*/ 7 h 215"/>
                    <a:gd name="T54" fmla="*/ 17 w 444"/>
                    <a:gd name="T55" fmla="*/ 8 h 215"/>
                    <a:gd name="T56" fmla="*/ 19 w 444"/>
                    <a:gd name="T57" fmla="*/ 9 h 215"/>
                    <a:gd name="T58" fmla="*/ 21 w 444"/>
                    <a:gd name="T59" fmla="*/ 10 h 215"/>
                    <a:gd name="T60" fmla="*/ 23 w 444"/>
                    <a:gd name="T61" fmla="*/ 11 h 215"/>
                    <a:gd name="T62" fmla="*/ 24 w 444"/>
                    <a:gd name="T63" fmla="*/ 11 h 215"/>
                    <a:gd name="T64" fmla="*/ 26 w 444"/>
                    <a:gd name="T65" fmla="*/ 12 h 215"/>
                    <a:gd name="T66" fmla="*/ 27 w 444"/>
                    <a:gd name="T67" fmla="*/ 13 h 215"/>
                    <a:gd name="T68" fmla="*/ 28 w 444"/>
                    <a:gd name="T69" fmla="*/ 13 h 215"/>
                    <a:gd name="T70" fmla="*/ 28 w 444"/>
                    <a:gd name="T71" fmla="*/ 13 h 215"/>
                    <a:gd name="T72" fmla="*/ 28 w 444"/>
                    <a:gd name="T73" fmla="*/ 13 h 215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444"/>
                    <a:gd name="T112" fmla="*/ 0 h 215"/>
                    <a:gd name="T113" fmla="*/ 444 w 444"/>
                    <a:gd name="T114" fmla="*/ 215 h 215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444" h="215">
                      <a:moveTo>
                        <a:pt x="444" y="205"/>
                      </a:moveTo>
                      <a:lnTo>
                        <a:pt x="444" y="205"/>
                      </a:lnTo>
                      <a:lnTo>
                        <a:pt x="429" y="198"/>
                      </a:lnTo>
                      <a:lnTo>
                        <a:pt x="411" y="189"/>
                      </a:lnTo>
                      <a:lnTo>
                        <a:pt x="390" y="179"/>
                      </a:lnTo>
                      <a:lnTo>
                        <a:pt x="366" y="167"/>
                      </a:lnTo>
                      <a:lnTo>
                        <a:pt x="339" y="153"/>
                      </a:lnTo>
                      <a:lnTo>
                        <a:pt x="311" y="139"/>
                      </a:lnTo>
                      <a:lnTo>
                        <a:pt x="279" y="125"/>
                      </a:lnTo>
                      <a:lnTo>
                        <a:pt x="248" y="109"/>
                      </a:lnTo>
                      <a:lnTo>
                        <a:pt x="216" y="94"/>
                      </a:lnTo>
                      <a:lnTo>
                        <a:pt x="184" y="77"/>
                      </a:lnTo>
                      <a:lnTo>
                        <a:pt x="150" y="62"/>
                      </a:lnTo>
                      <a:lnTo>
                        <a:pt x="119" y="48"/>
                      </a:lnTo>
                      <a:lnTo>
                        <a:pt x="88" y="34"/>
                      </a:lnTo>
                      <a:lnTo>
                        <a:pt x="58" y="22"/>
                      </a:lnTo>
                      <a:lnTo>
                        <a:pt x="30" y="10"/>
                      </a:lnTo>
                      <a:lnTo>
                        <a:pt x="5" y="0"/>
                      </a:lnTo>
                      <a:lnTo>
                        <a:pt x="0" y="12"/>
                      </a:lnTo>
                      <a:lnTo>
                        <a:pt x="25" y="22"/>
                      </a:lnTo>
                      <a:lnTo>
                        <a:pt x="53" y="34"/>
                      </a:lnTo>
                      <a:lnTo>
                        <a:pt x="83" y="46"/>
                      </a:lnTo>
                      <a:lnTo>
                        <a:pt x="114" y="60"/>
                      </a:lnTo>
                      <a:lnTo>
                        <a:pt x="145" y="74"/>
                      </a:lnTo>
                      <a:lnTo>
                        <a:pt x="179" y="89"/>
                      </a:lnTo>
                      <a:lnTo>
                        <a:pt x="211" y="103"/>
                      </a:lnTo>
                      <a:lnTo>
                        <a:pt x="243" y="119"/>
                      </a:lnTo>
                      <a:lnTo>
                        <a:pt x="275" y="134"/>
                      </a:lnTo>
                      <a:lnTo>
                        <a:pt x="306" y="149"/>
                      </a:lnTo>
                      <a:lnTo>
                        <a:pt x="335" y="163"/>
                      </a:lnTo>
                      <a:lnTo>
                        <a:pt x="361" y="176"/>
                      </a:lnTo>
                      <a:lnTo>
                        <a:pt x="385" y="188"/>
                      </a:lnTo>
                      <a:lnTo>
                        <a:pt x="407" y="199"/>
                      </a:lnTo>
                      <a:lnTo>
                        <a:pt x="425" y="207"/>
                      </a:lnTo>
                      <a:lnTo>
                        <a:pt x="439" y="215"/>
                      </a:lnTo>
                      <a:lnTo>
                        <a:pt x="444" y="20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40" name="Freeform 17"/>
                <p:cNvSpPr>
                  <a:spLocks/>
                </p:cNvSpPr>
                <p:nvPr/>
              </p:nvSpPr>
              <p:spPr bwMode="auto">
                <a:xfrm>
                  <a:off x="4458" y="1952"/>
                  <a:ext cx="253" cy="102"/>
                </a:xfrm>
                <a:custGeom>
                  <a:avLst/>
                  <a:gdLst>
                    <a:gd name="T0" fmla="*/ 63 w 1010"/>
                    <a:gd name="T1" fmla="*/ 25 h 406"/>
                    <a:gd name="T2" fmla="*/ 60 w 1010"/>
                    <a:gd name="T3" fmla="*/ 24 h 406"/>
                    <a:gd name="T4" fmla="*/ 57 w 1010"/>
                    <a:gd name="T5" fmla="*/ 23 h 406"/>
                    <a:gd name="T6" fmla="*/ 53 w 1010"/>
                    <a:gd name="T7" fmla="*/ 21 h 406"/>
                    <a:gd name="T8" fmla="*/ 49 w 1010"/>
                    <a:gd name="T9" fmla="*/ 20 h 406"/>
                    <a:gd name="T10" fmla="*/ 44 w 1010"/>
                    <a:gd name="T11" fmla="*/ 18 h 406"/>
                    <a:gd name="T12" fmla="*/ 39 w 1010"/>
                    <a:gd name="T13" fmla="*/ 16 h 406"/>
                    <a:gd name="T14" fmla="*/ 34 w 1010"/>
                    <a:gd name="T15" fmla="*/ 14 h 406"/>
                    <a:gd name="T16" fmla="*/ 28 w 1010"/>
                    <a:gd name="T17" fmla="*/ 12 h 406"/>
                    <a:gd name="T18" fmla="*/ 23 w 1010"/>
                    <a:gd name="T19" fmla="*/ 10 h 406"/>
                    <a:gd name="T20" fmla="*/ 19 w 1010"/>
                    <a:gd name="T21" fmla="*/ 8 h 406"/>
                    <a:gd name="T22" fmla="*/ 14 w 1010"/>
                    <a:gd name="T23" fmla="*/ 6 h 406"/>
                    <a:gd name="T24" fmla="*/ 10 w 1010"/>
                    <a:gd name="T25" fmla="*/ 4 h 406"/>
                    <a:gd name="T26" fmla="*/ 7 w 1010"/>
                    <a:gd name="T27" fmla="*/ 3 h 406"/>
                    <a:gd name="T28" fmla="*/ 4 w 1010"/>
                    <a:gd name="T29" fmla="*/ 2 h 406"/>
                    <a:gd name="T30" fmla="*/ 2 w 1010"/>
                    <a:gd name="T31" fmla="*/ 1 h 406"/>
                    <a:gd name="T32" fmla="*/ 0 w 1010"/>
                    <a:gd name="T33" fmla="*/ 0 h 406"/>
                    <a:gd name="T34" fmla="*/ 1 w 1010"/>
                    <a:gd name="T35" fmla="*/ 1 h 406"/>
                    <a:gd name="T36" fmla="*/ 2 w 1010"/>
                    <a:gd name="T37" fmla="*/ 2 h 406"/>
                    <a:gd name="T38" fmla="*/ 5 w 1010"/>
                    <a:gd name="T39" fmla="*/ 3 h 406"/>
                    <a:gd name="T40" fmla="*/ 8 w 1010"/>
                    <a:gd name="T41" fmla="*/ 4 h 406"/>
                    <a:gd name="T42" fmla="*/ 12 w 1010"/>
                    <a:gd name="T43" fmla="*/ 6 h 406"/>
                    <a:gd name="T44" fmla="*/ 16 w 1010"/>
                    <a:gd name="T45" fmla="*/ 8 h 406"/>
                    <a:gd name="T46" fmla="*/ 21 w 1010"/>
                    <a:gd name="T47" fmla="*/ 10 h 406"/>
                    <a:gd name="T48" fmla="*/ 26 w 1010"/>
                    <a:gd name="T49" fmla="*/ 12 h 406"/>
                    <a:gd name="T50" fmla="*/ 31 w 1010"/>
                    <a:gd name="T51" fmla="*/ 14 h 406"/>
                    <a:gd name="T52" fmla="*/ 36 w 1010"/>
                    <a:gd name="T53" fmla="*/ 16 h 406"/>
                    <a:gd name="T54" fmla="*/ 41 w 1010"/>
                    <a:gd name="T55" fmla="*/ 18 h 406"/>
                    <a:gd name="T56" fmla="*/ 46 w 1010"/>
                    <a:gd name="T57" fmla="*/ 20 h 406"/>
                    <a:gd name="T58" fmla="*/ 51 w 1010"/>
                    <a:gd name="T59" fmla="*/ 21 h 406"/>
                    <a:gd name="T60" fmla="*/ 55 w 1010"/>
                    <a:gd name="T61" fmla="*/ 23 h 406"/>
                    <a:gd name="T62" fmla="*/ 59 w 1010"/>
                    <a:gd name="T63" fmla="*/ 24 h 406"/>
                    <a:gd name="T64" fmla="*/ 62 w 1010"/>
                    <a:gd name="T65" fmla="*/ 25 h 406"/>
                    <a:gd name="T66" fmla="*/ 63 w 1010"/>
                    <a:gd name="T67" fmla="*/ 26 h 406"/>
                    <a:gd name="T68" fmla="*/ 63 w 1010"/>
                    <a:gd name="T69" fmla="*/ 25 h 406"/>
                    <a:gd name="T70" fmla="*/ 63 w 1010"/>
                    <a:gd name="T71" fmla="*/ 25 h 40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010"/>
                    <a:gd name="T109" fmla="*/ 0 h 406"/>
                    <a:gd name="T110" fmla="*/ 1010 w 1010"/>
                    <a:gd name="T111" fmla="*/ 406 h 40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010" h="406">
                      <a:moveTo>
                        <a:pt x="1010" y="394"/>
                      </a:moveTo>
                      <a:lnTo>
                        <a:pt x="1008" y="394"/>
                      </a:lnTo>
                      <a:lnTo>
                        <a:pt x="988" y="388"/>
                      </a:lnTo>
                      <a:lnTo>
                        <a:pt x="964" y="380"/>
                      </a:lnTo>
                      <a:lnTo>
                        <a:pt x="938" y="371"/>
                      </a:lnTo>
                      <a:lnTo>
                        <a:pt x="909" y="362"/>
                      </a:lnTo>
                      <a:lnTo>
                        <a:pt x="878" y="350"/>
                      </a:lnTo>
                      <a:lnTo>
                        <a:pt x="844" y="338"/>
                      </a:lnTo>
                      <a:lnTo>
                        <a:pt x="809" y="326"/>
                      </a:lnTo>
                      <a:lnTo>
                        <a:pt x="773" y="311"/>
                      </a:lnTo>
                      <a:lnTo>
                        <a:pt x="735" y="297"/>
                      </a:lnTo>
                      <a:lnTo>
                        <a:pt x="697" y="283"/>
                      </a:lnTo>
                      <a:lnTo>
                        <a:pt x="657" y="267"/>
                      </a:lnTo>
                      <a:lnTo>
                        <a:pt x="616" y="252"/>
                      </a:lnTo>
                      <a:lnTo>
                        <a:pt x="576" y="236"/>
                      </a:lnTo>
                      <a:lnTo>
                        <a:pt x="535" y="219"/>
                      </a:lnTo>
                      <a:lnTo>
                        <a:pt x="494" y="202"/>
                      </a:lnTo>
                      <a:lnTo>
                        <a:pt x="453" y="187"/>
                      </a:lnTo>
                      <a:lnTo>
                        <a:pt x="412" y="170"/>
                      </a:lnTo>
                      <a:lnTo>
                        <a:pt x="373" y="154"/>
                      </a:lnTo>
                      <a:lnTo>
                        <a:pt x="335" y="138"/>
                      </a:lnTo>
                      <a:lnTo>
                        <a:pt x="296" y="123"/>
                      </a:lnTo>
                      <a:lnTo>
                        <a:pt x="260" y="108"/>
                      </a:lnTo>
                      <a:lnTo>
                        <a:pt x="225" y="93"/>
                      </a:lnTo>
                      <a:lnTo>
                        <a:pt x="192" y="79"/>
                      </a:lnTo>
                      <a:lnTo>
                        <a:pt x="161" y="66"/>
                      </a:lnTo>
                      <a:lnTo>
                        <a:pt x="131" y="54"/>
                      </a:lnTo>
                      <a:lnTo>
                        <a:pt x="104" y="43"/>
                      </a:lnTo>
                      <a:lnTo>
                        <a:pt x="80" y="32"/>
                      </a:lnTo>
                      <a:lnTo>
                        <a:pt x="59" y="23"/>
                      </a:lnTo>
                      <a:lnTo>
                        <a:pt x="40" y="14"/>
                      </a:lnTo>
                      <a:lnTo>
                        <a:pt x="25" y="8"/>
                      </a:lnTo>
                      <a:lnTo>
                        <a:pt x="13" y="2"/>
                      </a:lnTo>
                      <a:lnTo>
                        <a:pt x="5" y="0"/>
                      </a:lnTo>
                      <a:lnTo>
                        <a:pt x="0" y="10"/>
                      </a:lnTo>
                      <a:lnTo>
                        <a:pt x="8" y="14"/>
                      </a:lnTo>
                      <a:lnTo>
                        <a:pt x="20" y="20"/>
                      </a:lnTo>
                      <a:lnTo>
                        <a:pt x="35" y="26"/>
                      </a:lnTo>
                      <a:lnTo>
                        <a:pt x="54" y="35"/>
                      </a:lnTo>
                      <a:lnTo>
                        <a:pt x="75" y="44"/>
                      </a:lnTo>
                      <a:lnTo>
                        <a:pt x="99" y="55"/>
                      </a:lnTo>
                      <a:lnTo>
                        <a:pt x="126" y="66"/>
                      </a:lnTo>
                      <a:lnTo>
                        <a:pt x="156" y="78"/>
                      </a:lnTo>
                      <a:lnTo>
                        <a:pt x="187" y="91"/>
                      </a:lnTo>
                      <a:lnTo>
                        <a:pt x="221" y="105"/>
                      </a:lnTo>
                      <a:lnTo>
                        <a:pt x="255" y="120"/>
                      </a:lnTo>
                      <a:lnTo>
                        <a:pt x="291" y="135"/>
                      </a:lnTo>
                      <a:lnTo>
                        <a:pt x="330" y="150"/>
                      </a:lnTo>
                      <a:lnTo>
                        <a:pt x="368" y="166"/>
                      </a:lnTo>
                      <a:lnTo>
                        <a:pt x="408" y="182"/>
                      </a:lnTo>
                      <a:lnTo>
                        <a:pt x="448" y="199"/>
                      </a:lnTo>
                      <a:lnTo>
                        <a:pt x="489" y="214"/>
                      </a:lnTo>
                      <a:lnTo>
                        <a:pt x="530" y="231"/>
                      </a:lnTo>
                      <a:lnTo>
                        <a:pt x="571" y="248"/>
                      </a:lnTo>
                      <a:lnTo>
                        <a:pt x="612" y="263"/>
                      </a:lnTo>
                      <a:lnTo>
                        <a:pt x="652" y="279"/>
                      </a:lnTo>
                      <a:lnTo>
                        <a:pt x="692" y="295"/>
                      </a:lnTo>
                      <a:lnTo>
                        <a:pt x="730" y="309"/>
                      </a:lnTo>
                      <a:lnTo>
                        <a:pt x="769" y="323"/>
                      </a:lnTo>
                      <a:lnTo>
                        <a:pt x="805" y="338"/>
                      </a:lnTo>
                      <a:lnTo>
                        <a:pt x="839" y="350"/>
                      </a:lnTo>
                      <a:lnTo>
                        <a:pt x="873" y="362"/>
                      </a:lnTo>
                      <a:lnTo>
                        <a:pt x="904" y="374"/>
                      </a:lnTo>
                      <a:lnTo>
                        <a:pt x="933" y="383"/>
                      </a:lnTo>
                      <a:lnTo>
                        <a:pt x="959" y="392"/>
                      </a:lnTo>
                      <a:lnTo>
                        <a:pt x="983" y="400"/>
                      </a:lnTo>
                      <a:lnTo>
                        <a:pt x="1006" y="406"/>
                      </a:lnTo>
                      <a:lnTo>
                        <a:pt x="1005" y="406"/>
                      </a:lnTo>
                      <a:lnTo>
                        <a:pt x="1010" y="394"/>
                      </a:lnTo>
                      <a:lnTo>
                        <a:pt x="1008" y="394"/>
                      </a:lnTo>
                      <a:lnTo>
                        <a:pt x="1010" y="39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41" name="Freeform 18"/>
                <p:cNvSpPr>
                  <a:spLocks/>
                </p:cNvSpPr>
                <p:nvPr/>
              </p:nvSpPr>
              <p:spPr bwMode="auto">
                <a:xfrm>
                  <a:off x="4710" y="2051"/>
                  <a:ext cx="288" cy="142"/>
                </a:xfrm>
                <a:custGeom>
                  <a:avLst/>
                  <a:gdLst>
                    <a:gd name="T0" fmla="*/ 72 w 1151"/>
                    <a:gd name="T1" fmla="*/ 35 h 570"/>
                    <a:gd name="T2" fmla="*/ 71 w 1151"/>
                    <a:gd name="T3" fmla="*/ 33 h 570"/>
                    <a:gd name="T4" fmla="*/ 68 w 1151"/>
                    <a:gd name="T5" fmla="*/ 31 h 570"/>
                    <a:gd name="T6" fmla="*/ 65 w 1151"/>
                    <a:gd name="T7" fmla="*/ 28 h 570"/>
                    <a:gd name="T8" fmla="*/ 60 w 1151"/>
                    <a:gd name="T9" fmla="*/ 26 h 570"/>
                    <a:gd name="T10" fmla="*/ 56 w 1151"/>
                    <a:gd name="T11" fmla="*/ 23 h 570"/>
                    <a:gd name="T12" fmla="*/ 50 w 1151"/>
                    <a:gd name="T13" fmla="*/ 20 h 570"/>
                    <a:gd name="T14" fmla="*/ 45 w 1151"/>
                    <a:gd name="T15" fmla="*/ 18 h 570"/>
                    <a:gd name="T16" fmla="*/ 39 w 1151"/>
                    <a:gd name="T17" fmla="*/ 15 h 570"/>
                    <a:gd name="T18" fmla="*/ 33 w 1151"/>
                    <a:gd name="T19" fmla="*/ 13 h 570"/>
                    <a:gd name="T20" fmla="*/ 27 w 1151"/>
                    <a:gd name="T21" fmla="*/ 10 h 570"/>
                    <a:gd name="T22" fmla="*/ 21 w 1151"/>
                    <a:gd name="T23" fmla="*/ 8 h 570"/>
                    <a:gd name="T24" fmla="*/ 16 w 1151"/>
                    <a:gd name="T25" fmla="*/ 6 h 570"/>
                    <a:gd name="T26" fmla="*/ 11 w 1151"/>
                    <a:gd name="T27" fmla="*/ 4 h 570"/>
                    <a:gd name="T28" fmla="*/ 7 w 1151"/>
                    <a:gd name="T29" fmla="*/ 2 h 570"/>
                    <a:gd name="T30" fmla="*/ 3 w 1151"/>
                    <a:gd name="T31" fmla="*/ 1 h 570"/>
                    <a:gd name="T32" fmla="*/ 0 w 1151"/>
                    <a:gd name="T33" fmla="*/ 0 h 570"/>
                    <a:gd name="T34" fmla="*/ 1 w 1151"/>
                    <a:gd name="T35" fmla="*/ 1 h 570"/>
                    <a:gd name="T36" fmla="*/ 4 w 1151"/>
                    <a:gd name="T37" fmla="*/ 2 h 570"/>
                    <a:gd name="T38" fmla="*/ 8 w 1151"/>
                    <a:gd name="T39" fmla="*/ 4 h 570"/>
                    <a:gd name="T40" fmla="*/ 13 w 1151"/>
                    <a:gd name="T41" fmla="*/ 5 h 570"/>
                    <a:gd name="T42" fmla="*/ 18 w 1151"/>
                    <a:gd name="T43" fmla="*/ 7 h 570"/>
                    <a:gd name="T44" fmla="*/ 24 w 1151"/>
                    <a:gd name="T45" fmla="*/ 10 h 570"/>
                    <a:gd name="T46" fmla="*/ 29 w 1151"/>
                    <a:gd name="T47" fmla="*/ 12 h 570"/>
                    <a:gd name="T48" fmla="*/ 35 w 1151"/>
                    <a:gd name="T49" fmla="*/ 15 h 570"/>
                    <a:gd name="T50" fmla="*/ 41 w 1151"/>
                    <a:gd name="T51" fmla="*/ 17 h 570"/>
                    <a:gd name="T52" fmla="*/ 47 w 1151"/>
                    <a:gd name="T53" fmla="*/ 20 h 570"/>
                    <a:gd name="T54" fmla="*/ 53 w 1151"/>
                    <a:gd name="T55" fmla="*/ 22 h 570"/>
                    <a:gd name="T56" fmla="*/ 58 w 1151"/>
                    <a:gd name="T57" fmla="*/ 25 h 570"/>
                    <a:gd name="T58" fmla="*/ 62 w 1151"/>
                    <a:gd name="T59" fmla="*/ 27 h 570"/>
                    <a:gd name="T60" fmla="*/ 66 w 1151"/>
                    <a:gd name="T61" fmla="*/ 30 h 570"/>
                    <a:gd name="T62" fmla="*/ 69 w 1151"/>
                    <a:gd name="T63" fmla="*/ 32 h 570"/>
                    <a:gd name="T64" fmla="*/ 71 w 1151"/>
                    <a:gd name="T65" fmla="*/ 34 h 570"/>
                    <a:gd name="T66" fmla="*/ 71 w 1151"/>
                    <a:gd name="T67" fmla="*/ 35 h 570"/>
                    <a:gd name="T68" fmla="*/ 71 w 1151"/>
                    <a:gd name="T69" fmla="*/ 35 h 570"/>
                    <a:gd name="T70" fmla="*/ 72 w 1151"/>
                    <a:gd name="T71" fmla="*/ 35 h 57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151"/>
                    <a:gd name="T109" fmla="*/ 0 h 570"/>
                    <a:gd name="T110" fmla="*/ 1151 w 1151"/>
                    <a:gd name="T111" fmla="*/ 570 h 570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151" h="570">
                      <a:moveTo>
                        <a:pt x="1150" y="566"/>
                      </a:moveTo>
                      <a:lnTo>
                        <a:pt x="1151" y="566"/>
                      </a:lnTo>
                      <a:lnTo>
                        <a:pt x="1140" y="548"/>
                      </a:lnTo>
                      <a:lnTo>
                        <a:pt x="1127" y="530"/>
                      </a:lnTo>
                      <a:lnTo>
                        <a:pt x="1108" y="510"/>
                      </a:lnTo>
                      <a:lnTo>
                        <a:pt x="1086" y="492"/>
                      </a:lnTo>
                      <a:lnTo>
                        <a:pt x="1061" y="473"/>
                      </a:lnTo>
                      <a:lnTo>
                        <a:pt x="1032" y="453"/>
                      </a:lnTo>
                      <a:lnTo>
                        <a:pt x="1000" y="433"/>
                      </a:lnTo>
                      <a:lnTo>
                        <a:pt x="964" y="412"/>
                      </a:lnTo>
                      <a:lnTo>
                        <a:pt x="927" y="392"/>
                      </a:lnTo>
                      <a:lnTo>
                        <a:pt x="887" y="370"/>
                      </a:lnTo>
                      <a:lnTo>
                        <a:pt x="845" y="349"/>
                      </a:lnTo>
                      <a:lnTo>
                        <a:pt x="802" y="328"/>
                      </a:lnTo>
                      <a:lnTo>
                        <a:pt x="758" y="306"/>
                      </a:lnTo>
                      <a:lnTo>
                        <a:pt x="711" y="284"/>
                      </a:lnTo>
                      <a:lnTo>
                        <a:pt x="664" y="264"/>
                      </a:lnTo>
                      <a:lnTo>
                        <a:pt x="617" y="243"/>
                      </a:lnTo>
                      <a:lnTo>
                        <a:pt x="569" y="223"/>
                      </a:lnTo>
                      <a:lnTo>
                        <a:pt x="522" y="203"/>
                      </a:lnTo>
                      <a:lnTo>
                        <a:pt x="474" y="182"/>
                      </a:lnTo>
                      <a:lnTo>
                        <a:pt x="427" y="164"/>
                      </a:lnTo>
                      <a:lnTo>
                        <a:pt x="381" y="145"/>
                      </a:lnTo>
                      <a:lnTo>
                        <a:pt x="336" y="127"/>
                      </a:lnTo>
                      <a:lnTo>
                        <a:pt x="291" y="110"/>
                      </a:lnTo>
                      <a:lnTo>
                        <a:pt x="249" y="94"/>
                      </a:lnTo>
                      <a:lnTo>
                        <a:pt x="210" y="78"/>
                      </a:lnTo>
                      <a:lnTo>
                        <a:pt x="171" y="64"/>
                      </a:lnTo>
                      <a:lnTo>
                        <a:pt x="135" y="50"/>
                      </a:lnTo>
                      <a:lnTo>
                        <a:pt x="103" y="37"/>
                      </a:lnTo>
                      <a:lnTo>
                        <a:pt x="73" y="26"/>
                      </a:lnTo>
                      <a:lnTo>
                        <a:pt x="47" y="17"/>
                      </a:lnTo>
                      <a:lnTo>
                        <a:pt x="24" y="7"/>
                      </a:lnTo>
                      <a:lnTo>
                        <a:pt x="5" y="0"/>
                      </a:lnTo>
                      <a:lnTo>
                        <a:pt x="0" y="12"/>
                      </a:lnTo>
                      <a:lnTo>
                        <a:pt x="19" y="19"/>
                      </a:lnTo>
                      <a:lnTo>
                        <a:pt x="42" y="29"/>
                      </a:lnTo>
                      <a:lnTo>
                        <a:pt x="68" y="38"/>
                      </a:lnTo>
                      <a:lnTo>
                        <a:pt x="98" y="49"/>
                      </a:lnTo>
                      <a:lnTo>
                        <a:pt x="131" y="62"/>
                      </a:lnTo>
                      <a:lnTo>
                        <a:pt x="167" y="76"/>
                      </a:lnTo>
                      <a:lnTo>
                        <a:pt x="205" y="90"/>
                      </a:lnTo>
                      <a:lnTo>
                        <a:pt x="245" y="105"/>
                      </a:lnTo>
                      <a:lnTo>
                        <a:pt x="286" y="122"/>
                      </a:lnTo>
                      <a:lnTo>
                        <a:pt x="331" y="139"/>
                      </a:lnTo>
                      <a:lnTo>
                        <a:pt x="376" y="157"/>
                      </a:lnTo>
                      <a:lnTo>
                        <a:pt x="422" y="176"/>
                      </a:lnTo>
                      <a:lnTo>
                        <a:pt x="469" y="194"/>
                      </a:lnTo>
                      <a:lnTo>
                        <a:pt x="517" y="215"/>
                      </a:lnTo>
                      <a:lnTo>
                        <a:pt x="565" y="235"/>
                      </a:lnTo>
                      <a:lnTo>
                        <a:pt x="613" y="255"/>
                      </a:lnTo>
                      <a:lnTo>
                        <a:pt x="659" y="276"/>
                      </a:lnTo>
                      <a:lnTo>
                        <a:pt x="706" y="296"/>
                      </a:lnTo>
                      <a:lnTo>
                        <a:pt x="753" y="318"/>
                      </a:lnTo>
                      <a:lnTo>
                        <a:pt x="797" y="338"/>
                      </a:lnTo>
                      <a:lnTo>
                        <a:pt x="841" y="358"/>
                      </a:lnTo>
                      <a:lnTo>
                        <a:pt x="882" y="380"/>
                      </a:lnTo>
                      <a:lnTo>
                        <a:pt x="922" y="401"/>
                      </a:lnTo>
                      <a:lnTo>
                        <a:pt x="959" y="422"/>
                      </a:lnTo>
                      <a:lnTo>
                        <a:pt x="993" y="442"/>
                      </a:lnTo>
                      <a:lnTo>
                        <a:pt x="1025" y="462"/>
                      </a:lnTo>
                      <a:lnTo>
                        <a:pt x="1054" y="483"/>
                      </a:lnTo>
                      <a:lnTo>
                        <a:pt x="1079" y="502"/>
                      </a:lnTo>
                      <a:lnTo>
                        <a:pt x="1101" y="520"/>
                      </a:lnTo>
                      <a:lnTo>
                        <a:pt x="1118" y="537"/>
                      </a:lnTo>
                      <a:lnTo>
                        <a:pt x="1131" y="555"/>
                      </a:lnTo>
                      <a:lnTo>
                        <a:pt x="1139" y="570"/>
                      </a:lnTo>
                      <a:lnTo>
                        <a:pt x="1140" y="570"/>
                      </a:lnTo>
                      <a:lnTo>
                        <a:pt x="1139" y="570"/>
                      </a:lnTo>
                      <a:lnTo>
                        <a:pt x="1140" y="570"/>
                      </a:lnTo>
                      <a:lnTo>
                        <a:pt x="1150" y="5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42" name="Freeform 19"/>
                <p:cNvSpPr>
                  <a:spLocks/>
                </p:cNvSpPr>
                <p:nvPr/>
              </p:nvSpPr>
              <p:spPr bwMode="auto">
                <a:xfrm>
                  <a:off x="4995" y="2192"/>
                  <a:ext cx="34" cy="70"/>
                </a:xfrm>
                <a:custGeom>
                  <a:avLst/>
                  <a:gdLst>
                    <a:gd name="T0" fmla="*/ 8 w 137"/>
                    <a:gd name="T1" fmla="*/ 17 h 280"/>
                    <a:gd name="T2" fmla="*/ 8 w 137"/>
                    <a:gd name="T3" fmla="*/ 17 h 280"/>
                    <a:gd name="T4" fmla="*/ 8 w 137"/>
                    <a:gd name="T5" fmla="*/ 16 h 280"/>
                    <a:gd name="T6" fmla="*/ 8 w 137"/>
                    <a:gd name="T7" fmla="*/ 15 h 280"/>
                    <a:gd name="T8" fmla="*/ 7 w 137"/>
                    <a:gd name="T9" fmla="*/ 14 h 280"/>
                    <a:gd name="T10" fmla="*/ 7 w 137"/>
                    <a:gd name="T11" fmla="*/ 13 h 280"/>
                    <a:gd name="T12" fmla="*/ 6 w 137"/>
                    <a:gd name="T13" fmla="*/ 12 h 280"/>
                    <a:gd name="T14" fmla="*/ 6 w 137"/>
                    <a:gd name="T15" fmla="*/ 11 h 280"/>
                    <a:gd name="T16" fmla="*/ 5 w 137"/>
                    <a:gd name="T17" fmla="*/ 10 h 280"/>
                    <a:gd name="T18" fmla="*/ 5 w 137"/>
                    <a:gd name="T19" fmla="*/ 9 h 280"/>
                    <a:gd name="T20" fmla="*/ 5 w 137"/>
                    <a:gd name="T21" fmla="*/ 8 h 280"/>
                    <a:gd name="T22" fmla="*/ 4 w 137"/>
                    <a:gd name="T23" fmla="*/ 7 h 280"/>
                    <a:gd name="T24" fmla="*/ 3 w 137"/>
                    <a:gd name="T25" fmla="*/ 6 h 280"/>
                    <a:gd name="T26" fmla="*/ 3 w 137"/>
                    <a:gd name="T27" fmla="*/ 5 h 280"/>
                    <a:gd name="T28" fmla="*/ 2 w 137"/>
                    <a:gd name="T29" fmla="*/ 4 h 280"/>
                    <a:gd name="T30" fmla="*/ 2 w 137"/>
                    <a:gd name="T31" fmla="*/ 2 h 280"/>
                    <a:gd name="T32" fmla="*/ 1 w 137"/>
                    <a:gd name="T33" fmla="*/ 1 h 280"/>
                    <a:gd name="T34" fmla="*/ 0 w 137"/>
                    <a:gd name="T35" fmla="*/ 0 h 280"/>
                    <a:gd name="T36" fmla="*/ 0 w 137"/>
                    <a:gd name="T37" fmla="*/ 0 h 280"/>
                    <a:gd name="T38" fmla="*/ 1 w 137"/>
                    <a:gd name="T39" fmla="*/ 1 h 280"/>
                    <a:gd name="T40" fmla="*/ 1 w 137"/>
                    <a:gd name="T41" fmla="*/ 3 h 280"/>
                    <a:gd name="T42" fmla="*/ 2 w 137"/>
                    <a:gd name="T43" fmla="*/ 4 h 280"/>
                    <a:gd name="T44" fmla="*/ 2 w 137"/>
                    <a:gd name="T45" fmla="*/ 5 h 280"/>
                    <a:gd name="T46" fmla="*/ 3 w 137"/>
                    <a:gd name="T47" fmla="*/ 6 h 280"/>
                    <a:gd name="T48" fmla="*/ 3 w 137"/>
                    <a:gd name="T49" fmla="*/ 7 h 280"/>
                    <a:gd name="T50" fmla="*/ 4 w 137"/>
                    <a:gd name="T51" fmla="*/ 9 h 280"/>
                    <a:gd name="T52" fmla="*/ 4 w 137"/>
                    <a:gd name="T53" fmla="*/ 9 h 280"/>
                    <a:gd name="T54" fmla="*/ 5 w 137"/>
                    <a:gd name="T55" fmla="*/ 10 h 280"/>
                    <a:gd name="T56" fmla="*/ 5 w 137"/>
                    <a:gd name="T57" fmla="*/ 11 h 280"/>
                    <a:gd name="T58" fmla="*/ 6 w 137"/>
                    <a:gd name="T59" fmla="*/ 12 h 280"/>
                    <a:gd name="T60" fmla="*/ 6 w 137"/>
                    <a:gd name="T61" fmla="*/ 13 h 280"/>
                    <a:gd name="T62" fmla="*/ 6 w 137"/>
                    <a:gd name="T63" fmla="*/ 14 h 280"/>
                    <a:gd name="T64" fmla="*/ 7 w 137"/>
                    <a:gd name="T65" fmla="*/ 15 h 280"/>
                    <a:gd name="T66" fmla="*/ 7 w 137"/>
                    <a:gd name="T67" fmla="*/ 17 h 280"/>
                    <a:gd name="T68" fmla="*/ 8 w 137"/>
                    <a:gd name="T69" fmla="*/ 18 h 280"/>
                    <a:gd name="T70" fmla="*/ 8 w 137"/>
                    <a:gd name="T71" fmla="*/ 18 h 280"/>
                    <a:gd name="T72" fmla="*/ 8 w 137"/>
                    <a:gd name="T73" fmla="*/ 18 h 280"/>
                    <a:gd name="T74" fmla="*/ 8 w 137"/>
                    <a:gd name="T75" fmla="*/ 18 h 280"/>
                    <a:gd name="T76" fmla="*/ 8 w 137"/>
                    <a:gd name="T77" fmla="*/ 18 h 280"/>
                    <a:gd name="T78" fmla="*/ 8 w 137"/>
                    <a:gd name="T79" fmla="*/ 17 h 280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137"/>
                    <a:gd name="T121" fmla="*/ 0 h 280"/>
                    <a:gd name="T122" fmla="*/ 137 w 137"/>
                    <a:gd name="T123" fmla="*/ 280 h 280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137" h="280">
                      <a:moveTo>
                        <a:pt x="136" y="273"/>
                      </a:moveTo>
                      <a:lnTo>
                        <a:pt x="137" y="274"/>
                      </a:lnTo>
                      <a:lnTo>
                        <a:pt x="131" y="257"/>
                      </a:lnTo>
                      <a:lnTo>
                        <a:pt x="125" y="241"/>
                      </a:lnTo>
                      <a:lnTo>
                        <a:pt x="118" y="225"/>
                      </a:lnTo>
                      <a:lnTo>
                        <a:pt x="112" y="209"/>
                      </a:lnTo>
                      <a:lnTo>
                        <a:pt x="105" y="194"/>
                      </a:lnTo>
                      <a:lnTo>
                        <a:pt x="97" y="178"/>
                      </a:lnTo>
                      <a:lnTo>
                        <a:pt x="90" y="162"/>
                      </a:lnTo>
                      <a:lnTo>
                        <a:pt x="83" y="147"/>
                      </a:lnTo>
                      <a:lnTo>
                        <a:pt x="75" y="131"/>
                      </a:lnTo>
                      <a:lnTo>
                        <a:pt x="66" y="115"/>
                      </a:lnTo>
                      <a:lnTo>
                        <a:pt x="58" y="97"/>
                      </a:lnTo>
                      <a:lnTo>
                        <a:pt x="48" y="80"/>
                      </a:lnTo>
                      <a:lnTo>
                        <a:pt x="41" y="61"/>
                      </a:lnTo>
                      <a:lnTo>
                        <a:pt x="30" y="41"/>
                      </a:lnTo>
                      <a:lnTo>
                        <a:pt x="21" y="21"/>
                      </a:lnTo>
                      <a:lnTo>
                        <a:pt x="10" y="0"/>
                      </a:lnTo>
                      <a:lnTo>
                        <a:pt x="0" y="4"/>
                      </a:lnTo>
                      <a:lnTo>
                        <a:pt x="11" y="26"/>
                      </a:lnTo>
                      <a:lnTo>
                        <a:pt x="21" y="46"/>
                      </a:lnTo>
                      <a:lnTo>
                        <a:pt x="29" y="65"/>
                      </a:lnTo>
                      <a:lnTo>
                        <a:pt x="39" y="85"/>
                      </a:lnTo>
                      <a:lnTo>
                        <a:pt x="48" y="101"/>
                      </a:lnTo>
                      <a:lnTo>
                        <a:pt x="57" y="119"/>
                      </a:lnTo>
                      <a:lnTo>
                        <a:pt x="65" y="136"/>
                      </a:lnTo>
                      <a:lnTo>
                        <a:pt x="71" y="152"/>
                      </a:lnTo>
                      <a:lnTo>
                        <a:pt x="78" y="167"/>
                      </a:lnTo>
                      <a:lnTo>
                        <a:pt x="85" y="183"/>
                      </a:lnTo>
                      <a:lnTo>
                        <a:pt x="93" y="198"/>
                      </a:lnTo>
                      <a:lnTo>
                        <a:pt x="100" y="214"/>
                      </a:lnTo>
                      <a:lnTo>
                        <a:pt x="106" y="230"/>
                      </a:lnTo>
                      <a:lnTo>
                        <a:pt x="113" y="246"/>
                      </a:lnTo>
                      <a:lnTo>
                        <a:pt x="119" y="262"/>
                      </a:lnTo>
                      <a:lnTo>
                        <a:pt x="125" y="279"/>
                      </a:lnTo>
                      <a:lnTo>
                        <a:pt x="126" y="280"/>
                      </a:lnTo>
                      <a:lnTo>
                        <a:pt x="125" y="279"/>
                      </a:lnTo>
                      <a:lnTo>
                        <a:pt x="126" y="280"/>
                      </a:lnTo>
                      <a:lnTo>
                        <a:pt x="136" y="27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43" name="Freeform 20"/>
                <p:cNvSpPr>
                  <a:spLocks/>
                </p:cNvSpPr>
                <p:nvPr/>
              </p:nvSpPr>
              <p:spPr bwMode="auto">
                <a:xfrm>
                  <a:off x="4985" y="2260"/>
                  <a:ext cx="79" cy="95"/>
                </a:xfrm>
                <a:custGeom>
                  <a:avLst/>
                  <a:gdLst>
                    <a:gd name="T0" fmla="*/ 0 w 314"/>
                    <a:gd name="T1" fmla="*/ 23 h 381"/>
                    <a:gd name="T2" fmla="*/ 0 w 314"/>
                    <a:gd name="T3" fmla="*/ 23 h 381"/>
                    <a:gd name="T4" fmla="*/ 4 w 314"/>
                    <a:gd name="T5" fmla="*/ 24 h 381"/>
                    <a:gd name="T6" fmla="*/ 8 w 314"/>
                    <a:gd name="T7" fmla="*/ 24 h 381"/>
                    <a:gd name="T8" fmla="*/ 11 w 314"/>
                    <a:gd name="T9" fmla="*/ 23 h 381"/>
                    <a:gd name="T10" fmla="*/ 13 w 314"/>
                    <a:gd name="T11" fmla="*/ 23 h 381"/>
                    <a:gd name="T12" fmla="*/ 16 w 314"/>
                    <a:gd name="T13" fmla="*/ 22 h 381"/>
                    <a:gd name="T14" fmla="*/ 17 w 314"/>
                    <a:gd name="T15" fmla="*/ 21 h 381"/>
                    <a:gd name="T16" fmla="*/ 19 w 314"/>
                    <a:gd name="T17" fmla="*/ 20 h 381"/>
                    <a:gd name="T18" fmla="*/ 19 w 314"/>
                    <a:gd name="T19" fmla="*/ 18 h 381"/>
                    <a:gd name="T20" fmla="*/ 20 w 314"/>
                    <a:gd name="T21" fmla="*/ 17 h 381"/>
                    <a:gd name="T22" fmla="*/ 20 w 314"/>
                    <a:gd name="T23" fmla="*/ 15 h 381"/>
                    <a:gd name="T24" fmla="*/ 19 w 314"/>
                    <a:gd name="T25" fmla="*/ 13 h 381"/>
                    <a:gd name="T26" fmla="*/ 19 w 314"/>
                    <a:gd name="T27" fmla="*/ 10 h 381"/>
                    <a:gd name="T28" fmla="*/ 17 w 314"/>
                    <a:gd name="T29" fmla="*/ 8 h 381"/>
                    <a:gd name="T30" fmla="*/ 16 w 314"/>
                    <a:gd name="T31" fmla="*/ 5 h 381"/>
                    <a:gd name="T32" fmla="*/ 13 w 314"/>
                    <a:gd name="T33" fmla="*/ 3 h 381"/>
                    <a:gd name="T34" fmla="*/ 11 w 314"/>
                    <a:gd name="T35" fmla="*/ 0 h 381"/>
                    <a:gd name="T36" fmla="*/ 10 w 314"/>
                    <a:gd name="T37" fmla="*/ 0 h 381"/>
                    <a:gd name="T38" fmla="*/ 13 w 314"/>
                    <a:gd name="T39" fmla="*/ 3 h 381"/>
                    <a:gd name="T40" fmla="*/ 15 w 314"/>
                    <a:gd name="T41" fmla="*/ 6 h 381"/>
                    <a:gd name="T42" fmla="*/ 17 w 314"/>
                    <a:gd name="T43" fmla="*/ 8 h 381"/>
                    <a:gd name="T44" fmla="*/ 18 w 314"/>
                    <a:gd name="T45" fmla="*/ 11 h 381"/>
                    <a:gd name="T46" fmla="*/ 19 w 314"/>
                    <a:gd name="T47" fmla="*/ 13 h 381"/>
                    <a:gd name="T48" fmla="*/ 19 w 314"/>
                    <a:gd name="T49" fmla="*/ 15 h 381"/>
                    <a:gd name="T50" fmla="*/ 19 w 314"/>
                    <a:gd name="T51" fmla="*/ 17 h 381"/>
                    <a:gd name="T52" fmla="*/ 19 w 314"/>
                    <a:gd name="T53" fmla="*/ 18 h 381"/>
                    <a:gd name="T54" fmla="*/ 18 w 314"/>
                    <a:gd name="T55" fmla="*/ 19 h 381"/>
                    <a:gd name="T56" fmla="*/ 17 w 314"/>
                    <a:gd name="T57" fmla="*/ 20 h 381"/>
                    <a:gd name="T58" fmla="*/ 15 w 314"/>
                    <a:gd name="T59" fmla="*/ 21 h 381"/>
                    <a:gd name="T60" fmla="*/ 13 w 314"/>
                    <a:gd name="T61" fmla="*/ 22 h 381"/>
                    <a:gd name="T62" fmla="*/ 11 w 314"/>
                    <a:gd name="T63" fmla="*/ 23 h 381"/>
                    <a:gd name="T64" fmla="*/ 8 w 314"/>
                    <a:gd name="T65" fmla="*/ 23 h 381"/>
                    <a:gd name="T66" fmla="*/ 4 w 314"/>
                    <a:gd name="T67" fmla="*/ 23 h 381"/>
                    <a:gd name="T68" fmla="*/ 0 w 314"/>
                    <a:gd name="T69" fmla="*/ 23 h 381"/>
                    <a:gd name="T70" fmla="*/ 0 w 314"/>
                    <a:gd name="T71" fmla="*/ 23 h 381"/>
                    <a:gd name="T72" fmla="*/ 0 w 314"/>
                    <a:gd name="T73" fmla="*/ 23 h 381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314"/>
                    <a:gd name="T112" fmla="*/ 0 h 381"/>
                    <a:gd name="T113" fmla="*/ 314 w 314"/>
                    <a:gd name="T114" fmla="*/ 381 h 381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314" h="381">
                      <a:moveTo>
                        <a:pt x="0" y="377"/>
                      </a:moveTo>
                      <a:lnTo>
                        <a:pt x="0" y="377"/>
                      </a:lnTo>
                      <a:lnTo>
                        <a:pt x="63" y="381"/>
                      </a:lnTo>
                      <a:lnTo>
                        <a:pt x="119" y="381"/>
                      </a:lnTo>
                      <a:lnTo>
                        <a:pt x="169" y="377"/>
                      </a:lnTo>
                      <a:lnTo>
                        <a:pt x="210" y="369"/>
                      </a:lnTo>
                      <a:lnTo>
                        <a:pt x="245" y="357"/>
                      </a:lnTo>
                      <a:lnTo>
                        <a:pt x="272" y="340"/>
                      </a:lnTo>
                      <a:lnTo>
                        <a:pt x="294" y="319"/>
                      </a:lnTo>
                      <a:lnTo>
                        <a:pt x="308" y="296"/>
                      </a:lnTo>
                      <a:lnTo>
                        <a:pt x="314" y="267"/>
                      </a:lnTo>
                      <a:lnTo>
                        <a:pt x="313" y="237"/>
                      </a:lnTo>
                      <a:lnTo>
                        <a:pt x="306" y="204"/>
                      </a:lnTo>
                      <a:lnTo>
                        <a:pt x="293" y="169"/>
                      </a:lnTo>
                      <a:lnTo>
                        <a:pt x="271" y="129"/>
                      </a:lnTo>
                      <a:lnTo>
                        <a:pt x="245" y="88"/>
                      </a:lnTo>
                      <a:lnTo>
                        <a:pt x="212" y="45"/>
                      </a:lnTo>
                      <a:lnTo>
                        <a:pt x="174" y="0"/>
                      </a:lnTo>
                      <a:lnTo>
                        <a:pt x="164" y="7"/>
                      </a:lnTo>
                      <a:lnTo>
                        <a:pt x="203" y="52"/>
                      </a:lnTo>
                      <a:lnTo>
                        <a:pt x="235" y="95"/>
                      </a:lnTo>
                      <a:lnTo>
                        <a:pt x="261" y="136"/>
                      </a:lnTo>
                      <a:lnTo>
                        <a:pt x="281" y="173"/>
                      </a:lnTo>
                      <a:lnTo>
                        <a:pt x="294" y="207"/>
                      </a:lnTo>
                      <a:lnTo>
                        <a:pt x="301" y="239"/>
                      </a:lnTo>
                      <a:lnTo>
                        <a:pt x="302" y="267"/>
                      </a:lnTo>
                      <a:lnTo>
                        <a:pt x="296" y="291"/>
                      </a:lnTo>
                      <a:lnTo>
                        <a:pt x="284" y="312"/>
                      </a:lnTo>
                      <a:lnTo>
                        <a:pt x="265" y="330"/>
                      </a:lnTo>
                      <a:lnTo>
                        <a:pt x="240" y="345"/>
                      </a:lnTo>
                      <a:lnTo>
                        <a:pt x="207" y="357"/>
                      </a:lnTo>
                      <a:lnTo>
                        <a:pt x="167" y="365"/>
                      </a:lnTo>
                      <a:lnTo>
                        <a:pt x="119" y="369"/>
                      </a:lnTo>
                      <a:lnTo>
                        <a:pt x="63" y="369"/>
                      </a:lnTo>
                      <a:lnTo>
                        <a:pt x="0" y="365"/>
                      </a:lnTo>
                      <a:lnTo>
                        <a:pt x="0" y="3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44" name="Freeform 21"/>
                <p:cNvSpPr>
                  <a:spLocks/>
                </p:cNvSpPr>
                <p:nvPr/>
              </p:nvSpPr>
              <p:spPr bwMode="auto">
                <a:xfrm>
                  <a:off x="4902" y="2344"/>
                  <a:ext cx="83" cy="10"/>
                </a:xfrm>
                <a:custGeom>
                  <a:avLst/>
                  <a:gdLst>
                    <a:gd name="T0" fmla="*/ 0 w 331"/>
                    <a:gd name="T1" fmla="*/ 1 h 42"/>
                    <a:gd name="T2" fmla="*/ 0 w 331"/>
                    <a:gd name="T3" fmla="*/ 1 h 42"/>
                    <a:gd name="T4" fmla="*/ 2 w 331"/>
                    <a:gd name="T5" fmla="*/ 1 h 42"/>
                    <a:gd name="T6" fmla="*/ 3 w 331"/>
                    <a:gd name="T7" fmla="*/ 1 h 42"/>
                    <a:gd name="T8" fmla="*/ 4 w 331"/>
                    <a:gd name="T9" fmla="*/ 1 h 42"/>
                    <a:gd name="T10" fmla="*/ 5 w 331"/>
                    <a:gd name="T11" fmla="*/ 1 h 42"/>
                    <a:gd name="T12" fmla="*/ 5 w 331"/>
                    <a:gd name="T13" fmla="*/ 1 h 42"/>
                    <a:gd name="T14" fmla="*/ 6 w 331"/>
                    <a:gd name="T15" fmla="*/ 1 h 42"/>
                    <a:gd name="T16" fmla="*/ 6 w 331"/>
                    <a:gd name="T17" fmla="*/ 1 h 42"/>
                    <a:gd name="T18" fmla="*/ 6 w 331"/>
                    <a:gd name="T19" fmla="*/ 1 h 42"/>
                    <a:gd name="T20" fmla="*/ 7 w 331"/>
                    <a:gd name="T21" fmla="*/ 1 h 42"/>
                    <a:gd name="T22" fmla="*/ 8 w 331"/>
                    <a:gd name="T23" fmla="*/ 1 h 42"/>
                    <a:gd name="T24" fmla="*/ 9 w 331"/>
                    <a:gd name="T25" fmla="*/ 1 h 42"/>
                    <a:gd name="T26" fmla="*/ 10 w 331"/>
                    <a:gd name="T27" fmla="*/ 1 h 42"/>
                    <a:gd name="T28" fmla="*/ 12 w 331"/>
                    <a:gd name="T29" fmla="*/ 2 h 42"/>
                    <a:gd name="T30" fmla="*/ 15 w 331"/>
                    <a:gd name="T31" fmla="*/ 2 h 42"/>
                    <a:gd name="T32" fmla="*/ 17 w 331"/>
                    <a:gd name="T33" fmla="*/ 2 h 42"/>
                    <a:gd name="T34" fmla="*/ 21 w 331"/>
                    <a:gd name="T35" fmla="*/ 2 h 42"/>
                    <a:gd name="T36" fmla="*/ 21 w 331"/>
                    <a:gd name="T37" fmla="*/ 2 h 42"/>
                    <a:gd name="T38" fmla="*/ 17 w 331"/>
                    <a:gd name="T39" fmla="*/ 1 h 42"/>
                    <a:gd name="T40" fmla="*/ 15 w 331"/>
                    <a:gd name="T41" fmla="*/ 1 h 42"/>
                    <a:gd name="T42" fmla="*/ 12 w 331"/>
                    <a:gd name="T43" fmla="*/ 1 h 42"/>
                    <a:gd name="T44" fmla="*/ 10 w 331"/>
                    <a:gd name="T45" fmla="*/ 1 h 42"/>
                    <a:gd name="T46" fmla="*/ 9 w 331"/>
                    <a:gd name="T47" fmla="*/ 1 h 42"/>
                    <a:gd name="T48" fmla="*/ 8 w 331"/>
                    <a:gd name="T49" fmla="*/ 1 h 42"/>
                    <a:gd name="T50" fmla="*/ 7 w 331"/>
                    <a:gd name="T51" fmla="*/ 1 h 42"/>
                    <a:gd name="T52" fmla="*/ 7 w 331"/>
                    <a:gd name="T53" fmla="*/ 0 h 42"/>
                    <a:gd name="T54" fmla="*/ 6 w 331"/>
                    <a:gd name="T55" fmla="*/ 0 h 42"/>
                    <a:gd name="T56" fmla="*/ 6 w 331"/>
                    <a:gd name="T57" fmla="*/ 0 h 42"/>
                    <a:gd name="T58" fmla="*/ 5 w 331"/>
                    <a:gd name="T59" fmla="*/ 0 h 42"/>
                    <a:gd name="T60" fmla="*/ 5 w 331"/>
                    <a:gd name="T61" fmla="*/ 0 h 42"/>
                    <a:gd name="T62" fmla="*/ 4 w 331"/>
                    <a:gd name="T63" fmla="*/ 0 h 42"/>
                    <a:gd name="T64" fmla="*/ 3 w 331"/>
                    <a:gd name="T65" fmla="*/ 0 h 42"/>
                    <a:gd name="T66" fmla="*/ 2 w 331"/>
                    <a:gd name="T67" fmla="*/ 0 h 42"/>
                    <a:gd name="T68" fmla="*/ 0 w 331"/>
                    <a:gd name="T69" fmla="*/ 0 h 42"/>
                    <a:gd name="T70" fmla="*/ 0 w 331"/>
                    <a:gd name="T71" fmla="*/ 0 h 42"/>
                    <a:gd name="T72" fmla="*/ 0 w 331"/>
                    <a:gd name="T73" fmla="*/ 1 h 42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331"/>
                    <a:gd name="T112" fmla="*/ 0 h 42"/>
                    <a:gd name="T113" fmla="*/ 331 w 331"/>
                    <a:gd name="T114" fmla="*/ 42 h 42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331" h="42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25" y="14"/>
                      </a:lnTo>
                      <a:lnTo>
                        <a:pt x="44" y="17"/>
                      </a:lnTo>
                      <a:lnTo>
                        <a:pt x="61" y="18"/>
                      </a:lnTo>
                      <a:lnTo>
                        <a:pt x="71" y="19"/>
                      </a:lnTo>
                      <a:lnTo>
                        <a:pt x="80" y="20"/>
                      </a:lnTo>
                      <a:lnTo>
                        <a:pt x="87" y="20"/>
                      </a:lnTo>
                      <a:lnTo>
                        <a:pt x="95" y="20"/>
                      </a:lnTo>
                      <a:lnTo>
                        <a:pt x="101" y="22"/>
                      </a:lnTo>
                      <a:lnTo>
                        <a:pt x="110" y="23"/>
                      </a:lnTo>
                      <a:lnTo>
                        <a:pt x="125" y="24"/>
                      </a:lnTo>
                      <a:lnTo>
                        <a:pt x="141" y="25"/>
                      </a:lnTo>
                      <a:lnTo>
                        <a:pt x="164" y="26"/>
                      </a:lnTo>
                      <a:lnTo>
                        <a:pt x="193" y="30"/>
                      </a:lnTo>
                      <a:lnTo>
                        <a:pt x="230" y="32"/>
                      </a:lnTo>
                      <a:lnTo>
                        <a:pt x="276" y="37"/>
                      </a:lnTo>
                      <a:lnTo>
                        <a:pt x="331" y="42"/>
                      </a:lnTo>
                      <a:lnTo>
                        <a:pt x="331" y="30"/>
                      </a:lnTo>
                      <a:lnTo>
                        <a:pt x="276" y="25"/>
                      </a:lnTo>
                      <a:lnTo>
                        <a:pt x="230" y="20"/>
                      </a:lnTo>
                      <a:lnTo>
                        <a:pt x="193" y="18"/>
                      </a:lnTo>
                      <a:lnTo>
                        <a:pt x="164" y="14"/>
                      </a:lnTo>
                      <a:lnTo>
                        <a:pt x="141" y="13"/>
                      </a:lnTo>
                      <a:lnTo>
                        <a:pt x="125" y="12"/>
                      </a:lnTo>
                      <a:lnTo>
                        <a:pt x="113" y="11"/>
                      </a:lnTo>
                      <a:lnTo>
                        <a:pt x="103" y="10"/>
                      </a:lnTo>
                      <a:lnTo>
                        <a:pt x="95" y="8"/>
                      </a:lnTo>
                      <a:lnTo>
                        <a:pt x="87" y="8"/>
                      </a:lnTo>
                      <a:lnTo>
                        <a:pt x="80" y="8"/>
                      </a:lnTo>
                      <a:lnTo>
                        <a:pt x="73" y="7"/>
                      </a:lnTo>
                      <a:lnTo>
                        <a:pt x="61" y="6"/>
                      </a:lnTo>
                      <a:lnTo>
                        <a:pt x="47" y="5"/>
                      </a:lnTo>
                      <a:lnTo>
                        <a:pt x="28" y="2"/>
                      </a:lnTo>
                      <a:lnTo>
                        <a:pt x="0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45" name="Freeform 22"/>
                <p:cNvSpPr>
                  <a:spLocks/>
                </p:cNvSpPr>
                <p:nvPr/>
              </p:nvSpPr>
              <p:spPr bwMode="auto">
                <a:xfrm>
                  <a:off x="4664" y="2250"/>
                  <a:ext cx="238" cy="97"/>
                </a:xfrm>
                <a:custGeom>
                  <a:avLst/>
                  <a:gdLst>
                    <a:gd name="T0" fmla="*/ 0 w 953"/>
                    <a:gd name="T1" fmla="*/ 1 h 388"/>
                    <a:gd name="T2" fmla="*/ 2 w 953"/>
                    <a:gd name="T3" fmla="*/ 2 h 388"/>
                    <a:gd name="T4" fmla="*/ 4 w 953"/>
                    <a:gd name="T5" fmla="*/ 3 h 388"/>
                    <a:gd name="T6" fmla="*/ 7 w 953"/>
                    <a:gd name="T7" fmla="*/ 5 h 388"/>
                    <a:gd name="T8" fmla="*/ 10 w 953"/>
                    <a:gd name="T9" fmla="*/ 6 h 388"/>
                    <a:gd name="T10" fmla="*/ 13 w 953"/>
                    <a:gd name="T11" fmla="*/ 8 h 388"/>
                    <a:gd name="T12" fmla="*/ 16 w 953"/>
                    <a:gd name="T13" fmla="*/ 10 h 388"/>
                    <a:gd name="T14" fmla="*/ 20 w 953"/>
                    <a:gd name="T15" fmla="*/ 12 h 388"/>
                    <a:gd name="T16" fmla="*/ 24 w 953"/>
                    <a:gd name="T17" fmla="*/ 13 h 388"/>
                    <a:gd name="T18" fmla="*/ 28 w 953"/>
                    <a:gd name="T19" fmla="*/ 15 h 388"/>
                    <a:gd name="T20" fmla="*/ 32 w 953"/>
                    <a:gd name="T21" fmla="*/ 17 h 388"/>
                    <a:gd name="T22" fmla="*/ 36 w 953"/>
                    <a:gd name="T23" fmla="*/ 19 h 388"/>
                    <a:gd name="T24" fmla="*/ 41 w 953"/>
                    <a:gd name="T25" fmla="*/ 20 h 388"/>
                    <a:gd name="T26" fmla="*/ 45 w 953"/>
                    <a:gd name="T27" fmla="*/ 22 h 388"/>
                    <a:gd name="T28" fmla="*/ 50 w 953"/>
                    <a:gd name="T29" fmla="*/ 23 h 388"/>
                    <a:gd name="T30" fmla="*/ 55 w 953"/>
                    <a:gd name="T31" fmla="*/ 24 h 388"/>
                    <a:gd name="T32" fmla="*/ 59 w 953"/>
                    <a:gd name="T33" fmla="*/ 24 h 388"/>
                    <a:gd name="T34" fmla="*/ 57 w 953"/>
                    <a:gd name="T35" fmla="*/ 23 h 388"/>
                    <a:gd name="T36" fmla="*/ 53 w 953"/>
                    <a:gd name="T37" fmla="*/ 23 h 388"/>
                    <a:gd name="T38" fmla="*/ 48 w 953"/>
                    <a:gd name="T39" fmla="*/ 22 h 388"/>
                    <a:gd name="T40" fmla="*/ 43 w 953"/>
                    <a:gd name="T41" fmla="*/ 20 h 388"/>
                    <a:gd name="T42" fmla="*/ 39 w 953"/>
                    <a:gd name="T43" fmla="*/ 19 h 388"/>
                    <a:gd name="T44" fmla="*/ 34 w 953"/>
                    <a:gd name="T45" fmla="*/ 17 h 388"/>
                    <a:gd name="T46" fmla="*/ 30 w 953"/>
                    <a:gd name="T47" fmla="*/ 15 h 388"/>
                    <a:gd name="T48" fmla="*/ 26 w 953"/>
                    <a:gd name="T49" fmla="*/ 13 h 388"/>
                    <a:gd name="T50" fmla="*/ 22 w 953"/>
                    <a:gd name="T51" fmla="*/ 12 h 388"/>
                    <a:gd name="T52" fmla="*/ 18 w 953"/>
                    <a:gd name="T53" fmla="*/ 10 h 388"/>
                    <a:gd name="T54" fmla="*/ 15 w 953"/>
                    <a:gd name="T55" fmla="*/ 8 h 388"/>
                    <a:gd name="T56" fmla="*/ 11 w 953"/>
                    <a:gd name="T57" fmla="*/ 6 h 388"/>
                    <a:gd name="T58" fmla="*/ 8 w 953"/>
                    <a:gd name="T59" fmla="*/ 5 h 388"/>
                    <a:gd name="T60" fmla="*/ 6 w 953"/>
                    <a:gd name="T61" fmla="*/ 3 h 388"/>
                    <a:gd name="T62" fmla="*/ 3 w 953"/>
                    <a:gd name="T63" fmla="*/ 2 h 388"/>
                    <a:gd name="T64" fmla="*/ 1 w 953"/>
                    <a:gd name="T65" fmla="*/ 1 h 388"/>
                    <a:gd name="T66" fmla="*/ 0 w 953"/>
                    <a:gd name="T67" fmla="*/ 0 h 388"/>
                    <a:gd name="T68" fmla="*/ 0 w 953"/>
                    <a:gd name="T69" fmla="*/ 0 h 388"/>
                    <a:gd name="T70" fmla="*/ 0 w 953"/>
                    <a:gd name="T71" fmla="*/ 1 h 388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953"/>
                    <a:gd name="T109" fmla="*/ 0 h 388"/>
                    <a:gd name="T110" fmla="*/ 953 w 953"/>
                    <a:gd name="T111" fmla="*/ 388 h 388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953" h="388">
                      <a:moveTo>
                        <a:pt x="4" y="12"/>
                      </a:moveTo>
                      <a:lnTo>
                        <a:pt x="0" y="11"/>
                      </a:lnTo>
                      <a:lnTo>
                        <a:pt x="14" y="18"/>
                      </a:lnTo>
                      <a:lnTo>
                        <a:pt x="31" y="27"/>
                      </a:lnTo>
                      <a:lnTo>
                        <a:pt x="49" y="37"/>
                      </a:lnTo>
                      <a:lnTo>
                        <a:pt x="67" y="47"/>
                      </a:lnTo>
                      <a:lnTo>
                        <a:pt x="87" y="59"/>
                      </a:lnTo>
                      <a:lnTo>
                        <a:pt x="109" y="71"/>
                      </a:lnTo>
                      <a:lnTo>
                        <a:pt x="132" y="83"/>
                      </a:lnTo>
                      <a:lnTo>
                        <a:pt x="155" y="96"/>
                      </a:lnTo>
                      <a:lnTo>
                        <a:pt x="181" y="110"/>
                      </a:lnTo>
                      <a:lnTo>
                        <a:pt x="207" y="124"/>
                      </a:lnTo>
                      <a:lnTo>
                        <a:pt x="233" y="139"/>
                      </a:lnTo>
                      <a:lnTo>
                        <a:pt x="262" y="153"/>
                      </a:lnTo>
                      <a:lnTo>
                        <a:pt x="291" y="169"/>
                      </a:lnTo>
                      <a:lnTo>
                        <a:pt x="321" y="183"/>
                      </a:lnTo>
                      <a:lnTo>
                        <a:pt x="351" y="199"/>
                      </a:lnTo>
                      <a:lnTo>
                        <a:pt x="382" y="214"/>
                      </a:lnTo>
                      <a:lnTo>
                        <a:pt x="415" y="230"/>
                      </a:lnTo>
                      <a:lnTo>
                        <a:pt x="447" y="244"/>
                      </a:lnTo>
                      <a:lnTo>
                        <a:pt x="480" y="259"/>
                      </a:lnTo>
                      <a:lnTo>
                        <a:pt x="515" y="273"/>
                      </a:lnTo>
                      <a:lnTo>
                        <a:pt x="549" y="287"/>
                      </a:lnTo>
                      <a:lnTo>
                        <a:pt x="585" y="301"/>
                      </a:lnTo>
                      <a:lnTo>
                        <a:pt x="620" y="313"/>
                      </a:lnTo>
                      <a:lnTo>
                        <a:pt x="656" y="325"/>
                      </a:lnTo>
                      <a:lnTo>
                        <a:pt x="693" y="337"/>
                      </a:lnTo>
                      <a:lnTo>
                        <a:pt x="730" y="346"/>
                      </a:lnTo>
                      <a:lnTo>
                        <a:pt x="766" y="356"/>
                      </a:lnTo>
                      <a:lnTo>
                        <a:pt x="803" y="364"/>
                      </a:lnTo>
                      <a:lnTo>
                        <a:pt x="840" y="372"/>
                      </a:lnTo>
                      <a:lnTo>
                        <a:pt x="877" y="378"/>
                      </a:lnTo>
                      <a:lnTo>
                        <a:pt x="915" y="384"/>
                      </a:lnTo>
                      <a:lnTo>
                        <a:pt x="953" y="388"/>
                      </a:lnTo>
                      <a:lnTo>
                        <a:pt x="953" y="376"/>
                      </a:lnTo>
                      <a:lnTo>
                        <a:pt x="917" y="372"/>
                      </a:lnTo>
                      <a:lnTo>
                        <a:pt x="880" y="366"/>
                      </a:lnTo>
                      <a:lnTo>
                        <a:pt x="843" y="360"/>
                      </a:lnTo>
                      <a:lnTo>
                        <a:pt x="805" y="352"/>
                      </a:lnTo>
                      <a:lnTo>
                        <a:pt x="768" y="344"/>
                      </a:lnTo>
                      <a:lnTo>
                        <a:pt x="732" y="334"/>
                      </a:lnTo>
                      <a:lnTo>
                        <a:pt x="695" y="325"/>
                      </a:lnTo>
                      <a:lnTo>
                        <a:pt x="660" y="313"/>
                      </a:lnTo>
                      <a:lnTo>
                        <a:pt x="624" y="301"/>
                      </a:lnTo>
                      <a:lnTo>
                        <a:pt x="590" y="289"/>
                      </a:lnTo>
                      <a:lnTo>
                        <a:pt x="554" y="275"/>
                      </a:lnTo>
                      <a:lnTo>
                        <a:pt x="520" y="261"/>
                      </a:lnTo>
                      <a:lnTo>
                        <a:pt x="485" y="247"/>
                      </a:lnTo>
                      <a:lnTo>
                        <a:pt x="452" y="232"/>
                      </a:lnTo>
                      <a:lnTo>
                        <a:pt x="419" y="218"/>
                      </a:lnTo>
                      <a:lnTo>
                        <a:pt x="387" y="202"/>
                      </a:lnTo>
                      <a:lnTo>
                        <a:pt x="356" y="189"/>
                      </a:lnTo>
                      <a:lnTo>
                        <a:pt x="326" y="174"/>
                      </a:lnTo>
                      <a:lnTo>
                        <a:pt x="296" y="159"/>
                      </a:lnTo>
                      <a:lnTo>
                        <a:pt x="267" y="144"/>
                      </a:lnTo>
                      <a:lnTo>
                        <a:pt x="238" y="129"/>
                      </a:lnTo>
                      <a:lnTo>
                        <a:pt x="212" y="115"/>
                      </a:lnTo>
                      <a:lnTo>
                        <a:pt x="185" y="101"/>
                      </a:lnTo>
                      <a:lnTo>
                        <a:pt x="160" y="86"/>
                      </a:lnTo>
                      <a:lnTo>
                        <a:pt x="136" y="73"/>
                      </a:lnTo>
                      <a:lnTo>
                        <a:pt x="114" y="61"/>
                      </a:lnTo>
                      <a:lnTo>
                        <a:pt x="92" y="49"/>
                      </a:lnTo>
                      <a:lnTo>
                        <a:pt x="72" y="37"/>
                      </a:lnTo>
                      <a:lnTo>
                        <a:pt x="54" y="27"/>
                      </a:lnTo>
                      <a:lnTo>
                        <a:pt x="36" y="18"/>
                      </a:lnTo>
                      <a:lnTo>
                        <a:pt x="19" y="8"/>
                      </a:lnTo>
                      <a:lnTo>
                        <a:pt x="4" y="1"/>
                      </a:lnTo>
                      <a:lnTo>
                        <a:pt x="0" y="0"/>
                      </a:lnTo>
                      <a:lnTo>
                        <a:pt x="4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4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46" name="Freeform 23"/>
                <p:cNvSpPr>
                  <a:spLocks/>
                </p:cNvSpPr>
                <p:nvPr/>
              </p:nvSpPr>
              <p:spPr bwMode="auto">
                <a:xfrm>
                  <a:off x="3840" y="1768"/>
                  <a:ext cx="1347" cy="525"/>
                </a:xfrm>
                <a:custGeom>
                  <a:avLst/>
                  <a:gdLst>
                    <a:gd name="T0" fmla="*/ 174 w 5388"/>
                    <a:gd name="T1" fmla="*/ 56 h 2101"/>
                    <a:gd name="T2" fmla="*/ 175 w 5388"/>
                    <a:gd name="T3" fmla="*/ 60 h 2101"/>
                    <a:gd name="T4" fmla="*/ 171 w 5388"/>
                    <a:gd name="T5" fmla="*/ 61 h 2101"/>
                    <a:gd name="T6" fmla="*/ 165 w 5388"/>
                    <a:gd name="T7" fmla="*/ 62 h 2101"/>
                    <a:gd name="T8" fmla="*/ 156 w 5388"/>
                    <a:gd name="T9" fmla="*/ 61 h 2101"/>
                    <a:gd name="T10" fmla="*/ 148 w 5388"/>
                    <a:gd name="T11" fmla="*/ 61 h 2101"/>
                    <a:gd name="T12" fmla="*/ 140 w 5388"/>
                    <a:gd name="T13" fmla="*/ 60 h 2101"/>
                    <a:gd name="T14" fmla="*/ 135 w 5388"/>
                    <a:gd name="T15" fmla="*/ 59 h 2101"/>
                    <a:gd name="T16" fmla="*/ 139 w 5388"/>
                    <a:gd name="T17" fmla="*/ 62 h 2101"/>
                    <a:gd name="T18" fmla="*/ 141 w 5388"/>
                    <a:gd name="T19" fmla="*/ 65 h 2101"/>
                    <a:gd name="T20" fmla="*/ 135 w 5388"/>
                    <a:gd name="T21" fmla="*/ 68 h 2101"/>
                    <a:gd name="T22" fmla="*/ 120 w 5388"/>
                    <a:gd name="T23" fmla="*/ 73 h 2101"/>
                    <a:gd name="T24" fmla="*/ 99 w 5388"/>
                    <a:gd name="T25" fmla="*/ 82 h 2101"/>
                    <a:gd name="T26" fmla="*/ 75 w 5388"/>
                    <a:gd name="T27" fmla="*/ 91 h 2101"/>
                    <a:gd name="T28" fmla="*/ 49 w 5388"/>
                    <a:gd name="T29" fmla="*/ 101 h 2101"/>
                    <a:gd name="T30" fmla="*/ 26 w 5388"/>
                    <a:gd name="T31" fmla="*/ 110 h 2101"/>
                    <a:gd name="T32" fmla="*/ 9 w 5388"/>
                    <a:gd name="T33" fmla="*/ 116 h 2101"/>
                    <a:gd name="T34" fmla="*/ 0 w 5388"/>
                    <a:gd name="T35" fmla="*/ 120 h 2101"/>
                    <a:gd name="T36" fmla="*/ 5 w 5388"/>
                    <a:gd name="T37" fmla="*/ 124 h 2101"/>
                    <a:gd name="T38" fmla="*/ 10 w 5388"/>
                    <a:gd name="T39" fmla="*/ 128 h 2101"/>
                    <a:gd name="T40" fmla="*/ 14 w 5388"/>
                    <a:gd name="T41" fmla="*/ 131 h 2101"/>
                    <a:gd name="T42" fmla="*/ 19 w 5388"/>
                    <a:gd name="T43" fmla="*/ 131 h 2101"/>
                    <a:gd name="T44" fmla="*/ 25 w 5388"/>
                    <a:gd name="T45" fmla="*/ 129 h 2101"/>
                    <a:gd name="T46" fmla="*/ 38 w 5388"/>
                    <a:gd name="T47" fmla="*/ 125 h 2101"/>
                    <a:gd name="T48" fmla="*/ 57 w 5388"/>
                    <a:gd name="T49" fmla="*/ 119 h 2101"/>
                    <a:gd name="T50" fmla="*/ 79 w 5388"/>
                    <a:gd name="T51" fmla="*/ 113 h 2101"/>
                    <a:gd name="T52" fmla="*/ 101 w 5388"/>
                    <a:gd name="T53" fmla="*/ 106 h 2101"/>
                    <a:gd name="T54" fmla="*/ 121 w 5388"/>
                    <a:gd name="T55" fmla="*/ 100 h 2101"/>
                    <a:gd name="T56" fmla="*/ 136 w 5388"/>
                    <a:gd name="T57" fmla="*/ 95 h 2101"/>
                    <a:gd name="T58" fmla="*/ 144 w 5388"/>
                    <a:gd name="T59" fmla="*/ 93 h 2101"/>
                    <a:gd name="T60" fmla="*/ 150 w 5388"/>
                    <a:gd name="T61" fmla="*/ 91 h 2101"/>
                    <a:gd name="T62" fmla="*/ 159 w 5388"/>
                    <a:gd name="T63" fmla="*/ 88 h 2101"/>
                    <a:gd name="T64" fmla="*/ 167 w 5388"/>
                    <a:gd name="T65" fmla="*/ 85 h 2101"/>
                    <a:gd name="T66" fmla="*/ 173 w 5388"/>
                    <a:gd name="T67" fmla="*/ 83 h 2101"/>
                    <a:gd name="T68" fmla="*/ 178 w 5388"/>
                    <a:gd name="T69" fmla="*/ 85 h 2101"/>
                    <a:gd name="T70" fmla="*/ 188 w 5388"/>
                    <a:gd name="T71" fmla="*/ 89 h 2101"/>
                    <a:gd name="T72" fmla="*/ 197 w 5388"/>
                    <a:gd name="T73" fmla="*/ 90 h 2101"/>
                    <a:gd name="T74" fmla="*/ 204 w 5388"/>
                    <a:gd name="T75" fmla="*/ 89 h 2101"/>
                    <a:gd name="T76" fmla="*/ 205 w 5388"/>
                    <a:gd name="T77" fmla="*/ 84 h 2101"/>
                    <a:gd name="T78" fmla="*/ 204 w 5388"/>
                    <a:gd name="T79" fmla="*/ 79 h 2101"/>
                    <a:gd name="T80" fmla="*/ 203 w 5388"/>
                    <a:gd name="T81" fmla="*/ 75 h 2101"/>
                    <a:gd name="T82" fmla="*/ 203 w 5388"/>
                    <a:gd name="T83" fmla="*/ 72 h 2101"/>
                    <a:gd name="T84" fmla="*/ 207 w 5388"/>
                    <a:gd name="T85" fmla="*/ 69 h 2101"/>
                    <a:gd name="T86" fmla="*/ 212 w 5388"/>
                    <a:gd name="T87" fmla="*/ 70 h 2101"/>
                    <a:gd name="T88" fmla="*/ 217 w 5388"/>
                    <a:gd name="T89" fmla="*/ 71 h 2101"/>
                    <a:gd name="T90" fmla="*/ 222 w 5388"/>
                    <a:gd name="T91" fmla="*/ 73 h 2101"/>
                    <a:gd name="T92" fmla="*/ 217 w 5388"/>
                    <a:gd name="T93" fmla="*/ 70 h 2101"/>
                    <a:gd name="T94" fmla="*/ 218 w 5388"/>
                    <a:gd name="T95" fmla="*/ 65 h 2101"/>
                    <a:gd name="T96" fmla="*/ 226 w 5388"/>
                    <a:gd name="T97" fmla="*/ 62 h 2101"/>
                    <a:gd name="T98" fmla="*/ 240 w 5388"/>
                    <a:gd name="T99" fmla="*/ 56 h 2101"/>
                    <a:gd name="T100" fmla="*/ 259 w 5388"/>
                    <a:gd name="T101" fmla="*/ 47 h 2101"/>
                    <a:gd name="T102" fmla="*/ 279 w 5388"/>
                    <a:gd name="T103" fmla="*/ 37 h 2101"/>
                    <a:gd name="T104" fmla="*/ 299 w 5388"/>
                    <a:gd name="T105" fmla="*/ 26 h 2101"/>
                    <a:gd name="T106" fmla="*/ 316 w 5388"/>
                    <a:gd name="T107" fmla="*/ 17 h 2101"/>
                    <a:gd name="T108" fmla="*/ 329 w 5388"/>
                    <a:gd name="T109" fmla="*/ 10 h 2101"/>
                    <a:gd name="T110" fmla="*/ 336 w 5388"/>
                    <a:gd name="T111" fmla="*/ 7 h 2101"/>
                    <a:gd name="T112" fmla="*/ 337 w 5388"/>
                    <a:gd name="T113" fmla="*/ 5 h 2101"/>
                    <a:gd name="T114" fmla="*/ 332 w 5388"/>
                    <a:gd name="T115" fmla="*/ 3 h 2101"/>
                    <a:gd name="T116" fmla="*/ 324 w 5388"/>
                    <a:gd name="T117" fmla="*/ 1 h 2101"/>
                    <a:gd name="T118" fmla="*/ 315 w 5388"/>
                    <a:gd name="T119" fmla="*/ 0 h 2101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5388"/>
                    <a:gd name="T181" fmla="*/ 0 h 2101"/>
                    <a:gd name="T182" fmla="*/ 5388 w 5388"/>
                    <a:gd name="T183" fmla="*/ 2101 h 2101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5388" h="2101">
                      <a:moveTo>
                        <a:pt x="2727" y="849"/>
                      </a:moveTo>
                      <a:lnTo>
                        <a:pt x="2753" y="870"/>
                      </a:lnTo>
                      <a:lnTo>
                        <a:pt x="2774" y="889"/>
                      </a:lnTo>
                      <a:lnTo>
                        <a:pt x="2788" y="904"/>
                      </a:lnTo>
                      <a:lnTo>
                        <a:pt x="2798" y="920"/>
                      </a:lnTo>
                      <a:lnTo>
                        <a:pt x="2801" y="933"/>
                      </a:lnTo>
                      <a:lnTo>
                        <a:pt x="2800" y="945"/>
                      </a:lnTo>
                      <a:lnTo>
                        <a:pt x="2795" y="955"/>
                      </a:lnTo>
                      <a:lnTo>
                        <a:pt x="2786" y="963"/>
                      </a:lnTo>
                      <a:lnTo>
                        <a:pt x="2773" y="970"/>
                      </a:lnTo>
                      <a:lnTo>
                        <a:pt x="2757" y="976"/>
                      </a:lnTo>
                      <a:lnTo>
                        <a:pt x="2737" y="981"/>
                      </a:lnTo>
                      <a:lnTo>
                        <a:pt x="2714" y="985"/>
                      </a:lnTo>
                      <a:lnTo>
                        <a:pt x="2689" y="987"/>
                      </a:lnTo>
                      <a:lnTo>
                        <a:pt x="2661" y="988"/>
                      </a:lnTo>
                      <a:lnTo>
                        <a:pt x="2631" y="990"/>
                      </a:lnTo>
                      <a:lnTo>
                        <a:pt x="2600" y="990"/>
                      </a:lnTo>
                      <a:lnTo>
                        <a:pt x="2567" y="988"/>
                      </a:lnTo>
                      <a:lnTo>
                        <a:pt x="2534" y="987"/>
                      </a:lnTo>
                      <a:lnTo>
                        <a:pt x="2500" y="985"/>
                      </a:lnTo>
                      <a:lnTo>
                        <a:pt x="2466" y="982"/>
                      </a:lnTo>
                      <a:lnTo>
                        <a:pt x="2431" y="980"/>
                      </a:lnTo>
                      <a:lnTo>
                        <a:pt x="2397" y="976"/>
                      </a:lnTo>
                      <a:lnTo>
                        <a:pt x="2362" y="974"/>
                      </a:lnTo>
                      <a:lnTo>
                        <a:pt x="2330" y="970"/>
                      </a:lnTo>
                      <a:lnTo>
                        <a:pt x="2299" y="967"/>
                      </a:lnTo>
                      <a:lnTo>
                        <a:pt x="2268" y="963"/>
                      </a:lnTo>
                      <a:lnTo>
                        <a:pt x="2240" y="960"/>
                      </a:lnTo>
                      <a:lnTo>
                        <a:pt x="2214" y="956"/>
                      </a:lnTo>
                      <a:lnTo>
                        <a:pt x="2190" y="954"/>
                      </a:lnTo>
                      <a:lnTo>
                        <a:pt x="2169" y="950"/>
                      </a:lnTo>
                      <a:lnTo>
                        <a:pt x="2151" y="948"/>
                      </a:lnTo>
                      <a:lnTo>
                        <a:pt x="2137" y="946"/>
                      </a:lnTo>
                      <a:lnTo>
                        <a:pt x="2162" y="960"/>
                      </a:lnTo>
                      <a:lnTo>
                        <a:pt x="2189" y="974"/>
                      </a:lnTo>
                      <a:lnTo>
                        <a:pt x="2216" y="988"/>
                      </a:lnTo>
                      <a:lnTo>
                        <a:pt x="2239" y="1003"/>
                      </a:lnTo>
                      <a:lnTo>
                        <a:pt x="2254" y="1017"/>
                      </a:lnTo>
                      <a:lnTo>
                        <a:pt x="2262" y="1030"/>
                      </a:lnTo>
                      <a:lnTo>
                        <a:pt x="2256" y="1045"/>
                      </a:lnTo>
                      <a:lnTo>
                        <a:pt x="2234" y="1057"/>
                      </a:lnTo>
                      <a:lnTo>
                        <a:pt x="2221" y="1061"/>
                      </a:lnTo>
                      <a:lnTo>
                        <a:pt x="2196" y="1072"/>
                      </a:lnTo>
                      <a:lnTo>
                        <a:pt x="2161" y="1085"/>
                      </a:lnTo>
                      <a:lnTo>
                        <a:pt x="2115" y="1103"/>
                      </a:lnTo>
                      <a:lnTo>
                        <a:pt x="2061" y="1124"/>
                      </a:lnTo>
                      <a:lnTo>
                        <a:pt x="1999" y="1148"/>
                      </a:lnTo>
                      <a:lnTo>
                        <a:pt x="1928" y="1175"/>
                      </a:lnTo>
                      <a:lnTo>
                        <a:pt x="1852" y="1205"/>
                      </a:lnTo>
                      <a:lnTo>
                        <a:pt x="1769" y="1237"/>
                      </a:lnTo>
                      <a:lnTo>
                        <a:pt x="1681" y="1271"/>
                      </a:lnTo>
                      <a:lnTo>
                        <a:pt x="1589" y="1307"/>
                      </a:lnTo>
                      <a:lnTo>
                        <a:pt x="1493" y="1344"/>
                      </a:lnTo>
                      <a:lnTo>
                        <a:pt x="1393" y="1382"/>
                      </a:lnTo>
                      <a:lnTo>
                        <a:pt x="1293" y="1421"/>
                      </a:lnTo>
                      <a:lnTo>
                        <a:pt x="1191" y="1460"/>
                      </a:lnTo>
                      <a:lnTo>
                        <a:pt x="1088" y="1500"/>
                      </a:lnTo>
                      <a:lnTo>
                        <a:pt x="985" y="1539"/>
                      </a:lnTo>
                      <a:lnTo>
                        <a:pt x="883" y="1579"/>
                      </a:lnTo>
                      <a:lnTo>
                        <a:pt x="783" y="1617"/>
                      </a:lnTo>
                      <a:lnTo>
                        <a:pt x="686" y="1654"/>
                      </a:lnTo>
                      <a:lnTo>
                        <a:pt x="592" y="1692"/>
                      </a:lnTo>
                      <a:lnTo>
                        <a:pt x="502" y="1725"/>
                      </a:lnTo>
                      <a:lnTo>
                        <a:pt x="417" y="1759"/>
                      </a:lnTo>
                      <a:lnTo>
                        <a:pt x="338" y="1789"/>
                      </a:lnTo>
                      <a:lnTo>
                        <a:pt x="265" y="1817"/>
                      </a:lnTo>
                      <a:lnTo>
                        <a:pt x="199" y="1842"/>
                      </a:lnTo>
                      <a:lnTo>
                        <a:pt x="142" y="1864"/>
                      </a:lnTo>
                      <a:lnTo>
                        <a:pt x="92" y="1883"/>
                      </a:lnTo>
                      <a:lnTo>
                        <a:pt x="53" y="1899"/>
                      </a:lnTo>
                      <a:lnTo>
                        <a:pt x="24" y="1910"/>
                      </a:lnTo>
                      <a:lnTo>
                        <a:pt x="6" y="1917"/>
                      </a:lnTo>
                      <a:lnTo>
                        <a:pt x="0" y="1919"/>
                      </a:lnTo>
                      <a:lnTo>
                        <a:pt x="24" y="1941"/>
                      </a:lnTo>
                      <a:lnTo>
                        <a:pt x="47" y="1961"/>
                      </a:lnTo>
                      <a:lnTo>
                        <a:pt x="70" y="1980"/>
                      </a:lnTo>
                      <a:lnTo>
                        <a:pt x="91" y="1999"/>
                      </a:lnTo>
                      <a:lnTo>
                        <a:pt x="112" y="2017"/>
                      </a:lnTo>
                      <a:lnTo>
                        <a:pt x="132" y="2034"/>
                      </a:lnTo>
                      <a:lnTo>
                        <a:pt x="152" y="2050"/>
                      </a:lnTo>
                      <a:lnTo>
                        <a:pt x="171" y="2063"/>
                      </a:lnTo>
                      <a:lnTo>
                        <a:pt x="191" y="2075"/>
                      </a:lnTo>
                      <a:lnTo>
                        <a:pt x="209" y="2084"/>
                      </a:lnTo>
                      <a:lnTo>
                        <a:pt x="228" y="2093"/>
                      </a:lnTo>
                      <a:lnTo>
                        <a:pt x="247" y="2098"/>
                      </a:lnTo>
                      <a:lnTo>
                        <a:pt x="266" y="2101"/>
                      </a:lnTo>
                      <a:lnTo>
                        <a:pt x="285" y="2101"/>
                      </a:lnTo>
                      <a:lnTo>
                        <a:pt x="305" y="2099"/>
                      </a:lnTo>
                      <a:lnTo>
                        <a:pt x="325" y="2093"/>
                      </a:lnTo>
                      <a:lnTo>
                        <a:pt x="341" y="2088"/>
                      </a:lnTo>
                      <a:lnTo>
                        <a:pt x="366" y="2080"/>
                      </a:lnTo>
                      <a:lnTo>
                        <a:pt x="399" y="2069"/>
                      </a:lnTo>
                      <a:lnTo>
                        <a:pt x="441" y="2056"/>
                      </a:lnTo>
                      <a:lnTo>
                        <a:pt x="490" y="2040"/>
                      </a:lnTo>
                      <a:lnTo>
                        <a:pt x="548" y="2023"/>
                      </a:lnTo>
                      <a:lnTo>
                        <a:pt x="612" y="2003"/>
                      </a:lnTo>
                      <a:lnTo>
                        <a:pt x="680" y="1983"/>
                      </a:lnTo>
                      <a:lnTo>
                        <a:pt x="753" y="1960"/>
                      </a:lnTo>
                      <a:lnTo>
                        <a:pt x="832" y="1936"/>
                      </a:lnTo>
                      <a:lnTo>
                        <a:pt x="914" y="1911"/>
                      </a:lnTo>
                      <a:lnTo>
                        <a:pt x="998" y="1884"/>
                      </a:lnTo>
                      <a:lnTo>
                        <a:pt x="1085" y="1858"/>
                      </a:lnTo>
                      <a:lnTo>
                        <a:pt x="1174" y="1830"/>
                      </a:lnTo>
                      <a:lnTo>
                        <a:pt x="1264" y="1803"/>
                      </a:lnTo>
                      <a:lnTo>
                        <a:pt x="1354" y="1775"/>
                      </a:lnTo>
                      <a:lnTo>
                        <a:pt x="1444" y="1748"/>
                      </a:lnTo>
                      <a:lnTo>
                        <a:pt x="1533" y="1720"/>
                      </a:lnTo>
                      <a:lnTo>
                        <a:pt x="1620" y="1694"/>
                      </a:lnTo>
                      <a:lnTo>
                        <a:pt x="1705" y="1668"/>
                      </a:lnTo>
                      <a:lnTo>
                        <a:pt x="1787" y="1642"/>
                      </a:lnTo>
                      <a:lnTo>
                        <a:pt x="1865" y="1618"/>
                      </a:lnTo>
                      <a:lnTo>
                        <a:pt x="1939" y="1596"/>
                      </a:lnTo>
                      <a:lnTo>
                        <a:pt x="2007" y="1575"/>
                      </a:lnTo>
                      <a:lnTo>
                        <a:pt x="2071" y="1556"/>
                      </a:lnTo>
                      <a:lnTo>
                        <a:pt x="2129" y="1538"/>
                      </a:lnTo>
                      <a:lnTo>
                        <a:pt x="2178" y="1523"/>
                      </a:lnTo>
                      <a:lnTo>
                        <a:pt x="2221" y="1511"/>
                      </a:lnTo>
                      <a:lnTo>
                        <a:pt x="2254" y="1500"/>
                      </a:lnTo>
                      <a:lnTo>
                        <a:pt x="2280" y="1491"/>
                      </a:lnTo>
                      <a:lnTo>
                        <a:pt x="2296" y="1487"/>
                      </a:lnTo>
                      <a:lnTo>
                        <a:pt x="2301" y="1485"/>
                      </a:lnTo>
                      <a:lnTo>
                        <a:pt x="2334" y="1476"/>
                      </a:lnTo>
                      <a:lnTo>
                        <a:pt x="2367" y="1465"/>
                      </a:lnTo>
                      <a:lnTo>
                        <a:pt x="2402" y="1454"/>
                      </a:lnTo>
                      <a:lnTo>
                        <a:pt x="2437" y="1444"/>
                      </a:lnTo>
                      <a:lnTo>
                        <a:pt x="2473" y="1432"/>
                      </a:lnTo>
                      <a:lnTo>
                        <a:pt x="2508" y="1420"/>
                      </a:lnTo>
                      <a:lnTo>
                        <a:pt x="2542" y="1408"/>
                      </a:lnTo>
                      <a:lnTo>
                        <a:pt x="2576" y="1396"/>
                      </a:lnTo>
                      <a:lnTo>
                        <a:pt x="2608" y="1385"/>
                      </a:lnTo>
                      <a:lnTo>
                        <a:pt x="2639" y="1373"/>
                      </a:lnTo>
                      <a:lnTo>
                        <a:pt x="2669" y="1362"/>
                      </a:lnTo>
                      <a:lnTo>
                        <a:pt x="2697" y="1351"/>
                      </a:lnTo>
                      <a:lnTo>
                        <a:pt x="2722" y="1342"/>
                      </a:lnTo>
                      <a:lnTo>
                        <a:pt x="2744" y="1333"/>
                      </a:lnTo>
                      <a:lnTo>
                        <a:pt x="2763" y="1325"/>
                      </a:lnTo>
                      <a:lnTo>
                        <a:pt x="2779" y="1318"/>
                      </a:lnTo>
                      <a:lnTo>
                        <a:pt x="2798" y="1333"/>
                      </a:lnTo>
                      <a:lnTo>
                        <a:pt x="2823" y="1349"/>
                      </a:lnTo>
                      <a:lnTo>
                        <a:pt x="2853" y="1364"/>
                      </a:lnTo>
                      <a:lnTo>
                        <a:pt x="2886" y="1380"/>
                      </a:lnTo>
                      <a:lnTo>
                        <a:pt x="2924" y="1396"/>
                      </a:lnTo>
                      <a:lnTo>
                        <a:pt x="2963" y="1409"/>
                      </a:lnTo>
                      <a:lnTo>
                        <a:pt x="3003" y="1422"/>
                      </a:lnTo>
                      <a:lnTo>
                        <a:pt x="3044" y="1433"/>
                      </a:lnTo>
                      <a:lnTo>
                        <a:pt x="3084" y="1441"/>
                      </a:lnTo>
                      <a:lnTo>
                        <a:pt x="3123" y="1447"/>
                      </a:lnTo>
                      <a:lnTo>
                        <a:pt x="3160" y="1450"/>
                      </a:lnTo>
                      <a:lnTo>
                        <a:pt x="3193" y="1448"/>
                      </a:lnTo>
                      <a:lnTo>
                        <a:pt x="3222" y="1444"/>
                      </a:lnTo>
                      <a:lnTo>
                        <a:pt x="3246" y="1434"/>
                      </a:lnTo>
                      <a:lnTo>
                        <a:pt x="3265" y="1420"/>
                      </a:lnTo>
                      <a:lnTo>
                        <a:pt x="3277" y="1400"/>
                      </a:lnTo>
                      <a:lnTo>
                        <a:pt x="3285" y="1380"/>
                      </a:lnTo>
                      <a:lnTo>
                        <a:pt x="3287" y="1361"/>
                      </a:lnTo>
                      <a:lnTo>
                        <a:pt x="3287" y="1343"/>
                      </a:lnTo>
                      <a:lnTo>
                        <a:pt x="3285" y="1325"/>
                      </a:lnTo>
                      <a:lnTo>
                        <a:pt x="3280" y="1307"/>
                      </a:lnTo>
                      <a:lnTo>
                        <a:pt x="3274" y="1290"/>
                      </a:lnTo>
                      <a:lnTo>
                        <a:pt x="3267" y="1272"/>
                      </a:lnTo>
                      <a:lnTo>
                        <a:pt x="3259" y="1257"/>
                      </a:lnTo>
                      <a:lnTo>
                        <a:pt x="3252" y="1240"/>
                      </a:lnTo>
                      <a:lnTo>
                        <a:pt x="3246" y="1224"/>
                      </a:lnTo>
                      <a:lnTo>
                        <a:pt x="3243" y="1209"/>
                      </a:lnTo>
                      <a:lnTo>
                        <a:pt x="3240" y="1193"/>
                      </a:lnTo>
                      <a:lnTo>
                        <a:pt x="3240" y="1178"/>
                      </a:lnTo>
                      <a:lnTo>
                        <a:pt x="3245" y="1162"/>
                      </a:lnTo>
                      <a:lnTo>
                        <a:pt x="3253" y="1148"/>
                      </a:lnTo>
                      <a:lnTo>
                        <a:pt x="3265" y="1132"/>
                      </a:lnTo>
                      <a:lnTo>
                        <a:pt x="3277" y="1124"/>
                      </a:lnTo>
                      <a:lnTo>
                        <a:pt x="3292" y="1117"/>
                      </a:lnTo>
                      <a:lnTo>
                        <a:pt x="3307" y="1113"/>
                      </a:lnTo>
                      <a:lnTo>
                        <a:pt x="3325" y="1112"/>
                      </a:lnTo>
                      <a:lnTo>
                        <a:pt x="3346" y="1112"/>
                      </a:lnTo>
                      <a:lnTo>
                        <a:pt x="3366" y="1114"/>
                      </a:lnTo>
                      <a:lnTo>
                        <a:pt x="3388" y="1118"/>
                      </a:lnTo>
                      <a:lnTo>
                        <a:pt x="3409" y="1122"/>
                      </a:lnTo>
                      <a:lnTo>
                        <a:pt x="3432" y="1127"/>
                      </a:lnTo>
                      <a:lnTo>
                        <a:pt x="3454" y="1134"/>
                      </a:lnTo>
                      <a:lnTo>
                        <a:pt x="3475" y="1140"/>
                      </a:lnTo>
                      <a:lnTo>
                        <a:pt x="3496" y="1148"/>
                      </a:lnTo>
                      <a:lnTo>
                        <a:pt x="3516" y="1154"/>
                      </a:lnTo>
                      <a:lnTo>
                        <a:pt x="3534" y="1160"/>
                      </a:lnTo>
                      <a:lnTo>
                        <a:pt x="3551" y="1164"/>
                      </a:lnTo>
                      <a:lnTo>
                        <a:pt x="3565" y="1169"/>
                      </a:lnTo>
                      <a:lnTo>
                        <a:pt x="3528" y="1152"/>
                      </a:lnTo>
                      <a:lnTo>
                        <a:pt x="3497" y="1134"/>
                      </a:lnTo>
                      <a:lnTo>
                        <a:pt x="3473" y="1115"/>
                      </a:lnTo>
                      <a:lnTo>
                        <a:pt x="3460" y="1095"/>
                      </a:lnTo>
                      <a:lnTo>
                        <a:pt x="3456" y="1076"/>
                      </a:lnTo>
                      <a:lnTo>
                        <a:pt x="3466" y="1058"/>
                      </a:lnTo>
                      <a:lnTo>
                        <a:pt x="3490" y="1041"/>
                      </a:lnTo>
                      <a:lnTo>
                        <a:pt x="3528" y="1028"/>
                      </a:lnTo>
                      <a:lnTo>
                        <a:pt x="3553" y="1019"/>
                      </a:lnTo>
                      <a:lnTo>
                        <a:pt x="3587" y="1007"/>
                      </a:lnTo>
                      <a:lnTo>
                        <a:pt x="3626" y="991"/>
                      </a:lnTo>
                      <a:lnTo>
                        <a:pt x="3673" y="972"/>
                      </a:lnTo>
                      <a:lnTo>
                        <a:pt x="3725" y="948"/>
                      </a:lnTo>
                      <a:lnTo>
                        <a:pt x="3783" y="921"/>
                      </a:lnTo>
                      <a:lnTo>
                        <a:pt x="3846" y="891"/>
                      </a:lnTo>
                      <a:lnTo>
                        <a:pt x="3913" y="859"/>
                      </a:lnTo>
                      <a:lnTo>
                        <a:pt x="3984" y="825"/>
                      </a:lnTo>
                      <a:lnTo>
                        <a:pt x="4057" y="788"/>
                      </a:lnTo>
                      <a:lnTo>
                        <a:pt x="4134" y="751"/>
                      </a:lnTo>
                      <a:lnTo>
                        <a:pt x="4212" y="712"/>
                      </a:lnTo>
                      <a:lnTo>
                        <a:pt x="4292" y="672"/>
                      </a:lnTo>
                      <a:lnTo>
                        <a:pt x="4373" y="630"/>
                      </a:lnTo>
                      <a:lnTo>
                        <a:pt x="4455" y="589"/>
                      </a:lnTo>
                      <a:lnTo>
                        <a:pt x="4537" y="547"/>
                      </a:lnTo>
                      <a:lnTo>
                        <a:pt x="4617" y="507"/>
                      </a:lnTo>
                      <a:lnTo>
                        <a:pt x="4696" y="466"/>
                      </a:lnTo>
                      <a:lnTo>
                        <a:pt x="4774" y="425"/>
                      </a:lnTo>
                      <a:lnTo>
                        <a:pt x="4850" y="387"/>
                      </a:lnTo>
                      <a:lnTo>
                        <a:pt x="4923" y="350"/>
                      </a:lnTo>
                      <a:lnTo>
                        <a:pt x="4991" y="314"/>
                      </a:lnTo>
                      <a:lnTo>
                        <a:pt x="5057" y="279"/>
                      </a:lnTo>
                      <a:lnTo>
                        <a:pt x="5117" y="248"/>
                      </a:lnTo>
                      <a:lnTo>
                        <a:pt x="5173" y="219"/>
                      </a:lnTo>
                      <a:lnTo>
                        <a:pt x="5223" y="193"/>
                      </a:lnTo>
                      <a:lnTo>
                        <a:pt x="5267" y="170"/>
                      </a:lnTo>
                      <a:lnTo>
                        <a:pt x="5304" y="151"/>
                      </a:lnTo>
                      <a:lnTo>
                        <a:pt x="5333" y="135"/>
                      </a:lnTo>
                      <a:lnTo>
                        <a:pt x="5356" y="123"/>
                      </a:lnTo>
                      <a:lnTo>
                        <a:pt x="5369" y="116"/>
                      </a:lnTo>
                      <a:lnTo>
                        <a:pt x="5374" y="114"/>
                      </a:lnTo>
                      <a:lnTo>
                        <a:pt x="5384" y="105"/>
                      </a:lnTo>
                      <a:lnTo>
                        <a:pt x="5388" y="96"/>
                      </a:lnTo>
                      <a:lnTo>
                        <a:pt x="5386" y="87"/>
                      </a:lnTo>
                      <a:lnTo>
                        <a:pt x="5376" y="79"/>
                      </a:lnTo>
                      <a:lnTo>
                        <a:pt x="5360" y="69"/>
                      </a:lnTo>
                      <a:lnTo>
                        <a:pt x="5341" y="61"/>
                      </a:lnTo>
                      <a:lnTo>
                        <a:pt x="5317" y="53"/>
                      </a:lnTo>
                      <a:lnTo>
                        <a:pt x="5288" y="46"/>
                      </a:lnTo>
                      <a:lnTo>
                        <a:pt x="5257" y="37"/>
                      </a:lnTo>
                      <a:lnTo>
                        <a:pt x="5224" y="30"/>
                      </a:lnTo>
                      <a:lnTo>
                        <a:pt x="5187" y="24"/>
                      </a:lnTo>
                      <a:lnTo>
                        <a:pt x="5149" y="18"/>
                      </a:lnTo>
                      <a:lnTo>
                        <a:pt x="5111" y="12"/>
                      </a:lnTo>
                      <a:lnTo>
                        <a:pt x="5073" y="7"/>
                      </a:lnTo>
                      <a:lnTo>
                        <a:pt x="5033" y="4"/>
                      </a:lnTo>
                      <a:lnTo>
                        <a:pt x="4996" y="0"/>
                      </a:lnTo>
                      <a:lnTo>
                        <a:pt x="2727" y="8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47" name="Freeform 24"/>
                <p:cNvSpPr>
                  <a:spLocks/>
                </p:cNvSpPr>
                <p:nvPr/>
              </p:nvSpPr>
              <p:spPr bwMode="auto">
                <a:xfrm>
                  <a:off x="4368" y="1979"/>
                  <a:ext cx="174" cy="37"/>
                </a:xfrm>
                <a:custGeom>
                  <a:avLst/>
                  <a:gdLst>
                    <a:gd name="T0" fmla="*/ 2 w 695"/>
                    <a:gd name="T1" fmla="*/ 6 h 151"/>
                    <a:gd name="T2" fmla="*/ 4 w 695"/>
                    <a:gd name="T3" fmla="*/ 7 h 151"/>
                    <a:gd name="T4" fmla="*/ 6 w 695"/>
                    <a:gd name="T5" fmla="*/ 7 h 151"/>
                    <a:gd name="T6" fmla="*/ 10 w 695"/>
                    <a:gd name="T7" fmla="*/ 7 h 151"/>
                    <a:gd name="T8" fmla="*/ 14 w 695"/>
                    <a:gd name="T9" fmla="*/ 8 h 151"/>
                    <a:gd name="T10" fmla="*/ 18 w 695"/>
                    <a:gd name="T11" fmla="*/ 8 h 151"/>
                    <a:gd name="T12" fmla="*/ 22 w 695"/>
                    <a:gd name="T13" fmla="*/ 9 h 151"/>
                    <a:gd name="T14" fmla="*/ 27 w 695"/>
                    <a:gd name="T15" fmla="*/ 9 h 151"/>
                    <a:gd name="T16" fmla="*/ 31 w 695"/>
                    <a:gd name="T17" fmla="*/ 9 h 151"/>
                    <a:gd name="T18" fmla="*/ 34 w 695"/>
                    <a:gd name="T19" fmla="*/ 9 h 151"/>
                    <a:gd name="T20" fmla="*/ 38 w 695"/>
                    <a:gd name="T21" fmla="*/ 9 h 151"/>
                    <a:gd name="T22" fmla="*/ 41 w 695"/>
                    <a:gd name="T23" fmla="*/ 8 h 151"/>
                    <a:gd name="T24" fmla="*/ 42 w 695"/>
                    <a:gd name="T25" fmla="*/ 7 h 151"/>
                    <a:gd name="T26" fmla="*/ 44 w 695"/>
                    <a:gd name="T27" fmla="*/ 6 h 151"/>
                    <a:gd name="T28" fmla="*/ 43 w 695"/>
                    <a:gd name="T29" fmla="*/ 4 h 151"/>
                    <a:gd name="T30" fmla="*/ 42 w 695"/>
                    <a:gd name="T31" fmla="*/ 2 h 151"/>
                    <a:gd name="T32" fmla="*/ 39 w 695"/>
                    <a:gd name="T33" fmla="*/ 0 h 151"/>
                    <a:gd name="T34" fmla="*/ 40 w 695"/>
                    <a:gd name="T35" fmla="*/ 2 h 151"/>
                    <a:gd name="T36" fmla="*/ 42 w 695"/>
                    <a:gd name="T37" fmla="*/ 4 h 151"/>
                    <a:gd name="T38" fmla="*/ 43 w 695"/>
                    <a:gd name="T39" fmla="*/ 5 h 151"/>
                    <a:gd name="T40" fmla="*/ 43 w 695"/>
                    <a:gd name="T41" fmla="*/ 6 h 151"/>
                    <a:gd name="T42" fmla="*/ 41 w 695"/>
                    <a:gd name="T43" fmla="*/ 7 h 151"/>
                    <a:gd name="T44" fmla="*/ 39 w 695"/>
                    <a:gd name="T45" fmla="*/ 8 h 151"/>
                    <a:gd name="T46" fmla="*/ 36 w 695"/>
                    <a:gd name="T47" fmla="*/ 8 h 151"/>
                    <a:gd name="T48" fmla="*/ 33 w 695"/>
                    <a:gd name="T49" fmla="*/ 8 h 151"/>
                    <a:gd name="T50" fmla="*/ 29 w 695"/>
                    <a:gd name="T51" fmla="*/ 8 h 151"/>
                    <a:gd name="T52" fmla="*/ 24 w 695"/>
                    <a:gd name="T53" fmla="*/ 8 h 151"/>
                    <a:gd name="T54" fmla="*/ 20 w 695"/>
                    <a:gd name="T55" fmla="*/ 8 h 151"/>
                    <a:gd name="T56" fmla="*/ 16 w 695"/>
                    <a:gd name="T57" fmla="*/ 7 h 151"/>
                    <a:gd name="T58" fmla="*/ 12 w 695"/>
                    <a:gd name="T59" fmla="*/ 7 h 151"/>
                    <a:gd name="T60" fmla="*/ 8 w 695"/>
                    <a:gd name="T61" fmla="*/ 7 h 151"/>
                    <a:gd name="T62" fmla="*/ 5 w 695"/>
                    <a:gd name="T63" fmla="*/ 6 h 151"/>
                    <a:gd name="T64" fmla="*/ 3 w 695"/>
                    <a:gd name="T65" fmla="*/ 6 h 151"/>
                    <a:gd name="T66" fmla="*/ 1 w 695"/>
                    <a:gd name="T67" fmla="*/ 6 h 151"/>
                    <a:gd name="T68" fmla="*/ 0 w 695"/>
                    <a:gd name="T69" fmla="*/ 6 h 151"/>
                    <a:gd name="T70" fmla="*/ 2 w 695"/>
                    <a:gd name="T71" fmla="*/ 6 h 151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695"/>
                    <a:gd name="T109" fmla="*/ 0 h 151"/>
                    <a:gd name="T110" fmla="*/ 695 w 695"/>
                    <a:gd name="T111" fmla="*/ 151 h 151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695" h="151">
                      <a:moveTo>
                        <a:pt x="29" y="97"/>
                      </a:moveTo>
                      <a:lnTo>
                        <a:pt x="24" y="107"/>
                      </a:lnTo>
                      <a:lnTo>
                        <a:pt x="38" y="109"/>
                      </a:lnTo>
                      <a:lnTo>
                        <a:pt x="56" y="111"/>
                      </a:lnTo>
                      <a:lnTo>
                        <a:pt x="77" y="115"/>
                      </a:lnTo>
                      <a:lnTo>
                        <a:pt x="101" y="117"/>
                      </a:lnTo>
                      <a:lnTo>
                        <a:pt x="127" y="121"/>
                      </a:lnTo>
                      <a:lnTo>
                        <a:pt x="154" y="124"/>
                      </a:lnTo>
                      <a:lnTo>
                        <a:pt x="186" y="128"/>
                      </a:lnTo>
                      <a:lnTo>
                        <a:pt x="217" y="131"/>
                      </a:lnTo>
                      <a:lnTo>
                        <a:pt x="250" y="135"/>
                      </a:lnTo>
                      <a:lnTo>
                        <a:pt x="285" y="137"/>
                      </a:lnTo>
                      <a:lnTo>
                        <a:pt x="319" y="141"/>
                      </a:lnTo>
                      <a:lnTo>
                        <a:pt x="354" y="143"/>
                      </a:lnTo>
                      <a:lnTo>
                        <a:pt x="388" y="146"/>
                      </a:lnTo>
                      <a:lnTo>
                        <a:pt x="422" y="148"/>
                      </a:lnTo>
                      <a:lnTo>
                        <a:pt x="455" y="149"/>
                      </a:lnTo>
                      <a:lnTo>
                        <a:pt x="488" y="151"/>
                      </a:lnTo>
                      <a:lnTo>
                        <a:pt x="519" y="151"/>
                      </a:lnTo>
                      <a:lnTo>
                        <a:pt x="549" y="149"/>
                      </a:lnTo>
                      <a:lnTo>
                        <a:pt x="577" y="148"/>
                      </a:lnTo>
                      <a:lnTo>
                        <a:pt x="603" y="146"/>
                      </a:lnTo>
                      <a:lnTo>
                        <a:pt x="626" y="142"/>
                      </a:lnTo>
                      <a:lnTo>
                        <a:pt x="646" y="137"/>
                      </a:lnTo>
                      <a:lnTo>
                        <a:pt x="663" y="131"/>
                      </a:lnTo>
                      <a:lnTo>
                        <a:pt x="677" y="123"/>
                      </a:lnTo>
                      <a:lnTo>
                        <a:pt x="688" y="113"/>
                      </a:lnTo>
                      <a:lnTo>
                        <a:pt x="694" y="101"/>
                      </a:lnTo>
                      <a:lnTo>
                        <a:pt x="695" y="88"/>
                      </a:lnTo>
                      <a:lnTo>
                        <a:pt x="692" y="73"/>
                      </a:lnTo>
                      <a:lnTo>
                        <a:pt x="681" y="56"/>
                      </a:lnTo>
                      <a:lnTo>
                        <a:pt x="667" y="39"/>
                      </a:lnTo>
                      <a:lnTo>
                        <a:pt x="645" y="20"/>
                      </a:lnTo>
                      <a:lnTo>
                        <a:pt x="619" y="0"/>
                      </a:lnTo>
                      <a:lnTo>
                        <a:pt x="611" y="9"/>
                      </a:lnTo>
                      <a:lnTo>
                        <a:pt x="638" y="30"/>
                      </a:lnTo>
                      <a:lnTo>
                        <a:pt x="657" y="49"/>
                      </a:lnTo>
                      <a:lnTo>
                        <a:pt x="671" y="63"/>
                      </a:lnTo>
                      <a:lnTo>
                        <a:pt x="680" y="77"/>
                      </a:lnTo>
                      <a:lnTo>
                        <a:pt x="683" y="88"/>
                      </a:lnTo>
                      <a:lnTo>
                        <a:pt x="682" y="99"/>
                      </a:lnTo>
                      <a:lnTo>
                        <a:pt x="679" y="106"/>
                      </a:lnTo>
                      <a:lnTo>
                        <a:pt x="670" y="113"/>
                      </a:lnTo>
                      <a:lnTo>
                        <a:pt x="658" y="119"/>
                      </a:lnTo>
                      <a:lnTo>
                        <a:pt x="644" y="125"/>
                      </a:lnTo>
                      <a:lnTo>
                        <a:pt x="623" y="130"/>
                      </a:lnTo>
                      <a:lnTo>
                        <a:pt x="601" y="134"/>
                      </a:lnTo>
                      <a:lnTo>
                        <a:pt x="577" y="136"/>
                      </a:lnTo>
                      <a:lnTo>
                        <a:pt x="549" y="137"/>
                      </a:lnTo>
                      <a:lnTo>
                        <a:pt x="519" y="139"/>
                      </a:lnTo>
                      <a:lnTo>
                        <a:pt x="488" y="139"/>
                      </a:lnTo>
                      <a:lnTo>
                        <a:pt x="455" y="137"/>
                      </a:lnTo>
                      <a:lnTo>
                        <a:pt x="422" y="136"/>
                      </a:lnTo>
                      <a:lnTo>
                        <a:pt x="388" y="134"/>
                      </a:lnTo>
                      <a:lnTo>
                        <a:pt x="354" y="131"/>
                      </a:lnTo>
                      <a:lnTo>
                        <a:pt x="319" y="129"/>
                      </a:lnTo>
                      <a:lnTo>
                        <a:pt x="285" y="125"/>
                      </a:lnTo>
                      <a:lnTo>
                        <a:pt x="250" y="123"/>
                      </a:lnTo>
                      <a:lnTo>
                        <a:pt x="219" y="119"/>
                      </a:lnTo>
                      <a:lnTo>
                        <a:pt x="188" y="116"/>
                      </a:lnTo>
                      <a:lnTo>
                        <a:pt x="157" y="112"/>
                      </a:lnTo>
                      <a:lnTo>
                        <a:pt x="129" y="109"/>
                      </a:lnTo>
                      <a:lnTo>
                        <a:pt x="103" y="105"/>
                      </a:lnTo>
                      <a:lnTo>
                        <a:pt x="79" y="103"/>
                      </a:lnTo>
                      <a:lnTo>
                        <a:pt x="59" y="99"/>
                      </a:lnTo>
                      <a:lnTo>
                        <a:pt x="41" y="97"/>
                      </a:lnTo>
                      <a:lnTo>
                        <a:pt x="26" y="95"/>
                      </a:lnTo>
                      <a:lnTo>
                        <a:pt x="21" y="106"/>
                      </a:lnTo>
                      <a:lnTo>
                        <a:pt x="26" y="95"/>
                      </a:lnTo>
                      <a:lnTo>
                        <a:pt x="0" y="93"/>
                      </a:lnTo>
                      <a:lnTo>
                        <a:pt x="21" y="106"/>
                      </a:lnTo>
                      <a:lnTo>
                        <a:pt x="29" y="9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48" name="Freeform 25"/>
                <p:cNvSpPr>
                  <a:spLocks/>
                </p:cNvSpPr>
                <p:nvPr/>
              </p:nvSpPr>
              <p:spPr bwMode="auto">
                <a:xfrm>
                  <a:off x="4373" y="2003"/>
                  <a:ext cx="34" cy="30"/>
                </a:xfrm>
                <a:custGeom>
                  <a:avLst/>
                  <a:gdLst>
                    <a:gd name="T0" fmla="*/ 7 w 135"/>
                    <a:gd name="T1" fmla="*/ 7 h 121"/>
                    <a:gd name="T2" fmla="*/ 7 w 135"/>
                    <a:gd name="T3" fmla="*/ 7 h 121"/>
                    <a:gd name="T4" fmla="*/ 8 w 135"/>
                    <a:gd name="T5" fmla="*/ 7 h 121"/>
                    <a:gd name="T6" fmla="*/ 9 w 135"/>
                    <a:gd name="T7" fmla="*/ 5 h 121"/>
                    <a:gd name="T8" fmla="*/ 8 w 135"/>
                    <a:gd name="T9" fmla="*/ 4 h 121"/>
                    <a:gd name="T10" fmla="*/ 7 w 135"/>
                    <a:gd name="T11" fmla="*/ 3 h 121"/>
                    <a:gd name="T12" fmla="*/ 6 w 135"/>
                    <a:gd name="T13" fmla="*/ 2 h 121"/>
                    <a:gd name="T14" fmla="*/ 4 w 135"/>
                    <a:gd name="T15" fmla="*/ 2 h 121"/>
                    <a:gd name="T16" fmla="*/ 2 w 135"/>
                    <a:gd name="T17" fmla="*/ 1 h 121"/>
                    <a:gd name="T18" fmla="*/ 1 w 135"/>
                    <a:gd name="T19" fmla="*/ 0 h 121"/>
                    <a:gd name="T20" fmla="*/ 0 w 135"/>
                    <a:gd name="T21" fmla="*/ 0 h 121"/>
                    <a:gd name="T22" fmla="*/ 2 w 135"/>
                    <a:gd name="T23" fmla="*/ 1 h 121"/>
                    <a:gd name="T24" fmla="*/ 3 w 135"/>
                    <a:gd name="T25" fmla="*/ 2 h 121"/>
                    <a:gd name="T26" fmla="*/ 5 w 135"/>
                    <a:gd name="T27" fmla="*/ 3 h 121"/>
                    <a:gd name="T28" fmla="*/ 7 w 135"/>
                    <a:gd name="T29" fmla="*/ 4 h 121"/>
                    <a:gd name="T30" fmla="*/ 7 w 135"/>
                    <a:gd name="T31" fmla="*/ 5 h 121"/>
                    <a:gd name="T32" fmla="*/ 8 w 135"/>
                    <a:gd name="T33" fmla="*/ 5 h 121"/>
                    <a:gd name="T34" fmla="*/ 8 w 135"/>
                    <a:gd name="T35" fmla="*/ 6 h 121"/>
                    <a:gd name="T36" fmla="*/ 6 w 135"/>
                    <a:gd name="T37" fmla="*/ 7 h 121"/>
                    <a:gd name="T38" fmla="*/ 6 w 135"/>
                    <a:gd name="T39" fmla="*/ 7 h 121"/>
                    <a:gd name="T40" fmla="*/ 7 w 135"/>
                    <a:gd name="T41" fmla="*/ 7 h 121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35"/>
                    <a:gd name="T64" fmla="*/ 0 h 121"/>
                    <a:gd name="T65" fmla="*/ 135 w 135"/>
                    <a:gd name="T66" fmla="*/ 121 h 121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35" h="121">
                      <a:moveTo>
                        <a:pt x="104" y="121"/>
                      </a:moveTo>
                      <a:lnTo>
                        <a:pt x="104" y="121"/>
                      </a:lnTo>
                      <a:lnTo>
                        <a:pt x="126" y="107"/>
                      </a:lnTo>
                      <a:lnTo>
                        <a:pt x="135" y="88"/>
                      </a:lnTo>
                      <a:lnTo>
                        <a:pt x="126" y="71"/>
                      </a:lnTo>
                      <a:lnTo>
                        <a:pt x="109" y="56"/>
                      </a:lnTo>
                      <a:lnTo>
                        <a:pt x="86" y="42"/>
                      </a:lnTo>
                      <a:lnTo>
                        <a:pt x="58" y="27"/>
                      </a:lnTo>
                      <a:lnTo>
                        <a:pt x="32" y="13"/>
                      </a:lnTo>
                      <a:lnTo>
                        <a:pt x="8" y="0"/>
                      </a:lnTo>
                      <a:lnTo>
                        <a:pt x="0" y="9"/>
                      </a:lnTo>
                      <a:lnTo>
                        <a:pt x="27" y="22"/>
                      </a:lnTo>
                      <a:lnTo>
                        <a:pt x="53" y="37"/>
                      </a:lnTo>
                      <a:lnTo>
                        <a:pt x="81" y="51"/>
                      </a:lnTo>
                      <a:lnTo>
                        <a:pt x="102" y="65"/>
                      </a:lnTo>
                      <a:lnTo>
                        <a:pt x="117" y="79"/>
                      </a:lnTo>
                      <a:lnTo>
                        <a:pt x="123" y="88"/>
                      </a:lnTo>
                      <a:lnTo>
                        <a:pt x="119" y="98"/>
                      </a:lnTo>
                      <a:lnTo>
                        <a:pt x="99" y="109"/>
                      </a:lnTo>
                      <a:lnTo>
                        <a:pt x="104" y="1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49" name="Freeform 26"/>
                <p:cNvSpPr>
                  <a:spLocks/>
                </p:cNvSpPr>
                <p:nvPr/>
              </p:nvSpPr>
              <p:spPr bwMode="auto">
                <a:xfrm>
                  <a:off x="3837" y="2030"/>
                  <a:ext cx="562" cy="219"/>
                </a:xfrm>
                <a:custGeom>
                  <a:avLst/>
                  <a:gdLst>
                    <a:gd name="T0" fmla="*/ 1 w 2248"/>
                    <a:gd name="T1" fmla="*/ 55 h 874"/>
                    <a:gd name="T2" fmla="*/ 2 w 2248"/>
                    <a:gd name="T3" fmla="*/ 54 h 874"/>
                    <a:gd name="T4" fmla="*/ 6 w 2248"/>
                    <a:gd name="T5" fmla="*/ 53 h 874"/>
                    <a:gd name="T6" fmla="*/ 13 w 2248"/>
                    <a:gd name="T7" fmla="*/ 50 h 874"/>
                    <a:gd name="T8" fmla="*/ 22 w 2248"/>
                    <a:gd name="T9" fmla="*/ 47 h 874"/>
                    <a:gd name="T10" fmla="*/ 32 w 2248"/>
                    <a:gd name="T11" fmla="*/ 43 h 874"/>
                    <a:gd name="T12" fmla="*/ 44 w 2248"/>
                    <a:gd name="T13" fmla="*/ 38 h 874"/>
                    <a:gd name="T14" fmla="*/ 56 w 2248"/>
                    <a:gd name="T15" fmla="*/ 34 h 874"/>
                    <a:gd name="T16" fmla="*/ 69 w 2248"/>
                    <a:gd name="T17" fmla="*/ 29 h 874"/>
                    <a:gd name="T18" fmla="*/ 81 w 2248"/>
                    <a:gd name="T19" fmla="*/ 24 h 874"/>
                    <a:gd name="T20" fmla="*/ 94 w 2248"/>
                    <a:gd name="T21" fmla="*/ 19 h 874"/>
                    <a:gd name="T22" fmla="*/ 106 w 2248"/>
                    <a:gd name="T23" fmla="*/ 14 h 874"/>
                    <a:gd name="T24" fmla="*/ 116 w 2248"/>
                    <a:gd name="T25" fmla="*/ 10 h 874"/>
                    <a:gd name="T26" fmla="*/ 126 w 2248"/>
                    <a:gd name="T27" fmla="*/ 7 h 874"/>
                    <a:gd name="T28" fmla="*/ 133 w 2248"/>
                    <a:gd name="T29" fmla="*/ 4 h 874"/>
                    <a:gd name="T30" fmla="*/ 138 w 2248"/>
                    <a:gd name="T31" fmla="*/ 2 h 874"/>
                    <a:gd name="T32" fmla="*/ 141 w 2248"/>
                    <a:gd name="T33" fmla="*/ 1 h 874"/>
                    <a:gd name="T34" fmla="*/ 140 w 2248"/>
                    <a:gd name="T35" fmla="*/ 0 h 874"/>
                    <a:gd name="T36" fmla="*/ 136 w 2248"/>
                    <a:gd name="T37" fmla="*/ 2 h 874"/>
                    <a:gd name="T38" fmla="*/ 130 w 2248"/>
                    <a:gd name="T39" fmla="*/ 4 h 874"/>
                    <a:gd name="T40" fmla="*/ 121 w 2248"/>
                    <a:gd name="T41" fmla="*/ 8 h 874"/>
                    <a:gd name="T42" fmla="*/ 111 w 2248"/>
                    <a:gd name="T43" fmla="*/ 11 h 874"/>
                    <a:gd name="T44" fmla="*/ 100 w 2248"/>
                    <a:gd name="T45" fmla="*/ 16 h 874"/>
                    <a:gd name="T46" fmla="*/ 87 w 2248"/>
                    <a:gd name="T47" fmla="*/ 20 h 874"/>
                    <a:gd name="T48" fmla="*/ 75 w 2248"/>
                    <a:gd name="T49" fmla="*/ 25 h 874"/>
                    <a:gd name="T50" fmla="*/ 62 w 2248"/>
                    <a:gd name="T51" fmla="*/ 30 h 874"/>
                    <a:gd name="T52" fmla="*/ 49 w 2248"/>
                    <a:gd name="T53" fmla="*/ 35 h 874"/>
                    <a:gd name="T54" fmla="*/ 37 w 2248"/>
                    <a:gd name="T55" fmla="*/ 40 h 874"/>
                    <a:gd name="T56" fmla="*/ 26 w 2248"/>
                    <a:gd name="T57" fmla="*/ 44 h 874"/>
                    <a:gd name="T58" fmla="*/ 17 w 2248"/>
                    <a:gd name="T59" fmla="*/ 48 h 874"/>
                    <a:gd name="T60" fmla="*/ 9 w 2248"/>
                    <a:gd name="T61" fmla="*/ 51 h 874"/>
                    <a:gd name="T62" fmla="*/ 4 w 2248"/>
                    <a:gd name="T63" fmla="*/ 53 h 874"/>
                    <a:gd name="T64" fmla="*/ 1 w 2248"/>
                    <a:gd name="T65" fmla="*/ 54 h 874"/>
                    <a:gd name="T66" fmla="*/ 1 w 2248"/>
                    <a:gd name="T67" fmla="*/ 55 h 874"/>
                    <a:gd name="T68" fmla="*/ 0 w 2248"/>
                    <a:gd name="T69" fmla="*/ 54 h 874"/>
                    <a:gd name="T70" fmla="*/ 1 w 2248"/>
                    <a:gd name="T71" fmla="*/ 54 h 874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2248"/>
                    <a:gd name="T109" fmla="*/ 0 h 874"/>
                    <a:gd name="T110" fmla="*/ 2248 w 2248"/>
                    <a:gd name="T111" fmla="*/ 874 h 874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2248" h="874">
                      <a:moveTo>
                        <a:pt x="15" y="863"/>
                      </a:moveTo>
                      <a:lnTo>
                        <a:pt x="13" y="874"/>
                      </a:lnTo>
                      <a:lnTo>
                        <a:pt x="19" y="872"/>
                      </a:lnTo>
                      <a:lnTo>
                        <a:pt x="37" y="865"/>
                      </a:lnTo>
                      <a:lnTo>
                        <a:pt x="66" y="854"/>
                      </a:lnTo>
                      <a:lnTo>
                        <a:pt x="106" y="838"/>
                      </a:lnTo>
                      <a:lnTo>
                        <a:pt x="155" y="819"/>
                      </a:lnTo>
                      <a:lnTo>
                        <a:pt x="212" y="797"/>
                      </a:lnTo>
                      <a:lnTo>
                        <a:pt x="278" y="772"/>
                      </a:lnTo>
                      <a:lnTo>
                        <a:pt x="352" y="744"/>
                      </a:lnTo>
                      <a:lnTo>
                        <a:pt x="431" y="714"/>
                      </a:lnTo>
                      <a:lnTo>
                        <a:pt x="516" y="680"/>
                      </a:lnTo>
                      <a:lnTo>
                        <a:pt x="606" y="647"/>
                      </a:lnTo>
                      <a:lnTo>
                        <a:pt x="699" y="609"/>
                      </a:lnTo>
                      <a:lnTo>
                        <a:pt x="796" y="572"/>
                      </a:lnTo>
                      <a:lnTo>
                        <a:pt x="896" y="534"/>
                      </a:lnTo>
                      <a:lnTo>
                        <a:pt x="998" y="494"/>
                      </a:lnTo>
                      <a:lnTo>
                        <a:pt x="1101" y="455"/>
                      </a:lnTo>
                      <a:lnTo>
                        <a:pt x="1204" y="415"/>
                      </a:lnTo>
                      <a:lnTo>
                        <a:pt x="1306" y="376"/>
                      </a:lnTo>
                      <a:lnTo>
                        <a:pt x="1407" y="337"/>
                      </a:lnTo>
                      <a:lnTo>
                        <a:pt x="1506" y="299"/>
                      </a:lnTo>
                      <a:lnTo>
                        <a:pt x="1602" y="262"/>
                      </a:lnTo>
                      <a:lnTo>
                        <a:pt x="1695" y="226"/>
                      </a:lnTo>
                      <a:lnTo>
                        <a:pt x="1782" y="192"/>
                      </a:lnTo>
                      <a:lnTo>
                        <a:pt x="1865" y="160"/>
                      </a:lnTo>
                      <a:lnTo>
                        <a:pt x="1942" y="130"/>
                      </a:lnTo>
                      <a:lnTo>
                        <a:pt x="2012" y="103"/>
                      </a:lnTo>
                      <a:lnTo>
                        <a:pt x="2075" y="79"/>
                      </a:lnTo>
                      <a:lnTo>
                        <a:pt x="2129" y="58"/>
                      </a:lnTo>
                      <a:lnTo>
                        <a:pt x="2174" y="40"/>
                      </a:lnTo>
                      <a:lnTo>
                        <a:pt x="2209" y="27"/>
                      </a:lnTo>
                      <a:lnTo>
                        <a:pt x="2234" y="16"/>
                      </a:lnTo>
                      <a:lnTo>
                        <a:pt x="2248" y="12"/>
                      </a:lnTo>
                      <a:lnTo>
                        <a:pt x="2243" y="0"/>
                      </a:lnTo>
                      <a:lnTo>
                        <a:pt x="2230" y="4"/>
                      </a:lnTo>
                      <a:lnTo>
                        <a:pt x="2204" y="15"/>
                      </a:lnTo>
                      <a:lnTo>
                        <a:pt x="2170" y="28"/>
                      </a:lnTo>
                      <a:lnTo>
                        <a:pt x="2124" y="46"/>
                      </a:lnTo>
                      <a:lnTo>
                        <a:pt x="2070" y="67"/>
                      </a:lnTo>
                      <a:lnTo>
                        <a:pt x="2008" y="91"/>
                      </a:lnTo>
                      <a:lnTo>
                        <a:pt x="1937" y="118"/>
                      </a:lnTo>
                      <a:lnTo>
                        <a:pt x="1860" y="148"/>
                      </a:lnTo>
                      <a:lnTo>
                        <a:pt x="1777" y="181"/>
                      </a:lnTo>
                      <a:lnTo>
                        <a:pt x="1690" y="214"/>
                      </a:lnTo>
                      <a:lnTo>
                        <a:pt x="1598" y="250"/>
                      </a:lnTo>
                      <a:lnTo>
                        <a:pt x="1502" y="287"/>
                      </a:lnTo>
                      <a:lnTo>
                        <a:pt x="1402" y="325"/>
                      </a:lnTo>
                      <a:lnTo>
                        <a:pt x="1301" y="364"/>
                      </a:lnTo>
                      <a:lnTo>
                        <a:pt x="1199" y="403"/>
                      </a:lnTo>
                      <a:lnTo>
                        <a:pt x="1096" y="443"/>
                      </a:lnTo>
                      <a:lnTo>
                        <a:pt x="993" y="482"/>
                      </a:lnTo>
                      <a:lnTo>
                        <a:pt x="891" y="522"/>
                      </a:lnTo>
                      <a:lnTo>
                        <a:pt x="792" y="560"/>
                      </a:lnTo>
                      <a:lnTo>
                        <a:pt x="695" y="597"/>
                      </a:lnTo>
                      <a:lnTo>
                        <a:pt x="601" y="635"/>
                      </a:lnTo>
                      <a:lnTo>
                        <a:pt x="511" y="668"/>
                      </a:lnTo>
                      <a:lnTo>
                        <a:pt x="426" y="702"/>
                      </a:lnTo>
                      <a:lnTo>
                        <a:pt x="347" y="732"/>
                      </a:lnTo>
                      <a:lnTo>
                        <a:pt x="274" y="760"/>
                      </a:lnTo>
                      <a:lnTo>
                        <a:pt x="208" y="785"/>
                      </a:lnTo>
                      <a:lnTo>
                        <a:pt x="150" y="807"/>
                      </a:lnTo>
                      <a:lnTo>
                        <a:pt x="101" y="826"/>
                      </a:lnTo>
                      <a:lnTo>
                        <a:pt x="61" y="842"/>
                      </a:lnTo>
                      <a:lnTo>
                        <a:pt x="33" y="853"/>
                      </a:lnTo>
                      <a:lnTo>
                        <a:pt x="15" y="860"/>
                      </a:lnTo>
                      <a:lnTo>
                        <a:pt x="9" y="862"/>
                      </a:lnTo>
                      <a:lnTo>
                        <a:pt x="7" y="873"/>
                      </a:lnTo>
                      <a:lnTo>
                        <a:pt x="9" y="862"/>
                      </a:lnTo>
                      <a:lnTo>
                        <a:pt x="0" y="866"/>
                      </a:lnTo>
                      <a:lnTo>
                        <a:pt x="7" y="873"/>
                      </a:lnTo>
                      <a:lnTo>
                        <a:pt x="15" y="86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50" name="Freeform 27"/>
                <p:cNvSpPr>
                  <a:spLocks/>
                </p:cNvSpPr>
                <p:nvPr/>
              </p:nvSpPr>
              <p:spPr bwMode="auto">
                <a:xfrm>
                  <a:off x="3839" y="2246"/>
                  <a:ext cx="83" cy="48"/>
                </a:xfrm>
                <a:custGeom>
                  <a:avLst/>
                  <a:gdLst>
                    <a:gd name="T0" fmla="*/ 21 w 331"/>
                    <a:gd name="T1" fmla="*/ 11 h 193"/>
                    <a:gd name="T2" fmla="*/ 21 w 331"/>
                    <a:gd name="T3" fmla="*/ 11 h 193"/>
                    <a:gd name="T4" fmla="*/ 19 w 331"/>
                    <a:gd name="T5" fmla="*/ 11 h 193"/>
                    <a:gd name="T6" fmla="*/ 18 w 331"/>
                    <a:gd name="T7" fmla="*/ 11 h 193"/>
                    <a:gd name="T8" fmla="*/ 17 w 331"/>
                    <a:gd name="T9" fmla="*/ 11 h 193"/>
                    <a:gd name="T10" fmla="*/ 16 w 331"/>
                    <a:gd name="T11" fmla="*/ 11 h 193"/>
                    <a:gd name="T12" fmla="*/ 15 w 331"/>
                    <a:gd name="T13" fmla="*/ 11 h 193"/>
                    <a:gd name="T14" fmla="*/ 14 w 331"/>
                    <a:gd name="T15" fmla="*/ 10 h 193"/>
                    <a:gd name="T16" fmla="*/ 13 w 331"/>
                    <a:gd name="T17" fmla="*/ 10 h 193"/>
                    <a:gd name="T18" fmla="*/ 11 w 331"/>
                    <a:gd name="T19" fmla="*/ 9 h 193"/>
                    <a:gd name="T20" fmla="*/ 10 w 331"/>
                    <a:gd name="T21" fmla="*/ 8 h 193"/>
                    <a:gd name="T22" fmla="*/ 9 w 331"/>
                    <a:gd name="T23" fmla="*/ 7 h 193"/>
                    <a:gd name="T24" fmla="*/ 8 w 331"/>
                    <a:gd name="T25" fmla="*/ 6 h 193"/>
                    <a:gd name="T26" fmla="*/ 6 w 331"/>
                    <a:gd name="T27" fmla="*/ 5 h 193"/>
                    <a:gd name="T28" fmla="*/ 5 w 331"/>
                    <a:gd name="T29" fmla="*/ 4 h 193"/>
                    <a:gd name="T30" fmla="*/ 4 w 331"/>
                    <a:gd name="T31" fmla="*/ 2 h 193"/>
                    <a:gd name="T32" fmla="*/ 2 w 331"/>
                    <a:gd name="T33" fmla="*/ 1 h 193"/>
                    <a:gd name="T34" fmla="*/ 1 w 331"/>
                    <a:gd name="T35" fmla="*/ 0 h 193"/>
                    <a:gd name="T36" fmla="*/ 0 w 331"/>
                    <a:gd name="T37" fmla="*/ 0 h 193"/>
                    <a:gd name="T38" fmla="*/ 2 w 331"/>
                    <a:gd name="T39" fmla="*/ 2 h 193"/>
                    <a:gd name="T40" fmla="*/ 3 w 331"/>
                    <a:gd name="T41" fmla="*/ 3 h 193"/>
                    <a:gd name="T42" fmla="*/ 5 w 331"/>
                    <a:gd name="T43" fmla="*/ 4 h 193"/>
                    <a:gd name="T44" fmla="*/ 6 w 331"/>
                    <a:gd name="T45" fmla="*/ 5 h 193"/>
                    <a:gd name="T46" fmla="*/ 7 w 331"/>
                    <a:gd name="T47" fmla="*/ 7 h 193"/>
                    <a:gd name="T48" fmla="*/ 8 w 331"/>
                    <a:gd name="T49" fmla="*/ 8 h 193"/>
                    <a:gd name="T50" fmla="*/ 10 w 331"/>
                    <a:gd name="T51" fmla="*/ 9 h 193"/>
                    <a:gd name="T52" fmla="*/ 11 w 331"/>
                    <a:gd name="T53" fmla="*/ 9 h 193"/>
                    <a:gd name="T54" fmla="*/ 12 w 331"/>
                    <a:gd name="T55" fmla="*/ 10 h 193"/>
                    <a:gd name="T56" fmla="*/ 13 w 331"/>
                    <a:gd name="T57" fmla="*/ 11 h 193"/>
                    <a:gd name="T58" fmla="*/ 14 w 331"/>
                    <a:gd name="T59" fmla="*/ 11 h 193"/>
                    <a:gd name="T60" fmla="*/ 16 w 331"/>
                    <a:gd name="T61" fmla="*/ 12 h 193"/>
                    <a:gd name="T62" fmla="*/ 17 w 331"/>
                    <a:gd name="T63" fmla="*/ 12 h 193"/>
                    <a:gd name="T64" fmla="*/ 18 w 331"/>
                    <a:gd name="T65" fmla="*/ 12 h 193"/>
                    <a:gd name="T66" fmla="*/ 20 w 331"/>
                    <a:gd name="T67" fmla="*/ 12 h 193"/>
                    <a:gd name="T68" fmla="*/ 21 w 331"/>
                    <a:gd name="T69" fmla="*/ 11 h 193"/>
                    <a:gd name="T70" fmla="*/ 21 w 331"/>
                    <a:gd name="T71" fmla="*/ 11 h 193"/>
                    <a:gd name="T72" fmla="*/ 21 w 331"/>
                    <a:gd name="T73" fmla="*/ 11 h 193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331"/>
                    <a:gd name="T112" fmla="*/ 0 h 193"/>
                    <a:gd name="T113" fmla="*/ 331 w 331"/>
                    <a:gd name="T114" fmla="*/ 193 h 193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331" h="193">
                      <a:moveTo>
                        <a:pt x="327" y="173"/>
                      </a:moveTo>
                      <a:lnTo>
                        <a:pt x="327" y="173"/>
                      </a:lnTo>
                      <a:lnTo>
                        <a:pt x="307" y="179"/>
                      </a:lnTo>
                      <a:lnTo>
                        <a:pt x="289" y="181"/>
                      </a:lnTo>
                      <a:lnTo>
                        <a:pt x="270" y="181"/>
                      </a:lnTo>
                      <a:lnTo>
                        <a:pt x="252" y="178"/>
                      </a:lnTo>
                      <a:lnTo>
                        <a:pt x="234" y="173"/>
                      </a:lnTo>
                      <a:lnTo>
                        <a:pt x="215" y="166"/>
                      </a:lnTo>
                      <a:lnTo>
                        <a:pt x="198" y="156"/>
                      </a:lnTo>
                      <a:lnTo>
                        <a:pt x="179" y="144"/>
                      </a:lnTo>
                      <a:lnTo>
                        <a:pt x="160" y="131"/>
                      </a:lnTo>
                      <a:lnTo>
                        <a:pt x="140" y="115"/>
                      </a:lnTo>
                      <a:lnTo>
                        <a:pt x="119" y="99"/>
                      </a:lnTo>
                      <a:lnTo>
                        <a:pt x="99" y="81"/>
                      </a:lnTo>
                      <a:lnTo>
                        <a:pt x="77" y="61"/>
                      </a:lnTo>
                      <a:lnTo>
                        <a:pt x="54" y="42"/>
                      </a:lnTo>
                      <a:lnTo>
                        <a:pt x="32" y="22"/>
                      </a:lnTo>
                      <a:lnTo>
                        <a:pt x="8" y="0"/>
                      </a:lnTo>
                      <a:lnTo>
                        <a:pt x="0" y="10"/>
                      </a:lnTo>
                      <a:lnTo>
                        <a:pt x="24" y="31"/>
                      </a:lnTo>
                      <a:lnTo>
                        <a:pt x="47" y="52"/>
                      </a:lnTo>
                      <a:lnTo>
                        <a:pt x="70" y="71"/>
                      </a:lnTo>
                      <a:lnTo>
                        <a:pt x="92" y="90"/>
                      </a:lnTo>
                      <a:lnTo>
                        <a:pt x="112" y="108"/>
                      </a:lnTo>
                      <a:lnTo>
                        <a:pt x="132" y="125"/>
                      </a:lnTo>
                      <a:lnTo>
                        <a:pt x="153" y="140"/>
                      </a:lnTo>
                      <a:lnTo>
                        <a:pt x="172" y="154"/>
                      </a:lnTo>
                      <a:lnTo>
                        <a:pt x="191" y="166"/>
                      </a:lnTo>
                      <a:lnTo>
                        <a:pt x="210" y="175"/>
                      </a:lnTo>
                      <a:lnTo>
                        <a:pt x="229" y="185"/>
                      </a:lnTo>
                      <a:lnTo>
                        <a:pt x="250" y="190"/>
                      </a:lnTo>
                      <a:lnTo>
                        <a:pt x="270" y="193"/>
                      </a:lnTo>
                      <a:lnTo>
                        <a:pt x="289" y="193"/>
                      </a:lnTo>
                      <a:lnTo>
                        <a:pt x="310" y="191"/>
                      </a:lnTo>
                      <a:lnTo>
                        <a:pt x="331" y="185"/>
                      </a:lnTo>
                      <a:lnTo>
                        <a:pt x="327" y="17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51" name="Freeform 28"/>
                <p:cNvSpPr>
                  <a:spLocks/>
                </p:cNvSpPr>
                <p:nvPr/>
              </p:nvSpPr>
              <p:spPr bwMode="auto">
                <a:xfrm>
                  <a:off x="3921" y="2137"/>
                  <a:ext cx="495" cy="155"/>
                </a:xfrm>
                <a:custGeom>
                  <a:avLst/>
                  <a:gdLst>
                    <a:gd name="T0" fmla="*/ 124 w 1979"/>
                    <a:gd name="T1" fmla="*/ 0 h 620"/>
                    <a:gd name="T2" fmla="*/ 122 w 1979"/>
                    <a:gd name="T3" fmla="*/ 0 h 620"/>
                    <a:gd name="T4" fmla="*/ 119 w 1979"/>
                    <a:gd name="T5" fmla="*/ 1 h 620"/>
                    <a:gd name="T6" fmla="*/ 113 w 1979"/>
                    <a:gd name="T7" fmla="*/ 3 h 620"/>
                    <a:gd name="T8" fmla="*/ 105 w 1979"/>
                    <a:gd name="T9" fmla="*/ 5 h 620"/>
                    <a:gd name="T10" fmla="*/ 96 w 1979"/>
                    <a:gd name="T11" fmla="*/ 8 h 620"/>
                    <a:gd name="T12" fmla="*/ 86 w 1979"/>
                    <a:gd name="T13" fmla="*/ 11 h 620"/>
                    <a:gd name="T14" fmla="*/ 76 w 1979"/>
                    <a:gd name="T15" fmla="*/ 15 h 620"/>
                    <a:gd name="T16" fmla="*/ 65 w 1979"/>
                    <a:gd name="T17" fmla="*/ 18 h 620"/>
                    <a:gd name="T18" fmla="*/ 53 w 1979"/>
                    <a:gd name="T19" fmla="*/ 21 h 620"/>
                    <a:gd name="T20" fmla="*/ 42 w 1979"/>
                    <a:gd name="T21" fmla="*/ 25 h 620"/>
                    <a:gd name="T22" fmla="*/ 32 w 1979"/>
                    <a:gd name="T23" fmla="*/ 28 h 620"/>
                    <a:gd name="T24" fmla="*/ 22 w 1979"/>
                    <a:gd name="T25" fmla="*/ 31 h 620"/>
                    <a:gd name="T26" fmla="*/ 14 w 1979"/>
                    <a:gd name="T27" fmla="*/ 34 h 620"/>
                    <a:gd name="T28" fmla="*/ 7 w 1979"/>
                    <a:gd name="T29" fmla="*/ 36 h 620"/>
                    <a:gd name="T30" fmla="*/ 3 w 1979"/>
                    <a:gd name="T31" fmla="*/ 37 h 620"/>
                    <a:gd name="T32" fmla="*/ 0 w 1979"/>
                    <a:gd name="T33" fmla="*/ 38 h 620"/>
                    <a:gd name="T34" fmla="*/ 1 w 1979"/>
                    <a:gd name="T35" fmla="*/ 39 h 620"/>
                    <a:gd name="T36" fmla="*/ 5 w 1979"/>
                    <a:gd name="T37" fmla="*/ 37 h 620"/>
                    <a:gd name="T38" fmla="*/ 11 w 1979"/>
                    <a:gd name="T39" fmla="*/ 36 h 620"/>
                    <a:gd name="T40" fmla="*/ 18 w 1979"/>
                    <a:gd name="T41" fmla="*/ 33 h 620"/>
                    <a:gd name="T42" fmla="*/ 27 w 1979"/>
                    <a:gd name="T43" fmla="*/ 30 h 620"/>
                    <a:gd name="T44" fmla="*/ 37 w 1979"/>
                    <a:gd name="T45" fmla="*/ 27 h 620"/>
                    <a:gd name="T46" fmla="*/ 48 w 1979"/>
                    <a:gd name="T47" fmla="*/ 24 h 620"/>
                    <a:gd name="T48" fmla="*/ 59 w 1979"/>
                    <a:gd name="T49" fmla="*/ 20 h 620"/>
                    <a:gd name="T50" fmla="*/ 70 w 1979"/>
                    <a:gd name="T51" fmla="*/ 17 h 620"/>
                    <a:gd name="T52" fmla="*/ 81 w 1979"/>
                    <a:gd name="T53" fmla="*/ 14 h 620"/>
                    <a:gd name="T54" fmla="*/ 92 w 1979"/>
                    <a:gd name="T55" fmla="*/ 10 h 620"/>
                    <a:gd name="T56" fmla="*/ 101 w 1979"/>
                    <a:gd name="T57" fmla="*/ 8 h 620"/>
                    <a:gd name="T58" fmla="*/ 109 w 1979"/>
                    <a:gd name="T59" fmla="*/ 5 h 620"/>
                    <a:gd name="T60" fmla="*/ 116 w 1979"/>
                    <a:gd name="T61" fmla="*/ 3 h 620"/>
                    <a:gd name="T62" fmla="*/ 121 w 1979"/>
                    <a:gd name="T63" fmla="*/ 2 h 620"/>
                    <a:gd name="T64" fmla="*/ 124 w 1979"/>
                    <a:gd name="T65" fmla="*/ 1 h 620"/>
                    <a:gd name="T66" fmla="*/ 124 w 1979"/>
                    <a:gd name="T67" fmla="*/ 1 h 620"/>
                    <a:gd name="T68" fmla="*/ 124 w 1979"/>
                    <a:gd name="T69" fmla="*/ 0 h 62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979"/>
                    <a:gd name="T106" fmla="*/ 0 h 620"/>
                    <a:gd name="T107" fmla="*/ 1979 w 1979"/>
                    <a:gd name="T108" fmla="*/ 620 h 620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979" h="620">
                      <a:moveTo>
                        <a:pt x="1977" y="0"/>
                      </a:moveTo>
                      <a:lnTo>
                        <a:pt x="1977" y="0"/>
                      </a:lnTo>
                      <a:lnTo>
                        <a:pt x="1972" y="2"/>
                      </a:lnTo>
                      <a:lnTo>
                        <a:pt x="1955" y="6"/>
                      </a:lnTo>
                      <a:lnTo>
                        <a:pt x="1929" y="15"/>
                      </a:lnTo>
                      <a:lnTo>
                        <a:pt x="1897" y="26"/>
                      </a:lnTo>
                      <a:lnTo>
                        <a:pt x="1854" y="38"/>
                      </a:lnTo>
                      <a:lnTo>
                        <a:pt x="1804" y="53"/>
                      </a:lnTo>
                      <a:lnTo>
                        <a:pt x="1747" y="71"/>
                      </a:lnTo>
                      <a:lnTo>
                        <a:pt x="1683" y="90"/>
                      </a:lnTo>
                      <a:lnTo>
                        <a:pt x="1615" y="111"/>
                      </a:lnTo>
                      <a:lnTo>
                        <a:pt x="1541" y="133"/>
                      </a:lnTo>
                      <a:lnTo>
                        <a:pt x="1463" y="157"/>
                      </a:lnTo>
                      <a:lnTo>
                        <a:pt x="1381" y="183"/>
                      </a:lnTo>
                      <a:lnTo>
                        <a:pt x="1296" y="209"/>
                      </a:lnTo>
                      <a:lnTo>
                        <a:pt x="1208" y="235"/>
                      </a:lnTo>
                      <a:lnTo>
                        <a:pt x="1120" y="263"/>
                      </a:lnTo>
                      <a:lnTo>
                        <a:pt x="1030" y="290"/>
                      </a:lnTo>
                      <a:lnTo>
                        <a:pt x="940" y="318"/>
                      </a:lnTo>
                      <a:lnTo>
                        <a:pt x="850" y="345"/>
                      </a:lnTo>
                      <a:lnTo>
                        <a:pt x="761" y="373"/>
                      </a:lnTo>
                      <a:lnTo>
                        <a:pt x="674" y="399"/>
                      </a:lnTo>
                      <a:lnTo>
                        <a:pt x="590" y="426"/>
                      </a:lnTo>
                      <a:lnTo>
                        <a:pt x="508" y="451"/>
                      </a:lnTo>
                      <a:lnTo>
                        <a:pt x="429" y="475"/>
                      </a:lnTo>
                      <a:lnTo>
                        <a:pt x="356" y="498"/>
                      </a:lnTo>
                      <a:lnTo>
                        <a:pt x="287" y="518"/>
                      </a:lnTo>
                      <a:lnTo>
                        <a:pt x="224" y="538"/>
                      </a:lnTo>
                      <a:lnTo>
                        <a:pt x="166" y="555"/>
                      </a:lnTo>
                      <a:lnTo>
                        <a:pt x="116" y="571"/>
                      </a:lnTo>
                      <a:lnTo>
                        <a:pt x="74" y="584"/>
                      </a:lnTo>
                      <a:lnTo>
                        <a:pt x="40" y="595"/>
                      </a:lnTo>
                      <a:lnTo>
                        <a:pt x="15" y="603"/>
                      </a:lnTo>
                      <a:lnTo>
                        <a:pt x="0" y="608"/>
                      </a:lnTo>
                      <a:lnTo>
                        <a:pt x="4" y="620"/>
                      </a:lnTo>
                      <a:lnTo>
                        <a:pt x="20" y="615"/>
                      </a:lnTo>
                      <a:lnTo>
                        <a:pt x="45" y="607"/>
                      </a:lnTo>
                      <a:lnTo>
                        <a:pt x="79" y="596"/>
                      </a:lnTo>
                      <a:lnTo>
                        <a:pt x="121" y="583"/>
                      </a:lnTo>
                      <a:lnTo>
                        <a:pt x="169" y="567"/>
                      </a:lnTo>
                      <a:lnTo>
                        <a:pt x="226" y="550"/>
                      </a:lnTo>
                      <a:lnTo>
                        <a:pt x="290" y="530"/>
                      </a:lnTo>
                      <a:lnTo>
                        <a:pt x="358" y="510"/>
                      </a:lnTo>
                      <a:lnTo>
                        <a:pt x="431" y="487"/>
                      </a:lnTo>
                      <a:lnTo>
                        <a:pt x="510" y="463"/>
                      </a:lnTo>
                      <a:lnTo>
                        <a:pt x="592" y="438"/>
                      </a:lnTo>
                      <a:lnTo>
                        <a:pt x="676" y="411"/>
                      </a:lnTo>
                      <a:lnTo>
                        <a:pt x="763" y="385"/>
                      </a:lnTo>
                      <a:lnTo>
                        <a:pt x="852" y="357"/>
                      </a:lnTo>
                      <a:lnTo>
                        <a:pt x="942" y="330"/>
                      </a:lnTo>
                      <a:lnTo>
                        <a:pt x="1032" y="302"/>
                      </a:lnTo>
                      <a:lnTo>
                        <a:pt x="1122" y="275"/>
                      </a:lnTo>
                      <a:lnTo>
                        <a:pt x="1211" y="247"/>
                      </a:lnTo>
                      <a:lnTo>
                        <a:pt x="1298" y="221"/>
                      </a:lnTo>
                      <a:lnTo>
                        <a:pt x="1383" y="195"/>
                      </a:lnTo>
                      <a:lnTo>
                        <a:pt x="1465" y="169"/>
                      </a:lnTo>
                      <a:lnTo>
                        <a:pt x="1543" y="145"/>
                      </a:lnTo>
                      <a:lnTo>
                        <a:pt x="1617" y="123"/>
                      </a:lnTo>
                      <a:lnTo>
                        <a:pt x="1686" y="102"/>
                      </a:lnTo>
                      <a:lnTo>
                        <a:pt x="1749" y="83"/>
                      </a:lnTo>
                      <a:lnTo>
                        <a:pt x="1807" y="65"/>
                      </a:lnTo>
                      <a:lnTo>
                        <a:pt x="1856" y="50"/>
                      </a:lnTo>
                      <a:lnTo>
                        <a:pt x="1899" y="38"/>
                      </a:lnTo>
                      <a:lnTo>
                        <a:pt x="1934" y="27"/>
                      </a:lnTo>
                      <a:lnTo>
                        <a:pt x="1958" y="18"/>
                      </a:lnTo>
                      <a:lnTo>
                        <a:pt x="1975" y="14"/>
                      </a:lnTo>
                      <a:lnTo>
                        <a:pt x="1979" y="12"/>
                      </a:lnTo>
                      <a:lnTo>
                        <a:pt x="197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52" name="Freeform 29"/>
                <p:cNvSpPr>
                  <a:spLocks/>
                </p:cNvSpPr>
                <p:nvPr/>
              </p:nvSpPr>
              <p:spPr bwMode="auto">
                <a:xfrm>
                  <a:off x="4415" y="2095"/>
                  <a:ext cx="121" cy="45"/>
                </a:xfrm>
                <a:custGeom>
                  <a:avLst/>
                  <a:gdLst>
                    <a:gd name="T0" fmla="*/ 30 w 482"/>
                    <a:gd name="T1" fmla="*/ 0 h 180"/>
                    <a:gd name="T2" fmla="*/ 30 w 482"/>
                    <a:gd name="T3" fmla="*/ 0 h 180"/>
                    <a:gd name="T4" fmla="*/ 29 w 482"/>
                    <a:gd name="T5" fmla="*/ 1 h 180"/>
                    <a:gd name="T6" fmla="*/ 28 w 482"/>
                    <a:gd name="T7" fmla="*/ 1 h 180"/>
                    <a:gd name="T8" fmla="*/ 26 w 482"/>
                    <a:gd name="T9" fmla="*/ 1 h 180"/>
                    <a:gd name="T10" fmla="*/ 25 w 482"/>
                    <a:gd name="T11" fmla="*/ 2 h 180"/>
                    <a:gd name="T12" fmla="*/ 23 w 482"/>
                    <a:gd name="T13" fmla="*/ 3 h 180"/>
                    <a:gd name="T14" fmla="*/ 21 w 482"/>
                    <a:gd name="T15" fmla="*/ 3 h 180"/>
                    <a:gd name="T16" fmla="*/ 19 w 482"/>
                    <a:gd name="T17" fmla="*/ 4 h 180"/>
                    <a:gd name="T18" fmla="*/ 17 w 482"/>
                    <a:gd name="T19" fmla="*/ 5 h 180"/>
                    <a:gd name="T20" fmla="*/ 15 w 482"/>
                    <a:gd name="T21" fmla="*/ 6 h 180"/>
                    <a:gd name="T22" fmla="*/ 13 w 482"/>
                    <a:gd name="T23" fmla="*/ 6 h 180"/>
                    <a:gd name="T24" fmla="*/ 11 w 482"/>
                    <a:gd name="T25" fmla="*/ 7 h 180"/>
                    <a:gd name="T26" fmla="*/ 9 w 482"/>
                    <a:gd name="T27" fmla="*/ 8 h 180"/>
                    <a:gd name="T28" fmla="*/ 6 w 482"/>
                    <a:gd name="T29" fmla="*/ 9 h 180"/>
                    <a:gd name="T30" fmla="*/ 4 w 482"/>
                    <a:gd name="T31" fmla="*/ 9 h 180"/>
                    <a:gd name="T32" fmla="*/ 2 w 482"/>
                    <a:gd name="T33" fmla="*/ 10 h 180"/>
                    <a:gd name="T34" fmla="*/ 0 w 482"/>
                    <a:gd name="T35" fmla="*/ 11 h 180"/>
                    <a:gd name="T36" fmla="*/ 0 w 482"/>
                    <a:gd name="T37" fmla="*/ 11 h 180"/>
                    <a:gd name="T38" fmla="*/ 2 w 482"/>
                    <a:gd name="T39" fmla="*/ 11 h 180"/>
                    <a:gd name="T40" fmla="*/ 5 w 482"/>
                    <a:gd name="T41" fmla="*/ 10 h 180"/>
                    <a:gd name="T42" fmla="*/ 7 w 482"/>
                    <a:gd name="T43" fmla="*/ 9 h 180"/>
                    <a:gd name="T44" fmla="*/ 9 w 482"/>
                    <a:gd name="T45" fmla="*/ 9 h 180"/>
                    <a:gd name="T46" fmla="*/ 11 w 482"/>
                    <a:gd name="T47" fmla="*/ 8 h 180"/>
                    <a:gd name="T48" fmla="*/ 13 w 482"/>
                    <a:gd name="T49" fmla="*/ 7 h 180"/>
                    <a:gd name="T50" fmla="*/ 16 w 482"/>
                    <a:gd name="T51" fmla="*/ 6 h 180"/>
                    <a:gd name="T52" fmla="*/ 18 w 482"/>
                    <a:gd name="T53" fmla="*/ 6 h 180"/>
                    <a:gd name="T54" fmla="*/ 20 w 482"/>
                    <a:gd name="T55" fmla="*/ 5 h 180"/>
                    <a:gd name="T56" fmla="*/ 22 w 482"/>
                    <a:gd name="T57" fmla="*/ 4 h 180"/>
                    <a:gd name="T58" fmla="*/ 23 w 482"/>
                    <a:gd name="T59" fmla="*/ 3 h 180"/>
                    <a:gd name="T60" fmla="*/ 25 w 482"/>
                    <a:gd name="T61" fmla="*/ 3 h 180"/>
                    <a:gd name="T62" fmla="*/ 27 w 482"/>
                    <a:gd name="T63" fmla="*/ 2 h 180"/>
                    <a:gd name="T64" fmla="*/ 28 w 482"/>
                    <a:gd name="T65" fmla="*/ 2 h 180"/>
                    <a:gd name="T66" fmla="*/ 29 w 482"/>
                    <a:gd name="T67" fmla="*/ 1 h 180"/>
                    <a:gd name="T68" fmla="*/ 30 w 482"/>
                    <a:gd name="T69" fmla="*/ 1 h 180"/>
                    <a:gd name="T70" fmla="*/ 30 w 482"/>
                    <a:gd name="T71" fmla="*/ 1 h 180"/>
                    <a:gd name="T72" fmla="*/ 30 w 482"/>
                    <a:gd name="T73" fmla="*/ 0 h 180"/>
                    <a:gd name="T74" fmla="*/ 30 w 482"/>
                    <a:gd name="T75" fmla="*/ 0 h 180"/>
                    <a:gd name="T76" fmla="*/ 30 w 482"/>
                    <a:gd name="T77" fmla="*/ 0 h 180"/>
                    <a:gd name="T78" fmla="*/ 30 w 482"/>
                    <a:gd name="T79" fmla="*/ 0 h 180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482"/>
                    <a:gd name="T121" fmla="*/ 0 h 180"/>
                    <a:gd name="T122" fmla="*/ 482 w 482"/>
                    <a:gd name="T123" fmla="*/ 180 h 180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482" h="180">
                      <a:moveTo>
                        <a:pt x="482" y="2"/>
                      </a:moveTo>
                      <a:lnTo>
                        <a:pt x="476" y="1"/>
                      </a:lnTo>
                      <a:lnTo>
                        <a:pt x="461" y="8"/>
                      </a:lnTo>
                      <a:lnTo>
                        <a:pt x="441" y="16"/>
                      </a:lnTo>
                      <a:lnTo>
                        <a:pt x="420" y="25"/>
                      </a:lnTo>
                      <a:lnTo>
                        <a:pt x="395" y="34"/>
                      </a:lnTo>
                      <a:lnTo>
                        <a:pt x="367" y="45"/>
                      </a:lnTo>
                      <a:lnTo>
                        <a:pt x="337" y="56"/>
                      </a:lnTo>
                      <a:lnTo>
                        <a:pt x="306" y="68"/>
                      </a:lnTo>
                      <a:lnTo>
                        <a:pt x="273" y="79"/>
                      </a:lnTo>
                      <a:lnTo>
                        <a:pt x="240" y="91"/>
                      </a:lnTo>
                      <a:lnTo>
                        <a:pt x="205" y="103"/>
                      </a:lnTo>
                      <a:lnTo>
                        <a:pt x="170" y="115"/>
                      </a:lnTo>
                      <a:lnTo>
                        <a:pt x="134" y="127"/>
                      </a:lnTo>
                      <a:lnTo>
                        <a:pt x="101" y="137"/>
                      </a:lnTo>
                      <a:lnTo>
                        <a:pt x="65" y="148"/>
                      </a:lnTo>
                      <a:lnTo>
                        <a:pt x="32" y="159"/>
                      </a:lnTo>
                      <a:lnTo>
                        <a:pt x="0" y="168"/>
                      </a:lnTo>
                      <a:lnTo>
                        <a:pt x="2" y="180"/>
                      </a:lnTo>
                      <a:lnTo>
                        <a:pt x="35" y="171"/>
                      </a:lnTo>
                      <a:lnTo>
                        <a:pt x="70" y="160"/>
                      </a:lnTo>
                      <a:lnTo>
                        <a:pt x="103" y="149"/>
                      </a:lnTo>
                      <a:lnTo>
                        <a:pt x="139" y="139"/>
                      </a:lnTo>
                      <a:lnTo>
                        <a:pt x="175" y="127"/>
                      </a:lnTo>
                      <a:lnTo>
                        <a:pt x="210" y="115"/>
                      </a:lnTo>
                      <a:lnTo>
                        <a:pt x="245" y="103"/>
                      </a:lnTo>
                      <a:lnTo>
                        <a:pt x="278" y="91"/>
                      </a:lnTo>
                      <a:lnTo>
                        <a:pt x="311" y="80"/>
                      </a:lnTo>
                      <a:lnTo>
                        <a:pt x="342" y="68"/>
                      </a:lnTo>
                      <a:lnTo>
                        <a:pt x="372" y="57"/>
                      </a:lnTo>
                      <a:lnTo>
                        <a:pt x="399" y="46"/>
                      </a:lnTo>
                      <a:lnTo>
                        <a:pt x="425" y="37"/>
                      </a:lnTo>
                      <a:lnTo>
                        <a:pt x="446" y="28"/>
                      </a:lnTo>
                      <a:lnTo>
                        <a:pt x="465" y="20"/>
                      </a:lnTo>
                      <a:lnTo>
                        <a:pt x="481" y="13"/>
                      </a:lnTo>
                      <a:lnTo>
                        <a:pt x="475" y="12"/>
                      </a:lnTo>
                      <a:lnTo>
                        <a:pt x="482" y="2"/>
                      </a:lnTo>
                      <a:lnTo>
                        <a:pt x="480" y="0"/>
                      </a:lnTo>
                      <a:lnTo>
                        <a:pt x="476" y="1"/>
                      </a:lnTo>
                      <a:lnTo>
                        <a:pt x="482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53" name="Freeform 30"/>
                <p:cNvSpPr>
                  <a:spLocks/>
                </p:cNvSpPr>
                <p:nvPr/>
              </p:nvSpPr>
              <p:spPr bwMode="auto">
                <a:xfrm>
                  <a:off x="4534" y="2096"/>
                  <a:ext cx="127" cy="35"/>
                </a:xfrm>
                <a:custGeom>
                  <a:avLst/>
                  <a:gdLst>
                    <a:gd name="T0" fmla="*/ 31 w 508"/>
                    <a:gd name="T1" fmla="*/ 5 h 143"/>
                    <a:gd name="T2" fmla="*/ 31 w 508"/>
                    <a:gd name="T3" fmla="*/ 5 h 143"/>
                    <a:gd name="T4" fmla="*/ 31 w 508"/>
                    <a:gd name="T5" fmla="*/ 6 h 143"/>
                    <a:gd name="T6" fmla="*/ 29 w 508"/>
                    <a:gd name="T7" fmla="*/ 7 h 143"/>
                    <a:gd name="T8" fmla="*/ 28 w 508"/>
                    <a:gd name="T9" fmla="*/ 8 h 143"/>
                    <a:gd name="T10" fmla="*/ 26 w 508"/>
                    <a:gd name="T11" fmla="*/ 8 h 143"/>
                    <a:gd name="T12" fmla="*/ 24 w 508"/>
                    <a:gd name="T13" fmla="*/ 8 h 143"/>
                    <a:gd name="T14" fmla="*/ 22 w 508"/>
                    <a:gd name="T15" fmla="*/ 8 h 143"/>
                    <a:gd name="T16" fmla="*/ 20 w 508"/>
                    <a:gd name="T17" fmla="*/ 7 h 143"/>
                    <a:gd name="T18" fmla="*/ 17 w 508"/>
                    <a:gd name="T19" fmla="*/ 7 h 143"/>
                    <a:gd name="T20" fmla="*/ 14 w 508"/>
                    <a:gd name="T21" fmla="*/ 6 h 143"/>
                    <a:gd name="T22" fmla="*/ 12 w 508"/>
                    <a:gd name="T23" fmla="*/ 5 h 143"/>
                    <a:gd name="T24" fmla="*/ 10 w 508"/>
                    <a:gd name="T25" fmla="*/ 5 h 143"/>
                    <a:gd name="T26" fmla="*/ 7 w 508"/>
                    <a:gd name="T27" fmla="*/ 4 h 143"/>
                    <a:gd name="T28" fmla="*/ 5 w 508"/>
                    <a:gd name="T29" fmla="*/ 3 h 143"/>
                    <a:gd name="T30" fmla="*/ 3 w 508"/>
                    <a:gd name="T31" fmla="*/ 2 h 143"/>
                    <a:gd name="T32" fmla="*/ 2 w 508"/>
                    <a:gd name="T33" fmla="*/ 1 h 143"/>
                    <a:gd name="T34" fmla="*/ 1 w 508"/>
                    <a:gd name="T35" fmla="*/ 0 h 143"/>
                    <a:gd name="T36" fmla="*/ 0 w 508"/>
                    <a:gd name="T37" fmla="*/ 0 h 143"/>
                    <a:gd name="T38" fmla="*/ 1 w 508"/>
                    <a:gd name="T39" fmla="*/ 1 h 143"/>
                    <a:gd name="T40" fmla="*/ 3 w 508"/>
                    <a:gd name="T41" fmla="*/ 2 h 143"/>
                    <a:gd name="T42" fmla="*/ 5 w 508"/>
                    <a:gd name="T43" fmla="*/ 3 h 143"/>
                    <a:gd name="T44" fmla="*/ 7 w 508"/>
                    <a:gd name="T45" fmla="*/ 4 h 143"/>
                    <a:gd name="T46" fmla="*/ 9 w 508"/>
                    <a:gd name="T47" fmla="*/ 5 h 143"/>
                    <a:gd name="T48" fmla="*/ 12 w 508"/>
                    <a:gd name="T49" fmla="*/ 6 h 143"/>
                    <a:gd name="T50" fmla="*/ 14 w 508"/>
                    <a:gd name="T51" fmla="*/ 7 h 143"/>
                    <a:gd name="T52" fmla="*/ 17 w 508"/>
                    <a:gd name="T53" fmla="*/ 8 h 143"/>
                    <a:gd name="T54" fmla="*/ 19 w 508"/>
                    <a:gd name="T55" fmla="*/ 8 h 143"/>
                    <a:gd name="T56" fmla="*/ 22 w 508"/>
                    <a:gd name="T57" fmla="*/ 8 h 143"/>
                    <a:gd name="T58" fmla="*/ 24 w 508"/>
                    <a:gd name="T59" fmla="*/ 9 h 143"/>
                    <a:gd name="T60" fmla="*/ 26 w 508"/>
                    <a:gd name="T61" fmla="*/ 9 h 143"/>
                    <a:gd name="T62" fmla="*/ 28 w 508"/>
                    <a:gd name="T63" fmla="*/ 8 h 143"/>
                    <a:gd name="T64" fmla="*/ 30 w 508"/>
                    <a:gd name="T65" fmla="*/ 8 h 143"/>
                    <a:gd name="T66" fmla="*/ 31 w 508"/>
                    <a:gd name="T67" fmla="*/ 7 h 143"/>
                    <a:gd name="T68" fmla="*/ 32 w 508"/>
                    <a:gd name="T69" fmla="*/ 5 h 143"/>
                    <a:gd name="T70" fmla="*/ 32 w 508"/>
                    <a:gd name="T71" fmla="*/ 5 h 143"/>
                    <a:gd name="T72" fmla="*/ 31 w 508"/>
                    <a:gd name="T73" fmla="*/ 5 h 143"/>
                    <a:gd name="T74" fmla="*/ 31 w 508"/>
                    <a:gd name="T75" fmla="*/ 5 h 143"/>
                    <a:gd name="T76" fmla="*/ 31 w 508"/>
                    <a:gd name="T77" fmla="*/ 5 h 143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508"/>
                    <a:gd name="T118" fmla="*/ 0 h 143"/>
                    <a:gd name="T119" fmla="*/ 508 w 508"/>
                    <a:gd name="T120" fmla="*/ 143 h 143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508" h="143">
                      <a:moveTo>
                        <a:pt x="496" y="85"/>
                      </a:moveTo>
                      <a:lnTo>
                        <a:pt x="496" y="85"/>
                      </a:lnTo>
                      <a:lnTo>
                        <a:pt x="486" y="103"/>
                      </a:lnTo>
                      <a:lnTo>
                        <a:pt x="469" y="116"/>
                      </a:lnTo>
                      <a:lnTo>
                        <a:pt x="446" y="125"/>
                      </a:lnTo>
                      <a:lnTo>
                        <a:pt x="418" y="129"/>
                      </a:lnTo>
                      <a:lnTo>
                        <a:pt x="385" y="131"/>
                      </a:lnTo>
                      <a:lnTo>
                        <a:pt x="349" y="128"/>
                      </a:lnTo>
                      <a:lnTo>
                        <a:pt x="311" y="122"/>
                      </a:lnTo>
                      <a:lnTo>
                        <a:pt x="270" y="114"/>
                      </a:lnTo>
                      <a:lnTo>
                        <a:pt x="229" y="103"/>
                      </a:lnTo>
                      <a:lnTo>
                        <a:pt x="191" y="90"/>
                      </a:lnTo>
                      <a:lnTo>
                        <a:pt x="151" y="77"/>
                      </a:lnTo>
                      <a:lnTo>
                        <a:pt x="114" y="61"/>
                      </a:lnTo>
                      <a:lnTo>
                        <a:pt x="80" y="47"/>
                      </a:lnTo>
                      <a:lnTo>
                        <a:pt x="50" y="31"/>
                      </a:lnTo>
                      <a:lnTo>
                        <a:pt x="26" y="16"/>
                      </a:lnTo>
                      <a:lnTo>
                        <a:pt x="7" y="0"/>
                      </a:lnTo>
                      <a:lnTo>
                        <a:pt x="0" y="10"/>
                      </a:lnTo>
                      <a:lnTo>
                        <a:pt x="19" y="25"/>
                      </a:lnTo>
                      <a:lnTo>
                        <a:pt x="46" y="41"/>
                      </a:lnTo>
                      <a:lnTo>
                        <a:pt x="75" y="56"/>
                      </a:lnTo>
                      <a:lnTo>
                        <a:pt x="109" y="73"/>
                      </a:lnTo>
                      <a:lnTo>
                        <a:pt x="146" y="89"/>
                      </a:lnTo>
                      <a:lnTo>
                        <a:pt x="186" y="102"/>
                      </a:lnTo>
                      <a:lnTo>
                        <a:pt x="227" y="115"/>
                      </a:lnTo>
                      <a:lnTo>
                        <a:pt x="267" y="126"/>
                      </a:lnTo>
                      <a:lnTo>
                        <a:pt x="308" y="134"/>
                      </a:lnTo>
                      <a:lnTo>
                        <a:pt x="347" y="140"/>
                      </a:lnTo>
                      <a:lnTo>
                        <a:pt x="385" y="143"/>
                      </a:lnTo>
                      <a:lnTo>
                        <a:pt x="418" y="141"/>
                      </a:lnTo>
                      <a:lnTo>
                        <a:pt x="448" y="137"/>
                      </a:lnTo>
                      <a:lnTo>
                        <a:pt x="474" y="126"/>
                      </a:lnTo>
                      <a:lnTo>
                        <a:pt x="495" y="110"/>
                      </a:lnTo>
                      <a:lnTo>
                        <a:pt x="508" y="90"/>
                      </a:lnTo>
                      <a:lnTo>
                        <a:pt x="496" y="8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54" name="Freeform 31"/>
                <p:cNvSpPr>
                  <a:spLocks/>
                </p:cNvSpPr>
                <p:nvPr/>
              </p:nvSpPr>
              <p:spPr bwMode="auto">
                <a:xfrm>
                  <a:off x="4649" y="2049"/>
                  <a:ext cx="14" cy="69"/>
                </a:xfrm>
                <a:custGeom>
                  <a:avLst/>
                  <a:gdLst>
                    <a:gd name="T0" fmla="*/ 2 w 59"/>
                    <a:gd name="T1" fmla="*/ 0 h 276"/>
                    <a:gd name="T2" fmla="*/ 1 w 59"/>
                    <a:gd name="T3" fmla="*/ 0 h 276"/>
                    <a:gd name="T4" fmla="*/ 1 w 59"/>
                    <a:gd name="T5" fmla="*/ 1 h 276"/>
                    <a:gd name="T6" fmla="*/ 0 w 59"/>
                    <a:gd name="T7" fmla="*/ 2 h 276"/>
                    <a:gd name="T8" fmla="*/ 0 w 59"/>
                    <a:gd name="T9" fmla="*/ 3 h 276"/>
                    <a:gd name="T10" fmla="*/ 0 w 59"/>
                    <a:gd name="T11" fmla="*/ 4 h 276"/>
                    <a:gd name="T12" fmla="*/ 0 w 59"/>
                    <a:gd name="T13" fmla="*/ 5 h 276"/>
                    <a:gd name="T14" fmla="*/ 0 w 59"/>
                    <a:gd name="T15" fmla="*/ 6 h 276"/>
                    <a:gd name="T16" fmla="*/ 1 w 59"/>
                    <a:gd name="T17" fmla="*/ 7 h 276"/>
                    <a:gd name="T18" fmla="*/ 1 w 59"/>
                    <a:gd name="T19" fmla="*/ 8 h 276"/>
                    <a:gd name="T20" fmla="*/ 1 w 59"/>
                    <a:gd name="T21" fmla="*/ 9 h 276"/>
                    <a:gd name="T22" fmla="*/ 2 w 59"/>
                    <a:gd name="T23" fmla="*/ 10 h 276"/>
                    <a:gd name="T24" fmla="*/ 2 w 59"/>
                    <a:gd name="T25" fmla="*/ 11 h 276"/>
                    <a:gd name="T26" fmla="*/ 3 w 59"/>
                    <a:gd name="T27" fmla="*/ 12 h 276"/>
                    <a:gd name="T28" fmla="*/ 3 w 59"/>
                    <a:gd name="T29" fmla="*/ 13 h 276"/>
                    <a:gd name="T30" fmla="*/ 3 w 59"/>
                    <a:gd name="T31" fmla="*/ 14 h 276"/>
                    <a:gd name="T32" fmla="*/ 3 w 59"/>
                    <a:gd name="T33" fmla="*/ 16 h 276"/>
                    <a:gd name="T34" fmla="*/ 2 w 59"/>
                    <a:gd name="T35" fmla="*/ 17 h 276"/>
                    <a:gd name="T36" fmla="*/ 3 w 59"/>
                    <a:gd name="T37" fmla="*/ 17 h 276"/>
                    <a:gd name="T38" fmla="*/ 3 w 59"/>
                    <a:gd name="T39" fmla="*/ 16 h 276"/>
                    <a:gd name="T40" fmla="*/ 3 w 59"/>
                    <a:gd name="T41" fmla="*/ 14 h 276"/>
                    <a:gd name="T42" fmla="*/ 3 w 59"/>
                    <a:gd name="T43" fmla="*/ 13 h 276"/>
                    <a:gd name="T44" fmla="*/ 3 w 59"/>
                    <a:gd name="T45" fmla="*/ 12 h 276"/>
                    <a:gd name="T46" fmla="*/ 3 w 59"/>
                    <a:gd name="T47" fmla="*/ 11 h 276"/>
                    <a:gd name="T48" fmla="*/ 3 w 59"/>
                    <a:gd name="T49" fmla="*/ 10 h 276"/>
                    <a:gd name="T50" fmla="*/ 2 w 59"/>
                    <a:gd name="T51" fmla="*/ 9 h 276"/>
                    <a:gd name="T52" fmla="*/ 2 w 59"/>
                    <a:gd name="T53" fmla="*/ 8 h 276"/>
                    <a:gd name="T54" fmla="*/ 1 w 59"/>
                    <a:gd name="T55" fmla="*/ 7 h 276"/>
                    <a:gd name="T56" fmla="*/ 1 w 59"/>
                    <a:gd name="T57" fmla="*/ 6 h 276"/>
                    <a:gd name="T58" fmla="*/ 1 w 59"/>
                    <a:gd name="T59" fmla="*/ 5 h 276"/>
                    <a:gd name="T60" fmla="*/ 1 w 59"/>
                    <a:gd name="T61" fmla="*/ 4 h 276"/>
                    <a:gd name="T62" fmla="*/ 1 w 59"/>
                    <a:gd name="T63" fmla="*/ 3 h 276"/>
                    <a:gd name="T64" fmla="*/ 1 w 59"/>
                    <a:gd name="T65" fmla="*/ 2 h 276"/>
                    <a:gd name="T66" fmla="*/ 1 w 59"/>
                    <a:gd name="T67" fmla="*/ 1 h 276"/>
                    <a:gd name="T68" fmla="*/ 2 w 59"/>
                    <a:gd name="T69" fmla="*/ 1 h 276"/>
                    <a:gd name="T70" fmla="*/ 2 w 59"/>
                    <a:gd name="T71" fmla="*/ 1 h 276"/>
                    <a:gd name="T72" fmla="*/ 2 w 59"/>
                    <a:gd name="T73" fmla="*/ 0 h 276"/>
                    <a:gd name="T74" fmla="*/ 1 w 59"/>
                    <a:gd name="T75" fmla="*/ 0 h 276"/>
                    <a:gd name="T76" fmla="*/ 1 w 59"/>
                    <a:gd name="T77" fmla="*/ 0 h 276"/>
                    <a:gd name="T78" fmla="*/ 2 w 59"/>
                    <a:gd name="T79" fmla="*/ 0 h 27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59"/>
                    <a:gd name="T121" fmla="*/ 0 h 276"/>
                    <a:gd name="T122" fmla="*/ 59 w 59"/>
                    <a:gd name="T123" fmla="*/ 276 h 27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59" h="276">
                      <a:moveTo>
                        <a:pt x="28" y="0"/>
                      </a:moveTo>
                      <a:lnTo>
                        <a:pt x="27" y="1"/>
                      </a:lnTo>
                      <a:lnTo>
                        <a:pt x="15" y="17"/>
                      </a:lnTo>
                      <a:lnTo>
                        <a:pt x="5" y="33"/>
                      </a:lnTo>
                      <a:lnTo>
                        <a:pt x="0" y="49"/>
                      </a:lnTo>
                      <a:lnTo>
                        <a:pt x="0" y="66"/>
                      </a:lnTo>
                      <a:lnTo>
                        <a:pt x="3" y="83"/>
                      </a:lnTo>
                      <a:lnTo>
                        <a:pt x="6" y="99"/>
                      </a:lnTo>
                      <a:lnTo>
                        <a:pt x="12" y="115"/>
                      </a:lnTo>
                      <a:lnTo>
                        <a:pt x="19" y="132"/>
                      </a:lnTo>
                      <a:lnTo>
                        <a:pt x="27" y="148"/>
                      </a:lnTo>
                      <a:lnTo>
                        <a:pt x="34" y="166"/>
                      </a:lnTo>
                      <a:lnTo>
                        <a:pt x="40" y="181"/>
                      </a:lnTo>
                      <a:lnTo>
                        <a:pt x="45" y="199"/>
                      </a:lnTo>
                      <a:lnTo>
                        <a:pt x="47" y="216"/>
                      </a:lnTo>
                      <a:lnTo>
                        <a:pt x="47" y="234"/>
                      </a:lnTo>
                      <a:lnTo>
                        <a:pt x="45" y="252"/>
                      </a:lnTo>
                      <a:lnTo>
                        <a:pt x="37" y="271"/>
                      </a:lnTo>
                      <a:lnTo>
                        <a:pt x="49" y="276"/>
                      </a:lnTo>
                      <a:lnTo>
                        <a:pt x="57" y="254"/>
                      </a:lnTo>
                      <a:lnTo>
                        <a:pt x="59" y="234"/>
                      </a:lnTo>
                      <a:lnTo>
                        <a:pt x="59" y="216"/>
                      </a:lnTo>
                      <a:lnTo>
                        <a:pt x="57" y="197"/>
                      </a:lnTo>
                      <a:lnTo>
                        <a:pt x="52" y="179"/>
                      </a:lnTo>
                      <a:lnTo>
                        <a:pt x="46" y="161"/>
                      </a:lnTo>
                      <a:lnTo>
                        <a:pt x="39" y="143"/>
                      </a:lnTo>
                      <a:lnTo>
                        <a:pt x="31" y="127"/>
                      </a:lnTo>
                      <a:lnTo>
                        <a:pt x="24" y="110"/>
                      </a:lnTo>
                      <a:lnTo>
                        <a:pt x="18" y="96"/>
                      </a:lnTo>
                      <a:lnTo>
                        <a:pt x="15" y="81"/>
                      </a:lnTo>
                      <a:lnTo>
                        <a:pt x="12" y="66"/>
                      </a:lnTo>
                      <a:lnTo>
                        <a:pt x="12" y="52"/>
                      </a:lnTo>
                      <a:lnTo>
                        <a:pt x="17" y="37"/>
                      </a:lnTo>
                      <a:lnTo>
                        <a:pt x="24" y="24"/>
                      </a:lnTo>
                      <a:lnTo>
                        <a:pt x="36" y="9"/>
                      </a:lnTo>
                      <a:lnTo>
                        <a:pt x="35" y="10"/>
                      </a:lnTo>
                      <a:lnTo>
                        <a:pt x="28" y="0"/>
                      </a:lnTo>
                      <a:lnTo>
                        <a:pt x="27" y="0"/>
                      </a:lnTo>
                      <a:lnTo>
                        <a:pt x="27" y="1"/>
                      </a:lnTo>
                      <a:lnTo>
                        <a:pt x="2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55" name="Freeform 32"/>
                <p:cNvSpPr>
                  <a:spLocks/>
                </p:cNvSpPr>
                <p:nvPr/>
              </p:nvSpPr>
              <p:spPr bwMode="auto">
                <a:xfrm>
                  <a:off x="4655" y="2044"/>
                  <a:ext cx="92" cy="21"/>
                </a:xfrm>
                <a:custGeom>
                  <a:avLst/>
                  <a:gdLst>
                    <a:gd name="T0" fmla="*/ 19 w 364"/>
                    <a:gd name="T1" fmla="*/ 4 h 84"/>
                    <a:gd name="T2" fmla="*/ 19 w 364"/>
                    <a:gd name="T3" fmla="*/ 3 h 84"/>
                    <a:gd name="T4" fmla="*/ 18 w 364"/>
                    <a:gd name="T5" fmla="*/ 3 h 84"/>
                    <a:gd name="T6" fmla="*/ 17 w 364"/>
                    <a:gd name="T7" fmla="*/ 3 h 84"/>
                    <a:gd name="T8" fmla="*/ 16 w 364"/>
                    <a:gd name="T9" fmla="*/ 3 h 84"/>
                    <a:gd name="T10" fmla="*/ 15 w 364"/>
                    <a:gd name="T11" fmla="*/ 2 h 84"/>
                    <a:gd name="T12" fmla="*/ 14 w 364"/>
                    <a:gd name="T13" fmla="*/ 2 h 84"/>
                    <a:gd name="T14" fmla="*/ 12 w 364"/>
                    <a:gd name="T15" fmla="*/ 1 h 84"/>
                    <a:gd name="T16" fmla="*/ 11 w 364"/>
                    <a:gd name="T17" fmla="*/ 1 h 84"/>
                    <a:gd name="T18" fmla="*/ 10 w 364"/>
                    <a:gd name="T19" fmla="*/ 1 h 84"/>
                    <a:gd name="T20" fmla="*/ 8 w 364"/>
                    <a:gd name="T21" fmla="*/ 0 h 84"/>
                    <a:gd name="T22" fmla="*/ 7 w 364"/>
                    <a:gd name="T23" fmla="*/ 0 h 84"/>
                    <a:gd name="T24" fmla="*/ 5 w 364"/>
                    <a:gd name="T25" fmla="*/ 0 h 84"/>
                    <a:gd name="T26" fmla="*/ 4 w 364"/>
                    <a:gd name="T27" fmla="*/ 0 h 84"/>
                    <a:gd name="T28" fmla="*/ 3 w 364"/>
                    <a:gd name="T29" fmla="*/ 0 h 84"/>
                    <a:gd name="T30" fmla="*/ 2 w 364"/>
                    <a:gd name="T31" fmla="*/ 0 h 84"/>
                    <a:gd name="T32" fmla="*/ 1 w 364"/>
                    <a:gd name="T33" fmla="*/ 1 h 84"/>
                    <a:gd name="T34" fmla="*/ 0 w 364"/>
                    <a:gd name="T35" fmla="*/ 1 h 84"/>
                    <a:gd name="T36" fmla="*/ 1 w 364"/>
                    <a:gd name="T37" fmla="*/ 2 h 84"/>
                    <a:gd name="T38" fmla="*/ 1 w 364"/>
                    <a:gd name="T39" fmla="*/ 1 h 84"/>
                    <a:gd name="T40" fmla="*/ 2 w 364"/>
                    <a:gd name="T41" fmla="*/ 1 h 84"/>
                    <a:gd name="T42" fmla="*/ 3 w 364"/>
                    <a:gd name="T43" fmla="*/ 1 h 84"/>
                    <a:gd name="T44" fmla="*/ 4 w 364"/>
                    <a:gd name="T45" fmla="*/ 1 h 84"/>
                    <a:gd name="T46" fmla="*/ 5 w 364"/>
                    <a:gd name="T47" fmla="*/ 1 h 84"/>
                    <a:gd name="T48" fmla="*/ 7 w 364"/>
                    <a:gd name="T49" fmla="*/ 1 h 84"/>
                    <a:gd name="T50" fmla="*/ 8 w 364"/>
                    <a:gd name="T51" fmla="*/ 1 h 84"/>
                    <a:gd name="T52" fmla="*/ 9 w 364"/>
                    <a:gd name="T53" fmla="*/ 1 h 84"/>
                    <a:gd name="T54" fmla="*/ 11 w 364"/>
                    <a:gd name="T55" fmla="*/ 2 h 84"/>
                    <a:gd name="T56" fmla="*/ 12 w 364"/>
                    <a:gd name="T57" fmla="*/ 2 h 84"/>
                    <a:gd name="T58" fmla="*/ 14 w 364"/>
                    <a:gd name="T59" fmla="*/ 3 h 84"/>
                    <a:gd name="T60" fmla="*/ 15 w 364"/>
                    <a:gd name="T61" fmla="*/ 3 h 84"/>
                    <a:gd name="T62" fmla="*/ 16 w 364"/>
                    <a:gd name="T63" fmla="*/ 3 h 84"/>
                    <a:gd name="T64" fmla="*/ 17 w 364"/>
                    <a:gd name="T65" fmla="*/ 4 h 84"/>
                    <a:gd name="T66" fmla="*/ 18 w 364"/>
                    <a:gd name="T67" fmla="*/ 4 h 84"/>
                    <a:gd name="T68" fmla="*/ 19 w 364"/>
                    <a:gd name="T69" fmla="*/ 4 h 84"/>
                    <a:gd name="T70" fmla="*/ 19 w 364"/>
                    <a:gd name="T71" fmla="*/ 3 h 84"/>
                    <a:gd name="T72" fmla="*/ 19 w 364"/>
                    <a:gd name="T73" fmla="*/ 4 h 84"/>
                    <a:gd name="T74" fmla="*/ 23 w 364"/>
                    <a:gd name="T75" fmla="*/ 5 h 84"/>
                    <a:gd name="T76" fmla="*/ 19 w 364"/>
                    <a:gd name="T77" fmla="*/ 3 h 84"/>
                    <a:gd name="T78" fmla="*/ 19 w 364"/>
                    <a:gd name="T79" fmla="*/ 4 h 8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364"/>
                    <a:gd name="T121" fmla="*/ 0 h 84"/>
                    <a:gd name="T122" fmla="*/ 364 w 364"/>
                    <a:gd name="T123" fmla="*/ 84 h 84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364" h="84">
                      <a:moveTo>
                        <a:pt x="301" y="69"/>
                      </a:moveTo>
                      <a:lnTo>
                        <a:pt x="304" y="57"/>
                      </a:lnTo>
                      <a:lnTo>
                        <a:pt x="290" y="52"/>
                      </a:lnTo>
                      <a:lnTo>
                        <a:pt x="273" y="48"/>
                      </a:lnTo>
                      <a:lnTo>
                        <a:pt x="255" y="42"/>
                      </a:lnTo>
                      <a:lnTo>
                        <a:pt x="236" y="36"/>
                      </a:lnTo>
                      <a:lnTo>
                        <a:pt x="214" y="28"/>
                      </a:lnTo>
                      <a:lnTo>
                        <a:pt x="193" y="22"/>
                      </a:lnTo>
                      <a:lnTo>
                        <a:pt x="171" y="15"/>
                      </a:lnTo>
                      <a:lnTo>
                        <a:pt x="149" y="11"/>
                      </a:lnTo>
                      <a:lnTo>
                        <a:pt x="127" y="6"/>
                      </a:lnTo>
                      <a:lnTo>
                        <a:pt x="105" y="2"/>
                      </a:lnTo>
                      <a:lnTo>
                        <a:pt x="84" y="0"/>
                      </a:lnTo>
                      <a:lnTo>
                        <a:pt x="63" y="0"/>
                      </a:lnTo>
                      <a:lnTo>
                        <a:pt x="44" y="1"/>
                      </a:lnTo>
                      <a:lnTo>
                        <a:pt x="27" y="5"/>
                      </a:lnTo>
                      <a:lnTo>
                        <a:pt x="12" y="13"/>
                      </a:lnTo>
                      <a:lnTo>
                        <a:pt x="0" y="21"/>
                      </a:lnTo>
                      <a:lnTo>
                        <a:pt x="7" y="31"/>
                      </a:lnTo>
                      <a:lnTo>
                        <a:pt x="19" y="22"/>
                      </a:lnTo>
                      <a:lnTo>
                        <a:pt x="32" y="16"/>
                      </a:lnTo>
                      <a:lnTo>
                        <a:pt x="47" y="13"/>
                      </a:lnTo>
                      <a:lnTo>
                        <a:pt x="63" y="12"/>
                      </a:lnTo>
                      <a:lnTo>
                        <a:pt x="84" y="12"/>
                      </a:lnTo>
                      <a:lnTo>
                        <a:pt x="103" y="14"/>
                      </a:lnTo>
                      <a:lnTo>
                        <a:pt x="125" y="18"/>
                      </a:lnTo>
                      <a:lnTo>
                        <a:pt x="146" y="22"/>
                      </a:lnTo>
                      <a:lnTo>
                        <a:pt x="169" y="27"/>
                      </a:lnTo>
                      <a:lnTo>
                        <a:pt x="190" y="34"/>
                      </a:lnTo>
                      <a:lnTo>
                        <a:pt x="212" y="40"/>
                      </a:lnTo>
                      <a:lnTo>
                        <a:pt x="231" y="48"/>
                      </a:lnTo>
                      <a:lnTo>
                        <a:pt x="253" y="54"/>
                      </a:lnTo>
                      <a:lnTo>
                        <a:pt x="271" y="60"/>
                      </a:lnTo>
                      <a:lnTo>
                        <a:pt x="288" y="64"/>
                      </a:lnTo>
                      <a:lnTo>
                        <a:pt x="302" y="69"/>
                      </a:lnTo>
                      <a:lnTo>
                        <a:pt x="306" y="57"/>
                      </a:lnTo>
                      <a:lnTo>
                        <a:pt x="302" y="69"/>
                      </a:lnTo>
                      <a:lnTo>
                        <a:pt x="364" y="84"/>
                      </a:lnTo>
                      <a:lnTo>
                        <a:pt x="306" y="57"/>
                      </a:lnTo>
                      <a:lnTo>
                        <a:pt x="301" y="6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56" name="Freeform 33"/>
                <p:cNvSpPr>
                  <a:spLocks/>
                </p:cNvSpPr>
                <p:nvPr/>
              </p:nvSpPr>
              <p:spPr bwMode="auto">
                <a:xfrm>
                  <a:off x="4703" y="2023"/>
                  <a:ext cx="29" cy="38"/>
                </a:xfrm>
                <a:custGeom>
                  <a:avLst/>
                  <a:gdLst>
                    <a:gd name="T0" fmla="*/ 5 w 118"/>
                    <a:gd name="T1" fmla="*/ 0 h 153"/>
                    <a:gd name="T2" fmla="*/ 5 w 118"/>
                    <a:gd name="T3" fmla="*/ 0 h 153"/>
                    <a:gd name="T4" fmla="*/ 2 w 118"/>
                    <a:gd name="T5" fmla="*/ 1 h 153"/>
                    <a:gd name="T6" fmla="*/ 1 w 118"/>
                    <a:gd name="T7" fmla="*/ 2 h 153"/>
                    <a:gd name="T8" fmla="*/ 0 w 118"/>
                    <a:gd name="T9" fmla="*/ 3 h 153"/>
                    <a:gd name="T10" fmla="*/ 0 w 118"/>
                    <a:gd name="T11" fmla="*/ 5 h 153"/>
                    <a:gd name="T12" fmla="*/ 1 w 118"/>
                    <a:gd name="T13" fmla="*/ 6 h 153"/>
                    <a:gd name="T14" fmla="*/ 3 w 118"/>
                    <a:gd name="T15" fmla="*/ 7 h 153"/>
                    <a:gd name="T16" fmla="*/ 5 w 118"/>
                    <a:gd name="T17" fmla="*/ 8 h 153"/>
                    <a:gd name="T18" fmla="*/ 7 w 118"/>
                    <a:gd name="T19" fmla="*/ 9 h 153"/>
                    <a:gd name="T20" fmla="*/ 7 w 118"/>
                    <a:gd name="T21" fmla="*/ 9 h 153"/>
                    <a:gd name="T22" fmla="*/ 5 w 118"/>
                    <a:gd name="T23" fmla="*/ 8 h 153"/>
                    <a:gd name="T24" fmla="*/ 3 w 118"/>
                    <a:gd name="T25" fmla="*/ 7 h 153"/>
                    <a:gd name="T26" fmla="*/ 2 w 118"/>
                    <a:gd name="T27" fmla="*/ 5 h 153"/>
                    <a:gd name="T28" fmla="*/ 1 w 118"/>
                    <a:gd name="T29" fmla="*/ 4 h 153"/>
                    <a:gd name="T30" fmla="*/ 1 w 118"/>
                    <a:gd name="T31" fmla="*/ 3 h 153"/>
                    <a:gd name="T32" fmla="*/ 1 w 118"/>
                    <a:gd name="T33" fmla="*/ 2 h 153"/>
                    <a:gd name="T34" fmla="*/ 2 w 118"/>
                    <a:gd name="T35" fmla="*/ 1 h 153"/>
                    <a:gd name="T36" fmla="*/ 5 w 118"/>
                    <a:gd name="T37" fmla="*/ 1 h 153"/>
                    <a:gd name="T38" fmla="*/ 5 w 118"/>
                    <a:gd name="T39" fmla="*/ 1 h 153"/>
                    <a:gd name="T40" fmla="*/ 5 w 118"/>
                    <a:gd name="T41" fmla="*/ 0 h 153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18"/>
                    <a:gd name="T64" fmla="*/ 0 h 153"/>
                    <a:gd name="T65" fmla="*/ 118 w 118"/>
                    <a:gd name="T66" fmla="*/ 153 h 153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18" h="153">
                      <a:moveTo>
                        <a:pt x="77" y="0"/>
                      </a:moveTo>
                      <a:lnTo>
                        <a:pt x="77" y="0"/>
                      </a:lnTo>
                      <a:lnTo>
                        <a:pt x="37" y="14"/>
                      </a:lnTo>
                      <a:lnTo>
                        <a:pt x="11" y="32"/>
                      </a:lnTo>
                      <a:lnTo>
                        <a:pt x="0" y="53"/>
                      </a:lnTo>
                      <a:lnTo>
                        <a:pt x="4" y="75"/>
                      </a:lnTo>
                      <a:lnTo>
                        <a:pt x="18" y="97"/>
                      </a:lnTo>
                      <a:lnTo>
                        <a:pt x="43" y="117"/>
                      </a:lnTo>
                      <a:lnTo>
                        <a:pt x="76" y="135"/>
                      </a:lnTo>
                      <a:lnTo>
                        <a:pt x="113" y="153"/>
                      </a:lnTo>
                      <a:lnTo>
                        <a:pt x="118" y="141"/>
                      </a:lnTo>
                      <a:lnTo>
                        <a:pt x="80" y="126"/>
                      </a:lnTo>
                      <a:lnTo>
                        <a:pt x="50" y="108"/>
                      </a:lnTo>
                      <a:lnTo>
                        <a:pt x="28" y="90"/>
                      </a:lnTo>
                      <a:lnTo>
                        <a:pt x="16" y="71"/>
                      </a:lnTo>
                      <a:lnTo>
                        <a:pt x="12" y="55"/>
                      </a:lnTo>
                      <a:lnTo>
                        <a:pt x="20" y="39"/>
                      </a:lnTo>
                      <a:lnTo>
                        <a:pt x="42" y="24"/>
                      </a:lnTo>
                      <a:lnTo>
                        <a:pt x="79" y="12"/>
                      </a:lnTo>
                      <a:lnTo>
                        <a:pt x="7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57" name="Freeform 34"/>
                <p:cNvSpPr>
                  <a:spLocks/>
                </p:cNvSpPr>
                <p:nvPr/>
              </p:nvSpPr>
              <p:spPr bwMode="auto">
                <a:xfrm>
                  <a:off x="4722" y="1795"/>
                  <a:ext cx="462" cy="231"/>
                </a:xfrm>
                <a:custGeom>
                  <a:avLst/>
                  <a:gdLst>
                    <a:gd name="T0" fmla="*/ 115 w 1850"/>
                    <a:gd name="T1" fmla="*/ 0 h 925"/>
                    <a:gd name="T2" fmla="*/ 114 w 1850"/>
                    <a:gd name="T3" fmla="*/ 0 h 925"/>
                    <a:gd name="T4" fmla="*/ 111 w 1850"/>
                    <a:gd name="T5" fmla="*/ 2 h 925"/>
                    <a:gd name="T6" fmla="*/ 106 w 1850"/>
                    <a:gd name="T7" fmla="*/ 5 h 925"/>
                    <a:gd name="T8" fmla="*/ 99 w 1850"/>
                    <a:gd name="T9" fmla="*/ 8 h 925"/>
                    <a:gd name="T10" fmla="*/ 91 w 1850"/>
                    <a:gd name="T11" fmla="*/ 12 h 925"/>
                    <a:gd name="T12" fmla="*/ 82 w 1850"/>
                    <a:gd name="T13" fmla="*/ 17 h 925"/>
                    <a:gd name="T14" fmla="*/ 73 w 1850"/>
                    <a:gd name="T15" fmla="*/ 22 h 925"/>
                    <a:gd name="T16" fmla="*/ 63 w 1850"/>
                    <a:gd name="T17" fmla="*/ 27 h 925"/>
                    <a:gd name="T18" fmla="*/ 53 w 1850"/>
                    <a:gd name="T19" fmla="*/ 32 h 925"/>
                    <a:gd name="T20" fmla="*/ 42 w 1850"/>
                    <a:gd name="T21" fmla="*/ 37 h 925"/>
                    <a:gd name="T22" fmla="*/ 33 w 1850"/>
                    <a:gd name="T23" fmla="*/ 42 h 925"/>
                    <a:gd name="T24" fmla="*/ 24 w 1850"/>
                    <a:gd name="T25" fmla="*/ 46 h 925"/>
                    <a:gd name="T26" fmla="*/ 16 w 1850"/>
                    <a:gd name="T27" fmla="*/ 50 h 925"/>
                    <a:gd name="T28" fmla="*/ 9 w 1850"/>
                    <a:gd name="T29" fmla="*/ 53 h 925"/>
                    <a:gd name="T30" fmla="*/ 3 w 1850"/>
                    <a:gd name="T31" fmla="*/ 56 h 925"/>
                    <a:gd name="T32" fmla="*/ 0 w 1850"/>
                    <a:gd name="T33" fmla="*/ 57 h 925"/>
                    <a:gd name="T34" fmla="*/ 2 w 1850"/>
                    <a:gd name="T35" fmla="*/ 57 h 925"/>
                    <a:gd name="T36" fmla="*/ 6 w 1850"/>
                    <a:gd name="T37" fmla="*/ 55 h 925"/>
                    <a:gd name="T38" fmla="*/ 12 w 1850"/>
                    <a:gd name="T39" fmla="*/ 53 h 925"/>
                    <a:gd name="T40" fmla="*/ 20 w 1850"/>
                    <a:gd name="T41" fmla="*/ 49 h 925"/>
                    <a:gd name="T42" fmla="*/ 29 w 1850"/>
                    <a:gd name="T43" fmla="*/ 45 h 925"/>
                    <a:gd name="T44" fmla="*/ 38 w 1850"/>
                    <a:gd name="T45" fmla="*/ 40 h 925"/>
                    <a:gd name="T46" fmla="*/ 48 w 1850"/>
                    <a:gd name="T47" fmla="*/ 35 h 925"/>
                    <a:gd name="T48" fmla="*/ 58 w 1850"/>
                    <a:gd name="T49" fmla="*/ 30 h 925"/>
                    <a:gd name="T50" fmla="*/ 68 w 1850"/>
                    <a:gd name="T51" fmla="*/ 25 h 925"/>
                    <a:gd name="T52" fmla="*/ 78 w 1850"/>
                    <a:gd name="T53" fmla="*/ 20 h 925"/>
                    <a:gd name="T54" fmla="*/ 87 w 1850"/>
                    <a:gd name="T55" fmla="*/ 15 h 925"/>
                    <a:gd name="T56" fmla="*/ 96 w 1850"/>
                    <a:gd name="T57" fmla="*/ 11 h 925"/>
                    <a:gd name="T58" fmla="*/ 103 w 1850"/>
                    <a:gd name="T59" fmla="*/ 7 h 925"/>
                    <a:gd name="T60" fmla="*/ 109 w 1850"/>
                    <a:gd name="T61" fmla="*/ 4 h 925"/>
                    <a:gd name="T62" fmla="*/ 113 w 1850"/>
                    <a:gd name="T63" fmla="*/ 2 h 925"/>
                    <a:gd name="T64" fmla="*/ 115 w 1850"/>
                    <a:gd name="T65" fmla="*/ 1 h 925"/>
                    <a:gd name="T66" fmla="*/ 115 w 1850"/>
                    <a:gd name="T67" fmla="*/ 0 h 925"/>
                    <a:gd name="T68" fmla="*/ 115 w 1850"/>
                    <a:gd name="T69" fmla="*/ 0 h 925"/>
                    <a:gd name="T70" fmla="*/ 115 w 1850"/>
                    <a:gd name="T71" fmla="*/ 0 h 92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850"/>
                    <a:gd name="T109" fmla="*/ 0 h 925"/>
                    <a:gd name="T110" fmla="*/ 1850 w 1850"/>
                    <a:gd name="T111" fmla="*/ 925 h 92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850" h="925">
                      <a:moveTo>
                        <a:pt x="1843" y="0"/>
                      </a:moveTo>
                      <a:lnTo>
                        <a:pt x="1844" y="0"/>
                      </a:lnTo>
                      <a:lnTo>
                        <a:pt x="1839" y="2"/>
                      </a:lnTo>
                      <a:lnTo>
                        <a:pt x="1826" y="10"/>
                      </a:lnTo>
                      <a:lnTo>
                        <a:pt x="1803" y="22"/>
                      </a:lnTo>
                      <a:lnTo>
                        <a:pt x="1775" y="37"/>
                      </a:lnTo>
                      <a:lnTo>
                        <a:pt x="1737" y="56"/>
                      </a:lnTo>
                      <a:lnTo>
                        <a:pt x="1693" y="79"/>
                      </a:lnTo>
                      <a:lnTo>
                        <a:pt x="1644" y="105"/>
                      </a:lnTo>
                      <a:lnTo>
                        <a:pt x="1588" y="134"/>
                      </a:lnTo>
                      <a:lnTo>
                        <a:pt x="1528" y="165"/>
                      </a:lnTo>
                      <a:lnTo>
                        <a:pt x="1462" y="200"/>
                      </a:lnTo>
                      <a:lnTo>
                        <a:pt x="1393" y="236"/>
                      </a:lnTo>
                      <a:lnTo>
                        <a:pt x="1320" y="273"/>
                      </a:lnTo>
                      <a:lnTo>
                        <a:pt x="1245" y="311"/>
                      </a:lnTo>
                      <a:lnTo>
                        <a:pt x="1167" y="352"/>
                      </a:lnTo>
                      <a:lnTo>
                        <a:pt x="1088" y="393"/>
                      </a:lnTo>
                      <a:lnTo>
                        <a:pt x="1007" y="434"/>
                      </a:lnTo>
                      <a:lnTo>
                        <a:pt x="926" y="476"/>
                      </a:lnTo>
                      <a:lnTo>
                        <a:pt x="844" y="516"/>
                      </a:lnTo>
                      <a:lnTo>
                        <a:pt x="763" y="558"/>
                      </a:lnTo>
                      <a:lnTo>
                        <a:pt x="682" y="598"/>
                      </a:lnTo>
                      <a:lnTo>
                        <a:pt x="604" y="637"/>
                      </a:lnTo>
                      <a:lnTo>
                        <a:pt x="527" y="674"/>
                      </a:lnTo>
                      <a:lnTo>
                        <a:pt x="454" y="712"/>
                      </a:lnTo>
                      <a:lnTo>
                        <a:pt x="384" y="745"/>
                      </a:lnTo>
                      <a:lnTo>
                        <a:pt x="316" y="777"/>
                      </a:lnTo>
                      <a:lnTo>
                        <a:pt x="254" y="806"/>
                      </a:lnTo>
                      <a:lnTo>
                        <a:pt x="195" y="833"/>
                      </a:lnTo>
                      <a:lnTo>
                        <a:pt x="144" y="857"/>
                      </a:lnTo>
                      <a:lnTo>
                        <a:pt x="97" y="876"/>
                      </a:lnTo>
                      <a:lnTo>
                        <a:pt x="57" y="892"/>
                      </a:lnTo>
                      <a:lnTo>
                        <a:pt x="24" y="904"/>
                      </a:lnTo>
                      <a:lnTo>
                        <a:pt x="0" y="913"/>
                      </a:lnTo>
                      <a:lnTo>
                        <a:pt x="2" y="925"/>
                      </a:lnTo>
                      <a:lnTo>
                        <a:pt x="29" y="916"/>
                      </a:lnTo>
                      <a:lnTo>
                        <a:pt x="62" y="904"/>
                      </a:lnTo>
                      <a:lnTo>
                        <a:pt x="102" y="888"/>
                      </a:lnTo>
                      <a:lnTo>
                        <a:pt x="149" y="869"/>
                      </a:lnTo>
                      <a:lnTo>
                        <a:pt x="200" y="845"/>
                      </a:lnTo>
                      <a:lnTo>
                        <a:pt x="259" y="818"/>
                      </a:lnTo>
                      <a:lnTo>
                        <a:pt x="321" y="787"/>
                      </a:lnTo>
                      <a:lnTo>
                        <a:pt x="388" y="755"/>
                      </a:lnTo>
                      <a:lnTo>
                        <a:pt x="459" y="721"/>
                      </a:lnTo>
                      <a:lnTo>
                        <a:pt x="532" y="684"/>
                      </a:lnTo>
                      <a:lnTo>
                        <a:pt x="609" y="647"/>
                      </a:lnTo>
                      <a:lnTo>
                        <a:pt x="687" y="607"/>
                      </a:lnTo>
                      <a:lnTo>
                        <a:pt x="767" y="568"/>
                      </a:lnTo>
                      <a:lnTo>
                        <a:pt x="849" y="526"/>
                      </a:lnTo>
                      <a:lnTo>
                        <a:pt x="930" y="485"/>
                      </a:lnTo>
                      <a:lnTo>
                        <a:pt x="1012" y="443"/>
                      </a:lnTo>
                      <a:lnTo>
                        <a:pt x="1092" y="403"/>
                      </a:lnTo>
                      <a:lnTo>
                        <a:pt x="1171" y="362"/>
                      </a:lnTo>
                      <a:lnTo>
                        <a:pt x="1249" y="321"/>
                      </a:lnTo>
                      <a:lnTo>
                        <a:pt x="1325" y="283"/>
                      </a:lnTo>
                      <a:lnTo>
                        <a:pt x="1398" y="246"/>
                      </a:lnTo>
                      <a:lnTo>
                        <a:pt x="1466" y="210"/>
                      </a:lnTo>
                      <a:lnTo>
                        <a:pt x="1532" y="175"/>
                      </a:lnTo>
                      <a:lnTo>
                        <a:pt x="1592" y="144"/>
                      </a:lnTo>
                      <a:lnTo>
                        <a:pt x="1649" y="115"/>
                      </a:lnTo>
                      <a:lnTo>
                        <a:pt x="1698" y="89"/>
                      </a:lnTo>
                      <a:lnTo>
                        <a:pt x="1742" y="66"/>
                      </a:lnTo>
                      <a:lnTo>
                        <a:pt x="1779" y="47"/>
                      </a:lnTo>
                      <a:lnTo>
                        <a:pt x="1808" y="31"/>
                      </a:lnTo>
                      <a:lnTo>
                        <a:pt x="1831" y="19"/>
                      </a:lnTo>
                      <a:lnTo>
                        <a:pt x="1844" y="12"/>
                      </a:lnTo>
                      <a:lnTo>
                        <a:pt x="1849" y="10"/>
                      </a:lnTo>
                      <a:lnTo>
                        <a:pt x="1850" y="10"/>
                      </a:lnTo>
                      <a:lnTo>
                        <a:pt x="1849" y="10"/>
                      </a:lnTo>
                      <a:lnTo>
                        <a:pt x="1850" y="10"/>
                      </a:lnTo>
                      <a:lnTo>
                        <a:pt x="184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58" name="Freeform 35"/>
                <p:cNvSpPr>
                  <a:spLocks/>
                </p:cNvSpPr>
                <p:nvPr/>
              </p:nvSpPr>
              <p:spPr bwMode="auto">
                <a:xfrm>
                  <a:off x="5088" y="1766"/>
                  <a:ext cx="100" cy="31"/>
                </a:xfrm>
                <a:custGeom>
                  <a:avLst/>
                  <a:gdLst>
                    <a:gd name="T0" fmla="*/ 0 w 401"/>
                    <a:gd name="T1" fmla="*/ 1 h 125"/>
                    <a:gd name="T2" fmla="*/ 0 w 401"/>
                    <a:gd name="T3" fmla="*/ 1 h 125"/>
                    <a:gd name="T4" fmla="*/ 2 w 401"/>
                    <a:gd name="T5" fmla="*/ 1 h 125"/>
                    <a:gd name="T6" fmla="*/ 5 w 401"/>
                    <a:gd name="T7" fmla="*/ 1 h 125"/>
                    <a:gd name="T8" fmla="*/ 7 w 401"/>
                    <a:gd name="T9" fmla="*/ 1 h 125"/>
                    <a:gd name="T10" fmla="*/ 10 w 401"/>
                    <a:gd name="T11" fmla="*/ 2 h 125"/>
                    <a:gd name="T12" fmla="*/ 12 w 401"/>
                    <a:gd name="T13" fmla="*/ 2 h 125"/>
                    <a:gd name="T14" fmla="*/ 14 w 401"/>
                    <a:gd name="T15" fmla="*/ 2 h 125"/>
                    <a:gd name="T16" fmla="*/ 16 w 401"/>
                    <a:gd name="T17" fmla="*/ 3 h 125"/>
                    <a:gd name="T18" fmla="*/ 18 w 401"/>
                    <a:gd name="T19" fmla="*/ 3 h 125"/>
                    <a:gd name="T20" fmla="*/ 20 w 401"/>
                    <a:gd name="T21" fmla="*/ 4 h 125"/>
                    <a:gd name="T22" fmla="*/ 21 w 401"/>
                    <a:gd name="T23" fmla="*/ 4 h 125"/>
                    <a:gd name="T24" fmla="*/ 23 w 401"/>
                    <a:gd name="T25" fmla="*/ 5 h 125"/>
                    <a:gd name="T26" fmla="*/ 24 w 401"/>
                    <a:gd name="T27" fmla="*/ 5 h 125"/>
                    <a:gd name="T28" fmla="*/ 24 w 401"/>
                    <a:gd name="T29" fmla="*/ 6 h 125"/>
                    <a:gd name="T30" fmla="*/ 24 w 401"/>
                    <a:gd name="T31" fmla="*/ 6 h 125"/>
                    <a:gd name="T32" fmla="*/ 24 w 401"/>
                    <a:gd name="T33" fmla="*/ 7 h 125"/>
                    <a:gd name="T34" fmla="*/ 23 w 401"/>
                    <a:gd name="T35" fmla="*/ 7 h 125"/>
                    <a:gd name="T36" fmla="*/ 24 w 401"/>
                    <a:gd name="T37" fmla="*/ 8 h 125"/>
                    <a:gd name="T38" fmla="*/ 25 w 401"/>
                    <a:gd name="T39" fmla="*/ 7 h 125"/>
                    <a:gd name="T40" fmla="*/ 25 w 401"/>
                    <a:gd name="T41" fmla="*/ 6 h 125"/>
                    <a:gd name="T42" fmla="*/ 25 w 401"/>
                    <a:gd name="T43" fmla="*/ 5 h 125"/>
                    <a:gd name="T44" fmla="*/ 24 w 401"/>
                    <a:gd name="T45" fmla="*/ 5 h 125"/>
                    <a:gd name="T46" fmla="*/ 23 w 401"/>
                    <a:gd name="T47" fmla="*/ 4 h 125"/>
                    <a:gd name="T48" fmla="*/ 22 w 401"/>
                    <a:gd name="T49" fmla="*/ 4 h 125"/>
                    <a:gd name="T50" fmla="*/ 20 w 401"/>
                    <a:gd name="T51" fmla="*/ 3 h 125"/>
                    <a:gd name="T52" fmla="*/ 18 w 401"/>
                    <a:gd name="T53" fmla="*/ 3 h 125"/>
                    <a:gd name="T54" fmla="*/ 16 w 401"/>
                    <a:gd name="T55" fmla="*/ 2 h 125"/>
                    <a:gd name="T56" fmla="*/ 14 w 401"/>
                    <a:gd name="T57" fmla="*/ 2 h 125"/>
                    <a:gd name="T58" fmla="*/ 12 w 401"/>
                    <a:gd name="T59" fmla="*/ 1 h 125"/>
                    <a:gd name="T60" fmla="*/ 10 w 401"/>
                    <a:gd name="T61" fmla="*/ 1 h 125"/>
                    <a:gd name="T62" fmla="*/ 7 w 401"/>
                    <a:gd name="T63" fmla="*/ 1 h 125"/>
                    <a:gd name="T64" fmla="*/ 5 w 401"/>
                    <a:gd name="T65" fmla="*/ 0 h 125"/>
                    <a:gd name="T66" fmla="*/ 2 w 401"/>
                    <a:gd name="T67" fmla="*/ 0 h 125"/>
                    <a:gd name="T68" fmla="*/ 0 w 401"/>
                    <a:gd name="T69" fmla="*/ 0 h 125"/>
                    <a:gd name="T70" fmla="*/ 0 w 401"/>
                    <a:gd name="T71" fmla="*/ 0 h 125"/>
                    <a:gd name="T72" fmla="*/ 0 w 401"/>
                    <a:gd name="T73" fmla="*/ 0 h 125"/>
                    <a:gd name="T74" fmla="*/ 0 w 401"/>
                    <a:gd name="T75" fmla="*/ 0 h 125"/>
                    <a:gd name="T76" fmla="*/ 0 w 401"/>
                    <a:gd name="T77" fmla="*/ 0 h 125"/>
                    <a:gd name="T78" fmla="*/ 0 w 401"/>
                    <a:gd name="T79" fmla="*/ 1 h 125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401"/>
                    <a:gd name="T121" fmla="*/ 0 h 125"/>
                    <a:gd name="T122" fmla="*/ 401 w 401"/>
                    <a:gd name="T123" fmla="*/ 125 h 125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401" h="125">
                      <a:moveTo>
                        <a:pt x="5" y="12"/>
                      </a:moveTo>
                      <a:lnTo>
                        <a:pt x="3" y="12"/>
                      </a:lnTo>
                      <a:lnTo>
                        <a:pt x="40" y="16"/>
                      </a:lnTo>
                      <a:lnTo>
                        <a:pt x="78" y="19"/>
                      </a:lnTo>
                      <a:lnTo>
                        <a:pt x="117" y="24"/>
                      </a:lnTo>
                      <a:lnTo>
                        <a:pt x="155" y="30"/>
                      </a:lnTo>
                      <a:lnTo>
                        <a:pt x="192" y="36"/>
                      </a:lnTo>
                      <a:lnTo>
                        <a:pt x="230" y="42"/>
                      </a:lnTo>
                      <a:lnTo>
                        <a:pt x="263" y="49"/>
                      </a:lnTo>
                      <a:lnTo>
                        <a:pt x="294" y="58"/>
                      </a:lnTo>
                      <a:lnTo>
                        <a:pt x="323" y="65"/>
                      </a:lnTo>
                      <a:lnTo>
                        <a:pt x="346" y="73"/>
                      </a:lnTo>
                      <a:lnTo>
                        <a:pt x="365" y="80"/>
                      </a:lnTo>
                      <a:lnTo>
                        <a:pt x="379" y="90"/>
                      </a:lnTo>
                      <a:lnTo>
                        <a:pt x="388" y="97"/>
                      </a:lnTo>
                      <a:lnTo>
                        <a:pt x="389" y="102"/>
                      </a:lnTo>
                      <a:lnTo>
                        <a:pt x="387" y="108"/>
                      </a:lnTo>
                      <a:lnTo>
                        <a:pt x="377" y="115"/>
                      </a:lnTo>
                      <a:lnTo>
                        <a:pt x="384" y="125"/>
                      </a:lnTo>
                      <a:lnTo>
                        <a:pt x="396" y="115"/>
                      </a:lnTo>
                      <a:lnTo>
                        <a:pt x="401" y="102"/>
                      </a:lnTo>
                      <a:lnTo>
                        <a:pt x="397" y="90"/>
                      </a:lnTo>
                      <a:lnTo>
                        <a:pt x="387" y="80"/>
                      </a:lnTo>
                      <a:lnTo>
                        <a:pt x="370" y="71"/>
                      </a:lnTo>
                      <a:lnTo>
                        <a:pt x="351" y="61"/>
                      </a:lnTo>
                      <a:lnTo>
                        <a:pt x="325" y="53"/>
                      </a:lnTo>
                      <a:lnTo>
                        <a:pt x="297" y="46"/>
                      </a:lnTo>
                      <a:lnTo>
                        <a:pt x="265" y="37"/>
                      </a:lnTo>
                      <a:lnTo>
                        <a:pt x="232" y="30"/>
                      </a:lnTo>
                      <a:lnTo>
                        <a:pt x="195" y="24"/>
                      </a:lnTo>
                      <a:lnTo>
                        <a:pt x="158" y="18"/>
                      </a:lnTo>
                      <a:lnTo>
                        <a:pt x="119" y="12"/>
                      </a:lnTo>
                      <a:lnTo>
                        <a:pt x="81" y="7"/>
                      </a:lnTo>
                      <a:lnTo>
                        <a:pt x="40" y="4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5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59" name="Freeform 36"/>
                <p:cNvSpPr>
                  <a:spLocks/>
                </p:cNvSpPr>
                <p:nvPr/>
              </p:nvSpPr>
              <p:spPr bwMode="auto">
                <a:xfrm>
                  <a:off x="4519" y="1766"/>
                  <a:ext cx="571" cy="215"/>
                </a:xfrm>
                <a:custGeom>
                  <a:avLst/>
                  <a:gdLst>
                    <a:gd name="T0" fmla="*/ 1 w 2283"/>
                    <a:gd name="T1" fmla="*/ 53 h 861"/>
                    <a:gd name="T2" fmla="*/ 1 w 2283"/>
                    <a:gd name="T3" fmla="*/ 54 h 861"/>
                    <a:gd name="T4" fmla="*/ 143 w 2283"/>
                    <a:gd name="T5" fmla="*/ 1 h 861"/>
                    <a:gd name="T6" fmla="*/ 143 w 2283"/>
                    <a:gd name="T7" fmla="*/ 0 h 861"/>
                    <a:gd name="T8" fmla="*/ 1 w 2283"/>
                    <a:gd name="T9" fmla="*/ 53 h 861"/>
                    <a:gd name="T10" fmla="*/ 1 w 2283"/>
                    <a:gd name="T11" fmla="*/ 54 h 861"/>
                    <a:gd name="T12" fmla="*/ 1 w 2283"/>
                    <a:gd name="T13" fmla="*/ 53 h 861"/>
                    <a:gd name="T14" fmla="*/ 0 w 2283"/>
                    <a:gd name="T15" fmla="*/ 53 h 861"/>
                    <a:gd name="T16" fmla="*/ 1 w 2283"/>
                    <a:gd name="T17" fmla="*/ 54 h 861"/>
                    <a:gd name="T18" fmla="*/ 1 w 2283"/>
                    <a:gd name="T19" fmla="*/ 53 h 86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283"/>
                    <a:gd name="T31" fmla="*/ 0 h 861"/>
                    <a:gd name="T32" fmla="*/ 2283 w 2283"/>
                    <a:gd name="T33" fmla="*/ 861 h 86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283" h="861">
                      <a:moveTo>
                        <a:pt x="16" y="851"/>
                      </a:moveTo>
                      <a:lnTo>
                        <a:pt x="14" y="861"/>
                      </a:lnTo>
                      <a:lnTo>
                        <a:pt x="2283" y="12"/>
                      </a:lnTo>
                      <a:lnTo>
                        <a:pt x="2278" y="0"/>
                      </a:lnTo>
                      <a:lnTo>
                        <a:pt x="10" y="849"/>
                      </a:lnTo>
                      <a:lnTo>
                        <a:pt x="8" y="860"/>
                      </a:lnTo>
                      <a:lnTo>
                        <a:pt x="10" y="849"/>
                      </a:lnTo>
                      <a:lnTo>
                        <a:pt x="0" y="854"/>
                      </a:lnTo>
                      <a:lnTo>
                        <a:pt x="8" y="860"/>
                      </a:lnTo>
                      <a:lnTo>
                        <a:pt x="16" y="8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60" name="Freeform 37"/>
                <p:cNvSpPr>
                  <a:spLocks/>
                </p:cNvSpPr>
                <p:nvPr/>
              </p:nvSpPr>
              <p:spPr bwMode="auto">
                <a:xfrm>
                  <a:off x="4048" y="1835"/>
                  <a:ext cx="26" cy="24"/>
                </a:xfrm>
                <a:custGeom>
                  <a:avLst/>
                  <a:gdLst>
                    <a:gd name="T0" fmla="*/ 0 w 103"/>
                    <a:gd name="T1" fmla="*/ 0 h 98"/>
                    <a:gd name="T2" fmla="*/ 0 w 103"/>
                    <a:gd name="T3" fmla="*/ 0 h 98"/>
                    <a:gd name="T4" fmla="*/ 1 w 103"/>
                    <a:gd name="T5" fmla="*/ 0 h 98"/>
                    <a:gd name="T6" fmla="*/ 1 w 103"/>
                    <a:gd name="T7" fmla="*/ 1 h 98"/>
                    <a:gd name="T8" fmla="*/ 1 w 103"/>
                    <a:gd name="T9" fmla="*/ 1 h 98"/>
                    <a:gd name="T10" fmla="*/ 1 w 103"/>
                    <a:gd name="T11" fmla="*/ 2 h 98"/>
                    <a:gd name="T12" fmla="*/ 1 w 103"/>
                    <a:gd name="T13" fmla="*/ 2 h 98"/>
                    <a:gd name="T14" fmla="*/ 1 w 103"/>
                    <a:gd name="T15" fmla="*/ 2 h 98"/>
                    <a:gd name="T16" fmla="*/ 1 w 103"/>
                    <a:gd name="T17" fmla="*/ 3 h 98"/>
                    <a:gd name="T18" fmla="*/ 2 w 103"/>
                    <a:gd name="T19" fmla="*/ 3 h 98"/>
                    <a:gd name="T20" fmla="*/ 3 w 103"/>
                    <a:gd name="T21" fmla="*/ 4 h 98"/>
                    <a:gd name="T22" fmla="*/ 4 w 103"/>
                    <a:gd name="T23" fmla="*/ 4 h 98"/>
                    <a:gd name="T24" fmla="*/ 5 w 103"/>
                    <a:gd name="T25" fmla="*/ 5 h 98"/>
                    <a:gd name="T26" fmla="*/ 5 w 103"/>
                    <a:gd name="T27" fmla="*/ 5 h 98"/>
                    <a:gd name="T28" fmla="*/ 6 w 103"/>
                    <a:gd name="T29" fmla="*/ 6 h 98"/>
                    <a:gd name="T30" fmla="*/ 6 w 103"/>
                    <a:gd name="T31" fmla="*/ 6 h 98"/>
                    <a:gd name="T32" fmla="*/ 7 w 103"/>
                    <a:gd name="T33" fmla="*/ 6 h 98"/>
                    <a:gd name="T34" fmla="*/ 6 w 103"/>
                    <a:gd name="T35" fmla="*/ 5 h 98"/>
                    <a:gd name="T36" fmla="*/ 5 w 103"/>
                    <a:gd name="T37" fmla="*/ 4 h 98"/>
                    <a:gd name="T38" fmla="*/ 4 w 103"/>
                    <a:gd name="T39" fmla="*/ 3 h 98"/>
                    <a:gd name="T40" fmla="*/ 3 w 103"/>
                    <a:gd name="T41" fmla="*/ 2 h 98"/>
                    <a:gd name="T42" fmla="*/ 2 w 103"/>
                    <a:gd name="T43" fmla="*/ 2 h 98"/>
                    <a:gd name="T44" fmla="*/ 2 w 103"/>
                    <a:gd name="T45" fmla="*/ 1 h 98"/>
                    <a:gd name="T46" fmla="*/ 1 w 103"/>
                    <a:gd name="T47" fmla="*/ 0 h 98"/>
                    <a:gd name="T48" fmla="*/ 0 w 103"/>
                    <a:gd name="T49" fmla="*/ 0 h 9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03"/>
                    <a:gd name="T76" fmla="*/ 0 h 98"/>
                    <a:gd name="T77" fmla="*/ 103 w 103"/>
                    <a:gd name="T78" fmla="*/ 98 h 9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03" h="98">
                      <a:moveTo>
                        <a:pt x="0" y="0"/>
                      </a:moveTo>
                      <a:lnTo>
                        <a:pt x="4" y="4"/>
                      </a:lnTo>
                      <a:lnTo>
                        <a:pt x="7" y="10"/>
                      </a:lnTo>
                      <a:lnTo>
                        <a:pt x="10" y="16"/>
                      </a:lnTo>
                      <a:lnTo>
                        <a:pt x="12" y="22"/>
                      </a:lnTo>
                      <a:lnTo>
                        <a:pt x="13" y="28"/>
                      </a:lnTo>
                      <a:lnTo>
                        <a:pt x="13" y="34"/>
                      </a:lnTo>
                      <a:lnTo>
                        <a:pt x="12" y="41"/>
                      </a:lnTo>
                      <a:lnTo>
                        <a:pt x="10" y="47"/>
                      </a:lnTo>
                      <a:lnTo>
                        <a:pt x="23" y="55"/>
                      </a:lnTo>
                      <a:lnTo>
                        <a:pt x="39" y="63"/>
                      </a:lnTo>
                      <a:lnTo>
                        <a:pt x="54" y="71"/>
                      </a:lnTo>
                      <a:lnTo>
                        <a:pt x="70" y="80"/>
                      </a:lnTo>
                      <a:lnTo>
                        <a:pt x="83" y="87"/>
                      </a:lnTo>
                      <a:lnTo>
                        <a:pt x="94" y="93"/>
                      </a:lnTo>
                      <a:lnTo>
                        <a:pt x="101" y="97"/>
                      </a:lnTo>
                      <a:lnTo>
                        <a:pt x="103" y="98"/>
                      </a:lnTo>
                      <a:lnTo>
                        <a:pt x="94" y="83"/>
                      </a:lnTo>
                      <a:lnTo>
                        <a:pt x="82" y="69"/>
                      </a:lnTo>
                      <a:lnTo>
                        <a:pt x="69" y="55"/>
                      </a:lnTo>
                      <a:lnTo>
                        <a:pt x="53" y="41"/>
                      </a:lnTo>
                      <a:lnTo>
                        <a:pt x="37" y="28"/>
                      </a:lnTo>
                      <a:lnTo>
                        <a:pt x="23" y="18"/>
                      </a:lnTo>
                      <a:lnTo>
                        <a:pt x="10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61" name="Freeform 38"/>
                <p:cNvSpPr>
                  <a:spLocks/>
                </p:cNvSpPr>
                <p:nvPr/>
              </p:nvSpPr>
              <p:spPr bwMode="auto">
                <a:xfrm>
                  <a:off x="4047" y="1834"/>
                  <a:ext cx="6" cy="14"/>
                </a:xfrm>
                <a:custGeom>
                  <a:avLst/>
                  <a:gdLst>
                    <a:gd name="T0" fmla="*/ 1 w 24"/>
                    <a:gd name="T1" fmla="*/ 3 h 56"/>
                    <a:gd name="T2" fmla="*/ 1 w 24"/>
                    <a:gd name="T3" fmla="*/ 4 h 56"/>
                    <a:gd name="T4" fmla="*/ 2 w 24"/>
                    <a:gd name="T5" fmla="*/ 3 h 56"/>
                    <a:gd name="T6" fmla="*/ 2 w 24"/>
                    <a:gd name="T7" fmla="*/ 3 h 56"/>
                    <a:gd name="T8" fmla="*/ 2 w 24"/>
                    <a:gd name="T9" fmla="*/ 2 h 56"/>
                    <a:gd name="T10" fmla="*/ 2 w 24"/>
                    <a:gd name="T11" fmla="*/ 2 h 56"/>
                    <a:gd name="T12" fmla="*/ 1 w 24"/>
                    <a:gd name="T13" fmla="*/ 1 h 56"/>
                    <a:gd name="T14" fmla="*/ 1 w 24"/>
                    <a:gd name="T15" fmla="*/ 1 h 56"/>
                    <a:gd name="T16" fmla="*/ 1 w 24"/>
                    <a:gd name="T17" fmla="*/ 0 h 56"/>
                    <a:gd name="T18" fmla="*/ 1 w 24"/>
                    <a:gd name="T19" fmla="*/ 0 h 56"/>
                    <a:gd name="T20" fmla="*/ 0 w 24"/>
                    <a:gd name="T21" fmla="*/ 1 h 56"/>
                    <a:gd name="T22" fmla="*/ 0 w 24"/>
                    <a:gd name="T23" fmla="*/ 1 h 56"/>
                    <a:gd name="T24" fmla="*/ 1 w 24"/>
                    <a:gd name="T25" fmla="*/ 1 h 56"/>
                    <a:gd name="T26" fmla="*/ 1 w 24"/>
                    <a:gd name="T27" fmla="*/ 2 h 56"/>
                    <a:gd name="T28" fmla="*/ 1 w 24"/>
                    <a:gd name="T29" fmla="*/ 2 h 56"/>
                    <a:gd name="T30" fmla="*/ 1 w 24"/>
                    <a:gd name="T31" fmla="*/ 2 h 56"/>
                    <a:gd name="T32" fmla="*/ 1 w 24"/>
                    <a:gd name="T33" fmla="*/ 3 h 56"/>
                    <a:gd name="T34" fmla="*/ 1 w 24"/>
                    <a:gd name="T35" fmla="*/ 3 h 56"/>
                    <a:gd name="T36" fmla="*/ 1 w 24"/>
                    <a:gd name="T37" fmla="*/ 3 h 56"/>
                    <a:gd name="T38" fmla="*/ 1 w 24"/>
                    <a:gd name="T39" fmla="*/ 4 h 56"/>
                    <a:gd name="T40" fmla="*/ 1 w 24"/>
                    <a:gd name="T41" fmla="*/ 3 h 56"/>
                    <a:gd name="T42" fmla="*/ 1 w 24"/>
                    <a:gd name="T43" fmla="*/ 4 h 56"/>
                    <a:gd name="T44" fmla="*/ 1 w 24"/>
                    <a:gd name="T45" fmla="*/ 4 h 56"/>
                    <a:gd name="T46" fmla="*/ 1 w 24"/>
                    <a:gd name="T47" fmla="*/ 3 h 5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4"/>
                    <a:gd name="T73" fmla="*/ 0 h 56"/>
                    <a:gd name="T74" fmla="*/ 24 w 24"/>
                    <a:gd name="T75" fmla="*/ 56 h 5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4" h="56">
                      <a:moveTo>
                        <a:pt x="17" y="47"/>
                      </a:moveTo>
                      <a:lnTo>
                        <a:pt x="20" y="54"/>
                      </a:lnTo>
                      <a:lnTo>
                        <a:pt x="23" y="47"/>
                      </a:lnTo>
                      <a:lnTo>
                        <a:pt x="24" y="38"/>
                      </a:lnTo>
                      <a:lnTo>
                        <a:pt x="24" y="32"/>
                      </a:lnTo>
                      <a:lnTo>
                        <a:pt x="23" y="25"/>
                      </a:lnTo>
                      <a:lnTo>
                        <a:pt x="21" y="18"/>
                      </a:lnTo>
                      <a:lnTo>
                        <a:pt x="17" y="12"/>
                      </a:lnTo>
                      <a:lnTo>
                        <a:pt x="14" y="5"/>
                      </a:lnTo>
                      <a:lnTo>
                        <a:pt x="10" y="0"/>
                      </a:lnTo>
                      <a:lnTo>
                        <a:pt x="0" y="7"/>
                      </a:lnTo>
                      <a:lnTo>
                        <a:pt x="4" y="12"/>
                      </a:lnTo>
                      <a:lnTo>
                        <a:pt x="8" y="17"/>
                      </a:lnTo>
                      <a:lnTo>
                        <a:pt x="9" y="23"/>
                      </a:lnTo>
                      <a:lnTo>
                        <a:pt x="11" y="28"/>
                      </a:lnTo>
                      <a:lnTo>
                        <a:pt x="12" y="32"/>
                      </a:lnTo>
                      <a:lnTo>
                        <a:pt x="12" y="38"/>
                      </a:lnTo>
                      <a:lnTo>
                        <a:pt x="11" y="44"/>
                      </a:lnTo>
                      <a:lnTo>
                        <a:pt x="10" y="49"/>
                      </a:lnTo>
                      <a:lnTo>
                        <a:pt x="12" y="56"/>
                      </a:lnTo>
                      <a:lnTo>
                        <a:pt x="10" y="49"/>
                      </a:lnTo>
                      <a:lnTo>
                        <a:pt x="6" y="54"/>
                      </a:lnTo>
                      <a:lnTo>
                        <a:pt x="12" y="56"/>
                      </a:lnTo>
                      <a:lnTo>
                        <a:pt x="17" y="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62" name="Freeform 39"/>
                <p:cNvSpPr>
                  <a:spLocks/>
                </p:cNvSpPr>
                <p:nvPr/>
              </p:nvSpPr>
              <p:spPr bwMode="auto">
                <a:xfrm>
                  <a:off x="4050" y="1846"/>
                  <a:ext cx="27" cy="17"/>
                </a:xfrm>
                <a:custGeom>
                  <a:avLst/>
                  <a:gdLst>
                    <a:gd name="T0" fmla="*/ 5 w 111"/>
                    <a:gd name="T1" fmla="*/ 3 h 69"/>
                    <a:gd name="T2" fmla="*/ 6 w 111"/>
                    <a:gd name="T3" fmla="*/ 3 h 69"/>
                    <a:gd name="T4" fmla="*/ 6 w 111"/>
                    <a:gd name="T5" fmla="*/ 3 h 69"/>
                    <a:gd name="T6" fmla="*/ 5 w 111"/>
                    <a:gd name="T7" fmla="*/ 3 h 69"/>
                    <a:gd name="T8" fmla="*/ 5 w 111"/>
                    <a:gd name="T9" fmla="*/ 2 h 69"/>
                    <a:gd name="T10" fmla="*/ 4 w 111"/>
                    <a:gd name="T11" fmla="*/ 2 h 69"/>
                    <a:gd name="T12" fmla="*/ 3 w 111"/>
                    <a:gd name="T13" fmla="*/ 1 h 69"/>
                    <a:gd name="T14" fmla="*/ 2 w 111"/>
                    <a:gd name="T15" fmla="*/ 1 h 69"/>
                    <a:gd name="T16" fmla="*/ 1 w 111"/>
                    <a:gd name="T17" fmla="*/ 0 h 69"/>
                    <a:gd name="T18" fmla="*/ 0 w 111"/>
                    <a:gd name="T19" fmla="*/ 0 h 69"/>
                    <a:gd name="T20" fmla="*/ 0 w 111"/>
                    <a:gd name="T21" fmla="*/ 0 h 69"/>
                    <a:gd name="T22" fmla="*/ 1 w 111"/>
                    <a:gd name="T23" fmla="*/ 1 h 69"/>
                    <a:gd name="T24" fmla="*/ 2 w 111"/>
                    <a:gd name="T25" fmla="*/ 1 h 69"/>
                    <a:gd name="T26" fmla="*/ 3 w 111"/>
                    <a:gd name="T27" fmla="*/ 2 h 69"/>
                    <a:gd name="T28" fmla="*/ 4 w 111"/>
                    <a:gd name="T29" fmla="*/ 2 h 69"/>
                    <a:gd name="T30" fmla="*/ 4 w 111"/>
                    <a:gd name="T31" fmla="*/ 3 h 69"/>
                    <a:gd name="T32" fmla="*/ 5 w 111"/>
                    <a:gd name="T33" fmla="*/ 3 h 69"/>
                    <a:gd name="T34" fmla="*/ 5 w 111"/>
                    <a:gd name="T35" fmla="*/ 3 h 69"/>
                    <a:gd name="T36" fmla="*/ 6 w 111"/>
                    <a:gd name="T37" fmla="*/ 4 h 69"/>
                    <a:gd name="T38" fmla="*/ 6 w 111"/>
                    <a:gd name="T39" fmla="*/ 3 h 69"/>
                    <a:gd name="T40" fmla="*/ 6 w 111"/>
                    <a:gd name="T41" fmla="*/ 4 h 69"/>
                    <a:gd name="T42" fmla="*/ 7 w 111"/>
                    <a:gd name="T43" fmla="*/ 4 h 69"/>
                    <a:gd name="T44" fmla="*/ 6 w 111"/>
                    <a:gd name="T45" fmla="*/ 3 h 69"/>
                    <a:gd name="T46" fmla="*/ 5 w 111"/>
                    <a:gd name="T47" fmla="*/ 3 h 6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11"/>
                    <a:gd name="T73" fmla="*/ 0 h 69"/>
                    <a:gd name="T74" fmla="*/ 111 w 111"/>
                    <a:gd name="T75" fmla="*/ 69 h 69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11" h="69">
                      <a:moveTo>
                        <a:pt x="92" y="57"/>
                      </a:moveTo>
                      <a:lnTo>
                        <a:pt x="99" y="50"/>
                      </a:lnTo>
                      <a:lnTo>
                        <a:pt x="96" y="49"/>
                      </a:lnTo>
                      <a:lnTo>
                        <a:pt x="89" y="45"/>
                      </a:lnTo>
                      <a:lnTo>
                        <a:pt x="78" y="39"/>
                      </a:lnTo>
                      <a:lnTo>
                        <a:pt x="65" y="32"/>
                      </a:lnTo>
                      <a:lnTo>
                        <a:pt x="50" y="24"/>
                      </a:lnTo>
                      <a:lnTo>
                        <a:pt x="34" y="15"/>
                      </a:lnTo>
                      <a:lnTo>
                        <a:pt x="18" y="7"/>
                      </a:lnTo>
                      <a:lnTo>
                        <a:pt x="5" y="0"/>
                      </a:lnTo>
                      <a:lnTo>
                        <a:pt x="0" y="9"/>
                      </a:lnTo>
                      <a:lnTo>
                        <a:pt x="14" y="16"/>
                      </a:lnTo>
                      <a:lnTo>
                        <a:pt x="29" y="25"/>
                      </a:lnTo>
                      <a:lnTo>
                        <a:pt x="45" y="33"/>
                      </a:lnTo>
                      <a:lnTo>
                        <a:pt x="60" y="42"/>
                      </a:lnTo>
                      <a:lnTo>
                        <a:pt x="74" y="49"/>
                      </a:lnTo>
                      <a:lnTo>
                        <a:pt x="84" y="55"/>
                      </a:lnTo>
                      <a:lnTo>
                        <a:pt x="92" y="58"/>
                      </a:lnTo>
                      <a:lnTo>
                        <a:pt x="94" y="60"/>
                      </a:lnTo>
                      <a:lnTo>
                        <a:pt x="101" y="52"/>
                      </a:lnTo>
                      <a:lnTo>
                        <a:pt x="94" y="60"/>
                      </a:lnTo>
                      <a:lnTo>
                        <a:pt x="111" y="69"/>
                      </a:lnTo>
                      <a:lnTo>
                        <a:pt x="101" y="52"/>
                      </a:lnTo>
                      <a:lnTo>
                        <a:pt x="92" y="5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63" name="Freeform 40"/>
                <p:cNvSpPr>
                  <a:spLocks/>
                </p:cNvSpPr>
                <p:nvPr/>
              </p:nvSpPr>
              <p:spPr bwMode="auto">
                <a:xfrm>
                  <a:off x="4039" y="1826"/>
                  <a:ext cx="36" cy="34"/>
                </a:xfrm>
                <a:custGeom>
                  <a:avLst/>
                  <a:gdLst>
                    <a:gd name="T0" fmla="*/ 2 w 144"/>
                    <a:gd name="T1" fmla="*/ 2 h 135"/>
                    <a:gd name="T2" fmla="*/ 2 w 144"/>
                    <a:gd name="T3" fmla="*/ 3 h 135"/>
                    <a:gd name="T4" fmla="*/ 2 w 144"/>
                    <a:gd name="T5" fmla="*/ 3 h 135"/>
                    <a:gd name="T6" fmla="*/ 3 w 144"/>
                    <a:gd name="T7" fmla="*/ 4 h 135"/>
                    <a:gd name="T8" fmla="*/ 5 w 144"/>
                    <a:gd name="T9" fmla="*/ 4 h 135"/>
                    <a:gd name="T10" fmla="*/ 5 w 144"/>
                    <a:gd name="T11" fmla="*/ 5 h 135"/>
                    <a:gd name="T12" fmla="*/ 6 w 144"/>
                    <a:gd name="T13" fmla="*/ 6 h 135"/>
                    <a:gd name="T14" fmla="*/ 7 w 144"/>
                    <a:gd name="T15" fmla="*/ 7 h 135"/>
                    <a:gd name="T16" fmla="*/ 8 w 144"/>
                    <a:gd name="T17" fmla="*/ 8 h 135"/>
                    <a:gd name="T18" fmla="*/ 9 w 144"/>
                    <a:gd name="T19" fmla="*/ 9 h 135"/>
                    <a:gd name="T20" fmla="*/ 9 w 144"/>
                    <a:gd name="T21" fmla="*/ 8 h 135"/>
                    <a:gd name="T22" fmla="*/ 9 w 144"/>
                    <a:gd name="T23" fmla="*/ 7 h 135"/>
                    <a:gd name="T24" fmla="*/ 8 w 144"/>
                    <a:gd name="T25" fmla="*/ 6 h 135"/>
                    <a:gd name="T26" fmla="*/ 7 w 144"/>
                    <a:gd name="T27" fmla="*/ 5 h 135"/>
                    <a:gd name="T28" fmla="*/ 6 w 144"/>
                    <a:gd name="T29" fmla="*/ 5 h 135"/>
                    <a:gd name="T30" fmla="*/ 5 w 144"/>
                    <a:gd name="T31" fmla="*/ 4 h 135"/>
                    <a:gd name="T32" fmla="*/ 4 w 144"/>
                    <a:gd name="T33" fmla="*/ 3 h 135"/>
                    <a:gd name="T34" fmla="*/ 3 w 144"/>
                    <a:gd name="T35" fmla="*/ 3 h 135"/>
                    <a:gd name="T36" fmla="*/ 2 w 144"/>
                    <a:gd name="T37" fmla="*/ 2 h 135"/>
                    <a:gd name="T38" fmla="*/ 2 w 144"/>
                    <a:gd name="T39" fmla="*/ 3 h 135"/>
                    <a:gd name="T40" fmla="*/ 2 w 144"/>
                    <a:gd name="T41" fmla="*/ 2 h 135"/>
                    <a:gd name="T42" fmla="*/ 0 w 144"/>
                    <a:gd name="T43" fmla="*/ 0 h 135"/>
                    <a:gd name="T44" fmla="*/ 2 w 144"/>
                    <a:gd name="T45" fmla="*/ 3 h 135"/>
                    <a:gd name="T46" fmla="*/ 2 w 144"/>
                    <a:gd name="T47" fmla="*/ 2 h 135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44"/>
                    <a:gd name="T73" fmla="*/ 0 h 135"/>
                    <a:gd name="T74" fmla="*/ 144 w 144"/>
                    <a:gd name="T75" fmla="*/ 135 h 135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44" h="135">
                      <a:moveTo>
                        <a:pt x="41" y="31"/>
                      </a:moveTo>
                      <a:lnTo>
                        <a:pt x="33" y="39"/>
                      </a:lnTo>
                      <a:lnTo>
                        <a:pt x="42" y="48"/>
                      </a:lnTo>
                      <a:lnTo>
                        <a:pt x="55" y="57"/>
                      </a:lnTo>
                      <a:lnTo>
                        <a:pt x="70" y="68"/>
                      </a:lnTo>
                      <a:lnTo>
                        <a:pt x="85" y="81"/>
                      </a:lnTo>
                      <a:lnTo>
                        <a:pt x="101" y="94"/>
                      </a:lnTo>
                      <a:lnTo>
                        <a:pt x="113" y="108"/>
                      </a:lnTo>
                      <a:lnTo>
                        <a:pt x="125" y="122"/>
                      </a:lnTo>
                      <a:lnTo>
                        <a:pt x="135" y="135"/>
                      </a:lnTo>
                      <a:lnTo>
                        <a:pt x="144" y="130"/>
                      </a:lnTo>
                      <a:lnTo>
                        <a:pt x="135" y="115"/>
                      </a:lnTo>
                      <a:lnTo>
                        <a:pt x="123" y="100"/>
                      </a:lnTo>
                      <a:lnTo>
                        <a:pt x="108" y="85"/>
                      </a:lnTo>
                      <a:lnTo>
                        <a:pt x="93" y="72"/>
                      </a:lnTo>
                      <a:lnTo>
                        <a:pt x="77" y="59"/>
                      </a:lnTo>
                      <a:lnTo>
                        <a:pt x="63" y="48"/>
                      </a:lnTo>
                      <a:lnTo>
                        <a:pt x="49" y="38"/>
                      </a:lnTo>
                      <a:lnTo>
                        <a:pt x="40" y="30"/>
                      </a:lnTo>
                      <a:lnTo>
                        <a:pt x="31" y="38"/>
                      </a:lnTo>
                      <a:lnTo>
                        <a:pt x="40" y="30"/>
                      </a:lnTo>
                      <a:lnTo>
                        <a:pt x="0" y="0"/>
                      </a:lnTo>
                      <a:lnTo>
                        <a:pt x="31" y="38"/>
                      </a:lnTo>
                      <a:lnTo>
                        <a:pt x="41" y="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64" name="Freeform 41"/>
                <p:cNvSpPr>
                  <a:spLocks/>
                </p:cNvSpPr>
                <p:nvPr/>
              </p:nvSpPr>
              <p:spPr bwMode="auto">
                <a:xfrm>
                  <a:off x="4134" y="1761"/>
                  <a:ext cx="278" cy="111"/>
                </a:xfrm>
                <a:custGeom>
                  <a:avLst/>
                  <a:gdLst>
                    <a:gd name="T0" fmla="*/ 69 w 1113"/>
                    <a:gd name="T1" fmla="*/ 5 h 446"/>
                    <a:gd name="T2" fmla="*/ 69 w 1113"/>
                    <a:gd name="T3" fmla="*/ 5 h 446"/>
                    <a:gd name="T4" fmla="*/ 68 w 1113"/>
                    <a:gd name="T5" fmla="*/ 4 h 446"/>
                    <a:gd name="T6" fmla="*/ 67 w 1113"/>
                    <a:gd name="T7" fmla="*/ 3 h 446"/>
                    <a:gd name="T8" fmla="*/ 65 w 1113"/>
                    <a:gd name="T9" fmla="*/ 2 h 446"/>
                    <a:gd name="T10" fmla="*/ 63 w 1113"/>
                    <a:gd name="T11" fmla="*/ 1 h 446"/>
                    <a:gd name="T12" fmla="*/ 61 w 1113"/>
                    <a:gd name="T13" fmla="*/ 1 h 446"/>
                    <a:gd name="T14" fmla="*/ 59 w 1113"/>
                    <a:gd name="T15" fmla="*/ 0 h 446"/>
                    <a:gd name="T16" fmla="*/ 58 w 1113"/>
                    <a:gd name="T17" fmla="*/ 0 h 446"/>
                    <a:gd name="T18" fmla="*/ 57 w 1113"/>
                    <a:gd name="T19" fmla="*/ 0 h 446"/>
                    <a:gd name="T20" fmla="*/ 56 w 1113"/>
                    <a:gd name="T21" fmla="*/ 0 h 446"/>
                    <a:gd name="T22" fmla="*/ 55 w 1113"/>
                    <a:gd name="T23" fmla="*/ 0 h 446"/>
                    <a:gd name="T24" fmla="*/ 54 w 1113"/>
                    <a:gd name="T25" fmla="*/ 0 h 446"/>
                    <a:gd name="T26" fmla="*/ 53 w 1113"/>
                    <a:gd name="T27" fmla="*/ 1 h 446"/>
                    <a:gd name="T28" fmla="*/ 51 w 1113"/>
                    <a:gd name="T29" fmla="*/ 1 h 446"/>
                    <a:gd name="T30" fmla="*/ 48 w 1113"/>
                    <a:gd name="T31" fmla="*/ 2 h 446"/>
                    <a:gd name="T32" fmla="*/ 45 w 1113"/>
                    <a:gd name="T33" fmla="*/ 3 h 446"/>
                    <a:gd name="T34" fmla="*/ 41 w 1113"/>
                    <a:gd name="T35" fmla="*/ 3 h 446"/>
                    <a:gd name="T36" fmla="*/ 36 w 1113"/>
                    <a:gd name="T37" fmla="*/ 5 h 446"/>
                    <a:gd name="T38" fmla="*/ 31 w 1113"/>
                    <a:gd name="T39" fmla="*/ 6 h 446"/>
                    <a:gd name="T40" fmla="*/ 26 w 1113"/>
                    <a:gd name="T41" fmla="*/ 7 h 446"/>
                    <a:gd name="T42" fmla="*/ 21 w 1113"/>
                    <a:gd name="T43" fmla="*/ 8 h 446"/>
                    <a:gd name="T44" fmla="*/ 17 w 1113"/>
                    <a:gd name="T45" fmla="*/ 9 h 446"/>
                    <a:gd name="T46" fmla="*/ 12 w 1113"/>
                    <a:gd name="T47" fmla="*/ 10 h 446"/>
                    <a:gd name="T48" fmla="*/ 8 w 1113"/>
                    <a:gd name="T49" fmla="*/ 11 h 446"/>
                    <a:gd name="T50" fmla="*/ 5 w 1113"/>
                    <a:gd name="T51" fmla="*/ 12 h 446"/>
                    <a:gd name="T52" fmla="*/ 2 w 1113"/>
                    <a:gd name="T53" fmla="*/ 12 h 446"/>
                    <a:gd name="T54" fmla="*/ 0 w 1113"/>
                    <a:gd name="T55" fmla="*/ 12 h 446"/>
                    <a:gd name="T56" fmla="*/ 0 w 1113"/>
                    <a:gd name="T57" fmla="*/ 13 h 446"/>
                    <a:gd name="T58" fmla="*/ 4 w 1113"/>
                    <a:gd name="T59" fmla="*/ 15 h 446"/>
                    <a:gd name="T60" fmla="*/ 9 w 1113"/>
                    <a:gd name="T61" fmla="*/ 17 h 446"/>
                    <a:gd name="T62" fmla="*/ 14 w 1113"/>
                    <a:gd name="T63" fmla="*/ 20 h 446"/>
                    <a:gd name="T64" fmla="*/ 18 w 1113"/>
                    <a:gd name="T65" fmla="*/ 22 h 446"/>
                    <a:gd name="T66" fmla="*/ 23 w 1113"/>
                    <a:gd name="T67" fmla="*/ 24 h 446"/>
                    <a:gd name="T68" fmla="*/ 27 w 1113"/>
                    <a:gd name="T69" fmla="*/ 26 h 446"/>
                    <a:gd name="T70" fmla="*/ 30 w 1113"/>
                    <a:gd name="T71" fmla="*/ 27 h 446"/>
                    <a:gd name="T72" fmla="*/ 32 w 1113"/>
                    <a:gd name="T73" fmla="*/ 28 h 44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113"/>
                    <a:gd name="T112" fmla="*/ 0 h 446"/>
                    <a:gd name="T113" fmla="*/ 1113 w 1113"/>
                    <a:gd name="T114" fmla="*/ 446 h 44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113" h="446">
                      <a:moveTo>
                        <a:pt x="515" y="446"/>
                      </a:moveTo>
                      <a:lnTo>
                        <a:pt x="1112" y="86"/>
                      </a:lnTo>
                      <a:lnTo>
                        <a:pt x="1113" y="81"/>
                      </a:lnTo>
                      <a:lnTo>
                        <a:pt x="1111" y="75"/>
                      </a:lnTo>
                      <a:lnTo>
                        <a:pt x="1105" y="69"/>
                      </a:lnTo>
                      <a:lnTo>
                        <a:pt x="1098" y="63"/>
                      </a:lnTo>
                      <a:lnTo>
                        <a:pt x="1087" y="56"/>
                      </a:lnTo>
                      <a:lnTo>
                        <a:pt x="1074" y="50"/>
                      </a:lnTo>
                      <a:lnTo>
                        <a:pt x="1061" y="44"/>
                      </a:lnTo>
                      <a:lnTo>
                        <a:pt x="1045" y="38"/>
                      </a:lnTo>
                      <a:lnTo>
                        <a:pt x="1029" y="32"/>
                      </a:lnTo>
                      <a:lnTo>
                        <a:pt x="1014" y="26"/>
                      </a:lnTo>
                      <a:lnTo>
                        <a:pt x="997" y="21"/>
                      </a:lnTo>
                      <a:lnTo>
                        <a:pt x="981" y="15"/>
                      </a:lnTo>
                      <a:lnTo>
                        <a:pt x="967" y="11"/>
                      </a:lnTo>
                      <a:lnTo>
                        <a:pt x="954" y="8"/>
                      </a:lnTo>
                      <a:lnTo>
                        <a:pt x="941" y="4"/>
                      </a:lnTo>
                      <a:lnTo>
                        <a:pt x="931" y="2"/>
                      </a:lnTo>
                      <a:lnTo>
                        <a:pt x="925" y="0"/>
                      </a:lnTo>
                      <a:lnTo>
                        <a:pt x="917" y="0"/>
                      </a:lnTo>
                      <a:lnTo>
                        <a:pt x="909" y="0"/>
                      </a:lnTo>
                      <a:lnTo>
                        <a:pt x="900" y="2"/>
                      </a:lnTo>
                      <a:lnTo>
                        <a:pt x="891" y="3"/>
                      </a:lnTo>
                      <a:lnTo>
                        <a:pt x="883" y="5"/>
                      </a:lnTo>
                      <a:lnTo>
                        <a:pt x="876" y="6"/>
                      </a:lnTo>
                      <a:lnTo>
                        <a:pt x="869" y="9"/>
                      </a:lnTo>
                      <a:lnTo>
                        <a:pt x="863" y="10"/>
                      </a:lnTo>
                      <a:lnTo>
                        <a:pt x="853" y="12"/>
                      </a:lnTo>
                      <a:lnTo>
                        <a:pt x="840" y="16"/>
                      </a:lnTo>
                      <a:lnTo>
                        <a:pt x="822" y="20"/>
                      </a:lnTo>
                      <a:lnTo>
                        <a:pt x="800" y="24"/>
                      </a:lnTo>
                      <a:lnTo>
                        <a:pt x="776" y="30"/>
                      </a:lnTo>
                      <a:lnTo>
                        <a:pt x="749" y="36"/>
                      </a:lnTo>
                      <a:lnTo>
                        <a:pt x="719" y="44"/>
                      </a:lnTo>
                      <a:lnTo>
                        <a:pt x="686" y="51"/>
                      </a:lnTo>
                      <a:lnTo>
                        <a:pt x="653" y="58"/>
                      </a:lnTo>
                      <a:lnTo>
                        <a:pt x="617" y="66"/>
                      </a:lnTo>
                      <a:lnTo>
                        <a:pt x="580" y="75"/>
                      </a:lnTo>
                      <a:lnTo>
                        <a:pt x="541" y="83"/>
                      </a:lnTo>
                      <a:lnTo>
                        <a:pt x="502" y="93"/>
                      </a:lnTo>
                      <a:lnTo>
                        <a:pt x="462" y="101"/>
                      </a:lnTo>
                      <a:lnTo>
                        <a:pt x="423" y="109"/>
                      </a:lnTo>
                      <a:lnTo>
                        <a:pt x="382" y="119"/>
                      </a:lnTo>
                      <a:lnTo>
                        <a:pt x="342" y="127"/>
                      </a:lnTo>
                      <a:lnTo>
                        <a:pt x="304" y="137"/>
                      </a:lnTo>
                      <a:lnTo>
                        <a:pt x="267" y="145"/>
                      </a:lnTo>
                      <a:lnTo>
                        <a:pt x="229" y="153"/>
                      </a:lnTo>
                      <a:lnTo>
                        <a:pt x="195" y="161"/>
                      </a:lnTo>
                      <a:lnTo>
                        <a:pt x="162" y="168"/>
                      </a:lnTo>
                      <a:lnTo>
                        <a:pt x="131" y="175"/>
                      </a:lnTo>
                      <a:lnTo>
                        <a:pt x="104" y="181"/>
                      </a:lnTo>
                      <a:lnTo>
                        <a:pt x="77" y="187"/>
                      </a:lnTo>
                      <a:lnTo>
                        <a:pt x="56" y="192"/>
                      </a:lnTo>
                      <a:lnTo>
                        <a:pt x="36" y="196"/>
                      </a:lnTo>
                      <a:lnTo>
                        <a:pt x="21" y="199"/>
                      </a:lnTo>
                      <a:lnTo>
                        <a:pt x="10" y="202"/>
                      </a:lnTo>
                      <a:lnTo>
                        <a:pt x="3" y="204"/>
                      </a:lnTo>
                      <a:lnTo>
                        <a:pt x="0" y="204"/>
                      </a:lnTo>
                      <a:lnTo>
                        <a:pt x="34" y="222"/>
                      </a:lnTo>
                      <a:lnTo>
                        <a:pt x="69" y="241"/>
                      </a:lnTo>
                      <a:lnTo>
                        <a:pt x="106" y="260"/>
                      </a:lnTo>
                      <a:lnTo>
                        <a:pt x="143" y="281"/>
                      </a:lnTo>
                      <a:lnTo>
                        <a:pt x="181" y="300"/>
                      </a:lnTo>
                      <a:lnTo>
                        <a:pt x="221" y="319"/>
                      </a:lnTo>
                      <a:lnTo>
                        <a:pt x="258" y="338"/>
                      </a:lnTo>
                      <a:lnTo>
                        <a:pt x="297" y="356"/>
                      </a:lnTo>
                      <a:lnTo>
                        <a:pt x="333" y="374"/>
                      </a:lnTo>
                      <a:lnTo>
                        <a:pt x="367" y="390"/>
                      </a:lnTo>
                      <a:lnTo>
                        <a:pt x="400" y="404"/>
                      </a:lnTo>
                      <a:lnTo>
                        <a:pt x="430" y="416"/>
                      </a:lnTo>
                      <a:lnTo>
                        <a:pt x="456" y="428"/>
                      </a:lnTo>
                      <a:lnTo>
                        <a:pt x="480" y="437"/>
                      </a:lnTo>
                      <a:lnTo>
                        <a:pt x="499" y="443"/>
                      </a:lnTo>
                      <a:lnTo>
                        <a:pt x="515" y="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65" name="Freeform 42"/>
                <p:cNvSpPr>
                  <a:spLocks/>
                </p:cNvSpPr>
                <p:nvPr/>
              </p:nvSpPr>
              <p:spPr bwMode="auto">
                <a:xfrm>
                  <a:off x="4262" y="1781"/>
                  <a:ext cx="151" cy="92"/>
                </a:xfrm>
                <a:custGeom>
                  <a:avLst/>
                  <a:gdLst>
                    <a:gd name="T0" fmla="*/ 37 w 606"/>
                    <a:gd name="T1" fmla="*/ 0 h 370"/>
                    <a:gd name="T2" fmla="*/ 37 w 606"/>
                    <a:gd name="T3" fmla="*/ 0 h 370"/>
                    <a:gd name="T4" fmla="*/ 0 w 606"/>
                    <a:gd name="T5" fmla="*/ 22 h 370"/>
                    <a:gd name="T6" fmla="*/ 0 w 606"/>
                    <a:gd name="T7" fmla="*/ 23 h 370"/>
                    <a:gd name="T8" fmla="*/ 38 w 606"/>
                    <a:gd name="T9" fmla="*/ 0 h 370"/>
                    <a:gd name="T10" fmla="*/ 38 w 606"/>
                    <a:gd name="T11" fmla="*/ 0 h 370"/>
                    <a:gd name="T12" fmla="*/ 38 w 606"/>
                    <a:gd name="T13" fmla="*/ 0 h 370"/>
                    <a:gd name="T14" fmla="*/ 38 w 606"/>
                    <a:gd name="T15" fmla="*/ 0 h 370"/>
                    <a:gd name="T16" fmla="*/ 38 w 606"/>
                    <a:gd name="T17" fmla="*/ 0 h 370"/>
                    <a:gd name="T18" fmla="*/ 37 w 606"/>
                    <a:gd name="T19" fmla="*/ 0 h 37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06"/>
                    <a:gd name="T31" fmla="*/ 0 h 370"/>
                    <a:gd name="T32" fmla="*/ 606 w 606"/>
                    <a:gd name="T33" fmla="*/ 370 h 37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06" h="370">
                      <a:moveTo>
                        <a:pt x="596" y="2"/>
                      </a:moveTo>
                      <a:lnTo>
                        <a:pt x="597" y="0"/>
                      </a:lnTo>
                      <a:lnTo>
                        <a:pt x="0" y="360"/>
                      </a:lnTo>
                      <a:lnTo>
                        <a:pt x="7" y="370"/>
                      </a:lnTo>
                      <a:lnTo>
                        <a:pt x="605" y="9"/>
                      </a:lnTo>
                      <a:lnTo>
                        <a:pt x="606" y="7"/>
                      </a:lnTo>
                      <a:lnTo>
                        <a:pt x="605" y="9"/>
                      </a:lnTo>
                      <a:lnTo>
                        <a:pt x="606" y="9"/>
                      </a:lnTo>
                      <a:lnTo>
                        <a:pt x="606" y="7"/>
                      </a:lnTo>
                      <a:lnTo>
                        <a:pt x="596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66" name="Freeform 43"/>
                <p:cNvSpPr>
                  <a:spLocks/>
                </p:cNvSpPr>
                <p:nvPr/>
              </p:nvSpPr>
              <p:spPr bwMode="auto">
                <a:xfrm>
                  <a:off x="4366" y="1759"/>
                  <a:ext cx="48" cy="23"/>
                </a:xfrm>
                <a:custGeom>
                  <a:avLst/>
                  <a:gdLst>
                    <a:gd name="T0" fmla="*/ 0 w 189"/>
                    <a:gd name="T1" fmla="*/ 1 h 92"/>
                    <a:gd name="T2" fmla="*/ 0 w 189"/>
                    <a:gd name="T3" fmla="*/ 1 h 92"/>
                    <a:gd name="T4" fmla="*/ 1 w 189"/>
                    <a:gd name="T5" fmla="*/ 1 h 92"/>
                    <a:gd name="T6" fmla="*/ 2 w 189"/>
                    <a:gd name="T7" fmla="*/ 1 h 92"/>
                    <a:gd name="T8" fmla="*/ 2 w 189"/>
                    <a:gd name="T9" fmla="*/ 1 h 92"/>
                    <a:gd name="T10" fmla="*/ 3 w 189"/>
                    <a:gd name="T11" fmla="*/ 1 h 92"/>
                    <a:gd name="T12" fmla="*/ 4 w 189"/>
                    <a:gd name="T13" fmla="*/ 2 h 92"/>
                    <a:gd name="T14" fmla="*/ 5 w 189"/>
                    <a:gd name="T15" fmla="*/ 2 h 92"/>
                    <a:gd name="T16" fmla="*/ 6 w 189"/>
                    <a:gd name="T17" fmla="*/ 3 h 92"/>
                    <a:gd name="T18" fmla="*/ 7 w 189"/>
                    <a:gd name="T19" fmla="*/ 3 h 92"/>
                    <a:gd name="T20" fmla="*/ 8 w 189"/>
                    <a:gd name="T21" fmla="*/ 3 h 92"/>
                    <a:gd name="T22" fmla="*/ 9 w 189"/>
                    <a:gd name="T23" fmla="*/ 4 h 92"/>
                    <a:gd name="T24" fmla="*/ 10 w 189"/>
                    <a:gd name="T25" fmla="*/ 4 h 92"/>
                    <a:gd name="T26" fmla="*/ 11 w 189"/>
                    <a:gd name="T27" fmla="*/ 5 h 92"/>
                    <a:gd name="T28" fmla="*/ 11 w 189"/>
                    <a:gd name="T29" fmla="*/ 5 h 92"/>
                    <a:gd name="T30" fmla="*/ 11 w 189"/>
                    <a:gd name="T31" fmla="*/ 5 h 92"/>
                    <a:gd name="T32" fmla="*/ 11 w 189"/>
                    <a:gd name="T33" fmla="*/ 6 h 92"/>
                    <a:gd name="T34" fmla="*/ 11 w 189"/>
                    <a:gd name="T35" fmla="*/ 6 h 92"/>
                    <a:gd name="T36" fmla="*/ 12 w 189"/>
                    <a:gd name="T37" fmla="*/ 6 h 92"/>
                    <a:gd name="T38" fmla="*/ 12 w 189"/>
                    <a:gd name="T39" fmla="*/ 5 h 92"/>
                    <a:gd name="T40" fmla="*/ 12 w 189"/>
                    <a:gd name="T41" fmla="*/ 5 h 92"/>
                    <a:gd name="T42" fmla="*/ 11 w 189"/>
                    <a:gd name="T43" fmla="*/ 4 h 92"/>
                    <a:gd name="T44" fmla="*/ 11 w 189"/>
                    <a:gd name="T45" fmla="*/ 4 h 92"/>
                    <a:gd name="T46" fmla="*/ 10 w 189"/>
                    <a:gd name="T47" fmla="*/ 3 h 92"/>
                    <a:gd name="T48" fmla="*/ 9 w 189"/>
                    <a:gd name="T49" fmla="*/ 3 h 92"/>
                    <a:gd name="T50" fmla="*/ 9 w 189"/>
                    <a:gd name="T51" fmla="*/ 3 h 92"/>
                    <a:gd name="T52" fmla="*/ 8 w 189"/>
                    <a:gd name="T53" fmla="*/ 2 h 92"/>
                    <a:gd name="T54" fmla="*/ 7 w 189"/>
                    <a:gd name="T55" fmla="*/ 2 h 92"/>
                    <a:gd name="T56" fmla="*/ 6 w 189"/>
                    <a:gd name="T57" fmla="*/ 1 h 92"/>
                    <a:gd name="T58" fmla="*/ 5 w 189"/>
                    <a:gd name="T59" fmla="*/ 1 h 92"/>
                    <a:gd name="T60" fmla="*/ 4 w 189"/>
                    <a:gd name="T61" fmla="*/ 1 h 92"/>
                    <a:gd name="T62" fmla="*/ 3 w 189"/>
                    <a:gd name="T63" fmla="*/ 1 h 92"/>
                    <a:gd name="T64" fmla="*/ 2 w 189"/>
                    <a:gd name="T65" fmla="*/ 0 h 92"/>
                    <a:gd name="T66" fmla="*/ 1 w 189"/>
                    <a:gd name="T67" fmla="*/ 0 h 92"/>
                    <a:gd name="T68" fmla="*/ 0 w 189"/>
                    <a:gd name="T69" fmla="*/ 0 h 92"/>
                    <a:gd name="T70" fmla="*/ 0 w 189"/>
                    <a:gd name="T71" fmla="*/ 0 h 92"/>
                    <a:gd name="T72" fmla="*/ 0 w 189"/>
                    <a:gd name="T73" fmla="*/ 1 h 92"/>
                    <a:gd name="T74" fmla="*/ 0 w 189"/>
                    <a:gd name="T75" fmla="*/ 1 h 92"/>
                    <a:gd name="T76" fmla="*/ 0 w 189"/>
                    <a:gd name="T77" fmla="*/ 1 h 92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89"/>
                    <a:gd name="T118" fmla="*/ 0 h 92"/>
                    <a:gd name="T119" fmla="*/ 189 w 189"/>
                    <a:gd name="T120" fmla="*/ 92 h 92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89" h="92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9" y="14"/>
                      </a:lnTo>
                      <a:lnTo>
                        <a:pt x="23" y="18"/>
                      </a:lnTo>
                      <a:lnTo>
                        <a:pt x="36" y="21"/>
                      </a:lnTo>
                      <a:lnTo>
                        <a:pt x="49" y="25"/>
                      </a:lnTo>
                      <a:lnTo>
                        <a:pt x="65" y="31"/>
                      </a:lnTo>
                      <a:lnTo>
                        <a:pt x="81" y="36"/>
                      </a:lnTo>
                      <a:lnTo>
                        <a:pt x="97" y="42"/>
                      </a:lnTo>
                      <a:lnTo>
                        <a:pt x="113" y="48"/>
                      </a:lnTo>
                      <a:lnTo>
                        <a:pt x="128" y="54"/>
                      </a:lnTo>
                      <a:lnTo>
                        <a:pt x="141" y="60"/>
                      </a:lnTo>
                      <a:lnTo>
                        <a:pt x="154" y="64"/>
                      </a:lnTo>
                      <a:lnTo>
                        <a:pt x="164" y="72"/>
                      </a:lnTo>
                      <a:lnTo>
                        <a:pt x="171" y="78"/>
                      </a:lnTo>
                      <a:lnTo>
                        <a:pt x="176" y="82"/>
                      </a:lnTo>
                      <a:lnTo>
                        <a:pt x="177" y="86"/>
                      </a:lnTo>
                      <a:lnTo>
                        <a:pt x="177" y="87"/>
                      </a:lnTo>
                      <a:lnTo>
                        <a:pt x="187" y="92"/>
                      </a:lnTo>
                      <a:lnTo>
                        <a:pt x="189" y="84"/>
                      </a:lnTo>
                      <a:lnTo>
                        <a:pt x="186" y="75"/>
                      </a:lnTo>
                      <a:lnTo>
                        <a:pt x="178" y="68"/>
                      </a:lnTo>
                      <a:lnTo>
                        <a:pt x="171" y="62"/>
                      </a:lnTo>
                      <a:lnTo>
                        <a:pt x="159" y="55"/>
                      </a:lnTo>
                      <a:lnTo>
                        <a:pt x="146" y="48"/>
                      </a:lnTo>
                      <a:lnTo>
                        <a:pt x="133" y="42"/>
                      </a:lnTo>
                      <a:lnTo>
                        <a:pt x="117" y="36"/>
                      </a:lnTo>
                      <a:lnTo>
                        <a:pt x="102" y="30"/>
                      </a:lnTo>
                      <a:lnTo>
                        <a:pt x="86" y="24"/>
                      </a:lnTo>
                      <a:lnTo>
                        <a:pt x="69" y="19"/>
                      </a:lnTo>
                      <a:lnTo>
                        <a:pt x="54" y="13"/>
                      </a:lnTo>
                      <a:lnTo>
                        <a:pt x="38" y="9"/>
                      </a:lnTo>
                      <a:lnTo>
                        <a:pt x="25" y="6"/>
                      </a:lnTo>
                      <a:lnTo>
                        <a:pt x="12" y="2"/>
                      </a:lnTo>
                      <a:lnTo>
                        <a:pt x="2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67" name="Freeform 44"/>
                <p:cNvSpPr>
                  <a:spLocks/>
                </p:cNvSpPr>
                <p:nvPr/>
              </p:nvSpPr>
              <p:spPr bwMode="auto">
                <a:xfrm>
                  <a:off x="4351" y="1759"/>
                  <a:ext cx="16" cy="5"/>
                </a:xfrm>
                <a:custGeom>
                  <a:avLst/>
                  <a:gdLst>
                    <a:gd name="T0" fmla="*/ 0 w 65"/>
                    <a:gd name="T1" fmla="*/ 1 h 21"/>
                    <a:gd name="T2" fmla="*/ 0 w 65"/>
                    <a:gd name="T3" fmla="*/ 1 h 21"/>
                    <a:gd name="T4" fmla="*/ 0 w 65"/>
                    <a:gd name="T5" fmla="*/ 1 h 21"/>
                    <a:gd name="T6" fmla="*/ 1 w 65"/>
                    <a:gd name="T7" fmla="*/ 1 h 21"/>
                    <a:gd name="T8" fmla="*/ 1 w 65"/>
                    <a:gd name="T9" fmla="*/ 1 h 21"/>
                    <a:gd name="T10" fmla="*/ 2 w 65"/>
                    <a:gd name="T11" fmla="*/ 1 h 21"/>
                    <a:gd name="T12" fmla="*/ 2 w 65"/>
                    <a:gd name="T13" fmla="*/ 1 h 21"/>
                    <a:gd name="T14" fmla="*/ 3 w 65"/>
                    <a:gd name="T15" fmla="*/ 1 h 21"/>
                    <a:gd name="T16" fmla="*/ 3 w 65"/>
                    <a:gd name="T17" fmla="*/ 1 h 21"/>
                    <a:gd name="T18" fmla="*/ 4 w 65"/>
                    <a:gd name="T19" fmla="*/ 1 h 21"/>
                    <a:gd name="T20" fmla="*/ 4 w 65"/>
                    <a:gd name="T21" fmla="*/ 0 h 21"/>
                    <a:gd name="T22" fmla="*/ 3 w 65"/>
                    <a:gd name="T23" fmla="*/ 0 h 21"/>
                    <a:gd name="T24" fmla="*/ 3 w 65"/>
                    <a:gd name="T25" fmla="*/ 0 h 21"/>
                    <a:gd name="T26" fmla="*/ 2 w 65"/>
                    <a:gd name="T27" fmla="*/ 0 h 21"/>
                    <a:gd name="T28" fmla="*/ 2 w 65"/>
                    <a:gd name="T29" fmla="*/ 0 h 21"/>
                    <a:gd name="T30" fmla="*/ 1 w 65"/>
                    <a:gd name="T31" fmla="*/ 0 h 21"/>
                    <a:gd name="T32" fmla="*/ 1 w 65"/>
                    <a:gd name="T33" fmla="*/ 0 h 21"/>
                    <a:gd name="T34" fmla="*/ 0 w 65"/>
                    <a:gd name="T35" fmla="*/ 0 h 21"/>
                    <a:gd name="T36" fmla="*/ 0 w 65"/>
                    <a:gd name="T37" fmla="*/ 0 h 21"/>
                    <a:gd name="T38" fmla="*/ 0 w 65"/>
                    <a:gd name="T39" fmla="*/ 0 h 21"/>
                    <a:gd name="T40" fmla="*/ 0 w 65"/>
                    <a:gd name="T41" fmla="*/ 1 h 21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65"/>
                    <a:gd name="T64" fmla="*/ 0 h 21"/>
                    <a:gd name="T65" fmla="*/ 65 w 65"/>
                    <a:gd name="T66" fmla="*/ 21 h 21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65" h="21">
                      <a:moveTo>
                        <a:pt x="3" y="21"/>
                      </a:moveTo>
                      <a:lnTo>
                        <a:pt x="3" y="21"/>
                      </a:lnTo>
                      <a:lnTo>
                        <a:pt x="10" y="18"/>
                      </a:lnTo>
                      <a:lnTo>
                        <a:pt x="17" y="17"/>
                      </a:lnTo>
                      <a:lnTo>
                        <a:pt x="26" y="15"/>
                      </a:lnTo>
                      <a:lnTo>
                        <a:pt x="34" y="14"/>
                      </a:lnTo>
                      <a:lnTo>
                        <a:pt x="42" y="12"/>
                      </a:lnTo>
                      <a:lnTo>
                        <a:pt x="50" y="12"/>
                      </a:lnTo>
                      <a:lnTo>
                        <a:pt x="58" y="12"/>
                      </a:lnTo>
                      <a:lnTo>
                        <a:pt x="63" y="14"/>
                      </a:lnTo>
                      <a:lnTo>
                        <a:pt x="65" y="2"/>
                      </a:lnTo>
                      <a:lnTo>
                        <a:pt x="58" y="0"/>
                      </a:lnTo>
                      <a:lnTo>
                        <a:pt x="50" y="0"/>
                      </a:lnTo>
                      <a:lnTo>
                        <a:pt x="42" y="0"/>
                      </a:lnTo>
                      <a:lnTo>
                        <a:pt x="32" y="2"/>
                      </a:lnTo>
                      <a:lnTo>
                        <a:pt x="23" y="3"/>
                      </a:lnTo>
                      <a:lnTo>
                        <a:pt x="15" y="5"/>
                      </a:lnTo>
                      <a:lnTo>
                        <a:pt x="8" y="6"/>
                      </a:lnTo>
                      <a:lnTo>
                        <a:pt x="0" y="9"/>
                      </a:lnTo>
                      <a:lnTo>
                        <a:pt x="3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68" name="Freeform 45"/>
                <p:cNvSpPr>
                  <a:spLocks/>
                </p:cNvSpPr>
                <p:nvPr/>
              </p:nvSpPr>
              <p:spPr bwMode="auto">
                <a:xfrm>
                  <a:off x="4130" y="1761"/>
                  <a:ext cx="221" cy="52"/>
                </a:xfrm>
                <a:custGeom>
                  <a:avLst/>
                  <a:gdLst>
                    <a:gd name="T0" fmla="*/ 1 w 886"/>
                    <a:gd name="T1" fmla="*/ 13 h 207"/>
                    <a:gd name="T2" fmla="*/ 2 w 886"/>
                    <a:gd name="T3" fmla="*/ 13 h 207"/>
                    <a:gd name="T4" fmla="*/ 3 w 886"/>
                    <a:gd name="T5" fmla="*/ 13 h 207"/>
                    <a:gd name="T6" fmla="*/ 6 w 886"/>
                    <a:gd name="T7" fmla="*/ 12 h 207"/>
                    <a:gd name="T8" fmla="*/ 9 w 886"/>
                    <a:gd name="T9" fmla="*/ 11 h 207"/>
                    <a:gd name="T10" fmla="*/ 13 w 886"/>
                    <a:gd name="T11" fmla="*/ 10 h 207"/>
                    <a:gd name="T12" fmla="*/ 18 w 886"/>
                    <a:gd name="T13" fmla="*/ 9 h 207"/>
                    <a:gd name="T14" fmla="*/ 22 w 886"/>
                    <a:gd name="T15" fmla="*/ 8 h 207"/>
                    <a:gd name="T16" fmla="*/ 27 w 886"/>
                    <a:gd name="T17" fmla="*/ 7 h 207"/>
                    <a:gd name="T18" fmla="*/ 32 w 886"/>
                    <a:gd name="T19" fmla="*/ 6 h 207"/>
                    <a:gd name="T20" fmla="*/ 37 w 886"/>
                    <a:gd name="T21" fmla="*/ 5 h 207"/>
                    <a:gd name="T22" fmla="*/ 42 w 886"/>
                    <a:gd name="T23" fmla="*/ 4 h 207"/>
                    <a:gd name="T24" fmla="*/ 46 w 886"/>
                    <a:gd name="T25" fmla="*/ 3 h 207"/>
                    <a:gd name="T26" fmla="*/ 49 w 886"/>
                    <a:gd name="T27" fmla="*/ 2 h 207"/>
                    <a:gd name="T28" fmla="*/ 52 w 886"/>
                    <a:gd name="T29" fmla="*/ 2 h 207"/>
                    <a:gd name="T30" fmla="*/ 54 w 886"/>
                    <a:gd name="T31" fmla="*/ 1 h 207"/>
                    <a:gd name="T32" fmla="*/ 55 w 886"/>
                    <a:gd name="T33" fmla="*/ 1 h 207"/>
                    <a:gd name="T34" fmla="*/ 55 w 886"/>
                    <a:gd name="T35" fmla="*/ 0 h 207"/>
                    <a:gd name="T36" fmla="*/ 53 w 886"/>
                    <a:gd name="T37" fmla="*/ 1 h 207"/>
                    <a:gd name="T38" fmla="*/ 51 w 886"/>
                    <a:gd name="T39" fmla="*/ 1 h 207"/>
                    <a:gd name="T40" fmla="*/ 48 w 886"/>
                    <a:gd name="T41" fmla="*/ 2 h 207"/>
                    <a:gd name="T42" fmla="*/ 44 w 886"/>
                    <a:gd name="T43" fmla="*/ 3 h 207"/>
                    <a:gd name="T44" fmla="*/ 39 w 886"/>
                    <a:gd name="T45" fmla="*/ 4 h 207"/>
                    <a:gd name="T46" fmla="*/ 35 w 886"/>
                    <a:gd name="T47" fmla="*/ 5 h 207"/>
                    <a:gd name="T48" fmla="*/ 30 w 886"/>
                    <a:gd name="T49" fmla="*/ 6 h 207"/>
                    <a:gd name="T50" fmla="*/ 25 w 886"/>
                    <a:gd name="T51" fmla="*/ 7 h 207"/>
                    <a:gd name="T52" fmla="*/ 20 w 886"/>
                    <a:gd name="T53" fmla="*/ 8 h 207"/>
                    <a:gd name="T54" fmla="*/ 15 w 886"/>
                    <a:gd name="T55" fmla="*/ 9 h 207"/>
                    <a:gd name="T56" fmla="*/ 11 w 886"/>
                    <a:gd name="T57" fmla="*/ 10 h 207"/>
                    <a:gd name="T58" fmla="*/ 7 w 886"/>
                    <a:gd name="T59" fmla="*/ 11 h 207"/>
                    <a:gd name="T60" fmla="*/ 4 w 886"/>
                    <a:gd name="T61" fmla="*/ 12 h 207"/>
                    <a:gd name="T62" fmla="*/ 2 w 886"/>
                    <a:gd name="T63" fmla="*/ 12 h 207"/>
                    <a:gd name="T64" fmla="*/ 1 w 886"/>
                    <a:gd name="T65" fmla="*/ 12 h 207"/>
                    <a:gd name="T66" fmla="*/ 1 w 886"/>
                    <a:gd name="T67" fmla="*/ 13 h 207"/>
                    <a:gd name="T68" fmla="*/ 0 w 886"/>
                    <a:gd name="T69" fmla="*/ 13 h 207"/>
                    <a:gd name="T70" fmla="*/ 1 w 886"/>
                    <a:gd name="T71" fmla="*/ 12 h 20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886"/>
                    <a:gd name="T109" fmla="*/ 0 h 207"/>
                    <a:gd name="T110" fmla="*/ 886 w 886"/>
                    <a:gd name="T111" fmla="*/ 207 h 207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886" h="207">
                      <a:moveTo>
                        <a:pt x="19" y="196"/>
                      </a:moveTo>
                      <a:lnTo>
                        <a:pt x="18" y="207"/>
                      </a:lnTo>
                      <a:lnTo>
                        <a:pt x="20" y="207"/>
                      </a:lnTo>
                      <a:lnTo>
                        <a:pt x="27" y="205"/>
                      </a:lnTo>
                      <a:lnTo>
                        <a:pt x="38" y="202"/>
                      </a:lnTo>
                      <a:lnTo>
                        <a:pt x="54" y="199"/>
                      </a:lnTo>
                      <a:lnTo>
                        <a:pt x="73" y="195"/>
                      </a:lnTo>
                      <a:lnTo>
                        <a:pt x="94" y="190"/>
                      </a:lnTo>
                      <a:lnTo>
                        <a:pt x="121" y="184"/>
                      </a:lnTo>
                      <a:lnTo>
                        <a:pt x="148" y="178"/>
                      </a:lnTo>
                      <a:lnTo>
                        <a:pt x="180" y="171"/>
                      </a:lnTo>
                      <a:lnTo>
                        <a:pt x="212" y="164"/>
                      </a:lnTo>
                      <a:lnTo>
                        <a:pt x="247" y="156"/>
                      </a:lnTo>
                      <a:lnTo>
                        <a:pt x="284" y="148"/>
                      </a:lnTo>
                      <a:lnTo>
                        <a:pt x="321" y="140"/>
                      </a:lnTo>
                      <a:lnTo>
                        <a:pt x="359" y="130"/>
                      </a:lnTo>
                      <a:lnTo>
                        <a:pt x="399" y="122"/>
                      </a:lnTo>
                      <a:lnTo>
                        <a:pt x="440" y="112"/>
                      </a:lnTo>
                      <a:lnTo>
                        <a:pt x="479" y="104"/>
                      </a:lnTo>
                      <a:lnTo>
                        <a:pt x="519" y="96"/>
                      </a:lnTo>
                      <a:lnTo>
                        <a:pt x="558" y="86"/>
                      </a:lnTo>
                      <a:lnTo>
                        <a:pt x="597" y="78"/>
                      </a:lnTo>
                      <a:lnTo>
                        <a:pt x="634" y="69"/>
                      </a:lnTo>
                      <a:lnTo>
                        <a:pt x="670" y="61"/>
                      </a:lnTo>
                      <a:lnTo>
                        <a:pt x="704" y="54"/>
                      </a:lnTo>
                      <a:lnTo>
                        <a:pt x="736" y="47"/>
                      </a:lnTo>
                      <a:lnTo>
                        <a:pt x="766" y="39"/>
                      </a:lnTo>
                      <a:lnTo>
                        <a:pt x="793" y="33"/>
                      </a:lnTo>
                      <a:lnTo>
                        <a:pt x="817" y="27"/>
                      </a:lnTo>
                      <a:lnTo>
                        <a:pt x="839" y="23"/>
                      </a:lnTo>
                      <a:lnTo>
                        <a:pt x="857" y="19"/>
                      </a:lnTo>
                      <a:lnTo>
                        <a:pt x="870" y="15"/>
                      </a:lnTo>
                      <a:lnTo>
                        <a:pt x="880" y="13"/>
                      </a:lnTo>
                      <a:lnTo>
                        <a:pt x="886" y="12"/>
                      </a:lnTo>
                      <a:lnTo>
                        <a:pt x="883" y="0"/>
                      </a:lnTo>
                      <a:lnTo>
                        <a:pt x="877" y="1"/>
                      </a:lnTo>
                      <a:lnTo>
                        <a:pt x="868" y="3"/>
                      </a:lnTo>
                      <a:lnTo>
                        <a:pt x="855" y="7"/>
                      </a:lnTo>
                      <a:lnTo>
                        <a:pt x="837" y="11"/>
                      </a:lnTo>
                      <a:lnTo>
                        <a:pt x="815" y="15"/>
                      </a:lnTo>
                      <a:lnTo>
                        <a:pt x="791" y="21"/>
                      </a:lnTo>
                      <a:lnTo>
                        <a:pt x="764" y="27"/>
                      </a:lnTo>
                      <a:lnTo>
                        <a:pt x="734" y="35"/>
                      </a:lnTo>
                      <a:lnTo>
                        <a:pt x="701" y="42"/>
                      </a:lnTo>
                      <a:lnTo>
                        <a:pt x="668" y="49"/>
                      </a:lnTo>
                      <a:lnTo>
                        <a:pt x="632" y="57"/>
                      </a:lnTo>
                      <a:lnTo>
                        <a:pt x="594" y="66"/>
                      </a:lnTo>
                      <a:lnTo>
                        <a:pt x="556" y="74"/>
                      </a:lnTo>
                      <a:lnTo>
                        <a:pt x="516" y="84"/>
                      </a:lnTo>
                      <a:lnTo>
                        <a:pt x="477" y="92"/>
                      </a:lnTo>
                      <a:lnTo>
                        <a:pt x="437" y="100"/>
                      </a:lnTo>
                      <a:lnTo>
                        <a:pt x="397" y="110"/>
                      </a:lnTo>
                      <a:lnTo>
                        <a:pt x="357" y="118"/>
                      </a:lnTo>
                      <a:lnTo>
                        <a:pt x="319" y="128"/>
                      </a:lnTo>
                      <a:lnTo>
                        <a:pt x="281" y="136"/>
                      </a:lnTo>
                      <a:lnTo>
                        <a:pt x="244" y="144"/>
                      </a:lnTo>
                      <a:lnTo>
                        <a:pt x="209" y="152"/>
                      </a:lnTo>
                      <a:lnTo>
                        <a:pt x="177" y="159"/>
                      </a:lnTo>
                      <a:lnTo>
                        <a:pt x="146" y="166"/>
                      </a:lnTo>
                      <a:lnTo>
                        <a:pt x="118" y="172"/>
                      </a:lnTo>
                      <a:lnTo>
                        <a:pt x="92" y="178"/>
                      </a:lnTo>
                      <a:lnTo>
                        <a:pt x="70" y="183"/>
                      </a:lnTo>
                      <a:lnTo>
                        <a:pt x="51" y="187"/>
                      </a:lnTo>
                      <a:lnTo>
                        <a:pt x="36" y="190"/>
                      </a:lnTo>
                      <a:lnTo>
                        <a:pt x="25" y="193"/>
                      </a:lnTo>
                      <a:lnTo>
                        <a:pt x="18" y="195"/>
                      </a:lnTo>
                      <a:lnTo>
                        <a:pt x="15" y="195"/>
                      </a:lnTo>
                      <a:lnTo>
                        <a:pt x="14" y="206"/>
                      </a:lnTo>
                      <a:lnTo>
                        <a:pt x="15" y="195"/>
                      </a:lnTo>
                      <a:lnTo>
                        <a:pt x="0" y="199"/>
                      </a:lnTo>
                      <a:lnTo>
                        <a:pt x="14" y="206"/>
                      </a:lnTo>
                      <a:lnTo>
                        <a:pt x="19" y="19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69" name="Freeform 46"/>
                <p:cNvSpPr>
                  <a:spLocks/>
                </p:cNvSpPr>
                <p:nvPr/>
              </p:nvSpPr>
              <p:spPr bwMode="auto">
                <a:xfrm>
                  <a:off x="4134" y="1810"/>
                  <a:ext cx="130" cy="64"/>
                </a:xfrm>
                <a:custGeom>
                  <a:avLst/>
                  <a:gdLst>
                    <a:gd name="T0" fmla="*/ 32 w 520"/>
                    <a:gd name="T1" fmla="*/ 15 h 253"/>
                    <a:gd name="T2" fmla="*/ 33 w 520"/>
                    <a:gd name="T3" fmla="*/ 15 h 253"/>
                    <a:gd name="T4" fmla="*/ 31 w 520"/>
                    <a:gd name="T5" fmla="*/ 15 h 253"/>
                    <a:gd name="T6" fmla="*/ 30 w 520"/>
                    <a:gd name="T7" fmla="*/ 15 h 253"/>
                    <a:gd name="T8" fmla="*/ 29 w 520"/>
                    <a:gd name="T9" fmla="*/ 14 h 253"/>
                    <a:gd name="T10" fmla="*/ 27 w 520"/>
                    <a:gd name="T11" fmla="*/ 13 h 253"/>
                    <a:gd name="T12" fmla="*/ 25 w 520"/>
                    <a:gd name="T13" fmla="*/ 13 h 253"/>
                    <a:gd name="T14" fmla="*/ 23 w 520"/>
                    <a:gd name="T15" fmla="*/ 12 h 253"/>
                    <a:gd name="T16" fmla="*/ 21 w 520"/>
                    <a:gd name="T17" fmla="*/ 11 h 253"/>
                    <a:gd name="T18" fmla="*/ 19 w 520"/>
                    <a:gd name="T19" fmla="*/ 10 h 253"/>
                    <a:gd name="T20" fmla="*/ 16 w 520"/>
                    <a:gd name="T21" fmla="*/ 9 h 253"/>
                    <a:gd name="T22" fmla="*/ 14 w 520"/>
                    <a:gd name="T23" fmla="*/ 7 h 253"/>
                    <a:gd name="T24" fmla="*/ 11 w 520"/>
                    <a:gd name="T25" fmla="*/ 6 h 253"/>
                    <a:gd name="T26" fmla="*/ 9 w 520"/>
                    <a:gd name="T27" fmla="*/ 5 h 253"/>
                    <a:gd name="T28" fmla="*/ 7 w 520"/>
                    <a:gd name="T29" fmla="*/ 4 h 253"/>
                    <a:gd name="T30" fmla="*/ 4 w 520"/>
                    <a:gd name="T31" fmla="*/ 2 h 253"/>
                    <a:gd name="T32" fmla="*/ 2 w 520"/>
                    <a:gd name="T33" fmla="*/ 1 h 253"/>
                    <a:gd name="T34" fmla="*/ 0 w 520"/>
                    <a:gd name="T35" fmla="*/ 0 h 253"/>
                    <a:gd name="T36" fmla="*/ 0 w 520"/>
                    <a:gd name="T37" fmla="*/ 1 h 253"/>
                    <a:gd name="T38" fmla="*/ 2 w 520"/>
                    <a:gd name="T39" fmla="*/ 2 h 253"/>
                    <a:gd name="T40" fmla="*/ 4 w 520"/>
                    <a:gd name="T41" fmla="*/ 3 h 253"/>
                    <a:gd name="T42" fmla="*/ 6 w 520"/>
                    <a:gd name="T43" fmla="*/ 4 h 253"/>
                    <a:gd name="T44" fmla="*/ 9 w 520"/>
                    <a:gd name="T45" fmla="*/ 6 h 253"/>
                    <a:gd name="T46" fmla="*/ 11 w 520"/>
                    <a:gd name="T47" fmla="*/ 7 h 253"/>
                    <a:gd name="T48" fmla="*/ 14 w 520"/>
                    <a:gd name="T49" fmla="*/ 8 h 253"/>
                    <a:gd name="T50" fmla="*/ 16 w 520"/>
                    <a:gd name="T51" fmla="*/ 9 h 253"/>
                    <a:gd name="T52" fmla="*/ 18 w 520"/>
                    <a:gd name="T53" fmla="*/ 10 h 253"/>
                    <a:gd name="T54" fmla="*/ 21 w 520"/>
                    <a:gd name="T55" fmla="*/ 12 h 253"/>
                    <a:gd name="T56" fmla="*/ 23 w 520"/>
                    <a:gd name="T57" fmla="*/ 13 h 253"/>
                    <a:gd name="T58" fmla="*/ 25 w 520"/>
                    <a:gd name="T59" fmla="*/ 13 h 253"/>
                    <a:gd name="T60" fmla="*/ 27 w 520"/>
                    <a:gd name="T61" fmla="*/ 14 h 253"/>
                    <a:gd name="T62" fmla="*/ 28 w 520"/>
                    <a:gd name="T63" fmla="*/ 15 h 253"/>
                    <a:gd name="T64" fmla="*/ 30 w 520"/>
                    <a:gd name="T65" fmla="*/ 16 h 253"/>
                    <a:gd name="T66" fmla="*/ 31 w 520"/>
                    <a:gd name="T67" fmla="*/ 16 h 253"/>
                    <a:gd name="T68" fmla="*/ 32 w 520"/>
                    <a:gd name="T69" fmla="*/ 16 h 253"/>
                    <a:gd name="T70" fmla="*/ 33 w 520"/>
                    <a:gd name="T71" fmla="*/ 16 h 253"/>
                    <a:gd name="T72" fmla="*/ 32 w 520"/>
                    <a:gd name="T73" fmla="*/ 16 h 253"/>
                    <a:gd name="T74" fmla="*/ 33 w 520"/>
                    <a:gd name="T75" fmla="*/ 16 h 253"/>
                    <a:gd name="T76" fmla="*/ 33 w 520"/>
                    <a:gd name="T77" fmla="*/ 16 h 253"/>
                    <a:gd name="T78" fmla="*/ 32 w 520"/>
                    <a:gd name="T79" fmla="*/ 15 h 253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520"/>
                    <a:gd name="T121" fmla="*/ 0 h 253"/>
                    <a:gd name="T122" fmla="*/ 520 w 520"/>
                    <a:gd name="T123" fmla="*/ 253 h 253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520" h="253">
                      <a:moveTo>
                        <a:pt x="513" y="242"/>
                      </a:moveTo>
                      <a:lnTo>
                        <a:pt x="518" y="241"/>
                      </a:lnTo>
                      <a:lnTo>
                        <a:pt x="502" y="238"/>
                      </a:lnTo>
                      <a:lnTo>
                        <a:pt x="484" y="232"/>
                      </a:lnTo>
                      <a:lnTo>
                        <a:pt x="461" y="223"/>
                      </a:lnTo>
                      <a:lnTo>
                        <a:pt x="434" y="211"/>
                      </a:lnTo>
                      <a:lnTo>
                        <a:pt x="404" y="199"/>
                      </a:lnTo>
                      <a:lnTo>
                        <a:pt x="372" y="185"/>
                      </a:lnTo>
                      <a:lnTo>
                        <a:pt x="337" y="169"/>
                      </a:lnTo>
                      <a:lnTo>
                        <a:pt x="301" y="152"/>
                      </a:lnTo>
                      <a:lnTo>
                        <a:pt x="263" y="134"/>
                      </a:lnTo>
                      <a:lnTo>
                        <a:pt x="225" y="115"/>
                      </a:lnTo>
                      <a:lnTo>
                        <a:pt x="186" y="96"/>
                      </a:lnTo>
                      <a:lnTo>
                        <a:pt x="148" y="77"/>
                      </a:lnTo>
                      <a:lnTo>
                        <a:pt x="110" y="57"/>
                      </a:lnTo>
                      <a:lnTo>
                        <a:pt x="73" y="37"/>
                      </a:lnTo>
                      <a:lnTo>
                        <a:pt x="38" y="18"/>
                      </a:lnTo>
                      <a:lnTo>
                        <a:pt x="5" y="0"/>
                      </a:lnTo>
                      <a:lnTo>
                        <a:pt x="0" y="10"/>
                      </a:lnTo>
                      <a:lnTo>
                        <a:pt x="34" y="28"/>
                      </a:lnTo>
                      <a:lnTo>
                        <a:pt x="68" y="47"/>
                      </a:lnTo>
                      <a:lnTo>
                        <a:pt x="106" y="66"/>
                      </a:lnTo>
                      <a:lnTo>
                        <a:pt x="143" y="87"/>
                      </a:lnTo>
                      <a:lnTo>
                        <a:pt x="181" y="106"/>
                      </a:lnTo>
                      <a:lnTo>
                        <a:pt x="221" y="125"/>
                      </a:lnTo>
                      <a:lnTo>
                        <a:pt x="258" y="144"/>
                      </a:lnTo>
                      <a:lnTo>
                        <a:pt x="296" y="162"/>
                      </a:lnTo>
                      <a:lnTo>
                        <a:pt x="332" y="181"/>
                      </a:lnTo>
                      <a:lnTo>
                        <a:pt x="367" y="197"/>
                      </a:lnTo>
                      <a:lnTo>
                        <a:pt x="399" y="211"/>
                      </a:lnTo>
                      <a:lnTo>
                        <a:pt x="429" y="223"/>
                      </a:lnTo>
                      <a:lnTo>
                        <a:pt x="456" y="235"/>
                      </a:lnTo>
                      <a:lnTo>
                        <a:pt x="480" y="244"/>
                      </a:lnTo>
                      <a:lnTo>
                        <a:pt x="500" y="249"/>
                      </a:lnTo>
                      <a:lnTo>
                        <a:pt x="516" y="253"/>
                      </a:lnTo>
                      <a:lnTo>
                        <a:pt x="520" y="252"/>
                      </a:lnTo>
                      <a:lnTo>
                        <a:pt x="516" y="253"/>
                      </a:lnTo>
                      <a:lnTo>
                        <a:pt x="518" y="253"/>
                      </a:lnTo>
                      <a:lnTo>
                        <a:pt x="520" y="252"/>
                      </a:lnTo>
                      <a:lnTo>
                        <a:pt x="513" y="2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70" name="Freeform 47"/>
                <p:cNvSpPr>
                  <a:spLocks/>
                </p:cNvSpPr>
                <p:nvPr/>
              </p:nvSpPr>
              <p:spPr bwMode="auto">
                <a:xfrm>
                  <a:off x="4068" y="1536"/>
                  <a:ext cx="361" cy="421"/>
                </a:xfrm>
                <a:custGeom>
                  <a:avLst/>
                  <a:gdLst>
                    <a:gd name="T0" fmla="*/ 86 w 1444"/>
                    <a:gd name="T1" fmla="*/ 104 h 1686"/>
                    <a:gd name="T2" fmla="*/ 78 w 1444"/>
                    <a:gd name="T3" fmla="*/ 102 h 1686"/>
                    <a:gd name="T4" fmla="*/ 69 w 1444"/>
                    <a:gd name="T5" fmla="*/ 100 h 1686"/>
                    <a:gd name="T6" fmla="*/ 59 w 1444"/>
                    <a:gd name="T7" fmla="*/ 96 h 1686"/>
                    <a:gd name="T8" fmla="*/ 49 w 1444"/>
                    <a:gd name="T9" fmla="*/ 93 h 1686"/>
                    <a:gd name="T10" fmla="*/ 39 w 1444"/>
                    <a:gd name="T11" fmla="*/ 89 h 1686"/>
                    <a:gd name="T12" fmla="*/ 29 w 1444"/>
                    <a:gd name="T13" fmla="*/ 85 h 1686"/>
                    <a:gd name="T14" fmla="*/ 20 w 1444"/>
                    <a:gd name="T15" fmla="*/ 81 h 1686"/>
                    <a:gd name="T16" fmla="*/ 12 w 1444"/>
                    <a:gd name="T17" fmla="*/ 77 h 1686"/>
                    <a:gd name="T18" fmla="*/ 6 w 1444"/>
                    <a:gd name="T19" fmla="*/ 73 h 1686"/>
                    <a:gd name="T20" fmla="*/ 0 w 1444"/>
                    <a:gd name="T21" fmla="*/ 70 h 1686"/>
                    <a:gd name="T22" fmla="*/ 1 w 1444"/>
                    <a:gd name="T23" fmla="*/ 64 h 1686"/>
                    <a:gd name="T24" fmla="*/ 1 w 1444"/>
                    <a:gd name="T25" fmla="*/ 57 h 1686"/>
                    <a:gd name="T26" fmla="*/ 2 w 1444"/>
                    <a:gd name="T27" fmla="*/ 49 h 1686"/>
                    <a:gd name="T28" fmla="*/ 3 w 1444"/>
                    <a:gd name="T29" fmla="*/ 41 h 1686"/>
                    <a:gd name="T30" fmla="*/ 3 w 1444"/>
                    <a:gd name="T31" fmla="*/ 33 h 1686"/>
                    <a:gd name="T32" fmla="*/ 5 w 1444"/>
                    <a:gd name="T33" fmla="*/ 25 h 1686"/>
                    <a:gd name="T34" fmla="*/ 6 w 1444"/>
                    <a:gd name="T35" fmla="*/ 18 h 1686"/>
                    <a:gd name="T36" fmla="*/ 6 w 1444"/>
                    <a:gd name="T37" fmla="*/ 12 h 1686"/>
                    <a:gd name="T38" fmla="*/ 7 w 1444"/>
                    <a:gd name="T39" fmla="*/ 7 h 1686"/>
                    <a:gd name="T40" fmla="*/ 8 w 1444"/>
                    <a:gd name="T41" fmla="*/ 3 h 1686"/>
                    <a:gd name="T42" fmla="*/ 9 w 1444"/>
                    <a:gd name="T43" fmla="*/ 0 h 1686"/>
                    <a:gd name="T44" fmla="*/ 11 w 1444"/>
                    <a:gd name="T45" fmla="*/ 0 h 1686"/>
                    <a:gd name="T46" fmla="*/ 12 w 1444"/>
                    <a:gd name="T47" fmla="*/ 0 h 1686"/>
                    <a:gd name="T48" fmla="*/ 15 w 1444"/>
                    <a:gd name="T49" fmla="*/ 1 h 1686"/>
                    <a:gd name="T50" fmla="*/ 20 w 1444"/>
                    <a:gd name="T51" fmla="*/ 2 h 1686"/>
                    <a:gd name="T52" fmla="*/ 22 w 1444"/>
                    <a:gd name="T53" fmla="*/ 4 h 1686"/>
                    <a:gd name="T54" fmla="*/ 23 w 1444"/>
                    <a:gd name="T55" fmla="*/ 6 h 1686"/>
                    <a:gd name="T56" fmla="*/ 24 w 1444"/>
                    <a:gd name="T57" fmla="*/ 11 h 1686"/>
                    <a:gd name="T58" fmla="*/ 26 w 1444"/>
                    <a:gd name="T59" fmla="*/ 18 h 1686"/>
                    <a:gd name="T60" fmla="*/ 29 w 1444"/>
                    <a:gd name="T61" fmla="*/ 25 h 1686"/>
                    <a:gd name="T62" fmla="*/ 32 w 1444"/>
                    <a:gd name="T63" fmla="*/ 34 h 1686"/>
                    <a:gd name="T64" fmla="*/ 35 w 1444"/>
                    <a:gd name="T65" fmla="*/ 43 h 1686"/>
                    <a:gd name="T66" fmla="*/ 38 w 1444"/>
                    <a:gd name="T67" fmla="*/ 52 h 1686"/>
                    <a:gd name="T68" fmla="*/ 41 w 1444"/>
                    <a:gd name="T69" fmla="*/ 60 h 1686"/>
                    <a:gd name="T70" fmla="*/ 43 w 1444"/>
                    <a:gd name="T71" fmla="*/ 66 h 1686"/>
                    <a:gd name="T72" fmla="*/ 44 w 1444"/>
                    <a:gd name="T73" fmla="*/ 70 h 1686"/>
                    <a:gd name="T74" fmla="*/ 45 w 1444"/>
                    <a:gd name="T75" fmla="*/ 72 h 1686"/>
                    <a:gd name="T76" fmla="*/ 46 w 1444"/>
                    <a:gd name="T77" fmla="*/ 76 h 1686"/>
                    <a:gd name="T78" fmla="*/ 48 w 1444"/>
                    <a:gd name="T79" fmla="*/ 79 h 1686"/>
                    <a:gd name="T80" fmla="*/ 51 w 1444"/>
                    <a:gd name="T81" fmla="*/ 81 h 1686"/>
                    <a:gd name="T82" fmla="*/ 54 w 1444"/>
                    <a:gd name="T83" fmla="*/ 83 h 1686"/>
                    <a:gd name="T84" fmla="*/ 60 w 1444"/>
                    <a:gd name="T85" fmla="*/ 86 h 1686"/>
                    <a:gd name="T86" fmla="*/ 65 w 1444"/>
                    <a:gd name="T87" fmla="*/ 89 h 1686"/>
                    <a:gd name="T88" fmla="*/ 71 w 1444"/>
                    <a:gd name="T89" fmla="*/ 93 h 1686"/>
                    <a:gd name="T90" fmla="*/ 78 w 1444"/>
                    <a:gd name="T91" fmla="*/ 97 h 1686"/>
                    <a:gd name="T92" fmla="*/ 84 w 1444"/>
                    <a:gd name="T93" fmla="*/ 101 h 1686"/>
                    <a:gd name="T94" fmla="*/ 89 w 1444"/>
                    <a:gd name="T95" fmla="*/ 104 h 1686"/>
                    <a:gd name="T96" fmla="*/ 90 w 1444"/>
                    <a:gd name="T97" fmla="*/ 105 h 168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444"/>
                    <a:gd name="T148" fmla="*/ 0 h 1686"/>
                    <a:gd name="T149" fmla="*/ 1444 w 1444"/>
                    <a:gd name="T150" fmla="*/ 1686 h 168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444" h="1686">
                      <a:moveTo>
                        <a:pt x="1442" y="1686"/>
                      </a:moveTo>
                      <a:lnTo>
                        <a:pt x="1407" y="1678"/>
                      </a:lnTo>
                      <a:lnTo>
                        <a:pt x="1369" y="1670"/>
                      </a:lnTo>
                      <a:lnTo>
                        <a:pt x="1329" y="1660"/>
                      </a:lnTo>
                      <a:lnTo>
                        <a:pt x="1287" y="1650"/>
                      </a:lnTo>
                      <a:lnTo>
                        <a:pt x="1243" y="1638"/>
                      </a:lnTo>
                      <a:lnTo>
                        <a:pt x="1196" y="1624"/>
                      </a:lnTo>
                      <a:lnTo>
                        <a:pt x="1149" y="1611"/>
                      </a:lnTo>
                      <a:lnTo>
                        <a:pt x="1100" y="1596"/>
                      </a:lnTo>
                      <a:lnTo>
                        <a:pt x="1050" y="1580"/>
                      </a:lnTo>
                      <a:lnTo>
                        <a:pt x="998" y="1563"/>
                      </a:lnTo>
                      <a:lnTo>
                        <a:pt x="947" y="1547"/>
                      </a:lnTo>
                      <a:lnTo>
                        <a:pt x="894" y="1529"/>
                      </a:lnTo>
                      <a:lnTo>
                        <a:pt x="840" y="1511"/>
                      </a:lnTo>
                      <a:lnTo>
                        <a:pt x="787" y="1491"/>
                      </a:lnTo>
                      <a:lnTo>
                        <a:pt x="733" y="1471"/>
                      </a:lnTo>
                      <a:lnTo>
                        <a:pt x="680" y="1451"/>
                      </a:lnTo>
                      <a:lnTo>
                        <a:pt x="626" y="1430"/>
                      </a:lnTo>
                      <a:lnTo>
                        <a:pt x="574" y="1410"/>
                      </a:lnTo>
                      <a:lnTo>
                        <a:pt x="522" y="1388"/>
                      </a:lnTo>
                      <a:lnTo>
                        <a:pt x="472" y="1368"/>
                      </a:lnTo>
                      <a:lnTo>
                        <a:pt x="421" y="1346"/>
                      </a:lnTo>
                      <a:lnTo>
                        <a:pt x="373" y="1325"/>
                      </a:lnTo>
                      <a:lnTo>
                        <a:pt x="325" y="1303"/>
                      </a:lnTo>
                      <a:lnTo>
                        <a:pt x="280" y="1282"/>
                      </a:lnTo>
                      <a:lnTo>
                        <a:pt x="237" y="1260"/>
                      </a:lnTo>
                      <a:lnTo>
                        <a:pt x="195" y="1239"/>
                      </a:lnTo>
                      <a:lnTo>
                        <a:pt x="156" y="1218"/>
                      </a:lnTo>
                      <a:lnTo>
                        <a:pt x="119" y="1198"/>
                      </a:lnTo>
                      <a:lnTo>
                        <a:pt x="86" y="1178"/>
                      </a:lnTo>
                      <a:lnTo>
                        <a:pt x="53" y="1157"/>
                      </a:lnTo>
                      <a:lnTo>
                        <a:pt x="26" y="1138"/>
                      </a:lnTo>
                      <a:lnTo>
                        <a:pt x="0" y="1119"/>
                      </a:lnTo>
                      <a:lnTo>
                        <a:pt x="3" y="1088"/>
                      </a:lnTo>
                      <a:lnTo>
                        <a:pt x="6" y="1055"/>
                      </a:lnTo>
                      <a:lnTo>
                        <a:pt x="10" y="1021"/>
                      </a:lnTo>
                      <a:lnTo>
                        <a:pt x="12" y="985"/>
                      </a:lnTo>
                      <a:lnTo>
                        <a:pt x="16" y="948"/>
                      </a:lnTo>
                      <a:lnTo>
                        <a:pt x="20" y="908"/>
                      </a:lnTo>
                      <a:lnTo>
                        <a:pt x="23" y="869"/>
                      </a:lnTo>
                      <a:lnTo>
                        <a:pt x="27" y="828"/>
                      </a:lnTo>
                      <a:lnTo>
                        <a:pt x="30" y="787"/>
                      </a:lnTo>
                      <a:lnTo>
                        <a:pt x="35" y="745"/>
                      </a:lnTo>
                      <a:lnTo>
                        <a:pt x="39" y="702"/>
                      </a:lnTo>
                      <a:lnTo>
                        <a:pt x="44" y="660"/>
                      </a:lnTo>
                      <a:lnTo>
                        <a:pt x="47" y="617"/>
                      </a:lnTo>
                      <a:lnTo>
                        <a:pt x="52" y="575"/>
                      </a:lnTo>
                      <a:lnTo>
                        <a:pt x="57" y="532"/>
                      </a:lnTo>
                      <a:lnTo>
                        <a:pt x="62" y="490"/>
                      </a:lnTo>
                      <a:lnTo>
                        <a:pt x="65" y="449"/>
                      </a:lnTo>
                      <a:lnTo>
                        <a:pt x="70" y="409"/>
                      </a:lnTo>
                      <a:lnTo>
                        <a:pt x="75" y="369"/>
                      </a:lnTo>
                      <a:lnTo>
                        <a:pt x="80" y="331"/>
                      </a:lnTo>
                      <a:lnTo>
                        <a:pt x="86" y="293"/>
                      </a:lnTo>
                      <a:lnTo>
                        <a:pt x="90" y="259"/>
                      </a:lnTo>
                      <a:lnTo>
                        <a:pt x="95" y="224"/>
                      </a:lnTo>
                      <a:lnTo>
                        <a:pt x="100" y="192"/>
                      </a:lnTo>
                      <a:lnTo>
                        <a:pt x="106" y="162"/>
                      </a:lnTo>
                      <a:lnTo>
                        <a:pt x="111" y="134"/>
                      </a:lnTo>
                      <a:lnTo>
                        <a:pt x="116" y="108"/>
                      </a:lnTo>
                      <a:lnTo>
                        <a:pt x="122" y="85"/>
                      </a:lnTo>
                      <a:lnTo>
                        <a:pt x="126" y="63"/>
                      </a:lnTo>
                      <a:lnTo>
                        <a:pt x="132" y="46"/>
                      </a:lnTo>
                      <a:lnTo>
                        <a:pt x="137" y="31"/>
                      </a:lnTo>
                      <a:lnTo>
                        <a:pt x="143" y="19"/>
                      </a:lnTo>
                      <a:lnTo>
                        <a:pt x="149" y="10"/>
                      </a:lnTo>
                      <a:lnTo>
                        <a:pt x="156" y="4"/>
                      </a:lnTo>
                      <a:lnTo>
                        <a:pt x="163" y="0"/>
                      </a:lnTo>
                      <a:lnTo>
                        <a:pt x="172" y="0"/>
                      </a:lnTo>
                      <a:lnTo>
                        <a:pt x="180" y="1"/>
                      </a:lnTo>
                      <a:lnTo>
                        <a:pt x="190" y="4"/>
                      </a:lnTo>
                      <a:lnTo>
                        <a:pt x="202" y="7"/>
                      </a:lnTo>
                      <a:lnTo>
                        <a:pt x="214" y="10"/>
                      </a:lnTo>
                      <a:lnTo>
                        <a:pt x="229" y="13"/>
                      </a:lnTo>
                      <a:lnTo>
                        <a:pt x="249" y="19"/>
                      </a:lnTo>
                      <a:lnTo>
                        <a:pt x="269" y="25"/>
                      </a:lnTo>
                      <a:lnTo>
                        <a:pt x="289" y="32"/>
                      </a:lnTo>
                      <a:lnTo>
                        <a:pt x="310" y="41"/>
                      </a:lnTo>
                      <a:lnTo>
                        <a:pt x="327" y="50"/>
                      </a:lnTo>
                      <a:lnTo>
                        <a:pt x="341" y="61"/>
                      </a:lnTo>
                      <a:lnTo>
                        <a:pt x="349" y="72"/>
                      </a:lnTo>
                      <a:lnTo>
                        <a:pt x="352" y="78"/>
                      </a:lnTo>
                      <a:lnTo>
                        <a:pt x="355" y="89"/>
                      </a:lnTo>
                      <a:lnTo>
                        <a:pt x="361" y="104"/>
                      </a:lnTo>
                      <a:lnTo>
                        <a:pt x="369" y="125"/>
                      </a:lnTo>
                      <a:lnTo>
                        <a:pt x="377" y="150"/>
                      </a:lnTo>
                      <a:lnTo>
                        <a:pt x="387" y="177"/>
                      </a:lnTo>
                      <a:lnTo>
                        <a:pt x="397" y="210"/>
                      </a:lnTo>
                      <a:lnTo>
                        <a:pt x="409" y="244"/>
                      </a:lnTo>
                      <a:lnTo>
                        <a:pt x="421" y="283"/>
                      </a:lnTo>
                      <a:lnTo>
                        <a:pt x="434" y="323"/>
                      </a:lnTo>
                      <a:lnTo>
                        <a:pt x="449" y="365"/>
                      </a:lnTo>
                      <a:lnTo>
                        <a:pt x="464" y="410"/>
                      </a:lnTo>
                      <a:lnTo>
                        <a:pt x="479" y="456"/>
                      </a:lnTo>
                      <a:lnTo>
                        <a:pt x="494" y="503"/>
                      </a:lnTo>
                      <a:lnTo>
                        <a:pt x="511" y="551"/>
                      </a:lnTo>
                      <a:lnTo>
                        <a:pt x="527" y="599"/>
                      </a:lnTo>
                      <a:lnTo>
                        <a:pt x="542" y="647"/>
                      </a:lnTo>
                      <a:lnTo>
                        <a:pt x="558" y="695"/>
                      </a:lnTo>
                      <a:lnTo>
                        <a:pt x="574" y="742"/>
                      </a:lnTo>
                      <a:lnTo>
                        <a:pt x="589" y="788"/>
                      </a:lnTo>
                      <a:lnTo>
                        <a:pt x="605" y="833"/>
                      </a:lnTo>
                      <a:lnTo>
                        <a:pt x="619" y="877"/>
                      </a:lnTo>
                      <a:lnTo>
                        <a:pt x="632" y="918"/>
                      </a:lnTo>
                      <a:lnTo>
                        <a:pt x="646" y="957"/>
                      </a:lnTo>
                      <a:lnTo>
                        <a:pt x="658" y="993"/>
                      </a:lnTo>
                      <a:lnTo>
                        <a:pt x="668" y="1025"/>
                      </a:lnTo>
                      <a:lnTo>
                        <a:pt x="678" y="1055"/>
                      </a:lnTo>
                      <a:lnTo>
                        <a:pt x="686" y="1082"/>
                      </a:lnTo>
                      <a:lnTo>
                        <a:pt x="694" y="1103"/>
                      </a:lnTo>
                      <a:lnTo>
                        <a:pt x="700" y="1121"/>
                      </a:lnTo>
                      <a:lnTo>
                        <a:pt x="704" y="1134"/>
                      </a:lnTo>
                      <a:lnTo>
                        <a:pt x="707" y="1142"/>
                      </a:lnTo>
                      <a:lnTo>
                        <a:pt x="715" y="1163"/>
                      </a:lnTo>
                      <a:lnTo>
                        <a:pt x="724" y="1184"/>
                      </a:lnTo>
                      <a:lnTo>
                        <a:pt x="732" y="1202"/>
                      </a:lnTo>
                      <a:lnTo>
                        <a:pt x="740" y="1217"/>
                      </a:lnTo>
                      <a:lnTo>
                        <a:pt x="749" y="1233"/>
                      </a:lnTo>
                      <a:lnTo>
                        <a:pt x="758" y="1247"/>
                      </a:lnTo>
                      <a:lnTo>
                        <a:pt x="770" y="1260"/>
                      </a:lnTo>
                      <a:lnTo>
                        <a:pt x="782" y="1273"/>
                      </a:lnTo>
                      <a:lnTo>
                        <a:pt x="795" y="1287"/>
                      </a:lnTo>
                      <a:lnTo>
                        <a:pt x="811" y="1299"/>
                      </a:lnTo>
                      <a:lnTo>
                        <a:pt x="829" y="1311"/>
                      </a:lnTo>
                      <a:lnTo>
                        <a:pt x="848" y="1324"/>
                      </a:lnTo>
                      <a:lnTo>
                        <a:pt x="871" y="1337"/>
                      </a:lnTo>
                      <a:lnTo>
                        <a:pt x="896" y="1350"/>
                      </a:lnTo>
                      <a:lnTo>
                        <a:pt x="925" y="1366"/>
                      </a:lnTo>
                      <a:lnTo>
                        <a:pt x="956" y="1381"/>
                      </a:lnTo>
                      <a:lnTo>
                        <a:pt x="978" y="1393"/>
                      </a:lnTo>
                      <a:lnTo>
                        <a:pt x="1003" y="1408"/>
                      </a:lnTo>
                      <a:lnTo>
                        <a:pt x="1032" y="1426"/>
                      </a:lnTo>
                      <a:lnTo>
                        <a:pt x="1064" y="1444"/>
                      </a:lnTo>
                      <a:lnTo>
                        <a:pt x="1098" y="1464"/>
                      </a:lnTo>
                      <a:lnTo>
                        <a:pt x="1134" y="1485"/>
                      </a:lnTo>
                      <a:lnTo>
                        <a:pt x="1171" y="1507"/>
                      </a:lnTo>
                      <a:lnTo>
                        <a:pt x="1208" y="1530"/>
                      </a:lnTo>
                      <a:lnTo>
                        <a:pt x="1244" y="1551"/>
                      </a:lnTo>
                      <a:lnTo>
                        <a:pt x="1280" y="1573"/>
                      </a:lnTo>
                      <a:lnTo>
                        <a:pt x="1315" y="1593"/>
                      </a:lnTo>
                      <a:lnTo>
                        <a:pt x="1346" y="1614"/>
                      </a:lnTo>
                      <a:lnTo>
                        <a:pt x="1375" y="1632"/>
                      </a:lnTo>
                      <a:lnTo>
                        <a:pt x="1401" y="1647"/>
                      </a:lnTo>
                      <a:lnTo>
                        <a:pt x="1421" y="1660"/>
                      </a:lnTo>
                      <a:lnTo>
                        <a:pt x="1438" y="1671"/>
                      </a:lnTo>
                      <a:lnTo>
                        <a:pt x="1441" y="1676"/>
                      </a:lnTo>
                      <a:lnTo>
                        <a:pt x="1444" y="1681"/>
                      </a:lnTo>
                      <a:lnTo>
                        <a:pt x="1444" y="1684"/>
                      </a:lnTo>
                      <a:lnTo>
                        <a:pt x="1442" y="16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71" name="Freeform 48"/>
                <p:cNvSpPr>
                  <a:spLocks/>
                </p:cNvSpPr>
                <p:nvPr/>
              </p:nvSpPr>
              <p:spPr bwMode="auto">
                <a:xfrm>
                  <a:off x="4066" y="1815"/>
                  <a:ext cx="363" cy="144"/>
                </a:xfrm>
                <a:custGeom>
                  <a:avLst/>
                  <a:gdLst>
                    <a:gd name="T0" fmla="*/ 0 w 1449"/>
                    <a:gd name="T1" fmla="*/ 0 h 578"/>
                    <a:gd name="T2" fmla="*/ 4 w 1449"/>
                    <a:gd name="T3" fmla="*/ 3 h 578"/>
                    <a:gd name="T4" fmla="*/ 8 w 1449"/>
                    <a:gd name="T5" fmla="*/ 5 h 578"/>
                    <a:gd name="T6" fmla="*/ 13 w 1449"/>
                    <a:gd name="T7" fmla="*/ 8 h 578"/>
                    <a:gd name="T8" fmla="*/ 18 w 1449"/>
                    <a:gd name="T9" fmla="*/ 11 h 578"/>
                    <a:gd name="T10" fmla="*/ 24 w 1449"/>
                    <a:gd name="T11" fmla="*/ 13 h 578"/>
                    <a:gd name="T12" fmla="*/ 30 w 1449"/>
                    <a:gd name="T13" fmla="*/ 16 h 578"/>
                    <a:gd name="T14" fmla="*/ 36 w 1449"/>
                    <a:gd name="T15" fmla="*/ 19 h 578"/>
                    <a:gd name="T16" fmla="*/ 43 w 1449"/>
                    <a:gd name="T17" fmla="*/ 21 h 578"/>
                    <a:gd name="T18" fmla="*/ 50 w 1449"/>
                    <a:gd name="T19" fmla="*/ 24 h 578"/>
                    <a:gd name="T20" fmla="*/ 56 w 1449"/>
                    <a:gd name="T21" fmla="*/ 26 h 578"/>
                    <a:gd name="T22" fmla="*/ 63 w 1449"/>
                    <a:gd name="T23" fmla="*/ 28 h 578"/>
                    <a:gd name="T24" fmla="*/ 69 w 1449"/>
                    <a:gd name="T25" fmla="*/ 30 h 578"/>
                    <a:gd name="T26" fmla="*/ 75 w 1449"/>
                    <a:gd name="T27" fmla="*/ 32 h 578"/>
                    <a:gd name="T28" fmla="*/ 81 w 1449"/>
                    <a:gd name="T29" fmla="*/ 34 h 578"/>
                    <a:gd name="T30" fmla="*/ 86 w 1449"/>
                    <a:gd name="T31" fmla="*/ 35 h 578"/>
                    <a:gd name="T32" fmla="*/ 91 w 1449"/>
                    <a:gd name="T33" fmla="*/ 36 h 578"/>
                    <a:gd name="T34" fmla="*/ 89 w 1449"/>
                    <a:gd name="T35" fmla="*/ 35 h 578"/>
                    <a:gd name="T36" fmla="*/ 84 w 1449"/>
                    <a:gd name="T37" fmla="*/ 34 h 578"/>
                    <a:gd name="T38" fmla="*/ 78 w 1449"/>
                    <a:gd name="T39" fmla="*/ 32 h 578"/>
                    <a:gd name="T40" fmla="*/ 73 w 1449"/>
                    <a:gd name="T41" fmla="*/ 30 h 578"/>
                    <a:gd name="T42" fmla="*/ 66 w 1449"/>
                    <a:gd name="T43" fmla="*/ 29 h 578"/>
                    <a:gd name="T44" fmla="*/ 60 w 1449"/>
                    <a:gd name="T45" fmla="*/ 26 h 578"/>
                    <a:gd name="T46" fmla="*/ 53 w 1449"/>
                    <a:gd name="T47" fmla="*/ 24 h 578"/>
                    <a:gd name="T48" fmla="*/ 47 w 1449"/>
                    <a:gd name="T49" fmla="*/ 22 h 578"/>
                    <a:gd name="T50" fmla="*/ 40 w 1449"/>
                    <a:gd name="T51" fmla="*/ 19 h 578"/>
                    <a:gd name="T52" fmla="*/ 33 w 1449"/>
                    <a:gd name="T53" fmla="*/ 17 h 578"/>
                    <a:gd name="T54" fmla="*/ 27 w 1449"/>
                    <a:gd name="T55" fmla="*/ 14 h 578"/>
                    <a:gd name="T56" fmla="*/ 21 w 1449"/>
                    <a:gd name="T57" fmla="*/ 11 h 578"/>
                    <a:gd name="T58" fmla="*/ 15 w 1449"/>
                    <a:gd name="T59" fmla="*/ 9 h 578"/>
                    <a:gd name="T60" fmla="*/ 10 w 1449"/>
                    <a:gd name="T61" fmla="*/ 6 h 578"/>
                    <a:gd name="T62" fmla="*/ 6 w 1449"/>
                    <a:gd name="T63" fmla="*/ 4 h 578"/>
                    <a:gd name="T64" fmla="*/ 2 w 1449"/>
                    <a:gd name="T65" fmla="*/ 1 h 578"/>
                    <a:gd name="T66" fmla="*/ 1 w 1449"/>
                    <a:gd name="T67" fmla="*/ 0 h 578"/>
                    <a:gd name="T68" fmla="*/ 0 w 1449"/>
                    <a:gd name="T69" fmla="*/ 0 h 578"/>
                    <a:gd name="T70" fmla="*/ 0 w 1449"/>
                    <a:gd name="T71" fmla="*/ 0 h 578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449"/>
                    <a:gd name="T109" fmla="*/ 0 h 578"/>
                    <a:gd name="T110" fmla="*/ 1449 w 1449"/>
                    <a:gd name="T111" fmla="*/ 578 h 578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449" h="578">
                      <a:moveTo>
                        <a:pt x="0" y="5"/>
                      </a:moveTo>
                      <a:lnTo>
                        <a:pt x="3" y="10"/>
                      </a:lnTo>
                      <a:lnTo>
                        <a:pt x="28" y="29"/>
                      </a:lnTo>
                      <a:lnTo>
                        <a:pt x="56" y="48"/>
                      </a:lnTo>
                      <a:lnTo>
                        <a:pt x="88" y="68"/>
                      </a:lnTo>
                      <a:lnTo>
                        <a:pt x="123" y="89"/>
                      </a:lnTo>
                      <a:lnTo>
                        <a:pt x="160" y="109"/>
                      </a:lnTo>
                      <a:lnTo>
                        <a:pt x="198" y="129"/>
                      </a:lnTo>
                      <a:lnTo>
                        <a:pt x="240" y="151"/>
                      </a:lnTo>
                      <a:lnTo>
                        <a:pt x="283" y="173"/>
                      </a:lnTo>
                      <a:lnTo>
                        <a:pt x="329" y="195"/>
                      </a:lnTo>
                      <a:lnTo>
                        <a:pt x="377" y="217"/>
                      </a:lnTo>
                      <a:lnTo>
                        <a:pt x="425" y="238"/>
                      </a:lnTo>
                      <a:lnTo>
                        <a:pt x="475" y="260"/>
                      </a:lnTo>
                      <a:lnTo>
                        <a:pt x="526" y="280"/>
                      </a:lnTo>
                      <a:lnTo>
                        <a:pt x="577" y="302"/>
                      </a:lnTo>
                      <a:lnTo>
                        <a:pt x="630" y="322"/>
                      </a:lnTo>
                      <a:lnTo>
                        <a:pt x="684" y="343"/>
                      </a:lnTo>
                      <a:lnTo>
                        <a:pt x="737" y="363"/>
                      </a:lnTo>
                      <a:lnTo>
                        <a:pt x="791" y="383"/>
                      </a:lnTo>
                      <a:lnTo>
                        <a:pt x="843" y="403"/>
                      </a:lnTo>
                      <a:lnTo>
                        <a:pt x="897" y="421"/>
                      </a:lnTo>
                      <a:lnTo>
                        <a:pt x="950" y="439"/>
                      </a:lnTo>
                      <a:lnTo>
                        <a:pt x="1002" y="455"/>
                      </a:lnTo>
                      <a:lnTo>
                        <a:pt x="1053" y="472"/>
                      </a:lnTo>
                      <a:lnTo>
                        <a:pt x="1105" y="488"/>
                      </a:lnTo>
                      <a:lnTo>
                        <a:pt x="1154" y="503"/>
                      </a:lnTo>
                      <a:lnTo>
                        <a:pt x="1201" y="516"/>
                      </a:lnTo>
                      <a:lnTo>
                        <a:pt x="1248" y="530"/>
                      </a:lnTo>
                      <a:lnTo>
                        <a:pt x="1292" y="542"/>
                      </a:lnTo>
                      <a:lnTo>
                        <a:pt x="1334" y="552"/>
                      </a:lnTo>
                      <a:lnTo>
                        <a:pt x="1373" y="562"/>
                      </a:lnTo>
                      <a:lnTo>
                        <a:pt x="1412" y="570"/>
                      </a:lnTo>
                      <a:lnTo>
                        <a:pt x="1447" y="578"/>
                      </a:lnTo>
                      <a:lnTo>
                        <a:pt x="1449" y="566"/>
                      </a:lnTo>
                      <a:lnTo>
                        <a:pt x="1414" y="558"/>
                      </a:lnTo>
                      <a:lnTo>
                        <a:pt x="1376" y="550"/>
                      </a:lnTo>
                      <a:lnTo>
                        <a:pt x="1336" y="540"/>
                      </a:lnTo>
                      <a:lnTo>
                        <a:pt x="1294" y="530"/>
                      </a:lnTo>
                      <a:lnTo>
                        <a:pt x="1250" y="518"/>
                      </a:lnTo>
                      <a:lnTo>
                        <a:pt x="1203" y="504"/>
                      </a:lnTo>
                      <a:lnTo>
                        <a:pt x="1156" y="491"/>
                      </a:lnTo>
                      <a:lnTo>
                        <a:pt x="1107" y="476"/>
                      </a:lnTo>
                      <a:lnTo>
                        <a:pt x="1058" y="460"/>
                      </a:lnTo>
                      <a:lnTo>
                        <a:pt x="1007" y="443"/>
                      </a:lnTo>
                      <a:lnTo>
                        <a:pt x="955" y="427"/>
                      </a:lnTo>
                      <a:lnTo>
                        <a:pt x="902" y="409"/>
                      </a:lnTo>
                      <a:lnTo>
                        <a:pt x="848" y="391"/>
                      </a:lnTo>
                      <a:lnTo>
                        <a:pt x="795" y="371"/>
                      </a:lnTo>
                      <a:lnTo>
                        <a:pt x="741" y="351"/>
                      </a:lnTo>
                      <a:lnTo>
                        <a:pt x="689" y="331"/>
                      </a:lnTo>
                      <a:lnTo>
                        <a:pt x="635" y="310"/>
                      </a:lnTo>
                      <a:lnTo>
                        <a:pt x="582" y="290"/>
                      </a:lnTo>
                      <a:lnTo>
                        <a:pt x="530" y="268"/>
                      </a:lnTo>
                      <a:lnTo>
                        <a:pt x="480" y="248"/>
                      </a:lnTo>
                      <a:lnTo>
                        <a:pt x="430" y="227"/>
                      </a:lnTo>
                      <a:lnTo>
                        <a:pt x="382" y="205"/>
                      </a:lnTo>
                      <a:lnTo>
                        <a:pt x="334" y="183"/>
                      </a:lnTo>
                      <a:lnTo>
                        <a:pt x="288" y="163"/>
                      </a:lnTo>
                      <a:lnTo>
                        <a:pt x="245" y="141"/>
                      </a:lnTo>
                      <a:lnTo>
                        <a:pt x="203" y="120"/>
                      </a:lnTo>
                      <a:lnTo>
                        <a:pt x="165" y="100"/>
                      </a:lnTo>
                      <a:lnTo>
                        <a:pt x="128" y="79"/>
                      </a:lnTo>
                      <a:lnTo>
                        <a:pt x="95" y="59"/>
                      </a:lnTo>
                      <a:lnTo>
                        <a:pt x="63" y="38"/>
                      </a:lnTo>
                      <a:lnTo>
                        <a:pt x="35" y="19"/>
                      </a:lnTo>
                      <a:lnTo>
                        <a:pt x="10" y="0"/>
                      </a:lnTo>
                      <a:lnTo>
                        <a:pt x="12" y="5"/>
                      </a:lnTo>
                      <a:lnTo>
                        <a:pt x="0" y="5"/>
                      </a:lnTo>
                      <a:lnTo>
                        <a:pt x="0" y="7"/>
                      </a:lnTo>
                      <a:lnTo>
                        <a:pt x="3" y="1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72" name="Freeform 49"/>
                <p:cNvSpPr>
                  <a:spLocks/>
                </p:cNvSpPr>
                <p:nvPr/>
              </p:nvSpPr>
              <p:spPr bwMode="auto">
                <a:xfrm>
                  <a:off x="4066" y="1540"/>
                  <a:ext cx="39" cy="276"/>
                </a:xfrm>
                <a:custGeom>
                  <a:avLst/>
                  <a:gdLst>
                    <a:gd name="T0" fmla="*/ 9 w 154"/>
                    <a:gd name="T1" fmla="*/ 0 h 1102"/>
                    <a:gd name="T2" fmla="*/ 8 w 154"/>
                    <a:gd name="T3" fmla="*/ 2 h 1102"/>
                    <a:gd name="T4" fmla="*/ 8 w 154"/>
                    <a:gd name="T5" fmla="*/ 4 h 1102"/>
                    <a:gd name="T6" fmla="*/ 7 w 154"/>
                    <a:gd name="T7" fmla="*/ 7 h 1102"/>
                    <a:gd name="T8" fmla="*/ 6 w 154"/>
                    <a:gd name="T9" fmla="*/ 11 h 1102"/>
                    <a:gd name="T10" fmla="*/ 6 w 154"/>
                    <a:gd name="T11" fmla="*/ 15 h 1102"/>
                    <a:gd name="T12" fmla="*/ 5 w 154"/>
                    <a:gd name="T13" fmla="*/ 20 h 1102"/>
                    <a:gd name="T14" fmla="*/ 5 w 154"/>
                    <a:gd name="T15" fmla="*/ 25 h 1102"/>
                    <a:gd name="T16" fmla="*/ 4 w 154"/>
                    <a:gd name="T17" fmla="*/ 30 h 1102"/>
                    <a:gd name="T18" fmla="*/ 3 w 154"/>
                    <a:gd name="T19" fmla="*/ 35 h 1102"/>
                    <a:gd name="T20" fmla="*/ 3 w 154"/>
                    <a:gd name="T21" fmla="*/ 40 h 1102"/>
                    <a:gd name="T22" fmla="*/ 2 w 154"/>
                    <a:gd name="T23" fmla="*/ 46 h 1102"/>
                    <a:gd name="T24" fmla="*/ 2 w 154"/>
                    <a:gd name="T25" fmla="*/ 51 h 1102"/>
                    <a:gd name="T26" fmla="*/ 1 w 154"/>
                    <a:gd name="T27" fmla="*/ 56 h 1102"/>
                    <a:gd name="T28" fmla="*/ 1 w 154"/>
                    <a:gd name="T29" fmla="*/ 61 h 1102"/>
                    <a:gd name="T30" fmla="*/ 1 w 154"/>
                    <a:gd name="T31" fmla="*/ 65 h 1102"/>
                    <a:gd name="T32" fmla="*/ 0 w 154"/>
                    <a:gd name="T33" fmla="*/ 69 h 1102"/>
                    <a:gd name="T34" fmla="*/ 1 w 154"/>
                    <a:gd name="T35" fmla="*/ 67 h 1102"/>
                    <a:gd name="T36" fmla="*/ 2 w 154"/>
                    <a:gd name="T37" fmla="*/ 63 h 1102"/>
                    <a:gd name="T38" fmla="*/ 2 w 154"/>
                    <a:gd name="T39" fmla="*/ 58 h 1102"/>
                    <a:gd name="T40" fmla="*/ 2 w 154"/>
                    <a:gd name="T41" fmla="*/ 53 h 1102"/>
                    <a:gd name="T42" fmla="*/ 3 w 154"/>
                    <a:gd name="T43" fmla="*/ 48 h 1102"/>
                    <a:gd name="T44" fmla="*/ 3 w 154"/>
                    <a:gd name="T45" fmla="*/ 43 h 1102"/>
                    <a:gd name="T46" fmla="*/ 4 w 154"/>
                    <a:gd name="T47" fmla="*/ 38 h 1102"/>
                    <a:gd name="T48" fmla="*/ 4 w 154"/>
                    <a:gd name="T49" fmla="*/ 32 h 1102"/>
                    <a:gd name="T50" fmla="*/ 5 w 154"/>
                    <a:gd name="T51" fmla="*/ 27 h 1102"/>
                    <a:gd name="T52" fmla="*/ 6 w 154"/>
                    <a:gd name="T53" fmla="*/ 22 h 1102"/>
                    <a:gd name="T54" fmla="*/ 6 w 154"/>
                    <a:gd name="T55" fmla="*/ 18 h 1102"/>
                    <a:gd name="T56" fmla="*/ 7 w 154"/>
                    <a:gd name="T57" fmla="*/ 13 h 1102"/>
                    <a:gd name="T58" fmla="*/ 8 w 154"/>
                    <a:gd name="T59" fmla="*/ 9 h 1102"/>
                    <a:gd name="T60" fmla="*/ 8 w 154"/>
                    <a:gd name="T61" fmla="*/ 6 h 1102"/>
                    <a:gd name="T62" fmla="*/ 9 w 154"/>
                    <a:gd name="T63" fmla="*/ 3 h 1102"/>
                    <a:gd name="T64" fmla="*/ 10 w 154"/>
                    <a:gd name="T65" fmla="*/ 1 h 1102"/>
                    <a:gd name="T66" fmla="*/ 10 w 154"/>
                    <a:gd name="T67" fmla="*/ 0 h 1102"/>
                    <a:gd name="T68" fmla="*/ 10 w 154"/>
                    <a:gd name="T69" fmla="*/ 0 h 1102"/>
                    <a:gd name="T70" fmla="*/ 9 w 154"/>
                    <a:gd name="T71" fmla="*/ 0 h 1102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54"/>
                    <a:gd name="T109" fmla="*/ 0 h 1102"/>
                    <a:gd name="T110" fmla="*/ 154 w 154"/>
                    <a:gd name="T111" fmla="*/ 1102 h 1102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54" h="1102">
                      <a:moveTo>
                        <a:pt x="144" y="0"/>
                      </a:moveTo>
                      <a:lnTo>
                        <a:pt x="144" y="0"/>
                      </a:lnTo>
                      <a:lnTo>
                        <a:pt x="137" y="12"/>
                      </a:lnTo>
                      <a:lnTo>
                        <a:pt x="132" y="26"/>
                      </a:lnTo>
                      <a:lnTo>
                        <a:pt x="126" y="45"/>
                      </a:lnTo>
                      <a:lnTo>
                        <a:pt x="122" y="67"/>
                      </a:lnTo>
                      <a:lnTo>
                        <a:pt x="116" y="90"/>
                      </a:lnTo>
                      <a:lnTo>
                        <a:pt x="111" y="116"/>
                      </a:lnTo>
                      <a:lnTo>
                        <a:pt x="106" y="144"/>
                      </a:lnTo>
                      <a:lnTo>
                        <a:pt x="100" y="173"/>
                      </a:lnTo>
                      <a:lnTo>
                        <a:pt x="95" y="206"/>
                      </a:lnTo>
                      <a:lnTo>
                        <a:pt x="90" y="241"/>
                      </a:lnTo>
                      <a:lnTo>
                        <a:pt x="86" y="275"/>
                      </a:lnTo>
                      <a:lnTo>
                        <a:pt x="80" y="312"/>
                      </a:lnTo>
                      <a:lnTo>
                        <a:pt x="75" y="351"/>
                      </a:lnTo>
                      <a:lnTo>
                        <a:pt x="70" y="390"/>
                      </a:lnTo>
                      <a:lnTo>
                        <a:pt x="65" y="431"/>
                      </a:lnTo>
                      <a:lnTo>
                        <a:pt x="62" y="473"/>
                      </a:lnTo>
                      <a:lnTo>
                        <a:pt x="57" y="514"/>
                      </a:lnTo>
                      <a:lnTo>
                        <a:pt x="52" y="557"/>
                      </a:lnTo>
                      <a:lnTo>
                        <a:pt x="47" y="600"/>
                      </a:lnTo>
                      <a:lnTo>
                        <a:pt x="44" y="643"/>
                      </a:lnTo>
                      <a:lnTo>
                        <a:pt x="39" y="685"/>
                      </a:lnTo>
                      <a:lnTo>
                        <a:pt x="35" y="728"/>
                      </a:lnTo>
                      <a:lnTo>
                        <a:pt x="30" y="770"/>
                      </a:lnTo>
                      <a:lnTo>
                        <a:pt x="27" y="811"/>
                      </a:lnTo>
                      <a:lnTo>
                        <a:pt x="23" y="852"/>
                      </a:lnTo>
                      <a:lnTo>
                        <a:pt x="20" y="891"/>
                      </a:lnTo>
                      <a:lnTo>
                        <a:pt x="16" y="931"/>
                      </a:lnTo>
                      <a:lnTo>
                        <a:pt x="12" y="968"/>
                      </a:lnTo>
                      <a:lnTo>
                        <a:pt x="10" y="1004"/>
                      </a:lnTo>
                      <a:lnTo>
                        <a:pt x="6" y="1037"/>
                      </a:lnTo>
                      <a:lnTo>
                        <a:pt x="3" y="1071"/>
                      </a:lnTo>
                      <a:lnTo>
                        <a:pt x="0" y="1102"/>
                      </a:lnTo>
                      <a:lnTo>
                        <a:pt x="12" y="1102"/>
                      </a:lnTo>
                      <a:lnTo>
                        <a:pt x="15" y="1071"/>
                      </a:lnTo>
                      <a:lnTo>
                        <a:pt x="18" y="1040"/>
                      </a:lnTo>
                      <a:lnTo>
                        <a:pt x="22" y="1004"/>
                      </a:lnTo>
                      <a:lnTo>
                        <a:pt x="24" y="968"/>
                      </a:lnTo>
                      <a:lnTo>
                        <a:pt x="28" y="931"/>
                      </a:lnTo>
                      <a:lnTo>
                        <a:pt x="32" y="891"/>
                      </a:lnTo>
                      <a:lnTo>
                        <a:pt x="35" y="852"/>
                      </a:lnTo>
                      <a:lnTo>
                        <a:pt x="39" y="811"/>
                      </a:lnTo>
                      <a:lnTo>
                        <a:pt x="42" y="770"/>
                      </a:lnTo>
                      <a:lnTo>
                        <a:pt x="47" y="728"/>
                      </a:lnTo>
                      <a:lnTo>
                        <a:pt x="51" y="685"/>
                      </a:lnTo>
                      <a:lnTo>
                        <a:pt x="56" y="643"/>
                      </a:lnTo>
                      <a:lnTo>
                        <a:pt x="59" y="600"/>
                      </a:lnTo>
                      <a:lnTo>
                        <a:pt x="64" y="559"/>
                      </a:lnTo>
                      <a:lnTo>
                        <a:pt x="69" y="516"/>
                      </a:lnTo>
                      <a:lnTo>
                        <a:pt x="74" y="473"/>
                      </a:lnTo>
                      <a:lnTo>
                        <a:pt x="77" y="433"/>
                      </a:lnTo>
                      <a:lnTo>
                        <a:pt x="82" y="393"/>
                      </a:lnTo>
                      <a:lnTo>
                        <a:pt x="87" y="353"/>
                      </a:lnTo>
                      <a:lnTo>
                        <a:pt x="92" y="315"/>
                      </a:lnTo>
                      <a:lnTo>
                        <a:pt x="98" y="278"/>
                      </a:lnTo>
                      <a:lnTo>
                        <a:pt x="102" y="243"/>
                      </a:lnTo>
                      <a:lnTo>
                        <a:pt x="107" y="208"/>
                      </a:lnTo>
                      <a:lnTo>
                        <a:pt x="112" y="176"/>
                      </a:lnTo>
                      <a:lnTo>
                        <a:pt x="118" y="146"/>
                      </a:lnTo>
                      <a:lnTo>
                        <a:pt x="123" y="118"/>
                      </a:lnTo>
                      <a:lnTo>
                        <a:pt x="128" y="92"/>
                      </a:lnTo>
                      <a:lnTo>
                        <a:pt x="134" y="69"/>
                      </a:lnTo>
                      <a:lnTo>
                        <a:pt x="138" y="48"/>
                      </a:lnTo>
                      <a:lnTo>
                        <a:pt x="144" y="31"/>
                      </a:lnTo>
                      <a:lnTo>
                        <a:pt x="149" y="17"/>
                      </a:lnTo>
                      <a:lnTo>
                        <a:pt x="154" y="5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73" name="Freeform 50"/>
                <p:cNvSpPr>
                  <a:spLocks/>
                </p:cNvSpPr>
                <p:nvPr/>
              </p:nvSpPr>
              <p:spPr bwMode="auto">
                <a:xfrm>
                  <a:off x="4102" y="1535"/>
                  <a:ext cx="20" cy="6"/>
                </a:xfrm>
                <a:custGeom>
                  <a:avLst/>
                  <a:gdLst>
                    <a:gd name="T0" fmla="*/ 5 w 77"/>
                    <a:gd name="T1" fmla="*/ 0 h 28"/>
                    <a:gd name="T2" fmla="*/ 5 w 77"/>
                    <a:gd name="T3" fmla="*/ 0 h 28"/>
                    <a:gd name="T4" fmla="*/ 4 w 77"/>
                    <a:gd name="T5" fmla="*/ 0 h 28"/>
                    <a:gd name="T6" fmla="*/ 4 w 77"/>
                    <a:gd name="T7" fmla="*/ 0 h 28"/>
                    <a:gd name="T8" fmla="*/ 3 w 77"/>
                    <a:gd name="T9" fmla="*/ 0 h 28"/>
                    <a:gd name="T10" fmla="*/ 2 w 77"/>
                    <a:gd name="T11" fmla="*/ 0 h 28"/>
                    <a:gd name="T12" fmla="*/ 2 w 77"/>
                    <a:gd name="T13" fmla="*/ 0 h 28"/>
                    <a:gd name="T14" fmla="*/ 1 w 77"/>
                    <a:gd name="T15" fmla="*/ 0 h 28"/>
                    <a:gd name="T16" fmla="*/ 1 w 77"/>
                    <a:gd name="T17" fmla="*/ 1 h 28"/>
                    <a:gd name="T18" fmla="*/ 0 w 77"/>
                    <a:gd name="T19" fmla="*/ 1 h 28"/>
                    <a:gd name="T20" fmla="*/ 1 w 77"/>
                    <a:gd name="T21" fmla="*/ 1 h 28"/>
                    <a:gd name="T22" fmla="*/ 1 w 77"/>
                    <a:gd name="T23" fmla="*/ 1 h 28"/>
                    <a:gd name="T24" fmla="*/ 2 w 77"/>
                    <a:gd name="T25" fmla="*/ 1 h 28"/>
                    <a:gd name="T26" fmla="*/ 2 w 77"/>
                    <a:gd name="T27" fmla="*/ 1 h 28"/>
                    <a:gd name="T28" fmla="*/ 2 w 77"/>
                    <a:gd name="T29" fmla="*/ 1 h 28"/>
                    <a:gd name="T30" fmla="*/ 3 w 77"/>
                    <a:gd name="T31" fmla="*/ 1 h 28"/>
                    <a:gd name="T32" fmla="*/ 3 w 77"/>
                    <a:gd name="T33" fmla="*/ 1 h 28"/>
                    <a:gd name="T34" fmla="*/ 4 w 77"/>
                    <a:gd name="T35" fmla="*/ 1 h 28"/>
                    <a:gd name="T36" fmla="*/ 5 w 77"/>
                    <a:gd name="T37" fmla="*/ 1 h 28"/>
                    <a:gd name="T38" fmla="*/ 5 w 77"/>
                    <a:gd name="T39" fmla="*/ 1 h 28"/>
                    <a:gd name="T40" fmla="*/ 5 w 77"/>
                    <a:gd name="T41" fmla="*/ 0 h 28"/>
                    <a:gd name="T42" fmla="*/ 5 w 77"/>
                    <a:gd name="T43" fmla="*/ 0 h 28"/>
                    <a:gd name="T44" fmla="*/ 5 w 77"/>
                    <a:gd name="T45" fmla="*/ 0 h 28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77"/>
                    <a:gd name="T70" fmla="*/ 0 h 28"/>
                    <a:gd name="T71" fmla="*/ 77 w 77"/>
                    <a:gd name="T72" fmla="*/ 28 h 28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77" h="28">
                      <a:moveTo>
                        <a:pt x="77" y="10"/>
                      </a:moveTo>
                      <a:lnTo>
                        <a:pt x="77" y="10"/>
                      </a:lnTo>
                      <a:lnTo>
                        <a:pt x="65" y="7"/>
                      </a:lnTo>
                      <a:lnTo>
                        <a:pt x="53" y="4"/>
                      </a:lnTo>
                      <a:lnTo>
                        <a:pt x="43" y="1"/>
                      </a:lnTo>
                      <a:lnTo>
                        <a:pt x="34" y="0"/>
                      </a:lnTo>
                      <a:lnTo>
                        <a:pt x="24" y="0"/>
                      </a:lnTo>
                      <a:lnTo>
                        <a:pt x="15" y="5"/>
                      </a:lnTo>
                      <a:lnTo>
                        <a:pt x="6" y="12"/>
                      </a:lnTo>
                      <a:lnTo>
                        <a:pt x="0" y="23"/>
                      </a:lnTo>
                      <a:lnTo>
                        <a:pt x="10" y="28"/>
                      </a:lnTo>
                      <a:lnTo>
                        <a:pt x="16" y="19"/>
                      </a:lnTo>
                      <a:lnTo>
                        <a:pt x="22" y="14"/>
                      </a:lnTo>
                      <a:lnTo>
                        <a:pt x="27" y="12"/>
                      </a:lnTo>
                      <a:lnTo>
                        <a:pt x="34" y="12"/>
                      </a:lnTo>
                      <a:lnTo>
                        <a:pt x="41" y="13"/>
                      </a:lnTo>
                      <a:lnTo>
                        <a:pt x="51" y="16"/>
                      </a:lnTo>
                      <a:lnTo>
                        <a:pt x="63" y="19"/>
                      </a:lnTo>
                      <a:lnTo>
                        <a:pt x="75" y="22"/>
                      </a:lnTo>
                      <a:lnTo>
                        <a:pt x="77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74" name="Freeform 51"/>
                <p:cNvSpPr>
                  <a:spLocks/>
                </p:cNvSpPr>
                <p:nvPr/>
              </p:nvSpPr>
              <p:spPr bwMode="auto">
                <a:xfrm>
                  <a:off x="4121" y="1537"/>
                  <a:ext cx="36" cy="18"/>
                </a:xfrm>
                <a:custGeom>
                  <a:avLst/>
                  <a:gdLst>
                    <a:gd name="T0" fmla="*/ 9 w 142"/>
                    <a:gd name="T1" fmla="*/ 4 h 70"/>
                    <a:gd name="T2" fmla="*/ 9 w 142"/>
                    <a:gd name="T3" fmla="*/ 4 h 70"/>
                    <a:gd name="T4" fmla="*/ 8 w 142"/>
                    <a:gd name="T5" fmla="*/ 3 h 70"/>
                    <a:gd name="T6" fmla="*/ 8 w 142"/>
                    <a:gd name="T7" fmla="*/ 3 h 70"/>
                    <a:gd name="T8" fmla="*/ 6 w 142"/>
                    <a:gd name="T9" fmla="*/ 2 h 70"/>
                    <a:gd name="T10" fmla="*/ 5 w 142"/>
                    <a:gd name="T11" fmla="*/ 2 h 70"/>
                    <a:gd name="T12" fmla="*/ 4 w 142"/>
                    <a:gd name="T13" fmla="*/ 1 h 70"/>
                    <a:gd name="T14" fmla="*/ 2 w 142"/>
                    <a:gd name="T15" fmla="*/ 1 h 70"/>
                    <a:gd name="T16" fmla="*/ 1 w 142"/>
                    <a:gd name="T17" fmla="*/ 0 h 70"/>
                    <a:gd name="T18" fmla="*/ 0 w 142"/>
                    <a:gd name="T19" fmla="*/ 0 h 70"/>
                    <a:gd name="T20" fmla="*/ 0 w 142"/>
                    <a:gd name="T21" fmla="*/ 1 h 70"/>
                    <a:gd name="T22" fmla="*/ 1 w 142"/>
                    <a:gd name="T23" fmla="*/ 1 h 70"/>
                    <a:gd name="T24" fmla="*/ 2 w 142"/>
                    <a:gd name="T25" fmla="*/ 1 h 70"/>
                    <a:gd name="T26" fmla="*/ 4 w 142"/>
                    <a:gd name="T27" fmla="*/ 2 h 70"/>
                    <a:gd name="T28" fmla="*/ 5 w 142"/>
                    <a:gd name="T29" fmla="*/ 2 h 70"/>
                    <a:gd name="T30" fmla="*/ 6 w 142"/>
                    <a:gd name="T31" fmla="*/ 3 h 70"/>
                    <a:gd name="T32" fmla="*/ 7 w 142"/>
                    <a:gd name="T33" fmla="*/ 3 h 70"/>
                    <a:gd name="T34" fmla="*/ 8 w 142"/>
                    <a:gd name="T35" fmla="*/ 4 h 70"/>
                    <a:gd name="T36" fmla="*/ 8 w 142"/>
                    <a:gd name="T37" fmla="*/ 5 h 70"/>
                    <a:gd name="T38" fmla="*/ 8 w 142"/>
                    <a:gd name="T39" fmla="*/ 5 h 70"/>
                    <a:gd name="T40" fmla="*/ 9 w 142"/>
                    <a:gd name="T41" fmla="*/ 4 h 7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42"/>
                    <a:gd name="T64" fmla="*/ 0 h 70"/>
                    <a:gd name="T65" fmla="*/ 142 w 142"/>
                    <a:gd name="T66" fmla="*/ 70 h 70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42" h="70">
                      <a:moveTo>
                        <a:pt x="142" y="65"/>
                      </a:moveTo>
                      <a:lnTo>
                        <a:pt x="141" y="65"/>
                      </a:lnTo>
                      <a:lnTo>
                        <a:pt x="132" y="52"/>
                      </a:lnTo>
                      <a:lnTo>
                        <a:pt x="117" y="42"/>
                      </a:lnTo>
                      <a:lnTo>
                        <a:pt x="99" y="32"/>
                      </a:lnTo>
                      <a:lnTo>
                        <a:pt x="79" y="22"/>
                      </a:lnTo>
                      <a:lnTo>
                        <a:pt x="58" y="15"/>
                      </a:lnTo>
                      <a:lnTo>
                        <a:pt x="37" y="9"/>
                      </a:lnTo>
                      <a:lnTo>
                        <a:pt x="18" y="3"/>
                      </a:lnTo>
                      <a:lnTo>
                        <a:pt x="2" y="0"/>
                      </a:lnTo>
                      <a:lnTo>
                        <a:pt x="0" y="12"/>
                      </a:lnTo>
                      <a:lnTo>
                        <a:pt x="15" y="15"/>
                      </a:lnTo>
                      <a:lnTo>
                        <a:pt x="34" y="21"/>
                      </a:lnTo>
                      <a:lnTo>
                        <a:pt x="54" y="27"/>
                      </a:lnTo>
                      <a:lnTo>
                        <a:pt x="74" y="34"/>
                      </a:lnTo>
                      <a:lnTo>
                        <a:pt x="94" y="42"/>
                      </a:lnTo>
                      <a:lnTo>
                        <a:pt x="110" y="51"/>
                      </a:lnTo>
                      <a:lnTo>
                        <a:pt x="124" y="62"/>
                      </a:lnTo>
                      <a:lnTo>
                        <a:pt x="132" y="70"/>
                      </a:lnTo>
                      <a:lnTo>
                        <a:pt x="130" y="70"/>
                      </a:lnTo>
                      <a:lnTo>
                        <a:pt x="142" y="6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75" name="Freeform 52"/>
                <p:cNvSpPr>
                  <a:spLocks/>
                </p:cNvSpPr>
                <p:nvPr/>
              </p:nvSpPr>
              <p:spPr bwMode="auto">
                <a:xfrm>
                  <a:off x="4154" y="1553"/>
                  <a:ext cx="92" cy="269"/>
                </a:xfrm>
                <a:custGeom>
                  <a:avLst/>
                  <a:gdLst>
                    <a:gd name="T0" fmla="*/ 23 w 370"/>
                    <a:gd name="T1" fmla="*/ 67 h 1075"/>
                    <a:gd name="T2" fmla="*/ 22 w 370"/>
                    <a:gd name="T3" fmla="*/ 66 h 1075"/>
                    <a:gd name="T4" fmla="*/ 22 w 370"/>
                    <a:gd name="T5" fmla="*/ 63 h 1075"/>
                    <a:gd name="T6" fmla="*/ 20 w 370"/>
                    <a:gd name="T7" fmla="*/ 60 h 1075"/>
                    <a:gd name="T8" fmla="*/ 19 w 370"/>
                    <a:gd name="T9" fmla="*/ 56 h 1075"/>
                    <a:gd name="T10" fmla="*/ 17 w 370"/>
                    <a:gd name="T11" fmla="*/ 51 h 1075"/>
                    <a:gd name="T12" fmla="*/ 16 w 370"/>
                    <a:gd name="T13" fmla="*/ 45 h 1075"/>
                    <a:gd name="T14" fmla="*/ 14 w 370"/>
                    <a:gd name="T15" fmla="*/ 39 h 1075"/>
                    <a:gd name="T16" fmla="*/ 12 w 370"/>
                    <a:gd name="T17" fmla="*/ 33 h 1075"/>
                    <a:gd name="T18" fmla="*/ 10 w 370"/>
                    <a:gd name="T19" fmla="*/ 27 h 1075"/>
                    <a:gd name="T20" fmla="*/ 8 w 370"/>
                    <a:gd name="T21" fmla="*/ 21 h 1075"/>
                    <a:gd name="T22" fmla="*/ 6 w 370"/>
                    <a:gd name="T23" fmla="*/ 16 h 1075"/>
                    <a:gd name="T24" fmla="*/ 4 w 370"/>
                    <a:gd name="T25" fmla="*/ 11 h 1075"/>
                    <a:gd name="T26" fmla="*/ 3 w 370"/>
                    <a:gd name="T27" fmla="*/ 7 h 1075"/>
                    <a:gd name="T28" fmla="*/ 2 w 370"/>
                    <a:gd name="T29" fmla="*/ 3 h 1075"/>
                    <a:gd name="T30" fmla="*/ 1 w 370"/>
                    <a:gd name="T31" fmla="*/ 1 h 1075"/>
                    <a:gd name="T32" fmla="*/ 1 w 370"/>
                    <a:gd name="T33" fmla="*/ 0 h 1075"/>
                    <a:gd name="T34" fmla="*/ 0 w 370"/>
                    <a:gd name="T35" fmla="*/ 1 h 1075"/>
                    <a:gd name="T36" fmla="*/ 1 w 370"/>
                    <a:gd name="T37" fmla="*/ 3 h 1075"/>
                    <a:gd name="T38" fmla="*/ 2 w 370"/>
                    <a:gd name="T39" fmla="*/ 5 h 1075"/>
                    <a:gd name="T40" fmla="*/ 3 w 370"/>
                    <a:gd name="T41" fmla="*/ 9 h 1075"/>
                    <a:gd name="T42" fmla="*/ 4 w 370"/>
                    <a:gd name="T43" fmla="*/ 14 h 1075"/>
                    <a:gd name="T44" fmla="*/ 6 w 370"/>
                    <a:gd name="T45" fmla="*/ 19 h 1075"/>
                    <a:gd name="T46" fmla="*/ 8 w 370"/>
                    <a:gd name="T47" fmla="*/ 25 h 1075"/>
                    <a:gd name="T48" fmla="*/ 10 w 370"/>
                    <a:gd name="T49" fmla="*/ 30 h 1075"/>
                    <a:gd name="T50" fmla="*/ 12 w 370"/>
                    <a:gd name="T51" fmla="*/ 36 h 1075"/>
                    <a:gd name="T52" fmla="*/ 14 w 370"/>
                    <a:gd name="T53" fmla="*/ 42 h 1075"/>
                    <a:gd name="T54" fmla="*/ 16 w 370"/>
                    <a:gd name="T55" fmla="*/ 48 h 1075"/>
                    <a:gd name="T56" fmla="*/ 17 w 370"/>
                    <a:gd name="T57" fmla="*/ 53 h 1075"/>
                    <a:gd name="T58" fmla="*/ 19 w 370"/>
                    <a:gd name="T59" fmla="*/ 58 h 1075"/>
                    <a:gd name="T60" fmla="*/ 20 w 370"/>
                    <a:gd name="T61" fmla="*/ 62 h 1075"/>
                    <a:gd name="T62" fmla="*/ 21 w 370"/>
                    <a:gd name="T63" fmla="*/ 65 h 1075"/>
                    <a:gd name="T64" fmla="*/ 22 w 370"/>
                    <a:gd name="T65" fmla="*/ 67 h 1075"/>
                    <a:gd name="T66" fmla="*/ 22 w 370"/>
                    <a:gd name="T67" fmla="*/ 67 h 1075"/>
                    <a:gd name="T68" fmla="*/ 22 w 370"/>
                    <a:gd name="T69" fmla="*/ 67 h 1075"/>
                    <a:gd name="T70" fmla="*/ 23 w 370"/>
                    <a:gd name="T71" fmla="*/ 67 h 107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370"/>
                    <a:gd name="T109" fmla="*/ 0 h 1075"/>
                    <a:gd name="T110" fmla="*/ 370 w 370"/>
                    <a:gd name="T111" fmla="*/ 1075 h 107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370" h="1075">
                      <a:moveTo>
                        <a:pt x="370" y="1070"/>
                      </a:moveTo>
                      <a:lnTo>
                        <a:pt x="370" y="1070"/>
                      </a:lnTo>
                      <a:lnTo>
                        <a:pt x="367" y="1063"/>
                      </a:lnTo>
                      <a:lnTo>
                        <a:pt x="363" y="1050"/>
                      </a:lnTo>
                      <a:lnTo>
                        <a:pt x="357" y="1032"/>
                      </a:lnTo>
                      <a:lnTo>
                        <a:pt x="349" y="1010"/>
                      </a:lnTo>
                      <a:lnTo>
                        <a:pt x="341" y="984"/>
                      </a:lnTo>
                      <a:lnTo>
                        <a:pt x="331" y="954"/>
                      </a:lnTo>
                      <a:lnTo>
                        <a:pt x="321" y="922"/>
                      </a:lnTo>
                      <a:lnTo>
                        <a:pt x="309" y="886"/>
                      </a:lnTo>
                      <a:lnTo>
                        <a:pt x="295" y="846"/>
                      </a:lnTo>
                      <a:lnTo>
                        <a:pt x="282" y="806"/>
                      </a:lnTo>
                      <a:lnTo>
                        <a:pt x="268" y="761"/>
                      </a:lnTo>
                      <a:lnTo>
                        <a:pt x="252" y="717"/>
                      </a:lnTo>
                      <a:lnTo>
                        <a:pt x="237" y="670"/>
                      </a:lnTo>
                      <a:lnTo>
                        <a:pt x="221" y="623"/>
                      </a:lnTo>
                      <a:lnTo>
                        <a:pt x="205" y="575"/>
                      </a:lnTo>
                      <a:lnTo>
                        <a:pt x="190" y="528"/>
                      </a:lnTo>
                      <a:lnTo>
                        <a:pt x="174" y="480"/>
                      </a:lnTo>
                      <a:lnTo>
                        <a:pt x="157" y="432"/>
                      </a:lnTo>
                      <a:lnTo>
                        <a:pt x="142" y="385"/>
                      </a:lnTo>
                      <a:lnTo>
                        <a:pt x="127" y="338"/>
                      </a:lnTo>
                      <a:lnTo>
                        <a:pt x="112" y="294"/>
                      </a:lnTo>
                      <a:lnTo>
                        <a:pt x="97" y="252"/>
                      </a:lnTo>
                      <a:lnTo>
                        <a:pt x="84" y="211"/>
                      </a:lnTo>
                      <a:lnTo>
                        <a:pt x="72" y="173"/>
                      </a:lnTo>
                      <a:lnTo>
                        <a:pt x="60" y="138"/>
                      </a:lnTo>
                      <a:lnTo>
                        <a:pt x="50" y="106"/>
                      </a:lnTo>
                      <a:lnTo>
                        <a:pt x="40" y="78"/>
                      </a:lnTo>
                      <a:lnTo>
                        <a:pt x="32" y="53"/>
                      </a:lnTo>
                      <a:lnTo>
                        <a:pt x="24" y="33"/>
                      </a:lnTo>
                      <a:lnTo>
                        <a:pt x="18" y="17"/>
                      </a:lnTo>
                      <a:lnTo>
                        <a:pt x="15" y="6"/>
                      </a:lnTo>
                      <a:lnTo>
                        <a:pt x="12" y="0"/>
                      </a:lnTo>
                      <a:lnTo>
                        <a:pt x="0" y="5"/>
                      </a:lnTo>
                      <a:lnTo>
                        <a:pt x="3" y="11"/>
                      </a:lnTo>
                      <a:lnTo>
                        <a:pt x="6" y="22"/>
                      </a:lnTo>
                      <a:lnTo>
                        <a:pt x="12" y="38"/>
                      </a:lnTo>
                      <a:lnTo>
                        <a:pt x="20" y="58"/>
                      </a:lnTo>
                      <a:lnTo>
                        <a:pt x="28" y="83"/>
                      </a:lnTo>
                      <a:lnTo>
                        <a:pt x="38" y="111"/>
                      </a:lnTo>
                      <a:lnTo>
                        <a:pt x="48" y="143"/>
                      </a:lnTo>
                      <a:lnTo>
                        <a:pt x="60" y="178"/>
                      </a:lnTo>
                      <a:lnTo>
                        <a:pt x="72" y="216"/>
                      </a:lnTo>
                      <a:lnTo>
                        <a:pt x="86" y="257"/>
                      </a:lnTo>
                      <a:lnTo>
                        <a:pt x="100" y="299"/>
                      </a:lnTo>
                      <a:lnTo>
                        <a:pt x="115" y="343"/>
                      </a:lnTo>
                      <a:lnTo>
                        <a:pt x="130" y="390"/>
                      </a:lnTo>
                      <a:lnTo>
                        <a:pt x="145" y="437"/>
                      </a:lnTo>
                      <a:lnTo>
                        <a:pt x="162" y="484"/>
                      </a:lnTo>
                      <a:lnTo>
                        <a:pt x="178" y="532"/>
                      </a:lnTo>
                      <a:lnTo>
                        <a:pt x="193" y="580"/>
                      </a:lnTo>
                      <a:lnTo>
                        <a:pt x="209" y="628"/>
                      </a:lnTo>
                      <a:lnTo>
                        <a:pt x="225" y="675"/>
                      </a:lnTo>
                      <a:lnTo>
                        <a:pt x="240" y="722"/>
                      </a:lnTo>
                      <a:lnTo>
                        <a:pt x="256" y="766"/>
                      </a:lnTo>
                      <a:lnTo>
                        <a:pt x="270" y="810"/>
                      </a:lnTo>
                      <a:lnTo>
                        <a:pt x="283" y="851"/>
                      </a:lnTo>
                      <a:lnTo>
                        <a:pt x="297" y="891"/>
                      </a:lnTo>
                      <a:lnTo>
                        <a:pt x="309" y="926"/>
                      </a:lnTo>
                      <a:lnTo>
                        <a:pt x="319" y="959"/>
                      </a:lnTo>
                      <a:lnTo>
                        <a:pt x="329" y="989"/>
                      </a:lnTo>
                      <a:lnTo>
                        <a:pt x="337" y="1015"/>
                      </a:lnTo>
                      <a:lnTo>
                        <a:pt x="345" y="1037"/>
                      </a:lnTo>
                      <a:lnTo>
                        <a:pt x="351" y="1055"/>
                      </a:lnTo>
                      <a:lnTo>
                        <a:pt x="355" y="1068"/>
                      </a:lnTo>
                      <a:lnTo>
                        <a:pt x="358" y="1075"/>
                      </a:lnTo>
                      <a:lnTo>
                        <a:pt x="370" y="107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76" name="Freeform 53"/>
                <p:cNvSpPr>
                  <a:spLocks/>
                </p:cNvSpPr>
                <p:nvPr/>
              </p:nvSpPr>
              <p:spPr bwMode="auto">
                <a:xfrm>
                  <a:off x="4243" y="1821"/>
                  <a:ext cx="64" cy="62"/>
                </a:xfrm>
                <a:custGeom>
                  <a:avLst/>
                  <a:gdLst>
                    <a:gd name="T0" fmla="*/ 16 w 258"/>
                    <a:gd name="T1" fmla="*/ 15 h 247"/>
                    <a:gd name="T2" fmla="*/ 16 w 258"/>
                    <a:gd name="T3" fmla="*/ 15 h 247"/>
                    <a:gd name="T4" fmla="*/ 14 w 258"/>
                    <a:gd name="T5" fmla="*/ 14 h 247"/>
                    <a:gd name="T6" fmla="*/ 12 w 258"/>
                    <a:gd name="T7" fmla="*/ 13 h 247"/>
                    <a:gd name="T8" fmla="*/ 11 w 258"/>
                    <a:gd name="T9" fmla="*/ 12 h 247"/>
                    <a:gd name="T10" fmla="*/ 9 w 258"/>
                    <a:gd name="T11" fmla="*/ 11 h 247"/>
                    <a:gd name="T12" fmla="*/ 8 w 258"/>
                    <a:gd name="T13" fmla="*/ 11 h 247"/>
                    <a:gd name="T14" fmla="*/ 7 w 258"/>
                    <a:gd name="T15" fmla="*/ 10 h 247"/>
                    <a:gd name="T16" fmla="*/ 6 w 258"/>
                    <a:gd name="T17" fmla="*/ 9 h 247"/>
                    <a:gd name="T18" fmla="*/ 5 w 258"/>
                    <a:gd name="T19" fmla="*/ 8 h 247"/>
                    <a:gd name="T20" fmla="*/ 4 w 258"/>
                    <a:gd name="T21" fmla="*/ 8 h 247"/>
                    <a:gd name="T22" fmla="*/ 4 w 258"/>
                    <a:gd name="T23" fmla="*/ 7 h 247"/>
                    <a:gd name="T24" fmla="*/ 3 w 258"/>
                    <a:gd name="T25" fmla="*/ 6 h 247"/>
                    <a:gd name="T26" fmla="*/ 3 w 258"/>
                    <a:gd name="T27" fmla="*/ 5 h 247"/>
                    <a:gd name="T28" fmla="*/ 2 w 258"/>
                    <a:gd name="T29" fmla="*/ 4 h 247"/>
                    <a:gd name="T30" fmla="*/ 2 w 258"/>
                    <a:gd name="T31" fmla="*/ 3 h 247"/>
                    <a:gd name="T32" fmla="*/ 1 w 258"/>
                    <a:gd name="T33" fmla="*/ 2 h 247"/>
                    <a:gd name="T34" fmla="*/ 1 w 258"/>
                    <a:gd name="T35" fmla="*/ 0 h 247"/>
                    <a:gd name="T36" fmla="*/ 0 w 258"/>
                    <a:gd name="T37" fmla="*/ 0 h 247"/>
                    <a:gd name="T38" fmla="*/ 0 w 258"/>
                    <a:gd name="T39" fmla="*/ 2 h 247"/>
                    <a:gd name="T40" fmla="*/ 1 w 258"/>
                    <a:gd name="T41" fmla="*/ 3 h 247"/>
                    <a:gd name="T42" fmla="*/ 1 w 258"/>
                    <a:gd name="T43" fmla="*/ 4 h 247"/>
                    <a:gd name="T44" fmla="*/ 2 w 258"/>
                    <a:gd name="T45" fmla="*/ 5 h 247"/>
                    <a:gd name="T46" fmla="*/ 3 w 258"/>
                    <a:gd name="T47" fmla="*/ 6 h 247"/>
                    <a:gd name="T48" fmla="*/ 3 w 258"/>
                    <a:gd name="T49" fmla="*/ 7 h 247"/>
                    <a:gd name="T50" fmla="*/ 4 w 258"/>
                    <a:gd name="T51" fmla="*/ 8 h 247"/>
                    <a:gd name="T52" fmla="*/ 5 w 258"/>
                    <a:gd name="T53" fmla="*/ 9 h 247"/>
                    <a:gd name="T54" fmla="*/ 6 w 258"/>
                    <a:gd name="T55" fmla="*/ 10 h 247"/>
                    <a:gd name="T56" fmla="*/ 6 w 258"/>
                    <a:gd name="T57" fmla="*/ 10 h 247"/>
                    <a:gd name="T58" fmla="*/ 8 w 258"/>
                    <a:gd name="T59" fmla="*/ 11 h 247"/>
                    <a:gd name="T60" fmla="*/ 9 w 258"/>
                    <a:gd name="T61" fmla="*/ 12 h 247"/>
                    <a:gd name="T62" fmla="*/ 10 w 258"/>
                    <a:gd name="T63" fmla="*/ 13 h 247"/>
                    <a:gd name="T64" fmla="*/ 12 w 258"/>
                    <a:gd name="T65" fmla="*/ 14 h 247"/>
                    <a:gd name="T66" fmla="*/ 14 w 258"/>
                    <a:gd name="T67" fmla="*/ 15 h 247"/>
                    <a:gd name="T68" fmla="*/ 16 w 258"/>
                    <a:gd name="T69" fmla="*/ 16 h 247"/>
                    <a:gd name="T70" fmla="*/ 16 w 258"/>
                    <a:gd name="T71" fmla="*/ 16 h 247"/>
                    <a:gd name="T72" fmla="*/ 16 w 258"/>
                    <a:gd name="T73" fmla="*/ 15 h 247"/>
                    <a:gd name="T74" fmla="*/ 16 w 258"/>
                    <a:gd name="T75" fmla="*/ 15 h 247"/>
                    <a:gd name="T76" fmla="*/ 16 w 258"/>
                    <a:gd name="T77" fmla="*/ 15 h 247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258"/>
                    <a:gd name="T118" fmla="*/ 0 h 247"/>
                    <a:gd name="T119" fmla="*/ 258 w 258"/>
                    <a:gd name="T120" fmla="*/ 247 h 247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258" h="247">
                      <a:moveTo>
                        <a:pt x="258" y="237"/>
                      </a:moveTo>
                      <a:lnTo>
                        <a:pt x="258" y="237"/>
                      </a:lnTo>
                      <a:lnTo>
                        <a:pt x="226" y="222"/>
                      </a:lnTo>
                      <a:lnTo>
                        <a:pt x="198" y="206"/>
                      </a:lnTo>
                      <a:lnTo>
                        <a:pt x="172" y="193"/>
                      </a:lnTo>
                      <a:lnTo>
                        <a:pt x="151" y="180"/>
                      </a:lnTo>
                      <a:lnTo>
                        <a:pt x="132" y="167"/>
                      </a:lnTo>
                      <a:lnTo>
                        <a:pt x="114" y="155"/>
                      </a:lnTo>
                      <a:lnTo>
                        <a:pt x="98" y="143"/>
                      </a:lnTo>
                      <a:lnTo>
                        <a:pt x="86" y="131"/>
                      </a:lnTo>
                      <a:lnTo>
                        <a:pt x="74" y="118"/>
                      </a:lnTo>
                      <a:lnTo>
                        <a:pt x="62" y="104"/>
                      </a:lnTo>
                      <a:lnTo>
                        <a:pt x="52" y="90"/>
                      </a:lnTo>
                      <a:lnTo>
                        <a:pt x="44" y="76"/>
                      </a:lnTo>
                      <a:lnTo>
                        <a:pt x="36" y="60"/>
                      </a:lnTo>
                      <a:lnTo>
                        <a:pt x="29" y="42"/>
                      </a:lnTo>
                      <a:lnTo>
                        <a:pt x="20" y="22"/>
                      </a:lnTo>
                      <a:lnTo>
                        <a:pt x="12" y="0"/>
                      </a:lnTo>
                      <a:lnTo>
                        <a:pt x="0" y="5"/>
                      </a:lnTo>
                      <a:lnTo>
                        <a:pt x="8" y="27"/>
                      </a:lnTo>
                      <a:lnTo>
                        <a:pt x="17" y="47"/>
                      </a:lnTo>
                      <a:lnTo>
                        <a:pt x="26" y="65"/>
                      </a:lnTo>
                      <a:lnTo>
                        <a:pt x="34" y="81"/>
                      </a:lnTo>
                      <a:lnTo>
                        <a:pt x="43" y="97"/>
                      </a:lnTo>
                      <a:lnTo>
                        <a:pt x="52" y="112"/>
                      </a:lnTo>
                      <a:lnTo>
                        <a:pt x="64" y="125"/>
                      </a:lnTo>
                      <a:lnTo>
                        <a:pt x="76" y="138"/>
                      </a:lnTo>
                      <a:lnTo>
                        <a:pt x="91" y="152"/>
                      </a:lnTo>
                      <a:lnTo>
                        <a:pt x="106" y="164"/>
                      </a:lnTo>
                      <a:lnTo>
                        <a:pt x="124" y="176"/>
                      </a:lnTo>
                      <a:lnTo>
                        <a:pt x="144" y="190"/>
                      </a:lnTo>
                      <a:lnTo>
                        <a:pt x="168" y="203"/>
                      </a:lnTo>
                      <a:lnTo>
                        <a:pt x="193" y="216"/>
                      </a:lnTo>
                      <a:lnTo>
                        <a:pt x="222" y="231"/>
                      </a:lnTo>
                      <a:lnTo>
                        <a:pt x="253" y="247"/>
                      </a:lnTo>
                      <a:lnTo>
                        <a:pt x="258" y="2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77" name="Freeform 54"/>
                <p:cNvSpPr>
                  <a:spLocks/>
                </p:cNvSpPr>
                <p:nvPr/>
              </p:nvSpPr>
              <p:spPr bwMode="auto">
                <a:xfrm>
                  <a:off x="4306" y="1880"/>
                  <a:ext cx="123" cy="75"/>
                </a:xfrm>
                <a:custGeom>
                  <a:avLst/>
                  <a:gdLst>
                    <a:gd name="T0" fmla="*/ 31 w 489"/>
                    <a:gd name="T1" fmla="*/ 18 h 300"/>
                    <a:gd name="T2" fmla="*/ 31 w 489"/>
                    <a:gd name="T3" fmla="*/ 18 h 300"/>
                    <a:gd name="T4" fmla="*/ 30 w 489"/>
                    <a:gd name="T5" fmla="*/ 18 h 300"/>
                    <a:gd name="T6" fmla="*/ 28 w 489"/>
                    <a:gd name="T7" fmla="*/ 17 h 300"/>
                    <a:gd name="T8" fmla="*/ 27 w 489"/>
                    <a:gd name="T9" fmla="*/ 16 h 300"/>
                    <a:gd name="T10" fmla="*/ 25 w 489"/>
                    <a:gd name="T11" fmla="*/ 14 h 300"/>
                    <a:gd name="T12" fmla="*/ 23 w 489"/>
                    <a:gd name="T13" fmla="*/ 13 h 300"/>
                    <a:gd name="T14" fmla="*/ 21 w 489"/>
                    <a:gd name="T15" fmla="*/ 12 h 300"/>
                    <a:gd name="T16" fmla="*/ 19 w 489"/>
                    <a:gd name="T17" fmla="*/ 11 h 300"/>
                    <a:gd name="T18" fmla="*/ 16 w 489"/>
                    <a:gd name="T19" fmla="*/ 9 h 300"/>
                    <a:gd name="T20" fmla="*/ 14 w 489"/>
                    <a:gd name="T21" fmla="*/ 8 h 300"/>
                    <a:gd name="T22" fmla="*/ 12 w 489"/>
                    <a:gd name="T23" fmla="*/ 6 h 300"/>
                    <a:gd name="T24" fmla="*/ 9 w 489"/>
                    <a:gd name="T25" fmla="*/ 5 h 300"/>
                    <a:gd name="T26" fmla="*/ 7 w 489"/>
                    <a:gd name="T27" fmla="*/ 4 h 300"/>
                    <a:gd name="T28" fmla="*/ 5 w 489"/>
                    <a:gd name="T29" fmla="*/ 3 h 300"/>
                    <a:gd name="T30" fmla="*/ 3 w 489"/>
                    <a:gd name="T31" fmla="*/ 2 h 300"/>
                    <a:gd name="T32" fmla="*/ 2 w 489"/>
                    <a:gd name="T33" fmla="*/ 1 h 300"/>
                    <a:gd name="T34" fmla="*/ 0 w 489"/>
                    <a:gd name="T35" fmla="*/ 0 h 300"/>
                    <a:gd name="T36" fmla="*/ 0 w 489"/>
                    <a:gd name="T37" fmla="*/ 1 h 300"/>
                    <a:gd name="T38" fmla="*/ 1 w 489"/>
                    <a:gd name="T39" fmla="*/ 1 h 300"/>
                    <a:gd name="T40" fmla="*/ 3 w 489"/>
                    <a:gd name="T41" fmla="*/ 2 h 300"/>
                    <a:gd name="T42" fmla="*/ 5 w 489"/>
                    <a:gd name="T43" fmla="*/ 3 h 300"/>
                    <a:gd name="T44" fmla="*/ 7 w 489"/>
                    <a:gd name="T45" fmla="*/ 5 h 300"/>
                    <a:gd name="T46" fmla="*/ 9 w 489"/>
                    <a:gd name="T47" fmla="*/ 6 h 300"/>
                    <a:gd name="T48" fmla="*/ 11 w 489"/>
                    <a:gd name="T49" fmla="*/ 7 h 300"/>
                    <a:gd name="T50" fmla="*/ 14 w 489"/>
                    <a:gd name="T51" fmla="*/ 9 h 300"/>
                    <a:gd name="T52" fmla="*/ 16 w 489"/>
                    <a:gd name="T53" fmla="*/ 10 h 300"/>
                    <a:gd name="T54" fmla="*/ 18 w 489"/>
                    <a:gd name="T55" fmla="*/ 11 h 300"/>
                    <a:gd name="T56" fmla="*/ 20 w 489"/>
                    <a:gd name="T57" fmla="*/ 12 h 300"/>
                    <a:gd name="T58" fmla="*/ 23 w 489"/>
                    <a:gd name="T59" fmla="*/ 14 h 300"/>
                    <a:gd name="T60" fmla="*/ 25 w 489"/>
                    <a:gd name="T61" fmla="*/ 15 h 300"/>
                    <a:gd name="T62" fmla="*/ 26 w 489"/>
                    <a:gd name="T63" fmla="*/ 16 h 300"/>
                    <a:gd name="T64" fmla="*/ 28 w 489"/>
                    <a:gd name="T65" fmla="*/ 17 h 300"/>
                    <a:gd name="T66" fmla="*/ 29 w 489"/>
                    <a:gd name="T67" fmla="*/ 18 h 300"/>
                    <a:gd name="T68" fmla="*/ 30 w 489"/>
                    <a:gd name="T69" fmla="*/ 19 h 300"/>
                    <a:gd name="T70" fmla="*/ 30 w 489"/>
                    <a:gd name="T71" fmla="*/ 19 h 300"/>
                    <a:gd name="T72" fmla="*/ 31 w 489"/>
                    <a:gd name="T73" fmla="*/ 18 h 300"/>
                    <a:gd name="T74" fmla="*/ 31 w 489"/>
                    <a:gd name="T75" fmla="*/ 18 h 300"/>
                    <a:gd name="T76" fmla="*/ 31 w 489"/>
                    <a:gd name="T77" fmla="*/ 18 h 300"/>
                    <a:gd name="T78" fmla="*/ 31 w 489"/>
                    <a:gd name="T79" fmla="*/ 18 h 300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489"/>
                    <a:gd name="T121" fmla="*/ 0 h 300"/>
                    <a:gd name="T122" fmla="*/ 489 w 489"/>
                    <a:gd name="T123" fmla="*/ 300 h 300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489" h="300">
                      <a:moveTo>
                        <a:pt x="489" y="292"/>
                      </a:moveTo>
                      <a:lnTo>
                        <a:pt x="488" y="290"/>
                      </a:lnTo>
                      <a:lnTo>
                        <a:pt x="471" y="280"/>
                      </a:lnTo>
                      <a:lnTo>
                        <a:pt x="451" y="266"/>
                      </a:lnTo>
                      <a:lnTo>
                        <a:pt x="424" y="251"/>
                      </a:lnTo>
                      <a:lnTo>
                        <a:pt x="395" y="233"/>
                      </a:lnTo>
                      <a:lnTo>
                        <a:pt x="364" y="212"/>
                      </a:lnTo>
                      <a:lnTo>
                        <a:pt x="330" y="192"/>
                      </a:lnTo>
                      <a:lnTo>
                        <a:pt x="294" y="171"/>
                      </a:lnTo>
                      <a:lnTo>
                        <a:pt x="258" y="149"/>
                      </a:lnTo>
                      <a:lnTo>
                        <a:pt x="220" y="126"/>
                      </a:lnTo>
                      <a:lnTo>
                        <a:pt x="183" y="105"/>
                      </a:lnTo>
                      <a:lnTo>
                        <a:pt x="147" y="83"/>
                      </a:lnTo>
                      <a:lnTo>
                        <a:pt x="114" y="63"/>
                      </a:lnTo>
                      <a:lnTo>
                        <a:pt x="81" y="45"/>
                      </a:lnTo>
                      <a:lnTo>
                        <a:pt x="53" y="27"/>
                      </a:lnTo>
                      <a:lnTo>
                        <a:pt x="26" y="12"/>
                      </a:lnTo>
                      <a:lnTo>
                        <a:pt x="5" y="0"/>
                      </a:lnTo>
                      <a:lnTo>
                        <a:pt x="0" y="10"/>
                      </a:lnTo>
                      <a:lnTo>
                        <a:pt x="21" y="22"/>
                      </a:lnTo>
                      <a:lnTo>
                        <a:pt x="45" y="36"/>
                      </a:lnTo>
                      <a:lnTo>
                        <a:pt x="74" y="54"/>
                      </a:lnTo>
                      <a:lnTo>
                        <a:pt x="106" y="72"/>
                      </a:lnTo>
                      <a:lnTo>
                        <a:pt x="140" y="93"/>
                      </a:lnTo>
                      <a:lnTo>
                        <a:pt x="176" y="114"/>
                      </a:lnTo>
                      <a:lnTo>
                        <a:pt x="213" y="136"/>
                      </a:lnTo>
                      <a:lnTo>
                        <a:pt x="250" y="159"/>
                      </a:lnTo>
                      <a:lnTo>
                        <a:pt x="286" y="180"/>
                      </a:lnTo>
                      <a:lnTo>
                        <a:pt x="322" y="202"/>
                      </a:lnTo>
                      <a:lnTo>
                        <a:pt x="357" y="222"/>
                      </a:lnTo>
                      <a:lnTo>
                        <a:pt x="388" y="242"/>
                      </a:lnTo>
                      <a:lnTo>
                        <a:pt x="417" y="260"/>
                      </a:lnTo>
                      <a:lnTo>
                        <a:pt x="443" y="276"/>
                      </a:lnTo>
                      <a:lnTo>
                        <a:pt x="464" y="289"/>
                      </a:lnTo>
                      <a:lnTo>
                        <a:pt x="481" y="300"/>
                      </a:lnTo>
                      <a:lnTo>
                        <a:pt x="479" y="299"/>
                      </a:lnTo>
                      <a:lnTo>
                        <a:pt x="489" y="292"/>
                      </a:lnTo>
                      <a:lnTo>
                        <a:pt x="488" y="290"/>
                      </a:lnTo>
                      <a:lnTo>
                        <a:pt x="489" y="2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78" name="Freeform 55"/>
                <p:cNvSpPr>
                  <a:spLocks/>
                </p:cNvSpPr>
                <p:nvPr/>
              </p:nvSpPr>
              <p:spPr bwMode="auto">
                <a:xfrm>
                  <a:off x="4426" y="1953"/>
                  <a:ext cx="4" cy="6"/>
                </a:xfrm>
                <a:custGeom>
                  <a:avLst/>
                  <a:gdLst>
                    <a:gd name="T0" fmla="*/ 0 w 17"/>
                    <a:gd name="T1" fmla="*/ 2 h 24"/>
                    <a:gd name="T2" fmla="*/ 0 w 17"/>
                    <a:gd name="T3" fmla="*/ 2 h 24"/>
                    <a:gd name="T4" fmla="*/ 1 w 17"/>
                    <a:gd name="T5" fmla="*/ 1 h 24"/>
                    <a:gd name="T6" fmla="*/ 1 w 17"/>
                    <a:gd name="T7" fmla="*/ 1 h 24"/>
                    <a:gd name="T8" fmla="*/ 1 w 17"/>
                    <a:gd name="T9" fmla="*/ 0 h 24"/>
                    <a:gd name="T10" fmla="*/ 0 w 17"/>
                    <a:gd name="T11" fmla="*/ 0 h 24"/>
                    <a:gd name="T12" fmla="*/ 0 w 17"/>
                    <a:gd name="T13" fmla="*/ 1 h 24"/>
                    <a:gd name="T14" fmla="*/ 0 w 17"/>
                    <a:gd name="T15" fmla="*/ 1 h 24"/>
                    <a:gd name="T16" fmla="*/ 0 w 17"/>
                    <a:gd name="T17" fmla="*/ 1 h 24"/>
                    <a:gd name="T18" fmla="*/ 0 w 17"/>
                    <a:gd name="T19" fmla="*/ 1 h 24"/>
                    <a:gd name="T20" fmla="*/ 0 w 17"/>
                    <a:gd name="T21" fmla="*/ 1 h 24"/>
                    <a:gd name="T22" fmla="*/ 0 w 17"/>
                    <a:gd name="T23" fmla="*/ 1 h 24"/>
                    <a:gd name="T24" fmla="*/ 0 w 17"/>
                    <a:gd name="T25" fmla="*/ 1 h 24"/>
                    <a:gd name="T26" fmla="*/ 0 w 17"/>
                    <a:gd name="T27" fmla="*/ 1 h 24"/>
                    <a:gd name="T28" fmla="*/ 0 w 17"/>
                    <a:gd name="T29" fmla="*/ 1 h 24"/>
                    <a:gd name="T30" fmla="*/ 0 w 17"/>
                    <a:gd name="T31" fmla="*/ 2 h 2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7"/>
                    <a:gd name="T49" fmla="*/ 0 h 24"/>
                    <a:gd name="T50" fmla="*/ 17 w 17"/>
                    <a:gd name="T51" fmla="*/ 24 h 2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7" h="24">
                      <a:moveTo>
                        <a:pt x="8" y="24"/>
                      </a:moveTo>
                      <a:lnTo>
                        <a:pt x="8" y="24"/>
                      </a:lnTo>
                      <a:lnTo>
                        <a:pt x="16" y="19"/>
                      </a:lnTo>
                      <a:lnTo>
                        <a:pt x="17" y="10"/>
                      </a:lnTo>
                      <a:lnTo>
                        <a:pt x="12" y="4"/>
                      </a:lnTo>
                      <a:lnTo>
                        <a:pt x="10" y="0"/>
                      </a:lnTo>
                      <a:lnTo>
                        <a:pt x="0" y="7"/>
                      </a:lnTo>
                      <a:lnTo>
                        <a:pt x="3" y="12"/>
                      </a:lnTo>
                      <a:lnTo>
                        <a:pt x="5" y="15"/>
                      </a:lnTo>
                      <a:lnTo>
                        <a:pt x="6" y="14"/>
                      </a:lnTo>
                      <a:lnTo>
                        <a:pt x="10" y="12"/>
                      </a:lnTo>
                      <a:lnTo>
                        <a:pt x="8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79" name="Freeform 56"/>
                <p:cNvSpPr>
                  <a:spLocks/>
                </p:cNvSpPr>
                <p:nvPr/>
              </p:nvSpPr>
              <p:spPr bwMode="auto">
                <a:xfrm>
                  <a:off x="3848" y="1847"/>
                  <a:ext cx="311" cy="120"/>
                </a:xfrm>
                <a:custGeom>
                  <a:avLst/>
                  <a:gdLst>
                    <a:gd name="T0" fmla="*/ 76 w 1245"/>
                    <a:gd name="T1" fmla="*/ 14 h 483"/>
                    <a:gd name="T2" fmla="*/ 72 w 1245"/>
                    <a:gd name="T3" fmla="*/ 11 h 483"/>
                    <a:gd name="T4" fmla="*/ 67 w 1245"/>
                    <a:gd name="T5" fmla="*/ 9 h 483"/>
                    <a:gd name="T6" fmla="*/ 63 w 1245"/>
                    <a:gd name="T7" fmla="*/ 6 h 483"/>
                    <a:gd name="T8" fmla="*/ 59 w 1245"/>
                    <a:gd name="T9" fmla="*/ 4 h 483"/>
                    <a:gd name="T10" fmla="*/ 56 w 1245"/>
                    <a:gd name="T11" fmla="*/ 2 h 483"/>
                    <a:gd name="T12" fmla="*/ 53 w 1245"/>
                    <a:gd name="T13" fmla="*/ 1 h 483"/>
                    <a:gd name="T14" fmla="*/ 51 w 1245"/>
                    <a:gd name="T15" fmla="*/ 0 h 483"/>
                    <a:gd name="T16" fmla="*/ 50 w 1245"/>
                    <a:gd name="T17" fmla="*/ 0 h 483"/>
                    <a:gd name="T18" fmla="*/ 48 w 1245"/>
                    <a:gd name="T19" fmla="*/ 1 h 483"/>
                    <a:gd name="T20" fmla="*/ 45 w 1245"/>
                    <a:gd name="T21" fmla="*/ 2 h 483"/>
                    <a:gd name="T22" fmla="*/ 42 w 1245"/>
                    <a:gd name="T23" fmla="*/ 4 h 483"/>
                    <a:gd name="T24" fmla="*/ 38 w 1245"/>
                    <a:gd name="T25" fmla="*/ 6 h 483"/>
                    <a:gd name="T26" fmla="*/ 34 w 1245"/>
                    <a:gd name="T27" fmla="*/ 8 h 483"/>
                    <a:gd name="T28" fmla="*/ 30 w 1245"/>
                    <a:gd name="T29" fmla="*/ 10 h 483"/>
                    <a:gd name="T30" fmla="*/ 25 w 1245"/>
                    <a:gd name="T31" fmla="*/ 12 h 483"/>
                    <a:gd name="T32" fmla="*/ 21 w 1245"/>
                    <a:gd name="T33" fmla="*/ 14 h 483"/>
                    <a:gd name="T34" fmla="*/ 17 w 1245"/>
                    <a:gd name="T35" fmla="*/ 16 h 483"/>
                    <a:gd name="T36" fmla="*/ 13 w 1245"/>
                    <a:gd name="T37" fmla="*/ 18 h 483"/>
                    <a:gd name="T38" fmla="*/ 9 w 1245"/>
                    <a:gd name="T39" fmla="*/ 20 h 483"/>
                    <a:gd name="T40" fmla="*/ 6 w 1245"/>
                    <a:gd name="T41" fmla="*/ 21 h 483"/>
                    <a:gd name="T42" fmla="*/ 4 w 1245"/>
                    <a:gd name="T43" fmla="*/ 22 h 483"/>
                    <a:gd name="T44" fmla="*/ 2 w 1245"/>
                    <a:gd name="T45" fmla="*/ 23 h 483"/>
                    <a:gd name="T46" fmla="*/ 1 w 1245"/>
                    <a:gd name="T47" fmla="*/ 24 h 483"/>
                    <a:gd name="T48" fmla="*/ 0 w 1245"/>
                    <a:gd name="T49" fmla="*/ 24 h 483"/>
                    <a:gd name="T50" fmla="*/ 0 w 1245"/>
                    <a:gd name="T51" fmla="*/ 25 h 483"/>
                    <a:gd name="T52" fmla="*/ 0 w 1245"/>
                    <a:gd name="T53" fmla="*/ 25 h 483"/>
                    <a:gd name="T54" fmla="*/ 1 w 1245"/>
                    <a:gd name="T55" fmla="*/ 26 h 483"/>
                    <a:gd name="T56" fmla="*/ 3 w 1245"/>
                    <a:gd name="T57" fmla="*/ 27 h 483"/>
                    <a:gd name="T58" fmla="*/ 5 w 1245"/>
                    <a:gd name="T59" fmla="*/ 27 h 483"/>
                    <a:gd name="T60" fmla="*/ 7 w 1245"/>
                    <a:gd name="T61" fmla="*/ 28 h 483"/>
                    <a:gd name="T62" fmla="*/ 9 w 1245"/>
                    <a:gd name="T63" fmla="*/ 29 h 483"/>
                    <a:gd name="T64" fmla="*/ 10 w 1245"/>
                    <a:gd name="T65" fmla="*/ 30 h 483"/>
                    <a:gd name="T66" fmla="*/ 12 w 1245"/>
                    <a:gd name="T67" fmla="*/ 30 h 483"/>
                    <a:gd name="T68" fmla="*/ 13 w 1245"/>
                    <a:gd name="T69" fmla="*/ 30 h 483"/>
                    <a:gd name="T70" fmla="*/ 14 w 1245"/>
                    <a:gd name="T71" fmla="*/ 30 h 483"/>
                    <a:gd name="T72" fmla="*/ 15 w 1245"/>
                    <a:gd name="T73" fmla="*/ 29 h 483"/>
                    <a:gd name="T74" fmla="*/ 17 w 1245"/>
                    <a:gd name="T75" fmla="*/ 29 h 483"/>
                    <a:gd name="T76" fmla="*/ 19 w 1245"/>
                    <a:gd name="T77" fmla="*/ 28 h 483"/>
                    <a:gd name="T78" fmla="*/ 23 w 1245"/>
                    <a:gd name="T79" fmla="*/ 28 h 483"/>
                    <a:gd name="T80" fmla="*/ 27 w 1245"/>
                    <a:gd name="T81" fmla="*/ 27 h 483"/>
                    <a:gd name="T82" fmla="*/ 31 w 1245"/>
                    <a:gd name="T83" fmla="*/ 26 h 483"/>
                    <a:gd name="T84" fmla="*/ 36 w 1245"/>
                    <a:gd name="T85" fmla="*/ 25 h 483"/>
                    <a:gd name="T86" fmla="*/ 41 w 1245"/>
                    <a:gd name="T87" fmla="*/ 23 h 483"/>
                    <a:gd name="T88" fmla="*/ 46 w 1245"/>
                    <a:gd name="T89" fmla="*/ 22 h 483"/>
                    <a:gd name="T90" fmla="*/ 51 w 1245"/>
                    <a:gd name="T91" fmla="*/ 21 h 483"/>
                    <a:gd name="T92" fmla="*/ 56 w 1245"/>
                    <a:gd name="T93" fmla="*/ 20 h 483"/>
                    <a:gd name="T94" fmla="*/ 60 w 1245"/>
                    <a:gd name="T95" fmla="*/ 19 h 483"/>
                    <a:gd name="T96" fmla="*/ 64 w 1245"/>
                    <a:gd name="T97" fmla="*/ 18 h 483"/>
                    <a:gd name="T98" fmla="*/ 67 w 1245"/>
                    <a:gd name="T99" fmla="*/ 18 h 483"/>
                    <a:gd name="T100" fmla="*/ 69 w 1245"/>
                    <a:gd name="T101" fmla="*/ 17 h 483"/>
                    <a:gd name="T102" fmla="*/ 70 w 1245"/>
                    <a:gd name="T103" fmla="*/ 17 h 483"/>
                    <a:gd name="T104" fmla="*/ 71 w 1245"/>
                    <a:gd name="T105" fmla="*/ 16 h 483"/>
                    <a:gd name="T106" fmla="*/ 73 w 1245"/>
                    <a:gd name="T107" fmla="*/ 16 h 483"/>
                    <a:gd name="T108" fmla="*/ 75 w 1245"/>
                    <a:gd name="T109" fmla="*/ 16 h 483"/>
                    <a:gd name="T110" fmla="*/ 77 w 1245"/>
                    <a:gd name="T111" fmla="*/ 16 h 483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1245"/>
                    <a:gd name="T169" fmla="*/ 0 h 483"/>
                    <a:gd name="T170" fmla="*/ 1245 w 1245"/>
                    <a:gd name="T171" fmla="*/ 483 h 483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1245" h="483">
                      <a:moveTo>
                        <a:pt x="1245" y="258"/>
                      </a:moveTo>
                      <a:lnTo>
                        <a:pt x="1215" y="234"/>
                      </a:lnTo>
                      <a:lnTo>
                        <a:pt x="1184" y="210"/>
                      </a:lnTo>
                      <a:lnTo>
                        <a:pt x="1151" y="187"/>
                      </a:lnTo>
                      <a:lnTo>
                        <a:pt x="1117" y="164"/>
                      </a:lnTo>
                      <a:lnTo>
                        <a:pt x="1082" y="143"/>
                      </a:lnTo>
                      <a:lnTo>
                        <a:pt x="1048" y="122"/>
                      </a:lnTo>
                      <a:lnTo>
                        <a:pt x="1014" y="103"/>
                      </a:lnTo>
                      <a:lnTo>
                        <a:pt x="981" y="85"/>
                      </a:lnTo>
                      <a:lnTo>
                        <a:pt x="949" y="70"/>
                      </a:lnTo>
                      <a:lnTo>
                        <a:pt x="920" y="54"/>
                      </a:lnTo>
                      <a:lnTo>
                        <a:pt x="892" y="41"/>
                      </a:lnTo>
                      <a:lnTo>
                        <a:pt x="868" y="29"/>
                      </a:lnTo>
                      <a:lnTo>
                        <a:pt x="847" y="18"/>
                      </a:lnTo>
                      <a:lnTo>
                        <a:pt x="830" y="10"/>
                      </a:lnTo>
                      <a:lnTo>
                        <a:pt x="818" y="4"/>
                      </a:lnTo>
                      <a:lnTo>
                        <a:pt x="811" y="0"/>
                      </a:lnTo>
                      <a:lnTo>
                        <a:pt x="800" y="6"/>
                      </a:lnTo>
                      <a:lnTo>
                        <a:pt x="786" y="13"/>
                      </a:lnTo>
                      <a:lnTo>
                        <a:pt x="768" y="22"/>
                      </a:lnTo>
                      <a:lnTo>
                        <a:pt x="747" y="31"/>
                      </a:lnTo>
                      <a:lnTo>
                        <a:pt x="724" y="42"/>
                      </a:lnTo>
                      <a:lnTo>
                        <a:pt x="699" y="54"/>
                      </a:lnTo>
                      <a:lnTo>
                        <a:pt x="673" y="67"/>
                      </a:lnTo>
                      <a:lnTo>
                        <a:pt x="644" y="82"/>
                      </a:lnTo>
                      <a:lnTo>
                        <a:pt x="613" y="96"/>
                      </a:lnTo>
                      <a:lnTo>
                        <a:pt x="582" y="112"/>
                      </a:lnTo>
                      <a:lnTo>
                        <a:pt x="548" y="127"/>
                      </a:lnTo>
                      <a:lnTo>
                        <a:pt x="515" y="144"/>
                      </a:lnTo>
                      <a:lnTo>
                        <a:pt x="480" y="161"/>
                      </a:lnTo>
                      <a:lnTo>
                        <a:pt x="445" y="178"/>
                      </a:lnTo>
                      <a:lnTo>
                        <a:pt x="409" y="194"/>
                      </a:lnTo>
                      <a:lnTo>
                        <a:pt x="374" y="211"/>
                      </a:lnTo>
                      <a:lnTo>
                        <a:pt x="340" y="228"/>
                      </a:lnTo>
                      <a:lnTo>
                        <a:pt x="305" y="245"/>
                      </a:lnTo>
                      <a:lnTo>
                        <a:pt x="271" y="260"/>
                      </a:lnTo>
                      <a:lnTo>
                        <a:pt x="239" y="277"/>
                      </a:lnTo>
                      <a:lnTo>
                        <a:pt x="208" y="291"/>
                      </a:lnTo>
                      <a:lnTo>
                        <a:pt x="178" y="306"/>
                      </a:lnTo>
                      <a:lnTo>
                        <a:pt x="150" y="319"/>
                      </a:lnTo>
                      <a:lnTo>
                        <a:pt x="124" y="332"/>
                      </a:lnTo>
                      <a:lnTo>
                        <a:pt x="100" y="343"/>
                      </a:lnTo>
                      <a:lnTo>
                        <a:pt x="78" y="354"/>
                      </a:lnTo>
                      <a:lnTo>
                        <a:pt x="59" y="363"/>
                      </a:lnTo>
                      <a:lnTo>
                        <a:pt x="43" y="370"/>
                      </a:lnTo>
                      <a:lnTo>
                        <a:pt x="30" y="376"/>
                      </a:lnTo>
                      <a:lnTo>
                        <a:pt x="22" y="381"/>
                      </a:lnTo>
                      <a:lnTo>
                        <a:pt x="16" y="384"/>
                      </a:lnTo>
                      <a:lnTo>
                        <a:pt x="13" y="385"/>
                      </a:lnTo>
                      <a:lnTo>
                        <a:pt x="5" y="388"/>
                      </a:lnTo>
                      <a:lnTo>
                        <a:pt x="1" y="393"/>
                      </a:lnTo>
                      <a:lnTo>
                        <a:pt x="0" y="398"/>
                      </a:lnTo>
                      <a:lnTo>
                        <a:pt x="3" y="403"/>
                      </a:lnTo>
                      <a:lnTo>
                        <a:pt x="7" y="408"/>
                      </a:lnTo>
                      <a:lnTo>
                        <a:pt x="15" y="412"/>
                      </a:lnTo>
                      <a:lnTo>
                        <a:pt x="24" y="418"/>
                      </a:lnTo>
                      <a:lnTo>
                        <a:pt x="36" y="424"/>
                      </a:lnTo>
                      <a:lnTo>
                        <a:pt x="49" y="430"/>
                      </a:lnTo>
                      <a:lnTo>
                        <a:pt x="63" y="436"/>
                      </a:lnTo>
                      <a:lnTo>
                        <a:pt x="78" y="442"/>
                      </a:lnTo>
                      <a:lnTo>
                        <a:pt x="94" y="448"/>
                      </a:lnTo>
                      <a:lnTo>
                        <a:pt x="111" y="454"/>
                      </a:lnTo>
                      <a:lnTo>
                        <a:pt x="126" y="460"/>
                      </a:lnTo>
                      <a:lnTo>
                        <a:pt x="142" y="466"/>
                      </a:lnTo>
                      <a:lnTo>
                        <a:pt x="157" y="472"/>
                      </a:lnTo>
                      <a:lnTo>
                        <a:pt x="168" y="477"/>
                      </a:lnTo>
                      <a:lnTo>
                        <a:pt x="179" y="479"/>
                      </a:lnTo>
                      <a:lnTo>
                        <a:pt x="188" y="482"/>
                      </a:lnTo>
                      <a:lnTo>
                        <a:pt x="198" y="483"/>
                      </a:lnTo>
                      <a:lnTo>
                        <a:pt x="208" y="482"/>
                      </a:lnTo>
                      <a:lnTo>
                        <a:pt x="217" y="481"/>
                      </a:lnTo>
                      <a:lnTo>
                        <a:pt x="228" y="479"/>
                      </a:lnTo>
                      <a:lnTo>
                        <a:pt x="241" y="476"/>
                      </a:lnTo>
                      <a:lnTo>
                        <a:pt x="247" y="475"/>
                      </a:lnTo>
                      <a:lnTo>
                        <a:pt x="257" y="472"/>
                      </a:lnTo>
                      <a:lnTo>
                        <a:pt x="271" y="469"/>
                      </a:lnTo>
                      <a:lnTo>
                        <a:pt x="289" y="465"/>
                      </a:lnTo>
                      <a:lnTo>
                        <a:pt x="311" y="459"/>
                      </a:lnTo>
                      <a:lnTo>
                        <a:pt x="336" y="454"/>
                      </a:lnTo>
                      <a:lnTo>
                        <a:pt x="364" y="447"/>
                      </a:lnTo>
                      <a:lnTo>
                        <a:pt x="394" y="440"/>
                      </a:lnTo>
                      <a:lnTo>
                        <a:pt x="427" y="433"/>
                      </a:lnTo>
                      <a:lnTo>
                        <a:pt x="462" y="424"/>
                      </a:lnTo>
                      <a:lnTo>
                        <a:pt x="498" y="416"/>
                      </a:lnTo>
                      <a:lnTo>
                        <a:pt x="536" y="408"/>
                      </a:lnTo>
                      <a:lnTo>
                        <a:pt x="576" y="398"/>
                      </a:lnTo>
                      <a:lnTo>
                        <a:pt x="615" y="390"/>
                      </a:lnTo>
                      <a:lnTo>
                        <a:pt x="656" y="380"/>
                      </a:lnTo>
                      <a:lnTo>
                        <a:pt x="696" y="370"/>
                      </a:lnTo>
                      <a:lnTo>
                        <a:pt x="736" y="361"/>
                      </a:lnTo>
                      <a:lnTo>
                        <a:pt x="777" y="351"/>
                      </a:lnTo>
                      <a:lnTo>
                        <a:pt x="816" y="343"/>
                      </a:lnTo>
                      <a:lnTo>
                        <a:pt x="854" y="333"/>
                      </a:lnTo>
                      <a:lnTo>
                        <a:pt x="891" y="325"/>
                      </a:lnTo>
                      <a:lnTo>
                        <a:pt x="927" y="317"/>
                      </a:lnTo>
                      <a:lnTo>
                        <a:pt x="961" y="309"/>
                      </a:lnTo>
                      <a:lnTo>
                        <a:pt x="992" y="302"/>
                      </a:lnTo>
                      <a:lnTo>
                        <a:pt x="1021" y="295"/>
                      </a:lnTo>
                      <a:lnTo>
                        <a:pt x="1046" y="289"/>
                      </a:lnTo>
                      <a:lnTo>
                        <a:pt x="1069" y="284"/>
                      </a:lnTo>
                      <a:lnTo>
                        <a:pt x="1089" y="279"/>
                      </a:lnTo>
                      <a:lnTo>
                        <a:pt x="1103" y="276"/>
                      </a:lnTo>
                      <a:lnTo>
                        <a:pt x="1115" y="273"/>
                      </a:lnTo>
                      <a:lnTo>
                        <a:pt x="1123" y="271"/>
                      </a:lnTo>
                      <a:lnTo>
                        <a:pt x="1125" y="271"/>
                      </a:lnTo>
                      <a:lnTo>
                        <a:pt x="1144" y="267"/>
                      </a:lnTo>
                      <a:lnTo>
                        <a:pt x="1161" y="265"/>
                      </a:lnTo>
                      <a:lnTo>
                        <a:pt x="1178" y="263"/>
                      </a:lnTo>
                      <a:lnTo>
                        <a:pt x="1193" y="260"/>
                      </a:lnTo>
                      <a:lnTo>
                        <a:pt x="1208" y="259"/>
                      </a:lnTo>
                      <a:lnTo>
                        <a:pt x="1221" y="258"/>
                      </a:lnTo>
                      <a:lnTo>
                        <a:pt x="1234" y="258"/>
                      </a:lnTo>
                      <a:lnTo>
                        <a:pt x="1245" y="2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80" name="Freeform 57"/>
                <p:cNvSpPr>
                  <a:spLocks/>
                </p:cNvSpPr>
                <p:nvPr/>
              </p:nvSpPr>
              <p:spPr bwMode="auto">
                <a:xfrm>
                  <a:off x="4050" y="1845"/>
                  <a:ext cx="110" cy="67"/>
                </a:xfrm>
                <a:custGeom>
                  <a:avLst/>
                  <a:gdLst>
                    <a:gd name="T0" fmla="*/ 0 w 442"/>
                    <a:gd name="T1" fmla="*/ 1 h 270"/>
                    <a:gd name="T2" fmla="*/ 0 w 442"/>
                    <a:gd name="T3" fmla="*/ 1 h 270"/>
                    <a:gd name="T4" fmla="*/ 0 w 442"/>
                    <a:gd name="T5" fmla="*/ 1 h 270"/>
                    <a:gd name="T6" fmla="*/ 1 w 442"/>
                    <a:gd name="T7" fmla="*/ 1 h 270"/>
                    <a:gd name="T8" fmla="*/ 2 w 442"/>
                    <a:gd name="T9" fmla="*/ 2 h 270"/>
                    <a:gd name="T10" fmla="*/ 4 w 442"/>
                    <a:gd name="T11" fmla="*/ 2 h 270"/>
                    <a:gd name="T12" fmla="*/ 5 w 442"/>
                    <a:gd name="T13" fmla="*/ 3 h 270"/>
                    <a:gd name="T14" fmla="*/ 7 w 442"/>
                    <a:gd name="T15" fmla="*/ 4 h 270"/>
                    <a:gd name="T16" fmla="*/ 9 w 442"/>
                    <a:gd name="T17" fmla="*/ 5 h 270"/>
                    <a:gd name="T18" fmla="*/ 11 w 442"/>
                    <a:gd name="T19" fmla="*/ 6 h 270"/>
                    <a:gd name="T20" fmla="*/ 13 w 442"/>
                    <a:gd name="T21" fmla="*/ 7 h 270"/>
                    <a:gd name="T22" fmla="*/ 15 w 442"/>
                    <a:gd name="T23" fmla="*/ 8 h 270"/>
                    <a:gd name="T24" fmla="*/ 17 w 442"/>
                    <a:gd name="T25" fmla="*/ 9 h 270"/>
                    <a:gd name="T26" fmla="*/ 19 w 442"/>
                    <a:gd name="T27" fmla="*/ 11 h 270"/>
                    <a:gd name="T28" fmla="*/ 21 w 442"/>
                    <a:gd name="T29" fmla="*/ 12 h 270"/>
                    <a:gd name="T30" fmla="*/ 23 w 442"/>
                    <a:gd name="T31" fmla="*/ 14 h 270"/>
                    <a:gd name="T32" fmla="*/ 25 w 442"/>
                    <a:gd name="T33" fmla="*/ 15 h 270"/>
                    <a:gd name="T34" fmla="*/ 27 w 442"/>
                    <a:gd name="T35" fmla="*/ 17 h 270"/>
                    <a:gd name="T36" fmla="*/ 27 w 442"/>
                    <a:gd name="T37" fmla="*/ 16 h 270"/>
                    <a:gd name="T38" fmla="*/ 26 w 442"/>
                    <a:gd name="T39" fmla="*/ 15 h 270"/>
                    <a:gd name="T40" fmla="*/ 24 w 442"/>
                    <a:gd name="T41" fmla="*/ 13 h 270"/>
                    <a:gd name="T42" fmla="*/ 22 w 442"/>
                    <a:gd name="T43" fmla="*/ 12 h 270"/>
                    <a:gd name="T44" fmla="*/ 19 w 442"/>
                    <a:gd name="T45" fmla="*/ 10 h 270"/>
                    <a:gd name="T46" fmla="*/ 17 w 442"/>
                    <a:gd name="T47" fmla="*/ 9 h 270"/>
                    <a:gd name="T48" fmla="*/ 15 w 442"/>
                    <a:gd name="T49" fmla="*/ 8 h 270"/>
                    <a:gd name="T50" fmla="*/ 13 w 442"/>
                    <a:gd name="T51" fmla="*/ 6 h 270"/>
                    <a:gd name="T52" fmla="*/ 11 w 442"/>
                    <a:gd name="T53" fmla="*/ 5 h 270"/>
                    <a:gd name="T54" fmla="*/ 9 w 442"/>
                    <a:gd name="T55" fmla="*/ 4 h 270"/>
                    <a:gd name="T56" fmla="*/ 7 w 442"/>
                    <a:gd name="T57" fmla="*/ 3 h 270"/>
                    <a:gd name="T58" fmla="*/ 5 w 442"/>
                    <a:gd name="T59" fmla="*/ 3 h 270"/>
                    <a:gd name="T60" fmla="*/ 4 w 442"/>
                    <a:gd name="T61" fmla="*/ 2 h 270"/>
                    <a:gd name="T62" fmla="*/ 2 w 442"/>
                    <a:gd name="T63" fmla="*/ 1 h 270"/>
                    <a:gd name="T64" fmla="*/ 1 w 442"/>
                    <a:gd name="T65" fmla="*/ 1 h 270"/>
                    <a:gd name="T66" fmla="*/ 1 w 442"/>
                    <a:gd name="T67" fmla="*/ 0 h 270"/>
                    <a:gd name="T68" fmla="*/ 0 w 442"/>
                    <a:gd name="T69" fmla="*/ 0 h 270"/>
                    <a:gd name="T70" fmla="*/ 0 w 442"/>
                    <a:gd name="T71" fmla="*/ 0 h 270"/>
                    <a:gd name="T72" fmla="*/ 0 w 442"/>
                    <a:gd name="T73" fmla="*/ 0 h 270"/>
                    <a:gd name="T74" fmla="*/ 0 w 442"/>
                    <a:gd name="T75" fmla="*/ 0 h 270"/>
                    <a:gd name="T76" fmla="*/ 0 w 442"/>
                    <a:gd name="T77" fmla="*/ 0 h 270"/>
                    <a:gd name="T78" fmla="*/ 0 w 442"/>
                    <a:gd name="T79" fmla="*/ 1 h 270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442"/>
                    <a:gd name="T121" fmla="*/ 0 h 270"/>
                    <a:gd name="T122" fmla="*/ 442 w 442"/>
                    <a:gd name="T123" fmla="*/ 270 h 270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442" h="270">
                      <a:moveTo>
                        <a:pt x="6" y="12"/>
                      </a:moveTo>
                      <a:lnTo>
                        <a:pt x="0" y="12"/>
                      </a:lnTo>
                      <a:lnTo>
                        <a:pt x="9" y="16"/>
                      </a:lnTo>
                      <a:lnTo>
                        <a:pt x="21" y="22"/>
                      </a:lnTo>
                      <a:lnTo>
                        <a:pt x="37" y="30"/>
                      </a:lnTo>
                      <a:lnTo>
                        <a:pt x="59" y="41"/>
                      </a:lnTo>
                      <a:lnTo>
                        <a:pt x="83" y="53"/>
                      </a:lnTo>
                      <a:lnTo>
                        <a:pt x="111" y="66"/>
                      </a:lnTo>
                      <a:lnTo>
                        <a:pt x="139" y="82"/>
                      </a:lnTo>
                      <a:lnTo>
                        <a:pt x="172" y="97"/>
                      </a:lnTo>
                      <a:lnTo>
                        <a:pt x="204" y="115"/>
                      </a:lnTo>
                      <a:lnTo>
                        <a:pt x="238" y="134"/>
                      </a:lnTo>
                      <a:lnTo>
                        <a:pt x="271" y="155"/>
                      </a:lnTo>
                      <a:lnTo>
                        <a:pt x="306" y="176"/>
                      </a:lnTo>
                      <a:lnTo>
                        <a:pt x="341" y="199"/>
                      </a:lnTo>
                      <a:lnTo>
                        <a:pt x="373" y="222"/>
                      </a:lnTo>
                      <a:lnTo>
                        <a:pt x="404" y="246"/>
                      </a:lnTo>
                      <a:lnTo>
                        <a:pt x="434" y="270"/>
                      </a:lnTo>
                      <a:lnTo>
                        <a:pt x="442" y="260"/>
                      </a:lnTo>
                      <a:lnTo>
                        <a:pt x="412" y="236"/>
                      </a:lnTo>
                      <a:lnTo>
                        <a:pt x="380" y="212"/>
                      </a:lnTo>
                      <a:lnTo>
                        <a:pt x="348" y="189"/>
                      </a:lnTo>
                      <a:lnTo>
                        <a:pt x="313" y="167"/>
                      </a:lnTo>
                      <a:lnTo>
                        <a:pt x="278" y="145"/>
                      </a:lnTo>
                      <a:lnTo>
                        <a:pt x="245" y="125"/>
                      </a:lnTo>
                      <a:lnTo>
                        <a:pt x="209" y="106"/>
                      </a:lnTo>
                      <a:lnTo>
                        <a:pt x="177" y="88"/>
                      </a:lnTo>
                      <a:lnTo>
                        <a:pt x="144" y="72"/>
                      </a:lnTo>
                      <a:lnTo>
                        <a:pt x="115" y="56"/>
                      </a:lnTo>
                      <a:lnTo>
                        <a:pt x="88" y="43"/>
                      </a:lnTo>
                      <a:lnTo>
                        <a:pt x="64" y="31"/>
                      </a:lnTo>
                      <a:lnTo>
                        <a:pt x="42" y="20"/>
                      </a:lnTo>
                      <a:lnTo>
                        <a:pt x="25" y="12"/>
                      </a:lnTo>
                      <a:lnTo>
                        <a:pt x="13" y="6"/>
                      </a:lnTo>
                      <a:lnTo>
                        <a:pt x="7" y="2"/>
                      </a:lnTo>
                      <a:lnTo>
                        <a:pt x="1" y="2"/>
                      </a:lnTo>
                      <a:lnTo>
                        <a:pt x="7" y="2"/>
                      </a:lnTo>
                      <a:lnTo>
                        <a:pt x="4" y="0"/>
                      </a:lnTo>
                      <a:lnTo>
                        <a:pt x="1" y="2"/>
                      </a:lnTo>
                      <a:lnTo>
                        <a:pt x="6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81" name="Freeform 58"/>
                <p:cNvSpPr>
                  <a:spLocks/>
                </p:cNvSpPr>
                <p:nvPr/>
              </p:nvSpPr>
              <p:spPr bwMode="auto">
                <a:xfrm>
                  <a:off x="3850" y="1845"/>
                  <a:ext cx="201" cy="99"/>
                </a:xfrm>
                <a:custGeom>
                  <a:avLst/>
                  <a:gdLst>
                    <a:gd name="T0" fmla="*/ 0 w 802"/>
                    <a:gd name="T1" fmla="*/ 25 h 396"/>
                    <a:gd name="T2" fmla="*/ 1 w 802"/>
                    <a:gd name="T3" fmla="*/ 25 h 396"/>
                    <a:gd name="T4" fmla="*/ 2 w 802"/>
                    <a:gd name="T5" fmla="*/ 24 h 396"/>
                    <a:gd name="T6" fmla="*/ 5 w 802"/>
                    <a:gd name="T7" fmla="*/ 23 h 396"/>
                    <a:gd name="T8" fmla="*/ 7 w 802"/>
                    <a:gd name="T9" fmla="*/ 22 h 396"/>
                    <a:gd name="T10" fmla="*/ 11 w 802"/>
                    <a:gd name="T11" fmla="*/ 20 h 396"/>
                    <a:gd name="T12" fmla="*/ 15 w 802"/>
                    <a:gd name="T13" fmla="*/ 18 h 396"/>
                    <a:gd name="T14" fmla="*/ 19 w 802"/>
                    <a:gd name="T15" fmla="*/ 16 h 396"/>
                    <a:gd name="T16" fmla="*/ 23 w 802"/>
                    <a:gd name="T17" fmla="*/ 14 h 396"/>
                    <a:gd name="T18" fmla="*/ 27 w 802"/>
                    <a:gd name="T19" fmla="*/ 12 h 396"/>
                    <a:gd name="T20" fmla="*/ 32 w 802"/>
                    <a:gd name="T21" fmla="*/ 10 h 396"/>
                    <a:gd name="T22" fmla="*/ 36 w 802"/>
                    <a:gd name="T23" fmla="*/ 7 h 396"/>
                    <a:gd name="T24" fmla="*/ 40 w 802"/>
                    <a:gd name="T25" fmla="*/ 6 h 396"/>
                    <a:gd name="T26" fmla="*/ 43 w 802"/>
                    <a:gd name="T27" fmla="*/ 4 h 396"/>
                    <a:gd name="T28" fmla="*/ 46 w 802"/>
                    <a:gd name="T29" fmla="*/ 3 h 396"/>
                    <a:gd name="T30" fmla="*/ 49 w 802"/>
                    <a:gd name="T31" fmla="*/ 2 h 396"/>
                    <a:gd name="T32" fmla="*/ 50 w 802"/>
                    <a:gd name="T33" fmla="*/ 1 h 396"/>
                    <a:gd name="T34" fmla="*/ 49 w 802"/>
                    <a:gd name="T35" fmla="*/ 1 h 396"/>
                    <a:gd name="T36" fmla="*/ 47 w 802"/>
                    <a:gd name="T37" fmla="*/ 1 h 396"/>
                    <a:gd name="T38" fmla="*/ 45 w 802"/>
                    <a:gd name="T39" fmla="*/ 3 h 396"/>
                    <a:gd name="T40" fmla="*/ 41 w 802"/>
                    <a:gd name="T41" fmla="*/ 4 h 396"/>
                    <a:gd name="T42" fmla="*/ 38 w 802"/>
                    <a:gd name="T43" fmla="*/ 6 h 396"/>
                    <a:gd name="T44" fmla="*/ 34 w 802"/>
                    <a:gd name="T45" fmla="*/ 8 h 396"/>
                    <a:gd name="T46" fmla="*/ 29 w 802"/>
                    <a:gd name="T47" fmla="*/ 10 h 396"/>
                    <a:gd name="T48" fmla="*/ 25 w 802"/>
                    <a:gd name="T49" fmla="*/ 12 h 396"/>
                    <a:gd name="T50" fmla="*/ 21 w 802"/>
                    <a:gd name="T51" fmla="*/ 14 h 396"/>
                    <a:gd name="T52" fmla="*/ 16 w 802"/>
                    <a:gd name="T53" fmla="*/ 16 h 396"/>
                    <a:gd name="T54" fmla="*/ 12 w 802"/>
                    <a:gd name="T55" fmla="*/ 18 h 396"/>
                    <a:gd name="T56" fmla="*/ 9 w 802"/>
                    <a:gd name="T57" fmla="*/ 20 h 396"/>
                    <a:gd name="T58" fmla="*/ 6 w 802"/>
                    <a:gd name="T59" fmla="*/ 22 h 396"/>
                    <a:gd name="T60" fmla="*/ 3 w 802"/>
                    <a:gd name="T61" fmla="*/ 23 h 396"/>
                    <a:gd name="T62" fmla="*/ 1 w 802"/>
                    <a:gd name="T63" fmla="*/ 24 h 396"/>
                    <a:gd name="T64" fmla="*/ 0 w 802"/>
                    <a:gd name="T65" fmla="*/ 24 h 396"/>
                    <a:gd name="T66" fmla="*/ 0 w 802"/>
                    <a:gd name="T67" fmla="*/ 24 h 396"/>
                    <a:gd name="T68" fmla="*/ 0 w 802"/>
                    <a:gd name="T69" fmla="*/ 25 h 396"/>
                    <a:gd name="T70" fmla="*/ 0 w 802"/>
                    <a:gd name="T71" fmla="*/ 25 h 39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802"/>
                    <a:gd name="T109" fmla="*/ 0 h 396"/>
                    <a:gd name="T110" fmla="*/ 802 w 802"/>
                    <a:gd name="T111" fmla="*/ 396 h 39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802" h="396">
                      <a:moveTo>
                        <a:pt x="5" y="396"/>
                      </a:moveTo>
                      <a:lnTo>
                        <a:pt x="5" y="395"/>
                      </a:lnTo>
                      <a:lnTo>
                        <a:pt x="7" y="395"/>
                      </a:lnTo>
                      <a:lnTo>
                        <a:pt x="13" y="391"/>
                      </a:lnTo>
                      <a:lnTo>
                        <a:pt x="22" y="386"/>
                      </a:lnTo>
                      <a:lnTo>
                        <a:pt x="35" y="381"/>
                      </a:lnTo>
                      <a:lnTo>
                        <a:pt x="50" y="373"/>
                      </a:lnTo>
                      <a:lnTo>
                        <a:pt x="70" y="363"/>
                      </a:lnTo>
                      <a:lnTo>
                        <a:pt x="91" y="354"/>
                      </a:lnTo>
                      <a:lnTo>
                        <a:pt x="115" y="343"/>
                      </a:lnTo>
                      <a:lnTo>
                        <a:pt x="141" y="329"/>
                      </a:lnTo>
                      <a:lnTo>
                        <a:pt x="169" y="316"/>
                      </a:lnTo>
                      <a:lnTo>
                        <a:pt x="199" y="302"/>
                      </a:lnTo>
                      <a:lnTo>
                        <a:pt x="230" y="287"/>
                      </a:lnTo>
                      <a:lnTo>
                        <a:pt x="263" y="270"/>
                      </a:lnTo>
                      <a:lnTo>
                        <a:pt x="296" y="256"/>
                      </a:lnTo>
                      <a:lnTo>
                        <a:pt x="331" y="238"/>
                      </a:lnTo>
                      <a:lnTo>
                        <a:pt x="366" y="221"/>
                      </a:lnTo>
                      <a:lnTo>
                        <a:pt x="401" y="205"/>
                      </a:lnTo>
                      <a:lnTo>
                        <a:pt x="436" y="189"/>
                      </a:lnTo>
                      <a:lnTo>
                        <a:pt x="471" y="171"/>
                      </a:lnTo>
                      <a:lnTo>
                        <a:pt x="506" y="154"/>
                      </a:lnTo>
                      <a:lnTo>
                        <a:pt x="540" y="137"/>
                      </a:lnTo>
                      <a:lnTo>
                        <a:pt x="573" y="121"/>
                      </a:lnTo>
                      <a:lnTo>
                        <a:pt x="604" y="106"/>
                      </a:lnTo>
                      <a:lnTo>
                        <a:pt x="636" y="92"/>
                      </a:lnTo>
                      <a:lnTo>
                        <a:pt x="664" y="77"/>
                      </a:lnTo>
                      <a:lnTo>
                        <a:pt x="691" y="64"/>
                      </a:lnTo>
                      <a:lnTo>
                        <a:pt x="716" y="53"/>
                      </a:lnTo>
                      <a:lnTo>
                        <a:pt x="739" y="42"/>
                      </a:lnTo>
                      <a:lnTo>
                        <a:pt x="759" y="33"/>
                      </a:lnTo>
                      <a:lnTo>
                        <a:pt x="777" y="23"/>
                      </a:lnTo>
                      <a:lnTo>
                        <a:pt x="791" y="16"/>
                      </a:lnTo>
                      <a:lnTo>
                        <a:pt x="802" y="10"/>
                      </a:lnTo>
                      <a:lnTo>
                        <a:pt x="797" y="0"/>
                      </a:lnTo>
                      <a:lnTo>
                        <a:pt x="787" y="6"/>
                      </a:lnTo>
                      <a:lnTo>
                        <a:pt x="772" y="14"/>
                      </a:lnTo>
                      <a:lnTo>
                        <a:pt x="754" y="21"/>
                      </a:lnTo>
                      <a:lnTo>
                        <a:pt x="734" y="30"/>
                      </a:lnTo>
                      <a:lnTo>
                        <a:pt x="711" y="41"/>
                      </a:lnTo>
                      <a:lnTo>
                        <a:pt x="686" y="54"/>
                      </a:lnTo>
                      <a:lnTo>
                        <a:pt x="660" y="68"/>
                      </a:lnTo>
                      <a:lnTo>
                        <a:pt x="631" y="82"/>
                      </a:lnTo>
                      <a:lnTo>
                        <a:pt x="600" y="96"/>
                      </a:lnTo>
                      <a:lnTo>
                        <a:pt x="568" y="112"/>
                      </a:lnTo>
                      <a:lnTo>
                        <a:pt x="535" y="127"/>
                      </a:lnTo>
                      <a:lnTo>
                        <a:pt x="501" y="144"/>
                      </a:lnTo>
                      <a:lnTo>
                        <a:pt x="466" y="161"/>
                      </a:lnTo>
                      <a:lnTo>
                        <a:pt x="432" y="177"/>
                      </a:lnTo>
                      <a:lnTo>
                        <a:pt x="396" y="193"/>
                      </a:lnTo>
                      <a:lnTo>
                        <a:pt x="361" y="211"/>
                      </a:lnTo>
                      <a:lnTo>
                        <a:pt x="326" y="228"/>
                      </a:lnTo>
                      <a:lnTo>
                        <a:pt x="291" y="244"/>
                      </a:lnTo>
                      <a:lnTo>
                        <a:pt x="258" y="260"/>
                      </a:lnTo>
                      <a:lnTo>
                        <a:pt x="225" y="277"/>
                      </a:lnTo>
                      <a:lnTo>
                        <a:pt x="194" y="290"/>
                      </a:lnTo>
                      <a:lnTo>
                        <a:pt x="164" y="306"/>
                      </a:lnTo>
                      <a:lnTo>
                        <a:pt x="137" y="319"/>
                      </a:lnTo>
                      <a:lnTo>
                        <a:pt x="110" y="331"/>
                      </a:lnTo>
                      <a:lnTo>
                        <a:pt x="86" y="342"/>
                      </a:lnTo>
                      <a:lnTo>
                        <a:pt x="65" y="354"/>
                      </a:lnTo>
                      <a:lnTo>
                        <a:pt x="46" y="363"/>
                      </a:lnTo>
                      <a:lnTo>
                        <a:pt x="30" y="369"/>
                      </a:lnTo>
                      <a:lnTo>
                        <a:pt x="17" y="377"/>
                      </a:lnTo>
                      <a:lnTo>
                        <a:pt x="8" y="381"/>
                      </a:lnTo>
                      <a:lnTo>
                        <a:pt x="2" y="383"/>
                      </a:lnTo>
                      <a:lnTo>
                        <a:pt x="0" y="385"/>
                      </a:lnTo>
                      <a:lnTo>
                        <a:pt x="0" y="384"/>
                      </a:lnTo>
                      <a:lnTo>
                        <a:pt x="5" y="396"/>
                      </a:lnTo>
                      <a:lnTo>
                        <a:pt x="5" y="395"/>
                      </a:lnTo>
                      <a:lnTo>
                        <a:pt x="5" y="39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82" name="Freeform 59"/>
                <p:cNvSpPr>
                  <a:spLocks/>
                </p:cNvSpPr>
                <p:nvPr/>
              </p:nvSpPr>
              <p:spPr bwMode="auto">
                <a:xfrm>
                  <a:off x="3846" y="1941"/>
                  <a:ext cx="42" cy="25"/>
                </a:xfrm>
                <a:custGeom>
                  <a:avLst/>
                  <a:gdLst>
                    <a:gd name="T0" fmla="*/ 11 w 166"/>
                    <a:gd name="T1" fmla="*/ 6 h 99"/>
                    <a:gd name="T2" fmla="*/ 11 w 166"/>
                    <a:gd name="T3" fmla="*/ 6 h 99"/>
                    <a:gd name="T4" fmla="*/ 10 w 166"/>
                    <a:gd name="T5" fmla="*/ 5 h 99"/>
                    <a:gd name="T6" fmla="*/ 9 w 166"/>
                    <a:gd name="T7" fmla="*/ 5 h 99"/>
                    <a:gd name="T8" fmla="*/ 8 w 166"/>
                    <a:gd name="T9" fmla="*/ 4 h 99"/>
                    <a:gd name="T10" fmla="*/ 7 w 166"/>
                    <a:gd name="T11" fmla="*/ 4 h 99"/>
                    <a:gd name="T12" fmla="*/ 6 w 166"/>
                    <a:gd name="T13" fmla="*/ 4 h 99"/>
                    <a:gd name="T14" fmla="*/ 5 w 166"/>
                    <a:gd name="T15" fmla="*/ 3 h 99"/>
                    <a:gd name="T16" fmla="*/ 4 w 166"/>
                    <a:gd name="T17" fmla="*/ 3 h 99"/>
                    <a:gd name="T18" fmla="*/ 3 w 166"/>
                    <a:gd name="T19" fmla="*/ 3 h 99"/>
                    <a:gd name="T20" fmla="*/ 2 w 166"/>
                    <a:gd name="T21" fmla="*/ 2 h 99"/>
                    <a:gd name="T22" fmla="*/ 2 w 166"/>
                    <a:gd name="T23" fmla="*/ 2 h 99"/>
                    <a:gd name="T24" fmla="*/ 1 w 166"/>
                    <a:gd name="T25" fmla="*/ 2 h 99"/>
                    <a:gd name="T26" fmla="*/ 1 w 166"/>
                    <a:gd name="T27" fmla="*/ 1 h 99"/>
                    <a:gd name="T28" fmla="*/ 1 w 166"/>
                    <a:gd name="T29" fmla="*/ 1 h 99"/>
                    <a:gd name="T30" fmla="*/ 1 w 166"/>
                    <a:gd name="T31" fmla="*/ 1 h 99"/>
                    <a:gd name="T32" fmla="*/ 1 w 166"/>
                    <a:gd name="T33" fmla="*/ 1 h 99"/>
                    <a:gd name="T34" fmla="*/ 2 w 166"/>
                    <a:gd name="T35" fmla="*/ 1 h 99"/>
                    <a:gd name="T36" fmla="*/ 1 w 166"/>
                    <a:gd name="T37" fmla="*/ 0 h 99"/>
                    <a:gd name="T38" fmla="*/ 1 w 166"/>
                    <a:gd name="T39" fmla="*/ 0 h 99"/>
                    <a:gd name="T40" fmla="*/ 0 w 166"/>
                    <a:gd name="T41" fmla="*/ 1 h 99"/>
                    <a:gd name="T42" fmla="*/ 0 w 166"/>
                    <a:gd name="T43" fmla="*/ 1 h 99"/>
                    <a:gd name="T44" fmla="*/ 0 w 166"/>
                    <a:gd name="T45" fmla="*/ 2 h 99"/>
                    <a:gd name="T46" fmla="*/ 1 w 166"/>
                    <a:gd name="T47" fmla="*/ 2 h 99"/>
                    <a:gd name="T48" fmla="*/ 1 w 166"/>
                    <a:gd name="T49" fmla="*/ 3 h 99"/>
                    <a:gd name="T50" fmla="*/ 2 w 166"/>
                    <a:gd name="T51" fmla="*/ 3 h 99"/>
                    <a:gd name="T52" fmla="*/ 3 w 166"/>
                    <a:gd name="T53" fmla="*/ 3 h 99"/>
                    <a:gd name="T54" fmla="*/ 3 w 166"/>
                    <a:gd name="T55" fmla="*/ 4 h 99"/>
                    <a:gd name="T56" fmla="*/ 4 w 166"/>
                    <a:gd name="T57" fmla="*/ 4 h 99"/>
                    <a:gd name="T58" fmla="*/ 5 w 166"/>
                    <a:gd name="T59" fmla="*/ 4 h 99"/>
                    <a:gd name="T60" fmla="*/ 6 w 166"/>
                    <a:gd name="T61" fmla="*/ 5 h 99"/>
                    <a:gd name="T62" fmla="*/ 7 w 166"/>
                    <a:gd name="T63" fmla="*/ 5 h 99"/>
                    <a:gd name="T64" fmla="*/ 8 w 166"/>
                    <a:gd name="T65" fmla="*/ 6 h 99"/>
                    <a:gd name="T66" fmla="*/ 9 w 166"/>
                    <a:gd name="T67" fmla="*/ 6 h 99"/>
                    <a:gd name="T68" fmla="*/ 10 w 166"/>
                    <a:gd name="T69" fmla="*/ 6 h 99"/>
                    <a:gd name="T70" fmla="*/ 10 w 166"/>
                    <a:gd name="T71" fmla="*/ 6 h 99"/>
                    <a:gd name="T72" fmla="*/ 11 w 166"/>
                    <a:gd name="T73" fmla="*/ 6 h 99"/>
                    <a:gd name="T74" fmla="*/ 11 w 166"/>
                    <a:gd name="T75" fmla="*/ 6 h 99"/>
                    <a:gd name="T76" fmla="*/ 11 w 166"/>
                    <a:gd name="T77" fmla="*/ 6 h 9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66"/>
                    <a:gd name="T118" fmla="*/ 0 h 99"/>
                    <a:gd name="T119" fmla="*/ 166 w 166"/>
                    <a:gd name="T120" fmla="*/ 99 h 99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66" h="99">
                      <a:moveTo>
                        <a:pt x="166" y="87"/>
                      </a:moveTo>
                      <a:lnTo>
                        <a:pt x="166" y="87"/>
                      </a:lnTo>
                      <a:lnTo>
                        <a:pt x="150" y="81"/>
                      </a:lnTo>
                      <a:lnTo>
                        <a:pt x="134" y="75"/>
                      </a:lnTo>
                      <a:lnTo>
                        <a:pt x="119" y="69"/>
                      </a:lnTo>
                      <a:lnTo>
                        <a:pt x="102" y="63"/>
                      </a:lnTo>
                      <a:lnTo>
                        <a:pt x="87" y="57"/>
                      </a:lnTo>
                      <a:lnTo>
                        <a:pt x="71" y="51"/>
                      </a:lnTo>
                      <a:lnTo>
                        <a:pt x="58" y="45"/>
                      </a:lnTo>
                      <a:lnTo>
                        <a:pt x="45" y="39"/>
                      </a:lnTo>
                      <a:lnTo>
                        <a:pt x="33" y="35"/>
                      </a:lnTo>
                      <a:lnTo>
                        <a:pt x="24" y="29"/>
                      </a:lnTo>
                      <a:lnTo>
                        <a:pt x="17" y="24"/>
                      </a:lnTo>
                      <a:lnTo>
                        <a:pt x="13" y="20"/>
                      </a:lnTo>
                      <a:lnTo>
                        <a:pt x="12" y="18"/>
                      </a:lnTo>
                      <a:lnTo>
                        <a:pt x="12" y="17"/>
                      </a:lnTo>
                      <a:lnTo>
                        <a:pt x="15" y="14"/>
                      </a:lnTo>
                      <a:lnTo>
                        <a:pt x="22" y="12"/>
                      </a:lnTo>
                      <a:lnTo>
                        <a:pt x="17" y="0"/>
                      </a:lnTo>
                      <a:lnTo>
                        <a:pt x="7" y="5"/>
                      </a:lnTo>
                      <a:lnTo>
                        <a:pt x="3" y="12"/>
                      </a:lnTo>
                      <a:lnTo>
                        <a:pt x="0" y="20"/>
                      </a:lnTo>
                      <a:lnTo>
                        <a:pt x="4" y="27"/>
                      </a:lnTo>
                      <a:lnTo>
                        <a:pt x="10" y="33"/>
                      </a:lnTo>
                      <a:lnTo>
                        <a:pt x="17" y="38"/>
                      </a:lnTo>
                      <a:lnTo>
                        <a:pt x="28" y="44"/>
                      </a:lnTo>
                      <a:lnTo>
                        <a:pt x="40" y="51"/>
                      </a:lnTo>
                      <a:lnTo>
                        <a:pt x="53" y="57"/>
                      </a:lnTo>
                      <a:lnTo>
                        <a:pt x="66" y="63"/>
                      </a:lnTo>
                      <a:lnTo>
                        <a:pt x="82" y="69"/>
                      </a:lnTo>
                      <a:lnTo>
                        <a:pt x="97" y="75"/>
                      </a:lnTo>
                      <a:lnTo>
                        <a:pt x="114" y="81"/>
                      </a:lnTo>
                      <a:lnTo>
                        <a:pt x="130" y="87"/>
                      </a:lnTo>
                      <a:lnTo>
                        <a:pt x="145" y="93"/>
                      </a:lnTo>
                      <a:lnTo>
                        <a:pt x="161" y="99"/>
                      </a:lnTo>
                      <a:lnTo>
                        <a:pt x="166" y="8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83" name="Freeform 60"/>
                <p:cNvSpPr>
                  <a:spLocks/>
                </p:cNvSpPr>
                <p:nvPr/>
              </p:nvSpPr>
              <p:spPr bwMode="auto">
                <a:xfrm>
                  <a:off x="3886" y="1963"/>
                  <a:ext cx="22" cy="6"/>
                </a:xfrm>
                <a:custGeom>
                  <a:avLst/>
                  <a:gdLst>
                    <a:gd name="T0" fmla="*/ 5 w 87"/>
                    <a:gd name="T1" fmla="*/ 0 h 23"/>
                    <a:gd name="T2" fmla="*/ 5 w 87"/>
                    <a:gd name="T3" fmla="*/ 0 h 23"/>
                    <a:gd name="T4" fmla="*/ 5 w 87"/>
                    <a:gd name="T5" fmla="*/ 1 h 23"/>
                    <a:gd name="T6" fmla="*/ 4 w 87"/>
                    <a:gd name="T7" fmla="*/ 1 h 23"/>
                    <a:gd name="T8" fmla="*/ 3 w 87"/>
                    <a:gd name="T9" fmla="*/ 1 h 23"/>
                    <a:gd name="T10" fmla="*/ 3 w 87"/>
                    <a:gd name="T11" fmla="*/ 1 h 23"/>
                    <a:gd name="T12" fmla="*/ 2 w 87"/>
                    <a:gd name="T13" fmla="*/ 1 h 23"/>
                    <a:gd name="T14" fmla="*/ 2 w 87"/>
                    <a:gd name="T15" fmla="*/ 1 h 23"/>
                    <a:gd name="T16" fmla="*/ 1 w 87"/>
                    <a:gd name="T17" fmla="*/ 0 h 23"/>
                    <a:gd name="T18" fmla="*/ 0 w 87"/>
                    <a:gd name="T19" fmla="*/ 0 h 23"/>
                    <a:gd name="T20" fmla="*/ 0 w 87"/>
                    <a:gd name="T21" fmla="*/ 1 h 23"/>
                    <a:gd name="T22" fmla="*/ 1 w 87"/>
                    <a:gd name="T23" fmla="*/ 1 h 23"/>
                    <a:gd name="T24" fmla="*/ 2 w 87"/>
                    <a:gd name="T25" fmla="*/ 1 h 23"/>
                    <a:gd name="T26" fmla="*/ 2 w 87"/>
                    <a:gd name="T27" fmla="*/ 2 h 23"/>
                    <a:gd name="T28" fmla="*/ 3 w 87"/>
                    <a:gd name="T29" fmla="*/ 2 h 23"/>
                    <a:gd name="T30" fmla="*/ 4 w 87"/>
                    <a:gd name="T31" fmla="*/ 2 h 23"/>
                    <a:gd name="T32" fmla="*/ 4 w 87"/>
                    <a:gd name="T33" fmla="*/ 1 h 23"/>
                    <a:gd name="T34" fmla="*/ 5 w 87"/>
                    <a:gd name="T35" fmla="*/ 1 h 23"/>
                    <a:gd name="T36" fmla="*/ 6 w 87"/>
                    <a:gd name="T37" fmla="*/ 1 h 23"/>
                    <a:gd name="T38" fmla="*/ 6 w 87"/>
                    <a:gd name="T39" fmla="*/ 1 h 23"/>
                    <a:gd name="T40" fmla="*/ 5 w 87"/>
                    <a:gd name="T41" fmla="*/ 0 h 23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87"/>
                    <a:gd name="T64" fmla="*/ 0 h 23"/>
                    <a:gd name="T65" fmla="*/ 87 w 87"/>
                    <a:gd name="T66" fmla="*/ 23 h 23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87" h="23">
                      <a:moveTo>
                        <a:pt x="85" y="4"/>
                      </a:moveTo>
                      <a:lnTo>
                        <a:pt x="85" y="4"/>
                      </a:lnTo>
                      <a:lnTo>
                        <a:pt x="72" y="7"/>
                      </a:lnTo>
                      <a:lnTo>
                        <a:pt x="61" y="9"/>
                      </a:lnTo>
                      <a:lnTo>
                        <a:pt x="51" y="10"/>
                      </a:lnTo>
                      <a:lnTo>
                        <a:pt x="43" y="11"/>
                      </a:lnTo>
                      <a:lnTo>
                        <a:pt x="35" y="10"/>
                      </a:lnTo>
                      <a:lnTo>
                        <a:pt x="25" y="7"/>
                      </a:lnTo>
                      <a:lnTo>
                        <a:pt x="15" y="5"/>
                      </a:lnTo>
                      <a:lnTo>
                        <a:pt x="5" y="0"/>
                      </a:lnTo>
                      <a:lnTo>
                        <a:pt x="0" y="12"/>
                      </a:lnTo>
                      <a:lnTo>
                        <a:pt x="11" y="17"/>
                      </a:lnTo>
                      <a:lnTo>
                        <a:pt x="23" y="19"/>
                      </a:lnTo>
                      <a:lnTo>
                        <a:pt x="32" y="22"/>
                      </a:lnTo>
                      <a:lnTo>
                        <a:pt x="43" y="23"/>
                      </a:lnTo>
                      <a:lnTo>
                        <a:pt x="54" y="22"/>
                      </a:lnTo>
                      <a:lnTo>
                        <a:pt x="63" y="21"/>
                      </a:lnTo>
                      <a:lnTo>
                        <a:pt x="74" y="19"/>
                      </a:lnTo>
                      <a:lnTo>
                        <a:pt x="87" y="16"/>
                      </a:lnTo>
                      <a:lnTo>
                        <a:pt x="85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84" name="Freeform 61"/>
                <p:cNvSpPr>
                  <a:spLocks/>
                </p:cNvSpPr>
                <p:nvPr/>
              </p:nvSpPr>
              <p:spPr bwMode="auto">
                <a:xfrm>
                  <a:off x="3908" y="1913"/>
                  <a:ext cx="221" cy="54"/>
                </a:xfrm>
                <a:custGeom>
                  <a:avLst/>
                  <a:gdLst>
                    <a:gd name="T0" fmla="*/ 55 w 886"/>
                    <a:gd name="T1" fmla="*/ 0 h 217"/>
                    <a:gd name="T2" fmla="*/ 54 w 886"/>
                    <a:gd name="T3" fmla="*/ 0 h 217"/>
                    <a:gd name="T4" fmla="*/ 53 w 886"/>
                    <a:gd name="T5" fmla="*/ 0 h 217"/>
                    <a:gd name="T6" fmla="*/ 50 w 886"/>
                    <a:gd name="T7" fmla="*/ 1 h 217"/>
                    <a:gd name="T8" fmla="*/ 47 w 886"/>
                    <a:gd name="T9" fmla="*/ 2 h 217"/>
                    <a:gd name="T10" fmla="*/ 43 w 886"/>
                    <a:gd name="T11" fmla="*/ 3 h 217"/>
                    <a:gd name="T12" fmla="*/ 38 w 886"/>
                    <a:gd name="T13" fmla="*/ 4 h 217"/>
                    <a:gd name="T14" fmla="*/ 33 w 886"/>
                    <a:gd name="T15" fmla="*/ 5 h 217"/>
                    <a:gd name="T16" fmla="*/ 28 w 886"/>
                    <a:gd name="T17" fmla="*/ 6 h 217"/>
                    <a:gd name="T18" fmla="*/ 23 w 886"/>
                    <a:gd name="T19" fmla="*/ 7 h 217"/>
                    <a:gd name="T20" fmla="*/ 18 w 886"/>
                    <a:gd name="T21" fmla="*/ 8 h 217"/>
                    <a:gd name="T22" fmla="*/ 14 w 886"/>
                    <a:gd name="T23" fmla="*/ 9 h 217"/>
                    <a:gd name="T24" fmla="*/ 9 w 886"/>
                    <a:gd name="T25" fmla="*/ 10 h 217"/>
                    <a:gd name="T26" fmla="*/ 6 w 886"/>
                    <a:gd name="T27" fmla="*/ 11 h 217"/>
                    <a:gd name="T28" fmla="*/ 3 w 886"/>
                    <a:gd name="T29" fmla="*/ 12 h 217"/>
                    <a:gd name="T30" fmla="*/ 1 w 886"/>
                    <a:gd name="T31" fmla="*/ 12 h 217"/>
                    <a:gd name="T32" fmla="*/ 0 w 886"/>
                    <a:gd name="T33" fmla="*/ 13 h 217"/>
                    <a:gd name="T34" fmla="*/ 0 w 886"/>
                    <a:gd name="T35" fmla="*/ 13 h 217"/>
                    <a:gd name="T36" fmla="*/ 2 w 886"/>
                    <a:gd name="T37" fmla="*/ 13 h 217"/>
                    <a:gd name="T38" fmla="*/ 4 w 886"/>
                    <a:gd name="T39" fmla="*/ 12 h 217"/>
                    <a:gd name="T40" fmla="*/ 8 w 886"/>
                    <a:gd name="T41" fmla="*/ 12 h 217"/>
                    <a:gd name="T42" fmla="*/ 12 w 886"/>
                    <a:gd name="T43" fmla="*/ 11 h 217"/>
                    <a:gd name="T44" fmla="*/ 16 w 886"/>
                    <a:gd name="T45" fmla="*/ 10 h 217"/>
                    <a:gd name="T46" fmla="*/ 21 w 886"/>
                    <a:gd name="T47" fmla="*/ 9 h 217"/>
                    <a:gd name="T48" fmla="*/ 26 w 886"/>
                    <a:gd name="T49" fmla="*/ 7 h 217"/>
                    <a:gd name="T50" fmla="*/ 31 w 886"/>
                    <a:gd name="T51" fmla="*/ 6 h 217"/>
                    <a:gd name="T52" fmla="*/ 36 w 886"/>
                    <a:gd name="T53" fmla="*/ 5 h 217"/>
                    <a:gd name="T54" fmla="*/ 41 w 886"/>
                    <a:gd name="T55" fmla="*/ 4 h 217"/>
                    <a:gd name="T56" fmla="*/ 45 w 886"/>
                    <a:gd name="T57" fmla="*/ 3 h 217"/>
                    <a:gd name="T58" fmla="*/ 49 w 886"/>
                    <a:gd name="T59" fmla="*/ 2 h 217"/>
                    <a:gd name="T60" fmla="*/ 52 w 886"/>
                    <a:gd name="T61" fmla="*/ 1 h 217"/>
                    <a:gd name="T62" fmla="*/ 54 w 886"/>
                    <a:gd name="T63" fmla="*/ 1 h 217"/>
                    <a:gd name="T64" fmla="*/ 55 w 886"/>
                    <a:gd name="T65" fmla="*/ 1 h 217"/>
                    <a:gd name="T66" fmla="*/ 55 w 886"/>
                    <a:gd name="T67" fmla="*/ 1 h 217"/>
                    <a:gd name="T68" fmla="*/ 55 w 886"/>
                    <a:gd name="T69" fmla="*/ 0 h 217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86"/>
                    <a:gd name="T106" fmla="*/ 0 h 217"/>
                    <a:gd name="T107" fmla="*/ 886 w 886"/>
                    <a:gd name="T108" fmla="*/ 217 h 217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86" h="217">
                      <a:moveTo>
                        <a:pt x="884" y="0"/>
                      </a:moveTo>
                      <a:lnTo>
                        <a:pt x="884" y="0"/>
                      </a:lnTo>
                      <a:lnTo>
                        <a:pt x="881" y="0"/>
                      </a:lnTo>
                      <a:lnTo>
                        <a:pt x="874" y="2"/>
                      </a:lnTo>
                      <a:lnTo>
                        <a:pt x="862" y="5"/>
                      </a:lnTo>
                      <a:lnTo>
                        <a:pt x="848" y="8"/>
                      </a:lnTo>
                      <a:lnTo>
                        <a:pt x="827" y="13"/>
                      </a:lnTo>
                      <a:lnTo>
                        <a:pt x="805" y="18"/>
                      </a:lnTo>
                      <a:lnTo>
                        <a:pt x="779" y="24"/>
                      </a:lnTo>
                      <a:lnTo>
                        <a:pt x="751" y="31"/>
                      </a:lnTo>
                      <a:lnTo>
                        <a:pt x="720" y="38"/>
                      </a:lnTo>
                      <a:lnTo>
                        <a:pt x="686" y="46"/>
                      </a:lnTo>
                      <a:lnTo>
                        <a:pt x="650" y="54"/>
                      </a:lnTo>
                      <a:lnTo>
                        <a:pt x="613" y="62"/>
                      </a:lnTo>
                      <a:lnTo>
                        <a:pt x="574" y="72"/>
                      </a:lnTo>
                      <a:lnTo>
                        <a:pt x="536" y="80"/>
                      </a:lnTo>
                      <a:lnTo>
                        <a:pt x="495" y="90"/>
                      </a:lnTo>
                      <a:lnTo>
                        <a:pt x="455" y="99"/>
                      </a:lnTo>
                      <a:lnTo>
                        <a:pt x="415" y="109"/>
                      </a:lnTo>
                      <a:lnTo>
                        <a:pt x="374" y="119"/>
                      </a:lnTo>
                      <a:lnTo>
                        <a:pt x="335" y="127"/>
                      </a:lnTo>
                      <a:lnTo>
                        <a:pt x="295" y="137"/>
                      </a:lnTo>
                      <a:lnTo>
                        <a:pt x="257" y="145"/>
                      </a:lnTo>
                      <a:lnTo>
                        <a:pt x="221" y="153"/>
                      </a:lnTo>
                      <a:lnTo>
                        <a:pt x="186" y="162"/>
                      </a:lnTo>
                      <a:lnTo>
                        <a:pt x="152" y="169"/>
                      </a:lnTo>
                      <a:lnTo>
                        <a:pt x="122" y="176"/>
                      </a:lnTo>
                      <a:lnTo>
                        <a:pt x="95" y="183"/>
                      </a:lnTo>
                      <a:lnTo>
                        <a:pt x="70" y="188"/>
                      </a:lnTo>
                      <a:lnTo>
                        <a:pt x="48" y="194"/>
                      </a:lnTo>
                      <a:lnTo>
                        <a:pt x="30" y="198"/>
                      </a:lnTo>
                      <a:lnTo>
                        <a:pt x="16" y="201"/>
                      </a:lnTo>
                      <a:lnTo>
                        <a:pt x="6" y="204"/>
                      </a:lnTo>
                      <a:lnTo>
                        <a:pt x="0" y="205"/>
                      </a:lnTo>
                      <a:lnTo>
                        <a:pt x="2" y="217"/>
                      </a:lnTo>
                      <a:lnTo>
                        <a:pt x="8" y="216"/>
                      </a:lnTo>
                      <a:lnTo>
                        <a:pt x="18" y="213"/>
                      </a:lnTo>
                      <a:lnTo>
                        <a:pt x="32" y="210"/>
                      </a:lnTo>
                      <a:lnTo>
                        <a:pt x="50" y="206"/>
                      </a:lnTo>
                      <a:lnTo>
                        <a:pt x="72" y="200"/>
                      </a:lnTo>
                      <a:lnTo>
                        <a:pt x="97" y="195"/>
                      </a:lnTo>
                      <a:lnTo>
                        <a:pt x="125" y="188"/>
                      </a:lnTo>
                      <a:lnTo>
                        <a:pt x="155" y="181"/>
                      </a:lnTo>
                      <a:lnTo>
                        <a:pt x="188" y="174"/>
                      </a:lnTo>
                      <a:lnTo>
                        <a:pt x="223" y="165"/>
                      </a:lnTo>
                      <a:lnTo>
                        <a:pt x="259" y="157"/>
                      </a:lnTo>
                      <a:lnTo>
                        <a:pt x="297" y="149"/>
                      </a:lnTo>
                      <a:lnTo>
                        <a:pt x="337" y="139"/>
                      </a:lnTo>
                      <a:lnTo>
                        <a:pt x="377" y="131"/>
                      </a:lnTo>
                      <a:lnTo>
                        <a:pt x="417" y="121"/>
                      </a:lnTo>
                      <a:lnTo>
                        <a:pt x="457" y="111"/>
                      </a:lnTo>
                      <a:lnTo>
                        <a:pt x="498" y="102"/>
                      </a:lnTo>
                      <a:lnTo>
                        <a:pt x="538" y="92"/>
                      </a:lnTo>
                      <a:lnTo>
                        <a:pt x="577" y="84"/>
                      </a:lnTo>
                      <a:lnTo>
                        <a:pt x="615" y="74"/>
                      </a:lnTo>
                      <a:lnTo>
                        <a:pt x="652" y="66"/>
                      </a:lnTo>
                      <a:lnTo>
                        <a:pt x="688" y="58"/>
                      </a:lnTo>
                      <a:lnTo>
                        <a:pt x="722" y="50"/>
                      </a:lnTo>
                      <a:lnTo>
                        <a:pt x="753" y="43"/>
                      </a:lnTo>
                      <a:lnTo>
                        <a:pt x="782" y="36"/>
                      </a:lnTo>
                      <a:lnTo>
                        <a:pt x="807" y="30"/>
                      </a:lnTo>
                      <a:lnTo>
                        <a:pt x="830" y="25"/>
                      </a:lnTo>
                      <a:lnTo>
                        <a:pt x="850" y="20"/>
                      </a:lnTo>
                      <a:lnTo>
                        <a:pt x="865" y="17"/>
                      </a:lnTo>
                      <a:lnTo>
                        <a:pt x="877" y="14"/>
                      </a:lnTo>
                      <a:lnTo>
                        <a:pt x="884" y="12"/>
                      </a:lnTo>
                      <a:lnTo>
                        <a:pt x="886" y="12"/>
                      </a:lnTo>
                      <a:lnTo>
                        <a:pt x="88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85" name="Freeform 62"/>
                <p:cNvSpPr>
                  <a:spLocks/>
                </p:cNvSpPr>
                <p:nvPr/>
              </p:nvSpPr>
              <p:spPr bwMode="auto">
                <a:xfrm>
                  <a:off x="4129" y="1909"/>
                  <a:ext cx="34" cy="7"/>
                </a:xfrm>
                <a:custGeom>
                  <a:avLst/>
                  <a:gdLst>
                    <a:gd name="T0" fmla="*/ 7 w 138"/>
                    <a:gd name="T1" fmla="*/ 1 h 25"/>
                    <a:gd name="T2" fmla="*/ 7 w 138"/>
                    <a:gd name="T3" fmla="*/ 0 h 25"/>
                    <a:gd name="T4" fmla="*/ 7 w 138"/>
                    <a:gd name="T5" fmla="*/ 0 h 25"/>
                    <a:gd name="T6" fmla="*/ 6 w 138"/>
                    <a:gd name="T7" fmla="*/ 0 h 25"/>
                    <a:gd name="T8" fmla="*/ 5 w 138"/>
                    <a:gd name="T9" fmla="*/ 0 h 25"/>
                    <a:gd name="T10" fmla="*/ 4 w 138"/>
                    <a:gd name="T11" fmla="*/ 0 h 25"/>
                    <a:gd name="T12" fmla="*/ 3 w 138"/>
                    <a:gd name="T13" fmla="*/ 0 h 25"/>
                    <a:gd name="T14" fmla="*/ 2 w 138"/>
                    <a:gd name="T15" fmla="*/ 1 h 25"/>
                    <a:gd name="T16" fmla="*/ 1 w 138"/>
                    <a:gd name="T17" fmla="*/ 1 h 25"/>
                    <a:gd name="T18" fmla="*/ 0 w 138"/>
                    <a:gd name="T19" fmla="*/ 1 h 25"/>
                    <a:gd name="T20" fmla="*/ 0 w 138"/>
                    <a:gd name="T21" fmla="*/ 2 h 25"/>
                    <a:gd name="T22" fmla="*/ 1 w 138"/>
                    <a:gd name="T23" fmla="*/ 2 h 25"/>
                    <a:gd name="T24" fmla="*/ 2 w 138"/>
                    <a:gd name="T25" fmla="*/ 1 h 25"/>
                    <a:gd name="T26" fmla="*/ 3 w 138"/>
                    <a:gd name="T27" fmla="*/ 1 h 25"/>
                    <a:gd name="T28" fmla="*/ 4 w 138"/>
                    <a:gd name="T29" fmla="*/ 1 h 25"/>
                    <a:gd name="T30" fmla="*/ 5 w 138"/>
                    <a:gd name="T31" fmla="*/ 1 h 25"/>
                    <a:gd name="T32" fmla="*/ 6 w 138"/>
                    <a:gd name="T33" fmla="*/ 1 h 25"/>
                    <a:gd name="T34" fmla="*/ 7 w 138"/>
                    <a:gd name="T35" fmla="*/ 1 h 25"/>
                    <a:gd name="T36" fmla="*/ 7 w 138"/>
                    <a:gd name="T37" fmla="*/ 1 h 25"/>
                    <a:gd name="T38" fmla="*/ 8 w 138"/>
                    <a:gd name="T39" fmla="*/ 0 h 25"/>
                    <a:gd name="T40" fmla="*/ 7 w 138"/>
                    <a:gd name="T41" fmla="*/ 1 h 25"/>
                    <a:gd name="T42" fmla="*/ 8 w 138"/>
                    <a:gd name="T43" fmla="*/ 1 h 25"/>
                    <a:gd name="T44" fmla="*/ 8 w 138"/>
                    <a:gd name="T45" fmla="*/ 0 h 25"/>
                    <a:gd name="T46" fmla="*/ 7 w 138"/>
                    <a:gd name="T47" fmla="*/ 1 h 25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38"/>
                    <a:gd name="T73" fmla="*/ 0 h 25"/>
                    <a:gd name="T74" fmla="*/ 138 w 138"/>
                    <a:gd name="T75" fmla="*/ 25 h 25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38" h="25">
                      <a:moveTo>
                        <a:pt x="117" y="11"/>
                      </a:moveTo>
                      <a:lnTo>
                        <a:pt x="121" y="0"/>
                      </a:lnTo>
                      <a:lnTo>
                        <a:pt x="110" y="0"/>
                      </a:lnTo>
                      <a:lnTo>
                        <a:pt x="97" y="0"/>
                      </a:lnTo>
                      <a:lnTo>
                        <a:pt x="84" y="1"/>
                      </a:lnTo>
                      <a:lnTo>
                        <a:pt x="68" y="2"/>
                      </a:lnTo>
                      <a:lnTo>
                        <a:pt x="53" y="5"/>
                      </a:lnTo>
                      <a:lnTo>
                        <a:pt x="36" y="7"/>
                      </a:lnTo>
                      <a:lnTo>
                        <a:pt x="19" y="9"/>
                      </a:lnTo>
                      <a:lnTo>
                        <a:pt x="0" y="13"/>
                      </a:lnTo>
                      <a:lnTo>
                        <a:pt x="2" y="25"/>
                      </a:lnTo>
                      <a:lnTo>
                        <a:pt x="21" y="21"/>
                      </a:lnTo>
                      <a:lnTo>
                        <a:pt x="38" y="19"/>
                      </a:lnTo>
                      <a:lnTo>
                        <a:pt x="55" y="17"/>
                      </a:lnTo>
                      <a:lnTo>
                        <a:pt x="71" y="14"/>
                      </a:lnTo>
                      <a:lnTo>
                        <a:pt x="84" y="13"/>
                      </a:lnTo>
                      <a:lnTo>
                        <a:pt x="97" y="12"/>
                      </a:lnTo>
                      <a:lnTo>
                        <a:pt x="110" y="12"/>
                      </a:lnTo>
                      <a:lnTo>
                        <a:pt x="121" y="12"/>
                      </a:lnTo>
                      <a:lnTo>
                        <a:pt x="125" y="1"/>
                      </a:lnTo>
                      <a:lnTo>
                        <a:pt x="121" y="12"/>
                      </a:lnTo>
                      <a:lnTo>
                        <a:pt x="138" y="13"/>
                      </a:lnTo>
                      <a:lnTo>
                        <a:pt x="125" y="1"/>
                      </a:lnTo>
                      <a:lnTo>
                        <a:pt x="117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86" name="Freeform 63"/>
                <p:cNvSpPr>
                  <a:spLocks/>
                </p:cNvSpPr>
                <p:nvPr/>
              </p:nvSpPr>
              <p:spPr bwMode="auto">
                <a:xfrm>
                  <a:off x="4278" y="2214"/>
                  <a:ext cx="12" cy="31"/>
                </a:xfrm>
                <a:custGeom>
                  <a:avLst/>
                  <a:gdLst>
                    <a:gd name="T0" fmla="*/ 3 w 48"/>
                    <a:gd name="T1" fmla="*/ 7 h 126"/>
                    <a:gd name="T2" fmla="*/ 3 w 48"/>
                    <a:gd name="T3" fmla="*/ 7 h 126"/>
                    <a:gd name="T4" fmla="*/ 2 w 48"/>
                    <a:gd name="T5" fmla="*/ 6 h 126"/>
                    <a:gd name="T6" fmla="*/ 2 w 48"/>
                    <a:gd name="T7" fmla="*/ 6 h 126"/>
                    <a:gd name="T8" fmla="*/ 2 w 48"/>
                    <a:gd name="T9" fmla="*/ 5 h 126"/>
                    <a:gd name="T10" fmla="*/ 1 w 48"/>
                    <a:gd name="T11" fmla="*/ 4 h 126"/>
                    <a:gd name="T12" fmla="*/ 1 w 48"/>
                    <a:gd name="T13" fmla="*/ 3 h 126"/>
                    <a:gd name="T14" fmla="*/ 1 w 48"/>
                    <a:gd name="T15" fmla="*/ 1 h 126"/>
                    <a:gd name="T16" fmla="*/ 1 w 48"/>
                    <a:gd name="T17" fmla="*/ 0 h 126"/>
                    <a:gd name="T18" fmla="*/ 0 w 48"/>
                    <a:gd name="T19" fmla="*/ 0 h 126"/>
                    <a:gd name="T20" fmla="*/ 0 w 48"/>
                    <a:gd name="T21" fmla="*/ 1 h 126"/>
                    <a:gd name="T22" fmla="*/ 0 w 48"/>
                    <a:gd name="T23" fmla="*/ 3 h 126"/>
                    <a:gd name="T24" fmla="*/ 1 w 48"/>
                    <a:gd name="T25" fmla="*/ 4 h 126"/>
                    <a:gd name="T26" fmla="*/ 1 w 48"/>
                    <a:gd name="T27" fmla="*/ 5 h 126"/>
                    <a:gd name="T28" fmla="*/ 1 w 48"/>
                    <a:gd name="T29" fmla="*/ 6 h 126"/>
                    <a:gd name="T30" fmla="*/ 2 w 48"/>
                    <a:gd name="T31" fmla="*/ 7 h 126"/>
                    <a:gd name="T32" fmla="*/ 2 w 48"/>
                    <a:gd name="T33" fmla="*/ 7 h 126"/>
                    <a:gd name="T34" fmla="*/ 3 w 48"/>
                    <a:gd name="T35" fmla="*/ 8 h 126"/>
                    <a:gd name="T36" fmla="*/ 3 w 48"/>
                    <a:gd name="T37" fmla="*/ 7 h 12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48"/>
                    <a:gd name="T58" fmla="*/ 0 h 126"/>
                    <a:gd name="T59" fmla="*/ 48 w 48"/>
                    <a:gd name="T60" fmla="*/ 126 h 12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48" h="126">
                      <a:moveTo>
                        <a:pt x="48" y="116"/>
                      </a:moveTo>
                      <a:lnTo>
                        <a:pt x="43" y="112"/>
                      </a:lnTo>
                      <a:lnTo>
                        <a:pt x="36" y="103"/>
                      </a:lnTo>
                      <a:lnTo>
                        <a:pt x="31" y="92"/>
                      </a:lnTo>
                      <a:lnTo>
                        <a:pt x="26" y="78"/>
                      </a:lnTo>
                      <a:lnTo>
                        <a:pt x="20" y="62"/>
                      </a:lnTo>
                      <a:lnTo>
                        <a:pt x="17" y="43"/>
                      </a:lnTo>
                      <a:lnTo>
                        <a:pt x="13" y="22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24"/>
                      </a:lnTo>
                      <a:lnTo>
                        <a:pt x="5" y="46"/>
                      </a:lnTo>
                      <a:lnTo>
                        <a:pt x="8" y="65"/>
                      </a:lnTo>
                      <a:lnTo>
                        <a:pt x="14" y="83"/>
                      </a:lnTo>
                      <a:lnTo>
                        <a:pt x="19" y="97"/>
                      </a:lnTo>
                      <a:lnTo>
                        <a:pt x="26" y="110"/>
                      </a:lnTo>
                      <a:lnTo>
                        <a:pt x="33" y="119"/>
                      </a:lnTo>
                      <a:lnTo>
                        <a:pt x="41" y="126"/>
                      </a:lnTo>
                      <a:lnTo>
                        <a:pt x="4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87" name="Freeform 64"/>
                <p:cNvSpPr>
                  <a:spLocks/>
                </p:cNvSpPr>
                <p:nvPr/>
              </p:nvSpPr>
              <p:spPr bwMode="auto">
                <a:xfrm>
                  <a:off x="4235" y="2154"/>
                  <a:ext cx="166" cy="117"/>
                </a:xfrm>
                <a:custGeom>
                  <a:avLst/>
                  <a:gdLst>
                    <a:gd name="T0" fmla="*/ 11 w 663"/>
                    <a:gd name="T1" fmla="*/ 7 h 470"/>
                    <a:gd name="T2" fmla="*/ 11 w 663"/>
                    <a:gd name="T3" fmla="*/ 6 h 470"/>
                    <a:gd name="T4" fmla="*/ 11 w 663"/>
                    <a:gd name="T5" fmla="*/ 5 h 470"/>
                    <a:gd name="T6" fmla="*/ 11 w 663"/>
                    <a:gd name="T7" fmla="*/ 4 h 470"/>
                    <a:gd name="T8" fmla="*/ 10 w 663"/>
                    <a:gd name="T9" fmla="*/ 3 h 470"/>
                    <a:gd name="T10" fmla="*/ 10 w 663"/>
                    <a:gd name="T11" fmla="*/ 2 h 470"/>
                    <a:gd name="T12" fmla="*/ 9 w 663"/>
                    <a:gd name="T13" fmla="*/ 1 h 470"/>
                    <a:gd name="T14" fmla="*/ 8 w 663"/>
                    <a:gd name="T15" fmla="*/ 1 h 470"/>
                    <a:gd name="T16" fmla="*/ 7 w 663"/>
                    <a:gd name="T17" fmla="*/ 0 h 470"/>
                    <a:gd name="T18" fmla="*/ 9 w 663"/>
                    <a:gd name="T19" fmla="*/ 0 h 470"/>
                    <a:gd name="T20" fmla="*/ 11 w 663"/>
                    <a:gd name="T21" fmla="*/ 0 h 470"/>
                    <a:gd name="T22" fmla="*/ 13 w 663"/>
                    <a:gd name="T23" fmla="*/ 0 h 470"/>
                    <a:gd name="T24" fmla="*/ 15 w 663"/>
                    <a:gd name="T25" fmla="*/ 1 h 470"/>
                    <a:gd name="T26" fmla="*/ 18 w 663"/>
                    <a:gd name="T27" fmla="*/ 2 h 470"/>
                    <a:gd name="T28" fmla="*/ 20 w 663"/>
                    <a:gd name="T29" fmla="*/ 2 h 470"/>
                    <a:gd name="T30" fmla="*/ 22 w 663"/>
                    <a:gd name="T31" fmla="*/ 3 h 470"/>
                    <a:gd name="T32" fmla="*/ 24 w 663"/>
                    <a:gd name="T33" fmla="*/ 4 h 470"/>
                    <a:gd name="T34" fmla="*/ 26 w 663"/>
                    <a:gd name="T35" fmla="*/ 5 h 470"/>
                    <a:gd name="T36" fmla="*/ 28 w 663"/>
                    <a:gd name="T37" fmla="*/ 7 h 470"/>
                    <a:gd name="T38" fmla="*/ 30 w 663"/>
                    <a:gd name="T39" fmla="*/ 8 h 470"/>
                    <a:gd name="T40" fmla="*/ 32 w 663"/>
                    <a:gd name="T41" fmla="*/ 9 h 470"/>
                    <a:gd name="T42" fmla="*/ 33 w 663"/>
                    <a:gd name="T43" fmla="*/ 10 h 470"/>
                    <a:gd name="T44" fmla="*/ 35 w 663"/>
                    <a:gd name="T45" fmla="*/ 11 h 470"/>
                    <a:gd name="T46" fmla="*/ 37 w 663"/>
                    <a:gd name="T47" fmla="*/ 13 h 470"/>
                    <a:gd name="T48" fmla="*/ 38 w 663"/>
                    <a:gd name="T49" fmla="*/ 14 h 470"/>
                    <a:gd name="T50" fmla="*/ 39 w 663"/>
                    <a:gd name="T51" fmla="*/ 15 h 470"/>
                    <a:gd name="T52" fmla="*/ 40 w 663"/>
                    <a:gd name="T53" fmla="*/ 16 h 470"/>
                    <a:gd name="T54" fmla="*/ 41 w 663"/>
                    <a:gd name="T55" fmla="*/ 17 h 470"/>
                    <a:gd name="T56" fmla="*/ 41 w 663"/>
                    <a:gd name="T57" fmla="*/ 18 h 470"/>
                    <a:gd name="T58" fmla="*/ 41 w 663"/>
                    <a:gd name="T59" fmla="*/ 19 h 470"/>
                    <a:gd name="T60" fmla="*/ 42 w 663"/>
                    <a:gd name="T61" fmla="*/ 20 h 470"/>
                    <a:gd name="T62" fmla="*/ 42 w 663"/>
                    <a:gd name="T63" fmla="*/ 21 h 470"/>
                    <a:gd name="T64" fmla="*/ 41 w 663"/>
                    <a:gd name="T65" fmla="*/ 22 h 470"/>
                    <a:gd name="T66" fmla="*/ 41 w 663"/>
                    <a:gd name="T67" fmla="*/ 23 h 470"/>
                    <a:gd name="T68" fmla="*/ 41 w 663"/>
                    <a:gd name="T69" fmla="*/ 24 h 470"/>
                    <a:gd name="T70" fmla="*/ 40 w 663"/>
                    <a:gd name="T71" fmla="*/ 25 h 470"/>
                    <a:gd name="T72" fmla="*/ 40 w 663"/>
                    <a:gd name="T73" fmla="*/ 26 h 470"/>
                    <a:gd name="T74" fmla="*/ 39 w 663"/>
                    <a:gd name="T75" fmla="*/ 27 h 470"/>
                    <a:gd name="T76" fmla="*/ 38 w 663"/>
                    <a:gd name="T77" fmla="*/ 28 h 470"/>
                    <a:gd name="T78" fmla="*/ 37 w 663"/>
                    <a:gd name="T79" fmla="*/ 28 h 470"/>
                    <a:gd name="T80" fmla="*/ 36 w 663"/>
                    <a:gd name="T81" fmla="*/ 28 h 470"/>
                    <a:gd name="T82" fmla="*/ 35 w 663"/>
                    <a:gd name="T83" fmla="*/ 29 h 470"/>
                    <a:gd name="T84" fmla="*/ 34 w 663"/>
                    <a:gd name="T85" fmla="*/ 29 h 470"/>
                    <a:gd name="T86" fmla="*/ 32 w 663"/>
                    <a:gd name="T87" fmla="*/ 29 h 470"/>
                    <a:gd name="T88" fmla="*/ 31 w 663"/>
                    <a:gd name="T89" fmla="*/ 29 h 470"/>
                    <a:gd name="T90" fmla="*/ 29 w 663"/>
                    <a:gd name="T91" fmla="*/ 29 h 470"/>
                    <a:gd name="T92" fmla="*/ 27 w 663"/>
                    <a:gd name="T93" fmla="*/ 29 h 470"/>
                    <a:gd name="T94" fmla="*/ 25 w 663"/>
                    <a:gd name="T95" fmla="*/ 28 h 470"/>
                    <a:gd name="T96" fmla="*/ 22 w 663"/>
                    <a:gd name="T97" fmla="*/ 27 h 470"/>
                    <a:gd name="T98" fmla="*/ 20 w 663"/>
                    <a:gd name="T99" fmla="*/ 26 h 470"/>
                    <a:gd name="T100" fmla="*/ 18 w 663"/>
                    <a:gd name="T101" fmla="*/ 25 h 470"/>
                    <a:gd name="T102" fmla="*/ 15 w 663"/>
                    <a:gd name="T103" fmla="*/ 23 h 470"/>
                    <a:gd name="T104" fmla="*/ 12 w 663"/>
                    <a:gd name="T105" fmla="*/ 22 h 470"/>
                    <a:gd name="T106" fmla="*/ 9 w 663"/>
                    <a:gd name="T107" fmla="*/ 19 h 470"/>
                    <a:gd name="T108" fmla="*/ 6 w 663"/>
                    <a:gd name="T109" fmla="*/ 17 h 470"/>
                    <a:gd name="T110" fmla="*/ 3 w 663"/>
                    <a:gd name="T111" fmla="*/ 13 h 470"/>
                    <a:gd name="T112" fmla="*/ 0 w 663"/>
                    <a:gd name="T113" fmla="*/ 10 h 470"/>
                    <a:gd name="T114" fmla="*/ 11 w 663"/>
                    <a:gd name="T115" fmla="*/ 7 h 47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663"/>
                    <a:gd name="T175" fmla="*/ 0 h 470"/>
                    <a:gd name="T176" fmla="*/ 663 w 663"/>
                    <a:gd name="T177" fmla="*/ 470 h 470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663" h="470">
                      <a:moveTo>
                        <a:pt x="178" y="107"/>
                      </a:moveTo>
                      <a:lnTo>
                        <a:pt x="181" y="96"/>
                      </a:lnTo>
                      <a:lnTo>
                        <a:pt x="178" y="83"/>
                      </a:lnTo>
                      <a:lnTo>
                        <a:pt x="172" y="68"/>
                      </a:lnTo>
                      <a:lnTo>
                        <a:pt x="164" y="54"/>
                      </a:lnTo>
                      <a:lnTo>
                        <a:pt x="152" y="40"/>
                      </a:lnTo>
                      <a:lnTo>
                        <a:pt x="139" y="25"/>
                      </a:lnTo>
                      <a:lnTo>
                        <a:pt x="126" y="12"/>
                      </a:lnTo>
                      <a:lnTo>
                        <a:pt x="112" y="0"/>
                      </a:lnTo>
                      <a:lnTo>
                        <a:pt x="144" y="0"/>
                      </a:lnTo>
                      <a:lnTo>
                        <a:pt x="177" y="4"/>
                      </a:lnTo>
                      <a:lnTo>
                        <a:pt x="210" y="10"/>
                      </a:lnTo>
                      <a:lnTo>
                        <a:pt x="244" y="18"/>
                      </a:lnTo>
                      <a:lnTo>
                        <a:pt x="278" y="29"/>
                      </a:lnTo>
                      <a:lnTo>
                        <a:pt x="313" y="41"/>
                      </a:lnTo>
                      <a:lnTo>
                        <a:pt x="346" y="55"/>
                      </a:lnTo>
                      <a:lnTo>
                        <a:pt x="381" y="71"/>
                      </a:lnTo>
                      <a:lnTo>
                        <a:pt x="413" y="89"/>
                      </a:lnTo>
                      <a:lnTo>
                        <a:pt x="446" y="107"/>
                      </a:lnTo>
                      <a:lnTo>
                        <a:pt x="477" y="126"/>
                      </a:lnTo>
                      <a:lnTo>
                        <a:pt x="506" y="145"/>
                      </a:lnTo>
                      <a:lnTo>
                        <a:pt x="533" y="165"/>
                      </a:lnTo>
                      <a:lnTo>
                        <a:pt x="560" y="186"/>
                      </a:lnTo>
                      <a:lnTo>
                        <a:pt x="584" y="206"/>
                      </a:lnTo>
                      <a:lnTo>
                        <a:pt x="605" y="227"/>
                      </a:lnTo>
                      <a:lnTo>
                        <a:pt x="622" y="241"/>
                      </a:lnTo>
                      <a:lnTo>
                        <a:pt x="635" y="255"/>
                      </a:lnTo>
                      <a:lnTo>
                        <a:pt x="646" y="272"/>
                      </a:lnTo>
                      <a:lnTo>
                        <a:pt x="655" y="289"/>
                      </a:lnTo>
                      <a:lnTo>
                        <a:pt x="659" y="307"/>
                      </a:lnTo>
                      <a:lnTo>
                        <a:pt x="662" y="325"/>
                      </a:lnTo>
                      <a:lnTo>
                        <a:pt x="663" y="343"/>
                      </a:lnTo>
                      <a:lnTo>
                        <a:pt x="660" y="360"/>
                      </a:lnTo>
                      <a:lnTo>
                        <a:pt x="657" y="378"/>
                      </a:lnTo>
                      <a:lnTo>
                        <a:pt x="651" y="393"/>
                      </a:lnTo>
                      <a:lnTo>
                        <a:pt x="644" y="409"/>
                      </a:lnTo>
                      <a:lnTo>
                        <a:pt x="634" y="422"/>
                      </a:lnTo>
                      <a:lnTo>
                        <a:pt x="622" y="434"/>
                      </a:lnTo>
                      <a:lnTo>
                        <a:pt x="610" y="445"/>
                      </a:lnTo>
                      <a:lnTo>
                        <a:pt x="596" y="453"/>
                      </a:lnTo>
                      <a:lnTo>
                        <a:pt x="581" y="458"/>
                      </a:lnTo>
                      <a:lnTo>
                        <a:pt x="562" y="463"/>
                      </a:lnTo>
                      <a:lnTo>
                        <a:pt x="539" y="467"/>
                      </a:lnTo>
                      <a:lnTo>
                        <a:pt x="515" y="469"/>
                      </a:lnTo>
                      <a:lnTo>
                        <a:pt x="488" y="470"/>
                      </a:lnTo>
                      <a:lnTo>
                        <a:pt x="459" y="467"/>
                      </a:lnTo>
                      <a:lnTo>
                        <a:pt x="427" y="461"/>
                      </a:lnTo>
                      <a:lnTo>
                        <a:pt x="393" y="453"/>
                      </a:lnTo>
                      <a:lnTo>
                        <a:pt x="357" y="441"/>
                      </a:lnTo>
                      <a:lnTo>
                        <a:pt x="319" y="425"/>
                      </a:lnTo>
                      <a:lnTo>
                        <a:pt x="279" y="405"/>
                      </a:lnTo>
                      <a:lnTo>
                        <a:pt x="237" y="379"/>
                      </a:lnTo>
                      <a:lnTo>
                        <a:pt x="193" y="348"/>
                      </a:lnTo>
                      <a:lnTo>
                        <a:pt x="147" y="310"/>
                      </a:lnTo>
                      <a:lnTo>
                        <a:pt x="99" y="269"/>
                      </a:lnTo>
                      <a:lnTo>
                        <a:pt x="50" y="218"/>
                      </a:lnTo>
                      <a:lnTo>
                        <a:pt x="0" y="162"/>
                      </a:lnTo>
                      <a:lnTo>
                        <a:pt x="178" y="10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88" name="Freeform 65"/>
                <p:cNvSpPr>
                  <a:spLocks/>
                </p:cNvSpPr>
                <p:nvPr/>
              </p:nvSpPr>
              <p:spPr bwMode="auto">
                <a:xfrm>
                  <a:off x="4260" y="2152"/>
                  <a:ext cx="22" cy="29"/>
                </a:xfrm>
                <a:custGeom>
                  <a:avLst/>
                  <a:gdLst>
                    <a:gd name="T0" fmla="*/ 1 w 90"/>
                    <a:gd name="T1" fmla="*/ 0 h 115"/>
                    <a:gd name="T2" fmla="*/ 1 w 90"/>
                    <a:gd name="T3" fmla="*/ 1 h 115"/>
                    <a:gd name="T4" fmla="*/ 1 w 90"/>
                    <a:gd name="T5" fmla="*/ 2 h 115"/>
                    <a:gd name="T6" fmla="*/ 2 w 90"/>
                    <a:gd name="T7" fmla="*/ 2 h 115"/>
                    <a:gd name="T8" fmla="*/ 3 w 90"/>
                    <a:gd name="T9" fmla="*/ 3 h 115"/>
                    <a:gd name="T10" fmla="*/ 4 w 90"/>
                    <a:gd name="T11" fmla="*/ 4 h 115"/>
                    <a:gd name="T12" fmla="*/ 4 w 90"/>
                    <a:gd name="T13" fmla="*/ 5 h 115"/>
                    <a:gd name="T14" fmla="*/ 4 w 90"/>
                    <a:gd name="T15" fmla="*/ 6 h 115"/>
                    <a:gd name="T16" fmla="*/ 5 w 90"/>
                    <a:gd name="T17" fmla="*/ 7 h 115"/>
                    <a:gd name="T18" fmla="*/ 4 w 90"/>
                    <a:gd name="T19" fmla="*/ 7 h 115"/>
                    <a:gd name="T20" fmla="*/ 5 w 90"/>
                    <a:gd name="T21" fmla="*/ 7 h 115"/>
                    <a:gd name="T22" fmla="*/ 5 w 90"/>
                    <a:gd name="T23" fmla="*/ 7 h 115"/>
                    <a:gd name="T24" fmla="*/ 5 w 90"/>
                    <a:gd name="T25" fmla="*/ 6 h 115"/>
                    <a:gd name="T26" fmla="*/ 5 w 90"/>
                    <a:gd name="T27" fmla="*/ 5 h 115"/>
                    <a:gd name="T28" fmla="*/ 4 w 90"/>
                    <a:gd name="T29" fmla="*/ 4 h 115"/>
                    <a:gd name="T30" fmla="*/ 4 w 90"/>
                    <a:gd name="T31" fmla="*/ 3 h 115"/>
                    <a:gd name="T32" fmla="*/ 3 w 90"/>
                    <a:gd name="T33" fmla="*/ 2 h 115"/>
                    <a:gd name="T34" fmla="*/ 2 w 90"/>
                    <a:gd name="T35" fmla="*/ 1 h 115"/>
                    <a:gd name="T36" fmla="*/ 1 w 90"/>
                    <a:gd name="T37" fmla="*/ 0 h 115"/>
                    <a:gd name="T38" fmla="*/ 1 w 90"/>
                    <a:gd name="T39" fmla="*/ 1 h 115"/>
                    <a:gd name="T40" fmla="*/ 1 w 90"/>
                    <a:gd name="T41" fmla="*/ 0 h 115"/>
                    <a:gd name="T42" fmla="*/ 0 w 90"/>
                    <a:gd name="T43" fmla="*/ 0 h 115"/>
                    <a:gd name="T44" fmla="*/ 1 w 90"/>
                    <a:gd name="T45" fmla="*/ 1 h 115"/>
                    <a:gd name="T46" fmla="*/ 1 w 90"/>
                    <a:gd name="T47" fmla="*/ 0 h 115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90"/>
                    <a:gd name="T73" fmla="*/ 0 h 115"/>
                    <a:gd name="T74" fmla="*/ 90 w 90"/>
                    <a:gd name="T75" fmla="*/ 115 h 115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90" h="115">
                      <a:moveTo>
                        <a:pt x="15" y="0"/>
                      </a:moveTo>
                      <a:lnTo>
                        <a:pt x="12" y="11"/>
                      </a:lnTo>
                      <a:lnTo>
                        <a:pt x="25" y="23"/>
                      </a:lnTo>
                      <a:lnTo>
                        <a:pt x="37" y="35"/>
                      </a:lnTo>
                      <a:lnTo>
                        <a:pt x="50" y="49"/>
                      </a:lnTo>
                      <a:lnTo>
                        <a:pt x="62" y="64"/>
                      </a:lnTo>
                      <a:lnTo>
                        <a:pt x="71" y="77"/>
                      </a:lnTo>
                      <a:lnTo>
                        <a:pt x="75" y="90"/>
                      </a:lnTo>
                      <a:lnTo>
                        <a:pt x="78" y="102"/>
                      </a:lnTo>
                      <a:lnTo>
                        <a:pt x="75" y="110"/>
                      </a:lnTo>
                      <a:lnTo>
                        <a:pt x="87" y="115"/>
                      </a:lnTo>
                      <a:lnTo>
                        <a:pt x="90" y="102"/>
                      </a:lnTo>
                      <a:lnTo>
                        <a:pt x="87" y="88"/>
                      </a:lnTo>
                      <a:lnTo>
                        <a:pt x="80" y="72"/>
                      </a:lnTo>
                      <a:lnTo>
                        <a:pt x="72" y="56"/>
                      </a:lnTo>
                      <a:lnTo>
                        <a:pt x="60" y="42"/>
                      </a:lnTo>
                      <a:lnTo>
                        <a:pt x="47" y="28"/>
                      </a:lnTo>
                      <a:lnTo>
                        <a:pt x="32" y="13"/>
                      </a:lnTo>
                      <a:lnTo>
                        <a:pt x="19" y="1"/>
                      </a:lnTo>
                      <a:lnTo>
                        <a:pt x="15" y="12"/>
                      </a:lnTo>
                      <a:lnTo>
                        <a:pt x="15" y="0"/>
                      </a:lnTo>
                      <a:lnTo>
                        <a:pt x="0" y="1"/>
                      </a:lnTo>
                      <a:lnTo>
                        <a:pt x="12" y="11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89" name="Freeform 66"/>
                <p:cNvSpPr>
                  <a:spLocks/>
                </p:cNvSpPr>
                <p:nvPr/>
              </p:nvSpPr>
              <p:spPr bwMode="auto">
                <a:xfrm>
                  <a:off x="4264" y="2152"/>
                  <a:ext cx="124" cy="59"/>
                </a:xfrm>
                <a:custGeom>
                  <a:avLst/>
                  <a:gdLst>
                    <a:gd name="T0" fmla="*/ 31 w 498"/>
                    <a:gd name="T1" fmla="*/ 14 h 237"/>
                    <a:gd name="T2" fmla="*/ 31 w 498"/>
                    <a:gd name="T3" fmla="*/ 14 h 237"/>
                    <a:gd name="T4" fmla="*/ 29 w 498"/>
                    <a:gd name="T5" fmla="*/ 13 h 237"/>
                    <a:gd name="T6" fmla="*/ 28 w 498"/>
                    <a:gd name="T7" fmla="*/ 12 h 237"/>
                    <a:gd name="T8" fmla="*/ 26 w 498"/>
                    <a:gd name="T9" fmla="*/ 10 h 237"/>
                    <a:gd name="T10" fmla="*/ 25 w 498"/>
                    <a:gd name="T11" fmla="*/ 9 h 237"/>
                    <a:gd name="T12" fmla="*/ 23 w 498"/>
                    <a:gd name="T13" fmla="*/ 8 h 237"/>
                    <a:gd name="T14" fmla="*/ 21 w 498"/>
                    <a:gd name="T15" fmla="*/ 7 h 237"/>
                    <a:gd name="T16" fmla="*/ 19 w 498"/>
                    <a:gd name="T17" fmla="*/ 5 h 237"/>
                    <a:gd name="T18" fmla="*/ 17 w 498"/>
                    <a:gd name="T19" fmla="*/ 4 h 237"/>
                    <a:gd name="T20" fmla="*/ 15 w 498"/>
                    <a:gd name="T21" fmla="*/ 3 h 237"/>
                    <a:gd name="T22" fmla="*/ 13 w 498"/>
                    <a:gd name="T23" fmla="*/ 2 h 237"/>
                    <a:gd name="T24" fmla="*/ 10 w 498"/>
                    <a:gd name="T25" fmla="*/ 2 h 237"/>
                    <a:gd name="T26" fmla="*/ 8 w 498"/>
                    <a:gd name="T27" fmla="*/ 1 h 237"/>
                    <a:gd name="T28" fmla="*/ 6 w 498"/>
                    <a:gd name="T29" fmla="*/ 0 h 237"/>
                    <a:gd name="T30" fmla="*/ 4 w 498"/>
                    <a:gd name="T31" fmla="*/ 0 h 237"/>
                    <a:gd name="T32" fmla="*/ 2 w 498"/>
                    <a:gd name="T33" fmla="*/ 0 h 237"/>
                    <a:gd name="T34" fmla="*/ 0 w 498"/>
                    <a:gd name="T35" fmla="*/ 0 h 237"/>
                    <a:gd name="T36" fmla="*/ 0 w 498"/>
                    <a:gd name="T37" fmla="*/ 1 h 237"/>
                    <a:gd name="T38" fmla="*/ 2 w 498"/>
                    <a:gd name="T39" fmla="*/ 1 h 237"/>
                    <a:gd name="T40" fmla="*/ 4 w 498"/>
                    <a:gd name="T41" fmla="*/ 1 h 237"/>
                    <a:gd name="T42" fmla="*/ 6 w 498"/>
                    <a:gd name="T43" fmla="*/ 1 h 237"/>
                    <a:gd name="T44" fmla="*/ 8 w 498"/>
                    <a:gd name="T45" fmla="*/ 2 h 237"/>
                    <a:gd name="T46" fmla="*/ 10 w 498"/>
                    <a:gd name="T47" fmla="*/ 2 h 237"/>
                    <a:gd name="T48" fmla="*/ 12 w 498"/>
                    <a:gd name="T49" fmla="*/ 3 h 237"/>
                    <a:gd name="T50" fmla="*/ 14 w 498"/>
                    <a:gd name="T51" fmla="*/ 4 h 237"/>
                    <a:gd name="T52" fmla="*/ 16 w 498"/>
                    <a:gd name="T53" fmla="*/ 5 h 237"/>
                    <a:gd name="T54" fmla="*/ 18 w 498"/>
                    <a:gd name="T55" fmla="*/ 6 h 237"/>
                    <a:gd name="T56" fmla="*/ 20 w 498"/>
                    <a:gd name="T57" fmla="*/ 7 h 237"/>
                    <a:gd name="T58" fmla="*/ 22 w 498"/>
                    <a:gd name="T59" fmla="*/ 8 h 237"/>
                    <a:gd name="T60" fmla="*/ 24 w 498"/>
                    <a:gd name="T61" fmla="*/ 10 h 237"/>
                    <a:gd name="T62" fmla="*/ 26 w 498"/>
                    <a:gd name="T63" fmla="*/ 11 h 237"/>
                    <a:gd name="T64" fmla="*/ 28 w 498"/>
                    <a:gd name="T65" fmla="*/ 12 h 237"/>
                    <a:gd name="T66" fmla="*/ 29 w 498"/>
                    <a:gd name="T67" fmla="*/ 13 h 237"/>
                    <a:gd name="T68" fmla="*/ 30 w 498"/>
                    <a:gd name="T69" fmla="*/ 15 h 237"/>
                    <a:gd name="T70" fmla="*/ 30 w 498"/>
                    <a:gd name="T71" fmla="*/ 15 h 237"/>
                    <a:gd name="T72" fmla="*/ 30 w 498"/>
                    <a:gd name="T73" fmla="*/ 15 h 237"/>
                    <a:gd name="T74" fmla="*/ 30 w 498"/>
                    <a:gd name="T75" fmla="*/ 15 h 237"/>
                    <a:gd name="T76" fmla="*/ 30 w 498"/>
                    <a:gd name="T77" fmla="*/ 15 h 237"/>
                    <a:gd name="T78" fmla="*/ 31 w 498"/>
                    <a:gd name="T79" fmla="*/ 14 h 237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498"/>
                    <a:gd name="T121" fmla="*/ 0 h 237"/>
                    <a:gd name="T122" fmla="*/ 498 w 498"/>
                    <a:gd name="T123" fmla="*/ 237 h 237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498" h="237">
                      <a:moveTo>
                        <a:pt x="497" y="228"/>
                      </a:moveTo>
                      <a:lnTo>
                        <a:pt x="498" y="228"/>
                      </a:lnTo>
                      <a:lnTo>
                        <a:pt x="475" y="207"/>
                      </a:lnTo>
                      <a:lnTo>
                        <a:pt x="451" y="187"/>
                      </a:lnTo>
                      <a:lnTo>
                        <a:pt x="425" y="167"/>
                      </a:lnTo>
                      <a:lnTo>
                        <a:pt x="397" y="146"/>
                      </a:lnTo>
                      <a:lnTo>
                        <a:pt x="369" y="127"/>
                      </a:lnTo>
                      <a:lnTo>
                        <a:pt x="337" y="108"/>
                      </a:lnTo>
                      <a:lnTo>
                        <a:pt x="304" y="90"/>
                      </a:lnTo>
                      <a:lnTo>
                        <a:pt x="271" y="72"/>
                      </a:lnTo>
                      <a:lnTo>
                        <a:pt x="237" y="55"/>
                      </a:lnTo>
                      <a:lnTo>
                        <a:pt x="203" y="41"/>
                      </a:lnTo>
                      <a:lnTo>
                        <a:pt x="168" y="29"/>
                      </a:lnTo>
                      <a:lnTo>
                        <a:pt x="134" y="18"/>
                      </a:lnTo>
                      <a:lnTo>
                        <a:pt x="99" y="10"/>
                      </a:lnTo>
                      <a:lnTo>
                        <a:pt x="66" y="4"/>
                      </a:lnTo>
                      <a:lnTo>
                        <a:pt x="32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32" y="12"/>
                      </a:lnTo>
                      <a:lnTo>
                        <a:pt x="64" y="16"/>
                      </a:lnTo>
                      <a:lnTo>
                        <a:pt x="96" y="22"/>
                      </a:lnTo>
                      <a:lnTo>
                        <a:pt x="131" y="30"/>
                      </a:lnTo>
                      <a:lnTo>
                        <a:pt x="164" y="41"/>
                      </a:lnTo>
                      <a:lnTo>
                        <a:pt x="198" y="53"/>
                      </a:lnTo>
                      <a:lnTo>
                        <a:pt x="232" y="67"/>
                      </a:lnTo>
                      <a:lnTo>
                        <a:pt x="267" y="82"/>
                      </a:lnTo>
                      <a:lnTo>
                        <a:pt x="299" y="100"/>
                      </a:lnTo>
                      <a:lnTo>
                        <a:pt x="330" y="118"/>
                      </a:lnTo>
                      <a:lnTo>
                        <a:pt x="361" y="137"/>
                      </a:lnTo>
                      <a:lnTo>
                        <a:pt x="390" y="156"/>
                      </a:lnTo>
                      <a:lnTo>
                        <a:pt x="418" y="176"/>
                      </a:lnTo>
                      <a:lnTo>
                        <a:pt x="444" y="197"/>
                      </a:lnTo>
                      <a:lnTo>
                        <a:pt x="468" y="217"/>
                      </a:lnTo>
                      <a:lnTo>
                        <a:pt x="489" y="237"/>
                      </a:lnTo>
                      <a:lnTo>
                        <a:pt x="490" y="237"/>
                      </a:lnTo>
                      <a:lnTo>
                        <a:pt x="489" y="237"/>
                      </a:lnTo>
                      <a:lnTo>
                        <a:pt x="490" y="237"/>
                      </a:lnTo>
                      <a:lnTo>
                        <a:pt x="497" y="2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90" name="Freeform 67"/>
                <p:cNvSpPr>
                  <a:spLocks/>
                </p:cNvSpPr>
                <p:nvPr/>
              </p:nvSpPr>
              <p:spPr bwMode="auto">
                <a:xfrm>
                  <a:off x="4381" y="2209"/>
                  <a:ext cx="22" cy="60"/>
                </a:xfrm>
                <a:custGeom>
                  <a:avLst/>
                  <a:gdLst>
                    <a:gd name="T0" fmla="*/ 0 w 89"/>
                    <a:gd name="T1" fmla="*/ 15 h 242"/>
                    <a:gd name="T2" fmla="*/ 0 w 89"/>
                    <a:gd name="T3" fmla="*/ 15 h 242"/>
                    <a:gd name="T4" fmla="*/ 1 w 89"/>
                    <a:gd name="T5" fmla="*/ 15 h 242"/>
                    <a:gd name="T6" fmla="*/ 2 w 89"/>
                    <a:gd name="T7" fmla="*/ 14 h 242"/>
                    <a:gd name="T8" fmla="*/ 3 w 89"/>
                    <a:gd name="T9" fmla="*/ 13 h 242"/>
                    <a:gd name="T10" fmla="*/ 4 w 89"/>
                    <a:gd name="T11" fmla="*/ 12 h 242"/>
                    <a:gd name="T12" fmla="*/ 4 w 89"/>
                    <a:gd name="T13" fmla="*/ 12 h 242"/>
                    <a:gd name="T14" fmla="*/ 5 w 89"/>
                    <a:gd name="T15" fmla="*/ 11 h 242"/>
                    <a:gd name="T16" fmla="*/ 5 w 89"/>
                    <a:gd name="T17" fmla="*/ 10 h 242"/>
                    <a:gd name="T18" fmla="*/ 5 w 89"/>
                    <a:gd name="T19" fmla="*/ 8 h 242"/>
                    <a:gd name="T20" fmla="*/ 5 w 89"/>
                    <a:gd name="T21" fmla="*/ 7 h 242"/>
                    <a:gd name="T22" fmla="*/ 5 w 89"/>
                    <a:gd name="T23" fmla="*/ 6 h 242"/>
                    <a:gd name="T24" fmla="*/ 5 w 89"/>
                    <a:gd name="T25" fmla="*/ 5 h 242"/>
                    <a:gd name="T26" fmla="*/ 5 w 89"/>
                    <a:gd name="T27" fmla="*/ 4 h 242"/>
                    <a:gd name="T28" fmla="*/ 4 w 89"/>
                    <a:gd name="T29" fmla="*/ 3 h 242"/>
                    <a:gd name="T30" fmla="*/ 4 w 89"/>
                    <a:gd name="T31" fmla="*/ 2 h 242"/>
                    <a:gd name="T32" fmla="*/ 3 w 89"/>
                    <a:gd name="T33" fmla="*/ 1 h 242"/>
                    <a:gd name="T34" fmla="*/ 2 w 89"/>
                    <a:gd name="T35" fmla="*/ 0 h 242"/>
                    <a:gd name="T36" fmla="*/ 1 w 89"/>
                    <a:gd name="T37" fmla="*/ 0 h 242"/>
                    <a:gd name="T38" fmla="*/ 2 w 89"/>
                    <a:gd name="T39" fmla="*/ 1 h 242"/>
                    <a:gd name="T40" fmla="*/ 3 w 89"/>
                    <a:gd name="T41" fmla="*/ 2 h 242"/>
                    <a:gd name="T42" fmla="*/ 4 w 89"/>
                    <a:gd name="T43" fmla="*/ 3 h 242"/>
                    <a:gd name="T44" fmla="*/ 4 w 89"/>
                    <a:gd name="T45" fmla="*/ 4 h 242"/>
                    <a:gd name="T46" fmla="*/ 4 w 89"/>
                    <a:gd name="T47" fmla="*/ 5 h 242"/>
                    <a:gd name="T48" fmla="*/ 5 w 89"/>
                    <a:gd name="T49" fmla="*/ 6 h 242"/>
                    <a:gd name="T50" fmla="*/ 5 w 89"/>
                    <a:gd name="T51" fmla="*/ 7 h 242"/>
                    <a:gd name="T52" fmla="*/ 5 w 89"/>
                    <a:gd name="T53" fmla="*/ 8 h 242"/>
                    <a:gd name="T54" fmla="*/ 4 w 89"/>
                    <a:gd name="T55" fmla="*/ 9 h 242"/>
                    <a:gd name="T56" fmla="*/ 4 w 89"/>
                    <a:gd name="T57" fmla="*/ 10 h 242"/>
                    <a:gd name="T58" fmla="*/ 4 w 89"/>
                    <a:gd name="T59" fmla="*/ 11 h 242"/>
                    <a:gd name="T60" fmla="*/ 3 w 89"/>
                    <a:gd name="T61" fmla="*/ 12 h 242"/>
                    <a:gd name="T62" fmla="*/ 2 w 89"/>
                    <a:gd name="T63" fmla="*/ 13 h 242"/>
                    <a:gd name="T64" fmla="*/ 2 w 89"/>
                    <a:gd name="T65" fmla="*/ 13 h 242"/>
                    <a:gd name="T66" fmla="*/ 1 w 89"/>
                    <a:gd name="T67" fmla="*/ 14 h 242"/>
                    <a:gd name="T68" fmla="*/ 0 w 89"/>
                    <a:gd name="T69" fmla="*/ 14 h 242"/>
                    <a:gd name="T70" fmla="*/ 0 w 89"/>
                    <a:gd name="T71" fmla="*/ 14 h 242"/>
                    <a:gd name="T72" fmla="*/ 0 w 89"/>
                    <a:gd name="T73" fmla="*/ 14 h 242"/>
                    <a:gd name="T74" fmla="*/ 0 w 89"/>
                    <a:gd name="T75" fmla="*/ 14 h 242"/>
                    <a:gd name="T76" fmla="*/ 0 w 89"/>
                    <a:gd name="T77" fmla="*/ 14 h 242"/>
                    <a:gd name="T78" fmla="*/ 0 w 89"/>
                    <a:gd name="T79" fmla="*/ 15 h 242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89"/>
                    <a:gd name="T121" fmla="*/ 0 h 242"/>
                    <a:gd name="T122" fmla="*/ 89 w 89"/>
                    <a:gd name="T123" fmla="*/ 242 h 242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89" h="242">
                      <a:moveTo>
                        <a:pt x="3" y="242"/>
                      </a:moveTo>
                      <a:lnTo>
                        <a:pt x="3" y="242"/>
                      </a:lnTo>
                      <a:lnTo>
                        <a:pt x="18" y="237"/>
                      </a:lnTo>
                      <a:lnTo>
                        <a:pt x="34" y="227"/>
                      </a:lnTo>
                      <a:lnTo>
                        <a:pt x="46" y="217"/>
                      </a:lnTo>
                      <a:lnTo>
                        <a:pt x="59" y="203"/>
                      </a:lnTo>
                      <a:lnTo>
                        <a:pt x="69" y="190"/>
                      </a:lnTo>
                      <a:lnTo>
                        <a:pt x="77" y="173"/>
                      </a:lnTo>
                      <a:lnTo>
                        <a:pt x="83" y="157"/>
                      </a:lnTo>
                      <a:lnTo>
                        <a:pt x="86" y="139"/>
                      </a:lnTo>
                      <a:lnTo>
                        <a:pt x="89" y="121"/>
                      </a:lnTo>
                      <a:lnTo>
                        <a:pt x="88" y="103"/>
                      </a:lnTo>
                      <a:lnTo>
                        <a:pt x="85" y="84"/>
                      </a:lnTo>
                      <a:lnTo>
                        <a:pt x="80" y="64"/>
                      </a:lnTo>
                      <a:lnTo>
                        <a:pt x="71" y="48"/>
                      </a:lnTo>
                      <a:lnTo>
                        <a:pt x="60" y="30"/>
                      </a:lnTo>
                      <a:lnTo>
                        <a:pt x="46" y="14"/>
                      </a:lnTo>
                      <a:lnTo>
                        <a:pt x="29" y="0"/>
                      </a:lnTo>
                      <a:lnTo>
                        <a:pt x="22" y="9"/>
                      </a:lnTo>
                      <a:lnTo>
                        <a:pt x="39" y="24"/>
                      </a:lnTo>
                      <a:lnTo>
                        <a:pt x="51" y="37"/>
                      </a:lnTo>
                      <a:lnTo>
                        <a:pt x="61" y="52"/>
                      </a:lnTo>
                      <a:lnTo>
                        <a:pt x="69" y="69"/>
                      </a:lnTo>
                      <a:lnTo>
                        <a:pt x="73" y="86"/>
                      </a:lnTo>
                      <a:lnTo>
                        <a:pt x="76" y="103"/>
                      </a:lnTo>
                      <a:lnTo>
                        <a:pt x="77" y="121"/>
                      </a:lnTo>
                      <a:lnTo>
                        <a:pt x="75" y="136"/>
                      </a:lnTo>
                      <a:lnTo>
                        <a:pt x="71" y="154"/>
                      </a:lnTo>
                      <a:lnTo>
                        <a:pt x="65" y="169"/>
                      </a:lnTo>
                      <a:lnTo>
                        <a:pt x="59" y="183"/>
                      </a:lnTo>
                      <a:lnTo>
                        <a:pt x="49" y="196"/>
                      </a:lnTo>
                      <a:lnTo>
                        <a:pt x="39" y="207"/>
                      </a:lnTo>
                      <a:lnTo>
                        <a:pt x="27" y="218"/>
                      </a:lnTo>
                      <a:lnTo>
                        <a:pt x="13" y="225"/>
                      </a:lnTo>
                      <a:lnTo>
                        <a:pt x="0" y="230"/>
                      </a:lnTo>
                      <a:lnTo>
                        <a:pt x="3" y="2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91" name="Freeform 68"/>
                <p:cNvSpPr>
                  <a:spLocks/>
                </p:cNvSpPr>
                <p:nvPr/>
              </p:nvSpPr>
              <p:spPr bwMode="auto">
                <a:xfrm>
                  <a:off x="4233" y="2192"/>
                  <a:ext cx="148" cy="80"/>
                </a:xfrm>
                <a:custGeom>
                  <a:avLst/>
                  <a:gdLst>
                    <a:gd name="T0" fmla="*/ 0 w 594"/>
                    <a:gd name="T1" fmla="*/ 0 h 320"/>
                    <a:gd name="T2" fmla="*/ 0 w 594"/>
                    <a:gd name="T3" fmla="*/ 1 h 320"/>
                    <a:gd name="T4" fmla="*/ 3 w 594"/>
                    <a:gd name="T5" fmla="*/ 4 h 320"/>
                    <a:gd name="T6" fmla="*/ 7 w 594"/>
                    <a:gd name="T7" fmla="*/ 7 h 320"/>
                    <a:gd name="T8" fmla="*/ 10 w 594"/>
                    <a:gd name="T9" fmla="*/ 10 h 320"/>
                    <a:gd name="T10" fmla="*/ 12 w 594"/>
                    <a:gd name="T11" fmla="*/ 12 h 320"/>
                    <a:gd name="T12" fmla="*/ 15 w 594"/>
                    <a:gd name="T13" fmla="*/ 14 h 320"/>
                    <a:gd name="T14" fmla="*/ 18 w 594"/>
                    <a:gd name="T15" fmla="*/ 16 h 320"/>
                    <a:gd name="T16" fmla="*/ 20 w 594"/>
                    <a:gd name="T17" fmla="*/ 17 h 320"/>
                    <a:gd name="T18" fmla="*/ 23 w 594"/>
                    <a:gd name="T19" fmla="*/ 18 h 320"/>
                    <a:gd name="T20" fmla="*/ 25 w 594"/>
                    <a:gd name="T21" fmla="*/ 19 h 320"/>
                    <a:gd name="T22" fmla="*/ 27 w 594"/>
                    <a:gd name="T23" fmla="*/ 20 h 320"/>
                    <a:gd name="T24" fmla="*/ 29 w 594"/>
                    <a:gd name="T25" fmla="*/ 20 h 320"/>
                    <a:gd name="T26" fmla="*/ 31 w 594"/>
                    <a:gd name="T27" fmla="*/ 20 h 320"/>
                    <a:gd name="T28" fmla="*/ 33 w 594"/>
                    <a:gd name="T29" fmla="*/ 20 h 320"/>
                    <a:gd name="T30" fmla="*/ 34 w 594"/>
                    <a:gd name="T31" fmla="*/ 20 h 320"/>
                    <a:gd name="T32" fmla="*/ 36 w 594"/>
                    <a:gd name="T33" fmla="*/ 20 h 320"/>
                    <a:gd name="T34" fmla="*/ 37 w 594"/>
                    <a:gd name="T35" fmla="*/ 19 h 320"/>
                    <a:gd name="T36" fmla="*/ 37 w 594"/>
                    <a:gd name="T37" fmla="*/ 19 h 320"/>
                    <a:gd name="T38" fmla="*/ 36 w 594"/>
                    <a:gd name="T39" fmla="*/ 19 h 320"/>
                    <a:gd name="T40" fmla="*/ 34 w 594"/>
                    <a:gd name="T41" fmla="*/ 19 h 320"/>
                    <a:gd name="T42" fmla="*/ 33 w 594"/>
                    <a:gd name="T43" fmla="*/ 19 h 320"/>
                    <a:gd name="T44" fmla="*/ 31 w 594"/>
                    <a:gd name="T45" fmla="*/ 19 h 320"/>
                    <a:gd name="T46" fmla="*/ 29 w 594"/>
                    <a:gd name="T47" fmla="*/ 19 h 320"/>
                    <a:gd name="T48" fmla="*/ 27 w 594"/>
                    <a:gd name="T49" fmla="*/ 19 h 320"/>
                    <a:gd name="T50" fmla="*/ 25 w 594"/>
                    <a:gd name="T51" fmla="*/ 18 h 320"/>
                    <a:gd name="T52" fmla="*/ 23 w 594"/>
                    <a:gd name="T53" fmla="*/ 18 h 320"/>
                    <a:gd name="T54" fmla="*/ 21 w 594"/>
                    <a:gd name="T55" fmla="*/ 17 h 320"/>
                    <a:gd name="T56" fmla="*/ 18 w 594"/>
                    <a:gd name="T57" fmla="*/ 15 h 320"/>
                    <a:gd name="T58" fmla="*/ 16 w 594"/>
                    <a:gd name="T59" fmla="*/ 13 h 320"/>
                    <a:gd name="T60" fmla="*/ 13 w 594"/>
                    <a:gd name="T61" fmla="*/ 12 h 320"/>
                    <a:gd name="T62" fmla="*/ 10 w 594"/>
                    <a:gd name="T63" fmla="*/ 10 h 320"/>
                    <a:gd name="T64" fmla="*/ 7 w 594"/>
                    <a:gd name="T65" fmla="*/ 7 h 320"/>
                    <a:gd name="T66" fmla="*/ 4 w 594"/>
                    <a:gd name="T67" fmla="*/ 4 h 320"/>
                    <a:gd name="T68" fmla="*/ 1 w 594"/>
                    <a:gd name="T69" fmla="*/ 0 h 320"/>
                    <a:gd name="T70" fmla="*/ 1 w 594"/>
                    <a:gd name="T71" fmla="*/ 1 h 320"/>
                    <a:gd name="T72" fmla="*/ 0 w 594"/>
                    <a:gd name="T73" fmla="*/ 0 h 320"/>
                    <a:gd name="T74" fmla="*/ 0 w 594"/>
                    <a:gd name="T75" fmla="*/ 0 h 320"/>
                    <a:gd name="T76" fmla="*/ 0 w 594"/>
                    <a:gd name="T77" fmla="*/ 1 h 320"/>
                    <a:gd name="T78" fmla="*/ 0 w 594"/>
                    <a:gd name="T79" fmla="*/ 0 h 320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594"/>
                    <a:gd name="T121" fmla="*/ 0 h 320"/>
                    <a:gd name="T122" fmla="*/ 594 w 594"/>
                    <a:gd name="T123" fmla="*/ 320 h 320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594" h="320">
                      <a:moveTo>
                        <a:pt x="10" y="0"/>
                      </a:moveTo>
                      <a:lnTo>
                        <a:pt x="6" y="9"/>
                      </a:lnTo>
                      <a:lnTo>
                        <a:pt x="56" y="66"/>
                      </a:lnTo>
                      <a:lnTo>
                        <a:pt x="107" y="117"/>
                      </a:lnTo>
                      <a:lnTo>
                        <a:pt x="155" y="159"/>
                      </a:lnTo>
                      <a:lnTo>
                        <a:pt x="200" y="196"/>
                      </a:lnTo>
                      <a:lnTo>
                        <a:pt x="245" y="228"/>
                      </a:lnTo>
                      <a:lnTo>
                        <a:pt x="288" y="254"/>
                      </a:lnTo>
                      <a:lnTo>
                        <a:pt x="327" y="275"/>
                      </a:lnTo>
                      <a:lnTo>
                        <a:pt x="366" y="291"/>
                      </a:lnTo>
                      <a:lnTo>
                        <a:pt x="403" y="303"/>
                      </a:lnTo>
                      <a:lnTo>
                        <a:pt x="436" y="311"/>
                      </a:lnTo>
                      <a:lnTo>
                        <a:pt x="469" y="317"/>
                      </a:lnTo>
                      <a:lnTo>
                        <a:pt x="499" y="320"/>
                      </a:lnTo>
                      <a:lnTo>
                        <a:pt x="526" y="319"/>
                      </a:lnTo>
                      <a:lnTo>
                        <a:pt x="552" y="317"/>
                      </a:lnTo>
                      <a:lnTo>
                        <a:pt x="574" y="313"/>
                      </a:lnTo>
                      <a:lnTo>
                        <a:pt x="594" y="308"/>
                      </a:lnTo>
                      <a:lnTo>
                        <a:pt x="591" y="296"/>
                      </a:lnTo>
                      <a:lnTo>
                        <a:pt x="572" y="301"/>
                      </a:lnTo>
                      <a:lnTo>
                        <a:pt x="549" y="305"/>
                      </a:lnTo>
                      <a:lnTo>
                        <a:pt x="526" y="307"/>
                      </a:lnTo>
                      <a:lnTo>
                        <a:pt x="499" y="308"/>
                      </a:lnTo>
                      <a:lnTo>
                        <a:pt x="471" y="305"/>
                      </a:lnTo>
                      <a:lnTo>
                        <a:pt x="439" y="299"/>
                      </a:lnTo>
                      <a:lnTo>
                        <a:pt x="405" y="291"/>
                      </a:lnTo>
                      <a:lnTo>
                        <a:pt x="370" y="279"/>
                      </a:lnTo>
                      <a:lnTo>
                        <a:pt x="332" y="263"/>
                      </a:lnTo>
                      <a:lnTo>
                        <a:pt x="293" y="244"/>
                      </a:lnTo>
                      <a:lnTo>
                        <a:pt x="252" y="218"/>
                      </a:lnTo>
                      <a:lnTo>
                        <a:pt x="207" y="187"/>
                      </a:lnTo>
                      <a:lnTo>
                        <a:pt x="162" y="150"/>
                      </a:lnTo>
                      <a:lnTo>
                        <a:pt x="114" y="108"/>
                      </a:lnTo>
                      <a:lnTo>
                        <a:pt x="66" y="59"/>
                      </a:lnTo>
                      <a:lnTo>
                        <a:pt x="16" y="2"/>
                      </a:lnTo>
                      <a:lnTo>
                        <a:pt x="12" y="12"/>
                      </a:lnTo>
                      <a:lnTo>
                        <a:pt x="10" y="0"/>
                      </a:lnTo>
                      <a:lnTo>
                        <a:pt x="0" y="2"/>
                      </a:lnTo>
                      <a:lnTo>
                        <a:pt x="6" y="9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92" name="Freeform 69"/>
                <p:cNvSpPr>
                  <a:spLocks/>
                </p:cNvSpPr>
                <p:nvPr/>
              </p:nvSpPr>
              <p:spPr bwMode="auto">
                <a:xfrm>
                  <a:off x="4235" y="2179"/>
                  <a:ext cx="47" cy="16"/>
                </a:xfrm>
                <a:custGeom>
                  <a:avLst/>
                  <a:gdLst>
                    <a:gd name="T0" fmla="*/ 11 w 185"/>
                    <a:gd name="T1" fmla="*/ 0 h 67"/>
                    <a:gd name="T2" fmla="*/ 11 w 185"/>
                    <a:gd name="T3" fmla="*/ 0 h 67"/>
                    <a:gd name="T4" fmla="*/ 0 w 185"/>
                    <a:gd name="T5" fmla="*/ 3 h 67"/>
                    <a:gd name="T6" fmla="*/ 0 w 185"/>
                    <a:gd name="T7" fmla="*/ 4 h 67"/>
                    <a:gd name="T8" fmla="*/ 12 w 185"/>
                    <a:gd name="T9" fmla="*/ 1 h 67"/>
                    <a:gd name="T10" fmla="*/ 12 w 185"/>
                    <a:gd name="T11" fmla="*/ 0 h 67"/>
                    <a:gd name="T12" fmla="*/ 12 w 185"/>
                    <a:gd name="T13" fmla="*/ 1 h 67"/>
                    <a:gd name="T14" fmla="*/ 12 w 185"/>
                    <a:gd name="T15" fmla="*/ 1 h 67"/>
                    <a:gd name="T16" fmla="*/ 12 w 185"/>
                    <a:gd name="T17" fmla="*/ 0 h 67"/>
                    <a:gd name="T18" fmla="*/ 11 w 185"/>
                    <a:gd name="T19" fmla="*/ 0 h 6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85"/>
                    <a:gd name="T31" fmla="*/ 0 h 67"/>
                    <a:gd name="T32" fmla="*/ 185 w 185"/>
                    <a:gd name="T33" fmla="*/ 67 h 67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85" h="67">
                      <a:moveTo>
                        <a:pt x="173" y="3"/>
                      </a:moveTo>
                      <a:lnTo>
                        <a:pt x="178" y="0"/>
                      </a:lnTo>
                      <a:lnTo>
                        <a:pt x="0" y="55"/>
                      </a:lnTo>
                      <a:lnTo>
                        <a:pt x="2" y="67"/>
                      </a:lnTo>
                      <a:lnTo>
                        <a:pt x="181" y="12"/>
                      </a:lnTo>
                      <a:lnTo>
                        <a:pt x="185" y="8"/>
                      </a:lnTo>
                      <a:lnTo>
                        <a:pt x="181" y="12"/>
                      </a:lnTo>
                      <a:lnTo>
                        <a:pt x="184" y="11"/>
                      </a:lnTo>
                      <a:lnTo>
                        <a:pt x="184" y="8"/>
                      </a:lnTo>
                      <a:lnTo>
                        <a:pt x="173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93" name="Freeform 70"/>
                <p:cNvSpPr>
                  <a:spLocks/>
                </p:cNvSpPr>
                <p:nvPr/>
              </p:nvSpPr>
              <p:spPr bwMode="auto">
                <a:xfrm>
                  <a:off x="4244" y="2190"/>
                  <a:ext cx="36" cy="29"/>
                </a:xfrm>
                <a:custGeom>
                  <a:avLst/>
                  <a:gdLst>
                    <a:gd name="T0" fmla="*/ 9 w 144"/>
                    <a:gd name="T1" fmla="*/ 7 h 116"/>
                    <a:gd name="T2" fmla="*/ 9 w 144"/>
                    <a:gd name="T3" fmla="*/ 6 h 116"/>
                    <a:gd name="T4" fmla="*/ 7 w 144"/>
                    <a:gd name="T5" fmla="*/ 6 h 116"/>
                    <a:gd name="T6" fmla="*/ 6 w 144"/>
                    <a:gd name="T7" fmla="*/ 5 h 116"/>
                    <a:gd name="T8" fmla="*/ 5 w 144"/>
                    <a:gd name="T9" fmla="*/ 4 h 116"/>
                    <a:gd name="T10" fmla="*/ 4 w 144"/>
                    <a:gd name="T11" fmla="*/ 3 h 116"/>
                    <a:gd name="T12" fmla="*/ 3 w 144"/>
                    <a:gd name="T13" fmla="*/ 2 h 116"/>
                    <a:gd name="T14" fmla="*/ 1 w 144"/>
                    <a:gd name="T15" fmla="*/ 1 h 116"/>
                    <a:gd name="T16" fmla="*/ 1 w 144"/>
                    <a:gd name="T17" fmla="*/ 0 h 116"/>
                    <a:gd name="T18" fmla="*/ 0 w 144"/>
                    <a:gd name="T19" fmla="*/ 1 h 116"/>
                    <a:gd name="T20" fmla="*/ 1 w 144"/>
                    <a:gd name="T21" fmla="*/ 2 h 116"/>
                    <a:gd name="T22" fmla="*/ 2 w 144"/>
                    <a:gd name="T23" fmla="*/ 3 h 116"/>
                    <a:gd name="T24" fmla="*/ 3 w 144"/>
                    <a:gd name="T25" fmla="*/ 4 h 116"/>
                    <a:gd name="T26" fmla="*/ 5 w 144"/>
                    <a:gd name="T27" fmla="*/ 5 h 116"/>
                    <a:gd name="T28" fmla="*/ 6 w 144"/>
                    <a:gd name="T29" fmla="*/ 6 h 116"/>
                    <a:gd name="T30" fmla="*/ 7 w 144"/>
                    <a:gd name="T31" fmla="*/ 7 h 116"/>
                    <a:gd name="T32" fmla="*/ 8 w 144"/>
                    <a:gd name="T33" fmla="*/ 7 h 116"/>
                    <a:gd name="T34" fmla="*/ 9 w 144"/>
                    <a:gd name="T35" fmla="*/ 7 h 116"/>
                    <a:gd name="T36" fmla="*/ 9 w 144"/>
                    <a:gd name="T37" fmla="*/ 7 h 11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44"/>
                    <a:gd name="T58" fmla="*/ 0 h 116"/>
                    <a:gd name="T59" fmla="*/ 144 w 144"/>
                    <a:gd name="T60" fmla="*/ 116 h 11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44" h="116">
                      <a:moveTo>
                        <a:pt x="144" y="107"/>
                      </a:moveTo>
                      <a:lnTo>
                        <a:pt x="135" y="101"/>
                      </a:lnTo>
                      <a:lnTo>
                        <a:pt x="122" y="92"/>
                      </a:lnTo>
                      <a:lnTo>
                        <a:pt x="105" y="80"/>
                      </a:lnTo>
                      <a:lnTo>
                        <a:pt x="86" y="66"/>
                      </a:lnTo>
                      <a:lnTo>
                        <a:pt x="66" y="50"/>
                      </a:lnTo>
                      <a:lnTo>
                        <a:pt x="45" y="34"/>
                      </a:lnTo>
                      <a:lnTo>
                        <a:pt x="25" y="17"/>
                      </a:lnTo>
                      <a:lnTo>
                        <a:pt x="9" y="0"/>
                      </a:lnTo>
                      <a:lnTo>
                        <a:pt x="0" y="7"/>
                      </a:lnTo>
                      <a:lnTo>
                        <a:pt x="18" y="26"/>
                      </a:lnTo>
                      <a:lnTo>
                        <a:pt x="38" y="43"/>
                      </a:lnTo>
                      <a:lnTo>
                        <a:pt x="58" y="60"/>
                      </a:lnTo>
                      <a:lnTo>
                        <a:pt x="79" y="76"/>
                      </a:lnTo>
                      <a:lnTo>
                        <a:pt x="98" y="90"/>
                      </a:lnTo>
                      <a:lnTo>
                        <a:pt x="115" y="102"/>
                      </a:lnTo>
                      <a:lnTo>
                        <a:pt x="128" y="110"/>
                      </a:lnTo>
                      <a:lnTo>
                        <a:pt x="136" y="116"/>
                      </a:lnTo>
                      <a:lnTo>
                        <a:pt x="144" y="10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94" name="Freeform 71"/>
                <p:cNvSpPr>
                  <a:spLocks/>
                </p:cNvSpPr>
                <p:nvPr/>
              </p:nvSpPr>
              <p:spPr bwMode="auto">
                <a:xfrm>
                  <a:off x="4336" y="2189"/>
                  <a:ext cx="28" cy="56"/>
                </a:xfrm>
                <a:custGeom>
                  <a:avLst/>
                  <a:gdLst>
                    <a:gd name="T0" fmla="*/ 1 w 115"/>
                    <a:gd name="T1" fmla="*/ 14 h 226"/>
                    <a:gd name="T2" fmla="*/ 1 w 115"/>
                    <a:gd name="T3" fmla="*/ 12 h 226"/>
                    <a:gd name="T4" fmla="*/ 1 w 115"/>
                    <a:gd name="T5" fmla="*/ 10 h 226"/>
                    <a:gd name="T6" fmla="*/ 1 w 115"/>
                    <a:gd name="T7" fmla="*/ 9 h 226"/>
                    <a:gd name="T8" fmla="*/ 1 w 115"/>
                    <a:gd name="T9" fmla="*/ 8 h 226"/>
                    <a:gd name="T10" fmla="*/ 1 w 115"/>
                    <a:gd name="T11" fmla="*/ 6 h 226"/>
                    <a:gd name="T12" fmla="*/ 2 w 115"/>
                    <a:gd name="T13" fmla="*/ 5 h 226"/>
                    <a:gd name="T14" fmla="*/ 2 w 115"/>
                    <a:gd name="T15" fmla="*/ 4 h 226"/>
                    <a:gd name="T16" fmla="*/ 2 w 115"/>
                    <a:gd name="T17" fmla="*/ 3 h 226"/>
                    <a:gd name="T18" fmla="*/ 3 w 115"/>
                    <a:gd name="T19" fmla="*/ 2 h 226"/>
                    <a:gd name="T20" fmla="*/ 3 w 115"/>
                    <a:gd name="T21" fmla="*/ 2 h 226"/>
                    <a:gd name="T22" fmla="*/ 4 w 115"/>
                    <a:gd name="T23" fmla="*/ 1 h 226"/>
                    <a:gd name="T24" fmla="*/ 4 w 115"/>
                    <a:gd name="T25" fmla="*/ 1 h 226"/>
                    <a:gd name="T26" fmla="*/ 5 w 115"/>
                    <a:gd name="T27" fmla="*/ 1 h 226"/>
                    <a:gd name="T28" fmla="*/ 5 w 115"/>
                    <a:gd name="T29" fmla="*/ 1 h 226"/>
                    <a:gd name="T30" fmla="*/ 6 w 115"/>
                    <a:gd name="T31" fmla="*/ 1 h 226"/>
                    <a:gd name="T32" fmla="*/ 7 w 115"/>
                    <a:gd name="T33" fmla="*/ 1 h 226"/>
                    <a:gd name="T34" fmla="*/ 7 w 115"/>
                    <a:gd name="T35" fmla="*/ 0 h 226"/>
                    <a:gd name="T36" fmla="*/ 6 w 115"/>
                    <a:gd name="T37" fmla="*/ 0 h 226"/>
                    <a:gd name="T38" fmla="*/ 5 w 115"/>
                    <a:gd name="T39" fmla="*/ 0 h 226"/>
                    <a:gd name="T40" fmla="*/ 5 w 115"/>
                    <a:gd name="T41" fmla="*/ 0 h 226"/>
                    <a:gd name="T42" fmla="*/ 4 w 115"/>
                    <a:gd name="T43" fmla="*/ 0 h 226"/>
                    <a:gd name="T44" fmla="*/ 3 w 115"/>
                    <a:gd name="T45" fmla="*/ 1 h 226"/>
                    <a:gd name="T46" fmla="*/ 3 w 115"/>
                    <a:gd name="T47" fmla="*/ 1 h 226"/>
                    <a:gd name="T48" fmla="*/ 2 w 115"/>
                    <a:gd name="T49" fmla="*/ 2 h 226"/>
                    <a:gd name="T50" fmla="*/ 2 w 115"/>
                    <a:gd name="T51" fmla="*/ 3 h 226"/>
                    <a:gd name="T52" fmla="*/ 1 w 115"/>
                    <a:gd name="T53" fmla="*/ 4 h 226"/>
                    <a:gd name="T54" fmla="*/ 1 w 115"/>
                    <a:gd name="T55" fmla="*/ 5 h 226"/>
                    <a:gd name="T56" fmla="*/ 0 w 115"/>
                    <a:gd name="T57" fmla="*/ 6 h 226"/>
                    <a:gd name="T58" fmla="*/ 0 w 115"/>
                    <a:gd name="T59" fmla="*/ 7 h 226"/>
                    <a:gd name="T60" fmla="*/ 0 w 115"/>
                    <a:gd name="T61" fmla="*/ 9 h 226"/>
                    <a:gd name="T62" fmla="*/ 0 w 115"/>
                    <a:gd name="T63" fmla="*/ 10 h 226"/>
                    <a:gd name="T64" fmla="*/ 0 w 115"/>
                    <a:gd name="T65" fmla="*/ 12 h 226"/>
                    <a:gd name="T66" fmla="*/ 0 w 115"/>
                    <a:gd name="T67" fmla="*/ 14 h 226"/>
                    <a:gd name="T68" fmla="*/ 1 w 115"/>
                    <a:gd name="T69" fmla="*/ 14 h 22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15"/>
                    <a:gd name="T106" fmla="*/ 0 h 226"/>
                    <a:gd name="T107" fmla="*/ 115 w 115"/>
                    <a:gd name="T108" fmla="*/ 226 h 22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15" h="226">
                      <a:moveTo>
                        <a:pt x="13" y="226"/>
                      </a:moveTo>
                      <a:lnTo>
                        <a:pt x="12" y="197"/>
                      </a:lnTo>
                      <a:lnTo>
                        <a:pt x="13" y="171"/>
                      </a:lnTo>
                      <a:lnTo>
                        <a:pt x="15" y="146"/>
                      </a:lnTo>
                      <a:lnTo>
                        <a:pt x="18" y="124"/>
                      </a:lnTo>
                      <a:lnTo>
                        <a:pt x="22" y="103"/>
                      </a:lnTo>
                      <a:lnTo>
                        <a:pt x="28" y="85"/>
                      </a:lnTo>
                      <a:lnTo>
                        <a:pt x="34" y="68"/>
                      </a:lnTo>
                      <a:lnTo>
                        <a:pt x="40" y="52"/>
                      </a:lnTo>
                      <a:lnTo>
                        <a:pt x="48" y="40"/>
                      </a:lnTo>
                      <a:lnTo>
                        <a:pt x="57" y="29"/>
                      </a:lnTo>
                      <a:lnTo>
                        <a:pt x="65" y="22"/>
                      </a:lnTo>
                      <a:lnTo>
                        <a:pt x="73" y="15"/>
                      </a:lnTo>
                      <a:lnTo>
                        <a:pt x="82" y="13"/>
                      </a:lnTo>
                      <a:lnTo>
                        <a:pt x="91" y="12"/>
                      </a:lnTo>
                      <a:lnTo>
                        <a:pt x="101" y="12"/>
                      </a:lnTo>
                      <a:lnTo>
                        <a:pt x="111" y="15"/>
                      </a:lnTo>
                      <a:lnTo>
                        <a:pt x="115" y="3"/>
                      </a:lnTo>
                      <a:lnTo>
                        <a:pt x="103" y="0"/>
                      </a:lnTo>
                      <a:lnTo>
                        <a:pt x="91" y="0"/>
                      </a:lnTo>
                      <a:lnTo>
                        <a:pt x="79" y="1"/>
                      </a:lnTo>
                      <a:lnTo>
                        <a:pt x="69" y="6"/>
                      </a:lnTo>
                      <a:lnTo>
                        <a:pt x="58" y="13"/>
                      </a:lnTo>
                      <a:lnTo>
                        <a:pt x="47" y="22"/>
                      </a:lnTo>
                      <a:lnTo>
                        <a:pt x="39" y="33"/>
                      </a:lnTo>
                      <a:lnTo>
                        <a:pt x="30" y="47"/>
                      </a:lnTo>
                      <a:lnTo>
                        <a:pt x="22" y="63"/>
                      </a:lnTo>
                      <a:lnTo>
                        <a:pt x="16" y="80"/>
                      </a:lnTo>
                      <a:lnTo>
                        <a:pt x="10" y="100"/>
                      </a:lnTo>
                      <a:lnTo>
                        <a:pt x="6" y="122"/>
                      </a:lnTo>
                      <a:lnTo>
                        <a:pt x="3" y="146"/>
                      </a:lnTo>
                      <a:lnTo>
                        <a:pt x="1" y="171"/>
                      </a:lnTo>
                      <a:lnTo>
                        <a:pt x="0" y="197"/>
                      </a:lnTo>
                      <a:lnTo>
                        <a:pt x="1" y="226"/>
                      </a:lnTo>
                      <a:lnTo>
                        <a:pt x="13" y="2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95" name="Freeform 72"/>
                <p:cNvSpPr>
                  <a:spLocks/>
                </p:cNvSpPr>
                <p:nvPr/>
              </p:nvSpPr>
              <p:spPr bwMode="auto">
                <a:xfrm>
                  <a:off x="4279" y="2160"/>
                  <a:ext cx="43" cy="64"/>
                </a:xfrm>
                <a:custGeom>
                  <a:avLst/>
                  <a:gdLst>
                    <a:gd name="T0" fmla="*/ 11 w 176"/>
                    <a:gd name="T1" fmla="*/ 2 h 255"/>
                    <a:gd name="T2" fmla="*/ 10 w 176"/>
                    <a:gd name="T3" fmla="*/ 2 h 255"/>
                    <a:gd name="T4" fmla="*/ 10 w 176"/>
                    <a:gd name="T5" fmla="*/ 1 h 255"/>
                    <a:gd name="T6" fmla="*/ 9 w 176"/>
                    <a:gd name="T7" fmla="*/ 1 h 255"/>
                    <a:gd name="T8" fmla="*/ 8 w 176"/>
                    <a:gd name="T9" fmla="*/ 1 h 255"/>
                    <a:gd name="T10" fmla="*/ 8 w 176"/>
                    <a:gd name="T11" fmla="*/ 1 h 255"/>
                    <a:gd name="T12" fmla="*/ 7 w 176"/>
                    <a:gd name="T13" fmla="*/ 1 h 255"/>
                    <a:gd name="T14" fmla="*/ 7 w 176"/>
                    <a:gd name="T15" fmla="*/ 0 h 255"/>
                    <a:gd name="T16" fmla="*/ 6 w 176"/>
                    <a:gd name="T17" fmla="*/ 0 h 255"/>
                    <a:gd name="T18" fmla="*/ 5 w 176"/>
                    <a:gd name="T19" fmla="*/ 0 h 255"/>
                    <a:gd name="T20" fmla="*/ 5 w 176"/>
                    <a:gd name="T21" fmla="*/ 0 h 255"/>
                    <a:gd name="T22" fmla="*/ 4 w 176"/>
                    <a:gd name="T23" fmla="*/ 1 h 255"/>
                    <a:gd name="T24" fmla="*/ 3 w 176"/>
                    <a:gd name="T25" fmla="*/ 1 h 255"/>
                    <a:gd name="T26" fmla="*/ 3 w 176"/>
                    <a:gd name="T27" fmla="*/ 1 h 255"/>
                    <a:gd name="T28" fmla="*/ 2 w 176"/>
                    <a:gd name="T29" fmla="*/ 2 h 255"/>
                    <a:gd name="T30" fmla="*/ 2 w 176"/>
                    <a:gd name="T31" fmla="*/ 2 h 255"/>
                    <a:gd name="T32" fmla="*/ 1 w 176"/>
                    <a:gd name="T33" fmla="*/ 3 h 255"/>
                    <a:gd name="T34" fmla="*/ 1 w 176"/>
                    <a:gd name="T35" fmla="*/ 4 h 255"/>
                    <a:gd name="T36" fmla="*/ 0 w 176"/>
                    <a:gd name="T37" fmla="*/ 5 h 255"/>
                    <a:gd name="T38" fmla="*/ 0 w 176"/>
                    <a:gd name="T39" fmla="*/ 6 h 255"/>
                    <a:gd name="T40" fmla="*/ 0 w 176"/>
                    <a:gd name="T41" fmla="*/ 7 h 255"/>
                    <a:gd name="T42" fmla="*/ 0 w 176"/>
                    <a:gd name="T43" fmla="*/ 8 h 255"/>
                    <a:gd name="T44" fmla="*/ 0 w 176"/>
                    <a:gd name="T45" fmla="*/ 10 h 255"/>
                    <a:gd name="T46" fmla="*/ 0 w 176"/>
                    <a:gd name="T47" fmla="*/ 12 h 255"/>
                    <a:gd name="T48" fmla="*/ 0 w 176"/>
                    <a:gd name="T49" fmla="*/ 14 h 255"/>
                    <a:gd name="T50" fmla="*/ 1 w 176"/>
                    <a:gd name="T51" fmla="*/ 14 h 255"/>
                    <a:gd name="T52" fmla="*/ 2 w 176"/>
                    <a:gd name="T53" fmla="*/ 15 h 255"/>
                    <a:gd name="T54" fmla="*/ 3 w 176"/>
                    <a:gd name="T55" fmla="*/ 15 h 255"/>
                    <a:gd name="T56" fmla="*/ 3 w 176"/>
                    <a:gd name="T57" fmla="*/ 15 h 255"/>
                    <a:gd name="T58" fmla="*/ 3 w 176"/>
                    <a:gd name="T59" fmla="*/ 16 h 255"/>
                    <a:gd name="T60" fmla="*/ 4 w 176"/>
                    <a:gd name="T61" fmla="*/ 16 h 255"/>
                    <a:gd name="T62" fmla="*/ 4 w 176"/>
                    <a:gd name="T63" fmla="*/ 16 h 255"/>
                    <a:gd name="T64" fmla="*/ 4 w 176"/>
                    <a:gd name="T65" fmla="*/ 16 h 255"/>
                    <a:gd name="T66" fmla="*/ 4 w 176"/>
                    <a:gd name="T67" fmla="*/ 14 h 255"/>
                    <a:gd name="T68" fmla="*/ 4 w 176"/>
                    <a:gd name="T69" fmla="*/ 11 h 255"/>
                    <a:gd name="T70" fmla="*/ 4 w 176"/>
                    <a:gd name="T71" fmla="*/ 10 h 255"/>
                    <a:gd name="T72" fmla="*/ 4 w 176"/>
                    <a:gd name="T73" fmla="*/ 8 h 255"/>
                    <a:gd name="T74" fmla="*/ 5 w 176"/>
                    <a:gd name="T75" fmla="*/ 7 h 255"/>
                    <a:gd name="T76" fmla="*/ 5 w 176"/>
                    <a:gd name="T77" fmla="*/ 6 h 255"/>
                    <a:gd name="T78" fmla="*/ 5 w 176"/>
                    <a:gd name="T79" fmla="*/ 5 h 255"/>
                    <a:gd name="T80" fmla="*/ 6 w 176"/>
                    <a:gd name="T81" fmla="*/ 4 h 255"/>
                    <a:gd name="T82" fmla="*/ 6 w 176"/>
                    <a:gd name="T83" fmla="*/ 4 h 255"/>
                    <a:gd name="T84" fmla="*/ 7 w 176"/>
                    <a:gd name="T85" fmla="*/ 3 h 255"/>
                    <a:gd name="T86" fmla="*/ 7 w 176"/>
                    <a:gd name="T87" fmla="*/ 3 h 255"/>
                    <a:gd name="T88" fmla="*/ 8 w 176"/>
                    <a:gd name="T89" fmla="*/ 3 h 255"/>
                    <a:gd name="T90" fmla="*/ 9 w 176"/>
                    <a:gd name="T91" fmla="*/ 2 h 255"/>
                    <a:gd name="T92" fmla="*/ 9 w 176"/>
                    <a:gd name="T93" fmla="*/ 2 h 255"/>
                    <a:gd name="T94" fmla="*/ 10 w 176"/>
                    <a:gd name="T95" fmla="*/ 2 h 255"/>
                    <a:gd name="T96" fmla="*/ 11 w 176"/>
                    <a:gd name="T97" fmla="*/ 2 h 255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76"/>
                    <a:gd name="T148" fmla="*/ 0 h 255"/>
                    <a:gd name="T149" fmla="*/ 176 w 176"/>
                    <a:gd name="T150" fmla="*/ 255 h 255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76" h="255">
                      <a:moveTo>
                        <a:pt x="176" y="27"/>
                      </a:moveTo>
                      <a:lnTo>
                        <a:pt x="166" y="22"/>
                      </a:lnTo>
                      <a:lnTo>
                        <a:pt x="158" y="19"/>
                      </a:lnTo>
                      <a:lnTo>
                        <a:pt x="149" y="15"/>
                      </a:lnTo>
                      <a:lnTo>
                        <a:pt x="141" y="12"/>
                      </a:lnTo>
                      <a:lnTo>
                        <a:pt x="132" y="9"/>
                      </a:lnTo>
                      <a:lnTo>
                        <a:pt x="124" y="6"/>
                      </a:lnTo>
                      <a:lnTo>
                        <a:pt x="116" y="3"/>
                      </a:lnTo>
                      <a:lnTo>
                        <a:pt x="106" y="0"/>
                      </a:lnTo>
                      <a:lnTo>
                        <a:pt x="92" y="2"/>
                      </a:lnTo>
                      <a:lnTo>
                        <a:pt x="78" y="5"/>
                      </a:lnTo>
                      <a:lnTo>
                        <a:pt x="65" y="8"/>
                      </a:lnTo>
                      <a:lnTo>
                        <a:pt x="54" y="13"/>
                      </a:lnTo>
                      <a:lnTo>
                        <a:pt x="45" y="19"/>
                      </a:lnTo>
                      <a:lnTo>
                        <a:pt x="35" y="26"/>
                      </a:lnTo>
                      <a:lnTo>
                        <a:pt x="27" y="34"/>
                      </a:lnTo>
                      <a:lnTo>
                        <a:pt x="21" y="44"/>
                      </a:lnTo>
                      <a:lnTo>
                        <a:pt x="15" y="57"/>
                      </a:lnTo>
                      <a:lnTo>
                        <a:pt x="10" y="72"/>
                      </a:lnTo>
                      <a:lnTo>
                        <a:pt x="5" y="88"/>
                      </a:lnTo>
                      <a:lnTo>
                        <a:pt x="3" y="108"/>
                      </a:lnTo>
                      <a:lnTo>
                        <a:pt x="2" y="129"/>
                      </a:lnTo>
                      <a:lnTo>
                        <a:pt x="0" y="154"/>
                      </a:lnTo>
                      <a:lnTo>
                        <a:pt x="2" y="183"/>
                      </a:lnTo>
                      <a:lnTo>
                        <a:pt x="3" y="214"/>
                      </a:lnTo>
                      <a:lnTo>
                        <a:pt x="22" y="226"/>
                      </a:lnTo>
                      <a:lnTo>
                        <a:pt x="35" y="235"/>
                      </a:lnTo>
                      <a:lnTo>
                        <a:pt x="45" y="241"/>
                      </a:lnTo>
                      <a:lnTo>
                        <a:pt x="52" y="244"/>
                      </a:lnTo>
                      <a:lnTo>
                        <a:pt x="56" y="246"/>
                      </a:lnTo>
                      <a:lnTo>
                        <a:pt x="60" y="249"/>
                      </a:lnTo>
                      <a:lnTo>
                        <a:pt x="64" y="251"/>
                      </a:lnTo>
                      <a:lnTo>
                        <a:pt x="71" y="255"/>
                      </a:lnTo>
                      <a:lnTo>
                        <a:pt x="70" y="215"/>
                      </a:lnTo>
                      <a:lnTo>
                        <a:pt x="70" y="181"/>
                      </a:lnTo>
                      <a:lnTo>
                        <a:pt x="71" y="152"/>
                      </a:lnTo>
                      <a:lnTo>
                        <a:pt x="74" y="127"/>
                      </a:lnTo>
                      <a:lnTo>
                        <a:pt x="78" y="106"/>
                      </a:lnTo>
                      <a:lnTo>
                        <a:pt x="83" y="88"/>
                      </a:lnTo>
                      <a:lnTo>
                        <a:pt x="89" y="75"/>
                      </a:lnTo>
                      <a:lnTo>
                        <a:pt x="95" y="63"/>
                      </a:lnTo>
                      <a:lnTo>
                        <a:pt x="104" y="55"/>
                      </a:lnTo>
                      <a:lnTo>
                        <a:pt x="112" y="49"/>
                      </a:lnTo>
                      <a:lnTo>
                        <a:pt x="122" y="44"/>
                      </a:lnTo>
                      <a:lnTo>
                        <a:pt x="131" y="39"/>
                      </a:lnTo>
                      <a:lnTo>
                        <a:pt x="142" y="37"/>
                      </a:lnTo>
                      <a:lnTo>
                        <a:pt x="153" y="33"/>
                      </a:lnTo>
                      <a:lnTo>
                        <a:pt x="164" y="31"/>
                      </a:lnTo>
                      <a:lnTo>
                        <a:pt x="176" y="2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96" name="Freeform 73"/>
                <p:cNvSpPr>
                  <a:spLocks/>
                </p:cNvSpPr>
                <p:nvPr/>
              </p:nvSpPr>
              <p:spPr bwMode="auto">
                <a:xfrm>
                  <a:off x="4304" y="2159"/>
                  <a:ext cx="19" cy="10"/>
                </a:xfrm>
                <a:custGeom>
                  <a:avLst/>
                  <a:gdLst>
                    <a:gd name="T0" fmla="*/ 0 w 74"/>
                    <a:gd name="T1" fmla="*/ 1 h 39"/>
                    <a:gd name="T2" fmla="*/ 0 w 74"/>
                    <a:gd name="T3" fmla="*/ 1 h 39"/>
                    <a:gd name="T4" fmla="*/ 1 w 74"/>
                    <a:gd name="T5" fmla="*/ 1 h 39"/>
                    <a:gd name="T6" fmla="*/ 1 w 74"/>
                    <a:gd name="T7" fmla="*/ 1 h 39"/>
                    <a:gd name="T8" fmla="*/ 2 w 74"/>
                    <a:gd name="T9" fmla="*/ 1 h 39"/>
                    <a:gd name="T10" fmla="*/ 2 w 74"/>
                    <a:gd name="T11" fmla="*/ 2 h 39"/>
                    <a:gd name="T12" fmla="*/ 3 w 74"/>
                    <a:gd name="T13" fmla="*/ 2 h 39"/>
                    <a:gd name="T14" fmla="*/ 3 w 74"/>
                    <a:gd name="T15" fmla="*/ 2 h 39"/>
                    <a:gd name="T16" fmla="*/ 4 w 74"/>
                    <a:gd name="T17" fmla="*/ 2 h 39"/>
                    <a:gd name="T18" fmla="*/ 5 w 74"/>
                    <a:gd name="T19" fmla="*/ 3 h 39"/>
                    <a:gd name="T20" fmla="*/ 5 w 74"/>
                    <a:gd name="T21" fmla="*/ 2 h 39"/>
                    <a:gd name="T22" fmla="*/ 4 w 74"/>
                    <a:gd name="T23" fmla="*/ 2 h 39"/>
                    <a:gd name="T24" fmla="*/ 4 w 74"/>
                    <a:gd name="T25" fmla="*/ 1 h 39"/>
                    <a:gd name="T26" fmla="*/ 3 w 74"/>
                    <a:gd name="T27" fmla="*/ 1 h 39"/>
                    <a:gd name="T28" fmla="*/ 3 w 74"/>
                    <a:gd name="T29" fmla="*/ 1 h 39"/>
                    <a:gd name="T30" fmla="*/ 2 w 74"/>
                    <a:gd name="T31" fmla="*/ 1 h 39"/>
                    <a:gd name="T32" fmla="*/ 2 w 74"/>
                    <a:gd name="T33" fmla="*/ 1 h 39"/>
                    <a:gd name="T34" fmla="*/ 1 w 74"/>
                    <a:gd name="T35" fmla="*/ 0 h 39"/>
                    <a:gd name="T36" fmla="*/ 0 w 74"/>
                    <a:gd name="T37" fmla="*/ 0 h 39"/>
                    <a:gd name="T38" fmla="*/ 0 w 74"/>
                    <a:gd name="T39" fmla="*/ 0 h 39"/>
                    <a:gd name="T40" fmla="*/ 0 w 74"/>
                    <a:gd name="T41" fmla="*/ 0 h 39"/>
                    <a:gd name="T42" fmla="*/ 0 w 74"/>
                    <a:gd name="T43" fmla="*/ 0 h 39"/>
                    <a:gd name="T44" fmla="*/ 0 w 74"/>
                    <a:gd name="T45" fmla="*/ 0 h 39"/>
                    <a:gd name="T46" fmla="*/ 0 w 74"/>
                    <a:gd name="T47" fmla="*/ 1 h 3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4"/>
                    <a:gd name="T73" fmla="*/ 0 h 39"/>
                    <a:gd name="T74" fmla="*/ 74 w 74"/>
                    <a:gd name="T75" fmla="*/ 39 h 39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4" h="39">
                      <a:moveTo>
                        <a:pt x="3" y="12"/>
                      </a:moveTo>
                      <a:lnTo>
                        <a:pt x="0" y="12"/>
                      </a:lnTo>
                      <a:lnTo>
                        <a:pt x="9" y="15"/>
                      </a:lnTo>
                      <a:lnTo>
                        <a:pt x="18" y="18"/>
                      </a:lnTo>
                      <a:lnTo>
                        <a:pt x="26" y="21"/>
                      </a:lnTo>
                      <a:lnTo>
                        <a:pt x="34" y="24"/>
                      </a:lnTo>
                      <a:lnTo>
                        <a:pt x="43" y="27"/>
                      </a:lnTo>
                      <a:lnTo>
                        <a:pt x="51" y="31"/>
                      </a:lnTo>
                      <a:lnTo>
                        <a:pt x="60" y="34"/>
                      </a:lnTo>
                      <a:lnTo>
                        <a:pt x="69" y="39"/>
                      </a:lnTo>
                      <a:lnTo>
                        <a:pt x="74" y="27"/>
                      </a:lnTo>
                      <a:lnTo>
                        <a:pt x="64" y="22"/>
                      </a:lnTo>
                      <a:lnTo>
                        <a:pt x="56" y="19"/>
                      </a:lnTo>
                      <a:lnTo>
                        <a:pt x="48" y="15"/>
                      </a:lnTo>
                      <a:lnTo>
                        <a:pt x="39" y="12"/>
                      </a:lnTo>
                      <a:lnTo>
                        <a:pt x="31" y="9"/>
                      </a:lnTo>
                      <a:lnTo>
                        <a:pt x="22" y="6"/>
                      </a:lnTo>
                      <a:lnTo>
                        <a:pt x="14" y="3"/>
                      </a:lnTo>
                      <a:lnTo>
                        <a:pt x="4" y="0"/>
                      </a:lnTo>
                      <a:lnTo>
                        <a:pt x="1" y="0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3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97" name="Freeform 74"/>
                <p:cNvSpPr>
                  <a:spLocks/>
                </p:cNvSpPr>
                <p:nvPr/>
              </p:nvSpPr>
              <p:spPr bwMode="auto">
                <a:xfrm>
                  <a:off x="4277" y="2159"/>
                  <a:ext cx="28" cy="56"/>
                </a:xfrm>
                <a:custGeom>
                  <a:avLst/>
                  <a:gdLst>
                    <a:gd name="T0" fmla="*/ 1 w 113"/>
                    <a:gd name="T1" fmla="*/ 13 h 225"/>
                    <a:gd name="T2" fmla="*/ 1 w 113"/>
                    <a:gd name="T3" fmla="*/ 14 h 225"/>
                    <a:gd name="T4" fmla="*/ 1 w 113"/>
                    <a:gd name="T5" fmla="*/ 12 h 225"/>
                    <a:gd name="T6" fmla="*/ 1 w 113"/>
                    <a:gd name="T7" fmla="*/ 10 h 225"/>
                    <a:gd name="T8" fmla="*/ 1 w 113"/>
                    <a:gd name="T9" fmla="*/ 8 h 225"/>
                    <a:gd name="T10" fmla="*/ 1 w 113"/>
                    <a:gd name="T11" fmla="*/ 7 h 225"/>
                    <a:gd name="T12" fmla="*/ 1 w 113"/>
                    <a:gd name="T13" fmla="*/ 6 h 225"/>
                    <a:gd name="T14" fmla="*/ 1 w 113"/>
                    <a:gd name="T15" fmla="*/ 5 h 225"/>
                    <a:gd name="T16" fmla="*/ 2 w 113"/>
                    <a:gd name="T17" fmla="*/ 4 h 225"/>
                    <a:gd name="T18" fmla="*/ 2 w 113"/>
                    <a:gd name="T19" fmla="*/ 3 h 225"/>
                    <a:gd name="T20" fmla="*/ 2 w 113"/>
                    <a:gd name="T21" fmla="*/ 3 h 225"/>
                    <a:gd name="T22" fmla="*/ 3 w 113"/>
                    <a:gd name="T23" fmla="*/ 2 h 225"/>
                    <a:gd name="T24" fmla="*/ 3 w 113"/>
                    <a:gd name="T25" fmla="*/ 2 h 225"/>
                    <a:gd name="T26" fmla="*/ 4 w 113"/>
                    <a:gd name="T27" fmla="*/ 1 h 225"/>
                    <a:gd name="T28" fmla="*/ 4 w 113"/>
                    <a:gd name="T29" fmla="*/ 1 h 225"/>
                    <a:gd name="T30" fmla="*/ 5 w 113"/>
                    <a:gd name="T31" fmla="*/ 1 h 225"/>
                    <a:gd name="T32" fmla="*/ 6 w 113"/>
                    <a:gd name="T33" fmla="*/ 1 h 225"/>
                    <a:gd name="T34" fmla="*/ 7 w 113"/>
                    <a:gd name="T35" fmla="*/ 1 h 225"/>
                    <a:gd name="T36" fmla="*/ 7 w 113"/>
                    <a:gd name="T37" fmla="*/ 0 h 225"/>
                    <a:gd name="T38" fmla="*/ 6 w 113"/>
                    <a:gd name="T39" fmla="*/ 0 h 225"/>
                    <a:gd name="T40" fmla="*/ 5 w 113"/>
                    <a:gd name="T41" fmla="*/ 0 h 225"/>
                    <a:gd name="T42" fmla="*/ 4 w 113"/>
                    <a:gd name="T43" fmla="*/ 0 h 225"/>
                    <a:gd name="T44" fmla="*/ 3 w 113"/>
                    <a:gd name="T45" fmla="*/ 1 h 225"/>
                    <a:gd name="T46" fmla="*/ 3 w 113"/>
                    <a:gd name="T47" fmla="*/ 1 h 225"/>
                    <a:gd name="T48" fmla="*/ 2 w 113"/>
                    <a:gd name="T49" fmla="*/ 2 h 225"/>
                    <a:gd name="T50" fmla="*/ 2 w 113"/>
                    <a:gd name="T51" fmla="*/ 2 h 225"/>
                    <a:gd name="T52" fmla="*/ 1 w 113"/>
                    <a:gd name="T53" fmla="*/ 3 h 225"/>
                    <a:gd name="T54" fmla="*/ 1 w 113"/>
                    <a:gd name="T55" fmla="*/ 4 h 225"/>
                    <a:gd name="T56" fmla="*/ 0 w 113"/>
                    <a:gd name="T57" fmla="*/ 5 h 225"/>
                    <a:gd name="T58" fmla="*/ 0 w 113"/>
                    <a:gd name="T59" fmla="*/ 6 h 225"/>
                    <a:gd name="T60" fmla="*/ 0 w 113"/>
                    <a:gd name="T61" fmla="*/ 7 h 225"/>
                    <a:gd name="T62" fmla="*/ 0 w 113"/>
                    <a:gd name="T63" fmla="*/ 8 h 225"/>
                    <a:gd name="T64" fmla="*/ 0 w 113"/>
                    <a:gd name="T65" fmla="*/ 10 h 225"/>
                    <a:gd name="T66" fmla="*/ 0 w 113"/>
                    <a:gd name="T67" fmla="*/ 12 h 225"/>
                    <a:gd name="T68" fmla="*/ 0 w 113"/>
                    <a:gd name="T69" fmla="*/ 14 h 225"/>
                    <a:gd name="T70" fmla="*/ 0 w 113"/>
                    <a:gd name="T71" fmla="*/ 14 h 225"/>
                    <a:gd name="T72" fmla="*/ 0 w 113"/>
                    <a:gd name="T73" fmla="*/ 14 h 225"/>
                    <a:gd name="T74" fmla="*/ 0 w 113"/>
                    <a:gd name="T75" fmla="*/ 14 h 225"/>
                    <a:gd name="T76" fmla="*/ 0 w 113"/>
                    <a:gd name="T77" fmla="*/ 14 h 225"/>
                    <a:gd name="T78" fmla="*/ 1 w 113"/>
                    <a:gd name="T79" fmla="*/ 13 h 225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113"/>
                    <a:gd name="T121" fmla="*/ 0 h 225"/>
                    <a:gd name="T122" fmla="*/ 113 w 113"/>
                    <a:gd name="T123" fmla="*/ 225 h 225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113" h="225">
                      <a:moveTo>
                        <a:pt x="12" y="215"/>
                      </a:moveTo>
                      <a:lnTo>
                        <a:pt x="15" y="220"/>
                      </a:lnTo>
                      <a:lnTo>
                        <a:pt x="14" y="189"/>
                      </a:lnTo>
                      <a:lnTo>
                        <a:pt x="12" y="160"/>
                      </a:lnTo>
                      <a:lnTo>
                        <a:pt x="14" y="135"/>
                      </a:lnTo>
                      <a:lnTo>
                        <a:pt x="15" y="114"/>
                      </a:lnTo>
                      <a:lnTo>
                        <a:pt x="17" y="96"/>
                      </a:lnTo>
                      <a:lnTo>
                        <a:pt x="22" y="79"/>
                      </a:lnTo>
                      <a:lnTo>
                        <a:pt x="27" y="66"/>
                      </a:lnTo>
                      <a:lnTo>
                        <a:pt x="32" y="52"/>
                      </a:lnTo>
                      <a:lnTo>
                        <a:pt x="38" y="44"/>
                      </a:lnTo>
                      <a:lnTo>
                        <a:pt x="45" y="37"/>
                      </a:lnTo>
                      <a:lnTo>
                        <a:pt x="54" y="30"/>
                      </a:lnTo>
                      <a:lnTo>
                        <a:pt x="63" y="24"/>
                      </a:lnTo>
                      <a:lnTo>
                        <a:pt x="74" y="20"/>
                      </a:lnTo>
                      <a:lnTo>
                        <a:pt x="86" y="17"/>
                      </a:lnTo>
                      <a:lnTo>
                        <a:pt x="99" y="14"/>
                      </a:lnTo>
                      <a:lnTo>
                        <a:pt x="113" y="12"/>
                      </a:lnTo>
                      <a:lnTo>
                        <a:pt x="111" y="0"/>
                      </a:lnTo>
                      <a:lnTo>
                        <a:pt x="96" y="2"/>
                      </a:lnTo>
                      <a:lnTo>
                        <a:pt x="83" y="5"/>
                      </a:lnTo>
                      <a:lnTo>
                        <a:pt x="69" y="8"/>
                      </a:lnTo>
                      <a:lnTo>
                        <a:pt x="58" y="14"/>
                      </a:lnTo>
                      <a:lnTo>
                        <a:pt x="47" y="20"/>
                      </a:lnTo>
                      <a:lnTo>
                        <a:pt x="38" y="27"/>
                      </a:lnTo>
                      <a:lnTo>
                        <a:pt x="28" y="37"/>
                      </a:lnTo>
                      <a:lnTo>
                        <a:pt x="22" y="48"/>
                      </a:lnTo>
                      <a:lnTo>
                        <a:pt x="15" y="61"/>
                      </a:lnTo>
                      <a:lnTo>
                        <a:pt x="10" y="76"/>
                      </a:lnTo>
                      <a:lnTo>
                        <a:pt x="5" y="93"/>
                      </a:lnTo>
                      <a:lnTo>
                        <a:pt x="3" y="114"/>
                      </a:lnTo>
                      <a:lnTo>
                        <a:pt x="2" y="135"/>
                      </a:lnTo>
                      <a:lnTo>
                        <a:pt x="0" y="160"/>
                      </a:lnTo>
                      <a:lnTo>
                        <a:pt x="2" y="189"/>
                      </a:lnTo>
                      <a:lnTo>
                        <a:pt x="3" y="220"/>
                      </a:lnTo>
                      <a:lnTo>
                        <a:pt x="5" y="225"/>
                      </a:lnTo>
                      <a:lnTo>
                        <a:pt x="3" y="220"/>
                      </a:lnTo>
                      <a:lnTo>
                        <a:pt x="3" y="224"/>
                      </a:lnTo>
                      <a:lnTo>
                        <a:pt x="5" y="225"/>
                      </a:lnTo>
                      <a:lnTo>
                        <a:pt x="12" y="2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98" name="Freeform 75"/>
                <p:cNvSpPr>
                  <a:spLocks/>
                </p:cNvSpPr>
                <p:nvPr/>
              </p:nvSpPr>
              <p:spPr bwMode="auto">
                <a:xfrm>
                  <a:off x="4278" y="2213"/>
                  <a:ext cx="20" cy="14"/>
                </a:xfrm>
                <a:custGeom>
                  <a:avLst/>
                  <a:gdLst>
                    <a:gd name="T0" fmla="*/ 4 w 78"/>
                    <a:gd name="T1" fmla="*/ 3 h 57"/>
                    <a:gd name="T2" fmla="*/ 5 w 78"/>
                    <a:gd name="T3" fmla="*/ 2 h 57"/>
                    <a:gd name="T4" fmla="*/ 4 w 78"/>
                    <a:gd name="T5" fmla="*/ 2 h 57"/>
                    <a:gd name="T6" fmla="*/ 4 w 78"/>
                    <a:gd name="T7" fmla="*/ 2 h 57"/>
                    <a:gd name="T8" fmla="*/ 4 w 78"/>
                    <a:gd name="T9" fmla="*/ 2 h 57"/>
                    <a:gd name="T10" fmla="*/ 4 w 78"/>
                    <a:gd name="T11" fmla="*/ 2 h 57"/>
                    <a:gd name="T12" fmla="*/ 3 w 78"/>
                    <a:gd name="T13" fmla="*/ 2 h 57"/>
                    <a:gd name="T14" fmla="*/ 3 w 78"/>
                    <a:gd name="T15" fmla="*/ 1 h 57"/>
                    <a:gd name="T16" fmla="*/ 2 w 78"/>
                    <a:gd name="T17" fmla="*/ 1 h 57"/>
                    <a:gd name="T18" fmla="*/ 1 w 78"/>
                    <a:gd name="T19" fmla="*/ 0 h 57"/>
                    <a:gd name="T20" fmla="*/ 0 w 78"/>
                    <a:gd name="T21" fmla="*/ 0 h 57"/>
                    <a:gd name="T22" fmla="*/ 1 w 78"/>
                    <a:gd name="T23" fmla="*/ 1 h 57"/>
                    <a:gd name="T24" fmla="*/ 2 w 78"/>
                    <a:gd name="T25" fmla="*/ 2 h 57"/>
                    <a:gd name="T26" fmla="*/ 3 w 78"/>
                    <a:gd name="T27" fmla="*/ 2 h 57"/>
                    <a:gd name="T28" fmla="*/ 3 w 78"/>
                    <a:gd name="T29" fmla="*/ 2 h 57"/>
                    <a:gd name="T30" fmla="*/ 4 w 78"/>
                    <a:gd name="T31" fmla="*/ 2 h 57"/>
                    <a:gd name="T32" fmla="*/ 4 w 78"/>
                    <a:gd name="T33" fmla="*/ 3 h 57"/>
                    <a:gd name="T34" fmla="*/ 4 w 78"/>
                    <a:gd name="T35" fmla="*/ 3 h 57"/>
                    <a:gd name="T36" fmla="*/ 5 w 78"/>
                    <a:gd name="T37" fmla="*/ 3 h 57"/>
                    <a:gd name="T38" fmla="*/ 5 w 78"/>
                    <a:gd name="T39" fmla="*/ 3 h 57"/>
                    <a:gd name="T40" fmla="*/ 5 w 78"/>
                    <a:gd name="T41" fmla="*/ 3 h 57"/>
                    <a:gd name="T42" fmla="*/ 5 w 78"/>
                    <a:gd name="T43" fmla="*/ 3 h 57"/>
                    <a:gd name="T44" fmla="*/ 5 w 78"/>
                    <a:gd name="T45" fmla="*/ 3 h 57"/>
                    <a:gd name="T46" fmla="*/ 4 w 78"/>
                    <a:gd name="T47" fmla="*/ 3 h 57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8"/>
                    <a:gd name="T73" fmla="*/ 0 h 57"/>
                    <a:gd name="T74" fmla="*/ 78 w 78"/>
                    <a:gd name="T75" fmla="*/ 57 h 57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8" h="57">
                      <a:moveTo>
                        <a:pt x="66" y="46"/>
                      </a:moveTo>
                      <a:lnTo>
                        <a:pt x="75" y="41"/>
                      </a:lnTo>
                      <a:lnTo>
                        <a:pt x="67" y="37"/>
                      </a:lnTo>
                      <a:lnTo>
                        <a:pt x="64" y="35"/>
                      </a:lnTo>
                      <a:lnTo>
                        <a:pt x="59" y="33"/>
                      </a:lnTo>
                      <a:lnTo>
                        <a:pt x="55" y="30"/>
                      </a:lnTo>
                      <a:lnTo>
                        <a:pt x="48" y="27"/>
                      </a:lnTo>
                      <a:lnTo>
                        <a:pt x="40" y="21"/>
                      </a:lnTo>
                      <a:lnTo>
                        <a:pt x="27" y="12"/>
                      </a:lnTo>
                      <a:lnTo>
                        <a:pt x="7" y="0"/>
                      </a:lnTo>
                      <a:lnTo>
                        <a:pt x="0" y="10"/>
                      </a:lnTo>
                      <a:lnTo>
                        <a:pt x="19" y="22"/>
                      </a:lnTo>
                      <a:lnTo>
                        <a:pt x="33" y="30"/>
                      </a:lnTo>
                      <a:lnTo>
                        <a:pt x="43" y="36"/>
                      </a:lnTo>
                      <a:lnTo>
                        <a:pt x="51" y="40"/>
                      </a:lnTo>
                      <a:lnTo>
                        <a:pt x="54" y="42"/>
                      </a:lnTo>
                      <a:lnTo>
                        <a:pt x="59" y="45"/>
                      </a:lnTo>
                      <a:lnTo>
                        <a:pt x="63" y="47"/>
                      </a:lnTo>
                      <a:lnTo>
                        <a:pt x="70" y="51"/>
                      </a:lnTo>
                      <a:lnTo>
                        <a:pt x="78" y="46"/>
                      </a:lnTo>
                      <a:lnTo>
                        <a:pt x="70" y="51"/>
                      </a:lnTo>
                      <a:lnTo>
                        <a:pt x="78" y="57"/>
                      </a:lnTo>
                      <a:lnTo>
                        <a:pt x="78" y="46"/>
                      </a:lnTo>
                      <a:lnTo>
                        <a:pt x="66" y="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499" name="Freeform 76"/>
                <p:cNvSpPr>
                  <a:spLocks/>
                </p:cNvSpPr>
                <p:nvPr/>
              </p:nvSpPr>
              <p:spPr bwMode="auto">
                <a:xfrm>
                  <a:off x="4294" y="2166"/>
                  <a:ext cx="32" cy="58"/>
                </a:xfrm>
                <a:custGeom>
                  <a:avLst/>
                  <a:gdLst>
                    <a:gd name="T0" fmla="*/ 7 w 127"/>
                    <a:gd name="T1" fmla="*/ 1 h 234"/>
                    <a:gd name="T2" fmla="*/ 7 w 127"/>
                    <a:gd name="T3" fmla="*/ 0 h 234"/>
                    <a:gd name="T4" fmla="*/ 6 w 127"/>
                    <a:gd name="T5" fmla="*/ 0 h 234"/>
                    <a:gd name="T6" fmla="*/ 6 w 127"/>
                    <a:gd name="T7" fmla="*/ 0 h 234"/>
                    <a:gd name="T8" fmla="*/ 5 w 127"/>
                    <a:gd name="T9" fmla="*/ 0 h 234"/>
                    <a:gd name="T10" fmla="*/ 4 w 127"/>
                    <a:gd name="T11" fmla="*/ 1 h 234"/>
                    <a:gd name="T12" fmla="*/ 4 w 127"/>
                    <a:gd name="T13" fmla="*/ 1 h 234"/>
                    <a:gd name="T14" fmla="*/ 3 w 127"/>
                    <a:gd name="T15" fmla="*/ 1 h 234"/>
                    <a:gd name="T16" fmla="*/ 2 w 127"/>
                    <a:gd name="T17" fmla="*/ 2 h 234"/>
                    <a:gd name="T18" fmla="*/ 2 w 127"/>
                    <a:gd name="T19" fmla="*/ 2 h 234"/>
                    <a:gd name="T20" fmla="*/ 1 w 127"/>
                    <a:gd name="T21" fmla="*/ 3 h 234"/>
                    <a:gd name="T22" fmla="*/ 1 w 127"/>
                    <a:gd name="T23" fmla="*/ 4 h 234"/>
                    <a:gd name="T24" fmla="*/ 1 w 127"/>
                    <a:gd name="T25" fmla="*/ 5 h 234"/>
                    <a:gd name="T26" fmla="*/ 0 w 127"/>
                    <a:gd name="T27" fmla="*/ 6 h 234"/>
                    <a:gd name="T28" fmla="*/ 0 w 127"/>
                    <a:gd name="T29" fmla="*/ 8 h 234"/>
                    <a:gd name="T30" fmla="*/ 0 w 127"/>
                    <a:gd name="T31" fmla="*/ 10 h 234"/>
                    <a:gd name="T32" fmla="*/ 0 w 127"/>
                    <a:gd name="T33" fmla="*/ 12 h 234"/>
                    <a:gd name="T34" fmla="*/ 0 w 127"/>
                    <a:gd name="T35" fmla="*/ 14 h 234"/>
                    <a:gd name="T36" fmla="*/ 1 w 127"/>
                    <a:gd name="T37" fmla="*/ 14 h 234"/>
                    <a:gd name="T38" fmla="*/ 1 w 127"/>
                    <a:gd name="T39" fmla="*/ 12 h 234"/>
                    <a:gd name="T40" fmla="*/ 1 w 127"/>
                    <a:gd name="T41" fmla="*/ 10 h 234"/>
                    <a:gd name="T42" fmla="*/ 1 w 127"/>
                    <a:gd name="T43" fmla="*/ 8 h 234"/>
                    <a:gd name="T44" fmla="*/ 1 w 127"/>
                    <a:gd name="T45" fmla="*/ 7 h 234"/>
                    <a:gd name="T46" fmla="*/ 1 w 127"/>
                    <a:gd name="T47" fmla="*/ 5 h 234"/>
                    <a:gd name="T48" fmla="*/ 2 w 127"/>
                    <a:gd name="T49" fmla="*/ 4 h 234"/>
                    <a:gd name="T50" fmla="*/ 2 w 127"/>
                    <a:gd name="T51" fmla="*/ 3 h 234"/>
                    <a:gd name="T52" fmla="*/ 2 w 127"/>
                    <a:gd name="T53" fmla="*/ 3 h 234"/>
                    <a:gd name="T54" fmla="*/ 3 w 127"/>
                    <a:gd name="T55" fmla="*/ 2 h 234"/>
                    <a:gd name="T56" fmla="*/ 3 w 127"/>
                    <a:gd name="T57" fmla="*/ 2 h 234"/>
                    <a:gd name="T58" fmla="*/ 4 w 127"/>
                    <a:gd name="T59" fmla="*/ 2 h 234"/>
                    <a:gd name="T60" fmla="*/ 5 w 127"/>
                    <a:gd name="T61" fmla="*/ 1 h 234"/>
                    <a:gd name="T62" fmla="*/ 5 w 127"/>
                    <a:gd name="T63" fmla="*/ 1 h 234"/>
                    <a:gd name="T64" fmla="*/ 6 w 127"/>
                    <a:gd name="T65" fmla="*/ 1 h 234"/>
                    <a:gd name="T66" fmla="*/ 6 w 127"/>
                    <a:gd name="T67" fmla="*/ 1 h 234"/>
                    <a:gd name="T68" fmla="*/ 7 w 127"/>
                    <a:gd name="T69" fmla="*/ 1 h 234"/>
                    <a:gd name="T70" fmla="*/ 7 w 127"/>
                    <a:gd name="T71" fmla="*/ 0 h 234"/>
                    <a:gd name="T72" fmla="*/ 7 w 127"/>
                    <a:gd name="T73" fmla="*/ 1 h 234"/>
                    <a:gd name="T74" fmla="*/ 8 w 127"/>
                    <a:gd name="T75" fmla="*/ 0 h 234"/>
                    <a:gd name="T76" fmla="*/ 7 w 127"/>
                    <a:gd name="T77" fmla="*/ 0 h 234"/>
                    <a:gd name="T78" fmla="*/ 7 w 127"/>
                    <a:gd name="T79" fmla="*/ 1 h 23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127"/>
                    <a:gd name="T121" fmla="*/ 0 h 234"/>
                    <a:gd name="T122" fmla="*/ 127 w 127"/>
                    <a:gd name="T123" fmla="*/ 234 h 234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127" h="234">
                      <a:moveTo>
                        <a:pt x="109" y="12"/>
                      </a:moveTo>
                      <a:lnTo>
                        <a:pt x="109" y="0"/>
                      </a:lnTo>
                      <a:lnTo>
                        <a:pt x="98" y="4"/>
                      </a:lnTo>
                      <a:lnTo>
                        <a:pt x="88" y="6"/>
                      </a:lnTo>
                      <a:lnTo>
                        <a:pt x="77" y="10"/>
                      </a:lnTo>
                      <a:lnTo>
                        <a:pt x="65" y="12"/>
                      </a:lnTo>
                      <a:lnTo>
                        <a:pt x="55" y="18"/>
                      </a:lnTo>
                      <a:lnTo>
                        <a:pt x="44" y="23"/>
                      </a:lnTo>
                      <a:lnTo>
                        <a:pt x="36" y="29"/>
                      </a:lnTo>
                      <a:lnTo>
                        <a:pt x="26" y="39"/>
                      </a:lnTo>
                      <a:lnTo>
                        <a:pt x="19" y="52"/>
                      </a:lnTo>
                      <a:lnTo>
                        <a:pt x="13" y="65"/>
                      </a:lnTo>
                      <a:lnTo>
                        <a:pt x="8" y="84"/>
                      </a:lnTo>
                      <a:lnTo>
                        <a:pt x="4" y="105"/>
                      </a:lnTo>
                      <a:lnTo>
                        <a:pt x="1" y="131"/>
                      </a:lnTo>
                      <a:lnTo>
                        <a:pt x="0" y="160"/>
                      </a:lnTo>
                      <a:lnTo>
                        <a:pt x="0" y="194"/>
                      </a:lnTo>
                      <a:lnTo>
                        <a:pt x="1" y="234"/>
                      </a:lnTo>
                      <a:lnTo>
                        <a:pt x="13" y="234"/>
                      </a:lnTo>
                      <a:lnTo>
                        <a:pt x="12" y="194"/>
                      </a:lnTo>
                      <a:lnTo>
                        <a:pt x="12" y="160"/>
                      </a:lnTo>
                      <a:lnTo>
                        <a:pt x="13" y="131"/>
                      </a:lnTo>
                      <a:lnTo>
                        <a:pt x="16" y="107"/>
                      </a:lnTo>
                      <a:lnTo>
                        <a:pt x="20" y="87"/>
                      </a:lnTo>
                      <a:lnTo>
                        <a:pt x="25" y="70"/>
                      </a:lnTo>
                      <a:lnTo>
                        <a:pt x="31" y="57"/>
                      </a:lnTo>
                      <a:lnTo>
                        <a:pt x="36" y="46"/>
                      </a:lnTo>
                      <a:lnTo>
                        <a:pt x="43" y="39"/>
                      </a:lnTo>
                      <a:lnTo>
                        <a:pt x="52" y="33"/>
                      </a:lnTo>
                      <a:lnTo>
                        <a:pt x="60" y="28"/>
                      </a:lnTo>
                      <a:lnTo>
                        <a:pt x="70" y="24"/>
                      </a:lnTo>
                      <a:lnTo>
                        <a:pt x="79" y="22"/>
                      </a:lnTo>
                      <a:lnTo>
                        <a:pt x="90" y="18"/>
                      </a:lnTo>
                      <a:lnTo>
                        <a:pt x="101" y="16"/>
                      </a:lnTo>
                      <a:lnTo>
                        <a:pt x="114" y="12"/>
                      </a:lnTo>
                      <a:lnTo>
                        <a:pt x="114" y="0"/>
                      </a:lnTo>
                      <a:lnTo>
                        <a:pt x="114" y="12"/>
                      </a:lnTo>
                      <a:lnTo>
                        <a:pt x="127" y="7"/>
                      </a:lnTo>
                      <a:lnTo>
                        <a:pt x="114" y="0"/>
                      </a:lnTo>
                      <a:lnTo>
                        <a:pt x="109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00" name="Freeform 77"/>
                <p:cNvSpPr>
                  <a:spLocks/>
                </p:cNvSpPr>
                <p:nvPr/>
              </p:nvSpPr>
              <p:spPr bwMode="auto">
                <a:xfrm>
                  <a:off x="4296" y="2223"/>
                  <a:ext cx="56" cy="31"/>
                </a:xfrm>
                <a:custGeom>
                  <a:avLst/>
                  <a:gdLst>
                    <a:gd name="T0" fmla="*/ 14 w 226"/>
                    <a:gd name="T1" fmla="*/ 7 h 123"/>
                    <a:gd name="T2" fmla="*/ 14 w 226"/>
                    <a:gd name="T3" fmla="*/ 7 h 123"/>
                    <a:gd name="T4" fmla="*/ 13 w 226"/>
                    <a:gd name="T5" fmla="*/ 7 h 123"/>
                    <a:gd name="T6" fmla="*/ 12 w 226"/>
                    <a:gd name="T7" fmla="*/ 6 h 123"/>
                    <a:gd name="T8" fmla="*/ 12 w 226"/>
                    <a:gd name="T9" fmla="*/ 6 h 123"/>
                    <a:gd name="T10" fmla="*/ 11 w 226"/>
                    <a:gd name="T11" fmla="*/ 6 h 123"/>
                    <a:gd name="T12" fmla="*/ 10 w 226"/>
                    <a:gd name="T13" fmla="*/ 5 h 123"/>
                    <a:gd name="T14" fmla="*/ 9 w 226"/>
                    <a:gd name="T15" fmla="*/ 5 h 123"/>
                    <a:gd name="T16" fmla="*/ 8 w 226"/>
                    <a:gd name="T17" fmla="*/ 4 h 123"/>
                    <a:gd name="T18" fmla="*/ 7 w 226"/>
                    <a:gd name="T19" fmla="*/ 4 h 123"/>
                    <a:gd name="T20" fmla="*/ 5 w 226"/>
                    <a:gd name="T21" fmla="*/ 3 h 123"/>
                    <a:gd name="T22" fmla="*/ 4 w 226"/>
                    <a:gd name="T23" fmla="*/ 2 h 123"/>
                    <a:gd name="T24" fmla="*/ 3 w 226"/>
                    <a:gd name="T25" fmla="*/ 2 h 123"/>
                    <a:gd name="T26" fmla="*/ 2 w 226"/>
                    <a:gd name="T27" fmla="*/ 1 h 123"/>
                    <a:gd name="T28" fmla="*/ 1 w 226"/>
                    <a:gd name="T29" fmla="*/ 1 h 123"/>
                    <a:gd name="T30" fmla="*/ 1 w 226"/>
                    <a:gd name="T31" fmla="*/ 0 h 123"/>
                    <a:gd name="T32" fmla="*/ 0 w 226"/>
                    <a:gd name="T33" fmla="*/ 0 h 123"/>
                    <a:gd name="T34" fmla="*/ 0 w 226"/>
                    <a:gd name="T35" fmla="*/ 1 h 123"/>
                    <a:gd name="T36" fmla="*/ 0 w 226"/>
                    <a:gd name="T37" fmla="*/ 1 h 123"/>
                    <a:gd name="T38" fmla="*/ 1 w 226"/>
                    <a:gd name="T39" fmla="*/ 2 h 123"/>
                    <a:gd name="T40" fmla="*/ 2 w 226"/>
                    <a:gd name="T41" fmla="*/ 2 h 123"/>
                    <a:gd name="T42" fmla="*/ 3 w 226"/>
                    <a:gd name="T43" fmla="*/ 2 h 123"/>
                    <a:gd name="T44" fmla="*/ 4 w 226"/>
                    <a:gd name="T45" fmla="*/ 3 h 123"/>
                    <a:gd name="T46" fmla="*/ 5 w 226"/>
                    <a:gd name="T47" fmla="*/ 4 h 123"/>
                    <a:gd name="T48" fmla="*/ 6 w 226"/>
                    <a:gd name="T49" fmla="*/ 4 h 123"/>
                    <a:gd name="T50" fmla="*/ 7 w 226"/>
                    <a:gd name="T51" fmla="*/ 5 h 123"/>
                    <a:gd name="T52" fmla="*/ 8 w 226"/>
                    <a:gd name="T53" fmla="*/ 5 h 123"/>
                    <a:gd name="T54" fmla="*/ 9 w 226"/>
                    <a:gd name="T55" fmla="*/ 6 h 123"/>
                    <a:gd name="T56" fmla="*/ 10 w 226"/>
                    <a:gd name="T57" fmla="*/ 6 h 123"/>
                    <a:gd name="T58" fmla="*/ 11 w 226"/>
                    <a:gd name="T59" fmla="*/ 7 h 123"/>
                    <a:gd name="T60" fmla="*/ 12 w 226"/>
                    <a:gd name="T61" fmla="*/ 7 h 123"/>
                    <a:gd name="T62" fmla="*/ 13 w 226"/>
                    <a:gd name="T63" fmla="*/ 7 h 123"/>
                    <a:gd name="T64" fmla="*/ 13 w 226"/>
                    <a:gd name="T65" fmla="*/ 8 h 123"/>
                    <a:gd name="T66" fmla="*/ 14 w 226"/>
                    <a:gd name="T67" fmla="*/ 8 h 123"/>
                    <a:gd name="T68" fmla="*/ 14 w 226"/>
                    <a:gd name="T69" fmla="*/ 7 h 12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26"/>
                    <a:gd name="T106" fmla="*/ 0 h 123"/>
                    <a:gd name="T107" fmla="*/ 226 w 226"/>
                    <a:gd name="T108" fmla="*/ 123 h 123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26" h="123">
                      <a:moveTo>
                        <a:pt x="226" y="112"/>
                      </a:moveTo>
                      <a:lnTo>
                        <a:pt x="222" y="109"/>
                      </a:lnTo>
                      <a:lnTo>
                        <a:pt x="213" y="106"/>
                      </a:lnTo>
                      <a:lnTo>
                        <a:pt x="202" y="101"/>
                      </a:lnTo>
                      <a:lnTo>
                        <a:pt x="189" y="96"/>
                      </a:lnTo>
                      <a:lnTo>
                        <a:pt x="175" y="89"/>
                      </a:lnTo>
                      <a:lnTo>
                        <a:pt x="159" y="80"/>
                      </a:lnTo>
                      <a:lnTo>
                        <a:pt x="142" y="72"/>
                      </a:lnTo>
                      <a:lnTo>
                        <a:pt x="126" y="64"/>
                      </a:lnTo>
                      <a:lnTo>
                        <a:pt x="108" y="54"/>
                      </a:lnTo>
                      <a:lnTo>
                        <a:pt x="90" y="44"/>
                      </a:lnTo>
                      <a:lnTo>
                        <a:pt x="73" y="36"/>
                      </a:lnTo>
                      <a:lnTo>
                        <a:pt x="56" y="28"/>
                      </a:lnTo>
                      <a:lnTo>
                        <a:pt x="41" y="19"/>
                      </a:lnTo>
                      <a:lnTo>
                        <a:pt x="26" y="12"/>
                      </a:lnTo>
                      <a:lnTo>
                        <a:pt x="14" y="5"/>
                      </a:lnTo>
                      <a:lnTo>
                        <a:pt x="5" y="0"/>
                      </a:lnTo>
                      <a:lnTo>
                        <a:pt x="0" y="10"/>
                      </a:lnTo>
                      <a:lnTo>
                        <a:pt x="9" y="14"/>
                      </a:lnTo>
                      <a:lnTo>
                        <a:pt x="21" y="22"/>
                      </a:lnTo>
                      <a:lnTo>
                        <a:pt x="36" y="29"/>
                      </a:lnTo>
                      <a:lnTo>
                        <a:pt x="51" y="37"/>
                      </a:lnTo>
                      <a:lnTo>
                        <a:pt x="68" y="46"/>
                      </a:lnTo>
                      <a:lnTo>
                        <a:pt x="85" y="54"/>
                      </a:lnTo>
                      <a:lnTo>
                        <a:pt x="103" y="64"/>
                      </a:lnTo>
                      <a:lnTo>
                        <a:pt x="121" y="73"/>
                      </a:lnTo>
                      <a:lnTo>
                        <a:pt x="138" y="82"/>
                      </a:lnTo>
                      <a:lnTo>
                        <a:pt x="154" y="90"/>
                      </a:lnTo>
                      <a:lnTo>
                        <a:pt x="170" y="98"/>
                      </a:lnTo>
                      <a:lnTo>
                        <a:pt x="184" y="106"/>
                      </a:lnTo>
                      <a:lnTo>
                        <a:pt x="198" y="113"/>
                      </a:lnTo>
                      <a:lnTo>
                        <a:pt x="208" y="117"/>
                      </a:lnTo>
                      <a:lnTo>
                        <a:pt x="217" y="121"/>
                      </a:lnTo>
                      <a:lnTo>
                        <a:pt x="222" y="123"/>
                      </a:lnTo>
                      <a:lnTo>
                        <a:pt x="226" y="1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01" name="Freeform 78"/>
                <p:cNvSpPr>
                  <a:spLocks/>
                </p:cNvSpPr>
                <p:nvPr/>
              </p:nvSpPr>
              <p:spPr bwMode="auto">
                <a:xfrm>
                  <a:off x="4366" y="2209"/>
                  <a:ext cx="22" cy="62"/>
                </a:xfrm>
                <a:custGeom>
                  <a:avLst/>
                  <a:gdLst>
                    <a:gd name="T0" fmla="*/ 3 w 90"/>
                    <a:gd name="T1" fmla="*/ 15 h 246"/>
                    <a:gd name="T2" fmla="*/ 2 w 90"/>
                    <a:gd name="T3" fmla="*/ 15 h 246"/>
                    <a:gd name="T4" fmla="*/ 2 w 90"/>
                    <a:gd name="T5" fmla="*/ 14 h 246"/>
                    <a:gd name="T6" fmla="*/ 2 w 90"/>
                    <a:gd name="T7" fmla="*/ 14 h 246"/>
                    <a:gd name="T8" fmla="*/ 1 w 90"/>
                    <a:gd name="T9" fmla="*/ 13 h 246"/>
                    <a:gd name="T10" fmla="*/ 1 w 90"/>
                    <a:gd name="T11" fmla="*/ 12 h 246"/>
                    <a:gd name="T12" fmla="*/ 1 w 90"/>
                    <a:gd name="T13" fmla="*/ 11 h 246"/>
                    <a:gd name="T14" fmla="*/ 1 w 90"/>
                    <a:gd name="T15" fmla="*/ 10 h 246"/>
                    <a:gd name="T16" fmla="*/ 1 w 90"/>
                    <a:gd name="T17" fmla="*/ 8 h 246"/>
                    <a:gd name="T18" fmla="*/ 1 w 90"/>
                    <a:gd name="T19" fmla="*/ 7 h 246"/>
                    <a:gd name="T20" fmla="*/ 1 w 90"/>
                    <a:gd name="T21" fmla="*/ 6 h 246"/>
                    <a:gd name="T22" fmla="*/ 1 w 90"/>
                    <a:gd name="T23" fmla="*/ 5 h 246"/>
                    <a:gd name="T24" fmla="*/ 2 w 90"/>
                    <a:gd name="T25" fmla="*/ 3 h 246"/>
                    <a:gd name="T26" fmla="*/ 2 w 90"/>
                    <a:gd name="T27" fmla="*/ 3 h 246"/>
                    <a:gd name="T28" fmla="*/ 3 w 90"/>
                    <a:gd name="T29" fmla="*/ 2 h 246"/>
                    <a:gd name="T30" fmla="*/ 4 w 90"/>
                    <a:gd name="T31" fmla="*/ 1 h 246"/>
                    <a:gd name="T32" fmla="*/ 5 w 90"/>
                    <a:gd name="T33" fmla="*/ 1 h 246"/>
                    <a:gd name="T34" fmla="*/ 5 w 90"/>
                    <a:gd name="T35" fmla="*/ 0 h 246"/>
                    <a:gd name="T36" fmla="*/ 4 w 90"/>
                    <a:gd name="T37" fmla="*/ 1 h 246"/>
                    <a:gd name="T38" fmla="*/ 3 w 90"/>
                    <a:gd name="T39" fmla="*/ 1 h 246"/>
                    <a:gd name="T40" fmla="*/ 2 w 90"/>
                    <a:gd name="T41" fmla="*/ 2 h 246"/>
                    <a:gd name="T42" fmla="*/ 1 w 90"/>
                    <a:gd name="T43" fmla="*/ 3 h 246"/>
                    <a:gd name="T44" fmla="*/ 1 w 90"/>
                    <a:gd name="T45" fmla="*/ 4 h 246"/>
                    <a:gd name="T46" fmla="*/ 0 w 90"/>
                    <a:gd name="T47" fmla="*/ 6 h 246"/>
                    <a:gd name="T48" fmla="*/ 0 w 90"/>
                    <a:gd name="T49" fmla="*/ 7 h 246"/>
                    <a:gd name="T50" fmla="*/ 0 w 90"/>
                    <a:gd name="T51" fmla="*/ 8 h 246"/>
                    <a:gd name="T52" fmla="*/ 0 w 90"/>
                    <a:gd name="T53" fmla="*/ 10 h 246"/>
                    <a:gd name="T54" fmla="*/ 0 w 90"/>
                    <a:gd name="T55" fmla="*/ 11 h 246"/>
                    <a:gd name="T56" fmla="*/ 0 w 90"/>
                    <a:gd name="T57" fmla="*/ 12 h 246"/>
                    <a:gd name="T58" fmla="*/ 0 w 90"/>
                    <a:gd name="T59" fmla="*/ 13 h 246"/>
                    <a:gd name="T60" fmla="*/ 1 w 90"/>
                    <a:gd name="T61" fmla="*/ 14 h 246"/>
                    <a:gd name="T62" fmla="*/ 1 w 90"/>
                    <a:gd name="T63" fmla="*/ 15 h 246"/>
                    <a:gd name="T64" fmla="*/ 2 w 90"/>
                    <a:gd name="T65" fmla="*/ 15 h 246"/>
                    <a:gd name="T66" fmla="*/ 3 w 90"/>
                    <a:gd name="T67" fmla="*/ 16 h 246"/>
                    <a:gd name="T68" fmla="*/ 3 w 90"/>
                    <a:gd name="T69" fmla="*/ 15 h 24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90"/>
                    <a:gd name="T106" fmla="*/ 0 h 246"/>
                    <a:gd name="T107" fmla="*/ 90 w 90"/>
                    <a:gd name="T108" fmla="*/ 246 h 24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90" h="246">
                      <a:moveTo>
                        <a:pt x="45" y="234"/>
                      </a:moveTo>
                      <a:lnTo>
                        <a:pt x="39" y="232"/>
                      </a:lnTo>
                      <a:lnTo>
                        <a:pt x="34" y="228"/>
                      </a:lnTo>
                      <a:lnTo>
                        <a:pt x="27" y="218"/>
                      </a:lnTo>
                      <a:lnTo>
                        <a:pt x="22" y="205"/>
                      </a:lnTo>
                      <a:lnTo>
                        <a:pt x="17" y="189"/>
                      </a:lnTo>
                      <a:lnTo>
                        <a:pt x="13" y="171"/>
                      </a:lnTo>
                      <a:lnTo>
                        <a:pt x="12" y="152"/>
                      </a:lnTo>
                      <a:lnTo>
                        <a:pt x="12" y="131"/>
                      </a:lnTo>
                      <a:lnTo>
                        <a:pt x="13" y="111"/>
                      </a:lnTo>
                      <a:lnTo>
                        <a:pt x="18" y="90"/>
                      </a:lnTo>
                      <a:lnTo>
                        <a:pt x="24" y="71"/>
                      </a:lnTo>
                      <a:lnTo>
                        <a:pt x="31" y="53"/>
                      </a:lnTo>
                      <a:lnTo>
                        <a:pt x="42" y="38"/>
                      </a:lnTo>
                      <a:lnTo>
                        <a:pt x="55" y="26"/>
                      </a:lnTo>
                      <a:lnTo>
                        <a:pt x="71" y="18"/>
                      </a:lnTo>
                      <a:lnTo>
                        <a:pt x="90" y="12"/>
                      </a:lnTo>
                      <a:lnTo>
                        <a:pt x="88" y="0"/>
                      </a:lnTo>
                      <a:lnTo>
                        <a:pt x="66" y="6"/>
                      </a:lnTo>
                      <a:lnTo>
                        <a:pt x="48" y="17"/>
                      </a:lnTo>
                      <a:lnTo>
                        <a:pt x="33" y="31"/>
                      </a:lnTo>
                      <a:lnTo>
                        <a:pt x="22" y="48"/>
                      </a:lnTo>
                      <a:lnTo>
                        <a:pt x="12" y="66"/>
                      </a:lnTo>
                      <a:lnTo>
                        <a:pt x="6" y="87"/>
                      </a:lnTo>
                      <a:lnTo>
                        <a:pt x="1" y="109"/>
                      </a:lnTo>
                      <a:lnTo>
                        <a:pt x="0" y="131"/>
                      </a:lnTo>
                      <a:lnTo>
                        <a:pt x="0" y="152"/>
                      </a:lnTo>
                      <a:lnTo>
                        <a:pt x="1" y="174"/>
                      </a:lnTo>
                      <a:lnTo>
                        <a:pt x="5" y="192"/>
                      </a:lnTo>
                      <a:lnTo>
                        <a:pt x="10" y="210"/>
                      </a:lnTo>
                      <a:lnTo>
                        <a:pt x="17" y="223"/>
                      </a:lnTo>
                      <a:lnTo>
                        <a:pt x="24" y="235"/>
                      </a:lnTo>
                      <a:lnTo>
                        <a:pt x="34" y="242"/>
                      </a:lnTo>
                      <a:lnTo>
                        <a:pt x="45" y="246"/>
                      </a:lnTo>
                      <a:lnTo>
                        <a:pt x="45" y="2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02" name="Freeform 79"/>
                <p:cNvSpPr>
                  <a:spLocks/>
                </p:cNvSpPr>
                <p:nvPr/>
              </p:nvSpPr>
              <p:spPr bwMode="auto">
                <a:xfrm>
                  <a:off x="4322" y="2234"/>
                  <a:ext cx="76" cy="45"/>
                </a:xfrm>
                <a:custGeom>
                  <a:avLst/>
                  <a:gdLst>
                    <a:gd name="T0" fmla="*/ 17 w 305"/>
                    <a:gd name="T1" fmla="*/ 5 h 180"/>
                    <a:gd name="T2" fmla="*/ 17 w 305"/>
                    <a:gd name="T3" fmla="*/ 5 h 180"/>
                    <a:gd name="T4" fmla="*/ 17 w 305"/>
                    <a:gd name="T5" fmla="*/ 6 h 180"/>
                    <a:gd name="T6" fmla="*/ 16 w 305"/>
                    <a:gd name="T7" fmla="*/ 6 h 180"/>
                    <a:gd name="T8" fmla="*/ 16 w 305"/>
                    <a:gd name="T9" fmla="*/ 6 h 180"/>
                    <a:gd name="T10" fmla="*/ 15 w 305"/>
                    <a:gd name="T11" fmla="*/ 6 h 180"/>
                    <a:gd name="T12" fmla="*/ 14 w 305"/>
                    <a:gd name="T13" fmla="*/ 6 h 180"/>
                    <a:gd name="T14" fmla="*/ 14 w 305"/>
                    <a:gd name="T15" fmla="*/ 6 h 180"/>
                    <a:gd name="T16" fmla="*/ 13 w 305"/>
                    <a:gd name="T17" fmla="*/ 6 h 180"/>
                    <a:gd name="T18" fmla="*/ 12 w 305"/>
                    <a:gd name="T19" fmla="*/ 7 h 180"/>
                    <a:gd name="T20" fmla="*/ 11 w 305"/>
                    <a:gd name="T21" fmla="*/ 7 h 180"/>
                    <a:gd name="T22" fmla="*/ 9 w 305"/>
                    <a:gd name="T23" fmla="*/ 8 h 180"/>
                    <a:gd name="T24" fmla="*/ 7 w 305"/>
                    <a:gd name="T25" fmla="*/ 9 h 180"/>
                    <a:gd name="T26" fmla="*/ 5 w 305"/>
                    <a:gd name="T27" fmla="*/ 10 h 180"/>
                    <a:gd name="T28" fmla="*/ 3 w 305"/>
                    <a:gd name="T29" fmla="*/ 11 h 180"/>
                    <a:gd name="T30" fmla="*/ 2 w 305"/>
                    <a:gd name="T31" fmla="*/ 11 h 180"/>
                    <a:gd name="T32" fmla="*/ 1 w 305"/>
                    <a:gd name="T33" fmla="*/ 11 h 180"/>
                    <a:gd name="T34" fmla="*/ 1 w 305"/>
                    <a:gd name="T35" fmla="*/ 11 h 180"/>
                    <a:gd name="T36" fmla="*/ 1 w 305"/>
                    <a:gd name="T37" fmla="*/ 11 h 180"/>
                    <a:gd name="T38" fmla="*/ 1 w 305"/>
                    <a:gd name="T39" fmla="*/ 11 h 180"/>
                    <a:gd name="T40" fmla="*/ 1 w 305"/>
                    <a:gd name="T41" fmla="*/ 10 h 180"/>
                    <a:gd name="T42" fmla="*/ 0 w 305"/>
                    <a:gd name="T43" fmla="*/ 10 h 180"/>
                    <a:gd name="T44" fmla="*/ 0 w 305"/>
                    <a:gd name="T45" fmla="*/ 9 h 180"/>
                    <a:gd name="T46" fmla="*/ 0 w 305"/>
                    <a:gd name="T47" fmla="*/ 8 h 180"/>
                    <a:gd name="T48" fmla="*/ 0 w 305"/>
                    <a:gd name="T49" fmla="*/ 8 h 180"/>
                    <a:gd name="T50" fmla="*/ 1 w 305"/>
                    <a:gd name="T51" fmla="*/ 7 h 180"/>
                    <a:gd name="T52" fmla="*/ 1 w 305"/>
                    <a:gd name="T53" fmla="*/ 7 h 180"/>
                    <a:gd name="T54" fmla="*/ 3 w 305"/>
                    <a:gd name="T55" fmla="*/ 6 h 180"/>
                    <a:gd name="T56" fmla="*/ 4 w 305"/>
                    <a:gd name="T57" fmla="*/ 5 h 180"/>
                    <a:gd name="T58" fmla="*/ 6 w 305"/>
                    <a:gd name="T59" fmla="*/ 4 h 180"/>
                    <a:gd name="T60" fmla="*/ 8 w 305"/>
                    <a:gd name="T61" fmla="*/ 3 h 180"/>
                    <a:gd name="T62" fmla="*/ 10 w 305"/>
                    <a:gd name="T63" fmla="*/ 3 h 180"/>
                    <a:gd name="T64" fmla="*/ 12 w 305"/>
                    <a:gd name="T65" fmla="*/ 2 h 180"/>
                    <a:gd name="T66" fmla="*/ 12 w 305"/>
                    <a:gd name="T67" fmla="*/ 2 h 180"/>
                    <a:gd name="T68" fmla="*/ 12 w 305"/>
                    <a:gd name="T69" fmla="*/ 2 h 180"/>
                    <a:gd name="T70" fmla="*/ 13 w 305"/>
                    <a:gd name="T71" fmla="*/ 1 h 180"/>
                    <a:gd name="T72" fmla="*/ 13 w 305"/>
                    <a:gd name="T73" fmla="*/ 1 h 180"/>
                    <a:gd name="T74" fmla="*/ 14 w 305"/>
                    <a:gd name="T75" fmla="*/ 1 h 180"/>
                    <a:gd name="T76" fmla="*/ 14 w 305"/>
                    <a:gd name="T77" fmla="*/ 0 h 180"/>
                    <a:gd name="T78" fmla="*/ 15 w 305"/>
                    <a:gd name="T79" fmla="*/ 0 h 180"/>
                    <a:gd name="T80" fmla="*/ 16 w 305"/>
                    <a:gd name="T81" fmla="*/ 0 h 180"/>
                    <a:gd name="T82" fmla="*/ 17 w 305"/>
                    <a:gd name="T83" fmla="*/ 0 h 180"/>
                    <a:gd name="T84" fmla="*/ 17 w 305"/>
                    <a:gd name="T85" fmla="*/ 1 h 180"/>
                    <a:gd name="T86" fmla="*/ 18 w 305"/>
                    <a:gd name="T87" fmla="*/ 1 h 180"/>
                    <a:gd name="T88" fmla="*/ 18 w 305"/>
                    <a:gd name="T89" fmla="*/ 1 h 180"/>
                    <a:gd name="T90" fmla="*/ 19 w 305"/>
                    <a:gd name="T91" fmla="*/ 1 h 180"/>
                    <a:gd name="T92" fmla="*/ 19 w 305"/>
                    <a:gd name="T93" fmla="*/ 2 h 180"/>
                    <a:gd name="T94" fmla="*/ 19 w 305"/>
                    <a:gd name="T95" fmla="*/ 2 h 180"/>
                    <a:gd name="T96" fmla="*/ 19 w 305"/>
                    <a:gd name="T97" fmla="*/ 2 h 180"/>
                    <a:gd name="T98" fmla="*/ 17 w 305"/>
                    <a:gd name="T99" fmla="*/ 5 h 180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305"/>
                    <a:gd name="T151" fmla="*/ 0 h 180"/>
                    <a:gd name="T152" fmla="*/ 305 w 305"/>
                    <a:gd name="T153" fmla="*/ 180 h 180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305" h="180">
                      <a:moveTo>
                        <a:pt x="282" y="79"/>
                      </a:moveTo>
                      <a:lnTo>
                        <a:pt x="276" y="85"/>
                      </a:lnTo>
                      <a:lnTo>
                        <a:pt x="269" y="90"/>
                      </a:lnTo>
                      <a:lnTo>
                        <a:pt x="261" y="95"/>
                      </a:lnTo>
                      <a:lnTo>
                        <a:pt x="252" y="98"/>
                      </a:lnTo>
                      <a:lnTo>
                        <a:pt x="241" y="102"/>
                      </a:lnTo>
                      <a:lnTo>
                        <a:pt x="231" y="103"/>
                      </a:lnTo>
                      <a:lnTo>
                        <a:pt x="219" y="103"/>
                      </a:lnTo>
                      <a:lnTo>
                        <a:pt x="207" y="102"/>
                      </a:lnTo>
                      <a:lnTo>
                        <a:pt x="195" y="109"/>
                      </a:lnTo>
                      <a:lnTo>
                        <a:pt x="174" y="119"/>
                      </a:lnTo>
                      <a:lnTo>
                        <a:pt x="148" y="131"/>
                      </a:lnTo>
                      <a:lnTo>
                        <a:pt x="118" y="143"/>
                      </a:lnTo>
                      <a:lnTo>
                        <a:pt x="87" y="156"/>
                      </a:lnTo>
                      <a:lnTo>
                        <a:pt x="58" y="167"/>
                      </a:lnTo>
                      <a:lnTo>
                        <a:pt x="34" y="175"/>
                      </a:lnTo>
                      <a:lnTo>
                        <a:pt x="17" y="180"/>
                      </a:lnTo>
                      <a:lnTo>
                        <a:pt x="17" y="179"/>
                      </a:lnTo>
                      <a:lnTo>
                        <a:pt x="16" y="174"/>
                      </a:lnTo>
                      <a:lnTo>
                        <a:pt x="13" y="168"/>
                      </a:lnTo>
                      <a:lnTo>
                        <a:pt x="11" y="161"/>
                      </a:lnTo>
                      <a:lnTo>
                        <a:pt x="9" y="151"/>
                      </a:lnTo>
                      <a:lnTo>
                        <a:pt x="6" y="143"/>
                      </a:lnTo>
                      <a:lnTo>
                        <a:pt x="3" y="133"/>
                      </a:lnTo>
                      <a:lnTo>
                        <a:pt x="0" y="125"/>
                      </a:lnTo>
                      <a:lnTo>
                        <a:pt x="11" y="118"/>
                      </a:lnTo>
                      <a:lnTo>
                        <a:pt x="25" y="107"/>
                      </a:lnTo>
                      <a:lnTo>
                        <a:pt x="45" y="95"/>
                      </a:lnTo>
                      <a:lnTo>
                        <a:pt x="67" y="80"/>
                      </a:lnTo>
                      <a:lnTo>
                        <a:pt x="94" y="67"/>
                      </a:lnTo>
                      <a:lnTo>
                        <a:pt x="124" y="54"/>
                      </a:lnTo>
                      <a:lnTo>
                        <a:pt x="156" y="43"/>
                      </a:lnTo>
                      <a:lnTo>
                        <a:pt x="191" y="34"/>
                      </a:lnTo>
                      <a:lnTo>
                        <a:pt x="193" y="30"/>
                      </a:lnTo>
                      <a:lnTo>
                        <a:pt x="197" y="27"/>
                      </a:lnTo>
                      <a:lnTo>
                        <a:pt x="204" y="21"/>
                      </a:lnTo>
                      <a:lnTo>
                        <a:pt x="211" y="16"/>
                      </a:lnTo>
                      <a:lnTo>
                        <a:pt x="221" y="11"/>
                      </a:lnTo>
                      <a:lnTo>
                        <a:pt x="232" y="6"/>
                      </a:lnTo>
                      <a:lnTo>
                        <a:pt x="243" y="3"/>
                      </a:lnTo>
                      <a:lnTo>
                        <a:pt x="255" y="0"/>
                      </a:lnTo>
                      <a:lnTo>
                        <a:pt x="268" y="6"/>
                      </a:lnTo>
                      <a:lnTo>
                        <a:pt x="279" y="11"/>
                      </a:lnTo>
                      <a:lnTo>
                        <a:pt x="287" y="16"/>
                      </a:lnTo>
                      <a:lnTo>
                        <a:pt x="294" y="21"/>
                      </a:lnTo>
                      <a:lnTo>
                        <a:pt x="299" y="24"/>
                      </a:lnTo>
                      <a:lnTo>
                        <a:pt x="303" y="27"/>
                      </a:lnTo>
                      <a:lnTo>
                        <a:pt x="305" y="29"/>
                      </a:lnTo>
                      <a:lnTo>
                        <a:pt x="282" y="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03" name="Freeform 80"/>
                <p:cNvSpPr>
                  <a:spLocks/>
                </p:cNvSpPr>
                <p:nvPr/>
              </p:nvSpPr>
              <p:spPr bwMode="auto">
                <a:xfrm>
                  <a:off x="4373" y="2253"/>
                  <a:ext cx="21" cy="8"/>
                </a:xfrm>
                <a:custGeom>
                  <a:avLst/>
                  <a:gdLst>
                    <a:gd name="T0" fmla="*/ 1 w 84"/>
                    <a:gd name="T1" fmla="*/ 2 h 33"/>
                    <a:gd name="T2" fmla="*/ 0 w 84"/>
                    <a:gd name="T3" fmla="*/ 2 h 33"/>
                    <a:gd name="T4" fmla="*/ 1 w 84"/>
                    <a:gd name="T5" fmla="*/ 2 h 33"/>
                    <a:gd name="T6" fmla="*/ 2 w 84"/>
                    <a:gd name="T7" fmla="*/ 2 h 33"/>
                    <a:gd name="T8" fmla="*/ 3 w 84"/>
                    <a:gd name="T9" fmla="*/ 2 h 33"/>
                    <a:gd name="T10" fmla="*/ 3 w 84"/>
                    <a:gd name="T11" fmla="*/ 2 h 33"/>
                    <a:gd name="T12" fmla="*/ 4 w 84"/>
                    <a:gd name="T13" fmla="*/ 1 h 33"/>
                    <a:gd name="T14" fmla="*/ 5 w 84"/>
                    <a:gd name="T15" fmla="*/ 1 h 33"/>
                    <a:gd name="T16" fmla="*/ 5 w 84"/>
                    <a:gd name="T17" fmla="*/ 1 h 33"/>
                    <a:gd name="T18" fmla="*/ 5 w 84"/>
                    <a:gd name="T19" fmla="*/ 0 h 33"/>
                    <a:gd name="T20" fmla="*/ 5 w 84"/>
                    <a:gd name="T21" fmla="*/ 0 h 33"/>
                    <a:gd name="T22" fmla="*/ 5 w 84"/>
                    <a:gd name="T23" fmla="*/ 0 h 33"/>
                    <a:gd name="T24" fmla="*/ 4 w 84"/>
                    <a:gd name="T25" fmla="*/ 0 h 33"/>
                    <a:gd name="T26" fmla="*/ 3 w 84"/>
                    <a:gd name="T27" fmla="*/ 1 h 33"/>
                    <a:gd name="T28" fmla="*/ 3 w 84"/>
                    <a:gd name="T29" fmla="*/ 1 h 33"/>
                    <a:gd name="T30" fmla="*/ 2 w 84"/>
                    <a:gd name="T31" fmla="*/ 1 h 33"/>
                    <a:gd name="T32" fmla="*/ 2 w 84"/>
                    <a:gd name="T33" fmla="*/ 1 h 33"/>
                    <a:gd name="T34" fmla="*/ 1 w 84"/>
                    <a:gd name="T35" fmla="*/ 1 h 33"/>
                    <a:gd name="T36" fmla="*/ 0 w 84"/>
                    <a:gd name="T37" fmla="*/ 1 h 33"/>
                    <a:gd name="T38" fmla="*/ 0 w 84"/>
                    <a:gd name="T39" fmla="*/ 1 h 33"/>
                    <a:gd name="T40" fmla="*/ 0 w 84"/>
                    <a:gd name="T41" fmla="*/ 1 h 33"/>
                    <a:gd name="T42" fmla="*/ 0 w 84"/>
                    <a:gd name="T43" fmla="*/ 1 h 33"/>
                    <a:gd name="T44" fmla="*/ 0 w 84"/>
                    <a:gd name="T45" fmla="*/ 1 h 33"/>
                    <a:gd name="T46" fmla="*/ 1 w 84"/>
                    <a:gd name="T47" fmla="*/ 2 h 3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84"/>
                    <a:gd name="T73" fmla="*/ 0 h 33"/>
                    <a:gd name="T74" fmla="*/ 84 w 84"/>
                    <a:gd name="T75" fmla="*/ 33 h 3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84" h="33">
                      <a:moveTo>
                        <a:pt x="7" y="31"/>
                      </a:moveTo>
                      <a:lnTo>
                        <a:pt x="2" y="32"/>
                      </a:lnTo>
                      <a:lnTo>
                        <a:pt x="16" y="33"/>
                      </a:lnTo>
                      <a:lnTo>
                        <a:pt x="28" y="33"/>
                      </a:lnTo>
                      <a:lnTo>
                        <a:pt x="40" y="32"/>
                      </a:lnTo>
                      <a:lnTo>
                        <a:pt x="52" y="28"/>
                      </a:lnTo>
                      <a:lnTo>
                        <a:pt x="60" y="24"/>
                      </a:lnTo>
                      <a:lnTo>
                        <a:pt x="70" y="19"/>
                      </a:lnTo>
                      <a:lnTo>
                        <a:pt x="77" y="14"/>
                      </a:lnTo>
                      <a:lnTo>
                        <a:pt x="84" y="7"/>
                      </a:lnTo>
                      <a:lnTo>
                        <a:pt x="74" y="0"/>
                      </a:lnTo>
                      <a:lnTo>
                        <a:pt x="70" y="4"/>
                      </a:lnTo>
                      <a:lnTo>
                        <a:pt x="62" y="9"/>
                      </a:lnTo>
                      <a:lnTo>
                        <a:pt x="55" y="14"/>
                      </a:lnTo>
                      <a:lnTo>
                        <a:pt x="47" y="16"/>
                      </a:lnTo>
                      <a:lnTo>
                        <a:pt x="37" y="20"/>
                      </a:lnTo>
                      <a:lnTo>
                        <a:pt x="28" y="21"/>
                      </a:lnTo>
                      <a:lnTo>
                        <a:pt x="16" y="21"/>
                      </a:lnTo>
                      <a:lnTo>
                        <a:pt x="5" y="20"/>
                      </a:lnTo>
                      <a:lnTo>
                        <a:pt x="0" y="21"/>
                      </a:lnTo>
                      <a:lnTo>
                        <a:pt x="5" y="20"/>
                      </a:lnTo>
                      <a:lnTo>
                        <a:pt x="2" y="20"/>
                      </a:lnTo>
                      <a:lnTo>
                        <a:pt x="0" y="21"/>
                      </a:lnTo>
                      <a:lnTo>
                        <a:pt x="7" y="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04" name="Freeform 81"/>
                <p:cNvSpPr>
                  <a:spLocks/>
                </p:cNvSpPr>
                <p:nvPr/>
              </p:nvSpPr>
              <p:spPr bwMode="auto">
                <a:xfrm>
                  <a:off x="4325" y="2258"/>
                  <a:ext cx="50" cy="23"/>
                </a:xfrm>
                <a:custGeom>
                  <a:avLst/>
                  <a:gdLst>
                    <a:gd name="T0" fmla="*/ 0 w 199"/>
                    <a:gd name="T1" fmla="*/ 5 h 90"/>
                    <a:gd name="T2" fmla="*/ 1 w 199"/>
                    <a:gd name="T3" fmla="*/ 6 h 90"/>
                    <a:gd name="T4" fmla="*/ 2 w 199"/>
                    <a:gd name="T5" fmla="*/ 5 h 90"/>
                    <a:gd name="T6" fmla="*/ 3 w 199"/>
                    <a:gd name="T7" fmla="*/ 5 h 90"/>
                    <a:gd name="T8" fmla="*/ 5 w 199"/>
                    <a:gd name="T9" fmla="*/ 4 h 90"/>
                    <a:gd name="T10" fmla="*/ 7 w 199"/>
                    <a:gd name="T11" fmla="*/ 3 h 90"/>
                    <a:gd name="T12" fmla="*/ 9 w 199"/>
                    <a:gd name="T13" fmla="*/ 3 h 90"/>
                    <a:gd name="T14" fmla="*/ 11 w 199"/>
                    <a:gd name="T15" fmla="*/ 2 h 90"/>
                    <a:gd name="T16" fmla="*/ 12 w 199"/>
                    <a:gd name="T17" fmla="*/ 1 h 90"/>
                    <a:gd name="T18" fmla="*/ 13 w 199"/>
                    <a:gd name="T19" fmla="*/ 1 h 90"/>
                    <a:gd name="T20" fmla="*/ 12 w 199"/>
                    <a:gd name="T21" fmla="*/ 0 h 90"/>
                    <a:gd name="T22" fmla="*/ 11 w 199"/>
                    <a:gd name="T23" fmla="*/ 1 h 90"/>
                    <a:gd name="T24" fmla="*/ 10 w 199"/>
                    <a:gd name="T25" fmla="*/ 1 h 90"/>
                    <a:gd name="T26" fmla="*/ 9 w 199"/>
                    <a:gd name="T27" fmla="*/ 2 h 90"/>
                    <a:gd name="T28" fmla="*/ 7 w 199"/>
                    <a:gd name="T29" fmla="*/ 3 h 90"/>
                    <a:gd name="T30" fmla="*/ 5 w 199"/>
                    <a:gd name="T31" fmla="*/ 4 h 90"/>
                    <a:gd name="T32" fmla="*/ 3 w 199"/>
                    <a:gd name="T33" fmla="*/ 4 h 90"/>
                    <a:gd name="T34" fmla="*/ 1 w 199"/>
                    <a:gd name="T35" fmla="*/ 5 h 90"/>
                    <a:gd name="T36" fmla="*/ 0 w 199"/>
                    <a:gd name="T37" fmla="*/ 5 h 90"/>
                    <a:gd name="T38" fmla="*/ 1 w 199"/>
                    <a:gd name="T39" fmla="*/ 5 h 90"/>
                    <a:gd name="T40" fmla="*/ 0 w 199"/>
                    <a:gd name="T41" fmla="*/ 5 h 90"/>
                    <a:gd name="T42" fmla="*/ 0 w 199"/>
                    <a:gd name="T43" fmla="*/ 6 h 90"/>
                    <a:gd name="T44" fmla="*/ 1 w 199"/>
                    <a:gd name="T45" fmla="*/ 6 h 90"/>
                    <a:gd name="T46" fmla="*/ 0 w 199"/>
                    <a:gd name="T47" fmla="*/ 5 h 9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99"/>
                    <a:gd name="T73" fmla="*/ 0 h 90"/>
                    <a:gd name="T74" fmla="*/ 199 w 199"/>
                    <a:gd name="T75" fmla="*/ 90 h 9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99" h="90">
                      <a:moveTo>
                        <a:pt x="0" y="84"/>
                      </a:moveTo>
                      <a:lnTo>
                        <a:pt x="7" y="89"/>
                      </a:lnTo>
                      <a:lnTo>
                        <a:pt x="25" y="84"/>
                      </a:lnTo>
                      <a:lnTo>
                        <a:pt x="49" y="76"/>
                      </a:lnTo>
                      <a:lnTo>
                        <a:pt x="78" y="65"/>
                      </a:lnTo>
                      <a:lnTo>
                        <a:pt x="109" y="52"/>
                      </a:lnTo>
                      <a:lnTo>
                        <a:pt x="139" y="40"/>
                      </a:lnTo>
                      <a:lnTo>
                        <a:pt x="166" y="28"/>
                      </a:lnTo>
                      <a:lnTo>
                        <a:pt x="186" y="17"/>
                      </a:lnTo>
                      <a:lnTo>
                        <a:pt x="199" y="10"/>
                      </a:lnTo>
                      <a:lnTo>
                        <a:pt x="192" y="0"/>
                      </a:lnTo>
                      <a:lnTo>
                        <a:pt x="181" y="7"/>
                      </a:lnTo>
                      <a:lnTo>
                        <a:pt x="161" y="16"/>
                      </a:lnTo>
                      <a:lnTo>
                        <a:pt x="134" y="28"/>
                      </a:lnTo>
                      <a:lnTo>
                        <a:pt x="104" y="40"/>
                      </a:lnTo>
                      <a:lnTo>
                        <a:pt x="73" y="53"/>
                      </a:lnTo>
                      <a:lnTo>
                        <a:pt x="44" y="64"/>
                      </a:lnTo>
                      <a:lnTo>
                        <a:pt x="20" y="72"/>
                      </a:lnTo>
                      <a:lnTo>
                        <a:pt x="5" y="77"/>
                      </a:lnTo>
                      <a:lnTo>
                        <a:pt x="12" y="82"/>
                      </a:lnTo>
                      <a:lnTo>
                        <a:pt x="0" y="84"/>
                      </a:lnTo>
                      <a:lnTo>
                        <a:pt x="1" y="90"/>
                      </a:lnTo>
                      <a:lnTo>
                        <a:pt x="7" y="89"/>
                      </a:lnTo>
                      <a:lnTo>
                        <a:pt x="0" y="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05" name="Freeform 82"/>
                <p:cNvSpPr>
                  <a:spLocks/>
                </p:cNvSpPr>
                <p:nvPr/>
              </p:nvSpPr>
              <p:spPr bwMode="auto">
                <a:xfrm>
                  <a:off x="4320" y="2264"/>
                  <a:ext cx="8" cy="15"/>
                </a:xfrm>
                <a:custGeom>
                  <a:avLst/>
                  <a:gdLst>
                    <a:gd name="T0" fmla="*/ 0 w 30"/>
                    <a:gd name="T1" fmla="*/ 0 h 61"/>
                    <a:gd name="T2" fmla="*/ 0 w 30"/>
                    <a:gd name="T3" fmla="*/ 0 h 61"/>
                    <a:gd name="T4" fmla="*/ 0 w 30"/>
                    <a:gd name="T5" fmla="*/ 1 h 61"/>
                    <a:gd name="T6" fmla="*/ 1 w 30"/>
                    <a:gd name="T7" fmla="*/ 1 h 61"/>
                    <a:gd name="T8" fmla="*/ 1 w 30"/>
                    <a:gd name="T9" fmla="*/ 2 h 61"/>
                    <a:gd name="T10" fmla="*/ 1 w 30"/>
                    <a:gd name="T11" fmla="*/ 2 h 61"/>
                    <a:gd name="T12" fmla="*/ 1 w 30"/>
                    <a:gd name="T13" fmla="*/ 3 h 61"/>
                    <a:gd name="T14" fmla="*/ 1 w 30"/>
                    <a:gd name="T15" fmla="*/ 3 h 61"/>
                    <a:gd name="T16" fmla="*/ 1 w 30"/>
                    <a:gd name="T17" fmla="*/ 4 h 61"/>
                    <a:gd name="T18" fmla="*/ 1 w 30"/>
                    <a:gd name="T19" fmla="*/ 4 h 61"/>
                    <a:gd name="T20" fmla="*/ 2 w 30"/>
                    <a:gd name="T21" fmla="*/ 4 h 61"/>
                    <a:gd name="T22" fmla="*/ 2 w 30"/>
                    <a:gd name="T23" fmla="*/ 3 h 61"/>
                    <a:gd name="T24" fmla="*/ 2 w 30"/>
                    <a:gd name="T25" fmla="*/ 3 h 61"/>
                    <a:gd name="T26" fmla="*/ 2 w 30"/>
                    <a:gd name="T27" fmla="*/ 3 h 61"/>
                    <a:gd name="T28" fmla="*/ 2 w 30"/>
                    <a:gd name="T29" fmla="*/ 2 h 61"/>
                    <a:gd name="T30" fmla="*/ 2 w 30"/>
                    <a:gd name="T31" fmla="*/ 2 h 61"/>
                    <a:gd name="T32" fmla="*/ 1 w 30"/>
                    <a:gd name="T33" fmla="*/ 1 h 61"/>
                    <a:gd name="T34" fmla="*/ 1 w 30"/>
                    <a:gd name="T35" fmla="*/ 1 h 61"/>
                    <a:gd name="T36" fmla="*/ 1 w 30"/>
                    <a:gd name="T37" fmla="*/ 0 h 61"/>
                    <a:gd name="T38" fmla="*/ 1 w 30"/>
                    <a:gd name="T39" fmla="*/ 0 h 61"/>
                    <a:gd name="T40" fmla="*/ 0 w 30"/>
                    <a:gd name="T41" fmla="*/ 0 h 61"/>
                    <a:gd name="T42" fmla="*/ 0 w 30"/>
                    <a:gd name="T43" fmla="*/ 0 h 61"/>
                    <a:gd name="T44" fmla="*/ 0 w 30"/>
                    <a:gd name="T45" fmla="*/ 0 h 61"/>
                    <a:gd name="T46" fmla="*/ 0 w 30"/>
                    <a:gd name="T47" fmla="*/ 0 h 6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30"/>
                    <a:gd name="T73" fmla="*/ 0 h 61"/>
                    <a:gd name="T74" fmla="*/ 30 w 30"/>
                    <a:gd name="T75" fmla="*/ 61 h 61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30" h="61">
                      <a:moveTo>
                        <a:pt x="4" y="0"/>
                      </a:moveTo>
                      <a:lnTo>
                        <a:pt x="1" y="7"/>
                      </a:lnTo>
                      <a:lnTo>
                        <a:pt x="4" y="16"/>
                      </a:lnTo>
                      <a:lnTo>
                        <a:pt x="7" y="25"/>
                      </a:lnTo>
                      <a:lnTo>
                        <a:pt x="10" y="32"/>
                      </a:lnTo>
                      <a:lnTo>
                        <a:pt x="12" y="42"/>
                      </a:lnTo>
                      <a:lnTo>
                        <a:pt x="15" y="50"/>
                      </a:lnTo>
                      <a:lnTo>
                        <a:pt x="17" y="56"/>
                      </a:lnTo>
                      <a:lnTo>
                        <a:pt x="18" y="60"/>
                      </a:lnTo>
                      <a:lnTo>
                        <a:pt x="18" y="61"/>
                      </a:lnTo>
                      <a:lnTo>
                        <a:pt x="30" y="59"/>
                      </a:lnTo>
                      <a:lnTo>
                        <a:pt x="30" y="58"/>
                      </a:lnTo>
                      <a:lnTo>
                        <a:pt x="29" y="52"/>
                      </a:lnTo>
                      <a:lnTo>
                        <a:pt x="26" y="46"/>
                      </a:lnTo>
                      <a:lnTo>
                        <a:pt x="24" y="40"/>
                      </a:lnTo>
                      <a:lnTo>
                        <a:pt x="22" y="30"/>
                      </a:lnTo>
                      <a:lnTo>
                        <a:pt x="19" y="20"/>
                      </a:lnTo>
                      <a:lnTo>
                        <a:pt x="16" y="11"/>
                      </a:lnTo>
                      <a:lnTo>
                        <a:pt x="13" y="2"/>
                      </a:lnTo>
                      <a:lnTo>
                        <a:pt x="11" y="10"/>
                      </a:lnTo>
                      <a:lnTo>
                        <a:pt x="4" y="0"/>
                      </a:lnTo>
                      <a:lnTo>
                        <a:pt x="0" y="2"/>
                      </a:lnTo>
                      <a:lnTo>
                        <a:pt x="1" y="7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06" name="Freeform 83"/>
                <p:cNvSpPr>
                  <a:spLocks/>
                </p:cNvSpPr>
                <p:nvPr/>
              </p:nvSpPr>
              <p:spPr bwMode="auto">
                <a:xfrm>
                  <a:off x="4321" y="2241"/>
                  <a:ext cx="50" cy="25"/>
                </a:xfrm>
                <a:custGeom>
                  <a:avLst/>
                  <a:gdLst>
                    <a:gd name="T0" fmla="*/ 12 w 200"/>
                    <a:gd name="T1" fmla="*/ 0 h 102"/>
                    <a:gd name="T2" fmla="*/ 12 w 200"/>
                    <a:gd name="T3" fmla="*/ 0 h 102"/>
                    <a:gd name="T4" fmla="*/ 10 w 200"/>
                    <a:gd name="T5" fmla="*/ 0 h 102"/>
                    <a:gd name="T6" fmla="*/ 8 w 200"/>
                    <a:gd name="T7" fmla="*/ 1 h 102"/>
                    <a:gd name="T8" fmla="*/ 6 w 200"/>
                    <a:gd name="T9" fmla="*/ 2 h 102"/>
                    <a:gd name="T10" fmla="*/ 4 w 200"/>
                    <a:gd name="T11" fmla="*/ 3 h 102"/>
                    <a:gd name="T12" fmla="*/ 3 w 200"/>
                    <a:gd name="T13" fmla="*/ 4 h 102"/>
                    <a:gd name="T14" fmla="*/ 2 w 200"/>
                    <a:gd name="T15" fmla="*/ 4 h 102"/>
                    <a:gd name="T16" fmla="*/ 1 w 200"/>
                    <a:gd name="T17" fmla="*/ 5 h 102"/>
                    <a:gd name="T18" fmla="*/ 0 w 200"/>
                    <a:gd name="T19" fmla="*/ 6 h 102"/>
                    <a:gd name="T20" fmla="*/ 1 w 200"/>
                    <a:gd name="T21" fmla="*/ 6 h 102"/>
                    <a:gd name="T22" fmla="*/ 1 w 200"/>
                    <a:gd name="T23" fmla="*/ 6 h 102"/>
                    <a:gd name="T24" fmla="*/ 2 w 200"/>
                    <a:gd name="T25" fmla="*/ 5 h 102"/>
                    <a:gd name="T26" fmla="*/ 3 w 200"/>
                    <a:gd name="T27" fmla="*/ 4 h 102"/>
                    <a:gd name="T28" fmla="*/ 5 w 200"/>
                    <a:gd name="T29" fmla="*/ 3 h 102"/>
                    <a:gd name="T30" fmla="*/ 6 w 200"/>
                    <a:gd name="T31" fmla="*/ 3 h 102"/>
                    <a:gd name="T32" fmla="*/ 8 w 200"/>
                    <a:gd name="T33" fmla="*/ 2 h 102"/>
                    <a:gd name="T34" fmla="*/ 10 w 200"/>
                    <a:gd name="T35" fmla="*/ 1 h 102"/>
                    <a:gd name="T36" fmla="*/ 12 w 200"/>
                    <a:gd name="T37" fmla="*/ 1 h 102"/>
                    <a:gd name="T38" fmla="*/ 13 w 200"/>
                    <a:gd name="T39" fmla="*/ 0 h 102"/>
                    <a:gd name="T40" fmla="*/ 12 w 200"/>
                    <a:gd name="T41" fmla="*/ 1 h 102"/>
                    <a:gd name="T42" fmla="*/ 13 w 200"/>
                    <a:gd name="T43" fmla="*/ 1 h 102"/>
                    <a:gd name="T44" fmla="*/ 13 w 200"/>
                    <a:gd name="T45" fmla="*/ 0 h 102"/>
                    <a:gd name="T46" fmla="*/ 12 w 200"/>
                    <a:gd name="T47" fmla="*/ 0 h 10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00"/>
                    <a:gd name="T73" fmla="*/ 0 h 102"/>
                    <a:gd name="T74" fmla="*/ 200 w 200"/>
                    <a:gd name="T75" fmla="*/ 102 h 102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00" h="102">
                      <a:moveTo>
                        <a:pt x="188" y="3"/>
                      </a:moveTo>
                      <a:lnTo>
                        <a:pt x="193" y="0"/>
                      </a:lnTo>
                      <a:lnTo>
                        <a:pt x="158" y="9"/>
                      </a:lnTo>
                      <a:lnTo>
                        <a:pt x="124" y="20"/>
                      </a:lnTo>
                      <a:lnTo>
                        <a:pt x="94" y="33"/>
                      </a:lnTo>
                      <a:lnTo>
                        <a:pt x="68" y="48"/>
                      </a:lnTo>
                      <a:lnTo>
                        <a:pt x="44" y="62"/>
                      </a:lnTo>
                      <a:lnTo>
                        <a:pt x="25" y="74"/>
                      </a:lnTo>
                      <a:lnTo>
                        <a:pt x="11" y="85"/>
                      </a:lnTo>
                      <a:lnTo>
                        <a:pt x="0" y="92"/>
                      </a:lnTo>
                      <a:lnTo>
                        <a:pt x="7" y="102"/>
                      </a:lnTo>
                      <a:lnTo>
                        <a:pt x="18" y="94"/>
                      </a:lnTo>
                      <a:lnTo>
                        <a:pt x="32" y="84"/>
                      </a:lnTo>
                      <a:lnTo>
                        <a:pt x="51" y="72"/>
                      </a:lnTo>
                      <a:lnTo>
                        <a:pt x="73" y="57"/>
                      </a:lnTo>
                      <a:lnTo>
                        <a:pt x="99" y="45"/>
                      </a:lnTo>
                      <a:lnTo>
                        <a:pt x="129" y="32"/>
                      </a:lnTo>
                      <a:lnTo>
                        <a:pt x="160" y="21"/>
                      </a:lnTo>
                      <a:lnTo>
                        <a:pt x="195" y="12"/>
                      </a:lnTo>
                      <a:lnTo>
                        <a:pt x="200" y="8"/>
                      </a:lnTo>
                      <a:lnTo>
                        <a:pt x="195" y="12"/>
                      </a:lnTo>
                      <a:lnTo>
                        <a:pt x="199" y="11"/>
                      </a:lnTo>
                      <a:lnTo>
                        <a:pt x="200" y="8"/>
                      </a:lnTo>
                      <a:lnTo>
                        <a:pt x="188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07" name="Freeform 84"/>
                <p:cNvSpPr>
                  <a:spLocks/>
                </p:cNvSpPr>
                <p:nvPr/>
              </p:nvSpPr>
              <p:spPr bwMode="auto">
                <a:xfrm>
                  <a:off x="4368" y="2232"/>
                  <a:ext cx="18" cy="11"/>
                </a:xfrm>
                <a:custGeom>
                  <a:avLst/>
                  <a:gdLst>
                    <a:gd name="T0" fmla="*/ 5 w 72"/>
                    <a:gd name="T1" fmla="*/ 0 h 42"/>
                    <a:gd name="T2" fmla="*/ 4 w 72"/>
                    <a:gd name="T3" fmla="*/ 0 h 42"/>
                    <a:gd name="T4" fmla="*/ 3 w 72"/>
                    <a:gd name="T5" fmla="*/ 0 h 42"/>
                    <a:gd name="T6" fmla="*/ 3 w 72"/>
                    <a:gd name="T7" fmla="*/ 1 h 42"/>
                    <a:gd name="T8" fmla="*/ 2 w 72"/>
                    <a:gd name="T9" fmla="*/ 1 h 42"/>
                    <a:gd name="T10" fmla="*/ 1 w 72"/>
                    <a:gd name="T11" fmla="*/ 1 h 42"/>
                    <a:gd name="T12" fmla="*/ 1 w 72"/>
                    <a:gd name="T13" fmla="*/ 2 h 42"/>
                    <a:gd name="T14" fmla="*/ 1 w 72"/>
                    <a:gd name="T15" fmla="*/ 2 h 42"/>
                    <a:gd name="T16" fmla="*/ 0 w 72"/>
                    <a:gd name="T17" fmla="*/ 2 h 42"/>
                    <a:gd name="T18" fmla="*/ 0 w 72"/>
                    <a:gd name="T19" fmla="*/ 3 h 42"/>
                    <a:gd name="T20" fmla="*/ 1 w 72"/>
                    <a:gd name="T21" fmla="*/ 3 h 42"/>
                    <a:gd name="T22" fmla="*/ 1 w 72"/>
                    <a:gd name="T23" fmla="*/ 3 h 42"/>
                    <a:gd name="T24" fmla="*/ 1 w 72"/>
                    <a:gd name="T25" fmla="*/ 3 h 42"/>
                    <a:gd name="T26" fmla="*/ 1 w 72"/>
                    <a:gd name="T27" fmla="*/ 2 h 42"/>
                    <a:gd name="T28" fmla="*/ 2 w 72"/>
                    <a:gd name="T29" fmla="*/ 2 h 42"/>
                    <a:gd name="T30" fmla="*/ 2 w 72"/>
                    <a:gd name="T31" fmla="*/ 2 h 42"/>
                    <a:gd name="T32" fmla="*/ 3 w 72"/>
                    <a:gd name="T33" fmla="*/ 1 h 42"/>
                    <a:gd name="T34" fmla="*/ 4 w 72"/>
                    <a:gd name="T35" fmla="*/ 1 h 42"/>
                    <a:gd name="T36" fmla="*/ 5 w 72"/>
                    <a:gd name="T37" fmla="*/ 1 h 42"/>
                    <a:gd name="T38" fmla="*/ 4 w 72"/>
                    <a:gd name="T39" fmla="*/ 1 h 42"/>
                    <a:gd name="T40" fmla="*/ 5 w 72"/>
                    <a:gd name="T41" fmla="*/ 0 h 42"/>
                    <a:gd name="T42" fmla="*/ 5 w 72"/>
                    <a:gd name="T43" fmla="*/ 0 h 42"/>
                    <a:gd name="T44" fmla="*/ 4 w 72"/>
                    <a:gd name="T45" fmla="*/ 0 h 42"/>
                    <a:gd name="T46" fmla="*/ 5 w 72"/>
                    <a:gd name="T47" fmla="*/ 0 h 4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2"/>
                    <a:gd name="T73" fmla="*/ 0 h 42"/>
                    <a:gd name="T74" fmla="*/ 72 w 72"/>
                    <a:gd name="T75" fmla="*/ 42 h 42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2" h="42">
                      <a:moveTo>
                        <a:pt x="72" y="0"/>
                      </a:moveTo>
                      <a:lnTo>
                        <a:pt x="68" y="0"/>
                      </a:lnTo>
                      <a:lnTo>
                        <a:pt x="56" y="3"/>
                      </a:lnTo>
                      <a:lnTo>
                        <a:pt x="44" y="6"/>
                      </a:lnTo>
                      <a:lnTo>
                        <a:pt x="34" y="11"/>
                      </a:lnTo>
                      <a:lnTo>
                        <a:pt x="24" y="17"/>
                      </a:lnTo>
                      <a:lnTo>
                        <a:pt x="16" y="22"/>
                      </a:lnTo>
                      <a:lnTo>
                        <a:pt x="8" y="28"/>
                      </a:lnTo>
                      <a:lnTo>
                        <a:pt x="4" y="33"/>
                      </a:lnTo>
                      <a:lnTo>
                        <a:pt x="0" y="37"/>
                      </a:lnTo>
                      <a:lnTo>
                        <a:pt x="12" y="42"/>
                      </a:lnTo>
                      <a:lnTo>
                        <a:pt x="13" y="40"/>
                      </a:lnTo>
                      <a:lnTo>
                        <a:pt x="16" y="37"/>
                      </a:lnTo>
                      <a:lnTo>
                        <a:pt x="23" y="31"/>
                      </a:lnTo>
                      <a:lnTo>
                        <a:pt x="29" y="27"/>
                      </a:lnTo>
                      <a:lnTo>
                        <a:pt x="38" y="23"/>
                      </a:lnTo>
                      <a:lnTo>
                        <a:pt x="49" y="18"/>
                      </a:lnTo>
                      <a:lnTo>
                        <a:pt x="59" y="15"/>
                      </a:lnTo>
                      <a:lnTo>
                        <a:pt x="71" y="12"/>
                      </a:lnTo>
                      <a:lnTo>
                        <a:pt x="67" y="12"/>
                      </a:lnTo>
                      <a:lnTo>
                        <a:pt x="72" y="0"/>
                      </a:lnTo>
                      <a:lnTo>
                        <a:pt x="71" y="0"/>
                      </a:lnTo>
                      <a:lnTo>
                        <a:pt x="68" y="0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08" name="Freeform 85"/>
                <p:cNvSpPr>
                  <a:spLocks/>
                </p:cNvSpPr>
                <p:nvPr/>
              </p:nvSpPr>
              <p:spPr bwMode="auto">
                <a:xfrm>
                  <a:off x="4385" y="2232"/>
                  <a:ext cx="15" cy="10"/>
                </a:xfrm>
                <a:custGeom>
                  <a:avLst/>
                  <a:gdLst>
                    <a:gd name="T0" fmla="*/ 4 w 60"/>
                    <a:gd name="T1" fmla="*/ 2 h 40"/>
                    <a:gd name="T2" fmla="*/ 4 w 60"/>
                    <a:gd name="T3" fmla="*/ 2 h 40"/>
                    <a:gd name="T4" fmla="*/ 4 w 60"/>
                    <a:gd name="T5" fmla="*/ 2 h 40"/>
                    <a:gd name="T6" fmla="*/ 4 w 60"/>
                    <a:gd name="T7" fmla="*/ 2 h 40"/>
                    <a:gd name="T8" fmla="*/ 3 w 60"/>
                    <a:gd name="T9" fmla="*/ 1 h 40"/>
                    <a:gd name="T10" fmla="*/ 3 w 60"/>
                    <a:gd name="T11" fmla="*/ 1 h 40"/>
                    <a:gd name="T12" fmla="*/ 3 w 60"/>
                    <a:gd name="T13" fmla="*/ 1 h 40"/>
                    <a:gd name="T14" fmla="*/ 2 w 60"/>
                    <a:gd name="T15" fmla="*/ 1 h 40"/>
                    <a:gd name="T16" fmla="*/ 1 w 60"/>
                    <a:gd name="T17" fmla="*/ 0 h 40"/>
                    <a:gd name="T18" fmla="*/ 0 w 60"/>
                    <a:gd name="T19" fmla="*/ 0 h 40"/>
                    <a:gd name="T20" fmla="*/ 0 w 60"/>
                    <a:gd name="T21" fmla="*/ 1 h 40"/>
                    <a:gd name="T22" fmla="*/ 1 w 60"/>
                    <a:gd name="T23" fmla="*/ 1 h 40"/>
                    <a:gd name="T24" fmla="*/ 2 w 60"/>
                    <a:gd name="T25" fmla="*/ 1 h 40"/>
                    <a:gd name="T26" fmla="*/ 2 w 60"/>
                    <a:gd name="T27" fmla="*/ 2 h 40"/>
                    <a:gd name="T28" fmla="*/ 3 w 60"/>
                    <a:gd name="T29" fmla="*/ 2 h 40"/>
                    <a:gd name="T30" fmla="*/ 3 w 60"/>
                    <a:gd name="T31" fmla="*/ 2 h 40"/>
                    <a:gd name="T32" fmla="*/ 3 w 60"/>
                    <a:gd name="T33" fmla="*/ 2 h 40"/>
                    <a:gd name="T34" fmla="*/ 3 w 60"/>
                    <a:gd name="T35" fmla="*/ 3 h 40"/>
                    <a:gd name="T36" fmla="*/ 3 w 60"/>
                    <a:gd name="T37" fmla="*/ 3 h 40"/>
                    <a:gd name="T38" fmla="*/ 3 w 60"/>
                    <a:gd name="T39" fmla="*/ 2 h 40"/>
                    <a:gd name="T40" fmla="*/ 4 w 60"/>
                    <a:gd name="T41" fmla="*/ 2 h 40"/>
                    <a:gd name="T42" fmla="*/ 4 w 60"/>
                    <a:gd name="T43" fmla="*/ 2 h 40"/>
                    <a:gd name="T44" fmla="*/ 4 w 60"/>
                    <a:gd name="T45" fmla="*/ 2 h 40"/>
                    <a:gd name="T46" fmla="*/ 4 w 60"/>
                    <a:gd name="T47" fmla="*/ 2 h 4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0"/>
                    <a:gd name="T73" fmla="*/ 0 h 40"/>
                    <a:gd name="T74" fmla="*/ 60 w 60"/>
                    <a:gd name="T75" fmla="*/ 40 h 4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0" h="40">
                      <a:moveTo>
                        <a:pt x="59" y="37"/>
                      </a:moveTo>
                      <a:lnTo>
                        <a:pt x="58" y="31"/>
                      </a:lnTo>
                      <a:lnTo>
                        <a:pt x="58" y="30"/>
                      </a:lnTo>
                      <a:lnTo>
                        <a:pt x="54" y="28"/>
                      </a:lnTo>
                      <a:lnTo>
                        <a:pt x="51" y="25"/>
                      </a:lnTo>
                      <a:lnTo>
                        <a:pt x="46" y="22"/>
                      </a:lnTo>
                      <a:lnTo>
                        <a:pt x="39" y="17"/>
                      </a:lnTo>
                      <a:lnTo>
                        <a:pt x="29" y="12"/>
                      </a:lnTo>
                      <a:lnTo>
                        <a:pt x="18" y="6"/>
                      </a:lnTo>
                      <a:lnTo>
                        <a:pt x="5" y="0"/>
                      </a:lnTo>
                      <a:lnTo>
                        <a:pt x="0" y="12"/>
                      </a:lnTo>
                      <a:lnTo>
                        <a:pt x="13" y="18"/>
                      </a:lnTo>
                      <a:lnTo>
                        <a:pt x="24" y="22"/>
                      </a:lnTo>
                      <a:lnTo>
                        <a:pt x="31" y="27"/>
                      </a:lnTo>
                      <a:lnTo>
                        <a:pt x="39" y="31"/>
                      </a:lnTo>
                      <a:lnTo>
                        <a:pt x="43" y="35"/>
                      </a:lnTo>
                      <a:lnTo>
                        <a:pt x="47" y="37"/>
                      </a:lnTo>
                      <a:lnTo>
                        <a:pt x="48" y="40"/>
                      </a:lnTo>
                      <a:lnTo>
                        <a:pt x="48" y="39"/>
                      </a:lnTo>
                      <a:lnTo>
                        <a:pt x="47" y="33"/>
                      </a:lnTo>
                      <a:lnTo>
                        <a:pt x="59" y="37"/>
                      </a:lnTo>
                      <a:lnTo>
                        <a:pt x="60" y="34"/>
                      </a:lnTo>
                      <a:lnTo>
                        <a:pt x="58" y="31"/>
                      </a:lnTo>
                      <a:lnTo>
                        <a:pt x="59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09" name="Freeform 86"/>
                <p:cNvSpPr>
                  <a:spLocks/>
                </p:cNvSpPr>
                <p:nvPr/>
              </p:nvSpPr>
              <p:spPr bwMode="auto">
                <a:xfrm>
                  <a:off x="4391" y="2240"/>
                  <a:ext cx="9" cy="14"/>
                </a:xfrm>
                <a:custGeom>
                  <a:avLst/>
                  <a:gdLst>
                    <a:gd name="T0" fmla="*/ 1 w 35"/>
                    <a:gd name="T1" fmla="*/ 4 h 56"/>
                    <a:gd name="T2" fmla="*/ 1 w 35"/>
                    <a:gd name="T3" fmla="*/ 4 h 56"/>
                    <a:gd name="T4" fmla="*/ 2 w 35"/>
                    <a:gd name="T5" fmla="*/ 0 h 56"/>
                    <a:gd name="T6" fmla="*/ 2 w 35"/>
                    <a:gd name="T7" fmla="*/ 0 h 56"/>
                    <a:gd name="T8" fmla="*/ 0 w 35"/>
                    <a:gd name="T9" fmla="*/ 3 h 56"/>
                    <a:gd name="T10" fmla="*/ 0 w 35"/>
                    <a:gd name="T11" fmla="*/ 3 h 56"/>
                    <a:gd name="T12" fmla="*/ 1 w 35"/>
                    <a:gd name="T13" fmla="*/ 4 h 56"/>
                    <a:gd name="T14" fmla="*/ 1 w 35"/>
                    <a:gd name="T15" fmla="*/ 4 h 56"/>
                    <a:gd name="T16" fmla="*/ 1 w 35"/>
                    <a:gd name="T17" fmla="*/ 4 h 56"/>
                    <a:gd name="T18" fmla="*/ 1 w 35"/>
                    <a:gd name="T19" fmla="*/ 4 h 5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5"/>
                    <a:gd name="T31" fmla="*/ 0 h 56"/>
                    <a:gd name="T32" fmla="*/ 35 w 35"/>
                    <a:gd name="T33" fmla="*/ 56 h 5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5" h="56">
                      <a:moveTo>
                        <a:pt x="11" y="56"/>
                      </a:moveTo>
                      <a:lnTo>
                        <a:pt x="12" y="55"/>
                      </a:lnTo>
                      <a:lnTo>
                        <a:pt x="35" y="4"/>
                      </a:lnTo>
                      <a:lnTo>
                        <a:pt x="23" y="0"/>
                      </a:lnTo>
                      <a:lnTo>
                        <a:pt x="0" y="50"/>
                      </a:lnTo>
                      <a:lnTo>
                        <a:pt x="1" y="49"/>
                      </a:lnTo>
                      <a:lnTo>
                        <a:pt x="11" y="56"/>
                      </a:lnTo>
                      <a:lnTo>
                        <a:pt x="12" y="55"/>
                      </a:lnTo>
                      <a:lnTo>
                        <a:pt x="11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10" name="Freeform 87"/>
                <p:cNvSpPr>
                  <a:spLocks/>
                </p:cNvSpPr>
                <p:nvPr/>
              </p:nvSpPr>
              <p:spPr bwMode="auto">
                <a:xfrm>
                  <a:off x="4385" y="2135"/>
                  <a:ext cx="23" cy="106"/>
                </a:xfrm>
                <a:custGeom>
                  <a:avLst/>
                  <a:gdLst>
                    <a:gd name="T0" fmla="*/ 1 w 92"/>
                    <a:gd name="T1" fmla="*/ 18 h 423"/>
                    <a:gd name="T2" fmla="*/ 1 w 92"/>
                    <a:gd name="T3" fmla="*/ 16 h 423"/>
                    <a:gd name="T4" fmla="*/ 1 w 92"/>
                    <a:gd name="T5" fmla="*/ 14 h 423"/>
                    <a:gd name="T6" fmla="*/ 1 w 92"/>
                    <a:gd name="T7" fmla="*/ 11 h 423"/>
                    <a:gd name="T8" fmla="*/ 1 w 92"/>
                    <a:gd name="T9" fmla="*/ 9 h 423"/>
                    <a:gd name="T10" fmla="*/ 1 w 92"/>
                    <a:gd name="T11" fmla="*/ 6 h 423"/>
                    <a:gd name="T12" fmla="*/ 1 w 92"/>
                    <a:gd name="T13" fmla="*/ 4 h 423"/>
                    <a:gd name="T14" fmla="*/ 1 w 92"/>
                    <a:gd name="T15" fmla="*/ 3 h 423"/>
                    <a:gd name="T16" fmla="*/ 3 w 92"/>
                    <a:gd name="T17" fmla="*/ 2 h 423"/>
                    <a:gd name="T18" fmla="*/ 4 w 92"/>
                    <a:gd name="T19" fmla="*/ 1 h 423"/>
                    <a:gd name="T20" fmla="*/ 5 w 92"/>
                    <a:gd name="T21" fmla="*/ 0 h 423"/>
                    <a:gd name="T22" fmla="*/ 6 w 92"/>
                    <a:gd name="T23" fmla="*/ 0 h 423"/>
                    <a:gd name="T24" fmla="*/ 6 w 92"/>
                    <a:gd name="T25" fmla="*/ 1 h 423"/>
                    <a:gd name="T26" fmla="*/ 6 w 92"/>
                    <a:gd name="T27" fmla="*/ 3 h 423"/>
                    <a:gd name="T28" fmla="*/ 6 w 92"/>
                    <a:gd name="T29" fmla="*/ 5 h 423"/>
                    <a:gd name="T30" fmla="*/ 6 w 92"/>
                    <a:gd name="T31" fmla="*/ 8 h 423"/>
                    <a:gd name="T32" fmla="*/ 6 w 92"/>
                    <a:gd name="T33" fmla="*/ 11 h 423"/>
                    <a:gd name="T34" fmla="*/ 6 w 92"/>
                    <a:gd name="T35" fmla="*/ 13 h 423"/>
                    <a:gd name="T36" fmla="*/ 5 w 92"/>
                    <a:gd name="T37" fmla="*/ 15 h 423"/>
                    <a:gd name="T38" fmla="*/ 5 w 92"/>
                    <a:gd name="T39" fmla="*/ 17 h 423"/>
                    <a:gd name="T40" fmla="*/ 5 w 92"/>
                    <a:gd name="T41" fmla="*/ 18 h 423"/>
                    <a:gd name="T42" fmla="*/ 6 w 92"/>
                    <a:gd name="T43" fmla="*/ 19 h 423"/>
                    <a:gd name="T44" fmla="*/ 6 w 92"/>
                    <a:gd name="T45" fmla="*/ 21 h 423"/>
                    <a:gd name="T46" fmla="*/ 5 w 92"/>
                    <a:gd name="T47" fmla="*/ 22 h 423"/>
                    <a:gd name="T48" fmla="*/ 4 w 92"/>
                    <a:gd name="T49" fmla="*/ 24 h 423"/>
                    <a:gd name="T50" fmla="*/ 3 w 92"/>
                    <a:gd name="T51" fmla="*/ 26 h 423"/>
                    <a:gd name="T52" fmla="*/ 3 w 92"/>
                    <a:gd name="T53" fmla="*/ 26 h 423"/>
                    <a:gd name="T54" fmla="*/ 3 w 92"/>
                    <a:gd name="T55" fmla="*/ 27 h 423"/>
                    <a:gd name="T56" fmla="*/ 0 w 92"/>
                    <a:gd name="T57" fmla="*/ 25 h 423"/>
                    <a:gd name="T58" fmla="*/ 0 w 92"/>
                    <a:gd name="T59" fmla="*/ 24 h 423"/>
                    <a:gd name="T60" fmla="*/ 0 w 92"/>
                    <a:gd name="T61" fmla="*/ 22 h 423"/>
                    <a:gd name="T62" fmla="*/ 0 w 92"/>
                    <a:gd name="T63" fmla="*/ 21 h 423"/>
                    <a:gd name="T64" fmla="*/ 1 w 92"/>
                    <a:gd name="T65" fmla="*/ 19 h 42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2"/>
                    <a:gd name="T100" fmla="*/ 0 h 423"/>
                    <a:gd name="T101" fmla="*/ 92 w 92"/>
                    <a:gd name="T102" fmla="*/ 423 h 42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2" h="423">
                      <a:moveTo>
                        <a:pt x="14" y="296"/>
                      </a:moveTo>
                      <a:lnTo>
                        <a:pt x="14" y="284"/>
                      </a:lnTo>
                      <a:lnTo>
                        <a:pt x="14" y="268"/>
                      </a:lnTo>
                      <a:lnTo>
                        <a:pt x="14" y="252"/>
                      </a:lnTo>
                      <a:lnTo>
                        <a:pt x="14" y="234"/>
                      </a:lnTo>
                      <a:lnTo>
                        <a:pt x="16" y="215"/>
                      </a:lnTo>
                      <a:lnTo>
                        <a:pt x="16" y="194"/>
                      </a:lnTo>
                      <a:lnTo>
                        <a:pt x="17" y="175"/>
                      </a:lnTo>
                      <a:lnTo>
                        <a:pt x="17" y="155"/>
                      </a:lnTo>
                      <a:lnTo>
                        <a:pt x="18" y="134"/>
                      </a:lnTo>
                      <a:lnTo>
                        <a:pt x="18" y="116"/>
                      </a:lnTo>
                      <a:lnTo>
                        <a:pt x="19" y="98"/>
                      </a:lnTo>
                      <a:lnTo>
                        <a:pt x="20" y="83"/>
                      </a:lnTo>
                      <a:lnTo>
                        <a:pt x="22" y="68"/>
                      </a:lnTo>
                      <a:lnTo>
                        <a:pt x="22" y="58"/>
                      </a:lnTo>
                      <a:lnTo>
                        <a:pt x="23" y="48"/>
                      </a:lnTo>
                      <a:lnTo>
                        <a:pt x="24" y="43"/>
                      </a:lnTo>
                      <a:lnTo>
                        <a:pt x="42" y="30"/>
                      </a:lnTo>
                      <a:lnTo>
                        <a:pt x="55" y="20"/>
                      </a:lnTo>
                      <a:lnTo>
                        <a:pt x="66" y="13"/>
                      </a:lnTo>
                      <a:lnTo>
                        <a:pt x="74" y="7"/>
                      </a:lnTo>
                      <a:lnTo>
                        <a:pt x="80" y="4"/>
                      </a:lnTo>
                      <a:lnTo>
                        <a:pt x="84" y="1"/>
                      </a:lnTo>
                      <a:lnTo>
                        <a:pt x="86" y="0"/>
                      </a:lnTo>
                      <a:lnTo>
                        <a:pt x="89" y="13"/>
                      </a:lnTo>
                      <a:lnTo>
                        <a:pt x="90" y="29"/>
                      </a:lnTo>
                      <a:lnTo>
                        <a:pt x="91" y="46"/>
                      </a:lnTo>
                      <a:lnTo>
                        <a:pt x="92" y="65"/>
                      </a:lnTo>
                      <a:lnTo>
                        <a:pt x="92" y="84"/>
                      </a:lnTo>
                      <a:lnTo>
                        <a:pt x="92" y="104"/>
                      </a:lnTo>
                      <a:lnTo>
                        <a:pt x="92" y="126"/>
                      </a:lnTo>
                      <a:lnTo>
                        <a:pt x="92" y="146"/>
                      </a:lnTo>
                      <a:lnTo>
                        <a:pt x="91" y="168"/>
                      </a:lnTo>
                      <a:lnTo>
                        <a:pt x="90" y="187"/>
                      </a:lnTo>
                      <a:lnTo>
                        <a:pt x="89" y="206"/>
                      </a:lnTo>
                      <a:lnTo>
                        <a:pt x="87" y="224"/>
                      </a:lnTo>
                      <a:lnTo>
                        <a:pt x="85" y="241"/>
                      </a:lnTo>
                      <a:lnTo>
                        <a:pt x="84" y="255"/>
                      </a:lnTo>
                      <a:lnTo>
                        <a:pt x="81" y="267"/>
                      </a:lnTo>
                      <a:lnTo>
                        <a:pt x="80" y="277"/>
                      </a:lnTo>
                      <a:lnTo>
                        <a:pt x="85" y="286"/>
                      </a:lnTo>
                      <a:lnTo>
                        <a:pt x="89" y="296"/>
                      </a:lnTo>
                      <a:lnTo>
                        <a:pt x="91" y="306"/>
                      </a:lnTo>
                      <a:lnTo>
                        <a:pt x="91" y="316"/>
                      </a:lnTo>
                      <a:lnTo>
                        <a:pt x="90" y="327"/>
                      </a:lnTo>
                      <a:lnTo>
                        <a:pt x="86" y="339"/>
                      </a:lnTo>
                      <a:lnTo>
                        <a:pt x="81" y="353"/>
                      </a:lnTo>
                      <a:lnTo>
                        <a:pt x="74" y="369"/>
                      </a:lnTo>
                      <a:lnTo>
                        <a:pt x="67" y="385"/>
                      </a:lnTo>
                      <a:lnTo>
                        <a:pt x="61" y="398"/>
                      </a:lnTo>
                      <a:lnTo>
                        <a:pt x="58" y="407"/>
                      </a:lnTo>
                      <a:lnTo>
                        <a:pt x="55" y="413"/>
                      </a:lnTo>
                      <a:lnTo>
                        <a:pt x="54" y="418"/>
                      </a:lnTo>
                      <a:lnTo>
                        <a:pt x="54" y="422"/>
                      </a:lnTo>
                      <a:lnTo>
                        <a:pt x="54" y="423"/>
                      </a:lnTo>
                      <a:lnTo>
                        <a:pt x="4" y="394"/>
                      </a:lnTo>
                      <a:lnTo>
                        <a:pt x="2" y="385"/>
                      </a:lnTo>
                      <a:lnTo>
                        <a:pt x="1" y="375"/>
                      </a:lnTo>
                      <a:lnTo>
                        <a:pt x="0" y="363"/>
                      </a:lnTo>
                      <a:lnTo>
                        <a:pt x="1" y="352"/>
                      </a:lnTo>
                      <a:lnTo>
                        <a:pt x="2" y="339"/>
                      </a:lnTo>
                      <a:lnTo>
                        <a:pt x="5" y="326"/>
                      </a:lnTo>
                      <a:lnTo>
                        <a:pt x="8" y="312"/>
                      </a:lnTo>
                      <a:lnTo>
                        <a:pt x="14" y="29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11" name="Freeform 88"/>
                <p:cNvSpPr>
                  <a:spLocks/>
                </p:cNvSpPr>
                <p:nvPr/>
              </p:nvSpPr>
              <p:spPr bwMode="auto">
                <a:xfrm>
                  <a:off x="4387" y="2145"/>
                  <a:ext cx="5" cy="64"/>
                </a:xfrm>
                <a:custGeom>
                  <a:avLst/>
                  <a:gdLst>
                    <a:gd name="T0" fmla="*/ 1 w 22"/>
                    <a:gd name="T1" fmla="*/ 0 h 258"/>
                    <a:gd name="T2" fmla="*/ 0 w 22"/>
                    <a:gd name="T3" fmla="*/ 0 h 258"/>
                    <a:gd name="T4" fmla="*/ 0 w 22"/>
                    <a:gd name="T5" fmla="*/ 0 h 258"/>
                    <a:gd name="T6" fmla="*/ 0 w 22"/>
                    <a:gd name="T7" fmla="*/ 1 h 258"/>
                    <a:gd name="T8" fmla="*/ 0 w 22"/>
                    <a:gd name="T9" fmla="*/ 2 h 258"/>
                    <a:gd name="T10" fmla="*/ 0 w 22"/>
                    <a:gd name="T11" fmla="*/ 3 h 258"/>
                    <a:gd name="T12" fmla="*/ 0 w 22"/>
                    <a:gd name="T13" fmla="*/ 4 h 258"/>
                    <a:gd name="T14" fmla="*/ 0 w 22"/>
                    <a:gd name="T15" fmla="*/ 5 h 258"/>
                    <a:gd name="T16" fmla="*/ 0 w 22"/>
                    <a:gd name="T17" fmla="*/ 6 h 258"/>
                    <a:gd name="T18" fmla="*/ 0 w 22"/>
                    <a:gd name="T19" fmla="*/ 7 h 258"/>
                    <a:gd name="T20" fmla="*/ 0 w 22"/>
                    <a:gd name="T21" fmla="*/ 8 h 258"/>
                    <a:gd name="T22" fmla="*/ 0 w 22"/>
                    <a:gd name="T23" fmla="*/ 10 h 258"/>
                    <a:gd name="T24" fmla="*/ 0 w 22"/>
                    <a:gd name="T25" fmla="*/ 11 h 258"/>
                    <a:gd name="T26" fmla="*/ 0 w 22"/>
                    <a:gd name="T27" fmla="*/ 12 h 258"/>
                    <a:gd name="T28" fmla="*/ 0 w 22"/>
                    <a:gd name="T29" fmla="*/ 13 h 258"/>
                    <a:gd name="T30" fmla="*/ 0 w 22"/>
                    <a:gd name="T31" fmla="*/ 14 h 258"/>
                    <a:gd name="T32" fmla="*/ 0 w 22"/>
                    <a:gd name="T33" fmla="*/ 15 h 258"/>
                    <a:gd name="T34" fmla="*/ 0 w 22"/>
                    <a:gd name="T35" fmla="*/ 16 h 258"/>
                    <a:gd name="T36" fmla="*/ 1 w 22"/>
                    <a:gd name="T37" fmla="*/ 16 h 258"/>
                    <a:gd name="T38" fmla="*/ 1 w 22"/>
                    <a:gd name="T39" fmla="*/ 15 h 258"/>
                    <a:gd name="T40" fmla="*/ 1 w 22"/>
                    <a:gd name="T41" fmla="*/ 14 h 258"/>
                    <a:gd name="T42" fmla="*/ 1 w 22"/>
                    <a:gd name="T43" fmla="*/ 13 h 258"/>
                    <a:gd name="T44" fmla="*/ 1 w 22"/>
                    <a:gd name="T45" fmla="*/ 12 h 258"/>
                    <a:gd name="T46" fmla="*/ 1 w 22"/>
                    <a:gd name="T47" fmla="*/ 11 h 258"/>
                    <a:gd name="T48" fmla="*/ 1 w 22"/>
                    <a:gd name="T49" fmla="*/ 10 h 258"/>
                    <a:gd name="T50" fmla="*/ 1 w 22"/>
                    <a:gd name="T51" fmla="*/ 8 h 258"/>
                    <a:gd name="T52" fmla="*/ 1 w 22"/>
                    <a:gd name="T53" fmla="*/ 7 h 258"/>
                    <a:gd name="T54" fmla="*/ 1 w 22"/>
                    <a:gd name="T55" fmla="*/ 6 h 258"/>
                    <a:gd name="T56" fmla="*/ 1 w 22"/>
                    <a:gd name="T57" fmla="*/ 5 h 258"/>
                    <a:gd name="T58" fmla="*/ 1 w 22"/>
                    <a:gd name="T59" fmla="*/ 4 h 258"/>
                    <a:gd name="T60" fmla="*/ 1 w 22"/>
                    <a:gd name="T61" fmla="*/ 3 h 258"/>
                    <a:gd name="T62" fmla="*/ 1 w 22"/>
                    <a:gd name="T63" fmla="*/ 2 h 258"/>
                    <a:gd name="T64" fmla="*/ 1 w 22"/>
                    <a:gd name="T65" fmla="*/ 1 h 258"/>
                    <a:gd name="T66" fmla="*/ 1 w 22"/>
                    <a:gd name="T67" fmla="*/ 1 h 258"/>
                    <a:gd name="T68" fmla="*/ 1 w 22"/>
                    <a:gd name="T69" fmla="*/ 0 h 258"/>
                    <a:gd name="T70" fmla="*/ 1 w 22"/>
                    <a:gd name="T71" fmla="*/ 0 h 258"/>
                    <a:gd name="T72" fmla="*/ 1 w 22"/>
                    <a:gd name="T73" fmla="*/ 0 h 258"/>
                    <a:gd name="T74" fmla="*/ 1 w 22"/>
                    <a:gd name="T75" fmla="*/ 0 h 258"/>
                    <a:gd name="T76" fmla="*/ 0 w 22"/>
                    <a:gd name="T77" fmla="*/ 0 h 258"/>
                    <a:gd name="T78" fmla="*/ 1 w 22"/>
                    <a:gd name="T79" fmla="*/ 0 h 258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22"/>
                    <a:gd name="T121" fmla="*/ 0 h 258"/>
                    <a:gd name="T122" fmla="*/ 22 w 22"/>
                    <a:gd name="T123" fmla="*/ 258 h 258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22" h="258">
                      <a:moveTo>
                        <a:pt x="12" y="0"/>
                      </a:moveTo>
                      <a:lnTo>
                        <a:pt x="10" y="4"/>
                      </a:lnTo>
                      <a:lnTo>
                        <a:pt x="9" y="9"/>
                      </a:lnTo>
                      <a:lnTo>
                        <a:pt x="8" y="20"/>
                      </a:lnTo>
                      <a:lnTo>
                        <a:pt x="8" y="30"/>
                      </a:lnTo>
                      <a:lnTo>
                        <a:pt x="6" y="45"/>
                      </a:lnTo>
                      <a:lnTo>
                        <a:pt x="5" y="60"/>
                      </a:lnTo>
                      <a:lnTo>
                        <a:pt x="4" y="78"/>
                      </a:lnTo>
                      <a:lnTo>
                        <a:pt x="4" y="96"/>
                      </a:lnTo>
                      <a:lnTo>
                        <a:pt x="3" y="117"/>
                      </a:lnTo>
                      <a:lnTo>
                        <a:pt x="3" y="137"/>
                      </a:lnTo>
                      <a:lnTo>
                        <a:pt x="2" y="156"/>
                      </a:lnTo>
                      <a:lnTo>
                        <a:pt x="2" y="177"/>
                      </a:lnTo>
                      <a:lnTo>
                        <a:pt x="0" y="196"/>
                      </a:lnTo>
                      <a:lnTo>
                        <a:pt x="0" y="214"/>
                      </a:lnTo>
                      <a:lnTo>
                        <a:pt x="0" y="230"/>
                      </a:lnTo>
                      <a:lnTo>
                        <a:pt x="0" y="246"/>
                      </a:lnTo>
                      <a:lnTo>
                        <a:pt x="0" y="258"/>
                      </a:lnTo>
                      <a:lnTo>
                        <a:pt x="12" y="258"/>
                      </a:lnTo>
                      <a:lnTo>
                        <a:pt x="12" y="246"/>
                      </a:lnTo>
                      <a:lnTo>
                        <a:pt x="12" y="230"/>
                      </a:lnTo>
                      <a:lnTo>
                        <a:pt x="12" y="214"/>
                      </a:lnTo>
                      <a:lnTo>
                        <a:pt x="12" y="196"/>
                      </a:lnTo>
                      <a:lnTo>
                        <a:pt x="14" y="177"/>
                      </a:lnTo>
                      <a:lnTo>
                        <a:pt x="14" y="156"/>
                      </a:lnTo>
                      <a:lnTo>
                        <a:pt x="15" y="137"/>
                      </a:lnTo>
                      <a:lnTo>
                        <a:pt x="15" y="117"/>
                      </a:lnTo>
                      <a:lnTo>
                        <a:pt x="16" y="96"/>
                      </a:lnTo>
                      <a:lnTo>
                        <a:pt x="16" y="78"/>
                      </a:lnTo>
                      <a:lnTo>
                        <a:pt x="17" y="60"/>
                      </a:lnTo>
                      <a:lnTo>
                        <a:pt x="18" y="45"/>
                      </a:lnTo>
                      <a:lnTo>
                        <a:pt x="20" y="30"/>
                      </a:lnTo>
                      <a:lnTo>
                        <a:pt x="20" y="20"/>
                      </a:lnTo>
                      <a:lnTo>
                        <a:pt x="21" y="11"/>
                      </a:lnTo>
                      <a:lnTo>
                        <a:pt x="22" y="6"/>
                      </a:lnTo>
                      <a:lnTo>
                        <a:pt x="20" y="10"/>
                      </a:lnTo>
                      <a:lnTo>
                        <a:pt x="12" y="0"/>
                      </a:lnTo>
                      <a:lnTo>
                        <a:pt x="11" y="2"/>
                      </a:lnTo>
                      <a:lnTo>
                        <a:pt x="10" y="4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12" name="Freeform 89"/>
                <p:cNvSpPr>
                  <a:spLocks/>
                </p:cNvSpPr>
                <p:nvPr/>
              </p:nvSpPr>
              <p:spPr bwMode="auto">
                <a:xfrm>
                  <a:off x="4390" y="2133"/>
                  <a:ext cx="18" cy="14"/>
                </a:xfrm>
                <a:custGeom>
                  <a:avLst/>
                  <a:gdLst>
                    <a:gd name="T0" fmla="*/ 5 w 72"/>
                    <a:gd name="T1" fmla="*/ 1 h 56"/>
                    <a:gd name="T2" fmla="*/ 4 w 72"/>
                    <a:gd name="T3" fmla="*/ 0 h 56"/>
                    <a:gd name="T4" fmla="*/ 4 w 72"/>
                    <a:gd name="T5" fmla="*/ 0 h 56"/>
                    <a:gd name="T6" fmla="*/ 4 w 72"/>
                    <a:gd name="T7" fmla="*/ 0 h 56"/>
                    <a:gd name="T8" fmla="*/ 3 w 72"/>
                    <a:gd name="T9" fmla="*/ 1 h 56"/>
                    <a:gd name="T10" fmla="*/ 3 w 72"/>
                    <a:gd name="T11" fmla="*/ 1 h 56"/>
                    <a:gd name="T12" fmla="*/ 2 w 72"/>
                    <a:gd name="T13" fmla="*/ 1 h 56"/>
                    <a:gd name="T14" fmla="*/ 2 w 72"/>
                    <a:gd name="T15" fmla="*/ 2 h 56"/>
                    <a:gd name="T16" fmla="*/ 1 w 72"/>
                    <a:gd name="T17" fmla="*/ 2 h 56"/>
                    <a:gd name="T18" fmla="*/ 0 w 72"/>
                    <a:gd name="T19" fmla="*/ 3 h 56"/>
                    <a:gd name="T20" fmla="*/ 1 w 72"/>
                    <a:gd name="T21" fmla="*/ 4 h 56"/>
                    <a:gd name="T22" fmla="*/ 1 w 72"/>
                    <a:gd name="T23" fmla="*/ 3 h 56"/>
                    <a:gd name="T24" fmla="*/ 2 w 72"/>
                    <a:gd name="T25" fmla="*/ 2 h 56"/>
                    <a:gd name="T26" fmla="*/ 3 w 72"/>
                    <a:gd name="T27" fmla="*/ 2 h 56"/>
                    <a:gd name="T28" fmla="*/ 3 w 72"/>
                    <a:gd name="T29" fmla="*/ 1 h 56"/>
                    <a:gd name="T30" fmla="*/ 4 w 72"/>
                    <a:gd name="T31" fmla="*/ 1 h 56"/>
                    <a:gd name="T32" fmla="*/ 4 w 72"/>
                    <a:gd name="T33" fmla="*/ 1 h 56"/>
                    <a:gd name="T34" fmla="*/ 4 w 72"/>
                    <a:gd name="T35" fmla="*/ 1 h 56"/>
                    <a:gd name="T36" fmla="*/ 4 w 72"/>
                    <a:gd name="T37" fmla="*/ 1 h 56"/>
                    <a:gd name="T38" fmla="*/ 4 w 72"/>
                    <a:gd name="T39" fmla="*/ 1 h 56"/>
                    <a:gd name="T40" fmla="*/ 5 w 72"/>
                    <a:gd name="T41" fmla="*/ 1 h 56"/>
                    <a:gd name="T42" fmla="*/ 5 w 72"/>
                    <a:gd name="T43" fmla="*/ 0 h 56"/>
                    <a:gd name="T44" fmla="*/ 4 w 72"/>
                    <a:gd name="T45" fmla="*/ 0 h 56"/>
                    <a:gd name="T46" fmla="*/ 5 w 72"/>
                    <a:gd name="T47" fmla="*/ 1 h 5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2"/>
                    <a:gd name="T73" fmla="*/ 0 h 56"/>
                    <a:gd name="T74" fmla="*/ 72 w 72"/>
                    <a:gd name="T75" fmla="*/ 56 h 5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2" h="56">
                      <a:moveTo>
                        <a:pt x="72" y="7"/>
                      </a:moveTo>
                      <a:lnTo>
                        <a:pt x="64" y="2"/>
                      </a:lnTo>
                      <a:lnTo>
                        <a:pt x="64" y="3"/>
                      </a:lnTo>
                      <a:lnTo>
                        <a:pt x="60" y="4"/>
                      </a:lnTo>
                      <a:lnTo>
                        <a:pt x="57" y="7"/>
                      </a:lnTo>
                      <a:lnTo>
                        <a:pt x="51" y="10"/>
                      </a:lnTo>
                      <a:lnTo>
                        <a:pt x="42" y="16"/>
                      </a:lnTo>
                      <a:lnTo>
                        <a:pt x="32" y="24"/>
                      </a:lnTo>
                      <a:lnTo>
                        <a:pt x="18" y="33"/>
                      </a:lnTo>
                      <a:lnTo>
                        <a:pt x="0" y="46"/>
                      </a:lnTo>
                      <a:lnTo>
                        <a:pt x="8" y="56"/>
                      </a:lnTo>
                      <a:lnTo>
                        <a:pt x="26" y="43"/>
                      </a:lnTo>
                      <a:lnTo>
                        <a:pt x="39" y="33"/>
                      </a:lnTo>
                      <a:lnTo>
                        <a:pt x="49" y="26"/>
                      </a:lnTo>
                      <a:lnTo>
                        <a:pt x="58" y="20"/>
                      </a:lnTo>
                      <a:lnTo>
                        <a:pt x="64" y="16"/>
                      </a:lnTo>
                      <a:lnTo>
                        <a:pt x="67" y="14"/>
                      </a:lnTo>
                      <a:lnTo>
                        <a:pt x="69" y="13"/>
                      </a:lnTo>
                      <a:lnTo>
                        <a:pt x="69" y="14"/>
                      </a:lnTo>
                      <a:lnTo>
                        <a:pt x="60" y="9"/>
                      </a:lnTo>
                      <a:lnTo>
                        <a:pt x="72" y="7"/>
                      </a:lnTo>
                      <a:lnTo>
                        <a:pt x="71" y="0"/>
                      </a:lnTo>
                      <a:lnTo>
                        <a:pt x="64" y="2"/>
                      </a:lnTo>
                      <a:lnTo>
                        <a:pt x="72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13" name="Freeform 90"/>
                <p:cNvSpPr>
                  <a:spLocks/>
                </p:cNvSpPr>
                <p:nvPr/>
              </p:nvSpPr>
              <p:spPr bwMode="auto">
                <a:xfrm>
                  <a:off x="4403" y="2135"/>
                  <a:ext cx="6" cy="70"/>
                </a:xfrm>
                <a:custGeom>
                  <a:avLst/>
                  <a:gdLst>
                    <a:gd name="T0" fmla="*/ 1 w 24"/>
                    <a:gd name="T1" fmla="*/ 17 h 280"/>
                    <a:gd name="T2" fmla="*/ 1 w 24"/>
                    <a:gd name="T3" fmla="*/ 18 h 280"/>
                    <a:gd name="T4" fmla="*/ 1 w 24"/>
                    <a:gd name="T5" fmla="*/ 17 h 280"/>
                    <a:gd name="T6" fmla="*/ 1 w 24"/>
                    <a:gd name="T7" fmla="*/ 16 h 280"/>
                    <a:gd name="T8" fmla="*/ 1 w 24"/>
                    <a:gd name="T9" fmla="*/ 15 h 280"/>
                    <a:gd name="T10" fmla="*/ 1 w 24"/>
                    <a:gd name="T11" fmla="*/ 14 h 280"/>
                    <a:gd name="T12" fmla="*/ 1 w 24"/>
                    <a:gd name="T13" fmla="*/ 13 h 280"/>
                    <a:gd name="T14" fmla="*/ 2 w 24"/>
                    <a:gd name="T15" fmla="*/ 12 h 280"/>
                    <a:gd name="T16" fmla="*/ 2 w 24"/>
                    <a:gd name="T17" fmla="*/ 10 h 280"/>
                    <a:gd name="T18" fmla="*/ 2 w 24"/>
                    <a:gd name="T19" fmla="*/ 9 h 280"/>
                    <a:gd name="T20" fmla="*/ 2 w 24"/>
                    <a:gd name="T21" fmla="*/ 8 h 280"/>
                    <a:gd name="T22" fmla="*/ 2 w 24"/>
                    <a:gd name="T23" fmla="*/ 6 h 280"/>
                    <a:gd name="T24" fmla="*/ 2 w 24"/>
                    <a:gd name="T25" fmla="*/ 5 h 280"/>
                    <a:gd name="T26" fmla="*/ 2 w 24"/>
                    <a:gd name="T27" fmla="*/ 4 h 280"/>
                    <a:gd name="T28" fmla="*/ 2 w 24"/>
                    <a:gd name="T29" fmla="*/ 3 h 280"/>
                    <a:gd name="T30" fmla="*/ 2 w 24"/>
                    <a:gd name="T31" fmla="*/ 2 h 280"/>
                    <a:gd name="T32" fmla="*/ 1 w 24"/>
                    <a:gd name="T33" fmla="*/ 1 h 280"/>
                    <a:gd name="T34" fmla="*/ 1 w 24"/>
                    <a:gd name="T35" fmla="*/ 0 h 280"/>
                    <a:gd name="T36" fmla="*/ 1 w 24"/>
                    <a:gd name="T37" fmla="*/ 0 h 280"/>
                    <a:gd name="T38" fmla="*/ 1 w 24"/>
                    <a:gd name="T39" fmla="*/ 1 h 280"/>
                    <a:gd name="T40" fmla="*/ 1 w 24"/>
                    <a:gd name="T41" fmla="*/ 2 h 280"/>
                    <a:gd name="T42" fmla="*/ 1 w 24"/>
                    <a:gd name="T43" fmla="*/ 3 h 280"/>
                    <a:gd name="T44" fmla="*/ 1 w 24"/>
                    <a:gd name="T45" fmla="*/ 4 h 280"/>
                    <a:gd name="T46" fmla="*/ 1 w 24"/>
                    <a:gd name="T47" fmla="*/ 5 h 280"/>
                    <a:gd name="T48" fmla="*/ 1 w 24"/>
                    <a:gd name="T49" fmla="*/ 6 h 280"/>
                    <a:gd name="T50" fmla="*/ 1 w 24"/>
                    <a:gd name="T51" fmla="*/ 8 h 280"/>
                    <a:gd name="T52" fmla="*/ 1 w 24"/>
                    <a:gd name="T53" fmla="*/ 9 h 280"/>
                    <a:gd name="T54" fmla="*/ 1 w 24"/>
                    <a:gd name="T55" fmla="*/ 10 h 280"/>
                    <a:gd name="T56" fmla="*/ 1 w 24"/>
                    <a:gd name="T57" fmla="*/ 12 h 280"/>
                    <a:gd name="T58" fmla="*/ 1 w 24"/>
                    <a:gd name="T59" fmla="*/ 13 h 280"/>
                    <a:gd name="T60" fmla="*/ 1 w 24"/>
                    <a:gd name="T61" fmla="*/ 14 h 280"/>
                    <a:gd name="T62" fmla="*/ 0 w 24"/>
                    <a:gd name="T63" fmla="*/ 15 h 280"/>
                    <a:gd name="T64" fmla="*/ 0 w 24"/>
                    <a:gd name="T65" fmla="*/ 16 h 280"/>
                    <a:gd name="T66" fmla="*/ 0 w 24"/>
                    <a:gd name="T67" fmla="*/ 17 h 280"/>
                    <a:gd name="T68" fmla="*/ 0 w 24"/>
                    <a:gd name="T69" fmla="*/ 17 h 280"/>
                    <a:gd name="T70" fmla="*/ 0 w 24"/>
                    <a:gd name="T71" fmla="*/ 18 h 280"/>
                    <a:gd name="T72" fmla="*/ 0 w 24"/>
                    <a:gd name="T73" fmla="*/ 17 h 280"/>
                    <a:gd name="T74" fmla="*/ 0 w 24"/>
                    <a:gd name="T75" fmla="*/ 18 h 280"/>
                    <a:gd name="T76" fmla="*/ 0 w 24"/>
                    <a:gd name="T77" fmla="*/ 18 h 280"/>
                    <a:gd name="T78" fmla="*/ 1 w 24"/>
                    <a:gd name="T79" fmla="*/ 17 h 280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24"/>
                    <a:gd name="T121" fmla="*/ 0 h 280"/>
                    <a:gd name="T122" fmla="*/ 24 w 24"/>
                    <a:gd name="T123" fmla="*/ 280 h 280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24" h="280">
                      <a:moveTo>
                        <a:pt x="11" y="275"/>
                      </a:moveTo>
                      <a:lnTo>
                        <a:pt x="12" y="279"/>
                      </a:lnTo>
                      <a:lnTo>
                        <a:pt x="13" y="269"/>
                      </a:lnTo>
                      <a:lnTo>
                        <a:pt x="16" y="257"/>
                      </a:lnTo>
                      <a:lnTo>
                        <a:pt x="17" y="243"/>
                      </a:lnTo>
                      <a:lnTo>
                        <a:pt x="19" y="226"/>
                      </a:lnTo>
                      <a:lnTo>
                        <a:pt x="21" y="207"/>
                      </a:lnTo>
                      <a:lnTo>
                        <a:pt x="22" y="188"/>
                      </a:lnTo>
                      <a:lnTo>
                        <a:pt x="23" y="169"/>
                      </a:lnTo>
                      <a:lnTo>
                        <a:pt x="24" y="147"/>
                      </a:lnTo>
                      <a:lnTo>
                        <a:pt x="24" y="127"/>
                      </a:lnTo>
                      <a:lnTo>
                        <a:pt x="24" y="105"/>
                      </a:lnTo>
                      <a:lnTo>
                        <a:pt x="24" y="85"/>
                      </a:lnTo>
                      <a:lnTo>
                        <a:pt x="24" y="66"/>
                      </a:lnTo>
                      <a:lnTo>
                        <a:pt x="23" y="47"/>
                      </a:lnTo>
                      <a:lnTo>
                        <a:pt x="22" y="30"/>
                      </a:lnTo>
                      <a:lnTo>
                        <a:pt x="21" y="13"/>
                      </a:lnTo>
                      <a:lnTo>
                        <a:pt x="18" y="0"/>
                      </a:lnTo>
                      <a:lnTo>
                        <a:pt x="6" y="2"/>
                      </a:lnTo>
                      <a:lnTo>
                        <a:pt x="9" y="15"/>
                      </a:lnTo>
                      <a:lnTo>
                        <a:pt x="10" y="30"/>
                      </a:lnTo>
                      <a:lnTo>
                        <a:pt x="11" y="47"/>
                      </a:lnTo>
                      <a:lnTo>
                        <a:pt x="12" y="66"/>
                      </a:lnTo>
                      <a:lnTo>
                        <a:pt x="12" y="85"/>
                      </a:lnTo>
                      <a:lnTo>
                        <a:pt x="12" y="105"/>
                      </a:lnTo>
                      <a:lnTo>
                        <a:pt x="12" y="127"/>
                      </a:lnTo>
                      <a:lnTo>
                        <a:pt x="12" y="147"/>
                      </a:lnTo>
                      <a:lnTo>
                        <a:pt x="11" y="169"/>
                      </a:lnTo>
                      <a:lnTo>
                        <a:pt x="10" y="188"/>
                      </a:lnTo>
                      <a:lnTo>
                        <a:pt x="9" y="207"/>
                      </a:lnTo>
                      <a:lnTo>
                        <a:pt x="7" y="224"/>
                      </a:lnTo>
                      <a:lnTo>
                        <a:pt x="5" y="241"/>
                      </a:lnTo>
                      <a:lnTo>
                        <a:pt x="4" y="255"/>
                      </a:lnTo>
                      <a:lnTo>
                        <a:pt x="1" y="267"/>
                      </a:lnTo>
                      <a:lnTo>
                        <a:pt x="0" y="277"/>
                      </a:lnTo>
                      <a:lnTo>
                        <a:pt x="1" y="280"/>
                      </a:lnTo>
                      <a:lnTo>
                        <a:pt x="0" y="277"/>
                      </a:lnTo>
                      <a:lnTo>
                        <a:pt x="0" y="279"/>
                      </a:lnTo>
                      <a:lnTo>
                        <a:pt x="1" y="280"/>
                      </a:lnTo>
                      <a:lnTo>
                        <a:pt x="11" y="27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14" name="Freeform 91"/>
                <p:cNvSpPr>
                  <a:spLocks/>
                </p:cNvSpPr>
                <p:nvPr/>
              </p:nvSpPr>
              <p:spPr bwMode="auto">
                <a:xfrm>
                  <a:off x="4402" y="2204"/>
                  <a:ext cx="7" cy="24"/>
                </a:xfrm>
                <a:custGeom>
                  <a:avLst/>
                  <a:gdLst>
                    <a:gd name="T0" fmla="*/ 1 w 28"/>
                    <a:gd name="T1" fmla="*/ 6 h 97"/>
                    <a:gd name="T2" fmla="*/ 1 w 28"/>
                    <a:gd name="T3" fmla="*/ 6 h 97"/>
                    <a:gd name="T4" fmla="*/ 1 w 28"/>
                    <a:gd name="T5" fmla="*/ 5 h 97"/>
                    <a:gd name="T6" fmla="*/ 2 w 28"/>
                    <a:gd name="T7" fmla="*/ 4 h 97"/>
                    <a:gd name="T8" fmla="*/ 2 w 28"/>
                    <a:gd name="T9" fmla="*/ 3 h 97"/>
                    <a:gd name="T10" fmla="*/ 2 w 28"/>
                    <a:gd name="T11" fmla="*/ 2 h 97"/>
                    <a:gd name="T12" fmla="*/ 2 w 28"/>
                    <a:gd name="T13" fmla="*/ 2 h 97"/>
                    <a:gd name="T14" fmla="*/ 2 w 28"/>
                    <a:gd name="T15" fmla="*/ 1 h 97"/>
                    <a:gd name="T16" fmla="*/ 2 w 28"/>
                    <a:gd name="T17" fmla="*/ 0 h 97"/>
                    <a:gd name="T18" fmla="*/ 1 w 28"/>
                    <a:gd name="T19" fmla="*/ 0 h 97"/>
                    <a:gd name="T20" fmla="*/ 1 w 28"/>
                    <a:gd name="T21" fmla="*/ 0 h 97"/>
                    <a:gd name="T22" fmla="*/ 1 w 28"/>
                    <a:gd name="T23" fmla="*/ 1 h 97"/>
                    <a:gd name="T24" fmla="*/ 1 w 28"/>
                    <a:gd name="T25" fmla="*/ 1 h 97"/>
                    <a:gd name="T26" fmla="*/ 1 w 28"/>
                    <a:gd name="T27" fmla="*/ 2 h 97"/>
                    <a:gd name="T28" fmla="*/ 1 w 28"/>
                    <a:gd name="T29" fmla="*/ 2 h 97"/>
                    <a:gd name="T30" fmla="*/ 1 w 28"/>
                    <a:gd name="T31" fmla="*/ 3 h 97"/>
                    <a:gd name="T32" fmla="*/ 1 w 28"/>
                    <a:gd name="T33" fmla="*/ 4 h 97"/>
                    <a:gd name="T34" fmla="*/ 1 w 28"/>
                    <a:gd name="T35" fmla="*/ 5 h 97"/>
                    <a:gd name="T36" fmla="*/ 0 w 28"/>
                    <a:gd name="T37" fmla="*/ 6 h 97"/>
                    <a:gd name="T38" fmla="*/ 0 w 28"/>
                    <a:gd name="T39" fmla="*/ 6 h 97"/>
                    <a:gd name="T40" fmla="*/ 1 w 28"/>
                    <a:gd name="T41" fmla="*/ 6 h 9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8"/>
                    <a:gd name="T64" fmla="*/ 0 h 97"/>
                    <a:gd name="T65" fmla="*/ 28 w 28"/>
                    <a:gd name="T66" fmla="*/ 97 h 97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8" h="97">
                      <a:moveTo>
                        <a:pt x="10" y="97"/>
                      </a:moveTo>
                      <a:lnTo>
                        <a:pt x="10" y="97"/>
                      </a:lnTo>
                      <a:lnTo>
                        <a:pt x="18" y="82"/>
                      </a:lnTo>
                      <a:lnTo>
                        <a:pt x="23" y="68"/>
                      </a:lnTo>
                      <a:lnTo>
                        <a:pt x="27" y="54"/>
                      </a:lnTo>
                      <a:lnTo>
                        <a:pt x="28" y="42"/>
                      </a:lnTo>
                      <a:lnTo>
                        <a:pt x="28" y="30"/>
                      </a:lnTo>
                      <a:lnTo>
                        <a:pt x="26" y="21"/>
                      </a:lnTo>
                      <a:lnTo>
                        <a:pt x="22" y="10"/>
                      </a:lnTo>
                      <a:lnTo>
                        <a:pt x="16" y="0"/>
                      </a:lnTo>
                      <a:lnTo>
                        <a:pt x="6" y="5"/>
                      </a:lnTo>
                      <a:lnTo>
                        <a:pt x="10" y="15"/>
                      </a:lnTo>
                      <a:lnTo>
                        <a:pt x="14" y="23"/>
                      </a:lnTo>
                      <a:lnTo>
                        <a:pt x="16" y="33"/>
                      </a:lnTo>
                      <a:lnTo>
                        <a:pt x="16" y="42"/>
                      </a:lnTo>
                      <a:lnTo>
                        <a:pt x="15" y="52"/>
                      </a:lnTo>
                      <a:lnTo>
                        <a:pt x="11" y="63"/>
                      </a:lnTo>
                      <a:lnTo>
                        <a:pt x="6" y="77"/>
                      </a:lnTo>
                      <a:lnTo>
                        <a:pt x="0" y="93"/>
                      </a:lnTo>
                      <a:lnTo>
                        <a:pt x="10" y="9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15" name="Freeform 92"/>
                <p:cNvSpPr>
                  <a:spLocks/>
                </p:cNvSpPr>
                <p:nvPr/>
              </p:nvSpPr>
              <p:spPr bwMode="auto">
                <a:xfrm>
                  <a:off x="4397" y="2227"/>
                  <a:ext cx="8" cy="18"/>
                </a:xfrm>
                <a:custGeom>
                  <a:avLst/>
                  <a:gdLst>
                    <a:gd name="T0" fmla="*/ 0 w 31"/>
                    <a:gd name="T1" fmla="*/ 4 h 73"/>
                    <a:gd name="T2" fmla="*/ 1 w 31"/>
                    <a:gd name="T3" fmla="*/ 3 h 73"/>
                    <a:gd name="T4" fmla="*/ 1 w 31"/>
                    <a:gd name="T5" fmla="*/ 3 h 73"/>
                    <a:gd name="T6" fmla="*/ 1 w 31"/>
                    <a:gd name="T7" fmla="*/ 3 h 73"/>
                    <a:gd name="T8" fmla="*/ 1 w 31"/>
                    <a:gd name="T9" fmla="*/ 3 h 73"/>
                    <a:gd name="T10" fmla="*/ 1 w 31"/>
                    <a:gd name="T11" fmla="*/ 3 h 73"/>
                    <a:gd name="T12" fmla="*/ 1 w 31"/>
                    <a:gd name="T13" fmla="*/ 3 h 73"/>
                    <a:gd name="T14" fmla="*/ 1 w 31"/>
                    <a:gd name="T15" fmla="*/ 2 h 73"/>
                    <a:gd name="T16" fmla="*/ 2 w 31"/>
                    <a:gd name="T17" fmla="*/ 1 h 73"/>
                    <a:gd name="T18" fmla="*/ 2 w 31"/>
                    <a:gd name="T19" fmla="*/ 0 h 73"/>
                    <a:gd name="T20" fmla="*/ 1 w 31"/>
                    <a:gd name="T21" fmla="*/ 0 h 73"/>
                    <a:gd name="T22" fmla="*/ 1 w 31"/>
                    <a:gd name="T23" fmla="*/ 1 h 73"/>
                    <a:gd name="T24" fmla="*/ 1 w 31"/>
                    <a:gd name="T25" fmla="*/ 2 h 73"/>
                    <a:gd name="T26" fmla="*/ 0 w 31"/>
                    <a:gd name="T27" fmla="*/ 2 h 73"/>
                    <a:gd name="T28" fmla="*/ 0 w 31"/>
                    <a:gd name="T29" fmla="*/ 3 h 73"/>
                    <a:gd name="T30" fmla="*/ 0 w 31"/>
                    <a:gd name="T31" fmla="*/ 3 h 73"/>
                    <a:gd name="T32" fmla="*/ 0 w 31"/>
                    <a:gd name="T33" fmla="*/ 3 h 73"/>
                    <a:gd name="T34" fmla="*/ 0 w 31"/>
                    <a:gd name="T35" fmla="*/ 3 h 73"/>
                    <a:gd name="T36" fmla="*/ 0 w 31"/>
                    <a:gd name="T37" fmla="*/ 4 h 73"/>
                    <a:gd name="T38" fmla="*/ 1 w 31"/>
                    <a:gd name="T39" fmla="*/ 3 h 73"/>
                    <a:gd name="T40" fmla="*/ 0 w 31"/>
                    <a:gd name="T41" fmla="*/ 4 h 73"/>
                    <a:gd name="T42" fmla="*/ 2 w 31"/>
                    <a:gd name="T43" fmla="*/ 4 h 73"/>
                    <a:gd name="T44" fmla="*/ 1 w 31"/>
                    <a:gd name="T45" fmla="*/ 3 h 73"/>
                    <a:gd name="T46" fmla="*/ 0 w 31"/>
                    <a:gd name="T47" fmla="*/ 4 h 7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31"/>
                    <a:gd name="T73" fmla="*/ 0 h 73"/>
                    <a:gd name="T74" fmla="*/ 31 w 31"/>
                    <a:gd name="T75" fmla="*/ 73 h 7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31" h="73">
                      <a:moveTo>
                        <a:pt x="4" y="61"/>
                      </a:moveTo>
                      <a:lnTo>
                        <a:pt x="11" y="52"/>
                      </a:lnTo>
                      <a:lnTo>
                        <a:pt x="12" y="56"/>
                      </a:lnTo>
                      <a:lnTo>
                        <a:pt x="12" y="55"/>
                      </a:lnTo>
                      <a:lnTo>
                        <a:pt x="12" y="52"/>
                      </a:lnTo>
                      <a:lnTo>
                        <a:pt x="13" y="49"/>
                      </a:lnTo>
                      <a:lnTo>
                        <a:pt x="15" y="43"/>
                      </a:lnTo>
                      <a:lnTo>
                        <a:pt x="19" y="33"/>
                      </a:lnTo>
                      <a:lnTo>
                        <a:pt x="25" y="20"/>
                      </a:lnTo>
                      <a:lnTo>
                        <a:pt x="31" y="4"/>
                      </a:lnTo>
                      <a:lnTo>
                        <a:pt x="21" y="0"/>
                      </a:lnTo>
                      <a:lnTo>
                        <a:pt x="13" y="15"/>
                      </a:lnTo>
                      <a:lnTo>
                        <a:pt x="7" y="28"/>
                      </a:lnTo>
                      <a:lnTo>
                        <a:pt x="4" y="38"/>
                      </a:lnTo>
                      <a:lnTo>
                        <a:pt x="1" y="44"/>
                      </a:lnTo>
                      <a:lnTo>
                        <a:pt x="0" y="50"/>
                      </a:lnTo>
                      <a:lnTo>
                        <a:pt x="0" y="55"/>
                      </a:lnTo>
                      <a:lnTo>
                        <a:pt x="0" y="56"/>
                      </a:lnTo>
                      <a:lnTo>
                        <a:pt x="1" y="60"/>
                      </a:lnTo>
                      <a:lnTo>
                        <a:pt x="8" y="51"/>
                      </a:lnTo>
                      <a:lnTo>
                        <a:pt x="4" y="61"/>
                      </a:lnTo>
                      <a:lnTo>
                        <a:pt x="23" y="73"/>
                      </a:lnTo>
                      <a:lnTo>
                        <a:pt x="11" y="52"/>
                      </a:lnTo>
                      <a:lnTo>
                        <a:pt x="4" y="6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16" name="Freeform 93"/>
                <p:cNvSpPr>
                  <a:spLocks/>
                </p:cNvSpPr>
                <p:nvPr/>
              </p:nvSpPr>
              <p:spPr bwMode="auto">
                <a:xfrm>
                  <a:off x="4384" y="2233"/>
                  <a:ext cx="15" cy="9"/>
                </a:xfrm>
                <a:custGeom>
                  <a:avLst/>
                  <a:gdLst>
                    <a:gd name="T0" fmla="*/ 0 w 58"/>
                    <a:gd name="T1" fmla="*/ 0 h 39"/>
                    <a:gd name="T2" fmla="*/ 0 w 58"/>
                    <a:gd name="T3" fmla="*/ 0 h 39"/>
                    <a:gd name="T4" fmla="*/ 4 w 58"/>
                    <a:gd name="T5" fmla="*/ 2 h 39"/>
                    <a:gd name="T6" fmla="*/ 4 w 58"/>
                    <a:gd name="T7" fmla="*/ 2 h 39"/>
                    <a:gd name="T8" fmla="*/ 1 w 58"/>
                    <a:gd name="T9" fmla="*/ 0 h 39"/>
                    <a:gd name="T10" fmla="*/ 1 w 58"/>
                    <a:gd name="T11" fmla="*/ 0 h 39"/>
                    <a:gd name="T12" fmla="*/ 0 w 58"/>
                    <a:gd name="T13" fmla="*/ 0 h 39"/>
                    <a:gd name="T14" fmla="*/ 0 w 58"/>
                    <a:gd name="T15" fmla="*/ 0 h 39"/>
                    <a:gd name="T16" fmla="*/ 0 w 58"/>
                    <a:gd name="T17" fmla="*/ 0 h 39"/>
                    <a:gd name="T18" fmla="*/ 0 w 58"/>
                    <a:gd name="T19" fmla="*/ 0 h 3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8"/>
                    <a:gd name="T31" fmla="*/ 0 h 39"/>
                    <a:gd name="T32" fmla="*/ 58 w 58"/>
                    <a:gd name="T33" fmla="*/ 39 h 3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8" h="39">
                      <a:moveTo>
                        <a:pt x="0" y="6"/>
                      </a:moveTo>
                      <a:lnTo>
                        <a:pt x="3" y="10"/>
                      </a:lnTo>
                      <a:lnTo>
                        <a:pt x="54" y="39"/>
                      </a:lnTo>
                      <a:lnTo>
                        <a:pt x="58" y="29"/>
                      </a:lnTo>
                      <a:lnTo>
                        <a:pt x="8" y="0"/>
                      </a:lnTo>
                      <a:lnTo>
                        <a:pt x="12" y="4"/>
                      </a:lnTo>
                      <a:lnTo>
                        <a:pt x="0" y="6"/>
                      </a:lnTo>
                      <a:lnTo>
                        <a:pt x="1" y="9"/>
                      </a:lnTo>
                      <a:lnTo>
                        <a:pt x="3" y="10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17" name="Freeform 94"/>
                <p:cNvSpPr>
                  <a:spLocks/>
                </p:cNvSpPr>
                <p:nvPr/>
              </p:nvSpPr>
              <p:spPr bwMode="auto">
                <a:xfrm>
                  <a:off x="4383" y="2209"/>
                  <a:ext cx="7" cy="25"/>
                </a:xfrm>
                <a:custGeom>
                  <a:avLst/>
                  <a:gdLst>
                    <a:gd name="T0" fmla="*/ 1 w 26"/>
                    <a:gd name="T1" fmla="*/ 0 h 101"/>
                    <a:gd name="T2" fmla="*/ 1 w 26"/>
                    <a:gd name="T3" fmla="*/ 0 h 101"/>
                    <a:gd name="T4" fmla="*/ 1 w 26"/>
                    <a:gd name="T5" fmla="*/ 1 h 101"/>
                    <a:gd name="T6" fmla="*/ 0 w 26"/>
                    <a:gd name="T7" fmla="*/ 2 h 101"/>
                    <a:gd name="T8" fmla="*/ 0 w 26"/>
                    <a:gd name="T9" fmla="*/ 3 h 101"/>
                    <a:gd name="T10" fmla="*/ 0 w 26"/>
                    <a:gd name="T11" fmla="*/ 3 h 101"/>
                    <a:gd name="T12" fmla="*/ 0 w 26"/>
                    <a:gd name="T13" fmla="*/ 4 h 101"/>
                    <a:gd name="T14" fmla="*/ 0 w 26"/>
                    <a:gd name="T15" fmla="*/ 5 h 101"/>
                    <a:gd name="T16" fmla="*/ 0 w 26"/>
                    <a:gd name="T17" fmla="*/ 6 h 101"/>
                    <a:gd name="T18" fmla="*/ 0 w 26"/>
                    <a:gd name="T19" fmla="*/ 6 h 101"/>
                    <a:gd name="T20" fmla="*/ 1 w 26"/>
                    <a:gd name="T21" fmla="*/ 6 h 101"/>
                    <a:gd name="T22" fmla="*/ 1 w 26"/>
                    <a:gd name="T23" fmla="*/ 5 h 101"/>
                    <a:gd name="T24" fmla="*/ 1 w 26"/>
                    <a:gd name="T25" fmla="*/ 5 h 101"/>
                    <a:gd name="T26" fmla="*/ 1 w 26"/>
                    <a:gd name="T27" fmla="*/ 4 h 101"/>
                    <a:gd name="T28" fmla="*/ 1 w 26"/>
                    <a:gd name="T29" fmla="*/ 3 h 101"/>
                    <a:gd name="T30" fmla="*/ 1 w 26"/>
                    <a:gd name="T31" fmla="*/ 3 h 101"/>
                    <a:gd name="T32" fmla="*/ 1 w 26"/>
                    <a:gd name="T33" fmla="*/ 2 h 101"/>
                    <a:gd name="T34" fmla="*/ 1 w 26"/>
                    <a:gd name="T35" fmla="*/ 1 h 101"/>
                    <a:gd name="T36" fmla="*/ 2 w 26"/>
                    <a:gd name="T37" fmla="*/ 0 h 101"/>
                    <a:gd name="T38" fmla="*/ 2 w 26"/>
                    <a:gd name="T39" fmla="*/ 0 h 101"/>
                    <a:gd name="T40" fmla="*/ 2 w 26"/>
                    <a:gd name="T41" fmla="*/ 0 h 101"/>
                    <a:gd name="T42" fmla="*/ 2 w 26"/>
                    <a:gd name="T43" fmla="*/ 0 h 101"/>
                    <a:gd name="T44" fmla="*/ 2 w 26"/>
                    <a:gd name="T45" fmla="*/ 0 h 101"/>
                    <a:gd name="T46" fmla="*/ 1 w 26"/>
                    <a:gd name="T47" fmla="*/ 0 h 10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6"/>
                    <a:gd name="T73" fmla="*/ 0 h 101"/>
                    <a:gd name="T74" fmla="*/ 26 w 26"/>
                    <a:gd name="T75" fmla="*/ 101 h 101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6" h="101">
                      <a:moveTo>
                        <a:pt x="14" y="2"/>
                      </a:moveTo>
                      <a:lnTo>
                        <a:pt x="14" y="0"/>
                      </a:lnTo>
                      <a:lnTo>
                        <a:pt x="8" y="15"/>
                      </a:lnTo>
                      <a:lnTo>
                        <a:pt x="5" y="31"/>
                      </a:lnTo>
                      <a:lnTo>
                        <a:pt x="2" y="44"/>
                      </a:lnTo>
                      <a:lnTo>
                        <a:pt x="1" y="58"/>
                      </a:lnTo>
                      <a:lnTo>
                        <a:pt x="0" y="69"/>
                      </a:lnTo>
                      <a:lnTo>
                        <a:pt x="1" y="82"/>
                      </a:lnTo>
                      <a:lnTo>
                        <a:pt x="2" y="92"/>
                      </a:lnTo>
                      <a:lnTo>
                        <a:pt x="4" y="101"/>
                      </a:lnTo>
                      <a:lnTo>
                        <a:pt x="16" y="99"/>
                      </a:lnTo>
                      <a:lnTo>
                        <a:pt x="14" y="89"/>
                      </a:lnTo>
                      <a:lnTo>
                        <a:pt x="13" y="80"/>
                      </a:lnTo>
                      <a:lnTo>
                        <a:pt x="12" y="69"/>
                      </a:lnTo>
                      <a:lnTo>
                        <a:pt x="13" y="58"/>
                      </a:lnTo>
                      <a:lnTo>
                        <a:pt x="14" y="46"/>
                      </a:lnTo>
                      <a:lnTo>
                        <a:pt x="17" y="33"/>
                      </a:lnTo>
                      <a:lnTo>
                        <a:pt x="20" y="20"/>
                      </a:lnTo>
                      <a:lnTo>
                        <a:pt x="26" y="4"/>
                      </a:lnTo>
                      <a:lnTo>
                        <a:pt x="26" y="2"/>
                      </a:lnTo>
                      <a:lnTo>
                        <a:pt x="26" y="4"/>
                      </a:lnTo>
                      <a:lnTo>
                        <a:pt x="26" y="3"/>
                      </a:lnTo>
                      <a:lnTo>
                        <a:pt x="26" y="2"/>
                      </a:lnTo>
                      <a:lnTo>
                        <a:pt x="14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18" name="Freeform 95"/>
                <p:cNvSpPr>
                  <a:spLocks/>
                </p:cNvSpPr>
                <p:nvPr/>
              </p:nvSpPr>
              <p:spPr bwMode="auto">
                <a:xfrm>
                  <a:off x="4398" y="2208"/>
                  <a:ext cx="64" cy="37"/>
                </a:xfrm>
                <a:custGeom>
                  <a:avLst/>
                  <a:gdLst>
                    <a:gd name="T0" fmla="*/ 0 w 254"/>
                    <a:gd name="T1" fmla="*/ 8 h 146"/>
                    <a:gd name="T2" fmla="*/ 0 w 254"/>
                    <a:gd name="T3" fmla="*/ 7 h 146"/>
                    <a:gd name="T4" fmla="*/ 0 w 254"/>
                    <a:gd name="T5" fmla="*/ 7 h 146"/>
                    <a:gd name="T6" fmla="*/ 0 w 254"/>
                    <a:gd name="T7" fmla="*/ 6 h 146"/>
                    <a:gd name="T8" fmla="*/ 1 w 254"/>
                    <a:gd name="T9" fmla="*/ 5 h 146"/>
                    <a:gd name="T10" fmla="*/ 1 w 254"/>
                    <a:gd name="T11" fmla="*/ 5 h 146"/>
                    <a:gd name="T12" fmla="*/ 2 w 254"/>
                    <a:gd name="T13" fmla="*/ 5 h 146"/>
                    <a:gd name="T14" fmla="*/ 3 w 254"/>
                    <a:gd name="T15" fmla="*/ 4 h 146"/>
                    <a:gd name="T16" fmla="*/ 4 w 254"/>
                    <a:gd name="T17" fmla="*/ 4 h 146"/>
                    <a:gd name="T18" fmla="*/ 5 w 254"/>
                    <a:gd name="T19" fmla="*/ 4 h 146"/>
                    <a:gd name="T20" fmla="*/ 7 w 254"/>
                    <a:gd name="T21" fmla="*/ 3 h 146"/>
                    <a:gd name="T22" fmla="*/ 8 w 254"/>
                    <a:gd name="T23" fmla="*/ 2 h 146"/>
                    <a:gd name="T24" fmla="*/ 10 w 254"/>
                    <a:gd name="T25" fmla="*/ 2 h 146"/>
                    <a:gd name="T26" fmla="*/ 12 w 254"/>
                    <a:gd name="T27" fmla="*/ 1 h 146"/>
                    <a:gd name="T28" fmla="*/ 13 w 254"/>
                    <a:gd name="T29" fmla="*/ 0 h 146"/>
                    <a:gd name="T30" fmla="*/ 15 w 254"/>
                    <a:gd name="T31" fmla="*/ 0 h 146"/>
                    <a:gd name="T32" fmla="*/ 16 w 254"/>
                    <a:gd name="T33" fmla="*/ 0 h 146"/>
                    <a:gd name="T34" fmla="*/ 16 w 254"/>
                    <a:gd name="T35" fmla="*/ 1 h 146"/>
                    <a:gd name="T36" fmla="*/ 16 w 254"/>
                    <a:gd name="T37" fmla="*/ 2 h 146"/>
                    <a:gd name="T38" fmla="*/ 15 w 254"/>
                    <a:gd name="T39" fmla="*/ 2 h 146"/>
                    <a:gd name="T40" fmla="*/ 15 w 254"/>
                    <a:gd name="T41" fmla="*/ 3 h 146"/>
                    <a:gd name="T42" fmla="*/ 15 w 254"/>
                    <a:gd name="T43" fmla="*/ 3 h 146"/>
                    <a:gd name="T44" fmla="*/ 15 w 254"/>
                    <a:gd name="T45" fmla="*/ 3 h 146"/>
                    <a:gd name="T46" fmla="*/ 15 w 254"/>
                    <a:gd name="T47" fmla="*/ 3 h 146"/>
                    <a:gd name="T48" fmla="*/ 15 w 254"/>
                    <a:gd name="T49" fmla="*/ 3 h 146"/>
                    <a:gd name="T50" fmla="*/ 14 w 254"/>
                    <a:gd name="T51" fmla="*/ 4 h 146"/>
                    <a:gd name="T52" fmla="*/ 13 w 254"/>
                    <a:gd name="T53" fmla="*/ 5 h 146"/>
                    <a:gd name="T54" fmla="*/ 11 w 254"/>
                    <a:gd name="T55" fmla="*/ 6 h 146"/>
                    <a:gd name="T56" fmla="*/ 10 w 254"/>
                    <a:gd name="T57" fmla="*/ 7 h 146"/>
                    <a:gd name="T58" fmla="*/ 8 w 254"/>
                    <a:gd name="T59" fmla="*/ 7 h 146"/>
                    <a:gd name="T60" fmla="*/ 7 w 254"/>
                    <a:gd name="T61" fmla="*/ 8 h 146"/>
                    <a:gd name="T62" fmla="*/ 6 w 254"/>
                    <a:gd name="T63" fmla="*/ 8 h 146"/>
                    <a:gd name="T64" fmla="*/ 5 w 254"/>
                    <a:gd name="T65" fmla="*/ 9 h 146"/>
                    <a:gd name="T66" fmla="*/ 4 w 254"/>
                    <a:gd name="T67" fmla="*/ 9 h 146"/>
                    <a:gd name="T68" fmla="*/ 3 w 254"/>
                    <a:gd name="T69" fmla="*/ 9 h 146"/>
                    <a:gd name="T70" fmla="*/ 2 w 254"/>
                    <a:gd name="T71" fmla="*/ 9 h 146"/>
                    <a:gd name="T72" fmla="*/ 2 w 254"/>
                    <a:gd name="T73" fmla="*/ 9 h 146"/>
                    <a:gd name="T74" fmla="*/ 2 w 254"/>
                    <a:gd name="T75" fmla="*/ 9 h 146"/>
                    <a:gd name="T76" fmla="*/ 1 w 254"/>
                    <a:gd name="T77" fmla="*/ 9 h 146"/>
                    <a:gd name="T78" fmla="*/ 1 w 254"/>
                    <a:gd name="T79" fmla="*/ 9 h 146"/>
                    <a:gd name="T80" fmla="*/ 0 w 254"/>
                    <a:gd name="T81" fmla="*/ 8 h 14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254"/>
                    <a:gd name="T124" fmla="*/ 0 h 146"/>
                    <a:gd name="T125" fmla="*/ 254 w 254"/>
                    <a:gd name="T126" fmla="*/ 146 h 14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254" h="146">
                      <a:moveTo>
                        <a:pt x="0" y="132"/>
                      </a:moveTo>
                      <a:lnTo>
                        <a:pt x="0" y="115"/>
                      </a:lnTo>
                      <a:lnTo>
                        <a:pt x="1" y="102"/>
                      </a:lnTo>
                      <a:lnTo>
                        <a:pt x="5" y="91"/>
                      </a:lnTo>
                      <a:lnTo>
                        <a:pt x="9" y="83"/>
                      </a:lnTo>
                      <a:lnTo>
                        <a:pt x="19" y="77"/>
                      </a:lnTo>
                      <a:lnTo>
                        <a:pt x="30" y="72"/>
                      </a:lnTo>
                      <a:lnTo>
                        <a:pt x="45" y="67"/>
                      </a:lnTo>
                      <a:lnTo>
                        <a:pt x="66" y="64"/>
                      </a:lnTo>
                      <a:lnTo>
                        <a:pt x="83" y="55"/>
                      </a:lnTo>
                      <a:lnTo>
                        <a:pt x="104" y="46"/>
                      </a:lnTo>
                      <a:lnTo>
                        <a:pt x="129" y="34"/>
                      </a:lnTo>
                      <a:lnTo>
                        <a:pt x="155" y="23"/>
                      </a:lnTo>
                      <a:lnTo>
                        <a:pt x="182" y="12"/>
                      </a:lnTo>
                      <a:lnTo>
                        <a:pt x="209" y="5"/>
                      </a:lnTo>
                      <a:lnTo>
                        <a:pt x="233" y="0"/>
                      </a:lnTo>
                      <a:lnTo>
                        <a:pt x="254" y="1"/>
                      </a:lnTo>
                      <a:lnTo>
                        <a:pt x="249" y="17"/>
                      </a:lnTo>
                      <a:lnTo>
                        <a:pt x="246" y="29"/>
                      </a:lnTo>
                      <a:lnTo>
                        <a:pt x="242" y="37"/>
                      </a:lnTo>
                      <a:lnTo>
                        <a:pt x="241" y="43"/>
                      </a:lnTo>
                      <a:lnTo>
                        <a:pt x="239" y="48"/>
                      </a:lnTo>
                      <a:lnTo>
                        <a:pt x="239" y="51"/>
                      </a:lnTo>
                      <a:lnTo>
                        <a:pt x="237" y="52"/>
                      </a:lnTo>
                      <a:lnTo>
                        <a:pt x="219" y="64"/>
                      </a:lnTo>
                      <a:lnTo>
                        <a:pt x="199" y="76"/>
                      </a:lnTo>
                      <a:lnTo>
                        <a:pt x="177" y="89"/>
                      </a:lnTo>
                      <a:lnTo>
                        <a:pt x="155" y="101"/>
                      </a:lnTo>
                      <a:lnTo>
                        <a:pt x="131" y="112"/>
                      </a:lnTo>
                      <a:lnTo>
                        <a:pt x="109" y="122"/>
                      </a:lnTo>
                      <a:lnTo>
                        <a:pt x="89" y="130"/>
                      </a:lnTo>
                      <a:lnTo>
                        <a:pt x="71" y="136"/>
                      </a:lnTo>
                      <a:lnTo>
                        <a:pt x="56" y="142"/>
                      </a:lnTo>
                      <a:lnTo>
                        <a:pt x="45" y="145"/>
                      </a:lnTo>
                      <a:lnTo>
                        <a:pt x="36" y="146"/>
                      </a:lnTo>
                      <a:lnTo>
                        <a:pt x="29" y="146"/>
                      </a:lnTo>
                      <a:lnTo>
                        <a:pt x="23" y="144"/>
                      </a:lnTo>
                      <a:lnTo>
                        <a:pt x="15" y="140"/>
                      </a:lnTo>
                      <a:lnTo>
                        <a:pt x="8" y="136"/>
                      </a:lnTo>
                      <a:lnTo>
                        <a:pt x="0" y="13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19" name="Freeform 96"/>
                <p:cNvSpPr>
                  <a:spLocks/>
                </p:cNvSpPr>
                <p:nvPr/>
              </p:nvSpPr>
              <p:spPr bwMode="auto">
                <a:xfrm>
                  <a:off x="4397" y="2222"/>
                  <a:ext cx="18" cy="19"/>
                </a:xfrm>
                <a:custGeom>
                  <a:avLst/>
                  <a:gdLst>
                    <a:gd name="T0" fmla="*/ 4 w 74"/>
                    <a:gd name="T1" fmla="*/ 0 h 74"/>
                    <a:gd name="T2" fmla="*/ 4 w 74"/>
                    <a:gd name="T3" fmla="*/ 0 h 74"/>
                    <a:gd name="T4" fmla="*/ 3 w 74"/>
                    <a:gd name="T5" fmla="*/ 0 h 74"/>
                    <a:gd name="T6" fmla="*/ 2 w 74"/>
                    <a:gd name="T7" fmla="*/ 1 h 74"/>
                    <a:gd name="T8" fmla="*/ 1 w 74"/>
                    <a:gd name="T9" fmla="*/ 1 h 74"/>
                    <a:gd name="T10" fmla="*/ 1 w 74"/>
                    <a:gd name="T11" fmla="*/ 1 h 74"/>
                    <a:gd name="T12" fmla="*/ 0 w 74"/>
                    <a:gd name="T13" fmla="*/ 2 h 74"/>
                    <a:gd name="T14" fmla="*/ 0 w 74"/>
                    <a:gd name="T15" fmla="*/ 3 h 74"/>
                    <a:gd name="T16" fmla="*/ 0 w 74"/>
                    <a:gd name="T17" fmla="*/ 4 h 74"/>
                    <a:gd name="T18" fmla="*/ 0 w 74"/>
                    <a:gd name="T19" fmla="*/ 5 h 74"/>
                    <a:gd name="T20" fmla="*/ 1 w 74"/>
                    <a:gd name="T21" fmla="*/ 5 h 74"/>
                    <a:gd name="T22" fmla="*/ 1 w 74"/>
                    <a:gd name="T23" fmla="*/ 4 h 74"/>
                    <a:gd name="T24" fmla="*/ 1 w 74"/>
                    <a:gd name="T25" fmla="*/ 3 h 74"/>
                    <a:gd name="T26" fmla="*/ 1 w 74"/>
                    <a:gd name="T27" fmla="*/ 2 h 74"/>
                    <a:gd name="T28" fmla="*/ 1 w 74"/>
                    <a:gd name="T29" fmla="*/ 2 h 74"/>
                    <a:gd name="T30" fmla="*/ 2 w 74"/>
                    <a:gd name="T31" fmla="*/ 2 h 74"/>
                    <a:gd name="T32" fmla="*/ 2 w 74"/>
                    <a:gd name="T33" fmla="*/ 1 h 74"/>
                    <a:gd name="T34" fmla="*/ 3 w 74"/>
                    <a:gd name="T35" fmla="*/ 1 h 74"/>
                    <a:gd name="T36" fmla="*/ 4 w 74"/>
                    <a:gd name="T37" fmla="*/ 1 h 74"/>
                    <a:gd name="T38" fmla="*/ 4 w 74"/>
                    <a:gd name="T39" fmla="*/ 1 h 74"/>
                    <a:gd name="T40" fmla="*/ 4 w 74"/>
                    <a:gd name="T41" fmla="*/ 1 h 74"/>
                    <a:gd name="T42" fmla="*/ 4 w 74"/>
                    <a:gd name="T43" fmla="*/ 1 h 74"/>
                    <a:gd name="T44" fmla="*/ 4 w 74"/>
                    <a:gd name="T45" fmla="*/ 1 h 74"/>
                    <a:gd name="T46" fmla="*/ 4 w 74"/>
                    <a:gd name="T47" fmla="*/ 0 h 74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4"/>
                    <a:gd name="T73" fmla="*/ 0 h 74"/>
                    <a:gd name="T74" fmla="*/ 74 w 74"/>
                    <a:gd name="T75" fmla="*/ 74 h 74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4" h="74">
                      <a:moveTo>
                        <a:pt x="69" y="0"/>
                      </a:moveTo>
                      <a:lnTo>
                        <a:pt x="71" y="0"/>
                      </a:lnTo>
                      <a:lnTo>
                        <a:pt x="50" y="3"/>
                      </a:lnTo>
                      <a:lnTo>
                        <a:pt x="33" y="8"/>
                      </a:lnTo>
                      <a:lnTo>
                        <a:pt x="23" y="14"/>
                      </a:lnTo>
                      <a:lnTo>
                        <a:pt x="11" y="20"/>
                      </a:lnTo>
                      <a:lnTo>
                        <a:pt x="5" y="31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0" y="74"/>
                      </a:lnTo>
                      <a:lnTo>
                        <a:pt x="12" y="74"/>
                      </a:lnTo>
                      <a:lnTo>
                        <a:pt x="12" y="57"/>
                      </a:lnTo>
                      <a:lnTo>
                        <a:pt x="13" y="45"/>
                      </a:lnTo>
                      <a:lnTo>
                        <a:pt x="17" y="36"/>
                      </a:lnTo>
                      <a:lnTo>
                        <a:pt x="20" y="30"/>
                      </a:lnTo>
                      <a:lnTo>
                        <a:pt x="27" y="24"/>
                      </a:lnTo>
                      <a:lnTo>
                        <a:pt x="38" y="20"/>
                      </a:lnTo>
                      <a:lnTo>
                        <a:pt x="53" y="15"/>
                      </a:lnTo>
                      <a:lnTo>
                        <a:pt x="73" y="12"/>
                      </a:lnTo>
                      <a:lnTo>
                        <a:pt x="74" y="12"/>
                      </a:lnTo>
                      <a:lnTo>
                        <a:pt x="73" y="12"/>
                      </a:lnTo>
                      <a:lnTo>
                        <a:pt x="74" y="12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20" name="Freeform 97"/>
                <p:cNvSpPr>
                  <a:spLocks/>
                </p:cNvSpPr>
                <p:nvPr/>
              </p:nvSpPr>
              <p:spPr bwMode="auto">
                <a:xfrm>
                  <a:off x="4414" y="2207"/>
                  <a:ext cx="50" cy="18"/>
                </a:xfrm>
                <a:custGeom>
                  <a:avLst/>
                  <a:gdLst>
                    <a:gd name="T0" fmla="*/ 13 w 198"/>
                    <a:gd name="T1" fmla="*/ 0 h 76"/>
                    <a:gd name="T2" fmla="*/ 12 w 198"/>
                    <a:gd name="T3" fmla="*/ 0 h 76"/>
                    <a:gd name="T4" fmla="*/ 11 w 198"/>
                    <a:gd name="T5" fmla="*/ 0 h 76"/>
                    <a:gd name="T6" fmla="*/ 9 w 198"/>
                    <a:gd name="T7" fmla="*/ 0 h 76"/>
                    <a:gd name="T8" fmla="*/ 8 w 198"/>
                    <a:gd name="T9" fmla="*/ 1 h 76"/>
                    <a:gd name="T10" fmla="*/ 6 w 198"/>
                    <a:gd name="T11" fmla="*/ 1 h 76"/>
                    <a:gd name="T12" fmla="*/ 4 w 198"/>
                    <a:gd name="T13" fmla="*/ 2 h 76"/>
                    <a:gd name="T14" fmla="*/ 3 w 198"/>
                    <a:gd name="T15" fmla="*/ 3 h 76"/>
                    <a:gd name="T16" fmla="*/ 1 w 198"/>
                    <a:gd name="T17" fmla="*/ 3 h 76"/>
                    <a:gd name="T18" fmla="*/ 0 w 198"/>
                    <a:gd name="T19" fmla="*/ 4 h 76"/>
                    <a:gd name="T20" fmla="*/ 0 w 198"/>
                    <a:gd name="T21" fmla="*/ 4 h 76"/>
                    <a:gd name="T22" fmla="*/ 2 w 198"/>
                    <a:gd name="T23" fmla="*/ 4 h 76"/>
                    <a:gd name="T24" fmla="*/ 3 w 198"/>
                    <a:gd name="T25" fmla="*/ 3 h 76"/>
                    <a:gd name="T26" fmla="*/ 4 w 198"/>
                    <a:gd name="T27" fmla="*/ 3 h 76"/>
                    <a:gd name="T28" fmla="*/ 6 w 198"/>
                    <a:gd name="T29" fmla="*/ 2 h 76"/>
                    <a:gd name="T30" fmla="*/ 8 w 198"/>
                    <a:gd name="T31" fmla="*/ 1 h 76"/>
                    <a:gd name="T32" fmla="*/ 9 w 198"/>
                    <a:gd name="T33" fmla="*/ 1 h 76"/>
                    <a:gd name="T34" fmla="*/ 11 w 198"/>
                    <a:gd name="T35" fmla="*/ 1 h 76"/>
                    <a:gd name="T36" fmla="*/ 12 w 198"/>
                    <a:gd name="T37" fmla="*/ 1 h 76"/>
                    <a:gd name="T38" fmla="*/ 12 w 198"/>
                    <a:gd name="T39" fmla="*/ 0 h 76"/>
                    <a:gd name="T40" fmla="*/ 13 w 198"/>
                    <a:gd name="T41" fmla="*/ 0 h 76"/>
                    <a:gd name="T42" fmla="*/ 13 w 198"/>
                    <a:gd name="T43" fmla="*/ 0 h 76"/>
                    <a:gd name="T44" fmla="*/ 12 w 198"/>
                    <a:gd name="T45" fmla="*/ 0 h 76"/>
                    <a:gd name="T46" fmla="*/ 13 w 198"/>
                    <a:gd name="T47" fmla="*/ 0 h 7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98"/>
                    <a:gd name="T73" fmla="*/ 0 h 76"/>
                    <a:gd name="T74" fmla="*/ 198 w 198"/>
                    <a:gd name="T75" fmla="*/ 76 h 7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98" h="76">
                      <a:moveTo>
                        <a:pt x="197" y="10"/>
                      </a:moveTo>
                      <a:lnTo>
                        <a:pt x="192" y="1"/>
                      </a:lnTo>
                      <a:lnTo>
                        <a:pt x="170" y="0"/>
                      </a:lnTo>
                      <a:lnTo>
                        <a:pt x="144" y="5"/>
                      </a:lnTo>
                      <a:lnTo>
                        <a:pt x="117" y="12"/>
                      </a:lnTo>
                      <a:lnTo>
                        <a:pt x="89" y="23"/>
                      </a:lnTo>
                      <a:lnTo>
                        <a:pt x="64" y="34"/>
                      </a:lnTo>
                      <a:lnTo>
                        <a:pt x="39" y="46"/>
                      </a:lnTo>
                      <a:lnTo>
                        <a:pt x="17" y="55"/>
                      </a:lnTo>
                      <a:lnTo>
                        <a:pt x="0" y="64"/>
                      </a:lnTo>
                      <a:lnTo>
                        <a:pt x="5" y="76"/>
                      </a:lnTo>
                      <a:lnTo>
                        <a:pt x="22" y="67"/>
                      </a:lnTo>
                      <a:lnTo>
                        <a:pt x="44" y="58"/>
                      </a:lnTo>
                      <a:lnTo>
                        <a:pt x="69" y="46"/>
                      </a:lnTo>
                      <a:lnTo>
                        <a:pt x="94" y="35"/>
                      </a:lnTo>
                      <a:lnTo>
                        <a:pt x="122" y="24"/>
                      </a:lnTo>
                      <a:lnTo>
                        <a:pt x="147" y="17"/>
                      </a:lnTo>
                      <a:lnTo>
                        <a:pt x="170" y="12"/>
                      </a:lnTo>
                      <a:lnTo>
                        <a:pt x="190" y="13"/>
                      </a:lnTo>
                      <a:lnTo>
                        <a:pt x="185" y="5"/>
                      </a:lnTo>
                      <a:lnTo>
                        <a:pt x="197" y="10"/>
                      </a:lnTo>
                      <a:lnTo>
                        <a:pt x="198" y="3"/>
                      </a:lnTo>
                      <a:lnTo>
                        <a:pt x="192" y="1"/>
                      </a:lnTo>
                      <a:lnTo>
                        <a:pt x="197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21" name="Freeform 98"/>
                <p:cNvSpPr>
                  <a:spLocks/>
                </p:cNvSpPr>
                <p:nvPr/>
              </p:nvSpPr>
              <p:spPr bwMode="auto">
                <a:xfrm>
                  <a:off x="4456" y="2208"/>
                  <a:ext cx="7" cy="14"/>
                </a:xfrm>
                <a:custGeom>
                  <a:avLst/>
                  <a:gdLst>
                    <a:gd name="T0" fmla="*/ 1 w 27"/>
                    <a:gd name="T1" fmla="*/ 3 h 57"/>
                    <a:gd name="T2" fmla="*/ 1 w 27"/>
                    <a:gd name="T3" fmla="*/ 3 h 57"/>
                    <a:gd name="T4" fmla="*/ 1 w 27"/>
                    <a:gd name="T5" fmla="*/ 3 h 57"/>
                    <a:gd name="T6" fmla="*/ 1 w 27"/>
                    <a:gd name="T7" fmla="*/ 3 h 57"/>
                    <a:gd name="T8" fmla="*/ 1 w 27"/>
                    <a:gd name="T9" fmla="*/ 3 h 57"/>
                    <a:gd name="T10" fmla="*/ 1 w 27"/>
                    <a:gd name="T11" fmla="*/ 3 h 57"/>
                    <a:gd name="T12" fmla="*/ 1 w 27"/>
                    <a:gd name="T13" fmla="*/ 2 h 57"/>
                    <a:gd name="T14" fmla="*/ 1 w 27"/>
                    <a:gd name="T15" fmla="*/ 2 h 57"/>
                    <a:gd name="T16" fmla="*/ 2 w 27"/>
                    <a:gd name="T17" fmla="*/ 1 h 57"/>
                    <a:gd name="T18" fmla="*/ 2 w 27"/>
                    <a:gd name="T19" fmla="*/ 0 h 57"/>
                    <a:gd name="T20" fmla="*/ 1 w 27"/>
                    <a:gd name="T21" fmla="*/ 0 h 57"/>
                    <a:gd name="T22" fmla="*/ 1 w 27"/>
                    <a:gd name="T23" fmla="*/ 1 h 57"/>
                    <a:gd name="T24" fmla="*/ 1 w 27"/>
                    <a:gd name="T25" fmla="*/ 2 h 57"/>
                    <a:gd name="T26" fmla="*/ 0 w 27"/>
                    <a:gd name="T27" fmla="*/ 2 h 57"/>
                    <a:gd name="T28" fmla="*/ 0 w 27"/>
                    <a:gd name="T29" fmla="*/ 2 h 57"/>
                    <a:gd name="T30" fmla="*/ 0 w 27"/>
                    <a:gd name="T31" fmla="*/ 3 h 57"/>
                    <a:gd name="T32" fmla="*/ 0 w 27"/>
                    <a:gd name="T33" fmla="*/ 3 h 57"/>
                    <a:gd name="T34" fmla="*/ 0 w 27"/>
                    <a:gd name="T35" fmla="*/ 3 h 57"/>
                    <a:gd name="T36" fmla="*/ 0 w 27"/>
                    <a:gd name="T37" fmla="*/ 3 h 57"/>
                    <a:gd name="T38" fmla="*/ 0 w 27"/>
                    <a:gd name="T39" fmla="*/ 3 h 57"/>
                    <a:gd name="T40" fmla="*/ 1 w 27"/>
                    <a:gd name="T41" fmla="*/ 3 h 57"/>
                    <a:gd name="T42" fmla="*/ 1 w 27"/>
                    <a:gd name="T43" fmla="*/ 3 h 57"/>
                    <a:gd name="T44" fmla="*/ 1 w 27"/>
                    <a:gd name="T45" fmla="*/ 3 h 57"/>
                    <a:gd name="T46" fmla="*/ 1 w 27"/>
                    <a:gd name="T47" fmla="*/ 3 h 57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7"/>
                    <a:gd name="T73" fmla="*/ 0 h 57"/>
                    <a:gd name="T74" fmla="*/ 27 w 27"/>
                    <a:gd name="T75" fmla="*/ 57 h 57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7" h="57">
                      <a:moveTo>
                        <a:pt x="8" y="57"/>
                      </a:moveTo>
                      <a:lnTo>
                        <a:pt x="9" y="55"/>
                      </a:lnTo>
                      <a:lnTo>
                        <a:pt x="8" y="56"/>
                      </a:lnTo>
                      <a:lnTo>
                        <a:pt x="12" y="54"/>
                      </a:lnTo>
                      <a:lnTo>
                        <a:pt x="12" y="52"/>
                      </a:lnTo>
                      <a:lnTo>
                        <a:pt x="14" y="47"/>
                      </a:lnTo>
                      <a:lnTo>
                        <a:pt x="15" y="41"/>
                      </a:lnTo>
                      <a:lnTo>
                        <a:pt x="19" y="32"/>
                      </a:lnTo>
                      <a:lnTo>
                        <a:pt x="22" y="19"/>
                      </a:lnTo>
                      <a:lnTo>
                        <a:pt x="27" y="5"/>
                      </a:lnTo>
                      <a:lnTo>
                        <a:pt x="15" y="0"/>
                      </a:lnTo>
                      <a:lnTo>
                        <a:pt x="10" y="17"/>
                      </a:lnTo>
                      <a:lnTo>
                        <a:pt x="7" y="28"/>
                      </a:lnTo>
                      <a:lnTo>
                        <a:pt x="3" y="36"/>
                      </a:lnTo>
                      <a:lnTo>
                        <a:pt x="2" y="42"/>
                      </a:lnTo>
                      <a:lnTo>
                        <a:pt x="0" y="47"/>
                      </a:lnTo>
                      <a:lnTo>
                        <a:pt x="0" y="49"/>
                      </a:lnTo>
                      <a:lnTo>
                        <a:pt x="1" y="49"/>
                      </a:lnTo>
                      <a:lnTo>
                        <a:pt x="0" y="50"/>
                      </a:lnTo>
                      <a:lnTo>
                        <a:pt x="1" y="48"/>
                      </a:lnTo>
                      <a:lnTo>
                        <a:pt x="8" y="57"/>
                      </a:lnTo>
                      <a:lnTo>
                        <a:pt x="9" y="56"/>
                      </a:lnTo>
                      <a:lnTo>
                        <a:pt x="9" y="55"/>
                      </a:lnTo>
                      <a:lnTo>
                        <a:pt x="8" y="5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22" name="Freeform 99"/>
                <p:cNvSpPr>
                  <a:spLocks/>
                </p:cNvSpPr>
                <p:nvPr/>
              </p:nvSpPr>
              <p:spPr bwMode="auto">
                <a:xfrm>
                  <a:off x="4415" y="2220"/>
                  <a:ext cx="43" cy="23"/>
                </a:xfrm>
                <a:custGeom>
                  <a:avLst/>
                  <a:gdLst>
                    <a:gd name="T0" fmla="*/ 0 w 173"/>
                    <a:gd name="T1" fmla="*/ 6 h 95"/>
                    <a:gd name="T2" fmla="*/ 0 w 173"/>
                    <a:gd name="T3" fmla="*/ 6 h 95"/>
                    <a:gd name="T4" fmla="*/ 1 w 173"/>
                    <a:gd name="T5" fmla="*/ 5 h 95"/>
                    <a:gd name="T6" fmla="*/ 3 w 173"/>
                    <a:gd name="T7" fmla="*/ 5 h 95"/>
                    <a:gd name="T8" fmla="*/ 4 w 173"/>
                    <a:gd name="T9" fmla="*/ 4 h 95"/>
                    <a:gd name="T10" fmla="*/ 5 w 173"/>
                    <a:gd name="T11" fmla="*/ 3 h 95"/>
                    <a:gd name="T12" fmla="*/ 7 w 173"/>
                    <a:gd name="T13" fmla="*/ 3 h 95"/>
                    <a:gd name="T14" fmla="*/ 8 w 173"/>
                    <a:gd name="T15" fmla="*/ 2 h 95"/>
                    <a:gd name="T16" fmla="*/ 10 w 173"/>
                    <a:gd name="T17" fmla="*/ 1 h 95"/>
                    <a:gd name="T18" fmla="*/ 11 w 173"/>
                    <a:gd name="T19" fmla="*/ 0 h 95"/>
                    <a:gd name="T20" fmla="*/ 10 w 173"/>
                    <a:gd name="T21" fmla="*/ 0 h 95"/>
                    <a:gd name="T22" fmla="*/ 9 w 173"/>
                    <a:gd name="T23" fmla="*/ 1 h 95"/>
                    <a:gd name="T24" fmla="*/ 8 w 173"/>
                    <a:gd name="T25" fmla="*/ 1 h 95"/>
                    <a:gd name="T26" fmla="*/ 7 w 173"/>
                    <a:gd name="T27" fmla="*/ 2 h 95"/>
                    <a:gd name="T28" fmla="*/ 5 w 173"/>
                    <a:gd name="T29" fmla="*/ 3 h 95"/>
                    <a:gd name="T30" fmla="*/ 4 w 173"/>
                    <a:gd name="T31" fmla="*/ 3 h 95"/>
                    <a:gd name="T32" fmla="*/ 2 w 173"/>
                    <a:gd name="T33" fmla="*/ 4 h 95"/>
                    <a:gd name="T34" fmla="*/ 1 w 173"/>
                    <a:gd name="T35" fmla="*/ 5 h 95"/>
                    <a:gd name="T36" fmla="*/ 0 w 173"/>
                    <a:gd name="T37" fmla="*/ 5 h 95"/>
                    <a:gd name="T38" fmla="*/ 0 w 173"/>
                    <a:gd name="T39" fmla="*/ 5 h 95"/>
                    <a:gd name="T40" fmla="*/ 0 w 173"/>
                    <a:gd name="T41" fmla="*/ 5 h 95"/>
                    <a:gd name="T42" fmla="*/ 0 w 173"/>
                    <a:gd name="T43" fmla="*/ 5 h 95"/>
                    <a:gd name="T44" fmla="*/ 0 w 173"/>
                    <a:gd name="T45" fmla="*/ 5 h 95"/>
                    <a:gd name="T46" fmla="*/ 0 w 173"/>
                    <a:gd name="T47" fmla="*/ 6 h 95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73"/>
                    <a:gd name="T73" fmla="*/ 0 h 95"/>
                    <a:gd name="T74" fmla="*/ 173 w 173"/>
                    <a:gd name="T75" fmla="*/ 95 h 95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73" h="95">
                      <a:moveTo>
                        <a:pt x="5" y="93"/>
                      </a:moveTo>
                      <a:lnTo>
                        <a:pt x="4" y="95"/>
                      </a:lnTo>
                      <a:lnTo>
                        <a:pt x="23" y="89"/>
                      </a:lnTo>
                      <a:lnTo>
                        <a:pt x="43" y="81"/>
                      </a:lnTo>
                      <a:lnTo>
                        <a:pt x="65" y="71"/>
                      </a:lnTo>
                      <a:lnTo>
                        <a:pt x="89" y="59"/>
                      </a:lnTo>
                      <a:lnTo>
                        <a:pt x="112" y="47"/>
                      </a:lnTo>
                      <a:lnTo>
                        <a:pt x="135" y="33"/>
                      </a:lnTo>
                      <a:lnTo>
                        <a:pt x="155" y="21"/>
                      </a:lnTo>
                      <a:lnTo>
                        <a:pt x="173" y="9"/>
                      </a:lnTo>
                      <a:lnTo>
                        <a:pt x="166" y="0"/>
                      </a:lnTo>
                      <a:lnTo>
                        <a:pt x="148" y="12"/>
                      </a:lnTo>
                      <a:lnTo>
                        <a:pt x="127" y="24"/>
                      </a:lnTo>
                      <a:lnTo>
                        <a:pt x="107" y="37"/>
                      </a:lnTo>
                      <a:lnTo>
                        <a:pt x="84" y="49"/>
                      </a:lnTo>
                      <a:lnTo>
                        <a:pt x="60" y="59"/>
                      </a:lnTo>
                      <a:lnTo>
                        <a:pt x="39" y="69"/>
                      </a:lnTo>
                      <a:lnTo>
                        <a:pt x="18" y="77"/>
                      </a:lnTo>
                      <a:lnTo>
                        <a:pt x="1" y="83"/>
                      </a:lnTo>
                      <a:lnTo>
                        <a:pt x="0" y="84"/>
                      </a:lnTo>
                      <a:lnTo>
                        <a:pt x="1" y="83"/>
                      </a:lnTo>
                      <a:lnTo>
                        <a:pt x="0" y="83"/>
                      </a:lnTo>
                      <a:lnTo>
                        <a:pt x="0" y="84"/>
                      </a:lnTo>
                      <a:lnTo>
                        <a:pt x="5" y="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23" name="Freeform 100"/>
                <p:cNvSpPr>
                  <a:spLocks/>
                </p:cNvSpPr>
                <p:nvPr/>
              </p:nvSpPr>
              <p:spPr bwMode="auto">
                <a:xfrm>
                  <a:off x="4397" y="2239"/>
                  <a:ext cx="20" cy="7"/>
                </a:xfrm>
                <a:custGeom>
                  <a:avLst/>
                  <a:gdLst>
                    <a:gd name="T0" fmla="*/ 0 w 79"/>
                    <a:gd name="T1" fmla="*/ 1 h 26"/>
                    <a:gd name="T2" fmla="*/ 0 w 79"/>
                    <a:gd name="T3" fmla="*/ 1 h 26"/>
                    <a:gd name="T4" fmla="*/ 1 w 79"/>
                    <a:gd name="T5" fmla="*/ 1 h 26"/>
                    <a:gd name="T6" fmla="*/ 1 w 79"/>
                    <a:gd name="T7" fmla="*/ 1 h 26"/>
                    <a:gd name="T8" fmla="*/ 2 w 79"/>
                    <a:gd name="T9" fmla="*/ 2 h 26"/>
                    <a:gd name="T10" fmla="*/ 2 w 79"/>
                    <a:gd name="T11" fmla="*/ 2 h 26"/>
                    <a:gd name="T12" fmla="*/ 3 w 79"/>
                    <a:gd name="T13" fmla="*/ 2 h 26"/>
                    <a:gd name="T14" fmla="*/ 3 w 79"/>
                    <a:gd name="T15" fmla="*/ 2 h 26"/>
                    <a:gd name="T16" fmla="*/ 4 w 79"/>
                    <a:gd name="T17" fmla="*/ 2 h 26"/>
                    <a:gd name="T18" fmla="*/ 5 w 79"/>
                    <a:gd name="T19" fmla="*/ 1 h 26"/>
                    <a:gd name="T20" fmla="*/ 5 w 79"/>
                    <a:gd name="T21" fmla="*/ 0 h 26"/>
                    <a:gd name="T22" fmla="*/ 4 w 79"/>
                    <a:gd name="T23" fmla="*/ 1 h 26"/>
                    <a:gd name="T24" fmla="*/ 3 w 79"/>
                    <a:gd name="T25" fmla="*/ 1 h 26"/>
                    <a:gd name="T26" fmla="*/ 3 w 79"/>
                    <a:gd name="T27" fmla="*/ 1 h 26"/>
                    <a:gd name="T28" fmla="*/ 2 w 79"/>
                    <a:gd name="T29" fmla="*/ 1 h 26"/>
                    <a:gd name="T30" fmla="*/ 2 w 79"/>
                    <a:gd name="T31" fmla="*/ 1 h 26"/>
                    <a:gd name="T32" fmla="*/ 2 w 79"/>
                    <a:gd name="T33" fmla="*/ 1 h 26"/>
                    <a:gd name="T34" fmla="*/ 1 w 79"/>
                    <a:gd name="T35" fmla="*/ 0 h 26"/>
                    <a:gd name="T36" fmla="*/ 1 w 79"/>
                    <a:gd name="T37" fmla="*/ 0 h 26"/>
                    <a:gd name="T38" fmla="*/ 1 w 79"/>
                    <a:gd name="T39" fmla="*/ 1 h 26"/>
                    <a:gd name="T40" fmla="*/ 0 w 79"/>
                    <a:gd name="T41" fmla="*/ 1 h 26"/>
                    <a:gd name="T42" fmla="*/ 0 w 79"/>
                    <a:gd name="T43" fmla="*/ 1 h 26"/>
                    <a:gd name="T44" fmla="*/ 0 w 79"/>
                    <a:gd name="T45" fmla="*/ 1 h 26"/>
                    <a:gd name="T46" fmla="*/ 0 w 79"/>
                    <a:gd name="T47" fmla="*/ 1 h 2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9"/>
                    <a:gd name="T73" fmla="*/ 0 h 26"/>
                    <a:gd name="T74" fmla="*/ 79 w 79"/>
                    <a:gd name="T75" fmla="*/ 26 h 2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9" h="26">
                      <a:moveTo>
                        <a:pt x="0" y="6"/>
                      </a:moveTo>
                      <a:lnTo>
                        <a:pt x="4" y="12"/>
                      </a:lnTo>
                      <a:lnTo>
                        <a:pt x="12" y="14"/>
                      </a:lnTo>
                      <a:lnTo>
                        <a:pt x="18" y="19"/>
                      </a:lnTo>
                      <a:lnTo>
                        <a:pt x="26" y="24"/>
                      </a:lnTo>
                      <a:lnTo>
                        <a:pt x="33" y="26"/>
                      </a:lnTo>
                      <a:lnTo>
                        <a:pt x="42" y="26"/>
                      </a:lnTo>
                      <a:lnTo>
                        <a:pt x="53" y="25"/>
                      </a:lnTo>
                      <a:lnTo>
                        <a:pt x="65" y="22"/>
                      </a:lnTo>
                      <a:lnTo>
                        <a:pt x="79" y="14"/>
                      </a:lnTo>
                      <a:lnTo>
                        <a:pt x="74" y="5"/>
                      </a:lnTo>
                      <a:lnTo>
                        <a:pt x="60" y="10"/>
                      </a:lnTo>
                      <a:lnTo>
                        <a:pt x="50" y="13"/>
                      </a:lnTo>
                      <a:lnTo>
                        <a:pt x="42" y="14"/>
                      </a:lnTo>
                      <a:lnTo>
                        <a:pt x="36" y="14"/>
                      </a:lnTo>
                      <a:lnTo>
                        <a:pt x="31" y="12"/>
                      </a:lnTo>
                      <a:lnTo>
                        <a:pt x="25" y="10"/>
                      </a:lnTo>
                      <a:lnTo>
                        <a:pt x="17" y="5"/>
                      </a:lnTo>
                      <a:lnTo>
                        <a:pt x="8" y="0"/>
                      </a:lnTo>
                      <a:lnTo>
                        <a:pt x="12" y="6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4" y="12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24" name="Freeform 101"/>
                <p:cNvSpPr>
                  <a:spLocks/>
                </p:cNvSpPr>
                <p:nvPr/>
              </p:nvSpPr>
              <p:spPr bwMode="auto">
                <a:xfrm>
                  <a:off x="4382" y="2241"/>
                  <a:ext cx="23" cy="91"/>
                </a:xfrm>
                <a:custGeom>
                  <a:avLst/>
                  <a:gdLst>
                    <a:gd name="T0" fmla="*/ 4 w 91"/>
                    <a:gd name="T1" fmla="*/ 1 h 363"/>
                    <a:gd name="T2" fmla="*/ 4 w 91"/>
                    <a:gd name="T3" fmla="*/ 2 h 363"/>
                    <a:gd name="T4" fmla="*/ 4 w 91"/>
                    <a:gd name="T5" fmla="*/ 2 h 363"/>
                    <a:gd name="T6" fmla="*/ 3 w 91"/>
                    <a:gd name="T7" fmla="*/ 2 h 363"/>
                    <a:gd name="T8" fmla="*/ 3 w 91"/>
                    <a:gd name="T9" fmla="*/ 3 h 363"/>
                    <a:gd name="T10" fmla="*/ 2 w 91"/>
                    <a:gd name="T11" fmla="*/ 4 h 363"/>
                    <a:gd name="T12" fmla="*/ 1 w 91"/>
                    <a:gd name="T13" fmla="*/ 5 h 363"/>
                    <a:gd name="T14" fmla="*/ 1 w 91"/>
                    <a:gd name="T15" fmla="*/ 7 h 363"/>
                    <a:gd name="T16" fmla="*/ 1 w 91"/>
                    <a:gd name="T17" fmla="*/ 8 h 363"/>
                    <a:gd name="T18" fmla="*/ 1 w 91"/>
                    <a:gd name="T19" fmla="*/ 10 h 363"/>
                    <a:gd name="T20" fmla="*/ 1 w 91"/>
                    <a:gd name="T21" fmla="*/ 11 h 363"/>
                    <a:gd name="T22" fmla="*/ 0 w 91"/>
                    <a:gd name="T23" fmla="*/ 13 h 363"/>
                    <a:gd name="T24" fmla="*/ 0 w 91"/>
                    <a:gd name="T25" fmla="*/ 14 h 363"/>
                    <a:gd name="T26" fmla="*/ 0 w 91"/>
                    <a:gd name="T27" fmla="*/ 16 h 363"/>
                    <a:gd name="T28" fmla="*/ 0 w 91"/>
                    <a:gd name="T29" fmla="*/ 19 h 363"/>
                    <a:gd name="T30" fmla="*/ 0 w 91"/>
                    <a:gd name="T31" fmla="*/ 21 h 363"/>
                    <a:gd name="T32" fmla="*/ 1 w 91"/>
                    <a:gd name="T33" fmla="*/ 23 h 363"/>
                    <a:gd name="T34" fmla="*/ 3 w 91"/>
                    <a:gd name="T35" fmla="*/ 22 h 363"/>
                    <a:gd name="T36" fmla="*/ 4 w 91"/>
                    <a:gd name="T37" fmla="*/ 22 h 363"/>
                    <a:gd name="T38" fmla="*/ 4 w 91"/>
                    <a:gd name="T39" fmla="*/ 22 h 363"/>
                    <a:gd name="T40" fmla="*/ 5 w 91"/>
                    <a:gd name="T41" fmla="*/ 21 h 363"/>
                    <a:gd name="T42" fmla="*/ 5 w 91"/>
                    <a:gd name="T43" fmla="*/ 19 h 363"/>
                    <a:gd name="T44" fmla="*/ 5 w 91"/>
                    <a:gd name="T45" fmla="*/ 17 h 363"/>
                    <a:gd name="T46" fmla="*/ 5 w 91"/>
                    <a:gd name="T47" fmla="*/ 15 h 363"/>
                    <a:gd name="T48" fmla="*/ 5 w 91"/>
                    <a:gd name="T49" fmla="*/ 13 h 363"/>
                    <a:gd name="T50" fmla="*/ 5 w 91"/>
                    <a:gd name="T51" fmla="*/ 11 h 363"/>
                    <a:gd name="T52" fmla="*/ 5 w 91"/>
                    <a:gd name="T53" fmla="*/ 9 h 363"/>
                    <a:gd name="T54" fmla="*/ 5 w 91"/>
                    <a:gd name="T55" fmla="*/ 8 h 363"/>
                    <a:gd name="T56" fmla="*/ 5 w 91"/>
                    <a:gd name="T57" fmla="*/ 7 h 363"/>
                    <a:gd name="T58" fmla="*/ 6 w 91"/>
                    <a:gd name="T59" fmla="*/ 6 h 363"/>
                    <a:gd name="T60" fmla="*/ 6 w 91"/>
                    <a:gd name="T61" fmla="*/ 5 h 363"/>
                    <a:gd name="T62" fmla="*/ 6 w 91"/>
                    <a:gd name="T63" fmla="*/ 4 h 363"/>
                    <a:gd name="T64" fmla="*/ 5 w 91"/>
                    <a:gd name="T65" fmla="*/ 3 h 363"/>
                    <a:gd name="T66" fmla="*/ 5 w 91"/>
                    <a:gd name="T67" fmla="*/ 2 h 363"/>
                    <a:gd name="T68" fmla="*/ 4 w 91"/>
                    <a:gd name="T69" fmla="*/ 1 h 363"/>
                    <a:gd name="T70" fmla="*/ 4 w 91"/>
                    <a:gd name="T71" fmla="*/ 0 h 363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91"/>
                    <a:gd name="T109" fmla="*/ 0 h 363"/>
                    <a:gd name="T110" fmla="*/ 91 w 91"/>
                    <a:gd name="T111" fmla="*/ 363 h 363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91" h="363">
                      <a:moveTo>
                        <a:pt x="66" y="0"/>
                      </a:moveTo>
                      <a:lnTo>
                        <a:pt x="62" y="10"/>
                      </a:lnTo>
                      <a:lnTo>
                        <a:pt x="60" y="18"/>
                      </a:lnTo>
                      <a:lnTo>
                        <a:pt x="58" y="24"/>
                      </a:lnTo>
                      <a:lnTo>
                        <a:pt x="55" y="29"/>
                      </a:lnTo>
                      <a:lnTo>
                        <a:pt x="54" y="32"/>
                      </a:lnTo>
                      <a:lnTo>
                        <a:pt x="53" y="35"/>
                      </a:lnTo>
                      <a:lnTo>
                        <a:pt x="52" y="37"/>
                      </a:lnTo>
                      <a:lnTo>
                        <a:pt x="43" y="48"/>
                      </a:lnTo>
                      <a:lnTo>
                        <a:pt x="34" y="56"/>
                      </a:lnTo>
                      <a:lnTo>
                        <a:pt x="25" y="63"/>
                      </a:lnTo>
                      <a:lnTo>
                        <a:pt x="18" y="71"/>
                      </a:lnTo>
                      <a:lnTo>
                        <a:pt x="13" y="79"/>
                      </a:lnTo>
                      <a:lnTo>
                        <a:pt x="10" y="90"/>
                      </a:lnTo>
                      <a:lnTo>
                        <a:pt x="11" y="105"/>
                      </a:lnTo>
                      <a:lnTo>
                        <a:pt x="16" y="126"/>
                      </a:lnTo>
                      <a:lnTo>
                        <a:pt x="14" y="133"/>
                      </a:lnTo>
                      <a:lnTo>
                        <a:pt x="13" y="141"/>
                      </a:lnTo>
                      <a:lnTo>
                        <a:pt x="11" y="151"/>
                      </a:lnTo>
                      <a:lnTo>
                        <a:pt x="10" y="160"/>
                      </a:lnTo>
                      <a:lnTo>
                        <a:pt x="7" y="172"/>
                      </a:lnTo>
                      <a:lnTo>
                        <a:pt x="6" y="184"/>
                      </a:lnTo>
                      <a:lnTo>
                        <a:pt x="5" y="198"/>
                      </a:lnTo>
                      <a:lnTo>
                        <a:pt x="4" y="212"/>
                      </a:lnTo>
                      <a:lnTo>
                        <a:pt x="2" y="228"/>
                      </a:lnTo>
                      <a:lnTo>
                        <a:pt x="1" y="243"/>
                      </a:lnTo>
                      <a:lnTo>
                        <a:pt x="1" y="261"/>
                      </a:lnTo>
                      <a:lnTo>
                        <a:pt x="0" y="279"/>
                      </a:lnTo>
                      <a:lnTo>
                        <a:pt x="0" y="298"/>
                      </a:lnTo>
                      <a:lnTo>
                        <a:pt x="1" y="319"/>
                      </a:lnTo>
                      <a:lnTo>
                        <a:pt x="2" y="340"/>
                      </a:lnTo>
                      <a:lnTo>
                        <a:pt x="4" y="363"/>
                      </a:lnTo>
                      <a:lnTo>
                        <a:pt x="18" y="361"/>
                      </a:lnTo>
                      <a:lnTo>
                        <a:pt x="31" y="358"/>
                      </a:lnTo>
                      <a:lnTo>
                        <a:pt x="42" y="357"/>
                      </a:lnTo>
                      <a:lnTo>
                        <a:pt x="50" y="355"/>
                      </a:lnTo>
                      <a:lnTo>
                        <a:pt x="58" y="353"/>
                      </a:lnTo>
                      <a:lnTo>
                        <a:pt x="64" y="352"/>
                      </a:lnTo>
                      <a:lnTo>
                        <a:pt x="66" y="351"/>
                      </a:lnTo>
                      <a:lnTo>
                        <a:pt x="67" y="351"/>
                      </a:lnTo>
                      <a:lnTo>
                        <a:pt x="71" y="333"/>
                      </a:lnTo>
                      <a:lnTo>
                        <a:pt x="74" y="315"/>
                      </a:lnTo>
                      <a:lnTo>
                        <a:pt x="78" y="297"/>
                      </a:lnTo>
                      <a:lnTo>
                        <a:pt x="79" y="280"/>
                      </a:lnTo>
                      <a:lnTo>
                        <a:pt x="81" y="262"/>
                      </a:lnTo>
                      <a:lnTo>
                        <a:pt x="83" y="247"/>
                      </a:lnTo>
                      <a:lnTo>
                        <a:pt x="83" y="230"/>
                      </a:lnTo>
                      <a:lnTo>
                        <a:pt x="84" y="214"/>
                      </a:lnTo>
                      <a:lnTo>
                        <a:pt x="84" y="200"/>
                      </a:lnTo>
                      <a:lnTo>
                        <a:pt x="83" y="186"/>
                      </a:lnTo>
                      <a:lnTo>
                        <a:pt x="83" y="172"/>
                      </a:lnTo>
                      <a:lnTo>
                        <a:pt x="83" y="160"/>
                      </a:lnTo>
                      <a:lnTo>
                        <a:pt x="81" y="149"/>
                      </a:lnTo>
                      <a:lnTo>
                        <a:pt x="80" y="139"/>
                      </a:lnTo>
                      <a:lnTo>
                        <a:pt x="80" y="129"/>
                      </a:lnTo>
                      <a:lnTo>
                        <a:pt x="79" y="121"/>
                      </a:lnTo>
                      <a:lnTo>
                        <a:pt x="84" y="111"/>
                      </a:lnTo>
                      <a:lnTo>
                        <a:pt x="87" y="103"/>
                      </a:lnTo>
                      <a:lnTo>
                        <a:pt x="90" y="95"/>
                      </a:lnTo>
                      <a:lnTo>
                        <a:pt x="91" y="87"/>
                      </a:lnTo>
                      <a:lnTo>
                        <a:pt x="91" y="79"/>
                      </a:lnTo>
                      <a:lnTo>
                        <a:pt x="89" y="71"/>
                      </a:lnTo>
                      <a:lnTo>
                        <a:pt x="86" y="61"/>
                      </a:lnTo>
                      <a:lnTo>
                        <a:pt x="81" y="50"/>
                      </a:lnTo>
                      <a:lnTo>
                        <a:pt x="77" y="40"/>
                      </a:lnTo>
                      <a:lnTo>
                        <a:pt x="73" y="30"/>
                      </a:lnTo>
                      <a:lnTo>
                        <a:pt x="71" y="22"/>
                      </a:lnTo>
                      <a:lnTo>
                        <a:pt x="68" y="14"/>
                      </a:lnTo>
                      <a:lnTo>
                        <a:pt x="67" y="8"/>
                      </a:lnTo>
                      <a:lnTo>
                        <a:pt x="66" y="4"/>
                      </a:lnTo>
                      <a:lnTo>
                        <a:pt x="66" y="1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25" name="Freeform 102"/>
                <p:cNvSpPr>
                  <a:spLocks/>
                </p:cNvSpPr>
                <p:nvPr/>
              </p:nvSpPr>
              <p:spPr bwMode="auto">
                <a:xfrm>
                  <a:off x="4393" y="2240"/>
                  <a:ext cx="7" cy="11"/>
                </a:xfrm>
                <a:custGeom>
                  <a:avLst/>
                  <a:gdLst>
                    <a:gd name="T0" fmla="*/ 1 w 25"/>
                    <a:gd name="T1" fmla="*/ 3 h 43"/>
                    <a:gd name="T2" fmla="*/ 1 w 25"/>
                    <a:gd name="T3" fmla="*/ 3 h 43"/>
                    <a:gd name="T4" fmla="*/ 1 w 25"/>
                    <a:gd name="T5" fmla="*/ 3 h 43"/>
                    <a:gd name="T6" fmla="*/ 1 w 25"/>
                    <a:gd name="T7" fmla="*/ 3 h 43"/>
                    <a:gd name="T8" fmla="*/ 1 w 25"/>
                    <a:gd name="T9" fmla="*/ 2 h 43"/>
                    <a:gd name="T10" fmla="*/ 1 w 25"/>
                    <a:gd name="T11" fmla="*/ 2 h 43"/>
                    <a:gd name="T12" fmla="*/ 1 w 25"/>
                    <a:gd name="T13" fmla="*/ 2 h 43"/>
                    <a:gd name="T14" fmla="*/ 1 w 25"/>
                    <a:gd name="T15" fmla="*/ 2 h 43"/>
                    <a:gd name="T16" fmla="*/ 2 w 25"/>
                    <a:gd name="T17" fmla="*/ 1 h 43"/>
                    <a:gd name="T18" fmla="*/ 2 w 25"/>
                    <a:gd name="T19" fmla="*/ 0 h 43"/>
                    <a:gd name="T20" fmla="*/ 1 w 25"/>
                    <a:gd name="T21" fmla="*/ 0 h 43"/>
                    <a:gd name="T22" fmla="*/ 1 w 25"/>
                    <a:gd name="T23" fmla="*/ 1 h 43"/>
                    <a:gd name="T24" fmla="*/ 1 w 25"/>
                    <a:gd name="T25" fmla="*/ 1 h 43"/>
                    <a:gd name="T26" fmla="*/ 0 w 25"/>
                    <a:gd name="T27" fmla="*/ 2 h 43"/>
                    <a:gd name="T28" fmla="*/ 0 w 25"/>
                    <a:gd name="T29" fmla="*/ 2 h 43"/>
                    <a:gd name="T30" fmla="*/ 0 w 25"/>
                    <a:gd name="T31" fmla="*/ 2 h 43"/>
                    <a:gd name="T32" fmla="*/ 0 w 25"/>
                    <a:gd name="T33" fmla="*/ 2 h 43"/>
                    <a:gd name="T34" fmla="*/ 0 w 25"/>
                    <a:gd name="T35" fmla="*/ 2 h 43"/>
                    <a:gd name="T36" fmla="*/ 0 w 25"/>
                    <a:gd name="T37" fmla="*/ 2 h 43"/>
                    <a:gd name="T38" fmla="*/ 0 w 25"/>
                    <a:gd name="T39" fmla="*/ 2 h 43"/>
                    <a:gd name="T40" fmla="*/ 1 w 25"/>
                    <a:gd name="T41" fmla="*/ 3 h 43"/>
                    <a:gd name="T42" fmla="*/ 1 w 25"/>
                    <a:gd name="T43" fmla="*/ 3 h 43"/>
                    <a:gd name="T44" fmla="*/ 1 w 25"/>
                    <a:gd name="T45" fmla="*/ 3 h 43"/>
                    <a:gd name="T46" fmla="*/ 1 w 25"/>
                    <a:gd name="T47" fmla="*/ 3 h 4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5"/>
                    <a:gd name="T73" fmla="*/ 0 h 43"/>
                    <a:gd name="T74" fmla="*/ 25 w 25"/>
                    <a:gd name="T75" fmla="*/ 43 h 4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5" h="43">
                      <a:moveTo>
                        <a:pt x="9" y="43"/>
                      </a:moveTo>
                      <a:lnTo>
                        <a:pt x="9" y="42"/>
                      </a:lnTo>
                      <a:lnTo>
                        <a:pt x="11" y="39"/>
                      </a:lnTo>
                      <a:lnTo>
                        <a:pt x="13" y="37"/>
                      </a:lnTo>
                      <a:lnTo>
                        <a:pt x="14" y="33"/>
                      </a:lnTo>
                      <a:lnTo>
                        <a:pt x="17" y="28"/>
                      </a:lnTo>
                      <a:lnTo>
                        <a:pt x="19" y="22"/>
                      </a:lnTo>
                      <a:lnTo>
                        <a:pt x="21" y="14"/>
                      </a:lnTo>
                      <a:lnTo>
                        <a:pt x="25" y="4"/>
                      </a:lnTo>
                      <a:lnTo>
                        <a:pt x="13" y="0"/>
                      </a:lnTo>
                      <a:lnTo>
                        <a:pt x="9" y="9"/>
                      </a:lnTo>
                      <a:lnTo>
                        <a:pt x="7" y="18"/>
                      </a:lnTo>
                      <a:lnTo>
                        <a:pt x="5" y="24"/>
                      </a:lnTo>
                      <a:lnTo>
                        <a:pt x="2" y="28"/>
                      </a:lnTo>
                      <a:lnTo>
                        <a:pt x="1" y="32"/>
                      </a:lnTo>
                      <a:lnTo>
                        <a:pt x="1" y="34"/>
                      </a:lnTo>
                      <a:lnTo>
                        <a:pt x="0" y="37"/>
                      </a:lnTo>
                      <a:lnTo>
                        <a:pt x="0" y="36"/>
                      </a:lnTo>
                      <a:lnTo>
                        <a:pt x="9" y="43"/>
                      </a:lnTo>
                      <a:lnTo>
                        <a:pt x="9" y="42"/>
                      </a:lnTo>
                      <a:lnTo>
                        <a:pt x="9" y="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26" name="Freeform 103"/>
                <p:cNvSpPr>
                  <a:spLocks/>
                </p:cNvSpPr>
                <p:nvPr/>
              </p:nvSpPr>
              <p:spPr bwMode="auto">
                <a:xfrm>
                  <a:off x="4383" y="2249"/>
                  <a:ext cx="13" cy="24"/>
                </a:xfrm>
                <a:custGeom>
                  <a:avLst/>
                  <a:gdLst>
                    <a:gd name="T0" fmla="*/ 1 w 52"/>
                    <a:gd name="T1" fmla="*/ 6 h 93"/>
                    <a:gd name="T2" fmla="*/ 1 w 52"/>
                    <a:gd name="T3" fmla="*/ 6 h 93"/>
                    <a:gd name="T4" fmla="*/ 1 w 52"/>
                    <a:gd name="T5" fmla="*/ 5 h 93"/>
                    <a:gd name="T6" fmla="*/ 1 w 52"/>
                    <a:gd name="T7" fmla="*/ 4 h 93"/>
                    <a:gd name="T8" fmla="*/ 1 w 52"/>
                    <a:gd name="T9" fmla="*/ 3 h 93"/>
                    <a:gd name="T10" fmla="*/ 1 w 52"/>
                    <a:gd name="T11" fmla="*/ 3 h 93"/>
                    <a:gd name="T12" fmla="*/ 2 w 52"/>
                    <a:gd name="T13" fmla="*/ 2 h 93"/>
                    <a:gd name="T14" fmla="*/ 2 w 52"/>
                    <a:gd name="T15" fmla="*/ 2 h 93"/>
                    <a:gd name="T16" fmla="*/ 3 w 52"/>
                    <a:gd name="T17" fmla="*/ 1 h 93"/>
                    <a:gd name="T18" fmla="*/ 3 w 52"/>
                    <a:gd name="T19" fmla="*/ 1 h 93"/>
                    <a:gd name="T20" fmla="*/ 3 w 52"/>
                    <a:gd name="T21" fmla="*/ 0 h 93"/>
                    <a:gd name="T22" fmla="*/ 2 w 52"/>
                    <a:gd name="T23" fmla="*/ 1 h 93"/>
                    <a:gd name="T24" fmla="*/ 2 w 52"/>
                    <a:gd name="T25" fmla="*/ 1 h 93"/>
                    <a:gd name="T26" fmla="*/ 1 w 52"/>
                    <a:gd name="T27" fmla="*/ 2 h 93"/>
                    <a:gd name="T28" fmla="*/ 1 w 52"/>
                    <a:gd name="T29" fmla="*/ 2 h 93"/>
                    <a:gd name="T30" fmla="*/ 0 w 52"/>
                    <a:gd name="T31" fmla="*/ 3 h 93"/>
                    <a:gd name="T32" fmla="*/ 0 w 52"/>
                    <a:gd name="T33" fmla="*/ 4 h 93"/>
                    <a:gd name="T34" fmla="*/ 0 w 52"/>
                    <a:gd name="T35" fmla="*/ 5 h 93"/>
                    <a:gd name="T36" fmla="*/ 1 w 52"/>
                    <a:gd name="T37" fmla="*/ 6 h 93"/>
                    <a:gd name="T38" fmla="*/ 1 w 52"/>
                    <a:gd name="T39" fmla="*/ 6 h 93"/>
                    <a:gd name="T40" fmla="*/ 1 w 52"/>
                    <a:gd name="T41" fmla="*/ 6 h 93"/>
                    <a:gd name="T42" fmla="*/ 1 w 52"/>
                    <a:gd name="T43" fmla="*/ 6 h 93"/>
                    <a:gd name="T44" fmla="*/ 1 w 52"/>
                    <a:gd name="T45" fmla="*/ 6 h 93"/>
                    <a:gd name="T46" fmla="*/ 1 w 52"/>
                    <a:gd name="T47" fmla="*/ 6 h 9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52"/>
                    <a:gd name="T73" fmla="*/ 0 h 93"/>
                    <a:gd name="T74" fmla="*/ 52 w 52"/>
                    <a:gd name="T75" fmla="*/ 93 h 9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52" h="93">
                      <a:moveTo>
                        <a:pt x="18" y="93"/>
                      </a:moveTo>
                      <a:lnTo>
                        <a:pt x="18" y="91"/>
                      </a:lnTo>
                      <a:lnTo>
                        <a:pt x="13" y="70"/>
                      </a:lnTo>
                      <a:lnTo>
                        <a:pt x="12" y="56"/>
                      </a:lnTo>
                      <a:lnTo>
                        <a:pt x="15" y="47"/>
                      </a:lnTo>
                      <a:lnTo>
                        <a:pt x="19" y="40"/>
                      </a:lnTo>
                      <a:lnTo>
                        <a:pt x="25" y="34"/>
                      </a:lnTo>
                      <a:lnTo>
                        <a:pt x="33" y="27"/>
                      </a:lnTo>
                      <a:lnTo>
                        <a:pt x="44" y="17"/>
                      </a:lnTo>
                      <a:lnTo>
                        <a:pt x="52" y="7"/>
                      </a:lnTo>
                      <a:lnTo>
                        <a:pt x="43" y="0"/>
                      </a:lnTo>
                      <a:lnTo>
                        <a:pt x="34" y="10"/>
                      </a:lnTo>
                      <a:lnTo>
                        <a:pt x="26" y="17"/>
                      </a:lnTo>
                      <a:lnTo>
                        <a:pt x="18" y="25"/>
                      </a:lnTo>
                      <a:lnTo>
                        <a:pt x="9" y="33"/>
                      </a:lnTo>
                      <a:lnTo>
                        <a:pt x="3" y="43"/>
                      </a:lnTo>
                      <a:lnTo>
                        <a:pt x="0" y="56"/>
                      </a:lnTo>
                      <a:lnTo>
                        <a:pt x="1" y="73"/>
                      </a:lnTo>
                      <a:lnTo>
                        <a:pt x="6" y="93"/>
                      </a:lnTo>
                      <a:lnTo>
                        <a:pt x="6" y="91"/>
                      </a:lnTo>
                      <a:lnTo>
                        <a:pt x="18" y="93"/>
                      </a:lnTo>
                      <a:lnTo>
                        <a:pt x="18" y="92"/>
                      </a:lnTo>
                      <a:lnTo>
                        <a:pt x="18" y="91"/>
                      </a:lnTo>
                      <a:lnTo>
                        <a:pt x="18" y="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27" name="Freeform 104"/>
                <p:cNvSpPr>
                  <a:spLocks/>
                </p:cNvSpPr>
                <p:nvPr/>
              </p:nvSpPr>
              <p:spPr bwMode="auto">
                <a:xfrm>
                  <a:off x="4380" y="2272"/>
                  <a:ext cx="7" cy="62"/>
                </a:xfrm>
                <a:custGeom>
                  <a:avLst/>
                  <a:gdLst>
                    <a:gd name="T0" fmla="*/ 1 w 28"/>
                    <a:gd name="T1" fmla="*/ 15 h 245"/>
                    <a:gd name="T2" fmla="*/ 1 w 28"/>
                    <a:gd name="T3" fmla="*/ 15 h 245"/>
                    <a:gd name="T4" fmla="*/ 1 w 28"/>
                    <a:gd name="T5" fmla="*/ 14 h 245"/>
                    <a:gd name="T6" fmla="*/ 1 w 28"/>
                    <a:gd name="T7" fmla="*/ 12 h 245"/>
                    <a:gd name="T8" fmla="*/ 1 w 28"/>
                    <a:gd name="T9" fmla="*/ 11 h 245"/>
                    <a:gd name="T10" fmla="*/ 1 w 28"/>
                    <a:gd name="T11" fmla="*/ 10 h 245"/>
                    <a:gd name="T12" fmla="*/ 1 w 28"/>
                    <a:gd name="T13" fmla="*/ 9 h 245"/>
                    <a:gd name="T14" fmla="*/ 1 w 28"/>
                    <a:gd name="T15" fmla="*/ 8 h 245"/>
                    <a:gd name="T16" fmla="*/ 1 w 28"/>
                    <a:gd name="T17" fmla="*/ 7 h 245"/>
                    <a:gd name="T18" fmla="*/ 1 w 28"/>
                    <a:gd name="T19" fmla="*/ 6 h 245"/>
                    <a:gd name="T20" fmla="*/ 1 w 28"/>
                    <a:gd name="T21" fmla="*/ 5 h 245"/>
                    <a:gd name="T22" fmla="*/ 1 w 28"/>
                    <a:gd name="T23" fmla="*/ 4 h 245"/>
                    <a:gd name="T24" fmla="*/ 1 w 28"/>
                    <a:gd name="T25" fmla="*/ 3 h 245"/>
                    <a:gd name="T26" fmla="*/ 2 w 28"/>
                    <a:gd name="T27" fmla="*/ 2 h 245"/>
                    <a:gd name="T28" fmla="*/ 2 w 28"/>
                    <a:gd name="T29" fmla="*/ 2 h 245"/>
                    <a:gd name="T30" fmla="*/ 2 w 28"/>
                    <a:gd name="T31" fmla="*/ 1 h 245"/>
                    <a:gd name="T32" fmla="*/ 2 w 28"/>
                    <a:gd name="T33" fmla="*/ 1 h 245"/>
                    <a:gd name="T34" fmla="*/ 2 w 28"/>
                    <a:gd name="T35" fmla="*/ 0 h 245"/>
                    <a:gd name="T36" fmla="*/ 1 w 28"/>
                    <a:gd name="T37" fmla="*/ 0 h 245"/>
                    <a:gd name="T38" fmla="*/ 1 w 28"/>
                    <a:gd name="T39" fmla="*/ 1 h 245"/>
                    <a:gd name="T40" fmla="*/ 1 w 28"/>
                    <a:gd name="T41" fmla="*/ 1 h 245"/>
                    <a:gd name="T42" fmla="*/ 1 w 28"/>
                    <a:gd name="T43" fmla="*/ 2 h 245"/>
                    <a:gd name="T44" fmla="*/ 1 w 28"/>
                    <a:gd name="T45" fmla="*/ 2 h 245"/>
                    <a:gd name="T46" fmla="*/ 1 w 28"/>
                    <a:gd name="T47" fmla="*/ 3 h 245"/>
                    <a:gd name="T48" fmla="*/ 1 w 28"/>
                    <a:gd name="T49" fmla="*/ 4 h 245"/>
                    <a:gd name="T50" fmla="*/ 0 w 28"/>
                    <a:gd name="T51" fmla="*/ 5 h 245"/>
                    <a:gd name="T52" fmla="*/ 0 w 28"/>
                    <a:gd name="T53" fmla="*/ 6 h 245"/>
                    <a:gd name="T54" fmla="*/ 0 w 28"/>
                    <a:gd name="T55" fmla="*/ 7 h 245"/>
                    <a:gd name="T56" fmla="*/ 0 w 28"/>
                    <a:gd name="T57" fmla="*/ 8 h 245"/>
                    <a:gd name="T58" fmla="*/ 0 w 28"/>
                    <a:gd name="T59" fmla="*/ 9 h 245"/>
                    <a:gd name="T60" fmla="*/ 0 w 28"/>
                    <a:gd name="T61" fmla="*/ 10 h 245"/>
                    <a:gd name="T62" fmla="*/ 0 w 28"/>
                    <a:gd name="T63" fmla="*/ 11 h 245"/>
                    <a:gd name="T64" fmla="*/ 0 w 28"/>
                    <a:gd name="T65" fmla="*/ 12 h 245"/>
                    <a:gd name="T66" fmla="*/ 0 w 28"/>
                    <a:gd name="T67" fmla="*/ 14 h 245"/>
                    <a:gd name="T68" fmla="*/ 0 w 28"/>
                    <a:gd name="T69" fmla="*/ 15 h 245"/>
                    <a:gd name="T70" fmla="*/ 1 w 28"/>
                    <a:gd name="T71" fmla="*/ 16 h 245"/>
                    <a:gd name="T72" fmla="*/ 0 w 28"/>
                    <a:gd name="T73" fmla="*/ 15 h 245"/>
                    <a:gd name="T74" fmla="*/ 0 w 28"/>
                    <a:gd name="T75" fmla="*/ 16 h 245"/>
                    <a:gd name="T76" fmla="*/ 1 w 28"/>
                    <a:gd name="T77" fmla="*/ 16 h 245"/>
                    <a:gd name="T78" fmla="*/ 1 w 28"/>
                    <a:gd name="T79" fmla="*/ 15 h 245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28"/>
                    <a:gd name="T121" fmla="*/ 0 h 245"/>
                    <a:gd name="T122" fmla="*/ 28 w 28"/>
                    <a:gd name="T123" fmla="*/ 245 h 245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28" h="245">
                      <a:moveTo>
                        <a:pt x="8" y="232"/>
                      </a:moveTo>
                      <a:lnTo>
                        <a:pt x="16" y="238"/>
                      </a:lnTo>
                      <a:lnTo>
                        <a:pt x="14" y="215"/>
                      </a:lnTo>
                      <a:lnTo>
                        <a:pt x="13" y="194"/>
                      </a:lnTo>
                      <a:lnTo>
                        <a:pt x="12" y="173"/>
                      </a:lnTo>
                      <a:lnTo>
                        <a:pt x="12" y="154"/>
                      </a:lnTo>
                      <a:lnTo>
                        <a:pt x="13" y="136"/>
                      </a:lnTo>
                      <a:lnTo>
                        <a:pt x="13" y="118"/>
                      </a:lnTo>
                      <a:lnTo>
                        <a:pt x="14" y="103"/>
                      </a:lnTo>
                      <a:lnTo>
                        <a:pt x="16" y="87"/>
                      </a:lnTo>
                      <a:lnTo>
                        <a:pt x="17" y="73"/>
                      </a:lnTo>
                      <a:lnTo>
                        <a:pt x="18" y="59"/>
                      </a:lnTo>
                      <a:lnTo>
                        <a:pt x="19" y="49"/>
                      </a:lnTo>
                      <a:lnTo>
                        <a:pt x="22" y="37"/>
                      </a:lnTo>
                      <a:lnTo>
                        <a:pt x="23" y="27"/>
                      </a:lnTo>
                      <a:lnTo>
                        <a:pt x="25" y="18"/>
                      </a:lnTo>
                      <a:lnTo>
                        <a:pt x="26" y="9"/>
                      </a:lnTo>
                      <a:lnTo>
                        <a:pt x="28" y="2"/>
                      </a:lnTo>
                      <a:lnTo>
                        <a:pt x="16" y="0"/>
                      </a:lnTo>
                      <a:lnTo>
                        <a:pt x="14" y="7"/>
                      </a:lnTo>
                      <a:lnTo>
                        <a:pt x="13" y="15"/>
                      </a:lnTo>
                      <a:lnTo>
                        <a:pt x="11" y="25"/>
                      </a:lnTo>
                      <a:lnTo>
                        <a:pt x="10" y="34"/>
                      </a:lnTo>
                      <a:lnTo>
                        <a:pt x="7" y="46"/>
                      </a:lnTo>
                      <a:lnTo>
                        <a:pt x="6" y="59"/>
                      </a:lnTo>
                      <a:lnTo>
                        <a:pt x="5" y="73"/>
                      </a:lnTo>
                      <a:lnTo>
                        <a:pt x="4" y="87"/>
                      </a:lnTo>
                      <a:lnTo>
                        <a:pt x="2" y="103"/>
                      </a:lnTo>
                      <a:lnTo>
                        <a:pt x="1" y="118"/>
                      </a:lnTo>
                      <a:lnTo>
                        <a:pt x="1" y="136"/>
                      </a:lnTo>
                      <a:lnTo>
                        <a:pt x="0" y="154"/>
                      </a:lnTo>
                      <a:lnTo>
                        <a:pt x="0" y="173"/>
                      </a:lnTo>
                      <a:lnTo>
                        <a:pt x="1" y="194"/>
                      </a:lnTo>
                      <a:lnTo>
                        <a:pt x="2" y="215"/>
                      </a:lnTo>
                      <a:lnTo>
                        <a:pt x="4" y="238"/>
                      </a:lnTo>
                      <a:lnTo>
                        <a:pt x="11" y="244"/>
                      </a:lnTo>
                      <a:lnTo>
                        <a:pt x="4" y="238"/>
                      </a:lnTo>
                      <a:lnTo>
                        <a:pt x="4" y="245"/>
                      </a:lnTo>
                      <a:lnTo>
                        <a:pt x="11" y="244"/>
                      </a:lnTo>
                      <a:lnTo>
                        <a:pt x="8" y="2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28" name="Freeform 105"/>
                <p:cNvSpPr>
                  <a:spLocks/>
                </p:cNvSpPr>
                <p:nvPr/>
              </p:nvSpPr>
              <p:spPr bwMode="auto">
                <a:xfrm>
                  <a:off x="4382" y="2327"/>
                  <a:ext cx="18" cy="6"/>
                </a:xfrm>
                <a:custGeom>
                  <a:avLst/>
                  <a:gdLst>
                    <a:gd name="T0" fmla="*/ 4 w 71"/>
                    <a:gd name="T1" fmla="*/ 0 h 24"/>
                    <a:gd name="T2" fmla="*/ 4 w 71"/>
                    <a:gd name="T3" fmla="*/ 0 h 24"/>
                    <a:gd name="T4" fmla="*/ 4 w 71"/>
                    <a:gd name="T5" fmla="*/ 0 h 24"/>
                    <a:gd name="T6" fmla="*/ 4 w 71"/>
                    <a:gd name="T7" fmla="*/ 0 h 24"/>
                    <a:gd name="T8" fmla="*/ 4 w 71"/>
                    <a:gd name="T9" fmla="*/ 0 h 24"/>
                    <a:gd name="T10" fmla="*/ 3 w 71"/>
                    <a:gd name="T11" fmla="*/ 0 h 24"/>
                    <a:gd name="T12" fmla="*/ 3 w 71"/>
                    <a:gd name="T13" fmla="*/ 1 h 24"/>
                    <a:gd name="T14" fmla="*/ 2 w 71"/>
                    <a:gd name="T15" fmla="*/ 1 h 24"/>
                    <a:gd name="T16" fmla="*/ 1 w 71"/>
                    <a:gd name="T17" fmla="*/ 1 h 24"/>
                    <a:gd name="T18" fmla="*/ 0 w 71"/>
                    <a:gd name="T19" fmla="*/ 1 h 24"/>
                    <a:gd name="T20" fmla="*/ 0 w 71"/>
                    <a:gd name="T21" fmla="*/ 2 h 24"/>
                    <a:gd name="T22" fmla="*/ 1 w 71"/>
                    <a:gd name="T23" fmla="*/ 2 h 24"/>
                    <a:gd name="T24" fmla="*/ 2 w 71"/>
                    <a:gd name="T25" fmla="*/ 1 h 24"/>
                    <a:gd name="T26" fmla="*/ 3 w 71"/>
                    <a:gd name="T27" fmla="*/ 1 h 24"/>
                    <a:gd name="T28" fmla="*/ 3 w 71"/>
                    <a:gd name="T29" fmla="*/ 1 h 24"/>
                    <a:gd name="T30" fmla="*/ 4 w 71"/>
                    <a:gd name="T31" fmla="*/ 1 h 24"/>
                    <a:gd name="T32" fmla="*/ 4 w 71"/>
                    <a:gd name="T33" fmla="*/ 1 h 24"/>
                    <a:gd name="T34" fmla="*/ 4 w 71"/>
                    <a:gd name="T35" fmla="*/ 1 h 24"/>
                    <a:gd name="T36" fmla="*/ 4 w 71"/>
                    <a:gd name="T37" fmla="*/ 1 h 24"/>
                    <a:gd name="T38" fmla="*/ 5 w 71"/>
                    <a:gd name="T39" fmla="*/ 1 h 24"/>
                    <a:gd name="T40" fmla="*/ 4 w 71"/>
                    <a:gd name="T41" fmla="*/ 1 h 24"/>
                    <a:gd name="T42" fmla="*/ 5 w 71"/>
                    <a:gd name="T43" fmla="*/ 1 h 24"/>
                    <a:gd name="T44" fmla="*/ 5 w 71"/>
                    <a:gd name="T45" fmla="*/ 1 h 24"/>
                    <a:gd name="T46" fmla="*/ 4 w 71"/>
                    <a:gd name="T47" fmla="*/ 0 h 24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1"/>
                    <a:gd name="T73" fmla="*/ 0 h 24"/>
                    <a:gd name="T74" fmla="*/ 71 w 71"/>
                    <a:gd name="T75" fmla="*/ 24 h 24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1" h="24">
                      <a:moveTo>
                        <a:pt x="59" y="5"/>
                      </a:moveTo>
                      <a:lnTo>
                        <a:pt x="64" y="0"/>
                      </a:lnTo>
                      <a:lnTo>
                        <a:pt x="62" y="0"/>
                      </a:lnTo>
                      <a:lnTo>
                        <a:pt x="60" y="1"/>
                      </a:lnTo>
                      <a:lnTo>
                        <a:pt x="54" y="2"/>
                      </a:lnTo>
                      <a:lnTo>
                        <a:pt x="47" y="4"/>
                      </a:lnTo>
                      <a:lnTo>
                        <a:pt x="39" y="6"/>
                      </a:lnTo>
                      <a:lnTo>
                        <a:pt x="28" y="7"/>
                      </a:lnTo>
                      <a:lnTo>
                        <a:pt x="15" y="10"/>
                      </a:lnTo>
                      <a:lnTo>
                        <a:pt x="0" y="12"/>
                      </a:lnTo>
                      <a:lnTo>
                        <a:pt x="3" y="24"/>
                      </a:lnTo>
                      <a:lnTo>
                        <a:pt x="17" y="22"/>
                      </a:lnTo>
                      <a:lnTo>
                        <a:pt x="30" y="19"/>
                      </a:lnTo>
                      <a:lnTo>
                        <a:pt x="41" y="18"/>
                      </a:lnTo>
                      <a:lnTo>
                        <a:pt x="50" y="16"/>
                      </a:lnTo>
                      <a:lnTo>
                        <a:pt x="57" y="14"/>
                      </a:lnTo>
                      <a:lnTo>
                        <a:pt x="63" y="13"/>
                      </a:lnTo>
                      <a:lnTo>
                        <a:pt x="66" y="12"/>
                      </a:lnTo>
                      <a:lnTo>
                        <a:pt x="71" y="7"/>
                      </a:lnTo>
                      <a:lnTo>
                        <a:pt x="66" y="12"/>
                      </a:lnTo>
                      <a:lnTo>
                        <a:pt x="70" y="11"/>
                      </a:lnTo>
                      <a:lnTo>
                        <a:pt x="71" y="7"/>
                      </a:lnTo>
                      <a:lnTo>
                        <a:pt x="59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29" name="Freeform 106"/>
                <p:cNvSpPr>
                  <a:spLocks/>
                </p:cNvSpPr>
                <p:nvPr/>
              </p:nvSpPr>
              <p:spPr bwMode="auto">
                <a:xfrm>
                  <a:off x="4397" y="2271"/>
                  <a:ext cx="7" cy="58"/>
                </a:xfrm>
                <a:custGeom>
                  <a:avLst/>
                  <a:gdLst>
                    <a:gd name="T0" fmla="*/ 1 w 29"/>
                    <a:gd name="T1" fmla="*/ 0 h 233"/>
                    <a:gd name="T2" fmla="*/ 1 w 29"/>
                    <a:gd name="T3" fmla="*/ 0 h 233"/>
                    <a:gd name="T4" fmla="*/ 1 w 29"/>
                    <a:gd name="T5" fmla="*/ 0 h 233"/>
                    <a:gd name="T6" fmla="*/ 1 w 29"/>
                    <a:gd name="T7" fmla="*/ 1 h 233"/>
                    <a:gd name="T8" fmla="*/ 1 w 29"/>
                    <a:gd name="T9" fmla="*/ 2 h 233"/>
                    <a:gd name="T10" fmla="*/ 1 w 29"/>
                    <a:gd name="T11" fmla="*/ 2 h 233"/>
                    <a:gd name="T12" fmla="*/ 1 w 29"/>
                    <a:gd name="T13" fmla="*/ 3 h 233"/>
                    <a:gd name="T14" fmla="*/ 1 w 29"/>
                    <a:gd name="T15" fmla="*/ 4 h 233"/>
                    <a:gd name="T16" fmla="*/ 1 w 29"/>
                    <a:gd name="T17" fmla="*/ 5 h 233"/>
                    <a:gd name="T18" fmla="*/ 1 w 29"/>
                    <a:gd name="T19" fmla="*/ 6 h 233"/>
                    <a:gd name="T20" fmla="*/ 1 w 29"/>
                    <a:gd name="T21" fmla="*/ 7 h 233"/>
                    <a:gd name="T22" fmla="*/ 1 w 29"/>
                    <a:gd name="T23" fmla="*/ 8 h 233"/>
                    <a:gd name="T24" fmla="*/ 1 w 29"/>
                    <a:gd name="T25" fmla="*/ 9 h 233"/>
                    <a:gd name="T26" fmla="*/ 1 w 29"/>
                    <a:gd name="T27" fmla="*/ 10 h 233"/>
                    <a:gd name="T28" fmla="*/ 1 w 29"/>
                    <a:gd name="T29" fmla="*/ 11 h 233"/>
                    <a:gd name="T30" fmla="*/ 0 w 29"/>
                    <a:gd name="T31" fmla="*/ 12 h 233"/>
                    <a:gd name="T32" fmla="*/ 0 w 29"/>
                    <a:gd name="T33" fmla="*/ 13 h 233"/>
                    <a:gd name="T34" fmla="*/ 0 w 29"/>
                    <a:gd name="T35" fmla="*/ 14 h 233"/>
                    <a:gd name="T36" fmla="*/ 1 w 29"/>
                    <a:gd name="T37" fmla="*/ 14 h 233"/>
                    <a:gd name="T38" fmla="*/ 1 w 29"/>
                    <a:gd name="T39" fmla="*/ 13 h 233"/>
                    <a:gd name="T40" fmla="*/ 1 w 29"/>
                    <a:gd name="T41" fmla="*/ 12 h 233"/>
                    <a:gd name="T42" fmla="*/ 1 w 29"/>
                    <a:gd name="T43" fmla="*/ 11 h 233"/>
                    <a:gd name="T44" fmla="*/ 1 w 29"/>
                    <a:gd name="T45" fmla="*/ 10 h 233"/>
                    <a:gd name="T46" fmla="*/ 1 w 29"/>
                    <a:gd name="T47" fmla="*/ 9 h 233"/>
                    <a:gd name="T48" fmla="*/ 2 w 29"/>
                    <a:gd name="T49" fmla="*/ 8 h 233"/>
                    <a:gd name="T50" fmla="*/ 2 w 29"/>
                    <a:gd name="T51" fmla="*/ 7 h 233"/>
                    <a:gd name="T52" fmla="*/ 2 w 29"/>
                    <a:gd name="T53" fmla="*/ 6 h 233"/>
                    <a:gd name="T54" fmla="*/ 2 w 29"/>
                    <a:gd name="T55" fmla="*/ 5 h 233"/>
                    <a:gd name="T56" fmla="*/ 2 w 29"/>
                    <a:gd name="T57" fmla="*/ 4 h 233"/>
                    <a:gd name="T58" fmla="*/ 2 w 29"/>
                    <a:gd name="T59" fmla="*/ 3 h 233"/>
                    <a:gd name="T60" fmla="*/ 2 w 29"/>
                    <a:gd name="T61" fmla="*/ 2 h 233"/>
                    <a:gd name="T62" fmla="*/ 1 w 29"/>
                    <a:gd name="T63" fmla="*/ 2 h 233"/>
                    <a:gd name="T64" fmla="*/ 1 w 29"/>
                    <a:gd name="T65" fmla="*/ 1 h 233"/>
                    <a:gd name="T66" fmla="*/ 1 w 29"/>
                    <a:gd name="T67" fmla="*/ 0 h 233"/>
                    <a:gd name="T68" fmla="*/ 1 w 29"/>
                    <a:gd name="T69" fmla="*/ 0 h 233"/>
                    <a:gd name="T70" fmla="*/ 1 w 29"/>
                    <a:gd name="T71" fmla="*/ 0 h 233"/>
                    <a:gd name="T72" fmla="*/ 1 w 29"/>
                    <a:gd name="T73" fmla="*/ 0 h 233"/>
                    <a:gd name="T74" fmla="*/ 1 w 29"/>
                    <a:gd name="T75" fmla="*/ 0 h 233"/>
                    <a:gd name="T76" fmla="*/ 1 w 29"/>
                    <a:gd name="T77" fmla="*/ 0 h 233"/>
                    <a:gd name="T78" fmla="*/ 1 w 29"/>
                    <a:gd name="T79" fmla="*/ 0 h 233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29"/>
                    <a:gd name="T121" fmla="*/ 0 h 233"/>
                    <a:gd name="T122" fmla="*/ 29 w 29"/>
                    <a:gd name="T123" fmla="*/ 233 h 233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29" h="233">
                      <a:moveTo>
                        <a:pt x="13" y="0"/>
                      </a:moveTo>
                      <a:lnTo>
                        <a:pt x="12" y="2"/>
                      </a:lnTo>
                      <a:lnTo>
                        <a:pt x="13" y="10"/>
                      </a:lnTo>
                      <a:lnTo>
                        <a:pt x="13" y="20"/>
                      </a:lnTo>
                      <a:lnTo>
                        <a:pt x="14" y="31"/>
                      </a:lnTo>
                      <a:lnTo>
                        <a:pt x="16" y="41"/>
                      </a:lnTo>
                      <a:lnTo>
                        <a:pt x="16" y="53"/>
                      </a:lnTo>
                      <a:lnTo>
                        <a:pt x="16" y="67"/>
                      </a:lnTo>
                      <a:lnTo>
                        <a:pt x="17" y="81"/>
                      </a:lnTo>
                      <a:lnTo>
                        <a:pt x="17" y="95"/>
                      </a:lnTo>
                      <a:lnTo>
                        <a:pt x="16" y="111"/>
                      </a:lnTo>
                      <a:lnTo>
                        <a:pt x="16" y="128"/>
                      </a:lnTo>
                      <a:lnTo>
                        <a:pt x="14" y="142"/>
                      </a:lnTo>
                      <a:lnTo>
                        <a:pt x="12" y="160"/>
                      </a:lnTo>
                      <a:lnTo>
                        <a:pt x="11" y="177"/>
                      </a:lnTo>
                      <a:lnTo>
                        <a:pt x="7" y="195"/>
                      </a:lnTo>
                      <a:lnTo>
                        <a:pt x="4" y="213"/>
                      </a:lnTo>
                      <a:lnTo>
                        <a:pt x="0" y="231"/>
                      </a:lnTo>
                      <a:lnTo>
                        <a:pt x="12" y="233"/>
                      </a:lnTo>
                      <a:lnTo>
                        <a:pt x="16" y="215"/>
                      </a:lnTo>
                      <a:lnTo>
                        <a:pt x="19" y="197"/>
                      </a:lnTo>
                      <a:lnTo>
                        <a:pt x="23" y="179"/>
                      </a:lnTo>
                      <a:lnTo>
                        <a:pt x="24" y="162"/>
                      </a:lnTo>
                      <a:lnTo>
                        <a:pt x="26" y="145"/>
                      </a:lnTo>
                      <a:lnTo>
                        <a:pt x="28" y="128"/>
                      </a:lnTo>
                      <a:lnTo>
                        <a:pt x="28" y="111"/>
                      </a:lnTo>
                      <a:lnTo>
                        <a:pt x="29" y="95"/>
                      </a:lnTo>
                      <a:lnTo>
                        <a:pt x="29" y="81"/>
                      </a:lnTo>
                      <a:lnTo>
                        <a:pt x="28" y="67"/>
                      </a:lnTo>
                      <a:lnTo>
                        <a:pt x="28" y="53"/>
                      </a:lnTo>
                      <a:lnTo>
                        <a:pt x="28" y="41"/>
                      </a:lnTo>
                      <a:lnTo>
                        <a:pt x="26" y="28"/>
                      </a:lnTo>
                      <a:lnTo>
                        <a:pt x="25" y="20"/>
                      </a:lnTo>
                      <a:lnTo>
                        <a:pt x="25" y="10"/>
                      </a:lnTo>
                      <a:lnTo>
                        <a:pt x="24" y="2"/>
                      </a:lnTo>
                      <a:lnTo>
                        <a:pt x="23" y="4"/>
                      </a:lnTo>
                      <a:lnTo>
                        <a:pt x="13" y="0"/>
                      </a:lnTo>
                      <a:lnTo>
                        <a:pt x="12" y="1"/>
                      </a:lnTo>
                      <a:lnTo>
                        <a:pt x="12" y="2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30" name="Freeform 107"/>
                <p:cNvSpPr>
                  <a:spLocks/>
                </p:cNvSpPr>
                <p:nvPr/>
              </p:nvSpPr>
              <p:spPr bwMode="auto">
                <a:xfrm>
                  <a:off x="4400" y="2253"/>
                  <a:ext cx="6" cy="19"/>
                </a:xfrm>
                <a:custGeom>
                  <a:avLst/>
                  <a:gdLst>
                    <a:gd name="T0" fmla="*/ 0 w 23"/>
                    <a:gd name="T1" fmla="*/ 0 h 75"/>
                    <a:gd name="T2" fmla="*/ 0 w 23"/>
                    <a:gd name="T3" fmla="*/ 0 h 75"/>
                    <a:gd name="T4" fmla="*/ 1 w 23"/>
                    <a:gd name="T5" fmla="*/ 1 h 75"/>
                    <a:gd name="T6" fmla="*/ 1 w 23"/>
                    <a:gd name="T7" fmla="*/ 2 h 75"/>
                    <a:gd name="T8" fmla="*/ 1 w 23"/>
                    <a:gd name="T9" fmla="*/ 2 h 75"/>
                    <a:gd name="T10" fmla="*/ 1 w 23"/>
                    <a:gd name="T11" fmla="*/ 3 h 75"/>
                    <a:gd name="T12" fmla="*/ 1 w 23"/>
                    <a:gd name="T13" fmla="*/ 3 h 75"/>
                    <a:gd name="T14" fmla="*/ 1 w 23"/>
                    <a:gd name="T15" fmla="*/ 3 h 75"/>
                    <a:gd name="T16" fmla="*/ 0 w 23"/>
                    <a:gd name="T17" fmla="*/ 4 h 75"/>
                    <a:gd name="T18" fmla="*/ 0 w 23"/>
                    <a:gd name="T19" fmla="*/ 5 h 75"/>
                    <a:gd name="T20" fmla="*/ 1 w 23"/>
                    <a:gd name="T21" fmla="*/ 5 h 75"/>
                    <a:gd name="T22" fmla="*/ 1 w 23"/>
                    <a:gd name="T23" fmla="*/ 4 h 75"/>
                    <a:gd name="T24" fmla="*/ 1 w 23"/>
                    <a:gd name="T25" fmla="*/ 4 h 75"/>
                    <a:gd name="T26" fmla="*/ 2 w 23"/>
                    <a:gd name="T27" fmla="*/ 3 h 75"/>
                    <a:gd name="T28" fmla="*/ 2 w 23"/>
                    <a:gd name="T29" fmla="*/ 3 h 75"/>
                    <a:gd name="T30" fmla="*/ 2 w 23"/>
                    <a:gd name="T31" fmla="*/ 2 h 75"/>
                    <a:gd name="T32" fmla="*/ 1 w 23"/>
                    <a:gd name="T33" fmla="*/ 1 h 75"/>
                    <a:gd name="T34" fmla="*/ 1 w 23"/>
                    <a:gd name="T35" fmla="*/ 1 h 75"/>
                    <a:gd name="T36" fmla="*/ 1 w 23"/>
                    <a:gd name="T37" fmla="*/ 0 h 75"/>
                    <a:gd name="T38" fmla="*/ 1 w 23"/>
                    <a:gd name="T39" fmla="*/ 0 h 75"/>
                    <a:gd name="T40" fmla="*/ 0 w 23"/>
                    <a:gd name="T41" fmla="*/ 0 h 7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3"/>
                    <a:gd name="T64" fmla="*/ 0 h 75"/>
                    <a:gd name="T65" fmla="*/ 23 w 23"/>
                    <a:gd name="T66" fmla="*/ 75 h 75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3" h="75">
                      <a:moveTo>
                        <a:pt x="3" y="5"/>
                      </a:moveTo>
                      <a:lnTo>
                        <a:pt x="1" y="5"/>
                      </a:lnTo>
                      <a:lnTo>
                        <a:pt x="6" y="15"/>
                      </a:lnTo>
                      <a:lnTo>
                        <a:pt x="9" y="24"/>
                      </a:lnTo>
                      <a:lnTo>
                        <a:pt x="11" y="32"/>
                      </a:lnTo>
                      <a:lnTo>
                        <a:pt x="11" y="39"/>
                      </a:lnTo>
                      <a:lnTo>
                        <a:pt x="10" y="45"/>
                      </a:lnTo>
                      <a:lnTo>
                        <a:pt x="7" y="53"/>
                      </a:lnTo>
                      <a:lnTo>
                        <a:pt x="4" y="61"/>
                      </a:lnTo>
                      <a:lnTo>
                        <a:pt x="0" y="71"/>
                      </a:lnTo>
                      <a:lnTo>
                        <a:pt x="10" y="75"/>
                      </a:lnTo>
                      <a:lnTo>
                        <a:pt x="16" y="66"/>
                      </a:lnTo>
                      <a:lnTo>
                        <a:pt x="19" y="57"/>
                      </a:lnTo>
                      <a:lnTo>
                        <a:pt x="22" y="48"/>
                      </a:lnTo>
                      <a:lnTo>
                        <a:pt x="23" y="39"/>
                      </a:lnTo>
                      <a:lnTo>
                        <a:pt x="23" y="30"/>
                      </a:lnTo>
                      <a:lnTo>
                        <a:pt x="21" y="21"/>
                      </a:lnTo>
                      <a:lnTo>
                        <a:pt x="18" y="11"/>
                      </a:lnTo>
                      <a:lnTo>
                        <a:pt x="13" y="0"/>
                      </a:lnTo>
                      <a:lnTo>
                        <a:pt x="12" y="0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31" name="Freeform 108"/>
                <p:cNvSpPr>
                  <a:spLocks/>
                </p:cNvSpPr>
                <p:nvPr/>
              </p:nvSpPr>
              <p:spPr bwMode="auto">
                <a:xfrm>
                  <a:off x="4397" y="2234"/>
                  <a:ext cx="6" cy="20"/>
                </a:xfrm>
                <a:custGeom>
                  <a:avLst/>
                  <a:gdLst>
                    <a:gd name="T0" fmla="*/ 1 w 26"/>
                    <a:gd name="T1" fmla="*/ 2 h 83"/>
                    <a:gd name="T2" fmla="*/ 0 w 26"/>
                    <a:gd name="T3" fmla="*/ 2 h 83"/>
                    <a:gd name="T4" fmla="*/ 0 w 26"/>
                    <a:gd name="T5" fmla="*/ 2 h 83"/>
                    <a:gd name="T6" fmla="*/ 0 w 26"/>
                    <a:gd name="T7" fmla="*/ 2 h 83"/>
                    <a:gd name="T8" fmla="*/ 0 w 26"/>
                    <a:gd name="T9" fmla="*/ 2 h 83"/>
                    <a:gd name="T10" fmla="*/ 0 w 26"/>
                    <a:gd name="T11" fmla="*/ 3 h 83"/>
                    <a:gd name="T12" fmla="*/ 0 w 26"/>
                    <a:gd name="T13" fmla="*/ 3 h 83"/>
                    <a:gd name="T14" fmla="*/ 0 w 26"/>
                    <a:gd name="T15" fmla="*/ 4 h 83"/>
                    <a:gd name="T16" fmla="*/ 1 w 26"/>
                    <a:gd name="T17" fmla="*/ 4 h 83"/>
                    <a:gd name="T18" fmla="*/ 1 w 26"/>
                    <a:gd name="T19" fmla="*/ 5 h 83"/>
                    <a:gd name="T20" fmla="*/ 1 w 26"/>
                    <a:gd name="T21" fmla="*/ 5 h 83"/>
                    <a:gd name="T22" fmla="*/ 1 w 26"/>
                    <a:gd name="T23" fmla="*/ 4 h 83"/>
                    <a:gd name="T24" fmla="*/ 1 w 26"/>
                    <a:gd name="T25" fmla="*/ 3 h 83"/>
                    <a:gd name="T26" fmla="*/ 1 w 26"/>
                    <a:gd name="T27" fmla="*/ 3 h 83"/>
                    <a:gd name="T28" fmla="*/ 1 w 26"/>
                    <a:gd name="T29" fmla="*/ 2 h 83"/>
                    <a:gd name="T30" fmla="*/ 1 w 26"/>
                    <a:gd name="T31" fmla="*/ 2 h 83"/>
                    <a:gd name="T32" fmla="*/ 1 w 26"/>
                    <a:gd name="T33" fmla="*/ 2 h 83"/>
                    <a:gd name="T34" fmla="*/ 1 w 26"/>
                    <a:gd name="T35" fmla="*/ 2 h 83"/>
                    <a:gd name="T36" fmla="*/ 1 w 26"/>
                    <a:gd name="T37" fmla="*/ 2 h 83"/>
                    <a:gd name="T38" fmla="*/ 0 w 26"/>
                    <a:gd name="T39" fmla="*/ 2 h 83"/>
                    <a:gd name="T40" fmla="*/ 1 w 26"/>
                    <a:gd name="T41" fmla="*/ 2 h 83"/>
                    <a:gd name="T42" fmla="*/ 1 w 26"/>
                    <a:gd name="T43" fmla="*/ 0 h 83"/>
                    <a:gd name="T44" fmla="*/ 0 w 26"/>
                    <a:gd name="T45" fmla="*/ 2 h 83"/>
                    <a:gd name="T46" fmla="*/ 1 w 26"/>
                    <a:gd name="T47" fmla="*/ 2 h 8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6"/>
                    <a:gd name="T73" fmla="*/ 0 h 83"/>
                    <a:gd name="T74" fmla="*/ 26 w 26"/>
                    <a:gd name="T75" fmla="*/ 83 h 8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6" h="83">
                      <a:moveTo>
                        <a:pt x="12" y="32"/>
                      </a:moveTo>
                      <a:lnTo>
                        <a:pt x="0" y="30"/>
                      </a:lnTo>
                      <a:lnTo>
                        <a:pt x="0" y="31"/>
                      </a:lnTo>
                      <a:lnTo>
                        <a:pt x="0" y="35"/>
                      </a:lnTo>
                      <a:lnTo>
                        <a:pt x="1" y="40"/>
                      </a:lnTo>
                      <a:lnTo>
                        <a:pt x="2" y="46"/>
                      </a:lnTo>
                      <a:lnTo>
                        <a:pt x="5" y="53"/>
                      </a:lnTo>
                      <a:lnTo>
                        <a:pt x="7" y="62"/>
                      </a:lnTo>
                      <a:lnTo>
                        <a:pt x="11" y="72"/>
                      </a:lnTo>
                      <a:lnTo>
                        <a:pt x="17" y="83"/>
                      </a:lnTo>
                      <a:lnTo>
                        <a:pt x="26" y="78"/>
                      </a:lnTo>
                      <a:lnTo>
                        <a:pt x="23" y="67"/>
                      </a:lnTo>
                      <a:lnTo>
                        <a:pt x="19" y="58"/>
                      </a:lnTo>
                      <a:lnTo>
                        <a:pt x="17" y="50"/>
                      </a:lnTo>
                      <a:lnTo>
                        <a:pt x="14" y="43"/>
                      </a:lnTo>
                      <a:lnTo>
                        <a:pt x="13" y="37"/>
                      </a:lnTo>
                      <a:lnTo>
                        <a:pt x="12" y="32"/>
                      </a:lnTo>
                      <a:lnTo>
                        <a:pt x="12" y="31"/>
                      </a:lnTo>
                      <a:lnTo>
                        <a:pt x="12" y="30"/>
                      </a:lnTo>
                      <a:lnTo>
                        <a:pt x="0" y="28"/>
                      </a:lnTo>
                      <a:lnTo>
                        <a:pt x="12" y="30"/>
                      </a:lnTo>
                      <a:lnTo>
                        <a:pt x="11" y="0"/>
                      </a:lnTo>
                      <a:lnTo>
                        <a:pt x="0" y="28"/>
                      </a:lnTo>
                      <a:lnTo>
                        <a:pt x="12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32" name="Freeform 109"/>
                <p:cNvSpPr>
                  <a:spLocks/>
                </p:cNvSpPr>
                <p:nvPr/>
              </p:nvSpPr>
              <p:spPr bwMode="auto">
                <a:xfrm>
                  <a:off x="4386" y="2226"/>
                  <a:ext cx="28" cy="28"/>
                </a:xfrm>
                <a:custGeom>
                  <a:avLst/>
                  <a:gdLst>
                    <a:gd name="T0" fmla="*/ 0 w 115"/>
                    <a:gd name="T1" fmla="*/ 2 h 113"/>
                    <a:gd name="T2" fmla="*/ 0 w 115"/>
                    <a:gd name="T3" fmla="*/ 2 h 113"/>
                    <a:gd name="T4" fmla="*/ 1 w 115"/>
                    <a:gd name="T5" fmla="*/ 1 h 113"/>
                    <a:gd name="T6" fmla="*/ 2 w 115"/>
                    <a:gd name="T7" fmla="*/ 1 h 113"/>
                    <a:gd name="T8" fmla="*/ 2 w 115"/>
                    <a:gd name="T9" fmla="*/ 1 h 113"/>
                    <a:gd name="T10" fmla="*/ 2 w 115"/>
                    <a:gd name="T11" fmla="*/ 1 h 113"/>
                    <a:gd name="T12" fmla="*/ 3 w 115"/>
                    <a:gd name="T13" fmla="*/ 0 h 113"/>
                    <a:gd name="T14" fmla="*/ 3 w 115"/>
                    <a:gd name="T15" fmla="*/ 0 h 113"/>
                    <a:gd name="T16" fmla="*/ 4 w 115"/>
                    <a:gd name="T17" fmla="*/ 0 h 113"/>
                    <a:gd name="T18" fmla="*/ 6 w 115"/>
                    <a:gd name="T19" fmla="*/ 2 h 113"/>
                    <a:gd name="T20" fmla="*/ 7 w 115"/>
                    <a:gd name="T21" fmla="*/ 3 h 113"/>
                    <a:gd name="T22" fmla="*/ 7 w 115"/>
                    <a:gd name="T23" fmla="*/ 5 h 113"/>
                    <a:gd name="T24" fmla="*/ 7 w 115"/>
                    <a:gd name="T25" fmla="*/ 5 h 113"/>
                    <a:gd name="T26" fmla="*/ 6 w 115"/>
                    <a:gd name="T27" fmla="*/ 6 h 113"/>
                    <a:gd name="T28" fmla="*/ 5 w 115"/>
                    <a:gd name="T29" fmla="*/ 6 h 113"/>
                    <a:gd name="T30" fmla="*/ 3 w 115"/>
                    <a:gd name="T31" fmla="*/ 7 h 113"/>
                    <a:gd name="T32" fmla="*/ 1 w 115"/>
                    <a:gd name="T33" fmla="*/ 7 h 113"/>
                    <a:gd name="T34" fmla="*/ 1 w 115"/>
                    <a:gd name="T35" fmla="*/ 6 h 113"/>
                    <a:gd name="T36" fmla="*/ 1 w 115"/>
                    <a:gd name="T37" fmla="*/ 6 h 113"/>
                    <a:gd name="T38" fmla="*/ 1 w 115"/>
                    <a:gd name="T39" fmla="*/ 5 h 113"/>
                    <a:gd name="T40" fmla="*/ 1 w 115"/>
                    <a:gd name="T41" fmla="*/ 4 h 113"/>
                    <a:gd name="T42" fmla="*/ 1 w 115"/>
                    <a:gd name="T43" fmla="*/ 4 h 113"/>
                    <a:gd name="T44" fmla="*/ 1 w 115"/>
                    <a:gd name="T45" fmla="*/ 3 h 113"/>
                    <a:gd name="T46" fmla="*/ 0 w 115"/>
                    <a:gd name="T47" fmla="*/ 2 h 113"/>
                    <a:gd name="T48" fmla="*/ 0 w 115"/>
                    <a:gd name="T49" fmla="*/ 2 h 113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3"/>
                    <a:gd name="T77" fmla="*/ 115 w 115"/>
                    <a:gd name="T78" fmla="*/ 113 h 113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3">
                      <a:moveTo>
                        <a:pt x="0" y="30"/>
                      </a:moveTo>
                      <a:lnTo>
                        <a:pt x="10" y="27"/>
                      </a:lnTo>
                      <a:lnTo>
                        <a:pt x="20" y="23"/>
                      </a:lnTo>
                      <a:lnTo>
                        <a:pt x="27" y="21"/>
                      </a:lnTo>
                      <a:lnTo>
                        <a:pt x="34" y="17"/>
                      </a:lnTo>
                      <a:lnTo>
                        <a:pt x="42" y="13"/>
                      </a:lnTo>
                      <a:lnTo>
                        <a:pt x="50" y="10"/>
                      </a:lnTo>
                      <a:lnTo>
                        <a:pt x="59" y="5"/>
                      </a:lnTo>
                      <a:lnTo>
                        <a:pt x="73" y="0"/>
                      </a:lnTo>
                      <a:lnTo>
                        <a:pt x="95" y="31"/>
                      </a:lnTo>
                      <a:lnTo>
                        <a:pt x="110" y="55"/>
                      </a:lnTo>
                      <a:lnTo>
                        <a:pt x="115" y="75"/>
                      </a:lnTo>
                      <a:lnTo>
                        <a:pt x="111" y="89"/>
                      </a:lnTo>
                      <a:lnTo>
                        <a:pt x="99" y="99"/>
                      </a:lnTo>
                      <a:lnTo>
                        <a:pt x="80" y="106"/>
                      </a:lnTo>
                      <a:lnTo>
                        <a:pt x="54" y="110"/>
                      </a:lnTo>
                      <a:lnTo>
                        <a:pt x="22" y="113"/>
                      </a:lnTo>
                      <a:lnTo>
                        <a:pt x="24" y="106"/>
                      </a:lnTo>
                      <a:lnTo>
                        <a:pt x="24" y="96"/>
                      </a:lnTo>
                      <a:lnTo>
                        <a:pt x="24" y="85"/>
                      </a:lnTo>
                      <a:lnTo>
                        <a:pt x="22" y="73"/>
                      </a:lnTo>
                      <a:lnTo>
                        <a:pt x="20" y="60"/>
                      </a:lnTo>
                      <a:lnTo>
                        <a:pt x="15" y="48"/>
                      </a:lnTo>
                      <a:lnTo>
                        <a:pt x="9" y="39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33" name="Freeform 110"/>
                <p:cNvSpPr>
                  <a:spLocks/>
                </p:cNvSpPr>
                <p:nvPr/>
              </p:nvSpPr>
              <p:spPr bwMode="auto">
                <a:xfrm>
                  <a:off x="4385" y="2225"/>
                  <a:ext cx="20" cy="10"/>
                </a:xfrm>
                <a:custGeom>
                  <a:avLst/>
                  <a:gdLst>
                    <a:gd name="T0" fmla="*/ 5 w 80"/>
                    <a:gd name="T1" fmla="*/ 0 h 43"/>
                    <a:gd name="T2" fmla="*/ 5 w 80"/>
                    <a:gd name="T3" fmla="*/ 0 h 43"/>
                    <a:gd name="T4" fmla="*/ 4 w 80"/>
                    <a:gd name="T5" fmla="*/ 0 h 43"/>
                    <a:gd name="T6" fmla="*/ 3 w 80"/>
                    <a:gd name="T7" fmla="*/ 1 h 43"/>
                    <a:gd name="T8" fmla="*/ 3 w 80"/>
                    <a:gd name="T9" fmla="*/ 1 h 43"/>
                    <a:gd name="T10" fmla="*/ 2 w 80"/>
                    <a:gd name="T11" fmla="*/ 1 h 43"/>
                    <a:gd name="T12" fmla="*/ 2 w 80"/>
                    <a:gd name="T13" fmla="*/ 1 h 43"/>
                    <a:gd name="T14" fmla="*/ 1 w 80"/>
                    <a:gd name="T15" fmla="*/ 1 h 43"/>
                    <a:gd name="T16" fmla="*/ 1 w 80"/>
                    <a:gd name="T17" fmla="*/ 2 h 43"/>
                    <a:gd name="T18" fmla="*/ 0 w 80"/>
                    <a:gd name="T19" fmla="*/ 2 h 43"/>
                    <a:gd name="T20" fmla="*/ 0 w 80"/>
                    <a:gd name="T21" fmla="*/ 2 h 43"/>
                    <a:gd name="T22" fmla="*/ 1 w 80"/>
                    <a:gd name="T23" fmla="*/ 2 h 43"/>
                    <a:gd name="T24" fmla="*/ 1 w 80"/>
                    <a:gd name="T25" fmla="*/ 2 h 43"/>
                    <a:gd name="T26" fmla="*/ 2 w 80"/>
                    <a:gd name="T27" fmla="*/ 2 h 43"/>
                    <a:gd name="T28" fmla="*/ 3 w 80"/>
                    <a:gd name="T29" fmla="*/ 2 h 43"/>
                    <a:gd name="T30" fmla="*/ 3 w 80"/>
                    <a:gd name="T31" fmla="*/ 1 h 43"/>
                    <a:gd name="T32" fmla="*/ 3 w 80"/>
                    <a:gd name="T33" fmla="*/ 1 h 43"/>
                    <a:gd name="T34" fmla="*/ 4 w 80"/>
                    <a:gd name="T35" fmla="*/ 1 h 43"/>
                    <a:gd name="T36" fmla="*/ 5 w 80"/>
                    <a:gd name="T37" fmla="*/ 1 h 43"/>
                    <a:gd name="T38" fmla="*/ 5 w 80"/>
                    <a:gd name="T39" fmla="*/ 1 h 43"/>
                    <a:gd name="T40" fmla="*/ 5 w 80"/>
                    <a:gd name="T41" fmla="*/ 0 h 43"/>
                    <a:gd name="T42" fmla="*/ 5 w 80"/>
                    <a:gd name="T43" fmla="*/ 0 h 43"/>
                    <a:gd name="T44" fmla="*/ 5 w 80"/>
                    <a:gd name="T45" fmla="*/ 0 h 43"/>
                    <a:gd name="T46" fmla="*/ 5 w 80"/>
                    <a:gd name="T47" fmla="*/ 0 h 4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80"/>
                    <a:gd name="T73" fmla="*/ 0 h 43"/>
                    <a:gd name="T74" fmla="*/ 80 w 80"/>
                    <a:gd name="T75" fmla="*/ 43 h 4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80" h="43">
                      <a:moveTo>
                        <a:pt x="80" y="4"/>
                      </a:moveTo>
                      <a:lnTo>
                        <a:pt x="73" y="1"/>
                      </a:lnTo>
                      <a:lnTo>
                        <a:pt x="60" y="6"/>
                      </a:lnTo>
                      <a:lnTo>
                        <a:pt x="51" y="11"/>
                      </a:lnTo>
                      <a:lnTo>
                        <a:pt x="42" y="14"/>
                      </a:lnTo>
                      <a:lnTo>
                        <a:pt x="35" y="19"/>
                      </a:lnTo>
                      <a:lnTo>
                        <a:pt x="28" y="22"/>
                      </a:lnTo>
                      <a:lnTo>
                        <a:pt x="21" y="24"/>
                      </a:lnTo>
                      <a:lnTo>
                        <a:pt x="11" y="28"/>
                      </a:lnTo>
                      <a:lnTo>
                        <a:pt x="0" y="31"/>
                      </a:lnTo>
                      <a:lnTo>
                        <a:pt x="5" y="43"/>
                      </a:lnTo>
                      <a:lnTo>
                        <a:pt x="16" y="40"/>
                      </a:lnTo>
                      <a:lnTo>
                        <a:pt x="25" y="36"/>
                      </a:lnTo>
                      <a:lnTo>
                        <a:pt x="33" y="34"/>
                      </a:lnTo>
                      <a:lnTo>
                        <a:pt x="40" y="29"/>
                      </a:lnTo>
                      <a:lnTo>
                        <a:pt x="47" y="26"/>
                      </a:lnTo>
                      <a:lnTo>
                        <a:pt x="55" y="23"/>
                      </a:lnTo>
                      <a:lnTo>
                        <a:pt x="65" y="18"/>
                      </a:lnTo>
                      <a:lnTo>
                        <a:pt x="78" y="13"/>
                      </a:lnTo>
                      <a:lnTo>
                        <a:pt x="71" y="11"/>
                      </a:lnTo>
                      <a:lnTo>
                        <a:pt x="80" y="4"/>
                      </a:lnTo>
                      <a:lnTo>
                        <a:pt x="78" y="0"/>
                      </a:lnTo>
                      <a:lnTo>
                        <a:pt x="73" y="1"/>
                      </a:lnTo>
                      <a:lnTo>
                        <a:pt x="80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34" name="Freeform 111"/>
                <p:cNvSpPr>
                  <a:spLocks/>
                </p:cNvSpPr>
                <p:nvPr/>
              </p:nvSpPr>
              <p:spPr bwMode="auto">
                <a:xfrm>
                  <a:off x="4390" y="2225"/>
                  <a:ext cx="26" cy="31"/>
                </a:xfrm>
                <a:custGeom>
                  <a:avLst/>
                  <a:gdLst>
                    <a:gd name="T0" fmla="*/ 0 w 106"/>
                    <a:gd name="T1" fmla="*/ 7 h 122"/>
                    <a:gd name="T2" fmla="*/ 0 w 106"/>
                    <a:gd name="T3" fmla="*/ 8 h 122"/>
                    <a:gd name="T4" fmla="*/ 2 w 106"/>
                    <a:gd name="T5" fmla="*/ 8 h 122"/>
                    <a:gd name="T6" fmla="*/ 4 w 106"/>
                    <a:gd name="T7" fmla="*/ 7 h 122"/>
                    <a:gd name="T8" fmla="*/ 5 w 106"/>
                    <a:gd name="T9" fmla="*/ 7 h 122"/>
                    <a:gd name="T10" fmla="*/ 6 w 106"/>
                    <a:gd name="T11" fmla="*/ 6 h 122"/>
                    <a:gd name="T12" fmla="*/ 6 w 106"/>
                    <a:gd name="T13" fmla="*/ 5 h 122"/>
                    <a:gd name="T14" fmla="*/ 6 w 106"/>
                    <a:gd name="T15" fmla="*/ 4 h 122"/>
                    <a:gd name="T16" fmla="*/ 5 w 106"/>
                    <a:gd name="T17" fmla="*/ 2 h 122"/>
                    <a:gd name="T18" fmla="*/ 4 w 106"/>
                    <a:gd name="T19" fmla="*/ 0 h 122"/>
                    <a:gd name="T20" fmla="*/ 3 w 106"/>
                    <a:gd name="T21" fmla="*/ 1 h 122"/>
                    <a:gd name="T22" fmla="*/ 5 w 106"/>
                    <a:gd name="T23" fmla="*/ 3 h 122"/>
                    <a:gd name="T24" fmla="*/ 5 w 106"/>
                    <a:gd name="T25" fmla="*/ 4 h 122"/>
                    <a:gd name="T26" fmla="*/ 6 w 106"/>
                    <a:gd name="T27" fmla="*/ 5 h 122"/>
                    <a:gd name="T28" fmla="*/ 5 w 106"/>
                    <a:gd name="T29" fmla="*/ 6 h 122"/>
                    <a:gd name="T30" fmla="*/ 5 w 106"/>
                    <a:gd name="T31" fmla="*/ 6 h 122"/>
                    <a:gd name="T32" fmla="*/ 4 w 106"/>
                    <a:gd name="T33" fmla="*/ 7 h 122"/>
                    <a:gd name="T34" fmla="*/ 2 w 106"/>
                    <a:gd name="T35" fmla="*/ 7 h 122"/>
                    <a:gd name="T36" fmla="*/ 0 w 106"/>
                    <a:gd name="T37" fmla="*/ 7 h 122"/>
                    <a:gd name="T38" fmla="*/ 1 w 106"/>
                    <a:gd name="T39" fmla="*/ 8 h 122"/>
                    <a:gd name="T40" fmla="*/ 0 w 106"/>
                    <a:gd name="T41" fmla="*/ 7 h 122"/>
                    <a:gd name="T42" fmla="*/ 0 w 106"/>
                    <a:gd name="T43" fmla="*/ 8 h 122"/>
                    <a:gd name="T44" fmla="*/ 0 w 106"/>
                    <a:gd name="T45" fmla="*/ 8 h 122"/>
                    <a:gd name="T46" fmla="*/ 0 w 106"/>
                    <a:gd name="T47" fmla="*/ 7 h 12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06"/>
                    <a:gd name="T73" fmla="*/ 0 h 122"/>
                    <a:gd name="T74" fmla="*/ 106 w 106"/>
                    <a:gd name="T75" fmla="*/ 122 h 122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06" h="122">
                      <a:moveTo>
                        <a:pt x="1" y="115"/>
                      </a:moveTo>
                      <a:lnTo>
                        <a:pt x="7" y="122"/>
                      </a:lnTo>
                      <a:lnTo>
                        <a:pt x="40" y="119"/>
                      </a:lnTo>
                      <a:lnTo>
                        <a:pt x="66" y="115"/>
                      </a:lnTo>
                      <a:lnTo>
                        <a:pt x="86" y="106"/>
                      </a:lnTo>
                      <a:lnTo>
                        <a:pt x="101" y="96"/>
                      </a:lnTo>
                      <a:lnTo>
                        <a:pt x="106" y="78"/>
                      </a:lnTo>
                      <a:lnTo>
                        <a:pt x="101" y="56"/>
                      </a:lnTo>
                      <a:lnTo>
                        <a:pt x="85" y="31"/>
                      </a:lnTo>
                      <a:lnTo>
                        <a:pt x="62" y="0"/>
                      </a:lnTo>
                      <a:lnTo>
                        <a:pt x="53" y="7"/>
                      </a:lnTo>
                      <a:lnTo>
                        <a:pt x="76" y="38"/>
                      </a:lnTo>
                      <a:lnTo>
                        <a:pt x="89" y="61"/>
                      </a:lnTo>
                      <a:lnTo>
                        <a:pt x="94" y="78"/>
                      </a:lnTo>
                      <a:lnTo>
                        <a:pt x="91" y="88"/>
                      </a:lnTo>
                      <a:lnTo>
                        <a:pt x="82" y="97"/>
                      </a:lnTo>
                      <a:lnTo>
                        <a:pt x="64" y="103"/>
                      </a:lnTo>
                      <a:lnTo>
                        <a:pt x="37" y="107"/>
                      </a:lnTo>
                      <a:lnTo>
                        <a:pt x="7" y="110"/>
                      </a:lnTo>
                      <a:lnTo>
                        <a:pt x="13" y="117"/>
                      </a:lnTo>
                      <a:lnTo>
                        <a:pt x="1" y="115"/>
                      </a:lnTo>
                      <a:lnTo>
                        <a:pt x="0" y="122"/>
                      </a:lnTo>
                      <a:lnTo>
                        <a:pt x="7" y="122"/>
                      </a:lnTo>
                      <a:lnTo>
                        <a:pt x="1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35" name="Freeform 112"/>
                <p:cNvSpPr>
                  <a:spLocks/>
                </p:cNvSpPr>
                <p:nvPr/>
              </p:nvSpPr>
              <p:spPr bwMode="auto">
                <a:xfrm>
                  <a:off x="4382" y="2232"/>
                  <a:ext cx="11" cy="23"/>
                </a:xfrm>
                <a:custGeom>
                  <a:avLst/>
                  <a:gdLst>
                    <a:gd name="T0" fmla="*/ 1 w 44"/>
                    <a:gd name="T1" fmla="*/ 0 h 90"/>
                    <a:gd name="T2" fmla="*/ 1 w 44"/>
                    <a:gd name="T3" fmla="*/ 1 h 90"/>
                    <a:gd name="T4" fmla="*/ 1 w 44"/>
                    <a:gd name="T5" fmla="*/ 1 h 90"/>
                    <a:gd name="T6" fmla="*/ 1 w 44"/>
                    <a:gd name="T7" fmla="*/ 2 h 90"/>
                    <a:gd name="T8" fmla="*/ 2 w 44"/>
                    <a:gd name="T9" fmla="*/ 2 h 90"/>
                    <a:gd name="T10" fmla="*/ 2 w 44"/>
                    <a:gd name="T11" fmla="*/ 3 h 90"/>
                    <a:gd name="T12" fmla="*/ 2 w 44"/>
                    <a:gd name="T13" fmla="*/ 4 h 90"/>
                    <a:gd name="T14" fmla="*/ 2 w 44"/>
                    <a:gd name="T15" fmla="*/ 5 h 90"/>
                    <a:gd name="T16" fmla="*/ 2 w 44"/>
                    <a:gd name="T17" fmla="*/ 5 h 90"/>
                    <a:gd name="T18" fmla="*/ 2 w 44"/>
                    <a:gd name="T19" fmla="*/ 6 h 90"/>
                    <a:gd name="T20" fmla="*/ 3 w 44"/>
                    <a:gd name="T21" fmla="*/ 6 h 90"/>
                    <a:gd name="T22" fmla="*/ 3 w 44"/>
                    <a:gd name="T23" fmla="*/ 5 h 90"/>
                    <a:gd name="T24" fmla="*/ 3 w 44"/>
                    <a:gd name="T25" fmla="*/ 5 h 90"/>
                    <a:gd name="T26" fmla="*/ 3 w 44"/>
                    <a:gd name="T27" fmla="*/ 4 h 90"/>
                    <a:gd name="T28" fmla="*/ 3 w 44"/>
                    <a:gd name="T29" fmla="*/ 3 h 90"/>
                    <a:gd name="T30" fmla="*/ 3 w 44"/>
                    <a:gd name="T31" fmla="*/ 2 h 90"/>
                    <a:gd name="T32" fmla="*/ 2 w 44"/>
                    <a:gd name="T33" fmla="*/ 2 h 90"/>
                    <a:gd name="T34" fmla="*/ 2 w 44"/>
                    <a:gd name="T35" fmla="*/ 1 h 90"/>
                    <a:gd name="T36" fmla="*/ 1 w 44"/>
                    <a:gd name="T37" fmla="*/ 0 h 90"/>
                    <a:gd name="T38" fmla="*/ 1 w 44"/>
                    <a:gd name="T39" fmla="*/ 1 h 90"/>
                    <a:gd name="T40" fmla="*/ 1 w 44"/>
                    <a:gd name="T41" fmla="*/ 0 h 90"/>
                    <a:gd name="T42" fmla="*/ 0 w 44"/>
                    <a:gd name="T43" fmla="*/ 0 h 90"/>
                    <a:gd name="T44" fmla="*/ 1 w 44"/>
                    <a:gd name="T45" fmla="*/ 1 h 90"/>
                    <a:gd name="T46" fmla="*/ 1 w 44"/>
                    <a:gd name="T47" fmla="*/ 0 h 9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44"/>
                    <a:gd name="T73" fmla="*/ 0 h 90"/>
                    <a:gd name="T74" fmla="*/ 44 w 44"/>
                    <a:gd name="T75" fmla="*/ 90 h 9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44" h="90">
                      <a:moveTo>
                        <a:pt x="11" y="0"/>
                      </a:moveTo>
                      <a:lnTo>
                        <a:pt x="10" y="11"/>
                      </a:lnTo>
                      <a:lnTo>
                        <a:pt x="18" y="18"/>
                      </a:lnTo>
                      <a:lnTo>
                        <a:pt x="24" y="27"/>
                      </a:lnTo>
                      <a:lnTo>
                        <a:pt x="28" y="37"/>
                      </a:lnTo>
                      <a:lnTo>
                        <a:pt x="30" y="51"/>
                      </a:lnTo>
                      <a:lnTo>
                        <a:pt x="32" y="61"/>
                      </a:lnTo>
                      <a:lnTo>
                        <a:pt x="32" y="72"/>
                      </a:lnTo>
                      <a:lnTo>
                        <a:pt x="32" y="82"/>
                      </a:lnTo>
                      <a:lnTo>
                        <a:pt x="30" y="88"/>
                      </a:lnTo>
                      <a:lnTo>
                        <a:pt x="42" y="90"/>
                      </a:lnTo>
                      <a:lnTo>
                        <a:pt x="44" y="82"/>
                      </a:lnTo>
                      <a:lnTo>
                        <a:pt x="44" y="72"/>
                      </a:lnTo>
                      <a:lnTo>
                        <a:pt x="44" y="61"/>
                      </a:lnTo>
                      <a:lnTo>
                        <a:pt x="42" y="48"/>
                      </a:lnTo>
                      <a:lnTo>
                        <a:pt x="40" y="35"/>
                      </a:lnTo>
                      <a:lnTo>
                        <a:pt x="34" y="22"/>
                      </a:lnTo>
                      <a:lnTo>
                        <a:pt x="28" y="11"/>
                      </a:lnTo>
                      <a:lnTo>
                        <a:pt x="17" y="1"/>
                      </a:lnTo>
                      <a:lnTo>
                        <a:pt x="16" y="12"/>
                      </a:lnTo>
                      <a:lnTo>
                        <a:pt x="11" y="0"/>
                      </a:lnTo>
                      <a:lnTo>
                        <a:pt x="0" y="4"/>
                      </a:lnTo>
                      <a:lnTo>
                        <a:pt x="10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36" name="Freeform 113"/>
                <p:cNvSpPr>
                  <a:spLocks/>
                </p:cNvSpPr>
                <p:nvPr/>
              </p:nvSpPr>
              <p:spPr bwMode="auto">
                <a:xfrm>
                  <a:off x="4388" y="2203"/>
                  <a:ext cx="18" cy="8"/>
                </a:xfrm>
                <a:custGeom>
                  <a:avLst/>
                  <a:gdLst>
                    <a:gd name="T0" fmla="*/ 4 w 70"/>
                    <a:gd name="T1" fmla="*/ 0 h 30"/>
                    <a:gd name="T2" fmla="*/ 4 w 70"/>
                    <a:gd name="T3" fmla="*/ 0 h 30"/>
                    <a:gd name="T4" fmla="*/ 4 w 70"/>
                    <a:gd name="T5" fmla="*/ 0 h 30"/>
                    <a:gd name="T6" fmla="*/ 3 w 70"/>
                    <a:gd name="T7" fmla="*/ 1 h 30"/>
                    <a:gd name="T8" fmla="*/ 3 w 70"/>
                    <a:gd name="T9" fmla="*/ 1 h 30"/>
                    <a:gd name="T10" fmla="*/ 2 w 70"/>
                    <a:gd name="T11" fmla="*/ 1 h 30"/>
                    <a:gd name="T12" fmla="*/ 1 w 70"/>
                    <a:gd name="T13" fmla="*/ 1 h 30"/>
                    <a:gd name="T14" fmla="*/ 1 w 70"/>
                    <a:gd name="T15" fmla="*/ 1 h 30"/>
                    <a:gd name="T16" fmla="*/ 0 w 70"/>
                    <a:gd name="T17" fmla="*/ 1 h 30"/>
                    <a:gd name="T18" fmla="*/ 0 w 70"/>
                    <a:gd name="T19" fmla="*/ 2 h 30"/>
                    <a:gd name="T20" fmla="*/ 1 w 70"/>
                    <a:gd name="T21" fmla="*/ 2 h 30"/>
                    <a:gd name="T22" fmla="*/ 1 w 70"/>
                    <a:gd name="T23" fmla="*/ 2 h 30"/>
                    <a:gd name="T24" fmla="*/ 2 w 70"/>
                    <a:gd name="T25" fmla="*/ 2 h 30"/>
                    <a:gd name="T26" fmla="*/ 3 w 70"/>
                    <a:gd name="T27" fmla="*/ 2 h 30"/>
                    <a:gd name="T28" fmla="*/ 3 w 70"/>
                    <a:gd name="T29" fmla="*/ 1 h 30"/>
                    <a:gd name="T30" fmla="*/ 4 w 70"/>
                    <a:gd name="T31" fmla="*/ 1 h 30"/>
                    <a:gd name="T32" fmla="*/ 4 w 70"/>
                    <a:gd name="T33" fmla="*/ 1 h 30"/>
                    <a:gd name="T34" fmla="*/ 5 w 70"/>
                    <a:gd name="T35" fmla="*/ 1 h 30"/>
                    <a:gd name="T36" fmla="*/ 4 w 70"/>
                    <a:gd name="T37" fmla="*/ 0 h 3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70"/>
                    <a:gd name="T58" fmla="*/ 0 h 30"/>
                    <a:gd name="T59" fmla="*/ 70 w 70"/>
                    <a:gd name="T60" fmla="*/ 30 h 30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70" h="30">
                      <a:moveTo>
                        <a:pt x="63" y="0"/>
                      </a:moveTo>
                      <a:lnTo>
                        <a:pt x="60" y="1"/>
                      </a:lnTo>
                      <a:lnTo>
                        <a:pt x="53" y="4"/>
                      </a:lnTo>
                      <a:lnTo>
                        <a:pt x="45" y="7"/>
                      </a:lnTo>
                      <a:lnTo>
                        <a:pt x="38" y="10"/>
                      </a:lnTo>
                      <a:lnTo>
                        <a:pt x="27" y="13"/>
                      </a:lnTo>
                      <a:lnTo>
                        <a:pt x="17" y="16"/>
                      </a:lnTo>
                      <a:lnTo>
                        <a:pt x="8" y="17"/>
                      </a:lnTo>
                      <a:lnTo>
                        <a:pt x="0" y="18"/>
                      </a:lnTo>
                      <a:lnTo>
                        <a:pt x="0" y="30"/>
                      </a:lnTo>
                      <a:lnTo>
                        <a:pt x="10" y="29"/>
                      </a:lnTo>
                      <a:lnTo>
                        <a:pt x="20" y="28"/>
                      </a:lnTo>
                      <a:lnTo>
                        <a:pt x="29" y="25"/>
                      </a:lnTo>
                      <a:lnTo>
                        <a:pt x="40" y="22"/>
                      </a:lnTo>
                      <a:lnTo>
                        <a:pt x="49" y="19"/>
                      </a:lnTo>
                      <a:lnTo>
                        <a:pt x="58" y="16"/>
                      </a:lnTo>
                      <a:lnTo>
                        <a:pt x="65" y="13"/>
                      </a:lnTo>
                      <a:lnTo>
                        <a:pt x="70" y="10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37" name="Freeform 114"/>
                <p:cNvSpPr>
                  <a:spLocks/>
                </p:cNvSpPr>
                <p:nvPr/>
              </p:nvSpPr>
              <p:spPr bwMode="auto">
                <a:xfrm>
                  <a:off x="4412" y="2224"/>
                  <a:ext cx="5" cy="19"/>
                </a:xfrm>
                <a:custGeom>
                  <a:avLst/>
                  <a:gdLst>
                    <a:gd name="T0" fmla="*/ 1 w 17"/>
                    <a:gd name="T1" fmla="*/ 5 h 80"/>
                    <a:gd name="T2" fmla="*/ 1 w 17"/>
                    <a:gd name="T3" fmla="*/ 4 h 80"/>
                    <a:gd name="T4" fmla="*/ 1 w 17"/>
                    <a:gd name="T5" fmla="*/ 4 h 80"/>
                    <a:gd name="T6" fmla="*/ 1 w 17"/>
                    <a:gd name="T7" fmla="*/ 3 h 80"/>
                    <a:gd name="T8" fmla="*/ 1 w 17"/>
                    <a:gd name="T9" fmla="*/ 2 h 80"/>
                    <a:gd name="T10" fmla="*/ 1 w 17"/>
                    <a:gd name="T11" fmla="*/ 1 h 80"/>
                    <a:gd name="T12" fmla="*/ 1 w 17"/>
                    <a:gd name="T13" fmla="*/ 1 h 80"/>
                    <a:gd name="T14" fmla="*/ 1 w 17"/>
                    <a:gd name="T15" fmla="*/ 0 h 80"/>
                    <a:gd name="T16" fmla="*/ 1 w 17"/>
                    <a:gd name="T17" fmla="*/ 0 h 80"/>
                    <a:gd name="T18" fmla="*/ 0 w 17"/>
                    <a:gd name="T19" fmla="*/ 0 h 80"/>
                    <a:gd name="T20" fmla="*/ 0 w 17"/>
                    <a:gd name="T21" fmla="*/ 0 h 80"/>
                    <a:gd name="T22" fmla="*/ 0 w 17"/>
                    <a:gd name="T23" fmla="*/ 1 h 80"/>
                    <a:gd name="T24" fmla="*/ 0 w 17"/>
                    <a:gd name="T25" fmla="*/ 1 h 80"/>
                    <a:gd name="T26" fmla="*/ 0 w 17"/>
                    <a:gd name="T27" fmla="*/ 2 h 80"/>
                    <a:gd name="T28" fmla="*/ 0 w 17"/>
                    <a:gd name="T29" fmla="*/ 3 h 80"/>
                    <a:gd name="T30" fmla="*/ 0 w 17"/>
                    <a:gd name="T31" fmla="*/ 3 h 80"/>
                    <a:gd name="T32" fmla="*/ 0 w 17"/>
                    <a:gd name="T33" fmla="*/ 4 h 80"/>
                    <a:gd name="T34" fmla="*/ 0 w 17"/>
                    <a:gd name="T35" fmla="*/ 4 h 80"/>
                    <a:gd name="T36" fmla="*/ 1 w 17"/>
                    <a:gd name="T37" fmla="*/ 5 h 8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7"/>
                    <a:gd name="T58" fmla="*/ 0 h 80"/>
                    <a:gd name="T59" fmla="*/ 17 w 17"/>
                    <a:gd name="T60" fmla="*/ 80 h 80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7" h="80">
                      <a:moveTo>
                        <a:pt x="12" y="80"/>
                      </a:moveTo>
                      <a:lnTo>
                        <a:pt x="13" y="72"/>
                      </a:lnTo>
                      <a:lnTo>
                        <a:pt x="15" y="63"/>
                      </a:lnTo>
                      <a:lnTo>
                        <a:pt x="16" y="51"/>
                      </a:lnTo>
                      <a:lnTo>
                        <a:pt x="17" y="39"/>
                      </a:lnTo>
                      <a:lnTo>
                        <a:pt x="17" y="27"/>
                      </a:lnTo>
                      <a:lnTo>
                        <a:pt x="17" y="17"/>
                      </a:lnTo>
                      <a:lnTo>
                        <a:pt x="17" y="8"/>
                      </a:lnTo>
                      <a:lnTo>
                        <a:pt x="16" y="0"/>
                      </a:lnTo>
                      <a:lnTo>
                        <a:pt x="4" y="3"/>
                      </a:lnTo>
                      <a:lnTo>
                        <a:pt x="5" y="8"/>
                      </a:lnTo>
                      <a:lnTo>
                        <a:pt x="5" y="17"/>
                      </a:lnTo>
                      <a:lnTo>
                        <a:pt x="5" y="27"/>
                      </a:lnTo>
                      <a:lnTo>
                        <a:pt x="5" y="39"/>
                      </a:lnTo>
                      <a:lnTo>
                        <a:pt x="4" y="48"/>
                      </a:lnTo>
                      <a:lnTo>
                        <a:pt x="3" y="60"/>
                      </a:lnTo>
                      <a:lnTo>
                        <a:pt x="1" y="70"/>
                      </a:lnTo>
                      <a:lnTo>
                        <a:pt x="0" y="77"/>
                      </a:lnTo>
                      <a:lnTo>
                        <a:pt x="12" y="8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38" name="Freeform 115"/>
                <p:cNvSpPr>
                  <a:spLocks/>
                </p:cNvSpPr>
                <p:nvPr/>
              </p:nvSpPr>
              <p:spPr bwMode="auto">
                <a:xfrm>
                  <a:off x="4385" y="2270"/>
                  <a:ext cx="17" cy="4"/>
                </a:xfrm>
                <a:custGeom>
                  <a:avLst/>
                  <a:gdLst>
                    <a:gd name="T0" fmla="*/ 4 w 66"/>
                    <a:gd name="T1" fmla="*/ 0 h 17"/>
                    <a:gd name="T2" fmla="*/ 4 w 66"/>
                    <a:gd name="T3" fmla="*/ 0 h 17"/>
                    <a:gd name="T4" fmla="*/ 3 w 66"/>
                    <a:gd name="T5" fmla="*/ 0 h 17"/>
                    <a:gd name="T6" fmla="*/ 3 w 66"/>
                    <a:gd name="T7" fmla="*/ 0 h 17"/>
                    <a:gd name="T8" fmla="*/ 2 w 66"/>
                    <a:gd name="T9" fmla="*/ 0 h 17"/>
                    <a:gd name="T10" fmla="*/ 2 w 66"/>
                    <a:gd name="T11" fmla="*/ 0 h 17"/>
                    <a:gd name="T12" fmla="*/ 1 w 66"/>
                    <a:gd name="T13" fmla="*/ 0 h 17"/>
                    <a:gd name="T14" fmla="*/ 1 w 66"/>
                    <a:gd name="T15" fmla="*/ 0 h 17"/>
                    <a:gd name="T16" fmla="*/ 0 w 66"/>
                    <a:gd name="T17" fmla="*/ 0 h 17"/>
                    <a:gd name="T18" fmla="*/ 0 w 66"/>
                    <a:gd name="T19" fmla="*/ 1 h 17"/>
                    <a:gd name="T20" fmla="*/ 1 w 66"/>
                    <a:gd name="T21" fmla="*/ 1 h 17"/>
                    <a:gd name="T22" fmla="*/ 1 w 66"/>
                    <a:gd name="T23" fmla="*/ 1 h 17"/>
                    <a:gd name="T24" fmla="*/ 2 w 66"/>
                    <a:gd name="T25" fmla="*/ 1 h 17"/>
                    <a:gd name="T26" fmla="*/ 2 w 66"/>
                    <a:gd name="T27" fmla="*/ 1 h 17"/>
                    <a:gd name="T28" fmla="*/ 3 w 66"/>
                    <a:gd name="T29" fmla="*/ 1 h 17"/>
                    <a:gd name="T30" fmla="*/ 3 w 66"/>
                    <a:gd name="T31" fmla="*/ 1 h 17"/>
                    <a:gd name="T32" fmla="*/ 4 w 66"/>
                    <a:gd name="T33" fmla="*/ 1 h 17"/>
                    <a:gd name="T34" fmla="*/ 4 w 66"/>
                    <a:gd name="T35" fmla="*/ 1 h 17"/>
                    <a:gd name="T36" fmla="*/ 4 w 66"/>
                    <a:gd name="T37" fmla="*/ 0 h 1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66"/>
                    <a:gd name="T58" fmla="*/ 0 h 17"/>
                    <a:gd name="T59" fmla="*/ 66 w 66"/>
                    <a:gd name="T60" fmla="*/ 17 h 17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66" h="17">
                      <a:moveTo>
                        <a:pt x="64" y="0"/>
                      </a:moveTo>
                      <a:lnTo>
                        <a:pt x="56" y="3"/>
                      </a:lnTo>
                      <a:lnTo>
                        <a:pt x="46" y="4"/>
                      </a:lnTo>
                      <a:lnTo>
                        <a:pt x="39" y="5"/>
                      </a:lnTo>
                      <a:lnTo>
                        <a:pt x="32" y="5"/>
                      </a:lnTo>
                      <a:lnTo>
                        <a:pt x="23" y="5"/>
                      </a:lnTo>
                      <a:lnTo>
                        <a:pt x="16" y="5"/>
                      </a:lnTo>
                      <a:lnTo>
                        <a:pt x="9" y="5"/>
                      </a:lnTo>
                      <a:lnTo>
                        <a:pt x="3" y="4"/>
                      </a:lnTo>
                      <a:lnTo>
                        <a:pt x="0" y="16"/>
                      </a:lnTo>
                      <a:lnTo>
                        <a:pt x="9" y="17"/>
                      </a:lnTo>
                      <a:lnTo>
                        <a:pt x="16" y="17"/>
                      </a:lnTo>
                      <a:lnTo>
                        <a:pt x="23" y="17"/>
                      </a:lnTo>
                      <a:lnTo>
                        <a:pt x="32" y="17"/>
                      </a:lnTo>
                      <a:lnTo>
                        <a:pt x="39" y="17"/>
                      </a:lnTo>
                      <a:lnTo>
                        <a:pt x="48" y="16"/>
                      </a:lnTo>
                      <a:lnTo>
                        <a:pt x="58" y="15"/>
                      </a:lnTo>
                      <a:lnTo>
                        <a:pt x="66" y="12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39" name="Freeform 116"/>
                <p:cNvSpPr>
                  <a:spLocks/>
                </p:cNvSpPr>
                <p:nvPr/>
              </p:nvSpPr>
              <p:spPr bwMode="auto">
                <a:xfrm>
                  <a:off x="4889" y="1907"/>
                  <a:ext cx="136" cy="102"/>
                </a:xfrm>
                <a:custGeom>
                  <a:avLst/>
                  <a:gdLst>
                    <a:gd name="T0" fmla="*/ 8 w 544"/>
                    <a:gd name="T1" fmla="*/ 5 h 410"/>
                    <a:gd name="T2" fmla="*/ 8 w 544"/>
                    <a:gd name="T3" fmla="*/ 4 h 410"/>
                    <a:gd name="T4" fmla="*/ 7 w 544"/>
                    <a:gd name="T5" fmla="*/ 2 h 410"/>
                    <a:gd name="T6" fmla="*/ 5 w 544"/>
                    <a:gd name="T7" fmla="*/ 0 h 410"/>
                    <a:gd name="T8" fmla="*/ 6 w 544"/>
                    <a:gd name="T9" fmla="*/ 0 h 410"/>
                    <a:gd name="T10" fmla="*/ 9 w 544"/>
                    <a:gd name="T11" fmla="*/ 1 h 410"/>
                    <a:gd name="T12" fmla="*/ 13 w 544"/>
                    <a:gd name="T13" fmla="*/ 2 h 410"/>
                    <a:gd name="T14" fmla="*/ 17 w 544"/>
                    <a:gd name="T15" fmla="*/ 3 h 410"/>
                    <a:gd name="T16" fmla="*/ 20 w 544"/>
                    <a:gd name="T17" fmla="*/ 5 h 410"/>
                    <a:gd name="T18" fmla="*/ 24 w 544"/>
                    <a:gd name="T19" fmla="*/ 7 h 410"/>
                    <a:gd name="T20" fmla="*/ 27 w 544"/>
                    <a:gd name="T21" fmla="*/ 9 h 410"/>
                    <a:gd name="T22" fmla="*/ 30 w 544"/>
                    <a:gd name="T23" fmla="*/ 10 h 410"/>
                    <a:gd name="T24" fmla="*/ 32 w 544"/>
                    <a:gd name="T25" fmla="*/ 12 h 410"/>
                    <a:gd name="T26" fmla="*/ 33 w 544"/>
                    <a:gd name="T27" fmla="*/ 14 h 410"/>
                    <a:gd name="T28" fmla="*/ 34 w 544"/>
                    <a:gd name="T29" fmla="*/ 16 h 410"/>
                    <a:gd name="T30" fmla="*/ 34 w 544"/>
                    <a:gd name="T31" fmla="*/ 18 h 410"/>
                    <a:gd name="T32" fmla="*/ 34 w 544"/>
                    <a:gd name="T33" fmla="*/ 20 h 410"/>
                    <a:gd name="T34" fmla="*/ 33 w 544"/>
                    <a:gd name="T35" fmla="*/ 22 h 410"/>
                    <a:gd name="T36" fmla="*/ 32 w 544"/>
                    <a:gd name="T37" fmla="*/ 24 h 410"/>
                    <a:gd name="T38" fmla="*/ 30 w 544"/>
                    <a:gd name="T39" fmla="*/ 25 h 410"/>
                    <a:gd name="T40" fmla="*/ 28 w 544"/>
                    <a:gd name="T41" fmla="*/ 25 h 410"/>
                    <a:gd name="T42" fmla="*/ 26 w 544"/>
                    <a:gd name="T43" fmla="*/ 25 h 410"/>
                    <a:gd name="T44" fmla="*/ 24 w 544"/>
                    <a:gd name="T45" fmla="*/ 25 h 410"/>
                    <a:gd name="T46" fmla="*/ 21 w 544"/>
                    <a:gd name="T47" fmla="*/ 24 h 410"/>
                    <a:gd name="T48" fmla="*/ 17 w 544"/>
                    <a:gd name="T49" fmla="*/ 23 h 410"/>
                    <a:gd name="T50" fmla="*/ 13 w 544"/>
                    <a:gd name="T51" fmla="*/ 20 h 410"/>
                    <a:gd name="T52" fmla="*/ 9 w 544"/>
                    <a:gd name="T53" fmla="*/ 17 h 410"/>
                    <a:gd name="T54" fmla="*/ 3 w 544"/>
                    <a:gd name="T55" fmla="*/ 13 h 410"/>
                    <a:gd name="T56" fmla="*/ 2 w 544"/>
                    <a:gd name="T57" fmla="*/ 9 h 410"/>
                    <a:gd name="T58" fmla="*/ 5 w 544"/>
                    <a:gd name="T59" fmla="*/ 7 h 410"/>
                    <a:gd name="T60" fmla="*/ 6 w 544"/>
                    <a:gd name="T61" fmla="*/ 7 h 410"/>
                    <a:gd name="T62" fmla="*/ 7 w 544"/>
                    <a:gd name="T63" fmla="*/ 7 h 410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544"/>
                    <a:gd name="T97" fmla="*/ 0 h 410"/>
                    <a:gd name="T98" fmla="*/ 544 w 544"/>
                    <a:gd name="T99" fmla="*/ 410 h 410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544" h="410">
                      <a:moveTo>
                        <a:pt x="125" y="99"/>
                      </a:moveTo>
                      <a:lnTo>
                        <a:pt x="130" y="89"/>
                      </a:lnTo>
                      <a:lnTo>
                        <a:pt x="128" y="77"/>
                      </a:lnTo>
                      <a:lnTo>
                        <a:pt x="125" y="62"/>
                      </a:lnTo>
                      <a:lnTo>
                        <a:pt x="116" y="49"/>
                      </a:lnTo>
                      <a:lnTo>
                        <a:pt x="107" y="35"/>
                      </a:lnTo>
                      <a:lnTo>
                        <a:pt x="96" y="22"/>
                      </a:lnTo>
                      <a:lnTo>
                        <a:pt x="84" y="10"/>
                      </a:lnTo>
                      <a:lnTo>
                        <a:pt x="72" y="0"/>
                      </a:lnTo>
                      <a:lnTo>
                        <a:pt x="98" y="4"/>
                      </a:lnTo>
                      <a:lnTo>
                        <a:pt x="126" y="10"/>
                      </a:lnTo>
                      <a:lnTo>
                        <a:pt x="153" y="17"/>
                      </a:lnTo>
                      <a:lnTo>
                        <a:pt x="181" y="24"/>
                      </a:lnTo>
                      <a:lnTo>
                        <a:pt x="210" y="34"/>
                      </a:lnTo>
                      <a:lnTo>
                        <a:pt x="239" y="44"/>
                      </a:lnTo>
                      <a:lnTo>
                        <a:pt x="267" y="55"/>
                      </a:lnTo>
                      <a:lnTo>
                        <a:pt x="296" y="67"/>
                      </a:lnTo>
                      <a:lnTo>
                        <a:pt x="325" y="80"/>
                      </a:lnTo>
                      <a:lnTo>
                        <a:pt x="353" y="95"/>
                      </a:lnTo>
                      <a:lnTo>
                        <a:pt x="379" y="109"/>
                      </a:lnTo>
                      <a:lnTo>
                        <a:pt x="405" y="123"/>
                      </a:lnTo>
                      <a:lnTo>
                        <a:pt x="431" y="139"/>
                      </a:lnTo>
                      <a:lnTo>
                        <a:pt x="454" y="155"/>
                      </a:lnTo>
                      <a:lnTo>
                        <a:pt x="477" y="170"/>
                      </a:lnTo>
                      <a:lnTo>
                        <a:pt x="498" y="186"/>
                      </a:lnTo>
                      <a:lnTo>
                        <a:pt x="512" y="198"/>
                      </a:lnTo>
                      <a:lnTo>
                        <a:pt x="523" y="211"/>
                      </a:lnTo>
                      <a:lnTo>
                        <a:pt x="532" y="226"/>
                      </a:lnTo>
                      <a:lnTo>
                        <a:pt x="538" y="242"/>
                      </a:lnTo>
                      <a:lnTo>
                        <a:pt x="543" y="259"/>
                      </a:lnTo>
                      <a:lnTo>
                        <a:pt x="544" y="276"/>
                      </a:lnTo>
                      <a:lnTo>
                        <a:pt x="544" y="292"/>
                      </a:lnTo>
                      <a:lnTo>
                        <a:pt x="543" y="309"/>
                      </a:lnTo>
                      <a:lnTo>
                        <a:pt x="540" y="326"/>
                      </a:lnTo>
                      <a:lnTo>
                        <a:pt x="534" y="341"/>
                      </a:lnTo>
                      <a:lnTo>
                        <a:pt x="526" y="356"/>
                      </a:lnTo>
                      <a:lnTo>
                        <a:pt x="518" y="369"/>
                      </a:lnTo>
                      <a:lnTo>
                        <a:pt x="508" y="381"/>
                      </a:lnTo>
                      <a:lnTo>
                        <a:pt x="498" y="391"/>
                      </a:lnTo>
                      <a:lnTo>
                        <a:pt x="487" y="398"/>
                      </a:lnTo>
                      <a:lnTo>
                        <a:pt x="474" y="403"/>
                      </a:lnTo>
                      <a:lnTo>
                        <a:pt x="458" y="406"/>
                      </a:lnTo>
                      <a:lnTo>
                        <a:pt x="440" y="410"/>
                      </a:lnTo>
                      <a:lnTo>
                        <a:pt x="422" y="410"/>
                      </a:lnTo>
                      <a:lnTo>
                        <a:pt x="403" y="410"/>
                      </a:lnTo>
                      <a:lnTo>
                        <a:pt x="381" y="406"/>
                      </a:lnTo>
                      <a:lnTo>
                        <a:pt x="359" y="401"/>
                      </a:lnTo>
                      <a:lnTo>
                        <a:pt x="335" y="393"/>
                      </a:lnTo>
                      <a:lnTo>
                        <a:pt x="308" y="382"/>
                      </a:lnTo>
                      <a:lnTo>
                        <a:pt x="279" y="368"/>
                      </a:lnTo>
                      <a:lnTo>
                        <a:pt x="248" y="351"/>
                      </a:lnTo>
                      <a:lnTo>
                        <a:pt x="215" y="329"/>
                      </a:lnTo>
                      <a:lnTo>
                        <a:pt x="177" y="306"/>
                      </a:lnTo>
                      <a:lnTo>
                        <a:pt x="138" y="277"/>
                      </a:lnTo>
                      <a:lnTo>
                        <a:pt x="96" y="243"/>
                      </a:lnTo>
                      <a:lnTo>
                        <a:pt x="49" y="205"/>
                      </a:lnTo>
                      <a:lnTo>
                        <a:pt x="0" y="163"/>
                      </a:lnTo>
                      <a:lnTo>
                        <a:pt x="38" y="143"/>
                      </a:lnTo>
                      <a:lnTo>
                        <a:pt x="64" y="131"/>
                      </a:lnTo>
                      <a:lnTo>
                        <a:pt x="79" y="122"/>
                      </a:lnTo>
                      <a:lnTo>
                        <a:pt x="88" y="117"/>
                      </a:lnTo>
                      <a:lnTo>
                        <a:pt x="94" y="115"/>
                      </a:lnTo>
                      <a:lnTo>
                        <a:pt x="98" y="113"/>
                      </a:lnTo>
                      <a:lnTo>
                        <a:pt x="108" y="108"/>
                      </a:lnTo>
                      <a:lnTo>
                        <a:pt x="125" y="9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40" name="Freeform 117"/>
                <p:cNvSpPr>
                  <a:spLocks/>
                </p:cNvSpPr>
                <p:nvPr/>
              </p:nvSpPr>
              <p:spPr bwMode="auto">
                <a:xfrm>
                  <a:off x="4902" y="1905"/>
                  <a:ext cx="21" cy="28"/>
                </a:xfrm>
                <a:custGeom>
                  <a:avLst/>
                  <a:gdLst>
                    <a:gd name="T0" fmla="*/ 1 w 83"/>
                    <a:gd name="T1" fmla="*/ 0 h 111"/>
                    <a:gd name="T2" fmla="*/ 1 w 83"/>
                    <a:gd name="T3" fmla="*/ 1 h 111"/>
                    <a:gd name="T4" fmla="*/ 2 w 83"/>
                    <a:gd name="T5" fmla="*/ 2 h 111"/>
                    <a:gd name="T6" fmla="*/ 3 w 83"/>
                    <a:gd name="T7" fmla="*/ 2 h 111"/>
                    <a:gd name="T8" fmla="*/ 3 w 83"/>
                    <a:gd name="T9" fmla="*/ 3 h 111"/>
                    <a:gd name="T10" fmla="*/ 4 w 83"/>
                    <a:gd name="T11" fmla="*/ 4 h 111"/>
                    <a:gd name="T12" fmla="*/ 4 w 83"/>
                    <a:gd name="T13" fmla="*/ 5 h 111"/>
                    <a:gd name="T14" fmla="*/ 5 w 83"/>
                    <a:gd name="T15" fmla="*/ 6 h 111"/>
                    <a:gd name="T16" fmla="*/ 5 w 83"/>
                    <a:gd name="T17" fmla="*/ 6 h 111"/>
                    <a:gd name="T18" fmla="*/ 4 w 83"/>
                    <a:gd name="T19" fmla="*/ 7 h 111"/>
                    <a:gd name="T20" fmla="*/ 5 w 83"/>
                    <a:gd name="T21" fmla="*/ 7 h 111"/>
                    <a:gd name="T22" fmla="*/ 5 w 83"/>
                    <a:gd name="T23" fmla="*/ 6 h 111"/>
                    <a:gd name="T24" fmla="*/ 5 w 83"/>
                    <a:gd name="T25" fmla="*/ 5 h 111"/>
                    <a:gd name="T26" fmla="*/ 5 w 83"/>
                    <a:gd name="T27" fmla="*/ 4 h 111"/>
                    <a:gd name="T28" fmla="*/ 4 w 83"/>
                    <a:gd name="T29" fmla="*/ 4 h 111"/>
                    <a:gd name="T30" fmla="*/ 4 w 83"/>
                    <a:gd name="T31" fmla="*/ 3 h 111"/>
                    <a:gd name="T32" fmla="*/ 3 w 83"/>
                    <a:gd name="T33" fmla="*/ 2 h 111"/>
                    <a:gd name="T34" fmla="*/ 2 w 83"/>
                    <a:gd name="T35" fmla="*/ 1 h 111"/>
                    <a:gd name="T36" fmla="*/ 2 w 83"/>
                    <a:gd name="T37" fmla="*/ 0 h 111"/>
                    <a:gd name="T38" fmla="*/ 1 w 83"/>
                    <a:gd name="T39" fmla="*/ 1 h 111"/>
                    <a:gd name="T40" fmla="*/ 1 w 83"/>
                    <a:gd name="T41" fmla="*/ 0 h 111"/>
                    <a:gd name="T42" fmla="*/ 0 w 83"/>
                    <a:gd name="T43" fmla="*/ 0 h 111"/>
                    <a:gd name="T44" fmla="*/ 1 w 83"/>
                    <a:gd name="T45" fmla="*/ 1 h 111"/>
                    <a:gd name="T46" fmla="*/ 1 w 83"/>
                    <a:gd name="T47" fmla="*/ 0 h 11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83"/>
                    <a:gd name="T73" fmla="*/ 0 h 111"/>
                    <a:gd name="T74" fmla="*/ 83 w 83"/>
                    <a:gd name="T75" fmla="*/ 111 h 111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83" h="111">
                      <a:moveTo>
                        <a:pt x="21" y="2"/>
                      </a:moveTo>
                      <a:lnTo>
                        <a:pt x="16" y="13"/>
                      </a:lnTo>
                      <a:lnTo>
                        <a:pt x="28" y="22"/>
                      </a:lnTo>
                      <a:lnTo>
                        <a:pt x="39" y="33"/>
                      </a:lnTo>
                      <a:lnTo>
                        <a:pt x="50" y="46"/>
                      </a:lnTo>
                      <a:lnTo>
                        <a:pt x="60" y="61"/>
                      </a:lnTo>
                      <a:lnTo>
                        <a:pt x="67" y="73"/>
                      </a:lnTo>
                      <a:lnTo>
                        <a:pt x="70" y="86"/>
                      </a:lnTo>
                      <a:lnTo>
                        <a:pt x="72" y="96"/>
                      </a:lnTo>
                      <a:lnTo>
                        <a:pt x="68" y="104"/>
                      </a:lnTo>
                      <a:lnTo>
                        <a:pt x="78" y="111"/>
                      </a:lnTo>
                      <a:lnTo>
                        <a:pt x="83" y="98"/>
                      </a:lnTo>
                      <a:lnTo>
                        <a:pt x="82" y="84"/>
                      </a:lnTo>
                      <a:lnTo>
                        <a:pt x="79" y="68"/>
                      </a:lnTo>
                      <a:lnTo>
                        <a:pt x="69" y="54"/>
                      </a:lnTo>
                      <a:lnTo>
                        <a:pt x="60" y="39"/>
                      </a:lnTo>
                      <a:lnTo>
                        <a:pt x="49" y="26"/>
                      </a:lnTo>
                      <a:lnTo>
                        <a:pt x="36" y="13"/>
                      </a:lnTo>
                      <a:lnTo>
                        <a:pt x="24" y="3"/>
                      </a:lnTo>
                      <a:lnTo>
                        <a:pt x="19" y="14"/>
                      </a:lnTo>
                      <a:lnTo>
                        <a:pt x="21" y="2"/>
                      </a:lnTo>
                      <a:lnTo>
                        <a:pt x="0" y="0"/>
                      </a:lnTo>
                      <a:lnTo>
                        <a:pt x="16" y="13"/>
                      </a:lnTo>
                      <a:lnTo>
                        <a:pt x="21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41" name="Freeform 118"/>
                <p:cNvSpPr>
                  <a:spLocks/>
                </p:cNvSpPr>
                <p:nvPr/>
              </p:nvSpPr>
              <p:spPr bwMode="auto">
                <a:xfrm>
                  <a:off x="4907" y="1905"/>
                  <a:ext cx="107" cy="49"/>
                </a:xfrm>
                <a:custGeom>
                  <a:avLst/>
                  <a:gdLst>
                    <a:gd name="T0" fmla="*/ 27 w 430"/>
                    <a:gd name="T1" fmla="*/ 12 h 197"/>
                    <a:gd name="T2" fmla="*/ 27 w 430"/>
                    <a:gd name="T3" fmla="*/ 12 h 197"/>
                    <a:gd name="T4" fmla="*/ 25 w 430"/>
                    <a:gd name="T5" fmla="*/ 11 h 197"/>
                    <a:gd name="T6" fmla="*/ 24 w 430"/>
                    <a:gd name="T7" fmla="*/ 10 h 197"/>
                    <a:gd name="T8" fmla="*/ 22 w 430"/>
                    <a:gd name="T9" fmla="*/ 9 h 197"/>
                    <a:gd name="T10" fmla="*/ 21 w 430"/>
                    <a:gd name="T11" fmla="*/ 8 h 197"/>
                    <a:gd name="T12" fmla="*/ 19 w 430"/>
                    <a:gd name="T13" fmla="*/ 7 h 197"/>
                    <a:gd name="T14" fmla="*/ 18 w 430"/>
                    <a:gd name="T15" fmla="*/ 6 h 197"/>
                    <a:gd name="T16" fmla="*/ 16 w 430"/>
                    <a:gd name="T17" fmla="*/ 5 h 197"/>
                    <a:gd name="T18" fmla="*/ 14 w 430"/>
                    <a:gd name="T19" fmla="*/ 4 h 197"/>
                    <a:gd name="T20" fmla="*/ 12 w 430"/>
                    <a:gd name="T21" fmla="*/ 3 h 197"/>
                    <a:gd name="T22" fmla="*/ 10 w 430"/>
                    <a:gd name="T23" fmla="*/ 3 h 197"/>
                    <a:gd name="T24" fmla="*/ 9 w 430"/>
                    <a:gd name="T25" fmla="*/ 2 h 197"/>
                    <a:gd name="T26" fmla="*/ 7 w 430"/>
                    <a:gd name="T27" fmla="*/ 1 h 197"/>
                    <a:gd name="T28" fmla="*/ 5 w 430"/>
                    <a:gd name="T29" fmla="*/ 1 h 197"/>
                    <a:gd name="T30" fmla="*/ 3 w 430"/>
                    <a:gd name="T31" fmla="*/ 0 h 197"/>
                    <a:gd name="T32" fmla="*/ 2 w 430"/>
                    <a:gd name="T33" fmla="*/ 0 h 197"/>
                    <a:gd name="T34" fmla="*/ 0 w 430"/>
                    <a:gd name="T35" fmla="*/ 0 h 197"/>
                    <a:gd name="T36" fmla="*/ 0 w 430"/>
                    <a:gd name="T37" fmla="*/ 1 h 197"/>
                    <a:gd name="T38" fmla="*/ 1 w 430"/>
                    <a:gd name="T39" fmla="*/ 1 h 197"/>
                    <a:gd name="T40" fmla="*/ 3 w 430"/>
                    <a:gd name="T41" fmla="*/ 1 h 197"/>
                    <a:gd name="T42" fmla="*/ 5 w 430"/>
                    <a:gd name="T43" fmla="*/ 2 h 197"/>
                    <a:gd name="T44" fmla="*/ 7 w 430"/>
                    <a:gd name="T45" fmla="*/ 2 h 197"/>
                    <a:gd name="T46" fmla="*/ 8 w 430"/>
                    <a:gd name="T47" fmla="*/ 3 h 197"/>
                    <a:gd name="T48" fmla="*/ 10 w 430"/>
                    <a:gd name="T49" fmla="*/ 3 h 197"/>
                    <a:gd name="T50" fmla="*/ 12 w 430"/>
                    <a:gd name="T51" fmla="*/ 4 h 197"/>
                    <a:gd name="T52" fmla="*/ 14 w 430"/>
                    <a:gd name="T53" fmla="*/ 5 h 197"/>
                    <a:gd name="T54" fmla="*/ 16 w 430"/>
                    <a:gd name="T55" fmla="*/ 6 h 197"/>
                    <a:gd name="T56" fmla="*/ 17 w 430"/>
                    <a:gd name="T57" fmla="*/ 6 h 197"/>
                    <a:gd name="T58" fmla="*/ 19 w 430"/>
                    <a:gd name="T59" fmla="*/ 7 h 197"/>
                    <a:gd name="T60" fmla="*/ 20 w 430"/>
                    <a:gd name="T61" fmla="*/ 8 h 197"/>
                    <a:gd name="T62" fmla="*/ 22 w 430"/>
                    <a:gd name="T63" fmla="*/ 9 h 197"/>
                    <a:gd name="T64" fmla="*/ 24 w 430"/>
                    <a:gd name="T65" fmla="*/ 10 h 197"/>
                    <a:gd name="T66" fmla="*/ 25 w 430"/>
                    <a:gd name="T67" fmla="*/ 11 h 197"/>
                    <a:gd name="T68" fmla="*/ 26 w 430"/>
                    <a:gd name="T69" fmla="*/ 12 h 197"/>
                    <a:gd name="T70" fmla="*/ 26 w 430"/>
                    <a:gd name="T71" fmla="*/ 12 h 197"/>
                    <a:gd name="T72" fmla="*/ 26 w 430"/>
                    <a:gd name="T73" fmla="*/ 12 h 197"/>
                    <a:gd name="T74" fmla="*/ 26 w 430"/>
                    <a:gd name="T75" fmla="*/ 12 h 197"/>
                    <a:gd name="T76" fmla="*/ 26 w 430"/>
                    <a:gd name="T77" fmla="*/ 12 h 197"/>
                    <a:gd name="T78" fmla="*/ 27 w 430"/>
                    <a:gd name="T79" fmla="*/ 12 h 197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430"/>
                    <a:gd name="T121" fmla="*/ 0 h 197"/>
                    <a:gd name="T122" fmla="*/ 430 w 430"/>
                    <a:gd name="T123" fmla="*/ 197 h 197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430" h="197">
                      <a:moveTo>
                        <a:pt x="430" y="187"/>
                      </a:moveTo>
                      <a:lnTo>
                        <a:pt x="430" y="187"/>
                      </a:lnTo>
                      <a:lnTo>
                        <a:pt x="410" y="171"/>
                      </a:lnTo>
                      <a:lnTo>
                        <a:pt x="387" y="156"/>
                      </a:lnTo>
                      <a:lnTo>
                        <a:pt x="363" y="140"/>
                      </a:lnTo>
                      <a:lnTo>
                        <a:pt x="338" y="125"/>
                      </a:lnTo>
                      <a:lnTo>
                        <a:pt x="310" y="110"/>
                      </a:lnTo>
                      <a:lnTo>
                        <a:pt x="284" y="96"/>
                      </a:lnTo>
                      <a:lnTo>
                        <a:pt x="256" y="82"/>
                      </a:lnTo>
                      <a:lnTo>
                        <a:pt x="228" y="67"/>
                      </a:lnTo>
                      <a:lnTo>
                        <a:pt x="199" y="55"/>
                      </a:lnTo>
                      <a:lnTo>
                        <a:pt x="170" y="44"/>
                      </a:lnTo>
                      <a:lnTo>
                        <a:pt x="141" y="34"/>
                      </a:lnTo>
                      <a:lnTo>
                        <a:pt x="111" y="24"/>
                      </a:lnTo>
                      <a:lnTo>
                        <a:pt x="84" y="17"/>
                      </a:lnTo>
                      <a:lnTo>
                        <a:pt x="56" y="10"/>
                      </a:lnTo>
                      <a:lnTo>
                        <a:pt x="29" y="4"/>
                      </a:lnTo>
                      <a:lnTo>
                        <a:pt x="2" y="0"/>
                      </a:lnTo>
                      <a:lnTo>
                        <a:pt x="0" y="12"/>
                      </a:lnTo>
                      <a:lnTo>
                        <a:pt x="26" y="16"/>
                      </a:lnTo>
                      <a:lnTo>
                        <a:pt x="54" y="22"/>
                      </a:lnTo>
                      <a:lnTo>
                        <a:pt x="81" y="29"/>
                      </a:lnTo>
                      <a:lnTo>
                        <a:pt x="109" y="36"/>
                      </a:lnTo>
                      <a:lnTo>
                        <a:pt x="136" y="46"/>
                      </a:lnTo>
                      <a:lnTo>
                        <a:pt x="165" y="56"/>
                      </a:lnTo>
                      <a:lnTo>
                        <a:pt x="194" y="67"/>
                      </a:lnTo>
                      <a:lnTo>
                        <a:pt x="223" y="79"/>
                      </a:lnTo>
                      <a:lnTo>
                        <a:pt x="252" y="91"/>
                      </a:lnTo>
                      <a:lnTo>
                        <a:pt x="279" y="105"/>
                      </a:lnTo>
                      <a:lnTo>
                        <a:pt x="306" y="120"/>
                      </a:lnTo>
                      <a:lnTo>
                        <a:pt x="331" y="134"/>
                      </a:lnTo>
                      <a:lnTo>
                        <a:pt x="356" y="150"/>
                      </a:lnTo>
                      <a:lnTo>
                        <a:pt x="380" y="165"/>
                      </a:lnTo>
                      <a:lnTo>
                        <a:pt x="403" y="181"/>
                      </a:lnTo>
                      <a:lnTo>
                        <a:pt x="423" y="197"/>
                      </a:lnTo>
                      <a:lnTo>
                        <a:pt x="430" y="18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42" name="Freeform 119"/>
                <p:cNvSpPr>
                  <a:spLocks/>
                </p:cNvSpPr>
                <p:nvPr/>
              </p:nvSpPr>
              <p:spPr bwMode="auto">
                <a:xfrm>
                  <a:off x="5007" y="1952"/>
                  <a:ext cx="20" cy="57"/>
                </a:xfrm>
                <a:custGeom>
                  <a:avLst/>
                  <a:gdLst>
                    <a:gd name="T0" fmla="*/ 0 w 78"/>
                    <a:gd name="T1" fmla="*/ 14 h 228"/>
                    <a:gd name="T2" fmla="*/ 0 w 78"/>
                    <a:gd name="T3" fmla="*/ 14 h 228"/>
                    <a:gd name="T4" fmla="*/ 1 w 78"/>
                    <a:gd name="T5" fmla="*/ 14 h 228"/>
                    <a:gd name="T6" fmla="*/ 2 w 78"/>
                    <a:gd name="T7" fmla="*/ 14 h 228"/>
                    <a:gd name="T8" fmla="*/ 3 w 78"/>
                    <a:gd name="T9" fmla="*/ 13 h 228"/>
                    <a:gd name="T10" fmla="*/ 3 w 78"/>
                    <a:gd name="T11" fmla="*/ 12 h 228"/>
                    <a:gd name="T12" fmla="*/ 4 w 78"/>
                    <a:gd name="T13" fmla="*/ 11 h 228"/>
                    <a:gd name="T14" fmla="*/ 4 w 78"/>
                    <a:gd name="T15" fmla="*/ 10 h 228"/>
                    <a:gd name="T16" fmla="*/ 5 w 78"/>
                    <a:gd name="T17" fmla="*/ 9 h 228"/>
                    <a:gd name="T18" fmla="*/ 5 w 78"/>
                    <a:gd name="T19" fmla="*/ 8 h 228"/>
                    <a:gd name="T20" fmla="*/ 5 w 78"/>
                    <a:gd name="T21" fmla="*/ 7 h 228"/>
                    <a:gd name="T22" fmla="*/ 5 w 78"/>
                    <a:gd name="T23" fmla="*/ 6 h 228"/>
                    <a:gd name="T24" fmla="*/ 5 w 78"/>
                    <a:gd name="T25" fmla="*/ 5 h 228"/>
                    <a:gd name="T26" fmla="*/ 5 w 78"/>
                    <a:gd name="T27" fmla="*/ 4 h 228"/>
                    <a:gd name="T28" fmla="*/ 4 w 78"/>
                    <a:gd name="T29" fmla="*/ 3 h 228"/>
                    <a:gd name="T30" fmla="*/ 4 w 78"/>
                    <a:gd name="T31" fmla="*/ 2 h 228"/>
                    <a:gd name="T32" fmla="*/ 3 w 78"/>
                    <a:gd name="T33" fmla="*/ 1 h 228"/>
                    <a:gd name="T34" fmla="*/ 2 w 78"/>
                    <a:gd name="T35" fmla="*/ 0 h 228"/>
                    <a:gd name="T36" fmla="*/ 2 w 78"/>
                    <a:gd name="T37" fmla="*/ 1 h 228"/>
                    <a:gd name="T38" fmla="*/ 2 w 78"/>
                    <a:gd name="T39" fmla="*/ 2 h 228"/>
                    <a:gd name="T40" fmla="*/ 3 w 78"/>
                    <a:gd name="T41" fmla="*/ 2 h 228"/>
                    <a:gd name="T42" fmla="*/ 4 w 78"/>
                    <a:gd name="T43" fmla="*/ 3 h 228"/>
                    <a:gd name="T44" fmla="*/ 4 w 78"/>
                    <a:gd name="T45" fmla="*/ 4 h 228"/>
                    <a:gd name="T46" fmla="*/ 4 w 78"/>
                    <a:gd name="T47" fmla="*/ 5 h 228"/>
                    <a:gd name="T48" fmla="*/ 4 w 78"/>
                    <a:gd name="T49" fmla="*/ 6 h 228"/>
                    <a:gd name="T50" fmla="*/ 4 w 78"/>
                    <a:gd name="T51" fmla="*/ 7 h 228"/>
                    <a:gd name="T52" fmla="*/ 4 w 78"/>
                    <a:gd name="T53" fmla="*/ 8 h 228"/>
                    <a:gd name="T54" fmla="*/ 4 w 78"/>
                    <a:gd name="T55" fmla="*/ 9 h 228"/>
                    <a:gd name="T56" fmla="*/ 4 w 78"/>
                    <a:gd name="T57" fmla="*/ 10 h 228"/>
                    <a:gd name="T58" fmla="*/ 3 w 78"/>
                    <a:gd name="T59" fmla="*/ 11 h 228"/>
                    <a:gd name="T60" fmla="*/ 3 w 78"/>
                    <a:gd name="T61" fmla="*/ 12 h 228"/>
                    <a:gd name="T62" fmla="*/ 2 w 78"/>
                    <a:gd name="T63" fmla="*/ 12 h 228"/>
                    <a:gd name="T64" fmla="*/ 2 w 78"/>
                    <a:gd name="T65" fmla="*/ 13 h 228"/>
                    <a:gd name="T66" fmla="*/ 1 w 78"/>
                    <a:gd name="T67" fmla="*/ 13 h 228"/>
                    <a:gd name="T68" fmla="*/ 0 w 78"/>
                    <a:gd name="T69" fmla="*/ 14 h 228"/>
                    <a:gd name="T70" fmla="*/ 0 w 78"/>
                    <a:gd name="T71" fmla="*/ 14 h 228"/>
                    <a:gd name="T72" fmla="*/ 0 w 78"/>
                    <a:gd name="T73" fmla="*/ 14 h 228"/>
                    <a:gd name="T74" fmla="*/ 0 w 78"/>
                    <a:gd name="T75" fmla="*/ 14 h 228"/>
                    <a:gd name="T76" fmla="*/ 0 w 78"/>
                    <a:gd name="T77" fmla="*/ 14 h 228"/>
                    <a:gd name="T78" fmla="*/ 0 w 78"/>
                    <a:gd name="T79" fmla="*/ 14 h 228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78"/>
                    <a:gd name="T121" fmla="*/ 0 h 228"/>
                    <a:gd name="T122" fmla="*/ 78 w 78"/>
                    <a:gd name="T123" fmla="*/ 228 h 228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78" h="228">
                      <a:moveTo>
                        <a:pt x="3" y="228"/>
                      </a:moveTo>
                      <a:lnTo>
                        <a:pt x="3" y="228"/>
                      </a:lnTo>
                      <a:lnTo>
                        <a:pt x="17" y="222"/>
                      </a:lnTo>
                      <a:lnTo>
                        <a:pt x="29" y="214"/>
                      </a:lnTo>
                      <a:lnTo>
                        <a:pt x="41" y="204"/>
                      </a:lnTo>
                      <a:lnTo>
                        <a:pt x="51" y="192"/>
                      </a:lnTo>
                      <a:lnTo>
                        <a:pt x="59" y="177"/>
                      </a:lnTo>
                      <a:lnTo>
                        <a:pt x="68" y="163"/>
                      </a:lnTo>
                      <a:lnTo>
                        <a:pt x="74" y="146"/>
                      </a:lnTo>
                      <a:lnTo>
                        <a:pt x="77" y="129"/>
                      </a:lnTo>
                      <a:lnTo>
                        <a:pt x="78" y="111"/>
                      </a:lnTo>
                      <a:lnTo>
                        <a:pt x="78" y="95"/>
                      </a:lnTo>
                      <a:lnTo>
                        <a:pt x="77" y="77"/>
                      </a:lnTo>
                      <a:lnTo>
                        <a:pt x="72" y="59"/>
                      </a:lnTo>
                      <a:lnTo>
                        <a:pt x="65" y="43"/>
                      </a:lnTo>
                      <a:lnTo>
                        <a:pt x="56" y="26"/>
                      </a:lnTo>
                      <a:lnTo>
                        <a:pt x="45" y="12"/>
                      </a:lnTo>
                      <a:lnTo>
                        <a:pt x="29" y="0"/>
                      </a:lnTo>
                      <a:lnTo>
                        <a:pt x="22" y="10"/>
                      </a:lnTo>
                      <a:lnTo>
                        <a:pt x="35" y="22"/>
                      </a:lnTo>
                      <a:lnTo>
                        <a:pt x="46" y="33"/>
                      </a:lnTo>
                      <a:lnTo>
                        <a:pt x="56" y="48"/>
                      </a:lnTo>
                      <a:lnTo>
                        <a:pt x="60" y="63"/>
                      </a:lnTo>
                      <a:lnTo>
                        <a:pt x="65" y="79"/>
                      </a:lnTo>
                      <a:lnTo>
                        <a:pt x="66" y="95"/>
                      </a:lnTo>
                      <a:lnTo>
                        <a:pt x="66" y="111"/>
                      </a:lnTo>
                      <a:lnTo>
                        <a:pt x="65" y="127"/>
                      </a:lnTo>
                      <a:lnTo>
                        <a:pt x="62" y="144"/>
                      </a:lnTo>
                      <a:lnTo>
                        <a:pt x="56" y="158"/>
                      </a:lnTo>
                      <a:lnTo>
                        <a:pt x="50" y="172"/>
                      </a:lnTo>
                      <a:lnTo>
                        <a:pt x="41" y="184"/>
                      </a:lnTo>
                      <a:lnTo>
                        <a:pt x="32" y="196"/>
                      </a:lnTo>
                      <a:lnTo>
                        <a:pt x="22" y="205"/>
                      </a:lnTo>
                      <a:lnTo>
                        <a:pt x="12" y="212"/>
                      </a:lnTo>
                      <a:lnTo>
                        <a:pt x="0" y="216"/>
                      </a:lnTo>
                      <a:lnTo>
                        <a:pt x="3" y="2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43" name="Freeform 120"/>
                <p:cNvSpPr>
                  <a:spLocks/>
                </p:cNvSpPr>
                <p:nvPr/>
              </p:nvSpPr>
              <p:spPr bwMode="auto">
                <a:xfrm>
                  <a:off x="4886" y="1946"/>
                  <a:ext cx="122" cy="65"/>
                </a:xfrm>
                <a:custGeom>
                  <a:avLst/>
                  <a:gdLst>
                    <a:gd name="T0" fmla="*/ 1 w 486"/>
                    <a:gd name="T1" fmla="*/ 0 h 258"/>
                    <a:gd name="T2" fmla="*/ 1 w 486"/>
                    <a:gd name="T3" fmla="*/ 1 h 258"/>
                    <a:gd name="T4" fmla="*/ 4 w 486"/>
                    <a:gd name="T5" fmla="*/ 3 h 258"/>
                    <a:gd name="T6" fmla="*/ 7 w 486"/>
                    <a:gd name="T7" fmla="*/ 6 h 258"/>
                    <a:gd name="T8" fmla="*/ 9 w 486"/>
                    <a:gd name="T9" fmla="*/ 8 h 258"/>
                    <a:gd name="T10" fmla="*/ 12 w 486"/>
                    <a:gd name="T11" fmla="*/ 10 h 258"/>
                    <a:gd name="T12" fmla="*/ 14 w 486"/>
                    <a:gd name="T13" fmla="*/ 11 h 258"/>
                    <a:gd name="T14" fmla="*/ 16 w 486"/>
                    <a:gd name="T15" fmla="*/ 13 h 258"/>
                    <a:gd name="T16" fmla="*/ 18 w 486"/>
                    <a:gd name="T17" fmla="*/ 14 h 258"/>
                    <a:gd name="T18" fmla="*/ 20 w 486"/>
                    <a:gd name="T19" fmla="*/ 15 h 258"/>
                    <a:gd name="T20" fmla="*/ 22 w 486"/>
                    <a:gd name="T21" fmla="*/ 15 h 258"/>
                    <a:gd name="T22" fmla="*/ 23 w 486"/>
                    <a:gd name="T23" fmla="*/ 16 h 258"/>
                    <a:gd name="T24" fmla="*/ 25 w 486"/>
                    <a:gd name="T25" fmla="*/ 16 h 258"/>
                    <a:gd name="T26" fmla="*/ 26 w 486"/>
                    <a:gd name="T27" fmla="*/ 16 h 258"/>
                    <a:gd name="T28" fmla="*/ 27 w 486"/>
                    <a:gd name="T29" fmla="*/ 16 h 258"/>
                    <a:gd name="T30" fmla="*/ 28 w 486"/>
                    <a:gd name="T31" fmla="*/ 16 h 258"/>
                    <a:gd name="T32" fmla="*/ 30 w 486"/>
                    <a:gd name="T33" fmla="*/ 16 h 258"/>
                    <a:gd name="T34" fmla="*/ 31 w 486"/>
                    <a:gd name="T35" fmla="*/ 16 h 258"/>
                    <a:gd name="T36" fmla="*/ 30 w 486"/>
                    <a:gd name="T37" fmla="*/ 15 h 258"/>
                    <a:gd name="T38" fmla="*/ 29 w 486"/>
                    <a:gd name="T39" fmla="*/ 15 h 258"/>
                    <a:gd name="T40" fmla="*/ 28 w 486"/>
                    <a:gd name="T41" fmla="*/ 16 h 258"/>
                    <a:gd name="T42" fmla="*/ 27 w 486"/>
                    <a:gd name="T43" fmla="*/ 16 h 258"/>
                    <a:gd name="T44" fmla="*/ 26 w 486"/>
                    <a:gd name="T45" fmla="*/ 16 h 258"/>
                    <a:gd name="T46" fmla="*/ 25 w 486"/>
                    <a:gd name="T47" fmla="*/ 15 h 258"/>
                    <a:gd name="T48" fmla="*/ 23 w 486"/>
                    <a:gd name="T49" fmla="*/ 15 h 258"/>
                    <a:gd name="T50" fmla="*/ 22 w 486"/>
                    <a:gd name="T51" fmla="*/ 15 h 258"/>
                    <a:gd name="T52" fmla="*/ 20 w 486"/>
                    <a:gd name="T53" fmla="*/ 14 h 258"/>
                    <a:gd name="T54" fmla="*/ 19 w 486"/>
                    <a:gd name="T55" fmla="*/ 13 h 258"/>
                    <a:gd name="T56" fmla="*/ 17 w 486"/>
                    <a:gd name="T57" fmla="*/ 12 h 258"/>
                    <a:gd name="T58" fmla="*/ 14 w 486"/>
                    <a:gd name="T59" fmla="*/ 11 h 258"/>
                    <a:gd name="T60" fmla="*/ 12 w 486"/>
                    <a:gd name="T61" fmla="*/ 9 h 258"/>
                    <a:gd name="T62" fmla="*/ 10 w 486"/>
                    <a:gd name="T63" fmla="*/ 7 h 258"/>
                    <a:gd name="T64" fmla="*/ 7 w 486"/>
                    <a:gd name="T65" fmla="*/ 5 h 258"/>
                    <a:gd name="T66" fmla="*/ 4 w 486"/>
                    <a:gd name="T67" fmla="*/ 3 h 258"/>
                    <a:gd name="T68" fmla="*/ 1 w 486"/>
                    <a:gd name="T69" fmla="*/ 0 h 258"/>
                    <a:gd name="T70" fmla="*/ 1 w 486"/>
                    <a:gd name="T71" fmla="*/ 1 h 258"/>
                    <a:gd name="T72" fmla="*/ 1 w 486"/>
                    <a:gd name="T73" fmla="*/ 0 h 258"/>
                    <a:gd name="T74" fmla="*/ 0 w 486"/>
                    <a:gd name="T75" fmla="*/ 0 h 258"/>
                    <a:gd name="T76" fmla="*/ 1 w 486"/>
                    <a:gd name="T77" fmla="*/ 1 h 258"/>
                    <a:gd name="T78" fmla="*/ 1 w 486"/>
                    <a:gd name="T79" fmla="*/ 0 h 258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486"/>
                    <a:gd name="T121" fmla="*/ 0 h 258"/>
                    <a:gd name="T122" fmla="*/ 486 w 486"/>
                    <a:gd name="T123" fmla="*/ 258 h 258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486" h="258">
                      <a:moveTo>
                        <a:pt x="9" y="0"/>
                      </a:moveTo>
                      <a:lnTo>
                        <a:pt x="7" y="10"/>
                      </a:lnTo>
                      <a:lnTo>
                        <a:pt x="57" y="52"/>
                      </a:lnTo>
                      <a:lnTo>
                        <a:pt x="103" y="90"/>
                      </a:lnTo>
                      <a:lnTo>
                        <a:pt x="145" y="124"/>
                      </a:lnTo>
                      <a:lnTo>
                        <a:pt x="185" y="152"/>
                      </a:lnTo>
                      <a:lnTo>
                        <a:pt x="222" y="176"/>
                      </a:lnTo>
                      <a:lnTo>
                        <a:pt x="256" y="198"/>
                      </a:lnTo>
                      <a:lnTo>
                        <a:pt x="288" y="215"/>
                      </a:lnTo>
                      <a:lnTo>
                        <a:pt x="317" y="230"/>
                      </a:lnTo>
                      <a:lnTo>
                        <a:pt x="343" y="241"/>
                      </a:lnTo>
                      <a:lnTo>
                        <a:pt x="368" y="249"/>
                      </a:lnTo>
                      <a:lnTo>
                        <a:pt x="391" y="254"/>
                      </a:lnTo>
                      <a:lnTo>
                        <a:pt x="414" y="258"/>
                      </a:lnTo>
                      <a:lnTo>
                        <a:pt x="433" y="258"/>
                      </a:lnTo>
                      <a:lnTo>
                        <a:pt x="451" y="258"/>
                      </a:lnTo>
                      <a:lnTo>
                        <a:pt x="470" y="254"/>
                      </a:lnTo>
                      <a:lnTo>
                        <a:pt x="486" y="251"/>
                      </a:lnTo>
                      <a:lnTo>
                        <a:pt x="483" y="239"/>
                      </a:lnTo>
                      <a:lnTo>
                        <a:pt x="468" y="242"/>
                      </a:lnTo>
                      <a:lnTo>
                        <a:pt x="451" y="246"/>
                      </a:lnTo>
                      <a:lnTo>
                        <a:pt x="433" y="246"/>
                      </a:lnTo>
                      <a:lnTo>
                        <a:pt x="414" y="246"/>
                      </a:lnTo>
                      <a:lnTo>
                        <a:pt x="394" y="242"/>
                      </a:lnTo>
                      <a:lnTo>
                        <a:pt x="371" y="237"/>
                      </a:lnTo>
                      <a:lnTo>
                        <a:pt x="348" y="229"/>
                      </a:lnTo>
                      <a:lnTo>
                        <a:pt x="322" y="218"/>
                      </a:lnTo>
                      <a:lnTo>
                        <a:pt x="293" y="205"/>
                      </a:lnTo>
                      <a:lnTo>
                        <a:pt x="263" y="188"/>
                      </a:lnTo>
                      <a:lnTo>
                        <a:pt x="229" y="167"/>
                      </a:lnTo>
                      <a:lnTo>
                        <a:pt x="192" y="143"/>
                      </a:lnTo>
                      <a:lnTo>
                        <a:pt x="152" y="114"/>
                      </a:lnTo>
                      <a:lnTo>
                        <a:pt x="111" y="80"/>
                      </a:lnTo>
                      <a:lnTo>
                        <a:pt x="64" y="42"/>
                      </a:lnTo>
                      <a:lnTo>
                        <a:pt x="15" y="0"/>
                      </a:lnTo>
                      <a:lnTo>
                        <a:pt x="13" y="10"/>
                      </a:lnTo>
                      <a:lnTo>
                        <a:pt x="9" y="0"/>
                      </a:lnTo>
                      <a:lnTo>
                        <a:pt x="0" y="4"/>
                      </a:lnTo>
                      <a:lnTo>
                        <a:pt x="7" y="1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44" name="Freeform 121"/>
                <p:cNvSpPr>
                  <a:spLocks/>
                </p:cNvSpPr>
                <p:nvPr/>
              </p:nvSpPr>
              <p:spPr bwMode="auto">
                <a:xfrm>
                  <a:off x="4888" y="1930"/>
                  <a:ext cx="33" cy="19"/>
                </a:xfrm>
                <a:custGeom>
                  <a:avLst/>
                  <a:gdLst>
                    <a:gd name="T0" fmla="*/ 7 w 132"/>
                    <a:gd name="T1" fmla="*/ 0 h 73"/>
                    <a:gd name="T2" fmla="*/ 8 w 132"/>
                    <a:gd name="T3" fmla="*/ 0 h 73"/>
                    <a:gd name="T4" fmla="*/ 7 w 132"/>
                    <a:gd name="T5" fmla="*/ 1 h 73"/>
                    <a:gd name="T6" fmla="*/ 6 w 132"/>
                    <a:gd name="T7" fmla="*/ 1 h 73"/>
                    <a:gd name="T8" fmla="*/ 6 w 132"/>
                    <a:gd name="T9" fmla="*/ 1 h 73"/>
                    <a:gd name="T10" fmla="*/ 5 w 132"/>
                    <a:gd name="T11" fmla="*/ 1 h 73"/>
                    <a:gd name="T12" fmla="*/ 5 w 132"/>
                    <a:gd name="T13" fmla="*/ 2 h 73"/>
                    <a:gd name="T14" fmla="*/ 4 w 132"/>
                    <a:gd name="T15" fmla="*/ 2 h 73"/>
                    <a:gd name="T16" fmla="*/ 2 w 132"/>
                    <a:gd name="T17" fmla="*/ 3 h 73"/>
                    <a:gd name="T18" fmla="*/ 0 w 132"/>
                    <a:gd name="T19" fmla="*/ 4 h 73"/>
                    <a:gd name="T20" fmla="*/ 0 w 132"/>
                    <a:gd name="T21" fmla="*/ 5 h 73"/>
                    <a:gd name="T22" fmla="*/ 3 w 132"/>
                    <a:gd name="T23" fmla="*/ 4 h 73"/>
                    <a:gd name="T24" fmla="*/ 4 w 132"/>
                    <a:gd name="T25" fmla="*/ 3 h 73"/>
                    <a:gd name="T26" fmla="*/ 5 w 132"/>
                    <a:gd name="T27" fmla="*/ 2 h 73"/>
                    <a:gd name="T28" fmla="*/ 6 w 132"/>
                    <a:gd name="T29" fmla="*/ 2 h 73"/>
                    <a:gd name="T30" fmla="*/ 6 w 132"/>
                    <a:gd name="T31" fmla="*/ 2 h 73"/>
                    <a:gd name="T32" fmla="*/ 6 w 132"/>
                    <a:gd name="T33" fmla="*/ 2 h 73"/>
                    <a:gd name="T34" fmla="*/ 7 w 132"/>
                    <a:gd name="T35" fmla="*/ 1 h 73"/>
                    <a:gd name="T36" fmla="*/ 8 w 132"/>
                    <a:gd name="T37" fmla="*/ 1 h 73"/>
                    <a:gd name="T38" fmla="*/ 8 w 132"/>
                    <a:gd name="T39" fmla="*/ 1 h 73"/>
                    <a:gd name="T40" fmla="*/ 8 w 132"/>
                    <a:gd name="T41" fmla="*/ 1 h 73"/>
                    <a:gd name="T42" fmla="*/ 8 w 132"/>
                    <a:gd name="T43" fmla="*/ 1 h 73"/>
                    <a:gd name="T44" fmla="*/ 8 w 132"/>
                    <a:gd name="T45" fmla="*/ 1 h 73"/>
                    <a:gd name="T46" fmla="*/ 7 w 132"/>
                    <a:gd name="T47" fmla="*/ 0 h 7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32"/>
                    <a:gd name="T73" fmla="*/ 0 h 73"/>
                    <a:gd name="T74" fmla="*/ 132 w 132"/>
                    <a:gd name="T75" fmla="*/ 73 h 7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32" h="73">
                      <a:moveTo>
                        <a:pt x="122" y="1"/>
                      </a:moveTo>
                      <a:lnTo>
                        <a:pt x="124" y="0"/>
                      </a:lnTo>
                      <a:lnTo>
                        <a:pt x="108" y="8"/>
                      </a:lnTo>
                      <a:lnTo>
                        <a:pt x="98" y="13"/>
                      </a:lnTo>
                      <a:lnTo>
                        <a:pt x="93" y="14"/>
                      </a:lnTo>
                      <a:lnTo>
                        <a:pt x="87" y="18"/>
                      </a:lnTo>
                      <a:lnTo>
                        <a:pt x="79" y="22"/>
                      </a:lnTo>
                      <a:lnTo>
                        <a:pt x="63" y="31"/>
                      </a:lnTo>
                      <a:lnTo>
                        <a:pt x="38" y="43"/>
                      </a:lnTo>
                      <a:lnTo>
                        <a:pt x="0" y="63"/>
                      </a:lnTo>
                      <a:lnTo>
                        <a:pt x="4" y="73"/>
                      </a:lnTo>
                      <a:lnTo>
                        <a:pt x="43" y="52"/>
                      </a:lnTo>
                      <a:lnTo>
                        <a:pt x="68" y="40"/>
                      </a:lnTo>
                      <a:lnTo>
                        <a:pt x="84" y="32"/>
                      </a:lnTo>
                      <a:lnTo>
                        <a:pt x="92" y="27"/>
                      </a:lnTo>
                      <a:lnTo>
                        <a:pt x="98" y="26"/>
                      </a:lnTo>
                      <a:lnTo>
                        <a:pt x="103" y="22"/>
                      </a:lnTo>
                      <a:lnTo>
                        <a:pt x="112" y="18"/>
                      </a:lnTo>
                      <a:lnTo>
                        <a:pt x="129" y="9"/>
                      </a:lnTo>
                      <a:lnTo>
                        <a:pt x="132" y="8"/>
                      </a:lnTo>
                      <a:lnTo>
                        <a:pt x="129" y="9"/>
                      </a:lnTo>
                      <a:lnTo>
                        <a:pt x="130" y="9"/>
                      </a:lnTo>
                      <a:lnTo>
                        <a:pt x="132" y="8"/>
                      </a:lnTo>
                      <a:lnTo>
                        <a:pt x="122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45" name="Freeform 122"/>
                <p:cNvSpPr>
                  <a:spLocks/>
                </p:cNvSpPr>
                <p:nvPr/>
              </p:nvSpPr>
              <p:spPr bwMode="auto">
                <a:xfrm>
                  <a:off x="4920" y="1959"/>
                  <a:ext cx="8" cy="19"/>
                </a:xfrm>
                <a:custGeom>
                  <a:avLst/>
                  <a:gdLst>
                    <a:gd name="T0" fmla="*/ 2 w 33"/>
                    <a:gd name="T1" fmla="*/ 4 h 75"/>
                    <a:gd name="T2" fmla="*/ 1 w 33"/>
                    <a:gd name="T3" fmla="*/ 4 h 75"/>
                    <a:gd name="T4" fmla="*/ 1 w 33"/>
                    <a:gd name="T5" fmla="*/ 3 h 75"/>
                    <a:gd name="T6" fmla="*/ 1 w 33"/>
                    <a:gd name="T7" fmla="*/ 3 h 75"/>
                    <a:gd name="T8" fmla="*/ 1 w 33"/>
                    <a:gd name="T9" fmla="*/ 3 h 75"/>
                    <a:gd name="T10" fmla="*/ 1 w 33"/>
                    <a:gd name="T11" fmla="*/ 2 h 75"/>
                    <a:gd name="T12" fmla="*/ 1 w 33"/>
                    <a:gd name="T13" fmla="*/ 2 h 75"/>
                    <a:gd name="T14" fmla="*/ 1 w 33"/>
                    <a:gd name="T15" fmla="*/ 1 h 75"/>
                    <a:gd name="T16" fmla="*/ 1 w 33"/>
                    <a:gd name="T17" fmla="*/ 0 h 75"/>
                    <a:gd name="T18" fmla="*/ 0 w 33"/>
                    <a:gd name="T19" fmla="*/ 0 h 75"/>
                    <a:gd name="T20" fmla="*/ 0 w 33"/>
                    <a:gd name="T21" fmla="*/ 1 h 75"/>
                    <a:gd name="T22" fmla="*/ 0 w 33"/>
                    <a:gd name="T23" fmla="*/ 2 h 75"/>
                    <a:gd name="T24" fmla="*/ 0 w 33"/>
                    <a:gd name="T25" fmla="*/ 2 h 75"/>
                    <a:gd name="T26" fmla="*/ 0 w 33"/>
                    <a:gd name="T27" fmla="*/ 3 h 75"/>
                    <a:gd name="T28" fmla="*/ 0 w 33"/>
                    <a:gd name="T29" fmla="*/ 3 h 75"/>
                    <a:gd name="T30" fmla="*/ 1 w 33"/>
                    <a:gd name="T31" fmla="*/ 4 h 75"/>
                    <a:gd name="T32" fmla="*/ 1 w 33"/>
                    <a:gd name="T33" fmla="*/ 4 h 75"/>
                    <a:gd name="T34" fmla="*/ 1 w 33"/>
                    <a:gd name="T35" fmla="*/ 5 h 75"/>
                    <a:gd name="T36" fmla="*/ 2 w 33"/>
                    <a:gd name="T37" fmla="*/ 4 h 7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33"/>
                    <a:gd name="T58" fmla="*/ 0 h 75"/>
                    <a:gd name="T59" fmla="*/ 33 w 33"/>
                    <a:gd name="T60" fmla="*/ 75 h 75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33" h="75">
                      <a:moveTo>
                        <a:pt x="33" y="68"/>
                      </a:moveTo>
                      <a:lnTo>
                        <a:pt x="25" y="60"/>
                      </a:lnTo>
                      <a:lnTo>
                        <a:pt x="21" y="53"/>
                      </a:lnTo>
                      <a:lnTo>
                        <a:pt x="18" y="47"/>
                      </a:lnTo>
                      <a:lnTo>
                        <a:pt x="16" y="41"/>
                      </a:lnTo>
                      <a:lnTo>
                        <a:pt x="13" y="32"/>
                      </a:lnTo>
                      <a:lnTo>
                        <a:pt x="13" y="24"/>
                      </a:lnTo>
                      <a:lnTo>
                        <a:pt x="12" y="13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13"/>
                      </a:lnTo>
                      <a:lnTo>
                        <a:pt x="2" y="24"/>
                      </a:lnTo>
                      <a:lnTo>
                        <a:pt x="2" y="35"/>
                      </a:lnTo>
                      <a:lnTo>
                        <a:pt x="4" y="43"/>
                      </a:lnTo>
                      <a:lnTo>
                        <a:pt x="6" y="51"/>
                      </a:lnTo>
                      <a:lnTo>
                        <a:pt x="11" y="60"/>
                      </a:lnTo>
                      <a:lnTo>
                        <a:pt x="16" y="67"/>
                      </a:lnTo>
                      <a:lnTo>
                        <a:pt x="23" y="75"/>
                      </a:lnTo>
                      <a:lnTo>
                        <a:pt x="33" y="6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46" name="Freeform 123"/>
                <p:cNvSpPr>
                  <a:spLocks/>
                </p:cNvSpPr>
                <p:nvPr/>
              </p:nvSpPr>
              <p:spPr bwMode="auto">
                <a:xfrm>
                  <a:off x="4894" y="1943"/>
                  <a:ext cx="28" cy="19"/>
                </a:xfrm>
                <a:custGeom>
                  <a:avLst/>
                  <a:gdLst>
                    <a:gd name="T0" fmla="*/ 7 w 110"/>
                    <a:gd name="T1" fmla="*/ 4 h 74"/>
                    <a:gd name="T2" fmla="*/ 6 w 110"/>
                    <a:gd name="T3" fmla="*/ 3 h 74"/>
                    <a:gd name="T4" fmla="*/ 5 w 110"/>
                    <a:gd name="T5" fmla="*/ 3 h 74"/>
                    <a:gd name="T6" fmla="*/ 4 w 110"/>
                    <a:gd name="T7" fmla="*/ 2 h 74"/>
                    <a:gd name="T8" fmla="*/ 3 w 110"/>
                    <a:gd name="T9" fmla="*/ 2 h 74"/>
                    <a:gd name="T10" fmla="*/ 2 w 110"/>
                    <a:gd name="T11" fmla="*/ 1 h 74"/>
                    <a:gd name="T12" fmla="*/ 2 w 110"/>
                    <a:gd name="T13" fmla="*/ 1 h 74"/>
                    <a:gd name="T14" fmla="*/ 1 w 110"/>
                    <a:gd name="T15" fmla="*/ 0 h 74"/>
                    <a:gd name="T16" fmla="*/ 1 w 110"/>
                    <a:gd name="T17" fmla="*/ 0 h 74"/>
                    <a:gd name="T18" fmla="*/ 0 w 110"/>
                    <a:gd name="T19" fmla="*/ 1 h 74"/>
                    <a:gd name="T20" fmla="*/ 1 w 110"/>
                    <a:gd name="T21" fmla="*/ 1 h 74"/>
                    <a:gd name="T22" fmla="*/ 1 w 110"/>
                    <a:gd name="T23" fmla="*/ 1 h 74"/>
                    <a:gd name="T24" fmla="*/ 2 w 110"/>
                    <a:gd name="T25" fmla="*/ 2 h 74"/>
                    <a:gd name="T26" fmla="*/ 2 w 110"/>
                    <a:gd name="T27" fmla="*/ 2 h 74"/>
                    <a:gd name="T28" fmla="*/ 3 w 110"/>
                    <a:gd name="T29" fmla="*/ 3 h 74"/>
                    <a:gd name="T30" fmla="*/ 4 w 110"/>
                    <a:gd name="T31" fmla="*/ 3 h 74"/>
                    <a:gd name="T32" fmla="*/ 5 w 110"/>
                    <a:gd name="T33" fmla="*/ 4 h 74"/>
                    <a:gd name="T34" fmla="*/ 7 w 110"/>
                    <a:gd name="T35" fmla="*/ 5 h 74"/>
                    <a:gd name="T36" fmla="*/ 7 w 110"/>
                    <a:gd name="T37" fmla="*/ 4 h 7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10"/>
                    <a:gd name="T58" fmla="*/ 0 h 74"/>
                    <a:gd name="T59" fmla="*/ 110 w 110"/>
                    <a:gd name="T60" fmla="*/ 74 h 74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10" h="74">
                      <a:moveTo>
                        <a:pt x="110" y="65"/>
                      </a:moveTo>
                      <a:lnTo>
                        <a:pt x="88" y="52"/>
                      </a:lnTo>
                      <a:lnTo>
                        <a:pt x="70" y="40"/>
                      </a:lnTo>
                      <a:lnTo>
                        <a:pt x="56" y="30"/>
                      </a:lnTo>
                      <a:lnTo>
                        <a:pt x="43" y="23"/>
                      </a:lnTo>
                      <a:lnTo>
                        <a:pt x="32" y="16"/>
                      </a:lnTo>
                      <a:lnTo>
                        <a:pt x="22" y="10"/>
                      </a:lnTo>
                      <a:lnTo>
                        <a:pt x="14" y="5"/>
                      </a:lnTo>
                      <a:lnTo>
                        <a:pt x="7" y="0"/>
                      </a:lnTo>
                      <a:lnTo>
                        <a:pt x="0" y="10"/>
                      </a:lnTo>
                      <a:lnTo>
                        <a:pt x="7" y="15"/>
                      </a:lnTo>
                      <a:lnTo>
                        <a:pt x="15" y="19"/>
                      </a:lnTo>
                      <a:lnTo>
                        <a:pt x="25" y="25"/>
                      </a:lnTo>
                      <a:lnTo>
                        <a:pt x="36" y="33"/>
                      </a:lnTo>
                      <a:lnTo>
                        <a:pt x="49" y="40"/>
                      </a:lnTo>
                      <a:lnTo>
                        <a:pt x="63" y="49"/>
                      </a:lnTo>
                      <a:lnTo>
                        <a:pt x="81" y="61"/>
                      </a:lnTo>
                      <a:lnTo>
                        <a:pt x="103" y="74"/>
                      </a:lnTo>
                      <a:lnTo>
                        <a:pt x="110" y="6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47" name="Freeform 124"/>
                <p:cNvSpPr>
                  <a:spLocks/>
                </p:cNvSpPr>
                <p:nvPr/>
              </p:nvSpPr>
              <p:spPr bwMode="auto">
                <a:xfrm>
                  <a:off x="4969" y="1938"/>
                  <a:ext cx="26" cy="48"/>
                </a:xfrm>
                <a:custGeom>
                  <a:avLst/>
                  <a:gdLst>
                    <a:gd name="T0" fmla="*/ 1 w 104"/>
                    <a:gd name="T1" fmla="*/ 12 h 196"/>
                    <a:gd name="T2" fmla="*/ 1 w 104"/>
                    <a:gd name="T3" fmla="*/ 10 h 196"/>
                    <a:gd name="T4" fmla="*/ 1 w 104"/>
                    <a:gd name="T5" fmla="*/ 9 h 196"/>
                    <a:gd name="T6" fmla="*/ 1 w 104"/>
                    <a:gd name="T7" fmla="*/ 8 h 196"/>
                    <a:gd name="T8" fmla="*/ 1 w 104"/>
                    <a:gd name="T9" fmla="*/ 6 h 196"/>
                    <a:gd name="T10" fmla="*/ 2 w 104"/>
                    <a:gd name="T11" fmla="*/ 5 h 196"/>
                    <a:gd name="T12" fmla="*/ 2 w 104"/>
                    <a:gd name="T13" fmla="*/ 4 h 196"/>
                    <a:gd name="T14" fmla="*/ 2 w 104"/>
                    <a:gd name="T15" fmla="*/ 4 h 196"/>
                    <a:gd name="T16" fmla="*/ 2 w 104"/>
                    <a:gd name="T17" fmla="*/ 3 h 196"/>
                    <a:gd name="T18" fmla="*/ 3 w 104"/>
                    <a:gd name="T19" fmla="*/ 2 h 196"/>
                    <a:gd name="T20" fmla="*/ 3 w 104"/>
                    <a:gd name="T21" fmla="*/ 2 h 196"/>
                    <a:gd name="T22" fmla="*/ 3 w 104"/>
                    <a:gd name="T23" fmla="*/ 1 h 196"/>
                    <a:gd name="T24" fmla="*/ 4 w 104"/>
                    <a:gd name="T25" fmla="*/ 1 h 196"/>
                    <a:gd name="T26" fmla="*/ 5 w 104"/>
                    <a:gd name="T27" fmla="*/ 1 h 196"/>
                    <a:gd name="T28" fmla="*/ 5 w 104"/>
                    <a:gd name="T29" fmla="*/ 1 h 196"/>
                    <a:gd name="T30" fmla="*/ 6 w 104"/>
                    <a:gd name="T31" fmla="*/ 1 h 196"/>
                    <a:gd name="T32" fmla="*/ 6 w 104"/>
                    <a:gd name="T33" fmla="*/ 1 h 196"/>
                    <a:gd name="T34" fmla="*/ 7 w 104"/>
                    <a:gd name="T35" fmla="*/ 0 h 196"/>
                    <a:gd name="T36" fmla="*/ 6 w 104"/>
                    <a:gd name="T37" fmla="*/ 0 h 196"/>
                    <a:gd name="T38" fmla="*/ 5 w 104"/>
                    <a:gd name="T39" fmla="*/ 0 h 196"/>
                    <a:gd name="T40" fmla="*/ 4 w 104"/>
                    <a:gd name="T41" fmla="*/ 0 h 196"/>
                    <a:gd name="T42" fmla="*/ 3 w 104"/>
                    <a:gd name="T43" fmla="*/ 0 h 196"/>
                    <a:gd name="T44" fmla="*/ 3 w 104"/>
                    <a:gd name="T45" fmla="*/ 1 h 196"/>
                    <a:gd name="T46" fmla="*/ 3 w 104"/>
                    <a:gd name="T47" fmla="*/ 1 h 196"/>
                    <a:gd name="T48" fmla="*/ 2 w 104"/>
                    <a:gd name="T49" fmla="*/ 2 h 196"/>
                    <a:gd name="T50" fmla="*/ 2 w 104"/>
                    <a:gd name="T51" fmla="*/ 2 h 196"/>
                    <a:gd name="T52" fmla="*/ 1 w 104"/>
                    <a:gd name="T53" fmla="*/ 3 h 196"/>
                    <a:gd name="T54" fmla="*/ 1 w 104"/>
                    <a:gd name="T55" fmla="*/ 4 h 196"/>
                    <a:gd name="T56" fmla="*/ 1 w 104"/>
                    <a:gd name="T57" fmla="*/ 5 h 196"/>
                    <a:gd name="T58" fmla="*/ 1 w 104"/>
                    <a:gd name="T59" fmla="*/ 6 h 196"/>
                    <a:gd name="T60" fmla="*/ 0 w 104"/>
                    <a:gd name="T61" fmla="*/ 8 h 196"/>
                    <a:gd name="T62" fmla="*/ 0 w 104"/>
                    <a:gd name="T63" fmla="*/ 9 h 196"/>
                    <a:gd name="T64" fmla="*/ 0 w 104"/>
                    <a:gd name="T65" fmla="*/ 10 h 196"/>
                    <a:gd name="T66" fmla="*/ 0 w 104"/>
                    <a:gd name="T67" fmla="*/ 12 h 196"/>
                    <a:gd name="T68" fmla="*/ 1 w 104"/>
                    <a:gd name="T69" fmla="*/ 12 h 19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04"/>
                    <a:gd name="T106" fmla="*/ 0 h 196"/>
                    <a:gd name="T107" fmla="*/ 104 w 104"/>
                    <a:gd name="T108" fmla="*/ 196 h 19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04" h="196">
                      <a:moveTo>
                        <a:pt x="12" y="196"/>
                      </a:moveTo>
                      <a:lnTo>
                        <a:pt x="12" y="171"/>
                      </a:lnTo>
                      <a:lnTo>
                        <a:pt x="14" y="148"/>
                      </a:lnTo>
                      <a:lnTo>
                        <a:pt x="16" y="127"/>
                      </a:lnTo>
                      <a:lnTo>
                        <a:pt x="18" y="107"/>
                      </a:lnTo>
                      <a:lnTo>
                        <a:pt x="22" y="89"/>
                      </a:lnTo>
                      <a:lnTo>
                        <a:pt x="26" y="74"/>
                      </a:lnTo>
                      <a:lnTo>
                        <a:pt x="30" y="60"/>
                      </a:lnTo>
                      <a:lnTo>
                        <a:pt x="35" y="47"/>
                      </a:lnTo>
                      <a:lnTo>
                        <a:pt x="41" y="38"/>
                      </a:lnTo>
                      <a:lnTo>
                        <a:pt x="48" y="28"/>
                      </a:lnTo>
                      <a:lnTo>
                        <a:pt x="54" y="22"/>
                      </a:lnTo>
                      <a:lnTo>
                        <a:pt x="62" y="18"/>
                      </a:lnTo>
                      <a:lnTo>
                        <a:pt x="70" y="15"/>
                      </a:lnTo>
                      <a:lnTo>
                        <a:pt x="81" y="12"/>
                      </a:lnTo>
                      <a:lnTo>
                        <a:pt x="89" y="12"/>
                      </a:lnTo>
                      <a:lnTo>
                        <a:pt x="101" y="15"/>
                      </a:lnTo>
                      <a:lnTo>
                        <a:pt x="104" y="3"/>
                      </a:lnTo>
                      <a:lnTo>
                        <a:pt x="92" y="0"/>
                      </a:lnTo>
                      <a:lnTo>
                        <a:pt x="78" y="0"/>
                      </a:lnTo>
                      <a:lnTo>
                        <a:pt x="68" y="3"/>
                      </a:lnTo>
                      <a:lnTo>
                        <a:pt x="57" y="6"/>
                      </a:lnTo>
                      <a:lnTo>
                        <a:pt x="47" y="12"/>
                      </a:lnTo>
                      <a:lnTo>
                        <a:pt x="39" y="21"/>
                      </a:lnTo>
                      <a:lnTo>
                        <a:pt x="32" y="30"/>
                      </a:lnTo>
                      <a:lnTo>
                        <a:pt x="26" y="42"/>
                      </a:lnTo>
                      <a:lnTo>
                        <a:pt x="18" y="56"/>
                      </a:lnTo>
                      <a:lnTo>
                        <a:pt x="14" y="71"/>
                      </a:lnTo>
                      <a:lnTo>
                        <a:pt x="10" y="87"/>
                      </a:lnTo>
                      <a:lnTo>
                        <a:pt x="6" y="105"/>
                      </a:lnTo>
                      <a:lnTo>
                        <a:pt x="4" y="125"/>
                      </a:lnTo>
                      <a:lnTo>
                        <a:pt x="2" y="148"/>
                      </a:lnTo>
                      <a:lnTo>
                        <a:pt x="0" y="171"/>
                      </a:lnTo>
                      <a:lnTo>
                        <a:pt x="0" y="196"/>
                      </a:lnTo>
                      <a:lnTo>
                        <a:pt x="12" y="19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48" name="Freeform 125"/>
                <p:cNvSpPr>
                  <a:spLocks/>
                </p:cNvSpPr>
                <p:nvPr/>
              </p:nvSpPr>
              <p:spPr bwMode="auto">
                <a:xfrm>
                  <a:off x="4931" y="1965"/>
                  <a:ext cx="49" cy="27"/>
                </a:xfrm>
                <a:custGeom>
                  <a:avLst/>
                  <a:gdLst>
                    <a:gd name="T0" fmla="*/ 12 w 193"/>
                    <a:gd name="T1" fmla="*/ 6 h 108"/>
                    <a:gd name="T2" fmla="*/ 12 w 193"/>
                    <a:gd name="T3" fmla="*/ 6 h 108"/>
                    <a:gd name="T4" fmla="*/ 10 w 193"/>
                    <a:gd name="T5" fmla="*/ 5 h 108"/>
                    <a:gd name="T6" fmla="*/ 9 w 193"/>
                    <a:gd name="T7" fmla="*/ 4 h 108"/>
                    <a:gd name="T8" fmla="*/ 7 w 193"/>
                    <a:gd name="T9" fmla="*/ 3 h 108"/>
                    <a:gd name="T10" fmla="*/ 5 w 193"/>
                    <a:gd name="T11" fmla="*/ 3 h 108"/>
                    <a:gd name="T12" fmla="*/ 3 w 193"/>
                    <a:gd name="T13" fmla="*/ 2 h 108"/>
                    <a:gd name="T14" fmla="*/ 2 w 193"/>
                    <a:gd name="T15" fmla="*/ 1 h 108"/>
                    <a:gd name="T16" fmla="*/ 0 w 193"/>
                    <a:gd name="T17" fmla="*/ 0 h 108"/>
                    <a:gd name="T18" fmla="*/ 0 w 193"/>
                    <a:gd name="T19" fmla="*/ 1 h 108"/>
                    <a:gd name="T20" fmla="*/ 1 w 193"/>
                    <a:gd name="T21" fmla="*/ 1 h 108"/>
                    <a:gd name="T22" fmla="*/ 3 w 193"/>
                    <a:gd name="T23" fmla="*/ 2 h 108"/>
                    <a:gd name="T24" fmla="*/ 5 w 193"/>
                    <a:gd name="T25" fmla="*/ 3 h 108"/>
                    <a:gd name="T26" fmla="*/ 7 w 193"/>
                    <a:gd name="T27" fmla="*/ 4 h 108"/>
                    <a:gd name="T28" fmla="*/ 9 w 193"/>
                    <a:gd name="T29" fmla="*/ 5 h 108"/>
                    <a:gd name="T30" fmla="*/ 10 w 193"/>
                    <a:gd name="T31" fmla="*/ 6 h 108"/>
                    <a:gd name="T32" fmla="*/ 11 w 193"/>
                    <a:gd name="T33" fmla="*/ 6 h 108"/>
                    <a:gd name="T34" fmla="*/ 12 w 193"/>
                    <a:gd name="T35" fmla="*/ 7 h 108"/>
                    <a:gd name="T36" fmla="*/ 12 w 193"/>
                    <a:gd name="T37" fmla="*/ 6 h 10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93"/>
                    <a:gd name="T58" fmla="*/ 0 h 108"/>
                    <a:gd name="T59" fmla="*/ 193 w 193"/>
                    <a:gd name="T60" fmla="*/ 108 h 108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93" h="108">
                      <a:moveTo>
                        <a:pt x="193" y="96"/>
                      </a:moveTo>
                      <a:lnTo>
                        <a:pt x="182" y="91"/>
                      </a:lnTo>
                      <a:lnTo>
                        <a:pt x="162" y="81"/>
                      </a:lnTo>
                      <a:lnTo>
                        <a:pt x="137" y="68"/>
                      </a:lnTo>
                      <a:lnTo>
                        <a:pt x="108" y="54"/>
                      </a:lnTo>
                      <a:lnTo>
                        <a:pt x="77" y="38"/>
                      </a:lnTo>
                      <a:lnTo>
                        <a:pt x="48" y="23"/>
                      </a:lnTo>
                      <a:lnTo>
                        <a:pt x="24" y="9"/>
                      </a:lnTo>
                      <a:lnTo>
                        <a:pt x="5" y="0"/>
                      </a:lnTo>
                      <a:lnTo>
                        <a:pt x="0" y="9"/>
                      </a:lnTo>
                      <a:lnTo>
                        <a:pt x="19" y="19"/>
                      </a:lnTo>
                      <a:lnTo>
                        <a:pt x="43" y="32"/>
                      </a:lnTo>
                      <a:lnTo>
                        <a:pt x="72" y="48"/>
                      </a:lnTo>
                      <a:lnTo>
                        <a:pt x="103" y="63"/>
                      </a:lnTo>
                      <a:lnTo>
                        <a:pt x="132" y="78"/>
                      </a:lnTo>
                      <a:lnTo>
                        <a:pt x="157" y="91"/>
                      </a:lnTo>
                      <a:lnTo>
                        <a:pt x="178" y="100"/>
                      </a:lnTo>
                      <a:lnTo>
                        <a:pt x="188" y="108"/>
                      </a:lnTo>
                      <a:lnTo>
                        <a:pt x="193" y="9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49" name="Freeform 126"/>
                <p:cNvSpPr>
                  <a:spLocks/>
                </p:cNvSpPr>
                <p:nvPr/>
              </p:nvSpPr>
              <p:spPr bwMode="auto">
                <a:xfrm>
                  <a:off x="4995" y="1954"/>
                  <a:ext cx="21" cy="53"/>
                </a:xfrm>
                <a:custGeom>
                  <a:avLst/>
                  <a:gdLst>
                    <a:gd name="T0" fmla="*/ 4 w 86"/>
                    <a:gd name="T1" fmla="*/ 12 h 215"/>
                    <a:gd name="T2" fmla="*/ 3 w 86"/>
                    <a:gd name="T3" fmla="*/ 12 h 215"/>
                    <a:gd name="T4" fmla="*/ 3 w 86"/>
                    <a:gd name="T5" fmla="*/ 12 h 215"/>
                    <a:gd name="T6" fmla="*/ 2 w 86"/>
                    <a:gd name="T7" fmla="*/ 12 h 215"/>
                    <a:gd name="T8" fmla="*/ 2 w 86"/>
                    <a:gd name="T9" fmla="*/ 11 h 215"/>
                    <a:gd name="T10" fmla="*/ 1 w 86"/>
                    <a:gd name="T11" fmla="*/ 10 h 215"/>
                    <a:gd name="T12" fmla="*/ 1 w 86"/>
                    <a:gd name="T13" fmla="*/ 9 h 215"/>
                    <a:gd name="T14" fmla="*/ 1 w 86"/>
                    <a:gd name="T15" fmla="*/ 8 h 215"/>
                    <a:gd name="T16" fmla="*/ 1 w 86"/>
                    <a:gd name="T17" fmla="*/ 7 h 215"/>
                    <a:gd name="T18" fmla="*/ 1 w 86"/>
                    <a:gd name="T19" fmla="*/ 5 h 215"/>
                    <a:gd name="T20" fmla="*/ 1 w 86"/>
                    <a:gd name="T21" fmla="*/ 4 h 215"/>
                    <a:gd name="T22" fmla="*/ 1 w 86"/>
                    <a:gd name="T23" fmla="*/ 3 h 215"/>
                    <a:gd name="T24" fmla="*/ 1 w 86"/>
                    <a:gd name="T25" fmla="*/ 2 h 215"/>
                    <a:gd name="T26" fmla="*/ 2 w 86"/>
                    <a:gd name="T27" fmla="*/ 1 h 215"/>
                    <a:gd name="T28" fmla="*/ 3 w 86"/>
                    <a:gd name="T29" fmla="*/ 1 h 215"/>
                    <a:gd name="T30" fmla="*/ 4 w 86"/>
                    <a:gd name="T31" fmla="*/ 1 h 215"/>
                    <a:gd name="T32" fmla="*/ 5 w 86"/>
                    <a:gd name="T33" fmla="*/ 1 h 215"/>
                    <a:gd name="T34" fmla="*/ 5 w 86"/>
                    <a:gd name="T35" fmla="*/ 0 h 215"/>
                    <a:gd name="T36" fmla="*/ 4 w 86"/>
                    <a:gd name="T37" fmla="*/ 0 h 215"/>
                    <a:gd name="T38" fmla="*/ 3 w 86"/>
                    <a:gd name="T39" fmla="*/ 0 h 215"/>
                    <a:gd name="T40" fmla="*/ 2 w 86"/>
                    <a:gd name="T41" fmla="*/ 1 h 215"/>
                    <a:gd name="T42" fmla="*/ 1 w 86"/>
                    <a:gd name="T43" fmla="*/ 2 h 215"/>
                    <a:gd name="T44" fmla="*/ 0 w 86"/>
                    <a:gd name="T45" fmla="*/ 3 h 215"/>
                    <a:gd name="T46" fmla="*/ 0 w 86"/>
                    <a:gd name="T47" fmla="*/ 4 h 215"/>
                    <a:gd name="T48" fmla="*/ 0 w 86"/>
                    <a:gd name="T49" fmla="*/ 5 h 215"/>
                    <a:gd name="T50" fmla="*/ 0 w 86"/>
                    <a:gd name="T51" fmla="*/ 7 h 215"/>
                    <a:gd name="T52" fmla="*/ 0 w 86"/>
                    <a:gd name="T53" fmla="*/ 8 h 215"/>
                    <a:gd name="T54" fmla="*/ 0 w 86"/>
                    <a:gd name="T55" fmla="*/ 9 h 215"/>
                    <a:gd name="T56" fmla="*/ 1 w 86"/>
                    <a:gd name="T57" fmla="*/ 10 h 215"/>
                    <a:gd name="T58" fmla="*/ 1 w 86"/>
                    <a:gd name="T59" fmla="*/ 11 h 215"/>
                    <a:gd name="T60" fmla="*/ 2 w 86"/>
                    <a:gd name="T61" fmla="*/ 12 h 215"/>
                    <a:gd name="T62" fmla="*/ 3 w 86"/>
                    <a:gd name="T63" fmla="*/ 13 h 215"/>
                    <a:gd name="T64" fmla="*/ 3 w 86"/>
                    <a:gd name="T65" fmla="*/ 13 h 215"/>
                    <a:gd name="T66" fmla="*/ 4 w 86"/>
                    <a:gd name="T67" fmla="*/ 13 h 215"/>
                    <a:gd name="T68" fmla="*/ 4 w 86"/>
                    <a:gd name="T69" fmla="*/ 12 h 21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6"/>
                    <a:gd name="T106" fmla="*/ 0 h 215"/>
                    <a:gd name="T107" fmla="*/ 86 w 86"/>
                    <a:gd name="T108" fmla="*/ 215 h 21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6" h="215">
                      <a:moveTo>
                        <a:pt x="67" y="201"/>
                      </a:moveTo>
                      <a:lnTo>
                        <a:pt x="58" y="203"/>
                      </a:lnTo>
                      <a:lnTo>
                        <a:pt x="48" y="200"/>
                      </a:lnTo>
                      <a:lnTo>
                        <a:pt x="40" y="193"/>
                      </a:lnTo>
                      <a:lnTo>
                        <a:pt x="31" y="181"/>
                      </a:lnTo>
                      <a:lnTo>
                        <a:pt x="24" y="167"/>
                      </a:lnTo>
                      <a:lnTo>
                        <a:pt x="18" y="150"/>
                      </a:lnTo>
                      <a:lnTo>
                        <a:pt x="13" y="131"/>
                      </a:lnTo>
                      <a:lnTo>
                        <a:pt x="12" y="112"/>
                      </a:lnTo>
                      <a:lnTo>
                        <a:pt x="12" y="91"/>
                      </a:lnTo>
                      <a:lnTo>
                        <a:pt x="14" y="72"/>
                      </a:lnTo>
                      <a:lnTo>
                        <a:pt x="19" y="54"/>
                      </a:lnTo>
                      <a:lnTo>
                        <a:pt x="26" y="40"/>
                      </a:lnTo>
                      <a:lnTo>
                        <a:pt x="36" y="26"/>
                      </a:lnTo>
                      <a:lnTo>
                        <a:pt x="49" y="17"/>
                      </a:lnTo>
                      <a:lnTo>
                        <a:pt x="65" y="12"/>
                      </a:lnTo>
                      <a:lnTo>
                        <a:pt x="84" y="12"/>
                      </a:lnTo>
                      <a:lnTo>
                        <a:pt x="86" y="0"/>
                      </a:lnTo>
                      <a:lnTo>
                        <a:pt x="62" y="0"/>
                      </a:lnTo>
                      <a:lnTo>
                        <a:pt x="44" y="7"/>
                      </a:lnTo>
                      <a:lnTo>
                        <a:pt x="29" y="17"/>
                      </a:lnTo>
                      <a:lnTo>
                        <a:pt x="17" y="32"/>
                      </a:lnTo>
                      <a:lnTo>
                        <a:pt x="7" y="49"/>
                      </a:lnTo>
                      <a:lnTo>
                        <a:pt x="3" y="70"/>
                      </a:lnTo>
                      <a:lnTo>
                        <a:pt x="0" y="91"/>
                      </a:lnTo>
                      <a:lnTo>
                        <a:pt x="0" y="112"/>
                      </a:lnTo>
                      <a:lnTo>
                        <a:pt x="1" y="133"/>
                      </a:lnTo>
                      <a:lnTo>
                        <a:pt x="6" y="152"/>
                      </a:lnTo>
                      <a:lnTo>
                        <a:pt x="12" y="171"/>
                      </a:lnTo>
                      <a:lnTo>
                        <a:pt x="22" y="188"/>
                      </a:lnTo>
                      <a:lnTo>
                        <a:pt x="30" y="200"/>
                      </a:lnTo>
                      <a:lnTo>
                        <a:pt x="43" y="210"/>
                      </a:lnTo>
                      <a:lnTo>
                        <a:pt x="58" y="215"/>
                      </a:lnTo>
                      <a:lnTo>
                        <a:pt x="72" y="213"/>
                      </a:lnTo>
                      <a:lnTo>
                        <a:pt x="67" y="20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50" name="Freeform 127"/>
                <p:cNvSpPr>
                  <a:spLocks/>
                </p:cNvSpPr>
                <p:nvPr/>
              </p:nvSpPr>
              <p:spPr bwMode="auto">
                <a:xfrm>
                  <a:off x="5000" y="1980"/>
                  <a:ext cx="7" cy="15"/>
                </a:xfrm>
                <a:custGeom>
                  <a:avLst/>
                  <a:gdLst>
                    <a:gd name="T0" fmla="*/ 2 w 25"/>
                    <a:gd name="T1" fmla="*/ 4 h 64"/>
                    <a:gd name="T2" fmla="*/ 2 w 25"/>
                    <a:gd name="T3" fmla="*/ 3 h 64"/>
                    <a:gd name="T4" fmla="*/ 2 w 25"/>
                    <a:gd name="T5" fmla="*/ 2 h 64"/>
                    <a:gd name="T6" fmla="*/ 2 w 25"/>
                    <a:gd name="T7" fmla="*/ 2 h 64"/>
                    <a:gd name="T8" fmla="*/ 2 w 25"/>
                    <a:gd name="T9" fmla="*/ 1 h 64"/>
                    <a:gd name="T10" fmla="*/ 1 w 25"/>
                    <a:gd name="T11" fmla="*/ 1 h 64"/>
                    <a:gd name="T12" fmla="*/ 1 w 25"/>
                    <a:gd name="T13" fmla="*/ 1 h 64"/>
                    <a:gd name="T14" fmla="*/ 1 w 25"/>
                    <a:gd name="T15" fmla="*/ 0 h 64"/>
                    <a:gd name="T16" fmla="*/ 1 w 25"/>
                    <a:gd name="T17" fmla="*/ 0 h 64"/>
                    <a:gd name="T18" fmla="*/ 0 w 25"/>
                    <a:gd name="T19" fmla="*/ 0 h 64"/>
                    <a:gd name="T20" fmla="*/ 0 w 25"/>
                    <a:gd name="T21" fmla="*/ 0 h 64"/>
                    <a:gd name="T22" fmla="*/ 0 w 25"/>
                    <a:gd name="T23" fmla="*/ 1 h 64"/>
                    <a:gd name="T24" fmla="*/ 1 w 25"/>
                    <a:gd name="T25" fmla="*/ 1 h 64"/>
                    <a:gd name="T26" fmla="*/ 1 w 25"/>
                    <a:gd name="T27" fmla="*/ 2 h 64"/>
                    <a:gd name="T28" fmla="*/ 1 w 25"/>
                    <a:gd name="T29" fmla="*/ 2 h 64"/>
                    <a:gd name="T30" fmla="*/ 1 w 25"/>
                    <a:gd name="T31" fmla="*/ 3 h 64"/>
                    <a:gd name="T32" fmla="*/ 1 w 25"/>
                    <a:gd name="T33" fmla="*/ 3 h 64"/>
                    <a:gd name="T34" fmla="*/ 1 w 25"/>
                    <a:gd name="T35" fmla="*/ 4 h 64"/>
                    <a:gd name="T36" fmla="*/ 2 w 25"/>
                    <a:gd name="T37" fmla="*/ 4 h 6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5"/>
                    <a:gd name="T58" fmla="*/ 0 h 64"/>
                    <a:gd name="T59" fmla="*/ 25 w 25"/>
                    <a:gd name="T60" fmla="*/ 64 h 64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5" h="64">
                      <a:moveTo>
                        <a:pt x="25" y="64"/>
                      </a:moveTo>
                      <a:lnTo>
                        <a:pt x="25" y="54"/>
                      </a:lnTo>
                      <a:lnTo>
                        <a:pt x="24" y="43"/>
                      </a:lnTo>
                      <a:lnTo>
                        <a:pt x="21" y="35"/>
                      </a:lnTo>
                      <a:lnTo>
                        <a:pt x="20" y="27"/>
                      </a:lnTo>
                      <a:lnTo>
                        <a:pt x="18" y="18"/>
                      </a:lnTo>
                      <a:lnTo>
                        <a:pt x="15" y="11"/>
                      </a:lnTo>
                      <a:lnTo>
                        <a:pt x="13" y="6"/>
                      </a:lnTo>
                      <a:lnTo>
                        <a:pt x="12" y="0"/>
                      </a:lnTo>
                      <a:lnTo>
                        <a:pt x="0" y="3"/>
                      </a:lnTo>
                      <a:lnTo>
                        <a:pt x="1" y="9"/>
                      </a:lnTo>
                      <a:lnTo>
                        <a:pt x="3" y="16"/>
                      </a:lnTo>
                      <a:lnTo>
                        <a:pt x="6" y="23"/>
                      </a:lnTo>
                      <a:lnTo>
                        <a:pt x="8" y="29"/>
                      </a:lnTo>
                      <a:lnTo>
                        <a:pt x="9" y="37"/>
                      </a:lnTo>
                      <a:lnTo>
                        <a:pt x="12" y="46"/>
                      </a:lnTo>
                      <a:lnTo>
                        <a:pt x="13" y="54"/>
                      </a:lnTo>
                      <a:lnTo>
                        <a:pt x="13" y="64"/>
                      </a:lnTo>
                      <a:lnTo>
                        <a:pt x="25" y="6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51" name="Freeform 128"/>
                <p:cNvSpPr>
                  <a:spLocks/>
                </p:cNvSpPr>
                <p:nvPr/>
              </p:nvSpPr>
              <p:spPr bwMode="auto">
                <a:xfrm>
                  <a:off x="4959" y="1972"/>
                  <a:ext cx="68" cy="40"/>
                </a:xfrm>
                <a:custGeom>
                  <a:avLst/>
                  <a:gdLst>
                    <a:gd name="T0" fmla="*/ 16 w 269"/>
                    <a:gd name="T1" fmla="*/ 4 h 161"/>
                    <a:gd name="T2" fmla="*/ 16 w 269"/>
                    <a:gd name="T3" fmla="*/ 5 h 161"/>
                    <a:gd name="T4" fmla="*/ 15 w 269"/>
                    <a:gd name="T5" fmla="*/ 5 h 161"/>
                    <a:gd name="T6" fmla="*/ 15 w 269"/>
                    <a:gd name="T7" fmla="*/ 5 h 161"/>
                    <a:gd name="T8" fmla="*/ 14 w 269"/>
                    <a:gd name="T9" fmla="*/ 5 h 161"/>
                    <a:gd name="T10" fmla="*/ 14 w 269"/>
                    <a:gd name="T11" fmla="*/ 6 h 161"/>
                    <a:gd name="T12" fmla="*/ 13 w 269"/>
                    <a:gd name="T13" fmla="*/ 6 h 161"/>
                    <a:gd name="T14" fmla="*/ 12 w 269"/>
                    <a:gd name="T15" fmla="*/ 6 h 161"/>
                    <a:gd name="T16" fmla="*/ 12 w 269"/>
                    <a:gd name="T17" fmla="*/ 6 h 161"/>
                    <a:gd name="T18" fmla="*/ 11 w 269"/>
                    <a:gd name="T19" fmla="*/ 6 h 161"/>
                    <a:gd name="T20" fmla="*/ 10 w 269"/>
                    <a:gd name="T21" fmla="*/ 7 h 161"/>
                    <a:gd name="T22" fmla="*/ 8 w 269"/>
                    <a:gd name="T23" fmla="*/ 7 h 161"/>
                    <a:gd name="T24" fmla="*/ 7 w 269"/>
                    <a:gd name="T25" fmla="*/ 8 h 161"/>
                    <a:gd name="T26" fmla="*/ 5 w 269"/>
                    <a:gd name="T27" fmla="*/ 9 h 161"/>
                    <a:gd name="T28" fmla="*/ 3 w 269"/>
                    <a:gd name="T29" fmla="*/ 9 h 161"/>
                    <a:gd name="T30" fmla="*/ 2 w 269"/>
                    <a:gd name="T31" fmla="*/ 10 h 161"/>
                    <a:gd name="T32" fmla="*/ 1 w 269"/>
                    <a:gd name="T33" fmla="*/ 10 h 161"/>
                    <a:gd name="T34" fmla="*/ 1 w 269"/>
                    <a:gd name="T35" fmla="*/ 10 h 161"/>
                    <a:gd name="T36" fmla="*/ 1 w 269"/>
                    <a:gd name="T37" fmla="*/ 10 h 161"/>
                    <a:gd name="T38" fmla="*/ 1 w 269"/>
                    <a:gd name="T39" fmla="*/ 9 h 161"/>
                    <a:gd name="T40" fmla="*/ 1 w 269"/>
                    <a:gd name="T41" fmla="*/ 9 h 161"/>
                    <a:gd name="T42" fmla="*/ 1 w 269"/>
                    <a:gd name="T43" fmla="*/ 8 h 161"/>
                    <a:gd name="T44" fmla="*/ 1 w 269"/>
                    <a:gd name="T45" fmla="*/ 8 h 161"/>
                    <a:gd name="T46" fmla="*/ 0 w 269"/>
                    <a:gd name="T47" fmla="*/ 7 h 161"/>
                    <a:gd name="T48" fmla="*/ 0 w 269"/>
                    <a:gd name="T49" fmla="*/ 7 h 161"/>
                    <a:gd name="T50" fmla="*/ 1 w 269"/>
                    <a:gd name="T51" fmla="*/ 6 h 161"/>
                    <a:gd name="T52" fmla="*/ 2 w 269"/>
                    <a:gd name="T53" fmla="*/ 6 h 161"/>
                    <a:gd name="T54" fmla="*/ 3 w 269"/>
                    <a:gd name="T55" fmla="*/ 5 h 161"/>
                    <a:gd name="T56" fmla="*/ 4 w 269"/>
                    <a:gd name="T57" fmla="*/ 4 h 161"/>
                    <a:gd name="T58" fmla="*/ 5 w 269"/>
                    <a:gd name="T59" fmla="*/ 4 h 161"/>
                    <a:gd name="T60" fmla="*/ 7 w 269"/>
                    <a:gd name="T61" fmla="*/ 3 h 161"/>
                    <a:gd name="T62" fmla="*/ 9 w 269"/>
                    <a:gd name="T63" fmla="*/ 2 h 161"/>
                    <a:gd name="T64" fmla="*/ 11 w 269"/>
                    <a:gd name="T65" fmla="*/ 2 h 161"/>
                    <a:gd name="T66" fmla="*/ 11 w 269"/>
                    <a:gd name="T67" fmla="*/ 2 h 161"/>
                    <a:gd name="T68" fmla="*/ 11 w 269"/>
                    <a:gd name="T69" fmla="*/ 1 h 161"/>
                    <a:gd name="T70" fmla="*/ 12 w 269"/>
                    <a:gd name="T71" fmla="*/ 1 h 161"/>
                    <a:gd name="T72" fmla="*/ 12 w 269"/>
                    <a:gd name="T73" fmla="*/ 1 h 161"/>
                    <a:gd name="T74" fmla="*/ 13 w 269"/>
                    <a:gd name="T75" fmla="*/ 0 h 161"/>
                    <a:gd name="T76" fmla="*/ 13 w 269"/>
                    <a:gd name="T77" fmla="*/ 0 h 161"/>
                    <a:gd name="T78" fmla="*/ 14 w 269"/>
                    <a:gd name="T79" fmla="*/ 0 h 161"/>
                    <a:gd name="T80" fmla="*/ 14 w 269"/>
                    <a:gd name="T81" fmla="*/ 0 h 161"/>
                    <a:gd name="T82" fmla="*/ 15 w 269"/>
                    <a:gd name="T83" fmla="*/ 0 h 161"/>
                    <a:gd name="T84" fmla="*/ 16 w 269"/>
                    <a:gd name="T85" fmla="*/ 1 h 161"/>
                    <a:gd name="T86" fmla="*/ 16 w 269"/>
                    <a:gd name="T87" fmla="*/ 1 h 161"/>
                    <a:gd name="T88" fmla="*/ 17 w 269"/>
                    <a:gd name="T89" fmla="*/ 1 h 161"/>
                    <a:gd name="T90" fmla="*/ 17 w 269"/>
                    <a:gd name="T91" fmla="*/ 1 h 161"/>
                    <a:gd name="T92" fmla="*/ 17 w 269"/>
                    <a:gd name="T93" fmla="*/ 1 h 161"/>
                    <a:gd name="T94" fmla="*/ 17 w 269"/>
                    <a:gd name="T95" fmla="*/ 2 h 161"/>
                    <a:gd name="T96" fmla="*/ 17 w 269"/>
                    <a:gd name="T97" fmla="*/ 2 h 161"/>
                    <a:gd name="T98" fmla="*/ 16 w 269"/>
                    <a:gd name="T99" fmla="*/ 4 h 161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269"/>
                    <a:gd name="T151" fmla="*/ 0 h 161"/>
                    <a:gd name="T152" fmla="*/ 269 w 269"/>
                    <a:gd name="T153" fmla="*/ 161 h 161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269" h="161">
                      <a:moveTo>
                        <a:pt x="249" y="72"/>
                      </a:moveTo>
                      <a:lnTo>
                        <a:pt x="244" y="77"/>
                      </a:lnTo>
                      <a:lnTo>
                        <a:pt x="238" y="82"/>
                      </a:lnTo>
                      <a:lnTo>
                        <a:pt x="231" y="85"/>
                      </a:lnTo>
                      <a:lnTo>
                        <a:pt x="224" y="89"/>
                      </a:lnTo>
                      <a:lnTo>
                        <a:pt x="214" y="91"/>
                      </a:lnTo>
                      <a:lnTo>
                        <a:pt x="205" y="94"/>
                      </a:lnTo>
                      <a:lnTo>
                        <a:pt x="194" y="94"/>
                      </a:lnTo>
                      <a:lnTo>
                        <a:pt x="183" y="93"/>
                      </a:lnTo>
                      <a:lnTo>
                        <a:pt x="173" y="99"/>
                      </a:lnTo>
                      <a:lnTo>
                        <a:pt x="154" y="107"/>
                      </a:lnTo>
                      <a:lnTo>
                        <a:pt x="132" y="117"/>
                      </a:lnTo>
                      <a:lnTo>
                        <a:pt x="105" y="129"/>
                      </a:lnTo>
                      <a:lnTo>
                        <a:pt x="78" y="139"/>
                      </a:lnTo>
                      <a:lnTo>
                        <a:pt x="52" y="149"/>
                      </a:lnTo>
                      <a:lnTo>
                        <a:pt x="31" y="156"/>
                      </a:lnTo>
                      <a:lnTo>
                        <a:pt x="16" y="161"/>
                      </a:lnTo>
                      <a:lnTo>
                        <a:pt x="16" y="160"/>
                      </a:lnTo>
                      <a:lnTo>
                        <a:pt x="15" y="156"/>
                      </a:lnTo>
                      <a:lnTo>
                        <a:pt x="13" y="150"/>
                      </a:lnTo>
                      <a:lnTo>
                        <a:pt x="10" y="144"/>
                      </a:lnTo>
                      <a:lnTo>
                        <a:pt x="8" y="136"/>
                      </a:lnTo>
                      <a:lnTo>
                        <a:pt x="6" y="129"/>
                      </a:lnTo>
                      <a:lnTo>
                        <a:pt x="2" y="120"/>
                      </a:lnTo>
                      <a:lnTo>
                        <a:pt x="0" y="113"/>
                      </a:lnTo>
                      <a:lnTo>
                        <a:pt x="9" y="106"/>
                      </a:lnTo>
                      <a:lnTo>
                        <a:pt x="22" y="96"/>
                      </a:lnTo>
                      <a:lnTo>
                        <a:pt x="40" y="85"/>
                      </a:lnTo>
                      <a:lnTo>
                        <a:pt x="61" y="73"/>
                      </a:lnTo>
                      <a:lnTo>
                        <a:pt x="84" y="60"/>
                      </a:lnTo>
                      <a:lnTo>
                        <a:pt x="110" y="50"/>
                      </a:lnTo>
                      <a:lnTo>
                        <a:pt x="139" y="39"/>
                      </a:lnTo>
                      <a:lnTo>
                        <a:pt x="170" y="30"/>
                      </a:lnTo>
                      <a:lnTo>
                        <a:pt x="172" y="28"/>
                      </a:lnTo>
                      <a:lnTo>
                        <a:pt x="176" y="23"/>
                      </a:lnTo>
                      <a:lnTo>
                        <a:pt x="181" y="20"/>
                      </a:lnTo>
                      <a:lnTo>
                        <a:pt x="188" y="15"/>
                      </a:lnTo>
                      <a:lnTo>
                        <a:pt x="196" y="10"/>
                      </a:lnTo>
                      <a:lnTo>
                        <a:pt x="206" y="5"/>
                      </a:lnTo>
                      <a:lnTo>
                        <a:pt x="215" y="3"/>
                      </a:lnTo>
                      <a:lnTo>
                        <a:pt x="226" y="0"/>
                      </a:lnTo>
                      <a:lnTo>
                        <a:pt x="238" y="5"/>
                      </a:lnTo>
                      <a:lnTo>
                        <a:pt x="247" y="11"/>
                      </a:lnTo>
                      <a:lnTo>
                        <a:pt x="255" y="16"/>
                      </a:lnTo>
                      <a:lnTo>
                        <a:pt x="261" y="20"/>
                      </a:lnTo>
                      <a:lnTo>
                        <a:pt x="265" y="23"/>
                      </a:lnTo>
                      <a:lnTo>
                        <a:pt x="267" y="26"/>
                      </a:lnTo>
                      <a:lnTo>
                        <a:pt x="269" y="28"/>
                      </a:lnTo>
                      <a:lnTo>
                        <a:pt x="249" y="7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52" name="Freeform 129"/>
                <p:cNvSpPr>
                  <a:spLocks/>
                </p:cNvSpPr>
                <p:nvPr/>
              </p:nvSpPr>
              <p:spPr bwMode="auto">
                <a:xfrm>
                  <a:off x="5004" y="1989"/>
                  <a:ext cx="19" cy="8"/>
                </a:xfrm>
                <a:custGeom>
                  <a:avLst/>
                  <a:gdLst>
                    <a:gd name="T0" fmla="*/ 1 w 75"/>
                    <a:gd name="T1" fmla="*/ 2 h 31"/>
                    <a:gd name="T2" fmla="*/ 0 w 75"/>
                    <a:gd name="T3" fmla="*/ 2 h 31"/>
                    <a:gd name="T4" fmla="*/ 1 w 75"/>
                    <a:gd name="T5" fmla="*/ 2 h 31"/>
                    <a:gd name="T6" fmla="*/ 2 w 75"/>
                    <a:gd name="T7" fmla="*/ 2 h 31"/>
                    <a:gd name="T8" fmla="*/ 2 w 75"/>
                    <a:gd name="T9" fmla="*/ 2 h 31"/>
                    <a:gd name="T10" fmla="*/ 3 w 75"/>
                    <a:gd name="T11" fmla="*/ 2 h 31"/>
                    <a:gd name="T12" fmla="*/ 4 w 75"/>
                    <a:gd name="T13" fmla="*/ 1 h 31"/>
                    <a:gd name="T14" fmla="*/ 4 w 75"/>
                    <a:gd name="T15" fmla="*/ 1 h 31"/>
                    <a:gd name="T16" fmla="*/ 4 w 75"/>
                    <a:gd name="T17" fmla="*/ 1 h 31"/>
                    <a:gd name="T18" fmla="*/ 5 w 75"/>
                    <a:gd name="T19" fmla="*/ 1 h 31"/>
                    <a:gd name="T20" fmla="*/ 4 w 75"/>
                    <a:gd name="T21" fmla="*/ 0 h 31"/>
                    <a:gd name="T22" fmla="*/ 4 w 75"/>
                    <a:gd name="T23" fmla="*/ 0 h 31"/>
                    <a:gd name="T24" fmla="*/ 4 w 75"/>
                    <a:gd name="T25" fmla="*/ 1 h 31"/>
                    <a:gd name="T26" fmla="*/ 3 w 75"/>
                    <a:gd name="T27" fmla="*/ 1 h 31"/>
                    <a:gd name="T28" fmla="*/ 3 w 75"/>
                    <a:gd name="T29" fmla="*/ 1 h 31"/>
                    <a:gd name="T30" fmla="*/ 2 w 75"/>
                    <a:gd name="T31" fmla="*/ 1 h 31"/>
                    <a:gd name="T32" fmla="*/ 2 w 75"/>
                    <a:gd name="T33" fmla="*/ 1 h 31"/>
                    <a:gd name="T34" fmla="*/ 1 w 75"/>
                    <a:gd name="T35" fmla="*/ 1 h 31"/>
                    <a:gd name="T36" fmla="*/ 0 w 75"/>
                    <a:gd name="T37" fmla="*/ 1 h 31"/>
                    <a:gd name="T38" fmla="*/ 0 w 75"/>
                    <a:gd name="T39" fmla="*/ 1 h 31"/>
                    <a:gd name="T40" fmla="*/ 0 w 75"/>
                    <a:gd name="T41" fmla="*/ 1 h 31"/>
                    <a:gd name="T42" fmla="*/ 0 w 75"/>
                    <a:gd name="T43" fmla="*/ 1 h 31"/>
                    <a:gd name="T44" fmla="*/ 0 w 75"/>
                    <a:gd name="T45" fmla="*/ 1 h 31"/>
                    <a:gd name="T46" fmla="*/ 1 w 75"/>
                    <a:gd name="T47" fmla="*/ 2 h 3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5"/>
                    <a:gd name="T73" fmla="*/ 0 h 31"/>
                    <a:gd name="T74" fmla="*/ 75 w 75"/>
                    <a:gd name="T75" fmla="*/ 31 h 31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5" h="31">
                      <a:moveTo>
                        <a:pt x="8" y="28"/>
                      </a:moveTo>
                      <a:lnTo>
                        <a:pt x="3" y="30"/>
                      </a:lnTo>
                      <a:lnTo>
                        <a:pt x="15" y="31"/>
                      </a:lnTo>
                      <a:lnTo>
                        <a:pt x="27" y="31"/>
                      </a:lnTo>
                      <a:lnTo>
                        <a:pt x="36" y="28"/>
                      </a:lnTo>
                      <a:lnTo>
                        <a:pt x="47" y="26"/>
                      </a:lnTo>
                      <a:lnTo>
                        <a:pt x="54" y="21"/>
                      </a:lnTo>
                      <a:lnTo>
                        <a:pt x="63" y="18"/>
                      </a:lnTo>
                      <a:lnTo>
                        <a:pt x="69" y="13"/>
                      </a:lnTo>
                      <a:lnTo>
                        <a:pt x="75" y="7"/>
                      </a:lnTo>
                      <a:lnTo>
                        <a:pt x="65" y="0"/>
                      </a:lnTo>
                      <a:lnTo>
                        <a:pt x="62" y="3"/>
                      </a:lnTo>
                      <a:lnTo>
                        <a:pt x="56" y="8"/>
                      </a:lnTo>
                      <a:lnTo>
                        <a:pt x="50" y="12"/>
                      </a:lnTo>
                      <a:lnTo>
                        <a:pt x="42" y="14"/>
                      </a:lnTo>
                      <a:lnTo>
                        <a:pt x="34" y="16"/>
                      </a:lnTo>
                      <a:lnTo>
                        <a:pt x="24" y="19"/>
                      </a:lnTo>
                      <a:lnTo>
                        <a:pt x="15" y="19"/>
                      </a:lnTo>
                      <a:lnTo>
                        <a:pt x="5" y="18"/>
                      </a:lnTo>
                      <a:lnTo>
                        <a:pt x="0" y="19"/>
                      </a:lnTo>
                      <a:lnTo>
                        <a:pt x="5" y="18"/>
                      </a:lnTo>
                      <a:lnTo>
                        <a:pt x="3" y="18"/>
                      </a:lnTo>
                      <a:lnTo>
                        <a:pt x="0" y="19"/>
                      </a:lnTo>
                      <a:lnTo>
                        <a:pt x="8" y="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53" name="Freeform 130"/>
                <p:cNvSpPr>
                  <a:spLocks/>
                </p:cNvSpPr>
                <p:nvPr/>
              </p:nvSpPr>
              <p:spPr bwMode="auto">
                <a:xfrm>
                  <a:off x="4962" y="1994"/>
                  <a:ext cx="44" cy="20"/>
                </a:xfrm>
                <a:custGeom>
                  <a:avLst/>
                  <a:gdLst>
                    <a:gd name="T0" fmla="*/ 0 w 177"/>
                    <a:gd name="T1" fmla="*/ 5 h 80"/>
                    <a:gd name="T2" fmla="*/ 0 w 177"/>
                    <a:gd name="T3" fmla="*/ 5 h 80"/>
                    <a:gd name="T4" fmla="*/ 1 w 177"/>
                    <a:gd name="T5" fmla="*/ 5 h 80"/>
                    <a:gd name="T6" fmla="*/ 3 w 177"/>
                    <a:gd name="T7" fmla="*/ 4 h 80"/>
                    <a:gd name="T8" fmla="*/ 4 w 177"/>
                    <a:gd name="T9" fmla="*/ 3 h 80"/>
                    <a:gd name="T10" fmla="*/ 6 w 177"/>
                    <a:gd name="T11" fmla="*/ 3 h 80"/>
                    <a:gd name="T12" fmla="*/ 8 w 177"/>
                    <a:gd name="T13" fmla="*/ 2 h 80"/>
                    <a:gd name="T14" fmla="*/ 9 w 177"/>
                    <a:gd name="T15" fmla="*/ 1 h 80"/>
                    <a:gd name="T16" fmla="*/ 10 w 177"/>
                    <a:gd name="T17" fmla="*/ 1 h 80"/>
                    <a:gd name="T18" fmla="*/ 11 w 177"/>
                    <a:gd name="T19" fmla="*/ 1 h 80"/>
                    <a:gd name="T20" fmla="*/ 10 w 177"/>
                    <a:gd name="T21" fmla="*/ 0 h 80"/>
                    <a:gd name="T22" fmla="*/ 10 w 177"/>
                    <a:gd name="T23" fmla="*/ 0 h 80"/>
                    <a:gd name="T24" fmla="*/ 9 w 177"/>
                    <a:gd name="T25" fmla="*/ 1 h 80"/>
                    <a:gd name="T26" fmla="*/ 7 w 177"/>
                    <a:gd name="T27" fmla="*/ 1 h 80"/>
                    <a:gd name="T28" fmla="*/ 6 w 177"/>
                    <a:gd name="T29" fmla="*/ 2 h 80"/>
                    <a:gd name="T30" fmla="*/ 4 w 177"/>
                    <a:gd name="T31" fmla="*/ 3 h 80"/>
                    <a:gd name="T32" fmla="*/ 2 w 177"/>
                    <a:gd name="T33" fmla="*/ 3 h 80"/>
                    <a:gd name="T34" fmla="*/ 1 w 177"/>
                    <a:gd name="T35" fmla="*/ 4 h 80"/>
                    <a:gd name="T36" fmla="*/ 0 w 177"/>
                    <a:gd name="T37" fmla="*/ 4 h 80"/>
                    <a:gd name="T38" fmla="*/ 1 w 177"/>
                    <a:gd name="T39" fmla="*/ 5 h 80"/>
                    <a:gd name="T40" fmla="*/ 0 w 177"/>
                    <a:gd name="T41" fmla="*/ 5 h 80"/>
                    <a:gd name="T42" fmla="*/ 0 w 177"/>
                    <a:gd name="T43" fmla="*/ 5 h 80"/>
                    <a:gd name="T44" fmla="*/ 0 w 177"/>
                    <a:gd name="T45" fmla="*/ 5 h 80"/>
                    <a:gd name="T46" fmla="*/ 0 w 177"/>
                    <a:gd name="T47" fmla="*/ 5 h 8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77"/>
                    <a:gd name="T73" fmla="*/ 0 h 80"/>
                    <a:gd name="T74" fmla="*/ 177 w 177"/>
                    <a:gd name="T75" fmla="*/ 80 h 8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77" h="80">
                      <a:moveTo>
                        <a:pt x="0" y="75"/>
                      </a:moveTo>
                      <a:lnTo>
                        <a:pt x="8" y="79"/>
                      </a:lnTo>
                      <a:lnTo>
                        <a:pt x="23" y="74"/>
                      </a:lnTo>
                      <a:lnTo>
                        <a:pt x="45" y="67"/>
                      </a:lnTo>
                      <a:lnTo>
                        <a:pt x="70" y="57"/>
                      </a:lnTo>
                      <a:lnTo>
                        <a:pt x="98" y="47"/>
                      </a:lnTo>
                      <a:lnTo>
                        <a:pt x="124" y="35"/>
                      </a:lnTo>
                      <a:lnTo>
                        <a:pt x="147" y="25"/>
                      </a:lnTo>
                      <a:lnTo>
                        <a:pt x="166" y="15"/>
                      </a:lnTo>
                      <a:lnTo>
                        <a:pt x="177" y="9"/>
                      </a:lnTo>
                      <a:lnTo>
                        <a:pt x="169" y="0"/>
                      </a:lnTo>
                      <a:lnTo>
                        <a:pt x="161" y="6"/>
                      </a:lnTo>
                      <a:lnTo>
                        <a:pt x="142" y="13"/>
                      </a:lnTo>
                      <a:lnTo>
                        <a:pt x="119" y="23"/>
                      </a:lnTo>
                      <a:lnTo>
                        <a:pt x="93" y="35"/>
                      </a:lnTo>
                      <a:lnTo>
                        <a:pt x="65" y="45"/>
                      </a:lnTo>
                      <a:lnTo>
                        <a:pt x="40" y="55"/>
                      </a:lnTo>
                      <a:lnTo>
                        <a:pt x="18" y="62"/>
                      </a:lnTo>
                      <a:lnTo>
                        <a:pt x="5" y="67"/>
                      </a:lnTo>
                      <a:lnTo>
                        <a:pt x="12" y="71"/>
                      </a:lnTo>
                      <a:lnTo>
                        <a:pt x="0" y="75"/>
                      </a:lnTo>
                      <a:lnTo>
                        <a:pt x="3" y="80"/>
                      </a:lnTo>
                      <a:lnTo>
                        <a:pt x="8" y="79"/>
                      </a:lnTo>
                      <a:lnTo>
                        <a:pt x="0" y="7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54" name="Freeform 131"/>
                <p:cNvSpPr>
                  <a:spLocks/>
                </p:cNvSpPr>
                <p:nvPr/>
              </p:nvSpPr>
              <p:spPr bwMode="auto">
                <a:xfrm>
                  <a:off x="4957" y="1999"/>
                  <a:ext cx="8" cy="14"/>
                </a:xfrm>
                <a:custGeom>
                  <a:avLst/>
                  <a:gdLst>
                    <a:gd name="T0" fmla="*/ 0 w 30"/>
                    <a:gd name="T1" fmla="*/ 0 h 55"/>
                    <a:gd name="T2" fmla="*/ 0 w 30"/>
                    <a:gd name="T3" fmla="*/ 1 h 55"/>
                    <a:gd name="T4" fmla="*/ 0 w 30"/>
                    <a:gd name="T5" fmla="*/ 1 h 55"/>
                    <a:gd name="T6" fmla="*/ 1 w 30"/>
                    <a:gd name="T7" fmla="*/ 2 h 55"/>
                    <a:gd name="T8" fmla="*/ 1 w 30"/>
                    <a:gd name="T9" fmla="*/ 2 h 55"/>
                    <a:gd name="T10" fmla="*/ 1 w 30"/>
                    <a:gd name="T11" fmla="*/ 3 h 55"/>
                    <a:gd name="T12" fmla="*/ 1 w 30"/>
                    <a:gd name="T13" fmla="*/ 3 h 55"/>
                    <a:gd name="T14" fmla="*/ 1 w 30"/>
                    <a:gd name="T15" fmla="*/ 3 h 55"/>
                    <a:gd name="T16" fmla="*/ 1 w 30"/>
                    <a:gd name="T17" fmla="*/ 3 h 55"/>
                    <a:gd name="T18" fmla="*/ 1 w 30"/>
                    <a:gd name="T19" fmla="*/ 4 h 55"/>
                    <a:gd name="T20" fmla="*/ 2 w 30"/>
                    <a:gd name="T21" fmla="*/ 3 h 55"/>
                    <a:gd name="T22" fmla="*/ 2 w 30"/>
                    <a:gd name="T23" fmla="*/ 3 h 55"/>
                    <a:gd name="T24" fmla="*/ 2 w 30"/>
                    <a:gd name="T25" fmla="*/ 3 h 55"/>
                    <a:gd name="T26" fmla="*/ 2 w 30"/>
                    <a:gd name="T27" fmla="*/ 3 h 55"/>
                    <a:gd name="T28" fmla="*/ 2 w 30"/>
                    <a:gd name="T29" fmla="*/ 2 h 55"/>
                    <a:gd name="T30" fmla="*/ 2 w 30"/>
                    <a:gd name="T31" fmla="*/ 2 h 55"/>
                    <a:gd name="T32" fmla="*/ 1 w 30"/>
                    <a:gd name="T33" fmla="*/ 1 h 55"/>
                    <a:gd name="T34" fmla="*/ 1 w 30"/>
                    <a:gd name="T35" fmla="*/ 1 h 55"/>
                    <a:gd name="T36" fmla="*/ 1 w 30"/>
                    <a:gd name="T37" fmla="*/ 0 h 55"/>
                    <a:gd name="T38" fmla="*/ 1 w 30"/>
                    <a:gd name="T39" fmla="*/ 1 h 55"/>
                    <a:gd name="T40" fmla="*/ 0 w 30"/>
                    <a:gd name="T41" fmla="*/ 0 h 55"/>
                    <a:gd name="T42" fmla="*/ 0 w 30"/>
                    <a:gd name="T43" fmla="*/ 0 h 55"/>
                    <a:gd name="T44" fmla="*/ 0 w 30"/>
                    <a:gd name="T45" fmla="*/ 1 h 55"/>
                    <a:gd name="T46" fmla="*/ 0 w 30"/>
                    <a:gd name="T47" fmla="*/ 0 h 55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30"/>
                    <a:gd name="T73" fmla="*/ 0 h 55"/>
                    <a:gd name="T74" fmla="*/ 30 w 30"/>
                    <a:gd name="T75" fmla="*/ 55 h 55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30" h="55">
                      <a:moveTo>
                        <a:pt x="4" y="0"/>
                      </a:moveTo>
                      <a:lnTo>
                        <a:pt x="2" y="7"/>
                      </a:lnTo>
                      <a:lnTo>
                        <a:pt x="4" y="15"/>
                      </a:lnTo>
                      <a:lnTo>
                        <a:pt x="8" y="23"/>
                      </a:lnTo>
                      <a:lnTo>
                        <a:pt x="10" y="29"/>
                      </a:lnTo>
                      <a:lnTo>
                        <a:pt x="12" y="39"/>
                      </a:lnTo>
                      <a:lnTo>
                        <a:pt x="15" y="45"/>
                      </a:lnTo>
                      <a:lnTo>
                        <a:pt x="17" y="51"/>
                      </a:lnTo>
                      <a:lnTo>
                        <a:pt x="18" y="53"/>
                      </a:lnTo>
                      <a:lnTo>
                        <a:pt x="18" y="55"/>
                      </a:lnTo>
                      <a:lnTo>
                        <a:pt x="30" y="51"/>
                      </a:lnTo>
                      <a:lnTo>
                        <a:pt x="29" y="46"/>
                      </a:lnTo>
                      <a:lnTo>
                        <a:pt x="27" y="40"/>
                      </a:lnTo>
                      <a:lnTo>
                        <a:pt x="24" y="34"/>
                      </a:lnTo>
                      <a:lnTo>
                        <a:pt x="22" y="27"/>
                      </a:lnTo>
                      <a:lnTo>
                        <a:pt x="20" y="18"/>
                      </a:lnTo>
                      <a:lnTo>
                        <a:pt x="16" y="10"/>
                      </a:lnTo>
                      <a:lnTo>
                        <a:pt x="14" y="3"/>
                      </a:lnTo>
                      <a:lnTo>
                        <a:pt x="11" y="10"/>
                      </a:lnTo>
                      <a:lnTo>
                        <a:pt x="4" y="0"/>
                      </a:lnTo>
                      <a:lnTo>
                        <a:pt x="0" y="3"/>
                      </a:lnTo>
                      <a:lnTo>
                        <a:pt x="2" y="7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55" name="Freeform 132"/>
                <p:cNvSpPr>
                  <a:spLocks/>
                </p:cNvSpPr>
                <p:nvPr/>
              </p:nvSpPr>
              <p:spPr bwMode="auto">
                <a:xfrm>
                  <a:off x="4958" y="1978"/>
                  <a:ext cx="45" cy="24"/>
                </a:xfrm>
                <a:custGeom>
                  <a:avLst/>
                  <a:gdLst>
                    <a:gd name="T0" fmla="*/ 11 w 180"/>
                    <a:gd name="T1" fmla="*/ 0 h 94"/>
                    <a:gd name="T2" fmla="*/ 11 w 180"/>
                    <a:gd name="T3" fmla="*/ 0 h 94"/>
                    <a:gd name="T4" fmla="*/ 9 w 180"/>
                    <a:gd name="T5" fmla="*/ 1 h 94"/>
                    <a:gd name="T6" fmla="*/ 7 w 180"/>
                    <a:gd name="T7" fmla="*/ 1 h 94"/>
                    <a:gd name="T8" fmla="*/ 5 w 180"/>
                    <a:gd name="T9" fmla="*/ 2 h 94"/>
                    <a:gd name="T10" fmla="*/ 4 w 180"/>
                    <a:gd name="T11" fmla="*/ 3 h 94"/>
                    <a:gd name="T12" fmla="*/ 3 w 180"/>
                    <a:gd name="T13" fmla="*/ 4 h 94"/>
                    <a:gd name="T14" fmla="*/ 1 w 180"/>
                    <a:gd name="T15" fmla="*/ 4 h 94"/>
                    <a:gd name="T16" fmla="*/ 1 w 180"/>
                    <a:gd name="T17" fmla="*/ 5 h 94"/>
                    <a:gd name="T18" fmla="*/ 0 w 180"/>
                    <a:gd name="T19" fmla="*/ 5 h 94"/>
                    <a:gd name="T20" fmla="*/ 1 w 180"/>
                    <a:gd name="T21" fmla="*/ 6 h 94"/>
                    <a:gd name="T22" fmla="*/ 1 w 180"/>
                    <a:gd name="T23" fmla="*/ 6 h 94"/>
                    <a:gd name="T24" fmla="*/ 2 w 180"/>
                    <a:gd name="T25" fmla="*/ 5 h 94"/>
                    <a:gd name="T26" fmla="*/ 3 w 180"/>
                    <a:gd name="T27" fmla="*/ 4 h 94"/>
                    <a:gd name="T28" fmla="*/ 4 w 180"/>
                    <a:gd name="T29" fmla="*/ 4 h 94"/>
                    <a:gd name="T30" fmla="*/ 6 w 180"/>
                    <a:gd name="T31" fmla="*/ 3 h 94"/>
                    <a:gd name="T32" fmla="*/ 7 w 180"/>
                    <a:gd name="T33" fmla="*/ 2 h 94"/>
                    <a:gd name="T34" fmla="*/ 9 w 180"/>
                    <a:gd name="T35" fmla="*/ 1 h 94"/>
                    <a:gd name="T36" fmla="*/ 11 w 180"/>
                    <a:gd name="T37" fmla="*/ 1 h 94"/>
                    <a:gd name="T38" fmla="*/ 11 w 180"/>
                    <a:gd name="T39" fmla="*/ 1 h 94"/>
                    <a:gd name="T40" fmla="*/ 11 w 180"/>
                    <a:gd name="T41" fmla="*/ 1 h 94"/>
                    <a:gd name="T42" fmla="*/ 11 w 180"/>
                    <a:gd name="T43" fmla="*/ 1 h 94"/>
                    <a:gd name="T44" fmla="*/ 11 w 180"/>
                    <a:gd name="T45" fmla="*/ 1 h 94"/>
                    <a:gd name="T46" fmla="*/ 11 w 180"/>
                    <a:gd name="T47" fmla="*/ 0 h 94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80"/>
                    <a:gd name="T73" fmla="*/ 0 h 94"/>
                    <a:gd name="T74" fmla="*/ 180 w 180"/>
                    <a:gd name="T75" fmla="*/ 94 h 94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80" h="94">
                      <a:moveTo>
                        <a:pt x="168" y="4"/>
                      </a:moveTo>
                      <a:lnTo>
                        <a:pt x="173" y="0"/>
                      </a:lnTo>
                      <a:lnTo>
                        <a:pt x="140" y="9"/>
                      </a:lnTo>
                      <a:lnTo>
                        <a:pt x="112" y="20"/>
                      </a:lnTo>
                      <a:lnTo>
                        <a:pt x="85" y="32"/>
                      </a:lnTo>
                      <a:lnTo>
                        <a:pt x="61" y="45"/>
                      </a:lnTo>
                      <a:lnTo>
                        <a:pt x="41" y="57"/>
                      </a:lnTo>
                      <a:lnTo>
                        <a:pt x="23" y="67"/>
                      </a:lnTo>
                      <a:lnTo>
                        <a:pt x="10" y="77"/>
                      </a:lnTo>
                      <a:lnTo>
                        <a:pt x="0" y="84"/>
                      </a:lnTo>
                      <a:lnTo>
                        <a:pt x="7" y="94"/>
                      </a:lnTo>
                      <a:lnTo>
                        <a:pt x="17" y="87"/>
                      </a:lnTo>
                      <a:lnTo>
                        <a:pt x="30" y="77"/>
                      </a:lnTo>
                      <a:lnTo>
                        <a:pt x="48" y="66"/>
                      </a:lnTo>
                      <a:lnTo>
                        <a:pt x="68" y="54"/>
                      </a:lnTo>
                      <a:lnTo>
                        <a:pt x="90" y="41"/>
                      </a:lnTo>
                      <a:lnTo>
                        <a:pt x="116" y="32"/>
                      </a:lnTo>
                      <a:lnTo>
                        <a:pt x="145" y="21"/>
                      </a:lnTo>
                      <a:lnTo>
                        <a:pt x="175" y="12"/>
                      </a:lnTo>
                      <a:lnTo>
                        <a:pt x="180" y="9"/>
                      </a:lnTo>
                      <a:lnTo>
                        <a:pt x="175" y="12"/>
                      </a:lnTo>
                      <a:lnTo>
                        <a:pt x="179" y="11"/>
                      </a:lnTo>
                      <a:lnTo>
                        <a:pt x="180" y="9"/>
                      </a:lnTo>
                      <a:lnTo>
                        <a:pt x="168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56" name="Freeform 133"/>
                <p:cNvSpPr>
                  <a:spLocks/>
                </p:cNvSpPr>
                <p:nvPr/>
              </p:nvSpPr>
              <p:spPr bwMode="auto">
                <a:xfrm>
                  <a:off x="5000" y="1971"/>
                  <a:ext cx="16" cy="9"/>
                </a:xfrm>
                <a:custGeom>
                  <a:avLst/>
                  <a:gdLst>
                    <a:gd name="T0" fmla="*/ 4 w 65"/>
                    <a:gd name="T1" fmla="*/ 0 h 39"/>
                    <a:gd name="T2" fmla="*/ 4 w 65"/>
                    <a:gd name="T3" fmla="*/ 0 h 39"/>
                    <a:gd name="T4" fmla="*/ 3 w 65"/>
                    <a:gd name="T5" fmla="*/ 0 h 39"/>
                    <a:gd name="T6" fmla="*/ 2 w 65"/>
                    <a:gd name="T7" fmla="*/ 0 h 39"/>
                    <a:gd name="T8" fmla="*/ 2 w 65"/>
                    <a:gd name="T9" fmla="*/ 1 h 39"/>
                    <a:gd name="T10" fmla="*/ 1 w 65"/>
                    <a:gd name="T11" fmla="*/ 1 h 39"/>
                    <a:gd name="T12" fmla="*/ 1 w 65"/>
                    <a:gd name="T13" fmla="*/ 1 h 39"/>
                    <a:gd name="T14" fmla="*/ 0 w 65"/>
                    <a:gd name="T15" fmla="*/ 1 h 39"/>
                    <a:gd name="T16" fmla="*/ 0 w 65"/>
                    <a:gd name="T17" fmla="*/ 2 h 39"/>
                    <a:gd name="T18" fmla="*/ 0 w 65"/>
                    <a:gd name="T19" fmla="*/ 2 h 39"/>
                    <a:gd name="T20" fmla="*/ 1 w 65"/>
                    <a:gd name="T21" fmla="*/ 2 h 39"/>
                    <a:gd name="T22" fmla="*/ 1 w 65"/>
                    <a:gd name="T23" fmla="*/ 2 h 39"/>
                    <a:gd name="T24" fmla="*/ 1 w 65"/>
                    <a:gd name="T25" fmla="*/ 2 h 39"/>
                    <a:gd name="T26" fmla="*/ 1 w 65"/>
                    <a:gd name="T27" fmla="*/ 2 h 39"/>
                    <a:gd name="T28" fmla="*/ 2 w 65"/>
                    <a:gd name="T29" fmla="*/ 1 h 39"/>
                    <a:gd name="T30" fmla="*/ 2 w 65"/>
                    <a:gd name="T31" fmla="*/ 1 h 39"/>
                    <a:gd name="T32" fmla="*/ 3 w 65"/>
                    <a:gd name="T33" fmla="*/ 1 h 39"/>
                    <a:gd name="T34" fmla="*/ 3 w 65"/>
                    <a:gd name="T35" fmla="*/ 1 h 39"/>
                    <a:gd name="T36" fmla="*/ 4 w 65"/>
                    <a:gd name="T37" fmla="*/ 1 h 39"/>
                    <a:gd name="T38" fmla="*/ 4 w 65"/>
                    <a:gd name="T39" fmla="*/ 1 h 39"/>
                    <a:gd name="T40" fmla="*/ 4 w 65"/>
                    <a:gd name="T41" fmla="*/ 0 h 39"/>
                    <a:gd name="T42" fmla="*/ 4 w 65"/>
                    <a:gd name="T43" fmla="*/ 0 h 39"/>
                    <a:gd name="T44" fmla="*/ 4 w 65"/>
                    <a:gd name="T45" fmla="*/ 0 h 39"/>
                    <a:gd name="T46" fmla="*/ 4 w 65"/>
                    <a:gd name="T47" fmla="*/ 0 h 3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5"/>
                    <a:gd name="T73" fmla="*/ 0 h 39"/>
                    <a:gd name="T74" fmla="*/ 65 w 65"/>
                    <a:gd name="T75" fmla="*/ 39 h 39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5" h="39">
                      <a:moveTo>
                        <a:pt x="65" y="0"/>
                      </a:moveTo>
                      <a:lnTo>
                        <a:pt x="61" y="0"/>
                      </a:lnTo>
                      <a:lnTo>
                        <a:pt x="50" y="3"/>
                      </a:lnTo>
                      <a:lnTo>
                        <a:pt x="39" y="5"/>
                      </a:lnTo>
                      <a:lnTo>
                        <a:pt x="30" y="11"/>
                      </a:lnTo>
                      <a:lnTo>
                        <a:pt x="20" y="16"/>
                      </a:lnTo>
                      <a:lnTo>
                        <a:pt x="13" y="21"/>
                      </a:lnTo>
                      <a:lnTo>
                        <a:pt x="7" y="24"/>
                      </a:lnTo>
                      <a:lnTo>
                        <a:pt x="3" y="30"/>
                      </a:lnTo>
                      <a:lnTo>
                        <a:pt x="0" y="34"/>
                      </a:lnTo>
                      <a:lnTo>
                        <a:pt x="12" y="39"/>
                      </a:lnTo>
                      <a:lnTo>
                        <a:pt x="13" y="38"/>
                      </a:lnTo>
                      <a:lnTo>
                        <a:pt x="17" y="34"/>
                      </a:lnTo>
                      <a:lnTo>
                        <a:pt x="20" y="30"/>
                      </a:lnTo>
                      <a:lnTo>
                        <a:pt x="27" y="26"/>
                      </a:lnTo>
                      <a:lnTo>
                        <a:pt x="35" y="21"/>
                      </a:lnTo>
                      <a:lnTo>
                        <a:pt x="44" y="17"/>
                      </a:lnTo>
                      <a:lnTo>
                        <a:pt x="53" y="15"/>
                      </a:lnTo>
                      <a:lnTo>
                        <a:pt x="63" y="12"/>
                      </a:lnTo>
                      <a:lnTo>
                        <a:pt x="60" y="12"/>
                      </a:lnTo>
                      <a:lnTo>
                        <a:pt x="65" y="0"/>
                      </a:lnTo>
                      <a:lnTo>
                        <a:pt x="63" y="0"/>
                      </a:lnTo>
                      <a:lnTo>
                        <a:pt x="61" y="0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57" name="Freeform 134"/>
                <p:cNvSpPr>
                  <a:spLocks/>
                </p:cNvSpPr>
                <p:nvPr/>
              </p:nvSpPr>
              <p:spPr bwMode="auto">
                <a:xfrm>
                  <a:off x="5015" y="1971"/>
                  <a:ext cx="13" cy="9"/>
                </a:xfrm>
                <a:custGeom>
                  <a:avLst/>
                  <a:gdLst>
                    <a:gd name="T0" fmla="*/ 3 w 53"/>
                    <a:gd name="T1" fmla="*/ 2 h 39"/>
                    <a:gd name="T2" fmla="*/ 3 w 53"/>
                    <a:gd name="T3" fmla="*/ 2 h 39"/>
                    <a:gd name="T4" fmla="*/ 3 w 53"/>
                    <a:gd name="T5" fmla="*/ 2 h 39"/>
                    <a:gd name="T6" fmla="*/ 3 w 53"/>
                    <a:gd name="T7" fmla="*/ 1 h 39"/>
                    <a:gd name="T8" fmla="*/ 3 w 53"/>
                    <a:gd name="T9" fmla="*/ 1 h 39"/>
                    <a:gd name="T10" fmla="*/ 2 w 53"/>
                    <a:gd name="T11" fmla="*/ 1 h 39"/>
                    <a:gd name="T12" fmla="*/ 2 w 53"/>
                    <a:gd name="T13" fmla="*/ 1 h 39"/>
                    <a:gd name="T14" fmla="*/ 1 w 53"/>
                    <a:gd name="T15" fmla="*/ 1 h 39"/>
                    <a:gd name="T16" fmla="*/ 1 w 53"/>
                    <a:gd name="T17" fmla="*/ 0 h 39"/>
                    <a:gd name="T18" fmla="*/ 0 w 53"/>
                    <a:gd name="T19" fmla="*/ 0 h 39"/>
                    <a:gd name="T20" fmla="*/ 0 w 53"/>
                    <a:gd name="T21" fmla="*/ 1 h 39"/>
                    <a:gd name="T22" fmla="*/ 1 w 53"/>
                    <a:gd name="T23" fmla="*/ 1 h 39"/>
                    <a:gd name="T24" fmla="*/ 1 w 53"/>
                    <a:gd name="T25" fmla="*/ 1 h 39"/>
                    <a:gd name="T26" fmla="*/ 2 w 53"/>
                    <a:gd name="T27" fmla="*/ 1 h 39"/>
                    <a:gd name="T28" fmla="*/ 2 w 53"/>
                    <a:gd name="T29" fmla="*/ 2 h 39"/>
                    <a:gd name="T30" fmla="*/ 2 w 53"/>
                    <a:gd name="T31" fmla="*/ 2 h 39"/>
                    <a:gd name="T32" fmla="*/ 2 w 53"/>
                    <a:gd name="T33" fmla="*/ 2 h 39"/>
                    <a:gd name="T34" fmla="*/ 2 w 53"/>
                    <a:gd name="T35" fmla="*/ 2 h 39"/>
                    <a:gd name="T36" fmla="*/ 2 w 53"/>
                    <a:gd name="T37" fmla="*/ 2 h 39"/>
                    <a:gd name="T38" fmla="*/ 2 w 53"/>
                    <a:gd name="T39" fmla="*/ 2 h 39"/>
                    <a:gd name="T40" fmla="*/ 3 w 53"/>
                    <a:gd name="T41" fmla="*/ 2 h 39"/>
                    <a:gd name="T42" fmla="*/ 3 w 53"/>
                    <a:gd name="T43" fmla="*/ 2 h 39"/>
                    <a:gd name="T44" fmla="*/ 3 w 53"/>
                    <a:gd name="T45" fmla="*/ 2 h 39"/>
                    <a:gd name="T46" fmla="*/ 3 w 53"/>
                    <a:gd name="T47" fmla="*/ 2 h 3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53"/>
                    <a:gd name="T73" fmla="*/ 0 h 39"/>
                    <a:gd name="T74" fmla="*/ 53 w 53"/>
                    <a:gd name="T75" fmla="*/ 39 h 39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53" h="39">
                      <a:moveTo>
                        <a:pt x="51" y="36"/>
                      </a:moveTo>
                      <a:lnTo>
                        <a:pt x="50" y="30"/>
                      </a:lnTo>
                      <a:lnTo>
                        <a:pt x="50" y="29"/>
                      </a:lnTo>
                      <a:lnTo>
                        <a:pt x="48" y="27"/>
                      </a:lnTo>
                      <a:lnTo>
                        <a:pt x="45" y="24"/>
                      </a:lnTo>
                      <a:lnTo>
                        <a:pt x="41" y="21"/>
                      </a:lnTo>
                      <a:lnTo>
                        <a:pt x="35" y="17"/>
                      </a:lnTo>
                      <a:lnTo>
                        <a:pt x="26" y="12"/>
                      </a:lnTo>
                      <a:lnTo>
                        <a:pt x="17" y="6"/>
                      </a:lnTo>
                      <a:lnTo>
                        <a:pt x="5" y="0"/>
                      </a:lnTo>
                      <a:lnTo>
                        <a:pt x="0" y="12"/>
                      </a:lnTo>
                      <a:lnTo>
                        <a:pt x="12" y="16"/>
                      </a:lnTo>
                      <a:lnTo>
                        <a:pt x="19" y="22"/>
                      </a:lnTo>
                      <a:lnTo>
                        <a:pt x="27" y="27"/>
                      </a:lnTo>
                      <a:lnTo>
                        <a:pt x="33" y="30"/>
                      </a:lnTo>
                      <a:lnTo>
                        <a:pt x="36" y="34"/>
                      </a:lnTo>
                      <a:lnTo>
                        <a:pt x="38" y="36"/>
                      </a:lnTo>
                      <a:lnTo>
                        <a:pt x="41" y="39"/>
                      </a:lnTo>
                      <a:lnTo>
                        <a:pt x="41" y="38"/>
                      </a:lnTo>
                      <a:lnTo>
                        <a:pt x="39" y="32"/>
                      </a:lnTo>
                      <a:lnTo>
                        <a:pt x="51" y="36"/>
                      </a:lnTo>
                      <a:lnTo>
                        <a:pt x="53" y="33"/>
                      </a:lnTo>
                      <a:lnTo>
                        <a:pt x="50" y="30"/>
                      </a:lnTo>
                      <a:lnTo>
                        <a:pt x="51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58" name="Freeform 135"/>
                <p:cNvSpPr>
                  <a:spLocks/>
                </p:cNvSpPr>
                <p:nvPr/>
              </p:nvSpPr>
              <p:spPr bwMode="auto">
                <a:xfrm>
                  <a:off x="5020" y="1979"/>
                  <a:ext cx="8" cy="12"/>
                </a:xfrm>
                <a:custGeom>
                  <a:avLst/>
                  <a:gdLst>
                    <a:gd name="T0" fmla="*/ 1 w 32"/>
                    <a:gd name="T1" fmla="*/ 3 h 50"/>
                    <a:gd name="T2" fmla="*/ 1 w 32"/>
                    <a:gd name="T3" fmla="*/ 3 h 50"/>
                    <a:gd name="T4" fmla="*/ 2 w 32"/>
                    <a:gd name="T5" fmla="*/ 0 h 50"/>
                    <a:gd name="T6" fmla="*/ 1 w 32"/>
                    <a:gd name="T7" fmla="*/ 0 h 50"/>
                    <a:gd name="T8" fmla="*/ 0 w 32"/>
                    <a:gd name="T9" fmla="*/ 3 h 50"/>
                    <a:gd name="T10" fmla="*/ 0 w 32"/>
                    <a:gd name="T11" fmla="*/ 2 h 50"/>
                    <a:gd name="T12" fmla="*/ 1 w 32"/>
                    <a:gd name="T13" fmla="*/ 3 h 50"/>
                    <a:gd name="T14" fmla="*/ 1 w 32"/>
                    <a:gd name="T15" fmla="*/ 3 h 50"/>
                    <a:gd name="T16" fmla="*/ 1 w 32"/>
                    <a:gd name="T17" fmla="*/ 3 h 50"/>
                    <a:gd name="T18" fmla="*/ 1 w 32"/>
                    <a:gd name="T19" fmla="*/ 3 h 5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2"/>
                    <a:gd name="T31" fmla="*/ 0 h 50"/>
                    <a:gd name="T32" fmla="*/ 32 w 32"/>
                    <a:gd name="T33" fmla="*/ 50 h 5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2" h="50">
                      <a:moveTo>
                        <a:pt x="11" y="50"/>
                      </a:moveTo>
                      <a:lnTo>
                        <a:pt x="12" y="49"/>
                      </a:lnTo>
                      <a:lnTo>
                        <a:pt x="32" y="4"/>
                      </a:lnTo>
                      <a:lnTo>
                        <a:pt x="20" y="0"/>
                      </a:lnTo>
                      <a:lnTo>
                        <a:pt x="0" y="44"/>
                      </a:lnTo>
                      <a:lnTo>
                        <a:pt x="1" y="43"/>
                      </a:lnTo>
                      <a:lnTo>
                        <a:pt x="11" y="50"/>
                      </a:lnTo>
                      <a:lnTo>
                        <a:pt x="12" y="49"/>
                      </a:lnTo>
                      <a:lnTo>
                        <a:pt x="11" y="5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59" name="Freeform 136"/>
                <p:cNvSpPr>
                  <a:spLocks/>
                </p:cNvSpPr>
                <p:nvPr/>
              </p:nvSpPr>
              <p:spPr bwMode="auto">
                <a:xfrm>
                  <a:off x="5015" y="1885"/>
                  <a:ext cx="20" cy="94"/>
                </a:xfrm>
                <a:custGeom>
                  <a:avLst/>
                  <a:gdLst>
                    <a:gd name="T0" fmla="*/ 1 w 80"/>
                    <a:gd name="T1" fmla="*/ 16 h 376"/>
                    <a:gd name="T2" fmla="*/ 1 w 80"/>
                    <a:gd name="T3" fmla="*/ 14 h 376"/>
                    <a:gd name="T4" fmla="*/ 1 w 80"/>
                    <a:gd name="T5" fmla="*/ 12 h 376"/>
                    <a:gd name="T6" fmla="*/ 1 w 80"/>
                    <a:gd name="T7" fmla="*/ 10 h 376"/>
                    <a:gd name="T8" fmla="*/ 1 w 80"/>
                    <a:gd name="T9" fmla="*/ 7 h 376"/>
                    <a:gd name="T10" fmla="*/ 1 w 80"/>
                    <a:gd name="T11" fmla="*/ 6 h 376"/>
                    <a:gd name="T12" fmla="*/ 1 w 80"/>
                    <a:gd name="T13" fmla="*/ 4 h 376"/>
                    <a:gd name="T14" fmla="*/ 1 w 80"/>
                    <a:gd name="T15" fmla="*/ 3 h 376"/>
                    <a:gd name="T16" fmla="*/ 2 w 80"/>
                    <a:gd name="T17" fmla="*/ 2 h 376"/>
                    <a:gd name="T18" fmla="*/ 3 w 80"/>
                    <a:gd name="T19" fmla="*/ 1 h 376"/>
                    <a:gd name="T20" fmla="*/ 4 w 80"/>
                    <a:gd name="T21" fmla="*/ 0 h 376"/>
                    <a:gd name="T22" fmla="*/ 5 w 80"/>
                    <a:gd name="T23" fmla="*/ 0 h 376"/>
                    <a:gd name="T24" fmla="*/ 5 w 80"/>
                    <a:gd name="T25" fmla="*/ 1 h 376"/>
                    <a:gd name="T26" fmla="*/ 5 w 80"/>
                    <a:gd name="T27" fmla="*/ 3 h 376"/>
                    <a:gd name="T28" fmla="*/ 5 w 80"/>
                    <a:gd name="T29" fmla="*/ 5 h 376"/>
                    <a:gd name="T30" fmla="*/ 5 w 80"/>
                    <a:gd name="T31" fmla="*/ 7 h 376"/>
                    <a:gd name="T32" fmla="*/ 5 w 80"/>
                    <a:gd name="T33" fmla="*/ 9 h 376"/>
                    <a:gd name="T34" fmla="*/ 5 w 80"/>
                    <a:gd name="T35" fmla="*/ 12 h 376"/>
                    <a:gd name="T36" fmla="*/ 5 w 80"/>
                    <a:gd name="T37" fmla="*/ 13 h 376"/>
                    <a:gd name="T38" fmla="*/ 5 w 80"/>
                    <a:gd name="T39" fmla="*/ 15 h 376"/>
                    <a:gd name="T40" fmla="*/ 5 w 80"/>
                    <a:gd name="T41" fmla="*/ 16 h 376"/>
                    <a:gd name="T42" fmla="*/ 5 w 80"/>
                    <a:gd name="T43" fmla="*/ 17 h 376"/>
                    <a:gd name="T44" fmla="*/ 5 w 80"/>
                    <a:gd name="T45" fmla="*/ 18 h 376"/>
                    <a:gd name="T46" fmla="*/ 5 w 80"/>
                    <a:gd name="T47" fmla="*/ 20 h 376"/>
                    <a:gd name="T48" fmla="*/ 3 w 80"/>
                    <a:gd name="T49" fmla="*/ 21 h 376"/>
                    <a:gd name="T50" fmla="*/ 3 w 80"/>
                    <a:gd name="T51" fmla="*/ 23 h 376"/>
                    <a:gd name="T52" fmla="*/ 3 w 80"/>
                    <a:gd name="T53" fmla="*/ 23 h 376"/>
                    <a:gd name="T54" fmla="*/ 3 w 80"/>
                    <a:gd name="T55" fmla="*/ 24 h 376"/>
                    <a:gd name="T56" fmla="*/ 0 w 80"/>
                    <a:gd name="T57" fmla="*/ 22 h 376"/>
                    <a:gd name="T58" fmla="*/ 0 w 80"/>
                    <a:gd name="T59" fmla="*/ 21 h 376"/>
                    <a:gd name="T60" fmla="*/ 0 w 80"/>
                    <a:gd name="T61" fmla="*/ 20 h 376"/>
                    <a:gd name="T62" fmla="*/ 0 w 80"/>
                    <a:gd name="T63" fmla="*/ 18 h 376"/>
                    <a:gd name="T64" fmla="*/ 1 w 80"/>
                    <a:gd name="T65" fmla="*/ 17 h 37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80"/>
                    <a:gd name="T100" fmla="*/ 0 h 376"/>
                    <a:gd name="T101" fmla="*/ 80 w 80"/>
                    <a:gd name="T102" fmla="*/ 376 h 37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80" h="376">
                      <a:moveTo>
                        <a:pt x="12" y="263"/>
                      </a:moveTo>
                      <a:lnTo>
                        <a:pt x="12" y="251"/>
                      </a:lnTo>
                      <a:lnTo>
                        <a:pt x="12" y="238"/>
                      </a:lnTo>
                      <a:lnTo>
                        <a:pt x="12" y="224"/>
                      </a:lnTo>
                      <a:lnTo>
                        <a:pt x="12" y="207"/>
                      </a:lnTo>
                      <a:lnTo>
                        <a:pt x="12" y="190"/>
                      </a:lnTo>
                      <a:lnTo>
                        <a:pt x="13" y="172"/>
                      </a:lnTo>
                      <a:lnTo>
                        <a:pt x="13" y="154"/>
                      </a:lnTo>
                      <a:lnTo>
                        <a:pt x="14" y="136"/>
                      </a:lnTo>
                      <a:lnTo>
                        <a:pt x="14" y="120"/>
                      </a:lnTo>
                      <a:lnTo>
                        <a:pt x="15" y="103"/>
                      </a:lnTo>
                      <a:lnTo>
                        <a:pt x="17" y="87"/>
                      </a:lnTo>
                      <a:lnTo>
                        <a:pt x="17" y="73"/>
                      </a:lnTo>
                      <a:lnTo>
                        <a:pt x="18" y="61"/>
                      </a:lnTo>
                      <a:lnTo>
                        <a:pt x="19" y="51"/>
                      </a:lnTo>
                      <a:lnTo>
                        <a:pt x="19" y="44"/>
                      </a:lnTo>
                      <a:lnTo>
                        <a:pt x="20" y="39"/>
                      </a:lnTo>
                      <a:lnTo>
                        <a:pt x="36" y="27"/>
                      </a:lnTo>
                      <a:lnTo>
                        <a:pt x="48" y="19"/>
                      </a:lnTo>
                      <a:lnTo>
                        <a:pt x="56" y="12"/>
                      </a:lnTo>
                      <a:lnTo>
                        <a:pt x="63" y="7"/>
                      </a:lnTo>
                      <a:lnTo>
                        <a:pt x="69" y="3"/>
                      </a:lnTo>
                      <a:lnTo>
                        <a:pt x="72" y="1"/>
                      </a:lnTo>
                      <a:lnTo>
                        <a:pt x="74" y="0"/>
                      </a:lnTo>
                      <a:lnTo>
                        <a:pt x="77" y="12"/>
                      </a:lnTo>
                      <a:lnTo>
                        <a:pt x="78" y="25"/>
                      </a:lnTo>
                      <a:lnTo>
                        <a:pt x="79" y="41"/>
                      </a:lnTo>
                      <a:lnTo>
                        <a:pt x="80" y="56"/>
                      </a:lnTo>
                      <a:lnTo>
                        <a:pt x="80" y="74"/>
                      </a:lnTo>
                      <a:lnTo>
                        <a:pt x="80" y="92"/>
                      </a:lnTo>
                      <a:lnTo>
                        <a:pt x="80" y="111"/>
                      </a:lnTo>
                      <a:lnTo>
                        <a:pt x="79" y="129"/>
                      </a:lnTo>
                      <a:lnTo>
                        <a:pt x="79" y="148"/>
                      </a:lnTo>
                      <a:lnTo>
                        <a:pt x="78" y="166"/>
                      </a:lnTo>
                      <a:lnTo>
                        <a:pt x="77" y="183"/>
                      </a:lnTo>
                      <a:lnTo>
                        <a:pt x="75" y="199"/>
                      </a:lnTo>
                      <a:lnTo>
                        <a:pt x="74" y="214"/>
                      </a:lnTo>
                      <a:lnTo>
                        <a:pt x="73" y="227"/>
                      </a:lnTo>
                      <a:lnTo>
                        <a:pt x="71" y="238"/>
                      </a:lnTo>
                      <a:lnTo>
                        <a:pt x="69" y="247"/>
                      </a:lnTo>
                      <a:lnTo>
                        <a:pt x="74" y="255"/>
                      </a:lnTo>
                      <a:lnTo>
                        <a:pt x="78" y="263"/>
                      </a:lnTo>
                      <a:lnTo>
                        <a:pt x="79" y="272"/>
                      </a:lnTo>
                      <a:lnTo>
                        <a:pt x="80" y="281"/>
                      </a:lnTo>
                      <a:lnTo>
                        <a:pt x="79" y="291"/>
                      </a:lnTo>
                      <a:lnTo>
                        <a:pt x="75" y="302"/>
                      </a:lnTo>
                      <a:lnTo>
                        <a:pt x="71" y="314"/>
                      </a:lnTo>
                      <a:lnTo>
                        <a:pt x="63" y="328"/>
                      </a:lnTo>
                      <a:lnTo>
                        <a:pt x="56" y="341"/>
                      </a:lnTo>
                      <a:lnTo>
                        <a:pt x="51" y="353"/>
                      </a:lnTo>
                      <a:lnTo>
                        <a:pt x="49" y="362"/>
                      </a:lnTo>
                      <a:lnTo>
                        <a:pt x="47" y="368"/>
                      </a:lnTo>
                      <a:lnTo>
                        <a:pt x="45" y="371"/>
                      </a:lnTo>
                      <a:lnTo>
                        <a:pt x="45" y="375"/>
                      </a:lnTo>
                      <a:lnTo>
                        <a:pt x="45" y="376"/>
                      </a:lnTo>
                      <a:lnTo>
                        <a:pt x="2" y="348"/>
                      </a:lnTo>
                      <a:lnTo>
                        <a:pt x="1" y="340"/>
                      </a:lnTo>
                      <a:lnTo>
                        <a:pt x="0" y="332"/>
                      </a:lnTo>
                      <a:lnTo>
                        <a:pt x="0" y="322"/>
                      </a:lnTo>
                      <a:lnTo>
                        <a:pt x="0" y="311"/>
                      </a:lnTo>
                      <a:lnTo>
                        <a:pt x="1" y="300"/>
                      </a:lnTo>
                      <a:lnTo>
                        <a:pt x="3" y="289"/>
                      </a:lnTo>
                      <a:lnTo>
                        <a:pt x="7" y="277"/>
                      </a:lnTo>
                      <a:lnTo>
                        <a:pt x="12" y="2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60" name="Freeform 137"/>
                <p:cNvSpPr>
                  <a:spLocks/>
                </p:cNvSpPr>
                <p:nvPr/>
              </p:nvSpPr>
              <p:spPr bwMode="auto">
                <a:xfrm>
                  <a:off x="5017" y="1894"/>
                  <a:ext cx="5" cy="57"/>
                </a:xfrm>
                <a:custGeom>
                  <a:avLst/>
                  <a:gdLst>
                    <a:gd name="T0" fmla="*/ 1 w 20"/>
                    <a:gd name="T1" fmla="*/ 0 h 228"/>
                    <a:gd name="T2" fmla="*/ 1 w 20"/>
                    <a:gd name="T3" fmla="*/ 0 h 228"/>
                    <a:gd name="T4" fmla="*/ 1 w 20"/>
                    <a:gd name="T5" fmla="*/ 1 h 228"/>
                    <a:gd name="T6" fmla="*/ 1 w 20"/>
                    <a:gd name="T7" fmla="*/ 1 h 228"/>
                    <a:gd name="T8" fmla="*/ 0 w 20"/>
                    <a:gd name="T9" fmla="*/ 2 h 228"/>
                    <a:gd name="T10" fmla="*/ 0 w 20"/>
                    <a:gd name="T11" fmla="*/ 3 h 228"/>
                    <a:gd name="T12" fmla="*/ 0 w 20"/>
                    <a:gd name="T13" fmla="*/ 3 h 228"/>
                    <a:gd name="T14" fmla="*/ 0 w 20"/>
                    <a:gd name="T15" fmla="*/ 4 h 228"/>
                    <a:gd name="T16" fmla="*/ 0 w 20"/>
                    <a:gd name="T17" fmla="*/ 5 h 228"/>
                    <a:gd name="T18" fmla="*/ 0 w 20"/>
                    <a:gd name="T19" fmla="*/ 6 h 228"/>
                    <a:gd name="T20" fmla="*/ 0 w 20"/>
                    <a:gd name="T21" fmla="*/ 7 h 228"/>
                    <a:gd name="T22" fmla="*/ 0 w 20"/>
                    <a:gd name="T23" fmla="*/ 9 h 228"/>
                    <a:gd name="T24" fmla="*/ 0 w 20"/>
                    <a:gd name="T25" fmla="*/ 10 h 228"/>
                    <a:gd name="T26" fmla="*/ 0 w 20"/>
                    <a:gd name="T27" fmla="*/ 11 h 228"/>
                    <a:gd name="T28" fmla="*/ 0 w 20"/>
                    <a:gd name="T29" fmla="*/ 12 h 228"/>
                    <a:gd name="T30" fmla="*/ 0 w 20"/>
                    <a:gd name="T31" fmla="*/ 13 h 228"/>
                    <a:gd name="T32" fmla="*/ 0 w 20"/>
                    <a:gd name="T33" fmla="*/ 14 h 228"/>
                    <a:gd name="T34" fmla="*/ 0 w 20"/>
                    <a:gd name="T35" fmla="*/ 14 h 228"/>
                    <a:gd name="T36" fmla="*/ 1 w 20"/>
                    <a:gd name="T37" fmla="*/ 14 h 228"/>
                    <a:gd name="T38" fmla="*/ 1 w 20"/>
                    <a:gd name="T39" fmla="*/ 14 h 228"/>
                    <a:gd name="T40" fmla="*/ 1 w 20"/>
                    <a:gd name="T41" fmla="*/ 13 h 228"/>
                    <a:gd name="T42" fmla="*/ 1 w 20"/>
                    <a:gd name="T43" fmla="*/ 12 h 228"/>
                    <a:gd name="T44" fmla="*/ 1 w 20"/>
                    <a:gd name="T45" fmla="*/ 11 h 228"/>
                    <a:gd name="T46" fmla="*/ 1 w 20"/>
                    <a:gd name="T47" fmla="*/ 10 h 228"/>
                    <a:gd name="T48" fmla="*/ 1 w 20"/>
                    <a:gd name="T49" fmla="*/ 9 h 228"/>
                    <a:gd name="T50" fmla="*/ 1 w 20"/>
                    <a:gd name="T51" fmla="*/ 7 h 228"/>
                    <a:gd name="T52" fmla="*/ 1 w 20"/>
                    <a:gd name="T53" fmla="*/ 6 h 228"/>
                    <a:gd name="T54" fmla="*/ 1 w 20"/>
                    <a:gd name="T55" fmla="*/ 5 h 228"/>
                    <a:gd name="T56" fmla="*/ 1 w 20"/>
                    <a:gd name="T57" fmla="*/ 4 h 228"/>
                    <a:gd name="T58" fmla="*/ 1 w 20"/>
                    <a:gd name="T59" fmla="*/ 3 h 228"/>
                    <a:gd name="T60" fmla="*/ 1 w 20"/>
                    <a:gd name="T61" fmla="*/ 3 h 228"/>
                    <a:gd name="T62" fmla="*/ 1 w 20"/>
                    <a:gd name="T63" fmla="*/ 2 h 228"/>
                    <a:gd name="T64" fmla="*/ 1 w 20"/>
                    <a:gd name="T65" fmla="*/ 1 h 228"/>
                    <a:gd name="T66" fmla="*/ 1 w 20"/>
                    <a:gd name="T67" fmla="*/ 1 h 228"/>
                    <a:gd name="T68" fmla="*/ 1 w 20"/>
                    <a:gd name="T69" fmla="*/ 1 h 228"/>
                    <a:gd name="T70" fmla="*/ 1 w 20"/>
                    <a:gd name="T71" fmla="*/ 1 h 228"/>
                    <a:gd name="T72" fmla="*/ 1 w 20"/>
                    <a:gd name="T73" fmla="*/ 0 h 228"/>
                    <a:gd name="T74" fmla="*/ 1 w 20"/>
                    <a:gd name="T75" fmla="*/ 0 h 228"/>
                    <a:gd name="T76" fmla="*/ 1 w 20"/>
                    <a:gd name="T77" fmla="*/ 0 h 228"/>
                    <a:gd name="T78" fmla="*/ 1 w 20"/>
                    <a:gd name="T79" fmla="*/ 0 h 228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20"/>
                    <a:gd name="T121" fmla="*/ 0 h 228"/>
                    <a:gd name="T122" fmla="*/ 20 w 20"/>
                    <a:gd name="T123" fmla="*/ 228 h 228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20" h="228">
                      <a:moveTo>
                        <a:pt x="11" y="0"/>
                      </a:moveTo>
                      <a:lnTo>
                        <a:pt x="8" y="3"/>
                      </a:lnTo>
                      <a:lnTo>
                        <a:pt x="7" y="9"/>
                      </a:lnTo>
                      <a:lnTo>
                        <a:pt x="7" y="16"/>
                      </a:lnTo>
                      <a:lnTo>
                        <a:pt x="6" y="25"/>
                      </a:lnTo>
                      <a:lnTo>
                        <a:pt x="5" y="38"/>
                      </a:lnTo>
                      <a:lnTo>
                        <a:pt x="5" y="52"/>
                      </a:lnTo>
                      <a:lnTo>
                        <a:pt x="3" y="68"/>
                      </a:lnTo>
                      <a:lnTo>
                        <a:pt x="2" y="85"/>
                      </a:lnTo>
                      <a:lnTo>
                        <a:pt x="2" y="101"/>
                      </a:lnTo>
                      <a:lnTo>
                        <a:pt x="1" y="119"/>
                      </a:lnTo>
                      <a:lnTo>
                        <a:pt x="1" y="137"/>
                      </a:lnTo>
                      <a:lnTo>
                        <a:pt x="0" y="155"/>
                      </a:lnTo>
                      <a:lnTo>
                        <a:pt x="0" y="172"/>
                      </a:lnTo>
                      <a:lnTo>
                        <a:pt x="0" y="189"/>
                      </a:lnTo>
                      <a:lnTo>
                        <a:pt x="0" y="203"/>
                      </a:lnTo>
                      <a:lnTo>
                        <a:pt x="0" y="216"/>
                      </a:lnTo>
                      <a:lnTo>
                        <a:pt x="0" y="228"/>
                      </a:lnTo>
                      <a:lnTo>
                        <a:pt x="12" y="228"/>
                      </a:lnTo>
                      <a:lnTo>
                        <a:pt x="12" y="216"/>
                      </a:lnTo>
                      <a:lnTo>
                        <a:pt x="12" y="203"/>
                      </a:lnTo>
                      <a:lnTo>
                        <a:pt x="12" y="189"/>
                      </a:lnTo>
                      <a:lnTo>
                        <a:pt x="12" y="172"/>
                      </a:lnTo>
                      <a:lnTo>
                        <a:pt x="12" y="155"/>
                      </a:lnTo>
                      <a:lnTo>
                        <a:pt x="13" y="137"/>
                      </a:lnTo>
                      <a:lnTo>
                        <a:pt x="13" y="119"/>
                      </a:lnTo>
                      <a:lnTo>
                        <a:pt x="14" y="101"/>
                      </a:lnTo>
                      <a:lnTo>
                        <a:pt x="14" y="85"/>
                      </a:lnTo>
                      <a:lnTo>
                        <a:pt x="15" y="68"/>
                      </a:lnTo>
                      <a:lnTo>
                        <a:pt x="17" y="52"/>
                      </a:lnTo>
                      <a:lnTo>
                        <a:pt x="17" y="38"/>
                      </a:lnTo>
                      <a:lnTo>
                        <a:pt x="18" y="27"/>
                      </a:lnTo>
                      <a:lnTo>
                        <a:pt x="19" y="16"/>
                      </a:lnTo>
                      <a:lnTo>
                        <a:pt x="19" y="9"/>
                      </a:lnTo>
                      <a:lnTo>
                        <a:pt x="20" y="6"/>
                      </a:lnTo>
                      <a:lnTo>
                        <a:pt x="18" y="9"/>
                      </a:lnTo>
                      <a:lnTo>
                        <a:pt x="11" y="0"/>
                      </a:lnTo>
                      <a:lnTo>
                        <a:pt x="9" y="1"/>
                      </a:lnTo>
                      <a:lnTo>
                        <a:pt x="8" y="3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61" name="Freeform 138"/>
                <p:cNvSpPr>
                  <a:spLocks/>
                </p:cNvSpPr>
                <p:nvPr/>
              </p:nvSpPr>
              <p:spPr bwMode="auto">
                <a:xfrm>
                  <a:off x="5019" y="1883"/>
                  <a:ext cx="16" cy="13"/>
                </a:xfrm>
                <a:custGeom>
                  <a:avLst/>
                  <a:gdLst>
                    <a:gd name="T0" fmla="*/ 4 w 63"/>
                    <a:gd name="T1" fmla="*/ 0 h 53"/>
                    <a:gd name="T2" fmla="*/ 4 w 63"/>
                    <a:gd name="T3" fmla="*/ 0 h 53"/>
                    <a:gd name="T4" fmla="*/ 4 w 63"/>
                    <a:gd name="T5" fmla="*/ 0 h 53"/>
                    <a:gd name="T6" fmla="*/ 3 w 63"/>
                    <a:gd name="T7" fmla="*/ 0 h 53"/>
                    <a:gd name="T8" fmla="*/ 3 w 63"/>
                    <a:gd name="T9" fmla="*/ 0 h 53"/>
                    <a:gd name="T10" fmla="*/ 3 w 63"/>
                    <a:gd name="T11" fmla="*/ 1 h 53"/>
                    <a:gd name="T12" fmla="*/ 2 w 63"/>
                    <a:gd name="T13" fmla="*/ 1 h 53"/>
                    <a:gd name="T14" fmla="*/ 2 w 63"/>
                    <a:gd name="T15" fmla="*/ 1 h 53"/>
                    <a:gd name="T16" fmla="*/ 1 w 63"/>
                    <a:gd name="T17" fmla="*/ 2 h 53"/>
                    <a:gd name="T18" fmla="*/ 0 w 63"/>
                    <a:gd name="T19" fmla="*/ 3 h 53"/>
                    <a:gd name="T20" fmla="*/ 1 w 63"/>
                    <a:gd name="T21" fmla="*/ 3 h 53"/>
                    <a:gd name="T22" fmla="*/ 2 w 63"/>
                    <a:gd name="T23" fmla="*/ 2 h 53"/>
                    <a:gd name="T24" fmla="*/ 2 w 63"/>
                    <a:gd name="T25" fmla="*/ 2 h 53"/>
                    <a:gd name="T26" fmla="*/ 3 w 63"/>
                    <a:gd name="T27" fmla="*/ 1 h 53"/>
                    <a:gd name="T28" fmla="*/ 3 w 63"/>
                    <a:gd name="T29" fmla="*/ 1 h 53"/>
                    <a:gd name="T30" fmla="*/ 4 w 63"/>
                    <a:gd name="T31" fmla="*/ 1 h 53"/>
                    <a:gd name="T32" fmla="*/ 4 w 63"/>
                    <a:gd name="T33" fmla="*/ 1 h 53"/>
                    <a:gd name="T34" fmla="*/ 4 w 63"/>
                    <a:gd name="T35" fmla="*/ 1 h 53"/>
                    <a:gd name="T36" fmla="*/ 4 w 63"/>
                    <a:gd name="T37" fmla="*/ 1 h 53"/>
                    <a:gd name="T38" fmla="*/ 3 w 63"/>
                    <a:gd name="T39" fmla="*/ 0 h 53"/>
                    <a:gd name="T40" fmla="*/ 4 w 63"/>
                    <a:gd name="T41" fmla="*/ 0 h 53"/>
                    <a:gd name="T42" fmla="*/ 4 w 63"/>
                    <a:gd name="T43" fmla="*/ 0 h 53"/>
                    <a:gd name="T44" fmla="*/ 4 w 63"/>
                    <a:gd name="T45" fmla="*/ 0 h 53"/>
                    <a:gd name="T46" fmla="*/ 4 w 63"/>
                    <a:gd name="T47" fmla="*/ 0 h 5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3"/>
                    <a:gd name="T73" fmla="*/ 0 h 53"/>
                    <a:gd name="T74" fmla="*/ 63 w 63"/>
                    <a:gd name="T75" fmla="*/ 53 h 5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3" h="53">
                      <a:moveTo>
                        <a:pt x="63" y="8"/>
                      </a:moveTo>
                      <a:lnTo>
                        <a:pt x="55" y="4"/>
                      </a:lnTo>
                      <a:lnTo>
                        <a:pt x="51" y="5"/>
                      </a:lnTo>
                      <a:lnTo>
                        <a:pt x="49" y="8"/>
                      </a:lnTo>
                      <a:lnTo>
                        <a:pt x="43" y="11"/>
                      </a:lnTo>
                      <a:lnTo>
                        <a:pt x="36" y="16"/>
                      </a:lnTo>
                      <a:lnTo>
                        <a:pt x="27" y="23"/>
                      </a:lnTo>
                      <a:lnTo>
                        <a:pt x="15" y="32"/>
                      </a:lnTo>
                      <a:lnTo>
                        <a:pt x="0" y="44"/>
                      </a:lnTo>
                      <a:lnTo>
                        <a:pt x="7" y="53"/>
                      </a:lnTo>
                      <a:lnTo>
                        <a:pt x="22" y="41"/>
                      </a:lnTo>
                      <a:lnTo>
                        <a:pt x="34" y="33"/>
                      </a:lnTo>
                      <a:lnTo>
                        <a:pt x="43" y="26"/>
                      </a:lnTo>
                      <a:lnTo>
                        <a:pt x="50" y="21"/>
                      </a:lnTo>
                      <a:lnTo>
                        <a:pt x="56" y="17"/>
                      </a:lnTo>
                      <a:lnTo>
                        <a:pt x="58" y="15"/>
                      </a:lnTo>
                      <a:lnTo>
                        <a:pt x="60" y="14"/>
                      </a:lnTo>
                      <a:lnTo>
                        <a:pt x="51" y="10"/>
                      </a:lnTo>
                      <a:lnTo>
                        <a:pt x="63" y="8"/>
                      </a:lnTo>
                      <a:lnTo>
                        <a:pt x="62" y="0"/>
                      </a:lnTo>
                      <a:lnTo>
                        <a:pt x="55" y="4"/>
                      </a:lnTo>
                      <a:lnTo>
                        <a:pt x="63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62" name="Freeform 139"/>
                <p:cNvSpPr>
                  <a:spLocks/>
                </p:cNvSpPr>
                <p:nvPr/>
              </p:nvSpPr>
              <p:spPr bwMode="auto">
                <a:xfrm>
                  <a:off x="5031" y="1885"/>
                  <a:ext cx="6" cy="63"/>
                </a:xfrm>
                <a:custGeom>
                  <a:avLst/>
                  <a:gdLst>
                    <a:gd name="T0" fmla="*/ 1 w 23"/>
                    <a:gd name="T1" fmla="*/ 15 h 251"/>
                    <a:gd name="T2" fmla="*/ 1 w 23"/>
                    <a:gd name="T3" fmla="*/ 16 h 251"/>
                    <a:gd name="T4" fmla="*/ 1 w 23"/>
                    <a:gd name="T5" fmla="*/ 15 h 251"/>
                    <a:gd name="T6" fmla="*/ 1 w 23"/>
                    <a:gd name="T7" fmla="*/ 15 h 251"/>
                    <a:gd name="T8" fmla="*/ 1 w 23"/>
                    <a:gd name="T9" fmla="*/ 14 h 251"/>
                    <a:gd name="T10" fmla="*/ 1 w 23"/>
                    <a:gd name="T11" fmla="*/ 13 h 251"/>
                    <a:gd name="T12" fmla="*/ 1 w 23"/>
                    <a:gd name="T13" fmla="*/ 12 h 251"/>
                    <a:gd name="T14" fmla="*/ 1 w 23"/>
                    <a:gd name="T15" fmla="*/ 11 h 251"/>
                    <a:gd name="T16" fmla="*/ 2 w 23"/>
                    <a:gd name="T17" fmla="*/ 9 h 251"/>
                    <a:gd name="T18" fmla="*/ 2 w 23"/>
                    <a:gd name="T19" fmla="*/ 8 h 251"/>
                    <a:gd name="T20" fmla="*/ 2 w 23"/>
                    <a:gd name="T21" fmla="*/ 7 h 251"/>
                    <a:gd name="T22" fmla="*/ 2 w 23"/>
                    <a:gd name="T23" fmla="*/ 6 h 251"/>
                    <a:gd name="T24" fmla="*/ 2 w 23"/>
                    <a:gd name="T25" fmla="*/ 5 h 251"/>
                    <a:gd name="T26" fmla="*/ 2 w 23"/>
                    <a:gd name="T27" fmla="*/ 4 h 251"/>
                    <a:gd name="T28" fmla="*/ 2 w 23"/>
                    <a:gd name="T29" fmla="*/ 3 h 251"/>
                    <a:gd name="T30" fmla="*/ 1 w 23"/>
                    <a:gd name="T31" fmla="*/ 2 h 251"/>
                    <a:gd name="T32" fmla="*/ 1 w 23"/>
                    <a:gd name="T33" fmla="*/ 1 h 251"/>
                    <a:gd name="T34" fmla="*/ 1 w 23"/>
                    <a:gd name="T35" fmla="*/ 0 h 251"/>
                    <a:gd name="T36" fmla="*/ 0 w 23"/>
                    <a:gd name="T37" fmla="*/ 0 h 251"/>
                    <a:gd name="T38" fmla="*/ 1 w 23"/>
                    <a:gd name="T39" fmla="*/ 1 h 251"/>
                    <a:gd name="T40" fmla="*/ 1 w 23"/>
                    <a:gd name="T41" fmla="*/ 2 h 251"/>
                    <a:gd name="T42" fmla="*/ 1 w 23"/>
                    <a:gd name="T43" fmla="*/ 3 h 251"/>
                    <a:gd name="T44" fmla="*/ 1 w 23"/>
                    <a:gd name="T45" fmla="*/ 4 h 251"/>
                    <a:gd name="T46" fmla="*/ 1 w 23"/>
                    <a:gd name="T47" fmla="*/ 5 h 251"/>
                    <a:gd name="T48" fmla="*/ 1 w 23"/>
                    <a:gd name="T49" fmla="*/ 6 h 251"/>
                    <a:gd name="T50" fmla="*/ 1 w 23"/>
                    <a:gd name="T51" fmla="*/ 7 h 251"/>
                    <a:gd name="T52" fmla="*/ 1 w 23"/>
                    <a:gd name="T53" fmla="*/ 8 h 251"/>
                    <a:gd name="T54" fmla="*/ 1 w 23"/>
                    <a:gd name="T55" fmla="*/ 9 h 251"/>
                    <a:gd name="T56" fmla="*/ 1 w 23"/>
                    <a:gd name="T57" fmla="*/ 11 h 251"/>
                    <a:gd name="T58" fmla="*/ 1 w 23"/>
                    <a:gd name="T59" fmla="*/ 12 h 251"/>
                    <a:gd name="T60" fmla="*/ 1 w 23"/>
                    <a:gd name="T61" fmla="*/ 13 h 251"/>
                    <a:gd name="T62" fmla="*/ 0 w 23"/>
                    <a:gd name="T63" fmla="*/ 14 h 251"/>
                    <a:gd name="T64" fmla="*/ 0 w 23"/>
                    <a:gd name="T65" fmla="*/ 14 h 251"/>
                    <a:gd name="T66" fmla="*/ 0 w 23"/>
                    <a:gd name="T67" fmla="*/ 15 h 251"/>
                    <a:gd name="T68" fmla="*/ 0 w 23"/>
                    <a:gd name="T69" fmla="*/ 16 h 251"/>
                    <a:gd name="T70" fmla="*/ 0 w 23"/>
                    <a:gd name="T71" fmla="*/ 16 h 251"/>
                    <a:gd name="T72" fmla="*/ 0 w 23"/>
                    <a:gd name="T73" fmla="*/ 16 h 251"/>
                    <a:gd name="T74" fmla="*/ 0 w 23"/>
                    <a:gd name="T75" fmla="*/ 16 h 251"/>
                    <a:gd name="T76" fmla="*/ 0 w 23"/>
                    <a:gd name="T77" fmla="*/ 16 h 251"/>
                    <a:gd name="T78" fmla="*/ 1 w 23"/>
                    <a:gd name="T79" fmla="*/ 15 h 251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23"/>
                    <a:gd name="T121" fmla="*/ 0 h 251"/>
                    <a:gd name="T122" fmla="*/ 23 w 23"/>
                    <a:gd name="T123" fmla="*/ 251 h 251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23" h="251">
                      <a:moveTo>
                        <a:pt x="11" y="244"/>
                      </a:moveTo>
                      <a:lnTo>
                        <a:pt x="12" y="249"/>
                      </a:lnTo>
                      <a:lnTo>
                        <a:pt x="14" y="240"/>
                      </a:lnTo>
                      <a:lnTo>
                        <a:pt x="16" y="230"/>
                      </a:lnTo>
                      <a:lnTo>
                        <a:pt x="17" y="215"/>
                      </a:lnTo>
                      <a:lnTo>
                        <a:pt x="18" y="200"/>
                      </a:lnTo>
                      <a:lnTo>
                        <a:pt x="20" y="184"/>
                      </a:lnTo>
                      <a:lnTo>
                        <a:pt x="21" y="167"/>
                      </a:lnTo>
                      <a:lnTo>
                        <a:pt x="22" y="149"/>
                      </a:lnTo>
                      <a:lnTo>
                        <a:pt x="22" y="130"/>
                      </a:lnTo>
                      <a:lnTo>
                        <a:pt x="23" y="112"/>
                      </a:lnTo>
                      <a:lnTo>
                        <a:pt x="23" y="93"/>
                      </a:lnTo>
                      <a:lnTo>
                        <a:pt x="23" y="75"/>
                      </a:lnTo>
                      <a:lnTo>
                        <a:pt x="23" y="57"/>
                      </a:lnTo>
                      <a:lnTo>
                        <a:pt x="22" y="42"/>
                      </a:lnTo>
                      <a:lnTo>
                        <a:pt x="21" y="26"/>
                      </a:lnTo>
                      <a:lnTo>
                        <a:pt x="20" y="12"/>
                      </a:lnTo>
                      <a:lnTo>
                        <a:pt x="17" y="0"/>
                      </a:lnTo>
                      <a:lnTo>
                        <a:pt x="5" y="2"/>
                      </a:lnTo>
                      <a:lnTo>
                        <a:pt x="8" y="14"/>
                      </a:lnTo>
                      <a:lnTo>
                        <a:pt x="9" y="26"/>
                      </a:lnTo>
                      <a:lnTo>
                        <a:pt x="10" y="42"/>
                      </a:lnTo>
                      <a:lnTo>
                        <a:pt x="11" y="57"/>
                      </a:lnTo>
                      <a:lnTo>
                        <a:pt x="11" y="75"/>
                      </a:lnTo>
                      <a:lnTo>
                        <a:pt x="11" y="93"/>
                      </a:lnTo>
                      <a:lnTo>
                        <a:pt x="11" y="112"/>
                      </a:lnTo>
                      <a:lnTo>
                        <a:pt x="10" y="130"/>
                      </a:lnTo>
                      <a:lnTo>
                        <a:pt x="10" y="149"/>
                      </a:lnTo>
                      <a:lnTo>
                        <a:pt x="9" y="167"/>
                      </a:lnTo>
                      <a:lnTo>
                        <a:pt x="8" y="184"/>
                      </a:lnTo>
                      <a:lnTo>
                        <a:pt x="6" y="200"/>
                      </a:lnTo>
                      <a:lnTo>
                        <a:pt x="5" y="215"/>
                      </a:lnTo>
                      <a:lnTo>
                        <a:pt x="4" y="227"/>
                      </a:lnTo>
                      <a:lnTo>
                        <a:pt x="2" y="238"/>
                      </a:lnTo>
                      <a:lnTo>
                        <a:pt x="0" y="246"/>
                      </a:lnTo>
                      <a:lnTo>
                        <a:pt x="2" y="251"/>
                      </a:lnTo>
                      <a:lnTo>
                        <a:pt x="0" y="246"/>
                      </a:lnTo>
                      <a:lnTo>
                        <a:pt x="0" y="249"/>
                      </a:lnTo>
                      <a:lnTo>
                        <a:pt x="2" y="251"/>
                      </a:lnTo>
                      <a:lnTo>
                        <a:pt x="11" y="2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63" name="Freeform 140"/>
                <p:cNvSpPr>
                  <a:spLocks/>
                </p:cNvSpPr>
                <p:nvPr/>
              </p:nvSpPr>
              <p:spPr bwMode="auto">
                <a:xfrm>
                  <a:off x="5030" y="1946"/>
                  <a:ext cx="7" cy="22"/>
                </a:xfrm>
                <a:custGeom>
                  <a:avLst/>
                  <a:gdLst>
                    <a:gd name="T0" fmla="*/ 1 w 27"/>
                    <a:gd name="T1" fmla="*/ 6 h 87"/>
                    <a:gd name="T2" fmla="*/ 1 w 27"/>
                    <a:gd name="T3" fmla="*/ 6 h 87"/>
                    <a:gd name="T4" fmla="*/ 1 w 27"/>
                    <a:gd name="T5" fmla="*/ 5 h 87"/>
                    <a:gd name="T6" fmla="*/ 2 w 27"/>
                    <a:gd name="T7" fmla="*/ 4 h 87"/>
                    <a:gd name="T8" fmla="*/ 2 w 27"/>
                    <a:gd name="T9" fmla="*/ 3 h 87"/>
                    <a:gd name="T10" fmla="*/ 2 w 27"/>
                    <a:gd name="T11" fmla="*/ 3 h 87"/>
                    <a:gd name="T12" fmla="*/ 2 w 27"/>
                    <a:gd name="T13" fmla="*/ 2 h 87"/>
                    <a:gd name="T14" fmla="*/ 2 w 27"/>
                    <a:gd name="T15" fmla="*/ 1 h 87"/>
                    <a:gd name="T16" fmla="*/ 1 w 27"/>
                    <a:gd name="T17" fmla="*/ 1 h 87"/>
                    <a:gd name="T18" fmla="*/ 1 w 27"/>
                    <a:gd name="T19" fmla="*/ 0 h 87"/>
                    <a:gd name="T20" fmla="*/ 1 w 27"/>
                    <a:gd name="T21" fmla="*/ 1 h 87"/>
                    <a:gd name="T22" fmla="*/ 1 w 27"/>
                    <a:gd name="T23" fmla="*/ 1 h 87"/>
                    <a:gd name="T24" fmla="*/ 1 w 27"/>
                    <a:gd name="T25" fmla="*/ 2 h 87"/>
                    <a:gd name="T26" fmla="*/ 1 w 27"/>
                    <a:gd name="T27" fmla="*/ 2 h 87"/>
                    <a:gd name="T28" fmla="*/ 1 w 27"/>
                    <a:gd name="T29" fmla="*/ 3 h 87"/>
                    <a:gd name="T30" fmla="*/ 1 w 27"/>
                    <a:gd name="T31" fmla="*/ 3 h 87"/>
                    <a:gd name="T32" fmla="*/ 1 w 27"/>
                    <a:gd name="T33" fmla="*/ 4 h 87"/>
                    <a:gd name="T34" fmla="*/ 1 w 27"/>
                    <a:gd name="T35" fmla="*/ 4 h 87"/>
                    <a:gd name="T36" fmla="*/ 0 w 27"/>
                    <a:gd name="T37" fmla="*/ 5 h 87"/>
                    <a:gd name="T38" fmla="*/ 0 w 27"/>
                    <a:gd name="T39" fmla="*/ 5 h 87"/>
                    <a:gd name="T40" fmla="*/ 1 w 27"/>
                    <a:gd name="T41" fmla="*/ 6 h 8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7"/>
                    <a:gd name="T64" fmla="*/ 0 h 87"/>
                    <a:gd name="T65" fmla="*/ 27 w 27"/>
                    <a:gd name="T66" fmla="*/ 87 h 87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7" h="87">
                      <a:moveTo>
                        <a:pt x="9" y="87"/>
                      </a:moveTo>
                      <a:lnTo>
                        <a:pt x="9" y="87"/>
                      </a:lnTo>
                      <a:lnTo>
                        <a:pt x="18" y="73"/>
                      </a:lnTo>
                      <a:lnTo>
                        <a:pt x="22" y="61"/>
                      </a:lnTo>
                      <a:lnTo>
                        <a:pt x="26" y="49"/>
                      </a:lnTo>
                      <a:lnTo>
                        <a:pt x="27" y="38"/>
                      </a:lnTo>
                      <a:lnTo>
                        <a:pt x="26" y="28"/>
                      </a:lnTo>
                      <a:lnTo>
                        <a:pt x="25" y="19"/>
                      </a:lnTo>
                      <a:lnTo>
                        <a:pt x="20" y="10"/>
                      </a:lnTo>
                      <a:lnTo>
                        <a:pt x="15" y="0"/>
                      </a:lnTo>
                      <a:lnTo>
                        <a:pt x="6" y="7"/>
                      </a:lnTo>
                      <a:lnTo>
                        <a:pt x="10" y="14"/>
                      </a:lnTo>
                      <a:lnTo>
                        <a:pt x="13" y="22"/>
                      </a:lnTo>
                      <a:lnTo>
                        <a:pt x="14" y="30"/>
                      </a:lnTo>
                      <a:lnTo>
                        <a:pt x="15" y="38"/>
                      </a:lnTo>
                      <a:lnTo>
                        <a:pt x="14" y="47"/>
                      </a:lnTo>
                      <a:lnTo>
                        <a:pt x="10" y="56"/>
                      </a:lnTo>
                      <a:lnTo>
                        <a:pt x="6" y="68"/>
                      </a:lnTo>
                      <a:lnTo>
                        <a:pt x="0" y="83"/>
                      </a:lnTo>
                      <a:lnTo>
                        <a:pt x="9" y="8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64" name="Freeform 141"/>
                <p:cNvSpPr>
                  <a:spLocks/>
                </p:cNvSpPr>
                <p:nvPr/>
              </p:nvSpPr>
              <p:spPr bwMode="auto">
                <a:xfrm>
                  <a:off x="5025" y="1967"/>
                  <a:ext cx="7" cy="16"/>
                </a:xfrm>
                <a:custGeom>
                  <a:avLst/>
                  <a:gdLst>
                    <a:gd name="T0" fmla="*/ 0 w 29"/>
                    <a:gd name="T1" fmla="*/ 3 h 64"/>
                    <a:gd name="T2" fmla="*/ 1 w 29"/>
                    <a:gd name="T3" fmla="*/ 3 h 64"/>
                    <a:gd name="T4" fmla="*/ 1 w 29"/>
                    <a:gd name="T5" fmla="*/ 3 h 64"/>
                    <a:gd name="T6" fmla="*/ 1 w 29"/>
                    <a:gd name="T7" fmla="*/ 3 h 64"/>
                    <a:gd name="T8" fmla="*/ 1 w 29"/>
                    <a:gd name="T9" fmla="*/ 3 h 64"/>
                    <a:gd name="T10" fmla="*/ 1 w 29"/>
                    <a:gd name="T11" fmla="*/ 3 h 64"/>
                    <a:gd name="T12" fmla="*/ 1 w 29"/>
                    <a:gd name="T13" fmla="*/ 2 h 64"/>
                    <a:gd name="T14" fmla="*/ 1 w 29"/>
                    <a:gd name="T15" fmla="*/ 2 h 64"/>
                    <a:gd name="T16" fmla="*/ 1 w 29"/>
                    <a:gd name="T17" fmla="*/ 1 h 64"/>
                    <a:gd name="T18" fmla="*/ 2 w 29"/>
                    <a:gd name="T19" fmla="*/ 0 h 64"/>
                    <a:gd name="T20" fmla="*/ 1 w 29"/>
                    <a:gd name="T21" fmla="*/ 0 h 64"/>
                    <a:gd name="T22" fmla="*/ 1 w 29"/>
                    <a:gd name="T23" fmla="*/ 1 h 64"/>
                    <a:gd name="T24" fmla="*/ 0 w 29"/>
                    <a:gd name="T25" fmla="*/ 1 h 64"/>
                    <a:gd name="T26" fmla="*/ 0 w 29"/>
                    <a:gd name="T27" fmla="*/ 2 h 64"/>
                    <a:gd name="T28" fmla="*/ 0 w 29"/>
                    <a:gd name="T29" fmla="*/ 2 h 64"/>
                    <a:gd name="T30" fmla="*/ 0 w 29"/>
                    <a:gd name="T31" fmla="*/ 3 h 64"/>
                    <a:gd name="T32" fmla="*/ 0 w 29"/>
                    <a:gd name="T33" fmla="*/ 3 h 64"/>
                    <a:gd name="T34" fmla="*/ 0 w 29"/>
                    <a:gd name="T35" fmla="*/ 3 h 64"/>
                    <a:gd name="T36" fmla="*/ 0 w 29"/>
                    <a:gd name="T37" fmla="*/ 3 h 64"/>
                    <a:gd name="T38" fmla="*/ 0 w 29"/>
                    <a:gd name="T39" fmla="*/ 3 h 64"/>
                    <a:gd name="T40" fmla="*/ 0 w 29"/>
                    <a:gd name="T41" fmla="*/ 3 h 64"/>
                    <a:gd name="T42" fmla="*/ 1 w 29"/>
                    <a:gd name="T43" fmla="*/ 4 h 64"/>
                    <a:gd name="T44" fmla="*/ 1 w 29"/>
                    <a:gd name="T45" fmla="*/ 3 h 64"/>
                    <a:gd name="T46" fmla="*/ 0 w 29"/>
                    <a:gd name="T47" fmla="*/ 3 h 64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9"/>
                    <a:gd name="T73" fmla="*/ 0 h 64"/>
                    <a:gd name="T74" fmla="*/ 29 w 29"/>
                    <a:gd name="T75" fmla="*/ 64 h 64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9" h="64">
                      <a:moveTo>
                        <a:pt x="3" y="55"/>
                      </a:moveTo>
                      <a:lnTo>
                        <a:pt x="12" y="48"/>
                      </a:lnTo>
                      <a:lnTo>
                        <a:pt x="12" y="50"/>
                      </a:lnTo>
                      <a:lnTo>
                        <a:pt x="12" y="49"/>
                      </a:lnTo>
                      <a:lnTo>
                        <a:pt x="12" y="46"/>
                      </a:lnTo>
                      <a:lnTo>
                        <a:pt x="14" y="44"/>
                      </a:lnTo>
                      <a:lnTo>
                        <a:pt x="16" y="38"/>
                      </a:lnTo>
                      <a:lnTo>
                        <a:pt x="18" y="30"/>
                      </a:lnTo>
                      <a:lnTo>
                        <a:pt x="23" y="18"/>
                      </a:lnTo>
                      <a:lnTo>
                        <a:pt x="29" y="4"/>
                      </a:lnTo>
                      <a:lnTo>
                        <a:pt x="20" y="0"/>
                      </a:lnTo>
                      <a:lnTo>
                        <a:pt x="11" y="13"/>
                      </a:lnTo>
                      <a:lnTo>
                        <a:pt x="6" y="25"/>
                      </a:lnTo>
                      <a:lnTo>
                        <a:pt x="4" y="33"/>
                      </a:lnTo>
                      <a:lnTo>
                        <a:pt x="2" y="39"/>
                      </a:lnTo>
                      <a:lnTo>
                        <a:pt x="0" y="44"/>
                      </a:lnTo>
                      <a:lnTo>
                        <a:pt x="0" y="49"/>
                      </a:lnTo>
                      <a:lnTo>
                        <a:pt x="0" y="50"/>
                      </a:lnTo>
                      <a:lnTo>
                        <a:pt x="0" y="52"/>
                      </a:lnTo>
                      <a:lnTo>
                        <a:pt x="10" y="45"/>
                      </a:lnTo>
                      <a:lnTo>
                        <a:pt x="3" y="55"/>
                      </a:lnTo>
                      <a:lnTo>
                        <a:pt x="17" y="64"/>
                      </a:lnTo>
                      <a:lnTo>
                        <a:pt x="12" y="48"/>
                      </a:lnTo>
                      <a:lnTo>
                        <a:pt x="3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65" name="Freeform 142"/>
                <p:cNvSpPr>
                  <a:spLocks/>
                </p:cNvSpPr>
                <p:nvPr/>
              </p:nvSpPr>
              <p:spPr bwMode="auto">
                <a:xfrm>
                  <a:off x="5014" y="1971"/>
                  <a:ext cx="14" cy="9"/>
                </a:xfrm>
                <a:custGeom>
                  <a:avLst/>
                  <a:gdLst>
                    <a:gd name="T0" fmla="*/ 0 w 53"/>
                    <a:gd name="T1" fmla="*/ 0 h 37"/>
                    <a:gd name="T2" fmla="*/ 0 w 53"/>
                    <a:gd name="T3" fmla="*/ 0 h 37"/>
                    <a:gd name="T4" fmla="*/ 3 w 53"/>
                    <a:gd name="T5" fmla="*/ 2 h 37"/>
                    <a:gd name="T6" fmla="*/ 4 w 53"/>
                    <a:gd name="T7" fmla="*/ 2 h 37"/>
                    <a:gd name="T8" fmla="*/ 1 w 53"/>
                    <a:gd name="T9" fmla="*/ 0 h 37"/>
                    <a:gd name="T10" fmla="*/ 1 w 53"/>
                    <a:gd name="T11" fmla="*/ 0 h 37"/>
                    <a:gd name="T12" fmla="*/ 0 w 53"/>
                    <a:gd name="T13" fmla="*/ 0 h 37"/>
                    <a:gd name="T14" fmla="*/ 0 w 53"/>
                    <a:gd name="T15" fmla="*/ 0 h 37"/>
                    <a:gd name="T16" fmla="*/ 0 w 53"/>
                    <a:gd name="T17" fmla="*/ 0 h 37"/>
                    <a:gd name="T18" fmla="*/ 0 w 53"/>
                    <a:gd name="T19" fmla="*/ 0 h 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3"/>
                    <a:gd name="T31" fmla="*/ 0 h 37"/>
                    <a:gd name="T32" fmla="*/ 53 w 53"/>
                    <a:gd name="T33" fmla="*/ 37 h 37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3" h="37">
                      <a:moveTo>
                        <a:pt x="0" y="6"/>
                      </a:moveTo>
                      <a:lnTo>
                        <a:pt x="3" y="9"/>
                      </a:lnTo>
                      <a:lnTo>
                        <a:pt x="46" y="37"/>
                      </a:lnTo>
                      <a:lnTo>
                        <a:pt x="53" y="27"/>
                      </a:lnTo>
                      <a:lnTo>
                        <a:pt x="10" y="0"/>
                      </a:lnTo>
                      <a:lnTo>
                        <a:pt x="12" y="3"/>
                      </a:lnTo>
                      <a:lnTo>
                        <a:pt x="0" y="6"/>
                      </a:lnTo>
                      <a:lnTo>
                        <a:pt x="1" y="8"/>
                      </a:lnTo>
                      <a:lnTo>
                        <a:pt x="3" y="9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66" name="Freeform 143"/>
                <p:cNvSpPr>
                  <a:spLocks/>
                </p:cNvSpPr>
                <p:nvPr/>
              </p:nvSpPr>
              <p:spPr bwMode="auto">
                <a:xfrm>
                  <a:off x="5014" y="1950"/>
                  <a:ext cx="6" cy="23"/>
                </a:xfrm>
                <a:custGeom>
                  <a:avLst/>
                  <a:gdLst>
                    <a:gd name="T0" fmla="*/ 1 w 24"/>
                    <a:gd name="T1" fmla="*/ 0 h 89"/>
                    <a:gd name="T2" fmla="*/ 1 w 24"/>
                    <a:gd name="T3" fmla="*/ 0 h 89"/>
                    <a:gd name="T4" fmla="*/ 1 w 24"/>
                    <a:gd name="T5" fmla="*/ 1 h 89"/>
                    <a:gd name="T6" fmla="*/ 0 w 24"/>
                    <a:gd name="T7" fmla="*/ 2 h 89"/>
                    <a:gd name="T8" fmla="*/ 0 w 24"/>
                    <a:gd name="T9" fmla="*/ 3 h 89"/>
                    <a:gd name="T10" fmla="*/ 0 w 24"/>
                    <a:gd name="T11" fmla="*/ 3 h 89"/>
                    <a:gd name="T12" fmla="*/ 0 w 24"/>
                    <a:gd name="T13" fmla="*/ 4 h 89"/>
                    <a:gd name="T14" fmla="*/ 0 w 24"/>
                    <a:gd name="T15" fmla="*/ 5 h 89"/>
                    <a:gd name="T16" fmla="*/ 0 w 24"/>
                    <a:gd name="T17" fmla="*/ 5 h 89"/>
                    <a:gd name="T18" fmla="*/ 0 w 24"/>
                    <a:gd name="T19" fmla="*/ 6 h 89"/>
                    <a:gd name="T20" fmla="*/ 1 w 24"/>
                    <a:gd name="T21" fmla="*/ 6 h 89"/>
                    <a:gd name="T22" fmla="*/ 1 w 24"/>
                    <a:gd name="T23" fmla="*/ 5 h 89"/>
                    <a:gd name="T24" fmla="*/ 1 w 24"/>
                    <a:gd name="T25" fmla="*/ 5 h 89"/>
                    <a:gd name="T26" fmla="*/ 1 w 24"/>
                    <a:gd name="T27" fmla="*/ 4 h 89"/>
                    <a:gd name="T28" fmla="*/ 1 w 24"/>
                    <a:gd name="T29" fmla="*/ 3 h 89"/>
                    <a:gd name="T30" fmla="*/ 1 w 24"/>
                    <a:gd name="T31" fmla="*/ 3 h 89"/>
                    <a:gd name="T32" fmla="*/ 1 w 24"/>
                    <a:gd name="T33" fmla="*/ 2 h 89"/>
                    <a:gd name="T34" fmla="*/ 1 w 24"/>
                    <a:gd name="T35" fmla="*/ 1 h 89"/>
                    <a:gd name="T36" fmla="*/ 2 w 24"/>
                    <a:gd name="T37" fmla="*/ 0 h 89"/>
                    <a:gd name="T38" fmla="*/ 2 w 24"/>
                    <a:gd name="T39" fmla="*/ 0 h 89"/>
                    <a:gd name="T40" fmla="*/ 2 w 24"/>
                    <a:gd name="T41" fmla="*/ 0 h 89"/>
                    <a:gd name="T42" fmla="*/ 2 w 24"/>
                    <a:gd name="T43" fmla="*/ 0 h 89"/>
                    <a:gd name="T44" fmla="*/ 2 w 24"/>
                    <a:gd name="T45" fmla="*/ 0 h 89"/>
                    <a:gd name="T46" fmla="*/ 1 w 24"/>
                    <a:gd name="T47" fmla="*/ 0 h 8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4"/>
                    <a:gd name="T73" fmla="*/ 0 h 89"/>
                    <a:gd name="T74" fmla="*/ 24 w 24"/>
                    <a:gd name="T75" fmla="*/ 89 h 89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4" h="89">
                      <a:moveTo>
                        <a:pt x="12" y="2"/>
                      </a:moveTo>
                      <a:lnTo>
                        <a:pt x="12" y="0"/>
                      </a:lnTo>
                      <a:lnTo>
                        <a:pt x="7" y="13"/>
                      </a:lnTo>
                      <a:lnTo>
                        <a:pt x="3" y="26"/>
                      </a:lnTo>
                      <a:lnTo>
                        <a:pt x="1" y="38"/>
                      </a:lnTo>
                      <a:lnTo>
                        <a:pt x="0" y="50"/>
                      </a:lnTo>
                      <a:lnTo>
                        <a:pt x="0" y="61"/>
                      </a:lnTo>
                      <a:lnTo>
                        <a:pt x="0" y="71"/>
                      </a:lnTo>
                      <a:lnTo>
                        <a:pt x="1" y="80"/>
                      </a:lnTo>
                      <a:lnTo>
                        <a:pt x="2" y="89"/>
                      </a:lnTo>
                      <a:lnTo>
                        <a:pt x="14" y="86"/>
                      </a:lnTo>
                      <a:lnTo>
                        <a:pt x="13" y="78"/>
                      </a:lnTo>
                      <a:lnTo>
                        <a:pt x="12" y="71"/>
                      </a:lnTo>
                      <a:lnTo>
                        <a:pt x="12" y="61"/>
                      </a:lnTo>
                      <a:lnTo>
                        <a:pt x="12" y="50"/>
                      </a:lnTo>
                      <a:lnTo>
                        <a:pt x="13" y="41"/>
                      </a:lnTo>
                      <a:lnTo>
                        <a:pt x="15" y="29"/>
                      </a:lnTo>
                      <a:lnTo>
                        <a:pt x="19" y="18"/>
                      </a:lnTo>
                      <a:lnTo>
                        <a:pt x="24" y="5"/>
                      </a:lnTo>
                      <a:lnTo>
                        <a:pt x="24" y="2"/>
                      </a:lnTo>
                      <a:lnTo>
                        <a:pt x="24" y="5"/>
                      </a:lnTo>
                      <a:lnTo>
                        <a:pt x="24" y="4"/>
                      </a:lnTo>
                      <a:lnTo>
                        <a:pt x="24" y="2"/>
                      </a:lnTo>
                      <a:lnTo>
                        <a:pt x="12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67" name="Freeform 144"/>
                <p:cNvSpPr>
                  <a:spLocks/>
                </p:cNvSpPr>
                <p:nvPr/>
              </p:nvSpPr>
              <p:spPr bwMode="auto">
                <a:xfrm>
                  <a:off x="5027" y="1950"/>
                  <a:ext cx="56" cy="33"/>
                </a:xfrm>
                <a:custGeom>
                  <a:avLst/>
                  <a:gdLst>
                    <a:gd name="T0" fmla="*/ 0 w 226"/>
                    <a:gd name="T1" fmla="*/ 8 h 130"/>
                    <a:gd name="T2" fmla="*/ 0 w 226"/>
                    <a:gd name="T3" fmla="*/ 7 h 130"/>
                    <a:gd name="T4" fmla="*/ 0 w 226"/>
                    <a:gd name="T5" fmla="*/ 6 h 130"/>
                    <a:gd name="T6" fmla="*/ 0 w 226"/>
                    <a:gd name="T7" fmla="*/ 5 h 130"/>
                    <a:gd name="T8" fmla="*/ 0 w 226"/>
                    <a:gd name="T9" fmla="*/ 5 h 130"/>
                    <a:gd name="T10" fmla="*/ 1 w 226"/>
                    <a:gd name="T11" fmla="*/ 4 h 130"/>
                    <a:gd name="T12" fmla="*/ 2 w 226"/>
                    <a:gd name="T13" fmla="*/ 4 h 130"/>
                    <a:gd name="T14" fmla="*/ 2 w 226"/>
                    <a:gd name="T15" fmla="*/ 4 h 130"/>
                    <a:gd name="T16" fmla="*/ 4 w 226"/>
                    <a:gd name="T17" fmla="*/ 4 h 130"/>
                    <a:gd name="T18" fmla="*/ 5 w 226"/>
                    <a:gd name="T19" fmla="*/ 3 h 130"/>
                    <a:gd name="T20" fmla="*/ 6 w 226"/>
                    <a:gd name="T21" fmla="*/ 3 h 130"/>
                    <a:gd name="T22" fmla="*/ 7 w 226"/>
                    <a:gd name="T23" fmla="*/ 2 h 130"/>
                    <a:gd name="T24" fmla="*/ 9 w 226"/>
                    <a:gd name="T25" fmla="*/ 1 h 130"/>
                    <a:gd name="T26" fmla="*/ 10 w 226"/>
                    <a:gd name="T27" fmla="*/ 1 h 130"/>
                    <a:gd name="T28" fmla="*/ 11 w 226"/>
                    <a:gd name="T29" fmla="*/ 0 h 130"/>
                    <a:gd name="T30" fmla="*/ 13 w 226"/>
                    <a:gd name="T31" fmla="*/ 0 h 130"/>
                    <a:gd name="T32" fmla="*/ 14 w 226"/>
                    <a:gd name="T33" fmla="*/ 0 h 130"/>
                    <a:gd name="T34" fmla="*/ 14 w 226"/>
                    <a:gd name="T35" fmla="*/ 1 h 130"/>
                    <a:gd name="T36" fmla="*/ 13 w 226"/>
                    <a:gd name="T37" fmla="*/ 2 h 130"/>
                    <a:gd name="T38" fmla="*/ 13 w 226"/>
                    <a:gd name="T39" fmla="*/ 2 h 130"/>
                    <a:gd name="T40" fmla="*/ 13 w 226"/>
                    <a:gd name="T41" fmla="*/ 3 h 130"/>
                    <a:gd name="T42" fmla="*/ 13 w 226"/>
                    <a:gd name="T43" fmla="*/ 3 h 130"/>
                    <a:gd name="T44" fmla="*/ 13 w 226"/>
                    <a:gd name="T45" fmla="*/ 3 h 130"/>
                    <a:gd name="T46" fmla="*/ 13 w 226"/>
                    <a:gd name="T47" fmla="*/ 3 h 130"/>
                    <a:gd name="T48" fmla="*/ 13 w 226"/>
                    <a:gd name="T49" fmla="*/ 3 h 130"/>
                    <a:gd name="T50" fmla="*/ 12 w 226"/>
                    <a:gd name="T51" fmla="*/ 4 h 130"/>
                    <a:gd name="T52" fmla="*/ 11 w 226"/>
                    <a:gd name="T53" fmla="*/ 4 h 130"/>
                    <a:gd name="T54" fmla="*/ 10 w 226"/>
                    <a:gd name="T55" fmla="*/ 5 h 130"/>
                    <a:gd name="T56" fmla="*/ 8 w 226"/>
                    <a:gd name="T57" fmla="*/ 6 h 130"/>
                    <a:gd name="T58" fmla="*/ 7 w 226"/>
                    <a:gd name="T59" fmla="*/ 6 h 130"/>
                    <a:gd name="T60" fmla="*/ 6 w 226"/>
                    <a:gd name="T61" fmla="*/ 7 h 130"/>
                    <a:gd name="T62" fmla="*/ 5 w 226"/>
                    <a:gd name="T63" fmla="*/ 7 h 130"/>
                    <a:gd name="T64" fmla="*/ 4 w 226"/>
                    <a:gd name="T65" fmla="*/ 8 h 130"/>
                    <a:gd name="T66" fmla="*/ 3 w 226"/>
                    <a:gd name="T67" fmla="*/ 8 h 130"/>
                    <a:gd name="T68" fmla="*/ 2 w 226"/>
                    <a:gd name="T69" fmla="*/ 8 h 130"/>
                    <a:gd name="T70" fmla="*/ 2 w 226"/>
                    <a:gd name="T71" fmla="*/ 8 h 130"/>
                    <a:gd name="T72" fmla="*/ 2 w 226"/>
                    <a:gd name="T73" fmla="*/ 8 h 130"/>
                    <a:gd name="T74" fmla="*/ 1 w 226"/>
                    <a:gd name="T75" fmla="*/ 8 h 130"/>
                    <a:gd name="T76" fmla="*/ 1 w 226"/>
                    <a:gd name="T77" fmla="*/ 8 h 130"/>
                    <a:gd name="T78" fmla="*/ 0 w 226"/>
                    <a:gd name="T79" fmla="*/ 8 h 130"/>
                    <a:gd name="T80" fmla="*/ 0 w 226"/>
                    <a:gd name="T81" fmla="*/ 8 h 13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226"/>
                    <a:gd name="T124" fmla="*/ 0 h 130"/>
                    <a:gd name="T125" fmla="*/ 226 w 226"/>
                    <a:gd name="T126" fmla="*/ 130 h 13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226" h="130">
                      <a:moveTo>
                        <a:pt x="0" y="117"/>
                      </a:moveTo>
                      <a:lnTo>
                        <a:pt x="0" y="101"/>
                      </a:lnTo>
                      <a:lnTo>
                        <a:pt x="2" y="89"/>
                      </a:lnTo>
                      <a:lnTo>
                        <a:pt x="5" y="80"/>
                      </a:lnTo>
                      <a:lnTo>
                        <a:pt x="10" y="73"/>
                      </a:lnTo>
                      <a:lnTo>
                        <a:pt x="18" y="67"/>
                      </a:lnTo>
                      <a:lnTo>
                        <a:pt x="28" y="62"/>
                      </a:lnTo>
                      <a:lnTo>
                        <a:pt x="42" y="58"/>
                      </a:lnTo>
                      <a:lnTo>
                        <a:pt x="60" y="56"/>
                      </a:lnTo>
                      <a:lnTo>
                        <a:pt x="76" y="49"/>
                      </a:lnTo>
                      <a:lnTo>
                        <a:pt x="94" y="40"/>
                      </a:lnTo>
                      <a:lnTo>
                        <a:pt x="116" y="30"/>
                      </a:lnTo>
                      <a:lnTo>
                        <a:pt x="140" y="20"/>
                      </a:lnTo>
                      <a:lnTo>
                        <a:pt x="162" y="10"/>
                      </a:lnTo>
                      <a:lnTo>
                        <a:pt x="185" y="3"/>
                      </a:lnTo>
                      <a:lnTo>
                        <a:pt x="207" y="0"/>
                      </a:lnTo>
                      <a:lnTo>
                        <a:pt x="226" y="0"/>
                      </a:lnTo>
                      <a:lnTo>
                        <a:pt x="222" y="14"/>
                      </a:lnTo>
                      <a:lnTo>
                        <a:pt x="219" y="25"/>
                      </a:lnTo>
                      <a:lnTo>
                        <a:pt x="216" y="32"/>
                      </a:lnTo>
                      <a:lnTo>
                        <a:pt x="214" y="38"/>
                      </a:lnTo>
                      <a:lnTo>
                        <a:pt x="213" y="41"/>
                      </a:lnTo>
                      <a:lnTo>
                        <a:pt x="211" y="44"/>
                      </a:lnTo>
                      <a:lnTo>
                        <a:pt x="210" y="45"/>
                      </a:lnTo>
                      <a:lnTo>
                        <a:pt x="195" y="56"/>
                      </a:lnTo>
                      <a:lnTo>
                        <a:pt x="177" y="67"/>
                      </a:lnTo>
                      <a:lnTo>
                        <a:pt x="158" y="77"/>
                      </a:lnTo>
                      <a:lnTo>
                        <a:pt x="138" y="88"/>
                      </a:lnTo>
                      <a:lnTo>
                        <a:pt x="118" y="98"/>
                      </a:lnTo>
                      <a:lnTo>
                        <a:pt x="99" y="107"/>
                      </a:lnTo>
                      <a:lnTo>
                        <a:pt x="81" y="115"/>
                      </a:lnTo>
                      <a:lnTo>
                        <a:pt x="65" y="119"/>
                      </a:lnTo>
                      <a:lnTo>
                        <a:pt x="52" y="125"/>
                      </a:lnTo>
                      <a:lnTo>
                        <a:pt x="41" y="129"/>
                      </a:lnTo>
                      <a:lnTo>
                        <a:pt x="34" y="130"/>
                      </a:lnTo>
                      <a:lnTo>
                        <a:pt x="27" y="129"/>
                      </a:lnTo>
                      <a:lnTo>
                        <a:pt x="21" y="127"/>
                      </a:lnTo>
                      <a:lnTo>
                        <a:pt x="15" y="124"/>
                      </a:lnTo>
                      <a:lnTo>
                        <a:pt x="9" y="121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68" name="Freeform 145"/>
                <p:cNvSpPr>
                  <a:spLocks/>
                </p:cNvSpPr>
                <p:nvPr/>
              </p:nvSpPr>
              <p:spPr bwMode="auto">
                <a:xfrm>
                  <a:off x="5025" y="1962"/>
                  <a:ext cx="17" cy="17"/>
                </a:xfrm>
                <a:custGeom>
                  <a:avLst/>
                  <a:gdLst>
                    <a:gd name="T0" fmla="*/ 4 w 69"/>
                    <a:gd name="T1" fmla="*/ 0 h 67"/>
                    <a:gd name="T2" fmla="*/ 4 w 69"/>
                    <a:gd name="T3" fmla="*/ 0 h 67"/>
                    <a:gd name="T4" fmla="*/ 3 w 69"/>
                    <a:gd name="T5" fmla="*/ 0 h 67"/>
                    <a:gd name="T6" fmla="*/ 2 w 69"/>
                    <a:gd name="T7" fmla="*/ 1 h 67"/>
                    <a:gd name="T8" fmla="*/ 1 w 69"/>
                    <a:gd name="T9" fmla="*/ 1 h 67"/>
                    <a:gd name="T10" fmla="*/ 1 w 69"/>
                    <a:gd name="T11" fmla="*/ 1 h 67"/>
                    <a:gd name="T12" fmla="*/ 0 w 69"/>
                    <a:gd name="T13" fmla="*/ 2 h 67"/>
                    <a:gd name="T14" fmla="*/ 0 w 69"/>
                    <a:gd name="T15" fmla="*/ 3 h 67"/>
                    <a:gd name="T16" fmla="*/ 0 w 69"/>
                    <a:gd name="T17" fmla="*/ 3 h 67"/>
                    <a:gd name="T18" fmla="*/ 0 w 69"/>
                    <a:gd name="T19" fmla="*/ 4 h 67"/>
                    <a:gd name="T20" fmla="*/ 1 w 69"/>
                    <a:gd name="T21" fmla="*/ 4 h 67"/>
                    <a:gd name="T22" fmla="*/ 1 w 69"/>
                    <a:gd name="T23" fmla="*/ 3 h 67"/>
                    <a:gd name="T24" fmla="*/ 1 w 69"/>
                    <a:gd name="T25" fmla="*/ 3 h 67"/>
                    <a:gd name="T26" fmla="*/ 1 w 69"/>
                    <a:gd name="T27" fmla="*/ 2 h 67"/>
                    <a:gd name="T28" fmla="*/ 1 w 69"/>
                    <a:gd name="T29" fmla="*/ 2 h 67"/>
                    <a:gd name="T30" fmla="*/ 2 w 69"/>
                    <a:gd name="T31" fmla="*/ 1 h 67"/>
                    <a:gd name="T32" fmla="*/ 2 w 69"/>
                    <a:gd name="T33" fmla="*/ 1 h 67"/>
                    <a:gd name="T34" fmla="*/ 3 w 69"/>
                    <a:gd name="T35" fmla="*/ 1 h 67"/>
                    <a:gd name="T36" fmla="*/ 4 w 69"/>
                    <a:gd name="T37" fmla="*/ 1 h 67"/>
                    <a:gd name="T38" fmla="*/ 4 w 69"/>
                    <a:gd name="T39" fmla="*/ 1 h 67"/>
                    <a:gd name="T40" fmla="*/ 4 w 69"/>
                    <a:gd name="T41" fmla="*/ 1 h 67"/>
                    <a:gd name="T42" fmla="*/ 4 w 69"/>
                    <a:gd name="T43" fmla="*/ 1 h 67"/>
                    <a:gd name="T44" fmla="*/ 4 w 69"/>
                    <a:gd name="T45" fmla="*/ 1 h 67"/>
                    <a:gd name="T46" fmla="*/ 4 w 69"/>
                    <a:gd name="T47" fmla="*/ 0 h 67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9"/>
                    <a:gd name="T73" fmla="*/ 0 h 67"/>
                    <a:gd name="T74" fmla="*/ 69 w 69"/>
                    <a:gd name="T75" fmla="*/ 67 h 67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9" h="67">
                      <a:moveTo>
                        <a:pt x="64" y="0"/>
                      </a:moveTo>
                      <a:lnTo>
                        <a:pt x="65" y="0"/>
                      </a:lnTo>
                      <a:lnTo>
                        <a:pt x="47" y="2"/>
                      </a:lnTo>
                      <a:lnTo>
                        <a:pt x="32" y="6"/>
                      </a:lnTo>
                      <a:lnTo>
                        <a:pt x="21" y="12"/>
                      </a:lnTo>
                      <a:lnTo>
                        <a:pt x="11" y="18"/>
                      </a:lnTo>
                      <a:lnTo>
                        <a:pt x="6" y="27"/>
                      </a:lnTo>
                      <a:lnTo>
                        <a:pt x="2" y="38"/>
                      </a:lnTo>
                      <a:lnTo>
                        <a:pt x="0" y="51"/>
                      </a:lnTo>
                      <a:lnTo>
                        <a:pt x="0" y="67"/>
                      </a:lnTo>
                      <a:lnTo>
                        <a:pt x="12" y="67"/>
                      </a:lnTo>
                      <a:lnTo>
                        <a:pt x="12" y="51"/>
                      </a:lnTo>
                      <a:lnTo>
                        <a:pt x="14" y="41"/>
                      </a:lnTo>
                      <a:lnTo>
                        <a:pt x="16" y="32"/>
                      </a:lnTo>
                      <a:lnTo>
                        <a:pt x="21" y="27"/>
                      </a:lnTo>
                      <a:lnTo>
                        <a:pt x="28" y="21"/>
                      </a:lnTo>
                      <a:lnTo>
                        <a:pt x="36" y="18"/>
                      </a:lnTo>
                      <a:lnTo>
                        <a:pt x="50" y="14"/>
                      </a:lnTo>
                      <a:lnTo>
                        <a:pt x="68" y="12"/>
                      </a:lnTo>
                      <a:lnTo>
                        <a:pt x="69" y="12"/>
                      </a:lnTo>
                      <a:lnTo>
                        <a:pt x="68" y="12"/>
                      </a:lnTo>
                      <a:lnTo>
                        <a:pt x="69" y="12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69" name="Freeform 146"/>
                <p:cNvSpPr>
                  <a:spLocks/>
                </p:cNvSpPr>
                <p:nvPr/>
              </p:nvSpPr>
              <p:spPr bwMode="auto">
                <a:xfrm>
                  <a:off x="5041" y="1948"/>
                  <a:ext cx="44" cy="17"/>
                </a:xfrm>
                <a:custGeom>
                  <a:avLst/>
                  <a:gdLst>
                    <a:gd name="T0" fmla="*/ 11 w 175"/>
                    <a:gd name="T1" fmla="*/ 1 h 68"/>
                    <a:gd name="T2" fmla="*/ 11 w 175"/>
                    <a:gd name="T3" fmla="*/ 0 h 68"/>
                    <a:gd name="T4" fmla="*/ 9 w 175"/>
                    <a:gd name="T5" fmla="*/ 0 h 68"/>
                    <a:gd name="T6" fmla="*/ 8 w 175"/>
                    <a:gd name="T7" fmla="*/ 0 h 68"/>
                    <a:gd name="T8" fmla="*/ 7 w 175"/>
                    <a:gd name="T9" fmla="*/ 1 h 68"/>
                    <a:gd name="T10" fmla="*/ 5 w 175"/>
                    <a:gd name="T11" fmla="*/ 1 h 68"/>
                    <a:gd name="T12" fmla="*/ 4 w 175"/>
                    <a:gd name="T13" fmla="*/ 2 h 68"/>
                    <a:gd name="T14" fmla="*/ 2 w 175"/>
                    <a:gd name="T15" fmla="*/ 2 h 68"/>
                    <a:gd name="T16" fmla="*/ 1 w 175"/>
                    <a:gd name="T17" fmla="*/ 3 h 68"/>
                    <a:gd name="T18" fmla="*/ 0 w 175"/>
                    <a:gd name="T19" fmla="*/ 3 h 68"/>
                    <a:gd name="T20" fmla="*/ 0 w 175"/>
                    <a:gd name="T21" fmla="*/ 4 h 68"/>
                    <a:gd name="T22" fmla="*/ 1 w 175"/>
                    <a:gd name="T23" fmla="*/ 4 h 68"/>
                    <a:gd name="T24" fmla="*/ 3 w 175"/>
                    <a:gd name="T25" fmla="*/ 3 h 68"/>
                    <a:gd name="T26" fmla="*/ 4 w 175"/>
                    <a:gd name="T27" fmla="*/ 2 h 68"/>
                    <a:gd name="T28" fmla="*/ 5 w 175"/>
                    <a:gd name="T29" fmla="*/ 2 h 68"/>
                    <a:gd name="T30" fmla="*/ 7 w 175"/>
                    <a:gd name="T31" fmla="*/ 1 h 68"/>
                    <a:gd name="T32" fmla="*/ 8 w 175"/>
                    <a:gd name="T33" fmla="*/ 1 h 68"/>
                    <a:gd name="T34" fmla="*/ 9 w 175"/>
                    <a:gd name="T35" fmla="*/ 1 h 68"/>
                    <a:gd name="T36" fmla="*/ 11 w 175"/>
                    <a:gd name="T37" fmla="*/ 1 h 68"/>
                    <a:gd name="T38" fmla="*/ 10 w 175"/>
                    <a:gd name="T39" fmla="*/ 0 h 68"/>
                    <a:gd name="T40" fmla="*/ 11 w 175"/>
                    <a:gd name="T41" fmla="*/ 1 h 68"/>
                    <a:gd name="T42" fmla="*/ 11 w 175"/>
                    <a:gd name="T43" fmla="*/ 0 h 68"/>
                    <a:gd name="T44" fmla="*/ 11 w 175"/>
                    <a:gd name="T45" fmla="*/ 0 h 68"/>
                    <a:gd name="T46" fmla="*/ 11 w 175"/>
                    <a:gd name="T47" fmla="*/ 1 h 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75"/>
                    <a:gd name="T73" fmla="*/ 0 h 68"/>
                    <a:gd name="T74" fmla="*/ 175 w 175"/>
                    <a:gd name="T75" fmla="*/ 68 h 68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75" h="68">
                      <a:moveTo>
                        <a:pt x="174" y="7"/>
                      </a:moveTo>
                      <a:lnTo>
                        <a:pt x="169" y="0"/>
                      </a:lnTo>
                      <a:lnTo>
                        <a:pt x="149" y="0"/>
                      </a:lnTo>
                      <a:lnTo>
                        <a:pt x="126" y="3"/>
                      </a:lnTo>
                      <a:lnTo>
                        <a:pt x="102" y="10"/>
                      </a:lnTo>
                      <a:lnTo>
                        <a:pt x="79" y="20"/>
                      </a:lnTo>
                      <a:lnTo>
                        <a:pt x="55" y="30"/>
                      </a:lnTo>
                      <a:lnTo>
                        <a:pt x="34" y="42"/>
                      </a:lnTo>
                      <a:lnTo>
                        <a:pt x="16" y="49"/>
                      </a:lnTo>
                      <a:lnTo>
                        <a:pt x="0" y="56"/>
                      </a:lnTo>
                      <a:lnTo>
                        <a:pt x="5" y="68"/>
                      </a:lnTo>
                      <a:lnTo>
                        <a:pt x="20" y="61"/>
                      </a:lnTo>
                      <a:lnTo>
                        <a:pt x="38" y="51"/>
                      </a:lnTo>
                      <a:lnTo>
                        <a:pt x="60" y="42"/>
                      </a:lnTo>
                      <a:lnTo>
                        <a:pt x="84" y="32"/>
                      </a:lnTo>
                      <a:lnTo>
                        <a:pt x="107" y="22"/>
                      </a:lnTo>
                      <a:lnTo>
                        <a:pt x="128" y="15"/>
                      </a:lnTo>
                      <a:lnTo>
                        <a:pt x="149" y="12"/>
                      </a:lnTo>
                      <a:lnTo>
                        <a:pt x="167" y="12"/>
                      </a:lnTo>
                      <a:lnTo>
                        <a:pt x="162" y="4"/>
                      </a:lnTo>
                      <a:lnTo>
                        <a:pt x="174" y="7"/>
                      </a:lnTo>
                      <a:lnTo>
                        <a:pt x="175" y="1"/>
                      </a:lnTo>
                      <a:lnTo>
                        <a:pt x="169" y="0"/>
                      </a:lnTo>
                      <a:lnTo>
                        <a:pt x="174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70" name="Freeform 147"/>
                <p:cNvSpPr>
                  <a:spLocks/>
                </p:cNvSpPr>
                <p:nvPr/>
              </p:nvSpPr>
              <p:spPr bwMode="auto">
                <a:xfrm>
                  <a:off x="5078" y="1950"/>
                  <a:ext cx="6" cy="12"/>
                </a:xfrm>
                <a:custGeom>
                  <a:avLst/>
                  <a:gdLst>
                    <a:gd name="T0" fmla="*/ 0 w 25"/>
                    <a:gd name="T1" fmla="*/ 3 h 52"/>
                    <a:gd name="T2" fmla="*/ 0 w 25"/>
                    <a:gd name="T3" fmla="*/ 3 h 52"/>
                    <a:gd name="T4" fmla="*/ 0 w 25"/>
                    <a:gd name="T5" fmla="*/ 3 h 52"/>
                    <a:gd name="T6" fmla="*/ 0 w 25"/>
                    <a:gd name="T7" fmla="*/ 3 h 52"/>
                    <a:gd name="T8" fmla="*/ 1 w 25"/>
                    <a:gd name="T9" fmla="*/ 3 h 52"/>
                    <a:gd name="T10" fmla="*/ 1 w 25"/>
                    <a:gd name="T11" fmla="*/ 2 h 52"/>
                    <a:gd name="T12" fmla="*/ 1 w 25"/>
                    <a:gd name="T13" fmla="*/ 2 h 52"/>
                    <a:gd name="T14" fmla="*/ 1 w 25"/>
                    <a:gd name="T15" fmla="*/ 2 h 52"/>
                    <a:gd name="T16" fmla="*/ 1 w 25"/>
                    <a:gd name="T17" fmla="*/ 1 h 52"/>
                    <a:gd name="T18" fmla="*/ 1 w 25"/>
                    <a:gd name="T19" fmla="*/ 0 h 52"/>
                    <a:gd name="T20" fmla="*/ 1 w 25"/>
                    <a:gd name="T21" fmla="*/ 0 h 52"/>
                    <a:gd name="T22" fmla="*/ 0 w 25"/>
                    <a:gd name="T23" fmla="*/ 1 h 52"/>
                    <a:gd name="T24" fmla="*/ 0 w 25"/>
                    <a:gd name="T25" fmla="*/ 1 h 52"/>
                    <a:gd name="T26" fmla="*/ 0 w 25"/>
                    <a:gd name="T27" fmla="*/ 2 h 52"/>
                    <a:gd name="T28" fmla="*/ 0 w 25"/>
                    <a:gd name="T29" fmla="*/ 2 h 52"/>
                    <a:gd name="T30" fmla="*/ 0 w 25"/>
                    <a:gd name="T31" fmla="*/ 2 h 52"/>
                    <a:gd name="T32" fmla="*/ 0 w 25"/>
                    <a:gd name="T33" fmla="*/ 2 h 52"/>
                    <a:gd name="T34" fmla="*/ 0 w 25"/>
                    <a:gd name="T35" fmla="*/ 2 h 52"/>
                    <a:gd name="T36" fmla="*/ 0 w 25"/>
                    <a:gd name="T37" fmla="*/ 2 h 52"/>
                    <a:gd name="T38" fmla="*/ 0 w 25"/>
                    <a:gd name="T39" fmla="*/ 2 h 52"/>
                    <a:gd name="T40" fmla="*/ 0 w 25"/>
                    <a:gd name="T41" fmla="*/ 3 h 52"/>
                    <a:gd name="T42" fmla="*/ 0 w 25"/>
                    <a:gd name="T43" fmla="*/ 3 h 52"/>
                    <a:gd name="T44" fmla="*/ 0 w 25"/>
                    <a:gd name="T45" fmla="*/ 3 h 52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25"/>
                    <a:gd name="T70" fmla="*/ 0 h 52"/>
                    <a:gd name="T71" fmla="*/ 25 w 25"/>
                    <a:gd name="T72" fmla="*/ 52 h 52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25" h="52">
                      <a:moveTo>
                        <a:pt x="7" y="52"/>
                      </a:moveTo>
                      <a:lnTo>
                        <a:pt x="7" y="52"/>
                      </a:lnTo>
                      <a:lnTo>
                        <a:pt x="7" y="51"/>
                      </a:lnTo>
                      <a:lnTo>
                        <a:pt x="9" y="49"/>
                      </a:lnTo>
                      <a:lnTo>
                        <a:pt x="12" y="46"/>
                      </a:lnTo>
                      <a:lnTo>
                        <a:pt x="13" y="42"/>
                      </a:lnTo>
                      <a:lnTo>
                        <a:pt x="15" y="36"/>
                      </a:lnTo>
                      <a:lnTo>
                        <a:pt x="18" y="29"/>
                      </a:lnTo>
                      <a:lnTo>
                        <a:pt x="21" y="17"/>
                      </a:lnTo>
                      <a:lnTo>
                        <a:pt x="25" y="3"/>
                      </a:lnTo>
                      <a:lnTo>
                        <a:pt x="13" y="0"/>
                      </a:lnTo>
                      <a:lnTo>
                        <a:pt x="9" y="15"/>
                      </a:lnTo>
                      <a:lnTo>
                        <a:pt x="6" y="24"/>
                      </a:lnTo>
                      <a:lnTo>
                        <a:pt x="3" y="32"/>
                      </a:lnTo>
                      <a:lnTo>
                        <a:pt x="1" y="38"/>
                      </a:lnTo>
                      <a:lnTo>
                        <a:pt x="0" y="41"/>
                      </a:lnTo>
                      <a:lnTo>
                        <a:pt x="0" y="42"/>
                      </a:lnTo>
                      <a:lnTo>
                        <a:pt x="0" y="43"/>
                      </a:lnTo>
                      <a:lnTo>
                        <a:pt x="0" y="42"/>
                      </a:lnTo>
                      <a:lnTo>
                        <a:pt x="7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71" name="Freeform 148"/>
                <p:cNvSpPr>
                  <a:spLocks/>
                </p:cNvSpPr>
                <p:nvPr/>
              </p:nvSpPr>
              <p:spPr bwMode="auto">
                <a:xfrm>
                  <a:off x="5042" y="1960"/>
                  <a:ext cx="38" cy="21"/>
                </a:xfrm>
                <a:custGeom>
                  <a:avLst/>
                  <a:gdLst>
                    <a:gd name="T0" fmla="*/ 0 w 151"/>
                    <a:gd name="T1" fmla="*/ 5 h 85"/>
                    <a:gd name="T2" fmla="*/ 0 w 151"/>
                    <a:gd name="T3" fmla="*/ 5 h 85"/>
                    <a:gd name="T4" fmla="*/ 1 w 151"/>
                    <a:gd name="T5" fmla="*/ 5 h 85"/>
                    <a:gd name="T6" fmla="*/ 3 w 151"/>
                    <a:gd name="T7" fmla="*/ 4 h 85"/>
                    <a:gd name="T8" fmla="*/ 4 w 151"/>
                    <a:gd name="T9" fmla="*/ 4 h 85"/>
                    <a:gd name="T10" fmla="*/ 5 w 151"/>
                    <a:gd name="T11" fmla="*/ 3 h 85"/>
                    <a:gd name="T12" fmla="*/ 6 w 151"/>
                    <a:gd name="T13" fmla="*/ 2 h 85"/>
                    <a:gd name="T14" fmla="*/ 7 w 151"/>
                    <a:gd name="T15" fmla="*/ 2 h 85"/>
                    <a:gd name="T16" fmla="*/ 9 w 151"/>
                    <a:gd name="T17" fmla="*/ 1 h 85"/>
                    <a:gd name="T18" fmla="*/ 10 w 151"/>
                    <a:gd name="T19" fmla="*/ 0 h 85"/>
                    <a:gd name="T20" fmla="*/ 9 w 151"/>
                    <a:gd name="T21" fmla="*/ 0 h 85"/>
                    <a:gd name="T22" fmla="*/ 8 w 151"/>
                    <a:gd name="T23" fmla="*/ 1 h 85"/>
                    <a:gd name="T24" fmla="*/ 7 w 151"/>
                    <a:gd name="T25" fmla="*/ 1 h 85"/>
                    <a:gd name="T26" fmla="*/ 6 w 151"/>
                    <a:gd name="T27" fmla="*/ 2 h 85"/>
                    <a:gd name="T28" fmla="*/ 5 w 151"/>
                    <a:gd name="T29" fmla="*/ 3 h 85"/>
                    <a:gd name="T30" fmla="*/ 3 w 151"/>
                    <a:gd name="T31" fmla="*/ 3 h 85"/>
                    <a:gd name="T32" fmla="*/ 2 w 151"/>
                    <a:gd name="T33" fmla="*/ 4 h 85"/>
                    <a:gd name="T34" fmla="*/ 1 w 151"/>
                    <a:gd name="T35" fmla="*/ 4 h 85"/>
                    <a:gd name="T36" fmla="*/ 0 w 151"/>
                    <a:gd name="T37" fmla="*/ 4 h 85"/>
                    <a:gd name="T38" fmla="*/ 0 w 151"/>
                    <a:gd name="T39" fmla="*/ 5 h 85"/>
                    <a:gd name="T40" fmla="*/ 0 w 151"/>
                    <a:gd name="T41" fmla="*/ 4 h 85"/>
                    <a:gd name="T42" fmla="*/ 0 w 151"/>
                    <a:gd name="T43" fmla="*/ 4 h 85"/>
                    <a:gd name="T44" fmla="*/ 0 w 151"/>
                    <a:gd name="T45" fmla="*/ 5 h 85"/>
                    <a:gd name="T46" fmla="*/ 0 w 151"/>
                    <a:gd name="T47" fmla="*/ 5 h 85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1"/>
                    <a:gd name="T73" fmla="*/ 0 h 85"/>
                    <a:gd name="T74" fmla="*/ 151 w 151"/>
                    <a:gd name="T75" fmla="*/ 85 h 85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1" h="85">
                      <a:moveTo>
                        <a:pt x="5" y="84"/>
                      </a:moveTo>
                      <a:lnTo>
                        <a:pt x="3" y="85"/>
                      </a:lnTo>
                      <a:lnTo>
                        <a:pt x="20" y="81"/>
                      </a:lnTo>
                      <a:lnTo>
                        <a:pt x="38" y="73"/>
                      </a:lnTo>
                      <a:lnTo>
                        <a:pt x="57" y="63"/>
                      </a:lnTo>
                      <a:lnTo>
                        <a:pt x="78" y="53"/>
                      </a:lnTo>
                      <a:lnTo>
                        <a:pt x="97" y="42"/>
                      </a:lnTo>
                      <a:lnTo>
                        <a:pt x="117" y="31"/>
                      </a:lnTo>
                      <a:lnTo>
                        <a:pt x="135" y="21"/>
                      </a:lnTo>
                      <a:lnTo>
                        <a:pt x="151" y="10"/>
                      </a:lnTo>
                      <a:lnTo>
                        <a:pt x="144" y="0"/>
                      </a:lnTo>
                      <a:lnTo>
                        <a:pt x="128" y="11"/>
                      </a:lnTo>
                      <a:lnTo>
                        <a:pt x="110" y="22"/>
                      </a:lnTo>
                      <a:lnTo>
                        <a:pt x="92" y="33"/>
                      </a:lnTo>
                      <a:lnTo>
                        <a:pt x="73" y="43"/>
                      </a:lnTo>
                      <a:lnTo>
                        <a:pt x="53" y="53"/>
                      </a:lnTo>
                      <a:lnTo>
                        <a:pt x="33" y="61"/>
                      </a:lnTo>
                      <a:lnTo>
                        <a:pt x="15" y="69"/>
                      </a:lnTo>
                      <a:lnTo>
                        <a:pt x="1" y="73"/>
                      </a:lnTo>
                      <a:lnTo>
                        <a:pt x="0" y="75"/>
                      </a:lnTo>
                      <a:lnTo>
                        <a:pt x="1" y="73"/>
                      </a:lnTo>
                      <a:lnTo>
                        <a:pt x="0" y="73"/>
                      </a:lnTo>
                      <a:lnTo>
                        <a:pt x="0" y="75"/>
                      </a:lnTo>
                      <a:lnTo>
                        <a:pt x="5" y="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72" name="Freeform 149"/>
                <p:cNvSpPr>
                  <a:spLocks/>
                </p:cNvSpPr>
                <p:nvPr/>
              </p:nvSpPr>
              <p:spPr bwMode="auto">
                <a:xfrm>
                  <a:off x="5025" y="1978"/>
                  <a:ext cx="18" cy="6"/>
                </a:xfrm>
                <a:custGeom>
                  <a:avLst/>
                  <a:gdLst>
                    <a:gd name="T0" fmla="*/ 0 w 74"/>
                    <a:gd name="T1" fmla="*/ 0 h 25"/>
                    <a:gd name="T2" fmla="*/ 0 w 74"/>
                    <a:gd name="T3" fmla="*/ 1 h 25"/>
                    <a:gd name="T4" fmla="*/ 1 w 74"/>
                    <a:gd name="T5" fmla="*/ 1 h 25"/>
                    <a:gd name="T6" fmla="*/ 1 w 74"/>
                    <a:gd name="T7" fmla="*/ 1 h 25"/>
                    <a:gd name="T8" fmla="*/ 1 w 74"/>
                    <a:gd name="T9" fmla="*/ 1 h 25"/>
                    <a:gd name="T10" fmla="*/ 2 w 74"/>
                    <a:gd name="T11" fmla="*/ 1 h 25"/>
                    <a:gd name="T12" fmla="*/ 2 w 74"/>
                    <a:gd name="T13" fmla="*/ 1 h 25"/>
                    <a:gd name="T14" fmla="*/ 3 w 74"/>
                    <a:gd name="T15" fmla="*/ 1 h 25"/>
                    <a:gd name="T16" fmla="*/ 4 w 74"/>
                    <a:gd name="T17" fmla="*/ 1 h 25"/>
                    <a:gd name="T18" fmla="*/ 4 w 74"/>
                    <a:gd name="T19" fmla="*/ 1 h 25"/>
                    <a:gd name="T20" fmla="*/ 4 w 74"/>
                    <a:gd name="T21" fmla="*/ 0 h 25"/>
                    <a:gd name="T22" fmla="*/ 3 w 74"/>
                    <a:gd name="T23" fmla="*/ 0 h 25"/>
                    <a:gd name="T24" fmla="*/ 3 w 74"/>
                    <a:gd name="T25" fmla="*/ 1 h 25"/>
                    <a:gd name="T26" fmla="*/ 2 w 74"/>
                    <a:gd name="T27" fmla="*/ 1 h 25"/>
                    <a:gd name="T28" fmla="*/ 2 w 74"/>
                    <a:gd name="T29" fmla="*/ 1 h 25"/>
                    <a:gd name="T30" fmla="*/ 2 w 74"/>
                    <a:gd name="T31" fmla="*/ 0 h 25"/>
                    <a:gd name="T32" fmla="*/ 1 w 74"/>
                    <a:gd name="T33" fmla="*/ 0 h 25"/>
                    <a:gd name="T34" fmla="*/ 1 w 74"/>
                    <a:gd name="T35" fmla="*/ 0 h 25"/>
                    <a:gd name="T36" fmla="*/ 0 w 74"/>
                    <a:gd name="T37" fmla="*/ 0 h 25"/>
                    <a:gd name="T38" fmla="*/ 1 w 74"/>
                    <a:gd name="T39" fmla="*/ 0 h 25"/>
                    <a:gd name="T40" fmla="*/ 0 w 74"/>
                    <a:gd name="T41" fmla="*/ 0 h 25"/>
                    <a:gd name="T42" fmla="*/ 0 w 74"/>
                    <a:gd name="T43" fmla="*/ 0 h 25"/>
                    <a:gd name="T44" fmla="*/ 0 w 74"/>
                    <a:gd name="T45" fmla="*/ 1 h 25"/>
                    <a:gd name="T46" fmla="*/ 0 w 74"/>
                    <a:gd name="T47" fmla="*/ 0 h 25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4"/>
                    <a:gd name="T73" fmla="*/ 0 h 25"/>
                    <a:gd name="T74" fmla="*/ 74 w 74"/>
                    <a:gd name="T75" fmla="*/ 25 h 25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4" h="25">
                      <a:moveTo>
                        <a:pt x="0" y="6"/>
                      </a:moveTo>
                      <a:lnTo>
                        <a:pt x="4" y="12"/>
                      </a:lnTo>
                      <a:lnTo>
                        <a:pt x="12" y="14"/>
                      </a:lnTo>
                      <a:lnTo>
                        <a:pt x="18" y="18"/>
                      </a:lnTo>
                      <a:lnTo>
                        <a:pt x="24" y="22"/>
                      </a:lnTo>
                      <a:lnTo>
                        <a:pt x="32" y="24"/>
                      </a:lnTo>
                      <a:lnTo>
                        <a:pt x="40" y="25"/>
                      </a:lnTo>
                      <a:lnTo>
                        <a:pt x="48" y="24"/>
                      </a:lnTo>
                      <a:lnTo>
                        <a:pt x="60" y="20"/>
                      </a:lnTo>
                      <a:lnTo>
                        <a:pt x="74" y="13"/>
                      </a:lnTo>
                      <a:lnTo>
                        <a:pt x="69" y="4"/>
                      </a:lnTo>
                      <a:lnTo>
                        <a:pt x="56" y="8"/>
                      </a:lnTo>
                      <a:lnTo>
                        <a:pt x="46" y="12"/>
                      </a:lnTo>
                      <a:lnTo>
                        <a:pt x="40" y="13"/>
                      </a:lnTo>
                      <a:lnTo>
                        <a:pt x="34" y="12"/>
                      </a:lnTo>
                      <a:lnTo>
                        <a:pt x="29" y="10"/>
                      </a:lnTo>
                      <a:lnTo>
                        <a:pt x="23" y="8"/>
                      </a:lnTo>
                      <a:lnTo>
                        <a:pt x="17" y="5"/>
                      </a:lnTo>
                      <a:lnTo>
                        <a:pt x="9" y="0"/>
                      </a:lnTo>
                      <a:lnTo>
                        <a:pt x="12" y="6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4" y="12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73" name="Freeform 150"/>
                <p:cNvSpPr>
                  <a:spLocks/>
                </p:cNvSpPr>
                <p:nvPr/>
              </p:nvSpPr>
              <p:spPr bwMode="auto">
                <a:xfrm>
                  <a:off x="5013" y="1979"/>
                  <a:ext cx="19" cy="81"/>
                </a:xfrm>
                <a:custGeom>
                  <a:avLst/>
                  <a:gdLst>
                    <a:gd name="T0" fmla="*/ 3 w 79"/>
                    <a:gd name="T1" fmla="*/ 1 h 321"/>
                    <a:gd name="T2" fmla="*/ 3 w 79"/>
                    <a:gd name="T3" fmla="*/ 2 h 321"/>
                    <a:gd name="T4" fmla="*/ 2 w 79"/>
                    <a:gd name="T5" fmla="*/ 3 h 321"/>
                    <a:gd name="T6" fmla="*/ 1 w 79"/>
                    <a:gd name="T7" fmla="*/ 4 h 321"/>
                    <a:gd name="T8" fmla="*/ 1 w 79"/>
                    <a:gd name="T9" fmla="*/ 4 h 321"/>
                    <a:gd name="T10" fmla="*/ 0 w 79"/>
                    <a:gd name="T11" fmla="*/ 6 h 321"/>
                    <a:gd name="T12" fmla="*/ 1 w 79"/>
                    <a:gd name="T13" fmla="*/ 7 h 321"/>
                    <a:gd name="T14" fmla="*/ 0 w 79"/>
                    <a:gd name="T15" fmla="*/ 8 h 321"/>
                    <a:gd name="T16" fmla="*/ 0 w 79"/>
                    <a:gd name="T17" fmla="*/ 10 h 321"/>
                    <a:gd name="T18" fmla="*/ 0 w 79"/>
                    <a:gd name="T19" fmla="*/ 11 h 321"/>
                    <a:gd name="T20" fmla="*/ 0 w 79"/>
                    <a:gd name="T21" fmla="*/ 13 h 321"/>
                    <a:gd name="T22" fmla="*/ 0 w 79"/>
                    <a:gd name="T23" fmla="*/ 15 h 321"/>
                    <a:gd name="T24" fmla="*/ 0 w 79"/>
                    <a:gd name="T25" fmla="*/ 17 h 321"/>
                    <a:gd name="T26" fmla="*/ 0 w 79"/>
                    <a:gd name="T27" fmla="*/ 19 h 321"/>
                    <a:gd name="T28" fmla="*/ 1 w 79"/>
                    <a:gd name="T29" fmla="*/ 20 h 321"/>
                    <a:gd name="T30" fmla="*/ 2 w 79"/>
                    <a:gd name="T31" fmla="*/ 20 h 321"/>
                    <a:gd name="T32" fmla="*/ 3 w 79"/>
                    <a:gd name="T33" fmla="*/ 20 h 321"/>
                    <a:gd name="T34" fmla="*/ 3 w 79"/>
                    <a:gd name="T35" fmla="*/ 20 h 321"/>
                    <a:gd name="T36" fmla="*/ 4 w 79"/>
                    <a:gd name="T37" fmla="*/ 19 h 321"/>
                    <a:gd name="T38" fmla="*/ 4 w 79"/>
                    <a:gd name="T39" fmla="*/ 17 h 321"/>
                    <a:gd name="T40" fmla="*/ 4 w 79"/>
                    <a:gd name="T41" fmla="*/ 15 h 321"/>
                    <a:gd name="T42" fmla="*/ 4 w 79"/>
                    <a:gd name="T43" fmla="*/ 13 h 321"/>
                    <a:gd name="T44" fmla="*/ 4 w 79"/>
                    <a:gd name="T45" fmla="*/ 11 h 321"/>
                    <a:gd name="T46" fmla="*/ 4 w 79"/>
                    <a:gd name="T47" fmla="*/ 10 h 321"/>
                    <a:gd name="T48" fmla="*/ 4 w 79"/>
                    <a:gd name="T49" fmla="*/ 8 h 321"/>
                    <a:gd name="T50" fmla="*/ 4 w 79"/>
                    <a:gd name="T51" fmla="*/ 7 h 321"/>
                    <a:gd name="T52" fmla="*/ 4 w 79"/>
                    <a:gd name="T53" fmla="*/ 6 h 321"/>
                    <a:gd name="T54" fmla="*/ 5 w 79"/>
                    <a:gd name="T55" fmla="*/ 5 h 321"/>
                    <a:gd name="T56" fmla="*/ 5 w 79"/>
                    <a:gd name="T57" fmla="*/ 4 h 321"/>
                    <a:gd name="T58" fmla="*/ 4 w 79"/>
                    <a:gd name="T59" fmla="*/ 4 h 321"/>
                    <a:gd name="T60" fmla="*/ 4 w 79"/>
                    <a:gd name="T61" fmla="*/ 2 h 321"/>
                    <a:gd name="T62" fmla="*/ 3 w 79"/>
                    <a:gd name="T63" fmla="*/ 1 h 321"/>
                    <a:gd name="T64" fmla="*/ 3 w 79"/>
                    <a:gd name="T65" fmla="*/ 1 h 321"/>
                    <a:gd name="T66" fmla="*/ 3 w 79"/>
                    <a:gd name="T67" fmla="*/ 0 h 32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79"/>
                    <a:gd name="T103" fmla="*/ 0 h 321"/>
                    <a:gd name="T104" fmla="*/ 79 w 79"/>
                    <a:gd name="T105" fmla="*/ 321 h 321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79" h="321">
                      <a:moveTo>
                        <a:pt x="56" y="0"/>
                      </a:moveTo>
                      <a:lnTo>
                        <a:pt x="52" y="14"/>
                      </a:lnTo>
                      <a:lnTo>
                        <a:pt x="48" y="25"/>
                      </a:lnTo>
                      <a:lnTo>
                        <a:pt x="46" y="30"/>
                      </a:lnTo>
                      <a:lnTo>
                        <a:pt x="46" y="32"/>
                      </a:lnTo>
                      <a:lnTo>
                        <a:pt x="37" y="42"/>
                      </a:lnTo>
                      <a:lnTo>
                        <a:pt x="30" y="49"/>
                      </a:lnTo>
                      <a:lnTo>
                        <a:pt x="22" y="56"/>
                      </a:lnTo>
                      <a:lnTo>
                        <a:pt x="16" y="62"/>
                      </a:lnTo>
                      <a:lnTo>
                        <a:pt x="11" y="69"/>
                      </a:lnTo>
                      <a:lnTo>
                        <a:pt x="8" y="79"/>
                      </a:lnTo>
                      <a:lnTo>
                        <a:pt x="8" y="92"/>
                      </a:lnTo>
                      <a:lnTo>
                        <a:pt x="13" y="110"/>
                      </a:lnTo>
                      <a:lnTo>
                        <a:pt x="12" y="116"/>
                      </a:lnTo>
                      <a:lnTo>
                        <a:pt x="11" y="123"/>
                      </a:lnTo>
                      <a:lnTo>
                        <a:pt x="8" y="132"/>
                      </a:lnTo>
                      <a:lnTo>
                        <a:pt x="7" y="141"/>
                      </a:lnTo>
                      <a:lnTo>
                        <a:pt x="6" y="151"/>
                      </a:lnTo>
                      <a:lnTo>
                        <a:pt x="5" y="162"/>
                      </a:lnTo>
                      <a:lnTo>
                        <a:pt x="4" y="174"/>
                      </a:lnTo>
                      <a:lnTo>
                        <a:pt x="2" y="187"/>
                      </a:lnTo>
                      <a:lnTo>
                        <a:pt x="1" y="200"/>
                      </a:lnTo>
                      <a:lnTo>
                        <a:pt x="0" y="216"/>
                      </a:lnTo>
                      <a:lnTo>
                        <a:pt x="0" y="231"/>
                      </a:lnTo>
                      <a:lnTo>
                        <a:pt x="0" y="247"/>
                      </a:lnTo>
                      <a:lnTo>
                        <a:pt x="0" y="265"/>
                      </a:lnTo>
                      <a:lnTo>
                        <a:pt x="1" y="283"/>
                      </a:lnTo>
                      <a:lnTo>
                        <a:pt x="2" y="301"/>
                      </a:lnTo>
                      <a:lnTo>
                        <a:pt x="4" y="321"/>
                      </a:lnTo>
                      <a:lnTo>
                        <a:pt x="16" y="319"/>
                      </a:lnTo>
                      <a:lnTo>
                        <a:pt x="26" y="317"/>
                      </a:lnTo>
                      <a:lnTo>
                        <a:pt x="36" y="315"/>
                      </a:lnTo>
                      <a:lnTo>
                        <a:pt x="43" y="314"/>
                      </a:lnTo>
                      <a:lnTo>
                        <a:pt x="49" y="313"/>
                      </a:lnTo>
                      <a:lnTo>
                        <a:pt x="54" y="311"/>
                      </a:lnTo>
                      <a:lnTo>
                        <a:pt x="56" y="310"/>
                      </a:lnTo>
                      <a:lnTo>
                        <a:pt x="58" y="310"/>
                      </a:lnTo>
                      <a:lnTo>
                        <a:pt x="61" y="295"/>
                      </a:lnTo>
                      <a:lnTo>
                        <a:pt x="65" y="278"/>
                      </a:lnTo>
                      <a:lnTo>
                        <a:pt x="67" y="262"/>
                      </a:lnTo>
                      <a:lnTo>
                        <a:pt x="68" y="248"/>
                      </a:lnTo>
                      <a:lnTo>
                        <a:pt x="71" y="232"/>
                      </a:lnTo>
                      <a:lnTo>
                        <a:pt x="72" y="218"/>
                      </a:lnTo>
                      <a:lnTo>
                        <a:pt x="72" y="204"/>
                      </a:lnTo>
                      <a:lnTo>
                        <a:pt x="72" y="189"/>
                      </a:lnTo>
                      <a:lnTo>
                        <a:pt x="72" y="176"/>
                      </a:lnTo>
                      <a:lnTo>
                        <a:pt x="72" y="164"/>
                      </a:lnTo>
                      <a:lnTo>
                        <a:pt x="72" y="152"/>
                      </a:lnTo>
                      <a:lnTo>
                        <a:pt x="71" y="140"/>
                      </a:lnTo>
                      <a:lnTo>
                        <a:pt x="71" y="131"/>
                      </a:lnTo>
                      <a:lnTo>
                        <a:pt x="70" y="121"/>
                      </a:lnTo>
                      <a:lnTo>
                        <a:pt x="70" y="113"/>
                      </a:lnTo>
                      <a:lnTo>
                        <a:pt x="68" y="105"/>
                      </a:lnTo>
                      <a:lnTo>
                        <a:pt x="73" y="97"/>
                      </a:lnTo>
                      <a:lnTo>
                        <a:pt x="76" y="90"/>
                      </a:lnTo>
                      <a:lnTo>
                        <a:pt x="78" y="83"/>
                      </a:lnTo>
                      <a:lnTo>
                        <a:pt x="79" y="77"/>
                      </a:lnTo>
                      <a:lnTo>
                        <a:pt x="79" y="69"/>
                      </a:lnTo>
                      <a:lnTo>
                        <a:pt x="77" y="62"/>
                      </a:lnTo>
                      <a:lnTo>
                        <a:pt x="74" y="54"/>
                      </a:lnTo>
                      <a:lnTo>
                        <a:pt x="71" y="44"/>
                      </a:lnTo>
                      <a:lnTo>
                        <a:pt x="66" y="35"/>
                      </a:lnTo>
                      <a:lnTo>
                        <a:pt x="62" y="26"/>
                      </a:lnTo>
                      <a:lnTo>
                        <a:pt x="60" y="18"/>
                      </a:lnTo>
                      <a:lnTo>
                        <a:pt x="59" y="12"/>
                      </a:lnTo>
                      <a:lnTo>
                        <a:pt x="58" y="7"/>
                      </a:lnTo>
                      <a:lnTo>
                        <a:pt x="56" y="4"/>
                      </a:lnTo>
                      <a:lnTo>
                        <a:pt x="56" y="1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74" name="Freeform 151"/>
                <p:cNvSpPr>
                  <a:spLocks/>
                </p:cNvSpPr>
                <p:nvPr/>
              </p:nvSpPr>
              <p:spPr bwMode="auto">
                <a:xfrm>
                  <a:off x="5022" y="1979"/>
                  <a:ext cx="6" cy="9"/>
                </a:xfrm>
                <a:custGeom>
                  <a:avLst/>
                  <a:gdLst>
                    <a:gd name="T0" fmla="*/ 1 w 22"/>
                    <a:gd name="T1" fmla="*/ 2 h 38"/>
                    <a:gd name="T2" fmla="*/ 1 w 22"/>
                    <a:gd name="T3" fmla="*/ 2 h 38"/>
                    <a:gd name="T4" fmla="*/ 1 w 22"/>
                    <a:gd name="T5" fmla="*/ 2 h 38"/>
                    <a:gd name="T6" fmla="*/ 1 w 22"/>
                    <a:gd name="T7" fmla="*/ 2 h 38"/>
                    <a:gd name="T8" fmla="*/ 1 w 22"/>
                    <a:gd name="T9" fmla="*/ 1 h 38"/>
                    <a:gd name="T10" fmla="*/ 2 w 22"/>
                    <a:gd name="T11" fmla="*/ 0 h 38"/>
                    <a:gd name="T12" fmla="*/ 1 w 22"/>
                    <a:gd name="T13" fmla="*/ 0 h 38"/>
                    <a:gd name="T14" fmla="*/ 1 w 22"/>
                    <a:gd name="T15" fmla="*/ 1 h 38"/>
                    <a:gd name="T16" fmla="*/ 0 w 22"/>
                    <a:gd name="T17" fmla="*/ 1 h 38"/>
                    <a:gd name="T18" fmla="*/ 0 w 22"/>
                    <a:gd name="T19" fmla="*/ 2 h 38"/>
                    <a:gd name="T20" fmla="*/ 0 w 22"/>
                    <a:gd name="T21" fmla="*/ 2 h 38"/>
                    <a:gd name="T22" fmla="*/ 0 w 22"/>
                    <a:gd name="T23" fmla="*/ 2 h 38"/>
                    <a:gd name="T24" fmla="*/ 1 w 22"/>
                    <a:gd name="T25" fmla="*/ 2 h 38"/>
                    <a:gd name="T26" fmla="*/ 1 w 22"/>
                    <a:gd name="T27" fmla="*/ 2 h 38"/>
                    <a:gd name="T28" fmla="*/ 1 w 22"/>
                    <a:gd name="T29" fmla="*/ 2 h 38"/>
                    <a:gd name="T30" fmla="*/ 1 w 22"/>
                    <a:gd name="T31" fmla="*/ 2 h 3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2"/>
                    <a:gd name="T49" fmla="*/ 0 h 38"/>
                    <a:gd name="T50" fmla="*/ 22 w 22"/>
                    <a:gd name="T51" fmla="*/ 38 h 38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2" h="38">
                      <a:moveTo>
                        <a:pt x="10" y="38"/>
                      </a:moveTo>
                      <a:lnTo>
                        <a:pt x="12" y="36"/>
                      </a:lnTo>
                      <a:lnTo>
                        <a:pt x="12" y="34"/>
                      </a:lnTo>
                      <a:lnTo>
                        <a:pt x="14" y="30"/>
                      </a:lnTo>
                      <a:lnTo>
                        <a:pt x="18" y="19"/>
                      </a:lnTo>
                      <a:lnTo>
                        <a:pt x="22" y="4"/>
                      </a:lnTo>
                      <a:lnTo>
                        <a:pt x="10" y="0"/>
                      </a:lnTo>
                      <a:lnTo>
                        <a:pt x="6" y="14"/>
                      </a:lnTo>
                      <a:lnTo>
                        <a:pt x="2" y="25"/>
                      </a:lnTo>
                      <a:lnTo>
                        <a:pt x="0" y="30"/>
                      </a:lnTo>
                      <a:lnTo>
                        <a:pt x="0" y="33"/>
                      </a:lnTo>
                      <a:lnTo>
                        <a:pt x="1" y="31"/>
                      </a:lnTo>
                      <a:lnTo>
                        <a:pt x="10" y="38"/>
                      </a:lnTo>
                      <a:lnTo>
                        <a:pt x="12" y="37"/>
                      </a:lnTo>
                      <a:lnTo>
                        <a:pt x="12" y="36"/>
                      </a:lnTo>
                      <a:lnTo>
                        <a:pt x="10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75" name="Freeform 152"/>
                <p:cNvSpPr>
                  <a:spLocks/>
                </p:cNvSpPr>
                <p:nvPr/>
              </p:nvSpPr>
              <p:spPr bwMode="auto">
                <a:xfrm>
                  <a:off x="5013" y="1986"/>
                  <a:ext cx="12" cy="21"/>
                </a:xfrm>
                <a:custGeom>
                  <a:avLst/>
                  <a:gdLst>
                    <a:gd name="T0" fmla="*/ 1 w 48"/>
                    <a:gd name="T1" fmla="*/ 5 h 82"/>
                    <a:gd name="T2" fmla="*/ 1 w 48"/>
                    <a:gd name="T3" fmla="*/ 5 h 82"/>
                    <a:gd name="T4" fmla="*/ 1 w 48"/>
                    <a:gd name="T5" fmla="*/ 4 h 82"/>
                    <a:gd name="T6" fmla="*/ 1 w 48"/>
                    <a:gd name="T7" fmla="*/ 3 h 82"/>
                    <a:gd name="T8" fmla="*/ 1 w 48"/>
                    <a:gd name="T9" fmla="*/ 3 h 82"/>
                    <a:gd name="T10" fmla="*/ 1 w 48"/>
                    <a:gd name="T11" fmla="*/ 2 h 82"/>
                    <a:gd name="T12" fmla="*/ 2 w 48"/>
                    <a:gd name="T13" fmla="*/ 2 h 82"/>
                    <a:gd name="T14" fmla="*/ 2 w 48"/>
                    <a:gd name="T15" fmla="*/ 2 h 82"/>
                    <a:gd name="T16" fmla="*/ 3 w 48"/>
                    <a:gd name="T17" fmla="*/ 1 h 82"/>
                    <a:gd name="T18" fmla="*/ 3 w 48"/>
                    <a:gd name="T19" fmla="*/ 1 h 82"/>
                    <a:gd name="T20" fmla="*/ 3 w 48"/>
                    <a:gd name="T21" fmla="*/ 0 h 82"/>
                    <a:gd name="T22" fmla="*/ 2 w 48"/>
                    <a:gd name="T23" fmla="*/ 1 h 82"/>
                    <a:gd name="T24" fmla="*/ 2 w 48"/>
                    <a:gd name="T25" fmla="*/ 1 h 82"/>
                    <a:gd name="T26" fmla="*/ 1 w 48"/>
                    <a:gd name="T27" fmla="*/ 2 h 82"/>
                    <a:gd name="T28" fmla="*/ 1 w 48"/>
                    <a:gd name="T29" fmla="*/ 2 h 82"/>
                    <a:gd name="T30" fmla="*/ 0 w 48"/>
                    <a:gd name="T31" fmla="*/ 3 h 82"/>
                    <a:gd name="T32" fmla="*/ 0 w 48"/>
                    <a:gd name="T33" fmla="*/ 3 h 82"/>
                    <a:gd name="T34" fmla="*/ 0 w 48"/>
                    <a:gd name="T35" fmla="*/ 4 h 82"/>
                    <a:gd name="T36" fmla="*/ 0 w 48"/>
                    <a:gd name="T37" fmla="*/ 5 h 82"/>
                    <a:gd name="T38" fmla="*/ 0 w 48"/>
                    <a:gd name="T39" fmla="*/ 5 h 82"/>
                    <a:gd name="T40" fmla="*/ 1 w 48"/>
                    <a:gd name="T41" fmla="*/ 5 h 82"/>
                    <a:gd name="T42" fmla="*/ 1 w 48"/>
                    <a:gd name="T43" fmla="*/ 5 h 82"/>
                    <a:gd name="T44" fmla="*/ 1 w 48"/>
                    <a:gd name="T45" fmla="*/ 5 h 82"/>
                    <a:gd name="T46" fmla="*/ 1 w 48"/>
                    <a:gd name="T47" fmla="*/ 5 h 8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48"/>
                    <a:gd name="T73" fmla="*/ 0 h 82"/>
                    <a:gd name="T74" fmla="*/ 48 w 48"/>
                    <a:gd name="T75" fmla="*/ 82 h 82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48" h="82">
                      <a:moveTo>
                        <a:pt x="17" y="82"/>
                      </a:moveTo>
                      <a:lnTo>
                        <a:pt x="17" y="80"/>
                      </a:lnTo>
                      <a:lnTo>
                        <a:pt x="12" y="62"/>
                      </a:lnTo>
                      <a:lnTo>
                        <a:pt x="12" y="51"/>
                      </a:lnTo>
                      <a:lnTo>
                        <a:pt x="15" y="43"/>
                      </a:lnTo>
                      <a:lnTo>
                        <a:pt x="18" y="37"/>
                      </a:lnTo>
                      <a:lnTo>
                        <a:pt x="23" y="32"/>
                      </a:lnTo>
                      <a:lnTo>
                        <a:pt x="32" y="25"/>
                      </a:lnTo>
                      <a:lnTo>
                        <a:pt x="40" y="16"/>
                      </a:lnTo>
                      <a:lnTo>
                        <a:pt x="48" y="7"/>
                      </a:lnTo>
                      <a:lnTo>
                        <a:pt x="39" y="0"/>
                      </a:lnTo>
                      <a:lnTo>
                        <a:pt x="30" y="9"/>
                      </a:lnTo>
                      <a:lnTo>
                        <a:pt x="24" y="15"/>
                      </a:lnTo>
                      <a:lnTo>
                        <a:pt x="16" y="22"/>
                      </a:lnTo>
                      <a:lnTo>
                        <a:pt x="9" y="30"/>
                      </a:lnTo>
                      <a:lnTo>
                        <a:pt x="3" y="38"/>
                      </a:lnTo>
                      <a:lnTo>
                        <a:pt x="0" y="49"/>
                      </a:lnTo>
                      <a:lnTo>
                        <a:pt x="0" y="64"/>
                      </a:lnTo>
                      <a:lnTo>
                        <a:pt x="5" y="82"/>
                      </a:lnTo>
                      <a:lnTo>
                        <a:pt x="5" y="80"/>
                      </a:lnTo>
                      <a:lnTo>
                        <a:pt x="17" y="82"/>
                      </a:lnTo>
                      <a:lnTo>
                        <a:pt x="17" y="81"/>
                      </a:lnTo>
                      <a:lnTo>
                        <a:pt x="17" y="80"/>
                      </a:lnTo>
                      <a:lnTo>
                        <a:pt x="17" y="8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76" name="Freeform 153"/>
                <p:cNvSpPr>
                  <a:spLocks/>
                </p:cNvSpPr>
                <p:nvPr/>
              </p:nvSpPr>
              <p:spPr bwMode="auto">
                <a:xfrm>
                  <a:off x="5011" y="2006"/>
                  <a:ext cx="6" cy="55"/>
                </a:xfrm>
                <a:custGeom>
                  <a:avLst/>
                  <a:gdLst>
                    <a:gd name="T0" fmla="*/ 0 w 25"/>
                    <a:gd name="T1" fmla="*/ 13 h 219"/>
                    <a:gd name="T2" fmla="*/ 1 w 25"/>
                    <a:gd name="T3" fmla="*/ 13 h 219"/>
                    <a:gd name="T4" fmla="*/ 1 w 25"/>
                    <a:gd name="T5" fmla="*/ 12 h 219"/>
                    <a:gd name="T6" fmla="*/ 1 w 25"/>
                    <a:gd name="T7" fmla="*/ 11 h 219"/>
                    <a:gd name="T8" fmla="*/ 1 w 25"/>
                    <a:gd name="T9" fmla="*/ 10 h 219"/>
                    <a:gd name="T10" fmla="*/ 1 w 25"/>
                    <a:gd name="T11" fmla="*/ 9 h 219"/>
                    <a:gd name="T12" fmla="*/ 1 w 25"/>
                    <a:gd name="T13" fmla="*/ 8 h 219"/>
                    <a:gd name="T14" fmla="*/ 1 w 25"/>
                    <a:gd name="T15" fmla="*/ 7 h 219"/>
                    <a:gd name="T16" fmla="*/ 1 w 25"/>
                    <a:gd name="T17" fmla="*/ 6 h 219"/>
                    <a:gd name="T18" fmla="*/ 1 w 25"/>
                    <a:gd name="T19" fmla="*/ 5 h 219"/>
                    <a:gd name="T20" fmla="*/ 1 w 25"/>
                    <a:gd name="T21" fmla="*/ 4 h 219"/>
                    <a:gd name="T22" fmla="*/ 1 w 25"/>
                    <a:gd name="T23" fmla="*/ 4 h 219"/>
                    <a:gd name="T24" fmla="*/ 1 w 25"/>
                    <a:gd name="T25" fmla="*/ 3 h 219"/>
                    <a:gd name="T26" fmla="*/ 1 w 25"/>
                    <a:gd name="T27" fmla="*/ 2 h 219"/>
                    <a:gd name="T28" fmla="*/ 1 w 25"/>
                    <a:gd name="T29" fmla="*/ 2 h 219"/>
                    <a:gd name="T30" fmla="*/ 1 w 25"/>
                    <a:gd name="T31" fmla="*/ 1 h 219"/>
                    <a:gd name="T32" fmla="*/ 1 w 25"/>
                    <a:gd name="T33" fmla="*/ 1 h 219"/>
                    <a:gd name="T34" fmla="*/ 1 w 25"/>
                    <a:gd name="T35" fmla="*/ 0 h 219"/>
                    <a:gd name="T36" fmla="*/ 1 w 25"/>
                    <a:gd name="T37" fmla="*/ 0 h 219"/>
                    <a:gd name="T38" fmla="*/ 1 w 25"/>
                    <a:gd name="T39" fmla="*/ 1 h 219"/>
                    <a:gd name="T40" fmla="*/ 1 w 25"/>
                    <a:gd name="T41" fmla="*/ 1 h 219"/>
                    <a:gd name="T42" fmla="*/ 0 w 25"/>
                    <a:gd name="T43" fmla="*/ 2 h 219"/>
                    <a:gd name="T44" fmla="*/ 0 w 25"/>
                    <a:gd name="T45" fmla="*/ 2 h 219"/>
                    <a:gd name="T46" fmla="*/ 0 w 25"/>
                    <a:gd name="T47" fmla="*/ 3 h 219"/>
                    <a:gd name="T48" fmla="*/ 0 w 25"/>
                    <a:gd name="T49" fmla="*/ 3 h 219"/>
                    <a:gd name="T50" fmla="*/ 0 w 25"/>
                    <a:gd name="T51" fmla="*/ 4 h 219"/>
                    <a:gd name="T52" fmla="*/ 0 w 25"/>
                    <a:gd name="T53" fmla="*/ 5 h 219"/>
                    <a:gd name="T54" fmla="*/ 0 w 25"/>
                    <a:gd name="T55" fmla="*/ 6 h 219"/>
                    <a:gd name="T56" fmla="*/ 0 w 25"/>
                    <a:gd name="T57" fmla="*/ 7 h 219"/>
                    <a:gd name="T58" fmla="*/ 0 w 25"/>
                    <a:gd name="T59" fmla="*/ 8 h 219"/>
                    <a:gd name="T60" fmla="*/ 0 w 25"/>
                    <a:gd name="T61" fmla="*/ 9 h 219"/>
                    <a:gd name="T62" fmla="*/ 0 w 25"/>
                    <a:gd name="T63" fmla="*/ 10 h 219"/>
                    <a:gd name="T64" fmla="*/ 0 w 25"/>
                    <a:gd name="T65" fmla="*/ 11 h 219"/>
                    <a:gd name="T66" fmla="*/ 0 w 25"/>
                    <a:gd name="T67" fmla="*/ 12 h 219"/>
                    <a:gd name="T68" fmla="*/ 0 w 25"/>
                    <a:gd name="T69" fmla="*/ 13 h 219"/>
                    <a:gd name="T70" fmla="*/ 1 w 25"/>
                    <a:gd name="T71" fmla="*/ 14 h 219"/>
                    <a:gd name="T72" fmla="*/ 0 w 25"/>
                    <a:gd name="T73" fmla="*/ 13 h 219"/>
                    <a:gd name="T74" fmla="*/ 0 w 25"/>
                    <a:gd name="T75" fmla="*/ 14 h 219"/>
                    <a:gd name="T76" fmla="*/ 1 w 25"/>
                    <a:gd name="T77" fmla="*/ 14 h 219"/>
                    <a:gd name="T78" fmla="*/ 0 w 25"/>
                    <a:gd name="T79" fmla="*/ 13 h 219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25"/>
                    <a:gd name="T121" fmla="*/ 0 h 219"/>
                    <a:gd name="T122" fmla="*/ 25 w 25"/>
                    <a:gd name="T123" fmla="*/ 219 h 219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25" h="219">
                      <a:moveTo>
                        <a:pt x="8" y="206"/>
                      </a:moveTo>
                      <a:lnTo>
                        <a:pt x="16" y="212"/>
                      </a:lnTo>
                      <a:lnTo>
                        <a:pt x="14" y="192"/>
                      </a:lnTo>
                      <a:lnTo>
                        <a:pt x="13" y="174"/>
                      </a:lnTo>
                      <a:lnTo>
                        <a:pt x="12" y="156"/>
                      </a:lnTo>
                      <a:lnTo>
                        <a:pt x="12" y="138"/>
                      </a:lnTo>
                      <a:lnTo>
                        <a:pt x="12" y="122"/>
                      </a:lnTo>
                      <a:lnTo>
                        <a:pt x="12" y="107"/>
                      </a:lnTo>
                      <a:lnTo>
                        <a:pt x="13" y="91"/>
                      </a:lnTo>
                      <a:lnTo>
                        <a:pt x="14" y="78"/>
                      </a:lnTo>
                      <a:lnTo>
                        <a:pt x="16" y="65"/>
                      </a:lnTo>
                      <a:lnTo>
                        <a:pt x="17" y="54"/>
                      </a:lnTo>
                      <a:lnTo>
                        <a:pt x="18" y="43"/>
                      </a:lnTo>
                      <a:lnTo>
                        <a:pt x="19" y="34"/>
                      </a:lnTo>
                      <a:lnTo>
                        <a:pt x="20" y="24"/>
                      </a:lnTo>
                      <a:lnTo>
                        <a:pt x="23" y="16"/>
                      </a:lnTo>
                      <a:lnTo>
                        <a:pt x="24" y="8"/>
                      </a:lnTo>
                      <a:lnTo>
                        <a:pt x="25" y="2"/>
                      </a:lnTo>
                      <a:lnTo>
                        <a:pt x="13" y="0"/>
                      </a:lnTo>
                      <a:lnTo>
                        <a:pt x="12" y="6"/>
                      </a:lnTo>
                      <a:lnTo>
                        <a:pt x="11" y="13"/>
                      </a:lnTo>
                      <a:lnTo>
                        <a:pt x="8" y="22"/>
                      </a:lnTo>
                      <a:lnTo>
                        <a:pt x="7" y="31"/>
                      </a:lnTo>
                      <a:lnTo>
                        <a:pt x="6" y="41"/>
                      </a:lnTo>
                      <a:lnTo>
                        <a:pt x="5" y="51"/>
                      </a:lnTo>
                      <a:lnTo>
                        <a:pt x="4" y="65"/>
                      </a:lnTo>
                      <a:lnTo>
                        <a:pt x="2" y="78"/>
                      </a:lnTo>
                      <a:lnTo>
                        <a:pt x="1" y="91"/>
                      </a:lnTo>
                      <a:lnTo>
                        <a:pt x="0" y="107"/>
                      </a:lnTo>
                      <a:lnTo>
                        <a:pt x="0" y="122"/>
                      </a:lnTo>
                      <a:lnTo>
                        <a:pt x="0" y="138"/>
                      </a:lnTo>
                      <a:lnTo>
                        <a:pt x="0" y="156"/>
                      </a:lnTo>
                      <a:lnTo>
                        <a:pt x="1" y="174"/>
                      </a:lnTo>
                      <a:lnTo>
                        <a:pt x="2" y="192"/>
                      </a:lnTo>
                      <a:lnTo>
                        <a:pt x="4" y="212"/>
                      </a:lnTo>
                      <a:lnTo>
                        <a:pt x="11" y="218"/>
                      </a:lnTo>
                      <a:lnTo>
                        <a:pt x="4" y="212"/>
                      </a:lnTo>
                      <a:lnTo>
                        <a:pt x="5" y="219"/>
                      </a:lnTo>
                      <a:lnTo>
                        <a:pt x="11" y="218"/>
                      </a:lnTo>
                      <a:lnTo>
                        <a:pt x="8" y="20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77" name="Freeform 154"/>
                <p:cNvSpPr>
                  <a:spLocks/>
                </p:cNvSpPr>
                <p:nvPr/>
              </p:nvSpPr>
              <p:spPr bwMode="auto">
                <a:xfrm>
                  <a:off x="5013" y="2055"/>
                  <a:ext cx="15" cy="6"/>
                </a:xfrm>
                <a:custGeom>
                  <a:avLst/>
                  <a:gdLst>
                    <a:gd name="T0" fmla="*/ 3 w 62"/>
                    <a:gd name="T1" fmla="*/ 0 h 23"/>
                    <a:gd name="T2" fmla="*/ 3 w 62"/>
                    <a:gd name="T3" fmla="*/ 0 h 23"/>
                    <a:gd name="T4" fmla="*/ 3 w 62"/>
                    <a:gd name="T5" fmla="*/ 0 h 23"/>
                    <a:gd name="T6" fmla="*/ 3 w 62"/>
                    <a:gd name="T7" fmla="*/ 0 h 23"/>
                    <a:gd name="T8" fmla="*/ 3 w 62"/>
                    <a:gd name="T9" fmla="*/ 0 h 23"/>
                    <a:gd name="T10" fmla="*/ 2 w 62"/>
                    <a:gd name="T11" fmla="*/ 0 h 23"/>
                    <a:gd name="T12" fmla="*/ 2 w 62"/>
                    <a:gd name="T13" fmla="*/ 0 h 23"/>
                    <a:gd name="T14" fmla="*/ 1 w 62"/>
                    <a:gd name="T15" fmla="*/ 1 h 23"/>
                    <a:gd name="T16" fmla="*/ 1 w 62"/>
                    <a:gd name="T17" fmla="*/ 1 h 23"/>
                    <a:gd name="T18" fmla="*/ 0 w 62"/>
                    <a:gd name="T19" fmla="*/ 1 h 23"/>
                    <a:gd name="T20" fmla="*/ 0 w 62"/>
                    <a:gd name="T21" fmla="*/ 2 h 23"/>
                    <a:gd name="T22" fmla="*/ 1 w 62"/>
                    <a:gd name="T23" fmla="*/ 1 h 23"/>
                    <a:gd name="T24" fmla="*/ 1 w 62"/>
                    <a:gd name="T25" fmla="*/ 1 h 23"/>
                    <a:gd name="T26" fmla="*/ 2 w 62"/>
                    <a:gd name="T27" fmla="*/ 1 h 23"/>
                    <a:gd name="T28" fmla="*/ 2 w 62"/>
                    <a:gd name="T29" fmla="*/ 1 h 23"/>
                    <a:gd name="T30" fmla="*/ 3 w 62"/>
                    <a:gd name="T31" fmla="*/ 1 h 23"/>
                    <a:gd name="T32" fmla="*/ 3 w 62"/>
                    <a:gd name="T33" fmla="*/ 1 h 23"/>
                    <a:gd name="T34" fmla="*/ 3 w 62"/>
                    <a:gd name="T35" fmla="*/ 1 h 23"/>
                    <a:gd name="T36" fmla="*/ 3 w 62"/>
                    <a:gd name="T37" fmla="*/ 1 h 23"/>
                    <a:gd name="T38" fmla="*/ 4 w 62"/>
                    <a:gd name="T39" fmla="*/ 1 h 23"/>
                    <a:gd name="T40" fmla="*/ 3 w 62"/>
                    <a:gd name="T41" fmla="*/ 1 h 23"/>
                    <a:gd name="T42" fmla="*/ 4 w 62"/>
                    <a:gd name="T43" fmla="*/ 1 h 23"/>
                    <a:gd name="T44" fmla="*/ 4 w 62"/>
                    <a:gd name="T45" fmla="*/ 1 h 23"/>
                    <a:gd name="T46" fmla="*/ 3 w 62"/>
                    <a:gd name="T47" fmla="*/ 0 h 2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2"/>
                    <a:gd name="T73" fmla="*/ 0 h 23"/>
                    <a:gd name="T74" fmla="*/ 62 w 62"/>
                    <a:gd name="T75" fmla="*/ 23 h 2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2" h="23">
                      <a:moveTo>
                        <a:pt x="50" y="5"/>
                      </a:moveTo>
                      <a:lnTo>
                        <a:pt x="54" y="0"/>
                      </a:lnTo>
                      <a:lnTo>
                        <a:pt x="52" y="0"/>
                      </a:lnTo>
                      <a:lnTo>
                        <a:pt x="50" y="1"/>
                      </a:lnTo>
                      <a:lnTo>
                        <a:pt x="46" y="3"/>
                      </a:lnTo>
                      <a:lnTo>
                        <a:pt x="40" y="4"/>
                      </a:lnTo>
                      <a:lnTo>
                        <a:pt x="33" y="5"/>
                      </a:lnTo>
                      <a:lnTo>
                        <a:pt x="23" y="7"/>
                      </a:lnTo>
                      <a:lnTo>
                        <a:pt x="12" y="9"/>
                      </a:lnTo>
                      <a:lnTo>
                        <a:pt x="0" y="11"/>
                      </a:lnTo>
                      <a:lnTo>
                        <a:pt x="3" y="23"/>
                      </a:lnTo>
                      <a:lnTo>
                        <a:pt x="15" y="21"/>
                      </a:lnTo>
                      <a:lnTo>
                        <a:pt x="26" y="19"/>
                      </a:lnTo>
                      <a:lnTo>
                        <a:pt x="35" y="17"/>
                      </a:lnTo>
                      <a:lnTo>
                        <a:pt x="42" y="16"/>
                      </a:lnTo>
                      <a:lnTo>
                        <a:pt x="48" y="15"/>
                      </a:lnTo>
                      <a:lnTo>
                        <a:pt x="54" y="13"/>
                      </a:lnTo>
                      <a:lnTo>
                        <a:pt x="57" y="12"/>
                      </a:lnTo>
                      <a:lnTo>
                        <a:pt x="62" y="7"/>
                      </a:lnTo>
                      <a:lnTo>
                        <a:pt x="57" y="12"/>
                      </a:lnTo>
                      <a:lnTo>
                        <a:pt x="60" y="11"/>
                      </a:lnTo>
                      <a:lnTo>
                        <a:pt x="62" y="7"/>
                      </a:lnTo>
                      <a:lnTo>
                        <a:pt x="5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78" name="Freeform 155"/>
                <p:cNvSpPr>
                  <a:spLocks/>
                </p:cNvSpPr>
                <p:nvPr/>
              </p:nvSpPr>
              <p:spPr bwMode="auto">
                <a:xfrm>
                  <a:off x="5025" y="2005"/>
                  <a:ext cx="7" cy="52"/>
                </a:xfrm>
                <a:custGeom>
                  <a:avLst/>
                  <a:gdLst>
                    <a:gd name="T0" fmla="*/ 1 w 26"/>
                    <a:gd name="T1" fmla="*/ 0 h 208"/>
                    <a:gd name="T2" fmla="*/ 1 w 26"/>
                    <a:gd name="T3" fmla="*/ 0 h 208"/>
                    <a:gd name="T4" fmla="*/ 1 w 26"/>
                    <a:gd name="T5" fmla="*/ 1 h 208"/>
                    <a:gd name="T6" fmla="*/ 1 w 26"/>
                    <a:gd name="T7" fmla="*/ 1 h 208"/>
                    <a:gd name="T8" fmla="*/ 1 w 26"/>
                    <a:gd name="T9" fmla="*/ 2 h 208"/>
                    <a:gd name="T10" fmla="*/ 1 w 26"/>
                    <a:gd name="T11" fmla="*/ 2 h 208"/>
                    <a:gd name="T12" fmla="*/ 1 w 26"/>
                    <a:gd name="T13" fmla="*/ 3 h 208"/>
                    <a:gd name="T14" fmla="*/ 1 w 26"/>
                    <a:gd name="T15" fmla="*/ 4 h 208"/>
                    <a:gd name="T16" fmla="*/ 1 w 26"/>
                    <a:gd name="T17" fmla="*/ 5 h 208"/>
                    <a:gd name="T18" fmla="*/ 1 w 26"/>
                    <a:gd name="T19" fmla="*/ 6 h 208"/>
                    <a:gd name="T20" fmla="*/ 1 w 26"/>
                    <a:gd name="T21" fmla="*/ 6 h 208"/>
                    <a:gd name="T22" fmla="*/ 1 w 26"/>
                    <a:gd name="T23" fmla="*/ 7 h 208"/>
                    <a:gd name="T24" fmla="*/ 1 w 26"/>
                    <a:gd name="T25" fmla="*/ 8 h 208"/>
                    <a:gd name="T26" fmla="*/ 1 w 26"/>
                    <a:gd name="T27" fmla="*/ 9 h 208"/>
                    <a:gd name="T28" fmla="*/ 1 w 26"/>
                    <a:gd name="T29" fmla="*/ 10 h 208"/>
                    <a:gd name="T30" fmla="*/ 1 w 26"/>
                    <a:gd name="T31" fmla="*/ 11 h 208"/>
                    <a:gd name="T32" fmla="*/ 0 w 26"/>
                    <a:gd name="T33" fmla="*/ 12 h 208"/>
                    <a:gd name="T34" fmla="*/ 0 w 26"/>
                    <a:gd name="T35" fmla="*/ 13 h 208"/>
                    <a:gd name="T36" fmla="*/ 1 w 26"/>
                    <a:gd name="T37" fmla="*/ 13 h 208"/>
                    <a:gd name="T38" fmla="*/ 1 w 26"/>
                    <a:gd name="T39" fmla="*/ 12 h 208"/>
                    <a:gd name="T40" fmla="*/ 1 w 26"/>
                    <a:gd name="T41" fmla="*/ 11 h 208"/>
                    <a:gd name="T42" fmla="*/ 2 w 26"/>
                    <a:gd name="T43" fmla="*/ 10 h 208"/>
                    <a:gd name="T44" fmla="*/ 2 w 26"/>
                    <a:gd name="T45" fmla="*/ 9 h 208"/>
                    <a:gd name="T46" fmla="*/ 2 w 26"/>
                    <a:gd name="T47" fmla="*/ 8 h 208"/>
                    <a:gd name="T48" fmla="*/ 2 w 26"/>
                    <a:gd name="T49" fmla="*/ 7 h 208"/>
                    <a:gd name="T50" fmla="*/ 2 w 26"/>
                    <a:gd name="T51" fmla="*/ 6 h 208"/>
                    <a:gd name="T52" fmla="*/ 2 w 26"/>
                    <a:gd name="T53" fmla="*/ 6 h 208"/>
                    <a:gd name="T54" fmla="*/ 2 w 26"/>
                    <a:gd name="T55" fmla="*/ 5 h 208"/>
                    <a:gd name="T56" fmla="*/ 2 w 26"/>
                    <a:gd name="T57" fmla="*/ 4 h 208"/>
                    <a:gd name="T58" fmla="*/ 2 w 26"/>
                    <a:gd name="T59" fmla="*/ 3 h 208"/>
                    <a:gd name="T60" fmla="*/ 2 w 26"/>
                    <a:gd name="T61" fmla="*/ 2 h 208"/>
                    <a:gd name="T62" fmla="*/ 2 w 26"/>
                    <a:gd name="T63" fmla="*/ 2 h 208"/>
                    <a:gd name="T64" fmla="*/ 2 w 26"/>
                    <a:gd name="T65" fmla="*/ 1 h 208"/>
                    <a:gd name="T66" fmla="*/ 2 w 26"/>
                    <a:gd name="T67" fmla="*/ 1 h 208"/>
                    <a:gd name="T68" fmla="*/ 2 w 26"/>
                    <a:gd name="T69" fmla="*/ 0 h 208"/>
                    <a:gd name="T70" fmla="*/ 2 w 26"/>
                    <a:gd name="T71" fmla="*/ 0 h 208"/>
                    <a:gd name="T72" fmla="*/ 1 w 26"/>
                    <a:gd name="T73" fmla="*/ 0 h 208"/>
                    <a:gd name="T74" fmla="*/ 1 w 26"/>
                    <a:gd name="T75" fmla="*/ 0 h 208"/>
                    <a:gd name="T76" fmla="*/ 1 w 26"/>
                    <a:gd name="T77" fmla="*/ 0 h 208"/>
                    <a:gd name="T78" fmla="*/ 1 w 26"/>
                    <a:gd name="T79" fmla="*/ 0 h 208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26"/>
                    <a:gd name="T121" fmla="*/ 0 h 208"/>
                    <a:gd name="T122" fmla="*/ 26 w 26"/>
                    <a:gd name="T123" fmla="*/ 208 h 208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26" h="208">
                      <a:moveTo>
                        <a:pt x="12" y="0"/>
                      </a:moveTo>
                      <a:lnTo>
                        <a:pt x="10" y="2"/>
                      </a:lnTo>
                      <a:lnTo>
                        <a:pt x="12" y="10"/>
                      </a:lnTo>
                      <a:lnTo>
                        <a:pt x="12" y="18"/>
                      </a:lnTo>
                      <a:lnTo>
                        <a:pt x="13" y="28"/>
                      </a:lnTo>
                      <a:lnTo>
                        <a:pt x="13" y="37"/>
                      </a:lnTo>
                      <a:lnTo>
                        <a:pt x="14" y="49"/>
                      </a:lnTo>
                      <a:lnTo>
                        <a:pt x="14" y="61"/>
                      </a:lnTo>
                      <a:lnTo>
                        <a:pt x="14" y="73"/>
                      </a:lnTo>
                      <a:lnTo>
                        <a:pt x="14" y="86"/>
                      </a:lnTo>
                      <a:lnTo>
                        <a:pt x="14" y="101"/>
                      </a:lnTo>
                      <a:lnTo>
                        <a:pt x="14" y="115"/>
                      </a:lnTo>
                      <a:lnTo>
                        <a:pt x="13" y="128"/>
                      </a:lnTo>
                      <a:lnTo>
                        <a:pt x="10" y="144"/>
                      </a:lnTo>
                      <a:lnTo>
                        <a:pt x="9" y="158"/>
                      </a:lnTo>
                      <a:lnTo>
                        <a:pt x="7" y="174"/>
                      </a:lnTo>
                      <a:lnTo>
                        <a:pt x="3" y="190"/>
                      </a:lnTo>
                      <a:lnTo>
                        <a:pt x="0" y="206"/>
                      </a:lnTo>
                      <a:lnTo>
                        <a:pt x="12" y="208"/>
                      </a:lnTo>
                      <a:lnTo>
                        <a:pt x="15" y="193"/>
                      </a:lnTo>
                      <a:lnTo>
                        <a:pt x="19" y="176"/>
                      </a:lnTo>
                      <a:lnTo>
                        <a:pt x="21" y="161"/>
                      </a:lnTo>
                      <a:lnTo>
                        <a:pt x="22" y="146"/>
                      </a:lnTo>
                      <a:lnTo>
                        <a:pt x="25" y="131"/>
                      </a:lnTo>
                      <a:lnTo>
                        <a:pt x="26" y="115"/>
                      </a:lnTo>
                      <a:lnTo>
                        <a:pt x="26" y="101"/>
                      </a:lnTo>
                      <a:lnTo>
                        <a:pt x="26" y="86"/>
                      </a:lnTo>
                      <a:lnTo>
                        <a:pt x="26" y="73"/>
                      </a:lnTo>
                      <a:lnTo>
                        <a:pt x="26" y="61"/>
                      </a:lnTo>
                      <a:lnTo>
                        <a:pt x="26" y="49"/>
                      </a:lnTo>
                      <a:lnTo>
                        <a:pt x="25" y="37"/>
                      </a:lnTo>
                      <a:lnTo>
                        <a:pt x="25" y="28"/>
                      </a:lnTo>
                      <a:lnTo>
                        <a:pt x="24" y="18"/>
                      </a:lnTo>
                      <a:lnTo>
                        <a:pt x="24" y="10"/>
                      </a:lnTo>
                      <a:lnTo>
                        <a:pt x="22" y="2"/>
                      </a:lnTo>
                      <a:lnTo>
                        <a:pt x="21" y="5"/>
                      </a:lnTo>
                      <a:lnTo>
                        <a:pt x="12" y="0"/>
                      </a:lnTo>
                      <a:lnTo>
                        <a:pt x="10" y="1"/>
                      </a:lnTo>
                      <a:lnTo>
                        <a:pt x="10" y="2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79" name="Freeform 156"/>
                <p:cNvSpPr>
                  <a:spLocks/>
                </p:cNvSpPr>
                <p:nvPr/>
              </p:nvSpPr>
              <p:spPr bwMode="auto">
                <a:xfrm>
                  <a:off x="5028" y="1990"/>
                  <a:ext cx="6" cy="16"/>
                </a:xfrm>
                <a:custGeom>
                  <a:avLst/>
                  <a:gdLst>
                    <a:gd name="T0" fmla="*/ 0 w 21"/>
                    <a:gd name="T1" fmla="*/ 0 h 66"/>
                    <a:gd name="T2" fmla="*/ 0 w 21"/>
                    <a:gd name="T3" fmla="*/ 0 h 66"/>
                    <a:gd name="T4" fmla="*/ 0 w 21"/>
                    <a:gd name="T5" fmla="*/ 1 h 66"/>
                    <a:gd name="T6" fmla="*/ 1 w 21"/>
                    <a:gd name="T7" fmla="*/ 1 h 66"/>
                    <a:gd name="T8" fmla="*/ 1 w 21"/>
                    <a:gd name="T9" fmla="*/ 2 h 66"/>
                    <a:gd name="T10" fmla="*/ 1 w 21"/>
                    <a:gd name="T11" fmla="*/ 2 h 66"/>
                    <a:gd name="T12" fmla="*/ 1 w 21"/>
                    <a:gd name="T13" fmla="*/ 2 h 66"/>
                    <a:gd name="T14" fmla="*/ 1 w 21"/>
                    <a:gd name="T15" fmla="*/ 3 h 66"/>
                    <a:gd name="T16" fmla="*/ 0 w 21"/>
                    <a:gd name="T17" fmla="*/ 3 h 66"/>
                    <a:gd name="T18" fmla="*/ 0 w 21"/>
                    <a:gd name="T19" fmla="*/ 4 h 66"/>
                    <a:gd name="T20" fmla="*/ 1 w 21"/>
                    <a:gd name="T21" fmla="*/ 4 h 66"/>
                    <a:gd name="T22" fmla="*/ 1 w 21"/>
                    <a:gd name="T23" fmla="*/ 3 h 66"/>
                    <a:gd name="T24" fmla="*/ 1 w 21"/>
                    <a:gd name="T25" fmla="*/ 3 h 66"/>
                    <a:gd name="T26" fmla="*/ 2 w 21"/>
                    <a:gd name="T27" fmla="*/ 2 h 66"/>
                    <a:gd name="T28" fmla="*/ 2 w 21"/>
                    <a:gd name="T29" fmla="*/ 2 h 66"/>
                    <a:gd name="T30" fmla="*/ 2 w 21"/>
                    <a:gd name="T31" fmla="*/ 1 h 66"/>
                    <a:gd name="T32" fmla="*/ 1 w 21"/>
                    <a:gd name="T33" fmla="*/ 1 h 66"/>
                    <a:gd name="T34" fmla="*/ 1 w 21"/>
                    <a:gd name="T35" fmla="*/ 0 h 66"/>
                    <a:gd name="T36" fmla="*/ 1 w 21"/>
                    <a:gd name="T37" fmla="*/ 0 h 66"/>
                    <a:gd name="T38" fmla="*/ 1 w 21"/>
                    <a:gd name="T39" fmla="*/ 0 h 66"/>
                    <a:gd name="T40" fmla="*/ 0 w 21"/>
                    <a:gd name="T41" fmla="*/ 0 h 6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1"/>
                    <a:gd name="T64" fmla="*/ 0 h 66"/>
                    <a:gd name="T65" fmla="*/ 21 w 21"/>
                    <a:gd name="T66" fmla="*/ 66 h 6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1" h="66">
                      <a:moveTo>
                        <a:pt x="1" y="5"/>
                      </a:moveTo>
                      <a:lnTo>
                        <a:pt x="1" y="5"/>
                      </a:lnTo>
                      <a:lnTo>
                        <a:pt x="4" y="14"/>
                      </a:lnTo>
                      <a:lnTo>
                        <a:pt x="7" y="21"/>
                      </a:lnTo>
                      <a:lnTo>
                        <a:pt x="9" y="29"/>
                      </a:lnTo>
                      <a:lnTo>
                        <a:pt x="9" y="35"/>
                      </a:lnTo>
                      <a:lnTo>
                        <a:pt x="8" y="39"/>
                      </a:lnTo>
                      <a:lnTo>
                        <a:pt x="6" y="45"/>
                      </a:lnTo>
                      <a:lnTo>
                        <a:pt x="3" y="53"/>
                      </a:lnTo>
                      <a:lnTo>
                        <a:pt x="0" y="61"/>
                      </a:lnTo>
                      <a:lnTo>
                        <a:pt x="9" y="66"/>
                      </a:lnTo>
                      <a:lnTo>
                        <a:pt x="15" y="57"/>
                      </a:lnTo>
                      <a:lnTo>
                        <a:pt x="18" y="50"/>
                      </a:lnTo>
                      <a:lnTo>
                        <a:pt x="20" y="42"/>
                      </a:lnTo>
                      <a:lnTo>
                        <a:pt x="21" y="35"/>
                      </a:lnTo>
                      <a:lnTo>
                        <a:pt x="21" y="26"/>
                      </a:lnTo>
                      <a:lnTo>
                        <a:pt x="19" y="19"/>
                      </a:lnTo>
                      <a:lnTo>
                        <a:pt x="16" y="9"/>
                      </a:lnTo>
                      <a:lnTo>
                        <a:pt x="13" y="0"/>
                      </a:lnTo>
                      <a:lnTo>
                        <a:pt x="1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80" name="Freeform 157"/>
                <p:cNvSpPr>
                  <a:spLocks/>
                </p:cNvSpPr>
                <p:nvPr/>
              </p:nvSpPr>
              <p:spPr bwMode="auto">
                <a:xfrm>
                  <a:off x="5025" y="1973"/>
                  <a:ext cx="7" cy="18"/>
                </a:xfrm>
                <a:custGeom>
                  <a:avLst/>
                  <a:gdLst>
                    <a:gd name="T0" fmla="*/ 1 w 27"/>
                    <a:gd name="T1" fmla="*/ 2 h 73"/>
                    <a:gd name="T2" fmla="*/ 0 w 27"/>
                    <a:gd name="T3" fmla="*/ 1 h 73"/>
                    <a:gd name="T4" fmla="*/ 0 w 27"/>
                    <a:gd name="T5" fmla="*/ 2 h 73"/>
                    <a:gd name="T6" fmla="*/ 0 w 27"/>
                    <a:gd name="T7" fmla="*/ 2 h 73"/>
                    <a:gd name="T8" fmla="*/ 0 w 27"/>
                    <a:gd name="T9" fmla="*/ 2 h 73"/>
                    <a:gd name="T10" fmla="*/ 0 w 27"/>
                    <a:gd name="T11" fmla="*/ 2 h 73"/>
                    <a:gd name="T12" fmla="*/ 0 w 27"/>
                    <a:gd name="T13" fmla="*/ 3 h 73"/>
                    <a:gd name="T14" fmla="*/ 1 w 27"/>
                    <a:gd name="T15" fmla="*/ 3 h 73"/>
                    <a:gd name="T16" fmla="*/ 1 w 27"/>
                    <a:gd name="T17" fmla="*/ 4 h 73"/>
                    <a:gd name="T18" fmla="*/ 1 w 27"/>
                    <a:gd name="T19" fmla="*/ 4 h 73"/>
                    <a:gd name="T20" fmla="*/ 2 w 27"/>
                    <a:gd name="T21" fmla="*/ 4 h 73"/>
                    <a:gd name="T22" fmla="*/ 2 w 27"/>
                    <a:gd name="T23" fmla="*/ 3 h 73"/>
                    <a:gd name="T24" fmla="*/ 1 w 27"/>
                    <a:gd name="T25" fmla="*/ 3 h 73"/>
                    <a:gd name="T26" fmla="*/ 1 w 27"/>
                    <a:gd name="T27" fmla="*/ 3 h 73"/>
                    <a:gd name="T28" fmla="*/ 1 w 27"/>
                    <a:gd name="T29" fmla="*/ 2 h 73"/>
                    <a:gd name="T30" fmla="*/ 1 w 27"/>
                    <a:gd name="T31" fmla="*/ 2 h 73"/>
                    <a:gd name="T32" fmla="*/ 1 w 27"/>
                    <a:gd name="T33" fmla="*/ 2 h 73"/>
                    <a:gd name="T34" fmla="*/ 1 w 27"/>
                    <a:gd name="T35" fmla="*/ 2 h 73"/>
                    <a:gd name="T36" fmla="*/ 1 w 27"/>
                    <a:gd name="T37" fmla="*/ 1 h 73"/>
                    <a:gd name="T38" fmla="*/ 0 w 27"/>
                    <a:gd name="T39" fmla="*/ 1 h 73"/>
                    <a:gd name="T40" fmla="*/ 1 w 27"/>
                    <a:gd name="T41" fmla="*/ 1 h 73"/>
                    <a:gd name="T42" fmla="*/ 1 w 27"/>
                    <a:gd name="T43" fmla="*/ 0 h 73"/>
                    <a:gd name="T44" fmla="*/ 0 w 27"/>
                    <a:gd name="T45" fmla="*/ 1 h 73"/>
                    <a:gd name="T46" fmla="*/ 1 w 27"/>
                    <a:gd name="T47" fmla="*/ 2 h 7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7"/>
                    <a:gd name="T73" fmla="*/ 0 h 73"/>
                    <a:gd name="T74" fmla="*/ 27 w 27"/>
                    <a:gd name="T75" fmla="*/ 73 h 7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7" h="73">
                      <a:moveTo>
                        <a:pt x="12" y="28"/>
                      </a:moveTo>
                      <a:lnTo>
                        <a:pt x="0" y="26"/>
                      </a:lnTo>
                      <a:lnTo>
                        <a:pt x="0" y="27"/>
                      </a:lnTo>
                      <a:lnTo>
                        <a:pt x="0" y="31"/>
                      </a:lnTo>
                      <a:lnTo>
                        <a:pt x="2" y="34"/>
                      </a:lnTo>
                      <a:lnTo>
                        <a:pt x="3" y="39"/>
                      </a:lnTo>
                      <a:lnTo>
                        <a:pt x="4" y="45"/>
                      </a:lnTo>
                      <a:lnTo>
                        <a:pt x="6" y="55"/>
                      </a:lnTo>
                      <a:lnTo>
                        <a:pt x="10" y="63"/>
                      </a:lnTo>
                      <a:lnTo>
                        <a:pt x="15" y="73"/>
                      </a:lnTo>
                      <a:lnTo>
                        <a:pt x="27" y="68"/>
                      </a:lnTo>
                      <a:lnTo>
                        <a:pt x="22" y="58"/>
                      </a:lnTo>
                      <a:lnTo>
                        <a:pt x="18" y="50"/>
                      </a:lnTo>
                      <a:lnTo>
                        <a:pt x="16" y="43"/>
                      </a:lnTo>
                      <a:lnTo>
                        <a:pt x="15" y="37"/>
                      </a:lnTo>
                      <a:lnTo>
                        <a:pt x="14" y="32"/>
                      </a:lnTo>
                      <a:lnTo>
                        <a:pt x="12" y="28"/>
                      </a:lnTo>
                      <a:lnTo>
                        <a:pt x="12" y="27"/>
                      </a:lnTo>
                      <a:lnTo>
                        <a:pt x="12" y="26"/>
                      </a:lnTo>
                      <a:lnTo>
                        <a:pt x="0" y="24"/>
                      </a:lnTo>
                      <a:lnTo>
                        <a:pt x="12" y="26"/>
                      </a:lnTo>
                      <a:lnTo>
                        <a:pt x="10" y="0"/>
                      </a:lnTo>
                      <a:lnTo>
                        <a:pt x="0" y="24"/>
                      </a:lnTo>
                      <a:lnTo>
                        <a:pt x="12" y="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81" name="Freeform 158"/>
                <p:cNvSpPr>
                  <a:spLocks/>
                </p:cNvSpPr>
                <p:nvPr/>
              </p:nvSpPr>
              <p:spPr bwMode="auto">
                <a:xfrm>
                  <a:off x="5016" y="1966"/>
                  <a:ext cx="25" cy="25"/>
                </a:xfrm>
                <a:custGeom>
                  <a:avLst/>
                  <a:gdLst>
                    <a:gd name="T0" fmla="*/ 0 w 102"/>
                    <a:gd name="T1" fmla="*/ 2 h 100"/>
                    <a:gd name="T2" fmla="*/ 0 w 102"/>
                    <a:gd name="T3" fmla="*/ 2 h 100"/>
                    <a:gd name="T4" fmla="*/ 1 w 102"/>
                    <a:gd name="T5" fmla="*/ 1 h 100"/>
                    <a:gd name="T6" fmla="*/ 1 w 102"/>
                    <a:gd name="T7" fmla="*/ 1 h 100"/>
                    <a:gd name="T8" fmla="*/ 2 w 102"/>
                    <a:gd name="T9" fmla="*/ 1 h 100"/>
                    <a:gd name="T10" fmla="*/ 2 w 102"/>
                    <a:gd name="T11" fmla="*/ 1 h 100"/>
                    <a:gd name="T12" fmla="*/ 3 w 102"/>
                    <a:gd name="T13" fmla="*/ 1 h 100"/>
                    <a:gd name="T14" fmla="*/ 3 w 102"/>
                    <a:gd name="T15" fmla="*/ 0 h 100"/>
                    <a:gd name="T16" fmla="*/ 4 w 102"/>
                    <a:gd name="T17" fmla="*/ 0 h 100"/>
                    <a:gd name="T18" fmla="*/ 5 w 102"/>
                    <a:gd name="T19" fmla="*/ 2 h 100"/>
                    <a:gd name="T20" fmla="*/ 6 w 102"/>
                    <a:gd name="T21" fmla="*/ 3 h 100"/>
                    <a:gd name="T22" fmla="*/ 6 w 102"/>
                    <a:gd name="T23" fmla="*/ 4 h 100"/>
                    <a:gd name="T24" fmla="*/ 6 w 102"/>
                    <a:gd name="T25" fmla="*/ 5 h 100"/>
                    <a:gd name="T26" fmla="*/ 5 w 102"/>
                    <a:gd name="T27" fmla="*/ 6 h 100"/>
                    <a:gd name="T28" fmla="*/ 4 w 102"/>
                    <a:gd name="T29" fmla="*/ 6 h 100"/>
                    <a:gd name="T30" fmla="*/ 3 w 102"/>
                    <a:gd name="T31" fmla="*/ 6 h 100"/>
                    <a:gd name="T32" fmla="*/ 1 w 102"/>
                    <a:gd name="T33" fmla="*/ 6 h 100"/>
                    <a:gd name="T34" fmla="*/ 1 w 102"/>
                    <a:gd name="T35" fmla="*/ 6 h 100"/>
                    <a:gd name="T36" fmla="*/ 1 w 102"/>
                    <a:gd name="T37" fmla="*/ 5 h 100"/>
                    <a:gd name="T38" fmla="*/ 1 w 102"/>
                    <a:gd name="T39" fmla="*/ 5 h 100"/>
                    <a:gd name="T40" fmla="*/ 1 w 102"/>
                    <a:gd name="T41" fmla="*/ 4 h 100"/>
                    <a:gd name="T42" fmla="*/ 1 w 102"/>
                    <a:gd name="T43" fmla="*/ 3 h 100"/>
                    <a:gd name="T44" fmla="*/ 1 w 102"/>
                    <a:gd name="T45" fmla="*/ 3 h 100"/>
                    <a:gd name="T46" fmla="*/ 0 w 102"/>
                    <a:gd name="T47" fmla="*/ 2 h 100"/>
                    <a:gd name="T48" fmla="*/ 0 w 102"/>
                    <a:gd name="T49" fmla="*/ 2 h 10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02"/>
                    <a:gd name="T76" fmla="*/ 0 h 100"/>
                    <a:gd name="T77" fmla="*/ 102 w 102"/>
                    <a:gd name="T78" fmla="*/ 100 h 10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02" h="100">
                      <a:moveTo>
                        <a:pt x="0" y="25"/>
                      </a:moveTo>
                      <a:lnTo>
                        <a:pt x="10" y="23"/>
                      </a:lnTo>
                      <a:lnTo>
                        <a:pt x="17" y="19"/>
                      </a:lnTo>
                      <a:lnTo>
                        <a:pt x="24" y="17"/>
                      </a:lnTo>
                      <a:lnTo>
                        <a:pt x="30" y="15"/>
                      </a:lnTo>
                      <a:lnTo>
                        <a:pt x="36" y="12"/>
                      </a:lnTo>
                      <a:lnTo>
                        <a:pt x="43" y="9"/>
                      </a:lnTo>
                      <a:lnTo>
                        <a:pt x="53" y="5"/>
                      </a:lnTo>
                      <a:lnTo>
                        <a:pt x="64" y="0"/>
                      </a:lnTo>
                      <a:lnTo>
                        <a:pt x="85" y="28"/>
                      </a:lnTo>
                      <a:lnTo>
                        <a:pt x="97" y="49"/>
                      </a:lnTo>
                      <a:lnTo>
                        <a:pt x="102" y="66"/>
                      </a:lnTo>
                      <a:lnTo>
                        <a:pt x="99" y="78"/>
                      </a:lnTo>
                      <a:lnTo>
                        <a:pt x="88" y="88"/>
                      </a:lnTo>
                      <a:lnTo>
                        <a:pt x="71" y="94"/>
                      </a:lnTo>
                      <a:lnTo>
                        <a:pt x="48" y="97"/>
                      </a:lnTo>
                      <a:lnTo>
                        <a:pt x="19" y="100"/>
                      </a:lnTo>
                      <a:lnTo>
                        <a:pt x="21" y="94"/>
                      </a:lnTo>
                      <a:lnTo>
                        <a:pt x="21" y="85"/>
                      </a:lnTo>
                      <a:lnTo>
                        <a:pt x="21" y="76"/>
                      </a:lnTo>
                      <a:lnTo>
                        <a:pt x="19" y="64"/>
                      </a:lnTo>
                      <a:lnTo>
                        <a:pt x="17" y="53"/>
                      </a:lnTo>
                      <a:lnTo>
                        <a:pt x="13" y="42"/>
                      </a:lnTo>
                      <a:lnTo>
                        <a:pt x="7" y="33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82" name="Freeform 159"/>
                <p:cNvSpPr>
                  <a:spLocks/>
                </p:cNvSpPr>
                <p:nvPr/>
              </p:nvSpPr>
              <p:spPr bwMode="auto">
                <a:xfrm>
                  <a:off x="5016" y="1964"/>
                  <a:ext cx="17" cy="10"/>
                </a:xfrm>
                <a:custGeom>
                  <a:avLst/>
                  <a:gdLst>
                    <a:gd name="T0" fmla="*/ 4 w 70"/>
                    <a:gd name="T1" fmla="*/ 0 h 38"/>
                    <a:gd name="T2" fmla="*/ 4 w 70"/>
                    <a:gd name="T3" fmla="*/ 0 h 38"/>
                    <a:gd name="T4" fmla="*/ 3 w 70"/>
                    <a:gd name="T5" fmla="*/ 1 h 38"/>
                    <a:gd name="T6" fmla="*/ 2 w 70"/>
                    <a:gd name="T7" fmla="*/ 1 h 38"/>
                    <a:gd name="T8" fmla="*/ 2 w 70"/>
                    <a:gd name="T9" fmla="*/ 1 h 38"/>
                    <a:gd name="T10" fmla="*/ 2 w 70"/>
                    <a:gd name="T11" fmla="*/ 1 h 38"/>
                    <a:gd name="T12" fmla="*/ 1 w 70"/>
                    <a:gd name="T13" fmla="*/ 1 h 38"/>
                    <a:gd name="T14" fmla="*/ 1 w 70"/>
                    <a:gd name="T15" fmla="*/ 1 h 38"/>
                    <a:gd name="T16" fmla="*/ 0 w 70"/>
                    <a:gd name="T17" fmla="*/ 2 h 38"/>
                    <a:gd name="T18" fmla="*/ 0 w 70"/>
                    <a:gd name="T19" fmla="*/ 2 h 38"/>
                    <a:gd name="T20" fmla="*/ 0 w 70"/>
                    <a:gd name="T21" fmla="*/ 3 h 38"/>
                    <a:gd name="T22" fmla="*/ 1 w 70"/>
                    <a:gd name="T23" fmla="*/ 2 h 38"/>
                    <a:gd name="T24" fmla="*/ 1 w 70"/>
                    <a:gd name="T25" fmla="*/ 2 h 38"/>
                    <a:gd name="T26" fmla="*/ 2 w 70"/>
                    <a:gd name="T27" fmla="*/ 2 h 38"/>
                    <a:gd name="T28" fmla="*/ 2 w 70"/>
                    <a:gd name="T29" fmla="*/ 2 h 38"/>
                    <a:gd name="T30" fmla="*/ 2 w 70"/>
                    <a:gd name="T31" fmla="*/ 2 h 38"/>
                    <a:gd name="T32" fmla="*/ 3 w 70"/>
                    <a:gd name="T33" fmla="*/ 2 h 38"/>
                    <a:gd name="T34" fmla="*/ 3 w 70"/>
                    <a:gd name="T35" fmla="*/ 1 h 38"/>
                    <a:gd name="T36" fmla="*/ 4 w 70"/>
                    <a:gd name="T37" fmla="*/ 1 h 38"/>
                    <a:gd name="T38" fmla="*/ 4 w 70"/>
                    <a:gd name="T39" fmla="*/ 1 h 38"/>
                    <a:gd name="T40" fmla="*/ 4 w 70"/>
                    <a:gd name="T41" fmla="*/ 0 h 38"/>
                    <a:gd name="T42" fmla="*/ 4 w 70"/>
                    <a:gd name="T43" fmla="*/ 0 h 38"/>
                    <a:gd name="T44" fmla="*/ 4 w 70"/>
                    <a:gd name="T45" fmla="*/ 0 h 38"/>
                    <a:gd name="T46" fmla="*/ 4 w 70"/>
                    <a:gd name="T47" fmla="*/ 0 h 3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0"/>
                    <a:gd name="T73" fmla="*/ 0 h 38"/>
                    <a:gd name="T74" fmla="*/ 70 w 70"/>
                    <a:gd name="T75" fmla="*/ 38 h 38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0" h="38">
                      <a:moveTo>
                        <a:pt x="70" y="4"/>
                      </a:moveTo>
                      <a:lnTo>
                        <a:pt x="62" y="1"/>
                      </a:lnTo>
                      <a:lnTo>
                        <a:pt x="52" y="6"/>
                      </a:lnTo>
                      <a:lnTo>
                        <a:pt x="42" y="10"/>
                      </a:lnTo>
                      <a:lnTo>
                        <a:pt x="35" y="13"/>
                      </a:lnTo>
                      <a:lnTo>
                        <a:pt x="29" y="16"/>
                      </a:lnTo>
                      <a:lnTo>
                        <a:pt x="23" y="18"/>
                      </a:lnTo>
                      <a:lnTo>
                        <a:pt x="16" y="20"/>
                      </a:lnTo>
                      <a:lnTo>
                        <a:pt x="8" y="24"/>
                      </a:lnTo>
                      <a:lnTo>
                        <a:pt x="0" y="26"/>
                      </a:lnTo>
                      <a:lnTo>
                        <a:pt x="2" y="38"/>
                      </a:lnTo>
                      <a:lnTo>
                        <a:pt x="13" y="36"/>
                      </a:lnTo>
                      <a:lnTo>
                        <a:pt x="20" y="32"/>
                      </a:lnTo>
                      <a:lnTo>
                        <a:pt x="28" y="30"/>
                      </a:lnTo>
                      <a:lnTo>
                        <a:pt x="34" y="28"/>
                      </a:lnTo>
                      <a:lnTo>
                        <a:pt x="40" y="25"/>
                      </a:lnTo>
                      <a:lnTo>
                        <a:pt x="47" y="22"/>
                      </a:lnTo>
                      <a:lnTo>
                        <a:pt x="56" y="18"/>
                      </a:lnTo>
                      <a:lnTo>
                        <a:pt x="67" y="13"/>
                      </a:lnTo>
                      <a:lnTo>
                        <a:pt x="60" y="11"/>
                      </a:lnTo>
                      <a:lnTo>
                        <a:pt x="70" y="4"/>
                      </a:lnTo>
                      <a:lnTo>
                        <a:pt x="66" y="0"/>
                      </a:lnTo>
                      <a:lnTo>
                        <a:pt x="62" y="1"/>
                      </a:lnTo>
                      <a:lnTo>
                        <a:pt x="70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83" name="Freeform 160"/>
                <p:cNvSpPr>
                  <a:spLocks/>
                </p:cNvSpPr>
                <p:nvPr/>
              </p:nvSpPr>
              <p:spPr bwMode="auto">
                <a:xfrm>
                  <a:off x="5019" y="1965"/>
                  <a:ext cx="24" cy="27"/>
                </a:xfrm>
                <a:custGeom>
                  <a:avLst/>
                  <a:gdLst>
                    <a:gd name="T0" fmla="*/ 0 w 96"/>
                    <a:gd name="T1" fmla="*/ 6 h 109"/>
                    <a:gd name="T2" fmla="*/ 1 w 96"/>
                    <a:gd name="T3" fmla="*/ 7 h 109"/>
                    <a:gd name="T4" fmla="*/ 2 w 96"/>
                    <a:gd name="T5" fmla="*/ 6 h 109"/>
                    <a:gd name="T6" fmla="*/ 4 w 96"/>
                    <a:gd name="T7" fmla="*/ 6 h 109"/>
                    <a:gd name="T8" fmla="*/ 5 w 96"/>
                    <a:gd name="T9" fmla="*/ 6 h 109"/>
                    <a:gd name="T10" fmla="*/ 6 w 96"/>
                    <a:gd name="T11" fmla="*/ 5 h 109"/>
                    <a:gd name="T12" fmla="*/ 6 w 96"/>
                    <a:gd name="T13" fmla="*/ 4 h 109"/>
                    <a:gd name="T14" fmla="*/ 6 w 96"/>
                    <a:gd name="T15" fmla="*/ 3 h 109"/>
                    <a:gd name="T16" fmla="*/ 5 w 96"/>
                    <a:gd name="T17" fmla="*/ 2 h 109"/>
                    <a:gd name="T18" fmla="*/ 3 w 96"/>
                    <a:gd name="T19" fmla="*/ 0 h 109"/>
                    <a:gd name="T20" fmla="*/ 3 w 96"/>
                    <a:gd name="T21" fmla="*/ 0 h 109"/>
                    <a:gd name="T22" fmla="*/ 4 w 96"/>
                    <a:gd name="T23" fmla="*/ 2 h 109"/>
                    <a:gd name="T24" fmla="*/ 5 w 96"/>
                    <a:gd name="T25" fmla="*/ 3 h 109"/>
                    <a:gd name="T26" fmla="*/ 5 w 96"/>
                    <a:gd name="T27" fmla="*/ 4 h 109"/>
                    <a:gd name="T28" fmla="*/ 5 w 96"/>
                    <a:gd name="T29" fmla="*/ 5 h 109"/>
                    <a:gd name="T30" fmla="*/ 5 w 96"/>
                    <a:gd name="T31" fmla="*/ 5 h 109"/>
                    <a:gd name="T32" fmla="*/ 3 w 96"/>
                    <a:gd name="T33" fmla="*/ 6 h 109"/>
                    <a:gd name="T34" fmla="*/ 2 w 96"/>
                    <a:gd name="T35" fmla="*/ 6 h 109"/>
                    <a:gd name="T36" fmla="*/ 1 w 96"/>
                    <a:gd name="T37" fmla="*/ 6 h 109"/>
                    <a:gd name="T38" fmla="*/ 1 w 96"/>
                    <a:gd name="T39" fmla="*/ 6 h 109"/>
                    <a:gd name="T40" fmla="*/ 0 w 96"/>
                    <a:gd name="T41" fmla="*/ 6 h 109"/>
                    <a:gd name="T42" fmla="*/ 0 w 96"/>
                    <a:gd name="T43" fmla="*/ 7 h 109"/>
                    <a:gd name="T44" fmla="*/ 1 w 96"/>
                    <a:gd name="T45" fmla="*/ 7 h 109"/>
                    <a:gd name="T46" fmla="*/ 0 w 96"/>
                    <a:gd name="T47" fmla="*/ 6 h 10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96"/>
                    <a:gd name="T73" fmla="*/ 0 h 109"/>
                    <a:gd name="T74" fmla="*/ 96 w 96"/>
                    <a:gd name="T75" fmla="*/ 109 h 109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96" h="109">
                      <a:moveTo>
                        <a:pt x="1" y="101"/>
                      </a:moveTo>
                      <a:lnTo>
                        <a:pt x="7" y="109"/>
                      </a:lnTo>
                      <a:lnTo>
                        <a:pt x="37" y="106"/>
                      </a:lnTo>
                      <a:lnTo>
                        <a:pt x="60" y="103"/>
                      </a:lnTo>
                      <a:lnTo>
                        <a:pt x="78" y="95"/>
                      </a:lnTo>
                      <a:lnTo>
                        <a:pt x="91" y="85"/>
                      </a:lnTo>
                      <a:lnTo>
                        <a:pt x="96" y="69"/>
                      </a:lnTo>
                      <a:lnTo>
                        <a:pt x="91" y="50"/>
                      </a:lnTo>
                      <a:lnTo>
                        <a:pt x="78" y="27"/>
                      </a:lnTo>
                      <a:lnTo>
                        <a:pt x="57" y="0"/>
                      </a:lnTo>
                      <a:lnTo>
                        <a:pt x="47" y="7"/>
                      </a:lnTo>
                      <a:lnTo>
                        <a:pt x="69" y="34"/>
                      </a:lnTo>
                      <a:lnTo>
                        <a:pt x="79" y="55"/>
                      </a:lnTo>
                      <a:lnTo>
                        <a:pt x="84" y="69"/>
                      </a:lnTo>
                      <a:lnTo>
                        <a:pt x="82" y="78"/>
                      </a:lnTo>
                      <a:lnTo>
                        <a:pt x="73" y="86"/>
                      </a:lnTo>
                      <a:lnTo>
                        <a:pt x="58" y="91"/>
                      </a:lnTo>
                      <a:lnTo>
                        <a:pt x="35" y="94"/>
                      </a:lnTo>
                      <a:lnTo>
                        <a:pt x="7" y="97"/>
                      </a:lnTo>
                      <a:lnTo>
                        <a:pt x="13" y="104"/>
                      </a:lnTo>
                      <a:lnTo>
                        <a:pt x="1" y="101"/>
                      </a:lnTo>
                      <a:lnTo>
                        <a:pt x="0" y="109"/>
                      </a:lnTo>
                      <a:lnTo>
                        <a:pt x="7" y="109"/>
                      </a:lnTo>
                      <a:lnTo>
                        <a:pt x="1" y="10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84" name="Freeform 161"/>
                <p:cNvSpPr>
                  <a:spLocks/>
                </p:cNvSpPr>
                <p:nvPr/>
              </p:nvSpPr>
              <p:spPr bwMode="auto">
                <a:xfrm>
                  <a:off x="5013" y="1971"/>
                  <a:ext cx="9" cy="20"/>
                </a:xfrm>
                <a:custGeom>
                  <a:avLst/>
                  <a:gdLst>
                    <a:gd name="T0" fmla="*/ 1 w 40"/>
                    <a:gd name="T1" fmla="*/ 0 h 82"/>
                    <a:gd name="T2" fmla="*/ 0 w 40"/>
                    <a:gd name="T3" fmla="*/ 1 h 82"/>
                    <a:gd name="T4" fmla="*/ 1 w 40"/>
                    <a:gd name="T5" fmla="*/ 1 h 82"/>
                    <a:gd name="T6" fmla="*/ 1 w 40"/>
                    <a:gd name="T7" fmla="*/ 1 h 82"/>
                    <a:gd name="T8" fmla="*/ 1 w 40"/>
                    <a:gd name="T9" fmla="*/ 2 h 82"/>
                    <a:gd name="T10" fmla="*/ 1 w 40"/>
                    <a:gd name="T11" fmla="*/ 3 h 82"/>
                    <a:gd name="T12" fmla="*/ 1 w 40"/>
                    <a:gd name="T13" fmla="*/ 3 h 82"/>
                    <a:gd name="T14" fmla="*/ 1 w 40"/>
                    <a:gd name="T15" fmla="*/ 4 h 82"/>
                    <a:gd name="T16" fmla="*/ 1 w 40"/>
                    <a:gd name="T17" fmla="*/ 4 h 82"/>
                    <a:gd name="T18" fmla="*/ 1 w 40"/>
                    <a:gd name="T19" fmla="*/ 5 h 82"/>
                    <a:gd name="T20" fmla="*/ 2 w 40"/>
                    <a:gd name="T21" fmla="*/ 5 h 82"/>
                    <a:gd name="T22" fmla="*/ 2 w 40"/>
                    <a:gd name="T23" fmla="*/ 4 h 82"/>
                    <a:gd name="T24" fmla="*/ 2 w 40"/>
                    <a:gd name="T25" fmla="*/ 4 h 82"/>
                    <a:gd name="T26" fmla="*/ 2 w 40"/>
                    <a:gd name="T27" fmla="*/ 3 h 82"/>
                    <a:gd name="T28" fmla="*/ 2 w 40"/>
                    <a:gd name="T29" fmla="*/ 3 h 82"/>
                    <a:gd name="T30" fmla="*/ 2 w 40"/>
                    <a:gd name="T31" fmla="*/ 2 h 82"/>
                    <a:gd name="T32" fmla="*/ 2 w 40"/>
                    <a:gd name="T33" fmla="*/ 1 h 82"/>
                    <a:gd name="T34" fmla="*/ 1 w 40"/>
                    <a:gd name="T35" fmla="*/ 0 h 82"/>
                    <a:gd name="T36" fmla="*/ 1 w 40"/>
                    <a:gd name="T37" fmla="*/ 0 h 82"/>
                    <a:gd name="T38" fmla="*/ 1 w 40"/>
                    <a:gd name="T39" fmla="*/ 1 h 82"/>
                    <a:gd name="T40" fmla="*/ 1 w 40"/>
                    <a:gd name="T41" fmla="*/ 0 h 82"/>
                    <a:gd name="T42" fmla="*/ 0 w 40"/>
                    <a:gd name="T43" fmla="*/ 0 h 82"/>
                    <a:gd name="T44" fmla="*/ 0 w 40"/>
                    <a:gd name="T45" fmla="*/ 1 h 82"/>
                    <a:gd name="T46" fmla="*/ 1 w 40"/>
                    <a:gd name="T47" fmla="*/ 0 h 8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40"/>
                    <a:gd name="T73" fmla="*/ 0 h 82"/>
                    <a:gd name="T74" fmla="*/ 40 w 40"/>
                    <a:gd name="T75" fmla="*/ 82 h 82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40" h="82">
                      <a:moveTo>
                        <a:pt x="12" y="0"/>
                      </a:moveTo>
                      <a:lnTo>
                        <a:pt x="10" y="11"/>
                      </a:lnTo>
                      <a:lnTo>
                        <a:pt x="16" y="17"/>
                      </a:lnTo>
                      <a:lnTo>
                        <a:pt x="20" y="26"/>
                      </a:lnTo>
                      <a:lnTo>
                        <a:pt x="24" y="35"/>
                      </a:lnTo>
                      <a:lnTo>
                        <a:pt x="26" y="46"/>
                      </a:lnTo>
                      <a:lnTo>
                        <a:pt x="28" y="57"/>
                      </a:lnTo>
                      <a:lnTo>
                        <a:pt x="28" y="66"/>
                      </a:lnTo>
                      <a:lnTo>
                        <a:pt x="28" y="75"/>
                      </a:lnTo>
                      <a:lnTo>
                        <a:pt x="26" y="79"/>
                      </a:lnTo>
                      <a:lnTo>
                        <a:pt x="38" y="82"/>
                      </a:lnTo>
                      <a:lnTo>
                        <a:pt x="40" y="75"/>
                      </a:lnTo>
                      <a:lnTo>
                        <a:pt x="40" y="66"/>
                      </a:lnTo>
                      <a:lnTo>
                        <a:pt x="40" y="57"/>
                      </a:lnTo>
                      <a:lnTo>
                        <a:pt x="38" y="44"/>
                      </a:lnTo>
                      <a:lnTo>
                        <a:pt x="36" y="33"/>
                      </a:lnTo>
                      <a:lnTo>
                        <a:pt x="32" y="21"/>
                      </a:lnTo>
                      <a:lnTo>
                        <a:pt x="25" y="10"/>
                      </a:lnTo>
                      <a:lnTo>
                        <a:pt x="17" y="2"/>
                      </a:lnTo>
                      <a:lnTo>
                        <a:pt x="14" y="12"/>
                      </a:lnTo>
                      <a:lnTo>
                        <a:pt x="12" y="0"/>
                      </a:lnTo>
                      <a:lnTo>
                        <a:pt x="0" y="4"/>
                      </a:lnTo>
                      <a:lnTo>
                        <a:pt x="10" y="11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85" name="Freeform 162"/>
                <p:cNvSpPr>
                  <a:spLocks/>
                </p:cNvSpPr>
                <p:nvPr/>
              </p:nvSpPr>
              <p:spPr bwMode="auto">
                <a:xfrm>
                  <a:off x="5018" y="1946"/>
                  <a:ext cx="15" cy="7"/>
                </a:xfrm>
                <a:custGeom>
                  <a:avLst/>
                  <a:gdLst>
                    <a:gd name="T0" fmla="*/ 4 w 60"/>
                    <a:gd name="T1" fmla="*/ 0 h 27"/>
                    <a:gd name="T2" fmla="*/ 3 w 60"/>
                    <a:gd name="T3" fmla="*/ 0 h 27"/>
                    <a:gd name="T4" fmla="*/ 3 w 60"/>
                    <a:gd name="T5" fmla="*/ 0 h 27"/>
                    <a:gd name="T6" fmla="*/ 3 w 60"/>
                    <a:gd name="T7" fmla="*/ 1 h 27"/>
                    <a:gd name="T8" fmla="*/ 2 w 60"/>
                    <a:gd name="T9" fmla="*/ 1 h 27"/>
                    <a:gd name="T10" fmla="*/ 2 w 60"/>
                    <a:gd name="T11" fmla="*/ 1 h 27"/>
                    <a:gd name="T12" fmla="*/ 1 w 60"/>
                    <a:gd name="T13" fmla="*/ 1 h 27"/>
                    <a:gd name="T14" fmla="*/ 1 w 60"/>
                    <a:gd name="T15" fmla="*/ 1 h 27"/>
                    <a:gd name="T16" fmla="*/ 0 w 60"/>
                    <a:gd name="T17" fmla="*/ 1 h 27"/>
                    <a:gd name="T18" fmla="*/ 0 w 60"/>
                    <a:gd name="T19" fmla="*/ 2 h 27"/>
                    <a:gd name="T20" fmla="*/ 1 w 60"/>
                    <a:gd name="T21" fmla="*/ 2 h 27"/>
                    <a:gd name="T22" fmla="*/ 1 w 60"/>
                    <a:gd name="T23" fmla="*/ 2 h 27"/>
                    <a:gd name="T24" fmla="*/ 2 w 60"/>
                    <a:gd name="T25" fmla="*/ 2 h 27"/>
                    <a:gd name="T26" fmla="*/ 2 w 60"/>
                    <a:gd name="T27" fmla="*/ 1 h 27"/>
                    <a:gd name="T28" fmla="*/ 3 w 60"/>
                    <a:gd name="T29" fmla="*/ 1 h 27"/>
                    <a:gd name="T30" fmla="*/ 3 w 60"/>
                    <a:gd name="T31" fmla="*/ 1 h 27"/>
                    <a:gd name="T32" fmla="*/ 4 w 60"/>
                    <a:gd name="T33" fmla="*/ 1 h 27"/>
                    <a:gd name="T34" fmla="*/ 4 w 60"/>
                    <a:gd name="T35" fmla="*/ 1 h 27"/>
                    <a:gd name="T36" fmla="*/ 4 w 60"/>
                    <a:gd name="T37" fmla="*/ 0 h 2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60"/>
                    <a:gd name="T58" fmla="*/ 0 h 27"/>
                    <a:gd name="T59" fmla="*/ 60 w 60"/>
                    <a:gd name="T60" fmla="*/ 27 h 27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60" h="27">
                      <a:moveTo>
                        <a:pt x="55" y="0"/>
                      </a:moveTo>
                      <a:lnTo>
                        <a:pt x="51" y="0"/>
                      </a:lnTo>
                      <a:lnTo>
                        <a:pt x="45" y="2"/>
                      </a:lnTo>
                      <a:lnTo>
                        <a:pt x="38" y="6"/>
                      </a:lnTo>
                      <a:lnTo>
                        <a:pt x="31" y="8"/>
                      </a:lnTo>
                      <a:lnTo>
                        <a:pt x="23" y="11"/>
                      </a:lnTo>
                      <a:lnTo>
                        <a:pt x="14" y="13"/>
                      </a:lnTo>
                      <a:lnTo>
                        <a:pt x="6" y="15"/>
                      </a:lnTo>
                      <a:lnTo>
                        <a:pt x="0" y="15"/>
                      </a:lnTo>
                      <a:lnTo>
                        <a:pt x="0" y="27"/>
                      </a:lnTo>
                      <a:lnTo>
                        <a:pt x="8" y="27"/>
                      </a:lnTo>
                      <a:lnTo>
                        <a:pt x="17" y="25"/>
                      </a:lnTo>
                      <a:lnTo>
                        <a:pt x="25" y="23"/>
                      </a:lnTo>
                      <a:lnTo>
                        <a:pt x="33" y="20"/>
                      </a:lnTo>
                      <a:lnTo>
                        <a:pt x="43" y="18"/>
                      </a:lnTo>
                      <a:lnTo>
                        <a:pt x="50" y="14"/>
                      </a:lnTo>
                      <a:lnTo>
                        <a:pt x="56" y="12"/>
                      </a:lnTo>
                      <a:lnTo>
                        <a:pt x="60" y="9"/>
                      </a:lnTo>
                      <a:lnTo>
                        <a:pt x="5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86" name="Freeform 163"/>
                <p:cNvSpPr>
                  <a:spLocks/>
                </p:cNvSpPr>
                <p:nvPr/>
              </p:nvSpPr>
              <p:spPr bwMode="auto">
                <a:xfrm>
                  <a:off x="5039" y="1963"/>
                  <a:ext cx="4" cy="18"/>
                </a:xfrm>
                <a:custGeom>
                  <a:avLst/>
                  <a:gdLst>
                    <a:gd name="T0" fmla="*/ 1 w 17"/>
                    <a:gd name="T1" fmla="*/ 5 h 71"/>
                    <a:gd name="T2" fmla="*/ 1 w 17"/>
                    <a:gd name="T3" fmla="*/ 4 h 71"/>
                    <a:gd name="T4" fmla="*/ 1 w 17"/>
                    <a:gd name="T5" fmla="*/ 4 h 71"/>
                    <a:gd name="T6" fmla="*/ 1 w 17"/>
                    <a:gd name="T7" fmla="*/ 3 h 71"/>
                    <a:gd name="T8" fmla="*/ 1 w 17"/>
                    <a:gd name="T9" fmla="*/ 2 h 71"/>
                    <a:gd name="T10" fmla="*/ 1 w 17"/>
                    <a:gd name="T11" fmla="*/ 2 h 71"/>
                    <a:gd name="T12" fmla="*/ 1 w 17"/>
                    <a:gd name="T13" fmla="*/ 1 h 71"/>
                    <a:gd name="T14" fmla="*/ 1 w 17"/>
                    <a:gd name="T15" fmla="*/ 1 h 71"/>
                    <a:gd name="T16" fmla="*/ 1 w 17"/>
                    <a:gd name="T17" fmla="*/ 0 h 71"/>
                    <a:gd name="T18" fmla="*/ 0 w 17"/>
                    <a:gd name="T19" fmla="*/ 0 h 71"/>
                    <a:gd name="T20" fmla="*/ 0 w 17"/>
                    <a:gd name="T21" fmla="*/ 1 h 71"/>
                    <a:gd name="T22" fmla="*/ 0 w 17"/>
                    <a:gd name="T23" fmla="*/ 1 h 71"/>
                    <a:gd name="T24" fmla="*/ 0 w 17"/>
                    <a:gd name="T25" fmla="*/ 2 h 71"/>
                    <a:gd name="T26" fmla="*/ 0 w 17"/>
                    <a:gd name="T27" fmla="*/ 2 h 71"/>
                    <a:gd name="T28" fmla="*/ 0 w 17"/>
                    <a:gd name="T29" fmla="*/ 3 h 71"/>
                    <a:gd name="T30" fmla="*/ 0 w 17"/>
                    <a:gd name="T31" fmla="*/ 3 h 71"/>
                    <a:gd name="T32" fmla="*/ 0 w 17"/>
                    <a:gd name="T33" fmla="*/ 4 h 71"/>
                    <a:gd name="T34" fmla="*/ 0 w 17"/>
                    <a:gd name="T35" fmla="*/ 4 h 71"/>
                    <a:gd name="T36" fmla="*/ 1 w 17"/>
                    <a:gd name="T37" fmla="*/ 5 h 71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7"/>
                    <a:gd name="T58" fmla="*/ 0 h 71"/>
                    <a:gd name="T59" fmla="*/ 17 w 17"/>
                    <a:gd name="T60" fmla="*/ 71 h 71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7" h="71">
                      <a:moveTo>
                        <a:pt x="12" y="71"/>
                      </a:moveTo>
                      <a:lnTo>
                        <a:pt x="13" y="64"/>
                      </a:lnTo>
                      <a:lnTo>
                        <a:pt x="14" y="56"/>
                      </a:lnTo>
                      <a:lnTo>
                        <a:pt x="15" y="46"/>
                      </a:lnTo>
                      <a:lnTo>
                        <a:pt x="17" y="34"/>
                      </a:lnTo>
                      <a:lnTo>
                        <a:pt x="17" y="24"/>
                      </a:lnTo>
                      <a:lnTo>
                        <a:pt x="17" y="15"/>
                      </a:lnTo>
                      <a:lnTo>
                        <a:pt x="17" y="8"/>
                      </a:lnTo>
                      <a:lnTo>
                        <a:pt x="15" y="0"/>
                      </a:lnTo>
                      <a:lnTo>
                        <a:pt x="3" y="5"/>
                      </a:lnTo>
                      <a:lnTo>
                        <a:pt x="5" y="8"/>
                      </a:lnTo>
                      <a:lnTo>
                        <a:pt x="5" y="15"/>
                      </a:lnTo>
                      <a:lnTo>
                        <a:pt x="5" y="24"/>
                      </a:lnTo>
                      <a:lnTo>
                        <a:pt x="5" y="34"/>
                      </a:lnTo>
                      <a:lnTo>
                        <a:pt x="3" y="44"/>
                      </a:lnTo>
                      <a:lnTo>
                        <a:pt x="2" y="53"/>
                      </a:lnTo>
                      <a:lnTo>
                        <a:pt x="1" y="62"/>
                      </a:lnTo>
                      <a:lnTo>
                        <a:pt x="0" y="69"/>
                      </a:lnTo>
                      <a:lnTo>
                        <a:pt x="12" y="7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87" name="Freeform 164"/>
                <p:cNvSpPr>
                  <a:spLocks/>
                </p:cNvSpPr>
                <p:nvPr/>
              </p:nvSpPr>
              <p:spPr bwMode="auto">
                <a:xfrm>
                  <a:off x="5016" y="2004"/>
                  <a:ext cx="14" cy="5"/>
                </a:xfrm>
                <a:custGeom>
                  <a:avLst/>
                  <a:gdLst>
                    <a:gd name="T0" fmla="*/ 3 w 58"/>
                    <a:gd name="T1" fmla="*/ 0 h 18"/>
                    <a:gd name="T2" fmla="*/ 3 w 58"/>
                    <a:gd name="T3" fmla="*/ 0 h 18"/>
                    <a:gd name="T4" fmla="*/ 2 w 58"/>
                    <a:gd name="T5" fmla="*/ 0 h 18"/>
                    <a:gd name="T6" fmla="*/ 2 w 58"/>
                    <a:gd name="T7" fmla="*/ 0 h 18"/>
                    <a:gd name="T8" fmla="*/ 2 w 58"/>
                    <a:gd name="T9" fmla="*/ 0 h 18"/>
                    <a:gd name="T10" fmla="*/ 1 w 58"/>
                    <a:gd name="T11" fmla="*/ 1 h 18"/>
                    <a:gd name="T12" fmla="*/ 1 w 58"/>
                    <a:gd name="T13" fmla="*/ 0 h 18"/>
                    <a:gd name="T14" fmla="*/ 0 w 58"/>
                    <a:gd name="T15" fmla="*/ 0 h 18"/>
                    <a:gd name="T16" fmla="*/ 0 w 58"/>
                    <a:gd name="T17" fmla="*/ 0 h 18"/>
                    <a:gd name="T18" fmla="*/ 0 w 58"/>
                    <a:gd name="T19" fmla="*/ 1 h 18"/>
                    <a:gd name="T20" fmla="*/ 0 w 58"/>
                    <a:gd name="T21" fmla="*/ 1 h 18"/>
                    <a:gd name="T22" fmla="*/ 1 w 58"/>
                    <a:gd name="T23" fmla="*/ 1 h 18"/>
                    <a:gd name="T24" fmla="*/ 1 w 58"/>
                    <a:gd name="T25" fmla="*/ 1 h 18"/>
                    <a:gd name="T26" fmla="*/ 2 w 58"/>
                    <a:gd name="T27" fmla="*/ 1 h 18"/>
                    <a:gd name="T28" fmla="*/ 2 w 58"/>
                    <a:gd name="T29" fmla="*/ 1 h 18"/>
                    <a:gd name="T30" fmla="*/ 2 w 58"/>
                    <a:gd name="T31" fmla="*/ 1 h 18"/>
                    <a:gd name="T32" fmla="*/ 3 w 58"/>
                    <a:gd name="T33" fmla="*/ 1 h 18"/>
                    <a:gd name="T34" fmla="*/ 3 w 58"/>
                    <a:gd name="T35" fmla="*/ 1 h 18"/>
                    <a:gd name="T36" fmla="*/ 3 w 58"/>
                    <a:gd name="T37" fmla="*/ 0 h 1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58"/>
                    <a:gd name="T58" fmla="*/ 0 h 18"/>
                    <a:gd name="T59" fmla="*/ 58 w 58"/>
                    <a:gd name="T60" fmla="*/ 18 h 18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58" h="18">
                      <a:moveTo>
                        <a:pt x="55" y="0"/>
                      </a:moveTo>
                      <a:lnTo>
                        <a:pt x="48" y="2"/>
                      </a:lnTo>
                      <a:lnTo>
                        <a:pt x="40" y="3"/>
                      </a:lnTo>
                      <a:lnTo>
                        <a:pt x="34" y="4"/>
                      </a:lnTo>
                      <a:lnTo>
                        <a:pt x="28" y="4"/>
                      </a:lnTo>
                      <a:lnTo>
                        <a:pt x="20" y="6"/>
                      </a:lnTo>
                      <a:lnTo>
                        <a:pt x="13" y="4"/>
                      </a:lnTo>
                      <a:lnTo>
                        <a:pt x="7" y="4"/>
                      </a:lnTo>
                      <a:lnTo>
                        <a:pt x="2" y="3"/>
                      </a:lnTo>
                      <a:lnTo>
                        <a:pt x="0" y="15"/>
                      </a:lnTo>
                      <a:lnTo>
                        <a:pt x="7" y="16"/>
                      </a:lnTo>
                      <a:lnTo>
                        <a:pt x="13" y="16"/>
                      </a:lnTo>
                      <a:lnTo>
                        <a:pt x="20" y="18"/>
                      </a:lnTo>
                      <a:lnTo>
                        <a:pt x="28" y="16"/>
                      </a:lnTo>
                      <a:lnTo>
                        <a:pt x="34" y="16"/>
                      </a:lnTo>
                      <a:lnTo>
                        <a:pt x="42" y="15"/>
                      </a:lnTo>
                      <a:lnTo>
                        <a:pt x="50" y="14"/>
                      </a:lnTo>
                      <a:lnTo>
                        <a:pt x="58" y="12"/>
                      </a:lnTo>
                      <a:lnTo>
                        <a:pt x="5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88" name="Freeform 165"/>
                <p:cNvSpPr>
                  <a:spLocks/>
                </p:cNvSpPr>
                <p:nvPr/>
              </p:nvSpPr>
              <p:spPr bwMode="auto">
                <a:xfrm>
                  <a:off x="4920" y="1915"/>
                  <a:ext cx="31" cy="52"/>
                </a:xfrm>
                <a:custGeom>
                  <a:avLst/>
                  <a:gdLst>
                    <a:gd name="T0" fmla="*/ 8 w 124"/>
                    <a:gd name="T1" fmla="*/ 1 h 209"/>
                    <a:gd name="T2" fmla="*/ 7 w 124"/>
                    <a:gd name="T3" fmla="*/ 1 h 209"/>
                    <a:gd name="T4" fmla="*/ 7 w 124"/>
                    <a:gd name="T5" fmla="*/ 1 h 209"/>
                    <a:gd name="T6" fmla="*/ 7 w 124"/>
                    <a:gd name="T7" fmla="*/ 0 h 209"/>
                    <a:gd name="T8" fmla="*/ 6 w 124"/>
                    <a:gd name="T9" fmla="*/ 0 h 209"/>
                    <a:gd name="T10" fmla="*/ 6 w 124"/>
                    <a:gd name="T11" fmla="*/ 0 h 209"/>
                    <a:gd name="T12" fmla="*/ 6 w 124"/>
                    <a:gd name="T13" fmla="*/ 0 h 209"/>
                    <a:gd name="T14" fmla="*/ 6 w 124"/>
                    <a:gd name="T15" fmla="*/ 0 h 209"/>
                    <a:gd name="T16" fmla="*/ 5 w 124"/>
                    <a:gd name="T17" fmla="*/ 0 h 209"/>
                    <a:gd name="T18" fmla="*/ 4 w 124"/>
                    <a:gd name="T19" fmla="*/ 0 h 209"/>
                    <a:gd name="T20" fmla="*/ 3 w 124"/>
                    <a:gd name="T21" fmla="*/ 0 h 209"/>
                    <a:gd name="T22" fmla="*/ 2 w 124"/>
                    <a:gd name="T23" fmla="*/ 1 h 209"/>
                    <a:gd name="T24" fmla="*/ 1 w 124"/>
                    <a:gd name="T25" fmla="*/ 2 h 209"/>
                    <a:gd name="T26" fmla="*/ 1 w 124"/>
                    <a:gd name="T27" fmla="*/ 3 h 209"/>
                    <a:gd name="T28" fmla="*/ 0 w 124"/>
                    <a:gd name="T29" fmla="*/ 5 h 209"/>
                    <a:gd name="T30" fmla="*/ 0 w 124"/>
                    <a:gd name="T31" fmla="*/ 8 h 209"/>
                    <a:gd name="T32" fmla="*/ 0 w 124"/>
                    <a:gd name="T33" fmla="*/ 11 h 209"/>
                    <a:gd name="T34" fmla="*/ 1 w 124"/>
                    <a:gd name="T35" fmla="*/ 12 h 209"/>
                    <a:gd name="T36" fmla="*/ 2 w 124"/>
                    <a:gd name="T37" fmla="*/ 12 h 209"/>
                    <a:gd name="T38" fmla="*/ 2 w 124"/>
                    <a:gd name="T39" fmla="*/ 12 h 209"/>
                    <a:gd name="T40" fmla="*/ 2 w 124"/>
                    <a:gd name="T41" fmla="*/ 12 h 209"/>
                    <a:gd name="T42" fmla="*/ 3 w 124"/>
                    <a:gd name="T43" fmla="*/ 12 h 209"/>
                    <a:gd name="T44" fmla="*/ 3 w 124"/>
                    <a:gd name="T45" fmla="*/ 13 h 209"/>
                    <a:gd name="T46" fmla="*/ 3 w 124"/>
                    <a:gd name="T47" fmla="*/ 13 h 209"/>
                    <a:gd name="T48" fmla="*/ 3 w 124"/>
                    <a:gd name="T49" fmla="*/ 13 h 209"/>
                    <a:gd name="T50" fmla="*/ 3 w 124"/>
                    <a:gd name="T51" fmla="*/ 11 h 209"/>
                    <a:gd name="T52" fmla="*/ 3 w 124"/>
                    <a:gd name="T53" fmla="*/ 9 h 209"/>
                    <a:gd name="T54" fmla="*/ 3 w 124"/>
                    <a:gd name="T55" fmla="*/ 7 h 209"/>
                    <a:gd name="T56" fmla="*/ 3 w 124"/>
                    <a:gd name="T57" fmla="*/ 6 h 209"/>
                    <a:gd name="T58" fmla="*/ 3 w 124"/>
                    <a:gd name="T59" fmla="*/ 5 h 209"/>
                    <a:gd name="T60" fmla="*/ 4 w 124"/>
                    <a:gd name="T61" fmla="*/ 4 h 209"/>
                    <a:gd name="T62" fmla="*/ 4 w 124"/>
                    <a:gd name="T63" fmla="*/ 3 h 209"/>
                    <a:gd name="T64" fmla="*/ 4 w 124"/>
                    <a:gd name="T65" fmla="*/ 2 h 209"/>
                    <a:gd name="T66" fmla="*/ 5 w 124"/>
                    <a:gd name="T67" fmla="*/ 2 h 209"/>
                    <a:gd name="T68" fmla="*/ 5 w 124"/>
                    <a:gd name="T69" fmla="*/ 2 h 209"/>
                    <a:gd name="T70" fmla="*/ 6 w 124"/>
                    <a:gd name="T71" fmla="*/ 1 h 209"/>
                    <a:gd name="T72" fmla="*/ 6 w 124"/>
                    <a:gd name="T73" fmla="*/ 1 h 209"/>
                    <a:gd name="T74" fmla="*/ 7 w 124"/>
                    <a:gd name="T75" fmla="*/ 1 h 209"/>
                    <a:gd name="T76" fmla="*/ 7 w 124"/>
                    <a:gd name="T77" fmla="*/ 1 h 209"/>
                    <a:gd name="T78" fmla="*/ 7 w 124"/>
                    <a:gd name="T79" fmla="*/ 1 h 209"/>
                    <a:gd name="T80" fmla="*/ 8 w 124"/>
                    <a:gd name="T81" fmla="*/ 1 h 209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124"/>
                    <a:gd name="T124" fmla="*/ 0 h 209"/>
                    <a:gd name="T125" fmla="*/ 124 w 124"/>
                    <a:gd name="T126" fmla="*/ 209 h 209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124" h="209">
                      <a:moveTo>
                        <a:pt x="124" y="17"/>
                      </a:moveTo>
                      <a:lnTo>
                        <a:pt x="115" y="13"/>
                      </a:lnTo>
                      <a:lnTo>
                        <a:pt x="109" y="11"/>
                      </a:lnTo>
                      <a:lnTo>
                        <a:pt x="104" y="9"/>
                      </a:lnTo>
                      <a:lnTo>
                        <a:pt x="100" y="7"/>
                      </a:lnTo>
                      <a:lnTo>
                        <a:pt x="98" y="6"/>
                      </a:lnTo>
                      <a:lnTo>
                        <a:pt x="93" y="5"/>
                      </a:lnTo>
                      <a:lnTo>
                        <a:pt x="88" y="3"/>
                      </a:lnTo>
                      <a:lnTo>
                        <a:pt x="80" y="0"/>
                      </a:lnTo>
                      <a:lnTo>
                        <a:pt x="62" y="0"/>
                      </a:lnTo>
                      <a:lnTo>
                        <a:pt x="44" y="4"/>
                      </a:lnTo>
                      <a:lnTo>
                        <a:pt x="30" y="13"/>
                      </a:lnTo>
                      <a:lnTo>
                        <a:pt x="16" y="29"/>
                      </a:lnTo>
                      <a:lnTo>
                        <a:pt x="7" y="52"/>
                      </a:lnTo>
                      <a:lnTo>
                        <a:pt x="2" y="84"/>
                      </a:lnTo>
                      <a:lnTo>
                        <a:pt x="0" y="126"/>
                      </a:lnTo>
                      <a:lnTo>
                        <a:pt x="3" y="180"/>
                      </a:lnTo>
                      <a:lnTo>
                        <a:pt x="19" y="189"/>
                      </a:lnTo>
                      <a:lnTo>
                        <a:pt x="30" y="195"/>
                      </a:lnTo>
                      <a:lnTo>
                        <a:pt x="34" y="199"/>
                      </a:lnTo>
                      <a:lnTo>
                        <a:pt x="37" y="200"/>
                      </a:lnTo>
                      <a:lnTo>
                        <a:pt x="38" y="201"/>
                      </a:lnTo>
                      <a:lnTo>
                        <a:pt x="39" y="203"/>
                      </a:lnTo>
                      <a:lnTo>
                        <a:pt x="42" y="205"/>
                      </a:lnTo>
                      <a:lnTo>
                        <a:pt x="48" y="209"/>
                      </a:lnTo>
                      <a:lnTo>
                        <a:pt x="46" y="175"/>
                      </a:lnTo>
                      <a:lnTo>
                        <a:pt x="46" y="145"/>
                      </a:lnTo>
                      <a:lnTo>
                        <a:pt x="48" y="120"/>
                      </a:lnTo>
                      <a:lnTo>
                        <a:pt x="49" y="97"/>
                      </a:lnTo>
                      <a:lnTo>
                        <a:pt x="52" y="79"/>
                      </a:lnTo>
                      <a:lnTo>
                        <a:pt x="56" y="64"/>
                      </a:lnTo>
                      <a:lnTo>
                        <a:pt x="61" y="51"/>
                      </a:lnTo>
                      <a:lnTo>
                        <a:pt x="67" y="41"/>
                      </a:lnTo>
                      <a:lnTo>
                        <a:pt x="73" y="33"/>
                      </a:lnTo>
                      <a:lnTo>
                        <a:pt x="79" y="27"/>
                      </a:lnTo>
                      <a:lnTo>
                        <a:pt x="86" y="22"/>
                      </a:lnTo>
                      <a:lnTo>
                        <a:pt x="93" y="19"/>
                      </a:lnTo>
                      <a:lnTo>
                        <a:pt x="102" y="18"/>
                      </a:lnTo>
                      <a:lnTo>
                        <a:pt x="109" y="17"/>
                      </a:lnTo>
                      <a:lnTo>
                        <a:pt x="117" y="17"/>
                      </a:lnTo>
                      <a:lnTo>
                        <a:pt x="124" y="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89" name="Freeform 166"/>
                <p:cNvSpPr>
                  <a:spLocks/>
                </p:cNvSpPr>
                <p:nvPr/>
              </p:nvSpPr>
              <p:spPr bwMode="auto">
                <a:xfrm>
                  <a:off x="4940" y="1913"/>
                  <a:ext cx="12" cy="7"/>
                </a:xfrm>
                <a:custGeom>
                  <a:avLst/>
                  <a:gdLst>
                    <a:gd name="T0" fmla="*/ 0 w 49"/>
                    <a:gd name="T1" fmla="*/ 1 h 29"/>
                    <a:gd name="T2" fmla="*/ 0 w 49"/>
                    <a:gd name="T3" fmla="*/ 1 h 29"/>
                    <a:gd name="T4" fmla="*/ 0 w 49"/>
                    <a:gd name="T5" fmla="*/ 1 h 29"/>
                    <a:gd name="T6" fmla="*/ 1 w 49"/>
                    <a:gd name="T7" fmla="*/ 1 h 29"/>
                    <a:gd name="T8" fmla="*/ 1 w 49"/>
                    <a:gd name="T9" fmla="*/ 1 h 29"/>
                    <a:gd name="T10" fmla="*/ 1 w 49"/>
                    <a:gd name="T11" fmla="*/ 1 h 29"/>
                    <a:gd name="T12" fmla="*/ 1 w 49"/>
                    <a:gd name="T13" fmla="*/ 1 h 29"/>
                    <a:gd name="T14" fmla="*/ 2 w 49"/>
                    <a:gd name="T15" fmla="*/ 1 h 29"/>
                    <a:gd name="T16" fmla="*/ 2 w 49"/>
                    <a:gd name="T17" fmla="*/ 1 h 29"/>
                    <a:gd name="T18" fmla="*/ 3 w 49"/>
                    <a:gd name="T19" fmla="*/ 2 h 29"/>
                    <a:gd name="T20" fmla="*/ 3 w 49"/>
                    <a:gd name="T21" fmla="*/ 1 h 29"/>
                    <a:gd name="T22" fmla="*/ 2 w 49"/>
                    <a:gd name="T23" fmla="*/ 1 h 29"/>
                    <a:gd name="T24" fmla="*/ 2 w 49"/>
                    <a:gd name="T25" fmla="*/ 1 h 29"/>
                    <a:gd name="T26" fmla="*/ 2 w 49"/>
                    <a:gd name="T27" fmla="*/ 0 h 29"/>
                    <a:gd name="T28" fmla="*/ 1 w 49"/>
                    <a:gd name="T29" fmla="*/ 0 h 29"/>
                    <a:gd name="T30" fmla="*/ 1 w 49"/>
                    <a:gd name="T31" fmla="*/ 0 h 29"/>
                    <a:gd name="T32" fmla="*/ 1 w 49"/>
                    <a:gd name="T33" fmla="*/ 0 h 29"/>
                    <a:gd name="T34" fmla="*/ 1 w 49"/>
                    <a:gd name="T35" fmla="*/ 0 h 29"/>
                    <a:gd name="T36" fmla="*/ 0 w 49"/>
                    <a:gd name="T37" fmla="*/ 0 h 29"/>
                    <a:gd name="T38" fmla="*/ 0 w 49"/>
                    <a:gd name="T39" fmla="*/ 0 h 29"/>
                    <a:gd name="T40" fmla="*/ 0 w 49"/>
                    <a:gd name="T41" fmla="*/ 0 h 29"/>
                    <a:gd name="T42" fmla="*/ 0 w 49"/>
                    <a:gd name="T43" fmla="*/ 0 h 29"/>
                    <a:gd name="T44" fmla="*/ 0 w 49"/>
                    <a:gd name="T45" fmla="*/ 0 h 29"/>
                    <a:gd name="T46" fmla="*/ 0 w 49"/>
                    <a:gd name="T47" fmla="*/ 1 h 2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49"/>
                    <a:gd name="T73" fmla="*/ 0 h 29"/>
                    <a:gd name="T74" fmla="*/ 49 w 49"/>
                    <a:gd name="T75" fmla="*/ 29 h 29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49" h="29">
                      <a:moveTo>
                        <a:pt x="2" y="12"/>
                      </a:moveTo>
                      <a:lnTo>
                        <a:pt x="0" y="12"/>
                      </a:lnTo>
                      <a:lnTo>
                        <a:pt x="8" y="15"/>
                      </a:lnTo>
                      <a:lnTo>
                        <a:pt x="13" y="17"/>
                      </a:lnTo>
                      <a:lnTo>
                        <a:pt x="18" y="18"/>
                      </a:lnTo>
                      <a:lnTo>
                        <a:pt x="20" y="19"/>
                      </a:lnTo>
                      <a:lnTo>
                        <a:pt x="24" y="21"/>
                      </a:lnTo>
                      <a:lnTo>
                        <a:pt x="28" y="23"/>
                      </a:lnTo>
                      <a:lnTo>
                        <a:pt x="34" y="25"/>
                      </a:lnTo>
                      <a:lnTo>
                        <a:pt x="44" y="29"/>
                      </a:lnTo>
                      <a:lnTo>
                        <a:pt x="49" y="17"/>
                      </a:lnTo>
                      <a:lnTo>
                        <a:pt x="39" y="13"/>
                      </a:lnTo>
                      <a:lnTo>
                        <a:pt x="33" y="11"/>
                      </a:lnTo>
                      <a:lnTo>
                        <a:pt x="28" y="9"/>
                      </a:lnTo>
                      <a:lnTo>
                        <a:pt x="25" y="7"/>
                      </a:lnTo>
                      <a:lnTo>
                        <a:pt x="22" y="6"/>
                      </a:lnTo>
                      <a:lnTo>
                        <a:pt x="18" y="5"/>
                      </a:lnTo>
                      <a:lnTo>
                        <a:pt x="13" y="3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2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90" name="Freeform 167"/>
                <p:cNvSpPr>
                  <a:spLocks/>
                </p:cNvSpPr>
                <p:nvPr/>
              </p:nvSpPr>
              <p:spPr bwMode="auto">
                <a:xfrm>
                  <a:off x="4919" y="1913"/>
                  <a:ext cx="21" cy="48"/>
                </a:xfrm>
                <a:custGeom>
                  <a:avLst/>
                  <a:gdLst>
                    <a:gd name="T0" fmla="*/ 1 w 86"/>
                    <a:gd name="T1" fmla="*/ 11 h 191"/>
                    <a:gd name="T2" fmla="*/ 1 w 86"/>
                    <a:gd name="T3" fmla="*/ 12 h 191"/>
                    <a:gd name="T4" fmla="*/ 1 w 86"/>
                    <a:gd name="T5" fmla="*/ 8 h 191"/>
                    <a:gd name="T6" fmla="*/ 1 w 86"/>
                    <a:gd name="T7" fmla="*/ 6 h 191"/>
                    <a:gd name="T8" fmla="*/ 1 w 86"/>
                    <a:gd name="T9" fmla="*/ 4 h 191"/>
                    <a:gd name="T10" fmla="*/ 2 w 86"/>
                    <a:gd name="T11" fmla="*/ 3 h 191"/>
                    <a:gd name="T12" fmla="*/ 2 w 86"/>
                    <a:gd name="T13" fmla="*/ 2 h 191"/>
                    <a:gd name="T14" fmla="*/ 3 w 86"/>
                    <a:gd name="T15" fmla="*/ 1 h 191"/>
                    <a:gd name="T16" fmla="*/ 4 w 86"/>
                    <a:gd name="T17" fmla="*/ 1 h 191"/>
                    <a:gd name="T18" fmla="*/ 5 w 86"/>
                    <a:gd name="T19" fmla="*/ 1 h 191"/>
                    <a:gd name="T20" fmla="*/ 5 w 86"/>
                    <a:gd name="T21" fmla="*/ 0 h 191"/>
                    <a:gd name="T22" fmla="*/ 4 w 86"/>
                    <a:gd name="T23" fmla="*/ 0 h 191"/>
                    <a:gd name="T24" fmla="*/ 3 w 86"/>
                    <a:gd name="T25" fmla="*/ 0 h 191"/>
                    <a:gd name="T26" fmla="*/ 2 w 86"/>
                    <a:gd name="T27" fmla="*/ 1 h 191"/>
                    <a:gd name="T28" fmla="*/ 1 w 86"/>
                    <a:gd name="T29" fmla="*/ 2 h 191"/>
                    <a:gd name="T30" fmla="*/ 0 w 86"/>
                    <a:gd name="T31" fmla="*/ 4 h 191"/>
                    <a:gd name="T32" fmla="*/ 0 w 86"/>
                    <a:gd name="T33" fmla="*/ 6 h 191"/>
                    <a:gd name="T34" fmla="*/ 0 w 86"/>
                    <a:gd name="T35" fmla="*/ 8 h 191"/>
                    <a:gd name="T36" fmla="*/ 0 w 86"/>
                    <a:gd name="T37" fmla="*/ 12 h 191"/>
                    <a:gd name="T38" fmla="*/ 0 w 86"/>
                    <a:gd name="T39" fmla="*/ 12 h 191"/>
                    <a:gd name="T40" fmla="*/ 0 w 86"/>
                    <a:gd name="T41" fmla="*/ 12 h 191"/>
                    <a:gd name="T42" fmla="*/ 0 w 86"/>
                    <a:gd name="T43" fmla="*/ 12 h 191"/>
                    <a:gd name="T44" fmla="*/ 0 w 86"/>
                    <a:gd name="T45" fmla="*/ 12 h 191"/>
                    <a:gd name="T46" fmla="*/ 1 w 86"/>
                    <a:gd name="T47" fmla="*/ 11 h 19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86"/>
                    <a:gd name="T73" fmla="*/ 0 h 191"/>
                    <a:gd name="T74" fmla="*/ 86 w 86"/>
                    <a:gd name="T75" fmla="*/ 191 h 191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86" h="191">
                      <a:moveTo>
                        <a:pt x="13" y="181"/>
                      </a:moveTo>
                      <a:lnTo>
                        <a:pt x="15" y="186"/>
                      </a:lnTo>
                      <a:lnTo>
                        <a:pt x="12" y="132"/>
                      </a:lnTo>
                      <a:lnTo>
                        <a:pt x="14" y="90"/>
                      </a:lnTo>
                      <a:lnTo>
                        <a:pt x="19" y="59"/>
                      </a:lnTo>
                      <a:lnTo>
                        <a:pt x="27" y="39"/>
                      </a:lnTo>
                      <a:lnTo>
                        <a:pt x="39" y="24"/>
                      </a:lnTo>
                      <a:lnTo>
                        <a:pt x="52" y="16"/>
                      </a:lnTo>
                      <a:lnTo>
                        <a:pt x="68" y="12"/>
                      </a:lnTo>
                      <a:lnTo>
                        <a:pt x="86" y="12"/>
                      </a:lnTo>
                      <a:lnTo>
                        <a:pt x="86" y="0"/>
                      </a:lnTo>
                      <a:lnTo>
                        <a:pt x="68" y="0"/>
                      </a:lnTo>
                      <a:lnTo>
                        <a:pt x="48" y="4"/>
                      </a:lnTo>
                      <a:lnTo>
                        <a:pt x="32" y="15"/>
                      </a:lnTo>
                      <a:lnTo>
                        <a:pt x="18" y="31"/>
                      </a:lnTo>
                      <a:lnTo>
                        <a:pt x="7" y="57"/>
                      </a:lnTo>
                      <a:lnTo>
                        <a:pt x="2" y="90"/>
                      </a:lnTo>
                      <a:lnTo>
                        <a:pt x="0" y="132"/>
                      </a:lnTo>
                      <a:lnTo>
                        <a:pt x="3" y="186"/>
                      </a:lnTo>
                      <a:lnTo>
                        <a:pt x="6" y="191"/>
                      </a:lnTo>
                      <a:lnTo>
                        <a:pt x="3" y="186"/>
                      </a:lnTo>
                      <a:lnTo>
                        <a:pt x="3" y="189"/>
                      </a:lnTo>
                      <a:lnTo>
                        <a:pt x="6" y="191"/>
                      </a:lnTo>
                      <a:lnTo>
                        <a:pt x="13" y="1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91" name="Freeform 168"/>
                <p:cNvSpPr>
                  <a:spLocks/>
                </p:cNvSpPr>
                <p:nvPr/>
              </p:nvSpPr>
              <p:spPr bwMode="auto">
                <a:xfrm>
                  <a:off x="4920" y="1958"/>
                  <a:ext cx="14" cy="12"/>
                </a:xfrm>
                <a:custGeom>
                  <a:avLst/>
                  <a:gdLst>
                    <a:gd name="T0" fmla="*/ 3 w 54"/>
                    <a:gd name="T1" fmla="*/ 2 h 46"/>
                    <a:gd name="T2" fmla="*/ 3 w 54"/>
                    <a:gd name="T3" fmla="*/ 2 h 46"/>
                    <a:gd name="T4" fmla="*/ 3 w 54"/>
                    <a:gd name="T5" fmla="*/ 2 h 46"/>
                    <a:gd name="T6" fmla="*/ 3 w 54"/>
                    <a:gd name="T7" fmla="*/ 2 h 46"/>
                    <a:gd name="T8" fmla="*/ 3 w 54"/>
                    <a:gd name="T9" fmla="*/ 2 h 46"/>
                    <a:gd name="T10" fmla="*/ 3 w 54"/>
                    <a:gd name="T11" fmla="*/ 1 h 46"/>
                    <a:gd name="T12" fmla="*/ 3 w 54"/>
                    <a:gd name="T13" fmla="*/ 1 h 46"/>
                    <a:gd name="T14" fmla="*/ 2 w 54"/>
                    <a:gd name="T15" fmla="*/ 1 h 46"/>
                    <a:gd name="T16" fmla="*/ 2 w 54"/>
                    <a:gd name="T17" fmla="*/ 1 h 46"/>
                    <a:gd name="T18" fmla="*/ 1 w 54"/>
                    <a:gd name="T19" fmla="*/ 0 h 46"/>
                    <a:gd name="T20" fmla="*/ 0 w 54"/>
                    <a:gd name="T21" fmla="*/ 1 h 46"/>
                    <a:gd name="T22" fmla="*/ 1 w 54"/>
                    <a:gd name="T23" fmla="*/ 1 h 46"/>
                    <a:gd name="T24" fmla="*/ 2 w 54"/>
                    <a:gd name="T25" fmla="*/ 2 h 46"/>
                    <a:gd name="T26" fmla="*/ 2 w 54"/>
                    <a:gd name="T27" fmla="*/ 2 h 46"/>
                    <a:gd name="T28" fmla="*/ 2 w 54"/>
                    <a:gd name="T29" fmla="*/ 2 h 46"/>
                    <a:gd name="T30" fmla="*/ 2 w 54"/>
                    <a:gd name="T31" fmla="*/ 2 h 46"/>
                    <a:gd name="T32" fmla="*/ 2 w 54"/>
                    <a:gd name="T33" fmla="*/ 2 h 46"/>
                    <a:gd name="T34" fmla="*/ 3 w 54"/>
                    <a:gd name="T35" fmla="*/ 2 h 46"/>
                    <a:gd name="T36" fmla="*/ 3 w 54"/>
                    <a:gd name="T37" fmla="*/ 3 h 46"/>
                    <a:gd name="T38" fmla="*/ 4 w 54"/>
                    <a:gd name="T39" fmla="*/ 2 h 46"/>
                    <a:gd name="T40" fmla="*/ 3 w 54"/>
                    <a:gd name="T41" fmla="*/ 3 h 46"/>
                    <a:gd name="T42" fmla="*/ 4 w 54"/>
                    <a:gd name="T43" fmla="*/ 3 h 46"/>
                    <a:gd name="T44" fmla="*/ 4 w 54"/>
                    <a:gd name="T45" fmla="*/ 2 h 46"/>
                    <a:gd name="T46" fmla="*/ 3 w 54"/>
                    <a:gd name="T47" fmla="*/ 2 h 4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54"/>
                    <a:gd name="T73" fmla="*/ 0 h 46"/>
                    <a:gd name="T74" fmla="*/ 54 w 54"/>
                    <a:gd name="T75" fmla="*/ 46 h 4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54" h="46">
                      <a:moveTo>
                        <a:pt x="42" y="34"/>
                      </a:moveTo>
                      <a:lnTo>
                        <a:pt x="51" y="29"/>
                      </a:lnTo>
                      <a:lnTo>
                        <a:pt x="45" y="25"/>
                      </a:lnTo>
                      <a:lnTo>
                        <a:pt x="44" y="23"/>
                      </a:lnTo>
                      <a:lnTo>
                        <a:pt x="43" y="22"/>
                      </a:lnTo>
                      <a:lnTo>
                        <a:pt x="40" y="20"/>
                      </a:lnTo>
                      <a:lnTo>
                        <a:pt x="38" y="19"/>
                      </a:lnTo>
                      <a:lnTo>
                        <a:pt x="33" y="16"/>
                      </a:lnTo>
                      <a:lnTo>
                        <a:pt x="22" y="10"/>
                      </a:lnTo>
                      <a:lnTo>
                        <a:pt x="7" y="0"/>
                      </a:lnTo>
                      <a:lnTo>
                        <a:pt x="0" y="10"/>
                      </a:lnTo>
                      <a:lnTo>
                        <a:pt x="15" y="19"/>
                      </a:lnTo>
                      <a:lnTo>
                        <a:pt x="26" y="25"/>
                      </a:lnTo>
                      <a:lnTo>
                        <a:pt x="31" y="29"/>
                      </a:lnTo>
                      <a:lnTo>
                        <a:pt x="33" y="30"/>
                      </a:lnTo>
                      <a:lnTo>
                        <a:pt x="33" y="31"/>
                      </a:lnTo>
                      <a:lnTo>
                        <a:pt x="34" y="32"/>
                      </a:lnTo>
                      <a:lnTo>
                        <a:pt x="38" y="35"/>
                      </a:lnTo>
                      <a:lnTo>
                        <a:pt x="44" y="38"/>
                      </a:lnTo>
                      <a:lnTo>
                        <a:pt x="54" y="34"/>
                      </a:lnTo>
                      <a:lnTo>
                        <a:pt x="44" y="38"/>
                      </a:lnTo>
                      <a:lnTo>
                        <a:pt x="54" y="46"/>
                      </a:lnTo>
                      <a:lnTo>
                        <a:pt x="54" y="34"/>
                      </a:lnTo>
                      <a:lnTo>
                        <a:pt x="42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92" name="Freeform 169"/>
                <p:cNvSpPr>
                  <a:spLocks/>
                </p:cNvSpPr>
                <p:nvPr/>
              </p:nvSpPr>
              <p:spPr bwMode="auto">
                <a:xfrm>
                  <a:off x="4930" y="1917"/>
                  <a:ext cx="29" cy="50"/>
                </a:xfrm>
                <a:custGeom>
                  <a:avLst/>
                  <a:gdLst>
                    <a:gd name="T0" fmla="*/ 5 w 116"/>
                    <a:gd name="T1" fmla="*/ 1 h 198"/>
                    <a:gd name="T2" fmla="*/ 5 w 116"/>
                    <a:gd name="T3" fmla="*/ 0 h 198"/>
                    <a:gd name="T4" fmla="*/ 5 w 116"/>
                    <a:gd name="T5" fmla="*/ 0 h 198"/>
                    <a:gd name="T6" fmla="*/ 4 w 116"/>
                    <a:gd name="T7" fmla="*/ 0 h 198"/>
                    <a:gd name="T8" fmla="*/ 4 w 116"/>
                    <a:gd name="T9" fmla="*/ 0 h 198"/>
                    <a:gd name="T10" fmla="*/ 3 w 116"/>
                    <a:gd name="T11" fmla="*/ 0 h 198"/>
                    <a:gd name="T12" fmla="*/ 3 w 116"/>
                    <a:gd name="T13" fmla="*/ 1 h 198"/>
                    <a:gd name="T14" fmla="*/ 2 w 116"/>
                    <a:gd name="T15" fmla="*/ 1 h 198"/>
                    <a:gd name="T16" fmla="*/ 2 w 116"/>
                    <a:gd name="T17" fmla="*/ 1 h 198"/>
                    <a:gd name="T18" fmla="*/ 2 w 116"/>
                    <a:gd name="T19" fmla="*/ 2 h 198"/>
                    <a:gd name="T20" fmla="*/ 1 w 116"/>
                    <a:gd name="T21" fmla="*/ 2 h 198"/>
                    <a:gd name="T22" fmla="*/ 1 w 116"/>
                    <a:gd name="T23" fmla="*/ 3 h 198"/>
                    <a:gd name="T24" fmla="*/ 1 w 116"/>
                    <a:gd name="T25" fmla="*/ 4 h 198"/>
                    <a:gd name="T26" fmla="*/ 0 w 116"/>
                    <a:gd name="T27" fmla="*/ 5 h 198"/>
                    <a:gd name="T28" fmla="*/ 0 w 116"/>
                    <a:gd name="T29" fmla="*/ 7 h 198"/>
                    <a:gd name="T30" fmla="*/ 0 w 116"/>
                    <a:gd name="T31" fmla="*/ 9 h 198"/>
                    <a:gd name="T32" fmla="*/ 0 w 116"/>
                    <a:gd name="T33" fmla="*/ 10 h 198"/>
                    <a:gd name="T34" fmla="*/ 0 w 116"/>
                    <a:gd name="T35" fmla="*/ 13 h 198"/>
                    <a:gd name="T36" fmla="*/ 1 w 116"/>
                    <a:gd name="T37" fmla="*/ 13 h 198"/>
                    <a:gd name="T38" fmla="*/ 1 w 116"/>
                    <a:gd name="T39" fmla="*/ 10 h 198"/>
                    <a:gd name="T40" fmla="*/ 1 w 116"/>
                    <a:gd name="T41" fmla="*/ 9 h 198"/>
                    <a:gd name="T42" fmla="*/ 1 w 116"/>
                    <a:gd name="T43" fmla="*/ 7 h 198"/>
                    <a:gd name="T44" fmla="*/ 1 w 116"/>
                    <a:gd name="T45" fmla="*/ 6 h 198"/>
                    <a:gd name="T46" fmla="*/ 1 w 116"/>
                    <a:gd name="T47" fmla="*/ 4 h 198"/>
                    <a:gd name="T48" fmla="*/ 2 w 116"/>
                    <a:gd name="T49" fmla="*/ 4 h 198"/>
                    <a:gd name="T50" fmla="*/ 2 w 116"/>
                    <a:gd name="T51" fmla="*/ 3 h 198"/>
                    <a:gd name="T52" fmla="*/ 2 w 116"/>
                    <a:gd name="T53" fmla="*/ 2 h 198"/>
                    <a:gd name="T54" fmla="*/ 3 w 116"/>
                    <a:gd name="T55" fmla="*/ 2 h 198"/>
                    <a:gd name="T56" fmla="*/ 3 w 116"/>
                    <a:gd name="T57" fmla="*/ 1 h 198"/>
                    <a:gd name="T58" fmla="*/ 3 w 116"/>
                    <a:gd name="T59" fmla="*/ 1 h 198"/>
                    <a:gd name="T60" fmla="*/ 4 w 116"/>
                    <a:gd name="T61" fmla="*/ 1 h 198"/>
                    <a:gd name="T62" fmla="*/ 4 w 116"/>
                    <a:gd name="T63" fmla="*/ 1 h 198"/>
                    <a:gd name="T64" fmla="*/ 4 w 116"/>
                    <a:gd name="T65" fmla="*/ 1 h 198"/>
                    <a:gd name="T66" fmla="*/ 5 w 116"/>
                    <a:gd name="T67" fmla="*/ 1 h 198"/>
                    <a:gd name="T68" fmla="*/ 5 w 116"/>
                    <a:gd name="T69" fmla="*/ 1 h 198"/>
                    <a:gd name="T70" fmla="*/ 6 w 116"/>
                    <a:gd name="T71" fmla="*/ 0 h 198"/>
                    <a:gd name="T72" fmla="*/ 5 w 116"/>
                    <a:gd name="T73" fmla="*/ 1 h 198"/>
                    <a:gd name="T74" fmla="*/ 7 w 116"/>
                    <a:gd name="T75" fmla="*/ 1 h 198"/>
                    <a:gd name="T76" fmla="*/ 6 w 116"/>
                    <a:gd name="T77" fmla="*/ 0 h 198"/>
                    <a:gd name="T78" fmla="*/ 5 w 116"/>
                    <a:gd name="T79" fmla="*/ 1 h 198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116"/>
                    <a:gd name="T121" fmla="*/ 0 h 198"/>
                    <a:gd name="T122" fmla="*/ 116 w 116"/>
                    <a:gd name="T123" fmla="*/ 198 h 198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116" h="198">
                      <a:moveTo>
                        <a:pt x="82" y="12"/>
                      </a:moveTo>
                      <a:lnTo>
                        <a:pt x="84" y="0"/>
                      </a:lnTo>
                      <a:lnTo>
                        <a:pt x="77" y="0"/>
                      </a:lnTo>
                      <a:lnTo>
                        <a:pt x="69" y="0"/>
                      </a:lnTo>
                      <a:lnTo>
                        <a:pt x="60" y="1"/>
                      </a:lnTo>
                      <a:lnTo>
                        <a:pt x="52" y="2"/>
                      </a:lnTo>
                      <a:lnTo>
                        <a:pt x="44" y="6"/>
                      </a:lnTo>
                      <a:lnTo>
                        <a:pt x="35" y="11"/>
                      </a:lnTo>
                      <a:lnTo>
                        <a:pt x="28" y="18"/>
                      </a:lnTo>
                      <a:lnTo>
                        <a:pt x="22" y="26"/>
                      </a:lnTo>
                      <a:lnTo>
                        <a:pt x="15" y="37"/>
                      </a:lnTo>
                      <a:lnTo>
                        <a:pt x="10" y="51"/>
                      </a:lnTo>
                      <a:lnTo>
                        <a:pt x="6" y="67"/>
                      </a:lnTo>
                      <a:lnTo>
                        <a:pt x="3" y="85"/>
                      </a:lnTo>
                      <a:lnTo>
                        <a:pt x="2" y="109"/>
                      </a:lnTo>
                      <a:lnTo>
                        <a:pt x="0" y="134"/>
                      </a:lnTo>
                      <a:lnTo>
                        <a:pt x="0" y="164"/>
                      </a:lnTo>
                      <a:lnTo>
                        <a:pt x="2" y="198"/>
                      </a:lnTo>
                      <a:lnTo>
                        <a:pt x="14" y="198"/>
                      </a:lnTo>
                      <a:lnTo>
                        <a:pt x="12" y="164"/>
                      </a:lnTo>
                      <a:lnTo>
                        <a:pt x="12" y="134"/>
                      </a:lnTo>
                      <a:lnTo>
                        <a:pt x="14" y="109"/>
                      </a:lnTo>
                      <a:lnTo>
                        <a:pt x="15" y="87"/>
                      </a:lnTo>
                      <a:lnTo>
                        <a:pt x="18" y="69"/>
                      </a:lnTo>
                      <a:lnTo>
                        <a:pt x="22" y="54"/>
                      </a:lnTo>
                      <a:lnTo>
                        <a:pt x="27" y="42"/>
                      </a:lnTo>
                      <a:lnTo>
                        <a:pt x="32" y="34"/>
                      </a:lnTo>
                      <a:lnTo>
                        <a:pt x="38" y="25"/>
                      </a:lnTo>
                      <a:lnTo>
                        <a:pt x="42" y="20"/>
                      </a:lnTo>
                      <a:lnTo>
                        <a:pt x="48" y="16"/>
                      </a:lnTo>
                      <a:lnTo>
                        <a:pt x="54" y="14"/>
                      </a:lnTo>
                      <a:lnTo>
                        <a:pt x="63" y="13"/>
                      </a:lnTo>
                      <a:lnTo>
                        <a:pt x="69" y="12"/>
                      </a:lnTo>
                      <a:lnTo>
                        <a:pt x="77" y="12"/>
                      </a:lnTo>
                      <a:lnTo>
                        <a:pt x="84" y="12"/>
                      </a:lnTo>
                      <a:lnTo>
                        <a:pt x="87" y="0"/>
                      </a:lnTo>
                      <a:lnTo>
                        <a:pt x="84" y="12"/>
                      </a:lnTo>
                      <a:lnTo>
                        <a:pt x="116" y="13"/>
                      </a:lnTo>
                      <a:lnTo>
                        <a:pt x="87" y="0"/>
                      </a:lnTo>
                      <a:lnTo>
                        <a:pt x="82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93" name="Freeform 170"/>
                <p:cNvSpPr>
                  <a:spLocks/>
                </p:cNvSpPr>
                <p:nvPr/>
              </p:nvSpPr>
              <p:spPr bwMode="auto">
                <a:xfrm>
                  <a:off x="4534" y="2074"/>
                  <a:ext cx="96" cy="24"/>
                </a:xfrm>
                <a:custGeom>
                  <a:avLst/>
                  <a:gdLst>
                    <a:gd name="T0" fmla="*/ 24 w 383"/>
                    <a:gd name="T1" fmla="*/ 2 h 98"/>
                    <a:gd name="T2" fmla="*/ 22 w 383"/>
                    <a:gd name="T3" fmla="*/ 1 h 98"/>
                    <a:gd name="T4" fmla="*/ 21 w 383"/>
                    <a:gd name="T5" fmla="*/ 0 h 98"/>
                    <a:gd name="T6" fmla="*/ 19 w 383"/>
                    <a:gd name="T7" fmla="*/ 0 h 98"/>
                    <a:gd name="T8" fmla="*/ 17 w 383"/>
                    <a:gd name="T9" fmla="*/ 0 h 98"/>
                    <a:gd name="T10" fmla="*/ 16 w 383"/>
                    <a:gd name="T11" fmla="*/ 0 h 98"/>
                    <a:gd name="T12" fmla="*/ 14 w 383"/>
                    <a:gd name="T13" fmla="*/ 0 h 98"/>
                    <a:gd name="T14" fmla="*/ 13 w 383"/>
                    <a:gd name="T15" fmla="*/ 0 h 98"/>
                    <a:gd name="T16" fmla="*/ 11 w 383"/>
                    <a:gd name="T17" fmla="*/ 1 h 98"/>
                    <a:gd name="T18" fmla="*/ 10 w 383"/>
                    <a:gd name="T19" fmla="*/ 1 h 98"/>
                    <a:gd name="T20" fmla="*/ 8 w 383"/>
                    <a:gd name="T21" fmla="*/ 2 h 98"/>
                    <a:gd name="T22" fmla="*/ 7 w 383"/>
                    <a:gd name="T23" fmla="*/ 2 h 98"/>
                    <a:gd name="T24" fmla="*/ 5 w 383"/>
                    <a:gd name="T25" fmla="*/ 3 h 98"/>
                    <a:gd name="T26" fmla="*/ 4 w 383"/>
                    <a:gd name="T27" fmla="*/ 3 h 98"/>
                    <a:gd name="T28" fmla="*/ 3 w 383"/>
                    <a:gd name="T29" fmla="*/ 4 h 98"/>
                    <a:gd name="T30" fmla="*/ 1 w 383"/>
                    <a:gd name="T31" fmla="*/ 5 h 98"/>
                    <a:gd name="T32" fmla="*/ 0 w 383"/>
                    <a:gd name="T33" fmla="*/ 5 h 98"/>
                    <a:gd name="T34" fmla="*/ 0 w 383"/>
                    <a:gd name="T35" fmla="*/ 6 h 98"/>
                    <a:gd name="T36" fmla="*/ 2 w 383"/>
                    <a:gd name="T37" fmla="*/ 5 h 98"/>
                    <a:gd name="T38" fmla="*/ 3 w 383"/>
                    <a:gd name="T39" fmla="*/ 5 h 98"/>
                    <a:gd name="T40" fmla="*/ 4 w 383"/>
                    <a:gd name="T41" fmla="*/ 4 h 98"/>
                    <a:gd name="T42" fmla="*/ 6 w 383"/>
                    <a:gd name="T43" fmla="*/ 4 h 98"/>
                    <a:gd name="T44" fmla="*/ 7 w 383"/>
                    <a:gd name="T45" fmla="*/ 3 h 98"/>
                    <a:gd name="T46" fmla="*/ 8 w 383"/>
                    <a:gd name="T47" fmla="*/ 2 h 98"/>
                    <a:gd name="T48" fmla="*/ 10 w 383"/>
                    <a:gd name="T49" fmla="*/ 2 h 98"/>
                    <a:gd name="T50" fmla="*/ 11 w 383"/>
                    <a:gd name="T51" fmla="*/ 1 h 98"/>
                    <a:gd name="T52" fmla="*/ 13 w 383"/>
                    <a:gd name="T53" fmla="*/ 1 h 98"/>
                    <a:gd name="T54" fmla="*/ 14 w 383"/>
                    <a:gd name="T55" fmla="*/ 1 h 98"/>
                    <a:gd name="T56" fmla="*/ 16 w 383"/>
                    <a:gd name="T57" fmla="*/ 1 h 98"/>
                    <a:gd name="T58" fmla="*/ 17 w 383"/>
                    <a:gd name="T59" fmla="*/ 1 h 98"/>
                    <a:gd name="T60" fmla="*/ 19 w 383"/>
                    <a:gd name="T61" fmla="*/ 1 h 98"/>
                    <a:gd name="T62" fmla="*/ 21 w 383"/>
                    <a:gd name="T63" fmla="*/ 1 h 98"/>
                    <a:gd name="T64" fmla="*/ 22 w 383"/>
                    <a:gd name="T65" fmla="*/ 2 h 98"/>
                    <a:gd name="T66" fmla="*/ 24 w 383"/>
                    <a:gd name="T67" fmla="*/ 2 h 98"/>
                    <a:gd name="T68" fmla="*/ 24 w 383"/>
                    <a:gd name="T69" fmla="*/ 2 h 9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383"/>
                    <a:gd name="T106" fmla="*/ 0 h 98"/>
                    <a:gd name="T107" fmla="*/ 383 w 383"/>
                    <a:gd name="T108" fmla="*/ 98 h 9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383" h="98">
                      <a:moveTo>
                        <a:pt x="383" y="31"/>
                      </a:moveTo>
                      <a:lnTo>
                        <a:pt x="356" y="16"/>
                      </a:lnTo>
                      <a:lnTo>
                        <a:pt x="329" y="8"/>
                      </a:lnTo>
                      <a:lnTo>
                        <a:pt x="302" y="2"/>
                      </a:lnTo>
                      <a:lnTo>
                        <a:pt x="276" y="0"/>
                      </a:lnTo>
                      <a:lnTo>
                        <a:pt x="251" y="0"/>
                      </a:lnTo>
                      <a:lnTo>
                        <a:pt x="224" y="3"/>
                      </a:lnTo>
                      <a:lnTo>
                        <a:pt x="199" y="7"/>
                      </a:lnTo>
                      <a:lnTo>
                        <a:pt x="175" y="14"/>
                      </a:lnTo>
                      <a:lnTo>
                        <a:pt x="150" y="21"/>
                      </a:lnTo>
                      <a:lnTo>
                        <a:pt x="126" y="29"/>
                      </a:lnTo>
                      <a:lnTo>
                        <a:pt x="104" y="39"/>
                      </a:lnTo>
                      <a:lnTo>
                        <a:pt x="82" y="50"/>
                      </a:lnTo>
                      <a:lnTo>
                        <a:pt x="60" y="59"/>
                      </a:lnTo>
                      <a:lnTo>
                        <a:pt x="40" y="69"/>
                      </a:lnTo>
                      <a:lnTo>
                        <a:pt x="19" y="77"/>
                      </a:lnTo>
                      <a:lnTo>
                        <a:pt x="0" y="86"/>
                      </a:lnTo>
                      <a:lnTo>
                        <a:pt x="5" y="98"/>
                      </a:lnTo>
                      <a:lnTo>
                        <a:pt x="24" y="89"/>
                      </a:lnTo>
                      <a:lnTo>
                        <a:pt x="45" y="81"/>
                      </a:lnTo>
                      <a:lnTo>
                        <a:pt x="65" y="71"/>
                      </a:lnTo>
                      <a:lnTo>
                        <a:pt x="86" y="62"/>
                      </a:lnTo>
                      <a:lnTo>
                        <a:pt x="109" y="51"/>
                      </a:lnTo>
                      <a:lnTo>
                        <a:pt x="131" y="41"/>
                      </a:lnTo>
                      <a:lnTo>
                        <a:pt x="155" y="33"/>
                      </a:lnTo>
                      <a:lnTo>
                        <a:pt x="178" y="26"/>
                      </a:lnTo>
                      <a:lnTo>
                        <a:pt x="202" y="19"/>
                      </a:lnTo>
                      <a:lnTo>
                        <a:pt x="227" y="15"/>
                      </a:lnTo>
                      <a:lnTo>
                        <a:pt x="251" y="11"/>
                      </a:lnTo>
                      <a:lnTo>
                        <a:pt x="276" y="11"/>
                      </a:lnTo>
                      <a:lnTo>
                        <a:pt x="300" y="14"/>
                      </a:lnTo>
                      <a:lnTo>
                        <a:pt x="326" y="20"/>
                      </a:lnTo>
                      <a:lnTo>
                        <a:pt x="352" y="28"/>
                      </a:lnTo>
                      <a:lnTo>
                        <a:pt x="378" y="40"/>
                      </a:lnTo>
                      <a:lnTo>
                        <a:pt x="383" y="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94" name="Freeform 171"/>
                <p:cNvSpPr>
                  <a:spLocks/>
                </p:cNvSpPr>
                <p:nvPr/>
              </p:nvSpPr>
              <p:spPr bwMode="auto">
                <a:xfrm>
                  <a:off x="4566" y="2044"/>
                  <a:ext cx="32" cy="32"/>
                </a:xfrm>
                <a:custGeom>
                  <a:avLst/>
                  <a:gdLst>
                    <a:gd name="T0" fmla="*/ 0 w 130"/>
                    <a:gd name="T1" fmla="*/ 1 h 128"/>
                    <a:gd name="T2" fmla="*/ 1 w 130"/>
                    <a:gd name="T3" fmla="*/ 1 h 128"/>
                    <a:gd name="T4" fmla="*/ 2 w 130"/>
                    <a:gd name="T5" fmla="*/ 2 h 128"/>
                    <a:gd name="T6" fmla="*/ 3 w 130"/>
                    <a:gd name="T7" fmla="*/ 3 h 128"/>
                    <a:gd name="T8" fmla="*/ 4 w 130"/>
                    <a:gd name="T9" fmla="*/ 3 h 128"/>
                    <a:gd name="T10" fmla="*/ 5 w 130"/>
                    <a:gd name="T11" fmla="*/ 4 h 128"/>
                    <a:gd name="T12" fmla="*/ 6 w 130"/>
                    <a:gd name="T13" fmla="*/ 6 h 128"/>
                    <a:gd name="T14" fmla="*/ 7 w 130"/>
                    <a:gd name="T15" fmla="*/ 7 h 128"/>
                    <a:gd name="T16" fmla="*/ 7 w 130"/>
                    <a:gd name="T17" fmla="*/ 8 h 128"/>
                    <a:gd name="T18" fmla="*/ 8 w 130"/>
                    <a:gd name="T19" fmla="*/ 8 h 128"/>
                    <a:gd name="T20" fmla="*/ 8 w 130"/>
                    <a:gd name="T21" fmla="*/ 6 h 128"/>
                    <a:gd name="T22" fmla="*/ 7 w 130"/>
                    <a:gd name="T23" fmla="*/ 5 h 128"/>
                    <a:gd name="T24" fmla="*/ 6 w 130"/>
                    <a:gd name="T25" fmla="*/ 4 h 128"/>
                    <a:gd name="T26" fmla="*/ 5 w 130"/>
                    <a:gd name="T27" fmla="*/ 3 h 128"/>
                    <a:gd name="T28" fmla="*/ 4 w 130"/>
                    <a:gd name="T29" fmla="*/ 2 h 128"/>
                    <a:gd name="T30" fmla="*/ 3 w 130"/>
                    <a:gd name="T31" fmla="*/ 1 h 128"/>
                    <a:gd name="T32" fmla="*/ 1 w 130"/>
                    <a:gd name="T33" fmla="*/ 1 h 128"/>
                    <a:gd name="T34" fmla="*/ 0 w 130"/>
                    <a:gd name="T35" fmla="*/ 0 h 128"/>
                    <a:gd name="T36" fmla="*/ 0 w 130"/>
                    <a:gd name="T37" fmla="*/ 1 h 12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30"/>
                    <a:gd name="T58" fmla="*/ 0 h 128"/>
                    <a:gd name="T59" fmla="*/ 130 w 130"/>
                    <a:gd name="T60" fmla="*/ 128 h 128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30" h="128">
                      <a:moveTo>
                        <a:pt x="0" y="9"/>
                      </a:moveTo>
                      <a:lnTo>
                        <a:pt x="18" y="19"/>
                      </a:lnTo>
                      <a:lnTo>
                        <a:pt x="36" y="29"/>
                      </a:lnTo>
                      <a:lnTo>
                        <a:pt x="55" y="43"/>
                      </a:lnTo>
                      <a:lnTo>
                        <a:pt x="75" y="57"/>
                      </a:lnTo>
                      <a:lnTo>
                        <a:pt x="90" y="73"/>
                      </a:lnTo>
                      <a:lnTo>
                        <a:pt x="105" y="91"/>
                      </a:lnTo>
                      <a:lnTo>
                        <a:pt x="113" y="109"/>
                      </a:lnTo>
                      <a:lnTo>
                        <a:pt x="118" y="128"/>
                      </a:lnTo>
                      <a:lnTo>
                        <a:pt x="130" y="128"/>
                      </a:lnTo>
                      <a:lnTo>
                        <a:pt x="125" y="104"/>
                      </a:lnTo>
                      <a:lnTo>
                        <a:pt x="114" y="83"/>
                      </a:lnTo>
                      <a:lnTo>
                        <a:pt x="100" y="65"/>
                      </a:lnTo>
                      <a:lnTo>
                        <a:pt x="82" y="47"/>
                      </a:lnTo>
                      <a:lnTo>
                        <a:pt x="63" y="33"/>
                      </a:lnTo>
                      <a:lnTo>
                        <a:pt x="43" y="20"/>
                      </a:lnTo>
                      <a:lnTo>
                        <a:pt x="23" y="9"/>
                      </a:lnTo>
                      <a:lnTo>
                        <a:pt x="5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95" name="Freeform 172"/>
                <p:cNvSpPr>
                  <a:spLocks/>
                </p:cNvSpPr>
                <p:nvPr/>
              </p:nvSpPr>
              <p:spPr bwMode="auto">
                <a:xfrm>
                  <a:off x="4685" y="1996"/>
                  <a:ext cx="35" cy="31"/>
                </a:xfrm>
                <a:custGeom>
                  <a:avLst/>
                  <a:gdLst>
                    <a:gd name="T0" fmla="*/ 0 w 137"/>
                    <a:gd name="T1" fmla="*/ 1 h 122"/>
                    <a:gd name="T2" fmla="*/ 1 w 137"/>
                    <a:gd name="T3" fmla="*/ 1 h 122"/>
                    <a:gd name="T4" fmla="*/ 2 w 137"/>
                    <a:gd name="T5" fmla="*/ 2 h 122"/>
                    <a:gd name="T6" fmla="*/ 3 w 137"/>
                    <a:gd name="T7" fmla="*/ 2 h 122"/>
                    <a:gd name="T8" fmla="*/ 4 w 137"/>
                    <a:gd name="T9" fmla="*/ 3 h 122"/>
                    <a:gd name="T10" fmla="*/ 6 w 137"/>
                    <a:gd name="T11" fmla="*/ 4 h 122"/>
                    <a:gd name="T12" fmla="*/ 7 w 137"/>
                    <a:gd name="T13" fmla="*/ 5 h 122"/>
                    <a:gd name="T14" fmla="*/ 8 w 137"/>
                    <a:gd name="T15" fmla="*/ 6 h 122"/>
                    <a:gd name="T16" fmla="*/ 8 w 137"/>
                    <a:gd name="T17" fmla="*/ 8 h 122"/>
                    <a:gd name="T18" fmla="*/ 9 w 137"/>
                    <a:gd name="T19" fmla="*/ 8 h 122"/>
                    <a:gd name="T20" fmla="*/ 8 w 137"/>
                    <a:gd name="T21" fmla="*/ 6 h 122"/>
                    <a:gd name="T22" fmla="*/ 7 w 137"/>
                    <a:gd name="T23" fmla="*/ 5 h 122"/>
                    <a:gd name="T24" fmla="*/ 6 w 137"/>
                    <a:gd name="T25" fmla="*/ 4 h 122"/>
                    <a:gd name="T26" fmla="*/ 5 w 137"/>
                    <a:gd name="T27" fmla="*/ 3 h 122"/>
                    <a:gd name="T28" fmla="*/ 4 w 137"/>
                    <a:gd name="T29" fmla="*/ 2 h 122"/>
                    <a:gd name="T30" fmla="*/ 2 w 137"/>
                    <a:gd name="T31" fmla="*/ 1 h 122"/>
                    <a:gd name="T32" fmla="*/ 1 w 137"/>
                    <a:gd name="T33" fmla="*/ 1 h 122"/>
                    <a:gd name="T34" fmla="*/ 0 w 137"/>
                    <a:gd name="T35" fmla="*/ 0 h 122"/>
                    <a:gd name="T36" fmla="*/ 0 w 137"/>
                    <a:gd name="T37" fmla="*/ 1 h 12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37"/>
                    <a:gd name="T58" fmla="*/ 0 h 122"/>
                    <a:gd name="T59" fmla="*/ 137 w 137"/>
                    <a:gd name="T60" fmla="*/ 122 h 12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37" h="122">
                      <a:moveTo>
                        <a:pt x="0" y="12"/>
                      </a:moveTo>
                      <a:lnTo>
                        <a:pt x="15" y="18"/>
                      </a:lnTo>
                      <a:lnTo>
                        <a:pt x="32" y="26"/>
                      </a:lnTo>
                      <a:lnTo>
                        <a:pt x="49" y="36"/>
                      </a:lnTo>
                      <a:lnTo>
                        <a:pt x="68" y="49"/>
                      </a:lnTo>
                      <a:lnTo>
                        <a:pt x="86" y="64"/>
                      </a:lnTo>
                      <a:lnTo>
                        <a:pt x="101" y="79"/>
                      </a:lnTo>
                      <a:lnTo>
                        <a:pt x="116" y="98"/>
                      </a:lnTo>
                      <a:lnTo>
                        <a:pt x="125" y="122"/>
                      </a:lnTo>
                      <a:lnTo>
                        <a:pt x="137" y="117"/>
                      </a:lnTo>
                      <a:lnTo>
                        <a:pt x="125" y="93"/>
                      </a:lnTo>
                      <a:lnTo>
                        <a:pt x="111" y="72"/>
                      </a:lnTo>
                      <a:lnTo>
                        <a:pt x="93" y="54"/>
                      </a:lnTo>
                      <a:lnTo>
                        <a:pt x="75" y="40"/>
                      </a:lnTo>
                      <a:lnTo>
                        <a:pt x="56" y="26"/>
                      </a:lnTo>
                      <a:lnTo>
                        <a:pt x="37" y="17"/>
                      </a:lnTo>
                      <a:lnTo>
                        <a:pt x="20" y="8"/>
                      </a:lnTo>
                      <a:lnTo>
                        <a:pt x="4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96" name="Freeform 173"/>
                <p:cNvSpPr>
                  <a:spLocks/>
                </p:cNvSpPr>
                <p:nvPr/>
              </p:nvSpPr>
              <p:spPr bwMode="auto">
                <a:xfrm>
                  <a:off x="4599" y="2175"/>
                  <a:ext cx="67" cy="77"/>
                </a:xfrm>
                <a:custGeom>
                  <a:avLst/>
                  <a:gdLst>
                    <a:gd name="T0" fmla="*/ 0 w 267"/>
                    <a:gd name="T1" fmla="*/ 1 h 305"/>
                    <a:gd name="T2" fmla="*/ 1 w 267"/>
                    <a:gd name="T3" fmla="*/ 1 h 305"/>
                    <a:gd name="T4" fmla="*/ 2 w 267"/>
                    <a:gd name="T5" fmla="*/ 2 h 305"/>
                    <a:gd name="T6" fmla="*/ 3 w 267"/>
                    <a:gd name="T7" fmla="*/ 3 h 305"/>
                    <a:gd name="T8" fmla="*/ 4 w 267"/>
                    <a:gd name="T9" fmla="*/ 3 h 305"/>
                    <a:gd name="T10" fmla="*/ 5 w 267"/>
                    <a:gd name="T11" fmla="*/ 4 h 305"/>
                    <a:gd name="T12" fmla="*/ 6 w 267"/>
                    <a:gd name="T13" fmla="*/ 5 h 305"/>
                    <a:gd name="T14" fmla="*/ 8 w 267"/>
                    <a:gd name="T15" fmla="*/ 6 h 305"/>
                    <a:gd name="T16" fmla="*/ 9 w 267"/>
                    <a:gd name="T17" fmla="*/ 8 h 305"/>
                    <a:gd name="T18" fmla="*/ 10 w 267"/>
                    <a:gd name="T19" fmla="*/ 9 h 305"/>
                    <a:gd name="T20" fmla="*/ 11 w 267"/>
                    <a:gd name="T21" fmla="*/ 10 h 305"/>
                    <a:gd name="T22" fmla="*/ 12 w 267"/>
                    <a:gd name="T23" fmla="*/ 12 h 305"/>
                    <a:gd name="T24" fmla="*/ 14 w 267"/>
                    <a:gd name="T25" fmla="*/ 13 h 305"/>
                    <a:gd name="T26" fmla="*/ 15 w 267"/>
                    <a:gd name="T27" fmla="*/ 15 h 305"/>
                    <a:gd name="T28" fmla="*/ 15 w 267"/>
                    <a:gd name="T29" fmla="*/ 16 h 305"/>
                    <a:gd name="T30" fmla="*/ 16 w 267"/>
                    <a:gd name="T31" fmla="*/ 18 h 305"/>
                    <a:gd name="T32" fmla="*/ 16 w 267"/>
                    <a:gd name="T33" fmla="*/ 19 h 305"/>
                    <a:gd name="T34" fmla="*/ 17 w 267"/>
                    <a:gd name="T35" fmla="*/ 19 h 305"/>
                    <a:gd name="T36" fmla="*/ 16 w 267"/>
                    <a:gd name="T37" fmla="*/ 17 h 305"/>
                    <a:gd name="T38" fmla="*/ 16 w 267"/>
                    <a:gd name="T39" fmla="*/ 16 h 305"/>
                    <a:gd name="T40" fmla="*/ 15 w 267"/>
                    <a:gd name="T41" fmla="*/ 14 h 305"/>
                    <a:gd name="T42" fmla="*/ 14 w 267"/>
                    <a:gd name="T43" fmla="*/ 13 h 305"/>
                    <a:gd name="T44" fmla="*/ 13 w 267"/>
                    <a:gd name="T45" fmla="*/ 11 h 305"/>
                    <a:gd name="T46" fmla="*/ 12 w 267"/>
                    <a:gd name="T47" fmla="*/ 10 h 305"/>
                    <a:gd name="T48" fmla="*/ 11 w 267"/>
                    <a:gd name="T49" fmla="*/ 8 h 305"/>
                    <a:gd name="T50" fmla="*/ 9 w 267"/>
                    <a:gd name="T51" fmla="*/ 7 h 305"/>
                    <a:gd name="T52" fmla="*/ 8 w 267"/>
                    <a:gd name="T53" fmla="*/ 6 h 305"/>
                    <a:gd name="T54" fmla="*/ 7 w 267"/>
                    <a:gd name="T55" fmla="*/ 5 h 305"/>
                    <a:gd name="T56" fmla="*/ 6 w 267"/>
                    <a:gd name="T57" fmla="*/ 4 h 305"/>
                    <a:gd name="T58" fmla="*/ 4 w 267"/>
                    <a:gd name="T59" fmla="*/ 3 h 305"/>
                    <a:gd name="T60" fmla="*/ 3 w 267"/>
                    <a:gd name="T61" fmla="*/ 2 h 305"/>
                    <a:gd name="T62" fmla="*/ 2 w 267"/>
                    <a:gd name="T63" fmla="*/ 1 h 305"/>
                    <a:gd name="T64" fmla="*/ 1 w 267"/>
                    <a:gd name="T65" fmla="*/ 1 h 305"/>
                    <a:gd name="T66" fmla="*/ 1 w 267"/>
                    <a:gd name="T67" fmla="*/ 0 h 305"/>
                    <a:gd name="T68" fmla="*/ 0 w 267"/>
                    <a:gd name="T69" fmla="*/ 1 h 30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67"/>
                    <a:gd name="T106" fmla="*/ 0 h 305"/>
                    <a:gd name="T107" fmla="*/ 267 w 267"/>
                    <a:gd name="T108" fmla="*/ 305 h 30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67" h="305">
                      <a:moveTo>
                        <a:pt x="0" y="9"/>
                      </a:moveTo>
                      <a:lnTo>
                        <a:pt x="10" y="18"/>
                      </a:lnTo>
                      <a:lnTo>
                        <a:pt x="25" y="27"/>
                      </a:lnTo>
                      <a:lnTo>
                        <a:pt x="42" y="39"/>
                      </a:lnTo>
                      <a:lnTo>
                        <a:pt x="60" y="52"/>
                      </a:lnTo>
                      <a:lnTo>
                        <a:pt x="79" y="67"/>
                      </a:lnTo>
                      <a:lnTo>
                        <a:pt x="99" y="83"/>
                      </a:lnTo>
                      <a:lnTo>
                        <a:pt x="119" y="100"/>
                      </a:lnTo>
                      <a:lnTo>
                        <a:pt x="141" y="119"/>
                      </a:lnTo>
                      <a:lnTo>
                        <a:pt x="160" y="139"/>
                      </a:lnTo>
                      <a:lnTo>
                        <a:pt x="179" y="159"/>
                      </a:lnTo>
                      <a:lnTo>
                        <a:pt x="197" y="182"/>
                      </a:lnTo>
                      <a:lnTo>
                        <a:pt x="214" y="204"/>
                      </a:lnTo>
                      <a:lnTo>
                        <a:pt x="230" y="228"/>
                      </a:lnTo>
                      <a:lnTo>
                        <a:pt x="241" y="254"/>
                      </a:lnTo>
                      <a:lnTo>
                        <a:pt x="249" y="278"/>
                      </a:lnTo>
                      <a:lnTo>
                        <a:pt x="255" y="305"/>
                      </a:lnTo>
                      <a:lnTo>
                        <a:pt x="267" y="303"/>
                      </a:lnTo>
                      <a:lnTo>
                        <a:pt x="261" y="275"/>
                      </a:lnTo>
                      <a:lnTo>
                        <a:pt x="253" y="249"/>
                      </a:lnTo>
                      <a:lnTo>
                        <a:pt x="239" y="224"/>
                      </a:lnTo>
                      <a:lnTo>
                        <a:pt x="224" y="197"/>
                      </a:lnTo>
                      <a:lnTo>
                        <a:pt x="207" y="175"/>
                      </a:lnTo>
                      <a:lnTo>
                        <a:pt x="189" y="152"/>
                      </a:lnTo>
                      <a:lnTo>
                        <a:pt x="170" y="131"/>
                      </a:lnTo>
                      <a:lnTo>
                        <a:pt x="148" y="110"/>
                      </a:lnTo>
                      <a:lnTo>
                        <a:pt x="127" y="91"/>
                      </a:lnTo>
                      <a:lnTo>
                        <a:pt x="106" y="74"/>
                      </a:lnTo>
                      <a:lnTo>
                        <a:pt x="86" y="57"/>
                      </a:lnTo>
                      <a:lnTo>
                        <a:pt x="67" y="43"/>
                      </a:lnTo>
                      <a:lnTo>
                        <a:pt x="49" y="30"/>
                      </a:lnTo>
                      <a:lnTo>
                        <a:pt x="32" y="18"/>
                      </a:lnTo>
                      <a:lnTo>
                        <a:pt x="18" y="8"/>
                      </a:lnTo>
                      <a:lnTo>
                        <a:pt x="7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97" name="Freeform 174"/>
                <p:cNvSpPr>
                  <a:spLocks/>
                </p:cNvSpPr>
                <p:nvPr/>
              </p:nvSpPr>
              <p:spPr bwMode="auto">
                <a:xfrm>
                  <a:off x="4415" y="2101"/>
                  <a:ext cx="160" cy="112"/>
                </a:xfrm>
                <a:custGeom>
                  <a:avLst/>
                  <a:gdLst>
                    <a:gd name="T0" fmla="*/ 15 w 637"/>
                    <a:gd name="T1" fmla="*/ 4 h 447"/>
                    <a:gd name="T2" fmla="*/ 15 w 637"/>
                    <a:gd name="T3" fmla="*/ 3 h 447"/>
                    <a:gd name="T4" fmla="*/ 14 w 637"/>
                    <a:gd name="T5" fmla="*/ 2 h 447"/>
                    <a:gd name="T6" fmla="*/ 12 w 637"/>
                    <a:gd name="T7" fmla="*/ 1 h 447"/>
                    <a:gd name="T8" fmla="*/ 13 w 637"/>
                    <a:gd name="T9" fmla="*/ 0 h 447"/>
                    <a:gd name="T10" fmla="*/ 17 w 637"/>
                    <a:gd name="T11" fmla="*/ 1 h 447"/>
                    <a:gd name="T12" fmla="*/ 20 w 637"/>
                    <a:gd name="T13" fmla="*/ 2 h 447"/>
                    <a:gd name="T14" fmla="*/ 23 w 637"/>
                    <a:gd name="T15" fmla="*/ 4 h 447"/>
                    <a:gd name="T16" fmla="*/ 26 w 637"/>
                    <a:gd name="T17" fmla="*/ 5 h 447"/>
                    <a:gd name="T18" fmla="*/ 30 w 637"/>
                    <a:gd name="T19" fmla="*/ 7 h 447"/>
                    <a:gd name="T20" fmla="*/ 33 w 637"/>
                    <a:gd name="T21" fmla="*/ 9 h 447"/>
                    <a:gd name="T22" fmla="*/ 35 w 637"/>
                    <a:gd name="T23" fmla="*/ 11 h 447"/>
                    <a:gd name="T24" fmla="*/ 38 w 637"/>
                    <a:gd name="T25" fmla="*/ 13 h 447"/>
                    <a:gd name="T26" fmla="*/ 39 w 637"/>
                    <a:gd name="T27" fmla="*/ 15 h 447"/>
                    <a:gd name="T28" fmla="*/ 40 w 637"/>
                    <a:gd name="T29" fmla="*/ 17 h 447"/>
                    <a:gd name="T30" fmla="*/ 40 w 637"/>
                    <a:gd name="T31" fmla="*/ 20 h 447"/>
                    <a:gd name="T32" fmla="*/ 40 w 637"/>
                    <a:gd name="T33" fmla="*/ 22 h 447"/>
                    <a:gd name="T34" fmla="*/ 39 w 637"/>
                    <a:gd name="T35" fmla="*/ 24 h 447"/>
                    <a:gd name="T36" fmla="*/ 38 w 637"/>
                    <a:gd name="T37" fmla="*/ 26 h 447"/>
                    <a:gd name="T38" fmla="*/ 36 w 637"/>
                    <a:gd name="T39" fmla="*/ 27 h 447"/>
                    <a:gd name="T40" fmla="*/ 34 w 637"/>
                    <a:gd name="T41" fmla="*/ 28 h 447"/>
                    <a:gd name="T42" fmla="*/ 31 w 637"/>
                    <a:gd name="T43" fmla="*/ 28 h 447"/>
                    <a:gd name="T44" fmla="*/ 28 w 637"/>
                    <a:gd name="T45" fmla="*/ 28 h 447"/>
                    <a:gd name="T46" fmla="*/ 25 w 637"/>
                    <a:gd name="T47" fmla="*/ 26 h 447"/>
                    <a:gd name="T48" fmla="*/ 20 w 637"/>
                    <a:gd name="T49" fmla="*/ 24 h 447"/>
                    <a:gd name="T50" fmla="*/ 16 w 637"/>
                    <a:gd name="T51" fmla="*/ 22 h 447"/>
                    <a:gd name="T52" fmla="*/ 10 w 637"/>
                    <a:gd name="T53" fmla="*/ 18 h 447"/>
                    <a:gd name="T54" fmla="*/ 4 w 637"/>
                    <a:gd name="T55" fmla="*/ 12 h 447"/>
                    <a:gd name="T56" fmla="*/ 2 w 637"/>
                    <a:gd name="T57" fmla="*/ 9 h 447"/>
                    <a:gd name="T58" fmla="*/ 4 w 637"/>
                    <a:gd name="T59" fmla="*/ 8 h 447"/>
                    <a:gd name="T60" fmla="*/ 6 w 637"/>
                    <a:gd name="T61" fmla="*/ 8 h 447"/>
                    <a:gd name="T62" fmla="*/ 8 w 637"/>
                    <a:gd name="T63" fmla="*/ 7 h 447"/>
                    <a:gd name="T64" fmla="*/ 10 w 637"/>
                    <a:gd name="T65" fmla="*/ 7 h 447"/>
                    <a:gd name="T66" fmla="*/ 11 w 637"/>
                    <a:gd name="T67" fmla="*/ 6 h 447"/>
                    <a:gd name="T68" fmla="*/ 13 w 637"/>
                    <a:gd name="T69" fmla="*/ 6 h 447"/>
                    <a:gd name="T70" fmla="*/ 14 w 637"/>
                    <a:gd name="T71" fmla="*/ 5 h 44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637"/>
                    <a:gd name="T109" fmla="*/ 0 h 447"/>
                    <a:gd name="T110" fmla="*/ 637 w 637"/>
                    <a:gd name="T111" fmla="*/ 447 h 447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637" h="447">
                      <a:moveTo>
                        <a:pt x="238" y="73"/>
                      </a:moveTo>
                      <a:lnTo>
                        <a:pt x="240" y="63"/>
                      </a:lnTo>
                      <a:lnTo>
                        <a:pt x="238" y="55"/>
                      </a:lnTo>
                      <a:lnTo>
                        <a:pt x="233" y="45"/>
                      </a:lnTo>
                      <a:lnTo>
                        <a:pt x="225" y="37"/>
                      </a:lnTo>
                      <a:lnTo>
                        <a:pt x="214" y="28"/>
                      </a:lnTo>
                      <a:lnTo>
                        <a:pt x="203" y="20"/>
                      </a:lnTo>
                      <a:lnTo>
                        <a:pt x="191" y="11"/>
                      </a:lnTo>
                      <a:lnTo>
                        <a:pt x="178" y="0"/>
                      </a:lnTo>
                      <a:lnTo>
                        <a:pt x="207" y="5"/>
                      </a:lnTo>
                      <a:lnTo>
                        <a:pt x="235" y="11"/>
                      </a:lnTo>
                      <a:lnTo>
                        <a:pt x="263" y="18"/>
                      </a:lnTo>
                      <a:lnTo>
                        <a:pt x="290" y="26"/>
                      </a:lnTo>
                      <a:lnTo>
                        <a:pt x="317" y="34"/>
                      </a:lnTo>
                      <a:lnTo>
                        <a:pt x="343" y="45"/>
                      </a:lnTo>
                      <a:lnTo>
                        <a:pt x="370" y="57"/>
                      </a:lnTo>
                      <a:lnTo>
                        <a:pt x="395" y="69"/>
                      </a:lnTo>
                      <a:lnTo>
                        <a:pt x="420" y="82"/>
                      </a:lnTo>
                      <a:lnTo>
                        <a:pt x="444" y="97"/>
                      </a:lnTo>
                      <a:lnTo>
                        <a:pt x="468" y="112"/>
                      </a:lnTo>
                      <a:lnTo>
                        <a:pt x="492" y="128"/>
                      </a:lnTo>
                      <a:lnTo>
                        <a:pt x="516" y="143"/>
                      </a:lnTo>
                      <a:lnTo>
                        <a:pt x="539" y="160"/>
                      </a:lnTo>
                      <a:lnTo>
                        <a:pt x="561" y="177"/>
                      </a:lnTo>
                      <a:lnTo>
                        <a:pt x="584" y="195"/>
                      </a:lnTo>
                      <a:lnTo>
                        <a:pt x="600" y="208"/>
                      </a:lnTo>
                      <a:lnTo>
                        <a:pt x="613" y="224"/>
                      </a:lnTo>
                      <a:lnTo>
                        <a:pt x="623" y="239"/>
                      </a:lnTo>
                      <a:lnTo>
                        <a:pt x="630" y="257"/>
                      </a:lnTo>
                      <a:lnTo>
                        <a:pt x="635" y="276"/>
                      </a:lnTo>
                      <a:lnTo>
                        <a:pt x="637" y="296"/>
                      </a:lnTo>
                      <a:lnTo>
                        <a:pt x="637" y="315"/>
                      </a:lnTo>
                      <a:lnTo>
                        <a:pt x="635" y="334"/>
                      </a:lnTo>
                      <a:lnTo>
                        <a:pt x="631" y="352"/>
                      </a:lnTo>
                      <a:lnTo>
                        <a:pt x="624" y="370"/>
                      </a:lnTo>
                      <a:lnTo>
                        <a:pt x="617" y="387"/>
                      </a:lnTo>
                      <a:lnTo>
                        <a:pt x="607" y="402"/>
                      </a:lnTo>
                      <a:lnTo>
                        <a:pt x="596" y="414"/>
                      </a:lnTo>
                      <a:lnTo>
                        <a:pt x="584" y="426"/>
                      </a:lnTo>
                      <a:lnTo>
                        <a:pt x="571" y="435"/>
                      </a:lnTo>
                      <a:lnTo>
                        <a:pt x="557" y="439"/>
                      </a:lnTo>
                      <a:lnTo>
                        <a:pt x="539" y="444"/>
                      </a:lnTo>
                      <a:lnTo>
                        <a:pt x="518" y="447"/>
                      </a:lnTo>
                      <a:lnTo>
                        <a:pt x="497" y="447"/>
                      </a:lnTo>
                      <a:lnTo>
                        <a:pt x="473" y="444"/>
                      </a:lnTo>
                      <a:lnTo>
                        <a:pt x="448" y="439"/>
                      </a:lnTo>
                      <a:lnTo>
                        <a:pt x="420" y="432"/>
                      </a:lnTo>
                      <a:lnTo>
                        <a:pt x="391" y="421"/>
                      </a:lnTo>
                      <a:lnTo>
                        <a:pt x="359" y="407"/>
                      </a:lnTo>
                      <a:lnTo>
                        <a:pt x="324" y="389"/>
                      </a:lnTo>
                      <a:lnTo>
                        <a:pt x="287" y="367"/>
                      </a:lnTo>
                      <a:lnTo>
                        <a:pt x="247" y="342"/>
                      </a:lnTo>
                      <a:lnTo>
                        <a:pt x="204" y="314"/>
                      </a:lnTo>
                      <a:lnTo>
                        <a:pt x="159" y="279"/>
                      </a:lnTo>
                      <a:lnTo>
                        <a:pt x="109" y="241"/>
                      </a:lnTo>
                      <a:lnTo>
                        <a:pt x="57" y="197"/>
                      </a:lnTo>
                      <a:lnTo>
                        <a:pt x="0" y="149"/>
                      </a:lnTo>
                      <a:lnTo>
                        <a:pt x="24" y="142"/>
                      </a:lnTo>
                      <a:lnTo>
                        <a:pt x="46" y="135"/>
                      </a:lnTo>
                      <a:lnTo>
                        <a:pt x="65" y="129"/>
                      </a:lnTo>
                      <a:lnTo>
                        <a:pt x="83" y="124"/>
                      </a:lnTo>
                      <a:lnTo>
                        <a:pt x="100" y="118"/>
                      </a:lnTo>
                      <a:lnTo>
                        <a:pt x="115" y="114"/>
                      </a:lnTo>
                      <a:lnTo>
                        <a:pt x="129" y="110"/>
                      </a:lnTo>
                      <a:lnTo>
                        <a:pt x="142" y="105"/>
                      </a:lnTo>
                      <a:lnTo>
                        <a:pt x="154" y="102"/>
                      </a:lnTo>
                      <a:lnTo>
                        <a:pt x="166" y="98"/>
                      </a:lnTo>
                      <a:lnTo>
                        <a:pt x="178" y="93"/>
                      </a:lnTo>
                      <a:lnTo>
                        <a:pt x="189" y="90"/>
                      </a:lnTo>
                      <a:lnTo>
                        <a:pt x="201" y="86"/>
                      </a:lnTo>
                      <a:lnTo>
                        <a:pt x="213" y="81"/>
                      </a:lnTo>
                      <a:lnTo>
                        <a:pt x="225" y="78"/>
                      </a:lnTo>
                      <a:lnTo>
                        <a:pt x="238" y="7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98" name="Freeform 175"/>
                <p:cNvSpPr>
                  <a:spLocks/>
                </p:cNvSpPr>
                <p:nvPr/>
              </p:nvSpPr>
              <p:spPr bwMode="auto">
                <a:xfrm>
                  <a:off x="4455" y="2099"/>
                  <a:ext cx="22" cy="21"/>
                </a:xfrm>
                <a:custGeom>
                  <a:avLst/>
                  <a:gdLst>
                    <a:gd name="T0" fmla="*/ 1 w 87"/>
                    <a:gd name="T1" fmla="*/ 0 h 84"/>
                    <a:gd name="T2" fmla="*/ 1 w 87"/>
                    <a:gd name="T3" fmla="*/ 1 h 84"/>
                    <a:gd name="T4" fmla="*/ 2 w 87"/>
                    <a:gd name="T5" fmla="*/ 1 h 84"/>
                    <a:gd name="T6" fmla="*/ 3 w 87"/>
                    <a:gd name="T7" fmla="*/ 2 h 84"/>
                    <a:gd name="T8" fmla="*/ 3 w 87"/>
                    <a:gd name="T9" fmla="*/ 3 h 84"/>
                    <a:gd name="T10" fmla="*/ 4 w 87"/>
                    <a:gd name="T11" fmla="*/ 3 h 84"/>
                    <a:gd name="T12" fmla="*/ 4 w 87"/>
                    <a:gd name="T13" fmla="*/ 3 h 84"/>
                    <a:gd name="T14" fmla="*/ 5 w 87"/>
                    <a:gd name="T15" fmla="*/ 4 h 84"/>
                    <a:gd name="T16" fmla="*/ 5 w 87"/>
                    <a:gd name="T17" fmla="*/ 5 h 84"/>
                    <a:gd name="T18" fmla="*/ 5 w 87"/>
                    <a:gd name="T19" fmla="*/ 5 h 84"/>
                    <a:gd name="T20" fmla="*/ 5 w 87"/>
                    <a:gd name="T21" fmla="*/ 5 h 84"/>
                    <a:gd name="T22" fmla="*/ 6 w 87"/>
                    <a:gd name="T23" fmla="*/ 5 h 84"/>
                    <a:gd name="T24" fmla="*/ 5 w 87"/>
                    <a:gd name="T25" fmla="*/ 4 h 84"/>
                    <a:gd name="T26" fmla="*/ 5 w 87"/>
                    <a:gd name="T27" fmla="*/ 3 h 84"/>
                    <a:gd name="T28" fmla="*/ 4 w 87"/>
                    <a:gd name="T29" fmla="*/ 3 h 84"/>
                    <a:gd name="T30" fmla="*/ 4 w 87"/>
                    <a:gd name="T31" fmla="*/ 2 h 84"/>
                    <a:gd name="T32" fmla="*/ 3 w 87"/>
                    <a:gd name="T33" fmla="*/ 1 h 84"/>
                    <a:gd name="T34" fmla="*/ 2 w 87"/>
                    <a:gd name="T35" fmla="*/ 1 h 84"/>
                    <a:gd name="T36" fmla="*/ 2 w 87"/>
                    <a:gd name="T37" fmla="*/ 0 h 84"/>
                    <a:gd name="T38" fmla="*/ 1 w 87"/>
                    <a:gd name="T39" fmla="*/ 1 h 84"/>
                    <a:gd name="T40" fmla="*/ 1 w 87"/>
                    <a:gd name="T41" fmla="*/ 0 h 84"/>
                    <a:gd name="T42" fmla="*/ 0 w 87"/>
                    <a:gd name="T43" fmla="*/ 0 h 84"/>
                    <a:gd name="T44" fmla="*/ 1 w 87"/>
                    <a:gd name="T45" fmla="*/ 1 h 84"/>
                    <a:gd name="T46" fmla="*/ 1 w 87"/>
                    <a:gd name="T47" fmla="*/ 0 h 84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87"/>
                    <a:gd name="T73" fmla="*/ 0 h 84"/>
                    <a:gd name="T74" fmla="*/ 87 w 87"/>
                    <a:gd name="T75" fmla="*/ 84 h 84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87" h="84">
                      <a:moveTo>
                        <a:pt x="20" y="3"/>
                      </a:moveTo>
                      <a:lnTo>
                        <a:pt x="15" y="14"/>
                      </a:lnTo>
                      <a:lnTo>
                        <a:pt x="28" y="24"/>
                      </a:lnTo>
                      <a:lnTo>
                        <a:pt x="40" y="34"/>
                      </a:lnTo>
                      <a:lnTo>
                        <a:pt x="51" y="42"/>
                      </a:lnTo>
                      <a:lnTo>
                        <a:pt x="62" y="51"/>
                      </a:lnTo>
                      <a:lnTo>
                        <a:pt x="69" y="58"/>
                      </a:lnTo>
                      <a:lnTo>
                        <a:pt x="73" y="66"/>
                      </a:lnTo>
                      <a:lnTo>
                        <a:pt x="75" y="72"/>
                      </a:lnTo>
                      <a:lnTo>
                        <a:pt x="73" y="79"/>
                      </a:lnTo>
                      <a:lnTo>
                        <a:pt x="85" y="84"/>
                      </a:lnTo>
                      <a:lnTo>
                        <a:pt x="87" y="72"/>
                      </a:lnTo>
                      <a:lnTo>
                        <a:pt x="85" y="61"/>
                      </a:lnTo>
                      <a:lnTo>
                        <a:pt x="79" y="51"/>
                      </a:lnTo>
                      <a:lnTo>
                        <a:pt x="69" y="41"/>
                      </a:lnTo>
                      <a:lnTo>
                        <a:pt x="58" y="33"/>
                      </a:lnTo>
                      <a:lnTo>
                        <a:pt x="48" y="24"/>
                      </a:lnTo>
                      <a:lnTo>
                        <a:pt x="36" y="15"/>
                      </a:lnTo>
                      <a:lnTo>
                        <a:pt x="22" y="4"/>
                      </a:lnTo>
                      <a:lnTo>
                        <a:pt x="18" y="15"/>
                      </a:lnTo>
                      <a:lnTo>
                        <a:pt x="20" y="3"/>
                      </a:lnTo>
                      <a:lnTo>
                        <a:pt x="0" y="0"/>
                      </a:lnTo>
                      <a:lnTo>
                        <a:pt x="15" y="14"/>
                      </a:lnTo>
                      <a:lnTo>
                        <a:pt x="20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599" name="Freeform 176"/>
                <p:cNvSpPr>
                  <a:spLocks/>
                </p:cNvSpPr>
                <p:nvPr/>
              </p:nvSpPr>
              <p:spPr bwMode="auto">
                <a:xfrm>
                  <a:off x="4459" y="2100"/>
                  <a:ext cx="103" cy="51"/>
                </a:xfrm>
                <a:custGeom>
                  <a:avLst/>
                  <a:gdLst>
                    <a:gd name="T0" fmla="*/ 26 w 411"/>
                    <a:gd name="T1" fmla="*/ 12 h 206"/>
                    <a:gd name="T2" fmla="*/ 26 w 411"/>
                    <a:gd name="T3" fmla="*/ 12 h 206"/>
                    <a:gd name="T4" fmla="*/ 24 w 411"/>
                    <a:gd name="T5" fmla="*/ 11 h 206"/>
                    <a:gd name="T6" fmla="*/ 23 w 411"/>
                    <a:gd name="T7" fmla="*/ 10 h 206"/>
                    <a:gd name="T8" fmla="*/ 22 w 411"/>
                    <a:gd name="T9" fmla="*/ 9 h 206"/>
                    <a:gd name="T10" fmla="*/ 20 w 411"/>
                    <a:gd name="T11" fmla="*/ 8 h 206"/>
                    <a:gd name="T12" fmla="*/ 19 w 411"/>
                    <a:gd name="T13" fmla="*/ 7 h 206"/>
                    <a:gd name="T14" fmla="*/ 17 w 411"/>
                    <a:gd name="T15" fmla="*/ 6 h 206"/>
                    <a:gd name="T16" fmla="*/ 15 w 411"/>
                    <a:gd name="T17" fmla="*/ 5 h 206"/>
                    <a:gd name="T18" fmla="*/ 14 w 411"/>
                    <a:gd name="T19" fmla="*/ 4 h 206"/>
                    <a:gd name="T20" fmla="*/ 12 w 411"/>
                    <a:gd name="T21" fmla="*/ 3 h 206"/>
                    <a:gd name="T22" fmla="*/ 11 w 411"/>
                    <a:gd name="T23" fmla="*/ 3 h 206"/>
                    <a:gd name="T24" fmla="*/ 9 w 411"/>
                    <a:gd name="T25" fmla="*/ 2 h 206"/>
                    <a:gd name="T26" fmla="*/ 7 w 411"/>
                    <a:gd name="T27" fmla="*/ 1 h 206"/>
                    <a:gd name="T28" fmla="*/ 6 w 411"/>
                    <a:gd name="T29" fmla="*/ 1 h 206"/>
                    <a:gd name="T30" fmla="*/ 4 w 411"/>
                    <a:gd name="T31" fmla="*/ 1 h 206"/>
                    <a:gd name="T32" fmla="*/ 2 w 411"/>
                    <a:gd name="T33" fmla="*/ 0 h 206"/>
                    <a:gd name="T34" fmla="*/ 0 w 411"/>
                    <a:gd name="T35" fmla="*/ 0 h 206"/>
                    <a:gd name="T36" fmla="*/ 0 w 411"/>
                    <a:gd name="T37" fmla="*/ 1 h 206"/>
                    <a:gd name="T38" fmla="*/ 2 w 411"/>
                    <a:gd name="T39" fmla="*/ 1 h 206"/>
                    <a:gd name="T40" fmla="*/ 4 w 411"/>
                    <a:gd name="T41" fmla="*/ 1 h 206"/>
                    <a:gd name="T42" fmla="*/ 5 w 411"/>
                    <a:gd name="T43" fmla="*/ 2 h 206"/>
                    <a:gd name="T44" fmla="*/ 7 w 411"/>
                    <a:gd name="T45" fmla="*/ 2 h 206"/>
                    <a:gd name="T46" fmla="*/ 9 w 411"/>
                    <a:gd name="T47" fmla="*/ 3 h 206"/>
                    <a:gd name="T48" fmla="*/ 10 w 411"/>
                    <a:gd name="T49" fmla="*/ 3 h 206"/>
                    <a:gd name="T50" fmla="*/ 12 w 411"/>
                    <a:gd name="T51" fmla="*/ 4 h 206"/>
                    <a:gd name="T52" fmla="*/ 14 w 411"/>
                    <a:gd name="T53" fmla="*/ 5 h 206"/>
                    <a:gd name="T54" fmla="*/ 15 w 411"/>
                    <a:gd name="T55" fmla="*/ 6 h 206"/>
                    <a:gd name="T56" fmla="*/ 17 w 411"/>
                    <a:gd name="T57" fmla="*/ 7 h 206"/>
                    <a:gd name="T58" fmla="*/ 18 w 411"/>
                    <a:gd name="T59" fmla="*/ 7 h 206"/>
                    <a:gd name="T60" fmla="*/ 20 w 411"/>
                    <a:gd name="T61" fmla="*/ 8 h 206"/>
                    <a:gd name="T62" fmla="*/ 21 w 411"/>
                    <a:gd name="T63" fmla="*/ 9 h 206"/>
                    <a:gd name="T64" fmla="*/ 23 w 411"/>
                    <a:gd name="T65" fmla="*/ 10 h 206"/>
                    <a:gd name="T66" fmla="*/ 24 w 411"/>
                    <a:gd name="T67" fmla="*/ 12 h 206"/>
                    <a:gd name="T68" fmla="*/ 25 w 411"/>
                    <a:gd name="T69" fmla="*/ 13 h 206"/>
                    <a:gd name="T70" fmla="*/ 25 w 411"/>
                    <a:gd name="T71" fmla="*/ 13 h 206"/>
                    <a:gd name="T72" fmla="*/ 25 w 411"/>
                    <a:gd name="T73" fmla="*/ 13 h 206"/>
                    <a:gd name="T74" fmla="*/ 25 w 411"/>
                    <a:gd name="T75" fmla="*/ 13 h 206"/>
                    <a:gd name="T76" fmla="*/ 25 w 411"/>
                    <a:gd name="T77" fmla="*/ 13 h 206"/>
                    <a:gd name="T78" fmla="*/ 26 w 411"/>
                    <a:gd name="T79" fmla="*/ 12 h 20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411"/>
                    <a:gd name="T121" fmla="*/ 0 h 206"/>
                    <a:gd name="T122" fmla="*/ 411 w 411"/>
                    <a:gd name="T123" fmla="*/ 206 h 20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411" h="206">
                      <a:moveTo>
                        <a:pt x="411" y="196"/>
                      </a:moveTo>
                      <a:lnTo>
                        <a:pt x="411" y="196"/>
                      </a:lnTo>
                      <a:lnTo>
                        <a:pt x="388" y="178"/>
                      </a:lnTo>
                      <a:lnTo>
                        <a:pt x="365" y="161"/>
                      </a:lnTo>
                      <a:lnTo>
                        <a:pt x="343" y="145"/>
                      </a:lnTo>
                      <a:lnTo>
                        <a:pt x="319" y="129"/>
                      </a:lnTo>
                      <a:lnTo>
                        <a:pt x="295" y="114"/>
                      </a:lnTo>
                      <a:lnTo>
                        <a:pt x="271" y="98"/>
                      </a:lnTo>
                      <a:lnTo>
                        <a:pt x="245" y="84"/>
                      </a:lnTo>
                      <a:lnTo>
                        <a:pt x="220" y="70"/>
                      </a:lnTo>
                      <a:lnTo>
                        <a:pt x="195" y="57"/>
                      </a:lnTo>
                      <a:lnTo>
                        <a:pt x="169" y="45"/>
                      </a:lnTo>
                      <a:lnTo>
                        <a:pt x="142" y="34"/>
                      </a:lnTo>
                      <a:lnTo>
                        <a:pt x="115" y="26"/>
                      </a:lnTo>
                      <a:lnTo>
                        <a:pt x="87" y="18"/>
                      </a:lnTo>
                      <a:lnTo>
                        <a:pt x="60" y="11"/>
                      </a:lnTo>
                      <a:lnTo>
                        <a:pt x="31" y="5"/>
                      </a:lnTo>
                      <a:lnTo>
                        <a:pt x="2" y="0"/>
                      </a:lnTo>
                      <a:lnTo>
                        <a:pt x="0" y="12"/>
                      </a:lnTo>
                      <a:lnTo>
                        <a:pt x="28" y="17"/>
                      </a:lnTo>
                      <a:lnTo>
                        <a:pt x="57" y="22"/>
                      </a:lnTo>
                      <a:lnTo>
                        <a:pt x="85" y="30"/>
                      </a:lnTo>
                      <a:lnTo>
                        <a:pt x="112" y="38"/>
                      </a:lnTo>
                      <a:lnTo>
                        <a:pt x="137" y="46"/>
                      </a:lnTo>
                      <a:lnTo>
                        <a:pt x="164" y="57"/>
                      </a:lnTo>
                      <a:lnTo>
                        <a:pt x="190" y="69"/>
                      </a:lnTo>
                      <a:lnTo>
                        <a:pt x="215" y="80"/>
                      </a:lnTo>
                      <a:lnTo>
                        <a:pt x="241" y="93"/>
                      </a:lnTo>
                      <a:lnTo>
                        <a:pt x="263" y="108"/>
                      </a:lnTo>
                      <a:lnTo>
                        <a:pt x="287" y="123"/>
                      </a:lnTo>
                      <a:lnTo>
                        <a:pt x="311" y="139"/>
                      </a:lnTo>
                      <a:lnTo>
                        <a:pt x="335" y="154"/>
                      </a:lnTo>
                      <a:lnTo>
                        <a:pt x="358" y="171"/>
                      </a:lnTo>
                      <a:lnTo>
                        <a:pt x="381" y="188"/>
                      </a:lnTo>
                      <a:lnTo>
                        <a:pt x="404" y="206"/>
                      </a:lnTo>
                      <a:lnTo>
                        <a:pt x="411" y="19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00" name="Freeform 177"/>
                <p:cNvSpPr>
                  <a:spLocks/>
                </p:cNvSpPr>
                <p:nvPr/>
              </p:nvSpPr>
              <p:spPr bwMode="auto">
                <a:xfrm>
                  <a:off x="4554" y="2149"/>
                  <a:ext cx="22" cy="64"/>
                </a:xfrm>
                <a:custGeom>
                  <a:avLst/>
                  <a:gdLst>
                    <a:gd name="T0" fmla="*/ 0 w 88"/>
                    <a:gd name="T1" fmla="*/ 16 h 255"/>
                    <a:gd name="T2" fmla="*/ 0 w 88"/>
                    <a:gd name="T3" fmla="*/ 16 h 255"/>
                    <a:gd name="T4" fmla="*/ 1 w 88"/>
                    <a:gd name="T5" fmla="*/ 16 h 255"/>
                    <a:gd name="T6" fmla="*/ 2 w 88"/>
                    <a:gd name="T7" fmla="*/ 15 h 255"/>
                    <a:gd name="T8" fmla="*/ 3 w 88"/>
                    <a:gd name="T9" fmla="*/ 14 h 255"/>
                    <a:gd name="T10" fmla="*/ 3 w 88"/>
                    <a:gd name="T11" fmla="*/ 14 h 255"/>
                    <a:gd name="T12" fmla="*/ 4 w 88"/>
                    <a:gd name="T13" fmla="*/ 13 h 255"/>
                    <a:gd name="T14" fmla="*/ 5 w 88"/>
                    <a:gd name="T15" fmla="*/ 12 h 255"/>
                    <a:gd name="T16" fmla="*/ 5 w 88"/>
                    <a:gd name="T17" fmla="*/ 10 h 255"/>
                    <a:gd name="T18" fmla="*/ 6 w 88"/>
                    <a:gd name="T19" fmla="*/ 9 h 255"/>
                    <a:gd name="T20" fmla="*/ 6 w 88"/>
                    <a:gd name="T21" fmla="*/ 8 h 255"/>
                    <a:gd name="T22" fmla="*/ 6 w 88"/>
                    <a:gd name="T23" fmla="*/ 7 h 255"/>
                    <a:gd name="T24" fmla="*/ 6 w 88"/>
                    <a:gd name="T25" fmla="*/ 5 h 255"/>
                    <a:gd name="T26" fmla="*/ 5 w 88"/>
                    <a:gd name="T27" fmla="*/ 4 h 255"/>
                    <a:gd name="T28" fmla="*/ 5 w 88"/>
                    <a:gd name="T29" fmla="*/ 3 h 255"/>
                    <a:gd name="T30" fmla="*/ 4 w 88"/>
                    <a:gd name="T31" fmla="*/ 2 h 255"/>
                    <a:gd name="T32" fmla="*/ 3 w 88"/>
                    <a:gd name="T33" fmla="*/ 1 h 255"/>
                    <a:gd name="T34" fmla="*/ 2 w 88"/>
                    <a:gd name="T35" fmla="*/ 0 h 255"/>
                    <a:gd name="T36" fmla="*/ 1 w 88"/>
                    <a:gd name="T37" fmla="*/ 1 h 255"/>
                    <a:gd name="T38" fmla="*/ 3 w 88"/>
                    <a:gd name="T39" fmla="*/ 2 h 255"/>
                    <a:gd name="T40" fmla="*/ 3 w 88"/>
                    <a:gd name="T41" fmla="*/ 2 h 255"/>
                    <a:gd name="T42" fmla="*/ 4 w 88"/>
                    <a:gd name="T43" fmla="*/ 3 h 255"/>
                    <a:gd name="T44" fmla="*/ 4 w 88"/>
                    <a:gd name="T45" fmla="*/ 5 h 255"/>
                    <a:gd name="T46" fmla="*/ 5 w 88"/>
                    <a:gd name="T47" fmla="*/ 6 h 255"/>
                    <a:gd name="T48" fmla="*/ 5 w 88"/>
                    <a:gd name="T49" fmla="*/ 7 h 255"/>
                    <a:gd name="T50" fmla="*/ 5 w 88"/>
                    <a:gd name="T51" fmla="*/ 8 h 255"/>
                    <a:gd name="T52" fmla="*/ 5 w 88"/>
                    <a:gd name="T53" fmla="*/ 9 h 255"/>
                    <a:gd name="T54" fmla="*/ 5 w 88"/>
                    <a:gd name="T55" fmla="*/ 10 h 255"/>
                    <a:gd name="T56" fmla="*/ 4 w 88"/>
                    <a:gd name="T57" fmla="*/ 11 h 255"/>
                    <a:gd name="T58" fmla="*/ 3 w 88"/>
                    <a:gd name="T59" fmla="*/ 12 h 255"/>
                    <a:gd name="T60" fmla="*/ 3 w 88"/>
                    <a:gd name="T61" fmla="*/ 13 h 255"/>
                    <a:gd name="T62" fmla="*/ 2 w 88"/>
                    <a:gd name="T63" fmla="*/ 14 h 255"/>
                    <a:gd name="T64" fmla="*/ 1 w 88"/>
                    <a:gd name="T65" fmla="*/ 15 h 255"/>
                    <a:gd name="T66" fmla="*/ 1 w 88"/>
                    <a:gd name="T67" fmla="*/ 15 h 255"/>
                    <a:gd name="T68" fmla="*/ 0 w 88"/>
                    <a:gd name="T69" fmla="*/ 15 h 255"/>
                    <a:gd name="T70" fmla="*/ 0 w 88"/>
                    <a:gd name="T71" fmla="*/ 15 h 255"/>
                    <a:gd name="T72" fmla="*/ 0 w 88"/>
                    <a:gd name="T73" fmla="*/ 15 h 255"/>
                    <a:gd name="T74" fmla="*/ 0 w 88"/>
                    <a:gd name="T75" fmla="*/ 15 h 255"/>
                    <a:gd name="T76" fmla="*/ 0 w 88"/>
                    <a:gd name="T77" fmla="*/ 15 h 255"/>
                    <a:gd name="T78" fmla="*/ 0 w 88"/>
                    <a:gd name="T79" fmla="*/ 16 h 255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88"/>
                    <a:gd name="T121" fmla="*/ 0 h 255"/>
                    <a:gd name="T122" fmla="*/ 88 w 88"/>
                    <a:gd name="T123" fmla="*/ 255 h 255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88" h="255">
                      <a:moveTo>
                        <a:pt x="3" y="255"/>
                      </a:moveTo>
                      <a:lnTo>
                        <a:pt x="3" y="255"/>
                      </a:lnTo>
                      <a:lnTo>
                        <a:pt x="18" y="249"/>
                      </a:lnTo>
                      <a:lnTo>
                        <a:pt x="33" y="241"/>
                      </a:lnTo>
                      <a:lnTo>
                        <a:pt x="46" y="228"/>
                      </a:lnTo>
                      <a:lnTo>
                        <a:pt x="57" y="216"/>
                      </a:lnTo>
                      <a:lnTo>
                        <a:pt x="66" y="199"/>
                      </a:lnTo>
                      <a:lnTo>
                        <a:pt x="75" y="182"/>
                      </a:lnTo>
                      <a:lnTo>
                        <a:pt x="82" y="163"/>
                      </a:lnTo>
                      <a:lnTo>
                        <a:pt x="86" y="145"/>
                      </a:lnTo>
                      <a:lnTo>
                        <a:pt x="88" y="125"/>
                      </a:lnTo>
                      <a:lnTo>
                        <a:pt x="88" y="106"/>
                      </a:lnTo>
                      <a:lnTo>
                        <a:pt x="86" y="85"/>
                      </a:lnTo>
                      <a:lnTo>
                        <a:pt x="81" y="65"/>
                      </a:lnTo>
                      <a:lnTo>
                        <a:pt x="72" y="47"/>
                      </a:lnTo>
                      <a:lnTo>
                        <a:pt x="63" y="30"/>
                      </a:lnTo>
                      <a:lnTo>
                        <a:pt x="50" y="13"/>
                      </a:lnTo>
                      <a:lnTo>
                        <a:pt x="33" y="0"/>
                      </a:lnTo>
                      <a:lnTo>
                        <a:pt x="26" y="10"/>
                      </a:lnTo>
                      <a:lnTo>
                        <a:pt x="40" y="23"/>
                      </a:lnTo>
                      <a:lnTo>
                        <a:pt x="53" y="37"/>
                      </a:lnTo>
                      <a:lnTo>
                        <a:pt x="63" y="52"/>
                      </a:lnTo>
                      <a:lnTo>
                        <a:pt x="69" y="70"/>
                      </a:lnTo>
                      <a:lnTo>
                        <a:pt x="74" y="88"/>
                      </a:lnTo>
                      <a:lnTo>
                        <a:pt x="76" y="106"/>
                      </a:lnTo>
                      <a:lnTo>
                        <a:pt x="76" y="125"/>
                      </a:lnTo>
                      <a:lnTo>
                        <a:pt x="74" y="143"/>
                      </a:lnTo>
                      <a:lnTo>
                        <a:pt x="70" y="161"/>
                      </a:lnTo>
                      <a:lnTo>
                        <a:pt x="63" y="177"/>
                      </a:lnTo>
                      <a:lnTo>
                        <a:pt x="57" y="194"/>
                      </a:lnTo>
                      <a:lnTo>
                        <a:pt x="47" y="209"/>
                      </a:lnTo>
                      <a:lnTo>
                        <a:pt x="36" y="221"/>
                      </a:lnTo>
                      <a:lnTo>
                        <a:pt x="26" y="231"/>
                      </a:lnTo>
                      <a:lnTo>
                        <a:pt x="14" y="240"/>
                      </a:lnTo>
                      <a:lnTo>
                        <a:pt x="0" y="243"/>
                      </a:lnTo>
                      <a:lnTo>
                        <a:pt x="3" y="2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01" name="Freeform 178"/>
                <p:cNvSpPr>
                  <a:spLocks/>
                </p:cNvSpPr>
                <p:nvPr/>
              </p:nvSpPr>
              <p:spPr bwMode="auto">
                <a:xfrm>
                  <a:off x="4412" y="2137"/>
                  <a:ext cx="143" cy="78"/>
                </a:xfrm>
                <a:custGeom>
                  <a:avLst/>
                  <a:gdLst>
                    <a:gd name="T0" fmla="*/ 1 w 570"/>
                    <a:gd name="T1" fmla="*/ 0 h 310"/>
                    <a:gd name="T2" fmla="*/ 1 w 570"/>
                    <a:gd name="T3" fmla="*/ 1 h 310"/>
                    <a:gd name="T4" fmla="*/ 4 w 570"/>
                    <a:gd name="T5" fmla="*/ 4 h 310"/>
                    <a:gd name="T6" fmla="*/ 8 w 570"/>
                    <a:gd name="T7" fmla="*/ 7 h 310"/>
                    <a:gd name="T8" fmla="*/ 11 w 570"/>
                    <a:gd name="T9" fmla="*/ 9 h 310"/>
                    <a:gd name="T10" fmla="*/ 13 w 570"/>
                    <a:gd name="T11" fmla="*/ 11 h 310"/>
                    <a:gd name="T12" fmla="*/ 16 w 570"/>
                    <a:gd name="T13" fmla="*/ 13 h 310"/>
                    <a:gd name="T14" fmla="*/ 19 w 570"/>
                    <a:gd name="T15" fmla="*/ 15 h 310"/>
                    <a:gd name="T16" fmla="*/ 21 w 570"/>
                    <a:gd name="T17" fmla="*/ 16 h 310"/>
                    <a:gd name="T18" fmla="*/ 23 w 570"/>
                    <a:gd name="T19" fmla="*/ 17 h 310"/>
                    <a:gd name="T20" fmla="*/ 25 w 570"/>
                    <a:gd name="T21" fmla="*/ 18 h 310"/>
                    <a:gd name="T22" fmla="*/ 27 w 570"/>
                    <a:gd name="T23" fmla="*/ 19 h 310"/>
                    <a:gd name="T24" fmla="*/ 29 w 570"/>
                    <a:gd name="T25" fmla="*/ 19 h 310"/>
                    <a:gd name="T26" fmla="*/ 30 w 570"/>
                    <a:gd name="T27" fmla="*/ 19 h 310"/>
                    <a:gd name="T28" fmla="*/ 32 w 570"/>
                    <a:gd name="T29" fmla="*/ 20 h 310"/>
                    <a:gd name="T30" fmla="*/ 33 w 570"/>
                    <a:gd name="T31" fmla="*/ 20 h 310"/>
                    <a:gd name="T32" fmla="*/ 35 w 570"/>
                    <a:gd name="T33" fmla="*/ 19 h 310"/>
                    <a:gd name="T34" fmla="*/ 36 w 570"/>
                    <a:gd name="T35" fmla="*/ 19 h 310"/>
                    <a:gd name="T36" fmla="*/ 36 w 570"/>
                    <a:gd name="T37" fmla="*/ 18 h 310"/>
                    <a:gd name="T38" fmla="*/ 35 w 570"/>
                    <a:gd name="T39" fmla="*/ 19 h 310"/>
                    <a:gd name="T40" fmla="*/ 33 w 570"/>
                    <a:gd name="T41" fmla="*/ 19 h 310"/>
                    <a:gd name="T42" fmla="*/ 32 w 570"/>
                    <a:gd name="T43" fmla="*/ 19 h 310"/>
                    <a:gd name="T44" fmla="*/ 31 w 570"/>
                    <a:gd name="T45" fmla="*/ 19 h 310"/>
                    <a:gd name="T46" fmla="*/ 29 w 570"/>
                    <a:gd name="T47" fmla="*/ 18 h 310"/>
                    <a:gd name="T48" fmla="*/ 27 w 570"/>
                    <a:gd name="T49" fmla="*/ 18 h 310"/>
                    <a:gd name="T50" fmla="*/ 26 w 570"/>
                    <a:gd name="T51" fmla="*/ 17 h 310"/>
                    <a:gd name="T52" fmla="*/ 24 w 570"/>
                    <a:gd name="T53" fmla="*/ 16 h 310"/>
                    <a:gd name="T54" fmla="*/ 21 w 570"/>
                    <a:gd name="T55" fmla="*/ 15 h 310"/>
                    <a:gd name="T56" fmla="*/ 19 w 570"/>
                    <a:gd name="T57" fmla="*/ 14 h 310"/>
                    <a:gd name="T58" fmla="*/ 17 w 570"/>
                    <a:gd name="T59" fmla="*/ 12 h 310"/>
                    <a:gd name="T60" fmla="*/ 14 w 570"/>
                    <a:gd name="T61" fmla="*/ 11 h 310"/>
                    <a:gd name="T62" fmla="*/ 11 w 570"/>
                    <a:gd name="T63" fmla="*/ 8 h 310"/>
                    <a:gd name="T64" fmla="*/ 8 w 570"/>
                    <a:gd name="T65" fmla="*/ 6 h 310"/>
                    <a:gd name="T66" fmla="*/ 5 w 570"/>
                    <a:gd name="T67" fmla="*/ 3 h 310"/>
                    <a:gd name="T68" fmla="*/ 1 w 570"/>
                    <a:gd name="T69" fmla="*/ 0 h 310"/>
                    <a:gd name="T70" fmla="*/ 1 w 570"/>
                    <a:gd name="T71" fmla="*/ 1 h 310"/>
                    <a:gd name="T72" fmla="*/ 1 w 570"/>
                    <a:gd name="T73" fmla="*/ 0 h 310"/>
                    <a:gd name="T74" fmla="*/ 0 w 570"/>
                    <a:gd name="T75" fmla="*/ 0 h 310"/>
                    <a:gd name="T76" fmla="*/ 1 w 570"/>
                    <a:gd name="T77" fmla="*/ 1 h 310"/>
                    <a:gd name="T78" fmla="*/ 1 w 570"/>
                    <a:gd name="T79" fmla="*/ 0 h 310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570"/>
                    <a:gd name="T121" fmla="*/ 0 h 310"/>
                    <a:gd name="T122" fmla="*/ 570 w 570"/>
                    <a:gd name="T123" fmla="*/ 310 h 310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570" h="310">
                      <a:moveTo>
                        <a:pt x="11" y="0"/>
                      </a:moveTo>
                      <a:lnTo>
                        <a:pt x="9" y="11"/>
                      </a:lnTo>
                      <a:lnTo>
                        <a:pt x="65" y="59"/>
                      </a:lnTo>
                      <a:lnTo>
                        <a:pt x="118" y="102"/>
                      </a:lnTo>
                      <a:lnTo>
                        <a:pt x="167" y="141"/>
                      </a:lnTo>
                      <a:lnTo>
                        <a:pt x="213" y="175"/>
                      </a:lnTo>
                      <a:lnTo>
                        <a:pt x="256" y="204"/>
                      </a:lnTo>
                      <a:lnTo>
                        <a:pt x="295" y="229"/>
                      </a:lnTo>
                      <a:lnTo>
                        <a:pt x="334" y="251"/>
                      </a:lnTo>
                      <a:lnTo>
                        <a:pt x="368" y="269"/>
                      </a:lnTo>
                      <a:lnTo>
                        <a:pt x="401" y="284"/>
                      </a:lnTo>
                      <a:lnTo>
                        <a:pt x="430" y="295"/>
                      </a:lnTo>
                      <a:lnTo>
                        <a:pt x="458" y="302"/>
                      </a:lnTo>
                      <a:lnTo>
                        <a:pt x="484" y="307"/>
                      </a:lnTo>
                      <a:lnTo>
                        <a:pt x="509" y="310"/>
                      </a:lnTo>
                      <a:lnTo>
                        <a:pt x="530" y="310"/>
                      </a:lnTo>
                      <a:lnTo>
                        <a:pt x="552" y="307"/>
                      </a:lnTo>
                      <a:lnTo>
                        <a:pt x="570" y="302"/>
                      </a:lnTo>
                      <a:lnTo>
                        <a:pt x="567" y="290"/>
                      </a:lnTo>
                      <a:lnTo>
                        <a:pt x="549" y="295"/>
                      </a:lnTo>
                      <a:lnTo>
                        <a:pt x="530" y="298"/>
                      </a:lnTo>
                      <a:lnTo>
                        <a:pt x="509" y="298"/>
                      </a:lnTo>
                      <a:lnTo>
                        <a:pt x="486" y="295"/>
                      </a:lnTo>
                      <a:lnTo>
                        <a:pt x="461" y="290"/>
                      </a:lnTo>
                      <a:lnTo>
                        <a:pt x="434" y="283"/>
                      </a:lnTo>
                      <a:lnTo>
                        <a:pt x="406" y="272"/>
                      </a:lnTo>
                      <a:lnTo>
                        <a:pt x="373" y="259"/>
                      </a:lnTo>
                      <a:lnTo>
                        <a:pt x="338" y="241"/>
                      </a:lnTo>
                      <a:lnTo>
                        <a:pt x="302" y="220"/>
                      </a:lnTo>
                      <a:lnTo>
                        <a:pt x="263" y="195"/>
                      </a:lnTo>
                      <a:lnTo>
                        <a:pt x="220" y="166"/>
                      </a:lnTo>
                      <a:lnTo>
                        <a:pt x="174" y="131"/>
                      </a:lnTo>
                      <a:lnTo>
                        <a:pt x="125" y="93"/>
                      </a:lnTo>
                      <a:lnTo>
                        <a:pt x="72" y="50"/>
                      </a:lnTo>
                      <a:lnTo>
                        <a:pt x="16" y="2"/>
                      </a:lnTo>
                      <a:lnTo>
                        <a:pt x="13" y="12"/>
                      </a:lnTo>
                      <a:lnTo>
                        <a:pt x="11" y="0"/>
                      </a:lnTo>
                      <a:lnTo>
                        <a:pt x="0" y="4"/>
                      </a:lnTo>
                      <a:lnTo>
                        <a:pt x="9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02" name="Freeform 179"/>
                <p:cNvSpPr>
                  <a:spLocks/>
                </p:cNvSpPr>
                <p:nvPr/>
              </p:nvSpPr>
              <p:spPr bwMode="auto">
                <a:xfrm>
                  <a:off x="4415" y="2118"/>
                  <a:ext cx="61" cy="22"/>
                </a:xfrm>
                <a:custGeom>
                  <a:avLst/>
                  <a:gdLst>
                    <a:gd name="T0" fmla="*/ 14 w 245"/>
                    <a:gd name="T1" fmla="*/ 0 h 88"/>
                    <a:gd name="T2" fmla="*/ 15 w 245"/>
                    <a:gd name="T3" fmla="*/ 0 h 88"/>
                    <a:gd name="T4" fmla="*/ 14 w 245"/>
                    <a:gd name="T5" fmla="*/ 0 h 88"/>
                    <a:gd name="T6" fmla="*/ 13 w 245"/>
                    <a:gd name="T7" fmla="*/ 1 h 88"/>
                    <a:gd name="T8" fmla="*/ 12 w 245"/>
                    <a:gd name="T9" fmla="*/ 1 h 88"/>
                    <a:gd name="T10" fmla="*/ 12 w 245"/>
                    <a:gd name="T11" fmla="*/ 1 h 88"/>
                    <a:gd name="T12" fmla="*/ 11 w 245"/>
                    <a:gd name="T13" fmla="*/ 1 h 88"/>
                    <a:gd name="T14" fmla="*/ 10 w 245"/>
                    <a:gd name="T15" fmla="*/ 1 h 88"/>
                    <a:gd name="T16" fmla="*/ 9 w 245"/>
                    <a:gd name="T17" fmla="*/ 2 h 88"/>
                    <a:gd name="T18" fmla="*/ 9 w 245"/>
                    <a:gd name="T19" fmla="*/ 2 h 88"/>
                    <a:gd name="T20" fmla="*/ 8 w 245"/>
                    <a:gd name="T21" fmla="*/ 2 h 88"/>
                    <a:gd name="T22" fmla="*/ 7 w 245"/>
                    <a:gd name="T23" fmla="*/ 3 h 88"/>
                    <a:gd name="T24" fmla="*/ 6 w 245"/>
                    <a:gd name="T25" fmla="*/ 3 h 88"/>
                    <a:gd name="T26" fmla="*/ 5 w 245"/>
                    <a:gd name="T27" fmla="*/ 3 h 88"/>
                    <a:gd name="T28" fmla="*/ 4 w 245"/>
                    <a:gd name="T29" fmla="*/ 3 h 88"/>
                    <a:gd name="T30" fmla="*/ 3 w 245"/>
                    <a:gd name="T31" fmla="*/ 4 h 88"/>
                    <a:gd name="T32" fmla="*/ 1 w 245"/>
                    <a:gd name="T33" fmla="*/ 4 h 88"/>
                    <a:gd name="T34" fmla="*/ 0 w 245"/>
                    <a:gd name="T35" fmla="*/ 5 h 88"/>
                    <a:gd name="T36" fmla="*/ 0 w 245"/>
                    <a:gd name="T37" fmla="*/ 6 h 88"/>
                    <a:gd name="T38" fmla="*/ 2 w 245"/>
                    <a:gd name="T39" fmla="*/ 5 h 88"/>
                    <a:gd name="T40" fmla="*/ 3 w 245"/>
                    <a:gd name="T41" fmla="*/ 5 h 88"/>
                    <a:gd name="T42" fmla="*/ 4 w 245"/>
                    <a:gd name="T43" fmla="*/ 4 h 88"/>
                    <a:gd name="T44" fmla="*/ 5 w 245"/>
                    <a:gd name="T45" fmla="*/ 4 h 88"/>
                    <a:gd name="T46" fmla="*/ 6 w 245"/>
                    <a:gd name="T47" fmla="*/ 3 h 88"/>
                    <a:gd name="T48" fmla="*/ 7 w 245"/>
                    <a:gd name="T49" fmla="*/ 3 h 88"/>
                    <a:gd name="T50" fmla="*/ 8 w 245"/>
                    <a:gd name="T51" fmla="*/ 3 h 88"/>
                    <a:gd name="T52" fmla="*/ 9 w 245"/>
                    <a:gd name="T53" fmla="*/ 3 h 88"/>
                    <a:gd name="T54" fmla="*/ 10 w 245"/>
                    <a:gd name="T55" fmla="*/ 3 h 88"/>
                    <a:gd name="T56" fmla="*/ 10 w 245"/>
                    <a:gd name="T57" fmla="*/ 2 h 88"/>
                    <a:gd name="T58" fmla="*/ 11 w 245"/>
                    <a:gd name="T59" fmla="*/ 2 h 88"/>
                    <a:gd name="T60" fmla="*/ 12 w 245"/>
                    <a:gd name="T61" fmla="*/ 2 h 88"/>
                    <a:gd name="T62" fmla="*/ 13 w 245"/>
                    <a:gd name="T63" fmla="*/ 1 h 88"/>
                    <a:gd name="T64" fmla="*/ 13 w 245"/>
                    <a:gd name="T65" fmla="*/ 1 h 88"/>
                    <a:gd name="T66" fmla="*/ 14 w 245"/>
                    <a:gd name="T67" fmla="*/ 1 h 88"/>
                    <a:gd name="T68" fmla="*/ 15 w 245"/>
                    <a:gd name="T69" fmla="*/ 1 h 88"/>
                    <a:gd name="T70" fmla="*/ 15 w 245"/>
                    <a:gd name="T71" fmla="*/ 1 h 88"/>
                    <a:gd name="T72" fmla="*/ 15 w 245"/>
                    <a:gd name="T73" fmla="*/ 1 h 88"/>
                    <a:gd name="T74" fmla="*/ 15 w 245"/>
                    <a:gd name="T75" fmla="*/ 1 h 88"/>
                    <a:gd name="T76" fmla="*/ 15 w 245"/>
                    <a:gd name="T77" fmla="*/ 1 h 88"/>
                    <a:gd name="T78" fmla="*/ 14 w 245"/>
                    <a:gd name="T79" fmla="*/ 0 h 88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245"/>
                    <a:gd name="T121" fmla="*/ 0 h 88"/>
                    <a:gd name="T122" fmla="*/ 245 w 245"/>
                    <a:gd name="T123" fmla="*/ 88 h 88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245" h="88">
                      <a:moveTo>
                        <a:pt x="233" y="3"/>
                      </a:moveTo>
                      <a:lnTo>
                        <a:pt x="236" y="0"/>
                      </a:lnTo>
                      <a:lnTo>
                        <a:pt x="223" y="5"/>
                      </a:lnTo>
                      <a:lnTo>
                        <a:pt x="211" y="8"/>
                      </a:lnTo>
                      <a:lnTo>
                        <a:pt x="199" y="13"/>
                      </a:lnTo>
                      <a:lnTo>
                        <a:pt x="187" y="17"/>
                      </a:lnTo>
                      <a:lnTo>
                        <a:pt x="176" y="20"/>
                      </a:lnTo>
                      <a:lnTo>
                        <a:pt x="164" y="25"/>
                      </a:lnTo>
                      <a:lnTo>
                        <a:pt x="154" y="29"/>
                      </a:lnTo>
                      <a:lnTo>
                        <a:pt x="140" y="32"/>
                      </a:lnTo>
                      <a:lnTo>
                        <a:pt x="127" y="37"/>
                      </a:lnTo>
                      <a:lnTo>
                        <a:pt x="115" y="41"/>
                      </a:lnTo>
                      <a:lnTo>
                        <a:pt x="98" y="45"/>
                      </a:lnTo>
                      <a:lnTo>
                        <a:pt x="83" y="51"/>
                      </a:lnTo>
                      <a:lnTo>
                        <a:pt x="65" y="56"/>
                      </a:lnTo>
                      <a:lnTo>
                        <a:pt x="44" y="62"/>
                      </a:lnTo>
                      <a:lnTo>
                        <a:pt x="23" y="69"/>
                      </a:lnTo>
                      <a:lnTo>
                        <a:pt x="0" y="76"/>
                      </a:lnTo>
                      <a:lnTo>
                        <a:pt x="2" y="88"/>
                      </a:lnTo>
                      <a:lnTo>
                        <a:pt x="28" y="81"/>
                      </a:lnTo>
                      <a:lnTo>
                        <a:pt x="49" y="74"/>
                      </a:lnTo>
                      <a:lnTo>
                        <a:pt x="67" y="68"/>
                      </a:lnTo>
                      <a:lnTo>
                        <a:pt x="85" y="63"/>
                      </a:lnTo>
                      <a:lnTo>
                        <a:pt x="103" y="57"/>
                      </a:lnTo>
                      <a:lnTo>
                        <a:pt x="118" y="53"/>
                      </a:lnTo>
                      <a:lnTo>
                        <a:pt x="132" y="49"/>
                      </a:lnTo>
                      <a:lnTo>
                        <a:pt x="145" y="44"/>
                      </a:lnTo>
                      <a:lnTo>
                        <a:pt x="156" y="41"/>
                      </a:lnTo>
                      <a:lnTo>
                        <a:pt x="169" y="37"/>
                      </a:lnTo>
                      <a:lnTo>
                        <a:pt x="181" y="32"/>
                      </a:lnTo>
                      <a:lnTo>
                        <a:pt x="192" y="29"/>
                      </a:lnTo>
                      <a:lnTo>
                        <a:pt x="204" y="25"/>
                      </a:lnTo>
                      <a:lnTo>
                        <a:pt x="216" y="20"/>
                      </a:lnTo>
                      <a:lnTo>
                        <a:pt x="228" y="17"/>
                      </a:lnTo>
                      <a:lnTo>
                        <a:pt x="241" y="12"/>
                      </a:lnTo>
                      <a:lnTo>
                        <a:pt x="245" y="8"/>
                      </a:lnTo>
                      <a:lnTo>
                        <a:pt x="241" y="12"/>
                      </a:lnTo>
                      <a:lnTo>
                        <a:pt x="243" y="11"/>
                      </a:lnTo>
                      <a:lnTo>
                        <a:pt x="245" y="8"/>
                      </a:lnTo>
                      <a:lnTo>
                        <a:pt x="233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03" name="Freeform 180"/>
                <p:cNvSpPr>
                  <a:spLocks/>
                </p:cNvSpPr>
                <p:nvPr/>
              </p:nvSpPr>
              <p:spPr bwMode="auto">
                <a:xfrm>
                  <a:off x="4471" y="2161"/>
                  <a:ext cx="12" cy="30"/>
                </a:xfrm>
                <a:custGeom>
                  <a:avLst/>
                  <a:gdLst>
                    <a:gd name="T0" fmla="*/ 3 w 49"/>
                    <a:gd name="T1" fmla="*/ 7 h 122"/>
                    <a:gd name="T2" fmla="*/ 3 w 49"/>
                    <a:gd name="T3" fmla="*/ 7 h 122"/>
                    <a:gd name="T4" fmla="*/ 2 w 49"/>
                    <a:gd name="T5" fmla="*/ 6 h 122"/>
                    <a:gd name="T6" fmla="*/ 2 w 49"/>
                    <a:gd name="T7" fmla="*/ 5 h 122"/>
                    <a:gd name="T8" fmla="*/ 1 w 49"/>
                    <a:gd name="T9" fmla="*/ 4 h 122"/>
                    <a:gd name="T10" fmla="*/ 1 w 49"/>
                    <a:gd name="T11" fmla="*/ 4 h 122"/>
                    <a:gd name="T12" fmla="*/ 1 w 49"/>
                    <a:gd name="T13" fmla="*/ 2 h 122"/>
                    <a:gd name="T14" fmla="*/ 1 w 49"/>
                    <a:gd name="T15" fmla="*/ 1 h 122"/>
                    <a:gd name="T16" fmla="*/ 1 w 49"/>
                    <a:gd name="T17" fmla="*/ 0 h 122"/>
                    <a:gd name="T18" fmla="*/ 0 w 49"/>
                    <a:gd name="T19" fmla="*/ 0 h 122"/>
                    <a:gd name="T20" fmla="*/ 0 w 49"/>
                    <a:gd name="T21" fmla="*/ 1 h 122"/>
                    <a:gd name="T22" fmla="*/ 0 w 49"/>
                    <a:gd name="T23" fmla="*/ 3 h 122"/>
                    <a:gd name="T24" fmla="*/ 0 w 49"/>
                    <a:gd name="T25" fmla="*/ 4 h 122"/>
                    <a:gd name="T26" fmla="*/ 1 w 49"/>
                    <a:gd name="T27" fmla="*/ 5 h 122"/>
                    <a:gd name="T28" fmla="*/ 1 w 49"/>
                    <a:gd name="T29" fmla="*/ 6 h 122"/>
                    <a:gd name="T30" fmla="*/ 2 w 49"/>
                    <a:gd name="T31" fmla="*/ 6 h 122"/>
                    <a:gd name="T32" fmla="*/ 2 w 49"/>
                    <a:gd name="T33" fmla="*/ 7 h 122"/>
                    <a:gd name="T34" fmla="*/ 2 w 49"/>
                    <a:gd name="T35" fmla="*/ 7 h 122"/>
                    <a:gd name="T36" fmla="*/ 3 w 49"/>
                    <a:gd name="T37" fmla="*/ 7 h 12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49"/>
                    <a:gd name="T58" fmla="*/ 0 h 122"/>
                    <a:gd name="T59" fmla="*/ 49 w 49"/>
                    <a:gd name="T60" fmla="*/ 122 h 12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49" h="122">
                      <a:moveTo>
                        <a:pt x="49" y="113"/>
                      </a:moveTo>
                      <a:lnTo>
                        <a:pt x="44" y="108"/>
                      </a:lnTo>
                      <a:lnTo>
                        <a:pt x="37" y="99"/>
                      </a:lnTo>
                      <a:lnTo>
                        <a:pt x="32" y="89"/>
                      </a:lnTo>
                      <a:lnTo>
                        <a:pt x="26" y="75"/>
                      </a:lnTo>
                      <a:lnTo>
                        <a:pt x="22" y="60"/>
                      </a:lnTo>
                      <a:lnTo>
                        <a:pt x="17" y="42"/>
                      </a:lnTo>
                      <a:lnTo>
                        <a:pt x="13" y="20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1" y="23"/>
                      </a:lnTo>
                      <a:lnTo>
                        <a:pt x="5" y="44"/>
                      </a:lnTo>
                      <a:lnTo>
                        <a:pt x="10" y="62"/>
                      </a:lnTo>
                      <a:lnTo>
                        <a:pt x="15" y="80"/>
                      </a:lnTo>
                      <a:lnTo>
                        <a:pt x="20" y="93"/>
                      </a:lnTo>
                      <a:lnTo>
                        <a:pt x="28" y="107"/>
                      </a:lnTo>
                      <a:lnTo>
                        <a:pt x="35" y="115"/>
                      </a:lnTo>
                      <a:lnTo>
                        <a:pt x="42" y="122"/>
                      </a:lnTo>
                      <a:lnTo>
                        <a:pt x="49" y="1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04" name="Freeform 181"/>
                <p:cNvSpPr>
                  <a:spLocks/>
                </p:cNvSpPr>
                <p:nvPr/>
              </p:nvSpPr>
              <p:spPr bwMode="auto">
                <a:xfrm>
                  <a:off x="4430" y="2133"/>
                  <a:ext cx="43" cy="33"/>
                </a:xfrm>
                <a:custGeom>
                  <a:avLst/>
                  <a:gdLst>
                    <a:gd name="T0" fmla="*/ 11 w 174"/>
                    <a:gd name="T1" fmla="*/ 8 h 130"/>
                    <a:gd name="T2" fmla="*/ 10 w 174"/>
                    <a:gd name="T3" fmla="*/ 7 h 130"/>
                    <a:gd name="T4" fmla="*/ 9 w 174"/>
                    <a:gd name="T5" fmla="*/ 7 h 130"/>
                    <a:gd name="T6" fmla="*/ 8 w 174"/>
                    <a:gd name="T7" fmla="*/ 6 h 130"/>
                    <a:gd name="T8" fmla="*/ 7 w 174"/>
                    <a:gd name="T9" fmla="*/ 5 h 130"/>
                    <a:gd name="T10" fmla="*/ 5 w 174"/>
                    <a:gd name="T11" fmla="*/ 4 h 130"/>
                    <a:gd name="T12" fmla="*/ 3 w 174"/>
                    <a:gd name="T13" fmla="*/ 3 h 130"/>
                    <a:gd name="T14" fmla="*/ 2 w 174"/>
                    <a:gd name="T15" fmla="*/ 1 h 130"/>
                    <a:gd name="T16" fmla="*/ 0 w 174"/>
                    <a:gd name="T17" fmla="*/ 0 h 130"/>
                    <a:gd name="T18" fmla="*/ 0 w 174"/>
                    <a:gd name="T19" fmla="*/ 1 h 130"/>
                    <a:gd name="T20" fmla="*/ 1 w 174"/>
                    <a:gd name="T21" fmla="*/ 2 h 130"/>
                    <a:gd name="T22" fmla="*/ 3 w 174"/>
                    <a:gd name="T23" fmla="*/ 3 h 130"/>
                    <a:gd name="T24" fmla="*/ 5 w 174"/>
                    <a:gd name="T25" fmla="*/ 4 h 130"/>
                    <a:gd name="T26" fmla="*/ 6 w 174"/>
                    <a:gd name="T27" fmla="*/ 6 h 130"/>
                    <a:gd name="T28" fmla="*/ 8 w 174"/>
                    <a:gd name="T29" fmla="*/ 7 h 130"/>
                    <a:gd name="T30" fmla="*/ 9 w 174"/>
                    <a:gd name="T31" fmla="*/ 7 h 130"/>
                    <a:gd name="T32" fmla="*/ 10 w 174"/>
                    <a:gd name="T33" fmla="*/ 8 h 130"/>
                    <a:gd name="T34" fmla="*/ 10 w 174"/>
                    <a:gd name="T35" fmla="*/ 8 h 130"/>
                    <a:gd name="T36" fmla="*/ 11 w 174"/>
                    <a:gd name="T37" fmla="*/ 8 h 13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74"/>
                    <a:gd name="T58" fmla="*/ 0 h 130"/>
                    <a:gd name="T59" fmla="*/ 174 w 174"/>
                    <a:gd name="T60" fmla="*/ 130 h 130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74" h="130">
                      <a:moveTo>
                        <a:pt x="174" y="121"/>
                      </a:moveTo>
                      <a:lnTo>
                        <a:pt x="167" y="116"/>
                      </a:lnTo>
                      <a:lnTo>
                        <a:pt x="152" y="107"/>
                      </a:lnTo>
                      <a:lnTo>
                        <a:pt x="133" y="93"/>
                      </a:lnTo>
                      <a:lnTo>
                        <a:pt x="109" y="77"/>
                      </a:lnTo>
                      <a:lnTo>
                        <a:pt x="83" y="59"/>
                      </a:lnTo>
                      <a:lnTo>
                        <a:pt x="56" y="39"/>
                      </a:lnTo>
                      <a:lnTo>
                        <a:pt x="30" y="19"/>
                      </a:lnTo>
                      <a:lnTo>
                        <a:pt x="7" y="0"/>
                      </a:lnTo>
                      <a:lnTo>
                        <a:pt x="0" y="9"/>
                      </a:lnTo>
                      <a:lnTo>
                        <a:pt x="23" y="29"/>
                      </a:lnTo>
                      <a:lnTo>
                        <a:pt x="49" y="49"/>
                      </a:lnTo>
                      <a:lnTo>
                        <a:pt x="75" y="68"/>
                      </a:lnTo>
                      <a:lnTo>
                        <a:pt x="102" y="86"/>
                      </a:lnTo>
                      <a:lnTo>
                        <a:pt x="126" y="103"/>
                      </a:lnTo>
                      <a:lnTo>
                        <a:pt x="145" y="116"/>
                      </a:lnTo>
                      <a:lnTo>
                        <a:pt x="159" y="126"/>
                      </a:lnTo>
                      <a:lnTo>
                        <a:pt x="167" y="130"/>
                      </a:lnTo>
                      <a:lnTo>
                        <a:pt x="174" y="1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05" name="Freeform 182"/>
                <p:cNvSpPr>
                  <a:spLocks/>
                </p:cNvSpPr>
                <p:nvPr/>
              </p:nvSpPr>
              <p:spPr bwMode="auto">
                <a:xfrm>
                  <a:off x="4515" y="2130"/>
                  <a:ext cx="22" cy="62"/>
                </a:xfrm>
                <a:custGeom>
                  <a:avLst/>
                  <a:gdLst>
                    <a:gd name="T0" fmla="*/ 1 w 86"/>
                    <a:gd name="T1" fmla="*/ 15 h 249"/>
                    <a:gd name="T2" fmla="*/ 1 w 86"/>
                    <a:gd name="T3" fmla="*/ 14 h 249"/>
                    <a:gd name="T4" fmla="*/ 1 w 86"/>
                    <a:gd name="T5" fmla="*/ 12 h 249"/>
                    <a:gd name="T6" fmla="*/ 1 w 86"/>
                    <a:gd name="T7" fmla="*/ 10 h 249"/>
                    <a:gd name="T8" fmla="*/ 1 w 86"/>
                    <a:gd name="T9" fmla="*/ 9 h 249"/>
                    <a:gd name="T10" fmla="*/ 1 w 86"/>
                    <a:gd name="T11" fmla="*/ 7 h 249"/>
                    <a:gd name="T12" fmla="*/ 1 w 86"/>
                    <a:gd name="T13" fmla="*/ 6 h 249"/>
                    <a:gd name="T14" fmla="*/ 1 w 86"/>
                    <a:gd name="T15" fmla="*/ 5 h 249"/>
                    <a:gd name="T16" fmla="*/ 1 w 86"/>
                    <a:gd name="T17" fmla="*/ 4 h 249"/>
                    <a:gd name="T18" fmla="*/ 2 w 86"/>
                    <a:gd name="T19" fmla="*/ 3 h 249"/>
                    <a:gd name="T20" fmla="*/ 2 w 86"/>
                    <a:gd name="T21" fmla="*/ 2 h 249"/>
                    <a:gd name="T22" fmla="*/ 2 w 86"/>
                    <a:gd name="T23" fmla="*/ 2 h 249"/>
                    <a:gd name="T24" fmla="*/ 3 w 86"/>
                    <a:gd name="T25" fmla="*/ 1 h 249"/>
                    <a:gd name="T26" fmla="*/ 3 w 86"/>
                    <a:gd name="T27" fmla="*/ 1 h 249"/>
                    <a:gd name="T28" fmla="*/ 4 w 86"/>
                    <a:gd name="T29" fmla="*/ 1 h 249"/>
                    <a:gd name="T30" fmla="*/ 5 w 86"/>
                    <a:gd name="T31" fmla="*/ 1 h 249"/>
                    <a:gd name="T32" fmla="*/ 5 w 86"/>
                    <a:gd name="T33" fmla="*/ 1 h 249"/>
                    <a:gd name="T34" fmla="*/ 6 w 86"/>
                    <a:gd name="T35" fmla="*/ 0 h 249"/>
                    <a:gd name="T36" fmla="*/ 5 w 86"/>
                    <a:gd name="T37" fmla="*/ 0 h 249"/>
                    <a:gd name="T38" fmla="*/ 4 w 86"/>
                    <a:gd name="T39" fmla="*/ 0 h 249"/>
                    <a:gd name="T40" fmla="*/ 3 w 86"/>
                    <a:gd name="T41" fmla="*/ 0 h 249"/>
                    <a:gd name="T42" fmla="*/ 2 w 86"/>
                    <a:gd name="T43" fmla="*/ 1 h 249"/>
                    <a:gd name="T44" fmla="*/ 2 w 86"/>
                    <a:gd name="T45" fmla="*/ 1 h 249"/>
                    <a:gd name="T46" fmla="*/ 1 w 86"/>
                    <a:gd name="T47" fmla="*/ 2 h 249"/>
                    <a:gd name="T48" fmla="*/ 1 w 86"/>
                    <a:gd name="T49" fmla="*/ 3 h 249"/>
                    <a:gd name="T50" fmla="*/ 1 w 86"/>
                    <a:gd name="T51" fmla="*/ 4 h 249"/>
                    <a:gd name="T52" fmla="*/ 1 w 86"/>
                    <a:gd name="T53" fmla="*/ 5 h 249"/>
                    <a:gd name="T54" fmla="*/ 0 w 86"/>
                    <a:gd name="T55" fmla="*/ 6 h 249"/>
                    <a:gd name="T56" fmla="*/ 0 w 86"/>
                    <a:gd name="T57" fmla="*/ 7 h 249"/>
                    <a:gd name="T58" fmla="*/ 0 w 86"/>
                    <a:gd name="T59" fmla="*/ 9 h 249"/>
                    <a:gd name="T60" fmla="*/ 0 w 86"/>
                    <a:gd name="T61" fmla="*/ 10 h 249"/>
                    <a:gd name="T62" fmla="*/ 0 w 86"/>
                    <a:gd name="T63" fmla="*/ 12 h 249"/>
                    <a:gd name="T64" fmla="*/ 0 w 86"/>
                    <a:gd name="T65" fmla="*/ 14 h 249"/>
                    <a:gd name="T66" fmla="*/ 0 w 86"/>
                    <a:gd name="T67" fmla="*/ 15 h 249"/>
                    <a:gd name="T68" fmla="*/ 1 w 86"/>
                    <a:gd name="T69" fmla="*/ 15 h 24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6"/>
                    <a:gd name="T106" fmla="*/ 0 h 249"/>
                    <a:gd name="T107" fmla="*/ 86 w 86"/>
                    <a:gd name="T108" fmla="*/ 249 h 24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6" h="249">
                      <a:moveTo>
                        <a:pt x="14" y="249"/>
                      </a:moveTo>
                      <a:lnTo>
                        <a:pt x="13" y="221"/>
                      </a:lnTo>
                      <a:lnTo>
                        <a:pt x="12" y="195"/>
                      </a:lnTo>
                      <a:lnTo>
                        <a:pt x="12" y="169"/>
                      </a:lnTo>
                      <a:lnTo>
                        <a:pt x="12" y="145"/>
                      </a:lnTo>
                      <a:lnTo>
                        <a:pt x="13" y="122"/>
                      </a:lnTo>
                      <a:lnTo>
                        <a:pt x="14" y="103"/>
                      </a:lnTo>
                      <a:lnTo>
                        <a:pt x="18" y="84"/>
                      </a:lnTo>
                      <a:lnTo>
                        <a:pt x="21" y="66"/>
                      </a:lnTo>
                      <a:lnTo>
                        <a:pt x="26" y="52"/>
                      </a:lnTo>
                      <a:lnTo>
                        <a:pt x="31" y="39"/>
                      </a:lnTo>
                      <a:lnTo>
                        <a:pt x="37" y="28"/>
                      </a:lnTo>
                      <a:lnTo>
                        <a:pt x="44" y="21"/>
                      </a:lnTo>
                      <a:lnTo>
                        <a:pt x="51" y="15"/>
                      </a:lnTo>
                      <a:lnTo>
                        <a:pt x="61" y="12"/>
                      </a:lnTo>
                      <a:lnTo>
                        <a:pt x="72" y="12"/>
                      </a:lnTo>
                      <a:lnTo>
                        <a:pt x="84" y="13"/>
                      </a:lnTo>
                      <a:lnTo>
                        <a:pt x="86" y="1"/>
                      </a:lnTo>
                      <a:lnTo>
                        <a:pt x="72" y="0"/>
                      </a:lnTo>
                      <a:lnTo>
                        <a:pt x="59" y="0"/>
                      </a:lnTo>
                      <a:lnTo>
                        <a:pt x="47" y="6"/>
                      </a:lnTo>
                      <a:lnTo>
                        <a:pt x="37" y="12"/>
                      </a:lnTo>
                      <a:lnTo>
                        <a:pt x="27" y="21"/>
                      </a:lnTo>
                      <a:lnTo>
                        <a:pt x="19" y="34"/>
                      </a:lnTo>
                      <a:lnTo>
                        <a:pt x="14" y="48"/>
                      </a:lnTo>
                      <a:lnTo>
                        <a:pt x="9" y="63"/>
                      </a:lnTo>
                      <a:lnTo>
                        <a:pt x="6" y="81"/>
                      </a:lnTo>
                      <a:lnTo>
                        <a:pt x="2" y="100"/>
                      </a:lnTo>
                      <a:lnTo>
                        <a:pt x="1" y="122"/>
                      </a:lnTo>
                      <a:lnTo>
                        <a:pt x="0" y="145"/>
                      </a:lnTo>
                      <a:lnTo>
                        <a:pt x="0" y="169"/>
                      </a:lnTo>
                      <a:lnTo>
                        <a:pt x="0" y="195"/>
                      </a:lnTo>
                      <a:lnTo>
                        <a:pt x="1" y="221"/>
                      </a:lnTo>
                      <a:lnTo>
                        <a:pt x="2" y="249"/>
                      </a:lnTo>
                      <a:lnTo>
                        <a:pt x="14" y="2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06" name="Freeform 183"/>
                <p:cNvSpPr>
                  <a:spLocks/>
                </p:cNvSpPr>
                <p:nvPr/>
              </p:nvSpPr>
              <p:spPr bwMode="auto">
                <a:xfrm>
                  <a:off x="4489" y="2170"/>
                  <a:ext cx="54" cy="30"/>
                </a:xfrm>
                <a:custGeom>
                  <a:avLst/>
                  <a:gdLst>
                    <a:gd name="T0" fmla="*/ 13 w 218"/>
                    <a:gd name="T1" fmla="*/ 7 h 120"/>
                    <a:gd name="T2" fmla="*/ 13 w 218"/>
                    <a:gd name="T3" fmla="*/ 7 h 120"/>
                    <a:gd name="T4" fmla="*/ 13 w 218"/>
                    <a:gd name="T5" fmla="*/ 7 h 120"/>
                    <a:gd name="T6" fmla="*/ 12 w 218"/>
                    <a:gd name="T7" fmla="*/ 6 h 120"/>
                    <a:gd name="T8" fmla="*/ 11 w 218"/>
                    <a:gd name="T9" fmla="*/ 6 h 120"/>
                    <a:gd name="T10" fmla="*/ 10 w 218"/>
                    <a:gd name="T11" fmla="*/ 5 h 120"/>
                    <a:gd name="T12" fmla="*/ 9 w 218"/>
                    <a:gd name="T13" fmla="*/ 5 h 120"/>
                    <a:gd name="T14" fmla="*/ 8 w 218"/>
                    <a:gd name="T15" fmla="*/ 4 h 120"/>
                    <a:gd name="T16" fmla="*/ 7 w 218"/>
                    <a:gd name="T17" fmla="*/ 4 h 120"/>
                    <a:gd name="T18" fmla="*/ 6 w 218"/>
                    <a:gd name="T19" fmla="*/ 3 h 120"/>
                    <a:gd name="T20" fmla="*/ 5 w 218"/>
                    <a:gd name="T21" fmla="*/ 3 h 120"/>
                    <a:gd name="T22" fmla="*/ 4 w 218"/>
                    <a:gd name="T23" fmla="*/ 2 h 120"/>
                    <a:gd name="T24" fmla="*/ 3 w 218"/>
                    <a:gd name="T25" fmla="*/ 2 h 120"/>
                    <a:gd name="T26" fmla="*/ 2 w 218"/>
                    <a:gd name="T27" fmla="*/ 1 h 120"/>
                    <a:gd name="T28" fmla="*/ 1 w 218"/>
                    <a:gd name="T29" fmla="*/ 1 h 120"/>
                    <a:gd name="T30" fmla="*/ 1 w 218"/>
                    <a:gd name="T31" fmla="*/ 0 h 120"/>
                    <a:gd name="T32" fmla="*/ 0 w 218"/>
                    <a:gd name="T33" fmla="*/ 0 h 120"/>
                    <a:gd name="T34" fmla="*/ 0 w 218"/>
                    <a:gd name="T35" fmla="*/ 1 h 120"/>
                    <a:gd name="T36" fmla="*/ 0 w 218"/>
                    <a:gd name="T37" fmla="*/ 1 h 120"/>
                    <a:gd name="T38" fmla="*/ 1 w 218"/>
                    <a:gd name="T39" fmla="*/ 1 h 120"/>
                    <a:gd name="T40" fmla="*/ 2 w 218"/>
                    <a:gd name="T41" fmla="*/ 2 h 120"/>
                    <a:gd name="T42" fmla="*/ 3 w 218"/>
                    <a:gd name="T43" fmla="*/ 2 h 120"/>
                    <a:gd name="T44" fmla="*/ 4 w 218"/>
                    <a:gd name="T45" fmla="*/ 3 h 120"/>
                    <a:gd name="T46" fmla="*/ 5 w 218"/>
                    <a:gd name="T47" fmla="*/ 3 h 120"/>
                    <a:gd name="T48" fmla="*/ 6 w 218"/>
                    <a:gd name="T49" fmla="*/ 4 h 120"/>
                    <a:gd name="T50" fmla="*/ 7 w 218"/>
                    <a:gd name="T51" fmla="*/ 4 h 120"/>
                    <a:gd name="T52" fmla="*/ 8 w 218"/>
                    <a:gd name="T53" fmla="*/ 5 h 120"/>
                    <a:gd name="T54" fmla="*/ 9 w 218"/>
                    <a:gd name="T55" fmla="*/ 6 h 120"/>
                    <a:gd name="T56" fmla="*/ 10 w 218"/>
                    <a:gd name="T57" fmla="*/ 6 h 120"/>
                    <a:gd name="T58" fmla="*/ 11 w 218"/>
                    <a:gd name="T59" fmla="*/ 6 h 120"/>
                    <a:gd name="T60" fmla="*/ 12 w 218"/>
                    <a:gd name="T61" fmla="*/ 7 h 120"/>
                    <a:gd name="T62" fmla="*/ 12 w 218"/>
                    <a:gd name="T63" fmla="*/ 7 h 120"/>
                    <a:gd name="T64" fmla="*/ 13 w 218"/>
                    <a:gd name="T65" fmla="*/ 7 h 120"/>
                    <a:gd name="T66" fmla="*/ 13 w 218"/>
                    <a:gd name="T67" fmla="*/ 8 h 120"/>
                    <a:gd name="T68" fmla="*/ 13 w 218"/>
                    <a:gd name="T69" fmla="*/ 7 h 12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18"/>
                    <a:gd name="T106" fmla="*/ 0 h 120"/>
                    <a:gd name="T107" fmla="*/ 218 w 218"/>
                    <a:gd name="T108" fmla="*/ 120 h 120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18" h="120">
                      <a:moveTo>
                        <a:pt x="218" y="108"/>
                      </a:moveTo>
                      <a:lnTo>
                        <a:pt x="214" y="105"/>
                      </a:lnTo>
                      <a:lnTo>
                        <a:pt x="205" y="102"/>
                      </a:lnTo>
                      <a:lnTo>
                        <a:pt x="196" y="98"/>
                      </a:lnTo>
                      <a:lnTo>
                        <a:pt x="184" y="91"/>
                      </a:lnTo>
                      <a:lnTo>
                        <a:pt x="169" y="85"/>
                      </a:lnTo>
                      <a:lnTo>
                        <a:pt x="154" y="77"/>
                      </a:lnTo>
                      <a:lnTo>
                        <a:pt x="138" y="68"/>
                      </a:lnTo>
                      <a:lnTo>
                        <a:pt x="121" y="60"/>
                      </a:lnTo>
                      <a:lnTo>
                        <a:pt x="104" y="51"/>
                      </a:lnTo>
                      <a:lnTo>
                        <a:pt x="86" y="42"/>
                      </a:lnTo>
                      <a:lnTo>
                        <a:pt x="70" y="33"/>
                      </a:lnTo>
                      <a:lnTo>
                        <a:pt x="54" y="25"/>
                      </a:lnTo>
                      <a:lnTo>
                        <a:pt x="40" y="18"/>
                      </a:lnTo>
                      <a:lnTo>
                        <a:pt x="26" y="11"/>
                      </a:lnTo>
                      <a:lnTo>
                        <a:pt x="14" y="5"/>
                      </a:lnTo>
                      <a:lnTo>
                        <a:pt x="5" y="0"/>
                      </a:lnTo>
                      <a:lnTo>
                        <a:pt x="0" y="9"/>
                      </a:lnTo>
                      <a:lnTo>
                        <a:pt x="10" y="14"/>
                      </a:lnTo>
                      <a:lnTo>
                        <a:pt x="22" y="20"/>
                      </a:lnTo>
                      <a:lnTo>
                        <a:pt x="35" y="27"/>
                      </a:lnTo>
                      <a:lnTo>
                        <a:pt x="49" y="35"/>
                      </a:lnTo>
                      <a:lnTo>
                        <a:pt x="65" y="43"/>
                      </a:lnTo>
                      <a:lnTo>
                        <a:pt x="82" y="51"/>
                      </a:lnTo>
                      <a:lnTo>
                        <a:pt x="100" y="61"/>
                      </a:lnTo>
                      <a:lnTo>
                        <a:pt x="116" y="69"/>
                      </a:lnTo>
                      <a:lnTo>
                        <a:pt x="133" y="78"/>
                      </a:lnTo>
                      <a:lnTo>
                        <a:pt x="149" y="86"/>
                      </a:lnTo>
                      <a:lnTo>
                        <a:pt x="164" y="94"/>
                      </a:lnTo>
                      <a:lnTo>
                        <a:pt x="179" y="100"/>
                      </a:lnTo>
                      <a:lnTo>
                        <a:pt x="191" y="108"/>
                      </a:lnTo>
                      <a:lnTo>
                        <a:pt x="200" y="114"/>
                      </a:lnTo>
                      <a:lnTo>
                        <a:pt x="209" y="117"/>
                      </a:lnTo>
                      <a:lnTo>
                        <a:pt x="214" y="120"/>
                      </a:lnTo>
                      <a:lnTo>
                        <a:pt x="218" y="10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07" name="Freeform 184"/>
                <p:cNvSpPr>
                  <a:spLocks/>
                </p:cNvSpPr>
                <p:nvPr/>
              </p:nvSpPr>
              <p:spPr bwMode="auto">
                <a:xfrm>
                  <a:off x="4541" y="2152"/>
                  <a:ext cx="26" cy="59"/>
                </a:xfrm>
                <a:custGeom>
                  <a:avLst/>
                  <a:gdLst>
                    <a:gd name="T0" fmla="*/ 5 w 103"/>
                    <a:gd name="T1" fmla="*/ 14 h 235"/>
                    <a:gd name="T2" fmla="*/ 4 w 103"/>
                    <a:gd name="T3" fmla="*/ 14 h 235"/>
                    <a:gd name="T4" fmla="*/ 3 w 103"/>
                    <a:gd name="T5" fmla="*/ 14 h 235"/>
                    <a:gd name="T6" fmla="*/ 3 w 103"/>
                    <a:gd name="T7" fmla="*/ 13 h 235"/>
                    <a:gd name="T8" fmla="*/ 2 w 103"/>
                    <a:gd name="T9" fmla="*/ 13 h 235"/>
                    <a:gd name="T10" fmla="*/ 2 w 103"/>
                    <a:gd name="T11" fmla="*/ 11 h 235"/>
                    <a:gd name="T12" fmla="*/ 1 w 103"/>
                    <a:gd name="T13" fmla="*/ 10 h 235"/>
                    <a:gd name="T14" fmla="*/ 1 w 103"/>
                    <a:gd name="T15" fmla="*/ 9 h 235"/>
                    <a:gd name="T16" fmla="*/ 1 w 103"/>
                    <a:gd name="T17" fmla="*/ 8 h 235"/>
                    <a:gd name="T18" fmla="*/ 1 w 103"/>
                    <a:gd name="T19" fmla="*/ 6 h 235"/>
                    <a:gd name="T20" fmla="*/ 1 w 103"/>
                    <a:gd name="T21" fmla="*/ 5 h 235"/>
                    <a:gd name="T22" fmla="*/ 2 w 103"/>
                    <a:gd name="T23" fmla="*/ 4 h 235"/>
                    <a:gd name="T24" fmla="*/ 2 w 103"/>
                    <a:gd name="T25" fmla="*/ 3 h 235"/>
                    <a:gd name="T26" fmla="*/ 3 w 103"/>
                    <a:gd name="T27" fmla="*/ 2 h 235"/>
                    <a:gd name="T28" fmla="*/ 4 w 103"/>
                    <a:gd name="T29" fmla="*/ 1 h 235"/>
                    <a:gd name="T30" fmla="*/ 5 w 103"/>
                    <a:gd name="T31" fmla="*/ 1 h 235"/>
                    <a:gd name="T32" fmla="*/ 6 w 103"/>
                    <a:gd name="T33" fmla="*/ 1 h 235"/>
                    <a:gd name="T34" fmla="*/ 7 w 103"/>
                    <a:gd name="T35" fmla="*/ 0 h 235"/>
                    <a:gd name="T36" fmla="*/ 5 w 103"/>
                    <a:gd name="T37" fmla="*/ 0 h 235"/>
                    <a:gd name="T38" fmla="*/ 4 w 103"/>
                    <a:gd name="T39" fmla="*/ 0 h 235"/>
                    <a:gd name="T40" fmla="*/ 2 w 103"/>
                    <a:gd name="T41" fmla="*/ 1 h 235"/>
                    <a:gd name="T42" fmla="*/ 1 w 103"/>
                    <a:gd name="T43" fmla="*/ 2 h 235"/>
                    <a:gd name="T44" fmla="*/ 1 w 103"/>
                    <a:gd name="T45" fmla="*/ 3 h 235"/>
                    <a:gd name="T46" fmla="*/ 0 w 103"/>
                    <a:gd name="T47" fmla="*/ 5 h 235"/>
                    <a:gd name="T48" fmla="*/ 0 w 103"/>
                    <a:gd name="T49" fmla="*/ 6 h 235"/>
                    <a:gd name="T50" fmla="*/ 0 w 103"/>
                    <a:gd name="T51" fmla="*/ 8 h 235"/>
                    <a:gd name="T52" fmla="*/ 0 w 103"/>
                    <a:gd name="T53" fmla="*/ 9 h 235"/>
                    <a:gd name="T54" fmla="*/ 1 w 103"/>
                    <a:gd name="T55" fmla="*/ 11 h 235"/>
                    <a:gd name="T56" fmla="*/ 1 w 103"/>
                    <a:gd name="T57" fmla="*/ 12 h 235"/>
                    <a:gd name="T58" fmla="*/ 1 w 103"/>
                    <a:gd name="T59" fmla="*/ 13 h 235"/>
                    <a:gd name="T60" fmla="*/ 2 w 103"/>
                    <a:gd name="T61" fmla="*/ 14 h 235"/>
                    <a:gd name="T62" fmla="*/ 3 w 103"/>
                    <a:gd name="T63" fmla="*/ 14 h 235"/>
                    <a:gd name="T64" fmla="*/ 4 w 103"/>
                    <a:gd name="T65" fmla="*/ 15 h 235"/>
                    <a:gd name="T66" fmla="*/ 5 w 103"/>
                    <a:gd name="T67" fmla="*/ 15 h 235"/>
                    <a:gd name="T68" fmla="*/ 5 w 103"/>
                    <a:gd name="T69" fmla="*/ 14 h 23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03"/>
                    <a:gd name="T106" fmla="*/ 0 h 235"/>
                    <a:gd name="T107" fmla="*/ 103 w 103"/>
                    <a:gd name="T108" fmla="*/ 235 h 23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03" h="235">
                      <a:moveTo>
                        <a:pt x="72" y="221"/>
                      </a:moveTo>
                      <a:lnTo>
                        <a:pt x="60" y="223"/>
                      </a:lnTo>
                      <a:lnTo>
                        <a:pt x="50" y="220"/>
                      </a:lnTo>
                      <a:lnTo>
                        <a:pt x="40" y="212"/>
                      </a:lnTo>
                      <a:lnTo>
                        <a:pt x="31" y="199"/>
                      </a:lnTo>
                      <a:lnTo>
                        <a:pt x="24" y="181"/>
                      </a:lnTo>
                      <a:lnTo>
                        <a:pt x="18" y="163"/>
                      </a:lnTo>
                      <a:lnTo>
                        <a:pt x="13" y="141"/>
                      </a:lnTo>
                      <a:lnTo>
                        <a:pt x="12" y="119"/>
                      </a:lnTo>
                      <a:lnTo>
                        <a:pt x="12" y="96"/>
                      </a:lnTo>
                      <a:lnTo>
                        <a:pt x="15" y="75"/>
                      </a:lnTo>
                      <a:lnTo>
                        <a:pt x="23" y="55"/>
                      </a:lnTo>
                      <a:lnTo>
                        <a:pt x="31" y="39"/>
                      </a:lnTo>
                      <a:lnTo>
                        <a:pt x="43" y="26"/>
                      </a:lnTo>
                      <a:lnTo>
                        <a:pt x="58" y="17"/>
                      </a:lnTo>
                      <a:lnTo>
                        <a:pt x="76" y="12"/>
                      </a:lnTo>
                      <a:lnTo>
                        <a:pt x="100" y="14"/>
                      </a:lnTo>
                      <a:lnTo>
                        <a:pt x="103" y="2"/>
                      </a:lnTo>
                      <a:lnTo>
                        <a:pt x="76" y="0"/>
                      </a:lnTo>
                      <a:lnTo>
                        <a:pt x="54" y="5"/>
                      </a:lnTo>
                      <a:lnTo>
                        <a:pt x="36" y="16"/>
                      </a:lnTo>
                      <a:lnTo>
                        <a:pt x="21" y="32"/>
                      </a:lnTo>
                      <a:lnTo>
                        <a:pt x="11" y="51"/>
                      </a:lnTo>
                      <a:lnTo>
                        <a:pt x="3" y="72"/>
                      </a:lnTo>
                      <a:lnTo>
                        <a:pt x="0" y="96"/>
                      </a:lnTo>
                      <a:lnTo>
                        <a:pt x="0" y="119"/>
                      </a:lnTo>
                      <a:lnTo>
                        <a:pt x="1" y="143"/>
                      </a:lnTo>
                      <a:lnTo>
                        <a:pt x="6" y="166"/>
                      </a:lnTo>
                      <a:lnTo>
                        <a:pt x="12" y="186"/>
                      </a:lnTo>
                      <a:lnTo>
                        <a:pt x="21" y="204"/>
                      </a:lnTo>
                      <a:lnTo>
                        <a:pt x="31" y="220"/>
                      </a:lnTo>
                      <a:lnTo>
                        <a:pt x="45" y="229"/>
                      </a:lnTo>
                      <a:lnTo>
                        <a:pt x="60" y="235"/>
                      </a:lnTo>
                      <a:lnTo>
                        <a:pt x="76" y="233"/>
                      </a:lnTo>
                      <a:lnTo>
                        <a:pt x="72" y="2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08" name="Freeform 185"/>
                <p:cNvSpPr>
                  <a:spLocks/>
                </p:cNvSpPr>
                <p:nvPr/>
              </p:nvSpPr>
              <p:spPr bwMode="auto">
                <a:xfrm>
                  <a:off x="4547" y="2180"/>
                  <a:ext cx="7" cy="18"/>
                </a:xfrm>
                <a:custGeom>
                  <a:avLst/>
                  <a:gdLst>
                    <a:gd name="T0" fmla="*/ 2 w 27"/>
                    <a:gd name="T1" fmla="*/ 5 h 70"/>
                    <a:gd name="T2" fmla="*/ 2 w 27"/>
                    <a:gd name="T3" fmla="*/ 4 h 70"/>
                    <a:gd name="T4" fmla="*/ 2 w 27"/>
                    <a:gd name="T5" fmla="*/ 3 h 70"/>
                    <a:gd name="T6" fmla="*/ 2 w 27"/>
                    <a:gd name="T7" fmla="*/ 3 h 70"/>
                    <a:gd name="T8" fmla="*/ 1 w 27"/>
                    <a:gd name="T9" fmla="*/ 2 h 70"/>
                    <a:gd name="T10" fmla="*/ 1 w 27"/>
                    <a:gd name="T11" fmla="*/ 1 h 70"/>
                    <a:gd name="T12" fmla="*/ 1 w 27"/>
                    <a:gd name="T13" fmla="*/ 1 h 70"/>
                    <a:gd name="T14" fmla="*/ 1 w 27"/>
                    <a:gd name="T15" fmla="*/ 1 h 70"/>
                    <a:gd name="T16" fmla="*/ 1 w 27"/>
                    <a:gd name="T17" fmla="*/ 0 h 70"/>
                    <a:gd name="T18" fmla="*/ 0 w 27"/>
                    <a:gd name="T19" fmla="*/ 0 h 70"/>
                    <a:gd name="T20" fmla="*/ 0 w 27"/>
                    <a:gd name="T21" fmla="*/ 1 h 70"/>
                    <a:gd name="T22" fmla="*/ 0 w 27"/>
                    <a:gd name="T23" fmla="*/ 1 h 70"/>
                    <a:gd name="T24" fmla="*/ 1 w 27"/>
                    <a:gd name="T25" fmla="*/ 2 h 70"/>
                    <a:gd name="T26" fmla="*/ 1 w 27"/>
                    <a:gd name="T27" fmla="*/ 2 h 70"/>
                    <a:gd name="T28" fmla="*/ 1 w 27"/>
                    <a:gd name="T29" fmla="*/ 3 h 70"/>
                    <a:gd name="T30" fmla="*/ 1 w 27"/>
                    <a:gd name="T31" fmla="*/ 3 h 70"/>
                    <a:gd name="T32" fmla="*/ 1 w 27"/>
                    <a:gd name="T33" fmla="*/ 4 h 70"/>
                    <a:gd name="T34" fmla="*/ 1 w 27"/>
                    <a:gd name="T35" fmla="*/ 5 h 70"/>
                    <a:gd name="T36" fmla="*/ 2 w 27"/>
                    <a:gd name="T37" fmla="*/ 5 h 7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7"/>
                    <a:gd name="T58" fmla="*/ 0 h 70"/>
                    <a:gd name="T59" fmla="*/ 27 w 27"/>
                    <a:gd name="T60" fmla="*/ 70 h 70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7" h="70">
                      <a:moveTo>
                        <a:pt x="27" y="70"/>
                      </a:moveTo>
                      <a:lnTo>
                        <a:pt x="27" y="58"/>
                      </a:lnTo>
                      <a:lnTo>
                        <a:pt x="25" y="48"/>
                      </a:lnTo>
                      <a:lnTo>
                        <a:pt x="23" y="38"/>
                      </a:lnTo>
                      <a:lnTo>
                        <a:pt x="21" y="27"/>
                      </a:lnTo>
                      <a:lnTo>
                        <a:pt x="17" y="19"/>
                      </a:lnTo>
                      <a:lnTo>
                        <a:pt x="15" y="12"/>
                      </a:lnTo>
                      <a:lnTo>
                        <a:pt x="13" y="6"/>
                      </a:lnTo>
                      <a:lnTo>
                        <a:pt x="11" y="0"/>
                      </a:lnTo>
                      <a:lnTo>
                        <a:pt x="0" y="2"/>
                      </a:lnTo>
                      <a:lnTo>
                        <a:pt x="1" y="8"/>
                      </a:lnTo>
                      <a:lnTo>
                        <a:pt x="3" y="16"/>
                      </a:lnTo>
                      <a:lnTo>
                        <a:pt x="6" y="24"/>
                      </a:lnTo>
                      <a:lnTo>
                        <a:pt x="9" y="32"/>
                      </a:lnTo>
                      <a:lnTo>
                        <a:pt x="11" y="40"/>
                      </a:lnTo>
                      <a:lnTo>
                        <a:pt x="13" y="50"/>
                      </a:lnTo>
                      <a:lnTo>
                        <a:pt x="15" y="61"/>
                      </a:lnTo>
                      <a:lnTo>
                        <a:pt x="15" y="70"/>
                      </a:lnTo>
                      <a:lnTo>
                        <a:pt x="27" y="7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09" name="Freeform 186"/>
                <p:cNvSpPr>
                  <a:spLocks/>
                </p:cNvSpPr>
                <p:nvPr/>
              </p:nvSpPr>
              <p:spPr bwMode="auto">
                <a:xfrm>
                  <a:off x="4500" y="2172"/>
                  <a:ext cx="76" cy="45"/>
                </a:xfrm>
                <a:custGeom>
                  <a:avLst/>
                  <a:gdLst>
                    <a:gd name="T0" fmla="*/ 18 w 303"/>
                    <a:gd name="T1" fmla="*/ 5 h 180"/>
                    <a:gd name="T2" fmla="*/ 17 w 303"/>
                    <a:gd name="T3" fmla="*/ 5 h 180"/>
                    <a:gd name="T4" fmla="*/ 17 w 303"/>
                    <a:gd name="T5" fmla="*/ 6 h 180"/>
                    <a:gd name="T6" fmla="*/ 16 w 303"/>
                    <a:gd name="T7" fmla="*/ 6 h 180"/>
                    <a:gd name="T8" fmla="*/ 16 w 303"/>
                    <a:gd name="T9" fmla="*/ 6 h 180"/>
                    <a:gd name="T10" fmla="*/ 15 w 303"/>
                    <a:gd name="T11" fmla="*/ 6 h 180"/>
                    <a:gd name="T12" fmla="*/ 15 w 303"/>
                    <a:gd name="T13" fmla="*/ 6 h 180"/>
                    <a:gd name="T14" fmla="*/ 14 w 303"/>
                    <a:gd name="T15" fmla="*/ 6 h 180"/>
                    <a:gd name="T16" fmla="*/ 13 w 303"/>
                    <a:gd name="T17" fmla="*/ 6 h 180"/>
                    <a:gd name="T18" fmla="*/ 12 w 303"/>
                    <a:gd name="T19" fmla="*/ 7 h 180"/>
                    <a:gd name="T20" fmla="*/ 11 w 303"/>
                    <a:gd name="T21" fmla="*/ 7 h 180"/>
                    <a:gd name="T22" fmla="*/ 9 w 303"/>
                    <a:gd name="T23" fmla="*/ 8 h 180"/>
                    <a:gd name="T24" fmla="*/ 7 w 303"/>
                    <a:gd name="T25" fmla="*/ 9 h 180"/>
                    <a:gd name="T26" fmla="*/ 5 w 303"/>
                    <a:gd name="T27" fmla="*/ 10 h 180"/>
                    <a:gd name="T28" fmla="*/ 4 w 303"/>
                    <a:gd name="T29" fmla="*/ 11 h 180"/>
                    <a:gd name="T30" fmla="*/ 2 w 303"/>
                    <a:gd name="T31" fmla="*/ 11 h 180"/>
                    <a:gd name="T32" fmla="*/ 1 w 303"/>
                    <a:gd name="T33" fmla="*/ 11 h 180"/>
                    <a:gd name="T34" fmla="*/ 1 w 303"/>
                    <a:gd name="T35" fmla="*/ 11 h 180"/>
                    <a:gd name="T36" fmla="*/ 1 w 303"/>
                    <a:gd name="T37" fmla="*/ 11 h 180"/>
                    <a:gd name="T38" fmla="*/ 1 w 303"/>
                    <a:gd name="T39" fmla="*/ 11 h 180"/>
                    <a:gd name="T40" fmla="*/ 1 w 303"/>
                    <a:gd name="T41" fmla="*/ 10 h 180"/>
                    <a:gd name="T42" fmla="*/ 1 w 303"/>
                    <a:gd name="T43" fmla="*/ 10 h 180"/>
                    <a:gd name="T44" fmla="*/ 0 w 303"/>
                    <a:gd name="T45" fmla="*/ 9 h 180"/>
                    <a:gd name="T46" fmla="*/ 0 w 303"/>
                    <a:gd name="T47" fmla="*/ 9 h 180"/>
                    <a:gd name="T48" fmla="*/ 0 w 303"/>
                    <a:gd name="T49" fmla="*/ 8 h 180"/>
                    <a:gd name="T50" fmla="*/ 1 w 303"/>
                    <a:gd name="T51" fmla="*/ 7 h 180"/>
                    <a:gd name="T52" fmla="*/ 2 w 303"/>
                    <a:gd name="T53" fmla="*/ 7 h 180"/>
                    <a:gd name="T54" fmla="*/ 3 w 303"/>
                    <a:gd name="T55" fmla="*/ 6 h 180"/>
                    <a:gd name="T56" fmla="*/ 4 w 303"/>
                    <a:gd name="T57" fmla="*/ 5 h 180"/>
                    <a:gd name="T58" fmla="*/ 6 w 303"/>
                    <a:gd name="T59" fmla="*/ 4 h 180"/>
                    <a:gd name="T60" fmla="*/ 8 w 303"/>
                    <a:gd name="T61" fmla="*/ 3 h 180"/>
                    <a:gd name="T62" fmla="*/ 10 w 303"/>
                    <a:gd name="T63" fmla="*/ 3 h 180"/>
                    <a:gd name="T64" fmla="*/ 12 w 303"/>
                    <a:gd name="T65" fmla="*/ 2 h 180"/>
                    <a:gd name="T66" fmla="*/ 12 w 303"/>
                    <a:gd name="T67" fmla="*/ 2 h 180"/>
                    <a:gd name="T68" fmla="*/ 12 w 303"/>
                    <a:gd name="T69" fmla="*/ 2 h 180"/>
                    <a:gd name="T70" fmla="*/ 13 w 303"/>
                    <a:gd name="T71" fmla="*/ 1 h 180"/>
                    <a:gd name="T72" fmla="*/ 13 w 303"/>
                    <a:gd name="T73" fmla="*/ 1 h 180"/>
                    <a:gd name="T74" fmla="*/ 14 w 303"/>
                    <a:gd name="T75" fmla="*/ 1 h 180"/>
                    <a:gd name="T76" fmla="*/ 15 w 303"/>
                    <a:gd name="T77" fmla="*/ 0 h 180"/>
                    <a:gd name="T78" fmla="*/ 15 w 303"/>
                    <a:gd name="T79" fmla="*/ 0 h 180"/>
                    <a:gd name="T80" fmla="*/ 16 w 303"/>
                    <a:gd name="T81" fmla="*/ 0 h 180"/>
                    <a:gd name="T82" fmla="*/ 17 w 303"/>
                    <a:gd name="T83" fmla="*/ 0 h 180"/>
                    <a:gd name="T84" fmla="*/ 17 w 303"/>
                    <a:gd name="T85" fmla="*/ 1 h 180"/>
                    <a:gd name="T86" fmla="*/ 18 w 303"/>
                    <a:gd name="T87" fmla="*/ 1 h 180"/>
                    <a:gd name="T88" fmla="*/ 18 w 303"/>
                    <a:gd name="T89" fmla="*/ 1 h 180"/>
                    <a:gd name="T90" fmla="*/ 19 w 303"/>
                    <a:gd name="T91" fmla="*/ 1 h 180"/>
                    <a:gd name="T92" fmla="*/ 19 w 303"/>
                    <a:gd name="T93" fmla="*/ 2 h 180"/>
                    <a:gd name="T94" fmla="*/ 19 w 303"/>
                    <a:gd name="T95" fmla="*/ 2 h 180"/>
                    <a:gd name="T96" fmla="*/ 19 w 303"/>
                    <a:gd name="T97" fmla="*/ 2 h 180"/>
                    <a:gd name="T98" fmla="*/ 18 w 303"/>
                    <a:gd name="T99" fmla="*/ 5 h 180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303"/>
                    <a:gd name="T151" fmla="*/ 0 h 180"/>
                    <a:gd name="T152" fmla="*/ 303 w 303"/>
                    <a:gd name="T153" fmla="*/ 180 h 180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303" h="180">
                      <a:moveTo>
                        <a:pt x="280" y="79"/>
                      </a:moveTo>
                      <a:lnTo>
                        <a:pt x="274" y="85"/>
                      </a:lnTo>
                      <a:lnTo>
                        <a:pt x="267" y="90"/>
                      </a:lnTo>
                      <a:lnTo>
                        <a:pt x="260" y="96"/>
                      </a:lnTo>
                      <a:lnTo>
                        <a:pt x="250" y="100"/>
                      </a:lnTo>
                      <a:lnTo>
                        <a:pt x="241" y="103"/>
                      </a:lnTo>
                      <a:lnTo>
                        <a:pt x="230" y="104"/>
                      </a:lnTo>
                      <a:lnTo>
                        <a:pt x="218" y="104"/>
                      </a:lnTo>
                      <a:lnTo>
                        <a:pt x="206" y="103"/>
                      </a:lnTo>
                      <a:lnTo>
                        <a:pt x="194" y="110"/>
                      </a:lnTo>
                      <a:lnTo>
                        <a:pt x="174" y="120"/>
                      </a:lnTo>
                      <a:lnTo>
                        <a:pt x="146" y="132"/>
                      </a:lnTo>
                      <a:lnTo>
                        <a:pt x="116" y="144"/>
                      </a:lnTo>
                      <a:lnTo>
                        <a:pt x="85" y="156"/>
                      </a:lnTo>
                      <a:lnTo>
                        <a:pt x="56" y="167"/>
                      </a:lnTo>
                      <a:lnTo>
                        <a:pt x="32" y="175"/>
                      </a:lnTo>
                      <a:lnTo>
                        <a:pt x="15" y="180"/>
                      </a:lnTo>
                      <a:lnTo>
                        <a:pt x="15" y="179"/>
                      </a:lnTo>
                      <a:lnTo>
                        <a:pt x="14" y="174"/>
                      </a:lnTo>
                      <a:lnTo>
                        <a:pt x="12" y="168"/>
                      </a:lnTo>
                      <a:lnTo>
                        <a:pt x="9" y="161"/>
                      </a:lnTo>
                      <a:lnTo>
                        <a:pt x="7" y="152"/>
                      </a:lnTo>
                      <a:lnTo>
                        <a:pt x="5" y="143"/>
                      </a:lnTo>
                      <a:lnTo>
                        <a:pt x="2" y="134"/>
                      </a:lnTo>
                      <a:lnTo>
                        <a:pt x="0" y="126"/>
                      </a:lnTo>
                      <a:lnTo>
                        <a:pt x="11" y="118"/>
                      </a:lnTo>
                      <a:lnTo>
                        <a:pt x="25" y="107"/>
                      </a:lnTo>
                      <a:lnTo>
                        <a:pt x="44" y="95"/>
                      </a:lnTo>
                      <a:lnTo>
                        <a:pt x="67" y="82"/>
                      </a:lnTo>
                      <a:lnTo>
                        <a:pt x="93" y="67"/>
                      </a:lnTo>
                      <a:lnTo>
                        <a:pt x="123" y="54"/>
                      </a:lnTo>
                      <a:lnTo>
                        <a:pt x="156" y="43"/>
                      </a:lnTo>
                      <a:lnTo>
                        <a:pt x="191" y="34"/>
                      </a:lnTo>
                      <a:lnTo>
                        <a:pt x="192" y="30"/>
                      </a:lnTo>
                      <a:lnTo>
                        <a:pt x="196" y="27"/>
                      </a:lnTo>
                      <a:lnTo>
                        <a:pt x="202" y="21"/>
                      </a:lnTo>
                      <a:lnTo>
                        <a:pt x="211" y="16"/>
                      </a:lnTo>
                      <a:lnTo>
                        <a:pt x="220" y="11"/>
                      </a:lnTo>
                      <a:lnTo>
                        <a:pt x="230" y="6"/>
                      </a:lnTo>
                      <a:lnTo>
                        <a:pt x="242" y="3"/>
                      </a:lnTo>
                      <a:lnTo>
                        <a:pt x="254" y="0"/>
                      </a:lnTo>
                      <a:lnTo>
                        <a:pt x="267" y="6"/>
                      </a:lnTo>
                      <a:lnTo>
                        <a:pt x="277" y="11"/>
                      </a:lnTo>
                      <a:lnTo>
                        <a:pt x="286" y="16"/>
                      </a:lnTo>
                      <a:lnTo>
                        <a:pt x="292" y="21"/>
                      </a:lnTo>
                      <a:lnTo>
                        <a:pt x="297" y="24"/>
                      </a:lnTo>
                      <a:lnTo>
                        <a:pt x="301" y="27"/>
                      </a:lnTo>
                      <a:lnTo>
                        <a:pt x="303" y="29"/>
                      </a:lnTo>
                      <a:lnTo>
                        <a:pt x="280" y="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10" name="Freeform 187"/>
                <p:cNvSpPr>
                  <a:spLocks/>
                </p:cNvSpPr>
                <p:nvPr/>
              </p:nvSpPr>
              <p:spPr bwMode="auto">
                <a:xfrm>
                  <a:off x="4551" y="2191"/>
                  <a:ext cx="21" cy="8"/>
                </a:xfrm>
                <a:custGeom>
                  <a:avLst/>
                  <a:gdLst>
                    <a:gd name="T0" fmla="*/ 1 w 83"/>
                    <a:gd name="T1" fmla="*/ 2 h 34"/>
                    <a:gd name="T2" fmla="*/ 0 w 83"/>
                    <a:gd name="T3" fmla="*/ 2 h 34"/>
                    <a:gd name="T4" fmla="*/ 1 w 83"/>
                    <a:gd name="T5" fmla="*/ 2 h 34"/>
                    <a:gd name="T6" fmla="*/ 2 w 83"/>
                    <a:gd name="T7" fmla="*/ 2 h 34"/>
                    <a:gd name="T8" fmla="*/ 3 w 83"/>
                    <a:gd name="T9" fmla="*/ 2 h 34"/>
                    <a:gd name="T10" fmla="*/ 3 w 83"/>
                    <a:gd name="T11" fmla="*/ 2 h 34"/>
                    <a:gd name="T12" fmla="*/ 4 w 83"/>
                    <a:gd name="T13" fmla="*/ 1 h 34"/>
                    <a:gd name="T14" fmla="*/ 4 w 83"/>
                    <a:gd name="T15" fmla="*/ 1 h 34"/>
                    <a:gd name="T16" fmla="*/ 5 w 83"/>
                    <a:gd name="T17" fmla="*/ 1 h 34"/>
                    <a:gd name="T18" fmla="*/ 5 w 83"/>
                    <a:gd name="T19" fmla="*/ 0 h 34"/>
                    <a:gd name="T20" fmla="*/ 5 w 83"/>
                    <a:gd name="T21" fmla="*/ 0 h 34"/>
                    <a:gd name="T22" fmla="*/ 4 w 83"/>
                    <a:gd name="T23" fmla="*/ 0 h 34"/>
                    <a:gd name="T24" fmla="*/ 4 w 83"/>
                    <a:gd name="T25" fmla="*/ 0 h 34"/>
                    <a:gd name="T26" fmla="*/ 4 w 83"/>
                    <a:gd name="T27" fmla="*/ 1 h 34"/>
                    <a:gd name="T28" fmla="*/ 3 w 83"/>
                    <a:gd name="T29" fmla="*/ 1 h 34"/>
                    <a:gd name="T30" fmla="*/ 3 w 83"/>
                    <a:gd name="T31" fmla="*/ 1 h 34"/>
                    <a:gd name="T32" fmla="*/ 2 w 83"/>
                    <a:gd name="T33" fmla="*/ 1 h 34"/>
                    <a:gd name="T34" fmla="*/ 1 w 83"/>
                    <a:gd name="T35" fmla="*/ 1 h 34"/>
                    <a:gd name="T36" fmla="*/ 0 w 83"/>
                    <a:gd name="T37" fmla="*/ 1 h 34"/>
                    <a:gd name="T38" fmla="*/ 0 w 83"/>
                    <a:gd name="T39" fmla="*/ 1 h 34"/>
                    <a:gd name="T40" fmla="*/ 0 w 83"/>
                    <a:gd name="T41" fmla="*/ 1 h 34"/>
                    <a:gd name="T42" fmla="*/ 0 w 83"/>
                    <a:gd name="T43" fmla="*/ 1 h 34"/>
                    <a:gd name="T44" fmla="*/ 0 w 83"/>
                    <a:gd name="T45" fmla="*/ 1 h 34"/>
                    <a:gd name="T46" fmla="*/ 1 w 83"/>
                    <a:gd name="T47" fmla="*/ 2 h 34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83"/>
                    <a:gd name="T73" fmla="*/ 0 h 34"/>
                    <a:gd name="T74" fmla="*/ 83 w 83"/>
                    <a:gd name="T75" fmla="*/ 34 h 34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83" h="34">
                      <a:moveTo>
                        <a:pt x="8" y="32"/>
                      </a:moveTo>
                      <a:lnTo>
                        <a:pt x="3" y="33"/>
                      </a:lnTo>
                      <a:lnTo>
                        <a:pt x="16" y="34"/>
                      </a:lnTo>
                      <a:lnTo>
                        <a:pt x="28" y="34"/>
                      </a:lnTo>
                      <a:lnTo>
                        <a:pt x="40" y="33"/>
                      </a:lnTo>
                      <a:lnTo>
                        <a:pt x="51" y="30"/>
                      </a:lnTo>
                      <a:lnTo>
                        <a:pt x="60" y="25"/>
                      </a:lnTo>
                      <a:lnTo>
                        <a:pt x="69" y="19"/>
                      </a:lnTo>
                      <a:lnTo>
                        <a:pt x="76" y="14"/>
                      </a:lnTo>
                      <a:lnTo>
                        <a:pt x="83" y="7"/>
                      </a:lnTo>
                      <a:lnTo>
                        <a:pt x="74" y="0"/>
                      </a:lnTo>
                      <a:lnTo>
                        <a:pt x="69" y="5"/>
                      </a:lnTo>
                      <a:lnTo>
                        <a:pt x="62" y="9"/>
                      </a:lnTo>
                      <a:lnTo>
                        <a:pt x="56" y="15"/>
                      </a:lnTo>
                      <a:lnTo>
                        <a:pt x="46" y="18"/>
                      </a:lnTo>
                      <a:lnTo>
                        <a:pt x="38" y="21"/>
                      </a:lnTo>
                      <a:lnTo>
                        <a:pt x="28" y="22"/>
                      </a:lnTo>
                      <a:lnTo>
                        <a:pt x="16" y="22"/>
                      </a:lnTo>
                      <a:lnTo>
                        <a:pt x="5" y="21"/>
                      </a:lnTo>
                      <a:lnTo>
                        <a:pt x="0" y="22"/>
                      </a:lnTo>
                      <a:lnTo>
                        <a:pt x="5" y="21"/>
                      </a:lnTo>
                      <a:lnTo>
                        <a:pt x="3" y="21"/>
                      </a:lnTo>
                      <a:lnTo>
                        <a:pt x="0" y="22"/>
                      </a:lnTo>
                      <a:lnTo>
                        <a:pt x="8" y="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11" name="Freeform 188"/>
                <p:cNvSpPr>
                  <a:spLocks/>
                </p:cNvSpPr>
                <p:nvPr/>
              </p:nvSpPr>
              <p:spPr bwMode="auto">
                <a:xfrm>
                  <a:off x="4503" y="2196"/>
                  <a:ext cx="50" cy="23"/>
                </a:xfrm>
                <a:custGeom>
                  <a:avLst/>
                  <a:gdLst>
                    <a:gd name="T0" fmla="*/ 0 w 201"/>
                    <a:gd name="T1" fmla="*/ 6 h 89"/>
                    <a:gd name="T2" fmla="*/ 0 w 201"/>
                    <a:gd name="T3" fmla="*/ 6 h 89"/>
                    <a:gd name="T4" fmla="*/ 1 w 201"/>
                    <a:gd name="T5" fmla="*/ 5 h 89"/>
                    <a:gd name="T6" fmla="*/ 3 w 201"/>
                    <a:gd name="T7" fmla="*/ 5 h 89"/>
                    <a:gd name="T8" fmla="*/ 5 w 201"/>
                    <a:gd name="T9" fmla="*/ 4 h 89"/>
                    <a:gd name="T10" fmla="*/ 7 w 201"/>
                    <a:gd name="T11" fmla="*/ 3 h 89"/>
                    <a:gd name="T12" fmla="*/ 9 w 201"/>
                    <a:gd name="T13" fmla="*/ 3 h 89"/>
                    <a:gd name="T14" fmla="*/ 10 w 201"/>
                    <a:gd name="T15" fmla="*/ 2 h 89"/>
                    <a:gd name="T16" fmla="*/ 12 w 201"/>
                    <a:gd name="T17" fmla="*/ 1 h 89"/>
                    <a:gd name="T18" fmla="*/ 12 w 201"/>
                    <a:gd name="T19" fmla="*/ 1 h 89"/>
                    <a:gd name="T20" fmla="*/ 12 w 201"/>
                    <a:gd name="T21" fmla="*/ 0 h 89"/>
                    <a:gd name="T22" fmla="*/ 11 w 201"/>
                    <a:gd name="T23" fmla="*/ 1 h 89"/>
                    <a:gd name="T24" fmla="*/ 10 w 201"/>
                    <a:gd name="T25" fmla="*/ 1 h 89"/>
                    <a:gd name="T26" fmla="*/ 8 w 201"/>
                    <a:gd name="T27" fmla="*/ 2 h 89"/>
                    <a:gd name="T28" fmla="*/ 6 w 201"/>
                    <a:gd name="T29" fmla="*/ 3 h 89"/>
                    <a:gd name="T30" fmla="*/ 4 w 201"/>
                    <a:gd name="T31" fmla="*/ 3 h 89"/>
                    <a:gd name="T32" fmla="*/ 3 w 201"/>
                    <a:gd name="T33" fmla="*/ 4 h 89"/>
                    <a:gd name="T34" fmla="*/ 1 w 201"/>
                    <a:gd name="T35" fmla="*/ 5 h 89"/>
                    <a:gd name="T36" fmla="*/ 0 w 201"/>
                    <a:gd name="T37" fmla="*/ 5 h 89"/>
                    <a:gd name="T38" fmla="*/ 1 w 201"/>
                    <a:gd name="T39" fmla="*/ 5 h 89"/>
                    <a:gd name="T40" fmla="*/ 0 w 201"/>
                    <a:gd name="T41" fmla="*/ 6 h 89"/>
                    <a:gd name="T42" fmla="*/ 0 w 201"/>
                    <a:gd name="T43" fmla="*/ 6 h 89"/>
                    <a:gd name="T44" fmla="*/ 0 w 201"/>
                    <a:gd name="T45" fmla="*/ 6 h 89"/>
                    <a:gd name="T46" fmla="*/ 0 w 201"/>
                    <a:gd name="T47" fmla="*/ 6 h 8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01"/>
                    <a:gd name="T73" fmla="*/ 0 h 89"/>
                    <a:gd name="T74" fmla="*/ 201 w 201"/>
                    <a:gd name="T75" fmla="*/ 89 h 89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01" h="89">
                      <a:moveTo>
                        <a:pt x="0" y="84"/>
                      </a:moveTo>
                      <a:lnTo>
                        <a:pt x="8" y="88"/>
                      </a:lnTo>
                      <a:lnTo>
                        <a:pt x="26" y="83"/>
                      </a:lnTo>
                      <a:lnTo>
                        <a:pt x="50" y="75"/>
                      </a:lnTo>
                      <a:lnTo>
                        <a:pt x="78" y="64"/>
                      </a:lnTo>
                      <a:lnTo>
                        <a:pt x="110" y="52"/>
                      </a:lnTo>
                      <a:lnTo>
                        <a:pt x="140" y="40"/>
                      </a:lnTo>
                      <a:lnTo>
                        <a:pt x="167" y="28"/>
                      </a:lnTo>
                      <a:lnTo>
                        <a:pt x="187" y="17"/>
                      </a:lnTo>
                      <a:lnTo>
                        <a:pt x="201" y="10"/>
                      </a:lnTo>
                      <a:lnTo>
                        <a:pt x="193" y="0"/>
                      </a:lnTo>
                      <a:lnTo>
                        <a:pt x="183" y="8"/>
                      </a:lnTo>
                      <a:lnTo>
                        <a:pt x="162" y="16"/>
                      </a:lnTo>
                      <a:lnTo>
                        <a:pt x="135" y="28"/>
                      </a:lnTo>
                      <a:lnTo>
                        <a:pt x="105" y="40"/>
                      </a:lnTo>
                      <a:lnTo>
                        <a:pt x="74" y="52"/>
                      </a:lnTo>
                      <a:lnTo>
                        <a:pt x="45" y="63"/>
                      </a:lnTo>
                      <a:lnTo>
                        <a:pt x="21" y="71"/>
                      </a:lnTo>
                      <a:lnTo>
                        <a:pt x="5" y="76"/>
                      </a:lnTo>
                      <a:lnTo>
                        <a:pt x="12" y="80"/>
                      </a:lnTo>
                      <a:lnTo>
                        <a:pt x="0" y="84"/>
                      </a:lnTo>
                      <a:lnTo>
                        <a:pt x="3" y="89"/>
                      </a:lnTo>
                      <a:lnTo>
                        <a:pt x="8" y="88"/>
                      </a:lnTo>
                      <a:lnTo>
                        <a:pt x="0" y="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12" name="Freeform 189"/>
                <p:cNvSpPr>
                  <a:spLocks/>
                </p:cNvSpPr>
                <p:nvPr/>
              </p:nvSpPr>
              <p:spPr bwMode="auto">
                <a:xfrm>
                  <a:off x="4499" y="2202"/>
                  <a:ext cx="7" cy="15"/>
                </a:xfrm>
                <a:custGeom>
                  <a:avLst/>
                  <a:gdLst>
                    <a:gd name="T0" fmla="*/ 0 w 28"/>
                    <a:gd name="T1" fmla="*/ 0 h 61"/>
                    <a:gd name="T2" fmla="*/ 0 w 28"/>
                    <a:gd name="T3" fmla="*/ 0 h 61"/>
                    <a:gd name="T4" fmla="*/ 0 w 28"/>
                    <a:gd name="T5" fmla="*/ 1 h 61"/>
                    <a:gd name="T6" fmla="*/ 1 w 28"/>
                    <a:gd name="T7" fmla="*/ 1 h 61"/>
                    <a:gd name="T8" fmla="*/ 1 w 28"/>
                    <a:gd name="T9" fmla="*/ 2 h 61"/>
                    <a:gd name="T10" fmla="*/ 1 w 28"/>
                    <a:gd name="T11" fmla="*/ 2 h 61"/>
                    <a:gd name="T12" fmla="*/ 1 w 28"/>
                    <a:gd name="T13" fmla="*/ 3 h 61"/>
                    <a:gd name="T14" fmla="*/ 1 w 28"/>
                    <a:gd name="T15" fmla="*/ 3 h 61"/>
                    <a:gd name="T16" fmla="*/ 1 w 28"/>
                    <a:gd name="T17" fmla="*/ 4 h 61"/>
                    <a:gd name="T18" fmla="*/ 1 w 28"/>
                    <a:gd name="T19" fmla="*/ 4 h 61"/>
                    <a:gd name="T20" fmla="*/ 2 w 28"/>
                    <a:gd name="T21" fmla="*/ 3 h 61"/>
                    <a:gd name="T22" fmla="*/ 2 w 28"/>
                    <a:gd name="T23" fmla="*/ 3 h 61"/>
                    <a:gd name="T24" fmla="*/ 2 w 28"/>
                    <a:gd name="T25" fmla="*/ 3 h 61"/>
                    <a:gd name="T26" fmla="*/ 2 w 28"/>
                    <a:gd name="T27" fmla="*/ 3 h 61"/>
                    <a:gd name="T28" fmla="*/ 2 w 28"/>
                    <a:gd name="T29" fmla="*/ 2 h 61"/>
                    <a:gd name="T30" fmla="*/ 1 w 28"/>
                    <a:gd name="T31" fmla="*/ 2 h 61"/>
                    <a:gd name="T32" fmla="*/ 1 w 28"/>
                    <a:gd name="T33" fmla="*/ 1 h 61"/>
                    <a:gd name="T34" fmla="*/ 1 w 28"/>
                    <a:gd name="T35" fmla="*/ 1 h 61"/>
                    <a:gd name="T36" fmla="*/ 1 w 28"/>
                    <a:gd name="T37" fmla="*/ 0 h 61"/>
                    <a:gd name="T38" fmla="*/ 1 w 28"/>
                    <a:gd name="T39" fmla="*/ 0 h 61"/>
                    <a:gd name="T40" fmla="*/ 0 w 28"/>
                    <a:gd name="T41" fmla="*/ 0 h 61"/>
                    <a:gd name="T42" fmla="*/ 0 w 28"/>
                    <a:gd name="T43" fmla="*/ 0 h 61"/>
                    <a:gd name="T44" fmla="*/ 0 w 28"/>
                    <a:gd name="T45" fmla="*/ 0 h 61"/>
                    <a:gd name="T46" fmla="*/ 0 w 28"/>
                    <a:gd name="T47" fmla="*/ 0 h 6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8"/>
                    <a:gd name="T73" fmla="*/ 0 h 61"/>
                    <a:gd name="T74" fmla="*/ 28 w 28"/>
                    <a:gd name="T75" fmla="*/ 61 h 61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8" h="61">
                      <a:moveTo>
                        <a:pt x="3" y="0"/>
                      </a:moveTo>
                      <a:lnTo>
                        <a:pt x="1" y="6"/>
                      </a:lnTo>
                      <a:lnTo>
                        <a:pt x="3" y="15"/>
                      </a:lnTo>
                      <a:lnTo>
                        <a:pt x="6" y="23"/>
                      </a:lnTo>
                      <a:lnTo>
                        <a:pt x="8" y="33"/>
                      </a:lnTo>
                      <a:lnTo>
                        <a:pt x="10" y="41"/>
                      </a:lnTo>
                      <a:lnTo>
                        <a:pt x="13" y="49"/>
                      </a:lnTo>
                      <a:lnTo>
                        <a:pt x="15" y="55"/>
                      </a:lnTo>
                      <a:lnTo>
                        <a:pt x="16" y="59"/>
                      </a:lnTo>
                      <a:lnTo>
                        <a:pt x="16" y="61"/>
                      </a:lnTo>
                      <a:lnTo>
                        <a:pt x="28" y="57"/>
                      </a:lnTo>
                      <a:lnTo>
                        <a:pt x="27" y="51"/>
                      </a:lnTo>
                      <a:lnTo>
                        <a:pt x="25" y="45"/>
                      </a:lnTo>
                      <a:lnTo>
                        <a:pt x="22" y="39"/>
                      </a:lnTo>
                      <a:lnTo>
                        <a:pt x="20" y="30"/>
                      </a:lnTo>
                      <a:lnTo>
                        <a:pt x="18" y="21"/>
                      </a:lnTo>
                      <a:lnTo>
                        <a:pt x="15" y="12"/>
                      </a:lnTo>
                      <a:lnTo>
                        <a:pt x="13" y="4"/>
                      </a:lnTo>
                      <a:lnTo>
                        <a:pt x="10" y="10"/>
                      </a:ln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1" y="6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13" name="Freeform 190"/>
                <p:cNvSpPr>
                  <a:spLocks/>
                </p:cNvSpPr>
                <p:nvPr/>
              </p:nvSpPr>
              <p:spPr bwMode="auto">
                <a:xfrm>
                  <a:off x="4500" y="2179"/>
                  <a:ext cx="50" cy="25"/>
                </a:xfrm>
                <a:custGeom>
                  <a:avLst/>
                  <a:gdLst>
                    <a:gd name="T0" fmla="*/ 12 w 200"/>
                    <a:gd name="T1" fmla="*/ 0 h 103"/>
                    <a:gd name="T2" fmla="*/ 12 w 200"/>
                    <a:gd name="T3" fmla="*/ 0 h 103"/>
                    <a:gd name="T4" fmla="*/ 10 w 200"/>
                    <a:gd name="T5" fmla="*/ 0 h 103"/>
                    <a:gd name="T6" fmla="*/ 8 w 200"/>
                    <a:gd name="T7" fmla="*/ 1 h 103"/>
                    <a:gd name="T8" fmla="*/ 6 w 200"/>
                    <a:gd name="T9" fmla="*/ 2 h 103"/>
                    <a:gd name="T10" fmla="*/ 4 w 200"/>
                    <a:gd name="T11" fmla="*/ 3 h 103"/>
                    <a:gd name="T12" fmla="*/ 3 w 200"/>
                    <a:gd name="T13" fmla="*/ 4 h 103"/>
                    <a:gd name="T14" fmla="*/ 2 w 200"/>
                    <a:gd name="T15" fmla="*/ 4 h 103"/>
                    <a:gd name="T16" fmla="*/ 1 w 200"/>
                    <a:gd name="T17" fmla="*/ 5 h 103"/>
                    <a:gd name="T18" fmla="*/ 0 w 200"/>
                    <a:gd name="T19" fmla="*/ 6 h 103"/>
                    <a:gd name="T20" fmla="*/ 1 w 200"/>
                    <a:gd name="T21" fmla="*/ 6 h 103"/>
                    <a:gd name="T22" fmla="*/ 1 w 200"/>
                    <a:gd name="T23" fmla="*/ 6 h 103"/>
                    <a:gd name="T24" fmla="*/ 2 w 200"/>
                    <a:gd name="T25" fmla="*/ 5 h 103"/>
                    <a:gd name="T26" fmla="*/ 3 w 200"/>
                    <a:gd name="T27" fmla="*/ 4 h 103"/>
                    <a:gd name="T28" fmla="*/ 5 w 200"/>
                    <a:gd name="T29" fmla="*/ 3 h 103"/>
                    <a:gd name="T30" fmla="*/ 6 w 200"/>
                    <a:gd name="T31" fmla="*/ 3 h 103"/>
                    <a:gd name="T32" fmla="*/ 8 w 200"/>
                    <a:gd name="T33" fmla="*/ 2 h 103"/>
                    <a:gd name="T34" fmla="*/ 10 w 200"/>
                    <a:gd name="T35" fmla="*/ 1 h 103"/>
                    <a:gd name="T36" fmla="*/ 12 w 200"/>
                    <a:gd name="T37" fmla="*/ 1 h 103"/>
                    <a:gd name="T38" fmla="*/ 13 w 200"/>
                    <a:gd name="T39" fmla="*/ 0 h 103"/>
                    <a:gd name="T40" fmla="*/ 12 w 200"/>
                    <a:gd name="T41" fmla="*/ 1 h 103"/>
                    <a:gd name="T42" fmla="*/ 13 w 200"/>
                    <a:gd name="T43" fmla="*/ 1 h 103"/>
                    <a:gd name="T44" fmla="*/ 13 w 200"/>
                    <a:gd name="T45" fmla="*/ 0 h 103"/>
                    <a:gd name="T46" fmla="*/ 12 w 200"/>
                    <a:gd name="T47" fmla="*/ 0 h 10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00"/>
                    <a:gd name="T73" fmla="*/ 0 h 103"/>
                    <a:gd name="T74" fmla="*/ 200 w 200"/>
                    <a:gd name="T75" fmla="*/ 103 h 10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00" h="103">
                      <a:moveTo>
                        <a:pt x="189" y="5"/>
                      </a:moveTo>
                      <a:lnTo>
                        <a:pt x="193" y="0"/>
                      </a:lnTo>
                      <a:lnTo>
                        <a:pt x="159" y="9"/>
                      </a:lnTo>
                      <a:lnTo>
                        <a:pt x="125" y="20"/>
                      </a:lnTo>
                      <a:lnTo>
                        <a:pt x="95" y="35"/>
                      </a:lnTo>
                      <a:lnTo>
                        <a:pt x="69" y="49"/>
                      </a:lnTo>
                      <a:lnTo>
                        <a:pt x="45" y="62"/>
                      </a:lnTo>
                      <a:lnTo>
                        <a:pt x="25" y="74"/>
                      </a:lnTo>
                      <a:lnTo>
                        <a:pt x="11" y="85"/>
                      </a:lnTo>
                      <a:lnTo>
                        <a:pt x="0" y="93"/>
                      </a:lnTo>
                      <a:lnTo>
                        <a:pt x="7" y="103"/>
                      </a:lnTo>
                      <a:lnTo>
                        <a:pt x="18" y="94"/>
                      </a:lnTo>
                      <a:lnTo>
                        <a:pt x="33" y="84"/>
                      </a:lnTo>
                      <a:lnTo>
                        <a:pt x="52" y="72"/>
                      </a:lnTo>
                      <a:lnTo>
                        <a:pt x="73" y="58"/>
                      </a:lnTo>
                      <a:lnTo>
                        <a:pt x="100" y="44"/>
                      </a:lnTo>
                      <a:lnTo>
                        <a:pt x="130" y="32"/>
                      </a:lnTo>
                      <a:lnTo>
                        <a:pt x="161" y="21"/>
                      </a:lnTo>
                      <a:lnTo>
                        <a:pt x="196" y="12"/>
                      </a:lnTo>
                      <a:lnTo>
                        <a:pt x="200" y="7"/>
                      </a:lnTo>
                      <a:lnTo>
                        <a:pt x="196" y="12"/>
                      </a:lnTo>
                      <a:lnTo>
                        <a:pt x="199" y="11"/>
                      </a:lnTo>
                      <a:lnTo>
                        <a:pt x="200" y="7"/>
                      </a:lnTo>
                      <a:lnTo>
                        <a:pt x="189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14" name="Freeform 191"/>
                <p:cNvSpPr>
                  <a:spLocks/>
                </p:cNvSpPr>
                <p:nvPr/>
              </p:nvSpPr>
              <p:spPr bwMode="auto">
                <a:xfrm>
                  <a:off x="4547" y="2170"/>
                  <a:ext cx="18" cy="10"/>
                </a:xfrm>
                <a:custGeom>
                  <a:avLst/>
                  <a:gdLst>
                    <a:gd name="T0" fmla="*/ 5 w 71"/>
                    <a:gd name="T1" fmla="*/ 0 h 41"/>
                    <a:gd name="T2" fmla="*/ 4 w 71"/>
                    <a:gd name="T3" fmla="*/ 0 h 41"/>
                    <a:gd name="T4" fmla="*/ 4 w 71"/>
                    <a:gd name="T5" fmla="*/ 0 h 41"/>
                    <a:gd name="T6" fmla="*/ 3 w 71"/>
                    <a:gd name="T7" fmla="*/ 0 h 41"/>
                    <a:gd name="T8" fmla="*/ 2 w 71"/>
                    <a:gd name="T9" fmla="*/ 1 h 41"/>
                    <a:gd name="T10" fmla="*/ 2 w 71"/>
                    <a:gd name="T11" fmla="*/ 1 h 41"/>
                    <a:gd name="T12" fmla="*/ 1 w 71"/>
                    <a:gd name="T13" fmla="*/ 1 h 41"/>
                    <a:gd name="T14" fmla="*/ 1 w 71"/>
                    <a:gd name="T15" fmla="*/ 2 h 41"/>
                    <a:gd name="T16" fmla="*/ 0 w 71"/>
                    <a:gd name="T17" fmla="*/ 2 h 41"/>
                    <a:gd name="T18" fmla="*/ 0 w 71"/>
                    <a:gd name="T19" fmla="*/ 2 h 41"/>
                    <a:gd name="T20" fmla="*/ 1 w 71"/>
                    <a:gd name="T21" fmla="*/ 2 h 41"/>
                    <a:gd name="T22" fmla="*/ 1 w 71"/>
                    <a:gd name="T23" fmla="*/ 2 h 41"/>
                    <a:gd name="T24" fmla="*/ 1 w 71"/>
                    <a:gd name="T25" fmla="*/ 2 h 41"/>
                    <a:gd name="T26" fmla="*/ 1 w 71"/>
                    <a:gd name="T27" fmla="*/ 2 h 41"/>
                    <a:gd name="T28" fmla="*/ 2 w 71"/>
                    <a:gd name="T29" fmla="*/ 2 h 41"/>
                    <a:gd name="T30" fmla="*/ 3 w 71"/>
                    <a:gd name="T31" fmla="*/ 1 h 41"/>
                    <a:gd name="T32" fmla="*/ 3 w 71"/>
                    <a:gd name="T33" fmla="*/ 1 h 41"/>
                    <a:gd name="T34" fmla="*/ 4 w 71"/>
                    <a:gd name="T35" fmla="*/ 1 h 41"/>
                    <a:gd name="T36" fmla="*/ 5 w 71"/>
                    <a:gd name="T37" fmla="*/ 1 h 41"/>
                    <a:gd name="T38" fmla="*/ 4 w 71"/>
                    <a:gd name="T39" fmla="*/ 1 h 41"/>
                    <a:gd name="T40" fmla="*/ 5 w 71"/>
                    <a:gd name="T41" fmla="*/ 0 h 41"/>
                    <a:gd name="T42" fmla="*/ 5 w 71"/>
                    <a:gd name="T43" fmla="*/ 0 h 41"/>
                    <a:gd name="T44" fmla="*/ 4 w 71"/>
                    <a:gd name="T45" fmla="*/ 0 h 41"/>
                    <a:gd name="T46" fmla="*/ 5 w 71"/>
                    <a:gd name="T47" fmla="*/ 0 h 4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1"/>
                    <a:gd name="T73" fmla="*/ 0 h 41"/>
                    <a:gd name="T74" fmla="*/ 71 w 71"/>
                    <a:gd name="T75" fmla="*/ 41 h 41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1" h="41">
                      <a:moveTo>
                        <a:pt x="71" y="0"/>
                      </a:moveTo>
                      <a:lnTo>
                        <a:pt x="68" y="0"/>
                      </a:lnTo>
                      <a:lnTo>
                        <a:pt x="56" y="3"/>
                      </a:lnTo>
                      <a:lnTo>
                        <a:pt x="43" y="6"/>
                      </a:lnTo>
                      <a:lnTo>
                        <a:pt x="33" y="12"/>
                      </a:lnTo>
                      <a:lnTo>
                        <a:pt x="23" y="17"/>
                      </a:lnTo>
                      <a:lnTo>
                        <a:pt x="14" y="22"/>
                      </a:lnTo>
                      <a:lnTo>
                        <a:pt x="8" y="28"/>
                      </a:lnTo>
                      <a:lnTo>
                        <a:pt x="2" y="33"/>
                      </a:lnTo>
                      <a:lnTo>
                        <a:pt x="0" y="39"/>
                      </a:lnTo>
                      <a:lnTo>
                        <a:pt x="11" y="41"/>
                      </a:lnTo>
                      <a:lnTo>
                        <a:pt x="11" y="40"/>
                      </a:lnTo>
                      <a:lnTo>
                        <a:pt x="15" y="37"/>
                      </a:lnTo>
                      <a:lnTo>
                        <a:pt x="21" y="31"/>
                      </a:lnTo>
                      <a:lnTo>
                        <a:pt x="28" y="27"/>
                      </a:lnTo>
                      <a:lnTo>
                        <a:pt x="38" y="22"/>
                      </a:lnTo>
                      <a:lnTo>
                        <a:pt x="47" y="18"/>
                      </a:lnTo>
                      <a:lnTo>
                        <a:pt x="58" y="15"/>
                      </a:lnTo>
                      <a:lnTo>
                        <a:pt x="70" y="12"/>
                      </a:lnTo>
                      <a:lnTo>
                        <a:pt x="67" y="12"/>
                      </a:lnTo>
                      <a:lnTo>
                        <a:pt x="71" y="0"/>
                      </a:lnTo>
                      <a:lnTo>
                        <a:pt x="70" y="0"/>
                      </a:lnTo>
                      <a:lnTo>
                        <a:pt x="68" y="0"/>
                      </a:lnTo>
                      <a:lnTo>
                        <a:pt x="7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15" name="Freeform 192"/>
                <p:cNvSpPr>
                  <a:spLocks/>
                </p:cNvSpPr>
                <p:nvPr/>
              </p:nvSpPr>
              <p:spPr bwMode="auto">
                <a:xfrm>
                  <a:off x="4563" y="2170"/>
                  <a:ext cx="15" cy="10"/>
                </a:xfrm>
                <a:custGeom>
                  <a:avLst/>
                  <a:gdLst>
                    <a:gd name="T0" fmla="*/ 4 w 58"/>
                    <a:gd name="T1" fmla="*/ 2 h 40"/>
                    <a:gd name="T2" fmla="*/ 4 w 58"/>
                    <a:gd name="T3" fmla="*/ 2 h 40"/>
                    <a:gd name="T4" fmla="*/ 4 w 58"/>
                    <a:gd name="T5" fmla="*/ 2 h 40"/>
                    <a:gd name="T6" fmla="*/ 3 w 58"/>
                    <a:gd name="T7" fmla="*/ 2 h 40"/>
                    <a:gd name="T8" fmla="*/ 3 w 58"/>
                    <a:gd name="T9" fmla="*/ 1 h 40"/>
                    <a:gd name="T10" fmla="*/ 3 w 58"/>
                    <a:gd name="T11" fmla="*/ 1 h 40"/>
                    <a:gd name="T12" fmla="*/ 3 w 58"/>
                    <a:gd name="T13" fmla="*/ 1 h 40"/>
                    <a:gd name="T14" fmla="*/ 2 w 58"/>
                    <a:gd name="T15" fmla="*/ 1 h 40"/>
                    <a:gd name="T16" fmla="*/ 1 w 58"/>
                    <a:gd name="T17" fmla="*/ 0 h 40"/>
                    <a:gd name="T18" fmla="*/ 0 w 58"/>
                    <a:gd name="T19" fmla="*/ 0 h 40"/>
                    <a:gd name="T20" fmla="*/ 0 w 58"/>
                    <a:gd name="T21" fmla="*/ 1 h 40"/>
                    <a:gd name="T22" fmla="*/ 1 w 58"/>
                    <a:gd name="T23" fmla="*/ 1 h 40"/>
                    <a:gd name="T24" fmla="*/ 2 w 58"/>
                    <a:gd name="T25" fmla="*/ 1 h 40"/>
                    <a:gd name="T26" fmla="*/ 2 w 58"/>
                    <a:gd name="T27" fmla="*/ 2 h 40"/>
                    <a:gd name="T28" fmla="*/ 3 w 58"/>
                    <a:gd name="T29" fmla="*/ 2 h 40"/>
                    <a:gd name="T30" fmla="*/ 3 w 58"/>
                    <a:gd name="T31" fmla="*/ 2 h 40"/>
                    <a:gd name="T32" fmla="*/ 3 w 58"/>
                    <a:gd name="T33" fmla="*/ 2 h 40"/>
                    <a:gd name="T34" fmla="*/ 3 w 58"/>
                    <a:gd name="T35" fmla="*/ 3 h 40"/>
                    <a:gd name="T36" fmla="*/ 3 w 58"/>
                    <a:gd name="T37" fmla="*/ 3 h 40"/>
                    <a:gd name="T38" fmla="*/ 3 w 58"/>
                    <a:gd name="T39" fmla="*/ 2 h 40"/>
                    <a:gd name="T40" fmla="*/ 4 w 58"/>
                    <a:gd name="T41" fmla="*/ 2 h 40"/>
                    <a:gd name="T42" fmla="*/ 4 w 58"/>
                    <a:gd name="T43" fmla="*/ 2 h 40"/>
                    <a:gd name="T44" fmla="*/ 4 w 58"/>
                    <a:gd name="T45" fmla="*/ 2 h 40"/>
                    <a:gd name="T46" fmla="*/ 4 w 58"/>
                    <a:gd name="T47" fmla="*/ 2 h 4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58"/>
                    <a:gd name="T73" fmla="*/ 0 h 40"/>
                    <a:gd name="T74" fmla="*/ 58 w 58"/>
                    <a:gd name="T75" fmla="*/ 40 h 4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58" h="40">
                      <a:moveTo>
                        <a:pt x="57" y="37"/>
                      </a:moveTo>
                      <a:lnTo>
                        <a:pt x="56" y="31"/>
                      </a:lnTo>
                      <a:lnTo>
                        <a:pt x="56" y="30"/>
                      </a:lnTo>
                      <a:lnTo>
                        <a:pt x="52" y="28"/>
                      </a:lnTo>
                      <a:lnTo>
                        <a:pt x="49" y="25"/>
                      </a:lnTo>
                      <a:lnTo>
                        <a:pt x="44" y="22"/>
                      </a:lnTo>
                      <a:lnTo>
                        <a:pt x="38" y="17"/>
                      </a:lnTo>
                      <a:lnTo>
                        <a:pt x="27" y="12"/>
                      </a:lnTo>
                      <a:lnTo>
                        <a:pt x="18" y="6"/>
                      </a:lnTo>
                      <a:lnTo>
                        <a:pt x="4" y="0"/>
                      </a:lnTo>
                      <a:lnTo>
                        <a:pt x="0" y="12"/>
                      </a:lnTo>
                      <a:lnTo>
                        <a:pt x="13" y="18"/>
                      </a:lnTo>
                      <a:lnTo>
                        <a:pt x="22" y="22"/>
                      </a:lnTo>
                      <a:lnTo>
                        <a:pt x="31" y="27"/>
                      </a:lnTo>
                      <a:lnTo>
                        <a:pt x="37" y="31"/>
                      </a:lnTo>
                      <a:lnTo>
                        <a:pt x="42" y="35"/>
                      </a:lnTo>
                      <a:lnTo>
                        <a:pt x="45" y="37"/>
                      </a:lnTo>
                      <a:lnTo>
                        <a:pt x="46" y="40"/>
                      </a:lnTo>
                      <a:lnTo>
                        <a:pt x="46" y="39"/>
                      </a:lnTo>
                      <a:lnTo>
                        <a:pt x="45" y="33"/>
                      </a:lnTo>
                      <a:lnTo>
                        <a:pt x="57" y="37"/>
                      </a:lnTo>
                      <a:lnTo>
                        <a:pt x="58" y="34"/>
                      </a:lnTo>
                      <a:lnTo>
                        <a:pt x="56" y="31"/>
                      </a:lnTo>
                      <a:lnTo>
                        <a:pt x="57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16" name="Freeform 193"/>
                <p:cNvSpPr>
                  <a:spLocks/>
                </p:cNvSpPr>
                <p:nvPr/>
              </p:nvSpPr>
              <p:spPr bwMode="auto">
                <a:xfrm>
                  <a:off x="4569" y="2178"/>
                  <a:ext cx="9" cy="14"/>
                </a:xfrm>
                <a:custGeom>
                  <a:avLst/>
                  <a:gdLst>
                    <a:gd name="T0" fmla="*/ 1 w 35"/>
                    <a:gd name="T1" fmla="*/ 4 h 56"/>
                    <a:gd name="T2" fmla="*/ 1 w 35"/>
                    <a:gd name="T3" fmla="*/ 4 h 56"/>
                    <a:gd name="T4" fmla="*/ 2 w 35"/>
                    <a:gd name="T5" fmla="*/ 0 h 56"/>
                    <a:gd name="T6" fmla="*/ 2 w 35"/>
                    <a:gd name="T7" fmla="*/ 0 h 56"/>
                    <a:gd name="T8" fmla="*/ 0 w 35"/>
                    <a:gd name="T9" fmla="*/ 3 h 56"/>
                    <a:gd name="T10" fmla="*/ 0 w 35"/>
                    <a:gd name="T11" fmla="*/ 3 h 56"/>
                    <a:gd name="T12" fmla="*/ 1 w 35"/>
                    <a:gd name="T13" fmla="*/ 4 h 56"/>
                    <a:gd name="T14" fmla="*/ 1 w 35"/>
                    <a:gd name="T15" fmla="*/ 4 h 56"/>
                    <a:gd name="T16" fmla="*/ 1 w 35"/>
                    <a:gd name="T17" fmla="*/ 4 h 56"/>
                    <a:gd name="T18" fmla="*/ 1 w 35"/>
                    <a:gd name="T19" fmla="*/ 4 h 5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5"/>
                    <a:gd name="T31" fmla="*/ 0 h 56"/>
                    <a:gd name="T32" fmla="*/ 35 w 35"/>
                    <a:gd name="T33" fmla="*/ 56 h 5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5" h="56">
                      <a:moveTo>
                        <a:pt x="11" y="56"/>
                      </a:moveTo>
                      <a:lnTo>
                        <a:pt x="12" y="55"/>
                      </a:lnTo>
                      <a:lnTo>
                        <a:pt x="35" y="4"/>
                      </a:lnTo>
                      <a:lnTo>
                        <a:pt x="23" y="0"/>
                      </a:lnTo>
                      <a:lnTo>
                        <a:pt x="0" y="50"/>
                      </a:lnTo>
                      <a:lnTo>
                        <a:pt x="2" y="49"/>
                      </a:lnTo>
                      <a:lnTo>
                        <a:pt x="11" y="56"/>
                      </a:lnTo>
                      <a:lnTo>
                        <a:pt x="12" y="55"/>
                      </a:lnTo>
                      <a:lnTo>
                        <a:pt x="11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17" name="Freeform 194"/>
                <p:cNvSpPr>
                  <a:spLocks/>
                </p:cNvSpPr>
                <p:nvPr/>
              </p:nvSpPr>
              <p:spPr bwMode="auto">
                <a:xfrm>
                  <a:off x="4563" y="2074"/>
                  <a:ext cx="23" cy="105"/>
                </a:xfrm>
                <a:custGeom>
                  <a:avLst/>
                  <a:gdLst>
                    <a:gd name="T0" fmla="*/ 1 w 92"/>
                    <a:gd name="T1" fmla="*/ 17 h 422"/>
                    <a:gd name="T2" fmla="*/ 1 w 92"/>
                    <a:gd name="T3" fmla="*/ 16 h 422"/>
                    <a:gd name="T4" fmla="*/ 1 w 92"/>
                    <a:gd name="T5" fmla="*/ 13 h 422"/>
                    <a:gd name="T6" fmla="*/ 1 w 92"/>
                    <a:gd name="T7" fmla="*/ 11 h 422"/>
                    <a:gd name="T8" fmla="*/ 1 w 92"/>
                    <a:gd name="T9" fmla="*/ 8 h 422"/>
                    <a:gd name="T10" fmla="*/ 1 w 92"/>
                    <a:gd name="T11" fmla="*/ 6 h 422"/>
                    <a:gd name="T12" fmla="*/ 1 w 92"/>
                    <a:gd name="T13" fmla="*/ 4 h 422"/>
                    <a:gd name="T14" fmla="*/ 1 w 92"/>
                    <a:gd name="T15" fmla="*/ 3 h 422"/>
                    <a:gd name="T16" fmla="*/ 3 w 92"/>
                    <a:gd name="T17" fmla="*/ 2 h 422"/>
                    <a:gd name="T18" fmla="*/ 4 w 92"/>
                    <a:gd name="T19" fmla="*/ 1 h 422"/>
                    <a:gd name="T20" fmla="*/ 5 w 92"/>
                    <a:gd name="T21" fmla="*/ 0 h 422"/>
                    <a:gd name="T22" fmla="*/ 5 w 92"/>
                    <a:gd name="T23" fmla="*/ 0 h 422"/>
                    <a:gd name="T24" fmla="*/ 6 w 92"/>
                    <a:gd name="T25" fmla="*/ 1 h 422"/>
                    <a:gd name="T26" fmla="*/ 6 w 92"/>
                    <a:gd name="T27" fmla="*/ 3 h 422"/>
                    <a:gd name="T28" fmla="*/ 6 w 92"/>
                    <a:gd name="T29" fmla="*/ 5 h 422"/>
                    <a:gd name="T30" fmla="*/ 6 w 92"/>
                    <a:gd name="T31" fmla="*/ 8 h 422"/>
                    <a:gd name="T32" fmla="*/ 6 w 92"/>
                    <a:gd name="T33" fmla="*/ 10 h 422"/>
                    <a:gd name="T34" fmla="*/ 6 w 92"/>
                    <a:gd name="T35" fmla="*/ 13 h 422"/>
                    <a:gd name="T36" fmla="*/ 6 w 92"/>
                    <a:gd name="T37" fmla="*/ 15 h 422"/>
                    <a:gd name="T38" fmla="*/ 5 w 92"/>
                    <a:gd name="T39" fmla="*/ 16 h 422"/>
                    <a:gd name="T40" fmla="*/ 6 w 92"/>
                    <a:gd name="T41" fmla="*/ 18 h 422"/>
                    <a:gd name="T42" fmla="*/ 6 w 92"/>
                    <a:gd name="T43" fmla="*/ 19 h 422"/>
                    <a:gd name="T44" fmla="*/ 6 w 92"/>
                    <a:gd name="T45" fmla="*/ 20 h 422"/>
                    <a:gd name="T46" fmla="*/ 5 w 92"/>
                    <a:gd name="T47" fmla="*/ 22 h 422"/>
                    <a:gd name="T48" fmla="*/ 4 w 92"/>
                    <a:gd name="T49" fmla="*/ 24 h 422"/>
                    <a:gd name="T50" fmla="*/ 3 w 92"/>
                    <a:gd name="T51" fmla="*/ 25 h 422"/>
                    <a:gd name="T52" fmla="*/ 3 w 92"/>
                    <a:gd name="T53" fmla="*/ 26 h 422"/>
                    <a:gd name="T54" fmla="*/ 3 w 92"/>
                    <a:gd name="T55" fmla="*/ 26 h 422"/>
                    <a:gd name="T56" fmla="*/ 0 w 92"/>
                    <a:gd name="T57" fmla="*/ 24 h 422"/>
                    <a:gd name="T58" fmla="*/ 0 w 92"/>
                    <a:gd name="T59" fmla="*/ 23 h 422"/>
                    <a:gd name="T60" fmla="*/ 0 w 92"/>
                    <a:gd name="T61" fmla="*/ 22 h 422"/>
                    <a:gd name="T62" fmla="*/ 0 w 92"/>
                    <a:gd name="T63" fmla="*/ 20 h 422"/>
                    <a:gd name="T64" fmla="*/ 1 w 92"/>
                    <a:gd name="T65" fmla="*/ 18 h 42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2"/>
                    <a:gd name="T100" fmla="*/ 0 h 422"/>
                    <a:gd name="T101" fmla="*/ 92 w 92"/>
                    <a:gd name="T102" fmla="*/ 422 h 42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2" h="422">
                      <a:moveTo>
                        <a:pt x="15" y="296"/>
                      </a:moveTo>
                      <a:lnTo>
                        <a:pt x="15" y="283"/>
                      </a:lnTo>
                      <a:lnTo>
                        <a:pt x="14" y="269"/>
                      </a:lnTo>
                      <a:lnTo>
                        <a:pt x="14" y="252"/>
                      </a:lnTo>
                      <a:lnTo>
                        <a:pt x="14" y="234"/>
                      </a:lnTo>
                      <a:lnTo>
                        <a:pt x="15" y="214"/>
                      </a:lnTo>
                      <a:lnTo>
                        <a:pt x="15" y="194"/>
                      </a:lnTo>
                      <a:lnTo>
                        <a:pt x="16" y="174"/>
                      </a:lnTo>
                      <a:lnTo>
                        <a:pt x="16" y="154"/>
                      </a:lnTo>
                      <a:lnTo>
                        <a:pt x="17" y="133"/>
                      </a:lnTo>
                      <a:lnTo>
                        <a:pt x="18" y="115"/>
                      </a:lnTo>
                      <a:lnTo>
                        <a:pt x="20" y="97"/>
                      </a:lnTo>
                      <a:lnTo>
                        <a:pt x="21" y="82"/>
                      </a:lnTo>
                      <a:lnTo>
                        <a:pt x="22" y="67"/>
                      </a:lnTo>
                      <a:lnTo>
                        <a:pt x="22" y="57"/>
                      </a:lnTo>
                      <a:lnTo>
                        <a:pt x="23" y="47"/>
                      </a:lnTo>
                      <a:lnTo>
                        <a:pt x="24" y="42"/>
                      </a:lnTo>
                      <a:lnTo>
                        <a:pt x="41" y="30"/>
                      </a:lnTo>
                      <a:lnTo>
                        <a:pt x="56" y="19"/>
                      </a:lnTo>
                      <a:lnTo>
                        <a:pt x="65" y="12"/>
                      </a:lnTo>
                      <a:lnTo>
                        <a:pt x="74" y="8"/>
                      </a:lnTo>
                      <a:lnTo>
                        <a:pt x="78" y="4"/>
                      </a:lnTo>
                      <a:lnTo>
                        <a:pt x="82" y="2"/>
                      </a:lnTo>
                      <a:lnTo>
                        <a:pt x="84" y="0"/>
                      </a:lnTo>
                      <a:lnTo>
                        <a:pt x="87" y="13"/>
                      </a:lnTo>
                      <a:lnTo>
                        <a:pt x="89" y="28"/>
                      </a:lnTo>
                      <a:lnTo>
                        <a:pt x="90" y="45"/>
                      </a:lnTo>
                      <a:lnTo>
                        <a:pt x="90" y="64"/>
                      </a:lnTo>
                      <a:lnTo>
                        <a:pt x="92" y="83"/>
                      </a:lnTo>
                      <a:lnTo>
                        <a:pt x="92" y="103"/>
                      </a:lnTo>
                      <a:lnTo>
                        <a:pt x="92" y="125"/>
                      </a:lnTo>
                      <a:lnTo>
                        <a:pt x="90" y="145"/>
                      </a:lnTo>
                      <a:lnTo>
                        <a:pt x="90" y="166"/>
                      </a:lnTo>
                      <a:lnTo>
                        <a:pt x="89" y="186"/>
                      </a:lnTo>
                      <a:lnTo>
                        <a:pt x="88" y="205"/>
                      </a:lnTo>
                      <a:lnTo>
                        <a:pt x="87" y="223"/>
                      </a:lnTo>
                      <a:lnTo>
                        <a:pt x="86" y="240"/>
                      </a:lnTo>
                      <a:lnTo>
                        <a:pt x="83" y="254"/>
                      </a:lnTo>
                      <a:lnTo>
                        <a:pt x="82" y="266"/>
                      </a:lnTo>
                      <a:lnTo>
                        <a:pt x="81" y="276"/>
                      </a:lnTo>
                      <a:lnTo>
                        <a:pt x="86" y="287"/>
                      </a:lnTo>
                      <a:lnTo>
                        <a:pt x="88" y="296"/>
                      </a:lnTo>
                      <a:lnTo>
                        <a:pt x="90" y="306"/>
                      </a:lnTo>
                      <a:lnTo>
                        <a:pt x="90" y="315"/>
                      </a:lnTo>
                      <a:lnTo>
                        <a:pt x="89" y="327"/>
                      </a:lnTo>
                      <a:lnTo>
                        <a:pt x="87" y="339"/>
                      </a:lnTo>
                      <a:lnTo>
                        <a:pt x="81" y="353"/>
                      </a:lnTo>
                      <a:lnTo>
                        <a:pt x="74" y="369"/>
                      </a:lnTo>
                      <a:lnTo>
                        <a:pt x="66" y="385"/>
                      </a:lnTo>
                      <a:lnTo>
                        <a:pt x="60" y="397"/>
                      </a:lnTo>
                      <a:lnTo>
                        <a:pt x="57" y="406"/>
                      </a:lnTo>
                      <a:lnTo>
                        <a:pt x="54" y="412"/>
                      </a:lnTo>
                      <a:lnTo>
                        <a:pt x="53" y="417"/>
                      </a:lnTo>
                      <a:lnTo>
                        <a:pt x="53" y="420"/>
                      </a:lnTo>
                      <a:lnTo>
                        <a:pt x="53" y="422"/>
                      </a:lnTo>
                      <a:lnTo>
                        <a:pt x="4" y="393"/>
                      </a:lnTo>
                      <a:lnTo>
                        <a:pt x="2" y="384"/>
                      </a:lnTo>
                      <a:lnTo>
                        <a:pt x="0" y="374"/>
                      </a:lnTo>
                      <a:lnTo>
                        <a:pt x="0" y="363"/>
                      </a:lnTo>
                      <a:lnTo>
                        <a:pt x="0" y="351"/>
                      </a:lnTo>
                      <a:lnTo>
                        <a:pt x="3" y="339"/>
                      </a:lnTo>
                      <a:lnTo>
                        <a:pt x="5" y="326"/>
                      </a:lnTo>
                      <a:lnTo>
                        <a:pt x="9" y="312"/>
                      </a:lnTo>
                      <a:lnTo>
                        <a:pt x="15" y="29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18" name="Freeform 195"/>
                <p:cNvSpPr>
                  <a:spLocks/>
                </p:cNvSpPr>
                <p:nvPr/>
              </p:nvSpPr>
              <p:spPr bwMode="auto">
                <a:xfrm>
                  <a:off x="4565" y="2083"/>
                  <a:ext cx="6" cy="65"/>
                </a:xfrm>
                <a:custGeom>
                  <a:avLst/>
                  <a:gdLst>
                    <a:gd name="T0" fmla="*/ 1 w 22"/>
                    <a:gd name="T1" fmla="*/ 0 h 259"/>
                    <a:gd name="T2" fmla="*/ 1 w 22"/>
                    <a:gd name="T3" fmla="*/ 0 h 259"/>
                    <a:gd name="T4" fmla="*/ 1 w 22"/>
                    <a:gd name="T5" fmla="*/ 1 h 259"/>
                    <a:gd name="T6" fmla="*/ 1 w 22"/>
                    <a:gd name="T7" fmla="*/ 1 h 259"/>
                    <a:gd name="T8" fmla="*/ 1 w 22"/>
                    <a:gd name="T9" fmla="*/ 2 h 259"/>
                    <a:gd name="T10" fmla="*/ 1 w 22"/>
                    <a:gd name="T11" fmla="*/ 3 h 259"/>
                    <a:gd name="T12" fmla="*/ 1 w 22"/>
                    <a:gd name="T13" fmla="*/ 4 h 259"/>
                    <a:gd name="T14" fmla="*/ 0 w 22"/>
                    <a:gd name="T15" fmla="*/ 5 h 259"/>
                    <a:gd name="T16" fmla="*/ 0 w 22"/>
                    <a:gd name="T17" fmla="*/ 6 h 259"/>
                    <a:gd name="T18" fmla="*/ 0 w 22"/>
                    <a:gd name="T19" fmla="*/ 7 h 259"/>
                    <a:gd name="T20" fmla="*/ 0 w 22"/>
                    <a:gd name="T21" fmla="*/ 9 h 259"/>
                    <a:gd name="T22" fmla="*/ 0 w 22"/>
                    <a:gd name="T23" fmla="*/ 10 h 259"/>
                    <a:gd name="T24" fmla="*/ 0 w 22"/>
                    <a:gd name="T25" fmla="*/ 11 h 259"/>
                    <a:gd name="T26" fmla="*/ 0 w 22"/>
                    <a:gd name="T27" fmla="*/ 12 h 259"/>
                    <a:gd name="T28" fmla="*/ 0 w 22"/>
                    <a:gd name="T29" fmla="*/ 14 h 259"/>
                    <a:gd name="T30" fmla="*/ 0 w 22"/>
                    <a:gd name="T31" fmla="*/ 15 h 259"/>
                    <a:gd name="T32" fmla="*/ 0 w 22"/>
                    <a:gd name="T33" fmla="*/ 16 h 259"/>
                    <a:gd name="T34" fmla="*/ 0 w 22"/>
                    <a:gd name="T35" fmla="*/ 16 h 259"/>
                    <a:gd name="T36" fmla="*/ 1 w 22"/>
                    <a:gd name="T37" fmla="*/ 16 h 259"/>
                    <a:gd name="T38" fmla="*/ 1 w 22"/>
                    <a:gd name="T39" fmla="*/ 16 h 259"/>
                    <a:gd name="T40" fmla="*/ 1 w 22"/>
                    <a:gd name="T41" fmla="*/ 15 h 259"/>
                    <a:gd name="T42" fmla="*/ 1 w 22"/>
                    <a:gd name="T43" fmla="*/ 14 h 259"/>
                    <a:gd name="T44" fmla="*/ 1 w 22"/>
                    <a:gd name="T45" fmla="*/ 12 h 259"/>
                    <a:gd name="T46" fmla="*/ 1 w 22"/>
                    <a:gd name="T47" fmla="*/ 11 h 259"/>
                    <a:gd name="T48" fmla="*/ 1 w 22"/>
                    <a:gd name="T49" fmla="*/ 10 h 259"/>
                    <a:gd name="T50" fmla="*/ 1 w 22"/>
                    <a:gd name="T51" fmla="*/ 9 h 259"/>
                    <a:gd name="T52" fmla="*/ 1 w 22"/>
                    <a:gd name="T53" fmla="*/ 7 h 259"/>
                    <a:gd name="T54" fmla="*/ 1 w 22"/>
                    <a:gd name="T55" fmla="*/ 6 h 259"/>
                    <a:gd name="T56" fmla="*/ 1 w 22"/>
                    <a:gd name="T57" fmla="*/ 5 h 259"/>
                    <a:gd name="T58" fmla="*/ 1 w 22"/>
                    <a:gd name="T59" fmla="*/ 4 h 259"/>
                    <a:gd name="T60" fmla="*/ 1 w 22"/>
                    <a:gd name="T61" fmla="*/ 3 h 259"/>
                    <a:gd name="T62" fmla="*/ 1 w 22"/>
                    <a:gd name="T63" fmla="*/ 2 h 259"/>
                    <a:gd name="T64" fmla="*/ 1 w 22"/>
                    <a:gd name="T65" fmla="*/ 1 h 259"/>
                    <a:gd name="T66" fmla="*/ 2 w 22"/>
                    <a:gd name="T67" fmla="*/ 1 h 259"/>
                    <a:gd name="T68" fmla="*/ 2 w 22"/>
                    <a:gd name="T69" fmla="*/ 1 h 259"/>
                    <a:gd name="T70" fmla="*/ 1 w 22"/>
                    <a:gd name="T71" fmla="*/ 1 h 259"/>
                    <a:gd name="T72" fmla="*/ 1 w 22"/>
                    <a:gd name="T73" fmla="*/ 0 h 259"/>
                    <a:gd name="T74" fmla="*/ 1 w 22"/>
                    <a:gd name="T75" fmla="*/ 0 h 259"/>
                    <a:gd name="T76" fmla="*/ 1 w 22"/>
                    <a:gd name="T77" fmla="*/ 0 h 259"/>
                    <a:gd name="T78" fmla="*/ 1 w 22"/>
                    <a:gd name="T79" fmla="*/ 0 h 259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22"/>
                    <a:gd name="T121" fmla="*/ 0 h 259"/>
                    <a:gd name="T122" fmla="*/ 22 w 22"/>
                    <a:gd name="T123" fmla="*/ 259 h 259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22" h="259">
                      <a:moveTo>
                        <a:pt x="13" y="0"/>
                      </a:moveTo>
                      <a:lnTo>
                        <a:pt x="10" y="4"/>
                      </a:lnTo>
                      <a:lnTo>
                        <a:pt x="9" y="9"/>
                      </a:lnTo>
                      <a:lnTo>
                        <a:pt x="8" y="20"/>
                      </a:lnTo>
                      <a:lnTo>
                        <a:pt x="8" y="30"/>
                      </a:lnTo>
                      <a:lnTo>
                        <a:pt x="7" y="45"/>
                      </a:lnTo>
                      <a:lnTo>
                        <a:pt x="6" y="60"/>
                      </a:lnTo>
                      <a:lnTo>
                        <a:pt x="4" y="78"/>
                      </a:lnTo>
                      <a:lnTo>
                        <a:pt x="3" y="96"/>
                      </a:lnTo>
                      <a:lnTo>
                        <a:pt x="2" y="117"/>
                      </a:lnTo>
                      <a:lnTo>
                        <a:pt x="2" y="137"/>
                      </a:lnTo>
                      <a:lnTo>
                        <a:pt x="1" y="157"/>
                      </a:lnTo>
                      <a:lnTo>
                        <a:pt x="1" y="177"/>
                      </a:lnTo>
                      <a:lnTo>
                        <a:pt x="0" y="197"/>
                      </a:lnTo>
                      <a:lnTo>
                        <a:pt x="0" y="215"/>
                      </a:lnTo>
                      <a:lnTo>
                        <a:pt x="0" y="232"/>
                      </a:lnTo>
                      <a:lnTo>
                        <a:pt x="1" y="246"/>
                      </a:lnTo>
                      <a:lnTo>
                        <a:pt x="1" y="259"/>
                      </a:lnTo>
                      <a:lnTo>
                        <a:pt x="13" y="259"/>
                      </a:lnTo>
                      <a:lnTo>
                        <a:pt x="13" y="246"/>
                      </a:lnTo>
                      <a:lnTo>
                        <a:pt x="12" y="232"/>
                      </a:lnTo>
                      <a:lnTo>
                        <a:pt x="12" y="215"/>
                      </a:lnTo>
                      <a:lnTo>
                        <a:pt x="12" y="197"/>
                      </a:lnTo>
                      <a:lnTo>
                        <a:pt x="13" y="177"/>
                      </a:lnTo>
                      <a:lnTo>
                        <a:pt x="13" y="157"/>
                      </a:lnTo>
                      <a:lnTo>
                        <a:pt x="14" y="137"/>
                      </a:lnTo>
                      <a:lnTo>
                        <a:pt x="14" y="117"/>
                      </a:lnTo>
                      <a:lnTo>
                        <a:pt x="15" y="96"/>
                      </a:lnTo>
                      <a:lnTo>
                        <a:pt x="16" y="78"/>
                      </a:lnTo>
                      <a:lnTo>
                        <a:pt x="18" y="60"/>
                      </a:lnTo>
                      <a:lnTo>
                        <a:pt x="19" y="45"/>
                      </a:lnTo>
                      <a:lnTo>
                        <a:pt x="20" y="30"/>
                      </a:lnTo>
                      <a:lnTo>
                        <a:pt x="20" y="20"/>
                      </a:lnTo>
                      <a:lnTo>
                        <a:pt x="21" y="11"/>
                      </a:lnTo>
                      <a:lnTo>
                        <a:pt x="22" y="6"/>
                      </a:lnTo>
                      <a:lnTo>
                        <a:pt x="20" y="10"/>
                      </a:lnTo>
                      <a:lnTo>
                        <a:pt x="13" y="0"/>
                      </a:lnTo>
                      <a:lnTo>
                        <a:pt x="12" y="2"/>
                      </a:lnTo>
                      <a:lnTo>
                        <a:pt x="10" y="4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19" name="Freeform 196"/>
                <p:cNvSpPr>
                  <a:spLocks/>
                </p:cNvSpPr>
                <p:nvPr/>
              </p:nvSpPr>
              <p:spPr bwMode="auto">
                <a:xfrm>
                  <a:off x="4568" y="2071"/>
                  <a:ext cx="18" cy="14"/>
                </a:xfrm>
                <a:custGeom>
                  <a:avLst/>
                  <a:gdLst>
                    <a:gd name="T0" fmla="*/ 5 w 69"/>
                    <a:gd name="T1" fmla="*/ 1 h 55"/>
                    <a:gd name="T2" fmla="*/ 4 w 69"/>
                    <a:gd name="T3" fmla="*/ 0 h 55"/>
                    <a:gd name="T4" fmla="*/ 4 w 69"/>
                    <a:gd name="T5" fmla="*/ 0 h 55"/>
                    <a:gd name="T6" fmla="*/ 4 w 69"/>
                    <a:gd name="T7" fmla="*/ 0 h 55"/>
                    <a:gd name="T8" fmla="*/ 4 w 69"/>
                    <a:gd name="T9" fmla="*/ 1 h 55"/>
                    <a:gd name="T10" fmla="*/ 3 w 69"/>
                    <a:gd name="T11" fmla="*/ 1 h 55"/>
                    <a:gd name="T12" fmla="*/ 3 w 69"/>
                    <a:gd name="T13" fmla="*/ 1 h 55"/>
                    <a:gd name="T14" fmla="*/ 2 w 69"/>
                    <a:gd name="T15" fmla="*/ 2 h 55"/>
                    <a:gd name="T16" fmla="*/ 1 w 69"/>
                    <a:gd name="T17" fmla="*/ 2 h 55"/>
                    <a:gd name="T18" fmla="*/ 0 w 69"/>
                    <a:gd name="T19" fmla="*/ 3 h 55"/>
                    <a:gd name="T20" fmla="*/ 1 w 69"/>
                    <a:gd name="T21" fmla="*/ 4 h 55"/>
                    <a:gd name="T22" fmla="*/ 2 w 69"/>
                    <a:gd name="T23" fmla="*/ 3 h 55"/>
                    <a:gd name="T24" fmla="*/ 3 w 69"/>
                    <a:gd name="T25" fmla="*/ 2 h 55"/>
                    <a:gd name="T26" fmla="*/ 3 w 69"/>
                    <a:gd name="T27" fmla="*/ 2 h 55"/>
                    <a:gd name="T28" fmla="*/ 4 w 69"/>
                    <a:gd name="T29" fmla="*/ 1 h 55"/>
                    <a:gd name="T30" fmla="*/ 4 w 69"/>
                    <a:gd name="T31" fmla="*/ 1 h 55"/>
                    <a:gd name="T32" fmla="*/ 4 w 69"/>
                    <a:gd name="T33" fmla="*/ 1 h 55"/>
                    <a:gd name="T34" fmla="*/ 4 w 69"/>
                    <a:gd name="T35" fmla="*/ 1 h 55"/>
                    <a:gd name="T36" fmla="*/ 4 w 69"/>
                    <a:gd name="T37" fmla="*/ 1 h 55"/>
                    <a:gd name="T38" fmla="*/ 4 w 69"/>
                    <a:gd name="T39" fmla="*/ 1 h 55"/>
                    <a:gd name="T40" fmla="*/ 5 w 69"/>
                    <a:gd name="T41" fmla="*/ 1 h 55"/>
                    <a:gd name="T42" fmla="*/ 4 w 69"/>
                    <a:gd name="T43" fmla="*/ 0 h 55"/>
                    <a:gd name="T44" fmla="*/ 4 w 69"/>
                    <a:gd name="T45" fmla="*/ 0 h 55"/>
                    <a:gd name="T46" fmla="*/ 5 w 69"/>
                    <a:gd name="T47" fmla="*/ 1 h 55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9"/>
                    <a:gd name="T73" fmla="*/ 0 h 55"/>
                    <a:gd name="T74" fmla="*/ 69 w 69"/>
                    <a:gd name="T75" fmla="*/ 55 h 55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9" h="55">
                      <a:moveTo>
                        <a:pt x="69" y="7"/>
                      </a:moveTo>
                      <a:lnTo>
                        <a:pt x="61" y="4"/>
                      </a:lnTo>
                      <a:lnTo>
                        <a:pt x="57" y="5"/>
                      </a:lnTo>
                      <a:lnTo>
                        <a:pt x="54" y="7"/>
                      </a:lnTo>
                      <a:lnTo>
                        <a:pt x="49" y="11"/>
                      </a:lnTo>
                      <a:lnTo>
                        <a:pt x="41" y="16"/>
                      </a:lnTo>
                      <a:lnTo>
                        <a:pt x="31" y="23"/>
                      </a:lnTo>
                      <a:lnTo>
                        <a:pt x="17" y="33"/>
                      </a:lnTo>
                      <a:lnTo>
                        <a:pt x="0" y="45"/>
                      </a:lnTo>
                      <a:lnTo>
                        <a:pt x="7" y="55"/>
                      </a:lnTo>
                      <a:lnTo>
                        <a:pt x="24" y="43"/>
                      </a:lnTo>
                      <a:lnTo>
                        <a:pt x="38" y="32"/>
                      </a:lnTo>
                      <a:lnTo>
                        <a:pt x="48" y="25"/>
                      </a:lnTo>
                      <a:lnTo>
                        <a:pt x="56" y="20"/>
                      </a:lnTo>
                      <a:lnTo>
                        <a:pt x="61" y="17"/>
                      </a:lnTo>
                      <a:lnTo>
                        <a:pt x="65" y="14"/>
                      </a:lnTo>
                      <a:lnTo>
                        <a:pt x="66" y="13"/>
                      </a:lnTo>
                      <a:lnTo>
                        <a:pt x="57" y="10"/>
                      </a:lnTo>
                      <a:lnTo>
                        <a:pt x="69" y="7"/>
                      </a:lnTo>
                      <a:lnTo>
                        <a:pt x="67" y="0"/>
                      </a:lnTo>
                      <a:lnTo>
                        <a:pt x="61" y="4"/>
                      </a:lnTo>
                      <a:lnTo>
                        <a:pt x="69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20" name="Freeform 197"/>
                <p:cNvSpPr>
                  <a:spLocks/>
                </p:cNvSpPr>
                <p:nvPr/>
              </p:nvSpPr>
              <p:spPr bwMode="auto">
                <a:xfrm>
                  <a:off x="4582" y="2073"/>
                  <a:ext cx="5" cy="70"/>
                </a:xfrm>
                <a:custGeom>
                  <a:avLst/>
                  <a:gdLst>
                    <a:gd name="T0" fmla="*/ 1 w 23"/>
                    <a:gd name="T1" fmla="*/ 17 h 279"/>
                    <a:gd name="T2" fmla="*/ 1 w 23"/>
                    <a:gd name="T3" fmla="*/ 18 h 279"/>
                    <a:gd name="T4" fmla="*/ 1 w 23"/>
                    <a:gd name="T5" fmla="*/ 17 h 279"/>
                    <a:gd name="T6" fmla="*/ 1 w 23"/>
                    <a:gd name="T7" fmla="*/ 16 h 279"/>
                    <a:gd name="T8" fmla="*/ 1 w 23"/>
                    <a:gd name="T9" fmla="*/ 15 h 279"/>
                    <a:gd name="T10" fmla="*/ 1 w 23"/>
                    <a:gd name="T11" fmla="*/ 14 h 279"/>
                    <a:gd name="T12" fmla="*/ 1 w 23"/>
                    <a:gd name="T13" fmla="*/ 13 h 279"/>
                    <a:gd name="T14" fmla="*/ 1 w 23"/>
                    <a:gd name="T15" fmla="*/ 12 h 279"/>
                    <a:gd name="T16" fmla="*/ 1 w 23"/>
                    <a:gd name="T17" fmla="*/ 11 h 279"/>
                    <a:gd name="T18" fmla="*/ 1 w 23"/>
                    <a:gd name="T19" fmla="*/ 9 h 279"/>
                    <a:gd name="T20" fmla="*/ 1 w 23"/>
                    <a:gd name="T21" fmla="*/ 8 h 279"/>
                    <a:gd name="T22" fmla="*/ 1 w 23"/>
                    <a:gd name="T23" fmla="*/ 7 h 279"/>
                    <a:gd name="T24" fmla="*/ 1 w 23"/>
                    <a:gd name="T25" fmla="*/ 5 h 279"/>
                    <a:gd name="T26" fmla="*/ 1 w 23"/>
                    <a:gd name="T27" fmla="*/ 4 h 279"/>
                    <a:gd name="T28" fmla="*/ 1 w 23"/>
                    <a:gd name="T29" fmla="*/ 3 h 279"/>
                    <a:gd name="T30" fmla="*/ 1 w 23"/>
                    <a:gd name="T31" fmla="*/ 2 h 279"/>
                    <a:gd name="T32" fmla="*/ 1 w 23"/>
                    <a:gd name="T33" fmla="*/ 1 h 279"/>
                    <a:gd name="T34" fmla="*/ 1 w 23"/>
                    <a:gd name="T35" fmla="*/ 0 h 279"/>
                    <a:gd name="T36" fmla="*/ 0 w 23"/>
                    <a:gd name="T37" fmla="*/ 0 h 279"/>
                    <a:gd name="T38" fmla="*/ 0 w 23"/>
                    <a:gd name="T39" fmla="*/ 1 h 279"/>
                    <a:gd name="T40" fmla="*/ 0 w 23"/>
                    <a:gd name="T41" fmla="*/ 2 h 279"/>
                    <a:gd name="T42" fmla="*/ 0 w 23"/>
                    <a:gd name="T43" fmla="*/ 3 h 279"/>
                    <a:gd name="T44" fmla="*/ 0 w 23"/>
                    <a:gd name="T45" fmla="*/ 4 h 279"/>
                    <a:gd name="T46" fmla="*/ 0 w 23"/>
                    <a:gd name="T47" fmla="*/ 5 h 279"/>
                    <a:gd name="T48" fmla="*/ 0 w 23"/>
                    <a:gd name="T49" fmla="*/ 7 h 279"/>
                    <a:gd name="T50" fmla="*/ 0 w 23"/>
                    <a:gd name="T51" fmla="*/ 8 h 279"/>
                    <a:gd name="T52" fmla="*/ 0 w 23"/>
                    <a:gd name="T53" fmla="*/ 9 h 279"/>
                    <a:gd name="T54" fmla="*/ 0 w 23"/>
                    <a:gd name="T55" fmla="*/ 11 h 279"/>
                    <a:gd name="T56" fmla="*/ 0 w 23"/>
                    <a:gd name="T57" fmla="*/ 12 h 279"/>
                    <a:gd name="T58" fmla="*/ 0 w 23"/>
                    <a:gd name="T59" fmla="*/ 13 h 279"/>
                    <a:gd name="T60" fmla="*/ 0 w 23"/>
                    <a:gd name="T61" fmla="*/ 14 h 279"/>
                    <a:gd name="T62" fmla="*/ 0 w 23"/>
                    <a:gd name="T63" fmla="*/ 15 h 279"/>
                    <a:gd name="T64" fmla="*/ 0 w 23"/>
                    <a:gd name="T65" fmla="*/ 16 h 279"/>
                    <a:gd name="T66" fmla="*/ 0 w 23"/>
                    <a:gd name="T67" fmla="*/ 17 h 279"/>
                    <a:gd name="T68" fmla="*/ 0 w 23"/>
                    <a:gd name="T69" fmla="*/ 17 h 279"/>
                    <a:gd name="T70" fmla="*/ 0 w 23"/>
                    <a:gd name="T71" fmla="*/ 18 h 279"/>
                    <a:gd name="T72" fmla="*/ 0 w 23"/>
                    <a:gd name="T73" fmla="*/ 17 h 279"/>
                    <a:gd name="T74" fmla="*/ 0 w 23"/>
                    <a:gd name="T75" fmla="*/ 18 h 279"/>
                    <a:gd name="T76" fmla="*/ 0 w 23"/>
                    <a:gd name="T77" fmla="*/ 18 h 279"/>
                    <a:gd name="T78" fmla="*/ 1 w 23"/>
                    <a:gd name="T79" fmla="*/ 17 h 279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23"/>
                    <a:gd name="T121" fmla="*/ 0 h 279"/>
                    <a:gd name="T122" fmla="*/ 23 w 23"/>
                    <a:gd name="T123" fmla="*/ 279 h 279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23" h="279">
                      <a:moveTo>
                        <a:pt x="12" y="274"/>
                      </a:moveTo>
                      <a:lnTo>
                        <a:pt x="12" y="278"/>
                      </a:lnTo>
                      <a:lnTo>
                        <a:pt x="13" y="268"/>
                      </a:lnTo>
                      <a:lnTo>
                        <a:pt x="14" y="256"/>
                      </a:lnTo>
                      <a:lnTo>
                        <a:pt x="17" y="242"/>
                      </a:lnTo>
                      <a:lnTo>
                        <a:pt x="18" y="224"/>
                      </a:lnTo>
                      <a:lnTo>
                        <a:pt x="19" y="206"/>
                      </a:lnTo>
                      <a:lnTo>
                        <a:pt x="20" y="187"/>
                      </a:lnTo>
                      <a:lnTo>
                        <a:pt x="21" y="167"/>
                      </a:lnTo>
                      <a:lnTo>
                        <a:pt x="21" y="146"/>
                      </a:lnTo>
                      <a:lnTo>
                        <a:pt x="23" y="126"/>
                      </a:lnTo>
                      <a:lnTo>
                        <a:pt x="23" y="104"/>
                      </a:lnTo>
                      <a:lnTo>
                        <a:pt x="23" y="84"/>
                      </a:lnTo>
                      <a:lnTo>
                        <a:pt x="21" y="65"/>
                      </a:lnTo>
                      <a:lnTo>
                        <a:pt x="21" y="46"/>
                      </a:lnTo>
                      <a:lnTo>
                        <a:pt x="20" y="28"/>
                      </a:lnTo>
                      <a:lnTo>
                        <a:pt x="18" y="13"/>
                      </a:lnTo>
                      <a:lnTo>
                        <a:pt x="15" y="0"/>
                      </a:lnTo>
                      <a:lnTo>
                        <a:pt x="3" y="3"/>
                      </a:lnTo>
                      <a:lnTo>
                        <a:pt x="6" y="16"/>
                      </a:lnTo>
                      <a:lnTo>
                        <a:pt x="8" y="30"/>
                      </a:lnTo>
                      <a:lnTo>
                        <a:pt x="9" y="46"/>
                      </a:lnTo>
                      <a:lnTo>
                        <a:pt x="9" y="65"/>
                      </a:lnTo>
                      <a:lnTo>
                        <a:pt x="11" y="84"/>
                      </a:lnTo>
                      <a:lnTo>
                        <a:pt x="11" y="104"/>
                      </a:lnTo>
                      <a:lnTo>
                        <a:pt x="11" y="126"/>
                      </a:lnTo>
                      <a:lnTo>
                        <a:pt x="9" y="146"/>
                      </a:lnTo>
                      <a:lnTo>
                        <a:pt x="9" y="167"/>
                      </a:lnTo>
                      <a:lnTo>
                        <a:pt x="8" y="187"/>
                      </a:lnTo>
                      <a:lnTo>
                        <a:pt x="7" y="206"/>
                      </a:lnTo>
                      <a:lnTo>
                        <a:pt x="6" y="224"/>
                      </a:lnTo>
                      <a:lnTo>
                        <a:pt x="5" y="240"/>
                      </a:lnTo>
                      <a:lnTo>
                        <a:pt x="2" y="254"/>
                      </a:lnTo>
                      <a:lnTo>
                        <a:pt x="1" y="266"/>
                      </a:lnTo>
                      <a:lnTo>
                        <a:pt x="0" y="276"/>
                      </a:lnTo>
                      <a:lnTo>
                        <a:pt x="0" y="279"/>
                      </a:lnTo>
                      <a:lnTo>
                        <a:pt x="0" y="276"/>
                      </a:lnTo>
                      <a:lnTo>
                        <a:pt x="0" y="278"/>
                      </a:lnTo>
                      <a:lnTo>
                        <a:pt x="0" y="279"/>
                      </a:lnTo>
                      <a:lnTo>
                        <a:pt x="12" y="2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21" name="Freeform 198"/>
                <p:cNvSpPr>
                  <a:spLocks/>
                </p:cNvSpPr>
                <p:nvPr/>
              </p:nvSpPr>
              <p:spPr bwMode="auto">
                <a:xfrm>
                  <a:off x="4580" y="2142"/>
                  <a:ext cx="7" cy="24"/>
                </a:xfrm>
                <a:custGeom>
                  <a:avLst/>
                  <a:gdLst>
                    <a:gd name="T0" fmla="*/ 1 w 27"/>
                    <a:gd name="T1" fmla="*/ 6 h 99"/>
                    <a:gd name="T2" fmla="*/ 1 w 27"/>
                    <a:gd name="T3" fmla="*/ 6 h 99"/>
                    <a:gd name="T4" fmla="*/ 1 w 27"/>
                    <a:gd name="T5" fmla="*/ 5 h 99"/>
                    <a:gd name="T6" fmla="*/ 2 w 27"/>
                    <a:gd name="T7" fmla="*/ 4 h 99"/>
                    <a:gd name="T8" fmla="*/ 2 w 27"/>
                    <a:gd name="T9" fmla="*/ 3 h 99"/>
                    <a:gd name="T10" fmla="*/ 2 w 27"/>
                    <a:gd name="T11" fmla="*/ 2 h 99"/>
                    <a:gd name="T12" fmla="*/ 2 w 27"/>
                    <a:gd name="T13" fmla="*/ 2 h 99"/>
                    <a:gd name="T14" fmla="*/ 2 w 27"/>
                    <a:gd name="T15" fmla="*/ 1 h 99"/>
                    <a:gd name="T16" fmla="*/ 2 w 27"/>
                    <a:gd name="T17" fmla="*/ 1 h 99"/>
                    <a:gd name="T18" fmla="*/ 1 w 27"/>
                    <a:gd name="T19" fmla="*/ 0 h 99"/>
                    <a:gd name="T20" fmla="*/ 1 w 27"/>
                    <a:gd name="T21" fmla="*/ 0 h 99"/>
                    <a:gd name="T22" fmla="*/ 1 w 27"/>
                    <a:gd name="T23" fmla="*/ 1 h 99"/>
                    <a:gd name="T24" fmla="*/ 1 w 27"/>
                    <a:gd name="T25" fmla="*/ 1 h 99"/>
                    <a:gd name="T26" fmla="*/ 1 w 27"/>
                    <a:gd name="T27" fmla="*/ 2 h 99"/>
                    <a:gd name="T28" fmla="*/ 1 w 27"/>
                    <a:gd name="T29" fmla="*/ 2 h 99"/>
                    <a:gd name="T30" fmla="*/ 1 w 27"/>
                    <a:gd name="T31" fmla="*/ 3 h 99"/>
                    <a:gd name="T32" fmla="*/ 1 w 27"/>
                    <a:gd name="T33" fmla="*/ 4 h 99"/>
                    <a:gd name="T34" fmla="*/ 1 w 27"/>
                    <a:gd name="T35" fmla="*/ 5 h 99"/>
                    <a:gd name="T36" fmla="*/ 0 w 27"/>
                    <a:gd name="T37" fmla="*/ 6 h 99"/>
                    <a:gd name="T38" fmla="*/ 0 w 27"/>
                    <a:gd name="T39" fmla="*/ 6 h 99"/>
                    <a:gd name="T40" fmla="*/ 1 w 27"/>
                    <a:gd name="T41" fmla="*/ 6 h 99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7"/>
                    <a:gd name="T64" fmla="*/ 0 h 99"/>
                    <a:gd name="T65" fmla="*/ 27 w 27"/>
                    <a:gd name="T66" fmla="*/ 99 h 99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7" h="99">
                      <a:moveTo>
                        <a:pt x="9" y="99"/>
                      </a:moveTo>
                      <a:lnTo>
                        <a:pt x="9" y="99"/>
                      </a:lnTo>
                      <a:lnTo>
                        <a:pt x="18" y="82"/>
                      </a:lnTo>
                      <a:lnTo>
                        <a:pt x="24" y="69"/>
                      </a:lnTo>
                      <a:lnTo>
                        <a:pt x="26" y="56"/>
                      </a:lnTo>
                      <a:lnTo>
                        <a:pt x="27" y="42"/>
                      </a:lnTo>
                      <a:lnTo>
                        <a:pt x="27" y="32"/>
                      </a:lnTo>
                      <a:lnTo>
                        <a:pt x="25" y="22"/>
                      </a:lnTo>
                      <a:lnTo>
                        <a:pt x="23" y="11"/>
                      </a:lnTo>
                      <a:lnTo>
                        <a:pt x="18" y="0"/>
                      </a:lnTo>
                      <a:lnTo>
                        <a:pt x="6" y="5"/>
                      </a:lnTo>
                      <a:lnTo>
                        <a:pt x="11" y="16"/>
                      </a:lnTo>
                      <a:lnTo>
                        <a:pt x="13" y="24"/>
                      </a:lnTo>
                      <a:lnTo>
                        <a:pt x="15" y="34"/>
                      </a:lnTo>
                      <a:lnTo>
                        <a:pt x="15" y="42"/>
                      </a:lnTo>
                      <a:lnTo>
                        <a:pt x="14" y="53"/>
                      </a:lnTo>
                      <a:lnTo>
                        <a:pt x="12" y="64"/>
                      </a:lnTo>
                      <a:lnTo>
                        <a:pt x="6" y="77"/>
                      </a:lnTo>
                      <a:lnTo>
                        <a:pt x="0" y="94"/>
                      </a:lnTo>
                      <a:lnTo>
                        <a:pt x="9" y="9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22" name="Freeform 199"/>
                <p:cNvSpPr>
                  <a:spLocks/>
                </p:cNvSpPr>
                <p:nvPr/>
              </p:nvSpPr>
              <p:spPr bwMode="auto">
                <a:xfrm>
                  <a:off x="4575" y="2165"/>
                  <a:ext cx="8" cy="18"/>
                </a:xfrm>
                <a:custGeom>
                  <a:avLst/>
                  <a:gdLst>
                    <a:gd name="T0" fmla="*/ 0 w 31"/>
                    <a:gd name="T1" fmla="*/ 4 h 69"/>
                    <a:gd name="T2" fmla="*/ 1 w 31"/>
                    <a:gd name="T3" fmla="*/ 4 h 69"/>
                    <a:gd name="T4" fmla="*/ 1 w 31"/>
                    <a:gd name="T5" fmla="*/ 4 h 69"/>
                    <a:gd name="T6" fmla="*/ 1 w 31"/>
                    <a:gd name="T7" fmla="*/ 4 h 69"/>
                    <a:gd name="T8" fmla="*/ 1 w 31"/>
                    <a:gd name="T9" fmla="*/ 3 h 69"/>
                    <a:gd name="T10" fmla="*/ 1 w 31"/>
                    <a:gd name="T11" fmla="*/ 3 h 69"/>
                    <a:gd name="T12" fmla="*/ 1 w 31"/>
                    <a:gd name="T13" fmla="*/ 3 h 69"/>
                    <a:gd name="T14" fmla="*/ 1 w 31"/>
                    <a:gd name="T15" fmla="*/ 2 h 69"/>
                    <a:gd name="T16" fmla="*/ 2 w 31"/>
                    <a:gd name="T17" fmla="*/ 1 h 69"/>
                    <a:gd name="T18" fmla="*/ 2 w 31"/>
                    <a:gd name="T19" fmla="*/ 0 h 69"/>
                    <a:gd name="T20" fmla="*/ 2 w 31"/>
                    <a:gd name="T21" fmla="*/ 0 h 69"/>
                    <a:gd name="T22" fmla="*/ 1 w 31"/>
                    <a:gd name="T23" fmla="*/ 1 h 69"/>
                    <a:gd name="T24" fmla="*/ 1 w 31"/>
                    <a:gd name="T25" fmla="*/ 2 h 69"/>
                    <a:gd name="T26" fmla="*/ 0 w 31"/>
                    <a:gd name="T27" fmla="*/ 3 h 69"/>
                    <a:gd name="T28" fmla="*/ 0 w 31"/>
                    <a:gd name="T29" fmla="*/ 3 h 69"/>
                    <a:gd name="T30" fmla="*/ 0 w 31"/>
                    <a:gd name="T31" fmla="*/ 3 h 69"/>
                    <a:gd name="T32" fmla="*/ 0 w 31"/>
                    <a:gd name="T33" fmla="*/ 4 h 69"/>
                    <a:gd name="T34" fmla="*/ 0 w 31"/>
                    <a:gd name="T35" fmla="*/ 4 h 69"/>
                    <a:gd name="T36" fmla="*/ 0 w 31"/>
                    <a:gd name="T37" fmla="*/ 4 h 69"/>
                    <a:gd name="T38" fmla="*/ 1 w 31"/>
                    <a:gd name="T39" fmla="*/ 3 h 69"/>
                    <a:gd name="T40" fmla="*/ 0 w 31"/>
                    <a:gd name="T41" fmla="*/ 4 h 69"/>
                    <a:gd name="T42" fmla="*/ 1 w 31"/>
                    <a:gd name="T43" fmla="*/ 5 h 69"/>
                    <a:gd name="T44" fmla="*/ 1 w 31"/>
                    <a:gd name="T45" fmla="*/ 4 h 69"/>
                    <a:gd name="T46" fmla="*/ 0 w 31"/>
                    <a:gd name="T47" fmla="*/ 4 h 6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31"/>
                    <a:gd name="T73" fmla="*/ 0 h 69"/>
                    <a:gd name="T74" fmla="*/ 31 w 31"/>
                    <a:gd name="T75" fmla="*/ 69 h 69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31" h="69">
                      <a:moveTo>
                        <a:pt x="3" y="60"/>
                      </a:moveTo>
                      <a:lnTo>
                        <a:pt x="11" y="53"/>
                      </a:lnTo>
                      <a:lnTo>
                        <a:pt x="12" y="55"/>
                      </a:lnTo>
                      <a:lnTo>
                        <a:pt x="12" y="53"/>
                      </a:lnTo>
                      <a:lnTo>
                        <a:pt x="12" y="51"/>
                      </a:lnTo>
                      <a:lnTo>
                        <a:pt x="13" y="48"/>
                      </a:lnTo>
                      <a:lnTo>
                        <a:pt x="16" y="42"/>
                      </a:lnTo>
                      <a:lnTo>
                        <a:pt x="19" y="32"/>
                      </a:lnTo>
                      <a:lnTo>
                        <a:pt x="24" y="20"/>
                      </a:lnTo>
                      <a:lnTo>
                        <a:pt x="31" y="5"/>
                      </a:lnTo>
                      <a:lnTo>
                        <a:pt x="22" y="0"/>
                      </a:lnTo>
                      <a:lnTo>
                        <a:pt x="15" y="15"/>
                      </a:lnTo>
                      <a:lnTo>
                        <a:pt x="7" y="27"/>
                      </a:lnTo>
                      <a:lnTo>
                        <a:pt x="4" y="37"/>
                      </a:lnTo>
                      <a:lnTo>
                        <a:pt x="1" y="43"/>
                      </a:lnTo>
                      <a:lnTo>
                        <a:pt x="0" y="49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1" y="57"/>
                      </a:lnTo>
                      <a:lnTo>
                        <a:pt x="10" y="50"/>
                      </a:lnTo>
                      <a:lnTo>
                        <a:pt x="3" y="60"/>
                      </a:lnTo>
                      <a:lnTo>
                        <a:pt x="21" y="69"/>
                      </a:lnTo>
                      <a:lnTo>
                        <a:pt x="11" y="53"/>
                      </a:lnTo>
                      <a:lnTo>
                        <a:pt x="3" y="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23" name="Freeform 200"/>
                <p:cNvSpPr>
                  <a:spLocks/>
                </p:cNvSpPr>
                <p:nvPr/>
              </p:nvSpPr>
              <p:spPr bwMode="auto">
                <a:xfrm>
                  <a:off x="4563" y="2171"/>
                  <a:ext cx="14" cy="9"/>
                </a:xfrm>
                <a:custGeom>
                  <a:avLst/>
                  <a:gdLst>
                    <a:gd name="T0" fmla="*/ 0 w 59"/>
                    <a:gd name="T1" fmla="*/ 0 h 39"/>
                    <a:gd name="T2" fmla="*/ 0 w 59"/>
                    <a:gd name="T3" fmla="*/ 0 h 39"/>
                    <a:gd name="T4" fmla="*/ 3 w 59"/>
                    <a:gd name="T5" fmla="*/ 2 h 39"/>
                    <a:gd name="T6" fmla="*/ 3 w 59"/>
                    <a:gd name="T7" fmla="*/ 2 h 39"/>
                    <a:gd name="T8" fmla="*/ 0 w 59"/>
                    <a:gd name="T9" fmla="*/ 0 h 39"/>
                    <a:gd name="T10" fmla="*/ 1 w 59"/>
                    <a:gd name="T11" fmla="*/ 0 h 39"/>
                    <a:gd name="T12" fmla="*/ 0 w 59"/>
                    <a:gd name="T13" fmla="*/ 0 h 39"/>
                    <a:gd name="T14" fmla="*/ 0 w 59"/>
                    <a:gd name="T15" fmla="*/ 0 h 39"/>
                    <a:gd name="T16" fmla="*/ 0 w 59"/>
                    <a:gd name="T17" fmla="*/ 0 h 39"/>
                    <a:gd name="T18" fmla="*/ 0 w 59"/>
                    <a:gd name="T19" fmla="*/ 0 h 3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9"/>
                    <a:gd name="T31" fmla="*/ 0 h 39"/>
                    <a:gd name="T32" fmla="*/ 59 w 59"/>
                    <a:gd name="T33" fmla="*/ 39 h 3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9" h="39">
                      <a:moveTo>
                        <a:pt x="0" y="6"/>
                      </a:moveTo>
                      <a:lnTo>
                        <a:pt x="2" y="10"/>
                      </a:lnTo>
                      <a:lnTo>
                        <a:pt x="52" y="39"/>
                      </a:lnTo>
                      <a:lnTo>
                        <a:pt x="59" y="29"/>
                      </a:lnTo>
                      <a:lnTo>
                        <a:pt x="10" y="0"/>
                      </a:lnTo>
                      <a:lnTo>
                        <a:pt x="12" y="4"/>
                      </a:lnTo>
                      <a:lnTo>
                        <a:pt x="0" y="6"/>
                      </a:lnTo>
                      <a:lnTo>
                        <a:pt x="1" y="9"/>
                      </a:lnTo>
                      <a:lnTo>
                        <a:pt x="2" y="10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24" name="Freeform 201"/>
                <p:cNvSpPr>
                  <a:spLocks/>
                </p:cNvSpPr>
                <p:nvPr/>
              </p:nvSpPr>
              <p:spPr bwMode="auto">
                <a:xfrm>
                  <a:off x="4562" y="2147"/>
                  <a:ext cx="6" cy="25"/>
                </a:xfrm>
                <a:custGeom>
                  <a:avLst/>
                  <a:gdLst>
                    <a:gd name="T0" fmla="*/ 1 w 27"/>
                    <a:gd name="T1" fmla="*/ 0 h 100"/>
                    <a:gd name="T2" fmla="*/ 1 w 27"/>
                    <a:gd name="T3" fmla="*/ 0 h 100"/>
                    <a:gd name="T4" fmla="*/ 0 w 27"/>
                    <a:gd name="T5" fmla="*/ 1 h 100"/>
                    <a:gd name="T6" fmla="*/ 0 w 27"/>
                    <a:gd name="T7" fmla="*/ 2 h 100"/>
                    <a:gd name="T8" fmla="*/ 0 w 27"/>
                    <a:gd name="T9" fmla="*/ 3 h 100"/>
                    <a:gd name="T10" fmla="*/ 0 w 27"/>
                    <a:gd name="T11" fmla="*/ 3 h 100"/>
                    <a:gd name="T12" fmla="*/ 0 w 27"/>
                    <a:gd name="T13" fmla="*/ 4 h 100"/>
                    <a:gd name="T14" fmla="*/ 0 w 27"/>
                    <a:gd name="T15" fmla="*/ 5 h 100"/>
                    <a:gd name="T16" fmla="*/ 0 w 27"/>
                    <a:gd name="T17" fmla="*/ 6 h 100"/>
                    <a:gd name="T18" fmla="*/ 0 w 27"/>
                    <a:gd name="T19" fmla="*/ 6 h 100"/>
                    <a:gd name="T20" fmla="*/ 1 w 27"/>
                    <a:gd name="T21" fmla="*/ 6 h 100"/>
                    <a:gd name="T22" fmla="*/ 1 w 27"/>
                    <a:gd name="T23" fmla="*/ 6 h 100"/>
                    <a:gd name="T24" fmla="*/ 1 w 27"/>
                    <a:gd name="T25" fmla="*/ 5 h 100"/>
                    <a:gd name="T26" fmla="*/ 1 w 27"/>
                    <a:gd name="T27" fmla="*/ 4 h 100"/>
                    <a:gd name="T28" fmla="*/ 1 w 27"/>
                    <a:gd name="T29" fmla="*/ 3 h 100"/>
                    <a:gd name="T30" fmla="*/ 1 w 27"/>
                    <a:gd name="T31" fmla="*/ 3 h 100"/>
                    <a:gd name="T32" fmla="*/ 1 w 27"/>
                    <a:gd name="T33" fmla="*/ 2 h 100"/>
                    <a:gd name="T34" fmla="*/ 1 w 27"/>
                    <a:gd name="T35" fmla="*/ 1 h 100"/>
                    <a:gd name="T36" fmla="*/ 1 w 27"/>
                    <a:gd name="T37" fmla="*/ 0 h 100"/>
                    <a:gd name="T38" fmla="*/ 1 w 27"/>
                    <a:gd name="T39" fmla="*/ 0 h 100"/>
                    <a:gd name="T40" fmla="*/ 1 w 27"/>
                    <a:gd name="T41" fmla="*/ 0 h 100"/>
                    <a:gd name="T42" fmla="*/ 1 w 27"/>
                    <a:gd name="T43" fmla="*/ 0 h 100"/>
                    <a:gd name="T44" fmla="*/ 1 w 27"/>
                    <a:gd name="T45" fmla="*/ 0 h 100"/>
                    <a:gd name="T46" fmla="*/ 1 w 27"/>
                    <a:gd name="T47" fmla="*/ 0 h 10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7"/>
                    <a:gd name="T73" fmla="*/ 0 h 100"/>
                    <a:gd name="T74" fmla="*/ 27 w 27"/>
                    <a:gd name="T75" fmla="*/ 100 h 10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7" h="100">
                      <a:moveTo>
                        <a:pt x="15" y="2"/>
                      </a:moveTo>
                      <a:lnTo>
                        <a:pt x="15" y="0"/>
                      </a:lnTo>
                      <a:lnTo>
                        <a:pt x="9" y="15"/>
                      </a:lnTo>
                      <a:lnTo>
                        <a:pt x="5" y="31"/>
                      </a:lnTo>
                      <a:lnTo>
                        <a:pt x="3" y="44"/>
                      </a:lnTo>
                      <a:lnTo>
                        <a:pt x="0" y="57"/>
                      </a:lnTo>
                      <a:lnTo>
                        <a:pt x="0" y="69"/>
                      </a:lnTo>
                      <a:lnTo>
                        <a:pt x="0" y="80"/>
                      </a:lnTo>
                      <a:lnTo>
                        <a:pt x="2" y="91"/>
                      </a:lnTo>
                      <a:lnTo>
                        <a:pt x="4" y="100"/>
                      </a:lnTo>
                      <a:lnTo>
                        <a:pt x="16" y="98"/>
                      </a:lnTo>
                      <a:lnTo>
                        <a:pt x="14" y="88"/>
                      </a:lnTo>
                      <a:lnTo>
                        <a:pt x="12" y="80"/>
                      </a:lnTo>
                      <a:lnTo>
                        <a:pt x="12" y="69"/>
                      </a:lnTo>
                      <a:lnTo>
                        <a:pt x="12" y="57"/>
                      </a:lnTo>
                      <a:lnTo>
                        <a:pt x="15" y="47"/>
                      </a:lnTo>
                      <a:lnTo>
                        <a:pt x="17" y="33"/>
                      </a:lnTo>
                      <a:lnTo>
                        <a:pt x="21" y="20"/>
                      </a:lnTo>
                      <a:lnTo>
                        <a:pt x="27" y="5"/>
                      </a:lnTo>
                      <a:lnTo>
                        <a:pt x="27" y="2"/>
                      </a:lnTo>
                      <a:lnTo>
                        <a:pt x="27" y="5"/>
                      </a:lnTo>
                      <a:lnTo>
                        <a:pt x="27" y="3"/>
                      </a:lnTo>
                      <a:lnTo>
                        <a:pt x="27" y="2"/>
                      </a:lnTo>
                      <a:lnTo>
                        <a:pt x="15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25" name="Freeform 202"/>
                <p:cNvSpPr>
                  <a:spLocks/>
                </p:cNvSpPr>
                <p:nvPr/>
              </p:nvSpPr>
              <p:spPr bwMode="auto">
                <a:xfrm>
                  <a:off x="4576" y="2146"/>
                  <a:ext cx="64" cy="37"/>
                </a:xfrm>
                <a:custGeom>
                  <a:avLst/>
                  <a:gdLst>
                    <a:gd name="T0" fmla="*/ 0 w 256"/>
                    <a:gd name="T1" fmla="*/ 8 h 146"/>
                    <a:gd name="T2" fmla="*/ 0 w 256"/>
                    <a:gd name="T3" fmla="*/ 7 h 146"/>
                    <a:gd name="T4" fmla="*/ 0 w 256"/>
                    <a:gd name="T5" fmla="*/ 7 h 146"/>
                    <a:gd name="T6" fmla="*/ 0 w 256"/>
                    <a:gd name="T7" fmla="*/ 6 h 146"/>
                    <a:gd name="T8" fmla="*/ 1 w 256"/>
                    <a:gd name="T9" fmla="*/ 5 h 146"/>
                    <a:gd name="T10" fmla="*/ 1 w 256"/>
                    <a:gd name="T11" fmla="*/ 5 h 146"/>
                    <a:gd name="T12" fmla="*/ 2 w 256"/>
                    <a:gd name="T13" fmla="*/ 5 h 146"/>
                    <a:gd name="T14" fmla="*/ 3 w 256"/>
                    <a:gd name="T15" fmla="*/ 4 h 146"/>
                    <a:gd name="T16" fmla="*/ 4 w 256"/>
                    <a:gd name="T17" fmla="*/ 4 h 146"/>
                    <a:gd name="T18" fmla="*/ 5 w 256"/>
                    <a:gd name="T19" fmla="*/ 4 h 146"/>
                    <a:gd name="T20" fmla="*/ 6 w 256"/>
                    <a:gd name="T21" fmla="*/ 3 h 146"/>
                    <a:gd name="T22" fmla="*/ 8 w 256"/>
                    <a:gd name="T23" fmla="*/ 2 h 146"/>
                    <a:gd name="T24" fmla="*/ 10 w 256"/>
                    <a:gd name="T25" fmla="*/ 2 h 146"/>
                    <a:gd name="T26" fmla="*/ 11 w 256"/>
                    <a:gd name="T27" fmla="*/ 1 h 146"/>
                    <a:gd name="T28" fmla="*/ 13 w 256"/>
                    <a:gd name="T29" fmla="*/ 0 h 146"/>
                    <a:gd name="T30" fmla="*/ 14 w 256"/>
                    <a:gd name="T31" fmla="*/ 0 h 146"/>
                    <a:gd name="T32" fmla="*/ 16 w 256"/>
                    <a:gd name="T33" fmla="*/ 0 h 146"/>
                    <a:gd name="T34" fmla="*/ 16 w 256"/>
                    <a:gd name="T35" fmla="*/ 1 h 146"/>
                    <a:gd name="T36" fmla="*/ 15 w 256"/>
                    <a:gd name="T37" fmla="*/ 2 h 146"/>
                    <a:gd name="T38" fmla="*/ 15 w 256"/>
                    <a:gd name="T39" fmla="*/ 3 h 146"/>
                    <a:gd name="T40" fmla="*/ 15 w 256"/>
                    <a:gd name="T41" fmla="*/ 3 h 146"/>
                    <a:gd name="T42" fmla="*/ 15 w 256"/>
                    <a:gd name="T43" fmla="*/ 3 h 146"/>
                    <a:gd name="T44" fmla="*/ 15 w 256"/>
                    <a:gd name="T45" fmla="*/ 3 h 146"/>
                    <a:gd name="T46" fmla="*/ 15 w 256"/>
                    <a:gd name="T47" fmla="*/ 3 h 146"/>
                    <a:gd name="T48" fmla="*/ 15 w 256"/>
                    <a:gd name="T49" fmla="*/ 3 h 146"/>
                    <a:gd name="T50" fmla="*/ 13 w 256"/>
                    <a:gd name="T51" fmla="*/ 4 h 146"/>
                    <a:gd name="T52" fmla="*/ 12 w 256"/>
                    <a:gd name="T53" fmla="*/ 5 h 146"/>
                    <a:gd name="T54" fmla="*/ 11 w 256"/>
                    <a:gd name="T55" fmla="*/ 6 h 146"/>
                    <a:gd name="T56" fmla="*/ 9 w 256"/>
                    <a:gd name="T57" fmla="*/ 7 h 146"/>
                    <a:gd name="T58" fmla="*/ 8 w 256"/>
                    <a:gd name="T59" fmla="*/ 7 h 146"/>
                    <a:gd name="T60" fmla="*/ 7 w 256"/>
                    <a:gd name="T61" fmla="*/ 8 h 146"/>
                    <a:gd name="T62" fmla="*/ 5 w 256"/>
                    <a:gd name="T63" fmla="*/ 8 h 146"/>
                    <a:gd name="T64" fmla="*/ 4 w 256"/>
                    <a:gd name="T65" fmla="*/ 9 h 146"/>
                    <a:gd name="T66" fmla="*/ 3 w 256"/>
                    <a:gd name="T67" fmla="*/ 9 h 146"/>
                    <a:gd name="T68" fmla="*/ 3 w 256"/>
                    <a:gd name="T69" fmla="*/ 9 h 146"/>
                    <a:gd name="T70" fmla="*/ 2 w 256"/>
                    <a:gd name="T71" fmla="*/ 9 h 146"/>
                    <a:gd name="T72" fmla="*/ 2 w 256"/>
                    <a:gd name="T73" fmla="*/ 9 h 146"/>
                    <a:gd name="T74" fmla="*/ 1 w 256"/>
                    <a:gd name="T75" fmla="*/ 9 h 146"/>
                    <a:gd name="T76" fmla="*/ 1 w 256"/>
                    <a:gd name="T77" fmla="*/ 9 h 146"/>
                    <a:gd name="T78" fmla="*/ 1 w 256"/>
                    <a:gd name="T79" fmla="*/ 9 h 146"/>
                    <a:gd name="T80" fmla="*/ 0 w 256"/>
                    <a:gd name="T81" fmla="*/ 8 h 14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256"/>
                    <a:gd name="T124" fmla="*/ 0 h 146"/>
                    <a:gd name="T125" fmla="*/ 256 w 256"/>
                    <a:gd name="T126" fmla="*/ 146 h 14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256" h="146">
                      <a:moveTo>
                        <a:pt x="0" y="132"/>
                      </a:moveTo>
                      <a:lnTo>
                        <a:pt x="0" y="115"/>
                      </a:lnTo>
                      <a:lnTo>
                        <a:pt x="1" y="102"/>
                      </a:lnTo>
                      <a:lnTo>
                        <a:pt x="5" y="92"/>
                      </a:lnTo>
                      <a:lnTo>
                        <a:pt x="10" y="84"/>
                      </a:lnTo>
                      <a:lnTo>
                        <a:pt x="19" y="77"/>
                      </a:lnTo>
                      <a:lnTo>
                        <a:pt x="30" y="72"/>
                      </a:lnTo>
                      <a:lnTo>
                        <a:pt x="46" y="69"/>
                      </a:lnTo>
                      <a:lnTo>
                        <a:pt x="66" y="65"/>
                      </a:lnTo>
                      <a:lnTo>
                        <a:pt x="84" y="57"/>
                      </a:lnTo>
                      <a:lnTo>
                        <a:pt x="106" y="47"/>
                      </a:lnTo>
                      <a:lnTo>
                        <a:pt x="130" y="35"/>
                      </a:lnTo>
                      <a:lnTo>
                        <a:pt x="156" y="23"/>
                      </a:lnTo>
                      <a:lnTo>
                        <a:pt x="183" y="13"/>
                      </a:lnTo>
                      <a:lnTo>
                        <a:pt x="209" y="5"/>
                      </a:lnTo>
                      <a:lnTo>
                        <a:pt x="234" y="0"/>
                      </a:lnTo>
                      <a:lnTo>
                        <a:pt x="256" y="1"/>
                      </a:lnTo>
                      <a:lnTo>
                        <a:pt x="251" y="17"/>
                      </a:lnTo>
                      <a:lnTo>
                        <a:pt x="246" y="29"/>
                      </a:lnTo>
                      <a:lnTo>
                        <a:pt x="244" y="39"/>
                      </a:lnTo>
                      <a:lnTo>
                        <a:pt x="241" y="45"/>
                      </a:lnTo>
                      <a:lnTo>
                        <a:pt x="239" y="49"/>
                      </a:lnTo>
                      <a:lnTo>
                        <a:pt x="238" y="52"/>
                      </a:lnTo>
                      <a:lnTo>
                        <a:pt x="236" y="53"/>
                      </a:lnTo>
                      <a:lnTo>
                        <a:pt x="218" y="64"/>
                      </a:lnTo>
                      <a:lnTo>
                        <a:pt x="199" y="76"/>
                      </a:lnTo>
                      <a:lnTo>
                        <a:pt x="177" y="89"/>
                      </a:lnTo>
                      <a:lnTo>
                        <a:pt x="154" y="101"/>
                      </a:lnTo>
                      <a:lnTo>
                        <a:pt x="131" y="112"/>
                      </a:lnTo>
                      <a:lnTo>
                        <a:pt x="109" y="121"/>
                      </a:lnTo>
                      <a:lnTo>
                        <a:pt x="89" y="130"/>
                      </a:lnTo>
                      <a:lnTo>
                        <a:pt x="71" y="136"/>
                      </a:lnTo>
                      <a:lnTo>
                        <a:pt x="57" y="142"/>
                      </a:lnTo>
                      <a:lnTo>
                        <a:pt x="46" y="145"/>
                      </a:lnTo>
                      <a:lnTo>
                        <a:pt x="37" y="146"/>
                      </a:lnTo>
                      <a:lnTo>
                        <a:pt x="30" y="146"/>
                      </a:lnTo>
                      <a:lnTo>
                        <a:pt x="23" y="144"/>
                      </a:lnTo>
                      <a:lnTo>
                        <a:pt x="17" y="140"/>
                      </a:lnTo>
                      <a:lnTo>
                        <a:pt x="10" y="136"/>
                      </a:lnTo>
                      <a:lnTo>
                        <a:pt x="0" y="13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26" name="Freeform 203"/>
                <p:cNvSpPr>
                  <a:spLocks/>
                </p:cNvSpPr>
                <p:nvPr/>
              </p:nvSpPr>
              <p:spPr bwMode="auto">
                <a:xfrm>
                  <a:off x="4575" y="2161"/>
                  <a:ext cx="18" cy="18"/>
                </a:xfrm>
                <a:custGeom>
                  <a:avLst/>
                  <a:gdLst>
                    <a:gd name="T0" fmla="*/ 4 w 75"/>
                    <a:gd name="T1" fmla="*/ 0 h 73"/>
                    <a:gd name="T2" fmla="*/ 4 w 75"/>
                    <a:gd name="T3" fmla="*/ 0 h 73"/>
                    <a:gd name="T4" fmla="*/ 3 w 75"/>
                    <a:gd name="T5" fmla="*/ 0 h 73"/>
                    <a:gd name="T6" fmla="*/ 2 w 75"/>
                    <a:gd name="T7" fmla="*/ 0 h 73"/>
                    <a:gd name="T8" fmla="*/ 1 w 75"/>
                    <a:gd name="T9" fmla="*/ 1 h 73"/>
                    <a:gd name="T10" fmla="*/ 1 w 75"/>
                    <a:gd name="T11" fmla="*/ 1 h 73"/>
                    <a:gd name="T12" fmla="*/ 0 w 75"/>
                    <a:gd name="T13" fmla="*/ 2 h 73"/>
                    <a:gd name="T14" fmla="*/ 0 w 75"/>
                    <a:gd name="T15" fmla="*/ 2 h 73"/>
                    <a:gd name="T16" fmla="*/ 0 w 75"/>
                    <a:gd name="T17" fmla="*/ 3 h 73"/>
                    <a:gd name="T18" fmla="*/ 0 w 75"/>
                    <a:gd name="T19" fmla="*/ 4 h 73"/>
                    <a:gd name="T20" fmla="*/ 1 w 75"/>
                    <a:gd name="T21" fmla="*/ 4 h 73"/>
                    <a:gd name="T22" fmla="*/ 1 w 75"/>
                    <a:gd name="T23" fmla="*/ 3 h 73"/>
                    <a:gd name="T24" fmla="*/ 1 w 75"/>
                    <a:gd name="T25" fmla="*/ 3 h 73"/>
                    <a:gd name="T26" fmla="*/ 1 w 75"/>
                    <a:gd name="T27" fmla="*/ 2 h 73"/>
                    <a:gd name="T28" fmla="*/ 1 w 75"/>
                    <a:gd name="T29" fmla="*/ 2 h 73"/>
                    <a:gd name="T30" fmla="*/ 2 w 75"/>
                    <a:gd name="T31" fmla="*/ 1 h 73"/>
                    <a:gd name="T32" fmla="*/ 2 w 75"/>
                    <a:gd name="T33" fmla="*/ 1 h 73"/>
                    <a:gd name="T34" fmla="*/ 3 w 75"/>
                    <a:gd name="T35" fmla="*/ 1 h 73"/>
                    <a:gd name="T36" fmla="*/ 4 w 75"/>
                    <a:gd name="T37" fmla="*/ 1 h 73"/>
                    <a:gd name="T38" fmla="*/ 4 w 75"/>
                    <a:gd name="T39" fmla="*/ 1 h 73"/>
                    <a:gd name="T40" fmla="*/ 4 w 75"/>
                    <a:gd name="T41" fmla="*/ 1 h 73"/>
                    <a:gd name="T42" fmla="*/ 4 w 75"/>
                    <a:gd name="T43" fmla="*/ 1 h 73"/>
                    <a:gd name="T44" fmla="*/ 4 w 75"/>
                    <a:gd name="T45" fmla="*/ 1 h 73"/>
                    <a:gd name="T46" fmla="*/ 4 w 75"/>
                    <a:gd name="T47" fmla="*/ 0 h 7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5"/>
                    <a:gd name="T73" fmla="*/ 0 h 73"/>
                    <a:gd name="T74" fmla="*/ 75 w 75"/>
                    <a:gd name="T75" fmla="*/ 73 h 7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5" h="73">
                      <a:moveTo>
                        <a:pt x="70" y="0"/>
                      </a:moveTo>
                      <a:lnTo>
                        <a:pt x="71" y="0"/>
                      </a:lnTo>
                      <a:lnTo>
                        <a:pt x="51" y="4"/>
                      </a:lnTo>
                      <a:lnTo>
                        <a:pt x="34" y="7"/>
                      </a:lnTo>
                      <a:lnTo>
                        <a:pt x="22" y="13"/>
                      </a:lnTo>
                      <a:lnTo>
                        <a:pt x="11" y="21"/>
                      </a:lnTo>
                      <a:lnTo>
                        <a:pt x="5" y="31"/>
                      </a:lnTo>
                      <a:lnTo>
                        <a:pt x="1" y="42"/>
                      </a:lnTo>
                      <a:lnTo>
                        <a:pt x="0" y="56"/>
                      </a:lnTo>
                      <a:lnTo>
                        <a:pt x="0" y="73"/>
                      </a:lnTo>
                      <a:lnTo>
                        <a:pt x="12" y="73"/>
                      </a:lnTo>
                      <a:lnTo>
                        <a:pt x="12" y="56"/>
                      </a:lnTo>
                      <a:lnTo>
                        <a:pt x="13" y="44"/>
                      </a:lnTo>
                      <a:lnTo>
                        <a:pt x="17" y="36"/>
                      </a:lnTo>
                      <a:lnTo>
                        <a:pt x="21" y="29"/>
                      </a:lnTo>
                      <a:lnTo>
                        <a:pt x="29" y="23"/>
                      </a:lnTo>
                      <a:lnTo>
                        <a:pt x="39" y="19"/>
                      </a:lnTo>
                      <a:lnTo>
                        <a:pt x="53" y="15"/>
                      </a:lnTo>
                      <a:lnTo>
                        <a:pt x="73" y="12"/>
                      </a:lnTo>
                      <a:lnTo>
                        <a:pt x="75" y="12"/>
                      </a:lnTo>
                      <a:lnTo>
                        <a:pt x="73" y="12"/>
                      </a:lnTo>
                      <a:lnTo>
                        <a:pt x="75" y="12"/>
                      </a:lnTo>
                      <a:lnTo>
                        <a:pt x="7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27" name="Freeform 204"/>
                <p:cNvSpPr>
                  <a:spLocks/>
                </p:cNvSpPr>
                <p:nvPr/>
              </p:nvSpPr>
              <p:spPr bwMode="auto">
                <a:xfrm>
                  <a:off x="4592" y="2145"/>
                  <a:ext cx="50" cy="19"/>
                </a:xfrm>
                <a:custGeom>
                  <a:avLst/>
                  <a:gdLst>
                    <a:gd name="T0" fmla="*/ 13 w 199"/>
                    <a:gd name="T1" fmla="*/ 0 h 77"/>
                    <a:gd name="T2" fmla="*/ 12 w 199"/>
                    <a:gd name="T3" fmla="*/ 0 h 77"/>
                    <a:gd name="T4" fmla="*/ 11 w 199"/>
                    <a:gd name="T5" fmla="*/ 0 h 77"/>
                    <a:gd name="T6" fmla="*/ 9 w 199"/>
                    <a:gd name="T7" fmla="*/ 0 h 77"/>
                    <a:gd name="T8" fmla="*/ 7 w 199"/>
                    <a:gd name="T9" fmla="*/ 1 h 77"/>
                    <a:gd name="T10" fmla="*/ 6 w 199"/>
                    <a:gd name="T11" fmla="*/ 1 h 77"/>
                    <a:gd name="T12" fmla="*/ 4 w 199"/>
                    <a:gd name="T13" fmla="*/ 2 h 77"/>
                    <a:gd name="T14" fmla="*/ 3 w 199"/>
                    <a:gd name="T15" fmla="*/ 3 h 77"/>
                    <a:gd name="T16" fmla="*/ 1 w 199"/>
                    <a:gd name="T17" fmla="*/ 3 h 77"/>
                    <a:gd name="T18" fmla="*/ 0 w 199"/>
                    <a:gd name="T19" fmla="*/ 4 h 77"/>
                    <a:gd name="T20" fmla="*/ 0 w 199"/>
                    <a:gd name="T21" fmla="*/ 5 h 77"/>
                    <a:gd name="T22" fmla="*/ 2 w 199"/>
                    <a:gd name="T23" fmla="*/ 4 h 77"/>
                    <a:gd name="T24" fmla="*/ 3 w 199"/>
                    <a:gd name="T25" fmla="*/ 4 h 77"/>
                    <a:gd name="T26" fmla="*/ 4 w 199"/>
                    <a:gd name="T27" fmla="*/ 3 h 77"/>
                    <a:gd name="T28" fmla="*/ 6 w 199"/>
                    <a:gd name="T29" fmla="*/ 2 h 77"/>
                    <a:gd name="T30" fmla="*/ 8 w 199"/>
                    <a:gd name="T31" fmla="*/ 1 h 77"/>
                    <a:gd name="T32" fmla="*/ 9 w 199"/>
                    <a:gd name="T33" fmla="*/ 1 h 77"/>
                    <a:gd name="T34" fmla="*/ 11 w 199"/>
                    <a:gd name="T35" fmla="*/ 1 h 77"/>
                    <a:gd name="T36" fmla="*/ 12 w 199"/>
                    <a:gd name="T37" fmla="*/ 1 h 77"/>
                    <a:gd name="T38" fmla="*/ 12 w 199"/>
                    <a:gd name="T39" fmla="*/ 0 h 77"/>
                    <a:gd name="T40" fmla="*/ 13 w 199"/>
                    <a:gd name="T41" fmla="*/ 0 h 77"/>
                    <a:gd name="T42" fmla="*/ 13 w 199"/>
                    <a:gd name="T43" fmla="*/ 0 h 77"/>
                    <a:gd name="T44" fmla="*/ 12 w 199"/>
                    <a:gd name="T45" fmla="*/ 0 h 77"/>
                    <a:gd name="T46" fmla="*/ 13 w 199"/>
                    <a:gd name="T47" fmla="*/ 0 h 77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99"/>
                    <a:gd name="T73" fmla="*/ 0 h 77"/>
                    <a:gd name="T74" fmla="*/ 199 w 199"/>
                    <a:gd name="T75" fmla="*/ 77 h 77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99" h="77">
                      <a:moveTo>
                        <a:pt x="198" y="9"/>
                      </a:moveTo>
                      <a:lnTo>
                        <a:pt x="193" y="1"/>
                      </a:lnTo>
                      <a:lnTo>
                        <a:pt x="170" y="0"/>
                      </a:lnTo>
                      <a:lnTo>
                        <a:pt x="144" y="5"/>
                      </a:lnTo>
                      <a:lnTo>
                        <a:pt x="116" y="13"/>
                      </a:lnTo>
                      <a:lnTo>
                        <a:pt x="90" y="23"/>
                      </a:lnTo>
                      <a:lnTo>
                        <a:pt x="63" y="35"/>
                      </a:lnTo>
                      <a:lnTo>
                        <a:pt x="39" y="47"/>
                      </a:lnTo>
                      <a:lnTo>
                        <a:pt x="18" y="57"/>
                      </a:lnTo>
                      <a:lnTo>
                        <a:pt x="0" y="65"/>
                      </a:lnTo>
                      <a:lnTo>
                        <a:pt x="5" y="77"/>
                      </a:lnTo>
                      <a:lnTo>
                        <a:pt x="23" y="69"/>
                      </a:lnTo>
                      <a:lnTo>
                        <a:pt x="44" y="59"/>
                      </a:lnTo>
                      <a:lnTo>
                        <a:pt x="68" y="47"/>
                      </a:lnTo>
                      <a:lnTo>
                        <a:pt x="95" y="35"/>
                      </a:lnTo>
                      <a:lnTo>
                        <a:pt x="121" y="25"/>
                      </a:lnTo>
                      <a:lnTo>
                        <a:pt x="146" y="17"/>
                      </a:lnTo>
                      <a:lnTo>
                        <a:pt x="170" y="12"/>
                      </a:lnTo>
                      <a:lnTo>
                        <a:pt x="190" y="13"/>
                      </a:lnTo>
                      <a:lnTo>
                        <a:pt x="186" y="6"/>
                      </a:lnTo>
                      <a:lnTo>
                        <a:pt x="198" y="9"/>
                      </a:lnTo>
                      <a:lnTo>
                        <a:pt x="199" y="3"/>
                      </a:lnTo>
                      <a:lnTo>
                        <a:pt x="193" y="1"/>
                      </a:lnTo>
                      <a:lnTo>
                        <a:pt x="198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28" name="Freeform 205"/>
                <p:cNvSpPr>
                  <a:spLocks/>
                </p:cNvSpPr>
                <p:nvPr/>
              </p:nvSpPr>
              <p:spPr bwMode="auto">
                <a:xfrm>
                  <a:off x="4634" y="2146"/>
                  <a:ext cx="8" cy="14"/>
                </a:xfrm>
                <a:custGeom>
                  <a:avLst/>
                  <a:gdLst>
                    <a:gd name="T0" fmla="*/ 1 w 30"/>
                    <a:gd name="T1" fmla="*/ 3 h 58"/>
                    <a:gd name="T2" fmla="*/ 1 w 30"/>
                    <a:gd name="T3" fmla="*/ 3 h 58"/>
                    <a:gd name="T4" fmla="*/ 1 w 30"/>
                    <a:gd name="T5" fmla="*/ 3 h 58"/>
                    <a:gd name="T6" fmla="*/ 1 w 30"/>
                    <a:gd name="T7" fmla="*/ 3 h 58"/>
                    <a:gd name="T8" fmla="*/ 1 w 30"/>
                    <a:gd name="T9" fmla="*/ 3 h 58"/>
                    <a:gd name="T10" fmla="*/ 1 w 30"/>
                    <a:gd name="T11" fmla="*/ 3 h 58"/>
                    <a:gd name="T12" fmla="*/ 1 w 30"/>
                    <a:gd name="T13" fmla="*/ 2 h 58"/>
                    <a:gd name="T14" fmla="*/ 1 w 30"/>
                    <a:gd name="T15" fmla="*/ 2 h 58"/>
                    <a:gd name="T16" fmla="*/ 2 w 30"/>
                    <a:gd name="T17" fmla="*/ 1 h 58"/>
                    <a:gd name="T18" fmla="*/ 2 w 30"/>
                    <a:gd name="T19" fmla="*/ 0 h 58"/>
                    <a:gd name="T20" fmla="*/ 1 w 30"/>
                    <a:gd name="T21" fmla="*/ 0 h 58"/>
                    <a:gd name="T22" fmla="*/ 1 w 30"/>
                    <a:gd name="T23" fmla="*/ 1 h 58"/>
                    <a:gd name="T24" fmla="*/ 1 w 30"/>
                    <a:gd name="T25" fmla="*/ 2 h 58"/>
                    <a:gd name="T26" fmla="*/ 1 w 30"/>
                    <a:gd name="T27" fmla="*/ 2 h 58"/>
                    <a:gd name="T28" fmla="*/ 0 w 30"/>
                    <a:gd name="T29" fmla="*/ 2 h 58"/>
                    <a:gd name="T30" fmla="*/ 0 w 30"/>
                    <a:gd name="T31" fmla="*/ 3 h 58"/>
                    <a:gd name="T32" fmla="*/ 0 w 30"/>
                    <a:gd name="T33" fmla="*/ 3 h 58"/>
                    <a:gd name="T34" fmla="*/ 0 w 30"/>
                    <a:gd name="T35" fmla="*/ 3 h 58"/>
                    <a:gd name="T36" fmla="*/ 0 w 30"/>
                    <a:gd name="T37" fmla="*/ 3 h 58"/>
                    <a:gd name="T38" fmla="*/ 0 w 30"/>
                    <a:gd name="T39" fmla="*/ 3 h 58"/>
                    <a:gd name="T40" fmla="*/ 1 w 30"/>
                    <a:gd name="T41" fmla="*/ 3 h 58"/>
                    <a:gd name="T42" fmla="*/ 1 w 30"/>
                    <a:gd name="T43" fmla="*/ 3 h 58"/>
                    <a:gd name="T44" fmla="*/ 1 w 30"/>
                    <a:gd name="T45" fmla="*/ 3 h 58"/>
                    <a:gd name="T46" fmla="*/ 1 w 30"/>
                    <a:gd name="T47" fmla="*/ 3 h 5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30"/>
                    <a:gd name="T73" fmla="*/ 0 h 58"/>
                    <a:gd name="T74" fmla="*/ 30 w 30"/>
                    <a:gd name="T75" fmla="*/ 58 h 58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30" h="58">
                      <a:moveTo>
                        <a:pt x="8" y="58"/>
                      </a:moveTo>
                      <a:lnTo>
                        <a:pt x="9" y="58"/>
                      </a:lnTo>
                      <a:lnTo>
                        <a:pt x="8" y="57"/>
                      </a:lnTo>
                      <a:lnTo>
                        <a:pt x="10" y="55"/>
                      </a:lnTo>
                      <a:lnTo>
                        <a:pt x="12" y="52"/>
                      </a:lnTo>
                      <a:lnTo>
                        <a:pt x="15" y="47"/>
                      </a:lnTo>
                      <a:lnTo>
                        <a:pt x="18" y="40"/>
                      </a:lnTo>
                      <a:lnTo>
                        <a:pt x="20" y="31"/>
                      </a:lnTo>
                      <a:lnTo>
                        <a:pt x="25" y="19"/>
                      </a:lnTo>
                      <a:lnTo>
                        <a:pt x="30" y="3"/>
                      </a:lnTo>
                      <a:lnTo>
                        <a:pt x="18" y="0"/>
                      </a:lnTo>
                      <a:lnTo>
                        <a:pt x="13" y="15"/>
                      </a:lnTo>
                      <a:lnTo>
                        <a:pt x="8" y="27"/>
                      </a:lnTo>
                      <a:lnTo>
                        <a:pt x="6" y="37"/>
                      </a:lnTo>
                      <a:lnTo>
                        <a:pt x="3" y="42"/>
                      </a:lnTo>
                      <a:lnTo>
                        <a:pt x="2" y="47"/>
                      </a:lnTo>
                      <a:lnTo>
                        <a:pt x="1" y="48"/>
                      </a:lnTo>
                      <a:lnTo>
                        <a:pt x="1" y="49"/>
                      </a:lnTo>
                      <a:lnTo>
                        <a:pt x="0" y="48"/>
                      </a:lnTo>
                      <a:lnTo>
                        <a:pt x="1" y="48"/>
                      </a:lnTo>
                      <a:lnTo>
                        <a:pt x="8" y="58"/>
                      </a:lnTo>
                      <a:lnTo>
                        <a:pt x="9" y="58"/>
                      </a:lnTo>
                      <a:lnTo>
                        <a:pt x="8" y="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29" name="Freeform 206"/>
                <p:cNvSpPr>
                  <a:spLocks/>
                </p:cNvSpPr>
                <p:nvPr/>
              </p:nvSpPr>
              <p:spPr bwMode="auto">
                <a:xfrm>
                  <a:off x="4593" y="2158"/>
                  <a:ext cx="43" cy="23"/>
                </a:xfrm>
                <a:custGeom>
                  <a:avLst/>
                  <a:gdLst>
                    <a:gd name="T0" fmla="*/ 0 w 171"/>
                    <a:gd name="T1" fmla="*/ 6 h 94"/>
                    <a:gd name="T2" fmla="*/ 0 w 171"/>
                    <a:gd name="T3" fmla="*/ 6 h 94"/>
                    <a:gd name="T4" fmla="*/ 2 w 171"/>
                    <a:gd name="T5" fmla="*/ 5 h 94"/>
                    <a:gd name="T6" fmla="*/ 3 w 171"/>
                    <a:gd name="T7" fmla="*/ 5 h 94"/>
                    <a:gd name="T8" fmla="*/ 4 w 171"/>
                    <a:gd name="T9" fmla="*/ 4 h 94"/>
                    <a:gd name="T10" fmla="*/ 6 w 171"/>
                    <a:gd name="T11" fmla="*/ 3 h 94"/>
                    <a:gd name="T12" fmla="*/ 7 w 171"/>
                    <a:gd name="T13" fmla="*/ 3 h 94"/>
                    <a:gd name="T14" fmla="*/ 9 w 171"/>
                    <a:gd name="T15" fmla="*/ 2 h 94"/>
                    <a:gd name="T16" fmla="*/ 10 w 171"/>
                    <a:gd name="T17" fmla="*/ 1 h 94"/>
                    <a:gd name="T18" fmla="*/ 11 w 171"/>
                    <a:gd name="T19" fmla="*/ 0 h 94"/>
                    <a:gd name="T20" fmla="*/ 10 w 171"/>
                    <a:gd name="T21" fmla="*/ 0 h 94"/>
                    <a:gd name="T22" fmla="*/ 9 w 171"/>
                    <a:gd name="T23" fmla="*/ 1 h 94"/>
                    <a:gd name="T24" fmla="*/ 8 w 171"/>
                    <a:gd name="T25" fmla="*/ 1 h 94"/>
                    <a:gd name="T26" fmla="*/ 7 w 171"/>
                    <a:gd name="T27" fmla="*/ 2 h 94"/>
                    <a:gd name="T28" fmla="*/ 5 w 171"/>
                    <a:gd name="T29" fmla="*/ 3 h 94"/>
                    <a:gd name="T30" fmla="*/ 4 w 171"/>
                    <a:gd name="T31" fmla="*/ 3 h 94"/>
                    <a:gd name="T32" fmla="*/ 3 w 171"/>
                    <a:gd name="T33" fmla="*/ 4 h 94"/>
                    <a:gd name="T34" fmla="*/ 1 w 171"/>
                    <a:gd name="T35" fmla="*/ 5 h 94"/>
                    <a:gd name="T36" fmla="*/ 0 w 171"/>
                    <a:gd name="T37" fmla="*/ 5 h 94"/>
                    <a:gd name="T38" fmla="*/ 0 w 171"/>
                    <a:gd name="T39" fmla="*/ 5 h 94"/>
                    <a:gd name="T40" fmla="*/ 0 w 171"/>
                    <a:gd name="T41" fmla="*/ 5 h 94"/>
                    <a:gd name="T42" fmla="*/ 0 w 171"/>
                    <a:gd name="T43" fmla="*/ 5 h 94"/>
                    <a:gd name="T44" fmla="*/ 0 w 171"/>
                    <a:gd name="T45" fmla="*/ 5 h 94"/>
                    <a:gd name="T46" fmla="*/ 0 w 171"/>
                    <a:gd name="T47" fmla="*/ 6 h 94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71"/>
                    <a:gd name="T73" fmla="*/ 0 h 94"/>
                    <a:gd name="T74" fmla="*/ 171 w 171"/>
                    <a:gd name="T75" fmla="*/ 94 h 94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71" h="94">
                      <a:moveTo>
                        <a:pt x="4" y="92"/>
                      </a:moveTo>
                      <a:lnTo>
                        <a:pt x="3" y="94"/>
                      </a:lnTo>
                      <a:lnTo>
                        <a:pt x="22" y="88"/>
                      </a:lnTo>
                      <a:lnTo>
                        <a:pt x="43" y="79"/>
                      </a:lnTo>
                      <a:lnTo>
                        <a:pt x="64" y="70"/>
                      </a:lnTo>
                      <a:lnTo>
                        <a:pt x="87" y="58"/>
                      </a:lnTo>
                      <a:lnTo>
                        <a:pt x="110" y="46"/>
                      </a:lnTo>
                      <a:lnTo>
                        <a:pt x="134" y="32"/>
                      </a:lnTo>
                      <a:lnTo>
                        <a:pt x="153" y="21"/>
                      </a:lnTo>
                      <a:lnTo>
                        <a:pt x="171" y="10"/>
                      </a:lnTo>
                      <a:lnTo>
                        <a:pt x="164" y="0"/>
                      </a:lnTo>
                      <a:lnTo>
                        <a:pt x="146" y="11"/>
                      </a:lnTo>
                      <a:lnTo>
                        <a:pt x="127" y="23"/>
                      </a:lnTo>
                      <a:lnTo>
                        <a:pt x="105" y="36"/>
                      </a:lnTo>
                      <a:lnTo>
                        <a:pt x="82" y="48"/>
                      </a:lnTo>
                      <a:lnTo>
                        <a:pt x="60" y="58"/>
                      </a:lnTo>
                      <a:lnTo>
                        <a:pt x="38" y="67"/>
                      </a:lnTo>
                      <a:lnTo>
                        <a:pt x="18" y="76"/>
                      </a:lnTo>
                      <a:lnTo>
                        <a:pt x="1" y="82"/>
                      </a:lnTo>
                      <a:lnTo>
                        <a:pt x="0" y="83"/>
                      </a:lnTo>
                      <a:lnTo>
                        <a:pt x="1" y="82"/>
                      </a:lnTo>
                      <a:lnTo>
                        <a:pt x="0" y="82"/>
                      </a:lnTo>
                      <a:lnTo>
                        <a:pt x="0" y="83"/>
                      </a:lnTo>
                      <a:lnTo>
                        <a:pt x="4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630" name="Freeform 207"/>
                <p:cNvSpPr>
                  <a:spLocks/>
                </p:cNvSpPr>
                <p:nvPr/>
              </p:nvSpPr>
              <p:spPr bwMode="auto">
                <a:xfrm>
                  <a:off x="4575" y="2178"/>
                  <a:ext cx="20" cy="6"/>
                </a:xfrm>
                <a:custGeom>
                  <a:avLst/>
                  <a:gdLst>
                    <a:gd name="T0" fmla="*/ 0 w 79"/>
                    <a:gd name="T1" fmla="*/ 0 h 26"/>
                    <a:gd name="T2" fmla="*/ 0 w 79"/>
                    <a:gd name="T3" fmla="*/ 1 h 26"/>
                    <a:gd name="T4" fmla="*/ 1 w 79"/>
                    <a:gd name="T5" fmla="*/ 1 h 26"/>
                    <a:gd name="T6" fmla="*/ 1 w 79"/>
                    <a:gd name="T7" fmla="*/ 1 h 26"/>
                    <a:gd name="T8" fmla="*/ 2 w 79"/>
                    <a:gd name="T9" fmla="*/ 1 h 26"/>
                    <a:gd name="T10" fmla="*/ 2 w 79"/>
                    <a:gd name="T11" fmla="*/ 1 h 26"/>
                    <a:gd name="T12" fmla="*/ 3 w 79"/>
                    <a:gd name="T13" fmla="*/ 1 h 26"/>
                    <a:gd name="T14" fmla="*/ 3 w 79"/>
                    <a:gd name="T15" fmla="*/ 1 h 26"/>
                    <a:gd name="T16" fmla="*/ 4 w 79"/>
                    <a:gd name="T17" fmla="*/ 1 h 26"/>
                    <a:gd name="T18" fmla="*/ 5 w 79"/>
                    <a:gd name="T19" fmla="*/ 1 h 26"/>
                    <a:gd name="T20" fmla="*/ 5 w 79"/>
                    <a:gd name="T21" fmla="*/ 0 h 26"/>
                    <a:gd name="T22" fmla="*/ 4 w 79"/>
                    <a:gd name="T23" fmla="*/ 0 h 26"/>
                    <a:gd name="T24" fmla="*/ 3 w 79"/>
                    <a:gd name="T25" fmla="*/ 1 h 26"/>
                    <a:gd name="T26" fmla="*/ 3 w 79"/>
                    <a:gd name="T27" fmla="*/ 1 h 26"/>
                    <a:gd name="T28" fmla="*/ 2 w 79"/>
                    <a:gd name="T29" fmla="*/ 1 h 26"/>
                    <a:gd name="T30" fmla="*/ 2 w 79"/>
                    <a:gd name="T31" fmla="*/ 1 h 26"/>
                    <a:gd name="T32" fmla="*/ 2 w 79"/>
                    <a:gd name="T33" fmla="*/ 0 h 26"/>
                    <a:gd name="T34" fmla="*/ 1 w 79"/>
                    <a:gd name="T35" fmla="*/ 0 h 26"/>
                    <a:gd name="T36" fmla="*/ 1 w 79"/>
                    <a:gd name="T37" fmla="*/ 0 h 26"/>
                    <a:gd name="T38" fmla="*/ 1 w 79"/>
                    <a:gd name="T39" fmla="*/ 0 h 26"/>
                    <a:gd name="T40" fmla="*/ 0 w 79"/>
                    <a:gd name="T41" fmla="*/ 0 h 26"/>
                    <a:gd name="T42" fmla="*/ 0 w 79"/>
                    <a:gd name="T43" fmla="*/ 0 h 26"/>
                    <a:gd name="T44" fmla="*/ 0 w 79"/>
                    <a:gd name="T45" fmla="*/ 1 h 26"/>
                    <a:gd name="T46" fmla="*/ 0 w 79"/>
                    <a:gd name="T47" fmla="*/ 0 h 2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9"/>
                    <a:gd name="T73" fmla="*/ 0 h 26"/>
                    <a:gd name="T74" fmla="*/ 79 w 79"/>
                    <a:gd name="T75" fmla="*/ 26 h 2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9" h="26">
                      <a:moveTo>
                        <a:pt x="0" y="6"/>
                      </a:moveTo>
                      <a:lnTo>
                        <a:pt x="4" y="12"/>
                      </a:lnTo>
                      <a:lnTo>
                        <a:pt x="13" y="14"/>
                      </a:lnTo>
                      <a:lnTo>
                        <a:pt x="19" y="19"/>
                      </a:lnTo>
                      <a:lnTo>
                        <a:pt x="27" y="24"/>
                      </a:lnTo>
                      <a:lnTo>
                        <a:pt x="35" y="26"/>
                      </a:lnTo>
                      <a:lnTo>
                        <a:pt x="43" y="26"/>
                      </a:lnTo>
                      <a:lnTo>
                        <a:pt x="53" y="25"/>
                      </a:lnTo>
                      <a:lnTo>
                        <a:pt x="65" y="22"/>
                      </a:lnTo>
                      <a:lnTo>
                        <a:pt x="79" y="14"/>
                      </a:lnTo>
                      <a:lnTo>
                        <a:pt x="75" y="5"/>
                      </a:lnTo>
                      <a:lnTo>
                        <a:pt x="60" y="10"/>
                      </a:lnTo>
                      <a:lnTo>
                        <a:pt x="51" y="13"/>
                      </a:lnTo>
                      <a:lnTo>
                        <a:pt x="43" y="14"/>
                      </a:lnTo>
                      <a:lnTo>
                        <a:pt x="37" y="14"/>
                      </a:lnTo>
                      <a:lnTo>
                        <a:pt x="31" y="12"/>
                      </a:lnTo>
                      <a:lnTo>
                        <a:pt x="27" y="10"/>
                      </a:lnTo>
                      <a:lnTo>
                        <a:pt x="18" y="5"/>
                      </a:lnTo>
                      <a:lnTo>
                        <a:pt x="9" y="0"/>
                      </a:lnTo>
                      <a:lnTo>
                        <a:pt x="12" y="6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4" y="12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2241" name="Freeform 208"/>
              <p:cNvSpPr>
                <a:spLocks/>
              </p:cNvSpPr>
              <p:nvPr/>
            </p:nvSpPr>
            <p:spPr bwMode="auto">
              <a:xfrm>
                <a:off x="4560" y="2179"/>
                <a:ext cx="23" cy="91"/>
              </a:xfrm>
              <a:custGeom>
                <a:avLst/>
                <a:gdLst>
                  <a:gd name="T0" fmla="*/ 4 w 90"/>
                  <a:gd name="T1" fmla="*/ 1 h 364"/>
                  <a:gd name="T2" fmla="*/ 4 w 90"/>
                  <a:gd name="T3" fmla="*/ 1 h 364"/>
                  <a:gd name="T4" fmla="*/ 4 w 90"/>
                  <a:gd name="T5" fmla="*/ 2 h 364"/>
                  <a:gd name="T6" fmla="*/ 3 w 90"/>
                  <a:gd name="T7" fmla="*/ 3 h 364"/>
                  <a:gd name="T8" fmla="*/ 3 w 90"/>
                  <a:gd name="T9" fmla="*/ 3 h 364"/>
                  <a:gd name="T10" fmla="*/ 2 w 90"/>
                  <a:gd name="T11" fmla="*/ 4 h 364"/>
                  <a:gd name="T12" fmla="*/ 1 w 90"/>
                  <a:gd name="T13" fmla="*/ 5 h 364"/>
                  <a:gd name="T14" fmla="*/ 1 w 90"/>
                  <a:gd name="T15" fmla="*/ 6 h 364"/>
                  <a:gd name="T16" fmla="*/ 1 w 90"/>
                  <a:gd name="T17" fmla="*/ 8 h 364"/>
                  <a:gd name="T18" fmla="*/ 1 w 90"/>
                  <a:gd name="T19" fmla="*/ 10 h 364"/>
                  <a:gd name="T20" fmla="*/ 1 w 90"/>
                  <a:gd name="T21" fmla="*/ 11 h 364"/>
                  <a:gd name="T22" fmla="*/ 0 w 90"/>
                  <a:gd name="T23" fmla="*/ 12 h 364"/>
                  <a:gd name="T24" fmla="*/ 0 w 90"/>
                  <a:gd name="T25" fmla="*/ 14 h 364"/>
                  <a:gd name="T26" fmla="*/ 0 w 90"/>
                  <a:gd name="T27" fmla="*/ 17 h 364"/>
                  <a:gd name="T28" fmla="*/ 0 w 90"/>
                  <a:gd name="T29" fmla="*/ 19 h 364"/>
                  <a:gd name="T30" fmla="*/ 0 w 90"/>
                  <a:gd name="T31" fmla="*/ 21 h 364"/>
                  <a:gd name="T32" fmla="*/ 1 w 90"/>
                  <a:gd name="T33" fmla="*/ 23 h 364"/>
                  <a:gd name="T34" fmla="*/ 3 w 90"/>
                  <a:gd name="T35" fmla="*/ 22 h 364"/>
                  <a:gd name="T36" fmla="*/ 4 w 90"/>
                  <a:gd name="T37" fmla="*/ 22 h 364"/>
                  <a:gd name="T38" fmla="*/ 4 w 90"/>
                  <a:gd name="T39" fmla="*/ 22 h 364"/>
                  <a:gd name="T40" fmla="*/ 5 w 90"/>
                  <a:gd name="T41" fmla="*/ 21 h 364"/>
                  <a:gd name="T42" fmla="*/ 5 w 90"/>
                  <a:gd name="T43" fmla="*/ 19 h 364"/>
                  <a:gd name="T44" fmla="*/ 5 w 90"/>
                  <a:gd name="T45" fmla="*/ 17 h 364"/>
                  <a:gd name="T46" fmla="*/ 5 w 90"/>
                  <a:gd name="T47" fmla="*/ 14 h 364"/>
                  <a:gd name="T48" fmla="*/ 5 w 90"/>
                  <a:gd name="T49" fmla="*/ 12 h 364"/>
                  <a:gd name="T50" fmla="*/ 5 w 90"/>
                  <a:gd name="T51" fmla="*/ 11 h 364"/>
                  <a:gd name="T52" fmla="*/ 5 w 90"/>
                  <a:gd name="T53" fmla="*/ 10 h 364"/>
                  <a:gd name="T54" fmla="*/ 5 w 90"/>
                  <a:gd name="T55" fmla="*/ 8 h 364"/>
                  <a:gd name="T56" fmla="*/ 5 w 90"/>
                  <a:gd name="T57" fmla="*/ 7 h 364"/>
                  <a:gd name="T58" fmla="*/ 6 w 90"/>
                  <a:gd name="T59" fmla="*/ 6 h 364"/>
                  <a:gd name="T60" fmla="*/ 6 w 90"/>
                  <a:gd name="T61" fmla="*/ 5 h 364"/>
                  <a:gd name="T62" fmla="*/ 6 w 90"/>
                  <a:gd name="T63" fmla="*/ 4 h 364"/>
                  <a:gd name="T64" fmla="*/ 5 w 90"/>
                  <a:gd name="T65" fmla="*/ 3 h 364"/>
                  <a:gd name="T66" fmla="*/ 5 w 90"/>
                  <a:gd name="T67" fmla="*/ 1 h 364"/>
                  <a:gd name="T68" fmla="*/ 4 w 90"/>
                  <a:gd name="T69" fmla="*/ 1 h 364"/>
                  <a:gd name="T70" fmla="*/ 4 w 90"/>
                  <a:gd name="T71" fmla="*/ 0 h 36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90"/>
                  <a:gd name="T109" fmla="*/ 0 h 364"/>
                  <a:gd name="T110" fmla="*/ 90 w 90"/>
                  <a:gd name="T111" fmla="*/ 364 h 36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90" h="364">
                    <a:moveTo>
                      <a:pt x="65" y="0"/>
                    </a:moveTo>
                    <a:lnTo>
                      <a:pt x="62" y="10"/>
                    </a:lnTo>
                    <a:lnTo>
                      <a:pt x="59" y="18"/>
                    </a:lnTo>
                    <a:lnTo>
                      <a:pt x="57" y="25"/>
                    </a:lnTo>
                    <a:lnTo>
                      <a:pt x="56" y="30"/>
                    </a:lnTo>
                    <a:lnTo>
                      <a:pt x="53" y="34"/>
                    </a:lnTo>
                    <a:lnTo>
                      <a:pt x="53" y="36"/>
                    </a:lnTo>
                    <a:lnTo>
                      <a:pt x="52" y="38"/>
                    </a:lnTo>
                    <a:lnTo>
                      <a:pt x="44" y="49"/>
                    </a:lnTo>
                    <a:lnTo>
                      <a:pt x="34" y="57"/>
                    </a:lnTo>
                    <a:lnTo>
                      <a:pt x="26" y="65"/>
                    </a:lnTo>
                    <a:lnTo>
                      <a:pt x="18" y="72"/>
                    </a:lnTo>
                    <a:lnTo>
                      <a:pt x="12" y="80"/>
                    </a:lnTo>
                    <a:lnTo>
                      <a:pt x="10" y="91"/>
                    </a:lnTo>
                    <a:lnTo>
                      <a:pt x="11" y="105"/>
                    </a:lnTo>
                    <a:lnTo>
                      <a:pt x="16" y="126"/>
                    </a:lnTo>
                    <a:lnTo>
                      <a:pt x="15" y="133"/>
                    </a:lnTo>
                    <a:lnTo>
                      <a:pt x="12" y="141"/>
                    </a:lnTo>
                    <a:lnTo>
                      <a:pt x="11" y="151"/>
                    </a:lnTo>
                    <a:lnTo>
                      <a:pt x="9" y="162"/>
                    </a:lnTo>
                    <a:lnTo>
                      <a:pt x="8" y="172"/>
                    </a:lnTo>
                    <a:lnTo>
                      <a:pt x="6" y="186"/>
                    </a:lnTo>
                    <a:lnTo>
                      <a:pt x="4" y="199"/>
                    </a:lnTo>
                    <a:lnTo>
                      <a:pt x="3" y="213"/>
                    </a:lnTo>
                    <a:lnTo>
                      <a:pt x="2" y="229"/>
                    </a:lnTo>
                    <a:lnTo>
                      <a:pt x="2" y="244"/>
                    </a:lnTo>
                    <a:lnTo>
                      <a:pt x="0" y="262"/>
                    </a:lnTo>
                    <a:lnTo>
                      <a:pt x="0" y="280"/>
                    </a:lnTo>
                    <a:lnTo>
                      <a:pt x="0" y="299"/>
                    </a:lnTo>
                    <a:lnTo>
                      <a:pt x="2" y="320"/>
                    </a:lnTo>
                    <a:lnTo>
                      <a:pt x="3" y="341"/>
                    </a:lnTo>
                    <a:lnTo>
                      <a:pt x="4" y="364"/>
                    </a:lnTo>
                    <a:lnTo>
                      <a:pt x="18" y="362"/>
                    </a:lnTo>
                    <a:lnTo>
                      <a:pt x="30" y="359"/>
                    </a:lnTo>
                    <a:lnTo>
                      <a:pt x="41" y="357"/>
                    </a:lnTo>
                    <a:lnTo>
                      <a:pt x="50" y="356"/>
                    </a:lnTo>
                    <a:lnTo>
                      <a:pt x="57" y="353"/>
                    </a:lnTo>
                    <a:lnTo>
                      <a:pt x="63" y="352"/>
                    </a:lnTo>
                    <a:lnTo>
                      <a:pt x="65" y="351"/>
                    </a:lnTo>
                    <a:lnTo>
                      <a:pt x="66" y="351"/>
                    </a:lnTo>
                    <a:lnTo>
                      <a:pt x="70" y="333"/>
                    </a:lnTo>
                    <a:lnTo>
                      <a:pt x="74" y="315"/>
                    </a:lnTo>
                    <a:lnTo>
                      <a:pt x="77" y="298"/>
                    </a:lnTo>
                    <a:lnTo>
                      <a:pt x="78" y="280"/>
                    </a:lnTo>
                    <a:lnTo>
                      <a:pt x="81" y="264"/>
                    </a:lnTo>
                    <a:lnTo>
                      <a:pt x="82" y="247"/>
                    </a:lnTo>
                    <a:lnTo>
                      <a:pt x="82" y="231"/>
                    </a:lnTo>
                    <a:lnTo>
                      <a:pt x="83" y="216"/>
                    </a:lnTo>
                    <a:lnTo>
                      <a:pt x="83" y="201"/>
                    </a:lnTo>
                    <a:lnTo>
                      <a:pt x="82" y="187"/>
                    </a:lnTo>
                    <a:lnTo>
                      <a:pt x="82" y="174"/>
                    </a:lnTo>
                    <a:lnTo>
                      <a:pt x="82" y="162"/>
                    </a:lnTo>
                    <a:lnTo>
                      <a:pt x="81" y="150"/>
                    </a:lnTo>
                    <a:lnTo>
                      <a:pt x="80" y="139"/>
                    </a:lnTo>
                    <a:lnTo>
                      <a:pt x="80" y="129"/>
                    </a:lnTo>
                    <a:lnTo>
                      <a:pt x="78" y="121"/>
                    </a:lnTo>
                    <a:lnTo>
                      <a:pt x="83" y="111"/>
                    </a:lnTo>
                    <a:lnTo>
                      <a:pt x="87" y="103"/>
                    </a:lnTo>
                    <a:lnTo>
                      <a:pt x="89" y="95"/>
                    </a:lnTo>
                    <a:lnTo>
                      <a:pt x="90" y="87"/>
                    </a:lnTo>
                    <a:lnTo>
                      <a:pt x="89" y="79"/>
                    </a:lnTo>
                    <a:lnTo>
                      <a:pt x="88" y="71"/>
                    </a:lnTo>
                    <a:lnTo>
                      <a:pt x="86" y="61"/>
                    </a:lnTo>
                    <a:lnTo>
                      <a:pt x="81" y="50"/>
                    </a:lnTo>
                    <a:lnTo>
                      <a:pt x="76" y="40"/>
                    </a:lnTo>
                    <a:lnTo>
                      <a:pt x="72" y="30"/>
                    </a:lnTo>
                    <a:lnTo>
                      <a:pt x="70" y="22"/>
                    </a:lnTo>
                    <a:lnTo>
                      <a:pt x="68" y="14"/>
                    </a:lnTo>
                    <a:lnTo>
                      <a:pt x="66" y="8"/>
                    </a:lnTo>
                    <a:lnTo>
                      <a:pt x="65" y="4"/>
                    </a:lnTo>
                    <a:lnTo>
                      <a:pt x="65" y="1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42" name="Freeform 209"/>
              <p:cNvSpPr>
                <a:spLocks/>
              </p:cNvSpPr>
              <p:nvPr/>
            </p:nvSpPr>
            <p:spPr bwMode="auto">
              <a:xfrm>
                <a:off x="4572" y="2178"/>
                <a:ext cx="6" cy="11"/>
              </a:xfrm>
              <a:custGeom>
                <a:avLst/>
                <a:gdLst>
                  <a:gd name="T0" fmla="*/ 1 w 25"/>
                  <a:gd name="T1" fmla="*/ 3 h 44"/>
                  <a:gd name="T2" fmla="*/ 1 w 25"/>
                  <a:gd name="T3" fmla="*/ 3 h 44"/>
                  <a:gd name="T4" fmla="*/ 1 w 25"/>
                  <a:gd name="T5" fmla="*/ 3 h 44"/>
                  <a:gd name="T6" fmla="*/ 1 w 25"/>
                  <a:gd name="T7" fmla="*/ 3 h 44"/>
                  <a:gd name="T8" fmla="*/ 1 w 25"/>
                  <a:gd name="T9" fmla="*/ 3 h 44"/>
                  <a:gd name="T10" fmla="*/ 1 w 25"/>
                  <a:gd name="T11" fmla="*/ 2 h 44"/>
                  <a:gd name="T12" fmla="*/ 1 w 25"/>
                  <a:gd name="T13" fmla="*/ 2 h 44"/>
                  <a:gd name="T14" fmla="*/ 1 w 25"/>
                  <a:gd name="T15" fmla="*/ 1 h 44"/>
                  <a:gd name="T16" fmla="*/ 1 w 25"/>
                  <a:gd name="T17" fmla="*/ 1 h 44"/>
                  <a:gd name="T18" fmla="*/ 1 w 25"/>
                  <a:gd name="T19" fmla="*/ 0 h 44"/>
                  <a:gd name="T20" fmla="*/ 1 w 25"/>
                  <a:gd name="T21" fmla="*/ 0 h 44"/>
                  <a:gd name="T22" fmla="*/ 0 w 25"/>
                  <a:gd name="T23" fmla="*/ 1 h 44"/>
                  <a:gd name="T24" fmla="*/ 0 w 25"/>
                  <a:gd name="T25" fmla="*/ 1 h 44"/>
                  <a:gd name="T26" fmla="*/ 0 w 25"/>
                  <a:gd name="T27" fmla="*/ 1 h 44"/>
                  <a:gd name="T28" fmla="*/ 0 w 25"/>
                  <a:gd name="T29" fmla="*/ 2 h 44"/>
                  <a:gd name="T30" fmla="*/ 0 w 25"/>
                  <a:gd name="T31" fmla="*/ 2 h 44"/>
                  <a:gd name="T32" fmla="*/ 0 w 25"/>
                  <a:gd name="T33" fmla="*/ 2 h 44"/>
                  <a:gd name="T34" fmla="*/ 0 w 25"/>
                  <a:gd name="T35" fmla="*/ 3 h 44"/>
                  <a:gd name="T36" fmla="*/ 0 w 25"/>
                  <a:gd name="T37" fmla="*/ 3 h 44"/>
                  <a:gd name="T38" fmla="*/ 0 w 25"/>
                  <a:gd name="T39" fmla="*/ 2 h 44"/>
                  <a:gd name="T40" fmla="*/ 1 w 25"/>
                  <a:gd name="T41" fmla="*/ 3 h 44"/>
                  <a:gd name="T42" fmla="*/ 1 w 25"/>
                  <a:gd name="T43" fmla="*/ 3 h 44"/>
                  <a:gd name="T44" fmla="*/ 1 w 25"/>
                  <a:gd name="T45" fmla="*/ 3 h 44"/>
                  <a:gd name="T46" fmla="*/ 1 w 25"/>
                  <a:gd name="T47" fmla="*/ 3 h 4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5"/>
                  <a:gd name="T73" fmla="*/ 0 h 44"/>
                  <a:gd name="T74" fmla="*/ 25 w 25"/>
                  <a:gd name="T75" fmla="*/ 44 h 4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5" h="44">
                    <a:moveTo>
                      <a:pt x="11" y="44"/>
                    </a:moveTo>
                    <a:lnTo>
                      <a:pt x="12" y="43"/>
                    </a:lnTo>
                    <a:lnTo>
                      <a:pt x="11" y="43"/>
                    </a:lnTo>
                    <a:lnTo>
                      <a:pt x="13" y="39"/>
                    </a:lnTo>
                    <a:lnTo>
                      <a:pt x="13" y="38"/>
                    </a:lnTo>
                    <a:lnTo>
                      <a:pt x="16" y="34"/>
                    </a:lnTo>
                    <a:lnTo>
                      <a:pt x="17" y="28"/>
                    </a:lnTo>
                    <a:lnTo>
                      <a:pt x="19" y="21"/>
                    </a:lnTo>
                    <a:lnTo>
                      <a:pt x="22" y="14"/>
                    </a:lnTo>
                    <a:lnTo>
                      <a:pt x="25" y="4"/>
                    </a:lnTo>
                    <a:lnTo>
                      <a:pt x="13" y="0"/>
                    </a:lnTo>
                    <a:lnTo>
                      <a:pt x="10" y="9"/>
                    </a:lnTo>
                    <a:lnTo>
                      <a:pt x="7" y="19"/>
                    </a:lnTo>
                    <a:lnTo>
                      <a:pt x="5" y="26"/>
                    </a:lnTo>
                    <a:lnTo>
                      <a:pt x="4" y="30"/>
                    </a:lnTo>
                    <a:lnTo>
                      <a:pt x="1" y="33"/>
                    </a:lnTo>
                    <a:lnTo>
                      <a:pt x="1" y="37"/>
                    </a:lnTo>
                    <a:lnTo>
                      <a:pt x="1" y="38"/>
                    </a:lnTo>
                    <a:lnTo>
                      <a:pt x="0" y="38"/>
                    </a:lnTo>
                    <a:lnTo>
                      <a:pt x="1" y="37"/>
                    </a:lnTo>
                    <a:lnTo>
                      <a:pt x="11" y="44"/>
                    </a:lnTo>
                    <a:lnTo>
                      <a:pt x="11" y="43"/>
                    </a:lnTo>
                    <a:lnTo>
                      <a:pt x="12" y="43"/>
                    </a:lnTo>
                    <a:lnTo>
                      <a:pt x="11" y="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43" name="Freeform 210"/>
              <p:cNvSpPr>
                <a:spLocks/>
              </p:cNvSpPr>
              <p:nvPr/>
            </p:nvSpPr>
            <p:spPr bwMode="auto">
              <a:xfrm>
                <a:off x="4561" y="2188"/>
                <a:ext cx="13" cy="23"/>
              </a:xfrm>
              <a:custGeom>
                <a:avLst/>
                <a:gdLst>
                  <a:gd name="T0" fmla="*/ 1 w 53"/>
                  <a:gd name="T1" fmla="*/ 6 h 93"/>
                  <a:gd name="T2" fmla="*/ 1 w 53"/>
                  <a:gd name="T3" fmla="*/ 5 h 93"/>
                  <a:gd name="T4" fmla="*/ 1 w 53"/>
                  <a:gd name="T5" fmla="*/ 4 h 93"/>
                  <a:gd name="T6" fmla="*/ 1 w 53"/>
                  <a:gd name="T7" fmla="*/ 3 h 93"/>
                  <a:gd name="T8" fmla="*/ 1 w 53"/>
                  <a:gd name="T9" fmla="*/ 3 h 93"/>
                  <a:gd name="T10" fmla="*/ 1 w 53"/>
                  <a:gd name="T11" fmla="*/ 2 h 93"/>
                  <a:gd name="T12" fmla="*/ 1 w 53"/>
                  <a:gd name="T13" fmla="*/ 2 h 93"/>
                  <a:gd name="T14" fmla="*/ 2 w 53"/>
                  <a:gd name="T15" fmla="*/ 2 h 93"/>
                  <a:gd name="T16" fmla="*/ 3 w 53"/>
                  <a:gd name="T17" fmla="*/ 1 h 93"/>
                  <a:gd name="T18" fmla="*/ 3 w 53"/>
                  <a:gd name="T19" fmla="*/ 0 h 93"/>
                  <a:gd name="T20" fmla="*/ 3 w 53"/>
                  <a:gd name="T21" fmla="*/ 0 h 93"/>
                  <a:gd name="T22" fmla="*/ 2 w 53"/>
                  <a:gd name="T23" fmla="*/ 1 h 93"/>
                  <a:gd name="T24" fmla="*/ 1 w 53"/>
                  <a:gd name="T25" fmla="*/ 1 h 93"/>
                  <a:gd name="T26" fmla="*/ 1 w 53"/>
                  <a:gd name="T27" fmla="*/ 1 h 93"/>
                  <a:gd name="T28" fmla="*/ 0 w 53"/>
                  <a:gd name="T29" fmla="*/ 2 h 93"/>
                  <a:gd name="T30" fmla="*/ 0 w 53"/>
                  <a:gd name="T31" fmla="*/ 3 h 93"/>
                  <a:gd name="T32" fmla="*/ 0 w 53"/>
                  <a:gd name="T33" fmla="*/ 3 h 93"/>
                  <a:gd name="T34" fmla="*/ 0 w 53"/>
                  <a:gd name="T35" fmla="*/ 4 h 93"/>
                  <a:gd name="T36" fmla="*/ 0 w 53"/>
                  <a:gd name="T37" fmla="*/ 6 h 93"/>
                  <a:gd name="T38" fmla="*/ 0 w 53"/>
                  <a:gd name="T39" fmla="*/ 5 h 93"/>
                  <a:gd name="T40" fmla="*/ 1 w 53"/>
                  <a:gd name="T41" fmla="*/ 6 h 93"/>
                  <a:gd name="T42" fmla="*/ 1 w 53"/>
                  <a:gd name="T43" fmla="*/ 6 h 93"/>
                  <a:gd name="T44" fmla="*/ 1 w 53"/>
                  <a:gd name="T45" fmla="*/ 5 h 93"/>
                  <a:gd name="T46" fmla="*/ 1 w 53"/>
                  <a:gd name="T47" fmla="*/ 6 h 9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3"/>
                  <a:gd name="T73" fmla="*/ 0 h 93"/>
                  <a:gd name="T74" fmla="*/ 53 w 53"/>
                  <a:gd name="T75" fmla="*/ 93 h 9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3" h="93">
                    <a:moveTo>
                      <a:pt x="18" y="92"/>
                    </a:moveTo>
                    <a:lnTo>
                      <a:pt x="18" y="88"/>
                    </a:lnTo>
                    <a:lnTo>
                      <a:pt x="13" y="69"/>
                    </a:lnTo>
                    <a:lnTo>
                      <a:pt x="12" y="56"/>
                    </a:lnTo>
                    <a:lnTo>
                      <a:pt x="14" y="48"/>
                    </a:lnTo>
                    <a:lnTo>
                      <a:pt x="19" y="40"/>
                    </a:lnTo>
                    <a:lnTo>
                      <a:pt x="25" y="34"/>
                    </a:lnTo>
                    <a:lnTo>
                      <a:pt x="34" y="27"/>
                    </a:lnTo>
                    <a:lnTo>
                      <a:pt x="44" y="18"/>
                    </a:lnTo>
                    <a:lnTo>
                      <a:pt x="53" y="7"/>
                    </a:lnTo>
                    <a:lnTo>
                      <a:pt x="43" y="0"/>
                    </a:lnTo>
                    <a:lnTo>
                      <a:pt x="35" y="11"/>
                    </a:lnTo>
                    <a:lnTo>
                      <a:pt x="26" y="18"/>
                    </a:lnTo>
                    <a:lnTo>
                      <a:pt x="18" y="25"/>
                    </a:lnTo>
                    <a:lnTo>
                      <a:pt x="10" y="33"/>
                    </a:lnTo>
                    <a:lnTo>
                      <a:pt x="2" y="43"/>
                    </a:lnTo>
                    <a:lnTo>
                      <a:pt x="0" y="56"/>
                    </a:lnTo>
                    <a:lnTo>
                      <a:pt x="1" y="72"/>
                    </a:lnTo>
                    <a:lnTo>
                      <a:pt x="6" y="93"/>
                    </a:lnTo>
                    <a:lnTo>
                      <a:pt x="6" y="90"/>
                    </a:lnTo>
                    <a:lnTo>
                      <a:pt x="18" y="92"/>
                    </a:lnTo>
                    <a:lnTo>
                      <a:pt x="18" y="91"/>
                    </a:lnTo>
                    <a:lnTo>
                      <a:pt x="18" y="88"/>
                    </a:lnTo>
                    <a:lnTo>
                      <a:pt x="18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44" name="Freeform 211"/>
              <p:cNvSpPr>
                <a:spLocks/>
              </p:cNvSpPr>
              <p:nvPr/>
            </p:nvSpPr>
            <p:spPr bwMode="auto">
              <a:xfrm>
                <a:off x="4559" y="2210"/>
                <a:ext cx="7" cy="62"/>
              </a:xfrm>
              <a:custGeom>
                <a:avLst/>
                <a:gdLst>
                  <a:gd name="T0" fmla="*/ 1 w 28"/>
                  <a:gd name="T1" fmla="*/ 15 h 246"/>
                  <a:gd name="T2" fmla="*/ 1 w 28"/>
                  <a:gd name="T3" fmla="*/ 15 h 246"/>
                  <a:gd name="T4" fmla="*/ 1 w 28"/>
                  <a:gd name="T5" fmla="*/ 14 h 246"/>
                  <a:gd name="T6" fmla="*/ 1 w 28"/>
                  <a:gd name="T7" fmla="*/ 12 h 246"/>
                  <a:gd name="T8" fmla="*/ 1 w 28"/>
                  <a:gd name="T9" fmla="*/ 11 h 246"/>
                  <a:gd name="T10" fmla="*/ 1 w 28"/>
                  <a:gd name="T11" fmla="*/ 10 h 246"/>
                  <a:gd name="T12" fmla="*/ 1 w 28"/>
                  <a:gd name="T13" fmla="*/ 9 h 246"/>
                  <a:gd name="T14" fmla="*/ 1 w 28"/>
                  <a:gd name="T15" fmla="*/ 8 h 246"/>
                  <a:gd name="T16" fmla="*/ 1 w 28"/>
                  <a:gd name="T17" fmla="*/ 7 h 246"/>
                  <a:gd name="T18" fmla="*/ 1 w 28"/>
                  <a:gd name="T19" fmla="*/ 6 h 246"/>
                  <a:gd name="T20" fmla="*/ 1 w 28"/>
                  <a:gd name="T21" fmla="*/ 5 h 246"/>
                  <a:gd name="T22" fmla="*/ 1 w 28"/>
                  <a:gd name="T23" fmla="*/ 4 h 246"/>
                  <a:gd name="T24" fmla="*/ 1 w 28"/>
                  <a:gd name="T25" fmla="*/ 3 h 246"/>
                  <a:gd name="T26" fmla="*/ 1 w 28"/>
                  <a:gd name="T27" fmla="*/ 3 h 246"/>
                  <a:gd name="T28" fmla="*/ 2 w 28"/>
                  <a:gd name="T29" fmla="*/ 2 h 246"/>
                  <a:gd name="T30" fmla="*/ 2 w 28"/>
                  <a:gd name="T31" fmla="*/ 1 h 246"/>
                  <a:gd name="T32" fmla="*/ 2 w 28"/>
                  <a:gd name="T33" fmla="*/ 1 h 246"/>
                  <a:gd name="T34" fmla="*/ 2 w 28"/>
                  <a:gd name="T35" fmla="*/ 0 h 246"/>
                  <a:gd name="T36" fmla="*/ 1 w 28"/>
                  <a:gd name="T37" fmla="*/ 0 h 246"/>
                  <a:gd name="T38" fmla="*/ 1 w 28"/>
                  <a:gd name="T39" fmla="*/ 1 h 246"/>
                  <a:gd name="T40" fmla="*/ 1 w 28"/>
                  <a:gd name="T41" fmla="*/ 1 h 246"/>
                  <a:gd name="T42" fmla="*/ 1 w 28"/>
                  <a:gd name="T43" fmla="*/ 2 h 246"/>
                  <a:gd name="T44" fmla="*/ 1 w 28"/>
                  <a:gd name="T45" fmla="*/ 2 h 246"/>
                  <a:gd name="T46" fmla="*/ 1 w 28"/>
                  <a:gd name="T47" fmla="*/ 3 h 246"/>
                  <a:gd name="T48" fmla="*/ 1 w 28"/>
                  <a:gd name="T49" fmla="*/ 4 h 246"/>
                  <a:gd name="T50" fmla="*/ 0 w 28"/>
                  <a:gd name="T51" fmla="*/ 5 h 246"/>
                  <a:gd name="T52" fmla="*/ 0 w 28"/>
                  <a:gd name="T53" fmla="*/ 6 h 246"/>
                  <a:gd name="T54" fmla="*/ 0 w 28"/>
                  <a:gd name="T55" fmla="*/ 7 h 246"/>
                  <a:gd name="T56" fmla="*/ 0 w 28"/>
                  <a:gd name="T57" fmla="*/ 8 h 246"/>
                  <a:gd name="T58" fmla="*/ 0 w 28"/>
                  <a:gd name="T59" fmla="*/ 9 h 246"/>
                  <a:gd name="T60" fmla="*/ 0 w 28"/>
                  <a:gd name="T61" fmla="*/ 10 h 246"/>
                  <a:gd name="T62" fmla="*/ 0 w 28"/>
                  <a:gd name="T63" fmla="*/ 11 h 246"/>
                  <a:gd name="T64" fmla="*/ 0 w 28"/>
                  <a:gd name="T65" fmla="*/ 12 h 246"/>
                  <a:gd name="T66" fmla="*/ 0 w 28"/>
                  <a:gd name="T67" fmla="*/ 14 h 246"/>
                  <a:gd name="T68" fmla="*/ 0 w 28"/>
                  <a:gd name="T69" fmla="*/ 15 h 246"/>
                  <a:gd name="T70" fmla="*/ 1 w 28"/>
                  <a:gd name="T71" fmla="*/ 16 h 246"/>
                  <a:gd name="T72" fmla="*/ 0 w 28"/>
                  <a:gd name="T73" fmla="*/ 15 h 246"/>
                  <a:gd name="T74" fmla="*/ 0 w 28"/>
                  <a:gd name="T75" fmla="*/ 16 h 246"/>
                  <a:gd name="T76" fmla="*/ 1 w 28"/>
                  <a:gd name="T77" fmla="*/ 16 h 246"/>
                  <a:gd name="T78" fmla="*/ 1 w 28"/>
                  <a:gd name="T79" fmla="*/ 15 h 24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8"/>
                  <a:gd name="T121" fmla="*/ 0 h 246"/>
                  <a:gd name="T122" fmla="*/ 28 w 28"/>
                  <a:gd name="T123" fmla="*/ 246 h 24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8" h="246">
                    <a:moveTo>
                      <a:pt x="9" y="233"/>
                    </a:moveTo>
                    <a:lnTo>
                      <a:pt x="16" y="239"/>
                    </a:lnTo>
                    <a:lnTo>
                      <a:pt x="15" y="216"/>
                    </a:lnTo>
                    <a:lnTo>
                      <a:pt x="14" y="195"/>
                    </a:lnTo>
                    <a:lnTo>
                      <a:pt x="12" y="174"/>
                    </a:lnTo>
                    <a:lnTo>
                      <a:pt x="12" y="155"/>
                    </a:lnTo>
                    <a:lnTo>
                      <a:pt x="12" y="137"/>
                    </a:lnTo>
                    <a:lnTo>
                      <a:pt x="14" y="119"/>
                    </a:lnTo>
                    <a:lnTo>
                      <a:pt x="14" y="104"/>
                    </a:lnTo>
                    <a:lnTo>
                      <a:pt x="15" y="88"/>
                    </a:lnTo>
                    <a:lnTo>
                      <a:pt x="16" y="75"/>
                    </a:lnTo>
                    <a:lnTo>
                      <a:pt x="18" y="62"/>
                    </a:lnTo>
                    <a:lnTo>
                      <a:pt x="20" y="47"/>
                    </a:lnTo>
                    <a:lnTo>
                      <a:pt x="21" y="38"/>
                    </a:lnTo>
                    <a:lnTo>
                      <a:pt x="23" y="27"/>
                    </a:lnTo>
                    <a:lnTo>
                      <a:pt x="24" y="18"/>
                    </a:lnTo>
                    <a:lnTo>
                      <a:pt x="27" y="9"/>
                    </a:lnTo>
                    <a:lnTo>
                      <a:pt x="28" y="2"/>
                    </a:lnTo>
                    <a:lnTo>
                      <a:pt x="16" y="0"/>
                    </a:lnTo>
                    <a:lnTo>
                      <a:pt x="15" y="7"/>
                    </a:lnTo>
                    <a:lnTo>
                      <a:pt x="12" y="15"/>
                    </a:lnTo>
                    <a:lnTo>
                      <a:pt x="11" y="25"/>
                    </a:lnTo>
                    <a:lnTo>
                      <a:pt x="9" y="36"/>
                    </a:lnTo>
                    <a:lnTo>
                      <a:pt x="8" y="47"/>
                    </a:lnTo>
                    <a:lnTo>
                      <a:pt x="6" y="59"/>
                    </a:lnTo>
                    <a:lnTo>
                      <a:pt x="4" y="73"/>
                    </a:lnTo>
                    <a:lnTo>
                      <a:pt x="3" y="88"/>
                    </a:lnTo>
                    <a:lnTo>
                      <a:pt x="2" y="104"/>
                    </a:lnTo>
                    <a:lnTo>
                      <a:pt x="2" y="119"/>
                    </a:lnTo>
                    <a:lnTo>
                      <a:pt x="0" y="137"/>
                    </a:lnTo>
                    <a:lnTo>
                      <a:pt x="0" y="155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3" y="216"/>
                    </a:lnTo>
                    <a:lnTo>
                      <a:pt x="4" y="239"/>
                    </a:lnTo>
                    <a:lnTo>
                      <a:pt x="11" y="245"/>
                    </a:lnTo>
                    <a:lnTo>
                      <a:pt x="4" y="239"/>
                    </a:lnTo>
                    <a:lnTo>
                      <a:pt x="4" y="246"/>
                    </a:lnTo>
                    <a:lnTo>
                      <a:pt x="11" y="245"/>
                    </a:lnTo>
                    <a:lnTo>
                      <a:pt x="9" y="2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45" name="Freeform 212"/>
              <p:cNvSpPr>
                <a:spLocks/>
              </p:cNvSpPr>
              <p:nvPr/>
            </p:nvSpPr>
            <p:spPr bwMode="auto">
              <a:xfrm>
                <a:off x="4561" y="2265"/>
                <a:ext cx="17" cy="7"/>
              </a:xfrm>
              <a:custGeom>
                <a:avLst/>
                <a:gdLst>
                  <a:gd name="T0" fmla="*/ 3 w 69"/>
                  <a:gd name="T1" fmla="*/ 0 h 25"/>
                  <a:gd name="T2" fmla="*/ 4 w 69"/>
                  <a:gd name="T3" fmla="*/ 0 h 25"/>
                  <a:gd name="T4" fmla="*/ 4 w 69"/>
                  <a:gd name="T5" fmla="*/ 0 h 25"/>
                  <a:gd name="T6" fmla="*/ 4 w 69"/>
                  <a:gd name="T7" fmla="*/ 0 h 25"/>
                  <a:gd name="T8" fmla="*/ 3 w 69"/>
                  <a:gd name="T9" fmla="*/ 0 h 25"/>
                  <a:gd name="T10" fmla="*/ 3 w 69"/>
                  <a:gd name="T11" fmla="*/ 0 h 25"/>
                  <a:gd name="T12" fmla="*/ 2 w 69"/>
                  <a:gd name="T13" fmla="*/ 1 h 25"/>
                  <a:gd name="T14" fmla="*/ 1 w 69"/>
                  <a:gd name="T15" fmla="*/ 1 h 25"/>
                  <a:gd name="T16" fmla="*/ 1 w 69"/>
                  <a:gd name="T17" fmla="*/ 1 h 25"/>
                  <a:gd name="T18" fmla="*/ 0 w 69"/>
                  <a:gd name="T19" fmla="*/ 1 h 25"/>
                  <a:gd name="T20" fmla="*/ 0 w 69"/>
                  <a:gd name="T21" fmla="*/ 2 h 25"/>
                  <a:gd name="T22" fmla="*/ 1 w 69"/>
                  <a:gd name="T23" fmla="*/ 2 h 25"/>
                  <a:gd name="T24" fmla="*/ 2 w 69"/>
                  <a:gd name="T25" fmla="*/ 2 h 25"/>
                  <a:gd name="T26" fmla="*/ 2 w 69"/>
                  <a:gd name="T27" fmla="*/ 1 h 25"/>
                  <a:gd name="T28" fmla="*/ 3 w 69"/>
                  <a:gd name="T29" fmla="*/ 1 h 25"/>
                  <a:gd name="T30" fmla="*/ 3 w 69"/>
                  <a:gd name="T31" fmla="*/ 1 h 25"/>
                  <a:gd name="T32" fmla="*/ 4 w 69"/>
                  <a:gd name="T33" fmla="*/ 1 h 25"/>
                  <a:gd name="T34" fmla="*/ 4 w 69"/>
                  <a:gd name="T35" fmla="*/ 1 h 25"/>
                  <a:gd name="T36" fmla="*/ 4 w 69"/>
                  <a:gd name="T37" fmla="*/ 1 h 25"/>
                  <a:gd name="T38" fmla="*/ 4 w 69"/>
                  <a:gd name="T39" fmla="*/ 1 h 25"/>
                  <a:gd name="T40" fmla="*/ 4 w 69"/>
                  <a:gd name="T41" fmla="*/ 1 h 25"/>
                  <a:gd name="T42" fmla="*/ 4 w 69"/>
                  <a:gd name="T43" fmla="*/ 1 h 25"/>
                  <a:gd name="T44" fmla="*/ 4 w 69"/>
                  <a:gd name="T45" fmla="*/ 1 h 25"/>
                  <a:gd name="T46" fmla="*/ 3 w 69"/>
                  <a:gd name="T47" fmla="*/ 0 h 2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9"/>
                  <a:gd name="T73" fmla="*/ 0 h 25"/>
                  <a:gd name="T74" fmla="*/ 69 w 69"/>
                  <a:gd name="T75" fmla="*/ 25 h 2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9" h="25">
                    <a:moveTo>
                      <a:pt x="57" y="5"/>
                    </a:moveTo>
                    <a:lnTo>
                      <a:pt x="61" y="0"/>
                    </a:lnTo>
                    <a:lnTo>
                      <a:pt x="60" y="0"/>
                    </a:lnTo>
                    <a:lnTo>
                      <a:pt x="59" y="1"/>
                    </a:lnTo>
                    <a:lnTo>
                      <a:pt x="53" y="2"/>
                    </a:lnTo>
                    <a:lnTo>
                      <a:pt x="45" y="5"/>
                    </a:lnTo>
                    <a:lnTo>
                      <a:pt x="37" y="6"/>
                    </a:lnTo>
                    <a:lnTo>
                      <a:pt x="26" y="8"/>
                    </a:lnTo>
                    <a:lnTo>
                      <a:pt x="14" y="11"/>
                    </a:lnTo>
                    <a:lnTo>
                      <a:pt x="0" y="13"/>
                    </a:lnTo>
                    <a:lnTo>
                      <a:pt x="2" y="25"/>
                    </a:lnTo>
                    <a:lnTo>
                      <a:pt x="17" y="23"/>
                    </a:lnTo>
                    <a:lnTo>
                      <a:pt x="29" y="20"/>
                    </a:lnTo>
                    <a:lnTo>
                      <a:pt x="39" y="18"/>
                    </a:lnTo>
                    <a:lnTo>
                      <a:pt x="48" y="17"/>
                    </a:lnTo>
                    <a:lnTo>
                      <a:pt x="55" y="14"/>
                    </a:lnTo>
                    <a:lnTo>
                      <a:pt x="61" y="13"/>
                    </a:lnTo>
                    <a:lnTo>
                      <a:pt x="65" y="12"/>
                    </a:lnTo>
                    <a:lnTo>
                      <a:pt x="66" y="12"/>
                    </a:lnTo>
                    <a:lnTo>
                      <a:pt x="69" y="7"/>
                    </a:lnTo>
                    <a:lnTo>
                      <a:pt x="66" y="12"/>
                    </a:lnTo>
                    <a:lnTo>
                      <a:pt x="68" y="11"/>
                    </a:lnTo>
                    <a:lnTo>
                      <a:pt x="69" y="7"/>
                    </a:lnTo>
                    <a:lnTo>
                      <a:pt x="57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46" name="Freeform 213"/>
              <p:cNvSpPr>
                <a:spLocks/>
              </p:cNvSpPr>
              <p:nvPr/>
            </p:nvSpPr>
            <p:spPr bwMode="auto">
              <a:xfrm>
                <a:off x="4575" y="2209"/>
                <a:ext cx="7" cy="58"/>
              </a:xfrm>
              <a:custGeom>
                <a:avLst/>
                <a:gdLst>
                  <a:gd name="T0" fmla="*/ 1 w 29"/>
                  <a:gd name="T1" fmla="*/ 0 h 233"/>
                  <a:gd name="T2" fmla="*/ 1 w 29"/>
                  <a:gd name="T3" fmla="*/ 0 h 233"/>
                  <a:gd name="T4" fmla="*/ 1 w 29"/>
                  <a:gd name="T5" fmla="*/ 0 h 233"/>
                  <a:gd name="T6" fmla="*/ 1 w 29"/>
                  <a:gd name="T7" fmla="*/ 1 h 233"/>
                  <a:gd name="T8" fmla="*/ 1 w 29"/>
                  <a:gd name="T9" fmla="*/ 2 h 233"/>
                  <a:gd name="T10" fmla="*/ 1 w 29"/>
                  <a:gd name="T11" fmla="*/ 3 h 233"/>
                  <a:gd name="T12" fmla="*/ 1 w 29"/>
                  <a:gd name="T13" fmla="*/ 3 h 233"/>
                  <a:gd name="T14" fmla="*/ 1 w 29"/>
                  <a:gd name="T15" fmla="*/ 4 h 233"/>
                  <a:gd name="T16" fmla="*/ 1 w 29"/>
                  <a:gd name="T17" fmla="*/ 5 h 233"/>
                  <a:gd name="T18" fmla="*/ 1 w 29"/>
                  <a:gd name="T19" fmla="*/ 6 h 233"/>
                  <a:gd name="T20" fmla="*/ 1 w 29"/>
                  <a:gd name="T21" fmla="*/ 7 h 233"/>
                  <a:gd name="T22" fmla="*/ 1 w 29"/>
                  <a:gd name="T23" fmla="*/ 8 h 233"/>
                  <a:gd name="T24" fmla="*/ 1 w 29"/>
                  <a:gd name="T25" fmla="*/ 9 h 233"/>
                  <a:gd name="T26" fmla="*/ 1 w 29"/>
                  <a:gd name="T27" fmla="*/ 10 h 233"/>
                  <a:gd name="T28" fmla="*/ 1 w 29"/>
                  <a:gd name="T29" fmla="*/ 11 h 233"/>
                  <a:gd name="T30" fmla="*/ 0 w 29"/>
                  <a:gd name="T31" fmla="*/ 12 h 233"/>
                  <a:gd name="T32" fmla="*/ 0 w 29"/>
                  <a:gd name="T33" fmla="*/ 13 h 233"/>
                  <a:gd name="T34" fmla="*/ 0 w 29"/>
                  <a:gd name="T35" fmla="*/ 14 h 233"/>
                  <a:gd name="T36" fmla="*/ 1 w 29"/>
                  <a:gd name="T37" fmla="*/ 14 h 233"/>
                  <a:gd name="T38" fmla="*/ 1 w 29"/>
                  <a:gd name="T39" fmla="*/ 13 h 233"/>
                  <a:gd name="T40" fmla="*/ 1 w 29"/>
                  <a:gd name="T41" fmla="*/ 12 h 233"/>
                  <a:gd name="T42" fmla="*/ 1 w 29"/>
                  <a:gd name="T43" fmla="*/ 11 h 233"/>
                  <a:gd name="T44" fmla="*/ 1 w 29"/>
                  <a:gd name="T45" fmla="*/ 10 h 233"/>
                  <a:gd name="T46" fmla="*/ 2 w 29"/>
                  <a:gd name="T47" fmla="*/ 9 h 233"/>
                  <a:gd name="T48" fmla="*/ 2 w 29"/>
                  <a:gd name="T49" fmla="*/ 8 h 233"/>
                  <a:gd name="T50" fmla="*/ 2 w 29"/>
                  <a:gd name="T51" fmla="*/ 7 h 233"/>
                  <a:gd name="T52" fmla="*/ 2 w 29"/>
                  <a:gd name="T53" fmla="*/ 6 h 233"/>
                  <a:gd name="T54" fmla="*/ 2 w 29"/>
                  <a:gd name="T55" fmla="*/ 5 h 233"/>
                  <a:gd name="T56" fmla="*/ 2 w 29"/>
                  <a:gd name="T57" fmla="*/ 4 h 233"/>
                  <a:gd name="T58" fmla="*/ 2 w 29"/>
                  <a:gd name="T59" fmla="*/ 3 h 233"/>
                  <a:gd name="T60" fmla="*/ 2 w 29"/>
                  <a:gd name="T61" fmla="*/ 3 h 233"/>
                  <a:gd name="T62" fmla="*/ 2 w 29"/>
                  <a:gd name="T63" fmla="*/ 2 h 233"/>
                  <a:gd name="T64" fmla="*/ 1 w 29"/>
                  <a:gd name="T65" fmla="*/ 1 h 233"/>
                  <a:gd name="T66" fmla="*/ 1 w 29"/>
                  <a:gd name="T67" fmla="*/ 0 h 233"/>
                  <a:gd name="T68" fmla="*/ 1 w 29"/>
                  <a:gd name="T69" fmla="*/ 0 h 233"/>
                  <a:gd name="T70" fmla="*/ 1 w 29"/>
                  <a:gd name="T71" fmla="*/ 0 h 233"/>
                  <a:gd name="T72" fmla="*/ 1 w 29"/>
                  <a:gd name="T73" fmla="*/ 0 h 233"/>
                  <a:gd name="T74" fmla="*/ 1 w 29"/>
                  <a:gd name="T75" fmla="*/ 0 h 233"/>
                  <a:gd name="T76" fmla="*/ 1 w 29"/>
                  <a:gd name="T77" fmla="*/ 0 h 233"/>
                  <a:gd name="T78" fmla="*/ 1 w 29"/>
                  <a:gd name="T79" fmla="*/ 0 h 23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9"/>
                  <a:gd name="T121" fmla="*/ 0 h 233"/>
                  <a:gd name="T122" fmla="*/ 29 w 29"/>
                  <a:gd name="T123" fmla="*/ 233 h 233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9" h="233">
                    <a:moveTo>
                      <a:pt x="14" y="0"/>
                    </a:moveTo>
                    <a:lnTo>
                      <a:pt x="12" y="2"/>
                    </a:lnTo>
                    <a:lnTo>
                      <a:pt x="14" y="10"/>
                    </a:lnTo>
                    <a:lnTo>
                      <a:pt x="14" y="20"/>
                    </a:lnTo>
                    <a:lnTo>
                      <a:pt x="15" y="32"/>
                    </a:lnTo>
                    <a:lnTo>
                      <a:pt x="16" y="43"/>
                    </a:lnTo>
                    <a:lnTo>
                      <a:pt x="16" y="55"/>
                    </a:lnTo>
                    <a:lnTo>
                      <a:pt x="16" y="68"/>
                    </a:lnTo>
                    <a:lnTo>
                      <a:pt x="17" y="82"/>
                    </a:lnTo>
                    <a:lnTo>
                      <a:pt x="17" y="97"/>
                    </a:lnTo>
                    <a:lnTo>
                      <a:pt x="16" y="112"/>
                    </a:lnTo>
                    <a:lnTo>
                      <a:pt x="16" y="128"/>
                    </a:lnTo>
                    <a:lnTo>
                      <a:pt x="15" y="143"/>
                    </a:lnTo>
                    <a:lnTo>
                      <a:pt x="12" y="160"/>
                    </a:lnTo>
                    <a:lnTo>
                      <a:pt x="11" y="178"/>
                    </a:lnTo>
                    <a:lnTo>
                      <a:pt x="8" y="195"/>
                    </a:lnTo>
                    <a:lnTo>
                      <a:pt x="4" y="213"/>
                    </a:lnTo>
                    <a:lnTo>
                      <a:pt x="0" y="231"/>
                    </a:lnTo>
                    <a:lnTo>
                      <a:pt x="12" y="233"/>
                    </a:lnTo>
                    <a:lnTo>
                      <a:pt x="16" y="215"/>
                    </a:lnTo>
                    <a:lnTo>
                      <a:pt x="20" y="197"/>
                    </a:lnTo>
                    <a:lnTo>
                      <a:pt x="23" y="180"/>
                    </a:lnTo>
                    <a:lnTo>
                      <a:pt x="24" y="163"/>
                    </a:lnTo>
                    <a:lnTo>
                      <a:pt x="27" y="146"/>
                    </a:lnTo>
                    <a:lnTo>
                      <a:pt x="28" y="128"/>
                    </a:lnTo>
                    <a:lnTo>
                      <a:pt x="28" y="112"/>
                    </a:lnTo>
                    <a:lnTo>
                      <a:pt x="29" y="97"/>
                    </a:lnTo>
                    <a:lnTo>
                      <a:pt x="29" y="82"/>
                    </a:lnTo>
                    <a:lnTo>
                      <a:pt x="28" y="68"/>
                    </a:lnTo>
                    <a:lnTo>
                      <a:pt x="28" y="55"/>
                    </a:lnTo>
                    <a:lnTo>
                      <a:pt x="28" y="43"/>
                    </a:lnTo>
                    <a:lnTo>
                      <a:pt x="27" y="30"/>
                    </a:lnTo>
                    <a:lnTo>
                      <a:pt x="26" y="20"/>
                    </a:lnTo>
                    <a:lnTo>
                      <a:pt x="26" y="10"/>
                    </a:lnTo>
                    <a:lnTo>
                      <a:pt x="24" y="2"/>
                    </a:lnTo>
                    <a:lnTo>
                      <a:pt x="23" y="4"/>
                    </a:lnTo>
                    <a:lnTo>
                      <a:pt x="14" y="0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47" name="Freeform 214"/>
              <p:cNvSpPr>
                <a:spLocks/>
              </p:cNvSpPr>
              <p:nvPr/>
            </p:nvSpPr>
            <p:spPr bwMode="auto">
              <a:xfrm>
                <a:off x="4578" y="2191"/>
                <a:ext cx="6" cy="19"/>
              </a:xfrm>
              <a:custGeom>
                <a:avLst/>
                <a:gdLst>
                  <a:gd name="T0" fmla="*/ 0 w 22"/>
                  <a:gd name="T1" fmla="*/ 0 h 75"/>
                  <a:gd name="T2" fmla="*/ 0 w 22"/>
                  <a:gd name="T3" fmla="*/ 0 h 75"/>
                  <a:gd name="T4" fmla="*/ 1 w 22"/>
                  <a:gd name="T5" fmla="*/ 1 h 75"/>
                  <a:gd name="T6" fmla="*/ 1 w 22"/>
                  <a:gd name="T7" fmla="*/ 2 h 75"/>
                  <a:gd name="T8" fmla="*/ 1 w 22"/>
                  <a:gd name="T9" fmla="*/ 2 h 75"/>
                  <a:gd name="T10" fmla="*/ 1 w 22"/>
                  <a:gd name="T11" fmla="*/ 3 h 75"/>
                  <a:gd name="T12" fmla="*/ 1 w 22"/>
                  <a:gd name="T13" fmla="*/ 3 h 75"/>
                  <a:gd name="T14" fmla="*/ 1 w 22"/>
                  <a:gd name="T15" fmla="*/ 3 h 75"/>
                  <a:gd name="T16" fmla="*/ 0 w 22"/>
                  <a:gd name="T17" fmla="*/ 4 h 75"/>
                  <a:gd name="T18" fmla="*/ 0 w 22"/>
                  <a:gd name="T19" fmla="*/ 5 h 75"/>
                  <a:gd name="T20" fmla="*/ 1 w 22"/>
                  <a:gd name="T21" fmla="*/ 5 h 75"/>
                  <a:gd name="T22" fmla="*/ 1 w 22"/>
                  <a:gd name="T23" fmla="*/ 4 h 75"/>
                  <a:gd name="T24" fmla="*/ 1 w 22"/>
                  <a:gd name="T25" fmla="*/ 4 h 75"/>
                  <a:gd name="T26" fmla="*/ 2 w 22"/>
                  <a:gd name="T27" fmla="*/ 3 h 75"/>
                  <a:gd name="T28" fmla="*/ 2 w 22"/>
                  <a:gd name="T29" fmla="*/ 3 h 75"/>
                  <a:gd name="T30" fmla="*/ 2 w 22"/>
                  <a:gd name="T31" fmla="*/ 2 h 75"/>
                  <a:gd name="T32" fmla="*/ 1 w 22"/>
                  <a:gd name="T33" fmla="*/ 1 h 75"/>
                  <a:gd name="T34" fmla="*/ 1 w 22"/>
                  <a:gd name="T35" fmla="*/ 1 h 75"/>
                  <a:gd name="T36" fmla="*/ 1 w 22"/>
                  <a:gd name="T37" fmla="*/ 0 h 75"/>
                  <a:gd name="T38" fmla="*/ 1 w 22"/>
                  <a:gd name="T39" fmla="*/ 0 h 75"/>
                  <a:gd name="T40" fmla="*/ 0 w 22"/>
                  <a:gd name="T41" fmla="*/ 0 h 7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2"/>
                  <a:gd name="T64" fmla="*/ 0 h 75"/>
                  <a:gd name="T65" fmla="*/ 22 w 22"/>
                  <a:gd name="T66" fmla="*/ 75 h 7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2" h="75">
                    <a:moveTo>
                      <a:pt x="2" y="5"/>
                    </a:moveTo>
                    <a:lnTo>
                      <a:pt x="1" y="5"/>
                    </a:lnTo>
                    <a:lnTo>
                      <a:pt x="6" y="15"/>
                    </a:lnTo>
                    <a:lnTo>
                      <a:pt x="8" y="24"/>
                    </a:lnTo>
                    <a:lnTo>
                      <a:pt x="9" y="32"/>
                    </a:lnTo>
                    <a:lnTo>
                      <a:pt x="10" y="39"/>
                    </a:lnTo>
                    <a:lnTo>
                      <a:pt x="9" y="45"/>
                    </a:lnTo>
                    <a:lnTo>
                      <a:pt x="7" y="53"/>
                    </a:lnTo>
                    <a:lnTo>
                      <a:pt x="3" y="61"/>
                    </a:lnTo>
                    <a:lnTo>
                      <a:pt x="0" y="71"/>
                    </a:lnTo>
                    <a:lnTo>
                      <a:pt x="9" y="75"/>
                    </a:lnTo>
                    <a:lnTo>
                      <a:pt x="15" y="66"/>
                    </a:lnTo>
                    <a:lnTo>
                      <a:pt x="19" y="57"/>
                    </a:lnTo>
                    <a:lnTo>
                      <a:pt x="21" y="48"/>
                    </a:lnTo>
                    <a:lnTo>
                      <a:pt x="22" y="39"/>
                    </a:lnTo>
                    <a:lnTo>
                      <a:pt x="21" y="30"/>
                    </a:lnTo>
                    <a:lnTo>
                      <a:pt x="20" y="21"/>
                    </a:lnTo>
                    <a:lnTo>
                      <a:pt x="18" y="11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48" name="Freeform 215"/>
              <p:cNvSpPr>
                <a:spLocks/>
              </p:cNvSpPr>
              <p:nvPr/>
            </p:nvSpPr>
            <p:spPr bwMode="auto">
              <a:xfrm>
                <a:off x="4575" y="2172"/>
                <a:ext cx="6" cy="20"/>
              </a:xfrm>
              <a:custGeom>
                <a:avLst/>
                <a:gdLst>
                  <a:gd name="T0" fmla="*/ 1 w 27"/>
                  <a:gd name="T1" fmla="*/ 2 h 83"/>
                  <a:gd name="T2" fmla="*/ 0 w 27"/>
                  <a:gd name="T3" fmla="*/ 2 h 83"/>
                  <a:gd name="T4" fmla="*/ 0 w 27"/>
                  <a:gd name="T5" fmla="*/ 2 h 83"/>
                  <a:gd name="T6" fmla="*/ 0 w 27"/>
                  <a:gd name="T7" fmla="*/ 2 h 83"/>
                  <a:gd name="T8" fmla="*/ 0 w 27"/>
                  <a:gd name="T9" fmla="*/ 2 h 83"/>
                  <a:gd name="T10" fmla="*/ 0 w 27"/>
                  <a:gd name="T11" fmla="*/ 3 h 83"/>
                  <a:gd name="T12" fmla="*/ 0 w 27"/>
                  <a:gd name="T13" fmla="*/ 3 h 83"/>
                  <a:gd name="T14" fmla="*/ 0 w 27"/>
                  <a:gd name="T15" fmla="*/ 4 h 83"/>
                  <a:gd name="T16" fmla="*/ 0 w 27"/>
                  <a:gd name="T17" fmla="*/ 4 h 83"/>
                  <a:gd name="T18" fmla="*/ 1 w 27"/>
                  <a:gd name="T19" fmla="*/ 5 h 83"/>
                  <a:gd name="T20" fmla="*/ 1 w 27"/>
                  <a:gd name="T21" fmla="*/ 5 h 83"/>
                  <a:gd name="T22" fmla="*/ 1 w 27"/>
                  <a:gd name="T23" fmla="*/ 4 h 83"/>
                  <a:gd name="T24" fmla="*/ 1 w 27"/>
                  <a:gd name="T25" fmla="*/ 3 h 83"/>
                  <a:gd name="T26" fmla="*/ 1 w 27"/>
                  <a:gd name="T27" fmla="*/ 3 h 83"/>
                  <a:gd name="T28" fmla="*/ 1 w 27"/>
                  <a:gd name="T29" fmla="*/ 2 h 83"/>
                  <a:gd name="T30" fmla="*/ 1 w 27"/>
                  <a:gd name="T31" fmla="*/ 2 h 83"/>
                  <a:gd name="T32" fmla="*/ 1 w 27"/>
                  <a:gd name="T33" fmla="*/ 2 h 83"/>
                  <a:gd name="T34" fmla="*/ 1 w 27"/>
                  <a:gd name="T35" fmla="*/ 2 h 83"/>
                  <a:gd name="T36" fmla="*/ 1 w 27"/>
                  <a:gd name="T37" fmla="*/ 2 h 83"/>
                  <a:gd name="T38" fmla="*/ 0 w 27"/>
                  <a:gd name="T39" fmla="*/ 2 h 83"/>
                  <a:gd name="T40" fmla="*/ 1 w 27"/>
                  <a:gd name="T41" fmla="*/ 2 h 83"/>
                  <a:gd name="T42" fmla="*/ 0 w 27"/>
                  <a:gd name="T43" fmla="*/ 0 h 83"/>
                  <a:gd name="T44" fmla="*/ 0 w 27"/>
                  <a:gd name="T45" fmla="*/ 2 h 83"/>
                  <a:gd name="T46" fmla="*/ 1 w 27"/>
                  <a:gd name="T47" fmla="*/ 2 h 8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7"/>
                  <a:gd name="T73" fmla="*/ 0 h 83"/>
                  <a:gd name="T74" fmla="*/ 27 w 27"/>
                  <a:gd name="T75" fmla="*/ 83 h 8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7" h="83">
                    <a:moveTo>
                      <a:pt x="12" y="32"/>
                    </a:moveTo>
                    <a:lnTo>
                      <a:pt x="0" y="30"/>
                    </a:lnTo>
                    <a:lnTo>
                      <a:pt x="0" y="31"/>
                    </a:lnTo>
                    <a:lnTo>
                      <a:pt x="0" y="35"/>
                    </a:lnTo>
                    <a:lnTo>
                      <a:pt x="1" y="40"/>
                    </a:lnTo>
                    <a:lnTo>
                      <a:pt x="3" y="46"/>
                    </a:lnTo>
                    <a:lnTo>
                      <a:pt x="5" y="53"/>
                    </a:lnTo>
                    <a:lnTo>
                      <a:pt x="7" y="62"/>
                    </a:lnTo>
                    <a:lnTo>
                      <a:pt x="11" y="72"/>
                    </a:lnTo>
                    <a:lnTo>
                      <a:pt x="17" y="83"/>
                    </a:lnTo>
                    <a:lnTo>
                      <a:pt x="27" y="78"/>
                    </a:lnTo>
                    <a:lnTo>
                      <a:pt x="23" y="67"/>
                    </a:lnTo>
                    <a:lnTo>
                      <a:pt x="19" y="58"/>
                    </a:lnTo>
                    <a:lnTo>
                      <a:pt x="17" y="50"/>
                    </a:lnTo>
                    <a:lnTo>
                      <a:pt x="15" y="43"/>
                    </a:lnTo>
                    <a:lnTo>
                      <a:pt x="13" y="37"/>
                    </a:lnTo>
                    <a:lnTo>
                      <a:pt x="12" y="32"/>
                    </a:lnTo>
                    <a:lnTo>
                      <a:pt x="12" y="31"/>
                    </a:lnTo>
                    <a:lnTo>
                      <a:pt x="12" y="30"/>
                    </a:lnTo>
                    <a:lnTo>
                      <a:pt x="0" y="28"/>
                    </a:lnTo>
                    <a:lnTo>
                      <a:pt x="12" y="30"/>
                    </a:lnTo>
                    <a:lnTo>
                      <a:pt x="11" y="0"/>
                    </a:lnTo>
                    <a:lnTo>
                      <a:pt x="0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49" name="Freeform 216"/>
              <p:cNvSpPr>
                <a:spLocks/>
              </p:cNvSpPr>
              <p:nvPr/>
            </p:nvSpPr>
            <p:spPr bwMode="auto">
              <a:xfrm>
                <a:off x="4564" y="2165"/>
                <a:ext cx="28" cy="28"/>
              </a:xfrm>
              <a:custGeom>
                <a:avLst/>
                <a:gdLst>
                  <a:gd name="T0" fmla="*/ 0 w 114"/>
                  <a:gd name="T1" fmla="*/ 2 h 113"/>
                  <a:gd name="T2" fmla="*/ 1 w 114"/>
                  <a:gd name="T3" fmla="*/ 1 h 113"/>
                  <a:gd name="T4" fmla="*/ 1 w 114"/>
                  <a:gd name="T5" fmla="*/ 1 h 113"/>
                  <a:gd name="T6" fmla="*/ 1 w 114"/>
                  <a:gd name="T7" fmla="*/ 1 h 113"/>
                  <a:gd name="T8" fmla="*/ 2 w 114"/>
                  <a:gd name="T9" fmla="*/ 1 h 113"/>
                  <a:gd name="T10" fmla="*/ 2 w 114"/>
                  <a:gd name="T11" fmla="*/ 1 h 113"/>
                  <a:gd name="T12" fmla="*/ 3 w 114"/>
                  <a:gd name="T13" fmla="*/ 0 h 113"/>
                  <a:gd name="T14" fmla="*/ 3 w 114"/>
                  <a:gd name="T15" fmla="*/ 0 h 113"/>
                  <a:gd name="T16" fmla="*/ 4 w 114"/>
                  <a:gd name="T17" fmla="*/ 0 h 113"/>
                  <a:gd name="T18" fmla="*/ 6 w 114"/>
                  <a:gd name="T19" fmla="*/ 2 h 113"/>
                  <a:gd name="T20" fmla="*/ 7 w 114"/>
                  <a:gd name="T21" fmla="*/ 3 h 113"/>
                  <a:gd name="T22" fmla="*/ 7 w 114"/>
                  <a:gd name="T23" fmla="*/ 5 h 113"/>
                  <a:gd name="T24" fmla="*/ 7 w 114"/>
                  <a:gd name="T25" fmla="*/ 5 h 113"/>
                  <a:gd name="T26" fmla="*/ 6 w 114"/>
                  <a:gd name="T27" fmla="*/ 6 h 113"/>
                  <a:gd name="T28" fmla="*/ 5 w 114"/>
                  <a:gd name="T29" fmla="*/ 6 h 113"/>
                  <a:gd name="T30" fmla="*/ 3 w 114"/>
                  <a:gd name="T31" fmla="*/ 7 h 113"/>
                  <a:gd name="T32" fmla="*/ 1 w 114"/>
                  <a:gd name="T33" fmla="*/ 7 h 113"/>
                  <a:gd name="T34" fmla="*/ 1 w 114"/>
                  <a:gd name="T35" fmla="*/ 6 h 113"/>
                  <a:gd name="T36" fmla="*/ 1 w 114"/>
                  <a:gd name="T37" fmla="*/ 6 h 113"/>
                  <a:gd name="T38" fmla="*/ 1 w 114"/>
                  <a:gd name="T39" fmla="*/ 5 h 113"/>
                  <a:gd name="T40" fmla="*/ 1 w 114"/>
                  <a:gd name="T41" fmla="*/ 4 h 113"/>
                  <a:gd name="T42" fmla="*/ 1 w 114"/>
                  <a:gd name="T43" fmla="*/ 4 h 113"/>
                  <a:gd name="T44" fmla="*/ 1 w 114"/>
                  <a:gd name="T45" fmla="*/ 3 h 113"/>
                  <a:gd name="T46" fmla="*/ 0 w 114"/>
                  <a:gd name="T47" fmla="*/ 2 h 113"/>
                  <a:gd name="T48" fmla="*/ 0 w 114"/>
                  <a:gd name="T49" fmla="*/ 2 h 11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4"/>
                  <a:gd name="T76" fmla="*/ 0 h 113"/>
                  <a:gd name="T77" fmla="*/ 114 w 114"/>
                  <a:gd name="T78" fmla="*/ 113 h 11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4" h="113">
                    <a:moveTo>
                      <a:pt x="0" y="29"/>
                    </a:moveTo>
                    <a:lnTo>
                      <a:pt x="11" y="26"/>
                    </a:lnTo>
                    <a:lnTo>
                      <a:pt x="19" y="22"/>
                    </a:lnTo>
                    <a:lnTo>
                      <a:pt x="26" y="20"/>
                    </a:lnTo>
                    <a:lnTo>
                      <a:pt x="34" y="16"/>
                    </a:lnTo>
                    <a:lnTo>
                      <a:pt x="41" y="14"/>
                    </a:lnTo>
                    <a:lnTo>
                      <a:pt x="49" y="10"/>
                    </a:lnTo>
                    <a:lnTo>
                      <a:pt x="59" y="5"/>
                    </a:lnTo>
                    <a:lnTo>
                      <a:pt x="72" y="0"/>
                    </a:lnTo>
                    <a:lnTo>
                      <a:pt x="96" y="32"/>
                    </a:lnTo>
                    <a:lnTo>
                      <a:pt x="109" y="56"/>
                    </a:lnTo>
                    <a:lnTo>
                      <a:pt x="114" y="75"/>
                    </a:lnTo>
                    <a:lnTo>
                      <a:pt x="110" y="89"/>
                    </a:lnTo>
                    <a:lnTo>
                      <a:pt x="98" y="99"/>
                    </a:lnTo>
                    <a:lnTo>
                      <a:pt x="79" y="106"/>
                    </a:lnTo>
                    <a:lnTo>
                      <a:pt x="54" y="111"/>
                    </a:lnTo>
                    <a:lnTo>
                      <a:pt x="22" y="113"/>
                    </a:lnTo>
                    <a:lnTo>
                      <a:pt x="23" y="106"/>
                    </a:lnTo>
                    <a:lnTo>
                      <a:pt x="23" y="96"/>
                    </a:lnTo>
                    <a:lnTo>
                      <a:pt x="23" y="84"/>
                    </a:lnTo>
                    <a:lnTo>
                      <a:pt x="22" y="72"/>
                    </a:lnTo>
                    <a:lnTo>
                      <a:pt x="19" y="59"/>
                    </a:lnTo>
                    <a:lnTo>
                      <a:pt x="14" y="47"/>
                    </a:lnTo>
                    <a:lnTo>
                      <a:pt x="8" y="38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50" name="Freeform 217"/>
              <p:cNvSpPr>
                <a:spLocks/>
              </p:cNvSpPr>
              <p:nvPr/>
            </p:nvSpPr>
            <p:spPr bwMode="auto">
              <a:xfrm>
                <a:off x="4563" y="2163"/>
                <a:ext cx="20" cy="10"/>
              </a:xfrm>
              <a:custGeom>
                <a:avLst/>
                <a:gdLst>
                  <a:gd name="T0" fmla="*/ 5 w 79"/>
                  <a:gd name="T1" fmla="*/ 0 h 42"/>
                  <a:gd name="T2" fmla="*/ 5 w 79"/>
                  <a:gd name="T3" fmla="*/ 0 h 42"/>
                  <a:gd name="T4" fmla="*/ 4 w 79"/>
                  <a:gd name="T5" fmla="*/ 0 h 42"/>
                  <a:gd name="T6" fmla="*/ 3 w 79"/>
                  <a:gd name="T7" fmla="*/ 1 h 42"/>
                  <a:gd name="T8" fmla="*/ 3 w 79"/>
                  <a:gd name="T9" fmla="*/ 1 h 42"/>
                  <a:gd name="T10" fmla="*/ 2 w 79"/>
                  <a:gd name="T11" fmla="*/ 1 h 42"/>
                  <a:gd name="T12" fmla="*/ 2 w 79"/>
                  <a:gd name="T13" fmla="*/ 1 h 42"/>
                  <a:gd name="T14" fmla="*/ 1 w 79"/>
                  <a:gd name="T15" fmla="*/ 1 h 42"/>
                  <a:gd name="T16" fmla="*/ 1 w 79"/>
                  <a:gd name="T17" fmla="*/ 1 h 42"/>
                  <a:gd name="T18" fmla="*/ 0 w 79"/>
                  <a:gd name="T19" fmla="*/ 2 h 42"/>
                  <a:gd name="T20" fmla="*/ 0 w 79"/>
                  <a:gd name="T21" fmla="*/ 2 h 42"/>
                  <a:gd name="T22" fmla="*/ 1 w 79"/>
                  <a:gd name="T23" fmla="*/ 2 h 42"/>
                  <a:gd name="T24" fmla="*/ 2 w 79"/>
                  <a:gd name="T25" fmla="*/ 2 h 42"/>
                  <a:gd name="T26" fmla="*/ 2 w 79"/>
                  <a:gd name="T27" fmla="*/ 2 h 42"/>
                  <a:gd name="T28" fmla="*/ 3 w 79"/>
                  <a:gd name="T29" fmla="*/ 2 h 42"/>
                  <a:gd name="T30" fmla="*/ 3 w 79"/>
                  <a:gd name="T31" fmla="*/ 1 h 42"/>
                  <a:gd name="T32" fmla="*/ 4 w 79"/>
                  <a:gd name="T33" fmla="*/ 1 h 42"/>
                  <a:gd name="T34" fmla="*/ 4 w 79"/>
                  <a:gd name="T35" fmla="*/ 1 h 42"/>
                  <a:gd name="T36" fmla="*/ 5 w 79"/>
                  <a:gd name="T37" fmla="*/ 1 h 42"/>
                  <a:gd name="T38" fmla="*/ 4 w 79"/>
                  <a:gd name="T39" fmla="*/ 1 h 42"/>
                  <a:gd name="T40" fmla="*/ 5 w 79"/>
                  <a:gd name="T41" fmla="*/ 0 h 42"/>
                  <a:gd name="T42" fmla="*/ 5 w 79"/>
                  <a:gd name="T43" fmla="*/ 0 h 42"/>
                  <a:gd name="T44" fmla="*/ 5 w 79"/>
                  <a:gd name="T45" fmla="*/ 0 h 42"/>
                  <a:gd name="T46" fmla="*/ 5 w 79"/>
                  <a:gd name="T47" fmla="*/ 0 h 4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9"/>
                  <a:gd name="T73" fmla="*/ 0 h 42"/>
                  <a:gd name="T74" fmla="*/ 79 w 79"/>
                  <a:gd name="T75" fmla="*/ 42 h 4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9" h="42">
                    <a:moveTo>
                      <a:pt x="79" y="4"/>
                    </a:moveTo>
                    <a:lnTo>
                      <a:pt x="72" y="2"/>
                    </a:lnTo>
                    <a:lnTo>
                      <a:pt x="58" y="6"/>
                    </a:lnTo>
                    <a:lnTo>
                      <a:pt x="49" y="11"/>
                    </a:lnTo>
                    <a:lnTo>
                      <a:pt x="40" y="15"/>
                    </a:lnTo>
                    <a:lnTo>
                      <a:pt x="33" y="17"/>
                    </a:lnTo>
                    <a:lnTo>
                      <a:pt x="26" y="21"/>
                    </a:lnTo>
                    <a:lnTo>
                      <a:pt x="19" y="23"/>
                    </a:lnTo>
                    <a:lnTo>
                      <a:pt x="10" y="27"/>
                    </a:lnTo>
                    <a:lnTo>
                      <a:pt x="0" y="30"/>
                    </a:lnTo>
                    <a:lnTo>
                      <a:pt x="4" y="42"/>
                    </a:lnTo>
                    <a:lnTo>
                      <a:pt x="15" y="39"/>
                    </a:lnTo>
                    <a:lnTo>
                      <a:pt x="24" y="35"/>
                    </a:lnTo>
                    <a:lnTo>
                      <a:pt x="31" y="33"/>
                    </a:lnTo>
                    <a:lnTo>
                      <a:pt x="38" y="29"/>
                    </a:lnTo>
                    <a:lnTo>
                      <a:pt x="45" y="27"/>
                    </a:lnTo>
                    <a:lnTo>
                      <a:pt x="54" y="23"/>
                    </a:lnTo>
                    <a:lnTo>
                      <a:pt x="63" y="18"/>
                    </a:lnTo>
                    <a:lnTo>
                      <a:pt x="76" y="13"/>
                    </a:lnTo>
                    <a:lnTo>
                      <a:pt x="69" y="11"/>
                    </a:lnTo>
                    <a:lnTo>
                      <a:pt x="79" y="4"/>
                    </a:lnTo>
                    <a:lnTo>
                      <a:pt x="75" y="0"/>
                    </a:lnTo>
                    <a:lnTo>
                      <a:pt x="72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51" name="Freeform 218"/>
              <p:cNvSpPr>
                <a:spLocks/>
              </p:cNvSpPr>
              <p:nvPr/>
            </p:nvSpPr>
            <p:spPr bwMode="auto">
              <a:xfrm>
                <a:off x="4568" y="2164"/>
                <a:ext cx="26" cy="30"/>
              </a:xfrm>
              <a:custGeom>
                <a:avLst/>
                <a:gdLst>
                  <a:gd name="T0" fmla="*/ 0 w 106"/>
                  <a:gd name="T1" fmla="*/ 7 h 122"/>
                  <a:gd name="T2" fmla="*/ 0 w 106"/>
                  <a:gd name="T3" fmla="*/ 7 h 122"/>
                  <a:gd name="T4" fmla="*/ 2 w 106"/>
                  <a:gd name="T5" fmla="*/ 7 h 122"/>
                  <a:gd name="T6" fmla="*/ 4 w 106"/>
                  <a:gd name="T7" fmla="*/ 7 h 122"/>
                  <a:gd name="T8" fmla="*/ 5 w 106"/>
                  <a:gd name="T9" fmla="*/ 6 h 122"/>
                  <a:gd name="T10" fmla="*/ 6 w 106"/>
                  <a:gd name="T11" fmla="*/ 6 h 122"/>
                  <a:gd name="T12" fmla="*/ 6 w 106"/>
                  <a:gd name="T13" fmla="*/ 5 h 122"/>
                  <a:gd name="T14" fmla="*/ 6 w 106"/>
                  <a:gd name="T15" fmla="*/ 3 h 122"/>
                  <a:gd name="T16" fmla="*/ 5 w 106"/>
                  <a:gd name="T17" fmla="*/ 2 h 122"/>
                  <a:gd name="T18" fmla="*/ 4 w 106"/>
                  <a:gd name="T19" fmla="*/ 0 h 122"/>
                  <a:gd name="T20" fmla="*/ 3 w 106"/>
                  <a:gd name="T21" fmla="*/ 0 h 122"/>
                  <a:gd name="T22" fmla="*/ 5 w 106"/>
                  <a:gd name="T23" fmla="*/ 2 h 122"/>
                  <a:gd name="T24" fmla="*/ 5 w 106"/>
                  <a:gd name="T25" fmla="*/ 4 h 122"/>
                  <a:gd name="T26" fmla="*/ 6 w 106"/>
                  <a:gd name="T27" fmla="*/ 5 h 122"/>
                  <a:gd name="T28" fmla="*/ 6 w 106"/>
                  <a:gd name="T29" fmla="*/ 5 h 122"/>
                  <a:gd name="T30" fmla="*/ 5 w 106"/>
                  <a:gd name="T31" fmla="*/ 6 h 122"/>
                  <a:gd name="T32" fmla="*/ 4 w 106"/>
                  <a:gd name="T33" fmla="*/ 6 h 122"/>
                  <a:gd name="T34" fmla="*/ 2 w 106"/>
                  <a:gd name="T35" fmla="*/ 7 h 122"/>
                  <a:gd name="T36" fmla="*/ 0 w 106"/>
                  <a:gd name="T37" fmla="*/ 7 h 122"/>
                  <a:gd name="T38" fmla="*/ 1 w 106"/>
                  <a:gd name="T39" fmla="*/ 7 h 122"/>
                  <a:gd name="T40" fmla="*/ 0 w 106"/>
                  <a:gd name="T41" fmla="*/ 7 h 122"/>
                  <a:gd name="T42" fmla="*/ 0 w 106"/>
                  <a:gd name="T43" fmla="*/ 7 h 122"/>
                  <a:gd name="T44" fmla="*/ 0 w 106"/>
                  <a:gd name="T45" fmla="*/ 7 h 122"/>
                  <a:gd name="T46" fmla="*/ 0 w 106"/>
                  <a:gd name="T47" fmla="*/ 7 h 12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06"/>
                  <a:gd name="T73" fmla="*/ 0 h 122"/>
                  <a:gd name="T74" fmla="*/ 106 w 106"/>
                  <a:gd name="T75" fmla="*/ 122 h 12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06" h="122">
                    <a:moveTo>
                      <a:pt x="2" y="115"/>
                    </a:moveTo>
                    <a:lnTo>
                      <a:pt x="8" y="122"/>
                    </a:lnTo>
                    <a:lnTo>
                      <a:pt x="41" y="120"/>
                    </a:lnTo>
                    <a:lnTo>
                      <a:pt x="66" y="115"/>
                    </a:lnTo>
                    <a:lnTo>
                      <a:pt x="87" y="107"/>
                    </a:lnTo>
                    <a:lnTo>
                      <a:pt x="101" y="96"/>
                    </a:lnTo>
                    <a:lnTo>
                      <a:pt x="106" y="78"/>
                    </a:lnTo>
                    <a:lnTo>
                      <a:pt x="101" y="56"/>
                    </a:lnTo>
                    <a:lnTo>
                      <a:pt x="87" y="31"/>
                    </a:lnTo>
                    <a:lnTo>
                      <a:pt x="63" y="0"/>
                    </a:lnTo>
                    <a:lnTo>
                      <a:pt x="53" y="7"/>
                    </a:lnTo>
                    <a:lnTo>
                      <a:pt x="77" y="38"/>
                    </a:lnTo>
                    <a:lnTo>
                      <a:pt x="89" y="61"/>
                    </a:lnTo>
                    <a:lnTo>
                      <a:pt x="94" y="78"/>
                    </a:lnTo>
                    <a:lnTo>
                      <a:pt x="92" y="89"/>
                    </a:lnTo>
                    <a:lnTo>
                      <a:pt x="82" y="97"/>
                    </a:lnTo>
                    <a:lnTo>
                      <a:pt x="64" y="103"/>
                    </a:lnTo>
                    <a:lnTo>
                      <a:pt x="39" y="108"/>
                    </a:lnTo>
                    <a:lnTo>
                      <a:pt x="8" y="110"/>
                    </a:lnTo>
                    <a:lnTo>
                      <a:pt x="14" y="117"/>
                    </a:lnTo>
                    <a:lnTo>
                      <a:pt x="2" y="115"/>
                    </a:lnTo>
                    <a:lnTo>
                      <a:pt x="0" y="122"/>
                    </a:lnTo>
                    <a:lnTo>
                      <a:pt x="8" y="122"/>
                    </a:lnTo>
                    <a:lnTo>
                      <a:pt x="2" y="1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52" name="Freeform 219"/>
              <p:cNvSpPr>
                <a:spLocks/>
              </p:cNvSpPr>
              <p:nvPr/>
            </p:nvSpPr>
            <p:spPr bwMode="auto">
              <a:xfrm>
                <a:off x="4561" y="2170"/>
                <a:ext cx="10" cy="23"/>
              </a:xfrm>
              <a:custGeom>
                <a:avLst/>
                <a:gdLst>
                  <a:gd name="T0" fmla="*/ 1 w 42"/>
                  <a:gd name="T1" fmla="*/ 0 h 91"/>
                  <a:gd name="T2" fmla="*/ 0 w 42"/>
                  <a:gd name="T3" fmla="*/ 1 h 91"/>
                  <a:gd name="T4" fmla="*/ 1 w 42"/>
                  <a:gd name="T5" fmla="*/ 1 h 91"/>
                  <a:gd name="T6" fmla="*/ 1 w 42"/>
                  <a:gd name="T7" fmla="*/ 2 h 91"/>
                  <a:gd name="T8" fmla="*/ 1 w 42"/>
                  <a:gd name="T9" fmla="*/ 2 h 91"/>
                  <a:gd name="T10" fmla="*/ 2 w 42"/>
                  <a:gd name="T11" fmla="*/ 3 h 91"/>
                  <a:gd name="T12" fmla="*/ 2 w 42"/>
                  <a:gd name="T13" fmla="*/ 4 h 91"/>
                  <a:gd name="T14" fmla="*/ 2 w 42"/>
                  <a:gd name="T15" fmla="*/ 5 h 91"/>
                  <a:gd name="T16" fmla="*/ 2 w 42"/>
                  <a:gd name="T17" fmla="*/ 5 h 91"/>
                  <a:gd name="T18" fmla="*/ 2 w 42"/>
                  <a:gd name="T19" fmla="*/ 6 h 91"/>
                  <a:gd name="T20" fmla="*/ 2 w 42"/>
                  <a:gd name="T21" fmla="*/ 6 h 91"/>
                  <a:gd name="T22" fmla="*/ 2 w 42"/>
                  <a:gd name="T23" fmla="*/ 5 h 91"/>
                  <a:gd name="T24" fmla="*/ 2 w 42"/>
                  <a:gd name="T25" fmla="*/ 5 h 91"/>
                  <a:gd name="T26" fmla="*/ 2 w 42"/>
                  <a:gd name="T27" fmla="*/ 4 h 91"/>
                  <a:gd name="T28" fmla="*/ 2 w 42"/>
                  <a:gd name="T29" fmla="*/ 3 h 91"/>
                  <a:gd name="T30" fmla="*/ 2 w 42"/>
                  <a:gd name="T31" fmla="*/ 2 h 91"/>
                  <a:gd name="T32" fmla="*/ 2 w 42"/>
                  <a:gd name="T33" fmla="*/ 2 h 91"/>
                  <a:gd name="T34" fmla="*/ 1 w 42"/>
                  <a:gd name="T35" fmla="*/ 1 h 91"/>
                  <a:gd name="T36" fmla="*/ 1 w 42"/>
                  <a:gd name="T37" fmla="*/ 0 h 91"/>
                  <a:gd name="T38" fmla="*/ 1 w 42"/>
                  <a:gd name="T39" fmla="*/ 1 h 91"/>
                  <a:gd name="T40" fmla="*/ 1 w 42"/>
                  <a:gd name="T41" fmla="*/ 0 h 91"/>
                  <a:gd name="T42" fmla="*/ 0 w 42"/>
                  <a:gd name="T43" fmla="*/ 0 h 91"/>
                  <a:gd name="T44" fmla="*/ 0 w 42"/>
                  <a:gd name="T45" fmla="*/ 1 h 91"/>
                  <a:gd name="T46" fmla="*/ 1 w 42"/>
                  <a:gd name="T47" fmla="*/ 0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2"/>
                  <a:gd name="T73" fmla="*/ 0 h 91"/>
                  <a:gd name="T74" fmla="*/ 42 w 42"/>
                  <a:gd name="T75" fmla="*/ 91 h 9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2" h="91">
                    <a:moveTo>
                      <a:pt x="11" y="0"/>
                    </a:moveTo>
                    <a:lnTo>
                      <a:pt x="9" y="11"/>
                    </a:lnTo>
                    <a:lnTo>
                      <a:pt x="17" y="18"/>
                    </a:lnTo>
                    <a:lnTo>
                      <a:pt x="23" y="27"/>
                    </a:lnTo>
                    <a:lnTo>
                      <a:pt x="26" y="37"/>
                    </a:lnTo>
                    <a:lnTo>
                      <a:pt x="29" y="51"/>
                    </a:lnTo>
                    <a:lnTo>
                      <a:pt x="30" y="61"/>
                    </a:lnTo>
                    <a:lnTo>
                      <a:pt x="30" y="73"/>
                    </a:lnTo>
                    <a:lnTo>
                      <a:pt x="30" y="83"/>
                    </a:lnTo>
                    <a:lnTo>
                      <a:pt x="29" y="89"/>
                    </a:lnTo>
                    <a:lnTo>
                      <a:pt x="41" y="91"/>
                    </a:lnTo>
                    <a:lnTo>
                      <a:pt x="42" y="83"/>
                    </a:lnTo>
                    <a:lnTo>
                      <a:pt x="42" y="73"/>
                    </a:lnTo>
                    <a:lnTo>
                      <a:pt x="42" y="61"/>
                    </a:lnTo>
                    <a:lnTo>
                      <a:pt x="41" y="48"/>
                    </a:lnTo>
                    <a:lnTo>
                      <a:pt x="38" y="35"/>
                    </a:lnTo>
                    <a:lnTo>
                      <a:pt x="32" y="22"/>
                    </a:lnTo>
                    <a:lnTo>
                      <a:pt x="26" y="11"/>
                    </a:lnTo>
                    <a:lnTo>
                      <a:pt x="17" y="1"/>
                    </a:lnTo>
                    <a:lnTo>
                      <a:pt x="15" y="12"/>
                    </a:lnTo>
                    <a:lnTo>
                      <a:pt x="11" y="0"/>
                    </a:lnTo>
                    <a:lnTo>
                      <a:pt x="0" y="5"/>
                    </a:lnTo>
                    <a:lnTo>
                      <a:pt x="9" y="1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53" name="Freeform 220"/>
              <p:cNvSpPr>
                <a:spLocks/>
              </p:cNvSpPr>
              <p:nvPr/>
            </p:nvSpPr>
            <p:spPr bwMode="auto">
              <a:xfrm>
                <a:off x="4567" y="2141"/>
                <a:ext cx="17" cy="8"/>
              </a:xfrm>
              <a:custGeom>
                <a:avLst/>
                <a:gdLst>
                  <a:gd name="T0" fmla="*/ 4 w 68"/>
                  <a:gd name="T1" fmla="*/ 0 h 31"/>
                  <a:gd name="T2" fmla="*/ 4 w 68"/>
                  <a:gd name="T3" fmla="*/ 0 h 31"/>
                  <a:gd name="T4" fmla="*/ 3 w 68"/>
                  <a:gd name="T5" fmla="*/ 0 h 31"/>
                  <a:gd name="T6" fmla="*/ 3 w 68"/>
                  <a:gd name="T7" fmla="*/ 1 h 31"/>
                  <a:gd name="T8" fmla="*/ 2 w 68"/>
                  <a:gd name="T9" fmla="*/ 1 h 31"/>
                  <a:gd name="T10" fmla="*/ 1 w 68"/>
                  <a:gd name="T11" fmla="*/ 1 h 31"/>
                  <a:gd name="T12" fmla="*/ 1 w 68"/>
                  <a:gd name="T13" fmla="*/ 1 h 31"/>
                  <a:gd name="T14" fmla="*/ 1 w 68"/>
                  <a:gd name="T15" fmla="*/ 1 h 31"/>
                  <a:gd name="T16" fmla="*/ 0 w 68"/>
                  <a:gd name="T17" fmla="*/ 1 h 31"/>
                  <a:gd name="T18" fmla="*/ 0 w 68"/>
                  <a:gd name="T19" fmla="*/ 2 h 31"/>
                  <a:gd name="T20" fmla="*/ 1 w 68"/>
                  <a:gd name="T21" fmla="*/ 2 h 31"/>
                  <a:gd name="T22" fmla="*/ 1 w 68"/>
                  <a:gd name="T23" fmla="*/ 2 h 31"/>
                  <a:gd name="T24" fmla="*/ 2 w 68"/>
                  <a:gd name="T25" fmla="*/ 2 h 31"/>
                  <a:gd name="T26" fmla="*/ 2 w 68"/>
                  <a:gd name="T27" fmla="*/ 2 h 31"/>
                  <a:gd name="T28" fmla="*/ 3 w 68"/>
                  <a:gd name="T29" fmla="*/ 1 h 31"/>
                  <a:gd name="T30" fmla="*/ 3 w 68"/>
                  <a:gd name="T31" fmla="*/ 1 h 31"/>
                  <a:gd name="T32" fmla="*/ 4 w 68"/>
                  <a:gd name="T33" fmla="*/ 1 h 31"/>
                  <a:gd name="T34" fmla="*/ 4 w 68"/>
                  <a:gd name="T35" fmla="*/ 1 h 31"/>
                  <a:gd name="T36" fmla="*/ 4 w 68"/>
                  <a:gd name="T37" fmla="*/ 0 h 3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8"/>
                  <a:gd name="T58" fmla="*/ 0 h 31"/>
                  <a:gd name="T59" fmla="*/ 68 w 68"/>
                  <a:gd name="T60" fmla="*/ 31 h 3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8" h="31">
                    <a:moveTo>
                      <a:pt x="63" y="0"/>
                    </a:moveTo>
                    <a:lnTo>
                      <a:pt x="59" y="1"/>
                    </a:lnTo>
                    <a:lnTo>
                      <a:pt x="53" y="4"/>
                    </a:lnTo>
                    <a:lnTo>
                      <a:pt x="44" y="7"/>
                    </a:lnTo>
                    <a:lnTo>
                      <a:pt x="35" y="11"/>
                    </a:lnTo>
                    <a:lnTo>
                      <a:pt x="26" y="14"/>
                    </a:lnTo>
                    <a:lnTo>
                      <a:pt x="15" y="17"/>
                    </a:lnTo>
                    <a:lnTo>
                      <a:pt x="7" y="18"/>
                    </a:lnTo>
                    <a:lnTo>
                      <a:pt x="0" y="19"/>
                    </a:lnTo>
                    <a:lnTo>
                      <a:pt x="0" y="31"/>
                    </a:lnTo>
                    <a:lnTo>
                      <a:pt x="9" y="30"/>
                    </a:lnTo>
                    <a:lnTo>
                      <a:pt x="18" y="29"/>
                    </a:lnTo>
                    <a:lnTo>
                      <a:pt x="29" y="26"/>
                    </a:lnTo>
                    <a:lnTo>
                      <a:pt x="39" y="23"/>
                    </a:lnTo>
                    <a:lnTo>
                      <a:pt x="49" y="19"/>
                    </a:lnTo>
                    <a:lnTo>
                      <a:pt x="57" y="16"/>
                    </a:lnTo>
                    <a:lnTo>
                      <a:pt x="63" y="13"/>
                    </a:lnTo>
                    <a:lnTo>
                      <a:pt x="68" y="10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54" name="Freeform 221"/>
              <p:cNvSpPr>
                <a:spLocks/>
              </p:cNvSpPr>
              <p:nvPr/>
            </p:nvSpPr>
            <p:spPr bwMode="auto">
              <a:xfrm>
                <a:off x="4591" y="2162"/>
                <a:ext cx="4" cy="19"/>
              </a:xfrm>
              <a:custGeom>
                <a:avLst/>
                <a:gdLst>
                  <a:gd name="T0" fmla="*/ 1 w 15"/>
                  <a:gd name="T1" fmla="*/ 5 h 79"/>
                  <a:gd name="T2" fmla="*/ 1 w 15"/>
                  <a:gd name="T3" fmla="*/ 4 h 79"/>
                  <a:gd name="T4" fmla="*/ 1 w 15"/>
                  <a:gd name="T5" fmla="*/ 4 h 79"/>
                  <a:gd name="T6" fmla="*/ 1 w 15"/>
                  <a:gd name="T7" fmla="*/ 3 h 79"/>
                  <a:gd name="T8" fmla="*/ 1 w 15"/>
                  <a:gd name="T9" fmla="*/ 2 h 79"/>
                  <a:gd name="T10" fmla="*/ 1 w 15"/>
                  <a:gd name="T11" fmla="*/ 1 h 79"/>
                  <a:gd name="T12" fmla="*/ 1 w 15"/>
                  <a:gd name="T13" fmla="*/ 1 h 79"/>
                  <a:gd name="T14" fmla="*/ 1 w 15"/>
                  <a:gd name="T15" fmla="*/ 0 h 79"/>
                  <a:gd name="T16" fmla="*/ 1 w 15"/>
                  <a:gd name="T17" fmla="*/ 0 h 79"/>
                  <a:gd name="T18" fmla="*/ 0 w 15"/>
                  <a:gd name="T19" fmla="*/ 0 h 79"/>
                  <a:gd name="T20" fmla="*/ 0 w 15"/>
                  <a:gd name="T21" fmla="*/ 0 h 79"/>
                  <a:gd name="T22" fmla="*/ 0 w 15"/>
                  <a:gd name="T23" fmla="*/ 1 h 79"/>
                  <a:gd name="T24" fmla="*/ 0 w 15"/>
                  <a:gd name="T25" fmla="*/ 1 h 79"/>
                  <a:gd name="T26" fmla="*/ 0 w 15"/>
                  <a:gd name="T27" fmla="*/ 2 h 79"/>
                  <a:gd name="T28" fmla="*/ 0 w 15"/>
                  <a:gd name="T29" fmla="*/ 3 h 79"/>
                  <a:gd name="T30" fmla="*/ 0 w 15"/>
                  <a:gd name="T31" fmla="*/ 4 h 79"/>
                  <a:gd name="T32" fmla="*/ 0 w 15"/>
                  <a:gd name="T33" fmla="*/ 4 h 79"/>
                  <a:gd name="T34" fmla="*/ 0 w 15"/>
                  <a:gd name="T35" fmla="*/ 4 h 79"/>
                  <a:gd name="T36" fmla="*/ 1 w 15"/>
                  <a:gd name="T37" fmla="*/ 5 h 7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5"/>
                  <a:gd name="T58" fmla="*/ 0 h 79"/>
                  <a:gd name="T59" fmla="*/ 15 w 15"/>
                  <a:gd name="T60" fmla="*/ 79 h 7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5" h="79">
                    <a:moveTo>
                      <a:pt x="12" y="79"/>
                    </a:moveTo>
                    <a:lnTo>
                      <a:pt x="13" y="71"/>
                    </a:lnTo>
                    <a:lnTo>
                      <a:pt x="14" y="61"/>
                    </a:lnTo>
                    <a:lnTo>
                      <a:pt x="14" y="49"/>
                    </a:lnTo>
                    <a:lnTo>
                      <a:pt x="15" y="38"/>
                    </a:lnTo>
                    <a:lnTo>
                      <a:pt x="15" y="26"/>
                    </a:lnTo>
                    <a:lnTo>
                      <a:pt x="15" y="16"/>
                    </a:lnTo>
                    <a:lnTo>
                      <a:pt x="15" y="8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3" y="8"/>
                    </a:lnTo>
                    <a:lnTo>
                      <a:pt x="3" y="16"/>
                    </a:lnTo>
                    <a:lnTo>
                      <a:pt x="3" y="26"/>
                    </a:lnTo>
                    <a:lnTo>
                      <a:pt x="3" y="38"/>
                    </a:lnTo>
                    <a:lnTo>
                      <a:pt x="2" y="49"/>
                    </a:lnTo>
                    <a:lnTo>
                      <a:pt x="2" y="61"/>
                    </a:lnTo>
                    <a:lnTo>
                      <a:pt x="1" y="69"/>
                    </a:lnTo>
                    <a:lnTo>
                      <a:pt x="0" y="76"/>
                    </a:lnTo>
                    <a:lnTo>
                      <a:pt x="12" y="7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55" name="Freeform 222"/>
              <p:cNvSpPr>
                <a:spLocks/>
              </p:cNvSpPr>
              <p:nvPr/>
            </p:nvSpPr>
            <p:spPr bwMode="auto">
              <a:xfrm>
                <a:off x="4564" y="2208"/>
                <a:ext cx="16" cy="5"/>
              </a:xfrm>
              <a:custGeom>
                <a:avLst/>
                <a:gdLst>
                  <a:gd name="T0" fmla="*/ 4 w 65"/>
                  <a:gd name="T1" fmla="*/ 0 h 18"/>
                  <a:gd name="T2" fmla="*/ 3 w 65"/>
                  <a:gd name="T3" fmla="*/ 0 h 18"/>
                  <a:gd name="T4" fmla="*/ 3 w 65"/>
                  <a:gd name="T5" fmla="*/ 0 h 18"/>
                  <a:gd name="T6" fmla="*/ 2 w 65"/>
                  <a:gd name="T7" fmla="*/ 0 h 18"/>
                  <a:gd name="T8" fmla="*/ 2 w 65"/>
                  <a:gd name="T9" fmla="*/ 0 h 18"/>
                  <a:gd name="T10" fmla="*/ 1 w 65"/>
                  <a:gd name="T11" fmla="*/ 1 h 18"/>
                  <a:gd name="T12" fmla="*/ 1 w 65"/>
                  <a:gd name="T13" fmla="*/ 0 h 18"/>
                  <a:gd name="T14" fmla="*/ 0 w 65"/>
                  <a:gd name="T15" fmla="*/ 0 h 18"/>
                  <a:gd name="T16" fmla="*/ 0 w 65"/>
                  <a:gd name="T17" fmla="*/ 0 h 18"/>
                  <a:gd name="T18" fmla="*/ 0 w 65"/>
                  <a:gd name="T19" fmla="*/ 1 h 18"/>
                  <a:gd name="T20" fmla="*/ 0 w 65"/>
                  <a:gd name="T21" fmla="*/ 1 h 18"/>
                  <a:gd name="T22" fmla="*/ 1 w 65"/>
                  <a:gd name="T23" fmla="*/ 1 h 18"/>
                  <a:gd name="T24" fmla="*/ 1 w 65"/>
                  <a:gd name="T25" fmla="*/ 1 h 18"/>
                  <a:gd name="T26" fmla="*/ 2 w 65"/>
                  <a:gd name="T27" fmla="*/ 1 h 18"/>
                  <a:gd name="T28" fmla="*/ 2 w 65"/>
                  <a:gd name="T29" fmla="*/ 1 h 18"/>
                  <a:gd name="T30" fmla="*/ 3 w 65"/>
                  <a:gd name="T31" fmla="*/ 1 h 18"/>
                  <a:gd name="T32" fmla="*/ 3 w 65"/>
                  <a:gd name="T33" fmla="*/ 1 h 18"/>
                  <a:gd name="T34" fmla="*/ 4 w 65"/>
                  <a:gd name="T35" fmla="*/ 1 h 18"/>
                  <a:gd name="T36" fmla="*/ 4 w 65"/>
                  <a:gd name="T37" fmla="*/ 0 h 1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5"/>
                  <a:gd name="T58" fmla="*/ 0 h 18"/>
                  <a:gd name="T59" fmla="*/ 65 w 65"/>
                  <a:gd name="T60" fmla="*/ 18 h 1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5" h="18">
                    <a:moveTo>
                      <a:pt x="62" y="0"/>
                    </a:moveTo>
                    <a:lnTo>
                      <a:pt x="54" y="3"/>
                    </a:lnTo>
                    <a:lnTo>
                      <a:pt x="44" y="4"/>
                    </a:lnTo>
                    <a:lnTo>
                      <a:pt x="37" y="5"/>
                    </a:lnTo>
                    <a:lnTo>
                      <a:pt x="30" y="5"/>
                    </a:lnTo>
                    <a:lnTo>
                      <a:pt x="21" y="6"/>
                    </a:lnTo>
                    <a:lnTo>
                      <a:pt x="14" y="5"/>
                    </a:lnTo>
                    <a:lnTo>
                      <a:pt x="7" y="5"/>
                    </a:lnTo>
                    <a:lnTo>
                      <a:pt x="2" y="4"/>
                    </a:lnTo>
                    <a:lnTo>
                      <a:pt x="0" y="16"/>
                    </a:lnTo>
                    <a:lnTo>
                      <a:pt x="7" y="17"/>
                    </a:lnTo>
                    <a:lnTo>
                      <a:pt x="14" y="17"/>
                    </a:lnTo>
                    <a:lnTo>
                      <a:pt x="21" y="18"/>
                    </a:lnTo>
                    <a:lnTo>
                      <a:pt x="30" y="17"/>
                    </a:lnTo>
                    <a:lnTo>
                      <a:pt x="37" y="17"/>
                    </a:lnTo>
                    <a:lnTo>
                      <a:pt x="47" y="16"/>
                    </a:lnTo>
                    <a:lnTo>
                      <a:pt x="56" y="15"/>
                    </a:lnTo>
                    <a:lnTo>
                      <a:pt x="65" y="12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56" name="Freeform 223"/>
              <p:cNvSpPr>
                <a:spLocks/>
              </p:cNvSpPr>
              <p:nvPr/>
            </p:nvSpPr>
            <p:spPr bwMode="auto">
              <a:xfrm>
                <a:off x="4643" y="2059"/>
                <a:ext cx="91" cy="154"/>
              </a:xfrm>
              <a:custGeom>
                <a:avLst/>
                <a:gdLst>
                  <a:gd name="T0" fmla="*/ 23 w 365"/>
                  <a:gd name="T1" fmla="*/ 0 h 616"/>
                  <a:gd name="T2" fmla="*/ 20 w 365"/>
                  <a:gd name="T3" fmla="*/ 0 h 616"/>
                  <a:gd name="T4" fmla="*/ 18 w 365"/>
                  <a:gd name="T5" fmla="*/ 0 h 616"/>
                  <a:gd name="T6" fmla="*/ 16 w 365"/>
                  <a:gd name="T7" fmla="*/ 1 h 616"/>
                  <a:gd name="T8" fmla="*/ 14 w 365"/>
                  <a:gd name="T9" fmla="*/ 2 h 616"/>
                  <a:gd name="T10" fmla="*/ 12 w 365"/>
                  <a:gd name="T11" fmla="*/ 3 h 616"/>
                  <a:gd name="T12" fmla="*/ 10 w 365"/>
                  <a:gd name="T13" fmla="*/ 5 h 616"/>
                  <a:gd name="T14" fmla="*/ 8 w 365"/>
                  <a:gd name="T15" fmla="*/ 7 h 616"/>
                  <a:gd name="T16" fmla="*/ 6 w 365"/>
                  <a:gd name="T17" fmla="*/ 10 h 616"/>
                  <a:gd name="T18" fmla="*/ 5 w 365"/>
                  <a:gd name="T19" fmla="*/ 12 h 616"/>
                  <a:gd name="T20" fmla="*/ 3 w 365"/>
                  <a:gd name="T21" fmla="*/ 15 h 616"/>
                  <a:gd name="T22" fmla="*/ 2 w 365"/>
                  <a:gd name="T23" fmla="*/ 19 h 616"/>
                  <a:gd name="T24" fmla="*/ 1 w 365"/>
                  <a:gd name="T25" fmla="*/ 22 h 616"/>
                  <a:gd name="T26" fmla="*/ 1 w 365"/>
                  <a:gd name="T27" fmla="*/ 26 h 616"/>
                  <a:gd name="T28" fmla="*/ 0 w 365"/>
                  <a:gd name="T29" fmla="*/ 30 h 616"/>
                  <a:gd name="T30" fmla="*/ 0 w 365"/>
                  <a:gd name="T31" fmla="*/ 34 h 616"/>
                  <a:gd name="T32" fmla="*/ 0 w 365"/>
                  <a:gd name="T33" fmla="*/ 39 h 616"/>
                  <a:gd name="T34" fmla="*/ 1 w 365"/>
                  <a:gd name="T35" fmla="*/ 39 h 616"/>
                  <a:gd name="T36" fmla="*/ 1 w 365"/>
                  <a:gd name="T37" fmla="*/ 34 h 616"/>
                  <a:gd name="T38" fmla="*/ 1 w 365"/>
                  <a:gd name="T39" fmla="*/ 30 h 616"/>
                  <a:gd name="T40" fmla="*/ 1 w 365"/>
                  <a:gd name="T41" fmla="*/ 26 h 616"/>
                  <a:gd name="T42" fmla="*/ 2 w 365"/>
                  <a:gd name="T43" fmla="*/ 22 h 616"/>
                  <a:gd name="T44" fmla="*/ 3 w 365"/>
                  <a:gd name="T45" fmla="*/ 19 h 616"/>
                  <a:gd name="T46" fmla="*/ 4 w 365"/>
                  <a:gd name="T47" fmla="*/ 15 h 616"/>
                  <a:gd name="T48" fmla="*/ 5 w 365"/>
                  <a:gd name="T49" fmla="*/ 12 h 616"/>
                  <a:gd name="T50" fmla="*/ 7 w 365"/>
                  <a:gd name="T51" fmla="*/ 10 h 616"/>
                  <a:gd name="T52" fmla="*/ 9 w 365"/>
                  <a:gd name="T53" fmla="*/ 7 h 616"/>
                  <a:gd name="T54" fmla="*/ 11 w 365"/>
                  <a:gd name="T55" fmla="*/ 5 h 616"/>
                  <a:gd name="T56" fmla="*/ 12 w 365"/>
                  <a:gd name="T57" fmla="*/ 4 h 616"/>
                  <a:gd name="T58" fmla="*/ 14 w 365"/>
                  <a:gd name="T59" fmla="*/ 2 h 616"/>
                  <a:gd name="T60" fmla="*/ 16 w 365"/>
                  <a:gd name="T61" fmla="*/ 1 h 616"/>
                  <a:gd name="T62" fmla="*/ 18 w 365"/>
                  <a:gd name="T63" fmla="*/ 1 h 616"/>
                  <a:gd name="T64" fmla="*/ 20 w 365"/>
                  <a:gd name="T65" fmla="*/ 1 h 616"/>
                  <a:gd name="T66" fmla="*/ 22 w 365"/>
                  <a:gd name="T67" fmla="*/ 1 h 616"/>
                  <a:gd name="T68" fmla="*/ 23 w 365"/>
                  <a:gd name="T69" fmla="*/ 0 h 61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65"/>
                  <a:gd name="T106" fmla="*/ 0 h 616"/>
                  <a:gd name="T107" fmla="*/ 365 w 365"/>
                  <a:gd name="T108" fmla="*/ 616 h 61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65" h="616">
                    <a:moveTo>
                      <a:pt x="365" y="4"/>
                    </a:moveTo>
                    <a:lnTo>
                      <a:pt x="329" y="0"/>
                    </a:lnTo>
                    <a:lnTo>
                      <a:pt x="293" y="4"/>
                    </a:lnTo>
                    <a:lnTo>
                      <a:pt x="258" y="14"/>
                    </a:lnTo>
                    <a:lnTo>
                      <a:pt x="226" y="30"/>
                    </a:lnTo>
                    <a:lnTo>
                      <a:pt x="192" y="52"/>
                    </a:lnTo>
                    <a:lnTo>
                      <a:pt x="161" y="81"/>
                    </a:lnTo>
                    <a:lnTo>
                      <a:pt x="132" y="113"/>
                    </a:lnTo>
                    <a:lnTo>
                      <a:pt x="106" y="151"/>
                    </a:lnTo>
                    <a:lnTo>
                      <a:pt x="81" y="194"/>
                    </a:lnTo>
                    <a:lnTo>
                      <a:pt x="58" y="242"/>
                    </a:lnTo>
                    <a:lnTo>
                      <a:pt x="40" y="296"/>
                    </a:lnTo>
                    <a:lnTo>
                      <a:pt x="24" y="353"/>
                    </a:lnTo>
                    <a:lnTo>
                      <a:pt x="12" y="413"/>
                    </a:lnTo>
                    <a:lnTo>
                      <a:pt x="4" y="478"/>
                    </a:lnTo>
                    <a:lnTo>
                      <a:pt x="0" y="545"/>
                    </a:lnTo>
                    <a:lnTo>
                      <a:pt x="0" y="616"/>
                    </a:lnTo>
                    <a:lnTo>
                      <a:pt x="12" y="616"/>
                    </a:lnTo>
                    <a:lnTo>
                      <a:pt x="12" y="545"/>
                    </a:lnTo>
                    <a:lnTo>
                      <a:pt x="16" y="478"/>
                    </a:lnTo>
                    <a:lnTo>
                      <a:pt x="24" y="415"/>
                    </a:lnTo>
                    <a:lnTo>
                      <a:pt x="36" y="355"/>
                    </a:lnTo>
                    <a:lnTo>
                      <a:pt x="52" y="299"/>
                    </a:lnTo>
                    <a:lnTo>
                      <a:pt x="70" y="247"/>
                    </a:lnTo>
                    <a:lnTo>
                      <a:pt x="90" y="199"/>
                    </a:lnTo>
                    <a:lnTo>
                      <a:pt x="115" y="159"/>
                    </a:lnTo>
                    <a:lnTo>
                      <a:pt x="142" y="120"/>
                    </a:lnTo>
                    <a:lnTo>
                      <a:pt x="171" y="88"/>
                    </a:lnTo>
                    <a:lnTo>
                      <a:pt x="199" y="62"/>
                    </a:lnTo>
                    <a:lnTo>
                      <a:pt x="230" y="40"/>
                    </a:lnTo>
                    <a:lnTo>
                      <a:pt x="263" y="26"/>
                    </a:lnTo>
                    <a:lnTo>
                      <a:pt x="295" y="16"/>
                    </a:lnTo>
                    <a:lnTo>
                      <a:pt x="329" y="12"/>
                    </a:lnTo>
                    <a:lnTo>
                      <a:pt x="362" y="16"/>
                    </a:lnTo>
                    <a:lnTo>
                      <a:pt x="365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57" name="Freeform 224"/>
              <p:cNvSpPr>
                <a:spLocks/>
              </p:cNvSpPr>
              <p:nvPr/>
            </p:nvSpPr>
            <p:spPr bwMode="auto">
              <a:xfrm>
                <a:off x="4782" y="2117"/>
                <a:ext cx="97" cy="198"/>
              </a:xfrm>
              <a:custGeom>
                <a:avLst/>
                <a:gdLst>
                  <a:gd name="T0" fmla="*/ 23 w 387"/>
                  <a:gd name="T1" fmla="*/ 0 h 792"/>
                  <a:gd name="T2" fmla="*/ 21 w 387"/>
                  <a:gd name="T3" fmla="*/ 0 h 792"/>
                  <a:gd name="T4" fmla="*/ 18 w 387"/>
                  <a:gd name="T5" fmla="*/ 1 h 792"/>
                  <a:gd name="T6" fmla="*/ 16 w 387"/>
                  <a:gd name="T7" fmla="*/ 2 h 792"/>
                  <a:gd name="T8" fmla="*/ 13 w 387"/>
                  <a:gd name="T9" fmla="*/ 4 h 792"/>
                  <a:gd name="T10" fmla="*/ 11 w 387"/>
                  <a:gd name="T11" fmla="*/ 6 h 792"/>
                  <a:gd name="T12" fmla="*/ 8 w 387"/>
                  <a:gd name="T13" fmla="*/ 9 h 792"/>
                  <a:gd name="T14" fmla="*/ 6 w 387"/>
                  <a:gd name="T15" fmla="*/ 12 h 792"/>
                  <a:gd name="T16" fmla="*/ 4 w 387"/>
                  <a:gd name="T17" fmla="*/ 15 h 792"/>
                  <a:gd name="T18" fmla="*/ 2 w 387"/>
                  <a:gd name="T19" fmla="*/ 19 h 792"/>
                  <a:gd name="T20" fmla="*/ 1 w 387"/>
                  <a:gd name="T21" fmla="*/ 23 h 792"/>
                  <a:gd name="T22" fmla="*/ 0 w 387"/>
                  <a:gd name="T23" fmla="*/ 27 h 792"/>
                  <a:gd name="T24" fmla="*/ 0 w 387"/>
                  <a:gd name="T25" fmla="*/ 32 h 792"/>
                  <a:gd name="T26" fmla="*/ 0 w 387"/>
                  <a:gd name="T27" fmla="*/ 37 h 792"/>
                  <a:gd name="T28" fmla="*/ 1 w 387"/>
                  <a:gd name="T29" fmla="*/ 42 h 792"/>
                  <a:gd name="T30" fmla="*/ 3 w 387"/>
                  <a:gd name="T31" fmla="*/ 47 h 792"/>
                  <a:gd name="T32" fmla="*/ 5 w 387"/>
                  <a:gd name="T33" fmla="*/ 49 h 792"/>
                  <a:gd name="T34" fmla="*/ 3 w 387"/>
                  <a:gd name="T35" fmla="*/ 44 h 792"/>
                  <a:gd name="T36" fmla="*/ 2 w 387"/>
                  <a:gd name="T37" fmla="*/ 39 h 792"/>
                  <a:gd name="T38" fmla="*/ 1 w 387"/>
                  <a:gd name="T39" fmla="*/ 34 h 792"/>
                  <a:gd name="T40" fmla="*/ 1 w 387"/>
                  <a:gd name="T41" fmla="*/ 30 h 792"/>
                  <a:gd name="T42" fmla="*/ 2 w 387"/>
                  <a:gd name="T43" fmla="*/ 25 h 792"/>
                  <a:gd name="T44" fmla="*/ 3 w 387"/>
                  <a:gd name="T45" fmla="*/ 21 h 792"/>
                  <a:gd name="T46" fmla="*/ 4 w 387"/>
                  <a:gd name="T47" fmla="*/ 17 h 792"/>
                  <a:gd name="T48" fmla="*/ 6 w 387"/>
                  <a:gd name="T49" fmla="*/ 13 h 792"/>
                  <a:gd name="T50" fmla="*/ 8 w 387"/>
                  <a:gd name="T51" fmla="*/ 11 h 792"/>
                  <a:gd name="T52" fmla="*/ 10 w 387"/>
                  <a:gd name="T53" fmla="*/ 7 h 792"/>
                  <a:gd name="T54" fmla="*/ 12 w 387"/>
                  <a:gd name="T55" fmla="*/ 5 h 792"/>
                  <a:gd name="T56" fmla="*/ 15 w 387"/>
                  <a:gd name="T57" fmla="*/ 3 h 792"/>
                  <a:gd name="T58" fmla="*/ 17 w 387"/>
                  <a:gd name="T59" fmla="*/ 2 h 792"/>
                  <a:gd name="T60" fmla="*/ 20 w 387"/>
                  <a:gd name="T61" fmla="*/ 1 h 792"/>
                  <a:gd name="T62" fmla="*/ 22 w 387"/>
                  <a:gd name="T63" fmla="*/ 1 h 792"/>
                  <a:gd name="T64" fmla="*/ 24 w 387"/>
                  <a:gd name="T65" fmla="*/ 1 h 79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87"/>
                  <a:gd name="T100" fmla="*/ 0 h 792"/>
                  <a:gd name="T101" fmla="*/ 387 w 387"/>
                  <a:gd name="T102" fmla="*/ 792 h 79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87" h="792">
                    <a:moveTo>
                      <a:pt x="387" y="4"/>
                    </a:moveTo>
                    <a:lnTo>
                      <a:pt x="368" y="0"/>
                    </a:lnTo>
                    <a:lnTo>
                      <a:pt x="349" y="0"/>
                    </a:lnTo>
                    <a:lnTo>
                      <a:pt x="329" y="1"/>
                    </a:lnTo>
                    <a:lnTo>
                      <a:pt x="309" y="5"/>
                    </a:lnTo>
                    <a:lnTo>
                      <a:pt x="288" y="11"/>
                    </a:lnTo>
                    <a:lnTo>
                      <a:pt x="267" y="19"/>
                    </a:lnTo>
                    <a:lnTo>
                      <a:pt x="246" y="31"/>
                    </a:lnTo>
                    <a:lnTo>
                      <a:pt x="226" y="45"/>
                    </a:lnTo>
                    <a:lnTo>
                      <a:pt x="205" y="59"/>
                    </a:lnTo>
                    <a:lnTo>
                      <a:pt x="186" y="74"/>
                    </a:lnTo>
                    <a:lnTo>
                      <a:pt x="166" y="95"/>
                    </a:lnTo>
                    <a:lnTo>
                      <a:pt x="146" y="115"/>
                    </a:lnTo>
                    <a:lnTo>
                      <a:pt x="127" y="137"/>
                    </a:lnTo>
                    <a:lnTo>
                      <a:pt x="110" y="161"/>
                    </a:lnTo>
                    <a:lnTo>
                      <a:pt x="94" y="186"/>
                    </a:lnTo>
                    <a:lnTo>
                      <a:pt x="78" y="213"/>
                    </a:lnTo>
                    <a:lnTo>
                      <a:pt x="64" y="241"/>
                    </a:lnTo>
                    <a:lnTo>
                      <a:pt x="48" y="271"/>
                    </a:lnTo>
                    <a:lnTo>
                      <a:pt x="36" y="301"/>
                    </a:lnTo>
                    <a:lnTo>
                      <a:pt x="26" y="334"/>
                    </a:lnTo>
                    <a:lnTo>
                      <a:pt x="17" y="368"/>
                    </a:lnTo>
                    <a:lnTo>
                      <a:pt x="10" y="402"/>
                    </a:lnTo>
                    <a:lnTo>
                      <a:pt x="5" y="437"/>
                    </a:lnTo>
                    <a:lnTo>
                      <a:pt x="1" y="475"/>
                    </a:lnTo>
                    <a:lnTo>
                      <a:pt x="0" y="512"/>
                    </a:lnTo>
                    <a:lnTo>
                      <a:pt x="0" y="549"/>
                    </a:lnTo>
                    <a:lnTo>
                      <a:pt x="4" y="590"/>
                    </a:lnTo>
                    <a:lnTo>
                      <a:pt x="10" y="628"/>
                    </a:lnTo>
                    <a:lnTo>
                      <a:pt x="18" y="669"/>
                    </a:lnTo>
                    <a:lnTo>
                      <a:pt x="29" y="708"/>
                    </a:lnTo>
                    <a:lnTo>
                      <a:pt x="42" y="751"/>
                    </a:lnTo>
                    <a:lnTo>
                      <a:pt x="59" y="792"/>
                    </a:lnTo>
                    <a:lnTo>
                      <a:pt x="71" y="787"/>
                    </a:lnTo>
                    <a:lnTo>
                      <a:pt x="54" y="747"/>
                    </a:lnTo>
                    <a:lnTo>
                      <a:pt x="41" y="706"/>
                    </a:lnTo>
                    <a:lnTo>
                      <a:pt x="30" y="666"/>
                    </a:lnTo>
                    <a:lnTo>
                      <a:pt x="22" y="626"/>
                    </a:lnTo>
                    <a:lnTo>
                      <a:pt x="16" y="587"/>
                    </a:lnTo>
                    <a:lnTo>
                      <a:pt x="12" y="549"/>
                    </a:lnTo>
                    <a:lnTo>
                      <a:pt x="12" y="512"/>
                    </a:lnTo>
                    <a:lnTo>
                      <a:pt x="13" y="475"/>
                    </a:lnTo>
                    <a:lnTo>
                      <a:pt x="17" y="440"/>
                    </a:lnTo>
                    <a:lnTo>
                      <a:pt x="22" y="404"/>
                    </a:lnTo>
                    <a:lnTo>
                      <a:pt x="29" y="370"/>
                    </a:lnTo>
                    <a:lnTo>
                      <a:pt x="38" y="337"/>
                    </a:lnTo>
                    <a:lnTo>
                      <a:pt x="48" y="306"/>
                    </a:lnTo>
                    <a:lnTo>
                      <a:pt x="60" y="276"/>
                    </a:lnTo>
                    <a:lnTo>
                      <a:pt x="73" y="246"/>
                    </a:lnTo>
                    <a:lnTo>
                      <a:pt x="88" y="218"/>
                    </a:lnTo>
                    <a:lnTo>
                      <a:pt x="103" y="193"/>
                    </a:lnTo>
                    <a:lnTo>
                      <a:pt x="120" y="168"/>
                    </a:lnTo>
                    <a:lnTo>
                      <a:pt x="137" y="144"/>
                    </a:lnTo>
                    <a:lnTo>
                      <a:pt x="156" y="122"/>
                    </a:lnTo>
                    <a:lnTo>
                      <a:pt x="175" y="102"/>
                    </a:lnTo>
                    <a:lnTo>
                      <a:pt x="193" y="84"/>
                    </a:lnTo>
                    <a:lnTo>
                      <a:pt x="212" y="68"/>
                    </a:lnTo>
                    <a:lnTo>
                      <a:pt x="233" y="54"/>
                    </a:lnTo>
                    <a:lnTo>
                      <a:pt x="253" y="41"/>
                    </a:lnTo>
                    <a:lnTo>
                      <a:pt x="272" y="31"/>
                    </a:lnTo>
                    <a:lnTo>
                      <a:pt x="293" y="23"/>
                    </a:lnTo>
                    <a:lnTo>
                      <a:pt x="312" y="17"/>
                    </a:lnTo>
                    <a:lnTo>
                      <a:pt x="331" y="13"/>
                    </a:lnTo>
                    <a:lnTo>
                      <a:pt x="349" y="12"/>
                    </a:lnTo>
                    <a:lnTo>
                      <a:pt x="368" y="12"/>
                    </a:lnTo>
                    <a:lnTo>
                      <a:pt x="385" y="16"/>
                    </a:lnTo>
                    <a:lnTo>
                      <a:pt x="387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58" name="Freeform 225"/>
              <p:cNvSpPr>
                <a:spLocks/>
              </p:cNvSpPr>
              <p:nvPr/>
            </p:nvSpPr>
            <p:spPr bwMode="auto">
              <a:xfrm>
                <a:off x="4656" y="2127"/>
                <a:ext cx="139" cy="62"/>
              </a:xfrm>
              <a:custGeom>
                <a:avLst/>
                <a:gdLst>
                  <a:gd name="T0" fmla="*/ 0 w 555"/>
                  <a:gd name="T1" fmla="*/ 0 h 247"/>
                  <a:gd name="T2" fmla="*/ 2 w 555"/>
                  <a:gd name="T3" fmla="*/ 1 h 247"/>
                  <a:gd name="T4" fmla="*/ 4 w 555"/>
                  <a:gd name="T5" fmla="*/ 2 h 247"/>
                  <a:gd name="T6" fmla="*/ 6 w 555"/>
                  <a:gd name="T7" fmla="*/ 3 h 247"/>
                  <a:gd name="T8" fmla="*/ 9 w 555"/>
                  <a:gd name="T9" fmla="*/ 4 h 247"/>
                  <a:gd name="T10" fmla="*/ 12 w 555"/>
                  <a:gd name="T11" fmla="*/ 5 h 247"/>
                  <a:gd name="T12" fmla="*/ 15 w 555"/>
                  <a:gd name="T13" fmla="*/ 7 h 247"/>
                  <a:gd name="T14" fmla="*/ 18 w 555"/>
                  <a:gd name="T15" fmla="*/ 8 h 247"/>
                  <a:gd name="T16" fmla="*/ 21 w 555"/>
                  <a:gd name="T17" fmla="*/ 9 h 247"/>
                  <a:gd name="T18" fmla="*/ 23 w 555"/>
                  <a:gd name="T19" fmla="*/ 11 h 247"/>
                  <a:gd name="T20" fmla="*/ 26 w 555"/>
                  <a:gd name="T21" fmla="*/ 12 h 247"/>
                  <a:gd name="T22" fmla="*/ 28 w 555"/>
                  <a:gd name="T23" fmla="*/ 13 h 247"/>
                  <a:gd name="T24" fmla="*/ 31 w 555"/>
                  <a:gd name="T25" fmla="*/ 14 h 247"/>
                  <a:gd name="T26" fmla="*/ 32 w 555"/>
                  <a:gd name="T27" fmla="*/ 14 h 247"/>
                  <a:gd name="T28" fmla="*/ 34 w 555"/>
                  <a:gd name="T29" fmla="*/ 15 h 247"/>
                  <a:gd name="T30" fmla="*/ 35 w 555"/>
                  <a:gd name="T31" fmla="*/ 15 h 247"/>
                  <a:gd name="T32" fmla="*/ 35 w 555"/>
                  <a:gd name="T33" fmla="*/ 16 h 247"/>
                  <a:gd name="T34" fmla="*/ 0 w 555"/>
                  <a:gd name="T35" fmla="*/ 0 h 24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55"/>
                  <a:gd name="T55" fmla="*/ 0 h 247"/>
                  <a:gd name="T56" fmla="*/ 555 w 555"/>
                  <a:gd name="T57" fmla="*/ 247 h 24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55" h="247">
                    <a:moveTo>
                      <a:pt x="0" y="0"/>
                    </a:moveTo>
                    <a:lnTo>
                      <a:pt x="28" y="13"/>
                    </a:lnTo>
                    <a:lnTo>
                      <a:pt x="61" y="28"/>
                    </a:lnTo>
                    <a:lnTo>
                      <a:pt x="100" y="45"/>
                    </a:lnTo>
                    <a:lnTo>
                      <a:pt x="142" y="64"/>
                    </a:lnTo>
                    <a:lnTo>
                      <a:pt x="187" y="85"/>
                    </a:lnTo>
                    <a:lnTo>
                      <a:pt x="233" y="105"/>
                    </a:lnTo>
                    <a:lnTo>
                      <a:pt x="281" y="126"/>
                    </a:lnTo>
                    <a:lnTo>
                      <a:pt x="326" y="146"/>
                    </a:lnTo>
                    <a:lnTo>
                      <a:pt x="372" y="166"/>
                    </a:lnTo>
                    <a:lnTo>
                      <a:pt x="414" y="185"/>
                    </a:lnTo>
                    <a:lnTo>
                      <a:pt x="453" y="202"/>
                    </a:lnTo>
                    <a:lnTo>
                      <a:pt x="487" y="217"/>
                    </a:lnTo>
                    <a:lnTo>
                      <a:pt x="516" y="229"/>
                    </a:lnTo>
                    <a:lnTo>
                      <a:pt x="537" y="238"/>
                    </a:lnTo>
                    <a:lnTo>
                      <a:pt x="550" y="244"/>
                    </a:lnTo>
                    <a:lnTo>
                      <a:pt x="555" y="2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59" name="Freeform 226"/>
              <p:cNvSpPr>
                <a:spLocks/>
              </p:cNvSpPr>
              <p:nvPr/>
            </p:nvSpPr>
            <p:spPr bwMode="auto">
              <a:xfrm>
                <a:off x="4901" y="2201"/>
                <a:ext cx="11" cy="18"/>
              </a:xfrm>
              <a:custGeom>
                <a:avLst/>
                <a:gdLst>
                  <a:gd name="T0" fmla="*/ 1 w 42"/>
                  <a:gd name="T1" fmla="*/ 4 h 72"/>
                  <a:gd name="T2" fmla="*/ 1 w 42"/>
                  <a:gd name="T3" fmla="*/ 4 h 72"/>
                  <a:gd name="T4" fmla="*/ 3 w 42"/>
                  <a:gd name="T5" fmla="*/ 0 h 72"/>
                  <a:gd name="T6" fmla="*/ 2 w 42"/>
                  <a:gd name="T7" fmla="*/ 0 h 72"/>
                  <a:gd name="T8" fmla="*/ 0 w 42"/>
                  <a:gd name="T9" fmla="*/ 4 h 72"/>
                  <a:gd name="T10" fmla="*/ 1 w 42"/>
                  <a:gd name="T11" fmla="*/ 5 h 72"/>
                  <a:gd name="T12" fmla="*/ 0 w 42"/>
                  <a:gd name="T13" fmla="*/ 4 h 72"/>
                  <a:gd name="T14" fmla="*/ 0 w 42"/>
                  <a:gd name="T15" fmla="*/ 5 h 72"/>
                  <a:gd name="T16" fmla="*/ 1 w 42"/>
                  <a:gd name="T17" fmla="*/ 5 h 72"/>
                  <a:gd name="T18" fmla="*/ 1 w 42"/>
                  <a:gd name="T19" fmla="*/ 4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2"/>
                  <a:gd name="T31" fmla="*/ 0 h 72"/>
                  <a:gd name="T32" fmla="*/ 42 w 42"/>
                  <a:gd name="T33" fmla="*/ 72 h 7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2" h="72">
                    <a:moveTo>
                      <a:pt x="10" y="60"/>
                    </a:moveTo>
                    <a:lnTo>
                      <a:pt x="15" y="68"/>
                    </a:lnTo>
                    <a:lnTo>
                      <a:pt x="42" y="5"/>
                    </a:lnTo>
                    <a:lnTo>
                      <a:pt x="30" y="0"/>
                    </a:lnTo>
                    <a:lnTo>
                      <a:pt x="3" y="63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0" y="71"/>
                    </a:lnTo>
                    <a:lnTo>
                      <a:pt x="7" y="72"/>
                    </a:lnTo>
                    <a:lnTo>
                      <a:pt x="10" y="6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60" name="Freeform 227"/>
              <p:cNvSpPr>
                <a:spLocks/>
              </p:cNvSpPr>
              <p:nvPr/>
            </p:nvSpPr>
            <p:spPr bwMode="auto">
              <a:xfrm>
                <a:off x="4903" y="2216"/>
                <a:ext cx="20" cy="7"/>
              </a:xfrm>
              <a:custGeom>
                <a:avLst/>
                <a:gdLst>
                  <a:gd name="T0" fmla="*/ 4 w 78"/>
                  <a:gd name="T1" fmla="*/ 1 h 25"/>
                  <a:gd name="T2" fmla="*/ 5 w 78"/>
                  <a:gd name="T3" fmla="*/ 1 h 25"/>
                  <a:gd name="T4" fmla="*/ 0 w 78"/>
                  <a:gd name="T5" fmla="*/ 0 h 25"/>
                  <a:gd name="T6" fmla="*/ 0 w 78"/>
                  <a:gd name="T7" fmla="*/ 1 h 25"/>
                  <a:gd name="T8" fmla="*/ 5 w 78"/>
                  <a:gd name="T9" fmla="*/ 2 h 25"/>
                  <a:gd name="T10" fmla="*/ 5 w 78"/>
                  <a:gd name="T11" fmla="*/ 1 h 25"/>
                  <a:gd name="T12" fmla="*/ 5 w 78"/>
                  <a:gd name="T13" fmla="*/ 2 h 25"/>
                  <a:gd name="T14" fmla="*/ 5 w 78"/>
                  <a:gd name="T15" fmla="*/ 2 h 25"/>
                  <a:gd name="T16" fmla="*/ 5 w 78"/>
                  <a:gd name="T17" fmla="*/ 1 h 25"/>
                  <a:gd name="T18" fmla="*/ 4 w 78"/>
                  <a:gd name="T19" fmla="*/ 1 h 2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8"/>
                  <a:gd name="T31" fmla="*/ 0 h 25"/>
                  <a:gd name="T32" fmla="*/ 78 w 78"/>
                  <a:gd name="T33" fmla="*/ 25 h 2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8" h="25">
                    <a:moveTo>
                      <a:pt x="66" y="18"/>
                    </a:moveTo>
                    <a:lnTo>
                      <a:pt x="74" y="12"/>
                    </a:lnTo>
                    <a:lnTo>
                      <a:pt x="3" y="0"/>
                    </a:lnTo>
                    <a:lnTo>
                      <a:pt x="0" y="12"/>
                    </a:lnTo>
                    <a:lnTo>
                      <a:pt x="71" y="24"/>
                    </a:lnTo>
                    <a:lnTo>
                      <a:pt x="78" y="18"/>
                    </a:lnTo>
                    <a:lnTo>
                      <a:pt x="71" y="24"/>
                    </a:lnTo>
                    <a:lnTo>
                      <a:pt x="78" y="25"/>
                    </a:lnTo>
                    <a:lnTo>
                      <a:pt x="78" y="18"/>
                    </a:lnTo>
                    <a:lnTo>
                      <a:pt x="66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61" name="Freeform 228"/>
              <p:cNvSpPr>
                <a:spLocks/>
              </p:cNvSpPr>
              <p:nvPr/>
            </p:nvSpPr>
            <p:spPr bwMode="auto">
              <a:xfrm>
                <a:off x="4920" y="2203"/>
                <a:ext cx="3" cy="18"/>
              </a:xfrm>
              <a:custGeom>
                <a:avLst/>
                <a:gdLst>
                  <a:gd name="T0" fmla="*/ 0 w 13"/>
                  <a:gd name="T1" fmla="*/ 1 h 72"/>
                  <a:gd name="T2" fmla="*/ 0 w 13"/>
                  <a:gd name="T3" fmla="*/ 0 h 72"/>
                  <a:gd name="T4" fmla="*/ 0 w 13"/>
                  <a:gd name="T5" fmla="*/ 5 h 72"/>
                  <a:gd name="T6" fmla="*/ 1 w 13"/>
                  <a:gd name="T7" fmla="*/ 5 h 72"/>
                  <a:gd name="T8" fmla="*/ 1 w 13"/>
                  <a:gd name="T9" fmla="*/ 0 h 72"/>
                  <a:gd name="T10" fmla="*/ 0 w 13"/>
                  <a:gd name="T11" fmla="*/ 0 h 72"/>
                  <a:gd name="T12" fmla="*/ 1 w 13"/>
                  <a:gd name="T13" fmla="*/ 0 h 72"/>
                  <a:gd name="T14" fmla="*/ 1 w 13"/>
                  <a:gd name="T15" fmla="*/ 0 h 72"/>
                  <a:gd name="T16" fmla="*/ 0 w 13"/>
                  <a:gd name="T17" fmla="*/ 0 h 72"/>
                  <a:gd name="T18" fmla="*/ 0 w 13"/>
                  <a:gd name="T19" fmla="*/ 1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"/>
                  <a:gd name="T31" fmla="*/ 0 h 72"/>
                  <a:gd name="T32" fmla="*/ 13 w 13"/>
                  <a:gd name="T33" fmla="*/ 72 h 7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" h="72">
                    <a:moveTo>
                      <a:pt x="6" y="12"/>
                    </a:moveTo>
                    <a:lnTo>
                      <a:pt x="2" y="6"/>
                    </a:lnTo>
                    <a:lnTo>
                      <a:pt x="0" y="72"/>
                    </a:lnTo>
                    <a:lnTo>
                      <a:pt x="12" y="72"/>
                    </a:lnTo>
                    <a:lnTo>
                      <a:pt x="13" y="6"/>
                    </a:lnTo>
                    <a:lnTo>
                      <a:pt x="9" y="0"/>
                    </a:lnTo>
                    <a:lnTo>
                      <a:pt x="13" y="6"/>
                    </a:lnTo>
                    <a:lnTo>
                      <a:pt x="13" y="1"/>
                    </a:lnTo>
                    <a:lnTo>
                      <a:pt x="9" y="0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62" name="Freeform 229"/>
              <p:cNvSpPr>
                <a:spLocks/>
              </p:cNvSpPr>
              <p:nvPr/>
            </p:nvSpPr>
            <p:spPr bwMode="auto">
              <a:xfrm>
                <a:off x="4909" y="2200"/>
                <a:ext cx="13" cy="6"/>
              </a:xfrm>
              <a:custGeom>
                <a:avLst/>
                <a:gdLst>
                  <a:gd name="T0" fmla="*/ 1 w 52"/>
                  <a:gd name="T1" fmla="*/ 1 h 23"/>
                  <a:gd name="T2" fmla="*/ 0 w 52"/>
                  <a:gd name="T3" fmla="*/ 1 h 23"/>
                  <a:gd name="T4" fmla="*/ 3 w 52"/>
                  <a:gd name="T5" fmla="*/ 2 h 23"/>
                  <a:gd name="T6" fmla="*/ 3 w 52"/>
                  <a:gd name="T7" fmla="*/ 1 h 23"/>
                  <a:gd name="T8" fmla="*/ 1 w 52"/>
                  <a:gd name="T9" fmla="*/ 0 h 23"/>
                  <a:gd name="T10" fmla="*/ 0 w 52"/>
                  <a:gd name="T11" fmla="*/ 0 h 23"/>
                  <a:gd name="T12" fmla="*/ 1 w 52"/>
                  <a:gd name="T13" fmla="*/ 0 h 23"/>
                  <a:gd name="T14" fmla="*/ 0 w 52"/>
                  <a:gd name="T15" fmla="*/ 0 h 23"/>
                  <a:gd name="T16" fmla="*/ 0 w 52"/>
                  <a:gd name="T17" fmla="*/ 0 h 23"/>
                  <a:gd name="T18" fmla="*/ 1 w 52"/>
                  <a:gd name="T19" fmla="*/ 1 h 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2"/>
                  <a:gd name="T31" fmla="*/ 0 h 23"/>
                  <a:gd name="T32" fmla="*/ 52 w 52"/>
                  <a:gd name="T33" fmla="*/ 23 h 2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2" h="23">
                    <a:moveTo>
                      <a:pt x="12" y="10"/>
                    </a:moveTo>
                    <a:lnTo>
                      <a:pt x="5" y="13"/>
                    </a:lnTo>
                    <a:lnTo>
                      <a:pt x="49" y="23"/>
                    </a:lnTo>
                    <a:lnTo>
                      <a:pt x="52" y="11"/>
                    </a:lnTo>
                    <a:lnTo>
                      <a:pt x="7" y="1"/>
                    </a:lnTo>
                    <a:lnTo>
                      <a:pt x="0" y="5"/>
                    </a:lnTo>
                    <a:lnTo>
                      <a:pt x="7" y="1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12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63" name="Freeform 230"/>
              <p:cNvSpPr>
                <a:spLocks/>
              </p:cNvSpPr>
              <p:nvPr/>
            </p:nvSpPr>
            <p:spPr bwMode="auto">
              <a:xfrm>
                <a:off x="4922" y="2204"/>
                <a:ext cx="3" cy="18"/>
              </a:xfrm>
              <a:custGeom>
                <a:avLst/>
                <a:gdLst>
                  <a:gd name="T0" fmla="*/ 0 w 13"/>
                  <a:gd name="T1" fmla="*/ 4 h 72"/>
                  <a:gd name="T2" fmla="*/ 1 w 13"/>
                  <a:gd name="T3" fmla="*/ 4 h 72"/>
                  <a:gd name="T4" fmla="*/ 1 w 13"/>
                  <a:gd name="T5" fmla="*/ 0 h 72"/>
                  <a:gd name="T6" fmla="*/ 0 w 13"/>
                  <a:gd name="T7" fmla="*/ 0 h 72"/>
                  <a:gd name="T8" fmla="*/ 0 w 13"/>
                  <a:gd name="T9" fmla="*/ 4 h 72"/>
                  <a:gd name="T10" fmla="*/ 0 w 13"/>
                  <a:gd name="T11" fmla="*/ 5 h 72"/>
                  <a:gd name="T12" fmla="*/ 0 w 13"/>
                  <a:gd name="T13" fmla="*/ 4 h 72"/>
                  <a:gd name="T14" fmla="*/ 0 w 13"/>
                  <a:gd name="T15" fmla="*/ 5 h 72"/>
                  <a:gd name="T16" fmla="*/ 0 w 13"/>
                  <a:gd name="T17" fmla="*/ 5 h 72"/>
                  <a:gd name="T18" fmla="*/ 0 w 13"/>
                  <a:gd name="T19" fmla="*/ 4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"/>
                  <a:gd name="T31" fmla="*/ 0 h 72"/>
                  <a:gd name="T32" fmla="*/ 13 w 13"/>
                  <a:gd name="T33" fmla="*/ 72 h 7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" h="72">
                    <a:moveTo>
                      <a:pt x="6" y="60"/>
                    </a:moveTo>
                    <a:lnTo>
                      <a:pt x="12" y="66"/>
                    </a:lnTo>
                    <a:lnTo>
                      <a:pt x="13" y="0"/>
                    </a:lnTo>
                    <a:lnTo>
                      <a:pt x="1" y="0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0" y="66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6" y="6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64" name="Freeform 231"/>
              <p:cNvSpPr>
                <a:spLocks/>
              </p:cNvSpPr>
              <p:nvPr/>
            </p:nvSpPr>
            <p:spPr bwMode="auto">
              <a:xfrm>
                <a:off x="4923" y="2219"/>
                <a:ext cx="16" cy="4"/>
              </a:xfrm>
              <a:custGeom>
                <a:avLst/>
                <a:gdLst>
                  <a:gd name="T0" fmla="*/ 3 w 64"/>
                  <a:gd name="T1" fmla="*/ 1 h 14"/>
                  <a:gd name="T2" fmla="*/ 3 w 64"/>
                  <a:gd name="T3" fmla="*/ 0 h 14"/>
                  <a:gd name="T4" fmla="*/ 0 w 64"/>
                  <a:gd name="T5" fmla="*/ 0 h 14"/>
                  <a:gd name="T6" fmla="*/ 0 w 64"/>
                  <a:gd name="T7" fmla="*/ 1 h 14"/>
                  <a:gd name="T8" fmla="*/ 3 w 64"/>
                  <a:gd name="T9" fmla="*/ 1 h 14"/>
                  <a:gd name="T10" fmla="*/ 4 w 64"/>
                  <a:gd name="T11" fmla="*/ 1 h 14"/>
                  <a:gd name="T12" fmla="*/ 3 w 64"/>
                  <a:gd name="T13" fmla="*/ 1 h 14"/>
                  <a:gd name="T14" fmla="*/ 4 w 64"/>
                  <a:gd name="T15" fmla="*/ 1 h 14"/>
                  <a:gd name="T16" fmla="*/ 4 w 64"/>
                  <a:gd name="T17" fmla="*/ 1 h 14"/>
                  <a:gd name="T18" fmla="*/ 3 w 64"/>
                  <a:gd name="T19" fmla="*/ 1 h 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4"/>
                  <a:gd name="T31" fmla="*/ 0 h 14"/>
                  <a:gd name="T32" fmla="*/ 64 w 64"/>
                  <a:gd name="T33" fmla="*/ 14 h 1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4" h="14">
                    <a:moveTo>
                      <a:pt x="51" y="9"/>
                    </a:moveTo>
                    <a:lnTo>
                      <a:pt x="57" y="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57" y="14"/>
                    </a:lnTo>
                    <a:lnTo>
                      <a:pt x="63" y="7"/>
                    </a:lnTo>
                    <a:lnTo>
                      <a:pt x="57" y="14"/>
                    </a:lnTo>
                    <a:lnTo>
                      <a:pt x="64" y="14"/>
                    </a:lnTo>
                    <a:lnTo>
                      <a:pt x="63" y="7"/>
                    </a:lnTo>
                    <a:lnTo>
                      <a:pt x="51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65" name="Freeform 232"/>
              <p:cNvSpPr>
                <a:spLocks/>
              </p:cNvSpPr>
              <p:nvPr/>
            </p:nvSpPr>
            <p:spPr bwMode="auto">
              <a:xfrm>
                <a:off x="4934" y="2204"/>
                <a:ext cx="5" cy="18"/>
              </a:xfrm>
              <a:custGeom>
                <a:avLst/>
                <a:gdLst>
                  <a:gd name="T0" fmla="*/ 0 w 21"/>
                  <a:gd name="T1" fmla="*/ 1 h 69"/>
                  <a:gd name="T2" fmla="*/ 0 w 21"/>
                  <a:gd name="T3" fmla="*/ 1 h 69"/>
                  <a:gd name="T4" fmla="*/ 0 w 21"/>
                  <a:gd name="T5" fmla="*/ 5 h 69"/>
                  <a:gd name="T6" fmla="*/ 1 w 21"/>
                  <a:gd name="T7" fmla="*/ 4 h 69"/>
                  <a:gd name="T8" fmla="*/ 1 w 21"/>
                  <a:gd name="T9" fmla="*/ 0 h 69"/>
                  <a:gd name="T10" fmla="*/ 0 w 21"/>
                  <a:gd name="T11" fmla="*/ 0 h 69"/>
                  <a:gd name="T12" fmla="*/ 1 w 21"/>
                  <a:gd name="T13" fmla="*/ 0 h 69"/>
                  <a:gd name="T14" fmla="*/ 0 w 21"/>
                  <a:gd name="T15" fmla="*/ 0 h 69"/>
                  <a:gd name="T16" fmla="*/ 0 w 21"/>
                  <a:gd name="T17" fmla="*/ 0 h 69"/>
                  <a:gd name="T18" fmla="*/ 0 w 21"/>
                  <a:gd name="T19" fmla="*/ 1 h 6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"/>
                  <a:gd name="T31" fmla="*/ 0 h 69"/>
                  <a:gd name="T32" fmla="*/ 21 w 21"/>
                  <a:gd name="T33" fmla="*/ 69 h 6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" h="69">
                    <a:moveTo>
                      <a:pt x="4" y="12"/>
                    </a:moveTo>
                    <a:lnTo>
                      <a:pt x="0" y="7"/>
                    </a:lnTo>
                    <a:lnTo>
                      <a:pt x="9" y="69"/>
                    </a:lnTo>
                    <a:lnTo>
                      <a:pt x="21" y="67"/>
                    </a:lnTo>
                    <a:lnTo>
                      <a:pt x="12" y="5"/>
                    </a:lnTo>
                    <a:lnTo>
                      <a:pt x="7" y="0"/>
                    </a:lnTo>
                    <a:lnTo>
                      <a:pt x="12" y="5"/>
                    </a:lnTo>
                    <a:lnTo>
                      <a:pt x="10" y="1"/>
                    </a:lnTo>
                    <a:lnTo>
                      <a:pt x="7" y="0"/>
                    </a:lnTo>
                    <a:lnTo>
                      <a:pt x="4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66" name="Freeform 233"/>
              <p:cNvSpPr>
                <a:spLocks/>
              </p:cNvSpPr>
              <p:nvPr/>
            </p:nvSpPr>
            <p:spPr bwMode="auto">
              <a:xfrm>
                <a:off x="4922" y="2203"/>
                <a:ext cx="13" cy="4"/>
              </a:xfrm>
              <a:custGeom>
                <a:avLst/>
                <a:gdLst>
                  <a:gd name="T0" fmla="*/ 1 w 54"/>
                  <a:gd name="T1" fmla="*/ 0 h 19"/>
                  <a:gd name="T2" fmla="*/ 0 w 54"/>
                  <a:gd name="T3" fmla="*/ 1 h 19"/>
                  <a:gd name="T4" fmla="*/ 3 w 54"/>
                  <a:gd name="T5" fmla="*/ 1 h 19"/>
                  <a:gd name="T6" fmla="*/ 3 w 54"/>
                  <a:gd name="T7" fmla="*/ 0 h 19"/>
                  <a:gd name="T8" fmla="*/ 0 w 54"/>
                  <a:gd name="T9" fmla="*/ 0 h 19"/>
                  <a:gd name="T10" fmla="*/ 0 w 54"/>
                  <a:gd name="T11" fmla="*/ 0 h 19"/>
                  <a:gd name="T12" fmla="*/ 0 w 54"/>
                  <a:gd name="T13" fmla="*/ 0 h 19"/>
                  <a:gd name="T14" fmla="*/ 0 w 54"/>
                  <a:gd name="T15" fmla="*/ 0 h 19"/>
                  <a:gd name="T16" fmla="*/ 0 w 54"/>
                  <a:gd name="T17" fmla="*/ 0 h 19"/>
                  <a:gd name="T18" fmla="*/ 1 w 54"/>
                  <a:gd name="T19" fmla="*/ 0 h 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4"/>
                  <a:gd name="T31" fmla="*/ 0 h 19"/>
                  <a:gd name="T32" fmla="*/ 54 w 54"/>
                  <a:gd name="T33" fmla="*/ 19 h 1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4" h="19">
                    <a:moveTo>
                      <a:pt x="12" y="7"/>
                    </a:moveTo>
                    <a:lnTo>
                      <a:pt x="5" y="13"/>
                    </a:lnTo>
                    <a:lnTo>
                      <a:pt x="51" y="19"/>
                    </a:lnTo>
                    <a:lnTo>
                      <a:pt x="54" y="7"/>
                    </a:lnTo>
                    <a:lnTo>
                      <a:pt x="7" y="1"/>
                    </a:lnTo>
                    <a:lnTo>
                      <a:pt x="0" y="7"/>
                    </a:lnTo>
                    <a:lnTo>
                      <a:pt x="7" y="1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12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67" name="Freeform 234"/>
              <p:cNvSpPr>
                <a:spLocks/>
              </p:cNvSpPr>
              <p:nvPr/>
            </p:nvSpPr>
            <p:spPr bwMode="auto">
              <a:xfrm>
                <a:off x="4936" y="2206"/>
                <a:ext cx="5" cy="17"/>
              </a:xfrm>
              <a:custGeom>
                <a:avLst/>
                <a:gdLst>
                  <a:gd name="T0" fmla="*/ 1 w 22"/>
                  <a:gd name="T1" fmla="*/ 3 h 70"/>
                  <a:gd name="T2" fmla="*/ 1 w 22"/>
                  <a:gd name="T3" fmla="*/ 4 h 70"/>
                  <a:gd name="T4" fmla="*/ 1 w 22"/>
                  <a:gd name="T5" fmla="*/ 0 h 70"/>
                  <a:gd name="T6" fmla="*/ 0 w 22"/>
                  <a:gd name="T7" fmla="*/ 0 h 70"/>
                  <a:gd name="T8" fmla="*/ 0 w 22"/>
                  <a:gd name="T9" fmla="*/ 4 h 70"/>
                  <a:gd name="T10" fmla="*/ 1 w 22"/>
                  <a:gd name="T11" fmla="*/ 4 h 70"/>
                  <a:gd name="T12" fmla="*/ 0 w 22"/>
                  <a:gd name="T13" fmla="*/ 4 h 70"/>
                  <a:gd name="T14" fmla="*/ 1 w 22"/>
                  <a:gd name="T15" fmla="*/ 4 h 70"/>
                  <a:gd name="T16" fmla="*/ 1 w 22"/>
                  <a:gd name="T17" fmla="*/ 4 h 70"/>
                  <a:gd name="T18" fmla="*/ 1 w 22"/>
                  <a:gd name="T19" fmla="*/ 3 h 7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"/>
                  <a:gd name="T31" fmla="*/ 0 h 70"/>
                  <a:gd name="T32" fmla="*/ 22 w 22"/>
                  <a:gd name="T33" fmla="*/ 70 h 7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" h="70">
                    <a:moveTo>
                      <a:pt x="16" y="58"/>
                    </a:moveTo>
                    <a:lnTo>
                      <a:pt x="22" y="63"/>
                    </a:lnTo>
                    <a:lnTo>
                      <a:pt x="12" y="0"/>
                    </a:lnTo>
                    <a:lnTo>
                      <a:pt x="0" y="2"/>
                    </a:lnTo>
                    <a:lnTo>
                      <a:pt x="10" y="65"/>
                    </a:lnTo>
                    <a:lnTo>
                      <a:pt x="16" y="70"/>
                    </a:lnTo>
                    <a:lnTo>
                      <a:pt x="10" y="65"/>
                    </a:lnTo>
                    <a:lnTo>
                      <a:pt x="11" y="70"/>
                    </a:lnTo>
                    <a:lnTo>
                      <a:pt x="16" y="70"/>
                    </a:lnTo>
                    <a:lnTo>
                      <a:pt x="16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68" name="Freeform 235"/>
              <p:cNvSpPr>
                <a:spLocks/>
              </p:cNvSpPr>
              <p:nvPr/>
            </p:nvSpPr>
            <p:spPr bwMode="auto">
              <a:xfrm>
                <a:off x="4940" y="2220"/>
                <a:ext cx="16" cy="3"/>
              </a:xfrm>
              <a:custGeom>
                <a:avLst/>
                <a:gdLst>
                  <a:gd name="T0" fmla="*/ 3 w 63"/>
                  <a:gd name="T1" fmla="*/ 0 h 14"/>
                  <a:gd name="T2" fmla="*/ 4 w 63"/>
                  <a:gd name="T3" fmla="*/ 0 h 14"/>
                  <a:gd name="T4" fmla="*/ 0 w 63"/>
                  <a:gd name="T5" fmla="*/ 0 h 14"/>
                  <a:gd name="T6" fmla="*/ 0 w 63"/>
                  <a:gd name="T7" fmla="*/ 1 h 14"/>
                  <a:gd name="T8" fmla="*/ 4 w 63"/>
                  <a:gd name="T9" fmla="*/ 1 h 14"/>
                  <a:gd name="T10" fmla="*/ 4 w 63"/>
                  <a:gd name="T11" fmla="*/ 0 h 14"/>
                  <a:gd name="T12" fmla="*/ 4 w 63"/>
                  <a:gd name="T13" fmla="*/ 1 h 14"/>
                  <a:gd name="T14" fmla="*/ 4 w 63"/>
                  <a:gd name="T15" fmla="*/ 1 h 14"/>
                  <a:gd name="T16" fmla="*/ 4 w 63"/>
                  <a:gd name="T17" fmla="*/ 0 h 14"/>
                  <a:gd name="T18" fmla="*/ 3 w 63"/>
                  <a:gd name="T19" fmla="*/ 0 h 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3"/>
                  <a:gd name="T31" fmla="*/ 0 h 14"/>
                  <a:gd name="T32" fmla="*/ 63 w 63"/>
                  <a:gd name="T33" fmla="*/ 14 h 1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3" h="14">
                    <a:moveTo>
                      <a:pt x="49" y="8"/>
                    </a:moveTo>
                    <a:lnTo>
                      <a:pt x="55" y="0"/>
                    </a:lnTo>
                    <a:lnTo>
                      <a:pt x="0" y="2"/>
                    </a:lnTo>
                    <a:lnTo>
                      <a:pt x="0" y="14"/>
                    </a:lnTo>
                    <a:lnTo>
                      <a:pt x="55" y="12"/>
                    </a:lnTo>
                    <a:lnTo>
                      <a:pt x="61" y="4"/>
                    </a:lnTo>
                    <a:lnTo>
                      <a:pt x="55" y="12"/>
                    </a:lnTo>
                    <a:lnTo>
                      <a:pt x="63" y="12"/>
                    </a:lnTo>
                    <a:lnTo>
                      <a:pt x="61" y="4"/>
                    </a:lnTo>
                    <a:lnTo>
                      <a:pt x="49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69" name="Freeform 236"/>
              <p:cNvSpPr>
                <a:spLocks/>
              </p:cNvSpPr>
              <p:nvPr/>
            </p:nvSpPr>
            <p:spPr bwMode="auto">
              <a:xfrm>
                <a:off x="4946" y="2204"/>
                <a:ext cx="9" cy="18"/>
              </a:xfrm>
              <a:custGeom>
                <a:avLst/>
                <a:gdLst>
                  <a:gd name="T0" fmla="*/ 0 w 37"/>
                  <a:gd name="T1" fmla="*/ 1 h 70"/>
                  <a:gd name="T2" fmla="*/ 0 w 37"/>
                  <a:gd name="T3" fmla="*/ 1 h 70"/>
                  <a:gd name="T4" fmla="*/ 1 w 37"/>
                  <a:gd name="T5" fmla="*/ 5 h 70"/>
                  <a:gd name="T6" fmla="*/ 2 w 37"/>
                  <a:gd name="T7" fmla="*/ 4 h 70"/>
                  <a:gd name="T8" fmla="*/ 1 w 37"/>
                  <a:gd name="T9" fmla="*/ 0 h 70"/>
                  <a:gd name="T10" fmla="*/ 0 w 37"/>
                  <a:gd name="T11" fmla="*/ 0 h 70"/>
                  <a:gd name="T12" fmla="*/ 1 w 37"/>
                  <a:gd name="T13" fmla="*/ 0 h 70"/>
                  <a:gd name="T14" fmla="*/ 0 w 37"/>
                  <a:gd name="T15" fmla="*/ 0 h 70"/>
                  <a:gd name="T16" fmla="*/ 0 w 37"/>
                  <a:gd name="T17" fmla="*/ 0 h 70"/>
                  <a:gd name="T18" fmla="*/ 0 w 37"/>
                  <a:gd name="T19" fmla="*/ 1 h 7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7"/>
                  <a:gd name="T31" fmla="*/ 0 h 70"/>
                  <a:gd name="T32" fmla="*/ 37 w 37"/>
                  <a:gd name="T33" fmla="*/ 70 h 7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7" h="70">
                    <a:moveTo>
                      <a:pt x="6" y="12"/>
                    </a:moveTo>
                    <a:lnTo>
                      <a:pt x="0" y="8"/>
                    </a:lnTo>
                    <a:lnTo>
                      <a:pt x="25" y="70"/>
                    </a:lnTo>
                    <a:lnTo>
                      <a:pt x="37" y="66"/>
                    </a:lnTo>
                    <a:lnTo>
                      <a:pt x="12" y="3"/>
                    </a:lnTo>
                    <a:lnTo>
                      <a:pt x="6" y="0"/>
                    </a:lnTo>
                    <a:lnTo>
                      <a:pt x="12" y="3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70" name="Freeform 237"/>
              <p:cNvSpPr>
                <a:spLocks/>
              </p:cNvSpPr>
              <p:nvPr/>
            </p:nvSpPr>
            <p:spPr bwMode="auto">
              <a:xfrm>
                <a:off x="4935" y="2204"/>
                <a:ext cx="12" cy="3"/>
              </a:xfrm>
              <a:custGeom>
                <a:avLst/>
                <a:gdLst>
                  <a:gd name="T0" fmla="*/ 1 w 47"/>
                  <a:gd name="T1" fmla="*/ 0 h 13"/>
                  <a:gd name="T2" fmla="*/ 1 w 47"/>
                  <a:gd name="T3" fmla="*/ 1 h 13"/>
                  <a:gd name="T4" fmla="*/ 3 w 47"/>
                  <a:gd name="T5" fmla="*/ 1 h 13"/>
                  <a:gd name="T6" fmla="*/ 3 w 47"/>
                  <a:gd name="T7" fmla="*/ 0 h 13"/>
                  <a:gd name="T8" fmla="*/ 1 w 47"/>
                  <a:gd name="T9" fmla="*/ 0 h 13"/>
                  <a:gd name="T10" fmla="*/ 0 w 47"/>
                  <a:gd name="T11" fmla="*/ 0 h 13"/>
                  <a:gd name="T12" fmla="*/ 1 w 47"/>
                  <a:gd name="T13" fmla="*/ 0 h 13"/>
                  <a:gd name="T14" fmla="*/ 0 w 47"/>
                  <a:gd name="T15" fmla="*/ 0 h 13"/>
                  <a:gd name="T16" fmla="*/ 0 w 47"/>
                  <a:gd name="T17" fmla="*/ 0 h 13"/>
                  <a:gd name="T18" fmla="*/ 1 w 47"/>
                  <a:gd name="T19" fmla="*/ 0 h 1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7"/>
                  <a:gd name="T31" fmla="*/ 0 h 13"/>
                  <a:gd name="T32" fmla="*/ 47 w 47"/>
                  <a:gd name="T33" fmla="*/ 13 h 1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7" h="13">
                    <a:moveTo>
                      <a:pt x="13" y="6"/>
                    </a:moveTo>
                    <a:lnTo>
                      <a:pt x="7" y="13"/>
                    </a:lnTo>
                    <a:lnTo>
                      <a:pt x="47" y="12"/>
                    </a:lnTo>
                    <a:lnTo>
                      <a:pt x="47" y="0"/>
                    </a:lnTo>
                    <a:lnTo>
                      <a:pt x="7" y="1"/>
                    </a:lnTo>
                    <a:lnTo>
                      <a:pt x="1" y="8"/>
                    </a:lnTo>
                    <a:lnTo>
                      <a:pt x="7" y="1"/>
                    </a:lnTo>
                    <a:lnTo>
                      <a:pt x="0" y="1"/>
                    </a:lnTo>
                    <a:lnTo>
                      <a:pt x="1" y="8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71" name="Freeform 238"/>
              <p:cNvSpPr>
                <a:spLocks/>
              </p:cNvSpPr>
              <p:nvPr/>
            </p:nvSpPr>
            <p:spPr bwMode="auto">
              <a:xfrm>
                <a:off x="4903" y="2218"/>
                <a:ext cx="19" cy="6"/>
              </a:xfrm>
              <a:custGeom>
                <a:avLst/>
                <a:gdLst>
                  <a:gd name="T0" fmla="*/ 5 w 77"/>
                  <a:gd name="T1" fmla="*/ 1 h 23"/>
                  <a:gd name="T2" fmla="*/ 4 w 77"/>
                  <a:gd name="T3" fmla="*/ 1 h 23"/>
                  <a:gd name="T4" fmla="*/ 0 w 77"/>
                  <a:gd name="T5" fmla="*/ 0 h 23"/>
                  <a:gd name="T6" fmla="*/ 0 w 77"/>
                  <a:gd name="T7" fmla="*/ 1 h 23"/>
                  <a:gd name="T8" fmla="*/ 4 w 77"/>
                  <a:gd name="T9" fmla="*/ 2 h 23"/>
                  <a:gd name="T10" fmla="*/ 4 w 77"/>
                  <a:gd name="T11" fmla="*/ 1 h 23"/>
                  <a:gd name="T12" fmla="*/ 5 w 77"/>
                  <a:gd name="T13" fmla="*/ 1 h 23"/>
                  <a:gd name="T14" fmla="*/ 5 w 77"/>
                  <a:gd name="T15" fmla="*/ 1 h 23"/>
                  <a:gd name="T16" fmla="*/ 4 w 77"/>
                  <a:gd name="T17" fmla="*/ 1 h 23"/>
                  <a:gd name="T18" fmla="*/ 5 w 77"/>
                  <a:gd name="T19" fmla="*/ 1 h 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7"/>
                  <a:gd name="T31" fmla="*/ 0 h 23"/>
                  <a:gd name="T32" fmla="*/ 77 w 77"/>
                  <a:gd name="T33" fmla="*/ 23 h 2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7" h="23">
                    <a:moveTo>
                      <a:pt x="77" y="17"/>
                    </a:moveTo>
                    <a:lnTo>
                      <a:pt x="72" y="11"/>
                    </a:lnTo>
                    <a:lnTo>
                      <a:pt x="3" y="0"/>
                    </a:lnTo>
                    <a:lnTo>
                      <a:pt x="0" y="12"/>
                    </a:lnTo>
                    <a:lnTo>
                      <a:pt x="70" y="23"/>
                    </a:lnTo>
                    <a:lnTo>
                      <a:pt x="65" y="17"/>
                    </a:lnTo>
                    <a:lnTo>
                      <a:pt x="77" y="17"/>
                    </a:lnTo>
                    <a:lnTo>
                      <a:pt x="77" y="12"/>
                    </a:lnTo>
                    <a:lnTo>
                      <a:pt x="72" y="11"/>
                    </a:lnTo>
                    <a:lnTo>
                      <a:pt x="77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72" name="Freeform 239"/>
              <p:cNvSpPr>
                <a:spLocks/>
              </p:cNvSpPr>
              <p:nvPr/>
            </p:nvSpPr>
            <p:spPr bwMode="auto">
              <a:xfrm>
                <a:off x="4917" y="2222"/>
                <a:ext cx="5" cy="27"/>
              </a:xfrm>
              <a:custGeom>
                <a:avLst/>
                <a:gdLst>
                  <a:gd name="T0" fmla="*/ 0 w 19"/>
                  <a:gd name="T1" fmla="*/ 7 h 108"/>
                  <a:gd name="T2" fmla="*/ 1 w 19"/>
                  <a:gd name="T3" fmla="*/ 6 h 108"/>
                  <a:gd name="T4" fmla="*/ 1 w 19"/>
                  <a:gd name="T5" fmla="*/ 0 h 108"/>
                  <a:gd name="T6" fmla="*/ 1 w 19"/>
                  <a:gd name="T7" fmla="*/ 0 h 108"/>
                  <a:gd name="T8" fmla="*/ 0 w 19"/>
                  <a:gd name="T9" fmla="*/ 6 h 108"/>
                  <a:gd name="T10" fmla="*/ 1 w 19"/>
                  <a:gd name="T11" fmla="*/ 6 h 108"/>
                  <a:gd name="T12" fmla="*/ 0 w 19"/>
                  <a:gd name="T13" fmla="*/ 7 h 108"/>
                  <a:gd name="T14" fmla="*/ 1 w 19"/>
                  <a:gd name="T15" fmla="*/ 7 h 108"/>
                  <a:gd name="T16" fmla="*/ 1 w 19"/>
                  <a:gd name="T17" fmla="*/ 6 h 108"/>
                  <a:gd name="T18" fmla="*/ 0 w 19"/>
                  <a:gd name="T19" fmla="*/ 7 h 10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"/>
                  <a:gd name="T31" fmla="*/ 0 h 108"/>
                  <a:gd name="T32" fmla="*/ 19 w 19"/>
                  <a:gd name="T33" fmla="*/ 108 h 10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9" h="108">
                    <a:moveTo>
                      <a:pt x="5" y="106"/>
                    </a:moveTo>
                    <a:lnTo>
                      <a:pt x="12" y="100"/>
                    </a:lnTo>
                    <a:lnTo>
                      <a:pt x="19" y="0"/>
                    </a:lnTo>
                    <a:lnTo>
                      <a:pt x="7" y="0"/>
                    </a:lnTo>
                    <a:lnTo>
                      <a:pt x="0" y="100"/>
                    </a:lnTo>
                    <a:lnTo>
                      <a:pt x="7" y="94"/>
                    </a:lnTo>
                    <a:lnTo>
                      <a:pt x="5" y="106"/>
                    </a:lnTo>
                    <a:lnTo>
                      <a:pt x="12" y="108"/>
                    </a:lnTo>
                    <a:lnTo>
                      <a:pt x="12" y="100"/>
                    </a:lnTo>
                    <a:lnTo>
                      <a:pt x="5" y="10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73" name="Freeform 240"/>
              <p:cNvSpPr>
                <a:spLocks/>
              </p:cNvSpPr>
              <p:nvPr/>
            </p:nvSpPr>
            <p:spPr bwMode="auto">
              <a:xfrm>
                <a:off x="4892" y="2242"/>
                <a:ext cx="27" cy="7"/>
              </a:xfrm>
              <a:custGeom>
                <a:avLst/>
                <a:gdLst>
                  <a:gd name="T0" fmla="*/ 0 w 108"/>
                  <a:gd name="T1" fmla="*/ 0 h 26"/>
                  <a:gd name="T2" fmla="*/ 1 w 108"/>
                  <a:gd name="T3" fmla="*/ 1 h 26"/>
                  <a:gd name="T4" fmla="*/ 7 w 108"/>
                  <a:gd name="T5" fmla="*/ 2 h 26"/>
                  <a:gd name="T6" fmla="*/ 7 w 108"/>
                  <a:gd name="T7" fmla="*/ 1 h 26"/>
                  <a:gd name="T8" fmla="*/ 1 w 108"/>
                  <a:gd name="T9" fmla="*/ 0 h 26"/>
                  <a:gd name="T10" fmla="*/ 1 w 108"/>
                  <a:gd name="T11" fmla="*/ 1 h 26"/>
                  <a:gd name="T12" fmla="*/ 0 w 108"/>
                  <a:gd name="T13" fmla="*/ 0 h 26"/>
                  <a:gd name="T14" fmla="*/ 0 w 108"/>
                  <a:gd name="T15" fmla="*/ 1 h 26"/>
                  <a:gd name="T16" fmla="*/ 1 w 108"/>
                  <a:gd name="T17" fmla="*/ 1 h 26"/>
                  <a:gd name="T18" fmla="*/ 0 w 108"/>
                  <a:gd name="T19" fmla="*/ 0 h 2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8"/>
                  <a:gd name="T31" fmla="*/ 0 h 26"/>
                  <a:gd name="T32" fmla="*/ 108 w 108"/>
                  <a:gd name="T33" fmla="*/ 26 h 2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8" h="26">
                    <a:moveTo>
                      <a:pt x="3" y="4"/>
                    </a:moveTo>
                    <a:lnTo>
                      <a:pt x="7" y="12"/>
                    </a:lnTo>
                    <a:lnTo>
                      <a:pt x="106" y="26"/>
                    </a:lnTo>
                    <a:lnTo>
                      <a:pt x="108" y="14"/>
                    </a:lnTo>
                    <a:lnTo>
                      <a:pt x="10" y="0"/>
                    </a:lnTo>
                    <a:lnTo>
                      <a:pt x="15" y="8"/>
                    </a:lnTo>
                    <a:lnTo>
                      <a:pt x="3" y="4"/>
                    </a:lnTo>
                    <a:lnTo>
                      <a:pt x="0" y="11"/>
                    </a:lnTo>
                    <a:lnTo>
                      <a:pt x="7" y="12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74" name="Freeform 241"/>
              <p:cNvSpPr>
                <a:spLocks/>
              </p:cNvSpPr>
              <p:nvPr/>
            </p:nvSpPr>
            <p:spPr bwMode="auto">
              <a:xfrm>
                <a:off x="4893" y="2218"/>
                <a:ext cx="12" cy="27"/>
              </a:xfrm>
              <a:custGeom>
                <a:avLst/>
                <a:gdLst>
                  <a:gd name="T0" fmla="*/ 3 w 48"/>
                  <a:gd name="T1" fmla="*/ 0 h 106"/>
                  <a:gd name="T2" fmla="*/ 2 w 48"/>
                  <a:gd name="T3" fmla="*/ 0 h 106"/>
                  <a:gd name="T4" fmla="*/ 0 w 48"/>
                  <a:gd name="T5" fmla="*/ 7 h 106"/>
                  <a:gd name="T6" fmla="*/ 1 w 48"/>
                  <a:gd name="T7" fmla="*/ 7 h 106"/>
                  <a:gd name="T8" fmla="*/ 3 w 48"/>
                  <a:gd name="T9" fmla="*/ 1 h 106"/>
                  <a:gd name="T10" fmla="*/ 3 w 48"/>
                  <a:gd name="T11" fmla="*/ 1 h 106"/>
                  <a:gd name="T12" fmla="*/ 3 w 48"/>
                  <a:gd name="T13" fmla="*/ 0 h 106"/>
                  <a:gd name="T14" fmla="*/ 3 w 48"/>
                  <a:gd name="T15" fmla="*/ 0 h 106"/>
                  <a:gd name="T16" fmla="*/ 2 w 48"/>
                  <a:gd name="T17" fmla="*/ 0 h 106"/>
                  <a:gd name="T18" fmla="*/ 3 w 48"/>
                  <a:gd name="T19" fmla="*/ 0 h 10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8"/>
                  <a:gd name="T31" fmla="*/ 0 h 106"/>
                  <a:gd name="T32" fmla="*/ 48 w 48"/>
                  <a:gd name="T33" fmla="*/ 106 h 10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8" h="106">
                    <a:moveTo>
                      <a:pt x="43" y="1"/>
                    </a:moveTo>
                    <a:lnTo>
                      <a:pt x="36" y="5"/>
                    </a:lnTo>
                    <a:lnTo>
                      <a:pt x="0" y="102"/>
                    </a:lnTo>
                    <a:lnTo>
                      <a:pt x="12" y="106"/>
                    </a:lnTo>
                    <a:lnTo>
                      <a:pt x="48" y="9"/>
                    </a:lnTo>
                    <a:lnTo>
                      <a:pt x="40" y="13"/>
                    </a:lnTo>
                    <a:lnTo>
                      <a:pt x="43" y="1"/>
                    </a:lnTo>
                    <a:lnTo>
                      <a:pt x="38" y="0"/>
                    </a:lnTo>
                    <a:lnTo>
                      <a:pt x="36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75" name="Freeform 242"/>
              <p:cNvSpPr>
                <a:spLocks/>
              </p:cNvSpPr>
              <p:nvPr/>
            </p:nvSpPr>
            <p:spPr bwMode="auto">
              <a:xfrm>
                <a:off x="4920" y="2223"/>
                <a:ext cx="4" cy="26"/>
              </a:xfrm>
              <a:custGeom>
                <a:avLst/>
                <a:gdLst>
                  <a:gd name="T0" fmla="*/ 0 w 16"/>
                  <a:gd name="T1" fmla="*/ 6 h 105"/>
                  <a:gd name="T2" fmla="*/ 1 w 16"/>
                  <a:gd name="T3" fmla="*/ 6 h 105"/>
                  <a:gd name="T4" fmla="*/ 1 w 16"/>
                  <a:gd name="T5" fmla="*/ 0 h 105"/>
                  <a:gd name="T6" fmla="*/ 0 w 16"/>
                  <a:gd name="T7" fmla="*/ 0 h 105"/>
                  <a:gd name="T8" fmla="*/ 0 w 16"/>
                  <a:gd name="T9" fmla="*/ 6 h 105"/>
                  <a:gd name="T10" fmla="*/ 0 w 16"/>
                  <a:gd name="T11" fmla="*/ 6 h 105"/>
                  <a:gd name="T12" fmla="*/ 0 w 16"/>
                  <a:gd name="T13" fmla="*/ 6 h 105"/>
                  <a:gd name="T14" fmla="*/ 0 w 16"/>
                  <a:gd name="T15" fmla="*/ 6 h 105"/>
                  <a:gd name="T16" fmla="*/ 0 w 16"/>
                  <a:gd name="T17" fmla="*/ 6 h 105"/>
                  <a:gd name="T18" fmla="*/ 0 w 16"/>
                  <a:gd name="T19" fmla="*/ 6 h 10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"/>
                  <a:gd name="T31" fmla="*/ 0 h 105"/>
                  <a:gd name="T32" fmla="*/ 16 w 16"/>
                  <a:gd name="T33" fmla="*/ 105 h 10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" h="105">
                    <a:moveTo>
                      <a:pt x="6" y="93"/>
                    </a:moveTo>
                    <a:lnTo>
                      <a:pt x="11" y="99"/>
                    </a:lnTo>
                    <a:lnTo>
                      <a:pt x="16" y="0"/>
                    </a:lnTo>
                    <a:lnTo>
                      <a:pt x="4" y="0"/>
                    </a:lnTo>
                    <a:lnTo>
                      <a:pt x="0" y="99"/>
                    </a:lnTo>
                    <a:lnTo>
                      <a:pt x="6" y="105"/>
                    </a:lnTo>
                    <a:lnTo>
                      <a:pt x="0" y="99"/>
                    </a:lnTo>
                    <a:lnTo>
                      <a:pt x="0" y="105"/>
                    </a:lnTo>
                    <a:lnTo>
                      <a:pt x="6" y="105"/>
                    </a:lnTo>
                    <a:lnTo>
                      <a:pt x="6" y="9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76" name="Freeform 243"/>
              <p:cNvSpPr>
                <a:spLocks/>
              </p:cNvSpPr>
              <p:nvPr/>
            </p:nvSpPr>
            <p:spPr bwMode="auto">
              <a:xfrm>
                <a:off x="4921" y="2246"/>
                <a:ext cx="23" cy="4"/>
              </a:xfrm>
              <a:custGeom>
                <a:avLst/>
                <a:gdLst>
                  <a:gd name="T0" fmla="*/ 5 w 88"/>
                  <a:gd name="T1" fmla="*/ 1 h 15"/>
                  <a:gd name="T2" fmla="*/ 5 w 88"/>
                  <a:gd name="T3" fmla="*/ 0 h 15"/>
                  <a:gd name="T4" fmla="*/ 0 w 88"/>
                  <a:gd name="T5" fmla="*/ 0 h 15"/>
                  <a:gd name="T6" fmla="*/ 0 w 88"/>
                  <a:gd name="T7" fmla="*/ 1 h 15"/>
                  <a:gd name="T8" fmla="*/ 5 w 88"/>
                  <a:gd name="T9" fmla="*/ 1 h 15"/>
                  <a:gd name="T10" fmla="*/ 6 w 88"/>
                  <a:gd name="T11" fmla="*/ 1 h 15"/>
                  <a:gd name="T12" fmla="*/ 5 w 88"/>
                  <a:gd name="T13" fmla="*/ 1 h 15"/>
                  <a:gd name="T14" fmla="*/ 6 w 88"/>
                  <a:gd name="T15" fmla="*/ 1 h 15"/>
                  <a:gd name="T16" fmla="*/ 6 w 88"/>
                  <a:gd name="T17" fmla="*/ 1 h 15"/>
                  <a:gd name="T18" fmla="*/ 5 w 88"/>
                  <a:gd name="T19" fmla="*/ 1 h 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8"/>
                  <a:gd name="T31" fmla="*/ 0 h 15"/>
                  <a:gd name="T32" fmla="*/ 88 w 88"/>
                  <a:gd name="T33" fmla="*/ 15 h 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8" h="15">
                    <a:moveTo>
                      <a:pt x="75" y="10"/>
                    </a:moveTo>
                    <a:lnTo>
                      <a:pt x="81" y="3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81" y="15"/>
                    </a:lnTo>
                    <a:lnTo>
                      <a:pt x="87" y="8"/>
                    </a:lnTo>
                    <a:lnTo>
                      <a:pt x="81" y="15"/>
                    </a:lnTo>
                    <a:lnTo>
                      <a:pt x="88" y="15"/>
                    </a:lnTo>
                    <a:lnTo>
                      <a:pt x="87" y="8"/>
                    </a:lnTo>
                    <a:lnTo>
                      <a:pt x="75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77" name="Freeform 244"/>
              <p:cNvSpPr>
                <a:spLocks/>
              </p:cNvSpPr>
              <p:nvPr/>
            </p:nvSpPr>
            <p:spPr bwMode="auto">
              <a:xfrm>
                <a:off x="4936" y="2222"/>
                <a:ext cx="7" cy="26"/>
              </a:xfrm>
              <a:custGeom>
                <a:avLst/>
                <a:gdLst>
                  <a:gd name="T0" fmla="*/ 0 w 29"/>
                  <a:gd name="T1" fmla="*/ 1 h 106"/>
                  <a:gd name="T2" fmla="*/ 0 w 29"/>
                  <a:gd name="T3" fmla="*/ 0 h 106"/>
                  <a:gd name="T4" fmla="*/ 1 w 29"/>
                  <a:gd name="T5" fmla="*/ 6 h 106"/>
                  <a:gd name="T6" fmla="*/ 2 w 29"/>
                  <a:gd name="T7" fmla="*/ 6 h 106"/>
                  <a:gd name="T8" fmla="*/ 1 w 29"/>
                  <a:gd name="T9" fmla="*/ 0 h 106"/>
                  <a:gd name="T10" fmla="*/ 0 w 29"/>
                  <a:gd name="T11" fmla="*/ 0 h 106"/>
                  <a:gd name="T12" fmla="*/ 1 w 29"/>
                  <a:gd name="T13" fmla="*/ 0 h 106"/>
                  <a:gd name="T14" fmla="*/ 1 w 29"/>
                  <a:gd name="T15" fmla="*/ 0 h 106"/>
                  <a:gd name="T16" fmla="*/ 0 w 29"/>
                  <a:gd name="T17" fmla="*/ 0 h 106"/>
                  <a:gd name="T18" fmla="*/ 0 w 29"/>
                  <a:gd name="T19" fmla="*/ 1 h 10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9"/>
                  <a:gd name="T31" fmla="*/ 0 h 106"/>
                  <a:gd name="T32" fmla="*/ 29 w 29"/>
                  <a:gd name="T33" fmla="*/ 106 h 10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9" h="106">
                    <a:moveTo>
                      <a:pt x="6" y="12"/>
                    </a:moveTo>
                    <a:lnTo>
                      <a:pt x="0" y="8"/>
                    </a:lnTo>
                    <a:lnTo>
                      <a:pt x="17" y="106"/>
                    </a:lnTo>
                    <a:lnTo>
                      <a:pt x="29" y="104"/>
                    </a:lnTo>
                    <a:lnTo>
                      <a:pt x="12" y="5"/>
                    </a:lnTo>
                    <a:lnTo>
                      <a:pt x="6" y="0"/>
                    </a:lnTo>
                    <a:lnTo>
                      <a:pt x="12" y="5"/>
                    </a:lnTo>
                    <a:lnTo>
                      <a:pt x="11" y="0"/>
                    </a:lnTo>
                    <a:lnTo>
                      <a:pt x="6" y="0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78" name="Freeform 245"/>
              <p:cNvSpPr>
                <a:spLocks/>
              </p:cNvSpPr>
              <p:nvPr/>
            </p:nvSpPr>
            <p:spPr bwMode="auto">
              <a:xfrm>
                <a:off x="4921" y="2221"/>
                <a:ext cx="17" cy="4"/>
              </a:xfrm>
              <a:custGeom>
                <a:avLst/>
                <a:gdLst>
                  <a:gd name="T0" fmla="*/ 1 w 66"/>
                  <a:gd name="T1" fmla="*/ 1 h 15"/>
                  <a:gd name="T2" fmla="*/ 1 w 66"/>
                  <a:gd name="T3" fmla="*/ 1 h 15"/>
                  <a:gd name="T4" fmla="*/ 4 w 66"/>
                  <a:gd name="T5" fmla="*/ 1 h 15"/>
                  <a:gd name="T6" fmla="*/ 4 w 66"/>
                  <a:gd name="T7" fmla="*/ 0 h 15"/>
                  <a:gd name="T8" fmla="*/ 1 w 66"/>
                  <a:gd name="T9" fmla="*/ 0 h 15"/>
                  <a:gd name="T10" fmla="*/ 0 w 66"/>
                  <a:gd name="T11" fmla="*/ 1 h 15"/>
                  <a:gd name="T12" fmla="*/ 1 w 66"/>
                  <a:gd name="T13" fmla="*/ 0 h 15"/>
                  <a:gd name="T14" fmla="*/ 0 w 66"/>
                  <a:gd name="T15" fmla="*/ 0 h 15"/>
                  <a:gd name="T16" fmla="*/ 0 w 66"/>
                  <a:gd name="T17" fmla="*/ 1 h 15"/>
                  <a:gd name="T18" fmla="*/ 1 w 66"/>
                  <a:gd name="T19" fmla="*/ 1 h 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6"/>
                  <a:gd name="T31" fmla="*/ 0 h 15"/>
                  <a:gd name="T32" fmla="*/ 66 w 66"/>
                  <a:gd name="T33" fmla="*/ 15 h 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6" h="15">
                    <a:moveTo>
                      <a:pt x="12" y="6"/>
                    </a:moveTo>
                    <a:lnTo>
                      <a:pt x="6" y="12"/>
                    </a:lnTo>
                    <a:lnTo>
                      <a:pt x="66" y="15"/>
                    </a:lnTo>
                    <a:lnTo>
                      <a:pt x="66" y="3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79" name="Freeform 246"/>
              <p:cNvSpPr>
                <a:spLocks/>
              </p:cNvSpPr>
              <p:nvPr/>
            </p:nvSpPr>
            <p:spPr bwMode="auto">
              <a:xfrm>
                <a:off x="4938" y="2223"/>
                <a:ext cx="8" cy="27"/>
              </a:xfrm>
              <a:custGeom>
                <a:avLst/>
                <a:gdLst>
                  <a:gd name="T0" fmla="*/ 2 w 29"/>
                  <a:gd name="T1" fmla="*/ 6 h 106"/>
                  <a:gd name="T2" fmla="*/ 2 w 29"/>
                  <a:gd name="T3" fmla="*/ 6 h 106"/>
                  <a:gd name="T4" fmla="*/ 1 w 29"/>
                  <a:gd name="T5" fmla="*/ 0 h 106"/>
                  <a:gd name="T6" fmla="*/ 0 w 29"/>
                  <a:gd name="T7" fmla="*/ 0 h 106"/>
                  <a:gd name="T8" fmla="*/ 1 w 29"/>
                  <a:gd name="T9" fmla="*/ 7 h 106"/>
                  <a:gd name="T10" fmla="*/ 2 w 29"/>
                  <a:gd name="T11" fmla="*/ 7 h 106"/>
                  <a:gd name="T12" fmla="*/ 1 w 29"/>
                  <a:gd name="T13" fmla="*/ 7 h 106"/>
                  <a:gd name="T14" fmla="*/ 1 w 29"/>
                  <a:gd name="T15" fmla="*/ 7 h 106"/>
                  <a:gd name="T16" fmla="*/ 2 w 29"/>
                  <a:gd name="T17" fmla="*/ 7 h 106"/>
                  <a:gd name="T18" fmla="*/ 2 w 29"/>
                  <a:gd name="T19" fmla="*/ 6 h 10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9"/>
                  <a:gd name="T31" fmla="*/ 0 h 106"/>
                  <a:gd name="T32" fmla="*/ 29 w 29"/>
                  <a:gd name="T33" fmla="*/ 106 h 10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9" h="106">
                    <a:moveTo>
                      <a:pt x="23" y="94"/>
                    </a:moveTo>
                    <a:lnTo>
                      <a:pt x="29" y="99"/>
                    </a:lnTo>
                    <a:lnTo>
                      <a:pt x="12" y="0"/>
                    </a:lnTo>
                    <a:lnTo>
                      <a:pt x="0" y="3"/>
                    </a:lnTo>
                    <a:lnTo>
                      <a:pt x="17" y="101"/>
                    </a:lnTo>
                    <a:lnTo>
                      <a:pt x="23" y="106"/>
                    </a:lnTo>
                    <a:lnTo>
                      <a:pt x="17" y="101"/>
                    </a:lnTo>
                    <a:lnTo>
                      <a:pt x="18" y="106"/>
                    </a:lnTo>
                    <a:lnTo>
                      <a:pt x="23" y="106"/>
                    </a:lnTo>
                    <a:lnTo>
                      <a:pt x="23" y="9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80" name="Freeform 247"/>
              <p:cNvSpPr>
                <a:spLocks/>
              </p:cNvSpPr>
              <p:nvPr/>
            </p:nvSpPr>
            <p:spPr bwMode="auto">
              <a:xfrm>
                <a:off x="4944" y="2245"/>
                <a:ext cx="18" cy="5"/>
              </a:xfrm>
              <a:custGeom>
                <a:avLst/>
                <a:gdLst>
                  <a:gd name="T0" fmla="*/ 4 w 73"/>
                  <a:gd name="T1" fmla="*/ 0 h 17"/>
                  <a:gd name="T2" fmla="*/ 4 w 73"/>
                  <a:gd name="T3" fmla="*/ 0 h 17"/>
                  <a:gd name="T4" fmla="*/ 4 w 73"/>
                  <a:gd name="T5" fmla="*/ 0 h 17"/>
                  <a:gd name="T6" fmla="*/ 3 w 73"/>
                  <a:gd name="T7" fmla="*/ 0 h 17"/>
                  <a:gd name="T8" fmla="*/ 3 w 73"/>
                  <a:gd name="T9" fmla="*/ 0 h 17"/>
                  <a:gd name="T10" fmla="*/ 2 w 73"/>
                  <a:gd name="T11" fmla="*/ 0 h 17"/>
                  <a:gd name="T12" fmla="*/ 1 w 73"/>
                  <a:gd name="T13" fmla="*/ 0 h 17"/>
                  <a:gd name="T14" fmla="*/ 0 w 73"/>
                  <a:gd name="T15" fmla="*/ 0 h 17"/>
                  <a:gd name="T16" fmla="*/ 0 w 73"/>
                  <a:gd name="T17" fmla="*/ 0 h 17"/>
                  <a:gd name="T18" fmla="*/ 0 w 73"/>
                  <a:gd name="T19" fmla="*/ 0 h 17"/>
                  <a:gd name="T20" fmla="*/ 0 w 73"/>
                  <a:gd name="T21" fmla="*/ 1 h 17"/>
                  <a:gd name="T22" fmla="*/ 0 w 73"/>
                  <a:gd name="T23" fmla="*/ 1 h 17"/>
                  <a:gd name="T24" fmla="*/ 0 w 73"/>
                  <a:gd name="T25" fmla="*/ 1 h 17"/>
                  <a:gd name="T26" fmla="*/ 1 w 73"/>
                  <a:gd name="T27" fmla="*/ 1 h 17"/>
                  <a:gd name="T28" fmla="*/ 2 w 73"/>
                  <a:gd name="T29" fmla="*/ 1 h 17"/>
                  <a:gd name="T30" fmla="*/ 3 w 73"/>
                  <a:gd name="T31" fmla="*/ 1 h 17"/>
                  <a:gd name="T32" fmla="*/ 3 w 73"/>
                  <a:gd name="T33" fmla="*/ 1 h 17"/>
                  <a:gd name="T34" fmla="*/ 4 w 73"/>
                  <a:gd name="T35" fmla="*/ 1 h 17"/>
                  <a:gd name="T36" fmla="*/ 4 w 73"/>
                  <a:gd name="T37" fmla="*/ 0 h 17"/>
                  <a:gd name="T38" fmla="*/ 4 w 73"/>
                  <a:gd name="T39" fmla="*/ 0 h 17"/>
                  <a:gd name="T40" fmla="*/ 4 w 73"/>
                  <a:gd name="T41" fmla="*/ 0 h 1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3"/>
                  <a:gd name="T64" fmla="*/ 0 h 17"/>
                  <a:gd name="T65" fmla="*/ 73 w 73"/>
                  <a:gd name="T66" fmla="*/ 17 h 1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3" h="17">
                    <a:moveTo>
                      <a:pt x="61" y="5"/>
                    </a:moveTo>
                    <a:lnTo>
                      <a:pt x="61" y="5"/>
                    </a:lnTo>
                    <a:lnTo>
                      <a:pt x="63" y="0"/>
                    </a:lnTo>
                    <a:lnTo>
                      <a:pt x="56" y="0"/>
                    </a:lnTo>
                    <a:lnTo>
                      <a:pt x="44" y="1"/>
                    </a:lnTo>
                    <a:lnTo>
                      <a:pt x="33" y="2"/>
                    </a:lnTo>
                    <a:lnTo>
                      <a:pt x="21" y="4"/>
                    </a:lnTo>
                    <a:lnTo>
                      <a:pt x="10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17"/>
                    </a:lnTo>
                    <a:lnTo>
                      <a:pt x="3" y="17"/>
                    </a:lnTo>
                    <a:lnTo>
                      <a:pt x="10" y="16"/>
                    </a:lnTo>
                    <a:lnTo>
                      <a:pt x="21" y="16"/>
                    </a:lnTo>
                    <a:lnTo>
                      <a:pt x="33" y="14"/>
                    </a:lnTo>
                    <a:lnTo>
                      <a:pt x="46" y="13"/>
                    </a:lnTo>
                    <a:lnTo>
                      <a:pt x="56" y="12"/>
                    </a:lnTo>
                    <a:lnTo>
                      <a:pt x="66" y="12"/>
                    </a:lnTo>
                    <a:lnTo>
                      <a:pt x="73" y="5"/>
                    </a:lnTo>
                    <a:lnTo>
                      <a:pt x="61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81" name="Freeform 248"/>
              <p:cNvSpPr>
                <a:spLocks/>
              </p:cNvSpPr>
              <p:nvPr/>
            </p:nvSpPr>
            <p:spPr bwMode="auto">
              <a:xfrm>
                <a:off x="4952" y="2221"/>
                <a:ext cx="10" cy="26"/>
              </a:xfrm>
              <a:custGeom>
                <a:avLst/>
                <a:gdLst>
                  <a:gd name="T0" fmla="*/ 0 w 42"/>
                  <a:gd name="T1" fmla="*/ 1 h 102"/>
                  <a:gd name="T2" fmla="*/ 0 w 42"/>
                  <a:gd name="T3" fmla="*/ 1 h 102"/>
                  <a:gd name="T4" fmla="*/ 0 w 42"/>
                  <a:gd name="T5" fmla="*/ 1 h 102"/>
                  <a:gd name="T6" fmla="*/ 0 w 42"/>
                  <a:gd name="T7" fmla="*/ 2 h 102"/>
                  <a:gd name="T8" fmla="*/ 0 w 42"/>
                  <a:gd name="T9" fmla="*/ 3 h 102"/>
                  <a:gd name="T10" fmla="*/ 1 w 42"/>
                  <a:gd name="T11" fmla="*/ 4 h 102"/>
                  <a:gd name="T12" fmla="*/ 1 w 42"/>
                  <a:gd name="T13" fmla="*/ 5 h 102"/>
                  <a:gd name="T14" fmla="*/ 1 w 42"/>
                  <a:gd name="T15" fmla="*/ 6 h 102"/>
                  <a:gd name="T16" fmla="*/ 2 w 42"/>
                  <a:gd name="T17" fmla="*/ 6 h 102"/>
                  <a:gd name="T18" fmla="*/ 2 w 42"/>
                  <a:gd name="T19" fmla="*/ 7 h 102"/>
                  <a:gd name="T20" fmla="*/ 2 w 42"/>
                  <a:gd name="T21" fmla="*/ 7 h 102"/>
                  <a:gd name="T22" fmla="*/ 2 w 42"/>
                  <a:gd name="T23" fmla="*/ 6 h 102"/>
                  <a:gd name="T24" fmla="*/ 2 w 42"/>
                  <a:gd name="T25" fmla="*/ 5 h 102"/>
                  <a:gd name="T26" fmla="*/ 2 w 42"/>
                  <a:gd name="T27" fmla="*/ 5 h 102"/>
                  <a:gd name="T28" fmla="*/ 1 w 42"/>
                  <a:gd name="T29" fmla="*/ 3 h 102"/>
                  <a:gd name="T30" fmla="*/ 1 w 42"/>
                  <a:gd name="T31" fmla="*/ 2 h 102"/>
                  <a:gd name="T32" fmla="*/ 1 w 42"/>
                  <a:gd name="T33" fmla="*/ 1 h 102"/>
                  <a:gd name="T34" fmla="*/ 1 w 42"/>
                  <a:gd name="T35" fmla="*/ 1 h 102"/>
                  <a:gd name="T36" fmla="*/ 1 w 42"/>
                  <a:gd name="T37" fmla="*/ 0 h 102"/>
                  <a:gd name="T38" fmla="*/ 0 w 42"/>
                  <a:gd name="T39" fmla="*/ 0 h 102"/>
                  <a:gd name="T40" fmla="*/ 1 w 42"/>
                  <a:gd name="T41" fmla="*/ 0 h 102"/>
                  <a:gd name="T42" fmla="*/ 1 w 42"/>
                  <a:gd name="T43" fmla="*/ 0 h 102"/>
                  <a:gd name="T44" fmla="*/ 0 w 42"/>
                  <a:gd name="T45" fmla="*/ 0 h 102"/>
                  <a:gd name="T46" fmla="*/ 0 w 42"/>
                  <a:gd name="T47" fmla="*/ 1 h 10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2"/>
                  <a:gd name="T73" fmla="*/ 0 h 102"/>
                  <a:gd name="T74" fmla="*/ 42 w 42"/>
                  <a:gd name="T75" fmla="*/ 102 h 10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2" h="102">
                    <a:moveTo>
                      <a:pt x="6" y="12"/>
                    </a:moveTo>
                    <a:lnTo>
                      <a:pt x="0" y="8"/>
                    </a:lnTo>
                    <a:lnTo>
                      <a:pt x="1" y="12"/>
                    </a:lnTo>
                    <a:lnTo>
                      <a:pt x="5" y="23"/>
                    </a:lnTo>
                    <a:lnTo>
                      <a:pt x="9" y="38"/>
                    </a:lnTo>
                    <a:lnTo>
                      <a:pt x="15" y="54"/>
                    </a:lnTo>
                    <a:lnTo>
                      <a:pt x="20" y="72"/>
                    </a:lnTo>
                    <a:lnTo>
                      <a:pt x="25" y="89"/>
                    </a:lnTo>
                    <a:lnTo>
                      <a:pt x="29" y="98"/>
                    </a:lnTo>
                    <a:lnTo>
                      <a:pt x="30" y="102"/>
                    </a:lnTo>
                    <a:lnTo>
                      <a:pt x="42" y="102"/>
                    </a:lnTo>
                    <a:lnTo>
                      <a:pt x="41" y="96"/>
                    </a:lnTo>
                    <a:lnTo>
                      <a:pt x="37" y="84"/>
                    </a:lnTo>
                    <a:lnTo>
                      <a:pt x="32" y="69"/>
                    </a:lnTo>
                    <a:lnTo>
                      <a:pt x="27" y="51"/>
                    </a:lnTo>
                    <a:lnTo>
                      <a:pt x="21" y="33"/>
                    </a:lnTo>
                    <a:lnTo>
                      <a:pt x="17" y="18"/>
                    </a:lnTo>
                    <a:lnTo>
                      <a:pt x="13" y="7"/>
                    </a:lnTo>
                    <a:lnTo>
                      <a:pt x="12" y="3"/>
                    </a:lnTo>
                    <a:lnTo>
                      <a:pt x="6" y="0"/>
                    </a:lnTo>
                    <a:lnTo>
                      <a:pt x="12" y="3"/>
                    </a:lnTo>
                    <a:lnTo>
                      <a:pt x="11" y="0"/>
                    </a:lnTo>
                    <a:lnTo>
                      <a:pt x="6" y="0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82" name="Freeform 249"/>
              <p:cNvSpPr>
                <a:spLocks/>
              </p:cNvSpPr>
              <p:nvPr/>
            </p:nvSpPr>
            <p:spPr bwMode="auto">
              <a:xfrm>
                <a:off x="4938" y="2221"/>
                <a:ext cx="15" cy="4"/>
              </a:xfrm>
              <a:custGeom>
                <a:avLst/>
                <a:gdLst>
                  <a:gd name="T0" fmla="*/ 1 w 61"/>
                  <a:gd name="T1" fmla="*/ 1 h 15"/>
                  <a:gd name="T2" fmla="*/ 0 w 61"/>
                  <a:gd name="T3" fmla="*/ 1 h 15"/>
                  <a:gd name="T4" fmla="*/ 4 w 61"/>
                  <a:gd name="T5" fmla="*/ 1 h 15"/>
                  <a:gd name="T6" fmla="*/ 4 w 61"/>
                  <a:gd name="T7" fmla="*/ 0 h 15"/>
                  <a:gd name="T8" fmla="*/ 0 w 61"/>
                  <a:gd name="T9" fmla="*/ 0 h 15"/>
                  <a:gd name="T10" fmla="*/ 0 w 61"/>
                  <a:gd name="T11" fmla="*/ 1 h 15"/>
                  <a:gd name="T12" fmla="*/ 0 w 61"/>
                  <a:gd name="T13" fmla="*/ 0 h 15"/>
                  <a:gd name="T14" fmla="*/ 0 w 61"/>
                  <a:gd name="T15" fmla="*/ 0 h 15"/>
                  <a:gd name="T16" fmla="*/ 0 w 61"/>
                  <a:gd name="T17" fmla="*/ 1 h 15"/>
                  <a:gd name="T18" fmla="*/ 1 w 61"/>
                  <a:gd name="T19" fmla="*/ 1 h 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1"/>
                  <a:gd name="T31" fmla="*/ 0 h 15"/>
                  <a:gd name="T32" fmla="*/ 61 w 61"/>
                  <a:gd name="T33" fmla="*/ 15 h 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1" h="15">
                    <a:moveTo>
                      <a:pt x="13" y="8"/>
                    </a:moveTo>
                    <a:lnTo>
                      <a:pt x="7" y="15"/>
                    </a:lnTo>
                    <a:lnTo>
                      <a:pt x="61" y="12"/>
                    </a:lnTo>
                    <a:lnTo>
                      <a:pt x="61" y="0"/>
                    </a:lnTo>
                    <a:lnTo>
                      <a:pt x="7" y="3"/>
                    </a:lnTo>
                    <a:lnTo>
                      <a:pt x="1" y="11"/>
                    </a:lnTo>
                    <a:lnTo>
                      <a:pt x="7" y="3"/>
                    </a:lnTo>
                    <a:lnTo>
                      <a:pt x="0" y="3"/>
                    </a:lnTo>
                    <a:lnTo>
                      <a:pt x="1" y="11"/>
                    </a:lnTo>
                    <a:lnTo>
                      <a:pt x="13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83" name="Freeform 250"/>
              <p:cNvSpPr>
                <a:spLocks/>
              </p:cNvSpPr>
              <p:nvPr/>
            </p:nvSpPr>
            <p:spPr bwMode="auto">
              <a:xfrm>
                <a:off x="4954" y="2222"/>
                <a:ext cx="10" cy="26"/>
              </a:xfrm>
              <a:custGeom>
                <a:avLst/>
                <a:gdLst>
                  <a:gd name="T0" fmla="*/ 2 w 39"/>
                  <a:gd name="T1" fmla="*/ 6 h 103"/>
                  <a:gd name="T2" fmla="*/ 3 w 39"/>
                  <a:gd name="T3" fmla="*/ 6 h 103"/>
                  <a:gd name="T4" fmla="*/ 1 w 39"/>
                  <a:gd name="T5" fmla="*/ 0 h 103"/>
                  <a:gd name="T6" fmla="*/ 0 w 39"/>
                  <a:gd name="T7" fmla="*/ 0 h 103"/>
                  <a:gd name="T8" fmla="*/ 2 w 39"/>
                  <a:gd name="T9" fmla="*/ 6 h 103"/>
                  <a:gd name="T10" fmla="*/ 2 w 39"/>
                  <a:gd name="T11" fmla="*/ 7 h 103"/>
                  <a:gd name="T12" fmla="*/ 2 w 39"/>
                  <a:gd name="T13" fmla="*/ 6 h 103"/>
                  <a:gd name="T14" fmla="*/ 2 w 39"/>
                  <a:gd name="T15" fmla="*/ 7 h 103"/>
                  <a:gd name="T16" fmla="*/ 2 w 39"/>
                  <a:gd name="T17" fmla="*/ 7 h 103"/>
                  <a:gd name="T18" fmla="*/ 2 w 39"/>
                  <a:gd name="T19" fmla="*/ 6 h 10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9"/>
                  <a:gd name="T31" fmla="*/ 0 h 103"/>
                  <a:gd name="T32" fmla="*/ 39 w 39"/>
                  <a:gd name="T33" fmla="*/ 103 h 10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9" h="103">
                    <a:moveTo>
                      <a:pt x="32" y="90"/>
                    </a:moveTo>
                    <a:lnTo>
                      <a:pt x="39" y="94"/>
                    </a:lnTo>
                    <a:lnTo>
                      <a:pt x="12" y="0"/>
                    </a:lnTo>
                    <a:lnTo>
                      <a:pt x="0" y="2"/>
                    </a:lnTo>
                    <a:lnTo>
                      <a:pt x="27" y="97"/>
                    </a:lnTo>
                    <a:lnTo>
                      <a:pt x="34" y="102"/>
                    </a:lnTo>
                    <a:lnTo>
                      <a:pt x="27" y="97"/>
                    </a:lnTo>
                    <a:lnTo>
                      <a:pt x="28" y="103"/>
                    </a:lnTo>
                    <a:lnTo>
                      <a:pt x="34" y="102"/>
                    </a:lnTo>
                    <a:lnTo>
                      <a:pt x="32" y="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84" name="Freeform 251"/>
              <p:cNvSpPr>
                <a:spLocks/>
              </p:cNvSpPr>
              <p:nvPr/>
            </p:nvSpPr>
            <p:spPr bwMode="auto">
              <a:xfrm>
                <a:off x="4962" y="2239"/>
                <a:ext cx="25" cy="9"/>
              </a:xfrm>
              <a:custGeom>
                <a:avLst/>
                <a:gdLst>
                  <a:gd name="T0" fmla="*/ 6 w 100"/>
                  <a:gd name="T1" fmla="*/ 1 h 34"/>
                  <a:gd name="T2" fmla="*/ 6 w 100"/>
                  <a:gd name="T3" fmla="*/ 0 h 34"/>
                  <a:gd name="T4" fmla="*/ 5 w 100"/>
                  <a:gd name="T5" fmla="*/ 0 h 34"/>
                  <a:gd name="T6" fmla="*/ 5 w 100"/>
                  <a:gd name="T7" fmla="*/ 0 h 34"/>
                  <a:gd name="T8" fmla="*/ 4 w 100"/>
                  <a:gd name="T9" fmla="*/ 1 h 34"/>
                  <a:gd name="T10" fmla="*/ 3 w 100"/>
                  <a:gd name="T11" fmla="*/ 1 h 34"/>
                  <a:gd name="T12" fmla="*/ 3 w 100"/>
                  <a:gd name="T13" fmla="*/ 1 h 34"/>
                  <a:gd name="T14" fmla="*/ 2 w 100"/>
                  <a:gd name="T15" fmla="*/ 1 h 34"/>
                  <a:gd name="T16" fmla="*/ 1 w 100"/>
                  <a:gd name="T17" fmla="*/ 1 h 34"/>
                  <a:gd name="T18" fmla="*/ 0 w 100"/>
                  <a:gd name="T19" fmla="*/ 2 h 34"/>
                  <a:gd name="T20" fmla="*/ 0 w 100"/>
                  <a:gd name="T21" fmla="*/ 2 h 34"/>
                  <a:gd name="T22" fmla="*/ 1 w 100"/>
                  <a:gd name="T23" fmla="*/ 2 h 34"/>
                  <a:gd name="T24" fmla="*/ 2 w 100"/>
                  <a:gd name="T25" fmla="*/ 2 h 34"/>
                  <a:gd name="T26" fmla="*/ 3 w 100"/>
                  <a:gd name="T27" fmla="*/ 2 h 34"/>
                  <a:gd name="T28" fmla="*/ 3 w 100"/>
                  <a:gd name="T29" fmla="*/ 2 h 34"/>
                  <a:gd name="T30" fmla="*/ 4 w 100"/>
                  <a:gd name="T31" fmla="*/ 1 h 34"/>
                  <a:gd name="T32" fmla="*/ 5 w 100"/>
                  <a:gd name="T33" fmla="*/ 1 h 34"/>
                  <a:gd name="T34" fmla="*/ 6 w 100"/>
                  <a:gd name="T35" fmla="*/ 1 h 34"/>
                  <a:gd name="T36" fmla="*/ 6 w 100"/>
                  <a:gd name="T37" fmla="*/ 1 h 34"/>
                  <a:gd name="T38" fmla="*/ 6 w 100"/>
                  <a:gd name="T39" fmla="*/ 0 h 34"/>
                  <a:gd name="T40" fmla="*/ 6 w 100"/>
                  <a:gd name="T41" fmla="*/ 1 h 34"/>
                  <a:gd name="T42" fmla="*/ 6 w 100"/>
                  <a:gd name="T43" fmla="*/ 1 h 34"/>
                  <a:gd name="T44" fmla="*/ 6 w 100"/>
                  <a:gd name="T45" fmla="*/ 0 h 34"/>
                  <a:gd name="T46" fmla="*/ 6 w 100"/>
                  <a:gd name="T47" fmla="*/ 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00"/>
                  <a:gd name="T73" fmla="*/ 0 h 34"/>
                  <a:gd name="T74" fmla="*/ 100 w 10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00" h="34">
                    <a:moveTo>
                      <a:pt x="87" y="8"/>
                    </a:moveTo>
                    <a:lnTo>
                      <a:pt x="91" y="0"/>
                    </a:lnTo>
                    <a:lnTo>
                      <a:pt x="85" y="2"/>
                    </a:lnTo>
                    <a:lnTo>
                      <a:pt x="78" y="5"/>
                    </a:lnTo>
                    <a:lnTo>
                      <a:pt x="67" y="8"/>
                    </a:lnTo>
                    <a:lnTo>
                      <a:pt x="56" y="11"/>
                    </a:lnTo>
                    <a:lnTo>
                      <a:pt x="43" y="13"/>
                    </a:lnTo>
                    <a:lnTo>
                      <a:pt x="30" y="17"/>
                    </a:lnTo>
                    <a:lnTo>
                      <a:pt x="15" y="19"/>
                    </a:lnTo>
                    <a:lnTo>
                      <a:pt x="0" y="22"/>
                    </a:lnTo>
                    <a:lnTo>
                      <a:pt x="2" y="34"/>
                    </a:lnTo>
                    <a:lnTo>
                      <a:pt x="18" y="31"/>
                    </a:lnTo>
                    <a:lnTo>
                      <a:pt x="32" y="29"/>
                    </a:lnTo>
                    <a:lnTo>
                      <a:pt x="45" y="25"/>
                    </a:lnTo>
                    <a:lnTo>
                      <a:pt x="58" y="23"/>
                    </a:lnTo>
                    <a:lnTo>
                      <a:pt x="69" y="20"/>
                    </a:lnTo>
                    <a:lnTo>
                      <a:pt x="80" y="17"/>
                    </a:lnTo>
                    <a:lnTo>
                      <a:pt x="90" y="14"/>
                    </a:lnTo>
                    <a:lnTo>
                      <a:pt x="96" y="12"/>
                    </a:lnTo>
                    <a:lnTo>
                      <a:pt x="99" y="4"/>
                    </a:lnTo>
                    <a:lnTo>
                      <a:pt x="96" y="12"/>
                    </a:lnTo>
                    <a:lnTo>
                      <a:pt x="100" y="10"/>
                    </a:lnTo>
                    <a:lnTo>
                      <a:pt x="99" y="4"/>
                    </a:lnTo>
                    <a:lnTo>
                      <a:pt x="87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85" name="Freeform 252"/>
              <p:cNvSpPr>
                <a:spLocks/>
              </p:cNvSpPr>
              <p:nvPr/>
            </p:nvSpPr>
            <p:spPr bwMode="auto">
              <a:xfrm>
                <a:off x="4975" y="2217"/>
                <a:ext cx="12" cy="25"/>
              </a:xfrm>
              <a:custGeom>
                <a:avLst/>
                <a:gdLst>
                  <a:gd name="T0" fmla="*/ 1 w 48"/>
                  <a:gd name="T1" fmla="*/ 1 h 99"/>
                  <a:gd name="T2" fmla="*/ 0 w 48"/>
                  <a:gd name="T3" fmla="*/ 1 h 99"/>
                  <a:gd name="T4" fmla="*/ 0 w 48"/>
                  <a:gd name="T5" fmla="*/ 1 h 99"/>
                  <a:gd name="T6" fmla="*/ 0 w 48"/>
                  <a:gd name="T7" fmla="*/ 1 h 99"/>
                  <a:gd name="T8" fmla="*/ 0 w 48"/>
                  <a:gd name="T9" fmla="*/ 2 h 99"/>
                  <a:gd name="T10" fmla="*/ 1 w 48"/>
                  <a:gd name="T11" fmla="*/ 2 h 99"/>
                  <a:gd name="T12" fmla="*/ 1 w 48"/>
                  <a:gd name="T13" fmla="*/ 3 h 99"/>
                  <a:gd name="T14" fmla="*/ 1 w 48"/>
                  <a:gd name="T15" fmla="*/ 4 h 99"/>
                  <a:gd name="T16" fmla="*/ 2 w 48"/>
                  <a:gd name="T17" fmla="*/ 5 h 99"/>
                  <a:gd name="T18" fmla="*/ 2 w 48"/>
                  <a:gd name="T19" fmla="*/ 6 h 99"/>
                  <a:gd name="T20" fmla="*/ 3 w 48"/>
                  <a:gd name="T21" fmla="*/ 6 h 99"/>
                  <a:gd name="T22" fmla="*/ 3 w 48"/>
                  <a:gd name="T23" fmla="*/ 5 h 99"/>
                  <a:gd name="T24" fmla="*/ 2 w 48"/>
                  <a:gd name="T25" fmla="*/ 4 h 99"/>
                  <a:gd name="T26" fmla="*/ 2 w 48"/>
                  <a:gd name="T27" fmla="*/ 3 h 99"/>
                  <a:gd name="T28" fmla="*/ 2 w 48"/>
                  <a:gd name="T29" fmla="*/ 2 h 99"/>
                  <a:gd name="T30" fmla="*/ 1 w 48"/>
                  <a:gd name="T31" fmla="*/ 1 h 99"/>
                  <a:gd name="T32" fmla="*/ 1 w 48"/>
                  <a:gd name="T33" fmla="*/ 1 h 99"/>
                  <a:gd name="T34" fmla="*/ 1 w 48"/>
                  <a:gd name="T35" fmla="*/ 1 h 99"/>
                  <a:gd name="T36" fmla="*/ 1 w 48"/>
                  <a:gd name="T37" fmla="*/ 0 h 99"/>
                  <a:gd name="T38" fmla="*/ 0 w 48"/>
                  <a:gd name="T39" fmla="*/ 0 h 99"/>
                  <a:gd name="T40" fmla="*/ 1 w 48"/>
                  <a:gd name="T41" fmla="*/ 0 h 99"/>
                  <a:gd name="T42" fmla="*/ 1 w 48"/>
                  <a:gd name="T43" fmla="*/ 0 h 99"/>
                  <a:gd name="T44" fmla="*/ 0 w 48"/>
                  <a:gd name="T45" fmla="*/ 0 h 99"/>
                  <a:gd name="T46" fmla="*/ 1 w 48"/>
                  <a:gd name="T47" fmla="*/ 1 h 9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8"/>
                  <a:gd name="T73" fmla="*/ 0 h 99"/>
                  <a:gd name="T74" fmla="*/ 48 w 48"/>
                  <a:gd name="T75" fmla="*/ 99 h 9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8" h="99">
                    <a:moveTo>
                      <a:pt x="7" y="13"/>
                    </a:moveTo>
                    <a:lnTo>
                      <a:pt x="0" y="10"/>
                    </a:lnTo>
                    <a:lnTo>
                      <a:pt x="0" y="11"/>
                    </a:lnTo>
                    <a:lnTo>
                      <a:pt x="3" y="16"/>
                    </a:lnTo>
                    <a:lnTo>
                      <a:pt x="5" y="23"/>
                    </a:lnTo>
                    <a:lnTo>
                      <a:pt x="10" y="32"/>
                    </a:lnTo>
                    <a:lnTo>
                      <a:pt x="15" y="45"/>
                    </a:lnTo>
                    <a:lnTo>
                      <a:pt x="21" y="61"/>
                    </a:lnTo>
                    <a:lnTo>
                      <a:pt x="28" y="79"/>
                    </a:lnTo>
                    <a:lnTo>
                      <a:pt x="36" y="99"/>
                    </a:lnTo>
                    <a:lnTo>
                      <a:pt x="48" y="95"/>
                    </a:lnTo>
                    <a:lnTo>
                      <a:pt x="40" y="74"/>
                    </a:lnTo>
                    <a:lnTo>
                      <a:pt x="33" y="56"/>
                    </a:lnTo>
                    <a:lnTo>
                      <a:pt x="27" y="41"/>
                    </a:lnTo>
                    <a:lnTo>
                      <a:pt x="22" y="27"/>
                    </a:lnTo>
                    <a:lnTo>
                      <a:pt x="17" y="18"/>
                    </a:lnTo>
                    <a:lnTo>
                      <a:pt x="15" y="11"/>
                    </a:lnTo>
                    <a:lnTo>
                      <a:pt x="12" y="6"/>
                    </a:lnTo>
                    <a:lnTo>
                      <a:pt x="12" y="5"/>
                    </a:lnTo>
                    <a:lnTo>
                      <a:pt x="5" y="1"/>
                    </a:lnTo>
                    <a:lnTo>
                      <a:pt x="12" y="5"/>
                    </a:lnTo>
                    <a:lnTo>
                      <a:pt x="10" y="0"/>
                    </a:lnTo>
                    <a:lnTo>
                      <a:pt x="5" y="1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86" name="Freeform 253"/>
              <p:cNvSpPr>
                <a:spLocks/>
              </p:cNvSpPr>
              <p:nvPr/>
            </p:nvSpPr>
            <p:spPr bwMode="auto">
              <a:xfrm>
                <a:off x="4954" y="2217"/>
                <a:ext cx="23" cy="7"/>
              </a:xfrm>
              <a:custGeom>
                <a:avLst/>
                <a:gdLst>
                  <a:gd name="T0" fmla="*/ 1 w 91"/>
                  <a:gd name="T1" fmla="*/ 1 h 29"/>
                  <a:gd name="T2" fmla="*/ 1 w 91"/>
                  <a:gd name="T3" fmla="*/ 2 h 29"/>
                  <a:gd name="T4" fmla="*/ 1 w 91"/>
                  <a:gd name="T5" fmla="*/ 2 h 29"/>
                  <a:gd name="T6" fmla="*/ 2 w 91"/>
                  <a:gd name="T7" fmla="*/ 1 h 29"/>
                  <a:gd name="T8" fmla="*/ 2 w 91"/>
                  <a:gd name="T9" fmla="*/ 1 h 29"/>
                  <a:gd name="T10" fmla="*/ 3 w 91"/>
                  <a:gd name="T11" fmla="*/ 1 h 29"/>
                  <a:gd name="T12" fmla="*/ 4 w 91"/>
                  <a:gd name="T13" fmla="*/ 1 h 29"/>
                  <a:gd name="T14" fmla="*/ 5 w 91"/>
                  <a:gd name="T15" fmla="*/ 1 h 29"/>
                  <a:gd name="T16" fmla="*/ 5 w 91"/>
                  <a:gd name="T17" fmla="*/ 1 h 29"/>
                  <a:gd name="T18" fmla="*/ 6 w 91"/>
                  <a:gd name="T19" fmla="*/ 1 h 29"/>
                  <a:gd name="T20" fmla="*/ 6 w 91"/>
                  <a:gd name="T21" fmla="*/ 0 h 29"/>
                  <a:gd name="T22" fmla="*/ 5 w 91"/>
                  <a:gd name="T23" fmla="*/ 0 h 29"/>
                  <a:gd name="T24" fmla="*/ 5 w 91"/>
                  <a:gd name="T25" fmla="*/ 0 h 29"/>
                  <a:gd name="T26" fmla="*/ 4 w 91"/>
                  <a:gd name="T27" fmla="*/ 0 h 29"/>
                  <a:gd name="T28" fmla="*/ 3 w 91"/>
                  <a:gd name="T29" fmla="*/ 0 h 29"/>
                  <a:gd name="T30" fmla="*/ 2 w 91"/>
                  <a:gd name="T31" fmla="*/ 1 h 29"/>
                  <a:gd name="T32" fmla="*/ 2 w 91"/>
                  <a:gd name="T33" fmla="*/ 1 h 29"/>
                  <a:gd name="T34" fmla="*/ 1 w 91"/>
                  <a:gd name="T35" fmla="*/ 1 h 29"/>
                  <a:gd name="T36" fmla="*/ 1 w 91"/>
                  <a:gd name="T37" fmla="*/ 1 h 29"/>
                  <a:gd name="T38" fmla="*/ 0 w 91"/>
                  <a:gd name="T39" fmla="*/ 1 h 29"/>
                  <a:gd name="T40" fmla="*/ 1 w 91"/>
                  <a:gd name="T41" fmla="*/ 1 h 29"/>
                  <a:gd name="T42" fmla="*/ 0 w 91"/>
                  <a:gd name="T43" fmla="*/ 1 h 29"/>
                  <a:gd name="T44" fmla="*/ 0 w 91"/>
                  <a:gd name="T45" fmla="*/ 1 h 29"/>
                  <a:gd name="T46" fmla="*/ 1 w 91"/>
                  <a:gd name="T47" fmla="*/ 1 h 2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1"/>
                  <a:gd name="T73" fmla="*/ 0 h 29"/>
                  <a:gd name="T74" fmla="*/ 91 w 91"/>
                  <a:gd name="T75" fmla="*/ 29 h 2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1" h="29">
                    <a:moveTo>
                      <a:pt x="13" y="22"/>
                    </a:moveTo>
                    <a:lnTo>
                      <a:pt x="7" y="29"/>
                    </a:lnTo>
                    <a:lnTo>
                      <a:pt x="16" y="28"/>
                    </a:lnTo>
                    <a:lnTo>
                      <a:pt x="25" y="26"/>
                    </a:lnTo>
                    <a:lnTo>
                      <a:pt x="37" y="24"/>
                    </a:lnTo>
                    <a:lnTo>
                      <a:pt x="49" y="22"/>
                    </a:lnTo>
                    <a:lnTo>
                      <a:pt x="61" y="19"/>
                    </a:lnTo>
                    <a:lnTo>
                      <a:pt x="72" y="17"/>
                    </a:lnTo>
                    <a:lnTo>
                      <a:pt x="83" y="15"/>
                    </a:lnTo>
                    <a:lnTo>
                      <a:pt x="91" y="12"/>
                    </a:lnTo>
                    <a:lnTo>
                      <a:pt x="89" y="0"/>
                    </a:lnTo>
                    <a:lnTo>
                      <a:pt x="81" y="3"/>
                    </a:lnTo>
                    <a:lnTo>
                      <a:pt x="70" y="5"/>
                    </a:lnTo>
                    <a:lnTo>
                      <a:pt x="59" y="7"/>
                    </a:lnTo>
                    <a:lnTo>
                      <a:pt x="47" y="10"/>
                    </a:lnTo>
                    <a:lnTo>
                      <a:pt x="35" y="12"/>
                    </a:lnTo>
                    <a:lnTo>
                      <a:pt x="23" y="15"/>
                    </a:lnTo>
                    <a:lnTo>
                      <a:pt x="13" y="16"/>
                    </a:lnTo>
                    <a:lnTo>
                      <a:pt x="7" y="17"/>
                    </a:lnTo>
                    <a:lnTo>
                      <a:pt x="1" y="24"/>
                    </a:lnTo>
                    <a:lnTo>
                      <a:pt x="7" y="17"/>
                    </a:lnTo>
                    <a:lnTo>
                      <a:pt x="0" y="17"/>
                    </a:lnTo>
                    <a:lnTo>
                      <a:pt x="1" y="24"/>
                    </a:lnTo>
                    <a:lnTo>
                      <a:pt x="13" y="2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87" name="Freeform 254"/>
              <p:cNvSpPr>
                <a:spLocks/>
              </p:cNvSpPr>
              <p:nvPr/>
            </p:nvSpPr>
            <p:spPr bwMode="auto">
              <a:xfrm>
                <a:off x="4978" y="2207"/>
                <a:ext cx="18" cy="12"/>
              </a:xfrm>
              <a:custGeom>
                <a:avLst/>
                <a:gdLst>
                  <a:gd name="T0" fmla="*/ 4 w 74"/>
                  <a:gd name="T1" fmla="*/ 0 h 51"/>
                  <a:gd name="T2" fmla="*/ 4 w 74"/>
                  <a:gd name="T3" fmla="*/ 0 h 51"/>
                  <a:gd name="T4" fmla="*/ 3 w 74"/>
                  <a:gd name="T5" fmla="*/ 0 h 51"/>
                  <a:gd name="T6" fmla="*/ 3 w 74"/>
                  <a:gd name="T7" fmla="*/ 1 h 51"/>
                  <a:gd name="T8" fmla="*/ 3 w 74"/>
                  <a:gd name="T9" fmla="*/ 1 h 51"/>
                  <a:gd name="T10" fmla="*/ 2 w 74"/>
                  <a:gd name="T11" fmla="*/ 1 h 51"/>
                  <a:gd name="T12" fmla="*/ 2 w 74"/>
                  <a:gd name="T13" fmla="*/ 1 h 51"/>
                  <a:gd name="T14" fmla="*/ 1 w 74"/>
                  <a:gd name="T15" fmla="*/ 2 h 51"/>
                  <a:gd name="T16" fmla="*/ 0 w 74"/>
                  <a:gd name="T17" fmla="*/ 2 h 51"/>
                  <a:gd name="T18" fmla="*/ 0 w 74"/>
                  <a:gd name="T19" fmla="*/ 2 h 51"/>
                  <a:gd name="T20" fmla="*/ 0 w 74"/>
                  <a:gd name="T21" fmla="*/ 3 h 51"/>
                  <a:gd name="T22" fmla="*/ 1 w 74"/>
                  <a:gd name="T23" fmla="*/ 3 h 51"/>
                  <a:gd name="T24" fmla="*/ 1 w 74"/>
                  <a:gd name="T25" fmla="*/ 2 h 51"/>
                  <a:gd name="T26" fmla="*/ 2 w 74"/>
                  <a:gd name="T27" fmla="*/ 2 h 51"/>
                  <a:gd name="T28" fmla="*/ 2 w 74"/>
                  <a:gd name="T29" fmla="*/ 2 h 51"/>
                  <a:gd name="T30" fmla="*/ 3 w 74"/>
                  <a:gd name="T31" fmla="*/ 2 h 51"/>
                  <a:gd name="T32" fmla="*/ 4 w 74"/>
                  <a:gd name="T33" fmla="*/ 1 h 51"/>
                  <a:gd name="T34" fmla="*/ 4 w 74"/>
                  <a:gd name="T35" fmla="*/ 1 h 51"/>
                  <a:gd name="T36" fmla="*/ 4 w 74"/>
                  <a:gd name="T37" fmla="*/ 1 h 51"/>
                  <a:gd name="T38" fmla="*/ 4 w 74"/>
                  <a:gd name="T39" fmla="*/ 1 h 51"/>
                  <a:gd name="T40" fmla="*/ 4 w 74"/>
                  <a:gd name="T41" fmla="*/ 0 h 51"/>
                  <a:gd name="T42" fmla="*/ 4 w 74"/>
                  <a:gd name="T43" fmla="*/ 0 h 51"/>
                  <a:gd name="T44" fmla="*/ 4 w 74"/>
                  <a:gd name="T45" fmla="*/ 0 h 51"/>
                  <a:gd name="T46" fmla="*/ 4 w 74"/>
                  <a:gd name="T47" fmla="*/ 0 h 5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4"/>
                  <a:gd name="T73" fmla="*/ 0 h 51"/>
                  <a:gd name="T74" fmla="*/ 74 w 74"/>
                  <a:gd name="T75" fmla="*/ 51 h 5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4" h="51">
                    <a:moveTo>
                      <a:pt x="74" y="8"/>
                    </a:moveTo>
                    <a:lnTo>
                      <a:pt x="65" y="5"/>
                    </a:lnTo>
                    <a:lnTo>
                      <a:pt x="59" y="9"/>
                    </a:lnTo>
                    <a:lnTo>
                      <a:pt x="53" y="14"/>
                    </a:lnTo>
                    <a:lnTo>
                      <a:pt x="46" y="18"/>
                    </a:lnTo>
                    <a:lnTo>
                      <a:pt x="37" y="21"/>
                    </a:lnTo>
                    <a:lnTo>
                      <a:pt x="28" y="27"/>
                    </a:lnTo>
                    <a:lnTo>
                      <a:pt x="18" y="32"/>
                    </a:lnTo>
                    <a:lnTo>
                      <a:pt x="10" y="35"/>
                    </a:lnTo>
                    <a:lnTo>
                      <a:pt x="0" y="39"/>
                    </a:lnTo>
                    <a:lnTo>
                      <a:pt x="5" y="51"/>
                    </a:lnTo>
                    <a:lnTo>
                      <a:pt x="14" y="47"/>
                    </a:lnTo>
                    <a:lnTo>
                      <a:pt x="23" y="41"/>
                    </a:lnTo>
                    <a:lnTo>
                      <a:pt x="32" y="36"/>
                    </a:lnTo>
                    <a:lnTo>
                      <a:pt x="42" y="33"/>
                    </a:lnTo>
                    <a:lnTo>
                      <a:pt x="50" y="28"/>
                    </a:lnTo>
                    <a:lnTo>
                      <a:pt x="60" y="23"/>
                    </a:lnTo>
                    <a:lnTo>
                      <a:pt x="66" y="18"/>
                    </a:lnTo>
                    <a:lnTo>
                      <a:pt x="72" y="15"/>
                    </a:lnTo>
                    <a:lnTo>
                      <a:pt x="62" y="12"/>
                    </a:lnTo>
                    <a:lnTo>
                      <a:pt x="74" y="8"/>
                    </a:lnTo>
                    <a:lnTo>
                      <a:pt x="71" y="0"/>
                    </a:lnTo>
                    <a:lnTo>
                      <a:pt x="65" y="5"/>
                    </a:lnTo>
                    <a:lnTo>
                      <a:pt x="74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88" name="Freeform 255"/>
              <p:cNvSpPr>
                <a:spLocks/>
              </p:cNvSpPr>
              <p:nvPr/>
            </p:nvSpPr>
            <p:spPr bwMode="auto">
              <a:xfrm>
                <a:off x="4993" y="2209"/>
                <a:ext cx="14" cy="24"/>
              </a:xfrm>
              <a:custGeom>
                <a:avLst/>
                <a:gdLst>
                  <a:gd name="T0" fmla="*/ 3 w 55"/>
                  <a:gd name="T1" fmla="*/ 6 h 97"/>
                  <a:gd name="T2" fmla="*/ 4 w 55"/>
                  <a:gd name="T3" fmla="*/ 5 h 97"/>
                  <a:gd name="T4" fmla="*/ 3 w 55"/>
                  <a:gd name="T5" fmla="*/ 5 h 97"/>
                  <a:gd name="T6" fmla="*/ 3 w 55"/>
                  <a:gd name="T7" fmla="*/ 5 h 97"/>
                  <a:gd name="T8" fmla="*/ 3 w 55"/>
                  <a:gd name="T9" fmla="*/ 4 h 97"/>
                  <a:gd name="T10" fmla="*/ 2 w 55"/>
                  <a:gd name="T11" fmla="*/ 3 h 97"/>
                  <a:gd name="T12" fmla="*/ 2 w 55"/>
                  <a:gd name="T13" fmla="*/ 2 h 97"/>
                  <a:gd name="T14" fmla="*/ 1 w 55"/>
                  <a:gd name="T15" fmla="*/ 1 h 97"/>
                  <a:gd name="T16" fmla="*/ 1 w 55"/>
                  <a:gd name="T17" fmla="*/ 0 h 97"/>
                  <a:gd name="T18" fmla="*/ 1 w 55"/>
                  <a:gd name="T19" fmla="*/ 0 h 97"/>
                  <a:gd name="T20" fmla="*/ 0 w 55"/>
                  <a:gd name="T21" fmla="*/ 0 h 97"/>
                  <a:gd name="T22" fmla="*/ 0 w 55"/>
                  <a:gd name="T23" fmla="*/ 1 h 97"/>
                  <a:gd name="T24" fmla="*/ 1 w 55"/>
                  <a:gd name="T25" fmla="*/ 1 h 97"/>
                  <a:gd name="T26" fmla="*/ 1 w 55"/>
                  <a:gd name="T27" fmla="*/ 2 h 97"/>
                  <a:gd name="T28" fmla="*/ 2 w 55"/>
                  <a:gd name="T29" fmla="*/ 3 h 97"/>
                  <a:gd name="T30" fmla="*/ 2 w 55"/>
                  <a:gd name="T31" fmla="*/ 4 h 97"/>
                  <a:gd name="T32" fmla="*/ 2 w 55"/>
                  <a:gd name="T33" fmla="*/ 5 h 97"/>
                  <a:gd name="T34" fmla="*/ 3 w 55"/>
                  <a:gd name="T35" fmla="*/ 6 h 97"/>
                  <a:gd name="T36" fmla="*/ 3 w 55"/>
                  <a:gd name="T37" fmla="*/ 6 h 97"/>
                  <a:gd name="T38" fmla="*/ 3 w 55"/>
                  <a:gd name="T39" fmla="*/ 5 h 97"/>
                  <a:gd name="T40" fmla="*/ 3 w 55"/>
                  <a:gd name="T41" fmla="*/ 6 h 97"/>
                  <a:gd name="T42" fmla="*/ 4 w 55"/>
                  <a:gd name="T43" fmla="*/ 6 h 97"/>
                  <a:gd name="T44" fmla="*/ 4 w 55"/>
                  <a:gd name="T45" fmla="*/ 5 h 97"/>
                  <a:gd name="T46" fmla="*/ 3 w 55"/>
                  <a:gd name="T47" fmla="*/ 6 h 9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5"/>
                  <a:gd name="T73" fmla="*/ 0 h 97"/>
                  <a:gd name="T74" fmla="*/ 55 w 55"/>
                  <a:gd name="T75" fmla="*/ 97 h 9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5" h="97">
                    <a:moveTo>
                      <a:pt x="52" y="97"/>
                    </a:moveTo>
                    <a:lnTo>
                      <a:pt x="54" y="89"/>
                    </a:lnTo>
                    <a:lnTo>
                      <a:pt x="52" y="86"/>
                    </a:lnTo>
                    <a:lnTo>
                      <a:pt x="48" y="77"/>
                    </a:lnTo>
                    <a:lnTo>
                      <a:pt x="43" y="65"/>
                    </a:lnTo>
                    <a:lnTo>
                      <a:pt x="35" y="51"/>
                    </a:lnTo>
                    <a:lnTo>
                      <a:pt x="28" y="36"/>
                    </a:lnTo>
                    <a:lnTo>
                      <a:pt x="21" y="21"/>
                    </a:lnTo>
                    <a:lnTo>
                      <a:pt x="16" y="8"/>
                    </a:lnTo>
                    <a:lnTo>
                      <a:pt x="12" y="0"/>
                    </a:lnTo>
                    <a:lnTo>
                      <a:pt x="0" y="4"/>
                    </a:lnTo>
                    <a:lnTo>
                      <a:pt x="4" y="13"/>
                    </a:lnTo>
                    <a:lnTo>
                      <a:pt x="11" y="26"/>
                    </a:lnTo>
                    <a:lnTo>
                      <a:pt x="18" y="40"/>
                    </a:lnTo>
                    <a:lnTo>
                      <a:pt x="25" y="56"/>
                    </a:lnTo>
                    <a:lnTo>
                      <a:pt x="31" y="70"/>
                    </a:lnTo>
                    <a:lnTo>
                      <a:pt x="36" y="82"/>
                    </a:lnTo>
                    <a:lnTo>
                      <a:pt x="42" y="91"/>
                    </a:lnTo>
                    <a:lnTo>
                      <a:pt x="42" y="94"/>
                    </a:lnTo>
                    <a:lnTo>
                      <a:pt x="45" y="87"/>
                    </a:lnTo>
                    <a:lnTo>
                      <a:pt x="52" y="97"/>
                    </a:lnTo>
                    <a:lnTo>
                      <a:pt x="55" y="93"/>
                    </a:lnTo>
                    <a:lnTo>
                      <a:pt x="54" y="89"/>
                    </a:lnTo>
                    <a:lnTo>
                      <a:pt x="52" y="9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89" name="Freeform 256"/>
              <p:cNvSpPr>
                <a:spLocks/>
              </p:cNvSpPr>
              <p:nvPr/>
            </p:nvSpPr>
            <p:spPr bwMode="auto">
              <a:xfrm>
                <a:off x="4986" y="2231"/>
                <a:ext cx="20" cy="11"/>
              </a:xfrm>
              <a:custGeom>
                <a:avLst/>
                <a:gdLst>
                  <a:gd name="T0" fmla="*/ 0 w 82"/>
                  <a:gd name="T1" fmla="*/ 2 h 47"/>
                  <a:gd name="T2" fmla="*/ 0 w 82"/>
                  <a:gd name="T3" fmla="*/ 3 h 47"/>
                  <a:gd name="T4" fmla="*/ 1 w 82"/>
                  <a:gd name="T5" fmla="*/ 2 h 47"/>
                  <a:gd name="T6" fmla="*/ 1 w 82"/>
                  <a:gd name="T7" fmla="*/ 2 h 47"/>
                  <a:gd name="T8" fmla="*/ 1 w 82"/>
                  <a:gd name="T9" fmla="*/ 2 h 47"/>
                  <a:gd name="T10" fmla="*/ 2 w 82"/>
                  <a:gd name="T11" fmla="*/ 2 h 47"/>
                  <a:gd name="T12" fmla="*/ 3 w 82"/>
                  <a:gd name="T13" fmla="*/ 2 h 47"/>
                  <a:gd name="T14" fmla="*/ 3 w 82"/>
                  <a:gd name="T15" fmla="*/ 1 h 47"/>
                  <a:gd name="T16" fmla="*/ 4 w 82"/>
                  <a:gd name="T17" fmla="*/ 1 h 47"/>
                  <a:gd name="T18" fmla="*/ 5 w 82"/>
                  <a:gd name="T19" fmla="*/ 0 h 47"/>
                  <a:gd name="T20" fmla="*/ 4 w 82"/>
                  <a:gd name="T21" fmla="*/ 0 h 47"/>
                  <a:gd name="T22" fmla="*/ 4 w 82"/>
                  <a:gd name="T23" fmla="*/ 0 h 47"/>
                  <a:gd name="T24" fmla="*/ 3 w 82"/>
                  <a:gd name="T25" fmla="*/ 1 h 47"/>
                  <a:gd name="T26" fmla="*/ 2 w 82"/>
                  <a:gd name="T27" fmla="*/ 1 h 47"/>
                  <a:gd name="T28" fmla="*/ 2 w 82"/>
                  <a:gd name="T29" fmla="*/ 1 h 47"/>
                  <a:gd name="T30" fmla="*/ 1 w 82"/>
                  <a:gd name="T31" fmla="*/ 2 h 47"/>
                  <a:gd name="T32" fmla="*/ 1 w 82"/>
                  <a:gd name="T33" fmla="*/ 2 h 47"/>
                  <a:gd name="T34" fmla="*/ 0 w 82"/>
                  <a:gd name="T35" fmla="*/ 2 h 47"/>
                  <a:gd name="T36" fmla="*/ 0 w 82"/>
                  <a:gd name="T37" fmla="*/ 2 h 47"/>
                  <a:gd name="T38" fmla="*/ 1 w 82"/>
                  <a:gd name="T39" fmla="*/ 2 h 47"/>
                  <a:gd name="T40" fmla="*/ 0 w 82"/>
                  <a:gd name="T41" fmla="*/ 2 h 47"/>
                  <a:gd name="T42" fmla="*/ 0 w 82"/>
                  <a:gd name="T43" fmla="*/ 3 h 47"/>
                  <a:gd name="T44" fmla="*/ 0 w 82"/>
                  <a:gd name="T45" fmla="*/ 3 h 47"/>
                  <a:gd name="T46" fmla="*/ 0 w 82"/>
                  <a:gd name="T47" fmla="*/ 2 h 4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82"/>
                  <a:gd name="T73" fmla="*/ 0 h 47"/>
                  <a:gd name="T74" fmla="*/ 82 w 82"/>
                  <a:gd name="T75" fmla="*/ 47 h 4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82" h="47">
                    <a:moveTo>
                      <a:pt x="0" y="42"/>
                    </a:moveTo>
                    <a:lnTo>
                      <a:pt x="8" y="46"/>
                    </a:lnTo>
                    <a:lnTo>
                      <a:pt x="11" y="44"/>
                    </a:lnTo>
                    <a:lnTo>
                      <a:pt x="17" y="43"/>
                    </a:lnTo>
                    <a:lnTo>
                      <a:pt x="26" y="41"/>
                    </a:lnTo>
                    <a:lnTo>
                      <a:pt x="35" y="37"/>
                    </a:lnTo>
                    <a:lnTo>
                      <a:pt x="46" y="31"/>
                    </a:lnTo>
                    <a:lnTo>
                      <a:pt x="58" y="25"/>
                    </a:lnTo>
                    <a:lnTo>
                      <a:pt x="70" y="18"/>
                    </a:lnTo>
                    <a:lnTo>
                      <a:pt x="82" y="10"/>
                    </a:lnTo>
                    <a:lnTo>
                      <a:pt x="75" y="0"/>
                    </a:lnTo>
                    <a:lnTo>
                      <a:pt x="63" y="8"/>
                    </a:lnTo>
                    <a:lnTo>
                      <a:pt x="51" y="16"/>
                    </a:lnTo>
                    <a:lnTo>
                      <a:pt x="41" y="22"/>
                    </a:lnTo>
                    <a:lnTo>
                      <a:pt x="30" y="25"/>
                    </a:lnTo>
                    <a:lnTo>
                      <a:pt x="21" y="29"/>
                    </a:lnTo>
                    <a:lnTo>
                      <a:pt x="15" y="31"/>
                    </a:lnTo>
                    <a:lnTo>
                      <a:pt x="9" y="32"/>
                    </a:lnTo>
                    <a:lnTo>
                      <a:pt x="5" y="34"/>
                    </a:lnTo>
                    <a:lnTo>
                      <a:pt x="12" y="37"/>
                    </a:lnTo>
                    <a:lnTo>
                      <a:pt x="0" y="42"/>
                    </a:lnTo>
                    <a:lnTo>
                      <a:pt x="3" y="47"/>
                    </a:lnTo>
                    <a:lnTo>
                      <a:pt x="8" y="46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90" name="Freeform 257"/>
              <p:cNvSpPr>
                <a:spLocks/>
              </p:cNvSpPr>
              <p:nvPr/>
            </p:nvSpPr>
            <p:spPr bwMode="auto">
              <a:xfrm>
                <a:off x="4977" y="2216"/>
                <a:ext cx="12" cy="25"/>
              </a:xfrm>
              <a:custGeom>
                <a:avLst/>
                <a:gdLst>
                  <a:gd name="T0" fmla="*/ 0 w 49"/>
                  <a:gd name="T1" fmla="*/ 0 h 98"/>
                  <a:gd name="T2" fmla="*/ 0 w 49"/>
                  <a:gd name="T3" fmla="*/ 1 h 98"/>
                  <a:gd name="T4" fmla="*/ 2 w 49"/>
                  <a:gd name="T5" fmla="*/ 6 h 98"/>
                  <a:gd name="T6" fmla="*/ 3 w 49"/>
                  <a:gd name="T7" fmla="*/ 6 h 98"/>
                  <a:gd name="T8" fmla="*/ 1 w 49"/>
                  <a:gd name="T9" fmla="*/ 0 h 98"/>
                  <a:gd name="T10" fmla="*/ 0 w 49"/>
                  <a:gd name="T11" fmla="*/ 1 h 98"/>
                  <a:gd name="T12" fmla="*/ 0 w 49"/>
                  <a:gd name="T13" fmla="*/ 0 h 98"/>
                  <a:gd name="T14" fmla="*/ 0 w 49"/>
                  <a:gd name="T15" fmla="*/ 0 h 98"/>
                  <a:gd name="T16" fmla="*/ 0 w 49"/>
                  <a:gd name="T17" fmla="*/ 1 h 98"/>
                  <a:gd name="T18" fmla="*/ 0 w 49"/>
                  <a:gd name="T19" fmla="*/ 0 h 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9"/>
                  <a:gd name="T31" fmla="*/ 0 h 98"/>
                  <a:gd name="T32" fmla="*/ 49 w 49"/>
                  <a:gd name="T33" fmla="*/ 98 h 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9" h="98">
                    <a:moveTo>
                      <a:pt x="5" y="0"/>
                    </a:moveTo>
                    <a:lnTo>
                      <a:pt x="1" y="8"/>
                    </a:lnTo>
                    <a:lnTo>
                      <a:pt x="37" y="98"/>
                    </a:lnTo>
                    <a:lnTo>
                      <a:pt x="49" y="93"/>
                    </a:lnTo>
                    <a:lnTo>
                      <a:pt x="13" y="3"/>
                    </a:lnTo>
                    <a:lnTo>
                      <a:pt x="10" y="12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1" y="8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91" name="Freeform 258"/>
              <p:cNvSpPr>
                <a:spLocks/>
              </p:cNvSpPr>
              <p:nvPr/>
            </p:nvSpPr>
            <p:spPr bwMode="auto">
              <a:xfrm>
                <a:off x="4995" y="2198"/>
                <a:ext cx="7" cy="12"/>
              </a:xfrm>
              <a:custGeom>
                <a:avLst/>
                <a:gdLst>
                  <a:gd name="T0" fmla="*/ 2 w 26"/>
                  <a:gd name="T1" fmla="*/ 1 h 45"/>
                  <a:gd name="T2" fmla="*/ 1 w 26"/>
                  <a:gd name="T3" fmla="*/ 1 h 45"/>
                  <a:gd name="T4" fmla="*/ 1 w 26"/>
                  <a:gd name="T5" fmla="*/ 1 h 45"/>
                  <a:gd name="T6" fmla="*/ 1 w 26"/>
                  <a:gd name="T7" fmla="*/ 2 h 45"/>
                  <a:gd name="T8" fmla="*/ 0 w 26"/>
                  <a:gd name="T9" fmla="*/ 2 h 45"/>
                  <a:gd name="T10" fmla="*/ 0 w 26"/>
                  <a:gd name="T11" fmla="*/ 3 h 45"/>
                  <a:gd name="T12" fmla="*/ 0 w 26"/>
                  <a:gd name="T13" fmla="*/ 3 h 45"/>
                  <a:gd name="T14" fmla="*/ 1 w 26"/>
                  <a:gd name="T15" fmla="*/ 3 h 45"/>
                  <a:gd name="T16" fmla="*/ 1 w 26"/>
                  <a:gd name="T17" fmla="*/ 2 h 45"/>
                  <a:gd name="T18" fmla="*/ 2 w 26"/>
                  <a:gd name="T19" fmla="*/ 2 h 45"/>
                  <a:gd name="T20" fmla="*/ 2 w 26"/>
                  <a:gd name="T21" fmla="*/ 1 h 45"/>
                  <a:gd name="T22" fmla="*/ 1 w 26"/>
                  <a:gd name="T23" fmla="*/ 1 h 45"/>
                  <a:gd name="T24" fmla="*/ 2 w 26"/>
                  <a:gd name="T25" fmla="*/ 1 h 45"/>
                  <a:gd name="T26" fmla="*/ 1 w 26"/>
                  <a:gd name="T27" fmla="*/ 0 h 45"/>
                  <a:gd name="T28" fmla="*/ 1 w 26"/>
                  <a:gd name="T29" fmla="*/ 1 h 45"/>
                  <a:gd name="T30" fmla="*/ 2 w 26"/>
                  <a:gd name="T31" fmla="*/ 1 h 4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6"/>
                  <a:gd name="T49" fmla="*/ 0 h 45"/>
                  <a:gd name="T50" fmla="*/ 26 w 26"/>
                  <a:gd name="T51" fmla="*/ 45 h 4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6" h="45">
                    <a:moveTo>
                      <a:pt x="25" y="14"/>
                    </a:moveTo>
                    <a:lnTo>
                      <a:pt x="14" y="15"/>
                    </a:lnTo>
                    <a:lnTo>
                      <a:pt x="12" y="20"/>
                    </a:lnTo>
                    <a:lnTo>
                      <a:pt x="7" y="27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5" y="45"/>
                    </a:lnTo>
                    <a:lnTo>
                      <a:pt x="12" y="42"/>
                    </a:lnTo>
                    <a:lnTo>
                      <a:pt x="16" y="35"/>
                    </a:lnTo>
                    <a:lnTo>
                      <a:pt x="21" y="27"/>
                    </a:lnTo>
                    <a:lnTo>
                      <a:pt x="26" y="18"/>
                    </a:lnTo>
                    <a:lnTo>
                      <a:pt x="15" y="19"/>
                    </a:lnTo>
                    <a:lnTo>
                      <a:pt x="25" y="14"/>
                    </a:lnTo>
                    <a:lnTo>
                      <a:pt x="18" y="0"/>
                    </a:lnTo>
                    <a:lnTo>
                      <a:pt x="14" y="15"/>
                    </a:lnTo>
                    <a:lnTo>
                      <a:pt x="25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92" name="Freeform 259"/>
              <p:cNvSpPr>
                <a:spLocks/>
              </p:cNvSpPr>
              <p:nvPr/>
            </p:nvSpPr>
            <p:spPr bwMode="auto">
              <a:xfrm>
                <a:off x="4999" y="2202"/>
                <a:ext cx="14" cy="24"/>
              </a:xfrm>
              <a:custGeom>
                <a:avLst/>
                <a:gdLst>
                  <a:gd name="T0" fmla="*/ 3 w 57"/>
                  <a:gd name="T1" fmla="*/ 6 h 96"/>
                  <a:gd name="T2" fmla="*/ 3 w 57"/>
                  <a:gd name="T3" fmla="*/ 6 h 96"/>
                  <a:gd name="T4" fmla="*/ 3 w 57"/>
                  <a:gd name="T5" fmla="*/ 6 h 96"/>
                  <a:gd name="T6" fmla="*/ 3 w 57"/>
                  <a:gd name="T7" fmla="*/ 5 h 96"/>
                  <a:gd name="T8" fmla="*/ 3 w 57"/>
                  <a:gd name="T9" fmla="*/ 5 h 96"/>
                  <a:gd name="T10" fmla="*/ 2 w 57"/>
                  <a:gd name="T11" fmla="*/ 3 h 96"/>
                  <a:gd name="T12" fmla="*/ 2 w 57"/>
                  <a:gd name="T13" fmla="*/ 3 h 96"/>
                  <a:gd name="T14" fmla="*/ 1 w 57"/>
                  <a:gd name="T15" fmla="*/ 2 h 96"/>
                  <a:gd name="T16" fmla="*/ 1 w 57"/>
                  <a:gd name="T17" fmla="*/ 1 h 96"/>
                  <a:gd name="T18" fmla="*/ 0 w 57"/>
                  <a:gd name="T19" fmla="*/ 0 h 96"/>
                  <a:gd name="T20" fmla="*/ 0 w 57"/>
                  <a:gd name="T21" fmla="*/ 0 h 96"/>
                  <a:gd name="T22" fmla="*/ 0 w 57"/>
                  <a:gd name="T23" fmla="*/ 1 h 96"/>
                  <a:gd name="T24" fmla="*/ 1 w 57"/>
                  <a:gd name="T25" fmla="*/ 2 h 96"/>
                  <a:gd name="T26" fmla="*/ 1 w 57"/>
                  <a:gd name="T27" fmla="*/ 3 h 96"/>
                  <a:gd name="T28" fmla="*/ 2 w 57"/>
                  <a:gd name="T29" fmla="*/ 4 h 96"/>
                  <a:gd name="T30" fmla="*/ 2 w 57"/>
                  <a:gd name="T31" fmla="*/ 5 h 96"/>
                  <a:gd name="T32" fmla="*/ 2 w 57"/>
                  <a:gd name="T33" fmla="*/ 6 h 96"/>
                  <a:gd name="T34" fmla="*/ 3 w 57"/>
                  <a:gd name="T35" fmla="*/ 6 h 96"/>
                  <a:gd name="T36" fmla="*/ 3 w 57"/>
                  <a:gd name="T37" fmla="*/ 6 h 96"/>
                  <a:gd name="T38" fmla="*/ 3 w 57"/>
                  <a:gd name="T39" fmla="*/ 6 h 96"/>
                  <a:gd name="T40" fmla="*/ 3 w 57"/>
                  <a:gd name="T41" fmla="*/ 6 h 96"/>
                  <a:gd name="T42" fmla="*/ 3 w 57"/>
                  <a:gd name="T43" fmla="*/ 6 h 96"/>
                  <a:gd name="T44" fmla="*/ 3 w 57"/>
                  <a:gd name="T45" fmla="*/ 6 h 96"/>
                  <a:gd name="T46" fmla="*/ 3 w 57"/>
                  <a:gd name="T47" fmla="*/ 6 h 9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7"/>
                  <a:gd name="T73" fmla="*/ 0 h 96"/>
                  <a:gd name="T74" fmla="*/ 57 w 57"/>
                  <a:gd name="T75" fmla="*/ 96 h 9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7" h="96">
                    <a:moveTo>
                      <a:pt x="57" y="96"/>
                    </a:moveTo>
                    <a:lnTo>
                      <a:pt x="55" y="91"/>
                    </a:lnTo>
                    <a:lnTo>
                      <a:pt x="54" y="89"/>
                    </a:lnTo>
                    <a:lnTo>
                      <a:pt x="52" y="82"/>
                    </a:lnTo>
                    <a:lnTo>
                      <a:pt x="46" y="71"/>
                    </a:lnTo>
                    <a:lnTo>
                      <a:pt x="39" y="58"/>
                    </a:lnTo>
                    <a:lnTo>
                      <a:pt x="31" y="43"/>
                    </a:lnTo>
                    <a:lnTo>
                      <a:pt x="24" y="28"/>
                    </a:lnTo>
                    <a:lnTo>
                      <a:pt x="17" y="13"/>
                    </a:lnTo>
                    <a:lnTo>
                      <a:pt x="10" y="0"/>
                    </a:lnTo>
                    <a:lnTo>
                      <a:pt x="0" y="5"/>
                    </a:lnTo>
                    <a:lnTo>
                      <a:pt x="7" y="18"/>
                    </a:lnTo>
                    <a:lnTo>
                      <a:pt x="15" y="33"/>
                    </a:lnTo>
                    <a:lnTo>
                      <a:pt x="22" y="48"/>
                    </a:lnTo>
                    <a:lnTo>
                      <a:pt x="29" y="63"/>
                    </a:lnTo>
                    <a:lnTo>
                      <a:pt x="36" y="76"/>
                    </a:lnTo>
                    <a:lnTo>
                      <a:pt x="40" y="86"/>
                    </a:lnTo>
                    <a:lnTo>
                      <a:pt x="45" y="94"/>
                    </a:lnTo>
                    <a:lnTo>
                      <a:pt x="46" y="96"/>
                    </a:lnTo>
                    <a:lnTo>
                      <a:pt x="45" y="91"/>
                    </a:lnTo>
                    <a:lnTo>
                      <a:pt x="57" y="96"/>
                    </a:lnTo>
                    <a:lnTo>
                      <a:pt x="57" y="94"/>
                    </a:lnTo>
                    <a:lnTo>
                      <a:pt x="55" y="91"/>
                    </a:lnTo>
                    <a:lnTo>
                      <a:pt x="57" y="9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93" name="Freeform 260"/>
              <p:cNvSpPr>
                <a:spLocks/>
              </p:cNvSpPr>
              <p:nvPr/>
            </p:nvSpPr>
            <p:spPr bwMode="auto">
              <a:xfrm>
                <a:off x="5006" y="2225"/>
                <a:ext cx="7" cy="9"/>
              </a:xfrm>
              <a:custGeom>
                <a:avLst/>
                <a:gdLst>
                  <a:gd name="T0" fmla="*/ 0 w 32"/>
                  <a:gd name="T1" fmla="*/ 2 h 35"/>
                  <a:gd name="T2" fmla="*/ 0 w 32"/>
                  <a:gd name="T3" fmla="*/ 2 h 35"/>
                  <a:gd name="T4" fmla="*/ 1 w 32"/>
                  <a:gd name="T5" fmla="*/ 2 h 35"/>
                  <a:gd name="T6" fmla="*/ 1 w 32"/>
                  <a:gd name="T7" fmla="*/ 2 h 35"/>
                  <a:gd name="T8" fmla="*/ 1 w 32"/>
                  <a:gd name="T9" fmla="*/ 1 h 35"/>
                  <a:gd name="T10" fmla="*/ 2 w 32"/>
                  <a:gd name="T11" fmla="*/ 0 h 35"/>
                  <a:gd name="T12" fmla="*/ 1 w 32"/>
                  <a:gd name="T13" fmla="*/ 0 h 35"/>
                  <a:gd name="T14" fmla="*/ 1 w 32"/>
                  <a:gd name="T15" fmla="*/ 1 h 35"/>
                  <a:gd name="T16" fmla="*/ 0 w 32"/>
                  <a:gd name="T17" fmla="*/ 1 h 35"/>
                  <a:gd name="T18" fmla="*/ 0 w 32"/>
                  <a:gd name="T19" fmla="*/ 1 h 35"/>
                  <a:gd name="T20" fmla="*/ 0 w 32"/>
                  <a:gd name="T21" fmla="*/ 1 h 35"/>
                  <a:gd name="T22" fmla="*/ 0 w 32"/>
                  <a:gd name="T23" fmla="*/ 2 h 35"/>
                  <a:gd name="T24" fmla="*/ 0 w 32"/>
                  <a:gd name="T25" fmla="*/ 2 h 35"/>
                  <a:gd name="T26" fmla="*/ 0 w 32"/>
                  <a:gd name="T27" fmla="*/ 2 h 35"/>
                  <a:gd name="T28" fmla="*/ 0 w 32"/>
                  <a:gd name="T29" fmla="*/ 2 h 35"/>
                  <a:gd name="T30" fmla="*/ 0 w 32"/>
                  <a:gd name="T31" fmla="*/ 2 h 3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2"/>
                  <a:gd name="T49" fmla="*/ 0 h 35"/>
                  <a:gd name="T50" fmla="*/ 32 w 32"/>
                  <a:gd name="T51" fmla="*/ 35 h 3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2" h="35">
                    <a:moveTo>
                      <a:pt x="0" y="28"/>
                    </a:moveTo>
                    <a:lnTo>
                      <a:pt x="9" y="30"/>
                    </a:lnTo>
                    <a:lnTo>
                      <a:pt x="12" y="28"/>
                    </a:lnTo>
                    <a:lnTo>
                      <a:pt x="18" y="22"/>
                    </a:lnTo>
                    <a:lnTo>
                      <a:pt x="26" y="13"/>
                    </a:lnTo>
                    <a:lnTo>
                      <a:pt x="32" y="5"/>
                    </a:lnTo>
                    <a:lnTo>
                      <a:pt x="20" y="0"/>
                    </a:lnTo>
                    <a:lnTo>
                      <a:pt x="16" y="6"/>
                    </a:lnTo>
                    <a:lnTo>
                      <a:pt x="9" y="12"/>
                    </a:lnTo>
                    <a:lnTo>
                      <a:pt x="3" y="18"/>
                    </a:lnTo>
                    <a:lnTo>
                      <a:pt x="2" y="21"/>
                    </a:lnTo>
                    <a:lnTo>
                      <a:pt x="10" y="23"/>
                    </a:lnTo>
                    <a:lnTo>
                      <a:pt x="0" y="28"/>
                    </a:lnTo>
                    <a:lnTo>
                      <a:pt x="3" y="35"/>
                    </a:lnTo>
                    <a:lnTo>
                      <a:pt x="9" y="3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94" name="Freeform 261"/>
              <p:cNvSpPr>
                <a:spLocks/>
              </p:cNvSpPr>
              <p:nvPr/>
            </p:nvSpPr>
            <p:spPr bwMode="auto">
              <a:xfrm>
                <a:off x="4994" y="2207"/>
                <a:ext cx="14" cy="25"/>
              </a:xfrm>
              <a:custGeom>
                <a:avLst/>
                <a:gdLst>
                  <a:gd name="T0" fmla="*/ 1 w 56"/>
                  <a:gd name="T1" fmla="*/ 0 h 97"/>
                  <a:gd name="T2" fmla="*/ 0 w 56"/>
                  <a:gd name="T3" fmla="*/ 1 h 97"/>
                  <a:gd name="T4" fmla="*/ 3 w 56"/>
                  <a:gd name="T5" fmla="*/ 6 h 97"/>
                  <a:gd name="T6" fmla="*/ 4 w 56"/>
                  <a:gd name="T7" fmla="*/ 6 h 97"/>
                  <a:gd name="T8" fmla="*/ 1 w 56"/>
                  <a:gd name="T9" fmla="*/ 0 h 97"/>
                  <a:gd name="T10" fmla="*/ 1 w 56"/>
                  <a:gd name="T11" fmla="*/ 1 h 97"/>
                  <a:gd name="T12" fmla="*/ 1 w 56"/>
                  <a:gd name="T13" fmla="*/ 0 h 97"/>
                  <a:gd name="T14" fmla="*/ 0 w 56"/>
                  <a:gd name="T15" fmla="*/ 0 h 97"/>
                  <a:gd name="T16" fmla="*/ 0 w 56"/>
                  <a:gd name="T17" fmla="*/ 1 h 97"/>
                  <a:gd name="T18" fmla="*/ 1 w 56"/>
                  <a:gd name="T19" fmla="*/ 0 h 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6"/>
                  <a:gd name="T31" fmla="*/ 0 h 97"/>
                  <a:gd name="T32" fmla="*/ 56 w 56"/>
                  <a:gd name="T33" fmla="*/ 97 h 9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6" h="97">
                    <a:moveTo>
                      <a:pt x="6" y="0"/>
                    </a:moveTo>
                    <a:lnTo>
                      <a:pt x="3" y="7"/>
                    </a:lnTo>
                    <a:lnTo>
                      <a:pt x="46" y="97"/>
                    </a:lnTo>
                    <a:lnTo>
                      <a:pt x="56" y="92"/>
                    </a:lnTo>
                    <a:lnTo>
                      <a:pt x="13" y="2"/>
                    </a:lnTo>
                    <a:lnTo>
                      <a:pt x="11" y="9"/>
                    </a:lnTo>
                    <a:lnTo>
                      <a:pt x="6" y="0"/>
                    </a:lnTo>
                    <a:lnTo>
                      <a:pt x="0" y="2"/>
                    </a:lnTo>
                    <a:lnTo>
                      <a:pt x="3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95" name="Freeform 262"/>
              <p:cNvSpPr>
                <a:spLocks/>
              </p:cNvSpPr>
              <p:nvPr/>
            </p:nvSpPr>
            <p:spPr bwMode="auto">
              <a:xfrm>
                <a:off x="4913" y="2270"/>
                <a:ext cx="3" cy="27"/>
              </a:xfrm>
              <a:custGeom>
                <a:avLst/>
                <a:gdLst>
                  <a:gd name="T0" fmla="*/ 1 w 12"/>
                  <a:gd name="T1" fmla="*/ 6 h 107"/>
                  <a:gd name="T2" fmla="*/ 1 w 12"/>
                  <a:gd name="T3" fmla="*/ 6 h 107"/>
                  <a:gd name="T4" fmla="*/ 1 w 12"/>
                  <a:gd name="T5" fmla="*/ 0 h 107"/>
                  <a:gd name="T6" fmla="*/ 0 w 12"/>
                  <a:gd name="T7" fmla="*/ 0 h 107"/>
                  <a:gd name="T8" fmla="*/ 0 w 12"/>
                  <a:gd name="T9" fmla="*/ 6 h 107"/>
                  <a:gd name="T10" fmla="*/ 0 w 12"/>
                  <a:gd name="T11" fmla="*/ 7 h 107"/>
                  <a:gd name="T12" fmla="*/ 0 w 12"/>
                  <a:gd name="T13" fmla="*/ 6 h 107"/>
                  <a:gd name="T14" fmla="*/ 0 w 12"/>
                  <a:gd name="T15" fmla="*/ 7 h 107"/>
                  <a:gd name="T16" fmla="*/ 0 w 12"/>
                  <a:gd name="T17" fmla="*/ 7 h 107"/>
                  <a:gd name="T18" fmla="*/ 1 w 12"/>
                  <a:gd name="T19" fmla="*/ 6 h 1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"/>
                  <a:gd name="T31" fmla="*/ 0 h 107"/>
                  <a:gd name="T32" fmla="*/ 12 w 12"/>
                  <a:gd name="T33" fmla="*/ 107 h 1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" h="107">
                    <a:moveTo>
                      <a:pt x="7" y="95"/>
                    </a:moveTo>
                    <a:lnTo>
                      <a:pt x="12" y="101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01"/>
                    </a:lnTo>
                    <a:lnTo>
                      <a:pt x="5" y="107"/>
                    </a:lnTo>
                    <a:lnTo>
                      <a:pt x="0" y="101"/>
                    </a:lnTo>
                    <a:lnTo>
                      <a:pt x="0" y="106"/>
                    </a:lnTo>
                    <a:lnTo>
                      <a:pt x="5" y="107"/>
                    </a:lnTo>
                    <a:lnTo>
                      <a:pt x="7" y="9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96" name="Freeform 263"/>
              <p:cNvSpPr>
                <a:spLocks/>
              </p:cNvSpPr>
              <p:nvPr/>
            </p:nvSpPr>
            <p:spPr bwMode="auto">
              <a:xfrm>
                <a:off x="4914" y="2294"/>
                <a:ext cx="19" cy="8"/>
              </a:xfrm>
              <a:custGeom>
                <a:avLst/>
                <a:gdLst>
                  <a:gd name="T0" fmla="*/ 4 w 76"/>
                  <a:gd name="T1" fmla="*/ 1 h 34"/>
                  <a:gd name="T2" fmla="*/ 5 w 76"/>
                  <a:gd name="T3" fmla="*/ 1 h 34"/>
                  <a:gd name="T4" fmla="*/ 0 w 76"/>
                  <a:gd name="T5" fmla="*/ 0 h 34"/>
                  <a:gd name="T6" fmla="*/ 0 w 76"/>
                  <a:gd name="T7" fmla="*/ 1 h 34"/>
                  <a:gd name="T8" fmla="*/ 4 w 76"/>
                  <a:gd name="T9" fmla="*/ 2 h 34"/>
                  <a:gd name="T10" fmla="*/ 5 w 76"/>
                  <a:gd name="T11" fmla="*/ 1 h 34"/>
                  <a:gd name="T12" fmla="*/ 4 w 76"/>
                  <a:gd name="T13" fmla="*/ 2 h 34"/>
                  <a:gd name="T14" fmla="*/ 5 w 76"/>
                  <a:gd name="T15" fmla="*/ 2 h 34"/>
                  <a:gd name="T16" fmla="*/ 5 w 76"/>
                  <a:gd name="T17" fmla="*/ 1 h 34"/>
                  <a:gd name="T18" fmla="*/ 4 w 76"/>
                  <a:gd name="T19" fmla="*/ 1 h 3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6"/>
                  <a:gd name="T31" fmla="*/ 0 h 34"/>
                  <a:gd name="T32" fmla="*/ 76 w 76"/>
                  <a:gd name="T33" fmla="*/ 34 h 3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6" h="34">
                    <a:moveTo>
                      <a:pt x="64" y="25"/>
                    </a:moveTo>
                    <a:lnTo>
                      <a:pt x="72" y="19"/>
                    </a:lnTo>
                    <a:lnTo>
                      <a:pt x="2" y="0"/>
                    </a:lnTo>
                    <a:lnTo>
                      <a:pt x="0" y="12"/>
                    </a:lnTo>
                    <a:lnTo>
                      <a:pt x="69" y="31"/>
                    </a:lnTo>
                    <a:lnTo>
                      <a:pt x="76" y="25"/>
                    </a:lnTo>
                    <a:lnTo>
                      <a:pt x="69" y="31"/>
                    </a:lnTo>
                    <a:lnTo>
                      <a:pt x="76" y="34"/>
                    </a:lnTo>
                    <a:lnTo>
                      <a:pt x="76" y="25"/>
                    </a:lnTo>
                    <a:lnTo>
                      <a:pt x="64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97" name="Freeform 264"/>
              <p:cNvSpPr>
                <a:spLocks/>
              </p:cNvSpPr>
              <p:nvPr/>
            </p:nvSpPr>
            <p:spPr bwMode="auto">
              <a:xfrm>
                <a:off x="4930" y="2273"/>
                <a:ext cx="3" cy="27"/>
              </a:xfrm>
              <a:custGeom>
                <a:avLst/>
                <a:gdLst>
                  <a:gd name="T0" fmla="*/ 0 w 12"/>
                  <a:gd name="T1" fmla="*/ 1 h 110"/>
                  <a:gd name="T2" fmla="*/ 0 w 12"/>
                  <a:gd name="T3" fmla="*/ 0 h 110"/>
                  <a:gd name="T4" fmla="*/ 0 w 12"/>
                  <a:gd name="T5" fmla="*/ 7 h 110"/>
                  <a:gd name="T6" fmla="*/ 1 w 12"/>
                  <a:gd name="T7" fmla="*/ 7 h 110"/>
                  <a:gd name="T8" fmla="*/ 1 w 12"/>
                  <a:gd name="T9" fmla="*/ 0 h 110"/>
                  <a:gd name="T10" fmla="*/ 1 w 12"/>
                  <a:gd name="T11" fmla="*/ 0 h 110"/>
                  <a:gd name="T12" fmla="*/ 1 w 12"/>
                  <a:gd name="T13" fmla="*/ 0 h 110"/>
                  <a:gd name="T14" fmla="*/ 1 w 12"/>
                  <a:gd name="T15" fmla="*/ 0 h 110"/>
                  <a:gd name="T16" fmla="*/ 1 w 12"/>
                  <a:gd name="T17" fmla="*/ 0 h 110"/>
                  <a:gd name="T18" fmla="*/ 0 w 12"/>
                  <a:gd name="T19" fmla="*/ 1 h 1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"/>
                  <a:gd name="T31" fmla="*/ 0 h 110"/>
                  <a:gd name="T32" fmla="*/ 12 w 12"/>
                  <a:gd name="T33" fmla="*/ 110 h 11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" h="110">
                    <a:moveTo>
                      <a:pt x="5" y="12"/>
                    </a:moveTo>
                    <a:lnTo>
                      <a:pt x="0" y="6"/>
                    </a:lnTo>
                    <a:lnTo>
                      <a:pt x="0" y="110"/>
                    </a:lnTo>
                    <a:lnTo>
                      <a:pt x="12" y="110"/>
                    </a:lnTo>
                    <a:lnTo>
                      <a:pt x="12" y="6"/>
                    </a:lnTo>
                    <a:lnTo>
                      <a:pt x="8" y="0"/>
                    </a:lnTo>
                    <a:lnTo>
                      <a:pt x="12" y="6"/>
                    </a:lnTo>
                    <a:lnTo>
                      <a:pt x="12" y="1"/>
                    </a:lnTo>
                    <a:lnTo>
                      <a:pt x="8" y="0"/>
                    </a:lnTo>
                    <a:lnTo>
                      <a:pt x="5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98" name="Freeform 265"/>
              <p:cNvSpPr>
                <a:spLocks/>
              </p:cNvSpPr>
              <p:nvPr/>
            </p:nvSpPr>
            <p:spPr bwMode="auto">
              <a:xfrm>
                <a:off x="4913" y="2269"/>
                <a:ext cx="19" cy="7"/>
              </a:xfrm>
              <a:custGeom>
                <a:avLst/>
                <a:gdLst>
                  <a:gd name="T0" fmla="*/ 1 w 77"/>
                  <a:gd name="T1" fmla="*/ 0 h 29"/>
                  <a:gd name="T2" fmla="*/ 0 w 77"/>
                  <a:gd name="T3" fmla="*/ 1 h 29"/>
                  <a:gd name="T4" fmla="*/ 4 w 77"/>
                  <a:gd name="T5" fmla="*/ 2 h 29"/>
                  <a:gd name="T6" fmla="*/ 5 w 77"/>
                  <a:gd name="T7" fmla="*/ 1 h 29"/>
                  <a:gd name="T8" fmla="*/ 0 w 77"/>
                  <a:gd name="T9" fmla="*/ 0 h 29"/>
                  <a:gd name="T10" fmla="*/ 0 w 77"/>
                  <a:gd name="T11" fmla="*/ 0 h 29"/>
                  <a:gd name="T12" fmla="*/ 0 w 77"/>
                  <a:gd name="T13" fmla="*/ 0 h 29"/>
                  <a:gd name="T14" fmla="*/ 0 w 77"/>
                  <a:gd name="T15" fmla="*/ 0 h 29"/>
                  <a:gd name="T16" fmla="*/ 0 w 77"/>
                  <a:gd name="T17" fmla="*/ 0 h 29"/>
                  <a:gd name="T18" fmla="*/ 1 w 77"/>
                  <a:gd name="T19" fmla="*/ 0 h 2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7"/>
                  <a:gd name="T31" fmla="*/ 0 h 29"/>
                  <a:gd name="T32" fmla="*/ 77 w 77"/>
                  <a:gd name="T33" fmla="*/ 29 h 2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7" h="29">
                    <a:moveTo>
                      <a:pt x="12" y="7"/>
                    </a:moveTo>
                    <a:lnTo>
                      <a:pt x="5" y="13"/>
                    </a:lnTo>
                    <a:lnTo>
                      <a:pt x="74" y="29"/>
                    </a:lnTo>
                    <a:lnTo>
                      <a:pt x="77" y="17"/>
                    </a:lnTo>
                    <a:lnTo>
                      <a:pt x="7" y="1"/>
                    </a:lnTo>
                    <a:lnTo>
                      <a:pt x="0" y="7"/>
                    </a:lnTo>
                    <a:lnTo>
                      <a:pt x="7" y="1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12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99" name="Freeform 266"/>
              <p:cNvSpPr>
                <a:spLocks/>
              </p:cNvSpPr>
              <p:nvPr/>
            </p:nvSpPr>
            <p:spPr bwMode="auto">
              <a:xfrm>
                <a:off x="4933" y="2274"/>
                <a:ext cx="3" cy="28"/>
              </a:xfrm>
              <a:custGeom>
                <a:avLst/>
                <a:gdLst>
                  <a:gd name="T0" fmla="*/ 1 w 12"/>
                  <a:gd name="T1" fmla="*/ 6 h 110"/>
                  <a:gd name="T2" fmla="*/ 1 w 12"/>
                  <a:gd name="T3" fmla="*/ 7 h 110"/>
                  <a:gd name="T4" fmla="*/ 1 w 12"/>
                  <a:gd name="T5" fmla="*/ 0 h 110"/>
                  <a:gd name="T6" fmla="*/ 0 w 12"/>
                  <a:gd name="T7" fmla="*/ 0 h 110"/>
                  <a:gd name="T8" fmla="*/ 0 w 12"/>
                  <a:gd name="T9" fmla="*/ 7 h 110"/>
                  <a:gd name="T10" fmla="*/ 1 w 12"/>
                  <a:gd name="T11" fmla="*/ 7 h 110"/>
                  <a:gd name="T12" fmla="*/ 0 w 12"/>
                  <a:gd name="T13" fmla="*/ 7 h 110"/>
                  <a:gd name="T14" fmla="*/ 0 w 12"/>
                  <a:gd name="T15" fmla="*/ 7 h 110"/>
                  <a:gd name="T16" fmla="*/ 1 w 12"/>
                  <a:gd name="T17" fmla="*/ 7 h 110"/>
                  <a:gd name="T18" fmla="*/ 1 w 12"/>
                  <a:gd name="T19" fmla="*/ 6 h 1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"/>
                  <a:gd name="T31" fmla="*/ 0 h 110"/>
                  <a:gd name="T32" fmla="*/ 12 w 12"/>
                  <a:gd name="T33" fmla="*/ 110 h 11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" h="110">
                    <a:moveTo>
                      <a:pt x="6" y="98"/>
                    </a:moveTo>
                    <a:lnTo>
                      <a:pt x="12" y="1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04"/>
                    </a:lnTo>
                    <a:lnTo>
                      <a:pt x="6" y="110"/>
                    </a:lnTo>
                    <a:lnTo>
                      <a:pt x="0" y="104"/>
                    </a:lnTo>
                    <a:lnTo>
                      <a:pt x="0" y="110"/>
                    </a:lnTo>
                    <a:lnTo>
                      <a:pt x="6" y="110"/>
                    </a:lnTo>
                    <a:lnTo>
                      <a:pt x="6" y="9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00" name="Freeform 267"/>
              <p:cNvSpPr>
                <a:spLocks/>
              </p:cNvSpPr>
              <p:nvPr/>
            </p:nvSpPr>
            <p:spPr bwMode="auto">
              <a:xfrm>
                <a:off x="4934" y="2299"/>
                <a:ext cx="16" cy="3"/>
              </a:xfrm>
              <a:custGeom>
                <a:avLst/>
                <a:gdLst>
                  <a:gd name="T0" fmla="*/ 3 w 65"/>
                  <a:gd name="T1" fmla="*/ 1 h 12"/>
                  <a:gd name="T2" fmla="*/ 4 w 65"/>
                  <a:gd name="T3" fmla="*/ 0 h 12"/>
                  <a:gd name="T4" fmla="*/ 0 w 65"/>
                  <a:gd name="T5" fmla="*/ 0 h 12"/>
                  <a:gd name="T6" fmla="*/ 0 w 65"/>
                  <a:gd name="T7" fmla="*/ 1 h 12"/>
                  <a:gd name="T8" fmla="*/ 4 w 65"/>
                  <a:gd name="T9" fmla="*/ 1 h 12"/>
                  <a:gd name="T10" fmla="*/ 4 w 65"/>
                  <a:gd name="T11" fmla="*/ 1 h 12"/>
                  <a:gd name="T12" fmla="*/ 4 w 65"/>
                  <a:gd name="T13" fmla="*/ 1 h 12"/>
                  <a:gd name="T14" fmla="*/ 4 w 65"/>
                  <a:gd name="T15" fmla="*/ 1 h 12"/>
                  <a:gd name="T16" fmla="*/ 4 w 65"/>
                  <a:gd name="T17" fmla="*/ 1 h 12"/>
                  <a:gd name="T18" fmla="*/ 3 w 65"/>
                  <a:gd name="T19" fmla="*/ 1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5"/>
                  <a:gd name="T31" fmla="*/ 0 h 12"/>
                  <a:gd name="T32" fmla="*/ 65 w 65"/>
                  <a:gd name="T33" fmla="*/ 12 h 1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5" h="12">
                    <a:moveTo>
                      <a:pt x="53" y="6"/>
                    </a:moveTo>
                    <a:lnTo>
                      <a:pt x="59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59" y="12"/>
                    </a:lnTo>
                    <a:lnTo>
                      <a:pt x="65" y="6"/>
                    </a:lnTo>
                    <a:lnTo>
                      <a:pt x="59" y="12"/>
                    </a:lnTo>
                    <a:lnTo>
                      <a:pt x="65" y="12"/>
                    </a:lnTo>
                    <a:lnTo>
                      <a:pt x="65" y="6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01" name="Freeform 268"/>
              <p:cNvSpPr>
                <a:spLocks/>
              </p:cNvSpPr>
              <p:nvPr/>
            </p:nvSpPr>
            <p:spPr bwMode="auto">
              <a:xfrm>
                <a:off x="4947" y="2273"/>
                <a:ext cx="3" cy="27"/>
              </a:xfrm>
              <a:custGeom>
                <a:avLst/>
                <a:gdLst>
                  <a:gd name="T0" fmla="*/ 1 w 12"/>
                  <a:gd name="T1" fmla="*/ 1 h 110"/>
                  <a:gd name="T2" fmla="*/ 0 w 12"/>
                  <a:gd name="T3" fmla="*/ 0 h 110"/>
                  <a:gd name="T4" fmla="*/ 0 w 12"/>
                  <a:gd name="T5" fmla="*/ 7 h 110"/>
                  <a:gd name="T6" fmla="*/ 1 w 12"/>
                  <a:gd name="T7" fmla="*/ 7 h 110"/>
                  <a:gd name="T8" fmla="*/ 1 w 12"/>
                  <a:gd name="T9" fmla="*/ 0 h 110"/>
                  <a:gd name="T10" fmla="*/ 1 w 12"/>
                  <a:gd name="T11" fmla="*/ 0 h 110"/>
                  <a:gd name="T12" fmla="*/ 1 w 12"/>
                  <a:gd name="T13" fmla="*/ 0 h 110"/>
                  <a:gd name="T14" fmla="*/ 1 w 12"/>
                  <a:gd name="T15" fmla="*/ 0 h 110"/>
                  <a:gd name="T16" fmla="*/ 1 w 12"/>
                  <a:gd name="T17" fmla="*/ 0 h 110"/>
                  <a:gd name="T18" fmla="*/ 1 w 12"/>
                  <a:gd name="T19" fmla="*/ 1 h 1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"/>
                  <a:gd name="T31" fmla="*/ 0 h 110"/>
                  <a:gd name="T32" fmla="*/ 12 w 12"/>
                  <a:gd name="T33" fmla="*/ 110 h 11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" h="110">
                    <a:moveTo>
                      <a:pt x="6" y="12"/>
                    </a:moveTo>
                    <a:lnTo>
                      <a:pt x="0" y="6"/>
                    </a:lnTo>
                    <a:lnTo>
                      <a:pt x="0" y="110"/>
                    </a:lnTo>
                    <a:lnTo>
                      <a:pt x="12" y="110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02" name="Freeform 269"/>
              <p:cNvSpPr>
                <a:spLocks/>
              </p:cNvSpPr>
              <p:nvPr/>
            </p:nvSpPr>
            <p:spPr bwMode="auto">
              <a:xfrm>
                <a:off x="4933" y="2273"/>
                <a:ext cx="16" cy="3"/>
              </a:xfrm>
              <a:custGeom>
                <a:avLst/>
                <a:gdLst>
                  <a:gd name="T0" fmla="*/ 1 w 65"/>
                  <a:gd name="T1" fmla="*/ 1 h 12"/>
                  <a:gd name="T2" fmla="*/ 0 w 65"/>
                  <a:gd name="T3" fmla="*/ 1 h 12"/>
                  <a:gd name="T4" fmla="*/ 4 w 65"/>
                  <a:gd name="T5" fmla="*/ 1 h 12"/>
                  <a:gd name="T6" fmla="*/ 4 w 65"/>
                  <a:gd name="T7" fmla="*/ 0 h 12"/>
                  <a:gd name="T8" fmla="*/ 0 w 65"/>
                  <a:gd name="T9" fmla="*/ 0 h 12"/>
                  <a:gd name="T10" fmla="*/ 0 w 65"/>
                  <a:gd name="T11" fmla="*/ 1 h 12"/>
                  <a:gd name="T12" fmla="*/ 0 w 65"/>
                  <a:gd name="T13" fmla="*/ 0 h 12"/>
                  <a:gd name="T14" fmla="*/ 0 w 65"/>
                  <a:gd name="T15" fmla="*/ 0 h 12"/>
                  <a:gd name="T16" fmla="*/ 0 w 65"/>
                  <a:gd name="T17" fmla="*/ 1 h 12"/>
                  <a:gd name="T18" fmla="*/ 1 w 65"/>
                  <a:gd name="T19" fmla="*/ 1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5"/>
                  <a:gd name="T31" fmla="*/ 0 h 12"/>
                  <a:gd name="T32" fmla="*/ 65 w 65"/>
                  <a:gd name="T33" fmla="*/ 12 h 1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5" h="12">
                    <a:moveTo>
                      <a:pt x="12" y="6"/>
                    </a:moveTo>
                    <a:lnTo>
                      <a:pt x="6" y="12"/>
                    </a:lnTo>
                    <a:lnTo>
                      <a:pt x="65" y="12"/>
                    </a:lnTo>
                    <a:lnTo>
                      <a:pt x="65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03" name="Freeform 270"/>
              <p:cNvSpPr>
                <a:spLocks/>
              </p:cNvSpPr>
              <p:nvPr/>
            </p:nvSpPr>
            <p:spPr bwMode="auto">
              <a:xfrm>
                <a:off x="4959" y="2252"/>
                <a:ext cx="14" cy="5"/>
              </a:xfrm>
              <a:custGeom>
                <a:avLst/>
                <a:gdLst>
                  <a:gd name="T0" fmla="*/ 4 w 54"/>
                  <a:gd name="T1" fmla="*/ 0 h 20"/>
                  <a:gd name="T2" fmla="*/ 3 w 54"/>
                  <a:gd name="T3" fmla="*/ 0 h 20"/>
                  <a:gd name="T4" fmla="*/ 3 w 54"/>
                  <a:gd name="T5" fmla="*/ 0 h 20"/>
                  <a:gd name="T6" fmla="*/ 3 w 54"/>
                  <a:gd name="T7" fmla="*/ 0 h 20"/>
                  <a:gd name="T8" fmla="*/ 2 w 54"/>
                  <a:gd name="T9" fmla="*/ 0 h 20"/>
                  <a:gd name="T10" fmla="*/ 1 w 54"/>
                  <a:gd name="T11" fmla="*/ 0 h 20"/>
                  <a:gd name="T12" fmla="*/ 1 w 54"/>
                  <a:gd name="T13" fmla="*/ 0 h 20"/>
                  <a:gd name="T14" fmla="*/ 1 w 54"/>
                  <a:gd name="T15" fmla="*/ 0 h 20"/>
                  <a:gd name="T16" fmla="*/ 0 w 54"/>
                  <a:gd name="T17" fmla="*/ 1 h 20"/>
                  <a:gd name="T18" fmla="*/ 0 w 54"/>
                  <a:gd name="T19" fmla="*/ 1 h 20"/>
                  <a:gd name="T20" fmla="*/ 0 w 54"/>
                  <a:gd name="T21" fmla="*/ 1 h 20"/>
                  <a:gd name="T22" fmla="*/ 0 w 54"/>
                  <a:gd name="T23" fmla="*/ 1 h 20"/>
                  <a:gd name="T24" fmla="*/ 1 w 54"/>
                  <a:gd name="T25" fmla="*/ 1 h 20"/>
                  <a:gd name="T26" fmla="*/ 1 w 54"/>
                  <a:gd name="T27" fmla="*/ 1 h 20"/>
                  <a:gd name="T28" fmla="*/ 2 w 54"/>
                  <a:gd name="T29" fmla="*/ 1 h 20"/>
                  <a:gd name="T30" fmla="*/ 2 w 54"/>
                  <a:gd name="T31" fmla="*/ 1 h 20"/>
                  <a:gd name="T32" fmla="*/ 3 w 54"/>
                  <a:gd name="T33" fmla="*/ 1 h 20"/>
                  <a:gd name="T34" fmla="*/ 3 w 54"/>
                  <a:gd name="T35" fmla="*/ 1 h 20"/>
                  <a:gd name="T36" fmla="*/ 3 w 54"/>
                  <a:gd name="T37" fmla="*/ 1 h 20"/>
                  <a:gd name="T38" fmla="*/ 3 w 54"/>
                  <a:gd name="T39" fmla="*/ 1 h 20"/>
                  <a:gd name="T40" fmla="*/ 4 w 54"/>
                  <a:gd name="T41" fmla="*/ 0 h 20"/>
                  <a:gd name="T42" fmla="*/ 4 w 54"/>
                  <a:gd name="T43" fmla="*/ 0 h 20"/>
                  <a:gd name="T44" fmla="*/ 3 w 54"/>
                  <a:gd name="T45" fmla="*/ 0 h 20"/>
                  <a:gd name="T46" fmla="*/ 4 w 54"/>
                  <a:gd name="T47" fmla="*/ 0 h 2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4"/>
                  <a:gd name="T73" fmla="*/ 0 h 20"/>
                  <a:gd name="T74" fmla="*/ 54 w 54"/>
                  <a:gd name="T75" fmla="*/ 20 h 2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4" h="20">
                    <a:moveTo>
                      <a:pt x="54" y="5"/>
                    </a:moveTo>
                    <a:lnTo>
                      <a:pt x="48" y="0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3"/>
                    </a:lnTo>
                    <a:lnTo>
                      <a:pt x="21" y="4"/>
                    </a:lnTo>
                    <a:lnTo>
                      <a:pt x="14" y="5"/>
                    </a:lnTo>
                    <a:lnTo>
                      <a:pt x="7" y="6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2" y="20"/>
                    </a:lnTo>
                    <a:lnTo>
                      <a:pt x="5" y="20"/>
                    </a:lnTo>
                    <a:lnTo>
                      <a:pt x="9" y="18"/>
                    </a:lnTo>
                    <a:lnTo>
                      <a:pt x="17" y="17"/>
                    </a:lnTo>
                    <a:lnTo>
                      <a:pt x="24" y="16"/>
                    </a:lnTo>
                    <a:lnTo>
                      <a:pt x="32" y="15"/>
                    </a:lnTo>
                    <a:lnTo>
                      <a:pt x="41" y="14"/>
                    </a:lnTo>
                    <a:lnTo>
                      <a:pt x="45" y="12"/>
                    </a:lnTo>
                    <a:lnTo>
                      <a:pt x="48" y="12"/>
                    </a:lnTo>
                    <a:lnTo>
                      <a:pt x="42" y="8"/>
                    </a:lnTo>
                    <a:lnTo>
                      <a:pt x="54" y="5"/>
                    </a:lnTo>
                    <a:lnTo>
                      <a:pt x="53" y="0"/>
                    </a:lnTo>
                    <a:lnTo>
                      <a:pt x="48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04" name="Freeform 271"/>
              <p:cNvSpPr>
                <a:spLocks/>
              </p:cNvSpPr>
              <p:nvPr/>
            </p:nvSpPr>
            <p:spPr bwMode="auto">
              <a:xfrm>
                <a:off x="4970" y="2254"/>
                <a:ext cx="8" cy="16"/>
              </a:xfrm>
              <a:custGeom>
                <a:avLst/>
                <a:gdLst>
                  <a:gd name="T0" fmla="*/ 1 w 32"/>
                  <a:gd name="T1" fmla="*/ 4 h 67"/>
                  <a:gd name="T2" fmla="*/ 2 w 32"/>
                  <a:gd name="T3" fmla="*/ 3 h 67"/>
                  <a:gd name="T4" fmla="*/ 2 w 32"/>
                  <a:gd name="T5" fmla="*/ 3 h 67"/>
                  <a:gd name="T6" fmla="*/ 2 w 32"/>
                  <a:gd name="T7" fmla="*/ 3 h 67"/>
                  <a:gd name="T8" fmla="*/ 1 w 32"/>
                  <a:gd name="T9" fmla="*/ 3 h 67"/>
                  <a:gd name="T10" fmla="*/ 1 w 32"/>
                  <a:gd name="T11" fmla="*/ 2 h 67"/>
                  <a:gd name="T12" fmla="*/ 1 w 32"/>
                  <a:gd name="T13" fmla="*/ 2 h 67"/>
                  <a:gd name="T14" fmla="*/ 1 w 32"/>
                  <a:gd name="T15" fmla="*/ 1 h 67"/>
                  <a:gd name="T16" fmla="*/ 1 w 32"/>
                  <a:gd name="T17" fmla="*/ 1 h 67"/>
                  <a:gd name="T18" fmla="*/ 1 w 32"/>
                  <a:gd name="T19" fmla="*/ 0 h 67"/>
                  <a:gd name="T20" fmla="*/ 0 w 32"/>
                  <a:gd name="T21" fmla="*/ 0 h 67"/>
                  <a:gd name="T22" fmla="*/ 0 w 32"/>
                  <a:gd name="T23" fmla="*/ 1 h 67"/>
                  <a:gd name="T24" fmla="*/ 0 w 32"/>
                  <a:gd name="T25" fmla="*/ 1 h 67"/>
                  <a:gd name="T26" fmla="*/ 1 w 32"/>
                  <a:gd name="T27" fmla="*/ 2 h 67"/>
                  <a:gd name="T28" fmla="*/ 1 w 32"/>
                  <a:gd name="T29" fmla="*/ 2 h 67"/>
                  <a:gd name="T30" fmla="*/ 1 w 32"/>
                  <a:gd name="T31" fmla="*/ 3 h 67"/>
                  <a:gd name="T32" fmla="*/ 1 w 32"/>
                  <a:gd name="T33" fmla="*/ 3 h 67"/>
                  <a:gd name="T34" fmla="*/ 1 w 32"/>
                  <a:gd name="T35" fmla="*/ 4 h 67"/>
                  <a:gd name="T36" fmla="*/ 1 w 32"/>
                  <a:gd name="T37" fmla="*/ 4 h 67"/>
                  <a:gd name="T38" fmla="*/ 1 w 32"/>
                  <a:gd name="T39" fmla="*/ 3 h 67"/>
                  <a:gd name="T40" fmla="*/ 1 w 32"/>
                  <a:gd name="T41" fmla="*/ 4 h 67"/>
                  <a:gd name="T42" fmla="*/ 2 w 32"/>
                  <a:gd name="T43" fmla="*/ 4 h 67"/>
                  <a:gd name="T44" fmla="*/ 2 w 32"/>
                  <a:gd name="T45" fmla="*/ 3 h 67"/>
                  <a:gd name="T46" fmla="*/ 1 w 32"/>
                  <a:gd name="T47" fmla="*/ 4 h 6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2"/>
                  <a:gd name="T73" fmla="*/ 0 h 67"/>
                  <a:gd name="T74" fmla="*/ 32 w 32"/>
                  <a:gd name="T75" fmla="*/ 67 h 6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2" h="67">
                    <a:moveTo>
                      <a:pt x="25" y="67"/>
                    </a:moveTo>
                    <a:lnTo>
                      <a:pt x="30" y="60"/>
                    </a:lnTo>
                    <a:lnTo>
                      <a:pt x="30" y="59"/>
                    </a:lnTo>
                    <a:lnTo>
                      <a:pt x="29" y="54"/>
                    </a:lnTo>
                    <a:lnTo>
                      <a:pt x="26" y="48"/>
                    </a:lnTo>
                    <a:lnTo>
                      <a:pt x="24" y="41"/>
                    </a:lnTo>
                    <a:lnTo>
                      <a:pt x="21" y="31"/>
                    </a:lnTo>
                    <a:lnTo>
                      <a:pt x="18" y="22"/>
                    </a:lnTo>
                    <a:lnTo>
                      <a:pt x="15" y="11"/>
                    </a:lnTo>
                    <a:lnTo>
                      <a:pt x="12" y="0"/>
                    </a:lnTo>
                    <a:lnTo>
                      <a:pt x="0" y="3"/>
                    </a:lnTo>
                    <a:lnTo>
                      <a:pt x="3" y="13"/>
                    </a:lnTo>
                    <a:lnTo>
                      <a:pt x="6" y="24"/>
                    </a:lnTo>
                    <a:lnTo>
                      <a:pt x="9" y="34"/>
                    </a:lnTo>
                    <a:lnTo>
                      <a:pt x="12" y="43"/>
                    </a:lnTo>
                    <a:lnTo>
                      <a:pt x="14" y="53"/>
                    </a:lnTo>
                    <a:lnTo>
                      <a:pt x="17" y="59"/>
                    </a:lnTo>
                    <a:lnTo>
                      <a:pt x="18" y="61"/>
                    </a:lnTo>
                    <a:lnTo>
                      <a:pt x="18" y="63"/>
                    </a:lnTo>
                    <a:lnTo>
                      <a:pt x="23" y="55"/>
                    </a:lnTo>
                    <a:lnTo>
                      <a:pt x="25" y="67"/>
                    </a:lnTo>
                    <a:lnTo>
                      <a:pt x="32" y="66"/>
                    </a:lnTo>
                    <a:lnTo>
                      <a:pt x="30" y="60"/>
                    </a:lnTo>
                    <a:lnTo>
                      <a:pt x="25" y="6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05" name="Freeform 272"/>
              <p:cNvSpPr>
                <a:spLocks/>
              </p:cNvSpPr>
              <p:nvPr/>
            </p:nvSpPr>
            <p:spPr bwMode="auto">
              <a:xfrm>
                <a:off x="4962" y="2267"/>
                <a:ext cx="14" cy="5"/>
              </a:xfrm>
              <a:custGeom>
                <a:avLst/>
                <a:gdLst>
                  <a:gd name="T0" fmla="*/ 0 w 55"/>
                  <a:gd name="T1" fmla="*/ 1 h 18"/>
                  <a:gd name="T2" fmla="*/ 1 w 55"/>
                  <a:gd name="T3" fmla="*/ 1 h 18"/>
                  <a:gd name="T4" fmla="*/ 4 w 55"/>
                  <a:gd name="T5" fmla="*/ 1 h 18"/>
                  <a:gd name="T6" fmla="*/ 3 w 55"/>
                  <a:gd name="T7" fmla="*/ 0 h 18"/>
                  <a:gd name="T8" fmla="*/ 0 w 55"/>
                  <a:gd name="T9" fmla="*/ 1 h 18"/>
                  <a:gd name="T10" fmla="*/ 1 w 55"/>
                  <a:gd name="T11" fmla="*/ 1 h 18"/>
                  <a:gd name="T12" fmla="*/ 0 w 55"/>
                  <a:gd name="T13" fmla="*/ 1 h 18"/>
                  <a:gd name="T14" fmla="*/ 0 w 55"/>
                  <a:gd name="T15" fmla="*/ 1 h 18"/>
                  <a:gd name="T16" fmla="*/ 1 w 55"/>
                  <a:gd name="T17" fmla="*/ 1 h 18"/>
                  <a:gd name="T18" fmla="*/ 0 w 55"/>
                  <a:gd name="T19" fmla="*/ 1 h 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"/>
                  <a:gd name="T31" fmla="*/ 0 h 18"/>
                  <a:gd name="T32" fmla="*/ 55 w 55"/>
                  <a:gd name="T33" fmla="*/ 18 h 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" h="18">
                    <a:moveTo>
                      <a:pt x="0" y="14"/>
                    </a:moveTo>
                    <a:lnTo>
                      <a:pt x="7" y="18"/>
                    </a:lnTo>
                    <a:lnTo>
                      <a:pt x="55" y="12"/>
                    </a:lnTo>
                    <a:lnTo>
                      <a:pt x="53" y="0"/>
                    </a:lnTo>
                    <a:lnTo>
                      <a:pt x="5" y="6"/>
                    </a:lnTo>
                    <a:lnTo>
                      <a:pt x="12" y="11"/>
                    </a:lnTo>
                    <a:lnTo>
                      <a:pt x="0" y="14"/>
                    </a:lnTo>
                    <a:lnTo>
                      <a:pt x="1" y="18"/>
                    </a:lnTo>
                    <a:lnTo>
                      <a:pt x="7" y="18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06" name="Freeform 273"/>
              <p:cNvSpPr>
                <a:spLocks/>
              </p:cNvSpPr>
              <p:nvPr/>
            </p:nvSpPr>
            <p:spPr bwMode="auto">
              <a:xfrm>
                <a:off x="4958" y="2254"/>
                <a:ext cx="7" cy="17"/>
              </a:xfrm>
              <a:custGeom>
                <a:avLst/>
                <a:gdLst>
                  <a:gd name="T0" fmla="*/ 0 w 30"/>
                  <a:gd name="T1" fmla="*/ 0 h 66"/>
                  <a:gd name="T2" fmla="*/ 0 w 30"/>
                  <a:gd name="T3" fmla="*/ 1 h 66"/>
                  <a:gd name="T4" fmla="*/ 1 w 30"/>
                  <a:gd name="T5" fmla="*/ 4 h 66"/>
                  <a:gd name="T6" fmla="*/ 2 w 30"/>
                  <a:gd name="T7" fmla="*/ 4 h 66"/>
                  <a:gd name="T8" fmla="*/ 1 w 30"/>
                  <a:gd name="T9" fmla="*/ 0 h 66"/>
                  <a:gd name="T10" fmla="*/ 0 w 30"/>
                  <a:gd name="T11" fmla="*/ 1 h 66"/>
                  <a:gd name="T12" fmla="*/ 0 w 30"/>
                  <a:gd name="T13" fmla="*/ 0 h 66"/>
                  <a:gd name="T14" fmla="*/ 0 w 30"/>
                  <a:gd name="T15" fmla="*/ 0 h 66"/>
                  <a:gd name="T16" fmla="*/ 0 w 30"/>
                  <a:gd name="T17" fmla="*/ 1 h 66"/>
                  <a:gd name="T18" fmla="*/ 0 w 30"/>
                  <a:gd name="T19" fmla="*/ 0 h 6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"/>
                  <a:gd name="T31" fmla="*/ 0 h 66"/>
                  <a:gd name="T32" fmla="*/ 30 w 30"/>
                  <a:gd name="T33" fmla="*/ 66 h 6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" h="66">
                    <a:moveTo>
                      <a:pt x="6" y="0"/>
                    </a:moveTo>
                    <a:lnTo>
                      <a:pt x="1" y="7"/>
                    </a:lnTo>
                    <a:lnTo>
                      <a:pt x="18" y="66"/>
                    </a:lnTo>
                    <a:lnTo>
                      <a:pt x="30" y="63"/>
                    </a:lnTo>
                    <a:lnTo>
                      <a:pt x="13" y="4"/>
                    </a:lnTo>
                    <a:lnTo>
                      <a:pt x="8" y="12"/>
                    </a:lnTo>
                    <a:lnTo>
                      <a:pt x="6" y="0"/>
                    </a:lnTo>
                    <a:lnTo>
                      <a:pt x="0" y="1"/>
                    </a:lnTo>
                    <a:lnTo>
                      <a:pt x="1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07" name="Freeform 274"/>
              <p:cNvSpPr>
                <a:spLocks/>
              </p:cNvSpPr>
              <p:nvPr/>
            </p:nvSpPr>
            <p:spPr bwMode="auto">
              <a:xfrm>
                <a:off x="4965" y="2269"/>
                <a:ext cx="13" cy="4"/>
              </a:xfrm>
              <a:custGeom>
                <a:avLst/>
                <a:gdLst>
                  <a:gd name="T0" fmla="*/ 3 w 54"/>
                  <a:gd name="T1" fmla="*/ 0 h 18"/>
                  <a:gd name="T2" fmla="*/ 3 w 54"/>
                  <a:gd name="T3" fmla="*/ 0 h 18"/>
                  <a:gd name="T4" fmla="*/ 2 w 54"/>
                  <a:gd name="T5" fmla="*/ 0 h 18"/>
                  <a:gd name="T6" fmla="*/ 2 w 54"/>
                  <a:gd name="T7" fmla="*/ 0 h 18"/>
                  <a:gd name="T8" fmla="*/ 2 w 54"/>
                  <a:gd name="T9" fmla="*/ 0 h 18"/>
                  <a:gd name="T10" fmla="*/ 1 w 54"/>
                  <a:gd name="T11" fmla="*/ 0 h 18"/>
                  <a:gd name="T12" fmla="*/ 1 w 54"/>
                  <a:gd name="T13" fmla="*/ 0 h 18"/>
                  <a:gd name="T14" fmla="*/ 0 w 54"/>
                  <a:gd name="T15" fmla="*/ 0 h 18"/>
                  <a:gd name="T16" fmla="*/ 0 w 54"/>
                  <a:gd name="T17" fmla="*/ 0 h 18"/>
                  <a:gd name="T18" fmla="*/ 0 w 54"/>
                  <a:gd name="T19" fmla="*/ 0 h 18"/>
                  <a:gd name="T20" fmla="*/ 0 w 54"/>
                  <a:gd name="T21" fmla="*/ 1 h 18"/>
                  <a:gd name="T22" fmla="*/ 0 w 54"/>
                  <a:gd name="T23" fmla="*/ 1 h 18"/>
                  <a:gd name="T24" fmla="*/ 0 w 54"/>
                  <a:gd name="T25" fmla="*/ 1 h 18"/>
                  <a:gd name="T26" fmla="*/ 1 w 54"/>
                  <a:gd name="T27" fmla="*/ 1 h 18"/>
                  <a:gd name="T28" fmla="*/ 1 w 54"/>
                  <a:gd name="T29" fmla="*/ 1 h 18"/>
                  <a:gd name="T30" fmla="*/ 2 w 54"/>
                  <a:gd name="T31" fmla="*/ 1 h 18"/>
                  <a:gd name="T32" fmla="*/ 2 w 54"/>
                  <a:gd name="T33" fmla="*/ 1 h 18"/>
                  <a:gd name="T34" fmla="*/ 3 w 54"/>
                  <a:gd name="T35" fmla="*/ 1 h 18"/>
                  <a:gd name="T36" fmla="*/ 3 w 54"/>
                  <a:gd name="T37" fmla="*/ 1 h 18"/>
                  <a:gd name="T38" fmla="*/ 2 w 54"/>
                  <a:gd name="T39" fmla="*/ 0 h 18"/>
                  <a:gd name="T40" fmla="*/ 3 w 54"/>
                  <a:gd name="T41" fmla="*/ 0 h 18"/>
                  <a:gd name="T42" fmla="*/ 3 w 54"/>
                  <a:gd name="T43" fmla="*/ 0 h 18"/>
                  <a:gd name="T44" fmla="*/ 3 w 54"/>
                  <a:gd name="T45" fmla="*/ 0 h 18"/>
                  <a:gd name="T46" fmla="*/ 3 w 54"/>
                  <a:gd name="T47" fmla="*/ 0 h 1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4"/>
                  <a:gd name="T73" fmla="*/ 0 h 18"/>
                  <a:gd name="T74" fmla="*/ 54 w 54"/>
                  <a:gd name="T75" fmla="*/ 18 h 1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4" h="18">
                    <a:moveTo>
                      <a:pt x="54" y="4"/>
                    </a:moveTo>
                    <a:lnTo>
                      <a:pt x="48" y="0"/>
                    </a:lnTo>
                    <a:lnTo>
                      <a:pt x="43" y="0"/>
                    </a:lnTo>
                    <a:lnTo>
                      <a:pt x="39" y="2"/>
                    </a:lnTo>
                    <a:lnTo>
                      <a:pt x="31" y="3"/>
                    </a:lnTo>
                    <a:lnTo>
                      <a:pt x="23" y="3"/>
                    </a:lnTo>
                    <a:lnTo>
                      <a:pt x="15" y="4"/>
                    </a:lnTo>
                    <a:lnTo>
                      <a:pt x="7" y="5"/>
                    </a:lnTo>
                    <a:lnTo>
                      <a:pt x="3" y="6"/>
                    </a:lnTo>
                    <a:lnTo>
                      <a:pt x="0" y="6"/>
                    </a:lnTo>
                    <a:lnTo>
                      <a:pt x="3" y="18"/>
                    </a:lnTo>
                    <a:lnTo>
                      <a:pt x="5" y="18"/>
                    </a:lnTo>
                    <a:lnTo>
                      <a:pt x="10" y="17"/>
                    </a:lnTo>
                    <a:lnTo>
                      <a:pt x="17" y="16"/>
                    </a:lnTo>
                    <a:lnTo>
                      <a:pt x="23" y="15"/>
                    </a:lnTo>
                    <a:lnTo>
                      <a:pt x="31" y="15"/>
                    </a:lnTo>
                    <a:lnTo>
                      <a:pt x="41" y="14"/>
                    </a:lnTo>
                    <a:lnTo>
                      <a:pt x="46" y="12"/>
                    </a:lnTo>
                    <a:lnTo>
                      <a:pt x="48" y="12"/>
                    </a:lnTo>
                    <a:lnTo>
                      <a:pt x="42" y="9"/>
                    </a:lnTo>
                    <a:lnTo>
                      <a:pt x="54" y="4"/>
                    </a:lnTo>
                    <a:lnTo>
                      <a:pt x="53" y="0"/>
                    </a:lnTo>
                    <a:lnTo>
                      <a:pt x="48" y="0"/>
                    </a:lnTo>
                    <a:lnTo>
                      <a:pt x="54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08" name="Freeform 275"/>
              <p:cNvSpPr>
                <a:spLocks/>
              </p:cNvSpPr>
              <p:nvPr/>
            </p:nvSpPr>
            <p:spPr bwMode="auto">
              <a:xfrm>
                <a:off x="4975" y="2270"/>
                <a:ext cx="8" cy="16"/>
              </a:xfrm>
              <a:custGeom>
                <a:avLst/>
                <a:gdLst>
                  <a:gd name="T0" fmla="*/ 2 w 31"/>
                  <a:gd name="T1" fmla="*/ 4 h 66"/>
                  <a:gd name="T2" fmla="*/ 2 w 31"/>
                  <a:gd name="T3" fmla="*/ 3 h 66"/>
                  <a:gd name="T4" fmla="*/ 2 w 31"/>
                  <a:gd name="T5" fmla="*/ 3 h 66"/>
                  <a:gd name="T6" fmla="*/ 2 w 31"/>
                  <a:gd name="T7" fmla="*/ 3 h 66"/>
                  <a:gd name="T8" fmla="*/ 2 w 31"/>
                  <a:gd name="T9" fmla="*/ 3 h 66"/>
                  <a:gd name="T10" fmla="*/ 2 w 31"/>
                  <a:gd name="T11" fmla="*/ 2 h 66"/>
                  <a:gd name="T12" fmla="*/ 2 w 31"/>
                  <a:gd name="T13" fmla="*/ 2 h 66"/>
                  <a:gd name="T14" fmla="*/ 1 w 31"/>
                  <a:gd name="T15" fmla="*/ 1 h 66"/>
                  <a:gd name="T16" fmla="*/ 1 w 31"/>
                  <a:gd name="T17" fmla="*/ 1 h 66"/>
                  <a:gd name="T18" fmla="*/ 1 w 31"/>
                  <a:gd name="T19" fmla="*/ 0 h 66"/>
                  <a:gd name="T20" fmla="*/ 0 w 31"/>
                  <a:gd name="T21" fmla="*/ 0 h 66"/>
                  <a:gd name="T22" fmla="*/ 0 w 31"/>
                  <a:gd name="T23" fmla="*/ 1 h 66"/>
                  <a:gd name="T24" fmla="*/ 1 w 31"/>
                  <a:gd name="T25" fmla="*/ 1 h 66"/>
                  <a:gd name="T26" fmla="*/ 1 w 31"/>
                  <a:gd name="T27" fmla="*/ 2 h 66"/>
                  <a:gd name="T28" fmla="*/ 1 w 31"/>
                  <a:gd name="T29" fmla="*/ 2 h 66"/>
                  <a:gd name="T30" fmla="*/ 1 w 31"/>
                  <a:gd name="T31" fmla="*/ 3 h 66"/>
                  <a:gd name="T32" fmla="*/ 1 w 31"/>
                  <a:gd name="T33" fmla="*/ 3 h 66"/>
                  <a:gd name="T34" fmla="*/ 1 w 31"/>
                  <a:gd name="T35" fmla="*/ 4 h 66"/>
                  <a:gd name="T36" fmla="*/ 1 w 31"/>
                  <a:gd name="T37" fmla="*/ 4 h 66"/>
                  <a:gd name="T38" fmla="*/ 2 w 31"/>
                  <a:gd name="T39" fmla="*/ 3 h 66"/>
                  <a:gd name="T40" fmla="*/ 2 w 31"/>
                  <a:gd name="T41" fmla="*/ 4 h 66"/>
                  <a:gd name="T42" fmla="*/ 2 w 31"/>
                  <a:gd name="T43" fmla="*/ 4 h 66"/>
                  <a:gd name="T44" fmla="*/ 2 w 31"/>
                  <a:gd name="T45" fmla="*/ 3 h 66"/>
                  <a:gd name="T46" fmla="*/ 2 w 31"/>
                  <a:gd name="T47" fmla="*/ 4 h 6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1"/>
                  <a:gd name="T73" fmla="*/ 0 h 66"/>
                  <a:gd name="T74" fmla="*/ 31 w 31"/>
                  <a:gd name="T75" fmla="*/ 66 h 6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1" h="66">
                    <a:moveTo>
                      <a:pt x="25" y="66"/>
                    </a:moveTo>
                    <a:lnTo>
                      <a:pt x="30" y="59"/>
                    </a:lnTo>
                    <a:lnTo>
                      <a:pt x="30" y="57"/>
                    </a:lnTo>
                    <a:lnTo>
                      <a:pt x="29" y="53"/>
                    </a:lnTo>
                    <a:lnTo>
                      <a:pt x="27" y="47"/>
                    </a:lnTo>
                    <a:lnTo>
                      <a:pt x="24" y="40"/>
                    </a:lnTo>
                    <a:lnTo>
                      <a:pt x="22" y="30"/>
                    </a:lnTo>
                    <a:lnTo>
                      <a:pt x="18" y="22"/>
                    </a:lnTo>
                    <a:lnTo>
                      <a:pt x="16" y="11"/>
                    </a:lnTo>
                    <a:lnTo>
                      <a:pt x="12" y="0"/>
                    </a:lnTo>
                    <a:lnTo>
                      <a:pt x="0" y="5"/>
                    </a:lnTo>
                    <a:lnTo>
                      <a:pt x="4" y="13"/>
                    </a:lnTo>
                    <a:lnTo>
                      <a:pt x="6" y="24"/>
                    </a:lnTo>
                    <a:lnTo>
                      <a:pt x="10" y="35"/>
                    </a:lnTo>
                    <a:lnTo>
                      <a:pt x="12" y="42"/>
                    </a:lnTo>
                    <a:lnTo>
                      <a:pt x="15" y="51"/>
                    </a:lnTo>
                    <a:lnTo>
                      <a:pt x="17" y="57"/>
                    </a:lnTo>
                    <a:lnTo>
                      <a:pt x="18" y="60"/>
                    </a:lnTo>
                    <a:lnTo>
                      <a:pt x="18" y="61"/>
                    </a:lnTo>
                    <a:lnTo>
                      <a:pt x="23" y="54"/>
                    </a:lnTo>
                    <a:lnTo>
                      <a:pt x="25" y="66"/>
                    </a:lnTo>
                    <a:lnTo>
                      <a:pt x="31" y="65"/>
                    </a:lnTo>
                    <a:lnTo>
                      <a:pt x="30" y="59"/>
                    </a:lnTo>
                    <a:lnTo>
                      <a:pt x="25" y="6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09" name="Freeform 276"/>
              <p:cNvSpPr>
                <a:spLocks/>
              </p:cNvSpPr>
              <p:nvPr/>
            </p:nvSpPr>
            <p:spPr bwMode="auto">
              <a:xfrm>
                <a:off x="4968" y="2283"/>
                <a:ext cx="13" cy="6"/>
              </a:xfrm>
              <a:custGeom>
                <a:avLst/>
                <a:gdLst>
                  <a:gd name="T0" fmla="*/ 0 w 55"/>
                  <a:gd name="T1" fmla="*/ 1 h 21"/>
                  <a:gd name="T2" fmla="*/ 0 w 55"/>
                  <a:gd name="T3" fmla="*/ 2 h 21"/>
                  <a:gd name="T4" fmla="*/ 3 w 55"/>
                  <a:gd name="T5" fmla="*/ 1 h 21"/>
                  <a:gd name="T6" fmla="*/ 3 w 55"/>
                  <a:gd name="T7" fmla="*/ 0 h 21"/>
                  <a:gd name="T8" fmla="*/ 0 w 55"/>
                  <a:gd name="T9" fmla="*/ 1 h 21"/>
                  <a:gd name="T10" fmla="*/ 1 w 55"/>
                  <a:gd name="T11" fmla="*/ 1 h 21"/>
                  <a:gd name="T12" fmla="*/ 0 w 55"/>
                  <a:gd name="T13" fmla="*/ 1 h 21"/>
                  <a:gd name="T14" fmla="*/ 0 w 55"/>
                  <a:gd name="T15" fmla="*/ 2 h 21"/>
                  <a:gd name="T16" fmla="*/ 0 w 55"/>
                  <a:gd name="T17" fmla="*/ 2 h 21"/>
                  <a:gd name="T18" fmla="*/ 0 w 55"/>
                  <a:gd name="T19" fmla="*/ 1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"/>
                  <a:gd name="T31" fmla="*/ 0 h 21"/>
                  <a:gd name="T32" fmla="*/ 55 w 55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" h="21">
                    <a:moveTo>
                      <a:pt x="0" y="15"/>
                    </a:moveTo>
                    <a:lnTo>
                      <a:pt x="7" y="20"/>
                    </a:lnTo>
                    <a:lnTo>
                      <a:pt x="55" y="12"/>
                    </a:lnTo>
                    <a:lnTo>
                      <a:pt x="53" y="0"/>
                    </a:lnTo>
                    <a:lnTo>
                      <a:pt x="5" y="8"/>
                    </a:lnTo>
                    <a:lnTo>
                      <a:pt x="12" y="13"/>
                    </a:lnTo>
                    <a:lnTo>
                      <a:pt x="0" y="15"/>
                    </a:lnTo>
                    <a:lnTo>
                      <a:pt x="1" y="21"/>
                    </a:lnTo>
                    <a:lnTo>
                      <a:pt x="7" y="2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10" name="Freeform 277"/>
              <p:cNvSpPr>
                <a:spLocks/>
              </p:cNvSpPr>
              <p:nvPr/>
            </p:nvSpPr>
            <p:spPr bwMode="auto">
              <a:xfrm>
                <a:off x="4963" y="2270"/>
                <a:ext cx="8" cy="17"/>
              </a:xfrm>
              <a:custGeom>
                <a:avLst/>
                <a:gdLst>
                  <a:gd name="T0" fmla="*/ 1 w 30"/>
                  <a:gd name="T1" fmla="*/ 0 h 67"/>
                  <a:gd name="T2" fmla="*/ 0 w 30"/>
                  <a:gd name="T3" fmla="*/ 1 h 67"/>
                  <a:gd name="T4" fmla="*/ 1 w 30"/>
                  <a:gd name="T5" fmla="*/ 4 h 67"/>
                  <a:gd name="T6" fmla="*/ 2 w 30"/>
                  <a:gd name="T7" fmla="*/ 4 h 67"/>
                  <a:gd name="T8" fmla="*/ 1 w 30"/>
                  <a:gd name="T9" fmla="*/ 0 h 67"/>
                  <a:gd name="T10" fmla="*/ 1 w 30"/>
                  <a:gd name="T11" fmla="*/ 1 h 67"/>
                  <a:gd name="T12" fmla="*/ 1 w 30"/>
                  <a:gd name="T13" fmla="*/ 0 h 67"/>
                  <a:gd name="T14" fmla="*/ 0 w 30"/>
                  <a:gd name="T15" fmla="*/ 0 h 67"/>
                  <a:gd name="T16" fmla="*/ 0 w 30"/>
                  <a:gd name="T17" fmla="*/ 1 h 67"/>
                  <a:gd name="T18" fmla="*/ 1 w 30"/>
                  <a:gd name="T19" fmla="*/ 0 h 6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"/>
                  <a:gd name="T31" fmla="*/ 0 h 67"/>
                  <a:gd name="T32" fmla="*/ 30 w 30"/>
                  <a:gd name="T33" fmla="*/ 67 h 6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" h="67">
                    <a:moveTo>
                      <a:pt x="6" y="0"/>
                    </a:moveTo>
                    <a:lnTo>
                      <a:pt x="1" y="8"/>
                    </a:lnTo>
                    <a:lnTo>
                      <a:pt x="18" y="67"/>
                    </a:lnTo>
                    <a:lnTo>
                      <a:pt x="30" y="65"/>
                    </a:lnTo>
                    <a:lnTo>
                      <a:pt x="13" y="5"/>
                    </a:lnTo>
                    <a:lnTo>
                      <a:pt x="9" y="12"/>
                    </a:lnTo>
                    <a:lnTo>
                      <a:pt x="6" y="0"/>
                    </a:lnTo>
                    <a:lnTo>
                      <a:pt x="0" y="2"/>
                    </a:lnTo>
                    <a:lnTo>
                      <a:pt x="1" y="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11" name="Freeform 278"/>
              <p:cNvSpPr>
                <a:spLocks/>
              </p:cNvSpPr>
              <p:nvPr/>
            </p:nvSpPr>
            <p:spPr bwMode="auto">
              <a:xfrm>
                <a:off x="4962" y="2295"/>
                <a:ext cx="23" cy="59"/>
              </a:xfrm>
              <a:custGeom>
                <a:avLst/>
                <a:gdLst>
                  <a:gd name="T0" fmla="*/ 2 w 91"/>
                  <a:gd name="T1" fmla="*/ 0 h 236"/>
                  <a:gd name="T2" fmla="*/ 2 w 91"/>
                  <a:gd name="T3" fmla="*/ 0 h 236"/>
                  <a:gd name="T4" fmla="*/ 2 w 91"/>
                  <a:gd name="T5" fmla="*/ 1 h 236"/>
                  <a:gd name="T6" fmla="*/ 1 w 91"/>
                  <a:gd name="T7" fmla="*/ 2 h 236"/>
                  <a:gd name="T8" fmla="*/ 0 w 91"/>
                  <a:gd name="T9" fmla="*/ 2 h 236"/>
                  <a:gd name="T10" fmla="*/ 0 w 91"/>
                  <a:gd name="T11" fmla="*/ 3 h 236"/>
                  <a:gd name="T12" fmla="*/ 0 w 91"/>
                  <a:gd name="T13" fmla="*/ 4 h 236"/>
                  <a:gd name="T14" fmla="*/ 0 w 91"/>
                  <a:gd name="T15" fmla="*/ 6 h 236"/>
                  <a:gd name="T16" fmla="*/ 1 w 91"/>
                  <a:gd name="T17" fmla="*/ 7 h 236"/>
                  <a:gd name="T18" fmla="*/ 1 w 91"/>
                  <a:gd name="T19" fmla="*/ 8 h 236"/>
                  <a:gd name="T20" fmla="*/ 1 w 91"/>
                  <a:gd name="T21" fmla="*/ 9 h 236"/>
                  <a:gd name="T22" fmla="*/ 2 w 91"/>
                  <a:gd name="T23" fmla="*/ 10 h 236"/>
                  <a:gd name="T24" fmla="*/ 2 w 91"/>
                  <a:gd name="T25" fmla="*/ 11 h 236"/>
                  <a:gd name="T26" fmla="*/ 3 w 91"/>
                  <a:gd name="T27" fmla="*/ 12 h 236"/>
                  <a:gd name="T28" fmla="*/ 4 w 91"/>
                  <a:gd name="T29" fmla="*/ 13 h 236"/>
                  <a:gd name="T30" fmla="*/ 4 w 91"/>
                  <a:gd name="T31" fmla="*/ 14 h 236"/>
                  <a:gd name="T32" fmla="*/ 5 w 91"/>
                  <a:gd name="T33" fmla="*/ 14 h 236"/>
                  <a:gd name="T34" fmla="*/ 5 w 91"/>
                  <a:gd name="T35" fmla="*/ 15 h 236"/>
                  <a:gd name="T36" fmla="*/ 6 w 91"/>
                  <a:gd name="T37" fmla="*/ 14 h 236"/>
                  <a:gd name="T38" fmla="*/ 5 w 91"/>
                  <a:gd name="T39" fmla="*/ 14 h 236"/>
                  <a:gd name="T40" fmla="*/ 5 w 91"/>
                  <a:gd name="T41" fmla="*/ 13 h 236"/>
                  <a:gd name="T42" fmla="*/ 4 w 91"/>
                  <a:gd name="T43" fmla="*/ 12 h 236"/>
                  <a:gd name="T44" fmla="*/ 4 w 91"/>
                  <a:gd name="T45" fmla="*/ 12 h 236"/>
                  <a:gd name="T46" fmla="*/ 3 w 91"/>
                  <a:gd name="T47" fmla="*/ 11 h 236"/>
                  <a:gd name="T48" fmla="*/ 2 w 91"/>
                  <a:gd name="T49" fmla="*/ 10 h 236"/>
                  <a:gd name="T50" fmla="*/ 2 w 91"/>
                  <a:gd name="T51" fmla="*/ 9 h 236"/>
                  <a:gd name="T52" fmla="*/ 2 w 91"/>
                  <a:gd name="T53" fmla="*/ 7 h 236"/>
                  <a:gd name="T54" fmla="*/ 1 w 91"/>
                  <a:gd name="T55" fmla="*/ 6 h 236"/>
                  <a:gd name="T56" fmla="*/ 1 w 91"/>
                  <a:gd name="T57" fmla="*/ 5 h 236"/>
                  <a:gd name="T58" fmla="*/ 1 w 91"/>
                  <a:gd name="T59" fmla="*/ 4 h 236"/>
                  <a:gd name="T60" fmla="*/ 1 w 91"/>
                  <a:gd name="T61" fmla="*/ 4 h 236"/>
                  <a:gd name="T62" fmla="*/ 1 w 91"/>
                  <a:gd name="T63" fmla="*/ 3 h 236"/>
                  <a:gd name="T64" fmla="*/ 1 w 91"/>
                  <a:gd name="T65" fmla="*/ 2 h 236"/>
                  <a:gd name="T66" fmla="*/ 2 w 91"/>
                  <a:gd name="T67" fmla="*/ 1 h 236"/>
                  <a:gd name="T68" fmla="*/ 3 w 91"/>
                  <a:gd name="T69" fmla="*/ 1 h 236"/>
                  <a:gd name="T70" fmla="*/ 3 w 91"/>
                  <a:gd name="T71" fmla="*/ 1 h 236"/>
                  <a:gd name="T72" fmla="*/ 3 w 91"/>
                  <a:gd name="T73" fmla="*/ 1 h 236"/>
                  <a:gd name="T74" fmla="*/ 3 w 91"/>
                  <a:gd name="T75" fmla="*/ 1 h 236"/>
                  <a:gd name="T76" fmla="*/ 3 w 91"/>
                  <a:gd name="T77" fmla="*/ 1 h 236"/>
                  <a:gd name="T78" fmla="*/ 2 w 91"/>
                  <a:gd name="T79" fmla="*/ 0 h 2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91"/>
                  <a:gd name="T121" fmla="*/ 0 h 236"/>
                  <a:gd name="T122" fmla="*/ 91 w 91"/>
                  <a:gd name="T123" fmla="*/ 236 h 2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91" h="236">
                    <a:moveTo>
                      <a:pt x="33" y="3"/>
                    </a:moveTo>
                    <a:lnTo>
                      <a:pt x="37" y="0"/>
                    </a:lnTo>
                    <a:lnTo>
                      <a:pt x="23" y="9"/>
                    </a:lnTo>
                    <a:lnTo>
                      <a:pt x="12" y="22"/>
                    </a:lnTo>
                    <a:lnTo>
                      <a:pt x="3" y="37"/>
                    </a:lnTo>
                    <a:lnTo>
                      <a:pt x="1" y="52"/>
                    </a:lnTo>
                    <a:lnTo>
                      <a:pt x="0" y="69"/>
                    </a:lnTo>
                    <a:lnTo>
                      <a:pt x="2" y="87"/>
                    </a:lnTo>
                    <a:lnTo>
                      <a:pt x="6" y="104"/>
                    </a:lnTo>
                    <a:lnTo>
                      <a:pt x="11" y="123"/>
                    </a:lnTo>
                    <a:lnTo>
                      <a:pt x="18" y="140"/>
                    </a:lnTo>
                    <a:lnTo>
                      <a:pt x="27" y="157"/>
                    </a:lnTo>
                    <a:lnTo>
                      <a:pt x="37" y="173"/>
                    </a:lnTo>
                    <a:lnTo>
                      <a:pt x="45" y="189"/>
                    </a:lnTo>
                    <a:lnTo>
                      <a:pt x="55" y="203"/>
                    </a:lnTo>
                    <a:lnTo>
                      <a:pt x="65" y="215"/>
                    </a:lnTo>
                    <a:lnTo>
                      <a:pt x="74" y="226"/>
                    </a:lnTo>
                    <a:lnTo>
                      <a:pt x="84" y="236"/>
                    </a:lnTo>
                    <a:lnTo>
                      <a:pt x="91" y="226"/>
                    </a:lnTo>
                    <a:lnTo>
                      <a:pt x="84" y="219"/>
                    </a:lnTo>
                    <a:lnTo>
                      <a:pt x="74" y="208"/>
                    </a:lnTo>
                    <a:lnTo>
                      <a:pt x="65" y="196"/>
                    </a:lnTo>
                    <a:lnTo>
                      <a:pt x="55" y="182"/>
                    </a:lnTo>
                    <a:lnTo>
                      <a:pt x="47" y="166"/>
                    </a:lnTo>
                    <a:lnTo>
                      <a:pt x="37" y="152"/>
                    </a:lnTo>
                    <a:lnTo>
                      <a:pt x="30" y="135"/>
                    </a:lnTo>
                    <a:lnTo>
                      <a:pt x="23" y="118"/>
                    </a:lnTo>
                    <a:lnTo>
                      <a:pt x="18" y="101"/>
                    </a:lnTo>
                    <a:lnTo>
                      <a:pt x="14" y="85"/>
                    </a:lnTo>
                    <a:lnTo>
                      <a:pt x="12" y="69"/>
                    </a:lnTo>
                    <a:lnTo>
                      <a:pt x="13" y="55"/>
                    </a:lnTo>
                    <a:lnTo>
                      <a:pt x="15" y="42"/>
                    </a:lnTo>
                    <a:lnTo>
                      <a:pt x="21" y="30"/>
                    </a:lnTo>
                    <a:lnTo>
                      <a:pt x="30" y="19"/>
                    </a:lnTo>
                    <a:lnTo>
                      <a:pt x="42" y="9"/>
                    </a:lnTo>
                    <a:lnTo>
                      <a:pt x="45" y="6"/>
                    </a:lnTo>
                    <a:lnTo>
                      <a:pt x="42" y="9"/>
                    </a:lnTo>
                    <a:lnTo>
                      <a:pt x="44" y="8"/>
                    </a:lnTo>
                    <a:lnTo>
                      <a:pt x="45" y="6"/>
                    </a:ln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12" name="Freeform 279"/>
              <p:cNvSpPr>
                <a:spLocks/>
              </p:cNvSpPr>
              <p:nvPr/>
            </p:nvSpPr>
            <p:spPr bwMode="auto">
              <a:xfrm>
                <a:off x="4971" y="2261"/>
                <a:ext cx="60" cy="35"/>
              </a:xfrm>
              <a:custGeom>
                <a:avLst/>
                <a:gdLst>
                  <a:gd name="T0" fmla="*/ 15 w 243"/>
                  <a:gd name="T1" fmla="*/ 0 h 141"/>
                  <a:gd name="T2" fmla="*/ 14 w 243"/>
                  <a:gd name="T3" fmla="*/ 0 h 141"/>
                  <a:gd name="T4" fmla="*/ 13 w 243"/>
                  <a:gd name="T5" fmla="*/ 0 h 141"/>
                  <a:gd name="T6" fmla="*/ 12 w 243"/>
                  <a:gd name="T7" fmla="*/ 0 h 141"/>
                  <a:gd name="T8" fmla="*/ 11 w 243"/>
                  <a:gd name="T9" fmla="*/ 0 h 141"/>
                  <a:gd name="T10" fmla="*/ 10 w 243"/>
                  <a:gd name="T11" fmla="*/ 1 h 141"/>
                  <a:gd name="T12" fmla="*/ 8 w 243"/>
                  <a:gd name="T13" fmla="*/ 1 h 141"/>
                  <a:gd name="T14" fmla="*/ 7 w 243"/>
                  <a:gd name="T15" fmla="*/ 2 h 141"/>
                  <a:gd name="T16" fmla="*/ 6 w 243"/>
                  <a:gd name="T17" fmla="*/ 3 h 141"/>
                  <a:gd name="T18" fmla="*/ 5 w 243"/>
                  <a:gd name="T19" fmla="*/ 4 h 141"/>
                  <a:gd name="T20" fmla="*/ 4 w 243"/>
                  <a:gd name="T21" fmla="*/ 4 h 141"/>
                  <a:gd name="T22" fmla="*/ 3 w 243"/>
                  <a:gd name="T23" fmla="*/ 5 h 141"/>
                  <a:gd name="T24" fmla="*/ 2 w 243"/>
                  <a:gd name="T25" fmla="*/ 6 h 141"/>
                  <a:gd name="T26" fmla="*/ 1 w 243"/>
                  <a:gd name="T27" fmla="*/ 7 h 141"/>
                  <a:gd name="T28" fmla="*/ 1 w 243"/>
                  <a:gd name="T29" fmla="*/ 7 h 141"/>
                  <a:gd name="T30" fmla="*/ 0 w 243"/>
                  <a:gd name="T31" fmla="*/ 8 h 141"/>
                  <a:gd name="T32" fmla="*/ 0 w 243"/>
                  <a:gd name="T33" fmla="*/ 8 h 141"/>
                  <a:gd name="T34" fmla="*/ 1 w 243"/>
                  <a:gd name="T35" fmla="*/ 9 h 141"/>
                  <a:gd name="T36" fmla="*/ 1 w 243"/>
                  <a:gd name="T37" fmla="*/ 8 h 141"/>
                  <a:gd name="T38" fmla="*/ 1 w 243"/>
                  <a:gd name="T39" fmla="*/ 8 h 141"/>
                  <a:gd name="T40" fmla="*/ 2 w 243"/>
                  <a:gd name="T41" fmla="*/ 7 h 141"/>
                  <a:gd name="T42" fmla="*/ 2 w 243"/>
                  <a:gd name="T43" fmla="*/ 7 h 141"/>
                  <a:gd name="T44" fmla="*/ 3 w 243"/>
                  <a:gd name="T45" fmla="*/ 6 h 141"/>
                  <a:gd name="T46" fmla="*/ 4 w 243"/>
                  <a:gd name="T47" fmla="*/ 5 h 141"/>
                  <a:gd name="T48" fmla="*/ 5 w 243"/>
                  <a:gd name="T49" fmla="*/ 4 h 141"/>
                  <a:gd name="T50" fmla="*/ 6 w 243"/>
                  <a:gd name="T51" fmla="*/ 3 h 141"/>
                  <a:gd name="T52" fmla="*/ 8 w 243"/>
                  <a:gd name="T53" fmla="*/ 3 h 141"/>
                  <a:gd name="T54" fmla="*/ 9 w 243"/>
                  <a:gd name="T55" fmla="*/ 2 h 141"/>
                  <a:gd name="T56" fmla="*/ 10 w 243"/>
                  <a:gd name="T57" fmla="*/ 2 h 141"/>
                  <a:gd name="T58" fmla="*/ 11 w 243"/>
                  <a:gd name="T59" fmla="*/ 1 h 141"/>
                  <a:gd name="T60" fmla="*/ 12 w 243"/>
                  <a:gd name="T61" fmla="*/ 1 h 141"/>
                  <a:gd name="T62" fmla="*/ 13 w 243"/>
                  <a:gd name="T63" fmla="*/ 1 h 141"/>
                  <a:gd name="T64" fmla="*/ 14 w 243"/>
                  <a:gd name="T65" fmla="*/ 1 h 141"/>
                  <a:gd name="T66" fmla="*/ 14 w 243"/>
                  <a:gd name="T67" fmla="*/ 1 h 141"/>
                  <a:gd name="T68" fmla="*/ 15 w 243"/>
                  <a:gd name="T69" fmla="*/ 0 h 14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43"/>
                  <a:gd name="T106" fmla="*/ 0 h 141"/>
                  <a:gd name="T107" fmla="*/ 243 w 243"/>
                  <a:gd name="T108" fmla="*/ 141 h 14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43" h="141">
                    <a:moveTo>
                      <a:pt x="243" y="8"/>
                    </a:moveTo>
                    <a:lnTo>
                      <a:pt x="228" y="2"/>
                    </a:lnTo>
                    <a:lnTo>
                      <a:pt x="213" y="0"/>
                    </a:lnTo>
                    <a:lnTo>
                      <a:pt x="196" y="3"/>
                    </a:lnTo>
                    <a:lnTo>
                      <a:pt x="177" y="8"/>
                    </a:lnTo>
                    <a:lnTo>
                      <a:pt x="159" y="15"/>
                    </a:lnTo>
                    <a:lnTo>
                      <a:pt x="139" y="26"/>
                    </a:lnTo>
                    <a:lnTo>
                      <a:pt x="119" y="36"/>
                    </a:lnTo>
                    <a:lnTo>
                      <a:pt x="100" y="48"/>
                    </a:lnTo>
                    <a:lnTo>
                      <a:pt x="81" y="60"/>
                    </a:lnTo>
                    <a:lnTo>
                      <a:pt x="64" y="74"/>
                    </a:lnTo>
                    <a:lnTo>
                      <a:pt x="47" y="87"/>
                    </a:lnTo>
                    <a:lnTo>
                      <a:pt x="33" y="99"/>
                    </a:lnTo>
                    <a:lnTo>
                      <a:pt x="20" y="112"/>
                    </a:lnTo>
                    <a:lnTo>
                      <a:pt x="11" y="121"/>
                    </a:lnTo>
                    <a:lnTo>
                      <a:pt x="4" y="130"/>
                    </a:lnTo>
                    <a:lnTo>
                      <a:pt x="0" y="138"/>
                    </a:lnTo>
                    <a:lnTo>
                      <a:pt x="12" y="141"/>
                    </a:lnTo>
                    <a:lnTo>
                      <a:pt x="14" y="137"/>
                    </a:lnTo>
                    <a:lnTo>
                      <a:pt x="21" y="129"/>
                    </a:lnTo>
                    <a:lnTo>
                      <a:pt x="29" y="119"/>
                    </a:lnTo>
                    <a:lnTo>
                      <a:pt x="40" y="108"/>
                    </a:lnTo>
                    <a:lnTo>
                      <a:pt x="54" y="96"/>
                    </a:lnTo>
                    <a:lnTo>
                      <a:pt x="71" y="83"/>
                    </a:lnTo>
                    <a:lnTo>
                      <a:pt x="88" y="70"/>
                    </a:lnTo>
                    <a:lnTo>
                      <a:pt x="107" y="58"/>
                    </a:lnTo>
                    <a:lnTo>
                      <a:pt x="126" y="46"/>
                    </a:lnTo>
                    <a:lnTo>
                      <a:pt x="144" y="35"/>
                    </a:lnTo>
                    <a:lnTo>
                      <a:pt x="163" y="27"/>
                    </a:lnTo>
                    <a:lnTo>
                      <a:pt x="181" y="20"/>
                    </a:lnTo>
                    <a:lnTo>
                      <a:pt x="198" y="15"/>
                    </a:lnTo>
                    <a:lnTo>
                      <a:pt x="213" y="12"/>
                    </a:lnTo>
                    <a:lnTo>
                      <a:pt x="226" y="14"/>
                    </a:lnTo>
                    <a:lnTo>
                      <a:pt x="235" y="17"/>
                    </a:lnTo>
                    <a:lnTo>
                      <a:pt x="243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13" name="Freeform 280"/>
              <p:cNvSpPr>
                <a:spLocks/>
              </p:cNvSpPr>
              <p:nvPr/>
            </p:nvSpPr>
            <p:spPr bwMode="auto">
              <a:xfrm>
                <a:off x="4694" y="2232"/>
                <a:ext cx="6" cy="8"/>
              </a:xfrm>
              <a:custGeom>
                <a:avLst/>
                <a:gdLst>
                  <a:gd name="T0" fmla="*/ 1 w 24"/>
                  <a:gd name="T1" fmla="*/ 0 h 32"/>
                  <a:gd name="T2" fmla="*/ 1 w 24"/>
                  <a:gd name="T3" fmla="*/ 0 h 32"/>
                  <a:gd name="T4" fmla="*/ 1 w 24"/>
                  <a:gd name="T5" fmla="*/ 1 h 32"/>
                  <a:gd name="T6" fmla="*/ 1 w 24"/>
                  <a:gd name="T7" fmla="*/ 1 h 32"/>
                  <a:gd name="T8" fmla="*/ 0 w 24"/>
                  <a:gd name="T9" fmla="*/ 1 h 32"/>
                  <a:gd name="T10" fmla="*/ 0 w 24"/>
                  <a:gd name="T11" fmla="*/ 1 h 32"/>
                  <a:gd name="T12" fmla="*/ 0 w 24"/>
                  <a:gd name="T13" fmla="*/ 2 h 32"/>
                  <a:gd name="T14" fmla="*/ 1 w 24"/>
                  <a:gd name="T15" fmla="*/ 2 h 32"/>
                  <a:gd name="T16" fmla="*/ 1 w 24"/>
                  <a:gd name="T17" fmla="*/ 1 h 32"/>
                  <a:gd name="T18" fmla="*/ 2 w 24"/>
                  <a:gd name="T19" fmla="*/ 1 h 32"/>
                  <a:gd name="T20" fmla="*/ 2 w 24"/>
                  <a:gd name="T21" fmla="*/ 0 h 32"/>
                  <a:gd name="T22" fmla="*/ 2 w 24"/>
                  <a:gd name="T23" fmla="*/ 0 h 32"/>
                  <a:gd name="T24" fmla="*/ 1 w 24"/>
                  <a:gd name="T25" fmla="*/ 0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32"/>
                  <a:gd name="T41" fmla="*/ 24 w 24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32">
                    <a:moveTo>
                      <a:pt x="12" y="0"/>
                    </a:moveTo>
                    <a:lnTo>
                      <a:pt x="12" y="0"/>
                    </a:lnTo>
                    <a:lnTo>
                      <a:pt x="11" y="8"/>
                    </a:lnTo>
                    <a:lnTo>
                      <a:pt x="8" y="14"/>
                    </a:lnTo>
                    <a:lnTo>
                      <a:pt x="3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1" y="29"/>
                    </a:lnTo>
                    <a:lnTo>
                      <a:pt x="18" y="22"/>
                    </a:lnTo>
                    <a:lnTo>
                      <a:pt x="22" y="11"/>
                    </a:lnTo>
                    <a:lnTo>
                      <a:pt x="24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14" name="Freeform 281"/>
              <p:cNvSpPr>
                <a:spLocks/>
              </p:cNvSpPr>
              <p:nvPr/>
            </p:nvSpPr>
            <p:spPr bwMode="auto">
              <a:xfrm>
                <a:off x="4694" y="2224"/>
                <a:ext cx="6" cy="8"/>
              </a:xfrm>
              <a:custGeom>
                <a:avLst/>
                <a:gdLst>
                  <a:gd name="T0" fmla="*/ 0 w 24"/>
                  <a:gd name="T1" fmla="*/ 1 h 32"/>
                  <a:gd name="T2" fmla="*/ 0 w 24"/>
                  <a:gd name="T3" fmla="*/ 1 h 32"/>
                  <a:gd name="T4" fmla="*/ 0 w 24"/>
                  <a:gd name="T5" fmla="*/ 1 h 32"/>
                  <a:gd name="T6" fmla="*/ 1 w 24"/>
                  <a:gd name="T7" fmla="*/ 1 h 32"/>
                  <a:gd name="T8" fmla="*/ 1 w 24"/>
                  <a:gd name="T9" fmla="*/ 1 h 32"/>
                  <a:gd name="T10" fmla="*/ 1 w 24"/>
                  <a:gd name="T11" fmla="*/ 2 h 32"/>
                  <a:gd name="T12" fmla="*/ 2 w 24"/>
                  <a:gd name="T13" fmla="*/ 2 h 32"/>
                  <a:gd name="T14" fmla="*/ 2 w 24"/>
                  <a:gd name="T15" fmla="*/ 1 h 32"/>
                  <a:gd name="T16" fmla="*/ 1 w 24"/>
                  <a:gd name="T17" fmla="*/ 1 h 32"/>
                  <a:gd name="T18" fmla="*/ 1 w 24"/>
                  <a:gd name="T19" fmla="*/ 0 h 32"/>
                  <a:gd name="T20" fmla="*/ 0 w 24"/>
                  <a:gd name="T21" fmla="*/ 0 h 32"/>
                  <a:gd name="T22" fmla="*/ 0 w 24"/>
                  <a:gd name="T23" fmla="*/ 0 h 32"/>
                  <a:gd name="T24" fmla="*/ 0 w 24"/>
                  <a:gd name="T25" fmla="*/ 1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32"/>
                  <a:gd name="T41" fmla="*/ 24 w 24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32">
                    <a:moveTo>
                      <a:pt x="0" y="12"/>
                    </a:moveTo>
                    <a:lnTo>
                      <a:pt x="0" y="12"/>
                    </a:lnTo>
                    <a:lnTo>
                      <a:pt x="5" y="13"/>
                    </a:lnTo>
                    <a:lnTo>
                      <a:pt x="8" y="16"/>
                    </a:lnTo>
                    <a:lnTo>
                      <a:pt x="11" y="22"/>
                    </a:lnTo>
                    <a:lnTo>
                      <a:pt x="12" y="32"/>
                    </a:lnTo>
                    <a:lnTo>
                      <a:pt x="24" y="32"/>
                    </a:lnTo>
                    <a:lnTo>
                      <a:pt x="22" y="20"/>
                    </a:lnTo>
                    <a:lnTo>
                      <a:pt x="18" y="9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15" name="Freeform 282"/>
              <p:cNvSpPr>
                <a:spLocks/>
              </p:cNvSpPr>
              <p:nvPr/>
            </p:nvSpPr>
            <p:spPr bwMode="auto">
              <a:xfrm>
                <a:off x="4688" y="2224"/>
                <a:ext cx="6" cy="8"/>
              </a:xfrm>
              <a:custGeom>
                <a:avLst/>
                <a:gdLst>
                  <a:gd name="T0" fmla="*/ 1 w 24"/>
                  <a:gd name="T1" fmla="*/ 2 h 32"/>
                  <a:gd name="T2" fmla="*/ 1 w 24"/>
                  <a:gd name="T3" fmla="*/ 2 h 32"/>
                  <a:gd name="T4" fmla="*/ 1 w 24"/>
                  <a:gd name="T5" fmla="*/ 1 h 32"/>
                  <a:gd name="T6" fmla="*/ 1 w 24"/>
                  <a:gd name="T7" fmla="*/ 1 h 32"/>
                  <a:gd name="T8" fmla="*/ 1 w 24"/>
                  <a:gd name="T9" fmla="*/ 1 h 32"/>
                  <a:gd name="T10" fmla="*/ 2 w 24"/>
                  <a:gd name="T11" fmla="*/ 1 h 32"/>
                  <a:gd name="T12" fmla="*/ 2 w 24"/>
                  <a:gd name="T13" fmla="*/ 0 h 32"/>
                  <a:gd name="T14" fmla="*/ 1 w 24"/>
                  <a:gd name="T15" fmla="*/ 0 h 32"/>
                  <a:gd name="T16" fmla="*/ 1 w 24"/>
                  <a:gd name="T17" fmla="*/ 1 h 32"/>
                  <a:gd name="T18" fmla="*/ 0 w 24"/>
                  <a:gd name="T19" fmla="*/ 1 h 32"/>
                  <a:gd name="T20" fmla="*/ 0 w 24"/>
                  <a:gd name="T21" fmla="*/ 2 h 32"/>
                  <a:gd name="T22" fmla="*/ 0 w 24"/>
                  <a:gd name="T23" fmla="*/ 2 h 32"/>
                  <a:gd name="T24" fmla="*/ 1 w 24"/>
                  <a:gd name="T25" fmla="*/ 2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32"/>
                  <a:gd name="T41" fmla="*/ 24 w 24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32">
                    <a:moveTo>
                      <a:pt x="12" y="32"/>
                    </a:moveTo>
                    <a:lnTo>
                      <a:pt x="12" y="32"/>
                    </a:lnTo>
                    <a:lnTo>
                      <a:pt x="13" y="22"/>
                    </a:lnTo>
                    <a:lnTo>
                      <a:pt x="15" y="16"/>
                    </a:lnTo>
                    <a:lnTo>
                      <a:pt x="19" y="13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4" y="3"/>
                    </a:lnTo>
                    <a:lnTo>
                      <a:pt x="6" y="9"/>
                    </a:lnTo>
                    <a:lnTo>
                      <a:pt x="1" y="20"/>
                    </a:lnTo>
                    <a:lnTo>
                      <a:pt x="0" y="32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16" name="Freeform 283"/>
              <p:cNvSpPr>
                <a:spLocks/>
              </p:cNvSpPr>
              <p:nvPr/>
            </p:nvSpPr>
            <p:spPr bwMode="auto">
              <a:xfrm>
                <a:off x="4688" y="2232"/>
                <a:ext cx="6" cy="8"/>
              </a:xfrm>
              <a:custGeom>
                <a:avLst/>
                <a:gdLst>
                  <a:gd name="T0" fmla="*/ 2 w 24"/>
                  <a:gd name="T1" fmla="*/ 1 h 32"/>
                  <a:gd name="T2" fmla="*/ 2 w 24"/>
                  <a:gd name="T3" fmla="*/ 1 h 32"/>
                  <a:gd name="T4" fmla="*/ 1 w 24"/>
                  <a:gd name="T5" fmla="*/ 1 h 32"/>
                  <a:gd name="T6" fmla="*/ 1 w 24"/>
                  <a:gd name="T7" fmla="*/ 1 h 32"/>
                  <a:gd name="T8" fmla="*/ 1 w 24"/>
                  <a:gd name="T9" fmla="*/ 1 h 32"/>
                  <a:gd name="T10" fmla="*/ 1 w 24"/>
                  <a:gd name="T11" fmla="*/ 0 h 32"/>
                  <a:gd name="T12" fmla="*/ 0 w 24"/>
                  <a:gd name="T13" fmla="*/ 0 h 32"/>
                  <a:gd name="T14" fmla="*/ 0 w 24"/>
                  <a:gd name="T15" fmla="*/ 1 h 32"/>
                  <a:gd name="T16" fmla="*/ 1 w 24"/>
                  <a:gd name="T17" fmla="*/ 1 h 32"/>
                  <a:gd name="T18" fmla="*/ 1 w 24"/>
                  <a:gd name="T19" fmla="*/ 2 h 32"/>
                  <a:gd name="T20" fmla="*/ 2 w 24"/>
                  <a:gd name="T21" fmla="*/ 2 h 32"/>
                  <a:gd name="T22" fmla="*/ 2 w 24"/>
                  <a:gd name="T23" fmla="*/ 2 h 32"/>
                  <a:gd name="T24" fmla="*/ 2 w 24"/>
                  <a:gd name="T25" fmla="*/ 1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32"/>
                  <a:gd name="T41" fmla="*/ 24 w 24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32">
                    <a:moveTo>
                      <a:pt x="24" y="20"/>
                    </a:moveTo>
                    <a:lnTo>
                      <a:pt x="24" y="20"/>
                    </a:lnTo>
                    <a:lnTo>
                      <a:pt x="20" y="19"/>
                    </a:lnTo>
                    <a:lnTo>
                      <a:pt x="15" y="14"/>
                    </a:lnTo>
                    <a:lnTo>
                      <a:pt x="13" y="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1"/>
                    </a:lnTo>
                    <a:lnTo>
                      <a:pt x="6" y="22"/>
                    </a:lnTo>
                    <a:lnTo>
                      <a:pt x="13" y="29"/>
                    </a:lnTo>
                    <a:lnTo>
                      <a:pt x="24" y="32"/>
                    </a:lnTo>
                    <a:lnTo>
                      <a:pt x="24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17" name="Freeform 284"/>
              <p:cNvSpPr>
                <a:spLocks/>
              </p:cNvSpPr>
              <p:nvPr/>
            </p:nvSpPr>
            <p:spPr bwMode="auto">
              <a:xfrm>
                <a:off x="4730" y="2248"/>
                <a:ext cx="6" cy="8"/>
              </a:xfrm>
              <a:custGeom>
                <a:avLst/>
                <a:gdLst>
                  <a:gd name="T0" fmla="*/ 1 w 24"/>
                  <a:gd name="T1" fmla="*/ 0 h 32"/>
                  <a:gd name="T2" fmla="*/ 1 w 24"/>
                  <a:gd name="T3" fmla="*/ 0 h 32"/>
                  <a:gd name="T4" fmla="*/ 1 w 24"/>
                  <a:gd name="T5" fmla="*/ 1 h 32"/>
                  <a:gd name="T6" fmla="*/ 1 w 24"/>
                  <a:gd name="T7" fmla="*/ 1 h 32"/>
                  <a:gd name="T8" fmla="*/ 0 w 24"/>
                  <a:gd name="T9" fmla="*/ 1 h 32"/>
                  <a:gd name="T10" fmla="*/ 0 w 24"/>
                  <a:gd name="T11" fmla="*/ 1 h 32"/>
                  <a:gd name="T12" fmla="*/ 0 w 24"/>
                  <a:gd name="T13" fmla="*/ 2 h 32"/>
                  <a:gd name="T14" fmla="*/ 1 w 24"/>
                  <a:gd name="T15" fmla="*/ 2 h 32"/>
                  <a:gd name="T16" fmla="*/ 1 w 24"/>
                  <a:gd name="T17" fmla="*/ 1 h 32"/>
                  <a:gd name="T18" fmla="*/ 2 w 24"/>
                  <a:gd name="T19" fmla="*/ 1 h 32"/>
                  <a:gd name="T20" fmla="*/ 2 w 24"/>
                  <a:gd name="T21" fmla="*/ 0 h 32"/>
                  <a:gd name="T22" fmla="*/ 2 w 24"/>
                  <a:gd name="T23" fmla="*/ 0 h 32"/>
                  <a:gd name="T24" fmla="*/ 1 w 24"/>
                  <a:gd name="T25" fmla="*/ 0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32"/>
                  <a:gd name="T41" fmla="*/ 24 w 24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32">
                    <a:moveTo>
                      <a:pt x="12" y="0"/>
                    </a:moveTo>
                    <a:lnTo>
                      <a:pt x="12" y="0"/>
                    </a:lnTo>
                    <a:lnTo>
                      <a:pt x="11" y="8"/>
                    </a:lnTo>
                    <a:lnTo>
                      <a:pt x="8" y="14"/>
                    </a:lnTo>
                    <a:lnTo>
                      <a:pt x="4" y="19"/>
                    </a:lnTo>
                    <a:lnTo>
                      <a:pt x="0" y="20"/>
                    </a:lnTo>
                    <a:lnTo>
                      <a:pt x="0" y="32"/>
                    </a:lnTo>
                    <a:lnTo>
                      <a:pt x="11" y="28"/>
                    </a:lnTo>
                    <a:lnTo>
                      <a:pt x="18" y="21"/>
                    </a:lnTo>
                    <a:lnTo>
                      <a:pt x="23" y="11"/>
                    </a:lnTo>
                    <a:lnTo>
                      <a:pt x="24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18" name="Freeform 285"/>
              <p:cNvSpPr>
                <a:spLocks/>
              </p:cNvSpPr>
              <p:nvPr/>
            </p:nvSpPr>
            <p:spPr bwMode="auto">
              <a:xfrm>
                <a:off x="4730" y="2240"/>
                <a:ext cx="6" cy="8"/>
              </a:xfrm>
              <a:custGeom>
                <a:avLst/>
                <a:gdLst>
                  <a:gd name="T0" fmla="*/ 0 w 24"/>
                  <a:gd name="T1" fmla="*/ 1 h 33"/>
                  <a:gd name="T2" fmla="*/ 0 w 24"/>
                  <a:gd name="T3" fmla="*/ 1 h 33"/>
                  <a:gd name="T4" fmla="*/ 0 w 24"/>
                  <a:gd name="T5" fmla="*/ 1 h 33"/>
                  <a:gd name="T6" fmla="*/ 1 w 24"/>
                  <a:gd name="T7" fmla="*/ 1 h 33"/>
                  <a:gd name="T8" fmla="*/ 1 w 24"/>
                  <a:gd name="T9" fmla="*/ 1 h 33"/>
                  <a:gd name="T10" fmla="*/ 1 w 24"/>
                  <a:gd name="T11" fmla="*/ 2 h 33"/>
                  <a:gd name="T12" fmla="*/ 2 w 24"/>
                  <a:gd name="T13" fmla="*/ 2 h 33"/>
                  <a:gd name="T14" fmla="*/ 2 w 24"/>
                  <a:gd name="T15" fmla="*/ 1 h 33"/>
                  <a:gd name="T16" fmla="*/ 1 w 24"/>
                  <a:gd name="T17" fmla="*/ 0 h 33"/>
                  <a:gd name="T18" fmla="*/ 1 w 24"/>
                  <a:gd name="T19" fmla="*/ 0 h 33"/>
                  <a:gd name="T20" fmla="*/ 0 w 24"/>
                  <a:gd name="T21" fmla="*/ 0 h 33"/>
                  <a:gd name="T22" fmla="*/ 0 w 24"/>
                  <a:gd name="T23" fmla="*/ 0 h 33"/>
                  <a:gd name="T24" fmla="*/ 0 w 24"/>
                  <a:gd name="T25" fmla="*/ 1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33"/>
                  <a:gd name="T41" fmla="*/ 24 w 24"/>
                  <a:gd name="T42" fmla="*/ 33 h 3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33">
                    <a:moveTo>
                      <a:pt x="0" y="12"/>
                    </a:moveTo>
                    <a:lnTo>
                      <a:pt x="0" y="12"/>
                    </a:lnTo>
                    <a:lnTo>
                      <a:pt x="5" y="14"/>
                    </a:lnTo>
                    <a:lnTo>
                      <a:pt x="8" y="17"/>
                    </a:lnTo>
                    <a:lnTo>
                      <a:pt x="11" y="23"/>
                    </a:lnTo>
                    <a:lnTo>
                      <a:pt x="12" y="33"/>
                    </a:lnTo>
                    <a:lnTo>
                      <a:pt x="24" y="33"/>
                    </a:lnTo>
                    <a:lnTo>
                      <a:pt x="23" y="21"/>
                    </a:lnTo>
                    <a:lnTo>
                      <a:pt x="18" y="10"/>
                    </a:lnTo>
                    <a:lnTo>
                      <a:pt x="10" y="4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19" name="Freeform 286"/>
              <p:cNvSpPr>
                <a:spLocks/>
              </p:cNvSpPr>
              <p:nvPr/>
            </p:nvSpPr>
            <p:spPr bwMode="auto">
              <a:xfrm>
                <a:off x="4724" y="2240"/>
                <a:ext cx="6" cy="8"/>
              </a:xfrm>
              <a:custGeom>
                <a:avLst/>
                <a:gdLst>
                  <a:gd name="T0" fmla="*/ 1 w 24"/>
                  <a:gd name="T1" fmla="*/ 2 h 33"/>
                  <a:gd name="T2" fmla="*/ 1 w 24"/>
                  <a:gd name="T3" fmla="*/ 2 h 33"/>
                  <a:gd name="T4" fmla="*/ 1 w 24"/>
                  <a:gd name="T5" fmla="*/ 1 h 33"/>
                  <a:gd name="T6" fmla="*/ 1 w 24"/>
                  <a:gd name="T7" fmla="*/ 1 h 33"/>
                  <a:gd name="T8" fmla="*/ 1 w 24"/>
                  <a:gd name="T9" fmla="*/ 1 h 33"/>
                  <a:gd name="T10" fmla="*/ 2 w 24"/>
                  <a:gd name="T11" fmla="*/ 1 h 33"/>
                  <a:gd name="T12" fmla="*/ 2 w 24"/>
                  <a:gd name="T13" fmla="*/ 0 h 33"/>
                  <a:gd name="T14" fmla="*/ 1 w 24"/>
                  <a:gd name="T15" fmla="*/ 0 h 33"/>
                  <a:gd name="T16" fmla="*/ 1 w 24"/>
                  <a:gd name="T17" fmla="*/ 0 h 33"/>
                  <a:gd name="T18" fmla="*/ 0 w 24"/>
                  <a:gd name="T19" fmla="*/ 1 h 33"/>
                  <a:gd name="T20" fmla="*/ 0 w 24"/>
                  <a:gd name="T21" fmla="*/ 2 h 33"/>
                  <a:gd name="T22" fmla="*/ 0 w 24"/>
                  <a:gd name="T23" fmla="*/ 2 h 33"/>
                  <a:gd name="T24" fmla="*/ 1 w 24"/>
                  <a:gd name="T25" fmla="*/ 2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33"/>
                  <a:gd name="T41" fmla="*/ 24 w 24"/>
                  <a:gd name="T42" fmla="*/ 33 h 3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33">
                    <a:moveTo>
                      <a:pt x="12" y="33"/>
                    </a:moveTo>
                    <a:lnTo>
                      <a:pt x="12" y="33"/>
                    </a:lnTo>
                    <a:lnTo>
                      <a:pt x="13" y="23"/>
                    </a:lnTo>
                    <a:lnTo>
                      <a:pt x="17" y="17"/>
                    </a:lnTo>
                    <a:lnTo>
                      <a:pt x="20" y="14"/>
                    </a:lnTo>
                    <a:lnTo>
                      <a:pt x="24" y="12"/>
                    </a:lnTo>
                    <a:lnTo>
                      <a:pt x="24" y="0"/>
                    </a:lnTo>
                    <a:lnTo>
                      <a:pt x="13" y="4"/>
                    </a:lnTo>
                    <a:lnTo>
                      <a:pt x="7" y="10"/>
                    </a:lnTo>
                    <a:lnTo>
                      <a:pt x="1" y="21"/>
                    </a:lnTo>
                    <a:lnTo>
                      <a:pt x="0" y="33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20" name="Freeform 287"/>
              <p:cNvSpPr>
                <a:spLocks/>
              </p:cNvSpPr>
              <p:nvPr/>
            </p:nvSpPr>
            <p:spPr bwMode="auto">
              <a:xfrm>
                <a:off x="4724" y="2248"/>
                <a:ext cx="6" cy="8"/>
              </a:xfrm>
              <a:custGeom>
                <a:avLst/>
                <a:gdLst>
                  <a:gd name="T0" fmla="*/ 2 w 24"/>
                  <a:gd name="T1" fmla="*/ 1 h 32"/>
                  <a:gd name="T2" fmla="*/ 2 w 24"/>
                  <a:gd name="T3" fmla="*/ 1 h 32"/>
                  <a:gd name="T4" fmla="*/ 1 w 24"/>
                  <a:gd name="T5" fmla="*/ 1 h 32"/>
                  <a:gd name="T6" fmla="*/ 1 w 24"/>
                  <a:gd name="T7" fmla="*/ 1 h 32"/>
                  <a:gd name="T8" fmla="*/ 1 w 24"/>
                  <a:gd name="T9" fmla="*/ 1 h 32"/>
                  <a:gd name="T10" fmla="*/ 1 w 24"/>
                  <a:gd name="T11" fmla="*/ 0 h 32"/>
                  <a:gd name="T12" fmla="*/ 0 w 24"/>
                  <a:gd name="T13" fmla="*/ 0 h 32"/>
                  <a:gd name="T14" fmla="*/ 0 w 24"/>
                  <a:gd name="T15" fmla="*/ 1 h 32"/>
                  <a:gd name="T16" fmla="*/ 1 w 24"/>
                  <a:gd name="T17" fmla="*/ 1 h 32"/>
                  <a:gd name="T18" fmla="*/ 1 w 24"/>
                  <a:gd name="T19" fmla="*/ 2 h 32"/>
                  <a:gd name="T20" fmla="*/ 2 w 24"/>
                  <a:gd name="T21" fmla="*/ 2 h 32"/>
                  <a:gd name="T22" fmla="*/ 2 w 24"/>
                  <a:gd name="T23" fmla="*/ 2 h 32"/>
                  <a:gd name="T24" fmla="*/ 2 w 24"/>
                  <a:gd name="T25" fmla="*/ 1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32"/>
                  <a:gd name="T41" fmla="*/ 24 w 24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32">
                    <a:moveTo>
                      <a:pt x="24" y="20"/>
                    </a:moveTo>
                    <a:lnTo>
                      <a:pt x="24" y="20"/>
                    </a:lnTo>
                    <a:lnTo>
                      <a:pt x="20" y="19"/>
                    </a:lnTo>
                    <a:lnTo>
                      <a:pt x="17" y="14"/>
                    </a:lnTo>
                    <a:lnTo>
                      <a:pt x="13" y="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2"/>
                    </a:lnTo>
                    <a:lnTo>
                      <a:pt x="7" y="21"/>
                    </a:lnTo>
                    <a:lnTo>
                      <a:pt x="13" y="28"/>
                    </a:lnTo>
                    <a:lnTo>
                      <a:pt x="24" y="32"/>
                    </a:lnTo>
                    <a:lnTo>
                      <a:pt x="24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21" name="Freeform 288"/>
              <p:cNvSpPr>
                <a:spLocks/>
              </p:cNvSpPr>
              <p:nvPr/>
            </p:nvSpPr>
            <p:spPr bwMode="auto">
              <a:xfrm>
                <a:off x="4765" y="2263"/>
                <a:ext cx="6" cy="8"/>
              </a:xfrm>
              <a:custGeom>
                <a:avLst/>
                <a:gdLst>
                  <a:gd name="T0" fmla="*/ 1 w 24"/>
                  <a:gd name="T1" fmla="*/ 0 h 33"/>
                  <a:gd name="T2" fmla="*/ 1 w 24"/>
                  <a:gd name="T3" fmla="*/ 0 h 33"/>
                  <a:gd name="T4" fmla="*/ 1 w 24"/>
                  <a:gd name="T5" fmla="*/ 0 h 33"/>
                  <a:gd name="T6" fmla="*/ 1 w 24"/>
                  <a:gd name="T7" fmla="*/ 1 h 33"/>
                  <a:gd name="T8" fmla="*/ 0 w 24"/>
                  <a:gd name="T9" fmla="*/ 1 h 33"/>
                  <a:gd name="T10" fmla="*/ 0 w 24"/>
                  <a:gd name="T11" fmla="*/ 1 h 33"/>
                  <a:gd name="T12" fmla="*/ 0 w 24"/>
                  <a:gd name="T13" fmla="*/ 2 h 33"/>
                  <a:gd name="T14" fmla="*/ 1 w 24"/>
                  <a:gd name="T15" fmla="*/ 2 h 33"/>
                  <a:gd name="T16" fmla="*/ 1 w 24"/>
                  <a:gd name="T17" fmla="*/ 1 h 33"/>
                  <a:gd name="T18" fmla="*/ 2 w 24"/>
                  <a:gd name="T19" fmla="*/ 1 h 33"/>
                  <a:gd name="T20" fmla="*/ 2 w 24"/>
                  <a:gd name="T21" fmla="*/ 0 h 33"/>
                  <a:gd name="T22" fmla="*/ 2 w 24"/>
                  <a:gd name="T23" fmla="*/ 0 h 33"/>
                  <a:gd name="T24" fmla="*/ 1 w 24"/>
                  <a:gd name="T25" fmla="*/ 0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33"/>
                  <a:gd name="T41" fmla="*/ 24 w 24"/>
                  <a:gd name="T42" fmla="*/ 33 h 3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33">
                    <a:moveTo>
                      <a:pt x="12" y="0"/>
                    </a:moveTo>
                    <a:lnTo>
                      <a:pt x="12" y="0"/>
                    </a:lnTo>
                    <a:lnTo>
                      <a:pt x="11" y="9"/>
                    </a:lnTo>
                    <a:lnTo>
                      <a:pt x="8" y="15"/>
                    </a:lnTo>
                    <a:lnTo>
                      <a:pt x="4" y="19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11" y="29"/>
                    </a:lnTo>
                    <a:lnTo>
                      <a:pt x="18" y="22"/>
                    </a:lnTo>
                    <a:lnTo>
                      <a:pt x="23" y="11"/>
                    </a:lnTo>
                    <a:lnTo>
                      <a:pt x="24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22" name="Freeform 289"/>
              <p:cNvSpPr>
                <a:spLocks/>
              </p:cNvSpPr>
              <p:nvPr/>
            </p:nvSpPr>
            <p:spPr bwMode="auto">
              <a:xfrm>
                <a:off x="4765" y="2254"/>
                <a:ext cx="6" cy="9"/>
              </a:xfrm>
              <a:custGeom>
                <a:avLst/>
                <a:gdLst>
                  <a:gd name="T0" fmla="*/ 0 w 24"/>
                  <a:gd name="T1" fmla="*/ 1 h 33"/>
                  <a:gd name="T2" fmla="*/ 0 w 24"/>
                  <a:gd name="T3" fmla="*/ 1 h 33"/>
                  <a:gd name="T4" fmla="*/ 0 w 24"/>
                  <a:gd name="T5" fmla="*/ 1 h 33"/>
                  <a:gd name="T6" fmla="*/ 1 w 24"/>
                  <a:gd name="T7" fmla="*/ 1 h 33"/>
                  <a:gd name="T8" fmla="*/ 1 w 24"/>
                  <a:gd name="T9" fmla="*/ 2 h 33"/>
                  <a:gd name="T10" fmla="*/ 1 w 24"/>
                  <a:gd name="T11" fmla="*/ 2 h 33"/>
                  <a:gd name="T12" fmla="*/ 2 w 24"/>
                  <a:gd name="T13" fmla="*/ 2 h 33"/>
                  <a:gd name="T14" fmla="*/ 2 w 24"/>
                  <a:gd name="T15" fmla="*/ 2 h 33"/>
                  <a:gd name="T16" fmla="*/ 1 w 24"/>
                  <a:gd name="T17" fmla="*/ 1 h 33"/>
                  <a:gd name="T18" fmla="*/ 1 w 24"/>
                  <a:gd name="T19" fmla="*/ 0 h 33"/>
                  <a:gd name="T20" fmla="*/ 0 w 24"/>
                  <a:gd name="T21" fmla="*/ 0 h 33"/>
                  <a:gd name="T22" fmla="*/ 0 w 24"/>
                  <a:gd name="T23" fmla="*/ 0 h 33"/>
                  <a:gd name="T24" fmla="*/ 0 w 24"/>
                  <a:gd name="T25" fmla="*/ 1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33"/>
                  <a:gd name="T41" fmla="*/ 24 w 24"/>
                  <a:gd name="T42" fmla="*/ 33 h 3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33">
                    <a:moveTo>
                      <a:pt x="0" y="12"/>
                    </a:moveTo>
                    <a:lnTo>
                      <a:pt x="0" y="12"/>
                    </a:lnTo>
                    <a:lnTo>
                      <a:pt x="4" y="13"/>
                    </a:lnTo>
                    <a:lnTo>
                      <a:pt x="8" y="18"/>
                    </a:lnTo>
                    <a:lnTo>
                      <a:pt x="11" y="24"/>
                    </a:lnTo>
                    <a:lnTo>
                      <a:pt x="12" y="33"/>
                    </a:lnTo>
                    <a:lnTo>
                      <a:pt x="24" y="33"/>
                    </a:lnTo>
                    <a:lnTo>
                      <a:pt x="23" y="21"/>
                    </a:lnTo>
                    <a:lnTo>
                      <a:pt x="18" y="10"/>
                    </a:lnTo>
                    <a:lnTo>
                      <a:pt x="11" y="3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23" name="Freeform 290"/>
              <p:cNvSpPr>
                <a:spLocks/>
              </p:cNvSpPr>
              <p:nvPr/>
            </p:nvSpPr>
            <p:spPr bwMode="auto">
              <a:xfrm>
                <a:off x="4759" y="2254"/>
                <a:ext cx="6" cy="9"/>
              </a:xfrm>
              <a:custGeom>
                <a:avLst/>
                <a:gdLst>
                  <a:gd name="T0" fmla="*/ 1 w 25"/>
                  <a:gd name="T1" fmla="*/ 2 h 33"/>
                  <a:gd name="T2" fmla="*/ 1 w 25"/>
                  <a:gd name="T3" fmla="*/ 2 h 33"/>
                  <a:gd name="T4" fmla="*/ 1 w 25"/>
                  <a:gd name="T5" fmla="*/ 2 h 33"/>
                  <a:gd name="T6" fmla="*/ 1 w 25"/>
                  <a:gd name="T7" fmla="*/ 1 h 33"/>
                  <a:gd name="T8" fmla="*/ 1 w 25"/>
                  <a:gd name="T9" fmla="*/ 1 h 33"/>
                  <a:gd name="T10" fmla="*/ 1 w 25"/>
                  <a:gd name="T11" fmla="*/ 1 h 33"/>
                  <a:gd name="T12" fmla="*/ 1 w 25"/>
                  <a:gd name="T13" fmla="*/ 0 h 33"/>
                  <a:gd name="T14" fmla="*/ 1 w 25"/>
                  <a:gd name="T15" fmla="*/ 0 h 33"/>
                  <a:gd name="T16" fmla="*/ 0 w 25"/>
                  <a:gd name="T17" fmla="*/ 1 h 33"/>
                  <a:gd name="T18" fmla="*/ 0 w 25"/>
                  <a:gd name="T19" fmla="*/ 2 h 33"/>
                  <a:gd name="T20" fmla="*/ 0 w 25"/>
                  <a:gd name="T21" fmla="*/ 2 h 33"/>
                  <a:gd name="T22" fmla="*/ 0 w 25"/>
                  <a:gd name="T23" fmla="*/ 2 h 33"/>
                  <a:gd name="T24" fmla="*/ 1 w 25"/>
                  <a:gd name="T25" fmla="*/ 2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33"/>
                  <a:gd name="T41" fmla="*/ 25 w 25"/>
                  <a:gd name="T42" fmla="*/ 33 h 3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33">
                    <a:moveTo>
                      <a:pt x="12" y="33"/>
                    </a:moveTo>
                    <a:lnTo>
                      <a:pt x="12" y="33"/>
                    </a:lnTo>
                    <a:lnTo>
                      <a:pt x="13" y="24"/>
                    </a:lnTo>
                    <a:lnTo>
                      <a:pt x="17" y="18"/>
                    </a:lnTo>
                    <a:lnTo>
                      <a:pt x="21" y="13"/>
                    </a:lnTo>
                    <a:lnTo>
                      <a:pt x="25" y="12"/>
                    </a:lnTo>
                    <a:lnTo>
                      <a:pt x="25" y="0"/>
                    </a:lnTo>
                    <a:lnTo>
                      <a:pt x="14" y="3"/>
                    </a:lnTo>
                    <a:lnTo>
                      <a:pt x="7" y="10"/>
                    </a:lnTo>
                    <a:lnTo>
                      <a:pt x="1" y="21"/>
                    </a:lnTo>
                    <a:lnTo>
                      <a:pt x="0" y="33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24" name="Freeform 291"/>
              <p:cNvSpPr>
                <a:spLocks/>
              </p:cNvSpPr>
              <p:nvPr/>
            </p:nvSpPr>
            <p:spPr bwMode="auto">
              <a:xfrm>
                <a:off x="4759" y="2263"/>
                <a:ext cx="6" cy="8"/>
              </a:xfrm>
              <a:custGeom>
                <a:avLst/>
                <a:gdLst>
                  <a:gd name="T0" fmla="*/ 1 w 25"/>
                  <a:gd name="T1" fmla="*/ 1 h 33"/>
                  <a:gd name="T2" fmla="*/ 1 w 25"/>
                  <a:gd name="T3" fmla="*/ 1 h 33"/>
                  <a:gd name="T4" fmla="*/ 1 w 25"/>
                  <a:gd name="T5" fmla="*/ 1 h 33"/>
                  <a:gd name="T6" fmla="*/ 1 w 25"/>
                  <a:gd name="T7" fmla="*/ 1 h 33"/>
                  <a:gd name="T8" fmla="*/ 1 w 25"/>
                  <a:gd name="T9" fmla="*/ 0 h 33"/>
                  <a:gd name="T10" fmla="*/ 1 w 25"/>
                  <a:gd name="T11" fmla="*/ 0 h 33"/>
                  <a:gd name="T12" fmla="*/ 0 w 25"/>
                  <a:gd name="T13" fmla="*/ 0 h 33"/>
                  <a:gd name="T14" fmla="*/ 0 w 25"/>
                  <a:gd name="T15" fmla="*/ 1 h 33"/>
                  <a:gd name="T16" fmla="*/ 0 w 25"/>
                  <a:gd name="T17" fmla="*/ 1 h 33"/>
                  <a:gd name="T18" fmla="*/ 1 w 25"/>
                  <a:gd name="T19" fmla="*/ 2 h 33"/>
                  <a:gd name="T20" fmla="*/ 1 w 25"/>
                  <a:gd name="T21" fmla="*/ 2 h 33"/>
                  <a:gd name="T22" fmla="*/ 1 w 25"/>
                  <a:gd name="T23" fmla="*/ 2 h 33"/>
                  <a:gd name="T24" fmla="*/ 1 w 25"/>
                  <a:gd name="T25" fmla="*/ 1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33"/>
                  <a:gd name="T41" fmla="*/ 25 w 25"/>
                  <a:gd name="T42" fmla="*/ 33 h 3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33">
                    <a:moveTo>
                      <a:pt x="25" y="21"/>
                    </a:moveTo>
                    <a:lnTo>
                      <a:pt x="25" y="21"/>
                    </a:lnTo>
                    <a:lnTo>
                      <a:pt x="21" y="19"/>
                    </a:lnTo>
                    <a:lnTo>
                      <a:pt x="17" y="15"/>
                    </a:lnTo>
                    <a:lnTo>
                      <a:pt x="13" y="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12"/>
                    </a:lnTo>
                    <a:lnTo>
                      <a:pt x="7" y="22"/>
                    </a:lnTo>
                    <a:lnTo>
                      <a:pt x="14" y="29"/>
                    </a:lnTo>
                    <a:lnTo>
                      <a:pt x="25" y="33"/>
                    </a:lnTo>
                    <a:lnTo>
                      <a:pt x="25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25" name="Freeform 292"/>
              <p:cNvSpPr>
                <a:spLocks/>
              </p:cNvSpPr>
              <p:nvPr/>
            </p:nvSpPr>
            <p:spPr bwMode="auto">
              <a:xfrm>
                <a:off x="4081" y="1666"/>
                <a:ext cx="13" cy="7"/>
              </a:xfrm>
              <a:custGeom>
                <a:avLst/>
                <a:gdLst>
                  <a:gd name="T0" fmla="*/ 3 w 50"/>
                  <a:gd name="T1" fmla="*/ 1 h 26"/>
                  <a:gd name="T2" fmla="*/ 3 w 50"/>
                  <a:gd name="T3" fmla="*/ 1 h 26"/>
                  <a:gd name="T4" fmla="*/ 0 w 50"/>
                  <a:gd name="T5" fmla="*/ 0 h 26"/>
                  <a:gd name="T6" fmla="*/ 0 w 50"/>
                  <a:gd name="T7" fmla="*/ 1 h 26"/>
                  <a:gd name="T8" fmla="*/ 3 w 50"/>
                  <a:gd name="T9" fmla="*/ 2 h 26"/>
                  <a:gd name="T10" fmla="*/ 3 w 50"/>
                  <a:gd name="T11" fmla="*/ 1 h 26"/>
                  <a:gd name="T12" fmla="*/ 3 w 50"/>
                  <a:gd name="T13" fmla="*/ 1 h 26"/>
                  <a:gd name="T14" fmla="*/ 3 w 50"/>
                  <a:gd name="T15" fmla="*/ 1 h 26"/>
                  <a:gd name="T16" fmla="*/ 3 w 50"/>
                  <a:gd name="T17" fmla="*/ 1 h 26"/>
                  <a:gd name="T18" fmla="*/ 3 w 50"/>
                  <a:gd name="T19" fmla="*/ 1 h 2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0"/>
                  <a:gd name="T31" fmla="*/ 0 h 26"/>
                  <a:gd name="T32" fmla="*/ 50 w 50"/>
                  <a:gd name="T33" fmla="*/ 26 h 2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0" h="26">
                    <a:moveTo>
                      <a:pt x="50" y="20"/>
                    </a:moveTo>
                    <a:lnTo>
                      <a:pt x="46" y="14"/>
                    </a:lnTo>
                    <a:lnTo>
                      <a:pt x="5" y="0"/>
                    </a:lnTo>
                    <a:lnTo>
                      <a:pt x="0" y="12"/>
                    </a:lnTo>
                    <a:lnTo>
                      <a:pt x="41" y="26"/>
                    </a:lnTo>
                    <a:lnTo>
                      <a:pt x="38" y="20"/>
                    </a:lnTo>
                    <a:lnTo>
                      <a:pt x="50" y="20"/>
                    </a:lnTo>
                    <a:lnTo>
                      <a:pt x="50" y="17"/>
                    </a:lnTo>
                    <a:lnTo>
                      <a:pt x="46" y="14"/>
                    </a:lnTo>
                    <a:lnTo>
                      <a:pt x="5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26" name="Freeform 293"/>
              <p:cNvSpPr>
                <a:spLocks/>
              </p:cNvSpPr>
              <p:nvPr/>
            </p:nvSpPr>
            <p:spPr bwMode="auto">
              <a:xfrm>
                <a:off x="4083" y="1671"/>
                <a:ext cx="11" cy="76"/>
              </a:xfrm>
              <a:custGeom>
                <a:avLst/>
                <a:gdLst>
                  <a:gd name="T0" fmla="*/ 0 w 42"/>
                  <a:gd name="T1" fmla="*/ 19 h 305"/>
                  <a:gd name="T2" fmla="*/ 1 w 42"/>
                  <a:gd name="T3" fmla="*/ 18 h 305"/>
                  <a:gd name="T4" fmla="*/ 3 w 42"/>
                  <a:gd name="T5" fmla="*/ 0 h 305"/>
                  <a:gd name="T6" fmla="*/ 2 w 42"/>
                  <a:gd name="T7" fmla="*/ 0 h 305"/>
                  <a:gd name="T8" fmla="*/ 0 w 42"/>
                  <a:gd name="T9" fmla="*/ 18 h 305"/>
                  <a:gd name="T10" fmla="*/ 1 w 42"/>
                  <a:gd name="T11" fmla="*/ 18 h 305"/>
                  <a:gd name="T12" fmla="*/ 0 w 42"/>
                  <a:gd name="T13" fmla="*/ 19 h 305"/>
                  <a:gd name="T14" fmla="*/ 1 w 42"/>
                  <a:gd name="T15" fmla="*/ 19 h 305"/>
                  <a:gd name="T16" fmla="*/ 1 w 42"/>
                  <a:gd name="T17" fmla="*/ 18 h 305"/>
                  <a:gd name="T18" fmla="*/ 0 w 42"/>
                  <a:gd name="T19" fmla="*/ 19 h 30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2"/>
                  <a:gd name="T31" fmla="*/ 0 h 305"/>
                  <a:gd name="T32" fmla="*/ 42 w 42"/>
                  <a:gd name="T33" fmla="*/ 305 h 30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2" h="305">
                    <a:moveTo>
                      <a:pt x="3" y="302"/>
                    </a:moveTo>
                    <a:lnTo>
                      <a:pt x="12" y="296"/>
                    </a:lnTo>
                    <a:lnTo>
                      <a:pt x="42" y="0"/>
                    </a:lnTo>
                    <a:lnTo>
                      <a:pt x="30" y="0"/>
                    </a:lnTo>
                    <a:lnTo>
                      <a:pt x="0" y="296"/>
                    </a:lnTo>
                    <a:lnTo>
                      <a:pt x="8" y="290"/>
                    </a:lnTo>
                    <a:lnTo>
                      <a:pt x="3" y="302"/>
                    </a:lnTo>
                    <a:lnTo>
                      <a:pt x="10" y="305"/>
                    </a:lnTo>
                    <a:lnTo>
                      <a:pt x="12" y="296"/>
                    </a:lnTo>
                    <a:lnTo>
                      <a:pt x="3" y="30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27" name="Freeform 294"/>
              <p:cNvSpPr>
                <a:spLocks/>
              </p:cNvSpPr>
              <p:nvPr/>
            </p:nvSpPr>
            <p:spPr bwMode="auto">
              <a:xfrm>
                <a:off x="4074" y="1739"/>
                <a:ext cx="11" cy="8"/>
              </a:xfrm>
              <a:custGeom>
                <a:avLst/>
                <a:gdLst>
                  <a:gd name="T0" fmla="*/ 0 w 43"/>
                  <a:gd name="T1" fmla="*/ 1 h 30"/>
                  <a:gd name="T2" fmla="*/ 0 w 43"/>
                  <a:gd name="T3" fmla="*/ 1 h 30"/>
                  <a:gd name="T4" fmla="*/ 3 w 43"/>
                  <a:gd name="T5" fmla="*/ 2 h 30"/>
                  <a:gd name="T6" fmla="*/ 3 w 43"/>
                  <a:gd name="T7" fmla="*/ 1 h 30"/>
                  <a:gd name="T8" fmla="*/ 0 w 43"/>
                  <a:gd name="T9" fmla="*/ 0 h 30"/>
                  <a:gd name="T10" fmla="*/ 0 w 43"/>
                  <a:gd name="T11" fmla="*/ 1 h 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3"/>
                  <a:gd name="T19" fmla="*/ 0 h 30"/>
                  <a:gd name="T20" fmla="*/ 43 w 43"/>
                  <a:gd name="T21" fmla="*/ 30 h 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3" h="30">
                    <a:moveTo>
                      <a:pt x="2" y="6"/>
                    </a:moveTo>
                    <a:lnTo>
                      <a:pt x="0" y="12"/>
                    </a:lnTo>
                    <a:lnTo>
                      <a:pt x="38" y="30"/>
                    </a:lnTo>
                    <a:lnTo>
                      <a:pt x="43" y="18"/>
                    </a:lnTo>
                    <a:lnTo>
                      <a:pt x="5" y="0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28" name="Freeform 295"/>
              <p:cNvSpPr>
                <a:spLocks/>
              </p:cNvSpPr>
              <p:nvPr/>
            </p:nvSpPr>
            <p:spPr bwMode="auto">
              <a:xfrm>
                <a:off x="4112" y="1545"/>
                <a:ext cx="9" cy="298"/>
              </a:xfrm>
              <a:custGeom>
                <a:avLst/>
                <a:gdLst>
                  <a:gd name="T0" fmla="*/ 2 w 35"/>
                  <a:gd name="T1" fmla="*/ 0 h 1193"/>
                  <a:gd name="T2" fmla="*/ 2 w 35"/>
                  <a:gd name="T3" fmla="*/ 0 h 1193"/>
                  <a:gd name="T4" fmla="*/ 0 w 35"/>
                  <a:gd name="T5" fmla="*/ 74 h 1193"/>
                  <a:gd name="T6" fmla="*/ 1 w 35"/>
                  <a:gd name="T7" fmla="*/ 74 h 1193"/>
                  <a:gd name="T8" fmla="*/ 2 w 35"/>
                  <a:gd name="T9" fmla="*/ 0 h 1193"/>
                  <a:gd name="T10" fmla="*/ 2 w 35"/>
                  <a:gd name="T11" fmla="*/ 1 h 1193"/>
                  <a:gd name="T12" fmla="*/ 2 w 35"/>
                  <a:gd name="T13" fmla="*/ 0 h 1193"/>
                  <a:gd name="T14" fmla="*/ 2 w 35"/>
                  <a:gd name="T15" fmla="*/ 0 h 1193"/>
                  <a:gd name="T16" fmla="*/ 2 w 35"/>
                  <a:gd name="T17" fmla="*/ 0 h 1193"/>
                  <a:gd name="T18" fmla="*/ 2 w 35"/>
                  <a:gd name="T19" fmla="*/ 0 h 119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5"/>
                  <a:gd name="T31" fmla="*/ 0 h 1193"/>
                  <a:gd name="T32" fmla="*/ 35 w 35"/>
                  <a:gd name="T33" fmla="*/ 1193 h 119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5" h="1193">
                    <a:moveTo>
                      <a:pt x="31" y="2"/>
                    </a:moveTo>
                    <a:lnTo>
                      <a:pt x="23" y="8"/>
                    </a:lnTo>
                    <a:lnTo>
                      <a:pt x="0" y="1193"/>
                    </a:lnTo>
                    <a:lnTo>
                      <a:pt x="12" y="1193"/>
                    </a:lnTo>
                    <a:lnTo>
                      <a:pt x="35" y="8"/>
                    </a:lnTo>
                    <a:lnTo>
                      <a:pt x="26" y="14"/>
                    </a:lnTo>
                    <a:lnTo>
                      <a:pt x="31" y="2"/>
                    </a:lnTo>
                    <a:lnTo>
                      <a:pt x="23" y="0"/>
                    </a:lnTo>
                    <a:lnTo>
                      <a:pt x="23" y="8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29" name="Freeform 296"/>
              <p:cNvSpPr>
                <a:spLocks/>
              </p:cNvSpPr>
              <p:nvPr/>
            </p:nvSpPr>
            <p:spPr bwMode="auto">
              <a:xfrm>
                <a:off x="4119" y="1545"/>
                <a:ext cx="25" cy="13"/>
              </a:xfrm>
              <a:custGeom>
                <a:avLst/>
                <a:gdLst>
                  <a:gd name="T0" fmla="*/ 6 w 100"/>
                  <a:gd name="T1" fmla="*/ 3 h 52"/>
                  <a:gd name="T2" fmla="*/ 6 w 100"/>
                  <a:gd name="T3" fmla="*/ 3 h 52"/>
                  <a:gd name="T4" fmla="*/ 0 w 100"/>
                  <a:gd name="T5" fmla="*/ 0 h 52"/>
                  <a:gd name="T6" fmla="*/ 0 w 100"/>
                  <a:gd name="T7" fmla="*/ 1 h 52"/>
                  <a:gd name="T8" fmla="*/ 6 w 100"/>
                  <a:gd name="T9" fmla="*/ 3 h 52"/>
                  <a:gd name="T10" fmla="*/ 6 w 100"/>
                  <a:gd name="T11" fmla="*/ 3 h 52"/>
                  <a:gd name="T12" fmla="*/ 6 w 100"/>
                  <a:gd name="T13" fmla="*/ 3 h 52"/>
                  <a:gd name="T14" fmla="*/ 6 w 100"/>
                  <a:gd name="T15" fmla="*/ 3 h 52"/>
                  <a:gd name="T16" fmla="*/ 6 w 100"/>
                  <a:gd name="T17" fmla="*/ 3 h 52"/>
                  <a:gd name="T18" fmla="*/ 6 w 100"/>
                  <a:gd name="T19" fmla="*/ 3 h 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0"/>
                  <a:gd name="T31" fmla="*/ 0 h 52"/>
                  <a:gd name="T32" fmla="*/ 100 w 100"/>
                  <a:gd name="T33" fmla="*/ 52 h 5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0" h="52">
                    <a:moveTo>
                      <a:pt x="100" y="44"/>
                    </a:moveTo>
                    <a:lnTo>
                      <a:pt x="96" y="40"/>
                    </a:lnTo>
                    <a:lnTo>
                      <a:pt x="5" y="0"/>
                    </a:lnTo>
                    <a:lnTo>
                      <a:pt x="0" y="12"/>
                    </a:lnTo>
                    <a:lnTo>
                      <a:pt x="91" y="52"/>
                    </a:lnTo>
                    <a:lnTo>
                      <a:pt x="88" y="47"/>
                    </a:lnTo>
                    <a:lnTo>
                      <a:pt x="100" y="44"/>
                    </a:lnTo>
                    <a:lnTo>
                      <a:pt x="99" y="41"/>
                    </a:lnTo>
                    <a:lnTo>
                      <a:pt x="96" y="40"/>
                    </a:lnTo>
                    <a:lnTo>
                      <a:pt x="100" y="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30" name="Freeform 297"/>
              <p:cNvSpPr>
                <a:spLocks/>
              </p:cNvSpPr>
              <p:nvPr/>
            </p:nvSpPr>
            <p:spPr bwMode="auto">
              <a:xfrm>
                <a:off x="4141" y="1556"/>
                <a:ext cx="88" cy="339"/>
              </a:xfrm>
              <a:custGeom>
                <a:avLst/>
                <a:gdLst>
                  <a:gd name="T0" fmla="*/ 22 w 354"/>
                  <a:gd name="T1" fmla="*/ 85 h 1357"/>
                  <a:gd name="T2" fmla="*/ 22 w 354"/>
                  <a:gd name="T3" fmla="*/ 84 h 1357"/>
                  <a:gd name="T4" fmla="*/ 1 w 354"/>
                  <a:gd name="T5" fmla="*/ 0 h 1357"/>
                  <a:gd name="T6" fmla="*/ 0 w 354"/>
                  <a:gd name="T7" fmla="*/ 0 h 1357"/>
                  <a:gd name="T8" fmla="*/ 21 w 354"/>
                  <a:gd name="T9" fmla="*/ 85 h 1357"/>
                  <a:gd name="T10" fmla="*/ 22 w 354"/>
                  <a:gd name="T11" fmla="*/ 85 h 13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4"/>
                  <a:gd name="T19" fmla="*/ 0 h 1357"/>
                  <a:gd name="T20" fmla="*/ 354 w 354"/>
                  <a:gd name="T21" fmla="*/ 1357 h 13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4" h="1357">
                    <a:moveTo>
                      <a:pt x="348" y="1355"/>
                    </a:moveTo>
                    <a:lnTo>
                      <a:pt x="354" y="1354"/>
                    </a:lnTo>
                    <a:lnTo>
                      <a:pt x="12" y="0"/>
                    </a:lnTo>
                    <a:lnTo>
                      <a:pt x="0" y="3"/>
                    </a:lnTo>
                    <a:lnTo>
                      <a:pt x="342" y="1357"/>
                    </a:lnTo>
                    <a:lnTo>
                      <a:pt x="348" y="135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31" name="Freeform 298"/>
              <p:cNvSpPr>
                <a:spLocks/>
              </p:cNvSpPr>
              <p:nvPr/>
            </p:nvSpPr>
            <p:spPr bwMode="auto">
              <a:xfrm>
                <a:off x="4134" y="1543"/>
                <a:ext cx="5" cy="11"/>
              </a:xfrm>
              <a:custGeom>
                <a:avLst/>
                <a:gdLst>
                  <a:gd name="T0" fmla="*/ 0 w 20"/>
                  <a:gd name="T1" fmla="*/ 3 h 44"/>
                  <a:gd name="T2" fmla="*/ 1 w 20"/>
                  <a:gd name="T3" fmla="*/ 3 h 44"/>
                  <a:gd name="T4" fmla="*/ 1 w 20"/>
                  <a:gd name="T5" fmla="*/ 0 h 44"/>
                  <a:gd name="T6" fmla="*/ 1 w 20"/>
                  <a:gd name="T7" fmla="*/ 0 h 44"/>
                  <a:gd name="T8" fmla="*/ 0 w 20"/>
                  <a:gd name="T9" fmla="*/ 3 h 44"/>
                  <a:gd name="T10" fmla="*/ 0 w 20"/>
                  <a:gd name="T11" fmla="*/ 3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"/>
                  <a:gd name="T19" fmla="*/ 0 h 44"/>
                  <a:gd name="T20" fmla="*/ 20 w 20"/>
                  <a:gd name="T21" fmla="*/ 44 h 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" h="44">
                    <a:moveTo>
                      <a:pt x="6" y="43"/>
                    </a:moveTo>
                    <a:lnTo>
                      <a:pt x="12" y="44"/>
                    </a:lnTo>
                    <a:lnTo>
                      <a:pt x="20" y="2"/>
                    </a:lnTo>
                    <a:lnTo>
                      <a:pt x="8" y="0"/>
                    </a:lnTo>
                    <a:lnTo>
                      <a:pt x="0" y="41"/>
                    </a:lnTo>
                    <a:lnTo>
                      <a:pt x="6" y="4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32" name="Freeform 299"/>
              <p:cNvSpPr>
                <a:spLocks/>
              </p:cNvSpPr>
              <p:nvPr/>
            </p:nvSpPr>
            <p:spPr bwMode="auto">
              <a:xfrm>
                <a:off x="4142" y="1555"/>
                <a:ext cx="15" cy="6"/>
              </a:xfrm>
              <a:custGeom>
                <a:avLst/>
                <a:gdLst>
                  <a:gd name="T0" fmla="*/ 4 w 62"/>
                  <a:gd name="T1" fmla="*/ 1 h 24"/>
                  <a:gd name="T2" fmla="*/ 3 w 62"/>
                  <a:gd name="T3" fmla="*/ 1 h 24"/>
                  <a:gd name="T4" fmla="*/ 3 w 62"/>
                  <a:gd name="T5" fmla="*/ 0 h 24"/>
                  <a:gd name="T6" fmla="*/ 2 w 62"/>
                  <a:gd name="T7" fmla="*/ 0 h 24"/>
                  <a:gd name="T8" fmla="*/ 2 w 62"/>
                  <a:gd name="T9" fmla="*/ 0 h 24"/>
                  <a:gd name="T10" fmla="*/ 1 w 62"/>
                  <a:gd name="T11" fmla="*/ 0 h 24"/>
                  <a:gd name="T12" fmla="*/ 1 w 62"/>
                  <a:gd name="T13" fmla="*/ 0 h 24"/>
                  <a:gd name="T14" fmla="*/ 0 w 62"/>
                  <a:gd name="T15" fmla="*/ 0 h 24"/>
                  <a:gd name="T16" fmla="*/ 0 w 62"/>
                  <a:gd name="T17" fmla="*/ 0 h 24"/>
                  <a:gd name="T18" fmla="*/ 0 w 62"/>
                  <a:gd name="T19" fmla="*/ 1 h 24"/>
                  <a:gd name="T20" fmla="*/ 0 w 62"/>
                  <a:gd name="T21" fmla="*/ 1 h 24"/>
                  <a:gd name="T22" fmla="*/ 1 w 62"/>
                  <a:gd name="T23" fmla="*/ 1 h 24"/>
                  <a:gd name="T24" fmla="*/ 1 w 62"/>
                  <a:gd name="T25" fmla="*/ 1 h 24"/>
                  <a:gd name="T26" fmla="*/ 2 w 62"/>
                  <a:gd name="T27" fmla="*/ 1 h 24"/>
                  <a:gd name="T28" fmla="*/ 2 w 62"/>
                  <a:gd name="T29" fmla="*/ 1 h 24"/>
                  <a:gd name="T30" fmla="*/ 2 w 62"/>
                  <a:gd name="T31" fmla="*/ 1 h 24"/>
                  <a:gd name="T32" fmla="*/ 3 w 62"/>
                  <a:gd name="T33" fmla="*/ 1 h 24"/>
                  <a:gd name="T34" fmla="*/ 3 w 62"/>
                  <a:gd name="T35" fmla="*/ 2 h 24"/>
                  <a:gd name="T36" fmla="*/ 4 w 62"/>
                  <a:gd name="T37" fmla="*/ 1 h 2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2"/>
                  <a:gd name="T58" fmla="*/ 0 h 24"/>
                  <a:gd name="T59" fmla="*/ 62 w 62"/>
                  <a:gd name="T60" fmla="*/ 24 h 2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2" h="24">
                    <a:moveTo>
                      <a:pt x="62" y="14"/>
                    </a:moveTo>
                    <a:lnTo>
                      <a:pt x="52" y="9"/>
                    </a:lnTo>
                    <a:lnTo>
                      <a:pt x="45" y="4"/>
                    </a:lnTo>
                    <a:lnTo>
                      <a:pt x="37" y="2"/>
                    </a:lnTo>
                    <a:lnTo>
                      <a:pt x="28" y="1"/>
                    </a:lnTo>
                    <a:lnTo>
                      <a:pt x="21" y="1"/>
                    </a:lnTo>
                    <a:lnTo>
                      <a:pt x="15" y="1"/>
                    </a:lnTo>
                    <a:lnTo>
                      <a:pt x="8" y="1"/>
                    </a:lnTo>
                    <a:lnTo>
                      <a:pt x="2" y="0"/>
                    </a:lnTo>
                    <a:lnTo>
                      <a:pt x="0" y="12"/>
                    </a:lnTo>
                    <a:lnTo>
                      <a:pt x="8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8" y="13"/>
                    </a:lnTo>
                    <a:lnTo>
                      <a:pt x="34" y="14"/>
                    </a:lnTo>
                    <a:lnTo>
                      <a:pt x="40" y="16"/>
                    </a:lnTo>
                    <a:lnTo>
                      <a:pt x="48" y="19"/>
                    </a:lnTo>
                    <a:lnTo>
                      <a:pt x="55" y="24"/>
                    </a:lnTo>
                    <a:lnTo>
                      <a:pt x="62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33" name="Freeform 300"/>
              <p:cNvSpPr>
                <a:spLocks/>
              </p:cNvSpPr>
              <p:nvPr/>
            </p:nvSpPr>
            <p:spPr bwMode="auto">
              <a:xfrm>
                <a:off x="3866" y="1934"/>
                <a:ext cx="56" cy="29"/>
              </a:xfrm>
              <a:custGeom>
                <a:avLst/>
                <a:gdLst>
                  <a:gd name="T0" fmla="*/ 14 w 226"/>
                  <a:gd name="T1" fmla="*/ 7 h 114"/>
                  <a:gd name="T2" fmla="*/ 14 w 226"/>
                  <a:gd name="T3" fmla="*/ 7 h 114"/>
                  <a:gd name="T4" fmla="*/ 14 w 226"/>
                  <a:gd name="T5" fmla="*/ 6 h 114"/>
                  <a:gd name="T6" fmla="*/ 13 w 226"/>
                  <a:gd name="T7" fmla="*/ 6 h 114"/>
                  <a:gd name="T8" fmla="*/ 12 w 226"/>
                  <a:gd name="T9" fmla="*/ 5 h 114"/>
                  <a:gd name="T10" fmla="*/ 11 w 226"/>
                  <a:gd name="T11" fmla="*/ 5 h 114"/>
                  <a:gd name="T12" fmla="*/ 10 w 226"/>
                  <a:gd name="T13" fmla="*/ 4 h 114"/>
                  <a:gd name="T14" fmla="*/ 9 w 226"/>
                  <a:gd name="T15" fmla="*/ 3 h 114"/>
                  <a:gd name="T16" fmla="*/ 8 w 226"/>
                  <a:gd name="T17" fmla="*/ 3 h 114"/>
                  <a:gd name="T18" fmla="*/ 7 w 226"/>
                  <a:gd name="T19" fmla="*/ 2 h 114"/>
                  <a:gd name="T20" fmla="*/ 6 w 226"/>
                  <a:gd name="T21" fmla="*/ 2 h 114"/>
                  <a:gd name="T22" fmla="*/ 5 w 226"/>
                  <a:gd name="T23" fmla="*/ 2 h 114"/>
                  <a:gd name="T24" fmla="*/ 4 w 226"/>
                  <a:gd name="T25" fmla="*/ 1 h 114"/>
                  <a:gd name="T26" fmla="*/ 3 w 226"/>
                  <a:gd name="T27" fmla="*/ 1 h 114"/>
                  <a:gd name="T28" fmla="*/ 2 w 226"/>
                  <a:gd name="T29" fmla="*/ 1 h 114"/>
                  <a:gd name="T30" fmla="*/ 1 w 226"/>
                  <a:gd name="T31" fmla="*/ 0 h 114"/>
                  <a:gd name="T32" fmla="*/ 0 w 226"/>
                  <a:gd name="T33" fmla="*/ 0 h 114"/>
                  <a:gd name="T34" fmla="*/ 0 w 226"/>
                  <a:gd name="T35" fmla="*/ 1 h 114"/>
                  <a:gd name="T36" fmla="*/ 1 w 226"/>
                  <a:gd name="T37" fmla="*/ 1 h 114"/>
                  <a:gd name="T38" fmla="*/ 1 w 226"/>
                  <a:gd name="T39" fmla="*/ 1 h 114"/>
                  <a:gd name="T40" fmla="*/ 2 w 226"/>
                  <a:gd name="T41" fmla="*/ 2 h 114"/>
                  <a:gd name="T42" fmla="*/ 3 w 226"/>
                  <a:gd name="T43" fmla="*/ 2 h 114"/>
                  <a:gd name="T44" fmla="*/ 5 w 226"/>
                  <a:gd name="T45" fmla="*/ 2 h 114"/>
                  <a:gd name="T46" fmla="*/ 6 w 226"/>
                  <a:gd name="T47" fmla="*/ 3 h 114"/>
                  <a:gd name="T48" fmla="*/ 7 w 226"/>
                  <a:gd name="T49" fmla="*/ 3 h 114"/>
                  <a:gd name="T50" fmla="*/ 8 w 226"/>
                  <a:gd name="T51" fmla="*/ 4 h 114"/>
                  <a:gd name="T52" fmla="*/ 9 w 226"/>
                  <a:gd name="T53" fmla="*/ 4 h 114"/>
                  <a:gd name="T54" fmla="*/ 10 w 226"/>
                  <a:gd name="T55" fmla="*/ 5 h 114"/>
                  <a:gd name="T56" fmla="*/ 11 w 226"/>
                  <a:gd name="T57" fmla="*/ 5 h 114"/>
                  <a:gd name="T58" fmla="*/ 12 w 226"/>
                  <a:gd name="T59" fmla="*/ 6 h 114"/>
                  <a:gd name="T60" fmla="*/ 12 w 226"/>
                  <a:gd name="T61" fmla="*/ 6 h 114"/>
                  <a:gd name="T62" fmla="*/ 13 w 226"/>
                  <a:gd name="T63" fmla="*/ 7 h 114"/>
                  <a:gd name="T64" fmla="*/ 13 w 226"/>
                  <a:gd name="T65" fmla="*/ 7 h 114"/>
                  <a:gd name="T66" fmla="*/ 13 w 226"/>
                  <a:gd name="T67" fmla="*/ 7 h 114"/>
                  <a:gd name="T68" fmla="*/ 14 w 226"/>
                  <a:gd name="T69" fmla="*/ 7 h 11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26"/>
                  <a:gd name="T106" fmla="*/ 0 h 114"/>
                  <a:gd name="T107" fmla="*/ 226 w 226"/>
                  <a:gd name="T108" fmla="*/ 114 h 11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26" h="114">
                    <a:moveTo>
                      <a:pt x="226" y="114"/>
                    </a:moveTo>
                    <a:lnTo>
                      <a:pt x="225" y="103"/>
                    </a:lnTo>
                    <a:lnTo>
                      <a:pt x="220" y="95"/>
                    </a:lnTo>
                    <a:lnTo>
                      <a:pt x="210" y="87"/>
                    </a:lnTo>
                    <a:lnTo>
                      <a:pt x="199" y="78"/>
                    </a:lnTo>
                    <a:lnTo>
                      <a:pt x="187" y="70"/>
                    </a:lnTo>
                    <a:lnTo>
                      <a:pt x="171" y="61"/>
                    </a:lnTo>
                    <a:lnTo>
                      <a:pt x="154" y="53"/>
                    </a:lnTo>
                    <a:lnTo>
                      <a:pt x="136" y="43"/>
                    </a:lnTo>
                    <a:lnTo>
                      <a:pt x="118" y="36"/>
                    </a:lnTo>
                    <a:lnTo>
                      <a:pt x="99" y="29"/>
                    </a:lnTo>
                    <a:lnTo>
                      <a:pt x="79" y="22"/>
                    </a:lnTo>
                    <a:lnTo>
                      <a:pt x="61" y="16"/>
                    </a:lnTo>
                    <a:lnTo>
                      <a:pt x="44" y="10"/>
                    </a:lnTo>
                    <a:lnTo>
                      <a:pt x="28" y="6"/>
                    </a:lnTo>
                    <a:lnTo>
                      <a:pt x="15" y="3"/>
                    </a:lnTo>
                    <a:lnTo>
                      <a:pt x="3" y="0"/>
                    </a:lnTo>
                    <a:lnTo>
                      <a:pt x="0" y="12"/>
                    </a:lnTo>
                    <a:lnTo>
                      <a:pt x="12" y="15"/>
                    </a:lnTo>
                    <a:lnTo>
                      <a:pt x="26" y="18"/>
                    </a:lnTo>
                    <a:lnTo>
                      <a:pt x="41" y="22"/>
                    </a:lnTo>
                    <a:lnTo>
                      <a:pt x="57" y="28"/>
                    </a:lnTo>
                    <a:lnTo>
                      <a:pt x="75" y="34"/>
                    </a:lnTo>
                    <a:lnTo>
                      <a:pt x="94" y="41"/>
                    </a:lnTo>
                    <a:lnTo>
                      <a:pt x="113" y="48"/>
                    </a:lnTo>
                    <a:lnTo>
                      <a:pt x="131" y="55"/>
                    </a:lnTo>
                    <a:lnTo>
                      <a:pt x="149" y="63"/>
                    </a:lnTo>
                    <a:lnTo>
                      <a:pt x="166" y="71"/>
                    </a:lnTo>
                    <a:lnTo>
                      <a:pt x="180" y="79"/>
                    </a:lnTo>
                    <a:lnTo>
                      <a:pt x="192" y="88"/>
                    </a:lnTo>
                    <a:lnTo>
                      <a:pt x="203" y="96"/>
                    </a:lnTo>
                    <a:lnTo>
                      <a:pt x="210" y="102"/>
                    </a:lnTo>
                    <a:lnTo>
                      <a:pt x="213" y="108"/>
                    </a:lnTo>
                    <a:lnTo>
                      <a:pt x="214" y="112"/>
                    </a:lnTo>
                    <a:lnTo>
                      <a:pt x="226" y="1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34" name="Freeform 301"/>
              <p:cNvSpPr>
                <a:spLocks/>
              </p:cNvSpPr>
              <p:nvPr/>
            </p:nvSpPr>
            <p:spPr bwMode="auto">
              <a:xfrm>
                <a:off x="3890" y="1866"/>
                <a:ext cx="195" cy="79"/>
              </a:xfrm>
              <a:custGeom>
                <a:avLst/>
                <a:gdLst>
                  <a:gd name="T0" fmla="*/ 49 w 778"/>
                  <a:gd name="T1" fmla="*/ 1 h 315"/>
                  <a:gd name="T2" fmla="*/ 49 w 778"/>
                  <a:gd name="T3" fmla="*/ 0 h 315"/>
                  <a:gd name="T4" fmla="*/ 0 w 778"/>
                  <a:gd name="T5" fmla="*/ 19 h 315"/>
                  <a:gd name="T6" fmla="*/ 0 w 778"/>
                  <a:gd name="T7" fmla="*/ 20 h 315"/>
                  <a:gd name="T8" fmla="*/ 49 w 778"/>
                  <a:gd name="T9" fmla="*/ 1 h 315"/>
                  <a:gd name="T10" fmla="*/ 49 w 778"/>
                  <a:gd name="T11" fmla="*/ 1 h 3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8"/>
                  <a:gd name="T19" fmla="*/ 0 h 315"/>
                  <a:gd name="T20" fmla="*/ 778 w 778"/>
                  <a:gd name="T21" fmla="*/ 315 h 31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8" h="315">
                    <a:moveTo>
                      <a:pt x="775" y="6"/>
                    </a:moveTo>
                    <a:lnTo>
                      <a:pt x="773" y="0"/>
                    </a:lnTo>
                    <a:lnTo>
                      <a:pt x="0" y="303"/>
                    </a:lnTo>
                    <a:lnTo>
                      <a:pt x="5" y="315"/>
                    </a:lnTo>
                    <a:lnTo>
                      <a:pt x="778" y="12"/>
                    </a:lnTo>
                    <a:lnTo>
                      <a:pt x="77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35" name="Freeform 302"/>
              <p:cNvSpPr>
                <a:spLocks/>
              </p:cNvSpPr>
              <p:nvPr/>
            </p:nvSpPr>
            <p:spPr bwMode="auto">
              <a:xfrm>
                <a:off x="3928" y="1904"/>
                <a:ext cx="9" cy="6"/>
              </a:xfrm>
              <a:custGeom>
                <a:avLst/>
                <a:gdLst>
                  <a:gd name="T0" fmla="*/ 2 w 37"/>
                  <a:gd name="T1" fmla="*/ 1 h 24"/>
                  <a:gd name="T2" fmla="*/ 2 w 37"/>
                  <a:gd name="T3" fmla="*/ 1 h 24"/>
                  <a:gd name="T4" fmla="*/ 0 w 37"/>
                  <a:gd name="T5" fmla="*/ 0 h 24"/>
                  <a:gd name="T6" fmla="*/ 0 w 37"/>
                  <a:gd name="T7" fmla="*/ 1 h 24"/>
                  <a:gd name="T8" fmla="*/ 2 w 37"/>
                  <a:gd name="T9" fmla="*/ 2 h 24"/>
                  <a:gd name="T10" fmla="*/ 2 w 37"/>
                  <a:gd name="T11" fmla="*/ 2 h 24"/>
                  <a:gd name="T12" fmla="*/ 2 w 37"/>
                  <a:gd name="T13" fmla="*/ 2 h 24"/>
                  <a:gd name="T14" fmla="*/ 2 w 37"/>
                  <a:gd name="T15" fmla="*/ 2 h 24"/>
                  <a:gd name="T16" fmla="*/ 2 w 37"/>
                  <a:gd name="T17" fmla="*/ 2 h 24"/>
                  <a:gd name="T18" fmla="*/ 2 w 37"/>
                  <a:gd name="T19" fmla="*/ 1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7"/>
                  <a:gd name="T31" fmla="*/ 0 h 24"/>
                  <a:gd name="T32" fmla="*/ 37 w 37"/>
                  <a:gd name="T33" fmla="*/ 24 h 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7" h="24">
                    <a:moveTo>
                      <a:pt x="32" y="13"/>
                    </a:moveTo>
                    <a:lnTo>
                      <a:pt x="37" y="12"/>
                    </a:lnTo>
                    <a:lnTo>
                      <a:pt x="4" y="0"/>
                    </a:lnTo>
                    <a:lnTo>
                      <a:pt x="0" y="12"/>
                    </a:lnTo>
                    <a:lnTo>
                      <a:pt x="32" y="24"/>
                    </a:lnTo>
                    <a:lnTo>
                      <a:pt x="37" y="23"/>
                    </a:lnTo>
                    <a:lnTo>
                      <a:pt x="32" y="24"/>
                    </a:lnTo>
                    <a:lnTo>
                      <a:pt x="34" y="24"/>
                    </a:lnTo>
                    <a:lnTo>
                      <a:pt x="37" y="23"/>
                    </a:lnTo>
                    <a:lnTo>
                      <a:pt x="32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36" name="Freeform 303"/>
              <p:cNvSpPr>
                <a:spLocks/>
              </p:cNvSpPr>
              <p:nvPr/>
            </p:nvSpPr>
            <p:spPr bwMode="auto">
              <a:xfrm>
                <a:off x="3936" y="1857"/>
                <a:ext cx="108" cy="52"/>
              </a:xfrm>
              <a:custGeom>
                <a:avLst/>
                <a:gdLst>
                  <a:gd name="T0" fmla="*/ 26 w 429"/>
                  <a:gd name="T1" fmla="*/ 0 h 210"/>
                  <a:gd name="T2" fmla="*/ 26 w 429"/>
                  <a:gd name="T3" fmla="*/ 0 h 210"/>
                  <a:gd name="T4" fmla="*/ 0 w 429"/>
                  <a:gd name="T5" fmla="*/ 12 h 210"/>
                  <a:gd name="T6" fmla="*/ 0 w 429"/>
                  <a:gd name="T7" fmla="*/ 13 h 210"/>
                  <a:gd name="T8" fmla="*/ 27 w 429"/>
                  <a:gd name="T9" fmla="*/ 0 h 210"/>
                  <a:gd name="T10" fmla="*/ 27 w 429"/>
                  <a:gd name="T11" fmla="*/ 0 h 210"/>
                  <a:gd name="T12" fmla="*/ 27 w 429"/>
                  <a:gd name="T13" fmla="*/ 0 h 210"/>
                  <a:gd name="T14" fmla="*/ 27 w 429"/>
                  <a:gd name="T15" fmla="*/ 0 h 210"/>
                  <a:gd name="T16" fmla="*/ 27 w 429"/>
                  <a:gd name="T17" fmla="*/ 0 h 210"/>
                  <a:gd name="T18" fmla="*/ 26 w 429"/>
                  <a:gd name="T19" fmla="*/ 0 h 2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29"/>
                  <a:gd name="T31" fmla="*/ 0 h 210"/>
                  <a:gd name="T32" fmla="*/ 429 w 429"/>
                  <a:gd name="T33" fmla="*/ 210 h 21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29" h="210">
                    <a:moveTo>
                      <a:pt x="414" y="10"/>
                    </a:moveTo>
                    <a:lnTo>
                      <a:pt x="415" y="0"/>
                    </a:lnTo>
                    <a:lnTo>
                      <a:pt x="0" y="200"/>
                    </a:lnTo>
                    <a:lnTo>
                      <a:pt x="5" y="210"/>
                    </a:lnTo>
                    <a:lnTo>
                      <a:pt x="420" y="10"/>
                    </a:lnTo>
                    <a:lnTo>
                      <a:pt x="421" y="0"/>
                    </a:lnTo>
                    <a:lnTo>
                      <a:pt x="420" y="10"/>
                    </a:lnTo>
                    <a:lnTo>
                      <a:pt x="429" y="6"/>
                    </a:lnTo>
                    <a:lnTo>
                      <a:pt x="421" y="0"/>
                    </a:lnTo>
                    <a:lnTo>
                      <a:pt x="414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37" name="Freeform 304"/>
              <p:cNvSpPr>
                <a:spLocks/>
              </p:cNvSpPr>
              <p:nvPr/>
            </p:nvSpPr>
            <p:spPr bwMode="auto">
              <a:xfrm>
                <a:off x="4033" y="1853"/>
                <a:ext cx="8" cy="6"/>
              </a:xfrm>
              <a:custGeom>
                <a:avLst/>
                <a:gdLst>
                  <a:gd name="T0" fmla="*/ 0 w 33"/>
                  <a:gd name="T1" fmla="*/ 0 h 25"/>
                  <a:gd name="T2" fmla="*/ 0 w 33"/>
                  <a:gd name="T3" fmla="*/ 0 h 25"/>
                  <a:gd name="T4" fmla="*/ 1 w 33"/>
                  <a:gd name="T5" fmla="*/ 1 h 25"/>
                  <a:gd name="T6" fmla="*/ 2 w 33"/>
                  <a:gd name="T7" fmla="*/ 1 h 25"/>
                  <a:gd name="T8" fmla="*/ 0 w 33"/>
                  <a:gd name="T9" fmla="*/ 0 h 25"/>
                  <a:gd name="T10" fmla="*/ 0 w 33"/>
                  <a:gd name="T11" fmla="*/ 0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"/>
                  <a:gd name="T19" fmla="*/ 0 h 25"/>
                  <a:gd name="T20" fmla="*/ 33 w 33"/>
                  <a:gd name="T21" fmla="*/ 25 h 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" h="25">
                    <a:moveTo>
                      <a:pt x="4" y="4"/>
                    </a:moveTo>
                    <a:lnTo>
                      <a:pt x="0" y="9"/>
                    </a:lnTo>
                    <a:lnTo>
                      <a:pt x="26" y="25"/>
                    </a:lnTo>
                    <a:lnTo>
                      <a:pt x="33" y="15"/>
                    </a:lnTo>
                    <a:lnTo>
                      <a:pt x="8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38" name="Freeform 305"/>
              <p:cNvSpPr>
                <a:spLocks/>
              </p:cNvSpPr>
              <p:nvPr/>
            </p:nvSpPr>
            <p:spPr bwMode="auto">
              <a:xfrm>
                <a:off x="4243" y="1772"/>
                <a:ext cx="122" cy="47"/>
              </a:xfrm>
              <a:custGeom>
                <a:avLst/>
                <a:gdLst>
                  <a:gd name="T0" fmla="*/ 30 w 487"/>
                  <a:gd name="T1" fmla="*/ 0 h 189"/>
                  <a:gd name="T2" fmla="*/ 30 w 487"/>
                  <a:gd name="T3" fmla="*/ 0 h 189"/>
                  <a:gd name="T4" fmla="*/ 0 w 487"/>
                  <a:gd name="T5" fmla="*/ 11 h 189"/>
                  <a:gd name="T6" fmla="*/ 0 w 487"/>
                  <a:gd name="T7" fmla="*/ 12 h 189"/>
                  <a:gd name="T8" fmla="*/ 31 w 487"/>
                  <a:gd name="T9" fmla="*/ 1 h 189"/>
                  <a:gd name="T10" fmla="*/ 30 w 487"/>
                  <a:gd name="T11" fmla="*/ 0 h 1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7"/>
                  <a:gd name="T19" fmla="*/ 0 h 189"/>
                  <a:gd name="T20" fmla="*/ 487 w 487"/>
                  <a:gd name="T21" fmla="*/ 189 h 1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7" h="189">
                    <a:moveTo>
                      <a:pt x="484" y="6"/>
                    </a:moveTo>
                    <a:lnTo>
                      <a:pt x="482" y="0"/>
                    </a:lnTo>
                    <a:lnTo>
                      <a:pt x="0" y="177"/>
                    </a:lnTo>
                    <a:lnTo>
                      <a:pt x="5" y="189"/>
                    </a:lnTo>
                    <a:lnTo>
                      <a:pt x="487" y="12"/>
                    </a:lnTo>
                    <a:lnTo>
                      <a:pt x="484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39" name="Freeform 306"/>
              <p:cNvSpPr>
                <a:spLocks/>
              </p:cNvSpPr>
              <p:nvPr/>
            </p:nvSpPr>
            <p:spPr bwMode="auto">
              <a:xfrm>
                <a:off x="4335" y="1767"/>
                <a:ext cx="65" cy="22"/>
              </a:xfrm>
              <a:custGeom>
                <a:avLst/>
                <a:gdLst>
                  <a:gd name="T0" fmla="*/ 0 w 262"/>
                  <a:gd name="T1" fmla="*/ 0 h 89"/>
                  <a:gd name="T2" fmla="*/ 1 w 262"/>
                  <a:gd name="T3" fmla="*/ 0 h 89"/>
                  <a:gd name="T4" fmla="*/ 2 w 262"/>
                  <a:gd name="T5" fmla="*/ 0 h 89"/>
                  <a:gd name="T6" fmla="*/ 3 w 262"/>
                  <a:gd name="T7" fmla="*/ 1 h 89"/>
                  <a:gd name="T8" fmla="*/ 4 w 262"/>
                  <a:gd name="T9" fmla="*/ 1 h 89"/>
                  <a:gd name="T10" fmla="*/ 6 w 262"/>
                  <a:gd name="T11" fmla="*/ 1 h 89"/>
                  <a:gd name="T12" fmla="*/ 7 w 262"/>
                  <a:gd name="T13" fmla="*/ 1 h 89"/>
                  <a:gd name="T14" fmla="*/ 8 w 262"/>
                  <a:gd name="T15" fmla="*/ 2 h 89"/>
                  <a:gd name="T16" fmla="*/ 10 w 262"/>
                  <a:gd name="T17" fmla="*/ 2 h 89"/>
                  <a:gd name="T18" fmla="*/ 11 w 262"/>
                  <a:gd name="T19" fmla="*/ 3 h 89"/>
                  <a:gd name="T20" fmla="*/ 12 w 262"/>
                  <a:gd name="T21" fmla="*/ 3 h 89"/>
                  <a:gd name="T22" fmla="*/ 13 w 262"/>
                  <a:gd name="T23" fmla="*/ 3 h 89"/>
                  <a:gd name="T24" fmla="*/ 14 w 262"/>
                  <a:gd name="T25" fmla="*/ 4 h 89"/>
                  <a:gd name="T26" fmla="*/ 15 w 262"/>
                  <a:gd name="T27" fmla="*/ 4 h 89"/>
                  <a:gd name="T28" fmla="*/ 16 w 262"/>
                  <a:gd name="T29" fmla="*/ 5 h 89"/>
                  <a:gd name="T30" fmla="*/ 16 w 262"/>
                  <a:gd name="T31" fmla="*/ 5 h 89"/>
                  <a:gd name="T32" fmla="*/ 16 w 262"/>
                  <a:gd name="T33" fmla="*/ 5 h 89"/>
                  <a:gd name="T34" fmla="*/ 0 w 262"/>
                  <a:gd name="T35" fmla="*/ 0 h 8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62"/>
                  <a:gd name="T55" fmla="*/ 0 h 89"/>
                  <a:gd name="T56" fmla="*/ 262 w 262"/>
                  <a:gd name="T57" fmla="*/ 89 h 8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62" h="89">
                    <a:moveTo>
                      <a:pt x="0" y="0"/>
                    </a:moveTo>
                    <a:lnTo>
                      <a:pt x="15" y="3"/>
                    </a:lnTo>
                    <a:lnTo>
                      <a:pt x="32" y="6"/>
                    </a:lnTo>
                    <a:lnTo>
                      <a:pt x="51" y="11"/>
                    </a:lnTo>
                    <a:lnTo>
                      <a:pt x="73" y="15"/>
                    </a:lnTo>
                    <a:lnTo>
                      <a:pt x="94" y="20"/>
                    </a:lnTo>
                    <a:lnTo>
                      <a:pt x="116" y="26"/>
                    </a:lnTo>
                    <a:lnTo>
                      <a:pt x="139" y="32"/>
                    </a:lnTo>
                    <a:lnTo>
                      <a:pt x="160" y="38"/>
                    </a:lnTo>
                    <a:lnTo>
                      <a:pt x="181" y="44"/>
                    </a:lnTo>
                    <a:lnTo>
                      <a:pt x="200" y="50"/>
                    </a:lnTo>
                    <a:lnTo>
                      <a:pt x="218" y="57"/>
                    </a:lnTo>
                    <a:lnTo>
                      <a:pt x="234" y="63"/>
                    </a:lnTo>
                    <a:lnTo>
                      <a:pt x="246" y="70"/>
                    </a:lnTo>
                    <a:lnTo>
                      <a:pt x="255" y="76"/>
                    </a:lnTo>
                    <a:lnTo>
                      <a:pt x="261" y="83"/>
                    </a:lnTo>
                    <a:lnTo>
                      <a:pt x="262" y="8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40" name="Freeform 307"/>
              <p:cNvSpPr>
                <a:spLocks/>
              </p:cNvSpPr>
              <p:nvPr/>
            </p:nvSpPr>
            <p:spPr bwMode="auto">
              <a:xfrm>
                <a:off x="4334" y="1765"/>
                <a:ext cx="68" cy="24"/>
              </a:xfrm>
              <a:custGeom>
                <a:avLst/>
                <a:gdLst>
                  <a:gd name="T0" fmla="*/ 17 w 270"/>
                  <a:gd name="T1" fmla="*/ 6 h 96"/>
                  <a:gd name="T2" fmla="*/ 17 w 270"/>
                  <a:gd name="T3" fmla="*/ 6 h 96"/>
                  <a:gd name="T4" fmla="*/ 17 w 270"/>
                  <a:gd name="T5" fmla="*/ 5 h 96"/>
                  <a:gd name="T6" fmla="*/ 16 w 270"/>
                  <a:gd name="T7" fmla="*/ 5 h 96"/>
                  <a:gd name="T8" fmla="*/ 15 w 270"/>
                  <a:gd name="T9" fmla="*/ 4 h 96"/>
                  <a:gd name="T10" fmla="*/ 14 w 270"/>
                  <a:gd name="T11" fmla="*/ 3 h 96"/>
                  <a:gd name="T12" fmla="*/ 13 w 270"/>
                  <a:gd name="T13" fmla="*/ 3 h 96"/>
                  <a:gd name="T14" fmla="*/ 12 w 270"/>
                  <a:gd name="T15" fmla="*/ 3 h 96"/>
                  <a:gd name="T16" fmla="*/ 10 w 270"/>
                  <a:gd name="T17" fmla="*/ 3 h 96"/>
                  <a:gd name="T18" fmla="*/ 9 w 270"/>
                  <a:gd name="T19" fmla="*/ 2 h 96"/>
                  <a:gd name="T20" fmla="*/ 8 w 270"/>
                  <a:gd name="T21" fmla="*/ 2 h 96"/>
                  <a:gd name="T22" fmla="*/ 6 w 270"/>
                  <a:gd name="T23" fmla="*/ 1 h 96"/>
                  <a:gd name="T24" fmla="*/ 5 w 270"/>
                  <a:gd name="T25" fmla="*/ 1 h 96"/>
                  <a:gd name="T26" fmla="*/ 4 w 270"/>
                  <a:gd name="T27" fmla="*/ 1 h 96"/>
                  <a:gd name="T28" fmla="*/ 2 w 270"/>
                  <a:gd name="T29" fmla="*/ 1 h 96"/>
                  <a:gd name="T30" fmla="*/ 1 w 270"/>
                  <a:gd name="T31" fmla="*/ 0 h 96"/>
                  <a:gd name="T32" fmla="*/ 0 w 270"/>
                  <a:gd name="T33" fmla="*/ 0 h 96"/>
                  <a:gd name="T34" fmla="*/ 0 w 270"/>
                  <a:gd name="T35" fmla="*/ 1 h 96"/>
                  <a:gd name="T36" fmla="*/ 1 w 270"/>
                  <a:gd name="T37" fmla="*/ 1 h 96"/>
                  <a:gd name="T38" fmla="*/ 2 w 270"/>
                  <a:gd name="T39" fmla="*/ 1 h 96"/>
                  <a:gd name="T40" fmla="*/ 3 w 270"/>
                  <a:gd name="T41" fmla="*/ 2 h 96"/>
                  <a:gd name="T42" fmla="*/ 5 w 270"/>
                  <a:gd name="T43" fmla="*/ 2 h 96"/>
                  <a:gd name="T44" fmla="*/ 6 w 270"/>
                  <a:gd name="T45" fmla="*/ 2 h 96"/>
                  <a:gd name="T46" fmla="*/ 7 w 270"/>
                  <a:gd name="T47" fmla="*/ 3 h 96"/>
                  <a:gd name="T48" fmla="*/ 9 w 270"/>
                  <a:gd name="T49" fmla="*/ 3 h 96"/>
                  <a:gd name="T50" fmla="*/ 10 w 270"/>
                  <a:gd name="T51" fmla="*/ 3 h 96"/>
                  <a:gd name="T52" fmla="*/ 12 w 270"/>
                  <a:gd name="T53" fmla="*/ 3 h 96"/>
                  <a:gd name="T54" fmla="*/ 13 w 270"/>
                  <a:gd name="T55" fmla="*/ 4 h 96"/>
                  <a:gd name="T56" fmla="*/ 14 w 270"/>
                  <a:gd name="T57" fmla="*/ 4 h 96"/>
                  <a:gd name="T58" fmla="*/ 15 w 270"/>
                  <a:gd name="T59" fmla="*/ 5 h 96"/>
                  <a:gd name="T60" fmla="*/ 15 w 270"/>
                  <a:gd name="T61" fmla="*/ 5 h 96"/>
                  <a:gd name="T62" fmla="*/ 16 w 270"/>
                  <a:gd name="T63" fmla="*/ 6 h 96"/>
                  <a:gd name="T64" fmla="*/ 16 w 270"/>
                  <a:gd name="T65" fmla="*/ 6 h 96"/>
                  <a:gd name="T66" fmla="*/ 16 w 270"/>
                  <a:gd name="T67" fmla="*/ 6 h 96"/>
                  <a:gd name="T68" fmla="*/ 17 w 270"/>
                  <a:gd name="T69" fmla="*/ 6 h 9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70"/>
                  <a:gd name="T106" fmla="*/ 0 h 96"/>
                  <a:gd name="T107" fmla="*/ 270 w 270"/>
                  <a:gd name="T108" fmla="*/ 96 h 9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70" h="96">
                    <a:moveTo>
                      <a:pt x="270" y="96"/>
                    </a:moveTo>
                    <a:lnTo>
                      <a:pt x="268" y="87"/>
                    </a:lnTo>
                    <a:lnTo>
                      <a:pt x="261" y="77"/>
                    </a:lnTo>
                    <a:lnTo>
                      <a:pt x="251" y="71"/>
                    </a:lnTo>
                    <a:lnTo>
                      <a:pt x="238" y="64"/>
                    </a:lnTo>
                    <a:lnTo>
                      <a:pt x="222" y="57"/>
                    </a:lnTo>
                    <a:lnTo>
                      <a:pt x="204" y="50"/>
                    </a:lnTo>
                    <a:lnTo>
                      <a:pt x="184" y="44"/>
                    </a:lnTo>
                    <a:lnTo>
                      <a:pt x="164" y="38"/>
                    </a:lnTo>
                    <a:lnTo>
                      <a:pt x="142" y="32"/>
                    </a:lnTo>
                    <a:lnTo>
                      <a:pt x="119" y="26"/>
                    </a:lnTo>
                    <a:lnTo>
                      <a:pt x="98" y="20"/>
                    </a:lnTo>
                    <a:lnTo>
                      <a:pt x="76" y="15"/>
                    </a:lnTo>
                    <a:lnTo>
                      <a:pt x="54" y="11"/>
                    </a:lnTo>
                    <a:lnTo>
                      <a:pt x="35" y="6"/>
                    </a:lnTo>
                    <a:lnTo>
                      <a:pt x="18" y="3"/>
                    </a:lnTo>
                    <a:lnTo>
                      <a:pt x="3" y="0"/>
                    </a:lnTo>
                    <a:lnTo>
                      <a:pt x="0" y="12"/>
                    </a:lnTo>
                    <a:lnTo>
                      <a:pt x="16" y="15"/>
                    </a:lnTo>
                    <a:lnTo>
                      <a:pt x="33" y="18"/>
                    </a:lnTo>
                    <a:lnTo>
                      <a:pt x="52" y="23"/>
                    </a:lnTo>
                    <a:lnTo>
                      <a:pt x="74" y="27"/>
                    </a:lnTo>
                    <a:lnTo>
                      <a:pt x="95" y="32"/>
                    </a:lnTo>
                    <a:lnTo>
                      <a:pt x="117" y="38"/>
                    </a:lnTo>
                    <a:lnTo>
                      <a:pt x="140" y="44"/>
                    </a:lnTo>
                    <a:lnTo>
                      <a:pt x="161" y="50"/>
                    </a:lnTo>
                    <a:lnTo>
                      <a:pt x="182" y="56"/>
                    </a:lnTo>
                    <a:lnTo>
                      <a:pt x="200" y="62"/>
                    </a:lnTo>
                    <a:lnTo>
                      <a:pt x="218" y="69"/>
                    </a:lnTo>
                    <a:lnTo>
                      <a:pt x="233" y="74"/>
                    </a:lnTo>
                    <a:lnTo>
                      <a:pt x="244" y="81"/>
                    </a:lnTo>
                    <a:lnTo>
                      <a:pt x="254" y="87"/>
                    </a:lnTo>
                    <a:lnTo>
                      <a:pt x="258" y="91"/>
                    </a:lnTo>
                    <a:lnTo>
                      <a:pt x="258" y="94"/>
                    </a:lnTo>
                    <a:lnTo>
                      <a:pt x="270" y="9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41" name="Freeform 308"/>
              <p:cNvSpPr>
                <a:spLocks/>
              </p:cNvSpPr>
              <p:nvPr/>
            </p:nvSpPr>
            <p:spPr bwMode="auto">
              <a:xfrm>
                <a:off x="4254" y="1854"/>
                <a:ext cx="11" cy="51"/>
              </a:xfrm>
              <a:custGeom>
                <a:avLst/>
                <a:gdLst>
                  <a:gd name="T0" fmla="*/ 1 w 46"/>
                  <a:gd name="T1" fmla="*/ 13 h 203"/>
                  <a:gd name="T2" fmla="*/ 1 w 46"/>
                  <a:gd name="T3" fmla="*/ 13 h 203"/>
                  <a:gd name="T4" fmla="*/ 1 w 46"/>
                  <a:gd name="T5" fmla="*/ 12 h 203"/>
                  <a:gd name="T6" fmla="*/ 1 w 46"/>
                  <a:gd name="T7" fmla="*/ 11 h 203"/>
                  <a:gd name="T8" fmla="*/ 1 w 46"/>
                  <a:gd name="T9" fmla="*/ 11 h 203"/>
                  <a:gd name="T10" fmla="*/ 1 w 46"/>
                  <a:gd name="T11" fmla="*/ 10 h 203"/>
                  <a:gd name="T12" fmla="*/ 1 w 46"/>
                  <a:gd name="T13" fmla="*/ 9 h 203"/>
                  <a:gd name="T14" fmla="*/ 1 w 46"/>
                  <a:gd name="T15" fmla="*/ 8 h 203"/>
                  <a:gd name="T16" fmla="*/ 1 w 46"/>
                  <a:gd name="T17" fmla="*/ 6 h 203"/>
                  <a:gd name="T18" fmla="*/ 1 w 46"/>
                  <a:gd name="T19" fmla="*/ 5 h 203"/>
                  <a:gd name="T20" fmla="*/ 1 w 46"/>
                  <a:gd name="T21" fmla="*/ 4 h 203"/>
                  <a:gd name="T22" fmla="*/ 1 w 46"/>
                  <a:gd name="T23" fmla="*/ 3 h 203"/>
                  <a:gd name="T24" fmla="*/ 1 w 46"/>
                  <a:gd name="T25" fmla="*/ 3 h 203"/>
                  <a:gd name="T26" fmla="*/ 2 w 46"/>
                  <a:gd name="T27" fmla="*/ 2 h 203"/>
                  <a:gd name="T28" fmla="*/ 2 w 46"/>
                  <a:gd name="T29" fmla="*/ 1 h 203"/>
                  <a:gd name="T30" fmla="*/ 2 w 46"/>
                  <a:gd name="T31" fmla="*/ 1 h 203"/>
                  <a:gd name="T32" fmla="*/ 3 w 46"/>
                  <a:gd name="T33" fmla="*/ 1 h 203"/>
                  <a:gd name="T34" fmla="*/ 2 w 46"/>
                  <a:gd name="T35" fmla="*/ 0 h 203"/>
                  <a:gd name="T36" fmla="*/ 2 w 46"/>
                  <a:gd name="T37" fmla="*/ 0 h 203"/>
                  <a:gd name="T38" fmla="*/ 1 w 46"/>
                  <a:gd name="T39" fmla="*/ 1 h 203"/>
                  <a:gd name="T40" fmla="*/ 1 w 46"/>
                  <a:gd name="T41" fmla="*/ 2 h 203"/>
                  <a:gd name="T42" fmla="*/ 1 w 46"/>
                  <a:gd name="T43" fmla="*/ 2 h 203"/>
                  <a:gd name="T44" fmla="*/ 0 w 46"/>
                  <a:gd name="T45" fmla="*/ 3 h 203"/>
                  <a:gd name="T46" fmla="*/ 0 w 46"/>
                  <a:gd name="T47" fmla="*/ 4 h 203"/>
                  <a:gd name="T48" fmla="*/ 0 w 46"/>
                  <a:gd name="T49" fmla="*/ 5 h 203"/>
                  <a:gd name="T50" fmla="*/ 0 w 46"/>
                  <a:gd name="T51" fmla="*/ 6 h 203"/>
                  <a:gd name="T52" fmla="*/ 0 w 46"/>
                  <a:gd name="T53" fmla="*/ 8 h 203"/>
                  <a:gd name="T54" fmla="*/ 0 w 46"/>
                  <a:gd name="T55" fmla="*/ 9 h 203"/>
                  <a:gd name="T56" fmla="*/ 0 w 46"/>
                  <a:gd name="T57" fmla="*/ 10 h 203"/>
                  <a:gd name="T58" fmla="*/ 0 w 46"/>
                  <a:gd name="T59" fmla="*/ 11 h 203"/>
                  <a:gd name="T60" fmla="*/ 0 w 46"/>
                  <a:gd name="T61" fmla="*/ 11 h 203"/>
                  <a:gd name="T62" fmla="*/ 0 w 46"/>
                  <a:gd name="T63" fmla="*/ 12 h 203"/>
                  <a:gd name="T64" fmla="*/ 0 w 46"/>
                  <a:gd name="T65" fmla="*/ 13 h 203"/>
                  <a:gd name="T66" fmla="*/ 0 w 46"/>
                  <a:gd name="T67" fmla="*/ 13 h 203"/>
                  <a:gd name="T68" fmla="*/ 1 w 46"/>
                  <a:gd name="T69" fmla="*/ 13 h 20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"/>
                  <a:gd name="T106" fmla="*/ 0 h 203"/>
                  <a:gd name="T107" fmla="*/ 46 w 46"/>
                  <a:gd name="T108" fmla="*/ 203 h 20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" h="203">
                    <a:moveTo>
                      <a:pt x="13" y="203"/>
                    </a:moveTo>
                    <a:lnTo>
                      <a:pt x="13" y="198"/>
                    </a:lnTo>
                    <a:lnTo>
                      <a:pt x="13" y="190"/>
                    </a:lnTo>
                    <a:lnTo>
                      <a:pt x="13" y="179"/>
                    </a:lnTo>
                    <a:lnTo>
                      <a:pt x="12" y="166"/>
                    </a:lnTo>
                    <a:lnTo>
                      <a:pt x="12" y="151"/>
                    </a:lnTo>
                    <a:lnTo>
                      <a:pt x="13" y="136"/>
                    </a:lnTo>
                    <a:lnTo>
                      <a:pt x="13" y="119"/>
                    </a:lnTo>
                    <a:lnTo>
                      <a:pt x="14" y="101"/>
                    </a:lnTo>
                    <a:lnTo>
                      <a:pt x="16" y="85"/>
                    </a:lnTo>
                    <a:lnTo>
                      <a:pt x="18" y="69"/>
                    </a:lnTo>
                    <a:lnTo>
                      <a:pt x="22" y="53"/>
                    </a:lnTo>
                    <a:lnTo>
                      <a:pt x="25" y="41"/>
                    </a:lnTo>
                    <a:lnTo>
                      <a:pt x="30" y="29"/>
                    </a:lnTo>
                    <a:lnTo>
                      <a:pt x="34" y="20"/>
                    </a:lnTo>
                    <a:lnTo>
                      <a:pt x="40" y="15"/>
                    </a:lnTo>
                    <a:lnTo>
                      <a:pt x="46" y="12"/>
                    </a:lnTo>
                    <a:lnTo>
                      <a:pt x="43" y="0"/>
                    </a:lnTo>
                    <a:lnTo>
                      <a:pt x="32" y="5"/>
                    </a:lnTo>
                    <a:lnTo>
                      <a:pt x="24" y="12"/>
                    </a:lnTo>
                    <a:lnTo>
                      <a:pt x="18" y="24"/>
                    </a:lnTo>
                    <a:lnTo>
                      <a:pt x="13" y="36"/>
                    </a:lnTo>
                    <a:lnTo>
                      <a:pt x="10" y="51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1"/>
                    </a:lnTo>
                    <a:lnTo>
                      <a:pt x="1" y="119"/>
                    </a:lnTo>
                    <a:lnTo>
                      <a:pt x="1" y="136"/>
                    </a:lnTo>
                    <a:lnTo>
                      <a:pt x="0" y="151"/>
                    </a:lnTo>
                    <a:lnTo>
                      <a:pt x="0" y="166"/>
                    </a:lnTo>
                    <a:lnTo>
                      <a:pt x="1" y="179"/>
                    </a:lnTo>
                    <a:lnTo>
                      <a:pt x="1" y="190"/>
                    </a:lnTo>
                    <a:lnTo>
                      <a:pt x="1" y="198"/>
                    </a:lnTo>
                    <a:lnTo>
                      <a:pt x="1" y="203"/>
                    </a:lnTo>
                    <a:lnTo>
                      <a:pt x="13" y="20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42" name="Freeform 309"/>
              <p:cNvSpPr>
                <a:spLocks/>
              </p:cNvSpPr>
              <p:nvPr/>
            </p:nvSpPr>
            <p:spPr bwMode="auto">
              <a:xfrm>
                <a:off x="4381" y="1930"/>
                <a:ext cx="10" cy="17"/>
              </a:xfrm>
              <a:custGeom>
                <a:avLst/>
                <a:gdLst>
                  <a:gd name="T0" fmla="*/ 1 w 38"/>
                  <a:gd name="T1" fmla="*/ 4 h 68"/>
                  <a:gd name="T2" fmla="*/ 1 w 38"/>
                  <a:gd name="T3" fmla="*/ 4 h 68"/>
                  <a:gd name="T4" fmla="*/ 1 w 38"/>
                  <a:gd name="T5" fmla="*/ 3 h 68"/>
                  <a:gd name="T6" fmla="*/ 1 w 38"/>
                  <a:gd name="T7" fmla="*/ 2 h 68"/>
                  <a:gd name="T8" fmla="*/ 1 w 38"/>
                  <a:gd name="T9" fmla="*/ 2 h 68"/>
                  <a:gd name="T10" fmla="*/ 2 w 38"/>
                  <a:gd name="T11" fmla="*/ 1 h 68"/>
                  <a:gd name="T12" fmla="*/ 2 w 38"/>
                  <a:gd name="T13" fmla="*/ 1 h 68"/>
                  <a:gd name="T14" fmla="*/ 2 w 38"/>
                  <a:gd name="T15" fmla="*/ 1 h 68"/>
                  <a:gd name="T16" fmla="*/ 3 w 38"/>
                  <a:gd name="T17" fmla="*/ 1 h 68"/>
                  <a:gd name="T18" fmla="*/ 2 w 38"/>
                  <a:gd name="T19" fmla="*/ 0 h 68"/>
                  <a:gd name="T20" fmla="*/ 2 w 38"/>
                  <a:gd name="T21" fmla="*/ 0 h 68"/>
                  <a:gd name="T22" fmla="*/ 1 w 38"/>
                  <a:gd name="T23" fmla="*/ 1 h 68"/>
                  <a:gd name="T24" fmla="*/ 1 w 38"/>
                  <a:gd name="T25" fmla="*/ 1 h 68"/>
                  <a:gd name="T26" fmla="*/ 1 w 38"/>
                  <a:gd name="T27" fmla="*/ 2 h 68"/>
                  <a:gd name="T28" fmla="*/ 0 w 38"/>
                  <a:gd name="T29" fmla="*/ 2 h 68"/>
                  <a:gd name="T30" fmla="*/ 0 w 38"/>
                  <a:gd name="T31" fmla="*/ 3 h 68"/>
                  <a:gd name="T32" fmla="*/ 0 w 38"/>
                  <a:gd name="T33" fmla="*/ 4 h 68"/>
                  <a:gd name="T34" fmla="*/ 0 w 38"/>
                  <a:gd name="T35" fmla="*/ 4 h 68"/>
                  <a:gd name="T36" fmla="*/ 1 w 38"/>
                  <a:gd name="T37" fmla="*/ 4 h 6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8"/>
                  <a:gd name="T58" fmla="*/ 0 h 68"/>
                  <a:gd name="T59" fmla="*/ 38 w 38"/>
                  <a:gd name="T60" fmla="*/ 68 h 6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8" h="68">
                    <a:moveTo>
                      <a:pt x="12" y="68"/>
                    </a:moveTo>
                    <a:lnTo>
                      <a:pt x="12" y="61"/>
                    </a:lnTo>
                    <a:lnTo>
                      <a:pt x="14" y="52"/>
                    </a:lnTo>
                    <a:lnTo>
                      <a:pt x="17" y="42"/>
                    </a:lnTo>
                    <a:lnTo>
                      <a:pt x="20" y="34"/>
                    </a:lnTo>
                    <a:lnTo>
                      <a:pt x="24" y="25"/>
                    </a:lnTo>
                    <a:lnTo>
                      <a:pt x="30" y="18"/>
                    </a:lnTo>
                    <a:lnTo>
                      <a:pt x="35" y="13"/>
                    </a:lnTo>
                    <a:lnTo>
                      <a:pt x="38" y="12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20" y="11"/>
                    </a:lnTo>
                    <a:lnTo>
                      <a:pt x="14" y="18"/>
                    </a:lnTo>
                    <a:lnTo>
                      <a:pt x="8" y="29"/>
                    </a:lnTo>
                    <a:lnTo>
                      <a:pt x="5" y="40"/>
                    </a:lnTo>
                    <a:lnTo>
                      <a:pt x="2" y="49"/>
                    </a:lnTo>
                    <a:lnTo>
                      <a:pt x="0" y="59"/>
                    </a:lnTo>
                    <a:lnTo>
                      <a:pt x="0" y="68"/>
                    </a:lnTo>
                    <a:lnTo>
                      <a:pt x="12" y="6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43" name="Freeform 310"/>
              <p:cNvSpPr>
                <a:spLocks/>
              </p:cNvSpPr>
              <p:nvPr/>
            </p:nvSpPr>
            <p:spPr bwMode="auto">
              <a:xfrm>
                <a:off x="4494" y="2109"/>
                <a:ext cx="16" cy="9"/>
              </a:xfrm>
              <a:custGeom>
                <a:avLst/>
                <a:gdLst>
                  <a:gd name="T0" fmla="*/ 0 w 67"/>
                  <a:gd name="T1" fmla="*/ 1 h 39"/>
                  <a:gd name="T2" fmla="*/ 0 w 67"/>
                  <a:gd name="T3" fmla="*/ 1 h 39"/>
                  <a:gd name="T4" fmla="*/ 0 w 67"/>
                  <a:gd name="T5" fmla="*/ 1 h 39"/>
                  <a:gd name="T6" fmla="*/ 1 w 67"/>
                  <a:gd name="T7" fmla="*/ 1 h 39"/>
                  <a:gd name="T8" fmla="*/ 1 w 67"/>
                  <a:gd name="T9" fmla="*/ 1 h 39"/>
                  <a:gd name="T10" fmla="*/ 2 w 67"/>
                  <a:gd name="T11" fmla="*/ 1 h 39"/>
                  <a:gd name="T12" fmla="*/ 2 w 67"/>
                  <a:gd name="T13" fmla="*/ 1 h 39"/>
                  <a:gd name="T14" fmla="*/ 3 w 67"/>
                  <a:gd name="T15" fmla="*/ 2 h 39"/>
                  <a:gd name="T16" fmla="*/ 3 w 67"/>
                  <a:gd name="T17" fmla="*/ 2 h 39"/>
                  <a:gd name="T18" fmla="*/ 4 w 67"/>
                  <a:gd name="T19" fmla="*/ 2 h 39"/>
                  <a:gd name="T20" fmla="*/ 4 w 67"/>
                  <a:gd name="T21" fmla="*/ 1 h 39"/>
                  <a:gd name="T22" fmla="*/ 3 w 67"/>
                  <a:gd name="T23" fmla="*/ 1 h 39"/>
                  <a:gd name="T24" fmla="*/ 3 w 67"/>
                  <a:gd name="T25" fmla="*/ 1 h 39"/>
                  <a:gd name="T26" fmla="*/ 2 w 67"/>
                  <a:gd name="T27" fmla="*/ 1 h 39"/>
                  <a:gd name="T28" fmla="*/ 2 w 67"/>
                  <a:gd name="T29" fmla="*/ 1 h 39"/>
                  <a:gd name="T30" fmla="*/ 2 w 67"/>
                  <a:gd name="T31" fmla="*/ 0 h 39"/>
                  <a:gd name="T32" fmla="*/ 1 w 67"/>
                  <a:gd name="T33" fmla="*/ 0 h 39"/>
                  <a:gd name="T34" fmla="*/ 1 w 67"/>
                  <a:gd name="T35" fmla="*/ 0 h 39"/>
                  <a:gd name="T36" fmla="*/ 0 w 67"/>
                  <a:gd name="T37" fmla="*/ 0 h 39"/>
                  <a:gd name="T38" fmla="*/ 0 w 67"/>
                  <a:gd name="T39" fmla="*/ 0 h 39"/>
                  <a:gd name="T40" fmla="*/ 0 w 67"/>
                  <a:gd name="T41" fmla="*/ 0 h 39"/>
                  <a:gd name="T42" fmla="*/ 0 w 67"/>
                  <a:gd name="T43" fmla="*/ 0 h 39"/>
                  <a:gd name="T44" fmla="*/ 0 w 67"/>
                  <a:gd name="T45" fmla="*/ 0 h 39"/>
                  <a:gd name="T46" fmla="*/ 0 w 67"/>
                  <a:gd name="T47" fmla="*/ 1 h 3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7"/>
                  <a:gd name="T73" fmla="*/ 0 h 39"/>
                  <a:gd name="T74" fmla="*/ 67 w 67"/>
                  <a:gd name="T75" fmla="*/ 39 h 3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7" h="39">
                    <a:moveTo>
                      <a:pt x="1" y="12"/>
                    </a:moveTo>
                    <a:lnTo>
                      <a:pt x="0" y="12"/>
                    </a:lnTo>
                    <a:lnTo>
                      <a:pt x="10" y="16"/>
                    </a:lnTo>
                    <a:lnTo>
                      <a:pt x="17" y="20"/>
                    </a:lnTo>
                    <a:lnTo>
                      <a:pt x="24" y="22"/>
                    </a:lnTo>
                    <a:lnTo>
                      <a:pt x="31" y="26"/>
                    </a:lnTo>
                    <a:lnTo>
                      <a:pt x="37" y="28"/>
                    </a:lnTo>
                    <a:lnTo>
                      <a:pt x="45" y="30"/>
                    </a:lnTo>
                    <a:lnTo>
                      <a:pt x="53" y="34"/>
                    </a:lnTo>
                    <a:lnTo>
                      <a:pt x="63" y="39"/>
                    </a:lnTo>
                    <a:lnTo>
                      <a:pt x="67" y="27"/>
                    </a:lnTo>
                    <a:lnTo>
                      <a:pt x="58" y="22"/>
                    </a:lnTo>
                    <a:lnTo>
                      <a:pt x="49" y="18"/>
                    </a:lnTo>
                    <a:lnTo>
                      <a:pt x="42" y="16"/>
                    </a:lnTo>
                    <a:lnTo>
                      <a:pt x="36" y="14"/>
                    </a:lnTo>
                    <a:lnTo>
                      <a:pt x="29" y="10"/>
                    </a:lnTo>
                    <a:lnTo>
                      <a:pt x="22" y="8"/>
                    </a:lnTo>
                    <a:lnTo>
                      <a:pt x="15" y="4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1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44" name="Freeform 311"/>
              <p:cNvSpPr>
                <a:spLocks/>
              </p:cNvSpPr>
              <p:nvPr/>
            </p:nvSpPr>
            <p:spPr bwMode="auto">
              <a:xfrm>
                <a:off x="4471" y="2108"/>
                <a:ext cx="23" cy="54"/>
              </a:xfrm>
              <a:custGeom>
                <a:avLst/>
                <a:gdLst>
                  <a:gd name="T0" fmla="*/ 0 w 95"/>
                  <a:gd name="T1" fmla="*/ 13 h 215"/>
                  <a:gd name="T2" fmla="*/ 1 w 95"/>
                  <a:gd name="T3" fmla="*/ 13 h 215"/>
                  <a:gd name="T4" fmla="*/ 1 w 95"/>
                  <a:gd name="T5" fmla="*/ 11 h 215"/>
                  <a:gd name="T6" fmla="*/ 1 w 95"/>
                  <a:gd name="T7" fmla="*/ 10 h 215"/>
                  <a:gd name="T8" fmla="*/ 1 w 95"/>
                  <a:gd name="T9" fmla="*/ 8 h 215"/>
                  <a:gd name="T10" fmla="*/ 1 w 95"/>
                  <a:gd name="T11" fmla="*/ 7 h 215"/>
                  <a:gd name="T12" fmla="*/ 1 w 95"/>
                  <a:gd name="T13" fmla="*/ 6 h 215"/>
                  <a:gd name="T14" fmla="*/ 1 w 95"/>
                  <a:gd name="T15" fmla="*/ 4 h 215"/>
                  <a:gd name="T16" fmla="*/ 1 w 95"/>
                  <a:gd name="T17" fmla="*/ 4 h 215"/>
                  <a:gd name="T18" fmla="*/ 2 w 95"/>
                  <a:gd name="T19" fmla="*/ 3 h 215"/>
                  <a:gd name="T20" fmla="*/ 2 w 95"/>
                  <a:gd name="T21" fmla="*/ 2 h 215"/>
                  <a:gd name="T22" fmla="*/ 2 w 95"/>
                  <a:gd name="T23" fmla="*/ 2 h 215"/>
                  <a:gd name="T24" fmla="*/ 3 w 95"/>
                  <a:gd name="T25" fmla="*/ 1 h 215"/>
                  <a:gd name="T26" fmla="*/ 3 w 95"/>
                  <a:gd name="T27" fmla="*/ 1 h 215"/>
                  <a:gd name="T28" fmla="*/ 4 w 95"/>
                  <a:gd name="T29" fmla="*/ 1 h 215"/>
                  <a:gd name="T30" fmla="*/ 4 w 95"/>
                  <a:gd name="T31" fmla="*/ 1 h 215"/>
                  <a:gd name="T32" fmla="*/ 5 w 95"/>
                  <a:gd name="T33" fmla="*/ 1 h 215"/>
                  <a:gd name="T34" fmla="*/ 5 w 95"/>
                  <a:gd name="T35" fmla="*/ 1 h 215"/>
                  <a:gd name="T36" fmla="*/ 6 w 95"/>
                  <a:gd name="T37" fmla="*/ 0 h 215"/>
                  <a:gd name="T38" fmla="*/ 5 w 95"/>
                  <a:gd name="T39" fmla="*/ 0 h 215"/>
                  <a:gd name="T40" fmla="*/ 4 w 95"/>
                  <a:gd name="T41" fmla="*/ 0 h 215"/>
                  <a:gd name="T42" fmla="*/ 3 w 95"/>
                  <a:gd name="T43" fmla="*/ 0 h 215"/>
                  <a:gd name="T44" fmla="*/ 3 w 95"/>
                  <a:gd name="T45" fmla="*/ 0 h 215"/>
                  <a:gd name="T46" fmla="*/ 2 w 95"/>
                  <a:gd name="T47" fmla="*/ 1 h 215"/>
                  <a:gd name="T48" fmla="*/ 2 w 95"/>
                  <a:gd name="T49" fmla="*/ 1 h 215"/>
                  <a:gd name="T50" fmla="*/ 1 w 95"/>
                  <a:gd name="T51" fmla="*/ 2 h 215"/>
                  <a:gd name="T52" fmla="*/ 1 w 95"/>
                  <a:gd name="T53" fmla="*/ 3 h 215"/>
                  <a:gd name="T54" fmla="*/ 1 w 95"/>
                  <a:gd name="T55" fmla="*/ 3 h 215"/>
                  <a:gd name="T56" fmla="*/ 0 w 95"/>
                  <a:gd name="T57" fmla="*/ 4 h 215"/>
                  <a:gd name="T58" fmla="*/ 0 w 95"/>
                  <a:gd name="T59" fmla="*/ 5 h 215"/>
                  <a:gd name="T60" fmla="*/ 0 w 95"/>
                  <a:gd name="T61" fmla="*/ 7 h 215"/>
                  <a:gd name="T62" fmla="*/ 0 w 95"/>
                  <a:gd name="T63" fmla="*/ 8 h 215"/>
                  <a:gd name="T64" fmla="*/ 0 w 95"/>
                  <a:gd name="T65" fmla="*/ 10 h 215"/>
                  <a:gd name="T66" fmla="*/ 0 w 95"/>
                  <a:gd name="T67" fmla="*/ 11 h 215"/>
                  <a:gd name="T68" fmla="*/ 0 w 95"/>
                  <a:gd name="T69" fmla="*/ 13 h 215"/>
                  <a:gd name="T70" fmla="*/ 0 w 95"/>
                  <a:gd name="T71" fmla="*/ 14 h 215"/>
                  <a:gd name="T72" fmla="*/ 0 w 95"/>
                  <a:gd name="T73" fmla="*/ 13 h 215"/>
                  <a:gd name="T74" fmla="*/ 0 w 95"/>
                  <a:gd name="T75" fmla="*/ 14 h 215"/>
                  <a:gd name="T76" fmla="*/ 0 w 95"/>
                  <a:gd name="T77" fmla="*/ 14 h 215"/>
                  <a:gd name="T78" fmla="*/ 0 w 95"/>
                  <a:gd name="T79" fmla="*/ 13 h 21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95"/>
                  <a:gd name="T121" fmla="*/ 0 h 215"/>
                  <a:gd name="T122" fmla="*/ 95 w 95"/>
                  <a:gd name="T123" fmla="*/ 215 h 21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95" h="215">
                    <a:moveTo>
                      <a:pt x="10" y="205"/>
                    </a:moveTo>
                    <a:lnTo>
                      <a:pt x="12" y="210"/>
                    </a:lnTo>
                    <a:lnTo>
                      <a:pt x="12" y="179"/>
                    </a:lnTo>
                    <a:lnTo>
                      <a:pt x="12" y="151"/>
                    </a:lnTo>
                    <a:lnTo>
                      <a:pt x="13" y="126"/>
                    </a:lnTo>
                    <a:lnTo>
                      <a:pt x="16" y="106"/>
                    </a:lnTo>
                    <a:lnTo>
                      <a:pt x="18" y="87"/>
                    </a:lnTo>
                    <a:lnTo>
                      <a:pt x="20" y="69"/>
                    </a:lnTo>
                    <a:lnTo>
                      <a:pt x="25" y="55"/>
                    </a:lnTo>
                    <a:lnTo>
                      <a:pt x="30" y="43"/>
                    </a:lnTo>
                    <a:lnTo>
                      <a:pt x="34" y="34"/>
                    </a:lnTo>
                    <a:lnTo>
                      <a:pt x="41" y="27"/>
                    </a:lnTo>
                    <a:lnTo>
                      <a:pt x="47" y="21"/>
                    </a:lnTo>
                    <a:lnTo>
                      <a:pt x="54" y="17"/>
                    </a:lnTo>
                    <a:lnTo>
                      <a:pt x="61" y="15"/>
                    </a:lnTo>
                    <a:lnTo>
                      <a:pt x="72" y="12"/>
                    </a:lnTo>
                    <a:lnTo>
                      <a:pt x="82" y="12"/>
                    </a:lnTo>
                    <a:lnTo>
                      <a:pt x="92" y="13"/>
                    </a:lnTo>
                    <a:lnTo>
                      <a:pt x="95" y="1"/>
                    </a:lnTo>
                    <a:lnTo>
                      <a:pt x="82" y="0"/>
                    </a:lnTo>
                    <a:lnTo>
                      <a:pt x="70" y="0"/>
                    </a:lnTo>
                    <a:lnTo>
                      <a:pt x="59" y="3"/>
                    </a:lnTo>
                    <a:lnTo>
                      <a:pt x="49" y="5"/>
                    </a:lnTo>
                    <a:lnTo>
                      <a:pt x="40" y="11"/>
                    </a:lnTo>
                    <a:lnTo>
                      <a:pt x="31" y="17"/>
                    </a:lnTo>
                    <a:lnTo>
                      <a:pt x="24" y="27"/>
                    </a:lnTo>
                    <a:lnTo>
                      <a:pt x="18" y="39"/>
                    </a:lnTo>
                    <a:lnTo>
                      <a:pt x="13" y="51"/>
                    </a:lnTo>
                    <a:lnTo>
                      <a:pt x="9" y="66"/>
                    </a:lnTo>
                    <a:lnTo>
                      <a:pt x="6" y="84"/>
                    </a:lnTo>
                    <a:lnTo>
                      <a:pt x="4" y="103"/>
                    </a:lnTo>
                    <a:lnTo>
                      <a:pt x="1" y="126"/>
                    </a:lnTo>
                    <a:lnTo>
                      <a:pt x="0" y="151"/>
                    </a:lnTo>
                    <a:lnTo>
                      <a:pt x="0" y="179"/>
                    </a:lnTo>
                    <a:lnTo>
                      <a:pt x="0" y="210"/>
                    </a:lnTo>
                    <a:lnTo>
                      <a:pt x="3" y="215"/>
                    </a:lnTo>
                    <a:lnTo>
                      <a:pt x="0" y="210"/>
                    </a:lnTo>
                    <a:lnTo>
                      <a:pt x="0" y="214"/>
                    </a:lnTo>
                    <a:lnTo>
                      <a:pt x="3" y="215"/>
                    </a:lnTo>
                    <a:lnTo>
                      <a:pt x="10" y="20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45" name="Freeform 312"/>
              <p:cNvSpPr>
                <a:spLocks/>
              </p:cNvSpPr>
              <p:nvPr/>
            </p:nvSpPr>
            <p:spPr bwMode="auto">
              <a:xfrm>
                <a:off x="4471" y="2160"/>
                <a:ext cx="19" cy="12"/>
              </a:xfrm>
              <a:custGeom>
                <a:avLst/>
                <a:gdLst>
                  <a:gd name="T0" fmla="*/ 4 w 75"/>
                  <a:gd name="T1" fmla="*/ 2 h 52"/>
                  <a:gd name="T2" fmla="*/ 5 w 75"/>
                  <a:gd name="T3" fmla="*/ 2 h 52"/>
                  <a:gd name="T4" fmla="*/ 4 w 75"/>
                  <a:gd name="T5" fmla="*/ 2 h 52"/>
                  <a:gd name="T6" fmla="*/ 4 w 75"/>
                  <a:gd name="T7" fmla="*/ 2 h 52"/>
                  <a:gd name="T8" fmla="*/ 4 w 75"/>
                  <a:gd name="T9" fmla="*/ 2 h 52"/>
                  <a:gd name="T10" fmla="*/ 3 w 75"/>
                  <a:gd name="T11" fmla="*/ 1 h 52"/>
                  <a:gd name="T12" fmla="*/ 3 w 75"/>
                  <a:gd name="T13" fmla="*/ 1 h 52"/>
                  <a:gd name="T14" fmla="*/ 3 w 75"/>
                  <a:gd name="T15" fmla="*/ 1 h 52"/>
                  <a:gd name="T16" fmla="*/ 2 w 75"/>
                  <a:gd name="T17" fmla="*/ 1 h 52"/>
                  <a:gd name="T18" fmla="*/ 1 w 75"/>
                  <a:gd name="T19" fmla="*/ 0 h 52"/>
                  <a:gd name="T20" fmla="*/ 0 w 75"/>
                  <a:gd name="T21" fmla="*/ 0 h 52"/>
                  <a:gd name="T22" fmla="*/ 1 w 75"/>
                  <a:gd name="T23" fmla="*/ 1 h 52"/>
                  <a:gd name="T24" fmla="*/ 2 w 75"/>
                  <a:gd name="T25" fmla="*/ 2 h 52"/>
                  <a:gd name="T26" fmla="*/ 3 w 75"/>
                  <a:gd name="T27" fmla="*/ 2 h 52"/>
                  <a:gd name="T28" fmla="*/ 3 w 75"/>
                  <a:gd name="T29" fmla="*/ 2 h 52"/>
                  <a:gd name="T30" fmla="*/ 3 w 75"/>
                  <a:gd name="T31" fmla="*/ 2 h 52"/>
                  <a:gd name="T32" fmla="*/ 4 w 75"/>
                  <a:gd name="T33" fmla="*/ 2 h 52"/>
                  <a:gd name="T34" fmla="*/ 4 w 75"/>
                  <a:gd name="T35" fmla="*/ 2 h 52"/>
                  <a:gd name="T36" fmla="*/ 4 w 75"/>
                  <a:gd name="T37" fmla="*/ 3 h 52"/>
                  <a:gd name="T38" fmla="*/ 5 w 75"/>
                  <a:gd name="T39" fmla="*/ 2 h 52"/>
                  <a:gd name="T40" fmla="*/ 4 w 75"/>
                  <a:gd name="T41" fmla="*/ 3 h 52"/>
                  <a:gd name="T42" fmla="*/ 5 w 75"/>
                  <a:gd name="T43" fmla="*/ 3 h 52"/>
                  <a:gd name="T44" fmla="*/ 5 w 75"/>
                  <a:gd name="T45" fmla="*/ 2 h 52"/>
                  <a:gd name="T46" fmla="*/ 4 w 75"/>
                  <a:gd name="T47" fmla="*/ 2 h 5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5"/>
                  <a:gd name="T73" fmla="*/ 0 h 52"/>
                  <a:gd name="T74" fmla="*/ 75 w 75"/>
                  <a:gd name="T75" fmla="*/ 52 h 5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5" h="52">
                    <a:moveTo>
                      <a:pt x="63" y="42"/>
                    </a:moveTo>
                    <a:lnTo>
                      <a:pt x="71" y="37"/>
                    </a:lnTo>
                    <a:lnTo>
                      <a:pt x="65" y="32"/>
                    </a:lnTo>
                    <a:lnTo>
                      <a:pt x="61" y="31"/>
                    </a:lnTo>
                    <a:lnTo>
                      <a:pt x="58" y="30"/>
                    </a:lnTo>
                    <a:lnTo>
                      <a:pt x="53" y="26"/>
                    </a:lnTo>
                    <a:lnTo>
                      <a:pt x="46" y="25"/>
                    </a:lnTo>
                    <a:lnTo>
                      <a:pt x="39" y="19"/>
                    </a:lnTo>
                    <a:lnTo>
                      <a:pt x="26" y="12"/>
                    </a:lnTo>
                    <a:lnTo>
                      <a:pt x="7" y="0"/>
                    </a:lnTo>
                    <a:lnTo>
                      <a:pt x="0" y="10"/>
                    </a:lnTo>
                    <a:lnTo>
                      <a:pt x="19" y="22"/>
                    </a:lnTo>
                    <a:lnTo>
                      <a:pt x="32" y="29"/>
                    </a:lnTo>
                    <a:lnTo>
                      <a:pt x="41" y="35"/>
                    </a:lnTo>
                    <a:lnTo>
                      <a:pt x="49" y="38"/>
                    </a:lnTo>
                    <a:lnTo>
                      <a:pt x="51" y="40"/>
                    </a:lnTo>
                    <a:lnTo>
                      <a:pt x="56" y="43"/>
                    </a:lnTo>
                    <a:lnTo>
                      <a:pt x="61" y="44"/>
                    </a:lnTo>
                    <a:lnTo>
                      <a:pt x="67" y="47"/>
                    </a:lnTo>
                    <a:lnTo>
                      <a:pt x="75" y="42"/>
                    </a:lnTo>
                    <a:lnTo>
                      <a:pt x="67" y="47"/>
                    </a:lnTo>
                    <a:lnTo>
                      <a:pt x="75" y="52"/>
                    </a:lnTo>
                    <a:lnTo>
                      <a:pt x="75" y="42"/>
                    </a:lnTo>
                    <a:lnTo>
                      <a:pt x="63" y="4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46" name="Freeform 313"/>
              <p:cNvSpPr>
                <a:spLocks/>
              </p:cNvSpPr>
              <p:nvPr/>
            </p:nvSpPr>
            <p:spPr bwMode="auto">
              <a:xfrm>
                <a:off x="4487" y="2115"/>
                <a:ext cx="30" cy="55"/>
              </a:xfrm>
              <a:custGeom>
                <a:avLst/>
                <a:gdLst>
                  <a:gd name="T0" fmla="*/ 6 w 119"/>
                  <a:gd name="T1" fmla="*/ 1 h 219"/>
                  <a:gd name="T2" fmla="*/ 6 w 119"/>
                  <a:gd name="T3" fmla="*/ 0 h 219"/>
                  <a:gd name="T4" fmla="*/ 5 w 119"/>
                  <a:gd name="T5" fmla="*/ 0 h 219"/>
                  <a:gd name="T6" fmla="*/ 5 w 119"/>
                  <a:gd name="T7" fmla="*/ 0 h 219"/>
                  <a:gd name="T8" fmla="*/ 4 w 119"/>
                  <a:gd name="T9" fmla="*/ 0 h 219"/>
                  <a:gd name="T10" fmla="*/ 4 w 119"/>
                  <a:gd name="T11" fmla="*/ 0 h 219"/>
                  <a:gd name="T12" fmla="*/ 3 w 119"/>
                  <a:gd name="T13" fmla="*/ 1 h 219"/>
                  <a:gd name="T14" fmla="*/ 2 w 119"/>
                  <a:gd name="T15" fmla="*/ 1 h 219"/>
                  <a:gd name="T16" fmla="*/ 2 w 119"/>
                  <a:gd name="T17" fmla="*/ 1 h 219"/>
                  <a:gd name="T18" fmla="*/ 2 w 119"/>
                  <a:gd name="T19" fmla="*/ 2 h 219"/>
                  <a:gd name="T20" fmla="*/ 1 w 119"/>
                  <a:gd name="T21" fmla="*/ 3 h 219"/>
                  <a:gd name="T22" fmla="*/ 1 w 119"/>
                  <a:gd name="T23" fmla="*/ 4 h 219"/>
                  <a:gd name="T24" fmla="*/ 1 w 119"/>
                  <a:gd name="T25" fmla="*/ 5 h 219"/>
                  <a:gd name="T26" fmla="*/ 0 w 119"/>
                  <a:gd name="T27" fmla="*/ 6 h 219"/>
                  <a:gd name="T28" fmla="*/ 0 w 119"/>
                  <a:gd name="T29" fmla="*/ 8 h 219"/>
                  <a:gd name="T30" fmla="*/ 0 w 119"/>
                  <a:gd name="T31" fmla="*/ 9 h 219"/>
                  <a:gd name="T32" fmla="*/ 0 w 119"/>
                  <a:gd name="T33" fmla="*/ 11 h 219"/>
                  <a:gd name="T34" fmla="*/ 0 w 119"/>
                  <a:gd name="T35" fmla="*/ 14 h 219"/>
                  <a:gd name="T36" fmla="*/ 1 w 119"/>
                  <a:gd name="T37" fmla="*/ 14 h 219"/>
                  <a:gd name="T38" fmla="*/ 1 w 119"/>
                  <a:gd name="T39" fmla="*/ 11 h 219"/>
                  <a:gd name="T40" fmla="*/ 1 w 119"/>
                  <a:gd name="T41" fmla="*/ 9 h 219"/>
                  <a:gd name="T42" fmla="*/ 1 w 119"/>
                  <a:gd name="T43" fmla="*/ 8 h 219"/>
                  <a:gd name="T44" fmla="*/ 1 w 119"/>
                  <a:gd name="T45" fmla="*/ 6 h 219"/>
                  <a:gd name="T46" fmla="*/ 1 w 119"/>
                  <a:gd name="T47" fmla="*/ 5 h 219"/>
                  <a:gd name="T48" fmla="*/ 2 w 119"/>
                  <a:gd name="T49" fmla="*/ 4 h 219"/>
                  <a:gd name="T50" fmla="*/ 2 w 119"/>
                  <a:gd name="T51" fmla="*/ 3 h 219"/>
                  <a:gd name="T52" fmla="*/ 2 w 119"/>
                  <a:gd name="T53" fmla="*/ 2 h 219"/>
                  <a:gd name="T54" fmla="*/ 3 w 119"/>
                  <a:gd name="T55" fmla="*/ 2 h 219"/>
                  <a:gd name="T56" fmla="*/ 3 w 119"/>
                  <a:gd name="T57" fmla="*/ 1 h 219"/>
                  <a:gd name="T58" fmla="*/ 3 w 119"/>
                  <a:gd name="T59" fmla="*/ 1 h 219"/>
                  <a:gd name="T60" fmla="*/ 4 w 119"/>
                  <a:gd name="T61" fmla="*/ 1 h 219"/>
                  <a:gd name="T62" fmla="*/ 4 w 119"/>
                  <a:gd name="T63" fmla="*/ 1 h 219"/>
                  <a:gd name="T64" fmla="*/ 5 w 119"/>
                  <a:gd name="T65" fmla="*/ 1 h 219"/>
                  <a:gd name="T66" fmla="*/ 5 w 119"/>
                  <a:gd name="T67" fmla="*/ 1 h 219"/>
                  <a:gd name="T68" fmla="*/ 6 w 119"/>
                  <a:gd name="T69" fmla="*/ 1 h 219"/>
                  <a:gd name="T70" fmla="*/ 6 w 119"/>
                  <a:gd name="T71" fmla="*/ 0 h 219"/>
                  <a:gd name="T72" fmla="*/ 6 w 119"/>
                  <a:gd name="T73" fmla="*/ 1 h 219"/>
                  <a:gd name="T74" fmla="*/ 8 w 119"/>
                  <a:gd name="T75" fmla="*/ 1 h 219"/>
                  <a:gd name="T76" fmla="*/ 6 w 119"/>
                  <a:gd name="T77" fmla="*/ 0 h 219"/>
                  <a:gd name="T78" fmla="*/ 6 w 119"/>
                  <a:gd name="T79" fmla="*/ 1 h 21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19"/>
                  <a:gd name="T121" fmla="*/ 0 h 219"/>
                  <a:gd name="T122" fmla="*/ 119 w 119"/>
                  <a:gd name="T123" fmla="*/ 219 h 21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19" h="219">
                    <a:moveTo>
                      <a:pt x="89" y="12"/>
                    </a:moveTo>
                    <a:lnTo>
                      <a:pt x="91" y="0"/>
                    </a:lnTo>
                    <a:lnTo>
                      <a:pt x="83" y="0"/>
                    </a:lnTo>
                    <a:lnTo>
                      <a:pt x="73" y="0"/>
                    </a:lnTo>
                    <a:lnTo>
                      <a:pt x="63" y="1"/>
                    </a:lnTo>
                    <a:lnTo>
                      <a:pt x="55" y="2"/>
                    </a:lnTo>
                    <a:lnTo>
                      <a:pt x="45" y="6"/>
                    </a:lnTo>
                    <a:lnTo>
                      <a:pt x="37" y="11"/>
                    </a:lnTo>
                    <a:lnTo>
                      <a:pt x="29" y="19"/>
                    </a:lnTo>
                    <a:lnTo>
                      <a:pt x="23" y="27"/>
                    </a:lnTo>
                    <a:lnTo>
                      <a:pt x="15" y="41"/>
                    </a:lnTo>
                    <a:lnTo>
                      <a:pt x="11" y="55"/>
                    </a:lnTo>
                    <a:lnTo>
                      <a:pt x="6" y="73"/>
                    </a:lnTo>
                    <a:lnTo>
                      <a:pt x="3" y="93"/>
                    </a:lnTo>
                    <a:lnTo>
                      <a:pt x="1" y="120"/>
                    </a:lnTo>
                    <a:lnTo>
                      <a:pt x="0" y="148"/>
                    </a:lnTo>
                    <a:lnTo>
                      <a:pt x="0" y="181"/>
                    </a:lnTo>
                    <a:lnTo>
                      <a:pt x="1" y="219"/>
                    </a:lnTo>
                    <a:lnTo>
                      <a:pt x="13" y="219"/>
                    </a:lnTo>
                    <a:lnTo>
                      <a:pt x="12" y="181"/>
                    </a:lnTo>
                    <a:lnTo>
                      <a:pt x="12" y="148"/>
                    </a:lnTo>
                    <a:lnTo>
                      <a:pt x="13" y="120"/>
                    </a:lnTo>
                    <a:lnTo>
                      <a:pt x="15" y="96"/>
                    </a:lnTo>
                    <a:lnTo>
                      <a:pt x="18" y="75"/>
                    </a:lnTo>
                    <a:lnTo>
                      <a:pt x="23" y="57"/>
                    </a:lnTo>
                    <a:lnTo>
                      <a:pt x="27" y="45"/>
                    </a:lnTo>
                    <a:lnTo>
                      <a:pt x="32" y="35"/>
                    </a:lnTo>
                    <a:lnTo>
                      <a:pt x="38" y="26"/>
                    </a:lnTo>
                    <a:lnTo>
                      <a:pt x="44" y="20"/>
                    </a:lnTo>
                    <a:lnTo>
                      <a:pt x="50" y="18"/>
                    </a:lnTo>
                    <a:lnTo>
                      <a:pt x="57" y="14"/>
                    </a:lnTo>
                    <a:lnTo>
                      <a:pt x="66" y="13"/>
                    </a:lnTo>
                    <a:lnTo>
                      <a:pt x="73" y="12"/>
                    </a:lnTo>
                    <a:lnTo>
                      <a:pt x="83" y="12"/>
                    </a:lnTo>
                    <a:lnTo>
                      <a:pt x="91" y="12"/>
                    </a:lnTo>
                    <a:lnTo>
                      <a:pt x="93" y="0"/>
                    </a:lnTo>
                    <a:lnTo>
                      <a:pt x="91" y="12"/>
                    </a:lnTo>
                    <a:lnTo>
                      <a:pt x="119" y="13"/>
                    </a:lnTo>
                    <a:lnTo>
                      <a:pt x="93" y="0"/>
                    </a:lnTo>
                    <a:lnTo>
                      <a:pt x="89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47" name="Freeform 314"/>
              <p:cNvSpPr>
                <a:spLocks/>
              </p:cNvSpPr>
              <p:nvPr/>
            </p:nvSpPr>
            <p:spPr bwMode="auto">
              <a:xfrm>
                <a:off x="4730" y="1986"/>
                <a:ext cx="153" cy="107"/>
              </a:xfrm>
              <a:custGeom>
                <a:avLst/>
                <a:gdLst>
                  <a:gd name="T0" fmla="*/ 14 w 610"/>
                  <a:gd name="T1" fmla="*/ 3 h 427"/>
                  <a:gd name="T2" fmla="*/ 13 w 610"/>
                  <a:gd name="T3" fmla="*/ 2 h 427"/>
                  <a:gd name="T4" fmla="*/ 13 w 610"/>
                  <a:gd name="T5" fmla="*/ 1 h 427"/>
                  <a:gd name="T6" fmla="*/ 12 w 610"/>
                  <a:gd name="T7" fmla="*/ 1 h 427"/>
                  <a:gd name="T8" fmla="*/ 13 w 610"/>
                  <a:gd name="T9" fmla="*/ 0 h 427"/>
                  <a:gd name="T10" fmla="*/ 17 w 610"/>
                  <a:gd name="T11" fmla="*/ 1 h 427"/>
                  <a:gd name="T12" fmla="*/ 21 w 610"/>
                  <a:gd name="T13" fmla="*/ 2 h 427"/>
                  <a:gd name="T14" fmla="*/ 24 w 610"/>
                  <a:gd name="T15" fmla="*/ 3 h 427"/>
                  <a:gd name="T16" fmla="*/ 27 w 610"/>
                  <a:gd name="T17" fmla="*/ 5 h 427"/>
                  <a:gd name="T18" fmla="*/ 29 w 610"/>
                  <a:gd name="T19" fmla="*/ 7 h 427"/>
                  <a:gd name="T20" fmla="*/ 32 w 610"/>
                  <a:gd name="T21" fmla="*/ 9 h 427"/>
                  <a:gd name="T22" fmla="*/ 34 w 610"/>
                  <a:gd name="T23" fmla="*/ 11 h 427"/>
                  <a:gd name="T24" fmla="*/ 36 w 610"/>
                  <a:gd name="T25" fmla="*/ 13 h 427"/>
                  <a:gd name="T26" fmla="*/ 38 w 610"/>
                  <a:gd name="T27" fmla="*/ 14 h 427"/>
                  <a:gd name="T28" fmla="*/ 38 w 610"/>
                  <a:gd name="T29" fmla="*/ 17 h 427"/>
                  <a:gd name="T30" fmla="*/ 38 w 610"/>
                  <a:gd name="T31" fmla="*/ 19 h 427"/>
                  <a:gd name="T32" fmla="*/ 38 w 610"/>
                  <a:gd name="T33" fmla="*/ 21 h 427"/>
                  <a:gd name="T34" fmla="*/ 37 w 610"/>
                  <a:gd name="T35" fmla="*/ 23 h 427"/>
                  <a:gd name="T36" fmla="*/ 36 w 610"/>
                  <a:gd name="T37" fmla="*/ 25 h 427"/>
                  <a:gd name="T38" fmla="*/ 34 w 610"/>
                  <a:gd name="T39" fmla="*/ 26 h 427"/>
                  <a:gd name="T40" fmla="*/ 32 w 610"/>
                  <a:gd name="T41" fmla="*/ 27 h 427"/>
                  <a:gd name="T42" fmla="*/ 30 w 610"/>
                  <a:gd name="T43" fmla="*/ 27 h 427"/>
                  <a:gd name="T44" fmla="*/ 27 w 610"/>
                  <a:gd name="T45" fmla="*/ 26 h 427"/>
                  <a:gd name="T46" fmla="*/ 24 w 610"/>
                  <a:gd name="T47" fmla="*/ 25 h 427"/>
                  <a:gd name="T48" fmla="*/ 20 w 610"/>
                  <a:gd name="T49" fmla="*/ 23 h 427"/>
                  <a:gd name="T50" fmla="*/ 15 w 610"/>
                  <a:gd name="T51" fmla="*/ 21 h 427"/>
                  <a:gd name="T52" fmla="*/ 10 w 610"/>
                  <a:gd name="T53" fmla="*/ 17 h 427"/>
                  <a:gd name="T54" fmla="*/ 4 w 610"/>
                  <a:gd name="T55" fmla="*/ 12 h 427"/>
                  <a:gd name="T56" fmla="*/ 2 w 610"/>
                  <a:gd name="T57" fmla="*/ 8 h 427"/>
                  <a:gd name="T58" fmla="*/ 4 w 610"/>
                  <a:gd name="T59" fmla="*/ 7 h 427"/>
                  <a:gd name="T60" fmla="*/ 6 w 610"/>
                  <a:gd name="T61" fmla="*/ 7 h 427"/>
                  <a:gd name="T62" fmla="*/ 8 w 610"/>
                  <a:gd name="T63" fmla="*/ 6 h 427"/>
                  <a:gd name="T64" fmla="*/ 9 w 610"/>
                  <a:gd name="T65" fmla="*/ 5 h 427"/>
                  <a:gd name="T66" fmla="*/ 11 w 610"/>
                  <a:gd name="T67" fmla="*/ 5 h 427"/>
                  <a:gd name="T68" fmla="*/ 12 w 610"/>
                  <a:gd name="T69" fmla="*/ 4 h 427"/>
                  <a:gd name="T70" fmla="*/ 13 w 610"/>
                  <a:gd name="T71" fmla="*/ 3 h 42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610"/>
                  <a:gd name="T109" fmla="*/ 0 h 427"/>
                  <a:gd name="T110" fmla="*/ 610 w 610"/>
                  <a:gd name="T111" fmla="*/ 427 h 42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610" h="427">
                    <a:moveTo>
                      <a:pt x="221" y="46"/>
                    </a:moveTo>
                    <a:lnTo>
                      <a:pt x="220" y="39"/>
                    </a:lnTo>
                    <a:lnTo>
                      <a:pt x="217" y="33"/>
                    </a:lnTo>
                    <a:lnTo>
                      <a:pt x="213" y="28"/>
                    </a:lnTo>
                    <a:lnTo>
                      <a:pt x="208" y="23"/>
                    </a:lnTo>
                    <a:lnTo>
                      <a:pt x="202" y="19"/>
                    </a:lnTo>
                    <a:lnTo>
                      <a:pt x="194" y="14"/>
                    </a:lnTo>
                    <a:lnTo>
                      <a:pt x="183" y="8"/>
                    </a:lnTo>
                    <a:lnTo>
                      <a:pt x="171" y="0"/>
                    </a:lnTo>
                    <a:lnTo>
                      <a:pt x="207" y="3"/>
                    </a:lnTo>
                    <a:lnTo>
                      <a:pt x="239" y="9"/>
                    </a:lnTo>
                    <a:lnTo>
                      <a:pt x="271" y="15"/>
                    </a:lnTo>
                    <a:lnTo>
                      <a:pt x="299" y="23"/>
                    </a:lnTo>
                    <a:lnTo>
                      <a:pt x="327" y="32"/>
                    </a:lnTo>
                    <a:lnTo>
                      <a:pt x="352" y="41"/>
                    </a:lnTo>
                    <a:lnTo>
                      <a:pt x="376" y="52"/>
                    </a:lnTo>
                    <a:lnTo>
                      <a:pt x="400" y="63"/>
                    </a:lnTo>
                    <a:lnTo>
                      <a:pt x="422" y="75"/>
                    </a:lnTo>
                    <a:lnTo>
                      <a:pt x="442" y="89"/>
                    </a:lnTo>
                    <a:lnTo>
                      <a:pt x="463" y="103"/>
                    </a:lnTo>
                    <a:lnTo>
                      <a:pt x="483" y="118"/>
                    </a:lnTo>
                    <a:lnTo>
                      <a:pt x="502" y="134"/>
                    </a:lnTo>
                    <a:lnTo>
                      <a:pt x="521" y="150"/>
                    </a:lnTo>
                    <a:lnTo>
                      <a:pt x="540" y="167"/>
                    </a:lnTo>
                    <a:lnTo>
                      <a:pt x="560" y="185"/>
                    </a:lnTo>
                    <a:lnTo>
                      <a:pt x="575" y="198"/>
                    </a:lnTo>
                    <a:lnTo>
                      <a:pt x="587" y="213"/>
                    </a:lnTo>
                    <a:lnTo>
                      <a:pt x="597" y="228"/>
                    </a:lnTo>
                    <a:lnTo>
                      <a:pt x="604" y="245"/>
                    </a:lnTo>
                    <a:lnTo>
                      <a:pt x="609" y="263"/>
                    </a:lnTo>
                    <a:lnTo>
                      <a:pt x="610" y="281"/>
                    </a:lnTo>
                    <a:lnTo>
                      <a:pt x="610" y="300"/>
                    </a:lnTo>
                    <a:lnTo>
                      <a:pt x="608" y="318"/>
                    </a:lnTo>
                    <a:lnTo>
                      <a:pt x="604" y="336"/>
                    </a:lnTo>
                    <a:lnTo>
                      <a:pt x="598" y="353"/>
                    </a:lnTo>
                    <a:lnTo>
                      <a:pt x="590" y="368"/>
                    </a:lnTo>
                    <a:lnTo>
                      <a:pt x="581" y="384"/>
                    </a:lnTo>
                    <a:lnTo>
                      <a:pt x="570" y="396"/>
                    </a:lnTo>
                    <a:lnTo>
                      <a:pt x="558" y="407"/>
                    </a:lnTo>
                    <a:lnTo>
                      <a:pt x="545" y="415"/>
                    </a:lnTo>
                    <a:lnTo>
                      <a:pt x="532" y="420"/>
                    </a:lnTo>
                    <a:lnTo>
                      <a:pt x="514" y="425"/>
                    </a:lnTo>
                    <a:lnTo>
                      <a:pt x="496" y="427"/>
                    </a:lnTo>
                    <a:lnTo>
                      <a:pt x="474" y="427"/>
                    </a:lnTo>
                    <a:lnTo>
                      <a:pt x="453" y="425"/>
                    </a:lnTo>
                    <a:lnTo>
                      <a:pt x="429" y="420"/>
                    </a:lnTo>
                    <a:lnTo>
                      <a:pt x="403" y="413"/>
                    </a:lnTo>
                    <a:lnTo>
                      <a:pt x="374" y="402"/>
                    </a:lnTo>
                    <a:lnTo>
                      <a:pt x="344" y="389"/>
                    </a:lnTo>
                    <a:lnTo>
                      <a:pt x="310" y="372"/>
                    </a:lnTo>
                    <a:lnTo>
                      <a:pt x="274" y="352"/>
                    </a:lnTo>
                    <a:lnTo>
                      <a:pt x="236" y="328"/>
                    </a:lnTo>
                    <a:lnTo>
                      <a:pt x="195" y="299"/>
                    </a:lnTo>
                    <a:lnTo>
                      <a:pt x="151" y="267"/>
                    </a:lnTo>
                    <a:lnTo>
                      <a:pt x="104" y="230"/>
                    </a:lnTo>
                    <a:lnTo>
                      <a:pt x="54" y="189"/>
                    </a:lnTo>
                    <a:lnTo>
                      <a:pt x="0" y="142"/>
                    </a:lnTo>
                    <a:lnTo>
                      <a:pt x="22" y="132"/>
                    </a:lnTo>
                    <a:lnTo>
                      <a:pt x="43" y="124"/>
                    </a:lnTo>
                    <a:lnTo>
                      <a:pt x="62" y="117"/>
                    </a:lnTo>
                    <a:lnTo>
                      <a:pt x="79" y="110"/>
                    </a:lnTo>
                    <a:lnTo>
                      <a:pt x="94" y="103"/>
                    </a:lnTo>
                    <a:lnTo>
                      <a:pt x="109" y="97"/>
                    </a:lnTo>
                    <a:lnTo>
                      <a:pt x="122" y="91"/>
                    </a:lnTo>
                    <a:lnTo>
                      <a:pt x="134" y="86"/>
                    </a:lnTo>
                    <a:lnTo>
                      <a:pt x="145" y="81"/>
                    </a:lnTo>
                    <a:lnTo>
                      <a:pt x="156" y="75"/>
                    </a:lnTo>
                    <a:lnTo>
                      <a:pt x="166" y="70"/>
                    </a:lnTo>
                    <a:lnTo>
                      <a:pt x="177" y="65"/>
                    </a:lnTo>
                    <a:lnTo>
                      <a:pt x="188" y="61"/>
                    </a:lnTo>
                    <a:lnTo>
                      <a:pt x="199" y="56"/>
                    </a:lnTo>
                    <a:lnTo>
                      <a:pt x="209" y="51"/>
                    </a:lnTo>
                    <a:lnTo>
                      <a:pt x="221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48" name="Freeform 315"/>
              <p:cNvSpPr>
                <a:spLocks/>
              </p:cNvSpPr>
              <p:nvPr/>
            </p:nvSpPr>
            <p:spPr bwMode="auto">
              <a:xfrm>
                <a:off x="4768" y="1984"/>
                <a:ext cx="19" cy="14"/>
              </a:xfrm>
              <a:custGeom>
                <a:avLst/>
                <a:gdLst>
                  <a:gd name="T0" fmla="*/ 1 w 77"/>
                  <a:gd name="T1" fmla="*/ 0 h 56"/>
                  <a:gd name="T2" fmla="*/ 1 w 77"/>
                  <a:gd name="T3" fmla="*/ 1 h 56"/>
                  <a:gd name="T4" fmla="*/ 2 w 77"/>
                  <a:gd name="T5" fmla="*/ 2 h 56"/>
                  <a:gd name="T6" fmla="*/ 2 w 77"/>
                  <a:gd name="T7" fmla="*/ 2 h 56"/>
                  <a:gd name="T8" fmla="*/ 3 w 77"/>
                  <a:gd name="T9" fmla="*/ 2 h 56"/>
                  <a:gd name="T10" fmla="*/ 3 w 77"/>
                  <a:gd name="T11" fmla="*/ 2 h 56"/>
                  <a:gd name="T12" fmla="*/ 3 w 77"/>
                  <a:gd name="T13" fmla="*/ 3 h 56"/>
                  <a:gd name="T14" fmla="*/ 4 w 77"/>
                  <a:gd name="T15" fmla="*/ 3 h 56"/>
                  <a:gd name="T16" fmla="*/ 4 w 77"/>
                  <a:gd name="T17" fmla="*/ 3 h 56"/>
                  <a:gd name="T18" fmla="*/ 4 w 77"/>
                  <a:gd name="T19" fmla="*/ 4 h 56"/>
                  <a:gd name="T20" fmla="*/ 5 w 77"/>
                  <a:gd name="T21" fmla="*/ 4 h 56"/>
                  <a:gd name="T22" fmla="*/ 5 w 77"/>
                  <a:gd name="T23" fmla="*/ 3 h 56"/>
                  <a:gd name="T24" fmla="*/ 4 w 77"/>
                  <a:gd name="T25" fmla="*/ 3 h 56"/>
                  <a:gd name="T26" fmla="*/ 4 w 77"/>
                  <a:gd name="T27" fmla="*/ 2 h 56"/>
                  <a:gd name="T28" fmla="*/ 4 w 77"/>
                  <a:gd name="T29" fmla="*/ 2 h 56"/>
                  <a:gd name="T30" fmla="*/ 3 w 77"/>
                  <a:gd name="T31" fmla="*/ 2 h 56"/>
                  <a:gd name="T32" fmla="*/ 3 w 77"/>
                  <a:gd name="T33" fmla="*/ 1 h 56"/>
                  <a:gd name="T34" fmla="*/ 2 w 77"/>
                  <a:gd name="T35" fmla="*/ 1 h 56"/>
                  <a:gd name="T36" fmla="*/ 1 w 77"/>
                  <a:gd name="T37" fmla="*/ 0 h 56"/>
                  <a:gd name="T38" fmla="*/ 1 w 77"/>
                  <a:gd name="T39" fmla="*/ 1 h 56"/>
                  <a:gd name="T40" fmla="*/ 1 w 77"/>
                  <a:gd name="T41" fmla="*/ 0 h 56"/>
                  <a:gd name="T42" fmla="*/ 0 w 77"/>
                  <a:gd name="T43" fmla="*/ 0 h 56"/>
                  <a:gd name="T44" fmla="*/ 1 w 77"/>
                  <a:gd name="T45" fmla="*/ 1 h 56"/>
                  <a:gd name="T46" fmla="*/ 1 w 77"/>
                  <a:gd name="T47" fmla="*/ 0 h 5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"/>
                  <a:gd name="T73" fmla="*/ 0 h 56"/>
                  <a:gd name="T74" fmla="*/ 77 w 77"/>
                  <a:gd name="T75" fmla="*/ 56 h 5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" h="56">
                    <a:moveTo>
                      <a:pt x="21" y="3"/>
                    </a:moveTo>
                    <a:lnTo>
                      <a:pt x="18" y="13"/>
                    </a:lnTo>
                    <a:lnTo>
                      <a:pt x="29" y="22"/>
                    </a:lnTo>
                    <a:lnTo>
                      <a:pt x="41" y="28"/>
                    </a:lnTo>
                    <a:lnTo>
                      <a:pt x="49" y="32"/>
                    </a:lnTo>
                    <a:lnTo>
                      <a:pt x="55" y="37"/>
                    </a:lnTo>
                    <a:lnTo>
                      <a:pt x="58" y="41"/>
                    </a:lnTo>
                    <a:lnTo>
                      <a:pt x="62" y="46"/>
                    </a:lnTo>
                    <a:lnTo>
                      <a:pt x="64" y="50"/>
                    </a:lnTo>
                    <a:lnTo>
                      <a:pt x="65" y="56"/>
                    </a:lnTo>
                    <a:lnTo>
                      <a:pt x="77" y="54"/>
                    </a:lnTo>
                    <a:lnTo>
                      <a:pt x="76" y="46"/>
                    </a:lnTo>
                    <a:lnTo>
                      <a:pt x="71" y="38"/>
                    </a:lnTo>
                    <a:lnTo>
                      <a:pt x="68" y="34"/>
                    </a:lnTo>
                    <a:lnTo>
                      <a:pt x="62" y="28"/>
                    </a:lnTo>
                    <a:lnTo>
                      <a:pt x="56" y="23"/>
                    </a:lnTo>
                    <a:lnTo>
                      <a:pt x="46" y="18"/>
                    </a:lnTo>
                    <a:lnTo>
                      <a:pt x="37" y="12"/>
                    </a:lnTo>
                    <a:lnTo>
                      <a:pt x="25" y="4"/>
                    </a:lnTo>
                    <a:lnTo>
                      <a:pt x="21" y="15"/>
                    </a:lnTo>
                    <a:lnTo>
                      <a:pt x="21" y="3"/>
                    </a:lnTo>
                    <a:lnTo>
                      <a:pt x="0" y="0"/>
                    </a:lnTo>
                    <a:lnTo>
                      <a:pt x="18" y="13"/>
                    </a:lnTo>
                    <a:lnTo>
                      <a:pt x="21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49" name="Freeform 316"/>
              <p:cNvSpPr>
                <a:spLocks/>
              </p:cNvSpPr>
              <p:nvPr/>
            </p:nvSpPr>
            <p:spPr bwMode="auto">
              <a:xfrm>
                <a:off x="4773" y="1985"/>
                <a:ext cx="98" cy="49"/>
              </a:xfrm>
              <a:custGeom>
                <a:avLst/>
                <a:gdLst>
                  <a:gd name="T0" fmla="*/ 25 w 392"/>
                  <a:gd name="T1" fmla="*/ 12 h 196"/>
                  <a:gd name="T2" fmla="*/ 25 w 392"/>
                  <a:gd name="T3" fmla="*/ 12 h 196"/>
                  <a:gd name="T4" fmla="*/ 23 w 392"/>
                  <a:gd name="T5" fmla="*/ 11 h 196"/>
                  <a:gd name="T6" fmla="*/ 22 w 392"/>
                  <a:gd name="T7" fmla="*/ 10 h 196"/>
                  <a:gd name="T8" fmla="*/ 21 w 392"/>
                  <a:gd name="T9" fmla="*/ 9 h 196"/>
                  <a:gd name="T10" fmla="*/ 20 w 392"/>
                  <a:gd name="T11" fmla="*/ 7 h 196"/>
                  <a:gd name="T12" fmla="*/ 19 w 392"/>
                  <a:gd name="T13" fmla="*/ 6 h 196"/>
                  <a:gd name="T14" fmla="*/ 17 w 392"/>
                  <a:gd name="T15" fmla="*/ 6 h 196"/>
                  <a:gd name="T16" fmla="*/ 16 w 392"/>
                  <a:gd name="T17" fmla="*/ 5 h 196"/>
                  <a:gd name="T18" fmla="*/ 14 w 392"/>
                  <a:gd name="T19" fmla="*/ 4 h 196"/>
                  <a:gd name="T20" fmla="*/ 13 w 392"/>
                  <a:gd name="T21" fmla="*/ 3 h 196"/>
                  <a:gd name="T22" fmla="*/ 12 w 392"/>
                  <a:gd name="T23" fmla="*/ 3 h 196"/>
                  <a:gd name="T24" fmla="*/ 10 w 392"/>
                  <a:gd name="T25" fmla="*/ 2 h 196"/>
                  <a:gd name="T26" fmla="*/ 8 w 392"/>
                  <a:gd name="T27" fmla="*/ 2 h 196"/>
                  <a:gd name="T28" fmla="*/ 6 w 392"/>
                  <a:gd name="T29" fmla="*/ 1 h 196"/>
                  <a:gd name="T30" fmla="*/ 5 w 392"/>
                  <a:gd name="T31" fmla="*/ 1 h 196"/>
                  <a:gd name="T32" fmla="*/ 2 w 392"/>
                  <a:gd name="T33" fmla="*/ 0 h 196"/>
                  <a:gd name="T34" fmla="*/ 0 w 392"/>
                  <a:gd name="T35" fmla="*/ 0 h 196"/>
                  <a:gd name="T36" fmla="*/ 0 w 392"/>
                  <a:gd name="T37" fmla="*/ 1 h 196"/>
                  <a:gd name="T38" fmla="*/ 2 w 392"/>
                  <a:gd name="T39" fmla="*/ 1 h 196"/>
                  <a:gd name="T40" fmla="*/ 4 w 392"/>
                  <a:gd name="T41" fmla="*/ 1 h 196"/>
                  <a:gd name="T42" fmla="*/ 6 w 392"/>
                  <a:gd name="T43" fmla="*/ 2 h 196"/>
                  <a:gd name="T44" fmla="*/ 8 w 392"/>
                  <a:gd name="T45" fmla="*/ 2 h 196"/>
                  <a:gd name="T46" fmla="*/ 10 w 392"/>
                  <a:gd name="T47" fmla="*/ 3 h 196"/>
                  <a:gd name="T48" fmla="*/ 11 w 392"/>
                  <a:gd name="T49" fmla="*/ 3 h 196"/>
                  <a:gd name="T50" fmla="*/ 13 w 392"/>
                  <a:gd name="T51" fmla="*/ 4 h 196"/>
                  <a:gd name="T52" fmla="*/ 14 w 392"/>
                  <a:gd name="T53" fmla="*/ 5 h 196"/>
                  <a:gd name="T54" fmla="*/ 15 w 392"/>
                  <a:gd name="T55" fmla="*/ 6 h 196"/>
                  <a:gd name="T56" fmla="*/ 17 w 392"/>
                  <a:gd name="T57" fmla="*/ 6 h 196"/>
                  <a:gd name="T58" fmla="*/ 18 w 392"/>
                  <a:gd name="T59" fmla="*/ 7 h 196"/>
                  <a:gd name="T60" fmla="*/ 19 w 392"/>
                  <a:gd name="T61" fmla="*/ 8 h 196"/>
                  <a:gd name="T62" fmla="*/ 21 w 392"/>
                  <a:gd name="T63" fmla="*/ 9 h 196"/>
                  <a:gd name="T64" fmla="*/ 22 w 392"/>
                  <a:gd name="T65" fmla="*/ 10 h 196"/>
                  <a:gd name="T66" fmla="*/ 23 w 392"/>
                  <a:gd name="T67" fmla="*/ 11 h 196"/>
                  <a:gd name="T68" fmla="*/ 24 w 392"/>
                  <a:gd name="T69" fmla="*/ 12 h 196"/>
                  <a:gd name="T70" fmla="*/ 24 w 392"/>
                  <a:gd name="T71" fmla="*/ 12 h 196"/>
                  <a:gd name="T72" fmla="*/ 24 w 392"/>
                  <a:gd name="T73" fmla="*/ 12 h 196"/>
                  <a:gd name="T74" fmla="*/ 24 w 392"/>
                  <a:gd name="T75" fmla="*/ 12 h 196"/>
                  <a:gd name="T76" fmla="*/ 24 w 392"/>
                  <a:gd name="T77" fmla="*/ 12 h 196"/>
                  <a:gd name="T78" fmla="*/ 25 w 392"/>
                  <a:gd name="T79" fmla="*/ 12 h 19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392"/>
                  <a:gd name="T121" fmla="*/ 0 h 196"/>
                  <a:gd name="T122" fmla="*/ 392 w 392"/>
                  <a:gd name="T123" fmla="*/ 196 h 19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392" h="196">
                    <a:moveTo>
                      <a:pt x="392" y="186"/>
                    </a:moveTo>
                    <a:lnTo>
                      <a:pt x="392" y="186"/>
                    </a:lnTo>
                    <a:lnTo>
                      <a:pt x="373" y="168"/>
                    </a:lnTo>
                    <a:lnTo>
                      <a:pt x="354" y="152"/>
                    </a:lnTo>
                    <a:lnTo>
                      <a:pt x="335" y="135"/>
                    </a:lnTo>
                    <a:lnTo>
                      <a:pt x="315" y="119"/>
                    </a:lnTo>
                    <a:lnTo>
                      <a:pt x="295" y="104"/>
                    </a:lnTo>
                    <a:lnTo>
                      <a:pt x="275" y="91"/>
                    </a:lnTo>
                    <a:lnTo>
                      <a:pt x="254" y="76"/>
                    </a:lnTo>
                    <a:lnTo>
                      <a:pt x="232" y="64"/>
                    </a:lnTo>
                    <a:lnTo>
                      <a:pt x="208" y="52"/>
                    </a:lnTo>
                    <a:lnTo>
                      <a:pt x="184" y="41"/>
                    </a:lnTo>
                    <a:lnTo>
                      <a:pt x="158" y="32"/>
                    </a:lnTo>
                    <a:lnTo>
                      <a:pt x="130" y="23"/>
                    </a:lnTo>
                    <a:lnTo>
                      <a:pt x="101" y="15"/>
                    </a:lnTo>
                    <a:lnTo>
                      <a:pt x="70" y="9"/>
                    </a:lnTo>
                    <a:lnTo>
                      <a:pt x="37" y="3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35" y="15"/>
                    </a:lnTo>
                    <a:lnTo>
                      <a:pt x="67" y="21"/>
                    </a:lnTo>
                    <a:lnTo>
                      <a:pt x="98" y="27"/>
                    </a:lnTo>
                    <a:lnTo>
                      <a:pt x="127" y="35"/>
                    </a:lnTo>
                    <a:lnTo>
                      <a:pt x="154" y="44"/>
                    </a:lnTo>
                    <a:lnTo>
                      <a:pt x="179" y="53"/>
                    </a:lnTo>
                    <a:lnTo>
                      <a:pt x="203" y="64"/>
                    </a:lnTo>
                    <a:lnTo>
                      <a:pt x="227" y="74"/>
                    </a:lnTo>
                    <a:lnTo>
                      <a:pt x="247" y="86"/>
                    </a:lnTo>
                    <a:lnTo>
                      <a:pt x="268" y="100"/>
                    </a:lnTo>
                    <a:lnTo>
                      <a:pt x="288" y="113"/>
                    </a:lnTo>
                    <a:lnTo>
                      <a:pt x="308" y="129"/>
                    </a:lnTo>
                    <a:lnTo>
                      <a:pt x="327" y="144"/>
                    </a:lnTo>
                    <a:lnTo>
                      <a:pt x="347" y="161"/>
                    </a:lnTo>
                    <a:lnTo>
                      <a:pt x="366" y="178"/>
                    </a:lnTo>
                    <a:lnTo>
                      <a:pt x="385" y="196"/>
                    </a:lnTo>
                    <a:lnTo>
                      <a:pt x="392" y="18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50" name="Freeform 317"/>
              <p:cNvSpPr>
                <a:spLocks/>
              </p:cNvSpPr>
              <p:nvPr/>
            </p:nvSpPr>
            <p:spPr bwMode="auto">
              <a:xfrm>
                <a:off x="4863" y="2031"/>
                <a:ext cx="22" cy="62"/>
              </a:xfrm>
              <a:custGeom>
                <a:avLst/>
                <a:gdLst>
                  <a:gd name="T0" fmla="*/ 0 w 85"/>
                  <a:gd name="T1" fmla="*/ 16 h 246"/>
                  <a:gd name="T2" fmla="*/ 0 w 85"/>
                  <a:gd name="T3" fmla="*/ 16 h 246"/>
                  <a:gd name="T4" fmla="*/ 1 w 85"/>
                  <a:gd name="T5" fmla="*/ 15 h 246"/>
                  <a:gd name="T6" fmla="*/ 2 w 85"/>
                  <a:gd name="T7" fmla="*/ 15 h 246"/>
                  <a:gd name="T8" fmla="*/ 3 w 85"/>
                  <a:gd name="T9" fmla="*/ 14 h 246"/>
                  <a:gd name="T10" fmla="*/ 4 w 85"/>
                  <a:gd name="T11" fmla="*/ 13 h 246"/>
                  <a:gd name="T12" fmla="*/ 4 w 85"/>
                  <a:gd name="T13" fmla="*/ 12 h 246"/>
                  <a:gd name="T14" fmla="*/ 5 w 85"/>
                  <a:gd name="T15" fmla="*/ 11 h 246"/>
                  <a:gd name="T16" fmla="*/ 5 w 85"/>
                  <a:gd name="T17" fmla="*/ 10 h 246"/>
                  <a:gd name="T18" fmla="*/ 5 w 85"/>
                  <a:gd name="T19" fmla="*/ 9 h 246"/>
                  <a:gd name="T20" fmla="*/ 6 w 85"/>
                  <a:gd name="T21" fmla="*/ 8 h 246"/>
                  <a:gd name="T22" fmla="*/ 6 w 85"/>
                  <a:gd name="T23" fmla="*/ 6 h 246"/>
                  <a:gd name="T24" fmla="*/ 6 w 85"/>
                  <a:gd name="T25" fmla="*/ 5 h 246"/>
                  <a:gd name="T26" fmla="*/ 5 w 85"/>
                  <a:gd name="T27" fmla="*/ 4 h 246"/>
                  <a:gd name="T28" fmla="*/ 5 w 85"/>
                  <a:gd name="T29" fmla="*/ 3 h 246"/>
                  <a:gd name="T30" fmla="*/ 4 w 85"/>
                  <a:gd name="T31" fmla="*/ 2 h 246"/>
                  <a:gd name="T32" fmla="*/ 3 w 85"/>
                  <a:gd name="T33" fmla="*/ 1 h 246"/>
                  <a:gd name="T34" fmla="*/ 2 w 85"/>
                  <a:gd name="T35" fmla="*/ 0 h 246"/>
                  <a:gd name="T36" fmla="*/ 2 w 85"/>
                  <a:gd name="T37" fmla="*/ 1 h 246"/>
                  <a:gd name="T38" fmla="*/ 3 w 85"/>
                  <a:gd name="T39" fmla="*/ 2 h 246"/>
                  <a:gd name="T40" fmla="*/ 3 w 85"/>
                  <a:gd name="T41" fmla="*/ 2 h 246"/>
                  <a:gd name="T42" fmla="*/ 4 w 85"/>
                  <a:gd name="T43" fmla="*/ 3 h 246"/>
                  <a:gd name="T44" fmla="*/ 4 w 85"/>
                  <a:gd name="T45" fmla="*/ 4 h 246"/>
                  <a:gd name="T46" fmla="*/ 5 w 85"/>
                  <a:gd name="T47" fmla="*/ 5 h 246"/>
                  <a:gd name="T48" fmla="*/ 5 w 85"/>
                  <a:gd name="T49" fmla="*/ 6 h 246"/>
                  <a:gd name="T50" fmla="*/ 5 w 85"/>
                  <a:gd name="T51" fmla="*/ 8 h 246"/>
                  <a:gd name="T52" fmla="*/ 5 w 85"/>
                  <a:gd name="T53" fmla="*/ 9 h 246"/>
                  <a:gd name="T54" fmla="*/ 4 w 85"/>
                  <a:gd name="T55" fmla="*/ 10 h 246"/>
                  <a:gd name="T56" fmla="*/ 4 w 85"/>
                  <a:gd name="T57" fmla="*/ 11 h 246"/>
                  <a:gd name="T58" fmla="*/ 4 w 85"/>
                  <a:gd name="T59" fmla="*/ 12 h 246"/>
                  <a:gd name="T60" fmla="*/ 3 w 85"/>
                  <a:gd name="T61" fmla="*/ 13 h 246"/>
                  <a:gd name="T62" fmla="*/ 2 w 85"/>
                  <a:gd name="T63" fmla="*/ 13 h 246"/>
                  <a:gd name="T64" fmla="*/ 2 w 85"/>
                  <a:gd name="T65" fmla="*/ 14 h 246"/>
                  <a:gd name="T66" fmla="*/ 1 w 85"/>
                  <a:gd name="T67" fmla="*/ 15 h 246"/>
                  <a:gd name="T68" fmla="*/ 0 w 85"/>
                  <a:gd name="T69" fmla="*/ 15 h 246"/>
                  <a:gd name="T70" fmla="*/ 0 w 85"/>
                  <a:gd name="T71" fmla="*/ 15 h 246"/>
                  <a:gd name="T72" fmla="*/ 0 w 85"/>
                  <a:gd name="T73" fmla="*/ 15 h 246"/>
                  <a:gd name="T74" fmla="*/ 0 w 85"/>
                  <a:gd name="T75" fmla="*/ 15 h 246"/>
                  <a:gd name="T76" fmla="*/ 0 w 85"/>
                  <a:gd name="T77" fmla="*/ 15 h 246"/>
                  <a:gd name="T78" fmla="*/ 0 w 85"/>
                  <a:gd name="T79" fmla="*/ 16 h 24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5"/>
                  <a:gd name="T121" fmla="*/ 0 h 246"/>
                  <a:gd name="T122" fmla="*/ 85 w 85"/>
                  <a:gd name="T123" fmla="*/ 246 h 24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5" h="246">
                    <a:moveTo>
                      <a:pt x="2" y="246"/>
                    </a:moveTo>
                    <a:lnTo>
                      <a:pt x="2" y="246"/>
                    </a:lnTo>
                    <a:lnTo>
                      <a:pt x="17" y="240"/>
                    </a:lnTo>
                    <a:lnTo>
                      <a:pt x="31" y="232"/>
                    </a:lnTo>
                    <a:lnTo>
                      <a:pt x="44" y="221"/>
                    </a:lnTo>
                    <a:lnTo>
                      <a:pt x="55" y="208"/>
                    </a:lnTo>
                    <a:lnTo>
                      <a:pt x="63" y="191"/>
                    </a:lnTo>
                    <a:lnTo>
                      <a:pt x="73" y="175"/>
                    </a:lnTo>
                    <a:lnTo>
                      <a:pt x="79" y="157"/>
                    </a:lnTo>
                    <a:lnTo>
                      <a:pt x="83" y="139"/>
                    </a:lnTo>
                    <a:lnTo>
                      <a:pt x="85" y="120"/>
                    </a:lnTo>
                    <a:lnTo>
                      <a:pt x="85" y="101"/>
                    </a:lnTo>
                    <a:lnTo>
                      <a:pt x="84" y="82"/>
                    </a:lnTo>
                    <a:lnTo>
                      <a:pt x="79" y="63"/>
                    </a:lnTo>
                    <a:lnTo>
                      <a:pt x="71" y="46"/>
                    </a:lnTo>
                    <a:lnTo>
                      <a:pt x="61" y="29"/>
                    </a:lnTo>
                    <a:lnTo>
                      <a:pt x="49" y="14"/>
                    </a:lnTo>
                    <a:lnTo>
                      <a:pt x="32" y="0"/>
                    </a:lnTo>
                    <a:lnTo>
                      <a:pt x="25" y="10"/>
                    </a:lnTo>
                    <a:lnTo>
                      <a:pt x="39" y="23"/>
                    </a:lnTo>
                    <a:lnTo>
                      <a:pt x="51" y="36"/>
                    </a:lnTo>
                    <a:lnTo>
                      <a:pt x="61" y="51"/>
                    </a:lnTo>
                    <a:lnTo>
                      <a:pt x="67" y="67"/>
                    </a:lnTo>
                    <a:lnTo>
                      <a:pt x="72" y="84"/>
                    </a:lnTo>
                    <a:lnTo>
                      <a:pt x="73" y="101"/>
                    </a:lnTo>
                    <a:lnTo>
                      <a:pt x="73" y="120"/>
                    </a:lnTo>
                    <a:lnTo>
                      <a:pt x="71" y="137"/>
                    </a:lnTo>
                    <a:lnTo>
                      <a:pt x="67" y="155"/>
                    </a:lnTo>
                    <a:lnTo>
                      <a:pt x="61" y="171"/>
                    </a:lnTo>
                    <a:lnTo>
                      <a:pt x="54" y="186"/>
                    </a:lnTo>
                    <a:lnTo>
                      <a:pt x="45" y="200"/>
                    </a:lnTo>
                    <a:lnTo>
                      <a:pt x="35" y="211"/>
                    </a:lnTo>
                    <a:lnTo>
                      <a:pt x="24" y="222"/>
                    </a:lnTo>
                    <a:lnTo>
                      <a:pt x="12" y="230"/>
                    </a:lnTo>
                    <a:lnTo>
                      <a:pt x="0" y="234"/>
                    </a:lnTo>
                    <a:lnTo>
                      <a:pt x="2" y="2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51" name="Freeform 318"/>
              <p:cNvSpPr>
                <a:spLocks/>
              </p:cNvSpPr>
              <p:nvPr/>
            </p:nvSpPr>
            <p:spPr bwMode="auto">
              <a:xfrm>
                <a:off x="4728" y="2020"/>
                <a:ext cx="136" cy="75"/>
              </a:xfrm>
              <a:custGeom>
                <a:avLst/>
                <a:gdLst>
                  <a:gd name="T0" fmla="*/ 1 w 544"/>
                  <a:gd name="T1" fmla="*/ 0 h 297"/>
                  <a:gd name="T2" fmla="*/ 1 w 544"/>
                  <a:gd name="T3" fmla="*/ 1 h 297"/>
                  <a:gd name="T4" fmla="*/ 4 w 544"/>
                  <a:gd name="T5" fmla="*/ 4 h 297"/>
                  <a:gd name="T6" fmla="*/ 7 w 544"/>
                  <a:gd name="T7" fmla="*/ 6 h 297"/>
                  <a:gd name="T8" fmla="*/ 10 w 544"/>
                  <a:gd name="T9" fmla="*/ 9 h 297"/>
                  <a:gd name="T10" fmla="*/ 12 w 544"/>
                  <a:gd name="T11" fmla="*/ 11 h 297"/>
                  <a:gd name="T12" fmla="*/ 15 w 544"/>
                  <a:gd name="T13" fmla="*/ 13 h 297"/>
                  <a:gd name="T14" fmla="*/ 17 w 544"/>
                  <a:gd name="T15" fmla="*/ 14 h 297"/>
                  <a:gd name="T16" fmla="*/ 20 w 544"/>
                  <a:gd name="T17" fmla="*/ 15 h 297"/>
                  <a:gd name="T18" fmla="*/ 22 w 544"/>
                  <a:gd name="T19" fmla="*/ 16 h 297"/>
                  <a:gd name="T20" fmla="*/ 24 w 544"/>
                  <a:gd name="T21" fmla="*/ 17 h 297"/>
                  <a:gd name="T22" fmla="*/ 26 w 544"/>
                  <a:gd name="T23" fmla="*/ 18 h 297"/>
                  <a:gd name="T24" fmla="*/ 27 w 544"/>
                  <a:gd name="T25" fmla="*/ 18 h 297"/>
                  <a:gd name="T26" fmla="*/ 29 w 544"/>
                  <a:gd name="T27" fmla="*/ 19 h 297"/>
                  <a:gd name="T28" fmla="*/ 30 w 544"/>
                  <a:gd name="T29" fmla="*/ 19 h 297"/>
                  <a:gd name="T30" fmla="*/ 32 w 544"/>
                  <a:gd name="T31" fmla="*/ 19 h 297"/>
                  <a:gd name="T32" fmla="*/ 33 w 544"/>
                  <a:gd name="T33" fmla="*/ 19 h 297"/>
                  <a:gd name="T34" fmla="*/ 34 w 544"/>
                  <a:gd name="T35" fmla="*/ 18 h 297"/>
                  <a:gd name="T36" fmla="*/ 34 w 544"/>
                  <a:gd name="T37" fmla="*/ 18 h 297"/>
                  <a:gd name="T38" fmla="*/ 33 w 544"/>
                  <a:gd name="T39" fmla="*/ 18 h 297"/>
                  <a:gd name="T40" fmla="*/ 32 w 544"/>
                  <a:gd name="T41" fmla="*/ 18 h 297"/>
                  <a:gd name="T42" fmla="*/ 30 w 544"/>
                  <a:gd name="T43" fmla="*/ 18 h 297"/>
                  <a:gd name="T44" fmla="*/ 29 w 544"/>
                  <a:gd name="T45" fmla="*/ 18 h 297"/>
                  <a:gd name="T46" fmla="*/ 27 w 544"/>
                  <a:gd name="T47" fmla="*/ 18 h 297"/>
                  <a:gd name="T48" fmla="*/ 26 w 544"/>
                  <a:gd name="T49" fmla="*/ 17 h 297"/>
                  <a:gd name="T50" fmla="*/ 24 w 544"/>
                  <a:gd name="T51" fmla="*/ 17 h 297"/>
                  <a:gd name="T52" fmla="*/ 22 w 544"/>
                  <a:gd name="T53" fmla="*/ 16 h 297"/>
                  <a:gd name="T54" fmla="*/ 20 w 544"/>
                  <a:gd name="T55" fmla="*/ 15 h 297"/>
                  <a:gd name="T56" fmla="*/ 18 w 544"/>
                  <a:gd name="T57" fmla="*/ 13 h 297"/>
                  <a:gd name="T58" fmla="*/ 15 w 544"/>
                  <a:gd name="T59" fmla="*/ 12 h 297"/>
                  <a:gd name="T60" fmla="*/ 13 w 544"/>
                  <a:gd name="T61" fmla="*/ 10 h 297"/>
                  <a:gd name="T62" fmla="*/ 10 w 544"/>
                  <a:gd name="T63" fmla="*/ 8 h 297"/>
                  <a:gd name="T64" fmla="*/ 7 w 544"/>
                  <a:gd name="T65" fmla="*/ 6 h 297"/>
                  <a:gd name="T66" fmla="*/ 4 w 544"/>
                  <a:gd name="T67" fmla="*/ 3 h 297"/>
                  <a:gd name="T68" fmla="*/ 1 w 544"/>
                  <a:gd name="T69" fmla="*/ 0 h 297"/>
                  <a:gd name="T70" fmla="*/ 1 w 544"/>
                  <a:gd name="T71" fmla="*/ 1 h 297"/>
                  <a:gd name="T72" fmla="*/ 1 w 544"/>
                  <a:gd name="T73" fmla="*/ 0 h 297"/>
                  <a:gd name="T74" fmla="*/ 0 w 544"/>
                  <a:gd name="T75" fmla="*/ 0 h 297"/>
                  <a:gd name="T76" fmla="*/ 1 w 544"/>
                  <a:gd name="T77" fmla="*/ 1 h 297"/>
                  <a:gd name="T78" fmla="*/ 1 w 544"/>
                  <a:gd name="T79" fmla="*/ 0 h 29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544"/>
                  <a:gd name="T121" fmla="*/ 0 h 297"/>
                  <a:gd name="T122" fmla="*/ 544 w 544"/>
                  <a:gd name="T123" fmla="*/ 297 h 297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544" h="297">
                    <a:moveTo>
                      <a:pt x="8" y="0"/>
                    </a:moveTo>
                    <a:lnTo>
                      <a:pt x="7" y="11"/>
                    </a:lnTo>
                    <a:lnTo>
                      <a:pt x="61" y="58"/>
                    </a:lnTo>
                    <a:lnTo>
                      <a:pt x="111" y="98"/>
                    </a:lnTo>
                    <a:lnTo>
                      <a:pt x="158" y="135"/>
                    </a:lnTo>
                    <a:lnTo>
                      <a:pt x="202" y="168"/>
                    </a:lnTo>
                    <a:lnTo>
                      <a:pt x="243" y="197"/>
                    </a:lnTo>
                    <a:lnTo>
                      <a:pt x="282" y="221"/>
                    </a:lnTo>
                    <a:lnTo>
                      <a:pt x="319" y="241"/>
                    </a:lnTo>
                    <a:lnTo>
                      <a:pt x="352" y="259"/>
                    </a:lnTo>
                    <a:lnTo>
                      <a:pt x="382" y="272"/>
                    </a:lnTo>
                    <a:lnTo>
                      <a:pt x="411" y="283"/>
                    </a:lnTo>
                    <a:lnTo>
                      <a:pt x="439" y="290"/>
                    </a:lnTo>
                    <a:lnTo>
                      <a:pt x="463" y="295"/>
                    </a:lnTo>
                    <a:lnTo>
                      <a:pt x="485" y="297"/>
                    </a:lnTo>
                    <a:lnTo>
                      <a:pt x="507" y="297"/>
                    </a:lnTo>
                    <a:lnTo>
                      <a:pt x="526" y="295"/>
                    </a:lnTo>
                    <a:lnTo>
                      <a:pt x="544" y="290"/>
                    </a:lnTo>
                    <a:lnTo>
                      <a:pt x="542" y="278"/>
                    </a:lnTo>
                    <a:lnTo>
                      <a:pt x="524" y="283"/>
                    </a:lnTo>
                    <a:lnTo>
                      <a:pt x="507" y="285"/>
                    </a:lnTo>
                    <a:lnTo>
                      <a:pt x="485" y="285"/>
                    </a:lnTo>
                    <a:lnTo>
                      <a:pt x="465" y="283"/>
                    </a:lnTo>
                    <a:lnTo>
                      <a:pt x="441" y="278"/>
                    </a:lnTo>
                    <a:lnTo>
                      <a:pt x="416" y="271"/>
                    </a:lnTo>
                    <a:lnTo>
                      <a:pt x="387" y="260"/>
                    </a:lnTo>
                    <a:lnTo>
                      <a:pt x="357" y="247"/>
                    </a:lnTo>
                    <a:lnTo>
                      <a:pt x="324" y="231"/>
                    </a:lnTo>
                    <a:lnTo>
                      <a:pt x="289" y="211"/>
                    </a:lnTo>
                    <a:lnTo>
                      <a:pt x="250" y="187"/>
                    </a:lnTo>
                    <a:lnTo>
                      <a:pt x="210" y="158"/>
                    </a:lnTo>
                    <a:lnTo>
                      <a:pt x="165" y="126"/>
                    </a:lnTo>
                    <a:lnTo>
                      <a:pt x="119" y="89"/>
                    </a:lnTo>
                    <a:lnTo>
                      <a:pt x="68" y="48"/>
                    </a:lnTo>
                    <a:lnTo>
                      <a:pt x="14" y="1"/>
                    </a:lnTo>
                    <a:lnTo>
                      <a:pt x="13" y="12"/>
                    </a:lnTo>
                    <a:lnTo>
                      <a:pt x="8" y="0"/>
                    </a:lnTo>
                    <a:lnTo>
                      <a:pt x="0" y="4"/>
                    </a:lnTo>
                    <a:lnTo>
                      <a:pt x="7" y="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52" name="Freeform 319"/>
              <p:cNvSpPr>
                <a:spLocks/>
              </p:cNvSpPr>
              <p:nvPr/>
            </p:nvSpPr>
            <p:spPr bwMode="auto">
              <a:xfrm>
                <a:off x="4730" y="1996"/>
                <a:ext cx="58" cy="27"/>
              </a:xfrm>
              <a:custGeom>
                <a:avLst/>
                <a:gdLst>
                  <a:gd name="T0" fmla="*/ 14 w 232"/>
                  <a:gd name="T1" fmla="*/ 1 h 108"/>
                  <a:gd name="T2" fmla="*/ 14 w 232"/>
                  <a:gd name="T3" fmla="*/ 0 h 108"/>
                  <a:gd name="T4" fmla="*/ 13 w 232"/>
                  <a:gd name="T5" fmla="*/ 0 h 108"/>
                  <a:gd name="T6" fmla="*/ 13 w 232"/>
                  <a:gd name="T7" fmla="*/ 1 h 108"/>
                  <a:gd name="T8" fmla="*/ 12 w 232"/>
                  <a:gd name="T9" fmla="*/ 1 h 108"/>
                  <a:gd name="T10" fmla="*/ 11 w 232"/>
                  <a:gd name="T11" fmla="*/ 1 h 108"/>
                  <a:gd name="T12" fmla="*/ 11 w 232"/>
                  <a:gd name="T13" fmla="*/ 2 h 108"/>
                  <a:gd name="T14" fmla="*/ 10 w 232"/>
                  <a:gd name="T15" fmla="*/ 2 h 108"/>
                  <a:gd name="T16" fmla="*/ 9 w 232"/>
                  <a:gd name="T17" fmla="*/ 2 h 108"/>
                  <a:gd name="T18" fmla="*/ 9 w 232"/>
                  <a:gd name="T19" fmla="*/ 3 h 108"/>
                  <a:gd name="T20" fmla="*/ 8 w 232"/>
                  <a:gd name="T21" fmla="*/ 3 h 108"/>
                  <a:gd name="T22" fmla="*/ 7 w 232"/>
                  <a:gd name="T23" fmla="*/ 3 h 108"/>
                  <a:gd name="T24" fmla="*/ 6 w 232"/>
                  <a:gd name="T25" fmla="*/ 3 h 108"/>
                  <a:gd name="T26" fmla="*/ 5 w 232"/>
                  <a:gd name="T27" fmla="*/ 4 h 108"/>
                  <a:gd name="T28" fmla="*/ 4 w 232"/>
                  <a:gd name="T29" fmla="*/ 5 h 108"/>
                  <a:gd name="T30" fmla="*/ 3 w 232"/>
                  <a:gd name="T31" fmla="*/ 5 h 108"/>
                  <a:gd name="T32" fmla="*/ 2 w 232"/>
                  <a:gd name="T33" fmla="*/ 6 h 108"/>
                  <a:gd name="T34" fmla="*/ 0 w 232"/>
                  <a:gd name="T35" fmla="*/ 6 h 108"/>
                  <a:gd name="T36" fmla="*/ 0 w 232"/>
                  <a:gd name="T37" fmla="*/ 7 h 108"/>
                  <a:gd name="T38" fmla="*/ 2 w 232"/>
                  <a:gd name="T39" fmla="*/ 6 h 108"/>
                  <a:gd name="T40" fmla="*/ 3 w 232"/>
                  <a:gd name="T41" fmla="*/ 6 h 108"/>
                  <a:gd name="T42" fmla="*/ 4 w 232"/>
                  <a:gd name="T43" fmla="*/ 5 h 108"/>
                  <a:gd name="T44" fmla="*/ 5 w 232"/>
                  <a:gd name="T45" fmla="*/ 5 h 108"/>
                  <a:gd name="T46" fmla="*/ 6 w 232"/>
                  <a:gd name="T47" fmla="*/ 4 h 108"/>
                  <a:gd name="T48" fmla="*/ 7 w 232"/>
                  <a:gd name="T49" fmla="*/ 4 h 108"/>
                  <a:gd name="T50" fmla="*/ 8 w 232"/>
                  <a:gd name="T51" fmla="*/ 3 h 108"/>
                  <a:gd name="T52" fmla="*/ 9 w 232"/>
                  <a:gd name="T53" fmla="*/ 3 h 108"/>
                  <a:gd name="T54" fmla="*/ 10 w 232"/>
                  <a:gd name="T55" fmla="*/ 3 h 108"/>
                  <a:gd name="T56" fmla="*/ 10 w 232"/>
                  <a:gd name="T57" fmla="*/ 3 h 108"/>
                  <a:gd name="T58" fmla="*/ 11 w 232"/>
                  <a:gd name="T59" fmla="*/ 2 h 108"/>
                  <a:gd name="T60" fmla="*/ 12 w 232"/>
                  <a:gd name="T61" fmla="*/ 2 h 108"/>
                  <a:gd name="T62" fmla="*/ 12 w 232"/>
                  <a:gd name="T63" fmla="*/ 2 h 108"/>
                  <a:gd name="T64" fmla="*/ 13 w 232"/>
                  <a:gd name="T65" fmla="*/ 2 h 108"/>
                  <a:gd name="T66" fmla="*/ 14 w 232"/>
                  <a:gd name="T67" fmla="*/ 1 h 108"/>
                  <a:gd name="T68" fmla="*/ 14 w 232"/>
                  <a:gd name="T69" fmla="*/ 1 h 108"/>
                  <a:gd name="T70" fmla="*/ 15 w 232"/>
                  <a:gd name="T71" fmla="*/ 0 h 108"/>
                  <a:gd name="T72" fmla="*/ 14 w 232"/>
                  <a:gd name="T73" fmla="*/ 1 h 108"/>
                  <a:gd name="T74" fmla="*/ 15 w 232"/>
                  <a:gd name="T75" fmla="*/ 1 h 108"/>
                  <a:gd name="T76" fmla="*/ 15 w 232"/>
                  <a:gd name="T77" fmla="*/ 0 h 108"/>
                  <a:gd name="T78" fmla="*/ 14 w 232"/>
                  <a:gd name="T79" fmla="*/ 1 h 10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32"/>
                  <a:gd name="T121" fmla="*/ 0 h 108"/>
                  <a:gd name="T122" fmla="*/ 232 w 232"/>
                  <a:gd name="T123" fmla="*/ 108 h 10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32" h="108">
                    <a:moveTo>
                      <a:pt x="218" y="7"/>
                    </a:moveTo>
                    <a:lnTo>
                      <a:pt x="222" y="0"/>
                    </a:lnTo>
                    <a:lnTo>
                      <a:pt x="210" y="5"/>
                    </a:lnTo>
                    <a:lnTo>
                      <a:pt x="199" y="10"/>
                    </a:lnTo>
                    <a:lnTo>
                      <a:pt x="188" y="15"/>
                    </a:lnTo>
                    <a:lnTo>
                      <a:pt x="178" y="19"/>
                    </a:lnTo>
                    <a:lnTo>
                      <a:pt x="167" y="24"/>
                    </a:lnTo>
                    <a:lnTo>
                      <a:pt x="156" y="30"/>
                    </a:lnTo>
                    <a:lnTo>
                      <a:pt x="145" y="36"/>
                    </a:lnTo>
                    <a:lnTo>
                      <a:pt x="135" y="40"/>
                    </a:lnTo>
                    <a:lnTo>
                      <a:pt x="123" y="45"/>
                    </a:lnTo>
                    <a:lnTo>
                      <a:pt x="109" y="51"/>
                    </a:lnTo>
                    <a:lnTo>
                      <a:pt x="95" y="57"/>
                    </a:lnTo>
                    <a:lnTo>
                      <a:pt x="79" y="64"/>
                    </a:lnTo>
                    <a:lnTo>
                      <a:pt x="63" y="71"/>
                    </a:lnTo>
                    <a:lnTo>
                      <a:pt x="43" y="78"/>
                    </a:lnTo>
                    <a:lnTo>
                      <a:pt x="23" y="86"/>
                    </a:lnTo>
                    <a:lnTo>
                      <a:pt x="0" y="96"/>
                    </a:lnTo>
                    <a:lnTo>
                      <a:pt x="5" y="108"/>
                    </a:lnTo>
                    <a:lnTo>
                      <a:pt x="28" y="98"/>
                    </a:lnTo>
                    <a:lnTo>
                      <a:pt x="48" y="90"/>
                    </a:lnTo>
                    <a:lnTo>
                      <a:pt x="67" y="83"/>
                    </a:lnTo>
                    <a:lnTo>
                      <a:pt x="84" y="76"/>
                    </a:lnTo>
                    <a:lnTo>
                      <a:pt x="100" y="69"/>
                    </a:lnTo>
                    <a:lnTo>
                      <a:pt x="114" y="63"/>
                    </a:lnTo>
                    <a:lnTo>
                      <a:pt x="127" y="57"/>
                    </a:lnTo>
                    <a:lnTo>
                      <a:pt x="139" y="52"/>
                    </a:lnTo>
                    <a:lnTo>
                      <a:pt x="150" y="46"/>
                    </a:lnTo>
                    <a:lnTo>
                      <a:pt x="161" y="40"/>
                    </a:lnTo>
                    <a:lnTo>
                      <a:pt x="172" y="36"/>
                    </a:lnTo>
                    <a:lnTo>
                      <a:pt x="182" y="31"/>
                    </a:lnTo>
                    <a:lnTo>
                      <a:pt x="193" y="27"/>
                    </a:lnTo>
                    <a:lnTo>
                      <a:pt x="204" y="22"/>
                    </a:lnTo>
                    <a:lnTo>
                      <a:pt x="215" y="17"/>
                    </a:lnTo>
                    <a:lnTo>
                      <a:pt x="227" y="12"/>
                    </a:lnTo>
                    <a:lnTo>
                      <a:pt x="230" y="5"/>
                    </a:lnTo>
                    <a:lnTo>
                      <a:pt x="227" y="12"/>
                    </a:lnTo>
                    <a:lnTo>
                      <a:pt x="232" y="10"/>
                    </a:lnTo>
                    <a:lnTo>
                      <a:pt x="230" y="5"/>
                    </a:lnTo>
                    <a:lnTo>
                      <a:pt x="218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53" name="Freeform 320"/>
              <p:cNvSpPr>
                <a:spLocks/>
              </p:cNvSpPr>
              <p:nvPr/>
            </p:nvSpPr>
            <p:spPr bwMode="auto">
              <a:xfrm>
                <a:off x="4746" y="2014"/>
                <a:ext cx="32" cy="25"/>
              </a:xfrm>
              <a:custGeom>
                <a:avLst/>
                <a:gdLst>
                  <a:gd name="T0" fmla="*/ 8 w 127"/>
                  <a:gd name="T1" fmla="*/ 6 h 98"/>
                  <a:gd name="T2" fmla="*/ 8 w 127"/>
                  <a:gd name="T3" fmla="*/ 6 h 98"/>
                  <a:gd name="T4" fmla="*/ 7 w 127"/>
                  <a:gd name="T5" fmla="*/ 5 h 98"/>
                  <a:gd name="T6" fmla="*/ 6 w 127"/>
                  <a:gd name="T7" fmla="*/ 5 h 98"/>
                  <a:gd name="T8" fmla="*/ 6 w 127"/>
                  <a:gd name="T9" fmla="*/ 4 h 98"/>
                  <a:gd name="T10" fmla="*/ 5 w 127"/>
                  <a:gd name="T11" fmla="*/ 3 h 98"/>
                  <a:gd name="T12" fmla="*/ 3 w 127"/>
                  <a:gd name="T13" fmla="*/ 2 h 98"/>
                  <a:gd name="T14" fmla="*/ 2 w 127"/>
                  <a:gd name="T15" fmla="*/ 1 h 98"/>
                  <a:gd name="T16" fmla="*/ 1 w 127"/>
                  <a:gd name="T17" fmla="*/ 0 h 98"/>
                  <a:gd name="T18" fmla="*/ 0 w 127"/>
                  <a:gd name="T19" fmla="*/ 1 h 98"/>
                  <a:gd name="T20" fmla="*/ 2 w 127"/>
                  <a:gd name="T21" fmla="*/ 2 h 98"/>
                  <a:gd name="T22" fmla="*/ 3 w 127"/>
                  <a:gd name="T23" fmla="*/ 3 h 98"/>
                  <a:gd name="T24" fmla="*/ 4 w 127"/>
                  <a:gd name="T25" fmla="*/ 4 h 98"/>
                  <a:gd name="T26" fmla="*/ 5 w 127"/>
                  <a:gd name="T27" fmla="*/ 4 h 98"/>
                  <a:gd name="T28" fmla="*/ 6 w 127"/>
                  <a:gd name="T29" fmla="*/ 5 h 98"/>
                  <a:gd name="T30" fmla="*/ 7 w 127"/>
                  <a:gd name="T31" fmla="*/ 6 h 98"/>
                  <a:gd name="T32" fmla="*/ 7 w 127"/>
                  <a:gd name="T33" fmla="*/ 6 h 98"/>
                  <a:gd name="T34" fmla="*/ 8 w 127"/>
                  <a:gd name="T35" fmla="*/ 6 h 98"/>
                  <a:gd name="T36" fmla="*/ 8 w 127"/>
                  <a:gd name="T37" fmla="*/ 6 h 9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7"/>
                  <a:gd name="T58" fmla="*/ 0 h 98"/>
                  <a:gd name="T59" fmla="*/ 127 w 127"/>
                  <a:gd name="T60" fmla="*/ 98 h 9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7" h="98">
                    <a:moveTo>
                      <a:pt x="127" y="89"/>
                    </a:moveTo>
                    <a:lnTo>
                      <a:pt x="122" y="85"/>
                    </a:lnTo>
                    <a:lnTo>
                      <a:pt x="113" y="78"/>
                    </a:lnTo>
                    <a:lnTo>
                      <a:pt x="101" y="70"/>
                    </a:lnTo>
                    <a:lnTo>
                      <a:pt x="86" y="59"/>
                    </a:lnTo>
                    <a:lnTo>
                      <a:pt x="70" y="47"/>
                    </a:lnTo>
                    <a:lnTo>
                      <a:pt x="50" y="32"/>
                    </a:lnTo>
                    <a:lnTo>
                      <a:pt x="29" y="17"/>
                    </a:lnTo>
                    <a:lnTo>
                      <a:pt x="7" y="0"/>
                    </a:lnTo>
                    <a:lnTo>
                      <a:pt x="0" y="10"/>
                    </a:lnTo>
                    <a:lnTo>
                      <a:pt x="22" y="26"/>
                    </a:lnTo>
                    <a:lnTo>
                      <a:pt x="43" y="42"/>
                    </a:lnTo>
                    <a:lnTo>
                      <a:pt x="62" y="56"/>
                    </a:lnTo>
                    <a:lnTo>
                      <a:pt x="79" y="68"/>
                    </a:lnTo>
                    <a:lnTo>
                      <a:pt x="94" y="79"/>
                    </a:lnTo>
                    <a:lnTo>
                      <a:pt x="106" y="88"/>
                    </a:lnTo>
                    <a:lnTo>
                      <a:pt x="115" y="95"/>
                    </a:lnTo>
                    <a:lnTo>
                      <a:pt x="120" y="98"/>
                    </a:lnTo>
                    <a:lnTo>
                      <a:pt x="127" y="8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54" name="Freeform 321"/>
              <p:cNvSpPr>
                <a:spLocks/>
              </p:cNvSpPr>
              <p:nvPr/>
            </p:nvSpPr>
            <p:spPr bwMode="auto">
              <a:xfrm>
                <a:off x="4819" y="2006"/>
                <a:ext cx="22" cy="71"/>
              </a:xfrm>
              <a:custGeom>
                <a:avLst/>
                <a:gdLst>
                  <a:gd name="T0" fmla="*/ 1 w 91"/>
                  <a:gd name="T1" fmla="*/ 18 h 280"/>
                  <a:gd name="T2" fmla="*/ 1 w 91"/>
                  <a:gd name="T3" fmla="*/ 16 h 280"/>
                  <a:gd name="T4" fmla="*/ 1 w 91"/>
                  <a:gd name="T5" fmla="*/ 14 h 280"/>
                  <a:gd name="T6" fmla="*/ 1 w 91"/>
                  <a:gd name="T7" fmla="*/ 12 h 280"/>
                  <a:gd name="T8" fmla="*/ 1 w 91"/>
                  <a:gd name="T9" fmla="*/ 11 h 280"/>
                  <a:gd name="T10" fmla="*/ 1 w 91"/>
                  <a:gd name="T11" fmla="*/ 9 h 280"/>
                  <a:gd name="T12" fmla="*/ 1 w 91"/>
                  <a:gd name="T13" fmla="*/ 8 h 280"/>
                  <a:gd name="T14" fmla="*/ 1 w 91"/>
                  <a:gd name="T15" fmla="*/ 6 h 280"/>
                  <a:gd name="T16" fmla="*/ 1 w 91"/>
                  <a:gd name="T17" fmla="*/ 5 h 280"/>
                  <a:gd name="T18" fmla="*/ 2 w 91"/>
                  <a:gd name="T19" fmla="*/ 4 h 280"/>
                  <a:gd name="T20" fmla="*/ 2 w 91"/>
                  <a:gd name="T21" fmla="*/ 3 h 280"/>
                  <a:gd name="T22" fmla="*/ 2 w 91"/>
                  <a:gd name="T23" fmla="*/ 2 h 280"/>
                  <a:gd name="T24" fmla="*/ 3 w 91"/>
                  <a:gd name="T25" fmla="*/ 2 h 280"/>
                  <a:gd name="T26" fmla="*/ 3 w 91"/>
                  <a:gd name="T27" fmla="*/ 1 h 280"/>
                  <a:gd name="T28" fmla="*/ 4 w 91"/>
                  <a:gd name="T29" fmla="*/ 1 h 280"/>
                  <a:gd name="T30" fmla="*/ 5 w 91"/>
                  <a:gd name="T31" fmla="*/ 1 h 280"/>
                  <a:gd name="T32" fmla="*/ 5 w 91"/>
                  <a:gd name="T33" fmla="*/ 1 h 280"/>
                  <a:gd name="T34" fmla="*/ 5 w 91"/>
                  <a:gd name="T35" fmla="*/ 0 h 280"/>
                  <a:gd name="T36" fmla="*/ 5 w 91"/>
                  <a:gd name="T37" fmla="*/ 0 h 280"/>
                  <a:gd name="T38" fmla="*/ 4 w 91"/>
                  <a:gd name="T39" fmla="*/ 0 h 280"/>
                  <a:gd name="T40" fmla="*/ 3 w 91"/>
                  <a:gd name="T41" fmla="*/ 1 h 280"/>
                  <a:gd name="T42" fmla="*/ 2 w 91"/>
                  <a:gd name="T43" fmla="*/ 1 h 280"/>
                  <a:gd name="T44" fmla="*/ 2 w 91"/>
                  <a:gd name="T45" fmla="*/ 2 h 280"/>
                  <a:gd name="T46" fmla="*/ 1 w 91"/>
                  <a:gd name="T47" fmla="*/ 3 h 280"/>
                  <a:gd name="T48" fmla="*/ 1 w 91"/>
                  <a:gd name="T49" fmla="*/ 4 h 280"/>
                  <a:gd name="T50" fmla="*/ 1 w 91"/>
                  <a:gd name="T51" fmla="*/ 5 h 280"/>
                  <a:gd name="T52" fmla="*/ 0 w 91"/>
                  <a:gd name="T53" fmla="*/ 6 h 280"/>
                  <a:gd name="T54" fmla="*/ 0 w 91"/>
                  <a:gd name="T55" fmla="*/ 8 h 280"/>
                  <a:gd name="T56" fmla="*/ 0 w 91"/>
                  <a:gd name="T57" fmla="*/ 9 h 280"/>
                  <a:gd name="T58" fmla="*/ 0 w 91"/>
                  <a:gd name="T59" fmla="*/ 11 h 280"/>
                  <a:gd name="T60" fmla="*/ 0 w 91"/>
                  <a:gd name="T61" fmla="*/ 12 h 280"/>
                  <a:gd name="T62" fmla="*/ 0 w 91"/>
                  <a:gd name="T63" fmla="*/ 14 h 280"/>
                  <a:gd name="T64" fmla="*/ 0 w 91"/>
                  <a:gd name="T65" fmla="*/ 16 h 280"/>
                  <a:gd name="T66" fmla="*/ 0 w 91"/>
                  <a:gd name="T67" fmla="*/ 18 h 280"/>
                  <a:gd name="T68" fmla="*/ 1 w 91"/>
                  <a:gd name="T69" fmla="*/ 18 h 28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91"/>
                  <a:gd name="T106" fmla="*/ 0 h 280"/>
                  <a:gd name="T107" fmla="*/ 91 w 91"/>
                  <a:gd name="T108" fmla="*/ 280 h 28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91" h="280">
                    <a:moveTo>
                      <a:pt x="19" y="278"/>
                    </a:moveTo>
                    <a:lnTo>
                      <a:pt x="16" y="249"/>
                    </a:lnTo>
                    <a:lnTo>
                      <a:pt x="13" y="220"/>
                    </a:lnTo>
                    <a:lnTo>
                      <a:pt x="12" y="193"/>
                    </a:lnTo>
                    <a:lnTo>
                      <a:pt x="12" y="166"/>
                    </a:lnTo>
                    <a:lnTo>
                      <a:pt x="13" y="143"/>
                    </a:lnTo>
                    <a:lnTo>
                      <a:pt x="16" y="120"/>
                    </a:lnTo>
                    <a:lnTo>
                      <a:pt x="19" y="98"/>
                    </a:lnTo>
                    <a:lnTo>
                      <a:pt x="23" y="78"/>
                    </a:lnTo>
                    <a:lnTo>
                      <a:pt x="29" y="62"/>
                    </a:lnTo>
                    <a:lnTo>
                      <a:pt x="35" y="47"/>
                    </a:lnTo>
                    <a:lnTo>
                      <a:pt x="41" y="35"/>
                    </a:lnTo>
                    <a:lnTo>
                      <a:pt x="49" y="24"/>
                    </a:lnTo>
                    <a:lnTo>
                      <a:pt x="58" y="17"/>
                    </a:lnTo>
                    <a:lnTo>
                      <a:pt x="66" y="13"/>
                    </a:lnTo>
                    <a:lnTo>
                      <a:pt x="77" y="12"/>
                    </a:lnTo>
                    <a:lnTo>
                      <a:pt x="89" y="13"/>
                    </a:lnTo>
                    <a:lnTo>
                      <a:pt x="91" y="1"/>
                    </a:lnTo>
                    <a:lnTo>
                      <a:pt x="77" y="0"/>
                    </a:lnTo>
                    <a:lnTo>
                      <a:pt x="64" y="1"/>
                    </a:lnTo>
                    <a:lnTo>
                      <a:pt x="51" y="7"/>
                    </a:lnTo>
                    <a:lnTo>
                      <a:pt x="40" y="17"/>
                    </a:lnTo>
                    <a:lnTo>
                      <a:pt x="31" y="28"/>
                    </a:lnTo>
                    <a:lnTo>
                      <a:pt x="23" y="42"/>
                    </a:lnTo>
                    <a:lnTo>
                      <a:pt x="17" y="57"/>
                    </a:lnTo>
                    <a:lnTo>
                      <a:pt x="11" y="75"/>
                    </a:lnTo>
                    <a:lnTo>
                      <a:pt x="7" y="96"/>
                    </a:lnTo>
                    <a:lnTo>
                      <a:pt x="4" y="117"/>
                    </a:lnTo>
                    <a:lnTo>
                      <a:pt x="1" y="143"/>
                    </a:lnTo>
                    <a:lnTo>
                      <a:pt x="0" y="166"/>
                    </a:lnTo>
                    <a:lnTo>
                      <a:pt x="0" y="193"/>
                    </a:lnTo>
                    <a:lnTo>
                      <a:pt x="1" y="220"/>
                    </a:lnTo>
                    <a:lnTo>
                      <a:pt x="4" y="249"/>
                    </a:lnTo>
                    <a:lnTo>
                      <a:pt x="7" y="280"/>
                    </a:lnTo>
                    <a:lnTo>
                      <a:pt x="19" y="27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55" name="Freeform 322"/>
              <p:cNvSpPr>
                <a:spLocks/>
              </p:cNvSpPr>
              <p:nvPr/>
            </p:nvSpPr>
            <p:spPr bwMode="auto">
              <a:xfrm>
                <a:off x="4789" y="2040"/>
                <a:ext cx="53" cy="30"/>
              </a:xfrm>
              <a:custGeom>
                <a:avLst/>
                <a:gdLst>
                  <a:gd name="T0" fmla="*/ 13 w 210"/>
                  <a:gd name="T1" fmla="*/ 7 h 118"/>
                  <a:gd name="T2" fmla="*/ 13 w 210"/>
                  <a:gd name="T3" fmla="*/ 7 h 118"/>
                  <a:gd name="T4" fmla="*/ 13 w 210"/>
                  <a:gd name="T5" fmla="*/ 7 h 118"/>
                  <a:gd name="T6" fmla="*/ 12 w 210"/>
                  <a:gd name="T7" fmla="*/ 6 h 118"/>
                  <a:gd name="T8" fmla="*/ 11 w 210"/>
                  <a:gd name="T9" fmla="*/ 6 h 118"/>
                  <a:gd name="T10" fmla="*/ 10 w 210"/>
                  <a:gd name="T11" fmla="*/ 5 h 118"/>
                  <a:gd name="T12" fmla="*/ 9 w 210"/>
                  <a:gd name="T13" fmla="*/ 5 h 118"/>
                  <a:gd name="T14" fmla="*/ 9 w 210"/>
                  <a:gd name="T15" fmla="*/ 5 h 118"/>
                  <a:gd name="T16" fmla="*/ 8 w 210"/>
                  <a:gd name="T17" fmla="*/ 4 h 118"/>
                  <a:gd name="T18" fmla="*/ 6 w 210"/>
                  <a:gd name="T19" fmla="*/ 3 h 118"/>
                  <a:gd name="T20" fmla="*/ 5 w 210"/>
                  <a:gd name="T21" fmla="*/ 3 h 118"/>
                  <a:gd name="T22" fmla="*/ 4 w 210"/>
                  <a:gd name="T23" fmla="*/ 2 h 118"/>
                  <a:gd name="T24" fmla="*/ 3 w 210"/>
                  <a:gd name="T25" fmla="*/ 2 h 118"/>
                  <a:gd name="T26" fmla="*/ 3 w 210"/>
                  <a:gd name="T27" fmla="*/ 1 h 118"/>
                  <a:gd name="T28" fmla="*/ 2 w 210"/>
                  <a:gd name="T29" fmla="*/ 1 h 118"/>
                  <a:gd name="T30" fmla="*/ 1 w 210"/>
                  <a:gd name="T31" fmla="*/ 0 h 118"/>
                  <a:gd name="T32" fmla="*/ 0 w 210"/>
                  <a:gd name="T33" fmla="*/ 0 h 118"/>
                  <a:gd name="T34" fmla="*/ 0 w 210"/>
                  <a:gd name="T35" fmla="*/ 1 h 118"/>
                  <a:gd name="T36" fmla="*/ 1 w 210"/>
                  <a:gd name="T37" fmla="*/ 1 h 118"/>
                  <a:gd name="T38" fmla="*/ 1 w 210"/>
                  <a:gd name="T39" fmla="*/ 1 h 118"/>
                  <a:gd name="T40" fmla="*/ 2 w 210"/>
                  <a:gd name="T41" fmla="*/ 2 h 118"/>
                  <a:gd name="T42" fmla="*/ 3 w 210"/>
                  <a:gd name="T43" fmla="*/ 2 h 118"/>
                  <a:gd name="T44" fmla="*/ 4 w 210"/>
                  <a:gd name="T45" fmla="*/ 3 h 118"/>
                  <a:gd name="T46" fmla="*/ 5 w 210"/>
                  <a:gd name="T47" fmla="*/ 3 h 118"/>
                  <a:gd name="T48" fmla="*/ 6 w 210"/>
                  <a:gd name="T49" fmla="*/ 4 h 118"/>
                  <a:gd name="T50" fmla="*/ 7 w 210"/>
                  <a:gd name="T51" fmla="*/ 5 h 118"/>
                  <a:gd name="T52" fmla="*/ 8 w 210"/>
                  <a:gd name="T53" fmla="*/ 5 h 118"/>
                  <a:gd name="T54" fmla="*/ 9 w 210"/>
                  <a:gd name="T55" fmla="*/ 6 h 118"/>
                  <a:gd name="T56" fmla="*/ 10 w 210"/>
                  <a:gd name="T57" fmla="*/ 6 h 118"/>
                  <a:gd name="T58" fmla="*/ 11 w 210"/>
                  <a:gd name="T59" fmla="*/ 6 h 118"/>
                  <a:gd name="T60" fmla="*/ 12 w 210"/>
                  <a:gd name="T61" fmla="*/ 7 h 118"/>
                  <a:gd name="T62" fmla="*/ 12 w 210"/>
                  <a:gd name="T63" fmla="*/ 7 h 118"/>
                  <a:gd name="T64" fmla="*/ 13 w 210"/>
                  <a:gd name="T65" fmla="*/ 7 h 118"/>
                  <a:gd name="T66" fmla="*/ 13 w 210"/>
                  <a:gd name="T67" fmla="*/ 8 h 118"/>
                  <a:gd name="T68" fmla="*/ 13 w 210"/>
                  <a:gd name="T69" fmla="*/ 7 h 1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0"/>
                  <a:gd name="T106" fmla="*/ 0 h 118"/>
                  <a:gd name="T107" fmla="*/ 210 w 210"/>
                  <a:gd name="T108" fmla="*/ 118 h 1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0" h="118">
                    <a:moveTo>
                      <a:pt x="210" y="106"/>
                    </a:moveTo>
                    <a:lnTo>
                      <a:pt x="205" y="105"/>
                    </a:lnTo>
                    <a:lnTo>
                      <a:pt x="198" y="101"/>
                    </a:lnTo>
                    <a:lnTo>
                      <a:pt x="188" y="96"/>
                    </a:lnTo>
                    <a:lnTo>
                      <a:pt x="177" y="90"/>
                    </a:lnTo>
                    <a:lnTo>
                      <a:pt x="164" y="84"/>
                    </a:lnTo>
                    <a:lnTo>
                      <a:pt x="148" y="76"/>
                    </a:lnTo>
                    <a:lnTo>
                      <a:pt x="134" y="69"/>
                    </a:lnTo>
                    <a:lnTo>
                      <a:pt x="117" y="60"/>
                    </a:lnTo>
                    <a:lnTo>
                      <a:pt x="100" y="52"/>
                    </a:lnTo>
                    <a:lnTo>
                      <a:pt x="85" y="42"/>
                    </a:lnTo>
                    <a:lnTo>
                      <a:pt x="68" y="34"/>
                    </a:lnTo>
                    <a:lnTo>
                      <a:pt x="52" y="26"/>
                    </a:lnTo>
                    <a:lnTo>
                      <a:pt x="38" y="18"/>
                    </a:lnTo>
                    <a:lnTo>
                      <a:pt x="25" y="11"/>
                    </a:lnTo>
                    <a:lnTo>
                      <a:pt x="14" y="5"/>
                    </a:lnTo>
                    <a:lnTo>
                      <a:pt x="4" y="0"/>
                    </a:lnTo>
                    <a:lnTo>
                      <a:pt x="0" y="10"/>
                    </a:lnTo>
                    <a:lnTo>
                      <a:pt x="9" y="15"/>
                    </a:lnTo>
                    <a:lnTo>
                      <a:pt x="20" y="21"/>
                    </a:lnTo>
                    <a:lnTo>
                      <a:pt x="33" y="28"/>
                    </a:lnTo>
                    <a:lnTo>
                      <a:pt x="48" y="35"/>
                    </a:lnTo>
                    <a:lnTo>
                      <a:pt x="63" y="43"/>
                    </a:lnTo>
                    <a:lnTo>
                      <a:pt x="80" y="52"/>
                    </a:lnTo>
                    <a:lnTo>
                      <a:pt x="96" y="61"/>
                    </a:lnTo>
                    <a:lnTo>
                      <a:pt x="112" y="70"/>
                    </a:lnTo>
                    <a:lnTo>
                      <a:pt x="129" y="78"/>
                    </a:lnTo>
                    <a:lnTo>
                      <a:pt x="144" y="85"/>
                    </a:lnTo>
                    <a:lnTo>
                      <a:pt x="159" y="94"/>
                    </a:lnTo>
                    <a:lnTo>
                      <a:pt x="172" y="100"/>
                    </a:lnTo>
                    <a:lnTo>
                      <a:pt x="183" y="106"/>
                    </a:lnTo>
                    <a:lnTo>
                      <a:pt x="193" y="111"/>
                    </a:lnTo>
                    <a:lnTo>
                      <a:pt x="200" y="114"/>
                    </a:lnTo>
                    <a:lnTo>
                      <a:pt x="205" y="118"/>
                    </a:lnTo>
                    <a:lnTo>
                      <a:pt x="210" y="10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56" name="Freeform 323"/>
              <p:cNvSpPr>
                <a:spLocks/>
              </p:cNvSpPr>
              <p:nvPr/>
            </p:nvSpPr>
            <p:spPr bwMode="auto">
              <a:xfrm>
                <a:off x="4775" y="2035"/>
                <a:ext cx="9" cy="30"/>
              </a:xfrm>
              <a:custGeom>
                <a:avLst/>
                <a:gdLst>
                  <a:gd name="T0" fmla="*/ 2 w 34"/>
                  <a:gd name="T1" fmla="*/ 7 h 117"/>
                  <a:gd name="T2" fmla="*/ 2 w 34"/>
                  <a:gd name="T3" fmla="*/ 7 h 117"/>
                  <a:gd name="T4" fmla="*/ 2 w 34"/>
                  <a:gd name="T5" fmla="*/ 6 h 117"/>
                  <a:gd name="T6" fmla="*/ 2 w 34"/>
                  <a:gd name="T7" fmla="*/ 6 h 117"/>
                  <a:gd name="T8" fmla="*/ 1 w 34"/>
                  <a:gd name="T9" fmla="*/ 5 h 117"/>
                  <a:gd name="T10" fmla="*/ 1 w 34"/>
                  <a:gd name="T11" fmla="*/ 4 h 117"/>
                  <a:gd name="T12" fmla="*/ 1 w 34"/>
                  <a:gd name="T13" fmla="*/ 3 h 117"/>
                  <a:gd name="T14" fmla="*/ 1 w 34"/>
                  <a:gd name="T15" fmla="*/ 2 h 117"/>
                  <a:gd name="T16" fmla="*/ 1 w 34"/>
                  <a:gd name="T17" fmla="*/ 0 h 117"/>
                  <a:gd name="T18" fmla="*/ 0 w 34"/>
                  <a:gd name="T19" fmla="*/ 0 h 117"/>
                  <a:gd name="T20" fmla="*/ 0 w 34"/>
                  <a:gd name="T21" fmla="*/ 2 h 117"/>
                  <a:gd name="T22" fmla="*/ 0 w 34"/>
                  <a:gd name="T23" fmla="*/ 3 h 117"/>
                  <a:gd name="T24" fmla="*/ 0 w 34"/>
                  <a:gd name="T25" fmla="*/ 4 h 117"/>
                  <a:gd name="T26" fmla="*/ 1 w 34"/>
                  <a:gd name="T27" fmla="*/ 5 h 117"/>
                  <a:gd name="T28" fmla="*/ 1 w 34"/>
                  <a:gd name="T29" fmla="*/ 6 h 117"/>
                  <a:gd name="T30" fmla="*/ 1 w 34"/>
                  <a:gd name="T31" fmla="*/ 7 h 117"/>
                  <a:gd name="T32" fmla="*/ 2 w 34"/>
                  <a:gd name="T33" fmla="*/ 7 h 117"/>
                  <a:gd name="T34" fmla="*/ 2 w 34"/>
                  <a:gd name="T35" fmla="*/ 8 h 117"/>
                  <a:gd name="T36" fmla="*/ 2 w 34"/>
                  <a:gd name="T37" fmla="*/ 7 h 11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4"/>
                  <a:gd name="T58" fmla="*/ 0 h 117"/>
                  <a:gd name="T59" fmla="*/ 34 w 34"/>
                  <a:gd name="T60" fmla="*/ 117 h 11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4" h="117">
                    <a:moveTo>
                      <a:pt x="34" y="108"/>
                    </a:moveTo>
                    <a:lnTo>
                      <a:pt x="30" y="103"/>
                    </a:lnTo>
                    <a:lnTo>
                      <a:pt x="27" y="97"/>
                    </a:lnTo>
                    <a:lnTo>
                      <a:pt x="23" y="86"/>
                    </a:lnTo>
                    <a:lnTo>
                      <a:pt x="20" y="73"/>
                    </a:lnTo>
                    <a:lnTo>
                      <a:pt x="17" y="57"/>
                    </a:lnTo>
                    <a:lnTo>
                      <a:pt x="16" y="42"/>
                    </a:lnTo>
                    <a:lnTo>
                      <a:pt x="14" y="2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2" y="22"/>
                    </a:lnTo>
                    <a:lnTo>
                      <a:pt x="4" y="42"/>
                    </a:lnTo>
                    <a:lnTo>
                      <a:pt x="5" y="60"/>
                    </a:lnTo>
                    <a:lnTo>
                      <a:pt x="8" y="75"/>
                    </a:lnTo>
                    <a:lnTo>
                      <a:pt x="11" y="89"/>
                    </a:lnTo>
                    <a:lnTo>
                      <a:pt x="15" y="102"/>
                    </a:lnTo>
                    <a:lnTo>
                      <a:pt x="21" y="110"/>
                    </a:lnTo>
                    <a:lnTo>
                      <a:pt x="27" y="117"/>
                    </a:lnTo>
                    <a:lnTo>
                      <a:pt x="34" y="10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57" name="Freeform 324"/>
              <p:cNvSpPr>
                <a:spLocks/>
              </p:cNvSpPr>
              <p:nvPr/>
            </p:nvSpPr>
            <p:spPr bwMode="auto">
              <a:xfrm>
                <a:off x="4846" y="2029"/>
                <a:ext cx="23" cy="57"/>
              </a:xfrm>
              <a:custGeom>
                <a:avLst/>
                <a:gdLst>
                  <a:gd name="T0" fmla="*/ 4 w 91"/>
                  <a:gd name="T1" fmla="*/ 13 h 230"/>
                  <a:gd name="T2" fmla="*/ 4 w 91"/>
                  <a:gd name="T3" fmla="*/ 13 h 230"/>
                  <a:gd name="T4" fmla="*/ 3 w 91"/>
                  <a:gd name="T5" fmla="*/ 13 h 230"/>
                  <a:gd name="T6" fmla="*/ 2 w 91"/>
                  <a:gd name="T7" fmla="*/ 13 h 230"/>
                  <a:gd name="T8" fmla="*/ 2 w 91"/>
                  <a:gd name="T9" fmla="*/ 12 h 230"/>
                  <a:gd name="T10" fmla="*/ 1 w 91"/>
                  <a:gd name="T11" fmla="*/ 11 h 230"/>
                  <a:gd name="T12" fmla="*/ 1 w 91"/>
                  <a:gd name="T13" fmla="*/ 10 h 230"/>
                  <a:gd name="T14" fmla="*/ 1 w 91"/>
                  <a:gd name="T15" fmla="*/ 9 h 230"/>
                  <a:gd name="T16" fmla="*/ 1 w 91"/>
                  <a:gd name="T17" fmla="*/ 7 h 230"/>
                  <a:gd name="T18" fmla="*/ 1 w 91"/>
                  <a:gd name="T19" fmla="*/ 6 h 230"/>
                  <a:gd name="T20" fmla="*/ 1 w 91"/>
                  <a:gd name="T21" fmla="*/ 5 h 230"/>
                  <a:gd name="T22" fmla="*/ 2 w 91"/>
                  <a:gd name="T23" fmla="*/ 4 h 230"/>
                  <a:gd name="T24" fmla="*/ 2 w 91"/>
                  <a:gd name="T25" fmla="*/ 2 h 230"/>
                  <a:gd name="T26" fmla="*/ 3 w 91"/>
                  <a:gd name="T27" fmla="*/ 2 h 230"/>
                  <a:gd name="T28" fmla="*/ 4 w 91"/>
                  <a:gd name="T29" fmla="*/ 1 h 230"/>
                  <a:gd name="T30" fmla="*/ 5 w 91"/>
                  <a:gd name="T31" fmla="*/ 1 h 230"/>
                  <a:gd name="T32" fmla="*/ 6 w 91"/>
                  <a:gd name="T33" fmla="*/ 1 h 230"/>
                  <a:gd name="T34" fmla="*/ 6 w 91"/>
                  <a:gd name="T35" fmla="*/ 0 h 230"/>
                  <a:gd name="T36" fmla="*/ 4 w 91"/>
                  <a:gd name="T37" fmla="*/ 0 h 230"/>
                  <a:gd name="T38" fmla="*/ 3 w 91"/>
                  <a:gd name="T39" fmla="*/ 0 h 230"/>
                  <a:gd name="T40" fmla="*/ 2 w 91"/>
                  <a:gd name="T41" fmla="*/ 1 h 230"/>
                  <a:gd name="T42" fmla="*/ 2 w 91"/>
                  <a:gd name="T43" fmla="*/ 2 h 230"/>
                  <a:gd name="T44" fmla="*/ 1 w 91"/>
                  <a:gd name="T45" fmla="*/ 3 h 230"/>
                  <a:gd name="T46" fmla="*/ 1 w 91"/>
                  <a:gd name="T47" fmla="*/ 5 h 230"/>
                  <a:gd name="T48" fmla="*/ 0 w 91"/>
                  <a:gd name="T49" fmla="*/ 6 h 230"/>
                  <a:gd name="T50" fmla="*/ 0 w 91"/>
                  <a:gd name="T51" fmla="*/ 7 h 230"/>
                  <a:gd name="T52" fmla="*/ 0 w 91"/>
                  <a:gd name="T53" fmla="*/ 9 h 230"/>
                  <a:gd name="T54" fmla="*/ 0 w 91"/>
                  <a:gd name="T55" fmla="*/ 10 h 230"/>
                  <a:gd name="T56" fmla="*/ 1 w 91"/>
                  <a:gd name="T57" fmla="*/ 11 h 230"/>
                  <a:gd name="T58" fmla="*/ 1 w 91"/>
                  <a:gd name="T59" fmla="*/ 12 h 230"/>
                  <a:gd name="T60" fmla="*/ 2 w 91"/>
                  <a:gd name="T61" fmla="*/ 13 h 230"/>
                  <a:gd name="T62" fmla="*/ 3 w 91"/>
                  <a:gd name="T63" fmla="*/ 14 h 230"/>
                  <a:gd name="T64" fmla="*/ 4 w 91"/>
                  <a:gd name="T65" fmla="*/ 14 h 230"/>
                  <a:gd name="T66" fmla="*/ 5 w 91"/>
                  <a:gd name="T67" fmla="*/ 14 h 230"/>
                  <a:gd name="T68" fmla="*/ 4 w 91"/>
                  <a:gd name="T69" fmla="*/ 13 h 2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91"/>
                  <a:gd name="T106" fmla="*/ 0 h 230"/>
                  <a:gd name="T107" fmla="*/ 91 w 91"/>
                  <a:gd name="T108" fmla="*/ 230 h 23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91" h="230">
                    <a:moveTo>
                      <a:pt x="69" y="215"/>
                    </a:moveTo>
                    <a:lnTo>
                      <a:pt x="56" y="218"/>
                    </a:lnTo>
                    <a:lnTo>
                      <a:pt x="45" y="215"/>
                    </a:lnTo>
                    <a:lnTo>
                      <a:pt x="35" y="208"/>
                    </a:lnTo>
                    <a:lnTo>
                      <a:pt x="26" y="197"/>
                    </a:lnTo>
                    <a:lnTo>
                      <a:pt x="20" y="181"/>
                    </a:lnTo>
                    <a:lnTo>
                      <a:pt x="15" y="163"/>
                    </a:lnTo>
                    <a:lnTo>
                      <a:pt x="13" y="144"/>
                    </a:lnTo>
                    <a:lnTo>
                      <a:pt x="11" y="121"/>
                    </a:lnTo>
                    <a:lnTo>
                      <a:pt x="14" y="100"/>
                    </a:lnTo>
                    <a:lnTo>
                      <a:pt x="17" y="79"/>
                    </a:lnTo>
                    <a:lnTo>
                      <a:pt x="25" y="60"/>
                    </a:lnTo>
                    <a:lnTo>
                      <a:pt x="32" y="42"/>
                    </a:lnTo>
                    <a:lnTo>
                      <a:pt x="43" y="29"/>
                    </a:lnTo>
                    <a:lnTo>
                      <a:pt x="56" y="18"/>
                    </a:lnTo>
                    <a:lnTo>
                      <a:pt x="71" y="13"/>
                    </a:lnTo>
                    <a:lnTo>
                      <a:pt x="88" y="12"/>
                    </a:lnTo>
                    <a:lnTo>
                      <a:pt x="91" y="0"/>
                    </a:lnTo>
                    <a:lnTo>
                      <a:pt x="69" y="1"/>
                    </a:lnTo>
                    <a:lnTo>
                      <a:pt x="51" y="8"/>
                    </a:lnTo>
                    <a:lnTo>
                      <a:pt x="35" y="19"/>
                    </a:lnTo>
                    <a:lnTo>
                      <a:pt x="22" y="35"/>
                    </a:lnTo>
                    <a:lnTo>
                      <a:pt x="13" y="55"/>
                    </a:lnTo>
                    <a:lnTo>
                      <a:pt x="6" y="76"/>
                    </a:lnTo>
                    <a:lnTo>
                      <a:pt x="2" y="98"/>
                    </a:lnTo>
                    <a:lnTo>
                      <a:pt x="0" y="121"/>
                    </a:lnTo>
                    <a:lnTo>
                      <a:pt x="1" y="144"/>
                    </a:lnTo>
                    <a:lnTo>
                      <a:pt x="3" y="165"/>
                    </a:lnTo>
                    <a:lnTo>
                      <a:pt x="8" y="186"/>
                    </a:lnTo>
                    <a:lnTo>
                      <a:pt x="16" y="202"/>
                    </a:lnTo>
                    <a:lnTo>
                      <a:pt x="26" y="218"/>
                    </a:lnTo>
                    <a:lnTo>
                      <a:pt x="40" y="227"/>
                    </a:lnTo>
                    <a:lnTo>
                      <a:pt x="56" y="230"/>
                    </a:lnTo>
                    <a:lnTo>
                      <a:pt x="74" y="227"/>
                    </a:lnTo>
                    <a:lnTo>
                      <a:pt x="69" y="2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58" name="Freeform 325"/>
              <p:cNvSpPr>
                <a:spLocks/>
              </p:cNvSpPr>
              <p:nvPr/>
            </p:nvSpPr>
            <p:spPr bwMode="auto">
              <a:xfrm>
                <a:off x="4777" y="1992"/>
                <a:ext cx="40" cy="50"/>
              </a:xfrm>
              <a:custGeom>
                <a:avLst/>
                <a:gdLst>
                  <a:gd name="T0" fmla="*/ 10 w 160"/>
                  <a:gd name="T1" fmla="*/ 1 h 201"/>
                  <a:gd name="T2" fmla="*/ 10 w 160"/>
                  <a:gd name="T3" fmla="*/ 1 h 201"/>
                  <a:gd name="T4" fmla="*/ 9 w 160"/>
                  <a:gd name="T5" fmla="*/ 1 h 201"/>
                  <a:gd name="T6" fmla="*/ 9 w 160"/>
                  <a:gd name="T7" fmla="*/ 0 h 201"/>
                  <a:gd name="T8" fmla="*/ 9 w 160"/>
                  <a:gd name="T9" fmla="*/ 0 h 201"/>
                  <a:gd name="T10" fmla="*/ 8 w 160"/>
                  <a:gd name="T11" fmla="*/ 0 h 201"/>
                  <a:gd name="T12" fmla="*/ 8 w 160"/>
                  <a:gd name="T13" fmla="*/ 0 h 201"/>
                  <a:gd name="T14" fmla="*/ 7 w 160"/>
                  <a:gd name="T15" fmla="*/ 0 h 201"/>
                  <a:gd name="T16" fmla="*/ 7 w 160"/>
                  <a:gd name="T17" fmla="*/ 0 h 201"/>
                  <a:gd name="T18" fmla="*/ 6 w 160"/>
                  <a:gd name="T19" fmla="*/ 0 h 201"/>
                  <a:gd name="T20" fmla="*/ 5 w 160"/>
                  <a:gd name="T21" fmla="*/ 0 h 201"/>
                  <a:gd name="T22" fmla="*/ 4 w 160"/>
                  <a:gd name="T23" fmla="*/ 0 h 201"/>
                  <a:gd name="T24" fmla="*/ 3 w 160"/>
                  <a:gd name="T25" fmla="*/ 1 h 201"/>
                  <a:gd name="T26" fmla="*/ 2 w 160"/>
                  <a:gd name="T27" fmla="*/ 3 h 201"/>
                  <a:gd name="T28" fmla="*/ 1 w 160"/>
                  <a:gd name="T29" fmla="*/ 5 h 201"/>
                  <a:gd name="T30" fmla="*/ 0 w 160"/>
                  <a:gd name="T31" fmla="*/ 7 h 201"/>
                  <a:gd name="T32" fmla="*/ 0 w 160"/>
                  <a:gd name="T33" fmla="*/ 11 h 201"/>
                  <a:gd name="T34" fmla="*/ 1 w 160"/>
                  <a:gd name="T35" fmla="*/ 11 h 201"/>
                  <a:gd name="T36" fmla="*/ 1 w 160"/>
                  <a:gd name="T37" fmla="*/ 11 h 201"/>
                  <a:gd name="T38" fmla="*/ 2 w 160"/>
                  <a:gd name="T39" fmla="*/ 12 h 201"/>
                  <a:gd name="T40" fmla="*/ 2 w 160"/>
                  <a:gd name="T41" fmla="*/ 12 h 201"/>
                  <a:gd name="T42" fmla="*/ 2 w 160"/>
                  <a:gd name="T43" fmla="*/ 12 h 201"/>
                  <a:gd name="T44" fmla="*/ 3 w 160"/>
                  <a:gd name="T45" fmla="*/ 12 h 201"/>
                  <a:gd name="T46" fmla="*/ 3 w 160"/>
                  <a:gd name="T47" fmla="*/ 12 h 201"/>
                  <a:gd name="T48" fmla="*/ 4 w 160"/>
                  <a:gd name="T49" fmla="*/ 12 h 201"/>
                  <a:gd name="T50" fmla="*/ 4 w 160"/>
                  <a:gd name="T51" fmla="*/ 9 h 201"/>
                  <a:gd name="T52" fmla="*/ 4 w 160"/>
                  <a:gd name="T53" fmla="*/ 6 h 201"/>
                  <a:gd name="T54" fmla="*/ 5 w 160"/>
                  <a:gd name="T55" fmla="*/ 4 h 201"/>
                  <a:gd name="T56" fmla="*/ 5 w 160"/>
                  <a:gd name="T57" fmla="*/ 2 h 201"/>
                  <a:gd name="T58" fmla="*/ 7 w 160"/>
                  <a:gd name="T59" fmla="*/ 1 h 201"/>
                  <a:gd name="T60" fmla="*/ 8 w 160"/>
                  <a:gd name="T61" fmla="*/ 1 h 201"/>
                  <a:gd name="T62" fmla="*/ 9 w 160"/>
                  <a:gd name="T63" fmla="*/ 1 h 201"/>
                  <a:gd name="T64" fmla="*/ 10 w 160"/>
                  <a:gd name="T65" fmla="*/ 1 h 20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60"/>
                  <a:gd name="T100" fmla="*/ 0 h 201"/>
                  <a:gd name="T101" fmla="*/ 160 w 160"/>
                  <a:gd name="T102" fmla="*/ 201 h 20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60" h="201">
                    <a:moveTo>
                      <a:pt x="160" y="17"/>
                    </a:moveTo>
                    <a:lnTo>
                      <a:pt x="150" y="13"/>
                    </a:lnTo>
                    <a:lnTo>
                      <a:pt x="143" y="11"/>
                    </a:lnTo>
                    <a:lnTo>
                      <a:pt x="138" y="8"/>
                    </a:lnTo>
                    <a:lnTo>
                      <a:pt x="135" y="7"/>
                    </a:lnTo>
                    <a:lnTo>
                      <a:pt x="131" y="7"/>
                    </a:lnTo>
                    <a:lnTo>
                      <a:pt x="126" y="6"/>
                    </a:lnTo>
                    <a:lnTo>
                      <a:pt x="120" y="4"/>
                    </a:lnTo>
                    <a:lnTo>
                      <a:pt x="112" y="1"/>
                    </a:lnTo>
                    <a:lnTo>
                      <a:pt x="95" y="0"/>
                    </a:lnTo>
                    <a:lnTo>
                      <a:pt x="77" y="2"/>
                    </a:lnTo>
                    <a:lnTo>
                      <a:pt x="59" y="10"/>
                    </a:lnTo>
                    <a:lnTo>
                      <a:pt x="42" y="24"/>
                    </a:lnTo>
                    <a:lnTo>
                      <a:pt x="27" y="47"/>
                    </a:lnTo>
                    <a:lnTo>
                      <a:pt x="14" y="79"/>
                    </a:lnTo>
                    <a:lnTo>
                      <a:pt x="5" y="121"/>
                    </a:lnTo>
                    <a:lnTo>
                      <a:pt x="0" y="176"/>
                    </a:lnTo>
                    <a:lnTo>
                      <a:pt x="14" y="182"/>
                    </a:lnTo>
                    <a:lnTo>
                      <a:pt x="22" y="186"/>
                    </a:lnTo>
                    <a:lnTo>
                      <a:pt x="27" y="188"/>
                    </a:lnTo>
                    <a:lnTo>
                      <a:pt x="30" y="189"/>
                    </a:lnTo>
                    <a:lnTo>
                      <a:pt x="34" y="191"/>
                    </a:lnTo>
                    <a:lnTo>
                      <a:pt x="39" y="193"/>
                    </a:lnTo>
                    <a:lnTo>
                      <a:pt x="47" y="197"/>
                    </a:lnTo>
                    <a:lnTo>
                      <a:pt x="59" y="201"/>
                    </a:lnTo>
                    <a:lnTo>
                      <a:pt x="59" y="140"/>
                    </a:lnTo>
                    <a:lnTo>
                      <a:pt x="65" y="94"/>
                    </a:lnTo>
                    <a:lnTo>
                      <a:pt x="76" y="61"/>
                    </a:lnTo>
                    <a:lnTo>
                      <a:pt x="90" y="40"/>
                    </a:lnTo>
                    <a:lnTo>
                      <a:pt x="107" y="26"/>
                    </a:lnTo>
                    <a:lnTo>
                      <a:pt x="125" y="20"/>
                    </a:lnTo>
                    <a:lnTo>
                      <a:pt x="143" y="18"/>
                    </a:lnTo>
                    <a:lnTo>
                      <a:pt x="16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59" name="Freeform 326"/>
              <p:cNvSpPr>
                <a:spLocks/>
              </p:cNvSpPr>
              <p:nvPr/>
            </p:nvSpPr>
            <p:spPr bwMode="auto">
              <a:xfrm>
                <a:off x="4804" y="1990"/>
                <a:ext cx="13" cy="7"/>
              </a:xfrm>
              <a:custGeom>
                <a:avLst/>
                <a:gdLst>
                  <a:gd name="T0" fmla="*/ 0 w 51"/>
                  <a:gd name="T1" fmla="*/ 1 h 28"/>
                  <a:gd name="T2" fmla="*/ 0 w 51"/>
                  <a:gd name="T3" fmla="*/ 1 h 28"/>
                  <a:gd name="T4" fmla="*/ 1 w 51"/>
                  <a:gd name="T5" fmla="*/ 1 h 28"/>
                  <a:gd name="T6" fmla="*/ 1 w 51"/>
                  <a:gd name="T7" fmla="*/ 1 h 28"/>
                  <a:gd name="T8" fmla="*/ 1 w 51"/>
                  <a:gd name="T9" fmla="*/ 1 h 28"/>
                  <a:gd name="T10" fmla="*/ 2 w 51"/>
                  <a:gd name="T11" fmla="*/ 1 h 28"/>
                  <a:gd name="T12" fmla="*/ 2 w 51"/>
                  <a:gd name="T13" fmla="*/ 1 h 28"/>
                  <a:gd name="T14" fmla="*/ 2 w 51"/>
                  <a:gd name="T15" fmla="*/ 2 h 28"/>
                  <a:gd name="T16" fmla="*/ 2 w 51"/>
                  <a:gd name="T17" fmla="*/ 2 h 28"/>
                  <a:gd name="T18" fmla="*/ 3 w 51"/>
                  <a:gd name="T19" fmla="*/ 2 h 28"/>
                  <a:gd name="T20" fmla="*/ 3 w 51"/>
                  <a:gd name="T21" fmla="*/ 1 h 28"/>
                  <a:gd name="T22" fmla="*/ 3 w 51"/>
                  <a:gd name="T23" fmla="*/ 1 h 28"/>
                  <a:gd name="T24" fmla="*/ 2 w 51"/>
                  <a:gd name="T25" fmla="*/ 1 h 28"/>
                  <a:gd name="T26" fmla="*/ 2 w 51"/>
                  <a:gd name="T27" fmla="*/ 1 h 28"/>
                  <a:gd name="T28" fmla="*/ 2 w 51"/>
                  <a:gd name="T29" fmla="*/ 1 h 28"/>
                  <a:gd name="T30" fmla="*/ 1 w 51"/>
                  <a:gd name="T31" fmla="*/ 1 h 28"/>
                  <a:gd name="T32" fmla="*/ 1 w 51"/>
                  <a:gd name="T33" fmla="*/ 0 h 28"/>
                  <a:gd name="T34" fmla="*/ 1 w 51"/>
                  <a:gd name="T35" fmla="*/ 0 h 28"/>
                  <a:gd name="T36" fmla="*/ 0 w 51"/>
                  <a:gd name="T37" fmla="*/ 0 h 28"/>
                  <a:gd name="T38" fmla="*/ 0 w 51"/>
                  <a:gd name="T39" fmla="*/ 0 h 28"/>
                  <a:gd name="T40" fmla="*/ 0 w 51"/>
                  <a:gd name="T41" fmla="*/ 0 h 28"/>
                  <a:gd name="T42" fmla="*/ 0 w 51"/>
                  <a:gd name="T43" fmla="*/ 0 h 28"/>
                  <a:gd name="T44" fmla="*/ 0 w 51"/>
                  <a:gd name="T45" fmla="*/ 0 h 28"/>
                  <a:gd name="T46" fmla="*/ 0 w 51"/>
                  <a:gd name="T47" fmla="*/ 1 h 2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1"/>
                  <a:gd name="T73" fmla="*/ 0 h 28"/>
                  <a:gd name="T74" fmla="*/ 51 w 51"/>
                  <a:gd name="T75" fmla="*/ 28 h 2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1" h="28">
                    <a:moveTo>
                      <a:pt x="0" y="12"/>
                    </a:moveTo>
                    <a:lnTo>
                      <a:pt x="0" y="12"/>
                    </a:lnTo>
                    <a:lnTo>
                      <a:pt x="7" y="15"/>
                    </a:lnTo>
                    <a:lnTo>
                      <a:pt x="13" y="17"/>
                    </a:lnTo>
                    <a:lnTo>
                      <a:pt x="19" y="18"/>
                    </a:lnTo>
                    <a:lnTo>
                      <a:pt x="23" y="18"/>
                    </a:lnTo>
                    <a:lnTo>
                      <a:pt x="25" y="19"/>
                    </a:lnTo>
                    <a:lnTo>
                      <a:pt x="30" y="22"/>
                    </a:lnTo>
                    <a:lnTo>
                      <a:pt x="37" y="24"/>
                    </a:lnTo>
                    <a:lnTo>
                      <a:pt x="47" y="28"/>
                    </a:lnTo>
                    <a:lnTo>
                      <a:pt x="51" y="16"/>
                    </a:lnTo>
                    <a:lnTo>
                      <a:pt x="42" y="12"/>
                    </a:lnTo>
                    <a:lnTo>
                      <a:pt x="35" y="10"/>
                    </a:lnTo>
                    <a:lnTo>
                      <a:pt x="30" y="7"/>
                    </a:lnTo>
                    <a:lnTo>
                      <a:pt x="25" y="6"/>
                    </a:lnTo>
                    <a:lnTo>
                      <a:pt x="21" y="6"/>
                    </a:lnTo>
                    <a:lnTo>
                      <a:pt x="18" y="5"/>
                    </a:lnTo>
                    <a:lnTo>
                      <a:pt x="12" y="3"/>
                    </a:lnTo>
                    <a:lnTo>
                      <a:pt x="2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60" name="Freeform 327"/>
              <p:cNvSpPr>
                <a:spLocks/>
              </p:cNvSpPr>
              <p:nvPr/>
            </p:nvSpPr>
            <p:spPr bwMode="auto">
              <a:xfrm>
                <a:off x="4775" y="1990"/>
                <a:ext cx="30" cy="47"/>
              </a:xfrm>
              <a:custGeom>
                <a:avLst/>
                <a:gdLst>
                  <a:gd name="T0" fmla="*/ 1 w 119"/>
                  <a:gd name="T1" fmla="*/ 11 h 188"/>
                  <a:gd name="T2" fmla="*/ 1 w 119"/>
                  <a:gd name="T3" fmla="*/ 12 h 188"/>
                  <a:gd name="T4" fmla="*/ 1 w 119"/>
                  <a:gd name="T5" fmla="*/ 8 h 188"/>
                  <a:gd name="T6" fmla="*/ 2 w 119"/>
                  <a:gd name="T7" fmla="*/ 6 h 188"/>
                  <a:gd name="T8" fmla="*/ 3 w 119"/>
                  <a:gd name="T9" fmla="*/ 3 h 188"/>
                  <a:gd name="T10" fmla="*/ 3 w 119"/>
                  <a:gd name="T11" fmla="*/ 2 h 188"/>
                  <a:gd name="T12" fmla="*/ 4 w 119"/>
                  <a:gd name="T13" fmla="*/ 1 h 188"/>
                  <a:gd name="T14" fmla="*/ 5 w 119"/>
                  <a:gd name="T15" fmla="*/ 1 h 188"/>
                  <a:gd name="T16" fmla="*/ 6 w 119"/>
                  <a:gd name="T17" fmla="*/ 1 h 188"/>
                  <a:gd name="T18" fmla="*/ 7 w 119"/>
                  <a:gd name="T19" fmla="*/ 1 h 188"/>
                  <a:gd name="T20" fmla="*/ 8 w 119"/>
                  <a:gd name="T21" fmla="*/ 0 h 188"/>
                  <a:gd name="T22" fmla="*/ 6 w 119"/>
                  <a:gd name="T23" fmla="*/ 0 h 188"/>
                  <a:gd name="T24" fmla="*/ 5 w 119"/>
                  <a:gd name="T25" fmla="*/ 0 h 188"/>
                  <a:gd name="T26" fmla="*/ 4 w 119"/>
                  <a:gd name="T27" fmla="*/ 1 h 188"/>
                  <a:gd name="T28" fmla="*/ 3 w 119"/>
                  <a:gd name="T29" fmla="*/ 1 h 188"/>
                  <a:gd name="T30" fmla="*/ 2 w 119"/>
                  <a:gd name="T31" fmla="*/ 3 h 188"/>
                  <a:gd name="T32" fmla="*/ 1 w 119"/>
                  <a:gd name="T33" fmla="*/ 5 h 188"/>
                  <a:gd name="T34" fmla="*/ 0 w 119"/>
                  <a:gd name="T35" fmla="*/ 8 h 188"/>
                  <a:gd name="T36" fmla="*/ 0 w 119"/>
                  <a:gd name="T37" fmla="*/ 12 h 188"/>
                  <a:gd name="T38" fmla="*/ 0 w 119"/>
                  <a:gd name="T39" fmla="*/ 12 h 188"/>
                  <a:gd name="T40" fmla="*/ 0 w 119"/>
                  <a:gd name="T41" fmla="*/ 12 h 188"/>
                  <a:gd name="T42" fmla="*/ 0 w 119"/>
                  <a:gd name="T43" fmla="*/ 12 h 188"/>
                  <a:gd name="T44" fmla="*/ 0 w 119"/>
                  <a:gd name="T45" fmla="*/ 12 h 188"/>
                  <a:gd name="T46" fmla="*/ 1 w 119"/>
                  <a:gd name="T47" fmla="*/ 11 h 1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19"/>
                  <a:gd name="T73" fmla="*/ 0 h 188"/>
                  <a:gd name="T74" fmla="*/ 119 w 119"/>
                  <a:gd name="T75" fmla="*/ 188 h 18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19" h="188">
                    <a:moveTo>
                      <a:pt x="9" y="176"/>
                    </a:moveTo>
                    <a:lnTo>
                      <a:pt x="12" y="182"/>
                    </a:lnTo>
                    <a:lnTo>
                      <a:pt x="17" y="128"/>
                    </a:lnTo>
                    <a:lnTo>
                      <a:pt x="26" y="86"/>
                    </a:lnTo>
                    <a:lnTo>
                      <a:pt x="38" y="55"/>
                    </a:lnTo>
                    <a:lnTo>
                      <a:pt x="53" y="34"/>
                    </a:lnTo>
                    <a:lnTo>
                      <a:pt x="69" y="20"/>
                    </a:lnTo>
                    <a:lnTo>
                      <a:pt x="84" y="14"/>
                    </a:lnTo>
                    <a:lnTo>
                      <a:pt x="101" y="12"/>
                    </a:lnTo>
                    <a:lnTo>
                      <a:pt x="117" y="13"/>
                    </a:lnTo>
                    <a:lnTo>
                      <a:pt x="119" y="1"/>
                    </a:lnTo>
                    <a:lnTo>
                      <a:pt x="101" y="0"/>
                    </a:lnTo>
                    <a:lnTo>
                      <a:pt x="82" y="2"/>
                    </a:lnTo>
                    <a:lnTo>
                      <a:pt x="62" y="11"/>
                    </a:lnTo>
                    <a:lnTo>
                      <a:pt x="44" y="26"/>
                    </a:lnTo>
                    <a:lnTo>
                      <a:pt x="28" y="50"/>
                    </a:lnTo>
                    <a:lnTo>
                      <a:pt x="14" y="84"/>
                    </a:lnTo>
                    <a:lnTo>
                      <a:pt x="5" y="126"/>
                    </a:lnTo>
                    <a:lnTo>
                      <a:pt x="0" y="182"/>
                    </a:lnTo>
                    <a:lnTo>
                      <a:pt x="4" y="188"/>
                    </a:lnTo>
                    <a:lnTo>
                      <a:pt x="0" y="182"/>
                    </a:lnTo>
                    <a:lnTo>
                      <a:pt x="0" y="186"/>
                    </a:lnTo>
                    <a:lnTo>
                      <a:pt x="4" y="188"/>
                    </a:lnTo>
                    <a:lnTo>
                      <a:pt x="9" y="17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61" name="Freeform 328"/>
              <p:cNvSpPr>
                <a:spLocks/>
              </p:cNvSpPr>
              <p:nvPr/>
            </p:nvSpPr>
            <p:spPr bwMode="auto">
              <a:xfrm>
                <a:off x="4776" y="2034"/>
                <a:ext cx="17" cy="10"/>
              </a:xfrm>
              <a:custGeom>
                <a:avLst/>
                <a:gdLst>
                  <a:gd name="T0" fmla="*/ 4 w 67"/>
                  <a:gd name="T1" fmla="*/ 2 h 41"/>
                  <a:gd name="T2" fmla="*/ 4 w 67"/>
                  <a:gd name="T3" fmla="*/ 1 h 41"/>
                  <a:gd name="T4" fmla="*/ 3 w 67"/>
                  <a:gd name="T5" fmla="*/ 1 h 41"/>
                  <a:gd name="T6" fmla="*/ 3 w 67"/>
                  <a:gd name="T7" fmla="*/ 1 h 41"/>
                  <a:gd name="T8" fmla="*/ 3 w 67"/>
                  <a:gd name="T9" fmla="*/ 1 h 41"/>
                  <a:gd name="T10" fmla="*/ 2 w 67"/>
                  <a:gd name="T11" fmla="*/ 1 h 41"/>
                  <a:gd name="T12" fmla="*/ 2 w 67"/>
                  <a:gd name="T13" fmla="*/ 1 h 41"/>
                  <a:gd name="T14" fmla="*/ 2 w 67"/>
                  <a:gd name="T15" fmla="*/ 0 h 41"/>
                  <a:gd name="T16" fmla="*/ 1 w 67"/>
                  <a:gd name="T17" fmla="*/ 0 h 41"/>
                  <a:gd name="T18" fmla="*/ 0 w 67"/>
                  <a:gd name="T19" fmla="*/ 0 h 41"/>
                  <a:gd name="T20" fmla="*/ 0 w 67"/>
                  <a:gd name="T21" fmla="*/ 1 h 41"/>
                  <a:gd name="T22" fmla="*/ 1 w 67"/>
                  <a:gd name="T23" fmla="*/ 1 h 41"/>
                  <a:gd name="T24" fmla="*/ 2 w 67"/>
                  <a:gd name="T25" fmla="*/ 1 h 41"/>
                  <a:gd name="T26" fmla="*/ 2 w 67"/>
                  <a:gd name="T27" fmla="*/ 1 h 41"/>
                  <a:gd name="T28" fmla="*/ 2 w 67"/>
                  <a:gd name="T29" fmla="*/ 1 h 41"/>
                  <a:gd name="T30" fmla="*/ 2 w 67"/>
                  <a:gd name="T31" fmla="*/ 2 h 41"/>
                  <a:gd name="T32" fmla="*/ 3 w 67"/>
                  <a:gd name="T33" fmla="*/ 2 h 41"/>
                  <a:gd name="T34" fmla="*/ 3 w 67"/>
                  <a:gd name="T35" fmla="*/ 2 h 41"/>
                  <a:gd name="T36" fmla="*/ 4 w 67"/>
                  <a:gd name="T37" fmla="*/ 2 h 41"/>
                  <a:gd name="T38" fmla="*/ 4 w 67"/>
                  <a:gd name="T39" fmla="*/ 2 h 41"/>
                  <a:gd name="T40" fmla="*/ 4 w 67"/>
                  <a:gd name="T41" fmla="*/ 2 h 41"/>
                  <a:gd name="T42" fmla="*/ 4 w 67"/>
                  <a:gd name="T43" fmla="*/ 2 h 41"/>
                  <a:gd name="T44" fmla="*/ 4 w 67"/>
                  <a:gd name="T45" fmla="*/ 2 h 41"/>
                  <a:gd name="T46" fmla="*/ 4 w 67"/>
                  <a:gd name="T47" fmla="*/ 2 h 4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7"/>
                  <a:gd name="T73" fmla="*/ 0 h 41"/>
                  <a:gd name="T74" fmla="*/ 67 w 67"/>
                  <a:gd name="T75" fmla="*/ 41 h 4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7" h="41">
                    <a:moveTo>
                      <a:pt x="55" y="31"/>
                    </a:moveTo>
                    <a:lnTo>
                      <a:pt x="64" y="25"/>
                    </a:lnTo>
                    <a:lnTo>
                      <a:pt x="52" y="21"/>
                    </a:lnTo>
                    <a:lnTo>
                      <a:pt x="43" y="17"/>
                    </a:lnTo>
                    <a:lnTo>
                      <a:pt x="38" y="15"/>
                    </a:lnTo>
                    <a:lnTo>
                      <a:pt x="35" y="13"/>
                    </a:lnTo>
                    <a:lnTo>
                      <a:pt x="31" y="12"/>
                    </a:lnTo>
                    <a:lnTo>
                      <a:pt x="26" y="10"/>
                    </a:lnTo>
                    <a:lnTo>
                      <a:pt x="18" y="6"/>
                    </a:lnTo>
                    <a:lnTo>
                      <a:pt x="5" y="0"/>
                    </a:lnTo>
                    <a:lnTo>
                      <a:pt x="0" y="12"/>
                    </a:lnTo>
                    <a:lnTo>
                      <a:pt x="13" y="18"/>
                    </a:lnTo>
                    <a:lnTo>
                      <a:pt x="22" y="22"/>
                    </a:lnTo>
                    <a:lnTo>
                      <a:pt x="26" y="24"/>
                    </a:lnTo>
                    <a:lnTo>
                      <a:pt x="30" y="25"/>
                    </a:lnTo>
                    <a:lnTo>
                      <a:pt x="34" y="27"/>
                    </a:lnTo>
                    <a:lnTo>
                      <a:pt x="38" y="29"/>
                    </a:lnTo>
                    <a:lnTo>
                      <a:pt x="47" y="33"/>
                    </a:lnTo>
                    <a:lnTo>
                      <a:pt x="59" y="37"/>
                    </a:lnTo>
                    <a:lnTo>
                      <a:pt x="67" y="31"/>
                    </a:lnTo>
                    <a:lnTo>
                      <a:pt x="59" y="37"/>
                    </a:lnTo>
                    <a:lnTo>
                      <a:pt x="67" y="41"/>
                    </a:lnTo>
                    <a:lnTo>
                      <a:pt x="67" y="31"/>
                    </a:lnTo>
                    <a:lnTo>
                      <a:pt x="55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62" name="Freeform 329"/>
              <p:cNvSpPr>
                <a:spLocks/>
              </p:cNvSpPr>
              <p:nvPr/>
            </p:nvSpPr>
            <p:spPr bwMode="auto">
              <a:xfrm>
                <a:off x="4790" y="1994"/>
                <a:ext cx="34" cy="48"/>
              </a:xfrm>
              <a:custGeom>
                <a:avLst/>
                <a:gdLst>
                  <a:gd name="T0" fmla="*/ 6 w 136"/>
                  <a:gd name="T1" fmla="*/ 1 h 190"/>
                  <a:gd name="T2" fmla="*/ 7 w 136"/>
                  <a:gd name="T3" fmla="*/ 0 h 190"/>
                  <a:gd name="T4" fmla="*/ 5 w 136"/>
                  <a:gd name="T5" fmla="*/ 0 h 190"/>
                  <a:gd name="T6" fmla="*/ 4 w 136"/>
                  <a:gd name="T7" fmla="*/ 0 h 190"/>
                  <a:gd name="T8" fmla="*/ 3 w 136"/>
                  <a:gd name="T9" fmla="*/ 1 h 190"/>
                  <a:gd name="T10" fmla="*/ 2 w 136"/>
                  <a:gd name="T11" fmla="*/ 2 h 190"/>
                  <a:gd name="T12" fmla="*/ 1 w 136"/>
                  <a:gd name="T13" fmla="*/ 3 h 190"/>
                  <a:gd name="T14" fmla="*/ 0 w 136"/>
                  <a:gd name="T15" fmla="*/ 5 h 190"/>
                  <a:gd name="T16" fmla="*/ 0 w 136"/>
                  <a:gd name="T17" fmla="*/ 8 h 190"/>
                  <a:gd name="T18" fmla="*/ 0 w 136"/>
                  <a:gd name="T19" fmla="*/ 12 h 190"/>
                  <a:gd name="T20" fmla="*/ 1 w 136"/>
                  <a:gd name="T21" fmla="*/ 12 h 190"/>
                  <a:gd name="T22" fmla="*/ 1 w 136"/>
                  <a:gd name="T23" fmla="*/ 8 h 190"/>
                  <a:gd name="T24" fmla="*/ 1 w 136"/>
                  <a:gd name="T25" fmla="*/ 5 h 190"/>
                  <a:gd name="T26" fmla="*/ 2 w 136"/>
                  <a:gd name="T27" fmla="*/ 3 h 190"/>
                  <a:gd name="T28" fmla="*/ 2 w 136"/>
                  <a:gd name="T29" fmla="*/ 2 h 190"/>
                  <a:gd name="T30" fmla="*/ 3 w 136"/>
                  <a:gd name="T31" fmla="*/ 1 h 190"/>
                  <a:gd name="T32" fmla="*/ 4 w 136"/>
                  <a:gd name="T33" fmla="*/ 1 h 190"/>
                  <a:gd name="T34" fmla="*/ 6 w 136"/>
                  <a:gd name="T35" fmla="*/ 1 h 190"/>
                  <a:gd name="T36" fmla="*/ 7 w 136"/>
                  <a:gd name="T37" fmla="*/ 1 h 190"/>
                  <a:gd name="T38" fmla="*/ 7 w 136"/>
                  <a:gd name="T39" fmla="*/ 0 h 190"/>
                  <a:gd name="T40" fmla="*/ 7 w 136"/>
                  <a:gd name="T41" fmla="*/ 1 h 190"/>
                  <a:gd name="T42" fmla="*/ 9 w 136"/>
                  <a:gd name="T43" fmla="*/ 1 h 190"/>
                  <a:gd name="T44" fmla="*/ 7 w 136"/>
                  <a:gd name="T45" fmla="*/ 0 h 190"/>
                  <a:gd name="T46" fmla="*/ 6 w 136"/>
                  <a:gd name="T47" fmla="*/ 1 h 1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36"/>
                  <a:gd name="T73" fmla="*/ 0 h 190"/>
                  <a:gd name="T74" fmla="*/ 136 w 136"/>
                  <a:gd name="T75" fmla="*/ 190 h 19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36" h="190">
                    <a:moveTo>
                      <a:pt x="105" y="12"/>
                    </a:moveTo>
                    <a:lnTo>
                      <a:pt x="107" y="0"/>
                    </a:lnTo>
                    <a:lnTo>
                      <a:pt x="89" y="1"/>
                    </a:lnTo>
                    <a:lnTo>
                      <a:pt x="71" y="3"/>
                    </a:lnTo>
                    <a:lnTo>
                      <a:pt x="52" y="11"/>
                    </a:lnTo>
                    <a:lnTo>
                      <a:pt x="33" y="25"/>
                    </a:lnTo>
                    <a:lnTo>
                      <a:pt x="17" y="48"/>
                    </a:lnTo>
                    <a:lnTo>
                      <a:pt x="6" y="81"/>
                    </a:lnTo>
                    <a:lnTo>
                      <a:pt x="0" y="129"/>
                    </a:lnTo>
                    <a:lnTo>
                      <a:pt x="0" y="190"/>
                    </a:lnTo>
                    <a:lnTo>
                      <a:pt x="12" y="190"/>
                    </a:lnTo>
                    <a:lnTo>
                      <a:pt x="12" y="129"/>
                    </a:lnTo>
                    <a:lnTo>
                      <a:pt x="18" y="84"/>
                    </a:lnTo>
                    <a:lnTo>
                      <a:pt x="29" y="53"/>
                    </a:lnTo>
                    <a:lnTo>
                      <a:pt x="42" y="32"/>
                    </a:lnTo>
                    <a:lnTo>
                      <a:pt x="57" y="20"/>
                    </a:lnTo>
                    <a:lnTo>
                      <a:pt x="73" y="15"/>
                    </a:lnTo>
                    <a:lnTo>
                      <a:pt x="91" y="13"/>
                    </a:lnTo>
                    <a:lnTo>
                      <a:pt x="107" y="12"/>
                    </a:lnTo>
                    <a:lnTo>
                      <a:pt x="109" y="0"/>
                    </a:lnTo>
                    <a:lnTo>
                      <a:pt x="107" y="12"/>
                    </a:lnTo>
                    <a:lnTo>
                      <a:pt x="136" y="11"/>
                    </a:lnTo>
                    <a:lnTo>
                      <a:pt x="109" y="0"/>
                    </a:lnTo>
                    <a:lnTo>
                      <a:pt x="105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63" name="Freeform 330"/>
              <p:cNvSpPr>
                <a:spLocks/>
              </p:cNvSpPr>
              <p:nvPr/>
            </p:nvSpPr>
            <p:spPr bwMode="auto">
              <a:xfrm>
                <a:off x="4852" y="2057"/>
                <a:ext cx="6" cy="17"/>
              </a:xfrm>
              <a:custGeom>
                <a:avLst/>
                <a:gdLst>
                  <a:gd name="T0" fmla="*/ 1 w 25"/>
                  <a:gd name="T1" fmla="*/ 4 h 67"/>
                  <a:gd name="T2" fmla="*/ 1 w 25"/>
                  <a:gd name="T3" fmla="*/ 4 h 67"/>
                  <a:gd name="T4" fmla="*/ 1 w 25"/>
                  <a:gd name="T5" fmla="*/ 3 h 67"/>
                  <a:gd name="T6" fmla="*/ 1 w 25"/>
                  <a:gd name="T7" fmla="*/ 2 h 67"/>
                  <a:gd name="T8" fmla="*/ 1 w 25"/>
                  <a:gd name="T9" fmla="*/ 2 h 67"/>
                  <a:gd name="T10" fmla="*/ 1 w 25"/>
                  <a:gd name="T11" fmla="*/ 1 h 67"/>
                  <a:gd name="T12" fmla="*/ 1 w 25"/>
                  <a:gd name="T13" fmla="*/ 1 h 67"/>
                  <a:gd name="T14" fmla="*/ 1 w 25"/>
                  <a:gd name="T15" fmla="*/ 1 h 67"/>
                  <a:gd name="T16" fmla="*/ 1 w 25"/>
                  <a:gd name="T17" fmla="*/ 0 h 67"/>
                  <a:gd name="T18" fmla="*/ 0 w 25"/>
                  <a:gd name="T19" fmla="*/ 0 h 67"/>
                  <a:gd name="T20" fmla="*/ 0 w 25"/>
                  <a:gd name="T21" fmla="*/ 1 h 67"/>
                  <a:gd name="T22" fmla="*/ 0 w 25"/>
                  <a:gd name="T23" fmla="*/ 1 h 67"/>
                  <a:gd name="T24" fmla="*/ 0 w 25"/>
                  <a:gd name="T25" fmla="*/ 2 h 67"/>
                  <a:gd name="T26" fmla="*/ 0 w 25"/>
                  <a:gd name="T27" fmla="*/ 2 h 67"/>
                  <a:gd name="T28" fmla="*/ 0 w 25"/>
                  <a:gd name="T29" fmla="*/ 3 h 67"/>
                  <a:gd name="T30" fmla="*/ 1 w 25"/>
                  <a:gd name="T31" fmla="*/ 3 h 67"/>
                  <a:gd name="T32" fmla="*/ 1 w 25"/>
                  <a:gd name="T33" fmla="*/ 4 h 67"/>
                  <a:gd name="T34" fmla="*/ 1 w 25"/>
                  <a:gd name="T35" fmla="*/ 4 h 67"/>
                  <a:gd name="T36" fmla="*/ 1 w 25"/>
                  <a:gd name="T37" fmla="*/ 4 h 6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5"/>
                  <a:gd name="T58" fmla="*/ 0 h 67"/>
                  <a:gd name="T59" fmla="*/ 25 w 25"/>
                  <a:gd name="T60" fmla="*/ 67 h 6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5" h="67">
                    <a:moveTo>
                      <a:pt x="25" y="67"/>
                    </a:moveTo>
                    <a:lnTo>
                      <a:pt x="25" y="57"/>
                    </a:lnTo>
                    <a:lnTo>
                      <a:pt x="24" y="46"/>
                    </a:lnTo>
                    <a:lnTo>
                      <a:pt x="22" y="36"/>
                    </a:lnTo>
                    <a:lnTo>
                      <a:pt x="20" y="28"/>
                    </a:lnTo>
                    <a:lnTo>
                      <a:pt x="18" y="19"/>
                    </a:lnTo>
                    <a:lnTo>
                      <a:pt x="16" y="12"/>
                    </a:lnTo>
                    <a:lnTo>
                      <a:pt x="13" y="6"/>
                    </a:lnTo>
                    <a:lnTo>
                      <a:pt x="12" y="0"/>
                    </a:lnTo>
                    <a:lnTo>
                      <a:pt x="0" y="3"/>
                    </a:lnTo>
                    <a:lnTo>
                      <a:pt x="1" y="9"/>
                    </a:lnTo>
                    <a:lnTo>
                      <a:pt x="4" y="17"/>
                    </a:lnTo>
                    <a:lnTo>
                      <a:pt x="6" y="24"/>
                    </a:lnTo>
                    <a:lnTo>
                      <a:pt x="8" y="30"/>
                    </a:lnTo>
                    <a:lnTo>
                      <a:pt x="10" y="39"/>
                    </a:lnTo>
                    <a:lnTo>
                      <a:pt x="12" y="48"/>
                    </a:lnTo>
                    <a:lnTo>
                      <a:pt x="13" y="57"/>
                    </a:lnTo>
                    <a:lnTo>
                      <a:pt x="13" y="67"/>
                    </a:lnTo>
                    <a:lnTo>
                      <a:pt x="25" y="6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64" name="Freeform 331"/>
              <p:cNvSpPr>
                <a:spLocks/>
              </p:cNvSpPr>
              <p:nvPr/>
            </p:nvSpPr>
            <p:spPr bwMode="auto">
              <a:xfrm>
                <a:off x="4810" y="2049"/>
                <a:ext cx="70" cy="41"/>
              </a:xfrm>
              <a:custGeom>
                <a:avLst/>
                <a:gdLst>
                  <a:gd name="T0" fmla="*/ 16 w 281"/>
                  <a:gd name="T1" fmla="*/ 5 h 164"/>
                  <a:gd name="T2" fmla="*/ 16 w 281"/>
                  <a:gd name="T3" fmla="*/ 5 h 164"/>
                  <a:gd name="T4" fmla="*/ 15 w 281"/>
                  <a:gd name="T5" fmla="*/ 5 h 164"/>
                  <a:gd name="T6" fmla="*/ 15 w 281"/>
                  <a:gd name="T7" fmla="*/ 6 h 164"/>
                  <a:gd name="T8" fmla="*/ 14 w 281"/>
                  <a:gd name="T9" fmla="*/ 6 h 164"/>
                  <a:gd name="T10" fmla="*/ 14 w 281"/>
                  <a:gd name="T11" fmla="*/ 6 h 164"/>
                  <a:gd name="T12" fmla="*/ 13 w 281"/>
                  <a:gd name="T13" fmla="*/ 6 h 164"/>
                  <a:gd name="T14" fmla="*/ 12 w 281"/>
                  <a:gd name="T15" fmla="*/ 6 h 164"/>
                  <a:gd name="T16" fmla="*/ 12 w 281"/>
                  <a:gd name="T17" fmla="*/ 6 h 164"/>
                  <a:gd name="T18" fmla="*/ 11 w 281"/>
                  <a:gd name="T19" fmla="*/ 6 h 164"/>
                  <a:gd name="T20" fmla="*/ 10 w 281"/>
                  <a:gd name="T21" fmla="*/ 7 h 164"/>
                  <a:gd name="T22" fmla="*/ 8 w 281"/>
                  <a:gd name="T23" fmla="*/ 8 h 164"/>
                  <a:gd name="T24" fmla="*/ 7 w 281"/>
                  <a:gd name="T25" fmla="*/ 8 h 164"/>
                  <a:gd name="T26" fmla="*/ 5 w 281"/>
                  <a:gd name="T27" fmla="*/ 9 h 164"/>
                  <a:gd name="T28" fmla="*/ 4 w 281"/>
                  <a:gd name="T29" fmla="*/ 10 h 164"/>
                  <a:gd name="T30" fmla="*/ 2 w 281"/>
                  <a:gd name="T31" fmla="*/ 10 h 164"/>
                  <a:gd name="T32" fmla="*/ 1 w 281"/>
                  <a:gd name="T33" fmla="*/ 10 h 164"/>
                  <a:gd name="T34" fmla="*/ 1 w 281"/>
                  <a:gd name="T35" fmla="*/ 10 h 164"/>
                  <a:gd name="T36" fmla="*/ 1 w 281"/>
                  <a:gd name="T37" fmla="*/ 10 h 164"/>
                  <a:gd name="T38" fmla="*/ 1 w 281"/>
                  <a:gd name="T39" fmla="*/ 10 h 164"/>
                  <a:gd name="T40" fmla="*/ 1 w 281"/>
                  <a:gd name="T41" fmla="*/ 9 h 164"/>
                  <a:gd name="T42" fmla="*/ 1 w 281"/>
                  <a:gd name="T43" fmla="*/ 9 h 164"/>
                  <a:gd name="T44" fmla="*/ 0 w 281"/>
                  <a:gd name="T45" fmla="*/ 8 h 164"/>
                  <a:gd name="T46" fmla="*/ 0 w 281"/>
                  <a:gd name="T47" fmla="*/ 7 h 164"/>
                  <a:gd name="T48" fmla="*/ 0 w 281"/>
                  <a:gd name="T49" fmla="*/ 7 h 164"/>
                  <a:gd name="T50" fmla="*/ 0 w 281"/>
                  <a:gd name="T51" fmla="*/ 7 h 164"/>
                  <a:gd name="T52" fmla="*/ 1 w 281"/>
                  <a:gd name="T53" fmla="*/ 6 h 164"/>
                  <a:gd name="T54" fmla="*/ 2 w 281"/>
                  <a:gd name="T55" fmla="*/ 5 h 164"/>
                  <a:gd name="T56" fmla="*/ 4 w 281"/>
                  <a:gd name="T57" fmla="*/ 5 h 164"/>
                  <a:gd name="T58" fmla="*/ 5 w 281"/>
                  <a:gd name="T59" fmla="*/ 4 h 164"/>
                  <a:gd name="T60" fmla="*/ 7 w 281"/>
                  <a:gd name="T61" fmla="*/ 3 h 164"/>
                  <a:gd name="T62" fmla="*/ 9 w 281"/>
                  <a:gd name="T63" fmla="*/ 3 h 164"/>
                  <a:gd name="T64" fmla="*/ 11 w 281"/>
                  <a:gd name="T65" fmla="*/ 2 h 164"/>
                  <a:gd name="T66" fmla="*/ 11 w 281"/>
                  <a:gd name="T67" fmla="*/ 2 h 164"/>
                  <a:gd name="T68" fmla="*/ 11 w 281"/>
                  <a:gd name="T69" fmla="*/ 1 h 164"/>
                  <a:gd name="T70" fmla="*/ 11 w 281"/>
                  <a:gd name="T71" fmla="*/ 1 h 164"/>
                  <a:gd name="T72" fmla="*/ 12 w 281"/>
                  <a:gd name="T73" fmla="*/ 1 h 164"/>
                  <a:gd name="T74" fmla="*/ 12 w 281"/>
                  <a:gd name="T75" fmla="*/ 1 h 164"/>
                  <a:gd name="T76" fmla="*/ 13 w 281"/>
                  <a:gd name="T77" fmla="*/ 0 h 164"/>
                  <a:gd name="T78" fmla="*/ 14 w 281"/>
                  <a:gd name="T79" fmla="*/ 0 h 164"/>
                  <a:gd name="T80" fmla="*/ 14 w 281"/>
                  <a:gd name="T81" fmla="*/ 0 h 164"/>
                  <a:gd name="T82" fmla="*/ 15 w 281"/>
                  <a:gd name="T83" fmla="*/ 0 h 164"/>
                  <a:gd name="T84" fmla="*/ 16 w 281"/>
                  <a:gd name="T85" fmla="*/ 1 h 164"/>
                  <a:gd name="T86" fmla="*/ 16 w 281"/>
                  <a:gd name="T87" fmla="*/ 1 h 164"/>
                  <a:gd name="T88" fmla="*/ 17 w 281"/>
                  <a:gd name="T89" fmla="*/ 1 h 164"/>
                  <a:gd name="T90" fmla="*/ 17 w 281"/>
                  <a:gd name="T91" fmla="*/ 1 h 164"/>
                  <a:gd name="T92" fmla="*/ 17 w 281"/>
                  <a:gd name="T93" fmla="*/ 1 h 164"/>
                  <a:gd name="T94" fmla="*/ 17 w 281"/>
                  <a:gd name="T95" fmla="*/ 2 h 164"/>
                  <a:gd name="T96" fmla="*/ 17 w 281"/>
                  <a:gd name="T97" fmla="*/ 2 h 164"/>
                  <a:gd name="T98" fmla="*/ 16 w 281"/>
                  <a:gd name="T99" fmla="*/ 5 h 16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81"/>
                  <a:gd name="T151" fmla="*/ 0 h 164"/>
                  <a:gd name="T152" fmla="*/ 281 w 281"/>
                  <a:gd name="T153" fmla="*/ 164 h 16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81" h="164">
                    <a:moveTo>
                      <a:pt x="259" y="77"/>
                    </a:moveTo>
                    <a:lnTo>
                      <a:pt x="254" y="81"/>
                    </a:lnTo>
                    <a:lnTo>
                      <a:pt x="247" y="87"/>
                    </a:lnTo>
                    <a:lnTo>
                      <a:pt x="240" y="92"/>
                    </a:lnTo>
                    <a:lnTo>
                      <a:pt x="230" y="96"/>
                    </a:lnTo>
                    <a:lnTo>
                      <a:pt x="221" y="98"/>
                    </a:lnTo>
                    <a:lnTo>
                      <a:pt x="210" y="101"/>
                    </a:lnTo>
                    <a:lnTo>
                      <a:pt x="199" y="101"/>
                    </a:lnTo>
                    <a:lnTo>
                      <a:pt x="187" y="99"/>
                    </a:lnTo>
                    <a:lnTo>
                      <a:pt x="176" y="105"/>
                    </a:lnTo>
                    <a:lnTo>
                      <a:pt x="160" y="114"/>
                    </a:lnTo>
                    <a:lnTo>
                      <a:pt x="137" y="123"/>
                    </a:lnTo>
                    <a:lnTo>
                      <a:pt x="112" y="133"/>
                    </a:lnTo>
                    <a:lnTo>
                      <a:pt x="85" y="144"/>
                    </a:lnTo>
                    <a:lnTo>
                      <a:pt x="60" y="152"/>
                    </a:lnTo>
                    <a:lnTo>
                      <a:pt x="40" y="159"/>
                    </a:lnTo>
                    <a:lnTo>
                      <a:pt x="24" y="164"/>
                    </a:lnTo>
                    <a:lnTo>
                      <a:pt x="23" y="163"/>
                    </a:lnTo>
                    <a:lnTo>
                      <a:pt x="22" y="159"/>
                    </a:lnTo>
                    <a:lnTo>
                      <a:pt x="18" y="153"/>
                    </a:lnTo>
                    <a:lnTo>
                      <a:pt x="15" y="146"/>
                    </a:lnTo>
                    <a:lnTo>
                      <a:pt x="11" y="139"/>
                    </a:lnTo>
                    <a:lnTo>
                      <a:pt x="6" y="130"/>
                    </a:lnTo>
                    <a:lnTo>
                      <a:pt x="3" y="122"/>
                    </a:lnTo>
                    <a:lnTo>
                      <a:pt x="0" y="115"/>
                    </a:lnTo>
                    <a:lnTo>
                      <a:pt x="10" y="108"/>
                    </a:lnTo>
                    <a:lnTo>
                      <a:pt x="23" y="98"/>
                    </a:lnTo>
                    <a:lnTo>
                      <a:pt x="40" y="87"/>
                    </a:lnTo>
                    <a:lnTo>
                      <a:pt x="60" y="75"/>
                    </a:lnTo>
                    <a:lnTo>
                      <a:pt x="83" y="63"/>
                    </a:lnTo>
                    <a:lnTo>
                      <a:pt x="111" y="51"/>
                    </a:lnTo>
                    <a:lnTo>
                      <a:pt x="141" y="42"/>
                    </a:lnTo>
                    <a:lnTo>
                      <a:pt x="174" y="33"/>
                    </a:lnTo>
                    <a:lnTo>
                      <a:pt x="176" y="30"/>
                    </a:lnTo>
                    <a:lnTo>
                      <a:pt x="180" y="26"/>
                    </a:lnTo>
                    <a:lnTo>
                      <a:pt x="186" y="21"/>
                    </a:lnTo>
                    <a:lnTo>
                      <a:pt x="193" y="15"/>
                    </a:lnTo>
                    <a:lnTo>
                      <a:pt x="202" y="11"/>
                    </a:lnTo>
                    <a:lnTo>
                      <a:pt x="212" y="6"/>
                    </a:lnTo>
                    <a:lnTo>
                      <a:pt x="222" y="2"/>
                    </a:lnTo>
                    <a:lnTo>
                      <a:pt x="234" y="0"/>
                    </a:lnTo>
                    <a:lnTo>
                      <a:pt x="246" y="6"/>
                    </a:lnTo>
                    <a:lnTo>
                      <a:pt x="257" y="11"/>
                    </a:lnTo>
                    <a:lnTo>
                      <a:pt x="265" y="15"/>
                    </a:lnTo>
                    <a:lnTo>
                      <a:pt x="271" y="20"/>
                    </a:lnTo>
                    <a:lnTo>
                      <a:pt x="276" y="24"/>
                    </a:lnTo>
                    <a:lnTo>
                      <a:pt x="278" y="26"/>
                    </a:lnTo>
                    <a:lnTo>
                      <a:pt x="281" y="29"/>
                    </a:lnTo>
                    <a:lnTo>
                      <a:pt x="259" y="7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65" name="Freeform 332"/>
              <p:cNvSpPr>
                <a:spLocks/>
              </p:cNvSpPr>
              <p:nvPr/>
            </p:nvSpPr>
            <p:spPr bwMode="auto">
              <a:xfrm>
                <a:off x="4855" y="2067"/>
                <a:ext cx="21" cy="8"/>
              </a:xfrm>
              <a:custGeom>
                <a:avLst/>
                <a:gdLst>
                  <a:gd name="T0" fmla="*/ 1 w 80"/>
                  <a:gd name="T1" fmla="*/ 2 h 34"/>
                  <a:gd name="T2" fmla="*/ 0 w 80"/>
                  <a:gd name="T3" fmla="*/ 2 h 34"/>
                  <a:gd name="T4" fmla="*/ 1 w 80"/>
                  <a:gd name="T5" fmla="*/ 2 h 34"/>
                  <a:gd name="T6" fmla="*/ 2 w 80"/>
                  <a:gd name="T7" fmla="*/ 2 h 34"/>
                  <a:gd name="T8" fmla="*/ 3 w 80"/>
                  <a:gd name="T9" fmla="*/ 2 h 34"/>
                  <a:gd name="T10" fmla="*/ 3 w 80"/>
                  <a:gd name="T11" fmla="*/ 2 h 34"/>
                  <a:gd name="T12" fmla="*/ 4 w 80"/>
                  <a:gd name="T13" fmla="*/ 1 h 34"/>
                  <a:gd name="T14" fmla="*/ 5 w 80"/>
                  <a:gd name="T15" fmla="*/ 1 h 34"/>
                  <a:gd name="T16" fmla="*/ 5 w 80"/>
                  <a:gd name="T17" fmla="*/ 1 h 34"/>
                  <a:gd name="T18" fmla="*/ 6 w 80"/>
                  <a:gd name="T19" fmla="*/ 0 h 34"/>
                  <a:gd name="T20" fmla="*/ 5 w 80"/>
                  <a:gd name="T21" fmla="*/ 0 h 34"/>
                  <a:gd name="T22" fmla="*/ 5 w 80"/>
                  <a:gd name="T23" fmla="*/ 0 h 34"/>
                  <a:gd name="T24" fmla="*/ 4 w 80"/>
                  <a:gd name="T25" fmla="*/ 0 h 34"/>
                  <a:gd name="T26" fmla="*/ 4 w 80"/>
                  <a:gd name="T27" fmla="*/ 1 h 34"/>
                  <a:gd name="T28" fmla="*/ 3 w 80"/>
                  <a:gd name="T29" fmla="*/ 1 h 34"/>
                  <a:gd name="T30" fmla="*/ 2 w 80"/>
                  <a:gd name="T31" fmla="*/ 1 h 34"/>
                  <a:gd name="T32" fmla="*/ 2 w 80"/>
                  <a:gd name="T33" fmla="*/ 1 h 34"/>
                  <a:gd name="T34" fmla="*/ 1 w 80"/>
                  <a:gd name="T35" fmla="*/ 1 h 34"/>
                  <a:gd name="T36" fmla="*/ 0 w 80"/>
                  <a:gd name="T37" fmla="*/ 1 h 34"/>
                  <a:gd name="T38" fmla="*/ 0 w 80"/>
                  <a:gd name="T39" fmla="*/ 1 h 34"/>
                  <a:gd name="T40" fmla="*/ 0 w 80"/>
                  <a:gd name="T41" fmla="*/ 1 h 34"/>
                  <a:gd name="T42" fmla="*/ 0 w 80"/>
                  <a:gd name="T43" fmla="*/ 1 h 34"/>
                  <a:gd name="T44" fmla="*/ 0 w 80"/>
                  <a:gd name="T45" fmla="*/ 1 h 34"/>
                  <a:gd name="T46" fmla="*/ 1 w 80"/>
                  <a:gd name="T47" fmla="*/ 2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80"/>
                  <a:gd name="T73" fmla="*/ 0 h 34"/>
                  <a:gd name="T74" fmla="*/ 80 w 8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80" h="34">
                    <a:moveTo>
                      <a:pt x="7" y="31"/>
                    </a:moveTo>
                    <a:lnTo>
                      <a:pt x="2" y="32"/>
                    </a:lnTo>
                    <a:lnTo>
                      <a:pt x="15" y="34"/>
                    </a:lnTo>
                    <a:lnTo>
                      <a:pt x="27" y="34"/>
                    </a:lnTo>
                    <a:lnTo>
                      <a:pt x="38" y="31"/>
                    </a:lnTo>
                    <a:lnTo>
                      <a:pt x="48" y="29"/>
                    </a:lnTo>
                    <a:lnTo>
                      <a:pt x="58" y="24"/>
                    </a:lnTo>
                    <a:lnTo>
                      <a:pt x="67" y="19"/>
                    </a:lnTo>
                    <a:lnTo>
                      <a:pt x="74" y="13"/>
                    </a:lnTo>
                    <a:lnTo>
                      <a:pt x="80" y="7"/>
                    </a:lnTo>
                    <a:lnTo>
                      <a:pt x="70" y="0"/>
                    </a:lnTo>
                    <a:lnTo>
                      <a:pt x="67" y="4"/>
                    </a:lnTo>
                    <a:lnTo>
                      <a:pt x="60" y="10"/>
                    </a:lnTo>
                    <a:lnTo>
                      <a:pt x="54" y="14"/>
                    </a:lnTo>
                    <a:lnTo>
                      <a:pt x="45" y="17"/>
                    </a:lnTo>
                    <a:lnTo>
                      <a:pt x="36" y="19"/>
                    </a:lnTo>
                    <a:lnTo>
                      <a:pt x="25" y="22"/>
                    </a:lnTo>
                    <a:lnTo>
                      <a:pt x="15" y="22"/>
                    </a:lnTo>
                    <a:lnTo>
                      <a:pt x="4" y="20"/>
                    </a:lnTo>
                    <a:lnTo>
                      <a:pt x="0" y="22"/>
                    </a:lnTo>
                    <a:lnTo>
                      <a:pt x="4" y="20"/>
                    </a:lnTo>
                    <a:lnTo>
                      <a:pt x="2" y="20"/>
                    </a:lnTo>
                    <a:lnTo>
                      <a:pt x="0" y="22"/>
                    </a:lnTo>
                    <a:lnTo>
                      <a:pt x="7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66" name="Freeform 333"/>
              <p:cNvSpPr>
                <a:spLocks/>
              </p:cNvSpPr>
              <p:nvPr/>
            </p:nvSpPr>
            <p:spPr bwMode="auto">
              <a:xfrm>
                <a:off x="4814" y="2072"/>
                <a:ext cx="43" cy="20"/>
              </a:xfrm>
              <a:custGeom>
                <a:avLst/>
                <a:gdLst>
                  <a:gd name="T0" fmla="*/ 0 w 172"/>
                  <a:gd name="T1" fmla="*/ 5 h 76"/>
                  <a:gd name="T2" fmla="*/ 0 w 172"/>
                  <a:gd name="T3" fmla="*/ 5 h 76"/>
                  <a:gd name="T4" fmla="*/ 1 w 172"/>
                  <a:gd name="T5" fmla="*/ 5 h 76"/>
                  <a:gd name="T6" fmla="*/ 3 w 172"/>
                  <a:gd name="T7" fmla="*/ 4 h 76"/>
                  <a:gd name="T8" fmla="*/ 4 w 172"/>
                  <a:gd name="T9" fmla="*/ 4 h 76"/>
                  <a:gd name="T10" fmla="*/ 6 w 172"/>
                  <a:gd name="T11" fmla="*/ 3 h 76"/>
                  <a:gd name="T12" fmla="*/ 7 w 172"/>
                  <a:gd name="T13" fmla="*/ 2 h 76"/>
                  <a:gd name="T14" fmla="*/ 9 w 172"/>
                  <a:gd name="T15" fmla="*/ 2 h 76"/>
                  <a:gd name="T16" fmla="*/ 10 w 172"/>
                  <a:gd name="T17" fmla="*/ 1 h 76"/>
                  <a:gd name="T18" fmla="*/ 11 w 172"/>
                  <a:gd name="T19" fmla="*/ 1 h 76"/>
                  <a:gd name="T20" fmla="*/ 10 w 172"/>
                  <a:gd name="T21" fmla="*/ 0 h 76"/>
                  <a:gd name="T22" fmla="*/ 10 w 172"/>
                  <a:gd name="T23" fmla="*/ 1 h 76"/>
                  <a:gd name="T24" fmla="*/ 9 w 172"/>
                  <a:gd name="T25" fmla="*/ 1 h 76"/>
                  <a:gd name="T26" fmla="*/ 7 w 172"/>
                  <a:gd name="T27" fmla="*/ 2 h 76"/>
                  <a:gd name="T28" fmla="*/ 5 w 172"/>
                  <a:gd name="T29" fmla="*/ 2 h 76"/>
                  <a:gd name="T30" fmla="*/ 4 w 172"/>
                  <a:gd name="T31" fmla="*/ 3 h 76"/>
                  <a:gd name="T32" fmla="*/ 3 w 172"/>
                  <a:gd name="T33" fmla="*/ 3 h 76"/>
                  <a:gd name="T34" fmla="*/ 1 w 172"/>
                  <a:gd name="T35" fmla="*/ 4 h 76"/>
                  <a:gd name="T36" fmla="*/ 0 w 172"/>
                  <a:gd name="T37" fmla="*/ 4 h 76"/>
                  <a:gd name="T38" fmla="*/ 1 w 172"/>
                  <a:gd name="T39" fmla="*/ 4 h 76"/>
                  <a:gd name="T40" fmla="*/ 0 w 172"/>
                  <a:gd name="T41" fmla="*/ 5 h 76"/>
                  <a:gd name="T42" fmla="*/ 0 w 172"/>
                  <a:gd name="T43" fmla="*/ 5 h 76"/>
                  <a:gd name="T44" fmla="*/ 0 w 172"/>
                  <a:gd name="T45" fmla="*/ 5 h 76"/>
                  <a:gd name="T46" fmla="*/ 0 w 172"/>
                  <a:gd name="T47" fmla="*/ 5 h 7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2"/>
                  <a:gd name="T73" fmla="*/ 0 h 76"/>
                  <a:gd name="T74" fmla="*/ 172 w 172"/>
                  <a:gd name="T75" fmla="*/ 76 h 7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2" h="76">
                    <a:moveTo>
                      <a:pt x="0" y="73"/>
                    </a:moveTo>
                    <a:lnTo>
                      <a:pt x="6" y="75"/>
                    </a:lnTo>
                    <a:lnTo>
                      <a:pt x="23" y="70"/>
                    </a:lnTo>
                    <a:lnTo>
                      <a:pt x="44" y="63"/>
                    </a:lnTo>
                    <a:lnTo>
                      <a:pt x="69" y="55"/>
                    </a:lnTo>
                    <a:lnTo>
                      <a:pt x="95" y="44"/>
                    </a:lnTo>
                    <a:lnTo>
                      <a:pt x="120" y="34"/>
                    </a:lnTo>
                    <a:lnTo>
                      <a:pt x="143" y="25"/>
                    </a:lnTo>
                    <a:lnTo>
                      <a:pt x="160" y="15"/>
                    </a:lnTo>
                    <a:lnTo>
                      <a:pt x="172" y="9"/>
                    </a:lnTo>
                    <a:lnTo>
                      <a:pt x="165" y="0"/>
                    </a:lnTo>
                    <a:lnTo>
                      <a:pt x="155" y="6"/>
                    </a:lnTo>
                    <a:lnTo>
                      <a:pt x="138" y="13"/>
                    </a:lnTo>
                    <a:lnTo>
                      <a:pt x="116" y="22"/>
                    </a:lnTo>
                    <a:lnTo>
                      <a:pt x="90" y="32"/>
                    </a:lnTo>
                    <a:lnTo>
                      <a:pt x="64" y="43"/>
                    </a:lnTo>
                    <a:lnTo>
                      <a:pt x="39" y="51"/>
                    </a:lnTo>
                    <a:lnTo>
                      <a:pt x="18" y="58"/>
                    </a:lnTo>
                    <a:lnTo>
                      <a:pt x="4" y="63"/>
                    </a:lnTo>
                    <a:lnTo>
                      <a:pt x="10" y="65"/>
                    </a:lnTo>
                    <a:lnTo>
                      <a:pt x="0" y="73"/>
                    </a:lnTo>
                    <a:lnTo>
                      <a:pt x="3" y="76"/>
                    </a:lnTo>
                    <a:lnTo>
                      <a:pt x="6" y="75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67" name="Freeform 334"/>
              <p:cNvSpPr>
                <a:spLocks/>
              </p:cNvSpPr>
              <p:nvPr/>
            </p:nvSpPr>
            <p:spPr bwMode="auto">
              <a:xfrm>
                <a:off x="4808" y="2076"/>
                <a:ext cx="9" cy="15"/>
              </a:xfrm>
              <a:custGeom>
                <a:avLst/>
                <a:gdLst>
                  <a:gd name="T0" fmla="*/ 0 w 36"/>
                  <a:gd name="T1" fmla="*/ 0 h 58"/>
                  <a:gd name="T2" fmla="*/ 0 w 36"/>
                  <a:gd name="T3" fmla="*/ 1 h 58"/>
                  <a:gd name="T4" fmla="*/ 0 w 36"/>
                  <a:gd name="T5" fmla="*/ 1 h 58"/>
                  <a:gd name="T6" fmla="*/ 1 w 36"/>
                  <a:gd name="T7" fmla="*/ 2 h 58"/>
                  <a:gd name="T8" fmla="*/ 1 w 36"/>
                  <a:gd name="T9" fmla="*/ 2 h 58"/>
                  <a:gd name="T10" fmla="*/ 1 w 36"/>
                  <a:gd name="T11" fmla="*/ 3 h 58"/>
                  <a:gd name="T12" fmla="*/ 1 w 36"/>
                  <a:gd name="T13" fmla="*/ 3 h 58"/>
                  <a:gd name="T14" fmla="*/ 1 w 36"/>
                  <a:gd name="T15" fmla="*/ 3 h 58"/>
                  <a:gd name="T16" fmla="*/ 1 w 36"/>
                  <a:gd name="T17" fmla="*/ 4 h 58"/>
                  <a:gd name="T18" fmla="*/ 1 w 36"/>
                  <a:gd name="T19" fmla="*/ 4 h 58"/>
                  <a:gd name="T20" fmla="*/ 2 w 36"/>
                  <a:gd name="T21" fmla="*/ 3 h 58"/>
                  <a:gd name="T22" fmla="*/ 2 w 36"/>
                  <a:gd name="T23" fmla="*/ 3 h 58"/>
                  <a:gd name="T24" fmla="*/ 2 w 36"/>
                  <a:gd name="T25" fmla="*/ 3 h 58"/>
                  <a:gd name="T26" fmla="*/ 2 w 36"/>
                  <a:gd name="T27" fmla="*/ 3 h 58"/>
                  <a:gd name="T28" fmla="*/ 1 w 36"/>
                  <a:gd name="T29" fmla="*/ 2 h 58"/>
                  <a:gd name="T30" fmla="*/ 1 w 36"/>
                  <a:gd name="T31" fmla="*/ 2 h 58"/>
                  <a:gd name="T32" fmla="*/ 1 w 36"/>
                  <a:gd name="T33" fmla="*/ 1 h 58"/>
                  <a:gd name="T34" fmla="*/ 1 w 36"/>
                  <a:gd name="T35" fmla="*/ 1 h 58"/>
                  <a:gd name="T36" fmla="*/ 1 w 36"/>
                  <a:gd name="T37" fmla="*/ 0 h 58"/>
                  <a:gd name="T38" fmla="*/ 1 w 36"/>
                  <a:gd name="T39" fmla="*/ 1 h 58"/>
                  <a:gd name="T40" fmla="*/ 0 w 36"/>
                  <a:gd name="T41" fmla="*/ 0 h 58"/>
                  <a:gd name="T42" fmla="*/ 0 w 36"/>
                  <a:gd name="T43" fmla="*/ 0 h 58"/>
                  <a:gd name="T44" fmla="*/ 0 w 36"/>
                  <a:gd name="T45" fmla="*/ 1 h 58"/>
                  <a:gd name="T46" fmla="*/ 0 w 36"/>
                  <a:gd name="T47" fmla="*/ 0 h 5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6"/>
                  <a:gd name="T73" fmla="*/ 0 h 58"/>
                  <a:gd name="T74" fmla="*/ 36 w 36"/>
                  <a:gd name="T75" fmla="*/ 58 h 5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6" h="58">
                    <a:moveTo>
                      <a:pt x="4" y="0"/>
                    </a:moveTo>
                    <a:lnTo>
                      <a:pt x="1" y="6"/>
                    </a:lnTo>
                    <a:lnTo>
                      <a:pt x="4" y="14"/>
                    </a:lnTo>
                    <a:lnTo>
                      <a:pt x="8" y="23"/>
                    </a:lnTo>
                    <a:lnTo>
                      <a:pt x="13" y="31"/>
                    </a:lnTo>
                    <a:lnTo>
                      <a:pt x="17" y="38"/>
                    </a:lnTo>
                    <a:lnTo>
                      <a:pt x="20" y="46"/>
                    </a:lnTo>
                    <a:lnTo>
                      <a:pt x="24" y="52"/>
                    </a:lnTo>
                    <a:lnTo>
                      <a:pt x="25" y="55"/>
                    </a:lnTo>
                    <a:lnTo>
                      <a:pt x="26" y="58"/>
                    </a:lnTo>
                    <a:lnTo>
                      <a:pt x="36" y="50"/>
                    </a:lnTo>
                    <a:lnTo>
                      <a:pt x="35" y="50"/>
                    </a:lnTo>
                    <a:lnTo>
                      <a:pt x="34" y="47"/>
                    </a:lnTo>
                    <a:lnTo>
                      <a:pt x="30" y="41"/>
                    </a:lnTo>
                    <a:lnTo>
                      <a:pt x="26" y="34"/>
                    </a:lnTo>
                    <a:lnTo>
                      <a:pt x="23" y="26"/>
                    </a:lnTo>
                    <a:lnTo>
                      <a:pt x="18" y="18"/>
                    </a:lnTo>
                    <a:lnTo>
                      <a:pt x="16" y="10"/>
                    </a:lnTo>
                    <a:lnTo>
                      <a:pt x="13" y="4"/>
                    </a:lnTo>
                    <a:lnTo>
                      <a:pt x="11" y="1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1" y="6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68" name="Freeform 335"/>
              <p:cNvSpPr>
                <a:spLocks/>
              </p:cNvSpPr>
              <p:nvPr/>
            </p:nvSpPr>
            <p:spPr bwMode="auto">
              <a:xfrm>
                <a:off x="4809" y="2056"/>
                <a:ext cx="46" cy="23"/>
              </a:xfrm>
              <a:custGeom>
                <a:avLst/>
                <a:gdLst>
                  <a:gd name="T0" fmla="*/ 11 w 183"/>
                  <a:gd name="T1" fmla="*/ 0 h 93"/>
                  <a:gd name="T2" fmla="*/ 11 w 183"/>
                  <a:gd name="T3" fmla="*/ 0 h 93"/>
                  <a:gd name="T4" fmla="*/ 9 w 183"/>
                  <a:gd name="T5" fmla="*/ 0 h 93"/>
                  <a:gd name="T6" fmla="*/ 7 w 183"/>
                  <a:gd name="T7" fmla="*/ 1 h 93"/>
                  <a:gd name="T8" fmla="*/ 5 w 183"/>
                  <a:gd name="T9" fmla="*/ 2 h 93"/>
                  <a:gd name="T10" fmla="*/ 4 w 183"/>
                  <a:gd name="T11" fmla="*/ 3 h 93"/>
                  <a:gd name="T12" fmla="*/ 3 w 183"/>
                  <a:gd name="T13" fmla="*/ 3 h 93"/>
                  <a:gd name="T14" fmla="*/ 2 w 183"/>
                  <a:gd name="T15" fmla="*/ 4 h 93"/>
                  <a:gd name="T16" fmla="*/ 1 w 183"/>
                  <a:gd name="T17" fmla="*/ 5 h 93"/>
                  <a:gd name="T18" fmla="*/ 0 w 183"/>
                  <a:gd name="T19" fmla="*/ 5 h 93"/>
                  <a:gd name="T20" fmla="*/ 1 w 183"/>
                  <a:gd name="T21" fmla="*/ 6 h 93"/>
                  <a:gd name="T22" fmla="*/ 1 w 183"/>
                  <a:gd name="T23" fmla="*/ 5 h 93"/>
                  <a:gd name="T24" fmla="*/ 2 w 183"/>
                  <a:gd name="T25" fmla="*/ 5 h 93"/>
                  <a:gd name="T26" fmla="*/ 3 w 183"/>
                  <a:gd name="T27" fmla="*/ 4 h 93"/>
                  <a:gd name="T28" fmla="*/ 4 w 183"/>
                  <a:gd name="T29" fmla="*/ 3 h 93"/>
                  <a:gd name="T30" fmla="*/ 6 w 183"/>
                  <a:gd name="T31" fmla="*/ 2 h 93"/>
                  <a:gd name="T32" fmla="*/ 7 w 183"/>
                  <a:gd name="T33" fmla="*/ 2 h 93"/>
                  <a:gd name="T34" fmla="*/ 9 w 183"/>
                  <a:gd name="T35" fmla="*/ 1 h 93"/>
                  <a:gd name="T36" fmla="*/ 11 w 183"/>
                  <a:gd name="T37" fmla="*/ 1 h 93"/>
                  <a:gd name="T38" fmla="*/ 12 w 183"/>
                  <a:gd name="T39" fmla="*/ 0 h 93"/>
                  <a:gd name="T40" fmla="*/ 11 w 183"/>
                  <a:gd name="T41" fmla="*/ 1 h 93"/>
                  <a:gd name="T42" fmla="*/ 12 w 183"/>
                  <a:gd name="T43" fmla="*/ 1 h 93"/>
                  <a:gd name="T44" fmla="*/ 12 w 183"/>
                  <a:gd name="T45" fmla="*/ 0 h 93"/>
                  <a:gd name="T46" fmla="*/ 11 w 183"/>
                  <a:gd name="T47" fmla="*/ 0 h 9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83"/>
                  <a:gd name="T73" fmla="*/ 0 h 93"/>
                  <a:gd name="T74" fmla="*/ 183 w 183"/>
                  <a:gd name="T75" fmla="*/ 93 h 9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83" h="93">
                    <a:moveTo>
                      <a:pt x="171" y="4"/>
                    </a:moveTo>
                    <a:lnTo>
                      <a:pt x="176" y="0"/>
                    </a:lnTo>
                    <a:lnTo>
                      <a:pt x="142" y="9"/>
                    </a:lnTo>
                    <a:lnTo>
                      <a:pt x="111" y="18"/>
                    </a:lnTo>
                    <a:lnTo>
                      <a:pt x="84" y="30"/>
                    </a:lnTo>
                    <a:lnTo>
                      <a:pt x="61" y="44"/>
                    </a:lnTo>
                    <a:lnTo>
                      <a:pt x="39" y="56"/>
                    </a:lnTo>
                    <a:lnTo>
                      <a:pt x="22" y="66"/>
                    </a:lnTo>
                    <a:lnTo>
                      <a:pt x="9" y="76"/>
                    </a:lnTo>
                    <a:lnTo>
                      <a:pt x="0" y="83"/>
                    </a:lnTo>
                    <a:lnTo>
                      <a:pt x="7" y="93"/>
                    </a:lnTo>
                    <a:lnTo>
                      <a:pt x="16" y="85"/>
                    </a:lnTo>
                    <a:lnTo>
                      <a:pt x="30" y="76"/>
                    </a:lnTo>
                    <a:lnTo>
                      <a:pt x="46" y="65"/>
                    </a:lnTo>
                    <a:lnTo>
                      <a:pt x="66" y="53"/>
                    </a:lnTo>
                    <a:lnTo>
                      <a:pt x="88" y="42"/>
                    </a:lnTo>
                    <a:lnTo>
                      <a:pt x="116" y="30"/>
                    </a:lnTo>
                    <a:lnTo>
                      <a:pt x="145" y="21"/>
                    </a:lnTo>
                    <a:lnTo>
                      <a:pt x="178" y="12"/>
                    </a:lnTo>
                    <a:lnTo>
                      <a:pt x="183" y="9"/>
                    </a:lnTo>
                    <a:lnTo>
                      <a:pt x="178" y="12"/>
                    </a:lnTo>
                    <a:lnTo>
                      <a:pt x="182" y="11"/>
                    </a:lnTo>
                    <a:lnTo>
                      <a:pt x="183" y="9"/>
                    </a:lnTo>
                    <a:lnTo>
                      <a:pt x="171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69" name="Freeform 336"/>
              <p:cNvSpPr>
                <a:spLocks/>
              </p:cNvSpPr>
              <p:nvPr/>
            </p:nvSpPr>
            <p:spPr bwMode="auto">
              <a:xfrm>
                <a:off x="4852" y="2047"/>
                <a:ext cx="17" cy="11"/>
              </a:xfrm>
              <a:custGeom>
                <a:avLst/>
                <a:gdLst>
                  <a:gd name="T0" fmla="*/ 4 w 68"/>
                  <a:gd name="T1" fmla="*/ 0 h 42"/>
                  <a:gd name="T2" fmla="*/ 4 w 68"/>
                  <a:gd name="T3" fmla="*/ 0 h 42"/>
                  <a:gd name="T4" fmla="*/ 3 w 68"/>
                  <a:gd name="T5" fmla="*/ 0 h 42"/>
                  <a:gd name="T6" fmla="*/ 2 w 68"/>
                  <a:gd name="T7" fmla="*/ 1 h 42"/>
                  <a:gd name="T8" fmla="*/ 2 w 68"/>
                  <a:gd name="T9" fmla="*/ 1 h 42"/>
                  <a:gd name="T10" fmla="*/ 1 w 68"/>
                  <a:gd name="T11" fmla="*/ 1 h 42"/>
                  <a:gd name="T12" fmla="*/ 1 w 68"/>
                  <a:gd name="T13" fmla="*/ 2 h 42"/>
                  <a:gd name="T14" fmla="*/ 1 w 68"/>
                  <a:gd name="T15" fmla="*/ 2 h 42"/>
                  <a:gd name="T16" fmla="*/ 0 w 68"/>
                  <a:gd name="T17" fmla="*/ 2 h 42"/>
                  <a:gd name="T18" fmla="*/ 0 w 68"/>
                  <a:gd name="T19" fmla="*/ 3 h 42"/>
                  <a:gd name="T20" fmla="*/ 1 w 68"/>
                  <a:gd name="T21" fmla="*/ 3 h 42"/>
                  <a:gd name="T22" fmla="*/ 1 w 68"/>
                  <a:gd name="T23" fmla="*/ 3 h 42"/>
                  <a:gd name="T24" fmla="*/ 1 w 68"/>
                  <a:gd name="T25" fmla="*/ 3 h 42"/>
                  <a:gd name="T26" fmla="*/ 1 w 68"/>
                  <a:gd name="T27" fmla="*/ 2 h 42"/>
                  <a:gd name="T28" fmla="*/ 2 w 68"/>
                  <a:gd name="T29" fmla="*/ 2 h 42"/>
                  <a:gd name="T30" fmla="*/ 2 w 68"/>
                  <a:gd name="T31" fmla="*/ 2 h 42"/>
                  <a:gd name="T32" fmla="*/ 3 w 68"/>
                  <a:gd name="T33" fmla="*/ 1 h 42"/>
                  <a:gd name="T34" fmla="*/ 3 w 68"/>
                  <a:gd name="T35" fmla="*/ 1 h 42"/>
                  <a:gd name="T36" fmla="*/ 4 w 68"/>
                  <a:gd name="T37" fmla="*/ 1 h 42"/>
                  <a:gd name="T38" fmla="*/ 4 w 68"/>
                  <a:gd name="T39" fmla="*/ 1 h 42"/>
                  <a:gd name="T40" fmla="*/ 4 w 68"/>
                  <a:gd name="T41" fmla="*/ 0 h 42"/>
                  <a:gd name="T42" fmla="*/ 4 w 68"/>
                  <a:gd name="T43" fmla="*/ 0 h 42"/>
                  <a:gd name="T44" fmla="*/ 4 w 68"/>
                  <a:gd name="T45" fmla="*/ 0 h 42"/>
                  <a:gd name="T46" fmla="*/ 4 w 68"/>
                  <a:gd name="T47" fmla="*/ 0 h 4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8"/>
                  <a:gd name="T73" fmla="*/ 0 h 42"/>
                  <a:gd name="T74" fmla="*/ 68 w 68"/>
                  <a:gd name="T75" fmla="*/ 42 h 4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8" h="42">
                    <a:moveTo>
                      <a:pt x="68" y="0"/>
                    </a:moveTo>
                    <a:lnTo>
                      <a:pt x="65" y="0"/>
                    </a:lnTo>
                    <a:lnTo>
                      <a:pt x="53" y="2"/>
                    </a:lnTo>
                    <a:lnTo>
                      <a:pt x="42" y="6"/>
                    </a:lnTo>
                    <a:lnTo>
                      <a:pt x="31" y="12"/>
                    </a:lnTo>
                    <a:lnTo>
                      <a:pt x="22" y="17"/>
                    </a:lnTo>
                    <a:lnTo>
                      <a:pt x="14" y="23"/>
                    </a:lnTo>
                    <a:lnTo>
                      <a:pt x="8" y="27"/>
                    </a:lnTo>
                    <a:lnTo>
                      <a:pt x="4" y="32"/>
                    </a:lnTo>
                    <a:lnTo>
                      <a:pt x="0" y="37"/>
                    </a:lnTo>
                    <a:lnTo>
                      <a:pt x="12" y="42"/>
                    </a:lnTo>
                    <a:lnTo>
                      <a:pt x="13" y="39"/>
                    </a:lnTo>
                    <a:lnTo>
                      <a:pt x="16" y="37"/>
                    </a:lnTo>
                    <a:lnTo>
                      <a:pt x="22" y="32"/>
                    </a:lnTo>
                    <a:lnTo>
                      <a:pt x="29" y="26"/>
                    </a:lnTo>
                    <a:lnTo>
                      <a:pt x="36" y="21"/>
                    </a:lnTo>
                    <a:lnTo>
                      <a:pt x="47" y="18"/>
                    </a:lnTo>
                    <a:lnTo>
                      <a:pt x="55" y="14"/>
                    </a:lnTo>
                    <a:lnTo>
                      <a:pt x="67" y="12"/>
                    </a:lnTo>
                    <a:lnTo>
                      <a:pt x="64" y="12"/>
                    </a:lnTo>
                    <a:lnTo>
                      <a:pt x="68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70" name="Freeform 337"/>
              <p:cNvSpPr>
                <a:spLocks/>
              </p:cNvSpPr>
              <p:nvPr/>
            </p:nvSpPr>
            <p:spPr bwMode="auto">
              <a:xfrm>
                <a:off x="4867" y="2047"/>
                <a:ext cx="15" cy="10"/>
              </a:xfrm>
              <a:custGeom>
                <a:avLst/>
                <a:gdLst>
                  <a:gd name="T0" fmla="*/ 4 w 56"/>
                  <a:gd name="T1" fmla="*/ 2 h 39"/>
                  <a:gd name="T2" fmla="*/ 4 w 56"/>
                  <a:gd name="T3" fmla="*/ 2 h 39"/>
                  <a:gd name="T4" fmla="*/ 4 w 56"/>
                  <a:gd name="T5" fmla="*/ 2 h 39"/>
                  <a:gd name="T6" fmla="*/ 4 w 56"/>
                  <a:gd name="T7" fmla="*/ 2 h 39"/>
                  <a:gd name="T8" fmla="*/ 3 w 56"/>
                  <a:gd name="T9" fmla="*/ 2 h 39"/>
                  <a:gd name="T10" fmla="*/ 3 w 56"/>
                  <a:gd name="T11" fmla="*/ 1 h 39"/>
                  <a:gd name="T12" fmla="*/ 3 w 56"/>
                  <a:gd name="T13" fmla="*/ 1 h 39"/>
                  <a:gd name="T14" fmla="*/ 2 w 56"/>
                  <a:gd name="T15" fmla="*/ 1 h 39"/>
                  <a:gd name="T16" fmla="*/ 1 w 56"/>
                  <a:gd name="T17" fmla="*/ 1 h 39"/>
                  <a:gd name="T18" fmla="*/ 0 w 56"/>
                  <a:gd name="T19" fmla="*/ 0 h 39"/>
                  <a:gd name="T20" fmla="*/ 0 w 56"/>
                  <a:gd name="T21" fmla="*/ 1 h 39"/>
                  <a:gd name="T22" fmla="*/ 1 w 56"/>
                  <a:gd name="T23" fmla="*/ 1 h 39"/>
                  <a:gd name="T24" fmla="*/ 2 w 56"/>
                  <a:gd name="T25" fmla="*/ 1 h 39"/>
                  <a:gd name="T26" fmla="*/ 2 w 56"/>
                  <a:gd name="T27" fmla="*/ 2 h 39"/>
                  <a:gd name="T28" fmla="*/ 3 w 56"/>
                  <a:gd name="T29" fmla="*/ 2 h 39"/>
                  <a:gd name="T30" fmla="*/ 3 w 56"/>
                  <a:gd name="T31" fmla="*/ 2 h 39"/>
                  <a:gd name="T32" fmla="*/ 3 w 56"/>
                  <a:gd name="T33" fmla="*/ 2 h 39"/>
                  <a:gd name="T34" fmla="*/ 3 w 56"/>
                  <a:gd name="T35" fmla="*/ 3 h 39"/>
                  <a:gd name="T36" fmla="*/ 3 w 56"/>
                  <a:gd name="T37" fmla="*/ 3 h 39"/>
                  <a:gd name="T38" fmla="*/ 3 w 56"/>
                  <a:gd name="T39" fmla="*/ 2 h 39"/>
                  <a:gd name="T40" fmla="*/ 4 w 56"/>
                  <a:gd name="T41" fmla="*/ 2 h 39"/>
                  <a:gd name="T42" fmla="*/ 4 w 56"/>
                  <a:gd name="T43" fmla="*/ 2 h 39"/>
                  <a:gd name="T44" fmla="*/ 4 w 56"/>
                  <a:gd name="T45" fmla="*/ 2 h 39"/>
                  <a:gd name="T46" fmla="*/ 4 w 56"/>
                  <a:gd name="T47" fmla="*/ 2 h 3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6"/>
                  <a:gd name="T73" fmla="*/ 0 h 39"/>
                  <a:gd name="T74" fmla="*/ 56 w 56"/>
                  <a:gd name="T75" fmla="*/ 39 h 3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6" h="39">
                    <a:moveTo>
                      <a:pt x="55" y="37"/>
                    </a:moveTo>
                    <a:lnTo>
                      <a:pt x="54" y="31"/>
                    </a:lnTo>
                    <a:lnTo>
                      <a:pt x="54" y="30"/>
                    </a:lnTo>
                    <a:lnTo>
                      <a:pt x="51" y="27"/>
                    </a:lnTo>
                    <a:lnTo>
                      <a:pt x="48" y="25"/>
                    </a:lnTo>
                    <a:lnTo>
                      <a:pt x="43" y="21"/>
                    </a:lnTo>
                    <a:lnTo>
                      <a:pt x="37" y="17"/>
                    </a:lnTo>
                    <a:lnTo>
                      <a:pt x="27" y="12"/>
                    </a:lnTo>
                    <a:lnTo>
                      <a:pt x="16" y="6"/>
                    </a:lnTo>
                    <a:lnTo>
                      <a:pt x="4" y="0"/>
                    </a:lnTo>
                    <a:lnTo>
                      <a:pt x="0" y="12"/>
                    </a:lnTo>
                    <a:lnTo>
                      <a:pt x="12" y="18"/>
                    </a:lnTo>
                    <a:lnTo>
                      <a:pt x="22" y="21"/>
                    </a:lnTo>
                    <a:lnTo>
                      <a:pt x="30" y="26"/>
                    </a:lnTo>
                    <a:lnTo>
                      <a:pt x="36" y="31"/>
                    </a:lnTo>
                    <a:lnTo>
                      <a:pt x="40" y="35"/>
                    </a:lnTo>
                    <a:lnTo>
                      <a:pt x="42" y="37"/>
                    </a:lnTo>
                    <a:lnTo>
                      <a:pt x="44" y="39"/>
                    </a:lnTo>
                    <a:lnTo>
                      <a:pt x="44" y="38"/>
                    </a:lnTo>
                    <a:lnTo>
                      <a:pt x="43" y="32"/>
                    </a:lnTo>
                    <a:lnTo>
                      <a:pt x="55" y="37"/>
                    </a:lnTo>
                    <a:lnTo>
                      <a:pt x="56" y="33"/>
                    </a:lnTo>
                    <a:lnTo>
                      <a:pt x="54" y="31"/>
                    </a:lnTo>
                    <a:lnTo>
                      <a:pt x="55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71" name="Freeform 338"/>
              <p:cNvSpPr>
                <a:spLocks/>
              </p:cNvSpPr>
              <p:nvPr/>
            </p:nvSpPr>
            <p:spPr bwMode="auto">
              <a:xfrm>
                <a:off x="4873" y="2055"/>
                <a:ext cx="8" cy="14"/>
              </a:xfrm>
              <a:custGeom>
                <a:avLst/>
                <a:gdLst>
                  <a:gd name="T0" fmla="*/ 1 w 34"/>
                  <a:gd name="T1" fmla="*/ 4 h 54"/>
                  <a:gd name="T2" fmla="*/ 1 w 34"/>
                  <a:gd name="T3" fmla="*/ 4 h 54"/>
                  <a:gd name="T4" fmla="*/ 2 w 34"/>
                  <a:gd name="T5" fmla="*/ 0 h 54"/>
                  <a:gd name="T6" fmla="*/ 1 w 34"/>
                  <a:gd name="T7" fmla="*/ 0 h 54"/>
                  <a:gd name="T8" fmla="*/ 0 w 34"/>
                  <a:gd name="T9" fmla="*/ 3 h 54"/>
                  <a:gd name="T10" fmla="*/ 0 w 34"/>
                  <a:gd name="T11" fmla="*/ 3 h 54"/>
                  <a:gd name="T12" fmla="*/ 1 w 34"/>
                  <a:gd name="T13" fmla="*/ 4 h 54"/>
                  <a:gd name="T14" fmla="*/ 1 w 34"/>
                  <a:gd name="T15" fmla="*/ 4 h 54"/>
                  <a:gd name="T16" fmla="*/ 1 w 34"/>
                  <a:gd name="T17" fmla="*/ 4 h 54"/>
                  <a:gd name="T18" fmla="*/ 1 w 34"/>
                  <a:gd name="T19" fmla="*/ 4 h 5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4"/>
                  <a:gd name="T31" fmla="*/ 0 h 54"/>
                  <a:gd name="T32" fmla="*/ 34 w 34"/>
                  <a:gd name="T33" fmla="*/ 54 h 5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4" h="54">
                    <a:moveTo>
                      <a:pt x="11" y="54"/>
                    </a:moveTo>
                    <a:lnTo>
                      <a:pt x="12" y="53"/>
                    </a:lnTo>
                    <a:lnTo>
                      <a:pt x="34" y="5"/>
                    </a:lnTo>
                    <a:lnTo>
                      <a:pt x="22" y="0"/>
                    </a:lnTo>
                    <a:lnTo>
                      <a:pt x="0" y="48"/>
                    </a:lnTo>
                    <a:lnTo>
                      <a:pt x="1" y="47"/>
                    </a:lnTo>
                    <a:lnTo>
                      <a:pt x="11" y="54"/>
                    </a:lnTo>
                    <a:lnTo>
                      <a:pt x="12" y="53"/>
                    </a:lnTo>
                    <a:lnTo>
                      <a:pt x="11" y="5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72" name="Freeform 339"/>
              <p:cNvSpPr>
                <a:spLocks/>
              </p:cNvSpPr>
              <p:nvPr/>
            </p:nvSpPr>
            <p:spPr bwMode="auto">
              <a:xfrm>
                <a:off x="4867" y="1954"/>
                <a:ext cx="22" cy="102"/>
              </a:xfrm>
              <a:custGeom>
                <a:avLst/>
                <a:gdLst>
                  <a:gd name="T0" fmla="*/ 1 w 87"/>
                  <a:gd name="T1" fmla="*/ 17 h 406"/>
                  <a:gd name="T2" fmla="*/ 1 w 87"/>
                  <a:gd name="T3" fmla="*/ 15 h 406"/>
                  <a:gd name="T4" fmla="*/ 1 w 87"/>
                  <a:gd name="T5" fmla="*/ 13 h 406"/>
                  <a:gd name="T6" fmla="*/ 1 w 87"/>
                  <a:gd name="T7" fmla="*/ 11 h 406"/>
                  <a:gd name="T8" fmla="*/ 1 w 87"/>
                  <a:gd name="T9" fmla="*/ 8 h 406"/>
                  <a:gd name="T10" fmla="*/ 1 w 87"/>
                  <a:gd name="T11" fmla="*/ 6 h 406"/>
                  <a:gd name="T12" fmla="*/ 1 w 87"/>
                  <a:gd name="T13" fmla="*/ 4 h 406"/>
                  <a:gd name="T14" fmla="*/ 1 w 87"/>
                  <a:gd name="T15" fmla="*/ 3 h 406"/>
                  <a:gd name="T16" fmla="*/ 3 w 87"/>
                  <a:gd name="T17" fmla="*/ 2 h 406"/>
                  <a:gd name="T18" fmla="*/ 4 w 87"/>
                  <a:gd name="T19" fmla="*/ 1 h 406"/>
                  <a:gd name="T20" fmla="*/ 5 w 87"/>
                  <a:gd name="T21" fmla="*/ 0 h 406"/>
                  <a:gd name="T22" fmla="*/ 5 w 87"/>
                  <a:gd name="T23" fmla="*/ 0 h 406"/>
                  <a:gd name="T24" fmla="*/ 5 w 87"/>
                  <a:gd name="T25" fmla="*/ 1 h 406"/>
                  <a:gd name="T26" fmla="*/ 6 w 87"/>
                  <a:gd name="T27" fmla="*/ 3 h 406"/>
                  <a:gd name="T28" fmla="*/ 6 w 87"/>
                  <a:gd name="T29" fmla="*/ 5 h 406"/>
                  <a:gd name="T30" fmla="*/ 6 w 87"/>
                  <a:gd name="T31" fmla="*/ 8 h 406"/>
                  <a:gd name="T32" fmla="*/ 6 w 87"/>
                  <a:gd name="T33" fmla="*/ 10 h 406"/>
                  <a:gd name="T34" fmla="*/ 5 w 87"/>
                  <a:gd name="T35" fmla="*/ 13 h 406"/>
                  <a:gd name="T36" fmla="*/ 5 w 87"/>
                  <a:gd name="T37" fmla="*/ 15 h 406"/>
                  <a:gd name="T38" fmla="*/ 5 w 87"/>
                  <a:gd name="T39" fmla="*/ 16 h 406"/>
                  <a:gd name="T40" fmla="*/ 5 w 87"/>
                  <a:gd name="T41" fmla="*/ 17 h 406"/>
                  <a:gd name="T42" fmla="*/ 6 w 87"/>
                  <a:gd name="T43" fmla="*/ 19 h 406"/>
                  <a:gd name="T44" fmla="*/ 6 w 87"/>
                  <a:gd name="T45" fmla="*/ 20 h 406"/>
                  <a:gd name="T46" fmla="*/ 5 w 87"/>
                  <a:gd name="T47" fmla="*/ 21 h 406"/>
                  <a:gd name="T48" fmla="*/ 4 w 87"/>
                  <a:gd name="T49" fmla="*/ 23 h 406"/>
                  <a:gd name="T50" fmla="*/ 4 w 87"/>
                  <a:gd name="T51" fmla="*/ 25 h 406"/>
                  <a:gd name="T52" fmla="*/ 3 w 87"/>
                  <a:gd name="T53" fmla="*/ 25 h 406"/>
                  <a:gd name="T54" fmla="*/ 3 w 87"/>
                  <a:gd name="T55" fmla="*/ 26 h 406"/>
                  <a:gd name="T56" fmla="*/ 0 w 87"/>
                  <a:gd name="T57" fmla="*/ 24 h 406"/>
                  <a:gd name="T58" fmla="*/ 0 w 87"/>
                  <a:gd name="T59" fmla="*/ 23 h 406"/>
                  <a:gd name="T60" fmla="*/ 0 w 87"/>
                  <a:gd name="T61" fmla="*/ 21 h 406"/>
                  <a:gd name="T62" fmla="*/ 0 w 87"/>
                  <a:gd name="T63" fmla="*/ 20 h 406"/>
                  <a:gd name="T64" fmla="*/ 1 w 87"/>
                  <a:gd name="T65" fmla="*/ 18 h 40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7"/>
                  <a:gd name="T100" fmla="*/ 0 h 406"/>
                  <a:gd name="T101" fmla="*/ 87 w 87"/>
                  <a:gd name="T102" fmla="*/ 406 h 40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7" h="406">
                    <a:moveTo>
                      <a:pt x="13" y="282"/>
                    </a:moveTo>
                    <a:lnTo>
                      <a:pt x="13" y="270"/>
                    </a:lnTo>
                    <a:lnTo>
                      <a:pt x="12" y="256"/>
                    </a:lnTo>
                    <a:lnTo>
                      <a:pt x="12" y="240"/>
                    </a:lnTo>
                    <a:lnTo>
                      <a:pt x="12" y="222"/>
                    </a:lnTo>
                    <a:lnTo>
                      <a:pt x="13" y="204"/>
                    </a:lnTo>
                    <a:lnTo>
                      <a:pt x="13" y="185"/>
                    </a:lnTo>
                    <a:lnTo>
                      <a:pt x="14" y="166"/>
                    </a:lnTo>
                    <a:lnTo>
                      <a:pt x="14" y="147"/>
                    </a:lnTo>
                    <a:lnTo>
                      <a:pt x="15" y="128"/>
                    </a:lnTo>
                    <a:lnTo>
                      <a:pt x="16" y="110"/>
                    </a:lnTo>
                    <a:lnTo>
                      <a:pt x="18" y="93"/>
                    </a:lnTo>
                    <a:lnTo>
                      <a:pt x="19" y="77"/>
                    </a:lnTo>
                    <a:lnTo>
                      <a:pt x="20" y="64"/>
                    </a:lnTo>
                    <a:lnTo>
                      <a:pt x="20" y="53"/>
                    </a:lnTo>
                    <a:lnTo>
                      <a:pt x="21" y="45"/>
                    </a:lnTo>
                    <a:lnTo>
                      <a:pt x="22" y="40"/>
                    </a:lnTo>
                    <a:lnTo>
                      <a:pt x="39" y="28"/>
                    </a:lnTo>
                    <a:lnTo>
                      <a:pt x="52" y="19"/>
                    </a:lnTo>
                    <a:lnTo>
                      <a:pt x="62" y="12"/>
                    </a:lnTo>
                    <a:lnTo>
                      <a:pt x="70" y="7"/>
                    </a:lnTo>
                    <a:lnTo>
                      <a:pt x="75" y="3"/>
                    </a:lnTo>
                    <a:lnTo>
                      <a:pt x="79" y="1"/>
                    </a:lnTo>
                    <a:lnTo>
                      <a:pt x="81" y="0"/>
                    </a:lnTo>
                    <a:lnTo>
                      <a:pt x="84" y="13"/>
                    </a:lnTo>
                    <a:lnTo>
                      <a:pt x="85" y="27"/>
                    </a:lnTo>
                    <a:lnTo>
                      <a:pt x="86" y="44"/>
                    </a:lnTo>
                    <a:lnTo>
                      <a:pt x="87" y="61"/>
                    </a:lnTo>
                    <a:lnTo>
                      <a:pt x="87" y="80"/>
                    </a:lnTo>
                    <a:lnTo>
                      <a:pt x="87" y="100"/>
                    </a:lnTo>
                    <a:lnTo>
                      <a:pt x="87" y="119"/>
                    </a:lnTo>
                    <a:lnTo>
                      <a:pt x="87" y="140"/>
                    </a:lnTo>
                    <a:lnTo>
                      <a:pt x="86" y="160"/>
                    </a:lnTo>
                    <a:lnTo>
                      <a:pt x="85" y="179"/>
                    </a:lnTo>
                    <a:lnTo>
                      <a:pt x="84" y="198"/>
                    </a:lnTo>
                    <a:lnTo>
                      <a:pt x="82" y="215"/>
                    </a:lnTo>
                    <a:lnTo>
                      <a:pt x="80" y="231"/>
                    </a:lnTo>
                    <a:lnTo>
                      <a:pt x="79" y="245"/>
                    </a:lnTo>
                    <a:lnTo>
                      <a:pt x="76" y="256"/>
                    </a:lnTo>
                    <a:lnTo>
                      <a:pt x="75" y="265"/>
                    </a:lnTo>
                    <a:lnTo>
                      <a:pt x="80" y="275"/>
                    </a:lnTo>
                    <a:lnTo>
                      <a:pt x="84" y="285"/>
                    </a:lnTo>
                    <a:lnTo>
                      <a:pt x="86" y="294"/>
                    </a:lnTo>
                    <a:lnTo>
                      <a:pt x="87" y="304"/>
                    </a:lnTo>
                    <a:lnTo>
                      <a:pt x="86" y="315"/>
                    </a:lnTo>
                    <a:lnTo>
                      <a:pt x="82" y="325"/>
                    </a:lnTo>
                    <a:lnTo>
                      <a:pt x="78" y="339"/>
                    </a:lnTo>
                    <a:lnTo>
                      <a:pt x="70" y="354"/>
                    </a:lnTo>
                    <a:lnTo>
                      <a:pt x="63" y="370"/>
                    </a:lnTo>
                    <a:lnTo>
                      <a:pt x="57" y="382"/>
                    </a:lnTo>
                    <a:lnTo>
                      <a:pt x="54" y="390"/>
                    </a:lnTo>
                    <a:lnTo>
                      <a:pt x="51" y="397"/>
                    </a:lnTo>
                    <a:lnTo>
                      <a:pt x="50" y="401"/>
                    </a:lnTo>
                    <a:lnTo>
                      <a:pt x="49" y="404"/>
                    </a:lnTo>
                    <a:lnTo>
                      <a:pt x="49" y="406"/>
                    </a:lnTo>
                    <a:lnTo>
                      <a:pt x="2" y="377"/>
                    </a:lnTo>
                    <a:lnTo>
                      <a:pt x="1" y="369"/>
                    </a:lnTo>
                    <a:lnTo>
                      <a:pt x="0" y="359"/>
                    </a:lnTo>
                    <a:lnTo>
                      <a:pt x="0" y="348"/>
                    </a:lnTo>
                    <a:lnTo>
                      <a:pt x="0" y="337"/>
                    </a:lnTo>
                    <a:lnTo>
                      <a:pt x="1" y="325"/>
                    </a:lnTo>
                    <a:lnTo>
                      <a:pt x="4" y="312"/>
                    </a:lnTo>
                    <a:lnTo>
                      <a:pt x="8" y="298"/>
                    </a:lnTo>
                    <a:lnTo>
                      <a:pt x="13" y="28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73" name="Freeform 340"/>
              <p:cNvSpPr>
                <a:spLocks/>
              </p:cNvSpPr>
              <p:nvPr/>
            </p:nvSpPr>
            <p:spPr bwMode="auto">
              <a:xfrm>
                <a:off x="4869" y="1963"/>
                <a:ext cx="6" cy="62"/>
              </a:xfrm>
              <a:custGeom>
                <a:avLst/>
                <a:gdLst>
                  <a:gd name="T0" fmla="*/ 1 w 22"/>
                  <a:gd name="T1" fmla="*/ 0 h 247"/>
                  <a:gd name="T2" fmla="*/ 1 w 22"/>
                  <a:gd name="T3" fmla="*/ 0 h 247"/>
                  <a:gd name="T4" fmla="*/ 1 w 22"/>
                  <a:gd name="T5" fmla="*/ 1 h 247"/>
                  <a:gd name="T6" fmla="*/ 1 w 22"/>
                  <a:gd name="T7" fmla="*/ 1 h 247"/>
                  <a:gd name="T8" fmla="*/ 1 w 22"/>
                  <a:gd name="T9" fmla="*/ 2 h 247"/>
                  <a:gd name="T10" fmla="*/ 1 w 22"/>
                  <a:gd name="T11" fmla="*/ 3 h 247"/>
                  <a:gd name="T12" fmla="*/ 1 w 22"/>
                  <a:gd name="T13" fmla="*/ 4 h 247"/>
                  <a:gd name="T14" fmla="*/ 0 w 22"/>
                  <a:gd name="T15" fmla="*/ 5 h 247"/>
                  <a:gd name="T16" fmla="*/ 0 w 22"/>
                  <a:gd name="T17" fmla="*/ 6 h 247"/>
                  <a:gd name="T18" fmla="*/ 0 w 22"/>
                  <a:gd name="T19" fmla="*/ 7 h 247"/>
                  <a:gd name="T20" fmla="*/ 0 w 22"/>
                  <a:gd name="T21" fmla="*/ 8 h 247"/>
                  <a:gd name="T22" fmla="*/ 0 w 22"/>
                  <a:gd name="T23" fmla="*/ 10 h 247"/>
                  <a:gd name="T24" fmla="*/ 0 w 22"/>
                  <a:gd name="T25" fmla="*/ 11 h 247"/>
                  <a:gd name="T26" fmla="*/ 0 w 22"/>
                  <a:gd name="T27" fmla="*/ 12 h 247"/>
                  <a:gd name="T28" fmla="*/ 0 w 22"/>
                  <a:gd name="T29" fmla="*/ 13 h 247"/>
                  <a:gd name="T30" fmla="*/ 0 w 22"/>
                  <a:gd name="T31" fmla="*/ 14 h 247"/>
                  <a:gd name="T32" fmla="*/ 0 w 22"/>
                  <a:gd name="T33" fmla="*/ 15 h 247"/>
                  <a:gd name="T34" fmla="*/ 0 w 22"/>
                  <a:gd name="T35" fmla="*/ 16 h 247"/>
                  <a:gd name="T36" fmla="*/ 1 w 22"/>
                  <a:gd name="T37" fmla="*/ 16 h 247"/>
                  <a:gd name="T38" fmla="*/ 1 w 22"/>
                  <a:gd name="T39" fmla="*/ 15 h 247"/>
                  <a:gd name="T40" fmla="*/ 1 w 22"/>
                  <a:gd name="T41" fmla="*/ 14 h 247"/>
                  <a:gd name="T42" fmla="*/ 1 w 22"/>
                  <a:gd name="T43" fmla="*/ 13 h 247"/>
                  <a:gd name="T44" fmla="*/ 1 w 22"/>
                  <a:gd name="T45" fmla="*/ 12 h 247"/>
                  <a:gd name="T46" fmla="*/ 1 w 22"/>
                  <a:gd name="T47" fmla="*/ 11 h 247"/>
                  <a:gd name="T48" fmla="*/ 1 w 22"/>
                  <a:gd name="T49" fmla="*/ 10 h 247"/>
                  <a:gd name="T50" fmla="*/ 1 w 22"/>
                  <a:gd name="T51" fmla="*/ 8 h 247"/>
                  <a:gd name="T52" fmla="*/ 1 w 22"/>
                  <a:gd name="T53" fmla="*/ 7 h 247"/>
                  <a:gd name="T54" fmla="*/ 1 w 22"/>
                  <a:gd name="T55" fmla="*/ 6 h 247"/>
                  <a:gd name="T56" fmla="*/ 1 w 22"/>
                  <a:gd name="T57" fmla="*/ 5 h 247"/>
                  <a:gd name="T58" fmla="*/ 1 w 22"/>
                  <a:gd name="T59" fmla="*/ 4 h 247"/>
                  <a:gd name="T60" fmla="*/ 1 w 22"/>
                  <a:gd name="T61" fmla="*/ 3 h 247"/>
                  <a:gd name="T62" fmla="*/ 1 w 22"/>
                  <a:gd name="T63" fmla="*/ 2 h 247"/>
                  <a:gd name="T64" fmla="*/ 1 w 22"/>
                  <a:gd name="T65" fmla="*/ 1 h 247"/>
                  <a:gd name="T66" fmla="*/ 2 w 22"/>
                  <a:gd name="T67" fmla="*/ 1 h 247"/>
                  <a:gd name="T68" fmla="*/ 2 w 22"/>
                  <a:gd name="T69" fmla="*/ 1 h 247"/>
                  <a:gd name="T70" fmla="*/ 1 w 22"/>
                  <a:gd name="T71" fmla="*/ 1 h 247"/>
                  <a:gd name="T72" fmla="*/ 1 w 22"/>
                  <a:gd name="T73" fmla="*/ 0 h 247"/>
                  <a:gd name="T74" fmla="*/ 1 w 22"/>
                  <a:gd name="T75" fmla="*/ 0 h 247"/>
                  <a:gd name="T76" fmla="*/ 1 w 22"/>
                  <a:gd name="T77" fmla="*/ 0 h 247"/>
                  <a:gd name="T78" fmla="*/ 1 w 22"/>
                  <a:gd name="T79" fmla="*/ 0 h 24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2"/>
                  <a:gd name="T121" fmla="*/ 0 h 247"/>
                  <a:gd name="T122" fmla="*/ 22 w 22"/>
                  <a:gd name="T123" fmla="*/ 247 h 247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2" h="247">
                    <a:moveTo>
                      <a:pt x="13" y="0"/>
                    </a:moveTo>
                    <a:lnTo>
                      <a:pt x="10" y="4"/>
                    </a:lnTo>
                    <a:lnTo>
                      <a:pt x="9" y="9"/>
                    </a:lnTo>
                    <a:lnTo>
                      <a:pt x="8" y="18"/>
                    </a:lnTo>
                    <a:lnTo>
                      <a:pt x="8" y="29"/>
                    </a:lnTo>
                    <a:lnTo>
                      <a:pt x="7" y="42"/>
                    </a:lnTo>
                    <a:lnTo>
                      <a:pt x="6" y="58"/>
                    </a:lnTo>
                    <a:lnTo>
                      <a:pt x="4" y="75"/>
                    </a:lnTo>
                    <a:lnTo>
                      <a:pt x="3" y="93"/>
                    </a:lnTo>
                    <a:lnTo>
                      <a:pt x="2" y="112"/>
                    </a:lnTo>
                    <a:lnTo>
                      <a:pt x="2" y="131"/>
                    </a:lnTo>
                    <a:lnTo>
                      <a:pt x="1" y="150"/>
                    </a:lnTo>
                    <a:lnTo>
                      <a:pt x="1" y="169"/>
                    </a:lnTo>
                    <a:lnTo>
                      <a:pt x="0" y="187"/>
                    </a:lnTo>
                    <a:lnTo>
                      <a:pt x="0" y="205"/>
                    </a:lnTo>
                    <a:lnTo>
                      <a:pt x="0" y="221"/>
                    </a:lnTo>
                    <a:lnTo>
                      <a:pt x="1" y="235"/>
                    </a:lnTo>
                    <a:lnTo>
                      <a:pt x="1" y="247"/>
                    </a:lnTo>
                    <a:lnTo>
                      <a:pt x="13" y="247"/>
                    </a:lnTo>
                    <a:lnTo>
                      <a:pt x="13" y="235"/>
                    </a:lnTo>
                    <a:lnTo>
                      <a:pt x="12" y="221"/>
                    </a:lnTo>
                    <a:lnTo>
                      <a:pt x="12" y="205"/>
                    </a:lnTo>
                    <a:lnTo>
                      <a:pt x="12" y="187"/>
                    </a:lnTo>
                    <a:lnTo>
                      <a:pt x="13" y="169"/>
                    </a:lnTo>
                    <a:lnTo>
                      <a:pt x="13" y="150"/>
                    </a:lnTo>
                    <a:lnTo>
                      <a:pt x="14" y="131"/>
                    </a:lnTo>
                    <a:lnTo>
                      <a:pt x="14" y="112"/>
                    </a:lnTo>
                    <a:lnTo>
                      <a:pt x="15" y="93"/>
                    </a:lnTo>
                    <a:lnTo>
                      <a:pt x="16" y="75"/>
                    </a:lnTo>
                    <a:lnTo>
                      <a:pt x="18" y="58"/>
                    </a:lnTo>
                    <a:lnTo>
                      <a:pt x="19" y="42"/>
                    </a:lnTo>
                    <a:lnTo>
                      <a:pt x="20" y="29"/>
                    </a:lnTo>
                    <a:lnTo>
                      <a:pt x="20" y="18"/>
                    </a:lnTo>
                    <a:lnTo>
                      <a:pt x="21" y="11"/>
                    </a:lnTo>
                    <a:lnTo>
                      <a:pt x="22" y="6"/>
                    </a:lnTo>
                    <a:lnTo>
                      <a:pt x="20" y="1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0" y="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74" name="Freeform 341"/>
              <p:cNvSpPr>
                <a:spLocks/>
              </p:cNvSpPr>
              <p:nvPr/>
            </p:nvSpPr>
            <p:spPr bwMode="auto">
              <a:xfrm>
                <a:off x="4872" y="1952"/>
                <a:ext cx="17" cy="14"/>
              </a:xfrm>
              <a:custGeom>
                <a:avLst/>
                <a:gdLst>
                  <a:gd name="T0" fmla="*/ 4 w 68"/>
                  <a:gd name="T1" fmla="*/ 1 h 54"/>
                  <a:gd name="T2" fmla="*/ 4 w 68"/>
                  <a:gd name="T3" fmla="*/ 0 h 54"/>
                  <a:gd name="T4" fmla="*/ 4 w 68"/>
                  <a:gd name="T5" fmla="*/ 0 h 54"/>
                  <a:gd name="T6" fmla="*/ 3 w 68"/>
                  <a:gd name="T7" fmla="*/ 0 h 54"/>
                  <a:gd name="T8" fmla="*/ 3 w 68"/>
                  <a:gd name="T9" fmla="*/ 1 h 54"/>
                  <a:gd name="T10" fmla="*/ 3 w 68"/>
                  <a:gd name="T11" fmla="*/ 1 h 54"/>
                  <a:gd name="T12" fmla="*/ 2 w 68"/>
                  <a:gd name="T13" fmla="*/ 1 h 54"/>
                  <a:gd name="T14" fmla="*/ 2 w 68"/>
                  <a:gd name="T15" fmla="*/ 2 h 54"/>
                  <a:gd name="T16" fmla="*/ 1 w 68"/>
                  <a:gd name="T17" fmla="*/ 2 h 54"/>
                  <a:gd name="T18" fmla="*/ 0 w 68"/>
                  <a:gd name="T19" fmla="*/ 3 h 54"/>
                  <a:gd name="T20" fmla="*/ 1 w 68"/>
                  <a:gd name="T21" fmla="*/ 4 h 54"/>
                  <a:gd name="T22" fmla="*/ 1 w 68"/>
                  <a:gd name="T23" fmla="*/ 3 h 54"/>
                  <a:gd name="T24" fmla="*/ 2 w 68"/>
                  <a:gd name="T25" fmla="*/ 2 h 54"/>
                  <a:gd name="T26" fmla="*/ 3 w 68"/>
                  <a:gd name="T27" fmla="*/ 2 h 54"/>
                  <a:gd name="T28" fmla="*/ 3 w 68"/>
                  <a:gd name="T29" fmla="*/ 1 h 54"/>
                  <a:gd name="T30" fmla="*/ 4 w 68"/>
                  <a:gd name="T31" fmla="*/ 1 h 54"/>
                  <a:gd name="T32" fmla="*/ 4 w 68"/>
                  <a:gd name="T33" fmla="*/ 1 h 54"/>
                  <a:gd name="T34" fmla="*/ 4 w 68"/>
                  <a:gd name="T35" fmla="*/ 1 h 54"/>
                  <a:gd name="T36" fmla="*/ 4 w 68"/>
                  <a:gd name="T37" fmla="*/ 1 h 54"/>
                  <a:gd name="T38" fmla="*/ 3 w 68"/>
                  <a:gd name="T39" fmla="*/ 1 h 54"/>
                  <a:gd name="T40" fmla="*/ 4 w 68"/>
                  <a:gd name="T41" fmla="*/ 1 h 54"/>
                  <a:gd name="T42" fmla="*/ 4 w 68"/>
                  <a:gd name="T43" fmla="*/ 0 h 54"/>
                  <a:gd name="T44" fmla="*/ 4 w 68"/>
                  <a:gd name="T45" fmla="*/ 0 h 54"/>
                  <a:gd name="T46" fmla="*/ 4 w 68"/>
                  <a:gd name="T47" fmla="*/ 1 h 5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8"/>
                  <a:gd name="T73" fmla="*/ 0 h 54"/>
                  <a:gd name="T74" fmla="*/ 68 w 68"/>
                  <a:gd name="T75" fmla="*/ 54 h 5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8" h="54">
                    <a:moveTo>
                      <a:pt x="68" y="7"/>
                    </a:moveTo>
                    <a:lnTo>
                      <a:pt x="60" y="3"/>
                    </a:lnTo>
                    <a:lnTo>
                      <a:pt x="60" y="4"/>
                    </a:lnTo>
                    <a:lnTo>
                      <a:pt x="56" y="5"/>
                    </a:lnTo>
                    <a:lnTo>
                      <a:pt x="53" y="7"/>
                    </a:lnTo>
                    <a:lnTo>
                      <a:pt x="48" y="11"/>
                    </a:lnTo>
                    <a:lnTo>
                      <a:pt x="39" y="16"/>
                    </a:lnTo>
                    <a:lnTo>
                      <a:pt x="30" y="23"/>
                    </a:lnTo>
                    <a:lnTo>
                      <a:pt x="17" y="32"/>
                    </a:lnTo>
                    <a:lnTo>
                      <a:pt x="0" y="44"/>
                    </a:lnTo>
                    <a:lnTo>
                      <a:pt x="7" y="54"/>
                    </a:lnTo>
                    <a:lnTo>
                      <a:pt x="24" y="42"/>
                    </a:lnTo>
                    <a:lnTo>
                      <a:pt x="37" y="32"/>
                    </a:lnTo>
                    <a:lnTo>
                      <a:pt x="47" y="25"/>
                    </a:lnTo>
                    <a:lnTo>
                      <a:pt x="55" y="21"/>
                    </a:lnTo>
                    <a:lnTo>
                      <a:pt x="60" y="17"/>
                    </a:lnTo>
                    <a:lnTo>
                      <a:pt x="63" y="15"/>
                    </a:lnTo>
                    <a:lnTo>
                      <a:pt x="65" y="13"/>
                    </a:lnTo>
                    <a:lnTo>
                      <a:pt x="65" y="15"/>
                    </a:lnTo>
                    <a:lnTo>
                      <a:pt x="56" y="10"/>
                    </a:lnTo>
                    <a:lnTo>
                      <a:pt x="68" y="7"/>
                    </a:lnTo>
                    <a:lnTo>
                      <a:pt x="67" y="0"/>
                    </a:lnTo>
                    <a:lnTo>
                      <a:pt x="60" y="3"/>
                    </a:lnTo>
                    <a:lnTo>
                      <a:pt x="68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75" name="Freeform 342"/>
              <p:cNvSpPr>
                <a:spLocks/>
              </p:cNvSpPr>
              <p:nvPr/>
            </p:nvSpPr>
            <p:spPr bwMode="auto">
              <a:xfrm>
                <a:off x="4885" y="1954"/>
                <a:ext cx="6" cy="68"/>
              </a:xfrm>
              <a:custGeom>
                <a:avLst/>
                <a:gdLst>
                  <a:gd name="T0" fmla="*/ 1 w 24"/>
                  <a:gd name="T1" fmla="*/ 17 h 271"/>
                  <a:gd name="T2" fmla="*/ 1 w 24"/>
                  <a:gd name="T3" fmla="*/ 17 h 271"/>
                  <a:gd name="T4" fmla="*/ 1 w 24"/>
                  <a:gd name="T5" fmla="*/ 16 h 271"/>
                  <a:gd name="T6" fmla="*/ 1 w 24"/>
                  <a:gd name="T7" fmla="*/ 16 h 271"/>
                  <a:gd name="T8" fmla="*/ 1 w 24"/>
                  <a:gd name="T9" fmla="*/ 15 h 271"/>
                  <a:gd name="T10" fmla="*/ 1 w 24"/>
                  <a:gd name="T11" fmla="*/ 14 h 271"/>
                  <a:gd name="T12" fmla="*/ 1 w 24"/>
                  <a:gd name="T13" fmla="*/ 13 h 271"/>
                  <a:gd name="T14" fmla="*/ 2 w 24"/>
                  <a:gd name="T15" fmla="*/ 11 h 271"/>
                  <a:gd name="T16" fmla="*/ 2 w 24"/>
                  <a:gd name="T17" fmla="*/ 10 h 271"/>
                  <a:gd name="T18" fmla="*/ 2 w 24"/>
                  <a:gd name="T19" fmla="*/ 9 h 271"/>
                  <a:gd name="T20" fmla="*/ 2 w 24"/>
                  <a:gd name="T21" fmla="*/ 8 h 271"/>
                  <a:gd name="T22" fmla="*/ 2 w 24"/>
                  <a:gd name="T23" fmla="*/ 7 h 271"/>
                  <a:gd name="T24" fmla="*/ 2 w 24"/>
                  <a:gd name="T25" fmla="*/ 5 h 271"/>
                  <a:gd name="T26" fmla="*/ 2 w 24"/>
                  <a:gd name="T27" fmla="*/ 4 h 271"/>
                  <a:gd name="T28" fmla="*/ 2 w 24"/>
                  <a:gd name="T29" fmla="*/ 3 h 271"/>
                  <a:gd name="T30" fmla="*/ 2 w 24"/>
                  <a:gd name="T31" fmla="*/ 2 h 271"/>
                  <a:gd name="T32" fmla="*/ 1 w 24"/>
                  <a:gd name="T33" fmla="*/ 1 h 271"/>
                  <a:gd name="T34" fmla="*/ 1 w 24"/>
                  <a:gd name="T35" fmla="*/ 0 h 271"/>
                  <a:gd name="T36" fmla="*/ 1 w 24"/>
                  <a:gd name="T37" fmla="*/ 0 h 271"/>
                  <a:gd name="T38" fmla="*/ 1 w 24"/>
                  <a:gd name="T39" fmla="*/ 1 h 271"/>
                  <a:gd name="T40" fmla="*/ 1 w 24"/>
                  <a:gd name="T41" fmla="*/ 2 h 271"/>
                  <a:gd name="T42" fmla="*/ 1 w 24"/>
                  <a:gd name="T43" fmla="*/ 3 h 271"/>
                  <a:gd name="T44" fmla="*/ 1 w 24"/>
                  <a:gd name="T45" fmla="*/ 4 h 271"/>
                  <a:gd name="T46" fmla="*/ 1 w 24"/>
                  <a:gd name="T47" fmla="*/ 5 h 271"/>
                  <a:gd name="T48" fmla="*/ 1 w 24"/>
                  <a:gd name="T49" fmla="*/ 7 h 271"/>
                  <a:gd name="T50" fmla="*/ 1 w 24"/>
                  <a:gd name="T51" fmla="*/ 8 h 271"/>
                  <a:gd name="T52" fmla="*/ 1 w 24"/>
                  <a:gd name="T53" fmla="*/ 9 h 271"/>
                  <a:gd name="T54" fmla="*/ 1 w 24"/>
                  <a:gd name="T55" fmla="*/ 10 h 271"/>
                  <a:gd name="T56" fmla="*/ 1 w 24"/>
                  <a:gd name="T57" fmla="*/ 11 h 271"/>
                  <a:gd name="T58" fmla="*/ 1 w 24"/>
                  <a:gd name="T59" fmla="*/ 13 h 271"/>
                  <a:gd name="T60" fmla="*/ 1 w 24"/>
                  <a:gd name="T61" fmla="*/ 14 h 271"/>
                  <a:gd name="T62" fmla="*/ 0 w 24"/>
                  <a:gd name="T63" fmla="*/ 15 h 271"/>
                  <a:gd name="T64" fmla="*/ 0 w 24"/>
                  <a:gd name="T65" fmla="*/ 16 h 271"/>
                  <a:gd name="T66" fmla="*/ 0 w 24"/>
                  <a:gd name="T67" fmla="*/ 16 h 271"/>
                  <a:gd name="T68" fmla="*/ 0 w 24"/>
                  <a:gd name="T69" fmla="*/ 17 h 271"/>
                  <a:gd name="T70" fmla="*/ 0 w 24"/>
                  <a:gd name="T71" fmla="*/ 17 h 271"/>
                  <a:gd name="T72" fmla="*/ 0 w 24"/>
                  <a:gd name="T73" fmla="*/ 17 h 271"/>
                  <a:gd name="T74" fmla="*/ 0 w 24"/>
                  <a:gd name="T75" fmla="*/ 17 h 271"/>
                  <a:gd name="T76" fmla="*/ 0 w 24"/>
                  <a:gd name="T77" fmla="*/ 17 h 271"/>
                  <a:gd name="T78" fmla="*/ 1 w 24"/>
                  <a:gd name="T79" fmla="*/ 17 h 27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4"/>
                  <a:gd name="T121" fmla="*/ 0 h 271"/>
                  <a:gd name="T122" fmla="*/ 24 w 24"/>
                  <a:gd name="T123" fmla="*/ 271 h 27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4" h="271">
                    <a:moveTo>
                      <a:pt x="11" y="264"/>
                    </a:moveTo>
                    <a:lnTo>
                      <a:pt x="12" y="269"/>
                    </a:lnTo>
                    <a:lnTo>
                      <a:pt x="13" y="259"/>
                    </a:lnTo>
                    <a:lnTo>
                      <a:pt x="16" y="248"/>
                    </a:lnTo>
                    <a:lnTo>
                      <a:pt x="17" y="234"/>
                    </a:lnTo>
                    <a:lnTo>
                      <a:pt x="19" y="218"/>
                    </a:lnTo>
                    <a:lnTo>
                      <a:pt x="21" y="200"/>
                    </a:lnTo>
                    <a:lnTo>
                      <a:pt x="22" y="181"/>
                    </a:lnTo>
                    <a:lnTo>
                      <a:pt x="23" y="162"/>
                    </a:lnTo>
                    <a:lnTo>
                      <a:pt x="24" y="142"/>
                    </a:lnTo>
                    <a:lnTo>
                      <a:pt x="24" y="121"/>
                    </a:lnTo>
                    <a:lnTo>
                      <a:pt x="24" y="102"/>
                    </a:lnTo>
                    <a:lnTo>
                      <a:pt x="24" y="82"/>
                    </a:lnTo>
                    <a:lnTo>
                      <a:pt x="24" y="63"/>
                    </a:lnTo>
                    <a:lnTo>
                      <a:pt x="23" y="46"/>
                    </a:lnTo>
                    <a:lnTo>
                      <a:pt x="22" y="29"/>
                    </a:lnTo>
                    <a:lnTo>
                      <a:pt x="21" y="14"/>
                    </a:lnTo>
                    <a:lnTo>
                      <a:pt x="18" y="0"/>
                    </a:lnTo>
                    <a:lnTo>
                      <a:pt x="6" y="3"/>
                    </a:lnTo>
                    <a:lnTo>
                      <a:pt x="9" y="16"/>
                    </a:lnTo>
                    <a:lnTo>
                      <a:pt x="10" y="29"/>
                    </a:lnTo>
                    <a:lnTo>
                      <a:pt x="11" y="46"/>
                    </a:lnTo>
                    <a:lnTo>
                      <a:pt x="12" y="63"/>
                    </a:lnTo>
                    <a:lnTo>
                      <a:pt x="12" y="82"/>
                    </a:lnTo>
                    <a:lnTo>
                      <a:pt x="12" y="102"/>
                    </a:lnTo>
                    <a:lnTo>
                      <a:pt x="12" y="121"/>
                    </a:lnTo>
                    <a:lnTo>
                      <a:pt x="12" y="142"/>
                    </a:lnTo>
                    <a:lnTo>
                      <a:pt x="11" y="162"/>
                    </a:lnTo>
                    <a:lnTo>
                      <a:pt x="10" y="181"/>
                    </a:lnTo>
                    <a:lnTo>
                      <a:pt x="9" y="200"/>
                    </a:lnTo>
                    <a:lnTo>
                      <a:pt x="7" y="216"/>
                    </a:lnTo>
                    <a:lnTo>
                      <a:pt x="5" y="232"/>
                    </a:lnTo>
                    <a:lnTo>
                      <a:pt x="4" y="246"/>
                    </a:lnTo>
                    <a:lnTo>
                      <a:pt x="1" y="257"/>
                    </a:lnTo>
                    <a:lnTo>
                      <a:pt x="0" y="266"/>
                    </a:lnTo>
                    <a:lnTo>
                      <a:pt x="1" y="271"/>
                    </a:lnTo>
                    <a:lnTo>
                      <a:pt x="0" y="266"/>
                    </a:lnTo>
                    <a:lnTo>
                      <a:pt x="0" y="269"/>
                    </a:lnTo>
                    <a:lnTo>
                      <a:pt x="1" y="271"/>
                    </a:lnTo>
                    <a:lnTo>
                      <a:pt x="11" y="26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76" name="Freeform 343"/>
              <p:cNvSpPr>
                <a:spLocks/>
              </p:cNvSpPr>
              <p:nvPr/>
            </p:nvSpPr>
            <p:spPr bwMode="auto">
              <a:xfrm>
                <a:off x="4884" y="2020"/>
                <a:ext cx="7" cy="24"/>
              </a:xfrm>
              <a:custGeom>
                <a:avLst/>
                <a:gdLst>
                  <a:gd name="T0" fmla="*/ 1 w 27"/>
                  <a:gd name="T1" fmla="*/ 6 h 95"/>
                  <a:gd name="T2" fmla="*/ 1 w 27"/>
                  <a:gd name="T3" fmla="*/ 6 h 95"/>
                  <a:gd name="T4" fmla="*/ 1 w 27"/>
                  <a:gd name="T5" fmla="*/ 5 h 95"/>
                  <a:gd name="T6" fmla="*/ 2 w 27"/>
                  <a:gd name="T7" fmla="*/ 4 h 95"/>
                  <a:gd name="T8" fmla="*/ 2 w 27"/>
                  <a:gd name="T9" fmla="*/ 4 h 95"/>
                  <a:gd name="T10" fmla="*/ 2 w 27"/>
                  <a:gd name="T11" fmla="*/ 3 h 95"/>
                  <a:gd name="T12" fmla="*/ 2 w 27"/>
                  <a:gd name="T13" fmla="*/ 2 h 95"/>
                  <a:gd name="T14" fmla="*/ 2 w 27"/>
                  <a:gd name="T15" fmla="*/ 1 h 95"/>
                  <a:gd name="T16" fmla="*/ 1 w 27"/>
                  <a:gd name="T17" fmla="*/ 1 h 95"/>
                  <a:gd name="T18" fmla="*/ 1 w 27"/>
                  <a:gd name="T19" fmla="*/ 0 h 95"/>
                  <a:gd name="T20" fmla="*/ 0 w 27"/>
                  <a:gd name="T21" fmla="*/ 1 h 95"/>
                  <a:gd name="T22" fmla="*/ 1 w 27"/>
                  <a:gd name="T23" fmla="*/ 1 h 95"/>
                  <a:gd name="T24" fmla="*/ 1 w 27"/>
                  <a:gd name="T25" fmla="*/ 2 h 95"/>
                  <a:gd name="T26" fmla="*/ 1 w 27"/>
                  <a:gd name="T27" fmla="*/ 2 h 95"/>
                  <a:gd name="T28" fmla="*/ 1 w 27"/>
                  <a:gd name="T29" fmla="*/ 3 h 95"/>
                  <a:gd name="T30" fmla="*/ 1 w 27"/>
                  <a:gd name="T31" fmla="*/ 3 h 95"/>
                  <a:gd name="T32" fmla="*/ 1 w 27"/>
                  <a:gd name="T33" fmla="*/ 4 h 95"/>
                  <a:gd name="T34" fmla="*/ 1 w 27"/>
                  <a:gd name="T35" fmla="*/ 5 h 95"/>
                  <a:gd name="T36" fmla="*/ 0 w 27"/>
                  <a:gd name="T37" fmla="*/ 6 h 95"/>
                  <a:gd name="T38" fmla="*/ 0 w 27"/>
                  <a:gd name="T39" fmla="*/ 6 h 95"/>
                  <a:gd name="T40" fmla="*/ 1 w 27"/>
                  <a:gd name="T41" fmla="*/ 6 h 9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7"/>
                  <a:gd name="T64" fmla="*/ 0 h 95"/>
                  <a:gd name="T65" fmla="*/ 27 w 27"/>
                  <a:gd name="T66" fmla="*/ 95 h 9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7" h="95">
                    <a:moveTo>
                      <a:pt x="9" y="95"/>
                    </a:moveTo>
                    <a:lnTo>
                      <a:pt x="9" y="95"/>
                    </a:lnTo>
                    <a:lnTo>
                      <a:pt x="18" y="79"/>
                    </a:lnTo>
                    <a:lnTo>
                      <a:pt x="22" y="66"/>
                    </a:lnTo>
                    <a:lnTo>
                      <a:pt x="26" y="54"/>
                    </a:lnTo>
                    <a:lnTo>
                      <a:pt x="27" y="42"/>
                    </a:lnTo>
                    <a:lnTo>
                      <a:pt x="26" y="31"/>
                    </a:lnTo>
                    <a:lnTo>
                      <a:pt x="24" y="21"/>
                    </a:lnTo>
                    <a:lnTo>
                      <a:pt x="20" y="11"/>
                    </a:lnTo>
                    <a:lnTo>
                      <a:pt x="14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12" y="24"/>
                    </a:lnTo>
                    <a:lnTo>
                      <a:pt x="14" y="33"/>
                    </a:lnTo>
                    <a:lnTo>
                      <a:pt x="15" y="42"/>
                    </a:lnTo>
                    <a:lnTo>
                      <a:pt x="14" y="51"/>
                    </a:lnTo>
                    <a:lnTo>
                      <a:pt x="10" y="61"/>
                    </a:lnTo>
                    <a:lnTo>
                      <a:pt x="6" y="74"/>
                    </a:lnTo>
                    <a:lnTo>
                      <a:pt x="0" y="90"/>
                    </a:lnTo>
                    <a:lnTo>
                      <a:pt x="9" y="9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77" name="Freeform 344"/>
              <p:cNvSpPr>
                <a:spLocks/>
              </p:cNvSpPr>
              <p:nvPr/>
            </p:nvSpPr>
            <p:spPr bwMode="auto">
              <a:xfrm>
                <a:off x="4878" y="2042"/>
                <a:ext cx="8" cy="17"/>
              </a:xfrm>
              <a:custGeom>
                <a:avLst/>
                <a:gdLst>
                  <a:gd name="T0" fmla="*/ 0 w 32"/>
                  <a:gd name="T1" fmla="*/ 4 h 66"/>
                  <a:gd name="T2" fmla="*/ 1 w 32"/>
                  <a:gd name="T3" fmla="*/ 3 h 66"/>
                  <a:gd name="T4" fmla="*/ 1 w 32"/>
                  <a:gd name="T5" fmla="*/ 4 h 66"/>
                  <a:gd name="T6" fmla="*/ 1 w 32"/>
                  <a:gd name="T7" fmla="*/ 4 h 66"/>
                  <a:gd name="T8" fmla="*/ 1 w 32"/>
                  <a:gd name="T9" fmla="*/ 3 h 66"/>
                  <a:gd name="T10" fmla="*/ 1 w 32"/>
                  <a:gd name="T11" fmla="*/ 3 h 66"/>
                  <a:gd name="T12" fmla="*/ 1 w 32"/>
                  <a:gd name="T13" fmla="*/ 3 h 66"/>
                  <a:gd name="T14" fmla="*/ 1 w 32"/>
                  <a:gd name="T15" fmla="*/ 2 h 66"/>
                  <a:gd name="T16" fmla="*/ 1 w 32"/>
                  <a:gd name="T17" fmla="*/ 1 h 66"/>
                  <a:gd name="T18" fmla="*/ 2 w 32"/>
                  <a:gd name="T19" fmla="*/ 0 h 66"/>
                  <a:gd name="T20" fmla="*/ 1 w 32"/>
                  <a:gd name="T21" fmla="*/ 0 h 66"/>
                  <a:gd name="T22" fmla="*/ 1 w 32"/>
                  <a:gd name="T23" fmla="*/ 1 h 66"/>
                  <a:gd name="T24" fmla="*/ 1 w 32"/>
                  <a:gd name="T25" fmla="*/ 2 h 66"/>
                  <a:gd name="T26" fmla="*/ 0 w 32"/>
                  <a:gd name="T27" fmla="*/ 2 h 66"/>
                  <a:gd name="T28" fmla="*/ 0 w 32"/>
                  <a:gd name="T29" fmla="*/ 3 h 66"/>
                  <a:gd name="T30" fmla="*/ 0 w 32"/>
                  <a:gd name="T31" fmla="*/ 3 h 66"/>
                  <a:gd name="T32" fmla="*/ 0 w 32"/>
                  <a:gd name="T33" fmla="*/ 3 h 66"/>
                  <a:gd name="T34" fmla="*/ 0 w 32"/>
                  <a:gd name="T35" fmla="*/ 4 h 66"/>
                  <a:gd name="T36" fmla="*/ 0 w 32"/>
                  <a:gd name="T37" fmla="*/ 4 h 66"/>
                  <a:gd name="T38" fmla="*/ 1 w 32"/>
                  <a:gd name="T39" fmla="*/ 3 h 66"/>
                  <a:gd name="T40" fmla="*/ 0 w 32"/>
                  <a:gd name="T41" fmla="*/ 4 h 66"/>
                  <a:gd name="T42" fmla="*/ 1 w 32"/>
                  <a:gd name="T43" fmla="*/ 4 h 66"/>
                  <a:gd name="T44" fmla="*/ 1 w 32"/>
                  <a:gd name="T45" fmla="*/ 3 h 66"/>
                  <a:gd name="T46" fmla="*/ 0 w 32"/>
                  <a:gd name="T47" fmla="*/ 4 h 6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2"/>
                  <a:gd name="T73" fmla="*/ 0 h 66"/>
                  <a:gd name="T74" fmla="*/ 32 w 32"/>
                  <a:gd name="T75" fmla="*/ 66 h 6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2" h="66">
                    <a:moveTo>
                      <a:pt x="2" y="58"/>
                    </a:moveTo>
                    <a:lnTo>
                      <a:pt x="12" y="52"/>
                    </a:lnTo>
                    <a:lnTo>
                      <a:pt x="12" y="54"/>
                    </a:lnTo>
                    <a:lnTo>
                      <a:pt x="13" y="51"/>
                    </a:lnTo>
                    <a:lnTo>
                      <a:pt x="14" y="48"/>
                    </a:lnTo>
                    <a:lnTo>
                      <a:pt x="17" y="40"/>
                    </a:lnTo>
                    <a:lnTo>
                      <a:pt x="20" y="32"/>
                    </a:lnTo>
                    <a:lnTo>
                      <a:pt x="25" y="20"/>
                    </a:lnTo>
                    <a:lnTo>
                      <a:pt x="32" y="5"/>
                    </a:lnTo>
                    <a:lnTo>
                      <a:pt x="23" y="0"/>
                    </a:lnTo>
                    <a:lnTo>
                      <a:pt x="15" y="15"/>
                    </a:lnTo>
                    <a:lnTo>
                      <a:pt x="8" y="27"/>
                    </a:lnTo>
                    <a:lnTo>
                      <a:pt x="5" y="36"/>
                    </a:lnTo>
                    <a:lnTo>
                      <a:pt x="2" y="43"/>
                    </a:lnTo>
                    <a:lnTo>
                      <a:pt x="1" y="46"/>
                    </a:lnTo>
                    <a:lnTo>
                      <a:pt x="0" y="51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9" y="49"/>
                    </a:lnTo>
                    <a:lnTo>
                      <a:pt x="2" y="58"/>
                    </a:lnTo>
                    <a:lnTo>
                      <a:pt x="14" y="66"/>
                    </a:lnTo>
                    <a:lnTo>
                      <a:pt x="12" y="52"/>
                    </a:lnTo>
                    <a:lnTo>
                      <a:pt x="2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78" name="Freeform 345"/>
              <p:cNvSpPr>
                <a:spLocks/>
              </p:cNvSpPr>
              <p:nvPr/>
            </p:nvSpPr>
            <p:spPr bwMode="auto">
              <a:xfrm>
                <a:off x="4867" y="2048"/>
                <a:ext cx="14" cy="9"/>
              </a:xfrm>
              <a:custGeom>
                <a:avLst/>
                <a:gdLst>
                  <a:gd name="T0" fmla="*/ 0 w 56"/>
                  <a:gd name="T1" fmla="*/ 0 h 38"/>
                  <a:gd name="T2" fmla="*/ 0 w 56"/>
                  <a:gd name="T3" fmla="*/ 0 h 38"/>
                  <a:gd name="T4" fmla="*/ 3 w 56"/>
                  <a:gd name="T5" fmla="*/ 2 h 38"/>
                  <a:gd name="T6" fmla="*/ 4 w 56"/>
                  <a:gd name="T7" fmla="*/ 2 h 38"/>
                  <a:gd name="T8" fmla="*/ 1 w 56"/>
                  <a:gd name="T9" fmla="*/ 0 h 38"/>
                  <a:gd name="T10" fmla="*/ 1 w 56"/>
                  <a:gd name="T11" fmla="*/ 0 h 38"/>
                  <a:gd name="T12" fmla="*/ 0 w 56"/>
                  <a:gd name="T13" fmla="*/ 0 h 38"/>
                  <a:gd name="T14" fmla="*/ 0 w 56"/>
                  <a:gd name="T15" fmla="*/ 0 h 38"/>
                  <a:gd name="T16" fmla="*/ 0 w 56"/>
                  <a:gd name="T17" fmla="*/ 0 h 38"/>
                  <a:gd name="T18" fmla="*/ 0 w 56"/>
                  <a:gd name="T19" fmla="*/ 0 h 3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6"/>
                  <a:gd name="T31" fmla="*/ 0 h 38"/>
                  <a:gd name="T32" fmla="*/ 56 w 56"/>
                  <a:gd name="T33" fmla="*/ 38 h 3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6" h="38">
                    <a:moveTo>
                      <a:pt x="0" y="6"/>
                    </a:moveTo>
                    <a:lnTo>
                      <a:pt x="2" y="10"/>
                    </a:lnTo>
                    <a:lnTo>
                      <a:pt x="49" y="38"/>
                    </a:lnTo>
                    <a:lnTo>
                      <a:pt x="56" y="29"/>
                    </a:lnTo>
                    <a:lnTo>
                      <a:pt x="10" y="0"/>
                    </a:lnTo>
                    <a:lnTo>
                      <a:pt x="12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2" y="1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79" name="Freeform 346"/>
              <p:cNvSpPr>
                <a:spLocks/>
              </p:cNvSpPr>
              <p:nvPr/>
            </p:nvSpPr>
            <p:spPr bwMode="auto">
              <a:xfrm>
                <a:off x="4866" y="2024"/>
                <a:ext cx="6" cy="25"/>
              </a:xfrm>
              <a:custGeom>
                <a:avLst/>
                <a:gdLst>
                  <a:gd name="T0" fmla="*/ 1 w 25"/>
                  <a:gd name="T1" fmla="*/ 0 h 98"/>
                  <a:gd name="T2" fmla="*/ 1 w 25"/>
                  <a:gd name="T3" fmla="*/ 0 h 98"/>
                  <a:gd name="T4" fmla="*/ 0 w 25"/>
                  <a:gd name="T5" fmla="*/ 1 h 98"/>
                  <a:gd name="T6" fmla="*/ 0 w 25"/>
                  <a:gd name="T7" fmla="*/ 2 h 98"/>
                  <a:gd name="T8" fmla="*/ 0 w 25"/>
                  <a:gd name="T9" fmla="*/ 3 h 98"/>
                  <a:gd name="T10" fmla="*/ 0 w 25"/>
                  <a:gd name="T11" fmla="*/ 4 h 98"/>
                  <a:gd name="T12" fmla="*/ 0 w 25"/>
                  <a:gd name="T13" fmla="*/ 4 h 98"/>
                  <a:gd name="T14" fmla="*/ 0 w 25"/>
                  <a:gd name="T15" fmla="*/ 5 h 98"/>
                  <a:gd name="T16" fmla="*/ 0 w 25"/>
                  <a:gd name="T17" fmla="*/ 6 h 98"/>
                  <a:gd name="T18" fmla="*/ 0 w 25"/>
                  <a:gd name="T19" fmla="*/ 6 h 98"/>
                  <a:gd name="T20" fmla="*/ 1 w 25"/>
                  <a:gd name="T21" fmla="*/ 6 h 98"/>
                  <a:gd name="T22" fmla="*/ 1 w 25"/>
                  <a:gd name="T23" fmla="*/ 6 h 98"/>
                  <a:gd name="T24" fmla="*/ 1 w 25"/>
                  <a:gd name="T25" fmla="*/ 5 h 98"/>
                  <a:gd name="T26" fmla="*/ 1 w 25"/>
                  <a:gd name="T27" fmla="*/ 4 h 98"/>
                  <a:gd name="T28" fmla="*/ 1 w 25"/>
                  <a:gd name="T29" fmla="*/ 4 h 98"/>
                  <a:gd name="T30" fmla="*/ 1 w 25"/>
                  <a:gd name="T31" fmla="*/ 3 h 98"/>
                  <a:gd name="T32" fmla="*/ 1 w 25"/>
                  <a:gd name="T33" fmla="*/ 2 h 98"/>
                  <a:gd name="T34" fmla="*/ 1 w 25"/>
                  <a:gd name="T35" fmla="*/ 1 h 98"/>
                  <a:gd name="T36" fmla="*/ 1 w 25"/>
                  <a:gd name="T37" fmla="*/ 0 h 98"/>
                  <a:gd name="T38" fmla="*/ 1 w 25"/>
                  <a:gd name="T39" fmla="*/ 0 h 98"/>
                  <a:gd name="T40" fmla="*/ 1 w 25"/>
                  <a:gd name="T41" fmla="*/ 0 h 98"/>
                  <a:gd name="T42" fmla="*/ 1 w 25"/>
                  <a:gd name="T43" fmla="*/ 0 h 98"/>
                  <a:gd name="T44" fmla="*/ 1 w 25"/>
                  <a:gd name="T45" fmla="*/ 0 h 98"/>
                  <a:gd name="T46" fmla="*/ 1 w 25"/>
                  <a:gd name="T47" fmla="*/ 0 h 9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5"/>
                  <a:gd name="T73" fmla="*/ 0 h 98"/>
                  <a:gd name="T74" fmla="*/ 25 w 25"/>
                  <a:gd name="T75" fmla="*/ 98 h 9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5" h="98">
                    <a:moveTo>
                      <a:pt x="13" y="2"/>
                    </a:moveTo>
                    <a:lnTo>
                      <a:pt x="13" y="0"/>
                    </a:lnTo>
                    <a:lnTo>
                      <a:pt x="8" y="17"/>
                    </a:lnTo>
                    <a:lnTo>
                      <a:pt x="4" y="31"/>
                    </a:lnTo>
                    <a:lnTo>
                      <a:pt x="1" y="44"/>
                    </a:lnTo>
                    <a:lnTo>
                      <a:pt x="0" y="57"/>
                    </a:lnTo>
                    <a:lnTo>
                      <a:pt x="0" y="68"/>
                    </a:lnTo>
                    <a:lnTo>
                      <a:pt x="0" y="79"/>
                    </a:lnTo>
                    <a:lnTo>
                      <a:pt x="1" y="90"/>
                    </a:lnTo>
                    <a:lnTo>
                      <a:pt x="2" y="98"/>
                    </a:lnTo>
                    <a:lnTo>
                      <a:pt x="14" y="96"/>
                    </a:lnTo>
                    <a:lnTo>
                      <a:pt x="13" y="87"/>
                    </a:lnTo>
                    <a:lnTo>
                      <a:pt x="12" y="79"/>
                    </a:lnTo>
                    <a:lnTo>
                      <a:pt x="12" y="68"/>
                    </a:lnTo>
                    <a:lnTo>
                      <a:pt x="12" y="57"/>
                    </a:lnTo>
                    <a:lnTo>
                      <a:pt x="13" y="47"/>
                    </a:lnTo>
                    <a:lnTo>
                      <a:pt x="16" y="33"/>
                    </a:lnTo>
                    <a:lnTo>
                      <a:pt x="20" y="19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5"/>
                    </a:lnTo>
                    <a:lnTo>
                      <a:pt x="25" y="3"/>
                    </a:lnTo>
                    <a:lnTo>
                      <a:pt x="25" y="2"/>
                    </a:lnTo>
                    <a:lnTo>
                      <a:pt x="13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80" name="Freeform 347"/>
              <p:cNvSpPr>
                <a:spLocks/>
              </p:cNvSpPr>
              <p:nvPr/>
            </p:nvSpPr>
            <p:spPr bwMode="auto">
              <a:xfrm>
                <a:off x="4880" y="2024"/>
                <a:ext cx="61" cy="36"/>
              </a:xfrm>
              <a:custGeom>
                <a:avLst/>
                <a:gdLst>
                  <a:gd name="T0" fmla="*/ 0 w 246"/>
                  <a:gd name="T1" fmla="*/ 8 h 140"/>
                  <a:gd name="T2" fmla="*/ 0 w 246"/>
                  <a:gd name="T3" fmla="*/ 7 h 140"/>
                  <a:gd name="T4" fmla="*/ 0 w 246"/>
                  <a:gd name="T5" fmla="*/ 6 h 140"/>
                  <a:gd name="T6" fmla="*/ 0 w 246"/>
                  <a:gd name="T7" fmla="*/ 6 h 140"/>
                  <a:gd name="T8" fmla="*/ 1 w 246"/>
                  <a:gd name="T9" fmla="*/ 5 h 140"/>
                  <a:gd name="T10" fmla="*/ 1 w 246"/>
                  <a:gd name="T11" fmla="*/ 5 h 140"/>
                  <a:gd name="T12" fmla="*/ 2 w 246"/>
                  <a:gd name="T13" fmla="*/ 4 h 140"/>
                  <a:gd name="T14" fmla="*/ 3 w 246"/>
                  <a:gd name="T15" fmla="*/ 4 h 140"/>
                  <a:gd name="T16" fmla="*/ 4 w 246"/>
                  <a:gd name="T17" fmla="*/ 4 h 140"/>
                  <a:gd name="T18" fmla="*/ 5 w 246"/>
                  <a:gd name="T19" fmla="*/ 4 h 140"/>
                  <a:gd name="T20" fmla="*/ 6 w 246"/>
                  <a:gd name="T21" fmla="*/ 3 h 140"/>
                  <a:gd name="T22" fmla="*/ 8 w 246"/>
                  <a:gd name="T23" fmla="*/ 2 h 140"/>
                  <a:gd name="T24" fmla="*/ 9 w 246"/>
                  <a:gd name="T25" fmla="*/ 1 h 140"/>
                  <a:gd name="T26" fmla="*/ 11 w 246"/>
                  <a:gd name="T27" fmla="*/ 1 h 140"/>
                  <a:gd name="T28" fmla="*/ 12 w 246"/>
                  <a:gd name="T29" fmla="*/ 0 h 140"/>
                  <a:gd name="T30" fmla="*/ 14 w 246"/>
                  <a:gd name="T31" fmla="*/ 0 h 140"/>
                  <a:gd name="T32" fmla="*/ 15 w 246"/>
                  <a:gd name="T33" fmla="*/ 0 h 140"/>
                  <a:gd name="T34" fmla="*/ 15 w 246"/>
                  <a:gd name="T35" fmla="*/ 1 h 140"/>
                  <a:gd name="T36" fmla="*/ 15 w 246"/>
                  <a:gd name="T37" fmla="*/ 2 h 140"/>
                  <a:gd name="T38" fmla="*/ 14 w 246"/>
                  <a:gd name="T39" fmla="*/ 2 h 140"/>
                  <a:gd name="T40" fmla="*/ 14 w 246"/>
                  <a:gd name="T41" fmla="*/ 3 h 140"/>
                  <a:gd name="T42" fmla="*/ 14 w 246"/>
                  <a:gd name="T43" fmla="*/ 3 h 140"/>
                  <a:gd name="T44" fmla="*/ 14 w 246"/>
                  <a:gd name="T45" fmla="*/ 3 h 140"/>
                  <a:gd name="T46" fmla="*/ 14 w 246"/>
                  <a:gd name="T47" fmla="*/ 3 h 140"/>
                  <a:gd name="T48" fmla="*/ 14 w 246"/>
                  <a:gd name="T49" fmla="*/ 3 h 140"/>
                  <a:gd name="T50" fmla="*/ 13 w 246"/>
                  <a:gd name="T51" fmla="*/ 4 h 140"/>
                  <a:gd name="T52" fmla="*/ 12 w 246"/>
                  <a:gd name="T53" fmla="*/ 5 h 140"/>
                  <a:gd name="T54" fmla="*/ 10 w 246"/>
                  <a:gd name="T55" fmla="*/ 6 h 140"/>
                  <a:gd name="T56" fmla="*/ 9 w 246"/>
                  <a:gd name="T57" fmla="*/ 6 h 140"/>
                  <a:gd name="T58" fmla="*/ 8 w 246"/>
                  <a:gd name="T59" fmla="*/ 7 h 140"/>
                  <a:gd name="T60" fmla="*/ 6 w 246"/>
                  <a:gd name="T61" fmla="*/ 8 h 140"/>
                  <a:gd name="T62" fmla="*/ 5 w 246"/>
                  <a:gd name="T63" fmla="*/ 8 h 140"/>
                  <a:gd name="T64" fmla="*/ 4 w 246"/>
                  <a:gd name="T65" fmla="*/ 8 h 140"/>
                  <a:gd name="T66" fmla="*/ 3 w 246"/>
                  <a:gd name="T67" fmla="*/ 9 h 140"/>
                  <a:gd name="T68" fmla="*/ 3 w 246"/>
                  <a:gd name="T69" fmla="*/ 9 h 140"/>
                  <a:gd name="T70" fmla="*/ 2 w 246"/>
                  <a:gd name="T71" fmla="*/ 9 h 140"/>
                  <a:gd name="T72" fmla="*/ 2 w 246"/>
                  <a:gd name="T73" fmla="*/ 9 h 140"/>
                  <a:gd name="T74" fmla="*/ 1 w 246"/>
                  <a:gd name="T75" fmla="*/ 9 h 140"/>
                  <a:gd name="T76" fmla="*/ 1 w 246"/>
                  <a:gd name="T77" fmla="*/ 9 h 140"/>
                  <a:gd name="T78" fmla="*/ 0 w 246"/>
                  <a:gd name="T79" fmla="*/ 8 h 140"/>
                  <a:gd name="T80" fmla="*/ 0 w 246"/>
                  <a:gd name="T81" fmla="*/ 8 h 14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46"/>
                  <a:gd name="T124" fmla="*/ 0 h 140"/>
                  <a:gd name="T125" fmla="*/ 246 w 246"/>
                  <a:gd name="T126" fmla="*/ 140 h 14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46" h="140">
                    <a:moveTo>
                      <a:pt x="0" y="126"/>
                    </a:moveTo>
                    <a:lnTo>
                      <a:pt x="0" y="110"/>
                    </a:lnTo>
                    <a:lnTo>
                      <a:pt x="2" y="97"/>
                    </a:lnTo>
                    <a:lnTo>
                      <a:pt x="6" y="86"/>
                    </a:lnTo>
                    <a:lnTo>
                      <a:pt x="11" y="78"/>
                    </a:lnTo>
                    <a:lnTo>
                      <a:pt x="19" y="72"/>
                    </a:lnTo>
                    <a:lnTo>
                      <a:pt x="31" y="67"/>
                    </a:lnTo>
                    <a:lnTo>
                      <a:pt x="45" y="63"/>
                    </a:lnTo>
                    <a:lnTo>
                      <a:pt x="65" y="60"/>
                    </a:lnTo>
                    <a:lnTo>
                      <a:pt x="81" y="53"/>
                    </a:lnTo>
                    <a:lnTo>
                      <a:pt x="102" y="43"/>
                    </a:lnTo>
                    <a:lnTo>
                      <a:pt x="126" y="32"/>
                    </a:lnTo>
                    <a:lnTo>
                      <a:pt x="151" y="20"/>
                    </a:lnTo>
                    <a:lnTo>
                      <a:pt x="176" y="11"/>
                    </a:lnTo>
                    <a:lnTo>
                      <a:pt x="201" y="3"/>
                    </a:lnTo>
                    <a:lnTo>
                      <a:pt x="225" y="0"/>
                    </a:lnTo>
                    <a:lnTo>
                      <a:pt x="246" y="0"/>
                    </a:lnTo>
                    <a:lnTo>
                      <a:pt x="241" y="14"/>
                    </a:lnTo>
                    <a:lnTo>
                      <a:pt x="237" y="26"/>
                    </a:lnTo>
                    <a:lnTo>
                      <a:pt x="235" y="35"/>
                    </a:lnTo>
                    <a:lnTo>
                      <a:pt x="232" y="41"/>
                    </a:lnTo>
                    <a:lnTo>
                      <a:pt x="231" y="45"/>
                    </a:lnTo>
                    <a:lnTo>
                      <a:pt x="230" y="48"/>
                    </a:lnTo>
                    <a:lnTo>
                      <a:pt x="229" y="49"/>
                    </a:lnTo>
                    <a:lnTo>
                      <a:pt x="212" y="60"/>
                    </a:lnTo>
                    <a:lnTo>
                      <a:pt x="192" y="72"/>
                    </a:lnTo>
                    <a:lnTo>
                      <a:pt x="171" y="84"/>
                    </a:lnTo>
                    <a:lnTo>
                      <a:pt x="149" y="94"/>
                    </a:lnTo>
                    <a:lnTo>
                      <a:pt x="127" y="105"/>
                    </a:lnTo>
                    <a:lnTo>
                      <a:pt x="105" y="116"/>
                    </a:lnTo>
                    <a:lnTo>
                      <a:pt x="86" y="123"/>
                    </a:lnTo>
                    <a:lnTo>
                      <a:pt x="69" y="129"/>
                    </a:lnTo>
                    <a:lnTo>
                      <a:pt x="55" y="135"/>
                    </a:lnTo>
                    <a:lnTo>
                      <a:pt x="44" y="139"/>
                    </a:lnTo>
                    <a:lnTo>
                      <a:pt x="36" y="140"/>
                    </a:lnTo>
                    <a:lnTo>
                      <a:pt x="29" y="139"/>
                    </a:lnTo>
                    <a:lnTo>
                      <a:pt x="23" y="136"/>
                    </a:lnTo>
                    <a:lnTo>
                      <a:pt x="15" y="134"/>
                    </a:lnTo>
                    <a:lnTo>
                      <a:pt x="8" y="129"/>
                    </a:lnTo>
                    <a:lnTo>
                      <a:pt x="0" y="1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81" name="Freeform 348"/>
              <p:cNvSpPr>
                <a:spLocks/>
              </p:cNvSpPr>
              <p:nvPr/>
            </p:nvSpPr>
            <p:spPr bwMode="auto">
              <a:xfrm>
                <a:off x="4878" y="2038"/>
                <a:ext cx="18" cy="18"/>
              </a:xfrm>
              <a:custGeom>
                <a:avLst/>
                <a:gdLst>
                  <a:gd name="T0" fmla="*/ 4 w 73"/>
                  <a:gd name="T1" fmla="*/ 0 h 72"/>
                  <a:gd name="T2" fmla="*/ 4 w 73"/>
                  <a:gd name="T3" fmla="*/ 0 h 72"/>
                  <a:gd name="T4" fmla="*/ 3 w 73"/>
                  <a:gd name="T5" fmla="*/ 0 h 72"/>
                  <a:gd name="T6" fmla="*/ 2 w 73"/>
                  <a:gd name="T7" fmla="*/ 1 h 72"/>
                  <a:gd name="T8" fmla="*/ 1 w 73"/>
                  <a:gd name="T9" fmla="*/ 1 h 72"/>
                  <a:gd name="T10" fmla="*/ 1 w 73"/>
                  <a:gd name="T11" fmla="*/ 1 h 72"/>
                  <a:gd name="T12" fmla="*/ 0 w 73"/>
                  <a:gd name="T13" fmla="*/ 2 h 72"/>
                  <a:gd name="T14" fmla="*/ 0 w 73"/>
                  <a:gd name="T15" fmla="*/ 2 h 72"/>
                  <a:gd name="T16" fmla="*/ 0 w 73"/>
                  <a:gd name="T17" fmla="*/ 3 h 72"/>
                  <a:gd name="T18" fmla="*/ 0 w 73"/>
                  <a:gd name="T19" fmla="*/ 5 h 72"/>
                  <a:gd name="T20" fmla="*/ 1 w 73"/>
                  <a:gd name="T21" fmla="*/ 5 h 72"/>
                  <a:gd name="T22" fmla="*/ 1 w 73"/>
                  <a:gd name="T23" fmla="*/ 3 h 72"/>
                  <a:gd name="T24" fmla="*/ 1 w 73"/>
                  <a:gd name="T25" fmla="*/ 3 h 72"/>
                  <a:gd name="T26" fmla="*/ 1 w 73"/>
                  <a:gd name="T27" fmla="*/ 2 h 72"/>
                  <a:gd name="T28" fmla="*/ 1 w 73"/>
                  <a:gd name="T29" fmla="*/ 2 h 72"/>
                  <a:gd name="T30" fmla="*/ 2 w 73"/>
                  <a:gd name="T31" fmla="*/ 1 h 72"/>
                  <a:gd name="T32" fmla="*/ 2 w 73"/>
                  <a:gd name="T33" fmla="*/ 1 h 72"/>
                  <a:gd name="T34" fmla="*/ 3 w 73"/>
                  <a:gd name="T35" fmla="*/ 1 h 72"/>
                  <a:gd name="T36" fmla="*/ 4 w 73"/>
                  <a:gd name="T37" fmla="*/ 1 h 72"/>
                  <a:gd name="T38" fmla="*/ 4 w 73"/>
                  <a:gd name="T39" fmla="*/ 1 h 72"/>
                  <a:gd name="T40" fmla="*/ 4 w 73"/>
                  <a:gd name="T41" fmla="*/ 1 h 72"/>
                  <a:gd name="T42" fmla="*/ 4 w 73"/>
                  <a:gd name="T43" fmla="*/ 1 h 72"/>
                  <a:gd name="T44" fmla="*/ 4 w 73"/>
                  <a:gd name="T45" fmla="*/ 1 h 72"/>
                  <a:gd name="T46" fmla="*/ 4 w 73"/>
                  <a:gd name="T47" fmla="*/ 0 h 7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3"/>
                  <a:gd name="T73" fmla="*/ 0 h 72"/>
                  <a:gd name="T74" fmla="*/ 73 w 73"/>
                  <a:gd name="T75" fmla="*/ 72 h 7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3" h="72">
                    <a:moveTo>
                      <a:pt x="68" y="0"/>
                    </a:moveTo>
                    <a:lnTo>
                      <a:pt x="69" y="0"/>
                    </a:lnTo>
                    <a:lnTo>
                      <a:pt x="50" y="3"/>
                    </a:lnTo>
                    <a:lnTo>
                      <a:pt x="35" y="7"/>
                    </a:lnTo>
                    <a:lnTo>
                      <a:pt x="23" y="13"/>
                    </a:lnTo>
                    <a:lnTo>
                      <a:pt x="12" y="20"/>
                    </a:lnTo>
                    <a:lnTo>
                      <a:pt x="6" y="30"/>
                    </a:lnTo>
                    <a:lnTo>
                      <a:pt x="2" y="42"/>
                    </a:lnTo>
                    <a:lnTo>
                      <a:pt x="0" y="56"/>
                    </a:lnTo>
                    <a:lnTo>
                      <a:pt x="0" y="72"/>
                    </a:lnTo>
                    <a:lnTo>
                      <a:pt x="12" y="72"/>
                    </a:lnTo>
                    <a:lnTo>
                      <a:pt x="12" y="56"/>
                    </a:lnTo>
                    <a:lnTo>
                      <a:pt x="14" y="44"/>
                    </a:lnTo>
                    <a:lnTo>
                      <a:pt x="18" y="35"/>
                    </a:lnTo>
                    <a:lnTo>
                      <a:pt x="21" y="27"/>
                    </a:lnTo>
                    <a:lnTo>
                      <a:pt x="27" y="23"/>
                    </a:lnTo>
                    <a:lnTo>
                      <a:pt x="39" y="19"/>
                    </a:lnTo>
                    <a:lnTo>
                      <a:pt x="53" y="15"/>
                    </a:lnTo>
                    <a:lnTo>
                      <a:pt x="72" y="12"/>
                    </a:lnTo>
                    <a:lnTo>
                      <a:pt x="73" y="12"/>
                    </a:lnTo>
                    <a:lnTo>
                      <a:pt x="72" y="12"/>
                    </a:lnTo>
                    <a:lnTo>
                      <a:pt x="73" y="12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82" name="Freeform 349"/>
              <p:cNvSpPr>
                <a:spLocks/>
              </p:cNvSpPr>
              <p:nvPr/>
            </p:nvSpPr>
            <p:spPr bwMode="auto">
              <a:xfrm>
                <a:off x="4895" y="2023"/>
                <a:ext cx="48" cy="18"/>
              </a:xfrm>
              <a:custGeom>
                <a:avLst/>
                <a:gdLst>
                  <a:gd name="T0" fmla="*/ 12 w 191"/>
                  <a:gd name="T1" fmla="*/ 1 h 72"/>
                  <a:gd name="T2" fmla="*/ 12 w 191"/>
                  <a:gd name="T3" fmla="*/ 0 h 72"/>
                  <a:gd name="T4" fmla="*/ 10 w 191"/>
                  <a:gd name="T5" fmla="*/ 0 h 72"/>
                  <a:gd name="T6" fmla="*/ 9 w 191"/>
                  <a:gd name="T7" fmla="*/ 0 h 72"/>
                  <a:gd name="T8" fmla="*/ 7 w 191"/>
                  <a:gd name="T9" fmla="*/ 1 h 72"/>
                  <a:gd name="T10" fmla="*/ 6 w 191"/>
                  <a:gd name="T11" fmla="*/ 1 h 72"/>
                  <a:gd name="T12" fmla="*/ 4 w 191"/>
                  <a:gd name="T13" fmla="*/ 2 h 72"/>
                  <a:gd name="T14" fmla="*/ 2 w 191"/>
                  <a:gd name="T15" fmla="*/ 3 h 72"/>
                  <a:gd name="T16" fmla="*/ 1 w 191"/>
                  <a:gd name="T17" fmla="*/ 3 h 72"/>
                  <a:gd name="T18" fmla="*/ 0 w 191"/>
                  <a:gd name="T19" fmla="*/ 4 h 72"/>
                  <a:gd name="T20" fmla="*/ 0 w 191"/>
                  <a:gd name="T21" fmla="*/ 5 h 72"/>
                  <a:gd name="T22" fmla="*/ 2 w 191"/>
                  <a:gd name="T23" fmla="*/ 4 h 72"/>
                  <a:gd name="T24" fmla="*/ 3 w 191"/>
                  <a:gd name="T25" fmla="*/ 3 h 72"/>
                  <a:gd name="T26" fmla="*/ 4 w 191"/>
                  <a:gd name="T27" fmla="*/ 3 h 72"/>
                  <a:gd name="T28" fmla="*/ 6 w 191"/>
                  <a:gd name="T29" fmla="*/ 2 h 72"/>
                  <a:gd name="T30" fmla="*/ 7 w 191"/>
                  <a:gd name="T31" fmla="*/ 1 h 72"/>
                  <a:gd name="T32" fmla="*/ 9 w 191"/>
                  <a:gd name="T33" fmla="*/ 1 h 72"/>
                  <a:gd name="T34" fmla="*/ 10 w 191"/>
                  <a:gd name="T35" fmla="*/ 1 h 72"/>
                  <a:gd name="T36" fmla="*/ 12 w 191"/>
                  <a:gd name="T37" fmla="*/ 1 h 72"/>
                  <a:gd name="T38" fmla="*/ 11 w 191"/>
                  <a:gd name="T39" fmla="*/ 0 h 72"/>
                  <a:gd name="T40" fmla="*/ 12 w 191"/>
                  <a:gd name="T41" fmla="*/ 1 h 72"/>
                  <a:gd name="T42" fmla="*/ 12 w 191"/>
                  <a:gd name="T43" fmla="*/ 0 h 72"/>
                  <a:gd name="T44" fmla="*/ 12 w 191"/>
                  <a:gd name="T45" fmla="*/ 0 h 72"/>
                  <a:gd name="T46" fmla="*/ 12 w 191"/>
                  <a:gd name="T47" fmla="*/ 1 h 7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91"/>
                  <a:gd name="T73" fmla="*/ 0 h 72"/>
                  <a:gd name="T74" fmla="*/ 191 w 191"/>
                  <a:gd name="T75" fmla="*/ 72 h 7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91" h="72">
                    <a:moveTo>
                      <a:pt x="190" y="7"/>
                    </a:moveTo>
                    <a:lnTo>
                      <a:pt x="185" y="0"/>
                    </a:lnTo>
                    <a:lnTo>
                      <a:pt x="163" y="0"/>
                    </a:lnTo>
                    <a:lnTo>
                      <a:pt x="138" y="3"/>
                    </a:lnTo>
                    <a:lnTo>
                      <a:pt x="112" y="11"/>
                    </a:lnTo>
                    <a:lnTo>
                      <a:pt x="87" y="20"/>
                    </a:lnTo>
                    <a:lnTo>
                      <a:pt x="61" y="32"/>
                    </a:lnTo>
                    <a:lnTo>
                      <a:pt x="37" y="43"/>
                    </a:lnTo>
                    <a:lnTo>
                      <a:pt x="17" y="53"/>
                    </a:lnTo>
                    <a:lnTo>
                      <a:pt x="0" y="60"/>
                    </a:lnTo>
                    <a:lnTo>
                      <a:pt x="5" y="72"/>
                    </a:lnTo>
                    <a:lnTo>
                      <a:pt x="22" y="65"/>
                    </a:lnTo>
                    <a:lnTo>
                      <a:pt x="42" y="55"/>
                    </a:lnTo>
                    <a:lnTo>
                      <a:pt x="66" y="44"/>
                    </a:lnTo>
                    <a:lnTo>
                      <a:pt x="91" y="32"/>
                    </a:lnTo>
                    <a:lnTo>
                      <a:pt x="116" y="23"/>
                    </a:lnTo>
                    <a:lnTo>
                      <a:pt x="140" y="15"/>
                    </a:lnTo>
                    <a:lnTo>
                      <a:pt x="163" y="12"/>
                    </a:lnTo>
                    <a:lnTo>
                      <a:pt x="182" y="12"/>
                    </a:lnTo>
                    <a:lnTo>
                      <a:pt x="178" y="5"/>
                    </a:lnTo>
                    <a:lnTo>
                      <a:pt x="190" y="7"/>
                    </a:lnTo>
                    <a:lnTo>
                      <a:pt x="191" y="1"/>
                    </a:lnTo>
                    <a:lnTo>
                      <a:pt x="185" y="0"/>
                    </a:lnTo>
                    <a:lnTo>
                      <a:pt x="19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83" name="Freeform 350"/>
              <p:cNvSpPr>
                <a:spLocks/>
              </p:cNvSpPr>
              <p:nvPr/>
            </p:nvSpPr>
            <p:spPr bwMode="auto">
              <a:xfrm>
                <a:off x="4936" y="2024"/>
                <a:ext cx="7" cy="14"/>
              </a:xfrm>
              <a:custGeom>
                <a:avLst/>
                <a:gdLst>
                  <a:gd name="T0" fmla="*/ 1 w 28"/>
                  <a:gd name="T1" fmla="*/ 4 h 55"/>
                  <a:gd name="T2" fmla="*/ 1 w 28"/>
                  <a:gd name="T3" fmla="*/ 4 h 55"/>
                  <a:gd name="T4" fmla="*/ 1 w 28"/>
                  <a:gd name="T5" fmla="*/ 4 h 55"/>
                  <a:gd name="T6" fmla="*/ 1 w 28"/>
                  <a:gd name="T7" fmla="*/ 3 h 55"/>
                  <a:gd name="T8" fmla="*/ 1 w 28"/>
                  <a:gd name="T9" fmla="*/ 3 h 55"/>
                  <a:gd name="T10" fmla="*/ 1 w 28"/>
                  <a:gd name="T11" fmla="*/ 3 h 55"/>
                  <a:gd name="T12" fmla="*/ 1 w 28"/>
                  <a:gd name="T13" fmla="*/ 3 h 55"/>
                  <a:gd name="T14" fmla="*/ 1 w 28"/>
                  <a:gd name="T15" fmla="*/ 2 h 55"/>
                  <a:gd name="T16" fmla="*/ 2 w 28"/>
                  <a:gd name="T17" fmla="*/ 1 h 55"/>
                  <a:gd name="T18" fmla="*/ 2 w 28"/>
                  <a:gd name="T19" fmla="*/ 0 h 55"/>
                  <a:gd name="T20" fmla="*/ 1 w 28"/>
                  <a:gd name="T21" fmla="*/ 0 h 55"/>
                  <a:gd name="T22" fmla="*/ 1 w 28"/>
                  <a:gd name="T23" fmla="*/ 1 h 55"/>
                  <a:gd name="T24" fmla="*/ 1 w 28"/>
                  <a:gd name="T25" fmla="*/ 2 h 55"/>
                  <a:gd name="T26" fmla="*/ 0 w 28"/>
                  <a:gd name="T27" fmla="*/ 2 h 55"/>
                  <a:gd name="T28" fmla="*/ 0 w 28"/>
                  <a:gd name="T29" fmla="*/ 3 h 55"/>
                  <a:gd name="T30" fmla="*/ 0 w 28"/>
                  <a:gd name="T31" fmla="*/ 3 h 55"/>
                  <a:gd name="T32" fmla="*/ 0 w 28"/>
                  <a:gd name="T33" fmla="*/ 3 h 55"/>
                  <a:gd name="T34" fmla="*/ 0 w 28"/>
                  <a:gd name="T35" fmla="*/ 3 h 55"/>
                  <a:gd name="T36" fmla="*/ 0 w 28"/>
                  <a:gd name="T37" fmla="*/ 3 h 55"/>
                  <a:gd name="T38" fmla="*/ 0 w 28"/>
                  <a:gd name="T39" fmla="*/ 3 h 55"/>
                  <a:gd name="T40" fmla="*/ 1 w 28"/>
                  <a:gd name="T41" fmla="*/ 4 h 55"/>
                  <a:gd name="T42" fmla="*/ 1 w 28"/>
                  <a:gd name="T43" fmla="*/ 4 h 55"/>
                  <a:gd name="T44" fmla="*/ 1 w 28"/>
                  <a:gd name="T45" fmla="*/ 4 h 55"/>
                  <a:gd name="T46" fmla="*/ 1 w 28"/>
                  <a:gd name="T47" fmla="*/ 4 h 5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8"/>
                  <a:gd name="T73" fmla="*/ 0 h 55"/>
                  <a:gd name="T74" fmla="*/ 28 w 28"/>
                  <a:gd name="T75" fmla="*/ 55 h 5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8" h="55">
                    <a:moveTo>
                      <a:pt x="8" y="55"/>
                    </a:moveTo>
                    <a:lnTo>
                      <a:pt x="10" y="54"/>
                    </a:lnTo>
                    <a:lnTo>
                      <a:pt x="8" y="54"/>
                    </a:lnTo>
                    <a:lnTo>
                      <a:pt x="11" y="52"/>
                    </a:lnTo>
                    <a:lnTo>
                      <a:pt x="13" y="49"/>
                    </a:lnTo>
                    <a:lnTo>
                      <a:pt x="14" y="44"/>
                    </a:lnTo>
                    <a:lnTo>
                      <a:pt x="17" y="38"/>
                    </a:lnTo>
                    <a:lnTo>
                      <a:pt x="19" y="28"/>
                    </a:lnTo>
                    <a:lnTo>
                      <a:pt x="23" y="18"/>
                    </a:lnTo>
                    <a:lnTo>
                      <a:pt x="28" y="2"/>
                    </a:lnTo>
                    <a:lnTo>
                      <a:pt x="16" y="0"/>
                    </a:lnTo>
                    <a:lnTo>
                      <a:pt x="11" y="13"/>
                    </a:lnTo>
                    <a:lnTo>
                      <a:pt x="7" y="26"/>
                    </a:lnTo>
                    <a:lnTo>
                      <a:pt x="5" y="33"/>
                    </a:lnTo>
                    <a:lnTo>
                      <a:pt x="2" y="39"/>
                    </a:lnTo>
                    <a:lnTo>
                      <a:pt x="1" y="44"/>
                    </a:lnTo>
                    <a:lnTo>
                      <a:pt x="1" y="45"/>
                    </a:lnTo>
                    <a:lnTo>
                      <a:pt x="1" y="46"/>
                    </a:lnTo>
                    <a:lnTo>
                      <a:pt x="0" y="46"/>
                    </a:lnTo>
                    <a:lnTo>
                      <a:pt x="1" y="45"/>
                    </a:lnTo>
                    <a:lnTo>
                      <a:pt x="8" y="55"/>
                    </a:lnTo>
                    <a:lnTo>
                      <a:pt x="10" y="54"/>
                    </a:lnTo>
                    <a:lnTo>
                      <a:pt x="8" y="5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84" name="Freeform 351"/>
              <p:cNvSpPr>
                <a:spLocks/>
              </p:cNvSpPr>
              <p:nvPr/>
            </p:nvSpPr>
            <p:spPr bwMode="auto">
              <a:xfrm>
                <a:off x="4896" y="2036"/>
                <a:ext cx="42" cy="22"/>
              </a:xfrm>
              <a:custGeom>
                <a:avLst/>
                <a:gdLst>
                  <a:gd name="T0" fmla="*/ 0 w 165"/>
                  <a:gd name="T1" fmla="*/ 5 h 91"/>
                  <a:gd name="T2" fmla="*/ 0 w 165"/>
                  <a:gd name="T3" fmla="*/ 5 h 91"/>
                  <a:gd name="T4" fmla="*/ 2 w 165"/>
                  <a:gd name="T5" fmla="*/ 5 h 91"/>
                  <a:gd name="T6" fmla="*/ 3 w 165"/>
                  <a:gd name="T7" fmla="*/ 5 h 91"/>
                  <a:gd name="T8" fmla="*/ 4 w 165"/>
                  <a:gd name="T9" fmla="*/ 4 h 91"/>
                  <a:gd name="T10" fmla="*/ 5 w 165"/>
                  <a:gd name="T11" fmla="*/ 3 h 91"/>
                  <a:gd name="T12" fmla="*/ 7 w 165"/>
                  <a:gd name="T13" fmla="*/ 3 h 91"/>
                  <a:gd name="T14" fmla="*/ 8 w 165"/>
                  <a:gd name="T15" fmla="*/ 2 h 91"/>
                  <a:gd name="T16" fmla="*/ 10 w 165"/>
                  <a:gd name="T17" fmla="*/ 1 h 91"/>
                  <a:gd name="T18" fmla="*/ 11 w 165"/>
                  <a:gd name="T19" fmla="*/ 0 h 91"/>
                  <a:gd name="T20" fmla="*/ 10 w 165"/>
                  <a:gd name="T21" fmla="*/ 0 h 91"/>
                  <a:gd name="T22" fmla="*/ 9 w 165"/>
                  <a:gd name="T23" fmla="*/ 1 h 91"/>
                  <a:gd name="T24" fmla="*/ 8 w 165"/>
                  <a:gd name="T25" fmla="*/ 1 h 91"/>
                  <a:gd name="T26" fmla="*/ 7 w 165"/>
                  <a:gd name="T27" fmla="*/ 2 h 91"/>
                  <a:gd name="T28" fmla="*/ 5 w 165"/>
                  <a:gd name="T29" fmla="*/ 3 h 91"/>
                  <a:gd name="T30" fmla="*/ 4 w 165"/>
                  <a:gd name="T31" fmla="*/ 3 h 91"/>
                  <a:gd name="T32" fmla="*/ 2 w 165"/>
                  <a:gd name="T33" fmla="*/ 4 h 91"/>
                  <a:gd name="T34" fmla="*/ 1 w 165"/>
                  <a:gd name="T35" fmla="*/ 4 h 91"/>
                  <a:gd name="T36" fmla="*/ 0 w 165"/>
                  <a:gd name="T37" fmla="*/ 5 h 91"/>
                  <a:gd name="T38" fmla="*/ 0 w 165"/>
                  <a:gd name="T39" fmla="*/ 5 h 91"/>
                  <a:gd name="T40" fmla="*/ 0 w 165"/>
                  <a:gd name="T41" fmla="*/ 5 h 91"/>
                  <a:gd name="T42" fmla="*/ 0 w 165"/>
                  <a:gd name="T43" fmla="*/ 5 h 91"/>
                  <a:gd name="T44" fmla="*/ 0 w 165"/>
                  <a:gd name="T45" fmla="*/ 5 h 91"/>
                  <a:gd name="T46" fmla="*/ 0 w 165"/>
                  <a:gd name="T47" fmla="*/ 5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65"/>
                  <a:gd name="T73" fmla="*/ 0 h 91"/>
                  <a:gd name="T74" fmla="*/ 165 w 165"/>
                  <a:gd name="T75" fmla="*/ 91 h 9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65" h="91">
                    <a:moveTo>
                      <a:pt x="5" y="91"/>
                    </a:moveTo>
                    <a:lnTo>
                      <a:pt x="4" y="91"/>
                    </a:lnTo>
                    <a:lnTo>
                      <a:pt x="22" y="85"/>
                    </a:lnTo>
                    <a:lnTo>
                      <a:pt x="41" y="78"/>
                    </a:lnTo>
                    <a:lnTo>
                      <a:pt x="62" y="66"/>
                    </a:lnTo>
                    <a:lnTo>
                      <a:pt x="84" y="55"/>
                    </a:lnTo>
                    <a:lnTo>
                      <a:pt x="107" y="45"/>
                    </a:lnTo>
                    <a:lnTo>
                      <a:pt x="128" y="33"/>
                    </a:lnTo>
                    <a:lnTo>
                      <a:pt x="149" y="21"/>
                    </a:lnTo>
                    <a:lnTo>
                      <a:pt x="165" y="10"/>
                    </a:lnTo>
                    <a:lnTo>
                      <a:pt x="158" y="0"/>
                    </a:lnTo>
                    <a:lnTo>
                      <a:pt x="141" y="11"/>
                    </a:lnTo>
                    <a:lnTo>
                      <a:pt x="121" y="23"/>
                    </a:lnTo>
                    <a:lnTo>
                      <a:pt x="102" y="35"/>
                    </a:lnTo>
                    <a:lnTo>
                      <a:pt x="79" y="46"/>
                    </a:lnTo>
                    <a:lnTo>
                      <a:pt x="58" y="56"/>
                    </a:lnTo>
                    <a:lnTo>
                      <a:pt x="36" y="66"/>
                    </a:lnTo>
                    <a:lnTo>
                      <a:pt x="17" y="73"/>
                    </a:lnTo>
                    <a:lnTo>
                      <a:pt x="1" y="79"/>
                    </a:lnTo>
                    <a:lnTo>
                      <a:pt x="0" y="79"/>
                    </a:lnTo>
                    <a:lnTo>
                      <a:pt x="1" y="79"/>
                    </a:lnTo>
                    <a:lnTo>
                      <a:pt x="0" y="79"/>
                    </a:lnTo>
                    <a:lnTo>
                      <a:pt x="5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85" name="Freeform 352"/>
              <p:cNvSpPr>
                <a:spLocks/>
              </p:cNvSpPr>
              <p:nvPr/>
            </p:nvSpPr>
            <p:spPr bwMode="auto">
              <a:xfrm>
                <a:off x="4878" y="2054"/>
                <a:ext cx="20" cy="7"/>
              </a:xfrm>
              <a:custGeom>
                <a:avLst/>
                <a:gdLst>
                  <a:gd name="T0" fmla="*/ 0 w 78"/>
                  <a:gd name="T1" fmla="*/ 1 h 26"/>
                  <a:gd name="T2" fmla="*/ 0 w 78"/>
                  <a:gd name="T3" fmla="*/ 1 h 26"/>
                  <a:gd name="T4" fmla="*/ 1 w 78"/>
                  <a:gd name="T5" fmla="*/ 1 h 26"/>
                  <a:gd name="T6" fmla="*/ 1 w 78"/>
                  <a:gd name="T7" fmla="*/ 1 h 26"/>
                  <a:gd name="T8" fmla="*/ 2 w 78"/>
                  <a:gd name="T9" fmla="*/ 2 h 26"/>
                  <a:gd name="T10" fmla="*/ 2 w 78"/>
                  <a:gd name="T11" fmla="*/ 2 h 26"/>
                  <a:gd name="T12" fmla="*/ 3 w 78"/>
                  <a:gd name="T13" fmla="*/ 2 h 26"/>
                  <a:gd name="T14" fmla="*/ 3 w 78"/>
                  <a:gd name="T15" fmla="*/ 2 h 26"/>
                  <a:gd name="T16" fmla="*/ 4 w 78"/>
                  <a:gd name="T17" fmla="*/ 2 h 26"/>
                  <a:gd name="T18" fmla="*/ 5 w 78"/>
                  <a:gd name="T19" fmla="*/ 1 h 26"/>
                  <a:gd name="T20" fmla="*/ 5 w 78"/>
                  <a:gd name="T21" fmla="*/ 0 h 26"/>
                  <a:gd name="T22" fmla="*/ 4 w 78"/>
                  <a:gd name="T23" fmla="*/ 1 h 26"/>
                  <a:gd name="T24" fmla="*/ 3 w 78"/>
                  <a:gd name="T25" fmla="*/ 1 h 26"/>
                  <a:gd name="T26" fmla="*/ 3 w 78"/>
                  <a:gd name="T27" fmla="*/ 1 h 26"/>
                  <a:gd name="T28" fmla="*/ 2 w 78"/>
                  <a:gd name="T29" fmla="*/ 1 h 26"/>
                  <a:gd name="T30" fmla="*/ 2 w 78"/>
                  <a:gd name="T31" fmla="*/ 1 h 26"/>
                  <a:gd name="T32" fmla="*/ 2 w 78"/>
                  <a:gd name="T33" fmla="*/ 1 h 26"/>
                  <a:gd name="T34" fmla="*/ 1 w 78"/>
                  <a:gd name="T35" fmla="*/ 0 h 26"/>
                  <a:gd name="T36" fmla="*/ 1 w 78"/>
                  <a:gd name="T37" fmla="*/ 0 h 26"/>
                  <a:gd name="T38" fmla="*/ 1 w 78"/>
                  <a:gd name="T39" fmla="*/ 1 h 26"/>
                  <a:gd name="T40" fmla="*/ 0 w 78"/>
                  <a:gd name="T41" fmla="*/ 1 h 26"/>
                  <a:gd name="T42" fmla="*/ 0 w 78"/>
                  <a:gd name="T43" fmla="*/ 1 h 26"/>
                  <a:gd name="T44" fmla="*/ 0 w 78"/>
                  <a:gd name="T45" fmla="*/ 1 h 26"/>
                  <a:gd name="T46" fmla="*/ 0 w 78"/>
                  <a:gd name="T47" fmla="*/ 1 h 2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8"/>
                  <a:gd name="T73" fmla="*/ 0 h 26"/>
                  <a:gd name="T74" fmla="*/ 78 w 78"/>
                  <a:gd name="T75" fmla="*/ 26 h 2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8" h="26">
                    <a:moveTo>
                      <a:pt x="0" y="6"/>
                    </a:moveTo>
                    <a:lnTo>
                      <a:pt x="3" y="12"/>
                    </a:lnTo>
                    <a:lnTo>
                      <a:pt x="12" y="14"/>
                    </a:lnTo>
                    <a:lnTo>
                      <a:pt x="19" y="19"/>
                    </a:lnTo>
                    <a:lnTo>
                      <a:pt x="26" y="22"/>
                    </a:lnTo>
                    <a:lnTo>
                      <a:pt x="33" y="25"/>
                    </a:lnTo>
                    <a:lnTo>
                      <a:pt x="42" y="26"/>
                    </a:lnTo>
                    <a:lnTo>
                      <a:pt x="51" y="25"/>
                    </a:lnTo>
                    <a:lnTo>
                      <a:pt x="63" y="21"/>
                    </a:lnTo>
                    <a:lnTo>
                      <a:pt x="78" y="15"/>
                    </a:lnTo>
                    <a:lnTo>
                      <a:pt x="73" y="3"/>
                    </a:lnTo>
                    <a:lnTo>
                      <a:pt x="59" y="9"/>
                    </a:lnTo>
                    <a:lnTo>
                      <a:pt x="49" y="13"/>
                    </a:lnTo>
                    <a:lnTo>
                      <a:pt x="42" y="14"/>
                    </a:lnTo>
                    <a:lnTo>
                      <a:pt x="36" y="13"/>
                    </a:lnTo>
                    <a:lnTo>
                      <a:pt x="31" y="10"/>
                    </a:lnTo>
                    <a:lnTo>
                      <a:pt x="24" y="9"/>
                    </a:lnTo>
                    <a:lnTo>
                      <a:pt x="17" y="4"/>
                    </a:lnTo>
                    <a:lnTo>
                      <a:pt x="8" y="0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86" name="Freeform 353"/>
              <p:cNvSpPr>
                <a:spLocks/>
              </p:cNvSpPr>
              <p:nvPr/>
            </p:nvSpPr>
            <p:spPr bwMode="auto">
              <a:xfrm>
                <a:off x="4865" y="2056"/>
                <a:ext cx="21" cy="65"/>
              </a:xfrm>
              <a:custGeom>
                <a:avLst/>
                <a:gdLst>
                  <a:gd name="T0" fmla="*/ 5 w 85"/>
                  <a:gd name="T1" fmla="*/ 16 h 262"/>
                  <a:gd name="T2" fmla="*/ 5 w 85"/>
                  <a:gd name="T3" fmla="*/ 15 h 262"/>
                  <a:gd name="T4" fmla="*/ 5 w 85"/>
                  <a:gd name="T5" fmla="*/ 13 h 262"/>
                  <a:gd name="T6" fmla="*/ 5 w 85"/>
                  <a:gd name="T7" fmla="*/ 12 h 262"/>
                  <a:gd name="T8" fmla="*/ 5 w 85"/>
                  <a:gd name="T9" fmla="*/ 11 h 262"/>
                  <a:gd name="T10" fmla="*/ 5 w 85"/>
                  <a:gd name="T11" fmla="*/ 10 h 262"/>
                  <a:gd name="T12" fmla="*/ 5 w 85"/>
                  <a:gd name="T13" fmla="*/ 9 h 262"/>
                  <a:gd name="T14" fmla="*/ 5 w 85"/>
                  <a:gd name="T15" fmla="*/ 8 h 262"/>
                  <a:gd name="T16" fmla="*/ 4 w 85"/>
                  <a:gd name="T17" fmla="*/ 7 h 262"/>
                  <a:gd name="T18" fmla="*/ 5 w 85"/>
                  <a:gd name="T19" fmla="*/ 6 h 262"/>
                  <a:gd name="T20" fmla="*/ 5 w 85"/>
                  <a:gd name="T21" fmla="*/ 6 h 262"/>
                  <a:gd name="T22" fmla="*/ 5 w 85"/>
                  <a:gd name="T23" fmla="*/ 6 h 262"/>
                  <a:gd name="T24" fmla="*/ 5 w 85"/>
                  <a:gd name="T25" fmla="*/ 5 h 262"/>
                  <a:gd name="T26" fmla="*/ 5 w 85"/>
                  <a:gd name="T27" fmla="*/ 5 h 262"/>
                  <a:gd name="T28" fmla="*/ 5 w 85"/>
                  <a:gd name="T29" fmla="*/ 4 h 262"/>
                  <a:gd name="T30" fmla="*/ 5 w 85"/>
                  <a:gd name="T31" fmla="*/ 3 h 262"/>
                  <a:gd name="T32" fmla="*/ 5 w 85"/>
                  <a:gd name="T33" fmla="*/ 3 h 262"/>
                  <a:gd name="T34" fmla="*/ 4 w 85"/>
                  <a:gd name="T35" fmla="*/ 2 h 262"/>
                  <a:gd name="T36" fmla="*/ 4 w 85"/>
                  <a:gd name="T37" fmla="*/ 2 h 262"/>
                  <a:gd name="T38" fmla="*/ 4 w 85"/>
                  <a:gd name="T39" fmla="*/ 1 h 262"/>
                  <a:gd name="T40" fmla="*/ 4 w 85"/>
                  <a:gd name="T41" fmla="*/ 1 h 262"/>
                  <a:gd name="T42" fmla="*/ 4 w 85"/>
                  <a:gd name="T43" fmla="*/ 0 h 262"/>
                  <a:gd name="T44" fmla="*/ 4 w 85"/>
                  <a:gd name="T45" fmla="*/ 0 h 262"/>
                  <a:gd name="T46" fmla="*/ 4 w 85"/>
                  <a:gd name="T47" fmla="*/ 0 h 262"/>
                  <a:gd name="T48" fmla="*/ 4 w 85"/>
                  <a:gd name="T49" fmla="*/ 0 h 262"/>
                  <a:gd name="T50" fmla="*/ 3 w 85"/>
                  <a:gd name="T51" fmla="*/ 0 h 262"/>
                  <a:gd name="T52" fmla="*/ 3 w 85"/>
                  <a:gd name="T53" fmla="*/ 1 h 262"/>
                  <a:gd name="T54" fmla="*/ 3 w 85"/>
                  <a:gd name="T55" fmla="*/ 1 h 262"/>
                  <a:gd name="T56" fmla="*/ 3 w 85"/>
                  <a:gd name="T57" fmla="*/ 2 h 262"/>
                  <a:gd name="T58" fmla="*/ 3 w 85"/>
                  <a:gd name="T59" fmla="*/ 2 h 262"/>
                  <a:gd name="T60" fmla="*/ 3 w 85"/>
                  <a:gd name="T61" fmla="*/ 2 h 262"/>
                  <a:gd name="T62" fmla="*/ 3 w 85"/>
                  <a:gd name="T63" fmla="*/ 2 h 262"/>
                  <a:gd name="T64" fmla="*/ 3 w 85"/>
                  <a:gd name="T65" fmla="*/ 2 h 262"/>
                  <a:gd name="T66" fmla="*/ 2 w 85"/>
                  <a:gd name="T67" fmla="*/ 3 h 262"/>
                  <a:gd name="T68" fmla="*/ 2 w 85"/>
                  <a:gd name="T69" fmla="*/ 3 h 262"/>
                  <a:gd name="T70" fmla="*/ 1 w 85"/>
                  <a:gd name="T71" fmla="*/ 4 h 262"/>
                  <a:gd name="T72" fmla="*/ 1 w 85"/>
                  <a:gd name="T73" fmla="*/ 4 h 262"/>
                  <a:gd name="T74" fmla="*/ 1 w 85"/>
                  <a:gd name="T75" fmla="*/ 5 h 262"/>
                  <a:gd name="T76" fmla="*/ 0 w 85"/>
                  <a:gd name="T77" fmla="*/ 5 h 262"/>
                  <a:gd name="T78" fmla="*/ 0 w 85"/>
                  <a:gd name="T79" fmla="*/ 6 h 262"/>
                  <a:gd name="T80" fmla="*/ 1 w 85"/>
                  <a:gd name="T81" fmla="*/ 7 h 262"/>
                  <a:gd name="T82" fmla="*/ 1 w 85"/>
                  <a:gd name="T83" fmla="*/ 8 h 262"/>
                  <a:gd name="T84" fmla="*/ 0 w 85"/>
                  <a:gd name="T85" fmla="*/ 8 h 262"/>
                  <a:gd name="T86" fmla="*/ 0 w 85"/>
                  <a:gd name="T87" fmla="*/ 9 h 262"/>
                  <a:gd name="T88" fmla="*/ 0 w 85"/>
                  <a:gd name="T89" fmla="*/ 10 h 262"/>
                  <a:gd name="T90" fmla="*/ 0 w 85"/>
                  <a:gd name="T91" fmla="*/ 11 h 262"/>
                  <a:gd name="T92" fmla="*/ 0 w 85"/>
                  <a:gd name="T93" fmla="*/ 12 h 262"/>
                  <a:gd name="T94" fmla="*/ 0 w 85"/>
                  <a:gd name="T95" fmla="*/ 13 h 262"/>
                  <a:gd name="T96" fmla="*/ 0 w 85"/>
                  <a:gd name="T97" fmla="*/ 14 h 262"/>
                  <a:gd name="T98" fmla="*/ 5 w 85"/>
                  <a:gd name="T99" fmla="*/ 16 h 26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85"/>
                  <a:gd name="T151" fmla="*/ 0 h 262"/>
                  <a:gd name="T152" fmla="*/ 85 w 85"/>
                  <a:gd name="T153" fmla="*/ 262 h 26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85" h="262">
                    <a:moveTo>
                      <a:pt x="75" y="262"/>
                    </a:moveTo>
                    <a:lnTo>
                      <a:pt x="77" y="239"/>
                    </a:lnTo>
                    <a:lnTo>
                      <a:pt x="78" y="216"/>
                    </a:lnTo>
                    <a:lnTo>
                      <a:pt x="78" y="196"/>
                    </a:lnTo>
                    <a:lnTo>
                      <a:pt x="78" y="176"/>
                    </a:lnTo>
                    <a:lnTo>
                      <a:pt x="77" y="158"/>
                    </a:lnTo>
                    <a:lnTo>
                      <a:pt x="75" y="141"/>
                    </a:lnTo>
                    <a:lnTo>
                      <a:pt x="75" y="127"/>
                    </a:lnTo>
                    <a:lnTo>
                      <a:pt x="74" y="115"/>
                    </a:lnTo>
                    <a:lnTo>
                      <a:pt x="78" y="106"/>
                    </a:lnTo>
                    <a:lnTo>
                      <a:pt x="81" y="98"/>
                    </a:lnTo>
                    <a:lnTo>
                      <a:pt x="84" y="91"/>
                    </a:lnTo>
                    <a:lnTo>
                      <a:pt x="85" y="83"/>
                    </a:lnTo>
                    <a:lnTo>
                      <a:pt x="85" y="75"/>
                    </a:lnTo>
                    <a:lnTo>
                      <a:pt x="83" y="68"/>
                    </a:lnTo>
                    <a:lnTo>
                      <a:pt x="80" y="58"/>
                    </a:lnTo>
                    <a:lnTo>
                      <a:pt x="75" y="49"/>
                    </a:lnTo>
                    <a:lnTo>
                      <a:pt x="72" y="38"/>
                    </a:lnTo>
                    <a:lnTo>
                      <a:pt x="68" y="28"/>
                    </a:lnTo>
                    <a:lnTo>
                      <a:pt x="65" y="20"/>
                    </a:lnTo>
                    <a:lnTo>
                      <a:pt x="63" y="13"/>
                    </a:lnTo>
                    <a:lnTo>
                      <a:pt x="61" y="8"/>
                    </a:lnTo>
                    <a:lnTo>
                      <a:pt x="61" y="3"/>
                    </a:lnTo>
                    <a:lnTo>
                      <a:pt x="60" y="1"/>
                    </a:lnTo>
                    <a:lnTo>
                      <a:pt x="60" y="0"/>
                    </a:lnTo>
                    <a:lnTo>
                      <a:pt x="57" y="9"/>
                    </a:lnTo>
                    <a:lnTo>
                      <a:pt x="55" y="16"/>
                    </a:lnTo>
                    <a:lnTo>
                      <a:pt x="53" y="22"/>
                    </a:lnTo>
                    <a:lnTo>
                      <a:pt x="51" y="27"/>
                    </a:lnTo>
                    <a:lnTo>
                      <a:pt x="50" y="31"/>
                    </a:lnTo>
                    <a:lnTo>
                      <a:pt x="49" y="33"/>
                    </a:lnTo>
                    <a:lnTo>
                      <a:pt x="49" y="36"/>
                    </a:lnTo>
                    <a:lnTo>
                      <a:pt x="41" y="46"/>
                    </a:lnTo>
                    <a:lnTo>
                      <a:pt x="31" y="54"/>
                    </a:lnTo>
                    <a:lnTo>
                      <a:pt x="23" y="61"/>
                    </a:lnTo>
                    <a:lnTo>
                      <a:pt x="15" y="68"/>
                    </a:lnTo>
                    <a:lnTo>
                      <a:pt x="11" y="75"/>
                    </a:lnTo>
                    <a:lnTo>
                      <a:pt x="8" y="86"/>
                    </a:lnTo>
                    <a:lnTo>
                      <a:pt x="8" y="100"/>
                    </a:lnTo>
                    <a:lnTo>
                      <a:pt x="13" y="119"/>
                    </a:lnTo>
                    <a:lnTo>
                      <a:pt x="11" y="128"/>
                    </a:lnTo>
                    <a:lnTo>
                      <a:pt x="9" y="139"/>
                    </a:lnTo>
                    <a:lnTo>
                      <a:pt x="7" y="149"/>
                    </a:lnTo>
                    <a:lnTo>
                      <a:pt x="6" y="163"/>
                    </a:lnTo>
                    <a:lnTo>
                      <a:pt x="3" y="177"/>
                    </a:lnTo>
                    <a:lnTo>
                      <a:pt x="2" y="194"/>
                    </a:lnTo>
                    <a:lnTo>
                      <a:pt x="1" y="210"/>
                    </a:lnTo>
                    <a:lnTo>
                      <a:pt x="0" y="230"/>
                    </a:lnTo>
                    <a:lnTo>
                      <a:pt x="75" y="2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87" name="Freeform 354"/>
              <p:cNvSpPr>
                <a:spLocks/>
              </p:cNvSpPr>
              <p:nvPr/>
            </p:nvSpPr>
            <p:spPr bwMode="auto">
              <a:xfrm>
                <a:off x="4882" y="2084"/>
                <a:ext cx="4" cy="37"/>
              </a:xfrm>
              <a:custGeom>
                <a:avLst/>
                <a:gdLst>
                  <a:gd name="T0" fmla="*/ 0 w 16"/>
                  <a:gd name="T1" fmla="*/ 0 h 150"/>
                  <a:gd name="T2" fmla="*/ 0 w 16"/>
                  <a:gd name="T3" fmla="*/ 0 h 150"/>
                  <a:gd name="T4" fmla="*/ 0 w 16"/>
                  <a:gd name="T5" fmla="*/ 1 h 150"/>
                  <a:gd name="T6" fmla="*/ 0 w 16"/>
                  <a:gd name="T7" fmla="*/ 2 h 150"/>
                  <a:gd name="T8" fmla="*/ 0 w 16"/>
                  <a:gd name="T9" fmla="*/ 3 h 150"/>
                  <a:gd name="T10" fmla="*/ 0 w 16"/>
                  <a:gd name="T11" fmla="*/ 4 h 150"/>
                  <a:gd name="T12" fmla="*/ 0 w 16"/>
                  <a:gd name="T13" fmla="*/ 5 h 150"/>
                  <a:gd name="T14" fmla="*/ 0 w 16"/>
                  <a:gd name="T15" fmla="*/ 6 h 150"/>
                  <a:gd name="T16" fmla="*/ 0 w 16"/>
                  <a:gd name="T17" fmla="*/ 8 h 150"/>
                  <a:gd name="T18" fmla="*/ 0 w 16"/>
                  <a:gd name="T19" fmla="*/ 9 h 150"/>
                  <a:gd name="T20" fmla="*/ 1 w 16"/>
                  <a:gd name="T21" fmla="*/ 9 h 150"/>
                  <a:gd name="T22" fmla="*/ 1 w 16"/>
                  <a:gd name="T23" fmla="*/ 8 h 150"/>
                  <a:gd name="T24" fmla="*/ 1 w 16"/>
                  <a:gd name="T25" fmla="*/ 6 h 150"/>
                  <a:gd name="T26" fmla="*/ 1 w 16"/>
                  <a:gd name="T27" fmla="*/ 5 h 150"/>
                  <a:gd name="T28" fmla="*/ 1 w 16"/>
                  <a:gd name="T29" fmla="*/ 4 h 150"/>
                  <a:gd name="T30" fmla="*/ 1 w 16"/>
                  <a:gd name="T31" fmla="*/ 3 h 150"/>
                  <a:gd name="T32" fmla="*/ 1 w 16"/>
                  <a:gd name="T33" fmla="*/ 2 h 150"/>
                  <a:gd name="T34" fmla="*/ 1 w 16"/>
                  <a:gd name="T35" fmla="*/ 1 h 150"/>
                  <a:gd name="T36" fmla="*/ 1 w 16"/>
                  <a:gd name="T37" fmla="*/ 0 h 150"/>
                  <a:gd name="T38" fmla="*/ 1 w 16"/>
                  <a:gd name="T39" fmla="*/ 0 h 150"/>
                  <a:gd name="T40" fmla="*/ 0 w 16"/>
                  <a:gd name="T41" fmla="*/ 0 h 150"/>
                  <a:gd name="T42" fmla="*/ 0 w 16"/>
                  <a:gd name="T43" fmla="*/ 0 h 150"/>
                  <a:gd name="T44" fmla="*/ 0 w 16"/>
                  <a:gd name="T45" fmla="*/ 0 h 150"/>
                  <a:gd name="T46" fmla="*/ 0 w 16"/>
                  <a:gd name="T47" fmla="*/ 0 h 15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6"/>
                  <a:gd name="T73" fmla="*/ 0 h 150"/>
                  <a:gd name="T74" fmla="*/ 16 w 16"/>
                  <a:gd name="T75" fmla="*/ 150 h 15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6" h="150">
                    <a:moveTo>
                      <a:pt x="0" y="0"/>
                    </a:moveTo>
                    <a:lnTo>
                      <a:pt x="0" y="3"/>
                    </a:lnTo>
                    <a:lnTo>
                      <a:pt x="1" y="15"/>
                    </a:lnTo>
                    <a:lnTo>
                      <a:pt x="1" y="29"/>
                    </a:lnTo>
                    <a:lnTo>
                      <a:pt x="3" y="46"/>
                    </a:lnTo>
                    <a:lnTo>
                      <a:pt x="4" y="64"/>
                    </a:lnTo>
                    <a:lnTo>
                      <a:pt x="4" y="84"/>
                    </a:lnTo>
                    <a:lnTo>
                      <a:pt x="4" y="104"/>
                    </a:lnTo>
                    <a:lnTo>
                      <a:pt x="3" y="127"/>
                    </a:lnTo>
                    <a:lnTo>
                      <a:pt x="1" y="150"/>
                    </a:lnTo>
                    <a:lnTo>
                      <a:pt x="13" y="150"/>
                    </a:lnTo>
                    <a:lnTo>
                      <a:pt x="15" y="127"/>
                    </a:lnTo>
                    <a:lnTo>
                      <a:pt x="16" y="104"/>
                    </a:lnTo>
                    <a:lnTo>
                      <a:pt x="16" y="84"/>
                    </a:lnTo>
                    <a:lnTo>
                      <a:pt x="16" y="64"/>
                    </a:lnTo>
                    <a:lnTo>
                      <a:pt x="15" y="46"/>
                    </a:lnTo>
                    <a:lnTo>
                      <a:pt x="13" y="29"/>
                    </a:lnTo>
                    <a:lnTo>
                      <a:pt x="13" y="15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88" name="Freeform 355"/>
              <p:cNvSpPr>
                <a:spLocks/>
              </p:cNvSpPr>
              <p:nvPr/>
            </p:nvSpPr>
            <p:spPr bwMode="auto">
              <a:xfrm>
                <a:off x="4882" y="2068"/>
                <a:ext cx="5" cy="17"/>
              </a:xfrm>
              <a:custGeom>
                <a:avLst/>
                <a:gdLst>
                  <a:gd name="T0" fmla="*/ 0 w 23"/>
                  <a:gd name="T1" fmla="*/ 0 h 71"/>
                  <a:gd name="T2" fmla="*/ 0 w 23"/>
                  <a:gd name="T3" fmla="*/ 0 h 71"/>
                  <a:gd name="T4" fmla="*/ 0 w 23"/>
                  <a:gd name="T5" fmla="*/ 1 h 71"/>
                  <a:gd name="T6" fmla="*/ 0 w 23"/>
                  <a:gd name="T7" fmla="*/ 1 h 71"/>
                  <a:gd name="T8" fmla="*/ 0 w 23"/>
                  <a:gd name="T9" fmla="*/ 2 h 71"/>
                  <a:gd name="T10" fmla="*/ 0 w 23"/>
                  <a:gd name="T11" fmla="*/ 2 h 71"/>
                  <a:gd name="T12" fmla="*/ 0 w 23"/>
                  <a:gd name="T13" fmla="*/ 2 h 71"/>
                  <a:gd name="T14" fmla="*/ 0 w 23"/>
                  <a:gd name="T15" fmla="*/ 3 h 71"/>
                  <a:gd name="T16" fmla="*/ 0 w 23"/>
                  <a:gd name="T17" fmla="*/ 3 h 71"/>
                  <a:gd name="T18" fmla="*/ 0 w 23"/>
                  <a:gd name="T19" fmla="*/ 4 h 71"/>
                  <a:gd name="T20" fmla="*/ 1 w 23"/>
                  <a:gd name="T21" fmla="*/ 4 h 71"/>
                  <a:gd name="T22" fmla="*/ 1 w 23"/>
                  <a:gd name="T23" fmla="*/ 4 h 71"/>
                  <a:gd name="T24" fmla="*/ 1 w 23"/>
                  <a:gd name="T25" fmla="*/ 3 h 71"/>
                  <a:gd name="T26" fmla="*/ 1 w 23"/>
                  <a:gd name="T27" fmla="*/ 3 h 71"/>
                  <a:gd name="T28" fmla="*/ 1 w 23"/>
                  <a:gd name="T29" fmla="*/ 2 h 71"/>
                  <a:gd name="T30" fmla="*/ 1 w 23"/>
                  <a:gd name="T31" fmla="*/ 2 h 71"/>
                  <a:gd name="T32" fmla="*/ 1 w 23"/>
                  <a:gd name="T33" fmla="*/ 1 h 71"/>
                  <a:gd name="T34" fmla="*/ 1 w 23"/>
                  <a:gd name="T35" fmla="*/ 0 h 71"/>
                  <a:gd name="T36" fmla="*/ 1 w 23"/>
                  <a:gd name="T37" fmla="*/ 0 h 71"/>
                  <a:gd name="T38" fmla="*/ 1 w 23"/>
                  <a:gd name="T39" fmla="*/ 0 h 71"/>
                  <a:gd name="T40" fmla="*/ 0 w 23"/>
                  <a:gd name="T41" fmla="*/ 0 h 7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3"/>
                  <a:gd name="T64" fmla="*/ 0 h 71"/>
                  <a:gd name="T65" fmla="*/ 23 w 23"/>
                  <a:gd name="T66" fmla="*/ 71 h 7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3" h="71">
                    <a:moveTo>
                      <a:pt x="1" y="5"/>
                    </a:moveTo>
                    <a:lnTo>
                      <a:pt x="3" y="5"/>
                    </a:lnTo>
                    <a:lnTo>
                      <a:pt x="6" y="15"/>
                    </a:lnTo>
                    <a:lnTo>
                      <a:pt x="9" y="23"/>
                    </a:lnTo>
                    <a:lnTo>
                      <a:pt x="11" y="30"/>
                    </a:lnTo>
                    <a:lnTo>
                      <a:pt x="11" y="37"/>
                    </a:lnTo>
                    <a:lnTo>
                      <a:pt x="10" y="43"/>
                    </a:lnTo>
                    <a:lnTo>
                      <a:pt x="7" y="49"/>
                    </a:lnTo>
                    <a:lnTo>
                      <a:pt x="4" y="58"/>
                    </a:lnTo>
                    <a:lnTo>
                      <a:pt x="0" y="66"/>
                    </a:lnTo>
                    <a:lnTo>
                      <a:pt x="12" y="71"/>
                    </a:lnTo>
                    <a:lnTo>
                      <a:pt x="16" y="63"/>
                    </a:lnTo>
                    <a:lnTo>
                      <a:pt x="19" y="54"/>
                    </a:lnTo>
                    <a:lnTo>
                      <a:pt x="22" y="46"/>
                    </a:lnTo>
                    <a:lnTo>
                      <a:pt x="23" y="37"/>
                    </a:lnTo>
                    <a:lnTo>
                      <a:pt x="23" y="28"/>
                    </a:lnTo>
                    <a:lnTo>
                      <a:pt x="21" y="21"/>
                    </a:lnTo>
                    <a:lnTo>
                      <a:pt x="18" y="1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89" name="Freeform 356"/>
              <p:cNvSpPr>
                <a:spLocks/>
              </p:cNvSpPr>
              <p:nvPr/>
            </p:nvSpPr>
            <p:spPr bwMode="auto">
              <a:xfrm>
                <a:off x="4878" y="2050"/>
                <a:ext cx="7" cy="19"/>
              </a:xfrm>
              <a:custGeom>
                <a:avLst/>
                <a:gdLst>
                  <a:gd name="T0" fmla="*/ 1 w 27"/>
                  <a:gd name="T1" fmla="*/ 2 h 77"/>
                  <a:gd name="T2" fmla="*/ 0 w 27"/>
                  <a:gd name="T3" fmla="*/ 2 h 77"/>
                  <a:gd name="T4" fmla="*/ 0 w 27"/>
                  <a:gd name="T5" fmla="*/ 2 h 77"/>
                  <a:gd name="T6" fmla="*/ 0 w 27"/>
                  <a:gd name="T7" fmla="*/ 2 h 77"/>
                  <a:gd name="T8" fmla="*/ 0 w 27"/>
                  <a:gd name="T9" fmla="*/ 2 h 77"/>
                  <a:gd name="T10" fmla="*/ 0 w 27"/>
                  <a:gd name="T11" fmla="*/ 2 h 77"/>
                  <a:gd name="T12" fmla="*/ 0 w 27"/>
                  <a:gd name="T13" fmla="*/ 3 h 77"/>
                  <a:gd name="T14" fmla="*/ 1 w 27"/>
                  <a:gd name="T15" fmla="*/ 3 h 77"/>
                  <a:gd name="T16" fmla="*/ 1 w 27"/>
                  <a:gd name="T17" fmla="*/ 4 h 77"/>
                  <a:gd name="T18" fmla="*/ 1 w 27"/>
                  <a:gd name="T19" fmla="*/ 5 h 77"/>
                  <a:gd name="T20" fmla="*/ 2 w 27"/>
                  <a:gd name="T21" fmla="*/ 4 h 77"/>
                  <a:gd name="T22" fmla="*/ 2 w 27"/>
                  <a:gd name="T23" fmla="*/ 4 h 77"/>
                  <a:gd name="T24" fmla="*/ 1 w 27"/>
                  <a:gd name="T25" fmla="*/ 3 h 77"/>
                  <a:gd name="T26" fmla="*/ 1 w 27"/>
                  <a:gd name="T27" fmla="*/ 3 h 77"/>
                  <a:gd name="T28" fmla="*/ 1 w 27"/>
                  <a:gd name="T29" fmla="*/ 2 h 77"/>
                  <a:gd name="T30" fmla="*/ 1 w 27"/>
                  <a:gd name="T31" fmla="*/ 2 h 77"/>
                  <a:gd name="T32" fmla="*/ 1 w 27"/>
                  <a:gd name="T33" fmla="*/ 2 h 77"/>
                  <a:gd name="T34" fmla="*/ 1 w 27"/>
                  <a:gd name="T35" fmla="*/ 1 h 77"/>
                  <a:gd name="T36" fmla="*/ 1 w 27"/>
                  <a:gd name="T37" fmla="*/ 1 h 77"/>
                  <a:gd name="T38" fmla="*/ 0 w 27"/>
                  <a:gd name="T39" fmla="*/ 1 h 77"/>
                  <a:gd name="T40" fmla="*/ 1 w 27"/>
                  <a:gd name="T41" fmla="*/ 1 h 77"/>
                  <a:gd name="T42" fmla="*/ 1 w 27"/>
                  <a:gd name="T43" fmla="*/ 0 h 77"/>
                  <a:gd name="T44" fmla="*/ 0 w 27"/>
                  <a:gd name="T45" fmla="*/ 1 h 77"/>
                  <a:gd name="T46" fmla="*/ 1 w 27"/>
                  <a:gd name="T47" fmla="*/ 2 h 7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7"/>
                  <a:gd name="T73" fmla="*/ 0 h 77"/>
                  <a:gd name="T74" fmla="*/ 27 w 27"/>
                  <a:gd name="T75" fmla="*/ 77 h 7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7" h="77">
                    <a:moveTo>
                      <a:pt x="12" y="28"/>
                    </a:moveTo>
                    <a:lnTo>
                      <a:pt x="0" y="27"/>
                    </a:lnTo>
                    <a:lnTo>
                      <a:pt x="0" y="29"/>
                    </a:lnTo>
                    <a:lnTo>
                      <a:pt x="1" y="30"/>
                    </a:lnTo>
                    <a:lnTo>
                      <a:pt x="1" y="35"/>
                    </a:lnTo>
                    <a:lnTo>
                      <a:pt x="3" y="40"/>
                    </a:lnTo>
                    <a:lnTo>
                      <a:pt x="5" y="47"/>
                    </a:lnTo>
                    <a:lnTo>
                      <a:pt x="8" y="57"/>
                    </a:lnTo>
                    <a:lnTo>
                      <a:pt x="12" y="66"/>
                    </a:lnTo>
                    <a:lnTo>
                      <a:pt x="15" y="77"/>
                    </a:lnTo>
                    <a:lnTo>
                      <a:pt x="27" y="72"/>
                    </a:lnTo>
                    <a:lnTo>
                      <a:pt x="24" y="62"/>
                    </a:lnTo>
                    <a:lnTo>
                      <a:pt x="20" y="52"/>
                    </a:lnTo>
                    <a:lnTo>
                      <a:pt x="17" y="45"/>
                    </a:lnTo>
                    <a:lnTo>
                      <a:pt x="15" y="38"/>
                    </a:lnTo>
                    <a:lnTo>
                      <a:pt x="13" y="33"/>
                    </a:lnTo>
                    <a:lnTo>
                      <a:pt x="13" y="28"/>
                    </a:lnTo>
                    <a:lnTo>
                      <a:pt x="12" y="24"/>
                    </a:lnTo>
                    <a:lnTo>
                      <a:pt x="0" y="23"/>
                    </a:lnTo>
                    <a:lnTo>
                      <a:pt x="12" y="24"/>
                    </a:lnTo>
                    <a:lnTo>
                      <a:pt x="7" y="0"/>
                    </a:lnTo>
                    <a:lnTo>
                      <a:pt x="0" y="23"/>
                    </a:lnTo>
                    <a:lnTo>
                      <a:pt x="12" y="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90" name="Freeform 357"/>
              <p:cNvSpPr>
                <a:spLocks/>
              </p:cNvSpPr>
              <p:nvPr/>
            </p:nvSpPr>
            <p:spPr bwMode="auto">
              <a:xfrm>
                <a:off x="4876" y="2055"/>
                <a:ext cx="5" cy="11"/>
              </a:xfrm>
              <a:custGeom>
                <a:avLst/>
                <a:gdLst>
                  <a:gd name="T0" fmla="*/ 0 w 23"/>
                  <a:gd name="T1" fmla="*/ 3 h 42"/>
                  <a:gd name="T2" fmla="*/ 1 w 23"/>
                  <a:gd name="T3" fmla="*/ 3 h 42"/>
                  <a:gd name="T4" fmla="*/ 1 w 23"/>
                  <a:gd name="T5" fmla="*/ 3 h 42"/>
                  <a:gd name="T6" fmla="*/ 1 w 23"/>
                  <a:gd name="T7" fmla="*/ 3 h 42"/>
                  <a:gd name="T8" fmla="*/ 1 w 23"/>
                  <a:gd name="T9" fmla="*/ 2 h 42"/>
                  <a:gd name="T10" fmla="*/ 1 w 23"/>
                  <a:gd name="T11" fmla="*/ 2 h 42"/>
                  <a:gd name="T12" fmla="*/ 1 w 23"/>
                  <a:gd name="T13" fmla="*/ 2 h 42"/>
                  <a:gd name="T14" fmla="*/ 1 w 23"/>
                  <a:gd name="T15" fmla="*/ 2 h 42"/>
                  <a:gd name="T16" fmla="*/ 1 w 23"/>
                  <a:gd name="T17" fmla="*/ 1 h 42"/>
                  <a:gd name="T18" fmla="*/ 1 w 23"/>
                  <a:gd name="T19" fmla="*/ 0 h 42"/>
                  <a:gd name="T20" fmla="*/ 0 w 23"/>
                  <a:gd name="T21" fmla="*/ 0 h 42"/>
                  <a:gd name="T22" fmla="*/ 0 w 23"/>
                  <a:gd name="T23" fmla="*/ 1 h 42"/>
                  <a:gd name="T24" fmla="*/ 0 w 23"/>
                  <a:gd name="T25" fmla="*/ 1 h 42"/>
                  <a:gd name="T26" fmla="*/ 0 w 23"/>
                  <a:gd name="T27" fmla="*/ 2 h 42"/>
                  <a:gd name="T28" fmla="*/ 0 w 23"/>
                  <a:gd name="T29" fmla="*/ 2 h 42"/>
                  <a:gd name="T30" fmla="*/ 0 w 23"/>
                  <a:gd name="T31" fmla="*/ 2 h 42"/>
                  <a:gd name="T32" fmla="*/ 0 w 23"/>
                  <a:gd name="T33" fmla="*/ 2 h 42"/>
                  <a:gd name="T34" fmla="*/ 0 w 23"/>
                  <a:gd name="T35" fmla="*/ 3 h 42"/>
                  <a:gd name="T36" fmla="*/ 0 w 23"/>
                  <a:gd name="T37" fmla="*/ 3 h 42"/>
                  <a:gd name="T38" fmla="*/ 0 w 23"/>
                  <a:gd name="T39" fmla="*/ 2 h 42"/>
                  <a:gd name="T40" fmla="*/ 0 w 23"/>
                  <a:gd name="T41" fmla="*/ 3 h 42"/>
                  <a:gd name="T42" fmla="*/ 1 w 23"/>
                  <a:gd name="T43" fmla="*/ 3 h 42"/>
                  <a:gd name="T44" fmla="*/ 1 w 23"/>
                  <a:gd name="T45" fmla="*/ 3 h 42"/>
                  <a:gd name="T46" fmla="*/ 0 w 23"/>
                  <a:gd name="T47" fmla="*/ 3 h 4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3"/>
                  <a:gd name="T73" fmla="*/ 0 h 42"/>
                  <a:gd name="T74" fmla="*/ 23 w 23"/>
                  <a:gd name="T75" fmla="*/ 42 h 4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3" h="42">
                    <a:moveTo>
                      <a:pt x="11" y="42"/>
                    </a:moveTo>
                    <a:lnTo>
                      <a:pt x="12" y="40"/>
                    </a:lnTo>
                    <a:lnTo>
                      <a:pt x="12" y="39"/>
                    </a:lnTo>
                    <a:lnTo>
                      <a:pt x="12" y="37"/>
                    </a:lnTo>
                    <a:lnTo>
                      <a:pt x="13" y="36"/>
                    </a:lnTo>
                    <a:lnTo>
                      <a:pt x="14" y="31"/>
                    </a:lnTo>
                    <a:lnTo>
                      <a:pt x="16" y="28"/>
                    </a:lnTo>
                    <a:lnTo>
                      <a:pt x="18" y="22"/>
                    </a:lnTo>
                    <a:lnTo>
                      <a:pt x="20" y="13"/>
                    </a:lnTo>
                    <a:lnTo>
                      <a:pt x="23" y="5"/>
                    </a:lnTo>
                    <a:lnTo>
                      <a:pt x="11" y="0"/>
                    </a:lnTo>
                    <a:lnTo>
                      <a:pt x="8" y="11"/>
                    </a:lnTo>
                    <a:lnTo>
                      <a:pt x="6" y="17"/>
                    </a:lnTo>
                    <a:lnTo>
                      <a:pt x="4" y="23"/>
                    </a:lnTo>
                    <a:lnTo>
                      <a:pt x="2" y="29"/>
                    </a:lnTo>
                    <a:lnTo>
                      <a:pt x="1" y="31"/>
                    </a:lnTo>
                    <a:lnTo>
                      <a:pt x="0" y="35"/>
                    </a:lnTo>
                    <a:lnTo>
                      <a:pt x="0" y="39"/>
                    </a:lnTo>
                    <a:lnTo>
                      <a:pt x="0" y="37"/>
                    </a:lnTo>
                    <a:lnTo>
                      <a:pt x="1" y="35"/>
                    </a:lnTo>
                    <a:lnTo>
                      <a:pt x="11" y="42"/>
                    </a:lnTo>
                    <a:lnTo>
                      <a:pt x="12" y="41"/>
                    </a:lnTo>
                    <a:lnTo>
                      <a:pt x="12" y="40"/>
                    </a:lnTo>
                    <a:lnTo>
                      <a:pt x="11" y="4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91" name="Freeform 358"/>
              <p:cNvSpPr>
                <a:spLocks/>
              </p:cNvSpPr>
              <p:nvPr/>
            </p:nvSpPr>
            <p:spPr bwMode="auto">
              <a:xfrm>
                <a:off x="4865" y="2064"/>
                <a:ext cx="13" cy="22"/>
              </a:xfrm>
              <a:custGeom>
                <a:avLst/>
                <a:gdLst>
                  <a:gd name="T0" fmla="*/ 1 w 52"/>
                  <a:gd name="T1" fmla="*/ 5 h 89"/>
                  <a:gd name="T2" fmla="*/ 1 w 52"/>
                  <a:gd name="T3" fmla="*/ 5 h 89"/>
                  <a:gd name="T4" fmla="*/ 1 w 52"/>
                  <a:gd name="T5" fmla="*/ 4 h 89"/>
                  <a:gd name="T6" fmla="*/ 1 w 52"/>
                  <a:gd name="T7" fmla="*/ 3 h 89"/>
                  <a:gd name="T8" fmla="*/ 1 w 52"/>
                  <a:gd name="T9" fmla="*/ 3 h 89"/>
                  <a:gd name="T10" fmla="*/ 1 w 52"/>
                  <a:gd name="T11" fmla="*/ 2 h 89"/>
                  <a:gd name="T12" fmla="*/ 2 w 52"/>
                  <a:gd name="T13" fmla="*/ 2 h 89"/>
                  <a:gd name="T14" fmla="*/ 2 w 52"/>
                  <a:gd name="T15" fmla="*/ 1 h 89"/>
                  <a:gd name="T16" fmla="*/ 3 w 52"/>
                  <a:gd name="T17" fmla="*/ 1 h 89"/>
                  <a:gd name="T18" fmla="*/ 3 w 52"/>
                  <a:gd name="T19" fmla="*/ 0 h 89"/>
                  <a:gd name="T20" fmla="*/ 3 w 52"/>
                  <a:gd name="T21" fmla="*/ 0 h 89"/>
                  <a:gd name="T22" fmla="*/ 2 w 52"/>
                  <a:gd name="T23" fmla="*/ 0 h 89"/>
                  <a:gd name="T24" fmla="*/ 2 w 52"/>
                  <a:gd name="T25" fmla="*/ 1 h 89"/>
                  <a:gd name="T26" fmla="*/ 1 w 52"/>
                  <a:gd name="T27" fmla="*/ 1 h 89"/>
                  <a:gd name="T28" fmla="*/ 1 w 52"/>
                  <a:gd name="T29" fmla="*/ 2 h 89"/>
                  <a:gd name="T30" fmla="*/ 0 w 52"/>
                  <a:gd name="T31" fmla="*/ 2 h 89"/>
                  <a:gd name="T32" fmla="*/ 0 w 52"/>
                  <a:gd name="T33" fmla="*/ 3 h 89"/>
                  <a:gd name="T34" fmla="*/ 0 w 52"/>
                  <a:gd name="T35" fmla="*/ 4 h 89"/>
                  <a:gd name="T36" fmla="*/ 0 w 52"/>
                  <a:gd name="T37" fmla="*/ 5 h 89"/>
                  <a:gd name="T38" fmla="*/ 0 w 52"/>
                  <a:gd name="T39" fmla="*/ 5 h 89"/>
                  <a:gd name="T40" fmla="*/ 1 w 52"/>
                  <a:gd name="T41" fmla="*/ 5 h 89"/>
                  <a:gd name="T42" fmla="*/ 1 w 52"/>
                  <a:gd name="T43" fmla="*/ 5 h 89"/>
                  <a:gd name="T44" fmla="*/ 1 w 52"/>
                  <a:gd name="T45" fmla="*/ 5 h 89"/>
                  <a:gd name="T46" fmla="*/ 1 w 52"/>
                  <a:gd name="T47" fmla="*/ 5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2"/>
                  <a:gd name="T73" fmla="*/ 0 h 89"/>
                  <a:gd name="T74" fmla="*/ 52 w 52"/>
                  <a:gd name="T75" fmla="*/ 89 h 8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2" h="89">
                    <a:moveTo>
                      <a:pt x="17" y="89"/>
                    </a:moveTo>
                    <a:lnTo>
                      <a:pt x="17" y="86"/>
                    </a:lnTo>
                    <a:lnTo>
                      <a:pt x="12" y="67"/>
                    </a:lnTo>
                    <a:lnTo>
                      <a:pt x="12" y="54"/>
                    </a:lnTo>
                    <a:lnTo>
                      <a:pt x="15" y="46"/>
                    </a:lnTo>
                    <a:lnTo>
                      <a:pt x="18" y="40"/>
                    </a:lnTo>
                    <a:lnTo>
                      <a:pt x="24" y="34"/>
                    </a:lnTo>
                    <a:lnTo>
                      <a:pt x="33" y="26"/>
                    </a:lnTo>
                    <a:lnTo>
                      <a:pt x="43" y="19"/>
                    </a:lnTo>
                    <a:lnTo>
                      <a:pt x="52" y="7"/>
                    </a:lnTo>
                    <a:lnTo>
                      <a:pt x="42" y="0"/>
                    </a:lnTo>
                    <a:lnTo>
                      <a:pt x="34" y="10"/>
                    </a:lnTo>
                    <a:lnTo>
                      <a:pt x="25" y="17"/>
                    </a:lnTo>
                    <a:lnTo>
                      <a:pt x="17" y="24"/>
                    </a:lnTo>
                    <a:lnTo>
                      <a:pt x="9" y="32"/>
                    </a:lnTo>
                    <a:lnTo>
                      <a:pt x="3" y="41"/>
                    </a:lnTo>
                    <a:lnTo>
                      <a:pt x="0" y="54"/>
                    </a:lnTo>
                    <a:lnTo>
                      <a:pt x="0" y="69"/>
                    </a:lnTo>
                    <a:lnTo>
                      <a:pt x="5" y="89"/>
                    </a:lnTo>
                    <a:lnTo>
                      <a:pt x="5" y="86"/>
                    </a:lnTo>
                    <a:lnTo>
                      <a:pt x="17" y="89"/>
                    </a:lnTo>
                    <a:lnTo>
                      <a:pt x="17" y="87"/>
                    </a:lnTo>
                    <a:lnTo>
                      <a:pt x="17" y="86"/>
                    </a:lnTo>
                    <a:lnTo>
                      <a:pt x="17" y="8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92" name="Freeform 359"/>
              <p:cNvSpPr>
                <a:spLocks/>
              </p:cNvSpPr>
              <p:nvPr/>
            </p:nvSpPr>
            <p:spPr bwMode="auto">
              <a:xfrm>
                <a:off x="4863" y="2086"/>
                <a:ext cx="7" cy="29"/>
              </a:xfrm>
              <a:custGeom>
                <a:avLst/>
                <a:gdLst>
                  <a:gd name="T0" fmla="*/ 1 w 25"/>
                  <a:gd name="T1" fmla="*/ 6 h 118"/>
                  <a:gd name="T2" fmla="*/ 1 w 25"/>
                  <a:gd name="T3" fmla="*/ 7 h 118"/>
                  <a:gd name="T4" fmla="*/ 1 w 25"/>
                  <a:gd name="T5" fmla="*/ 6 h 118"/>
                  <a:gd name="T6" fmla="*/ 1 w 25"/>
                  <a:gd name="T7" fmla="*/ 5 h 118"/>
                  <a:gd name="T8" fmla="*/ 1 w 25"/>
                  <a:gd name="T9" fmla="*/ 4 h 118"/>
                  <a:gd name="T10" fmla="*/ 1 w 25"/>
                  <a:gd name="T11" fmla="*/ 3 h 118"/>
                  <a:gd name="T12" fmla="*/ 1 w 25"/>
                  <a:gd name="T13" fmla="*/ 2 h 118"/>
                  <a:gd name="T14" fmla="*/ 2 w 25"/>
                  <a:gd name="T15" fmla="*/ 1 h 118"/>
                  <a:gd name="T16" fmla="*/ 2 w 25"/>
                  <a:gd name="T17" fmla="*/ 1 h 118"/>
                  <a:gd name="T18" fmla="*/ 2 w 25"/>
                  <a:gd name="T19" fmla="*/ 0 h 118"/>
                  <a:gd name="T20" fmla="*/ 1 w 25"/>
                  <a:gd name="T21" fmla="*/ 0 h 118"/>
                  <a:gd name="T22" fmla="*/ 1 w 25"/>
                  <a:gd name="T23" fmla="*/ 0 h 118"/>
                  <a:gd name="T24" fmla="*/ 1 w 25"/>
                  <a:gd name="T25" fmla="*/ 1 h 118"/>
                  <a:gd name="T26" fmla="*/ 1 w 25"/>
                  <a:gd name="T27" fmla="*/ 2 h 118"/>
                  <a:gd name="T28" fmla="*/ 1 w 25"/>
                  <a:gd name="T29" fmla="*/ 3 h 118"/>
                  <a:gd name="T30" fmla="*/ 0 w 25"/>
                  <a:gd name="T31" fmla="*/ 3 h 118"/>
                  <a:gd name="T32" fmla="*/ 0 w 25"/>
                  <a:gd name="T33" fmla="*/ 5 h 118"/>
                  <a:gd name="T34" fmla="*/ 0 w 25"/>
                  <a:gd name="T35" fmla="*/ 6 h 118"/>
                  <a:gd name="T36" fmla="*/ 0 w 25"/>
                  <a:gd name="T37" fmla="*/ 7 h 118"/>
                  <a:gd name="T38" fmla="*/ 0 w 25"/>
                  <a:gd name="T39" fmla="*/ 7 h 118"/>
                  <a:gd name="T40" fmla="*/ 0 w 25"/>
                  <a:gd name="T41" fmla="*/ 7 h 118"/>
                  <a:gd name="T42" fmla="*/ 0 w 25"/>
                  <a:gd name="T43" fmla="*/ 7 h 118"/>
                  <a:gd name="T44" fmla="*/ 0 w 25"/>
                  <a:gd name="T45" fmla="*/ 7 h 118"/>
                  <a:gd name="T46" fmla="*/ 1 w 25"/>
                  <a:gd name="T47" fmla="*/ 6 h 11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5"/>
                  <a:gd name="T73" fmla="*/ 0 h 118"/>
                  <a:gd name="T74" fmla="*/ 25 w 25"/>
                  <a:gd name="T75" fmla="*/ 118 h 11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5" h="118">
                    <a:moveTo>
                      <a:pt x="8" y="106"/>
                    </a:moveTo>
                    <a:lnTo>
                      <a:pt x="12" y="112"/>
                    </a:lnTo>
                    <a:lnTo>
                      <a:pt x="13" y="92"/>
                    </a:lnTo>
                    <a:lnTo>
                      <a:pt x="14" y="76"/>
                    </a:lnTo>
                    <a:lnTo>
                      <a:pt x="15" y="60"/>
                    </a:lnTo>
                    <a:lnTo>
                      <a:pt x="18" y="46"/>
                    </a:lnTo>
                    <a:lnTo>
                      <a:pt x="19" y="33"/>
                    </a:lnTo>
                    <a:lnTo>
                      <a:pt x="21" y="22"/>
                    </a:lnTo>
                    <a:lnTo>
                      <a:pt x="23" y="11"/>
                    </a:lnTo>
                    <a:lnTo>
                      <a:pt x="25" y="3"/>
                    </a:lnTo>
                    <a:lnTo>
                      <a:pt x="13" y="0"/>
                    </a:lnTo>
                    <a:lnTo>
                      <a:pt x="11" y="9"/>
                    </a:lnTo>
                    <a:lnTo>
                      <a:pt x="9" y="19"/>
                    </a:lnTo>
                    <a:lnTo>
                      <a:pt x="7" y="30"/>
                    </a:lnTo>
                    <a:lnTo>
                      <a:pt x="6" y="43"/>
                    </a:lnTo>
                    <a:lnTo>
                      <a:pt x="3" y="58"/>
                    </a:lnTo>
                    <a:lnTo>
                      <a:pt x="2" y="76"/>
                    </a:lnTo>
                    <a:lnTo>
                      <a:pt x="1" y="92"/>
                    </a:lnTo>
                    <a:lnTo>
                      <a:pt x="0" y="112"/>
                    </a:lnTo>
                    <a:lnTo>
                      <a:pt x="3" y="118"/>
                    </a:lnTo>
                    <a:lnTo>
                      <a:pt x="0" y="112"/>
                    </a:lnTo>
                    <a:lnTo>
                      <a:pt x="0" y="115"/>
                    </a:lnTo>
                    <a:lnTo>
                      <a:pt x="3" y="118"/>
                    </a:lnTo>
                    <a:lnTo>
                      <a:pt x="8" y="10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93" name="Freeform 360"/>
              <p:cNvSpPr>
                <a:spLocks/>
              </p:cNvSpPr>
              <p:nvPr/>
            </p:nvSpPr>
            <p:spPr bwMode="auto">
              <a:xfrm>
                <a:off x="4864" y="2112"/>
                <a:ext cx="21" cy="12"/>
              </a:xfrm>
              <a:custGeom>
                <a:avLst/>
                <a:gdLst>
                  <a:gd name="T0" fmla="*/ 5 w 84"/>
                  <a:gd name="T1" fmla="*/ 3 h 46"/>
                  <a:gd name="T2" fmla="*/ 5 w 84"/>
                  <a:gd name="T3" fmla="*/ 2 h 46"/>
                  <a:gd name="T4" fmla="*/ 0 w 84"/>
                  <a:gd name="T5" fmla="*/ 0 h 46"/>
                  <a:gd name="T6" fmla="*/ 0 w 84"/>
                  <a:gd name="T7" fmla="*/ 1 h 46"/>
                  <a:gd name="T8" fmla="*/ 5 w 84"/>
                  <a:gd name="T9" fmla="*/ 3 h 46"/>
                  <a:gd name="T10" fmla="*/ 5 w 84"/>
                  <a:gd name="T11" fmla="*/ 3 h 46"/>
                  <a:gd name="T12" fmla="*/ 5 w 84"/>
                  <a:gd name="T13" fmla="*/ 3 h 46"/>
                  <a:gd name="T14" fmla="*/ 5 w 84"/>
                  <a:gd name="T15" fmla="*/ 3 h 46"/>
                  <a:gd name="T16" fmla="*/ 5 w 84"/>
                  <a:gd name="T17" fmla="*/ 3 h 46"/>
                  <a:gd name="T18" fmla="*/ 5 w 84"/>
                  <a:gd name="T19" fmla="*/ 3 h 4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4"/>
                  <a:gd name="T31" fmla="*/ 0 h 46"/>
                  <a:gd name="T32" fmla="*/ 84 w 84"/>
                  <a:gd name="T33" fmla="*/ 46 h 4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4" h="46">
                    <a:moveTo>
                      <a:pt x="72" y="38"/>
                    </a:moveTo>
                    <a:lnTo>
                      <a:pt x="81" y="32"/>
                    </a:lnTo>
                    <a:lnTo>
                      <a:pt x="5" y="0"/>
                    </a:lnTo>
                    <a:lnTo>
                      <a:pt x="0" y="12"/>
                    </a:lnTo>
                    <a:lnTo>
                      <a:pt x="76" y="44"/>
                    </a:lnTo>
                    <a:lnTo>
                      <a:pt x="84" y="38"/>
                    </a:lnTo>
                    <a:lnTo>
                      <a:pt x="76" y="44"/>
                    </a:lnTo>
                    <a:lnTo>
                      <a:pt x="83" y="46"/>
                    </a:lnTo>
                    <a:lnTo>
                      <a:pt x="84" y="38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94" name="Freeform 361"/>
              <p:cNvSpPr>
                <a:spLocks/>
              </p:cNvSpPr>
              <p:nvPr/>
            </p:nvSpPr>
            <p:spPr bwMode="auto">
              <a:xfrm>
                <a:off x="4868" y="2042"/>
                <a:ext cx="28" cy="27"/>
              </a:xfrm>
              <a:custGeom>
                <a:avLst/>
                <a:gdLst>
                  <a:gd name="T0" fmla="*/ 0 w 110"/>
                  <a:gd name="T1" fmla="*/ 2 h 108"/>
                  <a:gd name="T2" fmla="*/ 1 w 110"/>
                  <a:gd name="T3" fmla="*/ 2 h 108"/>
                  <a:gd name="T4" fmla="*/ 1 w 110"/>
                  <a:gd name="T5" fmla="*/ 1 h 108"/>
                  <a:gd name="T6" fmla="*/ 2 w 110"/>
                  <a:gd name="T7" fmla="*/ 1 h 108"/>
                  <a:gd name="T8" fmla="*/ 2 w 110"/>
                  <a:gd name="T9" fmla="*/ 1 h 108"/>
                  <a:gd name="T10" fmla="*/ 3 w 110"/>
                  <a:gd name="T11" fmla="*/ 1 h 108"/>
                  <a:gd name="T12" fmla="*/ 3 w 110"/>
                  <a:gd name="T13" fmla="*/ 1 h 108"/>
                  <a:gd name="T14" fmla="*/ 4 w 110"/>
                  <a:gd name="T15" fmla="*/ 0 h 108"/>
                  <a:gd name="T16" fmla="*/ 5 w 110"/>
                  <a:gd name="T17" fmla="*/ 0 h 108"/>
                  <a:gd name="T18" fmla="*/ 6 w 110"/>
                  <a:gd name="T19" fmla="*/ 2 h 108"/>
                  <a:gd name="T20" fmla="*/ 7 w 110"/>
                  <a:gd name="T21" fmla="*/ 3 h 108"/>
                  <a:gd name="T22" fmla="*/ 7 w 110"/>
                  <a:gd name="T23" fmla="*/ 5 h 108"/>
                  <a:gd name="T24" fmla="*/ 7 w 110"/>
                  <a:gd name="T25" fmla="*/ 5 h 108"/>
                  <a:gd name="T26" fmla="*/ 6 w 110"/>
                  <a:gd name="T27" fmla="*/ 6 h 108"/>
                  <a:gd name="T28" fmla="*/ 5 w 110"/>
                  <a:gd name="T29" fmla="*/ 7 h 108"/>
                  <a:gd name="T30" fmla="*/ 3 w 110"/>
                  <a:gd name="T31" fmla="*/ 7 h 108"/>
                  <a:gd name="T32" fmla="*/ 1 w 110"/>
                  <a:gd name="T33" fmla="*/ 7 h 108"/>
                  <a:gd name="T34" fmla="*/ 2 w 110"/>
                  <a:gd name="T35" fmla="*/ 7 h 108"/>
                  <a:gd name="T36" fmla="*/ 2 w 110"/>
                  <a:gd name="T37" fmla="*/ 6 h 108"/>
                  <a:gd name="T38" fmla="*/ 2 w 110"/>
                  <a:gd name="T39" fmla="*/ 5 h 108"/>
                  <a:gd name="T40" fmla="*/ 1 w 110"/>
                  <a:gd name="T41" fmla="*/ 5 h 108"/>
                  <a:gd name="T42" fmla="*/ 1 w 110"/>
                  <a:gd name="T43" fmla="*/ 3 h 108"/>
                  <a:gd name="T44" fmla="*/ 1 w 110"/>
                  <a:gd name="T45" fmla="*/ 3 h 108"/>
                  <a:gd name="T46" fmla="*/ 1 w 110"/>
                  <a:gd name="T47" fmla="*/ 2 h 108"/>
                  <a:gd name="T48" fmla="*/ 0 w 110"/>
                  <a:gd name="T49" fmla="*/ 2 h 10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0"/>
                  <a:gd name="T76" fmla="*/ 0 h 108"/>
                  <a:gd name="T77" fmla="*/ 110 w 110"/>
                  <a:gd name="T78" fmla="*/ 108 h 10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0" h="108">
                    <a:moveTo>
                      <a:pt x="0" y="28"/>
                    </a:moveTo>
                    <a:lnTo>
                      <a:pt x="11" y="24"/>
                    </a:lnTo>
                    <a:lnTo>
                      <a:pt x="19" y="21"/>
                    </a:lnTo>
                    <a:lnTo>
                      <a:pt x="26" y="18"/>
                    </a:lnTo>
                    <a:lnTo>
                      <a:pt x="32" y="16"/>
                    </a:lnTo>
                    <a:lnTo>
                      <a:pt x="40" y="14"/>
                    </a:lnTo>
                    <a:lnTo>
                      <a:pt x="48" y="10"/>
                    </a:lnTo>
                    <a:lnTo>
                      <a:pt x="58" y="5"/>
                    </a:lnTo>
                    <a:lnTo>
                      <a:pt x="71" y="0"/>
                    </a:lnTo>
                    <a:lnTo>
                      <a:pt x="92" y="30"/>
                    </a:lnTo>
                    <a:lnTo>
                      <a:pt x="106" y="54"/>
                    </a:lnTo>
                    <a:lnTo>
                      <a:pt x="110" y="72"/>
                    </a:lnTo>
                    <a:lnTo>
                      <a:pt x="107" y="85"/>
                    </a:lnTo>
                    <a:lnTo>
                      <a:pt x="95" y="95"/>
                    </a:lnTo>
                    <a:lnTo>
                      <a:pt x="77" y="102"/>
                    </a:lnTo>
                    <a:lnTo>
                      <a:pt x="52" y="106"/>
                    </a:lnTo>
                    <a:lnTo>
                      <a:pt x="20" y="108"/>
                    </a:lnTo>
                    <a:lnTo>
                      <a:pt x="22" y="102"/>
                    </a:lnTo>
                    <a:lnTo>
                      <a:pt x="22" y="93"/>
                    </a:lnTo>
                    <a:lnTo>
                      <a:pt x="22" y="82"/>
                    </a:lnTo>
                    <a:lnTo>
                      <a:pt x="20" y="70"/>
                    </a:lnTo>
                    <a:lnTo>
                      <a:pt x="18" y="58"/>
                    </a:lnTo>
                    <a:lnTo>
                      <a:pt x="14" y="46"/>
                    </a:lnTo>
                    <a:lnTo>
                      <a:pt x="8" y="3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95" name="Freeform 362"/>
              <p:cNvSpPr>
                <a:spLocks/>
              </p:cNvSpPr>
              <p:nvPr/>
            </p:nvSpPr>
            <p:spPr bwMode="auto">
              <a:xfrm>
                <a:off x="4867" y="2040"/>
                <a:ext cx="20" cy="10"/>
              </a:xfrm>
              <a:custGeom>
                <a:avLst/>
                <a:gdLst>
                  <a:gd name="T0" fmla="*/ 5 w 78"/>
                  <a:gd name="T1" fmla="*/ 0 h 41"/>
                  <a:gd name="T2" fmla="*/ 5 w 78"/>
                  <a:gd name="T3" fmla="*/ 0 h 41"/>
                  <a:gd name="T4" fmla="*/ 4 w 78"/>
                  <a:gd name="T5" fmla="*/ 0 h 41"/>
                  <a:gd name="T6" fmla="*/ 3 w 78"/>
                  <a:gd name="T7" fmla="*/ 1 h 41"/>
                  <a:gd name="T8" fmla="*/ 3 w 78"/>
                  <a:gd name="T9" fmla="*/ 1 h 41"/>
                  <a:gd name="T10" fmla="*/ 2 w 78"/>
                  <a:gd name="T11" fmla="*/ 1 h 41"/>
                  <a:gd name="T12" fmla="*/ 2 w 78"/>
                  <a:gd name="T13" fmla="*/ 1 h 41"/>
                  <a:gd name="T14" fmla="*/ 1 w 78"/>
                  <a:gd name="T15" fmla="*/ 1 h 41"/>
                  <a:gd name="T16" fmla="*/ 1 w 78"/>
                  <a:gd name="T17" fmla="*/ 1 h 41"/>
                  <a:gd name="T18" fmla="*/ 0 w 78"/>
                  <a:gd name="T19" fmla="*/ 2 h 41"/>
                  <a:gd name="T20" fmla="*/ 0 w 78"/>
                  <a:gd name="T21" fmla="*/ 2 h 41"/>
                  <a:gd name="T22" fmla="*/ 1 w 78"/>
                  <a:gd name="T23" fmla="*/ 2 h 41"/>
                  <a:gd name="T24" fmla="*/ 2 w 78"/>
                  <a:gd name="T25" fmla="*/ 2 h 41"/>
                  <a:gd name="T26" fmla="*/ 2 w 78"/>
                  <a:gd name="T27" fmla="*/ 2 h 41"/>
                  <a:gd name="T28" fmla="*/ 2 w 78"/>
                  <a:gd name="T29" fmla="*/ 2 h 41"/>
                  <a:gd name="T30" fmla="*/ 3 w 78"/>
                  <a:gd name="T31" fmla="*/ 2 h 41"/>
                  <a:gd name="T32" fmla="*/ 3 w 78"/>
                  <a:gd name="T33" fmla="*/ 1 h 41"/>
                  <a:gd name="T34" fmla="*/ 4 w 78"/>
                  <a:gd name="T35" fmla="*/ 1 h 41"/>
                  <a:gd name="T36" fmla="*/ 5 w 78"/>
                  <a:gd name="T37" fmla="*/ 1 h 41"/>
                  <a:gd name="T38" fmla="*/ 4 w 78"/>
                  <a:gd name="T39" fmla="*/ 1 h 41"/>
                  <a:gd name="T40" fmla="*/ 5 w 78"/>
                  <a:gd name="T41" fmla="*/ 0 h 41"/>
                  <a:gd name="T42" fmla="*/ 5 w 78"/>
                  <a:gd name="T43" fmla="*/ 0 h 41"/>
                  <a:gd name="T44" fmla="*/ 5 w 78"/>
                  <a:gd name="T45" fmla="*/ 0 h 41"/>
                  <a:gd name="T46" fmla="*/ 5 w 78"/>
                  <a:gd name="T47" fmla="*/ 0 h 4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8"/>
                  <a:gd name="T73" fmla="*/ 0 h 41"/>
                  <a:gd name="T74" fmla="*/ 78 w 78"/>
                  <a:gd name="T75" fmla="*/ 41 h 4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8" h="41">
                    <a:moveTo>
                      <a:pt x="78" y="4"/>
                    </a:moveTo>
                    <a:lnTo>
                      <a:pt x="70" y="1"/>
                    </a:lnTo>
                    <a:lnTo>
                      <a:pt x="57" y="6"/>
                    </a:lnTo>
                    <a:lnTo>
                      <a:pt x="48" y="11"/>
                    </a:lnTo>
                    <a:lnTo>
                      <a:pt x="39" y="15"/>
                    </a:lnTo>
                    <a:lnTo>
                      <a:pt x="32" y="17"/>
                    </a:lnTo>
                    <a:lnTo>
                      <a:pt x="26" y="19"/>
                    </a:lnTo>
                    <a:lnTo>
                      <a:pt x="19" y="22"/>
                    </a:lnTo>
                    <a:lnTo>
                      <a:pt x="10" y="25"/>
                    </a:lnTo>
                    <a:lnTo>
                      <a:pt x="0" y="29"/>
                    </a:lnTo>
                    <a:lnTo>
                      <a:pt x="4" y="41"/>
                    </a:lnTo>
                    <a:lnTo>
                      <a:pt x="15" y="37"/>
                    </a:lnTo>
                    <a:lnTo>
                      <a:pt x="24" y="34"/>
                    </a:lnTo>
                    <a:lnTo>
                      <a:pt x="31" y="31"/>
                    </a:lnTo>
                    <a:lnTo>
                      <a:pt x="37" y="29"/>
                    </a:lnTo>
                    <a:lnTo>
                      <a:pt x="44" y="27"/>
                    </a:lnTo>
                    <a:lnTo>
                      <a:pt x="52" y="23"/>
                    </a:lnTo>
                    <a:lnTo>
                      <a:pt x="62" y="18"/>
                    </a:lnTo>
                    <a:lnTo>
                      <a:pt x="75" y="13"/>
                    </a:lnTo>
                    <a:lnTo>
                      <a:pt x="68" y="11"/>
                    </a:lnTo>
                    <a:lnTo>
                      <a:pt x="78" y="4"/>
                    </a:lnTo>
                    <a:lnTo>
                      <a:pt x="75" y="0"/>
                    </a:lnTo>
                    <a:lnTo>
                      <a:pt x="70" y="1"/>
                    </a:lnTo>
                    <a:lnTo>
                      <a:pt x="78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96" name="Freeform 363"/>
              <p:cNvSpPr>
                <a:spLocks/>
              </p:cNvSpPr>
              <p:nvPr/>
            </p:nvSpPr>
            <p:spPr bwMode="auto">
              <a:xfrm>
                <a:off x="4871" y="2041"/>
                <a:ext cx="26" cy="29"/>
              </a:xfrm>
              <a:custGeom>
                <a:avLst/>
                <a:gdLst>
                  <a:gd name="T0" fmla="*/ 0 w 103"/>
                  <a:gd name="T1" fmla="*/ 7 h 117"/>
                  <a:gd name="T2" fmla="*/ 1 w 103"/>
                  <a:gd name="T3" fmla="*/ 7 h 117"/>
                  <a:gd name="T4" fmla="*/ 3 w 103"/>
                  <a:gd name="T5" fmla="*/ 7 h 117"/>
                  <a:gd name="T6" fmla="*/ 4 w 103"/>
                  <a:gd name="T7" fmla="*/ 7 h 117"/>
                  <a:gd name="T8" fmla="*/ 5 w 103"/>
                  <a:gd name="T9" fmla="*/ 6 h 117"/>
                  <a:gd name="T10" fmla="*/ 6 w 103"/>
                  <a:gd name="T11" fmla="*/ 6 h 117"/>
                  <a:gd name="T12" fmla="*/ 7 w 103"/>
                  <a:gd name="T13" fmla="*/ 5 h 117"/>
                  <a:gd name="T14" fmla="*/ 6 w 103"/>
                  <a:gd name="T15" fmla="*/ 3 h 117"/>
                  <a:gd name="T16" fmla="*/ 5 w 103"/>
                  <a:gd name="T17" fmla="*/ 2 h 117"/>
                  <a:gd name="T18" fmla="*/ 4 w 103"/>
                  <a:gd name="T19" fmla="*/ 0 h 117"/>
                  <a:gd name="T20" fmla="*/ 3 w 103"/>
                  <a:gd name="T21" fmla="*/ 0 h 117"/>
                  <a:gd name="T22" fmla="*/ 5 w 103"/>
                  <a:gd name="T23" fmla="*/ 2 h 117"/>
                  <a:gd name="T24" fmla="*/ 6 w 103"/>
                  <a:gd name="T25" fmla="*/ 4 h 117"/>
                  <a:gd name="T26" fmla="*/ 6 w 103"/>
                  <a:gd name="T27" fmla="*/ 5 h 117"/>
                  <a:gd name="T28" fmla="*/ 6 w 103"/>
                  <a:gd name="T29" fmla="*/ 5 h 117"/>
                  <a:gd name="T30" fmla="*/ 5 w 103"/>
                  <a:gd name="T31" fmla="*/ 6 h 117"/>
                  <a:gd name="T32" fmla="*/ 4 w 103"/>
                  <a:gd name="T33" fmla="*/ 6 h 117"/>
                  <a:gd name="T34" fmla="*/ 2 w 103"/>
                  <a:gd name="T35" fmla="*/ 6 h 117"/>
                  <a:gd name="T36" fmla="*/ 1 w 103"/>
                  <a:gd name="T37" fmla="*/ 6 h 117"/>
                  <a:gd name="T38" fmla="*/ 1 w 103"/>
                  <a:gd name="T39" fmla="*/ 7 h 117"/>
                  <a:gd name="T40" fmla="*/ 0 w 103"/>
                  <a:gd name="T41" fmla="*/ 7 h 117"/>
                  <a:gd name="T42" fmla="*/ 0 w 103"/>
                  <a:gd name="T43" fmla="*/ 7 h 117"/>
                  <a:gd name="T44" fmla="*/ 1 w 103"/>
                  <a:gd name="T45" fmla="*/ 7 h 117"/>
                  <a:gd name="T46" fmla="*/ 0 w 103"/>
                  <a:gd name="T47" fmla="*/ 7 h 11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03"/>
                  <a:gd name="T73" fmla="*/ 0 h 117"/>
                  <a:gd name="T74" fmla="*/ 103 w 103"/>
                  <a:gd name="T75" fmla="*/ 117 h 11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03" h="117">
                    <a:moveTo>
                      <a:pt x="1" y="110"/>
                    </a:moveTo>
                    <a:lnTo>
                      <a:pt x="7" y="117"/>
                    </a:lnTo>
                    <a:lnTo>
                      <a:pt x="40" y="115"/>
                    </a:lnTo>
                    <a:lnTo>
                      <a:pt x="65" y="111"/>
                    </a:lnTo>
                    <a:lnTo>
                      <a:pt x="84" y="103"/>
                    </a:lnTo>
                    <a:lnTo>
                      <a:pt x="99" y="92"/>
                    </a:lnTo>
                    <a:lnTo>
                      <a:pt x="103" y="75"/>
                    </a:lnTo>
                    <a:lnTo>
                      <a:pt x="99" y="55"/>
                    </a:lnTo>
                    <a:lnTo>
                      <a:pt x="84" y="30"/>
                    </a:lnTo>
                    <a:lnTo>
                      <a:pt x="63" y="0"/>
                    </a:lnTo>
                    <a:lnTo>
                      <a:pt x="53" y="7"/>
                    </a:lnTo>
                    <a:lnTo>
                      <a:pt x="75" y="37"/>
                    </a:lnTo>
                    <a:lnTo>
                      <a:pt x="87" y="60"/>
                    </a:lnTo>
                    <a:lnTo>
                      <a:pt x="91" y="75"/>
                    </a:lnTo>
                    <a:lnTo>
                      <a:pt x="89" y="85"/>
                    </a:lnTo>
                    <a:lnTo>
                      <a:pt x="79" y="93"/>
                    </a:lnTo>
                    <a:lnTo>
                      <a:pt x="63" y="99"/>
                    </a:lnTo>
                    <a:lnTo>
                      <a:pt x="37" y="103"/>
                    </a:lnTo>
                    <a:lnTo>
                      <a:pt x="7" y="105"/>
                    </a:lnTo>
                    <a:lnTo>
                      <a:pt x="13" y="112"/>
                    </a:lnTo>
                    <a:lnTo>
                      <a:pt x="1" y="110"/>
                    </a:lnTo>
                    <a:lnTo>
                      <a:pt x="0" y="117"/>
                    </a:lnTo>
                    <a:lnTo>
                      <a:pt x="7" y="117"/>
                    </a:lnTo>
                    <a:lnTo>
                      <a:pt x="1" y="1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97" name="Freeform 364"/>
              <p:cNvSpPr>
                <a:spLocks/>
              </p:cNvSpPr>
              <p:nvPr/>
            </p:nvSpPr>
            <p:spPr bwMode="auto">
              <a:xfrm>
                <a:off x="4865" y="2047"/>
                <a:ext cx="10" cy="22"/>
              </a:xfrm>
              <a:custGeom>
                <a:avLst/>
                <a:gdLst>
                  <a:gd name="T0" fmla="*/ 1 w 41"/>
                  <a:gd name="T1" fmla="*/ 0 h 87"/>
                  <a:gd name="T2" fmla="*/ 0 w 41"/>
                  <a:gd name="T3" fmla="*/ 1 h 87"/>
                  <a:gd name="T4" fmla="*/ 1 w 41"/>
                  <a:gd name="T5" fmla="*/ 1 h 87"/>
                  <a:gd name="T6" fmla="*/ 1 w 41"/>
                  <a:gd name="T7" fmla="*/ 2 h 87"/>
                  <a:gd name="T8" fmla="*/ 1 w 41"/>
                  <a:gd name="T9" fmla="*/ 2 h 87"/>
                  <a:gd name="T10" fmla="*/ 2 w 41"/>
                  <a:gd name="T11" fmla="*/ 3 h 87"/>
                  <a:gd name="T12" fmla="*/ 2 w 41"/>
                  <a:gd name="T13" fmla="*/ 4 h 87"/>
                  <a:gd name="T14" fmla="*/ 2 w 41"/>
                  <a:gd name="T15" fmla="*/ 5 h 87"/>
                  <a:gd name="T16" fmla="*/ 2 w 41"/>
                  <a:gd name="T17" fmla="*/ 5 h 87"/>
                  <a:gd name="T18" fmla="*/ 2 w 41"/>
                  <a:gd name="T19" fmla="*/ 5 h 87"/>
                  <a:gd name="T20" fmla="*/ 2 w 41"/>
                  <a:gd name="T21" fmla="*/ 6 h 87"/>
                  <a:gd name="T22" fmla="*/ 2 w 41"/>
                  <a:gd name="T23" fmla="*/ 5 h 87"/>
                  <a:gd name="T24" fmla="*/ 2 w 41"/>
                  <a:gd name="T25" fmla="*/ 5 h 87"/>
                  <a:gd name="T26" fmla="*/ 2 w 41"/>
                  <a:gd name="T27" fmla="*/ 4 h 87"/>
                  <a:gd name="T28" fmla="*/ 2 w 41"/>
                  <a:gd name="T29" fmla="*/ 3 h 87"/>
                  <a:gd name="T30" fmla="*/ 2 w 41"/>
                  <a:gd name="T31" fmla="*/ 2 h 87"/>
                  <a:gd name="T32" fmla="*/ 2 w 41"/>
                  <a:gd name="T33" fmla="*/ 1 h 87"/>
                  <a:gd name="T34" fmla="*/ 1 w 41"/>
                  <a:gd name="T35" fmla="*/ 1 h 87"/>
                  <a:gd name="T36" fmla="*/ 1 w 41"/>
                  <a:gd name="T37" fmla="*/ 0 h 87"/>
                  <a:gd name="T38" fmla="*/ 1 w 41"/>
                  <a:gd name="T39" fmla="*/ 1 h 87"/>
                  <a:gd name="T40" fmla="*/ 1 w 41"/>
                  <a:gd name="T41" fmla="*/ 0 h 87"/>
                  <a:gd name="T42" fmla="*/ 0 w 41"/>
                  <a:gd name="T43" fmla="*/ 0 h 87"/>
                  <a:gd name="T44" fmla="*/ 0 w 41"/>
                  <a:gd name="T45" fmla="*/ 1 h 87"/>
                  <a:gd name="T46" fmla="*/ 1 w 41"/>
                  <a:gd name="T47" fmla="*/ 0 h 8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1"/>
                  <a:gd name="T73" fmla="*/ 0 h 87"/>
                  <a:gd name="T74" fmla="*/ 41 w 41"/>
                  <a:gd name="T75" fmla="*/ 87 h 8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1" h="87">
                    <a:moveTo>
                      <a:pt x="11" y="0"/>
                    </a:moveTo>
                    <a:lnTo>
                      <a:pt x="9" y="11"/>
                    </a:lnTo>
                    <a:lnTo>
                      <a:pt x="17" y="18"/>
                    </a:lnTo>
                    <a:lnTo>
                      <a:pt x="21" y="26"/>
                    </a:lnTo>
                    <a:lnTo>
                      <a:pt x="25" y="37"/>
                    </a:lnTo>
                    <a:lnTo>
                      <a:pt x="27" y="49"/>
                    </a:lnTo>
                    <a:lnTo>
                      <a:pt x="29" y="60"/>
                    </a:lnTo>
                    <a:lnTo>
                      <a:pt x="29" y="71"/>
                    </a:lnTo>
                    <a:lnTo>
                      <a:pt x="29" y="80"/>
                    </a:lnTo>
                    <a:lnTo>
                      <a:pt x="27" y="85"/>
                    </a:lnTo>
                    <a:lnTo>
                      <a:pt x="39" y="87"/>
                    </a:lnTo>
                    <a:lnTo>
                      <a:pt x="41" y="80"/>
                    </a:lnTo>
                    <a:lnTo>
                      <a:pt x="41" y="71"/>
                    </a:lnTo>
                    <a:lnTo>
                      <a:pt x="41" y="60"/>
                    </a:lnTo>
                    <a:lnTo>
                      <a:pt x="39" y="47"/>
                    </a:lnTo>
                    <a:lnTo>
                      <a:pt x="37" y="35"/>
                    </a:lnTo>
                    <a:lnTo>
                      <a:pt x="33" y="21"/>
                    </a:lnTo>
                    <a:lnTo>
                      <a:pt x="26" y="11"/>
                    </a:lnTo>
                    <a:lnTo>
                      <a:pt x="17" y="1"/>
                    </a:lnTo>
                    <a:lnTo>
                      <a:pt x="15" y="12"/>
                    </a:lnTo>
                    <a:lnTo>
                      <a:pt x="11" y="0"/>
                    </a:lnTo>
                    <a:lnTo>
                      <a:pt x="0" y="3"/>
                    </a:lnTo>
                    <a:lnTo>
                      <a:pt x="9" y="1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98" name="Freeform 365"/>
              <p:cNvSpPr>
                <a:spLocks/>
              </p:cNvSpPr>
              <p:nvPr/>
            </p:nvSpPr>
            <p:spPr bwMode="auto">
              <a:xfrm>
                <a:off x="4871" y="2020"/>
                <a:ext cx="16" cy="7"/>
              </a:xfrm>
              <a:custGeom>
                <a:avLst/>
                <a:gdLst>
                  <a:gd name="T0" fmla="*/ 3 w 66"/>
                  <a:gd name="T1" fmla="*/ 0 h 27"/>
                  <a:gd name="T2" fmla="*/ 3 w 66"/>
                  <a:gd name="T3" fmla="*/ 0 h 27"/>
                  <a:gd name="T4" fmla="*/ 3 w 66"/>
                  <a:gd name="T5" fmla="*/ 0 h 27"/>
                  <a:gd name="T6" fmla="*/ 3 w 66"/>
                  <a:gd name="T7" fmla="*/ 1 h 27"/>
                  <a:gd name="T8" fmla="*/ 2 w 66"/>
                  <a:gd name="T9" fmla="*/ 1 h 27"/>
                  <a:gd name="T10" fmla="*/ 1 w 66"/>
                  <a:gd name="T11" fmla="*/ 1 h 27"/>
                  <a:gd name="T12" fmla="*/ 1 w 66"/>
                  <a:gd name="T13" fmla="*/ 1 h 27"/>
                  <a:gd name="T14" fmla="*/ 0 w 66"/>
                  <a:gd name="T15" fmla="*/ 1 h 27"/>
                  <a:gd name="T16" fmla="*/ 0 w 66"/>
                  <a:gd name="T17" fmla="*/ 1 h 27"/>
                  <a:gd name="T18" fmla="*/ 0 w 66"/>
                  <a:gd name="T19" fmla="*/ 2 h 27"/>
                  <a:gd name="T20" fmla="*/ 0 w 66"/>
                  <a:gd name="T21" fmla="*/ 2 h 27"/>
                  <a:gd name="T22" fmla="*/ 1 w 66"/>
                  <a:gd name="T23" fmla="*/ 2 h 27"/>
                  <a:gd name="T24" fmla="*/ 2 w 66"/>
                  <a:gd name="T25" fmla="*/ 2 h 27"/>
                  <a:gd name="T26" fmla="*/ 2 w 66"/>
                  <a:gd name="T27" fmla="*/ 1 h 27"/>
                  <a:gd name="T28" fmla="*/ 3 w 66"/>
                  <a:gd name="T29" fmla="*/ 1 h 27"/>
                  <a:gd name="T30" fmla="*/ 3 w 66"/>
                  <a:gd name="T31" fmla="*/ 1 h 27"/>
                  <a:gd name="T32" fmla="*/ 4 w 66"/>
                  <a:gd name="T33" fmla="*/ 1 h 27"/>
                  <a:gd name="T34" fmla="*/ 4 w 66"/>
                  <a:gd name="T35" fmla="*/ 1 h 27"/>
                  <a:gd name="T36" fmla="*/ 3 w 66"/>
                  <a:gd name="T37" fmla="*/ 0 h 2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6"/>
                  <a:gd name="T58" fmla="*/ 0 h 27"/>
                  <a:gd name="T59" fmla="*/ 66 w 66"/>
                  <a:gd name="T60" fmla="*/ 27 h 2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6" h="27">
                    <a:moveTo>
                      <a:pt x="59" y="0"/>
                    </a:moveTo>
                    <a:lnTo>
                      <a:pt x="56" y="2"/>
                    </a:lnTo>
                    <a:lnTo>
                      <a:pt x="50" y="3"/>
                    </a:lnTo>
                    <a:lnTo>
                      <a:pt x="44" y="6"/>
                    </a:lnTo>
                    <a:lnTo>
                      <a:pt x="35" y="8"/>
                    </a:lnTo>
                    <a:lnTo>
                      <a:pt x="25" y="12"/>
                    </a:lnTo>
                    <a:lnTo>
                      <a:pt x="15" y="13"/>
                    </a:lnTo>
                    <a:lnTo>
                      <a:pt x="7" y="15"/>
                    </a:lnTo>
                    <a:lnTo>
                      <a:pt x="0" y="15"/>
                    </a:lnTo>
                    <a:lnTo>
                      <a:pt x="0" y="27"/>
                    </a:lnTo>
                    <a:lnTo>
                      <a:pt x="9" y="27"/>
                    </a:lnTo>
                    <a:lnTo>
                      <a:pt x="18" y="25"/>
                    </a:lnTo>
                    <a:lnTo>
                      <a:pt x="27" y="24"/>
                    </a:lnTo>
                    <a:lnTo>
                      <a:pt x="37" y="20"/>
                    </a:lnTo>
                    <a:lnTo>
                      <a:pt x="47" y="18"/>
                    </a:lnTo>
                    <a:lnTo>
                      <a:pt x="55" y="15"/>
                    </a:lnTo>
                    <a:lnTo>
                      <a:pt x="61" y="12"/>
                    </a:lnTo>
                    <a:lnTo>
                      <a:pt x="66" y="9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99" name="Freeform 366"/>
              <p:cNvSpPr>
                <a:spLocks/>
              </p:cNvSpPr>
              <p:nvPr/>
            </p:nvSpPr>
            <p:spPr bwMode="auto">
              <a:xfrm>
                <a:off x="4894" y="2039"/>
                <a:ext cx="4" cy="19"/>
              </a:xfrm>
              <a:custGeom>
                <a:avLst/>
                <a:gdLst>
                  <a:gd name="T0" fmla="*/ 1 w 16"/>
                  <a:gd name="T1" fmla="*/ 5 h 76"/>
                  <a:gd name="T2" fmla="*/ 1 w 16"/>
                  <a:gd name="T3" fmla="*/ 4 h 76"/>
                  <a:gd name="T4" fmla="*/ 1 w 16"/>
                  <a:gd name="T5" fmla="*/ 3 h 76"/>
                  <a:gd name="T6" fmla="*/ 1 w 16"/>
                  <a:gd name="T7" fmla="*/ 3 h 76"/>
                  <a:gd name="T8" fmla="*/ 1 w 16"/>
                  <a:gd name="T9" fmla="*/ 2 h 76"/>
                  <a:gd name="T10" fmla="*/ 1 w 16"/>
                  <a:gd name="T11" fmla="*/ 1 h 76"/>
                  <a:gd name="T12" fmla="*/ 1 w 16"/>
                  <a:gd name="T13" fmla="*/ 1 h 76"/>
                  <a:gd name="T14" fmla="*/ 1 w 16"/>
                  <a:gd name="T15" fmla="*/ 1 h 76"/>
                  <a:gd name="T16" fmla="*/ 1 w 16"/>
                  <a:gd name="T17" fmla="*/ 0 h 76"/>
                  <a:gd name="T18" fmla="*/ 0 w 16"/>
                  <a:gd name="T19" fmla="*/ 0 h 76"/>
                  <a:gd name="T20" fmla="*/ 0 w 16"/>
                  <a:gd name="T21" fmla="*/ 1 h 76"/>
                  <a:gd name="T22" fmla="*/ 0 w 16"/>
                  <a:gd name="T23" fmla="*/ 1 h 76"/>
                  <a:gd name="T24" fmla="*/ 0 w 16"/>
                  <a:gd name="T25" fmla="*/ 1 h 76"/>
                  <a:gd name="T26" fmla="*/ 0 w 16"/>
                  <a:gd name="T27" fmla="*/ 2 h 76"/>
                  <a:gd name="T28" fmla="*/ 0 w 16"/>
                  <a:gd name="T29" fmla="*/ 3 h 76"/>
                  <a:gd name="T30" fmla="*/ 0 w 16"/>
                  <a:gd name="T31" fmla="*/ 3 h 76"/>
                  <a:gd name="T32" fmla="*/ 0 w 16"/>
                  <a:gd name="T33" fmla="*/ 4 h 76"/>
                  <a:gd name="T34" fmla="*/ 0 w 16"/>
                  <a:gd name="T35" fmla="*/ 5 h 76"/>
                  <a:gd name="T36" fmla="*/ 1 w 16"/>
                  <a:gd name="T37" fmla="*/ 5 h 7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"/>
                  <a:gd name="T58" fmla="*/ 0 h 76"/>
                  <a:gd name="T59" fmla="*/ 16 w 16"/>
                  <a:gd name="T60" fmla="*/ 76 h 7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" h="76">
                    <a:moveTo>
                      <a:pt x="12" y="76"/>
                    </a:moveTo>
                    <a:lnTo>
                      <a:pt x="13" y="68"/>
                    </a:lnTo>
                    <a:lnTo>
                      <a:pt x="15" y="58"/>
                    </a:lnTo>
                    <a:lnTo>
                      <a:pt x="16" y="46"/>
                    </a:lnTo>
                    <a:lnTo>
                      <a:pt x="16" y="35"/>
                    </a:lnTo>
                    <a:lnTo>
                      <a:pt x="16" y="25"/>
                    </a:lnTo>
                    <a:lnTo>
                      <a:pt x="16" y="15"/>
                    </a:lnTo>
                    <a:lnTo>
                      <a:pt x="16" y="7"/>
                    </a:lnTo>
                    <a:lnTo>
                      <a:pt x="15" y="0"/>
                    </a:lnTo>
                    <a:lnTo>
                      <a:pt x="3" y="2"/>
                    </a:lnTo>
                    <a:lnTo>
                      <a:pt x="4" y="7"/>
                    </a:lnTo>
                    <a:lnTo>
                      <a:pt x="4" y="15"/>
                    </a:lnTo>
                    <a:lnTo>
                      <a:pt x="4" y="25"/>
                    </a:lnTo>
                    <a:lnTo>
                      <a:pt x="4" y="35"/>
                    </a:lnTo>
                    <a:lnTo>
                      <a:pt x="4" y="46"/>
                    </a:lnTo>
                    <a:lnTo>
                      <a:pt x="3" y="56"/>
                    </a:lnTo>
                    <a:lnTo>
                      <a:pt x="1" y="65"/>
                    </a:lnTo>
                    <a:lnTo>
                      <a:pt x="0" y="74"/>
                    </a:lnTo>
                    <a:lnTo>
                      <a:pt x="12" y="7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00" name="Freeform 367"/>
              <p:cNvSpPr>
                <a:spLocks/>
              </p:cNvSpPr>
              <p:nvPr/>
            </p:nvSpPr>
            <p:spPr bwMode="auto">
              <a:xfrm>
                <a:off x="4868" y="2084"/>
                <a:ext cx="16" cy="4"/>
              </a:xfrm>
              <a:custGeom>
                <a:avLst/>
                <a:gdLst>
                  <a:gd name="T0" fmla="*/ 4 w 63"/>
                  <a:gd name="T1" fmla="*/ 0 h 17"/>
                  <a:gd name="T2" fmla="*/ 3 w 63"/>
                  <a:gd name="T3" fmla="*/ 0 h 17"/>
                  <a:gd name="T4" fmla="*/ 3 w 63"/>
                  <a:gd name="T5" fmla="*/ 0 h 17"/>
                  <a:gd name="T6" fmla="*/ 2 w 63"/>
                  <a:gd name="T7" fmla="*/ 0 h 17"/>
                  <a:gd name="T8" fmla="*/ 2 w 63"/>
                  <a:gd name="T9" fmla="*/ 0 h 17"/>
                  <a:gd name="T10" fmla="*/ 1 w 63"/>
                  <a:gd name="T11" fmla="*/ 0 h 17"/>
                  <a:gd name="T12" fmla="*/ 1 w 63"/>
                  <a:gd name="T13" fmla="*/ 0 h 17"/>
                  <a:gd name="T14" fmla="*/ 1 w 63"/>
                  <a:gd name="T15" fmla="*/ 0 h 17"/>
                  <a:gd name="T16" fmla="*/ 0 w 63"/>
                  <a:gd name="T17" fmla="*/ 0 h 17"/>
                  <a:gd name="T18" fmla="*/ 0 w 63"/>
                  <a:gd name="T19" fmla="*/ 1 h 17"/>
                  <a:gd name="T20" fmla="*/ 1 w 63"/>
                  <a:gd name="T21" fmla="*/ 1 h 17"/>
                  <a:gd name="T22" fmla="*/ 1 w 63"/>
                  <a:gd name="T23" fmla="*/ 1 h 17"/>
                  <a:gd name="T24" fmla="*/ 1 w 63"/>
                  <a:gd name="T25" fmla="*/ 1 h 17"/>
                  <a:gd name="T26" fmla="*/ 2 w 63"/>
                  <a:gd name="T27" fmla="*/ 1 h 17"/>
                  <a:gd name="T28" fmla="*/ 3 w 63"/>
                  <a:gd name="T29" fmla="*/ 1 h 17"/>
                  <a:gd name="T30" fmla="*/ 3 w 63"/>
                  <a:gd name="T31" fmla="*/ 1 h 17"/>
                  <a:gd name="T32" fmla="*/ 4 w 63"/>
                  <a:gd name="T33" fmla="*/ 1 h 17"/>
                  <a:gd name="T34" fmla="*/ 4 w 63"/>
                  <a:gd name="T35" fmla="*/ 1 h 17"/>
                  <a:gd name="T36" fmla="*/ 4 w 63"/>
                  <a:gd name="T37" fmla="*/ 0 h 1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3"/>
                  <a:gd name="T58" fmla="*/ 0 h 17"/>
                  <a:gd name="T59" fmla="*/ 63 w 63"/>
                  <a:gd name="T60" fmla="*/ 17 h 1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3" h="17">
                    <a:moveTo>
                      <a:pt x="61" y="0"/>
                    </a:moveTo>
                    <a:lnTo>
                      <a:pt x="53" y="1"/>
                    </a:lnTo>
                    <a:lnTo>
                      <a:pt x="44" y="2"/>
                    </a:lnTo>
                    <a:lnTo>
                      <a:pt x="36" y="4"/>
                    </a:lnTo>
                    <a:lnTo>
                      <a:pt x="29" y="5"/>
                    </a:lnTo>
                    <a:lnTo>
                      <a:pt x="21" y="5"/>
                    </a:lnTo>
                    <a:lnTo>
                      <a:pt x="14" y="5"/>
                    </a:lnTo>
                    <a:lnTo>
                      <a:pt x="8" y="4"/>
                    </a:lnTo>
                    <a:lnTo>
                      <a:pt x="2" y="2"/>
                    </a:lnTo>
                    <a:lnTo>
                      <a:pt x="0" y="14"/>
                    </a:lnTo>
                    <a:lnTo>
                      <a:pt x="6" y="16"/>
                    </a:lnTo>
                    <a:lnTo>
                      <a:pt x="14" y="17"/>
                    </a:lnTo>
                    <a:lnTo>
                      <a:pt x="21" y="17"/>
                    </a:lnTo>
                    <a:lnTo>
                      <a:pt x="29" y="17"/>
                    </a:lnTo>
                    <a:lnTo>
                      <a:pt x="38" y="16"/>
                    </a:lnTo>
                    <a:lnTo>
                      <a:pt x="47" y="14"/>
                    </a:lnTo>
                    <a:lnTo>
                      <a:pt x="55" y="13"/>
                    </a:lnTo>
                    <a:lnTo>
                      <a:pt x="63" y="12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01" name="Freeform 368"/>
              <p:cNvSpPr>
                <a:spLocks/>
              </p:cNvSpPr>
              <p:nvPr/>
            </p:nvSpPr>
            <p:spPr bwMode="auto">
              <a:xfrm>
                <a:off x="4353" y="1950"/>
                <a:ext cx="106" cy="98"/>
              </a:xfrm>
              <a:custGeom>
                <a:avLst/>
                <a:gdLst>
                  <a:gd name="T0" fmla="*/ 27 w 423"/>
                  <a:gd name="T1" fmla="*/ 0 h 392"/>
                  <a:gd name="T2" fmla="*/ 25 w 423"/>
                  <a:gd name="T3" fmla="*/ 0 h 392"/>
                  <a:gd name="T4" fmla="*/ 23 w 423"/>
                  <a:gd name="T5" fmla="*/ 0 h 392"/>
                  <a:gd name="T6" fmla="*/ 21 w 423"/>
                  <a:gd name="T7" fmla="*/ 1 h 392"/>
                  <a:gd name="T8" fmla="*/ 19 w 423"/>
                  <a:gd name="T9" fmla="*/ 1 h 392"/>
                  <a:gd name="T10" fmla="*/ 17 w 423"/>
                  <a:gd name="T11" fmla="*/ 2 h 392"/>
                  <a:gd name="T12" fmla="*/ 15 w 423"/>
                  <a:gd name="T13" fmla="*/ 3 h 392"/>
                  <a:gd name="T14" fmla="*/ 13 w 423"/>
                  <a:gd name="T15" fmla="*/ 5 h 392"/>
                  <a:gd name="T16" fmla="*/ 11 w 423"/>
                  <a:gd name="T17" fmla="*/ 7 h 392"/>
                  <a:gd name="T18" fmla="*/ 9 w 423"/>
                  <a:gd name="T19" fmla="*/ 9 h 392"/>
                  <a:gd name="T20" fmla="*/ 7 w 423"/>
                  <a:gd name="T21" fmla="*/ 11 h 392"/>
                  <a:gd name="T22" fmla="*/ 6 w 423"/>
                  <a:gd name="T23" fmla="*/ 12 h 392"/>
                  <a:gd name="T24" fmla="*/ 4 w 423"/>
                  <a:gd name="T25" fmla="*/ 15 h 392"/>
                  <a:gd name="T26" fmla="*/ 3 w 423"/>
                  <a:gd name="T27" fmla="*/ 17 h 392"/>
                  <a:gd name="T28" fmla="*/ 1 w 423"/>
                  <a:gd name="T29" fmla="*/ 20 h 392"/>
                  <a:gd name="T30" fmla="*/ 1 w 423"/>
                  <a:gd name="T31" fmla="*/ 22 h 392"/>
                  <a:gd name="T32" fmla="*/ 0 w 423"/>
                  <a:gd name="T33" fmla="*/ 24 h 392"/>
                  <a:gd name="T34" fmla="*/ 1 w 423"/>
                  <a:gd name="T35" fmla="*/ 25 h 392"/>
                  <a:gd name="T36" fmla="*/ 1 w 423"/>
                  <a:gd name="T37" fmla="*/ 22 h 392"/>
                  <a:gd name="T38" fmla="*/ 2 w 423"/>
                  <a:gd name="T39" fmla="*/ 20 h 392"/>
                  <a:gd name="T40" fmla="*/ 3 w 423"/>
                  <a:gd name="T41" fmla="*/ 18 h 392"/>
                  <a:gd name="T42" fmla="*/ 5 w 423"/>
                  <a:gd name="T43" fmla="*/ 15 h 392"/>
                  <a:gd name="T44" fmla="*/ 6 w 423"/>
                  <a:gd name="T45" fmla="*/ 13 h 392"/>
                  <a:gd name="T46" fmla="*/ 8 w 423"/>
                  <a:gd name="T47" fmla="*/ 11 h 392"/>
                  <a:gd name="T48" fmla="*/ 10 w 423"/>
                  <a:gd name="T49" fmla="*/ 9 h 392"/>
                  <a:gd name="T50" fmla="*/ 12 w 423"/>
                  <a:gd name="T51" fmla="*/ 7 h 392"/>
                  <a:gd name="T52" fmla="*/ 14 w 423"/>
                  <a:gd name="T53" fmla="*/ 6 h 392"/>
                  <a:gd name="T54" fmla="*/ 16 w 423"/>
                  <a:gd name="T55" fmla="*/ 4 h 392"/>
                  <a:gd name="T56" fmla="*/ 18 w 423"/>
                  <a:gd name="T57" fmla="*/ 3 h 392"/>
                  <a:gd name="T58" fmla="*/ 20 w 423"/>
                  <a:gd name="T59" fmla="*/ 2 h 392"/>
                  <a:gd name="T60" fmla="*/ 22 w 423"/>
                  <a:gd name="T61" fmla="*/ 2 h 392"/>
                  <a:gd name="T62" fmla="*/ 23 w 423"/>
                  <a:gd name="T63" fmla="*/ 1 h 392"/>
                  <a:gd name="T64" fmla="*/ 25 w 423"/>
                  <a:gd name="T65" fmla="*/ 1 h 392"/>
                  <a:gd name="T66" fmla="*/ 26 w 423"/>
                  <a:gd name="T67" fmla="*/ 1 h 392"/>
                  <a:gd name="T68" fmla="*/ 27 w 423"/>
                  <a:gd name="T69" fmla="*/ 0 h 39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23"/>
                  <a:gd name="T106" fmla="*/ 0 h 392"/>
                  <a:gd name="T107" fmla="*/ 423 w 423"/>
                  <a:gd name="T108" fmla="*/ 392 h 39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23" h="392">
                    <a:moveTo>
                      <a:pt x="423" y="2"/>
                    </a:moveTo>
                    <a:lnTo>
                      <a:pt x="398" y="0"/>
                    </a:lnTo>
                    <a:lnTo>
                      <a:pt x="369" y="2"/>
                    </a:lnTo>
                    <a:lnTo>
                      <a:pt x="340" y="10"/>
                    </a:lnTo>
                    <a:lnTo>
                      <a:pt x="308" y="20"/>
                    </a:lnTo>
                    <a:lnTo>
                      <a:pt x="276" y="37"/>
                    </a:lnTo>
                    <a:lnTo>
                      <a:pt x="241" y="57"/>
                    </a:lnTo>
                    <a:lnTo>
                      <a:pt x="208" y="80"/>
                    </a:lnTo>
                    <a:lnTo>
                      <a:pt x="176" y="107"/>
                    </a:lnTo>
                    <a:lnTo>
                      <a:pt x="145" y="135"/>
                    </a:lnTo>
                    <a:lnTo>
                      <a:pt x="114" y="168"/>
                    </a:lnTo>
                    <a:lnTo>
                      <a:pt x="86" y="201"/>
                    </a:lnTo>
                    <a:lnTo>
                      <a:pt x="62" y="236"/>
                    </a:lnTo>
                    <a:lnTo>
                      <a:pt x="41" y="274"/>
                    </a:lnTo>
                    <a:lnTo>
                      <a:pt x="21" y="311"/>
                    </a:lnTo>
                    <a:lnTo>
                      <a:pt x="8" y="351"/>
                    </a:lnTo>
                    <a:lnTo>
                      <a:pt x="0" y="389"/>
                    </a:lnTo>
                    <a:lnTo>
                      <a:pt x="12" y="392"/>
                    </a:lnTo>
                    <a:lnTo>
                      <a:pt x="20" y="353"/>
                    </a:lnTo>
                    <a:lnTo>
                      <a:pt x="33" y="316"/>
                    </a:lnTo>
                    <a:lnTo>
                      <a:pt x="50" y="279"/>
                    </a:lnTo>
                    <a:lnTo>
                      <a:pt x="72" y="243"/>
                    </a:lnTo>
                    <a:lnTo>
                      <a:pt x="96" y="208"/>
                    </a:lnTo>
                    <a:lnTo>
                      <a:pt x="123" y="175"/>
                    </a:lnTo>
                    <a:lnTo>
                      <a:pt x="152" y="145"/>
                    </a:lnTo>
                    <a:lnTo>
                      <a:pt x="183" y="116"/>
                    </a:lnTo>
                    <a:lnTo>
                      <a:pt x="216" y="90"/>
                    </a:lnTo>
                    <a:lnTo>
                      <a:pt x="248" y="67"/>
                    </a:lnTo>
                    <a:lnTo>
                      <a:pt x="280" y="47"/>
                    </a:lnTo>
                    <a:lnTo>
                      <a:pt x="313" y="32"/>
                    </a:lnTo>
                    <a:lnTo>
                      <a:pt x="343" y="22"/>
                    </a:lnTo>
                    <a:lnTo>
                      <a:pt x="372" y="14"/>
                    </a:lnTo>
                    <a:lnTo>
                      <a:pt x="398" y="12"/>
                    </a:lnTo>
                    <a:lnTo>
                      <a:pt x="421" y="14"/>
                    </a:lnTo>
                    <a:lnTo>
                      <a:pt x="423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02" name="Freeform 369"/>
              <p:cNvSpPr>
                <a:spLocks/>
              </p:cNvSpPr>
              <p:nvPr/>
            </p:nvSpPr>
            <p:spPr bwMode="auto">
              <a:xfrm>
                <a:off x="4372" y="2004"/>
                <a:ext cx="18" cy="33"/>
              </a:xfrm>
              <a:custGeom>
                <a:avLst/>
                <a:gdLst>
                  <a:gd name="T0" fmla="*/ 5 w 70"/>
                  <a:gd name="T1" fmla="*/ 8 h 129"/>
                  <a:gd name="T2" fmla="*/ 4 w 70"/>
                  <a:gd name="T3" fmla="*/ 7 h 129"/>
                  <a:gd name="T4" fmla="*/ 4 w 70"/>
                  <a:gd name="T5" fmla="*/ 7 h 129"/>
                  <a:gd name="T6" fmla="*/ 3 w 70"/>
                  <a:gd name="T7" fmla="*/ 6 h 129"/>
                  <a:gd name="T8" fmla="*/ 3 w 70"/>
                  <a:gd name="T9" fmla="*/ 6 h 129"/>
                  <a:gd name="T10" fmla="*/ 2 w 70"/>
                  <a:gd name="T11" fmla="*/ 5 h 129"/>
                  <a:gd name="T12" fmla="*/ 1 w 70"/>
                  <a:gd name="T13" fmla="*/ 3 h 129"/>
                  <a:gd name="T14" fmla="*/ 1 w 70"/>
                  <a:gd name="T15" fmla="*/ 2 h 129"/>
                  <a:gd name="T16" fmla="*/ 1 w 70"/>
                  <a:gd name="T17" fmla="*/ 0 h 129"/>
                  <a:gd name="T18" fmla="*/ 0 w 70"/>
                  <a:gd name="T19" fmla="*/ 0 h 129"/>
                  <a:gd name="T20" fmla="*/ 0 w 70"/>
                  <a:gd name="T21" fmla="*/ 2 h 129"/>
                  <a:gd name="T22" fmla="*/ 1 w 70"/>
                  <a:gd name="T23" fmla="*/ 4 h 129"/>
                  <a:gd name="T24" fmla="*/ 1 w 70"/>
                  <a:gd name="T25" fmla="*/ 5 h 129"/>
                  <a:gd name="T26" fmla="*/ 2 w 70"/>
                  <a:gd name="T27" fmla="*/ 6 h 129"/>
                  <a:gd name="T28" fmla="*/ 3 w 70"/>
                  <a:gd name="T29" fmla="*/ 7 h 129"/>
                  <a:gd name="T30" fmla="*/ 3 w 70"/>
                  <a:gd name="T31" fmla="*/ 8 h 129"/>
                  <a:gd name="T32" fmla="*/ 4 w 70"/>
                  <a:gd name="T33" fmla="*/ 8 h 129"/>
                  <a:gd name="T34" fmla="*/ 4 w 70"/>
                  <a:gd name="T35" fmla="*/ 8 h 129"/>
                  <a:gd name="T36" fmla="*/ 5 w 70"/>
                  <a:gd name="T37" fmla="*/ 8 h 12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0"/>
                  <a:gd name="T58" fmla="*/ 0 h 129"/>
                  <a:gd name="T59" fmla="*/ 70 w 70"/>
                  <a:gd name="T60" fmla="*/ 129 h 12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0" h="129">
                    <a:moveTo>
                      <a:pt x="70" y="117"/>
                    </a:moveTo>
                    <a:lnTo>
                      <a:pt x="63" y="113"/>
                    </a:lnTo>
                    <a:lnTo>
                      <a:pt x="55" y="106"/>
                    </a:lnTo>
                    <a:lnTo>
                      <a:pt x="46" y="98"/>
                    </a:lnTo>
                    <a:lnTo>
                      <a:pt x="37" y="85"/>
                    </a:lnTo>
                    <a:lnTo>
                      <a:pt x="30" y="69"/>
                    </a:lnTo>
                    <a:lnTo>
                      <a:pt x="21" y="50"/>
                    </a:lnTo>
                    <a:lnTo>
                      <a:pt x="15" y="2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3" y="30"/>
                    </a:lnTo>
                    <a:lnTo>
                      <a:pt x="9" y="55"/>
                    </a:lnTo>
                    <a:lnTo>
                      <a:pt x="18" y="74"/>
                    </a:lnTo>
                    <a:lnTo>
                      <a:pt x="27" y="92"/>
                    </a:lnTo>
                    <a:lnTo>
                      <a:pt x="37" y="105"/>
                    </a:lnTo>
                    <a:lnTo>
                      <a:pt x="48" y="116"/>
                    </a:lnTo>
                    <a:lnTo>
                      <a:pt x="56" y="123"/>
                    </a:lnTo>
                    <a:lnTo>
                      <a:pt x="66" y="129"/>
                    </a:lnTo>
                    <a:lnTo>
                      <a:pt x="70" y="1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03" name="Freeform 370"/>
              <p:cNvSpPr>
                <a:spLocks/>
              </p:cNvSpPr>
              <p:nvPr/>
            </p:nvSpPr>
            <p:spPr bwMode="auto">
              <a:xfrm>
                <a:off x="4147" y="1907"/>
                <a:ext cx="224" cy="104"/>
              </a:xfrm>
              <a:custGeom>
                <a:avLst/>
                <a:gdLst>
                  <a:gd name="T0" fmla="*/ 3 w 897"/>
                  <a:gd name="T1" fmla="*/ 2 h 416"/>
                  <a:gd name="T2" fmla="*/ 4 w 897"/>
                  <a:gd name="T3" fmla="*/ 2 h 416"/>
                  <a:gd name="T4" fmla="*/ 6 w 897"/>
                  <a:gd name="T5" fmla="*/ 3 h 416"/>
                  <a:gd name="T6" fmla="*/ 8 w 897"/>
                  <a:gd name="T7" fmla="*/ 3 h 416"/>
                  <a:gd name="T8" fmla="*/ 11 w 897"/>
                  <a:gd name="T9" fmla="*/ 5 h 416"/>
                  <a:gd name="T10" fmla="*/ 14 w 897"/>
                  <a:gd name="T11" fmla="*/ 6 h 416"/>
                  <a:gd name="T12" fmla="*/ 17 w 897"/>
                  <a:gd name="T13" fmla="*/ 7 h 416"/>
                  <a:gd name="T14" fmla="*/ 21 w 897"/>
                  <a:gd name="T15" fmla="*/ 8 h 416"/>
                  <a:gd name="T16" fmla="*/ 24 w 897"/>
                  <a:gd name="T17" fmla="*/ 10 h 416"/>
                  <a:gd name="T18" fmla="*/ 28 w 897"/>
                  <a:gd name="T19" fmla="*/ 12 h 416"/>
                  <a:gd name="T20" fmla="*/ 32 w 897"/>
                  <a:gd name="T21" fmla="*/ 13 h 416"/>
                  <a:gd name="T22" fmla="*/ 36 w 897"/>
                  <a:gd name="T23" fmla="*/ 15 h 416"/>
                  <a:gd name="T24" fmla="*/ 40 w 897"/>
                  <a:gd name="T25" fmla="*/ 17 h 416"/>
                  <a:gd name="T26" fmla="*/ 44 w 897"/>
                  <a:gd name="T27" fmla="*/ 20 h 416"/>
                  <a:gd name="T28" fmla="*/ 48 w 897"/>
                  <a:gd name="T29" fmla="*/ 22 h 416"/>
                  <a:gd name="T30" fmla="*/ 52 w 897"/>
                  <a:gd name="T31" fmla="*/ 24 h 416"/>
                  <a:gd name="T32" fmla="*/ 55 w 897"/>
                  <a:gd name="T33" fmla="*/ 26 h 416"/>
                  <a:gd name="T34" fmla="*/ 54 w 897"/>
                  <a:gd name="T35" fmla="*/ 24 h 416"/>
                  <a:gd name="T36" fmla="*/ 50 w 897"/>
                  <a:gd name="T37" fmla="*/ 22 h 416"/>
                  <a:gd name="T38" fmla="*/ 47 w 897"/>
                  <a:gd name="T39" fmla="*/ 20 h 416"/>
                  <a:gd name="T40" fmla="*/ 43 w 897"/>
                  <a:gd name="T41" fmla="*/ 18 h 416"/>
                  <a:gd name="T42" fmla="*/ 39 w 897"/>
                  <a:gd name="T43" fmla="*/ 16 h 416"/>
                  <a:gd name="T44" fmla="*/ 35 w 897"/>
                  <a:gd name="T45" fmla="*/ 13 h 416"/>
                  <a:gd name="T46" fmla="*/ 31 w 897"/>
                  <a:gd name="T47" fmla="*/ 12 h 416"/>
                  <a:gd name="T48" fmla="*/ 27 w 897"/>
                  <a:gd name="T49" fmla="*/ 10 h 416"/>
                  <a:gd name="T50" fmla="*/ 23 w 897"/>
                  <a:gd name="T51" fmla="*/ 8 h 416"/>
                  <a:gd name="T52" fmla="*/ 19 w 897"/>
                  <a:gd name="T53" fmla="*/ 7 h 416"/>
                  <a:gd name="T54" fmla="*/ 16 w 897"/>
                  <a:gd name="T55" fmla="*/ 6 h 416"/>
                  <a:gd name="T56" fmla="*/ 12 w 897"/>
                  <a:gd name="T57" fmla="*/ 4 h 416"/>
                  <a:gd name="T58" fmla="*/ 10 w 897"/>
                  <a:gd name="T59" fmla="*/ 3 h 416"/>
                  <a:gd name="T60" fmla="*/ 7 w 897"/>
                  <a:gd name="T61" fmla="*/ 2 h 416"/>
                  <a:gd name="T62" fmla="*/ 5 w 897"/>
                  <a:gd name="T63" fmla="*/ 2 h 416"/>
                  <a:gd name="T64" fmla="*/ 4 w 897"/>
                  <a:gd name="T65" fmla="*/ 1 h 416"/>
                  <a:gd name="T66" fmla="*/ 3 w 897"/>
                  <a:gd name="T67" fmla="*/ 2 h 416"/>
                  <a:gd name="T68" fmla="*/ 0 w 897"/>
                  <a:gd name="T69" fmla="*/ 0 h 416"/>
                  <a:gd name="T70" fmla="*/ 3 w 897"/>
                  <a:gd name="T71" fmla="*/ 1 h 41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97"/>
                  <a:gd name="T109" fmla="*/ 0 h 416"/>
                  <a:gd name="T110" fmla="*/ 897 w 897"/>
                  <a:gd name="T111" fmla="*/ 416 h 41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97" h="416">
                    <a:moveTo>
                      <a:pt x="51" y="12"/>
                    </a:moveTo>
                    <a:lnTo>
                      <a:pt x="47" y="24"/>
                    </a:lnTo>
                    <a:lnTo>
                      <a:pt x="56" y="28"/>
                    </a:lnTo>
                    <a:lnTo>
                      <a:pt x="67" y="31"/>
                    </a:lnTo>
                    <a:lnTo>
                      <a:pt x="80" y="36"/>
                    </a:lnTo>
                    <a:lnTo>
                      <a:pt x="96" y="41"/>
                    </a:lnTo>
                    <a:lnTo>
                      <a:pt x="113" y="47"/>
                    </a:lnTo>
                    <a:lnTo>
                      <a:pt x="132" y="54"/>
                    </a:lnTo>
                    <a:lnTo>
                      <a:pt x="152" y="61"/>
                    </a:lnTo>
                    <a:lnTo>
                      <a:pt x="174" y="70"/>
                    </a:lnTo>
                    <a:lnTo>
                      <a:pt x="198" y="79"/>
                    </a:lnTo>
                    <a:lnTo>
                      <a:pt x="222" y="89"/>
                    </a:lnTo>
                    <a:lnTo>
                      <a:pt x="248" y="98"/>
                    </a:lnTo>
                    <a:lnTo>
                      <a:pt x="274" y="109"/>
                    </a:lnTo>
                    <a:lnTo>
                      <a:pt x="303" y="121"/>
                    </a:lnTo>
                    <a:lnTo>
                      <a:pt x="332" y="133"/>
                    </a:lnTo>
                    <a:lnTo>
                      <a:pt x="362" y="145"/>
                    </a:lnTo>
                    <a:lnTo>
                      <a:pt x="392" y="158"/>
                    </a:lnTo>
                    <a:lnTo>
                      <a:pt x="423" y="173"/>
                    </a:lnTo>
                    <a:lnTo>
                      <a:pt x="454" y="186"/>
                    </a:lnTo>
                    <a:lnTo>
                      <a:pt x="487" y="200"/>
                    </a:lnTo>
                    <a:lnTo>
                      <a:pt x="518" y="216"/>
                    </a:lnTo>
                    <a:lnTo>
                      <a:pt x="550" y="230"/>
                    </a:lnTo>
                    <a:lnTo>
                      <a:pt x="584" y="245"/>
                    </a:lnTo>
                    <a:lnTo>
                      <a:pt x="616" y="261"/>
                    </a:lnTo>
                    <a:lnTo>
                      <a:pt x="649" y="277"/>
                    </a:lnTo>
                    <a:lnTo>
                      <a:pt x="680" y="294"/>
                    </a:lnTo>
                    <a:lnTo>
                      <a:pt x="712" y="311"/>
                    </a:lnTo>
                    <a:lnTo>
                      <a:pt x="743" y="327"/>
                    </a:lnTo>
                    <a:lnTo>
                      <a:pt x="774" y="345"/>
                    </a:lnTo>
                    <a:lnTo>
                      <a:pt x="803" y="362"/>
                    </a:lnTo>
                    <a:lnTo>
                      <a:pt x="833" y="380"/>
                    </a:lnTo>
                    <a:lnTo>
                      <a:pt x="862" y="398"/>
                    </a:lnTo>
                    <a:lnTo>
                      <a:pt x="890" y="416"/>
                    </a:lnTo>
                    <a:lnTo>
                      <a:pt x="897" y="406"/>
                    </a:lnTo>
                    <a:lnTo>
                      <a:pt x="869" y="388"/>
                    </a:lnTo>
                    <a:lnTo>
                      <a:pt x="840" y="370"/>
                    </a:lnTo>
                    <a:lnTo>
                      <a:pt x="810" y="352"/>
                    </a:lnTo>
                    <a:lnTo>
                      <a:pt x="779" y="336"/>
                    </a:lnTo>
                    <a:lnTo>
                      <a:pt x="748" y="318"/>
                    </a:lnTo>
                    <a:lnTo>
                      <a:pt x="717" y="301"/>
                    </a:lnTo>
                    <a:lnTo>
                      <a:pt x="685" y="284"/>
                    </a:lnTo>
                    <a:lnTo>
                      <a:pt x="653" y="267"/>
                    </a:lnTo>
                    <a:lnTo>
                      <a:pt x="621" y="252"/>
                    </a:lnTo>
                    <a:lnTo>
                      <a:pt x="589" y="235"/>
                    </a:lnTo>
                    <a:lnTo>
                      <a:pt x="555" y="218"/>
                    </a:lnTo>
                    <a:lnTo>
                      <a:pt x="523" y="204"/>
                    </a:lnTo>
                    <a:lnTo>
                      <a:pt x="491" y="188"/>
                    </a:lnTo>
                    <a:lnTo>
                      <a:pt x="459" y="174"/>
                    </a:lnTo>
                    <a:lnTo>
                      <a:pt x="428" y="161"/>
                    </a:lnTo>
                    <a:lnTo>
                      <a:pt x="397" y="146"/>
                    </a:lnTo>
                    <a:lnTo>
                      <a:pt x="367" y="133"/>
                    </a:lnTo>
                    <a:lnTo>
                      <a:pt x="337" y="121"/>
                    </a:lnTo>
                    <a:lnTo>
                      <a:pt x="308" y="109"/>
                    </a:lnTo>
                    <a:lnTo>
                      <a:pt x="279" y="97"/>
                    </a:lnTo>
                    <a:lnTo>
                      <a:pt x="253" y="87"/>
                    </a:lnTo>
                    <a:lnTo>
                      <a:pt x="226" y="77"/>
                    </a:lnTo>
                    <a:lnTo>
                      <a:pt x="202" y="67"/>
                    </a:lnTo>
                    <a:lnTo>
                      <a:pt x="178" y="58"/>
                    </a:lnTo>
                    <a:lnTo>
                      <a:pt x="157" y="49"/>
                    </a:lnTo>
                    <a:lnTo>
                      <a:pt x="136" y="42"/>
                    </a:lnTo>
                    <a:lnTo>
                      <a:pt x="117" y="35"/>
                    </a:lnTo>
                    <a:lnTo>
                      <a:pt x="101" y="29"/>
                    </a:lnTo>
                    <a:lnTo>
                      <a:pt x="85" y="24"/>
                    </a:lnTo>
                    <a:lnTo>
                      <a:pt x="72" y="19"/>
                    </a:lnTo>
                    <a:lnTo>
                      <a:pt x="61" y="16"/>
                    </a:lnTo>
                    <a:lnTo>
                      <a:pt x="51" y="12"/>
                    </a:lnTo>
                    <a:lnTo>
                      <a:pt x="47" y="24"/>
                    </a:lnTo>
                    <a:lnTo>
                      <a:pt x="51" y="12"/>
                    </a:lnTo>
                    <a:lnTo>
                      <a:pt x="0" y="0"/>
                    </a:lnTo>
                    <a:lnTo>
                      <a:pt x="47" y="24"/>
                    </a:lnTo>
                    <a:lnTo>
                      <a:pt x="51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04" name="Freeform 371"/>
              <p:cNvSpPr>
                <a:spLocks/>
              </p:cNvSpPr>
              <p:nvPr/>
            </p:nvSpPr>
            <p:spPr bwMode="auto">
              <a:xfrm>
                <a:off x="4158" y="1910"/>
                <a:ext cx="206" cy="113"/>
              </a:xfrm>
              <a:custGeom>
                <a:avLst/>
                <a:gdLst>
                  <a:gd name="T0" fmla="*/ 50 w 822"/>
                  <a:gd name="T1" fmla="*/ 26 h 452"/>
                  <a:gd name="T2" fmla="*/ 47 w 822"/>
                  <a:gd name="T3" fmla="*/ 24 h 452"/>
                  <a:gd name="T4" fmla="*/ 43 w 822"/>
                  <a:gd name="T5" fmla="*/ 21 h 452"/>
                  <a:gd name="T6" fmla="*/ 40 w 822"/>
                  <a:gd name="T7" fmla="*/ 19 h 452"/>
                  <a:gd name="T8" fmla="*/ 36 w 822"/>
                  <a:gd name="T9" fmla="*/ 17 h 452"/>
                  <a:gd name="T10" fmla="*/ 33 w 822"/>
                  <a:gd name="T11" fmla="*/ 15 h 452"/>
                  <a:gd name="T12" fmla="*/ 29 w 822"/>
                  <a:gd name="T13" fmla="*/ 13 h 452"/>
                  <a:gd name="T14" fmla="*/ 26 w 822"/>
                  <a:gd name="T15" fmla="*/ 11 h 452"/>
                  <a:gd name="T16" fmla="*/ 22 w 822"/>
                  <a:gd name="T17" fmla="*/ 10 h 452"/>
                  <a:gd name="T18" fmla="*/ 19 w 822"/>
                  <a:gd name="T19" fmla="*/ 8 h 452"/>
                  <a:gd name="T20" fmla="*/ 15 w 822"/>
                  <a:gd name="T21" fmla="*/ 7 h 452"/>
                  <a:gd name="T22" fmla="*/ 12 w 822"/>
                  <a:gd name="T23" fmla="*/ 5 h 452"/>
                  <a:gd name="T24" fmla="*/ 9 w 822"/>
                  <a:gd name="T25" fmla="*/ 4 h 452"/>
                  <a:gd name="T26" fmla="*/ 6 w 822"/>
                  <a:gd name="T27" fmla="*/ 3 h 452"/>
                  <a:gd name="T28" fmla="*/ 4 w 822"/>
                  <a:gd name="T29" fmla="*/ 2 h 452"/>
                  <a:gd name="T30" fmla="*/ 1 w 822"/>
                  <a:gd name="T31" fmla="*/ 1 h 452"/>
                  <a:gd name="T32" fmla="*/ 0 w 822"/>
                  <a:gd name="T33" fmla="*/ 1 h 452"/>
                  <a:gd name="T34" fmla="*/ 2 w 822"/>
                  <a:gd name="T35" fmla="*/ 2 h 452"/>
                  <a:gd name="T36" fmla="*/ 5 w 822"/>
                  <a:gd name="T37" fmla="*/ 3 h 452"/>
                  <a:gd name="T38" fmla="*/ 7 w 822"/>
                  <a:gd name="T39" fmla="*/ 4 h 452"/>
                  <a:gd name="T40" fmla="*/ 10 w 822"/>
                  <a:gd name="T41" fmla="*/ 5 h 452"/>
                  <a:gd name="T42" fmla="*/ 13 w 822"/>
                  <a:gd name="T43" fmla="*/ 7 h 452"/>
                  <a:gd name="T44" fmla="*/ 17 w 822"/>
                  <a:gd name="T45" fmla="*/ 8 h 452"/>
                  <a:gd name="T46" fmla="*/ 20 w 822"/>
                  <a:gd name="T47" fmla="*/ 10 h 452"/>
                  <a:gd name="T48" fmla="*/ 23 w 822"/>
                  <a:gd name="T49" fmla="*/ 11 h 452"/>
                  <a:gd name="T50" fmla="*/ 27 w 822"/>
                  <a:gd name="T51" fmla="*/ 13 h 452"/>
                  <a:gd name="T52" fmla="*/ 31 w 822"/>
                  <a:gd name="T53" fmla="*/ 14 h 452"/>
                  <a:gd name="T54" fmla="*/ 34 w 822"/>
                  <a:gd name="T55" fmla="*/ 17 h 452"/>
                  <a:gd name="T56" fmla="*/ 38 w 822"/>
                  <a:gd name="T57" fmla="*/ 19 h 452"/>
                  <a:gd name="T58" fmla="*/ 41 w 822"/>
                  <a:gd name="T59" fmla="*/ 21 h 452"/>
                  <a:gd name="T60" fmla="*/ 45 w 822"/>
                  <a:gd name="T61" fmla="*/ 23 h 452"/>
                  <a:gd name="T62" fmla="*/ 48 w 822"/>
                  <a:gd name="T63" fmla="*/ 26 h 452"/>
                  <a:gd name="T64" fmla="*/ 51 w 822"/>
                  <a:gd name="T65" fmla="*/ 28 h 45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22"/>
                  <a:gd name="T100" fmla="*/ 0 h 452"/>
                  <a:gd name="T101" fmla="*/ 822 w 822"/>
                  <a:gd name="T102" fmla="*/ 452 h 45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22" h="452">
                    <a:moveTo>
                      <a:pt x="822" y="442"/>
                    </a:moveTo>
                    <a:lnTo>
                      <a:pt x="797" y="421"/>
                    </a:lnTo>
                    <a:lnTo>
                      <a:pt x="772" y="399"/>
                    </a:lnTo>
                    <a:lnTo>
                      <a:pt x="745" y="379"/>
                    </a:lnTo>
                    <a:lnTo>
                      <a:pt x="718" y="360"/>
                    </a:lnTo>
                    <a:lnTo>
                      <a:pt x="691" y="340"/>
                    </a:lnTo>
                    <a:lnTo>
                      <a:pt x="664" y="321"/>
                    </a:lnTo>
                    <a:lnTo>
                      <a:pt x="635" y="303"/>
                    </a:lnTo>
                    <a:lnTo>
                      <a:pt x="608" y="287"/>
                    </a:lnTo>
                    <a:lnTo>
                      <a:pt x="579" y="269"/>
                    </a:lnTo>
                    <a:lnTo>
                      <a:pt x="549" y="253"/>
                    </a:lnTo>
                    <a:lnTo>
                      <a:pt x="520" y="236"/>
                    </a:lnTo>
                    <a:lnTo>
                      <a:pt x="491" y="222"/>
                    </a:lnTo>
                    <a:lnTo>
                      <a:pt x="462" y="206"/>
                    </a:lnTo>
                    <a:lnTo>
                      <a:pt x="435" y="192"/>
                    </a:lnTo>
                    <a:lnTo>
                      <a:pt x="406" y="178"/>
                    </a:lnTo>
                    <a:lnTo>
                      <a:pt x="377" y="163"/>
                    </a:lnTo>
                    <a:lnTo>
                      <a:pt x="350" y="150"/>
                    </a:lnTo>
                    <a:lnTo>
                      <a:pt x="322" y="138"/>
                    </a:lnTo>
                    <a:lnTo>
                      <a:pt x="295" y="125"/>
                    </a:lnTo>
                    <a:lnTo>
                      <a:pt x="268" y="113"/>
                    </a:lnTo>
                    <a:lnTo>
                      <a:pt x="242" y="102"/>
                    </a:lnTo>
                    <a:lnTo>
                      <a:pt x="217" y="91"/>
                    </a:lnTo>
                    <a:lnTo>
                      <a:pt x="191" y="80"/>
                    </a:lnTo>
                    <a:lnTo>
                      <a:pt x="166" y="70"/>
                    </a:lnTo>
                    <a:lnTo>
                      <a:pt x="143" y="60"/>
                    </a:lnTo>
                    <a:lnTo>
                      <a:pt x="121" y="51"/>
                    </a:lnTo>
                    <a:lnTo>
                      <a:pt x="98" y="41"/>
                    </a:lnTo>
                    <a:lnTo>
                      <a:pt x="77" y="33"/>
                    </a:lnTo>
                    <a:lnTo>
                      <a:pt x="57" y="24"/>
                    </a:lnTo>
                    <a:lnTo>
                      <a:pt x="39" y="16"/>
                    </a:lnTo>
                    <a:lnTo>
                      <a:pt x="21" y="7"/>
                    </a:lnTo>
                    <a:lnTo>
                      <a:pt x="4" y="0"/>
                    </a:lnTo>
                    <a:lnTo>
                      <a:pt x="0" y="12"/>
                    </a:lnTo>
                    <a:lnTo>
                      <a:pt x="16" y="19"/>
                    </a:lnTo>
                    <a:lnTo>
                      <a:pt x="34" y="28"/>
                    </a:lnTo>
                    <a:lnTo>
                      <a:pt x="52" y="36"/>
                    </a:lnTo>
                    <a:lnTo>
                      <a:pt x="73" y="45"/>
                    </a:lnTo>
                    <a:lnTo>
                      <a:pt x="93" y="53"/>
                    </a:lnTo>
                    <a:lnTo>
                      <a:pt x="116" y="63"/>
                    </a:lnTo>
                    <a:lnTo>
                      <a:pt x="139" y="72"/>
                    </a:lnTo>
                    <a:lnTo>
                      <a:pt x="161" y="82"/>
                    </a:lnTo>
                    <a:lnTo>
                      <a:pt x="187" y="92"/>
                    </a:lnTo>
                    <a:lnTo>
                      <a:pt x="212" y="103"/>
                    </a:lnTo>
                    <a:lnTo>
                      <a:pt x="237" y="114"/>
                    </a:lnTo>
                    <a:lnTo>
                      <a:pt x="263" y="125"/>
                    </a:lnTo>
                    <a:lnTo>
                      <a:pt x="290" y="137"/>
                    </a:lnTo>
                    <a:lnTo>
                      <a:pt x="317" y="150"/>
                    </a:lnTo>
                    <a:lnTo>
                      <a:pt x="345" y="162"/>
                    </a:lnTo>
                    <a:lnTo>
                      <a:pt x="372" y="175"/>
                    </a:lnTo>
                    <a:lnTo>
                      <a:pt x="401" y="187"/>
                    </a:lnTo>
                    <a:lnTo>
                      <a:pt x="430" y="201"/>
                    </a:lnTo>
                    <a:lnTo>
                      <a:pt x="458" y="216"/>
                    </a:lnTo>
                    <a:lnTo>
                      <a:pt x="486" y="231"/>
                    </a:lnTo>
                    <a:lnTo>
                      <a:pt x="515" y="246"/>
                    </a:lnTo>
                    <a:lnTo>
                      <a:pt x="544" y="263"/>
                    </a:lnTo>
                    <a:lnTo>
                      <a:pt x="572" y="278"/>
                    </a:lnTo>
                    <a:lnTo>
                      <a:pt x="600" y="296"/>
                    </a:lnTo>
                    <a:lnTo>
                      <a:pt x="628" y="313"/>
                    </a:lnTo>
                    <a:lnTo>
                      <a:pt x="657" y="331"/>
                    </a:lnTo>
                    <a:lnTo>
                      <a:pt x="684" y="350"/>
                    </a:lnTo>
                    <a:lnTo>
                      <a:pt x="711" y="369"/>
                    </a:lnTo>
                    <a:lnTo>
                      <a:pt x="738" y="388"/>
                    </a:lnTo>
                    <a:lnTo>
                      <a:pt x="765" y="409"/>
                    </a:lnTo>
                    <a:lnTo>
                      <a:pt x="790" y="430"/>
                    </a:lnTo>
                    <a:lnTo>
                      <a:pt x="815" y="452"/>
                    </a:lnTo>
                    <a:lnTo>
                      <a:pt x="822" y="44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05" name="Freeform 372"/>
              <p:cNvSpPr>
                <a:spLocks/>
              </p:cNvSpPr>
              <p:nvPr/>
            </p:nvSpPr>
            <p:spPr bwMode="auto">
              <a:xfrm>
                <a:off x="4319" y="2061"/>
                <a:ext cx="144" cy="63"/>
              </a:xfrm>
              <a:custGeom>
                <a:avLst/>
                <a:gdLst>
                  <a:gd name="T0" fmla="*/ 0 w 575"/>
                  <a:gd name="T1" fmla="*/ 1 h 254"/>
                  <a:gd name="T2" fmla="*/ 2 w 575"/>
                  <a:gd name="T3" fmla="*/ 1 h 254"/>
                  <a:gd name="T4" fmla="*/ 5 w 575"/>
                  <a:gd name="T5" fmla="*/ 1 h 254"/>
                  <a:gd name="T6" fmla="*/ 8 w 575"/>
                  <a:gd name="T7" fmla="*/ 1 h 254"/>
                  <a:gd name="T8" fmla="*/ 11 w 575"/>
                  <a:gd name="T9" fmla="*/ 2 h 254"/>
                  <a:gd name="T10" fmla="*/ 14 w 575"/>
                  <a:gd name="T11" fmla="*/ 3 h 254"/>
                  <a:gd name="T12" fmla="*/ 17 w 575"/>
                  <a:gd name="T13" fmla="*/ 4 h 254"/>
                  <a:gd name="T14" fmla="*/ 20 w 575"/>
                  <a:gd name="T15" fmla="*/ 4 h 254"/>
                  <a:gd name="T16" fmla="*/ 23 w 575"/>
                  <a:gd name="T17" fmla="*/ 5 h 254"/>
                  <a:gd name="T18" fmla="*/ 25 w 575"/>
                  <a:gd name="T19" fmla="*/ 6 h 254"/>
                  <a:gd name="T20" fmla="*/ 28 w 575"/>
                  <a:gd name="T21" fmla="*/ 7 h 254"/>
                  <a:gd name="T22" fmla="*/ 30 w 575"/>
                  <a:gd name="T23" fmla="*/ 9 h 254"/>
                  <a:gd name="T24" fmla="*/ 32 w 575"/>
                  <a:gd name="T25" fmla="*/ 10 h 254"/>
                  <a:gd name="T26" fmla="*/ 34 w 575"/>
                  <a:gd name="T27" fmla="*/ 11 h 254"/>
                  <a:gd name="T28" fmla="*/ 35 w 575"/>
                  <a:gd name="T29" fmla="*/ 13 h 254"/>
                  <a:gd name="T30" fmla="*/ 35 w 575"/>
                  <a:gd name="T31" fmla="*/ 14 h 254"/>
                  <a:gd name="T32" fmla="*/ 35 w 575"/>
                  <a:gd name="T33" fmla="*/ 16 h 254"/>
                  <a:gd name="T34" fmla="*/ 36 w 575"/>
                  <a:gd name="T35" fmla="*/ 16 h 254"/>
                  <a:gd name="T36" fmla="*/ 36 w 575"/>
                  <a:gd name="T37" fmla="*/ 14 h 254"/>
                  <a:gd name="T38" fmla="*/ 35 w 575"/>
                  <a:gd name="T39" fmla="*/ 12 h 254"/>
                  <a:gd name="T40" fmla="*/ 34 w 575"/>
                  <a:gd name="T41" fmla="*/ 11 h 254"/>
                  <a:gd name="T42" fmla="*/ 33 w 575"/>
                  <a:gd name="T43" fmla="*/ 9 h 254"/>
                  <a:gd name="T44" fmla="*/ 31 w 575"/>
                  <a:gd name="T45" fmla="*/ 8 h 254"/>
                  <a:gd name="T46" fmla="*/ 28 w 575"/>
                  <a:gd name="T47" fmla="*/ 7 h 254"/>
                  <a:gd name="T48" fmla="*/ 26 w 575"/>
                  <a:gd name="T49" fmla="*/ 6 h 254"/>
                  <a:gd name="T50" fmla="*/ 23 w 575"/>
                  <a:gd name="T51" fmla="*/ 5 h 254"/>
                  <a:gd name="T52" fmla="*/ 20 w 575"/>
                  <a:gd name="T53" fmla="*/ 4 h 254"/>
                  <a:gd name="T54" fmla="*/ 17 w 575"/>
                  <a:gd name="T55" fmla="*/ 3 h 254"/>
                  <a:gd name="T56" fmla="*/ 14 w 575"/>
                  <a:gd name="T57" fmla="*/ 2 h 254"/>
                  <a:gd name="T58" fmla="*/ 11 w 575"/>
                  <a:gd name="T59" fmla="*/ 1 h 254"/>
                  <a:gd name="T60" fmla="*/ 8 w 575"/>
                  <a:gd name="T61" fmla="*/ 1 h 254"/>
                  <a:gd name="T62" fmla="*/ 5 w 575"/>
                  <a:gd name="T63" fmla="*/ 0 h 254"/>
                  <a:gd name="T64" fmla="*/ 3 w 575"/>
                  <a:gd name="T65" fmla="*/ 0 h 254"/>
                  <a:gd name="T66" fmla="*/ 0 w 575"/>
                  <a:gd name="T67" fmla="*/ 0 h 254"/>
                  <a:gd name="T68" fmla="*/ 0 w 575"/>
                  <a:gd name="T69" fmla="*/ 1 h 25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75"/>
                  <a:gd name="T106" fmla="*/ 0 h 254"/>
                  <a:gd name="T107" fmla="*/ 575 w 575"/>
                  <a:gd name="T108" fmla="*/ 254 h 25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75" h="254">
                    <a:moveTo>
                      <a:pt x="0" y="12"/>
                    </a:moveTo>
                    <a:lnTo>
                      <a:pt x="35" y="16"/>
                    </a:lnTo>
                    <a:lnTo>
                      <a:pt x="76" y="20"/>
                    </a:lnTo>
                    <a:lnTo>
                      <a:pt x="121" y="26"/>
                    </a:lnTo>
                    <a:lnTo>
                      <a:pt x="167" y="36"/>
                    </a:lnTo>
                    <a:lnTo>
                      <a:pt x="217" y="46"/>
                    </a:lnTo>
                    <a:lnTo>
                      <a:pt x="266" y="59"/>
                    </a:lnTo>
                    <a:lnTo>
                      <a:pt x="314" y="72"/>
                    </a:lnTo>
                    <a:lnTo>
                      <a:pt x="359" y="87"/>
                    </a:lnTo>
                    <a:lnTo>
                      <a:pt x="404" y="104"/>
                    </a:lnTo>
                    <a:lnTo>
                      <a:pt x="444" y="121"/>
                    </a:lnTo>
                    <a:lnTo>
                      <a:pt x="480" y="141"/>
                    </a:lnTo>
                    <a:lnTo>
                      <a:pt x="512" y="162"/>
                    </a:lnTo>
                    <a:lnTo>
                      <a:pt x="536" y="183"/>
                    </a:lnTo>
                    <a:lnTo>
                      <a:pt x="554" y="205"/>
                    </a:lnTo>
                    <a:lnTo>
                      <a:pt x="562" y="229"/>
                    </a:lnTo>
                    <a:lnTo>
                      <a:pt x="563" y="252"/>
                    </a:lnTo>
                    <a:lnTo>
                      <a:pt x="575" y="254"/>
                    </a:lnTo>
                    <a:lnTo>
                      <a:pt x="574" y="226"/>
                    </a:lnTo>
                    <a:lnTo>
                      <a:pt x="563" y="200"/>
                    </a:lnTo>
                    <a:lnTo>
                      <a:pt x="545" y="176"/>
                    </a:lnTo>
                    <a:lnTo>
                      <a:pt x="519" y="152"/>
                    </a:lnTo>
                    <a:lnTo>
                      <a:pt x="488" y="132"/>
                    </a:lnTo>
                    <a:lnTo>
                      <a:pt x="449" y="111"/>
                    </a:lnTo>
                    <a:lnTo>
                      <a:pt x="408" y="92"/>
                    </a:lnTo>
                    <a:lnTo>
                      <a:pt x="364" y="75"/>
                    </a:lnTo>
                    <a:lnTo>
                      <a:pt x="316" y="60"/>
                    </a:lnTo>
                    <a:lnTo>
                      <a:pt x="268" y="47"/>
                    </a:lnTo>
                    <a:lnTo>
                      <a:pt x="219" y="34"/>
                    </a:lnTo>
                    <a:lnTo>
                      <a:pt x="170" y="24"/>
                    </a:lnTo>
                    <a:lnTo>
                      <a:pt x="123" y="14"/>
                    </a:lnTo>
                    <a:lnTo>
                      <a:pt x="79" y="8"/>
                    </a:lnTo>
                    <a:lnTo>
                      <a:pt x="38" y="4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06" name="Freeform 373"/>
              <p:cNvSpPr>
                <a:spLocks/>
              </p:cNvSpPr>
              <p:nvPr/>
            </p:nvSpPr>
            <p:spPr bwMode="auto">
              <a:xfrm>
                <a:off x="4624" y="1937"/>
                <a:ext cx="187" cy="49"/>
              </a:xfrm>
              <a:custGeom>
                <a:avLst/>
                <a:gdLst>
                  <a:gd name="T0" fmla="*/ 0 w 748"/>
                  <a:gd name="T1" fmla="*/ 1 h 199"/>
                  <a:gd name="T2" fmla="*/ 5 w 748"/>
                  <a:gd name="T3" fmla="*/ 1 h 199"/>
                  <a:gd name="T4" fmla="*/ 11 w 748"/>
                  <a:gd name="T5" fmla="*/ 1 h 199"/>
                  <a:gd name="T6" fmla="*/ 15 w 748"/>
                  <a:gd name="T7" fmla="*/ 1 h 199"/>
                  <a:gd name="T8" fmla="*/ 20 w 748"/>
                  <a:gd name="T9" fmla="*/ 1 h 199"/>
                  <a:gd name="T10" fmla="*/ 23 w 748"/>
                  <a:gd name="T11" fmla="*/ 1 h 199"/>
                  <a:gd name="T12" fmla="*/ 27 w 748"/>
                  <a:gd name="T13" fmla="*/ 2 h 199"/>
                  <a:gd name="T14" fmla="*/ 31 w 748"/>
                  <a:gd name="T15" fmla="*/ 3 h 199"/>
                  <a:gd name="T16" fmla="*/ 34 w 748"/>
                  <a:gd name="T17" fmla="*/ 4 h 199"/>
                  <a:gd name="T18" fmla="*/ 37 w 748"/>
                  <a:gd name="T19" fmla="*/ 4 h 199"/>
                  <a:gd name="T20" fmla="*/ 39 w 748"/>
                  <a:gd name="T21" fmla="*/ 6 h 199"/>
                  <a:gd name="T22" fmla="*/ 41 w 748"/>
                  <a:gd name="T23" fmla="*/ 7 h 199"/>
                  <a:gd name="T24" fmla="*/ 43 w 748"/>
                  <a:gd name="T25" fmla="*/ 8 h 199"/>
                  <a:gd name="T26" fmla="*/ 44 w 748"/>
                  <a:gd name="T27" fmla="*/ 9 h 199"/>
                  <a:gd name="T28" fmla="*/ 45 w 748"/>
                  <a:gd name="T29" fmla="*/ 10 h 199"/>
                  <a:gd name="T30" fmla="*/ 46 w 748"/>
                  <a:gd name="T31" fmla="*/ 11 h 199"/>
                  <a:gd name="T32" fmla="*/ 46 w 748"/>
                  <a:gd name="T33" fmla="*/ 12 h 199"/>
                  <a:gd name="T34" fmla="*/ 47 w 748"/>
                  <a:gd name="T35" fmla="*/ 12 h 199"/>
                  <a:gd name="T36" fmla="*/ 47 w 748"/>
                  <a:gd name="T37" fmla="*/ 11 h 199"/>
                  <a:gd name="T38" fmla="*/ 46 w 748"/>
                  <a:gd name="T39" fmla="*/ 10 h 199"/>
                  <a:gd name="T40" fmla="*/ 45 w 748"/>
                  <a:gd name="T41" fmla="*/ 8 h 199"/>
                  <a:gd name="T42" fmla="*/ 44 w 748"/>
                  <a:gd name="T43" fmla="*/ 7 h 199"/>
                  <a:gd name="T44" fmla="*/ 42 w 748"/>
                  <a:gd name="T45" fmla="*/ 6 h 199"/>
                  <a:gd name="T46" fmla="*/ 40 w 748"/>
                  <a:gd name="T47" fmla="*/ 5 h 199"/>
                  <a:gd name="T48" fmla="*/ 37 w 748"/>
                  <a:gd name="T49" fmla="*/ 4 h 199"/>
                  <a:gd name="T50" fmla="*/ 34 w 748"/>
                  <a:gd name="T51" fmla="*/ 3 h 199"/>
                  <a:gd name="T52" fmla="*/ 31 w 748"/>
                  <a:gd name="T53" fmla="*/ 2 h 199"/>
                  <a:gd name="T54" fmla="*/ 27 w 748"/>
                  <a:gd name="T55" fmla="*/ 1 h 199"/>
                  <a:gd name="T56" fmla="*/ 24 w 748"/>
                  <a:gd name="T57" fmla="*/ 1 h 199"/>
                  <a:gd name="T58" fmla="*/ 20 w 748"/>
                  <a:gd name="T59" fmla="*/ 0 h 199"/>
                  <a:gd name="T60" fmla="*/ 15 w 748"/>
                  <a:gd name="T61" fmla="*/ 0 h 199"/>
                  <a:gd name="T62" fmla="*/ 11 w 748"/>
                  <a:gd name="T63" fmla="*/ 0 h 199"/>
                  <a:gd name="T64" fmla="*/ 5 w 748"/>
                  <a:gd name="T65" fmla="*/ 0 h 199"/>
                  <a:gd name="T66" fmla="*/ 0 w 748"/>
                  <a:gd name="T67" fmla="*/ 1 h 199"/>
                  <a:gd name="T68" fmla="*/ 0 w 748"/>
                  <a:gd name="T69" fmla="*/ 1 h 1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48"/>
                  <a:gd name="T106" fmla="*/ 0 h 199"/>
                  <a:gd name="T107" fmla="*/ 748 w 748"/>
                  <a:gd name="T108" fmla="*/ 199 h 1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48" h="199">
                    <a:moveTo>
                      <a:pt x="2" y="25"/>
                    </a:moveTo>
                    <a:lnTo>
                      <a:pt x="85" y="17"/>
                    </a:lnTo>
                    <a:lnTo>
                      <a:pt x="166" y="12"/>
                    </a:lnTo>
                    <a:lnTo>
                      <a:pt x="241" y="12"/>
                    </a:lnTo>
                    <a:lnTo>
                      <a:pt x="312" y="15"/>
                    </a:lnTo>
                    <a:lnTo>
                      <a:pt x="377" y="23"/>
                    </a:lnTo>
                    <a:lnTo>
                      <a:pt x="437" y="32"/>
                    </a:lnTo>
                    <a:lnTo>
                      <a:pt x="493" y="44"/>
                    </a:lnTo>
                    <a:lnTo>
                      <a:pt x="542" y="59"/>
                    </a:lnTo>
                    <a:lnTo>
                      <a:pt x="588" y="75"/>
                    </a:lnTo>
                    <a:lnTo>
                      <a:pt x="627" y="92"/>
                    </a:lnTo>
                    <a:lnTo>
                      <a:pt x="660" y="110"/>
                    </a:lnTo>
                    <a:lnTo>
                      <a:pt x="687" y="129"/>
                    </a:lnTo>
                    <a:lnTo>
                      <a:pt x="709" y="148"/>
                    </a:lnTo>
                    <a:lnTo>
                      <a:pt x="724" y="166"/>
                    </a:lnTo>
                    <a:lnTo>
                      <a:pt x="733" y="184"/>
                    </a:lnTo>
                    <a:lnTo>
                      <a:pt x="736" y="199"/>
                    </a:lnTo>
                    <a:lnTo>
                      <a:pt x="748" y="199"/>
                    </a:lnTo>
                    <a:lnTo>
                      <a:pt x="745" y="180"/>
                    </a:lnTo>
                    <a:lnTo>
                      <a:pt x="734" y="159"/>
                    </a:lnTo>
                    <a:lnTo>
                      <a:pt x="718" y="139"/>
                    </a:lnTo>
                    <a:lnTo>
                      <a:pt x="694" y="120"/>
                    </a:lnTo>
                    <a:lnTo>
                      <a:pt x="667" y="100"/>
                    </a:lnTo>
                    <a:lnTo>
                      <a:pt x="632" y="83"/>
                    </a:lnTo>
                    <a:lnTo>
                      <a:pt x="593" y="63"/>
                    </a:lnTo>
                    <a:lnTo>
                      <a:pt x="547" y="47"/>
                    </a:lnTo>
                    <a:lnTo>
                      <a:pt x="495" y="32"/>
                    </a:lnTo>
                    <a:lnTo>
                      <a:pt x="439" y="20"/>
                    </a:lnTo>
                    <a:lnTo>
                      <a:pt x="379" y="11"/>
                    </a:lnTo>
                    <a:lnTo>
                      <a:pt x="312" y="3"/>
                    </a:lnTo>
                    <a:lnTo>
                      <a:pt x="241" y="0"/>
                    </a:lnTo>
                    <a:lnTo>
                      <a:pt x="166" y="0"/>
                    </a:lnTo>
                    <a:lnTo>
                      <a:pt x="85" y="5"/>
                    </a:lnTo>
                    <a:lnTo>
                      <a:pt x="0" y="13"/>
                    </a:lnTo>
                    <a:lnTo>
                      <a:pt x="2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07" name="Freeform 374"/>
              <p:cNvSpPr>
                <a:spLocks/>
              </p:cNvSpPr>
              <p:nvPr/>
            </p:nvSpPr>
            <p:spPr bwMode="auto">
              <a:xfrm>
                <a:off x="5086" y="1768"/>
                <a:ext cx="95" cy="30"/>
              </a:xfrm>
              <a:custGeom>
                <a:avLst/>
                <a:gdLst>
                  <a:gd name="T0" fmla="*/ 0 w 379"/>
                  <a:gd name="T1" fmla="*/ 1 h 121"/>
                  <a:gd name="T2" fmla="*/ 2 w 379"/>
                  <a:gd name="T3" fmla="*/ 1 h 121"/>
                  <a:gd name="T4" fmla="*/ 3 w 379"/>
                  <a:gd name="T5" fmla="*/ 1 h 121"/>
                  <a:gd name="T6" fmla="*/ 5 w 379"/>
                  <a:gd name="T7" fmla="*/ 1 h 121"/>
                  <a:gd name="T8" fmla="*/ 7 w 379"/>
                  <a:gd name="T9" fmla="*/ 2 h 121"/>
                  <a:gd name="T10" fmla="*/ 9 w 379"/>
                  <a:gd name="T11" fmla="*/ 2 h 121"/>
                  <a:gd name="T12" fmla="*/ 11 w 379"/>
                  <a:gd name="T13" fmla="*/ 2 h 121"/>
                  <a:gd name="T14" fmla="*/ 13 w 379"/>
                  <a:gd name="T15" fmla="*/ 3 h 121"/>
                  <a:gd name="T16" fmla="*/ 15 w 379"/>
                  <a:gd name="T17" fmla="*/ 3 h 121"/>
                  <a:gd name="T18" fmla="*/ 17 w 379"/>
                  <a:gd name="T19" fmla="*/ 4 h 121"/>
                  <a:gd name="T20" fmla="*/ 18 w 379"/>
                  <a:gd name="T21" fmla="*/ 4 h 121"/>
                  <a:gd name="T22" fmla="*/ 20 w 379"/>
                  <a:gd name="T23" fmla="*/ 5 h 121"/>
                  <a:gd name="T24" fmla="*/ 21 w 379"/>
                  <a:gd name="T25" fmla="*/ 5 h 121"/>
                  <a:gd name="T26" fmla="*/ 22 w 379"/>
                  <a:gd name="T27" fmla="*/ 6 h 121"/>
                  <a:gd name="T28" fmla="*/ 23 w 379"/>
                  <a:gd name="T29" fmla="*/ 6 h 121"/>
                  <a:gd name="T30" fmla="*/ 23 w 379"/>
                  <a:gd name="T31" fmla="*/ 7 h 121"/>
                  <a:gd name="T32" fmla="*/ 23 w 379"/>
                  <a:gd name="T33" fmla="*/ 7 h 121"/>
                  <a:gd name="T34" fmla="*/ 24 w 379"/>
                  <a:gd name="T35" fmla="*/ 7 h 121"/>
                  <a:gd name="T36" fmla="*/ 24 w 379"/>
                  <a:gd name="T37" fmla="*/ 7 h 121"/>
                  <a:gd name="T38" fmla="*/ 23 w 379"/>
                  <a:gd name="T39" fmla="*/ 6 h 121"/>
                  <a:gd name="T40" fmla="*/ 22 w 379"/>
                  <a:gd name="T41" fmla="*/ 5 h 121"/>
                  <a:gd name="T42" fmla="*/ 21 w 379"/>
                  <a:gd name="T43" fmla="*/ 5 h 121"/>
                  <a:gd name="T44" fmla="*/ 20 w 379"/>
                  <a:gd name="T45" fmla="*/ 4 h 121"/>
                  <a:gd name="T46" fmla="*/ 18 w 379"/>
                  <a:gd name="T47" fmla="*/ 4 h 121"/>
                  <a:gd name="T48" fmla="*/ 17 w 379"/>
                  <a:gd name="T49" fmla="*/ 3 h 121"/>
                  <a:gd name="T50" fmla="*/ 15 w 379"/>
                  <a:gd name="T51" fmla="*/ 3 h 121"/>
                  <a:gd name="T52" fmla="*/ 13 w 379"/>
                  <a:gd name="T53" fmla="*/ 2 h 121"/>
                  <a:gd name="T54" fmla="*/ 11 w 379"/>
                  <a:gd name="T55" fmla="*/ 2 h 121"/>
                  <a:gd name="T56" fmla="*/ 9 w 379"/>
                  <a:gd name="T57" fmla="*/ 1 h 121"/>
                  <a:gd name="T58" fmla="*/ 7 w 379"/>
                  <a:gd name="T59" fmla="*/ 1 h 121"/>
                  <a:gd name="T60" fmla="*/ 5 w 379"/>
                  <a:gd name="T61" fmla="*/ 1 h 121"/>
                  <a:gd name="T62" fmla="*/ 4 w 379"/>
                  <a:gd name="T63" fmla="*/ 0 h 121"/>
                  <a:gd name="T64" fmla="*/ 2 w 379"/>
                  <a:gd name="T65" fmla="*/ 0 h 121"/>
                  <a:gd name="T66" fmla="*/ 0 w 379"/>
                  <a:gd name="T67" fmla="*/ 0 h 121"/>
                  <a:gd name="T68" fmla="*/ 0 w 379"/>
                  <a:gd name="T69" fmla="*/ 1 h 12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79"/>
                  <a:gd name="T106" fmla="*/ 0 h 121"/>
                  <a:gd name="T107" fmla="*/ 379 w 379"/>
                  <a:gd name="T108" fmla="*/ 121 h 12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79" h="121">
                    <a:moveTo>
                      <a:pt x="0" y="12"/>
                    </a:moveTo>
                    <a:lnTo>
                      <a:pt x="25" y="16"/>
                    </a:lnTo>
                    <a:lnTo>
                      <a:pt x="53" y="19"/>
                    </a:lnTo>
                    <a:lnTo>
                      <a:pt x="83" y="24"/>
                    </a:lnTo>
                    <a:lnTo>
                      <a:pt x="113" y="29"/>
                    </a:lnTo>
                    <a:lnTo>
                      <a:pt x="144" y="35"/>
                    </a:lnTo>
                    <a:lnTo>
                      <a:pt x="175" y="41"/>
                    </a:lnTo>
                    <a:lnTo>
                      <a:pt x="205" y="48"/>
                    </a:lnTo>
                    <a:lnTo>
                      <a:pt x="235" y="55"/>
                    </a:lnTo>
                    <a:lnTo>
                      <a:pt x="263" y="62"/>
                    </a:lnTo>
                    <a:lnTo>
                      <a:pt x="288" y="71"/>
                    </a:lnTo>
                    <a:lnTo>
                      <a:pt x="311" y="79"/>
                    </a:lnTo>
                    <a:lnTo>
                      <a:pt x="331" y="86"/>
                    </a:lnTo>
                    <a:lnTo>
                      <a:pt x="347" y="96"/>
                    </a:lnTo>
                    <a:lnTo>
                      <a:pt x="359" y="105"/>
                    </a:lnTo>
                    <a:lnTo>
                      <a:pt x="366" y="113"/>
                    </a:lnTo>
                    <a:lnTo>
                      <a:pt x="367" y="121"/>
                    </a:lnTo>
                    <a:lnTo>
                      <a:pt x="379" y="121"/>
                    </a:lnTo>
                    <a:lnTo>
                      <a:pt x="375" y="108"/>
                    </a:lnTo>
                    <a:lnTo>
                      <a:pt x="366" y="96"/>
                    </a:lnTo>
                    <a:lnTo>
                      <a:pt x="354" y="86"/>
                    </a:lnTo>
                    <a:lnTo>
                      <a:pt x="336" y="77"/>
                    </a:lnTo>
                    <a:lnTo>
                      <a:pt x="315" y="67"/>
                    </a:lnTo>
                    <a:lnTo>
                      <a:pt x="293" y="59"/>
                    </a:lnTo>
                    <a:lnTo>
                      <a:pt x="265" y="50"/>
                    </a:lnTo>
                    <a:lnTo>
                      <a:pt x="238" y="43"/>
                    </a:lnTo>
                    <a:lnTo>
                      <a:pt x="208" y="36"/>
                    </a:lnTo>
                    <a:lnTo>
                      <a:pt x="178" y="29"/>
                    </a:lnTo>
                    <a:lnTo>
                      <a:pt x="146" y="23"/>
                    </a:lnTo>
                    <a:lnTo>
                      <a:pt x="115" y="17"/>
                    </a:lnTo>
                    <a:lnTo>
                      <a:pt x="85" y="12"/>
                    </a:lnTo>
                    <a:lnTo>
                      <a:pt x="55" y="7"/>
                    </a:lnTo>
                    <a:lnTo>
                      <a:pt x="28" y="4"/>
                    </a:lnTo>
                    <a:lnTo>
                      <a:pt x="2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08" name="Freeform 375"/>
              <p:cNvSpPr>
                <a:spLocks/>
              </p:cNvSpPr>
              <p:nvPr/>
            </p:nvSpPr>
            <p:spPr bwMode="auto">
              <a:xfrm>
                <a:off x="3841" y="2246"/>
                <a:ext cx="84" cy="45"/>
              </a:xfrm>
              <a:custGeom>
                <a:avLst/>
                <a:gdLst>
                  <a:gd name="T0" fmla="*/ 21 w 332"/>
                  <a:gd name="T1" fmla="*/ 11 h 180"/>
                  <a:gd name="T2" fmla="*/ 21 w 332"/>
                  <a:gd name="T3" fmla="*/ 10 h 180"/>
                  <a:gd name="T4" fmla="*/ 20 w 332"/>
                  <a:gd name="T5" fmla="*/ 10 h 180"/>
                  <a:gd name="T6" fmla="*/ 19 w 332"/>
                  <a:gd name="T7" fmla="*/ 9 h 180"/>
                  <a:gd name="T8" fmla="*/ 18 w 332"/>
                  <a:gd name="T9" fmla="*/ 8 h 180"/>
                  <a:gd name="T10" fmla="*/ 17 w 332"/>
                  <a:gd name="T11" fmla="*/ 7 h 180"/>
                  <a:gd name="T12" fmla="*/ 16 w 332"/>
                  <a:gd name="T13" fmla="*/ 6 h 180"/>
                  <a:gd name="T14" fmla="*/ 15 w 332"/>
                  <a:gd name="T15" fmla="*/ 6 h 180"/>
                  <a:gd name="T16" fmla="*/ 13 w 332"/>
                  <a:gd name="T17" fmla="*/ 5 h 180"/>
                  <a:gd name="T18" fmla="*/ 12 w 332"/>
                  <a:gd name="T19" fmla="*/ 5 h 180"/>
                  <a:gd name="T20" fmla="*/ 10 w 332"/>
                  <a:gd name="T21" fmla="*/ 4 h 180"/>
                  <a:gd name="T22" fmla="*/ 9 w 332"/>
                  <a:gd name="T23" fmla="*/ 3 h 180"/>
                  <a:gd name="T24" fmla="*/ 7 w 332"/>
                  <a:gd name="T25" fmla="*/ 3 h 180"/>
                  <a:gd name="T26" fmla="*/ 5 w 332"/>
                  <a:gd name="T27" fmla="*/ 2 h 180"/>
                  <a:gd name="T28" fmla="*/ 4 w 332"/>
                  <a:gd name="T29" fmla="*/ 1 h 180"/>
                  <a:gd name="T30" fmla="*/ 2 w 332"/>
                  <a:gd name="T31" fmla="*/ 1 h 180"/>
                  <a:gd name="T32" fmla="*/ 0 w 332"/>
                  <a:gd name="T33" fmla="*/ 0 h 180"/>
                  <a:gd name="T34" fmla="*/ 0 w 332"/>
                  <a:gd name="T35" fmla="*/ 1 h 180"/>
                  <a:gd name="T36" fmla="*/ 2 w 332"/>
                  <a:gd name="T37" fmla="*/ 1 h 180"/>
                  <a:gd name="T38" fmla="*/ 3 w 332"/>
                  <a:gd name="T39" fmla="*/ 2 h 180"/>
                  <a:gd name="T40" fmla="*/ 5 w 332"/>
                  <a:gd name="T41" fmla="*/ 3 h 180"/>
                  <a:gd name="T42" fmla="*/ 7 w 332"/>
                  <a:gd name="T43" fmla="*/ 3 h 180"/>
                  <a:gd name="T44" fmla="*/ 8 w 332"/>
                  <a:gd name="T45" fmla="*/ 4 h 180"/>
                  <a:gd name="T46" fmla="*/ 10 w 332"/>
                  <a:gd name="T47" fmla="*/ 5 h 180"/>
                  <a:gd name="T48" fmla="*/ 12 w 332"/>
                  <a:gd name="T49" fmla="*/ 5 h 180"/>
                  <a:gd name="T50" fmla="*/ 13 w 332"/>
                  <a:gd name="T51" fmla="*/ 6 h 180"/>
                  <a:gd name="T52" fmla="*/ 15 w 332"/>
                  <a:gd name="T53" fmla="*/ 6 h 180"/>
                  <a:gd name="T54" fmla="*/ 16 w 332"/>
                  <a:gd name="T55" fmla="*/ 7 h 180"/>
                  <a:gd name="T56" fmla="*/ 17 w 332"/>
                  <a:gd name="T57" fmla="*/ 8 h 180"/>
                  <a:gd name="T58" fmla="*/ 18 w 332"/>
                  <a:gd name="T59" fmla="*/ 9 h 180"/>
                  <a:gd name="T60" fmla="*/ 19 w 332"/>
                  <a:gd name="T61" fmla="*/ 9 h 180"/>
                  <a:gd name="T62" fmla="*/ 20 w 332"/>
                  <a:gd name="T63" fmla="*/ 10 h 180"/>
                  <a:gd name="T64" fmla="*/ 20 w 332"/>
                  <a:gd name="T65" fmla="*/ 11 h 180"/>
                  <a:gd name="T66" fmla="*/ 20 w 332"/>
                  <a:gd name="T67" fmla="*/ 11 h 180"/>
                  <a:gd name="T68" fmla="*/ 21 w 332"/>
                  <a:gd name="T69" fmla="*/ 11 h 18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32"/>
                  <a:gd name="T106" fmla="*/ 0 h 180"/>
                  <a:gd name="T107" fmla="*/ 332 w 332"/>
                  <a:gd name="T108" fmla="*/ 180 h 18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32" h="180">
                    <a:moveTo>
                      <a:pt x="332" y="175"/>
                    </a:moveTo>
                    <a:lnTo>
                      <a:pt x="326" y="163"/>
                    </a:lnTo>
                    <a:lnTo>
                      <a:pt x="318" y="152"/>
                    </a:lnTo>
                    <a:lnTo>
                      <a:pt x="305" y="139"/>
                    </a:lnTo>
                    <a:lnTo>
                      <a:pt x="290" y="128"/>
                    </a:lnTo>
                    <a:lnTo>
                      <a:pt x="273" y="116"/>
                    </a:lnTo>
                    <a:lnTo>
                      <a:pt x="255" y="106"/>
                    </a:lnTo>
                    <a:lnTo>
                      <a:pt x="234" y="94"/>
                    </a:lnTo>
                    <a:lnTo>
                      <a:pt x="211" y="82"/>
                    </a:lnTo>
                    <a:lnTo>
                      <a:pt x="187" y="71"/>
                    </a:lnTo>
                    <a:lnTo>
                      <a:pt x="163" y="60"/>
                    </a:lnTo>
                    <a:lnTo>
                      <a:pt x="137" y="49"/>
                    </a:lnTo>
                    <a:lnTo>
                      <a:pt x="110" y="38"/>
                    </a:lnTo>
                    <a:lnTo>
                      <a:pt x="84" y="29"/>
                    </a:lnTo>
                    <a:lnTo>
                      <a:pt x="58" y="18"/>
                    </a:lnTo>
                    <a:lnTo>
                      <a:pt x="31" y="10"/>
                    </a:lnTo>
                    <a:lnTo>
                      <a:pt x="5" y="0"/>
                    </a:lnTo>
                    <a:lnTo>
                      <a:pt x="0" y="12"/>
                    </a:lnTo>
                    <a:lnTo>
                      <a:pt x="26" y="22"/>
                    </a:lnTo>
                    <a:lnTo>
                      <a:pt x="53" y="30"/>
                    </a:lnTo>
                    <a:lnTo>
                      <a:pt x="79" y="41"/>
                    </a:lnTo>
                    <a:lnTo>
                      <a:pt x="106" y="50"/>
                    </a:lnTo>
                    <a:lnTo>
                      <a:pt x="132" y="61"/>
                    </a:lnTo>
                    <a:lnTo>
                      <a:pt x="158" y="72"/>
                    </a:lnTo>
                    <a:lnTo>
                      <a:pt x="182" y="83"/>
                    </a:lnTo>
                    <a:lnTo>
                      <a:pt x="206" y="94"/>
                    </a:lnTo>
                    <a:lnTo>
                      <a:pt x="229" y="103"/>
                    </a:lnTo>
                    <a:lnTo>
                      <a:pt x="248" y="115"/>
                    </a:lnTo>
                    <a:lnTo>
                      <a:pt x="266" y="126"/>
                    </a:lnTo>
                    <a:lnTo>
                      <a:pt x="283" y="138"/>
                    </a:lnTo>
                    <a:lnTo>
                      <a:pt x="297" y="149"/>
                    </a:lnTo>
                    <a:lnTo>
                      <a:pt x="308" y="159"/>
                    </a:lnTo>
                    <a:lnTo>
                      <a:pt x="317" y="170"/>
                    </a:lnTo>
                    <a:lnTo>
                      <a:pt x="320" y="180"/>
                    </a:lnTo>
                    <a:lnTo>
                      <a:pt x="332" y="17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09" name="Freeform 376"/>
              <p:cNvSpPr>
                <a:spLocks/>
              </p:cNvSpPr>
              <p:nvPr/>
            </p:nvSpPr>
            <p:spPr bwMode="auto">
              <a:xfrm>
                <a:off x="3866" y="2013"/>
                <a:ext cx="626" cy="245"/>
              </a:xfrm>
              <a:custGeom>
                <a:avLst/>
                <a:gdLst>
                  <a:gd name="T0" fmla="*/ 156 w 2503"/>
                  <a:gd name="T1" fmla="*/ 1 h 977"/>
                  <a:gd name="T2" fmla="*/ 156 w 2503"/>
                  <a:gd name="T3" fmla="*/ 0 h 977"/>
                  <a:gd name="T4" fmla="*/ 0 w 2503"/>
                  <a:gd name="T5" fmla="*/ 61 h 977"/>
                  <a:gd name="T6" fmla="*/ 0 w 2503"/>
                  <a:gd name="T7" fmla="*/ 61 h 977"/>
                  <a:gd name="T8" fmla="*/ 157 w 2503"/>
                  <a:gd name="T9" fmla="*/ 1 h 977"/>
                  <a:gd name="T10" fmla="*/ 156 w 2503"/>
                  <a:gd name="T11" fmla="*/ 1 h 9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3"/>
                  <a:gd name="T19" fmla="*/ 0 h 977"/>
                  <a:gd name="T20" fmla="*/ 2503 w 2503"/>
                  <a:gd name="T21" fmla="*/ 977 h 97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3" h="977">
                    <a:moveTo>
                      <a:pt x="2501" y="6"/>
                    </a:moveTo>
                    <a:lnTo>
                      <a:pt x="2499" y="0"/>
                    </a:lnTo>
                    <a:lnTo>
                      <a:pt x="0" y="965"/>
                    </a:lnTo>
                    <a:lnTo>
                      <a:pt x="4" y="977"/>
                    </a:lnTo>
                    <a:lnTo>
                      <a:pt x="2503" y="12"/>
                    </a:lnTo>
                    <a:lnTo>
                      <a:pt x="2501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10" name="Freeform 377"/>
              <p:cNvSpPr>
                <a:spLocks/>
              </p:cNvSpPr>
              <p:nvPr/>
            </p:nvSpPr>
            <p:spPr bwMode="auto">
              <a:xfrm>
                <a:off x="4538" y="1773"/>
                <a:ext cx="579" cy="225"/>
              </a:xfrm>
              <a:custGeom>
                <a:avLst/>
                <a:gdLst>
                  <a:gd name="T0" fmla="*/ 145 w 2316"/>
                  <a:gd name="T1" fmla="*/ 0 h 901"/>
                  <a:gd name="T2" fmla="*/ 145 w 2316"/>
                  <a:gd name="T3" fmla="*/ 0 h 901"/>
                  <a:gd name="T4" fmla="*/ 0 w 2316"/>
                  <a:gd name="T5" fmla="*/ 55 h 901"/>
                  <a:gd name="T6" fmla="*/ 0 w 2316"/>
                  <a:gd name="T7" fmla="*/ 56 h 901"/>
                  <a:gd name="T8" fmla="*/ 145 w 2316"/>
                  <a:gd name="T9" fmla="*/ 1 h 901"/>
                  <a:gd name="T10" fmla="*/ 145 w 2316"/>
                  <a:gd name="T11" fmla="*/ 0 h 9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16"/>
                  <a:gd name="T19" fmla="*/ 0 h 901"/>
                  <a:gd name="T20" fmla="*/ 2316 w 2316"/>
                  <a:gd name="T21" fmla="*/ 901 h 90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16" h="901">
                    <a:moveTo>
                      <a:pt x="2313" y="6"/>
                    </a:moveTo>
                    <a:lnTo>
                      <a:pt x="2311" y="0"/>
                    </a:lnTo>
                    <a:lnTo>
                      <a:pt x="0" y="889"/>
                    </a:lnTo>
                    <a:lnTo>
                      <a:pt x="5" y="901"/>
                    </a:lnTo>
                    <a:lnTo>
                      <a:pt x="2316" y="12"/>
                    </a:lnTo>
                    <a:lnTo>
                      <a:pt x="2313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11" name="Freeform 378"/>
              <p:cNvSpPr>
                <a:spLocks/>
              </p:cNvSpPr>
              <p:nvPr/>
            </p:nvSpPr>
            <p:spPr bwMode="auto">
              <a:xfrm>
                <a:off x="4778" y="1786"/>
                <a:ext cx="390" cy="173"/>
              </a:xfrm>
              <a:custGeom>
                <a:avLst/>
                <a:gdLst>
                  <a:gd name="T0" fmla="*/ 98 w 1560"/>
                  <a:gd name="T1" fmla="*/ 0 h 693"/>
                  <a:gd name="T2" fmla="*/ 97 w 1560"/>
                  <a:gd name="T3" fmla="*/ 0 h 693"/>
                  <a:gd name="T4" fmla="*/ 0 w 1560"/>
                  <a:gd name="T5" fmla="*/ 42 h 693"/>
                  <a:gd name="T6" fmla="*/ 0 w 1560"/>
                  <a:gd name="T7" fmla="*/ 43 h 693"/>
                  <a:gd name="T8" fmla="*/ 98 w 1560"/>
                  <a:gd name="T9" fmla="*/ 1 h 693"/>
                  <a:gd name="T10" fmla="*/ 98 w 1560"/>
                  <a:gd name="T11" fmla="*/ 0 h 6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60"/>
                  <a:gd name="T19" fmla="*/ 0 h 693"/>
                  <a:gd name="T20" fmla="*/ 1560 w 1560"/>
                  <a:gd name="T21" fmla="*/ 693 h 6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60" h="693">
                    <a:moveTo>
                      <a:pt x="1558" y="6"/>
                    </a:moveTo>
                    <a:lnTo>
                      <a:pt x="1555" y="0"/>
                    </a:lnTo>
                    <a:lnTo>
                      <a:pt x="0" y="681"/>
                    </a:lnTo>
                    <a:lnTo>
                      <a:pt x="5" y="693"/>
                    </a:lnTo>
                    <a:lnTo>
                      <a:pt x="1560" y="12"/>
                    </a:lnTo>
                    <a:lnTo>
                      <a:pt x="1558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12" name="Freeform 379"/>
              <p:cNvSpPr>
                <a:spLocks/>
              </p:cNvSpPr>
              <p:nvPr/>
            </p:nvSpPr>
            <p:spPr bwMode="auto">
              <a:xfrm>
                <a:off x="3907" y="2091"/>
                <a:ext cx="531" cy="186"/>
              </a:xfrm>
              <a:custGeom>
                <a:avLst/>
                <a:gdLst>
                  <a:gd name="T0" fmla="*/ 133 w 2126"/>
                  <a:gd name="T1" fmla="*/ 1 h 743"/>
                  <a:gd name="T2" fmla="*/ 132 w 2126"/>
                  <a:gd name="T3" fmla="*/ 0 h 743"/>
                  <a:gd name="T4" fmla="*/ 0 w 2126"/>
                  <a:gd name="T5" fmla="*/ 46 h 743"/>
                  <a:gd name="T6" fmla="*/ 0 w 2126"/>
                  <a:gd name="T7" fmla="*/ 47 h 743"/>
                  <a:gd name="T8" fmla="*/ 133 w 2126"/>
                  <a:gd name="T9" fmla="*/ 1 h 743"/>
                  <a:gd name="T10" fmla="*/ 133 w 2126"/>
                  <a:gd name="T11" fmla="*/ 1 h 7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26"/>
                  <a:gd name="T19" fmla="*/ 0 h 743"/>
                  <a:gd name="T20" fmla="*/ 2126 w 2126"/>
                  <a:gd name="T21" fmla="*/ 743 h 7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26" h="743">
                    <a:moveTo>
                      <a:pt x="2124" y="6"/>
                    </a:moveTo>
                    <a:lnTo>
                      <a:pt x="2122" y="0"/>
                    </a:lnTo>
                    <a:lnTo>
                      <a:pt x="0" y="731"/>
                    </a:lnTo>
                    <a:lnTo>
                      <a:pt x="5" y="743"/>
                    </a:lnTo>
                    <a:lnTo>
                      <a:pt x="2126" y="12"/>
                    </a:lnTo>
                    <a:lnTo>
                      <a:pt x="2124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13" name="Freeform 380"/>
              <p:cNvSpPr>
                <a:spLocks/>
              </p:cNvSpPr>
              <p:nvPr/>
            </p:nvSpPr>
            <p:spPr bwMode="auto">
              <a:xfrm>
                <a:off x="3985" y="2190"/>
                <a:ext cx="6" cy="5"/>
              </a:xfrm>
              <a:custGeom>
                <a:avLst/>
                <a:gdLst>
                  <a:gd name="T0" fmla="*/ 1 w 22"/>
                  <a:gd name="T1" fmla="*/ 0 h 23"/>
                  <a:gd name="T2" fmla="*/ 2 w 22"/>
                  <a:gd name="T3" fmla="*/ 0 h 23"/>
                  <a:gd name="T4" fmla="*/ 1 w 22"/>
                  <a:gd name="T5" fmla="*/ 0 h 23"/>
                  <a:gd name="T6" fmla="*/ 0 w 22"/>
                  <a:gd name="T7" fmla="*/ 0 h 23"/>
                  <a:gd name="T8" fmla="*/ 1 w 22"/>
                  <a:gd name="T9" fmla="*/ 1 h 23"/>
                  <a:gd name="T10" fmla="*/ 2 w 22"/>
                  <a:gd name="T11" fmla="*/ 1 h 23"/>
                  <a:gd name="T12" fmla="*/ 1 w 22"/>
                  <a:gd name="T13" fmla="*/ 1 h 23"/>
                  <a:gd name="T14" fmla="*/ 1 w 22"/>
                  <a:gd name="T15" fmla="*/ 1 h 23"/>
                  <a:gd name="T16" fmla="*/ 2 w 22"/>
                  <a:gd name="T17" fmla="*/ 1 h 23"/>
                  <a:gd name="T18" fmla="*/ 1 w 22"/>
                  <a:gd name="T19" fmla="*/ 0 h 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"/>
                  <a:gd name="T31" fmla="*/ 0 h 23"/>
                  <a:gd name="T32" fmla="*/ 22 w 22"/>
                  <a:gd name="T33" fmla="*/ 23 h 2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" h="23">
                    <a:moveTo>
                      <a:pt x="16" y="10"/>
                    </a:moveTo>
                    <a:lnTo>
                      <a:pt x="22" y="11"/>
                    </a:lnTo>
                    <a:lnTo>
                      <a:pt x="7" y="0"/>
                    </a:lnTo>
                    <a:lnTo>
                      <a:pt x="0" y="10"/>
                    </a:lnTo>
                    <a:lnTo>
                      <a:pt x="15" y="20"/>
                    </a:lnTo>
                    <a:lnTo>
                      <a:pt x="21" y="22"/>
                    </a:lnTo>
                    <a:lnTo>
                      <a:pt x="15" y="20"/>
                    </a:lnTo>
                    <a:lnTo>
                      <a:pt x="18" y="23"/>
                    </a:lnTo>
                    <a:lnTo>
                      <a:pt x="21" y="22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14" name="Freeform 381"/>
              <p:cNvSpPr>
                <a:spLocks/>
              </p:cNvSpPr>
              <p:nvPr/>
            </p:nvSpPr>
            <p:spPr bwMode="auto">
              <a:xfrm>
                <a:off x="3990" y="2161"/>
                <a:ext cx="84" cy="34"/>
              </a:xfrm>
              <a:custGeom>
                <a:avLst/>
                <a:gdLst>
                  <a:gd name="T0" fmla="*/ 20 w 336"/>
                  <a:gd name="T1" fmla="*/ 1 h 136"/>
                  <a:gd name="T2" fmla="*/ 20 w 336"/>
                  <a:gd name="T3" fmla="*/ 0 h 136"/>
                  <a:gd name="T4" fmla="*/ 0 w 336"/>
                  <a:gd name="T5" fmla="*/ 8 h 136"/>
                  <a:gd name="T6" fmla="*/ 0 w 336"/>
                  <a:gd name="T7" fmla="*/ 9 h 136"/>
                  <a:gd name="T8" fmla="*/ 21 w 336"/>
                  <a:gd name="T9" fmla="*/ 1 h 136"/>
                  <a:gd name="T10" fmla="*/ 21 w 336"/>
                  <a:gd name="T11" fmla="*/ 0 h 136"/>
                  <a:gd name="T12" fmla="*/ 21 w 336"/>
                  <a:gd name="T13" fmla="*/ 1 h 136"/>
                  <a:gd name="T14" fmla="*/ 21 w 336"/>
                  <a:gd name="T15" fmla="*/ 1 h 136"/>
                  <a:gd name="T16" fmla="*/ 21 w 336"/>
                  <a:gd name="T17" fmla="*/ 0 h 136"/>
                  <a:gd name="T18" fmla="*/ 20 w 336"/>
                  <a:gd name="T19" fmla="*/ 1 h 1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36"/>
                  <a:gd name="T31" fmla="*/ 0 h 136"/>
                  <a:gd name="T32" fmla="*/ 336 w 336"/>
                  <a:gd name="T33" fmla="*/ 136 h 1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36" h="136">
                    <a:moveTo>
                      <a:pt x="321" y="11"/>
                    </a:moveTo>
                    <a:lnTo>
                      <a:pt x="323" y="0"/>
                    </a:lnTo>
                    <a:lnTo>
                      <a:pt x="0" y="124"/>
                    </a:lnTo>
                    <a:lnTo>
                      <a:pt x="5" y="136"/>
                    </a:lnTo>
                    <a:lnTo>
                      <a:pt x="328" y="12"/>
                    </a:lnTo>
                    <a:lnTo>
                      <a:pt x="330" y="2"/>
                    </a:lnTo>
                    <a:lnTo>
                      <a:pt x="328" y="12"/>
                    </a:lnTo>
                    <a:lnTo>
                      <a:pt x="336" y="9"/>
                    </a:lnTo>
                    <a:lnTo>
                      <a:pt x="330" y="2"/>
                    </a:lnTo>
                    <a:lnTo>
                      <a:pt x="321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15" name="Freeform 382"/>
              <p:cNvSpPr>
                <a:spLocks/>
              </p:cNvSpPr>
              <p:nvPr/>
            </p:nvSpPr>
            <p:spPr bwMode="auto">
              <a:xfrm>
                <a:off x="4067" y="2159"/>
                <a:ext cx="5" cy="5"/>
              </a:xfrm>
              <a:custGeom>
                <a:avLst/>
                <a:gdLst>
                  <a:gd name="T0" fmla="*/ 0 w 21"/>
                  <a:gd name="T1" fmla="*/ 0 h 21"/>
                  <a:gd name="T2" fmla="*/ 0 w 21"/>
                  <a:gd name="T3" fmla="*/ 0 h 21"/>
                  <a:gd name="T4" fmla="*/ 1 w 21"/>
                  <a:gd name="T5" fmla="*/ 1 h 21"/>
                  <a:gd name="T6" fmla="*/ 1 w 21"/>
                  <a:gd name="T7" fmla="*/ 1 h 21"/>
                  <a:gd name="T8" fmla="*/ 0 w 21"/>
                  <a:gd name="T9" fmla="*/ 0 h 21"/>
                  <a:gd name="T10" fmla="*/ 0 w 21"/>
                  <a:gd name="T11" fmla="*/ 0 h 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"/>
                  <a:gd name="T19" fmla="*/ 0 h 21"/>
                  <a:gd name="T20" fmla="*/ 21 w 21"/>
                  <a:gd name="T21" fmla="*/ 21 h 2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" h="21">
                    <a:moveTo>
                      <a:pt x="4" y="4"/>
                    </a:moveTo>
                    <a:lnTo>
                      <a:pt x="0" y="9"/>
                    </a:lnTo>
                    <a:lnTo>
                      <a:pt x="12" y="21"/>
                    </a:lnTo>
                    <a:lnTo>
                      <a:pt x="21" y="12"/>
                    </a:lnTo>
                    <a:lnTo>
                      <a:pt x="9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16" name="Freeform 383"/>
              <p:cNvSpPr>
                <a:spLocks/>
              </p:cNvSpPr>
              <p:nvPr/>
            </p:nvSpPr>
            <p:spPr bwMode="auto">
              <a:xfrm>
                <a:off x="4085" y="2151"/>
                <a:ext cx="25" cy="13"/>
              </a:xfrm>
              <a:custGeom>
                <a:avLst/>
                <a:gdLst>
                  <a:gd name="T0" fmla="*/ 6 w 101"/>
                  <a:gd name="T1" fmla="*/ 3 h 53"/>
                  <a:gd name="T2" fmla="*/ 6 w 101"/>
                  <a:gd name="T3" fmla="*/ 2 h 53"/>
                  <a:gd name="T4" fmla="*/ 0 w 101"/>
                  <a:gd name="T5" fmla="*/ 0 h 53"/>
                  <a:gd name="T6" fmla="*/ 0 w 101"/>
                  <a:gd name="T7" fmla="*/ 1 h 53"/>
                  <a:gd name="T8" fmla="*/ 6 w 101"/>
                  <a:gd name="T9" fmla="*/ 3 h 53"/>
                  <a:gd name="T10" fmla="*/ 6 w 101"/>
                  <a:gd name="T11" fmla="*/ 3 h 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1"/>
                  <a:gd name="T19" fmla="*/ 0 h 53"/>
                  <a:gd name="T20" fmla="*/ 101 w 101"/>
                  <a:gd name="T21" fmla="*/ 53 h 5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1" h="53">
                    <a:moveTo>
                      <a:pt x="98" y="47"/>
                    </a:moveTo>
                    <a:lnTo>
                      <a:pt x="101" y="41"/>
                    </a:lnTo>
                    <a:lnTo>
                      <a:pt x="5" y="0"/>
                    </a:lnTo>
                    <a:lnTo>
                      <a:pt x="0" y="12"/>
                    </a:lnTo>
                    <a:lnTo>
                      <a:pt x="96" y="53"/>
                    </a:lnTo>
                    <a:lnTo>
                      <a:pt x="98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17" name="Freeform 384"/>
              <p:cNvSpPr>
                <a:spLocks/>
              </p:cNvSpPr>
              <p:nvPr/>
            </p:nvSpPr>
            <p:spPr bwMode="auto">
              <a:xfrm>
                <a:off x="4405" y="2026"/>
                <a:ext cx="31" cy="13"/>
              </a:xfrm>
              <a:custGeom>
                <a:avLst/>
                <a:gdLst>
                  <a:gd name="T0" fmla="*/ 8 w 124"/>
                  <a:gd name="T1" fmla="*/ 3 h 50"/>
                  <a:gd name="T2" fmla="*/ 8 w 124"/>
                  <a:gd name="T3" fmla="*/ 3 h 50"/>
                  <a:gd name="T4" fmla="*/ 8 w 124"/>
                  <a:gd name="T5" fmla="*/ 3 h 50"/>
                  <a:gd name="T6" fmla="*/ 7 w 124"/>
                  <a:gd name="T7" fmla="*/ 2 h 50"/>
                  <a:gd name="T8" fmla="*/ 6 w 124"/>
                  <a:gd name="T9" fmla="*/ 2 h 50"/>
                  <a:gd name="T10" fmla="*/ 5 w 124"/>
                  <a:gd name="T11" fmla="*/ 1 h 50"/>
                  <a:gd name="T12" fmla="*/ 4 w 124"/>
                  <a:gd name="T13" fmla="*/ 1 h 50"/>
                  <a:gd name="T14" fmla="*/ 2 w 124"/>
                  <a:gd name="T15" fmla="*/ 1 h 50"/>
                  <a:gd name="T16" fmla="*/ 0 w 124"/>
                  <a:gd name="T17" fmla="*/ 0 h 50"/>
                  <a:gd name="T18" fmla="*/ 0 w 124"/>
                  <a:gd name="T19" fmla="*/ 1 h 50"/>
                  <a:gd name="T20" fmla="*/ 2 w 124"/>
                  <a:gd name="T21" fmla="*/ 1 h 50"/>
                  <a:gd name="T22" fmla="*/ 4 w 124"/>
                  <a:gd name="T23" fmla="*/ 2 h 50"/>
                  <a:gd name="T24" fmla="*/ 5 w 124"/>
                  <a:gd name="T25" fmla="*/ 2 h 50"/>
                  <a:gd name="T26" fmla="*/ 6 w 124"/>
                  <a:gd name="T27" fmla="*/ 3 h 50"/>
                  <a:gd name="T28" fmla="*/ 7 w 124"/>
                  <a:gd name="T29" fmla="*/ 3 h 50"/>
                  <a:gd name="T30" fmla="*/ 7 w 124"/>
                  <a:gd name="T31" fmla="*/ 3 h 50"/>
                  <a:gd name="T32" fmla="*/ 7 w 124"/>
                  <a:gd name="T33" fmla="*/ 3 h 50"/>
                  <a:gd name="T34" fmla="*/ 7 w 124"/>
                  <a:gd name="T35" fmla="*/ 3 h 50"/>
                  <a:gd name="T36" fmla="*/ 8 w 124"/>
                  <a:gd name="T37" fmla="*/ 3 h 5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4"/>
                  <a:gd name="T58" fmla="*/ 0 h 50"/>
                  <a:gd name="T59" fmla="*/ 124 w 124"/>
                  <a:gd name="T60" fmla="*/ 50 h 5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4" h="50">
                    <a:moveTo>
                      <a:pt x="124" y="41"/>
                    </a:moveTo>
                    <a:lnTo>
                      <a:pt x="123" y="39"/>
                    </a:lnTo>
                    <a:lnTo>
                      <a:pt x="118" y="37"/>
                    </a:lnTo>
                    <a:lnTo>
                      <a:pt x="111" y="33"/>
                    </a:lnTo>
                    <a:lnTo>
                      <a:pt x="100" y="26"/>
                    </a:lnTo>
                    <a:lnTo>
                      <a:pt x="84" y="20"/>
                    </a:lnTo>
                    <a:lnTo>
                      <a:pt x="63" y="14"/>
                    </a:lnTo>
                    <a:lnTo>
                      <a:pt x="36" y="7"/>
                    </a:lnTo>
                    <a:lnTo>
                      <a:pt x="3" y="0"/>
                    </a:lnTo>
                    <a:lnTo>
                      <a:pt x="0" y="12"/>
                    </a:lnTo>
                    <a:lnTo>
                      <a:pt x="34" y="19"/>
                    </a:lnTo>
                    <a:lnTo>
                      <a:pt x="60" y="26"/>
                    </a:lnTo>
                    <a:lnTo>
                      <a:pt x="79" y="32"/>
                    </a:lnTo>
                    <a:lnTo>
                      <a:pt x="95" y="38"/>
                    </a:lnTo>
                    <a:lnTo>
                      <a:pt x="106" y="43"/>
                    </a:lnTo>
                    <a:lnTo>
                      <a:pt x="113" y="47"/>
                    </a:lnTo>
                    <a:lnTo>
                      <a:pt x="115" y="49"/>
                    </a:lnTo>
                    <a:lnTo>
                      <a:pt x="117" y="50"/>
                    </a:lnTo>
                    <a:lnTo>
                      <a:pt x="124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18" name="Freeform 385"/>
              <p:cNvSpPr>
                <a:spLocks/>
              </p:cNvSpPr>
              <p:nvPr/>
            </p:nvSpPr>
            <p:spPr bwMode="auto">
              <a:xfrm>
                <a:off x="4547" y="1969"/>
                <a:ext cx="31" cy="14"/>
              </a:xfrm>
              <a:custGeom>
                <a:avLst/>
                <a:gdLst>
                  <a:gd name="T0" fmla="*/ 8 w 126"/>
                  <a:gd name="T1" fmla="*/ 3 h 57"/>
                  <a:gd name="T2" fmla="*/ 7 w 126"/>
                  <a:gd name="T3" fmla="*/ 3 h 57"/>
                  <a:gd name="T4" fmla="*/ 7 w 126"/>
                  <a:gd name="T5" fmla="*/ 2 h 57"/>
                  <a:gd name="T6" fmla="*/ 6 w 126"/>
                  <a:gd name="T7" fmla="*/ 2 h 57"/>
                  <a:gd name="T8" fmla="*/ 4 w 126"/>
                  <a:gd name="T9" fmla="*/ 1 h 57"/>
                  <a:gd name="T10" fmla="*/ 3 w 126"/>
                  <a:gd name="T11" fmla="*/ 1 h 57"/>
                  <a:gd name="T12" fmla="*/ 2 w 126"/>
                  <a:gd name="T13" fmla="*/ 0 h 57"/>
                  <a:gd name="T14" fmla="*/ 1 w 126"/>
                  <a:gd name="T15" fmla="*/ 0 h 57"/>
                  <a:gd name="T16" fmla="*/ 0 w 126"/>
                  <a:gd name="T17" fmla="*/ 0 h 57"/>
                  <a:gd name="T18" fmla="*/ 0 w 126"/>
                  <a:gd name="T19" fmla="*/ 1 h 57"/>
                  <a:gd name="T20" fmla="*/ 1 w 126"/>
                  <a:gd name="T21" fmla="*/ 1 h 57"/>
                  <a:gd name="T22" fmla="*/ 2 w 126"/>
                  <a:gd name="T23" fmla="*/ 1 h 57"/>
                  <a:gd name="T24" fmla="*/ 3 w 126"/>
                  <a:gd name="T25" fmla="*/ 2 h 57"/>
                  <a:gd name="T26" fmla="*/ 4 w 126"/>
                  <a:gd name="T27" fmla="*/ 2 h 57"/>
                  <a:gd name="T28" fmla="*/ 5 w 126"/>
                  <a:gd name="T29" fmla="*/ 3 h 57"/>
                  <a:gd name="T30" fmla="*/ 6 w 126"/>
                  <a:gd name="T31" fmla="*/ 3 h 57"/>
                  <a:gd name="T32" fmla="*/ 7 w 126"/>
                  <a:gd name="T33" fmla="*/ 3 h 57"/>
                  <a:gd name="T34" fmla="*/ 7 w 126"/>
                  <a:gd name="T35" fmla="*/ 3 h 57"/>
                  <a:gd name="T36" fmla="*/ 8 w 126"/>
                  <a:gd name="T37" fmla="*/ 3 h 5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6"/>
                  <a:gd name="T58" fmla="*/ 0 h 57"/>
                  <a:gd name="T59" fmla="*/ 126 w 126"/>
                  <a:gd name="T60" fmla="*/ 57 h 5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6" h="57">
                    <a:moveTo>
                      <a:pt x="126" y="45"/>
                    </a:moveTo>
                    <a:lnTo>
                      <a:pt x="122" y="43"/>
                    </a:lnTo>
                    <a:lnTo>
                      <a:pt x="110" y="39"/>
                    </a:lnTo>
                    <a:lnTo>
                      <a:pt x="94" y="31"/>
                    </a:lnTo>
                    <a:lnTo>
                      <a:pt x="74" y="24"/>
                    </a:lnTo>
                    <a:lnTo>
                      <a:pt x="54" y="16"/>
                    </a:lnTo>
                    <a:lnTo>
                      <a:pt x="33" y="9"/>
                    </a:lnTo>
                    <a:lnTo>
                      <a:pt x="15" y="4"/>
                    </a:lnTo>
                    <a:lnTo>
                      <a:pt x="2" y="0"/>
                    </a:lnTo>
                    <a:lnTo>
                      <a:pt x="0" y="12"/>
                    </a:lnTo>
                    <a:lnTo>
                      <a:pt x="13" y="16"/>
                    </a:lnTo>
                    <a:lnTo>
                      <a:pt x="28" y="21"/>
                    </a:lnTo>
                    <a:lnTo>
                      <a:pt x="49" y="28"/>
                    </a:lnTo>
                    <a:lnTo>
                      <a:pt x="69" y="36"/>
                    </a:lnTo>
                    <a:lnTo>
                      <a:pt x="90" y="43"/>
                    </a:lnTo>
                    <a:lnTo>
                      <a:pt x="105" y="51"/>
                    </a:lnTo>
                    <a:lnTo>
                      <a:pt x="117" y="55"/>
                    </a:lnTo>
                    <a:lnTo>
                      <a:pt x="121" y="57"/>
                    </a:lnTo>
                    <a:lnTo>
                      <a:pt x="126" y="4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19" name="Freeform 386"/>
              <p:cNvSpPr>
                <a:spLocks/>
              </p:cNvSpPr>
              <p:nvPr/>
            </p:nvSpPr>
            <p:spPr bwMode="auto">
              <a:xfrm>
                <a:off x="4891" y="1840"/>
                <a:ext cx="26" cy="13"/>
              </a:xfrm>
              <a:custGeom>
                <a:avLst/>
                <a:gdLst>
                  <a:gd name="T0" fmla="*/ 6 w 103"/>
                  <a:gd name="T1" fmla="*/ 3 h 54"/>
                  <a:gd name="T2" fmla="*/ 7 w 103"/>
                  <a:gd name="T3" fmla="*/ 2 h 54"/>
                  <a:gd name="T4" fmla="*/ 0 w 103"/>
                  <a:gd name="T5" fmla="*/ 0 h 54"/>
                  <a:gd name="T6" fmla="*/ 0 w 103"/>
                  <a:gd name="T7" fmla="*/ 1 h 54"/>
                  <a:gd name="T8" fmla="*/ 6 w 103"/>
                  <a:gd name="T9" fmla="*/ 3 h 54"/>
                  <a:gd name="T10" fmla="*/ 6 w 103"/>
                  <a:gd name="T11" fmla="*/ 3 h 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3"/>
                  <a:gd name="T19" fmla="*/ 0 h 54"/>
                  <a:gd name="T20" fmla="*/ 103 w 103"/>
                  <a:gd name="T21" fmla="*/ 54 h 5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3" h="54">
                    <a:moveTo>
                      <a:pt x="100" y="48"/>
                    </a:moveTo>
                    <a:lnTo>
                      <a:pt x="103" y="42"/>
                    </a:lnTo>
                    <a:lnTo>
                      <a:pt x="4" y="0"/>
                    </a:lnTo>
                    <a:lnTo>
                      <a:pt x="0" y="12"/>
                    </a:lnTo>
                    <a:lnTo>
                      <a:pt x="98" y="54"/>
                    </a:lnTo>
                    <a:lnTo>
                      <a:pt x="100" y="4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20" name="Freeform 387"/>
              <p:cNvSpPr>
                <a:spLocks/>
              </p:cNvSpPr>
              <p:nvPr/>
            </p:nvSpPr>
            <p:spPr bwMode="auto">
              <a:xfrm>
                <a:off x="5085" y="1822"/>
                <a:ext cx="20" cy="16"/>
              </a:xfrm>
              <a:custGeom>
                <a:avLst/>
                <a:gdLst>
                  <a:gd name="T0" fmla="*/ 0 w 79"/>
                  <a:gd name="T1" fmla="*/ 1 h 63"/>
                  <a:gd name="T2" fmla="*/ 1 w 79"/>
                  <a:gd name="T3" fmla="*/ 1 h 63"/>
                  <a:gd name="T4" fmla="*/ 1 w 79"/>
                  <a:gd name="T5" fmla="*/ 1 h 63"/>
                  <a:gd name="T6" fmla="*/ 2 w 79"/>
                  <a:gd name="T7" fmla="*/ 2 h 63"/>
                  <a:gd name="T8" fmla="*/ 3 w 79"/>
                  <a:gd name="T9" fmla="*/ 2 h 63"/>
                  <a:gd name="T10" fmla="*/ 3 w 79"/>
                  <a:gd name="T11" fmla="*/ 3 h 63"/>
                  <a:gd name="T12" fmla="*/ 4 w 79"/>
                  <a:gd name="T13" fmla="*/ 3 h 63"/>
                  <a:gd name="T14" fmla="*/ 4 w 79"/>
                  <a:gd name="T15" fmla="*/ 4 h 63"/>
                  <a:gd name="T16" fmla="*/ 4 w 79"/>
                  <a:gd name="T17" fmla="*/ 4 h 63"/>
                  <a:gd name="T18" fmla="*/ 5 w 79"/>
                  <a:gd name="T19" fmla="*/ 4 h 63"/>
                  <a:gd name="T20" fmla="*/ 5 w 79"/>
                  <a:gd name="T21" fmla="*/ 3 h 63"/>
                  <a:gd name="T22" fmla="*/ 4 w 79"/>
                  <a:gd name="T23" fmla="*/ 3 h 63"/>
                  <a:gd name="T24" fmla="*/ 4 w 79"/>
                  <a:gd name="T25" fmla="*/ 2 h 63"/>
                  <a:gd name="T26" fmla="*/ 3 w 79"/>
                  <a:gd name="T27" fmla="*/ 1 h 63"/>
                  <a:gd name="T28" fmla="*/ 2 w 79"/>
                  <a:gd name="T29" fmla="*/ 1 h 63"/>
                  <a:gd name="T30" fmla="*/ 1 w 79"/>
                  <a:gd name="T31" fmla="*/ 1 h 63"/>
                  <a:gd name="T32" fmla="*/ 1 w 79"/>
                  <a:gd name="T33" fmla="*/ 0 h 63"/>
                  <a:gd name="T34" fmla="*/ 0 w 79"/>
                  <a:gd name="T35" fmla="*/ 0 h 63"/>
                  <a:gd name="T36" fmla="*/ 0 w 79"/>
                  <a:gd name="T37" fmla="*/ 1 h 6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9"/>
                  <a:gd name="T58" fmla="*/ 0 h 63"/>
                  <a:gd name="T59" fmla="*/ 79 w 79"/>
                  <a:gd name="T60" fmla="*/ 63 h 6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9" h="63">
                    <a:moveTo>
                      <a:pt x="0" y="12"/>
                    </a:moveTo>
                    <a:lnTo>
                      <a:pt x="6" y="14"/>
                    </a:lnTo>
                    <a:lnTo>
                      <a:pt x="16" y="18"/>
                    </a:lnTo>
                    <a:lnTo>
                      <a:pt x="27" y="23"/>
                    </a:lnTo>
                    <a:lnTo>
                      <a:pt x="39" y="30"/>
                    </a:lnTo>
                    <a:lnTo>
                      <a:pt x="49" y="38"/>
                    </a:lnTo>
                    <a:lnTo>
                      <a:pt x="59" y="45"/>
                    </a:lnTo>
                    <a:lnTo>
                      <a:pt x="65" y="55"/>
                    </a:lnTo>
                    <a:lnTo>
                      <a:pt x="67" y="63"/>
                    </a:lnTo>
                    <a:lnTo>
                      <a:pt x="79" y="63"/>
                    </a:lnTo>
                    <a:lnTo>
                      <a:pt x="77" y="50"/>
                    </a:lnTo>
                    <a:lnTo>
                      <a:pt x="69" y="38"/>
                    </a:lnTo>
                    <a:lnTo>
                      <a:pt x="57" y="29"/>
                    </a:lnTo>
                    <a:lnTo>
                      <a:pt x="46" y="20"/>
                    </a:lnTo>
                    <a:lnTo>
                      <a:pt x="31" y="13"/>
                    </a:lnTo>
                    <a:lnTo>
                      <a:pt x="21" y="6"/>
                    </a:lnTo>
                    <a:lnTo>
                      <a:pt x="11" y="2"/>
                    </a:lnTo>
                    <a:lnTo>
                      <a:pt x="5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21" name="Freeform 388"/>
              <p:cNvSpPr>
                <a:spLocks/>
              </p:cNvSpPr>
              <p:nvPr/>
            </p:nvSpPr>
            <p:spPr bwMode="auto">
              <a:xfrm>
                <a:off x="4979" y="1868"/>
                <a:ext cx="25" cy="22"/>
              </a:xfrm>
              <a:custGeom>
                <a:avLst/>
                <a:gdLst>
                  <a:gd name="T0" fmla="*/ 0 w 98"/>
                  <a:gd name="T1" fmla="*/ 1 h 88"/>
                  <a:gd name="T2" fmla="*/ 1 w 98"/>
                  <a:gd name="T3" fmla="*/ 1 h 88"/>
                  <a:gd name="T4" fmla="*/ 2 w 98"/>
                  <a:gd name="T5" fmla="*/ 1 h 88"/>
                  <a:gd name="T6" fmla="*/ 3 w 98"/>
                  <a:gd name="T7" fmla="*/ 2 h 88"/>
                  <a:gd name="T8" fmla="*/ 4 w 98"/>
                  <a:gd name="T9" fmla="*/ 3 h 88"/>
                  <a:gd name="T10" fmla="*/ 4 w 98"/>
                  <a:gd name="T11" fmla="*/ 3 h 88"/>
                  <a:gd name="T12" fmla="*/ 5 w 98"/>
                  <a:gd name="T13" fmla="*/ 4 h 88"/>
                  <a:gd name="T14" fmla="*/ 5 w 98"/>
                  <a:gd name="T15" fmla="*/ 5 h 88"/>
                  <a:gd name="T16" fmla="*/ 6 w 98"/>
                  <a:gd name="T17" fmla="*/ 6 h 88"/>
                  <a:gd name="T18" fmla="*/ 6 w 98"/>
                  <a:gd name="T19" fmla="*/ 6 h 88"/>
                  <a:gd name="T20" fmla="*/ 6 w 98"/>
                  <a:gd name="T21" fmla="*/ 5 h 88"/>
                  <a:gd name="T22" fmla="*/ 6 w 98"/>
                  <a:gd name="T23" fmla="*/ 3 h 88"/>
                  <a:gd name="T24" fmla="*/ 5 w 98"/>
                  <a:gd name="T25" fmla="*/ 3 h 88"/>
                  <a:gd name="T26" fmla="*/ 4 w 98"/>
                  <a:gd name="T27" fmla="*/ 2 h 88"/>
                  <a:gd name="T28" fmla="*/ 3 w 98"/>
                  <a:gd name="T29" fmla="*/ 1 h 88"/>
                  <a:gd name="T30" fmla="*/ 2 w 98"/>
                  <a:gd name="T31" fmla="*/ 1 h 88"/>
                  <a:gd name="T32" fmla="*/ 1 w 98"/>
                  <a:gd name="T33" fmla="*/ 0 h 88"/>
                  <a:gd name="T34" fmla="*/ 0 w 98"/>
                  <a:gd name="T35" fmla="*/ 0 h 88"/>
                  <a:gd name="T36" fmla="*/ 0 w 98"/>
                  <a:gd name="T37" fmla="*/ 1 h 8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98"/>
                  <a:gd name="T58" fmla="*/ 0 h 88"/>
                  <a:gd name="T59" fmla="*/ 98 w 98"/>
                  <a:gd name="T60" fmla="*/ 88 h 8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98" h="88">
                    <a:moveTo>
                      <a:pt x="0" y="12"/>
                    </a:moveTo>
                    <a:lnTo>
                      <a:pt x="12" y="17"/>
                    </a:lnTo>
                    <a:lnTo>
                      <a:pt x="26" y="22"/>
                    </a:lnTo>
                    <a:lnTo>
                      <a:pt x="41" y="30"/>
                    </a:lnTo>
                    <a:lnTo>
                      <a:pt x="55" y="41"/>
                    </a:lnTo>
                    <a:lnTo>
                      <a:pt x="67" y="53"/>
                    </a:lnTo>
                    <a:lnTo>
                      <a:pt x="78" y="64"/>
                    </a:lnTo>
                    <a:lnTo>
                      <a:pt x="84" y="76"/>
                    </a:lnTo>
                    <a:lnTo>
                      <a:pt x="86" y="88"/>
                    </a:lnTo>
                    <a:lnTo>
                      <a:pt x="98" y="88"/>
                    </a:lnTo>
                    <a:lnTo>
                      <a:pt x="96" y="71"/>
                    </a:lnTo>
                    <a:lnTo>
                      <a:pt x="87" y="57"/>
                    </a:lnTo>
                    <a:lnTo>
                      <a:pt x="77" y="43"/>
                    </a:lnTo>
                    <a:lnTo>
                      <a:pt x="62" y="31"/>
                    </a:lnTo>
                    <a:lnTo>
                      <a:pt x="48" y="21"/>
                    </a:lnTo>
                    <a:lnTo>
                      <a:pt x="31" y="12"/>
                    </a:lnTo>
                    <a:lnTo>
                      <a:pt x="17" y="5"/>
                    </a:lnTo>
                    <a:lnTo>
                      <a:pt x="2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22" name="Freeform 389"/>
              <p:cNvSpPr>
                <a:spLocks/>
              </p:cNvSpPr>
              <p:nvPr/>
            </p:nvSpPr>
            <p:spPr bwMode="auto">
              <a:xfrm>
                <a:off x="4169" y="2184"/>
                <a:ext cx="18" cy="25"/>
              </a:xfrm>
              <a:custGeom>
                <a:avLst/>
                <a:gdLst>
                  <a:gd name="T0" fmla="*/ 0 w 72"/>
                  <a:gd name="T1" fmla="*/ 0 h 101"/>
                  <a:gd name="T2" fmla="*/ 1 w 72"/>
                  <a:gd name="T3" fmla="*/ 1 h 101"/>
                  <a:gd name="T4" fmla="*/ 1 w 72"/>
                  <a:gd name="T5" fmla="*/ 2 h 101"/>
                  <a:gd name="T6" fmla="*/ 2 w 72"/>
                  <a:gd name="T7" fmla="*/ 2 h 101"/>
                  <a:gd name="T8" fmla="*/ 2 w 72"/>
                  <a:gd name="T9" fmla="*/ 3 h 101"/>
                  <a:gd name="T10" fmla="*/ 3 w 72"/>
                  <a:gd name="T11" fmla="*/ 4 h 101"/>
                  <a:gd name="T12" fmla="*/ 3 w 72"/>
                  <a:gd name="T13" fmla="*/ 5 h 101"/>
                  <a:gd name="T14" fmla="*/ 4 w 72"/>
                  <a:gd name="T15" fmla="*/ 6 h 101"/>
                  <a:gd name="T16" fmla="*/ 4 w 72"/>
                  <a:gd name="T17" fmla="*/ 6 h 101"/>
                  <a:gd name="T18" fmla="*/ 5 w 72"/>
                  <a:gd name="T19" fmla="*/ 6 h 101"/>
                  <a:gd name="T20" fmla="*/ 5 w 72"/>
                  <a:gd name="T21" fmla="*/ 5 h 101"/>
                  <a:gd name="T22" fmla="*/ 4 w 72"/>
                  <a:gd name="T23" fmla="*/ 5 h 101"/>
                  <a:gd name="T24" fmla="*/ 4 w 72"/>
                  <a:gd name="T25" fmla="*/ 4 h 101"/>
                  <a:gd name="T26" fmla="*/ 3 w 72"/>
                  <a:gd name="T27" fmla="*/ 3 h 101"/>
                  <a:gd name="T28" fmla="*/ 2 w 72"/>
                  <a:gd name="T29" fmla="*/ 2 h 101"/>
                  <a:gd name="T30" fmla="*/ 2 w 72"/>
                  <a:gd name="T31" fmla="*/ 1 h 101"/>
                  <a:gd name="T32" fmla="*/ 1 w 72"/>
                  <a:gd name="T33" fmla="*/ 0 h 101"/>
                  <a:gd name="T34" fmla="*/ 1 w 72"/>
                  <a:gd name="T35" fmla="*/ 0 h 101"/>
                  <a:gd name="T36" fmla="*/ 0 w 72"/>
                  <a:gd name="T37" fmla="*/ 0 h 10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101"/>
                  <a:gd name="T59" fmla="*/ 72 w 72"/>
                  <a:gd name="T60" fmla="*/ 101 h 10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101">
                    <a:moveTo>
                      <a:pt x="0" y="10"/>
                    </a:moveTo>
                    <a:lnTo>
                      <a:pt x="12" y="18"/>
                    </a:lnTo>
                    <a:lnTo>
                      <a:pt x="22" y="29"/>
                    </a:lnTo>
                    <a:lnTo>
                      <a:pt x="33" y="42"/>
                    </a:lnTo>
                    <a:lnTo>
                      <a:pt x="42" y="55"/>
                    </a:lnTo>
                    <a:lnTo>
                      <a:pt x="49" y="69"/>
                    </a:lnTo>
                    <a:lnTo>
                      <a:pt x="55" y="82"/>
                    </a:lnTo>
                    <a:lnTo>
                      <a:pt x="59" y="93"/>
                    </a:lnTo>
                    <a:lnTo>
                      <a:pt x="60" y="101"/>
                    </a:lnTo>
                    <a:lnTo>
                      <a:pt x="72" y="101"/>
                    </a:lnTo>
                    <a:lnTo>
                      <a:pt x="71" y="90"/>
                    </a:lnTo>
                    <a:lnTo>
                      <a:pt x="67" y="77"/>
                    </a:lnTo>
                    <a:lnTo>
                      <a:pt x="59" y="64"/>
                    </a:lnTo>
                    <a:lnTo>
                      <a:pt x="52" y="48"/>
                    </a:lnTo>
                    <a:lnTo>
                      <a:pt x="42" y="35"/>
                    </a:lnTo>
                    <a:lnTo>
                      <a:pt x="31" y="22"/>
                    </a:lnTo>
                    <a:lnTo>
                      <a:pt x="20" y="9"/>
                    </a:lnTo>
                    <a:lnTo>
                      <a:pt x="8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23" name="Freeform 390"/>
              <p:cNvSpPr>
                <a:spLocks/>
              </p:cNvSpPr>
              <p:nvPr/>
            </p:nvSpPr>
            <p:spPr bwMode="auto">
              <a:xfrm>
                <a:off x="4027" y="2233"/>
                <a:ext cx="14" cy="21"/>
              </a:xfrm>
              <a:custGeom>
                <a:avLst/>
                <a:gdLst>
                  <a:gd name="T0" fmla="*/ 0 w 58"/>
                  <a:gd name="T1" fmla="*/ 0 h 85"/>
                  <a:gd name="T2" fmla="*/ 0 w 58"/>
                  <a:gd name="T3" fmla="*/ 1 h 85"/>
                  <a:gd name="T4" fmla="*/ 1 w 58"/>
                  <a:gd name="T5" fmla="*/ 1 h 85"/>
                  <a:gd name="T6" fmla="*/ 1 w 58"/>
                  <a:gd name="T7" fmla="*/ 2 h 85"/>
                  <a:gd name="T8" fmla="*/ 2 w 58"/>
                  <a:gd name="T9" fmla="*/ 2 h 85"/>
                  <a:gd name="T10" fmla="*/ 2 w 58"/>
                  <a:gd name="T11" fmla="*/ 3 h 85"/>
                  <a:gd name="T12" fmla="*/ 2 w 58"/>
                  <a:gd name="T13" fmla="*/ 4 h 85"/>
                  <a:gd name="T14" fmla="*/ 3 w 58"/>
                  <a:gd name="T15" fmla="*/ 4 h 85"/>
                  <a:gd name="T16" fmla="*/ 3 w 58"/>
                  <a:gd name="T17" fmla="*/ 5 h 85"/>
                  <a:gd name="T18" fmla="*/ 3 w 58"/>
                  <a:gd name="T19" fmla="*/ 5 h 85"/>
                  <a:gd name="T20" fmla="*/ 3 w 58"/>
                  <a:gd name="T21" fmla="*/ 4 h 85"/>
                  <a:gd name="T22" fmla="*/ 3 w 58"/>
                  <a:gd name="T23" fmla="*/ 3 h 85"/>
                  <a:gd name="T24" fmla="*/ 3 w 58"/>
                  <a:gd name="T25" fmla="*/ 3 h 85"/>
                  <a:gd name="T26" fmla="*/ 2 w 58"/>
                  <a:gd name="T27" fmla="*/ 2 h 85"/>
                  <a:gd name="T28" fmla="*/ 2 w 58"/>
                  <a:gd name="T29" fmla="*/ 2 h 85"/>
                  <a:gd name="T30" fmla="*/ 1 w 58"/>
                  <a:gd name="T31" fmla="*/ 1 h 85"/>
                  <a:gd name="T32" fmla="*/ 1 w 58"/>
                  <a:gd name="T33" fmla="*/ 0 h 85"/>
                  <a:gd name="T34" fmla="*/ 0 w 58"/>
                  <a:gd name="T35" fmla="*/ 0 h 85"/>
                  <a:gd name="T36" fmla="*/ 0 w 58"/>
                  <a:gd name="T37" fmla="*/ 0 h 8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8"/>
                  <a:gd name="T58" fmla="*/ 0 h 85"/>
                  <a:gd name="T59" fmla="*/ 58 w 58"/>
                  <a:gd name="T60" fmla="*/ 85 h 8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8" h="85">
                    <a:moveTo>
                      <a:pt x="0" y="8"/>
                    </a:moveTo>
                    <a:lnTo>
                      <a:pt x="8" y="17"/>
                    </a:lnTo>
                    <a:lnTo>
                      <a:pt x="17" y="24"/>
                    </a:lnTo>
                    <a:lnTo>
                      <a:pt x="25" y="34"/>
                    </a:lnTo>
                    <a:lnTo>
                      <a:pt x="32" y="42"/>
                    </a:lnTo>
                    <a:lnTo>
                      <a:pt x="38" y="51"/>
                    </a:lnTo>
                    <a:lnTo>
                      <a:pt x="42" y="62"/>
                    </a:lnTo>
                    <a:lnTo>
                      <a:pt x="44" y="72"/>
                    </a:lnTo>
                    <a:lnTo>
                      <a:pt x="46" y="85"/>
                    </a:lnTo>
                    <a:lnTo>
                      <a:pt x="58" y="85"/>
                    </a:lnTo>
                    <a:lnTo>
                      <a:pt x="56" y="70"/>
                    </a:lnTo>
                    <a:lnTo>
                      <a:pt x="54" y="57"/>
                    </a:lnTo>
                    <a:lnTo>
                      <a:pt x="48" y="46"/>
                    </a:lnTo>
                    <a:lnTo>
                      <a:pt x="42" y="35"/>
                    </a:lnTo>
                    <a:lnTo>
                      <a:pt x="35" y="27"/>
                    </a:lnTo>
                    <a:lnTo>
                      <a:pt x="26" y="17"/>
                    </a:lnTo>
                    <a:lnTo>
                      <a:pt x="18" y="8"/>
                    </a:lnTo>
                    <a:lnTo>
                      <a:pt x="1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24" name="Freeform 391"/>
              <p:cNvSpPr>
                <a:spLocks/>
              </p:cNvSpPr>
              <p:nvPr/>
            </p:nvSpPr>
            <p:spPr bwMode="auto">
              <a:xfrm>
                <a:off x="3895" y="2281"/>
                <a:ext cx="24" cy="12"/>
              </a:xfrm>
              <a:custGeom>
                <a:avLst/>
                <a:gdLst>
                  <a:gd name="T0" fmla="*/ 6 w 98"/>
                  <a:gd name="T1" fmla="*/ 2 h 49"/>
                  <a:gd name="T2" fmla="*/ 5 w 98"/>
                  <a:gd name="T3" fmla="*/ 1 h 49"/>
                  <a:gd name="T4" fmla="*/ 4 w 98"/>
                  <a:gd name="T5" fmla="*/ 1 h 49"/>
                  <a:gd name="T6" fmla="*/ 3 w 98"/>
                  <a:gd name="T7" fmla="*/ 0 h 49"/>
                  <a:gd name="T8" fmla="*/ 2 w 98"/>
                  <a:gd name="T9" fmla="*/ 0 h 49"/>
                  <a:gd name="T10" fmla="*/ 1 w 98"/>
                  <a:gd name="T11" fmla="*/ 0 h 49"/>
                  <a:gd name="T12" fmla="*/ 0 w 98"/>
                  <a:gd name="T13" fmla="*/ 0 h 49"/>
                  <a:gd name="T14" fmla="*/ 0 w 98"/>
                  <a:gd name="T15" fmla="*/ 1 h 49"/>
                  <a:gd name="T16" fmla="*/ 0 w 98"/>
                  <a:gd name="T17" fmla="*/ 2 h 49"/>
                  <a:gd name="T18" fmla="*/ 1 w 98"/>
                  <a:gd name="T19" fmla="*/ 2 h 49"/>
                  <a:gd name="T20" fmla="*/ 1 w 98"/>
                  <a:gd name="T21" fmla="*/ 1 h 49"/>
                  <a:gd name="T22" fmla="*/ 1 w 98"/>
                  <a:gd name="T23" fmla="*/ 1 h 49"/>
                  <a:gd name="T24" fmla="*/ 1 w 98"/>
                  <a:gd name="T25" fmla="*/ 1 h 49"/>
                  <a:gd name="T26" fmla="*/ 2 w 98"/>
                  <a:gd name="T27" fmla="*/ 1 h 49"/>
                  <a:gd name="T28" fmla="*/ 3 w 98"/>
                  <a:gd name="T29" fmla="*/ 1 h 49"/>
                  <a:gd name="T30" fmla="*/ 4 w 98"/>
                  <a:gd name="T31" fmla="*/ 1 h 49"/>
                  <a:gd name="T32" fmla="*/ 4 w 98"/>
                  <a:gd name="T33" fmla="*/ 2 h 49"/>
                  <a:gd name="T34" fmla="*/ 5 w 98"/>
                  <a:gd name="T35" fmla="*/ 3 h 49"/>
                  <a:gd name="T36" fmla="*/ 6 w 98"/>
                  <a:gd name="T37" fmla="*/ 2 h 4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98"/>
                  <a:gd name="T58" fmla="*/ 0 h 49"/>
                  <a:gd name="T59" fmla="*/ 98 w 98"/>
                  <a:gd name="T60" fmla="*/ 49 h 4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98" h="49">
                    <a:moveTo>
                      <a:pt x="98" y="42"/>
                    </a:moveTo>
                    <a:lnTo>
                      <a:pt x="82" y="25"/>
                    </a:lnTo>
                    <a:lnTo>
                      <a:pt x="68" y="13"/>
                    </a:lnTo>
                    <a:lnTo>
                      <a:pt x="52" y="4"/>
                    </a:lnTo>
                    <a:lnTo>
                      <a:pt x="38" y="0"/>
                    </a:lnTo>
                    <a:lnTo>
                      <a:pt x="23" y="0"/>
                    </a:lnTo>
                    <a:lnTo>
                      <a:pt x="10" y="8"/>
                    </a:lnTo>
                    <a:lnTo>
                      <a:pt x="3" y="20"/>
                    </a:lnTo>
                    <a:lnTo>
                      <a:pt x="0" y="38"/>
                    </a:lnTo>
                    <a:lnTo>
                      <a:pt x="12" y="38"/>
                    </a:lnTo>
                    <a:lnTo>
                      <a:pt x="15" y="25"/>
                    </a:lnTo>
                    <a:lnTo>
                      <a:pt x="20" y="16"/>
                    </a:lnTo>
                    <a:lnTo>
                      <a:pt x="26" y="12"/>
                    </a:lnTo>
                    <a:lnTo>
                      <a:pt x="35" y="12"/>
                    </a:lnTo>
                    <a:lnTo>
                      <a:pt x="47" y="16"/>
                    </a:lnTo>
                    <a:lnTo>
                      <a:pt x="60" y="23"/>
                    </a:lnTo>
                    <a:lnTo>
                      <a:pt x="75" y="35"/>
                    </a:lnTo>
                    <a:lnTo>
                      <a:pt x="88" y="49"/>
                    </a:lnTo>
                    <a:lnTo>
                      <a:pt x="98" y="4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25" name="Freeform 392"/>
              <p:cNvSpPr>
                <a:spLocks/>
              </p:cNvSpPr>
              <p:nvPr/>
            </p:nvSpPr>
            <p:spPr bwMode="auto">
              <a:xfrm>
                <a:off x="4908" y="1833"/>
                <a:ext cx="7" cy="6"/>
              </a:xfrm>
              <a:custGeom>
                <a:avLst/>
                <a:gdLst>
                  <a:gd name="T0" fmla="*/ 2 w 27"/>
                  <a:gd name="T1" fmla="*/ 1 h 22"/>
                  <a:gd name="T2" fmla="*/ 2 w 27"/>
                  <a:gd name="T3" fmla="*/ 1 h 22"/>
                  <a:gd name="T4" fmla="*/ 0 w 27"/>
                  <a:gd name="T5" fmla="*/ 0 h 22"/>
                  <a:gd name="T6" fmla="*/ 0 w 27"/>
                  <a:gd name="T7" fmla="*/ 1 h 22"/>
                  <a:gd name="T8" fmla="*/ 2 w 27"/>
                  <a:gd name="T9" fmla="*/ 2 h 22"/>
                  <a:gd name="T10" fmla="*/ 2 w 27"/>
                  <a:gd name="T11" fmla="*/ 2 h 22"/>
                  <a:gd name="T12" fmla="*/ 2 w 27"/>
                  <a:gd name="T13" fmla="*/ 2 h 22"/>
                  <a:gd name="T14" fmla="*/ 2 w 27"/>
                  <a:gd name="T15" fmla="*/ 2 h 22"/>
                  <a:gd name="T16" fmla="*/ 2 w 27"/>
                  <a:gd name="T17" fmla="*/ 2 h 22"/>
                  <a:gd name="T18" fmla="*/ 2 w 27"/>
                  <a:gd name="T19" fmla="*/ 1 h 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"/>
                  <a:gd name="T31" fmla="*/ 0 h 22"/>
                  <a:gd name="T32" fmla="*/ 27 w 27"/>
                  <a:gd name="T33" fmla="*/ 22 h 2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" h="22">
                    <a:moveTo>
                      <a:pt x="23" y="10"/>
                    </a:moveTo>
                    <a:lnTo>
                      <a:pt x="27" y="10"/>
                    </a:lnTo>
                    <a:lnTo>
                      <a:pt x="5" y="0"/>
                    </a:lnTo>
                    <a:lnTo>
                      <a:pt x="0" y="12"/>
                    </a:lnTo>
                    <a:lnTo>
                      <a:pt x="23" y="22"/>
                    </a:lnTo>
                    <a:lnTo>
                      <a:pt x="27" y="22"/>
                    </a:lnTo>
                    <a:lnTo>
                      <a:pt x="23" y="22"/>
                    </a:lnTo>
                    <a:lnTo>
                      <a:pt x="25" y="22"/>
                    </a:lnTo>
                    <a:lnTo>
                      <a:pt x="27" y="22"/>
                    </a:lnTo>
                    <a:lnTo>
                      <a:pt x="23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26" name="Freeform 393"/>
              <p:cNvSpPr>
                <a:spLocks/>
              </p:cNvSpPr>
              <p:nvPr/>
            </p:nvSpPr>
            <p:spPr bwMode="auto">
              <a:xfrm>
                <a:off x="4914" y="1815"/>
                <a:ext cx="60" cy="24"/>
              </a:xfrm>
              <a:custGeom>
                <a:avLst/>
                <a:gdLst>
                  <a:gd name="T0" fmla="*/ 14 w 242"/>
                  <a:gd name="T1" fmla="*/ 1 h 94"/>
                  <a:gd name="T2" fmla="*/ 14 w 242"/>
                  <a:gd name="T3" fmla="*/ 0 h 94"/>
                  <a:gd name="T4" fmla="*/ 0 w 242"/>
                  <a:gd name="T5" fmla="*/ 5 h 94"/>
                  <a:gd name="T6" fmla="*/ 0 w 242"/>
                  <a:gd name="T7" fmla="*/ 6 h 94"/>
                  <a:gd name="T8" fmla="*/ 14 w 242"/>
                  <a:gd name="T9" fmla="*/ 1 h 94"/>
                  <a:gd name="T10" fmla="*/ 14 w 242"/>
                  <a:gd name="T11" fmla="*/ 0 h 94"/>
                  <a:gd name="T12" fmla="*/ 14 w 242"/>
                  <a:gd name="T13" fmla="*/ 1 h 94"/>
                  <a:gd name="T14" fmla="*/ 15 w 242"/>
                  <a:gd name="T15" fmla="*/ 1 h 94"/>
                  <a:gd name="T16" fmla="*/ 14 w 242"/>
                  <a:gd name="T17" fmla="*/ 0 h 94"/>
                  <a:gd name="T18" fmla="*/ 14 w 242"/>
                  <a:gd name="T19" fmla="*/ 1 h 9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42"/>
                  <a:gd name="T31" fmla="*/ 0 h 94"/>
                  <a:gd name="T32" fmla="*/ 242 w 242"/>
                  <a:gd name="T33" fmla="*/ 94 h 9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42" h="94">
                    <a:moveTo>
                      <a:pt x="223" y="12"/>
                    </a:moveTo>
                    <a:lnTo>
                      <a:pt x="223" y="0"/>
                    </a:lnTo>
                    <a:lnTo>
                      <a:pt x="0" y="82"/>
                    </a:lnTo>
                    <a:lnTo>
                      <a:pt x="4" y="94"/>
                    </a:lnTo>
                    <a:lnTo>
                      <a:pt x="227" y="12"/>
                    </a:lnTo>
                    <a:lnTo>
                      <a:pt x="227" y="0"/>
                    </a:lnTo>
                    <a:lnTo>
                      <a:pt x="227" y="12"/>
                    </a:lnTo>
                    <a:lnTo>
                      <a:pt x="242" y="6"/>
                    </a:lnTo>
                    <a:lnTo>
                      <a:pt x="227" y="0"/>
                    </a:lnTo>
                    <a:lnTo>
                      <a:pt x="223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27" name="Freeform 394"/>
              <p:cNvSpPr>
                <a:spLocks/>
              </p:cNvSpPr>
              <p:nvPr/>
            </p:nvSpPr>
            <p:spPr bwMode="auto">
              <a:xfrm>
                <a:off x="4963" y="1813"/>
                <a:ext cx="8" cy="5"/>
              </a:xfrm>
              <a:custGeom>
                <a:avLst/>
                <a:gdLst>
                  <a:gd name="T0" fmla="*/ 0 w 31"/>
                  <a:gd name="T1" fmla="*/ 0 h 23"/>
                  <a:gd name="T2" fmla="*/ 0 w 31"/>
                  <a:gd name="T3" fmla="*/ 1 h 23"/>
                  <a:gd name="T4" fmla="*/ 2 w 31"/>
                  <a:gd name="T5" fmla="*/ 1 h 23"/>
                  <a:gd name="T6" fmla="*/ 2 w 31"/>
                  <a:gd name="T7" fmla="*/ 0 h 23"/>
                  <a:gd name="T8" fmla="*/ 0 w 31"/>
                  <a:gd name="T9" fmla="*/ 0 h 23"/>
                  <a:gd name="T10" fmla="*/ 0 w 31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"/>
                  <a:gd name="T19" fmla="*/ 0 h 23"/>
                  <a:gd name="T20" fmla="*/ 31 w 3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" h="23">
                    <a:moveTo>
                      <a:pt x="3" y="6"/>
                    </a:moveTo>
                    <a:lnTo>
                      <a:pt x="0" y="12"/>
                    </a:lnTo>
                    <a:lnTo>
                      <a:pt x="27" y="23"/>
                    </a:lnTo>
                    <a:lnTo>
                      <a:pt x="31" y="11"/>
                    </a:lnTo>
                    <a:lnTo>
                      <a:pt x="5" y="0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28" name="Freeform 395"/>
              <p:cNvSpPr>
                <a:spLocks/>
              </p:cNvSpPr>
              <p:nvPr/>
            </p:nvSpPr>
            <p:spPr bwMode="auto">
              <a:xfrm>
                <a:off x="4235" y="1777"/>
                <a:ext cx="74" cy="20"/>
              </a:xfrm>
              <a:custGeom>
                <a:avLst/>
                <a:gdLst>
                  <a:gd name="T0" fmla="*/ 17 w 295"/>
                  <a:gd name="T1" fmla="*/ 1 h 76"/>
                  <a:gd name="T2" fmla="*/ 17 w 295"/>
                  <a:gd name="T3" fmla="*/ 0 h 76"/>
                  <a:gd name="T4" fmla="*/ 0 w 295"/>
                  <a:gd name="T5" fmla="*/ 4 h 76"/>
                  <a:gd name="T6" fmla="*/ 0 w 295"/>
                  <a:gd name="T7" fmla="*/ 5 h 76"/>
                  <a:gd name="T8" fmla="*/ 17 w 295"/>
                  <a:gd name="T9" fmla="*/ 1 h 76"/>
                  <a:gd name="T10" fmla="*/ 17 w 295"/>
                  <a:gd name="T11" fmla="*/ 0 h 76"/>
                  <a:gd name="T12" fmla="*/ 17 w 295"/>
                  <a:gd name="T13" fmla="*/ 1 h 76"/>
                  <a:gd name="T14" fmla="*/ 19 w 295"/>
                  <a:gd name="T15" fmla="*/ 1 h 76"/>
                  <a:gd name="T16" fmla="*/ 17 w 295"/>
                  <a:gd name="T17" fmla="*/ 0 h 76"/>
                  <a:gd name="T18" fmla="*/ 17 w 295"/>
                  <a:gd name="T19" fmla="*/ 1 h 7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95"/>
                  <a:gd name="T31" fmla="*/ 0 h 76"/>
                  <a:gd name="T32" fmla="*/ 295 w 295"/>
                  <a:gd name="T33" fmla="*/ 76 h 7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95" h="76">
                    <a:moveTo>
                      <a:pt x="268" y="12"/>
                    </a:moveTo>
                    <a:lnTo>
                      <a:pt x="268" y="0"/>
                    </a:lnTo>
                    <a:lnTo>
                      <a:pt x="0" y="64"/>
                    </a:lnTo>
                    <a:lnTo>
                      <a:pt x="2" y="76"/>
                    </a:lnTo>
                    <a:lnTo>
                      <a:pt x="271" y="12"/>
                    </a:lnTo>
                    <a:lnTo>
                      <a:pt x="271" y="0"/>
                    </a:lnTo>
                    <a:lnTo>
                      <a:pt x="271" y="12"/>
                    </a:lnTo>
                    <a:lnTo>
                      <a:pt x="295" y="6"/>
                    </a:lnTo>
                    <a:lnTo>
                      <a:pt x="271" y="0"/>
                    </a:lnTo>
                    <a:lnTo>
                      <a:pt x="268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29" name="Freeform 396"/>
              <p:cNvSpPr>
                <a:spLocks/>
              </p:cNvSpPr>
              <p:nvPr/>
            </p:nvSpPr>
            <p:spPr bwMode="auto">
              <a:xfrm>
                <a:off x="4292" y="1775"/>
                <a:ext cx="11" cy="5"/>
              </a:xfrm>
              <a:custGeom>
                <a:avLst/>
                <a:gdLst>
                  <a:gd name="T0" fmla="*/ 0 w 43"/>
                  <a:gd name="T1" fmla="*/ 0 h 22"/>
                  <a:gd name="T2" fmla="*/ 0 w 43"/>
                  <a:gd name="T3" fmla="*/ 1 h 22"/>
                  <a:gd name="T4" fmla="*/ 3 w 43"/>
                  <a:gd name="T5" fmla="*/ 1 h 22"/>
                  <a:gd name="T6" fmla="*/ 3 w 43"/>
                  <a:gd name="T7" fmla="*/ 0 h 22"/>
                  <a:gd name="T8" fmla="*/ 0 w 43"/>
                  <a:gd name="T9" fmla="*/ 0 h 22"/>
                  <a:gd name="T10" fmla="*/ 0 w 43"/>
                  <a:gd name="T11" fmla="*/ 0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3"/>
                  <a:gd name="T19" fmla="*/ 0 h 22"/>
                  <a:gd name="T20" fmla="*/ 43 w 43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3" h="22">
                    <a:moveTo>
                      <a:pt x="1" y="6"/>
                    </a:moveTo>
                    <a:lnTo>
                      <a:pt x="0" y="12"/>
                    </a:lnTo>
                    <a:lnTo>
                      <a:pt x="40" y="22"/>
                    </a:lnTo>
                    <a:lnTo>
                      <a:pt x="43" y="10"/>
                    </a:lnTo>
                    <a:lnTo>
                      <a:pt x="2" y="0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30" name="Freeform 397"/>
              <p:cNvSpPr>
                <a:spLocks/>
              </p:cNvSpPr>
              <p:nvPr/>
            </p:nvSpPr>
            <p:spPr bwMode="auto">
              <a:xfrm>
                <a:off x="4368" y="2242"/>
                <a:ext cx="7" cy="17"/>
              </a:xfrm>
              <a:custGeom>
                <a:avLst/>
                <a:gdLst>
                  <a:gd name="T0" fmla="*/ 2 w 28"/>
                  <a:gd name="T1" fmla="*/ 4 h 69"/>
                  <a:gd name="T2" fmla="*/ 2 w 28"/>
                  <a:gd name="T3" fmla="*/ 3 h 69"/>
                  <a:gd name="T4" fmla="*/ 2 w 28"/>
                  <a:gd name="T5" fmla="*/ 3 h 69"/>
                  <a:gd name="T6" fmla="*/ 2 w 28"/>
                  <a:gd name="T7" fmla="*/ 2 h 69"/>
                  <a:gd name="T8" fmla="*/ 2 w 28"/>
                  <a:gd name="T9" fmla="*/ 2 h 69"/>
                  <a:gd name="T10" fmla="*/ 1 w 28"/>
                  <a:gd name="T11" fmla="*/ 1 h 69"/>
                  <a:gd name="T12" fmla="*/ 1 w 28"/>
                  <a:gd name="T13" fmla="*/ 1 h 69"/>
                  <a:gd name="T14" fmla="*/ 1 w 28"/>
                  <a:gd name="T15" fmla="*/ 0 h 69"/>
                  <a:gd name="T16" fmla="*/ 1 w 28"/>
                  <a:gd name="T17" fmla="*/ 0 h 69"/>
                  <a:gd name="T18" fmla="*/ 0 w 28"/>
                  <a:gd name="T19" fmla="*/ 0 h 69"/>
                  <a:gd name="T20" fmla="*/ 0 w 28"/>
                  <a:gd name="T21" fmla="*/ 0 h 69"/>
                  <a:gd name="T22" fmla="*/ 0 w 28"/>
                  <a:gd name="T23" fmla="*/ 1 h 69"/>
                  <a:gd name="T24" fmla="*/ 1 w 28"/>
                  <a:gd name="T25" fmla="*/ 1 h 69"/>
                  <a:gd name="T26" fmla="*/ 1 w 28"/>
                  <a:gd name="T27" fmla="*/ 2 h 69"/>
                  <a:gd name="T28" fmla="*/ 1 w 28"/>
                  <a:gd name="T29" fmla="*/ 2 h 69"/>
                  <a:gd name="T30" fmla="*/ 1 w 28"/>
                  <a:gd name="T31" fmla="*/ 3 h 69"/>
                  <a:gd name="T32" fmla="*/ 1 w 28"/>
                  <a:gd name="T33" fmla="*/ 3 h 69"/>
                  <a:gd name="T34" fmla="*/ 1 w 28"/>
                  <a:gd name="T35" fmla="*/ 4 h 69"/>
                  <a:gd name="T36" fmla="*/ 2 w 28"/>
                  <a:gd name="T37" fmla="*/ 4 h 6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8"/>
                  <a:gd name="T58" fmla="*/ 0 h 69"/>
                  <a:gd name="T59" fmla="*/ 28 w 28"/>
                  <a:gd name="T60" fmla="*/ 69 h 6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8" h="69">
                    <a:moveTo>
                      <a:pt x="28" y="69"/>
                    </a:moveTo>
                    <a:lnTo>
                      <a:pt x="28" y="58"/>
                    </a:lnTo>
                    <a:lnTo>
                      <a:pt x="26" y="46"/>
                    </a:lnTo>
                    <a:lnTo>
                      <a:pt x="24" y="37"/>
                    </a:lnTo>
                    <a:lnTo>
                      <a:pt x="22" y="28"/>
                    </a:lnTo>
                    <a:lnTo>
                      <a:pt x="19" y="20"/>
                    </a:lnTo>
                    <a:lnTo>
                      <a:pt x="17" y="12"/>
                    </a:lnTo>
                    <a:lnTo>
                      <a:pt x="14" y="4"/>
                    </a:lnTo>
                    <a:lnTo>
                      <a:pt x="12" y="0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5" y="16"/>
                    </a:lnTo>
                    <a:lnTo>
                      <a:pt x="7" y="22"/>
                    </a:lnTo>
                    <a:lnTo>
                      <a:pt x="10" y="31"/>
                    </a:lnTo>
                    <a:lnTo>
                      <a:pt x="12" y="39"/>
                    </a:lnTo>
                    <a:lnTo>
                      <a:pt x="14" y="49"/>
                    </a:lnTo>
                    <a:lnTo>
                      <a:pt x="16" y="58"/>
                    </a:lnTo>
                    <a:lnTo>
                      <a:pt x="16" y="69"/>
                    </a:lnTo>
                    <a:lnTo>
                      <a:pt x="28" y="6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1620" name="Text Box 398"/>
          <p:cNvSpPr txBox="1">
            <a:spLocks noChangeArrowheads="1"/>
          </p:cNvSpPr>
          <p:nvPr/>
        </p:nvSpPr>
        <p:spPr bwMode="auto">
          <a:xfrm>
            <a:off x="1114425" y="0"/>
            <a:ext cx="6915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Tahoma" pitchFamily="34" charset="0"/>
              </a:rPr>
              <a:t>RECONNAISSANCE FLIGHT PATH</a:t>
            </a:r>
          </a:p>
        </p:txBody>
      </p:sp>
      <p:sp>
        <p:nvSpPr>
          <p:cNvPr id="285071" name="Text Box 399"/>
          <p:cNvSpPr txBox="1">
            <a:spLocks noChangeArrowheads="1"/>
          </p:cNvSpPr>
          <p:nvPr/>
        </p:nvSpPr>
        <p:spPr bwMode="auto">
          <a:xfrm>
            <a:off x="5334000" y="2667000"/>
            <a:ext cx="3810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charset="0"/>
              </a:rPr>
              <a:t>Aircraft “ALPHA” Pattern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5" name="Group 400"/>
          <p:cNvGrpSpPr>
            <a:grpSpLocks/>
          </p:cNvGrpSpPr>
          <p:nvPr/>
        </p:nvGrpSpPr>
        <p:grpSpPr bwMode="auto">
          <a:xfrm>
            <a:off x="1981200" y="762000"/>
            <a:ext cx="4724400" cy="4800600"/>
            <a:chOff x="1332" y="432"/>
            <a:chExt cx="2856" cy="2939"/>
          </a:xfrm>
        </p:grpSpPr>
        <p:sp>
          <p:nvSpPr>
            <p:cNvPr id="111931" name="Freeform 401"/>
            <p:cNvSpPr>
              <a:spLocks/>
            </p:cNvSpPr>
            <p:nvPr/>
          </p:nvSpPr>
          <p:spPr bwMode="auto">
            <a:xfrm>
              <a:off x="1332" y="432"/>
              <a:ext cx="2856" cy="2796"/>
            </a:xfrm>
            <a:custGeom>
              <a:avLst/>
              <a:gdLst>
                <a:gd name="T0" fmla="*/ 2856 w 2856"/>
                <a:gd name="T1" fmla="*/ 0 h 2796"/>
                <a:gd name="T2" fmla="*/ 0 w 2856"/>
                <a:gd name="T3" fmla="*/ 2796 h 2796"/>
                <a:gd name="T4" fmla="*/ 0 60000 65536"/>
                <a:gd name="T5" fmla="*/ 0 60000 65536"/>
                <a:gd name="T6" fmla="*/ 0 w 2856"/>
                <a:gd name="T7" fmla="*/ 0 h 2796"/>
                <a:gd name="T8" fmla="*/ 2856 w 2856"/>
                <a:gd name="T9" fmla="*/ 2796 h 279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56" h="2796">
                  <a:moveTo>
                    <a:pt x="2856" y="0"/>
                  </a:moveTo>
                  <a:lnTo>
                    <a:pt x="0" y="2796"/>
                  </a:ln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 type="triangl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1932" name="Group 402"/>
            <p:cNvGrpSpPr>
              <a:grpSpLocks/>
            </p:cNvGrpSpPr>
            <p:nvPr/>
          </p:nvGrpSpPr>
          <p:grpSpPr bwMode="auto">
            <a:xfrm rot="18865230" flipH="1">
              <a:off x="1067" y="2773"/>
              <a:ext cx="875" cy="322"/>
              <a:chOff x="4510" y="2830"/>
              <a:chExt cx="2497" cy="913"/>
            </a:xfrm>
          </p:grpSpPr>
          <p:grpSp>
            <p:nvGrpSpPr>
              <p:cNvPr id="111933" name="Group 403"/>
              <p:cNvGrpSpPr>
                <a:grpSpLocks/>
              </p:cNvGrpSpPr>
              <p:nvPr/>
            </p:nvGrpSpPr>
            <p:grpSpPr bwMode="auto">
              <a:xfrm>
                <a:off x="4510" y="2830"/>
                <a:ext cx="2497" cy="913"/>
                <a:chOff x="4510" y="2830"/>
                <a:chExt cx="2497" cy="913"/>
              </a:xfrm>
            </p:grpSpPr>
            <p:sp>
              <p:nvSpPr>
                <p:cNvPr id="112038" name="Freeform 404"/>
                <p:cNvSpPr>
                  <a:spLocks/>
                </p:cNvSpPr>
                <p:nvPr/>
              </p:nvSpPr>
              <p:spPr bwMode="auto">
                <a:xfrm>
                  <a:off x="4512" y="2832"/>
                  <a:ext cx="2485" cy="909"/>
                </a:xfrm>
                <a:custGeom>
                  <a:avLst/>
                  <a:gdLst>
                    <a:gd name="T0" fmla="*/ 1183 w 4970"/>
                    <a:gd name="T1" fmla="*/ 282 h 1817"/>
                    <a:gd name="T2" fmla="*/ 1191 w 4970"/>
                    <a:gd name="T3" fmla="*/ 268 h 1817"/>
                    <a:gd name="T4" fmla="*/ 1194 w 4970"/>
                    <a:gd name="T5" fmla="*/ 245 h 1817"/>
                    <a:gd name="T6" fmla="*/ 1194 w 4970"/>
                    <a:gd name="T7" fmla="*/ 216 h 1817"/>
                    <a:gd name="T8" fmla="*/ 1191 w 4970"/>
                    <a:gd name="T9" fmla="*/ 181 h 1817"/>
                    <a:gd name="T10" fmla="*/ 1186 w 4970"/>
                    <a:gd name="T11" fmla="*/ 145 h 1817"/>
                    <a:gd name="T12" fmla="*/ 1180 w 4970"/>
                    <a:gd name="T13" fmla="*/ 109 h 1817"/>
                    <a:gd name="T14" fmla="*/ 1173 w 4970"/>
                    <a:gd name="T15" fmla="*/ 76 h 1817"/>
                    <a:gd name="T16" fmla="*/ 1168 w 4970"/>
                    <a:gd name="T17" fmla="*/ 49 h 1817"/>
                    <a:gd name="T18" fmla="*/ 1163 w 4970"/>
                    <a:gd name="T19" fmla="*/ 29 h 1817"/>
                    <a:gd name="T20" fmla="*/ 1161 w 4970"/>
                    <a:gd name="T21" fmla="*/ 20 h 1817"/>
                    <a:gd name="T22" fmla="*/ 1154 w 4970"/>
                    <a:gd name="T23" fmla="*/ 8 h 1817"/>
                    <a:gd name="T24" fmla="*/ 1145 w 4970"/>
                    <a:gd name="T25" fmla="*/ 2 h 1817"/>
                    <a:gd name="T26" fmla="*/ 1137 w 4970"/>
                    <a:gd name="T27" fmla="*/ 0 h 1817"/>
                    <a:gd name="T28" fmla="*/ 1133 w 4970"/>
                    <a:gd name="T29" fmla="*/ 0 h 1817"/>
                    <a:gd name="T30" fmla="*/ 1122 w 4970"/>
                    <a:gd name="T31" fmla="*/ 0 h 1817"/>
                    <a:gd name="T32" fmla="*/ 1108 w 4970"/>
                    <a:gd name="T33" fmla="*/ 1 h 1817"/>
                    <a:gd name="T34" fmla="*/ 1100 w 4970"/>
                    <a:gd name="T35" fmla="*/ 3 h 1817"/>
                    <a:gd name="T36" fmla="*/ 1094 w 4970"/>
                    <a:gd name="T37" fmla="*/ 12 h 1817"/>
                    <a:gd name="T38" fmla="*/ 980 w 4970"/>
                    <a:gd name="T39" fmla="*/ 255 h 1817"/>
                    <a:gd name="T40" fmla="*/ 973 w 4970"/>
                    <a:gd name="T41" fmla="*/ 262 h 1817"/>
                    <a:gd name="T42" fmla="*/ 963 w 4970"/>
                    <a:gd name="T43" fmla="*/ 264 h 1817"/>
                    <a:gd name="T44" fmla="*/ 174 w 4970"/>
                    <a:gd name="T45" fmla="*/ 284 h 1817"/>
                    <a:gd name="T46" fmla="*/ 168 w 4970"/>
                    <a:gd name="T47" fmla="*/ 285 h 1817"/>
                    <a:gd name="T48" fmla="*/ 156 w 4970"/>
                    <a:gd name="T49" fmla="*/ 288 h 1817"/>
                    <a:gd name="T50" fmla="*/ 143 w 4970"/>
                    <a:gd name="T51" fmla="*/ 294 h 1817"/>
                    <a:gd name="T52" fmla="*/ 127 w 4970"/>
                    <a:gd name="T53" fmla="*/ 303 h 1817"/>
                    <a:gd name="T54" fmla="*/ 114 w 4970"/>
                    <a:gd name="T55" fmla="*/ 316 h 1817"/>
                    <a:gd name="T56" fmla="*/ 55 w 4970"/>
                    <a:gd name="T57" fmla="*/ 372 h 1817"/>
                    <a:gd name="T58" fmla="*/ 37 w 4970"/>
                    <a:gd name="T59" fmla="*/ 378 h 1817"/>
                    <a:gd name="T60" fmla="*/ 21 w 4970"/>
                    <a:gd name="T61" fmla="*/ 386 h 1817"/>
                    <a:gd name="T62" fmla="*/ 10 w 4970"/>
                    <a:gd name="T63" fmla="*/ 395 h 1817"/>
                    <a:gd name="T64" fmla="*/ 2 w 4970"/>
                    <a:gd name="T65" fmla="*/ 404 h 1817"/>
                    <a:gd name="T66" fmla="*/ 1 w 4970"/>
                    <a:gd name="T67" fmla="*/ 414 h 1817"/>
                    <a:gd name="T68" fmla="*/ 5 w 4970"/>
                    <a:gd name="T69" fmla="*/ 422 h 1817"/>
                    <a:gd name="T70" fmla="*/ 10 w 4970"/>
                    <a:gd name="T71" fmla="*/ 429 h 1817"/>
                    <a:gd name="T72" fmla="*/ 19 w 4970"/>
                    <a:gd name="T73" fmla="*/ 434 h 1817"/>
                    <a:gd name="T74" fmla="*/ 33 w 4970"/>
                    <a:gd name="T75" fmla="*/ 437 h 1817"/>
                    <a:gd name="T76" fmla="*/ 49 w 4970"/>
                    <a:gd name="T77" fmla="*/ 438 h 1817"/>
                    <a:gd name="T78" fmla="*/ 59 w 4970"/>
                    <a:gd name="T79" fmla="*/ 444 h 1817"/>
                    <a:gd name="T80" fmla="*/ 74 w 4970"/>
                    <a:gd name="T81" fmla="*/ 449 h 1817"/>
                    <a:gd name="T82" fmla="*/ 92 w 4970"/>
                    <a:gd name="T83" fmla="*/ 452 h 1817"/>
                    <a:gd name="T84" fmla="*/ 115 w 4970"/>
                    <a:gd name="T85" fmla="*/ 454 h 1817"/>
                    <a:gd name="T86" fmla="*/ 140 w 4970"/>
                    <a:gd name="T87" fmla="*/ 455 h 1817"/>
                    <a:gd name="T88" fmla="*/ 1078 w 4970"/>
                    <a:gd name="T89" fmla="*/ 319 h 1817"/>
                    <a:gd name="T90" fmla="*/ 1175 w 4970"/>
                    <a:gd name="T91" fmla="*/ 285 h 181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4970"/>
                    <a:gd name="T139" fmla="*/ 0 h 1817"/>
                    <a:gd name="T140" fmla="*/ 4970 w 4970"/>
                    <a:gd name="T141" fmla="*/ 1817 h 1817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4970" h="1817">
                      <a:moveTo>
                        <a:pt x="4699" y="1139"/>
                      </a:moveTo>
                      <a:lnTo>
                        <a:pt x="4717" y="1137"/>
                      </a:lnTo>
                      <a:lnTo>
                        <a:pt x="4732" y="1127"/>
                      </a:lnTo>
                      <a:lnTo>
                        <a:pt x="4743" y="1114"/>
                      </a:lnTo>
                      <a:lnTo>
                        <a:pt x="4753" y="1095"/>
                      </a:lnTo>
                      <a:lnTo>
                        <a:pt x="4761" y="1072"/>
                      </a:lnTo>
                      <a:lnTo>
                        <a:pt x="4768" y="1046"/>
                      </a:lnTo>
                      <a:lnTo>
                        <a:pt x="4772" y="1015"/>
                      </a:lnTo>
                      <a:lnTo>
                        <a:pt x="4775" y="980"/>
                      </a:lnTo>
                      <a:lnTo>
                        <a:pt x="4776" y="943"/>
                      </a:lnTo>
                      <a:lnTo>
                        <a:pt x="4775" y="903"/>
                      </a:lnTo>
                      <a:lnTo>
                        <a:pt x="4774" y="861"/>
                      </a:lnTo>
                      <a:lnTo>
                        <a:pt x="4771" y="816"/>
                      </a:lnTo>
                      <a:lnTo>
                        <a:pt x="4767" y="770"/>
                      </a:lnTo>
                      <a:lnTo>
                        <a:pt x="4761" y="723"/>
                      </a:lnTo>
                      <a:lnTo>
                        <a:pt x="4756" y="676"/>
                      </a:lnTo>
                      <a:lnTo>
                        <a:pt x="4749" y="628"/>
                      </a:lnTo>
                      <a:lnTo>
                        <a:pt x="4742" y="578"/>
                      </a:lnTo>
                      <a:lnTo>
                        <a:pt x="4734" y="530"/>
                      </a:lnTo>
                      <a:lnTo>
                        <a:pt x="4726" y="483"/>
                      </a:lnTo>
                      <a:lnTo>
                        <a:pt x="4718" y="435"/>
                      </a:lnTo>
                      <a:lnTo>
                        <a:pt x="4710" y="390"/>
                      </a:lnTo>
                      <a:lnTo>
                        <a:pt x="4700" y="345"/>
                      </a:lnTo>
                      <a:lnTo>
                        <a:pt x="4692" y="304"/>
                      </a:lnTo>
                      <a:lnTo>
                        <a:pt x="4684" y="265"/>
                      </a:lnTo>
                      <a:lnTo>
                        <a:pt x="4676" y="228"/>
                      </a:lnTo>
                      <a:lnTo>
                        <a:pt x="4669" y="195"/>
                      </a:lnTo>
                      <a:lnTo>
                        <a:pt x="4662" y="165"/>
                      </a:lnTo>
                      <a:lnTo>
                        <a:pt x="4657" y="138"/>
                      </a:lnTo>
                      <a:lnTo>
                        <a:pt x="4651" y="115"/>
                      </a:lnTo>
                      <a:lnTo>
                        <a:pt x="4646" y="98"/>
                      </a:lnTo>
                      <a:lnTo>
                        <a:pt x="4644" y="85"/>
                      </a:lnTo>
                      <a:lnTo>
                        <a:pt x="4642" y="78"/>
                      </a:lnTo>
                      <a:lnTo>
                        <a:pt x="4635" y="61"/>
                      </a:lnTo>
                      <a:lnTo>
                        <a:pt x="4626" y="46"/>
                      </a:lnTo>
                      <a:lnTo>
                        <a:pt x="4616" y="32"/>
                      </a:lnTo>
                      <a:lnTo>
                        <a:pt x="4605" y="22"/>
                      </a:lnTo>
                      <a:lnTo>
                        <a:pt x="4592" y="13"/>
                      </a:lnTo>
                      <a:lnTo>
                        <a:pt x="4578" y="6"/>
                      </a:lnTo>
                      <a:lnTo>
                        <a:pt x="4563" y="1"/>
                      </a:lnTo>
                      <a:lnTo>
                        <a:pt x="4546" y="0"/>
                      </a:lnTo>
                      <a:lnTo>
                        <a:pt x="4545" y="0"/>
                      </a:lnTo>
                      <a:lnTo>
                        <a:pt x="4543" y="0"/>
                      </a:lnTo>
                      <a:lnTo>
                        <a:pt x="4538" y="0"/>
                      </a:lnTo>
                      <a:lnTo>
                        <a:pt x="4530" y="0"/>
                      </a:lnTo>
                      <a:lnTo>
                        <a:pt x="4520" y="0"/>
                      </a:lnTo>
                      <a:lnTo>
                        <a:pt x="4506" y="0"/>
                      </a:lnTo>
                      <a:lnTo>
                        <a:pt x="4488" y="0"/>
                      </a:lnTo>
                      <a:lnTo>
                        <a:pt x="4468" y="0"/>
                      </a:lnTo>
                      <a:lnTo>
                        <a:pt x="4447" y="0"/>
                      </a:lnTo>
                      <a:lnTo>
                        <a:pt x="4431" y="1"/>
                      </a:lnTo>
                      <a:lnTo>
                        <a:pt x="4418" y="2"/>
                      </a:lnTo>
                      <a:lnTo>
                        <a:pt x="4409" y="6"/>
                      </a:lnTo>
                      <a:lnTo>
                        <a:pt x="4400" y="12"/>
                      </a:lnTo>
                      <a:lnTo>
                        <a:pt x="4392" y="20"/>
                      </a:lnTo>
                      <a:lnTo>
                        <a:pt x="4384" y="31"/>
                      </a:lnTo>
                      <a:lnTo>
                        <a:pt x="4373" y="46"/>
                      </a:lnTo>
                      <a:lnTo>
                        <a:pt x="3948" y="975"/>
                      </a:lnTo>
                      <a:lnTo>
                        <a:pt x="3934" y="1002"/>
                      </a:lnTo>
                      <a:lnTo>
                        <a:pt x="3922" y="1020"/>
                      </a:lnTo>
                      <a:lnTo>
                        <a:pt x="3911" y="1033"/>
                      </a:lnTo>
                      <a:lnTo>
                        <a:pt x="3902" y="1041"/>
                      </a:lnTo>
                      <a:lnTo>
                        <a:pt x="3892" y="1047"/>
                      </a:lnTo>
                      <a:lnTo>
                        <a:pt x="3881" y="1049"/>
                      </a:lnTo>
                      <a:lnTo>
                        <a:pt x="3869" y="1050"/>
                      </a:lnTo>
                      <a:lnTo>
                        <a:pt x="3854" y="1053"/>
                      </a:lnTo>
                      <a:lnTo>
                        <a:pt x="3044" y="1164"/>
                      </a:lnTo>
                      <a:lnTo>
                        <a:pt x="699" y="1133"/>
                      </a:lnTo>
                      <a:lnTo>
                        <a:pt x="697" y="1133"/>
                      </a:lnTo>
                      <a:lnTo>
                        <a:pt x="692" y="1134"/>
                      </a:lnTo>
                      <a:lnTo>
                        <a:pt x="684" y="1135"/>
                      </a:lnTo>
                      <a:lnTo>
                        <a:pt x="673" y="1139"/>
                      </a:lnTo>
                      <a:lnTo>
                        <a:pt x="660" y="1141"/>
                      </a:lnTo>
                      <a:lnTo>
                        <a:pt x="644" y="1146"/>
                      </a:lnTo>
                      <a:lnTo>
                        <a:pt x="627" y="1152"/>
                      </a:lnTo>
                      <a:lnTo>
                        <a:pt x="609" y="1157"/>
                      </a:lnTo>
                      <a:lnTo>
                        <a:pt x="590" y="1165"/>
                      </a:lnTo>
                      <a:lnTo>
                        <a:pt x="569" y="1175"/>
                      </a:lnTo>
                      <a:lnTo>
                        <a:pt x="550" y="1185"/>
                      </a:lnTo>
                      <a:lnTo>
                        <a:pt x="529" y="1196"/>
                      </a:lnTo>
                      <a:lnTo>
                        <a:pt x="509" y="1210"/>
                      </a:lnTo>
                      <a:lnTo>
                        <a:pt x="491" y="1225"/>
                      </a:lnTo>
                      <a:lnTo>
                        <a:pt x="472" y="1243"/>
                      </a:lnTo>
                      <a:lnTo>
                        <a:pt x="456" y="1261"/>
                      </a:lnTo>
                      <a:lnTo>
                        <a:pt x="279" y="1474"/>
                      </a:lnTo>
                      <a:lnTo>
                        <a:pt x="250" y="1480"/>
                      </a:lnTo>
                      <a:lnTo>
                        <a:pt x="222" y="1487"/>
                      </a:lnTo>
                      <a:lnTo>
                        <a:pt x="196" y="1494"/>
                      </a:lnTo>
                      <a:lnTo>
                        <a:pt x="171" y="1502"/>
                      </a:lnTo>
                      <a:lnTo>
                        <a:pt x="146" y="1511"/>
                      </a:lnTo>
                      <a:lnTo>
                        <a:pt x="124" y="1521"/>
                      </a:lnTo>
                      <a:lnTo>
                        <a:pt x="104" y="1532"/>
                      </a:lnTo>
                      <a:lnTo>
                        <a:pt x="84" y="1542"/>
                      </a:lnTo>
                      <a:lnTo>
                        <a:pt x="67" y="1553"/>
                      </a:lnTo>
                      <a:lnTo>
                        <a:pt x="52" y="1565"/>
                      </a:lnTo>
                      <a:lnTo>
                        <a:pt x="38" y="1578"/>
                      </a:lnTo>
                      <a:lnTo>
                        <a:pt x="26" y="1589"/>
                      </a:lnTo>
                      <a:lnTo>
                        <a:pt x="16" y="1602"/>
                      </a:lnTo>
                      <a:lnTo>
                        <a:pt x="9" y="1614"/>
                      </a:lnTo>
                      <a:lnTo>
                        <a:pt x="3" y="1627"/>
                      </a:lnTo>
                      <a:lnTo>
                        <a:pt x="0" y="1640"/>
                      </a:lnTo>
                      <a:lnTo>
                        <a:pt x="2" y="1654"/>
                      </a:lnTo>
                      <a:lnTo>
                        <a:pt x="6" y="1666"/>
                      </a:lnTo>
                      <a:lnTo>
                        <a:pt x="12" y="1678"/>
                      </a:lnTo>
                      <a:lnTo>
                        <a:pt x="17" y="1688"/>
                      </a:lnTo>
                      <a:lnTo>
                        <a:pt x="24" y="1697"/>
                      </a:lnTo>
                      <a:lnTo>
                        <a:pt x="32" y="1707"/>
                      </a:lnTo>
                      <a:lnTo>
                        <a:pt x="41" y="1714"/>
                      </a:lnTo>
                      <a:lnTo>
                        <a:pt x="53" y="1720"/>
                      </a:lnTo>
                      <a:lnTo>
                        <a:pt x="66" y="1727"/>
                      </a:lnTo>
                      <a:lnTo>
                        <a:pt x="79" y="1733"/>
                      </a:lnTo>
                      <a:lnTo>
                        <a:pt x="96" y="1738"/>
                      </a:lnTo>
                      <a:lnTo>
                        <a:pt x="113" y="1741"/>
                      </a:lnTo>
                      <a:lnTo>
                        <a:pt x="131" y="1745"/>
                      </a:lnTo>
                      <a:lnTo>
                        <a:pt x="152" y="1747"/>
                      </a:lnTo>
                      <a:lnTo>
                        <a:pt x="175" y="1749"/>
                      </a:lnTo>
                      <a:lnTo>
                        <a:pt x="199" y="1750"/>
                      </a:lnTo>
                      <a:lnTo>
                        <a:pt x="210" y="1758"/>
                      </a:lnTo>
                      <a:lnTo>
                        <a:pt x="221" y="1766"/>
                      </a:lnTo>
                      <a:lnTo>
                        <a:pt x="236" y="1775"/>
                      </a:lnTo>
                      <a:lnTo>
                        <a:pt x="253" y="1781"/>
                      </a:lnTo>
                      <a:lnTo>
                        <a:pt x="273" y="1787"/>
                      </a:lnTo>
                      <a:lnTo>
                        <a:pt x="295" y="1793"/>
                      </a:lnTo>
                      <a:lnTo>
                        <a:pt x="319" y="1799"/>
                      </a:lnTo>
                      <a:lnTo>
                        <a:pt x="344" y="1803"/>
                      </a:lnTo>
                      <a:lnTo>
                        <a:pt x="371" y="1808"/>
                      </a:lnTo>
                      <a:lnTo>
                        <a:pt x="400" y="1811"/>
                      </a:lnTo>
                      <a:lnTo>
                        <a:pt x="430" y="1814"/>
                      </a:lnTo>
                      <a:lnTo>
                        <a:pt x="461" y="1816"/>
                      </a:lnTo>
                      <a:lnTo>
                        <a:pt x="493" y="1817"/>
                      </a:lnTo>
                      <a:lnTo>
                        <a:pt x="526" y="1817"/>
                      </a:lnTo>
                      <a:lnTo>
                        <a:pt x="560" y="1817"/>
                      </a:lnTo>
                      <a:lnTo>
                        <a:pt x="594" y="1816"/>
                      </a:lnTo>
                      <a:lnTo>
                        <a:pt x="2949" y="1813"/>
                      </a:lnTo>
                      <a:lnTo>
                        <a:pt x="4310" y="1274"/>
                      </a:lnTo>
                      <a:lnTo>
                        <a:pt x="4908" y="1168"/>
                      </a:lnTo>
                      <a:lnTo>
                        <a:pt x="4970" y="1135"/>
                      </a:lnTo>
                      <a:lnTo>
                        <a:pt x="4699" y="11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39" name="Freeform 405"/>
                <p:cNvSpPr>
                  <a:spLocks/>
                </p:cNvSpPr>
                <p:nvPr/>
              </p:nvSpPr>
              <p:spPr bwMode="auto">
                <a:xfrm>
                  <a:off x="6831" y="2871"/>
                  <a:ext cx="72" cy="533"/>
                </a:xfrm>
                <a:custGeom>
                  <a:avLst/>
                  <a:gdLst>
                    <a:gd name="T0" fmla="*/ 0 w 144"/>
                    <a:gd name="T1" fmla="*/ 1 h 1066"/>
                    <a:gd name="T2" fmla="*/ 1 w 144"/>
                    <a:gd name="T3" fmla="*/ 5 h 1066"/>
                    <a:gd name="T4" fmla="*/ 3 w 144"/>
                    <a:gd name="T5" fmla="*/ 15 h 1066"/>
                    <a:gd name="T6" fmla="*/ 7 w 144"/>
                    <a:gd name="T7" fmla="*/ 29 h 1066"/>
                    <a:gd name="T8" fmla="*/ 10 w 144"/>
                    <a:gd name="T9" fmla="*/ 47 h 1066"/>
                    <a:gd name="T10" fmla="*/ 14 w 144"/>
                    <a:gd name="T11" fmla="*/ 67 h 1066"/>
                    <a:gd name="T12" fmla="*/ 19 w 144"/>
                    <a:gd name="T13" fmla="*/ 89 h 1066"/>
                    <a:gd name="T14" fmla="*/ 23 w 144"/>
                    <a:gd name="T15" fmla="*/ 113 h 1066"/>
                    <a:gd name="T16" fmla="*/ 26 w 144"/>
                    <a:gd name="T17" fmla="*/ 138 h 1066"/>
                    <a:gd name="T18" fmla="*/ 30 w 144"/>
                    <a:gd name="T19" fmla="*/ 161 h 1066"/>
                    <a:gd name="T20" fmla="*/ 33 w 144"/>
                    <a:gd name="T21" fmla="*/ 184 h 1066"/>
                    <a:gd name="T22" fmla="*/ 34 w 144"/>
                    <a:gd name="T23" fmla="*/ 206 h 1066"/>
                    <a:gd name="T24" fmla="*/ 34 w 144"/>
                    <a:gd name="T25" fmla="*/ 225 h 1066"/>
                    <a:gd name="T26" fmla="*/ 31 w 144"/>
                    <a:gd name="T27" fmla="*/ 241 h 1066"/>
                    <a:gd name="T28" fmla="*/ 28 w 144"/>
                    <a:gd name="T29" fmla="*/ 254 h 1066"/>
                    <a:gd name="T30" fmla="*/ 22 w 144"/>
                    <a:gd name="T31" fmla="*/ 262 h 1066"/>
                    <a:gd name="T32" fmla="*/ 15 w 144"/>
                    <a:gd name="T33" fmla="*/ 265 h 1066"/>
                    <a:gd name="T34" fmla="*/ 20 w 144"/>
                    <a:gd name="T35" fmla="*/ 266 h 1066"/>
                    <a:gd name="T36" fmla="*/ 27 w 144"/>
                    <a:gd name="T37" fmla="*/ 260 h 1066"/>
                    <a:gd name="T38" fmla="*/ 33 w 144"/>
                    <a:gd name="T39" fmla="*/ 249 h 1066"/>
                    <a:gd name="T40" fmla="*/ 35 w 144"/>
                    <a:gd name="T41" fmla="*/ 234 h 1066"/>
                    <a:gd name="T42" fmla="*/ 36 w 144"/>
                    <a:gd name="T43" fmla="*/ 216 h 1066"/>
                    <a:gd name="T44" fmla="*/ 36 w 144"/>
                    <a:gd name="T45" fmla="*/ 196 h 1066"/>
                    <a:gd name="T46" fmla="*/ 34 w 144"/>
                    <a:gd name="T47" fmla="*/ 173 h 1066"/>
                    <a:gd name="T48" fmla="*/ 30 w 144"/>
                    <a:gd name="T49" fmla="*/ 149 h 1066"/>
                    <a:gd name="T50" fmla="*/ 27 w 144"/>
                    <a:gd name="T51" fmla="*/ 125 h 1066"/>
                    <a:gd name="T52" fmla="*/ 23 w 144"/>
                    <a:gd name="T53" fmla="*/ 101 h 1066"/>
                    <a:gd name="T54" fmla="*/ 19 w 144"/>
                    <a:gd name="T55" fmla="*/ 78 h 1066"/>
                    <a:gd name="T56" fmla="*/ 15 w 144"/>
                    <a:gd name="T57" fmla="*/ 56 h 1066"/>
                    <a:gd name="T58" fmla="*/ 11 w 144"/>
                    <a:gd name="T59" fmla="*/ 37 h 1066"/>
                    <a:gd name="T60" fmla="*/ 7 w 144"/>
                    <a:gd name="T61" fmla="*/ 21 h 1066"/>
                    <a:gd name="T62" fmla="*/ 5 w 144"/>
                    <a:gd name="T63" fmla="*/ 9 h 1066"/>
                    <a:gd name="T64" fmla="*/ 3 w 144"/>
                    <a:gd name="T65" fmla="*/ 1 h 1066"/>
                    <a:gd name="T66" fmla="*/ 2 w 144"/>
                    <a:gd name="T67" fmla="*/ 0 h 106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44"/>
                    <a:gd name="T103" fmla="*/ 0 h 1066"/>
                    <a:gd name="T104" fmla="*/ 144 w 144"/>
                    <a:gd name="T105" fmla="*/ 1066 h 106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44" h="1066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" y="9"/>
                      </a:lnTo>
                      <a:lnTo>
                        <a:pt x="5" y="22"/>
                      </a:lnTo>
                      <a:lnTo>
                        <a:pt x="9" y="39"/>
                      </a:lnTo>
                      <a:lnTo>
                        <a:pt x="15" y="62"/>
                      </a:lnTo>
                      <a:lnTo>
                        <a:pt x="21" y="89"/>
                      </a:lnTo>
                      <a:lnTo>
                        <a:pt x="28" y="119"/>
                      </a:lnTo>
                      <a:lnTo>
                        <a:pt x="35" y="152"/>
                      </a:lnTo>
                      <a:lnTo>
                        <a:pt x="43" y="189"/>
                      </a:lnTo>
                      <a:lnTo>
                        <a:pt x="51" y="228"/>
                      </a:lnTo>
                      <a:lnTo>
                        <a:pt x="59" y="270"/>
                      </a:lnTo>
                      <a:lnTo>
                        <a:pt x="68" y="315"/>
                      </a:lnTo>
                      <a:lnTo>
                        <a:pt x="76" y="359"/>
                      </a:lnTo>
                      <a:lnTo>
                        <a:pt x="84" y="407"/>
                      </a:lnTo>
                      <a:lnTo>
                        <a:pt x="92" y="454"/>
                      </a:lnTo>
                      <a:lnTo>
                        <a:pt x="100" y="502"/>
                      </a:lnTo>
                      <a:lnTo>
                        <a:pt x="107" y="552"/>
                      </a:lnTo>
                      <a:lnTo>
                        <a:pt x="114" y="600"/>
                      </a:lnTo>
                      <a:lnTo>
                        <a:pt x="120" y="646"/>
                      </a:lnTo>
                      <a:lnTo>
                        <a:pt x="126" y="693"/>
                      </a:lnTo>
                      <a:lnTo>
                        <a:pt x="129" y="739"/>
                      </a:lnTo>
                      <a:lnTo>
                        <a:pt x="133" y="784"/>
                      </a:lnTo>
                      <a:lnTo>
                        <a:pt x="134" y="826"/>
                      </a:lnTo>
                      <a:lnTo>
                        <a:pt x="135" y="866"/>
                      </a:lnTo>
                      <a:lnTo>
                        <a:pt x="134" y="903"/>
                      </a:lnTo>
                      <a:lnTo>
                        <a:pt x="130" y="938"/>
                      </a:lnTo>
                      <a:lnTo>
                        <a:pt x="127" y="967"/>
                      </a:lnTo>
                      <a:lnTo>
                        <a:pt x="120" y="994"/>
                      </a:lnTo>
                      <a:lnTo>
                        <a:pt x="112" y="1016"/>
                      </a:lnTo>
                      <a:lnTo>
                        <a:pt x="103" y="1034"/>
                      </a:lnTo>
                      <a:lnTo>
                        <a:pt x="91" y="1047"/>
                      </a:lnTo>
                      <a:lnTo>
                        <a:pt x="78" y="1055"/>
                      </a:lnTo>
                      <a:lnTo>
                        <a:pt x="62" y="1057"/>
                      </a:lnTo>
                      <a:lnTo>
                        <a:pt x="62" y="1066"/>
                      </a:lnTo>
                      <a:lnTo>
                        <a:pt x="81" y="1064"/>
                      </a:lnTo>
                      <a:lnTo>
                        <a:pt x="98" y="1054"/>
                      </a:lnTo>
                      <a:lnTo>
                        <a:pt x="109" y="1039"/>
                      </a:lnTo>
                      <a:lnTo>
                        <a:pt x="121" y="1020"/>
                      </a:lnTo>
                      <a:lnTo>
                        <a:pt x="129" y="996"/>
                      </a:lnTo>
                      <a:lnTo>
                        <a:pt x="136" y="970"/>
                      </a:lnTo>
                      <a:lnTo>
                        <a:pt x="139" y="938"/>
                      </a:lnTo>
                      <a:lnTo>
                        <a:pt x="143" y="903"/>
                      </a:lnTo>
                      <a:lnTo>
                        <a:pt x="144" y="866"/>
                      </a:lnTo>
                      <a:lnTo>
                        <a:pt x="143" y="826"/>
                      </a:lnTo>
                      <a:lnTo>
                        <a:pt x="142" y="784"/>
                      </a:lnTo>
                      <a:lnTo>
                        <a:pt x="138" y="739"/>
                      </a:lnTo>
                      <a:lnTo>
                        <a:pt x="135" y="693"/>
                      </a:lnTo>
                      <a:lnTo>
                        <a:pt x="129" y="646"/>
                      </a:lnTo>
                      <a:lnTo>
                        <a:pt x="123" y="598"/>
                      </a:lnTo>
                      <a:lnTo>
                        <a:pt x="116" y="549"/>
                      </a:lnTo>
                      <a:lnTo>
                        <a:pt x="109" y="500"/>
                      </a:lnTo>
                      <a:lnTo>
                        <a:pt x="101" y="452"/>
                      </a:lnTo>
                      <a:lnTo>
                        <a:pt x="93" y="404"/>
                      </a:lnTo>
                      <a:lnTo>
                        <a:pt x="85" y="357"/>
                      </a:lnTo>
                      <a:lnTo>
                        <a:pt x="77" y="312"/>
                      </a:lnTo>
                      <a:lnTo>
                        <a:pt x="68" y="267"/>
                      </a:lnTo>
                      <a:lnTo>
                        <a:pt x="60" y="226"/>
                      </a:lnTo>
                      <a:lnTo>
                        <a:pt x="52" y="187"/>
                      </a:lnTo>
                      <a:lnTo>
                        <a:pt x="44" y="150"/>
                      </a:lnTo>
                      <a:lnTo>
                        <a:pt x="37" y="116"/>
                      </a:lnTo>
                      <a:lnTo>
                        <a:pt x="30" y="87"/>
                      </a:lnTo>
                      <a:lnTo>
                        <a:pt x="24" y="60"/>
                      </a:lnTo>
                      <a:lnTo>
                        <a:pt x="18" y="37"/>
                      </a:lnTo>
                      <a:lnTo>
                        <a:pt x="14" y="20"/>
                      </a:lnTo>
                      <a:lnTo>
                        <a:pt x="12" y="7"/>
                      </a:lnTo>
                      <a:lnTo>
                        <a:pt x="9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40" name="Freeform 406"/>
                <p:cNvSpPr>
                  <a:spLocks/>
                </p:cNvSpPr>
                <p:nvPr/>
              </p:nvSpPr>
              <p:spPr bwMode="auto">
                <a:xfrm>
                  <a:off x="6785" y="2830"/>
                  <a:ext cx="50" cy="42"/>
                </a:xfrm>
                <a:custGeom>
                  <a:avLst/>
                  <a:gdLst>
                    <a:gd name="T0" fmla="*/ 0 w 100"/>
                    <a:gd name="T1" fmla="*/ 3 h 84"/>
                    <a:gd name="T2" fmla="*/ 0 w 100"/>
                    <a:gd name="T3" fmla="*/ 3 h 84"/>
                    <a:gd name="T4" fmla="*/ 4 w 100"/>
                    <a:gd name="T5" fmla="*/ 3 h 84"/>
                    <a:gd name="T6" fmla="*/ 7 w 100"/>
                    <a:gd name="T7" fmla="*/ 3 h 84"/>
                    <a:gd name="T8" fmla="*/ 11 w 100"/>
                    <a:gd name="T9" fmla="*/ 5 h 84"/>
                    <a:gd name="T10" fmla="*/ 13 w 100"/>
                    <a:gd name="T11" fmla="*/ 7 h 84"/>
                    <a:gd name="T12" fmla="*/ 17 w 100"/>
                    <a:gd name="T13" fmla="*/ 11 h 84"/>
                    <a:gd name="T14" fmla="*/ 19 w 100"/>
                    <a:gd name="T15" fmla="*/ 13 h 84"/>
                    <a:gd name="T16" fmla="*/ 21 w 100"/>
                    <a:gd name="T17" fmla="*/ 17 h 84"/>
                    <a:gd name="T18" fmla="*/ 23 w 100"/>
                    <a:gd name="T19" fmla="*/ 21 h 84"/>
                    <a:gd name="T20" fmla="*/ 25 w 100"/>
                    <a:gd name="T21" fmla="*/ 21 h 84"/>
                    <a:gd name="T22" fmla="*/ 24 w 100"/>
                    <a:gd name="T23" fmla="*/ 16 h 84"/>
                    <a:gd name="T24" fmla="*/ 21 w 100"/>
                    <a:gd name="T25" fmla="*/ 12 h 84"/>
                    <a:gd name="T26" fmla="*/ 19 w 100"/>
                    <a:gd name="T27" fmla="*/ 9 h 84"/>
                    <a:gd name="T28" fmla="*/ 15 w 100"/>
                    <a:gd name="T29" fmla="*/ 5 h 84"/>
                    <a:gd name="T30" fmla="*/ 12 w 100"/>
                    <a:gd name="T31" fmla="*/ 3 h 84"/>
                    <a:gd name="T32" fmla="*/ 9 w 100"/>
                    <a:gd name="T33" fmla="*/ 1 h 84"/>
                    <a:gd name="T34" fmla="*/ 5 w 100"/>
                    <a:gd name="T35" fmla="*/ 1 h 84"/>
                    <a:gd name="T36" fmla="*/ 0 w 100"/>
                    <a:gd name="T37" fmla="*/ 0 h 84"/>
                    <a:gd name="T38" fmla="*/ 0 w 100"/>
                    <a:gd name="T39" fmla="*/ 0 h 84"/>
                    <a:gd name="T40" fmla="*/ 0 w 100"/>
                    <a:gd name="T41" fmla="*/ 3 h 8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00"/>
                    <a:gd name="T64" fmla="*/ 0 h 84"/>
                    <a:gd name="T65" fmla="*/ 100 w 100"/>
                    <a:gd name="T66" fmla="*/ 84 h 8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00" h="84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6" y="11"/>
                      </a:lnTo>
                      <a:lnTo>
                        <a:pt x="31" y="15"/>
                      </a:lnTo>
                      <a:lnTo>
                        <a:pt x="44" y="21"/>
                      </a:lnTo>
                      <a:lnTo>
                        <a:pt x="55" y="30"/>
                      </a:lnTo>
                      <a:lnTo>
                        <a:pt x="67" y="41"/>
                      </a:lnTo>
                      <a:lnTo>
                        <a:pt x="76" y="53"/>
                      </a:lnTo>
                      <a:lnTo>
                        <a:pt x="84" y="68"/>
                      </a:lnTo>
                      <a:lnTo>
                        <a:pt x="91" y="84"/>
                      </a:lnTo>
                      <a:lnTo>
                        <a:pt x="100" y="82"/>
                      </a:lnTo>
                      <a:lnTo>
                        <a:pt x="93" y="64"/>
                      </a:lnTo>
                      <a:lnTo>
                        <a:pt x="83" y="49"/>
                      </a:lnTo>
                      <a:lnTo>
                        <a:pt x="74" y="34"/>
                      </a:lnTo>
                      <a:lnTo>
                        <a:pt x="62" y="23"/>
                      </a:lnTo>
                      <a:lnTo>
                        <a:pt x="48" y="14"/>
                      </a:lnTo>
                      <a:lnTo>
                        <a:pt x="33" y="6"/>
                      </a:lnTo>
                      <a:lnTo>
                        <a:pt x="18" y="2"/>
                      </a:lnTo>
                      <a:lnTo>
                        <a:pt x="0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41" name="Freeform 407"/>
                <p:cNvSpPr>
                  <a:spLocks/>
                </p:cNvSpPr>
                <p:nvPr/>
              </p:nvSpPr>
              <p:spPr bwMode="auto">
                <a:xfrm>
                  <a:off x="6746" y="2830"/>
                  <a:ext cx="39" cy="4"/>
                </a:xfrm>
                <a:custGeom>
                  <a:avLst/>
                  <a:gdLst>
                    <a:gd name="T0" fmla="*/ 0 w 78"/>
                    <a:gd name="T1" fmla="*/ 2 h 10"/>
                    <a:gd name="T2" fmla="*/ 0 w 78"/>
                    <a:gd name="T3" fmla="*/ 2 h 10"/>
                    <a:gd name="T4" fmla="*/ 5 w 78"/>
                    <a:gd name="T5" fmla="*/ 2 h 10"/>
                    <a:gd name="T6" fmla="*/ 10 w 78"/>
                    <a:gd name="T7" fmla="*/ 2 h 10"/>
                    <a:gd name="T8" fmla="*/ 13 w 78"/>
                    <a:gd name="T9" fmla="*/ 2 h 10"/>
                    <a:gd name="T10" fmla="*/ 15 w 78"/>
                    <a:gd name="T11" fmla="*/ 2 h 10"/>
                    <a:gd name="T12" fmla="*/ 18 w 78"/>
                    <a:gd name="T13" fmla="*/ 2 h 10"/>
                    <a:gd name="T14" fmla="*/ 19 w 78"/>
                    <a:gd name="T15" fmla="*/ 2 h 10"/>
                    <a:gd name="T16" fmla="*/ 20 w 78"/>
                    <a:gd name="T17" fmla="*/ 2 h 10"/>
                    <a:gd name="T18" fmla="*/ 20 w 78"/>
                    <a:gd name="T19" fmla="*/ 2 h 10"/>
                    <a:gd name="T20" fmla="*/ 20 w 78"/>
                    <a:gd name="T21" fmla="*/ 0 h 10"/>
                    <a:gd name="T22" fmla="*/ 20 w 78"/>
                    <a:gd name="T23" fmla="*/ 0 h 10"/>
                    <a:gd name="T24" fmla="*/ 19 w 78"/>
                    <a:gd name="T25" fmla="*/ 0 h 10"/>
                    <a:gd name="T26" fmla="*/ 18 w 78"/>
                    <a:gd name="T27" fmla="*/ 0 h 10"/>
                    <a:gd name="T28" fmla="*/ 15 w 78"/>
                    <a:gd name="T29" fmla="*/ 0 h 10"/>
                    <a:gd name="T30" fmla="*/ 13 w 78"/>
                    <a:gd name="T31" fmla="*/ 0 h 10"/>
                    <a:gd name="T32" fmla="*/ 10 w 78"/>
                    <a:gd name="T33" fmla="*/ 0 h 10"/>
                    <a:gd name="T34" fmla="*/ 5 w 78"/>
                    <a:gd name="T35" fmla="*/ 0 h 10"/>
                    <a:gd name="T36" fmla="*/ 0 w 78"/>
                    <a:gd name="T37" fmla="*/ 0 h 10"/>
                    <a:gd name="T38" fmla="*/ 0 w 78"/>
                    <a:gd name="T39" fmla="*/ 0 h 10"/>
                    <a:gd name="T40" fmla="*/ 0 w 78"/>
                    <a:gd name="T41" fmla="*/ 2 h 1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78"/>
                    <a:gd name="T64" fmla="*/ 0 h 10"/>
                    <a:gd name="T65" fmla="*/ 78 w 78"/>
                    <a:gd name="T66" fmla="*/ 10 h 10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78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20" y="10"/>
                      </a:lnTo>
                      <a:lnTo>
                        <a:pt x="38" y="10"/>
                      </a:lnTo>
                      <a:lnTo>
                        <a:pt x="52" y="10"/>
                      </a:lnTo>
                      <a:lnTo>
                        <a:pt x="62" y="10"/>
                      </a:lnTo>
                      <a:lnTo>
                        <a:pt x="70" y="10"/>
                      </a:lnTo>
                      <a:lnTo>
                        <a:pt x="75" y="10"/>
                      </a:lnTo>
                      <a:lnTo>
                        <a:pt x="77" y="10"/>
                      </a:lnTo>
                      <a:lnTo>
                        <a:pt x="78" y="10"/>
                      </a:lnTo>
                      <a:lnTo>
                        <a:pt x="78" y="0"/>
                      </a:lnTo>
                      <a:lnTo>
                        <a:pt x="77" y="0"/>
                      </a:lnTo>
                      <a:lnTo>
                        <a:pt x="75" y="0"/>
                      </a:lnTo>
                      <a:lnTo>
                        <a:pt x="70" y="0"/>
                      </a:lnTo>
                      <a:lnTo>
                        <a:pt x="62" y="0"/>
                      </a:lnTo>
                      <a:lnTo>
                        <a:pt x="52" y="0"/>
                      </a:lnTo>
                      <a:lnTo>
                        <a:pt x="38" y="0"/>
                      </a:lnTo>
                      <a:lnTo>
                        <a:pt x="20" y="0"/>
                      </a:lnTo>
                      <a:lnTo>
                        <a:pt x="0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42" name="Freeform 408"/>
                <p:cNvSpPr>
                  <a:spLocks/>
                </p:cNvSpPr>
                <p:nvPr/>
              </p:nvSpPr>
              <p:spPr bwMode="auto">
                <a:xfrm>
                  <a:off x="6696" y="2830"/>
                  <a:ext cx="50" cy="26"/>
                </a:xfrm>
                <a:custGeom>
                  <a:avLst/>
                  <a:gdLst>
                    <a:gd name="T0" fmla="*/ 3 w 99"/>
                    <a:gd name="T1" fmla="*/ 13 h 53"/>
                    <a:gd name="T2" fmla="*/ 2 w 99"/>
                    <a:gd name="T3" fmla="*/ 13 h 53"/>
                    <a:gd name="T4" fmla="*/ 5 w 99"/>
                    <a:gd name="T5" fmla="*/ 9 h 53"/>
                    <a:gd name="T6" fmla="*/ 7 w 99"/>
                    <a:gd name="T7" fmla="*/ 7 h 53"/>
                    <a:gd name="T8" fmla="*/ 9 w 99"/>
                    <a:gd name="T9" fmla="*/ 5 h 53"/>
                    <a:gd name="T10" fmla="*/ 11 w 99"/>
                    <a:gd name="T11" fmla="*/ 3 h 53"/>
                    <a:gd name="T12" fmla="*/ 13 w 99"/>
                    <a:gd name="T13" fmla="*/ 3 h 53"/>
                    <a:gd name="T14" fmla="*/ 16 w 99"/>
                    <a:gd name="T15" fmla="*/ 2 h 53"/>
                    <a:gd name="T16" fmla="*/ 20 w 99"/>
                    <a:gd name="T17" fmla="*/ 2 h 53"/>
                    <a:gd name="T18" fmla="*/ 25 w 99"/>
                    <a:gd name="T19" fmla="*/ 2 h 53"/>
                    <a:gd name="T20" fmla="*/ 25 w 99"/>
                    <a:gd name="T21" fmla="*/ 0 h 53"/>
                    <a:gd name="T22" fmla="*/ 20 w 99"/>
                    <a:gd name="T23" fmla="*/ 0 h 53"/>
                    <a:gd name="T24" fmla="*/ 16 w 99"/>
                    <a:gd name="T25" fmla="*/ 0 h 53"/>
                    <a:gd name="T26" fmla="*/ 12 w 99"/>
                    <a:gd name="T27" fmla="*/ 0 h 53"/>
                    <a:gd name="T28" fmla="*/ 10 w 99"/>
                    <a:gd name="T29" fmla="*/ 1 h 53"/>
                    <a:gd name="T30" fmla="*/ 7 w 99"/>
                    <a:gd name="T31" fmla="*/ 3 h 53"/>
                    <a:gd name="T32" fmla="*/ 5 w 99"/>
                    <a:gd name="T33" fmla="*/ 5 h 53"/>
                    <a:gd name="T34" fmla="*/ 3 w 99"/>
                    <a:gd name="T35" fmla="*/ 8 h 53"/>
                    <a:gd name="T36" fmla="*/ 1 w 99"/>
                    <a:gd name="T37" fmla="*/ 12 h 53"/>
                    <a:gd name="T38" fmla="*/ 0 w 99"/>
                    <a:gd name="T39" fmla="*/ 12 h 53"/>
                    <a:gd name="T40" fmla="*/ 1 w 99"/>
                    <a:gd name="T41" fmla="*/ 12 h 53"/>
                    <a:gd name="T42" fmla="*/ 0 w 99"/>
                    <a:gd name="T43" fmla="*/ 12 h 53"/>
                    <a:gd name="T44" fmla="*/ 0 w 99"/>
                    <a:gd name="T45" fmla="*/ 12 h 53"/>
                    <a:gd name="T46" fmla="*/ 3 w 99"/>
                    <a:gd name="T47" fmla="*/ 13 h 5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99"/>
                    <a:gd name="T73" fmla="*/ 0 h 53"/>
                    <a:gd name="T74" fmla="*/ 99 w 99"/>
                    <a:gd name="T75" fmla="*/ 53 h 5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99" h="53">
                      <a:moveTo>
                        <a:pt x="9" y="53"/>
                      </a:moveTo>
                      <a:lnTo>
                        <a:pt x="8" y="53"/>
                      </a:lnTo>
                      <a:lnTo>
                        <a:pt x="18" y="38"/>
                      </a:lnTo>
                      <a:lnTo>
                        <a:pt x="26" y="28"/>
                      </a:lnTo>
                      <a:lnTo>
                        <a:pt x="34" y="20"/>
                      </a:lnTo>
                      <a:lnTo>
                        <a:pt x="42" y="15"/>
                      </a:lnTo>
                      <a:lnTo>
                        <a:pt x="50" y="12"/>
                      </a:lnTo>
                      <a:lnTo>
                        <a:pt x="62" y="11"/>
                      </a:lnTo>
                      <a:lnTo>
                        <a:pt x="78" y="10"/>
                      </a:lnTo>
                      <a:lnTo>
                        <a:pt x="99" y="10"/>
                      </a:lnTo>
                      <a:lnTo>
                        <a:pt x="99" y="0"/>
                      </a:lnTo>
                      <a:lnTo>
                        <a:pt x="78" y="0"/>
                      </a:lnTo>
                      <a:lnTo>
                        <a:pt x="62" y="2"/>
                      </a:lnTo>
                      <a:lnTo>
                        <a:pt x="48" y="3"/>
                      </a:lnTo>
                      <a:lnTo>
                        <a:pt x="38" y="6"/>
                      </a:lnTo>
                      <a:lnTo>
                        <a:pt x="27" y="13"/>
                      </a:lnTo>
                      <a:lnTo>
                        <a:pt x="19" y="21"/>
                      </a:lnTo>
                      <a:lnTo>
                        <a:pt x="11" y="34"/>
                      </a:lnTo>
                      <a:lnTo>
                        <a:pt x="1" y="49"/>
                      </a:lnTo>
                      <a:lnTo>
                        <a:pt x="0" y="49"/>
                      </a:lnTo>
                      <a:lnTo>
                        <a:pt x="1" y="49"/>
                      </a:lnTo>
                      <a:lnTo>
                        <a:pt x="0" y="49"/>
                      </a:lnTo>
                      <a:lnTo>
                        <a:pt x="9" y="5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43" name="Freeform 409"/>
                <p:cNvSpPr>
                  <a:spLocks/>
                </p:cNvSpPr>
                <p:nvPr/>
              </p:nvSpPr>
              <p:spPr bwMode="auto">
                <a:xfrm>
                  <a:off x="6484" y="2854"/>
                  <a:ext cx="217" cy="467"/>
                </a:xfrm>
                <a:custGeom>
                  <a:avLst/>
                  <a:gdLst>
                    <a:gd name="T0" fmla="*/ 3 w 434"/>
                    <a:gd name="T1" fmla="*/ 234 h 934"/>
                    <a:gd name="T2" fmla="*/ 3 w 434"/>
                    <a:gd name="T3" fmla="*/ 234 h 934"/>
                    <a:gd name="T4" fmla="*/ 109 w 434"/>
                    <a:gd name="T5" fmla="*/ 1 h 934"/>
                    <a:gd name="T6" fmla="*/ 107 w 434"/>
                    <a:gd name="T7" fmla="*/ 0 h 934"/>
                    <a:gd name="T8" fmla="*/ 0 w 434"/>
                    <a:gd name="T9" fmla="*/ 233 h 934"/>
                    <a:gd name="T10" fmla="*/ 0 w 434"/>
                    <a:gd name="T11" fmla="*/ 233 h 934"/>
                    <a:gd name="T12" fmla="*/ 3 w 434"/>
                    <a:gd name="T13" fmla="*/ 234 h 934"/>
                    <a:gd name="T14" fmla="*/ 3 w 434"/>
                    <a:gd name="T15" fmla="*/ 234 h 934"/>
                    <a:gd name="T16" fmla="*/ 3 w 434"/>
                    <a:gd name="T17" fmla="*/ 234 h 9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34"/>
                    <a:gd name="T28" fmla="*/ 0 h 934"/>
                    <a:gd name="T29" fmla="*/ 434 w 434"/>
                    <a:gd name="T30" fmla="*/ 934 h 93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34" h="934">
                      <a:moveTo>
                        <a:pt x="9" y="934"/>
                      </a:moveTo>
                      <a:lnTo>
                        <a:pt x="9" y="934"/>
                      </a:lnTo>
                      <a:lnTo>
                        <a:pt x="434" y="4"/>
                      </a:lnTo>
                      <a:lnTo>
                        <a:pt x="425" y="0"/>
                      </a:lnTo>
                      <a:lnTo>
                        <a:pt x="0" y="929"/>
                      </a:lnTo>
                      <a:lnTo>
                        <a:pt x="9" y="9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44" name="Freeform 410"/>
                <p:cNvSpPr>
                  <a:spLocks/>
                </p:cNvSpPr>
                <p:nvPr/>
              </p:nvSpPr>
              <p:spPr bwMode="auto">
                <a:xfrm>
                  <a:off x="6438" y="3319"/>
                  <a:ext cx="50" cy="42"/>
                </a:xfrm>
                <a:custGeom>
                  <a:avLst/>
                  <a:gdLst>
                    <a:gd name="T0" fmla="*/ 0 w 101"/>
                    <a:gd name="T1" fmla="*/ 21 h 84"/>
                    <a:gd name="T2" fmla="*/ 0 w 101"/>
                    <a:gd name="T3" fmla="*/ 21 h 84"/>
                    <a:gd name="T4" fmla="*/ 4 w 101"/>
                    <a:gd name="T5" fmla="*/ 21 h 84"/>
                    <a:gd name="T6" fmla="*/ 7 w 101"/>
                    <a:gd name="T7" fmla="*/ 21 h 84"/>
                    <a:gd name="T8" fmla="*/ 10 w 101"/>
                    <a:gd name="T9" fmla="*/ 20 h 84"/>
                    <a:gd name="T10" fmla="*/ 13 w 101"/>
                    <a:gd name="T11" fmla="*/ 18 h 84"/>
                    <a:gd name="T12" fmla="*/ 15 w 101"/>
                    <a:gd name="T13" fmla="*/ 15 h 84"/>
                    <a:gd name="T14" fmla="*/ 18 w 101"/>
                    <a:gd name="T15" fmla="*/ 12 h 84"/>
                    <a:gd name="T16" fmla="*/ 21 w 101"/>
                    <a:gd name="T17" fmla="*/ 7 h 84"/>
                    <a:gd name="T18" fmla="*/ 25 w 101"/>
                    <a:gd name="T19" fmla="*/ 1 h 84"/>
                    <a:gd name="T20" fmla="*/ 23 w 101"/>
                    <a:gd name="T21" fmla="*/ 0 h 84"/>
                    <a:gd name="T22" fmla="*/ 19 w 101"/>
                    <a:gd name="T23" fmla="*/ 6 h 84"/>
                    <a:gd name="T24" fmla="*/ 16 w 101"/>
                    <a:gd name="T25" fmla="*/ 11 h 84"/>
                    <a:gd name="T26" fmla="*/ 14 w 101"/>
                    <a:gd name="T27" fmla="*/ 14 h 84"/>
                    <a:gd name="T28" fmla="*/ 12 w 101"/>
                    <a:gd name="T29" fmla="*/ 17 h 84"/>
                    <a:gd name="T30" fmla="*/ 9 w 101"/>
                    <a:gd name="T31" fmla="*/ 18 h 84"/>
                    <a:gd name="T32" fmla="*/ 7 w 101"/>
                    <a:gd name="T33" fmla="*/ 18 h 84"/>
                    <a:gd name="T34" fmla="*/ 4 w 101"/>
                    <a:gd name="T35" fmla="*/ 19 h 84"/>
                    <a:gd name="T36" fmla="*/ 0 w 101"/>
                    <a:gd name="T37" fmla="*/ 19 h 84"/>
                    <a:gd name="T38" fmla="*/ 0 w 101"/>
                    <a:gd name="T39" fmla="*/ 19 h 84"/>
                    <a:gd name="T40" fmla="*/ 0 w 101"/>
                    <a:gd name="T41" fmla="*/ 21 h 84"/>
                    <a:gd name="T42" fmla="*/ 0 w 101"/>
                    <a:gd name="T43" fmla="*/ 21 h 84"/>
                    <a:gd name="T44" fmla="*/ 0 w 101"/>
                    <a:gd name="T45" fmla="*/ 21 h 8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01"/>
                    <a:gd name="T70" fmla="*/ 0 h 84"/>
                    <a:gd name="T71" fmla="*/ 101 w 101"/>
                    <a:gd name="T72" fmla="*/ 84 h 84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01" h="84">
                      <a:moveTo>
                        <a:pt x="3" y="84"/>
                      </a:moveTo>
                      <a:lnTo>
                        <a:pt x="3" y="84"/>
                      </a:lnTo>
                      <a:lnTo>
                        <a:pt x="17" y="82"/>
                      </a:lnTo>
                      <a:lnTo>
                        <a:pt x="30" y="81"/>
                      </a:lnTo>
                      <a:lnTo>
                        <a:pt x="41" y="78"/>
                      </a:lnTo>
                      <a:lnTo>
                        <a:pt x="52" y="71"/>
                      </a:lnTo>
                      <a:lnTo>
                        <a:pt x="63" y="63"/>
                      </a:lnTo>
                      <a:lnTo>
                        <a:pt x="73" y="50"/>
                      </a:lnTo>
                      <a:lnTo>
                        <a:pt x="86" y="31"/>
                      </a:lnTo>
                      <a:lnTo>
                        <a:pt x="101" y="5"/>
                      </a:lnTo>
                      <a:lnTo>
                        <a:pt x="92" y="0"/>
                      </a:lnTo>
                      <a:lnTo>
                        <a:pt x="79" y="27"/>
                      </a:lnTo>
                      <a:lnTo>
                        <a:pt x="66" y="45"/>
                      </a:lnTo>
                      <a:lnTo>
                        <a:pt x="56" y="56"/>
                      </a:lnTo>
                      <a:lnTo>
                        <a:pt x="48" y="65"/>
                      </a:lnTo>
                      <a:lnTo>
                        <a:pt x="39" y="69"/>
                      </a:lnTo>
                      <a:lnTo>
                        <a:pt x="28" y="71"/>
                      </a:lnTo>
                      <a:lnTo>
                        <a:pt x="17" y="73"/>
                      </a:lnTo>
                      <a:lnTo>
                        <a:pt x="0" y="75"/>
                      </a:lnTo>
                      <a:lnTo>
                        <a:pt x="3" y="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45" name="Freeform 411"/>
                <p:cNvSpPr>
                  <a:spLocks/>
                </p:cNvSpPr>
                <p:nvPr/>
              </p:nvSpPr>
              <p:spPr bwMode="auto">
                <a:xfrm>
                  <a:off x="6033" y="3356"/>
                  <a:ext cx="406" cy="60"/>
                </a:xfrm>
                <a:custGeom>
                  <a:avLst/>
                  <a:gdLst>
                    <a:gd name="T0" fmla="*/ 1 w 812"/>
                    <a:gd name="T1" fmla="*/ 30 h 121"/>
                    <a:gd name="T2" fmla="*/ 1 w 812"/>
                    <a:gd name="T3" fmla="*/ 30 h 121"/>
                    <a:gd name="T4" fmla="*/ 203 w 812"/>
                    <a:gd name="T5" fmla="*/ 2 h 121"/>
                    <a:gd name="T6" fmla="*/ 203 w 812"/>
                    <a:gd name="T7" fmla="*/ 0 h 121"/>
                    <a:gd name="T8" fmla="*/ 0 w 812"/>
                    <a:gd name="T9" fmla="*/ 28 h 121"/>
                    <a:gd name="T10" fmla="*/ 1 w 812"/>
                    <a:gd name="T11" fmla="*/ 28 h 121"/>
                    <a:gd name="T12" fmla="*/ 1 w 812"/>
                    <a:gd name="T13" fmla="*/ 30 h 121"/>
                    <a:gd name="T14" fmla="*/ 1 w 812"/>
                    <a:gd name="T15" fmla="*/ 30 h 121"/>
                    <a:gd name="T16" fmla="*/ 1 w 812"/>
                    <a:gd name="T17" fmla="*/ 30 h 121"/>
                    <a:gd name="T18" fmla="*/ 1 w 812"/>
                    <a:gd name="T19" fmla="*/ 30 h 1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12"/>
                    <a:gd name="T31" fmla="*/ 0 h 121"/>
                    <a:gd name="T32" fmla="*/ 812 w 812"/>
                    <a:gd name="T33" fmla="*/ 121 h 1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12" h="121">
                      <a:moveTo>
                        <a:pt x="1" y="121"/>
                      </a:moveTo>
                      <a:lnTo>
                        <a:pt x="2" y="121"/>
                      </a:lnTo>
                      <a:lnTo>
                        <a:pt x="812" y="9"/>
                      </a:lnTo>
                      <a:lnTo>
                        <a:pt x="809" y="0"/>
                      </a:lnTo>
                      <a:lnTo>
                        <a:pt x="0" y="112"/>
                      </a:lnTo>
                      <a:lnTo>
                        <a:pt x="1" y="112"/>
                      </a:lnTo>
                      <a:lnTo>
                        <a:pt x="1" y="121"/>
                      </a:lnTo>
                      <a:lnTo>
                        <a:pt x="2" y="121"/>
                      </a:lnTo>
                      <a:lnTo>
                        <a:pt x="1" y="1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46" name="Freeform 412"/>
                <p:cNvSpPr>
                  <a:spLocks/>
                </p:cNvSpPr>
                <p:nvPr/>
              </p:nvSpPr>
              <p:spPr bwMode="auto">
                <a:xfrm>
                  <a:off x="4861" y="3396"/>
                  <a:ext cx="1173" cy="20"/>
                </a:xfrm>
                <a:custGeom>
                  <a:avLst/>
                  <a:gdLst>
                    <a:gd name="T0" fmla="*/ 1 w 2346"/>
                    <a:gd name="T1" fmla="*/ 3 h 40"/>
                    <a:gd name="T2" fmla="*/ 1 w 2346"/>
                    <a:gd name="T3" fmla="*/ 3 h 40"/>
                    <a:gd name="T4" fmla="*/ 587 w 2346"/>
                    <a:gd name="T5" fmla="*/ 10 h 40"/>
                    <a:gd name="T6" fmla="*/ 587 w 2346"/>
                    <a:gd name="T7" fmla="*/ 7 h 40"/>
                    <a:gd name="T8" fmla="*/ 1 w 2346"/>
                    <a:gd name="T9" fmla="*/ 0 h 40"/>
                    <a:gd name="T10" fmla="*/ 0 w 2346"/>
                    <a:gd name="T11" fmla="*/ 0 h 40"/>
                    <a:gd name="T12" fmla="*/ 1 w 2346"/>
                    <a:gd name="T13" fmla="*/ 0 h 40"/>
                    <a:gd name="T14" fmla="*/ 1 w 2346"/>
                    <a:gd name="T15" fmla="*/ 0 h 40"/>
                    <a:gd name="T16" fmla="*/ 0 w 2346"/>
                    <a:gd name="T17" fmla="*/ 0 h 40"/>
                    <a:gd name="T18" fmla="*/ 1 w 2346"/>
                    <a:gd name="T19" fmla="*/ 3 h 4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346"/>
                    <a:gd name="T31" fmla="*/ 0 h 40"/>
                    <a:gd name="T32" fmla="*/ 2346 w 2346"/>
                    <a:gd name="T33" fmla="*/ 40 h 4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346" h="40">
                      <a:moveTo>
                        <a:pt x="2" y="9"/>
                      </a:moveTo>
                      <a:lnTo>
                        <a:pt x="1" y="9"/>
                      </a:lnTo>
                      <a:lnTo>
                        <a:pt x="2346" y="40"/>
                      </a:lnTo>
                      <a:lnTo>
                        <a:pt x="2346" y="31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47" name="Freeform 413"/>
                <p:cNvSpPr>
                  <a:spLocks/>
                </p:cNvSpPr>
                <p:nvPr/>
              </p:nvSpPr>
              <p:spPr bwMode="auto">
                <a:xfrm>
                  <a:off x="4738" y="3396"/>
                  <a:ext cx="124" cy="68"/>
                </a:xfrm>
                <a:custGeom>
                  <a:avLst/>
                  <a:gdLst>
                    <a:gd name="T0" fmla="*/ 2 w 247"/>
                    <a:gd name="T1" fmla="*/ 34 h 135"/>
                    <a:gd name="T2" fmla="*/ 2 w 247"/>
                    <a:gd name="T3" fmla="*/ 34 h 135"/>
                    <a:gd name="T4" fmla="*/ 6 w 247"/>
                    <a:gd name="T5" fmla="*/ 30 h 135"/>
                    <a:gd name="T6" fmla="*/ 11 w 247"/>
                    <a:gd name="T7" fmla="*/ 25 h 135"/>
                    <a:gd name="T8" fmla="*/ 15 w 247"/>
                    <a:gd name="T9" fmla="*/ 22 h 135"/>
                    <a:gd name="T10" fmla="*/ 20 w 247"/>
                    <a:gd name="T11" fmla="*/ 18 h 135"/>
                    <a:gd name="T12" fmla="*/ 25 w 247"/>
                    <a:gd name="T13" fmla="*/ 16 h 135"/>
                    <a:gd name="T14" fmla="*/ 30 w 247"/>
                    <a:gd name="T15" fmla="*/ 13 h 135"/>
                    <a:gd name="T16" fmla="*/ 35 w 247"/>
                    <a:gd name="T17" fmla="*/ 11 h 135"/>
                    <a:gd name="T18" fmla="*/ 40 w 247"/>
                    <a:gd name="T19" fmla="*/ 9 h 135"/>
                    <a:gd name="T20" fmla="*/ 44 w 247"/>
                    <a:gd name="T21" fmla="*/ 7 h 135"/>
                    <a:gd name="T22" fmla="*/ 48 w 247"/>
                    <a:gd name="T23" fmla="*/ 6 h 135"/>
                    <a:gd name="T24" fmla="*/ 52 w 247"/>
                    <a:gd name="T25" fmla="*/ 5 h 135"/>
                    <a:gd name="T26" fmla="*/ 56 w 247"/>
                    <a:gd name="T27" fmla="*/ 4 h 135"/>
                    <a:gd name="T28" fmla="*/ 58 w 247"/>
                    <a:gd name="T29" fmla="*/ 3 h 135"/>
                    <a:gd name="T30" fmla="*/ 61 w 247"/>
                    <a:gd name="T31" fmla="*/ 3 h 135"/>
                    <a:gd name="T32" fmla="*/ 62 w 247"/>
                    <a:gd name="T33" fmla="*/ 3 h 135"/>
                    <a:gd name="T34" fmla="*/ 62 w 247"/>
                    <a:gd name="T35" fmla="*/ 3 h 135"/>
                    <a:gd name="T36" fmla="*/ 62 w 247"/>
                    <a:gd name="T37" fmla="*/ 0 h 135"/>
                    <a:gd name="T38" fmla="*/ 61 w 247"/>
                    <a:gd name="T39" fmla="*/ 0 h 135"/>
                    <a:gd name="T40" fmla="*/ 60 w 247"/>
                    <a:gd name="T41" fmla="*/ 1 h 135"/>
                    <a:gd name="T42" fmla="*/ 58 w 247"/>
                    <a:gd name="T43" fmla="*/ 1 h 135"/>
                    <a:gd name="T44" fmla="*/ 55 w 247"/>
                    <a:gd name="T45" fmla="*/ 2 h 135"/>
                    <a:gd name="T46" fmla="*/ 52 w 247"/>
                    <a:gd name="T47" fmla="*/ 2 h 135"/>
                    <a:gd name="T48" fmla="*/ 48 w 247"/>
                    <a:gd name="T49" fmla="*/ 3 h 135"/>
                    <a:gd name="T50" fmla="*/ 44 w 247"/>
                    <a:gd name="T51" fmla="*/ 5 h 135"/>
                    <a:gd name="T52" fmla="*/ 39 w 247"/>
                    <a:gd name="T53" fmla="*/ 6 h 135"/>
                    <a:gd name="T54" fmla="*/ 34 w 247"/>
                    <a:gd name="T55" fmla="*/ 8 h 135"/>
                    <a:gd name="T56" fmla="*/ 29 w 247"/>
                    <a:gd name="T57" fmla="*/ 11 h 135"/>
                    <a:gd name="T58" fmla="*/ 24 w 247"/>
                    <a:gd name="T59" fmla="*/ 13 h 135"/>
                    <a:gd name="T60" fmla="*/ 19 w 247"/>
                    <a:gd name="T61" fmla="*/ 16 h 135"/>
                    <a:gd name="T62" fmla="*/ 14 w 247"/>
                    <a:gd name="T63" fmla="*/ 20 h 135"/>
                    <a:gd name="T64" fmla="*/ 9 w 247"/>
                    <a:gd name="T65" fmla="*/ 24 h 135"/>
                    <a:gd name="T66" fmla="*/ 4 w 247"/>
                    <a:gd name="T67" fmla="*/ 28 h 135"/>
                    <a:gd name="T68" fmla="*/ 0 w 247"/>
                    <a:gd name="T69" fmla="*/ 33 h 135"/>
                    <a:gd name="T70" fmla="*/ 0 w 247"/>
                    <a:gd name="T71" fmla="*/ 32 h 135"/>
                    <a:gd name="T72" fmla="*/ 2 w 247"/>
                    <a:gd name="T73" fmla="*/ 34 h 135"/>
                    <a:gd name="T74" fmla="*/ 2 w 247"/>
                    <a:gd name="T75" fmla="*/ 34 h 135"/>
                    <a:gd name="T76" fmla="*/ 2 w 247"/>
                    <a:gd name="T77" fmla="*/ 34 h 135"/>
                    <a:gd name="T78" fmla="*/ 2 w 247"/>
                    <a:gd name="T79" fmla="*/ 34 h 135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247"/>
                    <a:gd name="T121" fmla="*/ 0 h 135"/>
                    <a:gd name="T122" fmla="*/ 247 w 247"/>
                    <a:gd name="T123" fmla="*/ 135 h 135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247" h="135">
                      <a:moveTo>
                        <a:pt x="7" y="135"/>
                      </a:moveTo>
                      <a:lnTo>
                        <a:pt x="7" y="134"/>
                      </a:lnTo>
                      <a:lnTo>
                        <a:pt x="23" y="117"/>
                      </a:lnTo>
                      <a:lnTo>
                        <a:pt x="41" y="100"/>
                      </a:lnTo>
                      <a:lnTo>
                        <a:pt x="59" y="85"/>
                      </a:lnTo>
                      <a:lnTo>
                        <a:pt x="78" y="71"/>
                      </a:lnTo>
                      <a:lnTo>
                        <a:pt x="99" y="61"/>
                      </a:lnTo>
                      <a:lnTo>
                        <a:pt x="118" y="50"/>
                      </a:lnTo>
                      <a:lnTo>
                        <a:pt x="139" y="41"/>
                      </a:lnTo>
                      <a:lnTo>
                        <a:pt x="158" y="33"/>
                      </a:lnTo>
                      <a:lnTo>
                        <a:pt x="175" y="27"/>
                      </a:lnTo>
                      <a:lnTo>
                        <a:pt x="192" y="21"/>
                      </a:lnTo>
                      <a:lnTo>
                        <a:pt x="208" y="17"/>
                      </a:lnTo>
                      <a:lnTo>
                        <a:pt x="221" y="14"/>
                      </a:lnTo>
                      <a:lnTo>
                        <a:pt x="232" y="11"/>
                      </a:lnTo>
                      <a:lnTo>
                        <a:pt x="241" y="10"/>
                      </a:lnTo>
                      <a:lnTo>
                        <a:pt x="245" y="9"/>
                      </a:lnTo>
                      <a:lnTo>
                        <a:pt x="247" y="9"/>
                      </a:lnTo>
                      <a:lnTo>
                        <a:pt x="245" y="0"/>
                      </a:lnTo>
                      <a:lnTo>
                        <a:pt x="243" y="0"/>
                      </a:lnTo>
                      <a:lnTo>
                        <a:pt x="238" y="1"/>
                      </a:lnTo>
                      <a:lnTo>
                        <a:pt x="230" y="2"/>
                      </a:lnTo>
                      <a:lnTo>
                        <a:pt x="219" y="5"/>
                      </a:lnTo>
                      <a:lnTo>
                        <a:pt x="206" y="8"/>
                      </a:lnTo>
                      <a:lnTo>
                        <a:pt x="190" y="12"/>
                      </a:lnTo>
                      <a:lnTo>
                        <a:pt x="173" y="18"/>
                      </a:lnTo>
                      <a:lnTo>
                        <a:pt x="155" y="24"/>
                      </a:lnTo>
                      <a:lnTo>
                        <a:pt x="135" y="32"/>
                      </a:lnTo>
                      <a:lnTo>
                        <a:pt x="114" y="41"/>
                      </a:lnTo>
                      <a:lnTo>
                        <a:pt x="94" y="51"/>
                      </a:lnTo>
                      <a:lnTo>
                        <a:pt x="73" y="64"/>
                      </a:lnTo>
                      <a:lnTo>
                        <a:pt x="54" y="78"/>
                      </a:lnTo>
                      <a:lnTo>
                        <a:pt x="34" y="93"/>
                      </a:lnTo>
                      <a:lnTo>
                        <a:pt x="16" y="110"/>
                      </a:lnTo>
                      <a:lnTo>
                        <a:pt x="0" y="130"/>
                      </a:lnTo>
                      <a:lnTo>
                        <a:pt x="0" y="128"/>
                      </a:lnTo>
                      <a:lnTo>
                        <a:pt x="7" y="135"/>
                      </a:lnTo>
                      <a:lnTo>
                        <a:pt x="7" y="134"/>
                      </a:lnTo>
                      <a:lnTo>
                        <a:pt x="7" y="1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48" name="Freeform 414"/>
                <p:cNvSpPr>
                  <a:spLocks/>
                </p:cNvSpPr>
                <p:nvPr/>
              </p:nvSpPr>
              <p:spPr bwMode="auto">
                <a:xfrm>
                  <a:off x="4650" y="3461"/>
                  <a:ext cx="92" cy="110"/>
                </a:xfrm>
                <a:custGeom>
                  <a:avLst/>
                  <a:gdLst>
                    <a:gd name="T0" fmla="*/ 1 w 185"/>
                    <a:gd name="T1" fmla="*/ 55 h 222"/>
                    <a:gd name="T2" fmla="*/ 1 w 185"/>
                    <a:gd name="T3" fmla="*/ 54 h 222"/>
                    <a:gd name="T4" fmla="*/ 46 w 185"/>
                    <a:gd name="T5" fmla="*/ 1 h 222"/>
                    <a:gd name="T6" fmla="*/ 44 w 185"/>
                    <a:gd name="T7" fmla="*/ 0 h 222"/>
                    <a:gd name="T8" fmla="*/ 0 w 185"/>
                    <a:gd name="T9" fmla="*/ 53 h 222"/>
                    <a:gd name="T10" fmla="*/ 0 w 185"/>
                    <a:gd name="T11" fmla="*/ 52 h 222"/>
                    <a:gd name="T12" fmla="*/ 1 w 185"/>
                    <a:gd name="T13" fmla="*/ 55 h 2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5"/>
                    <a:gd name="T22" fmla="*/ 0 h 222"/>
                    <a:gd name="T23" fmla="*/ 185 w 185"/>
                    <a:gd name="T24" fmla="*/ 222 h 22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5" h="222">
                      <a:moveTo>
                        <a:pt x="5" y="222"/>
                      </a:moveTo>
                      <a:lnTo>
                        <a:pt x="7" y="220"/>
                      </a:lnTo>
                      <a:lnTo>
                        <a:pt x="185" y="7"/>
                      </a:lnTo>
                      <a:lnTo>
                        <a:pt x="178" y="0"/>
                      </a:lnTo>
                      <a:lnTo>
                        <a:pt x="0" y="214"/>
                      </a:lnTo>
                      <a:lnTo>
                        <a:pt x="3" y="212"/>
                      </a:lnTo>
                      <a:lnTo>
                        <a:pt x="5" y="22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49" name="Freeform 415"/>
                <p:cNvSpPr>
                  <a:spLocks/>
                </p:cNvSpPr>
                <p:nvPr/>
              </p:nvSpPr>
              <p:spPr bwMode="auto">
                <a:xfrm>
                  <a:off x="4510" y="3567"/>
                  <a:ext cx="142" cy="85"/>
                </a:xfrm>
                <a:custGeom>
                  <a:avLst/>
                  <a:gdLst>
                    <a:gd name="T0" fmla="*/ 2 w 285"/>
                    <a:gd name="T1" fmla="*/ 42 h 172"/>
                    <a:gd name="T2" fmla="*/ 2 w 285"/>
                    <a:gd name="T3" fmla="*/ 42 h 172"/>
                    <a:gd name="T4" fmla="*/ 3 w 285"/>
                    <a:gd name="T5" fmla="*/ 39 h 172"/>
                    <a:gd name="T6" fmla="*/ 4 w 285"/>
                    <a:gd name="T7" fmla="*/ 36 h 172"/>
                    <a:gd name="T8" fmla="*/ 6 w 285"/>
                    <a:gd name="T9" fmla="*/ 33 h 172"/>
                    <a:gd name="T10" fmla="*/ 8 w 285"/>
                    <a:gd name="T11" fmla="*/ 30 h 172"/>
                    <a:gd name="T12" fmla="*/ 11 w 285"/>
                    <a:gd name="T13" fmla="*/ 27 h 172"/>
                    <a:gd name="T14" fmla="*/ 15 w 285"/>
                    <a:gd name="T15" fmla="*/ 24 h 172"/>
                    <a:gd name="T16" fmla="*/ 18 w 285"/>
                    <a:gd name="T17" fmla="*/ 21 h 172"/>
                    <a:gd name="T18" fmla="*/ 22 w 285"/>
                    <a:gd name="T19" fmla="*/ 19 h 172"/>
                    <a:gd name="T20" fmla="*/ 27 w 285"/>
                    <a:gd name="T21" fmla="*/ 16 h 172"/>
                    <a:gd name="T22" fmla="*/ 33 w 285"/>
                    <a:gd name="T23" fmla="*/ 14 h 172"/>
                    <a:gd name="T24" fmla="*/ 38 w 285"/>
                    <a:gd name="T25" fmla="*/ 11 h 172"/>
                    <a:gd name="T26" fmla="*/ 44 w 285"/>
                    <a:gd name="T27" fmla="*/ 9 h 172"/>
                    <a:gd name="T28" fmla="*/ 50 w 285"/>
                    <a:gd name="T29" fmla="*/ 7 h 172"/>
                    <a:gd name="T30" fmla="*/ 57 w 285"/>
                    <a:gd name="T31" fmla="*/ 5 h 172"/>
                    <a:gd name="T32" fmla="*/ 64 w 285"/>
                    <a:gd name="T33" fmla="*/ 3 h 172"/>
                    <a:gd name="T34" fmla="*/ 71 w 285"/>
                    <a:gd name="T35" fmla="*/ 2 h 172"/>
                    <a:gd name="T36" fmla="*/ 70 w 285"/>
                    <a:gd name="T37" fmla="*/ 0 h 172"/>
                    <a:gd name="T38" fmla="*/ 63 w 285"/>
                    <a:gd name="T39" fmla="*/ 1 h 172"/>
                    <a:gd name="T40" fmla="*/ 56 w 285"/>
                    <a:gd name="T41" fmla="*/ 3 h 172"/>
                    <a:gd name="T42" fmla="*/ 50 w 285"/>
                    <a:gd name="T43" fmla="*/ 5 h 172"/>
                    <a:gd name="T44" fmla="*/ 43 w 285"/>
                    <a:gd name="T45" fmla="*/ 7 h 172"/>
                    <a:gd name="T46" fmla="*/ 37 w 285"/>
                    <a:gd name="T47" fmla="*/ 9 h 172"/>
                    <a:gd name="T48" fmla="*/ 31 w 285"/>
                    <a:gd name="T49" fmla="*/ 12 h 172"/>
                    <a:gd name="T50" fmla="*/ 26 w 285"/>
                    <a:gd name="T51" fmla="*/ 14 h 172"/>
                    <a:gd name="T52" fmla="*/ 21 w 285"/>
                    <a:gd name="T53" fmla="*/ 17 h 172"/>
                    <a:gd name="T54" fmla="*/ 17 w 285"/>
                    <a:gd name="T55" fmla="*/ 20 h 172"/>
                    <a:gd name="T56" fmla="*/ 13 w 285"/>
                    <a:gd name="T57" fmla="*/ 23 h 172"/>
                    <a:gd name="T58" fmla="*/ 10 w 285"/>
                    <a:gd name="T59" fmla="*/ 26 h 172"/>
                    <a:gd name="T60" fmla="*/ 7 w 285"/>
                    <a:gd name="T61" fmla="*/ 29 h 172"/>
                    <a:gd name="T62" fmla="*/ 4 w 285"/>
                    <a:gd name="T63" fmla="*/ 32 h 172"/>
                    <a:gd name="T64" fmla="*/ 2 w 285"/>
                    <a:gd name="T65" fmla="*/ 35 h 172"/>
                    <a:gd name="T66" fmla="*/ 1 w 285"/>
                    <a:gd name="T67" fmla="*/ 39 h 172"/>
                    <a:gd name="T68" fmla="*/ 0 w 285"/>
                    <a:gd name="T69" fmla="*/ 42 h 172"/>
                    <a:gd name="T70" fmla="*/ 0 w 285"/>
                    <a:gd name="T71" fmla="*/ 42 h 172"/>
                    <a:gd name="T72" fmla="*/ 0 w 285"/>
                    <a:gd name="T73" fmla="*/ 42 h 172"/>
                    <a:gd name="T74" fmla="*/ 0 w 285"/>
                    <a:gd name="T75" fmla="*/ 42 h 172"/>
                    <a:gd name="T76" fmla="*/ 0 w 285"/>
                    <a:gd name="T77" fmla="*/ 42 h 172"/>
                    <a:gd name="T78" fmla="*/ 2 w 285"/>
                    <a:gd name="T79" fmla="*/ 42 h 172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285"/>
                    <a:gd name="T121" fmla="*/ 0 h 172"/>
                    <a:gd name="T122" fmla="*/ 285 w 285"/>
                    <a:gd name="T123" fmla="*/ 172 h 172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285" h="172">
                      <a:moveTo>
                        <a:pt x="10" y="170"/>
                      </a:moveTo>
                      <a:lnTo>
                        <a:pt x="10" y="172"/>
                      </a:lnTo>
                      <a:lnTo>
                        <a:pt x="13" y="159"/>
                      </a:lnTo>
                      <a:lnTo>
                        <a:pt x="19" y="148"/>
                      </a:lnTo>
                      <a:lnTo>
                        <a:pt x="25" y="135"/>
                      </a:lnTo>
                      <a:lnTo>
                        <a:pt x="35" y="124"/>
                      </a:lnTo>
                      <a:lnTo>
                        <a:pt x="46" y="112"/>
                      </a:lnTo>
                      <a:lnTo>
                        <a:pt x="60" y="99"/>
                      </a:lnTo>
                      <a:lnTo>
                        <a:pt x="74" y="88"/>
                      </a:lnTo>
                      <a:lnTo>
                        <a:pt x="91" y="76"/>
                      </a:lnTo>
                      <a:lnTo>
                        <a:pt x="111" y="67"/>
                      </a:lnTo>
                      <a:lnTo>
                        <a:pt x="132" y="57"/>
                      </a:lnTo>
                      <a:lnTo>
                        <a:pt x="154" y="46"/>
                      </a:lnTo>
                      <a:lnTo>
                        <a:pt x="177" y="37"/>
                      </a:lnTo>
                      <a:lnTo>
                        <a:pt x="202" y="29"/>
                      </a:lnTo>
                      <a:lnTo>
                        <a:pt x="229" y="22"/>
                      </a:lnTo>
                      <a:lnTo>
                        <a:pt x="256" y="15"/>
                      </a:lnTo>
                      <a:lnTo>
                        <a:pt x="285" y="10"/>
                      </a:lnTo>
                      <a:lnTo>
                        <a:pt x="283" y="0"/>
                      </a:lnTo>
                      <a:lnTo>
                        <a:pt x="254" y="6"/>
                      </a:lnTo>
                      <a:lnTo>
                        <a:pt x="226" y="13"/>
                      </a:lnTo>
                      <a:lnTo>
                        <a:pt x="200" y="20"/>
                      </a:lnTo>
                      <a:lnTo>
                        <a:pt x="174" y="28"/>
                      </a:lnTo>
                      <a:lnTo>
                        <a:pt x="149" y="37"/>
                      </a:lnTo>
                      <a:lnTo>
                        <a:pt x="127" y="48"/>
                      </a:lnTo>
                      <a:lnTo>
                        <a:pt x="106" y="58"/>
                      </a:lnTo>
                      <a:lnTo>
                        <a:pt x="87" y="69"/>
                      </a:lnTo>
                      <a:lnTo>
                        <a:pt x="70" y="81"/>
                      </a:lnTo>
                      <a:lnTo>
                        <a:pt x="53" y="93"/>
                      </a:lnTo>
                      <a:lnTo>
                        <a:pt x="40" y="105"/>
                      </a:lnTo>
                      <a:lnTo>
                        <a:pt x="28" y="117"/>
                      </a:lnTo>
                      <a:lnTo>
                        <a:pt x="18" y="131"/>
                      </a:lnTo>
                      <a:lnTo>
                        <a:pt x="10" y="143"/>
                      </a:lnTo>
                      <a:lnTo>
                        <a:pt x="4" y="157"/>
                      </a:lnTo>
                      <a:lnTo>
                        <a:pt x="0" y="170"/>
                      </a:lnTo>
                      <a:lnTo>
                        <a:pt x="0" y="172"/>
                      </a:lnTo>
                      <a:lnTo>
                        <a:pt x="0" y="170"/>
                      </a:lnTo>
                      <a:lnTo>
                        <a:pt x="0" y="171"/>
                      </a:lnTo>
                      <a:lnTo>
                        <a:pt x="0" y="172"/>
                      </a:lnTo>
                      <a:lnTo>
                        <a:pt x="10" y="17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50" name="Freeform 416"/>
                <p:cNvSpPr>
                  <a:spLocks/>
                </p:cNvSpPr>
                <p:nvPr/>
              </p:nvSpPr>
              <p:spPr bwMode="auto">
                <a:xfrm>
                  <a:off x="4510" y="3651"/>
                  <a:ext cx="103" cy="58"/>
                </a:xfrm>
                <a:custGeom>
                  <a:avLst/>
                  <a:gdLst>
                    <a:gd name="T0" fmla="*/ 51 w 208"/>
                    <a:gd name="T1" fmla="*/ 27 h 116"/>
                    <a:gd name="T2" fmla="*/ 50 w 208"/>
                    <a:gd name="T3" fmla="*/ 27 h 116"/>
                    <a:gd name="T4" fmla="*/ 44 w 208"/>
                    <a:gd name="T5" fmla="*/ 27 h 116"/>
                    <a:gd name="T6" fmla="*/ 39 w 208"/>
                    <a:gd name="T7" fmla="*/ 26 h 116"/>
                    <a:gd name="T8" fmla="*/ 34 w 208"/>
                    <a:gd name="T9" fmla="*/ 26 h 116"/>
                    <a:gd name="T10" fmla="*/ 29 w 208"/>
                    <a:gd name="T11" fmla="*/ 25 h 116"/>
                    <a:gd name="T12" fmla="*/ 25 w 208"/>
                    <a:gd name="T13" fmla="*/ 24 h 116"/>
                    <a:gd name="T14" fmla="*/ 21 w 208"/>
                    <a:gd name="T15" fmla="*/ 23 h 116"/>
                    <a:gd name="T16" fmla="*/ 18 w 208"/>
                    <a:gd name="T17" fmla="*/ 21 h 116"/>
                    <a:gd name="T18" fmla="*/ 15 w 208"/>
                    <a:gd name="T19" fmla="*/ 20 h 116"/>
                    <a:gd name="T20" fmla="*/ 12 w 208"/>
                    <a:gd name="T21" fmla="*/ 18 h 116"/>
                    <a:gd name="T22" fmla="*/ 10 w 208"/>
                    <a:gd name="T23" fmla="*/ 16 h 116"/>
                    <a:gd name="T24" fmla="*/ 8 w 208"/>
                    <a:gd name="T25" fmla="*/ 14 h 116"/>
                    <a:gd name="T26" fmla="*/ 6 w 208"/>
                    <a:gd name="T27" fmla="*/ 12 h 116"/>
                    <a:gd name="T28" fmla="*/ 5 w 208"/>
                    <a:gd name="T29" fmla="*/ 10 h 116"/>
                    <a:gd name="T30" fmla="*/ 3 w 208"/>
                    <a:gd name="T31" fmla="*/ 7 h 116"/>
                    <a:gd name="T32" fmla="*/ 3 w 208"/>
                    <a:gd name="T33" fmla="*/ 4 h 116"/>
                    <a:gd name="T34" fmla="*/ 2 w 208"/>
                    <a:gd name="T35" fmla="*/ 0 h 116"/>
                    <a:gd name="T36" fmla="*/ 0 w 208"/>
                    <a:gd name="T37" fmla="*/ 1 h 116"/>
                    <a:gd name="T38" fmla="*/ 0 w 208"/>
                    <a:gd name="T39" fmla="*/ 4 h 116"/>
                    <a:gd name="T40" fmla="*/ 1 w 208"/>
                    <a:gd name="T41" fmla="*/ 7 h 116"/>
                    <a:gd name="T42" fmla="*/ 3 w 208"/>
                    <a:gd name="T43" fmla="*/ 11 h 116"/>
                    <a:gd name="T44" fmla="*/ 4 w 208"/>
                    <a:gd name="T45" fmla="*/ 13 h 116"/>
                    <a:gd name="T46" fmla="*/ 6 w 208"/>
                    <a:gd name="T47" fmla="*/ 15 h 116"/>
                    <a:gd name="T48" fmla="*/ 8 w 208"/>
                    <a:gd name="T49" fmla="*/ 18 h 116"/>
                    <a:gd name="T50" fmla="*/ 11 w 208"/>
                    <a:gd name="T51" fmla="*/ 20 h 116"/>
                    <a:gd name="T52" fmla="*/ 14 w 208"/>
                    <a:gd name="T53" fmla="*/ 22 h 116"/>
                    <a:gd name="T54" fmla="*/ 17 w 208"/>
                    <a:gd name="T55" fmla="*/ 24 h 116"/>
                    <a:gd name="T56" fmla="*/ 20 w 208"/>
                    <a:gd name="T57" fmla="*/ 25 h 116"/>
                    <a:gd name="T58" fmla="*/ 24 w 208"/>
                    <a:gd name="T59" fmla="*/ 26 h 116"/>
                    <a:gd name="T60" fmla="*/ 29 w 208"/>
                    <a:gd name="T61" fmla="*/ 27 h 116"/>
                    <a:gd name="T62" fmla="*/ 33 w 208"/>
                    <a:gd name="T63" fmla="*/ 28 h 116"/>
                    <a:gd name="T64" fmla="*/ 39 w 208"/>
                    <a:gd name="T65" fmla="*/ 29 h 116"/>
                    <a:gd name="T66" fmla="*/ 44 w 208"/>
                    <a:gd name="T67" fmla="*/ 29 h 116"/>
                    <a:gd name="T68" fmla="*/ 50 w 208"/>
                    <a:gd name="T69" fmla="*/ 29 h 116"/>
                    <a:gd name="T70" fmla="*/ 50 w 208"/>
                    <a:gd name="T71" fmla="*/ 29 h 116"/>
                    <a:gd name="T72" fmla="*/ 51 w 208"/>
                    <a:gd name="T73" fmla="*/ 27 h 116"/>
                    <a:gd name="T74" fmla="*/ 51 w 208"/>
                    <a:gd name="T75" fmla="*/ 27 h 116"/>
                    <a:gd name="T76" fmla="*/ 50 w 208"/>
                    <a:gd name="T77" fmla="*/ 27 h 116"/>
                    <a:gd name="T78" fmla="*/ 51 w 208"/>
                    <a:gd name="T79" fmla="*/ 27 h 11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208"/>
                    <a:gd name="T121" fmla="*/ 0 h 116"/>
                    <a:gd name="T122" fmla="*/ 208 w 208"/>
                    <a:gd name="T123" fmla="*/ 116 h 11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208" h="116">
                      <a:moveTo>
                        <a:pt x="208" y="108"/>
                      </a:moveTo>
                      <a:lnTo>
                        <a:pt x="204" y="107"/>
                      </a:lnTo>
                      <a:lnTo>
                        <a:pt x="180" y="106"/>
                      </a:lnTo>
                      <a:lnTo>
                        <a:pt x="157" y="103"/>
                      </a:lnTo>
                      <a:lnTo>
                        <a:pt x="137" y="101"/>
                      </a:lnTo>
                      <a:lnTo>
                        <a:pt x="119" y="98"/>
                      </a:lnTo>
                      <a:lnTo>
                        <a:pt x="102" y="94"/>
                      </a:lnTo>
                      <a:lnTo>
                        <a:pt x="86" y="89"/>
                      </a:lnTo>
                      <a:lnTo>
                        <a:pt x="73" y="84"/>
                      </a:lnTo>
                      <a:lnTo>
                        <a:pt x="60" y="78"/>
                      </a:lnTo>
                      <a:lnTo>
                        <a:pt x="49" y="71"/>
                      </a:lnTo>
                      <a:lnTo>
                        <a:pt x="41" y="64"/>
                      </a:lnTo>
                      <a:lnTo>
                        <a:pt x="33" y="55"/>
                      </a:lnTo>
                      <a:lnTo>
                        <a:pt x="26" y="47"/>
                      </a:lnTo>
                      <a:lnTo>
                        <a:pt x="21" y="37"/>
                      </a:lnTo>
                      <a:lnTo>
                        <a:pt x="15" y="26"/>
                      </a:lnTo>
                      <a:lnTo>
                        <a:pt x="12" y="13"/>
                      </a:lnTo>
                      <a:lnTo>
                        <a:pt x="10" y="0"/>
                      </a:lnTo>
                      <a:lnTo>
                        <a:pt x="0" y="2"/>
                      </a:lnTo>
                      <a:lnTo>
                        <a:pt x="3" y="16"/>
                      </a:lnTo>
                      <a:lnTo>
                        <a:pt x="6" y="28"/>
                      </a:lnTo>
                      <a:lnTo>
                        <a:pt x="12" y="41"/>
                      </a:lnTo>
                      <a:lnTo>
                        <a:pt x="19" y="51"/>
                      </a:lnTo>
                      <a:lnTo>
                        <a:pt x="26" y="62"/>
                      </a:lnTo>
                      <a:lnTo>
                        <a:pt x="34" y="71"/>
                      </a:lnTo>
                      <a:lnTo>
                        <a:pt x="44" y="78"/>
                      </a:lnTo>
                      <a:lnTo>
                        <a:pt x="56" y="85"/>
                      </a:lnTo>
                      <a:lnTo>
                        <a:pt x="68" y="93"/>
                      </a:lnTo>
                      <a:lnTo>
                        <a:pt x="83" y="99"/>
                      </a:lnTo>
                      <a:lnTo>
                        <a:pt x="99" y="103"/>
                      </a:lnTo>
                      <a:lnTo>
                        <a:pt x="117" y="107"/>
                      </a:lnTo>
                      <a:lnTo>
                        <a:pt x="135" y="110"/>
                      </a:lnTo>
                      <a:lnTo>
                        <a:pt x="157" y="113"/>
                      </a:lnTo>
                      <a:lnTo>
                        <a:pt x="180" y="115"/>
                      </a:lnTo>
                      <a:lnTo>
                        <a:pt x="204" y="116"/>
                      </a:lnTo>
                      <a:lnTo>
                        <a:pt x="201" y="115"/>
                      </a:lnTo>
                      <a:lnTo>
                        <a:pt x="208" y="108"/>
                      </a:lnTo>
                      <a:lnTo>
                        <a:pt x="207" y="107"/>
                      </a:lnTo>
                      <a:lnTo>
                        <a:pt x="204" y="107"/>
                      </a:lnTo>
                      <a:lnTo>
                        <a:pt x="208" y="10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51" name="Freeform 417"/>
                <p:cNvSpPr>
                  <a:spLocks/>
                </p:cNvSpPr>
                <p:nvPr/>
              </p:nvSpPr>
              <p:spPr bwMode="auto">
                <a:xfrm>
                  <a:off x="4610" y="3705"/>
                  <a:ext cx="199" cy="38"/>
                </a:xfrm>
                <a:custGeom>
                  <a:avLst/>
                  <a:gdLst>
                    <a:gd name="T0" fmla="*/ 100 w 398"/>
                    <a:gd name="T1" fmla="*/ 16 h 75"/>
                    <a:gd name="T2" fmla="*/ 100 w 398"/>
                    <a:gd name="T3" fmla="*/ 16 h 75"/>
                    <a:gd name="T4" fmla="*/ 91 w 398"/>
                    <a:gd name="T5" fmla="*/ 17 h 75"/>
                    <a:gd name="T6" fmla="*/ 83 w 398"/>
                    <a:gd name="T7" fmla="*/ 17 h 75"/>
                    <a:gd name="T8" fmla="*/ 75 w 398"/>
                    <a:gd name="T9" fmla="*/ 17 h 75"/>
                    <a:gd name="T10" fmla="*/ 67 w 398"/>
                    <a:gd name="T11" fmla="*/ 16 h 75"/>
                    <a:gd name="T12" fmla="*/ 58 w 398"/>
                    <a:gd name="T13" fmla="*/ 16 h 75"/>
                    <a:gd name="T14" fmla="*/ 51 w 398"/>
                    <a:gd name="T15" fmla="*/ 15 h 75"/>
                    <a:gd name="T16" fmla="*/ 44 w 398"/>
                    <a:gd name="T17" fmla="*/ 14 h 75"/>
                    <a:gd name="T18" fmla="*/ 38 w 398"/>
                    <a:gd name="T19" fmla="*/ 13 h 75"/>
                    <a:gd name="T20" fmla="*/ 31 w 398"/>
                    <a:gd name="T21" fmla="*/ 12 h 75"/>
                    <a:gd name="T22" fmla="*/ 25 w 398"/>
                    <a:gd name="T23" fmla="*/ 11 h 75"/>
                    <a:gd name="T24" fmla="*/ 20 w 398"/>
                    <a:gd name="T25" fmla="*/ 9 h 75"/>
                    <a:gd name="T26" fmla="*/ 14 w 398"/>
                    <a:gd name="T27" fmla="*/ 8 h 75"/>
                    <a:gd name="T28" fmla="*/ 11 w 398"/>
                    <a:gd name="T29" fmla="*/ 6 h 75"/>
                    <a:gd name="T30" fmla="*/ 7 w 398"/>
                    <a:gd name="T31" fmla="*/ 4 h 75"/>
                    <a:gd name="T32" fmla="*/ 4 w 398"/>
                    <a:gd name="T33" fmla="*/ 2 h 75"/>
                    <a:gd name="T34" fmla="*/ 2 w 398"/>
                    <a:gd name="T35" fmla="*/ 0 h 75"/>
                    <a:gd name="T36" fmla="*/ 0 w 398"/>
                    <a:gd name="T37" fmla="*/ 2 h 75"/>
                    <a:gd name="T38" fmla="*/ 3 w 398"/>
                    <a:gd name="T39" fmla="*/ 4 h 75"/>
                    <a:gd name="T40" fmla="*/ 6 w 398"/>
                    <a:gd name="T41" fmla="*/ 6 h 75"/>
                    <a:gd name="T42" fmla="*/ 10 w 398"/>
                    <a:gd name="T43" fmla="*/ 8 h 75"/>
                    <a:gd name="T44" fmla="*/ 14 w 398"/>
                    <a:gd name="T45" fmla="*/ 10 h 75"/>
                    <a:gd name="T46" fmla="*/ 19 w 398"/>
                    <a:gd name="T47" fmla="*/ 12 h 75"/>
                    <a:gd name="T48" fmla="*/ 25 w 398"/>
                    <a:gd name="T49" fmla="*/ 13 h 75"/>
                    <a:gd name="T50" fmla="*/ 30 w 398"/>
                    <a:gd name="T51" fmla="*/ 14 h 75"/>
                    <a:gd name="T52" fmla="*/ 37 w 398"/>
                    <a:gd name="T53" fmla="*/ 16 h 75"/>
                    <a:gd name="T54" fmla="*/ 44 w 398"/>
                    <a:gd name="T55" fmla="*/ 17 h 75"/>
                    <a:gd name="T56" fmla="*/ 51 w 398"/>
                    <a:gd name="T57" fmla="*/ 18 h 75"/>
                    <a:gd name="T58" fmla="*/ 58 w 398"/>
                    <a:gd name="T59" fmla="*/ 18 h 75"/>
                    <a:gd name="T60" fmla="*/ 67 w 398"/>
                    <a:gd name="T61" fmla="*/ 19 h 75"/>
                    <a:gd name="T62" fmla="*/ 75 w 398"/>
                    <a:gd name="T63" fmla="*/ 19 h 75"/>
                    <a:gd name="T64" fmla="*/ 83 w 398"/>
                    <a:gd name="T65" fmla="*/ 19 h 75"/>
                    <a:gd name="T66" fmla="*/ 91 w 398"/>
                    <a:gd name="T67" fmla="*/ 19 h 75"/>
                    <a:gd name="T68" fmla="*/ 100 w 398"/>
                    <a:gd name="T69" fmla="*/ 19 h 75"/>
                    <a:gd name="T70" fmla="*/ 100 w 398"/>
                    <a:gd name="T71" fmla="*/ 19 h 75"/>
                    <a:gd name="T72" fmla="*/ 100 w 398"/>
                    <a:gd name="T73" fmla="*/ 16 h 75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398"/>
                    <a:gd name="T112" fmla="*/ 0 h 75"/>
                    <a:gd name="T113" fmla="*/ 398 w 398"/>
                    <a:gd name="T114" fmla="*/ 75 h 75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398" h="75">
                      <a:moveTo>
                        <a:pt x="398" y="64"/>
                      </a:moveTo>
                      <a:lnTo>
                        <a:pt x="398" y="64"/>
                      </a:lnTo>
                      <a:lnTo>
                        <a:pt x="364" y="66"/>
                      </a:lnTo>
                      <a:lnTo>
                        <a:pt x="330" y="66"/>
                      </a:lnTo>
                      <a:lnTo>
                        <a:pt x="297" y="66"/>
                      </a:lnTo>
                      <a:lnTo>
                        <a:pt x="265" y="64"/>
                      </a:lnTo>
                      <a:lnTo>
                        <a:pt x="234" y="62"/>
                      </a:lnTo>
                      <a:lnTo>
                        <a:pt x="204" y="60"/>
                      </a:lnTo>
                      <a:lnTo>
                        <a:pt x="176" y="56"/>
                      </a:lnTo>
                      <a:lnTo>
                        <a:pt x="150" y="52"/>
                      </a:lnTo>
                      <a:lnTo>
                        <a:pt x="124" y="47"/>
                      </a:lnTo>
                      <a:lnTo>
                        <a:pt x="100" y="41"/>
                      </a:lnTo>
                      <a:lnTo>
                        <a:pt x="78" y="36"/>
                      </a:lnTo>
                      <a:lnTo>
                        <a:pt x="59" y="30"/>
                      </a:lnTo>
                      <a:lnTo>
                        <a:pt x="42" y="23"/>
                      </a:lnTo>
                      <a:lnTo>
                        <a:pt x="28" y="16"/>
                      </a:lnTo>
                      <a:lnTo>
                        <a:pt x="16" y="8"/>
                      </a:lnTo>
                      <a:lnTo>
                        <a:pt x="7" y="0"/>
                      </a:lnTo>
                      <a:lnTo>
                        <a:pt x="0" y="7"/>
                      </a:lnTo>
                      <a:lnTo>
                        <a:pt x="11" y="15"/>
                      </a:lnTo>
                      <a:lnTo>
                        <a:pt x="23" y="23"/>
                      </a:lnTo>
                      <a:lnTo>
                        <a:pt x="38" y="32"/>
                      </a:lnTo>
                      <a:lnTo>
                        <a:pt x="56" y="39"/>
                      </a:lnTo>
                      <a:lnTo>
                        <a:pt x="76" y="45"/>
                      </a:lnTo>
                      <a:lnTo>
                        <a:pt x="98" y="51"/>
                      </a:lnTo>
                      <a:lnTo>
                        <a:pt x="122" y="56"/>
                      </a:lnTo>
                      <a:lnTo>
                        <a:pt x="147" y="61"/>
                      </a:lnTo>
                      <a:lnTo>
                        <a:pt x="174" y="66"/>
                      </a:lnTo>
                      <a:lnTo>
                        <a:pt x="204" y="69"/>
                      </a:lnTo>
                      <a:lnTo>
                        <a:pt x="234" y="71"/>
                      </a:lnTo>
                      <a:lnTo>
                        <a:pt x="265" y="74"/>
                      </a:lnTo>
                      <a:lnTo>
                        <a:pt x="297" y="75"/>
                      </a:lnTo>
                      <a:lnTo>
                        <a:pt x="330" y="75"/>
                      </a:lnTo>
                      <a:lnTo>
                        <a:pt x="364" y="75"/>
                      </a:lnTo>
                      <a:lnTo>
                        <a:pt x="398" y="74"/>
                      </a:lnTo>
                      <a:lnTo>
                        <a:pt x="398" y="6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52" name="Freeform 418"/>
                <p:cNvSpPr>
                  <a:spLocks/>
                </p:cNvSpPr>
                <p:nvPr/>
              </p:nvSpPr>
              <p:spPr bwMode="auto">
                <a:xfrm>
                  <a:off x="4809" y="3736"/>
                  <a:ext cx="1178" cy="6"/>
                </a:xfrm>
                <a:custGeom>
                  <a:avLst/>
                  <a:gdLst>
                    <a:gd name="T0" fmla="*/ 589 w 2356"/>
                    <a:gd name="T1" fmla="*/ 0 h 13"/>
                    <a:gd name="T2" fmla="*/ 589 w 2356"/>
                    <a:gd name="T3" fmla="*/ 0 h 13"/>
                    <a:gd name="T4" fmla="*/ 0 w 2356"/>
                    <a:gd name="T5" fmla="*/ 0 h 13"/>
                    <a:gd name="T6" fmla="*/ 0 w 2356"/>
                    <a:gd name="T7" fmla="*/ 3 h 13"/>
                    <a:gd name="T8" fmla="*/ 589 w 2356"/>
                    <a:gd name="T9" fmla="*/ 2 h 13"/>
                    <a:gd name="T10" fmla="*/ 589 w 2356"/>
                    <a:gd name="T11" fmla="*/ 2 h 13"/>
                    <a:gd name="T12" fmla="*/ 589 w 2356"/>
                    <a:gd name="T13" fmla="*/ 2 h 13"/>
                    <a:gd name="T14" fmla="*/ 589 w 2356"/>
                    <a:gd name="T15" fmla="*/ 2 h 13"/>
                    <a:gd name="T16" fmla="*/ 589 w 2356"/>
                    <a:gd name="T17" fmla="*/ 2 h 13"/>
                    <a:gd name="T18" fmla="*/ 589 w 2356"/>
                    <a:gd name="T19" fmla="*/ 0 h 1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356"/>
                    <a:gd name="T31" fmla="*/ 0 h 13"/>
                    <a:gd name="T32" fmla="*/ 2356 w 2356"/>
                    <a:gd name="T33" fmla="*/ 13 h 1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356" h="13">
                      <a:moveTo>
                        <a:pt x="2354" y="0"/>
                      </a:moveTo>
                      <a:lnTo>
                        <a:pt x="2355" y="0"/>
                      </a:lnTo>
                      <a:lnTo>
                        <a:pt x="0" y="3"/>
                      </a:lnTo>
                      <a:lnTo>
                        <a:pt x="0" y="13"/>
                      </a:lnTo>
                      <a:lnTo>
                        <a:pt x="2355" y="9"/>
                      </a:lnTo>
                      <a:lnTo>
                        <a:pt x="2356" y="9"/>
                      </a:lnTo>
                      <a:lnTo>
                        <a:pt x="2355" y="9"/>
                      </a:lnTo>
                      <a:lnTo>
                        <a:pt x="2356" y="9"/>
                      </a:lnTo>
                      <a:lnTo>
                        <a:pt x="235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53" name="Freeform 419"/>
                <p:cNvSpPr>
                  <a:spLocks/>
                </p:cNvSpPr>
                <p:nvPr/>
              </p:nvSpPr>
              <p:spPr bwMode="auto">
                <a:xfrm>
                  <a:off x="5986" y="3467"/>
                  <a:ext cx="682" cy="274"/>
                </a:xfrm>
                <a:custGeom>
                  <a:avLst/>
                  <a:gdLst>
                    <a:gd name="T0" fmla="*/ 341 w 1363"/>
                    <a:gd name="T1" fmla="*/ 0 h 548"/>
                    <a:gd name="T2" fmla="*/ 341 w 1363"/>
                    <a:gd name="T3" fmla="*/ 0 h 548"/>
                    <a:gd name="T4" fmla="*/ 0 w 1363"/>
                    <a:gd name="T5" fmla="*/ 135 h 548"/>
                    <a:gd name="T6" fmla="*/ 1 w 1363"/>
                    <a:gd name="T7" fmla="*/ 137 h 548"/>
                    <a:gd name="T8" fmla="*/ 341 w 1363"/>
                    <a:gd name="T9" fmla="*/ 2 h 548"/>
                    <a:gd name="T10" fmla="*/ 341 w 1363"/>
                    <a:gd name="T11" fmla="*/ 2 h 548"/>
                    <a:gd name="T12" fmla="*/ 341 w 1363"/>
                    <a:gd name="T13" fmla="*/ 0 h 548"/>
                    <a:gd name="T14" fmla="*/ 341 w 1363"/>
                    <a:gd name="T15" fmla="*/ 0 h 548"/>
                    <a:gd name="T16" fmla="*/ 341 w 1363"/>
                    <a:gd name="T17" fmla="*/ 0 h 5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363"/>
                    <a:gd name="T28" fmla="*/ 0 h 548"/>
                    <a:gd name="T29" fmla="*/ 1363 w 1363"/>
                    <a:gd name="T30" fmla="*/ 548 h 54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363" h="548">
                      <a:moveTo>
                        <a:pt x="1361" y="0"/>
                      </a:moveTo>
                      <a:lnTo>
                        <a:pt x="1361" y="0"/>
                      </a:lnTo>
                      <a:lnTo>
                        <a:pt x="0" y="539"/>
                      </a:lnTo>
                      <a:lnTo>
                        <a:pt x="2" y="548"/>
                      </a:lnTo>
                      <a:lnTo>
                        <a:pt x="1363" y="9"/>
                      </a:lnTo>
                      <a:lnTo>
                        <a:pt x="136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54" name="Freeform 420"/>
                <p:cNvSpPr>
                  <a:spLocks/>
                </p:cNvSpPr>
                <p:nvPr/>
              </p:nvSpPr>
              <p:spPr bwMode="auto">
                <a:xfrm>
                  <a:off x="6666" y="3414"/>
                  <a:ext cx="301" cy="57"/>
                </a:xfrm>
                <a:custGeom>
                  <a:avLst/>
                  <a:gdLst>
                    <a:gd name="T0" fmla="*/ 149 w 601"/>
                    <a:gd name="T1" fmla="*/ 0 h 115"/>
                    <a:gd name="T2" fmla="*/ 150 w 601"/>
                    <a:gd name="T3" fmla="*/ 0 h 115"/>
                    <a:gd name="T4" fmla="*/ 0 w 601"/>
                    <a:gd name="T5" fmla="*/ 26 h 115"/>
                    <a:gd name="T6" fmla="*/ 1 w 601"/>
                    <a:gd name="T7" fmla="*/ 28 h 115"/>
                    <a:gd name="T8" fmla="*/ 150 w 601"/>
                    <a:gd name="T9" fmla="*/ 2 h 115"/>
                    <a:gd name="T10" fmla="*/ 151 w 601"/>
                    <a:gd name="T11" fmla="*/ 2 h 115"/>
                    <a:gd name="T12" fmla="*/ 150 w 601"/>
                    <a:gd name="T13" fmla="*/ 2 h 115"/>
                    <a:gd name="T14" fmla="*/ 150 w 601"/>
                    <a:gd name="T15" fmla="*/ 2 h 115"/>
                    <a:gd name="T16" fmla="*/ 151 w 601"/>
                    <a:gd name="T17" fmla="*/ 2 h 115"/>
                    <a:gd name="T18" fmla="*/ 149 w 601"/>
                    <a:gd name="T19" fmla="*/ 0 h 11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01"/>
                    <a:gd name="T31" fmla="*/ 0 h 115"/>
                    <a:gd name="T32" fmla="*/ 601 w 601"/>
                    <a:gd name="T33" fmla="*/ 115 h 11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01" h="115">
                      <a:moveTo>
                        <a:pt x="596" y="0"/>
                      </a:moveTo>
                      <a:lnTo>
                        <a:pt x="598" y="0"/>
                      </a:lnTo>
                      <a:lnTo>
                        <a:pt x="0" y="106"/>
                      </a:lnTo>
                      <a:lnTo>
                        <a:pt x="2" y="115"/>
                      </a:lnTo>
                      <a:lnTo>
                        <a:pt x="600" y="9"/>
                      </a:lnTo>
                      <a:lnTo>
                        <a:pt x="601" y="9"/>
                      </a:lnTo>
                      <a:lnTo>
                        <a:pt x="600" y="9"/>
                      </a:lnTo>
                      <a:lnTo>
                        <a:pt x="601" y="9"/>
                      </a:ln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55" name="Freeform 421"/>
                <p:cNvSpPr>
                  <a:spLocks/>
                </p:cNvSpPr>
                <p:nvPr/>
              </p:nvSpPr>
              <p:spPr bwMode="auto">
                <a:xfrm>
                  <a:off x="6965" y="3397"/>
                  <a:ext cx="42" cy="21"/>
                </a:xfrm>
                <a:custGeom>
                  <a:avLst/>
                  <a:gdLst>
                    <a:gd name="T0" fmla="*/ 16 w 85"/>
                    <a:gd name="T1" fmla="*/ 3 h 41"/>
                    <a:gd name="T2" fmla="*/ 15 w 85"/>
                    <a:gd name="T3" fmla="*/ 0 h 41"/>
                    <a:gd name="T4" fmla="*/ 0 w 85"/>
                    <a:gd name="T5" fmla="*/ 8 h 41"/>
                    <a:gd name="T6" fmla="*/ 1 w 85"/>
                    <a:gd name="T7" fmla="*/ 11 h 41"/>
                    <a:gd name="T8" fmla="*/ 16 w 85"/>
                    <a:gd name="T9" fmla="*/ 3 h 41"/>
                    <a:gd name="T10" fmla="*/ 16 w 85"/>
                    <a:gd name="T11" fmla="*/ 0 h 41"/>
                    <a:gd name="T12" fmla="*/ 16 w 85"/>
                    <a:gd name="T13" fmla="*/ 3 h 41"/>
                    <a:gd name="T14" fmla="*/ 21 w 85"/>
                    <a:gd name="T15" fmla="*/ 0 h 41"/>
                    <a:gd name="T16" fmla="*/ 16 w 85"/>
                    <a:gd name="T17" fmla="*/ 0 h 41"/>
                    <a:gd name="T18" fmla="*/ 16 w 85"/>
                    <a:gd name="T19" fmla="*/ 3 h 4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5"/>
                    <a:gd name="T31" fmla="*/ 0 h 41"/>
                    <a:gd name="T32" fmla="*/ 85 w 85"/>
                    <a:gd name="T33" fmla="*/ 41 h 4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5" h="41">
                      <a:moveTo>
                        <a:pt x="65" y="9"/>
                      </a:moveTo>
                      <a:lnTo>
                        <a:pt x="63" y="0"/>
                      </a:lnTo>
                      <a:lnTo>
                        <a:pt x="0" y="32"/>
                      </a:lnTo>
                      <a:lnTo>
                        <a:pt x="5" y="41"/>
                      </a:lnTo>
                      <a:lnTo>
                        <a:pt x="67" y="9"/>
                      </a:lnTo>
                      <a:lnTo>
                        <a:pt x="65" y="0"/>
                      </a:lnTo>
                      <a:lnTo>
                        <a:pt x="67" y="9"/>
                      </a:lnTo>
                      <a:lnTo>
                        <a:pt x="85" y="0"/>
                      </a:lnTo>
                      <a:lnTo>
                        <a:pt x="65" y="0"/>
                      </a:lnTo>
                      <a:lnTo>
                        <a:pt x="65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56" name="Freeform 422"/>
                <p:cNvSpPr>
                  <a:spLocks/>
                </p:cNvSpPr>
                <p:nvPr/>
              </p:nvSpPr>
              <p:spPr bwMode="auto">
                <a:xfrm>
                  <a:off x="6665" y="3397"/>
                  <a:ext cx="332" cy="7"/>
                </a:xfrm>
                <a:custGeom>
                  <a:avLst/>
                  <a:gdLst>
                    <a:gd name="T0" fmla="*/ 98 w 664"/>
                    <a:gd name="T1" fmla="*/ 1 h 12"/>
                    <a:gd name="T2" fmla="*/ 98 w 664"/>
                    <a:gd name="T3" fmla="*/ 4 h 12"/>
                    <a:gd name="T4" fmla="*/ 166 w 664"/>
                    <a:gd name="T5" fmla="*/ 3 h 12"/>
                    <a:gd name="T6" fmla="*/ 166 w 664"/>
                    <a:gd name="T7" fmla="*/ 0 h 12"/>
                    <a:gd name="T8" fmla="*/ 98 w 664"/>
                    <a:gd name="T9" fmla="*/ 1 h 12"/>
                    <a:gd name="T10" fmla="*/ 98 w 664"/>
                    <a:gd name="T11" fmla="*/ 4 h 12"/>
                    <a:gd name="T12" fmla="*/ 98 w 664"/>
                    <a:gd name="T13" fmla="*/ 1 h 12"/>
                    <a:gd name="T14" fmla="*/ 0 w 664"/>
                    <a:gd name="T15" fmla="*/ 3 h 12"/>
                    <a:gd name="T16" fmla="*/ 98 w 664"/>
                    <a:gd name="T17" fmla="*/ 4 h 12"/>
                    <a:gd name="T18" fmla="*/ 98 w 664"/>
                    <a:gd name="T19" fmla="*/ 1 h 1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64"/>
                    <a:gd name="T31" fmla="*/ 0 h 12"/>
                    <a:gd name="T32" fmla="*/ 664 w 664"/>
                    <a:gd name="T33" fmla="*/ 12 h 1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64" h="12">
                      <a:moveTo>
                        <a:pt x="393" y="3"/>
                      </a:moveTo>
                      <a:lnTo>
                        <a:pt x="393" y="12"/>
                      </a:lnTo>
                      <a:lnTo>
                        <a:pt x="664" y="9"/>
                      </a:lnTo>
                      <a:lnTo>
                        <a:pt x="664" y="0"/>
                      </a:lnTo>
                      <a:lnTo>
                        <a:pt x="393" y="3"/>
                      </a:lnTo>
                      <a:lnTo>
                        <a:pt x="393" y="12"/>
                      </a:lnTo>
                      <a:lnTo>
                        <a:pt x="393" y="3"/>
                      </a:lnTo>
                      <a:lnTo>
                        <a:pt x="0" y="8"/>
                      </a:lnTo>
                      <a:lnTo>
                        <a:pt x="393" y="12"/>
                      </a:lnTo>
                      <a:lnTo>
                        <a:pt x="393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57" name="Freeform 423"/>
                <p:cNvSpPr>
                  <a:spLocks/>
                </p:cNvSpPr>
                <p:nvPr/>
              </p:nvSpPr>
              <p:spPr bwMode="auto">
                <a:xfrm>
                  <a:off x="6689" y="2877"/>
                  <a:ext cx="145" cy="7"/>
                </a:xfrm>
                <a:custGeom>
                  <a:avLst/>
                  <a:gdLst>
                    <a:gd name="T0" fmla="*/ 73 w 290"/>
                    <a:gd name="T1" fmla="*/ 1 h 14"/>
                    <a:gd name="T2" fmla="*/ 73 w 290"/>
                    <a:gd name="T3" fmla="*/ 0 h 14"/>
                    <a:gd name="T4" fmla="*/ 0 w 290"/>
                    <a:gd name="T5" fmla="*/ 1 h 14"/>
                    <a:gd name="T6" fmla="*/ 0 w 290"/>
                    <a:gd name="T7" fmla="*/ 4 h 14"/>
                    <a:gd name="T8" fmla="*/ 73 w 290"/>
                    <a:gd name="T9" fmla="*/ 3 h 14"/>
                    <a:gd name="T10" fmla="*/ 73 w 290"/>
                    <a:gd name="T11" fmla="*/ 1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0"/>
                    <a:gd name="T19" fmla="*/ 0 h 14"/>
                    <a:gd name="T20" fmla="*/ 290 w 290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0" h="14">
                      <a:moveTo>
                        <a:pt x="290" y="4"/>
                      </a:moveTo>
                      <a:lnTo>
                        <a:pt x="290" y="0"/>
                      </a:lnTo>
                      <a:lnTo>
                        <a:pt x="0" y="4"/>
                      </a:lnTo>
                      <a:lnTo>
                        <a:pt x="0" y="14"/>
                      </a:lnTo>
                      <a:lnTo>
                        <a:pt x="290" y="9"/>
                      </a:lnTo>
                      <a:lnTo>
                        <a:pt x="290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58" name="Freeform 424"/>
                <p:cNvSpPr>
                  <a:spLocks/>
                </p:cNvSpPr>
                <p:nvPr/>
              </p:nvSpPr>
              <p:spPr bwMode="auto">
                <a:xfrm>
                  <a:off x="6795" y="2879"/>
                  <a:ext cx="53" cy="57"/>
                </a:xfrm>
                <a:custGeom>
                  <a:avLst/>
                  <a:gdLst>
                    <a:gd name="T0" fmla="*/ 27 w 105"/>
                    <a:gd name="T1" fmla="*/ 29 h 114"/>
                    <a:gd name="T2" fmla="*/ 20 w 105"/>
                    <a:gd name="T3" fmla="*/ 0 h 114"/>
                    <a:gd name="T4" fmla="*/ 0 w 105"/>
                    <a:gd name="T5" fmla="*/ 0 h 114"/>
                    <a:gd name="T6" fmla="*/ 0 w 105"/>
                    <a:gd name="T7" fmla="*/ 29 h 114"/>
                    <a:gd name="T8" fmla="*/ 27 w 105"/>
                    <a:gd name="T9" fmla="*/ 29 h 1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5"/>
                    <a:gd name="T16" fmla="*/ 0 h 114"/>
                    <a:gd name="T17" fmla="*/ 105 w 105"/>
                    <a:gd name="T18" fmla="*/ 114 h 1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5" h="114">
                      <a:moveTo>
                        <a:pt x="105" y="114"/>
                      </a:moveTo>
                      <a:lnTo>
                        <a:pt x="77" y="0"/>
                      </a:lnTo>
                      <a:lnTo>
                        <a:pt x="0" y="0"/>
                      </a:lnTo>
                      <a:lnTo>
                        <a:pt x="0" y="114"/>
                      </a:lnTo>
                      <a:lnTo>
                        <a:pt x="105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59" name="Freeform 425"/>
                <p:cNvSpPr>
                  <a:spLocks/>
                </p:cNvSpPr>
                <p:nvPr/>
              </p:nvSpPr>
              <p:spPr bwMode="auto">
                <a:xfrm>
                  <a:off x="6832" y="2877"/>
                  <a:ext cx="18" cy="60"/>
                </a:xfrm>
                <a:custGeom>
                  <a:avLst/>
                  <a:gdLst>
                    <a:gd name="T0" fmla="*/ 1 w 37"/>
                    <a:gd name="T1" fmla="*/ 3 h 120"/>
                    <a:gd name="T2" fmla="*/ 0 w 37"/>
                    <a:gd name="T3" fmla="*/ 2 h 120"/>
                    <a:gd name="T4" fmla="*/ 7 w 37"/>
                    <a:gd name="T5" fmla="*/ 30 h 120"/>
                    <a:gd name="T6" fmla="*/ 9 w 37"/>
                    <a:gd name="T7" fmla="*/ 30 h 120"/>
                    <a:gd name="T8" fmla="*/ 2 w 37"/>
                    <a:gd name="T9" fmla="*/ 1 h 120"/>
                    <a:gd name="T10" fmla="*/ 1 w 37"/>
                    <a:gd name="T11" fmla="*/ 0 h 120"/>
                    <a:gd name="T12" fmla="*/ 2 w 37"/>
                    <a:gd name="T13" fmla="*/ 1 h 120"/>
                    <a:gd name="T14" fmla="*/ 2 w 37"/>
                    <a:gd name="T15" fmla="*/ 0 h 120"/>
                    <a:gd name="T16" fmla="*/ 1 w 37"/>
                    <a:gd name="T17" fmla="*/ 0 h 120"/>
                    <a:gd name="T18" fmla="*/ 1 w 37"/>
                    <a:gd name="T19" fmla="*/ 3 h 12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7"/>
                    <a:gd name="T31" fmla="*/ 0 h 120"/>
                    <a:gd name="T32" fmla="*/ 37 w 37"/>
                    <a:gd name="T33" fmla="*/ 120 h 12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7" h="120">
                      <a:moveTo>
                        <a:pt x="5" y="9"/>
                      </a:moveTo>
                      <a:lnTo>
                        <a:pt x="0" y="6"/>
                      </a:lnTo>
                      <a:lnTo>
                        <a:pt x="28" y="120"/>
                      </a:lnTo>
                      <a:lnTo>
                        <a:pt x="37" y="117"/>
                      </a:lnTo>
                      <a:lnTo>
                        <a:pt x="10" y="3"/>
                      </a:lnTo>
                      <a:lnTo>
                        <a:pt x="5" y="0"/>
                      </a:lnTo>
                      <a:lnTo>
                        <a:pt x="10" y="3"/>
                      </a:lnTo>
                      <a:lnTo>
                        <a:pt x="8" y="0"/>
                      </a:lnTo>
                      <a:lnTo>
                        <a:pt x="5" y="0"/>
                      </a:lnTo>
                      <a:lnTo>
                        <a:pt x="5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60" name="Freeform 426"/>
                <p:cNvSpPr>
                  <a:spLocks/>
                </p:cNvSpPr>
                <p:nvPr/>
              </p:nvSpPr>
              <p:spPr bwMode="auto">
                <a:xfrm>
                  <a:off x="6793" y="2877"/>
                  <a:ext cx="41" cy="5"/>
                </a:xfrm>
                <a:custGeom>
                  <a:avLst/>
                  <a:gdLst>
                    <a:gd name="T0" fmla="*/ 3 w 82"/>
                    <a:gd name="T1" fmla="*/ 1 h 9"/>
                    <a:gd name="T2" fmla="*/ 1 w 82"/>
                    <a:gd name="T3" fmla="*/ 3 h 9"/>
                    <a:gd name="T4" fmla="*/ 21 w 82"/>
                    <a:gd name="T5" fmla="*/ 3 h 9"/>
                    <a:gd name="T6" fmla="*/ 21 w 82"/>
                    <a:gd name="T7" fmla="*/ 0 h 9"/>
                    <a:gd name="T8" fmla="*/ 1 w 82"/>
                    <a:gd name="T9" fmla="*/ 0 h 9"/>
                    <a:gd name="T10" fmla="*/ 0 w 82"/>
                    <a:gd name="T11" fmla="*/ 1 h 9"/>
                    <a:gd name="T12" fmla="*/ 1 w 82"/>
                    <a:gd name="T13" fmla="*/ 0 h 9"/>
                    <a:gd name="T14" fmla="*/ 0 w 82"/>
                    <a:gd name="T15" fmla="*/ 0 h 9"/>
                    <a:gd name="T16" fmla="*/ 0 w 82"/>
                    <a:gd name="T17" fmla="*/ 1 h 9"/>
                    <a:gd name="T18" fmla="*/ 3 w 82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2"/>
                    <a:gd name="T31" fmla="*/ 0 h 9"/>
                    <a:gd name="T32" fmla="*/ 82 w 82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2" h="9">
                      <a:moveTo>
                        <a:pt x="9" y="4"/>
                      </a:moveTo>
                      <a:lnTo>
                        <a:pt x="5" y="9"/>
                      </a:lnTo>
                      <a:lnTo>
                        <a:pt x="82" y="9"/>
                      </a:lnTo>
                      <a:lnTo>
                        <a:pt x="82" y="0"/>
                      </a:lnTo>
                      <a:lnTo>
                        <a:pt x="5" y="0"/>
                      </a:ln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9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61" name="Freeform 427"/>
                <p:cNvSpPr>
                  <a:spLocks/>
                </p:cNvSpPr>
                <p:nvPr/>
              </p:nvSpPr>
              <p:spPr bwMode="auto">
                <a:xfrm>
                  <a:off x="6793" y="2879"/>
                  <a:ext cx="5" cy="60"/>
                </a:xfrm>
                <a:custGeom>
                  <a:avLst/>
                  <a:gdLst>
                    <a:gd name="T0" fmla="*/ 2 w 9"/>
                    <a:gd name="T1" fmla="*/ 28 h 119"/>
                    <a:gd name="T2" fmla="*/ 3 w 9"/>
                    <a:gd name="T3" fmla="*/ 29 h 119"/>
                    <a:gd name="T4" fmla="*/ 3 w 9"/>
                    <a:gd name="T5" fmla="*/ 0 h 119"/>
                    <a:gd name="T6" fmla="*/ 0 w 9"/>
                    <a:gd name="T7" fmla="*/ 0 h 119"/>
                    <a:gd name="T8" fmla="*/ 0 w 9"/>
                    <a:gd name="T9" fmla="*/ 29 h 119"/>
                    <a:gd name="T10" fmla="*/ 2 w 9"/>
                    <a:gd name="T11" fmla="*/ 30 h 119"/>
                    <a:gd name="T12" fmla="*/ 0 w 9"/>
                    <a:gd name="T13" fmla="*/ 29 h 119"/>
                    <a:gd name="T14" fmla="*/ 0 w 9"/>
                    <a:gd name="T15" fmla="*/ 30 h 119"/>
                    <a:gd name="T16" fmla="*/ 2 w 9"/>
                    <a:gd name="T17" fmla="*/ 30 h 119"/>
                    <a:gd name="T18" fmla="*/ 2 w 9"/>
                    <a:gd name="T19" fmla="*/ 28 h 11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119"/>
                    <a:gd name="T32" fmla="*/ 9 w 9"/>
                    <a:gd name="T33" fmla="*/ 119 h 11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119">
                      <a:moveTo>
                        <a:pt x="5" y="110"/>
                      </a:moveTo>
                      <a:lnTo>
                        <a:pt x="9" y="114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14"/>
                      </a:lnTo>
                      <a:lnTo>
                        <a:pt x="5" y="119"/>
                      </a:lnTo>
                      <a:lnTo>
                        <a:pt x="0" y="114"/>
                      </a:lnTo>
                      <a:lnTo>
                        <a:pt x="0" y="119"/>
                      </a:lnTo>
                      <a:lnTo>
                        <a:pt x="5" y="119"/>
                      </a:lnTo>
                      <a:lnTo>
                        <a:pt x="5" y="1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62" name="Freeform 428"/>
                <p:cNvSpPr>
                  <a:spLocks/>
                </p:cNvSpPr>
                <p:nvPr/>
              </p:nvSpPr>
              <p:spPr bwMode="auto">
                <a:xfrm>
                  <a:off x="6795" y="2934"/>
                  <a:ext cx="56" cy="5"/>
                </a:xfrm>
                <a:custGeom>
                  <a:avLst/>
                  <a:gdLst>
                    <a:gd name="T0" fmla="*/ 26 w 110"/>
                    <a:gd name="T1" fmla="*/ 2 h 9"/>
                    <a:gd name="T2" fmla="*/ 27 w 110"/>
                    <a:gd name="T3" fmla="*/ 0 h 9"/>
                    <a:gd name="T4" fmla="*/ 0 w 110"/>
                    <a:gd name="T5" fmla="*/ 0 h 9"/>
                    <a:gd name="T6" fmla="*/ 0 w 110"/>
                    <a:gd name="T7" fmla="*/ 3 h 9"/>
                    <a:gd name="T8" fmla="*/ 27 w 110"/>
                    <a:gd name="T9" fmla="*/ 3 h 9"/>
                    <a:gd name="T10" fmla="*/ 28 w 110"/>
                    <a:gd name="T11" fmla="*/ 1 h 9"/>
                    <a:gd name="T12" fmla="*/ 27 w 110"/>
                    <a:gd name="T13" fmla="*/ 3 h 9"/>
                    <a:gd name="T14" fmla="*/ 29 w 110"/>
                    <a:gd name="T15" fmla="*/ 3 h 9"/>
                    <a:gd name="T16" fmla="*/ 28 w 110"/>
                    <a:gd name="T17" fmla="*/ 1 h 9"/>
                    <a:gd name="T18" fmla="*/ 26 w 110"/>
                    <a:gd name="T19" fmla="*/ 2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0"/>
                    <a:gd name="T31" fmla="*/ 0 h 9"/>
                    <a:gd name="T32" fmla="*/ 110 w 110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0" h="9">
                      <a:moveTo>
                        <a:pt x="100" y="6"/>
                      </a:moveTo>
                      <a:lnTo>
                        <a:pt x="105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05" y="9"/>
                      </a:lnTo>
                      <a:lnTo>
                        <a:pt x="109" y="3"/>
                      </a:lnTo>
                      <a:lnTo>
                        <a:pt x="105" y="9"/>
                      </a:lnTo>
                      <a:lnTo>
                        <a:pt x="110" y="9"/>
                      </a:lnTo>
                      <a:lnTo>
                        <a:pt x="109" y="3"/>
                      </a:lnTo>
                      <a:lnTo>
                        <a:pt x="100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63" name="Freeform 429"/>
                <p:cNvSpPr>
                  <a:spLocks/>
                </p:cNvSpPr>
                <p:nvPr/>
              </p:nvSpPr>
              <p:spPr bwMode="auto">
                <a:xfrm>
                  <a:off x="6795" y="2936"/>
                  <a:ext cx="71" cy="72"/>
                </a:xfrm>
                <a:custGeom>
                  <a:avLst/>
                  <a:gdLst>
                    <a:gd name="T0" fmla="*/ 36 w 141"/>
                    <a:gd name="T1" fmla="*/ 36 h 143"/>
                    <a:gd name="T2" fmla="*/ 27 w 141"/>
                    <a:gd name="T3" fmla="*/ 0 h 143"/>
                    <a:gd name="T4" fmla="*/ 0 w 141"/>
                    <a:gd name="T5" fmla="*/ 0 h 143"/>
                    <a:gd name="T6" fmla="*/ 0 w 141"/>
                    <a:gd name="T7" fmla="*/ 36 h 143"/>
                    <a:gd name="T8" fmla="*/ 36 w 141"/>
                    <a:gd name="T9" fmla="*/ 36 h 1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1"/>
                    <a:gd name="T16" fmla="*/ 0 h 143"/>
                    <a:gd name="T17" fmla="*/ 141 w 141"/>
                    <a:gd name="T18" fmla="*/ 143 h 14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1" h="143">
                      <a:moveTo>
                        <a:pt x="141" y="143"/>
                      </a:moveTo>
                      <a:lnTo>
                        <a:pt x="105" y="0"/>
                      </a:lnTo>
                      <a:lnTo>
                        <a:pt x="0" y="0"/>
                      </a:lnTo>
                      <a:lnTo>
                        <a:pt x="0" y="143"/>
                      </a:lnTo>
                      <a:lnTo>
                        <a:pt x="141" y="1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64" name="Freeform 430"/>
                <p:cNvSpPr>
                  <a:spLocks/>
                </p:cNvSpPr>
                <p:nvPr/>
              </p:nvSpPr>
              <p:spPr bwMode="auto">
                <a:xfrm>
                  <a:off x="6846" y="2934"/>
                  <a:ext cx="23" cy="74"/>
                </a:xfrm>
                <a:custGeom>
                  <a:avLst/>
                  <a:gdLst>
                    <a:gd name="T0" fmla="*/ 1 w 46"/>
                    <a:gd name="T1" fmla="*/ 2 h 148"/>
                    <a:gd name="T2" fmla="*/ 0 w 46"/>
                    <a:gd name="T3" fmla="*/ 1 h 148"/>
                    <a:gd name="T4" fmla="*/ 10 w 46"/>
                    <a:gd name="T5" fmla="*/ 37 h 148"/>
                    <a:gd name="T6" fmla="*/ 12 w 46"/>
                    <a:gd name="T7" fmla="*/ 37 h 148"/>
                    <a:gd name="T8" fmla="*/ 3 w 46"/>
                    <a:gd name="T9" fmla="*/ 1 h 148"/>
                    <a:gd name="T10" fmla="*/ 1 w 46"/>
                    <a:gd name="T11" fmla="*/ 0 h 148"/>
                    <a:gd name="T12" fmla="*/ 3 w 46"/>
                    <a:gd name="T13" fmla="*/ 1 h 148"/>
                    <a:gd name="T14" fmla="*/ 2 w 46"/>
                    <a:gd name="T15" fmla="*/ 0 h 148"/>
                    <a:gd name="T16" fmla="*/ 1 w 46"/>
                    <a:gd name="T17" fmla="*/ 0 h 148"/>
                    <a:gd name="T18" fmla="*/ 1 w 46"/>
                    <a:gd name="T19" fmla="*/ 2 h 14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6"/>
                    <a:gd name="T31" fmla="*/ 0 h 148"/>
                    <a:gd name="T32" fmla="*/ 46 w 46"/>
                    <a:gd name="T33" fmla="*/ 148 h 14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6" h="148">
                      <a:moveTo>
                        <a:pt x="5" y="9"/>
                      </a:moveTo>
                      <a:lnTo>
                        <a:pt x="0" y="6"/>
                      </a:lnTo>
                      <a:lnTo>
                        <a:pt x="37" y="148"/>
                      </a:lnTo>
                      <a:lnTo>
                        <a:pt x="46" y="146"/>
                      </a:lnTo>
                      <a:lnTo>
                        <a:pt x="9" y="3"/>
                      </a:lnTo>
                      <a:lnTo>
                        <a:pt x="5" y="0"/>
                      </a:lnTo>
                      <a:lnTo>
                        <a:pt x="9" y="3"/>
                      </a:lnTo>
                      <a:lnTo>
                        <a:pt x="8" y="0"/>
                      </a:lnTo>
                      <a:lnTo>
                        <a:pt x="5" y="0"/>
                      </a:lnTo>
                      <a:lnTo>
                        <a:pt x="5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65" name="Freeform 431"/>
                <p:cNvSpPr>
                  <a:spLocks/>
                </p:cNvSpPr>
                <p:nvPr/>
              </p:nvSpPr>
              <p:spPr bwMode="auto">
                <a:xfrm>
                  <a:off x="6793" y="2934"/>
                  <a:ext cx="55" cy="5"/>
                </a:xfrm>
                <a:custGeom>
                  <a:avLst/>
                  <a:gdLst>
                    <a:gd name="T0" fmla="*/ 3 w 110"/>
                    <a:gd name="T1" fmla="*/ 1 h 9"/>
                    <a:gd name="T2" fmla="*/ 2 w 110"/>
                    <a:gd name="T3" fmla="*/ 3 h 9"/>
                    <a:gd name="T4" fmla="*/ 28 w 110"/>
                    <a:gd name="T5" fmla="*/ 3 h 9"/>
                    <a:gd name="T6" fmla="*/ 28 w 110"/>
                    <a:gd name="T7" fmla="*/ 0 h 9"/>
                    <a:gd name="T8" fmla="*/ 2 w 110"/>
                    <a:gd name="T9" fmla="*/ 0 h 9"/>
                    <a:gd name="T10" fmla="*/ 0 w 110"/>
                    <a:gd name="T11" fmla="*/ 1 h 9"/>
                    <a:gd name="T12" fmla="*/ 2 w 110"/>
                    <a:gd name="T13" fmla="*/ 0 h 9"/>
                    <a:gd name="T14" fmla="*/ 0 w 110"/>
                    <a:gd name="T15" fmla="*/ 0 h 9"/>
                    <a:gd name="T16" fmla="*/ 0 w 110"/>
                    <a:gd name="T17" fmla="*/ 1 h 9"/>
                    <a:gd name="T18" fmla="*/ 3 w 110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0"/>
                    <a:gd name="T31" fmla="*/ 0 h 9"/>
                    <a:gd name="T32" fmla="*/ 110 w 110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0" h="9">
                      <a:moveTo>
                        <a:pt x="9" y="4"/>
                      </a:moveTo>
                      <a:lnTo>
                        <a:pt x="5" y="9"/>
                      </a:lnTo>
                      <a:lnTo>
                        <a:pt x="110" y="9"/>
                      </a:lnTo>
                      <a:lnTo>
                        <a:pt x="110" y="0"/>
                      </a:lnTo>
                      <a:lnTo>
                        <a:pt x="5" y="0"/>
                      </a:ln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9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66" name="Freeform 432"/>
                <p:cNvSpPr>
                  <a:spLocks/>
                </p:cNvSpPr>
                <p:nvPr/>
              </p:nvSpPr>
              <p:spPr bwMode="auto">
                <a:xfrm>
                  <a:off x="6793" y="2936"/>
                  <a:ext cx="5" cy="74"/>
                </a:xfrm>
                <a:custGeom>
                  <a:avLst/>
                  <a:gdLst>
                    <a:gd name="T0" fmla="*/ 2 w 9"/>
                    <a:gd name="T1" fmla="*/ 35 h 148"/>
                    <a:gd name="T2" fmla="*/ 3 w 9"/>
                    <a:gd name="T3" fmla="*/ 36 h 148"/>
                    <a:gd name="T4" fmla="*/ 3 w 9"/>
                    <a:gd name="T5" fmla="*/ 0 h 148"/>
                    <a:gd name="T6" fmla="*/ 0 w 9"/>
                    <a:gd name="T7" fmla="*/ 0 h 148"/>
                    <a:gd name="T8" fmla="*/ 0 w 9"/>
                    <a:gd name="T9" fmla="*/ 36 h 148"/>
                    <a:gd name="T10" fmla="*/ 2 w 9"/>
                    <a:gd name="T11" fmla="*/ 37 h 148"/>
                    <a:gd name="T12" fmla="*/ 0 w 9"/>
                    <a:gd name="T13" fmla="*/ 36 h 148"/>
                    <a:gd name="T14" fmla="*/ 0 w 9"/>
                    <a:gd name="T15" fmla="*/ 37 h 148"/>
                    <a:gd name="T16" fmla="*/ 2 w 9"/>
                    <a:gd name="T17" fmla="*/ 37 h 148"/>
                    <a:gd name="T18" fmla="*/ 2 w 9"/>
                    <a:gd name="T19" fmla="*/ 35 h 14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148"/>
                    <a:gd name="T32" fmla="*/ 9 w 9"/>
                    <a:gd name="T33" fmla="*/ 148 h 14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148">
                      <a:moveTo>
                        <a:pt x="5" y="139"/>
                      </a:moveTo>
                      <a:lnTo>
                        <a:pt x="9" y="143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43"/>
                      </a:lnTo>
                      <a:lnTo>
                        <a:pt x="5" y="148"/>
                      </a:lnTo>
                      <a:lnTo>
                        <a:pt x="0" y="143"/>
                      </a:lnTo>
                      <a:lnTo>
                        <a:pt x="0" y="148"/>
                      </a:lnTo>
                      <a:lnTo>
                        <a:pt x="5" y="148"/>
                      </a:lnTo>
                      <a:lnTo>
                        <a:pt x="5" y="1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67" name="Freeform 433"/>
                <p:cNvSpPr>
                  <a:spLocks/>
                </p:cNvSpPr>
                <p:nvPr/>
              </p:nvSpPr>
              <p:spPr bwMode="auto">
                <a:xfrm>
                  <a:off x="6795" y="3005"/>
                  <a:ext cx="74" cy="5"/>
                </a:xfrm>
                <a:custGeom>
                  <a:avLst/>
                  <a:gdLst>
                    <a:gd name="T0" fmla="*/ 35 w 147"/>
                    <a:gd name="T1" fmla="*/ 2 h 9"/>
                    <a:gd name="T2" fmla="*/ 36 w 147"/>
                    <a:gd name="T3" fmla="*/ 0 h 9"/>
                    <a:gd name="T4" fmla="*/ 0 w 147"/>
                    <a:gd name="T5" fmla="*/ 0 h 9"/>
                    <a:gd name="T6" fmla="*/ 0 w 147"/>
                    <a:gd name="T7" fmla="*/ 3 h 9"/>
                    <a:gd name="T8" fmla="*/ 36 w 147"/>
                    <a:gd name="T9" fmla="*/ 3 h 9"/>
                    <a:gd name="T10" fmla="*/ 37 w 147"/>
                    <a:gd name="T11" fmla="*/ 1 h 9"/>
                    <a:gd name="T12" fmla="*/ 36 w 147"/>
                    <a:gd name="T13" fmla="*/ 3 h 9"/>
                    <a:gd name="T14" fmla="*/ 37 w 147"/>
                    <a:gd name="T15" fmla="*/ 3 h 9"/>
                    <a:gd name="T16" fmla="*/ 37 w 147"/>
                    <a:gd name="T17" fmla="*/ 1 h 9"/>
                    <a:gd name="T18" fmla="*/ 35 w 147"/>
                    <a:gd name="T19" fmla="*/ 2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7"/>
                    <a:gd name="T31" fmla="*/ 0 h 9"/>
                    <a:gd name="T32" fmla="*/ 147 w 147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7" h="9">
                      <a:moveTo>
                        <a:pt x="137" y="5"/>
                      </a:moveTo>
                      <a:lnTo>
                        <a:pt x="141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41" y="9"/>
                      </a:lnTo>
                      <a:lnTo>
                        <a:pt x="146" y="3"/>
                      </a:lnTo>
                      <a:lnTo>
                        <a:pt x="141" y="9"/>
                      </a:lnTo>
                      <a:lnTo>
                        <a:pt x="147" y="9"/>
                      </a:lnTo>
                      <a:lnTo>
                        <a:pt x="146" y="3"/>
                      </a:lnTo>
                      <a:lnTo>
                        <a:pt x="137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68" name="Freeform 434"/>
                <p:cNvSpPr>
                  <a:spLocks/>
                </p:cNvSpPr>
                <p:nvPr/>
              </p:nvSpPr>
              <p:spPr bwMode="auto">
                <a:xfrm>
                  <a:off x="6795" y="3008"/>
                  <a:ext cx="90" cy="78"/>
                </a:xfrm>
                <a:custGeom>
                  <a:avLst/>
                  <a:gdLst>
                    <a:gd name="T0" fmla="*/ 46 w 178"/>
                    <a:gd name="T1" fmla="*/ 39 h 157"/>
                    <a:gd name="T2" fmla="*/ 36 w 178"/>
                    <a:gd name="T3" fmla="*/ 0 h 157"/>
                    <a:gd name="T4" fmla="*/ 0 w 178"/>
                    <a:gd name="T5" fmla="*/ 0 h 157"/>
                    <a:gd name="T6" fmla="*/ 0 w 178"/>
                    <a:gd name="T7" fmla="*/ 39 h 157"/>
                    <a:gd name="T8" fmla="*/ 46 w 178"/>
                    <a:gd name="T9" fmla="*/ 39 h 15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8"/>
                    <a:gd name="T16" fmla="*/ 0 h 157"/>
                    <a:gd name="T17" fmla="*/ 178 w 178"/>
                    <a:gd name="T18" fmla="*/ 157 h 15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8" h="157">
                      <a:moveTo>
                        <a:pt x="178" y="157"/>
                      </a:moveTo>
                      <a:lnTo>
                        <a:pt x="143" y="0"/>
                      </a:lnTo>
                      <a:lnTo>
                        <a:pt x="0" y="0"/>
                      </a:lnTo>
                      <a:lnTo>
                        <a:pt x="0" y="157"/>
                      </a:lnTo>
                      <a:lnTo>
                        <a:pt x="178" y="15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69" name="Freeform 435"/>
                <p:cNvSpPr>
                  <a:spLocks/>
                </p:cNvSpPr>
                <p:nvPr/>
              </p:nvSpPr>
              <p:spPr bwMode="auto">
                <a:xfrm>
                  <a:off x="6865" y="3005"/>
                  <a:ext cx="22" cy="81"/>
                </a:xfrm>
                <a:custGeom>
                  <a:avLst/>
                  <a:gdLst>
                    <a:gd name="T0" fmla="*/ 1 w 45"/>
                    <a:gd name="T1" fmla="*/ 3 h 162"/>
                    <a:gd name="T2" fmla="*/ 0 w 45"/>
                    <a:gd name="T3" fmla="*/ 1 h 162"/>
                    <a:gd name="T4" fmla="*/ 9 w 45"/>
                    <a:gd name="T5" fmla="*/ 41 h 162"/>
                    <a:gd name="T6" fmla="*/ 11 w 45"/>
                    <a:gd name="T7" fmla="*/ 40 h 162"/>
                    <a:gd name="T8" fmla="*/ 2 w 45"/>
                    <a:gd name="T9" fmla="*/ 1 h 162"/>
                    <a:gd name="T10" fmla="*/ 1 w 45"/>
                    <a:gd name="T11" fmla="*/ 0 h 162"/>
                    <a:gd name="T12" fmla="*/ 2 w 45"/>
                    <a:gd name="T13" fmla="*/ 1 h 162"/>
                    <a:gd name="T14" fmla="*/ 2 w 45"/>
                    <a:gd name="T15" fmla="*/ 0 h 162"/>
                    <a:gd name="T16" fmla="*/ 1 w 45"/>
                    <a:gd name="T17" fmla="*/ 0 h 162"/>
                    <a:gd name="T18" fmla="*/ 1 w 45"/>
                    <a:gd name="T19" fmla="*/ 3 h 16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5"/>
                    <a:gd name="T31" fmla="*/ 0 h 162"/>
                    <a:gd name="T32" fmla="*/ 45 w 45"/>
                    <a:gd name="T33" fmla="*/ 162 h 16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5" h="162">
                      <a:moveTo>
                        <a:pt x="5" y="9"/>
                      </a:moveTo>
                      <a:lnTo>
                        <a:pt x="0" y="5"/>
                      </a:lnTo>
                      <a:lnTo>
                        <a:pt x="36" y="162"/>
                      </a:lnTo>
                      <a:lnTo>
                        <a:pt x="45" y="160"/>
                      </a:lnTo>
                      <a:lnTo>
                        <a:pt x="9" y="3"/>
                      </a:lnTo>
                      <a:lnTo>
                        <a:pt x="5" y="0"/>
                      </a:lnTo>
                      <a:lnTo>
                        <a:pt x="9" y="3"/>
                      </a:lnTo>
                      <a:lnTo>
                        <a:pt x="8" y="0"/>
                      </a:lnTo>
                      <a:lnTo>
                        <a:pt x="5" y="0"/>
                      </a:lnTo>
                      <a:lnTo>
                        <a:pt x="5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70" name="Freeform 436"/>
                <p:cNvSpPr>
                  <a:spLocks/>
                </p:cNvSpPr>
                <p:nvPr/>
              </p:nvSpPr>
              <p:spPr bwMode="auto">
                <a:xfrm>
                  <a:off x="6793" y="3005"/>
                  <a:ext cx="74" cy="5"/>
                </a:xfrm>
                <a:custGeom>
                  <a:avLst/>
                  <a:gdLst>
                    <a:gd name="T0" fmla="*/ 2 w 148"/>
                    <a:gd name="T1" fmla="*/ 1 h 9"/>
                    <a:gd name="T2" fmla="*/ 1 w 148"/>
                    <a:gd name="T3" fmla="*/ 3 h 9"/>
                    <a:gd name="T4" fmla="*/ 37 w 148"/>
                    <a:gd name="T5" fmla="*/ 3 h 9"/>
                    <a:gd name="T6" fmla="*/ 37 w 148"/>
                    <a:gd name="T7" fmla="*/ 0 h 9"/>
                    <a:gd name="T8" fmla="*/ 1 w 148"/>
                    <a:gd name="T9" fmla="*/ 0 h 9"/>
                    <a:gd name="T10" fmla="*/ 0 w 148"/>
                    <a:gd name="T11" fmla="*/ 1 h 9"/>
                    <a:gd name="T12" fmla="*/ 1 w 148"/>
                    <a:gd name="T13" fmla="*/ 0 h 9"/>
                    <a:gd name="T14" fmla="*/ 0 w 148"/>
                    <a:gd name="T15" fmla="*/ 0 h 9"/>
                    <a:gd name="T16" fmla="*/ 0 w 148"/>
                    <a:gd name="T17" fmla="*/ 1 h 9"/>
                    <a:gd name="T18" fmla="*/ 2 w 148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8"/>
                    <a:gd name="T31" fmla="*/ 0 h 9"/>
                    <a:gd name="T32" fmla="*/ 148 w 148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8" h="9">
                      <a:moveTo>
                        <a:pt x="9" y="4"/>
                      </a:moveTo>
                      <a:lnTo>
                        <a:pt x="5" y="9"/>
                      </a:lnTo>
                      <a:lnTo>
                        <a:pt x="148" y="9"/>
                      </a:lnTo>
                      <a:lnTo>
                        <a:pt x="148" y="0"/>
                      </a:lnTo>
                      <a:lnTo>
                        <a:pt x="5" y="0"/>
                      </a:ln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9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71" name="Freeform 437"/>
                <p:cNvSpPr>
                  <a:spLocks/>
                </p:cNvSpPr>
                <p:nvPr/>
              </p:nvSpPr>
              <p:spPr bwMode="auto">
                <a:xfrm>
                  <a:off x="6793" y="3008"/>
                  <a:ext cx="5" cy="80"/>
                </a:xfrm>
                <a:custGeom>
                  <a:avLst/>
                  <a:gdLst>
                    <a:gd name="T0" fmla="*/ 2 w 9"/>
                    <a:gd name="T1" fmla="*/ 38 h 161"/>
                    <a:gd name="T2" fmla="*/ 3 w 9"/>
                    <a:gd name="T3" fmla="*/ 39 h 161"/>
                    <a:gd name="T4" fmla="*/ 3 w 9"/>
                    <a:gd name="T5" fmla="*/ 0 h 161"/>
                    <a:gd name="T6" fmla="*/ 0 w 9"/>
                    <a:gd name="T7" fmla="*/ 0 h 161"/>
                    <a:gd name="T8" fmla="*/ 0 w 9"/>
                    <a:gd name="T9" fmla="*/ 39 h 161"/>
                    <a:gd name="T10" fmla="*/ 2 w 9"/>
                    <a:gd name="T11" fmla="*/ 40 h 161"/>
                    <a:gd name="T12" fmla="*/ 0 w 9"/>
                    <a:gd name="T13" fmla="*/ 39 h 161"/>
                    <a:gd name="T14" fmla="*/ 0 w 9"/>
                    <a:gd name="T15" fmla="*/ 40 h 161"/>
                    <a:gd name="T16" fmla="*/ 2 w 9"/>
                    <a:gd name="T17" fmla="*/ 40 h 161"/>
                    <a:gd name="T18" fmla="*/ 2 w 9"/>
                    <a:gd name="T19" fmla="*/ 38 h 16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161"/>
                    <a:gd name="T32" fmla="*/ 9 w 9"/>
                    <a:gd name="T33" fmla="*/ 161 h 16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161">
                      <a:moveTo>
                        <a:pt x="5" y="152"/>
                      </a:moveTo>
                      <a:lnTo>
                        <a:pt x="9" y="157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57"/>
                      </a:lnTo>
                      <a:lnTo>
                        <a:pt x="5" y="161"/>
                      </a:lnTo>
                      <a:lnTo>
                        <a:pt x="0" y="157"/>
                      </a:lnTo>
                      <a:lnTo>
                        <a:pt x="0" y="161"/>
                      </a:lnTo>
                      <a:lnTo>
                        <a:pt x="5" y="161"/>
                      </a:lnTo>
                      <a:lnTo>
                        <a:pt x="5" y="1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72" name="Freeform 438"/>
                <p:cNvSpPr>
                  <a:spLocks/>
                </p:cNvSpPr>
                <p:nvPr/>
              </p:nvSpPr>
              <p:spPr bwMode="auto">
                <a:xfrm>
                  <a:off x="6795" y="3084"/>
                  <a:ext cx="93" cy="4"/>
                </a:xfrm>
                <a:custGeom>
                  <a:avLst/>
                  <a:gdLst>
                    <a:gd name="T0" fmla="*/ 44 w 184"/>
                    <a:gd name="T1" fmla="*/ 1 h 9"/>
                    <a:gd name="T2" fmla="*/ 45 w 184"/>
                    <a:gd name="T3" fmla="*/ 0 h 9"/>
                    <a:gd name="T4" fmla="*/ 0 w 184"/>
                    <a:gd name="T5" fmla="*/ 0 h 9"/>
                    <a:gd name="T6" fmla="*/ 0 w 184"/>
                    <a:gd name="T7" fmla="*/ 2 h 9"/>
                    <a:gd name="T8" fmla="*/ 45 w 184"/>
                    <a:gd name="T9" fmla="*/ 2 h 9"/>
                    <a:gd name="T10" fmla="*/ 47 w 184"/>
                    <a:gd name="T11" fmla="*/ 1 h 9"/>
                    <a:gd name="T12" fmla="*/ 45 w 184"/>
                    <a:gd name="T13" fmla="*/ 2 h 9"/>
                    <a:gd name="T14" fmla="*/ 47 w 184"/>
                    <a:gd name="T15" fmla="*/ 2 h 9"/>
                    <a:gd name="T16" fmla="*/ 47 w 184"/>
                    <a:gd name="T17" fmla="*/ 1 h 9"/>
                    <a:gd name="T18" fmla="*/ 44 w 184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84"/>
                    <a:gd name="T31" fmla="*/ 0 h 9"/>
                    <a:gd name="T32" fmla="*/ 184 w 184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84" h="9">
                      <a:moveTo>
                        <a:pt x="174" y="6"/>
                      </a:moveTo>
                      <a:lnTo>
                        <a:pt x="178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78" y="9"/>
                      </a:lnTo>
                      <a:lnTo>
                        <a:pt x="183" y="4"/>
                      </a:lnTo>
                      <a:lnTo>
                        <a:pt x="178" y="9"/>
                      </a:lnTo>
                      <a:lnTo>
                        <a:pt x="184" y="9"/>
                      </a:lnTo>
                      <a:lnTo>
                        <a:pt x="183" y="4"/>
                      </a:lnTo>
                      <a:lnTo>
                        <a:pt x="174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73" name="Freeform 439"/>
                <p:cNvSpPr>
                  <a:spLocks/>
                </p:cNvSpPr>
                <p:nvPr/>
              </p:nvSpPr>
              <p:spPr bwMode="auto">
                <a:xfrm>
                  <a:off x="6795" y="3086"/>
                  <a:ext cx="84" cy="79"/>
                </a:xfrm>
                <a:custGeom>
                  <a:avLst/>
                  <a:gdLst>
                    <a:gd name="T0" fmla="*/ 42 w 168"/>
                    <a:gd name="T1" fmla="*/ 39 h 159"/>
                    <a:gd name="T2" fmla="*/ 33 w 168"/>
                    <a:gd name="T3" fmla="*/ 0 h 159"/>
                    <a:gd name="T4" fmla="*/ 0 w 168"/>
                    <a:gd name="T5" fmla="*/ 0 h 159"/>
                    <a:gd name="T6" fmla="*/ 0 w 168"/>
                    <a:gd name="T7" fmla="*/ 39 h 159"/>
                    <a:gd name="T8" fmla="*/ 42 w 168"/>
                    <a:gd name="T9" fmla="*/ 39 h 1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8"/>
                    <a:gd name="T16" fmla="*/ 0 h 159"/>
                    <a:gd name="T17" fmla="*/ 168 w 168"/>
                    <a:gd name="T18" fmla="*/ 159 h 1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8" h="159">
                      <a:moveTo>
                        <a:pt x="168" y="159"/>
                      </a:moveTo>
                      <a:lnTo>
                        <a:pt x="132" y="0"/>
                      </a:lnTo>
                      <a:lnTo>
                        <a:pt x="0" y="0"/>
                      </a:lnTo>
                      <a:lnTo>
                        <a:pt x="0" y="159"/>
                      </a:lnTo>
                      <a:lnTo>
                        <a:pt x="168" y="15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74" name="Freeform 440"/>
                <p:cNvSpPr>
                  <a:spLocks/>
                </p:cNvSpPr>
                <p:nvPr/>
              </p:nvSpPr>
              <p:spPr bwMode="auto">
                <a:xfrm>
                  <a:off x="6859" y="3084"/>
                  <a:ext cx="23" cy="82"/>
                </a:xfrm>
                <a:custGeom>
                  <a:avLst/>
                  <a:gdLst>
                    <a:gd name="T0" fmla="*/ 1 w 45"/>
                    <a:gd name="T1" fmla="*/ 2 h 165"/>
                    <a:gd name="T2" fmla="*/ 0 w 45"/>
                    <a:gd name="T3" fmla="*/ 1 h 165"/>
                    <a:gd name="T4" fmla="*/ 9 w 45"/>
                    <a:gd name="T5" fmla="*/ 41 h 165"/>
                    <a:gd name="T6" fmla="*/ 12 w 45"/>
                    <a:gd name="T7" fmla="*/ 40 h 165"/>
                    <a:gd name="T8" fmla="*/ 3 w 45"/>
                    <a:gd name="T9" fmla="*/ 1 h 165"/>
                    <a:gd name="T10" fmla="*/ 1 w 45"/>
                    <a:gd name="T11" fmla="*/ 0 h 165"/>
                    <a:gd name="T12" fmla="*/ 3 w 45"/>
                    <a:gd name="T13" fmla="*/ 1 h 165"/>
                    <a:gd name="T14" fmla="*/ 2 w 45"/>
                    <a:gd name="T15" fmla="*/ 0 h 165"/>
                    <a:gd name="T16" fmla="*/ 1 w 45"/>
                    <a:gd name="T17" fmla="*/ 0 h 165"/>
                    <a:gd name="T18" fmla="*/ 1 w 45"/>
                    <a:gd name="T19" fmla="*/ 2 h 16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5"/>
                    <a:gd name="T31" fmla="*/ 0 h 165"/>
                    <a:gd name="T32" fmla="*/ 45 w 45"/>
                    <a:gd name="T33" fmla="*/ 165 h 16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5" h="165">
                      <a:moveTo>
                        <a:pt x="4" y="9"/>
                      </a:moveTo>
                      <a:lnTo>
                        <a:pt x="0" y="6"/>
                      </a:lnTo>
                      <a:lnTo>
                        <a:pt x="35" y="165"/>
                      </a:lnTo>
                      <a:lnTo>
                        <a:pt x="45" y="163"/>
                      </a:lnTo>
                      <a:lnTo>
                        <a:pt x="9" y="4"/>
                      </a:lnTo>
                      <a:lnTo>
                        <a:pt x="4" y="0"/>
                      </a:lnTo>
                      <a:lnTo>
                        <a:pt x="9" y="4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4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75" name="Freeform 441"/>
                <p:cNvSpPr>
                  <a:spLocks/>
                </p:cNvSpPr>
                <p:nvPr/>
              </p:nvSpPr>
              <p:spPr bwMode="auto">
                <a:xfrm>
                  <a:off x="6793" y="3084"/>
                  <a:ext cx="69" cy="4"/>
                </a:xfrm>
                <a:custGeom>
                  <a:avLst/>
                  <a:gdLst>
                    <a:gd name="T0" fmla="*/ 3 w 137"/>
                    <a:gd name="T1" fmla="*/ 1 h 9"/>
                    <a:gd name="T2" fmla="*/ 2 w 137"/>
                    <a:gd name="T3" fmla="*/ 2 h 9"/>
                    <a:gd name="T4" fmla="*/ 35 w 137"/>
                    <a:gd name="T5" fmla="*/ 2 h 9"/>
                    <a:gd name="T6" fmla="*/ 35 w 137"/>
                    <a:gd name="T7" fmla="*/ 0 h 9"/>
                    <a:gd name="T8" fmla="*/ 2 w 137"/>
                    <a:gd name="T9" fmla="*/ 0 h 9"/>
                    <a:gd name="T10" fmla="*/ 0 w 137"/>
                    <a:gd name="T11" fmla="*/ 1 h 9"/>
                    <a:gd name="T12" fmla="*/ 2 w 137"/>
                    <a:gd name="T13" fmla="*/ 0 h 9"/>
                    <a:gd name="T14" fmla="*/ 0 w 137"/>
                    <a:gd name="T15" fmla="*/ 0 h 9"/>
                    <a:gd name="T16" fmla="*/ 0 w 137"/>
                    <a:gd name="T17" fmla="*/ 1 h 9"/>
                    <a:gd name="T18" fmla="*/ 3 w 137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37"/>
                    <a:gd name="T31" fmla="*/ 0 h 9"/>
                    <a:gd name="T32" fmla="*/ 137 w 137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37" h="9">
                      <a:moveTo>
                        <a:pt x="9" y="5"/>
                      </a:moveTo>
                      <a:lnTo>
                        <a:pt x="5" y="9"/>
                      </a:lnTo>
                      <a:lnTo>
                        <a:pt x="137" y="9"/>
                      </a:lnTo>
                      <a:lnTo>
                        <a:pt x="137" y="0"/>
                      </a:ln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9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76" name="Freeform 442"/>
                <p:cNvSpPr>
                  <a:spLocks/>
                </p:cNvSpPr>
                <p:nvPr/>
              </p:nvSpPr>
              <p:spPr bwMode="auto">
                <a:xfrm>
                  <a:off x="6793" y="3086"/>
                  <a:ext cx="5" cy="82"/>
                </a:xfrm>
                <a:custGeom>
                  <a:avLst/>
                  <a:gdLst>
                    <a:gd name="T0" fmla="*/ 2 w 9"/>
                    <a:gd name="T1" fmla="*/ 39 h 163"/>
                    <a:gd name="T2" fmla="*/ 3 w 9"/>
                    <a:gd name="T3" fmla="*/ 40 h 163"/>
                    <a:gd name="T4" fmla="*/ 3 w 9"/>
                    <a:gd name="T5" fmla="*/ 0 h 163"/>
                    <a:gd name="T6" fmla="*/ 0 w 9"/>
                    <a:gd name="T7" fmla="*/ 0 h 163"/>
                    <a:gd name="T8" fmla="*/ 0 w 9"/>
                    <a:gd name="T9" fmla="*/ 40 h 163"/>
                    <a:gd name="T10" fmla="*/ 2 w 9"/>
                    <a:gd name="T11" fmla="*/ 41 h 163"/>
                    <a:gd name="T12" fmla="*/ 0 w 9"/>
                    <a:gd name="T13" fmla="*/ 40 h 163"/>
                    <a:gd name="T14" fmla="*/ 0 w 9"/>
                    <a:gd name="T15" fmla="*/ 41 h 163"/>
                    <a:gd name="T16" fmla="*/ 2 w 9"/>
                    <a:gd name="T17" fmla="*/ 41 h 163"/>
                    <a:gd name="T18" fmla="*/ 2 w 9"/>
                    <a:gd name="T19" fmla="*/ 39 h 16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163"/>
                    <a:gd name="T32" fmla="*/ 9 w 9"/>
                    <a:gd name="T33" fmla="*/ 163 h 16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163">
                      <a:moveTo>
                        <a:pt x="5" y="154"/>
                      </a:moveTo>
                      <a:lnTo>
                        <a:pt x="9" y="159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59"/>
                      </a:lnTo>
                      <a:lnTo>
                        <a:pt x="5" y="163"/>
                      </a:lnTo>
                      <a:lnTo>
                        <a:pt x="0" y="159"/>
                      </a:lnTo>
                      <a:lnTo>
                        <a:pt x="0" y="163"/>
                      </a:lnTo>
                      <a:lnTo>
                        <a:pt x="5" y="163"/>
                      </a:lnTo>
                      <a:lnTo>
                        <a:pt x="5" y="1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77" name="Freeform 443"/>
                <p:cNvSpPr>
                  <a:spLocks/>
                </p:cNvSpPr>
                <p:nvPr/>
              </p:nvSpPr>
              <p:spPr bwMode="auto">
                <a:xfrm>
                  <a:off x="6795" y="3163"/>
                  <a:ext cx="87" cy="5"/>
                </a:xfrm>
                <a:custGeom>
                  <a:avLst/>
                  <a:gdLst>
                    <a:gd name="T0" fmla="*/ 41 w 174"/>
                    <a:gd name="T1" fmla="*/ 2 h 9"/>
                    <a:gd name="T2" fmla="*/ 42 w 174"/>
                    <a:gd name="T3" fmla="*/ 0 h 9"/>
                    <a:gd name="T4" fmla="*/ 0 w 174"/>
                    <a:gd name="T5" fmla="*/ 0 h 9"/>
                    <a:gd name="T6" fmla="*/ 0 w 174"/>
                    <a:gd name="T7" fmla="*/ 3 h 9"/>
                    <a:gd name="T8" fmla="*/ 42 w 174"/>
                    <a:gd name="T9" fmla="*/ 3 h 9"/>
                    <a:gd name="T10" fmla="*/ 44 w 174"/>
                    <a:gd name="T11" fmla="*/ 1 h 9"/>
                    <a:gd name="T12" fmla="*/ 42 w 174"/>
                    <a:gd name="T13" fmla="*/ 3 h 9"/>
                    <a:gd name="T14" fmla="*/ 44 w 174"/>
                    <a:gd name="T15" fmla="*/ 3 h 9"/>
                    <a:gd name="T16" fmla="*/ 44 w 174"/>
                    <a:gd name="T17" fmla="*/ 1 h 9"/>
                    <a:gd name="T18" fmla="*/ 41 w 174"/>
                    <a:gd name="T19" fmla="*/ 2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74"/>
                    <a:gd name="T31" fmla="*/ 0 h 9"/>
                    <a:gd name="T32" fmla="*/ 174 w 174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74" h="9">
                      <a:moveTo>
                        <a:pt x="163" y="6"/>
                      </a:moveTo>
                      <a:lnTo>
                        <a:pt x="168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68" y="9"/>
                      </a:lnTo>
                      <a:lnTo>
                        <a:pt x="173" y="4"/>
                      </a:lnTo>
                      <a:lnTo>
                        <a:pt x="168" y="9"/>
                      </a:lnTo>
                      <a:lnTo>
                        <a:pt x="174" y="9"/>
                      </a:lnTo>
                      <a:lnTo>
                        <a:pt x="173" y="4"/>
                      </a:lnTo>
                      <a:lnTo>
                        <a:pt x="163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78" name="Freeform 444"/>
                <p:cNvSpPr>
                  <a:spLocks/>
                </p:cNvSpPr>
                <p:nvPr/>
              </p:nvSpPr>
              <p:spPr bwMode="auto">
                <a:xfrm>
                  <a:off x="6795" y="3165"/>
                  <a:ext cx="102" cy="73"/>
                </a:xfrm>
                <a:custGeom>
                  <a:avLst/>
                  <a:gdLst>
                    <a:gd name="T0" fmla="*/ 51 w 203"/>
                    <a:gd name="T1" fmla="*/ 37 h 145"/>
                    <a:gd name="T2" fmla="*/ 42 w 203"/>
                    <a:gd name="T3" fmla="*/ 0 h 145"/>
                    <a:gd name="T4" fmla="*/ 0 w 203"/>
                    <a:gd name="T5" fmla="*/ 0 h 145"/>
                    <a:gd name="T6" fmla="*/ 0 w 203"/>
                    <a:gd name="T7" fmla="*/ 37 h 145"/>
                    <a:gd name="T8" fmla="*/ 51 w 203"/>
                    <a:gd name="T9" fmla="*/ 37 h 1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3"/>
                    <a:gd name="T16" fmla="*/ 0 h 145"/>
                    <a:gd name="T17" fmla="*/ 203 w 203"/>
                    <a:gd name="T18" fmla="*/ 145 h 1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3" h="145">
                      <a:moveTo>
                        <a:pt x="203" y="145"/>
                      </a:moveTo>
                      <a:lnTo>
                        <a:pt x="168" y="0"/>
                      </a:lnTo>
                      <a:lnTo>
                        <a:pt x="0" y="0"/>
                      </a:lnTo>
                      <a:lnTo>
                        <a:pt x="0" y="145"/>
                      </a:lnTo>
                      <a:lnTo>
                        <a:pt x="203" y="14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79" name="Freeform 445"/>
                <p:cNvSpPr>
                  <a:spLocks/>
                </p:cNvSpPr>
                <p:nvPr/>
              </p:nvSpPr>
              <p:spPr bwMode="auto">
                <a:xfrm>
                  <a:off x="6877" y="3163"/>
                  <a:ext cx="22" cy="75"/>
                </a:xfrm>
                <a:custGeom>
                  <a:avLst/>
                  <a:gdLst>
                    <a:gd name="T0" fmla="*/ 1 w 44"/>
                    <a:gd name="T1" fmla="*/ 2 h 151"/>
                    <a:gd name="T2" fmla="*/ 0 w 44"/>
                    <a:gd name="T3" fmla="*/ 1 h 151"/>
                    <a:gd name="T4" fmla="*/ 9 w 44"/>
                    <a:gd name="T5" fmla="*/ 37 h 151"/>
                    <a:gd name="T6" fmla="*/ 11 w 44"/>
                    <a:gd name="T7" fmla="*/ 37 h 151"/>
                    <a:gd name="T8" fmla="*/ 3 w 44"/>
                    <a:gd name="T9" fmla="*/ 1 h 151"/>
                    <a:gd name="T10" fmla="*/ 1 w 44"/>
                    <a:gd name="T11" fmla="*/ 0 h 151"/>
                    <a:gd name="T12" fmla="*/ 3 w 44"/>
                    <a:gd name="T13" fmla="*/ 1 h 151"/>
                    <a:gd name="T14" fmla="*/ 2 w 44"/>
                    <a:gd name="T15" fmla="*/ 0 h 151"/>
                    <a:gd name="T16" fmla="*/ 1 w 44"/>
                    <a:gd name="T17" fmla="*/ 0 h 151"/>
                    <a:gd name="T18" fmla="*/ 1 w 44"/>
                    <a:gd name="T19" fmla="*/ 2 h 15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4"/>
                    <a:gd name="T31" fmla="*/ 0 h 151"/>
                    <a:gd name="T32" fmla="*/ 44 w 44"/>
                    <a:gd name="T33" fmla="*/ 151 h 15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4" h="151">
                      <a:moveTo>
                        <a:pt x="5" y="9"/>
                      </a:moveTo>
                      <a:lnTo>
                        <a:pt x="0" y="6"/>
                      </a:lnTo>
                      <a:lnTo>
                        <a:pt x="35" y="151"/>
                      </a:lnTo>
                      <a:lnTo>
                        <a:pt x="44" y="149"/>
                      </a:lnTo>
                      <a:lnTo>
                        <a:pt x="10" y="4"/>
                      </a:lnTo>
                      <a:lnTo>
                        <a:pt x="5" y="0"/>
                      </a:lnTo>
                      <a:lnTo>
                        <a:pt x="10" y="4"/>
                      </a:lnTo>
                      <a:lnTo>
                        <a:pt x="8" y="0"/>
                      </a:lnTo>
                      <a:lnTo>
                        <a:pt x="5" y="0"/>
                      </a:lnTo>
                      <a:lnTo>
                        <a:pt x="5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80" name="Freeform 446"/>
                <p:cNvSpPr>
                  <a:spLocks/>
                </p:cNvSpPr>
                <p:nvPr/>
              </p:nvSpPr>
              <p:spPr bwMode="auto">
                <a:xfrm>
                  <a:off x="6793" y="3163"/>
                  <a:ext cx="86" cy="5"/>
                </a:xfrm>
                <a:custGeom>
                  <a:avLst/>
                  <a:gdLst>
                    <a:gd name="T0" fmla="*/ 2 w 173"/>
                    <a:gd name="T1" fmla="*/ 2 h 9"/>
                    <a:gd name="T2" fmla="*/ 1 w 173"/>
                    <a:gd name="T3" fmla="*/ 3 h 9"/>
                    <a:gd name="T4" fmla="*/ 43 w 173"/>
                    <a:gd name="T5" fmla="*/ 3 h 9"/>
                    <a:gd name="T6" fmla="*/ 43 w 173"/>
                    <a:gd name="T7" fmla="*/ 0 h 9"/>
                    <a:gd name="T8" fmla="*/ 1 w 173"/>
                    <a:gd name="T9" fmla="*/ 0 h 9"/>
                    <a:gd name="T10" fmla="*/ 0 w 173"/>
                    <a:gd name="T11" fmla="*/ 2 h 9"/>
                    <a:gd name="T12" fmla="*/ 1 w 173"/>
                    <a:gd name="T13" fmla="*/ 0 h 9"/>
                    <a:gd name="T14" fmla="*/ 0 w 173"/>
                    <a:gd name="T15" fmla="*/ 0 h 9"/>
                    <a:gd name="T16" fmla="*/ 0 w 173"/>
                    <a:gd name="T17" fmla="*/ 2 h 9"/>
                    <a:gd name="T18" fmla="*/ 2 w 173"/>
                    <a:gd name="T19" fmla="*/ 2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73"/>
                    <a:gd name="T31" fmla="*/ 0 h 9"/>
                    <a:gd name="T32" fmla="*/ 173 w 173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73" h="9">
                      <a:moveTo>
                        <a:pt x="9" y="5"/>
                      </a:moveTo>
                      <a:lnTo>
                        <a:pt x="5" y="9"/>
                      </a:lnTo>
                      <a:lnTo>
                        <a:pt x="173" y="9"/>
                      </a:lnTo>
                      <a:lnTo>
                        <a:pt x="173" y="0"/>
                      </a:ln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9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81" name="Freeform 447"/>
                <p:cNvSpPr>
                  <a:spLocks/>
                </p:cNvSpPr>
                <p:nvPr/>
              </p:nvSpPr>
              <p:spPr bwMode="auto">
                <a:xfrm>
                  <a:off x="6793" y="3165"/>
                  <a:ext cx="5" cy="75"/>
                </a:xfrm>
                <a:custGeom>
                  <a:avLst/>
                  <a:gdLst>
                    <a:gd name="T0" fmla="*/ 2 w 9"/>
                    <a:gd name="T1" fmla="*/ 35 h 149"/>
                    <a:gd name="T2" fmla="*/ 3 w 9"/>
                    <a:gd name="T3" fmla="*/ 37 h 149"/>
                    <a:gd name="T4" fmla="*/ 3 w 9"/>
                    <a:gd name="T5" fmla="*/ 0 h 149"/>
                    <a:gd name="T6" fmla="*/ 0 w 9"/>
                    <a:gd name="T7" fmla="*/ 0 h 149"/>
                    <a:gd name="T8" fmla="*/ 0 w 9"/>
                    <a:gd name="T9" fmla="*/ 37 h 149"/>
                    <a:gd name="T10" fmla="*/ 2 w 9"/>
                    <a:gd name="T11" fmla="*/ 38 h 149"/>
                    <a:gd name="T12" fmla="*/ 0 w 9"/>
                    <a:gd name="T13" fmla="*/ 37 h 149"/>
                    <a:gd name="T14" fmla="*/ 0 w 9"/>
                    <a:gd name="T15" fmla="*/ 38 h 149"/>
                    <a:gd name="T16" fmla="*/ 2 w 9"/>
                    <a:gd name="T17" fmla="*/ 38 h 149"/>
                    <a:gd name="T18" fmla="*/ 2 w 9"/>
                    <a:gd name="T19" fmla="*/ 35 h 14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149"/>
                    <a:gd name="T32" fmla="*/ 9 w 9"/>
                    <a:gd name="T33" fmla="*/ 149 h 14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149">
                      <a:moveTo>
                        <a:pt x="5" y="140"/>
                      </a:moveTo>
                      <a:lnTo>
                        <a:pt x="9" y="145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45"/>
                      </a:lnTo>
                      <a:lnTo>
                        <a:pt x="5" y="149"/>
                      </a:lnTo>
                      <a:lnTo>
                        <a:pt x="0" y="145"/>
                      </a:lnTo>
                      <a:lnTo>
                        <a:pt x="0" y="149"/>
                      </a:lnTo>
                      <a:lnTo>
                        <a:pt x="5" y="149"/>
                      </a:lnTo>
                      <a:lnTo>
                        <a:pt x="5" y="1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82" name="Freeform 448"/>
                <p:cNvSpPr>
                  <a:spLocks/>
                </p:cNvSpPr>
                <p:nvPr/>
              </p:nvSpPr>
              <p:spPr bwMode="auto">
                <a:xfrm>
                  <a:off x="6795" y="3236"/>
                  <a:ext cx="105" cy="4"/>
                </a:xfrm>
                <a:custGeom>
                  <a:avLst/>
                  <a:gdLst>
                    <a:gd name="T0" fmla="*/ 50 w 208"/>
                    <a:gd name="T1" fmla="*/ 1 h 9"/>
                    <a:gd name="T2" fmla="*/ 51 w 208"/>
                    <a:gd name="T3" fmla="*/ 0 h 9"/>
                    <a:gd name="T4" fmla="*/ 0 w 208"/>
                    <a:gd name="T5" fmla="*/ 0 h 9"/>
                    <a:gd name="T6" fmla="*/ 0 w 208"/>
                    <a:gd name="T7" fmla="*/ 2 h 9"/>
                    <a:gd name="T8" fmla="*/ 51 w 208"/>
                    <a:gd name="T9" fmla="*/ 2 h 9"/>
                    <a:gd name="T10" fmla="*/ 53 w 208"/>
                    <a:gd name="T11" fmla="*/ 1 h 9"/>
                    <a:gd name="T12" fmla="*/ 51 w 208"/>
                    <a:gd name="T13" fmla="*/ 2 h 9"/>
                    <a:gd name="T14" fmla="*/ 53 w 208"/>
                    <a:gd name="T15" fmla="*/ 2 h 9"/>
                    <a:gd name="T16" fmla="*/ 53 w 208"/>
                    <a:gd name="T17" fmla="*/ 1 h 9"/>
                    <a:gd name="T18" fmla="*/ 50 w 208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08"/>
                    <a:gd name="T31" fmla="*/ 0 h 9"/>
                    <a:gd name="T32" fmla="*/ 208 w 208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08" h="9">
                      <a:moveTo>
                        <a:pt x="198" y="6"/>
                      </a:moveTo>
                      <a:lnTo>
                        <a:pt x="203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203" y="9"/>
                      </a:lnTo>
                      <a:lnTo>
                        <a:pt x="207" y="4"/>
                      </a:lnTo>
                      <a:lnTo>
                        <a:pt x="203" y="9"/>
                      </a:lnTo>
                      <a:lnTo>
                        <a:pt x="208" y="9"/>
                      </a:lnTo>
                      <a:lnTo>
                        <a:pt x="207" y="4"/>
                      </a:lnTo>
                      <a:lnTo>
                        <a:pt x="198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83" name="Freeform 449"/>
                <p:cNvSpPr>
                  <a:spLocks/>
                </p:cNvSpPr>
                <p:nvPr/>
              </p:nvSpPr>
              <p:spPr bwMode="auto">
                <a:xfrm>
                  <a:off x="6795" y="3238"/>
                  <a:ext cx="146" cy="85"/>
                </a:xfrm>
                <a:custGeom>
                  <a:avLst/>
                  <a:gdLst>
                    <a:gd name="T0" fmla="*/ 73 w 291"/>
                    <a:gd name="T1" fmla="*/ 43 h 169"/>
                    <a:gd name="T2" fmla="*/ 63 w 291"/>
                    <a:gd name="T3" fmla="*/ 0 h 169"/>
                    <a:gd name="T4" fmla="*/ 0 w 291"/>
                    <a:gd name="T5" fmla="*/ 0 h 169"/>
                    <a:gd name="T6" fmla="*/ 0 w 291"/>
                    <a:gd name="T7" fmla="*/ 43 h 169"/>
                    <a:gd name="T8" fmla="*/ 73 w 291"/>
                    <a:gd name="T9" fmla="*/ 43 h 16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1"/>
                    <a:gd name="T16" fmla="*/ 0 h 169"/>
                    <a:gd name="T17" fmla="*/ 291 w 291"/>
                    <a:gd name="T18" fmla="*/ 169 h 16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1" h="169">
                      <a:moveTo>
                        <a:pt x="291" y="169"/>
                      </a:moveTo>
                      <a:lnTo>
                        <a:pt x="251" y="0"/>
                      </a:lnTo>
                      <a:lnTo>
                        <a:pt x="0" y="0"/>
                      </a:lnTo>
                      <a:lnTo>
                        <a:pt x="0" y="169"/>
                      </a:lnTo>
                      <a:lnTo>
                        <a:pt x="291" y="1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84" name="Freeform 450"/>
                <p:cNvSpPr>
                  <a:spLocks/>
                </p:cNvSpPr>
                <p:nvPr/>
              </p:nvSpPr>
              <p:spPr bwMode="auto">
                <a:xfrm>
                  <a:off x="6919" y="3236"/>
                  <a:ext cx="24" cy="87"/>
                </a:xfrm>
                <a:custGeom>
                  <a:avLst/>
                  <a:gdLst>
                    <a:gd name="T0" fmla="*/ 1 w 50"/>
                    <a:gd name="T1" fmla="*/ 2 h 175"/>
                    <a:gd name="T2" fmla="*/ 0 w 50"/>
                    <a:gd name="T3" fmla="*/ 1 h 175"/>
                    <a:gd name="T4" fmla="*/ 10 w 50"/>
                    <a:gd name="T5" fmla="*/ 43 h 175"/>
                    <a:gd name="T6" fmla="*/ 12 w 50"/>
                    <a:gd name="T7" fmla="*/ 43 h 175"/>
                    <a:gd name="T8" fmla="*/ 2 w 50"/>
                    <a:gd name="T9" fmla="*/ 1 h 175"/>
                    <a:gd name="T10" fmla="*/ 1 w 50"/>
                    <a:gd name="T11" fmla="*/ 0 h 175"/>
                    <a:gd name="T12" fmla="*/ 2 w 50"/>
                    <a:gd name="T13" fmla="*/ 1 h 175"/>
                    <a:gd name="T14" fmla="*/ 2 w 50"/>
                    <a:gd name="T15" fmla="*/ 0 h 175"/>
                    <a:gd name="T16" fmla="*/ 1 w 50"/>
                    <a:gd name="T17" fmla="*/ 0 h 175"/>
                    <a:gd name="T18" fmla="*/ 1 w 50"/>
                    <a:gd name="T19" fmla="*/ 2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0"/>
                    <a:gd name="T31" fmla="*/ 0 h 175"/>
                    <a:gd name="T32" fmla="*/ 50 w 50"/>
                    <a:gd name="T33" fmla="*/ 175 h 17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0" h="175">
                      <a:moveTo>
                        <a:pt x="5" y="9"/>
                      </a:moveTo>
                      <a:lnTo>
                        <a:pt x="0" y="6"/>
                      </a:lnTo>
                      <a:lnTo>
                        <a:pt x="41" y="175"/>
                      </a:lnTo>
                      <a:lnTo>
                        <a:pt x="50" y="173"/>
                      </a:lnTo>
                      <a:lnTo>
                        <a:pt x="10" y="4"/>
                      </a:lnTo>
                      <a:lnTo>
                        <a:pt x="5" y="0"/>
                      </a:lnTo>
                      <a:lnTo>
                        <a:pt x="10" y="4"/>
                      </a:lnTo>
                      <a:lnTo>
                        <a:pt x="8" y="0"/>
                      </a:lnTo>
                      <a:lnTo>
                        <a:pt x="5" y="0"/>
                      </a:lnTo>
                      <a:lnTo>
                        <a:pt x="5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85" name="Freeform 451"/>
                <p:cNvSpPr>
                  <a:spLocks/>
                </p:cNvSpPr>
                <p:nvPr/>
              </p:nvSpPr>
              <p:spPr bwMode="auto">
                <a:xfrm>
                  <a:off x="6793" y="3236"/>
                  <a:ext cx="128" cy="4"/>
                </a:xfrm>
                <a:custGeom>
                  <a:avLst/>
                  <a:gdLst>
                    <a:gd name="T0" fmla="*/ 2 w 256"/>
                    <a:gd name="T1" fmla="*/ 1 h 9"/>
                    <a:gd name="T2" fmla="*/ 1 w 256"/>
                    <a:gd name="T3" fmla="*/ 2 h 9"/>
                    <a:gd name="T4" fmla="*/ 64 w 256"/>
                    <a:gd name="T5" fmla="*/ 2 h 9"/>
                    <a:gd name="T6" fmla="*/ 64 w 256"/>
                    <a:gd name="T7" fmla="*/ 0 h 9"/>
                    <a:gd name="T8" fmla="*/ 1 w 256"/>
                    <a:gd name="T9" fmla="*/ 0 h 9"/>
                    <a:gd name="T10" fmla="*/ 0 w 256"/>
                    <a:gd name="T11" fmla="*/ 1 h 9"/>
                    <a:gd name="T12" fmla="*/ 1 w 256"/>
                    <a:gd name="T13" fmla="*/ 0 h 9"/>
                    <a:gd name="T14" fmla="*/ 0 w 256"/>
                    <a:gd name="T15" fmla="*/ 0 h 9"/>
                    <a:gd name="T16" fmla="*/ 0 w 256"/>
                    <a:gd name="T17" fmla="*/ 1 h 9"/>
                    <a:gd name="T18" fmla="*/ 2 w 256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56"/>
                    <a:gd name="T31" fmla="*/ 0 h 9"/>
                    <a:gd name="T32" fmla="*/ 256 w 256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56" h="9">
                      <a:moveTo>
                        <a:pt x="9" y="5"/>
                      </a:moveTo>
                      <a:lnTo>
                        <a:pt x="5" y="9"/>
                      </a:lnTo>
                      <a:lnTo>
                        <a:pt x="256" y="9"/>
                      </a:lnTo>
                      <a:lnTo>
                        <a:pt x="256" y="0"/>
                      </a:ln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9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86" name="Freeform 452"/>
                <p:cNvSpPr>
                  <a:spLocks/>
                </p:cNvSpPr>
                <p:nvPr/>
              </p:nvSpPr>
              <p:spPr bwMode="auto">
                <a:xfrm>
                  <a:off x="6793" y="3238"/>
                  <a:ext cx="5" cy="87"/>
                </a:xfrm>
                <a:custGeom>
                  <a:avLst/>
                  <a:gdLst>
                    <a:gd name="T0" fmla="*/ 2 w 9"/>
                    <a:gd name="T1" fmla="*/ 42 h 174"/>
                    <a:gd name="T2" fmla="*/ 3 w 9"/>
                    <a:gd name="T3" fmla="*/ 43 h 174"/>
                    <a:gd name="T4" fmla="*/ 3 w 9"/>
                    <a:gd name="T5" fmla="*/ 0 h 174"/>
                    <a:gd name="T6" fmla="*/ 0 w 9"/>
                    <a:gd name="T7" fmla="*/ 0 h 174"/>
                    <a:gd name="T8" fmla="*/ 0 w 9"/>
                    <a:gd name="T9" fmla="*/ 43 h 174"/>
                    <a:gd name="T10" fmla="*/ 2 w 9"/>
                    <a:gd name="T11" fmla="*/ 44 h 174"/>
                    <a:gd name="T12" fmla="*/ 0 w 9"/>
                    <a:gd name="T13" fmla="*/ 43 h 174"/>
                    <a:gd name="T14" fmla="*/ 0 w 9"/>
                    <a:gd name="T15" fmla="*/ 44 h 174"/>
                    <a:gd name="T16" fmla="*/ 2 w 9"/>
                    <a:gd name="T17" fmla="*/ 44 h 174"/>
                    <a:gd name="T18" fmla="*/ 2 w 9"/>
                    <a:gd name="T19" fmla="*/ 42 h 17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174"/>
                    <a:gd name="T32" fmla="*/ 9 w 9"/>
                    <a:gd name="T33" fmla="*/ 174 h 17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174">
                      <a:moveTo>
                        <a:pt x="5" y="165"/>
                      </a:moveTo>
                      <a:lnTo>
                        <a:pt x="9" y="169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69"/>
                      </a:lnTo>
                      <a:lnTo>
                        <a:pt x="5" y="174"/>
                      </a:lnTo>
                      <a:lnTo>
                        <a:pt x="0" y="169"/>
                      </a:lnTo>
                      <a:lnTo>
                        <a:pt x="0" y="174"/>
                      </a:lnTo>
                      <a:lnTo>
                        <a:pt x="5" y="174"/>
                      </a:lnTo>
                      <a:lnTo>
                        <a:pt x="5" y="16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87" name="Freeform 453"/>
                <p:cNvSpPr>
                  <a:spLocks/>
                </p:cNvSpPr>
                <p:nvPr/>
              </p:nvSpPr>
              <p:spPr bwMode="auto">
                <a:xfrm>
                  <a:off x="6795" y="3320"/>
                  <a:ext cx="149" cy="5"/>
                </a:xfrm>
                <a:custGeom>
                  <a:avLst/>
                  <a:gdLst>
                    <a:gd name="T0" fmla="*/ 72 w 297"/>
                    <a:gd name="T1" fmla="*/ 2 h 9"/>
                    <a:gd name="T2" fmla="*/ 73 w 297"/>
                    <a:gd name="T3" fmla="*/ 0 h 9"/>
                    <a:gd name="T4" fmla="*/ 0 w 297"/>
                    <a:gd name="T5" fmla="*/ 0 h 9"/>
                    <a:gd name="T6" fmla="*/ 0 w 297"/>
                    <a:gd name="T7" fmla="*/ 3 h 9"/>
                    <a:gd name="T8" fmla="*/ 73 w 297"/>
                    <a:gd name="T9" fmla="*/ 3 h 9"/>
                    <a:gd name="T10" fmla="*/ 74 w 297"/>
                    <a:gd name="T11" fmla="*/ 1 h 9"/>
                    <a:gd name="T12" fmla="*/ 73 w 297"/>
                    <a:gd name="T13" fmla="*/ 3 h 9"/>
                    <a:gd name="T14" fmla="*/ 75 w 297"/>
                    <a:gd name="T15" fmla="*/ 3 h 9"/>
                    <a:gd name="T16" fmla="*/ 74 w 297"/>
                    <a:gd name="T17" fmla="*/ 1 h 9"/>
                    <a:gd name="T18" fmla="*/ 72 w 297"/>
                    <a:gd name="T19" fmla="*/ 2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97"/>
                    <a:gd name="T31" fmla="*/ 0 h 9"/>
                    <a:gd name="T32" fmla="*/ 297 w 297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97" h="9">
                      <a:moveTo>
                        <a:pt x="287" y="5"/>
                      </a:moveTo>
                      <a:lnTo>
                        <a:pt x="291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291" y="9"/>
                      </a:lnTo>
                      <a:lnTo>
                        <a:pt x="296" y="3"/>
                      </a:lnTo>
                      <a:lnTo>
                        <a:pt x="291" y="9"/>
                      </a:lnTo>
                      <a:lnTo>
                        <a:pt x="297" y="9"/>
                      </a:lnTo>
                      <a:lnTo>
                        <a:pt x="296" y="3"/>
                      </a:lnTo>
                      <a:lnTo>
                        <a:pt x="287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88" name="Freeform 454"/>
                <p:cNvSpPr>
                  <a:spLocks/>
                </p:cNvSpPr>
                <p:nvPr/>
              </p:nvSpPr>
              <p:spPr bwMode="auto">
                <a:xfrm>
                  <a:off x="6795" y="3323"/>
                  <a:ext cx="164" cy="77"/>
                </a:xfrm>
                <a:custGeom>
                  <a:avLst/>
                  <a:gdLst>
                    <a:gd name="T0" fmla="*/ 82 w 327"/>
                    <a:gd name="T1" fmla="*/ 39 h 154"/>
                    <a:gd name="T2" fmla="*/ 73 w 327"/>
                    <a:gd name="T3" fmla="*/ 0 h 154"/>
                    <a:gd name="T4" fmla="*/ 0 w 327"/>
                    <a:gd name="T5" fmla="*/ 0 h 154"/>
                    <a:gd name="T6" fmla="*/ 0 w 327"/>
                    <a:gd name="T7" fmla="*/ 39 h 154"/>
                    <a:gd name="T8" fmla="*/ 82 w 327"/>
                    <a:gd name="T9" fmla="*/ 39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7"/>
                    <a:gd name="T16" fmla="*/ 0 h 154"/>
                    <a:gd name="T17" fmla="*/ 327 w 327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7" h="154">
                      <a:moveTo>
                        <a:pt x="327" y="154"/>
                      </a:moveTo>
                      <a:lnTo>
                        <a:pt x="291" y="0"/>
                      </a:lnTo>
                      <a:lnTo>
                        <a:pt x="0" y="0"/>
                      </a:lnTo>
                      <a:lnTo>
                        <a:pt x="0" y="154"/>
                      </a:lnTo>
                      <a:lnTo>
                        <a:pt x="327" y="15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89" name="Freeform 455"/>
                <p:cNvSpPr>
                  <a:spLocks/>
                </p:cNvSpPr>
                <p:nvPr/>
              </p:nvSpPr>
              <p:spPr bwMode="auto">
                <a:xfrm>
                  <a:off x="6939" y="3320"/>
                  <a:ext cx="22" cy="80"/>
                </a:xfrm>
                <a:custGeom>
                  <a:avLst/>
                  <a:gdLst>
                    <a:gd name="T0" fmla="*/ 1 w 45"/>
                    <a:gd name="T1" fmla="*/ 3 h 160"/>
                    <a:gd name="T2" fmla="*/ 0 w 45"/>
                    <a:gd name="T3" fmla="*/ 1 h 160"/>
                    <a:gd name="T4" fmla="*/ 8 w 45"/>
                    <a:gd name="T5" fmla="*/ 40 h 160"/>
                    <a:gd name="T6" fmla="*/ 11 w 45"/>
                    <a:gd name="T7" fmla="*/ 40 h 160"/>
                    <a:gd name="T8" fmla="*/ 2 w 45"/>
                    <a:gd name="T9" fmla="*/ 1 h 160"/>
                    <a:gd name="T10" fmla="*/ 1 w 45"/>
                    <a:gd name="T11" fmla="*/ 0 h 160"/>
                    <a:gd name="T12" fmla="*/ 2 w 45"/>
                    <a:gd name="T13" fmla="*/ 1 h 160"/>
                    <a:gd name="T14" fmla="*/ 2 w 45"/>
                    <a:gd name="T15" fmla="*/ 0 h 160"/>
                    <a:gd name="T16" fmla="*/ 1 w 45"/>
                    <a:gd name="T17" fmla="*/ 0 h 160"/>
                    <a:gd name="T18" fmla="*/ 1 w 45"/>
                    <a:gd name="T19" fmla="*/ 3 h 16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5"/>
                    <a:gd name="T31" fmla="*/ 0 h 160"/>
                    <a:gd name="T32" fmla="*/ 45 w 45"/>
                    <a:gd name="T33" fmla="*/ 160 h 16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5" h="160">
                      <a:moveTo>
                        <a:pt x="4" y="9"/>
                      </a:moveTo>
                      <a:lnTo>
                        <a:pt x="0" y="5"/>
                      </a:lnTo>
                      <a:lnTo>
                        <a:pt x="35" y="160"/>
                      </a:lnTo>
                      <a:lnTo>
                        <a:pt x="45" y="157"/>
                      </a:lnTo>
                      <a:lnTo>
                        <a:pt x="9" y="3"/>
                      </a:lnTo>
                      <a:lnTo>
                        <a:pt x="4" y="0"/>
                      </a:lnTo>
                      <a:lnTo>
                        <a:pt x="9" y="3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4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90" name="Freeform 456"/>
                <p:cNvSpPr>
                  <a:spLocks/>
                </p:cNvSpPr>
                <p:nvPr/>
              </p:nvSpPr>
              <p:spPr bwMode="auto">
                <a:xfrm>
                  <a:off x="6793" y="3320"/>
                  <a:ext cx="148" cy="5"/>
                </a:xfrm>
                <a:custGeom>
                  <a:avLst/>
                  <a:gdLst>
                    <a:gd name="T0" fmla="*/ 2 w 296"/>
                    <a:gd name="T1" fmla="*/ 1 h 9"/>
                    <a:gd name="T2" fmla="*/ 1 w 296"/>
                    <a:gd name="T3" fmla="*/ 3 h 9"/>
                    <a:gd name="T4" fmla="*/ 74 w 296"/>
                    <a:gd name="T5" fmla="*/ 3 h 9"/>
                    <a:gd name="T6" fmla="*/ 74 w 296"/>
                    <a:gd name="T7" fmla="*/ 0 h 9"/>
                    <a:gd name="T8" fmla="*/ 1 w 296"/>
                    <a:gd name="T9" fmla="*/ 0 h 9"/>
                    <a:gd name="T10" fmla="*/ 0 w 296"/>
                    <a:gd name="T11" fmla="*/ 1 h 9"/>
                    <a:gd name="T12" fmla="*/ 1 w 296"/>
                    <a:gd name="T13" fmla="*/ 0 h 9"/>
                    <a:gd name="T14" fmla="*/ 0 w 296"/>
                    <a:gd name="T15" fmla="*/ 0 h 9"/>
                    <a:gd name="T16" fmla="*/ 0 w 296"/>
                    <a:gd name="T17" fmla="*/ 1 h 9"/>
                    <a:gd name="T18" fmla="*/ 2 w 296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96"/>
                    <a:gd name="T31" fmla="*/ 0 h 9"/>
                    <a:gd name="T32" fmla="*/ 296 w 296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96" h="9">
                      <a:moveTo>
                        <a:pt x="9" y="4"/>
                      </a:moveTo>
                      <a:lnTo>
                        <a:pt x="5" y="9"/>
                      </a:lnTo>
                      <a:lnTo>
                        <a:pt x="296" y="9"/>
                      </a:lnTo>
                      <a:lnTo>
                        <a:pt x="296" y="0"/>
                      </a:lnTo>
                      <a:lnTo>
                        <a:pt x="5" y="0"/>
                      </a:ln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9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91" name="Freeform 457"/>
                <p:cNvSpPr>
                  <a:spLocks/>
                </p:cNvSpPr>
                <p:nvPr/>
              </p:nvSpPr>
              <p:spPr bwMode="auto">
                <a:xfrm>
                  <a:off x="6793" y="3323"/>
                  <a:ext cx="5" cy="79"/>
                </a:xfrm>
                <a:custGeom>
                  <a:avLst/>
                  <a:gdLst>
                    <a:gd name="T0" fmla="*/ 2 w 9"/>
                    <a:gd name="T1" fmla="*/ 37 h 159"/>
                    <a:gd name="T2" fmla="*/ 3 w 9"/>
                    <a:gd name="T3" fmla="*/ 38 h 159"/>
                    <a:gd name="T4" fmla="*/ 3 w 9"/>
                    <a:gd name="T5" fmla="*/ 0 h 159"/>
                    <a:gd name="T6" fmla="*/ 0 w 9"/>
                    <a:gd name="T7" fmla="*/ 0 h 159"/>
                    <a:gd name="T8" fmla="*/ 0 w 9"/>
                    <a:gd name="T9" fmla="*/ 38 h 159"/>
                    <a:gd name="T10" fmla="*/ 2 w 9"/>
                    <a:gd name="T11" fmla="*/ 39 h 159"/>
                    <a:gd name="T12" fmla="*/ 0 w 9"/>
                    <a:gd name="T13" fmla="*/ 38 h 159"/>
                    <a:gd name="T14" fmla="*/ 0 w 9"/>
                    <a:gd name="T15" fmla="*/ 39 h 159"/>
                    <a:gd name="T16" fmla="*/ 2 w 9"/>
                    <a:gd name="T17" fmla="*/ 39 h 159"/>
                    <a:gd name="T18" fmla="*/ 2 w 9"/>
                    <a:gd name="T19" fmla="*/ 37 h 15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159"/>
                    <a:gd name="T32" fmla="*/ 9 w 9"/>
                    <a:gd name="T33" fmla="*/ 159 h 15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159">
                      <a:moveTo>
                        <a:pt x="5" y="150"/>
                      </a:moveTo>
                      <a:lnTo>
                        <a:pt x="9" y="154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54"/>
                      </a:lnTo>
                      <a:lnTo>
                        <a:pt x="5" y="159"/>
                      </a:lnTo>
                      <a:lnTo>
                        <a:pt x="0" y="154"/>
                      </a:lnTo>
                      <a:lnTo>
                        <a:pt x="0" y="159"/>
                      </a:lnTo>
                      <a:lnTo>
                        <a:pt x="5" y="159"/>
                      </a:lnTo>
                      <a:lnTo>
                        <a:pt x="5" y="15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92" name="Freeform 458"/>
                <p:cNvSpPr>
                  <a:spLocks/>
                </p:cNvSpPr>
                <p:nvPr/>
              </p:nvSpPr>
              <p:spPr bwMode="auto">
                <a:xfrm>
                  <a:off x="6795" y="3397"/>
                  <a:ext cx="167" cy="5"/>
                </a:xfrm>
                <a:custGeom>
                  <a:avLst/>
                  <a:gdLst>
                    <a:gd name="T0" fmla="*/ 81 w 333"/>
                    <a:gd name="T1" fmla="*/ 2 h 9"/>
                    <a:gd name="T2" fmla="*/ 82 w 333"/>
                    <a:gd name="T3" fmla="*/ 0 h 9"/>
                    <a:gd name="T4" fmla="*/ 0 w 333"/>
                    <a:gd name="T5" fmla="*/ 0 h 9"/>
                    <a:gd name="T6" fmla="*/ 0 w 333"/>
                    <a:gd name="T7" fmla="*/ 3 h 9"/>
                    <a:gd name="T8" fmla="*/ 82 w 333"/>
                    <a:gd name="T9" fmla="*/ 3 h 9"/>
                    <a:gd name="T10" fmla="*/ 83 w 333"/>
                    <a:gd name="T11" fmla="*/ 1 h 9"/>
                    <a:gd name="T12" fmla="*/ 82 w 333"/>
                    <a:gd name="T13" fmla="*/ 3 h 9"/>
                    <a:gd name="T14" fmla="*/ 84 w 333"/>
                    <a:gd name="T15" fmla="*/ 3 h 9"/>
                    <a:gd name="T16" fmla="*/ 83 w 333"/>
                    <a:gd name="T17" fmla="*/ 1 h 9"/>
                    <a:gd name="T18" fmla="*/ 81 w 333"/>
                    <a:gd name="T19" fmla="*/ 2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33"/>
                    <a:gd name="T31" fmla="*/ 0 h 9"/>
                    <a:gd name="T32" fmla="*/ 333 w 333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33" h="9">
                      <a:moveTo>
                        <a:pt x="322" y="6"/>
                      </a:moveTo>
                      <a:lnTo>
                        <a:pt x="327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327" y="9"/>
                      </a:lnTo>
                      <a:lnTo>
                        <a:pt x="332" y="3"/>
                      </a:lnTo>
                      <a:lnTo>
                        <a:pt x="327" y="9"/>
                      </a:lnTo>
                      <a:lnTo>
                        <a:pt x="333" y="9"/>
                      </a:lnTo>
                      <a:lnTo>
                        <a:pt x="332" y="3"/>
                      </a:lnTo>
                      <a:lnTo>
                        <a:pt x="322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93" name="Freeform 459"/>
                <p:cNvSpPr>
                  <a:spLocks/>
                </p:cNvSpPr>
                <p:nvPr/>
              </p:nvSpPr>
              <p:spPr bwMode="auto">
                <a:xfrm>
                  <a:off x="4832" y="3406"/>
                  <a:ext cx="5" cy="334"/>
                </a:xfrm>
                <a:custGeom>
                  <a:avLst/>
                  <a:gdLst>
                    <a:gd name="T0" fmla="*/ 1 w 9"/>
                    <a:gd name="T1" fmla="*/ 167 h 668"/>
                    <a:gd name="T2" fmla="*/ 3 w 9"/>
                    <a:gd name="T3" fmla="*/ 167 h 668"/>
                    <a:gd name="T4" fmla="*/ 3 w 9"/>
                    <a:gd name="T5" fmla="*/ 0 h 668"/>
                    <a:gd name="T6" fmla="*/ 0 w 9"/>
                    <a:gd name="T7" fmla="*/ 0 h 668"/>
                    <a:gd name="T8" fmla="*/ 0 w 9"/>
                    <a:gd name="T9" fmla="*/ 167 h 668"/>
                    <a:gd name="T10" fmla="*/ 1 w 9"/>
                    <a:gd name="T11" fmla="*/ 167 h 66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"/>
                    <a:gd name="T19" fmla="*/ 0 h 668"/>
                    <a:gd name="T20" fmla="*/ 9 w 9"/>
                    <a:gd name="T21" fmla="*/ 668 h 66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" h="668">
                      <a:moveTo>
                        <a:pt x="4" y="668"/>
                      </a:moveTo>
                      <a:lnTo>
                        <a:pt x="9" y="668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668"/>
                      </a:lnTo>
                      <a:lnTo>
                        <a:pt x="4" y="66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94" name="Freeform 460"/>
                <p:cNvSpPr>
                  <a:spLocks/>
                </p:cNvSpPr>
                <p:nvPr/>
              </p:nvSpPr>
              <p:spPr bwMode="auto">
                <a:xfrm>
                  <a:off x="5029" y="3400"/>
                  <a:ext cx="4" cy="340"/>
                </a:xfrm>
                <a:custGeom>
                  <a:avLst/>
                  <a:gdLst>
                    <a:gd name="T0" fmla="*/ 1 w 10"/>
                    <a:gd name="T1" fmla="*/ 170 h 681"/>
                    <a:gd name="T2" fmla="*/ 2 w 10"/>
                    <a:gd name="T3" fmla="*/ 170 h 681"/>
                    <a:gd name="T4" fmla="*/ 2 w 10"/>
                    <a:gd name="T5" fmla="*/ 0 h 681"/>
                    <a:gd name="T6" fmla="*/ 0 w 10"/>
                    <a:gd name="T7" fmla="*/ 0 h 681"/>
                    <a:gd name="T8" fmla="*/ 0 w 10"/>
                    <a:gd name="T9" fmla="*/ 170 h 681"/>
                    <a:gd name="T10" fmla="*/ 1 w 10"/>
                    <a:gd name="T11" fmla="*/ 170 h 6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681"/>
                    <a:gd name="T20" fmla="*/ 10 w 10"/>
                    <a:gd name="T21" fmla="*/ 681 h 68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681">
                      <a:moveTo>
                        <a:pt x="5" y="681"/>
                      </a:moveTo>
                      <a:lnTo>
                        <a:pt x="10" y="681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681"/>
                      </a:lnTo>
                      <a:lnTo>
                        <a:pt x="5" y="6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95" name="Freeform 461"/>
                <p:cNvSpPr>
                  <a:spLocks/>
                </p:cNvSpPr>
                <p:nvPr/>
              </p:nvSpPr>
              <p:spPr bwMode="auto">
                <a:xfrm>
                  <a:off x="5680" y="3685"/>
                  <a:ext cx="281" cy="38"/>
                </a:xfrm>
                <a:custGeom>
                  <a:avLst/>
                  <a:gdLst>
                    <a:gd name="T0" fmla="*/ 0 w 563"/>
                    <a:gd name="T1" fmla="*/ 20 h 74"/>
                    <a:gd name="T2" fmla="*/ 0 w 563"/>
                    <a:gd name="T3" fmla="*/ 20 h 74"/>
                    <a:gd name="T4" fmla="*/ 18 w 563"/>
                    <a:gd name="T5" fmla="*/ 20 h 74"/>
                    <a:gd name="T6" fmla="*/ 35 w 563"/>
                    <a:gd name="T7" fmla="*/ 19 h 74"/>
                    <a:gd name="T8" fmla="*/ 51 w 563"/>
                    <a:gd name="T9" fmla="*/ 19 h 74"/>
                    <a:gd name="T10" fmla="*/ 65 w 563"/>
                    <a:gd name="T11" fmla="*/ 18 h 74"/>
                    <a:gd name="T12" fmla="*/ 78 w 563"/>
                    <a:gd name="T13" fmla="*/ 18 h 74"/>
                    <a:gd name="T14" fmla="*/ 89 w 563"/>
                    <a:gd name="T15" fmla="*/ 17 h 74"/>
                    <a:gd name="T16" fmla="*/ 99 w 563"/>
                    <a:gd name="T17" fmla="*/ 16 h 74"/>
                    <a:gd name="T18" fmla="*/ 108 w 563"/>
                    <a:gd name="T19" fmla="*/ 15 h 74"/>
                    <a:gd name="T20" fmla="*/ 116 w 563"/>
                    <a:gd name="T21" fmla="*/ 13 h 74"/>
                    <a:gd name="T22" fmla="*/ 122 w 563"/>
                    <a:gd name="T23" fmla="*/ 12 h 74"/>
                    <a:gd name="T24" fmla="*/ 128 w 563"/>
                    <a:gd name="T25" fmla="*/ 11 h 74"/>
                    <a:gd name="T26" fmla="*/ 132 w 563"/>
                    <a:gd name="T27" fmla="*/ 9 h 74"/>
                    <a:gd name="T28" fmla="*/ 135 w 563"/>
                    <a:gd name="T29" fmla="*/ 7 h 74"/>
                    <a:gd name="T30" fmla="*/ 138 w 563"/>
                    <a:gd name="T31" fmla="*/ 5 h 74"/>
                    <a:gd name="T32" fmla="*/ 140 w 563"/>
                    <a:gd name="T33" fmla="*/ 3 h 74"/>
                    <a:gd name="T34" fmla="*/ 140 w 563"/>
                    <a:gd name="T35" fmla="*/ 0 h 74"/>
                    <a:gd name="T36" fmla="*/ 138 w 563"/>
                    <a:gd name="T37" fmla="*/ 0 h 74"/>
                    <a:gd name="T38" fmla="*/ 137 w 563"/>
                    <a:gd name="T39" fmla="*/ 2 h 74"/>
                    <a:gd name="T40" fmla="*/ 136 w 563"/>
                    <a:gd name="T41" fmla="*/ 3 h 74"/>
                    <a:gd name="T42" fmla="*/ 134 w 563"/>
                    <a:gd name="T43" fmla="*/ 5 h 74"/>
                    <a:gd name="T44" fmla="*/ 131 w 563"/>
                    <a:gd name="T45" fmla="*/ 7 h 74"/>
                    <a:gd name="T46" fmla="*/ 127 w 563"/>
                    <a:gd name="T47" fmla="*/ 8 h 74"/>
                    <a:gd name="T48" fmla="*/ 122 w 563"/>
                    <a:gd name="T49" fmla="*/ 10 h 74"/>
                    <a:gd name="T50" fmla="*/ 115 w 563"/>
                    <a:gd name="T51" fmla="*/ 11 h 74"/>
                    <a:gd name="T52" fmla="*/ 108 w 563"/>
                    <a:gd name="T53" fmla="*/ 12 h 74"/>
                    <a:gd name="T54" fmla="*/ 99 w 563"/>
                    <a:gd name="T55" fmla="*/ 13 h 74"/>
                    <a:gd name="T56" fmla="*/ 89 w 563"/>
                    <a:gd name="T57" fmla="*/ 14 h 74"/>
                    <a:gd name="T58" fmla="*/ 78 w 563"/>
                    <a:gd name="T59" fmla="*/ 15 h 74"/>
                    <a:gd name="T60" fmla="*/ 65 w 563"/>
                    <a:gd name="T61" fmla="*/ 16 h 74"/>
                    <a:gd name="T62" fmla="*/ 51 w 563"/>
                    <a:gd name="T63" fmla="*/ 16 h 74"/>
                    <a:gd name="T64" fmla="*/ 35 w 563"/>
                    <a:gd name="T65" fmla="*/ 17 h 74"/>
                    <a:gd name="T66" fmla="*/ 18 w 563"/>
                    <a:gd name="T67" fmla="*/ 17 h 74"/>
                    <a:gd name="T68" fmla="*/ 0 w 563"/>
                    <a:gd name="T69" fmla="*/ 17 h 74"/>
                    <a:gd name="T70" fmla="*/ 0 w 563"/>
                    <a:gd name="T71" fmla="*/ 17 h 74"/>
                    <a:gd name="T72" fmla="*/ 0 w 563"/>
                    <a:gd name="T73" fmla="*/ 20 h 74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563"/>
                    <a:gd name="T112" fmla="*/ 0 h 74"/>
                    <a:gd name="T113" fmla="*/ 563 w 563"/>
                    <a:gd name="T114" fmla="*/ 74 h 74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563" h="74">
                      <a:moveTo>
                        <a:pt x="0" y="74"/>
                      </a:moveTo>
                      <a:lnTo>
                        <a:pt x="0" y="74"/>
                      </a:lnTo>
                      <a:lnTo>
                        <a:pt x="75" y="74"/>
                      </a:lnTo>
                      <a:lnTo>
                        <a:pt x="143" y="73"/>
                      </a:lnTo>
                      <a:lnTo>
                        <a:pt x="205" y="72"/>
                      </a:lnTo>
                      <a:lnTo>
                        <a:pt x="262" y="70"/>
                      </a:lnTo>
                      <a:lnTo>
                        <a:pt x="313" y="68"/>
                      </a:lnTo>
                      <a:lnTo>
                        <a:pt x="359" y="64"/>
                      </a:lnTo>
                      <a:lnTo>
                        <a:pt x="398" y="61"/>
                      </a:lnTo>
                      <a:lnTo>
                        <a:pt x="435" y="56"/>
                      </a:lnTo>
                      <a:lnTo>
                        <a:pt x="465" y="51"/>
                      </a:lnTo>
                      <a:lnTo>
                        <a:pt x="490" y="47"/>
                      </a:lnTo>
                      <a:lnTo>
                        <a:pt x="512" y="41"/>
                      </a:lnTo>
                      <a:lnTo>
                        <a:pt x="529" y="34"/>
                      </a:lnTo>
                      <a:lnTo>
                        <a:pt x="543" y="26"/>
                      </a:lnTo>
                      <a:lnTo>
                        <a:pt x="553" y="19"/>
                      </a:lnTo>
                      <a:lnTo>
                        <a:pt x="560" y="10"/>
                      </a:lnTo>
                      <a:lnTo>
                        <a:pt x="563" y="0"/>
                      </a:lnTo>
                      <a:lnTo>
                        <a:pt x="553" y="0"/>
                      </a:lnTo>
                      <a:lnTo>
                        <a:pt x="551" y="5"/>
                      </a:lnTo>
                      <a:lnTo>
                        <a:pt x="546" y="12"/>
                      </a:lnTo>
                      <a:lnTo>
                        <a:pt x="538" y="19"/>
                      </a:lnTo>
                      <a:lnTo>
                        <a:pt x="525" y="25"/>
                      </a:lnTo>
                      <a:lnTo>
                        <a:pt x="510" y="32"/>
                      </a:lnTo>
                      <a:lnTo>
                        <a:pt x="488" y="38"/>
                      </a:lnTo>
                      <a:lnTo>
                        <a:pt x="462" y="42"/>
                      </a:lnTo>
                      <a:lnTo>
                        <a:pt x="432" y="47"/>
                      </a:lnTo>
                      <a:lnTo>
                        <a:pt x="398" y="51"/>
                      </a:lnTo>
                      <a:lnTo>
                        <a:pt x="359" y="55"/>
                      </a:lnTo>
                      <a:lnTo>
                        <a:pt x="313" y="58"/>
                      </a:lnTo>
                      <a:lnTo>
                        <a:pt x="262" y="61"/>
                      </a:lnTo>
                      <a:lnTo>
                        <a:pt x="205" y="63"/>
                      </a:lnTo>
                      <a:lnTo>
                        <a:pt x="143" y="64"/>
                      </a:lnTo>
                      <a:lnTo>
                        <a:pt x="75" y="65"/>
                      </a:lnTo>
                      <a:lnTo>
                        <a:pt x="0" y="65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96" name="Freeform 462"/>
                <p:cNvSpPr>
                  <a:spLocks/>
                </p:cNvSpPr>
                <p:nvPr/>
              </p:nvSpPr>
              <p:spPr bwMode="auto">
                <a:xfrm>
                  <a:off x="5317" y="3673"/>
                  <a:ext cx="363" cy="50"/>
                </a:xfrm>
                <a:custGeom>
                  <a:avLst/>
                  <a:gdLst>
                    <a:gd name="T0" fmla="*/ 0 w 727"/>
                    <a:gd name="T1" fmla="*/ 0 h 99"/>
                    <a:gd name="T2" fmla="*/ 0 w 727"/>
                    <a:gd name="T3" fmla="*/ 0 h 99"/>
                    <a:gd name="T4" fmla="*/ 1 w 727"/>
                    <a:gd name="T5" fmla="*/ 5 h 99"/>
                    <a:gd name="T6" fmla="*/ 3 w 727"/>
                    <a:gd name="T7" fmla="*/ 9 h 99"/>
                    <a:gd name="T8" fmla="*/ 8 w 727"/>
                    <a:gd name="T9" fmla="*/ 13 h 99"/>
                    <a:gd name="T10" fmla="*/ 15 w 727"/>
                    <a:gd name="T11" fmla="*/ 15 h 99"/>
                    <a:gd name="T12" fmla="*/ 22 w 727"/>
                    <a:gd name="T13" fmla="*/ 17 h 99"/>
                    <a:gd name="T14" fmla="*/ 31 w 727"/>
                    <a:gd name="T15" fmla="*/ 19 h 99"/>
                    <a:gd name="T16" fmla="*/ 42 w 727"/>
                    <a:gd name="T17" fmla="*/ 21 h 99"/>
                    <a:gd name="T18" fmla="*/ 54 w 727"/>
                    <a:gd name="T19" fmla="*/ 22 h 99"/>
                    <a:gd name="T20" fmla="*/ 67 w 727"/>
                    <a:gd name="T21" fmla="*/ 23 h 99"/>
                    <a:gd name="T22" fmla="*/ 80 w 727"/>
                    <a:gd name="T23" fmla="*/ 24 h 99"/>
                    <a:gd name="T24" fmla="*/ 95 w 727"/>
                    <a:gd name="T25" fmla="*/ 24 h 99"/>
                    <a:gd name="T26" fmla="*/ 111 w 727"/>
                    <a:gd name="T27" fmla="*/ 25 h 99"/>
                    <a:gd name="T28" fmla="*/ 128 w 727"/>
                    <a:gd name="T29" fmla="*/ 25 h 99"/>
                    <a:gd name="T30" fmla="*/ 145 w 727"/>
                    <a:gd name="T31" fmla="*/ 25 h 99"/>
                    <a:gd name="T32" fmla="*/ 163 w 727"/>
                    <a:gd name="T33" fmla="*/ 25 h 99"/>
                    <a:gd name="T34" fmla="*/ 181 w 727"/>
                    <a:gd name="T35" fmla="*/ 25 h 99"/>
                    <a:gd name="T36" fmla="*/ 181 w 727"/>
                    <a:gd name="T37" fmla="*/ 23 h 99"/>
                    <a:gd name="T38" fmla="*/ 163 w 727"/>
                    <a:gd name="T39" fmla="*/ 23 h 99"/>
                    <a:gd name="T40" fmla="*/ 145 w 727"/>
                    <a:gd name="T41" fmla="*/ 23 h 99"/>
                    <a:gd name="T42" fmla="*/ 128 w 727"/>
                    <a:gd name="T43" fmla="*/ 23 h 99"/>
                    <a:gd name="T44" fmla="*/ 111 w 727"/>
                    <a:gd name="T45" fmla="*/ 23 h 99"/>
                    <a:gd name="T46" fmla="*/ 95 w 727"/>
                    <a:gd name="T47" fmla="*/ 22 h 99"/>
                    <a:gd name="T48" fmla="*/ 80 w 727"/>
                    <a:gd name="T49" fmla="*/ 22 h 99"/>
                    <a:gd name="T50" fmla="*/ 67 w 727"/>
                    <a:gd name="T51" fmla="*/ 21 h 99"/>
                    <a:gd name="T52" fmla="*/ 54 w 727"/>
                    <a:gd name="T53" fmla="*/ 20 h 99"/>
                    <a:gd name="T54" fmla="*/ 42 w 727"/>
                    <a:gd name="T55" fmla="*/ 19 h 99"/>
                    <a:gd name="T56" fmla="*/ 32 w 727"/>
                    <a:gd name="T57" fmla="*/ 17 h 99"/>
                    <a:gd name="T58" fmla="*/ 23 w 727"/>
                    <a:gd name="T59" fmla="*/ 15 h 99"/>
                    <a:gd name="T60" fmla="*/ 15 w 727"/>
                    <a:gd name="T61" fmla="*/ 13 h 99"/>
                    <a:gd name="T62" fmla="*/ 10 w 727"/>
                    <a:gd name="T63" fmla="*/ 10 h 99"/>
                    <a:gd name="T64" fmla="*/ 5 w 727"/>
                    <a:gd name="T65" fmla="*/ 7 h 99"/>
                    <a:gd name="T66" fmla="*/ 3 w 727"/>
                    <a:gd name="T67" fmla="*/ 4 h 99"/>
                    <a:gd name="T68" fmla="*/ 2 w 727"/>
                    <a:gd name="T69" fmla="*/ 0 h 99"/>
                    <a:gd name="T70" fmla="*/ 2 w 727"/>
                    <a:gd name="T71" fmla="*/ 0 h 99"/>
                    <a:gd name="T72" fmla="*/ 0 w 727"/>
                    <a:gd name="T73" fmla="*/ 0 h 99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727"/>
                    <a:gd name="T112" fmla="*/ 0 h 99"/>
                    <a:gd name="T113" fmla="*/ 727 w 727"/>
                    <a:gd name="T114" fmla="*/ 99 h 99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727" h="9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9"/>
                      </a:lnTo>
                      <a:lnTo>
                        <a:pt x="15" y="35"/>
                      </a:lnTo>
                      <a:lnTo>
                        <a:pt x="35" y="49"/>
                      </a:lnTo>
                      <a:lnTo>
                        <a:pt x="60" y="59"/>
                      </a:lnTo>
                      <a:lnTo>
                        <a:pt x="90" y="68"/>
                      </a:lnTo>
                      <a:lnTo>
                        <a:pt x="127" y="76"/>
                      </a:lnTo>
                      <a:lnTo>
                        <a:pt x="169" y="82"/>
                      </a:lnTo>
                      <a:lnTo>
                        <a:pt x="216" y="88"/>
                      </a:lnTo>
                      <a:lnTo>
                        <a:pt x="268" y="91"/>
                      </a:lnTo>
                      <a:lnTo>
                        <a:pt x="323" y="95"/>
                      </a:lnTo>
                      <a:lnTo>
                        <a:pt x="383" y="96"/>
                      </a:lnTo>
                      <a:lnTo>
                        <a:pt x="446" y="98"/>
                      </a:lnTo>
                      <a:lnTo>
                        <a:pt x="513" y="98"/>
                      </a:lnTo>
                      <a:lnTo>
                        <a:pt x="582" y="99"/>
                      </a:lnTo>
                      <a:lnTo>
                        <a:pt x="654" y="99"/>
                      </a:lnTo>
                      <a:lnTo>
                        <a:pt x="727" y="99"/>
                      </a:lnTo>
                      <a:lnTo>
                        <a:pt x="727" y="90"/>
                      </a:lnTo>
                      <a:lnTo>
                        <a:pt x="654" y="90"/>
                      </a:lnTo>
                      <a:lnTo>
                        <a:pt x="582" y="90"/>
                      </a:lnTo>
                      <a:lnTo>
                        <a:pt x="513" y="89"/>
                      </a:lnTo>
                      <a:lnTo>
                        <a:pt x="446" y="89"/>
                      </a:lnTo>
                      <a:lnTo>
                        <a:pt x="383" y="87"/>
                      </a:lnTo>
                      <a:lnTo>
                        <a:pt x="323" y="86"/>
                      </a:lnTo>
                      <a:lnTo>
                        <a:pt x="268" y="82"/>
                      </a:lnTo>
                      <a:lnTo>
                        <a:pt x="216" y="79"/>
                      </a:lnTo>
                      <a:lnTo>
                        <a:pt x="171" y="73"/>
                      </a:lnTo>
                      <a:lnTo>
                        <a:pt x="129" y="67"/>
                      </a:lnTo>
                      <a:lnTo>
                        <a:pt x="93" y="59"/>
                      </a:lnTo>
                      <a:lnTo>
                        <a:pt x="63" y="50"/>
                      </a:lnTo>
                      <a:lnTo>
                        <a:pt x="40" y="40"/>
                      </a:lnTo>
                      <a:lnTo>
                        <a:pt x="22" y="28"/>
                      </a:lnTo>
                      <a:lnTo>
                        <a:pt x="13" y="14"/>
                      </a:lnTo>
                      <a:lnTo>
                        <a:pt x="1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97" name="Freeform 463"/>
                <p:cNvSpPr>
                  <a:spLocks/>
                </p:cNvSpPr>
                <p:nvPr/>
              </p:nvSpPr>
              <p:spPr bwMode="auto">
                <a:xfrm>
                  <a:off x="5317" y="3560"/>
                  <a:ext cx="450" cy="113"/>
                </a:xfrm>
                <a:custGeom>
                  <a:avLst/>
                  <a:gdLst>
                    <a:gd name="T0" fmla="*/ 222 w 901"/>
                    <a:gd name="T1" fmla="*/ 0 h 225"/>
                    <a:gd name="T2" fmla="*/ 215 w 901"/>
                    <a:gd name="T3" fmla="*/ 1 h 225"/>
                    <a:gd name="T4" fmla="*/ 203 w 901"/>
                    <a:gd name="T5" fmla="*/ 1 h 225"/>
                    <a:gd name="T6" fmla="*/ 189 w 901"/>
                    <a:gd name="T7" fmla="*/ 2 h 225"/>
                    <a:gd name="T8" fmla="*/ 173 w 901"/>
                    <a:gd name="T9" fmla="*/ 4 h 225"/>
                    <a:gd name="T10" fmla="*/ 155 w 901"/>
                    <a:gd name="T11" fmla="*/ 6 h 225"/>
                    <a:gd name="T12" fmla="*/ 135 w 901"/>
                    <a:gd name="T13" fmla="*/ 8 h 225"/>
                    <a:gd name="T14" fmla="*/ 116 w 901"/>
                    <a:gd name="T15" fmla="*/ 11 h 225"/>
                    <a:gd name="T16" fmla="*/ 95 w 901"/>
                    <a:gd name="T17" fmla="*/ 14 h 225"/>
                    <a:gd name="T18" fmla="*/ 76 w 901"/>
                    <a:gd name="T19" fmla="*/ 18 h 225"/>
                    <a:gd name="T20" fmla="*/ 58 w 901"/>
                    <a:gd name="T21" fmla="*/ 22 h 225"/>
                    <a:gd name="T22" fmla="*/ 41 w 901"/>
                    <a:gd name="T23" fmla="*/ 27 h 225"/>
                    <a:gd name="T24" fmla="*/ 26 w 901"/>
                    <a:gd name="T25" fmla="*/ 33 h 225"/>
                    <a:gd name="T26" fmla="*/ 14 w 901"/>
                    <a:gd name="T27" fmla="*/ 39 h 225"/>
                    <a:gd name="T28" fmla="*/ 5 w 901"/>
                    <a:gd name="T29" fmla="*/ 45 h 225"/>
                    <a:gd name="T30" fmla="*/ 0 w 901"/>
                    <a:gd name="T31" fmla="*/ 53 h 225"/>
                    <a:gd name="T32" fmla="*/ 2 w 901"/>
                    <a:gd name="T33" fmla="*/ 57 h 225"/>
                    <a:gd name="T34" fmla="*/ 4 w 901"/>
                    <a:gd name="T35" fmla="*/ 50 h 225"/>
                    <a:gd name="T36" fmla="*/ 11 w 901"/>
                    <a:gd name="T37" fmla="*/ 43 h 225"/>
                    <a:gd name="T38" fmla="*/ 21 w 901"/>
                    <a:gd name="T39" fmla="*/ 38 h 225"/>
                    <a:gd name="T40" fmla="*/ 34 w 901"/>
                    <a:gd name="T41" fmla="*/ 32 h 225"/>
                    <a:gd name="T42" fmla="*/ 50 w 901"/>
                    <a:gd name="T43" fmla="*/ 27 h 225"/>
                    <a:gd name="T44" fmla="*/ 67 w 901"/>
                    <a:gd name="T45" fmla="*/ 22 h 225"/>
                    <a:gd name="T46" fmla="*/ 86 w 901"/>
                    <a:gd name="T47" fmla="*/ 18 h 225"/>
                    <a:gd name="T48" fmla="*/ 106 w 901"/>
                    <a:gd name="T49" fmla="*/ 15 h 225"/>
                    <a:gd name="T50" fmla="*/ 126 w 901"/>
                    <a:gd name="T51" fmla="*/ 12 h 225"/>
                    <a:gd name="T52" fmla="*/ 145 w 901"/>
                    <a:gd name="T53" fmla="*/ 9 h 225"/>
                    <a:gd name="T54" fmla="*/ 164 w 901"/>
                    <a:gd name="T55" fmla="*/ 7 h 225"/>
                    <a:gd name="T56" fmla="*/ 181 w 901"/>
                    <a:gd name="T57" fmla="*/ 5 h 225"/>
                    <a:gd name="T58" fmla="*/ 197 w 901"/>
                    <a:gd name="T59" fmla="*/ 4 h 225"/>
                    <a:gd name="T60" fmla="*/ 209 w 901"/>
                    <a:gd name="T61" fmla="*/ 3 h 225"/>
                    <a:gd name="T62" fmla="*/ 219 w 901"/>
                    <a:gd name="T63" fmla="*/ 3 h 225"/>
                    <a:gd name="T64" fmla="*/ 225 w 901"/>
                    <a:gd name="T65" fmla="*/ 3 h 22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01"/>
                    <a:gd name="T100" fmla="*/ 0 h 225"/>
                    <a:gd name="T101" fmla="*/ 901 w 901"/>
                    <a:gd name="T102" fmla="*/ 225 h 22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01" h="225">
                      <a:moveTo>
                        <a:pt x="901" y="0"/>
                      </a:moveTo>
                      <a:lnTo>
                        <a:pt x="891" y="0"/>
                      </a:lnTo>
                      <a:lnTo>
                        <a:pt x="877" y="0"/>
                      </a:lnTo>
                      <a:lnTo>
                        <a:pt x="860" y="1"/>
                      </a:lnTo>
                      <a:lnTo>
                        <a:pt x="839" y="2"/>
                      </a:lnTo>
                      <a:lnTo>
                        <a:pt x="815" y="4"/>
                      </a:lnTo>
                      <a:lnTo>
                        <a:pt x="788" y="5"/>
                      </a:lnTo>
                      <a:lnTo>
                        <a:pt x="758" y="8"/>
                      </a:lnTo>
                      <a:lnTo>
                        <a:pt x="727" y="11"/>
                      </a:lnTo>
                      <a:lnTo>
                        <a:pt x="693" y="15"/>
                      </a:lnTo>
                      <a:lnTo>
                        <a:pt x="658" y="18"/>
                      </a:lnTo>
                      <a:lnTo>
                        <a:pt x="621" y="22"/>
                      </a:lnTo>
                      <a:lnTo>
                        <a:pt x="583" y="26"/>
                      </a:lnTo>
                      <a:lnTo>
                        <a:pt x="543" y="31"/>
                      </a:lnTo>
                      <a:lnTo>
                        <a:pt x="503" y="37"/>
                      </a:lnTo>
                      <a:lnTo>
                        <a:pt x="464" y="42"/>
                      </a:lnTo>
                      <a:lnTo>
                        <a:pt x="423" y="49"/>
                      </a:lnTo>
                      <a:lnTo>
                        <a:pt x="383" y="56"/>
                      </a:lnTo>
                      <a:lnTo>
                        <a:pt x="344" y="63"/>
                      </a:lnTo>
                      <a:lnTo>
                        <a:pt x="306" y="71"/>
                      </a:lnTo>
                      <a:lnTo>
                        <a:pt x="268" y="79"/>
                      </a:lnTo>
                      <a:lnTo>
                        <a:pt x="232" y="88"/>
                      </a:lnTo>
                      <a:lnTo>
                        <a:pt x="197" y="98"/>
                      </a:lnTo>
                      <a:lnTo>
                        <a:pt x="165" y="107"/>
                      </a:lnTo>
                      <a:lnTo>
                        <a:pt x="135" y="117"/>
                      </a:lnTo>
                      <a:lnTo>
                        <a:pt x="105" y="129"/>
                      </a:lnTo>
                      <a:lnTo>
                        <a:pt x="80" y="140"/>
                      </a:lnTo>
                      <a:lnTo>
                        <a:pt x="58" y="153"/>
                      </a:lnTo>
                      <a:lnTo>
                        <a:pt x="40" y="166"/>
                      </a:lnTo>
                      <a:lnTo>
                        <a:pt x="23" y="179"/>
                      </a:lnTo>
                      <a:lnTo>
                        <a:pt x="12" y="194"/>
                      </a:lnTo>
                      <a:lnTo>
                        <a:pt x="3" y="209"/>
                      </a:lnTo>
                      <a:lnTo>
                        <a:pt x="0" y="225"/>
                      </a:lnTo>
                      <a:lnTo>
                        <a:pt x="10" y="225"/>
                      </a:lnTo>
                      <a:lnTo>
                        <a:pt x="12" y="212"/>
                      </a:lnTo>
                      <a:lnTo>
                        <a:pt x="19" y="199"/>
                      </a:lnTo>
                      <a:lnTo>
                        <a:pt x="30" y="186"/>
                      </a:lnTo>
                      <a:lnTo>
                        <a:pt x="44" y="172"/>
                      </a:lnTo>
                      <a:lnTo>
                        <a:pt x="63" y="160"/>
                      </a:lnTo>
                      <a:lnTo>
                        <a:pt x="85" y="149"/>
                      </a:lnTo>
                      <a:lnTo>
                        <a:pt x="110" y="138"/>
                      </a:lnTo>
                      <a:lnTo>
                        <a:pt x="138" y="126"/>
                      </a:lnTo>
                      <a:lnTo>
                        <a:pt x="167" y="116"/>
                      </a:lnTo>
                      <a:lnTo>
                        <a:pt x="200" y="107"/>
                      </a:lnTo>
                      <a:lnTo>
                        <a:pt x="234" y="98"/>
                      </a:lnTo>
                      <a:lnTo>
                        <a:pt x="270" y="88"/>
                      </a:lnTo>
                      <a:lnTo>
                        <a:pt x="308" y="80"/>
                      </a:lnTo>
                      <a:lnTo>
                        <a:pt x="346" y="72"/>
                      </a:lnTo>
                      <a:lnTo>
                        <a:pt x="385" y="65"/>
                      </a:lnTo>
                      <a:lnTo>
                        <a:pt x="426" y="58"/>
                      </a:lnTo>
                      <a:lnTo>
                        <a:pt x="466" y="52"/>
                      </a:lnTo>
                      <a:lnTo>
                        <a:pt x="505" y="46"/>
                      </a:lnTo>
                      <a:lnTo>
                        <a:pt x="545" y="40"/>
                      </a:lnTo>
                      <a:lnTo>
                        <a:pt x="583" y="35"/>
                      </a:lnTo>
                      <a:lnTo>
                        <a:pt x="621" y="31"/>
                      </a:lnTo>
                      <a:lnTo>
                        <a:pt x="658" y="27"/>
                      </a:lnTo>
                      <a:lnTo>
                        <a:pt x="693" y="24"/>
                      </a:lnTo>
                      <a:lnTo>
                        <a:pt x="727" y="20"/>
                      </a:lnTo>
                      <a:lnTo>
                        <a:pt x="758" y="17"/>
                      </a:lnTo>
                      <a:lnTo>
                        <a:pt x="788" y="15"/>
                      </a:lnTo>
                      <a:lnTo>
                        <a:pt x="815" y="14"/>
                      </a:lnTo>
                      <a:lnTo>
                        <a:pt x="839" y="11"/>
                      </a:lnTo>
                      <a:lnTo>
                        <a:pt x="860" y="10"/>
                      </a:lnTo>
                      <a:lnTo>
                        <a:pt x="877" y="9"/>
                      </a:lnTo>
                      <a:lnTo>
                        <a:pt x="891" y="9"/>
                      </a:lnTo>
                      <a:lnTo>
                        <a:pt x="901" y="9"/>
                      </a:lnTo>
                      <a:lnTo>
                        <a:pt x="90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98" name="Freeform 464"/>
                <p:cNvSpPr>
                  <a:spLocks/>
                </p:cNvSpPr>
                <p:nvPr/>
              </p:nvSpPr>
              <p:spPr bwMode="auto">
                <a:xfrm>
                  <a:off x="5767" y="3560"/>
                  <a:ext cx="197" cy="125"/>
                </a:xfrm>
                <a:custGeom>
                  <a:avLst/>
                  <a:gdLst>
                    <a:gd name="T0" fmla="*/ 98 w 394"/>
                    <a:gd name="T1" fmla="*/ 63 h 250"/>
                    <a:gd name="T2" fmla="*/ 98 w 394"/>
                    <a:gd name="T3" fmla="*/ 58 h 250"/>
                    <a:gd name="T4" fmla="*/ 99 w 394"/>
                    <a:gd name="T5" fmla="*/ 52 h 250"/>
                    <a:gd name="T6" fmla="*/ 99 w 394"/>
                    <a:gd name="T7" fmla="*/ 47 h 250"/>
                    <a:gd name="T8" fmla="*/ 99 w 394"/>
                    <a:gd name="T9" fmla="*/ 42 h 250"/>
                    <a:gd name="T10" fmla="*/ 98 w 394"/>
                    <a:gd name="T11" fmla="*/ 37 h 250"/>
                    <a:gd name="T12" fmla="*/ 97 w 394"/>
                    <a:gd name="T13" fmla="*/ 31 h 250"/>
                    <a:gd name="T14" fmla="*/ 94 w 394"/>
                    <a:gd name="T15" fmla="*/ 27 h 250"/>
                    <a:gd name="T16" fmla="*/ 91 w 394"/>
                    <a:gd name="T17" fmla="*/ 22 h 250"/>
                    <a:gd name="T18" fmla="*/ 86 w 394"/>
                    <a:gd name="T19" fmla="*/ 18 h 250"/>
                    <a:gd name="T20" fmla="*/ 80 w 394"/>
                    <a:gd name="T21" fmla="*/ 14 h 250"/>
                    <a:gd name="T22" fmla="*/ 71 w 394"/>
                    <a:gd name="T23" fmla="*/ 10 h 250"/>
                    <a:gd name="T24" fmla="*/ 61 w 394"/>
                    <a:gd name="T25" fmla="*/ 7 h 250"/>
                    <a:gd name="T26" fmla="*/ 49 w 394"/>
                    <a:gd name="T27" fmla="*/ 4 h 250"/>
                    <a:gd name="T28" fmla="*/ 36 w 394"/>
                    <a:gd name="T29" fmla="*/ 2 h 250"/>
                    <a:gd name="T30" fmla="*/ 19 w 394"/>
                    <a:gd name="T31" fmla="*/ 1 h 250"/>
                    <a:gd name="T32" fmla="*/ 0 w 394"/>
                    <a:gd name="T33" fmla="*/ 0 h 250"/>
                    <a:gd name="T34" fmla="*/ 0 w 394"/>
                    <a:gd name="T35" fmla="*/ 3 h 250"/>
                    <a:gd name="T36" fmla="*/ 19 w 394"/>
                    <a:gd name="T37" fmla="*/ 3 h 250"/>
                    <a:gd name="T38" fmla="*/ 36 w 394"/>
                    <a:gd name="T39" fmla="*/ 5 h 250"/>
                    <a:gd name="T40" fmla="*/ 49 w 394"/>
                    <a:gd name="T41" fmla="*/ 7 h 250"/>
                    <a:gd name="T42" fmla="*/ 60 w 394"/>
                    <a:gd name="T43" fmla="*/ 9 h 250"/>
                    <a:gd name="T44" fmla="*/ 71 w 394"/>
                    <a:gd name="T45" fmla="*/ 12 h 250"/>
                    <a:gd name="T46" fmla="*/ 79 w 394"/>
                    <a:gd name="T47" fmla="*/ 16 h 250"/>
                    <a:gd name="T48" fmla="*/ 85 w 394"/>
                    <a:gd name="T49" fmla="*/ 20 h 250"/>
                    <a:gd name="T50" fmla="*/ 89 w 394"/>
                    <a:gd name="T51" fmla="*/ 24 h 250"/>
                    <a:gd name="T52" fmla="*/ 92 w 394"/>
                    <a:gd name="T53" fmla="*/ 28 h 250"/>
                    <a:gd name="T54" fmla="*/ 94 w 394"/>
                    <a:gd name="T55" fmla="*/ 33 h 250"/>
                    <a:gd name="T56" fmla="*/ 96 w 394"/>
                    <a:gd name="T57" fmla="*/ 37 h 250"/>
                    <a:gd name="T58" fmla="*/ 97 w 394"/>
                    <a:gd name="T59" fmla="*/ 42 h 250"/>
                    <a:gd name="T60" fmla="*/ 97 w 394"/>
                    <a:gd name="T61" fmla="*/ 47 h 250"/>
                    <a:gd name="T62" fmla="*/ 96 w 394"/>
                    <a:gd name="T63" fmla="*/ 52 h 250"/>
                    <a:gd name="T64" fmla="*/ 96 w 394"/>
                    <a:gd name="T65" fmla="*/ 58 h 250"/>
                    <a:gd name="T66" fmla="*/ 95 w 394"/>
                    <a:gd name="T67" fmla="*/ 63 h 250"/>
                    <a:gd name="T68" fmla="*/ 98 w 394"/>
                    <a:gd name="T69" fmla="*/ 63 h 25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394"/>
                    <a:gd name="T106" fmla="*/ 0 h 250"/>
                    <a:gd name="T107" fmla="*/ 394 w 394"/>
                    <a:gd name="T108" fmla="*/ 250 h 250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394" h="250">
                      <a:moveTo>
                        <a:pt x="389" y="250"/>
                      </a:moveTo>
                      <a:lnTo>
                        <a:pt x="391" y="229"/>
                      </a:lnTo>
                      <a:lnTo>
                        <a:pt x="393" y="208"/>
                      </a:lnTo>
                      <a:lnTo>
                        <a:pt x="394" y="187"/>
                      </a:lnTo>
                      <a:lnTo>
                        <a:pt x="394" y="167"/>
                      </a:lnTo>
                      <a:lnTo>
                        <a:pt x="391" y="146"/>
                      </a:lnTo>
                      <a:lnTo>
                        <a:pt x="385" y="126"/>
                      </a:lnTo>
                      <a:lnTo>
                        <a:pt x="375" y="106"/>
                      </a:lnTo>
                      <a:lnTo>
                        <a:pt x="362" y="86"/>
                      </a:lnTo>
                      <a:lnTo>
                        <a:pt x="341" y="70"/>
                      </a:lnTo>
                      <a:lnTo>
                        <a:pt x="317" y="53"/>
                      </a:lnTo>
                      <a:lnTo>
                        <a:pt x="284" y="39"/>
                      </a:lnTo>
                      <a:lnTo>
                        <a:pt x="246" y="26"/>
                      </a:lnTo>
                      <a:lnTo>
                        <a:pt x="199" y="16"/>
                      </a:lnTo>
                      <a:lnTo>
                        <a:pt x="141" y="8"/>
                      </a:lnTo>
                      <a:lnTo>
                        <a:pt x="76" y="3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76" y="12"/>
                      </a:lnTo>
                      <a:lnTo>
                        <a:pt x="141" y="17"/>
                      </a:lnTo>
                      <a:lnTo>
                        <a:pt x="196" y="25"/>
                      </a:lnTo>
                      <a:lnTo>
                        <a:pt x="243" y="35"/>
                      </a:lnTo>
                      <a:lnTo>
                        <a:pt x="281" y="48"/>
                      </a:lnTo>
                      <a:lnTo>
                        <a:pt x="313" y="62"/>
                      </a:lnTo>
                      <a:lnTo>
                        <a:pt x="337" y="77"/>
                      </a:lnTo>
                      <a:lnTo>
                        <a:pt x="355" y="93"/>
                      </a:lnTo>
                      <a:lnTo>
                        <a:pt x="368" y="110"/>
                      </a:lnTo>
                      <a:lnTo>
                        <a:pt x="376" y="129"/>
                      </a:lnTo>
                      <a:lnTo>
                        <a:pt x="382" y="148"/>
                      </a:lnTo>
                      <a:lnTo>
                        <a:pt x="385" y="167"/>
                      </a:lnTo>
                      <a:lnTo>
                        <a:pt x="385" y="187"/>
                      </a:lnTo>
                      <a:lnTo>
                        <a:pt x="384" y="208"/>
                      </a:lnTo>
                      <a:lnTo>
                        <a:pt x="382" y="229"/>
                      </a:lnTo>
                      <a:lnTo>
                        <a:pt x="379" y="250"/>
                      </a:lnTo>
                      <a:lnTo>
                        <a:pt x="389" y="25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099" name="Rectangle 465"/>
                <p:cNvSpPr>
                  <a:spLocks noChangeArrowheads="1"/>
                </p:cNvSpPr>
                <p:nvPr/>
              </p:nvSpPr>
              <p:spPr bwMode="auto">
                <a:xfrm>
                  <a:off x="5961" y="3548"/>
                  <a:ext cx="69" cy="14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00" name="Freeform 466"/>
                <p:cNvSpPr>
                  <a:spLocks/>
                </p:cNvSpPr>
                <p:nvPr/>
              </p:nvSpPr>
              <p:spPr bwMode="auto">
                <a:xfrm>
                  <a:off x="6028" y="3545"/>
                  <a:ext cx="4" cy="152"/>
                </a:xfrm>
                <a:custGeom>
                  <a:avLst/>
                  <a:gdLst>
                    <a:gd name="T0" fmla="*/ 1 w 9"/>
                    <a:gd name="T1" fmla="*/ 3 h 303"/>
                    <a:gd name="T2" fmla="*/ 0 w 9"/>
                    <a:gd name="T3" fmla="*/ 1 h 303"/>
                    <a:gd name="T4" fmla="*/ 0 w 9"/>
                    <a:gd name="T5" fmla="*/ 76 h 303"/>
                    <a:gd name="T6" fmla="*/ 2 w 9"/>
                    <a:gd name="T7" fmla="*/ 76 h 303"/>
                    <a:gd name="T8" fmla="*/ 2 w 9"/>
                    <a:gd name="T9" fmla="*/ 1 h 303"/>
                    <a:gd name="T10" fmla="*/ 1 w 9"/>
                    <a:gd name="T11" fmla="*/ 0 h 303"/>
                    <a:gd name="T12" fmla="*/ 2 w 9"/>
                    <a:gd name="T13" fmla="*/ 1 h 303"/>
                    <a:gd name="T14" fmla="*/ 2 w 9"/>
                    <a:gd name="T15" fmla="*/ 0 h 303"/>
                    <a:gd name="T16" fmla="*/ 1 w 9"/>
                    <a:gd name="T17" fmla="*/ 0 h 303"/>
                    <a:gd name="T18" fmla="*/ 1 w 9"/>
                    <a:gd name="T19" fmla="*/ 3 h 30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303"/>
                    <a:gd name="T32" fmla="*/ 9 w 9"/>
                    <a:gd name="T33" fmla="*/ 303 h 30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303">
                      <a:moveTo>
                        <a:pt x="5" y="9"/>
                      </a:moveTo>
                      <a:lnTo>
                        <a:pt x="0" y="4"/>
                      </a:lnTo>
                      <a:lnTo>
                        <a:pt x="0" y="303"/>
                      </a:lnTo>
                      <a:lnTo>
                        <a:pt x="9" y="303"/>
                      </a:lnTo>
                      <a:lnTo>
                        <a:pt x="9" y="4"/>
                      </a:lnTo>
                      <a:lnTo>
                        <a:pt x="5" y="0"/>
                      </a:lnTo>
                      <a:lnTo>
                        <a:pt x="9" y="4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5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01" name="Freeform 467"/>
                <p:cNvSpPr>
                  <a:spLocks/>
                </p:cNvSpPr>
                <p:nvPr/>
              </p:nvSpPr>
              <p:spPr bwMode="auto">
                <a:xfrm>
                  <a:off x="5958" y="3545"/>
                  <a:ext cx="72" cy="5"/>
                </a:xfrm>
                <a:custGeom>
                  <a:avLst/>
                  <a:gdLst>
                    <a:gd name="T0" fmla="*/ 3 w 143"/>
                    <a:gd name="T1" fmla="*/ 1 h 9"/>
                    <a:gd name="T2" fmla="*/ 1 w 143"/>
                    <a:gd name="T3" fmla="*/ 3 h 9"/>
                    <a:gd name="T4" fmla="*/ 36 w 143"/>
                    <a:gd name="T5" fmla="*/ 3 h 9"/>
                    <a:gd name="T6" fmla="*/ 36 w 143"/>
                    <a:gd name="T7" fmla="*/ 0 h 9"/>
                    <a:gd name="T8" fmla="*/ 1 w 143"/>
                    <a:gd name="T9" fmla="*/ 0 h 9"/>
                    <a:gd name="T10" fmla="*/ 0 w 143"/>
                    <a:gd name="T11" fmla="*/ 1 h 9"/>
                    <a:gd name="T12" fmla="*/ 1 w 143"/>
                    <a:gd name="T13" fmla="*/ 0 h 9"/>
                    <a:gd name="T14" fmla="*/ 0 w 143"/>
                    <a:gd name="T15" fmla="*/ 0 h 9"/>
                    <a:gd name="T16" fmla="*/ 0 w 143"/>
                    <a:gd name="T17" fmla="*/ 1 h 9"/>
                    <a:gd name="T18" fmla="*/ 3 w 143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3"/>
                    <a:gd name="T31" fmla="*/ 0 h 9"/>
                    <a:gd name="T32" fmla="*/ 143 w 143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3" h="9">
                      <a:moveTo>
                        <a:pt x="9" y="4"/>
                      </a:moveTo>
                      <a:lnTo>
                        <a:pt x="4" y="9"/>
                      </a:lnTo>
                      <a:lnTo>
                        <a:pt x="143" y="9"/>
                      </a:lnTo>
                      <a:lnTo>
                        <a:pt x="143" y="0"/>
                      </a:lnTo>
                      <a:lnTo>
                        <a:pt x="4" y="0"/>
                      </a:lnTo>
                      <a:lnTo>
                        <a:pt x="0" y="4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9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02" name="Freeform 468"/>
                <p:cNvSpPr>
                  <a:spLocks/>
                </p:cNvSpPr>
                <p:nvPr/>
              </p:nvSpPr>
              <p:spPr bwMode="auto">
                <a:xfrm>
                  <a:off x="5958" y="3548"/>
                  <a:ext cx="5" cy="151"/>
                </a:xfrm>
                <a:custGeom>
                  <a:avLst/>
                  <a:gdLst>
                    <a:gd name="T0" fmla="*/ 1 w 9"/>
                    <a:gd name="T1" fmla="*/ 73 h 303"/>
                    <a:gd name="T2" fmla="*/ 3 w 9"/>
                    <a:gd name="T3" fmla="*/ 74 h 303"/>
                    <a:gd name="T4" fmla="*/ 3 w 9"/>
                    <a:gd name="T5" fmla="*/ 0 h 303"/>
                    <a:gd name="T6" fmla="*/ 0 w 9"/>
                    <a:gd name="T7" fmla="*/ 0 h 303"/>
                    <a:gd name="T8" fmla="*/ 0 w 9"/>
                    <a:gd name="T9" fmla="*/ 74 h 303"/>
                    <a:gd name="T10" fmla="*/ 1 w 9"/>
                    <a:gd name="T11" fmla="*/ 75 h 303"/>
                    <a:gd name="T12" fmla="*/ 0 w 9"/>
                    <a:gd name="T13" fmla="*/ 74 h 303"/>
                    <a:gd name="T14" fmla="*/ 0 w 9"/>
                    <a:gd name="T15" fmla="*/ 75 h 303"/>
                    <a:gd name="T16" fmla="*/ 1 w 9"/>
                    <a:gd name="T17" fmla="*/ 75 h 303"/>
                    <a:gd name="T18" fmla="*/ 1 w 9"/>
                    <a:gd name="T19" fmla="*/ 73 h 30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303"/>
                    <a:gd name="T32" fmla="*/ 9 w 9"/>
                    <a:gd name="T33" fmla="*/ 303 h 30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303">
                      <a:moveTo>
                        <a:pt x="4" y="294"/>
                      </a:moveTo>
                      <a:lnTo>
                        <a:pt x="9" y="299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299"/>
                      </a:lnTo>
                      <a:lnTo>
                        <a:pt x="4" y="303"/>
                      </a:lnTo>
                      <a:lnTo>
                        <a:pt x="0" y="299"/>
                      </a:lnTo>
                      <a:lnTo>
                        <a:pt x="0" y="303"/>
                      </a:lnTo>
                      <a:lnTo>
                        <a:pt x="4" y="303"/>
                      </a:lnTo>
                      <a:lnTo>
                        <a:pt x="4" y="29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03" name="Freeform 469"/>
                <p:cNvSpPr>
                  <a:spLocks/>
                </p:cNvSpPr>
                <p:nvPr/>
              </p:nvSpPr>
              <p:spPr bwMode="auto">
                <a:xfrm>
                  <a:off x="5961" y="3695"/>
                  <a:ext cx="71" cy="4"/>
                </a:xfrm>
                <a:custGeom>
                  <a:avLst/>
                  <a:gdLst>
                    <a:gd name="T0" fmla="*/ 33 w 143"/>
                    <a:gd name="T1" fmla="*/ 1 h 9"/>
                    <a:gd name="T2" fmla="*/ 34 w 143"/>
                    <a:gd name="T3" fmla="*/ 0 h 9"/>
                    <a:gd name="T4" fmla="*/ 0 w 143"/>
                    <a:gd name="T5" fmla="*/ 0 h 9"/>
                    <a:gd name="T6" fmla="*/ 0 w 143"/>
                    <a:gd name="T7" fmla="*/ 2 h 9"/>
                    <a:gd name="T8" fmla="*/ 34 w 143"/>
                    <a:gd name="T9" fmla="*/ 2 h 9"/>
                    <a:gd name="T10" fmla="*/ 35 w 143"/>
                    <a:gd name="T11" fmla="*/ 1 h 9"/>
                    <a:gd name="T12" fmla="*/ 34 w 143"/>
                    <a:gd name="T13" fmla="*/ 2 h 9"/>
                    <a:gd name="T14" fmla="*/ 35 w 143"/>
                    <a:gd name="T15" fmla="*/ 2 h 9"/>
                    <a:gd name="T16" fmla="*/ 35 w 143"/>
                    <a:gd name="T17" fmla="*/ 1 h 9"/>
                    <a:gd name="T18" fmla="*/ 33 w 143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3"/>
                    <a:gd name="T31" fmla="*/ 0 h 9"/>
                    <a:gd name="T32" fmla="*/ 143 w 143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3" h="9">
                      <a:moveTo>
                        <a:pt x="134" y="5"/>
                      </a:moveTo>
                      <a:lnTo>
                        <a:pt x="139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39" y="9"/>
                      </a:lnTo>
                      <a:lnTo>
                        <a:pt x="143" y="5"/>
                      </a:lnTo>
                      <a:lnTo>
                        <a:pt x="139" y="9"/>
                      </a:lnTo>
                      <a:lnTo>
                        <a:pt x="143" y="9"/>
                      </a:lnTo>
                      <a:lnTo>
                        <a:pt x="143" y="5"/>
                      </a:lnTo>
                      <a:lnTo>
                        <a:pt x="134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04" name="Freeform 470"/>
                <p:cNvSpPr>
                  <a:spLocks/>
                </p:cNvSpPr>
                <p:nvPr/>
              </p:nvSpPr>
              <p:spPr bwMode="auto">
                <a:xfrm>
                  <a:off x="6693" y="2960"/>
                  <a:ext cx="34" cy="34"/>
                </a:xfrm>
                <a:custGeom>
                  <a:avLst/>
                  <a:gdLst>
                    <a:gd name="T0" fmla="*/ 9 w 68"/>
                    <a:gd name="T1" fmla="*/ 17 h 68"/>
                    <a:gd name="T2" fmla="*/ 10 w 68"/>
                    <a:gd name="T3" fmla="*/ 17 h 68"/>
                    <a:gd name="T4" fmla="*/ 11 w 68"/>
                    <a:gd name="T5" fmla="*/ 17 h 68"/>
                    <a:gd name="T6" fmla="*/ 13 w 68"/>
                    <a:gd name="T7" fmla="*/ 15 h 68"/>
                    <a:gd name="T8" fmla="*/ 14 w 68"/>
                    <a:gd name="T9" fmla="*/ 14 h 68"/>
                    <a:gd name="T10" fmla="*/ 15 w 68"/>
                    <a:gd name="T11" fmla="*/ 13 h 68"/>
                    <a:gd name="T12" fmla="*/ 17 w 68"/>
                    <a:gd name="T13" fmla="*/ 12 h 68"/>
                    <a:gd name="T14" fmla="*/ 17 w 68"/>
                    <a:gd name="T15" fmla="*/ 10 h 68"/>
                    <a:gd name="T16" fmla="*/ 17 w 68"/>
                    <a:gd name="T17" fmla="*/ 9 h 68"/>
                    <a:gd name="T18" fmla="*/ 17 w 68"/>
                    <a:gd name="T19" fmla="*/ 6 h 68"/>
                    <a:gd name="T20" fmla="*/ 17 w 68"/>
                    <a:gd name="T21" fmla="*/ 5 h 68"/>
                    <a:gd name="T22" fmla="*/ 15 w 68"/>
                    <a:gd name="T23" fmla="*/ 3 h 68"/>
                    <a:gd name="T24" fmla="*/ 14 w 68"/>
                    <a:gd name="T25" fmla="*/ 2 h 68"/>
                    <a:gd name="T26" fmla="*/ 13 w 68"/>
                    <a:gd name="T27" fmla="*/ 1 h 68"/>
                    <a:gd name="T28" fmla="*/ 11 w 68"/>
                    <a:gd name="T29" fmla="*/ 1 h 68"/>
                    <a:gd name="T30" fmla="*/ 10 w 68"/>
                    <a:gd name="T31" fmla="*/ 1 h 68"/>
                    <a:gd name="T32" fmla="*/ 9 w 68"/>
                    <a:gd name="T33" fmla="*/ 0 h 68"/>
                    <a:gd name="T34" fmla="*/ 6 w 68"/>
                    <a:gd name="T35" fmla="*/ 1 h 68"/>
                    <a:gd name="T36" fmla="*/ 4 w 68"/>
                    <a:gd name="T37" fmla="*/ 1 h 68"/>
                    <a:gd name="T38" fmla="*/ 3 w 68"/>
                    <a:gd name="T39" fmla="*/ 1 h 68"/>
                    <a:gd name="T40" fmla="*/ 2 w 68"/>
                    <a:gd name="T41" fmla="*/ 2 h 68"/>
                    <a:gd name="T42" fmla="*/ 1 w 68"/>
                    <a:gd name="T43" fmla="*/ 3 h 68"/>
                    <a:gd name="T44" fmla="*/ 1 w 68"/>
                    <a:gd name="T45" fmla="*/ 5 h 68"/>
                    <a:gd name="T46" fmla="*/ 1 w 68"/>
                    <a:gd name="T47" fmla="*/ 6 h 68"/>
                    <a:gd name="T48" fmla="*/ 0 w 68"/>
                    <a:gd name="T49" fmla="*/ 9 h 68"/>
                    <a:gd name="T50" fmla="*/ 1 w 68"/>
                    <a:gd name="T51" fmla="*/ 12 h 68"/>
                    <a:gd name="T52" fmla="*/ 2 w 68"/>
                    <a:gd name="T53" fmla="*/ 14 h 68"/>
                    <a:gd name="T54" fmla="*/ 4 w 68"/>
                    <a:gd name="T55" fmla="*/ 17 h 68"/>
                    <a:gd name="T56" fmla="*/ 9 w 68"/>
                    <a:gd name="T57" fmla="*/ 17 h 68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68"/>
                    <a:gd name="T88" fmla="*/ 0 h 68"/>
                    <a:gd name="T89" fmla="*/ 68 w 68"/>
                    <a:gd name="T90" fmla="*/ 68 h 68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68" h="68">
                      <a:moveTo>
                        <a:pt x="33" y="68"/>
                      </a:moveTo>
                      <a:lnTo>
                        <a:pt x="40" y="67"/>
                      </a:lnTo>
                      <a:lnTo>
                        <a:pt x="47" y="65"/>
                      </a:lnTo>
                      <a:lnTo>
                        <a:pt x="53" y="62"/>
                      </a:lnTo>
                      <a:lnTo>
                        <a:pt x="57" y="59"/>
                      </a:lnTo>
                      <a:lnTo>
                        <a:pt x="62" y="54"/>
                      </a:lnTo>
                      <a:lnTo>
                        <a:pt x="66" y="48"/>
                      </a:lnTo>
                      <a:lnTo>
                        <a:pt x="67" y="41"/>
                      </a:lnTo>
                      <a:lnTo>
                        <a:pt x="68" y="34"/>
                      </a:lnTo>
                      <a:lnTo>
                        <a:pt x="67" y="27"/>
                      </a:lnTo>
                      <a:lnTo>
                        <a:pt x="66" y="21"/>
                      </a:lnTo>
                      <a:lnTo>
                        <a:pt x="62" y="15"/>
                      </a:lnTo>
                      <a:lnTo>
                        <a:pt x="57" y="10"/>
                      </a:lnTo>
                      <a:lnTo>
                        <a:pt x="53" y="6"/>
                      </a:lnTo>
                      <a:lnTo>
                        <a:pt x="47" y="2"/>
                      </a:lnTo>
                      <a:lnTo>
                        <a:pt x="40" y="1"/>
                      </a:lnTo>
                      <a:lnTo>
                        <a:pt x="33" y="0"/>
                      </a:lnTo>
                      <a:lnTo>
                        <a:pt x="26" y="1"/>
                      </a:lnTo>
                      <a:lnTo>
                        <a:pt x="19" y="2"/>
                      </a:lnTo>
                      <a:lnTo>
                        <a:pt x="14" y="6"/>
                      </a:lnTo>
                      <a:lnTo>
                        <a:pt x="9" y="10"/>
                      </a:lnTo>
                      <a:lnTo>
                        <a:pt x="6" y="15"/>
                      </a:lnTo>
                      <a:lnTo>
                        <a:pt x="2" y="21"/>
                      </a:lnTo>
                      <a:lnTo>
                        <a:pt x="1" y="27"/>
                      </a:lnTo>
                      <a:lnTo>
                        <a:pt x="0" y="34"/>
                      </a:lnTo>
                      <a:lnTo>
                        <a:pt x="2" y="48"/>
                      </a:lnTo>
                      <a:lnTo>
                        <a:pt x="9" y="59"/>
                      </a:lnTo>
                      <a:lnTo>
                        <a:pt x="19" y="65"/>
                      </a:lnTo>
                      <a:lnTo>
                        <a:pt x="33" y="6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05" name="Freeform 471"/>
                <p:cNvSpPr>
                  <a:spLocks/>
                </p:cNvSpPr>
                <p:nvPr/>
              </p:nvSpPr>
              <p:spPr bwMode="auto">
                <a:xfrm>
                  <a:off x="6710" y="2978"/>
                  <a:ext cx="20" cy="19"/>
                </a:xfrm>
                <a:custGeom>
                  <a:avLst/>
                  <a:gdLst>
                    <a:gd name="T0" fmla="*/ 8 w 39"/>
                    <a:gd name="T1" fmla="*/ 0 h 38"/>
                    <a:gd name="T2" fmla="*/ 8 w 39"/>
                    <a:gd name="T3" fmla="*/ 0 h 38"/>
                    <a:gd name="T4" fmla="*/ 8 w 39"/>
                    <a:gd name="T5" fmla="*/ 1 h 38"/>
                    <a:gd name="T6" fmla="*/ 7 w 39"/>
                    <a:gd name="T7" fmla="*/ 3 h 38"/>
                    <a:gd name="T8" fmla="*/ 7 w 39"/>
                    <a:gd name="T9" fmla="*/ 5 h 38"/>
                    <a:gd name="T10" fmla="*/ 6 w 39"/>
                    <a:gd name="T11" fmla="*/ 5 h 38"/>
                    <a:gd name="T12" fmla="*/ 5 w 39"/>
                    <a:gd name="T13" fmla="*/ 6 h 38"/>
                    <a:gd name="T14" fmla="*/ 4 w 39"/>
                    <a:gd name="T15" fmla="*/ 6 h 38"/>
                    <a:gd name="T16" fmla="*/ 2 w 39"/>
                    <a:gd name="T17" fmla="*/ 7 h 38"/>
                    <a:gd name="T18" fmla="*/ 0 w 39"/>
                    <a:gd name="T19" fmla="*/ 7 h 38"/>
                    <a:gd name="T20" fmla="*/ 0 w 39"/>
                    <a:gd name="T21" fmla="*/ 10 h 38"/>
                    <a:gd name="T22" fmla="*/ 2 w 39"/>
                    <a:gd name="T23" fmla="*/ 10 h 38"/>
                    <a:gd name="T24" fmla="*/ 4 w 39"/>
                    <a:gd name="T25" fmla="*/ 9 h 38"/>
                    <a:gd name="T26" fmla="*/ 6 w 39"/>
                    <a:gd name="T27" fmla="*/ 7 h 38"/>
                    <a:gd name="T28" fmla="*/ 7 w 39"/>
                    <a:gd name="T29" fmla="*/ 7 h 38"/>
                    <a:gd name="T30" fmla="*/ 9 w 39"/>
                    <a:gd name="T31" fmla="*/ 5 h 38"/>
                    <a:gd name="T32" fmla="*/ 10 w 39"/>
                    <a:gd name="T33" fmla="*/ 3 h 38"/>
                    <a:gd name="T34" fmla="*/ 10 w 39"/>
                    <a:gd name="T35" fmla="*/ 2 h 38"/>
                    <a:gd name="T36" fmla="*/ 10 w 39"/>
                    <a:gd name="T37" fmla="*/ 0 h 38"/>
                    <a:gd name="T38" fmla="*/ 10 w 39"/>
                    <a:gd name="T39" fmla="*/ 0 h 38"/>
                    <a:gd name="T40" fmla="*/ 8 w 39"/>
                    <a:gd name="T41" fmla="*/ 0 h 3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39"/>
                    <a:gd name="T64" fmla="*/ 0 h 38"/>
                    <a:gd name="T65" fmla="*/ 39 w 39"/>
                    <a:gd name="T66" fmla="*/ 38 h 38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39" h="38">
                      <a:moveTo>
                        <a:pt x="30" y="0"/>
                      </a:moveTo>
                      <a:lnTo>
                        <a:pt x="30" y="0"/>
                      </a:lnTo>
                      <a:lnTo>
                        <a:pt x="29" y="6"/>
                      </a:lnTo>
                      <a:lnTo>
                        <a:pt x="28" y="13"/>
                      </a:lnTo>
                      <a:lnTo>
                        <a:pt x="26" y="18"/>
                      </a:lnTo>
                      <a:lnTo>
                        <a:pt x="21" y="21"/>
                      </a:lnTo>
                      <a:lnTo>
                        <a:pt x="18" y="25"/>
                      </a:lnTo>
                      <a:lnTo>
                        <a:pt x="13" y="27"/>
                      </a:lnTo>
                      <a:lnTo>
                        <a:pt x="6" y="28"/>
                      </a:lnTo>
                      <a:lnTo>
                        <a:pt x="0" y="29"/>
                      </a:lnTo>
                      <a:lnTo>
                        <a:pt x="0" y="38"/>
                      </a:lnTo>
                      <a:lnTo>
                        <a:pt x="8" y="37"/>
                      </a:lnTo>
                      <a:lnTo>
                        <a:pt x="15" y="36"/>
                      </a:lnTo>
                      <a:lnTo>
                        <a:pt x="22" y="31"/>
                      </a:lnTo>
                      <a:lnTo>
                        <a:pt x="28" y="28"/>
                      </a:lnTo>
                      <a:lnTo>
                        <a:pt x="33" y="22"/>
                      </a:lnTo>
                      <a:lnTo>
                        <a:pt x="37" y="15"/>
                      </a:lnTo>
                      <a:lnTo>
                        <a:pt x="38" y="8"/>
                      </a:lnTo>
                      <a:lnTo>
                        <a:pt x="39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06" name="Freeform 472"/>
                <p:cNvSpPr>
                  <a:spLocks/>
                </p:cNvSpPr>
                <p:nvPr/>
              </p:nvSpPr>
              <p:spPr bwMode="auto">
                <a:xfrm>
                  <a:off x="6710" y="2958"/>
                  <a:ext cx="20" cy="20"/>
                </a:xfrm>
                <a:custGeom>
                  <a:avLst/>
                  <a:gdLst>
                    <a:gd name="T0" fmla="*/ 0 w 39"/>
                    <a:gd name="T1" fmla="*/ 3 h 39"/>
                    <a:gd name="T2" fmla="*/ 0 w 39"/>
                    <a:gd name="T3" fmla="*/ 3 h 39"/>
                    <a:gd name="T4" fmla="*/ 2 w 39"/>
                    <a:gd name="T5" fmla="*/ 3 h 39"/>
                    <a:gd name="T6" fmla="*/ 4 w 39"/>
                    <a:gd name="T7" fmla="*/ 3 h 39"/>
                    <a:gd name="T8" fmla="*/ 5 w 39"/>
                    <a:gd name="T9" fmla="*/ 4 h 39"/>
                    <a:gd name="T10" fmla="*/ 6 w 39"/>
                    <a:gd name="T11" fmla="*/ 5 h 39"/>
                    <a:gd name="T12" fmla="*/ 7 w 39"/>
                    <a:gd name="T13" fmla="*/ 6 h 39"/>
                    <a:gd name="T14" fmla="*/ 7 w 39"/>
                    <a:gd name="T15" fmla="*/ 7 h 39"/>
                    <a:gd name="T16" fmla="*/ 8 w 39"/>
                    <a:gd name="T17" fmla="*/ 9 h 39"/>
                    <a:gd name="T18" fmla="*/ 8 w 39"/>
                    <a:gd name="T19" fmla="*/ 10 h 39"/>
                    <a:gd name="T20" fmla="*/ 10 w 39"/>
                    <a:gd name="T21" fmla="*/ 10 h 39"/>
                    <a:gd name="T22" fmla="*/ 10 w 39"/>
                    <a:gd name="T23" fmla="*/ 8 h 39"/>
                    <a:gd name="T24" fmla="*/ 10 w 39"/>
                    <a:gd name="T25" fmla="*/ 6 h 39"/>
                    <a:gd name="T26" fmla="*/ 9 w 39"/>
                    <a:gd name="T27" fmla="*/ 5 h 39"/>
                    <a:gd name="T28" fmla="*/ 7 w 39"/>
                    <a:gd name="T29" fmla="*/ 3 h 39"/>
                    <a:gd name="T30" fmla="*/ 6 w 39"/>
                    <a:gd name="T31" fmla="*/ 2 h 39"/>
                    <a:gd name="T32" fmla="*/ 4 w 39"/>
                    <a:gd name="T33" fmla="*/ 1 h 39"/>
                    <a:gd name="T34" fmla="*/ 2 w 39"/>
                    <a:gd name="T35" fmla="*/ 1 h 39"/>
                    <a:gd name="T36" fmla="*/ 0 w 39"/>
                    <a:gd name="T37" fmla="*/ 0 h 39"/>
                    <a:gd name="T38" fmla="*/ 0 w 39"/>
                    <a:gd name="T39" fmla="*/ 0 h 39"/>
                    <a:gd name="T40" fmla="*/ 0 w 39"/>
                    <a:gd name="T41" fmla="*/ 3 h 39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39"/>
                    <a:gd name="T64" fmla="*/ 0 h 39"/>
                    <a:gd name="T65" fmla="*/ 39 w 39"/>
                    <a:gd name="T66" fmla="*/ 39 h 39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39" h="39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6" y="11"/>
                      </a:lnTo>
                      <a:lnTo>
                        <a:pt x="13" y="12"/>
                      </a:lnTo>
                      <a:lnTo>
                        <a:pt x="18" y="14"/>
                      </a:lnTo>
                      <a:lnTo>
                        <a:pt x="21" y="19"/>
                      </a:lnTo>
                      <a:lnTo>
                        <a:pt x="26" y="22"/>
                      </a:lnTo>
                      <a:lnTo>
                        <a:pt x="28" y="27"/>
                      </a:lnTo>
                      <a:lnTo>
                        <a:pt x="29" y="34"/>
                      </a:lnTo>
                      <a:lnTo>
                        <a:pt x="30" y="39"/>
                      </a:lnTo>
                      <a:lnTo>
                        <a:pt x="39" y="39"/>
                      </a:lnTo>
                      <a:lnTo>
                        <a:pt x="38" y="31"/>
                      </a:lnTo>
                      <a:lnTo>
                        <a:pt x="37" y="24"/>
                      </a:lnTo>
                      <a:lnTo>
                        <a:pt x="33" y="17"/>
                      </a:lnTo>
                      <a:lnTo>
                        <a:pt x="28" y="12"/>
                      </a:lnTo>
                      <a:lnTo>
                        <a:pt x="22" y="7"/>
                      </a:lnTo>
                      <a:lnTo>
                        <a:pt x="15" y="2"/>
                      </a:lnTo>
                      <a:lnTo>
                        <a:pt x="8" y="1"/>
                      </a:lnTo>
                      <a:lnTo>
                        <a:pt x="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07" name="Freeform 473"/>
                <p:cNvSpPr>
                  <a:spLocks/>
                </p:cNvSpPr>
                <p:nvPr/>
              </p:nvSpPr>
              <p:spPr bwMode="auto">
                <a:xfrm>
                  <a:off x="6691" y="2958"/>
                  <a:ext cx="19" cy="20"/>
                </a:xfrm>
                <a:custGeom>
                  <a:avLst/>
                  <a:gdLst>
                    <a:gd name="T0" fmla="*/ 2 w 38"/>
                    <a:gd name="T1" fmla="*/ 10 h 39"/>
                    <a:gd name="T2" fmla="*/ 2 w 38"/>
                    <a:gd name="T3" fmla="*/ 10 h 39"/>
                    <a:gd name="T4" fmla="*/ 2 w 38"/>
                    <a:gd name="T5" fmla="*/ 9 h 39"/>
                    <a:gd name="T6" fmla="*/ 3 w 38"/>
                    <a:gd name="T7" fmla="*/ 7 h 39"/>
                    <a:gd name="T8" fmla="*/ 3 w 38"/>
                    <a:gd name="T9" fmla="*/ 6 h 39"/>
                    <a:gd name="T10" fmla="*/ 5 w 38"/>
                    <a:gd name="T11" fmla="*/ 5 h 39"/>
                    <a:gd name="T12" fmla="*/ 5 w 38"/>
                    <a:gd name="T13" fmla="*/ 4 h 39"/>
                    <a:gd name="T14" fmla="*/ 6 w 38"/>
                    <a:gd name="T15" fmla="*/ 3 h 39"/>
                    <a:gd name="T16" fmla="*/ 9 w 38"/>
                    <a:gd name="T17" fmla="*/ 3 h 39"/>
                    <a:gd name="T18" fmla="*/ 10 w 38"/>
                    <a:gd name="T19" fmla="*/ 3 h 39"/>
                    <a:gd name="T20" fmla="*/ 10 w 38"/>
                    <a:gd name="T21" fmla="*/ 0 h 39"/>
                    <a:gd name="T22" fmla="*/ 7 w 38"/>
                    <a:gd name="T23" fmla="*/ 1 h 39"/>
                    <a:gd name="T24" fmla="*/ 5 w 38"/>
                    <a:gd name="T25" fmla="*/ 1 h 39"/>
                    <a:gd name="T26" fmla="*/ 4 w 38"/>
                    <a:gd name="T27" fmla="*/ 2 h 39"/>
                    <a:gd name="T28" fmla="*/ 2 w 38"/>
                    <a:gd name="T29" fmla="*/ 3 h 39"/>
                    <a:gd name="T30" fmla="*/ 1 w 38"/>
                    <a:gd name="T31" fmla="*/ 5 h 39"/>
                    <a:gd name="T32" fmla="*/ 1 w 38"/>
                    <a:gd name="T33" fmla="*/ 6 h 39"/>
                    <a:gd name="T34" fmla="*/ 1 w 38"/>
                    <a:gd name="T35" fmla="*/ 8 h 39"/>
                    <a:gd name="T36" fmla="*/ 0 w 38"/>
                    <a:gd name="T37" fmla="*/ 10 h 39"/>
                    <a:gd name="T38" fmla="*/ 0 w 38"/>
                    <a:gd name="T39" fmla="*/ 10 h 39"/>
                    <a:gd name="T40" fmla="*/ 2 w 38"/>
                    <a:gd name="T41" fmla="*/ 10 h 39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38"/>
                    <a:gd name="T64" fmla="*/ 0 h 39"/>
                    <a:gd name="T65" fmla="*/ 38 w 38"/>
                    <a:gd name="T66" fmla="*/ 39 h 39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38" h="39">
                      <a:moveTo>
                        <a:pt x="9" y="39"/>
                      </a:moveTo>
                      <a:lnTo>
                        <a:pt x="9" y="39"/>
                      </a:lnTo>
                      <a:lnTo>
                        <a:pt x="11" y="34"/>
                      </a:lnTo>
                      <a:lnTo>
                        <a:pt x="12" y="27"/>
                      </a:lnTo>
                      <a:lnTo>
                        <a:pt x="14" y="22"/>
                      </a:lnTo>
                      <a:lnTo>
                        <a:pt x="18" y="19"/>
                      </a:lnTo>
                      <a:lnTo>
                        <a:pt x="21" y="14"/>
                      </a:lnTo>
                      <a:lnTo>
                        <a:pt x="26" y="12"/>
                      </a:lnTo>
                      <a:lnTo>
                        <a:pt x="33" y="11"/>
                      </a:lnTo>
                      <a:lnTo>
                        <a:pt x="38" y="9"/>
                      </a:lnTo>
                      <a:lnTo>
                        <a:pt x="38" y="0"/>
                      </a:lnTo>
                      <a:lnTo>
                        <a:pt x="30" y="1"/>
                      </a:lnTo>
                      <a:lnTo>
                        <a:pt x="23" y="2"/>
                      </a:lnTo>
                      <a:lnTo>
                        <a:pt x="16" y="7"/>
                      </a:lnTo>
                      <a:lnTo>
                        <a:pt x="11" y="12"/>
                      </a:lnTo>
                      <a:lnTo>
                        <a:pt x="7" y="17"/>
                      </a:lnTo>
                      <a:lnTo>
                        <a:pt x="3" y="24"/>
                      </a:lnTo>
                      <a:lnTo>
                        <a:pt x="1" y="31"/>
                      </a:lnTo>
                      <a:lnTo>
                        <a:pt x="0" y="39"/>
                      </a:lnTo>
                      <a:lnTo>
                        <a:pt x="9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08" name="Freeform 474"/>
                <p:cNvSpPr>
                  <a:spLocks/>
                </p:cNvSpPr>
                <p:nvPr/>
              </p:nvSpPr>
              <p:spPr bwMode="auto">
                <a:xfrm>
                  <a:off x="6691" y="2978"/>
                  <a:ext cx="19" cy="19"/>
                </a:xfrm>
                <a:custGeom>
                  <a:avLst/>
                  <a:gdLst>
                    <a:gd name="T0" fmla="*/ 10 w 38"/>
                    <a:gd name="T1" fmla="*/ 7 h 38"/>
                    <a:gd name="T2" fmla="*/ 10 w 38"/>
                    <a:gd name="T3" fmla="*/ 7 h 38"/>
                    <a:gd name="T4" fmla="*/ 6 w 38"/>
                    <a:gd name="T5" fmla="*/ 6 h 38"/>
                    <a:gd name="T6" fmla="*/ 5 w 38"/>
                    <a:gd name="T7" fmla="*/ 5 h 38"/>
                    <a:gd name="T8" fmla="*/ 3 w 38"/>
                    <a:gd name="T9" fmla="*/ 3 h 38"/>
                    <a:gd name="T10" fmla="*/ 2 w 38"/>
                    <a:gd name="T11" fmla="*/ 0 h 38"/>
                    <a:gd name="T12" fmla="*/ 0 w 38"/>
                    <a:gd name="T13" fmla="*/ 0 h 38"/>
                    <a:gd name="T14" fmla="*/ 1 w 38"/>
                    <a:gd name="T15" fmla="*/ 3 h 38"/>
                    <a:gd name="T16" fmla="*/ 2 w 38"/>
                    <a:gd name="T17" fmla="*/ 7 h 38"/>
                    <a:gd name="T18" fmla="*/ 5 w 38"/>
                    <a:gd name="T19" fmla="*/ 9 h 38"/>
                    <a:gd name="T20" fmla="*/ 10 w 38"/>
                    <a:gd name="T21" fmla="*/ 10 h 38"/>
                    <a:gd name="T22" fmla="*/ 10 w 38"/>
                    <a:gd name="T23" fmla="*/ 10 h 38"/>
                    <a:gd name="T24" fmla="*/ 10 w 38"/>
                    <a:gd name="T25" fmla="*/ 7 h 3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8"/>
                    <a:gd name="T40" fmla="*/ 0 h 38"/>
                    <a:gd name="T41" fmla="*/ 38 w 38"/>
                    <a:gd name="T42" fmla="*/ 38 h 38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8" h="38">
                      <a:moveTo>
                        <a:pt x="38" y="29"/>
                      </a:moveTo>
                      <a:lnTo>
                        <a:pt x="38" y="29"/>
                      </a:lnTo>
                      <a:lnTo>
                        <a:pt x="26" y="27"/>
                      </a:lnTo>
                      <a:lnTo>
                        <a:pt x="18" y="21"/>
                      </a:lnTo>
                      <a:lnTo>
                        <a:pt x="12" y="13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3" y="15"/>
                      </a:lnTo>
                      <a:lnTo>
                        <a:pt x="11" y="28"/>
                      </a:lnTo>
                      <a:lnTo>
                        <a:pt x="23" y="36"/>
                      </a:lnTo>
                      <a:lnTo>
                        <a:pt x="38" y="38"/>
                      </a:lnTo>
                      <a:lnTo>
                        <a:pt x="38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09" name="Freeform 475"/>
                <p:cNvSpPr>
                  <a:spLocks/>
                </p:cNvSpPr>
                <p:nvPr/>
              </p:nvSpPr>
              <p:spPr bwMode="auto">
                <a:xfrm>
                  <a:off x="5972" y="3608"/>
                  <a:ext cx="30" cy="30"/>
                </a:xfrm>
                <a:custGeom>
                  <a:avLst/>
                  <a:gdLst>
                    <a:gd name="T0" fmla="*/ 8 w 60"/>
                    <a:gd name="T1" fmla="*/ 15 h 60"/>
                    <a:gd name="T2" fmla="*/ 11 w 60"/>
                    <a:gd name="T3" fmla="*/ 15 h 60"/>
                    <a:gd name="T4" fmla="*/ 13 w 60"/>
                    <a:gd name="T5" fmla="*/ 13 h 60"/>
                    <a:gd name="T6" fmla="*/ 15 w 60"/>
                    <a:gd name="T7" fmla="*/ 11 h 60"/>
                    <a:gd name="T8" fmla="*/ 15 w 60"/>
                    <a:gd name="T9" fmla="*/ 8 h 60"/>
                    <a:gd name="T10" fmla="*/ 15 w 60"/>
                    <a:gd name="T11" fmla="*/ 5 h 60"/>
                    <a:gd name="T12" fmla="*/ 13 w 60"/>
                    <a:gd name="T13" fmla="*/ 3 h 60"/>
                    <a:gd name="T14" fmla="*/ 11 w 60"/>
                    <a:gd name="T15" fmla="*/ 1 h 60"/>
                    <a:gd name="T16" fmla="*/ 8 w 60"/>
                    <a:gd name="T17" fmla="*/ 0 h 60"/>
                    <a:gd name="T18" fmla="*/ 5 w 60"/>
                    <a:gd name="T19" fmla="*/ 1 h 60"/>
                    <a:gd name="T20" fmla="*/ 3 w 60"/>
                    <a:gd name="T21" fmla="*/ 3 h 60"/>
                    <a:gd name="T22" fmla="*/ 1 w 60"/>
                    <a:gd name="T23" fmla="*/ 5 h 60"/>
                    <a:gd name="T24" fmla="*/ 0 w 60"/>
                    <a:gd name="T25" fmla="*/ 8 h 60"/>
                    <a:gd name="T26" fmla="*/ 1 w 60"/>
                    <a:gd name="T27" fmla="*/ 11 h 60"/>
                    <a:gd name="T28" fmla="*/ 3 w 60"/>
                    <a:gd name="T29" fmla="*/ 13 h 60"/>
                    <a:gd name="T30" fmla="*/ 5 w 60"/>
                    <a:gd name="T31" fmla="*/ 15 h 60"/>
                    <a:gd name="T32" fmla="*/ 8 w 60"/>
                    <a:gd name="T33" fmla="*/ 15 h 6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0"/>
                    <a:gd name="T52" fmla="*/ 0 h 60"/>
                    <a:gd name="T53" fmla="*/ 60 w 60"/>
                    <a:gd name="T54" fmla="*/ 60 h 6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0" h="60">
                      <a:moveTo>
                        <a:pt x="30" y="60"/>
                      </a:moveTo>
                      <a:lnTo>
                        <a:pt x="42" y="58"/>
                      </a:lnTo>
                      <a:lnTo>
                        <a:pt x="51" y="52"/>
                      </a:lnTo>
                      <a:lnTo>
                        <a:pt x="58" y="43"/>
                      </a:lnTo>
                      <a:lnTo>
                        <a:pt x="60" y="31"/>
                      </a:lnTo>
                      <a:lnTo>
                        <a:pt x="58" y="19"/>
                      </a:lnTo>
                      <a:lnTo>
                        <a:pt x="51" y="9"/>
                      </a:lnTo>
                      <a:lnTo>
                        <a:pt x="42" y="2"/>
                      </a:lnTo>
                      <a:lnTo>
                        <a:pt x="30" y="0"/>
                      </a:lnTo>
                      <a:lnTo>
                        <a:pt x="19" y="2"/>
                      </a:lnTo>
                      <a:lnTo>
                        <a:pt x="9" y="9"/>
                      </a:lnTo>
                      <a:lnTo>
                        <a:pt x="3" y="19"/>
                      </a:lnTo>
                      <a:lnTo>
                        <a:pt x="0" y="31"/>
                      </a:lnTo>
                      <a:lnTo>
                        <a:pt x="3" y="43"/>
                      </a:lnTo>
                      <a:lnTo>
                        <a:pt x="9" y="52"/>
                      </a:lnTo>
                      <a:lnTo>
                        <a:pt x="19" y="58"/>
                      </a:lnTo>
                      <a:lnTo>
                        <a:pt x="30" y="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10" name="Freeform 476"/>
                <p:cNvSpPr>
                  <a:spLocks/>
                </p:cNvSpPr>
                <p:nvPr/>
              </p:nvSpPr>
              <p:spPr bwMode="auto">
                <a:xfrm>
                  <a:off x="5987" y="3623"/>
                  <a:ext cx="17" cy="17"/>
                </a:xfrm>
                <a:custGeom>
                  <a:avLst/>
                  <a:gdLst>
                    <a:gd name="T0" fmla="*/ 6 w 35"/>
                    <a:gd name="T1" fmla="*/ 0 h 34"/>
                    <a:gd name="T2" fmla="*/ 6 w 35"/>
                    <a:gd name="T3" fmla="*/ 0 h 34"/>
                    <a:gd name="T4" fmla="*/ 5 w 35"/>
                    <a:gd name="T5" fmla="*/ 2 h 34"/>
                    <a:gd name="T6" fmla="*/ 4 w 35"/>
                    <a:gd name="T7" fmla="*/ 4 h 34"/>
                    <a:gd name="T8" fmla="*/ 2 w 35"/>
                    <a:gd name="T9" fmla="*/ 5 h 34"/>
                    <a:gd name="T10" fmla="*/ 0 w 35"/>
                    <a:gd name="T11" fmla="*/ 6 h 34"/>
                    <a:gd name="T12" fmla="*/ 0 w 35"/>
                    <a:gd name="T13" fmla="*/ 9 h 34"/>
                    <a:gd name="T14" fmla="*/ 3 w 35"/>
                    <a:gd name="T15" fmla="*/ 7 h 34"/>
                    <a:gd name="T16" fmla="*/ 6 w 35"/>
                    <a:gd name="T17" fmla="*/ 6 h 34"/>
                    <a:gd name="T18" fmla="*/ 8 w 35"/>
                    <a:gd name="T19" fmla="*/ 3 h 34"/>
                    <a:gd name="T20" fmla="*/ 8 w 35"/>
                    <a:gd name="T21" fmla="*/ 0 h 34"/>
                    <a:gd name="T22" fmla="*/ 8 w 35"/>
                    <a:gd name="T23" fmla="*/ 0 h 34"/>
                    <a:gd name="T24" fmla="*/ 6 w 35"/>
                    <a:gd name="T25" fmla="*/ 0 h 3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"/>
                    <a:gd name="T40" fmla="*/ 0 h 34"/>
                    <a:gd name="T41" fmla="*/ 35 w 35"/>
                    <a:gd name="T42" fmla="*/ 34 h 3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" h="34">
                      <a:moveTo>
                        <a:pt x="26" y="0"/>
                      </a:moveTo>
                      <a:lnTo>
                        <a:pt x="26" y="0"/>
                      </a:lnTo>
                      <a:lnTo>
                        <a:pt x="23" y="9"/>
                      </a:lnTo>
                      <a:lnTo>
                        <a:pt x="18" y="18"/>
                      </a:lnTo>
                      <a:lnTo>
                        <a:pt x="11" y="22"/>
                      </a:lnTo>
                      <a:lnTo>
                        <a:pt x="0" y="24"/>
                      </a:lnTo>
                      <a:lnTo>
                        <a:pt x="0" y="34"/>
                      </a:lnTo>
                      <a:lnTo>
                        <a:pt x="13" y="31"/>
                      </a:lnTo>
                      <a:lnTo>
                        <a:pt x="25" y="24"/>
                      </a:lnTo>
                      <a:lnTo>
                        <a:pt x="33" y="14"/>
                      </a:lnTo>
                      <a:lnTo>
                        <a:pt x="35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11" name="Freeform 477"/>
                <p:cNvSpPr>
                  <a:spLocks/>
                </p:cNvSpPr>
                <p:nvPr/>
              </p:nvSpPr>
              <p:spPr bwMode="auto">
                <a:xfrm>
                  <a:off x="5987" y="3605"/>
                  <a:ext cx="17" cy="18"/>
                </a:xfrm>
                <a:custGeom>
                  <a:avLst/>
                  <a:gdLst>
                    <a:gd name="T0" fmla="*/ 0 w 35"/>
                    <a:gd name="T1" fmla="*/ 3 h 35"/>
                    <a:gd name="T2" fmla="*/ 0 w 35"/>
                    <a:gd name="T3" fmla="*/ 3 h 35"/>
                    <a:gd name="T4" fmla="*/ 2 w 35"/>
                    <a:gd name="T5" fmla="*/ 3 h 35"/>
                    <a:gd name="T6" fmla="*/ 4 w 35"/>
                    <a:gd name="T7" fmla="*/ 5 h 35"/>
                    <a:gd name="T8" fmla="*/ 5 w 35"/>
                    <a:gd name="T9" fmla="*/ 7 h 35"/>
                    <a:gd name="T10" fmla="*/ 6 w 35"/>
                    <a:gd name="T11" fmla="*/ 9 h 35"/>
                    <a:gd name="T12" fmla="*/ 8 w 35"/>
                    <a:gd name="T13" fmla="*/ 9 h 35"/>
                    <a:gd name="T14" fmla="*/ 8 w 35"/>
                    <a:gd name="T15" fmla="*/ 5 h 35"/>
                    <a:gd name="T16" fmla="*/ 6 w 35"/>
                    <a:gd name="T17" fmla="*/ 3 h 35"/>
                    <a:gd name="T18" fmla="*/ 3 w 35"/>
                    <a:gd name="T19" fmla="*/ 1 h 35"/>
                    <a:gd name="T20" fmla="*/ 0 w 35"/>
                    <a:gd name="T21" fmla="*/ 0 h 35"/>
                    <a:gd name="T22" fmla="*/ 0 w 35"/>
                    <a:gd name="T23" fmla="*/ 0 h 35"/>
                    <a:gd name="T24" fmla="*/ 0 w 35"/>
                    <a:gd name="T25" fmla="*/ 3 h 3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"/>
                    <a:gd name="T40" fmla="*/ 0 h 35"/>
                    <a:gd name="T41" fmla="*/ 35 w 35"/>
                    <a:gd name="T42" fmla="*/ 35 h 3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" h="35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10" y="11"/>
                      </a:lnTo>
                      <a:lnTo>
                        <a:pt x="18" y="17"/>
                      </a:lnTo>
                      <a:lnTo>
                        <a:pt x="23" y="25"/>
                      </a:lnTo>
                      <a:lnTo>
                        <a:pt x="26" y="35"/>
                      </a:lnTo>
                      <a:lnTo>
                        <a:pt x="35" y="35"/>
                      </a:lnTo>
                      <a:lnTo>
                        <a:pt x="33" y="20"/>
                      </a:lnTo>
                      <a:lnTo>
                        <a:pt x="25" y="10"/>
                      </a:lnTo>
                      <a:lnTo>
                        <a:pt x="14" y="2"/>
                      </a:lnTo>
                      <a:lnTo>
                        <a:pt x="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12" name="Freeform 478"/>
                <p:cNvSpPr>
                  <a:spLocks/>
                </p:cNvSpPr>
                <p:nvPr/>
              </p:nvSpPr>
              <p:spPr bwMode="auto">
                <a:xfrm>
                  <a:off x="5970" y="3605"/>
                  <a:ext cx="17" cy="18"/>
                </a:xfrm>
                <a:custGeom>
                  <a:avLst/>
                  <a:gdLst>
                    <a:gd name="T0" fmla="*/ 2 w 34"/>
                    <a:gd name="T1" fmla="*/ 9 h 35"/>
                    <a:gd name="T2" fmla="*/ 2 w 34"/>
                    <a:gd name="T3" fmla="*/ 9 h 35"/>
                    <a:gd name="T4" fmla="*/ 2 w 34"/>
                    <a:gd name="T5" fmla="*/ 6 h 35"/>
                    <a:gd name="T6" fmla="*/ 4 w 34"/>
                    <a:gd name="T7" fmla="*/ 5 h 35"/>
                    <a:gd name="T8" fmla="*/ 6 w 34"/>
                    <a:gd name="T9" fmla="*/ 3 h 35"/>
                    <a:gd name="T10" fmla="*/ 9 w 34"/>
                    <a:gd name="T11" fmla="*/ 3 h 35"/>
                    <a:gd name="T12" fmla="*/ 9 w 34"/>
                    <a:gd name="T13" fmla="*/ 0 h 35"/>
                    <a:gd name="T14" fmla="*/ 5 w 34"/>
                    <a:gd name="T15" fmla="*/ 1 h 35"/>
                    <a:gd name="T16" fmla="*/ 2 w 34"/>
                    <a:gd name="T17" fmla="*/ 3 h 35"/>
                    <a:gd name="T18" fmla="*/ 1 w 34"/>
                    <a:gd name="T19" fmla="*/ 6 h 35"/>
                    <a:gd name="T20" fmla="*/ 0 w 34"/>
                    <a:gd name="T21" fmla="*/ 9 h 35"/>
                    <a:gd name="T22" fmla="*/ 0 w 34"/>
                    <a:gd name="T23" fmla="*/ 9 h 35"/>
                    <a:gd name="T24" fmla="*/ 2 w 34"/>
                    <a:gd name="T25" fmla="*/ 9 h 3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4"/>
                    <a:gd name="T40" fmla="*/ 0 h 35"/>
                    <a:gd name="T41" fmla="*/ 34 w 34"/>
                    <a:gd name="T42" fmla="*/ 35 h 3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4" h="35">
                      <a:moveTo>
                        <a:pt x="9" y="35"/>
                      </a:moveTo>
                      <a:lnTo>
                        <a:pt x="9" y="35"/>
                      </a:lnTo>
                      <a:lnTo>
                        <a:pt x="11" y="24"/>
                      </a:lnTo>
                      <a:lnTo>
                        <a:pt x="16" y="17"/>
                      </a:lnTo>
                      <a:lnTo>
                        <a:pt x="25" y="11"/>
                      </a:lnTo>
                      <a:lnTo>
                        <a:pt x="34" y="9"/>
                      </a:lnTo>
                      <a:lnTo>
                        <a:pt x="34" y="0"/>
                      </a:lnTo>
                      <a:lnTo>
                        <a:pt x="21" y="2"/>
                      </a:lnTo>
                      <a:lnTo>
                        <a:pt x="9" y="10"/>
                      </a:lnTo>
                      <a:lnTo>
                        <a:pt x="2" y="21"/>
                      </a:lnTo>
                      <a:lnTo>
                        <a:pt x="0" y="35"/>
                      </a:lnTo>
                      <a:lnTo>
                        <a:pt x="9" y="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13" name="Freeform 479"/>
                <p:cNvSpPr>
                  <a:spLocks/>
                </p:cNvSpPr>
                <p:nvPr/>
              </p:nvSpPr>
              <p:spPr bwMode="auto">
                <a:xfrm>
                  <a:off x="5970" y="3623"/>
                  <a:ext cx="17" cy="17"/>
                </a:xfrm>
                <a:custGeom>
                  <a:avLst/>
                  <a:gdLst>
                    <a:gd name="T0" fmla="*/ 9 w 34"/>
                    <a:gd name="T1" fmla="*/ 6 h 34"/>
                    <a:gd name="T2" fmla="*/ 9 w 34"/>
                    <a:gd name="T3" fmla="*/ 6 h 34"/>
                    <a:gd name="T4" fmla="*/ 6 w 34"/>
                    <a:gd name="T5" fmla="*/ 5 h 34"/>
                    <a:gd name="T6" fmla="*/ 4 w 34"/>
                    <a:gd name="T7" fmla="*/ 4 h 34"/>
                    <a:gd name="T8" fmla="*/ 2 w 34"/>
                    <a:gd name="T9" fmla="*/ 2 h 34"/>
                    <a:gd name="T10" fmla="*/ 2 w 34"/>
                    <a:gd name="T11" fmla="*/ 0 h 34"/>
                    <a:gd name="T12" fmla="*/ 0 w 34"/>
                    <a:gd name="T13" fmla="*/ 0 h 34"/>
                    <a:gd name="T14" fmla="*/ 1 w 34"/>
                    <a:gd name="T15" fmla="*/ 3 h 34"/>
                    <a:gd name="T16" fmla="*/ 2 w 34"/>
                    <a:gd name="T17" fmla="*/ 6 h 34"/>
                    <a:gd name="T18" fmla="*/ 5 w 34"/>
                    <a:gd name="T19" fmla="*/ 7 h 34"/>
                    <a:gd name="T20" fmla="*/ 9 w 34"/>
                    <a:gd name="T21" fmla="*/ 9 h 34"/>
                    <a:gd name="T22" fmla="*/ 9 w 34"/>
                    <a:gd name="T23" fmla="*/ 9 h 34"/>
                    <a:gd name="T24" fmla="*/ 9 w 34"/>
                    <a:gd name="T25" fmla="*/ 6 h 3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4"/>
                    <a:gd name="T40" fmla="*/ 0 h 34"/>
                    <a:gd name="T41" fmla="*/ 34 w 34"/>
                    <a:gd name="T42" fmla="*/ 34 h 3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4" h="34">
                      <a:moveTo>
                        <a:pt x="34" y="24"/>
                      </a:moveTo>
                      <a:lnTo>
                        <a:pt x="34" y="24"/>
                      </a:lnTo>
                      <a:lnTo>
                        <a:pt x="24" y="22"/>
                      </a:lnTo>
                      <a:lnTo>
                        <a:pt x="16" y="18"/>
                      </a:lnTo>
                      <a:lnTo>
                        <a:pt x="11" y="11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2" y="13"/>
                      </a:lnTo>
                      <a:lnTo>
                        <a:pt x="9" y="24"/>
                      </a:lnTo>
                      <a:lnTo>
                        <a:pt x="22" y="31"/>
                      </a:lnTo>
                      <a:lnTo>
                        <a:pt x="34" y="34"/>
                      </a:lnTo>
                      <a:lnTo>
                        <a:pt x="34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14" name="Freeform 480"/>
                <p:cNvSpPr>
                  <a:spLocks/>
                </p:cNvSpPr>
                <p:nvPr/>
              </p:nvSpPr>
              <p:spPr bwMode="auto">
                <a:xfrm>
                  <a:off x="6030" y="3458"/>
                  <a:ext cx="612" cy="239"/>
                </a:xfrm>
                <a:custGeom>
                  <a:avLst/>
                  <a:gdLst>
                    <a:gd name="T0" fmla="*/ 0 w 1223"/>
                    <a:gd name="T1" fmla="*/ 120 h 477"/>
                    <a:gd name="T2" fmla="*/ 14 w 1223"/>
                    <a:gd name="T3" fmla="*/ 120 h 477"/>
                    <a:gd name="T4" fmla="*/ 306 w 1223"/>
                    <a:gd name="T5" fmla="*/ 0 h 477"/>
                    <a:gd name="T6" fmla="*/ 0 w 1223"/>
                    <a:gd name="T7" fmla="*/ 120 h 47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23"/>
                    <a:gd name="T13" fmla="*/ 0 h 477"/>
                    <a:gd name="T14" fmla="*/ 1223 w 1223"/>
                    <a:gd name="T15" fmla="*/ 477 h 47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23" h="477">
                      <a:moveTo>
                        <a:pt x="0" y="477"/>
                      </a:moveTo>
                      <a:lnTo>
                        <a:pt x="54" y="477"/>
                      </a:lnTo>
                      <a:lnTo>
                        <a:pt x="1223" y="0"/>
                      </a:lnTo>
                      <a:lnTo>
                        <a:pt x="0" y="47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15" name="Freeform 481"/>
                <p:cNvSpPr>
                  <a:spLocks/>
                </p:cNvSpPr>
                <p:nvPr/>
              </p:nvSpPr>
              <p:spPr bwMode="auto">
                <a:xfrm>
                  <a:off x="6030" y="3695"/>
                  <a:ext cx="28" cy="4"/>
                </a:xfrm>
                <a:custGeom>
                  <a:avLst/>
                  <a:gdLst>
                    <a:gd name="T0" fmla="*/ 13 w 56"/>
                    <a:gd name="T1" fmla="*/ 0 h 9"/>
                    <a:gd name="T2" fmla="*/ 14 w 56"/>
                    <a:gd name="T3" fmla="*/ 0 h 9"/>
                    <a:gd name="T4" fmla="*/ 0 w 56"/>
                    <a:gd name="T5" fmla="*/ 0 h 9"/>
                    <a:gd name="T6" fmla="*/ 0 w 56"/>
                    <a:gd name="T7" fmla="*/ 2 h 9"/>
                    <a:gd name="T8" fmla="*/ 14 w 56"/>
                    <a:gd name="T9" fmla="*/ 2 h 9"/>
                    <a:gd name="T10" fmla="*/ 14 w 56"/>
                    <a:gd name="T11" fmla="*/ 2 h 9"/>
                    <a:gd name="T12" fmla="*/ 14 w 56"/>
                    <a:gd name="T13" fmla="*/ 2 h 9"/>
                    <a:gd name="T14" fmla="*/ 14 w 56"/>
                    <a:gd name="T15" fmla="*/ 2 h 9"/>
                    <a:gd name="T16" fmla="*/ 14 w 56"/>
                    <a:gd name="T17" fmla="*/ 2 h 9"/>
                    <a:gd name="T18" fmla="*/ 13 w 56"/>
                    <a:gd name="T19" fmla="*/ 0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6"/>
                    <a:gd name="T31" fmla="*/ 0 h 9"/>
                    <a:gd name="T32" fmla="*/ 56 w 56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6" h="9">
                      <a:moveTo>
                        <a:pt x="52" y="0"/>
                      </a:moveTo>
                      <a:lnTo>
                        <a:pt x="54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54" y="9"/>
                      </a:lnTo>
                      <a:lnTo>
                        <a:pt x="56" y="9"/>
                      </a:lnTo>
                      <a:lnTo>
                        <a:pt x="54" y="9"/>
                      </a:lnTo>
                      <a:lnTo>
                        <a:pt x="55" y="9"/>
                      </a:lnTo>
                      <a:lnTo>
                        <a:pt x="56" y="9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16" name="Freeform 482"/>
                <p:cNvSpPr>
                  <a:spLocks/>
                </p:cNvSpPr>
                <p:nvPr/>
              </p:nvSpPr>
              <p:spPr bwMode="auto">
                <a:xfrm>
                  <a:off x="6056" y="3456"/>
                  <a:ext cx="587" cy="243"/>
                </a:xfrm>
                <a:custGeom>
                  <a:avLst/>
                  <a:gdLst>
                    <a:gd name="T0" fmla="*/ 293 w 1173"/>
                    <a:gd name="T1" fmla="*/ 2 h 486"/>
                    <a:gd name="T2" fmla="*/ 293 w 1173"/>
                    <a:gd name="T3" fmla="*/ 0 h 486"/>
                    <a:gd name="T4" fmla="*/ 0 w 1173"/>
                    <a:gd name="T5" fmla="*/ 120 h 486"/>
                    <a:gd name="T6" fmla="*/ 1 w 1173"/>
                    <a:gd name="T7" fmla="*/ 122 h 486"/>
                    <a:gd name="T8" fmla="*/ 294 w 1173"/>
                    <a:gd name="T9" fmla="*/ 3 h 486"/>
                    <a:gd name="T10" fmla="*/ 293 w 1173"/>
                    <a:gd name="T11" fmla="*/ 2 h 48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73"/>
                    <a:gd name="T19" fmla="*/ 0 h 486"/>
                    <a:gd name="T20" fmla="*/ 1173 w 1173"/>
                    <a:gd name="T21" fmla="*/ 486 h 48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73" h="486">
                      <a:moveTo>
                        <a:pt x="1171" y="5"/>
                      </a:moveTo>
                      <a:lnTo>
                        <a:pt x="1169" y="0"/>
                      </a:lnTo>
                      <a:lnTo>
                        <a:pt x="0" y="477"/>
                      </a:lnTo>
                      <a:lnTo>
                        <a:pt x="4" y="486"/>
                      </a:lnTo>
                      <a:lnTo>
                        <a:pt x="1173" y="9"/>
                      </a:lnTo>
                      <a:lnTo>
                        <a:pt x="1171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17" name="Freeform 483"/>
                <p:cNvSpPr>
                  <a:spLocks/>
                </p:cNvSpPr>
                <p:nvPr/>
              </p:nvSpPr>
              <p:spPr bwMode="auto">
                <a:xfrm>
                  <a:off x="6750" y="2879"/>
                  <a:ext cx="15" cy="516"/>
                </a:xfrm>
                <a:custGeom>
                  <a:avLst/>
                  <a:gdLst>
                    <a:gd name="T0" fmla="*/ 8 w 29"/>
                    <a:gd name="T1" fmla="*/ 0 h 1031"/>
                    <a:gd name="T2" fmla="*/ 0 w 29"/>
                    <a:gd name="T3" fmla="*/ 258 h 1031"/>
                    <a:gd name="T4" fmla="*/ 8 w 29"/>
                    <a:gd name="T5" fmla="*/ 0 h 1031"/>
                    <a:gd name="T6" fmla="*/ 0 60000 65536"/>
                    <a:gd name="T7" fmla="*/ 0 60000 65536"/>
                    <a:gd name="T8" fmla="*/ 0 60000 65536"/>
                    <a:gd name="T9" fmla="*/ 0 w 29"/>
                    <a:gd name="T10" fmla="*/ 0 h 1031"/>
                    <a:gd name="T11" fmla="*/ 29 w 29"/>
                    <a:gd name="T12" fmla="*/ 1031 h 103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9" h="1031">
                      <a:moveTo>
                        <a:pt x="29" y="0"/>
                      </a:moveTo>
                      <a:lnTo>
                        <a:pt x="0" y="1031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18" name="Freeform 484"/>
                <p:cNvSpPr>
                  <a:spLocks/>
                </p:cNvSpPr>
                <p:nvPr/>
              </p:nvSpPr>
              <p:spPr bwMode="auto">
                <a:xfrm>
                  <a:off x="6748" y="2879"/>
                  <a:ext cx="19" cy="516"/>
                </a:xfrm>
                <a:custGeom>
                  <a:avLst/>
                  <a:gdLst>
                    <a:gd name="T0" fmla="*/ 1 w 38"/>
                    <a:gd name="T1" fmla="*/ 258 h 1031"/>
                    <a:gd name="T2" fmla="*/ 2 w 38"/>
                    <a:gd name="T3" fmla="*/ 258 h 1031"/>
                    <a:gd name="T4" fmla="*/ 10 w 38"/>
                    <a:gd name="T5" fmla="*/ 0 h 1031"/>
                    <a:gd name="T6" fmla="*/ 7 w 38"/>
                    <a:gd name="T7" fmla="*/ 0 h 1031"/>
                    <a:gd name="T8" fmla="*/ 0 w 38"/>
                    <a:gd name="T9" fmla="*/ 258 h 1031"/>
                    <a:gd name="T10" fmla="*/ 1 w 38"/>
                    <a:gd name="T11" fmla="*/ 258 h 103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8"/>
                    <a:gd name="T19" fmla="*/ 0 h 1031"/>
                    <a:gd name="T20" fmla="*/ 38 w 38"/>
                    <a:gd name="T21" fmla="*/ 1031 h 103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8" h="1031">
                      <a:moveTo>
                        <a:pt x="5" y="1031"/>
                      </a:moveTo>
                      <a:lnTo>
                        <a:pt x="10" y="1031"/>
                      </a:lnTo>
                      <a:lnTo>
                        <a:pt x="38" y="0"/>
                      </a:lnTo>
                      <a:lnTo>
                        <a:pt x="29" y="0"/>
                      </a:lnTo>
                      <a:lnTo>
                        <a:pt x="0" y="1031"/>
                      </a:lnTo>
                      <a:lnTo>
                        <a:pt x="5" y="10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19" name="Freeform 485"/>
                <p:cNvSpPr>
                  <a:spLocks/>
                </p:cNvSpPr>
                <p:nvPr/>
              </p:nvSpPr>
              <p:spPr bwMode="auto">
                <a:xfrm>
                  <a:off x="6655" y="2883"/>
                  <a:ext cx="97" cy="529"/>
                </a:xfrm>
                <a:custGeom>
                  <a:avLst/>
                  <a:gdLst>
                    <a:gd name="T0" fmla="*/ 1 w 194"/>
                    <a:gd name="T1" fmla="*/ 264 h 1060"/>
                    <a:gd name="T2" fmla="*/ 3 w 194"/>
                    <a:gd name="T3" fmla="*/ 263 h 1060"/>
                    <a:gd name="T4" fmla="*/ 49 w 194"/>
                    <a:gd name="T5" fmla="*/ 0 h 1060"/>
                    <a:gd name="T6" fmla="*/ 47 w 194"/>
                    <a:gd name="T7" fmla="*/ 0 h 1060"/>
                    <a:gd name="T8" fmla="*/ 0 w 194"/>
                    <a:gd name="T9" fmla="*/ 263 h 1060"/>
                    <a:gd name="T10" fmla="*/ 1 w 194"/>
                    <a:gd name="T11" fmla="*/ 262 h 1060"/>
                    <a:gd name="T12" fmla="*/ 1 w 194"/>
                    <a:gd name="T13" fmla="*/ 264 h 1060"/>
                    <a:gd name="T14" fmla="*/ 2 w 194"/>
                    <a:gd name="T15" fmla="*/ 264 h 1060"/>
                    <a:gd name="T16" fmla="*/ 3 w 194"/>
                    <a:gd name="T17" fmla="*/ 263 h 1060"/>
                    <a:gd name="T18" fmla="*/ 1 w 194"/>
                    <a:gd name="T19" fmla="*/ 264 h 106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94"/>
                    <a:gd name="T31" fmla="*/ 0 h 1060"/>
                    <a:gd name="T32" fmla="*/ 194 w 194"/>
                    <a:gd name="T33" fmla="*/ 1060 h 106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94" h="1060">
                      <a:moveTo>
                        <a:pt x="4" y="1060"/>
                      </a:moveTo>
                      <a:lnTo>
                        <a:pt x="9" y="1056"/>
                      </a:lnTo>
                      <a:lnTo>
                        <a:pt x="194" y="3"/>
                      </a:lnTo>
                      <a:lnTo>
                        <a:pt x="185" y="0"/>
                      </a:lnTo>
                      <a:lnTo>
                        <a:pt x="0" y="1054"/>
                      </a:lnTo>
                      <a:lnTo>
                        <a:pt x="4" y="1051"/>
                      </a:lnTo>
                      <a:lnTo>
                        <a:pt x="4" y="1060"/>
                      </a:lnTo>
                      <a:lnTo>
                        <a:pt x="8" y="1060"/>
                      </a:lnTo>
                      <a:lnTo>
                        <a:pt x="9" y="1056"/>
                      </a:lnTo>
                      <a:lnTo>
                        <a:pt x="4" y="10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20" name="Freeform 486"/>
                <p:cNvSpPr>
                  <a:spLocks/>
                </p:cNvSpPr>
                <p:nvPr/>
              </p:nvSpPr>
              <p:spPr bwMode="auto">
                <a:xfrm>
                  <a:off x="6134" y="3399"/>
                  <a:ext cx="523" cy="13"/>
                </a:xfrm>
                <a:custGeom>
                  <a:avLst/>
                  <a:gdLst>
                    <a:gd name="T0" fmla="*/ 0 w 1046"/>
                    <a:gd name="T1" fmla="*/ 1 h 28"/>
                    <a:gd name="T2" fmla="*/ 0 w 1046"/>
                    <a:gd name="T3" fmla="*/ 2 h 28"/>
                    <a:gd name="T4" fmla="*/ 262 w 1046"/>
                    <a:gd name="T5" fmla="*/ 6 h 28"/>
                    <a:gd name="T6" fmla="*/ 262 w 1046"/>
                    <a:gd name="T7" fmla="*/ 4 h 28"/>
                    <a:gd name="T8" fmla="*/ 0 w 1046"/>
                    <a:gd name="T9" fmla="*/ 0 h 28"/>
                    <a:gd name="T10" fmla="*/ 0 w 1046"/>
                    <a:gd name="T11" fmla="*/ 1 h 2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46"/>
                    <a:gd name="T19" fmla="*/ 0 h 28"/>
                    <a:gd name="T20" fmla="*/ 1046 w 1046"/>
                    <a:gd name="T21" fmla="*/ 28 h 2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46" h="28">
                      <a:moveTo>
                        <a:pt x="0" y="5"/>
                      </a:moveTo>
                      <a:lnTo>
                        <a:pt x="0" y="9"/>
                      </a:lnTo>
                      <a:lnTo>
                        <a:pt x="1046" y="28"/>
                      </a:lnTo>
                      <a:lnTo>
                        <a:pt x="1046" y="19"/>
                      </a:lnTo>
                      <a:lnTo>
                        <a:pt x="0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21" name="Freeform 487"/>
                <p:cNvSpPr>
                  <a:spLocks/>
                </p:cNvSpPr>
                <p:nvPr/>
              </p:nvSpPr>
              <p:spPr bwMode="auto">
                <a:xfrm>
                  <a:off x="6461" y="3323"/>
                  <a:ext cx="211" cy="32"/>
                </a:xfrm>
                <a:custGeom>
                  <a:avLst/>
                  <a:gdLst>
                    <a:gd name="T0" fmla="*/ 106 w 420"/>
                    <a:gd name="T1" fmla="*/ 0 h 65"/>
                    <a:gd name="T2" fmla="*/ 0 w 420"/>
                    <a:gd name="T3" fmla="*/ 16 h 65"/>
                    <a:gd name="T4" fmla="*/ 106 w 420"/>
                    <a:gd name="T5" fmla="*/ 0 h 65"/>
                    <a:gd name="T6" fmla="*/ 0 60000 65536"/>
                    <a:gd name="T7" fmla="*/ 0 60000 65536"/>
                    <a:gd name="T8" fmla="*/ 0 60000 65536"/>
                    <a:gd name="T9" fmla="*/ 0 w 420"/>
                    <a:gd name="T10" fmla="*/ 0 h 65"/>
                    <a:gd name="T11" fmla="*/ 420 w 420"/>
                    <a:gd name="T12" fmla="*/ 65 h 6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0" h="65">
                      <a:moveTo>
                        <a:pt x="420" y="0"/>
                      </a:moveTo>
                      <a:lnTo>
                        <a:pt x="0" y="65"/>
                      </a:lnTo>
                      <a:lnTo>
                        <a:pt x="42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22" name="Freeform 488"/>
                <p:cNvSpPr>
                  <a:spLocks/>
                </p:cNvSpPr>
                <p:nvPr/>
              </p:nvSpPr>
              <p:spPr bwMode="auto">
                <a:xfrm>
                  <a:off x="6461" y="3321"/>
                  <a:ext cx="211" cy="37"/>
                </a:xfrm>
                <a:custGeom>
                  <a:avLst/>
                  <a:gdLst>
                    <a:gd name="T0" fmla="*/ 0 w 423"/>
                    <a:gd name="T1" fmla="*/ 18 h 73"/>
                    <a:gd name="T2" fmla="*/ 0 w 423"/>
                    <a:gd name="T3" fmla="*/ 19 h 73"/>
                    <a:gd name="T4" fmla="*/ 105 w 423"/>
                    <a:gd name="T5" fmla="*/ 3 h 73"/>
                    <a:gd name="T6" fmla="*/ 105 w 423"/>
                    <a:gd name="T7" fmla="*/ 0 h 73"/>
                    <a:gd name="T8" fmla="*/ 0 w 423"/>
                    <a:gd name="T9" fmla="*/ 16 h 73"/>
                    <a:gd name="T10" fmla="*/ 0 w 423"/>
                    <a:gd name="T11" fmla="*/ 18 h 7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23"/>
                    <a:gd name="T19" fmla="*/ 0 h 73"/>
                    <a:gd name="T20" fmla="*/ 423 w 423"/>
                    <a:gd name="T21" fmla="*/ 73 h 7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23" h="73">
                      <a:moveTo>
                        <a:pt x="2" y="69"/>
                      </a:moveTo>
                      <a:lnTo>
                        <a:pt x="3" y="73"/>
                      </a:lnTo>
                      <a:lnTo>
                        <a:pt x="423" y="9"/>
                      </a:lnTo>
                      <a:lnTo>
                        <a:pt x="421" y="0"/>
                      </a:lnTo>
                      <a:lnTo>
                        <a:pt x="0" y="64"/>
                      </a:lnTo>
                      <a:lnTo>
                        <a:pt x="2" y="6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23" name="Freeform 489"/>
                <p:cNvSpPr>
                  <a:spLocks/>
                </p:cNvSpPr>
                <p:nvPr/>
              </p:nvSpPr>
              <p:spPr bwMode="auto">
                <a:xfrm>
                  <a:off x="6526" y="2883"/>
                  <a:ext cx="177" cy="464"/>
                </a:xfrm>
                <a:custGeom>
                  <a:avLst/>
                  <a:gdLst>
                    <a:gd name="T0" fmla="*/ 89 w 353"/>
                    <a:gd name="T1" fmla="*/ 0 h 927"/>
                    <a:gd name="T2" fmla="*/ 0 w 353"/>
                    <a:gd name="T3" fmla="*/ 232 h 927"/>
                    <a:gd name="T4" fmla="*/ 89 w 353"/>
                    <a:gd name="T5" fmla="*/ 0 h 927"/>
                    <a:gd name="T6" fmla="*/ 0 60000 65536"/>
                    <a:gd name="T7" fmla="*/ 0 60000 65536"/>
                    <a:gd name="T8" fmla="*/ 0 60000 65536"/>
                    <a:gd name="T9" fmla="*/ 0 w 353"/>
                    <a:gd name="T10" fmla="*/ 0 h 927"/>
                    <a:gd name="T11" fmla="*/ 353 w 353"/>
                    <a:gd name="T12" fmla="*/ 927 h 92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53" h="927">
                      <a:moveTo>
                        <a:pt x="353" y="0"/>
                      </a:moveTo>
                      <a:lnTo>
                        <a:pt x="0" y="927"/>
                      </a:lnTo>
                      <a:lnTo>
                        <a:pt x="35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24" name="Freeform 490"/>
                <p:cNvSpPr>
                  <a:spLocks/>
                </p:cNvSpPr>
                <p:nvPr/>
              </p:nvSpPr>
              <p:spPr bwMode="auto">
                <a:xfrm>
                  <a:off x="6524" y="2883"/>
                  <a:ext cx="181" cy="464"/>
                </a:xfrm>
                <a:custGeom>
                  <a:avLst/>
                  <a:gdLst>
                    <a:gd name="T0" fmla="*/ 1 w 363"/>
                    <a:gd name="T1" fmla="*/ 231 h 930"/>
                    <a:gd name="T2" fmla="*/ 2 w 363"/>
                    <a:gd name="T3" fmla="*/ 232 h 930"/>
                    <a:gd name="T4" fmla="*/ 90 w 363"/>
                    <a:gd name="T5" fmla="*/ 0 h 930"/>
                    <a:gd name="T6" fmla="*/ 88 w 363"/>
                    <a:gd name="T7" fmla="*/ 0 h 930"/>
                    <a:gd name="T8" fmla="*/ 0 w 363"/>
                    <a:gd name="T9" fmla="*/ 231 h 930"/>
                    <a:gd name="T10" fmla="*/ 1 w 363"/>
                    <a:gd name="T11" fmla="*/ 231 h 9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63"/>
                    <a:gd name="T19" fmla="*/ 0 h 930"/>
                    <a:gd name="T20" fmla="*/ 363 w 363"/>
                    <a:gd name="T21" fmla="*/ 930 h 93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63" h="930">
                      <a:moveTo>
                        <a:pt x="5" y="928"/>
                      </a:moveTo>
                      <a:lnTo>
                        <a:pt x="9" y="930"/>
                      </a:lnTo>
                      <a:lnTo>
                        <a:pt x="363" y="3"/>
                      </a:lnTo>
                      <a:lnTo>
                        <a:pt x="354" y="0"/>
                      </a:lnTo>
                      <a:lnTo>
                        <a:pt x="0" y="927"/>
                      </a:lnTo>
                      <a:lnTo>
                        <a:pt x="5" y="9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25" name="Freeform 491"/>
                <p:cNvSpPr>
                  <a:spLocks/>
                </p:cNvSpPr>
                <p:nvPr/>
              </p:nvSpPr>
              <p:spPr bwMode="auto">
                <a:xfrm>
                  <a:off x="6640" y="2989"/>
                  <a:ext cx="19" cy="8"/>
                </a:xfrm>
                <a:custGeom>
                  <a:avLst/>
                  <a:gdLst>
                    <a:gd name="T0" fmla="*/ 9 w 39"/>
                    <a:gd name="T1" fmla="*/ 4 h 15"/>
                    <a:gd name="T2" fmla="*/ 0 w 39"/>
                    <a:gd name="T3" fmla="*/ 0 h 15"/>
                    <a:gd name="T4" fmla="*/ 9 w 39"/>
                    <a:gd name="T5" fmla="*/ 4 h 15"/>
                    <a:gd name="T6" fmla="*/ 0 60000 65536"/>
                    <a:gd name="T7" fmla="*/ 0 60000 65536"/>
                    <a:gd name="T8" fmla="*/ 0 60000 65536"/>
                    <a:gd name="T9" fmla="*/ 0 w 39"/>
                    <a:gd name="T10" fmla="*/ 0 h 15"/>
                    <a:gd name="T11" fmla="*/ 39 w 39"/>
                    <a:gd name="T12" fmla="*/ 15 h 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" h="15">
                      <a:moveTo>
                        <a:pt x="39" y="15"/>
                      </a:moveTo>
                      <a:lnTo>
                        <a:pt x="0" y="0"/>
                      </a:lnTo>
                      <a:lnTo>
                        <a:pt x="39" y="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26" name="Freeform 492"/>
                <p:cNvSpPr>
                  <a:spLocks/>
                </p:cNvSpPr>
                <p:nvPr/>
              </p:nvSpPr>
              <p:spPr bwMode="auto">
                <a:xfrm>
                  <a:off x="6639" y="2987"/>
                  <a:ext cx="21" cy="12"/>
                </a:xfrm>
                <a:custGeom>
                  <a:avLst/>
                  <a:gdLst>
                    <a:gd name="T0" fmla="*/ 1 w 41"/>
                    <a:gd name="T1" fmla="*/ 1 h 24"/>
                    <a:gd name="T2" fmla="*/ 0 w 41"/>
                    <a:gd name="T3" fmla="*/ 3 h 24"/>
                    <a:gd name="T4" fmla="*/ 10 w 41"/>
                    <a:gd name="T5" fmla="*/ 6 h 24"/>
                    <a:gd name="T6" fmla="*/ 11 w 41"/>
                    <a:gd name="T7" fmla="*/ 3 h 24"/>
                    <a:gd name="T8" fmla="*/ 1 w 41"/>
                    <a:gd name="T9" fmla="*/ 0 h 24"/>
                    <a:gd name="T10" fmla="*/ 1 w 41"/>
                    <a:gd name="T11" fmla="*/ 1 h 2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1"/>
                    <a:gd name="T19" fmla="*/ 0 h 24"/>
                    <a:gd name="T20" fmla="*/ 41 w 41"/>
                    <a:gd name="T21" fmla="*/ 24 h 2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1" h="24">
                      <a:moveTo>
                        <a:pt x="1" y="4"/>
                      </a:moveTo>
                      <a:lnTo>
                        <a:pt x="0" y="9"/>
                      </a:lnTo>
                      <a:lnTo>
                        <a:pt x="39" y="24"/>
                      </a:lnTo>
                      <a:lnTo>
                        <a:pt x="41" y="15"/>
                      </a:lnTo>
                      <a:lnTo>
                        <a:pt x="2" y="0"/>
                      </a:lnTo>
                      <a:lnTo>
                        <a:pt x="1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27" name="Freeform 493"/>
                <p:cNvSpPr>
                  <a:spLocks/>
                </p:cNvSpPr>
                <p:nvPr/>
              </p:nvSpPr>
              <p:spPr bwMode="auto">
                <a:xfrm>
                  <a:off x="6592" y="3091"/>
                  <a:ext cx="24" cy="16"/>
                </a:xfrm>
                <a:custGeom>
                  <a:avLst/>
                  <a:gdLst>
                    <a:gd name="T0" fmla="*/ 12 w 48"/>
                    <a:gd name="T1" fmla="*/ 8 h 32"/>
                    <a:gd name="T2" fmla="*/ 0 w 48"/>
                    <a:gd name="T3" fmla="*/ 0 h 32"/>
                    <a:gd name="T4" fmla="*/ 12 w 48"/>
                    <a:gd name="T5" fmla="*/ 8 h 32"/>
                    <a:gd name="T6" fmla="*/ 0 60000 65536"/>
                    <a:gd name="T7" fmla="*/ 0 60000 65536"/>
                    <a:gd name="T8" fmla="*/ 0 60000 65536"/>
                    <a:gd name="T9" fmla="*/ 0 w 48"/>
                    <a:gd name="T10" fmla="*/ 0 h 32"/>
                    <a:gd name="T11" fmla="*/ 48 w 48"/>
                    <a:gd name="T12" fmla="*/ 32 h 3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8" h="32">
                      <a:moveTo>
                        <a:pt x="48" y="32"/>
                      </a:moveTo>
                      <a:lnTo>
                        <a:pt x="0" y="0"/>
                      </a:lnTo>
                      <a:lnTo>
                        <a:pt x="48" y="3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28" name="Freeform 494"/>
                <p:cNvSpPr>
                  <a:spLocks/>
                </p:cNvSpPr>
                <p:nvPr/>
              </p:nvSpPr>
              <p:spPr bwMode="auto">
                <a:xfrm>
                  <a:off x="6591" y="3089"/>
                  <a:ext cx="26" cy="20"/>
                </a:xfrm>
                <a:custGeom>
                  <a:avLst/>
                  <a:gdLst>
                    <a:gd name="T0" fmla="*/ 0 w 53"/>
                    <a:gd name="T1" fmla="*/ 1 h 39"/>
                    <a:gd name="T2" fmla="*/ 0 w 53"/>
                    <a:gd name="T3" fmla="*/ 2 h 39"/>
                    <a:gd name="T4" fmla="*/ 12 w 53"/>
                    <a:gd name="T5" fmla="*/ 10 h 39"/>
                    <a:gd name="T6" fmla="*/ 13 w 53"/>
                    <a:gd name="T7" fmla="*/ 8 h 39"/>
                    <a:gd name="T8" fmla="*/ 1 w 53"/>
                    <a:gd name="T9" fmla="*/ 0 h 39"/>
                    <a:gd name="T10" fmla="*/ 0 w 53"/>
                    <a:gd name="T11" fmla="*/ 1 h 3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3"/>
                    <a:gd name="T19" fmla="*/ 0 h 39"/>
                    <a:gd name="T20" fmla="*/ 53 w 53"/>
                    <a:gd name="T21" fmla="*/ 39 h 3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3" h="39">
                      <a:moveTo>
                        <a:pt x="2" y="3"/>
                      </a:moveTo>
                      <a:lnTo>
                        <a:pt x="0" y="7"/>
                      </a:lnTo>
                      <a:lnTo>
                        <a:pt x="48" y="39"/>
                      </a:lnTo>
                      <a:lnTo>
                        <a:pt x="53" y="32"/>
                      </a:lnTo>
                      <a:lnTo>
                        <a:pt x="4" y="0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29" name="Freeform 495"/>
                <p:cNvSpPr>
                  <a:spLocks/>
                </p:cNvSpPr>
                <p:nvPr/>
              </p:nvSpPr>
              <p:spPr bwMode="auto">
                <a:xfrm>
                  <a:off x="6537" y="3209"/>
                  <a:ext cx="35" cy="16"/>
                </a:xfrm>
                <a:custGeom>
                  <a:avLst/>
                  <a:gdLst>
                    <a:gd name="T0" fmla="*/ 18 w 70"/>
                    <a:gd name="T1" fmla="*/ 8 h 33"/>
                    <a:gd name="T2" fmla="*/ 0 w 70"/>
                    <a:gd name="T3" fmla="*/ 0 h 33"/>
                    <a:gd name="T4" fmla="*/ 18 w 70"/>
                    <a:gd name="T5" fmla="*/ 8 h 33"/>
                    <a:gd name="T6" fmla="*/ 0 60000 65536"/>
                    <a:gd name="T7" fmla="*/ 0 60000 65536"/>
                    <a:gd name="T8" fmla="*/ 0 60000 65536"/>
                    <a:gd name="T9" fmla="*/ 0 w 70"/>
                    <a:gd name="T10" fmla="*/ 0 h 33"/>
                    <a:gd name="T11" fmla="*/ 70 w 70"/>
                    <a:gd name="T12" fmla="*/ 33 h 3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0" h="33">
                      <a:moveTo>
                        <a:pt x="70" y="33"/>
                      </a:moveTo>
                      <a:lnTo>
                        <a:pt x="0" y="0"/>
                      </a:lnTo>
                      <a:lnTo>
                        <a:pt x="7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30" name="Freeform 496"/>
                <p:cNvSpPr>
                  <a:spLocks/>
                </p:cNvSpPr>
                <p:nvPr/>
              </p:nvSpPr>
              <p:spPr bwMode="auto">
                <a:xfrm>
                  <a:off x="6536" y="3207"/>
                  <a:ext cx="38" cy="21"/>
                </a:xfrm>
                <a:custGeom>
                  <a:avLst/>
                  <a:gdLst>
                    <a:gd name="T0" fmla="*/ 1 w 75"/>
                    <a:gd name="T1" fmla="*/ 1 h 41"/>
                    <a:gd name="T2" fmla="*/ 0 w 75"/>
                    <a:gd name="T3" fmla="*/ 3 h 41"/>
                    <a:gd name="T4" fmla="*/ 18 w 75"/>
                    <a:gd name="T5" fmla="*/ 11 h 41"/>
                    <a:gd name="T6" fmla="*/ 19 w 75"/>
                    <a:gd name="T7" fmla="*/ 8 h 41"/>
                    <a:gd name="T8" fmla="*/ 2 w 75"/>
                    <a:gd name="T9" fmla="*/ 0 h 41"/>
                    <a:gd name="T10" fmla="*/ 1 w 75"/>
                    <a:gd name="T11" fmla="*/ 1 h 4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5"/>
                    <a:gd name="T19" fmla="*/ 0 h 41"/>
                    <a:gd name="T20" fmla="*/ 75 w 75"/>
                    <a:gd name="T21" fmla="*/ 41 h 4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5" h="41">
                      <a:moveTo>
                        <a:pt x="3" y="4"/>
                      </a:moveTo>
                      <a:lnTo>
                        <a:pt x="0" y="9"/>
                      </a:lnTo>
                      <a:lnTo>
                        <a:pt x="71" y="41"/>
                      </a:lnTo>
                      <a:lnTo>
                        <a:pt x="75" y="32"/>
                      </a:lnTo>
                      <a:lnTo>
                        <a:pt x="5" y="0"/>
                      </a:ln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31" name="Freeform 497"/>
                <p:cNvSpPr>
                  <a:spLocks/>
                </p:cNvSpPr>
                <p:nvPr/>
              </p:nvSpPr>
              <p:spPr bwMode="auto">
                <a:xfrm>
                  <a:off x="6486" y="3320"/>
                  <a:ext cx="44" cy="15"/>
                </a:xfrm>
                <a:custGeom>
                  <a:avLst/>
                  <a:gdLst>
                    <a:gd name="T0" fmla="*/ 22 w 88"/>
                    <a:gd name="T1" fmla="*/ 7 h 31"/>
                    <a:gd name="T2" fmla="*/ 0 w 88"/>
                    <a:gd name="T3" fmla="*/ 0 h 31"/>
                    <a:gd name="T4" fmla="*/ 22 w 88"/>
                    <a:gd name="T5" fmla="*/ 7 h 31"/>
                    <a:gd name="T6" fmla="*/ 0 60000 65536"/>
                    <a:gd name="T7" fmla="*/ 0 60000 65536"/>
                    <a:gd name="T8" fmla="*/ 0 60000 65536"/>
                    <a:gd name="T9" fmla="*/ 0 w 88"/>
                    <a:gd name="T10" fmla="*/ 0 h 31"/>
                    <a:gd name="T11" fmla="*/ 88 w 88"/>
                    <a:gd name="T12" fmla="*/ 31 h 3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8" h="31">
                      <a:moveTo>
                        <a:pt x="88" y="31"/>
                      </a:moveTo>
                      <a:lnTo>
                        <a:pt x="0" y="0"/>
                      </a:lnTo>
                      <a:lnTo>
                        <a:pt x="88" y="3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32" name="Freeform 498"/>
                <p:cNvSpPr>
                  <a:spLocks/>
                </p:cNvSpPr>
                <p:nvPr/>
              </p:nvSpPr>
              <p:spPr bwMode="auto">
                <a:xfrm>
                  <a:off x="6485" y="3317"/>
                  <a:ext cx="45" cy="21"/>
                </a:xfrm>
                <a:custGeom>
                  <a:avLst/>
                  <a:gdLst>
                    <a:gd name="T0" fmla="*/ 1 w 90"/>
                    <a:gd name="T1" fmla="*/ 1 h 40"/>
                    <a:gd name="T2" fmla="*/ 0 w 90"/>
                    <a:gd name="T3" fmla="*/ 3 h 40"/>
                    <a:gd name="T4" fmla="*/ 22 w 90"/>
                    <a:gd name="T5" fmla="*/ 11 h 40"/>
                    <a:gd name="T6" fmla="*/ 23 w 90"/>
                    <a:gd name="T7" fmla="*/ 8 h 40"/>
                    <a:gd name="T8" fmla="*/ 1 w 90"/>
                    <a:gd name="T9" fmla="*/ 0 h 40"/>
                    <a:gd name="T10" fmla="*/ 1 w 90"/>
                    <a:gd name="T11" fmla="*/ 1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0"/>
                    <a:gd name="T19" fmla="*/ 0 h 40"/>
                    <a:gd name="T20" fmla="*/ 90 w 90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0" h="40">
                      <a:moveTo>
                        <a:pt x="1" y="4"/>
                      </a:moveTo>
                      <a:lnTo>
                        <a:pt x="0" y="9"/>
                      </a:lnTo>
                      <a:lnTo>
                        <a:pt x="88" y="40"/>
                      </a:lnTo>
                      <a:lnTo>
                        <a:pt x="90" y="31"/>
                      </a:lnTo>
                      <a:lnTo>
                        <a:pt x="2" y="0"/>
                      </a:lnTo>
                      <a:lnTo>
                        <a:pt x="1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33" name="Freeform 499"/>
                <p:cNvSpPr>
                  <a:spLocks/>
                </p:cNvSpPr>
                <p:nvPr/>
              </p:nvSpPr>
              <p:spPr bwMode="auto">
                <a:xfrm>
                  <a:off x="6668" y="2930"/>
                  <a:ext cx="70" cy="98"/>
                </a:xfrm>
                <a:custGeom>
                  <a:avLst/>
                  <a:gdLst>
                    <a:gd name="T0" fmla="*/ 27 w 140"/>
                    <a:gd name="T1" fmla="*/ 49 h 197"/>
                    <a:gd name="T2" fmla="*/ 35 w 140"/>
                    <a:gd name="T3" fmla="*/ 2 h 197"/>
                    <a:gd name="T4" fmla="*/ 13 w 140"/>
                    <a:gd name="T5" fmla="*/ 0 h 197"/>
                    <a:gd name="T6" fmla="*/ 0 w 140"/>
                    <a:gd name="T7" fmla="*/ 39 h 197"/>
                    <a:gd name="T8" fmla="*/ 27 w 140"/>
                    <a:gd name="T9" fmla="*/ 49 h 1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0"/>
                    <a:gd name="T16" fmla="*/ 0 h 197"/>
                    <a:gd name="T17" fmla="*/ 140 w 140"/>
                    <a:gd name="T18" fmla="*/ 197 h 1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0" h="197">
                      <a:moveTo>
                        <a:pt x="108" y="197"/>
                      </a:moveTo>
                      <a:lnTo>
                        <a:pt x="140" y="8"/>
                      </a:lnTo>
                      <a:lnTo>
                        <a:pt x="55" y="0"/>
                      </a:lnTo>
                      <a:lnTo>
                        <a:pt x="0" y="158"/>
                      </a:lnTo>
                      <a:lnTo>
                        <a:pt x="108" y="1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34" name="Freeform 500"/>
                <p:cNvSpPr>
                  <a:spLocks/>
                </p:cNvSpPr>
                <p:nvPr/>
              </p:nvSpPr>
              <p:spPr bwMode="auto">
                <a:xfrm>
                  <a:off x="6720" y="2932"/>
                  <a:ext cx="21" cy="97"/>
                </a:xfrm>
                <a:custGeom>
                  <a:avLst/>
                  <a:gdLst>
                    <a:gd name="T0" fmla="*/ 9 w 41"/>
                    <a:gd name="T1" fmla="*/ 2 h 195"/>
                    <a:gd name="T2" fmla="*/ 8 w 41"/>
                    <a:gd name="T3" fmla="*/ 1 h 195"/>
                    <a:gd name="T4" fmla="*/ 0 w 41"/>
                    <a:gd name="T5" fmla="*/ 48 h 195"/>
                    <a:gd name="T6" fmla="*/ 3 w 41"/>
                    <a:gd name="T7" fmla="*/ 48 h 195"/>
                    <a:gd name="T8" fmla="*/ 10 w 41"/>
                    <a:gd name="T9" fmla="*/ 1 h 195"/>
                    <a:gd name="T10" fmla="*/ 9 w 41"/>
                    <a:gd name="T11" fmla="*/ 0 h 195"/>
                    <a:gd name="T12" fmla="*/ 10 w 41"/>
                    <a:gd name="T13" fmla="*/ 1 h 195"/>
                    <a:gd name="T14" fmla="*/ 11 w 41"/>
                    <a:gd name="T15" fmla="*/ 0 h 195"/>
                    <a:gd name="T16" fmla="*/ 9 w 41"/>
                    <a:gd name="T17" fmla="*/ 0 h 195"/>
                    <a:gd name="T18" fmla="*/ 9 w 41"/>
                    <a:gd name="T19" fmla="*/ 2 h 19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1"/>
                    <a:gd name="T31" fmla="*/ 0 h 195"/>
                    <a:gd name="T32" fmla="*/ 41 w 41"/>
                    <a:gd name="T33" fmla="*/ 195 h 19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1" h="195">
                      <a:moveTo>
                        <a:pt x="36" y="9"/>
                      </a:moveTo>
                      <a:lnTo>
                        <a:pt x="31" y="4"/>
                      </a:lnTo>
                      <a:lnTo>
                        <a:pt x="0" y="193"/>
                      </a:lnTo>
                      <a:lnTo>
                        <a:pt x="9" y="195"/>
                      </a:lnTo>
                      <a:lnTo>
                        <a:pt x="40" y="6"/>
                      </a:lnTo>
                      <a:lnTo>
                        <a:pt x="36" y="0"/>
                      </a:lnTo>
                      <a:lnTo>
                        <a:pt x="40" y="6"/>
                      </a:lnTo>
                      <a:lnTo>
                        <a:pt x="41" y="0"/>
                      </a:lnTo>
                      <a:lnTo>
                        <a:pt x="36" y="0"/>
                      </a:lnTo>
                      <a:lnTo>
                        <a:pt x="36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35" name="Freeform 501"/>
                <p:cNvSpPr>
                  <a:spLocks/>
                </p:cNvSpPr>
                <p:nvPr/>
              </p:nvSpPr>
              <p:spPr bwMode="auto">
                <a:xfrm>
                  <a:off x="6693" y="2928"/>
                  <a:ext cx="45" cy="8"/>
                </a:xfrm>
                <a:custGeom>
                  <a:avLst/>
                  <a:gdLst>
                    <a:gd name="T0" fmla="*/ 3 w 89"/>
                    <a:gd name="T1" fmla="*/ 1 h 17"/>
                    <a:gd name="T2" fmla="*/ 1 w 89"/>
                    <a:gd name="T3" fmla="*/ 2 h 17"/>
                    <a:gd name="T4" fmla="*/ 23 w 89"/>
                    <a:gd name="T5" fmla="*/ 4 h 17"/>
                    <a:gd name="T6" fmla="*/ 23 w 89"/>
                    <a:gd name="T7" fmla="*/ 2 h 17"/>
                    <a:gd name="T8" fmla="*/ 1 w 89"/>
                    <a:gd name="T9" fmla="*/ 0 h 17"/>
                    <a:gd name="T10" fmla="*/ 0 w 89"/>
                    <a:gd name="T11" fmla="*/ 1 h 17"/>
                    <a:gd name="T12" fmla="*/ 1 w 89"/>
                    <a:gd name="T13" fmla="*/ 0 h 17"/>
                    <a:gd name="T14" fmla="*/ 1 w 89"/>
                    <a:gd name="T15" fmla="*/ 0 h 17"/>
                    <a:gd name="T16" fmla="*/ 0 w 89"/>
                    <a:gd name="T17" fmla="*/ 1 h 17"/>
                    <a:gd name="T18" fmla="*/ 3 w 89"/>
                    <a:gd name="T19" fmla="*/ 1 h 1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9"/>
                    <a:gd name="T31" fmla="*/ 0 h 17"/>
                    <a:gd name="T32" fmla="*/ 89 w 89"/>
                    <a:gd name="T33" fmla="*/ 17 h 17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9" h="17">
                      <a:moveTo>
                        <a:pt x="9" y="6"/>
                      </a:moveTo>
                      <a:lnTo>
                        <a:pt x="4" y="9"/>
                      </a:lnTo>
                      <a:lnTo>
                        <a:pt x="89" y="17"/>
                      </a:lnTo>
                      <a:lnTo>
                        <a:pt x="89" y="8"/>
                      </a:lnTo>
                      <a:lnTo>
                        <a:pt x="4" y="0"/>
                      </a:lnTo>
                      <a:lnTo>
                        <a:pt x="0" y="4"/>
                      </a:lnTo>
                      <a:lnTo>
                        <a:pt x="4" y="0"/>
                      </a:lnTo>
                      <a:lnTo>
                        <a:pt x="1" y="0"/>
                      </a:lnTo>
                      <a:lnTo>
                        <a:pt x="0" y="4"/>
                      </a:lnTo>
                      <a:lnTo>
                        <a:pt x="9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36" name="Freeform 502"/>
                <p:cNvSpPr>
                  <a:spLocks/>
                </p:cNvSpPr>
                <p:nvPr/>
              </p:nvSpPr>
              <p:spPr bwMode="auto">
                <a:xfrm>
                  <a:off x="6665" y="2929"/>
                  <a:ext cx="33" cy="82"/>
                </a:xfrm>
                <a:custGeom>
                  <a:avLst/>
                  <a:gdLst>
                    <a:gd name="T0" fmla="*/ 1 w 66"/>
                    <a:gd name="T1" fmla="*/ 39 h 163"/>
                    <a:gd name="T2" fmla="*/ 2 w 66"/>
                    <a:gd name="T3" fmla="*/ 40 h 163"/>
                    <a:gd name="T4" fmla="*/ 17 w 66"/>
                    <a:gd name="T5" fmla="*/ 1 h 163"/>
                    <a:gd name="T6" fmla="*/ 14 w 66"/>
                    <a:gd name="T7" fmla="*/ 0 h 163"/>
                    <a:gd name="T8" fmla="*/ 1 w 66"/>
                    <a:gd name="T9" fmla="*/ 40 h 163"/>
                    <a:gd name="T10" fmla="*/ 1 w 66"/>
                    <a:gd name="T11" fmla="*/ 41 h 163"/>
                    <a:gd name="T12" fmla="*/ 1 w 66"/>
                    <a:gd name="T13" fmla="*/ 40 h 163"/>
                    <a:gd name="T14" fmla="*/ 0 w 66"/>
                    <a:gd name="T15" fmla="*/ 41 h 163"/>
                    <a:gd name="T16" fmla="*/ 1 w 66"/>
                    <a:gd name="T17" fmla="*/ 41 h 163"/>
                    <a:gd name="T18" fmla="*/ 1 w 66"/>
                    <a:gd name="T19" fmla="*/ 39 h 16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6"/>
                    <a:gd name="T31" fmla="*/ 0 h 163"/>
                    <a:gd name="T32" fmla="*/ 66 w 66"/>
                    <a:gd name="T33" fmla="*/ 163 h 16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6" h="163">
                      <a:moveTo>
                        <a:pt x="7" y="154"/>
                      </a:moveTo>
                      <a:lnTo>
                        <a:pt x="11" y="160"/>
                      </a:lnTo>
                      <a:lnTo>
                        <a:pt x="66" y="2"/>
                      </a:lnTo>
                      <a:lnTo>
                        <a:pt x="57" y="0"/>
                      </a:lnTo>
                      <a:lnTo>
                        <a:pt x="2" y="157"/>
                      </a:lnTo>
                      <a:lnTo>
                        <a:pt x="5" y="163"/>
                      </a:lnTo>
                      <a:lnTo>
                        <a:pt x="2" y="157"/>
                      </a:lnTo>
                      <a:lnTo>
                        <a:pt x="0" y="161"/>
                      </a:lnTo>
                      <a:lnTo>
                        <a:pt x="5" y="163"/>
                      </a:lnTo>
                      <a:lnTo>
                        <a:pt x="7" y="1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37" name="Freeform 503"/>
                <p:cNvSpPr>
                  <a:spLocks/>
                </p:cNvSpPr>
                <p:nvPr/>
              </p:nvSpPr>
              <p:spPr bwMode="auto">
                <a:xfrm>
                  <a:off x="6668" y="3006"/>
                  <a:ext cx="57" cy="25"/>
                </a:xfrm>
                <a:custGeom>
                  <a:avLst/>
                  <a:gdLst>
                    <a:gd name="T0" fmla="*/ 27 w 114"/>
                    <a:gd name="T1" fmla="*/ 11 h 49"/>
                    <a:gd name="T2" fmla="*/ 28 w 114"/>
                    <a:gd name="T3" fmla="*/ 10 h 49"/>
                    <a:gd name="T4" fmla="*/ 1 w 114"/>
                    <a:gd name="T5" fmla="*/ 0 h 49"/>
                    <a:gd name="T6" fmla="*/ 0 w 114"/>
                    <a:gd name="T7" fmla="*/ 3 h 49"/>
                    <a:gd name="T8" fmla="*/ 27 w 114"/>
                    <a:gd name="T9" fmla="*/ 12 h 49"/>
                    <a:gd name="T10" fmla="*/ 29 w 114"/>
                    <a:gd name="T11" fmla="*/ 12 h 49"/>
                    <a:gd name="T12" fmla="*/ 27 w 114"/>
                    <a:gd name="T13" fmla="*/ 12 h 49"/>
                    <a:gd name="T14" fmla="*/ 29 w 114"/>
                    <a:gd name="T15" fmla="*/ 13 h 49"/>
                    <a:gd name="T16" fmla="*/ 29 w 114"/>
                    <a:gd name="T17" fmla="*/ 12 h 49"/>
                    <a:gd name="T18" fmla="*/ 27 w 114"/>
                    <a:gd name="T19" fmla="*/ 11 h 4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4"/>
                    <a:gd name="T31" fmla="*/ 0 h 49"/>
                    <a:gd name="T32" fmla="*/ 114 w 114"/>
                    <a:gd name="T33" fmla="*/ 49 h 4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4" h="49">
                      <a:moveTo>
                        <a:pt x="105" y="43"/>
                      </a:moveTo>
                      <a:lnTo>
                        <a:pt x="111" y="39"/>
                      </a:lnTo>
                      <a:lnTo>
                        <a:pt x="2" y="0"/>
                      </a:lnTo>
                      <a:lnTo>
                        <a:pt x="0" y="9"/>
                      </a:lnTo>
                      <a:lnTo>
                        <a:pt x="108" y="48"/>
                      </a:lnTo>
                      <a:lnTo>
                        <a:pt x="114" y="45"/>
                      </a:lnTo>
                      <a:lnTo>
                        <a:pt x="108" y="48"/>
                      </a:lnTo>
                      <a:lnTo>
                        <a:pt x="113" y="49"/>
                      </a:lnTo>
                      <a:lnTo>
                        <a:pt x="114" y="45"/>
                      </a:lnTo>
                      <a:lnTo>
                        <a:pt x="105" y="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38" name="Freeform 504"/>
                <p:cNvSpPr>
                  <a:spLocks/>
                </p:cNvSpPr>
                <p:nvPr/>
              </p:nvSpPr>
              <p:spPr bwMode="auto">
                <a:xfrm>
                  <a:off x="5796" y="3393"/>
                  <a:ext cx="1107" cy="109"/>
                </a:xfrm>
                <a:custGeom>
                  <a:avLst/>
                  <a:gdLst>
                    <a:gd name="T0" fmla="*/ 553 w 2213"/>
                    <a:gd name="T1" fmla="*/ 13 h 217"/>
                    <a:gd name="T2" fmla="*/ 549 w 2213"/>
                    <a:gd name="T3" fmla="*/ 15 h 217"/>
                    <a:gd name="T4" fmla="*/ 543 w 2213"/>
                    <a:gd name="T5" fmla="*/ 17 h 217"/>
                    <a:gd name="T6" fmla="*/ 535 w 2213"/>
                    <a:gd name="T7" fmla="*/ 19 h 217"/>
                    <a:gd name="T8" fmla="*/ 525 w 2213"/>
                    <a:gd name="T9" fmla="*/ 22 h 217"/>
                    <a:gd name="T10" fmla="*/ 514 w 2213"/>
                    <a:gd name="T11" fmla="*/ 24 h 217"/>
                    <a:gd name="T12" fmla="*/ 500 w 2213"/>
                    <a:gd name="T13" fmla="*/ 26 h 217"/>
                    <a:gd name="T14" fmla="*/ 486 w 2213"/>
                    <a:gd name="T15" fmla="*/ 27 h 217"/>
                    <a:gd name="T16" fmla="*/ 470 w 2213"/>
                    <a:gd name="T17" fmla="*/ 27 h 217"/>
                    <a:gd name="T18" fmla="*/ 455 w 2213"/>
                    <a:gd name="T19" fmla="*/ 27 h 217"/>
                    <a:gd name="T20" fmla="*/ 441 w 2213"/>
                    <a:gd name="T21" fmla="*/ 26 h 217"/>
                    <a:gd name="T22" fmla="*/ 429 w 2213"/>
                    <a:gd name="T23" fmla="*/ 24 h 217"/>
                    <a:gd name="T24" fmla="*/ 419 w 2213"/>
                    <a:gd name="T25" fmla="*/ 23 h 217"/>
                    <a:gd name="T26" fmla="*/ 410 w 2213"/>
                    <a:gd name="T27" fmla="*/ 21 h 217"/>
                    <a:gd name="T28" fmla="*/ 406 w 2213"/>
                    <a:gd name="T29" fmla="*/ 20 h 217"/>
                    <a:gd name="T30" fmla="*/ 404 w 2213"/>
                    <a:gd name="T31" fmla="*/ 18 h 217"/>
                    <a:gd name="T32" fmla="*/ 409 w 2213"/>
                    <a:gd name="T33" fmla="*/ 14 h 217"/>
                    <a:gd name="T34" fmla="*/ 419 w 2213"/>
                    <a:gd name="T35" fmla="*/ 10 h 217"/>
                    <a:gd name="T36" fmla="*/ 430 w 2213"/>
                    <a:gd name="T37" fmla="*/ 6 h 217"/>
                    <a:gd name="T38" fmla="*/ 440 w 2213"/>
                    <a:gd name="T39" fmla="*/ 3 h 217"/>
                    <a:gd name="T40" fmla="*/ 450 w 2213"/>
                    <a:gd name="T41" fmla="*/ 1 h 217"/>
                    <a:gd name="T42" fmla="*/ 459 w 2213"/>
                    <a:gd name="T43" fmla="*/ 1 h 217"/>
                    <a:gd name="T44" fmla="*/ 468 w 2213"/>
                    <a:gd name="T45" fmla="*/ 0 h 217"/>
                    <a:gd name="T46" fmla="*/ 475 w 2213"/>
                    <a:gd name="T47" fmla="*/ 1 h 217"/>
                    <a:gd name="T48" fmla="*/ 487 w 2213"/>
                    <a:gd name="T49" fmla="*/ 2 h 217"/>
                    <a:gd name="T50" fmla="*/ 502 w 2213"/>
                    <a:gd name="T51" fmla="*/ 5 h 217"/>
                    <a:gd name="T52" fmla="*/ 516 w 2213"/>
                    <a:gd name="T53" fmla="*/ 7 h 217"/>
                    <a:gd name="T54" fmla="*/ 527 w 2213"/>
                    <a:gd name="T55" fmla="*/ 8 h 217"/>
                    <a:gd name="T56" fmla="*/ 537 w 2213"/>
                    <a:gd name="T57" fmla="*/ 10 h 217"/>
                    <a:gd name="T58" fmla="*/ 544 w 2213"/>
                    <a:gd name="T59" fmla="*/ 11 h 217"/>
                    <a:gd name="T60" fmla="*/ 549 w 2213"/>
                    <a:gd name="T61" fmla="*/ 12 h 217"/>
                    <a:gd name="T62" fmla="*/ 552 w 2213"/>
                    <a:gd name="T63" fmla="*/ 13 h 217"/>
                    <a:gd name="T64" fmla="*/ 404 w 2213"/>
                    <a:gd name="T65" fmla="*/ 17 h 217"/>
                    <a:gd name="T66" fmla="*/ 0 w 2213"/>
                    <a:gd name="T67" fmla="*/ 55 h 217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2213"/>
                    <a:gd name="T103" fmla="*/ 0 h 217"/>
                    <a:gd name="T104" fmla="*/ 2213 w 2213"/>
                    <a:gd name="T105" fmla="*/ 217 h 217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2213" h="217">
                      <a:moveTo>
                        <a:pt x="2213" y="50"/>
                      </a:moveTo>
                      <a:lnTo>
                        <a:pt x="2210" y="52"/>
                      </a:lnTo>
                      <a:lnTo>
                        <a:pt x="2203" y="54"/>
                      </a:lnTo>
                      <a:lnTo>
                        <a:pt x="2195" y="57"/>
                      </a:lnTo>
                      <a:lnTo>
                        <a:pt x="2183" y="61"/>
                      </a:lnTo>
                      <a:lnTo>
                        <a:pt x="2170" y="65"/>
                      </a:lnTo>
                      <a:lnTo>
                        <a:pt x="2155" y="71"/>
                      </a:lnTo>
                      <a:lnTo>
                        <a:pt x="2138" y="76"/>
                      </a:lnTo>
                      <a:lnTo>
                        <a:pt x="2120" y="80"/>
                      </a:lnTo>
                      <a:lnTo>
                        <a:pt x="2099" y="86"/>
                      </a:lnTo>
                      <a:lnTo>
                        <a:pt x="2076" y="91"/>
                      </a:lnTo>
                      <a:lnTo>
                        <a:pt x="2053" y="95"/>
                      </a:lnTo>
                      <a:lnTo>
                        <a:pt x="2026" y="100"/>
                      </a:lnTo>
                      <a:lnTo>
                        <a:pt x="2000" y="103"/>
                      </a:lnTo>
                      <a:lnTo>
                        <a:pt x="1971" y="106"/>
                      </a:lnTo>
                      <a:lnTo>
                        <a:pt x="1942" y="107"/>
                      </a:lnTo>
                      <a:lnTo>
                        <a:pt x="1911" y="108"/>
                      </a:lnTo>
                      <a:lnTo>
                        <a:pt x="1880" y="108"/>
                      </a:lnTo>
                      <a:lnTo>
                        <a:pt x="1849" y="107"/>
                      </a:lnTo>
                      <a:lnTo>
                        <a:pt x="1819" y="106"/>
                      </a:lnTo>
                      <a:lnTo>
                        <a:pt x="1791" y="103"/>
                      </a:lnTo>
                      <a:lnTo>
                        <a:pt x="1764" y="102"/>
                      </a:lnTo>
                      <a:lnTo>
                        <a:pt x="1738" y="99"/>
                      </a:lnTo>
                      <a:lnTo>
                        <a:pt x="1714" y="96"/>
                      </a:lnTo>
                      <a:lnTo>
                        <a:pt x="1692" y="93"/>
                      </a:lnTo>
                      <a:lnTo>
                        <a:pt x="1673" y="91"/>
                      </a:lnTo>
                      <a:lnTo>
                        <a:pt x="1655" y="87"/>
                      </a:lnTo>
                      <a:lnTo>
                        <a:pt x="1640" y="84"/>
                      </a:lnTo>
                      <a:lnTo>
                        <a:pt x="1629" y="80"/>
                      </a:lnTo>
                      <a:lnTo>
                        <a:pt x="1621" y="77"/>
                      </a:lnTo>
                      <a:lnTo>
                        <a:pt x="1615" y="73"/>
                      </a:lnTo>
                      <a:lnTo>
                        <a:pt x="1614" y="71"/>
                      </a:lnTo>
                      <a:lnTo>
                        <a:pt x="1616" y="68"/>
                      </a:lnTo>
                      <a:lnTo>
                        <a:pt x="1635" y="56"/>
                      </a:lnTo>
                      <a:lnTo>
                        <a:pt x="1654" y="47"/>
                      </a:lnTo>
                      <a:lnTo>
                        <a:pt x="1675" y="38"/>
                      </a:lnTo>
                      <a:lnTo>
                        <a:pt x="1696" y="30"/>
                      </a:lnTo>
                      <a:lnTo>
                        <a:pt x="1717" y="23"/>
                      </a:lnTo>
                      <a:lnTo>
                        <a:pt x="1736" y="17"/>
                      </a:lnTo>
                      <a:lnTo>
                        <a:pt x="1757" y="12"/>
                      </a:lnTo>
                      <a:lnTo>
                        <a:pt x="1778" y="8"/>
                      </a:lnTo>
                      <a:lnTo>
                        <a:pt x="1797" y="4"/>
                      </a:lnTo>
                      <a:lnTo>
                        <a:pt x="1816" y="2"/>
                      </a:lnTo>
                      <a:lnTo>
                        <a:pt x="1834" y="1"/>
                      </a:lnTo>
                      <a:lnTo>
                        <a:pt x="1851" y="0"/>
                      </a:lnTo>
                      <a:lnTo>
                        <a:pt x="1869" y="0"/>
                      </a:lnTo>
                      <a:lnTo>
                        <a:pt x="1884" y="0"/>
                      </a:lnTo>
                      <a:lnTo>
                        <a:pt x="1897" y="1"/>
                      </a:lnTo>
                      <a:lnTo>
                        <a:pt x="1909" y="2"/>
                      </a:lnTo>
                      <a:lnTo>
                        <a:pt x="1945" y="8"/>
                      </a:lnTo>
                      <a:lnTo>
                        <a:pt x="1977" y="14"/>
                      </a:lnTo>
                      <a:lnTo>
                        <a:pt x="2008" y="18"/>
                      </a:lnTo>
                      <a:lnTo>
                        <a:pt x="2036" y="22"/>
                      </a:lnTo>
                      <a:lnTo>
                        <a:pt x="2062" y="26"/>
                      </a:lnTo>
                      <a:lnTo>
                        <a:pt x="2086" y="29"/>
                      </a:lnTo>
                      <a:lnTo>
                        <a:pt x="2107" y="32"/>
                      </a:lnTo>
                      <a:lnTo>
                        <a:pt x="2127" y="34"/>
                      </a:lnTo>
                      <a:lnTo>
                        <a:pt x="2145" y="38"/>
                      </a:lnTo>
                      <a:lnTo>
                        <a:pt x="2160" y="40"/>
                      </a:lnTo>
                      <a:lnTo>
                        <a:pt x="2174" y="41"/>
                      </a:lnTo>
                      <a:lnTo>
                        <a:pt x="2185" y="44"/>
                      </a:lnTo>
                      <a:lnTo>
                        <a:pt x="2195" y="46"/>
                      </a:lnTo>
                      <a:lnTo>
                        <a:pt x="2203" y="47"/>
                      </a:lnTo>
                      <a:lnTo>
                        <a:pt x="2208" y="49"/>
                      </a:lnTo>
                      <a:lnTo>
                        <a:pt x="2213" y="50"/>
                      </a:lnTo>
                      <a:lnTo>
                        <a:pt x="1616" y="68"/>
                      </a:lnTo>
                      <a:lnTo>
                        <a:pt x="783" y="68"/>
                      </a:lnTo>
                      <a:lnTo>
                        <a:pt x="0" y="217"/>
                      </a:lnTo>
                      <a:lnTo>
                        <a:pt x="2213" y="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39" name="Freeform 505"/>
                <p:cNvSpPr>
                  <a:spLocks/>
                </p:cNvSpPr>
                <p:nvPr/>
              </p:nvSpPr>
              <p:spPr bwMode="auto">
                <a:xfrm>
                  <a:off x="6752" y="3416"/>
                  <a:ext cx="151" cy="34"/>
                </a:xfrm>
                <a:custGeom>
                  <a:avLst/>
                  <a:gdLst>
                    <a:gd name="T0" fmla="*/ 0 w 303"/>
                    <a:gd name="T1" fmla="*/ 17 h 67"/>
                    <a:gd name="T2" fmla="*/ 0 w 303"/>
                    <a:gd name="T3" fmla="*/ 17 h 67"/>
                    <a:gd name="T4" fmla="*/ 7 w 303"/>
                    <a:gd name="T5" fmla="*/ 17 h 67"/>
                    <a:gd name="T6" fmla="*/ 15 w 303"/>
                    <a:gd name="T7" fmla="*/ 16 h 67"/>
                    <a:gd name="T8" fmla="*/ 22 w 303"/>
                    <a:gd name="T9" fmla="*/ 16 h 67"/>
                    <a:gd name="T10" fmla="*/ 29 w 303"/>
                    <a:gd name="T11" fmla="*/ 15 h 67"/>
                    <a:gd name="T12" fmla="*/ 35 w 303"/>
                    <a:gd name="T13" fmla="*/ 14 h 67"/>
                    <a:gd name="T14" fmla="*/ 41 w 303"/>
                    <a:gd name="T15" fmla="*/ 13 h 67"/>
                    <a:gd name="T16" fmla="*/ 47 w 303"/>
                    <a:gd name="T17" fmla="*/ 12 h 67"/>
                    <a:gd name="T18" fmla="*/ 52 w 303"/>
                    <a:gd name="T19" fmla="*/ 10 h 67"/>
                    <a:gd name="T20" fmla="*/ 57 w 303"/>
                    <a:gd name="T21" fmla="*/ 9 h 67"/>
                    <a:gd name="T22" fmla="*/ 61 w 303"/>
                    <a:gd name="T23" fmla="*/ 8 h 67"/>
                    <a:gd name="T24" fmla="*/ 65 w 303"/>
                    <a:gd name="T25" fmla="*/ 6 h 67"/>
                    <a:gd name="T26" fmla="*/ 68 w 303"/>
                    <a:gd name="T27" fmla="*/ 5 h 67"/>
                    <a:gd name="T28" fmla="*/ 71 w 303"/>
                    <a:gd name="T29" fmla="*/ 4 h 67"/>
                    <a:gd name="T30" fmla="*/ 73 w 303"/>
                    <a:gd name="T31" fmla="*/ 3 h 67"/>
                    <a:gd name="T32" fmla="*/ 75 w 303"/>
                    <a:gd name="T33" fmla="*/ 3 h 67"/>
                    <a:gd name="T34" fmla="*/ 75 w 303"/>
                    <a:gd name="T35" fmla="*/ 3 h 67"/>
                    <a:gd name="T36" fmla="*/ 75 w 303"/>
                    <a:gd name="T37" fmla="*/ 0 h 67"/>
                    <a:gd name="T38" fmla="*/ 74 w 303"/>
                    <a:gd name="T39" fmla="*/ 1 h 67"/>
                    <a:gd name="T40" fmla="*/ 72 w 303"/>
                    <a:gd name="T41" fmla="*/ 1 h 67"/>
                    <a:gd name="T42" fmla="*/ 70 w 303"/>
                    <a:gd name="T43" fmla="*/ 2 h 67"/>
                    <a:gd name="T44" fmla="*/ 67 w 303"/>
                    <a:gd name="T45" fmla="*/ 3 h 67"/>
                    <a:gd name="T46" fmla="*/ 64 w 303"/>
                    <a:gd name="T47" fmla="*/ 4 h 67"/>
                    <a:gd name="T48" fmla="*/ 60 w 303"/>
                    <a:gd name="T49" fmla="*/ 6 h 67"/>
                    <a:gd name="T50" fmla="*/ 56 w 303"/>
                    <a:gd name="T51" fmla="*/ 7 h 67"/>
                    <a:gd name="T52" fmla="*/ 52 w 303"/>
                    <a:gd name="T53" fmla="*/ 8 h 67"/>
                    <a:gd name="T54" fmla="*/ 46 w 303"/>
                    <a:gd name="T55" fmla="*/ 9 h 67"/>
                    <a:gd name="T56" fmla="*/ 41 w 303"/>
                    <a:gd name="T57" fmla="*/ 10 h 67"/>
                    <a:gd name="T58" fmla="*/ 35 w 303"/>
                    <a:gd name="T59" fmla="*/ 12 h 67"/>
                    <a:gd name="T60" fmla="*/ 28 w 303"/>
                    <a:gd name="T61" fmla="*/ 13 h 67"/>
                    <a:gd name="T62" fmla="*/ 22 w 303"/>
                    <a:gd name="T63" fmla="*/ 14 h 67"/>
                    <a:gd name="T64" fmla="*/ 15 w 303"/>
                    <a:gd name="T65" fmla="*/ 14 h 67"/>
                    <a:gd name="T66" fmla="*/ 7 w 303"/>
                    <a:gd name="T67" fmla="*/ 14 h 67"/>
                    <a:gd name="T68" fmla="*/ 0 w 303"/>
                    <a:gd name="T69" fmla="*/ 15 h 67"/>
                    <a:gd name="T70" fmla="*/ 0 w 303"/>
                    <a:gd name="T71" fmla="*/ 15 h 67"/>
                    <a:gd name="T72" fmla="*/ 0 w 303"/>
                    <a:gd name="T73" fmla="*/ 17 h 6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303"/>
                    <a:gd name="T112" fmla="*/ 0 h 67"/>
                    <a:gd name="T113" fmla="*/ 303 w 303"/>
                    <a:gd name="T114" fmla="*/ 67 h 6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303" h="67">
                      <a:moveTo>
                        <a:pt x="0" y="67"/>
                      </a:moveTo>
                      <a:lnTo>
                        <a:pt x="0" y="67"/>
                      </a:lnTo>
                      <a:lnTo>
                        <a:pt x="31" y="65"/>
                      </a:lnTo>
                      <a:lnTo>
                        <a:pt x="60" y="64"/>
                      </a:lnTo>
                      <a:lnTo>
                        <a:pt x="89" y="62"/>
                      </a:lnTo>
                      <a:lnTo>
                        <a:pt x="117" y="59"/>
                      </a:lnTo>
                      <a:lnTo>
                        <a:pt x="143" y="54"/>
                      </a:lnTo>
                      <a:lnTo>
                        <a:pt x="166" y="49"/>
                      </a:lnTo>
                      <a:lnTo>
                        <a:pt x="189" y="45"/>
                      </a:lnTo>
                      <a:lnTo>
                        <a:pt x="210" y="39"/>
                      </a:lnTo>
                      <a:lnTo>
                        <a:pt x="228" y="34"/>
                      </a:lnTo>
                      <a:lnTo>
                        <a:pt x="246" y="30"/>
                      </a:lnTo>
                      <a:lnTo>
                        <a:pt x="261" y="24"/>
                      </a:lnTo>
                      <a:lnTo>
                        <a:pt x="273" y="19"/>
                      </a:lnTo>
                      <a:lnTo>
                        <a:pt x="285" y="16"/>
                      </a:lnTo>
                      <a:lnTo>
                        <a:pt x="293" y="12"/>
                      </a:lnTo>
                      <a:lnTo>
                        <a:pt x="300" y="10"/>
                      </a:lnTo>
                      <a:lnTo>
                        <a:pt x="303" y="9"/>
                      </a:lnTo>
                      <a:lnTo>
                        <a:pt x="301" y="0"/>
                      </a:lnTo>
                      <a:lnTo>
                        <a:pt x="297" y="1"/>
                      </a:lnTo>
                      <a:lnTo>
                        <a:pt x="291" y="3"/>
                      </a:lnTo>
                      <a:lnTo>
                        <a:pt x="282" y="7"/>
                      </a:lnTo>
                      <a:lnTo>
                        <a:pt x="271" y="10"/>
                      </a:lnTo>
                      <a:lnTo>
                        <a:pt x="258" y="15"/>
                      </a:lnTo>
                      <a:lnTo>
                        <a:pt x="243" y="21"/>
                      </a:lnTo>
                      <a:lnTo>
                        <a:pt x="226" y="25"/>
                      </a:lnTo>
                      <a:lnTo>
                        <a:pt x="208" y="30"/>
                      </a:lnTo>
                      <a:lnTo>
                        <a:pt x="187" y="36"/>
                      </a:lnTo>
                      <a:lnTo>
                        <a:pt x="164" y="40"/>
                      </a:lnTo>
                      <a:lnTo>
                        <a:pt x="141" y="45"/>
                      </a:lnTo>
                      <a:lnTo>
                        <a:pt x="114" y="49"/>
                      </a:lnTo>
                      <a:lnTo>
                        <a:pt x="89" y="53"/>
                      </a:lnTo>
                      <a:lnTo>
                        <a:pt x="60" y="55"/>
                      </a:lnTo>
                      <a:lnTo>
                        <a:pt x="31" y="56"/>
                      </a:lnTo>
                      <a:lnTo>
                        <a:pt x="0" y="57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40" name="Freeform 506"/>
                <p:cNvSpPr>
                  <a:spLocks/>
                </p:cNvSpPr>
                <p:nvPr/>
              </p:nvSpPr>
              <p:spPr bwMode="auto">
                <a:xfrm>
                  <a:off x="6601" y="3426"/>
                  <a:ext cx="151" cy="24"/>
                </a:xfrm>
                <a:custGeom>
                  <a:avLst/>
                  <a:gdLst>
                    <a:gd name="T0" fmla="*/ 1 w 302"/>
                    <a:gd name="T1" fmla="*/ 0 h 49"/>
                    <a:gd name="T2" fmla="*/ 1 w 302"/>
                    <a:gd name="T3" fmla="*/ 0 h 49"/>
                    <a:gd name="T4" fmla="*/ 0 w 302"/>
                    <a:gd name="T5" fmla="*/ 1 h 49"/>
                    <a:gd name="T6" fmla="*/ 1 w 302"/>
                    <a:gd name="T7" fmla="*/ 3 h 49"/>
                    <a:gd name="T8" fmla="*/ 2 w 302"/>
                    <a:gd name="T9" fmla="*/ 4 h 49"/>
                    <a:gd name="T10" fmla="*/ 5 w 302"/>
                    <a:gd name="T11" fmla="*/ 5 h 49"/>
                    <a:gd name="T12" fmla="*/ 7 w 302"/>
                    <a:gd name="T13" fmla="*/ 6 h 49"/>
                    <a:gd name="T14" fmla="*/ 11 w 302"/>
                    <a:gd name="T15" fmla="*/ 7 h 49"/>
                    <a:gd name="T16" fmla="*/ 15 w 302"/>
                    <a:gd name="T17" fmla="*/ 7 h 49"/>
                    <a:gd name="T18" fmla="*/ 20 w 302"/>
                    <a:gd name="T19" fmla="*/ 8 h 49"/>
                    <a:gd name="T20" fmla="*/ 26 w 302"/>
                    <a:gd name="T21" fmla="*/ 9 h 49"/>
                    <a:gd name="T22" fmla="*/ 33 w 302"/>
                    <a:gd name="T23" fmla="*/ 9 h 49"/>
                    <a:gd name="T24" fmla="*/ 38 w 302"/>
                    <a:gd name="T25" fmla="*/ 10 h 49"/>
                    <a:gd name="T26" fmla="*/ 45 w 302"/>
                    <a:gd name="T27" fmla="*/ 11 h 49"/>
                    <a:gd name="T28" fmla="*/ 52 w 302"/>
                    <a:gd name="T29" fmla="*/ 11 h 49"/>
                    <a:gd name="T30" fmla="*/ 60 w 302"/>
                    <a:gd name="T31" fmla="*/ 11 h 49"/>
                    <a:gd name="T32" fmla="*/ 68 w 302"/>
                    <a:gd name="T33" fmla="*/ 12 h 49"/>
                    <a:gd name="T34" fmla="*/ 76 w 302"/>
                    <a:gd name="T35" fmla="*/ 12 h 49"/>
                    <a:gd name="T36" fmla="*/ 76 w 302"/>
                    <a:gd name="T37" fmla="*/ 9 h 49"/>
                    <a:gd name="T38" fmla="*/ 68 w 302"/>
                    <a:gd name="T39" fmla="*/ 9 h 49"/>
                    <a:gd name="T40" fmla="*/ 60 w 302"/>
                    <a:gd name="T41" fmla="*/ 9 h 49"/>
                    <a:gd name="T42" fmla="*/ 52 w 302"/>
                    <a:gd name="T43" fmla="*/ 9 h 49"/>
                    <a:gd name="T44" fmla="*/ 45 w 302"/>
                    <a:gd name="T45" fmla="*/ 8 h 49"/>
                    <a:gd name="T46" fmla="*/ 38 w 302"/>
                    <a:gd name="T47" fmla="*/ 8 h 49"/>
                    <a:gd name="T48" fmla="*/ 33 w 302"/>
                    <a:gd name="T49" fmla="*/ 7 h 49"/>
                    <a:gd name="T50" fmla="*/ 26 w 302"/>
                    <a:gd name="T51" fmla="*/ 7 h 49"/>
                    <a:gd name="T52" fmla="*/ 21 w 302"/>
                    <a:gd name="T53" fmla="*/ 6 h 49"/>
                    <a:gd name="T54" fmla="*/ 17 w 302"/>
                    <a:gd name="T55" fmla="*/ 5 h 49"/>
                    <a:gd name="T56" fmla="*/ 12 w 302"/>
                    <a:gd name="T57" fmla="*/ 4 h 49"/>
                    <a:gd name="T58" fmla="*/ 9 w 302"/>
                    <a:gd name="T59" fmla="*/ 3 h 49"/>
                    <a:gd name="T60" fmla="*/ 5 w 302"/>
                    <a:gd name="T61" fmla="*/ 3 h 49"/>
                    <a:gd name="T62" fmla="*/ 3 w 302"/>
                    <a:gd name="T63" fmla="*/ 2 h 49"/>
                    <a:gd name="T64" fmla="*/ 2 w 302"/>
                    <a:gd name="T65" fmla="*/ 1 h 49"/>
                    <a:gd name="T66" fmla="*/ 2 w 302"/>
                    <a:gd name="T67" fmla="*/ 2 h 49"/>
                    <a:gd name="T68" fmla="*/ 2 w 302"/>
                    <a:gd name="T69" fmla="*/ 1 h 49"/>
                    <a:gd name="T70" fmla="*/ 2 w 302"/>
                    <a:gd name="T71" fmla="*/ 1 h 49"/>
                    <a:gd name="T72" fmla="*/ 1 w 302"/>
                    <a:gd name="T73" fmla="*/ 0 h 49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302"/>
                    <a:gd name="T112" fmla="*/ 0 h 49"/>
                    <a:gd name="T113" fmla="*/ 302 w 302"/>
                    <a:gd name="T114" fmla="*/ 49 h 49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302" h="49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6"/>
                      </a:lnTo>
                      <a:lnTo>
                        <a:pt x="3" y="13"/>
                      </a:lnTo>
                      <a:lnTo>
                        <a:pt x="10" y="18"/>
                      </a:lnTo>
                      <a:lnTo>
                        <a:pt x="19" y="21"/>
                      </a:lnTo>
                      <a:lnTo>
                        <a:pt x="30" y="24"/>
                      </a:lnTo>
                      <a:lnTo>
                        <a:pt x="45" y="28"/>
                      </a:lnTo>
                      <a:lnTo>
                        <a:pt x="63" y="31"/>
                      </a:lnTo>
                      <a:lnTo>
                        <a:pt x="82" y="34"/>
                      </a:lnTo>
                      <a:lnTo>
                        <a:pt x="105" y="37"/>
                      </a:lnTo>
                      <a:lnTo>
                        <a:pt x="129" y="39"/>
                      </a:lnTo>
                      <a:lnTo>
                        <a:pt x="155" y="43"/>
                      </a:lnTo>
                      <a:lnTo>
                        <a:pt x="182" y="44"/>
                      </a:lnTo>
                      <a:lnTo>
                        <a:pt x="210" y="46"/>
                      </a:lnTo>
                      <a:lnTo>
                        <a:pt x="240" y="47"/>
                      </a:lnTo>
                      <a:lnTo>
                        <a:pt x="271" y="49"/>
                      </a:lnTo>
                      <a:lnTo>
                        <a:pt x="302" y="49"/>
                      </a:lnTo>
                      <a:lnTo>
                        <a:pt x="302" y="39"/>
                      </a:lnTo>
                      <a:lnTo>
                        <a:pt x="271" y="39"/>
                      </a:lnTo>
                      <a:lnTo>
                        <a:pt x="240" y="38"/>
                      </a:lnTo>
                      <a:lnTo>
                        <a:pt x="210" y="37"/>
                      </a:lnTo>
                      <a:lnTo>
                        <a:pt x="182" y="35"/>
                      </a:lnTo>
                      <a:lnTo>
                        <a:pt x="155" y="34"/>
                      </a:lnTo>
                      <a:lnTo>
                        <a:pt x="129" y="30"/>
                      </a:lnTo>
                      <a:lnTo>
                        <a:pt x="105" y="28"/>
                      </a:lnTo>
                      <a:lnTo>
                        <a:pt x="84" y="24"/>
                      </a:lnTo>
                      <a:lnTo>
                        <a:pt x="65" y="22"/>
                      </a:lnTo>
                      <a:lnTo>
                        <a:pt x="48" y="19"/>
                      </a:lnTo>
                      <a:lnTo>
                        <a:pt x="33" y="15"/>
                      </a:lnTo>
                      <a:lnTo>
                        <a:pt x="21" y="12"/>
                      </a:lnTo>
                      <a:lnTo>
                        <a:pt x="14" y="8"/>
                      </a:lnTo>
                      <a:lnTo>
                        <a:pt x="10" y="6"/>
                      </a:lnTo>
                      <a:lnTo>
                        <a:pt x="10" y="8"/>
                      </a:lnTo>
                      <a:lnTo>
                        <a:pt x="10" y="7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41" name="Freeform 507"/>
                <p:cNvSpPr>
                  <a:spLocks/>
                </p:cNvSpPr>
                <p:nvPr/>
              </p:nvSpPr>
              <p:spPr bwMode="auto">
                <a:xfrm>
                  <a:off x="6603" y="3391"/>
                  <a:ext cx="148" cy="38"/>
                </a:xfrm>
                <a:custGeom>
                  <a:avLst/>
                  <a:gdLst>
                    <a:gd name="T0" fmla="*/ 74 w 296"/>
                    <a:gd name="T1" fmla="*/ 1 h 76"/>
                    <a:gd name="T2" fmla="*/ 74 w 296"/>
                    <a:gd name="T3" fmla="*/ 1 h 76"/>
                    <a:gd name="T4" fmla="*/ 71 w 296"/>
                    <a:gd name="T5" fmla="*/ 1 h 76"/>
                    <a:gd name="T6" fmla="*/ 68 w 296"/>
                    <a:gd name="T7" fmla="*/ 0 h 76"/>
                    <a:gd name="T8" fmla="*/ 63 w 296"/>
                    <a:gd name="T9" fmla="*/ 0 h 76"/>
                    <a:gd name="T10" fmla="*/ 59 w 296"/>
                    <a:gd name="T11" fmla="*/ 0 h 76"/>
                    <a:gd name="T12" fmla="*/ 55 w 296"/>
                    <a:gd name="T13" fmla="*/ 1 h 76"/>
                    <a:gd name="T14" fmla="*/ 50 w 296"/>
                    <a:gd name="T15" fmla="*/ 1 h 76"/>
                    <a:gd name="T16" fmla="*/ 45 w 296"/>
                    <a:gd name="T17" fmla="*/ 1 h 76"/>
                    <a:gd name="T18" fmla="*/ 40 w 296"/>
                    <a:gd name="T19" fmla="*/ 2 h 76"/>
                    <a:gd name="T20" fmla="*/ 36 w 296"/>
                    <a:gd name="T21" fmla="*/ 3 h 76"/>
                    <a:gd name="T22" fmla="*/ 30 w 296"/>
                    <a:gd name="T23" fmla="*/ 5 h 76"/>
                    <a:gd name="T24" fmla="*/ 25 w 296"/>
                    <a:gd name="T25" fmla="*/ 5 h 76"/>
                    <a:gd name="T26" fmla="*/ 20 w 296"/>
                    <a:gd name="T27" fmla="*/ 7 h 76"/>
                    <a:gd name="T28" fmla="*/ 14 w 296"/>
                    <a:gd name="T29" fmla="*/ 10 h 76"/>
                    <a:gd name="T30" fmla="*/ 9 w 296"/>
                    <a:gd name="T31" fmla="*/ 11 h 76"/>
                    <a:gd name="T32" fmla="*/ 5 w 296"/>
                    <a:gd name="T33" fmla="*/ 14 h 76"/>
                    <a:gd name="T34" fmla="*/ 0 w 296"/>
                    <a:gd name="T35" fmla="*/ 18 h 76"/>
                    <a:gd name="T36" fmla="*/ 1 w 296"/>
                    <a:gd name="T37" fmla="*/ 19 h 76"/>
                    <a:gd name="T38" fmla="*/ 5 w 296"/>
                    <a:gd name="T39" fmla="*/ 17 h 76"/>
                    <a:gd name="T40" fmla="*/ 10 w 296"/>
                    <a:gd name="T41" fmla="*/ 14 h 76"/>
                    <a:gd name="T42" fmla="*/ 15 w 296"/>
                    <a:gd name="T43" fmla="*/ 11 h 76"/>
                    <a:gd name="T44" fmla="*/ 20 w 296"/>
                    <a:gd name="T45" fmla="*/ 10 h 76"/>
                    <a:gd name="T46" fmla="*/ 26 w 296"/>
                    <a:gd name="T47" fmla="*/ 8 h 76"/>
                    <a:gd name="T48" fmla="*/ 30 w 296"/>
                    <a:gd name="T49" fmla="*/ 6 h 76"/>
                    <a:gd name="T50" fmla="*/ 36 w 296"/>
                    <a:gd name="T51" fmla="*/ 5 h 76"/>
                    <a:gd name="T52" fmla="*/ 41 w 296"/>
                    <a:gd name="T53" fmla="*/ 5 h 76"/>
                    <a:gd name="T54" fmla="*/ 46 w 296"/>
                    <a:gd name="T55" fmla="*/ 3 h 76"/>
                    <a:gd name="T56" fmla="*/ 50 w 296"/>
                    <a:gd name="T57" fmla="*/ 3 h 76"/>
                    <a:gd name="T58" fmla="*/ 55 w 296"/>
                    <a:gd name="T59" fmla="*/ 2 h 76"/>
                    <a:gd name="T60" fmla="*/ 59 w 296"/>
                    <a:gd name="T61" fmla="*/ 2 h 76"/>
                    <a:gd name="T62" fmla="*/ 63 w 296"/>
                    <a:gd name="T63" fmla="*/ 2 h 76"/>
                    <a:gd name="T64" fmla="*/ 68 w 296"/>
                    <a:gd name="T65" fmla="*/ 2 h 76"/>
                    <a:gd name="T66" fmla="*/ 71 w 296"/>
                    <a:gd name="T67" fmla="*/ 2 h 76"/>
                    <a:gd name="T68" fmla="*/ 74 w 296"/>
                    <a:gd name="T69" fmla="*/ 3 h 76"/>
                    <a:gd name="T70" fmla="*/ 74 w 296"/>
                    <a:gd name="T71" fmla="*/ 3 h 76"/>
                    <a:gd name="T72" fmla="*/ 74 w 296"/>
                    <a:gd name="T73" fmla="*/ 1 h 7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296"/>
                    <a:gd name="T112" fmla="*/ 0 h 76"/>
                    <a:gd name="T113" fmla="*/ 296 w 296"/>
                    <a:gd name="T114" fmla="*/ 76 h 7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296" h="76">
                      <a:moveTo>
                        <a:pt x="296" y="2"/>
                      </a:moveTo>
                      <a:lnTo>
                        <a:pt x="296" y="2"/>
                      </a:lnTo>
                      <a:lnTo>
                        <a:pt x="283" y="1"/>
                      </a:lnTo>
                      <a:lnTo>
                        <a:pt x="270" y="0"/>
                      </a:lnTo>
                      <a:lnTo>
                        <a:pt x="255" y="0"/>
                      </a:lnTo>
                      <a:lnTo>
                        <a:pt x="237" y="0"/>
                      </a:lnTo>
                      <a:lnTo>
                        <a:pt x="220" y="1"/>
                      </a:lnTo>
                      <a:lnTo>
                        <a:pt x="202" y="2"/>
                      </a:lnTo>
                      <a:lnTo>
                        <a:pt x="182" y="5"/>
                      </a:lnTo>
                      <a:lnTo>
                        <a:pt x="162" y="8"/>
                      </a:lnTo>
                      <a:lnTo>
                        <a:pt x="142" y="13"/>
                      </a:lnTo>
                      <a:lnTo>
                        <a:pt x="121" y="17"/>
                      </a:lnTo>
                      <a:lnTo>
                        <a:pt x="101" y="23"/>
                      </a:lnTo>
                      <a:lnTo>
                        <a:pt x="81" y="30"/>
                      </a:lnTo>
                      <a:lnTo>
                        <a:pt x="59" y="38"/>
                      </a:lnTo>
                      <a:lnTo>
                        <a:pt x="38" y="47"/>
                      </a:lnTo>
                      <a:lnTo>
                        <a:pt x="18" y="57"/>
                      </a:lnTo>
                      <a:lnTo>
                        <a:pt x="0" y="69"/>
                      </a:lnTo>
                      <a:lnTo>
                        <a:pt x="5" y="76"/>
                      </a:lnTo>
                      <a:lnTo>
                        <a:pt x="23" y="66"/>
                      </a:lnTo>
                      <a:lnTo>
                        <a:pt x="43" y="57"/>
                      </a:lnTo>
                      <a:lnTo>
                        <a:pt x="63" y="47"/>
                      </a:lnTo>
                      <a:lnTo>
                        <a:pt x="83" y="39"/>
                      </a:lnTo>
                      <a:lnTo>
                        <a:pt x="104" y="32"/>
                      </a:lnTo>
                      <a:lnTo>
                        <a:pt x="123" y="27"/>
                      </a:lnTo>
                      <a:lnTo>
                        <a:pt x="144" y="22"/>
                      </a:lnTo>
                      <a:lnTo>
                        <a:pt x="165" y="17"/>
                      </a:lnTo>
                      <a:lnTo>
                        <a:pt x="184" y="14"/>
                      </a:lnTo>
                      <a:lnTo>
                        <a:pt x="202" y="12"/>
                      </a:lnTo>
                      <a:lnTo>
                        <a:pt x="220" y="11"/>
                      </a:lnTo>
                      <a:lnTo>
                        <a:pt x="237" y="9"/>
                      </a:lnTo>
                      <a:lnTo>
                        <a:pt x="255" y="9"/>
                      </a:lnTo>
                      <a:lnTo>
                        <a:pt x="270" y="9"/>
                      </a:lnTo>
                      <a:lnTo>
                        <a:pt x="283" y="11"/>
                      </a:lnTo>
                      <a:lnTo>
                        <a:pt x="294" y="12"/>
                      </a:lnTo>
                      <a:lnTo>
                        <a:pt x="296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42" name="Freeform 508"/>
                <p:cNvSpPr>
                  <a:spLocks/>
                </p:cNvSpPr>
                <p:nvPr/>
              </p:nvSpPr>
              <p:spPr bwMode="auto">
                <a:xfrm>
                  <a:off x="6750" y="3392"/>
                  <a:ext cx="154" cy="29"/>
                </a:xfrm>
                <a:custGeom>
                  <a:avLst/>
                  <a:gdLst>
                    <a:gd name="T0" fmla="*/ 77 w 307"/>
                    <a:gd name="T1" fmla="*/ 15 h 58"/>
                    <a:gd name="T2" fmla="*/ 77 w 307"/>
                    <a:gd name="T3" fmla="*/ 13 h 58"/>
                    <a:gd name="T4" fmla="*/ 76 w 307"/>
                    <a:gd name="T5" fmla="*/ 12 h 58"/>
                    <a:gd name="T6" fmla="*/ 74 w 307"/>
                    <a:gd name="T7" fmla="*/ 12 h 58"/>
                    <a:gd name="T8" fmla="*/ 72 w 307"/>
                    <a:gd name="T9" fmla="*/ 11 h 58"/>
                    <a:gd name="T10" fmla="*/ 70 w 307"/>
                    <a:gd name="T11" fmla="*/ 11 h 58"/>
                    <a:gd name="T12" fmla="*/ 67 w 307"/>
                    <a:gd name="T13" fmla="*/ 10 h 58"/>
                    <a:gd name="T14" fmla="*/ 63 w 307"/>
                    <a:gd name="T15" fmla="*/ 10 h 58"/>
                    <a:gd name="T16" fmla="*/ 60 w 307"/>
                    <a:gd name="T17" fmla="*/ 9 h 58"/>
                    <a:gd name="T18" fmla="*/ 55 w 307"/>
                    <a:gd name="T19" fmla="*/ 9 h 58"/>
                    <a:gd name="T20" fmla="*/ 50 w 307"/>
                    <a:gd name="T21" fmla="*/ 7 h 58"/>
                    <a:gd name="T22" fmla="*/ 45 w 307"/>
                    <a:gd name="T23" fmla="*/ 7 h 58"/>
                    <a:gd name="T24" fmla="*/ 39 w 307"/>
                    <a:gd name="T25" fmla="*/ 7 h 58"/>
                    <a:gd name="T26" fmla="*/ 33 w 307"/>
                    <a:gd name="T27" fmla="*/ 5 h 58"/>
                    <a:gd name="T28" fmla="*/ 26 w 307"/>
                    <a:gd name="T29" fmla="*/ 5 h 58"/>
                    <a:gd name="T30" fmla="*/ 18 w 307"/>
                    <a:gd name="T31" fmla="*/ 3 h 58"/>
                    <a:gd name="T32" fmla="*/ 10 w 307"/>
                    <a:gd name="T33" fmla="*/ 2 h 58"/>
                    <a:gd name="T34" fmla="*/ 1 w 307"/>
                    <a:gd name="T35" fmla="*/ 0 h 58"/>
                    <a:gd name="T36" fmla="*/ 0 w 307"/>
                    <a:gd name="T37" fmla="*/ 3 h 58"/>
                    <a:gd name="T38" fmla="*/ 9 w 307"/>
                    <a:gd name="T39" fmla="*/ 4 h 58"/>
                    <a:gd name="T40" fmla="*/ 17 w 307"/>
                    <a:gd name="T41" fmla="*/ 6 h 58"/>
                    <a:gd name="T42" fmla="*/ 25 w 307"/>
                    <a:gd name="T43" fmla="*/ 7 h 58"/>
                    <a:gd name="T44" fmla="*/ 32 w 307"/>
                    <a:gd name="T45" fmla="*/ 7 h 58"/>
                    <a:gd name="T46" fmla="*/ 39 w 307"/>
                    <a:gd name="T47" fmla="*/ 9 h 58"/>
                    <a:gd name="T48" fmla="*/ 45 w 307"/>
                    <a:gd name="T49" fmla="*/ 9 h 58"/>
                    <a:gd name="T50" fmla="*/ 50 w 307"/>
                    <a:gd name="T51" fmla="*/ 10 h 58"/>
                    <a:gd name="T52" fmla="*/ 55 w 307"/>
                    <a:gd name="T53" fmla="*/ 11 h 58"/>
                    <a:gd name="T54" fmla="*/ 59 w 307"/>
                    <a:gd name="T55" fmla="*/ 12 h 58"/>
                    <a:gd name="T56" fmla="*/ 63 w 307"/>
                    <a:gd name="T57" fmla="*/ 12 h 58"/>
                    <a:gd name="T58" fmla="*/ 67 w 307"/>
                    <a:gd name="T59" fmla="*/ 13 h 58"/>
                    <a:gd name="T60" fmla="*/ 69 w 307"/>
                    <a:gd name="T61" fmla="*/ 13 h 58"/>
                    <a:gd name="T62" fmla="*/ 72 w 307"/>
                    <a:gd name="T63" fmla="*/ 14 h 58"/>
                    <a:gd name="T64" fmla="*/ 74 w 307"/>
                    <a:gd name="T65" fmla="*/ 14 h 58"/>
                    <a:gd name="T66" fmla="*/ 75 w 307"/>
                    <a:gd name="T67" fmla="*/ 15 h 58"/>
                    <a:gd name="T68" fmla="*/ 76 w 307"/>
                    <a:gd name="T69" fmla="*/ 15 h 58"/>
                    <a:gd name="T70" fmla="*/ 77 w 307"/>
                    <a:gd name="T71" fmla="*/ 13 h 58"/>
                    <a:gd name="T72" fmla="*/ 77 w 307"/>
                    <a:gd name="T73" fmla="*/ 15 h 5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307"/>
                    <a:gd name="T112" fmla="*/ 0 h 58"/>
                    <a:gd name="T113" fmla="*/ 307 w 307"/>
                    <a:gd name="T114" fmla="*/ 58 h 5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307" h="58">
                      <a:moveTo>
                        <a:pt x="305" y="58"/>
                      </a:moveTo>
                      <a:lnTo>
                        <a:pt x="307" y="49"/>
                      </a:lnTo>
                      <a:lnTo>
                        <a:pt x="302" y="48"/>
                      </a:lnTo>
                      <a:lnTo>
                        <a:pt x="296" y="45"/>
                      </a:lnTo>
                      <a:lnTo>
                        <a:pt x="288" y="44"/>
                      </a:lnTo>
                      <a:lnTo>
                        <a:pt x="279" y="42"/>
                      </a:lnTo>
                      <a:lnTo>
                        <a:pt x="267" y="40"/>
                      </a:lnTo>
                      <a:lnTo>
                        <a:pt x="252" y="38"/>
                      </a:lnTo>
                      <a:lnTo>
                        <a:pt x="238" y="36"/>
                      </a:lnTo>
                      <a:lnTo>
                        <a:pt x="220" y="33"/>
                      </a:lnTo>
                      <a:lnTo>
                        <a:pt x="200" y="30"/>
                      </a:lnTo>
                      <a:lnTo>
                        <a:pt x="179" y="27"/>
                      </a:lnTo>
                      <a:lnTo>
                        <a:pt x="155" y="25"/>
                      </a:lnTo>
                      <a:lnTo>
                        <a:pt x="129" y="20"/>
                      </a:lnTo>
                      <a:lnTo>
                        <a:pt x="101" y="17"/>
                      </a:lnTo>
                      <a:lnTo>
                        <a:pt x="70" y="12"/>
                      </a:lnTo>
                      <a:lnTo>
                        <a:pt x="38" y="6"/>
                      </a:lnTo>
                      <a:lnTo>
                        <a:pt x="2" y="0"/>
                      </a:lnTo>
                      <a:lnTo>
                        <a:pt x="0" y="10"/>
                      </a:lnTo>
                      <a:lnTo>
                        <a:pt x="35" y="15"/>
                      </a:lnTo>
                      <a:lnTo>
                        <a:pt x="68" y="21"/>
                      </a:lnTo>
                      <a:lnTo>
                        <a:pt x="99" y="26"/>
                      </a:lnTo>
                      <a:lnTo>
                        <a:pt x="126" y="29"/>
                      </a:lnTo>
                      <a:lnTo>
                        <a:pt x="153" y="34"/>
                      </a:lnTo>
                      <a:lnTo>
                        <a:pt x="177" y="36"/>
                      </a:lnTo>
                      <a:lnTo>
                        <a:pt x="198" y="40"/>
                      </a:lnTo>
                      <a:lnTo>
                        <a:pt x="218" y="42"/>
                      </a:lnTo>
                      <a:lnTo>
                        <a:pt x="236" y="45"/>
                      </a:lnTo>
                      <a:lnTo>
                        <a:pt x="252" y="48"/>
                      </a:lnTo>
                      <a:lnTo>
                        <a:pt x="265" y="49"/>
                      </a:lnTo>
                      <a:lnTo>
                        <a:pt x="276" y="51"/>
                      </a:lnTo>
                      <a:lnTo>
                        <a:pt x="285" y="53"/>
                      </a:lnTo>
                      <a:lnTo>
                        <a:pt x="294" y="55"/>
                      </a:lnTo>
                      <a:lnTo>
                        <a:pt x="299" y="57"/>
                      </a:lnTo>
                      <a:lnTo>
                        <a:pt x="303" y="58"/>
                      </a:lnTo>
                      <a:lnTo>
                        <a:pt x="305" y="49"/>
                      </a:lnTo>
                      <a:lnTo>
                        <a:pt x="305" y="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43" name="Freeform 509"/>
                <p:cNvSpPr>
                  <a:spLocks/>
                </p:cNvSpPr>
                <p:nvPr/>
              </p:nvSpPr>
              <p:spPr bwMode="auto">
                <a:xfrm>
                  <a:off x="6604" y="3416"/>
                  <a:ext cx="299" cy="14"/>
                </a:xfrm>
                <a:custGeom>
                  <a:avLst/>
                  <a:gdLst>
                    <a:gd name="T0" fmla="*/ 0 w 597"/>
                    <a:gd name="T1" fmla="*/ 8 h 26"/>
                    <a:gd name="T2" fmla="*/ 0 w 597"/>
                    <a:gd name="T3" fmla="*/ 8 h 26"/>
                    <a:gd name="T4" fmla="*/ 150 w 597"/>
                    <a:gd name="T5" fmla="*/ 3 h 26"/>
                    <a:gd name="T6" fmla="*/ 150 w 597"/>
                    <a:gd name="T7" fmla="*/ 0 h 26"/>
                    <a:gd name="T8" fmla="*/ 0 w 597"/>
                    <a:gd name="T9" fmla="*/ 5 h 26"/>
                    <a:gd name="T10" fmla="*/ 0 w 597"/>
                    <a:gd name="T11" fmla="*/ 5 h 26"/>
                    <a:gd name="T12" fmla="*/ 0 w 597"/>
                    <a:gd name="T13" fmla="*/ 8 h 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97"/>
                    <a:gd name="T22" fmla="*/ 0 h 26"/>
                    <a:gd name="T23" fmla="*/ 597 w 597"/>
                    <a:gd name="T24" fmla="*/ 26 h 2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97" h="26">
                      <a:moveTo>
                        <a:pt x="0" y="26"/>
                      </a:moveTo>
                      <a:lnTo>
                        <a:pt x="0" y="26"/>
                      </a:lnTo>
                      <a:lnTo>
                        <a:pt x="597" y="9"/>
                      </a:lnTo>
                      <a:lnTo>
                        <a:pt x="597" y="0"/>
                      </a:lnTo>
                      <a:lnTo>
                        <a:pt x="0" y="1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44" name="Freeform 510"/>
                <p:cNvSpPr>
                  <a:spLocks/>
                </p:cNvSpPr>
                <p:nvPr/>
              </p:nvSpPr>
              <p:spPr bwMode="auto">
                <a:xfrm>
                  <a:off x="6187" y="3425"/>
                  <a:ext cx="417" cy="5"/>
                </a:xfrm>
                <a:custGeom>
                  <a:avLst/>
                  <a:gdLst>
                    <a:gd name="T0" fmla="*/ 1 w 834"/>
                    <a:gd name="T1" fmla="*/ 3 h 9"/>
                    <a:gd name="T2" fmla="*/ 1 w 834"/>
                    <a:gd name="T3" fmla="*/ 3 h 9"/>
                    <a:gd name="T4" fmla="*/ 209 w 834"/>
                    <a:gd name="T5" fmla="*/ 3 h 9"/>
                    <a:gd name="T6" fmla="*/ 209 w 834"/>
                    <a:gd name="T7" fmla="*/ 0 h 9"/>
                    <a:gd name="T8" fmla="*/ 1 w 834"/>
                    <a:gd name="T9" fmla="*/ 0 h 9"/>
                    <a:gd name="T10" fmla="*/ 0 w 834"/>
                    <a:gd name="T11" fmla="*/ 0 h 9"/>
                    <a:gd name="T12" fmla="*/ 1 w 834"/>
                    <a:gd name="T13" fmla="*/ 0 h 9"/>
                    <a:gd name="T14" fmla="*/ 1 w 834"/>
                    <a:gd name="T15" fmla="*/ 0 h 9"/>
                    <a:gd name="T16" fmla="*/ 0 w 834"/>
                    <a:gd name="T17" fmla="*/ 0 h 9"/>
                    <a:gd name="T18" fmla="*/ 1 w 834"/>
                    <a:gd name="T19" fmla="*/ 3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34"/>
                    <a:gd name="T31" fmla="*/ 0 h 9"/>
                    <a:gd name="T32" fmla="*/ 834 w 834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34" h="9">
                      <a:moveTo>
                        <a:pt x="3" y="9"/>
                      </a:moveTo>
                      <a:lnTo>
                        <a:pt x="1" y="9"/>
                      </a:lnTo>
                      <a:lnTo>
                        <a:pt x="834" y="9"/>
                      </a:lnTo>
                      <a:lnTo>
                        <a:pt x="834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3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45" name="Freeform 511"/>
                <p:cNvSpPr>
                  <a:spLocks/>
                </p:cNvSpPr>
                <p:nvPr/>
              </p:nvSpPr>
              <p:spPr bwMode="auto">
                <a:xfrm>
                  <a:off x="5795" y="3425"/>
                  <a:ext cx="393" cy="80"/>
                </a:xfrm>
                <a:custGeom>
                  <a:avLst/>
                  <a:gdLst>
                    <a:gd name="T0" fmla="*/ 1 w 786"/>
                    <a:gd name="T1" fmla="*/ 39 h 159"/>
                    <a:gd name="T2" fmla="*/ 1 w 786"/>
                    <a:gd name="T3" fmla="*/ 40 h 159"/>
                    <a:gd name="T4" fmla="*/ 197 w 786"/>
                    <a:gd name="T5" fmla="*/ 3 h 159"/>
                    <a:gd name="T6" fmla="*/ 196 w 786"/>
                    <a:gd name="T7" fmla="*/ 0 h 159"/>
                    <a:gd name="T8" fmla="*/ 0 w 786"/>
                    <a:gd name="T9" fmla="*/ 38 h 159"/>
                    <a:gd name="T10" fmla="*/ 1 w 786"/>
                    <a:gd name="T11" fmla="*/ 39 h 15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86"/>
                    <a:gd name="T19" fmla="*/ 0 h 159"/>
                    <a:gd name="T20" fmla="*/ 786 w 786"/>
                    <a:gd name="T21" fmla="*/ 159 h 15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86" h="159">
                      <a:moveTo>
                        <a:pt x="1" y="154"/>
                      </a:moveTo>
                      <a:lnTo>
                        <a:pt x="2" y="159"/>
                      </a:lnTo>
                      <a:lnTo>
                        <a:pt x="786" y="9"/>
                      </a:lnTo>
                      <a:lnTo>
                        <a:pt x="783" y="0"/>
                      </a:lnTo>
                      <a:lnTo>
                        <a:pt x="0" y="150"/>
                      </a:lnTo>
                      <a:lnTo>
                        <a:pt x="1" y="1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46" name="Freeform 512"/>
                <p:cNvSpPr>
                  <a:spLocks/>
                </p:cNvSpPr>
                <p:nvPr/>
              </p:nvSpPr>
              <p:spPr bwMode="auto">
                <a:xfrm>
                  <a:off x="6646" y="3453"/>
                  <a:ext cx="15" cy="18"/>
                </a:xfrm>
                <a:custGeom>
                  <a:avLst/>
                  <a:gdLst>
                    <a:gd name="T0" fmla="*/ 0 w 31"/>
                    <a:gd name="T1" fmla="*/ 2 h 36"/>
                    <a:gd name="T2" fmla="*/ 0 w 31"/>
                    <a:gd name="T3" fmla="*/ 2 h 36"/>
                    <a:gd name="T4" fmla="*/ 6 w 31"/>
                    <a:gd name="T5" fmla="*/ 9 h 36"/>
                    <a:gd name="T6" fmla="*/ 7 w 31"/>
                    <a:gd name="T7" fmla="*/ 7 h 36"/>
                    <a:gd name="T8" fmla="*/ 1 w 31"/>
                    <a:gd name="T9" fmla="*/ 1 h 36"/>
                    <a:gd name="T10" fmla="*/ 1 w 31"/>
                    <a:gd name="T11" fmla="*/ 0 h 36"/>
                    <a:gd name="T12" fmla="*/ 1 w 31"/>
                    <a:gd name="T13" fmla="*/ 1 h 36"/>
                    <a:gd name="T14" fmla="*/ 1 w 31"/>
                    <a:gd name="T15" fmla="*/ 1 h 36"/>
                    <a:gd name="T16" fmla="*/ 1 w 31"/>
                    <a:gd name="T17" fmla="*/ 0 h 36"/>
                    <a:gd name="T18" fmla="*/ 0 w 31"/>
                    <a:gd name="T19" fmla="*/ 2 h 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1"/>
                    <a:gd name="T31" fmla="*/ 0 h 36"/>
                    <a:gd name="T32" fmla="*/ 31 w 31"/>
                    <a:gd name="T33" fmla="*/ 36 h 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1" h="36">
                      <a:moveTo>
                        <a:pt x="3" y="10"/>
                      </a:moveTo>
                      <a:lnTo>
                        <a:pt x="0" y="8"/>
                      </a:lnTo>
                      <a:lnTo>
                        <a:pt x="24" y="36"/>
                      </a:lnTo>
                      <a:lnTo>
                        <a:pt x="31" y="29"/>
                      </a:lnTo>
                      <a:lnTo>
                        <a:pt x="7" y="2"/>
                      </a:lnTo>
                      <a:lnTo>
                        <a:pt x="5" y="0"/>
                      </a:lnTo>
                      <a:lnTo>
                        <a:pt x="7" y="2"/>
                      </a:lnTo>
                      <a:lnTo>
                        <a:pt x="6" y="2"/>
                      </a:lnTo>
                      <a:lnTo>
                        <a:pt x="5" y="0"/>
                      </a:lnTo>
                      <a:lnTo>
                        <a:pt x="3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47" name="Freeform 513"/>
                <p:cNvSpPr>
                  <a:spLocks/>
                </p:cNvSpPr>
                <p:nvPr/>
              </p:nvSpPr>
              <p:spPr bwMode="auto">
                <a:xfrm>
                  <a:off x="6625" y="3445"/>
                  <a:ext cx="23" cy="12"/>
                </a:xfrm>
                <a:custGeom>
                  <a:avLst/>
                  <a:gdLst>
                    <a:gd name="T0" fmla="*/ 1 w 45"/>
                    <a:gd name="T1" fmla="*/ 2 h 25"/>
                    <a:gd name="T2" fmla="*/ 0 w 45"/>
                    <a:gd name="T3" fmla="*/ 2 h 25"/>
                    <a:gd name="T4" fmla="*/ 11 w 45"/>
                    <a:gd name="T5" fmla="*/ 6 h 25"/>
                    <a:gd name="T6" fmla="*/ 12 w 45"/>
                    <a:gd name="T7" fmla="*/ 3 h 25"/>
                    <a:gd name="T8" fmla="*/ 1 w 45"/>
                    <a:gd name="T9" fmla="*/ 0 h 25"/>
                    <a:gd name="T10" fmla="*/ 0 w 45"/>
                    <a:gd name="T11" fmla="*/ 0 h 25"/>
                    <a:gd name="T12" fmla="*/ 1 w 45"/>
                    <a:gd name="T13" fmla="*/ 0 h 25"/>
                    <a:gd name="T14" fmla="*/ 1 w 45"/>
                    <a:gd name="T15" fmla="*/ 0 h 25"/>
                    <a:gd name="T16" fmla="*/ 0 w 45"/>
                    <a:gd name="T17" fmla="*/ 0 h 25"/>
                    <a:gd name="T18" fmla="*/ 1 w 45"/>
                    <a:gd name="T19" fmla="*/ 2 h 2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5"/>
                    <a:gd name="T31" fmla="*/ 0 h 25"/>
                    <a:gd name="T32" fmla="*/ 45 w 45"/>
                    <a:gd name="T33" fmla="*/ 25 h 2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5" h="25">
                      <a:moveTo>
                        <a:pt x="2" y="10"/>
                      </a:moveTo>
                      <a:lnTo>
                        <a:pt x="0" y="10"/>
                      </a:lnTo>
                      <a:lnTo>
                        <a:pt x="43" y="25"/>
                      </a:lnTo>
                      <a:lnTo>
                        <a:pt x="45" y="15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48" name="Freeform 514"/>
                <p:cNvSpPr>
                  <a:spLocks/>
                </p:cNvSpPr>
                <p:nvPr/>
              </p:nvSpPr>
              <p:spPr bwMode="auto">
                <a:xfrm>
                  <a:off x="6072" y="3445"/>
                  <a:ext cx="555" cy="224"/>
                </a:xfrm>
                <a:custGeom>
                  <a:avLst/>
                  <a:gdLst>
                    <a:gd name="T0" fmla="*/ 1 w 1108"/>
                    <a:gd name="T1" fmla="*/ 112 h 448"/>
                    <a:gd name="T2" fmla="*/ 1 w 1108"/>
                    <a:gd name="T3" fmla="*/ 112 h 448"/>
                    <a:gd name="T4" fmla="*/ 278 w 1108"/>
                    <a:gd name="T5" fmla="*/ 3 h 448"/>
                    <a:gd name="T6" fmla="*/ 278 w 1108"/>
                    <a:gd name="T7" fmla="*/ 0 h 448"/>
                    <a:gd name="T8" fmla="*/ 0 w 1108"/>
                    <a:gd name="T9" fmla="*/ 110 h 448"/>
                    <a:gd name="T10" fmla="*/ 1 w 1108"/>
                    <a:gd name="T11" fmla="*/ 110 h 448"/>
                    <a:gd name="T12" fmla="*/ 1 w 1108"/>
                    <a:gd name="T13" fmla="*/ 112 h 448"/>
                    <a:gd name="T14" fmla="*/ 1 w 1108"/>
                    <a:gd name="T15" fmla="*/ 112 h 448"/>
                    <a:gd name="T16" fmla="*/ 1 w 1108"/>
                    <a:gd name="T17" fmla="*/ 112 h 448"/>
                    <a:gd name="T18" fmla="*/ 1 w 1108"/>
                    <a:gd name="T19" fmla="*/ 112 h 44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08"/>
                    <a:gd name="T31" fmla="*/ 0 h 448"/>
                    <a:gd name="T32" fmla="*/ 1108 w 1108"/>
                    <a:gd name="T33" fmla="*/ 448 h 44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08" h="448">
                      <a:moveTo>
                        <a:pt x="1" y="448"/>
                      </a:moveTo>
                      <a:lnTo>
                        <a:pt x="2" y="448"/>
                      </a:lnTo>
                      <a:lnTo>
                        <a:pt x="1108" y="10"/>
                      </a:lnTo>
                      <a:lnTo>
                        <a:pt x="1106" y="0"/>
                      </a:lnTo>
                      <a:lnTo>
                        <a:pt x="0" y="439"/>
                      </a:lnTo>
                      <a:lnTo>
                        <a:pt x="1" y="439"/>
                      </a:lnTo>
                      <a:lnTo>
                        <a:pt x="1" y="448"/>
                      </a:lnTo>
                      <a:lnTo>
                        <a:pt x="2" y="448"/>
                      </a:lnTo>
                      <a:lnTo>
                        <a:pt x="1" y="44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49" name="Freeform 515"/>
                <p:cNvSpPr>
                  <a:spLocks/>
                </p:cNvSpPr>
                <p:nvPr/>
              </p:nvSpPr>
              <p:spPr bwMode="auto">
                <a:xfrm>
                  <a:off x="6030" y="3665"/>
                  <a:ext cx="43" cy="4"/>
                </a:xfrm>
                <a:custGeom>
                  <a:avLst/>
                  <a:gdLst>
                    <a:gd name="T0" fmla="*/ 0 w 86"/>
                    <a:gd name="T1" fmla="*/ 1 h 9"/>
                    <a:gd name="T2" fmla="*/ 0 w 86"/>
                    <a:gd name="T3" fmla="*/ 2 h 9"/>
                    <a:gd name="T4" fmla="*/ 22 w 86"/>
                    <a:gd name="T5" fmla="*/ 2 h 9"/>
                    <a:gd name="T6" fmla="*/ 22 w 86"/>
                    <a:gd name="T7" fmla="*/ 0 h 9"/>
                    <a:gd name="T8" fmla="*/ 0 w 86"/>
                    <a:gd name="T9" fmla="*/ 0 h 9"/>
                    <a:gd name="T10" fmla="*/ 0 w 86"/>
                    <a:gd name="T11" fmla="*/ 1 h 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6"/>
                    <a:gd name="T19" fmla="*/ 0 h 9"/>
                    <a:gd name="T20" fmla="*/ 86 w 86"/>
                    <a:gd name="T21" fmla="*/ 9 h 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6" h="9">
                      <a:moveTo>
                        <a:pt x="0" y="5"/>
                      </a:moveTo>
                      <a:lnTo>
                        <a:pt x="0" y="9"/>
                      </a:lnTo>
                      <a:lnTo>
                        <a:pt x="86" y="9"/>
                      </a:lnTo>
                      <a:lnTo>
                        <a:pt x="86" y="0"/>
                      </a:lnTo>
                      <a:lnTo>
                        <a:pt x="0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50" name="Rectangle 516"/>
                <p:cNvSpPr>
                  <a:spLocks noChangeArrowheads="1"/>
                </p:cNvSpPr>
                <p:nvPr/>
              </p:nvSpPr>
              <p:spPr bwMode="auto">
                <a:xfrm>
                  <a:off x="5734" y="3468"/>
                  <a:ext cx="38" cy="3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51" name="Freeform 517"/>
                <p:cNvSpPr>
                  <a:spLocks/>
                </p:cNvSpPr>
                <p:nvPr/>
              </p:nvSpPr>
              <p:spPr bwMode="auto">
                <a:xfrm>
                  <a:off x="5770" y="3465"/>
                  <a:ext cx="5" cy="33"/>
                </a:xfrm>
                <a:custGeom>
                  <a:avLst/>
                  <a:gdLst>
                    <a:gd name="T0" fmla="*/ 2 w 9"/>
                    <a:gd name="T1" fmla="*/ 3 h 65"/>
                    <a:gd name="T2" fmla="*/ 0 w 9"/>
                    <a:gd name="T3" fmla="*/ 1 h 65"/>
                    <a:gd name="T4" fmla="*/ 0 w 9"/>
                    <a:gd name="T5" fmla="*/ 17 h 65"/>
                    <a:gd name="T6" fmla="*/ 3 w 9"/>
                    <a:gd name="T7" fmla="*/ 17 h 65"/>
                    <a:gd name="T8" fmla="*/ 3 w 9"/>
                    <a:gd name="T9" fmla="*/ 1 h 65"/>
                    <a:gd name="T10" fmla="*/ 2 w 9"/>
                    <a:gd name="T11" fmla="*/ 0 h 65"/>
                    <a:gd name="T12" fmla="*/ 3 w 9"/>
                    <a:gd name="T13" fmla="*/ 1 h 65"/>
                    <a:gd name="T14" fmla="*/ 3 w 9"/>
                    <a:gd name="T15" fmla="*/ 0 h 65"/>
                    <a:gd name="T16" fmla="*/ 2 w 9"/>
                    <a:gd name="T17" fmla="*/ 0 h 65"/>
                    <a:gd name="T18" fmla="*/ 2 w 9"/>
                    <a:gd name="T19" fmla="*/ 3 h 6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65"/>
                    <a:gd name="T32" fmla="*/ 9 w 9"/>
                    <a:gd name="T33" fmla="*/ 65 h 6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65">
                      <a:moveTo>
                        <a:pt x="5" y="9"/>
                      </a:moveTo>
                      <a:lnTo>
                        <a:pt x="0" y="4"/>
                      </a:lnTo>
                      <a:lnTo>
                        <a:pt x="0" y="65"/>
                      </a:lnTo>
                      <a:lnTo>
                        <a:pt x="9" y="65"/>
                      </a:lnTo>
                      <a:lnTo>
                        <a:pt x="9" y="4"/>
                      </a:lnTo>
                      <a:lnTo>
                        <a:pt x="5" y="0"/>
                      </a:lnTo>
                      <a:lnTo>
                        <a:pt x="9" y="4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5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52" name="Freeform 518"/>
                <p:cNvSpPr>
                  <a:spLocks/>
                </p:cNvSpPr>
                <p:nvPr/>
              </p:nvSpPr>
              <p:spPr bwMode="auto">
                <a:xfrm>
                  <a:off x="5731" y="3465"/>
                  <a:ext cx="41" cy="5"/>
                </a:xfrm>
                <a:custGeom>
                  <a:avLst/>
                  <a:gdLst>
                    <a:gd name="T0" fmla="*/ 3 w 82"/>
                    <a:gd name="T1" fmla="*/ 1 h 9"/>
                    <a:gd name="T2" fmla="*/ 1 w 82"/>
                    <a:gd name="T3" fmla="*/ 3 h 9"/>
                    <a:gd name="T4" fmla="*/ 21 w 82"/>
                    <a:gd name="T5" fmla="*/ 3 h 9"/>
                    <a:gd name="T6" fmla="*/ 21 w 82"/>
                    <a:gd name="T7" fmla="*/ 0 h 9"/>
                    <a:gd name="T8" fmla="*/ 1 w 82"/>
                    <a:gd name="T9" fmla="*/ 0 h 9"/>
                    <a:gd name="T10" fmla="*/ 0 w 82"/>
                    <a:gd name="T11" fmla="*/ 1 h 9"/>
                    <a:gd name="T12" fmla="*/ 1 w 82"/>
                    <a:gd name="T13" fmla="*/ 0 h 9"/>
                    <a:gd name="T14" fmla="*/ 0 w 82"/>
                    <a:gd name="T15" fmla="*/ 0 h 9"/>
                    <a:gd name="T16" fmla="*/ 0 w 82"/>
                    <a:gd name="T17" fmla="*/ 1 h 9"/>
                    <a:gd name="T18" fmla="*/ 3 w 82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2"/>
                    <a:gd name="T31" fmla="*/ 0 h 9"/>
                    <a:gd name="T32" fmla="*/ 82 w 82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2" h="9">
                      <a:moveTo>
                        <a:pt x="9" y="4"/>
                      </a:moveTo>
                      <a:lnTo>
                        <a:pt x="5" y="9"/>
                      </a:lnTo>
                      <a:lnTo>
                        <a:pt x="82" y="9"/>
                      </a:lnTo>
                      <a:lnTo>
                        <a:pt x="82" y="0"/>
                      </a:lnTo>
                      <a:lnTo>
                        <a:pt x="5" y="0"/>
                      </a:ln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9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53" name="Freeform 519"/>
                <p:cNvSpPr>
                  <a:spLocks/>
                </p:cNvSpPr>
                <p:nvPr/>
              </p:nvSpPr>
              <p:spPr bwMode="auto">
                <a:xfrm>
                  <a:off x="5731" y="3468"/>
                  <a:ext cx="5" cy="32"/>
                </a:xfrm>
                <a:custGeom>
                  <a:avLst/>
                  <a:gdLst>
                    <a:gd name="T0" fmla="*/ 2 w 9"/>
                    <a:gd name="T1" fmla="*/ 14 h 66"/>
                    <a:gd name="T2" fmla="*/ 3 w 9"/>
                    <a:gd name="T3" fmla="*/ 15 h 66"/>
                    <a:gd name="T4" fmla="*/ 3 w 9"/>
                    <a:gd name="T5" fmla="*/ 0 h 66"/>
                    <a:gd name="T6" fmla="*/ 0 w 9"/>
                    <a:gd name="T7" fmla="*/ 0 h 66"/>
                    <a:gd name="T8" fmla="*/ 0 w 9"/>
                    <a:gd name="T9" fmla="*/ 15 h 66"/>
                    <a:gd name="T10" fmla="*/ 2 w 9"/>
                    <a:gd name="T11" fmla="*/ 16 h 66"/>
                    <a:gd name="T12" fmla="*/ 0 w 9"/>
                    <a:gd name="T13" fmla="*/ 15 h 66"/>
                    <a:gd name="T14" fmla="*/ 0 w 9"/>
                    <a:gd name="T15" fmla="*/ 16 h 66"/>
                    <a:gd name="T16" fmla="*/ 2 w 9"/>
                    <a:gd name="T17" fmla="*/ 16 h 66"/>
                    <a:gd name="T18" fmla="*/ 2 w 9"/>
                    <a:gd name="T19" fmla="*/ 14 h 6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66"/>
                    <a:gd name="T32" fmla="*/ 9 w 9"/>
                    <a:gd name="T33" fmla="*/ 66 h 6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66">
                      <a:moveTo>
                        <a:pt x="5" y="57"/>
                      </a:moveTo>
                      <a:lnTo>
                        <a:pt x="9" y="61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61"/>
                      </a:lnTo>
                      <a:lnTo>
                        <a:pt x="5" y="66"/>
                      </a:lnTo>
                      <a:lnTo>
                        <a:pt x="0" y="61"/>
                      </a:lnTo>
                      <a:lnTo>
                        <a:pt x="0" y="66"/>
                      </a:lnTo>
                      <a:lnTo>
                        <a:pt x="5" y="66"/>
                      </a:lnTo>
                      <a:lnTo>
                        <a:pt x="5" y="5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54" name="Freeform 520"/>
                <p:cNvSpPr>
                  <a:spLocks/>
                </p:cNvSpPr>
                <p:nvPr/>
              </p:nvSpPr>
              <p:spPr bwMode="auto">
                <a:xfrm>
                  <a:off x="5734" y="3496"/>
                  <a:ext cx="41" cy="4"/>
                </a:xfrm>
                <a:custGeom>
                  <a:avLst/>
                  <a:gdLst>
                    <a:gd name="T0" fmla="*/ 18 w 81"/>
                    <a:gd name="T1" fmla="*/ 1 h 9"/>
                    <a:gd name="T2" fmla="*/ 20 w 81"/>
                    <a:gd name="T3" fmla="*/ 0 h 9"/>
                    <a:gd name="T4" fmla="*/ 0 w 81"/>
                    <a:gd name="T5" fmla="*/ 0 h 9"/>
                    <a:gd name="T6" fmla="*/ 0 w 81"/>
                    <a:gd name="T7" fmla="*/ 2 h 9"/>
                    <a:gd name="T8" fmla="*/ 20 w 81"/>
                    <a:gd name="T9" fmla="*/ 2 h 9"/>
                    <a:gd name="T10" fmla="*/ 21 w 81"/>
                    <a:gd name="T11" fmla="*/ 1 h 9"/>
                    <a:gd name="T12" fmla="*/ 20 w 81"/>
                    <a:gd name="T13" fmla="*/ 2 h 9"/>
                    <a:gd name="T14" fmla="*/ 21 w 81"/>
                    <a:gd name="T15" fmla="*/ 2 h 9"/>
                    <a:gd name="T16" fmla="*/ 21 w 81"/>
                    <a:gd name="T17" fmla="*/ 1 h 9"/>
                    <a:gd name="T18" fmla="*/ 18 w 81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1"/>
                    <a:gd name="T31" fmla="*/ 0 h 9"/>
                    <a:gd name="T32" fmla="*/ 81 w 81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1" h="9">
                      <a:moveTo>
                        <a:pt x="72" y="4"/>
                      </a:moveTo>
                      <a:lnTo>
                        <a:pt x="77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77" y="9"/>
                      </a:lnTo>
                      <a:lnTo>
                        <a:pt x="81" y="4"/>
                      </a:lnTo>
                      <a:lnTo>
                        <a:pt x="77" y="9"/>
                      </a:lnTo>
                      <a:lnTo>
                        <a:pt x="81" y="9"/>
                      </a:lnTo>
                      <a:lnTo>
                        <a:pt x="81" y="4"/>
                      </a:lnTo>
                      <a:lnTo>
                        <a:pt x="72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55" name="Freeform 521"/>
                <p:cNvSpPr>
                  <a:spLocks/>
                </p:cNvSpPr>
                <p:nvPr/>
              </p:nvSpPr>
              <p:spPr bwMode="auto">
                <a:xfrm>
                  <a:off x="5872" y="3410"/>
                  <a:ext cx="158" cy="40"/>
                </a:xfrm>
                <a:custGeom>
                  <a:avLst/>
                  <a:gdLst>
                    <a:gd name="T0" fmla="*/ 0 w 317"/>
                    <a:gd name="T1" fmla="*/ 1 h 82"/>
                    <a:gd name="T2" fmla="*/ 0 w 317"/>
                    <a:gd name="T3" fmla="*/ 2 h 82"/>
                    <a:gd name="T4" fmla="*/ 78 w 317"/>
                    <a:gd name="T5" fmla="*/ 20 h 82"/>
                    <a:gd name="T6" fmla="*/ 79 w 317"/>
                    <a:gd name="T7" fmla="*/ 18 h 82"/>
                    <a:gd name="T8" fmla="*/ 0 w 317"/>
                    <a:gd name="T9" fmla="*/ 0 h 82"/>
                    <a:gd name="T10" fmla="*/ 0 w 317"/>
                    <a:gd name="T11" fmla="*/ 1 h 8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17"/>
                    <a:gd name="T19" fmla="*/ 0 h 82"/>
                    <a:gd name="T20" fmla="*/ 317 w 317"/>
                    <a:gd name="T21" fmla="*/ 82 h 8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17" h="82">
                      <a:moveTo>
                        <a:pt x="1" y="5"/>
                      </a:moveTo>
                      <a:lnTo>
                        <a:pt x="0" y="9"/>
                      </a:lnTo>
                      <a:lnTo>
                        <a:pt x="315" y="82"/>
                      </a:lnTo>
                      <a:lnTo>
                        <a:pt x="317" y="73"/>
                      </a:lnTo>
                      <a:lnTo>
                        <a:pt x="2" y="0"/>
                      </a:lnTo>
                      <a:lnTo>
                        <a:pt x="1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56" name="Freeform 522"/>
                <p:cNvSpPr>
                  <a:spLocks/>
                </p:cNvSpPr>
                <p:nvPr/>
              </p:nvSpPr>
              <p:spPr bwMode="auto">
                <a:xfrm>
                  <a:off x="6439" y="3344"/>
                  <a:ext cx="88" cy="63"/>
                </a:xfrm>
                <a:custGeom>
                  <a:avLst/>
                  <a:gdLst>
                    <a:gd name="T0" fmla="*/ 44 w 176"/>
                    <a:gd name="T1" fmla="*/ 32 h 124"/>
                    <a:gd name="T2" fmla="*/ 44 w 176"/>
                    <a:gd name="T3" fmla="*/ 0 h 124"/>
                    <a:gd name="T4" fmla="*/ 0 w 176"/>
                    <a:gd name="T5" fmla="*/ 7 h 124"/>
                    <a:gd name="T6" fmla="*/ 0 w 176"/>
                    <a:gd name="T7" fmla="*/ 32 h 124"/>
                    <a:gd name="T8" fmla="*/ 44 w 176"/>
                    <a:gd name="T9" fmla="*/ 32 h 1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6"/>
                    <a:gd name="T16" fmla="*/ 0 h 124"/>
                    <a:gd name="T17" fmla="*/ 176 w 176"/>
                    <a:gd name="T18" fmla="*/ 124 h 1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6" h="124">
                      <a:moveTo>
                        <a:pt x="176" y="124"/>
                      </a:moveTo>
                      <a:lnTo>
                        <a:pt x="176" y="0"/>
                      </a:lnTo>
                      <a:lnTo>
                        <a:pt x="0" y="28"/>
                      </a:lnTo>
                      <a:lnTo>
                        <a:pt x="0" y="124"/>
                      </a:lnTo>
                      <a:lnTo>
                        <a:pt x="176" y="1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57" name="Freeform 523"/>
                <p:cNvSpPr>
                  <a:spLocks/>
                </p:cNvSpPr>
                <p:nvPr/>
              </p:nvSpPr>
              <p:spPr bwMode="auto">
                <a:xfrm>
                  <a:off x="6525" y="3342"/>
                  <a:ext cx="4" cy="65"/>
                </a:xfrm>
                <a:custGeom>
                  <a:avLst/>
                  <a:gdLst>
                    <a:gd name="T0" fmla="*/ 1 w 10"/>
                    <a:gd name="T1" fmla="*/ 2 h 130"/>
                    <a:gd name="T2" fmla="*/ 0 w 10"/>
                    <a:gd name="T3" fmla="*/ 1 h 130"/>
                    <a:gd name="T4" fmla="*/ 0 w 10"/>
                    <a:gd name="T5" fmla="*/ 33 h 130"/>
                    <a:gd name="T6" fmla="*/ 2 w 10"/>
                    <a:gd name="T7" fmla="*/ 33 h 130"/>
                    <a:gd name="T8" fmla="*/ 2 w 10"/>
                    <a:gd name="T9" fmla="*/ 1 h 130"/>
                    <a:gd name="T10" fmla="*/ 1 w 10"/>
                    <a:gd name="T11" fmla="*/ 1 h 130"/>
                    <a:gd name="T12" fmla="*/ 2 w 10"/>
                    <a:gd name="T13" fmla="*/ 1 h 130"/>
                    <a:gd name="T14" fmla="*/ 2 w 10"/>
                    <a:gd name="T15" fmla="*/ 0 h 130"/>
                    <a:gd name="T16" fmla="*/ 1 w 10"/>
                    <a:gd name="T17" fmla="*/ 1 h 130"/>
                    <a:gd name="T18" fmla="*/ 1 w 10"/>
                    <a:gd name="T19" fmla="*/ 2 h 13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0"/>
                    <a:gd name="T31" fmla="*/ 0 h 130"/>
                    <a:gd name="T32" fmla="*/ 10 w 10"/>
                    <a:gd name="T33" fmla="*/ 130 h 13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0" h="130">
                      <a:moveTo>
                        <a:pt x="6" y="10"/>
                      </a:moveTo>
                      <a:lnTo>
                        <a:pt x="0" y="6"/>
                      </a:lnTo>
                      <a:lnTo>
                        <a:pt x="0" y="130"/>
                      </a:lnTo>
                      <a:lnTo>
                        <a:pt x="10" y="130"/>
                      </a:lnTo>
                      <a:lnTo>
                        <a:pt x="10" y="6"/>
                      </a:lnTo>
                      <a:lnTo>
                        <a:pt x="4" y="1"/>
                      </a:lnTo>
                      <a:lnTo>
                        <a:pt x="10" y="6"/>
                      </a:lnTo>
                      <a:lnTo>
                        <a:pt x="10" y="0"/>
                      </a:lnTo>
                      <a:lnTo>
                        <a:pt x="4" y="1"/>
                      </a:lnTo>
                      <a:lnTo>
                        <a:pt x="6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58" name="Freeform 524"/>
                <p:cNvSpPr>
                  <a:spLocks/>
                </p:cNvSpPr>
                <p:nvPr/>
              </p:nvSpPr>
              <p:spPr bwMode="auto">
                <a:xfrm>
                  <a:off x="6437" y="3342"/>
                  <a:ext cx="91" cy="19"/>
                </a:xfrm>
                <a:custGeom>
                  <a:avLst/>
                  <a:gdLst>
                    <a:gd name="T0" fmla="*/ 3 w 182"/>
                    <a:gd name="T1" fmla="*/ 9 h 37"/>
                    <a:gd name="T2" fmla="*/ 1 w 182"/>
                    <a:gd name="T3" fmla="*/ 10 h 37"/>
                    <a:gd name="T4" fmla="*/ 46 w 182"/>
                    <a:gd name="T5" fmla="*/ 3 h 37"/>
                    <a:gd name="T6" fmla="*/ 45 w 182"/>
                    <a:gd name="T7" fmla="*/ 0 h 37"/>
                    <a:gd name="T8" fmla="*/ 1 w 182"/>
                    <a:gd name="T9" fmla="*/ 7 h 37"/>
                    <a:gd name="T10" fmla="*/ 0 w 182"/>
                    <a:gd name="T11" fmla="*/ 9 h 37"/>
                    <a:gd name="T12" fmla="*/ 1 w 182"/>
                    <a:gd name="T13" fmla="*/ 7 h 37"/>
                    <a:gd name="T14" fmla="*/ 0 w 182"/>
                    <a:gd name="T15" fmla="*/ 8 h 37"/>
                    <a:gd name="T16" fmla="*/ 0 w 182"/>
                    <a:gd name="T17" fmla="*/ 9 h 37"/>
                    <a:gd name="T18" fmla="*/ 3 w 182"/>
                    <a:gd name="T19" fmla="*/ 9 h 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82"/>
                    <a:gd name="T31" fmla="*/ 0 h 37"/>
                    <a:gd name="T32" fmla="*/ 182 w 182"/>
                    <a:gd name="T33" fmla="*/ 37 h 37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82" h="37">
                      <a:moveTo>
                        <a:pt x="9" y="33"/>
                      </a:moveTo>
                      <a:lnTo>
                        <a:pt x="6" y="37"/>
                      </a:lnTo>
                      <a:lnTo>
                        <a:pt x="182" y="9"/>
                      </a:lnTo>
                      <a:lnTo>
                        <a:pt x="180" y="0"/>
                      </a:lnTo>
                      <a:lnTo>
                        <a:pt x="3" y="28"/>
                      </a:lnTo>
                      <a:lnTo>
                        <a:pt x="0" y="33"/>
                      </a:lnTo>
                      <a:lnTo>
                        <a:pt x="3" y="28"/>
                      </a:lnTo>
                      <a:lnTo>
                        <a:pt x="0" y="29"/>
                      </a:lnTo>
                      <a:lnTo>
                        <a:pt x="0" y="33"/>
                      </a:lnTo>
                      <a:lnTo>
                        <a:pt x="9" y="3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59" name="Freeform 525"/>
                <p:cNvSpPr>
                  <a:spLocks/>
                </p:cNvSpPr>
                <p:nvPr/>
              </p:nvSpPr>
              <p:spPr bwMode="auto">
                <a:xfrm>
                  <a:off x="6437" y="3358"/>
                  <a:ext cx="4" cy="51"/>
                </a:xfrm>
                <a:custGeom>
                  <a:avLst/>
                  <a:gdLst>
                    <a:gd name="T0" fmla="*/ 1 w 9"/>
                    <a:gd name="T1" fmla="*/ 23 h 101"/>
                    <a:gd name="T2" fmla="*/ 2 w 9"/>
                    <a:gd name="T3" fmla="*/ 24 h 101"/>
                    <a:gd name="T4" fmla="*/ 2 w 9"/>
                    <a:gd name="T5" fmla="*/ 0 h 101"/>
                    <a:gd name="T6" fmla="*/ 0 w 9"/>
                    <a:gd name="T7" fmla="*/ 0 h 101"/>
                    <a:gd name="T8" fmla="*/ 0 w 9"/>
                    <a:gd name="T9" fmla="*/ 24 h 101"/>
                    <a:gd name="T10" fmla="*/ 1 w 9"/>
                    <a:gd name="T11" fmla="*/ 26 h 101"/>
                    <a:gd name="T12" fmla="*/ 0 w 9"/>
                    <a:gd name="T13" fmla="*/ 24 h 101"/>
                    <a:gd name="T14" fmla="*/ 0 w 9"/>
                    <a:gd name="T15" fmla="*/ 26 h 101"/>
                    <a:gd name="T16" fmla="*/ 1 w 9"/>
                    <a:gd name="T17" fmla="*/ 26 h 101"/>
                    <a:gd name="T18" fmla="*/ 1 w 9"/>
                    <a:gd name="T19" fmla="*/ 23 h 10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101"/>
                    <a:gd name="T32" fmla="*/ 9 w 9"/>
                    <a:gd name="T33" fmla="*/ 101 h 10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101">
                      <a:moveTo>
                        <a:pt x="5" y="92"/>
                      </a:moveTo>
                      <a:lnTo>
                        <a:pt x="9" y="96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96"/>
                      </a:lnTo>
                      <a:lnTo>
                        <a:pt x="5" y="101"/>
                      </a:lnTo>
                      <a:lnTo>
                        <a:pt x="0" y="96"/>
                      </a:lnTo>
                      <a:lnTo>
                        <a:pt x="0" y="101"/>
                      </a:lnTo>
                      <a:lnTo>
                        <a:pt x="5" y="101"/>
                      </a:lnTo>
                      <a:lnTo>
                        <a:pt x="5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60" name="Freeform 526"/>
                <p:cNvSpPr>
                  <a:spLocks/>
                </p:cNvSpPr>
                <p:nvPr/>
              </p:nvSpPr>
              <p:spPr bwMode="auto">
                <a:xfrm>
                  <a:off x="6439" y="3404"/>
                  <a:ext cx="90" cy="5"/>
                </a:xfrm>
                <a:custGeom>
                  <a:avLst/>
                  <a:gdLst>
                    <a:gd name="T0" fmla="*/ 42 w 181"/>
                    <a:gd name="T1" fmla="*/ 1 h 9"/>
                    <a:gd name="T2" fmla="*/ 44 w 181"/>
                    <a:gd name="T3" fmla="*/ 0 h 9"/>
                    <a:gd name="T4" fmla="*/ 0 w 181"/>
                    <a:gd name="T5" fmla="*/ 0 h 9"/>
                    <a:gd name="T6" fmla="*/ 0 w 181"/>
                    <a:gd name="T7" fmla="*/ 3 h 9"/>
                    <a:gd name="T8" fmla="*/ 44 w 181"/>
                    <a:gd name="T9" fmla="*/ 3 h 9"/>
                    <a:gd name="T10" fmla="*/ 45 w 181"/>
                    <a:gd name="T11" fmla="*/ 1 h 9"/>
                    <a:gd name="T12" fmla="*/ 44 w 181"/>
                    <a:gd name="T13" fmla="*/ 3 h 9"/>
                    <a:gd name="T14" fmla="*/ 45 w 181"/>
                    <a:gd name="T15" fmla="*/ 3 h 9"/>
                    <a:gd name="T16" fmla="*/ 45 w 181"/>
                    <a:gd name="T17" fmla="*/ 1 h 9"/>
                    <a:gd name="T18" fmla="*/ 42 w 181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81"/>
                    <a:gd name="T31" fmla="*/ 0 h 9"/>
                    <a:gd name="T32" fmla="*/ 181 w 181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81" h="9">
                      <a:moveTo>
                        <a:pt x="171" y="4"/>
                      </a:moveTo>
                      <a:lnTo>
                        <a:pt x="176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76" y="9"/>
                      </a:lnTo>
                      <a:lnTo>
                        <a:pt x="181" y="4"/>
                      </a:lnTo>
                      <a:lnTo>
                        <a:pt x="176" y="9"/>
                      </a:lnTo>
                      <a:lnTo>
                        <a:pt x="181" y="9"/>
                      </a:lnTo>
                      <a:lnTo>
                        <a:pt x="181" y="4"/>
                      </a:lnTo>
                      <a:lnTo>
                        <a:pt x="171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61" name="Freeform 527"/>
                <p:cNvSpPr>
                  <a:spLocks/>
                </p:cNvSpPr>
                <p:nvPr/>
              </p:nvSpPr>
              <p:spPr bwMode="auto">
                <a:xfrm>
                  <a:off x="6482" y="3367"/>
                  <a:ext cx="9" cy="7"/>
                </a:xfrm>
                <a:custGeom>
                  <a:avLst/>
                  <a:gdLst>
                    <a:gd name="T0" fmla="*/ 2 w 17"/>
                    <a:gd name="T1" fmla="*/ 4 h 14"/>
                    <a:gd name="T2" fmla="*/ 3 w 17"/>
                    <a:gd name="T3" fmla="*/ 4 h 14"/>
                    <a:gd name="T4" fmla="*/ 4 w 17"/>
                    <a:gd name="T5" fmla="*/ 3 h 14"/>
                    <a:gd name="T6" fmla="*/ 4 w 17"/>
                    <a:gd name="T7" fmla="*/ 3 h 14"/>
                    <a:gd name="T8" fmla="*/ 5 w 17"/>
                    <a:gd name="T9" fmla="*/ 2 h 14"/>
                    <a:gd name="T10" fmla="*/ 4 w 17"/>
                    <a:gd name="T11" fmla="*/ 2 h 14"/>
                    <a:gd name="T12" fmla="*/ 4 w 17"/>
                    <a:gd name="T13" fmla="*/ 1 h 14"/>
                    <a:gd name="T14" fmla="*/ 3 w 17"/>
                    <a:gd name="T15" fmla="*/ 1 h 14"/>
                    <a:gd name="T16" fmla="*/ 2 w 17"/>
                    <a:gd name="T17" fmla="*/ 0 h 14"/>
                    <a:gd name="T18" fmla="*/ 2 w 17"/>
                    <a:gd name="T19" fmla="*/ 1 h 14"/>
                    <a:gd name="T20" fmla="*/ 1 w 17"/>
                    <a:gd name="T21" fmla="*/ 1 h 14"/>
                    <a:gd name="T22" fmla="*/ 1 w 17"/>
                    <a:gd name="T23" fmla="*/ 2 h 14"/>
                    <a:gd name="T24" fmla="*/ 0 w 17"/>
                    <a:gd name="T25" fmla="*/ 2 h 14"/>
                    <a:gd name="T26" fmla="*/ 1 w 17"/>
                    <a:gd name="T27" fmla="*/ 3 h 14"/>
                    <a:gd name="T28" fmla="*/ 1 w 17"/>
                    <a:gd name="T29" fmla="*/ 3 h 14"/>
                    <a:gd name="T30" fmla="*/ 2 w 17"/>
                    <a:gd name="T31" fmla="*/ 4 h 14"/>
                    <a:gd name="T32" fmla="*/ 2 w 17"/>
                    <a:gd name="T33" fmla="*/ 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14"/>
                    <a:gd name="T53" fmla="*/ 17 w 17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14">
                      <a:moveTo>
                        <a:pt x="8" y="14"/>
                      </a:moveTo>
                      <a:lnTo>
                        <a:pt x="12" y="13"/>
                      </a:lnTo>
                      <a:lnTo>
                        <a:pt x="15" y="11"/>
                      </a:lnTo>
                      <a:lnTo>
                        <a:pt x="16" y="9"/>
                      </a:lnTo>
                      <a:lnTo>
                        <a:pt x="17" y="7"/>
                      </a:lnTo>
                      <a:lnTo>
                        <a:pt x="16" y="5"/>
                      </a:lnTo>
                      <a:lnTo>
                        <a:pt x="15" y="2"/>
                      </a:lnTo>
                      <a:lnTo>
                        <a:pt x="12" y="1"/>
                      </a:lnTo>
                      <a:lnTo>
                        <a:pt x="8" y="0"/>
                      </a:lnTo>
                      <a:lnTo>
                        <a:pt x="5" y="1"/>
                      </a:lnTo>
                      <a:lnTo>
                        <a:pt x="2" y="2"/>
                      </a:lnTo>
                      <a:lnTo>
                        <a:pt x="1" y="5"/>
                      </a:lnTo>
                      <a:lnTo>
                        <a:pt x="0" y="7"/>
                      </a:lnTo>
                      <a:lnTo>
                        <a:pt x="1" y="9"/>
                      </a:lnTo>
                      <a:lnTo>
                        <a:pt x="2" y="11"/>
                      </a:lnTo>
                      <a:lnTo>
                        <a:pt x="5" y="13"/>
                      </a:lnTo>
                      <a:lnTo>
                        <a:pt x="8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62" name="Freeform 528"/>
                <p:cNvSpPr>
                  <a:spLocks/>
                </p:cNvSpPr>
                <p:nvPr/>
              </p:nvSpPr>
              <p:spPr bwMode="auto">
                <a:xfrm>
                  <a:off x="6486" y="3371"/>
                  <a:ext cx="7" cy="6"/>
                </a:xfrm>
                <a:custGeom>
                  <a:avLst/>
                  <a:gdLst>
                    <a:gd name="T0" fmla="*/ 2 w 14"/>
                    <a:gd name="T1" fmla="*/ 0 h 11"/>
                    <a:gd name="T2" fmla="*/ 2 w 14"/>
                    <a:gd name="T3" fmla="*/ 0 h 11"/>
                    <a:gd name="T4" fmla="*/ 1 w 14"/>
                    <a:gd name="T5" fmla="*/ 0 h 11"/>
                    <a:gd name="T6" fmla="*/ 2 w 14"/>
                    <a:gd name="T7" fmla="*/ 1 h 11"/>
                    <a:gd name="T8" fmla="*/ 1 w 14"/>
                    <a:gd name="T9" fmla="*/ 1 h 11"/>
                    <a:gd name="T10" fmla="*/ 0 w 14"/>
                    <a:gd name="T11" fmla="*/ 1 h 11"/>
                    <a:gd name="T12" fmla="*/ 0 w 14"/>
                    <a:gd name="T13" fmla="*/ 3 h 11"/>
                    <a:gd name="T14" fmla="*/ 2 w 14"/>
                    <a:gd name="T15" fmla="*/ 3 h 11"/>
                    <a:gd name="T16" fmla="*/ 3 w 14"/>
                    <a:gd name="T17" fmla="*/ 2 h 11"/>
                    <a:gd name="T18" fmla="*/ 4 w 14"/>
                    <a:gd name="T19" fmla="*/ 1 h 11"/>
                    <a:gd name="T20" fmla="*/ 4 w 14"/>
                    <a:gd name="T21" fmla="*/ 0 h 11"/>
                    <a:gd name="T22" fmla="*/ 4 w 14"/>
                    <a:gd name="T23" fmla="*/ 0 h 11"/>
                    <a:gd name="T24" fmla="*/ 2 w 14"/>
                    <a:gd name="T25" fmla="*/ 0 h 1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4"/>
                    <a:gd name="T40" fmla="*/ 0 h 11"/>
                    <a:gd name="T41" fmla="*/ 14 w 14"/>
                    <a:gd name="T42" fmla="*/ 11 h 11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4" h="1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4" y="0"/>
                      </a:lnTo>
                      <a:lnTo>
                        <a:pt x="5" y="1"/>
                      </a:lnTo>
                      <a:lnTo>
                        <a:pt x="2" y="1"/>
                      </a:lnTo>
                      <a:lnTo>
                        <a:pt x="0" y="2"/>
                      </a:lnTo>
                      <a:lnTo>
                        <a:pt x="0" y="11"/>
                      </a:lnTo>
                      <a:lnTo>
                        <a:pt x="5" y="10"/>
                      </a:lnTo>
                      <a:lnTo>
                        <a:pt x="9" y="8"/>
                      </a:lnTo>
                      <a:lnTo>
                        <a:pt x="13" y="4"/>
                      </a:lnTo>
                      <a:lnTo>
                        <a:pt x="14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63" name="Freeform 529"/>
                <p:cNvSpPr>
                  <a:spLocks/>
                </p:cNvSpPr>
                <p:nvPr/>
              </p:nvSpPr>
              <p:spPr bwMode="auto">
                <a:xfrm>
                  <a:off x="6486" y="3365"/>
                  <a:ext cx="7" cy="6"/>
                </a:xfrm>
                <a:custGeom>
                  <a:avLst/>
                  <a:gdLst>
                    <a:gd name="T0" fmla="*/ 0 w 14"/>
                    <a:gd name="T1" fmla="*/ 3 h 12"/>
                    <a:gd name="T2" fmla="*/ 0 w 14"/>
                    <a:gd name="T3" fmla="*/ 3 h 12"/>
                    <a:gd name="T4" fmla="*/ 1 w 14"/>
                    <a:gd name="T5" fmla="*/ 3 h 12"/>
                    <a:gd name="T6" fmla="*/ 2 w 14"/>
                    <a:gd name="T7" fmla="*/ 3 h 12"/>
                    <a:gd name="T8" fmla="*/ 1 w 14"/>
                    <a:gd name="T9" fmla="*/ 3 h 12"/>
                    <a:gd name="T10" fmla="*/ 2 w 14"/>
                    <a:gd name="T11" fmla="*/ 3 h 12"/>
                    <a:gd name="T12" fmla="*/ 4 w 14"/>
                    <a:gd name="T13" fmla="*/ 3 h 12"/>
                    <a:gd name="T14" fmla="*/ 4 w 14"/>
                    <a:gd name="T15" fmla="*/ 2 h 12"/>
                    <a:gd name="T16" fmla="*/ 3 w 14"/>
                    <a:gd name="T17" fmla="*/ 1 h 12"/>
                    <a:gd name="T18" fmla="*/ 2 w 14"/>
                    <a:gd name="T19" fmla="*/ 1 h 12"/>
                    <a:gd name="T20" fmla="*/ 0 w 14"/>
                    <a:gd name="T21" fmla="*/ 0 h 12"/>
                    <a:gd name="T22" fmla="*/ 0 w 14"/>
                    <a:gd name="T23" fmla="*/ 0 h 12"/>
                    <a:gd name="T24" fmla="*/ 0 w 14"/>
                    <a:gd name="T25" fmla="*/ 3 h 1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4"/>
                    <a:gd name="T40" fmla="*/ 0 h 12"/>
                    <a:gd name="T41" fmla="*/ 14 w 14"/>
                    <a:gd name="T42" fmla="*/ 12 h 1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4" h="12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2" y="11"/>
                      </a:lnTo>
                      <a:lnTo>
                        <a:pt x="5" y="11"/>
                      </a:lnTo>
                      <a:lnTo>
                        <a:pt x="4" y="12"/>
                      </a:lnTo>
                      <a:lnTo>
                        <a:pt x="5" y="12"/>
                      </a:lnTo>
                      <a:lnTo>
                        <a:pt x="14" y="12"/>
                      </a:lnTo>
                      <a:lnTo>
                        <a:pt x="13" y="7"/>
                      </a:lnTo>
                      <a:lnTo>
                        <a:pt x="9" y="4"/>
                      </a:lnTo>
                      <a:lnTo>
                        <a:pt x="5" y="1"/>
                      </a:lnTo>
                      <a:lnTo>
                        <a:pt x="0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64" name="Freeform 530"/>
                <p:cNvSpPr>
                  <a:spLocks/>
                </p:cNvSpPr>
                <p:nvPr/>
              </p:nvSpPr>
              <p:spPr bwMode="auto">
                <a:xfrm>
                  <a:off x="6480" y="3365"/>
                  <a:ext cx="6" cy="6"/>
                </a:xfrm>
                <a:custGeom>
                  <a:avLst/>
                  <a:gdLst>
                    <a:gd name="T0" fmla="*/ 2 w 13"/>
                    <a:gd name="T1" fmla="*/ 3 h 12"/>
                    <a:gd name="T2" fmla="*/ 2 w 13"/>
                    <a:gd name="T3" fmla="*/ 3 h 12"/>
                    <a:gd name="T4" fmla="*/ 2 w 13"/>
                    <a:gd name="T5" fmla="*/ 3 h 12"/>
                    <a:gd name="T6" fmla="*/ 2 w 13"/>
                    <a:gd name="T7" fmla="*/ 3 h 12"/>
                    <a:gd name="T8" fmla="*/ 2 w 13"/>
                    <a:gd name="T9" fmla="*/ 3 h 12"/>
                    <a:gd name="T10" fmla="*/ 3 w 13"/>
                    <a:gd name="T11" fmla="*/ 3 h 12"/>
                    <a:gd name="T12" fmla="*/ 3 w 13"/>
                    <a:gd name="T13" fmla="*/ 0 h 12"/>
                    <a:gd name="T14" fmla="*/ 2 w 13"/>
                    <a:gd name="T15" fmla="*/ 1 h 12"/>
                    <a:gd name="T16" fmla="*/ 1 w 13"/>
                    <a:gd name="T17" fmla="*/ 1 h 12"/>
                    <a:gd name="T18" fmla="*/ 0 w 13"/>
                    <a:gd name="T19" fmla="*/ 2 h 12"/>
                    <a:gd name="T20" fmla="*/ 0 w 13"/>
                    <a:gd name="T21" fmla="*/ 3 h 12"/>
                    <a:gd name="T22" fmla="*/ 0 w 13"/>
                    <a:gd name="T23" fmla="*/ 3 h 12"/>
                    <a:gd name="T24" fmla="*/ 2 w 13"/>
                    <a:gd name="T25" fmla="*/ 3 h 1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3"/>
                    <a:gd name="T40" fmla="*/ 0 h 12"/>
                    <a:gd name="T41" fmla="*/ 13 w 13"/>
                    <a:gd name="T42" fmla="*/ 12 h 1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3" h="12">
                      <a:moveTo>
                        <a:pt x="10" y="12"/>
                      </a:moveTo>
                      <a:lnTo>
                        <a:pt x="10" y="12"/>
                      </a:lnTo>
                      <a:lnTo>
                        <a:pt x="11" y="12"/>
                      </a:lnTo>
                      <a:lnTo>
                        <a:pt x="11" y="11"/>
                      </a:lnTo>
                      <a:lnTo>
                        <a:pt x="13" y="10"/>
                      </a:lnTo>
                      <a:lnTo>
                        <a:pt x="13" y="0"/>
                      </a:lnTo>
                      <a:lnTo>
                        <a:pt x="9" y="1"/>
                      </a:lnTo>
                      <a:lnTo>
                        <a:pt x="4" y="4"/>
                      </a:lnTo>
                      <a:lnTo>
                        <a:pt x="2" y="7"/>
                      </a:lnTo>
                      <a:lnTo>
                        <a:pt x="0" y="12"/>
                      </a:lnTo>
                      <a:lnTo>
                        <a:pt x="1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65" name="Freeform 531"/>
                <p:cNvSpPr>
                  <a:spLocks/>
                </p:cNvSpPr>
                <p:nvPr/>
              </p:nvSpPr>
              <p:spPr bwMode="auto">
                <a:xfrm>
                  <a:off x="6480" y="3371"/>
                  <a:ext cx="6" cy="6"/>
                </a:xfrm>
                <a:custGeom>
                  <a:avLst/>
                  <a:gdLst>
                    <a:gd name="T0" fmla="*/ 3 w 13"/>
                    <a:gd name="T1" fmla="*/ 1 h 11"/>
                    <a:gd name="T2" fmla="*/ 3 w 13"/>
                    <a:gd name="T3" fmla="*/ 1 h 11"/>
                    <a:gd name="T4" fmla="*/ 2 w 13"/>
                    <a:gd name="T5" fmla="*/ 1 h 11"/>
                    <a:gd name="T6" fmla="*/ 2 w 13"/>
                    <a:gd name="T7" fmla="*/ 1 h 11"/>
                    <a:gd name="T8" fmla="*/ 2 w 13"/>
                    <a:gd name="T9" fmla="*/ 0 h 11"/>
                    <a:gd name="T10" fmla="*/ 2 w 13"/>
                    <a:gd name="T11" fmla="*/ 0 h 11"/>
                    <a:gd name="T12" fmla="*/ 0 w 13"/>
                    <a:gd name="T13" fmla="*/ 0 h 11"/>
                    <a:gd name="T14" fmla="*/ 0 w 13"/>
                    <a:gd name="T15" fmla="*/ 1 h 11"/>
                    <a:gd name="T16" fmla="*/ 1 w 13"/>
                    <a:gd name="T17" fmla="*/ 2 h 11"/>
                    <a:gd name="T18" fmla="*/ 2 w 13"/>
                    <a:gd name="T19" fmla="*/ 3 h 11"/>
                    <a:gd name="T20" fmla="*/ 3 w 13"/>
                    <a:gd name="T21" fmla="*/ 3 h 11"/>
                    <a:gd name="T22" fmla="*/ 3 w 13"/>
                    <a:gd name="T23" fmla="*/ 3 h 11"/>
                    <a:gd name="T24" fmla="*/ 3 w 13"/>
                    <a:gd name="T25" fmla="*/ 1 h 1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3"/>
                    <a:gd name="T40" fmla="*/ 0 h 11"/>
                    <a:gd name="T41" fmla="*/ 13 w 13"/>
                    <a:gd name="T42" fmla="*/ 11 h 11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3" h="11">
                      <a:moveTo>
                        <a:pt x="13" y="2"/>
                      </a:moveTo>
                      <a:lnTo>
                        <a:pt x="13" y="2"/>
                      </a:lnTo>
                      <a:lnTo>
                        <a:pt x="11" y="1"/>
                      </a:lnTo>
                      <a:lnTo>
                        <a:pt x="11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4" y="8"/>
                      </a:lnTo>
                      <a:lnTo>
                        <a:pt x="9" y="10"/>
                      </a:lnTo>
                      <a:lnTo>
                        <a:pt x="13" y="11"/>
                      </a:lnTo>
                      <a:lnTo>
                        <a:pt x="13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66" name="Freeform 532"/>
                <p:cNvSpPr>
                  <a:spLocks/>
                </p:cNvSpPr>
                <p:nvPr/>
              </p:nvSpPr>
              <p:spPr bwMode="auto">
                <a:xfrm>
                  <a:off x="6510" y="3395"/>
                  <a:ext cx="8" cy="8"/>
                </a:xfrm>
                <a:custGeom>
                  <a:avLst/>
                  <a:gdLst>
                    <a:gd name="T0" fmla="*/ 2 w 16"/>
                    <a:gd name="T1" fmla="*/ 4 h 15"/>
                    <a:gd name="T2" fmla="*/ 2 w 16"/>
                    <a:gd name="T3" fmla="*/ 4 h 15"/>
                    <a:gd name="T4" fmla="*/ 3 w 16"/>
                    <a:gd name="T5" fmla="*/ 4 h 15"/>
                    <a:gd name="T6" fmla="*/ 3 w 16"/>
                    <a:gd name="T7" fmla="*/ 3 h 15"/>
                    <a:gd name="T8" fmla="*/ 4 w 16"/>
                    <a:gd name="T9" fmla="*/ 2 h 15"/>
                    <a:gd name="T10" fmla="*/ 3 w 16"/>
                    <a:gd name="T11" fmla="*/ 2 h 15"/>
                    <a:gd name="T12" fmla="*/ 3 w 16"/>
                    <a:gd name="T13" fmla="*/ 1 h 15"/>
                    <a:gd name="T14" fmla="*/ 2 w 16"/>
                    <a:gd name="T15" fmla="*/ 1 h 15"/>
                    <a:gd name="T16" fmla="*/ 2 w 16"/>
                    <a:gd name="T17" fmla="*/ 0 h 15"/>
                    <a:gd name="T18" fmla="*/ 1 w 16"/>
                    <a:gd name="T19" fmla="*/ 1 h 15"/>
                    <a:gd name="T20" fmla="*/ 1 w 16"/>
                    <a:gd name="T21" fmla="*/ 1 h 15"/>
                    <a:gd name="T22" fmla="*/ 1 w 16"/>
                    <a:gd name="T23" fmla="*/ 2 h 15"/>
                    <a:gd name="T24" fmla="*/ 0 w 16"/>
                    <a:gd name="T25" fmla="*/ 2 h 15"/>
                    <a:gd name="T26" fmla="*/ 1 w 16"/>
                    <a:gd name="T27" fmla="*/ 3 h 15"/>
                    <a:gd name="T28" fmla="*/ 1 w 16"/>
                    <a:gd name="T29" fmla="*/ 4 h 15"/>
                    <a:gd name="T30" fmla="*/ 1 w 16"/>
                    <a:gd name="T31" fmla="*/ 4 h 15"/>
                    <a:gd name="T32" fmla="*/ 2 w 16"/>
                    <a:gd name="T33" fmla="*/ 4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6"/>
                    <a:gd name="T52" fmla="*/ 0 h 15"/>
                    <a:gd name="T53" fmla="*/ 16 w 16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6" h="15">
                      <a:moveTo>
                        <a:pt x="8" y="15"/>
                      </a:moveTo>
                      <a:lnTo>
                        <a:pt x="10" y="14"/>
                      </a:lnTo>
                      <a:lnTo>
                        <a:pt x="13" y="13"/>
                      </a:lnTo>
                      <a:lnTo>
                        <a:pt x="14" y="11"/>
                      </a:lnTo>
                      <a:lnTo>
                        <a:pt x="16" y="7"/>
                      </a:lnTo>
                      <a:lnTo>
                        <a:pt x="14" y="5"/>
                      </a:lnTo>
                      <a:lnTo>
                        <a:pt x="13" y="3"/>
                      </a:lnTo>
                      <a:lnTo>
                        <a:pt x="10" y="1"/>
                      </a:lnTo>
                      <a:lnTo>
                        <a:pt x="8" y="0"/>
                      </a:lnTo>
                      <a:lnTo>
                        <a:pt x="4" y="1"/>
                      </a:lnTo>
                      <a:lnTo>
                        <a:pt x="2" y="3"/>
                      </a:lnTo>
                      <a:lnTo>
                        <a:pt x="1" y="5"/>
                      </a:lnTo>
                      <a:lnTo>
                        <a:pt x="0" y="7"/>
                      </a:lnTo>
                      <a:lnTo>
                        <a:pt x="1" y="11"/>
                      </a:lnTo>
                      <a:lnTo>
                        <a:pt x="2" y="13"/>
                      </a:lnTo>
                      <a:lnTo>
                        <a:pt x="4" y="14"/>
                      </a:lnTo>
                      <a:lnTo>
                        <a:pt x="8" y="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67" name="Freeform 533"/>
                <p:cNvSpPr>
                  <a:spLocks/>
                </p:cNvSpPr>
                <p:nvPr/>
              </p:nvSpPr>
              <p:spPr bwMode="auto">
                <a:xfrm>
                  <a:off x="6514" y="3399"/>
                  <a:ext cx="7" cy="6"/>
                </a:xfrm>
                <a:custGeom>
                  <a:avLst/>
                  <a:gdLst>
                    <a:gd name="T0" fmla="*/ 1 w 12"/>
                    <a:gd name="T1" fmla="*/ 0 h 13"/>
                    <a:gd name="T2" fmla="*/ 1 w 12"/>
                    <a:gd name="T3" fmla="*/ 0 h 13"/>
                    <a:gd name="T4" fmla="*/ 1 w 12"/>
                    <a:gd name="T5" fmla="*/ 0 h 13"/>
                    <a:gd name="T6" fmla="*/ 1 w 12"/>
                    <a:gd name="T7" fmla="*/ 0 h 13"/>
                    <a:gd name="T8" fmla="*/ 1 w 12"/>
                    <a:gd name="T9" fmla="*/ 0 h 13"/>
                    <a:gd name="T10" fmla="*/ 0 w 12"/>
                    <a:gd name="T11" fmla="*/ 1 h 13"/>
                    <a:gd name="T12" fmla="*/ 0 w 12"/>
                    <a:gd name="T13" fmla="*/ 3 h 13"/>
                    <a:gd name="T14" fmla="*/ 1 w 12"/>
                    <a:gd name="T15" fmla="*/ 3 h 13"/>
                    <a:gd name="T16" fmla="*/ 3 w 12"/>
                    <a:gd name="T17" fmla="*/ 2 h 13"/>
                    <a:gd name="T18" fmla="*/ 4 w 12"/>
                    <a:gd name="T19" fmla="*/ 1 h 13"/>
                    <a:gd name="T20" fmla="*/ 4 w 12"/>
                    <a:gd name="T21" fmla="*/ 0 h 13"/>
                    <a:gd name="T22" fmla="*/ 4 w 12"/>
                    <a:gd name="T23" fmla="*/ 0 h 13"/>
                    <a:gd name="T24" fmla="*/ 1 w 12"/>
                    <a:gd name="T25" fmla="*/ 0 h 1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2"/>
                    <a:gd name="T40" fmla="*/ 0 h 13"/>
                    <a:gd name="T41" fmla="*/ 12 w 12"/>
                    <a:gd name="T42" fmla="*/ 13 h 1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2" h="13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1" y="2"/>
                      </a:lnTo>
                      <a:lnTo>
                        <a:pt x="0" y="4"/>
                      </a:lnTo>
                      <a:lnTo>
                        <a:pt x="0" y="13"/>
                      </a:lnTo>
                      <a:lnTo>
                        <a:pt x="3" y="12"/>
                      </a:lnTo>
                      <a:lnTo>
                        <a:pt x="8" y="9"/>
                      </a:lnTo>
                      <a:lnTo>
                        <a:pt x="11" y="5"/>
                      </a:lnTo>
                      <a:lnTo>
                        <a:pt x="12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68" name="Freeform 534"/>
                <p:cNvSpPr>
                  <a:spLocks/>
                </p:cNvSpPr>
                <p:nvPr/>
              </p:nvSpPr>
              <p:spPr bwMode="auto">
                <a:xfrm>
                  <a:off x="6514" y="3393"/>
                  <a:ext cx="7" cy="6"/>
                </a:xfrm>
                <a:custGeom>
                  <a:avLst/>
                  <a:gdLst>
                    <a:gd name="T0" fmla="*/ 0 w 12"/>
                    <a:gd name="T1" fmla="*/ 3 h 11"/>
                    <a:gd name="T2" fmla="*/ 0 w 12"/>
                    <a:gd name="T3" fmla="*/ 3 h 11"/>
                    <a:gd name="T4" fmla="*/ 1 w 12"/>
                    <a:gd name="T5" fmla="*/ 3 h 11"/>
                    <a:gd name="T6" fmla="*/ 1 w 12"/>
                    <a:gd name="T7" fmla="*/ 3 h 11"/>
                    <a:gd name="T8" fmla="*/ 1 w 12"/>
                    <a:gd name="T9" fmla="*/ 3 h 11"/>
                    <a:gd name="T10" fmla="*/ 1 w 12"/>
                    <a:gd name="T11" fmla="*/ 3 h 11"/>
                    <a:gd name="T12" fmla="*/ 4 w 12"/>
                    <a:gd name="T13" fmla="*/ 3 h 11"/>
                    <a:gd name="T14" fmla="*/ 4 w 12"/>
                    <a:gd name="T15" fmla="*/ 2 h 11"/>
                    <a:gd name="T16" fmla="*/ 3 w 12"/>
                    <a:gd name="T17" fmla="*/ 1 h 11"/>
                    <a:gd name="T18" fmla="*/ 1 w 12"/>
                    <a:gd name="T19" fmla="*/ 1 h 11"/>
                    <a:gd name="T20" fmla="*/ 0 w 12"/>
                    <a:gd name="T21" fmla="*/ 0 h 11"/>
                    <a:gd name="T22" fmla="*/ 0 w 12"/>
                    <a:gd name="T23" fmla="*/ 0 h 11"/>
                    <a:gd name="T24" fmla="*/ 0 w 12"/>
                    <a:gd name="T25" fmla="*/ 3 h 1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2"/>
                    <a:gd name="T40" fmla="*/ 0 h 11"/>
                    <a:gd name="T41" fmla="*/ 12 w 12"/>
                    <a:gd name="T42" fmla="*/ 11 h 11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2" h="11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1" y="10"/>
                      </a:lnTo>
                      <a:lnTo>
                        <a:pt x="3" y="10"/>
                      </a:lnTo>
                      <a:lnTo>
                        <a:pt x="2" y="11"/>
                      </a:lnTo>
                      <a:lnTo>
                        <a:pt x="3" y="11"/>
                      </a:lnTo>
                      <a:lnTo>
                        <a:pt x="12" y="11"/>
                      </a:lnTo>
                      <a:lnTo>
                        <a:pt x="11" y="7"/>
                      </a:lnTo>
                      <a:lnTo>
                        <a:pt x="8" y="3"/>
                      </a:lnTo>
                      <a:lnTo>
                        <a:pt x="3" y="1"/>
                      </a:lnTo>
                      <a:lnTo>
                        <a:pt x="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69" name="Freeform 535"/>
                <p:cNvSpPr>
                  <a:spLocks/>
                </p:cNvSpPr>
                <p:nvPr/>
              </p:nvSpPr>
              <p:spPr bwMode="auto">
                <a:xfrm>
                  <a:off x="6508" y="3393"/>
                  <a:ext cx="6" cy="6"/>
                </a:xfrm>
                <a:custGeom>
                  <a:avLst/>
                  <a:gdLst>
                    <a:gd name="T0" fmla="*/ 2 w 13"/>
                    <a:gd name="T1" fmla="*/ 3 h 11"/>
                    <a:gd name="T2" fmla="*/ 2 w 13"/>
                    <a:gd name="T3" fmla="*/ 3 h 11"/>
                    <a:gd name="T4" fmla="*/ 2 w 13"/>
                    <a:gd name="T5" fmla="*/ 3 h 11"/>
                    <a:gd name="T6" fmla="*/ 2 w 13"/>
                    <a:gd name="T7" fmla="*/ 3 h 11"/>
                    <a:gd name="T8" fmla="*/ 2 w 13"/>
                    <a:gd name="T9" fmla="*/ 3 h 11"/>
                    <a:gd name="T10" fmla="*/ 3 w 13"/>
                    <a:gd name="T11" fmla="*/ 3 h 11"/>
                    <a:gd name="T12" fmla="*/ 3 w 13"/>
                    <a:gd name="T13" fmla="*/ 0 h 11"/>
                    <a:gd name="T14" fmla="*/ 2 w 13"/>
                    <a:gd name="T15" fmla="*/ 1 h 11"/>
                    <a:gd name="T16" fmla="*/ 0 w 13"/>
                    <a:gd name="T17" fmla="*/ 1 h 11"/>
                    <a:gd name="T18" fmla="*/ 0 w 13"/>
                    <a:gd name="T19" fmla="*/ 2 h 11"/>
                    <a:gd name="T20" fmla="*/ 0 w 13"/>
                    <a:gd name="T21" fmla="*/ 3 h 11"/>
                    <a:gd name="T22" fmla="*/ 0 w 13"/>
                    <a:gd name="T23" fmla="*/ 3 h 11"/>
                    <a:gd name="T24" fmla="*/ 2 w 13"/>
                    <a:gd name="T25" fmla="*/ 3 h 1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3"/>
                    <a:gd name="T40" fmla="*/ 0 h 11"/>
                    <a:gd name="T41" fmla="*/ 13 w 13"/>
                    <a:gd name="T42" fmla="*/ 11 h 11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3" h="11">
                      <a:moveTo>
                        <a:pt x="9" y="11"/>
                      </a:moveTo>
                      <a:lnTo>
                        <a:pt x="9" y="11"/>
                      </a:lnTo>
                      <a:lnTo>
                        <a:pt x="10" y="11"/>
                      </a:lnTo>
                      <a:lnTo>
                        <a:pt x="10" y="10"/>
                      </a:lnTo>
                      <a:lnTo>
                        <a:pt x="13" y="9"/>
                      </a:lnTo>
                      <a:lnTo>
                        <a:pt x="13" y="0"/>
                      </a:lnTo>
                      <a:lnTo>
                        <a:pt x="8" y="1"/>
                      </a:lnTo>
                      <a:lnTo>
                        <a:pt x="3" y="3"/>
                      </a:lnTo>
                      <a:lnTo>
                        <a:pt x="1" y="7"/>
                      </a:lnTo>
                      <a:lnTo>
                        <a:pt x="0" y="11"/>
                      </a:lnTo>
                      <a:lnTo>
                        <a:pt x="9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70" name="Freeform 536"/>
                <p:cNvSpPr>
                  <a:spLocks/>
                </p:cNvSpPr>
                <p:nvPr/>
              </p:nvSpPr>
              <p:spPr bwMode="auto">
                <a:xfrm>
                  <a:off x="6508" y="3399"/>
                  <a:ext cx="6" cy="6"/>
                </a:xfrm>
                <a:custGeom>
                  <a:avLst/>
                  <a:gdLst>
                    <a:gd name="T0" fmla="*/ 3 w 13"/>
                    <a:gd name="T1" fmla="*/ 1 h 13"/>
                    <a:gd name="T2" fmla="*/ 3 w 13"/>
                    <a:gd name="T3" fmla="*/ 1 h 13"/>
                    <a:gd name="T4" fmla="*/ 2 w 13"/>
                    <a:gd name="T5" fmla="*/ 0 h 13"/>
                    <a:gd name="T6" fmla="*/ 2 w 13"/>
                    <a:gd name="T7" fmla="*/ 0 h 13"/>
                    <a:gd name="T8" fmla="*/ 2 w 13"/>
                    <a:gd name="T9" fmla="*/ 0 h 13"/>
                    <a:gd name="T10" fmla="*/ 2 w 13"/>
                    <a:gd name="T11" fmla="*/ 0 h 13"/>
                    <a:gd name="T12" fmla="*/ 0 w 13"/>
                    <a:gd name="T13" fmla="*/ 0 h 13"/>
                    <a:gd name="T14" fmla="*/ 0 w 13"/>
                    <a:gd name="T15" fmla="*/ 1 h 13"/>
                    <a:gd name="T16" fmla="*/ 0 w 13"/>
                    <a:gd name="T17" fmla="*/ 2 h 13"/>
                    <a:gd name="T18" fmla="*/ 2 w 13"/>
                    <a:gd name="T19" fmla="*/ 3 h 13"/>
                    <a:gd name="T20" fmla="*/ 3 w 13"/>
                    <a:gd name="T21" fmla="*/ 3 h 13"/>
                    <a:gd name="T22" fmla="*/ 3 w 13"/>
                    <a:gd name="T23" fmla="*/ 3 h 13"/>
                    <a:gd name="T24" fmla="*/ 3 w 13"/>
                    <a:gd name="T25" fmla="*/ 1 h 1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3"/>
                    <a:gd name="T40" fmla="*/ 0 h 13"/>
                    <a:gd name="T41" fmla="*/ 13 w 13"/>
                    <a:gd name="T42" fmla="*/ 13 h 1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3" h="13">
                      <a:moveTo>
                        <a:pt x="13" y="4"/>
                      </a:moveTo>
                      <a:lnTo>
                        <a:pt x="13" y="4"/>
                      </a:lnTo>
                      <a:lnTo>
                        <a:pt x="10" y="2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1" y="5"/>
                      </a:lnTo>
                      <a:lnTo>
                        <a:pt x="3" y="9"/>
                      </a:lnTo>
                      <a:lnTo>
                        <a:pt x="8" y="12"/>
                      </a:lnTo>
                      <a:lnTo>
                        <a:pt x="13" y="13"/>
                      </a:lnTo>
                      <a:lnTo>
                        <a:pt x="13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71" name="Freeform 537"/>
                <p:cNvSpPr>
                  <a:spLocks/>
                </p:cNvSpPr>
                <p:nvPr/>
              </p:nvSpPr>
              <p:spPr bwMode="auto">
                <a:xfrm>
                  <a:off x="6793" y="2854"/>
                  <a:ext cx="5" cy="25"/>
                </a:xfrm>
                <a:custGeom>
                  <a:avLst/>
                  <a:gdLst>
                    <a:gd name="T0" fmla="*/ 2 w 9"/>
                    <a:gd name="T1" fmla="*/ 3 h 49"/>
                    <a:gd name="T2" fmla="*/ 0 w 9"/>
                    <a:gd name="T3" fmla="*/ 2 h 49"/>
                    <a:gd name="T4" fmla="*/ 0 w 9"/>
                    <a:gd name="T5" fmla="*/ 13 h 49"/>
                    <a:gd name="T6" fmla="*/ 3 w 9"/>
                    <a:gd name="T7" fmla="*/ 13 h 49"/>
                    <a:gd name="T8" fmla="*/ 3 w 9"/>
                    <a:gd name="T9" fmla="*/ 2 h 49"/>
                    <a:gd name="T10" fmla="*/ 2 w 9"/>
                    <a:gd name="T11" fmla="*/ 0 h 49"/>
                    <a:gd name="T12" fmla="*/ 3 w 9"/>
                    <a:gd name="T13" fmla="*/ 2 h 49"/>
                    <a:gd name="T14" fmla="*/ 3 w 9"/>
                    <a:gd name="T15" fmla="*/ 0 h 49"/>
                    <a:gd name="T16" fmla="*/ 2 w 9"/>
                    <a:gd name="T17" fmla="*/ 0 h 49"/>
                    <a:gd name="T18" fmla="*/ 2 w 9"/>
                    <a:gd name="T19" fmla="*/ 3 h 4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49"/>
                    <a:gd name="T32" fmla="*/ 9 w 9"/>
                    <a:gd name="T33" fmla="*/ 49 h 4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49">
                      <a:moveTo>
                        <a:pt x="5" y="9"/>
                      </a:moveTo>
                      <a:lnTo>
                        <a:pt x="0" y="5"/>
                      </a:lnTo>
                      <a:lnTo>
                        <a:pt x="0" y="49"/>
                      </a:lnTo>
                      <a:lnTo>
                        <a:pt x="9" y="49"/>
                      </a:lnTo>
                      <a:lnTo>
                        <a:pt x="9" y="5"/>
                      </a:lnTo>
                      <a:lnTo>
                        <a:pt x="5" y="0"/>
                      </a:ln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5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72" name="Freeform 538"/>
                <p:cNvSpPr>
                  <a:spLocks/>
                </p:cNvSpPr>
                <p:nvPr/>
              </p:nvSpPr>
              <p:spPr bwMode="auto">
                <a:xfrm>
                  <a:off x="6770" y="2854"/>
                  <a:ext cx="25" cy="5"/>
                </a:xfrm>
                <a:custGeom>
                  <a:avLst/>
                  <a:gdLst>
                    <a:gd name="T0" fmla="*/ 0 w 51"/>
                    <a:gd name="T1" fmla="*/ 2 h 9"/>
                    <a:gd name="T2" fmla="*/ 1 w 51"/>
                    <a:gd name="T3" fmla="*/ 3 h 9"/>
                    <a:gd name="T4" fmla="*/ 12 w 51"/>
                    <a:gd name="T5" fmla="*/ 3 h 9"/>
                    <a:gd name="T6" fmla="*/ 12 w 51"/>
                    <a:gd name="T7" fmla="*/ 0 h 9"/>
                    <a:gd name="T8" fmla="*/ 1 w 51"/>
                    <a:gd name="T9" fmla="*/ 0 h 9"/>
                    <a:gd name="T10" fmla="*/ 2 w 51"/>
                    <a:gd name="T11" fmla="*/ 2 h 9"/>
                    <a:gd name="T12" fmla="*/ 0 w 51"/>
                    <a:gd name="T13" fmla="*/ 2 h 9"/>
                    <a:gd name="T14" fmla="*/ 0 w 51"/>
                    <a:gd name="T15" fmla="*/ 3 h 9"/>
                    <a:gd name="T16" fmla="*/ 1 w 51"/>
                    <a:gd name="T17" fmla="*/ 3 h 9"/>
                    <a:gd name="T18" fmla="*/ 0 w 51"/>
                    <a:gd name="T19" fmla="*/ 2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1"/>
                    <a:gd name="T31" fmla="*/ 0 h 9"/>
                    <a:gd name="T32" fmla="*/ 51 w 51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1" h="9">
                      <a:moveTo>
                        <a:pt x="0" y="5"/>
                      </a:moveTo>
                      <a:lnTo>
                        <a:pt x="5" y="9"/>
                      </a:lnTo>
                      <a:lnTo>
                        <a:pt x="51" y="9"/>
                      </a:lnTo>
                      <a:lnTo>
                        <a:pt x="51" y="0"/>
                      </a:lnTo>
                      <a:lnTo>
                        <a:pt x="5" y="0"/>
                      </a:lnTo>
                      <a:lnTo>
                        <a:pt x="9" y="5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73" name="Freeform 539"/>
                <p:cNvSpPr>
                  <a:spLocks/>
                </p:cNvSpPr>
                <p:nvPr/>
              </p:nvSpPr>
              <p:spPr bwMode="auto">
                <a:xfrm>
                  <a:off x="6770" y="2833"/>
                  <a:ext cx="5" cy="24"/>
                </a:xfrm>
                <a:custGeom>
                  <a:avLst/>
                  <a:gdLst>
                    <a:gd name="T0" fmla="*/ 2 w 9"/>
                    <a:gd name="T1" fmla="*/ 0 h 49"/>
                    <a:gd name="T2" fmla="*/ 0 w 9"/>
                    <a:gd name="T3" fmla="*/ 0 h 49"/>
                    <a:gd name="T4" fmla="*/ 0 w 9"/>
                    <a:gd name="T5" fmla="*/ 12 h 49"/>
                    <a:gd name="T6" fmla="*/ 3 w 9"/>
                    <a:gd name="T7" fmla="*/ 12 h 49"/>
                    <a:gd name="T8" fmla="*/ 3 w 9"/>
                    <a:gd name="T9" fmla="*/ 0 h 49"/>
                    <a:gd name="T10" fmla="*/ 2 w 9"/>
                    <a:gd name="T11" fmla="*/ 0 h 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"/>
                    <a:gd name="T19" fmla="*/ 0 h 49"/>
                    <a:gd name="T20" fmla="*/ 9 w 9"/>
                    <a:gd name="T21" fmla="*/ 49 h 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" h="49">
                      <a:moveTo>
                        <a:pt x="5" y="0"/>
                      </a:moveTo>
                      <a:lnTo>
                        <a:pt x="0" y="0"/>
                      </a:lnTo>
                      <a:lnTo>
                        <a:pt x="0" y="49"/>
                      </a:lnTo>
                      <a:lnTo>
                        <a:pt x="9" y="49"/>
                      </a:lnTo>
                      <a:lnTo>
                        <a:pt x="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74" name="Freeform 540"/>
                <p:cNvSpPr>
                  <a:spLocks/>
                </p:cNvSpPr>
                <p:nvPr/>
              </p:nvSpPr>
              <p:spPr bwMode="auto">
                <a:xfrm>
                  <a:off x="4835" y="3515"/>
                  <a:ext cx="196" cy="21"/>
                </a:xfrm>
                <a:custGeom>
                  <a:avLst/>
                  <a:gdLst>
                    <a:gd name="T0" fmla="*/ 98 w 393"/>
                    <a:gd name="T1" fmla="*/ 10 h 41"/>
                    <a:gd name="T2" fmla="*/ 98 w 393"/>
                    <a:gd name="T3" fmla="*/ 8 h 41"/>
                    <a:gd name="T4" fmla="*/ 0 w 393"/>
                    <a:gd name="T5" fmla="*/ 0 h 41"/>
                    <a:gd name="T6" fmla="*/ 0 w 393"/>
                    <a:gd name="T7" fmla="*/ 3 h 41"/>
                    <a:gd name="T8" fmla="*/ 98 w 393"/>
                    <a:gd name="T9" fmla="*/ 11 h 41"/>
                    <a:gd name="T10" fmla="*/ 98 w 393"/>
                    <a:gd name="T11" fmla="*/ 10 h 4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93"/>
                    <a:gd name="T19" fmla="*/ 0 h 41"/>
                    <a:gd name="T20" fmla="*/ 393 w 393"/>
                    <a:gd name="T21" fmla="*/ 41 h 4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93" h="41">
                      <a:moveTo>
                        <a:pt x="393" y="37"/>
                      </a:moveTo>
                      <a:lnTo>
                        <a:pt x="393" y="32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393" y="41"/>
                      </a:lnTo>
                      <a:lnTo>
                        <a:pt x="393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75" name="Freeform 541"/>
                <p:cNvSpPr>
                  <a:spLocks/>
                </p:cNvSpPr>
                <p:nvPr/>
              </p:nvSpPr>
              <p:spPr bwMode="auto">
                <a:xfrm>
                  <a:off x="4678" y="3594"/>
                  <a:ext cx="353" cy="5"/>
                </a:xfrm>
                <a:custGeom>
                  <a:avLst/>
                  <a:gdLst>
                    <a:gd name="T0" fmla="*/ 3 w 705"/>
                    <a:gd name="T1" fmla="*/ 1 h 9"/>
                    <a:gd name="T2" fmla="*/ 2 w 705"/>
                    <a:gd name="T3" fmla="*/ 3 h 9"/>
                    <a:gd name="T4" fmla="*/ 177 w 705"/>
                    <a:gd name="T5" fmla="*/ 3 h 9"/>
                    <a:gd name="T6" fmla="*/ 177 w 705"/>
                    <a:gd name="T7" fmla="*/ 0 h 9"/>
                    <a:gd name="T8" fmla="*/ 2 w 705"/>
                    <a:gd name="T9" fmla="*/ 0 h 9"/>
                    <a:gd name="T10" fmla="*/ 0 w 705"/>
                    <a:gd name="T11" fmla="*/ 1 h 9"/>
                    <a:gd name="T12" fmla="*/ 2 w 705"/>
                    <a:gd name="T13" fmla="*/ 0 h 9"/>
                    <a:gd name="T14" fmla="*/ 0 w 705"/>
                    <a:gd name="T15" fmla="*/ 0 h 9"/>
                    <a:gd name="T16" fmla="*/ 0 w 705"/>
                    <a:gd name="T17" fmla="*/ 1 h 9"/>
                    <a:gd name="T18" fmla="*/ 3 w 705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705"/>
                    <a:gd name="T31" fmla="*/ 0 h 9"/>
                    <a:gd name="T32" fmla="*/ 705 w 705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705" h="9">
                      <a:moveTo>
                        <a:pt x="9" y="4"/>
                      </a:moveTo>
                      <a:lnTo>
                        <a:pt x="5" y="9"/>
                      </a:lnTo>
                      <a:lnTo>
                        <a:pt x="705" y="9"/>
                      </a:lnTo>
                      <a:lnTo>
                        <a:pt x="705" y="0"/>
                      </a:lnTo>
                      <a:lnTo>
                        <a:pt x="5" y="0"/>
                      </a:ln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9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76" name="Freeform 542"/>
                <p:cNvSpPr>
                  <a:spLocks/>
                </p:cNvSpPr>
                <p:nvPr/>
              </p:nvSpPr>
              <p:spPr bwMode="auto">
                <a:xfrm>
                  <a:off x="4678" y="3597"/>
                  <a:ext cx="5" cy="137"/>
                </a:xfrm>
                <a:custGeom>
                  <a:avLst/>
                  <a:gdLst>
                    <a:gd name="T0" fmla="*/ 2 w 9"/>
                    <a:gd name="T1" fmla="*/ 68 h 275"/>
                    <a:gd name="T2" fmla="*/ 3 w 9"/>
                    <a:gd name="T3" fmla="*/ 68 h 275"/>
                    <a:gd name="T4" fmla="*/ 3 w 9"/>
                    <a:gd name="T5" fmla="*/ 0 h 275"/>
                    <a:gd name="T6" fmla="*/ 0 w 9"/>
                    <a:gd name="T7" fmla="*/ 0 h 275"/>
                    <a:gd name="T8" fmla="*/ 0 w 9"/>
                    <a:gd name="T9" fmla="*/ 68 h 275"/>
                    <a:gd name="T10" fmla="*/ 2 w 9"/>
                    <a:gd name="T11" fmla="*/ 68 h 27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"/>
                    <a:gd name="T19" fmla="*/ 0 h 275"/>
                    <a:gd name="T20" fmla="*/ 9 w 9"/>
                    <a:gd name="T21" fmla="*/ 275 h 27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" h="275">
                      <a:moveTo>
                        <a:pt x="5" y="275"/>
                      </a:moveTo>
                      <a:lnTo>
                        <a:pt x="9" y="275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275"/>
                      </a:lnTo>
                      <a:lnTo>
                        <a:pt x="5" y="27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77" name="Freeform 543"/>
                <p:cNvSpPr>
                  <a:spLocks/>
                </p:cNvSpPr>
                <p:nvPr/>
              </p:nvSpPr>
              <p:spPr bwMode="auto">
                <a:xfrm>
                  <a:off x="4928" y="3400"/>
                  <a:ext cx="5" cy="71"/>
                </a:xfrm>
                <a:custGeom>
                  <a:avLst/>
                  <a:gdLst>
                    <a:gd name="T0" fmla="*/ 2 w 9"/>
                    <a:gd name="T1" fmla="*/ 36 h 142"/>
                    <a:gd name="T2" fmla="*/ 3 w 9"/>
                    <a:gd name="T3" fmla="*/ 36 h 142"/>
                    <a:gd name="T4" fmla="*/ 3 w 9"/>
                    <a:gd name="T5" fmla="*/ 0 h 142"/>
                    <a:gd name="T6" fmla="*/ 0 w 9"/>
                    <a:gd name="T7" fmla="*/ 0 h 142"/>
                    <a:gd name="T8" fmla="*/ 0 w 9"/>
                    <a:gd name="T9" fmla="*/ 36 h 142"/>
                    <a:gd name="T10" fmla="*/ 2 w 9"/>
                    <a:gd name="T11" fmla="*/ 36 h 14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"/>
                    <a:gd name="T19" fmla="*/ 0 h 142"/>
                    <a:gd name="T20" fmla="*/ 9 w 9"/>
                    <a:gd name="T21" fmla="*/ 142 h 14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" h="142">
                      <a:moveTo>
                        <a:pt x="5" y="142"/>
                      </a:moveTo>
                      <a:lnTo>
                        <a:pt x="9" y="142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42"/>
                      </a:lnTo>
                      <a:lnTo>
                        <a:pt x="5" y="1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78" name="Freeform 544"/>
                <p:cNvSpPr>
                  <a:spLocks/>
                </p:cNvSpPr>
                <p:nvPr/>
              </p:nvSpPr>
              <p:spPr bwMode="auto">
                <a:xfrm>
                  <a:off x="4836" y="3453"/>
                  <a:ext cx="196" cy="34"/>
                </a:xfrm>
                <a:custGeom>
                  <a:avLst/>
                  <a:gdLst>
                    <a:gd name="T0" fmla="*/ 98 w 392"/>
                    <a:gd name="T1" fmla="*/ 0 h 69"/>
                    <a:gd name="T2" fmla="*/ 98 w 392"/>
                    <a:gd name="T3" fmla="*/ 0 h 69"/>
                    <a:gd name="T4" fmla="*/ 0 w 392"/>
                    <a:gd name="T5" fmla="*/ 15 h 69"/>
                    <a:gd name="T6" fmla="*/ 1 w 392"/>
                    <a:gd name="T7" fmla="*/ 17 h 69"/>
                    <a:gd name="T8" fmla="*/ 98 w 392"/>
                    <a:gd name="T9" fmla="*/ 2 h 69"/>
                    <a:gd name="T10" fmla="*/ 98 w 392"/>
                    <a:gd name="T11" fmla="*/ 2 h 69"/>
                    <a:gd name="T12" fmla="*/ 98 w 392"/>
                    <a:gd name="T13" fmla="*/ 0 h 69"/>
                    <a:gd name="T14" fmla="*/ 98 w 392"/>
                    <a:gd name="T15" fmla="*/ 0 h 69"/>
                    <a:gd name="T16" fmla="*/ 98 w 392"/>
                    <a:gd name="T17" fmla="*/ 0 h 69"/>
                    <a:gd name="T18" fmla="*/ 98 w 392"/>
                    <a:gd name="T19" fmla="*/ 0 h 6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92"/>
                    <a:gd name="T31" fmla="*/ 0 h 69"/>
                    <a:gd name="T32" fmla="*/ 392 w 392"/>
                    <a:gd name="T33" fmla="*/ 69 h 6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92" h="69">
                      <a:moveTo>
                        <a:pt x="391" y="0"/>
                      </a:moveTo>
                      <a:lnTo>
                        <a:pt x="390" y="0"/>
                      </a:lnTo>
                      <a:lnTo>
                        <a:pt x="0" y="60"/>
                      </a:lnTo>
                      <a:lnTo>
                        <a:pt x="3" y="69"/>
                      </a:lnTo>
                      <a:lnTo>
                        <a:pt x="392" y="10"/>
                      </a:lnTo>
                      <a:lnTo>
                        <a:pt x="391" y="10"/>
                      </a:lnTo>
                      <a:lnTo>
                        <a:pt x="391" y="0"/>
                      </a:lnTo>
                      <a:lnTo>
                        <a:pt x="390" y="0"/>
                      </a:lnTo>
                      <a:lnTo>
                        <a:pt x="39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79" name="Freeform 545"/>
                <p:cNvSpPr>
                  <a:spLocks/>
                </p:cNvSpPr>
                <p:nvPr/>
              </p:nvSpPr>
              <p:spPr bwMode="auto">
                <a:xfrm>
                  <a:off x="5031" y="3453"/>
                  <a:ext cx="203" cy="8"/>
                </a:xfrm>
                <a:custGeom>
                  <a:avLst/>
                  <a:gdLst>
                    <a:gd name="T0" fmla="*/ 102 w 406"/>
                    <a:gd name="T1" fmla="*/ 3 h 16"/>
                    <a:gd name="T2" fmla="*/ 102 w 406"/>
                    <a:gd name="T3" fmla="*/ 1 h 16"/>
                    <a:gd name="T4" fmla="*/ 0 w 406"/>
                    <a:gd name="T5" fmla="*/ 0 h 16"/>
                    <a:gd name="T6" fmla="*/ 0 w 406"/>
                    <a:gd name="T7" fmla="*/ 2 h 16"/>
                    <a:gd name="T8" fmla="*/ 102 w 406"/>
                    <a:gd name="T9" fmla="*/ 4 h 16"/>
                    <a:gd name="T10" fmla="*/ 102 w 406"/>
                    <a:gd name="T11" fmla="*/ 3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06"/>
                    <a:gd name="T19" fmla="*/ 0 h 16"/>
                    <a:gd name="T20" fmla="*/ 406 w 406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06" h="16">
                      <a:moveTo>
                        <a:pt x="406" y="12"/>
                      </a:moveTo>
                      <a:lnTo>
                        <a:pt x="406" y="7"/>
                      </a:lnTo>
                      <a:lnTo>
                        <a:pt x="0" y="0"/>
                      </a:lnTo>
                      <a:lnTo>
                        <a:pt x="0" y="10"/>
                      </a:lnTo>
                      <a:lnTo>
                        <a:pt x="406" y="16"/>
                      </a:lnTo>
                      <a:lnTo>
                        <a:pt x="406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80" name="Rectangle 546"/>
                <p:cNvSpPr>
                  <a:spLocks noChangeArrowheads="1"/>
                </p:cNvSpPr>
                <p:nvPr/>
              </p:nvSpPr>
              <p:spPr bwMode="auto">
                <a:xfrm>
                  <a:off x="5031" y="3534"/>
                  <a:ext cx="83" cy="16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81" name="Freeform 547"/>
                <p:cNvSpPr>
                  <a:spLocks/>
                </p:cNvSpPr>
                <p:nvPr/>
              </p:nvSpPr>
              <p:spPr bwMode="auto">
                <a:xfrm>
                  <a:off x="5112" y="3532"/>
                  <a:ext cx="4" cy="168"/>
                </a:xfrm>
                <a:custGeom>
                  <a:avLst/>
                  <a:gdLst>
                    <a:gd name="T0" fmla="*/ 1 w 10"/>
                    <a:gd name="T1" fmla="*/ 2 h 338"/>
                    <a:gd name="T2" fmla="*/ 0 w 10"/>
                    <a:gd name="T3" fmla="*/ 1 h 338"/>
                    <a:gd name="T4" fmla="*/ 0 w 10"/>
                    <a:gd name="T5" fmla="*/ 84 h 338"/>
                    <a:gd name="T6" fmla="*/ 2 w 10"/>
                    <a:gd name="T7" fmla="*/ 84 h 338"/>
                    <a:gd name="T8" fmla="*/ 2 w 10"/>
                    <a:gd name="T9" fmla="*/ 1 h 338"/>
                    <a:gd name="T10" fmla="*/ 1 w 10"/>
                    <a:gd name="T11" fmla="*/ 0 h 338"/>
                    <a:gd name="T12" fmla="*/ 2 w 10"/>
                    <a:gd name="T13" fmla="*/ 1 h 338"/>
                    <a:gd name="T14" fmla="*/ 2 w 10"/>
                    <a:gd name="T15" fmla="*/ 0 h 338"/>
                    <a:gd name="T16" fmla="*/ 1 w 10"/>
                    <a:gd name="T17" fmla="*/ 0 h 338"/>
                    <a:gd name="T18" fmla="*/ 1 w 10"/>
                    <a:gd name="T19" fmla="*/ 2 h 33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0"/>
                    <a:gd name="T31" fmla="*/ 0 h 338"/>
                    <a:gd name="T32" fmla="*/ 10 w 10"/>
                    <a:gd name="T33" fmla="*/ 338 h 33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0" h="338">
                      <a:moveTo>
                        <a:pt x="5" y="9"/>
                      </a:moveTo>
                      <a:lnTo>
                        <a:pt x="0" y="5"/>
                      </a:lnTo>
                      <a:lnTo>
                        <a:pt x="0" y="338"/>
                      </a:lnTo>
                      <a:lnTo>
                        <a:pt x="10" y="338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5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82" name="Freeform 548"/>
                <p:cNvSpPr>
                  <a:spLocks/>
                </p:cNvSpPr>
                <p:nvPr/>
              </p:nvSpPr>
              <p:spPr bwMode="auto">
                <a:xfrm>
                  <a:off x="5029" y="3532"/>
                  <a:ext cx="85" cy="4"/>
                </a:xfrm>
                <a:custGeom>
                  <a:avLst/>
                  <a:gdLst>
                    <a:gd name="T0" fmla="*/ 2 w 171"/>
                    <a:gd name="T1" fmla="*/ 1 h 9"/>
                    <a:gd name="T2" fmla="*/ 1 w 171"/>
                    <a:gd name="T3" fmla="*/ 2 h 9"/>
                    <a:gd name="T4" fmla="*/ 42 w 171"/>
                    <a:gd name="T5" fmla="*/ 2 h 9"/>
                    <a:gd name="T6" fmla="*/ 42 w 171"/>
                    <a:gd name="T7" fmla="*/ 0 h 9"/>
                    <a:gd name="T8" fmla="*/ 1 w 171"/>
                    <a:gd name="T9" fmla="*/ 0 h 9"/>
                    <a:gd name="T10" fmla="*/ 0 w 171"/>
                    <a:gd name="T11" fmla="*/ 1 h 9"/>
                    <a:gd name="T12" fmla="*/ 1 w 171"/>
                    <a:gd name="T13" fmla="*/ 0 h 9"/>
                    <a:gd name="T14" fmla="*/ 0 w 171"/>
                    <a:gd name="T15" fmla="*/ 0 h 9"/>
                    <a:gd name="T16" fmla="*/ 0 w 171"/>
                    <a:gd name="T17" fmla="*/ 1 h 9"/>
                    <a:gd name="T18" fmla="*/ 2 w 171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71"/>
                    <a:gd name="T31" fmla="*/ 0 h 9"/>
                    <a:gd name="T32" fmla="*/ 171 w 171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71" h="9">
                      <a:moveTo>
                        <a:pt x="10" y="5"/>
                      </a:moveTo>
                      <a:lnTo>
                        <a:pt x="5" y="9"/>
                      </a:lnTo>
                      <a:lnTo>
                        <a:pt x="171" y="9"/>
                      </a:lnTo>
                      <a:lnTo>
                        <a:pt x="171" y="0"/>
                      </a:ln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1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83" name="Freeform 549"/>
                <p:cNvSpPr>
                  <a:spLocks/>
                </p:cNvSpPr>
                <p:nvPr/>
              </p:nvSpPr>
              <p:spPr bwMode="auto">
                <a:xfrm>
                  <a:off x="5029" y="3534"/>
                  <a:ext cx="4" cy="169"/>
                </a:xfrm>
                <a:custGeom>
                  <a:avLst/>
                  <a:gdLst>
                    <a:gd name="T0" fmla="*/ 1 w 10"/>
                    <a:gd name="T1" fmla="*/ 82 h 337"/>
                    <a:gd name="T2" fmla="*/ 2 w 10"/>
                    <a:gd name="T3" fmla="*/ 84 h 337"/>
                    <a:gd name="T4" fmla="*/ 2 w 10"/>
                    <a:gd name="T5" fmla="*/ 0 h 337"/>
                    <a:gd name="T6" fmla="*/ 0 w 10"/>
                    <a:gd name="T7" fmla="*/ 0 h 337"/>
                    <a:gd name="T8" fmla="*/ 0 w 10"/>
                    <a:gd name="T9" fmla="*/ 84 h 337"/>
                    <a:gd name="T10" fmla="*/ 1 w 10"/>
                    <a:gd name="T11" fmla="*/ 85 h 337"/>
                    <a:gd name="T12" fmla="*/ 0 w 10"/>
                    <a:gd name="T13" fmla="*/ 84 h 337"/>
                    <a:gd name="T14" fmla="*/ 0 w 10"/>
                    <a:gd name="T15" fmla="*/ 85 h 337"/>
                    <a:gd name="T16" fmla="*/ 1 w 10"/>
                    <a:gd name="T17" fmla="*/ 85 h 337"/>
                    <a:gd name="T18" fmla="*/ 1 w 10"/>
                    <a:gd name="T19" fmla="*/ 82 h 3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0"/>
                    <a:gd name="T31" fmla="*/ 0 h 337"/>
                    <a:gd name="T32" fmla="*/ 10 w 10"/>
                    <a:gd name="T33" fmla="*/ 337 h 337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0" h="337">
                      <a:moveTo>
                        <a:pt x="5" y="328"/>
                      </a:moveTo>
                      <a:lnTo>
                        <a:pt x="10" y="333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333"/>
                      </a:lnTo>
                      <a:lnTo>
                        <a:pt x="5" y="337"/>
                      </a:lnTo>
                      <a:lnTo>
                        <a:pt x="0" y="333"/>
                      </a:lnTo>
                      <a:lnTo>
                        <a:pt x="0" y="337"/>
                      </a:lnTo>
                      <a:lnTo>
                        <a:pt x="5" y="337"/>
                      </a:lnTo>
                      <a:lnTo>
                        <a:pt x="5" y="3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84" name="Freeform 550"/>
                <p:cNvSpPr>
                  <a:spLocks/>
                </p:cNvSpPr>
                <p:nvPr/>
              </p:nvSpPr>
              <p:spPr bwMode="auto">
                <a:xfrm>
                  <a:off x="5031" y="3698"/>
                  <a:ext cx="85" cy="5"/>
                </a:xfrm>
                <a:custGeom>
                  <a:avLst/>
                  <a:gdLst>
                    <a:gd name="T0" fmla="*/ 40 w 171"/>
                    <a:gd name="T1" fmla="*/ 2 h 9"/>
                    <a:gd name="T2" fmla="*/ 41 w 171"/>
                    <a:gd name="T3" fmla="*/ 0 h 9"/>
                    <a:gd name="T4" fmla="*/ 0 w 171"/>
                    <a:gd name="T5" fmla="*/ 0 h 9"/>
                    <a:gd name="T6" fmla="*/ 0 w 171"/>
                    <a:gd name="T7" fmla="*/ 3 h 9"/>
                    <a:gd name="T8" fmla="*/ 41 w 171"/>
                    <a:gd name="T9" fmla="*/ 3 h 9"/>
                    <a:gd name="T10" fmla="*/ 42 w 171"/>
                    <a:gd name="T11" fmla="*/ 2 h 9"/>
                    <a:gd name="T12" fmla="*/ 41 w 171"/>
                    <a:gd name="T13" fmla="*/ 3 h 9"/>
                    <a:gd name="T14" fmla="*/ 42 w 171"/>
                    <a:gd name="T15" fmla="*/ 3 h 9"/>
                    <a:gd name="T16" fmla="*/ 42 w 171"/>
                    <a:gd name="T17" fmla="*/ 2 h 9"/>
                    <a:gd name="T18" fmla="*/ 40 w 171"/>
                    <a:gd name="T19" fmla="*/ 2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71"/>
                    <a:gd name="T31" fmla="*/ 0 h 9"/>
                    <a:gd name="T32" fmla="*/ 171 w 171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71" h="9">
                      <a:moveTo>
                        <a:pt x="161" y="5"/>
                      </a:moveTo>
                      <a:lnTo>
                        <a:pt x="166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66" y="9"/>
                      </a:lnTo>
                      <a:lnTo>
                        <a:pt x="171" y="5"/>
                      </a:lnTo>
                      <a:lnTo>
                        <a:pt x="166" y="9"/>
                      </a:lnTo>
                      <a:lnTo>
                        <a:pt x="171" y="9"/>
                      </a:lnTo>
                      <a:lnTo>
                        <a:pt x="171" y="5"/>
                      </a:lnTo>
                      <a:lnTo>
                        <a:pt x="161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85" name="Rectangle 551"/>
                <p:cNvSpPr>
                  <a:spLocks noChangeArrowheads="1"/>
                </p:cNvSpPr>
                <p:nvPr/>
              </p:nvSpPr>
              <p:spPr bwMode="auto">
                <a:xfrm>
                  <a:off x="5114" y="3534"/>
                  <a:ext cx="82" cy="16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86" name="Freeform 552"/>
                <p:cNvSpPr>
                  <a:spLocks/>
                </p:cNvSpPr>
                <p:nvPr/>
              </p:nvSpPr>
              <p:spPr bwMode="auto">
                <a:xfrm>
                  <a:off x="5194" y="3532"/>
                  <a:ext cx="5" cy="168"/>
                </a:xfrm>
                <a:custGeom>
                  <a:avLst/>
                  <a:gdLst>
                    <a:gd name="T0" fmla="*/ 2 w 9"/>
                    <a:gd name="T1" fmla="*/ 2 h 338"/>
                    <a:gd name="T2" fmla="*/ 0 w 9"/>
                    <a:gd name="T3" fmla="*/ 1 h 338"/>
                    <a:gd name="T4" fmla="*/ 0 w 9"/>
                    <a:gd name="T5" fmla="*/ 84 h 338"/>
                    <a:gd name="T6" fmla="*/ 3 w 9"/>
                    <a:gd name="T7" fmla="*/ 84 h 338"/>
                    <a:gd name="T8" fmla="*/ 3 w 9"/>
                    <a:gd name="T9" fmla="*/ 1 h 338"/>
                    <a:gd name="T10" fmla="*/ 2 w 9"/>
                    <a:gd name="T11" fmla="*/ 0 h 338"/>
                    <a:gd name="T12" fmla="*/ 3 w 9"/>
                    <a:gd name="T13" fmla="*/ 1 h 338"/>
                    <a:gd name="T14" fmla="*/ 3 w 9"/>
                    <a:gd name="T15" fmla="*/ 0 h 338"/>
                    <a:gd name="T16" fmla="*/ 2 w 9"/>
                    <a:gd name="T17" fmla="*/ 0 h 338"/>
                    <a:gd name="T18" fmla="*/ 2 w 9"/>
                    <a:gd name="T19" fmla="*/ 2 h 33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338"/>
                    <a:gd name="T32" fmla="*/ 9 w 9"/>
                    <a:gd name="T33" fmla="*/ 338 h 33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338">
                      <a:moveTo>
                        <a:pt x="5" y="9"/>
                      </a:moveTo>
                      <a:lnTo>
                        <a:pt x="0" y="5"/>
                      </a:lnTo>
                      <a:lnTo>
                        <a:pt x="0" y="338"/>
                      </a:lnTo>
                      <a:lnTo>
                        <a:pt x="9" y="338"/>
                      </a:lnTo>
                      <a:lnTo>
                        <a:pt x="9" y="5"/>
                      </a:lnTo>
                      <a:lnTo>
                        <a:pt x="5" y="0"/>
                      </a:ln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5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87" name="Freeform 553"/>
                <p:cNvSpPr>
                  <a:spLocks/>
                </p:cNvSpPr>
                <p:nvPr/>
              </p:nvSpPr>
              <p:spPr bwMode="auto">
                <a:xfrm>
                  <a:off x="5112" y="3532"/>
                  <a:ext cx="84" cy="4"/>
                </a:xfrm>
                <a:custGeom>
                  <a:avLst/>
                  <a:gdLst>
                    <a:gd name="T0" fmla="*/ 2 w 170"/>
                    <a:gd name="T1" fmla="*/ 1 h 9"/>
                    <a:gd name="T2" fmla="*/ 1 w 170"/>
                    <a:gd name="T3" fmla="*/ 2 h 9"/>
                    <a:gd name="T4" fmla="*/ 42 w 170"/>
                    <a:gd name="T5" fmla="*/ 2 h 9"/>
                    <a:gd name="T6" fmla="*/ 42 w 170"/>
                    <a:gd name="T7" fmla="*/ 0 h 9"/>
                    <a:gd name="T8" fmla="*/ 1 w 170"/>
                    <a:gd name="T9" fmla="*/ 0 h 9"/>
                    <a:gd name="T10" fmla="*/ 0 w 170"/>
                    <a:gd name="T11" fmla="*/ 1 h 9"/>
                    <a:gd name="T12" fmla="*/ 1 w 170"/>
                    <a:gd name="T13" fmla="*/ 0 h 9"/>
                    <a:gd name="T14" fmla="*/ 0 w 170"/>
                    <a:gd name="T15" fmla="*/ 0 h 9"/>
                    <a:gd name="T16" fmla="*/ 0 w 170"/>
                    <a:gd name="T17" fmla="*/ 1 h 9"/>
                    <a:gd name="T18" fmla="*/ 2 w 170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70"/>
                    <a:gd name="T31" fmla="*/ 0 h 9"/>
                    <a:gd name="T32" fmla="*/ 170 w 170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70" h="9">
                      <a:moveTo>
                        <a:pt x="10" y="5"/>
                      </a:moveTo>
                      <a:lnTo>
                        <a:pt x="5" y="9"/>
                      </a:lnTo>
                      <a:lnTo>
                        <a:pt x="170" y="9"/>
                      </a:lnTo>
                      <a:lnTo>
                        <a:pt x="170" y="0"/>
                      </a:ln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1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88" name="Freeform 554"/>
                <p:cNvSpPr>
                  <a:spLocks/>
                </p:cNvSpPr>
                <p:nvPr/>
              </p:nvSpPr>
              <p:spPr bwMode="auto">
                <a:xfrm>
                  <a:off x="5112" y="3534"/>
                  <a:ext cx="4" cy="169"/>
                </a:xfrm>
                <a:custGeom>
                  <a:avLst/>
                  <a:gdLst>
                    <a:gd name="T0" fmla="*/ 1 w 10"/>
                    <a:gd name="T1" fmla="*/ 82 h 337"/>
                    <a:gd name="T2" fmla="*/ 2 w 10"/>
                    <a:gd name="T3" fmla="*/ 84 h 337"/>
                    <a:gd name="T4" fmla="*/ 2 w 10"/>
                    <a:gd name="T5" fmla="*/ 0 h 337"/>
                    <a:gd name="T6" fmla="*/ 0 w 10"/>
                    <a:gd name="T7" fmla="*/ 0 h 337"/>
                    <a:gd name="T8" fmla="*/ 0 w 10"/>
                    <a:gd name="T9" fmla="*/ 84 h 337"/>
                    <a:gd name="T10" fmla="*/ 1 w 10"/>
                    <a:gd name="T11" fmla="*/ 85 h 337"/>
                    <a:gd name="T12" fmla="*/ 0 w 10"/>
                    <a:gd name="T13" fmla="*/ 84 h 337"/>
                    <a:gd name="T14" fmla="*/ 0 w 10"/>
                    <a:gd name="T15" fmla="*/ 85 h 337"/>
                    <a:gd name="T16" fmla="*/ 1 w 10"/>
                    <a:gd name="T17" fmla="*/ 85 h 337"/>
                    <a:gd name="T18" fmla="*/ 1 w 10"/>
                    <a:gd name="T19" fmla="*/ 82 h 3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0"/>
                    <a:gd name="T31" fmla="*/ 0 h 337"/>
                    <a:gd name="T32" fmla="*/ 10 w 10"/>
                    <a:gd name="T33" fmla="*/ 337 h 337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0" h="337">
                      <a:moveTo>
                        <a:pt x="5" y="328"/>
                      </a:moveTo>
                      <a:lnTo>
                        <a:pt x="10" y="333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333"/>
                      </a:lnTo>
                      <a:lnTo>
                        <a:pt x="5" y="337"/>
                      </a:lnTo>
                      <a:lnTo>
                        <a:pt x="0" y="333"/>
                      </a:lnTo>
                      <a:lnTo>
                        <a:pt x="0" y="337"/>
                      </a:lnTo>
                      <a:lnTo>
                        <a:pt x="5" y="337"/>
                      </a:lnTo>
                      <a:lnTo>
                        <a:pt x="5" y="3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89" name="Freeform 555"/>
                <p:cNvSpPr>
                  <a:spLocks/>
                </p:cNvSpPr>
                <p:nvPr/>
              </p:nvSpPr>
              <p:spPr bwMode="auto">
                <a:xfrm>
                  <a:off x="5114" y="3698"/>
                  <a:ext cx="85" cy="5"/>
                </a:xfrm>
                <a:custGeom>
                  <a:avLst/>
                  <a:gdLst>
                    <a:gd name="T0" fmla="*/ 40 w 169"/>
                    <a:gd name="T1" fmla="*/ 2 h 9"/>
                    <a:gd name="T2" fmla="*/ 42 w 169"/>
                    <a:gd name="T3" fmla="*/ 0 h 9"/>
                    <a:gd name="T4" fmla="*/ 0 w 169"/>
                    <a:gd name="T5" fmla="*/ 0 h 9"/>
                    <a:gd name="T6" fmla="*/ 0 w 169"/>
                    <a:gd name="T7" fmla="*/ 3 h 9"/>
                    <a:gd name="T8" fmla="*/ 42 w 169"/>
                    <a:gd name="T9" fmla="*/ 3 h 9"/>
                    <a:gd name="T10" fmla="*/ 43 w 169"/>
                    <a:gd name="T11" fmla="*/ 2 h 9"/>
                    <a:gd name="T12" fmla="*/ 42 w 169"/>
                    <a:gd name="T13" fmla="*/ 3 h 9"/>
                    <a:gd name="T14" fmla="*/ 43 w 169"/>
                    <a:gd name="T15" fmla="*/ 3 h 9"/>
                    <a:gd name="T16" fmla="*/ 43 w 169"/>
                    <a:gd name="T17" fmla="*/ 2 h 9"/>
                    <a:gd name="T18" fmla="*/ 40 w 169"/>
                    <a:gd name="T19" fmla="*/ 2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69"/>
                    <a:gd name="T31" fmla="*/ 0 h 9"/>
                    <a:gd name="T32" fmla="*/ 169 w 169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69" h="9">
                      <a:moveTo>
                        <a:pt x="160" y="5"/>
                      </a:moveTo>
                      <a:lnTo>
                        <a:pt x="165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65" y="9"/>
                      </a:lnTo>
                      <a:lnTo>
                        <a:pt x="169" y="5"/>
                      </a:lnTo>
                      <a:lnTo>
                        <a:pt x="165" y="9"/>
                      </a:lnTo>
                      <a:lnTo>
                        <a:pt x="169" y="9"/>
                      </a:lnTo>
                      <a:lnTo>
                        <a:pt x="169" y="5"/>
                      </a:lnTo>
                      <a:lnTo>
                        <a:pt x="16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90" name="Freeform 556"/>
                <p:cNvSpPr>
                  <a:spLocks/>
                </p:cNvSpPr>
                <p:nvPr/>
              </p:nvSpPr>
              <p:spPr bwMode="auto">
                <a:xfrm>
                  <a:off x="5972" y="3551"/>
                  <a:ext cx="30" cy="30"/>
                </a:xfrm>
                <a:custGeom>
                  <a:avLst/>
                  <a:gdLst>
                    <a:gd name="T0" fmla="*/ 8 w 60"/>
                    <a:gd name="T1" fmla="*/ 15 h 61"/>
                    <a:gd name="T2" fmla="*/ 11 w 60"/>
                    <a:gd name="T3" fmla="*/ 14 h 61"/>
                    <a:gd name="T4" fmla="*/ 13 w 60"/>
                    <a:gd name="T5" fmla="*/ 13 h 61"/>
                    <a:gd name="T6" fmla="*/ 15 w 60"/>
                    <a:gd name="T7" fmla="*/ 10 h 61"/>
                    <a:gd name="T8" fmla="*/ 15 w 60"/>
                    <a:gd name="T9" fmla="*/ 7 h 61"/>
                    <a:gd name="T10" fmla="*/ 15 w 60"/>
                    <a:gd name="T11" fmla="*/ 4 h 61"/>
                    <a:gd name="T12" fmla="*/ 13 w 60"/>
                    <a:gd name="T13" fmla="*/ 2 h 61"/>
                    <a:gd name="T14" fmla="*/ 11 w 60"/>
                    <a:gd name="T15" fmla="*/ 0 h 61"/>
                    <a:gd name="T16" fmla="*/ 8 w 60"/>
                    <a:gd name="T17" fmla="*/ 0 h 61"/>
                    <a:gd name="T18" fmla="*/ 5 w 60"/>
                    <a:gd name="T19" fmla="*/ 0 h 61"/>
                    <a:gd name="T20" fmla="*/ 3 w 60"/>
                    <a:gd name="T21" fmla="*/ 2 h 61"/>
                    <a:gd name="T22" fmla="*/ 1 w 60"/>
                    <a:gd name="T23" fmla="*/ 4 h 61"/>
                    <a:gd name="T24" fmla="*/ 0 w 60"/>
                    <a:gd name="T25" fmla="*/ 7 h 61"/>
                    <a:gd name="T26" fmla="*/ 1 w 60"/>
                    <a:gd name="T27" fmla="*/ 10 h 61"/>
                    <a:gd name="T28" fmla="*/ 3 w 60"/>
                    <a:gd name="T29" fmla="*/ 13 h 61"/>
                    <a:gd name="T30" fmla="*/ 5 w 60"/>
                    <a:gd name="T31" fmla="*/ 14 h 61"/>
                    <a:gd name="T32" fmla="*/ 8 w 60"/>
                    <a:gd name="T33" fmla="*/ 15 h 6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0"/>
                    <a:gd name="T52" fmla="*/ 0 h 61"/>
                    <a:gd name="T53" fmla="*/ 60 w 60"/>
                    <a:gd name="T54" fmla="*/ 61 h 6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0" h="61">
                      <a:moveTo>
                        <a:pt x="30" y="61"/>
                      </a:moveTo>
                      <a:lnTo>
                        <a:pt x="42" y="59"/>
                      </a:lnTo>
                      <a:lnTo>
                        <a:pt x="51" y="52"/>
                      </a:lnTo>
                      <a:lnTo>
                        <a:pt x="58" y="43"/>
                      </a:lnTo>
                      <a:lnTo>
                        <a:pt x="60" y="30"/>
                      </a:lnTo>
                      <a:lnTo>
                        <a:pt x="58" y="19"/>
                      </a:lnTo>
                      <a:lnTo>
                        <a:pt x="51" y="9"/>
                      </a:lnTo>
                      <a:lnTo>
                        <a:pt x="42" y="2"/>
                      </a:lnTo>
                      <a:lnTo>
                        <a:pt x="30" y="0"/>
                      </a:lnTo>
                      <a:lnTo>
                        <a:pt x="19" y="2"/>
                      </a:lnTo>
                      <a:lnTo>
                        <a:pt x="9" y="9"/>
                      </a:lnTo>
                      <a:lnTo>
                        <a:pt x="3" y="19"/>
                      </a:lnTo>
                      <a:lnTo>
                        <a:pt x="0" y="30"/>
                      </a:lnTo>
                      <a:lnTo>
                        <a:pt x="3" y="43"/>
                      </a:lnTo>
                      <a:lnTo>
                        <a:pt x="9" y="52"/>
                      </a:lnTo>
                      <a:lnTo>
                        <a:pt x="19" y="59"/>
                      </a:lnTo>
                      <a:lnTo>
                        <a:pt x="30" y="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91" name="Freeform 557"/>
                <p:cNvSpPr>
                  <a:spLocks/>
                </p:cNvSpPr>
                <p:nvPr/>
              </p:nvSpPr>
              <p:spPr bwMode="auto">
                <a:xfrm>
                  <a:off x="5987" y="3566"/>
                  <a:ext cx="17" cy="17"/>
                </a:xfrm>
                <a:custGeom>
                  <a:avLst/>
                  <a:gdLst>
                    <a:gd name="T0" fmla="*/ 6 w 35"/>
                    <a:gd name="T1" fmla="*/ 0 h 36"/>
                    <a:gd name="T2" fmla="*/ 6 w 35"/>
                    <a:gd name="T3" fmla="*/ 0 h 36"/>
                    <a:gd name="T4" fmla="*/ 5 w 35"/>
                    <a:gd name="T5" fmla="*/ 2 h 36"/>
                    <a:gd name="T6" fmla="*/ 4 w 35"/>
                    <a:gd name="T7" fmla="*/ 4 h 36"/>
                    <a:gd name="T8" fmla="*/ 2 w 35"/>
                    <a:gd name="T9" fmla="*/ 5 h 36"/>
                    <a:gd name="T10" fmla="*/ 0 w 35"/>
                    <a:gd name="T11" fmla="*/ 6 h 36"/>
                    <a:gd name="T12" fmla="*/ 0 w 35"/>
                    <a:gd name="T13" fmla="*/ 8 h 36"/>
                    <a:gd name="T14" fmla="*/ 3 w 35"/>
                    <a:gd name="T15" fmla="*/ 8 h 36"/>
                    <a:gd name="T16" fmla="*/ 6 w 35"/>
                    <a:gd name="T17" fmla="*/ 6 h 36"/>
                    <a:gd name="T18" fmla="*/ 8 w 35"/>
                    <a:gd name="T19" fmla="*/ 3 h 36"/>
                    <a:gd name="T20" fmla="*/ 8 w 35"/>
                    <a:gd name="T21" fmla="*/ 0 h 36"/>
                    <a:gd name="T22" fmla="*/ 8 w 35"/>
                    <a:gd name="T23" fmla="*/ 0 h 36"/>
                    <a:gd name="T24" fmla="*/ 6 w 35"/>
                    <a:gd name="T25" fmla="*/ 0 h 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"/>
                    <a:gd name="T40" fmla="*/ 0 h 36"/>
                    <a:gd name="T41" fmla="*/ 35 w 35"/>
                    <a:gd name="T42" fmla="*/ 36 h 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" h="36">
                      <a:moveTo>
                        <a:pt x="26" y="0"/>
                      </a:moveTo>
                      <a:lnTo>
                        <a:pt x="26" y="0"/>
                      </a:lnTo>
                      <a:lnTo>
                        <a:pt x="23" y="10"/>
                      </a:lnTo>
                      <a:lnTo>
                        <a:pt x="18" y="19"/>
                      </a:lnTo>
                      <a:lnTo>
                        <a:pt x="10" y="24"/>
                      </a:lnTo>
                      <a:lnTo>
                        <a:pt x="0" y="27"/>
                      </a:lnTo>
                      <a:lnTo>
                        <a:pt x="0" y="36"/>
                      </a:lnTo>
                      <a:lnTo>
                        <a:pt x="14" y="33"/>
                      </a:lnTo>
                      <a:lnTo>
                        <a:pt x="25" y="25"/>
                      </a:lnTo>
                      <a:lnTo>
                        <a:pt x="33" y="15"/>
                      </a:lnTo>
                      <a:lnTo>
                        <a:pt x="35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92" name="Freeform 558"/>
                <p:cNvSpPr>
                  <a:spLocks/>
                </p:cNvSpPr>
                <p:nvPr/>
              </p:nvSpPr>
              <p:spPr bwMode="auto">
                <a:xfrm>
                  <a:off x="5987" y="3548"/>
                  <a:ext cx="17" cy="18"/>
                </a:xfrm>
                <a:custGeom>
                  <a:avLst/>
                  <a:gdLst>
                    <a:gd name="T0" fmla="*/ 0 w 35"/>
                    <a:gd name="T1" fmla="*/ 3 h 34"/>
                    <a:gd name="T2" fmla="*/ 0 w 35"/>
                    <a:gd name="T3" fmla="*/ 3 h 34"/>
                    <a:gd name="T4" fmla="*/ 2 w 35"/>
                    <a:gd name="T5" fmla="*/ 3 h 34"/>
                    <a:gd name="T6" fmla="*/ 4 w 35"/>
                    <a:gd name="T7" fmla="*/ 5 h 34"/>
                    <a:gd name="T8" fmla="*/ 5 w 35"/>
                    <a:gd name="T9" fmla="*/ 7 h 34"/>
                    <a:gd name="T10" fmla="*/ 6 w 35"/>
                    <a:gd name="T11" fmla="*/ 10 h 34"/>
                    <a:gd name="T12" fmla="*/ 8 w 35"/>
                    <a:gd name="T13" fmla="*/ 10 h 34"/>
                    <a:gd name="T14" fmla="*/ 8 w 35"/>
                    <a:gd name="T15" fmla="*/ 6 h 34"/>
                    <a:gd name="T16" fmla="*/ 6 w 35"/>
                    <a:gd name="T17" fmla="*/ 3 h 34"/>
                    <a:gd name="T18" fmla="*/ 3 w 35"/>
                    <a:gd name="T19" fmla="*/ 1 h 34"/>
                    <a:gd name="T20" fmla="*/ 0 w 35"/>
                    <a:gd name="T21" fmla="*/ 0 h 34"/>
                    <a:gd name="T22" fmla="*/ 0 w 35"/>
                    <a:gd name="T23" fmla="*/ 0 h 34"/>
                    <a:gd name="T24" fmla="*/ 0 w 35"/>
                    <a:gd name="T25" fmla="*/ 3 h 3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"/>
                    <a:gd name="T40" fmla="*/ 0 h 34"/>
                    <a:gd name="T41" fmla="*/ 35 w 35"/>
                    <a:gd name="T42" fmla="*/ 34 h 3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" h="34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10" y="11"/>
                      </a:lnTo>
                      <a:lnTo>
                        <a:pt x="18" y="17"/>
                      </a:lnTo>
                      <a:lnTo>
                        <a:pt x="23" y="25"/>
                      </a:lnTo>
                      <a:lnTo>
                        <a:pt x="26" y="34"/>
                      </a:lnTo>
                      <a:lnTo>
                        <a:pt x="35" y="34"/>
                      </a:lnTo>
                      <a:lnTo>
                        <a:pt x="33" y="20"/>
                      </a:lnTo>
                      <a:lnTo>
                        <a:pt x="25" y="10"/>
                      </a:lnTo>
                      <a:lnTo>
                        <a:pt x="14" y="2"/>
                      </a:lnTo>
                      <a:lnTo>
                        <a:pt x="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93" name="Freeform 559"/>
                <p:cNvSpPr>
                  <a:spLocks/>
                </p:cNvSpPr>
                <p:nvPr/>
              </p:nvSpPr>
              <p:spPr bwMode="auto">
                <a:xfrm>
                  <a:off x="5970" y="3548"/>
                  <a:ext cx="17" cy="18"/>
                </a:xfrm>
                <a:custGeom>
                  <a:avLst/>
                  <a:gdLst>
                    <a:gd name="T0" fmla="*/ 2 w 34"/>
                    <a:gd name="T1" fmla="*/ 10 h 34"/>
                    <a:gd name="T2" fmla="*/ 2 w 34"/>
                    <a:gd name="T3" fmla="*/ 10 h 34"/>
                    <a:gd name="T4" fmla="*/ 2 w 34"/>
                    <a:gd name="T5" fmla="*/ 7 h 34"/>
                    <a:gd name="T6" fmla="*/ 4 w 34"/>
                    <a:gd name="T7" fmla="*/ 5 h 34"/>
                    <a:gd name="T8" fmla="*/ 6 w 34"/>
                    <a:gd name="T9" fmla="*/ 3 h 34"/>
                    <a:gd name="T10" fmla="*/ 9 w 34"/>
                    <a:gd name="T11" fmla="*/ 3 h 34"/>
                    <a:gd name="T12" fmla="*/ 9 w 34"/>
                    <a:gd name="T13" fmla="*/ 0 h 34"/>
                    <a:gd name="T14" fmla="*/ 5 w 34"/>
                    <a:gd name="T15" fmla="*/ 1 h 34"/>
                    <a:gd name="T16" fmla="*/ 2 w 34"/>
                    <a:gd name="T17" fmla="*/ 3 h 34"/>
                    <a:gd name="T18" fmla="*/ 1 w 34"/>
                    <a:gd name="T19" fmla="*/ 6 h 34"/>
                    <a:gd name="T20" fmla="*/ 0 w 34"/>
                    <a:gd name="T21" fmla="*/ 10 h 34"/>
                    <a:gd name="T22" fmla="*/ 0 w 34"/>
                    <a:gd name="T23" fmla="*/ 10 h 34"/>
                    <a:gd name="T24" fmla="*/ 2 w 34"/>
                    <a:gd name="T25" fmla="*/ 10 h 3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4"/>
                    <a:gd name="T40" fmla="*/ 0 h 34"/>
                    <a:gd name="T41" fmla="*/ 34 w 34"/>
                    <a:gd name="T42" fmla="*/ 34 h 3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4" h="34">
                      <a:moveTo>
                        <a:pt x="9" y="34"/>
                      </a:moveTo>
                      <a:lnTo>
                        <a:pt x="9" y="34"/>
                      </a:lnTo>
                      <a:lnTo>
                        <a:pt x="11" y="24"/>
                      </a:lnTo>
                      <a:lnTo>
                        <a:pt x="16" y="17"/>
                      </a:lnTo>
                      <a:lnTo>
                        <a:pt x="25" y="11"/>
                      </a:lnTo>
                      <a:lnTo>
                        <a:pt x="34" y="9"/>
                      </a:lnTo>
                      <a:lnTo>
                        <a:pt x="34" y="0"/>
                      </a:lnTo>
                      <a:lnTo>
                        <a:pt x="21" y="2"/>
                      </a:lnTo>
                      <a:lnTo>
                        <a:pt x="9" y="10"/>
                      </a:lnTo>
                      <a:lnTo>
                        <a:pt x="2" y="21"/>
                      </a:lnTo>
                      <a:lnTo>
                        <a:pt x="0" y="34"/>
                      </a:lnTo>
                      <a:lnTo>
                        <a:pt x="9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94" name="Freeform 560"/>
                <p:cNvSpPr>
                  <a:spLocks/>
                </p:cNvSpPr>
                <p:nvPr/>
              </p:nvSpPr>
              <p:spPr bwMode="auto">
                <a:xfrm>
                  <a:off x="5970" y="3566"/>
                  <a:ext cx="17" cy="17"/>
                </a:xfrm>
                <a:custGeom>
                  <a:avLst/>
                  <a:gdLst>
                    <a:gd name="T0" fmla="*/ 9 w 34"/>
                    <a:gd name="T1" fmla="*/ 6 h 36"/>
                    <a:gd name="T2" fmla="*/ 9 w 34"/>
                    <a:gd name="T3" fmla="*/ 6 h 36"/>
                    <a:gd name="T4" fmla="*/ 6 w 34"/>
                    <a:gd name="T5" fmla="*/ 5 h 36"/>
                    <a:gd name="T6" fmla="*/ 4 w 34"/>
                    <a:gd name="T7" fmla="*/ 4 h 36"/>
                    <a:gd name="T8" fmla="*/ 2 w 34"/>
                    <a:gd name="T9" fmla="*/ 3 h 36"/>
                    <a:gd name="T10" fmla="*/ 2 w 34"/>
                    <a:gd name="T11" fmla="*/ 0 h 36"/>
                    <a:gd name="T12" fmla="*/ 0 w 34"/>
                    <a:gd name="T13" fmla="*/ 0 h 36"/>
                    <a:gd name="T14" fmla="*/ 1 w 34"/>
                    <a:gd name="T15" fmla="*/ 3 h 36"/>
                    <a:gd name="T16" fmla="*/ 2 w 34"/>
                    <a:gd name="T17" fmla="*/ 6 h 36"/>
                    <a:gd name="T18" fmla="*/ 5 w 34"/>
                    <a:gd name="T19" fmla="*/ 8 h 36"/>
                    <a:gd name="T20" fmla="*/ 9 w 34"/>
                    <a:gd name="T21" fmla="*/ 8 h 36"/>
                    <a:gd name="T22" fmla="*/ 9 w 34"/>
                    <a:gd name="T23" fmla="*/ 8 h 36"/>
                    <a:gd name="T24" fmla="*/ 9 w 34"/>
                    <a:gd name="T25" fmla="*/ 6 h 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4"/>
                    <a:gd name="T40" fmla="*/ 0 h 36"/>
                    <a:gd name="T41" fmla="*/ 34 w 34"/>
                    <a:gd name="T42" fmla="*/ 36 h 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4" h="36">
                      <a:moveTo>
                        <a:pt x="34" y="27"/>
                      </a:moveTo>
                      <a:lnTo>
                        <a:pt x="34" y="27"/>
                      </a:lnTo>
                      <a:lnTo>
                        <a:pt x="25" y="24"/>
                      </a:lnTo>
                      <a:lnTo>
                        <a:pt x="16" y="19"/>
                      </a:lnTo>
                      <a:lnTo>
                        <a:pt x="11" y="12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2" y="14"/>
                      </a:lnTo>
                      <a:lnTo>
                        <a:pt x="9" y="25"/>
                      </a:lnTo>
                      <a:lnTo>
                        <a:pt x="21" y="33"/>
                      </a:lnTo>
                      <a:lnTo>
                        <a:pt x="34" y="36"/>
                      </a:lnTo>
                      <a:lnTo>
                        <a:pt x="34" y="2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95" name="Freeform 561"/>
                <p:cNvSpPr>
                  <a:spLocks/>
                </p:cNvSpPr>
                <p:nvPr/>
              </p:nvSpPr>
              <p:spPr bwMode="auto">
                <a:xfrm>
                  <a:off x="5140" y="3600"/>
                  <a:ext cx="30" cy="30"/>
                </a:xfrm>
                <a:custGeom>
                  <a:avLst/>
                  <a:gdLst>
                    <a:gd name="T0" fmla="*/ 8 w 60"/>
                    <a:gd name="T1" fmla="*/ 15 h 61"/>
                    <a:gd name="T2" fmla="*/ 11 w 60"/>
                    <a:gd name="T3" fmla="*/ 14 h 61"/>
                    <a:gd name="T4" fmla="*/ 13 w 60"/>
                    <a:gd name="T5" fmla="*/ 13 h 61"/>
                    <a:gd name="T6" fmla="*/ 15 w 60"/>
                    <a:gd name="T7" fmla="*/ 10 h 61"/>
                    <a:gd name="T8" fmla="*/ 15 w 60"/>
                    <a:gd name="T9" fmla="*/ 7 h 61"/>
                    <a:gd name="T10" fmla="*/ 15 w 60"/>
                    <a:gd name="T11" fmla="*/ 4 h 61"/>
                    <a:gd name="T12" fmla="*/ 13 w 60"/>
                    <a:gd name="T13" fmla="*/ 2 h 61"/>
                    <a:gd name="T14" fmla="*/ 11 w 60"/>
                    <a:gd name="T15" fmla="*/ 0 h 61"/>
                    <a:gd name="T16" fmla="*/ 8 w 60"/>
                    <a:gd name="T17" fmla="*/ 0 h 61"/>
                    <a:gd name="T18" fmla="*/ 5 w 60"/>
                    <a:gd name="T19" fmla="*/ 0 h 61"/>
                    <a:gd name="T20" fmla="*/ 3 w 60"/>
                    <a:gd name="T21" fmla="*/ 2 h 61"/>
                    <a:gd name="T22" fmla="*/ 1 w 60"/>
                    <a:gd name="T23" fmla="*/ 4 h 61"/>
                    <a:gd name="T24" fmla="*/ 0 w 60"/>
                    <a:gd name="T25" fmla="*/ 7 h 61"/>
                    <a:gd name="T26" fmla="*/ 1 w 60"/>
                    <a:gd name="T27" fmla="*/ 10 h 61"/>
                    <a:gd name="T28" fmla="*/ 3 w 60"/>
                    <a:gd name="T29" fmla="*/ 13 h 61"/>
                    <a:gd name="T30" fmla="*/ 5 w 60"/>
                    <a:gd name="T31" fmla="*/ 14 h 61"/>
                    <a:gd name="T32" fmla="*/ 8 w 60"/>
                    <a:gd name="T33" fmla="*/ 15 h 6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0"/>
                    <a:gd name="T52" fmla="*/ 0 h 61"/>
                    <a:gd name="T53" fmla="*/ 60 w 60"/>
                    <a:gd name="T54" fmla="*/ 61 h 6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0" h="61">
                      <a:moveTo>
                        <a:pt x="31" y="61"/>
                      </a:moveTo>
                      <a:lnTo>
                        <a:pt x="41" y="59"/>
                      </a:lnTo>
                      <a:lnTo>
                        <a:pt x="50" y="53"/>
                      </a:lnTo>
                      <a:lnTo>
                        <a:pt x="57" y="43"/>
                      </a:lnTo>
                      <a:lnTo>
                        <a:pt x="60" y="31"/>
                      </a:lnTo>
                      <a:lnTo>
                        <a:pt x="57" y="18"/>
                      </a:lnTo>
                      <a:lnTo>
                        <a:pt x="50" y="9"/>
                      </a:lnTo>
                      <a:lnTo>
                        <a:pt x="41" y="2"/>
                      </a:lnTo>
                      <a:lnTo>
                        <a:pt x="31" y="0"/>
                      </a:lnTo>
                      <a:lnTo>
                        <a:pt x="18" y="2"/>
                      </a:lnTo>
                      <a:lnTo>
                        <a:pt x="9" y="9"/>
                      </a:lnTo>
                      <a:lnTo>
                        <a:pt x="2" y="18"/>
                      </a:lnTo>
                      <a:lnTo>
                        <a:pt x="0" y="31"/>
                      </a:lnTo>
                      <a:lnTo>
                        <a:pt x="2" y="43"/>
                      </a:lnTo>
                      <a:lnTo>
                        <a:pt x="9" y="53"/>
                      </a:lnTo>
                      <a:lnTo>
                        <a:pt x="18" y="59"/>
                      </a:lnTo>
                      <a:lnTo>
                        <a:pt x="31" y="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96" name="Freeform 562"/>
                <p:cNvSpPr>
                  <a:spLocks/>
                </p:cNvSpPr>
                <p:nvPr/>
              </p:nvSpPr>
              <p:spPr bwMode="auto">
                <a:xfrm>
                  <a:off x="5155" y="3615"/>
                  <a:ext cx="17" cy="17"/>
                </a:xfrm>
                <a:custGeom>
                  <a:avLst/>
                  <a:gdLst>
                    <a:gd name="T0" fmla="*/ 6 w 33"/>
                    <a:gd name="T1" fmla="*/ 0 h 35"/>
                    <a:gd name="T2" fmla="*/ 6 w 33"/>
                    <a:gd name="T3" fmla="*/ 0 h 35"/>
                    <a:gd name="T4" fmla="*/ 6 w 33"/>
                    <a:gd name="T5" fmla="*/ 2 h 35"/>
                    <a:gd name="T6" fmla="*/ 4 w 33"/>
                    <a:gd name="T7" fmla="*/ 4 h 35"/>
                    <a:gd name="T8" fmla="*/ 2 w 33"/>
                    <a:gd name="T9" fmla="*/ 5 h 35"/>
                    <a:gd name="T10" fmla="*/ 0 w 33"/>
                    <a:gd name="T11" fmla="*/ 6 h 35"/>
                    <a:gd name="T12" fmla="*/ 0 w 33"/>
                    <a:gd name="T13" fmla="*/ 8 h 35"/>
                    <a:gd name="T14" fmla="*/ 4 w 33"/>
                    <a:gd name="T15" fmla="*/ 8 h 35"/>
                    <a:gd name="T16" fmla="*/ 6 w 33"/>
                    <a:gd name="T17" fmla="*/ 6 h 35"/>
                    <a:gd name="T18" fmla="*/ 8 w 33"/>
                    <a:gd name="T19" fmla="*/ 3 h 35"/>
                    <a:gd name="T20" fmla="*/ 9 w 33"/>
                    <a:gd name="T21" fmla="*/ 0 h 35"/>
                    <a:gd name="T22" fmla="*/ 9 w 33"/>
                    <a:gd name="T23" fmla="*/ 0 h 35"/>
                    <a:gd name="T24" fmla="*/ 6 w 33"/>
                    <a:gd name="T25" fmla="*/ 0 h 3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3"/>
                    <a:gd name="T40" fmla="*/ 0 h 35"/>
                    <a:gd name="T41" fmla="*/ 33 w 33"/>
                    <a:gd name="T42" fmla="*/ 35 h 3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3" h="3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22" y="9"/>
                      </a:lnTo>
                      <a:lnTo>
                        <a:pt x="16" y="19"/>
                      </a:lnTo>
                      <a:lnTo>
                        <a:pt x="8" y="23"/>
                      </a:lnTo>
                      <a:lnTo>
                        <a:pt x="0" y="25"/>
                      </a:lnTo>
                      <a:lnTo>
                        <a:pt x="0" y="35"/>
                      </a:lnTo>
                      <a:lnTo>
                        <a:pt x="13" y="32"/>
                      </a:lnTo>
                      <a:lnTo>
                        <a:pt x="23" y="25"/>
                      </a:lnTo>
                      <a:lnTo>
                        <a:pt x="31" y="14"/>
                      </a:lnTo>
                      <a:lnTo>
                        <a:pt x="33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97" name="Freeform 563"/>
                <p:cNvSpPr>
                  <a:spLocks/>
                </p:cNvSpPr>
                <p:nvPr/>
              </p:nvSpPr>
              <p:spPr bwMode="auto">
                <a:xfrm>
                  <a:off x="5155" y="3597"/>
                  <a:ext cx="17" cy="18"/>
                </a:xfrm>
                <a:custGeom>
                  <a:avLst/>
                  <a:gdLst>
                    <a:gd name="T0" fmla="*/ 0 w 33"/>
                    <a:gd name="T1" fmla="*/ 2 h 36"/>
                    <a:gd name="T2" fmla="*/ 0 w 33"/>
                    <a:gd name="T3" fmla="*/ 2 h 36"/>
                    <a:gd name="T4" fmla="*/ 2 w 33"/>
                    <a:gd name="T5" fmla="*/ 3 h 36"/>
                    <a:gd name="T6" fmla="*/ 4 w 33"/>
                    <a:gd name="T7" fmla="*/ 5 h 36"/>
                    <a:gd name="T8" fmla="*/ 6 w 33"/>
                    <a:gd name="T9" fmla="*/ 6 h 36"/>
                    <a:gd name="T10" fmla="*/ 6 w 33"/>
                    <a:gd name="T11" fmla="*/ 9 h 36"/>
                    <a:gd name="T12" fmla="*/ 9 w 33"/>
                    <a:gd name="T13" fmla="*/ 9 h 36"/>
                    <a:gd name="T14" fmla="*/ 8 w 33"/>
                    <a:gd name="T15" fmla="*/ 5 h 36"/>
                    <a:gd name="T16" fmla="*/ 6 w 33"/>
                    <a:gd name="T17" fmla="*/ 2 h 36"/>
                    <a:gd name="T18" fmla="*/ 4 w 33"/>
                    <a:gd name="T19" fmla="*/ 1 h 36"/>
                    <a:gd name="T20" fmla="*/ 0 w 33"/>
                    <a:gd name="T21" fmla="*/ 0 h 36"/>
                    <a:gd name="T22" fmla="*/ 0 w 33"/>
                    <a:gd name="T23" fmla="*/ 0 h 36"/>
                    <a:gd name="T24" fmla="*/ 0 w 33"/>
                    <a:gd name="T25" fmla="*/ 2 h 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3"/>
                    <a:gd name="T40" fmla="*/ 0 h 36"/>
                    <a:gd name="T41" fmla="*/ 33 w 33"/>
                    <a:gd name="T42" fmla="*/ 36 h 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3" h="36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8" y="12"/>
                      </a:lnTo>
                      <a:lnTo>
                        <a:pt x="16" y="18"/>
                      </a:lnTo>
                      <a:lnTo>
                        <a:pt x="22" y="26"/>
                      </a:lnTo>
                      <a:lnTo>
                        <a:pt x="24" y="36"/>
                      </a:lnTo>
                      <a:lnTo>
                        <a:pt x="33" y="36"/>
                      </a:lnTo>
                      <a:lnTo>
                        <a:pt x="31" y="21"/>
                      </a:lnTo>
                      <a:lnTo>
                        <a:pt x="23" y="11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98" name="Freeform 564"/>
                <p:cNvSpPr>
                  <a:spLocks/>
                </p:cNvSpPr>
                <p:nvPr/>
              </p:nvSpPr>
              <p:spPr bwMode="auto">
                <a:xfrm>
                  <a:off x="5138" y="3597"/>
                  <a:ext cx="17" cy="18"/>
                </a:xfrm>
                <a:custGeom>
                  <a:avLst/>
                  <a:gdLst>
                    <a:gd name="T0" fmla="*/ 2 w 36"/>
                    <a:gd name="T1" fmla="*/ 9 h 36"/>
                    <a:gd name="T2" fmla="*/ 2 w 36"/>
                    <a:gd name="T3" fmla="*/ 9 h 36"/>
                    <a:gd name="T4" fmla="*/ 3 w 36"/>
                    <a:gd name="T5" fmla="*/ 6 h 36"/>
                    <a:gd name="T6" fmla="*/ 4 w 36"/>
                    <a:gd name="T7" fmla="*/ 5 h 36"/>
                    <a:gd name="T8" fmla="*/ 6 w 36"/>
                    <a:gd name="T9" fmla="*/ 3 h 36"/>
                    <a:gd name="T10" fmla="*/ 8 w 36"/>
                    <a:gd name="T11" fmla="*/ 2 h 36"/>
                    <a:gd name="T12" fmla="*/ 8 w 36"/>
                    <a:gd name="T13" fmla="*/ 0 h 36"/>
                    <a:gd name="T14" fmla="*/ 5 w 36"/>
                    <a:gd name="T15" fmla="*/ 1 h 36"/>
                    <a:gd name="T16" fmla="*/ 2 w 36"/>
                    <a:gd name="T17" fmla="*/ 2 h 36"/>
                    <a:gd name="T18" fmla="*/ 0 w 36"/>
                    <a:gd name="T19" fmla="*/ 5 h 36"/>
                    <a:gd name="T20" fmla="*/ 0 w 36"/>
                    <a:gd name="T21" fmla="*/ 9 h 36"/>
                    <a:gd name="T22" fmla="*/ 0 w 36"/>
                    <a:gd name="T23" fmla="*/ 9 h 36"/>
                    <a:gd name="T24" fmla="*/ 2 w 36"/>
                    <a:gd name="T25" fmla="*/ 9 h 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6"/>
                    <a:gd name="T40" fmla="*/ 0 h 36"/>
                    <a:gd name="T41" fmla="*/ 36 w 36"/>
                    <a:gd name="T42" fmla="*/ 36 h 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6" h="36">
                      <a:moveTo>
                        <a:pt x="9" y="36"/>
                      </a:moveTo>
                      <a:lnTo>
                        <a:pt x="9" y="36"/>
                      </a:lnTo>
                      <a:lnTo>
                        <a:pt x="12" y="26"/>
                      </a:lnTo>
                      <a:lnTo>
                        <a:pt x="17" y="18"/>
                      </a:lnTo>
                      <a:lnTo>
                        <a:pt x="25" y="12"/>
                      </a:lnTo>
                      <a:lnTo>
                        <a:pt x="36" y="10"/>
                      </a:lnTo>
                      <a:lnTo>
                        <a:pt x="36" y="0"/>
                      </a:lnTo>
                      <a:lnTo>
                        <a:pt x="21" y="3"/>
                      </a:lnTo>
                      <a:lnTo>
                        <a:pt x="11" y="11"/>
                      </a:lnTo>
                      <a:lnTo>
                        <a:pt x="2" y="21"/>
                      </a:lnTo>
                      <a:lnTo>
                        <a:pt x="0" y="36"/>
                      </a:lnTo>
                      <a:lnTo>
                        <a:pt x="9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199" name="Freeform 565"/>
                <p:cNvSpPr>
                  <a:spLocks/>
                </p:cNvSpPr>
                <p:nvPr/>
              </p:nvSpPr>
              <p:spPr bwMode="auto">
                <a:xfrm>
                  <a:off x="5138" y="3615"/>
                  <a:ext cx="17" cy="17"/>
                </a:xfrm>
                <a:custGeom>
                  <a:avLst/>
                  <a:gdLst>
                    <a:gd name="T0" fmla="*/ 8 w 36"/>
                    <a:gd name="T1" fmla="*/ 6 h 35"/>
                    <a:gd name="T2" fmla="*/ 8 w 36"/>
                    <a:gd name="T3" fmla="*/ 6 h 35"/>
                    <a:gd name="T4" fmla="*/ 5 w 36"/>
                    <a:gd name="T5" fmla="*/ 5 h 35"/>
                    <a:gd name="T6" fmla="*/ 4 w 36"/>
                    <a:gd name="T7" fmla="*/ 4 h 35"/>
                    <a:gd name="T8" fmla="*/ 3 w 36"/>
                    <a:gd name="T9" fmla="*/ 2 h 35"/>
                    <a:gd name="T10" fmla="*/ 2 w 36"/>
                    <a:gd name="T11" fmla="*/ 0 h 35"/>
                    <a:gd name="T12" fmla="*/ 0 w 36"/>
                    <a:gd name="T13" fmla="*/ 0 h 35"/>
                    <a:gd name="T14" fmla="*/ 0 w 36"/>
                    <a:gd name="T15" fmla="*/ 3 h 35"/>
                    <a:gd name="T16" fmla="*/ 2 w 36"/>
                    <a:gd name="T17" fmla="*/ 6 h 35"/>
                    <a:gd name="T18" fmla="*/ 5 w 36"/>
                    <a:gd name="T19" fmla="*/ 8 h 35"/>
                    <a:gd name="T20" fmla="*/ 8 w 36"/>
                    <a:gd name="T21" fmla="*/ 8 h 35"/>
                    <a:gd name="T22" fmla="*/ 8 w 36"/>
                    <a:gd name="T23" fmla="*/ 8 h 35"/>
                    <a:gd name="T24" fmla="*/ 8 w 36"/>
                    <a:gd name="T25" fmla="*/ 6 h 3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6"/>
                    <a:gd name="T40" fmla="*/ 0 h 35"/>
                    <a:gd name="T41" fmla="*/ 36 w 36"/>
                    <a:gd name="T42" fmla="*/ 35 h 3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6" h="35">
                      <a:moveTo>
                        <a:pt x="36" y="25"/>
                      </a:moveTo>
                      <a:lnTo>
                        <a:pt x="36" y="25"/>
                      </a:lnTo>
                      <a:lnTo>
                        <a:pt x="24" y="23"/>
                      </a:lnTo>
                      <a:lnTo>
                        <a:pt x="17" y="19"/>
                      </a:lnTo>
                      <a:lnTo>
                        <a:pt x="12" y="9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2" y="14"/>
                      </a:lnTo>
                      <a:lnTo>
                        <a:pt x="11" y="25"/>
                      </a:lnTo>
                      <a:lnTo>
                        <a:pt x="22" y="32"/>
                      </a:lnTo>
                      <a:lnTo>
                        <a:pt x="36" y="35"/>
                      </a:lnTo>
                      <a:lnTo>
                        <a:pt x="36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00" name="Freeform 566"/>
                <p:cNvSpPr>
                  <a:spLocks/>
                </p:cNvSpPr>
                <p:nvPr/>
              </p:nvSpPr>
              <p:spPr bwMode="auto">
                <a:xfrm>
                  <a:off x="5057" y="3602"/>
                  <a:ext cx="30" cy="30"/>
                </a:xfrm>
                <a:custGeom>
                  <a:avLst/>
                  <a:gdLst>
                    <a:gd name="T0" fmla="*/ 8 w 60"/>
                    <a:gd name="T1" fmla="*/ 15 h 60"/>
                    <a:gd name="T2" fmla="*/ 11 w 60"/>
                    <a:gd name="T3" fmla="*/ 15 h 60"/>
                    <a:gd name="T4" fmla="*/ 13 w 60"/>
                    <a:gd name="T5" fmla="*/ 13 h 60"/>
                    <a:gd name="T6" fmla="*/ 15 w 60"/>
                    <a:gd name="T7" fmla="*/ 11 h 60"/>
                    <a:gd name="T8" fmla="*/ 15 w 60"/>
                    <a:gd name="T9" fmla="*/ 8 h 60"/>
                    <a:gd name="T10" fmla="*/ 15 w 60"/>
                    <a:gd name="T11" fmla="*/ 5 h 60"/>
                    <a:gd name="T12" fmla="*/ 13 w 60"/>
                    <a:gd name="T13" fmla="*/ 3 h 60"/>
                    <a:gd name="T14" fmla="*/ 11 w 60"/>
                    <a:gd name="T15" fmla="*/ 1 h 60"/>
                    <a:gd name="T16" fmla="*/ 8 w 60"/>
                    <a:gd name="T17" fmla="*/ 0 h 60"/>
                    <a:gd name="T18" fmla="*/ 5 w 60"/>
                    <a:gd name="T19" fmla="*/ 1 h 60"/>
                    <a:gd name="T20" fmla="*/ 3 w 60"/>
                    <a:gd name="T21" fmla="*/ 3 h 60"/>
                    <a:gd name="T22" fmla="*/ 1 w 60"/>
                    <a:gd name="T23" fmla="*/ 5 h 60"/>
                    <a:gd name="T24" fmla="*/ 0 w 60"/>
                    <a:gd name="T25" fmla="*/ 8 h 60"/>
                    <a:gd name="T26" fmla="*/ 1 w 60"/>
                    <a:gd name="T27" fmla="*/ 11 h 60"/>
                    <a:gd name="T28" fmla="*/ 3 w 60"/>
                    <a:gd name="T29" fmla="*/ 13 h 60"/>
                    <a:gd name="T30" fmla="*/ 5 w 60"/>
                    <a:gd name="T31" fmla="*/ 15 h 60"/>
                    <a:gd name="T32" fmla="*/ 8 w 60"/>
                    <a:gd name="T33" fmla="*/ 15 h 6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0"/>
                    <a:gd name="T52" fmla="*/ 0 h 60"/>
                    <a:gd name="T53" fmla="*/ 60 w 60"/>
                    <a:gd name="T54" fmla="*/ 60 h 6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0" h="60">
                      <a:moveTo>
                        <a:pt x="31" y="60"/>
                      </a:moveTo>
                      <a:lnTo>
                        <a:pt x="42" y="57"/>
                      </a:lnTo>
                      <a:lnTo>
                        <a:pt x="52" y="51"/>
                      </a:lnTo>
                      <a:lnTo>
                        <a:pt x="57" y="41"/>
                      </a:lnTo>
                      <a:lnTo>
                        <a:pt x="60" y="30"/>
                      </a:lnTo>
                      <a:lnTo>
                        <a:pt x="57" y="18"/>
                      </a:lnTo>
                      <a:lnTo>
                        <a:pt x="52" y="9"/>
                      </a:lnTo>
                      <a:lnTo>
                        <a:pt x="42" y="2"/>
                      </a:lnTo>
                      <a:lnTo>
                        <a:pt x="31" y="0"/>
                      </a:lnTo>
                      <a:lnTo>
                        <a:pt x="18" y="2"/>
                      </a:lnTo>
                      <a:lnTo>
                        <a:pt x="9" y="9"/>
                      </a:lnTo>
                      <a:lnTo>
                        <a:pt x="2" y="18"/>
                      </a:lnTo>
                      <a:lnTo>
                        <a:pt x="0" y="30"/>
                      </a:lnTo>
                      <a:lnTo>
                        <a:pt x="2" y="41"/>
                      </a:lnTo>
                      <a:lnTo>
                        <a:pt x="9" y="51"/>
                      </a:lnTo>
                      <a:lnTo>
                        <a:pt x="18" y="57"/>
                      </a:lnTo>
                      <a:lnTo>
                        <a:pt x="31" y="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01" name="Freeform 567"/>
                <p:cNvSpPr>
                  <a:spLocks/>
                </p:cNvSpPr>
                <p:nvPr/>
              </p:nvSpPr>
              <p:spPr bwMode="auto">
                <a:xfrm>
                  <a:off x="5072" y="3617"/>
                  <a:ext cx="17" cy="17"/>
                </a:xfrm>
                <a:custGeom>
                  <a:avLst/>
                  <a:gdLst>
                    <a:gd name="T0" fmla="*/ 6 w 33"/>
                    <a:gd name="T1" fmla="*/ 0 h 34"/>
                    <a:gd name="T2" fmla="*/ 6 w 33"/>
                    <a:gd name="T3" fmla="*/ 0 h 34"/>
                    <a:gd name="T4" fmla="*/ 6 w 33"/>
                    <a:gd name="T5" fmla="*/ 2 h 34"/>
                    <a:gd name="T6" fmla="*/ 5 w 33"/>
                    <a:gd name="T7" fmla="*/ 4 h 34"/>
                    <a:gd name="T8" fmla="*/ 3 w 33"/>
                    <a:gd name="T9" fmla="*/ 5 h 34"/>
                    <a:gd name="T10" fmla="*/ 0 w 33"/>
                    <a:gd name="T11" fmla="*/ 6 h 34"/>
                    <a:gd name="T12" fmla="*/ 0 w 33"/>
                    <a:gd name="T13" fmla="*/ 9 h 34"/>
                    <a:gd name="T14" fmla="*/ 4 w 33"/>
                    <a:gd name="T15" fmla="*/ 8 h 34"/>
                    <a:gd name="T16" fmla="*/ 6 w 33"/>
                    <a:gd name="T17" fmla="*/ 6 h 34"/>
                    <a:gd name="T18" fmla="*/ 8 w 33"/>
                    <a:gd name="T19" fmla="*/ 3 h 34"/>
                    <a:gd name="T20" fmla="*/ 9 w 33"/>
                    <a:gd name="T21" fmla="*/ 0 h 34"/>
                    <a:gd name="T22" fmla="*/ 9 w 33"/>
                    <a:gd name="T23" fmla="*/ 0 h 34"/>
                    <a:gd name="T24" fmla="*/ 6 w 33"/>
                    <a:gd name="T25" fmla="*/ 0 h 3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3"/>
                    <a:gd name="T40" fmla="*/ 0 h 34"/>
                    <a:gd name="T41" fmla="*/ 33 w 33"/>
                    <a:gd name="T42" fmla="*/ 34 h 3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3" h="34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22" y="10"/>
                      </a:lnTo>
                      <a:lnTo>
                        <a:pt x="17" y="18"/>
                      </a:lnTo>
                      <a:lnTo>
                        <a:pt x="10" y="23"/>
                      </a:lnTo>
                      <a:lnTo>
                        <a:pt x="0" y="25"/>
                      </a:lnTo>
                      <a:lnTo>
                        <a:pt x="0" y="34"/>
                      </a:lnTo>
                      <a:lnTo>
                        <a:pt x="13" y="32"/>
                      </a:lnTo>
                      <a:lnTo>
                        <a:pt x="24" y="25"/>
                      </a:lnTo>
                      <a:lnTo>
                        <a:pt x="31" y="12"/>
                      </a:lnTo>
                      <a:lnTo>
                        <a:pt x="33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02" name="Freeform 568"/>
                <p:cNvSpPr>
                  <a:spLocks/>
                </p:cNvSpPr>
                <p:nvPr/>
              </p:nvSpPr>
              <p:spPr bwMode="auto">
                <a:xfrm>
                  <a:off x="5072" y="3600"/>
                  <a:ext cx="17" cy="17"/>
                </a:xfrm>
                <a:custGeom>
                  <a:avLst/>
                  <a:gdLst>
                    <a:gd name="T0" fmla="*/ 0 w 33"/>
                    <a:gd name="T1" fmla="*/ 2 h 35"/>
                    <a:gd name="T2" fmla="*/ 0 w 33"/>
                    <a:gd name="T3" fmla="*/ 2 h 35"/>
                    <a:gd name="T4" fmla="*/ 3 w 33"/>
                    <a:gd name="T5" fmla="*/ 3 h 35"/>
                    <a:gd name="T6" fmla="*/ 5 w 33"/>
                    <a:gd name="T7" fmla="*/ 4 h 35"/>
                    <a:gd name="T8" fmla="*/ 6 w 33"/>
                    <a:gd name="T9" fmla="*/ 6 h 35"/>
                    <a:gd name="T10" fmla="*/ 6 w 33"/>
                    <a:gd name="T11" fmla="*/ 8 h 35"/>
                    <a:gd name="T12" fmla="*/ 9 w 33"/>
                    <a:gd name="T13" fmla="*/ 8 h 35"/>
                    <a:gd name="T14" fmla="*/ 8 w 33"/>
                    <a:gd name="T15" fmla="*/ 5 h 35"/>
                    <a:gd name="T16" fmla="*/ 6 w 33"/>
                    <a:gd name="T17" fmla="*/ 2 h 35"/>
                    <a:gd name="T18" fmla="*/ 4 w 33"/>
                    <a:gd name="T19" fmla="*/ 0 h 35"/>
                    <a:gd name="T20" fmla="*/ 0 w 33"/>
                    <a:gd name="T21" fmla="*/ 0 h 35"/>
                    <a:gd name="T22" fmla="*/ 0 w 33"/>
                    <a:gd name="T23" fmla="*/ 0 h 35"/>
                    <a:gd name="T24" fmla="*/ 0 w 33"/>
                    <a:gd name="T25" fmla="*/ 2 h 3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3"/>
                    <a:gd name="T40" fmla="*/ 0 h 35"/>
                    <a:gd name="T41" fmla="*/ 33 w 33"/>
                    <a:gd name="T42" fmla="*/ 35 h 3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3" h="35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9" y="12"/>
                      </a:lnTo>
                      <a:lnTo>
                        <a:pt x="17" y="17"/>
                      </a:lnTo>
                      <a:lnTo>
                        <a:pt x="22" y="24"/>
                      </a:lnTo>
                      <a:lnTo>
                        <a:pt x="24" y="35"/>
                      </a:lnTo>
                      <a:lnTo>
                        <a:pt x="33" y="35"/>
                      </a:lnTo>
                      <a:lnTo>
                        <a:pt x="31" y="22"/>
                      </a:lnTo>
                      <a:lnTo>
                        <a:pt x="24" y="10"/>
                      </a:lnTo>
                      <a:lnTo>
                        <a:pt x="14" y="2"/>
                      </a:lnTo>
                      <a:lnTo>
                        <a:pt x="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03" name="Freeform 569"/>
                <p:cNvSpPr>
                  <a:spLocks/>
                </p:cNvSpPr>
                <p:nvPr/>
              </p:nvSpPr>
              <p:spPr bwMode="auto">
                <a:xfrm>
                  <a:off x="5055" y="3600"/>
                  <a:ext cx="17" cy="17"/>
                </a:xfrm>
                <a:custGeom>
                  <a:avLst/>
                  <a:gdLst>
                    <a:gd name="T0" fmla="*/ 2 w 36"/>
                    <a:gd name="T1" fmla="*/ 8 h 35"/>
                    <a:gd name="T2" fmla="*/ 2 w 36"/>
                    <a:gd name="T3" fmla="*/ 8 h 35"/>
                    <a:gd name="T4" fmla="*/ 3 w 36"/>
                    <a:gd name="T5" fmla="*/ 6 h 35"/>
                    <a:gd name="T6" fmla="*/ 4 w 36"/>
                    <a:gd name="T7" fmla="*/ 4 h 35"/>
                    <a:gd name="T8" fmla="*/ 6 w 36"/>
                    <a:gd name="T9" fmla="*/ 3 h 35"/>
                    <a:gd name="T10" fmla="*/ 8 w 36"/>
                    <a:gd name="T11" fmla="*/ 2 h 35"/>
                    <a:gd name="T12" fmla="*/ 8 w 36"/>
                    <a:gd name="T13" fmla="*/ 0 h 35"/>
                    <a:gd name="T14" fmla="*/ 5 w 36"/>
                    <a:gd name="T15" fmla="*/ 0 h 35"/>
                    <a:gd name="T16" fmla="*/ 2 w 36"/>
                    <a:gd name="T17" fmla="*/ 2 h 35"/>
                    <a:gd name="T18" fmla="*/ 0 w 36"/>
                    <a:gd name="T19" fmla="*/ 5 h 35"/>
                    <a:gd name="T20" fmla="*/ 0 w 36"/>
                    <a:gd name="T21" fmla="*/ 8 h 35"/>
                    <a:gd name="T22" fmla="*/ 0 w 36"/>
                    <a:gd name="T23" fmla="*/ 8 h 35"/>
                    <a:gd name="T24" fmla="*/ 2 w 36"/>
                    <a:gd name="T25" fmla="*/ 8 h 3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6"/>
                    <a:gd name="T40" fmla="*/ 0 h 35"/>
                    <a:gd name="T41" fmla="*/ 36 w 36"/>
                    <a:gd name="T42" fmla="*/ 35 h 3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6" h="35">
                      <a:moveTo>
                        <a:pt x="9" y="35"/>
                      </a:moveTo>
                      <a:lnTo>
                        <a:pt x="9" y="35"/>
                      </a:lnTo>
                      <a:lnTo>
                        <a:pt x="12" y="25"/>
                      </a:lnTo>
                      <a:lnTo>
                        <a:pt x="18" y="17"/>
                      </a:lnTo>
                      <a:lnTo>
                        <a:pt x="26" y="12"/>
                      </a:lnTo>
                      <a:lnTo>
                        <a:pt x="36" y="9"/>
                      </a:lnTo>
                      <a:lnTo>
                        <a:pt x="36" y="0"/>
                      </a:lnTo>
                      <a:lnTo>
                        <a:pt x="21" y="2"/>
                      </a:lnTo>
                      <a:lnTo>
                        <a:pt x="11" y="10"/>
                      </a:lnTo>
                      <a:lnTo>
                        <a:pt x="3" y="21"/>
                      </a:lnTo>
                      <a:lnTo>
                        <a:pt x="0" y="35"/>
                      </a:lnTo>
                      <a:lnTo>
                        <a:pt x="9" y="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04" name="Freeform 570"/>
                <p:cNvSpPr>
                  <a:spLocks/>
                </p:cNvSpPr>
                <p:nvPr/>
              </p:nvSpPr>
              <p:spPr bwMode="auto">
                <a:xfrm>
                  <a:off x="5055" y="3617"/>
                  <a:ext cx="17" cy="17"/>
                </a:xfrm>
                <a:custGeom>
                  <a:avLst/>
                  <a:gdLst>
                    <a:gd name="T0" fmla="*/ 8 w 36"/>
                    <a:gd name="T1" fmla="*/ 6 h 34"/>
                    <a:gd name="T2" fmla="*/ 8 w 36"/>
                    <a:gd name="T3" fmla="*/ 6 h 34"/>
                    <a:gd name="T4" fmla="*/ 5 w 36"/>
                    <a:gd name="T5" fmla="*/ 5 h 34"/>
                    <a:gd name="T6" fmla="*/ 4 w 36"/>
                    <a:gd name="T7" fmla="*/ 4 h 34"/>
                    <a:gd name="T8" fmla="*/ 3 w 36"/>
                    <a:gd name="T9" fmla="*/ 2 h 34"/>
                    <a:gd name="T10" fmla="*/ 2 w 36"/>
                    <a:gd name="T11" fmla="*/ 0 h 34"/>
                    <a:gd name="T12" fmla="*/ 0 w 36"/>
                    <a:gd name="T13" fmla="*/ 0 h 34"/>
                    <a:gd name="T14" fmla="*/ 0 w 36"/>
                    <a:gd name="T15" fmla="*/ 3 h 34"/>
                    <a:gd name="T16" fmla="*/ 2 w 36"/>
                    <a:gd name="T17" fmla="*/ 6 h 34"/>
                    <a:gd name="T18" fmla="*/ 5 w 36"/>
                    <a:gd name="T19" fmla="*/ 8 h 34"/>
                    <a:gd name="T20" fmla="*/ 8 w 36"/>
                    <a:gd name="T21" fmla="*/ 9 h 34"/>
                    <a:gd name="T22" fmla="*/ 8 w 36"/>
                    <a:gd name="T23" fmla="*/ 9 h 34"/>
                    <a:gd name="T24" fmla="*/ 8 w 36"/>
                    <a:gd name="T25" fmla="*/ 6 h 3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6"/>
                    <a:gd name="T40" fmla="*/ 0 h 34"/>
                    <a:gd name="T41" fmla="*/ 36 w 36"/>
                    <a:gd name="T42" fmla="*/ 34 h 3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6" h="34">
                      <a:moveTo>
                        <a:pt x="36" y="25"/>
                      </a:moveTo>
                      <a:lnTo>
                        <a:pt x="36" y="25"/>
                      </a:lnTo>
                      <a:lnTo>
                        <a:pt x="24" y="23"/>
                      </a:lnTo>
                      <a:lnTo>
                        <a:pt x="18" y="18"/>
                      </a:lnTo>
                      <a:lnTo>
                        <a:pt x="12" y="9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3" y="13"/>
                      </a:lnTo>
                      <a:lnTo>
                        <a:pt x="11" y="25"/>
                      </a:lnTo>
                      <a:lnTo>
                        <a:pt x="22" y="32"/>
                      </a:lnTo>
                      <a:lnTo>
                        <a:pt x="36" y="34"/>
                      </a:lnTo>
                      <a:lnTo>
                        <a:pt x="36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05" name="Freeform 571"/>
                <p:cNvSpPr>
                  <a:spLocks/>
                </p:cNvSpPr>
                <p:nvPr/>
              </p:nvSpPr>
              <p:spPr bwMode="auto">
                <a:xfrm>
                  <a:off x="5207" y="3600"/>
                  <a:ext cx="30" cy="30"/>
                </a:xfrm>
                <a:custGeom>
                  <a:avLst/>
                  <a:gdLst>
                    <a:gd name="T0" fmla="*/ 8 w 60"/>
                    <a:gd name="T1" fmla="*/ 15 h 61"/>
                    <a:gd name="T2" fmla="*/ 11 w 60"/>
                    <a:gd name="T3" fmla="*/ 14 h 61"/>
                    <a:gd name="T4" fmla="*/ 13 w 60"/>
                    <a:gd name="T5" fmla="*/ 13 h 61"/>
                    <a:gd name="T6" fmla="*/ 15 w 60"/>
                    <a:gd name="T7" fmla="*/ 10 h 61"/>
                    <a:gd name="T8" fmla="*/ 15 w 60"/>
                    <a:gd name="T9" fmla="*/ 7 h 61"/>
                    <a:gd name="T10" fmla="*/ 15 w 60"/>
                    <a:gd name="T11" fmla="*/ 4 h 61"/>
                    <a:gd name="T12" fmla="*/ 13 w 60"/>
                    <a:gd name="T13" fmla="*/ 2 h 61"/>
                    <a:gd name="T14" fmla="*/ 11 w 60"/>
                    <a:gd name="T15" fmla="*/ 0 h 61"/>
                    <a:gd name="T16" fmla="*/ 8 w 60"/>
                    <a:gd name="T17" fmla="*/ 0 h 61"/>
                    <a:gd name="T18" fmla="*/ 5 w 60"/>
                    <a:gd name="T19" fmla="*/ 0 h 61"/>
                    <a:gd name="T20" fmla="*/ 3 w 60"/>
                    <a:gd name="T21" fmla="*/ 2 h 61"/>
                    <a:gd name="T22" fmla="*/ 1 w 60"/>
                    <a:gd name="T23" fmla="*/ 4 h 61"/>
                    <a:gd name="T24" fmla="*/ 0 w 60"/>
                    <a:gd name="T25" fmla="*/ 7 h 61"/>
                    <a:gd name="T26" fmla="*/ 1 w 60"/>
                    <a:gd name="T27" fmla="*/ 10 h 61"/>
                    <a:gd name="T28" fmla="*/ 3 w 60"/>
                    <a:gd name="T29" fmla="*/ 13 h 61"/>
                    <a:gd name="T30" fmla="*/ 5 w 60"/>
                    <a:gd name="T31" fmla="*/ 14 h 61"/>
                    <a:gd name="T32" fmla="*/ 8 w 60"/>
                    <a:gd name="T33" fmla="*/ 15 h 6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0"/>
                    <a:gd name="T52" fmla="*/ 0 h 61"/>
                    <a:gd name="T53" fmla="*/ 60 w 60"/>
                    <a:gd name="T54" fmla="*/ 61 h 6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0" h="61">
                      <a:moveTo>
                        <a:pt x="30" y="61"/>
                      </a:moveTo>
                      <a:lnTo>
                        <a:pt x="42" y="59"/>
                      </a:lnTo>
                      <a:lnTo>
                        <a:pt x="51" y="53"/>
                      </a:lnTo>
                      <a:lnTo>
                        <a:pt x="58" y="43"/>
                      </a:lnTo>
                      <a:lnTo>
                        <a:pt x="60" y="31"/>
                      </a:lnTo>
                      <a:lnTo>
                        <a:pt x="58" y="18"/>
                      </a:lnTo>
                      <a:lnTo>
                        <a:pt x="51" y="9"/>
                      </a:lnTo>
                      <a:lnTo>
                        <a:pt x="42" y="2"/>
                      </a:lnTo>
                      <a:lnTo>
                        <a:pt x="30" y="0"/>
                      </a:lnTo>
                      <a:lnTo>
                        <a:pt x="19" y="2"/>
                      </a:lnTo>
                      <a:lnTo>
                        <a:pt x="10" y="9"/>
                      </a:lnTo>
                      <a:lnTo>
                        <a:pt x="3" y="18"/>
                      </a:lnTo>
                      <a:lnTo>
                        <a:pt x="0" y="31"/>
                      </a:lnTo>
                      <a:lnTo>
                        <a:pt x="3" y="43"/>
                      </a:lnTo>
                      <a:lnTo>
                        <a:pt x="10" y="53"/>
                      </a:lnTo>
                      <a:lnTo>
                        <a:pt x="19" y="59"/>
                      </a:lnTo>
                      <a:lnTo>
                        <a:pt x="30" y="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06" name="Freeform 572"/>
                <p:cNvSpPr>
                  <a:spLocks/>
                </p:cNvSpPr>
                <p:nvPr/>
              </p:nvSpPr>
              <p:spPr bwMode="auto">
                <a:xfrm>
                  <a:off x="5222" y="3615"/>
                  <a:ext cx="17" cy="17"/>
                </a:xfrm>
                <a:custGeom>
                  <a:avLst/>
                  <a:gdLst>
                    <a:gd name="T0" fmla="*/ 6 w 35"/>
                    <a:gd name="T1" fmla="*/ 0 h 35"/>
                    <a:gd name="T2" fmla="*/ 6 w 35"/>
                    <a:gd name="T3" fmla="*/ 0 h 35"/>
                    <a:gd name="T4" fmla="*/ 5 w 35"/>
                    <a:gd name="T5" fmla="*/ 2 h 35"/>
                    <a:gd name="T6" fmla="*/ 4 w 35"/>
                    <a:gd name="T7" fmla="*/ 4 h 35"/>
                    <a:gd name="T8" fmla="*/ 2 w 35"/>
                    <a:gd name="T9" fmla="*/ 5 h 35"/>
                    <a:gd name="T10" fmla="*/ 0 w 35"/>
                    <a:gd name="T11" fmla="*/ 6 h 35"/>
                    <a:gd name="T12" fmla="*/ 0 w 35"/>
                    <a:gd name="T13" fmla="*/ 8 h 35"/>
                    <a:gd name="T14" fmla="*/ 3 w 35"/>
                    <a:gd name="T15" fmla="*/ 8 h 35"/>
                    <a:gd name="T16" fmla="*/ 6 w 35"/>
                    <a:gd name="T17" fmla="*/ 6 h 35"/>
                    <a:gd name="T18" fmla="*/ 8 w 35"/>
                    <a:gd name="T19" fmla="*/ 3 h 35"/>
                    <a:gd name="T20" fmla="*/ 8 w 35"/>
                    <a:gd name="T21" fmla="*/ 0 h 35"/>
                    <a:gd name="T22" fmla="*/ 8 w 35"/>
                    <a:gd name="T23" fmla="*/ 0 h 35"/>
                    <a:gd name="T24" fmla="*/ 6 w 35"/>
                    <a:gd name="T25" fmla="*/ 0 h 3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"/>
                    <a:gd name="T40" fmla="*/ 0 h 35"/>
                    <a:gd name="T41" fmla="*/ 35 w 35"/>
                    <a:gd name="T42" fmla="*/ 35 h 3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" h="35">
                      <a:moveTo>
                        <a:pt x="26" y="0"/>
                      </a:moveTo>
                      <a:lnTo>
                        <a:pt x="26" y="0"/>
                      </a:lnTo>
                      <a:lnTo>
                        <a:pt x="23" y="9"/>
                      </a:lnTo>
                      <a:lnTo>
                        <a:pt x="18" y="19"/>
                      </a:lnTo>
                      <a:lnTo>
                        <a:pt x="11" y="23"/>
                      </a:lnTo>
                      <a:lnTo>
                        <a:pt x="0" y="25"/>
                      </a:lnTo>
                      <a:lnTo>
                        <a:pt x="0" y="35"/>
                      </a:lnTo>
                      <a:lnTo>
                        <a:pt x="13" y="32"/>
                      </a:lnTo>
                      <a:lnTo>
                        <a:pt x="25" y="25"/>
                      </a:lnTo>
                      <a:lnTo>
                        <a:pt x="33" y="14"/>
                      </a:lnTo>
                      <a:lnTo>
                        <a:pt x="35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07" name="Freeform 573"/>
                <p:cNvSpPr>
                  <a:spLocks/>
                </p:cNvSpPr>
                <p:nvPr/>
              </p:nvSpPr>
              <p:spPr bwMode="auto">
                <a:xfrm>
                  <a:off x="5222" y="3597"/>
                  <a:ext cx="17" cy="18"/>
                </a:xfrm>
                <a:custGeom>
                  <a:avLst/>
                  <a:gdLst>
                    <a:gd name="T0" fmla="*/ 0 w 35"/>
                    <a:gd name="T1" fmla="*/ 2 h 36"/>
                    <a:gd name="T2" fmla="*/ 0 w 35"/>
                    <a:gd name="T3" fmla="*/ 2 h 36"/>
                    <a:gd name="T4" fmla="*/ 2 w 35"/>
                    <a:gd name="T5" fmla="*/ 3 h 36"/>
                    <a:gd name="T6" fmla="*/ 4 w 35"/>
                    <a:gd name="T7" fmla="*/ 5 h 36"/>
                    <a:gd name="T8" fmla="*/ 5 w 35"/>
                    <a:gd name="T9" fmla="*/ 6 h 36"/>
                    <a:gd name="T10" fmla="*/ 6 w 35"/>
                    <a:gd name="T11" fmla="*/ 9 h 36"/>
                    <a:gd name="T12" fmla="*/ 8 w 35"/>
                    <a:gd name="T13" fmla="*/ 9 h 36"/>
                    <a:gd name="T14" fmla="*/ 8 w 35"/>
                    <a:gd name="T15" fmla="*/ 5 h 36"/>
                    <a:gd name="T16" fmla="*/ 6 w 35"/>
                    <a:gd name="T17" fmla="*/ 2 h 36"/>
                    <a:gd name="T18" fmla="*/ 3 w 35"/>
                    <a:gd name="T19" fmla="*/ 1 h 36"/>
                    <a:gd name="T20" fmla="*/ 0 w 35"/>
                    <a:gd name="T21" fmla="*/ 0 h 36"/>
                    <a:gd name="T22" fmla="*/ 0 w 35"/>
                    <a:gd name="T23" fmla="*/ 0 h 36"/>
                    <a:gd name="T24" fmla="*/ 0 w 35"/>
                    <a:gd name="T25" fmla="*/ 2 h 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"/>
                    <a:gd name="T40" fmla="*/ 0 h 36"/>
                    <a:gd name="T41" fmla="*/ 35 w 35"/>
                    <a:gd name="T42" fmla="*/ 36 h 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" h="36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0" y="12"/>
                      </a:lnTo>
                      <a:lnTo>
                        <a:pt x="18" y="18"/>
                      </a:lnTo>
                      <a:lnTo>
                        <a:pt x="23" y="26"/>
                      </a:lnTo>
                      <a:lnTo>
                        <a:pt x="26" y="36"/>
                      </a:lnTo>
                      <a:lnTo>
                        <a:pt x="35" y="36"/>
                      </a:lnTo>
                      <a:lnTo>
                        <a:pt x="33" y="21"/>
                      </a:lnTo>
                      <a:lnTo>
                        <a:pt x="25" y="11"/>
                      </a:lnTo>
                      <a:lnTo>
                        <a:pt x="14" y="3"/>
                      </a:lnTo>
                      <a:lnTo>
                        <a:pt x="0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08" name="Freeform 574"/>
                <p:cNvSpPr>
                  <a:spLocks/>
                </p:cNvSpPr>
                <p:nvPr/>
              </p:nvSpPr>
              <p:spPr bwMode="auto">
                <a:xfrm>
                  <a:off x="5204" y="3597"/>
                  <a:ext cx="18" cy="18"/>
                </a:xfrm>
                <a:custGeom>
                  <a:avLst/>
                  <a:gdLst>
                    <a:gd name="T0" fmla="*/ 3 w 34"/>
                    <a:gd name="T1" fmla="*/ 9 h 36"/>
                    <a:gd name="T2" fmla="*/ 3 w 34"/>
                    <a:gd name="T3" fmla="*/ 9 h 36"/>
                    <a:gd name="T4" fmla="*/ 3 w 34"/>
                    <a:gd name="T5" fmla="*/ 6 h 36"/>
                    <a:gd name="T6" fmla="*/ 5 w 34"/>
                    <a:gd name="T7" fmla="*/ 5 h 36"/>
                    <a:gd name="T8" fmla="*/ 7 w 34"/>
                    <a:gd name="T9" fmla="*/ 3 h 36"/>
                    <a:gd name="T10" fmla="*/ 10 w 34"/>
                    <a:gd name="T11" fmla="*/ 2 h 36"/>
                    <a:gd name="T12" fmla="*/ 10 w 34"/>
                    <a:gd name="T13" fmla="*/ 0 h 36"/>
                    <a:gd name="T14" fmla="*/ 6 w 34"/>
                    <a:gd name="T15" fmla="*/ 1 h 36"/>
                    <a:gd name="T16" fmla="*/ 3 w 34"/>
                    <a:gd name="T17" fmla="*/ 2 h 36"/>
                    <a:gd name="T18" fmla="*/ 1 w 34"/>
                    <a:gd name="T19" fmla="*/ 5 h 36"/>
                    <a:gd name="T20" fmla="*/ 0 w 34"/>
                    <a:gd name="T21" fmla="*/ 9 h 36"/>
                    <a:gd name="T22" fmla="*/ 0 w 34"/>
                    <a:gd name="T23" fmla="*/ 9 h 36"/>
                    <a:gd name="T24" fmla="*/ 3 w 34"/>
                    <a:gd name="T25" fmla="*/ 9 h 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4"/>
                    <a:gd name="T40" fmla="*/ 0 h 36"/>
                    <a:gd name="T41" fmla="*/ 34 w 34"/>
                    <a:gd name="T42" fmla="*/ 36 h 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4" h="36">
                      <a:moveTo>
                        <a:pt x="9" y="36"/>
                      </a:moveTo>
                      <a:lnTo>
                        <a:pt x="9" y="36"/>
                      </a:lnTo>
                      <a:lnTo>
                        <a:pt x="11" y="26"/>
                      </a:lnTo>
                      <a:lnTo>
                        <a:pt x="17" y="18"/>
                      </a:lnTo>
                      <a:lnTo>
                        <a:pt x="25" y="12"/>
                      </a:lnTo>
                      <a:lnTo>
                        <a:pt x="34" y="10"/>
                      </a:lnTo>
                      <a:lnTo>
                        <a:pt x="34" y="0"/>
                      </a:lnTo>
                      <a:lnTo>
                        <a:pt x="21" y="3"/>
                      </a:lnTo>
                      <a:lnTo>
                        <a:pt x="10" y="11"/>
                      </a:lnTo>
                      <a:lnTo>
                        <a:pt x="2" y="21"/>
                      </a:lnTo>
                      <a:lnTo>
                        <a:pt x="0" y="36"/>
                      </a:lnTo>
                      <a:lnTo>
                        <a:pt x="9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09" name="Freeform 575"/>
                <p:cNvSpPr>
                  <a:spLocks/>
                </p:cNvSpPr>
                <p:nvPr/>
              </p:nvSpPr>
              <p:spPr bwMode="auto">
                <a:xfrm>
                  <a:off x="5204" y="3615"/>
                  <a:ext cx="18" cy="17"/>
                </a:xfrm>
                <a:custGeom>
                  <a:avLst/>
                  <a:gdLst>
                    <a:gd name="T0" fmla="*/ 10 w 34"/>
                    <a:gd name="T1" fmla="*/ 6 h 35"/>
                    <a:gd name="T2" fmla="*/ 10 w 34"/>
                    <a:gd name="T3" fmla="*/ 6 h 35"/>
                    <a:gd name="T4" fmla="*/ 7 w 34"/>
                    <a:gd name="T5" fmla="*/ 5 h 35"/>
                    <a:gd name="T6" fmla="*/ 5 w 34"/>
                    <a:gd name="T7" fmla="*/ 4 h 35"/>
                    <a:gd name="T8" fmla="*/ 3 w 34"/>
                    <a:gd name="T9" fmla="*/ 2 h 35"/>
                    <a:gd name="T10" fmla="*/ 3 w 34"/>
                    <a:gd name="T11" fmla="*/ 0 h 35"/>
                    <a:gd name="T12" fmla="*/ 0 w 34"/>
                    <a:gd name="T13" fmla="*/ 0 h 35"/>
                    <a:gd name="T14" fmla="*/ 1 w 34"/>
                    <a:gd name="T15" fmla="*/ 3 h 35"/>
                    <a:gd name="T16" fmla="*/ 3 w 34"/>
                    <a:gd name="T17" fmla="*/ 6 h 35"/>
                    <a:gd name="T18" fmla="*/ 6 w 34"/>
                    <a:gd name="T19" fmla="*/ 8 h 35"/>
                    <a:gd name="T20" fmla="*/ 10 w 34"/>
                    <a:gd name="T21" fmla="*/ 8 h 35"/>
                    <a:gd name="T22" fmla="*/ 10 w 34"/>
                    <a:gd name="T23" fmla="*/ 8 h 35"/>
                    <a:gd name="T24" fmla="*/ 10 w 34"/>
                    <a:gd name="T25" fmla="*/ 6 h 3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4"/>
                    <a:gd name="T40" fmla="*/ 0 h 35"/>
                    <a:gd name="T41" fmla="*/ 34 w 34"/>
                    <a:gd name="T42" fmla="*/ 35 h 3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4" h="35">
                      <a:moveTo>
                        <a:pt x="34" y="25"/>
                      </a:moveTo>
                      <a:lnTo>
                        <a:pt x="34" y="25"/>
                      </a:lnTo>
                      <a:lnTo>
                        <a:pt x="24" y="23"/>
                      </a:lnTo>
                      <a:lnTo>
                        <a:pt x="17" y="19"/>
                      </a:lnTo>
                      <a:lnTo>
                        <a:pt x="11" y="9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2" y="14"/>
                      </a:lnTo>
                      <a:lnTo>
                        <a:pt x="10" y="25"/>
                      </a:lnTo>
                      <a:lnTo>
                        <a:pt x="22" y="32"/>
                      </a:lnTo>
                      <a:lnTo>
                        <a:pt x="34" y="35"/>
                      </a:lnTo>
                      <a:lnTo>
                        <a:pt x="34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10" name="Rectangle 576"/>
                <p:cNvSpPr>
                  <a:spLocks noChangeArrowheads="1"/>
                </p:cNvSpPr>
                <p:nvPr/>
              </p:nvSpPr>
              <p:spPr bwMode="auto">
                <a:xfrm>
                  <a:off x="4941" y="3597"/>
                  <a:ext cx="66" cy="11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11" name="Freeform 577"/>
                <p:cNvSpPr>
                  <a:spLocks/>
                </p:cNvSpPr>
                <p:nvPr/>
              </p:nvSpPr>
              <p:spPr bwMode="auto">
                <a:xfrm>
                  <a:off x="5005" y="3594"/>
                  <a:ext cx="4" cy="117"/>
                </a:xfrm>
                <a:custGeom>
                  <a:avLst/>
                  <a:gdLst>
                    <a:gd name="T0" fmla="*/ 1 w 9"/>
                    <a:gd name="T1" fmla="*/ 3 h 232"/>
                    <a:gd name="T2" fmla="*/ 0 w 9"/>
                    <a:gd name="T3" fmla="*/ 1 h 232"/>
                    <a:gd name="T4" fmla="*/ 0 w 9"/>
                    <a:gd name="T5" fmla="*/ 59 h 232"/>
                    <a:gd name="T6" fmla="*/ 2 w 9"/>
                    <a:gd name="T7" fmla="*/ 59 h 232"/>
                    <a:gd name="T8" fmla="*/ 2 w 9"/>
                    <a:gd name="T9" fmla="*/ 1 h 232"/>
                    <a:gd name="T10" fmla="*/ 1 w 9"/>
                    <a:gd name="T11" fmla="*/ 0 h 232"/>
                    <a:gd name="T12" fmla="*/ 2 w 9"/>
                    <a:gd name="T13" fmla="*/ 1 h 232"/>
                    <a:gd name="T14" fmla="*/ 2 w 9"/>
                    <a:gd name="T15" fmla="*/ 0 h 232"/>
                    <a:gd name="T16" fmla="*/ 1 w 9"/>
                    <a:gd name="T17" fmla="*/ 0 h 232"/>
                    <a:gd name="T18" fmla="*/ 1 w 9"/>
                    <a:gd name="T19" fmla="*/ 3 h 23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232"/>
                    <a:gd name="T32" fmla="*/ 9 w 9"/>
                    <a:gd name="T33" fmla="*/ 232 h 23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232">
                      <a:moveTo>
                        <a:pt x="5" y="9"/>
                      </a:moveTo>
                      <a:lnTo>
                        <a:pt x="0" y="4"/>
                      </a:lnTo>
                      <a:lnTo>
                        <a:pt x="0" y="232"/>
                      </a:lnTo>
                      <a:lnTo>
                        <a:pt x="9" y="232"/>
                      </a:lnTo>
                      <a:lnTo>
                        <a:pt x="9" y="4"/>
                      </a:lnTo>
                      <a:lnTo>
                        <a:pt x="5" y="0"/>
                      </a:lnTo>
                      <a:lnTo>
                        <a:pt x="9" y="4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5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12" name="Freeform 578"/>
                <p:cNvSpPr>
                  <a:spLocks/>
                </p:cNvSpPr>
                <p:nvPr/>
              </p:nvSpPr>
              <p:spPr bwMode="auto">
                <a:xfrm>
                  <a:off x="4938" y="3594"/>
                  <a:ext cx="69" cy="5"/>
                </a:xfrm>
                <a:custGeom>
                  <a:avLst/>
                  <a:gdLst>
                    <a:gd name="T0" fmla="*/ 3 w 137"/>
                    <a:gd name="T1" fmla="*/ 1 h 9"/>
                    <a:gd name="T2" fmla="*/ 1 w 137"/>
                    <a:gd name="T3" fmla="*/ 3 h 9"/>
                    <a:gd name="T4" fmla="*/ 35 w 137"/>
                    <a:gd name="T5" fmla="*/ 3 h 9"/>
                    <a:gd name="T6" fmla="*/ 35 w 137"/>
                    <a:gd name="T7" fmla="*/ 0 h 9"/>
                    <a:gd name="T8" fmla="*/ 1 w 137"/>
                    <a:gd name="T9" fmla="*/ 0 h 9"/>
                    <a:gd name="T10" fmla="*/ 0 w 137"/>
                    <a:gd name="T11" fmla="*/ 1 h 9"/>
                    <a:gd name="T12" fmla="*/ 1 w 137"/>
                    <a:gd name="T13" fmla="*/ 0 h 9"/>
                    <a:gd name="T14" fmla="*/ 0 w 137"/>
                    <a:gd name="T15" fmla="*/ 0 h 9"/>
                    <a:gd name="T16" fmla="*/ 0 w 137"/>
                    <a:gd name="T17" fmla="*/ 1 h 9"/>
                    <a:gd name="T18" fmla="*/ 3 w 137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37"/>
                    <a:gd name="T31" fmla="*/ 0 h 9"/>
                    <a:gd name="T32" fmla="*/ 137 w 137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37" h="9">
                      <a:moveTo>
                        <a:pt x="9" y="4"/>
                      </a:moveTo>
                      <a:lnTo>
                        <a:pt x="4" y="9"/>
                      </a:lnTo>
                      <a:lnTo>
                        <a:pt x="137" y="9"/>
                      </a:lnTo>
                      <a:lnTo>
                        <a:pt x="137" y="0"/>
                      </a:lnTo>
                      <a:lnTo>
                        <a:pt x="4" y="0"/>
                      </a:lnTo>
                      <a:lnTo>
                        <a:pt x="0" y="4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9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13" name="Freeform 579"/>
                <p:cNvSpPr>
                  <a:spLocks/>
                </p:cNvSpPr>
                <p:nvPr/>
              </p:nvSpPr>
              <p:spPr bwMode="auto">
                <a:xfrm>
                  <a:off x="4938" y="3597"/>
                  <a:ext cx="5" cy="116"/>
                </a:xfrm>
                <a:custGeom>
                  <a:avLst/>
                  <a:gdLst>
                    <a:gd name="T0" fmla="*/ 1 w 9"/>
                    <a:gd name="T1" fmla="*/ 56 h 233"/>
                    <a:gd name="T2" fmla="*/ 3 w 9"/>
                    <a:gd name="T3" fmla="*/ 57 h 233"/>
                    <a:gd name="T4" fmla="*/ 3 w 9"/>
                    <a:gd name="T5" fmla="*/ 0 h 233"/>
                    <a:gd name="T6" fmla="*/ 0 w 9"/>
                    <a:gd name="T7" fmla="*/ 0 h 233"/>
                    <a:gd name="T8" fmla="*/ 0 w 9"/>
                    <a:gd name="T9" fmla="*/ 57 h 233"/>
                    <a:gd name="T10" fmla="*/ 1 w 9"/>
                    <a:gd name="T11" fmla="*/ 58 h 233"/>
                    <a:gd name="T12" fmla="*/ 0 w 9"/>
                    <a:gd name="T13" fmla="*/ 57 h 233"/>
                    <a:gd name="T14" fmla="*/ 0 w 9"/>
                    <a:gd name="T15" fmla="*/ 58 h 233"/>
                    <a:gd name="T16" fmla="*/ 1 w 9"/>
                    <a:gd name="T17" fmla="*/ 58 h 233"/>
                    <a:gd name="T18" fmla="*/ 1 w 9"/>
                    <a:gd name="T19" fmla="*/ 56 h 23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233"/>
                    <a:gd name="T32" fmla="*/ 9 w 9"/>
                    <a:gd name="T33" fmla="*/ 233 h 23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233">
                      <a:moveTo>
                        <a:pt x="4" y="224"/>
                      </a:moveTo>
                      <a:lnTo>
                        <a:pt x="9" y="228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228"/>
                      </a:lnTo>
                      <a:lnTo>
                        <a:pt x="4" y="233"/>
                      </a:lnTo>
                      <a:lnTo>
                        <a:pt x="0" y="228"/>
                      </a:lnTo>
                      <a:lnTo>
                        <a:pt x="0" y="233"/>
                      </a:lnTo>
                      <a:lnTo>
                        <a:pt x="4" y="233"/>
                      </a:lnTo>
                      <a:lnTo>
                        <a:pt x="4" y="2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14" name="Freeform 580"/>
                <p:cNvSpPr>
                  <a:spLocks/>
                </p:cNvSpPr>
                <p:nvPr/>
              </p:nvSpPr>
              <p:spPr bwMode="auto">
                <a:xfrm>
                  <a:off x="4941" y="3708"/>
                  <a:ext cx="68" cy="5"/>
                </a:xfrm>
                <a:custGeom>
                  <a:avLst/>
                  <a:gdLst>
                    <a:gd name="T0" fmla="*/ 32 w 137"/>
                    <a:gd name="T1" fmla="*/ 1 h 9"/>
                    <a:gd name="T2" fmla="*/ 33 w 137"/>
                    <a:gd name="T3" fmla="*/ 0 h 9"/>
                    <a:gd name="T4" fmla="*/ 0 w 137"/>
                    <a:gd name="T5" fmla="*/ 0 h 9"/>
                    <a:gd name="T6" fmla="*/ 0 w 137"/>
                    <a:gd name="T7" fmla="*/ 3 h 9"/>
                    <a:gd name="T8" fmla="*/ 33 w 137"/>
                    <a:gd name="T9" fmla="*/ 3 h 9"/>
                    <a:gd name="T10" fmla="*/ 34 w 137"/>
                    <a:gd name="T11" fmla="*/ 1 h 9"/>
                    <a:gd name="T12" fmla="*/ 33 w 137"/>
                    <a:gd name="T13" fmla="*/ 3 h 9"/>
                    <a:gd name="T14" fmla="*/ 34 w 137"/>
                    <a:gd name="T15" fmla="*/ 3 h 9"/>
                    <a:gd name="T16" fmla="*/ 34 w 137"/>
                    <a:gd name="T17" fmla="*/ 1 h 9"/>
                    <a:gd name="T18" fmla="*/ 32 w 137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37"/>
                    <a:gd name="T31" fmla="*/ 0 h 9"/>
                    <a:gd name="T32" fmla="*/ 137 w 137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37" h="9">
                      <a:moveTo>
                        <a:pt x="128" y="4"/>
                      </a:moveTo>
                      <a:lnTo>
                        <a:pt x="133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33" y="9"/>
                      </a:lnTo>
                      <a:lnTo>
                        <a:pt x="137" y="4"/>
                      </a:lnTo>
                      <a:lnTo>
                        <a:pt x="133" y="9"/>
                      </a:lnTo>
                      <a:lnTo>
                        <a:pt x="137" y="9"/>
                      </a:lnTo>
                      <a:lnTo>
                        <a:pt x="137" y="4"/>
                      </a:lnTo>
                      <a:lnTo>
                        <a:pt x="128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15" name="Freeform 581"/>
                <p:cNvSpPr>
                  <a:spLocks/>
                </p:cNvSpPr>
                <p:nvPr/>
              </p:nvSpPr>
              <p:spPr bwMode="auto">
                <a:xfrm>
                  <a:off x="4650" y="3567"/>
                  <a:ext cx="33" cy="31"/>
                </a:xfrm>
                <a:custGeom>
                  <a:avLst/>
                  <a:gdLst>
                    <a:gd name="T0" fmla="*/ 1 w 66"/>
                    <a:gd name="T1" fmla="*/ 1 h 62"/>
                    <a:gd name="T2" fmla="*/ 0 w 66"/>
                    <a:gd name="T3" fmla="*/ 2 h 62"/>
                    <a:gd name="T4" fmla="*/ 14 w 66"/>
                    <a:gd name="T5" fmla="*/ 16 h 62"/>
                    <a:gd name="T6" fmla="*/ 17 w 66"/>
                    <a:gd name="T7" fmla="*/ 14 h 62"/>
                    <a:gd name="T8" fmla="*/ 1 w 66"/>
                    <a:gd name="T9" fmla="*/ 0 h 62"/>
                    <a:gd name="T10" fmla="*/ 1 w 66"/>
                    <a:gd name="T11" fmla="*/ 1 h 6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6"/>
                    <a:gd name="T19" fmla="*/ 0 h 62"/>
                    <a:gd name="T20" fmla="*/ 66 w 66"/>
                    <a:gd name="T21" fmla="*/ 62 h 6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6" h="62">
                      <a:moveTo>
                        <a:pt x="4" y="3"/>
                      </a:moveTo>
                      <a:lnTo>
                        <a:pt x="0" y="6"/>
                      </a:lnTo>
                      <a:lnTo>
                        <a:pt x="59" y="62"/>
                      </a:lnTo>
                      <a:lnTo>
                        <a:pt x="66" y="55"/>
                      </a:lnTo>
                      <a:lnTo>
                        <a:pt x="7" y="0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16" name="Rectangle 582"/>
                <p:cNvSpPr>
                  <a:spLocks noChangeArrowheads="1"/>
                </p:cNvSpPr>
                <p:nvPr/>
              </p:nvSpPr>
              <p:spPr bwMode="auto">
                <a:xfrm>
                  <a:off x="4734" y="3540"/>
                  <a:ext cx="49" cy="5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17" name="Freeform 583"/>
                <p:cNvSpPr>
                  <a:spLocks/>
                </p:cNvSpPr>
                <p:nvPr/>
              </p:nvSpPr>
              <p:spPr bwMode="auto">
                <a:xfrm>
                  <a:off x="4780" y="3537"/>
                  <a:ext cx="5" cy="60"/>
                </a:xfrm>
                <a:custGeom>
                  <a:avLst/>
                  <a:gdLst>
                    <a:gd name="T0" fmla="*/ 1 w 9"/>
                    <a:gd name="T1" fmla="*/ 3 h 118"/>
                    <a:gd name="T2" fmla="*/ 0 w 9"/>
                    <a:gd name="T3" fmla="*/ 1 h 118"/>
                    <a:gd name="T4" fmla="*/ 0 w 9"/>
                    <a:gd name="T5" fmla="*/ 31 h 118"/>
                    <a:gd name="T6" fmla="*/ 3 w 9"/>
                    <a:gd name="T7" fmla="*/ 31 h 118"/>
                    <a:gd name="T8" fmla="*/ 3 w 9"/>
                    <a:gd name="T9" fmla="*/ 1 h 118"/>
                    <a:gd name="T10" fmla="*/ 1 w 9"/>
                    <a:gd name="T11" fmla="*/ 0 h 118"/>
                    <a:gd name="T12" fmla="*/ 3 w 9"/>
                    <a:gd name="T13" fmla="*/ 1 h 118"/>
                    <a:gd name="T14" fmla="*/ 3 w 9"/>
                    <a:gd name="T15" fmla="*/ 0 h 118"/>
                    <a:gd name="T16" fmla="*/ 1 w 9"/>
                    <a:gd name="T17" fmla="*/ 0 h 118"/>
                    <a:gd name="T18" fmla="*/ 1 w 9"/>
                    <a:gd name="T19" fmla="*/ 3 h 1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118"/>
                    <a:gd name="T32" fmla="*/ 9 w 9"/>
                    <a:gd name="T33" fmla="*/ 118 h 11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118">
                      <a:moveTo>
                        <a:pt x="4" y="9"/>
                      </a:moveTo>
                      <a:lnTo>
                        <a:pt x="0" y="4"/>
                      </a:lnTo>
                      <a:lnTo>
                        <a:pt x="0" y="118"/>
                      </a:lnTo>
                      <a:lnTo>
                        <a:pt x="9" y="118"/>
                      </a:lnTo>
                      <a:lnTo>
                        <a:pt x="9" y="4"/>
                      </a:lnTo>
                      <a:lnTo>
                        <a:pt x="4" y="0"/>
                      </a:lnTo>
                      <a:lnTo>
                        <a:pt x="9" y="4"/>
                      </a:lnTo>
                      <a:lnTo>
                        <a:pt x="9" y="0"/>
                      </a:lnTo>
                      <a:lnTo>
                        <a:pt x="4" y="0"/>
                      </a:lnTo>
                      <a:lnTo>
                        <a:pt x="4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18" name="Freeform 584"/>
                <p:cNvSpPr>
                  <a:spLocks/>
                </p:cNvSpPr>
                <p:nvPr/>
              </p:nvSpPr>
              <p:spPr bwMode="auto">
                <a:xfrm>
                  <a:off x="4732" y="3537"/>
                  <a:ext cx="51" cy="5"/>
                </a:xfrm>
                <a:custGeom>
                  <a:avLst/>
                  <a:gdLst>
                    <a:gd name="T0" fmla="*/ 3 w 101"/>
                    <a:gd name="T1" fmla="*/ 1 h 9"/>
                    <a:gd name="T2" fmla="*/ 2 w 101"/>
                    <a:gd name="T3" fmla="*/ 3 h 9"/>
                    <a:gd name="T4" fmla="*/ 26 w 101"/>
                    <a:gd name="T5" fmla="*/ 3 h 9"/>
                    <a:gd name="T6" fmla="*/ 26 w 101"/>
                    <a:gd name="T7" fmla="*/ 0 h 9"/>
                    <a:gd name="T8" fmla="*/ 2 w 101"/>
                    <a:gd name="T9" fmla="*/ 0 h 9"/>
                    <a:gd name="T10" fmla="*/ 0 w 101"/>
                    <a:gd name="T11" fmla="*/ 1 h 9"/>
                    <a:gd name="T12" fmla="*/ 2 w 101"/>
                    <a:gd name="T13" fmla="*/ 0 h 9"/>
                    <a:gd name="T14" fmla="*/ 0 w 101"/>
                    <a:gd name="T15" fmla="*/ 0 h 9"/>
                    <a:gd name="T16" fmla="*/ 0 w 101"/>
                    <a:gd name="T17" fmla="*/ 1 h 9"/>
                    <a:gd name="T18" fmla="*/ 3 w 101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01"/>
                    <a:gd name="T31" fmla="*/ 0 h 9"/>
                    <a:gd name="T32" fmla="*/ 101 w 101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01" h="9">
                      <a:moveTo>
                        <a:pt x="9" y="4"/>
                      </a:moveTo>
                      <a:lnTo>
                        <a:pt x="5" y="9"/>
                      </a:lnTo>
                      <a:lnTo>
                        <a:pt x="101" y="9"/>
                      </a:lnTo>
                      <a:lnTo>
                        <a:pt x="101" y="0"/>
                      </a:lnTo>
                      <a:lnTo>
                        <a:pt x="5" y="0"/>
                      </a:ln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9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19" name="Freeform 585"/>
                <p:cNvSpPr>
                  <a:spLocks/>
                </p:cNvSpPr>
                <p:nvPr/>
              </p:nvSpPr>
              <p:spPr bwMode="auto">
                <a:xfrm>
                  <a:off x="4732" y="3540"/>
                  <a:ext cx="5" cy="59"/>
                </a:xfrm>
                <a:custGeom>
                  <a:avLst/>
                  <a:gdLst>
                    <a:gd name="T0" fmla="*/ 2 w 9"/>
                    <a:gd name="T1" fmla="*/ 27 h 119"/>
                    <a:gd name="T2" fmla="*/ 3 w 9"/>
                    <a:gd name="T3" fmla="*/ 28 h 119"/>
                    <a:gd name="T4" fmla="*/ 3 w 9"/>
                    <a:gd name="T5" fmla="*/ 0 h 119"/>
                    <a:gd name="T6" fmla="*/ 0 w 9"/>
                    <a:gd name="T7" fmla="*/ 0 h 119"/>
                    <a:gd name="T8" fmla="*/ 0 w 9"/>
                    <a:gd name="T9" fmla="*/ 28 h 119"/>
                    <a:gd name="T10" fmla="*/ 2 w 9"/>
                    <a:gd name="T11" fmla="*/ 29 h 119"/>
                    <a:gd name="T12" fmla="*/ 0 w 9"/>
                    <a:gd name="T13" fmla="*/ 28 h 119"/>
                    <a:gd name="T14" fmla="*/ 0 w 9"/>
                    <a:gd name="T15" fmla="*/ 29 h 119"/>
                    <a:gd name="T16" fmla="*/ 2 w 9"/>
                    <a:gd name="T17" fmla="*/ 29 h 119"/>
                    <a:gd name="T18" fmla="*/ 2 w 9"/>
                    <a:gd name="T19" fmla="*/ 27 h 11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119"/>
                    <a:gd name="T32" fmla="*/ 9 w 9"/>
                    <a:gd name="T33" fmla="*/ 119 h 11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119">
                      <a:moveTo>
                        <a:pt x="5" y="110"/>
                      </a:moveTo>
                      <a:lnTo>
                        <a:pt x="9" y="114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14"/>
                      </a:lnTo>
                      <a:lnTo>
                        <a:pt x="5" y="119"/>
                      </a:lnTo>
                      <a:lnTo>
                        <a:pt x="0" y="114"/>
                      </a:lnTo>
                      <a:lnTo>
                        <a:pt x="0" y="119"/>
                      </a:lnTo>
                      <a:lnTo>
                        <a:pt x="5" y="119"/>
                      </a:lnTo>
                      <a:lnTo>
                        <a:pt x="5" y="1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20" name="Freeform 586"/>
                <p:cNvSpPr>
                  <a:spLocks/>
                </p:cNvSpPr>
                <p:nvPr/>
              </p:nvSpPr>
              <p:spPr bwMode="auto">
                <a:xfrm>
                  <a:off x="4734" y="3594"/>
                  <a:ext cx="51" cy="5"/>
                </a:xfrm>
                <a:custGeom>
                  <a:avLst/>
                  <a:gdLst>
                    <a:gd name="T0" fmla="*/ 23 w 101"/>
                    <a:gd name="T1" fmla="*/ 1 h 9"/>
                    <a:gd name="T2" fmla="*/ 24 w 101"/>
                    <a:gd name="T3" fmla="*/ 0 h 9"/>
                    <a:gd name="T4" fmla="*/ 0 w 101"/>
                    <a:gd name="T5" fmla="*/ 0 h 9"/>
                    <a:gd name="T6" fmla="*/ 0 w 101"/>
                    <a:gd name="T7" fmla="*/ 3 h 9"/>
                    <a:gd name="T8" fmla="*/ 24 w 101"/>
                    <a:gd name="T9" fmla="*/ 3 h 9"/>
                    <a:gd name="T10" fmla="*/ 26 w 101"/>
                    <a:gd name="T11" fmla="*/ 1 h 9"/>
                    <a:gd name="T12" fmla="*/ 24 w 101"/>
                    <a:gd name="T13" fmla="*/ 3 h 9"/>
                    <a:gd name="T14" fmla="*/ 26 w 101"/>
                    <a:gd name="T15" fmla="*/ 3 h 9"/>
                    <a:gd name="T16" fmla="*/ 26 w 101"/>
                    <a:gd name="T17" fmla="*/ 1 h 9"/>
                    <a:gd name="T18" fmla="*/ 23 w 101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01"/>
                    <a:gd name="T31" fmla="*/ 0 h 9"/>
                    <a:gd name="T32" fmla="*/ 101 w 101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01" h="9">
                      <a:moveTo>
                        <a:pt x="92" y="4"/>
                      </a:moveTo>
                      <a:lnTo>
                        <a:pt x="96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96" y="9"/>
                      </a:lnTo>
                      <a:lnTo>
                        <a:pt x="101" y="4"/>
                      </a:lnTo>
                      <a:lnTo>
                        <a:pt x="96" y="9"/>
                      </a:lnTo>
                      <a:lnTo>
                        <a:pt x="101" y="9"/>
                      </a:lnTo>
                      <a:lnTo>
                        <a:pt x="101" y="4"/>
                      </a:lnTo>
                      <a:lnTo>
                        <a:pt x="92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21" name="Freeform 587"/>
                <p:cNvSpPr>
                  <a:spLocks/>
                </p:cNvSpPr>
                <p:nvPr/>
              </p:nvSpPr>
              <p:spPr bwMode="auto">
                <a:xfrm>
                  <a:off x="4755" y="3540"/>
                  <a:ext cx="5" cy="57"/>
                </a:xfrm>
                <a:custGeom>
                  <a:avLst/>
                  <a:gdLst>
                    <a:gd name="T0" fmla="*/ 2 w 9"/>
                    <a:gd name="T1" fmla="*/ 29 h 114"/>
                    <a:gd name="T2" fmla="*/ 3 w 9"/>
                    <a:gd name="T3" fmla="*/ 29 h 114"/>
                    <a:gd name="T4" fmla="*/ 3 w 9"/>
                    <a:gd name="T5" fmla="*/ 0 h 114"/>
                    <a:gd name="T6" fmla="*/ 0 w 9"/>
                    <a:gd name="T7" fmla="*/ 0 h 114"/>
                    <a:gd name="T8" fmla="*/ 0 w 9"/>
                    <a:gd name="T9" fmla="*/ 29 h 114"/>
                    <a:gd name="T10" fmla="*/ 2 w 9"/>
                    <a:gd name="T11" fmla="*/ 29 h 1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"/>
                    <a:gd name="T19" fmla="*/ 0 h 114"/>
                    <a:gd name="T20" fmla="*/ 9 w 9"/>
                    <a:gd name="T21" fmla="*/ 114 h 1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" h="114">
                      <a:moveTo>
                        <a:pt x="5" y="114"/>
                      </a:moveTo>
                      <a:lnTo>
                        <a:pt x="9" y="114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14"/>
                      </a:lnTo>
                      <a:lnTo>
                        <a:pt x="5" y="1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22" name="Freeform 588"/>
                <p:cNvSpPr>
                  <a:spLocks/>
                </p:cNvSpPr>
                <p:nvPr/>
              </p:nvSpPr>
              <p:spPr bwMode="auto">
                <a:xfrm>
                  <a:off x="4746" y="3437"/>
                  <a:ext cx="75" cy="73"/>
                </a:xfrm>
                <a:custGeom>
                  <a:avLst/>
                  <a:gdLst>
                    <a:gd name="T0" fmla="*/ 38 w 150"/>
                    <a:gd name="T1" fmla="*/ 36 h 147"/>
                    <a:gd name="T2" fmla="*/ 38 w 150"/>
                    <a:gd name="T3" fmla="*/ 2 h 147"/>
                    <a:gd name="T4" fmla="*/ 15 w 150"/>
                    <a:gd name="T5" fmla="*/ 0 h 147"/>
                    <a:gd name="T6" fmla="*/ 0 w 150"/>
                    <a:gd name="T7" fmla="*/ 34 h 147"/>
                    <a:gd name="T8" fmla="*/ 38 w 150"/>
                    <a:gd name="T9" fmla="*/ 36 h 1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0"/>
                    <a:gd name="T16" fmla="*/ 0 h 147"/>
                    <a:gd name="T17" fmla="*/ 150 w 150"/>
                    <a:gd name="T18" fmla="*/ 147 h 1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0" h="147">
                      <a:moveTo>
                        <a:pt x="150" y="147"/>
                      </a:moveTo>
                      <a:lnTo>
                        <a:pt x="150" y="8"/>
                      </a:lnTo>
                      <a:lnTo>
                        <a:pt x="60" y="0"/>
                      </a:lnTo>
                      <a:lnTo>
                        <a:pt x="0" y="138"/>
                      </a:lnTo>
                      <a:lnTo>
                        <a:pt x="150" y="14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23" name="Freeform 589"/>
                <p:cNvSpPr>
                  <a:spLocks/>
                </p:cNvSpPr>
                <p:nvPr/>
              </p:nvSpPr>
              <p:spPr bwMode="auto">
                <a:xfrm>
                  <a:off x="4818" y="3439"/>
                  <a:ext cx="5" cy="71"/>
                </a:xfrm>
                <a:custGeom>
                  <a:avLst/>
                  <a:gdLst>
                    <a:gd name="T0" fmla="*/ 2 w 9"/>
                    <a:gd name="T1" fmla="*/ 2 h 143"/>
                    <a:gd name="T2" fmla="*/ 0 w 9"/>
                    <a:gd name="T3" fmla="*/ 1 h 143"/>
                    <a:gd name="T4" fmla="*/ 0 w 9"/>
                    <a:gd name="T5" fmla="*/ 35 h 143"/>
                    <a:gd name="T6" fmla="*/ 3 w 9"/>
                    <a:gd name="T7" fmla="*/ 35 h 143"/>
                    <a:gd name="T8" fmla="*/ 3 w 9"/>
                    <a:gd name="T9" fmla="*/ 1 h 143"/>
                    <a:gd name="T10" fmla="*/ 2 w 9"/>
                    <a:gd name="T11" fmla="*/ 0 h 143"/>
                    <a:gd name="T12" fmla="*/ 3 w 9"/>
                    <a:gd name="T13" fmla="*/ 1 h 143"/>
                    <a:gd name="T14" fmla="*/ 3 w 9"/>
                    <a:gd name="T15" fmla="*/ 0 h 143"/>
                    <a:gd name="T16" fmla="*/ 2 w 9"/>
                    <a:gd name="T17" fmla="*/ 0 h 143"/>
                    <a:gd name="T18" fmla="*/ 2 w 9"/>
                    <a:gd name="T19" fmla="*/ 2 h 14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143"/>
                    <a:gd name="T32" fmla="*/ 9 w 9"/>
                    <a:gd name="T33" fmla="*/ 143 h 14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143">
                      <a:moveTo>
                        <a:pt x="5" y="9"/>
                      </a:moveTo>
                      <a:lnTo>
                        <a:pt x="0" y="4"/>
                      </a:lnTo>
                      <a:lnTo>
                        <a:pt x="0" y="143"/>
                      </a:lnTo>
                      <a:lnTo>
                        <a:pt x="9" y="143"/>
                      </a:lnTo>
                      <a:lnTo>
                        <a:pt x="9" y="4"/>
                      </a:lnTo>
                      <a:lnTo>
                        <a:pt x="5" y="0"/>
                      </a:lnTo>
                      <a:lnTo>
                        <a:pt x="9" y="4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5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24" name="Freeform 590"/>
                <p:cNvSpPr>
                  <a:spLocks/>
                </p:cNvSpPr>
                <p:nvPr/>
              </p:nvSpPr>
              <p:spPr bwMode="auto">
                <a:xfrm>
                  <a:off x="4774" y="3435"/>
                  <a:ext cx="47" cy="8"/>
                </a:xfrm>
                <a:custGeom>
                  <a:avLst/>
                  <a:gdLst>
                    <a:gd name="T0" fmla="*/ 2 w 95"/>
                    <a:gd name="T1" fmla="*/ 1 h 17"/>
                    <a:gd name="T2" fmla="*/ 1 w 95"/>
                    <a:gd name="T3" fmla="*/ 2 h 17"/>
                    <a:gd name="T4" fmla="*/ 23 w 95"/>
                    <a:gd name="T5" fmla="*/ 4 h 17"/>
                    <a:gd name="T6" fmla="*/ 23 w 95"/>
                    <a:gd name="T7" fmla="*/ 2 h 17"/>
                    <a:gd name="T8" fmla="*/ 1 w 95"/>
                    <a:gd name="T9" fmla="*/ 0 h 17"/>
                    <a:gd name="T10" fmla="*/ 0 w 95"/>
                    <a:gd name="T11" fmla="*/ 0 h 17"/>
                    <a:gd name="T12" fmla="*/ 1 w 95"/>
                    <a:gd name="T13" fmla="*/ 0 h 17"/>
                    <a:gd name="T14" fmla="*/ 0 w 95"/>
                    <a:gd name="T15" fmla="*/ 0 h 17"/>
                    <a:gd name="T16" fmla="*/ 0 w 95"/>
                    <a:gd name="T17" fmla="*/ 0 h 17"/>
                    <a:gd name="T18" fmla="*/ 2 w 95"/>
                    <a:gd name="T19" fmla="*/ 1 h 1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5"/>
                    <a:gd name="T31" fmla="*/ 0 h 17"/>
                    <a:gd name="T32" fmla="*/ 95 w 95"/>
                    <a:gd name="T33" fmla="*/ 17 h 17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5" h="17">
                      <a:moveTo>
                        <a:pt x="9" y="7"/>
                      </a:moveTo>
                      <a:lnTo>
                        <a:pt x="5" y="9"/>
                      </a:lnTo>
                      <a:lnTo>
                        <a:pt x="95" y="17"/>
                      </a:lnTo>
                      <a:lnTo>
                        <a:pt x="95" y="8"/>
                      </a:lnTo>
                      <a:lnTo>
                        <a:pt x="5" y="0"/>
                      </a:lnTo>
                      <a:lnTo>
                        <a:pt x="0" y="2"/>
                      </a:lnTo>
                      <a:lnTo>
                        <a:pt x="5" y="0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25" name="Freeform 591"/>
                <p:cNvSpPr>
                  <a:spLocks/>
                </p:cNvSpPr>
                <p:nvPr/>
              </p:nvSpPr>
              <p:spPr bwMode="auto">
                <a:xfrm>
                  <a:off x="4742" y="3436"/>
                  <a:ext cx="36" cy="73"/>
                </a:xfrm>
                <a:custGeom>
                  <a:avLst/>
                  <a:gdLst>
                    <a:gd name="T0" fmla="*/ 2 w 71"/>
                    <a:gd name="T1" fmla="*/ 34 h 145"/>
                    <a:gd name="T2" fmla="*/ 3 w 71"/>
                    <a:gd name="T3" fmla="*/ 36 h 145"/>
                    <a:gd name="T4" fmla="*/ 18 w 71"/>
                    <a:gd name="T5" fmla="*/ 2 h 145"/>
                    <a:gd name="T6" fmla="*/ 16 w 71"/>
                    <a:gd name="T7" fmla="*/ 0 h 145"/>
                    <a:gd name="T8" fmla="*/ 1 w 71"/>
                    <a:gd name="T9" fmla="*/ 35 h 145"/>
                    <a:gd name="T10" fmla="*/ 2 w 71"/>
                    <a:gd name="T11" fmla="*/ 37 h 145"/>
                    <a:gd name="T12" fmla="*/ 1 w 71"/>
                    <a:gd name="T13" fmla="*/ 35 h 145"/>
                    <a:gd name="T14" fmla="*/ 0 w 71"/>
                    <a:gd name="T15" fmla="*/ 37 h 145"/>
                    <a:gd name="T16" fmla="*/ 2 w 71"/>
                    <a:gd name="T17" fmla="*/ 37 h 145"/>
                    <a:gd name="T18" fmla="*/ 2 w 71"/>
                    <a:gd name="T19" fmla="*/ 34 h 14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71"/>
                    <a:gd name="T31" fmla="*/ 0 h 145"/>
                    <a:gd name="T32" fmla="*/ 71 w 71"/>
                    <a:gd name="T33" fmla="*/ 145 h 14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71" h="145">
                      <a:moveTo>
                        <a:pt x="7" y="136"/>
                      </a:moveTo>
                      <a:lnTo>
                        <a:pt x="11" y="143"/>
                      </a:lnTo>
                      <a:lnTo>
                        <a:pt x="71" y="5"/>
                      </a:lnTo>
                      <a:lnTo>
                        <a:pt x="62" y="0"/>
                      </a:lnTo>
                      <a:lnTo>
                        <a:pt x="2" y="138"/>
                      </a:lnTo>
                      <a:lnTo>
                        <a:pt x="7" y="145"/>
                      </a:lnTo>
                      <a:lnTo>
                        <a:pt x="2" y="138"/>
                      </a:lnTo>
                      <a:lnTo>
                        <a:pt x="0" y="145"/>
                      </a:lnTo>
                      <a:lnTo>
                        <a:pt x="7" y="145"/>
                      </a:lnTo>
                      <a:lnTo>
                        <a:pt x="7" y="1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26" name="Freeform 592"/>
                <p:cNvSpPr>
                  <a:spLocks/>
                </p:cNvSpPr>
                <p:nvPr/>
              </p:nvSpPr>
              <p:spPr bwMode="auto">
                <a:xfrm>
                  <a:off x="4746" y="3504"/>
                  <a:ext cx="77" cy="9"/>
                </a:xfrm>
                <a:custGeom>
                  <a:avLst/>
                  <a:gdLst>
                    <a:gd name="T0" fmla="*/ 37 w 154"/>
                    <a:gd name="T1" fmla="*/ 4 h 17"/>
                    <a:gd name="T2" fmla="*/ 38 w 154"/>
                    <a:gd name="T3" fmla="*/ 2 h 17"/>
                    <a:gd name="T4" fmla="*/ 0 w 154"/>
                    <a:gd name="T5" fmla="*/ 0 h 17"/>
                    <a:gd name="T6" fmla="*/ 0 w 154"/>
                    <a:gd name="T7" fmla="*/ 3 h 17"/>
                    <a:gd name="T8" fmla="*/ 38 w 154"/>
                    <a:gd name="T9" fmla="*/ 5 h 17"/>
                    <a:gd name="T10" fmla="*/ 39 w 154"/>
                    <a:gd name="T11" fmla="*/ 4 h 17"/>
                    <a:gd name="T12" fmla="*/ 38 w 154"/>
                    <a:gd name="T13" fmla="*/ 5 h 17"/>
                    <a:gd name="T14" fmla="*/ 39 w 154"/>
                    <a:gd name="T15" fmla="*/ 5 h 17"/>
                    <a:gd name="T16" fmla="*/ 39 w 154"/>
                    <a:gd name="T17" fmla="*/ 4 h 17"/>
                    <a:gd name="T18" fmla="*/ 37 w 154"/>
                    <a:gd name="T19" fmla="*/ 4 h 1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54"/>
                    <a:gd name="T31" fmla="*/ 0 h 17"/>
                    <a:gd name="T32" fmla="*/ 154 w 154"/>
                    <a:gd name="T33" fmla="*/ 17 h 17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54" h="17">
                      <a:moveTo>
                        <a:pt x="145" y="13"/>
                      </a:moveTo>
                      <a:lnTo>
                        <a:pt x="150" y="8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50" y="17"/>
                      </a:lnTo>
                      <a:lnTo>
                        <a:pt x="154" y="13"/>
                      </a:lnTo>
                      <a:lnTo>
                        <a:pt x="150" y="17"/>
                      </a:lnTo>
                      <a:lnTo>
                        <a:pt x="154" y="17"/>
                      </a:lnTo>
                      <a:lnTo>
                        <a:pt x="154" y="13"/>
                      </a:lnTo>
                      <a:lnTo>
                        <a:pt x="145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27" name="Freeform 593"/>
                <p:cNvSpPr>
                  <a:spLocks/>
                </p:cNvSpPr>
                <p:nvPr/>
              </p:nvSpPr>
              <p:spPr bwMode="auto">
                <a:xfrm>
                  <a:off x="4716" y="3488"/>
                  <a:ext cx="20" cy="11"/>
                </a:xfrm>
                <a:custGeom>
                  <a:avLst/>
                  <a:gdLst>
                    <a:gd name="T0" fmla="*/ 9 w 40"/>
                    <a:gd name="T1" fmla="*/ 4 h 20"/>
                    <a:gd name="T2" fmla="*/ 10 w 40"/>
                    <a:gd name="T3" fmla="*/ 3 h 20"/>
                    <a:gd name="T4" fmla="*/ 1 w 40"/>
                    <a:gd name="T5" fmla="*/ 0 h 20"/>
                    <a:gd name="T6" fmla="*/ 0 w 40"/>
                    <a:gd name="T7" fmla="*/ 3 h 20"/>
                    <a:gd name="T8" fmla="*/ 9 w 40"/>
                    <a:gd name="T9" fmla="*/ 6 h 20"/>
                    <a:gd name="T10" fmla="*/ 10 w 40"/>
                    <a:gd name="T11" fmla="*/ 5 h 20"/>
                    <a:gd name="T12" fmla="*/ 9 w 40"/>
                    <a:gd name="T13" fmla="*/ 6 h 20"/>
                    <a:gd name="T14" fmla="*/ 10 w 40"/>
                    <a:gd name="T15" fmla="*/ 6 h 20"/>
                    <a:gd name="T16" fmla="*/ 10 w 40"/>
                    <a:gd name="T17" fmla="*/ 5 h 20"/>
                    <a:gd name="T18" fmla="*/ 9 w 40"/>
                    <a:gd name="T19" fmla="*/ 4 h 2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0"/>
                    <a:gd name="T31" fmla="*/ 0 h 20"/>
                    <a:gd name="T32" fmla="*/ 40 w 40"/>
                    <a:gd name="T33" fmla="*/ 20 h 2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0" h="20">
                      <a:moveTo>
                        <a:pt x="33" y="12"/>
                      </a:moveTo>
                      <a:lnTo>
                        <a:pt x="38" y="10"/>
                      </a:lnTo>
                      <a:lnTo>
                        <a:pt x="2" y="0"/>
                      </a:lnTo>
                      <a:lnTo>
                        <a:pt x="0" y="9"/>
                      </a:lnTo>
                      <a:lnTo>
                        <a:pt x="36" y="19"/>
                      </a:lnTo>
                      <a:lnTo>
                        <a:pt x="40" y="17"/>
                      </a:lnTo>
                      <a:lnTo>
                        <a:pt x="36" y="19"/>
                      </a:lnTo>
                      <a:lnTo>
                        <a:pt x="39" y="20"/>
                      </a:lnTo>
                      <a:lnTo>
                        <a:pt x="40" y="17"/>
                      </a:lnTo>
                      <a:lnTo>
                        <a:pt x="33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28" name="Freeform 594"/>
                <p:cNvSpPr>
                  <a:spLocks/>
                </p:cNvSpPr>
                <p:nvPr/>
              </p:nvSpPr>
              <p:spPr bwMode="auto">
                <a:xfrm>
                  <a:off x="4733" y="3451"/>
                  <a:ext cx="32" cy="46"/>
                </a:xfrm>
                <a:custGeom>
                  <a:avLst/>
                  <a:gdLst>
                    <a:gd name="T0" fmla="*/ 14 w 66"/>
                    <a:gd name="T1" fmla="*/ 1 h 92"/>
                    <a:gd name="T2" fmla="*/ 13 w 66"/>
                    <a:gd name="T3" fmla="*/ 1 h 92"/>
                    <a:gd name="T4" fmla="*/ 0 w 66"/>
                    <a:gd name="T5" fmla="*/ 22 h 92"/>
                    <a:gd name="T6" fmla="*/ 1 w 66"/>
                    <a:gd name="T7" fmla="*/ 23 h 92"/>
                    <a:gd name="T8" fmla="*/ 15 w 66"/>
                    <a:gd name="T9" fmla="*/ 1 h 92"/>
                    <a:gd name="T10" fmla="*/ 15 w 66"/>
                    <a:gd name="T11" fmla="*/ 0 h 92"/>
                    <a:gd name="T12" fmla="*/ 15 w 66"/>
                    <a:gd name="T13" fmla="*/ 1 h 92"/>
                    <a:gd name="T14" fmla="*/ 16 w 66"/>
                    <a:gd name="T15" fmla="*/ 1 h 92"/>
                    <a:gd name="T16" fmla="*/ 15 w 66"/>
                    <a:gd name="T17" fmla="*/ 0 h 92"/>
                    <a:gd name="T18" fmla="*/ 14 w 66"/>
                    <a:gd name="T19" fmla="*/ 1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6"/>
                    <a:gd name="T31" fmla="*/ 0 h 92"/>
                    <a:gd name="T32" fmla="*/ 66 w 66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6" h="92">
                      <a:moveTo>
                        <a:pt x="57" y="7"/>
                      </a:moveTo>
                      <a:lnTo>
                        <a:pt x="56" y="1"/>
                      </a:lnTo>
                      <a:lnTo>
                        <a:pt x="0" y="87"/>
                      </a:lnTo>
                      <a:lnTo>
                        <a:pt x="7" y="92"/>
                      </a:lnTo>
                      <a:lnTo>
                        <a:pt x="62" y="6"/>
                      </a:lnTo>
                      <a:lnTo>
                        <a:pt x="61" y="0"/>
                      </a:lnTo>
                      <a:lnTo>
                        <a:pt x="62" y="6"/>
                      </a:lnTo>
                      <a:lnTo>
                        <a:pt x="66" y="2"/>
                      </a:lnTo>
                      <a:lnTo>
                        <a:pt x="61" y="0"/>
                      </a:lnTo>
                      <a:lnTo>
                        <a:pt x="57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29" name="Freeform 595"/>
                <p:cNvSpPr>
                  <a:spLocks/>
                </p:cNvSpPr>
                <p:nvPr/>
              </p:nvSpPr>
              <p:spPr bwMode="auto">
                <a:xfrm>
                  <a:off x="4752" y="3446"/>
                  <a:ext cx="11" cy="8"/>
                </a:xfrm>
                <a:custGeom>
                  <a:avLst/>
                  <a:gdLst>
                    <a:gd name="T0" fmla="*/ 1 w 22"/>
                    <a:gd name="T1" fmla="*/ 0 h 17"/>
                    <a:gd name="T2" fmla="*/ 0 w 22"/>
                    <a:gd name="T3" fmla="*/ 1 h 17"/>
                    <a:gd name="T4" fmla="*/ 5 w 22"/>
                    <a:gd name="T5" fmla="*/ 4 h 17"/>
                    <a:gd name="T6" fmla="*/ 6 w 22"/>
                    <a:gd name="T7" fmla="*/ 2 h 17"/>
                    <a:gd name="T8" fmla="*/ 1 w 22"/>
                    <a:gd name="T9" fmla="*/ 0 h 17"/>
                    <a:gd name="T10" fmla="*/ 1 w 22"/>
                    <a:gd name="T11" fmla="*/ 0 h 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2"/>
                    <a:gd name="T19" fmla="*/ 0 h 17"/>
                    <a:gd name="T20" fmla="*/ 22 w 22"/>
                    <a:gd name="T21" fmla="*/ 17 h 1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2" h="17">
                      <a:moveTo>
                        <a:pt x="3" y="3"/>
                      </a:moveTo>
                      <a:lnTo>
                        <a:pt x="0" y="6"/>
                      </a:lnTo>
                      <a:lnTo>
                        <a:pt x="18" y="17"/>
                      </a:lnTo>
                      <a:lnTo>
                        <a:pt x="22" y="10"/>
                      </a:lnTo>
                      <a:lnTo>
                        <a:pt x="5" y="0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30" name="Freeform 596"/>
                <p:cNvSpPr>
                  <a:spLocks/>
                </p:cNvSpPr>
                <p:nvPr/>
              </p:nvSpPr>
              <p:spPr bwMode="auto">
                <a:xfrm>
                  <a:off x="4759" y="3438"/>
                  <a:ext cx="26" cy="69"/>
                </a:xfrm>
                <a:custGeom>
                  <a:avLst/>
                  <a:gdLst>
                    <a:gd name="T0" fmla="*/ 1 w 53"/>
                    <a:gd name="T1" fmla="*/ 34 h 139"/>
                    <a:gd name="T2" fmla="*/ 2 w 53"/>
                    <a:gd name="T3" fmla="*/ 34 h 139"/>
                    <a:gd name="T4" fmla="*/ 13 w 53"/>
                    <a:gd name="T5" fmla="*/ 0 h 139"/>
                    <a:gd name="T6" fmla="*/ 11 w 53"/>
                    <a:gd name="T7" fmla="*/ 0 h 139"/>
                    <a:gd name="T8" fmla="*/ 0 w 53"/>
                    <a:gd name="T9" fmla="*/ 34 h 139"/>
                    <a:gd name="T10" fmla="*/ 1 w 53"/>
                    <a:gd name="T11" fmla="*/ 34 h 13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3"/>
                    <a:gd name="T19" fmla="*/ 0 h 139"/>
                    <a:gd name="T20" fmla="*/ 53 w 53"/>
                    <a:gd name="T21" fmla="*/ 139 h 13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3" h="139">
                      <a:moveTo>
                        <a:pt x="5" y="137"/>
                      </a:moveTo>
                      <a:lnTo>
                        <a:pt x="9" y="139"/>
                      </a:lnTo>
                      <a:lnTo>
                        <a:pt x="53" y="3"/>
                      </a:lnTo>
                      <a:lnTo>
                        <a:pt x="44" y="0"/>
                      </a:lnTo>
                      <a:lnTo>
                        <a:pt x="0" y="136"/>
                      </a:lnTo>
                      <a:lnTo>
                        <a:pt x="5" y="1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31" name="Freeform 597"/>
                <p:cNvSpPr>
                  <a:spLocks/>
                </p:cNvSpPr>
                <p:nvPr/>
              </p:nvSpPr>
              <p:spPr bwMode="auto">
                <a:xfrm>
                  <a:off x="4790" y="3439"/>
                  <a:ext cx="11" cy="71"/>
                </a:xfrm>
                <a:custGeom>
                  <a:avLst/>
                  <a:gdLst>
                    <a:gd name="T0" fmla="*/ 1 w 23"/>
                    <a:gd name="T1" fmla="*/ 36 h 142"/>
                    <a:gd name="T2" fmla="*/ 2 w 23"/>
                    <a:gd name="T3" fmla="*/ 36 h 142"/>
                    <a:gd name="T4" fmla="*/ 5 w 23"/>
                    <a:gd name="T5" fmla="*/ 0 h 142"/>
                    <a:gd name="T6" fmla="*/ 3 w 23"/>
                    <a:gd name="T7" fmla="*/ 0 h 142"/>
                    <a:gd name="T8" fmla="*/ 0 w 23"/>
                    <a:gd name="T9" fmla="*/ 36 h 142"/>
                    <a:gd name="T10" fmla="*/ 1 w 23"/>
                    <a:gd name="T11" fmla="*/ 36 h 14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3"/>
                    <a:gd name="T19" fmla="*/ 0 h 142"/>
                    <a:gd name="T20" fmla="*/ 23 w 23"/>
                    <a:gd name="T21" fmla="*/ 142 h 14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3" h="142">
                      <a:moveTo>
                        <a:pt x="5" y="142"/>
                      </a:moveTo>
                      <a:lnTo>
                        <a:pt x="10" y="142"/>
                      </a:lnTo>
                      <a:lnTo>
                        <a:pt x="23" y="0"/>
                      </a:lnTo>
                      <a:lnTo>
                        <a:pt x="14" y="0"/>
                      </a:lnTo>
                      <a:lnTo>
                        <a:pt x="0" y="142"/>
                      </a:lnTo>
                      <a:lnTo>
                        <a:pt x="5" y="1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32" name="Freeform 598"/>
                <p:cNvSpPr>
                  <a:spLocks/>
                </p:cNvSpPr>
                <p:nvPr/>
              </p:nvSpPr>
              <p:spPr bwMode="auto">
                <a:xfrm>
                  <a:off x="5290" y="3465"/>
                  <a:ext cx="671" cy="137"/>
                </a:xfrm>
                <a:custGeom>
                  <a:avLst/>
                  <a:gdLst>
                    <a:gd name="T0" fmla="*/ 228 w 1341"/>
                    <a:gd name="T1" fmla="*/ 0 h 275"/>
                    <a:gd name="T2" fmla="*/ 156 w 1341"/>
                    <a:gd name="T3" fmla="*/ 13 h 275"/>
                    <a:gd name="T4" fmla="*/ 250 w 1341"/>
                    <a:gd name="T5" fmla="*/ 17 h 275"/>
                    <a:gd name="T6" fmla="*/ 253 w 1341"/>
                    <a:gd name="T7" fmla="*/ 19 h 275"/>
                    <a:gd name="T8" fmla="*/ 257 w 1341"/>
                    <a:gd name="T9" fmla="*/ 21 h 275"/>
                    <a:gd name="T10" fmla="*/ 261 w 1341"/>
                    <a:gd name="T11" fmla="*/ 22 h 275"/>
                    <a:gd name="T12" fmla="*/ 267 w 1341"/>
                    <a:gd name="T13" fmla="*/ 24 h 275"/>
                    <a:gd name="T14" fmla="*/ 272 w 1341"/>
                    <a:gd name="T15" fmla="*/ 26 h 275"/>
                    <a:gd name="T16" fmla="*/ 278 w 1341"/>
                    <a:gd name="T17" fmla="*/ 28 h 275"/>
                    <a:gd name="T18" fmla="*/ 285 w 1341"/>
                    <a:gd name="T19" fmla="*/ 30 h 275"/>
                    <a:gd name="T20" fmla="*/ 292 w 1341"/>
                    <a:gd name="T21" fmla="*/ 32 h 275"/>
                    <a:gd name="T22" fmla="*/ 298 w 1341"/>
                    <a:gd name="T23" fmla="*/ 34 h 275"/>
                    <a:gd name="T24" fmla="*/ 305 w 1341"/>
                    <a:gd name="T25" fmla="*/ 36 h 275"/>
                    <a:gd name="T26" fmla="*/ 312 w 1341"/>
                    <a:gd name="T27" fmla="*/ 37 h 275"/>
                    <a:gd name="T28" fmla="*/ 318 w 1341"/>
                    <a:gd name="T29" fmla="*/ 38 h 275"/>
                    <a:gd name="T30" fmla="*/ 323 w 1341"/>
                    <a:gd name="T31" fmla="*/ 40 h 275"/>
                    <a:gd name="T32" fmla="*/ 328 w 1341"/>
                    <a:gd name="T33" fmla="*/ 40 h 275"/>
                    <a:gd name="T34" fmla="*/ 332 w 1341"/>
                    <a:gd name="T35" fmla="*/ 41 h 275"/>
                    <a:gd name="T36" fmla="*/ 336 w 1341"/>
                    <a:gd name="T37" fmla="*/ 41 h 275"/>
                    <a:gd name="T38" fmla="*/ 333 w 1341"/>
                    <a:gd name="T39" fmla="*/ 43 h 275"/>
                    <a:gd name="T40" fmla="*/ 330 w 1341"/>
                    <a:gd name="T41" fmla="*/ 45 h 275"/>
                    <a:gd name="T42" fmla="*/ 325 w 1341"/>
                    <a:gd name="T43" fmla="*/ 47 h 275"/>
                    <a:gd name="T44" fmla="*/ 320 w 1341"/>
                    <a:gd name="T45" fmla="*/ 49 h 275"/>
                    <a:gd name="T46" fmla="*/ 314 w 1341"/>
                    <a:gd name="T47" fmla="*/ 51 h 275"/>
                    <a:gd name="T48" fmla="*/ 307 w 1341"/>
                    <a:gd name="T49" fmla="*/ 53 h 275"/>
                    <a:gd name="T50" fmla="*/ 299 w 1341"/>
                    <a:gd name="T51" fmla="*/ 55 h 275"/>
                    <a:gd name="T52" fmla="*/ 292 w 1341"/>
                    <a:gd name="T53" fmla="*/ 58 h 275"/>
                    <a:gd name="T54" fmla="*/ 285 w 1341"/>
                    <a:gd name="T55" fmla="*/ 60 h 275"/>
                    <a:gd name="T56" fmla="*/ 277 w 1341"/>
                    <a:gd name="T57" fmla="*/ 61 h 275"/>
                    <a:gd name="T58" fmla="*/ 270 w 1341"/>
                    <a:gd name="T59" fmla="*/ 63 h 275"/>
                    <a:gd name="T60" fmla="*/ 263 w 1341"/>
                    <a:gd name="T61" fmla="*/ 65 h 275"/>
                    <a:gd name="T62" fmla="*/ 257 w 1341"/>
                    <a:gd name="T63" fmla="*/ 66 h 275"/>
                    <a:gd name="T64" fmla="*/ 251 w 1341"/>
                    <a:gd name="T65" fmla="*/ 67 h 275"/>
                    <a:gd name="T66" fmla="*/ 246 w 1341"/>
                    <a:gd name="T67" fmla="*/ 68 h 275"/>
                    <a:gd name="T68" fmla="*/ 242 w 1341"/>
                    <a:gd name="T69" fmla="*/ 68 h 275"/>
                    <a:gd name="T70" fmla="*/ 95 w 1341"/>
                    <a:gd name="T71" fmla="*/ 64 h 275"/>
                    <a:gd name="T72" fmla="*/ 91 w 1341"/>
                    <a:gd name="T73" fmla="*/ 64 h 275"/>
                    <a:gd name="T74" fmla="*/ 87 w 1341"/>
                    <a:gd name="T75" fmla="*/ 64 h 275"/>
                    <a:gd name="T76" fmla="*/ 81 w 1341"/>
                    <a:gd name="T77" fmla="*/ 63 h 275"/>
                    <a:gd name="T78" fmla="*/ 74 w 1341"/>
                    <a:gd name="T79" fmla="*/ 62 h 275"/>
                    <a:gd name="T80" fmla="*/ 67 w 1341"/>
                    <a:gd name="T81" fmla="*/ 61 h 275"/>
                    <a:gd name="T82" fmla="*/ 59 w 1341"/>
                    <a:gd name="T83" fmla="*/ 59 h 275"/>
                    <a:gd name="T84" fmla="*/ 51 w 1341"/>
                    <a:gd name="T85" fmla="*/ 58 h 275"/>
                    <a:gd name="T86" fmla="*/ 43 w 1341"/>
                    <a:gd name="T87" fmla="*/ 55 h 275"/>
                    <a:gd name="T88" fmla="*/ 36 w 1341"/>
                    <a:gd name="T89" fmla="*/ 53 h 275"/>
                    <a:gd name="T90" fmla="*/ 28 w 1341"/>
                    <a:gd name="T91" fmla="*/ 50 h 275"/>
                    <a:gd name="T92" fmla="*/ 21 w 1341"/>
                    <a:gd name="T93" fmla="*/ 48 h 275"/>
                    <a:gd name="T94" fmla="*/ 15 w 1341"/>
                    <a:gd name="T95" fmla="*/ 44 h 275"/>
                    <a:gd name="T96" fmla="*/ 9 w 1341"/>
                    <a:gd name="T97" fmla="*/ 41 h 275"/>
                    <a:gd name="T98" fmla="*/ 5 w 1341"/>
                    <a:gd name="T99" fmla="*/ 37 h 275"/>
                    <a:gd name="T100" fmla="*/ 2 w 1341"/>
                    <a:gd name="T101" fmla="*/ 33 h 275"/>
                    <a:gd name="T102" fmla="*/ 0 w 1341"/>
                    <a:gd name="T103" fmla="*/ 29 h 275"/>
                    <a:gd name="T104" fmla="*/ 228 w 1341"/>
                    <a:gd name="T105" fmla="*/ 0 h 275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41"/>
                    <a:gd name="T160" fmla="*/ 0 h 275"/>
                    <a:gd name="T161" fmla="*/ 1341 w 1341"/>
                    <a:gd name="T162" fmla="*/ 275 h 275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41" h="275">
                      <a:moveTo>
                        <a:pt x="912" y="0"/>
                      </a:moveTo>
                      <a:lnTo>
                        <a:pt x="623" y="54"/>
                      </a:lnTo>
                      <a:lnTo>
                        <a:pt x="1000" y="70"/>
                      </a:lnTo>
                      <a:lnTo>
                        <a:pt x="1011" y="77"/>
                      </a:lnTo>
                      <a:lnTo>
                        <a:pt x="1026" y="84"/>
                      </a:lnTo>
                      <a:lnTo>
                        <a:pt x="1044" y="91"/>
                      </a:lnTo>
                      <a:lnTo>
                        <a:pt x="1065" y="99"/>
                      </a:lnTo>
                      <a:lnTo>
                        <a:pt x="1088" y="107"/>
                      </a:lnTo>
                      <a:lnTo>
                        <a:pt x="1112" y="115"/>
                      </a:lnTo>
                      <a:lnTo>
                        <a:pt x="1139" y="122"/>
                      </a:lnTo>
                      <a:lnTo>
                        <a:pt x="1165" y="130"/>
                      </a:lnTo>
                      <a:lnTo>
                        <a:pt x="1192" y="137"/>
                      </a:lnTo>
                      <a:lnTo>
                        <a:pt x="1218" y="144"/>
                      </a:lnTo>
                      <a:lnTo>
                        <a:pt x="1245" y="149"/>
                      </a:lnTo>
                      <a:lnTo>
                        <a:pt x="1269" y="155"/>
                      </a:lnTo>
                      <a:lnTo>
                        <a:pt x="1291" y="160"/>
                      </a:lnTo>
                      <a:lnTo>
                        <a:pt x="1310" y="163"/>
                      </a:lnTo>
                      <a:lnTo>
                        <a:pt x="1328" y="164"/>
                      </a:lnTo>
                      <a:lnTo>
                        <a:pt x="1341" y="165"/>
                      </a:lnTo>
                      <a:lnTo>
                        <a:pt x="1332" y="172"/>
                      </a:lnTo>
                      <a:lnTo>
                        <a:pt x="1317" y="180"/>
                      </a:lnTo>
                      <a:lnTo>
                        <a:pt x="1299" y="190"/>
                      </a:lnTo>
                      <a:lnTo>
                        <a:pt x="1277" y="198"/>
                      </a:lnTo>
                      <a:lnTo>
                        <a:pt x="1253" y="206"/>
                      </a:lnTo>
                      <a:lnTo>
                        <a:pt x="1225" y="215"/>
                      </a:lnTo>
                      <a:lnTo>
                        <a:pt x="1196" y="223"/>
                      </a:lnTo>
                      <a:lnTo>
                        <a:pt x="1167" y="232"/>
                      </a:lnTo>
                      <a:lnTo>
                        <a:pt x="1138" y="240"/>
                      </a:lnTo>
                      <a:lnTo>
                        <a:pt x="1108" y="247"/>
                      </a:lnTo>
                      <a:lnTo>
                        <a:pt x="1079" y="254"/>
                      </a:lnTo>
                      <a:lnTo>
                        <a:pt x="1051" y="260"/>
                      </a:lnTo>
                      <a:lnTo>
                        <a:pt x="1026" y="266"/>
                      </a:lnTo>
                      <a:lnTo>
                        <a:pt x="1003" y="270"/>
                      </a:lnTo>
                      <a:lnTo>
                        <a:pt x="983" y="272"/>
                      </a:lnTo>
                      <a:lnTo>
                        <a:pt x="967" y="275"/>
                      </a:lnTo>
                      <a:lnTo>
                        <a:pt x="379" y="259"/>
                      </a:lnTo>
                      <a:lnTo>
                        <a:pt x="364" y="259"/>
                      </a:lnTo>
                      <a:lnTo>
                        <a:pt x="346" y="256"/>
                      </a:lnTo>
                      <a:lnTo>
                        <a:pt x="322" y="254"/>
                      </a:lnTo>
                      <a:lnTo>
                        <a:pt x="295" y="249"/>
                      </a:lnTo>
                      <a:lnTo>
                        <a:pt x="267" y="245"/>
                      </a:lnTo>
                      <a:lnTo>
                        <a:pt x="235" y="239"/>
                      </a:lnTo>
                      <a:lnTo>
                        <a:pt x="204" y="232"/>
                      </a:lnTo>
                      <a:lnTo>
                        <a:pt x="172" y="223"/>
                      </a:lnTo>
                      <a:lnTo>
                        <a:pt x="141" y="214"/>
                      </a:lnTo>
                      <a:lnTo>
                        <a:pt x="111" y="203"/>
                      </a:lnTo>
                      <a:lnTo>
                        <a:pt x="82" y="192"/>
                      </a:lnTo>
                      <a:lnTo>
                        <a:pt x="58" y="179"/>
                      </a:lnTo>
                      <a:lnTo>
                        <a:pt x="36" y="165"/>
                      </a:lnTo>
                      <a:lnTo>
                        <a:pt x="19" y="150"/>
                      </a:lnTo>
                      <a:lnTo>
                        <a:pt x="6" y="135"/>
                      </a:lnTo>
                      <a:lnTo>
                        <a:pt x="0" y="118"/>
                      </a:lnTo>
                      <a:lnTo>
                        <a:pt x="91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33" name="Freeform 599"/>
                <p:cNvSpPr>
                  <a:spLocks/>
                </p:cNvSpPr>
                <p:nvPr/>
              </p:nvSpPr>
              <p:spPr bwMode="auto">
                <a:xfrm>
                  <a:off x="5585" y="3462"/>
                  <a:ext cx="161" cy="32"/>
                </a:xfrm>
                <a:custGeom>
                  <a:avLst/>
                  <a:gdLst>
                    <a:gd name="T0" fmla="*/ 8 w 324"/>
                    <a:gd name="T1" fmla="*/ 14 h 63"/>
                    <a:gd name="T2" fmla="*/ 8 w 324"/>
                    <a:gd name="T3" fmla="*/ 16 h 63"/>
                    <a:gd name="T4" fmla="*/ 80 w 324"/>
                    <a:gd name="T5" fmla="*/ 3 h 63"/>
                    <a:gd name="T6" fmla="*/ 80 w 324"/>
                    <a:gd name="T7" fmla="*/ 0 h 63"/>
                    <a:gd name="T8" fmla="*/ 8 w 324"/>
                    <a:gd name="T9" fmla="*/ 14 h 63"/>
                    <a:gd name="T10" fmla="*/ 8 w 324"/>
                    <a:gd name="T11" fmla="*/ 16 h 63"/>
                    <a:gd name="T12" fmla="*/ 8 w 324"/>
                    <a:gd name="T13" fmla="*/ 14 h 63"/>
                    <a:gd name="T14" fmla="*/ 0 w 324"/>
                    <a:gd name="T15" fmla="*/ 16 h 63"/>
                    <a:gd name="T16" fmla="*/ 8 w 324"/>
                    <a:gd name="T17" fmla="*/ 16 h 63"/>
                    <a:gd name="T18" fmla="*/ 8 w 324"/>
                    <a:gd name="T19" fmla="*/ 14 h 6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24"/>
                    <a:gd name="T31" fmla="*/ 0 h 63"/>
                    <a:gd name="T32" fmla="*/ 324 w 324"/>
                    <a:gd name="T33" fmla="*/ 63 h 6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24" h="63">
                      <a:moveTo>
                        <a:pt x="34" y="54"/>
                      </a:moveTo>
                      <a:lnTo>
                        <a:pt x="35" y="63"/>
                      </a:lnTo>
                      <a:lnTo>
                        <a:pt x="324" y="9"/>
                      </a:lnTo>
                      <a:lnTo>
                        <a:pt x="322" y="0"/>
                      </a:lnTo>
                      <a:lnTo>
                        <a:pt x="32" y="54"/>
                      </a:lnTo>
                      <a:lnTo>
                        <a:pt x="34" y="63"/>
                      </a:lnTo>
                      <a:lnTo>
                        <a:pt x="32" y="54"/>
                      </a:lnTo>
                      <a:lnTo>
                        <a:pt x="0" y="61"/>
                      </a:lnTo>
                      <a:lnTo>
                        <a:pt x="34" y="63"/>
                      </a:lnTo>
                      <a:lnTo>
                        <a:pt x="34" y="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34" name="Freeform 600"/>
                <p:cNvSpPr>
                  <a:spLocks/>
                </p:cNvSpPr>
                <p:nvPr/>
              </p:nvSpPr>
              <p:spPr bwMode="auto">
                <a:xfrm>
                  <a:off x="5601" y="3490"/>
                  <a:ext cx="190" cy="12"/>
                </a:xfrm>
                <a:custGeom>
                  <a:avLst/>
                  <a:gdLst>
                    <a:gd name="T0" fmla="*/ 95 w 380"/>
                    <a:gd name="T1" fmla="*/ 4 h 25"/>
                    <a:gd name="T2" fmla="*/ 95 w 380"/>
                    <a:gd name="T3" fmla="*/ 4 h 25"/>
                    <a:gd name="T4" fmla="*/ 0 w 380"/>
                    <a:gd name="T5" fmla="*/ 0 h 25"/>
                    <a:gd name="T6" fmla="*/ 0 w 380"/>
                    <a:gd name="T7" fmla="*/ 2 h 25"/>
                    <a:gd name="T8" fmla="*/ 95 w 380"/>
                    <a:gd name="T9" fmla="*/ 6 h 25"/>
                    <a:gd name="T10" fmla="*/ 94 w 380"/>
                    <a:gd name="T11" fmla="*/ 6 h 25"/>
                    <a:gd name="T12" fmla="*/ 95 w 380"/>
                    <a:gd name="T13" fmla="*/ 4 h 25"/>
                    <a:gd name="T14" fmla="*/ 95 w 380"/>
                    <a:gd name="T15" fmla="*/ 4 h 25"/>
                    <a:gd name="T16" fmla="*/ 95 w 380"/>
                    <a:gd name="T17" fmla="*/ 4 h 25"/>
                    <a:gd name="T18" fmla="*/ 95 w 380"/>
                    <a:gd name="T19" fmla="*/ 4 h 2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80"/>
                    <a:gd name="T31" fmla="*/ 0 h 25"/>
                    <a:gd name="T32" fmla="*/ 380 w 380"/>
                    <a:gd name="T33" fmla="*/ 25 h 2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80" h="25">
                      <a:moveTo>
                        <a:pt x="380" y="17"/>
                      </a:moveTo>
                      <a:lnTo>
                        <a:pt x="377" y="16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377" y="25"/>
                      </a:lnTo>
                      <a:lnTo>
                        <a:pt x="375" y="24"/>
                      </a:lnTo>
                      <a:lnTo>
                        <a:pt x="380" y="17"/>
                      </a:lnTo>
                      <a:lnTo>
                        <a:pt x="379" y="16"/>
                      </a:lnTo>
                      <a:lnTo>
                        <a:pt x="377" y="16"/>
                      </a:lnTo>
                      <a:lnTo>
                        <a:pt x="38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35" name="Freeform 601"/>
                <p:cNvSpPr>
                  <a:spLocks/>
                </p:cNvSpPr>
                <p:nvPr/>
              </p:nvSpPr>
              <p:spPr bwMode="auto">
                <a:xfrm>
                  <a:off x="5789" y="3498"/>
                  <a:ext cx="177" cy="52"/>
                </a:xfrm>
                <a:custGeom>
                  <a:avLst/>
                  <a:gdLst>
                    <a:gd name="T0" fmla="*/ 87 w 354"/>
                    <a:gd name="T1" fmla="*/ 26 h 104"/>
                    <a:gd name="T2" fmla="*/ 86 w 354"/>
                    <a:gd name="T3" fmla="*/ 24 h 104"/>
                    <a:gd name="T4" fmla="*/ 83 w 354"/>
                    <a:gd name="T5" fmla="*/ 24 h 104"/>
                    <a:gd name="T6" fmla="*/ 78 w 354"/>
                    <a:gd name="T7" fmla="*/ 23 h 104"/>
                    <a:gd name="T8" fmla="*/ 74 w 354"/>
                    <a:gd name="T9" fmla="*/ 23 h 104"/>
                    <a:gd name="T10" fmla="*/ 68 w 354"/>
                    <a:gd name="T11" fmla="*/ 21 h 104"/>
                    <a:gd name="T12" fmla="*/ 62 w 354"/>
                    <a:gd name="T13" fmla="*/ 20 h 104"/>
                    <a:gd name="T14" fmla="*/ 55 w 354"/>
                    <a:gd name="T15" fmla="*/ 19 h 104"/>
                    <a:gd name="T16" fmla="*/ 48 w 354"/>
                    <a:gd name="T17" fmla="*/ 17 h 104"/>
                    <a:gd name="T18" fmla="*/ 42 w 354"/>
                    <a:gd name="T19" fmla="*/ 14 h 104"/>
                    <a:gd name="T20" fmla="*/ 36 w 354"/>
                    <a:gd name="T21" fmla="*/ 13 h 104"/>
                    <a:gd name="T22" fmla="*/ 28 w 354"/>
                    <a:gd name="T23" fmla="*/ 11 h 104"/>
                    <a:gd name="T24" fmla="*/ 22 w 354"/>
                    <a:gd name="T25" fmla="*/ 9 h 104"/>
                    <a:gd name="T26" fmla="*/ 17 w 354"/>
                    <a:gd name="T27" fmla="*/ 7 h 104"/>
                    <a:gd name="T28" fmla="*/ 11 w 354"/>
                    <a:gd name="T29" fmla="*/ 5 h 104"/>
                    <a:gd name="T30" fmla="*/ 7 w 354"/>
                    <a:gd name="T31" fmla="*/ 3 h 104"/>
                    <a:gd name="T32" fmla="*/ 3 w 354"/>
                    <a:gd name="T33" fmla="*/ 2 h 104"/>
                    <a:gd name="T34" fmla="*/ 1 w 354"/>
                    <a:gd name="T35" fmla="*/ 0 h 104"/>
                    <a:gd name="T36" fmla="*/ 0 w 354"/>
                    <a:gd name="T37" fmla="*/ 2 h 104"/>
                    <a:gd name="T38" fmla="*/ 3 w 354"/>
                    <a:gd name="T39" fmla="*/ 3 h 104"/>
                    <a:gd name="T40" fmla="*/ 6 w 354"/>
                    <a:gd name="T41" fmla="*/ 6 h 104"/>
                    <a:gd name="T42" fmla="*/ 11 w 354"/>
                    <a:gd name="T43" fmla="*/ 7 h 104"/>
                    <a:gd name="T44" fmla="*/ 17 w 354"/>
                    <a:gd name="T45" fmla="*/ 10 h 104"/>
                    <a:gd name="T46" fmla="*/ 22 w 354"/>
                    <a:gd name="T47" fmla="*/ 12 h 104"/>
                    <a:gd name="T48" fmla="*/ 28 w 354"/>
                    <a:gd name="T49" fmla="*/ 13 h 104"/>
                    <a:gd name="T50" fmla="*/ 35 w 354"/>
                    <a:gd name="T51" fmla="*/ 15 h 104"/>
                    <a:gd name="T52" fmla="*/ 42 w 354"/>
                    <a:gd name="T53" fmla="*/ 17 h 104"/>
                    <a:gd name="T54" fmla="*/ 48 w 354"/>
                    <a:gd name="T55" fmla="*/ 19 h 104"/>
                    <a:gd name="T56" fmla="*/ 54 w 354"/>
                    <a:gd name="T57" fmla="*/ 21 h 104"/>
                    <a:gd name="T58" fmla="*/ 61 w 354"/>
                    <a:gd name="T59" fmla="*/ 22 h 104"/>
                    <a:gd name="T60" fmla="*/ 68 w 354"/>
                    <a:gd name="T61" fmla="*/ 24 h 104"/>
                    <a:gd name="T62" fmla="*/ 73 w 354"/>
                    <a:gd name="T63" fmla="*/ 25 h 104"/>
                    <a:gd name="T64" fmla="*/ 78 w 354"/>
                    <a:gd name="T65" fmla="*/ 26 h 104"/>
                    <a:gd name="T66" fmla="*/ 83 w 354"/>
                    <a:gd name="T67" fmla="*/ 26 h 104"/>
                    <a:gd name="T68" fmla="*/ 86 w 354"/>
                    <a:gd name="T69" fmla="*/ 26 h 104"/>
                    <a:gd name="T70" fmla="*/ 85 w 354"/>
                    <a:gd name="T71" fmla="*/ 24 h 104"/>
                    <a:gd name="T72" fmla="*/ 87 w 354"/>
                    <a:gd name="T73" fmla="*/ 26 h 104"/>
                    <a:gd name="T74" fmla="*/ 89 w 354"/>
                    <a:gd name="T75" fmla="*/ 24 h 104"/>
                    <a:gd name="T76" fmla="*/ 86 w 354"/>
                    <a:gd name="T77" fmla="*/ 24 h 104"/>
                    <a:gd name="T78" fmla="*/ 87 w 354"/>
                    <a:gd name="T79" fmla="*/ 26 h 10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354"/>
                    <a:gd name="T121" fmla="*/ 0 h 104"/>
                    <a:gd name="T122" fmla="*/ 354 w 354"/>
                    <a:gd name="T123" fmla="*/ 104 h 104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354" h="104">
                      <a:moveTo>
                        <a:pt x="347" y="103"/>
                      </a:moveTo>
                      <a:lnTo>
                        <a:pt x="343" y="95"/>
                      </a:lnTo>
                      <a:lnTo>
                        <a:pt x="330" y="94"/>
                      </a:lnTo>
                      <a:lnTo>
                        <a:pt x="312" y="92"/>
                      </a:lnTo>
                      <a:lnTo>
                        <a:pt x="294" y="89"/>
                      </a:lnTo>
                      <a:lnTo>
                        <a:pt x="272" y="84"/>
                      </a:lnTo>
                      <a:lnTo>
                        <a:pt x="248" y="79"/>
                      </a:lnTo>
                      <a:lnTo>
                        <a:pt x="221" y="73"/>
                      </a:lnTo>
                      <a:lnTo>
                        <a:pt x="195" y="66"/>
                      </a:lnTo>
                      <a:lnTo>
                        <a:pt x="168" y="59"/>
                      </a:lnTo>
                      <a:lnTo>
                        <a:pt x="142" y="51"/>
                      </a:lnTo>
                      <a:lnTo>
                        <a:pt x="115" y="44"/>
                      </a:lnTo>
                      <a:lnTo>
                        <a:pt x="91" y="36"/>
                      </a:lnTo>
                      <a:lnTo>
                        <a:pt x="68" y="28"/>
                      </a:lnTo>
                      <a:lnTo>
                        <a:pt x="47" y="20"/>
                      </a:lnTo>
                      <a:lnTo>
                        <a:pt x="30" y="13"/>
                      </a:lnTo>
                      <a:lnTo>
                        <a:pt x="15" y="6"/>
                      </a:lnTo>
                      <a:lnTo>
                        <a:pt x="5" y="0"/>
                      </a:lnTo>
                      <a:lnTo>
                        <a:pt x="0" y="7"/>
                      </a:lnTo>
                      <a:lnTo>
                        <a:pt x="10" y="15"/>
                      </a:lnTo>
                      <a:lnTo>
                        <a:pt x="25" y="22"/>
                      </a:lnTo>
                      <a:lnTo>
                        <a:pt x="45" y="29"/>
                      </a:lnTo>
                      <a:lnTo>
                        <a:pt x="66" y="37"/>
                      </a:lnTo>
                      <a:lnTo>
                        <a:pt x="89" y="45"/>
                      </a:lnTo>
                      <a:lnTo>
                        <a:pt x="113" y="53"/>
                      </a:lnTo>
                      <a:lnTo>
                        <a:pt x="140" y="60"/>
                      </a:lnTo>
                      <a:lnTo>
                        <a:pt x="166" y="68"/>
                      </a:lnTo>
                      <a:lnTo>
                        <a:pt x="193" y="75"/>
                      </a:lnTo>
                      <a:lnTo>
                        <a:pt x="219" y="82"/>
                      </a:lnTo>
                      <a:lnTo>
                        <a:pt x="246" y="88"/>
                      </a:lnTo>
                      <a:lnTo>
                        <a:pt x="270" y="94"/>
                      </a:lnTo>
                      <a:lnTo>
                        <a:pt x="292" y="98"/>
                      </a:lnTo>
                      <a:lnTo>
                        <a:pt x="312" y="102"/>
                      </a:lnTo>
                      <a:lnTo>
                        <a:pt x="330" y="103"/>
                      </a:lnTo>
                      <a:lnTo>
                        <a:pt x="343" y="104"/>
                      </a:lnTo>
                      <a:lnTo>
                        <a:pt x="340" y="96"/>
                      </a:lnTo>
                      <a:lnTo>
                        <a:pt x="347" y="103"/>
                      </a:lnTo>
                      <a:lnTo>
                        <a:pt x="354" y="95"/>
                      </a:lnTo>
                      <a:lnTo>
                        <a:pt x="343" y="95"/>
                      </a:lnTo>
                      <a:lnTo>
                        <a:pt x="347" y="1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36" name="Freeform 602"/>
                <p:cNvSpPr>
                  <a:spLocks/>
                </p:cNvSpPr>
                <p:nvPr/>
              </p:nvSpPr>
              <p:spPr bwMode="auto">
                <a:xfrm>
                  <a:off x="5774" y="3546"/>
                  <a:ext cx="188" cy="59"/>
                </a:xfrm>
                <a:custGeom>
                  <a:avLst/>
                  <a:gdLst>
                    <a:gd name="T0" fmla="*/ 0 w 378"/>
                    <a:gd name="T1" fmla="*/ 30 h 117"/>
                    <a:gd name="T2" fmla="*/ 0 w 378"/>
                    <a:gd name="T3" fmla="*/ 30 h 117"/>
                    <a:gd name="T4" fmla="*/ 4 w 378"/>
                    <a:gd name="T5" fmla="*/ 29 h 117"/>
                    <a:gd name="T6" fmla="*/ 9 w 378"/>
                    <a:gd name="T7" fmla="*/ 29 h 117"/>
                    <a:gd name="T8" fmla="*/ 15 w 378"/>
                    <a:gd name="T9" fmla="*/ 27 h 117"/>
                    <a:gd name="T10" fmla="*/ 21 w 378"/>
                    <a:gd name="T11" fmla="*/ 26 h 117"/>
                    <a:gd name="T12" fmla="*/ 28 w 378"/>
                    <a:gd name="T13" fmla="*/ 25 h 117"/>
                    <a:gd name="T14" fmla="*/ 35 w 378"/>
                    <a:gd name="T15" fmla="*/ 23 h 117"/>
                    <a:gd name="T16" fmla="*/ 43 w 378"/>
                    <a:gd name="T17" fmla="*/ 21 h 117"/>
                    <a:gd name="T18" fmla="*/ 50 w 378"/>
                    <a:gd name="T19" fmla="*/ 19 h 117"/>
                    <a:gd name="T20" fmla="*/ 57 w 378"/>
                    <a:gd name="T21" fmla="*/ 17 h 117"/>
                    <a:gd name="T22" fmla="*/ 64 w 378"/>
                    <a:gd name="T23" fmla="*/ 15 h 117"/>
                    <a:gd name="T24" fmla="*/ 71 w 378"/>
                    <a:gd name="T25" fmla="*/ 12 h 117"/>
                    <a:gd name="T26" fmla="*/ 77 w 378"/>
                    <a:gd name="T27" fmla="*/ 10 h 117"/>
                    <a:gd name="T28" fmla="*/ 83 w 378"/>
                    <a:gd name="T29" fmla="*/ 8 h 117"/>
                    <a:gd name="T30" fmla="*/ 88 w 378"/>
                    <a:gd name="T31" fmla="*/ 6 h 117"/>
                    <a:gd name="T32" fmla="*/ 91 w 378"/>
                    <a:gd name="T33" fmla="*/ 4 h 117"/>
                    <a:gd name="T34" fmla="*/ 94 w 378"/>
                    <a:gd name="T35" fmla="*/ 2 h 117"/>
                    <a:gd name="T36" fmla="*/ 92 w 378"/>
                    <a:gd name="T37" fmla="*/ 0 h 117"/>
                    <a:gd name="T38" fmla="*/ 90 w 378"/>
                    <a:gd name="T39" fmla="*/ 2 h 117"/>
                    <a:gd name="T40" fmla="*/ 86 w 378"/>
                    <a:gd name="T41" fmla="*/ 4 h 117"/>
                    <a:gd name="T42" fmla="*/ 82 w 378"/>
                    <a:gd name="T43" fmla="*/ 6 h 117"/>
                    <a:gd name="T44" fmla="*/ 77 w 378"/>
                    <a:gd name="T45" fmla="*/ 8 h 117"/>
                    <a:gd name="T46" fmla="*/ 71 w 378"/>
                    <a:gd name="T47" fmla="*/ 10 h 117"/>
                    <a:gd name="T48" fmla="*/ 64 w 378"/>
                    <a:gd name="T49" fmla="*/ 12 h 117"/>
                    <a:gd name="T50" fmla="*/ 56 w 378"/>
                    <a:gd name="T51" fmla="*/ 14 h 117"/>
                    <a:gd name="T52" fmla="*/ 49 w 378"/>
                    <a:gd name="T53" fmla="*/ 17 h 117"/>
                    <a:gd name="T54" fmla="*/ 42 w 378"/>
                    <a:gd name="T55" fmla="*/ 19 h 117"/>
                    <a:gd name="T56" fmla="*/ 34 w 378"/>
                    <a:gd name="T57" fmla="*/ 21 h 117"/>
                    <a:gd name="T58" fmla="*/ 27 w 378"/>
                    <a:gd name="T59" fmla="*/ 22 h 117"/>
                    <a:gd name="T60" fmla="*/ 20 w 378"/>
                    <a:gd name="T61" fmla="*/ 24 h 117"/>
                    <a:gd name="T62" fmla="*/ 14 w 378"/>
                    <a:gd name="T63" fmla="*/ 25 h 117"/>
                    <a:gd name="T64" fmla="*/ 8 w 378"/>
                    <a:gd name="T65" fmla="*/ 26 h 117"/>
                    <a:gd name="T66" fmla="*/ 3 w 378"/>
                    <a:gd name="T67" fmla="*/ 27 h 117"/>
                    <a:gd name="T68" fmla="*/ 0 w 378"/>
                    <a:gd name="T69" fmla="*/ 27 h 117"/>
                    <a:gd name="T70" fmla="*/ 0 w 378"/>
                    <a:gd name="T71" fmla="*/ 27 h 117"/>
                    <a:gd name="T72" fmla="*/ 0 w 378"/>
                    <a:gd name="T73" fmla="*/ 30 h 117"/>
                    <a:gd name="T74" fmla="*/ 0 w 378"/>
                    <a:gd name="T75" fmla="*/ 30 h 117"/>
                    <a:gd name="T76" fmla="*/ 0 w 378"/>
                    <a:gd name="T77" fmla="*/ 30 h 117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378"/>
                    <a:gd name="T118" fmla="*/ 0 h 117"/>
                    <a:gd name="T119" fmla="*/ 378 w 378"/>
                    <a:gd name="T120" fmla="*/ 117 h 117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378" h="117">
                      <a:moveTo>
                        <a:pt x="0" y="117"/>
                      </a:moveTo>
                      <a:lnTo>
                        <a:pt x="0" y="117"/>
                      </a:lnTo>
                      <a:lnTo>
                        <a:pt x="17" y="115"/>
                      </a:lnTo>
                      <a:lnTo>
                        <a:pt x="37" y="113"/>
                      </a:lnTo>
                      <a:lnTo>
                        <a:pt x="60" y="108"/>
                      </a:lnTo>
                      <a:lnTo>
                        <a:pt x="85" y="102"/>
                      </a:lnTo>
                      <a:lnTo>
                        <a:pt x="113" y="97"/>
                      </a:lnTo>
                      <a:lnTo>
                        <a:pt x="142" y="90"/>
                      </a:lnTo>
                      <a:lnTo>
                        <a:pt x="172" y="83"/>
                      </a:lnTo>
                      <a:lnTo>
                        <a:pt x="202" y="75"/>
                      </a:lnTo>
                      <a:lnTo>
                        <a:pt x="230" y="66"/>
                      </a:lnTo>
                      <a:lnTo>
                        <a:pt x="259" y="58"/>
                      </a:lnTo>
                      <a:lnTo>
                        <a:pt x="287" y="48"/>
                      </a:lnTo>
                      <a:lnTo>
                        <a:pt x="311" y="40"/>
                      </a:lnTo>
                      <a:lnTo>
                        <a:pt x="334" y="32"/>
                      </a:lnTo>
                      <a:lnTo>
                        <a:pt x="353" y="23"/>
                      </a:lnTo>
                      <a:lnTo>
                        <a:pt x="368" y="14"/>
                      </a:lnTo>
                      <a:lnTo>
                        <a:pt x="378" y="7"/>
                      </a:lnTo>
                      <a:lnTo>
                        <a:pt x="371" y="0"/>
                      </a:lnTo>
                      <a:lnTo>
                        <a:pt x="363" y="7"/>
                      </a:lnTo>
                      <a:lnTo>
                        <a:pt x="348" y="14"/>
                      </a:lnTo>
                      <a:lnTo>
                        <a:pt x="330" y="23"/>
                      </a:lnTo>
                      <a:lnTo>
                        <a:pt x="309" y="31"/>
                      </a:lnTo>
                      <a:lnTo>
                        <a:pt x="285" y="39"/>
                      </a:lnTo>
                      <a:lnTo>
                        <a:pt x="257" y="48"/>
                      </a:lnTo>
                      <a:lnTo>
                        <a:pt x="228" y="56"/>
                      </a:lnTo>
                      <a:lnTo>
                        <a:pt x="199" y="66"/>
                      </a:lnTo>
                      <a:lnTo>
                        <a:pt x="169" y="74"/>
                      </a:lnTo>
                      <a:lnTo>
                        <a:pt x="139" y="81"/>
                      </a:lnTo>
                      <a:lnTo>
                        <a:pt x="111" y="87"/>
                      </a:lnTo>
                      <a:lnTo>
                        <a:pt x="83" y="93"/>
                      </a:lnTo>
                      <a:lnTo>
                        <a:pt x="58" y="99"/>
                      </a:lnTo>
                      <a:lnTo>
                        <a:pt x="35" y="104"/>
                      </a:lnTo>
                      <a:lnTo>
                        <a:pt x="15" y="106"/>
                      </a:lnTo>
                      <a:lnTo>
                        <a:pt x="0" y="108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237" name="Freeform 603"/>
                <p:cNvSpPr>
                  <a:spLocks/>
                </p:cNvSpPr>
                <p:nvPr/>
              </p:nvSpPr>
              <p:spPr bwMode="auto">
                <a:xfrm>
                  <a:off x="5480" y="3592"/>
                  <a:ext cx="294" cy="13"/>
                </a:xfrm>
                <a:custGeom>
                  <a:avLst/>
                  <a:gdLst>
                    <a:gd name="T0" fmla="*/ 0 w 588"/>
                    <a:gd name="T1" fmla="*/ 3 h 25"/>
                    <a:gd name="T2" fmla="*/ 0 w 588"/>
                    <a:gd name="T3" fmla="*/ 3 h 25"/>
                    <a:gd name="T4" fmla="*/ 147 w 588"/>
                    <a:gd name="T5" fmla="*/ 7 h 25"/>
                    <a:gd name="T6" fmla="*/ 147 w 588"/>
                    <a:gd name="T7" fmla="*/ 4 h 25"/>
                    <a:gd name="T8" fmla="*/ 0 w 588"/>
                    <a:gd name="T9" fmla="*/ 0 h 25"/>
                    <a:gd name="T10" fmla="*/ 0 w 588"/>
                    <a:gd name="T11" fmla="*/ 0 h 25"/>
                    <a:gd name="T12" fmla="*/ 0 w 588"/>
                    <a:gd name="T13" fmla="*/ 3 h 2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88"/>
                    <a:gd name="T22" fmla="*/ 0 h 25"/>
                    <a:gd name="T23" fmla="*/ 588 w 588"/>
                    <a:gd name="T24" fmla="*/ 25 h 2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88" h="25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588" y="25"/>
                      </a:lnTo>
                      <a:lnTo>
                        <a:pt x="588" y="16"/>
                      </a:lnTo>
                      <a:lnTo>
                        <a:pt x="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1934" name="Freeform 604"/>
              <p:cNvSpPr>
                <a:spLocks/>
              </p:cNvSpPr>
              <p:nvPr/>
            </p:nvSpPr>
            <p:spPr bwMode="auto">
              <a:xfrm>
                <a:off x="5288" y="3524"/>
                <a:ext cx="192" cy="73"/>
              </a:xfrm>
              <a:custGeom>
                <a:avLst/>
                <a:gdLst>
                  <a:gd name="T0" fmla="*/ 0 w 383"/>
                  <a:gd name="T1" fmla="*/ 1 h 146"/>
                  <a:gd name="T2" fmla="*/ 2 w 383"/>
                  <a:gd name="T3" fmla="*/ 5 h 146"/>
                  <a:gd name="T4" fmla="*/ 5 w 383"/>
                  <a:gd name="T5" fmla="*/ 9 h 146"/>
                  <a:gd name="T6" fmla="*/ 10 w 383"/>
                  <a:gd name="T7" fmla="*/ 13 h 146"/>
                  <a:gd name="T8" fmla="*/ 15 w 383"/>
                  <a:gd name="T9" fmla="*/ 17 h 146"/>
                  <a:gd name="T10" fmla="*/ 21 w 383"/>
                  <a:gd name="T11" fmla="*/ 19 h 146"/>
                  <a:gd name="T12" fmla="*/ 29 w 383"/>
                  <a:gd name="T13" fmla="*/ 22 h 146"/>
                  <a:gd name="T14" fmla="*/ 36 w 383"/>
                  <a:gd name="T15" fmla="*/ 25 h 146"/>
                  <a:gd name="T16" fmla="*/ 44 w 383"/>
                  <a:gd name="T17" fmla="*/ 27 h 146"/>
                  <a:gd name="T18" fmla="*/ 52 w 383"/>
                  <a:gd name="T19" fmla="*/ 30 h 146"/>
                  <a:gd name="T20" fmla="*/ 60 w 383"/>
                  <a:gd name="T21" fmla="*/ 31 h 146"/>
                  <a:gd name="T22" fmla="*/ 68 w 383"/>
                  <a:gd name="T23" fmla="*/ 33 h 146"/>
                  <a:gd name="T24" fmla="*/ 75 w 383"/>
                  <a:gd name="T25" fmla="*/ 35 h 146"/>
                  <a:gd name="T26" fmla="*/ 82 w 383"/>
                  <a:gd name="T27" fmla="*/ 36 h 146"/>
                  <a:gd name="T28" fmla="*/ 88 w 383"/>
                  <a:gd name="T29" fmla="*/ 36 h 146"/>
                  <a:gd name="T30" fmla="*/ 92 w 383"/>
                  <a:gd name="T31" fmla="*/ 37 h 146"/>
                  <a:gd name="T32" fmla="*/ 96 w 383"/>
                  <a:gd name="T33" fmla="*/ 37 h 146"/>
                  <a:gd name="T34" fmla="*/ 96 w 383"/>
                  <a:gd name="T35" fmla="*/ 35 h 146"/>
                  <a:gd name="T36" fmla="*/ 92 w 383"/>
                  <a:gd name="T37" fmla="*/ 35 h 146"/>
                  <a:gd name="T38" fmla="*/ 88 w 383"/>
                  <a:gd name="T39" fmla="*/ 34 h 146"/>
                  <a:gd name="T40" fmla="*/ 82 w 383"/>
                  <a:gd name="T41" fmla="*/ 33 h 146"/>
                  <a:gd name="T42" fmla="*/ 76 w 383"/>
                  <a:gd name="T43" fmla="*/ 32 h 146"/>
                  <a:gd name="T44" fmla="*/ 68 w 383"/>
                  <a:gd name="T45" fmla="*/ 30 h 146"/>
                  <a:gd name="T46" fmla="*/ 61 w 383"/>
                  <a:gd name="T47" fmla="*/ 29 h 146"/>
                  <a:gd name="T48" fmla="*/ 53 w 383"/>
                  <a:gd name="T49" fmla="*/ 27 h 146"/>
                  <a:gd name="T50" fmla="*/ 45 w 383"/>
                  <a:gd name="T51" fmla="*/ 25 h 146"/>
                  <a:gd name="T52" fmla="*/ 37 w 383"/>
                  <a:gd name="T53" fmla="*/ 23 h 146"/>
                  <a:gd name="T54" fmla="*/ 29 w 383"/>
                  <a:gd name="T55" fmla="*/ 20 h 146"/>
                  <a:gd name="T56" fmla="*/ 23 w 383"/>
                  <a:gd name="T57" fmla="*/ 18 h 146"/>
                  <a:gd name="T58" fmla="*/ 16 w 383"/>
                  <a:gd name="T59" fmla="*/ 14 h 146"/>
                  <a:gd name="T60" fmla="*/ 11 w 383"/>
                  <a:gd name="T61" fmla="*/ 11 h 146"/>
                  <a:gd name="T62" fmla="*/ 7 w 383"/>
                  <a:gd name="T63" fmla="*/ 7 h 146"/>
                  <a:gd name="T64" fmla="*/ 4 w 383"/>
                  <a:gd name="T65" fmla="*/ 4 h 146"/>
                  <a:gd name="T66" fmla="*/ 3 w 383"/>
                  <a:gd name="T67" fmla="*/ 0 h 146"/>
                  <a:gd name="T68" fmla="*/ 0 w 383"/>
                  <a:gd name="T69" fmla="*/ 1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83"/>
                  <a:gd name="T106" fmla="*/ 0 h 146"/>
                  <a:gd name="T107" fmla="*/ 383 w 383"/>
                  <a:gd name="T108" fmla="*/ 146 h 14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83" h="146">
                    <a:moveTo>
                      <a:pt x="0" y="2"/>
                    </a:moveTo>
                    <a:lnTo>
                      <a:pt x="7" y="21"/>
                    </a:lnTo>
                    <a:lnTo>
                      <a:pt x="19" y="37"/>
                    </a:lnTo>
                    <a:lnTo>
                      <a:pt x="38" y="52"/>
                    </a:lnTo>
                    <a:lnTo>
                      <a:pt x="60" y="66"/>
                    </a:lnTo>
                    <a:lnTo>
                      <a:pt x="84" y="79"/>
                    </a:lnTo>
                    <a:lnTo>
                      <a:pt x="114" y="91"/>
                    </a:lnTo>
                    <a:lnTo>
                      <a:pt x="144" y="101"/>
                    </a:lnTo>
                    <a:lnTo>
                      <a:pt x="175" y="111"/>
                    </a:lnTo>
                    <a:lnTo>
                      <a:pt x="207" y="120"/>
                    </a:lnTo>
                    <a:lnTo>
                      <a:pt x="238" y="127"/>
                    </a:lnTo>
                    <a:lnTo>
                      <a:pt x="269" y="132"/>
                    </a:lnTo>
                    <a:lnTo>
                      <a:pt x="298" y="137"/>
                    </a:lnTo>
                    <a:lnTo>
                      <a:pt x="325" y="142"/>
                    </a:lnTo>
                    <a:lnTo>
                      <a:pt x="350" y="144"/>
                    </a:lnTo>
                    <a:lnTo>
                      <a:pt x="368" y="146"/>
                    </a:lnTo>
                    <a:lnTo>
                      <a:pt x="383" y="146"/>
                    </a:lnTo>
                    <a:lnTo>
                      <a:pt x="383" y="137"/>
                    </a:lnTo>
                    <a:lnTo>
                      <a:pt x="368" y="137"/>
                    </a:lnTo>
                    <a:lnTo>
                      <a:pt x="350" y="135"/>
                    </a:lnTo>
                    <a:lnTo>
                      <a:pt x="327" y="132"/>
                    </a:lnTo>
                    <a:lnTo>
                      <a:pt x="301" y="128"/>
                    </a:lnTo>
                    <a:lnTo>
                      <a:pt x="272" y="123"/>
                    </a:lnTo>
                    <a:lnTo>
                      <a:pt x="241" y="117"/>
                    </a:lnTo>
                    <a:lnTo>
                      <a:pt x="210" y="111"/>
                    </a:lnTo>
                    <a:lnTo>
                      <a:pt x="177" y="101"/>
                    </a:lnTo>
                    <a:lnTo>
                      <a:pt x="146" y="92"/>
                    </a:lnTo>
                    <a:lnTo>
                      <a:pt x="116" y="82"/>
                    </a:lnTo>
                    <a:lnTo>
                      <a:pt x="89" y="70"/>
                    </a:lnTo>
                    <a:lnTo>
                      <a:pt x="64" y="59"/>
                    </a:lnTo>
                    <a:lnTo>
                      <a:pt x="42" y="45"/>
                    </a:lnTo>
                    <a:lnTo>
                      <a:pt x="26" y="30"/>
                    </a:lnTo>
                    <a:lnTo>
                      <a:pt x="14" y="16"/>
                    </a:lnTo>
                    <a:lnTo>
                      <a:pt x="9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35" name="Freeform 605"/>
              <p:cNvSpPr>
                <a:spLocks/>
              </p:cNvSpPr>
              <p:nvPr/>
            </p:nvSpPr>
            <p:spPr bwMode="auto">
              <a:xfrm>
                <a:off x="5328" y="3537"/>
                <a:ext cx="7" cy="23"/>
              </a:xfrm>
              <a:custGeom>
                <a:avLst/>
                <a:gdLst>
                  <a:gd name="T0" fmla="*/ 2 w 14"/>
                  <a:gd name="T1" fmla="*/ 12 h 46"/>
                  <a:gd name="T2" fmla="*/ 3 w 14"/>
                  <a:gd name="T3" fmla="*/ 12 h 46"/>
                  <a:gd name="T4" fmla="*/ 4 w 14"/>
                  <a:gd name="T5" fmla="*/ 0 h 46"/>
                  <a:gd name="T6" fmla="*/ 2 w 14"/>
                  <a:gd name="T7" fmla="*/ 0 h 46"/>
                  <a:gd name="T8" fmla="*/ 0 w 14"/>
                  <a:gd name="T9" fmla="*/ 12 h 46"/>
                  <a:gd name="T10" fmla="*/ 2 w 14"/>
                  <a:gd name="T11" fmla="*/ 12 h 4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"/>
                  <a:gd name="T19" fmla="*/ 0 h 46"/>
                  <a:gd name="T20" fmla="*/ 14 w 14"/>
                  <a:gd name="T21" fmla="*/ 46 h 4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" h="46">
                    <a:moveTo>
                      <a:pt x="5" y="46"/>
                    </a:moveTo>
                    <a:lnTo>
                      <a:pt x="10" y="46"/>
                    </a:lnTo>
                    <a:lnTo>
                      <a:pt x="14" y="0"/>
                    </a:lnTo>
                    <a:lnTo>
                      <a:pt x="5" y="0"/>
                    </a:lnTo>
                    <a:lnTo>
                      <a:pt x="0" y="46"/>
                    </a:lnTo>
                    <a:lnTo>
                      <a:pt x="5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36" name="Freeform 606"/>
              <p:cNvSpPr>
                <a:spLocks/>
              </p:cNvSpPr>
              <p:nvPr/>
            </p:nvSpPr>
            <p:spPr bwMode="auto">
              <a:xfrm>
                <a:off x="5416" y="3610"/>
                <a:ext cx="7" cy="102"/>
              </a:xfrm>
              <a:custGeom>
                <a:avLst/>
                <a:gdLst>
                  <a:gd name="T0" fmla="*/ 1 w 13"/>
                  <a:gd name="T1" fmla="*/ 51 h 204"/>
                  <a:gd name="T2" fmla="*/ 3 w 13"/>
                  <a:gd name="T3" fmla="*/ 51 h 204"/>
                  <a:gd name="T4" fmla="*/ 4 w 13"/>
                  <a:gd name="T5" fmla="*/ 0 h 204"/>
                  <a:gd name="T6" fmla="*/ 1 w 13"/>
                  <a:gd name="T7" fmla="*/ 0 h 204"/>
                  <a:gd name="T8" fmla="*/ 0 w 13"/>
                  <a:gd name="T9" fmla="*/ 51 h 204"/>
                  <a:gd name="T10" fmla="*/ 1 w 13"/>
                  <a:gd name="T11" fmla="*/ 51 h 2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04"/>
                  <a:gd name="T20" fmla="*/ 13 w 13"/>
                  <a:gd name="T21" fmla="*/ 204 h 20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04">
                    <a:moveTo>
                      <a:pt x="4" y="204"/>
                    </a:moveTo>
                    <a:lnTo>
                      <a:pt x="9" y="204"/>
                    </a:lnTo>
                    <a:lnTo>
                      <a:pt x="13" y="0"/>
                    </a:lnTo>
                    <a:lnTo>
                      <a:pt x="4" y="0"/>
                    </a:lnTo>
                    <a:lnTo>
                      <a:pt x="0" y="204"/>
                    </a:lnTo>
                    <a:lnTo>
                      <a:pt x="4" y="20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37" name="Freeform 607"/>
              <p:cNvSpPr>
                <a:spLocks/>
              </p:cNvSpPr>
              <p:nvPr/>
            </p:nvSpPr>
            <p:spPr bwMode="auto">
              <a:xfrm>
                <a:off x="5457" y="3600"/>
                <a:ext cx="4" cy="116"/>
              </a:xfrm>
              <a:custGeom>
                <a:avLst/>
                <a:gdLst>
                  <a:gd name="T0" fmla="*/ 1 w 10"/>
                  <a:gd name="T1" fmla="*/ 58 h 233"/>
                  <a:gd name="T2" fmla="*/ 2 w 10"/>
                  <a:gd name="T3" fmla="*/ 58 h 233"/>
                  <a:gd name="T4" fmla="*/ 2 w 10"/>
                  <a:gd name="T5" fmla="*/ 0 h 233"/>
                  <a:gd name="T6" fmla="*/ 0 w 10"/>
                  <a:gd name="T7" fmla="*/ 0 h 233"/>
                  <a:gd name="T8" fmla="*/ 0 w 10"/>
                  <a:gd name="T9" fmla="*/ 58 h 233"/>
                  <a:gd name="T10" fmla="*/ 1 w 10"/>
                  <a:gd name="T11" fmla="*/ 58 h 2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233"/>
                  <a:gd name="T20" fmla="*/ 10 w 10"/>
                  <a:gd name="T21" fmla="*/ 233 h 2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233">
                    <a:moveTo>
                      <a:pt x="5" y="233"/>
                    </a:moveTo>
                    <a:lnTo>
                      <a:pt x="10" y="233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233"/>
                    </a:lnTo>
                    <a:lnTo>
                      <a:pt x="5" y="2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38" name="Freeform 608"/>
              <p:cNvSpPr>
                <a:spLocks/>
              </p:cNvSpPr>
              <p:nvPr/>
            </p:nvSpPr>
            <p:spPr bwMode="auto">
              <a:xfrm>
                <a:off x="5420" y="3655"/>
                <a:ext cx="39" cy="5"/>
              </a:xfrm>
              <a:custGeom>
                <a:avLst/>
                <a:gdLst>
                  <a:gd name="T0" fmla="*/ 20 w 77"/>
                  <a:gd name="T1" fmla="*/ 1 h 9"/>
                  <a:gd name="T2" fmla="*/ 20 w 77"/>
                  <a:gd name="T3" fmla="*/ 0 h 9"/>
                  <a:gd name="T4" fmla="*/ 0 w 77"/>
                  <a:gd name="T5" fmla="*/ 0 h 9"/>
                  <a:gd name="T6" fmla="*/ 0 w 77"/>
                  <a:gd name="T7" fmla="*/ 3 h 9"/>
                  <a:gd name="T8" fmla="*/ 20 w 77"/>
                  <a:gd name="T9" fmla="*/ 3 h 9"/>
                  <a:gd name="T10" fmla="*/ 20 w 77"/>
                  <a:gd name="T11" fmla="*/ 1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9"/>
                  <a:gd name="T20" fmla="*/ 77 w 77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9">
                    <a:moveTo>
                      <a:pt x="77" y="4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77" y="9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39" name="Freeform 609"/>
              <p:cNvSpPr>
                <a:spLocks/>
              </p:cNvSpPr>
              <p:nvPr/>
            </p:nvSpPr>
            <p:spPr bwMode="auto">
              <a:xfrm>
                <a:off x="5787" y="3664"/>
                <a:ext cx="4" cy="54"/>
              </a:xfrm>
              <a:custGeom>
                <a:avLst/>
                <a:gdLst>
                  <a:gd name="T0" fmla="*/ 1 w 9"/>
                  <a:gd name="T1" fmla="*/ 3 h 108"/>
                  <a:gd name="T2" fmla="*/ 0 w 9"/>
                  <a:gd name="T3" fmla="*/ 2 h 108"/>
                  <a:gd name="T4" fmla="*/ 0 w 9"/>
                  <a:gd name="T5" fmla="*/ 27 h 108"/>
                  <a:gd name="T6" fmla="*/ 2 w 9"/>
                  <a:gd name="T7" fmla="*/ 27 h 108"/>
                  <a:gd name="T8" fmla="*/ 2 w 9"/>
                  <a:gd name="T9" fmla="*/ 2 h 108"/>
                  <a:gd name="T10" fmla="*/ 1 w 9"/>
                  <a:gd name="T11" fmla="*/ 0 h 108"/>
                  <a:gd name="T12" fmla="*/ 2 w 9"/>
                  <a:gd name="T13" fmla="*/ 2 h 108"/>
                  <a:gd name="T14" fmla="*/ 2 w 9"/>
                  <a:gd name="T15" fmla="*/ 0 h 108"/>
                  <a:gd name="T16" fmla="*/ 1 w 9"/>
                  <a:gd name="T17" fmla="*/ 0 h 108"/>
                  <a:gd name="T18" fmla="*/ 1 w 9"/>
                  <a:gd name="T19" fmla="*/ 3 h 10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"/>
                  <a:gd name="T31" fmla="*/ 0 h 108"/>
                  <a:gd name="T32" fmla="*/ 9 w 9"/>
                  <a:gd name="T33" fmla="*/ 108 h 10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" h="108">
                    <a:moveTo>
                      <a:pt x="4" y="9"/>
                    </a:moveTo>
                    <a:lnTo>
                      <a:pt x="0" y="5"/>
                    </a:lnTo>
                    <a:lnTo>
                      <a:pt x="0" y="108"/>
                    </a:lnTo>
                    <a:lnTo>
                      <a:pt x="9" y="108"/>
                    </a:lnTo>
                    <a:lnTo>
                      <a:pt x="9" y="5"/>
                    </a:lnTo>
                    <a:lnTo>
                      <a:pt x="4" y="0"/>
                    </a:lnTo>
                    <a:lnTo>
                      <a:pt x="9" y="5"/>
                    </a:lnTo>
                    <a:lnTo>
                      <a:pt x="9" y="0"/>
                    </a:lnTo>
                    <a:lnTo>
                      <a:pt x="4" y="0"/>
                    </a:lnTo>
                    <a:lnTo>
                      <a:pt x="4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40" name="Freeform 610"/>
              <p:cNvSpPr>
                <a:spLocks/>
              </p:cNvSpPr>
              <p:nvPr/>
            </p:nvSpPr>
            <p:spPr bwMode="auto">
              <a:xfrm>
                <a:off x="5480" y="3664"/>
                <a:ext cx="309" cy="5"/>
              </a:xfrm>
              <a:custGeom>
                <a:avLst/>
                <a:gdLst>
                  <a:gd name="T0" fmla="*/ 2 w 619"/>
                  <a:gd name="T1" fmla="*/ 2 h 9"/>
                  <a:gd name="T2" fmla="*/ 1 w 619"/>
                  <a:gd name="T3" fmla="*/ 3 h 9"/>
                  <a:gd name="T4" fmla="*/ 154 w 619"/>
                  <a:gd name="T5" fmla="*/ 3 h 9"/>
                  <a:gd name="T6" fmla="*/ 154 w 619"/>
                  <a:gd name="T7" fmla="*/ 0 h 9"/>
                  <a:gd name="T8" fmla="*/ 1 w 619"/>
                  <a:gd name="T9" fmla="*/ 0 h 9"/>
                  <a:gd name="T10" fmla="*/ 0 w 619"/>
                  <a:gd name="T11" fmla="*/ 2 h 9"/>
                  <a:gd name="T12" fmla="*/ 1 w 619"/>
                  <a:gd name="T13" fmla="*/ 0 h 9"/>
                  <a:gd name="T14" fmla="*/ 0 w 619"/>
                  <a:gd name="T15" fmla="*/ 0 h 9"/>
                  <a:gd name="T16" fmla="*/ 0 w 619"/>
                  <a:gd name="T17" fmla="*/ 2 h 9"/>
                  <a:gd name="T18" fmla="*/ 2 w 619"/>
                  <a:gd name="T19" fmla="*/ 2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19"/>
                  <a:gd name="T31" fmla="*/ 0 h 9"/>
                  <a:gd name="T32" fmla="*/ 619 w 619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19" h="9">
                    <a:moveTo>
                      <a:pt x="10" y="5"/>
                    </a:moveTo>
                    <a:lnTo>
                      <a:pt x="5" y="9"/>
                    </a:lnTo>
                    <a:lnTo>
                      <a:pt x="619" y="9"/>
                    </a:lnTo>
                    <a:lnTo>
                      <a:pt x="619" y="0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41" name="Freeform 611"/>
              <p:cNvSpPr>
                <a:spLocks/>
              </p:cNvSpPr>
              <p:nvPr/>
            </p:nvSpPr>
            <p:spPr bwMode="auto">
              <a:xfrm>
                <a:off x="5480" y="3666"/>
                <a:ext cx="4" cy="52"/>
              </a:xfrm>
              <a:custGeom>
                <a:avLst/>
                <a:gdLst>
                  <a:gd name="T0" fmla="*/ 1 w 10"/>
                  <a:gd name="T1" fmla="*/ 26 h 103"/>
                  <a:gd name="T2" fmla="*/ 2 w 10"/>
                  <a:gd name="T3" fmla="*/ 26 h 103"/>
                  <a:gd name="T4" fmla="*/ 2 w 10"/>
                  <a:gd name="T5" fmla="*/ 0 h 103"/>
                  <a:gd name="T6" fmla="*/ 0 w 10"/>
                  <a:gd name="T7" fmla="*/ 0 h 103"/>
                  <a:gd name="T8" fmla="*/ 0 w 10"/>
                  <a:gd name="T9" fmla="*/ 26 h 103"/>
                  <a:gd name="T10" fmla="*/ 1 w 10"/>
                  <a:gd name="T11" fmla="*/ 26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03"/>
                  <a:gd name="T20" fmla="*/ 10 w 10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03">
                    <a:moveTo>
                      <a:pt x="5" y="103"/>
                    </a:moveTo>
                    <a:lnTo>
                      <a:pt x="10" y="103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03"/>
                    </a:lnTo>
                    <a:lnTo>
                      <a:pt x="5" y="10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42" name="Freeform 612"/>
              <p:cNvSpPr>
                <a:spLocks/>
              </p:cNvSpPr>
              <p:nvPr/>
            </p:nvSpPr>
            <p:spPr bwMode="auto">
              <a:xfrm>
                <a:off x="5499" y="3666"/>
                <a:ext cx="4" cy="52"/>
              </a:xfrm>
              <a:custGeom>
                <a:avLst/>
                <a:gdLst>
                  <a:gd name="T0" fmla="*/ 1 w 10"/>
                  <a:gd name="T1" fmla="*/ 26 h 103"/>
                  <a:gd name="T2" fmla="*/ 2 w 10"/>
                  <a:gd name="T3" fmla="*/ 26 h 103"/>
                  <a:gd name="T4" fmla="*/ 2 w 10"/>
                  <a:gd name="T5" fmla="*/ 0 h 103"/>
                  <a:gd name="T6" fmla="*/ 0 w 10"/>
                  <a:gd name="T7" fmla="*/ 0 h 103"/>
                  <a:gd name="T8" fmla="*/ 0 w 10"/>
                  <a:gd name="T9" fmla="*/ 26 h 103"/>
                  <a:gd name="T10" fmla="*/ 1 w 10"/>
                  <a:gd name="T11" fmla="*/ 26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03"/>
                  <a:gd name="T20" fmla="*/ 10 w 10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03">
                    <a:moveTo>
                      <a:pt x="5" y="103"/>
                    </a:moveTo>
                    <a:lnTo>
                      <a:pt x="10" y="103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03"/>
                    </a:lnTo>
                    <a:lnTo>
                      <a:pt x="5" y="10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43" name="Freeform 613"/>
              <p:cNvSpPr>
                <a:spLocks/>
              </p:cNvSpPr>
              <p:nvPr/>
            </p:nvSpPr>
            <p:spPr bwMode="auto">
              <a:xfrm>
                <a:off x="5858" y="3527"/>
                <a:ext cx="5" cy="56"/>
              </a:xfrm>
              <a:custGeom>
                <a:avLst/>
                <a:gdLst>
                  <a:gd name="T0" fmla="*/ 3 w 10"/>
                  <a:gd name="T1" fmla="*/ 28 h 113"/>
                  <a:gd name="T2" fmla="*/ 3 w 10"/>
                  <a:gd name="T3" fmla="*/ 28 h 113"/>
                  <a:gd name="T4" fmla="*/ 3 w 10"/>
                  <a:gd name="T5" fmla="*/ 0 h 113"/>
                  <a:gd name="T6" fmla="*/ 0 w 10"/>
                  <a:gd name="T7" fmla="*/ 0 h 113"/>
                  <a:gd name="T8" fmla="*/ 0 w 10"/>
                  <a:gd name="T9" fmla="*/ 28 h 113"/>
                  <a:gd name="T10" fmla="*/ 0 w 10"/>
                  <a:gd name="T11" fmla="*/ 28 h 113"/>
                  <a:gd name="T12" fmla="*/ 3 w 10"/>
                  <a:gd name="T13" fmla="*/ 28 h 1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"/>
                  <a:gd name="T22" fmla="*/ 0 h 113"/>
                  <a:gd name="T23" fmla="*/ 10 w 10"/>
                  <a:gd name="T24" fmla="*/ 113 h 1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" h="113">
                    <a:moveTo>
                      <a:pt x="10" y="113"/>
                    </a:moveTo>
                    <a:lnTo>
                      <a:pt x="10" y="113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13"/>
                    </a:lnTo>
                    <a:lnTo>
                      <a:pt x="10" y="1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44" name="Freeform 614"/>
              <p:cNvSpPr>
                <a:spLocks/>
              </p:cNvSpPr>
              <p:nvPr/>
            </p:nvSpPr>
            <p:spPr bwMode="auto">
              <a:xfrm>
                <a:off x="5858" y="3583"/>
                <a:ext cx="5" cy="133"/>
              </a:xfrm>
              <a:custGeom>
                <a:avLst/>
                <a:gdLst>
                  <a:gd name="T0" fmla="*/ 1 w 10"/>
                  <a:gd name="T1" fmla="*/ 67 h 266"/>
                  <a:gd name="T2" fmla="*/ 3 w 10"/>
                  <a:gd name="T3" fmla="*/ 67 h 266"/>
                  <a:gd name="T4" fmla="*/ 3 w 10"/>
                  <a:gd name="T5" fmla="*/ 0 h 266"/>
                  <a:gd name="T6" fmla="*/ 0 w 10"/>
                  <a:gd name="T7" fmla="*/ 0 h 266"/>
                  <a:gd name="T8" fmla="*/ 0 w 10"/>
                  <a:gd name="T9" fmla="*/ 67 h 266"/>
                  <a:gd name="T10" fmla="*/ 1 w 10"/>
                  <a:gd name="T11" fmla="*/ 67 h 2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266"/>
                  <a:gd name="T20" fmla="*/ 10 w 10"/>
                  <a:gd name="T21" fmla="*/ 266 h 2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266">
                    <a:moveTo>
                      <a:pt x="5" y="266"/>
                    </a:moveTo>
                    <a:lnTo>
                      <a:pt x="10" y="266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266"/>
                    </a:lnTo>
                    <a:lnTo>
                      <a:pt x="5" y="26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45" name="Freeform 615"/>
              <p:cNvSpPr>
                <a:spLocks/>
              </p:cNvSpPr>
              <p:nvPr/>
            </p:nvSpPr>
            <p:spPr bwMode="auto">
              <a:xfrm>
                <a:off x="5932" y="3604"/>
                <a:ext cx="5" cy="100"/>
              </a:xfrm>
              <a:custGeom>
                <a:avLst/>
                <a:gdLst>
                  <a:gd name="T0" fmla="*/ 1 w 9"/>
                  <a:gd name="T1" fmla="*/ 50 h 200"/>
                  <a:gd name="T2" fmla="*/ 3 w 9"/>
                  <a:gd name="T3" fmla="*/ 50 h 200"/>
                  <a:gd name="T4" fmla="*/ 3 w 9"/>
                  <a:gd name="T5" fmla="*/ 0 h 200"/>
                  <a:gd name="T6" fmla="*/ 0 w 9"/>
                  <a:gd name="T7" fmla="*/ 0 h 200"/>
                  <a:gd name="T8" fmla="*/ 0 w 9"/>
                  <a:gd name="T9" fmla="*/ 50 h 200"/>
                  <a:gd name="T10" fmla="*/ 1 w 9"/>
                  <a:gd name="T11" fmla="*/ 50 h 2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200"/>
                  <a:gd name="T20" fmla="*/ 9 w 9"/>
                  <a:gd name="T21" fmla="*/ 200 h 2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200">
                    <a:moveTo>
                      <a:pt x="4" y="200"/>
                    </a:moveTo>
                    <a:lnTo>
                      <a:pt x="9" y="20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200"/>
                    </a:lnTo>
                    <a:lnTo>
                      <a:pt x="4" y="20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46" name="Freeform 616"/>
              <p:cNvSpPr>
                <a:spLocks/>
              </p:cNvSpPr>
              <p:nvPr/>
            </p:nvSpPr>
            <p:spPr bwMode="auto">
              <a:xfrm>
                <a:off x="5945" y="3614"/>
                <a:ext cx="4" cy="83"/>
              </a:xfrm>
              <a:custGeom>
                <a:avLst/>
                <a:gdLst>
                  <a:gd name="T0" fmla="*/ 1 w 9"/>
                  <a:gd name="T1" fmla="*/ 42 h 166"/>
                  <a:gd name="T2" fmla="*/ 2 w 9"/>
                  <a:gd name="T3" fmla="*/ 42 h 166"/>
                  <a:gd name="T4" fmla="*/ 2 w 9"/>
                  <a:gd name="T5" fmla="*/ 0 h 166"/>
                  <a:gd name="T6" fmla="*/ 0 w 9"/>
                  <a:gd name="T7" fmla="*/ 0 h 166"/>
                  <a:gd name="T8" fmla="*/ 0 w 9"/>
                  <a:gd name="T9" fmla="*/ 42 h 166"/>
                  <a:gd name="T10" fmla="*/ 1 w 9"/>
                  <a:gd name="T11" fmla="*/ 42 h 1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66"/>
                  <a:gd name="T20" fmla="*/ 9 w 9"/>
                  <a:gd name="T21" fmla="*/ 166 h 1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66">
                    <a:moveTo>
                      <a:pt x="5" y="166"/>
                    </a:moveTo>
                    <a:lnTo>
                      <a:pt x="9" y="166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66"/>
                    </a:lnTo>
                    <a:lnTo>
                      <a:pt x="5" y="16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47" name="Freeform 617"/>
              <p:cNvSpPr>
                <a:spLocks/>
              </p:cNvSpPr>
              <p:nvPr/>
            </p:nvSpPr>
            <p:spPr bwMode="auto">
              <a:xfrm>
                <a:off x="5748" y="3388"/>
                <a:ext cx="22" cy="19"/>
              </a:xfrm>
              <a:custGeom>
                <a:avLst/>
                <a:gdLst>
                  <a:gd name="T0" fmla="*/ 11 w 45"/>
                  <a:gd name="T1" fmla="*/ 8 h 37"/>
                  <a:gd name="T2" fmla="*/ 11 w 45"/>
                  <a:gd name="T3" fmla="*/ 8 h 37"/>
                  <a:gd name="T4" fmla="*/ 1 w 45"/>
                  <a:gd name="T5" fmla="*/ 0 h 37"/>
                  <a:gd name="T6" fmla="*/ 0 w 45"/>
                  <a:gd name="T7" fmla="*/ 2 h 37"/>
                  <a:gd name="T8" fmla="*/ 9 w 45"/>
                  <a:gd name="T9" fmla="*/ 10 h 37"/>
                  <a:gd name="T10" fmla="*/ 9 w 45"/>
                  <a:gd name="T11" fmla="*/ 10 h 37"/>
                  <a:gd name="T12" fmla="*/ 11 w 45"/>
                  <a:gd name="T13" fmla="*/ 8 h 37"/>
                  <a:gd name="T14" fmla="*/ 11 w 45"/>
                  <a:gd name="T15" fmla="*/ 8 h 37"/>
                  <a:gd name="T16" fmla="*/ 11 w 45"/>
                  <a:gd name="T17" fmla="*/ 8 h 37"/>
                  <a:gd name="T18" fmla="*/ 11 w 45"/>
                  <a:gd name="T19" fmla="*/ 8 h 3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5"/>
                  <a:gd name="T31" fmla="*/ 0 h 37"/>
                  <a:gd name="T32" fmla="*/ 45 w 45"/>
                  <a:gd name="T33" fmla="*/ 37 h 3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5" h="37">
                    <a:moveTo>
                      <a:pt x="45" y="30"/>
                    </a:moveTo>
                    <a:lnTo>
                      <a:pt x="44" y="30"/>
                    </a:lnTo>
                    <a:lnTo>
                      <a:pt x="5" y="0"/>
                    </a:lnTo>
                    <a:lnTo>
                      <a:pt x="0" y="7"/>
                    </a:lnTo>
                    <a:lnTo>
                      <a:pt x="39" y="37"/>
                    </a:lnTo>
                    <a:lnTo>
                      <a:pt x="38" y="37"/>
                    </a:lnTo>
                    <a:lnTo>
                      <a:pt x="45" y="30"/>
                    </a:lnTo>
                    <a:lnTo>
                      <a:pt x="44" y="30"/>
                    </a:lnTo>
                    <a:lnTo>
                      <a:pt x="45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48" name="Freeform 618"/>
              <p:cNvSpPr>
                <a:spLocks/>
              </p:cNvSpPr>
              <p:nvPr/>
            </p:nvSpPr>
            <p:spPr bwMode="auto">
              <a:xfrm>
                <a:off x="5767" y="3403"/>
                <a:ext cx="72" cy="60"/>
              </a:xfrm>
              <a:custGeom>
                <a:avLst/>
                <a:gdLst>
                  <a:gd name="T0" fmla="*/ 36 w 144"/>
                  <a:gd name="T1" fmla="*/ 30 h 120"/>
                  <a:gd name="T2" fmla="*/ 36 w 144"/>
                  <a:gd name="T3" fmla="*/ 29 h 120"/>
                  <a:gd name="T4" fmla="*/ 1 w 144"/>
                  <a:gd name="T5" fmla="*/ 0 h 120"/>
                  <a:gd name="T6" fmla="*/ 0 w 144"/>
                  <a:gd name="T7" fmla="*/ 2 h 120"/>
                  <a:gd name="T8" fmla="*/ 35 w 144"/>
                  <a:gd name="T9" fmla="*/ 30 h 120"/>
                  <a:gd name="T10" fmla="*/ 36 w 144"/>
                  <a:gd name="T11" fmla="*/ 30 h 1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4"/>
                  <a:gd name="T19" fmla="*/ 0 h 120"/>
                  <a:gd name="T20" fmla="*/ 144 w 144"/>
                  <a:gd name="T21" fmla="*/ 120 h 1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4" h="120">
                    <a:moveTo>
                      <a:pt x="141" y="117"/>
                    </a:moveTo>
                    <a:lnTo>
                      <a:pt x="144" y="113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137" y="120"/>
                    </a:lnTo>
                    <a:lnTo>
                      <a:pt x="141" y="1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49" name="Freeform 619"/>
              <p:cNvSpPr>
                <a:spLocks/>
              </p:cNvSpPr>
              <p:nvPr/>
            </p:nvSpPr>
            <p:spPr bwMode="auto">
              <a:xfrm>
                <a:off x="5957" y="3464"/>
                <a:ext cx="8" cy="6"/>
              </a:xfrm>
              <a:custGeom>
                <a:avLst/>
                <a:gdLst>
                  <a:gd name="T0" fmla="*/ 2 w 18"/>
                  <a:gd name="T1" fmla="*/ 3 h 13"/>
                  <a:gd name="T2" fmla="*/ 2 w 18"/>
                  <a:gd name="T3" fmla="*/ 3 h 13"/>
                  <a:gd name="T4" fmla="*/ 3 w 18"/>
                  <a:gd name="T5" fmla="*/ 2 h 13"/>
                  <a:gd name="T6" fmla="*/ 4 w 18"/>
                  <a:gd name="T7" fmla="*/ 2 h 13"/>
                  <a:gd name="T8" fmla="*/ 4 w 18"/>
                  <a:gd name="T9" fmla="*/ 1 h 13"/>
                  <a:gd name="T10" fmla="*/ 4 w 18"/>
                  <a:gd name="T11" fmla="*/ 1 h 13"/>
                  <a:gd name="T12" fmla="*/ 3 w 18"/>
                  <a:gd name="T13" fmla="*/ 0 h 13"/>
                  <a:gd name="T14" fmla="*/ 2 w 18"/>
                  <a:gd name="T15" fmla="*/ 0 h 13"/>
                  <a:gd name="T16" fmla="*/ 2 w 18"/>
                  <a:gd name="T17" fmla="*/ 0 h 13"/>
                  <a:gd name="T18" fmla="*/ 1 w 18"/>
                  <a:gd name="T19" fmla="*/ 0 h 13"/>
                  <a:gd name="T20" fmla="*/ 0 w 18"/>
                  <a:gd name="T21" fmla="*/ 0 h 13"/>
                  <a:gd name="T22" fmla="*/ 0 w 18"/>
                  <a:gd name="T23" fmla="*/ 1 h 13"/>
                  <a:gd name="T24" fmla="*/ 0 w 18"/>
                  <a:gd name="T25" fmla="*/ 1 h 13"/>
                  <a:gd name="T26" fmla="*/ 0 w 18"/>
                  <a:gd name="T27" fmla="*/ 2 h 13"/>
                  <a:gd name="T28" fmla="*/ 0 w 18"/>
                  <a:gd name="T29" fmla="*/ 2 h 13"/>
                  <a:gd name="T30" fmla="*/ 1 w 18"/>
                  <a:gd name="T31" fmla="*/ 3 h 13"/>
                  <a:gd name="T32" fmla="*/ 2 w 18"/>
                  <a:gd name="T33" fmla="*/ 3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13"/>
                  <a:gd name="T53" fmla="*/ 18 w 18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13">
                    <a:moveTo>
                      <a:pt x="8" y="13"/>
                    </a:moveTo>
                    <a:lnTo>
                      <a:pt x="12" y="13"/>
                    </a:lnTo>
                    <a:lnTo>
                      <a:pt x="15" y="11"/>
                    </a:lnTo>
                    <a:lnTo>
                      <a:pt x="17" y="9"/>
                    </a:lnTo>
                    <a:lnTo>
                      <a:pt x="18" y="6"/>
                    </a:lnTo>
                    <a:lnTo>
                      <a:pt x="17" y="4"/>
                    </a:lnTo>
                    <a:lnTo>
                      <a:pt x="15" y="1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3" y="11"/>
                    </a:lnTo>
                    <a:lnTo>
                      <a:pt x="5" y="13"/>
                    </a:lnTo>
                    <a:lnTo>
                      <a:pt x="8" y="1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50" name="Freeform 620"/>
              <p:cNvSpPr>
                <a:spLocks/>
              </p:cNvSpPr>
              <p:nvPr/>
            </p:nvSpPr>
            <p:spPr bwMode="auto">
              <a:xfrm>
                <a:off x="5961" y="3467"/>
                <a:ext cx="7" cy="5"/>
              </a:xfrm>
              <a:custGeom>
                <a:avLst/>
                <a:gdLst>
                  <a:gd name="T0" fmla="*/ 2 w 14"/>
                  <a:gd name="T1" fmla="*/ 0 h 12"/>
                  <a:gd name="T2" fmla="*/ 2 w 14"/>
                  <a:gd name="T3" fmla="*/ 0 h 12"/>
                  <a:gd name="T4" fmla="*/ 1 w 14"/>
                  <a:gd name="T5" fmla="*/ 0 h 12"/>
                  <a:gd name="T6" fmla="*/ 2 w 14"/>
                  <a:gd name="T7" fmla="*/ 0 h 12"/>
                  <a:gd name="T8" fmla="*/ 1 w 14"/>
                  <a:gd name="T9" fmla="*/ 0 h 12"/>
                  <a:gd name="T10" fmla="*/ 0 w 14"/>
                  <a:gd name="T11" fmla="*/ 0 h 12"/>
                  <a:gd name="T12" fmla="*/ 0 w 14"/>
                  <a:gd name="T13" fmla="*/ 2 h 12"/>
                  <a:gd name="T14" fmla="*/ 2 w 14"/>
                  <a:gd name="T15" fmla="*/ 2 h 12"/>
                  <a:gd name="T16" fmla="*/ 3 w 14"/>
                  <a:gd name="T17" fmla="*/ 1 h 12"/>
                  <a:gd name="T18" fmla="*/ 4 w 14"/>
                  <a:gd name="T19" fmla="*/ 1 h 12"/>
                  <a:gd name="T20" fmla="*/ 4 w 14"/>
                  <a:gd name="T21" fmla="*/ 0 h 12"/>
                  <a:gd name="T22" fmla="*/ 4 w 14"/>
                  <a:gd name="T23" fmla="*/ 0 h 12"/>
                  <a:gd name="T24" fmla="*/ 2 w 14"/>
                  <a:gd name="T25" fmla="*/ 0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"/>
                  <a:gd name="T40" fmla="*/ 0 h 12"/>
                  <a:gd name="T41" fmla="*/ 14 w 14"/>
                  <a:gd name="T42" fmla="*/ 12 h 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" h="12">
                    <a:moveTo>
                      <a:pt x="5" y="0"/>
                    </a:moveTo>
                    <a:lnTo>
                      <a:pt x="5" y="0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0" y="12"/>
                    </a:lnTo>
                    <a:lnTo>
                      <a:pt x="5" y="12"/>
                    </a:lnTo>
                    <a:lnTo>
                      <a:pt x="10" y="8"/>
                    </a:lnTo>
                    <a:lnTo>
                      <a:pt x="13" y="6"/>
                    </a:lnTo>
                    <a:lnTo>
                      <a:pt x="14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51" name="Freeform 621"/>
              <p:cNvSpPr>
                <a:spLocks/>
              </p:cNvSpPr>
              <p:nvPr/>
            </p:nvSpPr>
            <p:spPr bwMode="auto">
              <a:xfrm>
                <a:off x="5961" y="3461"/>
                <a:ext cx="7" cy="6"/>
              </a:xfrm>
              <a:custGeom>
                <a:avLst/>
                <a:gdLst>
                  <a:gd name="T0" fmla="*/ 0 w 14"/>
                  <a:gd name="T1" fmla="*/ 3 h 10"/>
                  <a:gd name="T2" fmla="*/ 0 w 14"/>
                  <a:gd name="T3" fmla="*/ 3 h 10"/>
                  <a:gd name="T4" fmla="*/ 1 w 14"/>
                  <a:gd name="T5" fmla="*/ 3 h 10"/>
                  <a:gd name="T6" fmla="*/ 2 w 14"/>
                  <a:gd name="T7" fmla="*/ 3 h 10"/>
                  <a:gd name="T8" fmla="*/ 1 w 14"/>
                  <a:gd name="T9" fmla="*/ 4 h 10"/>
                  <a:gd name="T10" fmla="*/ 2 w 14"/>
                  <a:gd name="T11" fmla="*/ 4 h 10"/>
                  <a:gd name="T12" fmla="*/ 4 w 14"/>
                  <a:gd name="T13" fmla="*/ 4 h 10"/>
                  <a:gd name="T14" fmla="*/ 4 w 14"/>
                  <a:gd name="T15" fmla="*/ 2 h 10"/>
                  <a:gd name="T16" fmla="*/ 3 w 14"/>
                  <a:gd name="T17" fmla="*/ 1 h 10"/>
                  <a:gd name="T18" fmla="*/ 2 w 14"/>
                  <a:gd name="T19" fmla="*/ 0 h 10"/>
                  <a:gd name="T20" fmla="*/ 0 w 14"/>
                  <a:gd name="T21" fmla="*/ 0 h 10"/>
                  <a:gd name="T22" fmla="*/ 0 w 14"/>
                  <a:gd name="T23" fmla="*/ 0 h 10"/>
                  <a:gd name="T24" fmla="*/ 0 w 14"/>
                  <a:gd name="T25" fmla="*/ 3 h 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"/>
                  <a:gd name="T40" fmla="*/ 0 h 10"/>
                  <a:gd name="T41" fmla="*/ 14 w 14"/>
                  <a:gd name="T42" fmla="*/ 10 h 1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" h="10">
                    <a:moveTo>
                      <a:pt x="0" y="9"/>
                    </a:moveTo>
                    <a:lnTo>
                      <a:pt x="0" y="9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14" y="10"/>
                    </a:lnTo>
                    <a:lnTo>
                      <a:pt x="13" y="5"/>
                    </a:lnTo>
                    <a:lnTo>
                      <a:pt x="10" y="2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52" name="Freeform 622"/>
              <p:cNvSpPr>
                <a:spLocks/>
              </p:cNvSpPr>
              <p:nvPr/>
            </p:nvSpPr>
            <p:spPr bwMode="auto">
              <a:xfrm>
                <a:off x="5954" y="3461"/>
                <a:ext cx="7" cy="6"/>
              </a:xfrm>
              <a:custGeom>
                <a:avLst/>
                <a:gdLst>
                  <a:gd name="T0" fmla="*/ 3 w 12"/>
                  <a:gd name="T1" fmla="*/ 4 h 10"/>
                  <a:gd name="T2" fmla="*/ 3 w 12"/>
                  <a:gd name="T3" fmla="*/ 4 h 10"/>
                  <a:gd name="T4" fmla="*/ 4 w 12"/>
                  <a:gd name="T5" fmla="*/ 4 h 10"/>
                  <a:gd name="T6" fmla="*/ 4 w 12"/>
                  <a:gd name="T7" fmla="*/ 3 h 10"/>
                  <a:gd name="T8" fmla="*/ 4 w 12"/>
                  <a:gd name="T9" fmla="*/ 3 h 10"/>
                  <a:gd name="T10" fmla="*/ 4 w 12"/>
                  <a:gd name="T11" fmla="*/ 3 h 10"/>
                  <a:gd name="T12" fmla="*/ 4 w 12"/>
                  <a:gd name="T13" fmla="*/ 0 h 10"/>
                  <a:gd name="T14" fmla="*/ 3 w 12"/>
                  <a:gd name="T15" fmla="*/ 0 h 10"/>
                  <a:gd name="T16" fmla="*/ 1 w 12"/>
                  <a:gd name="T17" fmla="*/ 1 h 10"/>
                  <a:gd name="T18" fmla="*/ 1 w 12"/>
                  <a:gd name="T19" fmla="*/ 2 h 10"/>
                  <a:gd name="T20" fmla="*/ 0 w 12"/>
                  <a:gd name="T21" fmla="*/ 4 h 10"/>
                  <a:gd name="T22" fmla="*/ 0 w 12"/>
                  <a:gd name="T23" fmla="*/ 4 h 10"/>
                  <a:gd name="T24" fmla="*/ 3 w 12"/>
                  <a:gd name="T25" fmla="*/ 4 h 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"/>
                  <a:gd name="T40" fmla="*/ 0 h 10"/>
                  <a:gd name="T41" fmla="*/ 12 w 12"/>
                  <a:gd name="T42" fmla="*/ 10 h 1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" h="10">
                    <a:moveTo>
                      <a:pt x="9" y="10"/>
                    </a:moveTo>
                    <a:lnTo>
                      <a:pt x="9" y="10"/>
                    </a:lnTo>
                    <a:lnTo>
                      <a:pt x="10" y="10"/>
                    </a:lnTo>
                    <a:lnTo>
                      <a:pt x="10" y="9"/>
                    </a:lnTo>
                    <a:lnTo>
                      <a:pt x="12" y="9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10"/>
                    </a:lnTo>
                    <a:lnTo>
                      <a:pt x="9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53" name="Freeform 623"/>
              <p:cNvSpPr>
                <a:spLocks/>
              </p:cNvSpPr>
              <p:nvPr/>
            </p:nvSpPr>
            <p:spPr bwMode="auto">
              <a:xfrm>
                <a:off x="5954" y="3467"/>
                <a:ext cx="7" cy="5"/>
              </a:xfrm>
              <a:custGeom>
                <a:avLst/>
                <a:gdLst>
                  <a:gd name="T0" fmla="*/ 4 w 12"/>
                  <a:gd name="T1" fmla="*/ 0 h 12"/>
                  <a:gd name="T2" fmla="*/ 4 w 12"/>
                  <a:gd name="T3" fmla="*/ 0 h 12"/>
                  <a:gd name="T4" fmla="*/ 4 w 12"/>
                  <a:gd name="T5" fmla="*/ 0 h 12"/>
                  <a:gd name="T6" fmla="*/ 4 w 12"/>
                  <a:gd name="T7" fmla="*/ 0 h 12"/>
                  <a:gd name="T8" fmla="*/ 4 w 12"/>
                  <a:gd name="T9" fmla="*/ 0 h 12"/>
                  <a:gd name="T10" fmla="*/ 3 w 12"/>
                  <a:gd name="T11" fmla="*/ 0 h 12"/>
                  <a:gd name="T12" fmla="*/ 0 w 12"/>
                  <a:gd name="T13" fmla="*/ 0 h 12"/>
                  <a:gd name="T14" fmla="*/ 1 w 12"/>
                  <a:gd name="T15" fmla="*/ 1 h 12"/>
                  <a:gd name="T16" fmla="*/ 1 w 12"/>
                  <a:gd name="T17" fmla="*/ 1 h 12"/>
                  <a:gd name="T18" fmla="*/ 3 w 12"/>
                  <a:gd name="T19" fmla="*/ 2 h 12"/>
                  <a:gd name="T20" fmla="*/ 4 w 12"/>
                  <a:gd name="T21" fmla="*/ 2 h 12"/>
                  <a:gd name="T22" fmla="*/ 4 w 12"/>
                  <a:gd name="T23" fmla="*/ 2 h 12"/>
                  <a:gd name="T24" fmla="*/ 4 w 12"/>
                  <a:gd name="T25" fmla="*/ 0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"/>
                  <a:gd name="T40" fmla="*/ 0 h 12"/>
                  <a:gd name="T41" fmla="*/ 12 w 12"/>
                  <a:gd name="T42" fmla="*/ 12 h 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" h="12">
                    <a:moveTo>
                      <a:pt x="12" y="2"/>
                    </a:moveTo>
                    <a:lnTo>
                      <a:pt x="12" y="2"/>
                    </a:lnTo>
                    <a:lnTo>
                      <a:pt x="10" y="2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1" y="6"/>
                    </a:lnTo>
                    <a:lnTo>
                      <a:pt x="3" y="8"/>
                    </a:lnTo>
                    <a:lnTo>
                      <a:pt x="8" y="12"/>
                    </a:lnTo>
                    <a:lnTo>
                      <a:pt x="12" y="12"/>
                    </a:ln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54" name="Freeform 624"/>
              <p:cNvSpPr>
                <a:spLocks/>
              </p:cNvSpPr>
              <p:nvPr/>
            </p:nvSpPr>
            <p:spPr bwMode="auto">
              <a:xfrm>
                <a:off x="5518" y="3462"/>
                <a:ext cx="10" cy="9"/>
              </a:xfrm>
              <a:custGeom>
                <a:avLst/>
                <a:gdLst>
                  <a:gd name="T0" fmla="*/ 3 w 19"/>
                  <a:gd name="T1" fmla="*/ 5 h 17"/>
                  <a:gd name="T2" fmla="*/ 4 w 19"/>
                  <a:gd name="T3" fmla="*/ 4 h 17"/>
                  <a:gd name="T4" fmla="*/ 4 w 19"/>
                  <a:gd name="T5" fmla="*/ 4 h 17"/>
                  <a:gd name="T6" fmla="*/ 5 w 19"/>
                  <a:gd name="T7" fmla="*/ 3 h 17"/>
                  <a:gd name="T8" fmla="*/ 5 w 19"/>
                  <a:gd name="T9" fmla="*/ 2 h 17"/>
                  <a:gd name="T10" fmla="*/ 5 w 19"/>
                  <a:gd name="T11" fmla="*/ 1 h 17"/>
                  <a:gd name="T12" fmla="*/ 4 w 19"/>
                  <a:gd name="T13" fmla="*/ 1 h 17"/>
                  <a:gd name="T14" fmla="*/ 4 w 19"/>
                  <a:gd name="T15" fmla="*/ 1 h 17"/>
                  <a:gd name="T16" fmla="*/ 3 w 19"/>
                  <a:gd name="T17" fmla="*/ 0 h 17"/>
                  <a:gd name="T18" fmla="*/ 2 w 19"/>
                  <a:gd name="T19" fmla="*/ 1 h 17"/>
                  <a:gd name="T20" fmla="*/ 1 w 19"/>
                  <a:gd name="T21" fmla="*/ 1 h 17"/>
                  <a:gd name="T22" fmla="*/ 1 w 19"/>
                  <a:gd name="T23" fmla="*/ 1 h 17"/>
                  <a:gd name="T24" fmla="*/ 0 w 19"/>
                  <a:gd name="T25" fmla="*/ 2 h 17"/>
                  <a:gd name="T26" fmla="*/ 1 w 19"/>
                  <a:gd name="T27" fmla="*/ 3 h 17"/>
                  <a:gd name="T28" fmla="*/ 1 w 19"/>
                  <a:gd name="T29" fmla="*/ 4 h 17"/>
                  <a:gd name="T30" fmla="*/ 2 w 19"/>
                  <a:gd name="T31" fmla="*/ 4 h 17"/>
                  <a:gd name="T32" fmla="*/ 3 w 19"/>
                  <a:gd name="T33" fmla="*/ 5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"/>
                  <a:gd name="T52" fmla="*/ 0 h 17"/>
                  <a:gd name="T53" fmla="*/ 19 w 19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" h="17">
                    <a:moveTo>
                      <a:pt x="9" y="17"/>
                    </a:moveTo>
                    <a:lnTo>
                      <a:pt x="13" y="16"/>
                    </a:lnTo>
                    <a:lnTo>
                      <a:pt x="16" y="15"/>
                    </a:lnTo>
                    <a:lnTo>
                      <a:pt x="18" y="11"/>
                    </a:lnTo>
                    <a:lnTo>
                      <a:pt x="19" y="8"/>
                    </a:lnTo>
                    <a:lnTo>
                      <a:pt x="18" y="4"/>
                    </a:lnTo>
                    <a:lnTo>
                      <a:pt x="16" y="2"/>
                    </a:lnTo>
                    <a:lnTo>
                      <a:pt x="13" y="1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1" y="11"/>
                    </a:lnTo>
                    <a:lnTo>
                      <a:pt x="2" y="15"/>
                    </a:lnTo>
                    <a:lnTo>
                      <a:pt x="5" y="16"/>
                    </a:lnTo>
                    <a:lnTo>
                      <a:pt x="9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55" name="Freeform 625"/>
              <p:cNvSpPr>
                <a:spLocks/>
              </p:cNvSpPr>
              <p:nvPr/>
            </p:nvSpPr>
            <p:spPr bwMode="auto">
              <a:xfrm>
                <a:off x="5522" y="3466"/>
                <a:ext cx="8" cy="7"/>
              </a:xfrm>
              <a:custGeom>
                <a:avLst/>
                <a:gdLst>
                  <a:gd name="T0" fmla="*/ 2 w 15"/>
                  <a:gd name="T1" fmla="*/ 0 h 14"/>
                  <a:gd name="T2" fmla="*/ 2 w 15"/>
                  <a:gd name="T3" fmla="*/ 0 h 14"/>
                  <a:gd name="T4" fmla="*/ 1 w 15"/>
                  <a:gd name="T5" fmla="*/ 1 h 14"/>
                  <a:gd name="T6" fmla="*/ 1 w 15"/>
                  <a:gd name="T7" fmla="*/ 1 h 14"/>
                  <a:gd name="T8" fmla="*/ 1 w 15"/>
                  <a:gd name="T9" fmla="*/ 1 h 14"/>
                  <a:gd name="T10" fmla="*/ 0 w 15"/>
                  <a:gd name="T11" fmla="*/ 1 h 14"/>
                  <a:gd name="T12" fmla="*/ 0 w 15"/>
                  <a:gd name="T13" fmla="*/ 4 h 14"/>
                  <a:gd name="T14" fmla="*/ 2 w 15"/>
                  <a:gd name="T15" fmla="*/ 4 h 14"/>
                  <a:gd name="T16" fmla="*/ 3 w 15"/>
                  <a:gd name="T17" fmla="*/ 3 h 14"/>
                  <a:gd name="T18" fmla="*/ 4 w 15"/>
                  <a:gd name="T19" fmla="*/ 2 h 14"/>
                  <a:gd name="T20" fmla="*/ 4 w 15"/>
                  <a:gd name="T21" fmla="*/ 0 h 14"/>
                  <a:gd name="T22" fmla="*/ 4 w 15"/>
                  <a:gd name="T23" fmla="*/ 0 h 14"/>
                  <a:gd name="T24" fmla="*/ 2 w 15"/>
                  <a:gd name="T25" fmla="*/ 0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"/>
                  <a:gd name="T40" fmla="*/ 0 h 14"/>
                  <a:gd name="T41" fmla="*/ 15 w 15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" h="14">
                    <a:moveTo>
                      <a:pt x="5" y="0"/>
                    </a:moveTo>
                    <a:lnTo>
                      <a:pt x="5" y="0"/>
                    </a:lnTo>
                    <a:lnTo>
                      <a:pt x="4" y="1"/>
                    </a:lnTo>
                    <a:lnTo>
                      <a:pt x="3" y="3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5" y="13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15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56" name="Freeform 626"/>
              <p:cNvSpPr>
                <a:spLocks/>
              </p:cNvSpPr>
              <p:nvPr/>
            </p:nvSpPr>
            <p:spPr bwMode="auto">
              <a:xfrm>
                <a:off x="5522" y="3460"/>
                <a:ext cx="8" cy="6"/>
              </a:xfrm>
              <a:custGeom>
                <a:avLst/>
                <a:gdLst>
                  <a:gd name="T0" fmla="*/ 0 w 15"/>
                  <a:gd name="T1" fmla="*/ 2 h 13"/>
                  <a:gd name="T2" fmla="*/ 0 w 15"/>
                  <a:gd name="T3" fmla="*/ 2 h 13"/>
                  <a:gd name="T4" fmla="*/ 1 w 15"/>
                  <a:gd name="T5" fmla="*/ 2 h 13"/>
                  <a:gd name="T6" fmla="*/ 1 w 15"/>
                  <a:gd name="T7" fmla="*/ 2 h 13"/>
                  <a:gd name="T8" fmla="*/ 2 w 15"/>
                  <a:gd name="T9" fmla="*/ 3 h 13"/>
                  <a:gd name="T10" fmla="*/ 2 w 15"/>
                  <a:gd name="T11" fmla="*/ 3 h 13"/>
                  <a:gd name="T12" fmla="*/ 4 w 15"/>
                  <a:gd name="T13" fmla="*/ 3 h 13"/>
                  <a:gd name="T14" fmla="*/ 3 w 15"/>
                  <a:gd name="T15" fmla="*/ 1 h 13"/>
                  <a:gd name="T16" fmla="*/ 3 w 15"/>
                  <a:gd name="T17" fmla="*/ 1 h 13"/>
                  <a:gd name="T18" fmla="*/ 2 w 15"/>
                  <a:gd name="T19" fmla="*/ 0 h 13"/>
                  <a:gd name="T20" fmla="*/ 0 w 15"/>
                  <a:gd name="T21" fmla="*/ 0 h 13"/>
                  <a:gd name="T22" fmla="*/ 0 w 15"/>
                  <a:gd name="T23" fmla="*/ 0 h 13"/>
                  <a:gd name="T24" fmla="*/ 0 w 15"/>
                  <a:gd name="T25" fmla="*/ 2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"/>
                  <a:gd name="T40" fmla="*/ 0 h 13"/>
                  <a:gd name="T41" fmla="*/ 15 w 15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" h="13">
                    <a:moveTo>
                      <a:pt x="0" y="9"/>
                    </a:moveTo>
                    <a:lnTo>
                      <a:pt x="0" y="9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5" y="12"/>
                    </a:lnTo>
                    <a:lnTo>
                      <a:pt x="5" y="13"/>
                    </a:lnTo>
                    <a:lnTo>
                      <a:pt x="15" y="13"/>
                    </a:lnTo>
                    <a:lnTo>
                      <a:pt x="12" y="7"/>
                    </a:lnTo>
                    <a:lnTo>
                      <a:pt x="9" y="4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57" name="Freeform 627"/>
              <p:cNvSpPr>
                <a:spLocks/>
              </p:cNvSpPr>
              <p:nvPr/>
            </p:nvSpPr>
            <p:spPr bwMode="auto">
              <a:xfrm>
                <a:off x="5515" y="3460"/>
                <a:ext cx="7" cy="6"/>
              </a:xfrm>
              <a:custGeom>
                <a:avLst/>
                <a:gdLst>
                  <a:gd name="T0" fmla="*/ 3 w 14"/>
                  <a:gd name="T1" fmla="*/ 3 h 13"/>
                  <a:gd name="T2" fmla="*/ 3 w 14"/>
                  <a:gd name="T3" fmla="*/ 3 h 13"/>
                  <a:gd name="T4" fmla="*/ 3 w 14"/>
                  <a:gd name="T5" fmla="*/ 2 h 13"/>
                  <a:gd name="T6" fmla="*/ 3 w 14"/>
                  <a:gd name="T7" fmla="*/ 2 h 13"/>
                  <a:gd name="T8" fmla="*/ 3 w 14"/>
                  <a:gd name="T9" fmla="*/ 2 h 13"/>
                  <a:gd name="T10" fmla="*/ 4 w 14"/>
                  <a:gd name="T11" fmla="*/ 2 h 13"/>
                  <a:gd name="T12" fmla="*/ 4 w 14"/>
                  <a:gd name="T13" fmla="*/ 0 h 13"/>
                  <a:gd name="T14" fmla="*/ 3 w 14"/>
                  <a:gd name="T15" fmla="*/ 0 h 13"/>
                  <a:gd name="T16" fmla="*/ 2 w 14"/>
                  <a:gd name="T17" fmla="*/ 1 h 13"/>
                  <a:gd name="T18" fmla="*/ 1 w 14"/>
                  <a:gd name="T19" fmla="*/ 2 h 13"/>
                  <a:gd name="T20" fmla="*/ 0 w 14"/>
                  <a:gd name="T21" fmla="*/ 3 h 13"/>
                  <a:gd name="T22" fmla="*/ 0 w 14"/>
                  <a:gd name="T23" fmla="*/ 3 h 13"/>
                  <a:gd name="T24" fmla="*/ 3 w 14"/>
                  <a:gd name="T25" fmla="*/ 3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"/>
                  <a:gd name="T40" fmla="*/ 0 h 13"/>
                  <a:gd name="T41" fmla="*/ 14 w 14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" h="13">
                    <a:moveTo>
                      <a:pt x="9" y="13"/>
                    </a:moveTo>
                    <a:lnTo>
                      <a:pt x="9" y="13"/>
                    </a:lnTo>
                    <a:lnTo>
                      <a:pt x="10" y="11"/>
                    </a:lnTo>
                    <a:lnTo>
                      <a:pt x="9" y="11"/>
                    </a:lnTo>
                    <a:lnTo>
                      <a:pt x="11" y="11"/>
                    </a:lnTo>
                    <a:lnTo>
                      <a:pt x="14" y="9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5" y="4"/>
                    </a:lnTo>
                    <a:lnTo>
                      <a:pt x="1" y="8"/>
                    </a:lnTo>
                    <a:lnTo>
                      <a:pt x="0" y="13"/>
                    </a:lnTo>
                    <a:lnTo>
                      <a:pt x="9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58" name="Freeform 628"/>
              <p:cNvSpPr>
                <a:spLocks/>
              </p:cNvSpPr>
              <p:nvPr/>
            </p:nvSpPr>
            <p:spPr bwMode="auto">
              <a:xfrm>
                <a:off x="5515" y="3466"/>
                <a:ext cx="7" cy="7"/>
              </a:xfrm>
              <a:custGeom>
                <a:avLst/>
                <a:gdLst>
                  <a:gd name="T0" fmla="*/ 4 w 14"/>
                  <a:gd name="T1" fmla="*/ 1 h 14"/>
                  <a:gd name="T2" fmla="*/ 4 w 14"/>
                  <a:gd name="T3" fmla="*/ 1 h 14"/>
                  <a:gd name="T4" fmla="*/ 3 w 14"/>
                  <a:gd name="T5" fmla="*/ 1 h 14"/>
                  <a:gd name="T6" fmla="*/ 3 w 14"/>
                  <a:gd name="T7" fmla="*/ 1 h 14"/>
                  <a:gd name="T8" fmla="*/ 3 w 14"/>
                  <a:gd name="T9" fmla="*/ 1 h 14"/>
                  <a:gd name="T10" fmla="*/ 3 w 14"/>
                  <a:gd name="T11" fmla="*/ 0 h 14"/>
                  <a:gd name="T12" fmla="*/ 0 w 14"/>
                  <a:gd name="T13" fmla="*/ 0 h 14"/>
                  <a:gd name="T14" fmla="*/ 1 w 14"/>
                  <a:gd name="T15" fmla="*/ 1 h 14"/>
                  <a:gd name="T16" fmla="*/ 1 w 14"/>
                  <a:gd name="T17" fmla="*/ 3 h 14"/>
                  <a:gd name="T18" fmla="*/ 3 w 14"/>
                  <a:gd name="T19" fmla="*/ 4 h 14"/>
                  <a:gd name="T20" fmla="*/ 4 w 14"/>
                  <a:gd name="T21" fmla="*/ 4 h 14"/>
                  <a:gd name="T22" fmla="*/ 4 w 14"/>
                  <a:gd name="T23" fmla="*/ 4 h 14"/>
                  <a:gd name="T24" fmla="*/ 4 w 14"/>
                  <a:gd name="T25" fmla="*/ 1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"/>
                  <a:gd name="T40" fmla="*/ 0 h 14"/>
                  <a:gd name="T41" fmla="*/ 14 w 14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" h="14">
                    <a:moveTo>
                      <a:pt x="14" y="4"/>
                    </a:moveTo>
                    <a:lnTo>
                      <a:pt x="14" y="4"/>
                    </a:lnTo>
                    <a:lnTo>
                      <a:pt x="11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1" y="4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4" y="14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59" name="Freeform 629"/>
              <p:cNvSpPr>
                <a:spLocks/>
              </p:cNvSpPr>
              <p:nvPr/>
            </p:nvSpPr>
            <p:spPr bwMode="auto">
              <a:xfrm>
                <a:off x="5566" y="3464"/>
                <a:ext cx="10" cy="8"/>
              </a:xfrm>
              <a:custGeom>
                <a:avLst/>
                <a:gdLst>
                  <a:gd name="T0" fmla="*/ 2 w 21"/>
                  <a:gd name="T1" fmla="*/ 4 h 16"/>
                  <a:gd name="T2" fmla="*/ 3 w 21"/>
                  <a:gd name="T3" fmla="*/ 3 h 16"/>
                  <a:gd name="T4" fmla="*/ 4 w 21"/>
                  <a:gd name="T5" fmla="*/ 3 h 16"/>
                  <a:gd name="T6" fmla="*/ 5 w 21"/>
                  <a:gd name="T7" fmla="*/ 3 h 16"/>
                  <a:gd name="T8" fmla="*/ 5 w 21"/>
                  <a:gd name="T9" fmla="*/ 2 h 16"/>
                  <a:gd name="T10" fmla="*/ 5 w 21"/>
                  <a:gd name="T11" fmla="*/ 1 h 16"/>
                  <a:gd name="T12" fmla="*/ 4 w 21"/>
                  <a:gd name="T13" fmla="*/ 1 h 16"/>
                  <a:gd name="T14" fmla="*/ 3 w 21"/>
                  <a:gd name="T15" fmla="*/ 0 h 16"/>
                  <a:gd name="T16" fmla="*/ 2 w 21"/>
                  <a:gd name="T17" fmla="*/ 0 h 16"/>
                  <a:gd name="T18" fmla="*/ 1 w 21"/>
                  <a:gd name="T19" fmla="*/ 0 h 16"/>
                  <a:gd name="T20" fmla="*/ 1 w 21"/>
                  <a:gd name="T21" fmla="*/ 1 h 16"/>
                  <a:gd name="T22" fmla="*/ 0 w 21"/>
                  <a:gd name="T23" fmla="*/ 1 h 16"/>
                  <a:gd name="T24" fmla="*/ 0 w 21"/>
                  <a:gd name="T25" fmla="*/ 2 h 16"/>
                  <a:gd name="T26" fmla="*/ 0 w 21"/>
                  <a:gd name="T27" fmla="*/ 3 h 16"/>
                  <a:gd name="T28" fmla="*/ 1 w 21"/>
                  <a:gd name="T29" fmla="*/ 3 h 16"/>
                  <a:gd name="T30" fmla="*/ 1 w 21"/>
                  <a:gd name="T31" fmla="*/ 3 h 16"/>
                  <a:gd name="T32" fmla="*/ 2 w 21"/>
                  <a:gd name="T33" fmla="*/ 4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"/>
                  <a:gd name="T52" fmla="*/ 0 h 16"/>
                  <a:gd name="T53" fmla="*/ 21 w 21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" h="16">
                    <a:moveTo>
                      <a:pt x="10" y="16"/>
                    </a:moveTo>
                    <a:lnTo>
                      <a:pt x="15" y="15"/>
                    </a:lnTo>
                    <a:lnTo>
                      <a:pt x="17" y="14"/>
                    </a:lnTo>
                    <a:lnTo>
                      <a:pt x="20" y="12"/>
                    </a:lnTo>
                    <a:lnTo>
                      <a:pt x="21" y="8"/>
                    </a:lnTo>
                    <a:lnTo>
                      <a:pt x="20" y="5"/>
                    </a:lnTo>
                    <a:lnTo>
                      <a:pt x="17" y="3"/>
                    </a:lnTo>
                    <a:lnTo>
                      <a:pt x="15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3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1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10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60" name="Freeform 630"/>
              <p:cNvSpPr>
                <a:spLocks/>
              </p:cNvSpPr>
              <p:nvPr/>
            </p:nvSpPr>
            <p:spPr bwMode="auto">
              <a:xfrm>
                <a:off x="5571" y="3468"/>
                <a:ext cx="7" cy="6"/>
              </a:xfrm>
              <a:custGeom>
                <a:avLst/>
                <a:gdLst>
                  <a:gd name="T0" fmla="*/ 1 w 15"/>
                  <a:gd name="T1" fmla="*/ 0 h 13"/>
                  <a:gd name="T2" fmla="*/ 1 w 15"/>
                  <a:gd name="T3" fmla="*/ 0 h 13"/>
                  <a:gd name="T4" fmla="*/ 1 w 15"/>
                  <a:gd name="T5" fmla="*/ 0 h 13"/>
                  <a:gd name="T6" fmla="*/ 1 w 15"/>
                  <a:gd name="T7" fmla="*/ 0 h 13"/>
                  <a:gd name="T8" fmla="*/ 1 w 15"/>
                  <a:gd name="T9" fmla="*/ 0 h 13"/>
                  <a:gd name="T10" fmla="*/ 0 w 15"/>
                  <a:gd name="T11" fmla="*/ 1 h 13"/>
                  <a:gd name="T12" fmla="*/ 0 w 15"/>
                  <a:gd name="T13" fmla="*/ 3 h 13"/>
                  <a:gd name="T14" fmla="*/ 1 w 15"/>
                  <a:gd name="T15" fmla="*/ 3 h 13"/>
                  <a:gd name="T16" fmla="*/ 2 w 15"/>
                  <a:gd name="T17" fmla="*/ 2 h 13"/>
                  <a:gd name="T18" fmla="*/ 3 w 15"/>
                  <a:gd name="T19" fmla="*/ 1 h 13"/>
                  <a:gd name="T20" fmla="*/ 3 w 15"/>
                  <a:gd name="T21" fmla="*/ 0 h 13"/>
                  <a:gd name="T22" fmla="*/ 3 w 15"/>
                  <a:gd name="T23" fmla="*/ 0 h 13"/>
                  <a:gd name="T24" fmla="*/ 1 w 15"/>
                  <a:gd name="T25" fmla="*/ 0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"/>
                  <a:gd name="T40" fmla="*/ 0 h 13"/>
                  <a:gd name="T41" fmla="*/ 15 w 15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" h="13">
                    <a:moveTo>
                      <a:pt x="6" y="0"/>
                    </a:moveTo>
                    <a:lnTo>
                      <a:pt x="6" y="0"/>
                    </a:lnTo>
                    <a:lnTo>
                      <a:pt x="6" y="1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0" y="4"/>
                    </a:lnTo>
                    <a:lnTo>
                      <a:pt x="0" y="13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3" y="6"/>
                    </a:lnTo>
                    <a:lnTo>
                      <a:pt x="15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61" name="Freeform 631"/>
              <p:cNvSpPr>
                <a:spLocks/>
              </p:cNvSpPr>
              <p:nvPr/>
            </p:nvSpPr>
            <p:spPr bwMode="auto">
              <a:xfrm>
                <a:off x="5571" y="3461"/>
                <a:ext cx="7" cy="7"/>
              </a:xfrm>
              <a:custGeom>
                <a:avLst/>
                <a:gdLst>
                  <a:gd name="T0" fmla="*/ 0 w 15"/>
                  <a:gd name="T1" fmla="*/ 3 h 12"/>
                  <a:gd name="T2" fmla="*/ 0 w 15"/>
                  <a:gd name="T3" fmla="*/ 3 h 12"/>
                  <a:gd name="T4" fmla="*/ 1 w 15"/>
                  <a:gd name="T5" fmla="*/ 3 h 12"/>
                  <a:gd name="T6" fmla="*/ 1 w 15"/>
                  <a:gd name="T7" fmla="*/ 4 h 12"/>
                  <a:gd name="T8" fmla="*/ 1 w 15"/>
                  <a:gd name="T9" fmla="*/ 4 h 12"/>
                  <a:gd name="T10" fmla="*/ 1 w 15"/>
                  <a:gd name="T11" fmla="*/ 4 h 12"/>
                  <a:gd name="T12" fmla="*/ 3 w 15"/>
                  <a:gd name="T13" fmla="*/ 4 h 12"/>
                  <a:gd name="T14" fmla="*/ 3 w 15"/>
                  <a:gd name="T15" fmla="*/ 2 h 12"/>
                  <a:gd name="T16" fmla="*/ 2 w 15"/>
                  <a:gd name="T17" fmla="*/ 1 h 12"/>
                  <a:gd name="T18" fmla="*/ 1 w 15"/>
                  <a:gd name="T19" fmla="*/ 0 h 12"/>
                  <a:gd name="T20" fmla="*/ 0 w 15"/>
                  <a:gd name="T21" fmla="*/ 0 h 12"/>
                  <a:gd name="T22" fmla="*/ 0 w 15"/>
                  <a:gd name="T23" fmla="*/ 0 h 12"/>
                  <a:gd name="T24" fmla="*/ 0 w 15"/>
                  <a:gd name="T25" fmla="*/ 3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"/>
                  <a:gd name="T40" fmla="*/ 0 h 12"/>
                  <a:gd name="T41" fmla="*/ 15 w 15"/>
                  <a:gd name="T42" fmla="*/ 12 h 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" h="12">
                    <a:moveTo>
                      <a:pt x="0" y="9"/>
                    </a:moveTo>
                    <a:lnTo>
                      <a:pt x="0" y="9"/>
                    </a:lnTo>
                    <a:lnTo>
                      <a:pt x="4" y="9"/>
                    </a:lnTo>
                    <a:lnTo>
                      <a:pt x="4" y="10"/>
                    </a:lnTo>
                    <a:lnTo>
                      <a:pt x="6" y="11"/>
                    </a:lnTo>
                    <a:lnTo>
                      <a:pt x="6" y="12"/>
                    </a:lnTo>
                    <a:lnTo>
                      <a:pt x="15" y="12"/>
                    </a:lnTo>
                    <a:lnTo>
                      <a:pt x="13" y="7"/>
                    </a:lnTo>
                    <a:lnTo>
                      <a:pt x="11" y="3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62" name="Freeform 632"/>
              <p:cNvSpPr>
                <a:spLocks/>
              </p:cNvSpPr>
              <p:nvPr/>
            </p:nvSpPr>
            <p:spPr bwMode="auto">
              <a:xfrm>
                <a:off x="5563" y="3461"/>
                <a:ext cx="8" cy="7"/>
              </a:xfrm>
              <a:custGeom>
                <a:avLst/>
                <a:gdLst>
                  <a:gd name="T0" fmla="*/ 3 w 14"/>
                  <a:gd name="T1" fmla="*/ 4 h 12"/>
                  <a:gd name="T2" fmla="*/ 3 w 14"/>
                  <a:gd name="T3" fmla="*/ 4 h 12"/>
                  <a:gd name="T4" fmla="*/ 3 w 14"/>
                  <a:gd name="T5" fmla="*/ 4 h 12"/>
                  <a:gd name="T6" fmla="*/ 3 w 14"/>
                  <a:gd name="T7" fmla="*/ 4 h 12"/>
                  <a:gd name="T8" fmla="*/ 3 w 14"/>
                  <a:gd name="T9" fmla="*/ 3 h 12"/>
                  <a:gd name="T10" fmla="*/ 5 w 14"/>
                  <a:gd name="T11" fmla="*/ 3 h 12"/>
                  <a:gd name="T12" fmla="*/ 5 w 14"/>
                  <a:gd name="T13" fmla="*/ 0 h 12"/>
                  <a:gd name="T14" fmla="*/ 3 w 14"/>
                  <a:gd name="T15" fmla="*/ 0 h 12"/>
                  <a:gd name="T16" fmla="*/ 1 w 14"/>
                  <a:gd name="T17" fmla="*/ 1 h 12"/>
                  <a:gd name="T18" fmla="*/ 1 w 14"/>
                  <a:gd name="T19" fmla="*/ 2 h 12"/>
                  <a:gd name="T20" fmla="*/ 0 w 14"/>
                  <a:gd name="T21" fmla="*/ 4 h 12"/>
                  <a:gd name="T22" fmla="*/ 0 w 14"/>
                  <a:gd name="T23" fmla="*/ 4 h 12"/>
                  <a:gd name="T24" fmla="*/ 3 w 14"/>
                  <a:gd name="T25" fmla="*/ 4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"/>
                  <a:gd name="T40" fmla="*/ 0 h 12"/>
                  <a:gd name="T41" fmla="*/ 14 w 14"/>
                  <a:gd name="T42" fmla="*/ 12 h 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" h="12">
                    <a:moveTo>
                      <a:pt x="9" y="12"/>
                    </a:moveTo>
                    <a:lnTo>
                      <a:pt x="9" y="12"/>
                    </a:lnTo>
                    <a:lnTo>
                      <a:pt x="9" y="11"/>
                    </a:lnTo>
                    <a:lnTo>
                      <a:pt x="11" y="10"/>
                    </a:lnTo>
                    <a:lnTo>
                      <a:pt x="11" y="9"/>
                    </a:lnTo>
                    <a:lnTo>
                      <a:pt x="14" y="9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9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63" name="Freeform 633"/>
              <p:cNvSpPr>
                <a:spLocks/>
              </p:cNvSpPr>
              <p:nvPr/>
            </p:nvSpPr>
            <p:spPr bwMode="auto">
              <a:xfrm>
                <a:off x="5563" y="3468"/>
                <a:ext cx="8" cy="6"/>
              </a:xfrm>
              <a:custGeom>
                <a:avLst/>
                <a:gdLst>
                  <a:gd name="T0" fmla="*/ 5 w 14"/>
                  <a:gd name="T1" fmla="*/ 1 h 13"/>
                  <a:gd name="T2" fmla="*/ 5 w 14"/>
                  <a:gd name="T3" fmla="*/ 1 h 13"/>
                  <a:gd name="T4" fmla="*/ 3 w 14"/>
                  <a:gd name="T5" fmla="*/ 0 h 13"/>
                  <a:gd name="T6" fmla="*/ 3 w 14"/>
                  <a:gd name="T7" fmla="*/ 0 h 13"/>
                  <a:gd name="T8" fmla="*/ 3 w 14"/>
                  <a:gd name="T9" fmla="*/ 0 h 13"/>
                  <a:gd name="T10" fmla="*/ 3 w 14"/>
                  <a:gd name="T11" fmla="*/ 0 h 13"/>
                  <a:gd name="T12" fmla="*/ 0 w 14"/>
                  <a:gd name="T13" fmla="*/ 0 h 13"/>
                  <a:gd name="T14" fmla="*/ 1 w 14"/>
                  <a:gd name="T15" fmla="*/ 1 h 13"/>
                  <a:gd name="T16" fmla="*/ 2 w 14"/>
                  <a:gd name="T17" fmla="*/ 2 h 13"/>
                  <a:gd name="T18" fmla="*/ 3 w 14"/>
                  <a:gd name="T19" fmla="*/ 3 h 13"/>
                  <a:gd name="T20" fmla="*/ 5 w 14"/>
                  <a:gd name="T21" fmla="*/ 3 h 13"/>
                  <a:gd name="T22" fmla="*/ 5 w 14"/>
                  <a:gd name="T23" fmla="*/ 3 h 13"/>
                  <a:gd name="T24" fmla="*/ 5 w 14"/>
                  <a:gd name="T25" fmla="*/ 1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"/>
                  <a:gd name="T40" fmla="*/ 0 h 13"/>
                  <a:gd name="T41" fmla="*/ 14 w 14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" h="13">
                    <a:moveTo>
                      <a:pt x="14" y="4"/>
                    </a:moveTo>
                    <a:lnTo>
                      <a:pt x="14" y="4"/>
                    </a:lnTo>
                    <a:lnTo>
                      <a:pt x="11" y="3"/>
                    </a:lnTo>
                    <a:lnTo>
                      <a:pt x="10" y="3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2" y="6"/>
                    </a:lnTo>
                    <a:lnTo>
                      <a:pt x="5" y="10"/>
                    </a:lnTo>
                    <a:lnTo>
                      <a:pt x="9" y="12"/>
                    </a:lnTo>
                    <a:lnTo>
                      <a:pt x="14" y="13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64" name="Freeform 634"/>
              <p:cNvSpPr>
                <a:spLocks/>
              </p:cNvSpPr>
              <p:nvPr/>
            </p:nvSpPr>
            <p:spPr bwMode="auto">
              <a:xfrm>
                <a:off x="5914" y="3605"/>
                <a:ext cx="10" cy="8"/>
              </a:xfrm>
              <a:custGeom>
                <a:avLst/>
                <a:gdLst>
                  <a:gd name="T0" fmla="*/ 3 w 20"/>
                  <a:gd name="T1" fmla="*/ 4 h 16"/>
                  <a:gd name="T2" fmla="*/ 3 w 20"/>
                  <a:gd name="T3" fmla="*/ 3 h 16"/>
                  <a:gd name="T4" fmla="*/ 4 w 20"/>
                  <a:gd name="T5" fmla="*/ 3 h 16"/>
                  <a:gd name="T6" fmla="*/ 5 w 20"/>
                  <a:gd name="T7" fmla="*/ 2 h 16"/>
                  <a:gd name="T8" fmla="*/ 5 w 20"/>
                  <a:gd name="T9" fmla="*/ 2 h 16"/>
                  <a:gd name="T10" fmla="*/ 5 w 20"/>
                  <a:gd name="T11" fmla="*/ 1 h 16"/>
                  <a:gd name="T12" fmla="*/ 4 w 20"/>
                  <a:gd name="T13" fmla="*/ 1 h 16"/>
                  <a:gd name="T14" fmla="*/ 3 w 20"/>
                  <a:gd name="T15" fmla="*/ 1 h 16"/>
                  <a:gd name="T16" fmla="*/ 3 w 20"/>
                  <a:gd name="T17" fmla="*/ 0 h 16"/>
                  <a:gd name="T18" fmla="*/ 1 w 20"/>
                  <a:gd name="T19" fmla="*/ 1 h 16"/>
                  <a:gd name="T20" fmla="*/ 1 w 20"/>
                  <a:gd name="T21" fmla="*/ 1 h 16"/>
                  <a:gd name="T22" fmla="*/ 0 w 20"/>
                  <a:gd name="T23" fmla="*/ 1 h 16"/>
                  <a:gd name="T24" fmla="*/ 0 w 20"/>
                  <a:gd name="T25" fmla="*/ 2 h 16"/>
                  <a:gd name="T26" fmla="*/ 0 w 20"/>
                  <a:gd name="T27" fmla="*/ 2 h 16"/>
                  <a:gd name="T28" fmla="*/ 1 w 20"/>
                  <a:gd name="T29" fmla="*/ 3 h 16"/>
                  <a:gd name="T30" fmla="*/ 1 w 20"/>
                  <a:gd name="T31" fmla="*/ 3 h 16"/>
                  <a:gd name="T32" fmla="*/ 3 w 20"/>
                  <a:gd name="T33" fmla="*/ 4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"/>
                  <a:gd name="T52" fmla="*/ 0 h 16"/>
                  <a:gd name="T53" fmla="*/ 20 w 20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" h="16">
                    <a:moveTo>
                      <a:pt x="9" y="16"/>
                    </a:moveTo>
                    <a:lnTo>
                      <a:pt x="14" y="15"/>
                    </a:lnTo>
                    <a:lnTo>
                      <a:pt x="16" y="13"/>
                    </a:lnTo>
                    <a:lnTo>
                      <a:pt x="19" y="11"/>
                    </a:lnTo>
                    <a:lnTo>
                      <a:pt x="20" y="8"/>
                    </a:lnTo>
                    <a:lnTo>
                      <a:pt x="19" y="4"/>
                    </a:lnTo>
                    <a:lnTo>
                      <a:pt x="16" y="2"/>
                    </a:lnTo>
                    <a:lnTo>
                      <a:pt x="14" y="1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2" y="13"/>
                    </a:lnTo>
                    <a:lnTo>
                      <a:pt x="5" y="15"/>
                    </a:lnTo>
                    <a:lnTo>
                      <a:pt x="9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65" name="Freeform 635"/>
              <p:cNvSpPr>
                <a:spLocks/>
              </p:cNvSpPr>
              <p:nvPr/>
            </p:nvSpPr>
            <p:spPr bwMode="auto">
              <a:xfrm>
                <a:off x="5919" y="3609"/>
                <a:ext cx="7" cy="7"/>
              </a:xfrm>
              <a:custGeom>
                <a:avLst/>
                <a:gdLst>
                  <a:gd name="T0" fmla="*/ 1 w 15"/>
                  <a:gd name="T1" fmla="*/ 0 h 12"/>
                  <a:gd name="T2" fmla="*/ 1 w 15"/>
                  <a:gd name="T3" fmla="*/ 0 h 12"/>
                  <a:gd name="T4" fmla="*/ 1 w 15"/>
                  <a:gd name="T5" fmla="*/ 1 h 12"/>
                  <a:gd name="T6" fmla="*/ 1 w 15"/>
                  <a:gd name="T7" fmla="*/ 1 h 12"/>
                  <a:gd name="T8" fmla="*/ 1 w 15"/>
                  <a:gd name="T9" fmla="*/ 1 h 12"/>
                  <a:gd name="T10" fmla="*/ 0 w 15"/>
                  <a:gd name="T11" fmla="*/ 1 h 12"/>
                  <a:gd name="T12" fmla="*/ 0 w 15"/>
                  <a:gd name="T13" fmla="*/ 4 h 12"/>
                  <a:gd name="T14" fmla="*/ 1 w 15"/>
                  <a:gd name="T15" fmla="*/ 4 h 12"/>
                  <a:gd name="T16" fmla="*/ 2 w 15"/>
                  <a:gd name="T17" fmla="*/ 3 h 12"/>
                  <a:gd name="T18" fmla="*/ 3 w 15"/>
                  <a:gd name="T19" fmla="*/ 2 h 12"/>
                  <a:gd name="T20" fmla="*/ 3 w 15"/>
                  <a:gd name="T21" fmla="*/ 0 h 12"/>
                  <a:gd name="T22" fmla="*/ 3 w 15"/>
                  <a:gd name="T23" fmla="*/ 0 h 12"/>
                  <a:gd name="T24" fmla="*/ 1 w 15"/>
                  <a:gd name="T25" fmla="*/ 0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"/>
                  <a:gd name="T40" fmla="*/ 0 h 12"/>
                  <a:gd name="T41" fmla="*/ 15 w 15"/>
                  <a:gd name="T42" fmla="*/ 12 h 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" h="12">
                    <a:moveTo>
                      <a:pt x="6" y="0"/>
                    </a:moveTo>
                    <a:lnTo>
                      <a:pt x="6" y="0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0" y="3"/>
                    </a:lnTo>
                    <a:lnTo>
                      <a:pt x="0" y="12"/>
                    </a:lnTo>
                    <a:lnTo>
                      <a:pt x="6" y="11"/>
                    </a:lnTo>
                    <a:lnTo>
                      <a:pt x="10" y="9"/>
                    </a:lnTo>
                    <a:lnTo>
                      <a:pt x="13" y="5"/>
                    </a:lnTo>
                    <a:lnTo>
                      <a:pt x="15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66" name="Freeform 636"/>
              <p:cNvSpPr>
                <a:spLocks/>
              </p:cNvSpPr>
              <p:nvPr/>
            </p:nvSpPr>
            <p:spPr bwMode="auto">
              <a:xfrm>
                <a:off x="5919" y="3603"/>
                <a:ext cx="7" cy="6"/>
              </a:xfrm>
              <a:custGeom>
                <a:avLst/>
                <a:gdLst>
                  <a:gd name="T0" fmla="*/ 0 w 15"/>
                  <a:gd name="T1" fmla="*/ 2 h 13"/>
                  <a:gd name="T2" fmla="*/ 0 w 15"/>
                  <a:gd name="T3" fmla="*/ 2 h 13"/>
                  <a:gd name="T4" fmla="*/ 1 w 15"/>
                  <a:gd name="T5" fmla="*/ 2 h 13"/>
                  <a:gd name="T6" fmla="*/ 1 w 15"/>
                  <a:gd name="T7" fmla="*/ 2 h 13"/>
                  <a:gd name="T8" fmla="*/ 1 w 15"/>
                  <a:gd name="T9" fmla="*/ 2 h 13"/>
                  <a:gd name="T10" fmla="*/ 1 w 15"/>
                  <a:gd name="T11" fmla="*/ 3 h 13"/>
                  <a:gd name="T12" fmla="*/ 3 w 15"/>
                  <a:gd name="T13" fmla="*/ 3 h 13"/>
                  <a:gd name="T14" fmla="*/ 3 w 15"/>
                  <a:gd name="T15" fmla="*/ 1 h 13"/>
                  <a:gd name="T16" fmla="*/ 2 w 15"/>
                  <a:gd name="T17" fmla="*/ 0 h 13"/>
                  <a:gd name="T18" fmla="*/ 1 w 15"/>
                  <a:gd name="T19" fmla="*/ 0 h 13"/>
                  <a:gd name="T20" fmla="*/ 0 w 15"/>
                  <a:gd name="T21" fmla="*/ 0 h 13"/>
                  <a:gd name="T22" fmla="*/ 0 w 15"/>
                  <a:gd name="T23" fmla="*/ 0 h 13"/>
                  <a:gd name="T24" fmla="*/ 0 w 15"/>
                  <a:gd name="T25" fmla="*/ 2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"/>
                  <a:gd name="T40" fmla="*/ 0 h 13"/>
                  <a:gd name="T41" fmla="*/ 15 w 15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" h="13">
                    <a:moveTo>
                      <a:pt x="0" y="9"/>
                    </a:moveTo>
                    <a:lnTo>
                      <a:pt x="0" y="9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6" y="11"/>
                    </a:lnTo>
                    <a:lnTo>
                      <a:pt x="6" y="13"/>
                    </a:lnTo>
                    <a:lnTo>
                      <a:pt x="15" y="13"/>
                    </a:lnTo>
                    <a:lnTo>
                      <a:pt x="13" y="7"/>
                    </a:lnTo>
                    <a:lnTo>
                      <a:pt x="10" y="3"/>
                    </a:lnTo>
                    <a:lnTo>
                      <a:pt x="6" y="1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67" name="Freeform 637"/>
              <p:cNvSpPr>
                <a:spLocks/>
              </p:cNvSpPr>
              <p:nvPr/>
            </p:nvSpPr>
            <p:spPr bwMode="auto">
              <a:xfrm>
                <a:off x="5912" y="3603"/>
                <a:ext cx="7" cy="6"/>
              </a:xfrm>
              <a:custGeom>
                <a:avLst/>
                <a:gdLst>
                  <a:gd name="T0" fmla="*/ 3 w 13"/>
                  <a:gd name="T1" fmla="*/ 3 h 13"/>
                  <a:gd name="T2" fmla="*/ 3 w 13"/>
                  <a:gd name="T3" fmla="*/ 3 h 13"/>
                  <a:gd name="T4" fmla="*/ 3 w 13"/>
                  <a:gd name="T5" fmla="*/ 2 h 13"/>
                  <a:gd name="T6" fmla="*/ 3 w 13"/>
                  <a:gd name="T7" fmla="*/ 2 h 13"/>
                  <a:gd name="T8" fmla="*/ 3 w 13"/>
                  <a:gd name="T9" fmla="*/ 2 h 13"/>
                  <a:gd name="T10" fmla="*/ 4 w 13"/>
                  <a:gd name="T11" fmla="*/ 2 h 13"/>
                  <a:gd name="T12" fmla="*/ 4 w 13"/>
                  <a:gd name="T13" fmla="*/ 0 h 13"/>
                  <a:gd name="T14" fmla="*/ 2 w 13"/>
                  <a:gd name="T15" fmla="*/ 0 h 13"/>
                  <a:gd name="T16" fmla="*/ 1 w 13"/>
                  <a:gd name="T17" fmla="*/ 0 h 13"/>
                  <a:gd name="T18" fmla="*/ 0 w 13"/>
                  <a:gd name="T19" fmla="*/ 2 h 13"/>
                  <a:gd name="T20" fmla="*/ 0 w 13"/>
                  <a:gd name="T21" fmla="*/ 3 h 13"/>
                  <a:gd name="T22" fmla="*/ 0 w 13"/>
                  <a:gd name="T23" fmla="*/ 3 h 13"/>
                  <a:gd name="T24" fmla="*/ 3 w 13"/>
                  <a:gd name="T25" fmla="*/ 3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13"/>
                  <a:gd name="T41" fmla="*/ 13 w 13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13">
                    <a:moveTo>
                      <a:pt x="9" y="13"/>
                    </a:moveTo>
                    <a:lnTo>
                      <a:pt x="9" y="13"/>
                    </a:lnTo>
                    <a:lnTo>
                      <a:pt x="9" y="10"/>
                    </a:lnTo>
                    <a:lnTo>
                      <a:pt x="10" y="10"/>
                    </a:lnTo>
                    <a:lnTo>
                      <a:pt x="13" y="9"/>
                    </a:lnTo>
                    <a:lnTo>
                      <a:pt x="13" y="0"/>
                    </a:lnTo>
                    <a:lnTo>
                      <a:pt x="8" y="1"/>
                    </a:lnTo>
                    <a:lnTo>
                      <a:pt x="4" y="3"/>
                    </a:lnTo>
                    <a:lnTo>
                      <a:pt x="0" y="8"/>
                    </a:lnTo>
                    <a:lnTo>
                      <a:pt x="0" y="13"/>
                    </a:lnTo>
                    <a:lnTo>
                      <a:pt x="9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68" name="Freeform 638"/>
              <p:cNvSpPr>
                <a:spLocks/>
              </p:cNvSpPr>
              <p:nvPr/>
            </p:nvSpPr>
            <p:spPr bwMode="auto">
              <a:xfrm>
                <a:off x="5912" y="3609"/>
                <a:ext cx="7" cy="7"/>
              </a:xfrm>
              <a:custGeom>
                <a:avLst/>
                <a:gdLst>
                  <a:gd name="T0" fmla="*/ 4 w 13"/>
                  <a:gd name="T1" fmla="*/ 1 h 12"/>
                  <a:gd name="T2" fmla="*/ 4 w 13"/>
                  <a:gd name="T3" fmla="*/ 1 h 12"/>
                  <a:gd name="T4" fmla="*/ 3 w 13"/>
                  <a:gd name="T5" fmla="*/ 1 h 12"/>
                  <a:gd name="T6" fmla="*/ 3 w 13"/>
                  <a:gd name="T7" fmla="*/ 1 h 12"/>
                  <a:gd name="T8" fmla="*/ 3 w 13"/>
                  <a:gd name="T9" fmla="*/ 1 h 12"/>
                  <a:gd name="T10" fmla="*/ 3 w 13"/>
                  <a:gd name="T11" fmla="*/ 0 h 12"/>
                  <a:gd name="T12" fmla="*/ 0 w 13"/>
                  <a:gd name="T13" fmla="*/ 0 h 12"/>
                  <a:gd name="T14" fmla="*/ 0 w 13"/>
                  <a:gd name="T15" fmla="*/ 1 h 12"/>
                  <a:gd name="T16" fmla="*/ 1 w 13"/>
                  <a:gd name="T17" fmla="*/ 3 h 12"/>
                  <a:gd name="T18" fmla="*/ 2 w 13"/>
                  <a:gd name="T19" fmla="*/ 4 h 12"/>
                  <a:gd name="T20" fmla="*/ 4 w 13"/>
                  <a:gd name="T21" fmla="*/ 4 h 12"/>
                  <a:gd name="T22" fmla="*/ 4 w 13"/>
                  <a:gd name="T23" fmla="*/ 4 h 12"/>
                  <a:gd name="T24" fmla="*/ 4 w 13"/>
                  <a:gd name="T25" fmla="*/ 1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12"/>
                  <a:gd name="T41" fmla="*/ 13 w 13"/>
                  <a:gd name="T42" fmla="*/ 12 h 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12">
                    <a:moveTo>
                      <a:pt x="13" y="3"/>
                    </a:moveTo>
                    <a:lnTo>
                      <a:pt x="13" y="3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3" y="12"/>
                    </a:lnTo>
                    <a:lnTo>
                      <a:pt x="13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69" name="Freeform 639"/>
              <p:cNvSpPr>
                <a:spLocks/>
              </p:cNvSpPr>
              <p:nvPr/>
            </p:nvSpPr>
            <p:spPr bwMode="auto">
              <a:xfrm>
                <a:off x="5914" y="3633"/>
                <a:ext cx="10" cy="9"/>
              </a:xfrm>
              <a:custGeom>
                <a:avLst/>
                <a:gdLst>
                  <a:gd name="T0" fmla="*/ 3 w 20"/>
                  <a:gd name="T1" fmla="*/ 5 h 17"/>
                  <a:gd name="T2" fmla="*/ 3 w 20"/>
                  <a:gd name="T3" fmla="*/ 4 h 17"/>
                  <a:gd name="T4" fmla="*/ 4 w 20"/>
                  <a:gd name="T5" fmla="*/ 4 h 17"/>
                  <a:gd name="T6" fmla="*/ 5 w 20"/>
                  <a:gd name="T7" fmla="*/ 3 h 17"/>
                  <a:gd name="T8" fmla="*/ 5 w 20"/>
                  <a:gd name="T9" fmla="*/ 3 h 17"/>
                  <a:gd name="T10" fmla="*/ 5 w 20"/>
                  <a:gd name="T11" fmla="*/ 2 h 17"/>
                  <a:gd name="T12" fmla="*/ 4 w 20"/>
                  <a:gd name="T13" fmla="*/ 1 h 17"/>
                  <a:gd name="T14" fmla="*/ 3 w 20"/>
                  <a:gd name="T15" fmla="*/ 1 h 17"/>
                  <a:gd name="T16" fmla="*/ 3 w 20"/>
                  <a:gd name="T17" fmla="*/ 0 h 17"/>
                  <a:gd name="T18" fmla="*/ 1 w 20"/>
                  <a:gd name="T19" fmla="*/ 1 h 17"/>
                  <a:gd name="T20" fmla="*/ 1 w 20"/>
                  <a:gd name="T21" fmla="*/ 1 h 17"/>
                  <a:gd name="T22" fmla="*/ 0 w 20"/>
                  <a:gd name="T23" fmla="*/ 2 h 17"/>
                  <a:gd name="T24" fmla="*/ 0 w 20"/>
                  <a:gd name="T25" fmla="*/ 3 h 17"/>
                  <a:gd name="T26" fmla="*/ 0 w 20"/>
                  <a:gd name="T27" fmla="*/ 3 h 17"/>
                  <a:gd name="T28" fmla="*/ 1 w 20"/>
                  <a:gd name="T29" fmla="*/ 4 h 17"/>
                  <a:gd name="T30" fmla="*/ 1 w 20"/>
                  <a:gd name="T31" fmla="*/ 4 h 17"/>
                  <a:gd name="T32" fmla="*/ 3 w 20"/>
                  <a:gd name="T33" fmla="*/ 5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"/>
                  <a:gd name="T52" fmla="*/ 0 h 17"/>
                  <a:gd name="T53" fmla="*/ 20 w 20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" h="17">
                    <a:moveTo>
                      <a:pt x="9" y="17"/>
                    </a:moveTo>
                    <a:lnTo>
                      <a:pt x="14" y="16"/>
                    </a:lnTo>
                    <a:lnTo>
                      <a:pt x="16" y="15"/>
                    </a:lnTo>
                    <a:lnTo>
                      <a:pt x="19" y="12"/>
                    </a:lnTo>
                    <a:lnTo>
                      <a:pt x="20" y="9"/>
                    </a:lnTo>
                    <a:lnTo>
                      <a:pt x="19" y="6"/>
                    </a:lnTo>
                    <a:lnTo>
                      <a:pt x="16" y="2"/>
                    </a:lnTo>
                    <a:lnTo>
                      <a:pt x="14" y="1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2" y="15"/>
                    </a:lnTo>
                    <a:lnTo>
                      <a:pt x="5" y="16"/>
                    </a:lnTo>
                    <a:lnTo>
                      <a:pt x="9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70" name="Freeform 640"/>
              <p:cNvSpPr>
                <a:spLocks/>
              </p:cNvSpPr>
              <p:nvPr/>
            </p:nvSpPr>
            <p:spPr bwMode="auto">
              <a:xfrm>
                <a:off x="5919" y="3638"/>
                <a:ext cx="7" cy="6"/>
              </a:xfrm>
              <a:custGeom>
                <a:avLst/>
                <a:gdLst>
                  <a:gd name="T0" fmla="*/ 1 w 15"/>
                  <a:gd name="T1" fmla="*/ 0 h 13"/>
                  <a:gd name="T2" fmla="*/ 1 w 15"/>
                  <a:gd name="T3" fmla="*/ 0 h 13"/>
                  <a:gd name="T4" fmla="*/ 1 w 15"/>
                  <a:gd name="T5" fmla="*/ 0 h 13"/>
                  <a:gd name="T6" fmla="*/ 1 w 15"/>
                  <a:gd name="T7" fmla="*/ 0 h 13"/>
                  <a:gd name="T8" fmla="*/ 1 w 15"/>
                  <a:gd name="T9" fmla="*/ 0 h 13"/>
                  <a:gd name="T10" fmla="*/ 0 w 15"/>
                  <a:gd name="T11" fmla="*/ 0 h 13"/>
                  <a:gd name="T12" fmla="*/ 0 w 15"/>
                  <a:gd name="T13" fmla="*/ 3 h 13"/>
                  <a:gd name="T14" fmla="*/ 1 w 15"/>
                  <a:gd name="T15" fmla="*/ 3 h 13"/>
                  <a:gd name="T16" fmla="*/ 2 w 15"/>
                  <a:gd name="T17" fmla="*/ 2 h 13"/>
                  <a:gd name="T18" fmla="*/ 3 w 15"/>
                  <a:gd name="T19" fmla="*/ 1 h 13"/>
                  <a:gd name="T20" fmla="*/ 3 w 15"/>
                  <a:gd name="T21" fmla="*/ 0 h 13"/>
                  <a:gd name="T22" fmla="*/ 3 w 15"/>
                  <a:gd name="T23" fmla="*/ 0 h 13"/>
                  <a:gd name="T24" fmla="*/ 1 w 15"/>
                  <a:gd name="T25" fmla="*/ 0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"/>
                  <a:gd name="T40" fmla="*/ 0 h 13"/>
                  <a:gd name="T41" fmla="*/ 15 w 15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" h="13">
                    <a:moveTo>
                      <a:pt x="6" y="0"/>
                    </a:moveTo>
                    <a:lnTo>
                      <a:pt x="6" y="0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0" y="3"/>
                    </a:lnTo>
                    <a:lnTo>
                      <a:pt x="0" y="13"/>
                    </a:lnTo>
                    <a:lnTo>
                      <a:pt x="6" y="12"/>
                    </a:lnTo>
                    <a:lnTo>
                      <a:pt x="10" y="9"/>
                    </a:lnTo>
                    <a:lnTo>
                      <a:pt x="13" y="6"/>
                    </a:lnTo>
                    <a:lnTo>
                      <a:pt x="15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71" name="Freeform 641"/>
              <p:cNvSpPr>
                <a:spLocks/>
              </p:cNvSpPr>
              <p:nvPr/>
            </p:nvSpPr>
            <p:spPr bwMode="auto">
              <a:xfrm>
                <a:off x="5919" y="3631"/>
                <a:ext cx="7" cy="7"/>
              </a:xfrm>
              <a:custGeom>
                <a:avLst/>
                <a:gdLst>
                  <a:gd name="T0" fmla="*/ 0 w 15"/>
                  <a:gd name="T1" fmla="*/ 3 h 14"/>
                  <a:gd name="T2" fmla="*/ 0 w 15"/>
                  <a:gd name="T3" fmla="*/ 3 h 14"/>
                  <a:gd name="T4" fmla="*/ 1 w 15"/>
                  <a:gd name="T5" fmla="*/ 3 h 14"/>
                  <a:gd name="T6" fmla="*/ 1 w 15"/>
                  <a:gd name="T7" fmla="*/ 3 h 14"/>
                  <a:gd name="T8" fmla="*/ 1 w 15"/>
                  <a:gd name="T9" fmla="*/ 4 h 14"/>
                  <a:gd name="T10" fmla="*/ 1 w 15"/>
                  <a:gd name="T11" fmla="*/ 4 h 14"/>
                  <a:gd name="T12" fmla="*/ 3 w 15"/>
                  <a:gd name="T13" fmla="*/ 4 h 14"/>
                  <a:gd name="T14" fmla="*/ 3 w 15"/>
                  <a:gd name="T15" fmla="*/ 2 h 14"/>
                  <a:gd name="T16" fmla="*/ 2 w 15"/>
                  <a:gd name="T17" fmla="*/ 1 h 14"/>
                  <a:gd name="T18" fmla="*/ 1 w 15"/>
                  <a:gd name="T19" fmla="*/ 1 h 14"/>
                  <a:gd name="T20" fmla="*/ 0 w 15"/>
                  <a:gd name="T21" fmla="*/ 0 h 14"/>
                  <a:gd name="T22" fmla="*/ 0 w 15"/>
                  <a:gd name="T23" fmla="*/ 0 h 14"/>
                  <a:gd name="T24" fmla="*/ 0 w 15"/>
                  <a:gd name="T25" fmla="*/ 3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"/>
                  <a:gd name="T40" fmla="*/ 0 h 14"/>
                  <a:gd name="T41" fmla="*/ 15 w 15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" h="14">
                    <a:moveTo>
                      <a:pt x="0" y="9"/>
                    </a:moveTo>
                    <a:lnTo>
                      <a:pt x="0" y="9"/>
                    </a:lnTo>
                    <a:lnTo>
                      <a:pt x="4" y="11"/>
                    </a:lnTo>
                    <a:lnTo>
                      <a:pt x="5" y="13"/>
                    </a:lnTo>
                    <a:lnTo>
                      <a:pt x="6" y="14"/>
                    </a:lnTo>
                    <a:lnTo>
                      <a:pt x="15" y="14"/>
                    </a:lnTo>
                    <a:lnTo>
                      <a:pt x="14" y="8"/>
                    </a:lnTo>
                    <a:lnTo>
                      <a:pt x="11" y="4"/>
                    </a:lnTo>
                    <a:lnTo>
                      <a:pt x="6" y="1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72" name="Freeform 642"/>
              <p:cNvSpPr>
                <a:spLocks/>
              </p:cNvSpPr>
              <p:nvPr/>
            </p:nvSpPr>
            <p:spPr bwMode="auto">
              <a:xfrm>
                <a:off x="5912" y="3631"/>
                <a:ext cx="7" cy="7"/>
              </a:xfrm>
              <a:custGeom>
                <a:avLst/>
                <a:gdLst>
                  <a:gd name="T0" fmla="*/ 3 w 13"/>
                  <a:gd name="T1" fmla="*/ 4 h 14"/>
                  <a:gd name="T2" fmla="*/ 3 w 13"/>
                  <a:gd name="T3" fmla="*/ 4 h 14"/>
                  <a:gd name="T4" fmla="*/ 3 w 13"/>
                  <a:gd name="T5" fmla="*/ 3 h 14"/>
                  <a:gd name="T6" fmla="*/ 3 w 13"/>
                  <a:gd name="T7" fmla="*/ 3 h 14"/>
                  <a:gd name="T8" fmla="*/ 3 w 13"/>
                  <a:gd name="T9" fmla="*/ 3 h 14"/>
                  <a:gd name="T10" fmla="*/ 4 w 13"/>
                  <a:gd name="T11" fmla="*/ 3 h 14"/>
                  <a:gd name="T12" fmla="*/ 4 w 13"/>
                  <a:gd name="T13" fmla="*/ 0 h 14"/>
                  <a:gd name="T14" fmla="*/ 2 w 13"/>
                  <a:gd name="T15" fmla="*/ 1 h 14"/>
                  <a:gd name="T16" fmla="*/ 1 w 13"/>
                  <a:gd name="T17" fmla="*/ 1 h 14"/>
                  <a:gd name="T18" fmla="*/ 0 w 13"/>
                  <a:gd name="T19" fmla="*/ 3 h 14"/>
                  <a:gd name="T20" fmla="*/ 0 w 13"/>
                  <a:gd name="T21" fmla="*/ 4 h 14"/>
                  <a:gd name="T22" fmla="*/ 0 w 13"/>
                  <a:gd name="T23" fmla="*/ 4 h 14"/>
                  <a:gd name="T24" fmla="*/ 3 w 13"/>
                  <a:gd name="T25" fmla="*/ 4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14"/>
                  <a:gd name="T41" fmla="*/ 13 w 13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14">
                    <a:moveTo>
                      <a:pt x="9" y="14"/>
                    </a:moveTo>
                    <a:lnTo>
                      <a:pt x="9" y="14"/>
                    </a:lnTo>
                    <a:lnTo>
                      <a:pt x="9" y="12"/>
                    </a:lnTo>
                    <a:lnTo>
                      <a:pt x="10" y="11"/>
                    </a:lnTo>
                    <a:lnTo>
                      <a:pt x="13" y="9"/>
                    </a:lnTo>
                    <a:lnTo>
                      <a:pt x="13" y="0"/>
                    </a:lnTo>
                    <a:lnTo>
                      <a:pt x="8" y="1"/>
                    </a:lnTo>
                    <a:lnTo>
                      <a:pt x="3" y="4"/>
                    </a:lnTo>
                    <a:lnTo>
                      <a:pt x="0" y="9"/>
                    </a:lnTo>
                    <a:lnTo>
                      <a:pt x="0" y="14"/>
                    </a:lnTo>
                    <a:lnTo>
                      <a:pt x="9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73" name="Freeform 643"/>
              <p:cNvSpPr>
                <a:spLocks/>
              </p:cNvSpPr>
              <p:nvPr/>
            </p:nvSpPr>
            <p:spPr bwMode="auto">
              <a:xfrm>
                <a:off x="5912" y="3638"/>
                <a:ext cx="7" cy="6"/>
              </a:xfrm>
              <a:custGeom>
                <a:avLst/>
                <a:gdLst>
                  <a:gd name="T0" fmla="*/ 4 w 13"/>
                  <a:gd name="T1" fmla="*/ 0 h 13"/>
                  <a:gd name="T2" fmla="*/ 4 w 13"/>
                  <a:gd name="T3" fmla="*/ 0 h 13"/>
                  <a:gd name="T4" fmla="*/ 3 w 13"/>
                  <a:gd name="T5" fmla="*/ 0 h 13"/>
                  <a:gd name="T6" fmla="*/ 3 w 13"/>
                  <a:gd name="T7" fmla="*/ 0 h 13"/>
                  <a:gd name="T8" fmla="*/ 3 w 13"/>
                  <a:gd name="T9" fmla="*/ 0 h 13"/>
                  <a:gd name="T10" fmla="*/ 3 w 13"/>
                  <a:gd name="T11" fmla="*/ 0 h 13"/>
                  <a:gd name="T12" fmla="*/ 0 w 13"/>
                  <a:gd name="T13" fmla="*/ 0 h 13"/>
                  <a:gd name="T14" fmla="*/ 0 w 13"/>
                  <a:gd name="T15" fmla="*/ 1 h 13"/>
                  <a:gd name="T16" fmla="*/ 1 w 13"/>
                  <a:gd name="T17" fmla="*/ 2 h 13"/>
                  <a:gd name="T18" fmla="*/ 2 w 13"/>
                  <a:gd name="T19" fmla="*/ 3 h 13"/>
                  <a:gd name="T20" fmla="*/ 4 w 13"/>
                  <a:gd name="T21" fmla="*/ 3 h 13"/>
                  <a:gd name="T22" fmla="*/ 4 w 13"/>
                  <a:gd name="T23" fmla="*/ 3 h 13"/>
                  <a:gd name="T24" fmla="*/ 4 w 13"/>
                  <a:gd name="T25" fmla="*/ 0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13"/>
                  <a:gd name="T41" fmla="*/ 13 w 13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13">
                    <a:moveTo>
                      <a:pt x="13" y="3"/>
                    </a:moveTo>
                    <a:lnTo>
                      <a:pt x="13" y="3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4" y="9"/>
                    </a:lnTo>
                    <a:lnTo>
                      <a:pt x="8" y="12"/>
                    </a:lnTo>
                    <a:lnTo>
                      <a:pt x="13" y="13"/>
                    </a:lnTo>
                    <a:lnTo>
                      <a:pt x="13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74" name="Freeform 644"/>
              <p:cNvSpPr>
                <a:spLocks/>
              </p:cNvSpPr>
              <p:nvPr/>
            </p:nvSpPr>
            <p:spPr bwMode="auto">
              <a:xfrm>
                <a:off x="5914" y="3662"/>
                <a:ext cx="10" cy="8"/>
              </a:xfrm>
              <a:custGeom>
                <a:avLst/>
                <a:gdLst>
                  <a:gd name="T0" fmla="*/ 3 w 20"/>
                  <a:gd name="T1" fmla="*/ 4 h 17"/>
                  <a:gd name="T2" fmla="*/ 3 w 20"/>
                  <a:gd name="T3" fmla="*/ 4 h 17"/>
                  <a:gd name="T4" fmla="*/ 4 w 20"/>
                  <a:gd name="T5" fmla="*/ 3 h 17"/>
                  <a:gd name="T6" fmla="*/ 5 w 20"/>
                  <a:gd name="T7" fmla="*/ 3 h 17"/>
                  <a:gd name="T8" fmla="*/ 5 w 20"/>
                  <a:gd name="T9" fmla="*/ 2 h 17"/>
                  <a:gd name="T10" fmla="*/ 5 w 20"/>
                  <a:gd name="T11" fmla="*/ 1 h 17"/>
                  <a:gd name="T12" fmla="*/ 4 w 20"/>
                  <a:gd name="T13" fmla="*/ 0 h 17"/>
                  <a:gd name="T14" fmla="*/ 3 w 20"/>
                  <a:gd name="T15" fmla="*/ 0 h 17"/>
                  <a:gd name="T16" fmla="*/ 3 w 20"/>
                  <a:gd name="T17" fmla="*/ 0 h 17"/>
                  <a:gd name="T18" fmla="*/ 1 w 20"/>
                  <a:gd name="T19" fmla="*/ 0 h 17"/>
                  <a:gd name="T20" fmla="*/ 1 w 20"/>
                  <a:gd name="T21" fmla="*/ 0 h 17"/>
                  <a:gd name="T22" fmla="*/ 0 w 20"/>
                  <a:gd name="T23" fmla="*/ 1 h 17"/>
                  <a:gd name="T24" fmla="*/ 0 w 20"/>
                  <a:gd name="T25" fmla="*/ 2 h 17"/>
                  <a:gd name="T26" fmla="*/ 0 w 20"/>
                  <a:gd name="T27" fmla="*/ 3 h 17"/>
                  <a:gd name="T28" fmla="*/ 1 w 20"/>
                  <a:gd name="T29" fmla="*/ 3 h 17"/>
                  <a:gd name="T30" fmla="*/ 1 w 20"/>
                  <a:gd name="T31" fmla="*/ 4 h 17"/>
                  <a:gd name="T32" fmla="*/ 3 w 20"/>
                  <a:gd name="T33" fmla="*/ 4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"/>
                  <a:gd name="T52" fmla="*/ 0 h 17"/>
                  <a:gd name="T53" fmla="*/ 20 w 20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" h="17">
                    <a:moveTo>
                      <a:pt x="9" y="17"/>
                    </a:moveTo>
                    <a:lnTo>
                      <a:pt x="14" y="17"/>
                    </a:lnTo>
                    <a:lnTo>
                      <a:pt x="16" y="14"/>
                    </a:lnTo>
                    <a:lnTo>
                      <a:pt x="19" y="12"/>
                    </a:lnTo>
                    <a:lnTo>
                      <a:pt x="20" y="8"/>
                    </a:lnTo>
                    <a:lnTo>
                      <a:pt x="19" y="6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9" y="0"/>
                    </a:lnTo>
                    <a:lnTo>
                      <a:pt x="5" y="2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5" y="17"/>
                    </a:lnTo>
                    <a:lnTo>
                      <a:pt x="9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75" name="Freeform 645"/>
              <p:cNvSpPr>
                <a:spLocks/>
              </p:cNvSpPr>
              <p:nvPr/>
            </p:nvSpPr>
            <p:spPr bwMode="auto">
              <a:xfrm>
                <a:off x="5919" y="3666"/>
                <a:ext cx="7" cy="6"/>
              </a:xfrm>
              <a:custGeom>
                <a:avLst/>
                <a:gdLst>
                  <a:gd name="T0" fmla="*/ 1 w 15"/>
                  <a:gd name="T1" fmla="*/ 0 h 13"/>
                  <a:gd name="T2" fmla="*/ 1 w 15"/>
                  <a:gd name="T3" fmla="*/ 0 h 13"/>
                  <a:gd name="T4" fmla="*/ 1 w 15"/>
                  <a:gd name="T5" fmla="*/ 0 h 13"/>
                  <a:gd name="T6" fmla="*/ 1 w 15"/>
                  <a:gd name="T7" fmla="*/ 0 h 13"/>
                  <a:gd name="T8" fmla="*/ 1 w 15"/>
                  <a:gd name="T9" fmla="*/ 1 h 13"/>
                  <a:gd name="T10" fmla="*/ 0 w 15"/>
                  <a:gd name="T11" fmla="*/ 1 h 13"/>
                  <a:gd name="T12" fmla="*/ 0 w 15"/>
                  <a:gd name="T13" fmla="*/ 3 h 13"/>
                  <a:gd name="T14" fmla="*/ 1 w 15"/>
                  <a:gd name="T15" fmla="*/ 3 h 13"/>
                  <a:gd name="T16" fmla="*/ 2 w 15"/>
                  <a:gd name="T17" fmla="*/ 2 h 13"/>
                  <a:gd name="T18" fmla="*/ 3 w 15"/>
                  <a:gd name="T19" fmla="*/ 1 h 13"/>
                  <a:gd name="T20" fmla="*/ 3 w 15"/>
                  <a:gd name="T21" fmla="*/ 0 h 13"/>
                  <a:gd name="T22" fmla="*/ 3 w 15"/>
                  <a:gd name="T23" fmla="*/ 0 h 13"/>
                  <a:gd name="T24" fmla="*/ 1 w 15"/>
                  <a:gd name="T25" fmla="*/ 0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"/>
                  <a:gd name="T40" fmla="*/ 0 h 13"/>
                  <a:gd name="T41" fmla="*/ 15 w 15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" h="13">
                    <a:moveTo>
                      <a:pt x="6" y="0"/>
                    </a:moveTo>
                    <a:lnTo>
                      <a:pt x="6" y="0"/>
                    </a:lnTo>
                    <a:lnTo>
                      <a:pt x="6" y="2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0" y="4"/>
                    </a:lnTo>
                    <a:lnTo>
                      <a:pt x="0" y="13"/>
                    </a:lnTo>
                    <a:lnTo>
                      <a:pt x="6" y="13"/>
                    </a:lnTo>
                    <a:lnTo>
                      <a:pt x="11" y="10"/>
                    </a:lnTo>
                    <a:lnTo>
                      <a:pt x="13" y="6"/>
                    </a:lnTo>
                    <a:lnTo>
                      <a:pt x="15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76" name="Freeform 646"/>
              <p:cNvSpPr>
                <a:spLocks/>
              </p:cNvSpPr>
              <p:nvPr/>
            </p:nvSpPr>
            <p:spPr bwMode="auto">
              <a:xfrm>
                <a:off x="5919" y="3659"/>
                <a:ext cx="7" cy="7"/>
              </a:xfrm>
              <a:custGeom>
                <a:avLst/>
                <a:gdLst>
                  <a:gd name="T0" fmla="*/ 0 w 15"/>
                  <a:gd name="T1" fmla="*/ 3 h 12"/>
                  <a:gd name="T2" fmla="*/ 0 w 15"/>
                  <a:gd name="T3" fmla="*/ 3 h 12"/>
                  <a:gd name="T4" fmla="*/ 1 w 15"/>
                  <a:gd name="T5" fmla="*/ 4 h 12"/>
                  <a:gd name="T6" fmla="*/ 1 w 15"/>
                  <a:gd name="T7" fmla="*/ 4 h 12"/>
                  <a:gd name="T8" fmla="*/ 1 w 15"/>
                  <a:gd name="T9" fmla="*/ 4 h 12"/>
                  <a:gd name="T10" fmla="*/ 1 w 15"/>
                  <a:gd name="T11" fmla="*/ 4 h 12"/>
                  <a:gd name="T12" fmla="*/ 3 w 15"/>
                  <a:gd name="T13" fmla="*/ 4 h 12"/>
                  <a:gd name="T14" fmla="*/ 3 w 15"/>
                  <a:gd name="T15" fmla="*/ 3 h 12"/>
                  <a:gd name="T16" fmla="*/ 2 w 15"/>
                  <a:gd name="T17" fmla="*/ 1 h 12"/>
                  <a:gd name="T18" fmla="*/ 1 w 15"/>
                  <a:gd name="T19" fmla="*/ 1 h 12"/>
                  <a:gd name="T20" fmla="*/ 0 w 15"/>
                  <a:gd name="T21" fmla="*/ 0 h 12"/>
                  <a:gd name="T22" fmla="*/ 0 w 15"/>
                  <a:gd name="T23" fmla="*/ 0 h 12"/>
                  <a:gd name="T24" fmla="*/ 0 w 15"/>
                  <a:gd name="T25" fmla="*/ 3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"/>
                  <a:gd name="T40" fmla="*/ 0 h 12"/>
                  <a:gd name="T41" fmla="*/ 15 w 15"/>
                  <a:gd name="T42" fmla="*/ 12 h 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" h="12">
                    <a:moveTo>
                      <a:pt x="0" y="9"/>
                    </a:moveTo>
                    <a:lnTo>
                      <a:pt x="0" y="9"/>
                    </a:lnTo>
                    <a:lnTo>
                      <a:pt x="4" y="10"/>
                    </a:lnTo>
                    <a:lnTo>
                      <a:pt x="6" y="12"/>
                    </a:lnTo>
                    <a:lnTo>
                      <a:pt x="15" y="12"/>
                    </a:lnTo>
                    <a:lnTo>
                      <a:pt x="13" y="8"/>
                    </a:lnTo>
                    <a:lnTo>
                      <a:pt x="11" y="3"/>
                    </a:lnTo>
                    <a:lnTo>
                      <a:pt x="6" y="1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77" name="Freeform 647"/>
              <p:cNvSpPr>
                <a:spLocks/>
              </p:cNvSpPr>
              <p:nvPr/>
            </p:nvSpPr>
            <p:spPr bwMode="auto">
              <a:xfrm>
                <a:off x="5912" y="3659"/>
                <a:ext cx="7" cy="7"/>
              </a:xfrm>
              <a:custGeom>
                <a:avLst/>
                <a:gdLst>
                  <a:gd name="T0" fmla="*/ 3 w 13"/>
                  <a:gd name="T1" fmla="*/ 4 h 12"/>
                  <a:gd name="T2" fmla="*/ 3 w 13"/>
                  <a:gd name="T3" fmla="*/ 4 h 12"/>
                  <a:gd name="T4" fmla="*/ 3 w 13"/>
                  <a:gd name="T5" fmla="*/ 4 h 12"/>
                  <a:gd name="T6" fmla="*/ 3 w 13"/>
                  <a:gd name="T7" fmla="*/ 4 h 12"/>
                  <a:gd name="T8" fmla="*/ 3 w 13"/>
                  <a:gd name="T9" fmla="*/ 4 h 12"/>
                  <a:gd name="T10" fmla="*/ 4 w 13"/>
                  <a:gd name="T11" fmla="*/ 3 h 12"/>
                  <a:gd name="T12" fmla="*/ 4 w 13"/>
                  <a:gd name="T13" fmla="*/ 0 h 12"/>
                  <a:gd name="T14" fmla="*/ 2 w 13"/>
                  <a:gd name="T15" fmla="*/ 1 h 12"/>
                  <a:gd name="T16" fmla="*/ 1 w 13"/>
                  <a:gd name="T17" fmla="*/ 1 h 12"/>
                  <a:gd name="T18" fmla="*/ 0 w 13"/>
                  <a:gd name="T19" fmla="*/ 3 h 12"/>
                  <a:gd name="T20" fmla="*/ 0 w 13"/>
                  <a:gd name="T21" fmla="*/ 4 h 12"/>
                  <a:gd name="T22" fmla="*/ 0 w 13"/>
                  <a:gd name="T23" fmla="*/ 4 h 12"/>
                  <a:gd name="T24" fmla="*/ 3 w 13"/>
                  <a:gd name="T25" fmla="*/ 4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12"/>
                  <a:gd name="T41" fmla="*/ 13 w 13"/>
                  <a:gd name="T42" fmla="*/ 12 h 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12">
                    <a:moveTo>
                      <a:pt x="9" y="12"/>
                    </a:moveTo>
                    <a:lnTo>
                      <a:pt x="9" y="12"/>
                    </a:lnTo>
                    <a:lnTo>
                      <a:pt x="9" y="11"/>
                    </a:lnTo>
                    <a:lnTo>
                      <a:pt x="10" y="10"/>
                    </a:lnTo>
                    <a:lnTo>
                      <a:pt x="13" y="9"/>
                    </a:lnTo>
                    <a:lnTo>
                      <a:pt x="13" y="0"/>
                    </a:lnTo>
                    <a:lnTo>
                      <a:pt x="8" y="1"/>
                    </a:lnTo>
                    <a:lnTo>
                      <a:pt x="3" y="3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9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78" name="Freeform 648"/>
              <p:cNvSpPr>
                <a:spLocks/>
              </p:cNvSpPr>
              <p:nvPr/>
            </p:nvSpPr>
            <p:spPr bwMode="auto">
              <a:xfrm>
                <a:off x="5912" y="3666"/>
                <a:ext cx="7" cy="6"/>
              </a:xfrm>
              <a:custGeom>
                <a:avLst/>
                <a:gdLst>
                  <a:gd name="T0" fmla="*/ 4 w 13"/>
                  <a:gd name="T1" fmla="*/ 1 h 13"/>
                  <a:gd name="T2" fmla="*/ 4 w 13"/>
                  <a:gd name="T3" fmla="*/ 1 h 13"/>
                  <a:gd name="T4" fmla="*/ 3 w 13"/>
                  <a:gd name="T5" fmla="*/ 1 h 13"/>
                  <a:gd name="T6" fmla="*/ 3 w 13"/>
                  <a:gd name="T7" fmla="*/ 0 h 13"/>
                  <a:gd name="T8" fmla="*/ 3 w 13"/>
                  <a:gd name="T9" fmla="*/ 0 h 13"/>
                  <a:gd name="T10" fmla="*/ 3 w 13"/>
                  <a:gd name="T11" fmla="*/ 0 h 13"/>
                  <a:gd name="T12" fmla="*/ 0 w 13"/>
                  <a:gd name="T13" fmla="*/ 0 h 13"/>
                  <a:gd name="T14" fmla="*/ 0 w 13"/>
                  <a:gd name="T15" fmla="*/ 1 h 13"/>
                  <a:gd name="T16" fmla="*/ 1 w 13"/>
                  <a:gd name="T17" fmla="*/ 2 h 13"/>
                  <a:gd name="T18" fmla="*/ 2 w 13"/>
                  <a:gd name="T19" fmla="*/ 3 h 13"/>
                  <a:gd name="T20" fmla="*/ 4 w 13"/>
                  <a:gd name="T21" fmla="*/ 3 h 13"/>
                  <a:gd name="T22" fmla="*/ 4 w 13"/>
                  <a:gd name="T23" fmla="*/ 3 h 13"/>
                  <a:gd name="T24" fmla="*/ 4 w 13"/>
                  <a:gd name="T25" fmla="*/ 1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13"/>
                  <a:gd name="T41" fmla="*/ 13 w 13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13">
                    <a:moveTo>
                      <a:pt x="13" y="4"/>
                    </a:moveTo>
                    <a:lnTo>
                      <a:pt x="13" y="4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3" y="10"/>
                    </a:lnTo>
                    <a:lnTo>
                      <a:pt x="8" y="13"/>
                    </a:lnTo>
                    <a:lnTo>
                      <a:pt x="13" y="13"/>
                    </a:lnTo>
                    <a:lnTo>
                      <a:pt x="13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79" name="Freeform 649"/>
              <p:cNvSpPr>
                <a:spLocks/>
              </p:cNvSpPr>
              <p:nvPr/>
            </p:nvSpPr>
            <p:spPr bwMode="auto">
              <a:xfrm>
                <a:off x="5914" y="3690"/>
                <a:ext cx="10" cy="8"/>
              </a:xfrm>
              <a:custGeom>
                <a:avLst/>
                <a:gdLst>
                  <a:gd name="T0" fmla="*/ 3 w 20"/>
                  <a:gd name="T1" fmla="*/ 4 h 16"/>
                  <a:gd name="T2" fmla="*/ 3 w 20"/>
                  <a:gd name="T3" fmla="*/ 3 h 16"/>
                  <a:gd name="T4" fmla="*/ 4 w 20"/>
                  <a:gd name="T5" fmla="*/ 3 h 16"/>
                  <a:gd name="T6" fmla="*/ 5 w 20"/>
                  <a:gd name="T7" fmla="*/ 2 h 16"/>
                  <a:gd name="T8" fmla="*/ 5 w 20"/>
                  <a:gd name="T9" fmla="*/ 2 h 16"/>
                  <a:gd name="T10" fmla="*/ 5 w 20"/>
                  <a:gd name="T11" fmla="*/ 1 h 16"/>
                  <a:gd name="T12" fmla="*/ 4 w 20"/>
                  <a:gd name="T13" fmla="*/ 1 h 16"/>
                  <a:gd name="T14" fmla="*/ 3 w 20"/>
                  <a:gd name="T15" fmla="*/ 0 h 16"/>
                  <a:gd name="T16" fmla="*/ 3 w 20"/>
                  <a:gd name="T17" fmla="*/ 0 h 16"/>
                  <a:gd name="T18" fmla="*/ 1 w 20"/>
                  <a:gd name="T19" fmla="*/ 0 h 16"/>
                  <a:gd name="T20" fmla="*/ 1 w 20"/>
                  <a:gd name="T21" fmla="*/ 1 h 16"/>
                  <a:gd name="T22" fmla="*/ 0 w 20"/>
                  <a:gd name="T23" fmla="*/ 1 h 16"/>
                  <a:gd name="T24" fmla="*/ 0 w 20"/>
                  <a:gd name="T25" fmla="*/ 2 h 16"/>
                  <a:gd name="T26" fmla="*/ 0 w 20"/>
                  <a:gd name="T27" fmla="*/ 2 h 16"/>
                  <a:gd name="T28" fmla="*/ 1 w 20"/>
                  <a:gd name="T29" fmla="*/ 3 h 16"/>
                  <a:gd name="T30" fmla="*/ 1 w 20"/>
                  <a:gd name="T31" fmla="*/ 3 h 16"/>
                  <a:gd name="T32" fmla="*/ 3 w 20"/>
                  <a:gd name="T33" fmla="*/ 4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"/>
                  <a:gd name="T52" fmla="*/ 0 h 16"/>
                  <a:gd name="T53" fmla="*/ 20 w 20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" h="16">
                    <a:moveTo>
                      <a:pt x="9" y="16"/>
                    </a:moveTo>
                    <a:lnTo>
                      <a:pt x="14" y="15"/>
                    </a:lnTo>
                    <a:lnTo>
                      <a:pt x="16" y="14"/>
                    </a:lnTo>
                    <a:lnTo>
                      <a:pt x="19" y="11"/>
                    </a:lnTo>
                    <a:lnTo>
                      <a:pt x="20" y="8"/>
                    </a:lnTo>
                    <a:lnTo>
                      <a:pt x="19" y="4"/>
                    </a:lnTo>
                    <a:lnTo>
                      <a:pt x="16" y="2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2" y="14"/>
                    </a:lnTo>
                    <a:lnTo>
                      <a:pt x="5" y="15"/>
                    </a:lnTo>
                    <a:lnTo>
                      <a:pt x="9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80" name="Freeform 650"/>
              <p:cNvSpPr>
                <a:spLocks/>
              </p:cNvSpPr>
              <p:nvPr/>
            </p:nvSpPr>
            <p:spPr bwMode="auto">
              <a:xfrm>
                <a:off x="5919" y="3694"/>
                <a:ext cx="7" cy="6"/>
              </a:xfrm>
              <a:custGeom>
                <a:avLst/>
                <a:gdLst>
                  <a:gd name="T0" fmla="*/ 1 w 15"/>
                  <a:gd name="T1" fmla="*/ 0 h 13"/>
                  <a:gd name="T2" fmla="*/ 1 w 15"/>
                  <a:gd name="T3" fmla="*/ 0 h 13"/>
                  <a:gd name="T4" fmla="*/ 1 w 15"/>
                  <a:gd name="T5" fmla="*/ 0 h 13"/>
                  <a:gd name="T6" fmla="*/ 1 w 15"/>
                  <a:gd name="T7" fmla="*/ 0 h 13"/>
                  <a:gd name="T8" fmla="*/ 1 w 15"/>
                  <a:gd name="T9" fmla="*/ 0 h 13"/>
                  <a:gd name="T10" fmla="*/ 0 w 15"/>
                  <a:gd name="T11" fmla="*/ 0 h 13"/>
                  <a:gd name="T12" fmla="*/ 0 w 15"/>
                  <a:gd name="T13" fmla="*/ 3 h 13"/>
                  <a:gd name="T14" fmla="*/ 1 w 15"/>
                  <a:gd name="T15" fmla="*/ 2 h 13"/>
                  <a:gd name="T16" fmla="*/ 2 w 15"/>
                  <a:gd name="T17" fmla="*/ 2 h 13"/>
                  <a:gd name="T18" fmla="*/ 3 w 15"/>
                  <a:gd name="T19" fmla="*/ 1 h 13"/>
                  <a:gd name="T20" fmla="*/ 3 w 15"/>
                  <a:gd name="T21" fmla="*/ 0 h 13"/>
                  <a:gd name="T22" fmla="*/ 3 w 15"/>
                  <a:gd name="T23" fmla="*/ 0 h 13"/>
                  <a:gd name="T24" fmla="*/ 1 w 15"/>
                  <a:gd name="T25" fmla="*/ 0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"/>
                  <a:gd name="T40" fmla="*/ 0 h 13"/>
                  <a:gd name="T41" fmla="*/ 15 w 15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" h="13">
                    <a:moveTo>
                      <a:pt x="6" y="0"/>
                    </a:moveTo>
                    <a:lnTo>
                      <a:pt x="6" y="0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0" y="3"/>
                    </a:lnTo>
                    <a:lnTo>
                      <a:pt x="0" y="13"/>
                    </a:lnTo>
                    <a:lnTo>
                      <a:pt x="6" y="11"/>
                    </a:lnTo>
                    <a:lnTo>
                      <a:pt x="10" y="9"/>
                    </a:lnTo>
                    <a:lnTo>
                      <a:pt x="13" y="6"/>
                    </a:lnTo>
                    <a:lnTo>
                      <a:pt x="15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81" name="Freeform 651"/>
              <p:cNvSpPr>
                <a:spLocks/>
              </p:cNvSpPr>
              <p:nvPr/>
            </p:nvSpPr>
            <p:spPr bwMode="auto">
              <a:xfrm>
                <a:off x="5919" y="3688"/>
                <a:ext cx="7" cy="6"/>
              </a:xfrm>
              <a:custGeom>
                <a:avLst/>
                <a:gdLst>
                  <a:gd name="T0" fmla="*/ 0 w 15"/>
                  <a:gd name="T1" fmla="*/ 2 h 13"/>
                  <a:gd name="T2" fmla="*/ 0 w 15"/>
                  <a:gd name="T3" fmla="*/ 2 h 13"/>
                  <a:gd name="T4" fmla="*/ 1 w 15"/>
                  <a:gd name="T5" fmla="*/ 2 h 13"/>
                  <a:gd name="T6" fmla="*/ 1 w 15"/>
                  <a:gd name="T7" fmla="*/ 2 h 13"/>
                  <a:gd name="T8" fmla="*/ 1 w 15"/>
                  <a:gd name="T9" fmla="*/ 3 h 13"/>
                  <a:gd name="T10" fmla="*/ 1 w 15"/>
                  <a:gd name="T11" fmla="*/ 3 h 13"/>
                  <a:gd name="T12" fmla="*/ 3 w 15"/>
                  <a:gd name="T13" fmla="*/ 3 h 13"/>
                  <a:gd name="T14" fmla="*/ 3 w 15"/>
                  <a:gd name="T15" fmla="*/ 1 h 13"/>
                  <a:gd name="T16" fmla="*/ 2 w 15"/>
                  <a:gd name="T17" fmla="*/ 1 h 13"/>
                  <a:gd name="T18" fmla="*/ 1 w 15"/>
                  <a:gd name="T19" fmla="*/ 0 h 13"/>
                  <a:gd name="T20" fmla="*/ 0 w 15"/>
                  <a:gd name="T21" fmla="*/ 0 h 13"/>
                  <a:gd name="T22" fmla="*/ 0 w 15"/>
                  <a:gd name="T23" fmla="*/ 0 h 13"/>
                  <a:gd name="T24" fmla="*/ 0 w 15"/>
                  <a:gd name="T25" fmla="*/ 2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"/>
                  <a:gd name="T40" fmla="*/ 0 h 13"/>
                  <a:gd name="T41" fmla="*/ 15 w 15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" h="13">
                    <a:moveTo>
                      <a:pt x="0" y="9"/>
                    </a:moveTo>
                    <a:lnTo>
                      <a:pt x="0" y="9"/>
                    </a:lnTo>
                    <a:lnTo>
                      <a:pt x="4" y="9"/>
                    </a:lnTo>
                    <a:lnTo>
                      <a:pt x="4" y="11"/>
                    </a:lnTo>
                    <a:lnTo>
                      <a:pt x="6" y="12"/>
                    </a:lnTo>
                    <a:lnTo>
                      <a:pt x="6" y="13"/>
                    </a:lnTo>
                    <a:lnTo>
                      <a:pt x="15" y="13"/>
                    </a:lnTo>
                    <a:lnTo>
                      <a:pt x="13" y="7"/>
                    </a:lnTo>
                    <a:lnTo>
                      <a:pt x="11" y="4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82" name="Freeform 652"/>
              <p:cNvSpPr>
                <a:spLocks/>
              </p:cNvSpPr>
              <p:nvPr/>
            </p:nvSpPr>
            <p:spPr bwMode="auto">
              <a:xfrm>
                <a:off x="5912" y="3688"/>
                <a:ext cx="7" cy="6"/>
              </a:xfrm>
              <a:custGeom>
                <a:avLst/>
                <a:gdLst>
                  <a:gd name="T0" fmla="*/ 3 w 13"/>
                  <a:gd name="T1" fmla="*/ 3 h 13"/>
                  <a:gd name="T2" fmla="*/ 3 w 13"/>
                  <a:gd name="T3" fmla="*/ 3 h 13"/>
                  <a:gd name="T4" fmla="*/ 3 w 13"/>
                  <a:gd name="T5" fmla="*/ 2 h 13"/>
                  <a:gd name="T6" fmla="*/ 3 w 13"/>
                  <a:gd name="T7" fmla="*/ 2 h 13"/>
                  <a:gd name="T8" fmla="*/ 3 w 13"/>
                  <a:gd name="T9" fmla="*/ 2 h 13"/>
                  <a:gd name="T10" fmla="*/ 4 w 13"/>
                  <a:gd name="T11" fmla="*/ 2 h 13"/>
                  <a:gd name="T12" fmla="*/ 4 w 13"/>
                  <a:gd name="T13" fmla="*/ 0 h 13"/>
                  <a:gd name="T14" fmla="*/ 2 w 13"/>
                  <a:gd name="T15" fmla="*/ 0 h 13"/>
                  <a:gd name="T16" fmla="*/ 1 w 13"/>
                  <a:gd name="T17" fmla="*/ 1 h 13"/>
                  <a:gd name="T18" fmla="*/ 0 w 13"/>
                  <a:gd name="T19" fmla="*/ 2 h 13"/>
                  <a:gd name="T20" fmla="*/ 0 w 13"/>
                  <a:gd name="T21" fmla="*/ 3 h 13"/>
                  <a:gd name="T22" fmla="*/ 0 w 13"/>
                  <a:gd name="T23" fmla="*/ 3 h 13"/>
                  <a:gd name="T24" fmla="*/ 3 w 13"/>
                  <a:gd name="T25" fmla="*/ 3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13"/>
                  <a:gd name="T41" fmla="*/ 13 w 13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13">
                    <a:moveTo>
                      <a:pt x="9" y="13"/>
                    </a:moveTo>
                    <a:lnTo>
                      <a:pt x="9" y="13"/>
                    </a:lnTo>
                    <a:lnTo>
                      <a:pt x="9" y="11"/>
                    </a:lnTo>
                    <a:lnTo>
                      <a:pt x="10" y="11"/>
                    </a:lnTo>
                    <a:lnTo>
                      <a:pt x="10" y="9"/>
                    </a:lnTo>
                    <a:lnTo>
                      <a:pt x="13" y="9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3" y="4"/>
                    </a:lnTo>
                    <a:lnTo>
                      <a:pt x="0" y="8"/>
                    </a:lnTo>
                    <a:lnTo>
                      <a:pt x="0" y="13"/>
                    </a:lnTo>
                    <a:lnTo>
                      <a:pt x="9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83" name="Freeform 653"/>
              <p:cNvSpPr>
                <a:spLocks/>
              </p:cNvSpPr>
              <p:nvPr/>
            </p:nvSpPr>
            <p:spPr bwMode="auto">
              <a:xfrm>
                <a:off x="5912" y="3694"/>
                <a:ext cx="7" cy="6"/>
              </a:xfrm>
              <a:custGeom>
                <a:avLst/>
                <a:gdLst>
                  <a:gd name="T0" fmla="*/ 4 w 13"/>
                  <a:gd name="T1" fmla="*/ 0 h 13"/>
                  <a:gd name="T2" fmla="*/ 4 w 13"/>
                  <a:gd name="T3" fmla="*/ 0 h 13"/>
                  <a:gd name="T4" fmla="*/ 3 w 13"/>
                  <a:gd name="T5" fmla="*/ 0 h 13"/>
                  <a:gd name="T6" fmla="*/ 3 w 13"/>
                  <a:gd name="T7" fmla="*/ 0 h 13"/>
                  <a:gd name="T8" fmla="*/ 3 w 13"/>
                  <a:gd name="T9" fmla="*/ 0 h 13"/>
                  <a:gd name="T10" fmla="*/ 3 w 13"/>
                  <a:gd name="T11" fmla="*/ 0 h 13"/>
                  <a:gd name="T12" fmla="*/ 0 w 13"/>
                  <a:gd name="T13" fmla="*/ 0 h 13"/>
                  <a:gd name="T14" fmla="*/ 0 w 13"/>
                  <a:gd name="T15" fmla="*/ 1 h 13"/>
                  <a:gd name="T16" fmla="*/ 1 w 13"/>
                  <a:gd name="T17" fmla="*/ 2 h 13"/>
                  <a:gd name="T18" fmla="*/ 2 w 13"/>
                  <a:gd name="T19" fmla="*/ 2 h 13"/>
                  <a:gd name="T20" fmla="*/ 4 w 13"/>
                  <a:gd name="T21" fmla="*/ 3 h 13"/>
                  <a:gd name="T22" fmla="*/ 4 w 13"/>
                  <a:gd name="T23" fmla="*/ 3 h 13"/>
                  <a:gd name="T24" fmla="*/ 4 w 13"/>
                  <a:gd name="T25" fmla="*/ 0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13"/>
                  <a:gd name="T41" fmla="*/ 13 w 13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13">
                    <a:moveTo>
                      <a:pt x="13" y="3"/>
                    </a:moveTo>
                    <a:lnTo>
                      <a:pt x="13" y="3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3" y="13"/>
                    </a:lnTo>
                    <a:lnTo>
                      <a:pt x="13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84" name="Freeform 654"/>
              <p:cNvSpPr>
                <a:spLocks/>
              </p:cNvSpPr>
              <p:nvPr/>
            </p:nvSpPr>
            <p:spPr bwMode="auto">
              <a:xfrm>
                <a:off x="5854" y="3435"/>
                <a:ext cx="89" cy="17"/>
              </a:xfrm>
              <a:custGeom>
                <a:avLst/>
                <a:gdLst>
                  <a:gd name="T0" fmla="*/ 39 w 179"/>
                  <a:gd name="T1" fmla="*/ 9 h 33"/>
                  <a:gd name="T2" fmla="*/ 39 w 179"/>
                  <a:gd name="T3" fmla="*/ 6 h 33"/>
                  <a:gd name="T4" fmla="*/ 0 w 179"/>
                  <a:gd name="T5" fmla="*/ 0 h 33"/>
                  <a:gd name="T6" fmla="*/ 0 w 179"/>
                  <a:gd name="T7" fmla="*/ 3 h 33"/>
                  <a:gd name="T8" fmla="*/ 38 w 179"/>
                  <a:gd name="T9" fmla="*/ 9 h 33"/>
                  <a:gd name="T10" fmla="*/ 38 w 179"/>
                  <a:gd name="T11" fmla="*/ 6 h 33"/>
                  <a:gd name="T12" fmla="*/ 39 w 179"/>
                  <a:gd name="T13" fmla="*/ 9 h 33"/>
                  <a:gd name="T14" fmla="*/ 44 w 179"/>
                  <a:gd name="T15" fmla="*/ 7 h 33"/>
                  <a:gd name="T16" fmla="*/ 39 w 179"/>
                  <a:gd name="T17" fmla="*/ 6 h 33"/>
                  <a:gd name="T18" fmla="*/ 39 w 179"/>
                  <a:gd name="T19" fmla="*/ 9 h 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9"/>
                  <a:gd name="T31" fmla="*/ 0 h 33"/>
                  <a:gd name="T32" fmla="*/ 179 w 179"/>
                  <a:gd name="T33" fmla="*/ 33 h 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9" h="33">
                    <a:moveTo>
                      <a:pt x="156" y="33"/>
                    </a:moveTo>
                    <a:lnTo>
                      <a:pt x="156" y="24"/>
                    </a:lnTo>
                    <a:lnTo>
                      <a:pt x="3" y="0"/>
                    </a:lnTo>
                    <a:lnTo>
                      <a:pt x="0" y="9"/>
                    </a:lnTo>
                    <a:lnTo>
                      <a:pt x="154" y="33"/>
                    </a:lnTo>
                    <a:lnTo>
                      <a:pt x="154" y="24"/>
                    </a:lnTo>
                    <a:lnTo>
                      <a:pt x="156" y="33"/>
                    </a:lnTo>
                    <a:lnTo>
                      <a:pt x="179" y="28"/>
                    </a:lnTo>
                    <a:lnTo>
                      <a:pt x="156" y="24"/>
                    </a:lnTo>
                    <a:lnTo>
                      <a:pt x="156" y="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85" name="Freeform 655"/>
              <p:cNvSpPr>
                <a:spLocks/>
              </p:cNvSpPr>
              <p:nvPr/>
            </p:nvSpPr>
            <p:spPr bwMode="auto">
              <a:xfrm>
                <a:off x="5773" y="3447"/>
                <a:ext cx="159" cy="34"/>
              </a:xfrm>
              <a:custGeom>
                <a:avLst/>
                <a:gdLst>
                  <a:gd name="T0" fmla="*/ 1 w 318"/>
                  <a:gd name="T1" fmla="*/ 15 h 68"/>
                  <a:gd name="T2" fmla="*/ 1 w 318"/>
                  <a:gd name="T3" fmla="*/ 17 h 68"/>
                  <a:gd name="T4" fmla="*/ 80 w 318"/>
                  <a:gd name="T5" fmla="*/ 2 h 68"/>
                  <a:gd name="T6" fmla="*/ 79 w 318"/>
                  <a:gd name="T7" fmla="*/ 0 h 68"/>
                  <a:gd name="T8" fmla="*/ 0 w 318"/>
                  <a:gd name="T9" fmla="*/ 14 h 68"/>
                  <a:gd name="T10" fmla="*/ 1 w 318"/>
                  <a:gd name="T11" fmla="*/ 15 h 6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8"/>
                  <a:gd name="T19" fmla="*/ 0 h 68"/>
                  <a:gd name="T20" fmla="*/ 318 w 318"/>
                  <a:gd name="T21" fmla="*/ 68 h 6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8" h="68">
                    <a:moveTo>
                      <a:pt x="1" y="63"/>
                    </a:moveTo>
                    <a:lnTo>
                      <a:pt x="2" y="68"/>
                    </a:lnTo>
                    <a:lnTo>
                      <a:pt x="318" y="9"/>
                    </a:lnTo>
                    <a:lnTo>
                      <a:pt x="316" y="0"/>
                    </a:lnTo>
                    <a:lnTo>
                      <a:pt x="0" y="59"/>
                    </a:lnTo>
                    <a:lnTo>
                      <a:pt x="1" y="6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86" name="Freeform 656"/>
              <p:cNvSpPr>
                <a:spLocks/>
              </p:cNvSpPr>
              <p:nvPr/>
            </p:nvSpPr>
            <p:spPr bwMode="auto">
              <a:xfrm>
                <a:off x="5227" y="3465"/>
                <a:ext cx="374" cy="83"/>
              </a:xfrm>
              <a:custGeom>
                <a:avLst/>
                <a:gdLst>
                  <a:gd name="T0" fmla="*/ 23 w 748"/>
                  <a:gd name="T1" fmla="*/ 0 h 165"/>
                  <a:gd name="T2" fmla="*/ 22 w 748"/>
                  <a:gd name="T3" fmla="*/ 1 h 165"/>
                  <a:gd name="T4" fmla="*/ 19 w 748"/>
                  <a:gd name="T5" fmla="*/ 1 h 165"/>
                  <a:gd name="T6" fmla="*/ 15 w 748"/>
                  <a:gd name="T7" fmla="*/ 3 h 165"/>
                  <a:gd name="T8" fmla="*/ 12 w 748"/>
                  <a:gd name="T9" fmla="*/ 4 h 165"/>
                  <a:gd name="T10" fmla="*/ 9 w 748"/>
                  <a:gd name="T11" fmla="*/ 6 h 165"/>
                  <a:gd name="T12" fmla="*/ 6 w 748"/>
                  <a:gd name="T13" fmla="*/ 8 h 165"/>
                  <a:gd name="T14" fmla="*/ 3 w 748"/>
                  <a:gd name="T15" fmla="*/ 10 h 165"/>
                  <a:gd name="T16" fmla="*/ 0 w 748"/>
                  <a:gd name="T17" fmla="*/ 12 h 165"/>
                  <a:gd name="T18" fmla="*/ 3 w 748"/>
                  <a:gd name="T19" fmla="*/ 15 h 165"/>
                  <a:gd name="T20" fmla="*/ 7 w 748"/>
                  <a:gd name="T21" fmla="*/ 18 h 165"/>
                  <a:gd name="T22" fmla="*/ 12 w 748"/>
                  <a:gd name="T23" fmla="*/ 22 h 165"/>
                  <a:gd name="T24" fmla="*/ 19 w 748"/>
                  <a:gd name="T25" fmla="*/ 24 h 165"/>
                  <a:gd name="T26" fmla="*/ 24 w 748"/>
                  <a:gd name="T27" fmla="*/ 27 h 165"/>
                  <a:gd name="T28" fmla="*/ 30 w 748"/>
                  <a:gd name="T29" fmla="*/ 29 h 165"/>
                  <a:gd name="T30" fmla="*/ 35 w 748"/>
                  <a:gd name="T31" fmla="*/ 30 h 165"/>
                  <a:gd name="T32" fmla="*/ 40 w 748"/>
                  <a:gd name="T33" fmla="*/ 30 h 165"/>
                  <a:gd name="T34" fmla="*/ 42 w 748"/>
                  <a:gd name="T35" fmla="*/ 32 h 165"/>
                  <a:gd name="T36" fmla="*/ 46 w 748"/>
                  <a:gd name="T37" fmla="*/ 34 h 165"/>
                  <a:gd name="T38" fmla="*/ 51 w 748"/>
                  <a:gd name="T39" fmla="*/ 36 h 165"/>
                  <a:gd name="T40" fmla="*/ 57 w 748"/>
                  <a:gd name="T41" fmla="*/ 38 h 165"/>
                  <a:gd name="T42" fmla="*/ 65 w 748"/>
                  <a:gd name="T43" fmla="*/ 39 h 165"/>
                  <a:gd name="T44" fmla="*/ 70 w 748"/>
                  <a:gd name="T45" fmla="*/ 41 h 165"/>
                  <a:gd name="T46" fmla="*/ 74 w 748"/>
                  <a:gd name="T47" fmla="*/ 41 h 165"/>
                  <a:gd name="T48" fmla="*/ 75 w 748"/>
                  <a:gd name="T49" fmla="*/ 42 h 165"/>
                  <a:gd name="T50" fmla="*/ 169 w 748"/>
                  <a:gd name="T51" fmla="*/ 30 h 165"/>
                  <a:gd name="T52" fmla="*/ 187 w 748"/>
                  <a:gd name="T53" fmla="*/ 14 h 165"/>
                  <a:gd name="T54" fmla="*/ 23 w 748"/>
                  <a:gd name="T55" fmla="*/ 0 h 16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748"/>
                  <a:gd name="T85" fmla="*/ 0 h 165"/>
                  <a:gd name="T86" fmla="*/ 748 w 748"/>
                  <a:gd name="T87" fmla="*/ 165 h 16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748" h="165">
                    <a:moveTo>
                      <a:pt x="95" y="0"/>
                    </a:moveTo>
                    <a:lnTo>
                      <a:pt x="85" y="1"/>
                    </a:lnTo>
                    <a:lnTo>
                      <a:pt x="74" y="4"/>
                    </a:lnTo>
                    <a:lnTo>
                      <a:pt x="61" y="9"/>
                    </a:lnTo>
                    <a:lnTo>
                      <a:pt x="48" y="15"/>
                    </a:lnTo>
                    <a:lnTo>
                      <a:pt x="34" y="21"/>
                    </a:lnTo>
                    <a:lnTo>
                      <a:pt x="22" y="29"/>
                    </a:lnTo>
                    <a:lnTo>
                      <a:pt x="10" y="38"/>
                    </a:lnTo>
                    <a:lnTo>
                      <a:pt x="0" y="47"/>
                    </a:lnTo>
                    <a:lnTo>
                      <a:pt x="13" y="59"/>
                    </a:lnTo>
                    <a:lnTo>
                      <a:pt x="29" y="72"/>
                    </a:lnTo>
                    <a:lnTo>
                      <a:pt x="51" y="85"/>
                    </a:lnTo>
                    <a:lnTo>
                      <a:pt x="74" y="96"/>
                    </a:lnTo>
                    <a:lnTo>
                      <a:pt x="97" y="107"/>
                    </a:lnTo>
                    <a:lnTo>
                      <a:pt x="120" y="115"/>
                    </a:lnTo>
                    <a:lnTo>
                      <a:pt x="140" y="118"/>
                    </a:lnTo>
                    <a:lnTo>
                      <a:pt x="158" y="118"/>
                    </a:lnTo>
                    <a:lnTo>
                      <a:pt x="166" y="127"/>
                    </a:lnTo>
                    <a:lnTo>
                      <a:pt x="183" y="135"/>
                    </a:lnTo>
                    <a:lnTo>
                      <a:pt x="206" y="144"/>
                    </a:lnTo>
                    <a:lnTo>
                      <a:pt x="231" y="150"/>
                    </a:lnTo>
                    <a:lnTo>
                      <a:pt x="257" y="156"/>
                    </a:lnTo>
                    <a:lnTo>
                      <a:pt x="279" y="161"/>
                    </a:lnTo>
                    <a:lnTo>
                      <a:pt x="294" y="164"/>
                    </a:lnTo>
                    <a:lnTo>
                      <a:pt x="299" y="165"/>
                    </a:lnTo>
                    <a:lnTo>
                      <a:pt x="676" y="118"/>
                    </a:lnTo>
                    <a:lnTo>
                      <a:pt x="748" y="54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87" name="Freeform 657"/>
              <p:cNvSpPr>
                <a:spLocks/>
              </p:cNvSpPr>
              <p:nvPr/>
            </p:nvSpPr>
            <p:spPr bwMode="auto">
              <a:xfrm>
                <a:off x="5225" y="3462"/>
                <a:ext cx="50" cy="28"/>
              </a:xfrm>
              <a:custGeom>
                <a:avLst/>
                <a:gdLst>
                  <a:gd name="T0" fmla="*/ 2 w 101"/>
                  <a:gd name="T1" fmla="*/ 13 h 55"/>
                  <a:gd name="T2" fmla="*/ 2 w 101"/>
                  <a:gd name="T3" fmla="*/ 14 h 55"/>
                  <a:gd name="T4" fmla="*/ 4 w 101"/>
                  <a:gd name="T5" fmla="*/ 12 h 55"/>
                  <a:gd name="T6" fmla="*/ 7 w 101"/>
                  <a:gd name="T7" fmla="*/ 10 h 55"/>
                  <a:gd name="T8" fmla="*/ 10 w 101"/>
                  <a:gd name="T9" fmla="*/ 8 h 55"/>
                  <a:gd name="T10" fmla="*/ 14 w 101"/>
                  <a:gd name="T11" fmla="*/ 6 h 55"/>
                  <a:gd name="T12" fmla="*/ 17 w 101"/>
                  <a:gd name="T13" fmla="*/ 5 h 55"/>
                  <a:gd name="T14" fmla="*/ 20 w 101"/>
                  <a:gd name="T15" fmla="*/ 4 h 55"/>
                  <a:gd name="T16" fmla="*/ 23 w 101"/>
                  <a:gd name="T17" fmla="*/ 3 h 55"/>
                  <a:gd name="T18" fmla="*/ 25 w 101"/>
                  <a:gd name="T19" fmla="*/ 3 h 55"/>
                  <a:gd name="T20" fmla="*/ 25 w 101"/>
                  <a:gd name="T21" fmla="*/ 0 h 55"/>
                  <a:gd name="T22" fmla="*/ 22 w 101"/>
                  <a:gd name="T23" fmla="*/ 1 h 55"/>
                  <a:gd name="T24" fmla="*/ 19 w 101"/>
                  <a:gd name="T25" fmla="*/ 2 h 55"/>
                  <a:gd name="T26" fmla="*/ 16 w 101"/>
                  <a:gd name="T27" fmla="*/ 3 h 55"/>
                  <a:gd name="T28" fmla="*/ 13 w 101"/>
                  <a:gd name="T29" fmla="*/ 4 h 55"/>
                  <a:gd name="T30" fmla="*/ 9 w 101"/>
                  <a:gd name="T31" fmla="*/ 6 h 55"/>
                  <a:gd name="T32" fmla="*/ 6 w 101"/>
                  <a:gd name="T33" fmla="*/ 8 h 55"/>
                  <a:gd name="T34" fmla="*/ 3 w 101"/>
                  <a:gd name="T35" fmla="*/ 10 h 55"/>
                  <a:gd name="T36" fmla="*/ 0 w 101"/>
                  <a:gd name="T37" fmla="*/ 12 h 55"/>
                  <a:gd name="T38" fmla="*/ 0 w 101"/>
                  <a:gd name="T39" fmla="*/ 14 h 55"/>
                  <a:gd name="T40" fmla="*/ 0 w 101"/>
                  <a:gd name="T41" fmla="*/ 12 h 55"/>
                  <a:gd name="T42" fmla="*/ 0 w 101"/>
                  <a:gd name="T43" fmla="*/ 13 h 55"/>
                  <a:gd name="T44" fmla="*/ 0 w 101"/>
                  <a:gd name="T45" fmla="*/ 14 h 55"/>
                  <a:gd name="T46" fmla="*/ 2 w 101"/>
                  <a:gd name="T47" fmla="*/ 13 h 5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01"/>
                  <a:gd name="T73" fmla="*/ 0 h 55"/>
                  <a:gd name="T74" fmla="*/ 101 w 101"/>
                  <a:gd name="T75" fmla="*/ 55 h 5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01" h="55">
                    <a:moveTo>
                      <a:pt x="9" y="49"/>
                    </a:moveTo>
                    <a:lnTo>
                      <a:pt x="9" y="55"/>
                    </a:lnTo>
                    <a:lnTo>
                      <a:pt x="19" y="46"/>
                    </a:lnTo>
                    <a:lnTo>
                      <a:pt x="30" y="38"/>
                    </a:lnTo>
                    <a:lnTo>
                      <a:pt x="43" y="30"/>
                    </a:lnTo>
                    <a:lnTo>
                      <a:pt x="57" y="24"/>
                    </a:lnTo>
                    <a:lnTo>
                      <a:pt x="69" y="18"/>
                    </a:lnTo>
                    <a:lnTo>
                      <a:pt x="81" y="14"/>
                    </a:lnTo>
                    <a:lnTo>
                      <a:pt x="92" y="10"/>
                    </a:lnTo>
                    <a:lnTo>
                      <a:pt x="101" y="9"/>
                    </a:lnTo>
                    <a:lnTo>
                      <a:pt x="101" y="0"/>
                    </a:lnTo>
                    <a:lnTo>
                      <a:pt x="90" y="1"/>
                    </a:lnTo>
                    <a:lnTo>
                      <a:pt x="78" y="5"/>
                    </a:lnTo>
                    <a:lnTo>
                      <a:pt x="65" y="9"/>
                    </a:lnTo>
                    <a:lnTo>
                      <a:pt x="52" y="15"/>
                    </a:lnTo>
                    <a:lnTo>
                      <a:pt x="38" y="23"/>
                    </a:lnTo>
                    <a:lnTo>
                      <a:pt x="25" y="31"/>
                    </a:lnTo>
                    <a:lnTo>
                      <a:pt x="14" y="39"/>
                    </a:lnTo>
                    <a:lnTo>
                      <a:pt x="2" y="48"/>
                    </a:lnTo>
                    <a:lnTo>
                      <a:pt x="2" y="54"/>
                    </a:lnTo>
                    <a:lnTo>
                      <a:pt x="2" y="48"/>
                    </a:lnTo>
                    <a:lnTo>
                      <a:pt x="0" y="52"/>
                    </a:lnTo>
                    <a:lnTo>
                      <a:pt x="2" y="54"/>
                    </a:lnTo>
                    <a:lnTo>
                      <a:pt x="9" y="4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88" name="Freeform 658"/>
              <p:cNvSpPr>
                <a:spLocks/>
              </p:cNvSpPr>
              <p:nvPr/>
            </p:nvSpPr>
            <p:spPr bwMode="auto">
              <a:xfrm>
                <a:off x="5226" y="3487"/>
                <a:ext cx="83" cy="39"/>
              </a:xfrm>
              <a:custGeom>
                <a:avLst/>
                <a:gdLst>
                  <a:gd name="T0" fmla="*/ 42 w 166"/>
                  <a:gd name="T1" fmla="*/ 18 h 79"/>
                  <a:gd name="T2" fmla="*/ 41 w 166"/>
                  <a:gd name="T3" fmla="*/ 17 h 79"/>
                  <a:gd name="T4" fmla="*/ 36 w 166"/>
                  <a:gd name="T5" fmla="*/ 17 h 79"/>
                  <a:gd name="T6" fmla="*/ 31 w 166"/>
                  <a:gd name="T7" fmla="*/ 16 h 79"/>
                  <a:gd name="T8" fmla="*/ 25 w 166"/>
                  <a:gd name="T9" fmla="*/ 14 h 79"/>
                  <a:gd name="T10" fmla="*/ 20 w 166"/>
                  <a:gd name="T11" fmla="*/ 12 h 79"/>
                  <a:gd name="T12" fmla="*/ 14 w 166"/>
                  <a:gd name="T13" fmla="*/ 9 h 79"/>
                  <a:gd name="T14" fmla="*/ 9 w 166"/>
                  <a:gd name="T15" fmla="*/ 6 h 79"/>
                  <a:gd name="T16" fmla="*/ 5 w 166"/>
                  <a:gd name="T17" fmla="*/ 3 h 79"/>
                  <a:gd name="T18" fmla="*/ 1 w 166"/>
                  <a:gd name="T19" fmla="*/ 0 h 79"/>
                  <a:gd name="T20" fmla="*/ 0 w 166"/>
                  <a:gd name="T21" fmla="*/ 1 h 79"/>
                  <a:gd name="T22" fmla="*/ 3 w 166"/>
                  <a:gd name="T23" fmla="*/ 4 h 79"/>
                  <a:gd name="T24" fmla="*/ 7 w 166"/>
                  <a:gd name="T25" fmla="*/ 8 h 79"/>
                  <a:gd name="T26" fmla="*/ 13 w 166"/>
                  <a:gd name="T27" fmla="*/ 11 h 79"/>
                  <a:gd name="T28" fmla="*/ 19 w 166"/>
                  <a:gd name="T29" fmla="*/ 14 h 79"/>
                  <a:gd name="T30" fmla="*/ 24 w 166"/>
                  <a:gd name="T31" fmla="*/ 16 h 79"/>
                  <a:gd name="T32" fmla="*/ 30 w 166"/>
                  <a:gd name="T33" fmla="*/ 18 h 79"/>
                  <a:gd name="T34" fmla="*/ 36 w 166"/>
                  <a:gd name="T35" fmla="*/ 19 h 79"/>
                  <a:gd name="T36" fmla="*/ 41 w 166"/>
                  <a:gd name="T37" fmla="*/ 19 h 79"/>
                  <a:gd name="T38" fmla="*/ 40 w 166"/>
                  <a:gd name="T39" fmla="*/ 18 h 79"/>
                  <a:gd name="T40" fmla="*/ 42 w 166"/>
                  <a:gd name="T41" fmla="*/ 18 h 79"/>
                  <a:gd name="T42" fmla="*/ 42 w 166"/>
                  <a:gd name="T43" fmla="*/ 17 h 79"/>
                  <a:gd name="T44" fmla="*/ 41 w 166"/>
                  <a:gd name="T45" fmla="*/ 17 h 79"/>
                  <a:gd name="T46" fmla="*/ 42 w 166"/>
                  <a:gd name="T47" fmla="*/ 18 h 7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66"/>
                  <a:gd name="T73" fmla="*/ 0 h 79"/>
                  <a:gd name="T74" fmla="*/ 166 w 166"/>
                  <a:gd name="T75" fmla="*/ 79 h 7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66" h="79">
                    <a:moveTo>
                      <a:pt x="166" y="73"/>
                    </a:moveTo>
                    <a:lnTo>
                      <a:pt x="161" y="70"/>
                    </a:lnTo>
                    <a:lnTo>
                      <a:pt x="144" y="70"/>
                    </a:lnTo>
                    <a:lnTo>
                      <a:pt x="125" y="66"/>
                    </a:lnTo>
                    <a:lnTo>
                      <a:pt x="102" y="58"/>
                    </a:lnTo>
                    <a:lnTo>
                      <a:pt x="80" y="48"/>
                    </a:lnTo>
                    <a:lnTo>
                      <a:pt x="57" y="36"/>
                    </a:lnTo>
                    <a:lnTo>
                      <a:pt x="35" y="25"/>
                    </a:lnTo>
                    <a:lnTo>
                      <a:pt x="20" y="12"/>
                    </a:lnTo>
                    <a:lnTo>
                      <a:pt x="7" y="0"/>
                    </a:lnTo>
                    <a:lnTo>
                      <a:pt x="0" y="5"/>
                    </a:lnTo>
                    <a:lnTo>
                      <a:pt x="13" y="19"/>
                    </a:lnTo>
                    <a:lnTo>
                      <a:pt x="30" y="32"/>
                    </a:lnTo>
                    <a:lnTo>
                      <a:pt x="52" y="45"/>
                    </a:lnTo>
                    <a:lnTo>
                      <a:pt x="75" y="57"/>
                    </a:lnTo>
                    <a:lnTo>
                      <a:pt x="99" y="67"/>
                    </a:lnTo>
                    <a:lnTo>
                      <a:pt x="123" y="75"/>
                    </a:lnTo>
                    <a:lnTo>
                      <a:pt x="144" y="79"/>
                    </a:lnTo>
                    <a:lnTo>
                      <a:pt x="163" y="79"/>
                    </a:lnTo>
                    <a:lnTo>
                      <a:pt x="157" y="75"/>
                    </a:lnTo>
                    <a:lnTo>
                      <a:pt x="166" y="73"/>
                    </a:lnTo>
                    <a:lnTo>
                      <a:pt x="165" y="68"/>
                    </a:lnTo>
                    <a:lnTo>
                      <a:pt x="161" y="70"/>
                    </a:lnTo>
                    <a:lnTo>
                      <a:pt x="166" y="7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89" name="Freeform 659"/>
              <p:cNvSpPr>
                <a:spLocks/>
              </p:cNvSpPr>
              <p:nvPr/>
            </p:nvSpPr>
            <p:spPr bwMode="auto">
              <a:xfrm>
                <a:off x="5304" y="3524"/>
                <a:ext cx="74" cy="26"/>
              </a:xfrm>
              <a:custGeom>
                <a:avLst/>
                <a:gdLst>
                  <a:gd name="T0" fmla="*/ 37 w 148"/>
                  <a:gd name="T1" fmla="*/ 11 h 53"/>
                  <a:gd name="T2" fmla="*/ 37 w 148"/>
                  <a:gd name="T3" fmla="*/ 11 h 53"/>
                  <a:gd name="T4" fmla="*/ 36 w 148"/>
                  <a:gd name="T5" fmla="*/ 10 h 53"/>
                  <a:gd name="T6" fmla="*/ 31 w 148"/>
                  <a:gd name="T7" fmla="*/ 9 h 53"/>
                  <a:gd name="T8" fmla="*/ 26 w 148"/>
                  <a:gd name="T9" fmla="*/ 8 h 53"/>
                  <a:gd name="T10" fmla="*/ 20 w 148"/>
                  <a:gd name="T11" fmla="*/ 7 h 53"/>
                  <a:gd name="T12" fmla="*/ 13 w 148"/>
                  <a:gd name="T13" fmla="*/ 5 h 53"/>
                  <a:gd name="T14" fmla="*/ 7 w 148"/>
                  <a:gd name="T15" fmla="*/ 3 h 53"/>
                  <a:gd name="T16" fmla="*/ 3 w 148"/>
                  <a:gd name="T17" fmla="*/ 1 h 53"/>
                  <a:gd name="T18" fmla="*/ 2 w 148"/>
                  <a:gd name="T19" fmla="*/ 0 h 53"/>
                  <a:gd name="T20" fmla="*/ 0 w 148"/>
                  <a:gd name="T21" fmla="*/ 0 h 53"/>
                  <a:gd name="T22" fmla="*/ 2 w 148"/>
                  <a:gd name="T23" fmla="*/ 3 h 53"/>
                  <a:gd name="T24" fmla="*/ 7 w 148"/>
                  <a:gd name="T25" fmla="*/ 5 h 53"/>
                  <a:gd name="T26" fmla="*/ 13 w 148"/>
                  <a:gd name="T27" fmla="*/ 7 h 53"/>
                  <a:gd name="T28" fmla="*/ 19 w 148"/>
                  <a:gd name="T29" fmla="*/ 9 h 53"/>
                  <a:gd name="T30" fmla="*/ 25 w 148"/>
                  <a:gd name="T31" fmla="*/ 11 h 53"/>
                  <a:gd name="T32" fmla="*/ 31 w 148"/>
                  <a:gd name="T33" fmla="*/ 12 h 53"/>
                  <a:gd name="T34" fmla="*/ 35 w 148"/>
                  <a:gd name="T35" fmla="*/ 13 h 53"/>
                  <a:gd name="T36" fmla="*/ 37 w 148"/>
                  <a:gd name="T37" fmla="*/ 13 h 53"/>
                  <a:gd name="T38" fmla="*/ 37 w 148"/>
                  <a:gd name="T39" fmla="*/ 13 h 53"/>
                  <a:gd name="T40" fmla="*/ 37 w 148"/>
                  <a:gd name="T41" fmla="*/ 11 h 5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48"/>
                  <a:gd name="T64" fmla="*/ 0 h 53"/>
                  <a:gd name="T65" fmla="*/ 148 w 148"/>
                  <a:gd name="T66" fmla="*/ 53 h 5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48" h="53">
                    <a:moveTo>
                      <a:pt x="146" y="44"/>
                    </a:moveTo>
                    <a:lnTo>
                      <a:pt x="148" y="44"/>
                    </a:lnTo>
                    <a:lnTo>
                      <a:pt x="142" y="43"/>
                    </a:lnTo>
                    <a:lnTo>
                      <a:pt x="127" y="39"/>
                    </a:lnTo>
                    <a:lnTo>
                      <a:pt x="105" y="35"/>
                    </a:lnTo>
                    <a:lnTo>
                      <a:pt x="80" y="29"/>
                    </a:lnTo>
                    <a:lnTo>
                      <a:pt x="54" y="22"/>
                    </a:lnTo>
                    <a:lnTo>
                      <a:pt x="31" y="14"/>
                    </a:lnTo>
                    <a:lnTo>
                      <a:pt x="15" y="7"/>
                    </a:lnTo>
                    <a:lnTo>
                      <a:pt x="9" y="0"/>
                    </a:lnTo>
                    <a:lnTo>
                      <a:pt x="0" y="2"/>
                    </a:lnTo>
                    <a:lnTo>
                      <a:pt x="10" y="14"/>
                    </a:lnTo>
                    <a:lnTo>
                      <a:pt x="29" y="23"/>
                    </a:lnTo>
                    <a:lnTo>
                      <a:pt x="52" y="31"/>
                    </a:lnTo>
                    <a:lnTo>
                      <a:pt x="77" y="38"/>
                    </a:lnTo>
                    <a:lnTo>
                      <a:pt x="103" y="44"/>
                    </a:lnTo>
                    <a:lnTo>
                      <a:pt x="125" y="48"/>
                    </a:lnTo>
                    <a:lnTo>
                      <a:pt x="139" y="52"/>
                    </a:lnTo>
                    <a:lnTo>
                      <a:pt x="145" y="53"/>
                    </a:lnTo>
                    <a:lnTo>
                      <a:pt x="146" y="53"/>
                    </a:lnTo>
                    <a:lnTo>
                      <a:pt x="146" y="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90" name="Freeform 660"/>
              <p:cNvSpPr>
                <a:spLocks/>
              </p:cNvSpPr>
              <p:nvPr/>
            </p:nvSpPr>
            <p:spPr bwMode="auto">
              <a:xfrm>
                <a:off x="5377" y="3522"/>
                <a:ext cx="190" cy="28"/>
              </a:xfrm>
              <a:custGeom>
                <a:avLst/>
                <a:gdLst>
                  <a:gd name="T0" fmla="*/ 93 w 381"/>
                  <a:gd name="T1" fmla="*/ 1 h 56"/>
                  <a:gd name="T2" fmla="*/ 94 w 381"/>
                  <a:gd name="T3" fmla="*/ 0 h 56"/>
                  <a:gd name="T4" fmla="*/ 0 w 381"/>
                  <a:gd name="T5" fmla="*/ 12 h 56"/>
                  <a:gd name="T6" fmla="*/ 0 w 381"/>
                  <a:gd name="T7" fmla="*/ 14 h 56"/>
                  <a:gd name="T8" fmla="*/ 94 w 381"/>
                  <a:gd name="T9" fmla="*/ 3 h 56"/>
                  <a:gd name="T10" fmla="*/ 95 w 381"/>
                  <a:gd name="T11" fmla="*/ 2 h 56"/>
                  <a:gd name="T12" fmla="*/ 93 w 381"/>
                  <a:gd name="T13" fmla="*/ 1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81"/>
                  <a:gd name="T22" fmla="*/ 0 h 56"/>
                  <a:gd name="T23" fmla="*/ 381 w 381"/>
                  <a:gd name="T24" fmla="*/ 56 h 5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81" h="56">
                    <a:moveTo>
                      <a:pt x="374" y="1"/>
                    </a:moveTo>
                    <a:lnTo>
                      <a:pt x="377" y="0"/>
                    </a:lnTo>
                    <a:lnTo>
                      <a:pt x="0" y="47"/>
                    </a:lnTo>
                    <a:lnTo>
                      <a:pt x="0" y="56"/>
                    </a:lnTo>
                    <a:lnTo>
                      <a:pt x="377" y="9"/>
                    </a:lnTo>
                    <a:lnTo>
                      <a:pt x="381" y="8"/>
                    </a:lnTo>
                    <a:lnTo>
                      <a:pt x="374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91" name="Freeform 661"/>
              <p:cNvSpPr>
                <a:spLocks/>
              </p:cNvSpPr>
              <p:nvPr/>
            </p:nvSpPr>
            <p:spPr bwMode="auto">
              <a:xfrm>
                <a:off x="5564" y="3490"/>
                <a:ext cx="39" cy="36"/>
              </a:xfrm>
              <a:custGeom>
                <a:avLst/>
                <a:gdLst>
                  <a:gd name="T0" fmla="*/ 19 w 78"/>
                  <a:gd name="T1" fmla="*/ 1 h 72"/>
                  <a:gd name="T2" fmla="*/ 18 w 78"/>
                  <a:gd name="T3" fmla="*/ 0 h 72"/>
                  <a:gd name="T4" fmla="*/ 0 w 78"/>
                  <a:gd name="T5" fmla="*/ 17 h 72"/>
                  <a:gd name="T6" fmla="*/ 1 w 78"/>
                  <a:gd name="T7" fmla="*/ 18 h 72"/>
                  <a:gd name="T8" fmla="*/ 20 w 78"/>
                  <a:gd name="T9" fmla="*/ 1 h 72"/>
                  <a:gd name="T10" fmla="*/ 19 w 78"/>
                  <a:gd name="T11" fmla="*/ 1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72"/>
                  <a:gd name="T20" fmla="*/ 78 w 7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72">
                    <a:moveTo>
                      <a:pt x="75" y="4"/>
                    </a:moveTo>
                    <a:lnTo>
                      <a:pt x="71" y="0"/>
                    </a:lnTo>
                    <a:lnTo>
                      <a:pt x="0" y="65"/>
                    </a:lnTo>
                    <a:lnTo>
                      <a:pt x="7" y="72"/>
                    </a:lnTo>
                    <a:lnTo>
                      <a:pt x="78" y="7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92" name="Freeform 662"/>
              <p:cNvSpPr>
                <a:spLocks/>
              </p:cNvSpPr>
              <p:nvPr/>
            </p:nvSpPr>
            <p:spPr bwMode="auto">
              <a:xfrm>
                <a:off x="5269" y="3228"/>
                <a:ext cx="12" cy="434"/>
              </a:xfrm>
              <a:custGeom>
                <a:avLst/>
                <a:gdLst>
                  <a:gd name="T0" fmla="*/ 3 w 24"/>
                  <a:gd name="T1" fmla="*/ 216 h 869"/>
                  <a:gd name="T2" fmla="*/ 4 w 24"/>
                  <a:gd name="T3" fmla="*/ 212 h 869"/>
                  <a:gd name="T4" fmla="*/ 5 w 24"/>
                  <a:gd name="T5" fmla="*/ 204 h 869"/>
                  <a:gd name="T6" fmla="*/ 5 w 24"/>
                  <a:gd name="T7" fmla="*/ 192 h 869"/>
                  <a:gd name="T8" fmla="*/ 6 w 24"/>
                  <a:gd name="T9" fmla="*/ 177 h 869"/>
                  <a:gd name="T10" fmla="*/ 6 w 24"/>
                  <a:gd name="T11" fmla="*/ 160 h 869"/>
                  <a:gd name="T12" fmla="*/ 6 w 24"/>
                  <a:gd name="T13" fmla="*/ 140 h 869"/>
                  <a:gd name="T14" fmla="*/ 6 w 24"/>
                  <a:gd name="T15" fmla="*/ 119 h 869"/>
                  <a:gd name="T16" fmla="*/ 6 w 24"/>
                  <a:gd name="T17" fmla="*/ 97 h 869"/>
                  <a:gd name="T18" fmla="*/ 6 w 24"/>
                  <a:gd name="T19" fmla="*/ 76 h 869"/>
                  <a:gd name="T20" fmla="*/ 6 w 24"/>
                  <a:gd name="T21" fmla="*/ 56 h 869"/>
                  <a:gd name="T22" fmla="*/ 6 w 24"/>
                  <a:gd name="T23" fmla="*/ 39 h 869"/>
                  <a:gd name="T24" fmla="*/ 5 w 24"/>
                  <a:gd name="T25" fmla="*/ 24 h 869"/>
                  <a:gd name="T26" fmla="*/ 5 w 24"/>
                  <a:gd name="T27" fmla="*/ 13 h 869"/>
                  <a:gd name="T28" fmla="*/ 4 w 24"/>
                  <a:gd name="T29" fmla="*/ 5 h 869"/>
                  <a:gd name="T30" fmla="*/ 3 w 24"/>
                  <a:gd name="T31" fmla="*/ 0 h 869"/>
                  <a:gd name="T32" fmla="*/ 3 w 24"/>
                  <a:gd name="T33" fmla="*/ 0 h 869"/>
                  <a:gd name="T34" fmla="*/ 3 w 24"/>
                  <a:gd name="T35" fmla="*/ 5 h 869"/>
                  <a:gd name="T36" fmla="*/ 2 w 24"/>
                  <a:gd name="T37" fmla="*/ 13 h 869"/>
                  <a:gd name="T38" fmla="*/ 1 w 24"/>
                  <a:gd name="T39" fmla="*/ 24 h 869"/>
                  <a:gd name="T40" fmla="*/ 1 w 24"/>
                  <a:gd name="T41" fmla="*/ 39 h 869"/>
                  <a:gd name="T42" fmla="*/ 1 w 24"/>
                  <a:gd name="T43" fmla="*/ 56 h 869"/>
                  <a:gd name="T44" fmla="*/ 1 w 24"/>
                  <a:gd name="T45" fmla="*/ 76 h 869"/>
                  <a:gd name="T46" fmla="*/ 0 w 24"/>
                  <a:gd name="T47" fmla="*/ 97 h 869"/>
                  <a:gd name="T48" fmla="*/ 0 w 24"/>
                  <a:gd name="T49" fmla="*/ 119 h 869"/>
                  <a:gd name="T50" fmla="*/ 1 w 24"/>
                  <a:gd name="T51" fmla="*/ 140 h 869"/>
                  <a:gd name="T52" fmla="*/ 1 w 24"/>
                  <a:gd name="T53" fmla="*/ 160 h 869"/>
                  <a:gd name="T54" fmla="*/ 1 w 24"/>
                  <a:gd name="T55" fmla="*/ 177 h 869"/>
                  <a:gd name="T56" fmla="*/ 1 w 24"/>
                  <a:gd name="T57" fmla="*/ 192 h 869"/>
                  <a:gd name="T58" fmla="*/ 2 w 24"/>
                  <a:gd name="T59" fmla="*/ 204 h 869"/>
                  <a:gd name="T60" fmla="*/ 3 w 24"/>
                  <a:gd name="T61" fmla="*/ 212 h 869"/>
                  <a:gd name="T62" fmla="*/ 3 w 24"/>
                  <a:gd name="T63" fmla="*/ 216 h 86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4"/>
                  <a:gd name="T97" fmla="*/ 0 h 869"/>
                  <a:gd name="T98" fmla="*/ 24 w 24"/>
                  <a:gd name="T99" fmla="*/ 869 h 86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4" h="869">
                    <a:moveTo>
                      <a:pt x="12" y="869"/>
                    </a:moveTo>
                    <a:lnTo>
                      <a:pt x="14" y="866"/>
                    </a:lnTo>
                    <a:lnTo>
                      <a:pt x="15" y="859"/>
                    </a:lnTo>
                    <a:lnTo>
                      <a:pt x="16" y="849"/>
                    </a:lnTo>
                    <a:lnTo>
                      <a:pt x="17" y="834"/>
                    </a:lnTo>
                    <a:lnTo>
                      <a:pt x="18" y="817"/>
                    </a:lnTo>
                    <a:lnTo>
                      <a:pt x="18" y="795"/>
                    </a:lnTo>
                    <a:lnTo>
                      <a:pt x="19" y="770"/>
                    </a:lnTo>
                    <a:lnTo>
                      <a:pt x="21" y="742"/>
                    </a:lnTo>
                    <a:lnTo>
                      <a:pt x="22" y="711"/>
                    </a:lnTo>
                    <a:lnTo>
                      <a:pt x="22" y="677"/>
                    </a:lnTo>
                    <a:lnTo>
                      <a:pt x="23" y="642"/>
                    </a:lnTo>
                    <a:lnTo>
                      <a:pt x="23" y="604"/>
                    </a:lnTo>
                    <a:lnTo>
                      <a:pt x="24" y="563"/>
                    </a:lnTo>
                    <a:lnTo>
                      <a:pt x="24" y="522"/>
                    </a:lnTo>
                    <a:lnTo>
                      <a:pt x="24" y="479"/>
                    </a:lnTo>
                    <a:lnTo>
                      <a:pt x="24" y="434"/>
                    </a:lnTo>
                    <a:lnTo>
                      <a:pt x="24" y="389"/>
                    </a:lnTo>
                    <a:lnTo>
                      <a:pt x="24" y="347"/>
                    </a:lnTo>
                    <a:lnTo>
                      <a:pt x="24" y="305"/>
                    </a:lnTo>
                    <a:lnTo>
                      <a:pt x="23" y="265"/>
                    </a:lnTo>
                    <a:lnTo>
                      <a:pt x="23" y="227"/>
                    </a:lnTo>
                    <a:lnTo>
                      <a:pt x="22" y="191"/>
                    </a:lnTo>
                    <a:lnTo>
                      <a:pt x="22" y="158"/>
                    </a:lnTo>
                    <a:lnTo>
                      <a:pt x="21" y="127"/>
                    </a:lnTo>
                    <a:lnTo>
                      <a:pt x="19" y="99"/>
                    </a:lnTo>
                    <a:lnTo>
                      <a:pt x="18" y="74"/>
                    </a:lnTo>
                    <a:lnTo>
                      <a:pt x="18" y="53"/>
                    </a:lnTo>
                    <a:lnTo>
                      <a:pt x="17" y="35"/>
                    </a:lnTo>
                    <a:lnTo>
                      <a:pt x="16" y="20"/>
                    </a:lnTo>
                    <a:lnTo>
                      <a:pt x="15" y="9"/>
                    </a:lnTo>
                    <a:lnTo>
                      <a:pt x="14" y="3"/>
                    </a:lnTo>
                    <a:lnTo>
                      <a:pt x="12" y="0"/>
                    </a:lnTo>
                    <a:lnTo>
                      <a:pt x="11" y="3"/>
                    </a:lnTo>
                    <a:lnTo>
                      <a:pt x="10" y="9"/>
                    </a:lnTo>
                    <a:lnTo>
                      <a:pt x="9" y="20"/>
                    </a:lnTo>
                    <a:lnTo>
                      <a:pt x="8" y="35"/>
                    </a:lnTo>
                    <a:lnTo>
                      <a:pt x="7" y="53"/>
                    </a:lnTo>
                    <a:lnTo>
                      <a:pt x="6" y="74"/>
                    </a:lnTo>
                    <a:lnTo>
                      <a:pt x="4" y="99"/>
                    </a:lnTo>
                    <a:lnTo>
                      <a:pt x="3" y="127"/>
                    </a:lnTo>
                    <a:lnTo>
                      <a:pt x="3" y="158"/>
                    </a:lnTo>
                    <a:lnTo>
                      <a:pt x="2" y="191"/>
                    </a:lnTo>
                    <a:lnTo>
                      <a:pt x="1" y="227"/>
                    </a:lnTo>
                    <a:lnTo>
                      <a:pt x="1" y="265"/>
                    </a:lnTo>
                    <a:lnTo>
                      <a:pt x="1" y="305"/>
                    </a:lnTo>
                    <a:lnTo>
                      <a:pt x="0" y="347"/>
                    </a:lnTo>
                    <a:lnTo>
                      <a:pt x="0" y="389"/>
                    </a:lnTo>
                    <a:lnTo>
                      <a:pt x="0" y="434"/>
                    </a:lnTo>
                    <a:lnTo>
                      <a:pt x="0" y="479"/>
                    </a:lnTo>
                    <a:lnTo>
                      <a:pt x="0" y="522"/>
                    </a:lnTo>
                    <a:lnTo>
                      <a:pt x="1" y="563"/>
                    </a:lnTo>
                    <a:lnTo>
                      <a:pt x="1" y="604"/>
                    </a:lnTo>
                    <a:lnTo>
                      <a:pt x="1" y="642"/>
                    </a:lnTo>
                    <a:lnTo>
                      <a:pt x="2" y="677"/>
                    </a:lnTo>
                    <a:lnTo>
                      <a:pt x="3" y="711"/>
                    </a:lnTo>
                    <a:lnTo>
                      <a:pt x="3" y="742"/>
                    </a:lnTo>
                    <a:lnTo>
                      <a:pt x="4" y="770"/>
                    </a:lnTo>
                    <a:lnTo>
                      <a:pt x="6" y="795"/>
                    </a:lnTo>
                    <a:lnTo>
                      <a:pt x="7" y="817"/>
                    </a:lnTo>
                    <a:lnTo>
                      <a:pt x="8" y="834"/>
                    </a:lnTo>
                    <a:lnTo>
                      <a:pt x="9" y="849"/>
                    </a:lnTo>
                    <a:lnTo>
                      <a:pt x="10" y="859"/>
                    </a:lnTo>
                    <a:lnTo>
                      <a:pt x="11" y="866"/>
                    </a:lnTo>
                    <a:lnTo>
                      <a:pt x="12" y="86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93" name="Freeform 663"/>
              <p:cNvSpPr>
                <a:spLocks/>
              </p:cNvSpPr>
              <p:nvPr/>
            </p:nvSpPr>
            <p:spPr bwMode="auto">
              <a:xfrm>
                <a:off x="5274" y="3445"/>
                <a:ext cx="9" cy="220"/>
              </a:xfrm>
              <a:custGeom>
                <a:avLst/>
                <a:gdLst>
                  <a:gd name="T0" fmla="*/ 2 w 20"/>
                  <a:gd name="T1" fmla="*/ 0 h 439"/>
                  <a:gd name="T2" fmla="*/ 2 w 20"/>
                  <a:gd name="T3" fmla="*/ 0 h 439"/>
                  <a:gd name="T4" fmla="*/ 2 w 20"/>
                  <a:gd name="T5" fmla="*/ 12 h 439"/>
                  <a:gd name="T6" fmla="*/ 2 w 20"/>
                  <a:gd name="T7" fmla="*/ 22 h 439"/>
                  <a:gd name="T8" fmla="*/ 2 w 20"/>
                  <a:gd name="T9" fmla="*/ 33 h 439"/>
                  <a:gd name="T10" fmla="*/ 2 w 20"/>
                  <a:gd name="T11" fmla="*/ 43 h 439"/>
                  <a:gd name="T12" fmla="*/ 2 w 20"/>
                  <a:gd name="T13" fmla="*/ 52 h 439"/>
                  <a:gd name="T14" fmla="*/ 2 w 20"/>
                  <a:gd name="T15" fmla="*/ 61 h 439"/>
                  <a:gd name="T16" fmla="*/ 2 w 20"/>
                  <a:gd name="T17" fmla="*/ 70 h 439"/>
                  <a:gd name="T18" fmla="*/ 1 w 20"/>
                  <a:gd name="T19" fmla="*/ 77 h 439"/>
                  <a:gd name="T20" fmla="*/ 1 w 20"/>
                  <a:gd name="T21" fmla="*/ 84 h 439"/>
                  <a:gd name="T22" fmla="*/ 1 w 20"/>
                  <a:gd name="T23" fmla="*/ 91 h 439"/>
                  <a:gd name="T24" fmla="*/ 1 w 20"/>
                  <a:gd name="T25" fmla="*/ 96 h 439"/>
                  <a:gd name="T26" fmla="*/ 0 w 20"/>
                  <a:gd name="T27" fmla="*/ 100 h 439"/>
                  <a:gd name="T28" fmla="*/ 0 w 20"/>
                  <a:gd name="T29" fmla="*/ 104 h 439"/>
                  <a:gd name="T30" fmla="*/ 0 w 20"/>
                  <a:gd name="T31" fmla="*/ 106 h 439"/>
                  <a:gd name="T32" fmla="*/ 0 w 20"/>
                  <a:gd name="T33" fmla="*/ 108 h 439"/>
                  <a:gd name="T34" fmla="*/ 0 w 20"/>
                  <a:gd name="T35" fmla="*/ 108 h 439"/>
                  <a:gd name="T36" fmla="*/ 0 w 20"/>
                  <a:gd name="T37" fmla="*/ 110 h 439"/>
                  <a:gd name="T38" fmla="*/ 2 w 20"/>
                  <a:gd name="T39" fmla="*/ 109 h 439"/>
                  <a:gd name="T40" fmla="*/ 2 w 20"/>
                  <a:gd name="T41" fmla="*/ 107 h 439"/>
                  <a:gd name="T42" fmla="*/ 2 w 20"/>
                  <a:gd name="T43" fmla="*/ 104 h 439"/>
                  <a:gd name="T44" fmla="*/ 3 w 20"/>
                  <a:gd name="T45" fmla="*/ 100 h 439"/>
                  <a:gd name="T46" fmla="*/ 3 w 20"/>
                  <a:gd name="T47" fmla="*/ 96 h 439"/>
                  <a:gd name="T48" fmla="*/ 3 w 20"/>
                  <a:gd name="T49" fmla="*/ 91 h 439"/>
                  <a:gd name="T50" fmla="*/ 3 w 20"/>
                  <a:gd name="T51" fmla="*/ 84 h 439"/>
                  <a:gd name="T52" fmla="*/ 3 w 20"/>
                  <a:gd name="T53" fmla="*/ 77 h 439"/>
                  <a:gd name="T54" fmla="*/ 4 w 20"/>
                  <a:gd name="T55" fmla="*/ 70 h 439"/>
                  <a:gd name="T56" fmla="*/ 4 w 20"/>
                  <a:gd name="T57" fmla="*/ 61 h 439"/>
                  <a:gd name="T58" fmla="*/ 4 w 20"/>
                  <a:gd name="T59" fmla="*/ 52 h 439"/>
                  <a:gd name="T60" fmla="*/ 4 w 20"/>
                  <a:gd name="T61" fmla="*/ 43 h 439"/>
                  <a:gd name="T62" fmla="*/ 4 w 20"/>
                  <a:gd name="T63" fmla="*/ 33 h 439"/>
                  <a:gd name="T64" fmla="*/ 4 w 20"/>
                  <a:gd name="T65" fmla="*/ 22 h 439"/>
                  <a:gd name="T66" fmla="*/ 4 w 20"/>
                  <a:gd name="T67" fmla="*/ 12 h 439"/>
                  <a:gd name="T68" fmla="*/ 4 w 20"/>
                  <a:gd name="T69" fmla="*/ 0 h 439"/>
                  <a:gd name="T70" fmla="*/ 4 w 20"/>
                  <a:gd name="T71" fmla="*/ 0 h 439"/>
                  <a:gd name="T72" fmla="*/ 2 w 20"/>
                  <a:gd name="T73" fmla="*/ 0 h 43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0"/>
                  <a:gd name="T112" fmla="*/ 0 h 439"/>
                  <a:gd name="T113" fmla="*/ 20 w 20"/>
                  <a:gd name="T114" fmla="*/ 439 h 43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0" h="439">
                    <a:moveTo>
                      <a:pt x="10" y="0"/>
                    </a:moveTo>
                    <a:lnTo>
                      <a:pt x="10" y="0"/>
                    </a:lnTo>
                    <a:lnTo>
                      <a:pt x="10" y="45"/>
                    </a:lnTo>
                    <a:lnTo>
                      <a:pt x="10" y="88"/>
                    </a:lnTo>
                    <a:lnTo>
                      <a:pt x="10" y="129"/>
                    </a:lnTo>
                    <a:lnTo>
                      <a:pt x="9" y="170"/>
                    </a:lnTo>
                    <a:lnTo>
                      <a:pt x="9" y="208"/>
                    </a:lnTo>
                    <a:lnTo>
                      <a:pt x="8" y="243"/>
                    </a:lnTo>
                    <a:lnTo>
                      <a:pt x="8" y="277"/>
                    </a:lnTo>
                    <a:lnTo>
                      <a:pt x="7" y="308"/>
                    </a:lnTo>
                    <a:lnTo>
                      <a:pt x="6" y="336"/>
                    </a:lnTo>
                    <a:lnTo>
                      <a:pt x="5" y="361"/>
                    </a:lnTo>
                    <a:lnTo>
                      <a:pt x="5" y="383"/>
                    </a:lnTo>
                    <a:lnTo>
                      <a:pt x="3" y="400"/>
                    </a:lnTo>
                    <a:lnTo>
                      <a:pt x="2" y="415"/>
                    </a:lnTo>
                    <a:lnTo>
                      <a:pt x="1" y="424"/>
                    </a:lnTo>
                    <a:lnTo>
                      <a:pt x="0" y="431"/>
                    </a:lnTo>
                    <a:lnTo>
                      <a:pt x="3" y="430"/>
                    </a:lnTo>
                    <a:lnTo>
                      <a:pt x="3" y="439"/>
                    </a:lnTo>
                    <a:lnTo>
                      <a:pt x="9" y="433"/>
                    </a:lnTo>
                    <a:lnTo>
                      <a:pt x="10" y="426"/>
                    </a:lnTo>
                    <a:lnTo>
                      <a:pt x="12" y="415"/>
                    </a:lnTo>
                    <a:lnTo>
                      <a:pt x="13" y="400"/>
                    </a:lnTo>
                    <a:lnTo>
                      <a:pt x="14" y="383"/>
                    </a:lnTo>
                    <a:lnTo>
                      <a:pt x="14" y="361"/>
                    </a:lnTo>
                    <a:lnTo>
                      <a:pt x="15" y="336"/>
                    </a:lnTo>
                    <a:lnTo>
                      <a:pt x="16" y="308"/>
                    </a:lnTo>
                    <a:lnTo>
                      <a:pt x="17" y="277"/>
                    </a:lnTo>
                    <a:lnTo>
                      <a:pt x="17" y="243"/>
                    </a:lnTo>
                    <a:lnTo>
                      <a:pt x="18" y="208"/>
                    </a:lnTo>
                    <a:lnTo>
                      <a:pt x="18" y="170"/>
                    </a:lnTo>
                    <a:lnTo>
                      <a:pt x="20" y="129"/>
                    </a:lnTo>
                    <a:lnTo>
                      <a:pt x="20" y="88"/>
                    </a:lnTo>
                    <a:lnTo>
                      <a:pt x="20" y="45"/>
                    </a:lnTo>
                    <a:lnTo>
                      <a:pt x="2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94" name="Freeform 664"/>
              <p:cNvSpPr>
                <a:spLocks/>
              </p:cNvSpPr>
              <p:nvPr/>
            </p:nvSpPr>
            <p:spPr bwMode="auto">
              <a:xfrm>
                <a:off x="5274" y="3226"/>
                <a:ext cx="9" cy="219"/>
              </a:xfrm>
              <a:custGeom>
                <a:avLst/>
                <a:gdLst>
                  <a:gd name="T0" fmla="*/ 0 w 20"/>
                  <a:gd name="T1" fmla="*/ 3 h 438"/>
                  <a:gd name="T2" fmla="*/ 0 w 20"/>
                  <a:gd name="T3" fmla="*/ 3 h 438"/>
                  <a:gd name="T4" fmla="*/ 0 w 20"/>
                  <a:gd name="T5" fmla="*/ 2 h 438"/>
                  <a:gd name="T6" fmla="*/ 0 w 20"/>
                  <a:gd name="T7" fmla="*/ 3 h 438"/>
                  <a:gd name="T8" fmla="*/ 0 w 20"/>
                  <a:gd name="T9" fmla="*/ 6 h 438"/>
                  <a:gd name="T10" fmla="*/ 0 w 20"/>
                  <a:gd name="T11" fmla="*/ 10 h 438"/>
                  <a:gd name="T12" fmla="*/ 1 w 20"/>
                  <a:gd name="T13" fmla="*/ 14 h 438"/>
                  <a:gd name="T14" fmla="*/ 1 w 20"/>
                  <a:gd name="T15" fmla="*/ 20 h 438"/>
                  <a:gd name="T16" fmla="*/ 1 w 20"/>
                  <a:gd name="T17" fmla="*/ 26 h 438"/>
                  <a:gd name="T18" fmla="*/ 1 w 20"/>
                  <a:gd name="T19" fmla="*/ 33 h 438"/>
                  <a:gd name="T20" fmla="*/ 2 w 20"/>
                  <a:gd name="T21" fmla="*/ 41 h 438"/>
                  <a:gd name="T22" fmla="*/ 2 w 20"/>
                  <a:gd name="T23" fmla="*/ 49 h 438"/>
                  <a:gd name="T24" fmla="*/ 2 w 20"/>
                  <a:gd name="T25" fmla="*/ 57 h 438"/>
                  <a:gd name="T26" fmla="*/ 2 w 20"/>
                  <a:gd name="T27" fmla="*/ 68 h 438"/>
                  <a:gd name="T28" fmla="*/ 2 w 20"/>
                  <a:gd name="T29" fmla="*/ 78 h 438"/>
                  <a:gd name="T30" fmla="*/ 2 w 20"/>
                  <a:gd name="T31" fmla="*/ 88 h 438"/>
                  <a:gd name="T32" fmla="*/ 2 w 20"/>
                  <a:gd name="T33" fmla="*/ 99 h 438"/>
                  <a:gd name="T34" fmla="*/ 2 w 20"/>
                  <a:gd name="T35" fmla="*/ 110 h 438"/>
                  <a:gd name="T36" fmla="*/ 4 w 20"/>
                  <a:gd name="T37" fmla="*/ 110 h 438"/>
                  <a:gd name="T38" fmla="*/ 4 w 20"/>
                  <a:gd name="T39" fmla="*/ 99 h 438"/>
                  <a:gd name="T40" fmla="*/ 4 w 20"/>
                  <a:gd name="T41" fmla="*/ 88 h 438"/>
                  <a:gd name="T42" fmla="*/ 4 w 20"/>
                  <a:gd name="T43" fmla="*/ 78 h 438"/>
                  <a:gd name="T44" fmla="*/ 4 w 20"/>
                  <a:gd name="T45" fmla="*/ 68 h 438"/>
                  <a:gd name="T46" fmla="*/ 4 w 20"/>
                  <a:gd name="T47" fmla="*/ 57 h 438"/>
                  <a:gd name="T48" fmla="*/ 4 w 20"/>
                  <a:gd name="T49" fmla="*/ 49 h 438"/>
                  <a:gd name="T50" fmla="*/ 4 w 20"/>
                  <a:gd name="T51" fmla="*/ 41 h 438"/>
                  <a:gd name="T52" fmla="*/ 3 w 20"/>
                  <a:gd name="T53" fmla="*/ 33 h 438"/>
                  <a:gd name="T54" fmla="*/ 3 w 20"/>
                  <a:gd name="T55" fmla="*/ 26 h 438"/>
                  <a:gd name="T56" fmla="*/ 3 w 20"/>
                  <a:gd name="T57" fmla="*/ 20 h 438"/>
                  <a:gd name="T58" fmla="*/ 3 w 20"/>
                  <a:gd name="T59" fmla="*/ 14 h 438"/>
                  <a:gd name="T60" fmla="*/ 3 w 20"/>
                  <a:gd name="T61" fmla="*/ 10 h 438"/>
                  <a:gd name="T62" fmla="*/ 2 w 20"/>
                  <a:gd name="T63" fmla="*/ 6 h 438"/>
                  <a:gd name="T64" fmla="*/ 2 w 20"/>
                  <a:gd name="T65" fmla="*/ 3 h 438"/>
                  <a:gd name="T66" fmla="*/ 2 w 20"/>
                  <a:gd name="T67" fmla="*/ 2 h 438"/>
                  <a:gd name="T68" fmla="*/ 0 w 20"/>
                  <a:gd name="T69" fmla="*/ 0 h 438"/>
                  <a:gd name="T70" fmla="*/ 0 w 20"/>
                  <a:gd name="T71" fmla="*/ 0 h 438"/>
                  <a:gd name="T72" fmla="*/ 0 w 20"/>
                  <a:gd name="T73" fmla="*/ 3 h 43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0"/>
                  <a:gd name="T112" fmla="*/ 0 h 438"/>
                  <a:gd name="T113" fmla="*/ 20 w 20"/>
                  <a:gd name="T114" fmla="*/ 438 h 43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0" h="438">
                    <a:moveTo>
                      <a:pt x="3" y="9"/>
                    </a:moveTo>
                    <a:lnTo>
                      <a:pt x="3" y="9"/>
                    </a:lnTo>
                    <a:lnTo>
                      <a:pt x="0" y="8"/>
                    </a:lnTo>
                    <a:lnTo>
                      <a:pt x="1" y="15"/>
                    </a:lnTo>
                    <a:lnTo>
                      <a:pt x="2" y="24"/>
                    </a:lnTo>
                    <a:lnTo>
                      <a:pt x="3" y="39"/>
                    </a:lnTo>
                    <a:lnTo>
                      <a:pt x="5" y="57"/>
                    </a:lnTo>
                    <a:lnTo>
                      <a:pt x="5" y="78"/>
                    </a:lnTo>
                    <a:lnTo>
                      <a:pt x="6" y="103"/>
                    </a:lnTo>
                    <a:lnTo>
                      <a:pt x="7" y="131"/>
                    </a:lnTo>
                    <a:lnTo>
                      <a:pt x="8" y="162"/>
                    </a:lnTo>
                    <a:lnTo>
                      <a:pt x="8" y="195"/>
                    </a:lnTo>
                    <a:lnTo>
                      <a:pt x="9" y="231"/>
                    </a:lnTo>
                    <a:lnTo>
                      <a:pt x="9" y="269"/>
                    </a:lnTo>
                    <a:lnTo>
                      <a:pt x="10" y="309"/>
                    </a:lnTo>
                    <a:lnTo>
                      <a:pt x="10" y="351"/>
                    </a:lnTo>
                    <a:lnTo>
                      <a:pt x="10" y="393"/>
                    </a:lnTo>
                    <a:lnTo>
                      <a:pt x="10" y="438"/>
                    </a:lnTo>
                    <a:lnTo>
                      <a:pt x="20" y="438"/>
                    </a:lnTo>
                    <a:lnTo>
                      <a:pt x="20" y="393"/>
                    </a:lnTo>
                    <a:lnTo>
                      <a:pt x="20" y="351"/>
                    </a:lnTo>
                    <a:lnTo>
                      <a:pt x="20" y="309"/>
                    </a:lnTo>
                    <a:lnTo>
                      <a:pt x="18" y="269"/>
                    </a:lnTo>
                    <a:lnTo>
                      <a:pt x="18" y="231"/>
                    </a:lnTo>
                    <a:lnTo>
                      <a:pt x="17" y="195"/>
                    </a:lnTo>
                    <a:lnTo>
                      <a:pt x="17" y="162"/>
                    </a:lnTo>
                    <a:lnTo>
                      <a:pt x="16" y="131"/>
                    </a:lnTo>
                    <a:lnTo>
                      <a:pt x="15" y="103"/>
                    </a:lnTo>
                    <a:lnTo>
                      <a:pt x="14" y="78"/>
                    </a:lnTo>
                    <a:lnTo>
                      <a:pt x="14" y="57"/>
                    </a:lnTo>
                    <a:lnTo>
                      <a:pt x="13" y="39"/>
                    </a:lnTo>
                    <a:lnTo>
                      <a:pt x="12" y="24"/>
                    </a:lnTo>
                    <a:lnTo>
                      <a:pt x="10" y="12"/>
                    </a:lnTo>
                    <a:lnTo>
                      <a:pt x="9" y="5"/>
                    </a:lnTo>
                    <a:lnTo>
                      <a:pt x="3" y="0"/>
                    </a:lnTo>
                    <a:lnTo>
                      <a:pt x="3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95" name="Freeform 665"/>
              <p:cNvSpPr>
                <a:spLocks/>
              </p:cNvSpPr>
              <p:nvPr/>
            </p:nvSpPr>
            <p:spPr bwMode="auto">
              <a:xfrm>
                <a:off x="5267" y="3226"/>
                <a:ext cx="10" cy="219"/>
              </a:xfrm>
              <a:custGeom>
                <a:avLst/>
                <a:gdLst>
                  <a:gd name="T0" fmla="*/ 2 w 21"/>
                  <a:gd name="T1" fmla="*/ 110 h 438"/>
                  <a:gd name="T2" fmla="*/ 2 w 21"/>
                  <a:gd name="T3" fmla="*/ 110 h 438"/>
                  <a:gd name="T4" fmla="*/ 2 w 21"/>
                  <a:gd name="T5" fmla="*/ 99 h 438"/>
                  <a:gd name="T6" fmla="*/ 2 w 21"/>
                  <a:gd name="T7" fmla="*/ 88 h 438"/>
                  <a:gd name="T8" fmla="*/ 2 w 21"/>
                  <a:gd name="T9" fmla="*/ 78 h 438"/>
                  <a:gd name="T10" fmla="*/ 2 w 21"/>
                  <a:gd name="T11" fmla="*/ 68 h 438"/>
                  <a:gd name="T12" fmla="*/ 2 w 21"/>
                  <a:gd name="T13" fmla="*/ 57 h 438"/>
                  <a:gd name="T14" fmla="*/ 3 w 21"/>
                  <a:gd name="T15" fmla="*/ 49 h 438"/>
                  <a:gd name="T16" fmla="*/ 3 w 21"/>
                  <a:gd name="T17" fmla="*/ 41 h 438"/>
                  <a:gd name="T18" fmla="*/ 3 w 21"/>
                  <a:gd name="T19" fmla="*/ 33 h 438"/>
                  <a:gd name="T20" fmla="*/ 3 w 21"/>
                  <a:gd name="T21" fmla="*/ 26 h 438"/>
                  <a:gd name="T22" fmla="*/ 3 w 21"/>
                  <a:gd name="T23" fmla="*/ 20 h 438"/>
                  <a:gd name="T24" fmla="*/ 4 w 21"/>
                  <a:gd name="T25" fmla="*/ 14 h 438"/>
                  <a:gd name="T26" fmla="*/ 4 w 21"/>
                  <a:gd name="T27" fmla="*/ 10 h 438"/>
                  <a:gd name="T28" fmla="*/ 4 w 21"/>
                  <a:gd name="T29" fmla="*/ 6 h 438"/>
                  <a:gd name="T30" fmla="*/ 5 w 21"/>
                  <a:gd name="T31" fmla="*/ 3 h 438"/>
                  <a:gd name="T32" fmla="*/ 5 w 21"/>
                  <a:gd name="T33" fmla="*/ 2 h 438"/>
                  <a:gd name="T34" fmla="*/ 4 w 21"/>
                  <a:gd name="T35" fmla="*/ 3 h 438"/>
                  <a:gd name="T36" fmla="*/ 4 w 21"/>
                  <a:gd name="T37" fmla="*/ 0 h 438"/>
                  <a:gd name="T38" fmla="*/ 3 w 21"/>
                  <a:gd name="T39" fmla="*/ 2 h 438"/>
                  <a:gd name="T40" fmla="*/ 2 w 21"/>
                  <a:gd name="T41" fmla="*/ 3 h 438"/>
                  <a:gd name="T42" fmla="*/ 2 w 21"/>
                  <a:gd name="T43" fmla="*/ 6 h 438"/>
                  <a:gd name="T44" fmla="*/ 2 w 21"/>
                  <a:gd name="T45" fmla="*/ 10 h 438"/>
                  <a:gd name="T46" fmla="*/ 1 w 21"/>
                  <a:gd name="T47" fmla="*/ 14 h 438"/>
                  <a:gd name="T48" fmla="*/ 1 w 21"/>
                  <a:gd name="T49" fmla="*/ 20 h 438"/>
                  <a:gd name="T50" fmla="*/ 1 w 21"/>
                  <a:gd name="T51" fmla="*/ 26 h 438"/>
                  <a:gd name="T52" fmla="*/ 1 w 21"/>
                  <a:gd name="T53" fmla="*/ 33 h 438"/>
                  <a:gd name="T54" fmla="*/ 1 w 21"/>
                  <a:gd name="T55" fmla="*/ 41 h 438"/>
                  <a:gd name="T56" fmla="*/ 0 w 21"/>
                  <a:gd name="T57" fmla="*/ 49 h 438"/>
                  <a:gd name="T58" fmla="*/ 0 w 21"/>
                  <a:gd name="T59" fmla="*/ 57 h 438"/>
                  <a:gd name="T60" fmla="*/ 0 w 21"/>
                  <a:gd name="T61" fmla="*/ 68 h 438"/>
                  <a:gd name="T62" fmla="*/ 0 w 21"/>
                  <a:gd name="T63" fmla="*/ 78 h 438"/>
                  <a:gd name="T64" fmla="*/ 0 w 21"/>
                  <a:gd name="T65" fmla="*/ 88 h 438"/>
                  <a:gd name="T66" fmla="*/ 0 w 21"/>
                  <a:gd name="T67" fmla="*/ 99 h 438"/>
                  <a:gd name="T68" fmla="*/ 0 w 21"/>
                  <a:gd name="T69" fmla="*/ 110 h 438"/>
                  <a:gd name="T70" fmla="*/ 0 w 21"/>
                  <a:gd name="T71" fmla="*/ 110 h 438"/>
                  <a:gd name="T72" fmla="*/ 2 w 21"/>
                  <a:gd name="T73" fmla="*/ 110 h 43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1"/>
                  <a:gd name="T112" fmla="*/ 0 h 438"/>
                  <a:gd name="T113" fmla="*/ 21 w 21"/>
                  <a:gd name="T114" fmla="*/ 438 h 43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1" h="438">
                    <a:moveTo>
                      <a:pt x="9" y="438"/>
                    </a:moveTo>
                    <a:lnTo>
                      <a:pt x="9" y="438"/>
                    </a:lnTo>
                    <a:lnTo>
                      <a:pt x="9" y="393"/>
                    </a:lnTo>
                    <a:lnTo>
                      <a:pt x="9" y="351"/>
                    </a:lnTo>
                    <a:lnTo>
                      <a:pt x="11" y="309"/>
                    </a:lnTo>
                    <a:lnTo>
                      <a:pt x="11" y="269"/>
                    </a:lnTo>
                    <a:lnTo>
                      <a:pt x="11" y="231"/>
                    </a:lnTo>
                    <a:lnTo>
                      <a:pt x="12" y="195"/>
                    </a:lnTo>
                    <a:lnTo>
                      <a:pt x="13" y="162"/>
                    </a:lnTo>
                    <a:lnTo>
                      <a:pt x="13" y="131"/>
                    </a:lnTo>
                    <a:lnTo>
                      <a:pt x="14" y="103"/>
                    </a:lnTo>
                    <a:lnTo>
                      <a:pt x="15" y="78"/>
                    </a:lnTo>
                    <a:lnTo>
                      <a:pt x="16" y="57"/>
                    </a:lnTo>
                    <a:lnTo>
                      <a:pt x="17" y="39"/>
                    </a:lnTo>
                    <a:lnTo>
                      <a:pt x="19" y="24"/>
                    </a:lnTo>
                    <a:lnTo>
                      <a:pt x="20" y="15"/>
                    </a:lnTo>
                    <a:lnTo>
                      <a:pt x="21" y="8"/>
                    </a:lnTo>
                    <a:lnTo>
                      <a:pt x="17" y="9"/>
                    </a:lnTo>
                    <a:lnTo>
                      <a:pt x="17" y="0"/>
                    </a:lnTo>
                    <a:lnTo>
                      <a:pt x="12" y="5"/>
                    </a:lnTo>
                    <a:lnTo>
                      <a:pt x="11" y="12"/>
                    </a:lnTo>
                    <a:lnTo>
                      <a:pt x="9" y="24"/>
                    </a:lnTo>
                    <a:lnTo>
                      <a:pt x="8" y="39"/>
                    </a:lnTo>
                    <a:lnTo>
                      <a:pt x="7" y="57"/>
                    </a:lnTo>
                    <a:lnTo>
                      <a:pt x="6" y="78"/>
                    </a:lnTo>
                    <a:lnTo>
                      <a:pt x="5" y="103"/>
                    </a:lnTo>
                    <a:lnTo>
                      <a:pt x="4" y="131"/>
                    </a:lnTo>
                    <a:lnTo>
                      <a:pt x="4" y="162"/>
                    </a:lnTo>
                    <a:lnTo>
                      <a:pt x="3" y="195"/>
                    </a:lnTo>
                    <a:lnTo>
                      <a:pt x="1" y="231"/>
                    </a:lnTo>
                    <a:lnTo>
                      <a:pt x="1" y="269"/>
                    </a:lnTo>
                    <a:lnTo>
                      <a:pt x="1" y="309"/>
                    </a:lnTo>
                    <a:lnTo>
                      <a:pt x="0" y="351"/>
                    </a:lnTo>
                    <a:lnTo>
                      <a:pt x="0" y="393"/>
                    </a:lnTo>
                    <a:lnTo>
                      <a:pt x="0" y="438"/>
                    </a:lnTo>
                    <a:lnTo>
                      <a:pt x="9" y="4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96" name="Freeform 666"/>
              <p:cNvSpPr>
                <a:spLocks/>
              </p:cNvSpPr>
              <p:nvPr/>
            </p:nvSpPr>
            <p:spPr bwMode="auto">
              <a:xfrm>
                <a:off x="5267" y="3445"/>
                <a:ext cx="10" cy="220"/>
              </a:xfrm>
              <a:custGeom>
                <a:avLst/>
                <a:gdLst>
                  <a:gd name="T0" fmla="*/ 4 w 21"/>
                  <a:gd name="T1" fmla="*/ 108 h 439"/>
                  <a:gd name="T2" fmla="*/ 4 w 21"/>
                  <a:gd name="T3" fmla="*/ 108 h 439"/>
                  <a:gd name="T4" fmla="*/ 5 w 21"/>
                  <a:gd name="T5" fmla="*/ 108 h 439"/>
                  <a:gd name="T6" fmla="*/ 5 w 21"/>
                  <a:gd name="T7" fmla="*/ 106 h 439"/>
                  <a:gd name="T8" fmla="*/ 4 w 21"/>
                  <a:gd name="T9" fmla="*/ 104 h 439"/>
                  <a:gd name="T10" fmla="*/ 4 w 21"/>
                  <a:gd name="T11" fmla="*/ 100 h 439"/>
                  <a:gd name="T12" fmla="*/ 4 w 21"/>
                  <a:gd name="T13" fmla="*/ 96 h 439"/>
                  <a:gd name="T14" fmla="*/ 3 w 21"/>
                  <a:gd name="T15" fmla="*/ 91 h 439"/>
                  <a:gd name="T16" fmla="*/ 3 w 21"/>
                  <a:gd name="T17" fmla="*/ 84 h 439"/>
                  <a:gd name="T18" fmla="*/ 3 w 21"/>
                  <a:gd name="T19" fmla="*/ 77 h 439"/>
                  <a:gd name="T20" fmla="*/ 3 w 21"/>
                  <a:gd name="T21" fmla="*/ 70 h 439"/>
                  <a:gd name="T22" fmla="*/ 3 w 21"/>
                  <a:gd name="T23" fmla="*/ 61 h 439"/>
                  <a:gd name="T24" fmla="*/ 2 w 21"/>
                  <a:gd name="T25" fmla="*/ 52 h 439"/>
                  <a:gd name="T26" fmla="*/ 2 w 21"/>
                  <a:gd name="T27" fmla="*/ 43 h 439"/>
                  <a:gd name="T28" fmla="*/ 2 w 21"/>
                  <a:gd name="T29" fmla="*/ 33 h 439"/>
                  <a:gd name="T30" fmla="*/ 2 w 21"/>
                  <a:gd name="T31" fmla="*/ 22 h 439"/>
                  <a:gd name="T32" fmla="*/ 2 w 21"/>
                  <a:gd name="T33" fmla="*/ 12 h 439"/>
                  <a:gd name="T34" fmla="*/ 2 w 21"/>
                  <a:gd name="T35" fmla="*/ 0 h 439"/>
                  <a:gd name="T36" fmla="*/ 0 w 21"/>
                  <a:gd name="T37" fmla="*/ 0 h 439"/>
                  <a:gd name="T38" fmla="*/ 0 w 21"/>
                  <a:gd name="T39" fmla="*/ 12 h 439"/>
                  <a:gd name="T40" fmla="*/ 0 w 21"/>
                  <a:gd name="T41" fmla="*/ 22 h 439"/>
                  <a:gd name="T42" fmla="*/ 0 w 21"/>
                  <a:gd name="T43" fmla="*/ 33 h 439"/>
                  <a:gd name="T44" fmla="*/ 0 w 21"/>
                  <a:gd name="T45" fmla="*/ 43 h 439"/>
                  <a:gd name="T46" fmla="*/ 0 w 21"/>
                  <a:gd name="T47" fmla="*/ 52 h 439"/>
                  <a:gd name="T48" fmla="*/ 0 w 21"/>
                  <a:gd name="T49" fmla="*/ 61 h 439"/>
                  <a:gd name="T50" fmla="*/ 1 w 21"/>
                  <a:gd name="T51" fmla="*/ 70 h 439"/>
                  <a:gd name="T52" fmla="*/ 1 w 21"/>
                  <a:gd name="T53" fmla="*/ 77 h 439"/>
                  <a:gd name="T54" fmla="*/ 1 w 21"/>
                  <a:gd name="T55" fmla="*/ 84 h 439"/>
                  <a:gd name="T56" fmla="*/ 1 w 21"/>
                  <a:gd name="T57" fmla="*/ 91 h 439"/>
                  <a:gd name="T58" fmla="*/ 1 w 21"/>
                  <a:gd name="T59" fmla="*/ 96 h 439"/>
                  <a:gd name="T60" fmla="*/ 2 w 21"/>
                  <a:gd name="T61" fmla="*/ 100 h 439"/>
                  <a:gd name="T62" fmla="*/ 2 w 21"/>
                  <a:gd name="T63" fmla="*/ 104 h 439"/>
                  <a:gd name="T64" fmla="*/ 2 w 21"/>
                  <a:gd name="T65" fmla="*/ 107 h 439"/>
                  <a:gd name="T66" fmla="*/ 3 w 21"/>
                  <a:gd name="T67" fmla="*/ 109 h 439"/>
                  <a:gd name="T68" fmla="*/ 4 w 21"/>
                  <a:gd name="T69" fmla="*/ 110 h 439"/>
                  <a:gd name="T70" fmla="*/ 4 w 21"/>
                  <a:gd name="T71" fmla="*/ 110 h 439"/>
                  <a:gd name="T72" fmla="*/ 4 w 21"/>
                  <a:gd name="T73" fmla="*/ 108 h 43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1"/>
                  <a:gd name="T112" fmla="*/ 0 h 439"/>
                  <a:gd name="T113" fmla="*/ 21 w 21"/>
                  <a:gd name="T114" fmla="*/ 439 h 43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1" h="439">
                    <a:moveTo>
                      <a:pt x="17" y="430"/>
                    </a:moveTo>
                    <a:lnTo>
                      <a:pt x="17" y="430"/>
                    </a:lnTo>
                    <a:lnTo>
                      <a:pt x="21" y="431"/>
                    </a:lnTo>
                    <a:lnTo>
                      <a:pt x="20" y="424"/>
                    </a:lnTo>
                    <a:lnTo>
                      <a:pt x="19" y="415"/>
                    </a:lnTo>
                    <a:lnTo>
                      <a:pt x="17" y="400"/>
                    </a:lnTo>
                    <a:lnTo>
                      <a:pt x="16" y="383"/>
                    </a:lnTo>
                    <a:lnTo>
                      <a:pt x="15" y="361"/>
                    </a:lnTo>
                    <a:lnTo>
                      <a:pt x="14" y="336"/>
                    </a:lnTo>
                    <a:lnTo>
                      <a:pt x="13" y="308"/>
                    </a:lnTo>
                    <a:lnTo>
                      <a:pt x="13" y="277"/>
                    </a:lnTo>
                    <a:lnTo>
                      <a:pt x="12" y="243"/>
                    </a:lnTo>
                    <a:lnTo>
                      <a:pt x="11" y="208"/>
                    </a:lnTo>
                    <a:lnTo>
                      <a:pt x="11" y="170"/>
                    </a:lnTo>
                    <a:lnTo>
                      <a:pt x="11" y="129"/>
                    </a:lnTo>
                    <a:lnTo>
                      <a:pt x="9" y="88"/>
                    </a:lnTo>
                    <a:lnTo>
                      <a:pt x="9" y="45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0" y="88"/>
                    </a:lnTo>
                    <a:lnTo>
                      <a:pt x="1" y="129"/>
                    </a:lnTo>
                    <a:lnTo>
                      <a:pt x="1" y="170"/>
                    </a:lnTo>
                    <a:lnTo>
                      <a:pt x="1" y="208"/>
                    </a:lnTo>
                    <a:lnTo>
                      <a:pt x="3" y="243"/>
                    </a:lnTo>
                    <a:lnTo>
                      <a:pt x="4" y="277"/>
                    </a:lnTo>
                    <a:lnTo>
                      <a:pt x="4" y="308"/>
                    </a:lnTo>
                    <a:lnTo>
                      <a:pt x="5" y="336"/>
                    </a:lnTo>
                    <a:lnTo>
                      <a:pt x="6" y="361"/>
                    </a:lnTo>
                    <a:lnTo>
                      <a:pt x="7" y="383"/>
                    </a:lnTo>
                    <a:lnTo>
                      <a:pt x="8" y="400"/>
                    </a:lnTo>
                    <a:lnTo>
                      <a:pt x="9" y="415"/>
                    </a:lnTo>
                    <a:lnTo>
                      <a:pt x="11" y="426"/>
                    </a:lnTo>
                    <a:lnTo>
                      <a:pt x="12" y="433"/>
                    </a:lnTo>
                    <a:lnTo>
                      <a:pt x="17" y="439"/>
                    </a:lnTo>
                    <a:lnTo>
                      <a:pt x="17" y="4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97" name="Freeform 667"/>
              <p:cNvSpPr>
                <a:spLocks/>
              </p:cNvSpPr>
              <p:nvPr/>
            </p:nvSpPr>
            <p:spPr bwMode="auto">
              <a:xfrm>
                <a:off x="5220" y="3391"/>
                <a:ext cx="294" cy="94"/>
              </a:xfrm>
              <a:custGeom>
                <a:avLst/>
                <a:gdLst>
                  <a:gd name="T0" fmla="*/ 57 w 587"/>
                  <a:gd name="T1" fmla="*/ 47 h 188"/>
                  <a:gd name="T2" fmla="*/ 55 w 587"/>
                  <a:gd name="T3" fmla="*/ 47 h 188"/>
                  <a:gd name="T4" fmla="*/ 52 w 587"/>
                  <a:gd name="T5" fmla="*/ 46 h 188"/>
                  <a:gd name="T6" fmla="*/ 49 w 587"/>
                  <a:gd name="T7" fmla="*/ 46 h 188"/>
                  <a:gd name="T8" fmla="*/ 46 w 587"/>
                  <a:gd name="T9" fmla="*/ 46 h 188"/>
                  <a:gd name="T10" fmla="*/ 42 w 587"/>
                  <a:gd name="T11" fmla="*/ 45 h 188"/>
                  <a:gd name="T12" fmla="*/ 38 w 587"/>
                  <a:gd name="T13" fmla="*/ 44 h 188"/>
                  <a:gd name="T14" fmla="*/ 34 w 587"/>
                  <a:gd name="T15" fmla="*/ 44 h 188"/>
                  <a:gd name="T16" fmla="*/ 30 w 587"/>
                  <a:gd name="T17" fmla="*/ 43 h 188"/>
                  <a:gd name="T18" fmla="*/ 25 w 587"/>
                  <a:gd name="T19" fmla="*/ 42 h 188"/>
                  <a:gd name="T20" fmla="*/ 21 w 587"/>
                  <a:gd name="T21" fmla="*/ 41 h 188"/>
                  <a:gd name="T22" fmla="*/ 17 w 587"/>
                  <a:gd name="T23" fmla="*/ 39 h 188"/>
                  <a:gd name="T24" fmla="*/ 13 w 587"/>
                  <a:gd name="T25" fmla="*/ 38 h 188"/>
                  <a:gd name="T26" fmla="*/ 10 w 587"/>
                  <a:gd name="T27" fmla="*/ 36 h 188"/>
                  <a:gd name="T28" fmla="*/ 6 w 587"/>
                  <a:gd name="T29" fmla="*/ 34 h 188"/>
                  <a:gd name="T30" fmla="*/ 3 w 587"/>
                  <a:gd name="T31" fmla="*/ 31 h 188"/>
                  <a:gd name="T32" fmla="*/ 0 w 587"/>
                  <a:gd name="T33" fmla="*/ 29 h 188"/>
                  <a:gd name="T34" fmla="*/ 2 w 587"/>
                  <a:gd name="T35" fmla="*/ 27 h 188"/>
                  <a:gd name="T36" fmla="*/ 5 w 587"/>
                  <a:gd name="T37" fmla="*/ 25 h 188"/>
                  <a:gd name="T38" fmla="*/ 9 w 587"/>
                  <a:gd name="T39" fmla="*/ 23 h 188"/>
                  <a:gd name="T40" fmla="*/ 14 w 587"/>
                  <a:gd name="T41" fmla="*/ 21 h 188"/>
                  <a:gd name="T42" fmla="*/ 21 w 587"/>
                  <a:gd name="T43" fmla="*/ 19 h 188"/>
                  <a:gd name="T44" fmla="*/ 28 w 587"/>
                  <a:gd name="T45" fmla="*/ 15 h 188"/>
                  <a:gd name="T46" fmla="*/ 37 w 587"/>
                  <a:gd name="T47" fmla="*/ 13 h 188"/>
                  <a:gd name="T48" fmla="*/ 46 w 587"/>
                  <a:gd name="T49" fmla="*/ 11 h 188"/>
                  <a:gd name="T50" fmla="*/ 57 w 587"/>
                  <a:gd name="T51" fmla="*/ 7 h 188"/>
                  <a:gd name="T52" fmla="*/ 68 w 587"/>
                  <a:gd name="T53" fmla="*/ 6 h 188"/>
                  <a:gd name="T54" fmla="*/ 80 w 587"/>
                  <a:gd name="T55" fmla="*/ 3 h 188"/>
                  <a:gd name="T56" fmla="*/ 93 w 587"/>
                  <a:gd name="T57" fmla="*/ 3 h 188"/>
                  <a:gd name="T58" fmla="*/ 105 w 587"/>
                  <a:gd name="T59" fmla="*/ 1 h 188"/>
                  <a:gd name="T60" fmla="*/ 119 w 587"/>
                  <a:gd name="T61" fmla="*/ 1 h 188"/>
                  <a:gd name="T62" fmla="*/ 133 w 587"/>
                  <a:gd name="T63" fmla="*/ 0 h 188"/>
                  <a:gd name="T64" fmla="*/ 147 w 587"/>
                  <a:gd name="T65" fmla="*/ 1 h 188"/>
                  <a:gd name="T66" fmla="*/ 57 w 587"/>
                  <a:gd name="T67" fmla="*/ 47 h 1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87"/>
                  <a:gd name="T103" fmla="*/ 0 h 188"/>
                  <a:gd name="T104" fmla="*/ 587 w 587"/>
                  <a:gd name="T105" fmla="*/ 188 h 18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87" h="188">
                    <a:moveTo>
                      <a:pt x="228" y="188"/>
                    </a:moveTo>
                    <a:lnTo>
                      <a:pt x="219" y="187"/>
                    </a:lnTo>
                    <a:lnTo>
                      <a:pt x="207" y="184"/>
                    </a:lnTo>
                    <a:lnTo>
                      <a:pt x="195" y="183"/>
                    </a:lnTo>
                    <a:lnTo>
                      <a:pt x="181" y="181"/>
                    </a:lnTo>
                    <a:lnTo>
                      <a:pt x="166" y="179"/>
                    </a:lnTo>
                    <a:lnTo>
                      <a:pt x="150" y="176"/>
                    </a:lnTo>
                    <a:lnTo>
                      <a:pt x="134" y="173"/>
                    </a:lnTo>
                    <a:lnTo>
                      <a:pt x="117" y="169"/>
                    </a:lnTo>
                    <a:lnTo>
                      <a:pt x="100" y="166"/>
                    </a:lnTo>
                    <a:lnTo>
                      <a:pt x="84" y="161"/>
                    </a:lnTo>
                    <a:lnTo>
                      <a:pt x="68" y="156"/>
                    </a:lnTo>
                    <a:lnTo>
                      <a:pt x="52" y="150"/>
                    </a:lnTo>
                    <a:lnTo>
                      <a:pt x="38" y="143"/>
                    </a:lnTo>
                    <a:lnTo>
                      <a:pt x="24" y="135"/>
                    </a:lnTo>
                    <a:lnTo>
                      <a:pt x="11" y="127"/>
                    </a:lnTo>
                    <a:lnTo>
                      <a:pt x="0" y="116"/>
                    </a:lnTo>
                    <a:lnTo>
                      <a:pt x="6" y="110"/>
                    </a:lnTo>
                    <a:lnTo>
                      <a:pt x="17" y="101"/>
                    </a:lnTo>
                    <a:lnTo>
                      <a:pt x="33" y="92"/>
                    </a:lnTo>
                    <a:lnTo>
                      <a:pt x="55" y="83"/>
                    </a:lnTo>
                    <a:lnTo>
                      <a:pt x="81" y="73"/>
                    </a:lnTo>
                    <a:lnTo>
                      <a:pt x="112" y="62"/>
                    </a:lnTo>
                    <a:lnTo>
                      <a:pt x="146" y="52"/>
                    </a:lnTo>
                    <a:lnTo>
                      <a:pt x="184" y="42"/>
                    </a:lnTo>
                    <a:lnTo>
                      <a:pt x="226" y="31"/>
                    </a:lnTo>
                    <a:lnTo>
                      <a:pt x="271" y="23"/>
                    </a:lnTo>
                    <a:lnTo>
                      <a:pt x="318" y="15"/>
                    </a:lnTo>
                    <a:lnTo>
                      <a:pt x="369" y="9"/>
                    </a:lnTo>
                    <a:lnTo>
                      <a:pt x="420" y="5"/>
                    </a:lnTo>
                    <a:lnTo>
                      <a:pt x="475" y="1"/>
                    </a:lnTo>
                    <a:lnTo>
                      <a:pt x="531" y="0"/>
                    </a:lnTo>
                    <a:lnTo>
                      <a:pt x="587" y="2"/>
                    </a:lnTo>
                    <a:lnTo>
                      <a:pt x="228" y="18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98" name="Freeform 668"/>
              <p:cNvSpPr>
                <a:spLocks/>
              </p:cNvSpPr>
              <p:nvPr/>
            </p:nvSpPr>
            <p:spPr bwMode="auto">
              <a:xfrm>
                <a:off x="5217" y="3448"/>
                <a:ext cx="118" cy="39"/>
              </a:xfrm>
              <a:custGeom>
                <a:avLst/>
                <a:gdLst>
                  <a:gd name="T0" fmla="*/ 1 w 235"/>
                  <a:gd name="T1" fmla="*/ 0 h 79"/>
                  <a:gd name="T2" fmla="*/ 1 w 235"/>
                  <a:gd name="T3" fmla="*/ 1 h 79"/>
                  <a:gd name="T4" fmla="*/ 4 w 235"/>
                  <a:gd name="T5" fmla="*/ 4 h 79"/>
                  <a:gd name="T6" fmla="*/ 7 w 235"/>
                  <a:gd name="T7" fmla="*/ 6 h 79"/>
                  <a:gd name="T8" fmla="*/ 11 w 235"/>
                  <a:gd name="T9" fmla="*/ 8 h 79"/>
                  <a:gd name="T10" fmla="*/ 14 w 235"/>
                  <a:gd name="T11" fmla="*/ 10 h 79"/>
                  <a:gd name="T12" fmla="*/ 19 w 235"/>
                  <a:gd name="T13" fmla="*/ 11 h 79"/>
                  <a:gd name="T14" fmla="*/ 23 w 235"/>
                  <a:gd name="T15" fmla="*/ 13 h 79"/>
                  <a:gd name="T16" fmla="*/ 27 w 235"/>
                  <a:gd name="T17" fmla="*/ 14 h 79"/>
                  <a:gd name="T18" fmla="*/ 31 w 235"/>
                  <a:gd name="T19" fmla="*/ 15 h 79"/>
                  <a:gd name="T20" fmla="*/ 35 w 235"/>
                  <a:gd name="T21" fmla="*/ 16 h 79"/>
                  <a:gd name="T22" fmla="*/ 39 w 235"/>
                  <a:gd name="T23" fmla="*/ 17 h 79"/>
                  <a:gd name="T24" fmla="*/ 43 w 235"/>
                  <a:gd name="T25" fmla="*/ 17 h 79"/>
                  <a:gd name="T26" fmla="*/ 47 w 235"/>
                  <a:gd name="T27" fmla="*/ 18 h 79"/>
                  <a:gd name="T28" fmla="*/ 50 w 235"/>
                  <a:gd name="T29" fmla="*/ 18 h 79"/>
                  <a:gd name="T30" fmla="*/ 53 w 235"/>
                  <a:gd name="T31" fmla="*/ 19 h 79"/>
                  <a:gd name="T32" fmla="*/ 56 w 235"/>
                  <a:gd name="T33" fmla="*/ 19 h 79"/>
                  <a:gd name="T34" fmla="*/ 59 w 235"/>
                  <a:gd name="T35" fmla="*/ 19 h 79"/>
                  <a:gd name="T36" fmla="*/ 59 w 235"/>
                  <a:gd name="T37" fmla="*/ 17 h 79"/>
                  <a:gd name="T38" fmla="*/ 57 w 235"/>
                  <a:gd name="T39" fmla="*/ 17 h 79"/>
                  <a:gd name="T40" fmla="*/ 54 w 235"/>
                  <a:gd name="T41" fmla="*/ 16 h 79"/>
                  <a:gd name="T42" fmla="*/ 51 w 235"/>
                  <a:gd name="T43" fmla="*/ 16 h 79"/>
                  <a:gd name="T44" fmla="*/ 47 w 235"/>
                  <a:gd name="T45" fmla="*/ 15 h 79"/>
                  <a:gd name="T46" fmla="*/ 44 w 235"/>
                  <a:gd name="T47" fmla="*/ 15 h 79"/>
                  <a:gd name="T48" fmla="*/ 40 w 235"/>
                  <a:gd name="T49" fmla="*/ 14 h 79"/>
                  <a:gd name="T50" fmla="*/ 36 w 235"/>
                  <a:gd name="T51" fmla="*/ 13 h 79"/>
                  <a:gd name="T52" fmla="*/ 32 w 235"/>
                  <a:gd name="T53" fmla="*/ 13 h 79"/>
                  <a:gd name="T54" fmla="*/ 27 w 235"/>
                  <a:gd name="T55" fmla="*/ 12 h 79"/>
                  <a:gd name="T56" fmla="*/ 23 w 235"/>
                  <a:gd name="T57" fmla="*/ 11 h 79"/>
                  <a:gd name="T58" fmla="*/ 19 w 235"/>
                  <a:gd name="T59" fmla="*/ 9 h 79"/>
                  <a:gd name="T60" fmla="*/ 15 w 235"/>
                  <a:gd name="T61" fmla="*/ 8 h 79"/>
                  <a:gd name="T62" fmla="*/ 12 w 235"/>
                  <a:gd name="T63" fmla="*/ 6 h 79"/>
                  <a:gd name="T64" fmla="*/ 8 w 235"/>
                  <a:gd name="T65" fmla="*/ 4 h 79"/>
                  <a:gd name="T66" fmla="*/ 5 w 235"/>
                  <a:gd name="T67" fmla="*/ 2 h 79"/>
                  <a:gd name="T68" fmla="*/ 3 w 235"/>
                  <a:gd name="T69" fmla="*/ 0 h 79"/>
                  <a:gd name="T70" fmla="*/ 3 w 235"/>
                  <a:gd name="T71" fmla="*/ 1 h 79"/>
                  <a:gd name="T72" fmla="*/ 1 w 235"/>
                  <a:gd name="T73" fmla="*/ 0 h 79"/>
                  <a:gd name="T74" fmla="*/ 0 w 235"/>
                  <a:gd name="T75" fmla="*/ 1 h 79"/>
                  <a:gd name="T76" fmla="*/ 1 w 235"/>
                  <a:gd name="T77" fmla="*/ 1 h 79"/>
                  <a:gd name="T78" fmla="*/ 1 w 235"/>
                  <a:gd name="T79" fmla="*/ 0 h 7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35"/>
                  <a:gd name="T121" fmla="*/ 0 h 79"/>
                  <a:gd name="T122" fmla="*/ 235 w 235"/>
                  <a:gd name="T123" fmla="*/ 79 h 7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35" h="79">
                    <a:moveTo>
                      <a:pt x="1" y="1"/>
                    </a:moveTo>
                    <a:lnTo>
                      <a:pt x="2" y="7"/>
                    </a:lnTo>
                    <a:lnTo>
                      <a:pt x="15" y="17"/>
                    </a:lnTo>
                    <a:lnTo>
                      <a:pt x="28" y="25"/>
                    </a:lnTo>
                    <a:lnTo>
                      <a:pt x="42" y="35"/>
                    </a:lnTo>
                    <a:lnTo>
                      <a:pt x="55" y="41"/>
                    </a:lnTo>
                    <a:lnTo>
                      <a:pt x="73" y="47"/>
                    </a:lnTo>
                    <a:lnTo>
                      <a:pt x="89" y="53"/>
                    </a:lnTo>
                    <a:lnTo>
                      <a:pt x="105" y="58"/>
                    </a:lnTo>
                    <a:lnTo>
                      <a:pt x="122" y="61"/>
                    </a:lnTo>
                    <a:lnTo>
                      <a:pt x="138" y="64"/>
                    </a:lnTo>
                    <a:lnTo>
                      <a:pt x="155" y="68"/>
                    </a:lnTo>
                    <a:lnTo>
                      <a:pt x="171" y="70"/>
                    </a:lnTo>
                    <a:lnTo>
                      <a:pt x="186" y="73"/>
                    </a:lnTo>
                    <a:lnTo>
                      <a:pt x="199" y="75"/>
                    </a:lnTo>
                    <a:lnTo>
                      <a:pt x="212" y="76"/>
                    </a:lnTo>
                    <a:lnTo>
                      <a:pt x="224" y="78"/>
                    </a:lnTo>
                    <a:lnTo>
                      <a:pt x="233" y="79"/>
                    </a:lnTo>
                    <a:lnTo>
                      <a:pt x="235" y="70"/>
                    </a:lnTo>
                    <a:lnTo>
                      <a:pt x="226" y="69"/>
                    </a:lnTo>
                    <a:lnTo>
                      <a:pt x="214" y="67"/>
                    </a:lnTo>
                    <a:lnTo>
                      <a:pt x="202" y="66"/>
                    </a:lnTo>
                    <a:lnTo>
                      <a:pt x="188" y="63"/>
                    </a:lnTo>
                    <a:lnTo>
                      <a:pt x="173" y="61"/>
                    </a:lnTo>
                    <a:lnTo>
                      <a:pt x="157" y="59"/>
                    </a:lnTo>
                    <a:lnTo>
                      <a:pt x="141" y="55"/>
                    </a:lnTo>
                    <a:lnTo>
                      <a:pt x="125" y="52"/>
                    </a:lnTo>
                    <a:lnTo>
                      <a:pt x="107" y="48"/>
                    </a:lnTo>
                    <a:lnTo>
                      <a:pt x="91" y="44"/>
                    </a:lnTo>
                    <a:lnTo>
                      <a:pt x="75" y="38"/>
                    </a:lnTo>
                    <a:lnTo>
                      <a:pt x="60" y="32"/>
                    </a:lnTo>
                    <a:lnTo>
                      <a:pt x="46" y="25"/>
                    </a:lnTo>
                    <a:lnTo>
                      <a:pt x="32" y="18"/>
                    </a:lnTo>
                    <a:lnTo>
                      <a:pt x="20" y="10"/>
                    </a:lnTo>
                    <a:lnTo>
                      <a:pt x="9" y="0"/>
                    </a:lnTo>
                    <a:lnTo>
                      <a:pt x="10" y="6"/>
                    </a:lnTo>
                    <a:lnTo>
                      <a:pt x="1" y="1"/>
                    </a:lnTo>
                    <a:lnTo>
                      <a:pt x="0" y="5"/>
                    </a:lnTo>
                    <a:lnTo>
                      <a:pt x="2" y="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99" name="Freeform 669"/>
              <p:cNvSpPr>
                <a:spLocks/>
              </p:cNvSpPr>
              <p:nvPr/>
            </p:nvSpPr>
            <p:spPr bwMode="auto">
              <a:xfrm>
                <a:off x="5218" y="3389"/>
                <a:ext cx="296" cy="61"/>
              </a:xfrm>
              <a:custGeom>
                <a:avLst/>
                <a:gdLst>
                  <a:gd name="T0" fmla="*/ 148 w 592"/>
                  <a:gd name="T1" fmla="*/ 0 h 123"/>
                  <a:gd name="T2" fmla="*/ 134 w 592"/>
                  <a:gd name="T3" fmla="*/ 0 h 123"/>
                  <a:gd name="T4" fmla="*/ 120 w 592"/>
                  <a:gd name="T5" fmla="*/ 0 h 123"/>
                  <a:gd name="T6" fmla="*/ 106 w 592"/>
                  <a:gd name="T7" fmla="*/ 1 h 123"/>
                  <a:gd name="T8" fmla="*/ 93 w 592"/>
                  <a:gd name="T9" fmla="*/ 2 h 123"/>
                  <a:gd name="T10" fmla="*/ 80 w 592"/>
                  <a:gd name="T11" fmla="*/ 3 h 123"/>
                  <a:gd name="T12" fmla="*/ 69 w 592"/>
                  <a:gd name="T13" fmla="*/ 5 h 123"/>
                  <a:gd name="T14" fmla="*/ 57 w 592"/>
                  <a:gd name="T15" fmla="*/ 7 h 123"/>
                  <a:gd name="T16" fmla="*/ 47 w 592"/>
                  <a:gd name="T17" fmla="*/ 10 h 123"/>
                  <a:gd name="T18" fmla="*/ 37 w 592"/>
                  <a:gd name="T19" fmla="*/ 12 h 123"/>
                  <a:gd name="T20" fmla="*/ 28 w 592"/>
                  <a:gd name="T21" fmla="*/ 15 h 123"/>
                  <a:gd name="T22" fmla="*/ 21 w 592"/>
                  <a:gd name="T23" fmla="*/ 18 h 123"/>
                  <a:gd name="T24" fmla="*/ 14 w 592"/>
                  <a:gd name="T25" fmla="*/ 20 h 123"/>
                  <a:gd name="T26" fmla="*/ 9 w 592"/>
                  <a:gd name="T27" fmla="*/ 23 h 123"/>
                  <a:gd name="T28" fmla="*/ 5 w 592"/>
                  <a:gd name="T29" fmla="*/ 25 h 123"/>
                  <a:gd name="T30" fmla="*/ 1 w 592"/>
                  <a:gd name="T31" fmla="*/ 27 h 123"/>
                  <a:gd name="T32" fmla="*/ 0 w 592"/>
                  <a:gd name="T33" fmla="*/ 29 h 123"/>
                  <a:gd name="T34" fmla="*/ 2 w 592"/>
                  <a:gd name="T35" fmla="*/ 30 h 123"/>
                  <a:gd name="T36" fmla="*/ 3 w 592"/>
                  <a:gd name="T37" fmla="*/ 29 h 123"/>
                  <a:gd name="T38" fmla="*/ 6 w 592"/>
                  <a:gd name="T39" fmla="*/ 27 h 123"/>
                  <a:gd name="T40" fmla="*/ 10 w 592"/>
                  <a:gd name="T41" fmla="*/ 25 h 123"/>
                  <a:gd name="T42" fmla="*/ 15 w 592"/>
                  <a:gd name="T43" fmla="*/ 23 h 123"/>
                  <a:gd name="T44" fmla="*/ 21 w 592"/>
                  <a:gd name="T45" fmla="*/ 20 h 123"/>
                  <a:gd name="T46" fmla="*/ 29 w 592"/>
                  <a:gd name="T47" fmla="*/ 17 h 123"/>
                  <a:gd name="T48" fmla="*/ 38 w 592"/>
                  <a:gd name="T49" fmla="*/ 15 h 123"/>
                  <a:gd name="T50" fmla="*/ 47 w 592"/>
                  <a:gd name="T51" fmla="*/ 12 h 123"/>
                  <a:gd name="T52" fmla="*/ 58 w 592"/>
                  <a:gd name="T53" fmla="*/ 10 h 123"/>
                  <a:gd name="T54" fmla="*/ 70 w 592"/>
                  <a:gd name="T55" fmla="*/ 8 h 123"/>
                  <a:gd name="T56" fmla="*/ 81 w 592"/>
                  <a:gd name="T57" fmla="*/ 6 h 123"/>
                  <a:gd name="T58" fmla="*/ 93 w 592"/>
                  <a:gd name="T59" fmla="*/ 4 h 123"/>
                  <a:gd name="T60" fmla="*/ 106 w 592"/>
                  <a:gd name="T61" fmla="*/ 3 h 123"/>
                  <a:gd name="T62" fmla="*/ 120 w 592"/>
                  <a:gd name="T63" fmla="*/ 2 h 123"/>
                  <a:gd name="T64" fmla="*/ 134 w 592"/>
                  <a:gd name="T65" fmla="*/ 2 h 123"/>
                  <a:gd name="T66" fmla="*/ 148 w 592"/>
                  <a:gd name="T67" fmla="*/ 2 h 123"/>
                  <a:gd name="T68" fmla="*/ 148 w 592"/>
                  <a:gd name="T69" fmla="*/ 0 h 12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92"/>
                  <a:gd name="T106" fmla="*/ 0 h 123"/>
                  <a:gd name="T107" fmla="*/ 592 w 592"/>
                  <a:gd name="T108" fmla="*/ 123 h 12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92" h="123">
                    <a:moveTo>
                      <a:pt x="592" y="2"/>
                    </a:moveTo>
                    <a:lnTo>
                      <a:pt x="536" y="0"/>
                    </a:lnTo>
                    <a:lnTo>
                      <a:pt x="480" y="1"/>
                    </a:lnTo>
                    <a:lnTo>
                      <a:pt x="425" y="4"/>
                    </a:lnTo>
                    <a:lnTo>
                      <a:pt x="374" y="9"/>
                    </a:lnTo>
                    <a:lnTo>
                      <a:pt x="322" y="15"/>
                    </a:lnTo>
                    <a:lnTo>
                      <a:pt x="274" y="23"/>
                    </a:lnTo>
                    <a:lnTo>
                      <a:pt x="230" y="31"/>
                    </a:lnTo>
                    <a:lnTo>
                      <a:pt x="188" y="41"/>
                    </a:lnTo>
                    <a:lnTo>
                      <a:pt x="150" y="51"/>
                    </a:lnTo>
                    <a:lnTo>
                      <a:pt x="115" y="62"/>
                    </a:lnTo>
                    <a:lnTo>
                      <a:pt x="84" y="72"/>
                    </a:lnTo>
                    <a:lnTo>
                      <a:pt x="58" y="82"/>
                    </a:lnTo>
                    <a:lnTo>
                      <a:pt x="36" y="92"/>
                    </a:lnTo>
                    <a:lnTo>
                      <a:pt x="20" y="102"/>
                    </a:lnTo>
                    <a:lnTo>
                      <a:pt x="7" y="110"/>
                    </a:lnTo>
                    <a:lnTo>
                      <a:pt x="0" y="118"/>
                    </a:lnTo>
                    <a:lnTo>
                      <a:pt x="9" y="123"/>
                    </a:lnTo>
                    <a:lnTo>
                      <a:pt x="14" y="117"/>
                    </a:lnTo>
                    <a:lnTo>
                      <a:pt x="24" y="109"/>
                    </a:lnTo>
                    <a:lnTo>
                      <a:pt x="41" y="101"/>
                    </a:lnTo>
                    <a:lnTo>
                      <a:pt x="62" y="92"/>
                    </a:lnTo>
                    <a:lnTo>
                      <a:pt x="87" y="81"/>
                    </a:lnTo>
                    <a:lnTo>
                      <a:pt x="118" y="71"/>
                    </a:lnTo>
                    <a:lnTo>
                      <a:pt x="152" y="61"/>
                    </a:lnTo>
                    <a:lnTo>
                      <a:pt x="190" y="50"/>
                    </a:lnTo>
                    <a:lnTo>
                      <a:pt x="232" y="40"/>
                    </a:lnTo>
                    <a:lnTo>
                      <a:pt x="277" y="32"/>
                    </a:lnTo>
                    <a:lnTo>
                      <a:pt x="324" y="24"/>
                    </a:lnTo>
                    <a:lnTo>
                      <a:pt x="374" y="18"/>
                    </a:lnTo>
                    <a:lnTo>
                      <a:pt x="425" y="13"/>
                    </a:lnTo>
                    <a:lnTo>
                      <a:pt x="480" y="10"/>
                    </a:lnTo>
                    <a:lnTo>
                      <a:pt x="536" y="9"/>
                    </a:lnTo>
                    <a:lnTo>
                      <a:pt x="592" y="11"/>
                    </a:lnTo>
                    <a:lnTo>
                      <a:pt x="59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00" name="Freeform 670"/>
              <p:cNvSpPr>
                <a:spLocks/>
              </p:cNvSpPr>
              <p:nvPr/>
            </p:nvSpPr>
            <p:spPr bwMode="auto">
              <a:xfrm>
                <a:off x="5336" y="3406"/>
                <a:ext cx="12" cy="132"/>
              </a:xfrm>
              <a:custGeom>
                <a:avLst/>
                <a:gdLst>
                  <a:gd name="T0" fmla="*/ 0 w 25"/>
                  <a:gd name="T1" fmla="*/ 0 h 265"/>
                  <a:gd name="T2" fmla="*/ 0 w 25"/>
                  <a:gd name="T3" fmla="*/ 66 h 265"/>
                  <a:gd name="T4" fmla="*/ 6 w 25"/>
                  <a:gd name="T5" fmla="*/ 0 h 265"/>
                  <a:gd name="T6" fmla="*/ 0 w 25"/>
                  <a:gd name="T7" fmla="*/ 0 h 26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265"/>
                  <a:gd name="T14" fmla="*/ 25 w 25"/>
                  <a:gd name="T15" fmla="*/ 265 h 26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265">
                    <a:moveTo>
                      <a:pt x="0" y="0"/>
                    </a:moveTo>
                    <a:lnTo>
                      <a:pt x="0" y="265"/>
                    </a:lnTo>
                    <a:lnTo>
                      <a:pt x="2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01" name="Freeform 671"/>
              <p:cNvSpPr>
                <a:spLocks/>
              </p:cNvSpPr>
              <p:nvPr/>
            </p:nvSpPr>
            <p:spPr bwMode="auto">
              <a:xfrm>
                <a:off x="5333" y="3406"/>
                <a:ext cx="5" cy="159"/>
              </a:xfrm>
              <a:custGeom>
                <a:avLst/>
                <a:gdLst>
                  <a:gd name="T0" fmla="*/ 0 w 9"/>
                  <a:gd name="T1" fmla="*/ 67 h 318"/>
                  <a:gd name="T2" fmla="*/ 3 w 9"/>
                  <a:gd name="T3" fmla="*/ 67 h 318"/>
                  <a:gd name="T4" fmla="*/ 3 w 9"/>
                  <a:gd name="T5" fmla="*/ 0 h 318"/>
                  <a:gd name="T6" fmla="*/ 0 w 9"/>
                  <a:gd name="T7" fmla="*/ 0 h 318"/>
                  <a:gd name="T8" fmla="*/ 0 w 9"/>
                  <a:gd name="T9" fmla="*/ 67 h 318"/>
                  <a:gd name="T10" fmla="*/ 3 w 9"/>
                  <a:gd name="T11" fmla="*/ 67 h 318"/>
                  <a:gd name="T12" fmla="*/ 0 w 9"/>
                  <a:gd name="T13" fmla="*/ 67 h 318"/>
                  <a:gd name="T14" fmla="*/ 0 w 9"/>
                  <a:gd name="T15" fmla="*/ 80 h 318"/>
                  <a:gd name="T16" fmla="*/ 3 w 9"/>
                  <a:gd name="T17" fmla="*/ 67 h 318"/>
                  <a:gd name="T18" fmla="*/ 0 w 9"/>
                  <a:gd name="T19" fmla="*/ 67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"/>
                  <a:gd name="T31" fmla="*/ 0 h 318"/>
                  <a:gd name="T32" fmla="*/ 9 w 9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" h="318">
                    <a:moveTo>
                      <a:pt x="0" y="265"/>
                    </a:moveTo>
                    <a:lnTo>
                      <a:pt x="9" y="265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265"/>
                    </a:lnTo>
                    <a:lnTo>
                      <a:pt x="9" y="265"/>
                    </a:lnTo>
                    <a:lnTo>
                      <a:pt x="0" y="265"/>
                    </a:lnTo>
                    <a:lnTo>
                      <a:pt x="0" y="318"/>
                    </a:lnTo>
                    <a:lnTo>
                      <a:pt x="9" y="265"/>
                    </a:lnTo>
                    <a:lnTo>
                      <a:pt x="0" y="26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02" name="Freeform 672"/>
              <p:cNvSpPr>
                <a:spLocks/>
              </p:cNvSpPr>
              <p:nvPr/>
            </p:nvSpPr>
            <p:spPr bwMode="auto">
              <a:xfrm>
                <a:off x="5333" y="3406"/>
                <a:ext cx="17" cy="132"/>
              </a:xfrm>
              <a:custGeom>
                <a:avLst/>
                <a:gdLst>
                  <a:gd name="T0" fmla="*/ 8 w 33"/>
                  <a:gd name="T1" fmla="*/ 0 h 265"/>
                  <a:gd name="T2" fmla="*/ 6 w 33"/>
                  <a:gd name="T3" fmla="*/ 0 h 265"/>
                  <a:gd name="T4" fmla="*/ 0 w 33"/>
                  <a:gd name="T5" fmla="*/ 66 h 265"/>
                  <a:gd name="T6" fmla="*/ 3 w 33"/>
                  <a:gd name="T7" fmla="*/ 66 h 265"/>
                  <a:gd name="T8" fmla="*/ 9 w 33"/>
                  <a:gd name="T9" fmla="*/ 0 h 265"/>
                  <a:gd name="T10" fmla="*/ 8 w 33"/>
                  <a:gd name="T11" fmla="*/ 0 h 26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"/>
                  <a:gd name="T19" fmla="*/ 0 h 265"/>
                  <a:gd name="T20" fmla="*/ 33 w 33"/>
                  <a:gd name="T21" fmla="*/ 265 h 26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" h="265">
                    <a:moveTo>
                      <a:pt x="29" y="0"/>
                    </a:moveTo>
                    <a:lnTo>
                      <a:pt x="24" y="0"/>
                    </a:lnTo>
                    <a:lnTo>
                      <a:pt x="0" y="265"/>
                    </a:lnTo>
                    <a:lnTo>
                      <a:pt x="9" y="265"/>
                    </a:lnTo>
                    <a:lnTo>
                      <a:pt x="33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03" name="Freeform 673"/>
              <p:cNvSpPr>
                <a:spLocks/>
              </p:cNvSpPr>
              <p:nvPr/>
            </p:nvSpPr>
            <p:spPr bwMode="auto">
              <a:xfrm>
                <a:off x="5312" y="3410"/>
                <a:ext cx="5" cy="118"/>
              </a:xfrm>
              <a:custGeom>
                <a:avLst/>
                <a:gdLst>
                  <a:gd name="T0" fmla="*/ 2 w 9"/>
                  <a:gd name="T1" fmla="*/ 59 h 235"/>
                  <a:gd name="T2" fmla="*/ 3 w 9"/>
                  <a:gd name="T3" fmla="*/ 59 h 235"/>
                  <a:gd name="T4" fmla="*/ 3 w 9"/>
                  <a:gd name="T5" fmla="*/ 0 h 235"/>
                  <a:gd name="T6" fmla="*/ 0 w 9"/>
                  <a:gd name="T7" fmla="*/ 0 h 235"/>
                  <a:gd name="T8" fmla="*/ 0 w 9"/>
                  <a:gd name="T9" fmla="*/ 59 h 235"/>
                  <a:gd name="T10" fmla="*/ 2 w 9"/>
                  <a:gd name="T11" fmla="*/ 59 h 2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235"/>
                  <a:gd name="T20" fmla="*/ 9 w 9"/>
                  <a:gd name="T21" fmla="*/ 235 h 2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235">
                    <a:moveTo>
                      <a:pt x="5" y="235"/>
                    </a:moveTo>
                    <a:lnTo>
                      <a:pt x="9" y="235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235"/>
                    </a:lnTo>
                    <a:lnTo>
                      <a:pt x="5" y="2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04" name="Freeform 674"/>
              <p:cNvSpPr>
                <a:spLocks/>
              </p:cNvSpPr>
              <p:nvPr/>
            </p:nvSpPr>
            <p:spPr bwMode="auto">
              <a:xfrm>
                <a:off x="5471" y="3407"/>
                <a:ext cx="5" cy="127"/>
              </a:xfrm>
              <a:custGeom>
                <a:avLst/>
                <a:gdLst>
                  <a:gd name="T0" fmla="*/ 2 w 9"/>
                  <a:gd name="T1" fmla="*/ 63 h 256"/>
                  <a:gd name="T2" fmla="*/ 3 w 9"/>
                  <a:gd name="T3" fmla="*/ 63 h 256"/>
                  <a:gd name="T4" fmla="*/ 3 w 9"/>
                  <a:gd name="T5" fmla="*/ 0 h 256"/>
                  <a:gd name="T6" fmla="*/ 0 w 9"/>
                  <a:gd name="T7" fmla="*/ 0 h 256"/>
                  <a:gd name="T8" fmla="*/ 0 w 9"/>
                  <a:gd name="T9" fmla="*/ 63 h 256"/>
                  <a:gd name="T10" fmla="*/ 2 w 9"/>
                  <a:gd name="T11" fmla="*/ 63 h 2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256"/>
                  <a:gd name="T20" fmla="*/ 9 w 9"/>
                  <a:gd name="T21" fmla="*/ 256 h 2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256">
                    <a:moveTo>
                      <a:pt x="5" y="256"/>
                    </a:moveTo>
                    <a:lnTo>
                      <a:pt x="9" y="256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256"/>
                    </a:lnTo>
                    <a:lnTo>
                      <a:pt x="5" y="2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05" name="Freeform 675"/>
              <p:cNvSpPr>
                <a:spLocks/>
              </p:cNvSpPr>
              <p:nvPr/>
            </p:nvSpPr>
            <p:spPr bwMode="auto">
              <a:xfrm>
                <a:off x="5528" y="3450"/>
                <a:ext cx="5" cy="77"/>
              </a:xfrm>
              <a:custGeom>
                <a:avLst/>
                <a:gdLst>
                  <a:gd name="T0" fmla="*/ 2 w 9"/>
                  <a:gd name="T1" fmla="*/ 39 h 153"/>
                  <a:gd name="T2" fmla="*/ 3 w 9"/>
                  <a:gd name="T3" fmla="*/ 39 h 153"/>
                  <a:gd name="T4" fmla="*/ 3 w 9"/>
                  <a:gd name="T5" fmla="*/ 0 h 153"/>
                  <a:gd name="T6" fmla="*/ 0 w 9"/>
                  <a:gd name="T7" fmla="*/ 0 h 153"/>
                  <a:gd name="T8" fmla="*/ 0 w 9"/>
                  <a:gd name="T9" fmla="*/ 39 h 153"/>
                  <a:gd name="T10" fmla="*/ 2 w 9"/>
                  <a:gd name="T11" fmla="*/ 39 h 1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53"/>
                  <a:gd name="T20" fmla="*/ 9 w 9"/>
                  <a:gd name="T21" fmla="*/ 153 h 15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53">
                    <a:moveTo>
                      <a:pt x="5" y="153"/>
                    </a:moveTo>
                    <a:lnTo>
                      <a:pt x="9" y="153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53"/>
                    </a:lnTo>
                    <a:lnTo>
                      <a:pt x="5" y="15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06" name="Freeform 676"/>
              <p:cNvSpPr>
                <a:spLocks/>
              </p:cNvSpPr>
              <p:nvPr/>
            </p:nvSpPr>
            <p:spPr bwMode="auto">
              <a:xfrm>
                <a:off x="5364" y="3505"/>
                <a:ext cx="166" cy="25"/>
              </a:xfrm>
              <a:custGeom>
                <a:avLst/>
                <a:gdLst>
                  <a:gd name="T0" fmla="*/ 0 w 333"/>
                  <a:gd name="T1" fmla="*/ 11 h 51"/>
                  <a:gd name="T2" fmla="*/ 0 w 333"/>
                  <a:gd name="T3" fmla="*/ 12 h 51"/>
                  <a:gd name="T4" fmla="*/ 83 w 333"/>
                  <a:gd name="T5" fmla="*/ 2 h 51"/>
                  <a:gd name="T6" fmla="*/ 83 w 333"/>
                  <a:gd name="T7" fmla="*/ 0 h 51"/>
                  <a:gd name="T8" fmla="*/ 0 w 333"/>
                  <a:gd name="T9" fmla="*/ 10 h 51"/>
                  <a:gd name="T10" fmla="*/ 0 w 333"/>
                  <a:gd name="T11" fmla="*/ 1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3"/>
                  <a:gd name="T19" fmla="*/ 0 h 51"/>
                  <a:gd name="T20" fmla="*/ 333 w 333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3" h="51">
                    <a:moveTo>
                      <a:pt x="0" y="46"/>
                    </a:moveTo>
                    <a:lnTo>
                      <a:pt x="0" y="51"/>
                    </a:lnTo>
                    <a:lnTo>
                      <a:pt x="333" y="9"/>
                    </a:lnTo>
                    <a:lnTo>
                      <a:pt x="333" y="0"/>
                    </a:lnTo>
                    <a:lnTo>
                      <a:pt x="0" y="41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07" name="Freeform 677"/>
              <p:cNvSpPr>
                <a:spLocks/>
              </p:cNvSpPr>
              <p:nvPr/>
            </p:nvSpPr>
            <p:spPr bwMode="auto">
              <a:xfrm>
                <a:off x="5360" y="3402"/>
                <a:ext cx="6" cy="142"/>
              </a:xfrm>
              <a:custGeom>
                <a:avLst/>
                <a:gdLst>
                  <a:gd name="T0" fmla="*/ 2 w 10"/>
                  <a:gd name="T1" fmla="*/ 71 h 284"/>
                  <a:gd name="T2" fmla="*/ 3 w 10"/>
                  <a:gd name="T3" fmla="*/ 71 h 284"/>
                  <a:gd name="T4" fmla="*/ 4 w 10"/>
                  <a:gd name="T5" fmla="*/ 0 h 284"/>
                  <a:gd name="T6" fmla="*/ 1 w 10"/>
                  <a:gd name="T7" fmla="*/ 0 h 284"/>
                  <a:gd name="T8" fmla="*/ 0 w 10"/>
                  <a:gd name="T9" fmla="*/ 71 h 284"/>
                  <a:gd name="T10" fmla="*/ 2 w 10"/>
                  <a:gd name="T11" fmla="*/ 71 h 2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284"/>
                  <a:gd name="T20" fmla="*/ 10 w 10"/>
                  <a:gd name="T21" fmla="*/ 284 h 2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284">
                    <a:moveTo>
                      <a:pt x="5" y="284"/>
                    </a:moveTo>
                    <a:lnTo>
                      <a:pt x="9" y="284"/>
                    </a:lnTo>
                    <a:lnTo>
                      <a:pt x="10" y="0"/>
                    </a:lnTo>
                    <a:lnTo>
                      <a:pt x="1" y="0"/>
                    </a:lnTo>
                    <a:lnTo>
                      <a:pt x="0" y="284"/>
                    </a:lnTo>
                    <a:lnTo>
                      <a:pt x="5" y="28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08" name="Freeform 678"/>
              <p:cNvSpPr>
                <a:spLocks/>
              </p:cNvSpPr>
              <p:nvPr/>
            </p:nvSpPr>
            <p:spPr bwMode="auto">
              <a:xfrm>
                <a:off x="5582" y="3464"/>
                <a:ext cx="4" cy="12"/>
              </a:xfrm>
              <a:custGeom>
                <a:avLst/>
                <a:gdLst>
                  <a:gd name="T0" fmla="*/ 1 w 10"/>
                  <a:gd name="T1" fmla="*/ 6 h 24"/>
                  <a:gd name="T2" fmla="*/ 2 w 10"/>
                  <a:gd name="T3" fmla="*/ 5 h 24"/>
                  <a:gd name="T4" fmla="*/ 2 w 10"/>
                  <a:gd name="T5" fmla="*/ 0 h 24"/>
                  <a:gd name="T6" fmla="*/ 0 w 10"/>
                  <a:gd name="T7" fmla="*/ 0 h 24"/>
                  <a:gd name="T8" fmla="*/ 0 w 10"/>
                  <a:gd name="T9" fmla="*/ 5 h 24"/>
                  <a:gd name="T10" fmla="*/ 1 w 10"/>
                  <a:gd name="T11" fmla="*/ 3 h 24"/>
                  <a:gd name="T12" fmla="*/ 1 w 10"/>
                  <a:gd name="T13" fmla="*/ 6 h 24"/>
                  <a:gd name="T14" fmla="*/ 2 w 10"/>
                  <a:gd name="T15" fmla="*/ 6 h 24"/>
                  <a:gd name="T16" fmla="*/ 2 w 10"/>
                  <a:gd name="T17" fmla="*/ 5 h 24"/>
                  <a:gd name="T18" fmla="*/ 1 w 10"/>
                  <a:gd name="T19" fmla="*/ 6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"/>
                  <a:gd name="T31" fmla="*/ 0 h 24"/>
                  <a:gd name="T32" fmla="*/ 10 w 10"/>
                  <a:gd name="T33" fmla="*/ 24 h 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" h="24">
                    <a:moveTo>
                      <a:pt x="5" y="24"/>
                    </a:moveTo>
                    <a:lnTo>
                      <a:pt x="10" y="2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20"/>
                    </a:lnTo>
                    <a:lnTo>
                      <a:pt x="5" y="15"/>
                    </a:lnTo>
                    <a:lnTo>
                      <a:pt x="5" y="24"/>
                    </a:lnTo>
                    <a:lnTo>
                      <a:pt x="10" y="24"/>
                    </a:lnTo>
                    <a:lnTo>
                      <a:pt x="10" y="20"/>
                    </a:lnTo>
                    <a:lnTo>
                      <a:pt x="5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09" name="Freeform 679"/>
              <p:cNvSpPr>
                <a:spLocks/>
              </p:cNvSpPr>
              <p:nvPr/>
            </p:nvSpPr>
            <p:spPr bwMode="auto">
              <a:xfrm>
                <a:off x="5363" y="3471"/>
                <a:ext cx="221" cy="5"/>
              </a:xfrm>
              <a:custGeom>
                <a:avLst/>
                <a:gdLst>
                  <a:gd name="T0" fmla="*/ 0 w 441"/>
                  <a:gd name="T1" fmla="*/ 2 h 9"/>
                  <a:gd name="T2" fmla="*/ 0 w 441"/>
                  <a:gd name="T3" fmla="*/ 3 h 9"/>
                  <a:gd name="T4" fmla="*/ 111 w 441"/>
                  <a:gd name="T5" fmla="*/ 3 h 9"/>
                  <a:gd name="T6" fmla="*/ 111 w 441"/>
                  <a:gd name="T7" fmla="*/ 0 h 9"/>
                  <a:gd name="T8" fmla="*/ 0 w 441"/>
                  <a:gd name="T9" fmla="*/ 0 h 9"/>
                  <a:gd name="T10" fmla="*/ 0 w 441"/>
                  <a:gd name="T11" fmla="*/ 2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1"/>
                  <a:gd name="T19" fmla="*/ 0 h 9"/>
                  <a:gd name="T20" fmla="*/ 441 w 441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1" h="9">
                    <a:moveTo>
                      <a:pt x="0" y="5"/>
                    </a:moveTo>
                    <a:lnTo>
                      <a:pt x="0" y="9"/>
                    </a:lnTo>
                    <a:lnTo>
                      <a:pt x="441" y="9"/>
                    </a:lnTo>
                    <a:lnTo>
                      <a:pt x="441" y="0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10" name="Freeform 680"/>
              <p:cNvSpPr>
                <a:spLocks/>
              </p:cNvSpPr>
              <p:nvPr/>
            </p:nvSpPr>
            <p:spPr bwMode="auto">
              <a:xfrm>
                <a:off x="5519" y="3388"/>
                <a:ext cx="54" cy="14"/>
              </a:xfrm>
              <a:custGeom>
                <a:avLst/>
                <a:gdLst>
                  <a:gd name="T0" fmla="*/ 27 w 107"/>
                  <a:gd name="T1" fmla="*/ 7 h 29"/>
                  <a:gd name="T2" fmla="*/ 0 w 107"/>
                  <a:gd name="T3" fmla="*/ 0 h 29"/>
                  <a:gd name="T4" fmla="*/ 27 w 107"/>
                  <a:gd name="T5" fmla="*/ 7 h 29"/>
                  <a:gd name="T6" fmla="*/ 0 60000 65536"/>
                  <a:gd name="T7" fmla="*/ 0 60000 65536"/>
                  <a:gd name="T8" fmla="*/ 0 60000 65536"/>
                  <a:gd name="T9" fmla="*/ 0 w 107"/>
                  <a:gd name="T10" fmla="*/ 0 h 29"/>
                  <a:gd name="T11" fmla="*/ 107 w 107"/>
                  <a:gd name="T12" fmla="*/ 29 h 2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7" h="29">
                    <a:moveTo>
                      <a:pt x="107" y="29"/>
                    </a:moveTo>
                    <a:lnTo>
                      <a:pt x="0" y="0"/>
                    </a:lnTo>
                    <a:lnTo>
                      <a:pt x="107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11" name="Freeform 681"/>
              <p:cNvSpPr>
                <a:spLocks/>
              </p:cNvSpPr>
              <p:nvPr/>
            </p:nvSpPr>
            <p:spPr bwMode="auto">
              <a:xfrm>
                <a:off x="5519" y="3385"/>
                <a:ext cx="55" cy="19"/>
              </a:xfrm>
              <a:custGeom>
                <a:avLst/>
                <a:gdLst>
                  <a:gd name="T0" fmla="*/ 1 w 109"/>
                  <a:gd name="T1" fmla="*/ 1 h 38"/>
                  <a:gd name="T2" fmla="*/ 0 w 109"/>
                  <a:gd name="T3" fmla="*/ 2 h 38"/>
                  <a:gd name="T4" fmla="*/ 27 w 109"/>
                  <a:gd name="T5" fmla="*/ 10 h 38"/>
                  <a:gd name="T6" fmla="*/ 28 w 109"/>
                  <a:gd name="T7" fmla="*/ 7 h 38"/>
                  <a:gd name="T8" fmla="*/ 1 w 109"/>
                  <a:gd name="T9" fmla="*/ 0 h 38"/>
                  <a:gd name="T10" fmla="*/ 1 w 109"/>
                  <a:gd name="T11" fmla="*/ 1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9"/>
                  <a:gd name="T19" fmla="*/ 0 h 38"/>
                  <a:gd name="T20" fmla="*/ 109 w 109"/>
                  <a:gd name="T21" fmla="*/ 38 h 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9" h="38">
                    <a:moveTo>
                      <a:pt x="1" y="4"/>
                    </a:moveTo>
                    <a:lnTo>
                      <a:pt x="0" y="9"/>
                    </a:lnTo>
                    <a:lnTo>
                      <a:pt x="107" y="38"/>
                    </a:lnTo>
                    <a:lnTo>
                      <a:pt x="109" y="28"/>
                    </a:lnTo>
                    <a:lnTo>
                      <a:pt x="2" y="0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12" name="Freeform 682"/>
              <p:cNvSpPr>
                <a:spLocks/>
              </p:cNvSpPr>
              <p:nvPr/>
            </p:nvSpPr>
            <p:spPr bwMode="auto">
              <a:xfrm>
                <a:off x="5511" y="3394"/>
                <a:ext cx="61" cy="22"/>
              </a:xfrm>
              <a:custGeom>
                <a:avLst/>
                <a:gdLst>
                  <a:gd name="T0" fmla="*/ 30 w 123"/>
                  <a:gd name="T1" fmla="*/ 11 h 44"/>
                  <a:gd name="T2" fmla="*/ 0 w 123"/>
                  <a:gd name="T3" fmla="*/ 0 h 44"/>
                  <a:gd name="T4" fmla="*/ 30 w 123"/>
                  <a:gd name="T5" fmla="*/ 11 h 44"/>
                  <a:gd name="T6" fmla="*/ 0 60000 65536"/>
                  <a:gd name="T7" fmla="*/ 0 60000 65536"/>
                  <a:gd name="T8" fmla="*/ 0 60000 65536"/>
                  <a:gd name="T9" fmla="*/ 0 w 123"/>
                  <a:gd name="T10" fmla="*/ 0 h 44"/>
                  <a:gd name="T11" fmla="*/ 123 w 123"/>
                  <a:gd name="T12" fmla="*/ 44 h 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3" h="44">
                    <a:moveTo>
                      <a:pt x="123" y="44"/>
                    </a:moveTo>
                    <a:lnTo>
                      <a:pt x="0" y="0"/>
                    </a:lnTo>
                    <a:lnTo>
                      <a:pt x="123" y="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13" name="Freeform 683"/>
              <p:cNvSpPr>
                <a:spLocks/>
              </p:cNvSpPr>
              <p:nvPr/>
            </p:nvSpPr>
            <p:spPr bwMode="auto">
              <a:xfrm>
                <a:off x="5510" y="3392"/>
                <a:ext cx="63" cy="26"/>
              </a:xfrm>
              <a:custGeom>
                <a:avLst/>
                <a:gdLst>
                  <a:gd name="T0" fmla="*/ 1 w 125"/>
                  <a:gd name="T1" fmla="*/ 1 h 53"/>
                  <a:gd name="T2" fmla="*/ 0 w 125"/>
                  <a:gd name="T3" fmla="*/ 2 h 53"/>
                  <a:gd name="T4" fmla="*/ 31 w 125"/>
                  <a:gd name="T5" fmla="*/ 13 h 53"/>
                  <a:gd name="T6" fmla="*/ 32 w 125"/>
                  <a:gd name="T7" fmla="*/ 11 h 53"/>
                  <a:gd name="T8" fmla="*/ 1 w 125"/>
                  <a:gd name="T9" fmla="*/ 0 h 53"/>
                  <a:gd name="T10" fmla="*/ 1 w 125"/>
                  <a:gd name="T11" fmla="*/ 1 h 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5"/>
                  <a:gd name="T19" fmla="*/ 0 h 53"/>
                  <a:gd name="T20" fmla="*/ 125 w 125"/>
                  <a:gd name="T21" fmla="*/ 53 h 5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5" h="53">
                    <a:moveTo>
                      <a:pt x="1" y="5"/>
                    </a:moveTo>
                    <a:lnTo>
                      <a:pt x="0" y="10"/>
                    </a:lnTo>
                    <a:lnTo>
                      <a:pt x="123" y="53"/>
                    </a:lnTo>
                    <a:lnTo>
                      <a:pt x="125" y="44"/>
                    </a:lnTo>
                    <a:lnTo>
                      <a:pt x="2" y="0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14" name="Freeform 684"/>
              <p:cNvSpPr>
                <a:spLocks/>
              </p:cNvSpPr>
              <p:nvPr/>
            </p:nvSpPr>
            <p:spPr bwMode="auto">
              <a:xfrm>
                <a:off x="5552" y="3379"/>
                <a:ext cx="151" cy="3"/>
              </a:xfrm>
              <a:custGeom>
                <a:avLst/>
                <a:gdLst>
                  <a:gd name="T0" fmla="*/ 0 w 303"/>
                  <a:gd name="T1" fmla="*/ 0 h 7"/>
                  <a:gd name="T2" fmla="*/ 1 w 303"/>
                  <a:gd name="T3" fmla="*/ 0 h 7"/>
                  <a:gd name="T4" fmla="*/ 4 w 303"/>
                  <a:gd name="T5" fmla="*/ 0 h 7"/>
                  <a:gd name="T6" fmla="*/ 8 w 303"/>
                  <a:gd name="T7" fmla="*/ 1 h 7"/>
                  <a:gd name="T8" fmla="*/ 12 w 303"/>
                  <a:gd name="T9" fmla="*/ 1 h 7"/>
                  <a:gd name="T10" fmla="*/ 18 w 303"/>
                  <a:gd name="T11" fmla="*/ 1 h 7"/>
                  <a:gd name="T12" fmla="*/ 24 w 303"/>
                  <a:gd name="T13" fmla="*/ 1 h 7"/>
                  <a:gd name="T14" fmla="*/ 30 w 303"/>
                  <a:gd name="T15" fmla="*/ 1 h 7"/>
                  <a:gd name="T16" fmla="*/ 37 w 303"/>
                  <a:gd name="T17" fmla="*/ 1 h 7"/>
                  <a:gd name="T18" fmla="*/ 44 w 303"/>
                  <a:gd name="T19" fmla="*/ 1 h 7"/>
                  <a:gd name="T20" fmla="*/ 50 w 303"/>
                  <a:gd name="T21" fmla="*/ 1 h 7"/>
                  <a:gd name="T22" fmla="*/ 56 w 303"/>
                  <a:gd name="T23" fmla="*/ 1 h 7"/>
                  <a:gd name="T24" fmla="*/ 62 w 303"/>
                  <a:gd name="T25" fmla="*/ 1 h 7"/>
                  <a:gd name="T26" fmla="*/ 67 w 303"/>
                  <a:gd name="T27" fmla="*/ 1 h 7"/>
                  <a:gd name="T28" fmla="*/ 71 w 303"/>
                  <a:gd name="T29" fmla="*/ 0 h 7"/>
                  <a:gd name="T30" fmla="*/ 74 w 303"/>
                  <a:gd name="T31" fmla="*/ 0 h 7"/>
                  <a:gd name="T32" fmla="*/ 75 w 303"/>
                  <a:gd name="T33" fmla="*/ 0 h 7"/>
                  <a:gd name="T34" fmla="*/ 0 w 303"/>
                  <a:gd name="T35" fmla="*/ 0 h 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3"/>
                  <a:gd name="T55" fmla="*/ 0 h 7"/>
                  <a:gd name="T56" fmla="*/ 303 w 303"/>
                  <a:gd name="T57" fmla="*/ 7 h 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3" h="7">
                    <a:moveTo>
                      <a:pt x="0" y="1"/>
                    </a:moveTo>
                    <a:lnTo>
                      <a:pt x="6" y="2"/>
                    </a:lnTo>
                    <a:lnTo>
                      <a:pt x="17" y="3"/>
                    </a:lnTo>
                    <a:lnTo>
                      <a:pt x="33" y="5"/>
                    </a:lnTo>
                    <a:lnTo>
                      <a:pt x="51" y="6"/>
                    </a:lnTo>
                    <a:lnTo>
                      <a:pt x="73" y="6"/>
                    </a:lnTo>
                    <a:lnTo>
                      <a:pt x="97" y="7"/>
                    </a:lnTo>
                    <a:lnTo>
                      <a:pt x="123" y="7"/>
                    </a:lnTo>
                    <a:lnTo>
                      <a:pt x="149" y="7"/>
                    </a:lnTo>
                    <a:lnTo>
                      <a:pt x="176" y="7"/>
                    </a:lnTo>
                    <a:lnTo>
                      <a:pt x="201" y="7"/>
                    </a:lnTo>
                    <a:lnTo>
                      <a:pt x="226" y="7"/>
                    </a:lnTo>
                    <a:lnTo>
                      <a:pt x="248" y="6"/>
                    </a:lnTo>
                    <a:lnTo>
                      <a:pt x="268" y="5"/>
                    </a:lnTo>
                    <a:lnTo>
                      <a:pt x="284" y="3"/>
                    </a:lnTo>
                    <a:lnTo>
                      <a:pt x="297" y="2"/>
                    </a:lnTo>
                    <a:lnTo>
                      <a:pt x="30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15" name="Freeform 685"/>
              <p:cNvSpPr>
                <a:spLocks/>
              </p:cNvSpPr>
              <p:nvPr/>
            </p:nvSpPr>
            <p:spPr bwMode="auto">
              <a:xfrm>
                <a:off x="5551" y="3377"/>
                <a:ext cx="153" cy="8"/>
              </a:xfrm>
              <a:custGeom>
                <a:avLst/>
                <a:gdLst>
                  <a:gd name="T0" fmla="*/ 75 w 308"/>
                  <a:gd name="T1" fmla="*/ 0 h 16"/>
                  <a:gd name="T2" fmla="*/ 74 w 308"/>
                  <a:gd name="T3" fmla="*/ 1 h 16"/>
                  <a:gd name="T4" fmla="*/ 71 w 308"/>
                  <a:gd name="T5" fmla="*/ 1 h 16"/>
                  <a:gd name="T6" fmla="*/ 67 w 308"/>
                  <a:gd name="T7" fmla="*/ 1 h 16"/>
                  <a:gd name="T8" fmla="*/ 62 w 308"/>
                  <a:gd name="T9" fmla="*/ 1 h 16"/>
                  <a:gd name="T10" fmla="*/ 56 w 308"/>
                  <a:gd name="T11" fmla="*/ 1 h 16"/>
                  <a:gd name="T12" fmla="*/ 50 w 308"/>
                  <a:gd name="T13" fmla="*/ 1 h 16"/>
                  <a:gd name="T14" fmla="*/ 44 w 308"/>
                  <a:gd name="T15" fmla="*/ 1 h 16"/>
                  <a:gd name="T16" fmla="*/ 37 w 308"/>
                  <a:gd name="T17" fmla="*/ 1 h 16"/>
                  <a:gd name="T18" fmla="*/ 31 w 308"/>
                  <a:gd name="T19" fmla="*/ 1 h 16"/>
                  <a:gd name="T20" fmla="*/ 24 w 308"/>
                  <a:gd name="T21" fmla="*/ 1 h 16"/>
                  <a:gd name="T22" fmla="*/ 18 w 308"/>
                  <a:gd name="T23" fmla="*/ 1 h 16"/>
                  <a:gd name="T24" fmla="*/ 13 w 308"/>
                  <a:gd name="T25" fmla="*/ 1 h 16"/>
                  <a:gd name="T26" fmla="*/ 8 w 308"/>
                  <a:gd name="T27" fmla="*/ 1 h 16"/>
                  <a:gd name="T28" fmla="*/ 4 w 308"/>
                  <a:gd name="T29" fmla="*/ 1 h 16"/>
                  <a:gd name="T30" fmla="*/ 2 w 308"/>
                  <a:gd name="T31" fmla="*/ 1 h 16"/>
                  <a:gd name="T32" fmla="*/ 1 w 308"/>
                  <a:gd name="T33" fmla="*/ 1 h 16"/>
                  <a:gd name="T34" fmla="*/ 0 w 308"/>
                  <a:gd name="T35" fmla="*/ 2 h 16"/>
                  <a:gd name="T36" fmla="*/ 1 w 308"/>
                  <a:gd name="T37" fmla="*/ 3 h 16"/>
                  <a:gd name="T38" fmla="*/ 4 w 308"/>
                  <a:gd name="T39" fmla="*/ 3 h 16"/>
                  <a:gd name="T40" fmla="*/ 8 w 308"/>
                  <a:gd name="T41" fmla="*/ 3 h 16"/>
                  <a:gd name="T42" fmla="*/ 13 w 308"/>
                  <a:gd name="T43" fmla="*/ 3 h 16"/>
                  <a:gd name="T44" fmla="*/ 18 w 308"/>
                  <a:gd name="T45" fmla="*/ 3 h 16"/>
                  <a:gd name="T46" fmla="*/ 24 w 308"/>
                  <a:gd name="T47" fmla="*/ 4 h 16"/>
                  <a:gd name="T48" fmla="*/ 31 w 308"/>
                  <a:gd name="T49" fmla="*/ 4 h 16"/>
                  <a:gd name="T50" fmla="*/ 37 w 308"/>
                  <a:gd name="T51" fmla="*/ 4 h 16"/>
                  <a:gd name="T52" fmla="*/ 44 w 308"/>
                  <a:gd name="T53" fmla="*/ 4 h 16"/>
                  <a:gd name="T54" fmla="*/ 50 w 308"/>
                  <a:gd name="T55" fmla="*/ 4 h 16"/>
                  <a:gd name="T56" fmla="*/ 56 w 308"/>
                  <a:gd name="T57" fmla="*/ 4 h 16"/>
                  <a:gd name="T58" fmla="*/ 62 w 308"/>
                  <a:gd name="T59" fmla="*/ 3 h 16"/>
                  <a:gd name="T60" fmla="*/ 67 w 308"/>
                  <a:gd name="T61" fmla="*/ 3 h 16"/>
                  <a:gd name="T62" fmla="*/ 71 w 308"/>
                  <a:gd name="T63" fmla="*/ 3 h 16"/>
                  <a:gd name="T64" fmla="*/ 74 w 308"/>
                  <a:gd name="T65" fmla="*/ 3 h 16"/>
                  <a:gd name="T66" fmla="*/ 76 w 308"/>
                  <a:gd name="T67" fmla="*/ 2 h 16"/>
                  <a:gd name="T68" fmla="*/ 75 w 308"/>
                  <a:gd name="T69" fmla="*/ 0 h 1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08"/>
                  <a:gd name="T106" fmla="*/ 0 h 16"/>
                  <a:gd name="T107" fmla="*/ 308 w 308"/>
                  <a:gd name="T108" fmla="*/ 16 h 1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08" h="16">
                    <a:moveTo>
                      <a:pt x="303" y="0"/>
                    </a:moveTo>
                    <a:lnTo>
                      <a:pt x="297" y="3"/>
                    </a:lnTo>
                    <a:lnTo>
                      <a:pt x="286" y="4"/>
                    </a:lnTo>
                    <a:lnTo>
                      <a:pt x="270" y="5"/>
                    </a:lnTo>
                    <a:lnTo>
                      <a:pt x="250" y="6"/>
                    </a:lnTo>
                    <a:lnTo>
                      <a:pt x="228" y="7"/>
                    </a:lnTo>
                    <a:lnTo>
                      <a:pt x="203" y="7"/>
                    </a:lnTo>
                    <a:lnTo>
                      <a:pt x="178" y="7"/>
                    </a:lnTo>
                    <a:lnTo>
                      <a:pt x="151" y="7"/>
                    </a:lnTo>
                    <a:lnTo>
                      <a:pt x="125" y="7"/>
                    </a:lnTo>
                    <a:lnTo>
                      <a:pt x="99" y="7"/>
                    </a:lnTo>
                    <a:lnTo>
                      <a:pt x="75" y="6"/>
                    </a:lnTo>
                    <a:lnTo>
                      <a:pt x="53" y="6"/>
                    </a:lnTo>
                    <a:lnTo>
                      <a:pt x="35" y="5"/>
                    </a:lnTo>
                    <a:lnTo>
                      <a:pt x="19" y="4"/>
                    </a:lnTo>
                    <a:lnTo>
                      <a:pt x="9" y="3"/>
                    </a:lnTo>
                    <a:lnTo>
                      <a:pt x="5" y="2"/>
                    </a:lnTo>
                    <a:lnTo>
                      <a:pt x="0" y="11"/>
                    </a:lnTo>
                    <a:lnTo>
                      <a:pt x="7" y="12"/>
                    </a:lnTo>
                    <a:lnTo>
                      <a:pt x="19" y="13"/>
                    </a:lnTo>
                    <a:lnTo>
                      <a:pt x="35" y="14"/>
                    </a:lnTo>
                    <a:lnTo>
                      <a:pt x="53" y="15"/>
                    </a:lnTo>
                    <a:lnTo>
                      <a:pt x="75" y="15"/>
                    </a:lnTo>
                    <a:lnTo>
                      <a:pt x="99" y="16"/>
                    </a:lnTo>
                    <a:lnTo>
                      <a:pt x="125" y="16"/>
                    </a:lnTo>
                    <a:lnTo>
                      <a:pt x="151" y="16"/>
                    </a:lnTo>
                    <a:lnTo>
                      <a:pt x="178" y="16"/>
                    </a:lnTo>
                    <a:lnTo>
                      <a:pt x="203" y="16"/>
                    </a:lnTo>
                    <a:lnTo>
                      <a:pt x="228" y="16"/>
                    </a:lnTo>
                    <a:lnTo>
                      <a:pt x="250" y="15"/>
                    </a:lnTo>
                    <a:lnTo>
                      <a:pt x="270" y="14"/>
                    </a:lnTo>
                    <a:lnTo>
                      <a:pt x="286" y="13"/>
                    </a:lnTo>
                    <a:lnTo>
                      <a:pt x="300" y="12"/>
                    </a:lnTo>
                    <a:lnTo>
                      <a:pt x="308" y="10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16" name="Freeform 686"/>
              <p:cNvSpPr>
                <a:spLocks/>
              </p:cNvSpPr>
              <p:nvPr/>
            </p:nvSpPr>
            <p:spPr bwMode="auto">
              <a:xfrm>
                <a:off x="5480" y="3369"/>
                <a:ext cx="389" cy="104"/>
              </a:xfrm>
              <a:custGeom>
                <a:avLst/>
                <a:gdLst>
                  <a:gd name="T0" fmla="*/ 192 w 776"/>
                  <a:gd name="T1" fmla="*/ 38 h 209"/>
                  <a:gd name="T2" fmla="*/ 185 w 776"/>
                  <a:gd name="T3" fmla="*/ 32 h 209"/>
                  <a:gd name="T4" fmla="*/ 174 w 776"/>
                  <a:gd name="T5" fmla="*/ 26 h 209"/>
                  <a:gd name="T6" fmla="*/ 160 w 776"/>
                  <a:gd name="T7" fmla="*/ 19 h 209"/>
                  <a:gd name="T8" fmla="*/ 142 w 776"/>
                  <a:gd name="T9" fmla="*/ 12 h 209"/>
                  <a:gd name="T10" fmla="*/ 122 w 776"/>
                  <a:gd name="T11" fmla="*/ 7 h 209"/>
                  <a:gd name="T12" fmla="*/ 100 w 776"/>
                  <a:gd name="T13" fmla="*/ 2 h 209"/>
                  <a:gd name="T14" fmla="*/ 76 w 776"/>
                  <a:gd name="T15" fmla="*/ 0 h 209"/>
                  <a:gd name="T16" fmla="*/ 59 w 776"/>
                  <a:gd name="T17" fmla="*/ 0 h 209"/>
                  <a:gd name="T18" fmla="*/ 49 w 776"/>
                  <a:gd name="T19" fmla="*/ 1 h 209"/>
                  <a:gd name="T20" fmla="*/ 37 w 776"/>
                  <a:gd name="T21" fmla="*/ 4 h 209"/>
                  <a:gd name="T22" fmla="*/ 26 w 776"/>
                  <a:gd name="T23" fmla="*/ 7 h 209"/>
                  <a:gd name="T24" fmla="*/ 15 w 776"/>
                  <a:gd name="T25" fmla="*/ 12 h 209"/>
                  <a:gd name="T26" fmla="*/ 6 w 776"/>
                  <a:gd name="T27" fmla="*/ 16 h 209"/>
                  <a:gd name="T28" fmla="*/ 1 w 776"/>
                  <a:gd name="T29" fmla="*/ 20 h 209"/>
                  <a:gd name="T30" fmla="*/ 1 w 776"/>
                  <a:gd name="T31" fmla="*/ 24 h 209"/>
                  <a:gd name="T32" fmla="*/ 8 w 776"/>
                  <a:gd name="T33" fmla="*/ 29 h 209"/>
                  <a:gd name="T34" fmla="*/ 16 w 776"/>
                  <a:gd name="T35" fmla="*/ 34 h 209"/>
                  <a:gd name="T36" fmla="*/ 24 w 776"/>
                  <a:gd name="T37" fmla="*/ 39 h 209"/>
                  <a:gd name="T38" fmla="*/ 31 w 776"/>
                  <a:gd name="T39" fmla="*/ 42 h 209"/>
                  <a:gd name="T40" fmla="*/ 41 w 776"/>
                  <a:gd name="T41" fmla="*/ 45 h 209"/>
                  <a:gd name="T42" fmla="*/ 52 w 776"/>
                  <a:gd name="T43" fmla="*/ 47 h 209"/>
                  <a:gd name="T44" fmla="*/ 68 w 776"/>
                  <a:gd name="T45" fmla="*/ 48 h 209"/>
                  <a:gd name="T46" fmla="*/ 89 w 776"/>
                  <a:gd name="T47" fmla="*/ 48 h 209"/>
                  <a:gd name="T48" fmla="*/ 112 w 776"/>
                  <a:gd name="T49" fmla="*/ 47 h 209"/>
                  <a:gd name="T50" fmla="*/ 129 w 776"/>
                  <a:gd name="T51" fmla="*/ 47 h 209"/>
                  <a:gd name="T52" fmla="*/ 139 w 776"/>
                  <a:gd name="T53" fmla="*/ 46 h 209"/>
                  <a:gd name="T54" fmla="*/ 145 w 776"/>
                  <a:gd name="T55" fmla="*/ 47 h 209"/>
                  <a:gd name="T56" fmla="*/ 147 w 776"/>
                  <a:gd name="T57" fmla="*/ 47 h 209"/>
                  <a:gd name="T58" fmla="*/ 149 w 776"/>
                  <a:gd name="T59" fmla="*/ 47 h 209"/>
                  <a:gd name="T60" fmla="*/ 150 w 776"/>
                  <a:gd name="T61" fmla="*/ 47 h 209"/>
                  <a:gd name="T62" fmla="*/ 154 w 776"/>
                  <a:gd name="T63" fmla="*/ 47 h 209"/>
                  <a:gd name="T64" fmla="*/ 147 w 776"/>
                  <a:gd name="T65" fmla="*/ 52 h 209"/>
                  <a:gd name="T66" fmla="*/ 148 w 776"/>
                  <a:gd name="T67" fmla="*/ 52 h 209"/>
                  <a:gd name="T68" fmla="*/ 153 w 776"/>
                  <a:gd name="T69" fmla="*/ 51 h 209"/>
                  <a:gd name="T70" fmla="*/ 160 w 776"/>
                  <a:gd name="T71" fmla="*/ 50 h 209"/>
                  <a:gd name="T72" fmla="*/ 168 w 776"/>
                  <a:gd name="T73" fmla="*/ 48 h 209"/>
                  <a:gd name="T74" fmla="*/ 177 w 776"/>
                  <a:gd name="T75" fmla="*/ 47 h 209"/>
                  <a:gd name="T76" fmla="*/ 185 w 776"/>
                  <a:gd name="T77" fmla="*/ 45 h 209"/>
                  <a:gd name="T78" fmla="*/ 191 w 776"/>
                  <a:gd name="T79" fmla="*/ 43 h 209"/>
                  <a:gd name="T80" fmla="*/ 195 w 776"/>
                  <a:gd name="T81" fmla="*/ 42 h 20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776"/>
                  <a:gd name="T124" fmla="*/ 0 h 209"/>
                  <a:gd name="T125" fmla="*/ 776 w 776"/>
                  <a:gd name="T126" fmla="*/ 209 h 20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776" h="209">
                    <a:moveTo>
                      <a:pt x="776" y="164"/>
                    </a:moveTo>
                    <a:lnTo>
                      <a:pt x="767" y="154"/>
                    </a:lnTo>
                    <a:lnTo>
                      <a:pt x="753" y="142"/>
                    </a:lnTo>
                    <a:lnTo>
                      <a:pt x="737" y="131"/>
                    </a:lnTo>
                    <a:lnTo>
                      <a:pt x="716" y="117"/>
                    </a:lnTo>
                    <a:lnTo>
                      <a:pt x="692" y="104"/>
                    </a:lnTo>
                    <a:lnTo>
                      <a:pt x="666" y="90"/>
                    </a:lnTo>
                    <a:lnTo>
                      <a:pt x="636" y="76"/>
                    </a:lnTo>
                    <a:lnTo>
                      <a:pt x="602" y="63"/>
                    </a:lnTo>
                    <a:lnTo>
                      <a:pt x="566" y="51"/>
                    </a:lnTo>
                    <a:lnTo>
                      <a:pt x="528" y="38"/>
                    </a:lnTo>
                    <a:lnTo>
                      <a:pt x="487" y="28"/>
                    </a:lnTo>
                    <a:lnTo>
                      <a:pt x="444" y="19"/>
                    </a:lnTo>
                    <a:lnTo>
                      <a:pt x="398" y="11"/>
                    </a:lnTo>
                    <a:lnTo>
                      <a:pt x="351" y="5"/>
                    </a:lnTo>
                    <a:lnTo>
                      <a:pt x="303" y="2"/>
                    </a:lnTo>
                    <a:lnTo>
                      <a:pt x="252" y="0"/>
                    </a:lnTo>
                    <a:lnTo>
                      <a:pt x="235" y="2"/>
                    </a:lnTo>
                    <a:lnTo>
                      <a:pt x="216" y="4"/>
                    </a:lnTo>
                    <a:lnTo>
                      <a:pt x="194" y="7"/>
                    </a:lnTo>
                    <a:lnTo>
                      <a:pt x="171" y="12"/>
                    </a:lnTo>
                    <a:lnTo>
                      <a:pt x="148" y="18"/>
                    </a:lnTo>
                    <a:lnTo>
                      <a:pt x="124" y="25"/>
                    </a:lnTo>
                    <a:lnTo>
                      <a:pt x="101" y="31"/>
                    </a:lnTo>
                    <a:lnTo>
                      <a:pt x="78" y="40"/>
                    </a:lnTo>
                    <a:lnTo>
                      <a:pt x="57" y="48"/>
                    </a:lnTo>
                    <a:lnTo>
                      <a:pt x="39" y="57"/>
                    </a:lnTo>
                    <a:lnTo>
                      <a:pt x="24" y="65"/>
                    </a:lnTo>
                    <a:lnTo>
                      <a:pt x="11" y="74"/>
                    </a:lnTo>
                    <a:lnTo>
                      <a:pt x="3" y="82"/>
                    </a:lnTo>
                    <a:lnTo>
                      <a:pt x="0" y="90"/>
                    </a:lnTo>
                    <a:lnTo>
                      <a:pt x="2" y="97"/>
                    </a:lnTo>
                    <a:lnTo>
                      <a:pt x="10" y="104"/>
                    </a:lnTo>
                    <a:lnTo>
                      <a:pt x="30" y="117"/>
                    </a:lnTo>
                    <a:lnTo>
                      <a:pt x="47" y="127"/>
                    </a:lnTo>
                    <a:lnTo>
                      <a:pt x="63" y="137"/>
                    </a:lnTo>
                    <a:lnTo>
                      <a:pt x="78" y="148"/>
                    </a:lnTo>
                    <a:lnTo>
                      <a:pt x="93" y="156"/>
                    </a:lnTo>
                    <a:lnTo>
                      <a:pt x="108" y="164"/>
                    </a:lnTo>
                    <a:lnTo>
                      <a:pt x="124" y="171"/>
                    </a:lnTo>
                    <a:lnTo>
                      <a:pt x="141" y="177"/>
                    </a:lnTo>
                    <a:lnTo>
                      <a:pt x="161" y="182"/>
                    </a:lnTo>
                    <a:lnTo>
                      <a:pt x="183" y="187"/>
                    </a:lnTo>
                    <a:lnTo>
                      <a:pt x="208" y="189"/>
                    </a:lnTo>
                    <a:lnTo>
                      <a:pt x="237" y="192"/>
                    </a:lnTo>
                    <a:lnTo>
                      <a:pt x="270" y="194"/>
                    </a:lnTo>
                    <a:lnTo>
                      <a:pt x="310" y="194"/>
                    </a:lnTo>
                    <a:lnTo>
                      <a:pt x="353" y="193"/>
                    </a:lnTo>
                    <a:lnTo>
                      <a:pt x="403" y="192"/>
                    </a:lnTo>
                    <a:lnTo>
                      <a:pt x="447" y="189"/>
                    </a:lnTo>
                    <a:lnTo>
                      <a:pt x="483" y="188"/>
                    </a:lnTo>
                    <a:lnTo>
                      <a:pt x="512" y="188"/>
                    </a:lnTo>
                    <a:lnTo>
                      <a:pt x="535" y="187"/>
                    </a:lnTo>
                    <a:lnTo>
                      <a:pt x="554" y="187"/>
                    </a:lnTo>
                    <a:lnTo>
                      <a:pt x="566" y="187"/>
                    </a:lnTo>
                    <a:lnTo>
                      <a:pt x="576" y="188"/>
                    </a:lnTo>
                    <a:lnTo>
                      <a:pt x="583" y="188"/>
                    </a:lnTo>
                    <a:lnTo>
                      <a:pt x="586" y="189"/>
                    </a:lnTo>
                    <a:lnTo>
                      <a:pt x="589" y="189"/>
                    </a:lnTo>
                    <a:lnTo>
                      <a:pt x="592" y="190"/>
                    </a:lnTo>
                    <a:lnTo>
                      <a:pt x="594" y="190"/>
                    </a:lnTo>
                    <a:lnTo>
                      <a:pt x="598" y="190"/>
                    </a:lnTo>
                    <a:lnTo>
                      <a:pt x="603" y="190"/>
                    </a:lnTo>
                    <a:lnTo>
                      <a:pt x="613" y="190"/>
                    </a:lnTo>
                    <a:lnTo>
                      <a:pt x="624" y="189"/>
                    </a:lnTo>
                    <a:lnTo>
                      <a:pt x="584" y="209"/>
                    </a:lnTo>
                    <a:lnTo>
                      <a:pt x="586" y="209"/>
                    </a:lnTo>
                    <a:lnTo>
                      <a:pt x="591" y="208"/>
                    </a:lnTo>
                    <a:lnTo>
                      <a:pt x="600" y="207"/>
                    </a:lnTo>
                    <a:lnTo>
                      <a:pt x="610" y="205"/>
                    </a:lnTo>
                    <a:lnTo>
                      <a:pt x="623" y="203"/>
                    </a:lnTo>
                    <a:lnTo>
                      <a:pt x="638" y="201"/>
                    </a:lnTo>
                    <a:lnTo>
                      <a:pt x="654" y="198"/>
                    </a:lnTo>
                    <a:lnTo>
                      <a:pt x="671" y="195"/>
                    </a:lnTo>
                    <a:lnTo>
                      <a:pt x="687" y="192"/>
                    </a:lnTo>
                    <a:lnTo>
                      <a:pt x="705" y="189"/>
                    </a:lnTo>
                    <a:lnTo>
                      <a:pt x="721" y="186"/>
                    </a:lnTo>
                    <a:lnTo>
                      <a:pt x="736" y="182"/>
                    </a:lnTo>
                    <a:lnTo>
                      <a:pt x="748" y="179"/>
                    </a:lnTo>
                    <a:lnTo>
                      <a:pt x="760" y="175"/>
                    </a:lnTo>
                    <a:lnTo>
                      <a:pt x="769" y="172"/>
                    </a:lnTo>
                    <a:lnTo>
                      <a:pt x="775" y="169"/>
                    </a:lnTo>
                    <a:lnTo>
                      <a:pt x="776" y="16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17" name="Freeform 687"/>
              <p:cNvSpPr>
                <a:spLocks/>
              </p:cNvSpPr>
              <p:nvPr/>
            </p:nvSpPr>
            <p:spPr bwMode="auto">
              <a:xfrm>
                <a:off x="5606" y="3367"/>
                <a:ext cx="264" cy="85"/>
              </a:xfrm>
              <a:custGeom>
                <a:avLst/>
                <a:gdLst>
                  <a:gd name="T0" fmla="*/ 0 w 528"/>
                  <a:gd name="T1" fmla="*/ 3 h 170"/>
                  <a:gd name="T2" fmla="*/ 0 w 528"/>
                  <a:gd name="T3" fmla="*/ 3 h 170"/>
                  <a:gd name="T4" fmla="*/ 12 w 528"/>
                  <a:gd name="T5" fmla="*/ 3 h 170"/>
                  <a:gd name="T6" fmla="*/ 24 w 528"/>
                  <a:gd name="T7" fmla="*/ 3 h 170"/>
                  <a:gd name="T8" fmla="*/ 36 w 528"/>
                  <a:gd name="T9" fmla="*/ 5 h 170"/>
                  <a:gd name="T10" fmla="*/ 47 w 528"/>
                  <a:gd name="T11" fmla="*/ 6 h 170"/>
                  <a:gd name="T12" fmla="*/ 58 w 528"/>
                  <a:gd name="T13" fmla="*/ 10 h 170"/>
                  <a:gd name="T14" fmla="*/ 68 w 528"/>
                  <a:gd name="T15" fmla="*/ 11 h 170"/>
                  <a:gd name="T16" fmla="*/ 78 w 528"/>
                  <a:gd name="T17" fmla="*/ 15 h 170"/>
                  <a:gd name="T18" fmla="*/ 87 w 528"/>
                  <a:gd name="T19" fmla="*/ 18 h 170"/>
                  <a:gd name="T20" fmla="*/ 95 w 528"/>
                  <a:gd name="T21" fmla="*/ 21 h 170"/>
                  <a:gd name="T22" fmla="*/ 102 w 528"/>
                  <a:gd name="T23" fmla="*/ 24 h 170"/>
                  <a:gd name="T24" fmla="*/ 109 w 528"/>
                  <a:gd name="T25" fmla="*/ 28 h 170"/>
                  <a:gd name="T26" fmla="*/ 115 w 528"/>
                  <a:gd name="T27" fmla="*/ 31 h 170"/>
                  <a:gd name="T28" fmla="*/ 120 w 528"/>
                  <a:gd name="T29" fmla="*/ 35 h 170"/>
                  <a:gd name="T30" fmla="*/ 124 w 528"/>
                  <a:gd name="T31" fmla="*/ 38 h 170"/>
                  <a:gd name="T32" fmla="*/ 127 w 528"/>
                  <a:gd name="T33" fmla="*/ 41 h 170"/>
                  <a:gd name="T34" fmla="*/ 131 w 528"/>
                  <a:gd name="T35" fmla="*/ 43 h 170"/>
                  <a:gd name="T36" fmla="*/ 132 w 528"/>
                  <a:gd name="T37" fmla="*/ 42 h 170"/>
                  <a:gd name="T38" fmla="*/ 130 w 528"/>
                  <a:gd name="T39" fmla="*/ 39 h 170"/>
                  <a:gd name="T40" fmla="*/ 125 w 528"/>
                  <a:gd name="T41" fmla="*/ 36 h 170"/>
                  <a:gd name="T42" fmla="*/ 121 w 528"/>
                  <a:gd name="T43" fmla="*/ 33 h 170"/>
                  <a:gd name="T44" fmla="*/ 116 w 528"/>
                  <a:gd name="T45" fmla="*/ 29 h 170"/>
                  <a:gd name="T46" fmla="*/ 110 w 528"/>
                  <a:gd name="T47" fmla="*/ 25 h 170"/>
                  <a:gd name="T48" fmla="*/ 104 w 528"/>
                  <a:gd name="T49" fmla="*/ 22 h 170"/>
                  <a:gd name="T50" fmla="*/ 96 w 528"/>
                  <a:gd name="T51" fmla="*/ 19 h 170"/>
                  <a:gd name="T52" fmla="*/ 87 w 528"/>
                  <a:gd name="T53" fmla="*/ 15 h 170"/>
                  <a:gd name="T54" fmla="*/ 79 w 528"/>
                  <a:gd name="T55" fmla="*/ 12 h 170"/>
                  <a:gd name="T56" fmla="*/ 69 w 528"/>
                  <a:gd name="T57" fmla="*/ 10 h 170"/>
                  <a:gd name="T58" fmla="*/ 59 w 528"/>
                  <a:gd name="T59" fmla="*/ 6 h 170"/>
                  <a:gd name="T60" fmla="*/ 48 w 528"/>
                  <a:gd name="T61" fmla="*/ 5 h 170"/>
                  <a:gd name="T62" fmla="*/ 36 w 528"/>
                  <a:gd name="T63" fmla="*/ 3 h 170"/>
                  <a:gd name="T64" fmla="*/ 24 w 528"/>
                  <a:gd name="T65" fmla="*/ 1 h 170"/>
                  <a:gd name="T66" fmla="*/ 12 w 528"/>
                  <a:gd name="T67" fmla="*/ 1 h 170"/>
                  <a:gd name="T68" fmla="*/ 0 w 528"/>
                  <a:gd name="T69" fmla="*/ 0 h 170"/>
                  <a:gd name="T70" fmla="*/ 0 w 528"/>
                  <a:gd name="T71" fmla="*/ 0 h 170"/>
                  <a:gd name="T72" fmla="*/ 0 w 528"/>
                  <a:gd name="T73" fmla="*/ 3 h 17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28"/>
                  <a:gd name="T112" fmla="*/ 0 h 170"/>
                  <a:gd name="T113" fmla="*/ 528 w 528"/>
                  <a:gd name="T114" fmla="*/ 170 h 17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28" h="170">
                    <a:moveTo>
                      <a:pt x="0" y="9"/>
                    </a:moveTo>
                    <a:lnTo>
                      <a:pt x="0" y="9"/>
                    </a:lnTo>
                    <a:lnTo>
                      <a:pt x="51" y="10"/>
                    </a:lnTo>
                    <a:lnTo>
                      <a:pt x="99" y="14"/>
                    </a:lnTo>
                    <a:lnTo>
                      <a:pt x="145" y="19"/>
                    </a:lnTo>
                    <a:lnTo>
                      <a:pt x="191" y="27"/>
                    </a:lnTo>
                    <a:lnTo>
                      <a:pt x="234" y="37"/>
                    </a:lnTo>
                    <a:lnTo>
                      <a:pt x="275" y="47"/>
                    </a:lnTo>
                    <a:lnTo>
                      <a:pt x="313" y="60"/>
                    </a:lnTo>
                    <a:lnTo>
                      <a:pt x="349" y="71"/>
                    </a:lnTo>
                    <a:lnTo>
                      <a:pt x="381" y="85"/>
                    </a:lnTo>
                    <a:lnTo>
                      <a:pt x="411" y="99"/>
                    </a:lnTo>
                    <a:lnTo>
                      <a:pt x="438" y="113"/>
                    </a:lnTo>
                    <a:lnTo>
                      <a:pt x="462" y="124"/>
                    </a:lnTo>
                    <a:lnTo>
                      <a:pt x="483" y="138"/>
                    </a:lnTo>
                    <a:lnTo>
                      <a:pt x="499" y="149"/>
                    </a:lnTo>
                    <a:lnTo>
                      <a:pt x="511" y="161"/>
                    </a:lnTo>
                    <a:lnTo>
                      <a:pt x="521" y="170"/>
                    </a:lnTo>
                    <a:lnTo>
                      <a:pt x="528" y="166"/>
                    </a:lnTo>
                    <a:lnTo>
                      <a:pt x="518" y="154"/>
                    </a:lnTo>
                    <a:lnTo>
                      <a:pt x="503" y="143"/>
                    </a:lnTo>
                    <a:lnTo>
                      <a:pt x="487" y="131"/>
                    </a:lnTo>
                    <a:lnTo>
                      <a:pt x="467" y="117"/>
                    </a:lnTo>
                    <a:lnTo>
                      <a:pt x="442" y="103"/>
                    </a:lnTo>
                    <a:lnTo>
                      <a:pt x="416" y="90"/>
                    </a:lnTo>
                    <a:lnTo>
                      <a:pt x="386" y="76"/>
                    </a:lnTo>
                    <a:lnTo>
                      <a:pt x="351" y="62"/>
                    </a:lnTo>
                    <a:lnTo>
                      <a:pt x="316" y="50"/>
                    </a:lnTo>
                    <a:lnTo>
                      <a:pt x="278" y="38"/>
                    </a:lnTo>
                    <a:lnTo>
                      <a:pt x="236" y="27"/>
                    </a:lnTo>
                    <a:lnTo>
                      <a:pt x="193" y="18"/>
                    </a:lnTo>
                    <a:lnTo>
                      <a:pt x="147" y="10"/>
                    </a:lnTo>
                    <a:lnTo>
                      <a:pt x="99" y="4"/>
                    </a:lnTo>
                    <a:lnTo>
                      <a:pt x="51" y="1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18" name="Freeform 688"/>
              <p:cNvSpPr>
                <a:spLocks/>
              </p:cNvSpPr>
              <p:nvPr/>
            </p:nvSpPr>
            <p:spPr bwMode="auto">
              <a:xfrm>
                <a:off x="5478" y="3367"/>
                <a:ext cx="128" cy="56"/>
              </a:xfrm>
              <a:custGeom>
                <a:avLst/>
                <a:gdLst>
                  <a:gd name="T0" fmla="*/ 4 w 257"/>
                  <a:gd name="T1" fmla="*/ 27 h 111"/>
                  <a:gd name="T2" fmla="*/ 4 w 257"/>
                  <a:gd name="T3" fmla="*/ 27 h 111"/>
                  <a:gd name="T4" fmla="*/ 2 w 257"/>
                  <a:gd name="T5" fmla="*/ 25 h 111"/>
                  <a:gd name="T6" fmla="*/ 2 w 257"/>
                  <a:gd name="T7" fmla="*/ 24 h 111"/>
                  <a:gd name="T8" fmla="*/ 3 w 257"/>
                  <a:gd name="T9" fmla="*/ 22 h 111"/>
                  <a:gd name="T10" fmla="*/ 5 w 257"/>
                  <a:gd name="T11" fmla="*/ 21 h 111"/>
                  <a:gd name="T12" fmla="*/ 7 w 257"/>
                  <a:gd name="T13" fmla="*/ 18 h 111"/>
                  <a:gd name="T14" fmla="*/ 11 w 257"/>
                  <a:gd name="T15" fmla="*/ 17 h 111"/>
                  <a:gd name="T16" fmla="*/ 16 w 257"/>
                  <a:gd name="T17" fmla="*/ 14 h 111"/>
                  <a:gd name="T18" fmla="*/ 21 w 257"/>
                  <a:gd name="T19" fmla="*/ 12 h 111"/>
                  <a:gd name="T20" fmla="*/ 26 w 257"/>
                  <a:gd name="T21" fmla="*/ 10 h 111"/>
                  <a:gd name="T22" fmla="*/ 32 w 257"/>
                  <a:gd name="T23" fmla="*/ 9 h 111"/>
                  <a:gd name="T24" fmla="*/ 38 w 257"/>
                  <a:gd name="T25" fmla="*/ 7 h 111"/>
                  <a:gd name="T26" fmla="*/ 44 w 257"/>
                  <a:gd name="T27" fmla="*/ 6 h 111"/>
                  <a:gd name="T28" fmla="*/ 50 w 257"/>
                  <a:gd name="T29" fmla="*/ 4 h 111"/>
                  <a:gd name="T30" fmla="*/ 55 w 257"/>
                  <a:gd name="T31" fmla="*/ 3 h 111"/>
                  <a:gd name="T32" fmla="*/ 60 w 257"/>
                  <a:gd name="T33" fmla="*/ 3 h 111"/>
                  <a:gd name="T34" fmla="*/ 64 w 257"/>
                  <a:gd name="T35" fmla="*/ 3 h 111"/>
                  <a:gd name="T36" fmla="*/ 64 w 257"/>
                  <a:gd name="T37" fmla="*/ 0 h 111"/>
                  <a:gd name="T38" fmla="*/ 60 w 257"/>
                  <a:gd name="T39" fmla="*/ 1 h 111"/>
                  <a:gd name="T40" fmla="*/ 55 w 257"/>
                  <a:gd name="T41" fmla="*/ 1 h 111"/>
                  <a:gd name="T42" fmla="*/ 49 w 257"/>
                  <a:gd name="T43" fmla="*/ 2 h 111"/>
                  <a:gd name="T44" fmla="*/ 43 w 257"/>
                  <a:gd name="T45" fmla="*/ 3 h 111"/>
                  <a:gd name="T46" fmla="*/ 38 w 257"/>
                  <a:gd name="T47" fmla="*/ 5 h 111"/>
                  <a:gd name="T48" fmla="*/ 32 w 257"/>
                  <a:gd name="T49" fmla="*/ 6 h 111"/>
                  <a:gd name="T50" fmla="*/ 26 w 257"/>
                  <a:gd name="T51" fmla="*/ 8 h 111"/>
                  <a:gd name="T52" fmla="*/ 20 w 257"/>
                  <a:gd name="T53" fmla="*/ 10 h 111"/>
                  <a:gd name="T54" fmla="*/ 15 w 257"/>
                  <a:gd name="T55" fmla="*/ 12 h 111"/>
                  <a:gd name="T56" fmla="*/ 10 w 257"/>
                  <a:gd name="T57" fmla="*/ 14 h 111"/>
                  <a:gd name="T58" fmla="*/ 6 w 257"/>
                  <a:gd name="T59" fmla="*/ 17 h 111"/>
                  <a:gd name="T60" fmla="*/ 3 w 257"/>
                  <a:gd name="T61" fmla="*/ 19 h 111"/>
                  <a:gd name="T62" fmla="*/ 1 w 257"/>
                  <a:gd name="T63" fmla="*/ 21 h 111"/>
                  <a:gd name="T64" fmla="*/ 0 w 257"/>
                  <a:gd name="T65" fmla="*/ 24 h 111"/>
                  <a:gd name="T66" fmla="*/ 0 w 257"/>
                  <a:gd name="T67" fmla="*/ 26 h 111"/>
                  <a:gd name="T68" fmla="*/ 3 w 257"/>
                  <a:gd name="T69" fmla="*/ 28 h 111"/>
                  <a:gd name="T70" fmla="*/ 3 w 257"/>
                  <a:gd name="T71" fmla="*/ 28 h 111"/>
                  <a:gd name="T72" fmla="*/ 4 w 257"/>
                  <a:gd name="T73" fmla="*/ 27 h 11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57"/>
                  <a:gd name="T112" fmla="*/ 0 h 111"/>
                  <a:gd name="T113" fmla="*/ 257 w 257"/>
                  <a:gd name="T114" fmla="*/ 111 h 11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57" h="111">
                    <a:moveTo>
                      <a:pt x="17" y="105"/>
                    </a:moveTo>
                    <a:lnTo>
                      <a:pt x="17" y="105"/>
                    </a:lnTo>
                    <a:lnTo>
                      <a:pt x="10" y="99"/>
                    </a:lnTo>
                    <a:lnTo>
                      <a:pt x="9" y="94"/>
                    </a:lnTo>
                    <a:lnTo>
                      <a:pt x="12" y="88"/>
                    </a:lnTo>
                    <a:lnTo>
                      <a:pt x="20" y="82"/>
                    </a:lnTo>
                    <a:lnTo>
                      <a:pt x="31" y="72"/>
                    </a:lnTo>
                    <a:lnTo>
                      <a:pt x="46" y="65"/>
                    </a:lnTo>
                    <a:lnTo>
                      <a:pt x="65" y="56"/>
                    </a:lnTo>
                    <a:lnTo>
                      <a:pt x="84" y="48"/>
                    </a:lnTo>
                    <a:lnTo>
                      <a:pt x="107" y="40"/>
                    </a:lnTo>
                    <a:lnTo>
                      <a:pt x="130" y="33"/>
                    </a:lnTo>
                    <a:lnTo>
                      <a:pt x="154" y="26"/>
                    </a:lnTo>
                    <a:lnTo>
                      <a:pt x="177" y="21"/>
                    </a:lnTo>
                    <a:lnTo>
                      <a:pt x="200" y="16"/>
                    </a:lnTo>
                    <a:lnTo>
                      <a:pt x="222" y="12"/>
                    </a:lnTo>
                    <a:lnTo>
                      <a:pt x="240" y="10"/>
                    </a:lnTo>
                    <a:lnTo>
                      <a:pt x="257" y="9"/>
                    </a:lnTo>
                    <a:lnTo>
                      <a:pt x="257" y="0"/>
                    </a:lnTo>
                    <a:lnTo>
                      <a:pt x="240" y="1"/>
                    </a:lnTo>
                    <a:lnTo>
                      <a:pt x="220" y="3"/>
                    </a:lnTo>
                    <a:lnTo>
                      <a:pt x="198" y="7"/>
                    </a:lnTo>
                    <a:lnTo>
                      <a:pt x="175" y="11"/>
                    </a:lnTo>
                    <a:lnTo>
                      <a:pt x="152" y="17"/>
                    </a:lnTo>
                    <a:lnTo>
                      <a:pt x="128" y="24"/>
                    </a:lnTo>
                    <a:lnTo>
                      <a:pt x="105" y="31"/>
                    </a:lnTo>
                    <a:lnTo>
                      <a:pt x="82" y="39"/>
                    </a:lnTo>
                    <a:lnTo>
                      <a:pt x="60" y="47"/>
                    </a:lnTo>
                    <a:lnTo>
                      <a:pt x="41" y="56"/>
                    </a:lnTo>
                    <a:lnTo>
                      <a:pt x="27" y="65"/>
                    </a:lnTo>
                    <a:lnTo>
                      <a:pt x="13" y="75"/>
                    </a:lnTo>
                    <a:lnTo>
                      <a:pt x="5" y="84"/>
                    </a:lnTo>
                    <a:lnTo>
                      <a:pt x="0" y="94"/>
                    </a:lnTo>
                    <a:lnTo>
                      <a:pt x="3" y="103"/>
                    </a:lnTo>
                    <a:lnTo>
                      <a:pt x="13" y="111"/>
                    </a:lnTo>
                    <a:lnTo>
                      <a:pt x="17" y="10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19" name="Freeform 689"/>
              <p:cNvSpPr>
                <a:spLocks/>
              </p:cNvSpPr>
              <p:nvPr/>
            </p:nvSpPr>
            <p:spPr bwMode="auto">
              <a:xfrm>
                <a:off x="5484" y="3419"/>
                <a:ext cx="198" cy="49"/>
              </a:xfrm>
              <a:custGeom>
                <a:avLst/>
                <a:gdLst>
                  <a:gd name="T0" fmla="*/ 99 w 395"/>
                  <a:gd name="T1" fmla="*/ 22 h 97"/>
                  <a:gd name="T2" fmla="*/ 99 w 395"/>
                  <a:gd name="T3" fmla="*/ 22 h 97"/>
                  <a:gd name="T4" fmla="*/ 87 w 395"/>
                  <a:gd name="T5" fmla="*/ 22 h 97"/>
                  <a:gd name="T6" fmla="*/ 76 w 395"/>
                  <a:gd name="T7" fmla="*/ 22 h 97"/>
                  <a:gd name="T8" fmla="*/ 66 w 395"/>
                  <a:gd name="T9" fmla="*/ 22 h 97"/>
                  <a:gd name="T10" fmla="*/ 58 w 395"/>
                  <a:gd name="T11" fmla="*/ 22 h 97"/>
                  <a:gd name="T12" fmla="*/ 50 w 395"/>
                  <a:gd name="T13" fmla="*/ 21 h 97"/>
                  <a:gd name="T14" fmla="*/ 44 w 395"/>
                  <a:gd name="T15" fmla="*/ 21 h 97"/>
                  <a:gd name="T16" fmla="*/ 39 w 395"/>
                  <a:gd name="T17" fmla="*/ 20 h 97"/>
                  <a:gd name="T18" fmla="*/ 34 w 395"/>
                  <a:gd name="T19" fmla="*/ 18 h 97"/>
                  <a:gd name="T20" fmla="*/ 30 w 395"/>
                  <a:gd name="T21" fmla="*/ 17 h 97"/>
                  <a:gd name="T22" fmla="*/ 26 w 395"/>
                  <a:gd name="T23" fmla="*/ 15 h 97"/>
                  <a:gd name="T24" fmla="*/ 22 w 395"/>
                  <a:gd name="T25" fmla="*/ 13 h 97"/>
                  <a:gd name="T26" fmla="*/ 18 w 395"/>
                  <a:gd name="T27" fmla="*/ 11 h 97"/>
                  <a:gd name="T28" fmla="*/ 15 w 395"/>
                  <a:gd name="T29" fmla="*/ 9 h 97"/>
                  <a:gd name="T30" fmla="*/ 11 w 395"/>
                  <a:gd name="T31" fmla="*/ 6 h 97"/>
                  <a:gd name="T32" fmla="*/ 6 w 395"/>
                  <a:gd name="T33" fmla="*/ 3 h 97"/>
                  <a:gd name="T34" fmla="*/ 1 w 395"/>
                  <a:gd name="T35" fmla="*/ 0 h 97"/>
                  <a:gd name="T36" fmla="*/ 0 w 395"/>
                  <a:gd name="T37" fmla="*/ 2 h 97"/>
                  <a:gd name="T38" fmla="*/ 5 w 395"/>
                  <a:gd name="T39" fmla="*/ 5 h 97"/>
                  <a:gd name="T40" fmla="*/ 10 w 395"/>
                  <a:gd name="T41" fmla="*/ 8 h 97"/>
                  <a:gd name="T42" fmla="*/ 14 w 395"/>
                  <a:gd name="T43" fmla="*/ 10 h 97"/>
                  <a:gd name="T44" fmla="*/ 17 w 395"/>
                  <a:gd name="T45" fmla="*/ 13 h 97"/>
                  <a:gd name="T46" fmla="*/ 21 w 395"/>
                  <a:gd name="T47" fmla="*/ 15 h 97"/>
                  <a:gd name="T48" fmla="*/ 25 w 395"/>
                  <a:gd name="T49" fmla="*/ 17 h 97"/>
                  <a:gd name="T50" fmla="*/ 29 w 395"/>
                  <a:gd name="T51" fmla="*/ 19 h 97"/>
                  <a:gd name="T52" fmla="*/ 33 w 395"/>
                  <a:gd name="T53" fmla="*/ 20 h 97"/>
                  <a:gd name="T54" fmla="*/ 38 w 395"/>
                  <a:gd name="T55" fmla="*/ 22 h 97"/>
                  <a:gd name="T56" fmla="*/ 44 w 395"/>
                  <a:gd name="T57" fmla="*/ 23 h 97"/>
                  <a:gd name="T58" fmla="*/ 50 w 395"/>
                  <a:gd name="T59" fmla="*/ 24 h 97"/>
                  <a:gd name="T60" fmla="*/ 58 w 395"/>
                  <a:gd name="T61" fmla="*/ 24 h 97"/>
                  <a:gd name="T62" fmla="*/ 66 w 395"/>
                  <a:gd name="T63" fmla="*/ 25 h 97"/>
                  <a:gd name="T64" fmla="*/ 76 w 395"/>
                  <a:gd name="T65" fmla="*/ 25 h 97"/>
                  <a:gd name="T66" fmla="*/ 87 w 395"/>
                  <a:gd name="T67" fmla="*/ 24 h 97"/>
                  <a:gd name="T68" fmla="*/ 99 w 395"/>
                  <a:gd name="T69" fmla="*/ 24 h 97"/>
                  <a:gd name="T70" fmla="*/ 99 w 395"/>
                  <a:gd name="T71" fmla="*/ 24 h 97"/>
                  <a:gd name="T72" fmla="*/ 99 w 395"/>
                  <a:gd name="T73" fmla="*/ 22 h 9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95"/>
                  <a:gd name="T112" fmla="*/ 0 h 97"/>
                  <a:gd name="T113" fmla="*/ 395 w 395"/>
                  <a:gd name="T114" fmla="*/ 97 h 9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95" h="97">
                    <a:moveTo>
                      <a:pt x="395" y="86"/>
                    </a:moveTo>
                    <a:lnTo>
                      <a:pt x="395" y="86"/>
                    </a:lnTo>
                    <a:lnTo>
                      <a:pt x="345" y="87"/>
                    </a:lnTo>
                    <a:lnTo>
                      <a:pt x="302" y="88"/>
                    </a:lnTo>
                    <a:lnTo>
                      <a:pt x="262" y="88"/>
                    </a:lnTo>
                    <a:lnTo>
                      <a:pt x="229" y="86"/>
                    </a:lnTo>
                    <a:lnTo>
                      <a:pt x="200" y="84"/>
                    </a:lnTo>
                    <a:lnTo>
                      <a:pt x="176" y="81"/>
                    </a:lnTo>
                    <a:lnTo>
                      <a:pt x="154" y="77"/>
                    </a:lnTo>
                    <a:lnTo>
                      <a:pt x="134" y="71"/>
                    </a:lnTo>
                    <a:lnTo>
                      <a:pt x="117" y="65"/>
                    </a:lnTo>
                    <a:lnTo>
                      <a:pt x="102" y="58"/>
                    </a:lnTo>
                    <a:lnTo>
                      <a:pt x="87" y="50"/>
                    </a:lnTo>
                    <a:lnTo>
                      <a:pt x="72" y="43"/>
                    </a:lnTo>
                    <a:lnTo>
                      <a:pt x="57" y="33"/>
                    </a:lnTo>
                    <a:lnTo>
                      <a:pt x="41" y="23"/>
                    </a:lnTo>
                    <a:lnTo>
                      <a:pt x="24" y="12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19" y="19"/>
                    </a:lnTo>
                    <a:lnTo>
                      <a:pt x="37" y="30"/>
                    </a:lnTo>
                    <a:lnTo>
                      <a:pt x="53" y="40"/>
                    </a:lnTo>
                    <a:lnTo>
                      <a:pt x="68" y="50"/>
                    </a:lnTo>
                    <a:lnTo>
                      <a:pt x="83" y="59"/>
                    </a:lnTo>
                    <a:lnTo>
                      <a:pt x="98" y="68"/>
                    </a:lnTo>
                    <a:lnTo>
                      <a:pt x="115" y="74"/>
                    </a:lnTo>
                    <a:lnTo>
                      <a:pt x="132" y="80"/>
                    </a:lnTo>
                    <a:lnTo>
                      <a:pt x="152" y="86"/>
                    </a:lnTo>
                    <a:lnTo>
                      <a:pt x="174" y="91"/>
                    </a:lnTo>
                    <a:lnTo>
                      <a:pt x="200" y="93"/>
                    </a:lnTo>
                    <a:lnTo>
                      <a:pt x="229" y="95"/>
                    </a:lnTo>
                    <a:lnTo>
                      <a:pt x="262" y="97"/>
                    </a:lnTo>
                    <a:lnTo>
                      <a:pt x="302" y="97"/>
                    </a:lnTo>
                    <a:lnTo>
                      <a:pt x="345" y="96"/>
                    </a:lnTo>
                    <a:lnTo>
                      <a:pt x="395" y="95"/>
                    </a:lnTo>
                    <a:lnTo>
                      <a:pt x="395" y="8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20" name="Freeform 690"/>
              <p:cNvSpPr>
                <a:spLocks/>
              </p:cNvSpPr>
              <p:nvPr/>
            </p:nvSpPr>
            <p:spPr bwMode="auto">
              <a:xfrm>
                <a:off x="5682" y="3460"/>
                <a:ext cx="122" cy="7"/>
              </a:xfrm>
              <a:custGeom>
                <a:avLst/>
                <a:gdLst>
                  <a:gd name="T0" fmla="*/ 56 w 244"/>
                  <a:gd name="T1" fmla="*/ 3 h 14"/>
                  <a:gd name="T2" fmla="*/ 56 w 244"/>
                  <a:gd name="T3" fmla="*/ 1 h 14"/>
                  <a:gd name="T4" fmla="*/ 53 w 244"/>
                  <a:gd name="T5" fmla="*/ 1 h 14"/>
                  <a:gd name="T6" fmla="*/ 50 w 244"/>
                  <a:gd name="T7" fmla="*/ 1 h 14"/>
                  <a:gd name="T8" fmla="*/ 49 w 244"/>
                  <a:gd name="T9" fmla="*/ 1 h 14"/>
                  <a:gd name="T10" fmla="*/ 48 w 244"/>
                  <a:gd name="T11" fmla="*/ 1 h 14"/>
                  <a:gd name="T12" fmla="*/ 48 w 244"/>
                  <a:gd name="T13" fmla="*/ 1 h 14"/>
                  <a:gd name="T14" fmla="*/ 47 w 244"/>
                  <a:gd name="T15" fmla="*/ 1 h 14"/>
                  <a:gd name="T16" fmla="*/ 46 w 244"/>
                  <a:gd name="T17" fmla="*/ 1 h 14"/>
                  <a:gd name="T18" fmla="*/ 45 w 244"/>
                  <a:gd name="T19" fmla="*/ 1 h 14"/>
                  <a:gd name="T20" fmla="*/ 44 w 244"/>
                  <a:gd name="T21" fmla="*/ 1 h 14"/>
                  <a:gd name="T22" fmla="*/ 41 w 244"/>
                  <a:gd name="T23" fmla="*/ 0 h 14"/>
                  <a:gd name="T24" fmla="*/ 38 w 244"/>
                  <a:gd name="T25" fmla="*/ 0 h 14"/>
                  <a:gd name="T26" fmla="*/ 33 w 244"/>
                  <a:gd name="T27" fmla="*/ 0 h 14"/>
                  <a:gd name="T28" fmla="*/ 28 w 244"/>
                  <a:gd name="T29" fmla="*/ 1 h 14"/>
                  <a:gd name="T30" fmla="*/ 20 w 244"/>
                  <a:gd name="T31" fmla="*/ 1 h 14"/>
                  <a:gd name="T32" fmla="*/ 11 w 244"/>
                  <a:gd name="T33" fmla="*/ 1 h 14"/>
                  <a:gd name="T34" fmla="*/ 0 w 244"/>
                  <a:gd name="T35" fmla="*/ 2 h 14"/>
                  <a:gd name="T36" fmla="*/ 0 w 244"/>
                  <a:gd name="T37" fmla="*/ 4 h 14"/>
                  <a:gd name="T38" fmla="*/ 11 w 244"/>
                  <a:gd name="T39" fmla="*/ 3 h 14"/>
                  <a:gd name="T40" fmla="*/ 20 w 244"/>
                  <a:gd name="T41" fmla="*/ 3 h 14"/>
                  <a:gd name="T42" fmla="*/ 28 w 244"/>
                  <a:gd name="T43" fmla="*/ 3 h 14"/>
                  <a:gd name="T44" fmla="*/ 33 w 244"/>
                  <a:gd name="T45" fmla="*/ 3 h 14"/>
                  <a:gd name="T46" fmla="*/ 38 w 244"/>
                  <a:gd name="T47" fmla="*/ 3 h 14"/>
                  <a:gd name="T48" fmla="*/ 41 w 244"/>
                  <a:gd name="T49" fmla="*/ 3 h 14"/>
                  <a:gd name="T50" fmla="*/ 44 w 244"/>
                  <a:gd name="T51" fmla="*/ 3 h 14"/>
                  <a:gd name="T52" fmla="*/ 45 w 244"/>
                  <a:gd name="T53" fmla="*/ 3 h 14"/>
                  <a:gd name="T54" fmla="*/ 46 w 244"/>
                  <a:gd name="T55" fmla="*/ 3 h 14"/>
                  <a:gd name="T56" fmla="*/ 47 w 244"/>
                  <a:gd name="T57" fmla="*/ 3 h 14"/>
                  <a:gd name="T58" fmla="*/ 47 w 244"/>
                  <a:gd name="T59" fmla="*/ 4 h 14"/>
                  <a:gd name="T60" fmla="*/ 48 w 244"/>
                  <a:gd name="T61" fmla="*/ 4 h 14"/>
                  <a:gd name="T62" fmla="*/ 49 w 244"/>
                  <a:gd name="T63" fmla="*/ 4 h 14"/>
                  <a:gd name="T64" fmla="*/ 50 w 244"/>
                  <a:gd name="T65" fmla="*/ 4 h 14"/>
                  <a:gd name="T66" fmla="*/ 53 w 244"/>
                  <a:gd name="T67" fmla="*/ 4 h 14"/>
                  <a:gd name="T68" fmla="*/ 56 w 244"/>
                  <a:gd name="T69" fmla="*/ 3 h 14"/>
                  <a:gd name="T70" fmla="*/ 55 w 244"/>
                  <a:gd name="T71" fmla="*/ 1 h 14"/>
                  <a:gd name="T72" fmla="*/ 56 w 244"/>
                  <a:gd name="T73" fmla="*/ 3 h 14"/>
                  <a:gd name="T74" fmla="*/ 61 w 244"/>
                  <a:gd name="T75" fmla="*/ 1 h 14"/>
                  <a:gd name="T76" fmla="*/ 56 w 244"/>
                  <a:gd name="T77" fmla="*/ 1 h 14"/>
                  <a:gd name="T78" fmla="*/ 56 w 244"/>
                  <a:gd name="T79" fmla="*/ 3 h 1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44"/>
                  <a:gd name="T121" fmla="*/ 0 h 14"/>
                  <a:gd name="T122" fmla="*/ 244 w 244"/>
                  <a:gd name="T123" fmla="*/ 14 h 1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44" h="14">
                    <a:moveTo>
                      <a:pt x="223" y="12"/>
                    </a:moveTo>
                    <a:lnTo>
                      <a:pt x="221" y="3"/>
                    </a:lnTo>
                    <a:lnTo>
                      <a:pt x="210" y="4"/>
                    </a:lnTo>
                    <a:lnTo>
                      <a:pt x="200" y="4"/>
                    </a:lnTo>
                    <a:lnTo>
                      <a:pt x="195" y="4"/>
                    </a:lnTo>
                    <a:lnTo>
                      <a:pt x="191" y="4"/>
                    </a:lnTo>
                    <a:lnTo>
                      <a:pt x="190" y="4"/>
                    </a:lnTo>
                    <a:lnTo>
                      <a:pt x="188" y="3"/>
                    </a:lnTo>
                    <a:lnTo>
                      <a:pt x="184" y="3"/>
                    </a:lnTo>
                    <a:lnTo>
                      <a:pt x="180" y="1"/>
                    </a:lnTo>
                    <a:lnTo>
                      <a:pt x="173" y="1"/>
                    </a:lnTo>
                    <a:lnTo>
                      <a:pt x="163" y="0"/>
                    </a:lnTo>
                    <a:lnTo>
                      <a:pt x="151" y="0"/>
                    </a:lnTo>
                    <a:lnTo>
                      <a:pt x="132" y="0"/>
                    </a:lnTo>
                    <a:lnTo>
                      <a:pt x="109" y="1"/>
                    </a:lnTo>
                    <a:lnTo>
                      <a:pt x="80" y="1"/>
                    </a:lnTo>
                    <a:lnTo>
                      <a:pt x="44" y="3"/>
                    </a:lnTo>
                    <a:lnTo>
                      <a:pt x="0" y="5"/>
                    </a:lnTo>
                    <a:lnTo>
                      <a:pt x="0" y="14"/>
                    </a:lnTo>
                    <a:lnTo>
                      <a:pt x="44" y="12"/>
                    </a:lnTo>
                    <a:lnTo>
                      <a:pt x="80" y="11"/>
                    </a:lnTo>
                    <a:lnTo>
                      <a:pt x="109" y="11"/>
                    </a:lnTo>
                    <a:lnTo>
                      <a:pt x="132" y="10"/>
                    </a:lnTo>
                    <a:lnTo>
                      <a:pt x="151" y="10"/>
                    </a:lnTo>
                    <a:lnTo>
                      <a:pt x="163" y="10"/>
                    </a:lnTo>
                    <a:lnTo>
                      <a:pt x="173" y="11"/>
                    </a:lnTo>
                    <a:lnTo>
                      <a:pt x="180" y="11"/>
                    </a:lnTo>
                    <a:lnTo>
                      <a:pt x="182" y="12"/>
                    </a:lnTo>
                    <a:lnTo>
                      <a:pt x="185" y="12"/>
                    </a:lnTo>
                    <a:lnTo>
                      <a:pt x="188" y="13"/>
                    </a:lnTo>
                    <a:lnTo>
                      <a:pt x="191" y="13"/>
                    </a:lnTo>
                    <a:lnTo>
                      <a:pt x="195" y="13"/>
                    </a:lnTo>
                    <a:lnTo>
                      <a:pt x="200" y="13"/>
                    </a:lnTo>
                    <a:lnTo>
                      <a:pt x="210" y="13"/>
                    </a:lnTo>
                    <a:lnTo>
                      <a:pt x="221" y="12"/>
                    </a:lnTo>
                    <a:lnTo>
                      <a:pt x="219" y="3"/>
                    </a:lnTo>
                    <a:lnTo>
                      <a:pt x="223" y="12"/>
                    </a:lnTo>
                    <a:lnTo>
                      <a:pt x="244" y="1"/>
                    </a:lnTo>
                    <a:lnTo>
                      <a:pt x="221" y="3"/>
                    </a:lnTo>
                    <a:lnTo>
                      <a:pt x="223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21" name="Freeform 691"/>
              <p:cNvSpPr>
                <a:spLocks/>
              </p:cNvSpPr>
              <p:nvPr/>
            </p:nvSpPr>
            <p:spPr bwMode="auto">
              <a:xfrm>
                <a:off x="5771" y="3461"/>
                <a:ext cx="23" cy="15"/>
              </a:xfrm>
              <a:custGeom>
                <a:avLst/>
                <a:gdLst>
                  <a:gd name="T0" fmla="*/ 1 w 45"/>
                  <a:gd name="T1" fmla="*/ 5 h 28"/>
                  <a:gd name="T2" fmla="*/ 2 w 45"/>
                  <a:gd name="T3" fmla="*/ 8 h 28"/>
                  <a:gd name="T4" fmla="*/ 12 w 45"/>
                  <a:gd name="T5" fmla="*/ 3 h 28"/>
                  <a:gd name="T6" fmla="*/ 11 w 45"/>
                  <a:gd name="T7" fmla="*/ 0 h 28"/>
                  <a:gd name="T8" fmla="*/ 0 w 45"/>
                  <a:gd name="T9" fmla="*/ 5 h 28"/>
                  <a:gd name="T10" fmla="*/ 1 w 45"/>
                  <a:gd name="T11" fmla="*/ 8 h 28"/>
                  <a:gd name="T12" fmla="*/ 1 w 45"/>
                  <a:gd name="T13" fmla="*/ 5 h 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5"/>
                  <a:gd name="T22" fmla="*/ 0 h 28"/>
                  <a:gd name="T23" fmla="*/ 45 w 45"/>
                  <a:gd name="T24" fmla="*/ 28 h 2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5" h="28">
                    <a:moveTo>
                      <a:pt x="2" y="19"/>
                    </a:moveTo>
                    <a:lnTo>
                      <a:pt x="5" y="28"/>
                    </a:lnTo>
                    <a:lnTo>
                      <a:pt x="45" y="9"/>
                    </a:lnTo>
                    <a:lnTo>
                      <a:pt x="41" y="0"/>
                    </a:lnTo>
                    <a:lnTo>
                      <a:pt x="0" y="19"/>
                    </a:lnTo>
                    <a:lnTo>
                      <a:pt x="4" y="28"/>
                    </a:lnTo>
                    <a:lnTo>
                      <a:pt x="2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22" name="Freeform 692"/>
              <p:cNvSpPr>
                <a:spLocks/>
              </p:cNvSpPr>
              <p:nvPr/>
            </p:nvSpPr>
            <p:spPr bwMode="auto">
              <a:xfrm>
                <a:off x="5772" y="3452"/>
                <a:ext cx="97" cy="24"/>
              </a:xfrm>
              <a:custGeom>
                <a:avLst/>
                <a:gdLst>
                  <a:gd name="T0" fmla="*/ 48 w 194"/>
                  <a:gd name="T1" fmla="*/ 0 h 48"/>
                  <a:gd name="T2" fmla="*/ 46 w 194"/>
                  <a:gd name="T3" fmla="*/ 1 h 48"/>
                  <a:gd name="T4" fmla="*/ 44 w 194"/>
                  <a:gd name="T5" fmla="*/ 2 h 48"/>
                  <a:gd name="T6" fmla="*/ 41 w 194"/>
                  <a:gd name="T7" fmla="*/ 3 h 48"/>
                  <a:gd name="T8" fmla="*/ 38 w 194"/>
                  <a:gd name="T9" fmla="*/ 3 h 48"/>
                  <a:gd name="T10" fmla="*/ 35 w 194"/>
                  <a:gd name="T11" fmla="*/ 4 h 48"/>
                  <a:gd name="T12" fmla="*/ 30 w 194"/>
                  <a:gd name="T13" fmla="*/ 5 h 48"/>
                  <a:gd name="T14" fmla="*/ 25 w 194"/>
                  <a:gd name="T15" fmla="*/ 6 h 48"/>
                  <a:gd name="T16" fmla="*/ 22 w 194"/>
                  <a:gd name="T17" fmla="*/ 6 h 48"/>
                  <a:gd name="T18" fmla="*/ 18 w 194"/>
                  <a:gd name="T19" fmla="*/ 7 h 48"/>
                  <a:gd name="T20" fmla="*/ 13 w 194"/>
                  <a:gd name="T21" fmla="*/ 7 h 48"/>
                  <a:gd name="T22" fmla="*/ 10 w 194"/>
                  <a:gd name="T23" fmla="*/ 9 h 48"/>
                  <a:gd name="T24" fmla="*/ 6 w 194"/>
                  <a:gd name="T25" fmla="*/ 9 h 48"/>
                  <a:gd name="T26" fmla="*/ 5 w 194"/>
                  <a:gd name="T27" fmla="*/ 10 h 48"/>
                  <a:gd name="T28" fmla="*/ 2 w 194"/>
                  <a:gd name="T29" fmla="*/ 10 h 48"/>
                  <a:gd name="T30" fmla="*/ 1 w 194"/>
                  <a:gd name="T31" fmla="*/ 10 h 48"/>
                  <a:gd name="T32" fmla="*/ 0 w 194"/>
                  <a:gd name="T33" fmla="*/ 10 h 48"/>
                  <a:gd name="T34" fmla="*/ 1 w 194"/>
                  <a:gd name="T35" fmla="*/ 12 h 48"/>
                  <a:gd name="T36" fmla="*/ 1 w 194"/>
                  <a:gd name="T37" fmla="*/ 12 h 48"/>
                  <a:gd name="T38" fmla="*/ 3 w 194"/>
                  <a:gd name="T39" fmla="*/ 12 h 48"/>
                  <a:gd name="T40" fmla="*/ 5 w 194"/>
                  <a:gd name="T41" fmla="*/ 12 h 48"/>
                  <a:gd name="T42" fmla="*/ 7 w 194"/>
                  <a:gd name="T43" fmla="*/ 12 h 48"/>
                  <a:gd name="T44" fmla="*/ 11 w 194"/>
                  <a:gd name="T45" fmla="*/ 11 h 48"/>
                  <a:gd name="T46" fmla="*/ 14 w 194"/>
                  <a:gd name="T47" fmla="*/ 10 h 48"/>
                  <a:gd name="T48" fmla="*/ 18 w 194"/>
                  <a:gd name="T49" fmla="*/ 10 h 48"/>
                  <a:gd name="T50" fmla="*/ 23 w 194"/>
                  <a:gd name="T51" fmla="*/ 9 h 48"/>
                  <a:gd name="T52" fmla="*/ 26 w 194"/>
                  <a:gd name="T53" fmla="*/ 7 h 48"/>
                  <a:gd name="T54" fmla="*/ 30 w 194"/>
                  <a:gd name="T55" fmla="*/ 7 h 48"/>
                  <a:gd name="T56" fmla="*/ 35 w 194"/>
                  <a:gd name="T57" fmla="*/ 6 h 48"/>
                  <a:gd name="T58" fmla="*/ 39 w 194"/>
                  <a:gd name="T59" fmla="*/ 6 h 48"/>
                  <a:gd name="T60" fmla="*/ 42 w 194"/>
                  <a:gd name="T61" fmla="*/ 5 h 48"/>
                  <a:gd name="T62" fmla="*/ 45 w 194"/>
                  <a:gd name="T63" fmla="*/ 3 h 48"/>
                  <a:gd name="T64" fmla="*/ 48 w 194"/>
                  <a:gd name="T65" fmla="*/ 3 h 48"/>
                  <a:gd name="T66" fmla="*/ 49 w 194"/>
                  <a:gd name="T67" fmla="*/ 2 h 48"/>
                  <a:gd name="T68" fmla="*/ 48 w 194"/>
                  <a:gd name="T69" fmla="*/ 0 h 4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94"/>
                  <a:gd name="T106" fmla="*/ 0 h 48"/>
                  <a:gd name="T107" fmla="*/ 194 w 194"/>
                  <a:gd name="T108" fmla="*/ 48 h 4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94" h="48">
                    <a:moveTo>
                      <a:pt x="190" y="0"/>
                    </a:moveTo>
                    <a:lnTo>
                      <a:pt x="184" y="2"/>
                    </a:lnTo>
                    <a:lnTo>
                      <a:pt x="176" y="6"/>
                    </a:lnTo>
                    <a:lnTo>
                      <a:pt x="164" y="9"/>
                    </a:lnTo>
                    <a:lnTo>
                      <a:pt x="152" y="13"/>
                    </a:lnTo>
                    <a:lnTo>
                      <a:pt x="137" y="16"/>
                    </a:lnTo>
                    <a:lnTo>
                      <a:pt x="121" y="20"/>
                    </a:lnTo>
                    <a:lnTo>
                      <a:pt x="103" y="22"/>
                    </a:lnTo>
                    <a:lnTo>
                      <a:pt x="87" y="25"/>
                    </a:lnTo>
                    <a:lnTo>
                      <a:pt x="70" y="29"/>
                    </a:lnTo>
                    <a:lnTo>
                      <a:pt x="54" y="31"/>
                    </a:lnTo>
                    <a:lnTo>
                      <a:pt x="39" y="33"/>
                    </a:lnTo>
                    <a:lnTo>
                      <a:pt x="26" y="36"/>
                    </a:lnTo>
                    <a:lnTo>
                      <a:pt x="17" y="37"/>
                    </a:lnTo>
                    <a:lnTo>
                      <a:pt x="6" y="38"/>
                    </a:lnTo>
                    <a:lnTo>
                      <a:pt x="2" y="39"/>
                    </a:lnTo>
                    <a:lnTo>
                      <a:pt x="0" y="39"/>
                    </a:lnTo>
                    <a:lnTo>
                      <a:pt x="2" y="48"/>
                    </a:lnTo>
                    <a:lnTo>
                      <a:pt x="4" y="48"/>
                    </a:lnTo>
                    <a:lnTo>
                      <a:pt x="9" y="47"/>
                    </a:lnTo>
                    <a:lnTo>
                      <a:pt x="17" y="46"/>
                    </a:lnTo>
                    <a:lnTo>
                      <a:pt x="28" y="45"/>
                    </a:lnTo>
                    <a:lnTo>
                      <a:pt x="41" y="43"/>
                    </a:lnTo>
                    <a:lnTo>
                      <a:pt x="56" y="40"/>
                    </a:lnTo>
                    <a:lnTo>
                      <a:pt x="72" y="38"/>
                    </a:lnTo>
                    <a:lnTo>
                      <a:pt x="89" y="35"/>
                    </a:lnTo>
                    <a:lnTo>
                      <a:pt x="106" y="31"/>
                    </a:lnTo>
                    <a:lnTo>
                      <a:pt x="123" y="29"/>
                    </a:lnTo>
                    <a:lnTo>
                      <a:pt x="139" y="25"/>
                    </a:lnTo>
                    <a:lnTo>
                      <a:pt x="154" y="22"/>
                    </a:lnTo>
                    <a:lnTo>
                      <a:pt x="167" y="18"/>
                    </a:lnTo>
                    <a:lnTo>
                      <a:pt x="178" y="15"/>
                    </a:lnTo>
                    <a:lnTo>
                      <a:pt x="189" y="12"/>
                    </a:lnTo>
                    <a:lnTo>
                      <a:pt x="194" y="7"/>
                    </a:lnTo>
                    <a:lnTo>
                      <a:pt x="19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23" name="Freeform 693"/>
              <p:cNvSpPr>
                <a:spLocks/>
              </p:cNvSpPr>
              <p:nvPr/>
            </p:nvSpPr>
            <p:spPr bwMode="auto">
              <a:xfrm>
                <a:off x="5492" y="3403"/>
                <a:ext cx="80" cy="28"/>
              </a:xfrm>
              <a:custGeom>
                <a:avLst/>
                <a:gdLst>
                  <a:gd name="T0" fmla="*/ 40 w 159"/>
                  <a:gd name="T1" fmla="*/ 14 h 58"/>
                  <a:gd name="T2" fmla="*/ 0 w 159"/>
                  <a:gd name="T3" fmla="*/ 0 h 58"/>
                  <a:gd name="T4" fmla="*/ 40 w 159"/>
                  <a:gd name="T5" fmla="*/ 14 h 58"/>
                  <a:gd name="T6" fmla="*/ 0 60000 65536"/>
                  <a:gd name="T7" fmla="*/ 0 60000 65536"/>
                  <a:gd name="T8" fmla="*/ 0 60000 65536"/>
                  <a:gd name="T9" fmla="*/ 0 w 159"/>
                  <a:gd name="T10" fmla="*/ 0 h 58"/>
                  <a:gd name="T11" fmla="*/ 159 w 159"/>
                  <a:gd name="T12" fmla="*/ 58 h 5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" h="58">
                    <a:moveTo>
                      <a:pt x="159" y="58"/>
                    </a:moveTo>
                    <a:lnTo>
                      <a:pt x="0" y="0"/>
                    </a:lnTo>
                    <a:lnTo>
                      <a:pt x="159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24" name="Freeform 694"/>
              <p:cNvSpPr>
                <a:spLocks/>
              </p:cNvSpPr>
              <p:nvPr/>
            </p:nvSpPr>
            <p:spPr bwMode="auto">
              <a:xfrm>
                <a:off x="5492" y="3400"/>
                <a:ext cx="80" cy="34"/>
              </a:xfrm>
              <a:custGeom>
                <a:avLst/>
                <a:gdLst>
                  <a:gd name="T0" fmla="*/ 0 w 161"/>
                  <a:gd name="T1" fmla="*/ 1 h 66"/>
                  <a:gd name="T2" fmla="*/ 0 w 161"/>
                  <a:gd name="T3" fmla="*/ 3 h 66"/>
                  <a:gd name="T4" fmla="*/ 39 w 161"/>
                  <a:gd name="T5" fmla="*/ 18 h 66"/>
                  <a:gd name="T6" fmla="*/ 40 w 161"/>
                  <a:gd name="T7" fmla="*/ 15 h 66"/>
                  <a:gd name="T8" fmla="*/ 0 w 161"/>
                  <a:gd name="T9" fmla="*/ 0 h 66"/>
                  <a:gd name="T10" fmla="*/ 0 w 161"/>
                  <a:gd name="T11" fmla="*/ 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1"/>
                  <a:gd name="T19" fmla="*/ 0 h 66"/>
                  <a:gd name="T20" fmla="*/ 161 w 161"/>
                  <a:gd name="T21" fmla="*/ 66 h 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1" h="66">
                    <a:moveTo>
                      <a:pt x="1" y="4"/>
                    </a:moveTo>
                    <a:lnTo>
                      <a:pt x="0" y="9"/>
                    </a:lnTo>
                    <a:lnTo>
                      <a:pt x="159" y="66"/>
                    </a:lnTo>
                    <a:lnTo>
                      <a:pt x="161" y="57"/>
                    </a:lnTo>
                    <a:lnTo>
                      <a:pt x="2" y="0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25" name="Freeform 695"/>
              <p:cNvSpPr>
                <a:spLocks/>
              </p:cNvSpPr>
              <p:nvPr/>
            </p:nvSpPr>
            <p:spPr bwMode="auto">
              <a:xfrm>
                <a:off x="5484" y="3411"/>
                <a:ext cx="87" cy="37"/>
              </a:xfrm>
              <a:custGeom>
                <a:avLst/>
                <a:gdLst>
                  <a:gd name="T0" fmla="*/ 44 w 173"/>
                  <a:gd name="T1" fmla="*/ 18 h 75"/>
                  <a:gd name="T2" fmla="*/ 0 w 173"/>
                  <a:gd name="T3" fmla="*/ 0 h 75"/>
                  <a:gd name="T4" fmla="*/ 44 w 173"/>
                  <a:gd name="T5" fmla="*/ 18 h 75"/>
                  <a:gd name="T6" fmla="*/ 0 60000 65536"/>
                  <a:gd name="T7" fmla="*/ 0 60000 65536"/>
                  <a:gd name="T8" fmla="*/ 0 60000 65536"/>
                  <a:gd name="T9" fmla="*/ 0 w 173"/>
                  <a:gd name="T10" fmla="*/ 0 h 75"/>
                  <a:gd name="T11" fmla="*/ 173 w 173"/>
                  <a:gd name="T12" fmla="*/ 75 h 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3" h="75">
                    <a:moveTo>
                      <a:pt x="173" y="75"/>
                    </a:moveTo>
                    <a:lnTo>
                      <a:pt x="0" y="0"/>
                    </a:lnTo>
                    <a:lnTo>
                      <a:pt x="173" y="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26" name="Freeform 696"/>
              <p:cNvSpPr>
                <a:spLocks/>
              </p:cNvSpPr>
              <p:nvPr/>
            </p:nvSpPr>
            <p:spPr bwMode="auto">
              <a:xfrm>
                <a:off x="5483" y="3408"/>
                <a:ext cx="89" cy="42"/>
              </a:xfrm>
              <a:custGeom>
                <a:avLst/>
                <a:gdLst>
                  <a:gd name="T0" fmla="*/ 0 w 179"/>
                  <a:gd name="T1" fmla="*/ 1 h 84"/>
                  <a:gd name="T2" fmla="*/ 0 w 179"/>
                  <a:gd name="T3" fmla="*/ 3 h 84"/>
                  <a:gd name="T4" fmla="*/ 43 w 179"/>
                  <a:gd name="T5" fmla="*/ 21 h 84"/>
                  <a:gd name="T6" fmla="*/ 44 w 179"/>
                  <a:gd name="T7" fmla="*/ 19 h 84"/>
                  <a:gd name="T8" fmla="*/ 1 w 179"/>
                  <a:gd name="T9" fmla="*/ 0 h 84"/>
                  <a:gd name="T10" fmla="*/ 0 w 179"/>
                  <a:gd name="T11" fmla="*/ 1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9"/>
                  <a:gd name="T19" fmla="*/ 0 h 84"/>
                  <a:gd name="T20" fmla="*/ 179 w 179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9" h="84">
                    <a:moveTo>
                      <a:pt x="3" y="4"/>
                    </a:moveTo>
                    <a:lnTo>
                      <a:pt x="0" y="9"/>
                    </a:lnTo>
                    <a:lnTo>
                      <a:pt x="174" y="84"/>
                    </a:lnTo>
                    <a:lnTo>
                      <a:pt x="179" y="75"/>
                    </a:lnTo>
                    <a:lnTo>
                      <a:pt x="5" y="0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27" name="Freeform 697"/>
              <p:cNvSpPr>
                <a:spLocks/>
              </p:cNvSpPr>
              <p:nvPr/>
            </p:nvSpPr>
            <p:spPr bwMode="auto">
              <a:xfrm>
                <a:off x="5572" y="3373"/>
                <a:ext cx="2" cy="89"/>
              </a:xfrm>
              <a:custGeom>
                <a:avLst/>
                <a:gdLst>
                  <a:gd name="T0" fmla="*/ 0 w 3"/>
                  <a:gd name="T1" fmla="*/ 44 h 179"/>
                  <a:gd name="T2" fmla="*/ 1 w 3"/>
                  <a:gd name="T3" fmla="*/ 0 h 179"/>
                  <a:gd name="T4" fmla="*/ 0 w 3"/>
                  <a:gd name="T5" fmla="*/ 44 h 179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79"/>
                  <a:gd name="T11" fmla="*/ 3 w 3"/>
                  <a:gd name="T12" fmla="*/ 179 h 17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79">
                    <a:moveTo>
                      <a:pt x="0" y="179"/>
                    </a:moveTo>
                    <a:lnTo>
                      <a:pt x="3" y="0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28" name="Freeform 698"/>
              <p:cNvSpPr>
                <a:spLocks/>
              </p:cNvSpPr>
              <p:nvPr/>
            </p:nvSpPr>
            <p:spPr bwMode="auto">
              <a:xfrm>
                <a:off x="5657" y="3372"/>
                <a:ext cx="54" cy="92"/>
              </a:xfrm>
              <a:custGeom>
                <a:avLst/>
                <a:gdLst>
                  <a:gd name="T0" fmla="*/ 0 w 108"/>
                  <a:gd name="T1" fmla="*/ 0 h 183"/>
                  <a:gd name="T2" fmla="*/ 27 w 108"/>
                  <a:gd name="T3" fmla="*/ 46 h 183"/>
                  <a:gd name="T4" fmla="*/ 0 w 108"/>
                  <a:gd name="T5" fmla="*/ 0 h 183"/>
                  <a:gd name="T6" fmla="*/ 0 60000 65536"/>
                  <a:gd name="T7" fmla="*/ 0 60000 65536"/>
                  <a:gd name="T8" fmla="*/ 0 60000 65536"/>
                  <a:gd name="T9" fmla="*/ 0 w 108"/>
                  <a:gd name="T10" fmla="*/ 0 h 183"/>
                  <a:gd name="T11" fmla="*/ 108 w 108"/>
                  <a:gd name="T12" fmla="*/ 183 h 18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" h="183">
                    <a:moveTo>
                      <a:pt x="0" y="0"/>
                    </a:moveTo>
                    <a:lnTo>
                      <a:pt x="108" y="1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29" name="Freeform 699"/>
              <p:cNvSpPr>
                <a:spLocks/>
              </p:cNvSpPr>
              <p:nvPr/>
            </p:nvSpPr>
            <p:spPr bwMode="auto">
              <a:xfrm>
                <a:off x="5655" y="3371"/>
                <a:ext cx="57" cy="94"/>
              </a:xfrm>
              <a:custGeom>
                <a:avLst/>
                <a:gdLst>
                  <a:gd name="T0" fmla="*/ 27 w 115"/>
                  <a:gd name="T1" fmla="*/ 47 h 188"/>
                  <a:gd name="T2" fmla="*/ 28 w 115"/>
                  <a:gd name="T3" fmla="*/ 46 h 188"/>
                  <a:gd name="T4" fmla="*/ 1 w 115"/>
                  <a:gd name="T5" fmla="*/ 0 h 188"/>
                  <a:gd name="T6" fmla="*/ 0 w 115"/>
                  <a:gd name="T7" fmla="*/ 1 h 188"/>
                  <a:gd name="T8" fmla="*/ 27 w 115"/>
                  <a:gd name="T9" fmla="*/ 47 h 188"/>
                  <a:gd name="T10" fmla="*/ 28 w 115"/>
                  <a:gd name="T11" fmla="*/ 46 h 188"/>
                  <a:gd name="T12" fmla="*/ 27 w 115"/>
                  <a:gd name="T13" fmla="*/ 47 h 1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"/>
                  <a:gd name="T22" fmla="*/ 0 h 188"/>
                  <a:gd name="T23" fmla="*/ 115 w 115"/>
                  <a:gd name="T24" fmla="*/ 188 h 18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" h="188">
                    <a:moveTo>
                      <a:pt x="108" y="188"/>
                    </a:moveTo>
                    <a:lnTo>
                      <a:pt x="115" y="183"/>
                    </a:lnTo>
                    <a:lnTo>
                      <a:pt x="7" y="0"/>
                    </a:lnTo>
                    <a:lnTo>
                      <a:pt x="0" y="4"/>
                    </a:lnTo>
                    <a:lnTo>
                      <a:pt x="108" y="188"/>
                    </a:lnTo>
                    <a:lnTo>
                      <a:pt x="115" y="183"/>
                    </a:lnTo>
                    <a:lnTo>
                      <a:pt x="108" y="18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30" name="Freeform 700"/>
              <p:cNvSpPr>
                <a:spLocks/>
              </p:cNvSpPr>
              <p:nvPr/>
            </p:nvSpPr>
            <p:spPr bwMode="auto">
              <a:xfrm>
                <a:off x="5655" y="3371"/>
                <a:ext cx="57" cy="94"/>
              </a:xfrm>
              <a:custGeom>
                <a:avLst/>
                <a:gdLst>
                  <a:gd name="T0" fmla="*/ 1 w 115"/>
                  <a:gd name="T1" fmla="*/ 0 h 188"/>
                  <a:gd name="T2" fmla="*/ 0 w 115"/>
                  <a:gd name="T3" fmla="*/ 1 h 188"/>
                  <a:gd name="T4" fmla="*/ 27 w 115"/>
                  <a:gd name="T5" fmla="*/ 47 h 188"/>
                  <a:gd name="T6" fmla="*/ 28 w 115"/>
                  <a:gd name="T7" fmla="*/ 46 h 188"/>
                  <a:gd name="T8" fmla="*/ 1 w 115"/>
                  <a:gd name="T9" fmla="*/ 0 h 188"/>
                  <a:gd name="T10" fmla="*/ 0 w 115"/>
                  <a:gd name="T11" fmla="*/ 1 h 188"/>
                  <a:gd name="T12" fmla="*/ 1 w 115"/>
                  <a:gd name="T13" fmla="*/ 0 h 1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"/>
                  <a:gd name="T22" fmla="*/ 0 h 188"/>
                  <a:gd name="T23" fmla="*/ 115 w 115"/>
                  <a:gd name="T24" fmla="*/ 188 h 18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" h="188">
                    <a:moveTo>
                      <a:pt x="7" y="0"/>
                    </a:moveTo>
                    <a:lnTo>
                      <a:pt x="0" y="4"/>
                    </a:lnTo>
                    <a:lnTo>
                      <a:pt x="108" y="188"/>
                    </a:lnTo>
                    <a:lnTo>
                      <a:pt x="115" y="183"/>
                    </a:lnTo>
                    <a:lnTo>
                      <a:pt x="7" y="0"/>
                    </a:lnTo>
                    <a:lnTo>
                      <a:pt x="0" y="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31" name="Freeform 701"/>
              <p:cNvSpPr>
                <a:spLocks/>
              </p:cNvSpPr>
              <p:nvPr/>
            </p:nvSpPr>
            <p:spPr bwMode="auto">
              <a:xfrm>
                <a:off x="5707" y="3405"/>
                <a:ext cx="136" cy="57"/>
              </a:xfrm>
              <a:custGeom>
                <a:avLst/>
                <a:gdLst>
                  <a:gd name="T0" fmla="*/ 68 w 271"/>
                  <a:gd name="T1" fmla="*/ 29 h 114"/>
                  <a:gd name="T2" fmla="*/ 37 w 271"/>
                  <a:gd name="T3" fmla="*/ 0 h 114"/>
                  <a:gd name="T4" fmla="*/ 0 w 271"/>
                  <a:gd name="T5" fmla="*/ 0 h 114"/>
                  <a:gd name="T6" fmla="*/ 33 w 271"/>
                  <a:gd name="T7" fmla="*/ 29 h 114"/>
                  <a:gd name="T8" fmla="*/ 68 w 271"/>
                  <a:gd name="T9" fmla="*/ 29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1"/>
                  <a:gd name="T16" fmla="*/ 0 h 114"/>
                  <a:gd name="T17" fmla="*/ 271 w 271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1" h="114">
                    <a:moveTo>
                      <a:pt x="271" y="113"/>
                    </a:moveTo>
                    <a:lnTo>
                      <a:pt x="146" y="0"/>
                    </a:lnTo>
                    <a:lnTo>
                      <a:pt x="0" y="0"/>
                    </a:lnTo>
                    <a:lnTo>
                      <a:pt x="130" y="114"/>
                    </a:lnTo>
                    <a:lnTo>
                      <a:pt x="271" y="11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32" name="Freeform 702"/>
              <p:cNvSpPr>
                <a:spLocks/>
              </p:cNvSpPr>
              <p:nvPr/>
            </p:nvSpPr>
            <p:spPr bwMode="auto">
              <a:xfrm>
                <a:off x="5779" y="3403"/>
                <a:ext cx="66" cy="60"/>
              </a:xfrm>
              <a:custGeom>
                <a:avLst/>
                <a:gdLst>
                  <a:gd name="T0" fmla="*/ 1 w 133"/>
                  <a:gd name="T1" fmla="*/ 2 h 121"/>
                  <a:gd name="T2" fmla="*/ 0 w 133"/>
                  <a:gd name="T3" fmla="*/ 2 h 121"/>
                  <a:gd name="T4" fmla="*/ 31 w 133"/>
                  <a:gd name="T5" fmla="*/ 30 h 121"/>
                  <a:gd name="T6" fmla="*/ 33 w 133"/>
                  <a:gd name="T7" fmla="*/ 28 h 121"/>
                  <a:gd name="T8" fmla="*/ 1 w 133"/>
                  <a:gd name="T9" fmla="*/ 0 h 121"/>
                  <a:gd name="T10" fmla="*/ 1 w 133"/>
                  <a:gd name="T11" fmla="*/ 0 h 121"/>
                  <a:gd name="T12" fmla="*/ 1 w 133"/>
                  <a:gd name="T13" fmla="*/ 0 h 121"/>
                  <a:gd name="T14" fmla="*/ 1 w 133"/>
                  <a:gd name="T15" fmla="*/ 0 h 121"/>
                  <a:gd name="T16" fmla="*/ 1 w 133"/>
                  <a:gd name="T17" fmla="*/ 0 h 121"/>
                  <a:gd name="T18" fmla="*/ 1 w 133"/>
                  <a:gd name="T19" fmla="*/ 2 h 1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3"/>
                  <a:gd name="T31" fmla="*/ 0 h 121"/>
                  <a:gd name="T32" fmla="*/ 133 w 133"/>
                  <a:gd name="T33" fmla="*/ 121 h 1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3" h="121">
                    <a:moveTo>
                      <a:pt x="4" y="9"/>
                    </a:moveTo>
                    <a:lnTo>
                      <a:pt x="0" y="8"/>
                    </a:lnTo>
                    <a:lnTo>
                      <a:pt x="126" y="121"/>
                    </a:lnTo>
                    <a:lnTo>
                      <a:pt x="133" y="114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33" name="Freeform 703"/>
              <p:cNvSpPr>
                <a:spLocks/>
              </p:cNvSpPr>
              <p:nvPr/>
            </p:nvSpPr>
            <p:spPr bwMode="auto">
              <a:xfrm>
                <a:off x="5701" y="3403"/>
                <a:ext cx="79" cy="4"/>
              </a:xfrm>
              <a:custGeom>
                <a:avLst/>
                <a:gdLst>
                  <a:gd name="T0" fmla="*/ 4 w 159"/>
                  <a:gd name="T1" fmla="*/ 0 h 9"/>
                  <a:gd name="T2" fmla="*/ 3 w 159"/>
                  <a:gd name="T3" fmla="*/ 2 h 9"/>
                  <a:gd name="T4" fmla="*/ 39 w 159"/>
                  <a:gd name="T5" fmla="*/ 2 h 9"/>
                  <a:gd name="T6" fmla="*/ 39 w 159"/>
                  <a:gd name="T7" fmla="*/ 0 h 9"/>
                  <a:gd name="T8" fmla="*/ 3 w 159"/>
                  <a:gd name="T9" fmla="*/ 0 h 9"/>
                  <a:gd name="T10" fmla="*/ 2 w 159"/>
                  <a:gd name="T11" fmla="*/ 2 h 9"/>
                  <a:gd name="T12" fmla="*/ 3 w 159"/>
                  <a:gd name="T13" fmla="*/ 0 h 9"/>
                  <a:gd name="T14" fmla="*/ 0 w 159"/>
                  <a:gd name="T15" fmla="*/ 0 h 9"/>
                  <a:gd name="T16" fmla="*/ 2 w 159"/>
                  <a:gd name="T17" fmla="*/ 2 h 9"/>
                  <a:gd name="T18" fmla="*/ 4 w 159"/>
                  <a:gd name="T19" fmla="*/ 0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9"/>
                  <a:gd name="T31" fmla="*/ 0 h 9"/>
                  <a:gd name="T32" fmla="*/ 159 w 159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9" h="9">
                    <a:moveTo>
                      <a:pt x="16" y="1"/>
                    </a:moveTo>
                    <a:lnTo>
                      <a:pt x="13" y="9"/>
                    </a:lnTo>
                    <a:lnTo>
                      <a:pt x="159" y="9"/>
                    </a:lnTo>
                    <a:lnTo>
                      <a:pt x="159" y="0"/>
                    </a:lnTo>
                    <a:lnTo>
                      <a:pt x="13" y="0"/>
                    </a:lnTo>
                    <a:lnTo>
                      <a:pt x="9" y="8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9" y="8"/>
                    </a:ln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34" name="Freeform 704"/>
              <p:cNvSpPr>
                <a:spLocks/>
              </p:cNvSpPr>
              <p:nvPr/>
            </p:nvSpPr>
            <p:spPr bwMode="auto">
              <a:xfrm>
                <a:off x="5706" y="3403"/>
                <a:ext cx="68" cy="61"/>
              </a:xfrm>
              <a:custGeom>
                <a:avLst/>
                <a:gdLst>
                  <a:gd name="T0" fmla="*/ 33 w 137"/>
                  <a:gd name="T1" fmla="*/ 29 h 122"/>
                  <a:gd name="T2" fmla="*/ 34 w 137"/>
                  <a:gd name="T3" fmla="*/ 29 h 122"/>
                  <a:gd name="T4" fmla="*/ 1 w 137"/>
                  <a:gd name="T5" fmla="*/ 0 h 122"/>
                  <a:gd name="T6" fmla="*/ 0 w 137"/>
                  <a:gd name="T7" fmla="*/ 2 h 122"/>
                  <a:gd name="T8" fmla="*/ 32 w 137"/>
                  <a:gd name="T9" fmla="*/ 31 h 122"/>
                  <a:gd name="T10" fmla="*/ 33 w 137"/>
                  <a:gd name="T11" fmla="*/ 31 h 122"/>
                  <a:gd name="T12" fmla="*/ 32 w 137"/>
                  <a:gd name="T13" fmla="*/ 31 h 122"/>
                  <a:gd name="T14" fmla="*/ 33 w 137"/>
                  <a:gd name="T15" fmla="*/ 31 h 122"/>
                  <a:gd name="T16" fmla="*/ 33 w 137"/>
                  <a:gd name="T17" fmla="*/ 31 h 122"/>
                  <a:gd name="T18" fmla="*/ 33 w 137"/>
                  <a:gd name="T19" fmla="*/ 29 h 1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7"/>
                  <a:gd name="T31" fmla="*/ 0 h 122"/>
                  <a:gd name="T32" fmla="*/ 137 w 137"/>
                  <a:gd name="T33" fmla="*/ 122 h 12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7" h="122">
                    <a:moveTo>
                      <a:pt x="134" y="113"/>
                    </a:moveTo>
                    <a:lnTo>
                      <a:pt x="137" y="114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130" y="121"/>
                    </a:lnTo>
                    <a:lnTo>
                      <a:pt x="134" y="122"/>
                    </a:lnTo>
                    <a:lnTo>
                      <a:pt x="130" y="121"/>
                    </a:lnTo>
                    <a:lnTo>
                      <a:pt x="133" y="122"/>
                    </a:lnTo>
                    <a:lnTo>
                      <a:pt x="134" y="122"/>
                    </a:lnTo>
                    <a:lnTo>
                      <a:pt x="134" y="1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35" name="Freeform 705"/>
              <p:cNvSpPr>
                <a:spLocks/>
              </p:cNvSpPr>
              <p:nvPr/>
            </p:nvSpPr>
            <p:spPr bwMode="auto">
              <a:xfrm>
                <a:off x="5772" y="3459"/>
                <a:ext cx="77" cy="5"/>
              </a:xfrm>
              <a:custGeom>
                <a:avLst/>
                <a:gdLst>
                  <a:gd name="T0" fmla="*/ 35 w 153"/>
                  <a:gd name="T1" fmla="*/ 2 h 10"/>
                  <a:gd name="T2" fmla="*/ 36 w 153"/>
                  <a:gd name="T3" fmla="*/ 0 h 10"/>
                  <a:gd name="T4" fmla="*/ 0 w 153"/>
                  <a:gd name="T5" fmla="*/ 1 h 10"/>
                  <a:gd name="T6" fmla="*/ 0 w 153"/>
                  <a:gd name="T7" fmla="*/ 3 h 10"/>
                  <a:gd name="T8" fmla="*/ 36 w 153"/>
                  <a:gd name="T9" fmla="*/ 3 h 10"/>
                  <a:gd name="T10" fmla="*/ 37 w 153"/>
                  <a:gd name="T11" fmla="*/ 1 h 10"/>
                  <a:gd name="T12" fmla="*/ 36 w 153"/>
                  <a:gd name="T13" fmla="*/ 3 h 10"/>
                  <a:gd name="T14" fmla="*/ 39 w 153"/>
                  <a:gd name="T15" fmla="*/ 3 h 10"/>
                  <a:gd name="T16" fmla="*/ 37 w 153"/>
                  <a:gd name="T17" fmla="*/ 1 h 10"/>
                  <a:gd name="T18" fmla="*/ 35 w 153"/>
                  <a:gd name="T19" fmla="*/ 2 h 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3"/>
                  <a:gd name="T31" fmla="*/ 0 h 10"/>
                  <a:gd name="T32" fmla="*/ 153 w 153"/>
                  <a:gd name="T33" fmla="*/ 10 h 1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3" h="10">
                    <a:moveTo>
                      <a:pt x="138" y="8"/>
                    </a:moveTo>
                    <a:lnTo>
                      <a:pt x="141" y="0"/>
                    </a:lnTo>
                    <a:lnTo>
                      <a:pt x="0" y="1"/>
                    </a:lnTo>
                    <a:lnTo>
                      <a:pt x="0" y="10"/>
                    </a:lnTo>
                    <a:lnTo>
                      <a:pt x="141" y="9"/>
                    </a:lnTo>
                    <a:lnTo>
                      <a:pt x="145" y="1"/>
                    </a:lnTo>
                    <a:lnTo>
                      <a:pt x="141" y="9"/>
                    </a:lnTo>
                    <a:lnTo>
                      <a:pt x="153" y="9"/>
                    </a:lnTo>
                    <a:lnTo>
                      <a:pt x="145" y="1"/>
                    </a:lnTo>
                    <a:lnTo>
                      <a:pt x="138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36" name="Freeform 706"/>
              <p:cNvSpPr>
                <a:spLocks/>
              </p:cNvSpPr>
              <p:nvPr/>
            </p:nvSpPr>
            <p:spPr bwMode="auto">
              <a:xfrm>
                <a:off x="5672" y="3372"/>
                <a:ext cx="50" cy="39"/>
              </a:xfrm>
              <a:custGeom>
                <a:avLst/>
                <a:gdLst>
                  <a:gd name="T0" fmla="*/ 25 w 99"/>
                  <a:gd name="T1" fmla="*/ 19 h 78"/>
                  <a:gd name="T2" fmla="*/ 25 w 99"/>
                  <a:gd name="T3" fmla="*/ 18 h 78"/>
                  <a:gd name="T4" fmla="*/ 2 w 99"/>
                  <a:gd name="T5" fmla="*/ 0 h 78"/>
                  <a:gd name="T6" fmla="*/ 0 w 99"/>
                  <a:gd name="T7" fmla="*/ 1 h 78"/>
                  <a:gd name="T8" fmla="*/ 24 w 99"/>
                  <a:gd name="T9" fmla="*/ 20 h 78"/>
                  <a:gd name="T10" fmla="*/ 25 w 99"/>
                  <a:gd name="T11" fmla="*/ 19 h 7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9"/>
                  <a:gd name="T19" fmla="*/ 0 h 78"/>
                  <a:gd name="T20" fmla="*/ 99 w 99"/>
                  <a:gd name="T21" fmla="*/ 78 h 7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9" h="78">
                    <a:moveTo>
                      <a:pt x="97" y="75"/>
                    </a:moveTo>
                    <a:lnTo>
                      <a:pt x="99" y="72"/>
                    </a:lnTo>
                    <a:lnTo>
                      <a:pt x="5" y="0"/>
                    </a:lnTo>
                    <a:lnTo>
                      <a:pt x="0" y="7"/>
                    </a:lnTo>
                    <a:lnTo>
                      <a:pt x="95" y="78"/>
                    </a:lnTo>
                    <a:lnTo>
                      <a:pt x="97" y="7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37" name="Freeform 707"/>
              <p:cNvSpPr>
                <a:spLocks/>
              </p:cNvSpPr>
              <p:nvPr/>
            </p:nvSpPr>
            <p:spPr bwMode="auto">
              <a:xfrm>
                <a:off x="6028" y="3417"/>
                <a:ext cx="4" cy="303"/>
              </a:xfrm>
              <a:custGeom>
                <a:avLst/>
                <a:gdLst>
                  <a:gd name="T0" fmla="*/ 1 w 9"/>
                  <a:gd name="T1" fmla="*/ 151 h 607"/>
                  <a:gd name="T2" fmla="*/ 2 w 9"/>
                  <a:gd name="T3" fmla="*/ 151 h 607"/>
                  <a:gd name="T4" fmla="*/ 2 w 9"/>
                  <a:gd name="T5" fmla="*/ 0 h 607"/>
                  <a:gd name="T6" fmla="*/ 0 w 9"/>
                  <a:gd name="T7" fmla="*/ 0 h 607"/>
                  <a:gd name="T8" fmla="*/ 0 w 9"/>
                  <a:gd name="T9" fmla="*/ 151 h 607"/>
                  <a:gd name="T10" fmla="*/ 1 w 9"/>
                  <a:gd name="T11" fmla="*/ 151 h 60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607"/>
                  <a:gd name="T20" fmla="*/ 9 w 9"/>
                  <a:gd name="T21" fmla="*/ 607 h 60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607">
                    <a:moveTo>
                      <a:pt x="5" y="607"/>
                    </a:moveTo>
                    <a:lnTo>
                      <a:pt x="9" y="607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607"/>
                    </a:lnTo>
                    <a:lnTo>
                      <a:pt x="5" y="60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" name="Group 708"/>
          <p:cNvGrpSpPr>
            <a:grpSpLocks/>
          </p:cNvGrpSpPr>
          <p:nvPr/>
        </p:nvGrpSpPr>
        <p:grpSpPr bwMode="auto">
          <a:xfrm>
            <a:off x="609600" y="5715000"/>
            <a:ext cx="5989638" cy="511175"/>
            <a:chOff x="85" y="3168"/>
            <a:chExt cx="3773" cy="322"/>
          </a:xfrm>
        </p:grpSpPr>
        <p:sp>
          <p:nvSpPr>
            <p:cNvPr id="111624" name="Freeform 709"/>
            <p:cNvSpPr>
              <a:spLocks/>
            </p:cNvSpPr>
            <p:nvPr/>
          </p:nvSpPr>
          <p:spPr bwMode="auto">
            <a:xfrm>
              <a:off x="1008" y="3348"/>
              <a:ext cx="2850" cy="12"/>
            </a:xfrm>
            <a:custGeom>
              <a:avLst/>
              <a:gdLst>
                <a:gd name="T0" fmla="*/ 0 w 2850"/>
                <a:gd name="T1" fmla="*/ 12 h 12"/>
                <a:gd name="T2" fmla="*/ 2850 w 2850"/>
                <a:gd name="T3" fmla="*/ 0 h 12"/>
                <a:gd name="T4" fmla="*/ 0 60000 65536"/>
                <a:gd name="T5" fmla="*/ 0 60000 65536"/>
                <a:gd name="T6" fmla="*/ 0 w 2850"/>
                <a:gd name="T7" fmla="*/ 0 h 12"/>
                <a:gd name="T8" fmla="*/ 2850 w 2850"/>
                <a:gd name="T9" fmla="*/ 12 h 1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50" h="12">
                  <a:moveTo>
                    <a:pt x="0" y="12"/>
                  </a:moveTo>
                  <a:lnTo>
                    <a:pt x="2850" y="0"/>
                  </a:ln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 type="triangl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1625" name="Group 710"/>
            <p:cNvGrpSpPr>
              <a:grpSpLocks/>
            </p:cNvGrpSpPr>
            <p:nvPr/>
          </p:nvGrpSpPr>
          <p:grpSpPr bwMode="auto">
            <a:xfrm>
              <a:off x="85" y="3168"/>
              <a:ext cx="875" cy="322"/>
              <a:chOff x="1246" y="2926"/>
              <a:chExt cx="2497" cy="913"/>
            </a:xfrm>
          </p:grpSpPr>
          <p:grpSp>
            <p:nvGrpSpPr>
              <p:cNvPr id="111626" name="Group 711"/>
              <p:cNvGrpSpPr>
                <a:grpSpLocks/>
              </p:cNvGrpSpPr>
              <p:nvPr/>
            </p:nvGrpSpPr>
            <p:grpSpPr bwMode="auto">
              <a:xfrm>
                <a:off x="1246" y="2926"/>
                <a:ext cx="2497" cy="913"/>
                <a:chOff x="1246" y="2926"/>
                <a:chExt cx="2497" cy="913"/>
              </a:xfrm>
            </p:grpSpPr>
            <p:sp>
              <p:nvSpPr>
                <p:cNvPr id="111731" name="Freeform 712"/>
                <p:cNvSpPr>
                  <a:spLocks/>
                </p:cNvSpPr>
                <p:nvPr/>
              </p:nvSpPr>
              <p:spPr bwMode="auto">
                <a:xfrm>
                  <a:off x="1248" y="2928"/>
                  <a:ext cx="2485" cy="909"/>
                </a:xfrm>
                <a:custGeom>
                  <a:avLst/>
                  <a:gdLst>
                    <a:gd name="T0" fmla="*/ 1183 w 4970"/>
                    <a:gd name="T1" fmla="*/ 282 h 1817"/>
                    <a:gd name="T2" fmla="*/ 1191 w 4970"/>
                    <a:gd name="T3" fmla="*/ 268 h 1817"/>
                    <a:gd name="T4" fmla="*/ 1194 w 4970"/>
                    <a:gd name="T5" fmla="*/ 245 h 1817"/>
                    <a:gd name="T6" fmla="*/ 1194 w 4970"/>
                    <a:gd name="T7" fmla="*/ 216 h 1817"/>
                    <a:gd name="T8" fmla="*/ 1191 w 4970"/>
                    <a:gd name="T9" fmla="*/ 181 h 1817"/>
                    <a:gd name="T10" fmla="*/ 1186 w 4970"/>
                    <a:gd name="T11" fmla="*/ 145 h 1817"/>
                    <a:gd name="T12" fmla="*/ 1180 w 4970"/>
                    <a:gd name="T13" fmla="*/ 109 h 1817"/>
                    <a:gd name="T14" fmla="*/ 1173 w 4970"/>
                    <a:gd name="T15" fmla="*/ 76 h 1817"/>
                    <a:gd name="T16" fmla="*/ 1168 w 4970"/>
                    <a:gd name="T17" fmla="*/ 49 h 1817"/>
                    <a:gd name="T18" fmla="*/ 1163 w 4970"/>
                    <a:gd name="T19" fmla="*/ 29 h 1817"/>
                    <a:gd name="T20" fmla="*/ 1161 w 4970"/>
                    <a:gd name="T21" fmla="*/ 20 h 1817"/>
                    <a:gd name="T22" fmla="*/ 1154 w 4970"/>
                    <a:gd name="T23" fmla="*/ 8 h 1817"/>
                    <a:gd name="T24" fmla="*/ 1145 w 4970"/>
                    <a:gd name="T25" fmla="*/ 2 h 1817"/>
                    <a:gd name="T26" fmla="*/ 1137 w 4970"/>
                    <a:gd name="T27" fmla="*/ 0 h 1817"/>
                    <a:gd name="T28" fmla="*/ 1133 w 4970"/>
                    <a:gd name="T29" fmla="*/ 0 h 1817"/>
                    <a:gd name="T30" fmla="*/ 1122 w 4970"/>
                    <a:gd name="T31" fmla="*/ 0 h 1817"/>
                    <a:gd name="T32" fmla="*/ 1108 w 4970"/>
                    <a:gd name="T33" fmla="*/ 1 h 1817"/>
                    <a:gd name="T34" fmla="*/ 1100 w 4970"/>
                    <a:gd name="T35" fmla="*/ 3 h 1817"/>
                    <a:gd name="T36" fmla="*/ 1094 w 4970"/>
                    <a:gd name="T37" fmla="*/ 12 h 1817"/>
                    <a:gd name="T38" fmla="*/ 980 w 4970"/>
                    <a:gd name="T39" fmla="*/ 255 h 1817"/>
                    <a:gd name="T40" fmla="*/ 973 w 4970"/>
                    <a:gd name="T41" fmla="*/ 262 h 1817"/>
                    <a:gd name="T42" fmla="*/ 963 w 4970"/>
                    <a:gd name="T43" fmla="*/ 264 h 1817"/>
                    <a:gd name="T44" fmla="*/ 174 w 4970"/>
                    <a:gd name="T45" fmla="*/ 284 h 1817"/>
                    <a:gd name="T46" fmla="*/ 168 w 4970"/>
                    <a:gd name="T47" fmla="*/ 285 h 1817"/>
                    <a:gd name="T48" fmla="*/ 156 w 4970"/>
                    <a:gd name="T49" fmla="*/ 288 h 1817"/>
                    <a:gd name="T50" fmla="*/ 143 w 4970"/>
                    <a:gd name="T51" fmla="*/ 294 h 1817"/>
                    <a:gd name="T52" fmla="*/ 127 w 4970"/>
                    <a:gd name="T53" fmla="*/ 303 h 1817"/>
                    <a:gd name="T54" fmla="*/ 114 w 4970"/>
                    <a:gd name="T55" fmla="*/ 316 h 1817"/>
                    <a:gd name="T56" fmla="*/ 55 w 4970"/>
                    <a:gd name="T57" fmla="*/ 372 h 1817"/>
                    <a:gd name="T58" fmla="*/ 37 w 4970"/>
                    <a:gd name="T59" fmla="*/ 378 h 1817"/>
                    <a:gd name="T60" fmla="*/ 21 w 4970"/>
                    <a:gd name="T61" fmla="*/ 386 h 1817"/>
                    <a:gd name="T62" fmla="*/ 10 w 4970"/>
                    <a:gd name="T63" fmla="*/ 395 h 1817"/>
                    <a:gd name="T64" fmla="*/ 2 w 4970"/>
                    <a:gd name="T65" fmla="*/ 404 h 1817"/>
                    <a:gd name="T66" fmla="*/ 1 w 4970"/>
                    <a:gd name="T67" fmla="*/ 414 h 1817"/>
                    <a:gd name="T68" fmla="*/ 5 w 4970"/>
                    <a:gd name="T69" fmla="*/ 422 h 1817"/>
                    <a:gd name="T70" fmla="*/ 10 w 4970"/>
                    <a:gd name="T71" fmla="*/ 429 h 1817"/>
                    <a:gd name="T72" fmla="*/ 19 w 4970"/>
                    <a:gd name="T73" fmla="*/ 434 h 1817"/>
                    <a:gd name="T74" fmla="*/ 33 w 4970"/>
                    <a:gd name="T75" fmla="*/ 437 h 1817"/>
                    <a:gd name="T76" fmla="*/ 49 w 4970"/>
                    <a:gd name="T77" fmla="*/ 438 h 1817"/>
                    <a:gd name="T78" fmla="*/ 59 w 4970"/>
                    <a:gd name="T79" fmla="*/ 444 h 1817"/>
                    <a:gd name="T80" fmla="*/ 74 w 4970"/>
                    <a:gd name="T81" fmla="*/ 449 h 1817"/>
                    <a:gd name="T82" fmla="*/ 92 w 4970"/>
                    <a:gd name="T83" fmla="*/ 452 h 1817"/>
                    <a:gd name="T84" fmla="*/ 115 w 4970"/>
                    <a:gd name="T85" fmla="*/ 454 h 1817"/>
                    <a:gd name="T86" fmla="*/ 140 w 4970"/>
                    <a:gd name="T87" fmla="*/ 455 h 1817"/>
                    <a:gd name="T88" fmla="*/ 1078 w 4970"/>
                    <a:gd name="T89" fmla="*/ 319 h 1817"/>
                    <a:gd name="T90" fmla="*/ 1175 w 4970"/>
                    <a:gd name="T91" fmla="*/ 285 h 181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4970"/>
                    <a:gd name="T139" fmla="*/ 0 h 1817"/>
                    <a:gd name="T140" fmla="*/ 4970 w 4970"/>
                    <a:gd name="T141" fmla="*/ 1817 h 1817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4970" h="1817">
                      <a:moveTo>
                        <a:pt x="4699" y="1139"/>
                      </a:moveTo>
                      <a:lnTo>
                        <a:pt x="4717" y="1137"/>
                      </a:lnTo>
                      <a:lnTo>
                        <a:pt x="4732" y="1127"/>
                      </a:lnTo>
                      <a:lnTo>
                        <a:pt x="4743" y="1114"/>
                      </a:lnTo>
                      <a:lnTo>
                        <a:pt x="4753" y="1095"/>
                      </a:lnTo>
                      <a:lnTo>
                        <a:pt x="4761" y="1072"/>
                      </a:lnTo>
                      <a:lnTo>
                        <a:pt x="4768" y="1046"/>
                      </a:lnTo>
                      <a:lnTo>
                        <a:pt x="4772" y="1015"/>
                      </a:lnTo>
                      <a:lnTo>
                        <a:pt x="4775" y="980"/>
                      </a:lnTo>
                      <a:lnTo>
                        <a:pt x="4776" y="943"/>
                      </a:lnTo>
                      <a:lnTo>
                        <a:pt x="4775" y="903"/>
                      </a:lnTo>
                      <a:lnTo>
                        <a:pt x="4774" y="861"/>
                      </a:lnTo>
                      <a:lnTo>
                        <a:pt x="4771" y="816"/>
                      </a:lnTo>
                      <a:lnTo>
                        <a:pt x="4767" y="770"/>
                      </a:lnTo>
                      <a:lnTo>
                        <a:pt x="4761" y="723"/>
                      </a:lnTo>
                      <a:lnTo>
                        <a:pt x="4756" y="676"/>
                      </a:lnTo>
                      <a:lnTo>
                        <a:pt x="4749" y="628"/>
                      </a:lnTo>
                      <a:lnTo>
                        <a:pt x="4742" y="578"/>
                      </a:lnTo>
                      <a:lnTo>
                        <a:pt x="4734" y="530"/>
                      </a:lnTo>
                      <a:lnTo>
                        <a:pt x="4726" y="483"/>
                      </a:lnTo>
                      <a:lnTo>
                        <a:pt x="4718" y="435"/>
                      </a:lnTo>
                      <a:lnTo>
                        <a:pt x="4710" y="390"/>
                      </a:lnTo>
                      <a:lnTo>
                        <a:pt x="4700" y="345"/>
                      </a:lnTo>
                      <a:lnTo>
                        <a:pt x="4692" y="304"/>
                      </a:lnTo>
                      <a:lnTo>
                        <a:pt x="4684" y="265"/>
                      </a:lnTo>
                      <a:lnTo>
                        <a:pt x="4676" y="228"/>
                      </a:lnTo>
                      <a:lnTo>
                        <a:pt x="4669" y="195"/>
                      </a:lnTo>
                      <a:lnTo>
                        <a:pt x="4662" y="165"/>
                      </a:lnTo>
                      <a:lnTo>
                        <a:pt x="4657" y="138"/>
                      </a:lnTo>
                      <a:lnTo>
                        <a:pt x="4651" y="115"/>
                      </a:lnTo>
                      <a:lnTo>
                        <a:pt x="4646" y="98"/>
                      </a:lnTo>
                      <a:lnTo>
                        <a:pt x="4644" y="85"/>
                      </a:lnTo>
                      <a:lnTo>
                        <a:pt x="4642" y="78"/>
                      </a:lnTo>
                      <a:lnTo>
                        <a:pt x="4635" y="61"/>
                      </a:lnTo>
                      <a:lnTo>
                        <a:pt x="4626" y="46"/>
                      </a:lnTo>
                      <a:lnTo>
                        <a:pt x="4616" y="32"/>
                      </a:lnTo>
                      <a:lnTo>
                        <a:pt x="4605" y="22"/>
                      </a:lnTo>
                      <a:lnTo>
                        <a:pt x="4592" y="13"/>
                      </a:lnTo>
                      <a:lnTo>
                        <a:pt x="4578" y="6"/>
                      </a:lnTo>
                      <a:lnTo>
                        <a:pt x="4563" y="1"/>
                      </a:lnTo>
                      <a:lnTo>
                        <a:pt x="4546" y="0"/>
                      </a:lnTo>
                      <a:lnTo>
                        <a:pt x="4545" y="0"/>
                      </a:lnTo>
                      <a:lnTo>
                        <a:pt x="4543" y="0"/>
                      </a:lnTo>
                      <a:lnTo>
                        <a:pt x="4538" y="0"/>
                      </a:lnTo>
                      <a:lnTo>
                        <a:pt x="4530" y="0"/>
                      </a:lnTo>
                      <a:lnTo>
                        <a:pt x="4520" y="0"/>
                      </a:lnTo>
                      <a:lnTo>
                        <a:pt x="4506" y="0"/>
                      </a:lnTo>
                      <a:lnTo>
                        <a:pt x="4488" y="0"/>
                      </a:lnTo>
                      <a:lnTo>
                        <a:pt x="4468" y="0"/>
                      </a:lnTo>
                      <a:lnTo>
                        <a:pt x="4447" y="0"/>
                      </a:lnTo>
                      <a:lnTo>
                        <a:pt x="4431" y="1"/>
                      </a:lnTo>
                      <a:lnTo>
                        <a:pt x="4418" y="2"/>
                      </a:lnTo>
                      <a:lnTo>
                        <a:pt x="4409" y="6"/>
                      </a:lnTo>
                      <a:lnTo>
                        <a:pt x="4400" y="12"/>
                      </a:lnTo>
                      <a:lnTo>
                        <a:pt x="4392" y="20"/>
                      </a:lnTo>
                      <a:lnTo>
                        <a:pt x="4384" y="31"/>
                      </a:lnTo>
                      <a:lnTo>
                        <a:pt x="4373" y="46"/>
                      </a:lnTo>
                      <a:lnTo>
                        <a:pt x="3948" y="975"/>
                      </a:lnTo>
                      <a:lnTo>
                        <a:pt x="3934" y="1002"/>
                      </a:lnTo>
                      <a:lnTo>
                        <a:pt x="3922" y="1020"/>
                      </a:lnTo>
                      <a:lnTo>
                        <a:pt x="3911" y="1033"/>
                      </a:lnTo>
                      <a:lnTo>
                        <a:pt x="3902" y="1041"/>
                      </a:lnTo>
                      <a:lnTo>
                        <a:pt x="3892" y="1047"/>
                      </a:lnTo>
                      <a:lnTo>
                        <a:pt x="3881" y="1049"/>
                      </a:lnTo>
                      <a:lnTo>
                        <a:pt x="3869" y="1050"/>
                      </a:lnTo>
                      <a:lnTo>
                        <a:pt x="3854" y="1053"/>
                      </a:lnTo>
                      <a:lnTo>
                        <a:pt x="3044" y="1164"/>
                      </a:lnTo>
                      <a:lnTo>
                        <a:pt x="699" y="1133"/>
                      </a:lnTo>
                      <a:lnTo>
                        <a:pt x="697" y="1133"/>
                      </a:lnTo>
                      <a:lnTo>
                        <a:pt x="692" y="1134"/>
                      </a:lnTo>
                      <a:lnTo>
                        <a:pt x="684" y="1135"/>
                      </a:lnTo>
                      <a:lnTo>
                        <a:pt x="673" y="1139"/>
                      </a:lnTo>
                      <a:lnTo>
                        <a:pt x="660" y="1141"/>
                      </a:lnTo>
                      <a:lnTo>
                        <a:pt x="644" y="1146"/>
                      </a:lnTo>
                      <a:lnTo>
                        <a:pt x="627" y="1152"/>
                      </a:lnTo>
                      <a:lnTo>
                        <a:pt x="609" y="1157"/>
                      </a:lnTo>
                      <a:lnTo>
                        <a:pt x="590" y="1165"/>
                      </a:lnTo>
                      <a:lnTo>
                        <a:pt x="569" y="1175"/>
                      </a:lnTo>
                      <a:lnTo>
                        <a:pt x="550" y="1185"/>
                      </a:lnTo>
                      <a:lnTo>
                        <a:pt x="529" y="1196"/>
                      </a:lnTo>
                      <a:lnTo>
                        <a:pt x="509" y="1210"/>
                      </a:lnTo>
                      <a:lnTo>
                        <a:pt x="491" y="1225"/>
                      </a:lnTo>
                      <a:lnTo>
                        <a:pt x="472" y="1243"/>
                      </a:lnTo>
                      <a:lnTo>
                        <a:pt x="456" y="1261"/>
                      </a:lnTo>
                      <a:lnTo>
                        <a:pt x="279" y="1474"/>
                      </a:lnTo>
                      <a:lnTo>
                        <a:pt x="250" y="1480"/>
                      </a:lnTo>
                      <a:lnTo>
                        <a:pt x="222" y="1487"/>
                      </a:lnTo>
                      <a:lnTo>
                        <a:pt x="196" y="1494"/>
                      </a:lnTo>
                      <a:lnTo>
                        <a:pt x="171" y="1502"/>
                      </a:lnTo>
                      <a:lnTo>
                        <a:pt x="146" y="1511"/>
                      </a:lnTo>
                      <a:lnTo>
                        <a:pt x="124" y="1521"/>
                      </a:lnTo>
                      <a:lnTo>
                        <a:pt x="104" y="1532"/>
                      </a:lnTo>
                      <a:lnTo>
                        <a:pt x="84" y="1542"/>
                      </a:lnTo>
                      <a:lnTo>
                        <a:pt x="67" y="1553"/>
                      </a:lnTo>
                      <a:lnTo>
                        <a:pt x="52" y="1565"/>
                      </a:lnTo>
                      <a:lnTo>
                        <a:pt x="38" y="1578"/>
                      </a:lnTo>
                      <a:lnTo>
                        <a:pt x="26" y="1589"/>
                      </a:lnTo>
                      <a:lnTo>
                        <a:pt x="16" y="1602"/>
                      </a:lnTo>
                      <a:lnTo>
                        <a:pt x="9" y="1614"/>
                      </a:lnTo>
                      <a:lnTo>
                        <a:pt x="3" y="1627"/>
                      </a:lnTo>
                      <a:lnTo>
                        <a:pt x="0" y="1640"/>
                      </a:lnTo>
                      <a:lnTo>
                        <a:pt x="2" y="1654"/>
                      </a:lnTo>
                      <a:lnTo>
                        <a:pt x="6" y="1666"/>
                      </a:lnTo>
                      <a:lnTo>
                        <a:pt x="12" y="1678"/>
                      </a:lnTo>
                      <a:lnTo>
                        <a:pt x="17" y="1688"/>
                      </a:lnTo>
                      <a:lnTo>
                        <a:pt x="24" y="1697"/>
                      </a:lnTo>
                      <a:lnTo>
                        <a:pt x="32" y="1707"/>
                      </a:lnTo>
                      <a:lnTo>
                        <a:pt x="41" y="1714"/>
                      </a:lnTo>
                      <a:lnTo>
                        <a:pt x="53" y="1720"/>
                      </a:lnTo>
                      <a:lnTo>
                        <a:pt x="66" y="1727"/>
                      </a:lnTo>
                      <a:lnTo>
                        <a:pt x="79" y="1733"/>
                      </a:lnTo>
                      <a:lnTo>
                        <a:pt x="96" y="1738"/>
                      </a:lnTo>
                      <a:lnTo>
                        <a:pt x="113" y="1741"/>
                      </a:lnTo>
                      <a:lnTo>
                        <a:pt x="131" y="1745"/>
                      </a:lnTo>
                      <a:lnTo>
                        <a:pt x="152" y="1747"/>
                      </a:lnTo>
                      <a:lnTo>
                        <a:pt x="175" y="1749"/>
                      </a:lnTo>
                      <a:lnTo>
                        <a:pt x="199" y="1750"/>
                      </a:lnTo>
                      <a:lnTo>
                        <a:pt x="210" y="1758"/>
                      </a:lnTo>
                      <a:lnTo>
                        <a:pt x="221" y="1766"/>
                      </a:lnTo>
                      <a:lnTo>
                        <a:pt x="236" y="1775"/>
                      </a:lnTo>
                      <a:lnTo>
                        <a:pt x="253" y="1781"/>
                      </a:lnTo>
                      <a:lnTo>
                        <a:pt x="273" y="1787"/>
                      </a:lnTo>
                      <a:lnTo>
                        <a:pt x="295" y="1793"/>
                      </a:lnTo>
                      <a:lnTo>
                        <a:pt x="319" y="1799"/>
                      </a:lnTo>
                      <a:lnTo>
                        <a:pt x="344" y="1803"/>
                      </a:lnTo>
                      <a:lnTo>
                        <a:pt x="371" y="1808"/>
                      </a:lnTo>
                      <a:lnTo>
                        <a:pt x="400" y="1811"/>
                      </a:lnTo>
                      <a:lnTo>
                        <a:pt x="430" y="1814"/>
                      </a:lnTo>
                      <a:lnTo>
                        <a:pt x="461" y="1816"/>
                      </a:lnTo>
                      <a:lnTo>
                        <a:pt x="493" y="1817"/>
                      </a:lnTo>
                      <a:lnTo>
                        <a:pt x="526" y="1817"/>
                      </a:lnTo>
                      <a:lnTo>
                        <a:pt x="560" y="1817"/>
                      </a:lnTo>
                      <a:lnTo>
                        <a:pt x="594" y="1816"/>
                      </a:lnTo>
                      <a:lnTo>
                        <a:pt x="2949" y="1813"/>
                      </a:lnTo>
                      <a:lnTo>
                        <a:pt x="4310" y="1274"/>
                      </a:lnTo>
                      <a:lnTo>
                        <a:pt x="4908" y="1168"/>
                      </a:lnTo>
                      <a:lnTo>
                        <a:pt x="4970" y="1135"/>
                      </a:lnTo>
                      <a:lnTo>
                        <a:pt x="4699" y="11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32" name="Freeform 713"/>
                <p:cNvSpPr>
                  <a:spLocks/>
                </p:cNvSpPr>
                <p:nvPr/>
              </p:nvSpPr>
              <p:spPr bwMode="auto">
                <a:xfrm>
                  <a:off x="3567" y="2967"/>
                  <a:ext cx="72" cy="533"/>
                </a:xfrm>
                <a:custGeom>
                  <a:avLst/>
                  <a:gdLst>
                    <a:gd name="T0" fmla="*/ 0 w 144"/>
                    <a:gd name="T1" fmla="*/ 1 h 1066"/>
                    <a:gd name="T2" fmla="*/ 1 w 144"/>
                    <a:gd name="T3" fmla="*/ 5 h 1066"/>
                    <a:gd name="T4" fmla="*/ 3 w 144"/>
                    <a:gd name="T5" fmla="*/ 15 h 1066"/>
                    <a:gd name="T6" fmla="*/ 7 w 144"/>
                    <a:gd name="T7" fmla="*/ 29 h 1066"/>
                    <a:gd name="T8" fmla="*/ 10 w 144"/>
                    <a:gd name="T9" fmla="*/ 47 h 1066"/>
                    <a:gd name="T10" fmla="*/ 14 w 144"/>
                    <a:gd name="T11" fmla="*/ 67 h 1066"/>
                    <a:gd name="T12" fmla="*/ 19 w 144"/>
                    <a:gd name="T13" fmla="*/ 89 h 1066"/>
                    <a:gd name="T14" fmla="*/ 23 w 144"/>
                    <a:gd name="T15" fmla="*/ 113 h 1066"/>
                    <a:gd name="T16" fmla="*/ 26 w 144"/>
                    <a:gd name="T17" fmla="*/ 138 h 1066"/>
                    <a:gd name="T18" fmla="*/ 30 w 144"/>
                    <a:gd name="T19" fmla="*/ 161 h 1066"/>
                    <a:gd name="T20" fmla="*/ 33 w 144"/>
                    <a:gd name="T21" fmla="*/ 184 h 1066"/>
                    <a:gd name="T22" fmla="*/ 34 w 144"/>
                    <a:gd name="T23" fmla="*/ 206 h 1066"/>
                    <a:gd name="T24" fmla="*/ 34 w 144"/>
                    <a:gd name="T25" fmla="*/ 225 h 1066"/>
                    <a:gd name="T26" fmla="*/ 31 w 144"/>
                    <a:gd name="T27" fmla="*/ 241 h 1066"/>
                    <a:gd name="T28" fmla="*/ 28 w 144"/>
                    <a:gd name="T29" fmla="*/ 254 h 1066"/>
                    <a:gd name="T30" fmla="*/ 22 w 144"/>
                    <a:gd name="T31" fmla="*/ 262 h 1066"/>
                    <a:gd name="T32" fmla="*/ 15 w 144"/>
                    <a:gd name="T33" fmla="*/ 265 h 1066"/>
                    <a:gd name="T34" fmla="*/ 20 w 144"/>
                    <a:gd name="T35" fmla="*/ 266 h 1066"/>
                    <a:gd name="T36" fmla="*/ 27 w 144"/>
                    <a:gd name="T37" fmla="*/ 260 h 1066"/>
                    <a:gd name="T38" fmla="*/ 33 w 144"/>
                    <a:gd name="T39" fmla="*/ 249 h 1066"/>
                    <a:gd name="T40" fmla="*/ 35 w 144"/>
                    <a:gd name="T41" fmla="*/ 234 h 1066"/>
                    <a:gd name="T42" fmla="*/ 36 w 144"/>
                    <a:gd name="T43" fmla="*/ 216 h 1066"/>
                    <a:gd name="T44" fmla="*/ 36 w 144"/>
                    <a:gd name="T45" fmla="*/ 196 h 1066"/>
                    <a:gd name="T46" fmla="*/ 34 w 144"/>
                    <a:gd name="T47" fmla="*/ 173 h 1066"/>
                    <a:gd name="T48" fmla="*/ 30 w 144"/>
                    <a:gd name="T49" fmla="*/ 149 h 1066"/>
                    <a:gd name="T50" fmla="*/ 27 w 144"/>
                    <a:gd name="T51" fmla="*/ 125 h 1066"/>
                    <a:gd name="T52" fmla="*/ 23 w 144"/>
                    <a:gd name="T53" fmla="*/ 101 h 1066"/>
                    <a:gd name="T54" fmla="*/ 19 w 144"/>
                    <a:gd name="T55" fmla="*/ 78 h 1066"/>
                    <a:gd name="T56" fmla="*/ 15 w 144"/>
                    <a:gd name="T57" fmla="*/ 56 h 1066"/>
                    <a:gd name="T58" fmla="*/ 11 w 144"/>
                    <a:gd name="T59" fmla="*/ 37 h 1066"/>
                    <a:gd name="T60" fmla="*/ 7 w 144"/>
                    <a:gd name="T61" fmla="*/ 21 h 1066"/>
                    <a:gd name="T62" fmla="*/ 5 w 144"/>
                    <a:gd name="T63" fmla="*/ 9 h 1066"/>
                    <a:gd name="T64" fmla="*/ 3 w 144"/>
                    <a:gd name="T65" fmla="*/ 1 h 1066"/>
                    <a:gd name="T66" fmla="*/ 2 w 144"/>
                    <a:gd name="T67" fmla="*/ 0 h 106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44"/>
                    <a:gd name="T103" fmla="*/ 0 h 1066"/>
                    <a:gd name="T104" fmla="*/ 144 w 144"/>
                    <a:gd name="T105" fmla="*/ 1066 h 106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44" h="1066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" y="9"/>
                      </a:lnTo>
                      <a:lnTo>
                        <a:pt x="5" y="22"/>
                      </a:lnTo>
                      <a:lnTo>
                        <a:pt x="9" y="39"/>
                      </a:lnTo>
                      <a:lnTo>
                        <a:pt x="15" y="62"/>
                      </a:lnTo>
                      <a:lnTo>
                        <a:pt x="21" y="89"/>
                      </a:lnTo>
                      <a:lnTo>
                        <a:pt x="28" y="119"/>
                      </a:lnTo>
                      <a:lnTo>
                        <a:pt x="35" y="152"/>
                      </a:lnTo>
                      <a:lnTo>
                        <a:pt x="43" y="189"/>
                      </a:lnTo>
                      <a:lnTo>
                        <a:pt x="51" y="228"/>
                      </a:lnTo>
                      <a:lnTo>
                        <a:pt x="59" y="270"/>
                      </a:lnTo>
                      <a:lnTo>
                        <a:pt x="68" y="315"/>
                      </a:lnTo>
                      <a:lnTo>
                        <a:pt x="76" y="359"/>
                      </a:lnTo>
                      <a:lnTo>
                        <a:pt x="84" y="407"/>
                      </a:lnTo>
                      <a:lnTo>
                        <a:pt x="92" y="454"/>
                      </a:lnTo>
                      <a:lnTo>
                        <a:pt x="100" y="502"/>
                      </a:lnTo>
                      <a:lnTo>
                        <a:pt x="107" y="552"/>
                      </a:lnTo>
                      <a:lnTo>
                        <a:pt x="114" y="600"/>
                      </a:lnTo>
                      <a:lnTo>
                        <a:pt x="120" y="646"/>
                      </a:lnTo>
                      <a:lnTo>
                        <a:pt x="126" y="693"/>
                      </a:lnTo>
                      <a:lnTo>
                        <a:pt x="129" y="739"/>
                      </a:lnTo>
                      <a:lnTo>
                        <a:pt x="133" y="784"/>
                      </a:lnTo>
                      <a:lnTo>
                        <a:pt x="134" y="826"/>
                      </a:lnTo>
                      <a:lnTo>
                        <a:pt x="135" y="866"/>
                      </a:lnTo>
                      <a:lnTo>
                        <a:pt x="134" y="903"/>
                      </a:lnTo>
                      <a:lnTo>
                        <a:pt x="130" y="938"/>
                      </a:lnTo>
                      <a:lnTo>
                        <a:pt x="127" y="967"/>
                      </a:lnTo>
                      <a:lnTo>
                        <a:pt x="120" y="994"/>
                      </a:lnTo>
                      <a:lnTo>
                        <a:pt x="112" y="1016"/>
                      </a:lnTo>
                      <a:lnTo>
                        <a:pt x="103" y="1034"/>
                      </a:lnTo>
                      <a:lnTo>
                        <a:pt x="91" y="1047"/>
                      </a:lnTo>
                      <a:lnTo>
                        <a:pt x="78" y="1055"/>
                      </a:lnTo>
                      <a:lnTo>
                        <a:pt x="62" y="1057"/>
                      </a:lnTo>
                      <a:lnTo>
                        <a:pt x="62" y="1066"/>
                      </a:lnTo>
                      <a:lnTo>
                        <a:pt x="81" y="1064"/>
                      </a:lnTo>
                      <a:lnTo>
                        <a:pt x="98" y="1054"/>
                      </a:lnTo>
                      <a:lnTo>
                        <a:pt x="109" y="1039"/>
                      </a:lnTo>
                      <a:lnTo>
                        <a:pt x="121" y="1020"/>
                      </a:lnTo>
                      <a:lnTo>
                        <a:pt x="129" y="996"/>
                      </a:lnTo>
                      <a:lnTo>
                        <a:pt x="136" y="970"/>
                      </a:lnTo>
                      <a:lnTo>
                        <a:pt x="139" y="938"/>
                      </a:lnTo>
                      <a:lnTo>
                        <a:pt x="143" y="903"/>
                      </a:lnTo>
                      <a:lnTo>
                        <a:pt x="144" y="866"/>
                      </a:lnTo>
                      <a:lnTo>
                        <a:pt x="143" y="826"/>
                      </a:lnTo>
                      <a:lnTo>
                        <a:pt x="142" y="784"/>
                      </a:lnTo>
                      <a:lnTo>
                        <a:pt x="138" y="739"/>
                      </a:lnTo>
                      <a:lnTo>
                        <a:pt x="135" y="693"/>
                      </a:lnTo>
                      <a:lnTo>
                        <a:pt x="129" y="646"/>
                      </a:lnTo>
                      <a:lnTo>
                        <a:pt x="123" y="598"/>
                      </a:lnTo>
                      <a:lnTo>
                        <a:pt x="116" y="549"/>
                      </a:lnTo>
                      <a:lnTo>
                        <a:pt x="109" y="500"/>
                      </a:lnTo>
                      <a:lnTo>
                        <a:pt x="101" y="452"/>
                      </a:lnTo>
                      <a:lnTo>
                        <a:pt x="93" y="404"/>
                      </a:lnTo>
                      <a:lnTo>
                        <a:pt x="85" y="357"/>
                      </a:lnTo>
                      <a:lnTo>
                        <a:pt x="77" y="312"/>
                      </a:lnTo>
                      <a:lnTo>
                        <a:pt x="68" y="267"/>
                      </a:lnTo>
                      <a:lnTo>
                        <a:pt x="60" y="226"/>
                      </a:lnTo>
                      <a:lnTo>
                        <a:pt x="52" y="187"/>
                      </a:lnTo>
                      <a:lnTo>
                        <a:pt x="44" y="150"/>
                      </a:lnTo>
                      <a:lnTo>
                        <a:pt x="37" y="116"/>
                      </a:lnTo>
                      <a:lnTo>
                        <a:pt x="30" y="87"/>
                      </a:lnTo>
                      <a:lnTo>
                        <a:pt x="24" y="60"/>
                      </a:lnTo>
                      <a:lnTo>
                        <a:pt x="18" y="37"/>
                      </a:lnTo>
                      <a:lnTo>
                        <a:pt x="14" y="20"/>
                      </a:lnTo>
                      <a:lnTo>
                        <a:pt x="12" y="7"/>
                      </a:lnTo>
                      <a:lnTo>
                        <a:pt x="9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33" name="Freeform 714"/>
                <p:cNvSpPr>
                  <a:spLocks/>
                </p:cNvSpPr>
                <p:nvPr/>
              </p:nvSpPr>
              <p:spPr bwMode="auto">
                <a:xfrm>
                  <a:off x="3521" y="2926"/>
                  <a:ext cx="50" cy="42"/>
                </a:xfrm>
                <a:custGeom>
                  <a:avLst/>
                  <a:gdLst>
                    <a:gd name="T0" fmla="*/ 0 w 100"/>
                    <a:gd name="T1" fmla="*/ 3 h 84"/>
                    <a:gd name="T2" fmla="*/ 0 w 100"/>
                    <a:gd name="T3" fmla="*/ 3 h 84"/>
                    <a:gd name="T4" fmla="*/ 4 w 100"/>
                    <a:gd name="T5" fmla="*/ 3 h 84"/>
                    <a:gd name="T6" fmla="*/ 7 w 100"/>
                    <a:gd name="T7" fmla="*/ 3 h 84"/>
                    <a:gd name="T8" fmla="*/ 11 w 100"/>
                    <a:gd name="T9" fmla="*/ 5 h 84"/>
                    <a:gd name="T10" fmla="*/ 13 w 100"/>
                    <a:gd name="T11" fmla="*/ 7 h 84"/>
                    <a:gd name="T12" fmla="*/ 17 w 100"/>
                    <a:gd name="T13" fmla="*/ 11 h 84"/>
                    <a:gd name="T14" fmla="*/ 19 w 100"/>
                    <a:gd name="T15" fmla="*/ 13 h 84"/>
                    <a:gd name="T16" fmla="*/ 21 w 100"/>
                    <a:gd name="T17" fmla="*/ 17 h 84"/>
                    <a:gd name="T18" fmla="*/ 23 w 100"/>
                    <a:gd name="T19" fmla="*/ 21 h 84"/>
                    <a:gd name="T20" fmla="*/ 25 w 100"/>
                    <a:gd name="T21" fmla="*/ 21 h 84"/>
                    <a:gd name="T22" fmla="*/ 24 w 100"/>
                    <a:gd name="T23" fmla="*/ 16 h 84"/>
                    <a:gd name="T24" fmla="*/ 21 w 100"/>
                    <a:gd name="T25" fmla="*/ 12 h 84"/>
                    <a:gd name="T26" fmla="*/ 19 w 100"/>
                    <a:gd name="T27" fmla="*/ 9 h 84"/>
                    <a:gd name="T28" fmla="*/ 15 w 100"/>
                    <a:gd name="T29" fmla="*/ 5 h 84"/>
                    <a:gd name="T30" fmla="*/ 12 w 100"/>
                    <a:gd name="T31" fmla="*/ 3 h 84"/>
                    <a:gd name="T32" fmla="*/ 9 w 100"/>
                    <a:gd name="T33" fmla="*/ 1 h 84"/>
                    <a:gd name="T34" fmla="*/ 5 w 100"/>
                    <a:gd name="T35" fmla="*/ 1 h 84"/>
                    <a:gd name="T36" fmla="*/ 0 w 100"/>
                    <a:gd name="T37" fmla="*/ 0 h 84"/>
                    <a:gd name="T38" fmla="*/ 0 w 100"/>
                    <a:gd name="T39" fmla="*/ 0 h 84"/>
                    <a:gd name="T40" fmla="*/ 0 w 100"/>
                    <a:gd name="T41" fmla="*/ 3 h 8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00"/>
                    <a:gd name="T64" fmla="*/ 0 h 84"/>
                    <a:gd name="T65" fmla="*/ 100 w 100"/>
                    <a:gd name="T66" fmla="*/ 84 h 8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00" h="84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6" y="11"/>
                      </a:lnTo>
                      <a:lnTo>
                        <a:pt x="31" y="15"/>
                      </a:lnTo>
                      <a:lnTo>
                        <a:pt x="44" y="21"/>
                      </a:lnTo>
                      <a:lnTo>
                        <a:pt x="55" y="30"/>
                      </a:lnTo>
                      <a:lnTo>
                        <a:pt x="67" y="41"/>
                      </a:lnTo>
                      <a:lnTo>
                        <a:pt x="76" y="53"/>
                      </a:lnTo>
                      <a:lnTo>
                        <a:pt x="84" y="68"/>
                      </a:lnTo>
                      <a:lnTo>
                        <a:pt x="91" y="84"/>
                      </a:lnTo>
                      <a:lnTo>
                        <a:pt x="100" y="82"/>
                      </a:lnTo>
                      <a:lnTo>
                        <a:pt x="93" y="64"/>
                      </a:lnTo>
                      <a:lnTo>
                        <a:pt x="83" y="49"/>
                      </a:lnTo>
                      <a:lnTo>
                        <a:pt x="74" y="34"/>
                      </a:lnTo>
                      <a:lnTo>
                        <a:pt x="62" y="23"/>
                      </a:lnTo>
                      <a:lnTo>
                        <a:pt x="48" y="14"/>
                      </a:lnTo>
                      <a:lnTo>
                        <a:pt x="33" y="6"/>
                      </a:lnTo>
                      <a:lnTo>
                        <a:pt x="18" y="2"/>
                      </a:lnTo>
                      <a:lnTo>
                        <a:pt x="0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34" name="Freeform 715"/>
                <p:cNvSpPr>
                  <a:spLocks/>
                </p:cNvSpPr>
                <p:nvPr/>
              </p:nvSpPr>
              <p:spPr bwMode="auto">
                <a:xfrm>
                  <a:off x="3482" y="2926"/>
                  <a:ext cx="39" cy="4"/>
                </a:xfrm>
                <a:custGeom>
                  <a:avLst/>
                  <a:gdLst>
                    <a:gd name="T0" fmla="*/ 0 w 78"/>
                    <a:gd name="T1" fmla="*/ 2 h 10"/>
                    <a:gd name="T2" fmla="*/ 0 w 78"/>
                    <a:gd name="T3" fmla="*/ 2 h 10"/>
                    <a:gd name="T4" fmla="*/ 5 w 78"/>
                    <a:gd name="T5" fmla="*/ 2 h 10"/>
                    <a:gd name="T6" fmla="*/ 10 w 78"/>
                    <a:gd name="T7" fmla="*/ 2 h 10"/>
                    <a:gd name="T8" fmla="*/ 13 w 78"/>
                    <a:gd name="T9" fmla="*/ 2 h 10"/>
                    <a:gd name="T10" fmla="*/ 15 w 78"/>
                    <a:gd name="T11" fmla="*/ 2 h 10"/>
                    <a:gd name="T12" fmla="*/ 18 w 78"/>
                    <a:gd name="T13" fmla="*/ 2 h 10"/>
                    <a:gd name="T14" fmla="*/ 19 w 78"/>
                    <a:gd name="T15" fmla="*/ 2 h 10"/>
                    <a:gd name="T16" fmla="*/ 20 w 78"/>
                    <a:gd name="T17" fmla="*/ 2 h 10"/>
                    <a:gd name="T18" fmla="*/ 20 w 78"/>
                    <a:gd name="T19" fmla="*/ 2 h 10"/>
                    <a:gd name="T20" fmla="*/ 20 w 78"/>
                    <a:gd name="T21" fmla="*/ 0 h 10"/>
                    <a:gd name="T22" fmla="*/ 20 w 78"/>
                    <a:gd name="T23" fmla="*/ 0 h 10"/>
                    <a:gd name="T24" fmla="*/ 19 w 78"/>
                    <a:gd name="T25" fmla="*/ 0 h 10"/>
                    <a:gd name="T26" fmla="*/ 18 w 78"/>
                    <a:gd name="T27" fmla="*/ 0 h 10"/>
                    <a:gd name="T28" fmla="*/ 15 w 78"/>
                    <a:gd name="T29" fmla="*/ 0 h 10"/>
                    <a:gd name="T30" fmla="*/ 13 w 78"/>
                    <a:gd name="T31" fmla="*/ 0 h 10"/>
                    <a:gd name="T32" fmla="*/ 10 w 78"/>
                    <a:gd name="T33" fmla="*/ 0 h 10"/>
                    <a:gd name="T34" fmla="*/ 5 w 78"/>
                    <a:gd name="T35" fmla="*/ 0 h 10"/>
                    <a:gd name="T36" fmla="*/ 0 w 78"/>
                    <a:gd name="T37" fmla="*/ 0 h 10"/>
                    <a:gd name="T38" fmla="*/ 0 w 78"/>
                    <a:gd name="T39" fmla="*/ 0 h 10"/>
                    <a:gd name="T40" fmla="*/ 0 w 78"/>
                    <a:gd name="T41" fmla="*/ 2 h 1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78"/>
                    <a:gd name="T64" fmla="*/ 0 h 10"/>
                    <a:gd name="T65" fmla="*/ 78 w 78"/>
                    <a:gd name="T66" fmla="*/ 10 h 10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78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20" y="10"/>
                      </a:lnTo>
                      <a:lnTo>
                        <a:pt x="38" y="10"/>
                      </a:lnTo>
                      <a:lnTo>
                        <a:pt x="52" y="10"/>
                      </a:lnTo>
                      <a:lnTo>
                        <a:pt x="62" y="10"/>
                      </a:lnTo>
                      <a:lnTo>
                        <a:pt x="70" y="10"/>
                      </a:lnTo>
                      <a:lnTo>
                        <a:pt x="75" y="10"/>
                      </a:lnTo>
                      <a:lnTo>
                        <a:pt x="77" y="10"/>
                      </a:lnTo>
                      <a:lnTo>
                        <a:pt x="78" y="10"/>
                      </a:lnTo>
                      <a:lnTo>
                        <a:pt x="78" y="0"/>
                      </a:lnTo>
                      <a:lnTo>
                        <a:pt x="77" y="0"/>
                      </a:lnTo>
                      <a:lnTo>
                        <a:pt x="75" y="0"/>
                      </a:lnTo>
                      <a:lnTo>
                        <a:pt x="70" y="0"/>
                      </a:lnTo>
                      <a:lnTo>
                        <a:pt x="62" y="0"/>
                      </a:lnTo>
                      <a:lnTo>
                        <a:pt x="52" y="0"/>
                      </a:lnTo>
                      <a:lnTo>
                        <a:pt x="38" y="0"/>
                      </a:lnTo>
                      <a:lnTo>
                        <a:pt x="20" y="0"/>
                      </a:lnTo>
                      <a:lnTo>
                        <a:pt x="0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35" name="Freeform 716"/>
                <p:cNvSpPr>
                  <a:spLocks/>
                </p:cNvSpPr>
                <p:nvPr/>
              </p:nvSpPr>
              <p:spPr bwMode="auto">
                <a:xfrm>
                  <a:off x="3432" y="2926"/>
                  <a:ext cx="50" cy="26"/>
                </a:xfrm>
                <a:custGeom>
                  <a:avLst/>
                  <a:gdLst>
                    <a:gd name="T0" fmla="*/ 3 w 99"/>
                    <a:gd name="T1" fmla="*/ 13 h 53"/>
                    <a:gd name="T2" fmla="*/ 2 w 99"/>
                    <a:gd name="T3" fmla="*/ 13 h 53"/>
                    <a:gd name="T4" fmla="*/ 5 w 99"/>
                    <a:gd name="T5" fmla="*/ 9 h 53"/>
                    <a:gd name="T6" fmla="*/ 7 w 99"/>
                    <a:gd name="T7" fmla="*/ 7 h 53"/>
                    <a:gd name="T8" fmla="*/ 9 w 99"/>
                    <a:gd name="T9" fmla="*/ 5 h 53"/>
                    <a:gd name="T10" fmla="*/ 11 w 99"/>
                    <a:gd name="T11" fmla="*/ 3 h 53"/>
                    <a:gd name="T12" fmla="*/ 13 w 99"/>
                    <a:gd name="T13" fmla="*/ 3 h 53"/>
                    <a:gd name="T14" fmla="*/ 16 w 99"/>
                    <a:gd name="T15" fmla="*/ 2 h 53"/>
                    <a:gd name="T16" fmla="*/ 20 w 99"/>
                    <a:gd name="T17" fmla="*/ 2 h 53"/>
                    <a:gd name="T18" fmla="*/ 25 w 99"/>
                    <a:gd name="T19" fmla="*/ 2 h 53"/>
                    <a:gd name="T20" fmla="*/ 25 w 99"/>
                    <a:gd name="T21" fmla="*/ 0 h 53"/>
                    <a:gd name="T22" fmla="*/ 20 w 99"/>
                    <a:gd name="T23" fmla="*/ 0 h 53"/>
                    <a:gd name="T24" fmla="*/ 16 w 99"/>
                    <a:gd name="T25" fmla="*/ 0 h 53"/>
                    <a:gd name="T26" fmla="*/ 12 w 99"/>
                    <a:gd name="T27" fmla="*/ 0 h 53"/>
                    <a:gd name="T28" fmla="*/ 10 w 99"/>
                    <a:gd name="T29" fmla="*/ 1 h 53"/>
                    <a:gd name="T30" fmla="*/ 7 w 99"/>
                    <a:gd name="T31" fmla="*/ 3 h 53"/>
                    <a:gd name="T32" fmla="*/ 5 w 99"/>
                    <a:gd name="T33" fmla="*/ 5 h 53"/>
                    <a:gd name="T34" fmla="*/ 3 w 99"/>
                    <a:gd name="T35" fmla="*/ 8 h 53"/>
                    <a:gd name="T36" fmla="*/ 1 w 99"/>
                    <a:gd name="T37" fmla="*/ 12 h 53"/>
                    <a:gd name="T38" fmla="*/ 0 w 99"/>
                    <a:gd name="T39" fmla="*/ 12 h 53"/>
                    <a:gd name="T40" fmla="*/ 1 w 99"/>
                    <a:gd name="T41" fmla="*/ 12 h 53"/>
                    <a:gd name="T42" fmla="*/ 0 w 99"/>
                    <a:gd name="T43" fmla="*/ 12 h 53"/>
                    <a:gd name="T44" fmla="*/ 0 w 99"/>
                    <a:gd name="T45" fmla="*/ 12 h 53"/>
                    <a:gd name="T46" fmla="*/ 3 w 99"/>
                    <a:gd name="T47" fmla="*/ 13 h 5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99"/>
                    <a:gd name="T73" fmla="*/ 0 h 53"/>
                    <a:gd name="T74" fmla="*/ 99 w 99"/>
                    <a:gd name="T75" fmla="*/ 53 h 5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99" h="53">
                      <a:moveTo>
                        <a:pt x="9" y="53"/>
                      </a:moveTo>
                      <a:lnTo>
                        <a:pt x="8" y="53"/>
                      </a:lnTo>
                      <a:lnTo>
                        <a:pt x="18" y="38"/>
                      </a:lnTo>
                      <a:lnTo>
                        <a:pt x="26" y="28"/>
                      </a:lnTo>
                      <a:lnTo>
                        <a:pt x="34" y="20"/>
                      </a:lnTo>
                      <a:lnTo>
                        <a:pt x="42" y="15"/>
                      </a:lnTo>
                      <a:lnTo>
                        <a:pt x="50" y="12"/>
                      </a:lnTo>
                      <a:lnTo>
                        <a:pt x="62" y="11"/>
                      </a:lnTo>
                      <a:lnTo>
                        <a:pt x="78" y="10"/>
                      </a:lnTo>
                      <a:lnTo>
                        <a:pt x="99" y="10"/>
                      </a:lnTo>
                      <a:lnTo>
                        <a:pt x="99" y="0"/>
                      </a:lnTo>
                      <a:lnTo>
                        <a:pt x="78" y="0"/>
                      </a:lnTo>
                      <a:lnTo>
                        <a:pt x="62" y="2"/>
                      </a:lnTo>
                      <a:lnTo>
                        <a:pt x="48" y="3"/>
                      </a:lnTo>
                      <a:lnTo>
                        <a:pt x="38" y="6"/>
                      </a:lnTo>
                      <a:lnTo>
                        <a:pt x="27" y="13"/>
                      </a:lnTo>
                      <a:lnTo>
                        <a:pt x="19" y="21"/>
                      </a:lnTo>
                      <a:lnTo>
                        <a:pt x="11" y="34"/>
                      </a:lnTo>
                      <a:lnTo>
                        <a:pt x="1" y="49"/>
                      </a:lnTo>
                      <a:lnTo>
                        <a:pt x="0" y="49"/>
                      </a:lnTo>
                      <a:lnTo>
                        <a:pt x="1" y="49"/>
                      </a:lnTo>
                      <a:lnTo>
                        <a:pt x="0" y="49"/>
                      </a:lnTo>
                      <a:lnTo>
                        <a:pt x="9" y="5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36" name="Freeform 717"/>
                <p:cNvSpPr>
                  <a:spLocks/>
                </p:cNvSpPr>
                <p:nvPr/>
              </p:nvSpPr>
              <p:spPr bwMode="auto">
                <a:xfrm>
                  <a:off x="3220" y="2950"/>
                  <a:ext cx="217" cy="467"/>
                </a:xfrm>
                <a:custGeom>
                  <a:avLst/>
                  <a:gdLst>
                    <a:gd name="T0" fmla="*/ 3 w 434"/>
                    <a:gd name="T1" fmla="*/ 234 h 934"/>
                    <a:gd name="T2" fmla="*/ 3 w 434"/>
                    <a:gd name="T3" fmla="*/ 234 h 934"/>
                    <a:gd name="T4" fmla="*/ 109 w 434"/>
                    <a:gd name="T5" fmla="*/ 1 h 934"/>
                    <a:gd name="T6" fmla="*/ 107 w 434"/>
                    <a:gd name="T7" fmla="*/ 0 h 934"/>
                    <a:gd name="T8" fmla="*/ 0 w 434"/>
                    <a:gd name="T9" fmla="*/ 233 h 934"/>
                    <a:gd name="T10" fmla="*/ 0 w 434"/>
                    <a:gd name="T11" fmla="*/ 233 h 934"/>
                    <a:gd name="T12" fmla="*/ 3 w 434"/>
                    <a:gd name="T13" fmla="*/ 234 h 934"/>
                    <a:gd name="T14" fmla="*/ 3 w 434"/>
                    <a:gd name="T15" fmla="*/ 234 h 934"/>
                    <a:gd name="T16" fmla="*/ 3 w 434"/>
                    <a:gd name="T17" fmla="*/ 234 h 9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34"/>
                    <a:gd name="T28" fmla="*/ 0 h 934"/>
                    <a:gd name="T29" fmla="*/ 434 w 434"/>
                    <a:gd name="T30" fmla="*/ 934 h 93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34" h="934">
                      <a:moveTo>
                        <a:pt x="9" y="934"/>
                      </a:moveTo>
                      <a:lnTo>
                        <a:pt x="9" y="934"/>
                      </a:lnTo>
                      <a:lnTo>
                        <a:pt x="434" y="4"/>
                      </a:lnTo>
                      <a:lnTo>
                        <a:pt x="425" y="0"/>
                      </a:lnTo>
                      <a:lnTo>
                        <a:pt x="0" y="929"/>
                      </a:lnTo>
                      <a:lnTo>
                        <a:pt x="9" y="9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37" name="Freeform 718"/>
                <p:cNvSpPr>
                  <a:spLocks/>
                </p:cNvSpPr>
                <p:nvPr/>
              </p:nvSpPr>
              <p:spPr bwMode="auto">
                <a:xfrm>
                  <a:off x="3174" y="3415"/>
                  <a:ext cx="50" cy="42"/>
                </a:xfrm>
                <a:custGeom>
                  <a:avLst/>
                  <a:gdLst>
                    <a:gd name="T0" fmla="*/ 0 w 101"/>
                    <a:gd name="T1" fmla="*/ 21 h 84"/>
                    <a:gd name="T2" fmla="*/ 0 w 101"/>
                    <a:gd name="T3" fmla="*/ 21 h 84"/>
                    <a:gd name="T4" fmla="*/ 4 w 101"/>
                    <a:gd name="T5" fmla="*/ 21 h 84"/>
                    <a:gd name="T6" fmla="*/ 7 w 101"/>
                    <a:gd name="T7" fmla="*/ 21 h 84"/>
                    <a:gd name="T8" fmla="*/ 10 w 101"/>
                    <a:gd name="T9" fmla="*/ 20 h 84"/>
                    <a:gd name="T10" fmla="*/ 13 w 101"/>
                    <a:gd name="T11" fmla="*/ 18 h 84"/>
                    <a:gd name="T12" fmla="*/ 15 w 101"/>
                    <a:gd name="T13" fmla="*/ 15 h 84"/>
                    <a:gd name="T14" fmla="*/ 18 w 101"/>
                    <a:gd name="T15" fmla="*/ 12 h 84"/>
                    <a:gd name="T16" fmla="*/ 21 w 101"/>
                    <a:gd name="T17" fmla="*/ 7 h 84"/>
                    <a:gd name="T18" fmla="*/ 25 w 101"/>
                    <a:gd name="T19" fmla="*/ 1 h 84"/>
                    <a:gd name="T20" fmla="*/ 23 w 101"/>
                    <a:gd name="T21" fmla="*/ 0 h 84"/>
                    <a:gd name="T22" fmla="*/ 19 w 101"/>
                    <a:gd name="T23" fmla="*/ 6 h 84"/>
                    <a:gd name="T24" fmla="*/ 16 w 101"/>
                    <a:gd name="T25" fmla="*/ 11 h 84"/>
                    <a:gd name="T26" fmla="*/ 14 w 101"/>
                    <a:gd name="T27" fmla="*/ 14 h 84"/>
                    <a:gd name="T28" fmla="*/ 12 w 101"/>
                    <a:gd name="T29" fmla="*/ 17 h 84"/>
                    <a:gd name="T30" fmla="*/ 9 w 101"/>
                    <a:gd name="T31" fmla="*/ 18 h 84"/>
                    <a:gd name="T32" fmla="*/ 7 w 101"/>
                    <a:gd name="T33" fmla="*/ 18 h 84"/>
                    <a:gd name="T34" fmla="*/ 4 w 101"/>
                    <a:gd name="T35" fmla="*/ 19 h 84"/>
                    <a:gd name="T36" fmla="*/ 0 w 101"/>
                    <a:gd name="T37" fmla="*/ 19 h 84"/>
                    <a:gd name="T38" fmla="*/ 0 w 101"/>
                    <a:gd name="T39" fmla="*/ 19 h 84"/>
                    <a:gd name="T40" fmla="*/ 0 w 101"/>
                    <a:gd name="T41" fmla="*/ 21 h 84"/>
                    <a:gd name="T42" fmla="*/ 0 w 101"/>
                    <a:gd name="T43" fmla="*/ 21 h 84"/>
                    <a:gd name="T44" fmla="*/ 0 w 101"/>
                    <a:gd name="T45" fmla="*/ 21 h 8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01"/>
                    <a:gd name="T70" fmla="*/ 0 h 84"/>
                    <a:gd name="T71" fmla="*/ 101 w 101"/>
                    <a:gd name="T72" fmla="*/ 84 h 84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01" h="84">
                      <a:moveTo>
                        <a:pt x="3" y="84"/>
                      </a:moveTo>
                      <a:lnTo>
                        <a:pt x="3" y="84"/>
                      </a:lnTo>
                      <a:lnTo>
                        <a:pt x="17" y="82"/>
                      </a:lnTo>
                      <a:lnTo>
                        <a:pt x="30" y="81"/>
                      </a:lnTo>
                      <a:lnTo>
                        <a:pt x="41" y="78"/>
                      </a:lnTo>
                      <a:lnTo>
                        <a:pt x="52" y="71"/>
                      </a:lnTo>
                      <a:lnTo>
                        <a:pt x="63" y="63"/>
                      </a:lnTo>
                      <a:lnTo>
                        <a:pt x="73" y="50"/>
                      </a:lnTo>
                      <a:lnTo>
                        <a:pt x="86" y="31"/>
                      </a:lnTo>
                      <a:lnTo>
                        <a:pt x="101" y="5"/>
                      </a:lnTo>
                      <a:lnTo>
                        <a:pt x="92" y="0"/>
                      </a:lnTo>
                      <a:lnTo>
                        <a:pt x="79" y="27"/>
                      </a:lnTo>
                      <a:lnTo>
                        <a:pt x="66" y="45"/>
                      </a:lnTo>
                      <a:lnTo>
                        <a:pt x="56" y="56"/>
                      </a:lnTo>
                      <a:lnTo>
                        <a:pt x="48" y="65"/>
                      </a:lnTo>
                      <a:lnTo>
                        <a:pt x="39" y="69"/>
                      </a:lnTo>
                      <a:lnTo>
                        <a:pt x="28" y="71"/>
                      </a:lnTo>
                      <a:lnTo>
                        <a:pt x="17" y="73"/>
                      </a:lnTo>
                      <a:lnTo>
                        <a:pt x="0" y="75"/>
                      </a:lnTo>
                      <a:lnTo>
                        <a:pt x="3" y="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38" name="Freeform 719"/>
                <p:cNvSpPr>
                  <a:spLocks/>
                </p:cNvSpPr>
                <p:nvPr/>
              </p:nvSpPr>
              <p:spPr bwMode="auto">
                <a:xfrm>
                  <a:off x="2769" y="3452"/>
                  <a:ext cx="406" cy="60"/>
                </a:xfrm>
                <a:custGeom>
                  <a:avLst/>
                  <a:gdLst>
                    <a:gd name="T0" fmla="*/ 1 w 812"/>
                    <a:gd name="T1" fmla="*/ 30 h 121"/>
                    <a:gd name="T2" fmla="*/ 1 w 812"/>
                    <a:gd name="T3" fmla="*/ 30 h 121"/>
                    <a:gd name="T4" fmla="*/ 203 w 812"/>
                    <a:gd name="T5" fmla="*/ 2 h 121"/>
                    <a:gd name="T6" fmla="*/ 203 w 812"/>
                    <a:gd name="T7" fmla="*/ 0 h 121"/>
                    <a:gd name="T8" fmla="*/ 0 w 812"/>
                    <a:gd name="T9" fmla="*/ 28 h 121"/>
                    <a:gd name="T10" fmla="*/ 1 w 812"/>
                    <a:gd name="T11" fmla="*/ 28 h 121"/>
                    <a:gd name="T12" fmla="*/ 1 w 812"/>
                    <a:gd name="T13" fmla="*/ 30 h 121"/>
                    <a:gd name="T14" fmla="*/ 1 w 812"/>
                    <a:gd name="T15" fmla="*/ 30 h 121"/>
                    <a:gd name="T16" fmla="*/ 1 w 812"/>
                    <a:gd name="T17" fmla="*/ 30 h 121"/>
                    <a:gd name="T18" fmla="*/ 1 w 812"/>
                    <a:gd name="T19" fmla="*/ 30 h 1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12"/>
                    <a:gd name="T31" fmla="*/ 0 h 121"/>
                    <a:gd name="T32" fmla="*/ 812 w 812"/>
                    <a:gd name="T33" fmla="*/ 121 h 1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12" h="121">
                      <a:moveTo>
                        <a:pt x="1" y="121"/>
                      </a:moveTo>
                      <a:lnTo>
                        <a:pt x="2" y="121"/>
                      </a:lnTo>
                      <a:lnTo>
                        <a:pt x="812" y="9"/>
                      </a:lnTo>
                      <a:lnTo>
                        <a:pt x="809" y="0"/>
                      </a:lnTo>
                      <a:lnTo>
                        <a:pt x="0" y="112"/>
                      </a:lnTo>
                      <a:lnTo>
                        <a:pt x="1" y="112"/>
                      </a:lnTo>
                      <a:lnTo>
                        <a:pt x="1" y="121"/>
                      </a:lnTo>
                      <a:lnTo>
                        <a:pt x="2" y="121"/>
                      </a:lnTo>
                      <a:lnTo>
                        <a:pt x="1" y="1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39" name="Freeform 720"/>
                <p:cNvSpPr>
                  <a:spLocks/>
                </p:cNvSpPr>
                <p:nvPr/>
              </p:nvSpPr>
              <p:spPr bwMode="auto">
                <a:xfrm>
                  <a:off x="1597" y="3492"/>
                  <a:ext cx="1173" cy="20"/>
                </a:xfrm>
                <a:custGeom>
                  <a:avLst/>
                  <a:gdLst>
                    <a:gd name="T0" fmla="*/ 1 w 2346"/>
                    <a:gd name="T1" fmla="*/ 3 h 40"/>
                    <a:gd name="T2" fmla="*/ 1 w 2346"/>
                    <a:gd name="T3" fmla="*/ 3 h 40"/>
                    <a:gd name="T4" fmla="*/ 587 w 2346"/>
                    <a:gd name="T5" fmla="*/ 10 h 40"/>
                    <a:gd name="T6" fmla="*/ 587 w 2346"/>
                    <a:gd name="T7" fmla="*/ 7 h 40"/>
                    <a:gd name="T8" fmla="*/ 1 w 2346"/>
                    <a:gd name="T9" fmla="*/ 0 h 40"/>
                    <a:gd name="T10" fmla="*/ 0 w 2346"/>
                    <a:gd name="T11" fmla="*/ 0 h 40"/>
                    <a:gd name="T12" fmla="*/ 1 w 2346"/>
                    <a:gd name="T13" fmla="*/ 0 h 40"/>
                    <a:gd name="T14" fmla="*/ 1 w 2346"/>
                    <a:gd name="T15" fmla="*/ 0 h 40"/>
                    <a:gd name="T16" fmla="*/ 0 w 2346"/>
                    <a:gd name="T17" fmla="*/ 0 h 40"/>
                    <a:gd name="T18" fmla="*/ 1 w 2346"/>
                    <a:gd name="T19" fmla="*/ 3 h 4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346"/>
                    <a:gd name="T31" fmla="*/ 0 h 40"/>
                    <a:gd name="T32" fmla="*/ 2346 w 2346"/>
                    <a:gd name="T33" fmla="*/ 40 h 4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346" h="40">
                      <a:moveTo>
                        <a:pt x="2" y="9"/>
                      </a:moveTo>
                      <a:lnTo>
                        <a:pt x="1" y="9"/>
                      </a:lnTo>
                      <a:lnTo>
                        <a:pt x="2346" y="40"/>
                      </a:lnTo>
                      <a:lnTo>
                        <a:pt x="2346" y="31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40" name="Freeform 721"/>
                <p:cNvSpPr>
                  <a:spLocks/>
                </p:cNvSpPr>
                <p:nvPr/>
              </p:nvSpPr>
              <p:spPr bwMode="auto">
                <a:xfrm>
                  <a:off x="1474" y="3492"/>
                  <a:ext cx="124" cy="68"/>
                </a:xfrm>
                <a:custGeom>
                  <a:avLst/>
                  <a:gdLst>
                    <a:gd name="T0" fmla="*/ 2 w 247"/>
                    <a:gd name="T1" fmla="*/ 34 h 135"/>
                    <a:gd name="T2" fmla="*/ 2 w 247"/>
                    <a:gd name="T3" fmla="*/ 34 h 135"/>
                    <a:gd name="T4" fmla="*/ 6 w 247"/>
                    <a:gd name="T5" fmla="*/ 30 h 135"/>
                    <a:gd name="T6" fmla="*/ 11 w 247"/>
                    <a:gd name="T7" fmla="*/ 25 h 135"/>
                    <a:gd name="T8" fmla="*/ 15 w 247"/>
                    <a:gd name="T9" fmla="*/ 22 h 135"/>
                    <a:gd name="T10" fmla="*/ 20 w 247"/>
                    <a:gd name="T11" fmla="*/ 18 h 135"/>
                    <a:gd name="T12" fmla="*/ 25 w 247"/>
                    <a:gd name="T13" fmla="*/ 16 h 135"/>
                    <a:gd name="T14" fmla="*/ 30 w 247"/>
                    <a:gd name="T15" fmla="*/ 13 h 135"/>
                    <a:gd name="T16" fmla="*/ 35 w 247"/>
                    <a:gd name="T17" fmla="*/ 11 h 135"/>
                    <a:gd name="T18" fmla="*/ 40 w 247"/>
                    <a:gd name="T19" fmla="*/ 9 h 135"/>
                    <a:gd name="T20" fmla="*/ 44 w 247"/>
                    <a:gd name="T21" fmla="*/ 7 h 135"/>
                    <a:gd name="T22" fmla="*/ 48 w 247"/>
                    <a:gd name="T23" fmla="*/ 6 h 135"/>
                    <a:gd name="T24" fmla="*/ 52 w 247"/>
                    <a:gd name="T25" fmla="*/ 5 h 135"/>
                    <a:gd name="T26" fmla="*/ 56 w 247"/>
                    <a:gd name="T27" fmla="*/ 4 h 135"/>
                    <a:gd name="T28" fmla="*/ 58 w 247"/>
                    <a:gd name="T29" fmla="*/ 3 h 135"/>
                    <a:gd name="T30" fmla="*/ 61 w 247"/>
                    <a:gd name="T31" fmla="*/ 3 h 135"/>
                    <a:gd name="T32" fmla="*/ 62 w 247"/>
                    <a:gd name="T33" fmla="*/ 3 h 135"/>
                    <a:gd name="T34" fmla="*/ 62 w 247"/>
                    <a:gd name="T35" fmla="*/ 3 h 135"/>
                    <a:gd name="T36" fmla="*/ 62 w 247"/>
                    <a:gd name="T37" fmla="*/ 0 h 135"/>
                    <a:gd name="T38" fmla="*/ 61 w 247"/>
                    <a:gd name="T39" fmla="*/ 0 h 135"/>
                    <a:gd name="T40" fmla="*/ 60 w 247"/>
                    <a:gd name="T41" fmla="*/ 1 h 135"/>
                    <a:gd name="T42" fmla="*/ 58 w 247"/>
                    <a:gd name="T43" fmla="*/ 1 h 135"/>
                    <a:gd name="T44" fmla="*/ 55 w 247"/>
                    <a:gd name="T45" fmla="*/ 2 h 135"/>
                    <a:gd name="T46" fmla="*/ 52 w 247"/>
                    <a:gd name="T47" fmla="*/ 2 h 135"/>
                    <a:gd name="T48" fmla="*/ 48 w 247"/>
                    <a:gd name="T49" fmla="*/ 3 h 135"/>
                    <a:gd name="T50" fmla="*/ 44 w 247"/>
                    <a:gd name="T51" fmla="*/ 5 h 135"/>
                    <a:gd name="T52" fmla="*/ 39 w 247"/>
                    <a:gd name="T53" fmla="*/ 6 h 135"/>
                    <a:gd name="T54" fmla="*/ 34 w 247"/>
                    <a:gd name="T55" fmla="*/ 8 h 135"/>
                    <a:gd name="T56" fmla="*/ 29 w 247"/>
                    <a:gd name="T57" fmla="*/ 11 h 135"/>
                    <a:gd name="T58" fmla="*/ 24 w 247"/>
                    <a:gd name="T59" fmla="*/ 13 h 135"/>
                    <a:gd name="T60" fmla="*/ 19 w 247"/>
                    <a:gd name="T61" fmla="*/ 16 h 135"/>
                    <a:gd name="T62" fmla="*/ 14 w 247"/>
                    <a:gd name="T63" fmla="*/ 20 h 135"/>
                    <a:gd name="T64" fmla="*/ 9 w 247"/>
                    <a:gd name="T65" fmla="*/ 24 h 135"/>
                    <a:gd name="T66" fmla="*/ 4 w 247"/>
                    <a:gd name="T67" fmla="*/ 28 h 135"/>
                    <a:gd name="T68" fmla="*/ 0 w 247"/>
                    <a:gd name="T69" fmla="*/ 33 h 135"/>
                    <a:gd name="T70" fmla="*/ 0 w 247"/>
                    <a:gd name="T71" fmla="*/ 32 h 135"/>
                    <a:gd name="T72" fmla="*/ 2 w 247"/>
                    <a:gd name="T73" fmla="*/ 34 h 135"/>
                    <a:gd name="T74" fmla="*/ 2 w 247"/>
                    <a:gd name="T75" fmla="*/ 34 h 135"/>
                    <a:gd name="T76" fmla="*/ 2 w 247"/>
                    <a:gd name="T77" fmla="*/ 34 h 135"/>
                    <a:gd name="T78" fmla="*/ 2 w 247"/>
                    <a:gd name="T79" fmla="*/ 34 h 135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247"/>
                    <a:gd name="T121" fmla="*/ 0 h 135"/>
                    <a:gd name="T122" fmla="*/ 247 w 247"/>
                    <a:gd name="T123" fmla="*/ 135 h 135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247" h="135">
                      <a:moveTo>
                        <a:pt x="7" y="135"/>
                      </a:moveTo>
                      <a:lnTo>
                        <a:pt x="7" y="134"/>
                      </a:lnTo>
                      <a:lnTo>
                        <a:pt x="23" y="117"/>
                      </a:lnTo>
                      <a:lnTo>
                        <a:pt x="41" y="100"/>
                      </a:lnTo>
                      <a:lnTo>
                        <a:pt x="59" y="85"/>
                      </a:lnTo>
                      <a:lnTo>
                        <a:pt x="78" y="71"/>
                      </a:lnTo>
                      <a:lnTo>
                        <a:pt x="99" y="61"/>
                      </a:lnTo>
                      <a:lnTo>
                        <a:pt x="118" y="50"/>
                      </a:lnTo>
                      <a:lnTo>
                        <a:pt x="139" y="41"/>
                      </a:lnTo>
                      <a:lnTo>
                        <a:pt x="158" y="33"/>
                      </a:lnTo>
                      <a:lnTo>
                        <a:pt x="175" y="27"/>
                      </a:lnTo>
                      <a:lnTo>
                        <a:pt x="192" y="21"/>
                      </a:lnTo>
                      <a:lnTo>
                        <a:pt x="208" y="17"/>
                      </a:lnTo>
                      <a:lnTo>
                        <a:pt x="221" y="14"/>
                      </a:lnTo>
                      <a:lnTo>
                        <a:pt x="232" y="11"/>
                      </a:lnTo>
                      <a:lnTo>
                        <a:pt x="241" y="10"/>
                      </a:lnTo>
                      <a:lnTo>
                        <a:pt x="245" y="9"/>
                      </a:lnTo>
                      <a:lnTo>
                        <a:pt x="247" y="9"/>
                      </a:lnTo>
                      <a:lnTo>
                        <a:pt x="245" y="0"/>
                      </a:lnTo>
                      <a:lnTo>
                        <a:pt x="243" y="0"/>
                      </a:lnTo>
                      <a:lnTo>
                        <a:pt x="238" y="1"/>
                      </a:lnTo>
                      <a:lnTo>
                        <a:pt x="230" y="2"/>
                      </a:lnTo>
                      <a:lnTo>
                        <a:pt x="219" y="5"/>
                      </a:lnTo>
                      <a:lnTo>
                        <a:pt x="206" y="8"/>
                      </a:lnTo>
                      <a:lnTo>
                        <a:pt x="190" y="12"/>
                      </a:lnTo>
                      <a:lnTo>
                        <a:pt x="173" y="18"/>
                      </a:lnTo>
                      <a:lnTo>
                        <a:pt x="155" y="24"/>
                      </a:lnTo>
                      <a:lnTo>
                        <a:pt x="135" y="32"/>
                      </a:lnTo>
                      <a:lnTo>
                        <a:pt x="114" y="41"/>
                      </a:lnTo>
                      <a:lnTo>
                        <a:pt x="94" y="51"/>
                      </a:lnTo>
                      <a:lnTo>
                        <a:pt x="73" y="64"/>
                      </a:lnTo>
                      <a:lnTo>
                        <a:pt x="54" y="78"/>
                      </a:lnTo>
                      <a:lnTo>
                        <a:pt x="34" y="93"/>
                      </a:lnTo>
                      <a:lnTo>
                        <a:pt x="16" y="110"/>
                      </a:lnTo>
                      <a:lnTo>
                        <a:pt x="0" y="130"/>
                      </a:lnTo>
                      <a:lnTo>
                        <a:pt x="0" y="128"/>
                      </a:lnTo>
                      <a:lnTo>
                        <a:pt x="7" y="135"/>
                      </a:lnTo>
                      <a:lnTo>
                        <a:pt x="7" y="134"/>
                      </a:lnTo>
                      <a:lnTo>
                        <a:pt x="7" y="1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41" name="Freeform 722"/>
                <p:cNvSpPr>
                  <a:spLocks/>
                </p:cNvSpPr>
                <p:nvPr/>
              </p:nvSpPr>
              <p:spPr bwMode="auto">
                <a:xfrm>
                  <a:off x="1386" y="3557"/>
                  <a:ext cx="92" cy="110"/>
                </a:xfrm>
                <a:custGeom>
                  <a:avLst/>
                  <a:gdLst>
                    <a:gd name="T0" fmla="*/ 1 w 185"/>
                    <a:gd name="T1" fmla="*/ 55 h 222"/>
                    <a:gd name="T2" fmla="*/ 1 w 185"/>
                    <a:gd name="T3" fmla="*/ 54 h 222"/>
                    <a:gd name="T4" fmla="*/ 46 w 185"/>
                    <a:gd name="T5" fmla="*/ 1 h 222"/>
                    <a:gd name="T6" fmla="*/ 44 w 185"/>
                    <a:gd name="T7" fmla="*/ 0 h 222"/>
                    <a:gd name="T8" fmla="*/ 0 w 185"/>
                    <a:gd name="T9" fmla="*/ 53 h 222"/>
                    <a:gd name="T10" fmla="*/ 0 w 185"/>
                    <a:gd name="T11" fmla="*/ 52 h 222"/>
                    <a:gd name="T12" fmla="*/ 1 w 185"/>
                    <a:gd name="T13" fmla="*/ 55 h 2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5"/>
                    <a:gd name="T22" fmla="*/ 0 h 222"/>
                    <a:gd name="T23" fmla="*/ 185 w 185"/>
                    <a:gd name="T24" fmla="*/ 222 h 22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5" h="222">
                      <a:moveTo>
                        <a:pt x="5" y="222"/>
                      </a:moveTo>
                      <a:lnTo>
                        <a:pt x="7" y="220"/>
                      </a:lnTo>
                      <a:lnTo>
                        <a:pt x="185" y="7"/>
                      </a:lnTo>
                      <a:lnTo>
                        <a:pt x="178" y="0"/>
                      </a:lnTo>
                      <a:lnTo>
                        <a:pt x="0" y="214"/>
                      </a:lnTo>
                      <a:lnTo>
                        <a:pt x="3" y="212"/>
                      </a:lnTo>
                      <a:lnTo>
                        <a:pt x="5" y="22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42" name="Freeform 723"/>
                <p:cNvSpPr>
                  <a:spLocks/>
                </p:cNvSpPr>
                <p:nvPr/>
              </p:nvSpPr>
              <p:spPr bwMode="auto">
                <a:xfrm>
                  <a:off x="1246" y="3663"/>
                  <a:ext cx="142" cy="85"/>
                </a:xfrm>
                <a:custGeom>
                  <a:avLst/>
                  <a:gdLst>
                    <a:gd name="T0" fmla="*/ 2 w 285"/>
                    <a:gd name="T1" fmla="*/ 42 h 172"/>
                    <a:gd name="T2" fmla="*/ 2 w 285"/>
                    <a:gd name="T3" fmla="*/ 42 h 172"/>
                    <a:gd name="T4" fmla="*/ 3 w 285"/>
                    <a:gd name="T5" fmla="*/ 39 h 172"/>
                    <a:gd name="T6" fmla="*/ 4 w 285"/>
                    <a:gd name="T7" fmla="*/ 36 h 172"/>
                    <a:gd name="T8" fmla="*/ 6 w 285"/>
                    <a:gd name="T9" fmla="*/ 33 h 172"/>
                    <a:gd name="T10" fmla="*/ 8 w 285"/>
                    <a:gd name="T11" fmla="*/ 30 h 172"/>
                    <a:gd name="T12" fmla="*/ 11 w 285"/>
                    <a:gd name="T13" fmla="*/ 27 h 172"/>
                    <a:gd name="T14" fmla="*/ 15 w 285"/>
                    <a:gd name="T15" fmla="*/ 24 h 172"/>
                    <a:gd name="T16" fmla="*/ 18 w 285"/>
                    <a:gd name="T17" fmla="*/ 21 h 172"/>
                    <a:gd name="T18" fmla="*/ 22 w 285"/>
                    <a:gd name="T19" fmla="*/ 19 h 172"/>
                    <a:gd name="T20" fmla="*/ 27 w 285"/>
                    <a:gd name="T21" fmla="*/ 16 h 172"/>
                    <a:gd name="T22" fmla="*/ 33 w 285"/>
                    <a:gd name="T23" fmla="*/ 14 h 172"/>
                    <a:gd name="T24" fmla="*/ 38 w 285"/>
                    <a:gd name="T25" fmla="*/ 11 h 172"/>
                    <a:gd name="T26" fmla="*/ 44 w 285"/>
                    <a:gd name="T27" fmla="*/ 9 h 172"/>
                    <a:gd name="T28" fmla="*/ 50 w 285"/>
                    <a:gd name="T29" fmla="*/ 7 h 172"/>
                    <a:gd name="T30" fmla="*/ 57 w 285"/>
                    <a:gd name="T31" fmla="*/ 5 h 172"/>
                    <a:gd name="T32" fmla="*/ 64 w 285"/>
                    <a:gd name="T33" fmla="*/ 3 h 172"/>
                    <a:gd name="T34" fmla="*/ 71 w 285"/>
                    <a:gd name="T35" fmla="*/ 2 h 172"/>
                    <a:gd name="T36" fmla="*/ 70 w 285"/>
                    <a:gd name="T37" fmla="*/ 0 h 172"/>
                    <a:gd name="T38" fmla="*/ 63 w 285"/>
                    <a:gd name="T39" fmla="*/ 1 h 172"/>
                    <a:gd name="T40" fmla="*/ 56 w 285"/>
                    <a:gd name="T41" fmla="*/ 3 h 172"/>
                    <a:gd name="T42" fmla="*/ 50 w 285"/>
                    <a:gd name="T43" fmla="*/ 5 h 172"/>
                    <a:gd name="T44" fmla="*/ 43 w 285"/>
                    <a:gd name="T45" fmla="*/ 7 h 172"/>
                    <a:gd name="T46" fmla="*/ 37 w 285"/>
                    <a:gd name="T47" fmla="*/ 9 h 172"/>
                    <a:gd name="T48" fmla="*/ 31 w 285"/>
                    <a:gd name="T49" fmla="*/ 12 h 172"/>
                    <a:gd name="T50" fmla="*/ 26 w 285"/>
                    <a:gd name="T51" fmla="*/ 14 h 172"/>
                    <a:gd name="T52" fmla="*/ 21 w 285"/>
                    <a:gd name="T53" fmla="*/ 17 h 172"/>
                    <a:gd name="T54" fmla="*/ 17 w 285"/>
                    <a:gd name="T55" fmla="*/ 20 h 172"/>
                    <a:gd name="T56" fmla="*/ 13 w 285"/>
                    <a:gd name="T57" fmla="*/ 23 h 172"/>
                    <a:gd name="T58" fmla="*/ 10 w 285"/>
                    <a:gd name="T59" fmla="*/ 26 h 172"/>
                    <a:gd name="T60" fmla="*/ 7 w 285"/>
                    <a:gd name="T61" fmla="*/ 29 h 172"/>
                    <a:gd name="T62" fmla="*/ 4 w 285"/>
                    <a:gd name="T63" fmla="*/ 32 h 172"/>
                    <a:gd name="T64" fmla="*/ 2 w 285"/>
                    <a:gd name="T65" fmla="*/ 35 h 172"/>
                    <a:gd name="T66" fmla="*/ 1 w 285"/>
                    <a:gd name="T67" fmla="*/ 39 h 172"/>
                    <a:gd name="T68" fmla="*/ 0 w 285"/>
                    <a:gd name="T69" fmla="*/ 42 h 172"/>
                    <a:gd name="T70" fmla="*/ 0 w 285"/>
                    <a:gd name="T71" fmla="*/ 42 h 172"/>
                    <a:gd name="T72" fmla="*/ 0 w 285"/>
                    <a:gd name="T73" fmla="*/ 42 h 172"/>
                    <a:gd name="T74" fmla="*/ 0 w 285"/>
                    <a:gd name="T75" fmla="*/ 42 h 172"/>
                    <a:gd name="T76" fmla="*/ 0 w 285"/>
                    <a:gd name="T77" fmla="*/ 42 h 172"/>
                    <a:gd name="T78" fmla="*/ 2 w 285"/>
                    <a:gd name="T79" fmla="*/ 42 h 172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285"/>
                    <a:gd name="T121" fmla="*/ 0 h 172"/>
                    <a:gd name="T122" fmla="*/ 285 w 285"/>
                    <a:gd name="T123" fmla="*/ 172 h 172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285" h="172">
                      <a:moveTo>
                        <a:pt x="10" y="170"/>
                      </a:moveTo>
                      <a:lnTo>
                        <a:pt x="10" y="172"/>
                      </a:lnTo>
                      <a:lnTo>
                        <a:pt x="13" y="159"/>
                      </a:lnTo>
                      <a:lnTo>
                        <a:pt x="19" y="148"/>
                      </a:lnTo>
                      <a:lnTo>
                        <a:pt x="25" y="135"/>
                      </a:lnTo>
                      <a:lnTo>
                        <a:pt x="35" y="124"/>
                      </a:lnTo>
                      <a:lnTo>
                        <a:pt x="46" y="112"/>
                      </a:lnTo>
                      <a:lnTo>
                        <a:pt x="60" y="99"/>
                      </a:lnTo>
                      <a:lnTo>
                        <a:pt x="74" y="88"/>
                      </a:lnTo>
                      <a:lnTo>
                        <a:pt x="91" y="76"/>
                      </a:lnTo>
                      <a:lnTo>
                        <a:pt x="111" y="67"/>
                      </a:lnTo>
                      <a:lnTo>
                        <a:pt x="132" y="57"/>
                      </a:lnTo>
                      <a:lnTo>
                        <a:pt x="154" y="46"/>
                      </a:lnTo>
                      <a:lnTo>
                        <a:pt x="177" y="37"/>
                      </a:lnTo>
                      <a:lnTo>
                        <a:pt x="202" y="29"/>
                      </a:lnTo>
                      <a:lnTo>
                        <a:pt x="229" y="22"/>
                      </a:lnTo>
                      <a:lnTo>
                        <a:pt x="256" y="15"/>
                      </a:lnTo>
                      <a:lnTo>
                        <a:pt x="285" y="10"/>
                      </a:lnTo>
                      <a:lnTo>
                        <a:pt x="283" y="0"/>
                      </a:lnTo>
                      <a:lnTo>
                        <a:pt x="254" y="6"/>
                      </a:lnTo>
                      <a:lnTo>
                        <a:pt x="226" y="13"/>
                      </a:lnTo>
                      <a:lnTo>
                        <a:pt x="200" y="20"/>
                      </a:lnTo>
                      <a:lnTo>
                        <a:pt x="174" y="28"/>
                      </a:lnTo>
                      <a:lnTo>
                        <a:pt x="149" y="37"/>
                      </a:lnTo>
                      <a:lnTo>
                        <a:pt x="127" y="48"/>
                      </a:lnTo>
                      <a:lnTo>
                        <a:pt x="106" y="58"/>
                      </a:lnTo>
                      <a:lnTo>
                        <a:pt x="87" y="69"/>
                      </a:lnTo>
                      <a:lnTo>
                        <a:pt x="70" y="81"/>
                      </a:lnTo>
                      <a:lnTo>
                        <a:pt x="53" y="93"/>
                      </a:lnTo>
                      <a:lnTo>
                        <a:pt x="40" y="105"/>
                      </a:lnTo>
                      <a:lnTo>
                        <a:pt x="28" y="117"/>
                      </a:lnTo>
                      <a:lnTo>
                        <a:pt x="18" y="131"/>
                      </a:lnTo>
                      <a:lnTo>
                        <a:pt x="10" y="143"/>
                      </a:lnTo>
                      <a:lnTo>
                        <a:pt x="4" y="157"/>
                      </a:lnTo>
                      <a:lnTo>
                        <a:pt x="0" y="170"/>
                      </a:lnTo>
                      <a:lnTo>
                        <a:pt x="0" y="172"/>
                      </a:lnTo>
                      <a:lnTo>
                        <a:pt x="0" y="170"/>
                      </a:lnTo>
                      <a:lnTo>
                        <a:pt x="0" y="171"/>
                      </a:lnTo>
                      <a:lnTo>
                        <a:pt x="0" y="172"/>
                      </a:lnTo>
                      <a:lnTo>
                        <a:pt x="10" y="17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43" name="Freeform 724"/>
                <p:cNvSpPr>
                  <a:spLocks/>
                </p:cNvSpPr>
                <p:nvPr/>
              </p:nvSpPr>
              <p:spPr bwMode="auto">
                <a:xfrm>
                  <a:off x="1246" y="3747"/>
                  <a:ext cx="103" cy="58"/>
                </a:xfrm>
                <a:custGeom>
                  <a:avLst/>
                  <a:gdLst>
                    <a:gd name="T0" fmla="*/ 51 w 208"/>
                    <a:gd name="T1" fmla="*/ 27 h 116"/>
                    <a:gd name="T2" fmla="*/ 50 w 208"/>
                    <a:gd name="T3" fmla="*/ 27 h 116"/>
                    <a:gd name="T4" fmla="*/ 44 w 208"/>
                    <a:gd name="T5" fmla="*/ 27 h 116"/>
                    <a:gd name="T6" fmla="*/ 39 w 208"/>
                    <a:gd name="T7" fmla="*/ 26 h 116"/>
                    <a:gd name="T8" fmla="*/ 34 w 208"/>
                    <a:gd name="T9" fmla="*/ 26 h 116"/>
                    <a:gd name="T10" fmla="*/ 29 w 208"/>
                    <a:gd name="T11" fmla="*/ 25 h 116"/>
                    <a:gd name="T12" fmla="*/ 25 w 208"/>
                    <a:gd name="T13" fmla="*/ 24 h 116"/>
                    <a:gd name="T14" fmla="*/ 21 w 208"/>
                    <a:gd name="T15" fmla="*/ 23 h 116"/>
                    <a:gd name="T16" fmla="*/ 18 w 208"/>
                    <a:gd name="T17" fmla="*/ 21 h 116"/>
                    <a:gd name="T18" fmla="*/ 15 w 208"/>
                    <a:gd name="T19" fmla="*/ 20 h 116"/>
                    <a:gd name="T20" fmla="*/ 12 w 208"/>
                    <a:gd name="T21" fmla="*/ 18 h 116"/>
                    <a:gd name="T22" fmla="*/ 10 w 208"/>
                    <a:gd name="T23" fmla="*/ 16 h 116"/>
                    <a:gd name="T24" fmla="*/ 8 w 208"/>
                    <a:gd name="T25" fmla="*/ 14 h 116"/>
                    <a:gd name="T26" fmla="*/ 6 w 208"/>
                    <a:gd name="T27" fmla="*/ 12 h 116"/>
                    <a:gd name="T28" fmla="*/ 5 w 208"/>
                    <a:gd name="T29" fmla="*/ 10 h 116"/>
                    <a:gd name="T30" fmla="*/ 3 w 208"/>
                    <a:gd name="T31" fmla="*/ 7 h 116"/>
                    <a:gd name="T32" fmla="*/ 3 w 208"/>
                    <a:gd name="T33" fmla="*/ 4 h 116"/>
                    <a:gd name="T34" fmla="*/ 2 w 208"/>
                    <a:gd name="T35" fmla="*/ 0 h 116"/>
                    <a:gd name="T36" fmla="*/ 0 w 208"/>
                    <a:gd name="T37" fmla="*/ 1 h 116"/>
                    <a:gd name="T38" fmla="*/ 0 w 208"/>
                    <a:gd name="T39" fmla="*/ 4 h 116"/>
                    <a:gd name="T40" fmla="*/ 1 w 208"/>
                    <a:gd name="T41" fmla="*/ 7 h 116"/>
                    <a:gd name="T42" fmla="*/ 3 w 208"/>
                    <a:gd name="T43" fmla="*/ 11 h 116"/>
                    <a:gd name="T44" fmla="*/ 4 w 208"/>
                    <a:gd name="T45" fmla="*/ 13 h 116"/>
                    <a:gd name="T46" fmla="*/ 6 w 208"/>
                    <a:gd name="T47" fmla="*/ 15 h 116"/>
                    <a:gd name="T48" fmla="*/ 8 w 208"/>
                    <a:gd name="T49" fmla="*/ 18 h 116"/>
                    <a:gd name="T50" fmla="*/ 11 w 208"/>
                    <a:gd name="T51" fmla="*/ 20 h 116"/>
                    <a:gd name="T52" fmla="*/ 14 w 208"/>
                    <a:gd name="T53" fmla="*/ 22 h 116"/>
                    <a:gd name="T54" fmla="*/ 17 w 208"/>
                    <a:gd name="T55" fmla="*/ 24 h 116"/>
                    <a:gd name="T56" fmla="*/ 20 w 208"/>
                    <a:gd name="T57" fmla="*/ 25 h 116"/>
                    <a:gd name="T58" fmla="*/ 24 w 208"/>
                    <a:gd name="T59" fmla="*/ 26 h 116"/>
                    <a:gd name="T60" fmla="*/ 29 w 208"/>
                    <a:gd name="T61" fmla="*/ 27 h 116"/>
                    <a:gd name="T62" fmla="*/ 33 w 208"/>
                    <a:gd name="T63" fmla="*/ 28 h 116"/>
                    <a:gd name="T64" fmla="*/ 39 w 208"/>
                    <a:gd name="T65" fmla="*/ 29 h 116"/>
                    <a:gd name="T66" fmla="*/ 44 w 208"/>
                    <a:gd name="T67" fmla="*/ 29 h 116"/>
                    <a:gd name="T68" fmla="*/ 50 w 208"/>
                    <a:gd name="T69" fmla="*/ 29 h 116"/>
                    <a:gd name="T70" fmla="*/ 50 w 208"/>
                    <a:gd name="T71" fmla="*/ 29 h 116"/>
                    <a:gd name="T72" fmla="*/ 51 w 208"/>
                    <a:gd name="T73" fmla="*/ 27 h 116"/>
                    <a:gd name="T74" fmla="*/ 51 w 208"/>
                    <a:gd name="T75" fmla="*/ 27 h 116"/>
                    <a:gd name="T76" fmla="*/ 50 w 208"/>
                    <a:gd name="T77" fmla="*/ 27 h 116"/>
                    <a:gd name="T78" fmla="*/ 51 w 208"/>
                    <a:gd name="T79" fmla="*/ 27 h 11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208"/>
                    <a:gd name="T121" fmla="*/ 0 h 116"/>
                    <a:gd name="T122" fmla="*/ 208 w 208"/>
                    <a:gd name="T123" fmla="*/ 116 h 11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208" h="116">
                      <a:moveTo>
                        <a:pt x="208" y="108"/>
                      </a:moveTo>
                      <a:lnTo>
                        <a:pt x="204" y="107"/>
                      </a:lnTo>
                      <a:lnTo>
                        <a:pt x="180" y="106"/>
                      </a:lnTo>
                      <a:lnTo>
                        <a:pt x="157" y="103"/>
                      </a:lnTo>
                      <a:lnTo>
                        <a:pt x="137" y="101"/>
                      </a:lnTo>
                      <a:lnTo>
                        <a:pt x="119" y="98"/>
                      </a:lnTo>
                      <a:lnTo>
                        <a:pt x="102" y="94"/>
                      </a:lnTo>
                      <a:lnTo>
                        <a:pt x="86" y="89"/>
                      </a:lnTo>
                      <a:lnTo>
                        <a:pt x="73" y="84"/>
                      </a:lnTo>
                      <a:lnTo>
                        <a:pt x="60" y="78"/>
                      </a:lnTo>
                      <a:lnTo>
                        <a:pt x="49" y="71"/>
                      </a:lnTo>
                      <a:lnTo>
                        <a:pt x="41" y="64"/>
                      </a:lnTo>
                      <a:lnTo>
                        <a:pt x="33" y="55"/>
                      </a:lnTo>
                      <a:lnTo>
                        <a:pt x="26" y="47"/>
                      </a:lnTo>
                      <a:lnTo>
                        <a:pt x="21" y="37"/>
                      </a:lnTo>
                      <a:lnTo>
                        <a:pt x="15" y="26"/>
                      </a:lnTo>
                      <a:lnTo>
                        <a:pt x="12" y="13"/>
                      </a:lnTo>
                      <a:lnTo>
                        <a:pt x="10" y="0"/>
                      </a:lnTo>
                      <a:lnTo>
                        <a:pt x="0" y="2"/>
                      </a:lnTo>
                      <a:lnTo>
                        <a:pt x="3" y="16"/>
                      </a:lnTo>
                      <a:lnTo>
                        <a:pt x="6" y="28"/>
                      </a:lnTo>
                      <a:lnTo>
                        <a:pt x="12" y="41"/>
                      </a:lnTo>
                      <a:lnTo>
                        <a:pt x="19" y="51"/>
                      </a:lnTo>
                      <a:lnTo>
                        <a:pt x="26" y="62"/>
                      </a:lnTo>
                      <a:lnTo>
                        <a:pt x="34" y="71"/>
                      </a:lnTo>
                      <a:lnTo>
                        <a:pt x="44" y="78"/>
                      </a:lnTo>
                      <a:lnTo>
                        <a:pt x="56" y="85"/>
                      </a:lnTo>
                      <a:lnTo>
                        <a:pt x="68" y="93"/>
                      </a:lnTo>
                      <a:lnTo>
                        <a:pt x="83" y="99"/>
                      </a:lnTo>
                      <a:lnTo>
                        <a:pt x="99" y="103"/>
                      </a:lnTo>
                      <a:lnTo>
                        <a:pt x="117" y="107"/>
                      </a:lnTo>
                      <a:lnTo>
                        <a:pt x="135" y="110"/>
                      </a:lnTo>
                      <a:lnTo>
                        <a:pt x="157" y="113"/>
                      </a:lnTo>
                      <a:lnTo>
                        <a:pt x="180" y="115"/>
                      </a:lnTo>
                      <a:lnTo>
                        <a:pt x="204" y="116"/>
                      </a:lnTo>
                      <a:lnTo>
                        <a:pt x="201" y="115"/>
                      </a:lnTo>
                      <a:lnTo>
                        <a:pt x="208" y="108"/>
                      </a:lnTo>
                      <a:lnTo>
                        <a:pt x="207" y="107"/>
                      </a:lnTo>
                      <a:lnTo>
                        <a:pt x="204" y="107"/>
                      </a:lnTo>
                      <a:lnTo>
                        <a:pt x="208" y="10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44" name="Freeform 725"/>
                <p:cNvSpPr>
                  <a:spLocks/>
                </p:cNvSpPr>
                <p:nvPr/>
              </p:nvSpPr>
              <p:spPr bwMode="auto">
                <a:xfrm>
                  <a:off x="1346" y="3801"/>
                  <a:ext cx="199" cy="38"/>
                </a:xfrm>
                <a:custGeom>
                  <a:avLst/>
                  <a:gdLst>
                    <a:gd name="T0" fmla="*/ 100 w 398"/>
                    <a:gd name="T1" fmla="*/ 16 h 75"/>
                    <a:gd name="T2" fmla="*/ 100 w 398"/>
                    <a:gd name="T3" fmla="*/ 16 h 75"/>
                    <a:gd name="T4" fmla="*/ 91 w 398"/>
                    <a:gd name="T5" fmla="*/ 17 h 75"/>
                    <a:gd name="T6" fmla="*/ 83 w 398"/>
                    <a:gd name="T7" fmla="*/ 17 h 75"/>
                    <a:gd name="T8" fmla="*/ 75 w 398"/>
                    <a:gd name="T9" fmla="*/ 17 h 75"/>
                    <a:gd name="T10" fmla="*/ 67 w 398"/>
                    <a:gd name="T11" fmla="*/ 16 h 75"/>
                    <a:gd name="T12" fmla="*/ 58 w 398"/>
                    <a:gd name="T13" fmla="*/ 16 h 75"/>
                    <a:gd name="T14" fmla="*/ 51 w 398"/>
                    <a:gd name="T15" fmla="*/ 15 h 75"/>
                    <a:gd name="T16" fmla="*/ 44 w 398"/>
                    <a:gd name="T17" fmla="*/ 14 h 75"/>
                    <a:gd name="T18" fmla="*/ 38 w 398"/>
                    <a:gd name="T19" fmla="*/ 13 h 75"/>
                    <a:gd name="T20" fmla="*/ 31 w 398"/>
                    <a:gd name="T21" fmla="*/ 12 h 75"/>
                    <a:gd name="T22" fmla="*/ 25 w 398"/>
                    <a:gd name="T23" fmla="*/ 11 h 75"/>
                    <a:gd name="T24" fmla="*/ 20 w 398"/>
                    <a:gd name="T25" fmla="*/ 9 h 75"/>
                    <a:gd name="T26" fmla="*/ 14 w 398"/>
                    <a:gd name="T27" fmla="*/ 8 h 75"/>
                    <a:gd name="T28" fmla="*/ 11 w 398"/>
                    <a:gd name="T29" fmla="*/ 6 h 75"/>
                    <a:gd name="T30" fmla="*/ 7 w 398"/>
                    <a:gd name="T31" fmla="*/ 4 h 75"/>
                    <a:gd name="T32" fmla="*/ 4 w 398"/>
                    <a:gd name="T33" fmla="*/ 2 h 75"/>
                    <a:gd name="T34" fmla="*/ 2 w 398"/>
                    <a:gd name="T35" fmla="*/ 0 h 75"/>
                    <a:gd name="T36" fmla="*/ 0 w 398"/>
                    <a:gd name="T37" fmla="*/ 2 h 75"/>
                    <a:gd name="T38" fmla="*/ 3 w 398"/>
                    <a:gd name="T39" fmla="*/ 4 h 75"/>
                    <a:gd name="T40" fmla="*/ 6 w 398"/>
                    <a:gd name="T41" fmla="*/ 6 h 75"/>
                    <a:gd name="T42" fmla="*/ 10 w 398"/>
                    <a:gd name="T43" fmla="*/ 8 h 75"/>
                    <a:gd name="T44" fmla="*/ 14 w 398"/>
                    <a:gd name="T45" fmla="*/ 10 h 75"/>
                    <a:gd name="T46" fmla="*/ 19 w 398"/>
                    <a:gd name="T47" fmla="*/ 12 h 75"/>
                    <a:gd name="T48" fmla="*/ 25 w 398"/>
                    <a:gd name="T49" fmla="*/ 13 h 75"/>
                    <a:gd name="T50" fmla="*/ 30 w 398"/>
                    <a:gd name="T51" fmla="*/ 14 h 75"/>
                    <a:gd name="T52" fmla="*/ 37 w 398"/>
                    <a:gd name="T53" fmla="*/ 16 h 75"/>
                    <a:gd name="T54" fmla="*/ 44 w 398"/>
                    <a:gd name="T55" fmla="*/ 17 h 75"/>
                    <a:gd name="T56" fmla="*/ 51 w 398"/>
                    <a:gd name="T57" fmla="*/ 18 h 75"/>
                    <a:gd name="T58" fmla="*/ 58 w 398"/>
                    <a:gd name="T59" fmla="*/ 18 h 75"/>
                    <a:gd name="T60" fmla="*/ 67 w 398"/>
                    <a:gd name="T61" fmla="*/ 19 h 75"/>
                    <a:gd name="T62" fmla="*/ 75 w 398"/>
                    <a:gd name="T63" fmla="*/ 19 h 75"/>
                    <a:gd name="T64" fmla="*/ 83 w 398"/>
                    <a:gd name="T65" fmla="*/ 19 h 75"/>
                    <a:gd name="T66" fmla="*/ 91 w 398"/>
                    <a:gd name="T67" fmla="*/ 19 h 75"/>
                    <a:gd name="T68" fmla="*/ 100 w 398"/>
                    <a:gd name="T69" fmla="*/ 19 h 75"/>
                    <a:gd name="T70" fmla="*/ 100 w 398"/>
                    <a:gd name="T71" fmla="*/ 19 h 75"/>
                    <a:gd name="T72" fmla="*/ 100 w 398"/>
                    <a:gd name="T73" fmla="*/ 16 h 75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398"/>
                    <a:gd name="T112" fmla="*/ 0 h 75"/>
                    <a:gd name="T113" fmla="*/ 398 w 398"/>
                    <a:gd name="T114" fmla="*/ 75 h 75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398" h="75">
                      <a:moveTo>
                        <a:pt x="398" y="64"/>
                      </a:moveTo>
                      <a:lnTo>
                        <a:pt x="398" y="64"/>
                      </a:lnTo>
                      <a:lnTo>
                        <a:pt x="364" y="66"/>
                      </a:lnTo>
                      <a:lnTo>
                        <a:pt x="330" y="66"/>
                      </a:lnTo>
                      <a:lnTo>
                        <a:pt x="297" y="66"/>
                      </a:lnTo>
                      <a:lnTo>
                        <a:pt x="265" y="64"/>
                      </a:lnTo>
                      <a:lnTo>
                        <a:pt x="234" y="62"/>
                      </a:lnTo>
                      <a:lnTo>
                        <a:pt x="204" y="60"/>
                      </a:lnTo>
                      <a:lnTo>
                        <a:pt x="176" y="56"/>
                      </a:lnTo>
                      <a:lnTo>
                        <a:pt x="150" y="52"/>
                      </a:lnTo>
                      <a:lnTo>
                        <a:pt x="124" y="47"/>
                      </a:lnTo>
                      <a:lnTo>
                        <a:pt x="100" y="41"/>
                      </a:lnTo>
                      <a:lnTo>
                        <a:pt x="78" y="36"/>
                      </a:lnTo>
                      <a:lnTo>
                        <a:pt x="59" y="30"/>
                      </a:lnTo>
                      <a:lnTo>
                        <a:pt x="42" y="23"/>
                      </a:lnTo>
                      <a:lnTo>
                        <a:pt x="28" y="16"/>
                      </a:lnTo>
                      <a:lnTo>
                        <a:pt x="16" y="8"/>
                      </a:lnTo>
                      <a:lnTo>
                        <a:pt x="7" y="0"/>
                      </a:lnTo>
                      <a:lnTo>
                        <a:pt x="0" y="7"/>
                      </a:lnTo>
                      <a:lnTo>
                        <a:pt x="11" y="15"/>
                      </a:lnTo>
                      <a:lnTo>
                        <a:pt x="23" y="23"/>
                      </a:lnTo>
                      <a:lnTo>
                        <a:pt x="38" y="32"/>
                      </a:lnTo>
                      <a:lnTo>
                        <a:pt x="56" y="39"/>
                      </a:lnTo>
                      <a:lnTo>
                        <a:pt x="76" y="45"/>
                      </a:lnTo>
                      <a:lnTo>
                        <a:pt x="98" y="51"/>
                      </a:lnTo>
                      <a:lnTo>
                        <a:pt x="122" y="56"/>
                      </a:lnTo>
                      <a:lnTo>
                        <a:pt x="147" y="61"/>
                      </a:lnTo>
                      <a:lnTo>
                        <a:pt x="174" y="66"/>
                      </a:lnTo>
                      <a:lnTo>
                        <a:pt x="204" y="69"/>
                      </a:lnTo>
                      <a:lnTo>
                        <a:pt x="234" y="71"/>
                      </a:lnTo>
                      <a:lnTo>
                        <a:pt x="265" y="74"/>
                      </a:lnTo>
                      <a:lnTo>
                        <a:pt x="297" y="75"/>
                      </a:lnTo>
                      <a:lnTo>
                        <a:pt x="330" y="75"/>
                      </a:lnTo>
                      <a:lnTo>
                        <a:pt x="364" y="75"/>
                      </a:lnTo>
                      <a:lnTo>
                        <a:pt x="398" y="74"/>
                      </a:lnTo>
                      <a:lnTo>
                        <a:pt x="398" y="6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45" name="Freeform 726"/>
                <p:cNvSpPr>
                  <a:spLocks/>
                </p:cNvSpPr>
                <p:nvPr/>
              </p:nvSpPr>
              <p:spPr bwMode="auto">
                <a:xfrm>
                  <a:off x="1545" y="3832"/>
                  <a:ext cx="1178" cy="6"/>
                </a:xfrm>
                <a:custGeom>
                  <a:avLst/>
                  <a:gdLst>
                    <a:gd name="T0" fmla="*/ 589 w 2356"/>
                    <a:gd name="T1" fmla="*/ 0 h 13"/>
                    <a:gd name="T2" fmla="*/ 589 w 2356"/>
                    <a:gd name="T3" fmla="*/ 0 h 13"/>
                    <a:gd name="T4" fmla="*/ 0 w 2356"/>
                    <a:gd name="T5" fmla="*/ 0 h 13"/>
                    <a:gd name="T6" fmla="*/ 0 w 2356"/>
                    <a:gd name="T7" fmla="*/ 3 h 13"/>
                    <a:gd name="T8" fmla="*/ 589 w 2356"/>
                    <a:gd name="T9" fmla="*/ 2 h 13"/>
                    <a:gd name="T10" fmla="*/ 589 w 2356"/>
                    <a:gd name="T11" fmla="*/ 2 h 13"/>
                    <a:gd name="T12" fmla="*/ 589 w 2356"/>
                    <a:gd name="T13" fmla="*/ 2 h 13"/>
                    <a:gd name="T14" fmla="*/ 589 w 2356"/>
                    <a:gd name="T15" fmla="*/ 2 h 13"/>
                    <a:gd name="T16" fmla="*/ 589 w 2356"/>
                    <a:gd name="T17" fmla="*/ 2 h 13"/>
                    <a:gd name="T18" fmla="*/ 589 w 2356"/>
                    <a:gd name="T19" fmla="*/ 0 h 1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356"/>
                    <a:gd name="T31" fmla="*/ 0 h 13"/>
                    <a:gd name="T32" fmla="*/ 2356 w 2356"/>
                    <a:gd name="T33" fmla="*/ 13 h 1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356" h="13">
                      <a:moveTo>
                        <a:pt x="2354" y="0"/>
                      </a:moveTo>
                      <a:lnTo>
                        <a:pt x="2355" y="0"/>
                      </a:lnTo>
                      <a:lnTo>
                        <a:pt x="0" y="3"/>
                      </a:lnTo>
                      <a:lnTo>
                        <a:pt x="0" y="13"/>
                      </a:lnTo>
                      <a:lnTo>
                        <a:pt x="2355" y="9"/>
                      </a:lnTo>
                      <a:lnTo>
                        <a:pt x="2356" y="9"/>
                      </a:lnTo>
                      <a:lnTo>
                        <a:pt x="2355" y="9"/>
                      </a:lnTo>
                      <a:lnTo>
                        <a:pt x="2356" y="9"/>
                      </a:lnTo>
                      <a:lnTo>
                        <a:pt x="235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46" name="Freeform 727"/>
                <p:cNvSpPr>
                  <a:spLocks/>
                </p:cNvSpPr>
                <p:nvPr/>
              </p:nvSpPr>
              <p:spPr bwMode="auto">
                <a:xfrm>
                  <a:off x="2722" y="3563"/>
                  <a:ext cx="682" cy="274"/>
                </a:xfrm>
                <a:custGeom>
                  <a:avLst/>
                  <a:gdLst>
                    <a:gd name="T0" fmla="*/ 341 w 1363"/>
                    <a:gd name="T1" fmla="*/ 0 h 548"/>
                    <a:gd name="T2" fmla="*/ 341 w 1363"/>
                    <a:gd name="T3" fmla="*/ 0 h 548"/>
                    <a:gd name="T4" fmla="*/ 0 w 1363"/>
                    <a:gd name="T5" fmla="*/ 135 h 548"/>
                    <a:gd name="T6" fmla="*/ 1 w 1363"/>
                    <a:gd name="T7" fmla="*/ 137 h 548"/>
                    <a:gd name="T8" fmla="*/ 341 w 1363"/>
                    <a:gd name="T9" fmla="*/ 2 h 548"/>
                    <a:gd name="T10" fmla="*/ 341 w 1363"/>
                    <a:gd name="T11" fmla="*/ 2 h 548"/>
                    <a:gd name="T12" fmla="*/ 341 w 1363"/>
                    <a:gd name="T13" fmla="*/ 0 h 548"/>
                    <a:gd name="T14" fmla="*/ 341 w 1363"/>
                    <a:gd name="T15" fmla="*/ 0 h 548"/>
                    <a:gd name="T16" fmla="*/ 341 w 1363"/>
                    <a:gd name="T17" fmla="*/ 0 h 5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363"/>
                    <a:gd name="T28" fmla="*/ 0 h 548"/>
                    <a:gd name="T29" fmla="*/ 1363 w 1363"/>
                    <a:gd name="T30" fmla="*/ 548 h 54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363" h="548">
                      <a:moveTo>
                        <a:pt x="1361" y="0"/>
                      </a:moveTo>
                      <a:lnTo>
                        <a:pt x="1361" y="0"/>
                      </a:lnTo>
                      <a:lnTo>
                        <a:pt x="0" y="539"/>
                      </a:lnTo>
                      <a:lnTo>
                        <a:pt x="2" y="548"/>
                      </a:lnTo>
                      <a:lnTo>
                        <a:pt x="1363" y="9"/>
                      </a:lnTo>
                      <a:lnTo>
                        <a:pt x="136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47" name="Freeform 728"/>
                <p:cNvSpPr>
                  <a:spLocks/>
                </p:cNvSpPr>
                <p:nvPr/>
              </p:nvSpPr>
              <p:spPr bwMode="auto">
                <a:xfrm>
                  <a:off x="3402" y="3510"/>
                  <a:ext cx="301" cy="57"/>
                </a:xfrm>
                <a:custGeom>
                  <a:avLst/>
                  <a:gdLst>
                    <a:gd name="T0" fmla="*/ 149 w 601"/>
                    <a:gd name="T1" fmla="*/ 0 h 115"/>
                    <a:gd name="T2" fmla="*/ 150 w 601"/>
                    <a:gd name="T3" fmla="*/ 0 h 115"/>
                    <a:gd name="T4" fmla="*/ 0 w 601"/>
                    <a:gd name="T5" fmla="*/ 26 h 115"/>
                    <a:gd name="T6" fmla="*/ 1 w 601"/>
                    <a:gd name="T7" fmla="*/ 28 h 115"/>
                    <a:gd name="T8" fmla="*/ 150 w 601"/>
                    <a:gd name="T9" fmla="*/ 2 h 115"/>
                    <a:gd name="T10" fmla="*/ 151 w 601"/>
                    <a:gd name="T11" fmla="*/ 2 h 115"/>
                    <a:gd name="T12" fmla="*/ 150 w 601"/>
                    <a:gd name="T13" fmla="*/ 2 h 115"/>
                    <a:gd name="T14" fmla="*/ 150 w 601"/>
                    <a:gd name="T15" fmla="*/ 2 h 115"/>
                    <a:gd name="T16" fmla="*/ 151 w 601"/>
                    <a:gd name="T17" fmla="*/ 2 h 115"/>
                    <a:gd name="T18" fmla="*/ 149 w 601"/>
                    <a:gd name="T19" fmla="*/ 0 h 11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01"/>
                    <a:gd name="T31" fmla="*/ 0 h 115"/>
                    <a:gd name="T32" fmla="*/ 601 w 601"/>
                    <a:gd name="T33" fmla="*/ 115 h 11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01" h="115">
                      <a:moveTo>
                        <a:pt x="596" y="0"/>
                      </a:moveTo>
                      <a:lnTo>
                        <a:pt x="598" y="0"/>
                      </a:lnTo>
                      <a:lnTo>
                        <a:pt x="0" y="106"/>
                      </a:lnTo>
                      <a:lnTo>
                        <a:pt x="2" y="115"/>
                      </a:lnTo>
                      <a:lnTo>
                        <a:pt x="600" y="9"/>
                      </a:lnTo>
                      <a:lnTo>
                        <a:pt x="601" y="9"/>
                      </a:lnTo>
                      <a:lnTo>
                        <a:pt x="600" y="9"/>
                      </a:lnTo>
                      <a:lnTo>
                        <a:pt x="601" y="9"/>
                      </a:lnTo>
                      <a:lnTo>
                        <a:pt x="59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48" name="Freeform 729"/>
                <p:cNvSpPr>
                  <a:spLocks/>
                </p:cNvSpPr>
                <p:nvPr/>
              </p:nvSpPr>
              <p:spPr bwMode="auto">
                <a:xfrm>
                  <a:off x="3701" y="3493"/>
                  <a:ext cx="42" cy="21"/>
                </a:xfrm>
                <a:custGeom>
                  <a:avLst/>
                  <a:gdLst>
                    <a:gd name="T0" fmla="*/ 16 w 85"/>
                    <a:gd name="T1" fmla="*/ 3 h 41"/>
                    <a:gd name="T2" fmla="*/ 15 w 85"/>
                    <a:gd name="T3" fmla="*/ 0 h 41"/>
                    <a:gd name="T4" fmla="*/ 0 w 85"/>
                    <a:gd name="T5" fmla="*/ 8 h 41"/>
                    <a:gd name="T6" fmla="*/ 1 w 85"/>
                    <a:gd name="T7" fmla="*/ 11 h 41"/>
                    <a:gd name="T8" fmla="*/ 16 w 85"/>
                    <a:gd name="T9" fmla="*/ 3 h 41"/>
                    <a:gd name="T10" fmla="*/ 16 w 85"/>
                    <a:gd name="T11" fmla="*/ 0 h 41"/>
                    <a:gd name="T12" fmla="*/ 16 w 85"/>
                    <a:gd name="T13" fmla="*/ 3 h 41"/>
                    <a:gd name="T14" fmla="*/ 21 w 85"/>
                    <a:gd name="T15" fmla="*/ 0 h 41"/>
                    <a:gd name="T16" fmla="*/ 16 w 85"/>
                    <a:gd name="T17" fmla="*/ 0 h 41"/>
                    <a:gd name="T18" fmla="*/ 16 w 85"/>
                    <a:gd name="T19" fmla="*/ 3 h 4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5"/>
                    <a:gd name="T31" fmla="*/ 0 h 41"/>
                    <a:gd name="T32" fmla="*/ 85 w 85"/>
                    <a:gd name="T33" fmla="*/ 41 h 4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5" h="41">
                      <a:moveTo>
                        <a:pt x="65" y="9"/>
                      </a:moveTo>
                      <a:lnTo>
                        <a:pt x="63" y="0"/>
                      </a:lnTo>
                      <a:lnTo>
                        <a:pt x="0" y="32"/>
                      </a:lnTo>
                      <a:lnTo>
                        <a:pt x="5" y="41"/>
                      </a:lnTo>
                      <a:lnTo>
                        <a:pt x="67" y="9"/>
                      </a:lnTo>
                      <a:lnTo>
                        <a:pt x="65" y="0"/>
                      </a:lnTo>
                      <a:lnTo>
                        <a:pt x="67" y="9"/>
                      </a:lnTo>
                      <a:lnTo>
                        <a:pt x="85" y="0"/>
                      </a:lnTo>
                      <a:lnTo>
                        <a:pt x="65" y="0"/>
                      </a:lnTo>
                      <a:lnTo>
                        <a:pt x="65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49" name="Freeform 730"/>
                <p:cNvSpPr>
                  <a:spLocks/>
                </p:cNvSpPr>
                <p:nvPr/>
              </p:nvSpPr>
              <p:spPr bwMode="auto">
                <a:xfrm>
                  <a:off x="3401" y="3493"/>
                  <a:ext cx="332" cy="7"/>
                </a:xfrm>
                <a:custGeom>
                  <a:avLst/>
                  <a:gdLst>
                    <a:gd name="T0" fmla="*/ 98 w 664"/>
                    <a:gd name="T1" fmla="*/ 1 h 12"/>
                    <a:gd name="T2" fmla="*/ 98 w 664"/>
                    <a:gd name="T3" fmla="*/ 4 h 12"/>
                    <a:gd name="T4" fmla="*/ 166 w 664"/>
                    <a:gd name="T5" fmla="*/ 3 h 12"/>
                    <a:gd name="T6" fmla="*/ 166 w 664"/>
                    <a:gd name="T7" fmla="*/ 0 h 12"/>
                    <a:gd name="T8" fmla="*/ 98 w 664"/>
                    <a:gd name="T9" fmla="*/ 1 h 12"/>
                    <a:gd name="T10" fmla="*/ 98 w 664"/>
                    <a:gd name="T11" fmla="*/ 4 h 12"/>
                    <a:gd name="T12" fmla="*/ 98 w 664"/>
                    <a:gd name="T13" fmla="*/ 1 h 12"/>
                    <a:gd name="T14" fmla="*/ 0 w 664"/>
                    <a:gd name="T15" fmla="*/ 3 h 12"/>
                    <a:gd name="T16" fmla="*/ 98 w 664"/>
                    <a:gd name="T17" fmla="*/ 4 h 12"/>
                    <a:gd name="T18" fmla="*/ 98 w 664"/>
                    <a:gd name="T19" fmla="*/ 1 h 1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64"/>
                    <a:gd name="T31" fmla="*/ 0 h 12"/>
                    <a:gd name="T32" fmla="*/ 664 w 664"/>
                    <a:gd name="T33" fmla="*/ 12 h 1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64" h="12">
                      <a:moveTo>
                        <a:pt x="393" y="3"/>
                      </a:moveTo>
                      <a:lnTo>
                        <a:pt x="393" y="12"/>
                      </a:lnTo>
                      <a:lnTo>
                        <a:pt x="664" y="9"/>
                      </a:lnTo>
                      <a:lnTo>
                        <a:pt x="664" y="0"/>
                      </a:lnTo>
                      <a:lnTo>
                        <a:pt x="393" y="3"/>
                      </a:lnTo>
                      <a:lnTo>
                        <a:pt x="393" y="12"/>
                      </a:lnTo>
                      <a:lnTo>
                        <a:pt x="393" y="3"/>
                      </a:lnTo>
                      <a:lnTo>
                        <a:pt x="0" y="8"/>
                      </a:lnTo>
                      <a:lnTo>
                        <a:pt x="393" y="12"/>
                      </a:lnTo>
                      <a:lnTo>
                        <a:pt x="393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50" name="Freeform 731"/>
                <p:cNvSpPr>
                  <a:spLocks/>
                </p:cNvSpPr>
                <p:nvPr/>
              </p:nvSpPr>
              <p:spPr bwMode="auto">
                <a:xfrm>
                  <a:off x="3425" y="2973"/>
                  <a:ext cx="145" cy="7"/>
                </a:xfrm>
                <a:custGeom>
                  <a:avLst/>
                  <a:gdLst>
                    <a:gd name="T0" fmla="*/ 73 w 290"/>
                    <a:gd name="T1" fmla="*/ 1 h 14"/>
                    <a:gd name="T2" fmla="*/ 73 w 290"/>
                    <a:gd name="T3" fmla="*/ 0 h 14"/>
                    <a:gd name="T4" fmla="*/ 0 w 290"/>
                    <a:gd name="T5" fmla="*/ 1 h 14"/>
                    <a:gd name="T6" fmla="*/ 0 w 290"/>
                    <a:gd name="T7" fmla="*/ 4 h 14"/>
                    <a:gd name="T8" fmla="*/ 73 w 290"/>
                    <a:gd name="T9" fmla="*/ 3 h 14"/>
                    <a:gd name="T10" fmla="*/ 73 w 290"/>
                    <a:gd name="T11" fmla="*/ 1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0"/>
                    <a:gd name="T19" fmla="*/ 0 h 14"/>
                    <a:gd name="T20" fmla="*/ 290 w 290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0" h="14">
                      <a:moveTo>
                        <a:pt x="290" y="4"/>
                      </a:moveTo>
                      <a:lnTo>
                        <a:pt x="290" y="0"/>
                      </a:lnTo>
                      <a:lnTo>
                        <a:pt x="0" y="4"/>
                      </a:lnTo>
                      <a:lnTo>
                        <a:pt x="0" y="14"/>
                      </a:lnTo>
                      <a:lnTo>
                        <a:pt x="290" y="9"/>
                      </a:lnTo>
                      <a:lnTo>
                        <a:pt x="290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51" name="Freeform 732"/>
                <p:cNvSpPr>
                  <a:spLocks/>
                </p:cNvSpPr>
                <p:nvPr/>
              </p:nvSpPr>
              <p:spPr bwMode="auto">
                <a:xfrm>
                  <a:off x="3531" y="2975"/>
                  <a:ext cx="53" cy="57"/>
                </a:xfrm>
                <a:custGeom>
                  <a:avLst/>
                  <a:gdLst>
                    <a:gd name="T0" fmla="*/ 27 w 105"/>
                    <a:gd name="T1" fmla="*/ 29 h 114"/>
                    <a:gd name="T2" fmla="*/ 20 w 105"/>
                    <a:gd name="T3" fmla="*/ 0 h 114"/>
                    <a:gd name="T4" fmla="*/ 0 w 105"/>
                    <a:gd name="T5" fmla="*/ 0 h 114"/>
                    <a:gd name="T6" fmla="*/ 0 w 105"/>
                    <a:gd name="T7" fmla="*/ 29 h 114"/>
                    <a:gd name="T8" fmla="*/ 27 w 105"/>
                    <a:gd name="T9" fmla="*/ 29 h 1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5"/>
                    <a:gd name="T16" fmla="*/ 0 h 114"/>
                    <a:gd name="T17" fmla="*/ 105 w 105"/>
                    <a:gd name="T18" fmla="*/ 114 h 1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5" h="114">
                      <a:moveTo>
                        <a:pt x="105" y="114"/>
                      </a:moveTo>
                      <a:lnTo>
                        <a:pt x="77" y="0"/>
                      </a:lnTo>
                      <a:lnTo>
                        <a:pt x="0" y="0"/>
                      </a:lnTo>
                      <a:lnTo>
                        <a:pt x="0" y="114"/>
                      </a:lnTo>
                      <a:lnTo>
                        <a:pt x="105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52" name="Freeform 733"/>
                <p:cNvSpPr>
                  <a:spLocks/>
                </p:cNvSpPr>
                <p:nvPr/>
              </p:nvSpPr>
              <p:spPr bwMode="auto">
                <a:xfrm>
                  <a:off x="3568" y="2973"/>
                  <a:ext cx="18" cy="60"/>
                </a:xfrm>
                <a:custGeom>
                  <a:avLst/>
                  <a:gdLst>
                    <a:gd name="T0" fmla="*/ 1 w 37"/>
                    <a:gd name="T1" fmla="*/ 3 h 120"/>
                    <a:gd name="T2" fmla="*/ 0 w 37"/>
                    <a:gd name="T3" fmla="*/ 2 h 120"/>
                    <a:gd name="T4" fmla="*/ 7 w 37"/>
                    <a:gd name="T5" fmla="*/ 30 h 120"/>
                    <a:gd name="T6" fmla="*/ 9 w 37"/>
                    <a:gd name="T7" fmla="*/ 30 h 120"/>
                    <a:gd name="T8" fmla="*/ 2 w 37"/>
                    <a:gd name="T9" fmla="*/ 1 h 120"/>
                    <a:gd name="T10" fmla="*/ 1 w 37"/>
                    <a:gd name="T11" fmla="*/ 0 h 120"/>
                    <a:gd name="T12" fmla="*/ 2 w 37"/>
                    <a:gd name="T13" fmla="*/ 1 h 120"/>
                    <a:gd name="T14" fmla="*/ 2 w 37"/>
                    <a:gd name="T15" fmla="*/ 0 h 120"/>
                    <a:gd name="T16" fmla="*/ 1 w 37"/>
                    <a:gd name="T17" fmla="*/ 0 h 120"/>
                    <a:gd name="T18" fmla="*/ 1 w 37"/>
                    <a:gd name="T19" fmla="*/ 3 h 12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7"/>
                    <a:gd name="T31" fmla="*/ 0 h 120"/>
                    <a:gd name="T32" fmla="*/ 37 w 37"/>
                    <a:gd name="T33" fmla="*/ 120 h 12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7" h="120">
                      <a:moveTo>
                        <a:pt x="5" y="9"/>
                      </a:moveTo>
                      <a:lnTo>
                        <a:pt x="0" y="6"/>
                      </a:lnTo>
                      <a:lnTo>
                        <a:pt x="28" y="120"/>
                      </a:lnTo>
                      <a:lnTo>
                        <a:pt x="37" y="117"/>
                      </a:lnTo>
                      <a:lnTo>
                        <a:pt x="10" y="3"/>
                      </a:lnTo>
                      <a:lnTo>
                        <a:pt x="5" y="0"/>
                      </a:lnTo>
                      <a:lnTo>
                        <a:pt x="10" y="3"/>
                      </a:lnTo>
                      <a:lnTo>
                        <a:pt x="8" y="0"/>
                      </a:lnTo>
                      <a:lnTo>
                        <a:pt x="5" y="0"/>
                      </a:lnTo>
                      <a:lnTo>
                        <a:pt x="5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53" name="Freeform 734"/>
                <p:cNvSpPr>
                  <a:spLocks/>
                </p:cNvSpPr>
                <p:nvPr/>
              </p:nvSpPr>
              <p:spPr bwMode="auto">
                <a:xfrm>
                  <a:off x="3529" y="2973"/>
                  <a:ext cx="41" cy="5"/>
                </a:xfrm>
                <a:custGeom>
                  <a:avLst/>
                  <a:gdLst>
                    <a:gd name="T0" fmla="*/ 3 w 82"/>
                    <a:gd name="T1" fmla="*/ 1 h 9"/>
                    <a:gd name="T2" fmla="*/ 1 w 82"/>
                    <a:gd name="T3" fmla="*/ 3 h 9"/>
                    <a:gd name="T4" fmla="*/ 21 w 82"/>
                    <a:gd name="T5" fmla="*/ 3 h 9"/>
                    <a:gd name="T6" fmla="*/ 21 w 82"/>
                    <a:gd name="T7" fmla="*/ 0 h 9"/>
                    <a:gd name="T8" fmla="*/ 1 w 82"/>
                    <a:gd name="T9" fmla="*/ 0 h 9"/>
                    <a:gd name="T10" fmla="*/ 0 w 82"/>
                    <a:gd name="T11" fmla="*/ 1 h 9"/>
                    <a:gd name="T12" fmla="*/ 1 w 82"/>
                    <a:gd name="T13" fmla="*/ 0 h 9"/>
                    <a:gd name="T14" fmla="*/ 0 w 82"/>
                    <a:gd name="T15" fmla="*/ 0 h 9"/>
                    <a:gd name="T16" fmla="*/ 0 w 82"/>
                    <a:gd name="T17" fmla="*/ 1 h 9"/>
                    <a:gd name="T18" fmla="*/ 3 w 82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2"/>
                    <a:gd name="T31" fmla="*/ 0 h 9"/>
                    <a:gd name="T32" fmla="*/ 82 w 82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2" h="9">
                      <a:moveTo>
                        <a:pt x="9" y="4"/>
                      </a:moveTo>
                      <a:lnTo>
                        <a:pt x="5" y="9"/>
                      </a:lnTo>
                      <a:lnTo>
                        <a:pt x="82" y="9"/>
                      </a:lnTo>
                      <a:lnTo>
                        <a:pt x="82" y="0"/>
                      </a:lnTo>
                      <a:lnTo>
                        <a:pt x="5" y="0"/>
                      </a:ln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9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54" name="Freeform 735"/>
                <p:cNvSpPr>
                  <a:spLocks/>
                </p:cNvSpPr>
                <p:nvPr/>
              </p:nvSpPr>
              <p:spPr bwMode="auto">
                <a:xfrm>
                  <a:off x="3529" y="2975"/>
                  <a:ext cx="5" cy="60"/>
                </a:xfrm>
                <a:custGeom>
                  <a:avLst/>
                  <a:gdLst>
                    <a:gd name="T0" fmla="*/ 2 w 9"/>
                    <a:gd name="T1" fmla="*/ 28 h 119"/>
                    <a:gd name="T2" fmla="*/ 3 w 9"/>
                    <a:gd name="T3" fmla="*/ 29 h 119"/>
                    <a:gd name="T4" fmla="*/ 3 w 9"/>
                    <a:gd name="T5" fmla="*/ 0 h 119"/>
                    <a:gd name="T6" fmla="*/ 0 w 9"/>
                    <a:gd name="T7" fmla="*/ 0 h 119"/>
                    <a:gd name="T8" fmla="*/ 0 w 9"/>
                    <a:gd name="T9" fmla="*/ 29 h 119"/>
                    <a:gd name="T10" fmla="*/ 2 w 9"/>
                    <a:gd name="T11" fmla="*/ 30 h 119"/>
                    <a:gd name="T12" fmla="*/ 0 w 9"/>
                    <a:gd name="T13" fmla="*/ 29 h 119"/>
                    <a:gd name="T14" fmla="*/ 0 w 9"/>
                    <a:gd name="T15" fmla="*/ 30 h 119"/>
                    <a:gd name="T16" fmla="*/ 2 w 9"/>
                    <a:gd name="T17" fmla="*/ 30 h 119"/>
                    <a:gd name="T18" fmla="*/ 2 w 9"/>
                    <a:gd name="T19" fmla="*/ 28 h 11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119"/>
                    <a:gd name="T32" fmla="*/ 9 w 9"/>
                    <a:gd name="T33" fmla="*/ 119 h 11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119">
                      <a:moveTo>
                        <a:pt x="5" y="110"/>
                      </a:moveTo>
                      <a:lnTo>
                        <a:pt x="9" y="114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14"/>
                      </a:lnTo>
                      <a:lnTo>
                        <a:pt x="5" y="119"/>
                      </a:lnTo>
                      <a:lnTo>
                        <a:pt x="0" y="114"/>
                      </a:lnTo>
                      <a:lnTo>
                        <a:pt x="0" y="119"/>
                      </a:lnTo>
                      <a:lnTo>
                        <a:pt x="5" y="119"/>
                      </a:lnTo>
                      <a:lnTo>
                        <a:pt x="5" y="1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55" name="Freeform 736"/>
                <p:cNvSpPr>
                  <a:spLocks/>
                </p:cNvSpPr>
                <p:nvPr/>
              </p:nvSpPr>
              <p:spPr bwMode="auto">
                <a:xfrm>
                  <a:off x="3531" y="3030"/>
                  <a:ext cx="56" cy="5"/>
                </a:xfrm>
                <a:custGeom>
                  <a:avLst/>
                  <a:gdLst>
                    <a:gd name="T0" fmla="*/ 26 w 110"/>
                    <a:gd name="T1" fmla="*/ 2 h 9"/>
                    <a:gd name="T2" fmla="*/ 27 w 110"/>
                    <a:gd name="T3" fmla="*/ 0 h 9"/>
                    <a:gd name="T4" fmla="*/ 0 w 110"/>
                    <a:gd name="T5" fmla="*/ 0 h 9"/>
                    <a:gd name="T6" fmla="*/ 0 w 110"/>
                    <a:gd name="T7" fmla="*/ 3 h 9"/>
                    <a:gd name="T8" fmla="*/ 27 w 110"/>
                    <a:gd name="T9" fmla="*/ 3 h 9"/>
                    <a:gd name="T10" fmla="*/ 28 w 110"/>
                    <a:gd name="T11" fmla="*/ 1 h 9"/>
                    <a:gd name="T12" fmla="*/ 27 w 110"/>
                    <a:gd name="T13" fmla="*/ 3 h 9"/>
                    <a:gd name="T14" fmla="*/ 29 w 110"/>
                    <a:gd name="T15" fmla="*/ 3 h 9"/>
                    <a:gd name="T16" fmla="*/ 28 w 110"/>
                    <a:gd name="T17" fmla="*/ 1 h 9"/>
                    <a:gd name="T18" fmla="*/ 26 w 110"/>
                    <a:gd name="T19" fmla="*/ 2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0"/>
                    <a:gd name="T31" fmla="*/ 0 h 9"/>
                    <a:gd name="T32" fmla="*/ 110 w 110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0" h="9">
                      <a:moveTo>
                        <a:pt x="100" y="6"/>
                      </a:moveTo>
                      <a:lnTo>
                        <a:pt x="105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05" y="9"/>
                      </a:lnTo>
                      <a:lnTo>
                        <a:pt x="109" y="3"/>
                      </a:lnTo>
                      <a:lnTo>
                        <a:pt x="105" y="9"/>
                      </a:lnTo>
                      <a:lnTo>
                        <a:pt x="110" y="9"/>
                      </a:lnTo>
                      <a:lnTo>
                        <a:pt x="109" y="3"/>
                      </a:lnTo>
                      <a:lnTo>
                        <a:pt x="100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56" name="Freeform 737"/>
                <p:cNvSpPr>
                  <a:spLocks/>
                </p:cNvSpPr>
                <p:nvPr/>
              </p:nvSpPr>
              <p:spPr bwMode="auto">
                <a:xfrm>
                  <a:off x="3531" y="3032"/>
                  <a:ext cx="71" cy="72"/>
                </a:xfrm>
                <a:custGeom>
                  <a:avLst/>
                  <a:gdLst>
                    <a:gd name="T0" fmla="*/ 36 w 141"/>
                    <a:gd name="T1" fmla="*/ 36 h 143"/>
                    <a:gd name="T2" fmla="*/ 27 w 141"/>
                    <a:gd name="T3" fmla="*/ 0 h 143"/>
                    <a:gd name="T4" fmla="*/ 0 w 141"/>
                    <a:gd name="T5" fmla="*/ 0 h 143"/>
                    <a:gd name="T6" fmla="*/ 0 w 141"/>
                    <a:gd name="T7" fmla="*/ 36 h 143"/>
                    <a:gd name="T8" fmla="*/ 36 w 141"/>
                    <a:gd name="T9" fmla="*/ 36 h 1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1"/>
                    <a:gd name="T16" fmla="*/ 0 h 143"/>
                    <a:gd name="T17" fmla="*/ 141 w 141"/>
                    <a:gd name="T18" fmla="*/ 143 h 14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1" h="143">
                      <a:moveTo>
                        <a:pt x="141" y="143"/>
                      </a:moveTo>
                      <a:lnTo>
                        <a:pt x="105" y="0"/>
                      </a:lnTo>
                      <a:lnTo>
                        <a:pt x="0" y="0"/>
                      </a:lnTo>
                      <a:lnTo>
                        <a:pt x="0" y="143"/>
                      </a:lnTo>
                      <a:lnTo>
                        <a:pt x="141" y="1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57" name="Freeform 738"/>
                <p:cNvSpPr>
                  <a:spLocks/>
                </p:cNvSpPr>
                <p:nvPr/>
              </p:nvSpPr>
              <p:spPr bwMode="auto">
                <a:xfrm>
                  <a:off x="3582" y="3030"/>
                  <a:ext cx="23" cy="74"/>
                </a:xfrm>
                <a:custGeom>
                  <a:avLst/>
                  <a:gdLst>
                    <a:gd name="T0" fmla="*/ 1 w 46"/>
                    <a:gd name="T1" fmla="*/ 2 h 148"/>
                    <a:gd name="T2" fmla="*/ 0 w 46"/>
                    <a:gd name="T3" fmla="*/ 1 h 148"/>
                    <a:gd name="T4" fmla="*/ 10 w 46"/>
                    <a:gd name="T5" fmla="*/ 37 h 148"/>
                    <a:gd name="T6" fmla="*/ 12 w 46"/>
                    <a:gd name="T7" fmla="*/ 37 h 148"/>
                    <a:gd name="T8" fmla="*/ 3 w 46"/>
                    <a:gd name="T9" fmla="*/ 1 h 148"/>
                    <a:gd name="T10" fmla="*/ 1 w 46"/>
                    <a:gd name="T11" fmla="*/ 0 h 148"/>
                    <a:gd name="T12" fmla="*/ 3 w 46"/>
                    <a:gd name="T13" fmla="*/ 1 h 148"/>
                    <a:gd name="T14" fmla="*/ 2 w 46"/>
                    <a:gd name="T15" fmla="*/ 0 h 148"/>
                    <a:gd name="T16" fmla="*/ 1 w 46"/>
                    <a:gd name="T17" fmla="*/ 0 h 148"/>
                    <a:gd name="T18" fmla="*/ 1 w 46"/>
                    <a:gd name="T19" fmla="*/ 2 h 14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6"/>
                    <a:gd name="T31" fmla="*/ 0 h 148"/>
                    <a:gd name="T32" fmla="*/ 46 w 46"/>
                    <a:gd name="T33" fmla="*/ 148 h 14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6" h="148">
                      <a:moveTo>
                        <a:pt x="5" y="9"/>
                      </a:moveTo>
                      <a:lnTo>
                        <a:pt x="0" y="6"/>
                      </a:lnTo>
                      <a:lnTo>
                        <a:pt x="37" y="148"/>
                      </a:lnTo>
                      <a:lnTo>
                        <a:pt x="46" y="146"/>
                      </a:lnTo>
                      <a:lnTo>
                        <a:pt x="9" y="3"/>
                      </a:lnTo>
                      <a:lnTo>
                        <a:pt x="5" y="0"/>
                      </a:lnTo>
                      <a:lnTo>
                        <a:pt x="9" y="3"/>
                      </a:lnTo>
                      <a:lnTo>
                        <a:pt x="8" y="0"/>
                      </a:lnTo>
                      <a:lnTo>
                        <a:pt x="5" y="0"/>
                      </a:lnTo>
                      <a:lnTo>
                        <a:pt x="5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58" name="Freeform 739"/>
                <p:cNvSpPr>
                  <a:spLocks/>
                </p:cNvSpPr>
                <p:nvPr/>
              </p:nvSpPr>
              <p:spPr bwMode="auto">
                <a:xfrm>
                  <a:off x="3529" y="3030"/>
                  <a:ext cx="55" cy="5"/>
                </a:xfrm>
                <a:custGeom>
                  <a:avLst/>
                  <a:gdLst>
                    <a:gd name="T0" fmla="*/ 3 w 110"/>
                    <a:gd name="T1" fmla="*/ 1 h 9"/>
                    <a:gd name="T2" fmla="*/ 2 w 110"/>
                    <a:gd name="T3" fmla="*/ 3 h 9"/>
                    <a:gd name="T4" fmla="*/ 28 w 110"/>
                    <a:gd name="T5" fmla="*/ 3 h 9"/>
                    <a:gd name="T6" fmla="*/ 28 w 110"/>
                    <a:gd name="T7" fmla="*/ 0 h 9"/>
                    <a:gd name="T8" fmla="*/ 2 w 110"/>
                    <a:gd name="T9" fmla="*/ 0 h 9"/>
                    <a:gd name="T10" fmla="*/ 0 w 110"/>
                    <a:gd name="T11" fmla="*/ 1 h 9"/>
                    <a:gd name="T12" fmla="*/ 2 w 110"/>
                    <a:gd name="T13" fmla="*/ 0 h 9"/>
                    <a:gd name="T14" fmla="*/ 0 w 110"/>
                    <a:gd name="T15" fmla="*/ 0 h 9"/>
                    <a:gd name="T16" fmla="*/ 0 w 110"/>
                    <a:gd name="T17" fmla="*/ 1 h 9"/>
                    <a:gd name="T18" fmla="*/ 3 w 110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0"/>
                    <a:gd name="T31" fmla="*/ 0 h 9"/>
                    <a:gd name="T32" fmla="*/ 110 w 110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0" h="9">
                      <a:moveTo>
                        <a:pt x="9" y="4"/>
                      </a:moveTo>
                      <a:lnTo>
                        <a:pt x="5" y="9"/>
                      </a:lnTo>
                      <a:lnTo>
                        <a:pt x="110" y="9"/>
                      </a:lnTo>
                      <a:lnTo>
                        <a:pt x="110" y="0"/>
                      </a:lnTo>
                      <a:lnTo>
                        <a:pt x="5" y="0"/>
                      </a:ln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9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59" name="Freeform 740"/>
                <p:cNvSpPr>
                  <a:spLocks/>
                </p:cNvSpPr>
                <p:nvPr/>
              </p:nvSpPr>
              <p:spPr bwMode="auto">
                <a:xfrm>
                  <a:off x="3529" y="3032"/>
                  <a:ext cx="5" cy="74"/>
                </a:xfrm>
                <a:custGeom>
                  <a:avLst/>
                  <a:gdLst>
                    <a:gd name="T0" fmla="*/ 2 w 9"/>
                    <a:gd name="T1" fmla="*/ 35 h 148"/>
                    <a:gd name="T2" fmla="*/ 3 w 9"/>
                    <a:gd name="T3" fmla="*/ 36 h 148"/>
                    <a:gd name="T4" fmla="*/ 3 w 9"/>
                    <a:gd name="T5" fmla="*/ 0 h 148"/>
                    <a:gd name="T6" fmla="*/ 0 w 9"/>
                    <a:gd name="T7" fmla="*/ 0 h 148"/>
                    <a:gd name="T8" fmla="*/ 0 w 9"/>
                    <a:gd name="T9" fmla="*/ 36 h 148"/>
                    <a:gd name="T10" fmla="*/ 2 w 9"/>
                    <a:gd name="T11" fmla="*/ 37 h 148"/>
                    <a:gd name="T12" fmla="*/ 0 w 9"/>
                    <a:gd name="T13" fmla="*/ 36 h 148"/>
                    <a:gd name="T14" fmla="*/ 0 w 9"/>
                    <a:gd name="T15" fmla="*/ 37 h 148"/>
                    <a:gd name="T16" fmla="*/ 2 w 9"/>
                    <a:gd name="T17" fmla="*/ 37 h 148"/>
                    <a:gd name="T18" fmla="*/ 2 w 9"/>
                    <a:gd name="T19" fmla="*/ 35 h 14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148"/>
                    <a:gd name="T32" fmla="*/ 9 w 9"/>
                    <a:gd name="T33" fmla="*/ 148 h 14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148">
                      <a:moveTo>
                        <a:pt x="5" y="139"/>
                      </a:moveTo>
                      <a:lnTo>
                        <a:pt x="9" y="143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43"/>
                      </a:lnTo>
                      <a:lnTo>
                        <a:pt x="5" y="148"/>
                      </a:lnTo>
                      <a:lnTo>
                        <a:pt x="0" y="143"/>
                      </a:lnTo>
                      <a:lnTo>
                        <a:pt x="0" y="148"/>
                      </a:lnTo>
                      <a:lnTo>
                        <a:pt x="5" y="148"/>
                      </a:lnTo>
                      <a:lnTo>
                        <a:pt x="5" y="1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60" name="Freeform 741"/>
                <p:cNvSpPr>
                  <a:spLocks/>
                </p:cNvSpPr>
                <p:nvPr/>
              </p:nvSpPr>
              <p:spPr bwMode="auto">
                <a:xfrm>
                  <a:off x="3531" y="3101"/>
                  <a:ext cx="74" cy="5"/>
                </a:xfrm>
                <a:custGeom>
                  <a:avLst/>
                  <a:gdLst>
                    <a:gd name="T0" fmla="*/ 35 w 147"/>
                    <a:gd name="T1" fmla="*/ 2 h 9"/>
                    <a:gd name="T2" fmla="*/ 36 w 147"/>
                    <a:gd name="T3" fmla="*/ 0 h 9"/>
                    <a:gd name="T4" fmla="*/ 0 w 147"/>
                    <a:gd name="T5" fmla="*/ 0 h 9"/>
                    <a:gd name="T6" fmla="*/ 0 w 147"/>
                    <a:gd name="T7" fmla="*/ 3 h 9"/>
                    <a:gd name="T8" fmla="*/ 36 w 147"/>
                    <a:gd name="T9" fmla="*/ 3 h 9"/>
                    <a:gd name="T10" fmla="*/ 37 w 147"/>
                    <a:gd name="T11" fmla="*/ 1 h 9"/>
                    <a:gd name="T12" fmla="*/ 36 w 147"/>
                    <a:gd name="T13" fmla="*/ 3 h 9"/>
                    <a:gd name="T14" fmla="*/ 37 w 147"/>
                    <a:gd name="T15" fmla="*/ 3 h 9"/>
                    <a:gd name="T16" fmla="*/ 37 w 147"/>
                    <a:gd name="T17" fmla="*/ 1 h 9"/>
                    <a:gd name="T18" fmla="*/ 35 w 147"/>
                    <a:gd name="T19" fmla="*/ 2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7"/>
                    <a:gd name="T31" fmla="*/ 0 h 9"/>
                    <a:gd name="T32" fmla="*/ 147 w 147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7" h="9">
                      <a:moveTo>
                        <a:pt x="137" y="5"/>
                      </a:moveTo>
                      <a:lnTo>
                        <a:pt x="141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41" y="9"/>
                      </a:lnTo>
                      <a:lnTo>
                        <a:pt x="146" y="3"/>
                      </a:lnTo>
                      <a:lnTo>
                        <a:pt x="141" y="9"/>
                      </a:lnTo>
                      <a:lnTo>
                        <a:pt x="147" y="9"/>
                      </a:lnTo>
                      <a:lnTo>
                        <a:pt x="146" y="3"/>
                      </a:lnTo>
                      <a:lnTo>
                        <a:pt x="137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61" name="Freeform 742"/>
                <p:cNvSpPr>
                  <a:spLocks/>
                </p:cNvSpPr>
                <p:nvPr/>
              </p:nvSpPr>
              <p:spPr bwMode="auto">
                <a:xfrm>
                  <a:off x="3531" y="3104"/>
                  <a:ext cx="90" cy="78"/>
                </a:xfrm>
                <a:custGeom>
                  <a:avLst/>
                  <a:gdLst>
                    <a:gd name="T0" fmla="*/ 46 w 178"/>
                    <a:gd name="T1" fmla="*/ 39 h 157"/>
                    <a:gd name="T2" fmla="*/ 36 w 178"/>
                    <a:gd name="T3" fmla="*/ 0 h 157"/>
                    <a:gd name="T4" fmla="*/ 0 w 178"/>
                    <a:gd name="T5" fmla="*/ 0 h 157"/>
                    <a:gd name="T6" fmla="*/ 0 w 178"/>
                    <a:gd name="T7" fmla="*/ 39 h 157"/>
                    <a:gd name="T8" fmla="*/ 46 w 178"/>
                    <a:gd name="T9" fmla="*/ 39 h 15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8"/>
                    <a:gd name="T16" fmla="*/ 0 h 157"/>
                    <a:gd name="T17" fmla="*/ 178 w 178"/>
                    <a:gd name="T18" fmla="*/ 157 h 15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8" h="157">
                      <a:moveTo>
                        <a:pt x="178" y="157"/>
                      </a:moveTo>
                      <a:lnTo>
                        <a:pt x="143" y="0"/>
                      </a:lnTo>
                      <a:lnTo>
                        <a:pt x="0" y="0"/>
                      </a:lnTo>
                      <a:lnTo>
                        <a:pt x="0" y="157"/>
                      </a:lnTo>
                      <a:lnTo>
                        <a:pt x="178" y="15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62" name="Freeform 743"/>
                <p:cNvSpPr>
                  <a:spLocks/>
                </p:cNvSpPr>
                <p:nvPr/>
              </p:nvSpPr>
              <p:spPr bwMode="auto">
                <a:xfrm>
                  <a:off x="3601" y="3101"/>
                  <a:ext cx="22" cy="81"/>
                </a:xfrm>
                <a:custGeom>
                  <a:avLst/>
                  <a:gdLst>
                    <a:gd name="T0" fmla="*/ 1 w 45"/>
                    <a:gd name="T1" fmla="*/ 3 h 162"/>
                    <a:gd name="T2" fmla="*/ 0 w 45"/>
                    <a:gd name="T3" fmla="*/ 1 h 162"/>
                    <a:gd name="T4" fmla="*/ 9 w 45"/>
                    <a:gd name="T5" fmla="*/ 41 h 162"/>
                    <a:gd name="T6" fmla="*/ 11 w 45"/>
                    <a:gd name="T7" fmla="*/ 40 h 162"/>
                    <a:gd name="T8" fmla="*/ 2 w 45"/>
                    <a:gd name="T9" fmla="*/ 1 h 162"/>
                    <a:gd name="T10" fmla="*/ 1 w 45"/>
                    <a:gd name="T11" fmla="*/ 0 h 162"/>
                    <a:gd name="T12" fmla="*/ 2 w 45"/>
                    <a:gd name="T13" fmla="*/ 1 h 162"/>
                    <a:gd name="T14" fmla="*/ 2 w 45"/>
                    <a:gd name="T15" fmla="*/ 0 h 162"/>
                    <a:gd name="T16" fmla="*/ 1 w 45"/>
                    <a:gd name="T17" fmla="*/ 0 h 162"/>
                    <a:gd name="T18" fmla="*/ 1 w 45"/>
                    <a:gd name="T19" fmla="*/ 3 h 16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5"/>
                    <a:gd name="T31" fmla="*/ 0 h 162"/>
                    <a:gd name="T32" fmla="*/ 45 w 45"/>
                    <a:gd name="T33" fmla="*/ 162 h 16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5" h="162">
                      <a:moveTo>
                        <a:pt x="5" y="9"/>
                      </a:moveTo>
                      <a:lnTo>
                        <a:pt x="0" y="5"/>
                      </a:lnTo>
                      <a:lnTo>
                        <a:pt x="36" y="162"/>
                      </a:lnTo>
                      <a:lnTo>
                        <a:pt x="45" y="160"/>
                      </a:lnTo>
                      <a:lnTo>
                        <a:pt x="9" y="3"/>
                      </a:lnTo>
                      <a:lnTo>
                        <a:pt x="5" y="0"/>
                      </a:lnTo>
                      <a:lnTo>
                        <a:pt x="9" y="3"/>
                      </a:lnTo>
                      <a:lnTo>
                        <a:pt x="8" y="0"/>
                      </a:lnTo>
                      <a:lnTo>
                        <a:pt x="5" y="0"/>
                      </a:lnTo>
                      <a:lnTo>
                        <a:pt x="5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63" name="Freeform 744"/>
                <p:cNvSpPr>
                  <a:spLocks/>
                </p:cNvSpPr>
                <p:nvPr/>
              </p:nvSpPr>
              <p:spPr bwMode="auto">
                <a:xfrm>
                  <a:off x="3529" y="3101"/>
                  <a:ext cx="74" cy="5"/>
                </a:xfrm>
                <a:custGeom>
                  <a:avLst/>
                  <a:gdLst>
                    <a:gd name="T0" fmla="*/ 2 w 148"/>
                    <a:gd name="T1" fmla="*/ 1 h 9"/>
                    <a:gd name="T2" fmla="*/ 1 w 148"/>
                    <a:gd name="T3" fmla="*/ 3 h 9"/>
                    <a:gd name="T4" fmla="*/ 37 w 148"/>
                    <a:gd name="T5" fmla="*/ 3 h 9"/>
                    <a:gd name="T6" fmla="*/ 37 w 148"/>
                    <a:gd name="T7" fmla="*/ 0 h 9"/>
                    <a:gd name="T8" fmla="*/ 1 w 148"/>
                    <a:gd name="T9" fmla="*/ 0 h 9"/>
                    <a:gd name="T10" fmla="*/ 0 w 148"/>
                    <a:gd name="T11" fmla="*/ 1 h 9"/>
                    <a:gd name="T12" fmla="*/ 1 w 148"/>
                    <a:gd name="T13" fmla="*/ 0 h 9"/>
                    <a:gd name="T14" fmla="*/ 0 w 148"/>
                    <a:gd name="T15" fmla="*/ 0 h 9"/>
                    <a:gd name="T16" fmla="*/ 0 w 148"/>
                    <a:gd name="T17" fmla="*/ 1 h 9"/>
                    <a:gd name="T18" fmla="*/ 2 w 148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8"/>
                    <a:gd name="T31" fmla="*/ 0 h 9"/>
                    <a:gd name="T32" fmla="*/ 148 w 148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8" h="9">
                      <a:moveTo>
                        <a:pt x="9" y="4"/>
                      </a:moveTo>
                      <a:lnTo>
                        <a:pt x="5" y="9"/>
                      </a:lnTo>
                      <a:lnTo>
                        <a:pt x="148" y="9"/>
                      </a:lnTo>
                      <a:lnTo>
                        <a:pt x="148" y="0"/>
                      </a:lnTo>
                      <a:lnTo>
                        <a:pt x="5" y="0"/>
                      </a:ln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9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64" name="Freeform 745"/>
                <p:cNvSpPr>
                  <a:spLocks/>
                </p:cNvSpPr>
                <p:nvPr/>
              </p:nvSpPr>
              <p:spPr bwMode="auto">
                <a:xfrm>
                  <a:off x="3529" y="3104"/>
                  <a:ext cx="5" cy="80"/>
                </a:xfrm>
                <a:custGeom>
                  <a:avLst/>
                  <a:gdLst>
                    <a:gd name="T0" fmla="*/ 2 w 9"/>
                    <a:gd name="T1" fmla="*/ 38 h 161"/>
                    <a:gd name="T2" fmla="*/ 3 w 9"/>
                    <a:gd name="T3" fmla="*/ 39 h 161"/>
                    <a:gd name="T4" fmla="*/ 3 w 9"/>
                    <a:gd name="T5" fmla="*/ 0 h 161"/>
                    <a:gd name="T6" fmla="*/ 0 w 9"/>
                    <a:gd name="T7" fmla="*/ 0 h 161"/>
                    <a:gd name="T8" fmla="*/ 0 w 9"/>
                    <a:gd name="T9" fmla="*/ 39 h 161"/>
                    <a:gd name="T10" fmla="*/ 2 w 9"/>
                    <a:gd name="T11" fmla="*/ 40 h 161"/>
                    <a:gd name="T12" fmla="*/ 0 w 9"/>
                    <a:gd name="T13" fmla="*/ 39 h 161"/>
                    <a:gd name="T14" fmla="*/ 0 w 9"/>
                    <a:gd name="T15" fmla="*/ 40 h 161"/>
                    <a:gd name="T16" fmla="*/ 2 w 9"/>
                    <a:gd name="T17" fmla="*/ 40 h 161"/>
                    <a:gd name="T18" fmla="*/ 2 w 9"/>
                    <a:gd name="T19" fmla="*/ 38 h 16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161"/>
                    <a:gd name="T32" fmla="*/ 9 w 9"/>
                    <a:gd name="T33" fmla="*/ 161 h 16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161">
                      <a:moveTo>
                        <a:pt x="5" y="152"/>
                      </a:moveTo>
                      <a:lnTo>
                        <a:pt x="9" y="157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57"/>
                      </a:lnTo>
                      <a:lnTo>
                        <a:pt x="5" y="161"/>
                      </a:lnTo>
                      <a:lnTo>
                        <a:pt x="0" y="157"/>
                      </a:lnTo>
                      <a:lnTo>
                        <a:pt x="0" y="161"/>
                      </a:lnTo>
                      <a:lnTo>
                        <a:pt x="5" y="161"/>
                      </a:lnTo>
                      <a:lnTo>
                        <a:pt x="5" y="1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65" name="Freeform 746"/>
                <p:cNvSpPr>
                  <a:spLocks/>
                </p:cNvSpPr>
                <p:nvPr/>
              </p:nvSpPr>
              <p:spPr bwMode="auto">
                <a:xfrm>
                  <a:off x="3531" y="3180"/>
                  <a:ext cx="93" cy="4"/>
                </a:xfrm>
                <a:custGeom>
                  <a:avLst/>
                  <a:gdLst>
                    <a:gd name="T0" fmla="*/ 44 w 184"/>
                    <a:gd name="T1" fmla="*/ 1 h 9"/>
                    <a:gd name="T2" fmla="*/ 45 w 184"/>
                    <a:gd name="T3" fmla="*/ 0 h 9"/>
                    <a:gd name="T4" fmla="*/ 0 w 184"/>
                    <a:gd name="T5" fmla="*/ 0 h 9"/>
                    <a:gd name="T6" fmla="*/ 0 w 184"/>
                    <a:gd name="T7" fmla="*/ 2 h 9"/>
                    <a:gd name="T8" fmla="*/ 45 w 184"/>
                    <a:gd name="T9" fmla="*/ 2 h 9"/>
                    <a:gd name="T10" fmla="*/ 47 w 184"/>
                    <a:gd name="T11" fmla="*/ 1 h 9"/>
                    <a:gd name="T12" fmla="*/ 45 w 184"/>
                    <a:gd name="T13" fmla="*/ 2 h 9"/>
                    <a:gd name="T14" fmla="*/ 47 w 184"/>
                    <a:gd name="T15" fmla="*/ 2 h 9"/>
                    <a:gd name="T16" fmla="*/ 47 w 184"/>
                    <a:gd name="T17" fmla="*/ 1 h 9"/>
                    <a:gd name="T18" fmla="*/ 44 w 184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84"/>
                    <a:gd name="T31" fmla="*/ 0 h 9"/>
                    <a:gd name="T32" fmla="*/ 184 w 184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84" h="9">
                      <a:moveTo>
                        <a:pt x="174" y="6"/>
                      </a:moveTo>
                      <a:lnTo>
                        <a:pt x="178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78" y="9"/>
                      </a:lnTo>
                      <a:lnTo>
                        <a:pt x="183" y="4"/>
                      </a:lnTo>
                      <a:lnTo>
                        <a:pt x="178" y="9"/>
                      </a:lnTo>
                      <a:lnTo>
                        <a:pt x="184" y="9"/>
                      </a:lnTo>
                      <a:lnTo>
                        <a:pt x="183" y="4"/>
                      </a:lnTo>
                      <a:lnTo>
                        <a:pt x="174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66" name="Freeform 747"/>
                <p:cNvSpPr>
                  <a:spLocks/>
                </p:cNvSpPr>
                <p:nvPr/>
              </p:nvSpPr>
              <p:spPr bwMode="auto">
                <a:xfrm>
                  <a:off x="3531" y="3182"/>
                  <a:ext cx="84" cy="79"/>
                </a:xfrm>
                <a:custGeom>
                  <a:avLst/>
                  <a:gdLst>
                    <a:gd name="T0" fmla="*/ 42 w 168"/>
                    <a:gd name="T1" fmla="*/ 39 h 159"/>
                    <a:gd name="T2" fmla="*/ 33 w 168"/>
                    <a:gd name="T3" fmla="*/ 0 h 159"/>
                    <a:gd name="T4" fmla="*/ 0 w 168"/>
                    <a:gd name="T5" fmla="*/ 0 h 159"/>
                    <a:gd name="T6" fmla="*/ 0 w 168"/>
                    <a:gd name="T7" fmla="*/ 39 h 159"/>
                    <a:gd name="T8" fmla="*/ 42 w 168"/>
                    <a:gd name="T9" fmla="*/ 39 h 1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8"/>
                    <a:gd name="T16" fmla="*/ 0 h 159"/>
                    <a:gd name="T17" fmla="*/ 168 w 168"/>
                    <a:gd name="T18" fmla="*/ 159 h 1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8" h="159">
                      <a:moveTo>
                        <a:pt x="168" y="159"/>
                      </a:moveTo>
                      <a:lnTo>
                        <a:pt x="132" y="0"/>
                      </a:lnTo>
                      <a:lnTo>
                        <a:pt x="0" y="0"/>
                      </a:lnTo>
                      <a:lnTo>
                        <a:pt x="0" y="159"/>
                      </a:lnTo>
                      <a:lnTo>
                        <a:pt x="168" y="15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67" name="Freeform 748"/>
                <p:cNvSpPr>
                  <a:spLocks/>
                </p:cNvSpPr>
                <p:nvPr/>
              </p:nvSpPr>
              <p:spPr bwMode="auto">
                <a:xfrm>
                  <a:off x="3595" y="3180"/>
                  <a:ext cx="23" cy="82"/>
                </a:xfrm>
                <a:custGeom>
                  <a:avLst/>
                  <a:gdLst>
                    <a:gd name="T0" fmla="*/ 1 w 45"/>
                    <a:gd name="T1" fmla="*/ 2 h 165"/>
                    <a:gd name="T2" fmla="*/ 0 w 45"/>
                    <a:gd name="T3" fmla="*/ 1 h 165"/>
                    <a:gd name="T4" fmla="*/ 9 w 45"/>
                    <a:gd name="T5" fmla="*/ 41 h 165"/>
                    <a:gd name="T6" fmla="*/ 12 w 45"/>
                    <a:gd name="T7" fmla="*/ 40 h 165"/>
                    <a:gd name="T8" fmla="*/ 3 w 45"/>
                    <a:gd name="T9" fmla="*/ 1 h 165"/>
                    <a:gd name="T10" fmla="*/ 1 w 45"/>
                    <a:gd name="T11" fmla="*/ 0 h 165"/>
                    <a:gd name="T12" fmla="*/ 3 w 45"/>
                    <a:gd name="T13" fmla="*/ 1 h 165"/>
                    <a:gd name="T14" fmla="*/ 2 w 45"/>
                    <a:gd name="T15" fmla="*/ 0 h 165"/>
                    <a:gd name="T16" fmla="*/ 1 w 45"/>
                    <a:gd name="T17" fmla="*/ 0 h 165"/>
                    <a:gd name="T18" fmla="*/ 1 w 45"/>
                    <a:gd name="T19" fmla="*/ 2 h 16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5"/>
                    <a:gd name="T31" fmla="*/ 0 h 165"/>
                    <a:gd name="T32" fmla="*/ 45 w 45"/>
                    <a:gd name="T33" fmla="*/ 165 h 16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5" h="165">
                      <a:moveTo>
                        <a:pt x="4" y="9"/>
                      </a:moveTo>
                      <a:lnTo>
                        <a:pt x="0" y="6"/>
                      </a:lnTo>
                      <a:lnTo>
                        <a:pt x="35" y="165"/>
                      </a:lnTo>
                      <a:lnTo>
                        <a:pt x="45" y="163"/>
                      </a:lnTo>
                      <a:lnTo>
                        <a:pt x="9" y="4"/>
                      </a:lnTo>
                      <a:lnTo>
                        <a:pt x="4" y="0"/>
                      </a:lnTo>
                      <a:lnTo>
                        <a:pt x="9" y="4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4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68" name="Freeform 749"/>
                <p:cNvSpPr>
                  <a:spLocks/>
                </p:cNvSpPr>
                <p:nvPr/>
              </p:nvSpPr>
              <p:spPr bwMode="auto">
                <a:xfrm>
                  <a:off x="3529" y="3180"/>
                  <a:ext cx="69" cy="4"/>
                </a:xfrm>
                <a:custGeom>
                  <a:avLst/>
                  <a:gdLst>
                    <a:gd name="T0" fmla="*/ 3 w 137"/>
                    <a:gd name="T1" fmla="*/ 1 h 9"/>
                    <a:gd name="T2" fmla="*/ 2 w 137"/>
                    <a:gd name="T3" fmla="*/ 2 h 9"/>
                    <a:gd name="T4" fmla="*/ 35 w 137"/>
                    <a:gd name="T5" fmla="*/ 2 h 9"/>
                    <a:gd name="T6" fmla="*/ 35 w 137"/>
                    <a:gd name="T7" fmla="*/ 0 h 9"/>
                    <a:gd name="T8" fmla="*/ 2 w 137"/>
                    <a:gd name="T9" fmla="*/ 0 h 9"/>
                    <a:gd name="T10" fmla="*/ 0 w 137"/>
                    <a:gd name="T11" fmla="*/ 1 h 9"/>
                    <a:gd name="T12" fmla="*/ 2 w 137"/>
                    <a:gd name="T13" fmla="*/ 0 h 9"/>
                    <a:gd name="T14" fmla="*/ 0 w 137"/>
                    <a:gd name="T15" fmla="*/ 0 h 9"/>
                    <a:gd name="T16" fmla="*/ 0 w 137"/>
                    <a:gd name="T17" fmla="*/ 1 h 9"/>
                    <a:gd name="T18" fmla="*/ 3 w 137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37"/>
                    <a:gd name="T31" fmla="*/ 0 h 9"/>
                    <a:gd name="T32" fmla="*/ 137 w 137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37" h="9">
                      <a:moveTo>
                        <a:pt x="9" y="5"/>
                      </a:moveTo>
                      <a:lnTo>
                        <a:pt x="5" y="9"/>
                      </a:lnTo>
                      <a:lnTo>
                        <a:pt x="137" y="9"/>
                      </a:lnTo>
                      <a:lnTo>
                        <a:pt x="137" y="0"/>
                      </a:ln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9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69" name="Freeform 750"/>
                <p:cNvSpPr>
                  <a:spLocks/>
                </p:cNvSpPr>
                <p:nvPr/>
              </p:nvSpPr>
              <p:spPr bwMode="auto">
                <a:xfrm>
                  <a:off x="3529" y="3182"/>
                  <a:ext cx="5" cy="82"/>
                </a:xfrm>
                <a:custGeom>
                  <a:avLst/>
                  <a:gdLst>
                    <a:gd name="T0" fmla="*/ 2 w 9"/>
                    <a:gd name="T1" fmla="*/ 39 h 163"/>
                    <a:gd name="T2" fmla="*/ 3 w 9"/>
                    <a:gd name="T3" fmla="*/ 40 h 163"/>
                    <a:gd name="T4" fmla="*/ 3 w 9"/>
                    <a:gd name="T5" fmla="*/ 0 h 163"/>
                    <a:gd name="T6" fmla="*/ 0 w 9"/>
                    <a:gd name="T7" fmla="*/ 0 h 163"/>
                    <a:gd name="T8" fmla="*/ 0 w 9"/>
                    <a:gd name="T9" fmla="*/ 40 h 163"/>
                    <a:gd name="T10" fmla="*/ 2 w 9"/>
                    <a:gd name="T11" fmla="*/ 41 h 163"/>
                    <a:gd name="T12" fmla="*/ 0 w 9"/>
                    <a:gd name="T13" fmla="*/ 40 h 163"/>
                    <a:gd name="T14" fmla="*/ 0 w 9"/>
                    <a:gd name="T15" fmla="*/ 41 h 163"/>
                    <a:gd name="T16" fmla="*/ 2 w 9"/>
                    <a:gd name="T17" fmla="*/ 41 h 163"/>
                    <a:gd name="T18" fmla="*/ 2 w 9"/>
                    <a:gd name="T19" fmla="*/ 39 h 16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163"/>
                    <a:gd name="T32" fmla="*/ 9 w 9"/>
                    <a:gd name="T33" fmla="*/ 163 h 16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163">
                      <a:moveTo>
                        <a:pt x="5" y="154"/>
                      </a:moveTo>
                      <a:lnTo>
                        <a:pt x="9" y="159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59"/>
                      </a:lnTo>
                      <a:lnTo>
                        <a:pt x="5" y="163"/>
                      </a:lnTo>
                      <a:lnTo>
                        <a:pt x="0" y="159"/>
                      </a:lnTo>
                      <a:lnTo>
                        <a:pt x="0" y="163"/>
                      </a:lnTo>
                      <a:lnTo>
                        <a:pt x="5" y="163"/>
                      </a:lnTo>
                      <a:lnTo>
                        <a:pt x="5" y="1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70" name="Freeform 751"/>
                <p:cNvSpPr>
                  <a:spLocks/>
                </p:cNvSpPr>
                <p:nvPr/>
              </p:nvSpPr>
              <p:spPr bwMode="auto">
                <a:xfrm>
                  <a:off x="3531" y="3259"/>
                  <a:ext cx="87" cy="5"/>
                </a:xfrm>
                <a:custGeom>
                  <a:avLst/>
                  <a:gdLst>
                    <a:gd name="T0" fmla="*/ 41 w 174"/>
                    <a:gd name="T1" fmla="*/ 2 h 9"/>
                    <a:gd name="T2" fmla="*/ 42 w 174"/>
                    <a:gd name="T3" fmla="*/ 0 h 9"/>
                    <a:gd name="T4" fmla="*/ 0 w 174"/>
                    <a:gd name="T5" fmla="*/ 0 h 9"/>
                    <a:gd name="T6" fmla="*/ 0 w 174"/>
                    <a:gd name="T7" fmla="*/ 3 h 9"/>
                    <a:gd name="T8" fmla="*/ 42 w 174"/>
                    <a:gd name="T9" fmla="*/ 3 h 9"/>
                    <a:gd name="T10" fmla="*/ 44 w 174"/>
                    <a:gd name="T11" fmla="*/ 1 h 9"/>
                    <a:gd name="T12" fmla="*/ 42 w 174"/>
                    <a:gd name="T13" fmla="*/ 3 h 9"/>
                    <a:gd name="T14" fmla="*/ 44 w 174"/>
                    <a:gd name="T15" fmla="*/ 3 h 9"/>
                    <a:gd name="T16" fmla="*/ 44 w 174"/>
                    <a:gd name="T17" fmla="*/ 1 h 9"/>
                    <a:gd name="T18" fmla="*/ 41 w 174"/>
                    <a:gd name="T19" fmla="*/ 2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74"/>
                    <a:gd name="T31" fmla="*/ 0 h 9"/>
                    <a:gd name="T32" fmla="*/ 174 w 174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74" h="9">
                      <a:moveTo>
                        <a:pt x="163" y="6"/>
                      </a:moveTo>
                      <a:lnTo>
                        <a:pt x="168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68" y="9"/>
                      </a:lnTo>
                      <a:lnTo>
                        <a:pt x="173" y="4"/>
                      </a:lnTo>
                      <a:lnTo>
                        <a:pt x="168" y="9"/>
                      </a:lnTo>
                      <a:lnTo>
                        <a:pt x="174" y="9"/>
                      </a:lnTo>
                      <a:lnTo>
                        <a:pt x="173" y="4"/>
                      </a:lnTo>
                      <a:lnTo>
                        <a:pt x="163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71" name="Freeform 752"/>
                <p:cNvSpPr>
                  <a:spLocks/>
                </p:cNvSpPr>
                <p:nvPr/>
              </p:nvSpPr>
              <p:spPr bwMode="auto">
                <a:xfrm>
                  <a:off x="3531" y="3261"/>
                  <a:ext cx="102" cy="73"/>
                </a:xfrm>
                <a:custGeom>
                  <a:avLst/>
                  <a:gdLst>
                    <a:gd name="T0" fmla="*/ 51 w 203"/>
                    <a:gd name="T1" fmla="*/ 37 h 145"/>
                    <a:gd name="T2" fmla="*/ 42 w 203"/>
                    <a:gd name="T3" fmla="*/ 0 h 145"/>
                    <a:gd name="T4" fmla="*/ 0 w 203"/>
                    <a:gd name="T5" fmla="*/ 0 h 145"/>
                    <a:gd name="T6" fmla="*/ 0 w 203"/>
                    <a:gd name="T7" fmla="*/ 37 h 145"/>
                    <a:gd name="T8" fmla="*/ 51 w 203"/>
                    <a:gd name="T9" fmla="*/ 37 h 1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3"/>
                    <a:gd name="T16" fmla="*/ 0 h 145"/>
                    <a:gd name="T17" fmla="*/ 203 w 203"/>
                    <a:gd name="T18" fmla="*/ 145 h 1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3" h="145">
                      <a:moveTo>
                        <a:pt x="203" y="145"/>
                      </a:moveTo>
                      <a:lnTo>
                        <a:pt x="168" y="0"/>
                      </a:lnTo>
                      <a:lnTo>
                        <a:pt x="0" y="0"/>
                      </a:lnTo>
                      <a:lnTo>
                        <a:pt x="0" y="145"/>
                      </a:lnTo>
                      <a:lnTo>
                        <a:pt x="203" y="14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72" name="Freeform 753"/>
                <p:cNvSpPr>
                  <a:spLocks/>
                </p:cNvSpPr>
                <p:nvPr/>
              </p:nvSpPr>
              <p:spPr bwMode="auto">
                <a:xfrm>
                  <a:off x="3613" y="3259"/>
                  <a:ext cx="22" cy="75"/>
                </a:xfrm>
                <a:custGeom>
                  <a:avLst/>
                  <a:gdLst>
                    <a:gd name="T0" fmla="*/ 1 w 44"/>
                    <a:gd name="T1" fmla="*/ 2 h 151"/>
                    <a:gd name="T2" fmla="*/ 0 w 44"/>
                    <a:gd name="T3" fmla="*/ 1 h 151"/>
                    <a:gd name="T4" fmla="*/ 9 w 44"/>
                    <a:gd name="T5" fmla="*/ 37 h 151"/>
                    <a:gd name="T6" fmla="*/ 11 w 44"/>
                    <a:gd name="T7" fmla="*/ 37 h 151"/>
                    <a:gd name="T8" fmla="*/ 3 w 44"/>
                    <a:gd name="T9" fmla="*/ 1 h 151"/>
                    <a:gd name="T10" fmla="*/ 1 w 44"/>
                    <a:gd name="T11" fmla="*/ 0 h 151"/>
                    <a:gd name="T12" fmla="*/ 3 w 44"/>
                    <a:gd name="T13" fmla="*/ 1 h 151"/>
                    <a:gd name="T14" fmla="*/ 2 w 44"/>
                    <a:gd name="T15" fmla="*/ 0 h 151"/>
                    <a:gd name="T16" fmla="*/ 1 w 44"/>
                    <a:gd name="T17" fmla="*/ 0 h 151"/>
                    <a:gd name="T18" fmla="*/ 1 w 44"/>
                    <a:gd name="T19" fmla="*/ 2 h 15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4"/>
                    <a:gd name="T31" fmla="*/ 0 h 151"/>
                    <a:gd name="T32" fmla="*/ 44 w 44"/>
                    <a:gd name="T33" fmla="*/ 151 h 15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4" h="151">
                      <a:moveTo>
                        <a:pt x="5" y="9"/>
                      </a:moveTo>
                      <a:lnTo>
                        <a:pt x="0" y="6"/>
                      </a:lnTo>
                      <a:lnTo>
                        <a:pt x="35" y="151"/>
                      </a:lnTo>
                      <a:lnTo>
                        <a:pt x="44" y="149"/>
                      </a:lnTo>
                      <a:lnTo>
                        <a:pt x="10" y="4"/>
                      </a:lnTo>
                      <a:lnTo>
                        <a:pt x="5" y="0"/>
                      </a:lnTo>
                      <a:lnTo>
                        <a:pt x="10" y="4"/>
                      </a:lnTo>
                      <a:lnTo>
                        <a:pt x="8" y="0"/>
                      </a:lnTo>
                      <a:lnTo>
                        <a:pt x="5" y="0"/>
                      </a:lnTo>
                      <a:lnTo>
                        <a:pt x="5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73" name="Freeform 754"/>
                <p:cNvSpPr>
                  <a:spLocks/>
                </p:cNvSpPr>
                <p:nvPr/>
              </p:nvSpPr>
              <p:spPr bwMode="auto">
                <a:xfrm>
                  <a:off x="3529" y="3259"/>
                  <a:ext cx="86" cy="5"/>
                </a:xfrm>
                <a:custGeom>
                  <a:avLst/>
                  <a:gdLst>
                    <a:gd name="T0" fmla="*/ 2 w 173"/>
                    <a:gd name="T1" fmla="*/ 2 h 9"/>
                    <a:gd name="T2" fmla="*/ 1 w 173"/>
                    <a:gd name="T3" fmla="*/ 3 h 9"/>
                    <a:gd name="T4" fmla="*/ 43 w 173"/>
                    <a:gd name="T5" fmla="*/ 3 h 9"/>
                    <a:gd name="T6" fmla="*/ 43 w 173"/>
                    <a:gd name="T7" fmla="*/ 0 h 9"/>
                    <a:gd name="T8" fmla="*/ 1 w 173"/>
                    <a:gd name="T9" fmla="*/ 0 h 9"/>
                    <a:gd name="T10" fmla="*/ 0 w 173"/>
                    <a:gd name="T11" fmla="*/ 2 h 9"/>
                    <a:gd name="T12" fmla="*/ 1 w 173"/>
                    <a:gd name="T13" fmla="*/ 0 h 9"/>
                    <a:gd name="T14" fmla="*/ 0 w 173"/>
                    <a:gd name="T15" fmla="*/ 0 h 9"/>
                    <a:gd name="T16" fmla="*/ 0 w 173"/>
                    <a:gd name="T17" fmla="*/ 2 h 9"/>
                    <a:gd name="T18" fmla="*/ 2 w 173"/>
                    <a:gd name="T19" fmla="*/ 2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73"/>
                    <a:gd name="T31" fmla="*/ 0 h 9"/>
                    <a:gd name="T32" fmla="*/ 173 w 173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73" h="9">
                      <a:moveTo>
                        <a:pt x="9" y="5"/>
                      </a:moveTo>
                      <a:lnTo>
                        <a:pt x="5" y="9"/>
                      </a:lnTo>
                      <a:lnTo>
                        <a:pt x="173" y="9"/>
                      </a:lnTo>
                      <a:lnTo>
                        <a:pt x="173" y="0"/>
                      </a:ln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9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74" name="Freeform 755"/>
                <p:cNvSpPr>
                  <a:spLocks/>
                </p:cNvSpPr>
                <p:nvPr/>
              </p:nvSpPr>
              <p:spPr bwMode="auto">
                <a:xfrm>
                  <a:off x="3529" y="3261"/>
                  <a:ext cx="5" cy="75"/>
                </a:xfrm>
                <a:custGeom>
                  <a:avLst/>
                  <a:gdLst>
                    <a:gd name="T0" fmla="*/ 2 w 9"/>
                    <a:gd name="T1" fmla="*/ 35 h 149"/>
                    <a:gd name="T2" fmla="*/ 3 w 9"/>
                    <a:gd name="T3" fmla="*/ 37 h 149"/>
                    <a:gd name="T4" fmla="*/ 3 w 9"/>
                    <a:gd name="T5" fmla="*/ 0 h 149"/>
                    <a:gd name="T6" fmla="*/ 0 w 9"/>
                    <a:gd name="T7" fmla="*/ 0 h 149"/>
                    <a:gd name="T8" fmla="*/ 0 w 9"/>
                    <a:gd name="T9" fmla="*/ 37 h 149"/>
                    <a:gd name="T10" fmla="*/ 2 w 9"/>
                    <a:gd name="T11" fmla="*/ 38 h 149"/>
                    <a:gd name="T12" fmla="*/ 0 w 9"/>
                    <a:gd name="T13" fmla="*/ 37 h 149"/>
                    <a:gd name="T14" fmla="*/ 0 w 9"/>
                    <a:gd name="T15" fmla="*/ 38 h 149"/>
                    <a:gd name="T16" fmla="*/ 2 w 9"/>
                    <a:gd name="T17" fmla="*/ 38 h 149"/>
                    <a:gd name="T18" fmla="*/ 2 w 9"/>
                    <a:gd name="T19" fmla="*/ 35 h 14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149"/>
                    <a:gd name="T32" fmla="*/ 9 w 9"/>
                    <a:gd name="T33" fmla="*/ 149 h 14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149">
                      <a:moveTo>
                        <a:pt x="5" y="140"/>
                      </a:moveTo>
                      <a:lnTo>
                        <a:pt x="9" y="145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45"/>
                      </a:lnTo>
                      <a:lnTo>
                        <a:pt x="5" y="149"/>
                      </a:lnTo>
                      <a:lnTo>
                        <a:pt x="0" y="145"/>
                      </a:lnTo>
                      <a:lnTo>
                        <a:pt x="0" y="149"/>
                      </a:lnTo>
                      <a:lnTo>
                        <a:pt x="5" y="149"/>
                      </a:lnTo>
                      <a:lnTo>
                        <a:pt x="5" y="1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75" name="Freeform 756"/>
                <p:cNvSpPr>
                  <a:spLocks/>
                </p:cNvSpPr>
                <p:nvPr/>
              </p:nvSpPr>
              <p:spPr bwMode="auto">
                <a:xfrm>
                  <a:off x="3531" y="3332"/>
                  <a:ext cx="105" cy="4"/>
                </a:xfrm>
                <a:custGeom>
                  <a:avLst/>
                  <a:gdLst>
                    <a:gd name="T0" fmla="*/ 50 w 208"/>
                    <a:gd name="T1" fmla="*/ 1 h 9"/>
                    <a:gd name="T2" fmla="*/ 51 w 208"/>
                    <a:gd name="T3" fmla="*/ 0 h 9"/>
                    <a:gd name="T4" fmla="*/ 0 w 208"/>
                    <a:gd name="T5" fmla="*/ 0 h 9"/>
                    <a:gd name="T6" fmla="*/ 0 w 208"/>
                    <a:gd name="T7" fmla="*/ 2 h 9"/>
                    <a:gd name="T8" fmla="*/ 51 w 208"/>
                    <a:gd name="T9" fmla="*/ 2 h 9"/>
                    <a:gd name="T10" fmla="*/ 53 w 208"/>
                    <a:gd name="T11" fmla="*/ 1 h 9"/>
                    <a:gd name="T12" fmla="*/ 51 w 208"/>
                    <a:gd name="T13" fmla="*/ 2 h 9"/>
                    <a:gd name="T14" fmla="*/ 53 w 208"/>
                    <a:gd name="T15" fmla="*/ 2 h 9"/>
                    <a:gd name="T16" fmla="*/ 53 w 208"/>
                    <a:gd name="T17" fmla="*/ 1 h 9"/>
                    <a:gd name="T18" fmla="*/ 50 w 208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08"/>
                    <a:gd name="T31" fmla="*/ 0 h 9"/>
                    <a:gd name="T32" fmla="*/ 208 w 208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08" h="9">
                      <a:moveTo>
                        <a:pt x="198" y="6"/>
                      </a:moveTo>
                      <a:lnTo>
                        <a:pt x="203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203" y="9"/>
                      </a:lnTo>
                      <a:lnTo>
                        <a:pt x="207" y="4"/>
                      </a:lnTo>
                      <a:lnTo>
                        <a:pt x="203" y="9"/>
                      </a:lnTo>
                      <a:lnTo>
                        <a:pt x="208" y="9"/>
                      </a:lnTo>
                      <a:lnTo>
                        <a:pt x="207" y="4"/>
                      </a:lnTo>
                      <a:lnTo>
                        <a:pt x="198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76" name="Freeform 757"/>
                <p:cNvSpPr>
                  <a:spLocks/>
                </p:cNvSpPr>
                <p:nvPr/>
              </p:nvSpPr>
              <p:spPr bwMode="auto">
                <a:xfrm>
                  <a:off x="3531" y="3334"/>
                  <a:ext cx="146" cy="85"/>
                </a:xfrm>
                <a:custGeom>
                  <a:avLst/>
                  <a:gdLst>
                    <a:gd name="T0" fmla="*/ 73 w 291"/>
                    <a:gd name="T1" fmla="*/ 43 h 169"/>
                    <a:gd name="T2" fmla="*/ 63 w 291"/>
                    <a:gd name="T3" fmla="*/ 0 h 169"/>
                    <a:gd name="T4" fmla="*/ 0 w 291"/>
                    <a:gd name="T5" fmla="*/ 0 h 169"/>
                    <a:gd name="T6" fmla="*/ 0 w 291"/>
                    <a:gd name="T7" fmla="*/ 43 h 169"/>
                    <a:gd name="T8" fmla="*/ 73 w 291"/>
                    <a:gd name="T9" fmla="*/ 43 h 16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1"/>
                    <a:gd name="T16" fmla="*/ 0 h 169"/>
                    <a:gd name="T17" fmla="*/ 291 w 291"/>
                    <a:gd name="T18" fmla="*/ 169 h 16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1" h="169">
                      <a:moveTo>
                        <a:pt x="291" y="169"/>
                      </a:moveTo>
                      <a:lnTo>
                        <a:pt x="251" y="0"/>
                      </a:lnTo>
                      <a:lnTo>
                        <a:pt x="0" y="0"/>
                      </a:lnTo>
                      <a:lnTo>
                        <a:pt x="0" y="169"/>
                      </a:lnTo>
                      <a:lnTo>
                        <a:pt x="291" y="1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77" name="Freeform 758"/>
                <p:cNvSpPr>
                  <a:spLocks/>
                </p:cNvSpPr>
                <p:nvPr/>
              </p:nvSpPr>
              <p:spPr bwMode="auto">
                <a:xfrm>
                  <a:off x="3655" y="3332"/>
                  <a:ext cx="24" cy="87"/>
                </a:xfrm>
                <a:custGeom>
                  <a:avLst/>
                  <a:gdLst>
                    <a:gd name="T0" fmla="*/ 1 w 50"/>
                    <a:gd name="T1" fmla="*/ 2 h 175"/>
                    <a:gd name="T2" fmla="*/ 0 w 50"/>
                    <a:gd name="T3" fmla="*/ 1 h 175"/>
                    <a:gd name="T4" fmla="*/ 10 w 50"/>
                    <a:gd name="T5" fmla="*/ 43 h 175"/>
                    <a:gd name="T6" fmla="*/ 12 w 50"/>
                    <a:gd name="T7" fmla="*/ 43 h 175"/>
                    <a:gd name="T8" fmla="*/ 2 w 50"/>
                    <a:gd name="T9" fmla="*/ 1 h 175"/>
                    <a:gd name="T10" fmla="*/ 1 w 50"/>
                    <a:gd name="T11" fmla="*/ 0 h 175"/>
                    <a:gd name="T12" fmla="*/ 2 w 50"/>
                    <a:gd name="T13" fmla="*/ 1 h 175"/>
                    <a:gd name="T14" fmla="*/ 2 w 50"/>
                    <a:gd name="T15" fmla="*/ 0 h 175"/>
                    <a:gd name="T16" fmla="*/ 1 w 50"/>
                    <a:gd name="T17" fmla="*/ 0 h 175"/>
                    <a:gd name="T18" fmla="*/ 1 w 50"/>
                    <a:gd name="T19" fmla="*/ 2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0"/>
                    <a:gd name="T31" fmla="*/ 0 h 175"/>
                    <a:gd name="T32" fmla="*/ 50 w 50"/>
                    <a:gd name="T33" fmla="*/ 175 h 17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0" h="175">
                      <a:moveTo>
                        <a:pt x="5" y="9"/>
                      </a:moveTo>
                      <a:lnTo>
                        <a:pt x="0" y="6"/>
                      </a:lnTo>
                      <a:lnTo>
                        <a:pt x="41" y="175"/>
                      </a:lnTo>
                      <a:lnTo>
                        <a:pt x="50" y="173"/>
                      </a:lnTo>
                      <a:lnTo>
                        <a:pt x="10" y="4"/>
                      </a:lnTo>
                      <a:lnTo>
                        <a:pt x="5" y="0"/>
                      </a:lnTo>
                      <a:lnTo>
                        <a:pt x="10" y="4"/>
                      </a:lnTo>
                      <a:lnTo>
                        <a:pt x="8" y="0"/>
                      </a:lnTo>
                      <a:lnTo>
                        <a:pt x="5" y="0"/>
                      </a:lnTo>
                      <a:lnTo>
                        <a:pt x="5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78" name="Freeform 759"/>
                <p:cNvSpPr>
                  <a:spLocks/>
                </p:cNvSpPr>
                <p:nvPr/>
              </p:nvSpPr>
              <p:spPr bwMode="auto">
                <a:xfrm>
                  <a:off x="3529" y="3332"/>
                  <a:ext cx="128" cy="4"/>
                </a:xfrm>
                <a:custGeom>
                  <a:avLst/>
                  <a:gdLst>
                    <a:gd name="T0" fmla="*/ 2 w 256"/>
                    <a:gd name="T1" fmla="*/ 1 h 9"/>
                    <a:gd name="T2" fmla="*/ 1 w 256"/>
                    <a:gd name="T3" fmla="*/ 2 h 9"/>
                    <a:gd name="T4" fmla="*/ 64 w 256"/>
                    <a:gd name="T5" fmla="*/ 2 h 9"/>
                    <a:gd name="T6" fmla="*/ 64 w 256"/>
                    <a:gd name="T7" fmla="*/ 0 h 9"/>
                    <a:gd name="T8" fmla="*/ 1 w 256"/>
                    <a:gd name="T9" fmla="*/ 0 h 9"/>
                    <a:gd name="T10" fmla="*/ 0 w 256"/>
                    <a:gd name="T11" fmla="*/ 1 h 9"/>
                    <a:gd name="T12" fmla="*/ 1 w 256"/>
                    <a:gd name="T13" fmla="*/ 0 h 9"/>
                    <a:gd name="T14" fmla="*/ 0 w 256"/>
                    <a:gd name="T15" fmla="*/ 0 h 9"/>
                    <a:gd name="T16" fmla="*/ 0 w 256"/>
                    <a:gd name="T17" fmla="*/ 1 h 9"/>
                    <a:gd name="T18" fmla="*/ 2 w 256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56"/>
                    <a:gd name="T31" fmla="*/ 0 h 9"/>
                    <a:gd name="T32" fmla="*/ 256 w 256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56" h="9">
                      <a:moveTo>
                        <a:pt x="9" y="5"/>
                      </a:moveTo>
                      <a:lnTo>
                        <a:pt x="5" y="9"/>
                      </a:lnTo>
                      <a:lnTo>
                        <a:pt x="256" y="9"/>
                      </a:lnTo>
                      <a:lnTo>
                        <a:pt x="256" y="0"/>
                      </a:ln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9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79" name="Freeform 760"/>
                <p:cNvSpPr>
                  <a:spLocks/>
                </p:cNvSpPr>
                <p:nvPr/>
              </p:nvSpPr>
              <p:spPr bwMode="auto">
                <a:xfrm>
                  <a:off x="3529" y="3334"/>
                  <a:ext cx="5" cy="87"/>
                </a:xfrm>
                <a:custGeom>
                  <a:avLst/>
                  <a:gdLst>
                    <a:gd name="T0" fmla="*/ 2 w 9"/>
                    <a:gd name="T1" fmla="*/ 42 h 174"/>
                    <a:gd name="T2" fmla="*/ 3 w 9"/>
                    <a:gd name="T3" fmla="*/ 43 h 174"/>
                    <a:gd name="T4" fmla="*/ 3 w 9"/>
                    <a:gd name="T5" fmla="*/ 0 h 174"/>
                    <a:gd name="T6" fmla="*/ 0 w 9"/>
                    <a:gd name="T7" fmla="*/ 0 h 174"/>
                    <a:gd name="T8" fmla="*/ 0 w 9"/>
                    <a:gd name="T9" fmla="*/ 43 h 174"/>
                    <a:gd name="T10" fmla="*/ 2 w 9"/>
                    <a:gd name="T11" fmla="*/ 44 h 174"/>
                    <a:gd name="T12" fmla="*/ 0 w 9"/>
                    <a:gd name="T13" fmla="*/ 43 h 174"/>
                    <a:gd name="T14" fmla="*/ 0 w 9"/>
                    <a:gd name="T15" fmla="*/ 44 h 174"/>
                    <a:gd name="T16" fmla="*/ 2 w 9"/>
                    <a:gd name="T17" fmla="*/ 44 h 174"/>
                    <a:gd name="T18" fmla="*/ 2 w 9"/>
                    <a:gd name="T19" fmla="*/ 42 h 17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174"/>
                    <a:gd name="T32" fmla="*/ 9 w 9"/>
                    <a:gd name="T33" fmla="*/ 174 h 17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174">
                      <a:moveTo>
                        <a:pt x="5" y="165"/>
                      </a:moveTo>
                      <a:lnTo>
                        <a:pt x="9" y="169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69"/>
                      </a:lnTo>
                      <a:lnTo>
                        <a:pt x="5" y="174"/>
                      </a:lnTo>
                      <a:lnTo>
                        <a:pt x="0" y="169"/>
                      </a:lnTo>
                      <a:lnTo>
                        <a:pt x="0" y="174"/>
                      </a:lnTo>
                      <a:lnTo>
                        <a:pt x="5" y="174"/>
                      </a:lnTo>
                      <a:lnTo>
                        <a:pt x="5" y="16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80" name="Freeform 761"/>
                <p:cNvSpPr>
                  <a:spLocks/>
                </p:cNvSpPr>
                <p:nvPr/>
              </p:nvSpPr>
              <p:spPr bwMode="auto">
                <a:xfrm>
                  <a:off x="3531" y="3416"/>
                  <a:ext cx="149" cy="5"/>
                </a:xfrm>
                <a:custGeom>
                  <a:avLst/>
                  <a:gdLst>
                    <a:gd name="T0" fmla="*/ 72 w 297"/>
                    <a:gd name="T1" fmla="*/ 2 h 9"/>
                    <a:gd name="T2" fmla="*/ 73 w 297"/>
                    <a:gd name="T3" fmla="*/ 0 h 9"/>
                    <a:gd name="T4" fmla="*/ 0 w 297"/>
                    <a:gd name="T5" fmla="*/ 0 h 9"/>
                    <a:gd name="T6" fmla="*/ 0 w 297"/>
                    <a:gd name="T7" fmla="*/ 3 h 9"/>
                    <a:gd name="T8" fmla="*/ 73 w 297"/>
                    <a:gd name="T9" fmla="*/ 3 h 9"/>
                    <a:gd name="T10" fmla="*/ 74 w 297"/>
                    <a:gd name="T11" fmla="*/ 1 h 9"/>
                    <a:gd name="T12" fmla="*/ 73 w 297"/>
                    <a:gd name="T13" fmla="*/ 3 h 9"/>
                    <a:gd name="T14" fmla="*/ 75 w 297"/>
                    <a:gd name="T15" fmla="*/ 3 h 9"/>
                    <a:gd name="T16" fmla="*/ 74 w 297"/>
                    <a:gd name="T17" fmla="*/ 1 h 9"/>
                    <a:gd name="T18" fmla="*/ 72 w 297"/>
                    <a:gd name="T19" fmla="*/ 2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97"/>
                    <a:gd name="T31" fmla="*/ 0 h 9"/>
                    <a:gd name="T32" fmla="*/ 297 w 297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97" h="9">
                      <a:moveTo>
                        <a:pt x="287" y="5"/>
                      </a:moveTo>
                      <a:lnTo>
                        <a:pt x="291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291" y="9"/>
                      </a:lnTo>
                      <a:lnTo>
                        <a:pt x="296" y="3"/>
                      </a:lnTo>
                      <a:lnTo>
                        <a:pt x="291" y="9"/>
                      </a:lnTo>
                      <a:lnTo>
                        <a:pt x="297" y="9"/>
                      </a:lnTo>
                      <a:lnTo>
                        <a:pt x="296" y="3"/>
                      </a:lnTo>
                      <a:lnTo>
                        <a:pt x="287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81" name="Freeform 762"/>
                <p:cNvSpPr>
                  <a:spLocks/>
                </p:cNvSpPr>
                <p:nvPr/>
              </p:nvSpPr>
              <p:spPr bwMode="auto">
                <a:xfrm>
                  <a:off x="3531" y="3419"/>
                  <a:ext cx="164" cy="77"/>
                </a:xfrm>
                <a:custGeom>
                  <a:avLst/>
                  <a:gdLst>
                    <a:gd name="T0" fmla="*/ 82 w 327"/>
                    <a:gd name="T1" fmla="*/ 39 h 154"/>
                    <a:gd name="T2" fmla="*/ 73 w 327"/>
                    <a:gd name="T3" fmla="*/ 0 h 154"/>
                    <a:gd name="T4" fmla="*/ 0 w 327"/>
                    <a:gd name="T5" fmla="*/ 0 h 154"/>
                    <a:gd name="T6" fmla="*/ 0 w 327"/>
                    <a:gd name="T7" fmla="*/ 39 h 154"/>
                    <a:gd name="T8" fmla="*/ 82 w 327"/>
                    <a:gd name="T9" fmla="*/ 39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7"/>
                    <a:gd name="T16" fmla="*/ 0 h 154"/>
                    <a:gd name="T17" fmla="*/ 327 w 327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7" h="154">
                      <a:moveTo>
                        <a:pt x="327" y="154"/>
                      </a:moveTo>
                      <a:lnTo>
                        <a:pt x="291" y="0"/>
                      </a:lnTo>
                      <a:lnTo>
                        <a:pt x="0" y="0"/>
                      </a:lnTo>
                      <a:lnTo>
                        <a:pt x="0" y="154"/>
                      </a:lnTo>
                      <a:lnTo>
                        <a:pt x="327" y="15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82" name="Freeform 763"/>
                <p:cNvSpPr>
                  <a:spLocks/>
                </p:cNvSpPr>
                <p:nvPr/>
              </p:nvSpPr>
              <p:spPr bwMode="auto">
                <a:xfrm>
                  <a:off x="3675" y="3416"/>
                  <a:ext cx="22" cy="80"/>
                </a:xfrm>
                <a:custGeom>
                  <a:avLst/>
                  <a:gdLst>
                    <a:gd name="T0" fmla="*/ 1 w 45"/>
                    <a:gd name="T1" fmla="*/ 3 h 160"/>
                    <a:gd name="T2" fmla="*/ 0 w 45"/>
                    <a:gd name="T3" fmla="*/ 1 h 160"/>
                    <a:gd name="T4" fmla="*/ 8 w 45"/>
                    <a:gd name="T5" fmla="*/ 40 h 160"/>
                    <a:gd name="T6" fmla="*/ 11 w 45"/>
                    <a:gd name="T7" fmla="*/ 40 h 160"/>
                    <a:gd name="T8" fmla="*/ 2 w 45"/>
                    <a:gd name="T9" fmla="*/ 1 h 160"/>
                    <a:gd name="T10" fmla="*/ 1 w 45"/>
                    <a:gd name="T11" fmla="*/ 0 h 160"/>
                    <a:gd name="T12" fmla="*/ 2 w 45"/>
                    <a:gd name="T13" fmla="*/ 1 h 160"/>
                    <a:gd name="T14" fmla="*/ 2 w 45"/>
                    <a:gd name="T15" fmla="*/ 0 h 160"/>
                    <a:gd name="T16" fmla="*/ 1 w 45"/>
                    <a:gd name="T17" fmla="*/ 0 h 160"/>
                    <a:gd name="T18" fmla="*/ 1 w 45"/>
                    <a:gd name="T19" fmla="*/ 3 h 16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5"/>
                    <a:gd name="T31" fmla="*/ 0 h 160"/>
                    <a:gd name="T32" fmla="*/ 45 w 45"/>
                    <a:gd name="T33" fmla="*/ 160 h 16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5" h="160">
                      <a:moveTo>
                        <a:pt x="4" y="9"/>
                      </a:moveTo>
                      <a:lnTo>
                        <a:pt x="0" y="5"/>
                      </a:lnTo>
                      <a:lnTo>
                        <a:pt x="35" y="160"/>
                      </a:lnTo>
                      <a:lnTo>
                        <a:pt x="45" y="157"/>
                      </a:lnTo>
                      <a:lnTo>
                        <a:pt x="9" y="3"/>
                      </a:lnTo>
                      <a:lnTo>
                        <a:pt x="4" y="0"/>
                      </a:lnTo>
                      <a:lnTo>
                        <a:pt x="9" y="3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4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83" name="Freeform 764"/>
                <p:cNvSpPr>
                  <a:spLocks/>
                </p:cNvSpPr>
                <p:nvPr/>
              </p:nvSpPr>
              <p:spPr bwMode="auto">
                <a:xfrm>
                  <a:off x="3529" y="3416"/>
                  <a:ext cx="148" cy="5"/>
                </a:xfrm>
                <a:custGeom>
                  <a:avLst/>
                  <a:gdLst>
                    <a:gd name="T0" fmla="*/ 2 w 296"/>
                    <a:gd name="T1" fmla="*/ 1 h 9"/>
                    <a:gd name="T2" fmla="*/ 1 w 296"/>
                    <a:gd name="T3" fmla="*/ 3 h 9"/>
                    <a:gd name="T4" fmla="*/ 74 w 296"/>
                    <a:gd name="T5" fmla="*/ 3 h 9"/>
                    <a:gd name="T6" fmla="*/ 74 w 296"/>
                    <a:gd name="T7" fmla="*/ 0 h 9"/>
                    <a:gd name="T8" fmla="*/ 1 w 296"/>
                    <a:gd name="T9" fmla="*/ 0 h 9"/>
                    <a:gd name="T10" fmla="*/ 0 w 296"/>
                    <a:gd name="T11" fmla="*/ 1 h 9"/>
                    <a:gd name="T12" fmla="*/ 1 w 296"/>
                    <a:gd name="T13" fmla="*/ 0 h 9"/>
                    <a:gd name="T14" fmla="*/ 0 w 296"/>
                    <a:gd name="T15" fmla="*/ 0 h 9"/>
                    <a:gd name="T16" fmla="*/ 0 w 296"/>
                    <a:gd name="T17" fmla="*/ 1 h 9"/>
                    <a:gd name="T18" fmla="*/ 2 w 296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96"/>
                    <a:gd name="T31" fmla="*/ 0 h 9"/>
                    <a:gd name="T32" fmla="*/ 296 w 296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96" h="9">
                      <a:moveTo>
                        <a:pt x="9" y="4"/>
                      </a:moveTo>
                      <a:lnTo>
                        <a:pt x="5" y="9"/>
                      </a:lnTo>
                      <a:lnTo>
                        <a:pt x="296" y="9"/>
                      </a:lnTo>
                      <a:lnTo>
                        <a:pt x="296" y="0"/>
                      </a:lnTo>
                      <a:lnTo>
                        <a:pt x="5" y="0"/>
                      </a:ln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9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84" name="Freeform 765"/>
                <p:cNvSpPr>
                  <a:spLocks/>
                </p:cNvSpPr>
                <p:nvPr/>
              </p:nvSpPr>
              <p:spPr bwMode="auto">
                <a:xfrm>
                  <a:off x="3529" y="3419"/>
                  <a:ext cx="5" cy="79"/>
                </a:xfrm>
                <a:custGeom>
                  <a:avLst/>
                  <a:gdLst>
                    <a:gd name="T0" fmla="*/ 2 w 9"/>
                    <a:gd name="T1" fmla="*/ 37 h 159"/>
                    <a:gd name="T2" fmla="*/ 3 w 9"/>
                    <a:gd name="T3" fmla="*/ 38 h 159"/>
                    <a:gd name="T4" fmla="*/ 3 w 9"/>
                    <a:gd name="T5" fmla="*/ 0 h 159"/>
                    <a:gd name="T6" fmla="*/ 0 w 9"/>
                    <a:gd name="T7" fmla="*/ 0 h 159"/>
                    <a:gd name="T8" fmla="*/ 0 w 9"/>
                    <a:gd name="T9" fmla="*/ 38 h 159"/>
                    <a:gd name="T10" fmla="*/ 2 w 9"/>
                    <a:gd name="T11" fmla="*/ 39 h 159"/>
                    <a:gd name="T12" fmla="*/ 0 w 9"/>
                    <a:gd name="T13" fmla="*/ 38 h 159"/>
                    <a:gd name="T14" fmla="*/ 0 w 9"/>
                    <a:gd name="T15" fmla="*/ 39 h 159"/>
                    <a:gd name="T16" fmla="*/ 2 w 9"/>
                    <a:gd name="T17" fmla="*/ 39 h 159"/>
                    <a:gd name="T18" fmla="*/ 2 w 9"/>
                    <a:gd name="T19" fmla="*/ 37 h 15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159"/>
                    <a:gd name="T32" fmla="*/ 9 w 9"/>
                    <a:gd name="T33" fmla="*/ 159 h 15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159">
                      <a:moveTo>
                        <a:pt x="5" y="150"/>
                      </a:moveTo>
                      <a:lnTo>
                        <a:pt x="9" y="154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54"/>
                      </a:lnTo>
                      <a:lnTo>
                        <a:pt x="5" y="159"/>
                      </a:lnTo>
                      <a:lnTo>
                        <a:pt x="0" y="154"/>
                      </a:lnTo>
                      <a:lnTo>
                        <a:pt x="0" y="159"/>
                      </a:lnTo>
                      <a:lnTo>
                        <a:pt x="5" y="159"/>
                      </a:lnTo>
                      <a:lnTo>
                        <a:pt x="5" y="15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85" name="Freeform 766"/>
                <p:cNvSpPr>
                  <a:spLocks/>
                </p:cNvSpPr>
                <p:nvPr/>
              </p:nvSpPr>
              <p:spPr bwMode="auto">
                <a:xfrm>
                  <a:off x="3531" y="3493"/>
                  <a:ext cx="167" cy="5"/>
                </a:xfrm>
                <a:custGeom>
                  <a:avLst/>
                  <a:gdLst>
                    <a:gd name="T0" fmla="*/ 81 w 333"/>
                    <a:gd name="T1" fmla="*/ 2 h 9"/>
                    <a:gd name="T2" fmla="*/ 82 w 333"/>
                    <a:gd name="T3" fmla="*/ 0 h 9"/>
                    <a:gd name="T4" fmla="*/ 0 w 333"/>
                    <a:gd name="T5" fmla="*/ 0 h 9"/>
                    <a:gd name="T6" fmla="*/ 0 w 333"/>
                    <a:gd name="T7" fmla="*/ 3 h 9"/>
                    <a:gd name="T8" fmla="*/ 82 w 333"/>
                    <a:gd name="T9" fmla="*/ 3 h 9"/>
                    <a:gd name="T10" fmla="*/ 83 w 333"/>
                    <a:gd name="T11" fmla="*/ 1 h 9"/>
                    <a:gd name="T12" fmla="*/ 82 w 333"/>
                    <a:gd name="T13" fmla="*/ 3 h 9"/>
                    <a:gd name="T14" fmla="*/ 84 w 333"/>
                    <a:gd name="T15" fmla="*/ 3 h 9"/>
                    <a:gd name="T16" fmla="*/ 83 w 333"/>
                    <a:gd name="T17" fmla="*/ 1 h 9"/>
                    <a:gd name="T18" fmla="*/ 81 w 333"/>
                    <a:gd name="T19" fmla="*/ 2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33"/>
                    <a:gd name="T31" fmla="*/ 0 h 9"/>
                    <a:gd name="T32" fmla="*/ 333 w 333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33" h="9">
                      <a:moveTo>
                        <a:pt x="322" y="6"/>
                      </a:moveTo>
                      <a:lnTo>
                        <a:pt x="327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327" y="9"/>
                      </a:lnTo>
                      <a:lnTo>
                        <a:pt x="332" y="3"/>
                      </a:lnTo>
                      <a:lnTo>
                        <a:pt x="327" y="9"/>
                      </a:lnTo>
                      <a:lnTo>
                        <a:pt x="333" y="9"/>
                      </a:lnTo>
                      <a:lnTo>
                        <a:pt x="332" y="3"/>
                      </a:lnTo>
                      <a:lnTo>
                        <a:pt x="322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86" name="Freeform 767"/>
                <p:cNvSpPr>
                  <a:spLocks/>
                </p:cNvSpPr>
                <p:nvPr/>
              </p:nvSpPr>
              <p:spPr bwMode="auto">
                <a:xfrm>
                  <a:off x="1568" y="3502"/>
                  <a:ext cx="5" cy="334"/>
                </a:xfrm>
                <a:custGeom>
                  <a:avLst/>
                  <a:gdLst>
                    <a:gd name="T0" fmla="*/ 1 w 9"/>
                    <a:gd name="T1" fmla="*/ 167 h 668"/>
                    <a:gd name="T2" fmla="*/ 3 w 9"/>
                    <a:gd name="T3" fmla="*/ 167 h 668"/>
                    <a:gd name="T4" fmla="*/ 3 w 9"/>
                    <a:gd name="T5" fmla="*/ 0 h 668"/>
                    <a:gd name="T6" fmla="*/ 0 w 9"/>
                    <a:gd name="T7" fmla="*/ 0 h 668"/>
                    <a:gd name="T8" fmla="*/ 0 w 9"/>
                    <a:gd name="T9" fmla="*/ 167 h 668"/>
                    <a:gd name="T10" fmla="*/ 1 w 9"/>
                    <a:gd name="T11" fmla="*/ 167 h 66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"/>
                    <a:gd name="T19" fmla="*/ 0 h 668"/>
                    <a:gd name="T20" fmla="*/ 9 w 9"/>
                    <a:gd name="T21" fmla="*/ 668 h 66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" h="668">
                      <a:moveTo>
                        <a:pt x="4" y="668"/>
                      </a:moveTo>
                      <a:lnTo>
                        <a:pt x="9" y="668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668"/>
                      </a:lnTo>
                      <a:lnTo>
                        <a:pt x="4" y="66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87" name="Freeform 768"/>
                <p:cNvSpPr>
                  <a:spLocks/>
                </p:cNvSpPr>
                <p:nvPr/>
              </p:nvSpPr>
              <p:spPr bwMode="auto">
                <a:xfrm>
                  <a:off x="1765" y="3496"/>
                  <a:ext cx="4" cy="340"/>
                </a:xfrm>
                <a:custGeom>
                  <a:avLst/>
                  <a:gdLst>
                    <a:gd name="T0" fmla="*/ 1 w 10"/>
                    <a:gd name="T1" fmla="*/ 170 h 681"/>
                    <a:gd name="T2" fmla="*/ 2 w 10"/>
                    <a:gd name="T3" fmla="*/ 170 h 681"/>
                    <a:gd name="T4" fmla="*/ 2 w 10"/>
                    <a:gd name="T5" fmla="*/ 0 h 681"/>
                    <a:gd name="T6" fmla="*/ 0 w 10"/>
                    <a:gd name="T7" fmla="*/ 0 h 681"/>
                    <a:gd name="T8" fmla="*/ 0 w 10"/>
                    <a:gd name="T9" fmla="*/ 170 h 681"/>
                    <a:gd name="T10" fmla="*/ 1 w 10"/>
                    <a:gd name="T11" fmla="*/ 170 h 6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681"/>
                    <a:gd name="T20" fmla="*/ 10 w 10"/>
                    <a:gd name="T21" fmla="*/ 681 h 68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681">
                      <a:moveTo>
                        <a:pt x="5" y="681"/>
                      </a:moveTo>
                      <a:lnTo>
                        <a:pt x="10" y="681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681"/>
                      </a:lnTo>
                      <a:lnTo>
                        <a:pt x="5" y="6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88" name="Freeform 769"/>
                <p:cNvSpPr>
                  <a:spLocks/>
                </p:cNvSpPr>
                <p:nvPr/>
              </p:nvSpPr>
              <p:spPr bwMode="auto">
                <a:xfrm>
                  <a:off x="2416" y="3781"/>
                  <a:ext cx="281" cy="38"/>
                </a:xfrm>
                <a:custGeom>
                  <a:avLst/>
                  <a:gdLst>
                    <a:gd name="T0" fmla="*/ 0 w 563"/>
                    <a:gd name="T1" fmla="*/ 20 h 74"/>
                    <a:gd name="T2" fmla="*/ 0 w 563"/>
                    <a:gd name="T3" fmla="*/ 20 h 74"/>
                    <a:gd name="T4" fmla="*/ 18 w 563"/>
                    <a:gd name="T5" fmla="*/ 20 h 74"/>
                    <a:gd name="T6" fmla="*/ 35 w 563"/>
                    <a:gd name="T7" fmla="*/ 19 h 74"/>
                    <a:gd name="T8" fmla="*/ 51 w 563"/>
                    <a:gd name="T9" fmla="*/ 19 h 74"/>
                    <a:gd name="T10" fmla="*/ 65 w 563"/>
                    <a:gd name="T11" fmla="*/ 18 h 74"/>
                    <a:gd name="T12" fmla="*/ 78 w 563"/>
                    <a:gd name="T13" fmla="*/ 18 h 74"/>
                    <a:gd name="T14" fmla="*/ 89 w 563"/>
                    <a:gd name="T15" fmla="*/ 17 h 74"/>
                    <a:gd name="T16" fmla="*/ 99 w 563"/>
                    <a:gd name="T17" fmla="*/ 16 h 74"/>
                    <a:gd name="T18" fmla="*/ 108 w 563"/>
                    <a:gd name="T19" fmla="*/ 15 h 74"/>
                    <a:gd name="T20" fmla="*/ 116 w 563"/>
                    <a:gd name="T21" fmla="*/ 13 h 74"/>
                    <a:gd name="T22" fmla="*/ 122 w 563"/>
                    <a:gd name="T23" fmla="*/ 12 h 74"/>
                    <a:gd name="T24" fmla="*/ 128 w 563"/>
                    <a:gd name="T25" fmla="*/ 11 h 74"/>
                    <a:gd name="T26" fmla="*/ 132 w 563"/>
                    <a:gd name="T27" fmla="*/ 9 h 74"/>
                    <a:gd name="T28" fmla="*/ 135 w 563"/>
                    <a:gd name="T29" fmla="*/ 7 h 74"/>
                    <a:gd name="T30" fmla="*/ 138 w 563"/>
                    <a:gd name="T31" fmla="*/ 5 h 74"/>
                    <a:gd name="T32" fmla="*/ 140 w 563"/>
                    <a:gd name="T33" fmla="*/ 3 h 74"/>
                    <a:gd name="T34" fmla="*/ 140 w 563"/>
                    <a:gd name="T35" fmla="*/ 0 h 74"/>
                    <a:gd name="T36" fmla="*/ 138 w 563"/>
                    <a:gd name="T37" fmla="*/ 0 h 74"/>
                    <a:gd name="T38" fmla="*/ 137 w 563"/>
                    <a:gd name="T39" fmla="*/ 2 h 74"/>
                    <a:gd name="T40" fmla="*/ 136 w 563"/>
                    <a:gd name="T41" fmla="*/ 3 h 74"/>
                    <a:gd name="T42" fmla="*/ 134 w 563"/>
                    <a:gd name="T43" fmla="*/ 5 h 74"/>
                    <a:gd name="T44" fmla="*/ 131 w 563"/>
                    <a:gd name="T45" fmla="*/ 7 h 74"/>
                    <a:gd name="T46" fmla="*/ 127 w 563"/>
                    <a:gd name="T47" fmla="*/ 8 h 74"/>
                    <a:gd name="T48" fmla="*/ 122 w 563"/>
                    <a:gd name="T49" fmla="*/ 10 h 74"/>
                    <a:gd name="T50" fmla="*/ 115 w 563"/>
                    <a:gd name="T51" fmla="*/ 11 h 74"/>
                    <a:gd name="T52" fmla="*/ 108 w 563"/>
                    <a:gd name="T53" fmla="*/ 12 h 74"/>
                    <a:gd name="T54" fmla="*/ 99 w 563"/>
                    <a:gd name="T55" fmla="*/ 13 h 74"/>
                    <a:gd name="T56" fmla="*/ 89 w 563"/>
                    <a:gd name="T57" fmla="*/ 14 h 74"/>
                    <a:gd name="T58" fmla="*/ 78 w 563"/>
                    <a:gd name="T59" fmla="*/ 15 h 74"/>
                    <a:gd name="T60" fmla="*/ 65 w 563"/>
                    <a:gd name="T61" fmla="*/ 16 h 74"/>
                    <a:gd name="T62" fmla="*/ 51 w 563"/>
                    <a:gd name="T63" fmla="*/ 16 h 74"/>
                    <a:gd name="T64" fmla="*/ 35 w 563"/>
                    <a:gd name="T65" fmla="*/ 17 h 74"/>
                    <a:gd name="T66" fmla="*/ 18 w 563"/>
                    <a:gd name="T67" fmla="*/ 17 h 74"/>
                    <a:gd name="T68" fmla="*/ 0 w 563"/>
                    <a:gd name="T69" fmla="*/ 17 h 74"/>
                    <a:gd name="T70" fmla="*/ 0 w 563"/>
                    <a:gd name="T71" fmla="*/ 17 h 74"/>
                    <a:gd name="T72" fmla="*/ 0 w 563"/>
                    <a:gd name="T73" fmla="*/ 20 h 74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563"/>
                    <a:gd name="T112" fmla="*/ 0 h 74"/>
                    <a:gd name="T113" fmla="*/ 563 w 563"/>
                    <a:gd name="T114" fmla="*/ 74 h 74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563" h="74">
                      <a:moveTo>
                        <a:pt x="0" y="74"/>
                      </a:moveTo>
                      <a:lnTo>
                        <a:pt x="0" y="74"/>
                      </a:lnTo>
                      <a:lnTo>
                        <a:pt x="75" y="74"/>
                      </a:lnTo>
                      <a:lnTo>
                        <a:pt x="143" y="73"/>
                      </a:lnTo>
                      <a:lnTo>
                        <a:pt x="205" y="72"/>
                      </a:lnTo>
                      <a:lnTo>
                        <a:pt x="262" y="70"/>
                      </a:lnTo>
                      <a:lnTo>
                        <a:pt x="313" y="68"/>
                      </a:lnTo>
                      <a:lnTo>
                        <a:pt x="359" y="64"/>
                      </a:lnTo>
                      <a:lnTo>
                        <a:pt x="398" y="61"/>
                      </a:lnTo>
                      <a:lnTo>
                        <a:pt x="435" y="56"/>
                      </a:lnTo>
                      <a:lnTo>
                        <a:pt x="465" y="51"/>
                      </a:lnTo>
                      <a:lnTo>
                        <a:pt x="490" y="47"/>
                      </a:lnTo>
                      <a:lnTo>
                        <a:pt x="512" y="41"/>
                      </a:lnTo>
                      <a:lnTo>
                        <a:pt x="529" y="34"/>
                      </a:lnTo>
                      <a:lnTo>
                        <a:pt x="543" y="26"/>
                      </a:lnTo>
                      <a:lnTo>
                        <a:pt x="553" y="19"/>
                      </a:lnTo>
                      <a:lnTo>
                        <a:pt x="560" y="10"/>
                      </a:lnTo>
                      <a:lnTo>
                        <a:pt x="563" y="0"/>
                      </a:lnTo>
                      <a:lnTo>
                        <a:pt x="553" y="0"/>
                      </a:lnTo>
                      <a:lnTo>
                        <a:pt x="551" y="5"/>
                      </a:lnTo>
                      <a:lnTo>
                        <a:pt x="546" y="12"/>
                      </a:lnTo>
                      <a:lnTo>
                        <a:pt x="538" y="19"/>
                      </a:lnTo>
                      <a:lnTo>
                        <a:pt x="525" y="25"/>
                      </a:lnTo>
                      <a:lnTo>
                        <a:pt x="510" y="32"/>
                      </a:lnTo>
                      <a:lnTo>
                        <a:pt x="488" y="38"/>
                      </a:lnTo>
                      <a:lnTo>
                        <a:pt x="462" y="42"/>
                      </a:lnTo>
                      <a:lnTo>
                        <a:pt x="432" y="47"/>
                      </a:lnTo>
                      <a:lnTo>
                        <a:pt x="398" y="51"/>
                      </a:lnTo>
                      <a:lnTo>
                        <a:pt x="359" y="55"/>
                      </a:lnTo>
                      <a:lnTo>
                        <a:pt x="313" y="58"/>
                      </a:lnTo>
                      <a:lnTo>
                        <a:pt x="262" y="61"/>
                      </a:lnTo>
                      <a:lnTo>
                        <a:pt x="205" y="63"/>
                      </a:lnTo>
                      <a:lnTo>
                        <a:pt x="143" y="64"/>
                      </a:lnTo>
                      <a:lnTo>
                        <a:pt x="75" y="65"/>
                      </a:lnTo>
                      <a:lnTo>
                        <a:pt x="0" y="65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89" name="Freeform 770"/>
                <p:cNvSpPr>
                  <a:spLocks/>
                </p:cNvSpPr>
                <p:nvPr/>
              </p:nvSpPr>
              <p:spPr bwMode="auto">
                <a:xfrm>
                  <a:off x="2053" y="3769"/>
                  <a:ext cx="363" cy="50"/>
                </a:xfrm>
                <a:custGeom>
                  <a:avLst/>
                  <a:gdLst>
                    <a:gd name="T0" fmla="*/ 0 w 727"/>
                    <a:gd name="T1" fmla="*/ 0 h 99"/>
                    <a:gd name="T2" fmla="*/ 0 w 727"/>
                    <a:gd name="T3" fmla="*/ 0 h 99"/>
                    <a:gd name="T4" fmla="*/ 1 w 727"/>
                    <a:gd name="T5" fmla="*/ 5 h 99"/>
                    <a:gd name="T6" fmla="*/ 3 w 727"/>
                    <a:gd name="T7" fmla="*/ 9 h 99"/>
                    <a:gd name="T8" fmla="*/ 8 w 727"/>
                    <a:gd name="T9" fmla="*/ 13 h 99"/>
                    <a:gd name="T10" fmla="*/ 15 w 727"/>
                    <a:gd name="T11" fmla="*/ 15 h 99"/>
                    <a:gd name="T12" fmla="*/ 22 w 727"/>
                    <a:gd name="T13" fmla="*/ 17 h 99"/>
                    <a:gd name="T14" fmla="*/ 31 w 727"/>
                    <a:gd name="T15" fmla="*/ 19 h 99"/>
                    <a:gd name="T16" fmla="*/ 42 w 727"/>
                    <a:gd name="T17" fmla="*/ 21 h 99"/>
                    <a:gd name="T18" fmla="*/ 54 w 727"/>
                    <a:gd name="T19" fmla="*/ 22 h 99"/>
                    <a:gd name="T20" fmla="*/ 67 w 727"/>
                    <a:gd name="T21" fmla="*/ 23 h 99"/>
                    <a:gd name="T22" fmla="*/ 80 w 727"/>
                    <a:gd name="T23" fmla="*/ 24 h 99"/>
                    <a:gd name="T24" fmla="*/ 95 w 727"/>
                    <a:gd name="T25" fmla="*/ 24 h 99"/>
                    <a:gd name="T26" fmla="*/ 111 w 727"/>
                    <a:gd name="T27" fmla="*/ 25 h 99"/>
                    <a:gd name="T28" fmla="*/ 128 w 727"/>
                    <a:gd name="T29" fmla="*/ 25 h 99"/>
                    <a:gd name="T30" fmla="*/ 145 w 727"/>
                    <a:gd name="T31" fmla="*/ 25 h 99"/>
                    <a:gd name="T32" fmla="*/ 163 w 727"/>
                    <a:gd name="T33" fmla="*/ 25 h 99"/>
                    <a:gd name="T34" fmla="*/ 181 w 727"/>
                    <a:gd name="T35" fmla="*/ 25 h 99"/>
                    <a:gd name="T36" fmla="*/ 181 w 727"/>
                    <a:gd name="T37" fmla="*/ 23 h 99"/>
                    <a:gd name="T38" fmla="*/ 163 w 727"/>
                    <a:gd name="T39" fmla="*/ 23 h 99"/>
                    <a:gd name="T40" fmla="*/ 145 w 727"/>
                    <a:gd name="T41" fmla="*/ 23 h 99"/>
                    <a:gd name="T42" fmla="*/ 128 w 727"/>
                    <a:gd name="T43" fmla="*/ 23 h 99"/>
                    <a:gd name="T44" fmla="*/ 111 w 727"/>
                    <a:gd name="T45" fmla="*/ 23 h 99"/>
                    <a:gd name="T46" fmla="*/ 95 w 727"/>
                    <a:gd name="T47" fmla="*/ 22 h 99"/>
                    <a:gd name="T48" fmla="*/ 80 w 727"/>
                    <a:gd name="T49" fmla="*/ 22 h 99"/>
                    <a:gd name="T50" fmla="*/ 67 w 727"/>
                    <a:gd name="T51" fmla="*/ 21 h 99"/>
                    <a:gd name="T52" fmla="*/ 54 w 727"/>
                    <a:gd name="T53" fmla="*/ 20 h 99"/>
                    <a:gd name="T54" fmla="*/ 42 w 727"/>
                    <a:gd name="T55" fmla="*/ 19 h 99"/>
                    <a:gd name="T56" fmla="*/ 32 w 727"/>
                    <a:gd name="T57" fmla="*/ 17 h 99"/>
                    <a:gd name="T58" fmla="*/ 23 w 727"/>
                    <a:gd name="T59" fmla="*/ 15 h 99"/>
                    <a:gd name="T60" fmla="*/ 15 w 727"/>
                    <a:gd name="T61" fmla="*/ 13 h 99"/>
                    <a:gd name="T62" fmla="*/ 10 w 727"/>
                    <a:gd name="T63" fmla="*/ 10 h 99"/>
                    <a:gd name="T64" fmla="*/ 5 w 727"/>
                    <a:gd name="T65" fmla="*/ 7 h 99"/>
                    <a:gd name="T66" fmla="*/ 3 w 727"/>
                    <a:gd name="T67" fmla="*/ 4 h 99"/>
                    <a:gd name="T68" fmla="*/ 2 w 727"/>
                    <a:gd name="T69" fmla="*/ 0 h 99"/>
                    <a:gd name="T70" fmla="*/ 2 w 727"/>
                    <a:gd name="T71" fmla="*/ 0 h 99"/>
                    <a:gd name="T72" fmla="*/ 0 w 727"/>
                    <a:gd name="T73" fmla="*/ 0 h 99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727"/>
                    <a:gd name="T112" fmla="*/ 0 h 99"/>
                    <a:gd name="T113" fmla="*/ 727 w 727"/>
                    <a:gd name="T114" fmla="*/ 99 h 99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727" h="9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9"/>
                      </a:lnTo>
                      <a:lnTo>
                        <a:pt x="15" y="35"/>
                      </a:lnTo>
                      <a:lnTo>
                        <a:pt x="35" y="49"/>
                      </a:lnTo>
                      <a:lnTo>
                        <a:pt x="60" y="59"/>
                      </a:lnTo>
                      <a:lnTo>
                        <a:pt x="90" y="68"/>
                      </a:lnTo>
                      <a:lnTo>
                        <a:pt x="127" y="76"/>
                      </a:lnTo>
                      <a:lnTo>
                        <a:pt x="169" y="82"/>
                      </a:lnTo>
                      <a:lnTo>
                        <a:pt x="216" y="88"/>
                      </a:lnTo>
                      <a:lnTo>
                        <a:pt x="268" y="91"/>
                      </a:lnTo>
                      <a:lnTo>
                        <a:pt x="323" y="95"/>
                      </a:lnTo>
                      <a:lnTo>
                        <a:pt x="383" y="96"/>
                      </a:lnTo>
                      <a:lnTo>
                        <a:pt x="446" y="98"/>
                      </a:lnTo>
                      <a:lnTo>
                        <a:pt x="513" y="98"/>
                      </a:lnTo>
                      <a:lnTo>
                        <a:pt x="582" y="99"/>
                      </a:lnTo>
                      <a:lnTo>
                        <a:pt x="654" y="99"/>
                      </a:lnTo>
                      <a:lnTo>
                        <a:pt x="727" y="99"/>
                      </a:lnTo>
                      <a:lnTo>
                        <a:pt x="727" y="90"/>
                      </a:lnTo>
                      <a:lnTo>
                        <a:pt x="654" y="90"/>
                      </a:lnTo>
                      <a:lnTo>
                        <a:pt x="582" y="90"/>
                      </a:lnTo>
                      <a:lnTo>
                        <a:pt x="513" y="89"/>
                      </a:lnTo>
                      <a:lnTo>
                        <a:pt x="446" y="89"/>
                      </a:lnTo>
                      <a:lnTo>
                        <a:pt x="383" y="87"/>
                      </a:lnTo>
                      <a:lnTo>
                        <a:pt x="323" y="86"/>
                      </a:lnTo>
                      <a:lnTo>
                        <a:pt x="268" y="82"/>
                      </a:lnTo>
                      <a:lnTo>
                        <a:pt x="216" y="79"/>
                      </a:lnTo>
                      <a:lnTo>
                        <a:pt x="171" y="73"/>
                      </a:lnTo>
                      <a:lnTo>
                        <a:pt x="129" y="67"/>
                      </a:lnTo>
                      <a:lnTo>
                        <a:pt x="93" y="59"/>
                      </a:lnTo>
                      <a:lnTo>
                        <a:pt x="63" y="50"/>
                      </a:lnTo>
                      <a:lnTo>
                        <a:pt x="40" y="40"/>
                      </a:lnTo>
                      <a:lnTo>
                        <a:pt x="22" y="28"/>
                      </a:lnTo>
                      <a:lnTo>
                        <a:pt x="13" y="14"/>
                      </a:lnTo>
                      <a:lnTo>
                        <a:pt x="1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90" name="Freeform 771"/>
                <p:cNvSpPr>
                  <a:spLocks/>
                </p:cNvSpPr>
                <p:nvPr/>
              </p:nvSpPr>
              <p:spPr bwMode="auto">
                <a:xfrm>
                  <a:off x="2053" y="3656"/>
                  <a:ext cx="450" cy="113"/>
                </a:xfrm>
                <a:custGeom>
                  <a:avLst/>
                  <a:gdLst>
                    <a:gd name="T0" fmla="*/ 222 w 901"/>
                    <a:gd name="T1" fmla="*/ 0 h 225"/>
                    <a:gd name="T2" fmla="*/ 215 w 901"/>
                    <a:gd name="T3" fmla="*/ 1 h 225"/>
                    <a:gd name="T4" fmla="*/ 203 w 901"/>
                    <a:gd name="T5" fmla="*/ 1 h 225"/>
                    <a:gd name="T6" fmla="*/ 189 w 901"/>
                    <a:gd name="T7" fmla="*/ 2 h 225"/>
                    <a:gd name="T8" fmla="*/ 173 w 901"/>
                    <a:gd name="T9" fmla="*/ 4 h 225"/>
                    <a:gd name="T10" fmla="*/ 155 w 901"/>
                    <a:gd name="T11" fmla="*/ 6 h 225"/>
                    <a:gd name="T12" fmla="*/ 135 w 901"/>
                    <a:gd name="T13" fmla="*/ 8 h 225"/>
                    <a:gd name="T14" fmla="*/ 116 w 901"/>
                    <a:gd name="T15" fmla="*/ 11 h 225"/>
                    <a:gd name="T16" fmla="*/ 95 w 901"/>
                    <a:gd name="T17" fmla="*/ 14 h 225"/>
                    <a:gd name="T18" fmla="*/ 76 w 901"/>
                    <a:gd name="T19" fmla="*/ 18 h 225"/>
                    <a:gd name="T20" fmla="*/ 58 w 901"/>
                    <a:gd name="T21" fmla="*/ 22 h 225"/>
                    <a:gd name="T22" fmla="*/ 41 w 901"/>
                    <a:gd name="T23" fmla="*/ 27 h 225"/>
                    <a:gd name="T24" fmla="*/ 26 w 901"/>
                    <a:gd name="T25" fmla="*/ 33 h 225"/>
                    <a:gd name="T26" fmla="*/ 14 w 901"/>
                    <a:gd name="T27" fmla="*/ 39 h 225"/>
                    <a:gd name="T28" fmla="*/ 5 w 901"/>
                    <a:gd name="T29" fmla="*/ 45 h 225"/>
                    <a:gd name="T30" fmla="*/ 0 w 901"/>
                    <a:gd name="T31" fmla="*/ 53 h 225"/>
                    <a:gd name="T32" fmla="*/ 2 w 901"/>
                    <a:gd name="T33" fmla="*/ 57 h 225"/>
                    <a:gd name="T34" fmla="*/ 4 w 901"/>
                    <a:gd name="T35" fmla="*/ 50 h 225"/>
                    <a:gd name="T36" fmla="*/ 11 w 901"/>
                    <a:gd name="T37" fmla="*/ 43 h 225"/>
                    <a:gd name="T38" fmla="*/ 21 w 901"/>
                    <a:gd name="T39" fmla="*/ 38 h 225"/>
                    <a:gd name="T40" fmla="*/ 34 w 901"/>
                    <a:gd name="T41" fmla="*/ 32 h 225"/>
                    <a:gd name="T42" fmla="*/ 50 w 901"/>
                    <a:gd name="T43" fmla="*/ 27 h 225"/>
                    <a:gd name="T44" fmla="*/ 67 w 901"/>
                    <a:gd name="T45" fmla="*/ 22 h 225"/>
                    <a:gd name="T46" fmla="*/ 86 w 901"/>
                    <a:gd name="T47" fmla="*/ 18 h 225"/>
                    <a:gd name="T48" fmla="*/ 106 w 901"/>
                    <a:gd name="T49" fmla="*/ 15 h 225"/>
                    <a:gd name="T50" fmla="*/ 126 w 901"/>
                    <a:gd name="T51" fmla="*/ 12 h 225"/>
                    <a:gd name="T52" fmla="*/ 145 w 901"/>
                    <a:gd name="T53" fmla="*/ 9 h 225"/>
                    <a:gd name="T54" fmla="*/ 164 w 901"/>
                    <a:gd name="T55" fmla="*/ 7 h 225"/>
                    <a:gd name="T56" fmla="*/ 181 w 901"/>
                    <a:gd name="T57" fmla="*/ 5 h 225"/>
                    <a:gd name="T58" fmla="*/ 197 w 901"/>
                    <a:gd name="T59" fmla="*/ 4 h 225"/>
                    <a:gd name="T60" fmla="*/ 209 w 901"/>
                    <a:gd name="T61" fmla="*/ 3 h 225"/>
                    <a:gd name="T62" fmla="*/ 219 w 901"/>
                    <a:gd name="T63" fmla="*/ 3 h 225"/>
                    <a:gd name="T64" fmla="*/ 225 w 901"/>
                    <a:gd name="T65" fmla="*/ 3 h 22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01"/>
                    <a:gd name="T100" fmla="*/ 0 h 225"/>
                    <a:gd name="T101" fmla="*/ 901 w 901"/>
                    <a:gd name="T102" fmla="*/ 225 h 22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01" h="225">
                      <a:moveTo>
                        <a:pt x="901" y="0"/>
                      </a:moveTo>
                      <a:lnTo>
                        <a:pt x="891" y="0"/>
                      </a:lnTo>
                      <a:lnTo>
                        <a:pt x="877" y="0"/>
                      </a:lnTo>
                      <a:lnTo>
                        <a:pt x="860" y="1"/>
                      </a:lnTo>
                      <a:lnTo>
                        <a:pt x="839" y="2"/>
                      </a:lnTo>
                      <a:lnTo>
                        <a:pt x="815" y="4"/>
                      </a:lnTo>
                      <a:lnTo>
                        <a:pt x="788" y="5"/>
                      </a:lnTo>
                      <a:lnTo>
                        <a:pt x="758" y="8"/>
                      </a:lnTo>
                      <a:lnTo>
                        <a:pt x="727" y="11"/>
                      </a:lnTo>
                      <a:lnTo>
                        <a:pt x="693" y="15"/>
                      </a:lnTo>
                      <a:lnTo>
                        <a:pt x="658" y="18"/>
                      </a:lnTo>
                      <a:lnTo>
                        <a:pt x="621" y="22"/>
                      </a:lnTo>
                      <a:lnTo>
                        <a:pt x="583" y="26"/>
                      </a:lnTo>
                      <a:lnTo>
                        <a:pt x="543" y="31"/>
                      </a:lnTo>
                      <a:lnTo>
                        <a:pt x="503" y="37"/>
                      </a:lnTo>
                      <a:lnTo>
                        <a:pt x="464" y="42"/>
                      </a:lnTo>
                      <a:lnTo>
                        <a:pt x="423" y="49"/>
                      </a:lnTo>
                      <a:lnTo>
                        <a:pt x="383" y="56"/>
                      </a:lnTo>
                      <a:lnTo>
                        <a:pt x="344" y="63"/>
                      </a:lnTo>
                      <a:lnTo>
                        <a:pt x="306" y="71"/>
                      </a:lnTo>
                      <a:lnTo>
                        <a:pt x="268" y="79"/>
                      </a:lnTo>
                      <a:lnTo>
                        <a:pt x="232" y="88"/>
                      </a:lnTo>
                      <a:lnTo>
                        <a:pt x="197" y="98"/>
                      </a:lnTo>
                      <a:lnTo>
                        <a:pt x="165" y="107"/>
                      </a:lnTo>
                      <a:lnTo>
                        <a:pt x="135" y="117"/>
                      </a:lnTo>
                      <a:lnTo>
                        <a:pt x="105" y="129"/>
                      </a:lnTo>
                      <a:lnTo>
                        <a:pt x="80" y="140"/>
                      </a:lnTo>
                      <a:lnTo>
                        <a:pt x="58" y="153"/>
                      </a:lnTo>
                      <a:lnTo>
                        <a:pt x="40" y="166"/>
                      </a:lnTo>
                      <a:lnTo>
                        <a:pt x="23" y="179"/>
                      </a:lnTo>
                      <a:lnTo>
                        <a:pt x="12" y="194"/>
                      </a:lnTo>
                      <a:lnTo>
                        <a:pt x="3" y="209"/>
                      </a:lnTo>
                      <a:lnTo>
                        <a:pt x="0" y="225"/>
                      </a:lnTo>
                      <a:lnTo>
                        <a:pt x="10" y="225"/>
                      </a:lnTo>
                      <a:lnTo>
                        <a:pt x="12" y="212"/>
                      </a:lnTo>
                      <a:lnTo>
                        <a:pt x="19" y="199"/>
                      </a:lnTo>
                      <a:lnTo>
                        <a:pt x="30" y="186"/>
                      </a:lnTo>
                      <a:lnTo>
                        <a:pt x="44" y="172"/>
                      </a:lnTo>
                      <a:lnTo>
                        <a:pt x="63" y="160"/>
                      </a:lnTo>
                      <a:lnTo>
                        <a:pt x="85" y="149"/>
                      </a:lnTo>
                      <a:lnTo>
                        <a:pt x="110" y="138"/>
                      </a:lnTo>
                      <a:lnTo>
                        <a:pt x="138" y="126"/>
                      </a:lnTo>
                      <a:lnTo>
                        <a:pt x="167" y="116"/>
                      </a:lnTo>
                      <a:lnTo>
                        <a:pt x="200" y="107"/>
                      </a:lnTo>
                      <a:lnTo>
                        <a:pt x="234" y="98"/>
                      </a:lnTo>
                      <a:lnTo>
                        <a:pt x="270" y="88"/>
                      </a:lnTo>
                      <a:lnTo>
                        <a:pt x="308" y="80"/>
                      </a:lnTo>
                      <a:lnTo>
                        <a:pt x="346" y="72"/>
                      </a:lnTo>
                      <a:lnTo>
                        <a:pt x="385" y="65"/>
                      </a:lnTo>
                      <a:lnTo>
                        <a:pt x="426" y="58"/>
                      </a:lnTo>
                      <a:lnTo>
                        <a:pt x="466" y="52"/>
                      </a:lnTo>
                      <a:lnTo>
                        <a:pt x="505" y="46"/>
                      </a:lnTo>
                      <a:lnTo>
                        <a:pt x="545" y="40"/>
                      </a:lnTo>
                      <a:lnTo>
                        <a:pt x="583" y="35"/>
                      </a:lnTo>
                      <a:lnTo>
                        <a:pt x="621" y="31"/>
                      </a:lnTo>
                      <a:lnTo>
                        <a:pt x="658" y="27"/>
                      </a:lnTo>
                      <a:lnTo>
                        <a:pt x="693" y="24"/>
                      </a:lnTo>
                      <a:lnTo>
                        <a:pt x="727" y="20"/>
                      </a:lnTo>
                      <a:lnTo>
                        <a:pt x="758" y="17"/>
                      </a:lnTo>
                      <a:lnTo>
                        <a:pt x="788" y="15"/>
                      </a:lnTo>
                      <a:lnTo>
                        <a:pt x="815" y="14"/>
                      </a:lnTo>
                      <a:lnTo>
                        <a:pt x="839" y="11"/>
                      </a:lnTo>
                      <a:lnTo>
                        <a:pt x="860" y="10"/>
                      </a:lnTo>
                      <a:lnTo>
                        <a:pt x="877" y="9"/>
                      </a:lnTo>
                      <a:lnTo>
                        <a:pt x="891" y="9"/>
                      </a:lnTo>
                      <a:lnTo>
                        <a:pt x="901" y="9"/>
                      </a:lnTo>
                      <a:lnTo>
                        <a:pt x="90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91" name="Freeform 772"/>
                <p:cNvSpPr>
                  <a:spLocks/>
                </p:cNvSpPr>
                <p:nvPr/>
              </p:nvSpPr>
              <p:spPr bwMode="auto">
                <a:xfrm>
                  <a:off x="2503" y="3656"/>
                  <a:ext cx="197" cy="125"/>
                </a:xfrm>
                <a:custGeom>
                  <a:avLst/>
                  <a:gdLst>
                    <a:gd name="T0" fmla="*/ 98 w 394"/>
                    <a:gd name="T1" fmla="*/ 63 h 250"/>
                    <a:gd name="T2" fmla="*/ 98 w 394"/>
                    <a:gd name="T3" fmla="*/ 58 h 250"/>
                    <a:gd name="T4" fmla="*/ 99 w 394"/>
                    <a:gd name="T5" fmla="*/ 52 h 250"/>
                    <a:gd name="T6" fmla="*/ 99 w 394"/>
                    <a:gd name="T7" fmla="*/ 47 h 250"/>
                    <a:gd name="T8" fmla="*/ 99 w 394"/>
                    <a:gd name="T9" fmla="*/ 42 h 250"/>
                    <a:gd name="T10" fmla="*/ 98 w 394"/>
                    <a:gd name="T11" fmla="*/ 37 h 250"/>
                    <a:gd name="T12" fmla="*/ 97 w 394"/>
                    <a:gd name="T13" fmla="*/ 31 h 250"/>
                    <a:gd name="T14" fmla="*/ 94 w 394"/>
                    <a:gd name="T15" fmla="*/ 27 h 250"/>
                    <a:gd name="T16" fmla="*/ 91 w 394"/>
                    <a:gd name="T17" fmla="*/ 22 h 250"/>
                    <a:gd name="T18" fmla="*/ 86 w 394"/>
                    <a:gd name="T19" fmla="*/ 18 h 250"/>
                    <a:gd name="T20" fmla="*/ 80 w 394"/>
                    <a:gd name="T21" fmla="*/ 14 h 250"/>
                    <a:gd name="T22" fmla="*/ 71 w 394"/>
                    <a:gd name="T23" fmla="*/ 10 h 250"/>
                    <a:gd name="T24" fmla="*/ 61 w 394"/>
                    <a:gd name="T25" fmla="*/ 7 h 250"/>
                    <a:gd name="T26" fmla="*/ 49 w 394"/>
                    <a:gd name="T27" fmla="*/ 4 h 250"/>
                    <a:gd name="T28" fmla="*/ 36 w 394"/>
                    <a:gd name="T29" fmla="*/ 2 h 250"/>
                    <a:gd name="T30" fmla="*/ 19 w 394"/>
                    <a:gd name="T31" fmla="*/ 1 h 250"/>
                    <a:gd name="T32" fmla="*/ 0 w 394"/>
                    <a:gd name="T33" fmla="*/ 0 h 250"/>
                    <a:gd name="T34" fmla="*/ 0 w 394"/>
                    <a:gd name="T35" fmla="*/ 3 h 250"/>
                    <a:gd name="T36" fmla="*/ 19 w 394"/>
                    <a:gd name="T37" fmla="*/ 3 h 250"/>
                    <a:gd name="T38" fmla="*/ 36 w 394"/>
                    <a:gd name="T39" fmla="*/ 5 h 250"/>
                    <a:gd name="T40" fmla="*/ 49 w 394"/>
                    <a:gd name="T41" fmla="*/ 7 h 250"/>
                    <a:gd name="T42" fmla="*/ 60 w 394"/>
                    <a:gd name="T43" fmla="*/ 9 h 250"/>
                    <a:gd name="T44" fmla="*/ 71 w 394"/>
                    <a:gd name="T45" fmla="*/ 12 h 250"/>
                    <a:gd name="T46" fmla="*/ 79 w 394"/>
                    <a:gd name="T47" fmla="*/ 16 h 250"/>
                    <a:gd name="T48" fmla="*/ 85 w 394"/>
                    <a:gd name="T49" fmla="*/ 20 h 250"/>
                    <a:gd name="T50" fmla="*/ 89 w 394"/>
                    <a:gd name="T51" fmla="*/ 24 h 250"/>
                    <a:gd name="T52" fmla="*/ 92 w 394"/>
                    <a:gd name="T53" fmla="*/ 28 h 250"/>
                    <a:gd name="T54" fmla="*/ 94 w 394"/>
                    <a:gd name="T55" fmla="*/ 33 h 250"/>
                    <a:gd name="T56" fmla="*/ 96 w 394"/>
                    <a:gd name="T57" fmla="*/ 37 h 250"/>
                    <a:gd name="T58" fmla="*/ 97 w 394"/>
                    <a:gd name="T59" fmla="*/ 42 h 250"/>
                    <a:gd name="T60" fmla="*/ 97 w 394"/>
                    <a:gd name="T61" fmla="*/ 47 h 250"/>
                    <a:gd name="T62" fmla="*/ 96 w 394"/>
                    <a:gd name="T63" fmla="*/ 52 h 250"/>
                    <a:gd name="T64" fmla="*/ 96 w 394"/>
                    <a:gd name="T65" fmla="*/ 58 h 250"/>
                    <a:gd name="T66" fmla="*/ 95 w 394"/>
                    <a:gd name="T67" fmla="*/ 63 h 250"/>
                    <a:gd name="T68" fmla="*/ 98 w 394"/>
                    <a:gd name="T69" fmla="*/ 63 h 25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394"/>
                    <a:gd name="T106" fmla="*/ 0 h 250"/>
                    <a:gd name="T107" fmla="*/ 394 w 394"/>
                    <a:gd name="T108" fmla="*/ 250 h 250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394" h="250">
                      <a:moveTo>
                        <a:pt x="389" y="250"/>
                      </a:moveTo>
                      <a:lnTo>
                        <a:pt x="391" y="229"/>
                      </a:lnTo>
                      <a:lnTo>
                        <a:pt x="393" y="208"/>
                      </a:lnTo>
                      <a:lnTo>
                        <a:pt x="394" y="187"/>
                      </a:lnTo>
                      <a:lnTo>
                        <a:pt x="394" y="167"/>
                      </a:lnTo>
                      <a:lnTo>
                        <a:pt x="391" y="146"/>
                      </a:lnTo>
                      <a:lnTo>
                        <a:pt x="385" y="126"/>
                      </a:lnTo>
                      <a:lnTo>
                        <a:pt x="375" y="106"/>
                      </a:lnTo>
                      <a:lnTo>
                        <a:pt x="362" y="86"/>
                      </a:lnTo>
                      <a:lnTo>
                        <a:pt x="341" y="70"/>
                      </a:lnTo>
                      <a:lnTo>
                        <a:pt x="317" y="53"/>
                      </a:lnTo>
                      <a:lnTo>
                        <a:pt x="284" y="39"/>
                      </a:lnTo>
                      <a:lnTo>
                        <a:pt x="246" y="26"/>
                      </a:lnTo>
                      <a:lnTo>
                        <a:pt x="199" y="16"/>
                      </a:lnTo>
                      <a:lnTo>
                        <a:pt x="141" y="8"/>
                      </a:lnTo>
                      <a:lnTo>
                        <a:pt x="76" y="3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76" y="12"/>
                      </a:lnTo>
                      <a:lnTo>
                        <a:pt x="141" y="17"/>
                      </a:lnTo>
                      <a:lnTo>
                        <a:pt x="196" y="25"/>
                      </a:lnTo>
                      <a:lnTo>
                        <a:pt x="243" y="35"/>
                      </a:lnTo>
                      <a:lnTo>
                        <a:pt x="281" y="48"/>
                      </a:lnTo>
                      <a:lnTo>
                        <a:pt x="313" y="62"/>
                      </a:lnTo>
                      <a:lnTo>
                        <a:pt x="337" y="77"/>
                      </a:lnTo>
                      <a:lnTo>
                        <a:pt x="355" y="93"/>
                      </a:lnTo>
                      <a:lnTo>
                        <a:pt x="368" y="110"/>
                      </a:lnTo>
                      <a:lnTo>
                        <a:pt x="376" y="129"/>
                      </a:lnTo>
                      <a:lnTo>
                        <a:pt x="382" y="148"/>
                      </a:lnTo>
                      <a:lnTo>
                        <a:pt x="385" y="167"/>
                      </a:lnTo>
                      <a:lnTo>
                        <a:pt x="385" y="187"/>
                      </a:lnTo>
                      <a:lnTo>
                        <a:pt x="384" y="208"/>
                      </a:lnTo>
                      <a:lnTo>
                        <a:pt x="382" y="229"/>
                      </a:lnTo>
                      <a:lnTo>
                        <a:pt x="379" y="250"/>
                      </a:lnTo>
                      <a:lnTo>
                        <a:pt x="389" y="25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92" name="Rectangle 773"/>
                <p:cNvSpPr>
                  <a:spLocks noChangeArrowheads="1"/>
                </p:cNvSpPr>
                <p:nvPr/>
              </p:nvSpPr>
              <p:spPr bwMode="auto">
                <a:xfrm>
                  <a:off x="2697" y="3644"/>
                  <a:ext cx="69" cy="14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93" name="Freeform 774"/>
                <p:cNvSpPr>
                  <a:spLocks/>
                </p:cNvSpPr>
                <p:nvPr/>
              </p:nvSpPr>
              <p:spPr bwMode="auto">
                <a:xfrm>
                  <a:off x="2764" y="3641"/>
                  <a:ext cx="4" cy="152"/>
                </a:xfrm>
                <a:custGeom>
                  <a:avLst/>
                  <a:gdLst>
                    <a:gd name="T0" fmla="*/ 1 w 9"/>
                    <a:gd name="T1" fmla="*/ 3 h 303"/>
                    <a:gd name="T2" fmla="*/ 0 w 9"/>
                    <a:gd name="T3" fmla="*/ 1 h 303"/>
                    <a:gd name="T4" fmla="*/ 0 w 9"/>
                    <a:gd name="T5" fmla="*/ 76 h 303"/>
                    <a:gd name="T6" fmla="*/ 2 w 9"/>
                    <a:gd name="T7" fmla="*/ 76 h 303"/>
                    <a:gd name="T8" fmla="*/ 2 w 9"/>
                    <a:gd name="T9" fmla="*/ 1 h 303"/>
                    <a:gd name="T10" fmla="*/ 1 w 9"/>
                    <a:gd name="T11" fmla="*/ 0 h 303"/>
                    <a:gd name="T12" fmla="*/ 2 w 9"/>
                    <a:gd name="T13" fmla="*/ 1 h 303"/>
                    <a:gd name="T14" fmla="*/ 2 w 9"/>
                    <a:gd name="T15" fmla="*/ 0 h 303"/>
                    <a:gd name="T16" fmla="*/ 1 w 9"/>
                    <a:gd name="T17" fmla="*/ 0 h 303"/>
                    <a:gd name="T18" fmla="*/ 1 w 9"/>
                    <a:gd name="T19" fmla="*/ 3 h 30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303"/>
                    <a:gd name="T32" fmla="*/ 9 w 9"/>
                    <a:gd name="T33" fmla="*/ 303 h 30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303">
                      <a:moveTo>
                        <a:pt x="5" y="9"/>
                      </a:moveTo>
                      <a:lnTo>
                        <a:pt x="0" y="4"/>
                      </a:lnTo>
                      <a:lnTo>
                        <a:pt x="0" y="303"/>
                      </a:lnTo>
                      <a:lnTo>
                        <a:pt x="9" y="303"/>
                      </a:lnTo>
                      <a:lnTo>
                        <a:pt x="9" y="4"/>
                      </a:lnTo>
                      <a:lnTo>
                        <a:pt x="5" y="0"/>
                      </a:lnTo>
                      <a:lnTo>
                        <a:pt x="9" y="4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5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94" name="Freeform 775"/>
                <p:cNvSpPr>
                  <a:spLocks/>
                </p:cNvSpPr>
                <p:nvPr/>
              </p:nvSpPr>
              <p:spPr bwMode="auto">
                <a:xfrm>
                  <a:off x="2694" y="3641"/>
                  <a:ext cx="72" cy="5"/>
                </a:xfrm>
                <a:custGeom>
                  <a:avLst/>
                  <a:gdLst>
                    <a:gd name="T0" fmla="*/ 3 w 143"/>
                    <a:gd name="T1" fmla="*/ 1 h 9"/>
                    <a:gd name="T2" fmla="*/ 1 w 143"/>
                    <a:gd name="T3" fmla="*/ 3 h 9"/>
                    <a:gd name="T4" fmla="*/ 36 w 143"/>
                    <a:gd name="T5" fmla="*/ 3 h 9"/>
                    <a:gd name="T6" fmla="*/ 36 w 143"/>
                    <a:gd name="T7" fmla="*/ 0 h 9"/>
                    <a:gd name="T8" fmla="*/ 1 w 143"/>
                    <a:gd name="T9" fmla="*/ 0 h 9"/>
                    <a:gd name="T10" fmla="*/ 0 w 143"/>
                    <a:gd name="T11" fmla="*/ 1 h 9"/>
                    <a:gd name="T12" fmla="*/ 1 w 143"/>
                    <a:gd name="T13" fmla="*/ 0 h 9"/>
                    <a:gd name="T14" fmla="*/ 0 w 143"/>
                    <a:gd name="T15" fmla="*/ 0 h 9"/>
                    <a:gd name="T16" fmla="*/ 0 w 143"/>
                    <a:gd name="T17" fmla="*/ 1 h 9"/>
                    <a:gd name="T18" fmla="*/ 3 w 143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3"/>
                    <a:gd name="T31" fmla="*/ 0 h 9"/>
                    <a:gd name="T32" fmla="*/ 143 w 143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3" h="9">
                      <a:moveTo>
                        <a:pt x="9" y="4"/>
                      </a:moveTo>
                      <a:lnTo>
                        <a:pt x="4" y="9"/>
                      </a:lnTo>
                      <a:lnTo>
                        <a:pt x="143" y="9"/>
                      </a:lnTo>
                      <a:lnTo>
                        <a:pt x="143" y="0"/>
                      </a:lnTo>
                      <a:lnTo>
                        <a:pt x="4" y="0"/>
                      </a:lnTo>
                      <a:lnTo>
                        <a:pt x="0" y="4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9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95" name="Freeform 776"/>
                <p:cNvSpPr>
                  <a:spLocks/>
                </p:cNvSpPr>
                <p:nvPr/>
              </p:nvSpPr>
              <p:spPr bwMode="auto">
                <a:xfrm>
                  <a:off x="2694" y="3644"/>
                  <a:ext cx="5" cy="151"/>
                </a:xfrm>
                <a:custGeom>
                  <a:avLst/>
                  <a:gdLst>
                    <a:gd name="T0" fmla="*/ 1 w 9"/>
                    <a:gd name="T1" fmla="*/ 73 h 303"/>
                    <a:gd name="T2" fmla="*/ 3 w 9"/>
                    <a:gd name="T3" fmla="*/ 74 h 303"/>
                    <a:gd name="T4" fmla="*/ 3 w 9"/>
                    <a:gd name="T5" fmla="*/ 0 h 303"/>
                    <a:gd name="T6" fmla="*/ 0 w 9"/>
                    <a:gd name="T7" fmla="*/ 0 h 303"/>
                    <a:gd name="T8" fmla="*/ 0 w 9"/>
                    <a:gd name="T9" fmla="*/ 74 h 303"/>
                    <a:gd name="T10" fmla="*/ 1 w 9"/>
                    <a:gd name="T11" fmla="*/ 75 h 303"/>
                    <a:gd name="T12" fmla="*/ 0 w 9"/>
                    <a:gd name="T13" fmla="*/ 74 h 303"/>
                    <a:gd name="T14" fmla="*/ 0 w 9"/>
                    <a:gd name="T15" fmla="*/ 75 h 303"/>
                    <a:gd name="T16" fmla="*/ 1 w 9"/>
                    <a:gd name="T17" fmla="*/ 75 h 303"/>
                    <a:gd name="T18" fmla="*/ 1 w 9"/>
                    <a:gd name="T19" fmla="*/ 73 h 30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303"/>
                    <a:gd name="T32" fmla="*/ 9 w 9"/>
                    <a:gd name="T33" fmla="*/ 303 h 30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303">
                      <a:moveTo>
                        <a:pt x="4" y="294"/>
                      </a:moveTo>
                      <a:lnTo>
                        <a:pt x="9" y="299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299"/>
                      </a:lnTo>
                      <a:lnTo>
                        <a:pt x="4" y="303"/>
                      </a:lnTo>
                      <a:lnTo>
                        <a:pt x="0" y="299"/>
                      </a:lnTo>
                      <a:lnTo>
                        <a:pt x="0" y="303"/>
                      </a:lnTo>
                      <a:lnTo>
                        <a:pt x="4" y="303"/>
                      </a:lnTo>
                      <a:lnTo>
                        <a:pt x="4" y="29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96" name="Freeform 777"/>
                <p:cNvSpPr>
                  <a:spLocks/>
                </p:cNvSpPr>
                <p:nvPr/>
              </p:nvSpPr>
              <p:spPr bwMode="auto">
                <a:xfrm>
                  <a:off x="2697" y="3791"/>
                  <a:ext cx="71" cy="4"/>
                </a:xfrm>
                <a:custGeom>
                  <a:avLst/>
                  <a:gdLst>
                    <a:gd name="T0" fmla="*/ 33 w 143"/>
                    <a:gd name="T1" fmla="*/ 1 h 9"/>
                    <a:gd name="T2" fmla="*/ 34 w 143"/>
                    <a:gd name="T3" fmla="*/ 0 h 9"/>
                    <a:gd name="T4" fmla="*/ 0 w 143"/>
                    <a:gd name="T5" fmla="*/ 0 h 9"/>
                    <a:gd name="T6" fmla="*/ 0 w 143"/>
                    <a:gd name="T7" fmla="*/ 2 h 9"/>
                    <a:gd name="T8" fmla="*/ 34 w 143"/>
                    <a:gd name="T9" fmla="*/ 2 h 9"/>
                    <a:gd name="T10" fmla="*/ 35 w 143"/>
                    <a:gd name="T11" fmla="*/ 1 h 9"/>
                    <a:gd name="T12" fmla="*/ 34 w 143"/>
                    <a:gd name="T13" fmla="*/ 2 h 9"/>
                    <a:gd name="T14" fmla="*/ 35 w 143"/>
                    <a:gd name="T15" fmla="*/ 2 h 9"/>
                    <a:gd name="T16" fmla="*/ 35 w 143"/>
                    <a:gd name="T17" fmla="*/ 1 h 9"/>
                    <a:gd name="T18" fmla="*/ 33 w 143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3"/>
                    <a:gd name="T31" fmla="*/ 0 h 9"/>
                    <a:gd name="T32" fmla="*/ 143 w 143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3" h="9">
                      <a:moveTo>
                        <a:pt x="134" y="5"/>
                      </a:moveTo>
                      <a:lnTo>
                        <a:pt x="139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39" y="9"/>
                      </a:lnTo>
                      <a:lnTo>
                        <a:pt x="143" y="5"/>
                      </a:lnTo>
                      <a:lnTo>
                        <a:pt x="139" y="9"/>
                      </a:lnTo>
                      <a:lnTo>
                        <a:pt x="143" y="9"/>
                      </a:lnTo>
                      <a:lnTo>
                        <a:pt x="143" y="5"/>
                      </a:lnTo>
                      <a:lnTo>
                        <a:pt x="134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97" name="Freeform 778"/>
                <p:cNvSpPr>
                  <a:spLocks/>
                </p:cNvSpPr>
                <p:nvPr/>
              </p:nvSpPr>
              <p:spPr bwMode="auto">
                <a:xfrm>
                  <a:off x="3429" y="3056"/>
                  <a:ext cx="34" cy="34"/>
                </a:xfrm>
                <a:custGeom>
                  <a:avLst/>
                  <a:gdLst>
                    <a:gd name="T0" fmla="*/ 9 w 68"/>
                    <a:gd name="T1" fmla="*/ 17 h 68"/>
                    <a:gd name="T2" fmla="*/ 10 w 68"/>
                    <a:gd name="T3" fmla="*/ 17 h 68"/>
                    <a:gd name="T4" fmla="*/ 11 w 68"/>
                    <a:gd name="T5" fmla="*/ 17 h 68"/>
                    <a:gd name="T6" fmla="*/ 13 w 68"/>
                    <a:gd name="T7" fmla="*/ 15 h 68"/>
                    <a:gd name="T8" fmla="*/ 14 w 68"/>
                    <a:gd name="T9" fmla="*/ 14 h 68"/>
                    <a:gd name="T10" fmla="*/ 15 w 68"/>
                    <a:gd name="T11" fmla="*/ 13 h 68"/>
                    <a:gd name="T12" fmla="*/ 17 w 68"/>
                    <a:gd name="T13" fmla="*/ 12 h 68"/>
                    <a:gd name="T14" fmla="*/ 17 w 68"/>
                    <a:gd name="T15" fmla="*/ 10 h 68"/>
                    <a:gd name="T16" fmla="*/ 17 w 68"/>
                    <a:gd name="T17" fmla="*/ 9 h 68"/>
                    <a:gd name="T18" fmla="*/ 17 w 68"/>
                    <a:gd name="T19" fmla="*/ 6 h 68"/>
                    <a:gd name="T20" fmla="*/ 17 w 68"/>
                    <a:gd name="T21" fmla="*/ 5 h 68"/>
                    <a:gd name="T22" fmla="*/ 15 w 68"/>
                    <a:gd name="T23" fmla="*/ 3 h 68"/>
                    <a:gd name="T24" fmla="*/ 14 w 68"/>
                    <a:gd name="T25" fmla="*/ 2 h 68"/>
                    <a:gd name="T26" fmla="*/ 13 w 68"/>
                    <a:gd name="T27" fmla="*/ 1 h 68"/>
                    <a:gd name="T28" fmla="*/ 11 w 68"/>
                    <a:gd name="T29" fmla="*/ 1 h 68"/>
                    <a:gd name="T30" fmla="*/ 10 w 68"/>
                    <a:gd name="T31" fmla="*/ 1 h 68"/>
                    <a:gd name="T32" fmla="*/ 9 w 68"/>
                    <a:gd name="T33" fmla="*/ 0 h 68"/>
                    <a:gd name="T34" fmla="*/ 6 w 68"/>
                    <a:gd name="T35" fmla="*/ 1 h 68"/>
                    <a:gd name="T36" fmla="*/ 4 w 68"/>
                    <a:gd name="T37" fmla="*/ 1 h 68"/>
                    <a:gd name="T38" fmla="*/ 3 w 68"/>
                    <a:gd name="T39" fmla="*/ 1 h 68"/>
                    <a:gd name="T40" fmla="*/ 2 w 68"/>
                    <a:gd name="T41" fmla="*/ 2 h 68"/>
                    <a:gd name="T42" fmla="*/ 1 w 68"/>
                    <a:gd name="T43" fmla="*/ 3 h 68"/>
                    <a:gd name="T44" fmla="*/ 1 w 68"/>
                    <a:gd name="T45" fmla="*/ 5 h 68"/>
                    <a:gd name="T46" fmla="*/ 1 w 68"/>
                    <a:gd name="T47" fmla="*/ 6 h 68"/>
                    <a:gd name="T48" fmla="*/ 0 w 68"/>
                    <a:gd name="T49" fmla="*/ 9 h 68"/>
                    <a:gd name="T50" fmla="*/ 1 w 68"/>
                    <a:gd name="T51" fmla="*/ 12 h 68"/>
                    <a:gd name="T52" fmla="*/ 2 w 68"/>
                    <a:gd name="T53" fmla="*/ 14 h 68"/>
                    <a:gd name="T54" fmla="*/ 4 w 68"/>
                    <a:gd name="T55" fmla="*/ 17 h 68"/>
                    <a:gd name="T56" fmla="*/ 9 w 68"/>
                    <a:gd name="T57" fmla="*/ 17 h 68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68"/>
                    <a:gd name="T88" fmla="*/ 0 h 68"/>
                    <a:gd name="T89" fmla="*/ 68 w 68"/>
                    <a:gd name="T90" fmla="*/ 68 h 68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68" h="68">
                      <a:moveTo>
                        <a:pt x="33" y="68"/>
                      </a:moveTo>
                      <a:lnTo>
                        <a:pt x="40" y="67"/>
                      </a:lnTo>
                      <a:lnTo>
                        <a:pt x="47" y="65"/>
                      </a:lnTo>
                      <a:lnTo>
                        <a:pt x="53" y="62"/>
                      </a:lnTo>
                      <a:lnTo>
                        <a:pt x="57" y="59"/>
                      </a:lnTo>
                      <a:lnTo>
                        <a:pt x="62" y="54"/>
                      </a:lnTo>
                      <a:lnTo>
                        <a:pt x="66" y="48"/>
                      </a:lnTo>
                      <a:lnTo>
                        <a:pt x="67" y="41"/>
                      </a:lnTo>
                      <a:lnTo>
                        <a:pt x="68" y="34"/>
                      </a:lnTo>
                      <a:lnTo>
                        <a:pt x="67" y="27"/>
                      </a:lnTo>
                      <a:lnTo>
                        <a:pt x="66" y="21"/>
                      </a:lnTo>
                      <a:lnTo>
                        <a:pt x="62" y="15"/>
                      </a:lnTo>
                      <a:lnTo>
                        <a:pt x="57" y="10"/>
                      </a:lnTo>
                      <a:lnTo>
                        <a:pt x="53" y="6"/>
                      </a:lnTo>
                      <a:lnTo>
                        <a:pt x="47" y="2"/>
                      </a:lnTo>
                      <a:lnTo>
                        <a:pt x="40" y="1"/>
                      </a:lnTo>
                      <a:lnTo>
                        <a:pt x="33" y="0"/>
                      </a:lnTo>
                      <a:lnTo>
                        <a:pt x="26" y="1"/>
                      </a:lnTo>
                      <a:lnTo>
                        <a:pt x="19" y="2"/>
                      </a:lnTo>
                      <a:lnTo>
                        <a:pt x="14" y="6"/>
                      </a:lnTo>
                      <a:lnTo>
                        <a:pt x="9" y="10"/>
                      </a:lnTo>
                      <a:lnTo>
                        <a:pt x="6" y="15"/>
                      </a:lnTo>
                      <a:lnTo>
                        <a:pt x="2" y="21"/>
                      </a:lnTo>
                      <a:lnTo>
                        <a:pt x="1" y="27"/>
                      </a:lnTo>
                      <a:lnTo>
                        <a:pt x="0" y="34"/>
                      </a:lnTo>
                      <a:lnTo>
                        <a:pt x="2" y="48"/>
                      </a:lnTo>
                      <a:lnTo>
                        <a:pt x="9" y="59"/>
                      </a:lnTo>
                      <a:lnTo>
                        <a:pt x="19" y="65"/>
                      </a:lnTo>
                      <a:lnTo>
                        <a:pt x="33" y="6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98" name="Freeform 779"/>
                <p:cNvSpPr>
                  <a:spLocks/>
                </p:cNvSpPr>
                <p:nvPr/>
              </p:nvSpPr>
              <p:spPr bwMode="auto">
                <a:xfrm>
                  <a:off x="3446" y="3074"/>
                  <a:ext cx="20" cy="19"/>
                </a:xfrm>
                <a:custGeom>
                  <a:avLst/>
                  <a:gdLst>
                    <a:gd name="T0" fmla="*/ 8 w 39"/>
                    <a:gd name="T1" fmla="*/ 0 h 38"/>
                    <a:gd name="T2" fmla="*/ 8 w 39"/>
                    <a:gd name="T3" fmla="*/ 0 h 38"/>
                    <a:gd name="T4" fmla="*/ 8 w 39"/>
                    <a:gd name="T5" fmla="*/ 1 h 38"/>
                    <a:gd name="T6" fmla="*/ 7 w 39"/>
                    <a:gd name="T7" fmla="*/ 3 h 38"/>
                    <a:gd name="T8" fmla="*/ 7 w 39"/>
                    <a:gd name="T9" fmla="*/ 5 h 38"/>
                    <a:gd name="T10" fmla="*/ 6 w 39"/>
                    <a:gd name="T11" fmla="*/ 5 h 38"/>
                    <a:gd name="T12" fmla="*/ 5 w 39"/>
                    <a:gd name="T13" fmla="*/ 6 h 38"/>
                    <a:gd name="T14" fmla="*/ 4 w 39"/>
                    <a:gd name="T15" fmla="*/ 6 h 38"/>
                    <a:gd name="T16" fmla="*/ 2 w 39"/>
                    <a:gd name="T17" fmla="*/ 7 h 38"/>
                    <a:gd name="T18" fmla="*/ 0 w 39"/>
                    <a:gd name="T19" fmla="*/ 7 h 38"/>
                    <a:gd name="T20" fmla="*/ 0 w 39"/>
                    <a:gd name="T21" fmla="*/ 10 h 38"/>
                    <a:gd name="T22" fmla="*/ 2 w 39"/>
                    <a:gd name="T23" fmla="*/ 10 h 38"/>
                    <a:gd name="T24" fmla="*/ 4 w 39"/>
                    <a:gd name="T25" fmla="*/ 9 h 38"/>
                    <a:gd name="T26" fmla="*/ 6 w 39"/>
                    <a:gd name="T27" fmla="*/ 7 h 38"/>
                    <a:gd name="T28" fmla="*/ 7 w 39"/>
                    <a:gd name="T29" fmla="*/ 7 h 38"/>
                    <a:gd name="T30" fmla="*/ 9 w 39"/>
                    <a:gd name="T31" fmla="*/ 5 h 38"/>
                    <a:gd name="T32" fmla="*/ 10 w 39"/>
                    <a:gd name="T33" fmla="*/ 3 h 38"/>
                    <a:gd name="T34" fmla="*/ 10 w 39"/>
                    <a:gd name="T35" fmla="*/ 2 h 38"/>
                    <a:gd name="T36" fmla="*/ 10 w 39"/>
                    <a:gd name="T37" fmla="*/ 0 h 38"/>
                    <a:gd name="T38" fmla="*/ 10 w 39"/>
                    <a:gd name="T39" fmla="*/ 0 h 38"/>
                    <a:gd name="T40" fmla="*/ 8 w 39"/>
                    <a:gd name="T41" fmla="*/ 0 h 3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39"/>
                    <a:gd name="T64" fmla="*/ 0 h 38"/>
                    <a:gd name="T65" fmla="*/ 39 w 39"/>
                    <a:gd name="T66" fmla="*/ 38 h 38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39" h="38">
                      <a:moveTo>
                        <a:pt x="30" y="0"/>
                      </a:moveTo>
                      <a:lnTo>
                        <a:pt x="30" y="0"/>
                      </a:lnTo>
                      <a:lnTo>
                        <a:pt x="29" y="6"/>
                      </a:lnTo>
                      <a:lnTo>
                        <a:pt x="28" y="13"/>
                      </a:lnTo>
                      <a:lnTo>
                        <a:pt x="26" y="18"/>
                      </a:lnTo>
                      <a:lnTo>
                        <a:pt x="21" y="21"/>
                      </a:lnTo>
                      <a:lnTo>
                        <a:pt x="18" y="25"/>
                      </a:lnTo>
                      <a:lnTo>
                        <a:pt x="13" y="27"/>
                      </a:lnTo>
                      <a:lnTo>
                        <a:pt x="6" y="28"/>
                      </a:lnTo>
                      <a:lnTo>
                        <a:pt x="0" y="29"/>
                      </a:lnTo>
                      <a:lnTo>
                        <a:pt x="0" y="38"/>
                      </a:lnTo>
                      <a:lnTo>
                        <a:pt x="8" y="37"/>
                      </a:lnTo>
                      <a:lnTo>
                        <a:pt x="15" y="36"/>
                      </a:lnTo>
                      <a:lnTo>
                        <a:pt x="22" y="31"/>
                      </a:lnTo>
                      <a:lnTo>
                        <a:pt x="28" y="28"/>
                      </a:lnTo>
                      <a:lnTo>
                        <a:pt x="33" y="22"/>
                      </a:lnTo>
                      <a:lnTo>
                        <a:pt x="37" y="15"/>
                      </a:lnTo>
                      <a:lnTo>
                        <a:pt x="38" y="8"/>
                      </a:lnTo>
                      <a:lnTo>
                        <a:pt x="39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799" name="Freeform 780"/>
                <p:cNvSpPr>
                  <a:spLocks/>
                </p:cNvSpPr>
                <p:nvPr/>
              </p:nvSpPr>
              <p:spPr bwMode="auto">
                <a:xfrm>
                  <a:off x="3446" y="3054"/>
                  <a:ext cx="20" cy="20"/>
                </a:xfrm>
                <a:custGeom>
                  <a:avLst/>
                  <a:gdLst>
                    <a:gd name="T0" fmla="*/ 0 w 39"/>
                    <a:gd name="T1" fmla="*/ 3 h 39"/>
                    <a:gd name="T2" fmla="*/ 0 w 39"/>
                    <a:gd name="T3" fmla="*/ 3 h 39"/>
                    <a:gd name="T4" fmla="*/ 2 w 39"/>
                    <a:gd name="T5" fmla="*/ 3 h 39"/>
                    <a:gd name="T6" fmla="*/ 4 w 39"/>
                    <a:gd name="T7" fmla="*/ 3 h 39"/>
                    <a:gd name="T8" fmla="*/ 5 w 39"/>
                    <a:gd name="T9" fmla="*/ 4 h 39"/>
                    <a:gd name="T10" fmla="*/ 6 w 39"/>
                    <a:gd name="T11" fmla="*/ 5 h 39"/>
                    <a:gd name="T12" fmla="*/ 7 w 39"/>
                    <a:gd name="T13" fmla="*/ 6 h 39"/>
                    <a:gd name="T14" fmla="*/ 7 w 39"/>
                    <a:gd name="T15" fmla="*/ 7 h 39"/>
                    <a:gd name="T16" fmla="*/ 8 w 39"/>
                    <a:gd name="T17" fmla="*/ 9 h 39"/>
                    <a:gd name="T18" fmla="*/ 8 w 39"/>
                    <a:gd name="T19" fmla="*/ 10 h 39"/>
                    <a:gd name="T20" fmla="*/ 10 w 39"/>
                    <a:gd name="T21" fmla="*/ 10 h 39"/>
                    <a:gd name="T22" fmla="*/ 10 w 39"/>
                    <a:gd name="T23" fmla="*/ 8 h 39"/>
                    <a:gd name="T24" fmla="*/ 10 w 39"/>
                    <a:gd name="T25" fmla="*/ 6 h 39"/>
                    <a:gd name="T26" fmla="*/ 9 w 39"/>
                    <a:gd name="T27" fmla="*/ 5 h 39"/>
                    <a:gd name="T28" fmla="*/ 7 w 39"/>
                    <a:gd name="T29" fmla="*/ 3 h 39"/>
                    <a:gd name="T30" fmla="*/ 6 w 39"/>
                    <a:gd name="T31" fmla="*/ 2 h 39"/>
                    <a:gd name="T32" fmla="*/ 4 w 39"/>
                    <a:gd name="T33" fmla="*/ 1 h 39"/>
                    <a:gd name="T34" fmla="*/ 2 w 39"/>
                    <a:gd name="T35" fmla="*/ 1 h 39"/>
                    <a:gd name="T36" fmla="*/ 0 w 39"/>
                    <a:gd name="T37" fmla="*/ 0 h 39"/>
                    <a:gd name="T38" fmla="*/ 0 w 39"/>
                    <a:gd name="T39" fmla="*/ 0 h 39"/>
                    <a:gd name="T40" fmla="*/ 0 w 39"/>
                    <a:gd name="T41" fmla="*/ 3 h 39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39"/>
                    <a:gd name="T64" fmla="*/ 0 h 39"/>
                    <a:gd name="T65" fmla="*/ 39 w 39"/>
                    <a:gd name="T66" fmla="*/ 39 h 39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39" h="39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6" y="11"/>
                      </a:lnTo>
                      <a:lnTo>
                        <a:pt x="13" y="12"/>
                      </a:lnTo>
                      <a:lnTo>
                        <a:pt x="18" y="14"/>
                      </a:lnTo>
                      <a:lnTo>
                        <a:pt x="21" y="19"/>
                      </a:lnTo>
                      <a:lnTo>
                        <a:pt x="26" y="22"/>
                      </a:lnTo>
                      <a:lnTo>
                        <a:pt x="28" y="27"/>
                      </a:lnTo>
                      <a:lnTo>
                        <a:pt x="29" y="34"/>
                      </a:lnTo>
                      <a:lnTo>
                        <a:pt x="30" y="39"/>
                      </a:lnTo>
                      <a:lnTo>
                        <a:pt x="39" y="39"/>
                      </a:lnTo>
                      <a:lnTo>
                        <a:pt x="38" y="31"/>
                      </a:lnTo>
                      <a:lnTo>
                        <a:pt x="37" y="24"/>
                      </a:lnTo>
                      <a:lnTo>
                        <a:pt x="33" y="17"/>
                      </a:lnTo>
                      <a:lnTo>
                        <a:pt x="28" y="12"/>
                      </a:lnTo>
                      <a:lnTo>
                        <a:pt x="22" y="7"/>
                      </a:lnTo>
                      <a:lnTo>
                        <a:pt x="15" y="2"/>
                      </a:lnTo>
                      <a:lnTo>
                        <a:pt x="8" y="1"/>
                      </a:lnTo>
                      <a:lnTo>
                        <a:pt x="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00" name="Freeform 781"/>
                <p:cNvSpPr>
                  <a:spLocks/>
                </p:cNvSpPr>
                <p:nvPr/>
              </p:nvSpPr>
              <p:spPr bwMode="auto">
                <a:xfrm>
                  <a:off x="3427" y="3054"/>
                  <a:ext cx="19" cy="20"/>
                </a:xfrm>
                <a:custGeom>
                  <a:avLst/>
                  <a:gdLst>
                    <a:gd name="T0" fmla="*/ 2 w 38"/>
                    <a:gd name="T1" fmla="*/ 10 h 39"/>
                    <a:gd name="T2" fmla="*/ 2 w 38"/>
                    <a:gd name="T3" fmla="*/ 10 h 39"/>
                    <a:gd name="T4" fmla="*/ 2 w 38"/>
                    <a:gd name="T5" fmla="*/ 9 h 39"/>
                    <a:gd name="T6" fmla="*/ 3 w 38"/>
                    <a:gd name="T7" fmla="*/ 7 h 39"/>
                    <a:gd name="T8" fmla="*/ 3 w 38"/>
                    <a:gd name="T9" fmla="*/ 6 h 39"/>
                    <a:gd name="T10" fmla="*/ 5 w 38"/>
                    <a:gd name="T11" fmla="*/ 5 h 39"/>
                    <a:gd name="T12" fmla="*/ 5 w 38"/>
                    <a:gd name="T13" fmla="*/ 4 h 39"/>
                    <a:gd name="T14" fmla="*/ 6 w 38"/>
                    <a:gd name="T15" fmla="*/ 3 h 39"/>
                    <a:gd name="T16" fmla="*/ 9 w 38"/>
                    <a:gd name="T17" fmla="*/ 3 h 39"/>
                    <a:gd name="T18" fmla="*/ 10 w 38"/>
                    <a:gd name="T19" fmla="*/ 3 h 39"/>
                    <a:gd name="T20" fmla="*/ 10 w 38"/>
                    <a:gd name="T21" fmla="*/ 0 h 39"/>
                    <a:gd name="T22" fmla="*/ 7 w 38"/>
                    <a:gd name="T23" fmla="*/ 1 h 39"/>
                    <a:gd name="T24" fmla="*/ 5 w 38"/>
                    <a:gd name="T25" fmla="*/ 1 h 39"/>
                    <a:gd name="T26" fmla="*/ 4 w 38"/>
                    <a:gd name="T27" fmla="*/ 2 h 39"/>
                    <a:gd name="T28" fmla="*/ 2 w 38"/>
                    <a:gd name="T29" fmla="*/ 3 h 39"/>
                    <a:gd name="T30" fmla="*/ 1 w 38"/>
                    <a:gd name="T31" fmla="*/ 5 h 39"/>
                    <a:gd name="T32" fmla="*/ 1 w 38"/>
                    <a:gd name="T33" fmla="*/ 6 h 39"/>
                    <a:gd name="T34" fmla="*/ 1 w 38"/>
                    <a:gd name="T35" fmla="*/ 8 h 39"/>
                    <a:gd name="T36" fmla="*/ 0 w 38"/>
                    <a:gd name="T37" fmla="*/ 10 h 39"/>
                    <a:gd name="T38" fmla="*/ 0 w 38"/>
                    <a:gd name="T39" fmla="*/ 10 h 39"/>
                    <a:gd name="T40" fmla="*/ 2 w 38"/>
                    <a:gd name="T41" fmla="*/ 10 h 39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38"/>
                    <a:gd name="T64" fmla="*/ 0 h 39"/>
                    <a:gd name="T65" fmla="*/ 38 w 38"/>
                    <a:gd name="T66" fmla="*/ 39 h 39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38" h="39">
                      <a:moveTo>
                        <a:pt x="9" y="39"/>
                      </a:moveTo>
                      <a:lnTo>
                        <a:pt x="9" y="39"/>
                      </a:lnTo>
                      <a:lnTo>
                        <a:pt x="11" y="34"/>
                      </a:lnTo>
                      <a:lnTo>
                        <a:pt x="12" y="27"/>
                      </a:lnTo>
                      <a:lnTo>
                        <a:pt x="14" y="22"/>
                      </a:lnTo>
                      <a:lnTo>
                        <a:pt x="18" y="19"/>
                      </a:lnTo>
                      <a:lnTo>
                        <a:pt x="21" y="14"/>
                      </a:lnTo>
                      <a:lnTo>
                        <a:pt x="26" y="12"/>
                      </a:lnTo>
                      <a:lnTo>
                        <a:pt x="33" y="11"/>
                      </a:lnTo>
                      <a:lnTo>
                        <a:pt x="38" y="9"/>
                      </a:lnTo>
                      <a:lnTo>
                        <a:pt x="38" y="0"/>
                      </a:lnTo>
                      <a:lnTo>
                        <a:pt x="30" y="1"/>
                      </a:lnTo>
                      <a:lnTo>
                        <a:pt x="23" y="2"/>
                      </a:lnTo>
                      <a:lnTo>
                        <a:pt x="16" y="7"/>
                      </a:lnTo>
                      <a:lnTo>
                        <a:pt x="11" y="12"/>
                      </a:lnTo>
                      <a:lnTo>
                        <a:pt x="7" y="17"/>
                      </a:lnTo>
                      <a:lnTo>
                        <a:pt x="3" y="24"/>
                      </a:lnTo>
                      <a:lnTo>
                        <a:pt x="1" y="31"/>
                      </a:lnTo>
                      <a:lnTo>
                        <a:pt x="0" y="39"/>
                      </a:lnTo>
                      <a:lnTo>
                        <a:pt x="9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01" name="Freeform 782"/>
                <p:cNvSpPr>
                  <a:spLocks/>
                </p:cNvSpPr>
                <p:nvPr/>
              </p:nvSpPr>
              <p:spPr bwMode="auto">
                <a:xfrm>
                  <a:off x="3427" y="3074"/>
                  <a:ext cx="19" cy="19"/>
                </a:xfrm>
                <a:custGeom>
                  <a:avLst/>
                  <a:gdLst>
                    <a:gd name="T0" fmla="*/ 10 w 38"/>
                    <a:gd name="T1" fmla="*/ 7 h 38"/>
                    <a:gd name="T2" fmla="*/ 10 w 38"/>
                    <a:gd name="T3" fmla="*/ 7 h 38"/>
                    <a:gd name="T4" fmla="*/ 6 w 38"/>
                    <a:gd name="T5" fmla="*/ 6 h 38"/>
                    <a:gd name="T6" fmla="*/ 5 w 38"/>
                    <a:gd name="T7" fmla="*/ 5 h 38"/>
                    <a:gd name="T8" fmla="*/ 3 w 38"/>
                    <a:gd name="T9" fmla="*/ 3 h 38"/>
                    <a:gd name="T10" fmla="*/ 2 w 38"/>
                    <a:gd name="T11" fmla="*/ 0 h 38"/>
                    <a:gd name="T12" fmla="*/ 0 w 38"/>
                    <a:gd name="T13" fmla="*/ 0 h 38"/>
                    <a:gd name="T14" fmla="*/ 1 w 38"/>
                    <a:gd name="T15" fmla="*/ 3 h 38"/>
                    <a:gd name="T16" fmla="*/ 2 w 38"/>
                    <a:gd name="T17" fmla="*/ 7 h 38"/>
                    <a:gd name="T18" fmla="*/ 5 w 38"/>
                    <a:gd name="T19" fmla="*/ 9 h 38"/>
                    <a:gd name="T20" fmla="*/ 10 w 38"/>
                    <a:gd name="T21" fmla="*/ 10 h 38"/>
                    <a:gd name="T22" fmla="*/ 10 w 38"/>
                    <a:gd name="T23" fmla="*/ 10 h 38"/>
                    <a:gd name="T24" fmla="*/ 10 w 38"/>
                    <a:gd name="T25" fmla="*/ 7 h 3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8"/>
                    <a:gd name="T40" fmla="*/ 0 h 38"/>
                    <a:gd name="T41" fmla="*/ 38 w 38"/>
                    <a:gd name="T42" fmla="*/ 38 h 38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8" h="38">
                      <a:moveTo>
                        <a:pt x="38" y="29"/>
                      </a:moveTo>
                      <a:lnTo>
                        <a:pt x="38" y="29"/>
                      </a:lnTo>
                      <a:lnTo>
                        <a:pt x="26" y="27"/>
                      </a:lnTo>
                      <a:lnTo>
                        <a:pt x="18" y="21"/>
                      </a:lnTo>
                      <a:lnTo>
                        <a:pt x="12" y="13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3" y="15"/>
                      </a:lnTo>
                      <a:lnTo>
                        <a:pt x="11" y="28"/>
                      </a:lnTo>
                      <a:lnTo>
                        <a:pt x="23" y="36"/>
                      </a:lnTo>
                      <a:lnTo>
                        <a:pt x="38" y="38"/>
                      </a:lnTo>
                      <a:lnTo>
                        <a:pt x="38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02" name="Freeform 783"/>
                <p:cNvSpPr>
                  <a:spLocks/>
                </p:cNvSpPr>
                <p:nvPr/>
              </p:nvSpPr>
              <p:spPr bwMode="auto">
                <a:xfrm>
                  <a:off x="2708" y="3704"/>
                  <a:ext cx="30" cy="30"/>
                </a:xfrm>
                <a:custGeom>
                  <a:avLst/>
                  <a:gdLst>
                    <a:gd name="T0" fmla="*/ 8 w 60"/>
                    <a:gd name="T1" fmla="*/ 15 h 60"/>
                    <a:gd name="T2" fmla="*/ 11 w 60"/>
                    <a:gd name="T3" fmla="*/ 15 h 60"/>
                    <a:gd name="T4" fmla="*/ 13 w 60"/>
                    <a:gd name="T5" fmla="*/ 13 h 60"/>
                    <a:gd name="T6" fmla="*/ 15 w 60"/>
                    <a:gd name="T7" fmla="*/ 11 h 60"/>
                    <a:gd name="T8" fmla="*/ 15 w 60"/>
                    <a:gd name="T9" fmla="*/ 8 h 60"/>
                    <a:gd name="T10" fmla="*/ 15 w 60"/>
                    <a:gd name="T11" fmla="*/ 5 h 60"/>
                    <a:gd name="T12" fmla="*/ 13 w 60"/>
                    <a:gd name="T13" fmla="*/ 3 h 60"/>
                    <a:gd name="T14" fmla="*/ 11 w 60"/>
                    <a:gd name="T15" fmla="*/ 1 h 60"/>
                    <a:gd name="T16" fmla="*/ 8 w 60"/>
                    <a:gd name="T17" fmla="*/ 0 h 60"/>
                    <a:gd name="T18" fmla="*/ 5 w 60"/>
                    <a:gd name="T19" fmla="*/ 1 h 60"/>
                    <a:gd name="T20" fmla="*/ 3 w 60"/>
                    <a:gd name="T21" fmla="*/ 3 h 60"/>
                    <a:gd name="T22" fmla="*/ 1 w 60"/>
                    <a:gd name="T23" fmla="*/ 5 h 60"/>
                    <a:gd name="T24" fmla="*/ 0 w 60"/>
                    <a:gd name="T25" fmla="*/ 8 h 60"/>
                    <a:gd name="T26" fmla="*/ 1 w 60"/>
                    <a:gd name="T27" fmla="*/ 11 h 60"/>
                    <a:gd name="T28" fmla="*/ 3 w 60"/>
                    <a:gd name="T29" fmla="*/ 13 h 60"/>
                    <a:gd name="T30" fmla="*/ 5 w 60"/>
                    <a:gd name="T31" fmla="*/ 15 h 60"/>
                    <a:gd name="T32" fmla="*/ 8 w 60"/>
                    <a:gd name="T33" fmla="*/ 15 h 6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0"/>
                    <a:gd name="T52" fmla="*/ 0 h 60"/>
                    <a:gd name="T53" fmla="*/ 60 w 60"/>
                    <a:gd name="T54" fmla="*/ 60 h 6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0" h="60">
                      <a:moveTo>
                        <a:pt x="30" y="60"/>
                      </a:moveTo>
                      <a:lnTo>
                        <a:pt x="42" y="58"/>
                      </a:lnTo>
                      <a:lnTo>
                        <a:pt x="51" y="52"/>
                      </a:lnTo>
                      <a:lnTo>
                        <a:pt x="58" y="43"/>
                      </a:lnTo>
                      <a:lnTo>
                        <a:pt x="60" y="31"/>
                      </a:lnTo>
                      <a:lnTo>
                        <a:pt x="58" y="19"/>
                      </a:lnTo>
                      <a:lnTo>
                        <a:pt x="51" y="9"/>
                      </a:lnTo>
                      <a:lnTo>
                        <a:pt x="42" y="2"/>
                      </a:lnTo>
                      <a:lnTo>
                        <a:pt x="30" y="0"/>
                      </a:lnTo>
                      <a:lnTo>
                        <a:pt x="19" y="2"/>
                      </a:lnTo>
                      <a:lnTo>
                        <a:pt x="9" y="9"/>
                      </a:lnTo>
                      <a:lnTo>
                        <a:pt x="3" y="19"/>
                      </a:lnTo>
                      <a:lnTo>
                        <a:pt x="0" y="31"/>
                      </a:lnTo>
                      <a:lnTo>
                        <a:pt x="3" y="43"/>
                      </a:lnTo>
                      <a:lnTo>
                        <a:pt x="9" y="52"/>
                      </a:lnTo>
                      <a:lnTo>
                        <a:pt x="19" y="58"/>
                      </a:lnTo>
                      <a:lnTo>
                        <a:pt x="30" y="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03" name="Freeform 784"/>
                <p:cNvSpPr>
                  <a:spLocks/>
                </p:cNvSpPr>
                <p:nvPr/>
              </p:nvSpPr>
              <p:spPr bwMode="auto">
                <a:xfrm>
                  <a:off x="2723" y="3719"/>
                  <a:ext cx="17" cy="17"/>
                </a:xfrm>
                <a:custGeom>
                  <a:avLst/>
                  <a:gdLst>
                    <a:gd name="T0" fmla="*/ 6 w 35"/>
                    <a:gd name="T1" fmla="*/ 0 h 34"/>
                    <a:gd name="T2" fmla="*/ 6 w 35"/>
                    <a:gd name="T3" fmla="*/ 0 h 34"/>
                    <a:gd name="T4" fmla="*/ 5 w 35"/>
                    <a:gd name="T5" fmla="*/ 2 h 34"/>
                    <a:gd name="T6" fmla="*/ 4 w 35"/>
                    <a:gd name="T7" fmla="*/ 4 h 34"/>
                    <a:gd name="T8" fmla="*/ 2 w 35"/>
                    <a:gd name="T9" fmla="*/ 5 h 34"/>
                    <a:gd name="T10" fmla="*/ 0 w 35"/>
                    <a:gd name="T11" fmla="*/ 6 h 34"/>
                    <a:gd name="T12" fmla="*/ 0 w 35"/>
                    <a:gd name="T13" fmla="*/ 9 h 34"/>
                    <a:gd name="T14" fmla="*/ 3 w 35"/>
                    <a:gd name="T15" fmla="*/ 7 h 34"/>
                    <a:gd name="T16" fmla="*/ 6 w 35"/>
                    <a:gd name="T17" fmla="*/ 6 h 34"/>
                    <a:gd name="T18" fmla="*/ 8 w 35"/>
                    <a:gd name="T19" fmla="*/ 3 h 34"/>
                    <a:gd name="T20" fmla="*/ 8 w 35"/>
                    <a:gd name="T21" fmla="*/ 0 h 34"/>
                    <a:gd name="T22" fmla="*/ 8 w 35"/>
                    <a:gd name="T23" fmla="*/ 0 h 34"/>
                    <a:gd name="T24" fmla="*/ 6 w 35"/>
                    <a:gd name="T25" fmla="*/ 0 h 3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"/>
                    <a:gd name="T40" fmla="*/ 0 h 34"/>
                    <a:gd name="T41" fmla="*/ 35 w 35"/>
                    <a:gd name="T42" fmla="*/ 34 h 3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" h="34">
                      <a:moveTo>
                        <a:pt x="26" y="0"/>
                      </a:moveTo>
                      <a:lnTo>
                        <a:pt x="26" y="0"/>
                      </a:lnTo>
                      <a:lnTo>
                        <a:pt x="23" y="9"/>
                      </a:lnTo>
                      <a:lnTo>
                        <a:pt x="18" y="18"/>
                      </a:lnTo>
                      <a:lnTo>
                        <a:pt x="11" y="22"/>
                      </a:lnTo>
                      <a:lnTo>
                        <a:pt x="0" y="24"/>
                      </a:lnTo>
                      <a:lnTo>
                        <a:pt x="0" y="34"/>
                      </a:lnTo>
                      <a:lnTo>
                        <a:pt x="13" y="31"/>
                      </a:lnTo>
                      <a:lnTo>
                        <a:pt x="25" y="24"/>
                      </a:lnTo>
                      <a:lnTo>
                        <a:pt x="33" y="14"/>
                      </a:lnTo>
                      <a:lnTo>
                        <a:pt x="35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04" name="Freeform 785"/>
                <p:cNvSpPr>
                  <a:spLocks/>
                </p:cNvSpPr>
                <p:nvPr/>
              </p:nvSpPr>
              <p:spPr bwMode="auto">
                <a:xfrm>
                  <a:off x="2723" y="3701"/>
                  <a:ext cx="17" cy="18"/>
                </a:xfrm>
                <a:custGeom>
                  <a:avLst/>
                  <a:gdLst>
                    <a:gd name="T0" fmla="*/ 0 w 35"/>
                    <a:gd name="T1" fmla="*/ 3 h 35"/>
                    <a:gd name="T2" fmla="*/ 0 w 35"/>
                    <a:gd name="T3" fmla="*/ 3 h 35"/>
                    <a:gd name="T4" fmla="*/ 2 w 35"/>
                    <a:gd name="T5" fmla="*/ 3 h 35"/>
                    <a:gd name="T6" fmla="*/ 4 w 35"/>
                    <a:gd name="T7" fmla="*/ 5 h 35"/>
                    <a:gd name="T8" fmla="*/ 5 w 35"/>
                    <a:gd name="T9" fmla="*/ 7 h 35"/>
                    <a:gd name="T10" fmla="*/ 6 w 35"/>
                    <a:gd name="T11" fmla="*/ 9 h 35"/>
                    <a:gd name="T12" fmla="*/ 8 w 35"/>
                    <a:gd name="T13" fmla="*/ 9 h 35"/>
                    <a:gd name="T14" fmla="*/ 8 w 35"/>
                    <a:gd name="T15" fmla="*/ 5 h 35"/>
                    <a:gd name="T16" fmla="*/ 6 w 35"/>
                    <a:gd name="T17" fmla="*/ 3 h 35"/>
                    <a:gd name="T18" fmla="*/ 3 w 35"/>
                    <a:gd name="T19" fmla="*/ 1 h 35"/>
                    <a:gd name="T20" fmla="*/ 0 w 35"/>
                    <a:gd name="T21" fmla="*/ 0 h 35"/>
                    <a:gd name="T22" fmla="*/ 0 w 35"/>
                    <a:gd name="T23" fmla="*/ 0 h 35"/>
                    <a:gd name="T24" fmla="*/ 0 w 35"/>
                    <a:gd name="T25" fmla="*/ 3 h 3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"/>
                    <a:gd name="T40" fmla="*/ 0 h 35"/>
                    <a:gd name="T41" fmla="*/ 35 w 35"/>
                    <a:gd name="T42" fmla="*/ 35 h 3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" h="35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10" y="11"/>
                      </a:lnTo>
                      <a:lnTo>
                        <a:pt x="18" y="17"/>
                      </a:lnTo>
                      <a:lnTo>
                        <a:pt x="23" y="25"/>
                      </a:lnTo>
                      <a:lnTo>
                        <a:pt x="26" y="35"/>
                      </a:lnTo>
                      <a:lnTo>
                        <a:pt x="35" y="35"/>
                      </a:lnTo>
                      <a:lnTo>
                        <a:pt x="33" y="20"/>
                      </a:lnTo>
                      <a:lnTo>
                        <a:pt x="25" y="10"/>
                      </a:lnTo>
                      <a:lnTo>
                        <a:pt x="14" y="2"/>
                      </a:lnTo>
                      <a:lnTo>
                        <a:pt x="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05" name="Freeform 786"/>
                <p:cNvSpPr>
                  <a:spLocks/>
                </p:cNvSpPr>
                <p:nvPr/>
              </p:nvSpPr>
              <p:spPr bwMode="auto">
                <a:xfrm>
                  <a:off x="2706" y="3701"/>
                  <a:ext cx="17" cy="18"/>
                </a:xfrm>
                <a:custGeom>
                  <a:avLst/>
                  <a:gdLst>
                    <a:gd name="T0" fmla="*/ 2 w 34"/>
                    <a:gd name="T1" fmla="*/ 9 h 35"/>
                    <a:gd name="T2" fmla="*/ 2 w 34"/>
                    <a:gd name="T3" fmla="*/ 9 h 35"/>
                    <a:gd name="T4" fmla="*/ 2 w 34"/>
                    <a:gd name="T5" fmla="*/ 6 h 35"/>
                    <a:gd name="T6" fmla="*/ 4 w 34"/>
                    <a:gd name="T7" fmla="*/ 5 h 35"/>
                    <a:gd name="T8" fmla="*/ 6 w 34"/>
                    <a:gd name="T9" fmla="*/ 3 h 35"/>
                    <a:gd name="T10" fmla="*/ 9 w 34"/>
                    <a:gd name="T11" fmla="*/ 3 h 35"/>
                    <a:gd name="T12" fmla="*/ 9 w 34"/>
                    <a:gd name="T13" fmla="*/ 0 h 35"/>
                    <a:gd name="T14" fmla="*/ 5 w 34"/>
                    <a:gd name="T15" fmla="*/ 1 h 35"/>
                    <a:gd name="T16" fmla="*/ 2 w 34"/>
                    <a:gd name="T17" fmla="*/ 3 h 35"/>
                    <a:gd name="T18" fmla="*/ 1 w 34"/>
                    <a:gd name="T19" fmla="*/ 6 h 35"/>
                    <a:gd name="T20" fmla="*/ 0 w 34"/>
                    <a:gd name="T21" fmla="*/ 9 h 35"/>
                    <a:gd name="T22" fmla="*/ 0 w 34"/>
                    <a:gd name="T23" fmla="*/ 9 h 35"/>
                    <a:gd name="T24" fmla="*/ 2 w 34"/>
                    <a:gd name="T25" fmla="*/ 9 h 3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4"/>
                    <a:gd name="T40" fmla="*/ 0 h 35"/>
                    <a:gd name="T41" fmla="*/ 34 w 34"/>
                    <a:gd name="T42" fmla="*/ 35 h 3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4" h="35">
                      <a:moveTo>
                        <a:pt x="9" y="35"/>
                      </a:moveTo>
                      <a:lnTo>
                        <a:pt x="9" y="35"/>
                      </a:lnTo>
                      <a:lnTo>
                        <a:pt x="11" y="24"/>
                      </a:lnTo>
                      <a:lnTo>
                        <a:pt x="16" y="17"/>
                      </a:lnTo>
                      <a:lnTo>
                        <a:pt x="25" y="11"/>
                      </a:lnTo>
                      <a:lnTo>
                        <a:pt x="34" y="9"/>
                      </a:lnTo>
                      <a:lnTo>
                        <a:pt x="34" y="0"/>
                      </a:lnTo>
                      <a:lnTo>
                        <a:pt x="21" y="2"/>
                      </a:lnTo>
                      <a:lnTo>
                        <a:pt x="9" y="10"/>
                      </a:lnTo>
                      <a:lnTo>
                        <a:pt x="2" y="21"/>
                      </a:lnTo>
                      <a:lnTo>
                        <a:pt x="0" y="35"/>
                      </a:lnTo>
                      <a:lnTo>
                        <a:pt x="9" y="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06" name="Freeform 787"/>
                <p:cNvSpPr>
                  <a:spLocks/>
                </p:cNvSpPr>
                <p:nvPr/>
              </p:nvSpPr>
              <p:spPr bwMode="auto">
                <a:xfrm>
                  <a:off x="2706" y="3719"/>
                  <a:ext cx="17" cy="17"/>
                </a:xfrm>
                <a:custGeom>
                  <a:avLst/>
                  <a:gdLst>
                    <a:gd name="T0" fmla="*/ 9 w 34"/>
                    <a:gd name="T1" fmla="*/ 6 h 34"/>
                    <a:gd name="T2" fmla="*/ 9 w 34"/>
                    <a:gd name="T3" fmla="*/ 6 h 34"/>
                    <a:gd name="T4" fmla="*/ 6 w 34"/>
                    <a:gd name="T5" fmla="*/ 5 h 34"/>
                    <a:gd name="T6" fmla="*/ 4 w 34"/>
                    <a:gd name="T7" fmla="*/ 4 h 34"/>
                    <a:gd name="T8" fmla="*/ 2 w 34"/>
                    <a:gd name="T9" fmla="*/ 2 h 34"/>
                    <a:gd name="T10" fmla="*/ 2 w 34"/>
                    <a:gd name="T11" fmla="*/ 0 h 34"/>
                    <a:gd name="T12" fmla="*/ 0 w 34"/>
                    <a:gd name="T13" fmla="*/ 0 h 34"/>
                    <a:gd name="T14" fmla="*/ 1 w 34"/>
                    <a:gd name="T15" fmla="*/ 3 h 34"/>
                    <a:gd name="T16" fmla="*/ 2 w 34"/>
                    <a:gd name="T17" fmla="*/ 6 h 34"/>
                    <a:gd name="T18" fmla="*/ 5 w 34"/>
                    <a:gd name="T19" fmla="*/ 7 h 34"/>
                    <a:gd name="T20" fmla="*/ 9 w 34"/>
                    <a:gd name="T21" fmla="*/ 9 h 34"/>
                    <a:gd name="T22" fmla="*/ 9 w 34"/>
                    <a:gd name="T23" fmla="*/ 9 h 34"/>
                    <a:gd name="T24" fmla="*/ 9 w 34"/>
                    <a:gd name="T25" fmla="*/ 6 h 3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4"/>
                    <a:gd name="T40" fmla="*/ 0 h 34"/>
                    <a:gd name="T41" fmla="*/ 34 w 34"/>
                    <a:gd name="T42" fmla="*/ 34 h 3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4" h="34">
                      <a:moveTo>
                        <a:pt x="34" y="24"/>
                      </a:moveTo>
                      <a:lnTo>
                        <a:pt x="34" y="24"/>
                      </a:lnTo>
                      <a:lnTo>
                        <a:pt x="24" y="22"/>
                      </a:lnTo>
                      <a:lnTo>
                        <a:pt x="16" y="18"/>
                      </a:lnTo>
                      <a:lnTo>
                        <a:pt x="11" y="11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2" y="13"/>
                      </a:lnTo>
                      <a:lnTo>
                        <a:pt x="9" y="24"/>
                      </a:lnTo>
                      <a:lnTo>
                        <a:pt x="22" y="31"/>
                      </a:lnTo>
                      <a:lnTo>
                        <a:pt x="34" y="34"/>
                      </a:lnTo>
                      <a:lnTo>
                        <a:pt x="34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07" name="Freeform 788"/>
                <p:cNvSpPr>
                  <a:spLocks/>
                </p:cNvSpPr>
                <p:nvPr/>
              </p:nvSpPr>
              <p:spPr bwMode="auto">
                <a:xfrm>
                  <a:off x="2766" y="3554"/>
                  <a:ext cx="612" cy="239"/>
                </a:xfrm>
                <a:custGeom>
                  <a:avLst/>
                  <a:gdLst>
                    <a:gd name="T0" fmla="*/ 0 w 1223"/>
                    <a:gd name="T1" fmla="*/ 120 h 477"/>
                    <a:gd name="T2" fmla="*/ 14 w 1223"/>
                    <a:gd name="T3" fmla="*/ 120 h 477"/>
                    <a:gd name="T4" fmla="*/ 306 w 1223"/>
                    <a:gd name="T5" fmla="*/ 0 h 477"/>
                    <a:gd name="T6" fmla="*/ 0 w 1223"/>
                    <a:gd name="T7" fmla="*/ 120 h 47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23"/>
                    <a:gd name="T13" fmla="*/ 0 h 477"/>
                    <a:gd name="T14" fmla="*/ 1223 w 1223"/>
                    <a:gd name="T15" fmla="*/ 477 h 47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23" h="477">
                      <a:moveTo>
                        <a:pt x="0" y="477"/>
                      </a:moveTo>
                      <a:lnTo>
                        <a:pt x="54" y="477"/>
                      </a:lnTo>
                      <a:lnTo>
                        <a:pt x="1223" y="0"/>
                      </a:lnTo>
                      <a:lnTo>
                        <a:pt x="0" y="47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08" name="Freeform 789"/>
                <p:cNvSpPr>
                  <a:spLocks/>
                </p:cNvSpPr>
                <p:nvPr/>
              </p:nvSpPr>
              <p:spPr bwMode="auto">
                <a:xfrm>
                  <a:off x="2766" y="3791"/>
                  <a:ext cx="28" cy="4"/>
                </a:xfrm>
                <a:custGeom>
                  <a:avLst/>
                  <a:gdLst>
                    <a:gd name="T0" fmla="*/ 13 w 56"/>
                    <a:gd name="T1" fmla="*/ 0 h 9"/>
                    <a:gd name="T2" fmla="*/ 14 w 56"/>
                    <a:gd name="T3" fmla="*/ 0 h 9"/>
                    <a:gd name="T4" fmla="*/ 0 w 56"/>
                    <a:gd name="T5" fmla="*/ 0 h 9"/>
                    <a:gd name="T6" fmla="*/ 0 w 56"/>
                    <a:gd name="T7" fmla="*/ 2 h 9"/>
                    <a:gd name="T8" fmla="*/ 14 w 56"/>
                    <a:gd name="T9" fmla="*/ 2 h 9"/>
                    <a:gd name="T10" fmla="*/ 14 w 56"/>
                    <a:gd name="T11" fmla="*/ 2 h 9"/>
                    <a:gd name="T12" fmla="*/ 14 w 56"/>
                    <a:gd name="T13" fmla="*/ 2 h 9"/>
                    <a:gd name="T14" fmla="*/ 14 w 56"/>
                    <a:gd name="T15" fmla="*/ 2 h 9"/>
                    <a:gd name="T16" fmla="*/ 14 w 56"/>
                    <a:gd name="T17" fmla="*/ 2 h 9"/>
                    <a:gd name="T18" fmla="*/ 13 w 56"/>
                    <a:gd name="T19" fmla="*/ 0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6"/>
                    <a:gd name="T31" fmla="*/ 0 h 9"/>
                    <a:gd name="T32" fmla="*/ 56 w 56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6" h="9">
                      <a:moveTo>
                        <a:pt x="52" y="0"/>
                      </a:moveTo>
                      <a:lnTo>
                        <a:pt x="54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54" y="9"/>
                      </a:lnTo>
                      <a:lnTo>
                        <a:pt x="56" y="9"/>
                      </a:lnTo>
                      <a:lnTo>
                        <a:pt x="54" y="9"/>
                      </a:lnTo>
                      <a:lnTo>
                        <a:pt x="55" y="9"/>
                      </a:lnTo>
                      <a:lnTo>
                        <a:pt x="56" y="9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09" name="Freeform 790"/>
                <p:cNvSpPr>
                  <a:spLocks/>
                </p:cNvSpPr>
                <p:nvPr/>
              </p:nvSpPr>
              <p:spPr bwMode="auto">
                <a:xfrm>
                  <a:off x="2792" y="3552"/>
                  <a:ext cx="587" cy="243"/>
                </a:xfrm>
                <a:custGeom>
                  <a:avLst/>
                  <a:gdLst>
                    <a:gd name="T0" fmla="*/ 293 w 1173"/>
                    <a:gd name="T1" fmla="*/ 2 h 486"/>
                    <a:gd name="T2" fmla="*/ 293 w 1173"/>
                    <a:gd name="T3" fmla="*/ 0 h 486"/>
                    <a:gd name="T4" fmla="*/ 0 w 1173"/>
                    <a:gd name="T5" fmla="*/ 120 h 486"/>
                    <a:gd name="T6" fmla="*/ 1 w 1173"/>
                    <a:gd name="T7" fmla="*/ 122 h 486"/>
                    <a:gd name="T8" fmla="*/ 294 w 1173"/>
                    <a:gd name="T9" fmla="*/ 3 h 486"/>
                    <a:gd name="T10" fmla="*/ 293 w 1173"/>
                    <a:gd name="T11" fmla="*/ 2 h 48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73"/>
                    <a:gd name="T19" fmla="*/ 0 h 486"/>
                    <a:gd name="T20" fmla="*/ 1173 w 1173"/>
                    <a:gd name="T21" fmla="*/ 486 h 48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73" h="486">
                      <a:moveTo>
                        <a:pt x="1171" y="5"/>
                      </a:moveTo>
                      <a:lnTo>
                        <a:pt x="1169" y="0"/>
                      </a:lnTo>
                      <a:lnTo>
                        <a:pt x="0" y="477"/>
                      </a:lnTo>
                      <a:lnTo>
                        <a:pt x="4" y="486"/>
                      </a:lnTo>
                      <a:lnTo>
                        <a:pt x="1173" y="9"/>
                      </a:lnTo>
                      <a:lnTo>
                        <a:pt x="1171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10" name="Freeform 791"/>
                <p:cNvSpPr>
                  <a:spLocks/>
                </p:cNvSpPr>
                <p:nvPr/>
              </p:nvSpPr>
              <p:spPr bwMode="auto">
                <a:xfrm>
                  <a:off x="3486" y="2975"/>
                  <a:ext cx="15" cy="516"/>
                </a:xfrm>
                <a:custGeom>
                  <a:avLst/>
                  <a:gdLst>
                    <a:gd name="T0" fmla="*/ 8 w 29"/>
                    <a:gd name="T1" fmla="*/ 0 h 1031"/>
                    <a:gd name="T2" fmla="*/ 0 w 29"/>
                    <a:gd name="T3" fmla="*/ 258 h 1031"/>
                    <a:gd name="T4" fmla="*/ 8 w 29"/>
                    <a:gd name="T5" fmla="*/ 0 h 1031"/>
                    <a:gd name="T6" fmla="*/ 0 60000 65536"/>
                    <a:gd name="T7" fmla="*/ 0 60000 65536"/>
                    <a:gd name="T8" fmla="*/ 0 60000 65536"/>
                    <a:gd name="T9" fmla="*/ 0 w 29"/>
                    <a:gd name="T10" fmla="*/ 0 h 1031"/>
                    <a:gd name="T11" fmla="*/ 29 w 29"/>
                    <a:gd name="T12" fmla="*/ 1031 h 103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9" h="1031">
                      <a:moveTo>
                        <a:pt x="29" y="0"/>
                      </a:moveTo>
                      <a:lnTo>
                        <a:pt x="0" y="1031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11" name="Freeform 792"/>
                <p:cNvSpPr>
                  <a:spLocks/>
                </p:cNvSpPr>
                <p:nvPr/>
              </p:nvSpPr>
              <p:spPr bwMode="auto">
                <a:xfrm>
                  <a:off x="3484" y="2975"/>
                  <a:ext cx="19" cy="516"/>
                </a:xfrm>
                <a:custGeom>
                  <a:avLst/>
                  <a:gdLst>
                    <a:gd name="T0" fmla="*/ 1 w 38"/>
                    <a:gd name="T1" fmla="*/ 258 h 1031"/>
                    <a:gd name="T2" fmla="*/ 2 w 38"/>
                    <a:gd name="T3" fmla="*/ 258 h 1031"/>
                    <a:gd name="T4" fmla="*/ 10 w 38"/>
                    <a:gd name="T5" fmla="*/ 0 h 1031"/>
                    <a:gd name="T6" fmla="*/ 7 w 38"/>
                    <a:gd name="T7" fmla="*/ 0 h 1031"/>
                    <a:gd name="T8" fmla="*/ 0 w 38"/>
                    <a:gd name="T9" fmla="*/ 258 h 1031"/>
                    <a:gd name="T10" fmla="*/ 1 w 38"/>
                    <a:gd name="T11" fmla="*/ 258 h 103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8"/>
                    <a:gd name="T19" fmla="*/ 0 h 1031"/>
                    <a:gd name="T20" fmla="*/ 38 w 38"/>
                    <a:gd name="T21" fmla="*/ 1031 h 103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8" h="1031">
                      <a:moveTo>
                        <a:pt x="5" y="1031"/>
                      </a:moveTo>
                      <a:lnTo>
                        <a:pt x="10" y="1031"/>
                      </a:lnTo>
                      <a:lnTo>
                        <a:pt x="38" y="0"/>
                      </a:lnTo>
                      <a:lnTo>
                        <a:pt x="29" y="0"/>
                      </a:lnTo>
                      <a:lnTo>
                        <a:pt x="0" y="1031"/>
                      </a:lnTo>
                      <a:lnTo>
                        <a:pt x="5" y="10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12" name="Freeform 793"/>
                <p:cNvSpPr>
                  <a:spLocks/>
                </p:cNvSpPr>
                <p:nvPr/>
              </p:nvSpPr>
              <p:spPr bwMode="auto">
                <a:xfrm>
                  <a:off x="3391" y="2979"/>
                  <a:ext cx="97" cy="529"/>
                </a:xfrm>
                <a:custGeom>
                  <a:avLst/>
                  <a:gdLst>
                    <a:gd name="T0" fmla="*/ 1 w 194"/>
                    <a:gd name="T1" fmla="*/ 264 h 1060"/>
                    <a:gd name="T2" fmla="*/ 3 w 194"/>
                    <a:gd name="T3" fmla="*/ 263 h 1060"/>
                    <a:gd name="T4" fmla="*/ 49 w 194"/>
                    <a:gd name="T5" fmla="*/ 0 h 1060"/>
                    <a:gd name="T6" fmla="*/ 47 w 194"/>
                    <a:gd name="T7" fmla="*/ 0 h 1060"/>
                    <a:gd name="T8" fmla="*/ 0 w 194"/>
                    <a:gd name="T9" fmla="*/ 263 h 1060"/>
                    <a:gd name="T10" fmla="*/ 1 w 194"/>
                    <a:gd name="T11" fmla="*/ 262 h 1060"/>
                    <a:gd name="T12" fmla="*/ 1 w 194"/>
                    <a:gd name="T13" fmla="*/ 264 h 1060"/>
                    <a:gd name="T14" fmla="*/ 2 w 194"/>
                    <a:gd name="T15" fmla="*/ 264 h 1060"/>
                    <a:gd name="T16" fmla="*/ 3 w 194"/>
                    <a:gd name="T17" fmla="*/ 263 h 1060"/>
                    <a:gd name="T18" fmla="*/ 1 w 194"/>
                    <a:gd name="T19" fmla="*/ 264 h 106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94"/>
                    <a:gd name="T31" fmla="*/ 0 h 1060"/>
                    <a:gd name="T32" fmla="*/ 194 w 194"/>
                    <a:gd name="T33" fmla="*/ 1060 h 106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94" h="1060">
                      <a:moveTo>
                        <a:pt x="4" y="1060"/>
                      </a:moveTo>
                      <a:lnTo>
                        <a:pt x="9" y="1056"/>
                      </a:lnTo>
                      <a:lnTo>
                        <a:pt x="194" y="3"/>
                      </a:lnTo>
                      <a:lnTo>
                        <a:pt x="185" y="0"/>
                      </a:lnTo>
                      <a:lnTo>
                        <a:pt x="0" y="1054"/>
                      </a:lnTo>
                      <a:lnTo>
                        <a:pt x="4" y="1051"/>
                      </a:lnTo>
                      <a:lnTo>
                        <a:pt x="4" y="1060"/>
                      </a:lnTo>
                      <a:lnTo>
                        <a:pt x="8" y="1060"/>
                      </a:lnTo>
                      <a:lnTo>
                        <a:pt x="9" y="1056"/>
                      </a:lnTo>
                      <a:lnTo>
                        <a:pt x="4" y="10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13" name="Freeform 794"/>
                <p:cNvSpPr>
                  <a:spLocks/>
                </p:cNvSpPr>
                <p:nvPr/>
              </p:nvSpPr>
              <p:spPr bwMode="auto">
                <a:xfrm>
                  <a:off x="2870" y="3495"/>
                  <a:ext cx="523" cy="13"/>
                </a:xfrm>
                <a:custGeom>
                  <a:avLst/>
                  <a:gdLst>
                    <a:gd name="T0" fmla="*/ 0 w 1046"/>
                    <a:gd name="T1" fmla="*/ 1 h 28"/>
                    <a:gd name="T2" fmla="*/ 0 w 1046"/>
                    <a:gd name="T3" fmla="*/ 2 h 28"/>
                    <a:gd name="T4" fmla="*/ 262 w 1046"/>
                    <a:gd name="T5" fmla="*/ 6 h 28"/>
                    <a:gd name="T6" fmla="*/ 262 w 1046"/>
                    <a:gd name="T7" fmla="*/ 4 h 28"/>
                    <a:gd name="T8" fmla="*/ 0 w 1046"/>
                    <a:gd name="T9" fmla="*/ 0 h 28"/>
                    <a:gd name="T10" fmla="*/ 0 w 1046"/>
                    <a:gd name="T11" fmla="*/ 1 h 2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46"/>
                    <a:gd name="T19" fmla="*/ 0 h 28"/>
                    <a:gd name="T20" fmla="*/ 1046 w 1046"/>
                    <a:gd name="T21" fmla="*/ 28 h 2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46" h="28">
                      <a:moveTo>
                        <a:pt x="0" y="5"/>
                      </a:moveTo>
                      <a:lnTo>
                        <a:pt x="0" y="9"/>
                      </a:lnTo>
                      <a:lnTo>
                        <a:pt x="1046" y="28"/>
                      </a:lnTo>
                      <a:lnTo>
                        <a:pt x="1046" y="19"/>
                      </a:lnTo>
                      <a:lnTo>
                        <a:pt x="0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14" name="Freeform 795"/>
                <p:cNvSpPr>
                  <a:spLocks/>
                </p:cNvSpPr>
                <p:nvPr/>
              </p:nvSpPr>
              <p:spPr bwMode="auto">
                <a:xfrm>
                  <a:off x="3197" y="3419"/>
                  <a:ext cx="211" cy="32"/>
                </a:xfrm>
                <a:custGeom>
                  <a:avLst/>
                  <a:gdLst>
                    <a:gd name="T0" fmla="*/ 106 w 420"/>
                    <a:gd name="T1" fmla="*/ 0 h 65"/>
                    <a:gd name="T2" fmla="*/ 0 w 420"/>
                    <a:gd name="T3" fmla="*/ 16 h 65"/>
                    <a:gd name="T4" fmla="*/ 106 w 420"/>
                    <a:gd name="T5" fmla="*/ 0 h 65"/>
                    <a:gd name="T6" fmla="*/ 0 60000 65536"/>
                    <a:gd name="T7" fmla="*/ 0 60000 65536"/>
                    <a:gd name="T8" fmla="*/ 0 60000 65536"/>
                    <a:gd name="T9" fmla="*/ 0 w 420"/>
                    <a:gd name="T10" fmla="*/ 0 h 65"/>
                    <a:gd name="T11" fmla="*/ 420 w 420"/>
                    <a:gd name="T12" fmla="*/ 65 h 6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0" h="65">
                      <a:moveTo>
                        <a:pt x="420" y="0"/>
                      </a:moveTo>
                      <a:lnTo>
                        <a:pt x="0" y="65"/>
                      </a:lnTo>
                      <a:lnTo>
                        <a:pt x="42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15" name="Freeform 796"/>
                <p:cNvSpPr>
                  <a:spLocks/>
                </p:cNvSpPr>
                <p:nvPr/>
              </p:nvSpPr>
              <p:spPr bwMode="auto">
                <a:xfrm>
                  <a:off x="3197" y="3417"/>
                  <a:ext cx="211" cy="37"/>
                </a:xfrm>
                <a:custGeom>
                  <a:avLst/>
                  <a:gdLst>
                    <a:gd name="T0" fmla="*/ 0 w 423"/>
                    <a:gd name="T1" fmla="*/ 18 h 73"/>
                    <a:gd name="T2" fmla="*/ 0 w 423"/>
                    <a:gd name="T3" fmla="*/ 19 h 73"/>
                    <a:gd name="T4" fmla="*/ 105 w 423"/>
                    <a:gd name="T5" fmla="*/ 3 h 73"/>
                    <a:gd name="T6" fmla="*/ 105 w 423"/>
                    <a:gd name="T7" fmla="*/ 0 h 73"/>
                    <a:gd name="T8" fmla="*/ 0 w 423"/>
                    <a:gd name="T9" fmla="*/ 16 h 73"/>
                    <a:gd name="T10" fmla="*/ 0 w 423"/>
                    <a:gd name="T11" fmla="*/ 18 h 7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23"/>
                    <a:gd name="T19" fmla="*/ 0 h 73"/>
                    <a:gd name="T20" fmla="*/ 423 w 423"/>
                    <a:gd name="T21" fmla="*/ 73 h 7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23" h="73">
                      <a:moveTo>
                        <a:pt x="2" y="69"/>
                      </a:moveTo>
                      <a:lnTo>
                        <a:pt x="3" y="73"/>
                      </a:lnTo>
                      <a:lnTo>
                        <a:pt x="423" y="9"/>
                      </a:lnTo>
                      <a:lnTo>
                        <a:pt x="421" y="0"/>
                      </a:lnTo>
                      <a:lnTo>
                        <a:pt x="0" y="64"/>
                      </a:lnTo>
                      <a:lnTo>
                        <a:pt x="2" y="6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16" name="Freeform 797"/>
                <p:cNvSpPr>
                  <a:spLocks/>
                </p:cNvSpPr>
                <p:nvPr/>
              </p:nvSpPr>
              <p:spPr bwMode="auto">
                <a:xfrm>
                  <a:off x="3262" y="2979"/>
                  <a:ext cx="177" cy="464"/>
                </a:xfrm>
                <a:custGeom>
                  <a:avLst/>
                  <a:gdLst>
                    <a:gd name="T0" fmla="*/ 89 w 353"/>
                    <a:gd name="T1" fmla="*/ 0 h 927"/>
                    <a:gd name="T2" fmla="*/ 0 w 353"/>
                    <a:gd name="T3" fmla="*/ 232 h 927"/>
                    <a:gd name="T4" fmla="*/ 89 w 353"/>
                    <a:gd name="T5" fmla="*/ 0 h 927"/>
                    <a:gd name="T6" fmla="*/ 0 60000 65536"/>
                    <a:gd name="T7" fmla="*/ 0 60000 65536"/>
                    <a:gd name="T8" fmla="*/ 0 60000 65536"/>
                    <a:gd name="T9" fmla="*/ 0 w 353"/>
                    <a:gd name="T10" fmla="*/ 0 h 927"/>
                    <a:gd name="T11" fmla="*/ 353 w 353"/>
                    <a:gd name="T12" fmla="*/ 927 h 92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53" h="927">
                      <a:moveTo>
                        <a:pt x="353" y="0"/>
                      </a:moveTo>
                      <a:lnTo>
                        <a:pt x="0" y="927"/>
                      </a:lnTo>
                      <a:lnTo>
                        <a:pt x="35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17" name="Freeform 798"/>
                <p:cNvSpPr>
                  <a:spLocks/>
                </p:cNvSpPr>
                <p:nvPr/>
              </p:nvSpPr>
              <p:spPr bwMode="auto">
                <a:xfrm>
                  <a:off x="3260" y="2979"/>
                  <a:ext cx="181" cy="464"/>
                </a:xfrm>
                <a:custGeom>
                  <a:avLst/>
                  <a:gdLst>
                    <a:gd name="T0" fmla="*/ 1 w 363"/>
                    <a:gd name="T1" fmla="*/ 231 h 930"/>
                    <a:gd name="T2" fmla="*/ 2 w 363"/>
                    <a:gd name="T3" fmla="*/ 232 h 930"/>
                    <a:gd name="T4" fmla="*/ 90 w 363"/>
                    <a:gd name="T5" fmla="*/ 0 h 930"/>
                    <a:gd name="T6" fmla="*/ 88 w 363"/>
                    <a:gd name="T7" fmla="*/ 0 h 930"/>
                    <a:gd name="T8" fmla="*/ 0 w 363"/>
                    <a:gd name="T9" fmla="*/ 231 h 930"/>
                    <a:gd name="T10" fmla="*/ 1 w 363"/>
                    <a:gd name="T11" fmla="*/ 231 h 9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63"/>
                    <a:gd name="T19" fmla="*/ 0 h 930"/>
                    <a:gd name="T20" fmla="*/ 363 w 363"/>
                    <a:gd name="T21" fmla="*/ 930 h 93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63" h="930">
                      <a:moveTo>
                        <a:pt x="5" y="928"/>
                      </a:moveTo>
                      <a:lnTo>
                        <a:pt x="9" y="930"/>
                      </a:lnTo>
                      <a:lnTo>
                        <a:pt x="363" y="3"/>
                      </a:lnTo>
                      <a:lnTo>
                        <a:pt x="354" y="0"/>
                      </a:lnTo>
                      <a:lnTo>
                        <a:pt x="0" y="927"/>
                      </a:lnTo>
                      <a:lnTo>
                        <a:pt x="5" y="9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18" name="Freeform 799"/>
                <p:cNvSpPr>
                  <a:spLocks/>
                </p:cNvSpPr>
                <p:nvPr/>
              </p:nvSpPr>
              <p:spPr bwMode="auto">
                <a:xfrm>
                  <a:off x="3376" y="3085"/>
                  <a:ext cx="19" cy="8"/>
                </a:xfrm>
                <a:custGeom>
                  <a:avLst/>
                  <a:gdLst>
                    <a:gd name="T0" fmla="*/ 9 w 39"/>
                    <a:gd name="T1" fmla="*/ 4 h 15"/>
                    <a:gd name="T2" fmla="*/ 0 w 39"/>
                    <a:gd name="T3" fmla="*/ 0 h 15"/>
                    <a:gd name="T4" fmla="*/ 9 w 39"/>
                    <a:gd name="T5" fmla="*/ 4 h 15"/>
                    <a:gd name="T6" fmla="*/ 0 60000 65536"/>
                    <a:gd name="T7" fmla="*/ 0 60000 65536"/>
                    <a:gd name="T8" fmla="*/ 0 60000 65536"/>
                    <a:gd name="T9" fmla="*/ 0 w 39"/>
                    <a:gd name="T10" fmla="*/ 0 h 15"/>
                    <a:gd name="T11" fmla="*/ 39 w 39"/>
                    <a:gd name="T12" fmla="*/ 15 h 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" h="15">
                      <a:moveTo>
                        <a:pt x="39" y="15"/>
                      </a:moveTo>
                      <a:lnTo>
                        <a:pt x="0" y="0"/>
                      </a:lnTo>
                      <a:lnTo>
                        <a:pt x="39" y="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19" name="Freeform 800"/>
                <p:cNvSpPr>
                  <a:spLocks/>
                </p:cNvSpPr>
                <p:nvPr/>
              </p:nvSpPr>
              <p:spPr bwMode="auto">
                <a:xfrm>
                  <a:off x="3375" y="3083"/>
                  <a:ext cx="21" cy="12"/>
                </a:xfrm>
                <a:custGeom>
                  <a:avLst/>
                  <a:gdLst>
                    <a:gd name="T0" fmla="*/ 1 w 41"/>
                    <a:gd name="T1" fmla="*/ 1 h 24"/>
                    <a:gd name="T2" fmla="*/ 0 w 41"/>
                    <a:gd name="T3" fmla="*/ 3 h 24"/>
                    <a:gd name="T4" fmla="*/ 10 w 41"/>
                    <a:gd name="T5" fmla="*/ 6 h 24"/>
                    <a:gd name="T6" fmla="*/ 11 w 41"/>
                    <a:gd name="T7" fmla="*/ 3 h 24"/>
                    <a:gd name="T8" fmla="*/ 1 w 41"/>
                    <a:gd name="T9" fmla="*/ 0 h 24"/>
                    <a:gd name="T10" fmla="*/ 1 w 41"/>
                    <a:gd name="T11" fmla="*/ 1 h 2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1"/>
                    <a:gd name="T19" fmla="*/ 0 h 24"/>
                    <a:gd name="T20" fmla="*/ 41 w 41"/>
                    <a:gd name="T21" fmla="*/ 24 h 2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1" h="24">
                      <a:moveTo>
                        <a:pt x="1" y="4"/>
                      </a:moveTo>
                      <a:lnTo>
                        <a:pt x="0" y="9"/>
                      </a:lnTo>
                      <a:lnTo>
                        <a:pt x="39" y="24"/>
                      </a:lnTo>
                      <a:lnTo>
                        <a:pt x="41" y="15"/>
                      </a:lnTo>
                      <a:lnTo>
                        <a:pt x="2" y="0"/>
                      </a:lnTo>
                      <a:lnTo>
                        <a:pt x="1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20" name="Freeform 801"/>
                <p:cNvSpPr>
                  <a:spLocks/>
                </p:cNvSpPr>
                <p:nvPr/>
              </p:nvSpPr>
              <p:spPr bwMode="auto">
                <a:xfrm>
                  <a:off x="3328" y="3187"/>
                  <a:ext cx="24" cy="16"/>
                </a:xfrm>
                <a:custGeom>
                  <a:avLst/>
                  <a:gdLst>
                    <a:gd name="T0" fmla="*/ 12 w 48"/>
                    <a:gd name="T1" fmla="*/ 8 h 32"/>
                    <a:gd name="T2" fmla="*/ 0 w 48"/>
                    <a:gd name="T3" fmla="*/ 0 h 32"/>
                    <a:gd name="T4" fmla="*/ 12 w 48"/>
                    <a:gd name="T5" fmla="*/ 8 h 32"/>
                    <a:gd name="T6" fmla="*/ 0 60000 65536"/>
                    <a:gd name="T7" fmla="*/ 0 60000 65536"/>
                    <a:gd name="T8" fmla="*/ 0 60000 65536"/>
                    <a:gd name="T9" fmla="*/ 0 w 48"/>
                    <a:gd name="T10" fmla="*/ 0 h 32"/>
                    <a:gd name="T11" fmla="*/ 48 w 48"/>
                    <a:gd name="T12" fmla="*/ 32 h 3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8" h="32">
                      <a:moveTo>
                        <a:pt x="48" y="32"/>
                      </a:moveTo>
                      <a:lnTo>
                        <a:pt x="0" y="0"/>
                      </a:lnTo>
                      <a:lnTo>
                        <a:pt x="48" y="3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21" name="Freeform 802"/>
                <p:cNvSpPr>
                  <a:spLocks/>
                </p:cNvSpPr>
                <p:nvPr/>
              </p:nvSpPr>
              <p:spPr bwMode="auto">
                <a:xfrm>
                  <a:off x="3327" y="3185"/>
                  <a:ext cx="26" cy="20"/>
                </a:xfrm>
                <a:custGeom>
                  <a:avLst/>
                  <a:gdLst>
                    <a:gd name="T0" fmla="*/ 0 w 53"/>
                    <a:gd name="T1" fmla="*/ 1 h 39"/>
                    <a:gd name="T2" fmla="*/ 0 w 53"/>
                    <a:gd name="T3" fmla="*/ 2 h 39"/>
                    <a:gd name="T4" fmla="*/ 12 w 53"/>
                    <a:gd name="T5" fmla="*/ 10 h 39"/>
                    <a:gd name="T6" fmla="*/ 13 w 53"/>
                    <a:gd name="T7" fmla="*/ 8 h 39"/>
                    <a:gd name="T8" fmla="*/ 1 w 53"/>
                    <a:gd name="T9" fmla="*/ 0 h 39"/>
                    <a:gd name="T10" fmla="*/ 0 w 53"/>
                    <a:gd name="T11" fmla="*/ 1 h 3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3"/>
                    <a:gd name="T19" fmla="*/ 0 h 39"/>
                    <a:gd name="T20" fmla="*/ 53 w 53"/>
                    <a:gd name="T21" fmla="*/ 39 h 3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3" h="39">
                      <a:moveTo>
                        <a:pt x="2" y="3"/>
                      </a:moveTo>
                      <a:lnTo>
                        <a:pt x="0" y="7"/>
                      </a:lnTo>
                      <a:lnTo>
                        <a:pt x="48" y="39"/>
                      </a:lnTo>
                      <a:lnTo>
                        <a:pt x="53" y="32"/>
                      </a:lnTo>
                      <a:lnTo>
                        <a:pt x="4" y="0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22" name="Freeform 803"/>
                <p:cNvSpPr>
                  <a:spLocks/>
                </p:cNvSpPr>
                <p:nvPr/>
              </p:nvSpPr>
              <p:spPr bwMode="auto">
                <a:xfrm>
                  <a:off x="3273" y="3305"/>
                  <a:ext cx="35" cy="16"/>
                </a:xfrm>
                <a:custGeom>
                  <a:avLst/>
                  <a:gdLst>
                    <a:gd name="T0" fmla="*/ 18 w 70"/>
                    <a:gd name="T1" fmla="*/ 8 h 33"/>
                    <a:gd name="T2" fmla="*/ 0 w 70"/>
                    <a:gd name="T3" fmla="*/ 0 h 33"/>
                    <a:gd name="T4" fmla="*/ 18 w 70"/>
                    <a:gd name="T5" fmla="*/ 8 h 33"/>
                    <a:gd name="T6" fmla="*/ 0 60000 65536"/>
                    <a:gd name="T7" fmla="*/ 0 60000 65536"/>
                    <a:gd name="T8" fmla="*/ 0 60000 65536"/>
                    <a:gd name="T9" fmla="*/ 0 w 70"/>
                    <a:gd name="T10" fmla="*/ 0 h 33"/>
                    <a:gd name="T11" fmla="*/ 70 w 70"/>
                    <a:gd name="T12" fmla="*/ 33 h 3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0" h="33">
                      <a:moveTo>
                        <a:pt x="70" y="33"/>
                      </a:moveTo>
                      <a:lnTo>
                        <a:pt x="0" y="0"/>
                      </a:lnTo>
                      <a:lnTo>
                        <a:pt x="7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23" name="Freeform 804"/>
                <p:cNvSpPr>
                  <a:spLocks/>
                </p:cNvSpPr>
                <p:nvPr/>
              </p:nvSpPr>
              <p:spPr bwMode="auto">
                <a:xfrm>
                  <a:off x="3272" y="3303"/>
                  <a:ext cx="38" cy="21"/>
                </a:xfrm>
                <a:custGeom>
                  <a:avLst/>
                  <a:gdLst>
                    <a:gd name="T0" fmla="*/ 1 w 75"/>
                    <a:gd name="T1" fmla="*/ 1 h 41"/>
                    <a:gd name="T2" fmla="*/ 0 w 75"/>
                    <a:gd name="T3" fmla="*/ 3 h 41"/>
                    <a:gd name="T4" fmla="*/ 18 w 75"/>
                    <a:gd name="T5" fmla="*/ 11 h 41"/>
                    <a:gd name="T6" fmla="*/ 19 w 75"/>
                    <a:gd name="T7" fmla="*/ 8 h 41"/>
                    <a:gd name="T8" fmla="*/ 2 w 75"/>
                    <a:gd name="T9" fmla="*/ 0 h 41"/>
                    <a:gd name="T10" fmla="*/ 1 w 75"/>
                    <a:gd name="T11" fmla="*/ 1 h 4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5"/>
                    <a:gd name="T19" fmla="*/ 0 h 41"/>
                    <a:gd name="T20" fmla="*/ 75 w 75"/>
                    <a:gd name="T21" fmla="*/ 41 h 4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5" h="41">
                      <a:moveTo>
                        <a:pt x="3" y="4"/>
                      </a:moveTo>
                      <a:lnTo>
                        <a:pt x="0" y="9"/>
                      </a:lnTo>
                      <a:lnTo>
                        <a:pt x="71" y="41"/>
                      </a:lnTo>
                      <a:lnTo>
                        <a:pt x="75" y="32"/>
                      </a:lnTo>
                      <a:lnTo>
                        <a:pt x="5" y="0"/>
                      </a:ln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24" name="Freeform 805"/>
                <p:cNvSpPr>
                  <a:spLocks/>
                </p:cNvSpPr>
                <p:nvPr/>
              </p:nvSpPr>
              <p:spPr bwMode="auto">
                <a:xfrm>
                  <a:off x="3222" y="3416"/>
                  <a:ext cx="44" cy="15"/>
                </a:xfrm>
                <a:custGeom>
                  <a:avLst/>
                  <a:gdLst>
                    <a:gd name="T0" fmla="*/ 22 w 88"/>
                    <a:gd name="T1" fmla="*/ 7 h 31"/>
                    <a:gd name="T2" fmla="*/ 0 w 88"/>
                    <a:gd name="T3" fmla="*/ 0 h 31"/>
                    <a:gd name="T4" fmla="*/ 22 w 88"/>
                    <a:gd name="T5" fmla="*/ 7 h 31"/>
                    <a:gd name="T6" fmla="*/ 0 60000 65536"/>
                    <a:gd name="T7" fmla="*/ 0 60000 65536"/>
                    <a:gd name="T8" fmla="*/ 0 60000 65536"/>
                    <a:gd name="T9" fmla="*/ 0 w 88"/>
                    <a:gd name="T10" fmla="*/ 0 h 31"/>
                    <a:gd name="T11" fmla="*/ 88 w 88"/>
                    <a:gd name="T12" fmla="*/ 31 h 3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8" h="31">
                      <a:moveTo>
                        <a:pt x="88" y="31"/>
                      </a:moveTo>
                      <a:lnTo>
                        <a:pt x="0" y="0"/>
                      </a:lnTo>
                      <a:lnTo>
                        <a:pt x="88" y="3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25" name="Freeform 806"/>
                <p:cNvSpPr>
                  <a:spLocks/>
                </p:cNvSpPr>
                <p:nvPr/>
              </p:nvSpPr>
              <p:spPr bwMode="auto">
                <a:xfrm>
                  <a:off x="3221" y="3413"/>
                  <a:ext cx="45" cy="21"/>
                </a:xfrm>
                <a:custGeom>
                  <a:avLst/>
                  <a:gdLst>
                    <a:gd name="T0" fmla="*/ 1 w 90"/>
                    <a:gd name="T1" fmla="*/ 1 h 40"/>
                    <a:gd name="T2" fmla="*/ 0 w 90"/>
                    <a:gd name="T3" fmla="*/ 3 h 40"/>
                    <a:gd name="T4" fmla="*/ 22 w 90"/>
                    <a:gd name="T5" fmla="*/ 11 h 40"/>
                    <a:gd name="T6" fmla="*/ 23 w 90"/>
                    <a:gd name="T7" fmla="*/ 8 h 40"/>
                    <a:gd name="T8" fmla="*/ 1 w 90"/>
                    <a:gd name="T9" fmla="*/ 0 h 40"/>
                    <a:gd name="T10" fmla="*/ 1 w 90"/>
                    <a:gd name="T11" fmla="*/ 1 h 4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0"/>
                    <a:gd name="T19" fmla="*/ 0 h 40"/>
                    <a:gd name="T20" fmla="*/ 90 w 90"/>
                    <a:gd name="T21" fmla="*/ 40 h 4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0" h="40">
                      <a:moveTo>
                        <a:pt x="1" y="4"/>
                      </a:moveTo>
                      <a:lnTo>
                        <a:pt x="0" y="9"/>
                      </a:lnTo>
                      <a:lnTo>
                        <a:pt x="88" y="40"/>
                      </a:lnTo>
                      <a:lnTo>
                        <a:pt x="90" y="31"/>
                      </a:lnTo>
                      <a:lnTo>
                        <a:pt x="2" y="0"/>
                      </a:lnTo>
                      <a:lnTo>
                        <a:pt x="1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26" name="Freeform 807"/>
                <p:cNvSpPr>
                  <a:spLocks/>
                </p:cNvSpPr>
                <p:nvPr/>
              </p:nvSpPr>
              <p:spPr bwMode="auto">
                <a:xfrm>
                  <a:off x="3404" y="3026"/>
                  <a:ext cx="70" cy="98"/>
                </a:xfrm>
                <a:custGeom>
                  <a:avLst/>
                  <a:gdLst>
                    <a:gd name="T0" fmla="*/ 27 w 140"/>
                    <a:gd name="T1" fmla="*/ 49 h 197"/>
                    <a:gd name="T2" fmla="*/ 35 w 140"/>
                    <a:gd name="T3" fmla="*/ 2 h 197"/>
                    <a:gd name="T4" fmla="*/ 13 w 140"/>
                    <a:gd name="T5" fmla="*/ 0 h 197"/>
                    <a:gd name="T6" fmla="*/ 0 w 140"/>
                    <a:gd name="T7" fmla="*/ 39 h 197"/>
                    <a:gd name="T8" fmla="*/ 27 w 140"/>
                    <a:gd name="T9" fmla="*/ 49 h 1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0"/>
                    <a:gd name="T16" fmla="*/ 0 h 197"/>
                    <a:gd name="T17" fmla="*/ 140 w 140"/>
                    <a:gd name="T18" fmla="*/ 197 h 1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0" h="197">
                      <a:moveTo>
                        <a:pt x="108" y="197"/>
                      </a:moveTo>
                      <a:lnTo>
                        <a:pt x="140" y="8"/>
                      </a:lnTo>
                      <a:lnTo>
                        <a:pt x="55" y="0"/>
                      </a:lnTo>
                      <a:lnTo>
                        <a:pt x="0" y="158"/>
                      </a:lnTo>
                      <a:lnTo>
                        <a:pt x="108" y="1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27" name="Freeform 808"/>
                <p:cNvSpPr>
                  <a:spLocks/>
                </p:cNvSpPr>
                <p:nvPr/>
              </p:nvSpPr>
              <p:spPr bwMode="auto">
                <a:xfrm>
                  <a:off x="3456" y="3028"/>
                  <a:ext cx="21" cy="97"/>
                </a:xfrm>
                <a:custGeom>
                  <a:avLst/>
                  <a:gdLst>
                    <a:gd name="T0" fmla="*/ 9 w 41"/>
                    <a:gd name="T1" fmla="*/ 2 h 195"/>
                    <a:gd name="T2" fmla="*/ 8 w 41"/>
                    <a:gd name="T3" fmla="*/ 1 h 195"/>
                    <a:gd name="T4" fmla="*/ 0 w 41"/>
                    <a:gd name="T5" fmla="*/ 48 h 195"/>
                    <a:gd name="T6" fmla="*/ 3 w 41"/>
                    <a:gd name="T7" fmla="*/ 48 h 195"/>
                    <a:gd name="T8" fmla="*/ 10 w 41"/>
                    <a:gd name="T9" fmla="*/ 1 h 195"/>
                    <a:gd name="T10" fmla="*/ 9 w 41"/>
                    <a:gd name="T11" fmla="*/ 0 h 195"/>
                    <a:gd name="T12" fmla="*/ 10 w 41"/>
                    <a:gd name="T13" fmla="*/ 1 h 195"/>
                    <a:gd name="T14" fmla="*/ 11 w 41"/>
                    <a:gd name="T15" fmla="*/ 0 h 195"/>
                    <a:gd name="T16" fmla="*/ 9 w 41"/>
                    <a:gd name="T17" fmla="*/ 0 h 195"/>
                    <a:gd name="T18" fmla="*/ 9 w 41"/>
                    <a:gd name="T19" fmla="*/ 2 h 19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1"/>
                    <a:gd name="T31" fmla="*/ 0 h 195"/>
                    <a:gd name="T32" fmla="*/ 41 w 41"/>
                    <a:gd name="T33" fmla="*/ 195 h 19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1" h="195">
                      <a:moveTo>
                        <a:pt x="36" y="9"/>
                      </a:moveTo>
                      <a:lnTo>
                        <a:pt x="31" y="4"/>
                      </a:lnTo>
                      <a:lnTo>
                        <a:pt x="0" y="193"/>
                      </a:lnTo>
                      <a:lnTo>
                        <a:pt x="9" y="195"/>
                      </a:lnTo>
                      <a:lnTo>
                        <a:pt x="40" y="6"/>
                      </a:lnTo>
                      <a:lnTo>
                        <a:pt x="36" y="0"/>
                      </a:lnTo>
                      <a:lnTo>
                        <a:pt x="40" y="6"/>
                      </a:lnTo>
                      <a:lnTo>
                        <a:pt x="41" y="0"/>
                      </a:lnTo>
                      <a:lnTo>
                        <a:pt x="36" y="0"/>
                      </a:lnTo>
                      <a:lnTo>
                        <a:pt x="36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28" name="Freeform 809"/>
                <p:cNvSpPr>
                  <a:spLocks/>
                </p:cNvSpPr>
                <p:nvPr/>
              </p:nvSpPr>
              <p:spPr bwMode="auto">
                <a:xfrm>
                  <a:off x="3429" y="3024"/>
                  <a:ext cx="45" cy="8"/>
                </a:xfrm>
                <a:custGeom>
                  <a:avLst/>
                  <a:gdLst>
                    <a:gd name="T0" fmla="*/ 3 w 89"/>
                    <a:gd name="T1" fmla="*/ 1 h 17"/>
                    <a:gd name="T2" fmla="*/ 1 w 89"/>
                    <a:gd name="T3" fmla="*/ 2 h 17"/>
                    <a:gd name="T4" fmla="*/ 23 w 89"/>
                    <a:gd name="T5" fmla="*/ 4 h 17"/>
                    <a:gd name="T6" fmla="*/ 23 w 89"/>
                    <a:gd name="T7" fmla="*/ 2 h 17"/>
                    <a:gd name="T8" fmla="*/ 1 w 89"/>
                    <a:gd name="T9" fmla="*/ 0 h 17"/>
                    <a:gd name="T10" fmla="*/ 0 w 89"/>
                    <a:gd name="T11" fmla="*/ 1 h 17"/>
                    <a:gd name="T12" fmla="*/ 1 w 89"/>
                    <a:gd name="T13" fmla="*/ 0 h 17"/>
                    <a:gd name="T14" fmla="*/ 1 w 89"/>
                    <a:gd name="T15" fmla="*/ 0 h 17"/>
                    <a:gd name="T16" fmla="*/ 0 w 89"/>
                    <a:gd name="T17" fmla="*/ 1 h 17"/>
                    <a:gd name="T18" fmla="*/ 3 w 89"/>
                    <a:gd name="T19" fmla="*/ 1 h 1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9"/>
                    <a:gd name="T31" fmla="*/ 0 h 17"/>
                    <a:gd name="T32" fmla="*/ 89 w 89"/>
                    <a:gd name="T33" fmla="*/ 17 h 17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9" h="17">
                      <a:moveTo>
                        <a:pt x="9" y="6"/>
                      </a:moveTo>
                      <a:lnTo>
                        <a:pt x="4" y="9"/>
                      </a:lnTo>
                      <a:lnTo>
                        <a:pt x="89" y="17"/>
                      </a:lnTo>
                      <a:lnTo>
                        <a:pt x="89" y="8"/>
                      </a:lnTo>
                      <a:lnTo>
                        <a:pt x="4" y="0"/>
                      </a:lnTo>
                      <a:lnTo>
                        <a:pt x="0" y="4"/>
                      </a:lnTo>
                      <a:lnTo>
                        <a:pt x="4" y="0"/>
                      </a:lnTo>
                      <a:lnTo>
                        <a:pt x="1" y="0"/>
                      </a:lnTo>
                      <a:lnTo>
                        <a:pt x="0" y="4"/>
                      </a:lnTo>
                      <a:lnTo>
                        <a:pt x="9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29" name="Freeform 810"/>
                <p:cNvSpPr>
                  <a:spLocks/>
                </p:cNvSpPr>
                <p:nvPr/>
              </p:nvSpPr>
              <p:spPr bwMode="auto">
                <a:xfrm>
                  <a:off x="3401" y="3025"/>
                  <a:ext cx="33" cy="82"/>
                </a:xfrm>
                <a:custGeom>
                  <a:avLst/>
                  <a:gdLst>
                    <a:gd name="T0" fmla="*/ 1 w 66"/>
                    <a:gd name="T1" fmla="*/ 39 h 163"/>
                    <a:gd name="T2" fmla="*/ 2 w 66"/>
                    <a:gd name="T3" fmla="*/ 40 h 163"/>
                    <a:gd name="T4" fmla="*/ 17 w 66"/>
                    <a:gd name="T5" fmla="*/ 1 h 163"/>
                    <a:gd name="T6" fmla="*/ 14 w 66"/>
                    <a:gd name="T7" fmla="*/ 0 h 163"/>
                    <a:gd name="T8" fmla="*/ 1 w 66"/>
                    <a:gd name="T9" fmla="*/ 40 h 163"/>
                    <a:gd name="T10" fmla="*/ 1 w 66"/>
                    <a:gd name="T11" fmla="*/ 41 h 163"/>
                    <a:gd name="T12" fmla="*/ 1 w 66"/>
                    <a:gd name="T13" fmla="*/ 40 h 163"/>
                    <a:gd name="T14" fmla="*/ 0 w 66"/>
                    <a:gd name="T15" fmla="*/ 41 h 163"/>
                    <a:gd name="T16" fmla="*/ 1 w 66"/>
                    <a:gd name="T17" fmla="*/ 41 h 163"/>
                    <a:gd name="T18" fmla="*/ 1 w 66"/>
                    <a:gd name="T19" fmla="*/ 39 h 16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6"/>
                    <a:gd name="T31" fmla="*/ 0 h 163"/>
                    <a:gd name="T32" fmla="*/ 66 w 66"/>
                    <a:gd name="T33" fmla="*/ 163 h 16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6" h="163">
                      <a:moveTo>
                        <a:pt x="7" y="154"/>
                      </a:moveTo>
                      <a:lnTo>
                        <a:pt x="11" y="160"/>
                      </a:lnTo>
                      <a:lnTo>
                        <a:pt x="66" y="2"/>
                      </a:lnTo>
                      <a:lnTo>
                        <a:pt x="57" y="0"/>
                      </a:lnTo>
                      <a:lnTo>
                        <a:pt x="2" y="157"/>
                      </a:lnTo>
                      <a:lnTo>
                        <a:pt x="5" y="163"/>
                      </a:lnTo>
                      <a:lnTo>
                        <a:pt x="2" y="157"/>
                      </a:lnTo>
                      <a:lnTo>
                        <a:pt x="0" y="161"/>
                      </a:lnTo>
                      <a:lnTo>
                        <a:pt x="5" y="163"/>
                      </a:lnTo>
                      <a:lnTo>
                        <a:pt x="7" y="1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30" name="Freeform 811"/>
                <p:cNvSpPr>
                  <a:spLocks/>
                </p:cNvSpPr>
                <p:nvPr/>
              </p:nvSpPr>
              <p:spPr bwMode="auto">
                <a:xfrm>
                  <a:off x="3404" y="3102"/>
                  <a:ext cx="57" cy="25"/>
                </a:xfrm>
                <a:custGeom>
                  <a:avLst/>
                  <a:gdLst>
                    <a:gd name="T0" fmla="*/ 27 w 114"/>
                    <a:gd name="T1" fmla="*/ 11 h 49"/>
                    <a:gd name="T2" fmla="*/ 28 w 114"/>
                    <a:gd name="T3" fmla="*/ 10 h 49"/>
                    <a:gd name="T4" fmla="*/ 1 w 114"/>
                    <a:gd name="T5" fmla="*/ 0 h 49"/>
                    <a:gd name="T6" fmla="*/ 0 w 114"/>
                    <a:gd name="T7" fmla="*/ 3 h 49"/>
                    <a:gd name="T8" fmla="*/ 27 w 114"/>
                    <a:gd name="T9" fmla="*/ 12 h 49"/>
                    <a:gd name="T10" fmla="*/ 29 w 114"/>
                    <a:gd name="T11" fmla="*/ 12 h 49"/>
                    <a:gd name="T12" fmla="*/ 27 w 114"/>
                    <a:gd name="T13" fmla="*/ 12 h 49"/>
                    <a:gd name="T14" fmla="*/ 29 w 114"/>
                    <a:gd name="T15" fmla="*/ 13 h 49"/>
                    <a:gd name="T16" fmla="*/ 29 w 114"/>
                    <a:gd name="T17" fmla="*/ 12 h 49"/>
                    <a:gd name="T18" fmla="*/ 27 w 114"/>
                    <a:gd name="T19" fmla="*/ 11 h 4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4"/>
                    <a:gd name="T31" fmla="*/ 0 h 49"/>
                    <a:gd name="T32" fmla="*/ 114 w 114"/>
                    <a:gd name="T33" fmla="*/ 49 h 4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4" h="49">
                      <a:moveTo>
                        <a:pt x="105" y="43"/>
                      </a:moveTo>
                      <a:lnTo>
                        <a:pt x="111" y="39"/>
                      </a:lnTo>
                      <a:lnTo>
                        <a:pt x="2" y="0"/>
                      </a:lnTo>
                      <a:lnTo>
                        <a:pt x="0" y="9"/>
                      </a:lnTo>
                      <a:lnTo>
                        <a:pt x="108" y="48"/>
                      </a:lnTo>
                      <a:lnTo>
                        <a:pt x="114" y="45"/>
                      </a:lnTo>
                      <a:lnTo>
                        <a:pt x="108" y="48"/>
                      </a:lnTo>
                      <a:lnTo>
                        <a:pt x="113" y="49"/>
                      </a:lnTo>
                      <a:lnTo>
                        <a:pt x="114" y="45"/>
                      </a:lnTo>
                      <a:lnTo>
                        <a:pt x="105" y="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31" name="Freeform 812"/>
                <p:cNvSpPr>
                  <a:spLocks/>
                </p:cNvSpPr>
                <p:nvPr/>
              </p:nvSpPr>
              <p:spPr bwMode="auto">
                <a:xfrm>
                  <a:off x="2532" y="3489"/>
                  <a:ext cx="1107" cy="109"/>
                </a:xfrm>
                <a:custGeom>
                  <a:avLst/>
                  <a:gdLst>
                    <a:gd name="T0" fmla="*/ 553 w 2213"/>
                    <a:gd name="T1" fmla="*/ 13 h 217"/>
                    <a:gd name="T2" fmla="*/ 549 w 2213"/>
                    <a:gd name="T3" fmla="*/ 15 h 217"/>
                    <a:gd name="T4" fmla="*/ 543 w 2213"/>
                    <a:gd name="T5" fmla="*/ 17 h 217"/>
                    <a:gd name="T6" fmla="*/ 535 w 2213"/>
                    <a:gd name="T7" fmla="*/ 19 h 217"/>
                    <a:gd name="T8" fmla="*/ 525 w 2213"/>
                    <a:gd name="T9" fmla="*/ 22 h 217"/>
                    <a:gd name="T10" fmla="*/ 514 w 2213"/>
                    <a:gd name="T11" fmla="*/ 24 h 217"/>
                    <a:gd name="T12" fmla="*/ 500 w 2213"/>
                    <a:gd name="T13" fmla="*/ 26 h 217"/>
                    <a:gd name="T14" fmla="*/ 486 w 2213"/>
                    <a:gd name="T15" fmla="*/ 27 h 217"/>
                    <a:gd name="T16" fmla="*/ 470 w 2213"/>
                    <a:gd name="T17" fmla="*/ 27 h 217"/>
                    <a:gd name="T18" fmla="*/ 455 w 2213"/>
                    <a:gd name="T19" fmla="*/ 27 h 217"/>
                    <a:gd name="T20" fmla="*/ 441 w 2213"/>
                    <a:gd name="T21" fmla="*/ 26 h 217"/>
                    <a:gd name="T22" fmla="*/ 429 w 2213"/>
                    <a:gd name="T23" fmla="*/ 24 h 217"/>
                    <a:gd name="T24" fmla="*/ 419 w 2213"/>
                    <a:gd name="T25" fmla="*/ 23 h 217"/>
                    <a:gd name="T26" fmla="*/ 410 w 2213"/>
                    <a:gd name="T27" fmla="*/ 21 h 217"/>
                    <a:gd name="T28" fmla="*/ 406 w 2213"/>
                    <a:gd name="T29" fmla="*/ 20 h 217"/>
                    <a:gd name="T30" fmla="*/ 404 w 2213"/>
                    <a:gd name="T31" fmla="*/ 18 h 217"/>
                    <a:gd name="T32" fmla="*/ 409 w 2213"/>
                    <a:gd name="T33" fmla="*/ 14 h 217"/>
                    <a:gd name="T34" fmla="*/ 419 w 2213"/>
                    <a:gd name="T35" fmla="*/ 10 h 217"/>
                    <a:gd name="T36" fmla="*/ 430 w 2213"/>
                    <a:gd name="T37" fmla="*/ 6 h 217"/>
                    <a:gd name="T38" fmla="*/ 440 w 2213"/>
                    <a:gd name="T39" fmla="*/ 3 h 217"/>
                    <a:gd name="T40" fmla="*/ 450 w 2213"/>
                    <a:gd name="T41" fmla="*/ 1 h 217"/>
                    <a:gd name="T42" fmla="*/ 459 w 2213"/>
                    <a:gd name="T43" fmla="*/ 1 h 217"/>
                    <a:gd name="T44" fmla="*/ 468 w 2213"/>
                    <a:gd name="T45" fmla="*/ 0 h 217"/>
                    <a:gd name="T46" fmla="*/ 475 w 2213"/>
                    <a:gd name="T47" fmla="*/ 1 h 217"/>
                    <a:gd name="T48" fmla="*/ 487 w 2213"/>
                    <a:gd name="T49" fmla="*/ 2 h 217"/>
                    <a:gd name="T50" fmla="*/ 502 w 2213"/>
                    <a:gd name="T51" fmla="*/ 5 h 217"/>
                    <a:gd name="T52" fmla="*/ 516 w 2213"/>
                    <a:gd name="T53" fmla="*/ 7 h 217"/>
                    <a:gd name="T54" fmla="*/ 527 w 2213"/>
                    <a:gd name="T55" fmla="*/ 8 h 217"/>
                    <a:gd name="T56" fmla="*/ 537 w 2213"/>
                    <a:gd name="T57" fmla="*/ 10 h 217"/>
                    <a:gd name="T58" fmla="*/ 544 w 2213"/>
                    <a:gd name="T59" fmla="*/ 11 h 217"/>
                    <a:gd name="T60" fmla="*/ 549 w 2213"/>
                    <a:gd name="T61" fmla="*/ 12 h 217"/>
                    <a:gd name="T62" fmla="*/ 552 w 2213"/>
                    <a:gd name="T63" fmla="*/ 13 h 217"/>
                    <a:gd name="T64" fmla="*/ 404 w 2213"/>
                    <a:gd name="T65" fmla="*/ 17 h 217"/>
                    <a:gd name="T66" fmla="*/ 0 w 2213"/>
                    <a:gd name="T67" fmla="*/ 55 h 217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2213"/>
                    <a:gd name="T103" fmla="*/ 0 h 217"/>
                    <a:gd name="T104" fmla="*/ 2213 w 2213"/>
                    <a:gd name="T105" fmla="*/ 217 h 217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2213" h="217">
                      <a:moveTo>
                        <a:pt x="2213" y="50"/>
                      </a:moveTo>
                      <a:lnTo>
                        <a:pt x="2210" y="52"/>
                      </a:lnTo>
                      <a:lnTo>
                        <a:pt x="2203" y="54"/>
                      </a:lnTo>
                      <a:lnTo>
                        <a:pt x="2195" y="57"/>
                      </a:lnTo>
                      <a:lnTo>
                        <a:pt x="2183" y="61"/>
                      </a:lnTo>
                      <a:lnTo>
                        <a:pt x="2170" y="65"/>
                      </a:lnTo>
                      <a:lnTo>
                        <a:pt x="2155" y="71"/>
                      </a:lnTo>
                      <a:lnTo>
                        <a:pt x="2138" y="76"/>
                      </a:lnTo>
                      <a:lnTo>
                        <a:pt x="2120" y="80"/>
                      </a:lnTo>
                      <a:lnTo>
                        <a:pt x="2099" y="86"/>
                      </a:lnTo>
                      <a:lnTo>
                        <a:pt x="2076" y="91"/>
                      </a:lnTo>
                      <a:lnTo>
                        <a:pt x="2053" y="95"/>
                      </a:lnTo>
                      <a:lnTo>
                        <a:pt x="2026" y="100"/>
                      </a:lnTo>
                      <a:lnTo>
                        <a:pt x="2000" y="103"/>
                      </a:lnTo>
                      <a:lnTo>
                        <a:pt x="1971" y="106"/>
                      </a:lnTo>
                      <a:lnTo>
                        <a:pt x="1942" y="107"/>
                      </a:lnTo>
                      <a:lnTo>
                        <a:pt x="1911" y="108"/>
                      </a:lnTo>
                      <a:lnTo>
                        <a:pt x="1880" y="108"/>
                      </a:lnTo>
                      <a:lnTo>
                        <a:pt x="1849" y="107"/>
                      </a:lnTo>
                      <a:lnTo>
                        <a:pt x="1819" y="106"/>
                      </a:lnTo>
                      <a:lnTo>
                        <a:pt x="1791" y="103"/>
                      </a:lnTo>
                      <a:lnTo>
                        <a:pt x="1764" y="102"/>
                      </a:lnTo>
                      <a:lnTo>
                        <a:pt x="1738" y="99"/>
                      </a:lnTo>
                      <a:lnTo>
                        <a:pt x="1714" y="96"/>
                      </a:lnTo>
                      <a:lnTo>
                        <a:pt x="1692" y="93"/>
                      </a:lnTo>
                      <a:lnTo>
                        <a:pt x="1673" y="91"/>
                      </a:lnTo>
                      <a:lnTo>
                        <a:pt x="1655" y="87"/>
                      </a:lnTo>
                      <a:lnTo>
                        <a:pt x="1640" y="84"/>
                      </a:lnTo>
                      <a:lnTo>
                        <a:pt x="1629" y="80"/>
                      </a:lnTo>
                      <a:lnTo>
                        <a:pt x="1621" y="77"/>
                      </a:lnTo>
                      <a:lnTo>
                        <a:pt x="1615" y="73"/>
                      </a:lnTo>
                      <a:lnTo>
                        <a:pt x="1614" y="71"/>
                      </a:lnTo>
                      <a:lnTo>
                        <a:pt x="1616" y="68"/>
                      </a:lnTo>
                      <a:lnTo>
                        <a:pt x="1635" y="56"/>
                      </a:lnTo>
                      <a:lnTo>
                        <a:pt x="1654" y="47"/>
                      </a:lnTo>
                      <a:lnTo>
                        <a:pt x="1675" y="38"/>
                      </a:lnTo>
                      <a:lnTo>
                        <a:pt x="1696" y="30"/>
                      </a:lnTo>
                      <a:lnTo>
                        <a:pt x="1717" y="23"/>
                      </a:lnTo>
                      <a:lnTo>
                        <a:pt x="1736" y="17"/>
                      </a:lnTo>
                      <a:lnTo>
                        <a:pt x="1757" y="12"/>
                      </a:lnTo>
                      <a:lnTo>
                        <a:pt x="1778" y="8"/>
                      </a:lnTo>
                      <a:lnTo>
                        <a:pt x="1797" y="4"/>
                      </a:lnTo>
                      <a:lnTo>
                        <a:pt x="1816" y="2"/>
                      </a:lnTo>
                      <a:lnTo>
                        <a:pt x="1834" y="1"/>
                      </a:lnTo>
                      <a:lnTo>
                        <a:pt x="1851" y="0"/>
                      </a:lnTo>
                      <a:lnTo>
                        <a:pt x="1869" y="0"/>
                      </a:lnTo>
                      <a:lnTo>
                        <a:pt x="1884" y="0"/>
                      </a:lnTo>
                      <a:lnTo>
                        <a:pt x="1897" y="1"/>
                      </a:lnTo>
                      <a:lnTo>
                        <a:pt x="1909" y="2"/>
                      </a:lnTo>
                      <a:lnTo>
                        <a:pt x="1945" y="8"/>
                      </a:lnTo>
                      <a:lnTo>
                        <a:pt x="1977" y="14"/>
                      </a:lnTo>
                      <a:lnTo>
                        <a:pt x="2008" y="18"/>
                      </a:lnTo>
                      <a:lnTo>
                        <a:pt x="2036" y="22"/>
                      </a:lnTo>
                      <a:lnTo>
                        <a:pt x="2062" y="26"/>
                      </a:lnTo>
                      <a:lnTo>
                        <a:pt x="2086" y="29"/>
                      </a:lnTo>
                      <a:lnTo>
                        <a:pt x="2107" y="32"/>
                      </a:lnTo>
                      <a:lnTo>
                        <a:pt x="2127" y="34"/>
                      </a:lnTo>
                      <a:lnTo>
                        <a:pt x="2145" y="38"/>
                      </a:lnTo>
                      <a:lnTo>
                        <a:pt x="2160" y="40"/>
                      </a:lnTo>
                      <a:lnTo>
                        <a:pt x="2174" y="41"/>
                      </a:lnTo>
                      <a:lnTo>
                        <a:pt x="2185" y="44"/>
                      </a:lnTo>
                      <a:lnTo>
                        <a:pt x="2195" y="46"/>
                      </a:lnTo>
                      <a:lnTo>
                        <a:pt x="2203" y="47"/>
                      </a:lnTo>
                      <a:lnTo>
                        <a:pt x="2208" y="49"/>
                      </a:lnTo>
                      <a:lnTo>
                        <a:pt x="2213" y="50"/>
                      </a:lnTo>
                      <a:lnTo>
                        <a:pt x="1616" y="68"/>
                      </a:lnTo>
                      <a:lnTo>
                        <a:pt x="783" y="68"/>
                      </a:lnTo>
                      <a:lnTo>
                        <a:pt x="0" y="217"/>
                      </a:lnTo>
                      <a:lnTo>
                        <a:pt x="2213" y="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32" name="Freeform 813"/>
                <p:cNvSpPr>
                  <a:spLocks/>
                </p:cNvSpPr>
                <p:nvPr/>
              </p:nvSpPr>
              <p:spPr bwMode="auto">
                <a:xfrm>
                  <a:off x="3488" y="3512"/>
                  <a:ext cx="151" cy="34"/>
                </a:xfrm>
                <a:custGeom>
                  <a:avLst/>
                  <a:gdLst>
                    <a:gd name="T0" fmla="*/ 0 w 303"/>
                    <a:gd name="T1" fmla="*/ 17 h 67"/>
                    <a:gd name="T2" fmla="*/ 0 w 303"/>
                    <a:gd name="T3" fmla="*/ 17 h 67"/>
                    <a:gd name="T4" fmla="*/ 7 w 303"/>
                    <a:gd name="T5" fmla="*/ 17 h 67"/>
                    <a:gd name="T6" fmla="*/ 15 w 303"/>
                    <a:gd name="T7" fmla="*/ 16 h 67"/>
                    <a:gd name="T8" fmla="*/ 22 w 303"/>
                    <a:gd name="T9" fmla="*/ 16 h 67"/>
                    <a:gd name="T10" fmla="*/ 29 w 303"/>
                    <a:gd name="T11" fmla="*/ 15 h 67"/>
                    <a:gd name="T12" fmla="*/ 35 w 303"/>
                    <a:gd name="T13" fmla="*/ 14 h 67"/>
                    <a:gd name="T14" fmla="*/ 41 w 303"/>
                    <a:gd name="T15" fmla="*/ 13 h 67"/>
                    <a:gd name="T16" fmla="*/ 47 w 303"/>
                    <a:gd name="T17" fmla="*/ 12 h 67"/>
                    <a:gd name="T18" fmla="*/ 52 w 303"/>
                    <a:gd name="T19" fmla="*/ 10 h 67"/>
                    <a:gd name="T20" fmla="*/ 57 w 303"/>
                    <a:gd name="T21" fmla="*/ 9 h 67"/>
                    <a:gd name="T22" fmla="*/ 61 w 303"/>
                    <a:gd name="T23" fmla="*/ 8 h 67"/>
                    <a:gd name="T24" fmla="*/ 65 w 303"/>
                    <a:gd name="T25" fmla="*/ 6 h 67"/>
                    <a:gd name="T26" fmla="*/ 68 w 303"/>
                    <a:gd name="T27" fmla="*/ 5 h 67"/>
                    <a:gd name="T28" fmla="*/ 71 w 303"/>
                    <a:gd name="T29" fmla="*/ 4 h 67"/>
                    <a:gd name="T30" fmla="*/ 73 w 303"/>
                    <a:gd name="T31" fmla="*/ 3 h 67"/>
                    <a:gd name="T32" fmla="*/ 75 w 303"/>
                    <a:gd name="T33" fmla="*/ 3 h 67"/>
                    <a:gd name="T34" fmla="*/ 75 w 303"/>
                    <a:gd name="T35" fmla="*/ 3 h 67"/>
                    <a:gd name="T36" fmla="*/ 75 w 303"/>
                    <a:gd name="T37" fmla="*/ 0 h 67"/>
                    <a:gd name="T38" fmla="*/ 74 w 303"/>
                    <a:gd name="T39" fmla="*/ 1 h 67"/>
                    <a:gd name="T40" fmla="*/ 72 w 303"/>
                    <a:gd name="T41" fmla="*/ 1 h 67"/>
                    <a:gd name="T42" fmla="*/ 70 w 303"/>
                    <a:gd name="T43" fmla="*/ 2 h 67"/>
                    <a:gd name="T44" fmla="*/ 67 w 303"/>
                    <a:gd name="T45" fmla="*/ 3 h 67"/>
                    <a:gd name="T46" fmla="*/ 64 w 303"/>
                    <a:gd name="T47" fmla="*/ 4 h 67"/>
                    <a:gd name="T48" fmla="*/ 60 w 303"/>
                    <a:gd name="T49" fmla="*/ 6 h 67"/>
                    <a:gd name="T50" fmla="*/ 56 w 303"/>
                    <a:gd name="T51" fmla="*/ 7 h 67"/>
                    <a:gd name="T52" fmla="*/ 52 w 303"/>
                    <a:gd name="T53" fmla="*/ 8 h 67"/>
                    <a:gd name="T54" fmla="*/ 46 w 303"/>
                    <a:gd name="T55" fmla="*/ 9 h 67"/>
                    <a:gd name="T56" fmla="*/ 41 w 303"/>
                    <a:gd name="T57" fmla="*/ 10 h 67"/>
                    <a:gd name="T58" fmla="*/ 35 w 303"/>
                    <a:gd name="T59" fmla="*/ 12 h 67"/>
                    <a:gd name="T60" fmla="*/ 28 w 303"/>
                    <a:gd name="T61" fmla="*/ 13 h 67"/>
                    <a:gd name="T62" fmla="*/ 22 w 303"/>
                    <a:gd name="T63" fmla="*/ 14 h 67"/>
                    <a:gd name="T64" fmla="*/ 15 w 303"/>
                    <a:gd name="T65" fmla="*/ 14 h 67"/>
                    <a:gd name="T66" fmla="*/ 7 w 303"/>
                    <a:gd name="T67" fmla="*/ 14 h 67"/>
                    <a:gd name="T68" fmla="*/ 0 w 303"/>
                    <a:gd name="T69" fmla="*/ 15 h 67"/>
                    <a:gd name="T70" fmla="*/ 0 w 303"/>
                    <a:gd name="T71" fmla="*/ 15 h 67"/>
                    <a:gd name="T72" fmla="*/ 0 w 303"/>
                    <a:gd name="T73" fmla="*/ 17 h 6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303"/>
                    <a:gd name="T112" fmla="*/ 0 h 67"/>
                    <a:gd name="T113" fmla="*/ 303 w 303"/>
                    <a:gd name="T114" fmla="*/ 67 h 6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303" h="67">
                      <a:moveTo>
                        <a:pt x="0" y="67"/>
                      </a:moveTo>
                      <a:lnTo>
                        <a:pt x="0" y="67"/>
                      </a:lnTo>
                      <a:lnTo>
                        <a:pt x="31" y="65"/>
                      </a:lnTo>
                      <a:lnTo>
                        <a:pt x="60" y="64"/>
                      </a:lnTo>
                      <a:lnTo>
                        <a:pt x="89" y="62"/>
                      </a:lnTo>
                      <a:lnTo>
                        <a:pt x="117" y="59"/>
                      </a:lnTo>
                      <a:lnTo>
                        <a:pt x="143" y="54"/>
                      </a:lnTo>
                      <a:lnTo>
                        <a:pt x="166" y="49"/>
                      </a:lnTo>
                      <a:lnTo>
                        <a:pt x="189" y="45"/>
                      </a:lnTo>
                      <a:lnTo>
                        <a:pt x="210" y="39"/>
                      </a:lnTo>
                      <a:lnTo>
                        <a:pt x="228" y="34"/>
                      </a:lnTo>
                      <a:lnTo>
                        <a:pt x="246" y="30"/>
                      </a:lnTo>
                      <a:lnTo>
                        <a:pt x="261" y="24"/>
                      </a:lnTo>
                      <a:lnTo>
                        <a:pt x="273" y="19"/>
                      </a:lnTo>
                      <a:lnTo>
                        <a:pt x="285" y="16"/>
                      </a:lnTo>
                      <a:lnTo>
                        <a:pt x="293" y="12"/>
                      </a:lnTo>
                      <a:lnTo>
                        <a:pt x="300" y="10"/>
                      </a:lnTo>
                      <a:lnTo>
                        <a:pt x="303" y="9"/>
                      </a:lnTo>
                      <a:lnTo>
                        <a:pt x="301" y="0"/>
                      </a:lnTo>
                      <a:lnTo>
                        <a:pt x="297" y="1"/>
                      </a:lnTo>
                      <a:lnTo>
                        <a:pt x="291" y="3"/>
                      </a:lnTo>
                      <a:lnTo>
                        <a:pt x="282" y="7"/>
                      </a:lnTo>
                      <a:lnTo>
                        <a:pt x="271" y="10"/>
                      </a:lnTo>
                      <a:lnTo>
                        <a:pt x="258" y="15"/>
                      </a:lnTo>
                      <a:lnTo>
                        <a:pt x="243" y="21"/>
                      </a:lnTo>
                      <a:lnTo>
                        <a:pt x="226" y="25"/>
                      </a:lnTo>
                      <a:lnTo>
                        <a:pt x="208" y="30"/>
                      </a:lnTo>
                      <a:lnTo>
                        <a:pt x="187" y="36"/>
                      </a:lnTo>
                      <a:lnTo>
                        <a:pt x="164" y="40"/>
                      </a:lnTo>
                      <a:lnTo>
                        <a:pt x="141" y="45"/>
                      </a:lnTo>
                      <a:lnTo>
                        <a:pt x="114" y="49"/>
                      </a:lnTo>
                      <a:lnTo>
                        <a:pt x="89" y="53"/>
                      </a:lnTo>
                      <a:lnTo>
                        <a:pt x="60" y="55"/>
                      </a:lnTo>
                      <a:lnTo>
                        <a:pt x="31" y="56"/>
                      </a:lnTo>
                      <a:lnTo>
                        <a:pt x="0" y="57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33" name="Freeform 814"/>
                <p:cNvSpPr>
                  <a:spLocks/>
                </p:cNvSpPr>
                <p:nvPr/>
              </p:nvSpPr>
              <p:spPr bwMode="auto">
                <a:xfrm>
                  <a:off x="3337" y="3522"/>
                  <a:ext cx="151" cy="24"/>
                </a:xfrm>
                <a:custGeom>
                  <a:avLst/>
                  <a:gdLst>
                    <a:gd name="T0" fmla="*/ 1 w 302"/>
                    <a:gd name="T1" fmla="*/ 0 h 49"/>
                    <a:gd name="T2" fmla="*/ 1 w 302"/>
                    <a:gd name="T3" fmla="*/ 0 h 49"/>
                    <a:gd name="T4" fmla="*/ 0 w 302"/>
                    <a:gd name="T5" fmla="*/ 1 h 49"/>
                    <a:gd name="T6" fmla="*/ 1 w 302"/>
                    <a:gd name="T7" fmla="*/ 3 h 49"/>
                    <a:gd name="T8" fmla="*/ 2 w 302"/>
                    <a:gd name="T9" fmla="*/ 4 h 49"/>
                    <a:gd name="T10" fmla="*/ 5 w 302"/>
                    <a:gd name="T11" fmla="*/ 5 h 49"/>
                    <a:gd name="T12" fmla="*/ 7 w 302"/>
                    <a:gd name="T13" fmla="*/ 6 h 49"/>
                    <a:gd name="T14" fmla="*/ 11 w 302"/>
                    <a:gd name="T15" fmla="*/ 7 h 49"/>
                    <a:gd name="T16" fmla="*/ 15 w 302"/>
                    <a:gd name="T17" fmla="*/ 7 h 49"/>
                    <a:gd name="T18" fmla="*/ 20 w 302"/>
                    <a:gd name="T19" fmla="*/ 8 h 49"/>
                    <a:gd name="T20" fmla="*/ 26 w 302"/>
                    <a:gd name="T21" fmla="*/ 9 h 49"/>
                    <a:gd name="T22" fmla="*/ 33 w 302"/>
                    <a:gd name="T23" fmla="*/ 9 h 49"/>
                    <a:gd name="T24" fmla="*/ 38 w 302"/>
                    <a:gd name="T25" fmla="*/ 10 h 49"/>
                    <a:gd name="T26" fmla="*/ 45 w 302"/>
                    <a:gd name="T27" fmla="*/ 11 h 49"/>
                    <a:gd name="T28" fmla="*/ 52 w 302"/>
                    <a:gd name="T29" fmla="*/ 11 h 49"/>
                    <a:gd name="T30" fmla="*/ 60 w 302"/>
                    <a:gd name="T31" fmla="*/ 11 h 49"/>
                    <a:gd name="T32" fmla="*/ 68 w 302"/>
                    <a:gd name="T33" fmla="*/ 12 h 49"/>
                    <a:gd name="T34" fmla="*/ 76 w 302"/>
                    <a:gd name="T35" fmla="*/ 12 h 49"/>
                    <a:gd name="T36" fmla="*/ 76 w 302"/>
                    <a:gd name="T37" fmla="*/ 9 h 49"/>
                    <a:gd name="T38" fmla="*/ 68 w 302"/>
                    <a:gd name="T39" fmla="*/ 9 h 49"/>
                    <a:gd name="T40" fmla="*/ 60 w 302"/>
                    <a:gd name="T41" fmla="*/ 9 h 49"/>
                    <a:gd name="T42" fmla="*/ 52 w 302"/>
                    <a:gd name="T43" fmla="*/ 9 h 49"/>
                    <a:gd name="T44" fmla="*/ 45 w 302"/>
                    <a:gd name="T45" fmla="*/ 8 h 49"/>
                    <a:gd name="T46" fmla="*/ 38 w 302"/>
                    <a:gd name="T47" fmla="*/ 8 h 49"/>
                    <a:gd name="T48" fmla="*/ 33 w 302"/>
                    <a:gd name="T49" fmla="*/ 7 h 49"/>
                    <a:gd name="T50" fmla="*/ 26 w 302"/>
                    <a:gd name="T51" fmla="*/ 7 h 49"/>
                    <a:gd name="T52" fmla="*/ 21 w 302"/>
                    <a:gd name="T53" fmla="*/ 6 h 49"/>
                    <a:gd name="T54" fmla="*/ 17 w 302"/>
                    <a:gd name="T55" fmla="*/ 5 h 49"/>
                    <a:gd name="T56" fmla="*/ 12 w 302"/>
                    <a:gd name="T57" fmla="*/ 4 h 49"/>
                    <a:gd name="T58" fmla="*/ 9 w 302"/>
                    <a:gd name="T59" fmla="*/ 3 h 49"/>
                    <a:gd name="T60" fmla="*/ 5 w 302"/>
                    <a:gd name="T61" fmla="*/ 3 h 49"/>
                    <a:gd name="T62" fmla="*/ 3 w 302"/>
                    <a:gd name="T63" fmla="*/ 2 h 49"/>
                    <a:gd name="T64" fmla="*/ 2 w 302"/>
                    <a:gd name="T65" fmla="*/ 1 h 49"/>
                    <a:gd name="T66" fmla="*/ 2 w 302"/>
                    <a:gd name="T67" fmla="*/ 2 h 49"/>
                    <a:gd name="T68" fmla="*/ 2 w 302"/>
                    <a:gd name="T69" fmla="*/ 1 h 49"/>
                    <a:gd name="T70" fmla="*/ 2 w 302"/>
                    <a:gd name="T71" fmla="*/ 1 h 49"/>
                    <a:gd name="T72" fmla="*/ 1 w 302"/>
                    <a:gd name="T73" fmla="*/ 0 h 49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302"/>
                    <a:gd name="T112" fmla="*/ 0 h 49"/>
                    <a:gd name="T113" fmla="*/ 302 w 302"/>
                    <a:gd name="T114" fmla="*/ 49 h 49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302" h="49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6"/>
                      </a:lnTo>
                      <a:lnTo>
                        <a:pt x="3" y="13"/>
                      </a:lnTo>
                      <a:lnTo>
                        <a:pt x="10" y="18"/>
                      </a:lnTo>
                      <a:lnTo>
                        <a:pt x="19" y="21"/>
                      </a:lnTo>
                      <a:lnTo>
                        <a:pt x="30" y="24"/>
                      </a:lnTo>
                      <a:lnTo>
                        <a:pt x="45" y="28"/>
                      </a:lnTo>
                      <a:lnTo>
                        <a:pt x="63" y="31"/>
                      </a:lnTo>
                      <a:lnTo>
                        <a:pt x="82" y="34"/>
                      </a:lnTo>
                      <a:lnTo>
                        <a:pt x="105" y="37"/>
                      </a:lnTo>
                      <a:lnTo>
                        <a:pt x="129" y="39"/>
                      </a:lnTo>
                      <a:lnTo>
                        <a:pt x="155" y="43"/>
                      </a:lnTo>
                      <a:lnTo>
                        <a:pt x="182" y="44"/>
                      </a:lnTo>
                      <a:lnTo>
                        <a:pt x="210" y="46"/>
                      </a:lnTo>
                      <a:lnTo>
                        <a:pt x="240" y="47"/>
                      </a:lnTo>
                      <a:lnTo>
                        <a:pt x="271" y="49"/>
                      </a:lnTo>
                      <a:lnTo>
                        <a:pt x="302" y="49"/>
                      </a:lnTo>
                      <a:lnTo>
                        <a:pt x="302" y="39"/>
                      </a:lnTo>
                      <a:lnTo>
                        <a:pt x="271" y="39"/>
                      </a:lnTo>
                      <a:lnTo>
                        <a:pt x="240" y="38"/>
                      </a:lnTo>
                      <a:lnTo>
                        <a:pt x="210" y="37"/>
                      </a:lnTo>
                      <a:lnTo>
                        <a:pt x="182" y="35"/>
                      </a:lnTo>
                      <a:lnTo>
                        <a:pt x="155" y="34"/>
                      </a:lnTo>
                      <a:lnTo>
                        <a:pt x="129" y="30"/>
                      </a:lnTo>
                      <a:lnTo>
                        <a:pt x="105" y="28"/>
                      </a:lnTo>
                      <a:lnTo>
                        <a:pt x="84" y="24"/>
                      </a:lnTo>
                      <a:lnTo>
                        <a:pt x="65" y="22"/>
                      </a:lnTo>
                      <a:lnTo>
                        <a:pt x="48" y="19"/>
                      </a:lnTo>
                      <a:lnTo>
                        <a:pt x="33" y="15"/>
                      </a:lnTo>
                      <a:lnTo>
                        <a:pt x="21" y="12"/>
                      </a:lnTo>
                      <a:lnTo>
                        <a:pt x="14" y="8"/>
                      </a:lnTo>
                      <a:lnTo>
                        <a:pt x="10" y="6"/>
                      </a:lnTo>
                      <a:lnTo>
                        <a:pt x="10" y="8"/>
                      </a:lnTo>
                      <a:lnTo>
                        <a:pt x="10" y="7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34" name="Freeform 815"/>
                <p:cNvSpPr>
                  <a:spLocks/>
                </p:cNvSpPr>
                <p:nvPr/>
              </p:nvSpPr>
              <p:spPr bwMode="auto">
                <a:xfrm>
                  <a:off x="3339" y="3487"/>
                  <a:ext cx="148" cy="38"/>
                </a:xfrm>
                <a:custGeom>
                  <a:avLst/>
                  <a:gdLst>
                    <a:gd name="T0" fmla="*/ 74 w 296"/>
                    <a:gd name="T1" fmla="*/ 1 h 76"/>
                    <a:gd name="T2" fmla="*/ 74 w 296"/>
                    <a:gd name="T3" fmla="*/ 1 h 76"/>
                    <a:gd name="T4" fmla="*/ 71 w 296"/>
                    <a:gd name="T5" fmla="*/ 1 h 76"/>
                    <a:gd name="T6" fmla="*/ 68 w 296"/>
                    <a:gd name="T7" fmla="*/ 0 h 76"/>
                    <a:gd name="T8" fmla="*/ 63 w 296"/>
                    <a:gd name="T9" fmla="*/ 0 h 76"/>
                    <a:gd name="T10" fmla="*/ 59 w 296"/>
                    <a:gd name="T11" fmla="*/ 0 h 76"/>
                    <a:gd name="T12" fmla="*/ 55 w 296"/>
                    <a:gd name="T13" fmla="*/ 1 h 76"/>
                    <a:gd name="T14" fmla="*/ 50 w 296"/>
                    <a:gd name="T15" fmla="*/ 1 h 76"/>
                    <a:gd name="T16" fmla="*/ 45 w 296"/>
                    <a:gd name="T17" fmla="*/ 1 h 76"/>
                    <a:gd name="T18" fmla="*/ 40 w 296"/>
                    <a:gd name="T19" fmla="*/ 2 h 76"/>
                    <a:gd name="T20" fmla="*/ 36 w 296"/>
                    <a:gd name="T21" fmla="*/ 3 h 76"/>
                    <a:gd name="T22" fmla="*/ 30 w 296"/>
                    <a:gd name="T23" fmla="*/ 5 h 76"/>
                    <a:gd name="T24" fmla="*/ 25 w 296"/>
                    <a:gd name="T25" fmla="*/ 5 h 76"/>
                    <a:gd name="T26" fmla="*/ 20 w 296"/>
                    <a:gd name="T27" fmla="*/ 7 h 76"/>
                    <a:gd name="T28" fmla="*/ 14 w 296"/>
                    <a:gd name="T29" fmla="*/ 10 h 76"/>
                    <a:gd name="T30" fmla="*/ 9 w 296"/>
                    <a:gd name="T31" fmla="*/ 11 h 76"/>
                    <a:gd name="T32" fmla="*/ 5 w 296"/>
                    <a:gd name="T33" fmla="*/ 14 h 76"/>
                    <a:gd name="T34" fmla="*/ 0 w 296"/>
                    <a:gd name="T35" fmla="*/ 18 h 76"/>
                    <a:gd name="T36" fmla="*/ 1 w 296"/>
                    <a:gd name="T37" fmla="*/ 19 h 76"/>
                    <a:gd name="T38" fmla="*/ 5 w 296"/>
                    <a:gd name="T39" fmla="*/ 17 h 76"/>
                    <a:gd name="T40" fmla="*/ 10 w 296"/>
                    <a:gd name="T41" fmla="*/ 14 h 76"/>
                    <a:gd name="T42" fmla="*/ 15 w 296"/>
                    <a:gd name="T43" fmla="*/ 11 h 76"/>
                    <a:gd name="T44" fmla="*/ 20 w 296"/>
                    <a:gd name="T45" fmla="*/ 10 h 76"/>
                    <a:gd name="T46" fmla="*/ 26 w 296"/>
                    <a:gd name="T47" fmla="*/ 8 h 76"/>
                    <a:gd name="T48" fmla="*/ 30 w 296"/>
                    <a:gd name="T49" fmla="*/ 6 h 76"/>
                    <a:gd name="T50" fmla="*/ 36 w 296"/>
                    <a:gd name="T51" fmla="*/ 5 h 76"/>
                    <a:gd name="T52" fmla="*/ 41 w 296"/>
                    <a:gd name="T53" fmla="*/ 5 h 76"/>
                    <a:gd name="T54" fmla="*/ 46 w 296"/>
                    <a:gd name="T55" fmla="*/ 3 h 76"/>
                    <a:gd name="T56" fmla="*/ 50 w 296"/>
                    <a:gd name="T57" fmla="*/ 3 h 76"/>
                    <a:gd name="T58" fmla="*/ 55 w 296"/>
                    <a:gd name="T59" fmla="*/ 2 h 76"/>
                    <a:gd name="T60" fmla="*/ 59 w 296"/>
                    <a:gd name="T61" fmla="*/ 2 h 76"/>
                    <a:gd name="T62" fmla="*/ 63 w 296"/>
                    <a:gd name="T63" fmla="*/ 2 h 76"/>
                    <a:gd name="T64" fmla="*/ 68 w 296"/>
                    <a:gd name="T65" fmla="*/ 2 h 76"/>
                    <a:gd name="T66" fmla="*/ 71 w 296"/>
                    <a:gd name="T67" fmla="*/ 2 h 76"/>
                    <a:gd name="T68" fmla="*/ 74 w 296"/>
                    <a:gd name="T69" fmla="*/ 3 h 76"/>
                    <a:gd name="T70" fmla="*/ 74 w 296"/>
                    <a:gd name="T71" fmla="*/ 3 h 76"/>
                    <a:gd name="T72" fmla="*/ 74 w 296"/>
                    <a:gd name="T73" fmla="*/ 1 h 7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296"/>
                    <a:gd name="T112" fmla="*/ 0 h 76"/>
                    <a:gd name="T113" fmla="*/ 296 w 296"/>
                    <a:gd name="T114" fmla="*/ 76 h 7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296" h="76">
                      <a:moveTo>
                        <a:pt x="296" y="2"/>
                      </a:moveTo>
                      <a:lnTo>
                        <a:pt x="296" y="2"/>
                      </a:lnTo>
                      <a:lnTo>
                        <a:pt x="283" y="1"/>
                      </a:lnTo>
                      <a:lnTo>
                        <a:pt x="270" y="0"/>
                      </a:lnTo>
                      <a:lnTo>
                        <a:pt x="255" y="0"/>
                      </a:lnTo>
                      <a:lnTo>
                        <a:pt x="237" y="0"/>
                      </a:lnTo>
                      <a:lnTo>
                        <a:pt x="220" y="1"/>
                      </a:lnTo>
                      <a:lnTo>
                        <a:pt x="202" y="2"/>
                      </a:lnTo>
                      <a:lnTo>
                        <a:pt x="182" y="5"/>
                      </a:lnTo>
                      <a:lnTo>
                        <a:pt x="162" y="8"/>
                      </a:lnTo>
                      <a:lnTo>
                        <a:pt x="142" y="13"/>
                      </a:lnTo>
                      <a:lnTo>
                        <a:pt x="121" y="17"/>
                      </a:lnTo>
                      <a:lnTo>
                        <a:pt x="101" y="23"/>
                      </a:lnTo>
                      <a:lnTo>
                        <a:pt x="81" y="30"/>
                      </a:lnTo>
                      <a:lnTo>
                        <a:pt x="59" y="38"/>
                      </a:lnTo>
                      <a:lnTo>
                        <a:pt x="38" y="47"/>
                      </a:lnTo>
                      <a:lnTo>
                        <a:pt x="18" y="57"/>
                      </a:lnTo>
                      <a:lnTo>
                        <a:pt x="0" y="69"/>
                      </a:lnTo>
                      <a:lnTo>
                        <a:pt x="5" y="76"/>
                      </a:lnTo>
                      <a:lnTo>
                        <a:pt x="23" y="66"/>
                      </a:lnTo>
                      <a:lnTo>
                        <a:pt x="43" y="57"/>
                      </a:lnTo>
                      <a:lnTo>
                        <a:pt x="63" y="47"/>
                      </a:lnTo>
                      <a:lnTo>
                        <a:pt x="83" y="39"/>
                      </a:lnTo>
                      <a:lnTo>
                        <a:pt x="104" y="32"/>
                      </a:lnTo>
                      <a:lnTo>
                        <a:pt x="123" y="27"/>
                      </a:lnTo>
                      <a:lnTo>
                        <a:pt x="144" y="22"/>
                      </a:lnTo>
                      <a:lnTo>
                        <a:pt x="165" y="17"/>
                      </a:lnTo>
                      <a:lnTo>
                        <a:pt x="184" y="14"/>
                      </a:lnTo>
                      <a:lnTo>
                        <a:pt x="202" y="12"/>
                      </a:lnTo>
                      <a:lnTo>
                        <a:pt x="220" y="11"/>
                      </a:lnTo>
                      <a:lnTo>
                        <a:pt x="237" y="9"/>
                      </a:lnTo>
                      <a:lnTo>
                        <a:pt x="255" y="9"/>
                      </a:lnTo>
                      <a:lnTo>
                        <a:pt x="270" y="9"/>
                      </a:lnTo>
                      <a:lnTo>
                        <a:pt x="283" y="11"/>
                      </a:lnTo>
                      <a:lnTo>
                        <a:pt x="294" y="12"/>
                      </a:lnTo>
                      <a:lnTo>
                        <a:pt x="296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35" name="Freeform 816"/>
                <p:cNvSpPr>
                  <a:spLocks/>
                </p:cNvSpPr>
                <p:nvPr/>
              </p:nvSpPr>
              <p:spPr bwMode="auto">
                <a:xfrm>
                  <a:off x="3486" y="3488"/>
                  <a:ext cx="154" cy="29"/>
                </a:xfrm>
                <a:custGeom>
                  <a:avLst/>
                  <a:gdLst>
                    <a:gd name="T0" fmla="*/ 77 w 307"/>
                    <a:gd name="T1" fmla="*/ 15 h 58"/>
                    <a:gd name="T2" fmla="*/ 77 w 307"/>
                    <a:gd name="T3" fmla="*/ 13 h 58"/>
                    <a:gd name="T4" fmla="*/ 76 w 307"/>
                    <a:gd name="T5" fmla="*/ 12 h 58"/>
                    <a:gd name="T6" fmla="*/ 74 w 307"/>
                    <a:gd name="T7" fmla="*/ 12 h 58"/>
                    <a:gd name="T8" fmla="*/ 72 w 307"/>
                    <a:gd name="T9" fmla="*/ 11 h 58"/>
                    <a:gd name="T10" fmla="*/ 70 w 307"/>
                    <a:gd name="T11" fmla="*/ 11 h 58"/>
                    <a:gd name="T12" fmla="*/ 67 w 307"/>
                    <a:gd name="T13" fmla="*/ 10 h 58"/>
                    <a:gd name="T14" fmla="*/ 63 w 307"/>
                    <a:gd name="T15" fmla="*/ 10 h 58"/>
                    <a:gd name="T16" fmla="*/ 60 w 307"/>
                    <a:gd name="T17" fmla="*/ 9 h 58"/>
                    <a:gd name="T18" fmla="*/ 55 w 307"/>
                    <a:gd name="T19" fmla="*/ 9 h 58"/>
                    <a:gd name="T20" fmla="*/ 50 w 307"/>
                    <a:gd name="T21" fmla="*/ 7 h 58"/>
                    <a:gd name="T22" fmla="*/ 45 w 307"/>
                    <a:gd name="T23" fmla="*/ 7 h 58"/>
                    <a:gd name="T24" fmla="*/ 39 w 307"/>
                    <a:gd name="T25" fmla="*/ 7 h 58"/>
                    <a:gd name="T26" fmla="*/ 33 w 307"/>
                    <a:gd name="T27" fmla="*/ 5 h 58"/>
                    <a:gd name="T28" fmla="*/ 26 w 307"/>
                    <a:gd name="T29" fmla="*/ 5 h 58"/>
                    <a:gd name="T30" fmla="*/ 18 w 307"/>
                    <a:gd name="T31" fmla="*/ 3 h 58"/>
                    <a:gd name="T32" fmla="*/ 10 w 307"/>
                    <a:gd name="T33" fmla="*/ 2 h 58"/>
                    <a:gd name="T34" fmla="*/ 1 w 307"/>
                    <a:gd name="T35" fmla="*/ 0 h 58"/>
                    <a:gd name="T36" fmla="*/ 0 w 307"/>
                    <a:gd name="T37" fmla="*/ 3 h 58"/>
                    <a:gd name="T38" fmla="*/ 9 w 307"/>
                    <a:gd name="T39" fmla="*/ 4 h 58"/>
                    <a:gd name="T40" fmla="*/ 17 w 307"/>
                    <a:gd name="T41" fmla="*/ 6 h 58"/>
                    <a:gd name="T42" fmla="*/ 25 w 307"/>
                    <a:gd name="T43" fmla="*/ 7 h 58"/>
                    <a:gd name="T44" fmla="*/ 32 w 307"/>
                    <a:gd name="T45" fmla="*/ 7 h 58"/>
                    <a:gd name="T46" fmla="*/ 39 w 307"/>
                    <a:gd name="T47" fmla="*/ 9 h 58"/>
                    <a:gd name="T48" fmla="*/ 45 w 307"/>
                    <a:gd name="T49" fmla="*/ 9 h 58"/>
                    <a:gd name="T50" fmla="*/ 50 w 307"/>
                    <a:gd name="T51" fmla="*/ 10 h 58"/>
                    <a:gd name="T52" fmla="*/ 55 w 307"/>
                    <a:gd name="T53" fmla="*/ 11 h 58"/>
                    <a:gd name="T54" fmla="*/ 59 w 307"/>
                    <a:gd name="T55" fmla="*/ 12 h 58"/>
                    <a:gd name="T56" fmla="*/ 63 w 307"/>
                    <a:gd name="T57" fmla="*/ 12 h 58"/>
                    <a:gd name="T58" fmla="*/ 67 w 307"/>
                    <a:gd name="T59" fmla="*/ 13 h 58"/>
                    <a:gd name="T60" fmla="*/ 69 w 307"/>
                    <a:gd name="T61" fmla="*/ 13 h 58"/>
                    <a:gd name="T62" fmla="*/ 72 w 307"/>
                    <a:gd name="T63" fmla="*/ 14 h 58"/>
                    <a:gd name="T64" fmla="*/ 74 w 307"/>
                    <a:gd name="T65" fmla="*/ 14 h 58"/>
                    <a:gd name="T66" fmla="*/ 75 w 307"/>
                    <a:gd name="T67" fmla="*/ 15 h 58"/>
                    <a:gd name="T68" fmla="*/ 76 w 307"/>
                    <a:gd name="T69" fmla="*/ 15 h 58"/>
                    <a:gd name="T70" fmla="*/ 77 w 307"/>
                    <a:gd name="T71" fmla="*/ 13 h 58"/>
                    <a:gd name="T72" fmla="*/ 77 w 307"/>
                    <a:gd name="T73" fmla="*/ 15 h 5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307"/>
                    <a:gd name="T112" fmla="*/ 0 h 58"/>
                    <a:gd name="T113" fmla="*/ 307 w 307"/>
                    <a:gd name="T114" fmla="*/ 58 h 5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307" h="58">
                      <a:moveTo>
                        <a:pt x="305" y="58"/>
                      </a:moveTo>
                      <a:lnTo>
                        <a:pt x="307" y="49"/>
                      </a:lnTo>
                      <a:lnTo>
                        <a:pt x="302" y="48"/>
                      </a:lnTo>
                      <a:lnTo>
                        <a:pt x="296" y="45"/>
                      </a:lnTo>
                      <a:lnTo>
                        <a:pt x="288" y="44"/>
                      </a:lnTo>
                      <a:lnTo>
                        <a:pt x="279" y="42"/>
                      </a:lnTo>
                      <a:lnTo>
                        <a:pt x="267" y="40"/>
                      </a:lnTo>
                      <a:lnTo>
                        <a:pt x="252" y="38"/>
                      </a:lnTo>
                      <a:lnTo>
                        <a:pt x="238" y="36"/>
                      </a:lnTo>
                      <a:lnTo>
                        <a:pt x="220" y="33"/>
                      </a:lnTo>
                      <a:lnTo>
                        <a:pt x="200" y="30"/>
                      </a:lnTo>
                      <a:lnTo>
                        <a:pt x="179" y="27"/>
                      </a:lnTo>
                      <a:lnTo>
                        <a:pt x="155" y="25"/>
                      </a:lnTo>
                      <a:lnTo>
                        <a:pt x="129" y="20"/>
                      </a:lnTo>
                      <a:lnTo>
                        <a:pt x="101" y="17"/>
                      </a:lnTo>
                      <a:lnTo>
                        <a:pt x="70" y="12"/>
                      </a:lnTo>
                      <a:lnTo>
                        <a:pt x="38" y="6"/>
                      </a:lnTo>
                      <a:lnTo>
                        <a:pt x="2" y="0"/>
                      </a:lnTo>
                      <a:lnTo>
                        <a:pt x="0" y="10"/>
                      </a:lnTo>
                      <a:lnTo>
                        <a:pt x="35" y="15"/>
                      </a:lnTo>
                      <a:lnTo>
                        <a:pt x="68" y="21"/>
                      </a:lnTo>
                      <a:lnTo>
                        <a:pt x="99" y="26"/>
                      </a:lnTo>
                      <a:lnTo>
                        <a:pt x="126" y="29"/>
                      </a:lnTo>
                      <a:lnTo>
                        <a:pt x="153" y="34"/>
                      </a:lnTo>
                      <a:lnTo>
                        <a:pt x="177" y="36"/>
                      </a:lnTo>
                      <a:lnTo>
                        <a:pt x="198" y="40"/>
                      </a:lnTo>
                      <a:lnTo>
                        <a:pt x="218" y="42"/>
                      </a:lnTo>
                      <a:lnTo>
                        <a:pt x="236" y="45"/>
                      </a:lnTo>
                      <a:lnTo>
                        <a:pt x="252" y="48"/>
                      </a:lnTo>
                      <a:lnTo>
                        <a:pt x="265" y="49"/>
                      </a:lnTo>
                      <a:lnTo>
                        <a:pt x="276" y="51"/>
                      </a:lnTo>
                      <a:lnTo>
                        <a:pt x="285" y="53"/>
                      </a:lnTo>
                      <a:lnTo>
                        <a:pt x="294" y="55"/>
                      </a:lnTo>
                      <a:lnTo>
                        <a:pt x="299" y="57"/>
                      </a:lnTo>
                      <a:lnTo>
                        <a:pt x="303" y="58"/>
                      </a:lnTo>
                      <a:lnTo>
                        <a:pt x="305" y="49"/>
                      </a:lnTo>
                      <a:lnTo>
                        <a:pt x="305" y="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36" name="Freeform 817"/>
                <p:cNvSpPr>
                  <a:spLocks/>
                </p:cNvSpPr>
                <p:nvPr/>
              </p:nvSpPr>
              <p:spPr bwMode="auto">
                <a:xfrm>
                  <a:off x="3340" y="3512"/>
                  <a:ext cx="299" cy="14"/>
                </a:xfrm>
                <a:custGeom>
                  <a:avLst/>
                  <a:gdLst>
                    <a:gd name="T0" fmla="*/ 0 w 597"/>
                    <a:gd name="T1" fmla="*/ 8 h 26"/>
                    <a:gd name="T2" fmla="*/ 0 w 597"/>
                    <a:gd name="T3" fmla="*/ 8 h 26"/>
                    <a:gd name="T4" fmla="*/ 150 w 597"/>
                    <a:gd name="T5" fmla="*/ 3 h 26"/>
                    <a:gd name="T6" fmla="*/ 150 w 597"/>
                    <a:gd name="T7" fmla="*/ 0 h 26"/>
                    <a:gd name="T8" fmla="*/ 0 w 597"/>
                    <a:gd name="T9" fmla="*/ 5 h 26"/>
                    <a:gd name="T10" fmla="*/ 0 w 597"/>
                    <a:gd name="T11" fmla="*/ 5 h 26"/>
                    <a:gd name="T12" fmla="*/ 0 w 597"/>
                    <a:gd name="T13" fmla="*/ 8 h 2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97"/>
                    <a:gd name="T22" fmla="*/ 0 h 26"/>
                    <a:gd name="T23" fmla="*/ 597 w 597"/>
                    <a:gd name="T24" fmla="*/ 26 h 2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97" h="26">
                      <a:moveTo>
                        <a:pt x="0" y="26"/>
                      </a:moveTo>
                      <a:lnTo>
                        <a:pt x="0" y="26"/>
                      </a:lnTo>
                      <a:lnTo>
                        <a:pt x="597" y="9"/>
                      </a:lnTo>
                      <a:lnTo>
                        <a:pt x="597" y="0"/>
                      </a:lnTo>
                      <a:lnTo>
                        <a:pt x="0" y="1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37" name="Freeform 818"/>
                <p:cNvSpPr>
                  <a:spLocks/>
                </p:cNvSpPr>
                <p:nvPr/>
              </p:nvSpPr>
              <p:spPr bwMode="auto">
                <a:xfrm>
                  <a:off x="2923" y="3521"/>
                  <a:ext cx="417" cy="5"/>
                </a:xfrm>
                <a:custGeom>
                  <a:avLst/>
                  <a:gdLst>
                    <a:gd name="T0" fmla="*/ 1 w 834"/>
                    <a:gd name="T1" fmla="*/ 3 h 9"/>
                    <a:gd name="T2" fmla="*/ 1 w 834"/>
                    <a:gd name="T3" fmla="*/ 3 h 9"/>
                    <a:gd name="T4" fmla="*/ 209 w 834"/>
                    <a:gd name="T5" fmla="*/ 3 h 9"/>
                    <a:gd name="T6" fmla="*/ 209 w 834"/>
                    <a:gd name="T7" fmla="*/ 0 h 9"/>
                    <a:gd name="T8" fmla="*/ 1 w 834"/>
                    <a:gd name="T9" fmla="*/ 0 h 9"/>
                    <a:gd name="T10" fmla="*/ 0 w 834"/>
                    <a:gd name="T11" fmla="*/ 0 h 9"/>
                    <a:gd name="T12" fmla="*/ 1 w 834"/>
                    <a:gd name="T13" fmla="*/ 0 h 9"/>
                    <a:gd name="T14" fmla="*/ 1 w 834"/>
                    <a:gd name="T15" fmla="*/ 0 h 9"/>
                    <a:gd name="T16" fmla="*/ 0 w 834"/>
                    <a:gd name="T17" fmla="*/ 0 h 9"/>
                    <a:gd name="T18" fmla="*/ 1 w 834"/>
                    <a:gd name="T19" fmla="*/ 3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34"/>
                    <a:gd name="T31" fmla="*/ 0 h 9"/>
                    <a:gd name="T32" fmla="*/ 834 w 834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34" h="9">
                      <a:moveTo>
                        <a:pt x="3" y="9"/>
                      </a:moveTo>
                      <a:lnTo>
                        <a:pt x="1" y="9"/>
                      </a:lnTo>
                      <a:lnTo>
                        <a:pt x="834" y="9"/>
                      </a:lnTo>
                      <a:lnTo>
                        <a:pt x="834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3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38" name="Freeform 819"/>
                <p:cNvSpPr>
                  <a:spLocks/>
                </p:cNvSpPr>
                <p:nvPr/>
              </p:nvSpPr>
              <p:spPr bwMode="auto">
                <a:xfrm>
                  <a:off x="2531" y="3521"/>
                  <a:ext cx="393" cy="80"/>
                </a:xfrm>
                <a:custGeom>
                  <a:avLst/>
                  <a:gdLst>
                    <a:gd name="T0" fmla="*/ 1 w 786"/>
                    <a:gd name="T1" fmla="*/ 39 h 159"/>
                    <a:gd name="T2" fmla="*/ 1 w 786"/>
                    <a:gd name="T3" fmla="*/ 40 h 159"/>
                    <a:gd name="T4" fmla="*/ 197 w 786"/>
                    <a:gd name="T5" fmla="*/ 3 h 159"/>
                    <a:gd name="T6" fmla="*/ 196 w 786"/>
                    <a:gd name="T7" fmla="*/ 0 h 159"/>
                    <a:gd name="T8" fmla="*/ 0 w 786"/>
                    <a:gd name="T9" fmla="*/ 38 h 159"/>
                    <a:gd name="T10" fmla="*/ 1 w 786"/>
                    <a:gd name="T11" fmla="*/ 39 h 15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86"/>
                    <a:gd name="T19" fmla="*/ 0 h 159"/>
                    <a:gd name="T20" fmla="*/ 786 w 786"/>
                    <a:gd name="T21" fmla="*/ 159 h 15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86" h="159">
                      <a:moveTo>
                        <a:pt x="1" y="154"/>
                      </a:moveTo>
                      <a:lnTo>
                        <a:pt x="2" y="159"/>
                      </a:lnTo>
                      <a:lnTo>
                        <a:pt x="786" y="9"/>
                      </a:lnTo>
                      <a:lnTo>
                        <a:pt x="783" y="0"/>
                      </a:lnTo>
                      <a:lnTo>
                        <a:pt x="0" y="150"/>
                      </a:lnTo>
                      <a:lnTo>
                        <a:pt x="1" y="1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39" name="Freeform 820"/>
                <p:cNvSpPr>
                  <a:spLocks/>
                </p:cNvSpPr>
                <p:nvPr/>
              </p:nvSpPr>
              <p:spPr bwMode="auto">
                <a:xfrm>
                  <a:off x="3382" y="3549"/>
                  <a:ext cx="15" cy="18"/>
                </a:xfrm>
                <a:custGeom>
                  <a:avLst/>
                  <a:gdLst>
                    <a:gd name="T0" fmla="*/ 0 w 31"/>
                    <a:gd name="T1" fmla="*/ 2 h 36"/>
                    <a:gd name="T2" fmla="*/ 0 w 31"/>
                    <a:gd name="T3" fmla="*/ 2 h 36"/>
                    <a:gd name="T4" fmla="*/ 6 w 31"/>
                    <a:gd name="T5" fmla="*/ 9 h 36"/>
                    <a:gd name="T6" fmla="*/ 7 w 31"/>
                    <a:gd name="T7" fmla="*/ 7 h 36"/>
                    <a:gd name="T8" fmla="*/ 1 w 31"/>
                    <a:gd name="T9" fmla="*/ 1 h 36"/>
                    <a:gd name="T10" fmla="*/ 1 w 31"/>
                    <a:gd name="T11" fmla="*/ 0 h 36"/>
                    <a:gd name="T12" fmla="*/ 1 w 31"/>
                    <a:gd name="T13" fmla="*/ 1 h 36"/>
                    <a:gd name="T14" fmla="*/ 1 w 31"/>
                    <a:gd name="T15" fmla="*/ 1 h 36"/>
                    <a:gd name="T16" fmla="*/ 1 w 31"/>
                    <a:gd name="T17" fmla="*/ 0 h 36"/>
                    <a:gd name="T18" fmla="*/ 0 w 31"/>
                    <a:gd name="T19" fmla="*/ 2 h 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1"/>
                    <a:gd name="T31" fmla="*/ 0 h 36"/>
                    <a:gd name="T32" fmla="*/ 31 w 31"/>
                    <a:gd name="T33" fmla="*/ 36 h 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1" h="36">
                      <a:moveTo>
                        <a:pt x="3" y="10"/>
                      </a:moveTo>
                      <a:lnTo>
                        <a:pt x="0" y="8"/>
                      </a:lnTo>
                      <a:lnTo>
                        <a:pt x="24" y="36"/>
                      </a:lnTo>
                      <a:lnTo>
                        <a:pt x="31" y="29"/>
                      </a:lnTo>
                      <a:lnTo>
                        <a:pt x="7" y="2"/>
                      </a:lnTo>
                      <a:lnTo>
                        <a:pt x="5" y="0"/>
                      </a:lnTo>
                      <a:lnTo>
                        <a:pt x="7" y="2"/>
                      </a:lnTo>
                      <a:lnTo>
                        <a:pt x="6" y="2"/>
                      </a:lnTo>
                      <a:lnTo>
                        <a:pt x="5" y="0"/>
                      </a:lnTo>
                      <a:lnTo>
                        <a:pt x="3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40" name="Freeform 821"/>
                <p:cNvSpPr>
                  <a:spLocks/>
                </p:cNvSpPr>
                <p:nvPr/>
              </p:nvSpPr>
              <p:spPr bwMode="auto">
                <a:xfrm>
                  <a:off x="3361" y="3541"/>
                  <a:ext cx="23" cy="12"/>
                </a:xfrm>
                <a:custGeom>
                  <a:avLst/>
                  <a:gdLst>
                    <a:gd name="T0" fmla="*/ 1 w 45"/>
                    <a:gd name="T1" fmla="*/ 2 h 25"/>
                    <a:gd name="T2" fmla="*/ 0 w 45"/>
                    <a:gd name="T3" fmla="*/ 2 h 25"/>
                    <a:gd name="T4" fmla="*/ 11 w 45"/>
                    <a:gd name="T5" fmla="*/ 6 h 25"/>
                    <a:gd name="T6" fmla="*/ 12 w 45"/>
                    <a:gd name="T7" fmla="*/ 3 h 25"/>
                    <a:gd name="T8" fmla="*/ 1 w 45"/>
                    <a:gd name="T9" fmla="*/ 0 h 25"/>
                    <a:gd name="T10" fmla="*/ 0 w 45"/>
                    <a:gd name="T11" fmla="*/ 0 h 25"/>
                    <a:gd name="T12" fmla="*/ 1 w 45"/>
                    <a:gd name="T13" fmla="*/ 0 h 25"/>
                    <a:gd name="T14" fmla="*/ 1 w 45"/>
                    <a:gd name="T15" fmla="*/ 0 h 25"/>
                    <a:gd name="T16" fmla="*/ 0 w 45"/>
                    <a:gd name="T17" fmla="*/ 0 h 25"/>
                    <a:gd name="T18" fmla="*/ 1 w 45"/>
                    <a:gd name="T19" fmla="*/ 2 h 2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5"/>
                    <a:gd name="T31" fmla="*/ 0 h 25"/>
                    <a:gd name="T32" fmla="*/ 45 w 45"/>
                    <a:gd name="T33" fmla="*/ 25 h 2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5" h="25">
                      <a:moveTo>
                        <a:pt x="2" y="10"/>
                      </a:moveTo>
                      <a:lnTo>
                        <a:pt x="0" y="10"/>
                      </a:lnTo>
                      <a:lnTo>
                        <a:pt x="43" y="25"/>
                      </a:lnTo>
                      <a:lnTo>
                        <a:pt x="45" y="15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41" name="Freeform 822"/>
                <p:cNvSpPr>
                  <a:spLocks/>
                </p:cNvSpPr>
                <p:nvPr/>
              </p:nvSpPr>
              <p:spPr bwMode="auto">
                <a:xfrm>
                  <a:off x="2808" y="3541"/>
                  <a:ext cx="555" cy="224"/>
                </a:xfrm>
                <a:custGeom>
                  <a:avLst/>
                  <a:gdLst>
                    <a:gd name="T0" fmla="*/ 1 w 1108"/>
                    <a:gd name="T1" fmla="*/ 112 h 448"/>
                    <a:gd name="T2" fmla="*/ 1 w 1108"/>
                    <a:gd name="T3" fmla="*/ 112 h 448"/>
                    <a:gd name="T4" fmla="*/ 278 w 1108"/>
                    <a:gd name="T5" fmla="*/ 3 h 448"/>
                    <a:gd name="T6" fmla="*/ 278 w 1108"/>
                    <a:gd name="T7" fmla="*/ 0 h 448"/>
                    <a:gd name="T8" fmla="*/ 0 w 1108"/>
                    <a:gd name="T9" fmla="*/ 110 h 448"/>
                    <a:gd name="T10" fmla="*/ 1 w 1108"/>
                    <a:gd name="T11" fmla="*/ 110 h 448"/>
                    <a:gd name="T12" fmla="*/ 1 w 1108"/>
                    <a:gd name="T13" fmla="*/ 112 h 448"/>
                    <a:gd name="T14" fmla="*/ 1 w 1108"/>
                    <a:gd name="T15" fmla="*/ 112 h 448"/>
                    <a:gd name="T16" fmla="*/ 1 w 1108"/>
                    <a:gd name="T17" fmla="*/ 112 h 448"/>
                    <a:gd name="T18" fmla="*/ 1 w 1108"/>
                    <a:gd name="T19" fmla="*/ 112 h 44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08"/>
                    <a:gd name="T31" fmla="*/ 0 h 448"/>
                    <a:gd name="T32" fmla="*/ 1108 w 1108"/>
                    <a:gd name="T33" fmla="*/ 448 h 44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08" h="448">
                      <a:moveTo>
                        <a:pt x="1" y="448"/>
                      </a:moveTo>
                      <a:lnTo>
                        <a:pt x="2" y="448"/>
                      </a:lnTo>
                      <a:lnTo>
                        <a:pt x="1108" y="10"/>
                      </a:lnTo>
                      <a:lnTo>
                        <a:pt x="1106" y="0"/>
                      </a:lnTo>
                      <a:lnTo>
                        <a:pt x="0" y="439"/>
                      </a:lnTo>
                      <a:lnTo>
                        <a:pt x="1" y="439"/>
                      </a:lnTo>
                      <a:lnTo>
                        <a:pt x="1" y="448"/>
                      </a:lnTo>
                      <a:lnTo>
                        <a:pt x="2" y="448"/>
                      </a:lnTo>
                      <a:lnTo>
                        <a:pt x="1" y="44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42" name="Freeform 823"/>
                <p:cNvSpPr>
                  <a:spLocks/>
                </p:cNvSpPr>
                <p:nvPr/>
              </p:nvSpPr>
              <p:spPr bwMode="auto">
                <a:xfrm>
                  <a:off x="2766" y="3761"/>
                  <a:ext cx="43" cy="4"/>
                </a:xfrm>
                <a:custGeom>
                  <a:avLst/>
                  <a:gdLst>
                    <a:gd name="T0" fmla="*/ 0 w 86"/>
                    <a:gd name="T1" fmla="*/ 1 h 9"/>
                    <a:gd name="T2" fmla="*/ 0 w 86"/>
                    <a:gd name="T3" fmla="*/ 2 h 9"/>
                    <a:gd name="T4" fmla="*/ 22 w 86"/>
                    <a:gd name="T5" fmla="*/ 2 h 9"/>
                    <a:gd name="T6" fmla="*/ 22 w 86"/>
                    <a:gd name="T7" fmla="*/ 0 h 9"/>
                    <a:gd name="T8" fmla="*/ 0 w 86"/>
                    <a:gd name="T9" fmla="*/ 0 h 9"/>
                    <a:gd name="T10" fmla="*/ 0 w 86"/>
                    <a:gd name="T11" fmla="*/ 1 h 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6"/>
                    <a:gd name="T19" fmla="*/ 0 h 9"/>
                    <a:gd name="T20" fmla="*/ 86 w 86"/>
                    <a:gd name="T21" fmla="*/ 9 h 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6" h="9">
                      <a:moveTo>
                        <a:pt x="0" y="5"/>
                      </a:moveTo>
                      <a:lnTo>
                        <a:pt x="0" y="9"/>
                      </a:lnTo>
                      <a:lnTo>
                        <a:pt x="86" y="9"/>
                      </a:lnTo>
                      <a:lnTo>
                        <a:pt x="86" y="0"/>
                      </a:lnTo>
                      <a:lnTo>
                        <a:pt x="0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43" name="Rectangle 824"/>
                <p:cNvSpPr>
                  <a:spLocks noChangeArrowheads="1"/>
                </p:cNvSpPr>
                <p:nvPr/>
              </p:nvSpPr>
              <p:spPr bwMode="auto">
                <a:xfrm>
                  <a:off x="2470" y="3564"/>
                  <a:ext cx="38" cy="3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44" name="Freeform 825"/>
                <p:cNvSpPr>
                  <a:spLocks/>
                </p:cNvSpPr>
                <p:nvPr/>
              </p:nvSpPr>
              <p:spPr bwMode="auto">
                <a:xfrm>
                  <a:off x="2506" y="3561"/>
                  <a:ext cx="5" cy="33"/>
                </a:xfrm>
                <a:custGeom>
                  <a:avLst/>
                  <a:gdLst>
                    <a:gd name="T0" fmla="*/ 2 w 9"/>
                    <a:gd name="T1" fmla="*/ 3 h 65"/>
                    <a:gd name="T2" fmla="*/ 0 w 9"/>
                    <a:gd name="T3" fmla="*/ 1 h 65"/>
                    <a:gd name="T4" fmla="*/ 0 w 9"/>
                    <a:gd name="T5" fmla="*/ 17 h 65"/>
                    <a:gd name="T6" fmla="*/ 3 w 9"/>
                    <a:gd name="T7" fmla="*/ 17 h 65"/>
                    <a:gd name="T8" fmla="*/ 3 w 9"/>
                    <a:gd name="T9" fmla="*/ 1 h 65"/>
                    <a:gd name="T10" fmla="*/ 2 w 9"/>
                    <a:gd name="T11" fmla="*/ 0 h 65"/>
                    <a:gd name="T12" fmla="*/ 3 w 9"/>
                    <a:gd name="T13" fmla="*/ 1 h 65"/>
                    <a:gd name="T14" fmla="*/ 3 w 9"/>
                    <a:gd name="T15" fmla="*/ 0 h 65"/>
                    <a:gd name="T16" fmla="*/ 2 w 9"/>
                    <a:gd name="T17" fmla="*/ 0 h 65"/>
                    <a:gd name="T18" fmla="*/ 2 w 9"/>
                    <a:gd name="T19" fmla="*/ 3 h 6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65"/>
                    <a:gd name="T32" fmla="*/ 9 w 9"/>
                    <a:gd name="T33" fmla="*/ 65 h 6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65">
                      <a:moveTo>
                        <a:pt x="5" y="9"/>
                      </a:moveTo>
                      <a:lnTo>
                        <a:pt x="0" y="4"/>
                      </a:lnTo>
                      <a:lnTo>
                        <a:pt x="0" y="65"/>
                      </a:lnTo>
                      <a:lnTo>
                        <a:pt x="9" y="65"/>
                      </a:lnTo>
                      <a:lnTo>
                        <a:pt x="9" y="4"/>
                      </a:lnTo>
                      <a:lnTo>
                        <a:pt x="5" y="0"/>
                      </a:lnTo>
                      <a:lnTo>
                        <a:pt x="9" y="4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5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45" name="Freeform 826"/>
                <p:cNvSpPr>
                  <a:spLocks/>
                </p:cNvSpPr>
                <p:nvPr/>
              </p:nvSpPr>
              <p:spPr bwMode="auto">
                <a:xfrm>
                  <a:off x="2467" y="3561"/>
                  <a:ext cx="41" cy="5"/>
                </a:xfrm>
                <a:custGeom>
                  <a:avLst/>
                  <a:gdLst>
                    <a:gd name="T0" fmla="*/ 3 w 82"/>
                    <a:gd name="T1" fmla="*/ 1 h 9"/>
                    <a:gd name="T2" fmla="*/ 1 w 82"/>
                    <a:gd name="T3" fmla="*/ 3 h 9"/>
                    <a:gd name="T4" fmla="*/ 21 w 82"/>
                    <a:gd name="T5" fmla="*/ 3 h 9"/>
                    <a:gd name="T6" fmla="*/ 21 w 82"/>
                    <a:gd name="T7" fmla="*/ 0 h 9"/>
                    <a:gd name="T8" fmla="*/ 1 w 82"/>
                    <a:gd name="T9" fmla="*/ 0 h 9"/>
                    <a:gd name="T10" fmla="*/ 0 w 82"/>
                    <a:gd name="T11" fmla="*/ 1 h 9"/>
                    <a:gd name="T12" fmla="*/ 1 w 82"/>
                    <a:gd name="T13" fmla="*/ 0 h 9"/>
                    <a:gd name="T14" fmla="*/ 0 w 82"/>
                    <a:gd name="T15" fmla="*/ 0 h 9"/>
                    <a:gd name="T16" fmla="*/ 0 w 82"/>
                    <a:gd name="T17" fmla="*/ 1 h 9"/>
                    <a:gd name="T18" fmla="*/ 3 w 82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2"/>
                    <a:gd name="T31" fmla="*/ 0 h 9"/>
                    <a:gd name="T32" fmla="*/ 82 w 82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2" h="9">
                      <a:moveTo>
                        <a:pt x="9" y="4"/>
                      </a:moveTo>
                      <a:lnTo>
                        <a:pt x="5" y="9"/>
                      </a:lnTo>
                      <a:lnTo>
                        <a:pt x="82" y="9"/>
                      </a:lnTo>
                      <a:lnTo>
                        <a:pt x="82" y="0"/>
                      </a:lnTo>
                      <a:lnTo>
                        <a:pt x="5" y="0"/>
                      </a:ln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9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46" name="Freeform 827"/>
                <p:cNvSpPr>
                  <a:spLocks/>
                </p:cNvSpPr>
                <p:nvPr/>
              </p:nvSpPr>
              <p:spPr bwMode="auto">
                <a:xfrm>
                  <a:off x="2467" y="3564"/>
                  <a:ext cx="5" cy="32"/>
                </a:xfrm>
                <a:custGeom>
                  <a:avLst/>
                  <a:gdLst>
                    <a:gd name="T0" fmla="*/ 2 w 9"/>
                    <a:gd name="T1" fmla="*/ 14 h 66"/>
                    <a:gd name="T2" fmla="*/ 3 w 9"/>
                    <a:gd name="T3" fmla="*/ 15 h 66"/>
                    <a:gd name="T4" fmla="*/ 3 w 9"/>
                    <a:gd name="T5" fmla="*/ 0 h 66"/>
                    <a:gd name="T6" fmla="*/ 0 w 9"/>
                    <a:gd name="T7" fmla="*/ 0 h 66"/>
                    <a:gd name="T8" fmla="*/ 0 w 9"/>
                    <a:gd name="T9" fmla="*/ 15 h 66"/>
                    <a:gd name="T10" fmla="*/ 2 w 9"/>
                    <a:gd name="T11" fmla="*/ 16 h 66"/>
                    <a:gd name="T12" fmla="*/ 0 w 9"/>
                    <a:gd name="T13" fmla="*/ 15 h 66"/>
                    <a:gd name="T14" fmla="*/ 0 w 9"/>
                    <a:gd name="T15" fmla="*/ 16 h 66"/>
                    <a:gd name="T16" fmla="*/ 2 w 9"/>
                    <a:gd name="T17" fmla="*/ 16 h 66"/>
                    <a:gd name="T18" fmla="*/ 2 w 9"/>
                    <a:gd name="T19" fmla="*/ 14 h 6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66"/>
                    <a:gd name="T32" fmla="*/ 9 w 9"/>
                    <a:gd name="T33" fmla="*/ 66 h 6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66">
                      <a:moveTo>
                        <a:pt x="5" y="57"/>
                      </a:moveTo>
                      <a:lnTo>
                        <a:pt x="9" y="61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61"/>
                      </a:lnTo>
                      <a:lnTo>
                        <a:pt x="5" y="66"/>
                      </a:lnTo>
                      <a:lnTo>
                        <a:pt x="0" y="61"/>
                      </a:lnTo>
                      <a:lnTo>
                        <a:pt x="0" y="66"/>
                      </a:lnTo>
                      <a:lnTo>
                        <a:pt x="5" y="66"/>
                      </a:lnTo>
                      <a:lnTo>
                        <a:pt x="5" y="5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47" name="Freeform 828"/>
                <p:cNvSpPr>
                  <a:spLocks/>
                </p:cNvSpPr>
                <p:nvPr/>
              </p:nvSpPr>
              <p:spPr bwMode="auto">
                <a:xfrm>
                  <a:off x="2470" y="3592"/>
                  <a:ext cx="41" cy="4"/>
                </a:xfrm>
                <a:custGeom>
                  <a:avLst/>
                  <a:gdLst>
                    <a:gd name="T0" fmla="*/ 18 w 81"/>
                    <a:gd name="T1" fmla="*/ 1 h 9"/>
                    <a:gd name="T2" fmla="*/ 20 w 81"/>
                    <a:gd name="T3" fmla="*/ 0 h 9"/>
                    <a:gd name="T4" fmla="*/ 0 w 81"/>
                    <a:gd name="T5" fmla="*/ 0 h 9"/>
                    <a:gd name="T6" fmla="*/ 0 w 81"/>
                    <a:gd name="T7" fmla="*/ 2 h 9"/>
                    <a:gd name="T8" fmla="*/ 20 w 81"/>
                    <a:gd name="T9" fmla="*/ 2 h 9"/>
                    <a:gd name="T10" fmla="*/ 21 w 81"/>
                    <a:gd name="T11" fmla="*/ 1 h 9"/>
                    <a:gd name="T12" fmla="*/ 20 w 81"/>
                    <a:gd name="T13" fmla="*/ 2 h 9"/>
                    <a:gd name="T14" fmla="*/ 21 w 81"/>
                    <a:gd name="T15" fmla="*/ 2 h 9"/>
                    <a:gd name="T16" fmla="*/ 21 w 81"/>
                    <a:gd name="T17" fmla="*/ 1 h 9"/>
                    <a:gd name="T18" fmla="*/ 18 w 81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1"/>
                    <a:gd name="T31" fmla="*/ 0 h 9"/>
                    <a:gd name="T32" fmla="*/ 81 w 81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1" h="9">
                      <a:moveTo>
                        <a:pt x="72" y="4"/>
                      </a:moveTo>
                      <a:lnTo>
                        <a:pt x="77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77" y="9"/>
                      </a:lnTo>
                      <a:lnTo>
                        <a:pt x="81" y="4"/>
                      </a:lnTo>
                      <a:lnTo>
                        <a:pt x="77" y="9"/>
                      </a:lnTo>
                      <a:lnTo>
                        <a:pt x="81" y="9"/>
                      </a:lnTo>
                      <a:lnTo>
                        <a:pt x="81" y="4"/>
                      </a:lnTo>
                      <a:lnTo>
                        <a:pt x="72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48" name="Freeform 829"/>
                <p:cNvSpPr>
                  <a:spLocks/>
                </p:cNvSpPr>
                <p:nvPr/>
              </p:nvSpPr>
              <p:spPr bwMode="auto">
                <a:xfrm>
                  <a:off x="2608" y="3506"/>
                  <a:ext cx="158" cy="40"/>
                </a:xfrm>
                <a:custGeom>
                  <a:avLst/>
                  <a:gdLst>
                    <a:gd name="T0" fmla="*/ 0 w 317"/>
                    <a:gd name="T1" fmla="*/ 1 h 82"/>
                    <a:gd name="T2" fmla="*/ 0 w 317"/>
                    <a:gd name="T3" fmla="*/ 2 h 82"/>
                    <a:gd name="T4" fmla="*/ 78 w 317"/>
                    <a:gd name="T5" fmla="*/ 20 h 82"/>
                    <a:gd name="T6" fmla="*/ 79 w 317"/>
                    <a:gd name="T7" fmla="*/ 18 h 82"/>
                    <a:gd name="T8" fmla="*/ 0 w 317"/>
                    <a:gd name="T9" fmla="*/ 0 h 82"/>
                    <a:gd name="T10" fmla="*/ 0 w 317"/>
                    <a:gd name="T11" fmla="*/ 1 h 8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17"/>
                    <a:gd name="T19" fmla="*/ 0 h 82"/>
                    <a:gd name="T20" fmla="*/ 317 w 317"/>
                    <a:gd name="T21" fmla="*/ 82 h 8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17" h="82">
                      <a:moveTo>
                        <a:pt x="1" y="5"/>
                      </a:moveTo>
                      <a:lnTo>
                        <a:pt x="0" y="9"/>
                      </a:lnTo>
                      <a:lnTo>
                        <a:pt x="315" y="82"/>
                      </a:lnTo>
                      <a:lnTo>
                        <a:pt x="317" y="73"/>
                      </a:lnTo>
                      <a:lnTo>
                        <a:pt x="2" y="0"/>
                      </a:lnTo>
                      <a:lnTo>
                        <a:pt x="1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49" name="Freeform 830"/>
                <p:cNvSpPr>
                  <a:spLocks/>
                </p:cNvSpPr>
                <p:nvPr/>
              </p:nvSpPr>
              <p:spPr bwMode="auto">
                <a:xfrm>
                  <a:off x="3175" y="3440"/>
                  <a:ext cx="88" cy="63"/>
                </a:xfrm>
                <a:custGeom>
                  <a:avLst/>
                  <a:gdLst>
                    <a:gd name="T0" fmla="*/ 44 w 176"/>
                    <a:gd name="T1" fmla="*/ 32 h 124"/>
                    <a:gd name="T2" fmla="*/ 44 w 176"/>
                    <a:gd name="T3" fmla="*/ 0 h 124"/>
                    <a:gd name="T4" fmla="*/ 0 w 176"/>
                    <a:gd name="T5" fmla="*/ 7 h 124"/>
                    <a:gd name="T6" fmla="*/ 0 w 176"/>
                    <a:gd name="T7" fmla="*/ 32 h 124"/>
                    <a:gd name="T8" fmla="*/ 44 w 176"/>
                    <a:gd name="T9" fmla="*/ 32 h 1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6"/>
                    <a:gd name="T16" fmla="*/ 0 h 124"/>
                    <a:gd name="T17" fmla="*/ 176 w 176"/>
                    <a:gd name="T18" fmla="*/ 124 h 1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6" h="124">
                      <a:moveTo>
                        <a:pt x="176" y="124"/>
                      </a:moveTo>
                      <a:lnTo>
                        <a:pt x="176" y="0"/>
                      </a:lnTo>
                      <a:lnTo>
                        <a:pt x="0" y="28"/>
                      </a:lnTo>
                      <a:lnTo>
                        <a:pt x="0" y="124"/>
                      </a:lnTo>
                      <a:lnTo>
                        <a:pt x="176" y="1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50" name="Freeform 831"/>
                <p:cNvSpPr>
                  <a:spLocks/>
                </p:cNvSpPr>
                <p:nvPr/>
              </p:nvSpPr>
              <p:spPr bwMode="auto">
                <a:xfrm>
                  <a:off x="3261" y="3438"/>
                  <a:ext cx="4" cy="65"/>
                </a:xfrm>
                <a:custGeom>
                  <a:avLst/>
                  <a:gdLst>
                    <a:gd name="T0" fmla="*/ 1 w 10"/>
                    <a:gd name="T1" fmla="*/ 2 h 130"/>
                    <a:gd name="T2" fmla="*/ 0 w 10"/>
                    <a:gd name="T3" fmla="*/ 1 h 130"/>
                    <a:gd name="T4" fmla="*/ 0 w 10"/>
                    <a:gd name="T5" fmla="*/ 33 h 130"/>
                    <a:gd name="T6" fmla="*/ 2 w 10"/>
                    <a:gd name="T7" fmla="*/ 33 h 130"/>
                    <a:gd name="T8" fmla="*/ 2 w 10"/>
                    <a:gd name="T9" fmla="*/ 1 h 130"/>
                    <a:gd name="T10" fmla="*/ 1 w 10"/>
                    <a:gd name="T11" fmla="*/ 1 h 130"/>
                    <a:gd name="T12" fmla="*/ 2 w 10"/>
                    <a:gd name="T13" fmla="*/ 1 h 130"/>
                    <a:gd name="T14" fmla="*/ 2 w 10"/>
                    <a:gd name="T15" fmla="*/ 0 h 130"/>
                    <a:gd name="T16" fmla="*/ 1 w 10"/>
                    <a:gd name="T17" fmla="*/ 1 h 130"/>
                    <a:gd name="T18" fmla="*/ 1 w 10"/>
                    <a:gd name="T19" fmla="*/ 2 h 13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0"/>
                    <a:gd name="T31" fmla="*/ 0 h 130"/>
                    <a:gd name="T32" fmla="*/ 10 w 10"/>
                    <a:gd name="T33" fmla="*/ 130 h 13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0" h="130">
                      <a:moveTo>
                        <a:pt x="6" y="10"/>
                      </a:moveTo>
                      <a:lnTo>
                        <a:pt x="0" y="6"/>
                      </a:lnTo>
                      <a:lnTo>
                        <a:pt x="0" y="130"/>
                      </a:lnTo>
                      <a:lnTo>
                        <a:pt x="10" y="130"/>
                      </a:lnTo>
                      <a:lnTo>
                        <a:pt x="10" y="6"/>
                      </a:lnTo>
                      <a:lnTo>
                        <a:pt x="4" y="1"/>
                      </a:lnTo>
                      <a:lnTo>
                        <a:pt x="10" y="6"/>
                      </a:lnTo>
                      <a:lnTo>
                        <a:pt x="10" y="0"/>
                      </a:lnTo>
                      <a:lnTo>
                        <a:pt x="4" y="1"/>
                      </a:lnTo>
                      <a:lnTo>
                        <a:pt x="6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51" name="Freeform 832"/>
                <p:cNvSpPr>
                  <a:spLocks/>
                </p:cNvSpPr>
                <p:nvPr/>
              </p:nvSpPr>
              <p:spPr bwMode="auto">
                <a:xfrm>
                  <a:off x="3173" y="3438"/>
                  <a:ext cx="91" cy="19"/>
                </a:xfrm>
                <a:custGeom>
                  <a:avLst/>
                  <a:gdLst>
                    <a:gd name="T0" fmla="*/ 3 w 182"/>
                    <a:gd name="T1" fmla="*/ 9 h 37"/>
                    <a:gd name="T2" fmla="*/ 1 w 182"/>
                    <a:gd name="T3" fmla="*/ 10 h 37"/>
                    <a:gd name="T4" fmla="*/ 46 w 182"/>
                    <a:gd name="T5" fmla="*/ 3 h 37"/>
                    <a:gd name="T6" fmla="*/ 45 w 182"/>
                    <a:gd name="T7" fmla="*/ 0 h 37"/>
                    <a:gd name="T8" fmla="*/ 1 w 182"/>
                    <a:gd name="T9" fmla="*/ 7 h 37"/>
                    <a:gd name="T10" fmla="*/ 0 w 182"/>
                    <a:gd name="T11" fmla="*/ 9 h 37"/>
                    <a:gd name="T12" fmla="*/ 1 w 182"/>
                    <a:gd name="T13" fmla="*/ 7 h 37"/>
                    <a:gd name="T14" fmla="*/ 0 w 182"/>
                    <a:gd name="T15" fmla="*/ 8 h 37"/>
                    <a:gd name="T16" fmla="*/ 0 w 182"/>
                    <a:gd name="T17" fmla="*/ 9 h 37"/>
                    <a:gd name="T18" fmla="*/ 3 w 182"/>
                    <a:gd name="T19" fmla="*/ 9 h 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82"/>
                    <a:gd name="T31" fmla="*/ 0 h 37"/>
                    <a:gd name="T32" fmla="*/ 182 w 182"/>
                    <a:gd name="T33" fmla="*/ 37 h 37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82" h="37">
                      <a:moveTo>
                        <a:pt x="9" y="33"/>
                      </a:moveTo>
                      <a:lnTo>
                        <a:pt x="6" y="37"/>
                      </a:lnTo>
                      <a:lnTo>
                        <a:pt x="182" y="9"/>
                      </a:lnTo>
                      <a:lnTo>
                        <a:pt x="180" y="0"/>
                      </a:lnTo>
                      <a:lnTo>
                        <a:pt x="3" y="28"/>
                      </a:lnTo>
                      <a:lnTo>
                        <a:pt x="0" y="33"/>
                      </a:lnTo>
                      <a:lnTo>
                        <a:pt x="3" y="28"/>
                      </a:lnTo>
                      <a:lnTo>
                        <a:pt x="0" y="29"/>
                      </a:lnTo>
                      <a:lnTo>
                        <a:pt x="0" y="33"/>
                      </a:lnTo>
                      <a:lnTo>
                        <a:pt x="9" y="3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52" name="Freeform 833"/>
                <p:cNvSpPr>
                  <a:spLocks/>
                </p:cNvSpPr>
                <p:nvPr/>
              </p:nvSpPr>
              <p:spPr bwMode="auto">
                <a:xfrm>
                  <a:off x="3173" y="3454"/>
                  <a:ext cx="4" cy="51"/>
                </a:xfrm>
                <a:custGeom>
                  <a:avLst/>
                  <a:gdLst>
                    <a:gd name="T0" fmla="*/ 1 w 9"/>
                    <a:gd name="T1" fmla="*/ 23 h 101"/>
                    <a:gd name="T2" fmla="*/ 2 w 9"/>
                    <a:gd name="T3" fmla="*/ 24 h 101"/>
                    <a:gd name="T4" fmla="*/ 2 w 9"/>
                    <a:gd name="T5" fmla="*/ 0 h 101"/>
                    <a:gd name="T6" fmla="*/ 0 w 9"/>
                    <a:gd name="T7" fmla="*/ 0 h 101"/>
                    <a:gd name="T8" fmla="*/ 0 w 9"/>
                    <a:gd name="T9" fmla="*/ 24 h 101"/>
                    <a:gd name="T10" fmla="*/ 1 w 9"/>
                    <a:gd name="T11" fmla="*/ 26 h 101"/>
                    <a:gd name="T12" fmla="*/ 0 w 9"/>
                    <a:gd name="T13" fmla="*/ 24 h 101"/>
                    <a:gd name="T14" fmla="*/ 0 w 9"/>
                    <a:gd name="T15" fmla="*/ 26 h 101"/>
                    <a:gd name="T16" fmla="*/ 1 w 9"/>
                    <a:gd name="T17" fmla="*/ 26 h 101"/>
                    <a:gd name="T18" fmla="*/ 1 w 9"/>
                    <a:gd name="T19" fmla="*/ 23 h 10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101"/>
                    <a:gd name="T32" fmla="*/ 9 w 9"/>
                    <a:gd name="T33" fmla="*/ 101 h 10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101">
                      <a:moveTo>
                        <a:pt x="5" y="92"/>
                      </a:moveTo>
                      <a:lnTo>
                        <a:pt x="9" y="96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96"/>
                      </a:lnTo>
                      <a:lnTo>
                        <a:pt x="5" y="101"/>
                      </a:lnTo>
                      <a:lnTo>
                        <a:pt x="0" y="96"/>
                      </a:lnTo>
                      <a:lnTo>
                        <a:pt x="0" y="101"/>
                      </a:lnTo>
                      <a:lnTo>
                        <a:pt x="5" y="101"/>
                      </a:lnTo>
                      <a:lnTo>
                        <a:pt x="5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53" name="Freeform 834"/>
                <p:cNvSpPr>
                  <a:spLocks/>
                </p:cNvSpPr>
                <p:nvPr/>
              </p:nvSpPr>
              <p:spPr bwMode="auto">
                <a:xfrm>
                  <a:off x="3175" y="3500"/>
                  <a:ext cx="90" cy="5"/>
                </a:xfrm>
                <a:custGeom>
                  <a:avLst/>
                  <a:gdLst>
                    <a:gd name="T0" fmla="*/ 42 w 181"/>
                    <a:gd name="T1" fmla="*/ 1 h 9"/>
                    <a:gd name="T2" fmla="*/ 44 w 181"/>
                    <a:gd name="T3" fmla="*/ 0 h 9"/>
                    <a:gd name="T4" fmla="*/ 0 w 181"/>
                    <a:gd name="T5" fmla="*/ 0 h 9"/>
                    <a:gd name="T6" fmla="*/ 0 w 181"/>
                    <a:gd name="T7" fmla="*/ 3 h 9"/>
                    <a:gd name="T8" fmla="*/ 44 w 181"/>
                    <a:gd name="T9" fmla="*/ 3 h 9"/>
                    <a:gd name="T10" fmla="*/ 45 w 181"/>
                    <a:gd name="T11" fmla="*/ 1 h 9"/>
                    <a:gd name="T12" fmla="*/ 44 w 181"/>
                    <a:gd name="T13" fmla="*/ 3 h 9"/>
                    <a:gd name="T14" fmla="*/ 45 w 181"/>
                    <a:gd name="T15" fmla="*/ 3 h 9"/>
                    <a:gd name="T16" fmla="*/ 45 w 181"/>
                    <a:gd name="T17" fmla="*/ 1 h 9"/>
                    <a:gd name="T18" fmla="*/ 42 w 181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81"/>
                    <a:gd name="T31" fmla="*/ 0 h 9"/>
                    <a:gd name="T32" fmla="*/ 181 w 181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81" h="9">
                      <a:moveTo>
                        <a:pt x="171" y="4"/>
                      </a:moveTo>
                      <a:lnTo>
                        <a:pt x="176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76" y="9"/>
                      </a:lnTo>
                      <a:lnTo>
                        <a:pt x="181" y="4"/>
                      </a:lnTo>
                      <a:lnTo>
                        <a:pt x="176" y="9"/>
                      </a:lnTo>
                      <a:lnTo>
                        <a:pt x="181" y="9"/>
                      </a:lnTo>
                      <a:lnTo>
                        <a:pt x="181" y="4"/>
                      </a:lnTo>
                      <a:lnTo>
                        <a:pt x="171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54" name="Freeform 835"/>
                <p:cNvSpPr>
                  <a:spLocks/>
                </p:cNvSpPr>
                <p:nvPr/>
              </p:nvSpPr>
              <p:spPr bwMode="auto">
                <a:xfrm>
                  <a:off x="3218" y="3463"/>
                  <a:ext cx="9" cy="7"/>
                </a:xfrm>
                <a:custGeom>
                  <a:avLst/>
                  <a:gdLst>
                    <a:gd name="T0" fmla="*/ 2 w 17"/>
                    <a:gd name="T1" fmla="*/ 4 h 14"/>
                    <a:gd name="T2" fmla="*/ 3 w 17"/>
                    <a:gd name="T3" fmla="*/ 4 h 14"/>
                    <a:gd name="T4" fmla="*/ 4 w 17"/>
                    <a:gd name="T5" fmla="*/ 3 h 14"/>
                    <a:gd name="T6" fmla="*/ 4 w 17"/>
                    <a:gd name="T7" fmla="*/ 3 h 14"/>
                    <a:gd name="T8" fmla="*/ 5 w 17"/>
                    <a:gd name="T9" fmla="*/ 2 h 14"/>
                    <a:gd name="T10" fmla="*/ 4 w 17"/>
                    <a:gd name="T11" fmla="*/ 2 h 14"/>
                    <a:gd name="T12" fmla="*/ 4 w 17"/>
                    <a:gd name="T13" fmla="*/ 1 h 14"/>
                    <a:gd name="T14" fmla="*/ 3 w 17"/>
                    <a:gd name="T15" fmla="*/ 1 h 14"/>
                    <a:gd name="T16" fmla="*/ 2 w 17"/>
                    <a:gd name="T17" fmla="*/ 0 h 14"/>
                    <a:gd name="T18" fmla="*/ 2 w 17"/>
                    <a:gd name="T19" fmla="*/ 1 h 14"/>
                    <a:gd name="T20" fmla="*/ 1 w 17"/>
                    <a:gd name="T21" fmla="*/ 1 h 14"/>
                    <a:gd name="T22" fmla="*/ 1 w 17"/>
                    <a:gd name="T23" fmla="*/ 2 h 14"/>
                    <a:gd name="T24" fmla="*/ 0 w 17"/>
                    <a:gd name="T25" fmla="*/ 2 h 14"/>
                    <a:gd name="T26" fmla="*/ 1 w 17"/>
                    <a:gd name="T27" fmla="*/ 3 h 14"/>
                    <a:gd name="T28" fmla="*/ 1 w 17"/>
                    <a:gd name="T29" fmla="*/ 3 h 14"/>
                    <a:gd name="T30" fmla="*/ 2 w 17"/>
                    <a:gd name="T31" fmla="*/ 4 h 14"/>
                    <a:gd name="T32" fmla="*/ 2 w 17"/>
                    <a:gd name="T33" fmla="*/ 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"/>
                    <a:gd name="T52" fmla="*/ 0 h 14"/>
                    <a:gd name="T53" fmla="*/ 17 w 17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" h="14">
                      <a:moveTo>
                        <a:pt x="8" y="14"/>
                      </a:moveTo>
                      <a:lnTo>
                        <a:pt x="12" y="13"/>
                      </a:lnTo>
                      <a:lnTo>
                        <a:pt x="15" y="11"/>
                      </a:lnTo>
                      <a:lnTo>
                        <a:pt x="16" y="9"/>
                      </a:lnTo>
                      <a:lnTo>
                        <a:pt x="17" y="7"/>
                      </a:lnTo>
                      <a:lnTo>
                        <a:pt x="16" y="5"/>
                      </a:lnTo>
                      <a:lnTo>
                        <a:pt x="15" y="2"/>
                      </a:lnTo>
                      <a:lnTo>
                        <a:pt x="12" y="1"/>
                      </a:lnTo>
                      <a:lnTo>
                        <a:pt x="8" y="0"/>
                      </a:lnTo>
                      <a:lnTo>
                        <a:pt x="5" y="1"/>
                      </a:lnTo>
                      <a:lnTo>
                        <a:pt x="2" y="2"/>
                      </a:lnTo>
                      <a:lnTo>
                        <a:pt x="1" y="5"/>
                      </a:lnTo>
                      <a:lnTo>
                        <a:pt x="0" y="7"/>
                      </a:lnTo>
                      <a:lnTo>
                        <a:pt x="1" y="9"/>
                      </a:lnTo>
                      <a:lnTo>
                        <a:pt x="2" y="11"/>
                      </a:lnTo>
                      <a:lnTo>
                        <a:pt x="5" y="13"/>
                      </a:lnTo>
                      <a:lnTo>
                        <a:pt x="8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55" name="Freeform 836"/>
                <p:cNvSpPr>
                  <a:spLocks/>
                </p:cNvSpPr>
                <p:nvPr/>
              </p:nvSpPr>
              <p:spPr bwMode="auto">
                <a:xfrm>
                  <a:off x="3222" y="3467"/>
                  <a:ext cx="7" cy="6"/>
                </a:xfrm>
                <a:custGeom>
                  <a:avLst/>
                  <a:gdLst>
                    <a:gd name="T0" fmla="*/ 2 w 14"/>
                    <a:gd name="T1" fmla="*/ 0 h 11"/>
                    <a:gd name="T2" fmla="*/ 2 w 14"/>
                    <a:gd name="T3" fmla="*/ 0 h 11"/>
                    <a:gd name="T4" fmla="*/ 1 w 14"/>
                    <a:gd name="T5" fmla="*/ 0 h 11"/>
                    <a:gd name="T6" fmla="*/ 2 w 14"/>
                    <a:gd name="T7" fmla="*/ 1 h 11"/>
                    <a:gd name="T8" fmla="*/ 1 w 14"/>
                    <a:gd name="T9" fmla="*/ 1 h 11"/>
                    <a:gd name="T10" fmla="*/ 0 w 14"/>
                    <a:gd name="T11" fmla="*/ 1 h 11"/>
                    <a:gd name="T12" fmla="*/ 0 w 14"/>
                    <a:gd name="T13" fmla="*/ 3 h 11"/>
                    <a:gd name="T14" fmla="*/ 2 w 14"/>
                    <a:gd name="T15" fmla="*/ 3 h 11"/>
                    <a:gd name="T16" fmla="*/ 3 w 14"/>
                    <a:gd name="T17" fmla="*/ 2 h 11"/>
                    <a:gd name="T18" fmla="*/ 4 w 14"/>
                    <a:gd name="T19" fmla="*/ 1 h 11"/>
                    <a:gd name="T20" fmla="*/ 4 w 14"/>
                    <a:gd name="T21" fmla="*/ 0 h 11"/>
                    <a:gd name="T22" fmla="*/ 4 w 14"/>
                    <a:gd name="T23" fmla="*/ 0 h 11"/>
                    <a:gd name="T24" fmla="*/ 2 w 14"/>
                    <a:gd name="T25" fmla="*/ 0 h 1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4"/>
                    <a:gd name="T40" fmla="*/ 0 h 11"/>
                    <a:gd name="T41" fmla="*/ 14 w 14"/>
                    <a:gd name="T42" fmla="*/ 11 h 11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4" h="1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4" y="0"/>
                      </a:lnTo>
                      <a:lnTo>
                        <a:pt x="5" y="1"/>
                      </a:lnTo>
                      <a:lnTo>
                        <a:pt x="2" y="1"/>
                      </a:lnTo>
                      <a:lnTo>
                        <a:pt x="0" y="2"/>
                      </a:lnTo>
                      <a:lnTo>
                        <a:pt x="0" y="11"/>
                      </a:lnTo>
                      <a:lnTo>
                        <a:pt x="5" y="10"/>
                      </a:lnTo>
                      <a:lnTo>
                        <a:pt x="9" y="8"/>
                      </a:lnTo>
                      <a:lnTo>
                        <a:pt x="13" y="4"/>
                      </a:lnTo>
                      <a:lnTo>
                        <a:pt x="14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56" name="Freeform 837"/>
                <p:cNvSpPr>
                  <a:spLocks/>
                </p:cNvSpPr>
                <p:nvPr/>
              </p:nvSpPr>
              <p:spPr bwMode="auto">
                <a:xfrm>
                  <a:off x="3222" y="3461"/>
                  <a:ext cx="7" cy="6"/>
                </a:xfrm>
                <a:custGeom>
                  <a:avLst/>
                  <a:gdLst>
                    <a:gd name="T0" fmla="*/ 0 w 14"/>
                    <a:gd name="T1" fmla="*/ 3 h 12"/>
                    <a:gd name="T2" fmla="*/ 0 w 14"/>
                    <a:gd name="T3" fmla="*/ 3 h 12"/>
                    <a:gd name="T4" fmla="*/ 1 w 14"/>
                    <a:gd name="T5" fmla="*/ 3 h 12"/>
                    <a:gd name="T6" fmla="*/ 2 w 14"/>
                    <a:gd name="T7" fmla="*/ 3 h 12"/>
                    <a:gd name="T8" fmla="*/ 1 w 14"/>
                    <a:gd name="T9" fmla="*/ 3 h 12"/>
                    <a:gd name="T10" fmla="*/ 2 w 14"/>
                    <a:gd name="T11" fmla="*/ 3 h 12"/>
                    <a:gd name="T12" fmla="*/ 4 w 14"/>
                    <a:gd name="T13" fmla="*/ 3 h 12"/>
                    <a:gd name="T14" fmla="*/ 4 w 14"/>
                    <a:gd name="T15" fmla="*/ 2 h 12"/>
                    <a:gd name="T16" fmla="*/ 3 w 14"/>
                    <a:gd name="T17" fmla="*/ 1 h 12"/>
                    <a:gd name="T18" fmla="*/ 2 w 14"/>
                    <a:gd name="T19" fmla="*/ 1 h 12"/>
                    <a:gd name="T20" fmla="*/ 0 w 14"/>
                    <a:gd name="T21" fmla="*/ 0 h 12"/>
                    <a:gd name="T22" fmla="*/ 0 w 14"/>
                    <a:gd name="T23" fmla="*/ 0 h 12"/>
                    <a:gd name="T24" fmla="*/ 0 w 14"/>
                    <a:gd name="T25" fmla="*/ 3 h 1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4"/>
                    <a:gd name="T40" fmla="*/ 0 h 12"/>
                    <a:gd name="T41" fmla="*/ 14 w 14"/>
                    <a:gd name="T42" fmla="*/ 12 h 1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4" h="12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2" y="11"/>
                      </a:lnTo>
                      <a:lnTo>
                        <a:pt x="5" y="11"/>
                      </a:lnTo>
                      <a:lnTo>
                        <a:pt x="4" y="12"/>
                      </a:lnTo>
                      <a:lnTo>
                        <a:pt x="5" y="12"/>
                      </a:lnTo>
                      <a:lnTo>
                        <a:pt x="14" y="12"/>
                      </a:lnTo>
                      <a:lnTo>
                        <a:pt x="13" y="7"/>
                      </a:lnTo>
                      <a:lnTo>
                        <a:pt x="9" y="4"/>
                      </a:lnTo>
                      <a:lnTo>
                        <a:pt x="5" y="1"/>
                      </a:lnTo>
                      <a:lnTo>
                        <a:pt x="0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57" name="Freeform 838"/>
                <p:cNvSpPr>
                  <a:spLocks/>
                </p:cNvSpPr>
                <p:nvPr/>
              </p:nvSpPr>
              <p:spPr bwMode="auto">
                <a:xfrm>
                  <a:off x="3216" y="3461"/>
                  <a:ext cx="6" cy="6"/>
                </a:xfrm>
                <a:custGeom>
                  <a:avLst/>
                  <a:gdLst>
                    <a:gd name="T0" fmla="*/ 2 w 13"/>
                    <a:gd name="T1" fmla="*/ 3 h 12"/>
                    <a:gd name="T2" fmla="*/ 2 w 13"/>
                    <a:gd name="T3" fmla="*/ 3 h 12"/>
                    <a:gd name="T4" fmla="*/ 2 w 13"/>
                    <a:gd name="T5" fmla="*/ 3 h 12"/>
                    <a:gd name="T6" fmla="*/ 2 w 13"/>
                    <a:gd name="T7" fmla="*/ 3 h 12"/>
                    <a:gd name="T8" fmla="*/ 2 w 13"/>
                    <a:gd name="T9" fmla="*/ 3 h 12"/>
                    <a:gd name="T10" fmla="*/ 3 w 13"/>
                    <a:gd name="T11" fmla="*/ 3 h 12"/>
                    <a:gd name="T12" fmla="*/ 3 w 13"/>
                    <a:gd name="T13" fmla="*/ 0 h 12"/>
                    <a:gd name="T14" fmla="*/ 2 w 13"/>
                    <a:gd name="T15" fmla="*/ 1 h 12"/>
                    <a:gd name="T16" fmla="*/ 1 w 13"/>
                    <a:gd name="T17" fmla="*/ 1 h 12"/>
                    <a:gd name="T18" fmla="*/ 0 w 13"/>
                    <a:gd name="T19" fmla="*/ 2 h 12"/>
                    <a:gd name="T20" fmla="*/ 0 w 13"/>
                    <a:gd name="T21" fmla="*/ 3 h 12"/>
                    <a:gd name="T22" fmla="*/ 0 w 13"/>
                    <a:gd name="T23" fmla="*/ 3 h 12"/>
                    <a:gd name="T24" fmla="*/ 2 w 13"/>
                    <a:gd name="T25" fmla="*/ 3 h 1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3"/>
                    <a:gd name="T40" fmla="*/ 0 h 12"/>
                    <a:gd name="T41" fmla="*/ 13 w 13"/>
                    <a:gd name="T42" fmla="*/ 12 h 1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3" h="12">
                      <a:moveTo>
                        <a:pt x="10" y="12"/>
                      </a:moveTo>
                      <a:lnTo>
                        <a:pt x="10" y="12"/>
                      </a:lnTo>
                      <a:lnTo>
                        <a:pt x="11" y="12"/>
                      </a:lnTo>
                      <a:lnTo>
                        <a:pt x="11" y="11"/>
                      </a:lnTo>
                      <a:lnTo>
                        <a:pt x="13" y="10"/>
                      </a:lnTo>
                      <a:lnTo>
                        <a:pt x="13" y="0"/>
                      </a:lnTo>
                      <a:lnTo>
                        <a:pt x="9" y="1"/>
                      </a:lnTo>
                      <a:lnTo>
                        <a:pt x="4" y="4"/>
                      </a:lnTo>
                      <a:lnTo>
                        <a:pt x="2" y="7"/>
                      </a:lnTo>
                      <a:lnTo>
                        <a:pt x="0" y="12"/>
                      </a:lnTo>
                      <a:lnTo>
                        <a:pt x="1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58" name="Freeform 839"/>
                <p:cNvSpPr>
                  <a:spLocks/>
                </p:cNvSpPr>
                <p:nvPr/>
              </p:nvSpPr>
              <p:spPr bwMode="auto">
                <a:xfrm>
                  <a:off x="3216" y="3467"/>
                  <a:ext cx="6" cy="6"/>
                </a:xfrm>
                <a:custGeom>
                  <a:avLst/>
                  <a:gdLst>
                    <a:gd name="T0" fmla="*/ 3 w 13"/>
                    <a:gd name="T1" fmla="*/ 1 h 11"/>
                    <a:gd name="T2" fmla="*/ 3 w 13"/>
                    <a:gd name="T3" fmla="*/ 1 h 11"/>
                    <a:gd name="T4" fmla="*/ 2 w 13"/>
                    <a:gd name="T5" fmla="*/ 1 h 11"/>
                    <a:gd name="T6" fmla="*/ 2 w 13"/>
                    <a:gd name="T7" fmla="*/ 1 h 11"/>
                    <a:gd name="T8" fmla="*/ 2 w 13"/>
                    <a:gd name="T9" fmla="*/ 0 h 11"/>
                    <a:gd name="T10" fmla="*/ 2 w 13"/>
                    <a:gd name="T11" fmla="*/ 0 h 11"/>
                    <a:gd name="T12" fmla="*/ 0 w 13"/>
                    <a:gd name="T13" fmla="*/ 0 h 11"/>
                    <a:gd name="T14" fmla="*/ 0 w 13"/>
                    <a:gd name="T15" fmla="*/ 1 h 11"/>
                    <a:gd name="T16" fmla="*/ 1 w 13"/>
                    <a:gd name="T17" fmla="*/ 2 h 11"/>
                    <a:gd name="T18" fmla="*/ 2 w 13"/>
                    <a:gd name="T19" fmla="*/ 3 h 11"/>
                    <a:gd name="T20" fmla="*/ 3 w 13"/>
                    <a:gd name="T21" fmla="*/ 3 h 11"/>
                    <a:gd name="T22" fmla="*/ 3 w 13"/>
                    <a:gd name="T23" fmla="*/ 3 h 11"/>
                    <a:gd name="T24" fmla="*/ 3 w 13"/>
                    <a:gd name="T25" fmla="*/ 1 h 1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3"/>
                    <a:gd name="T40" fmla="*/ 0 h 11"/>
                    <a:gd name="T41" fmla="*/ 13 w 13"/>
                    <a:gd name="T42" fmla="*/ 11 h 11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3" h="11">
                      <a:moveTo>
                        <a:pt x="13" y="2"/>
                      </a:moveTo>
                      <a:lnTo>
                        <a:pt x="13" y="2"/>
                      </a:lnTo>
                      <a:lnTo>
                        <a:pt x="11" y="1"/>
                      </a:lnTo>
                      <a:lnTo>
                        <a:pt x="11" y="0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4" y="8"/>
                      </a:lnTo>
                      <a:lnTo>
                        <a:pt x="9" y="10"/>
                      </a:lnTo>
                      <a:lnTo>
                        <a:pt x="13" y="11"/>
                      </a:lnTo>
                      <a:lnTo>
                        <a:pt x="13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59" name="Freeform 840"/>
                <p:cNvSpPr>
                  <a:spLocks/>
                </p:cNvSpPr>
                <p:nvPr/>
              </p:nvSpPr>
              <p:spPr bwMode="auto">
                <a:xfrm>
                  <a:off x="3246" y="3491"/>
                  <a:ext cx="8" cy="8"/>
                </a:xfrm>
                <a:custGeom>
                  <a:avLst/>
                  <a:gdLst>
                    <a:gd name="T0" fmla="*/ 2 w 16"/>
                    <a:gd name="T1" fmla="*/ 4 h 15"/>
                    <a:gd name="T2" fmla="*/ 2 w 16"/>
                    <a:gd name="T3" fmla="*/ 4 h 15"/>
                    <a:gd name="T4" fmla="*/ 3 w 16"/>
                    <a:gd name="T5" fmla="*/ 4 h 15"/>
                    <a:gd name="T6" fmla="*/ 3 w 16"/>
                    <a:gd name="T7" fmla="*/ 3 h 15"/>
                    <a:gd name="T8" fmla="*/ 4 w 16"/>
                    <a:gd name="T9" fmla="*/ 2 h 15"/>
                    <a:gd name="T10" fmla="*/ 3 w 16"/>
                    <a:gd name="T11" fmla="*/ 2 h 15"/>
                    <a:gd name="T12" fmla="*/ 3 w 16"/>
                    <a:gd name="T13" fmla="*/ 1 h 15"/>
                    <a:gd name="T14" fmla="*/ 2 w 16"/>
                    <a:gd name="T15" fmla="*/ 1 h 15"/>
                    <a:gd name="T16" fmla="*/ 2 w 16"/>
                    <a:gd name="T17" fmla="*/ 0 h 15"/>
                    <a:gd name="T18" fmla="*/ 1 w 16"/>
                    <a:gd name="T19" fmla="*/ 1 h 15"/>
                    <a:gd name="T20" fmla="*/ 1 w 16"/>
                    <a:gd name="T21" fmla="*/ 1 h 15"/>
                    <a:gd name="T22" fmla="*/ 1 w 16"/>
                    <a:gd name="T23" fmla="*/ 2 h 15"/>
                    <a:gd name="T24" fmla="*/ 0 w 16"/>
                    <a:gd name="T25" fmla="*/ 2 h 15"/>
                    <a:gd name="T26" fmla="*/ 1 w 16"/>
                    <a:gd name="T27" fmla="*/ 3 h 15"/>
                    <a:gd name="T28" fmla="*/ 1 w 16"/>
                    <a:gd name="T29" fmla="*/ 4 h 15"/>
                    <a:gd name="T30" fmla="*/ 1 w 16"/>
                    <a:gd name="T31" fmla="*/ 4 h 15"/>
                    <a:gd name="T32" fmla="*/ 2 w 16"/>
                    <a:gd name="T33" fmla="*/ 4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6"/>
                    <a:gd name="T52" fmla="*/ 0 h 15"/>
                    <a:gd name="T53" fmla="*/ 16 w 16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6" h="15">
                      <a:moveTo>
                        <a:pt x="8" y="15"/>
                      </a:moveTo>
                      <a:lnTo>
                        <a:pt x="10" y="14"/>
                      </a:lnTo>
                      <a:lnTo>
                        <a:pt x="13" y="13"/>
                      </a:lnTo>
                      <a:lnTo>
                        <a:pt x="14" y="11"/>
                      </a:lnTo>
                      <a:lnTo>
                        <a:pt x="16" y="7"/>
                      </a:lnTo>
                      <a:lnTo>
                        <a:pt x="14" y="5"/>
                      </a:lnTo>
                      <a:lnTo>
                        <a:pt x="13" y="3"/>
                      </a:lnTo>
                      <a:lnTo>
                        <a:pt x="10" y="1"/>
                      </a:lnTo>
                      <a:lnTo>
                        <a:pt x="8" y="0"/>
                      </a:lnTo>
                      <a:lnTo>
                        <a:pt x="4" y="1"/>
                      </a:lnTo>
                      <a:lnTo>
                        <a:pt x="2" y="3"/>
                      </a:lnTo>
                      <a:lnTo>
                        <a:pt x="1" y="5"/>
                      </a:lnTo>
                      <a:lnTo>
                        <a:pt x="0" y="7"/>
                      </a:lnTo>
                      <a:lnTo>
                        <a:pt x="1" y="11"/>
                      </a:lnTo>
                      <a:lnTo>
                        <a:pt x="2" y="13"/>
                      </a:lnTo>
                      <a:lnTo>
                        <a:pt x="4" y="14"/>
                      </a:lnTo>
                      <a:lnTo>
                        <a:pt x="8" y="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60" name="Freeform 841"/>
                <p:cNvSpPr>
                  <a:spLocks/>
                </p:cNvSpPr>
                <p:nvPr/>
              </p:nvSpPr>
              <p:spPr bwMode="auto">
                <a:xfrm>
                  <a:off x="3250" y="3495"/>
                  <a:ext cx="7" cy="6"/>
                </a:xfrm>
                <a:custGeom>
                  <a:avLst/>
                  <a:gdLst>
                    <a:gd name="T0" fmla="*/ 1 w 12"/>
                    <a:gd name="T1" fmla="*/ 0 h 13"/>
                    <a:gd name="T2" fmla="*/ 1 w 12"/>
                    <a:gd name="T3" fmla="*/ 0 h 13"/>
                    <a:gd name="T4" fmla="*/ 1 w 12"/>
                    <a:gd name="T5" fmla="*/ 0 h 13"/>
                    <a:gd name="T6" fmla="*/ 1 w 12"/>
                    <a:gd name="T7" fmla="*/ 0 h 13"/>
                    <a:gd name="T8" fmla="*/ 1 w 12"/>
                    <a:gd name="T9" fmla="*/ 0 h 13"/>
                    <a:gd name="T10" fmla="*/ 0 w 12"/>
                    <a:gd name="T11" fmla="*/ 1 h 13"/>
                    <a:gd name="T12" fmla="*/ 0 w 12"/>
                    <a:gd name="T13" fmla="*/ 3 h 13"/>
                    <a:gd name="T14" fmla="*/ 1 w 12"/>
                    <a:gd name="T15" fmla="*/ 3 h 13"/>
                    <a:gd name="T16" fmla="*/ 3 w 12"/>
                    <a:gd name="T17" fmla="*/ 2 h 13"/>
                    <a:gd name="T18" fmla="*/ 4 w 12"/>
                    <a:gd name="T19" fmla="*/ 1 h 13"/>
                    <a:gd name="T20" fmla="*/ 4 w 12"/>
                    <a:gd name="T21" fmla="*/ 0 h 13"/>
                    <a:gd name="T22" fmla="*/ 4 w 12"/>
                    <a:gd name="T23" fmla="*/ 0 h 13"/>
                    <a:gd name="T24" fmla="*/ 1 w 12"/>
                    <a:gd name="T25" fmla="*/ 0 h 1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2"/>
                    <a:gd name="T40" fmla="*/ 0 h 13"/>
                    <a:gd name="T41" fmla="*/ 12 w 12"/>
                    <a:gd name="T42" fmla="*/ 13 h 1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2" h="13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1" y="2"/>
                      </a:lnTo>
                      <a:lnTo>
                        <a:pt x="0" y="4"/>
                      </a:lnTo>
                      <a:lnTo>
                        <a:pt x="0" y="13"/>
                      </a:lnTo>
                      <a:lnTo>
                        <a:pt x="3" y="12"/>
                      </a:lnTo>
                      <a:lnTo>
                        <a:pt x="8" y="9"/>
                      </a:lnTo>
                      <a:lnTo>
                        <a:pt x="11" y="5"/>
                      </a:lnTo>
                      <a:lnTo>
                        <a:pt x="12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61" name="Freeform 842"/>
                <p:cNvSpPr>
                  <a:spLocks/>
                </p:cNvSpPr>
                <p:nvPr/>
              </p:nvSpPr>
              <p:spPr bwMode="auto">
                <a:xfrm>
                  <a:off x="3250" y="3489"/>
                  <a:ext cx="7" cy="6"/>
                </a:xfrm>
                <a:custGeom>
                  <a:avLst/>
                  <a:gdLst>
                    <a:gd name="T0" fmla="*/ 0 w 12"/>
                    <a:gd name="T1" fmla="*/ 3 h 11"/>
                    <a:gd name="T2" fmla="*/ 0 w 12"/>
                    <a:gd name="T3" fmla="*/ 3 h 11"/>
                    <a:gd name="T4" fmla="*/ 1 w 12"/>
                    <a:gd name="T5" fmla="*/ 3 h 11"/>
                    <a:gd name="T6" fmla="*/ 1 w 12"/>
                    <a:gd name="T7" fmla="*/ 3 h 11"/>
                    <a:gd name="T8" fmla="*/ 1 w 12"/>
                    <a:gd name="T9" fmla="*/ 3 h 11"/>
                    <a:gd name="T10" fmla="*/ 1 w 12"/>
                    <a:gd name="T11" fmla="*/ 3 h 11"/>
                    <a:gd name="T12" fmla="*/ 4 w 12"/>
                    <a:gd name="T13" fmla="*/ 3 h 11"/>
                    <a:gd name="T14" fmla="*/ 4 w 12"/>
                    <a:gd name="T15" fmla="*/ 2 h 11"/>
                    <a:gd name="T16" fmla="*/ 3 w 12"/>
                    <a:gd name="T17" fmla="*/ 1 h 11"/>
                    <a:gd name="T18" fmla="*/ 1 w 12"/>
                    <a:gd name="T19" fmla="*/ 1 h 11"/>
                    <a:gd name="T20" fmla="*/ 0 w 12"/>
                    <a:gd name="T21" fmla="*/ 0 h 11"/>
                    <a:gd name="T22" fmla="*/ 0 w 12"/>
                    <a:gd name="T23" fmla="*/ 0 h 11"/>
                    <a:gd name="T24" fmla="*/ 0 w 12"/>
                    <a:gd name="T25" fmla="*/ 3 h 1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2"/>
                    <a:gd name="T40" fmla="*/ 0 h 11"/>
                    <a:gd name="T41" fmla="*/ 12 w 12"/>
                    <a:gd name="T42" fmla="*/ 11 h 11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2" h="11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1" y="10"/>
                      </a:lnTo>
                      <a:lnTo>
                        <a:pt x="3" y="10"/>
                      </a:lnTo>
                      <a:lnTo>
                        <a:pt x="2" y="11"/>
                      </a:lnTo>
                      <a:lnTo>
                        <a:pt x="3" y="11"/>
                      </a:lnTo>
                      <a:lnTo>
                        <a:pt x="12" y="11"/>
                      </a:lnTo>
                      <a:lnTo>
                        <a:pt x="11" y="7"/>
                      </a:lnTo>
                      <a:lnTo>
                        <a:pt x="8" y="3"/>
                      </a:lnTo>
                      <a:lnTo>
                        <a:pt x="3" y="1"/>
                      </a:lnTo>
                      <a:lnTo>
                        <a:pt x="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62" name="Freeform 843"/>
                <p:cNvSpPr>
                  <a:spLocks/>
                </p:cNvSpPr>
                <p:nvPr/>
              </p:nvSpPr>
              <p:spPr bwMode="auto">
                <a:xfrm>
                  <a:off x="3244" y="3489"/>
                  <a:ext cx="6" cy="6"/>
                </a:xfrm>
                <a:custGeom>
                  <a:avLst/>
                  <a:gdLst>
                    <a:gd name="T0" fmla="*/ 2 w 13"/>
                    <a:gd name="T1" fmla="*/ 3 h 11"/>
                    <a:gd name="T2" fmla="*/ 2 w 13"/>
                    <a:gd name="T3" fmla="*/ 3 h 11"/>
                    <a:gd name="T4" fmla="*/ 2 w 13"/>
                    <a:gd name="T5" fmla="*/ 3 h 11"/>
                    <a:gd name="T6" fmla="*/ 2 w 13"/>
                    <a:gd name="T7" fmla="*/ 3 h 11"/>
                    <a:gd name="T8" fmla="*/ 2 w 13"/>
                    <a:gd name="T9" fmla="*/ 3 h 11"/>
                    <a:gd name="T10" fmla="*/ 3 w 13"/>
                    <a:gd name="T11" fmla="*/ 3 h 11"/>
                    <a:gd name="T12" fmla="*/ 3 w 13"/>
                    <a:gd name="T13" fmla="*/ 0 h 11"/>
                    <a:gd name="T14" fmla="*/ 2 w 13"/>
                    <a:gd name="T15" fmla="*/ 1 h 11"/>
                    <a:gd name="T16" fmla="*/ 0 w 13"/>
                    <a:gd name="T17" fmla="*/ 1 h 11"/>
                    <a:gd name="T18" fmla="*/ 0 w 13"/>
                    <a:gd name="T19" fmla="*/ 2 h 11"/>
                    <a:gd name="T20" fmla="*/ 0 w 13"/>
                    <a:gd name="T21" fmla="*/ 3 h 11"/>
                    <a:gd name="T22" fmla="*/ 0 w 13"/>
                    <a:gd name="T23" fmla="*/ 3 h 11"/>
                    <a:gd name="T24" fmla="*/ 2 w 13"/>
                    <a:gd name="T25" fmla="*/ 3 h 1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3"/>
                    <a:gd name="T40" fmla="*/ 0 h 11"/>
                    <a:gd name="T41" fmla="*/ 13 w 13"/>
                    <a:gd name="T42" fmla="*/ 11 h 11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3" h="11">
                      <a:moveTo>
                        <a:pt x="9" y="11"/>
                      </a:moveTo>
                      <a:lnTo>
                        <a:pt x="9" y="11"/>
                      </a:lnTo>
                      <a:lnTo>
                        <a:pt x="10" y="11"/>
                      </a:lnTo>
                      <a:lnTo>
                        <a:pt x="10" y="10"/>
                      </a:lnTo>
                      <a:lnTo>
                        <a:pt x="13" y="9"/>
                      </a:lnTo>
                      <a:lnTo>
                        <a:pt x="13" y="0"/>
                      </a:lnTo>
                      <a:lnTo>
                        <a:pt x="8" y="1"/>
                      </a:lnTo>
                      <a:lnTo>
                        <a:pt x="3" y="3"/>
                      </a:lnTo>
                      <a:lnTo>
                        <a:pt x="1" y="7"/>
                      </a:lnTo>
                      <a:lnTo>
                        <a:pt x="0" y="11"/>
                      </a:lnTo>
                      <a:lnTo>
                        <a:pt x="9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63" name="Freeform 844"/>
                <p:cNvSpPr>
                  <a:spLocks/>
                </p:cNvSpPr>
                <p:nvPr/>
              </p:nvSpPr>
              <p:spPr bwMode="auto">
                <a:xfrm>
                  <a:off x="3244" y="3495"/>
                  <a:ext cx="6" cy="6"/>
                </a:xfrm>
                <a:custGeom>
                  <a:avLst/>
                  <a:gdLst>
                    <a:gd name="T0" fmla="*/ 3 w 13"/>
                    <a:gd name="T1" fmla="*/ 1 h 13"/>
                    <a:gd name="T2" fmla="*/ 3 w 13"/>
                    <a:gd name="T3" fmla="*/ 1 h 13"/>
                    <a:gd name="T4" fmla="*/ 2 w 13"/>
                    <a:gd name="T5" fmla="*/ 0 h 13"/>
                    <a:gd name="T6" fmla="*/ 2 w 13"/>
                    <a:gd name="T7" fmla="*/ 0 h 13"/>
                    <a:gd name="T8" fmla="*/ 2 w 13"/>
                    <a:gd name="T9" fmla="*/ 0 h 13"/>
                    <a:gd name="T10" fmla="*/ 2 w 13"/>
                    <a:gd name="T11" fmla="*/ 0 h 13"/>
                    <a:gd name="T12" fmla="*/ 0 w 13"/>
                    <a:gd name="T13" fmla="*/ 0 h 13"/>
                    <a:gd name="T14" fmla="*/ 0 w 13"/>
                    <a:gd name="T15" fmla="*/ 1 h 13"/>
                    <a:gd name="T16" fmla="*/ 0 w 13"/>
                    <a:gd name="T17" fmla="*/ 2 h 13"/>
                    <a:gd name="T18" fmla="*/ 2 w 13"/>
                    <a:gd name="T19" fmla="*/ 3 h 13"/>
                    <a:gd name="T20" fmla="*/ 3 w 13"/>
                    <a:gd name="T21" fmla="*/ 3 h 13"/>
                    <a:gd name="T22" fmla="*/ 3 w 13"/>
                    <a:gd name="T23" fmla="*/ 3 h 13"/>
                    <a:gd name="T24" fmla="*/ 3 w 13"/>
                    <a:gd name="T25" fmla="*/ 1 h 1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3"/>
                    <a:gd name="T40" fmla="*/ 0 h 13"/>
                    <a:gd name="T41" fmla="*/ 13 w 13"/>
                    <a:gd name="T42" fmla="*/ 13 h 1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3" h="13">
                      <a:moveTo>
                        <a:pt x="13" y="4"/>
                      </a:moveTo>
                      <a:lnTo>
                        <a:pt x="13" y="4"/>
                      </a:lnTo>
                      <a:lnTo>
                        <a:pt x="10" y="2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1" y="5"/>
                      </a:lnTo>
                      <a:lnTo>
                        <a:pt x="3" y="9"/>
                      </a:lnTo>
                      <a:lnTo>
                        <a:pt x="8" y="12"/>
                      </a:lnTo>
                      <a:lnTo>
                        <a:pt x="13" y="13"/>
                      </a:lnTo>
                      <a:lnTo>
                        <a:pt x="13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64" name="Freeform 845"/>
                <p:cNvSpPr>
                  <a:spLocks/>
                </p:cNvSpPr>
                <p:nvPr/>
              </p:nvSpPr>
              <p:spPr bwMode="auto">
                <a:xfrm>
                  <a:off x="3529" y="2950"/>
                  <a:ext cx="5" cy="25"/>
                </a:xfrm>
                <a:custGeom>
                  <a:avLst/>
                  <a:gdLst>
                    <a:gd name="T0" fmla="*/ 2 w 9"/>
                    <a:gd name="T1" fmla="*/ 3 h 49"/>
                    <a:gd name="T2" fmla="*/ 0 w 9"/>
                    <a:gd name="T3" fmla="*/ 2 h 49"/>
                    <a:gd name="T4" fmla="*/ 0 w 9"/>
                    <a:gd name="T5" fmla="*/ 13 h 49"/>
                    <a:gd name="T6" fmla="*/ 3 w 9"/>
                    <a:gd name="T7" fmla="*/ 13 h 49"/>
                    <a:gd name="T8" fmla="*/ 3 w 9"/>
                    <a:gd name="T9" fmla="*/ 2 h 49"/>
                    <a:gd name="T10" fmla="*/ 2 w 9"/>
                    <a:gd name="T11" fmla="*/ 0 h 49"/>
                    <a:gd name="T12" fmla="*/ 3 w 9"/>
                    <a:gd name="T13" fmla="*/ 2 h 49"/>
                    <a:gd name="T14" fmla="*/ 3 w 9"/>
                    <a:gd name="T15" fmla="*/ 0 h 49"/>
                    <a:gd name="T16" fmla="*/ 2 w 9"/>
                    <a:gd name="T17" fmla="*/ 0 h 49"/>
                    <a:gd name="T18" fmla="*/ 2 w 9"/>
                    <a:gd name="T19" fmla="*/ 3 h 4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49"/>
                    <a:gd name="T32" fmla="*/ 9 w 9"/>
                    <a:gd name="T33" fmla="*/ 49 h 4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49">
                      <a:moveTo>
                        <a:pt x="5" y="9"/>
                      </a:moveTo>
                      <a:lnTo>
                        <a:pt x="0" y="5"/>
                      </a:lnTo>
                      <a:lnTo>
                        <a:pt x="0" y="49"/>
                      </a:lnTo>
                      <a:lnTo>
                        <a:pt x="9" y="49"/>
                      </a:lnTo>
                      <a:lnTo>
                        <a:pt x="9" y="5"/>
                      </a:lnTo>
                      <a:lnTo>
                        <a:pt x="5" y="0"/>
                      </a:ln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5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65" name="Freeform 846"/>
                <p:cNvSpPr>
                  <a:spLocks/>
                </p:cNvSpPr>
                <p:nvPr/>
              </p:nvSpPr>
              <p:spPr bwMode="auto">
                <a:xfrm>
                  <a:off x="3506" y="2950"/>
                  <a:ext cx="25" cy="5"/>
                </a:xfrm>
                <a:custGeom>
                  <a:avLst/>
                  <a:gdLst>
                    <a:gd name="T0" fmla="*/ 0 w 51"/>
                    <a:gd name="T1" fmla="*/ 2 h 9"/>
                    <a:gd name="T2" fmla="*/ 1 w 51"/>
                    <a:gd name="T3" fmla="*/ 3 h 9"/>
                    <a:gd name="T4" fmla="*/ 12 w 51"/>
                    <a:gd name="T5" fmla="*/ 3 h 9"/>
                    <a:gd name="T6" fmla="*/ 12 w 51"/>
                    <a:gd name="T7" fmla="*/ 0 h 9"/>
                    <a:gd name="T8" fmla="*/ 1 w 51"/>
                    <a:gd name="T9" fmla="*/ 0 h 9"/>
                    <a:gd name="T10" fmla="*/ 2 w 51"/>
                    <a:gd name="T11" fmla="*/ 2 h 9"/>
                    <a:gd name="T12" fmla="*/ 0 w 51"/>
                    <a:gd name="T13" fmla="*/ 2 h 9"/>
                    <a:gd name="T14" fmla="*/ 0 w 51"/>
                    <a:gd name="T15" fmla="*/ 3 h 9"/>
                    <a:gd name="T16" fmla="*/ 1 w 51"/>
                    <a:gd name="T17" fmla="*/ 3 h 9"/>
                    <a:gd name="T18" fmla="*/ 0 w 51"/>
                    <a:gd name="T19" fmla="*/ 2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1"/>
                    <a:gd name="T31" fmla="*/ 0 h 9"/>
                    <a:gd name="T32" fmla="*/ 51 w 51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1" h="9">
                      <a:moveTo>
                        <a:pt x="0" y="5"/>
                      </a:moveTo>
                      <a:lnTo>
                        <a:pt x="5" y="9"/>
                      </a:lnTo>
                      <a:lnTo>
                        <a:pt x="51" y="9"/>
                      </a:lnTo>
                      <a:lnTo>
                        <a:pt x="51" y="0"/>
                      </a:lnTo>
                      <a:lnTo>
                        <a:pt x="5" y="0"/>
                      </a:lnTo>
                      <a:lnTo>
                        <a:pt x="9" y="5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66" name="Freeform 847"/>
                <p:cNvSpPr>
                  <a:spLocks/>
                </p:cNvSpPr>
                <p:nvPr/>
              </p:nvSpPr>
              <p:spPr bwMode="auto">
                <a:xfrm>
                  <a:off x="3506" y="2929"/>
                  <a:ext cx="5" cy="24"/>
                </a:xfrm>
                <a:custGeom>
                  <a:avLst/>
                  <a:gdLst>
                    <a:gd name="T0" fmla="*/ 2 w 9"/>
                    <a:gd name="T1" fmla="*/ 0 h 49"/>
                    <a:gd name="T2" fmla="*/ 0 w 9"/>
                    <a:gd name="T3" fmla="*/ 0 h 49"/>
                    <a:gd name="T4" fmla="*/ 0 w 9"/>
                    <a:gd name="T5" fmla="*/ 12 h 49"/>
                    <a:gd name="T6" fmla="*/ 3 w 9"/>
                    <a:gd name="T7" fmla="*/ 12 h 49"/>
                    <a:gd name="T8" fmla="*/ 3 w 9"/>
                    <a:gd name="T9" fmla="*/ 0 h 49"/>
                    <a:gd name="T10" fmla="*/ 2 w 9"/>
                    <a:gd name="T11" fmla="*/ 0 h 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"/>
                    <a:gd name="T19" fmla="*/ 0 h 49"/>
                    <a:gd name="T20" fmla="*/ 9 w 9"/>
                    <a:gd name="T21" fmla="*/ 49 h 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" h="49">
                      <a:moveTo>
                        <a:pt x="5" y="0"/>
                      </a:moveTo>
                      <a:lnTo>
                        <a:pt x="0" y="0"/>
                      </a:lnTo>
                      <a:lnTo>
                        <a:pt x="0" y="49"/>
                      </a:lnTo>
                      <a:lnTo>
                        <a:pt x="9" y="49"/>
                      </a:lnTo>
                      <a:lnTo>
                        <a:pt x="9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67" name="Freeform 848"/>
                <p:cNvSpPr>
                  <a:spLocks/>
                </p:cNvSpPr>
                <p:nvPr/>
              </p:nvSpPr>
              <p:spPr bwMode="auto">
                <a:xfrm>
                  <a:off x="1571" y="3611"/>
                  <a:ext cx="196" cy="21"/>
                </a:xfrm>
                <a:custGeom>
                  <a:avLst/>
                  <a:gdLst>
                    <a:gd name="T0" fmla="*/ 98 w 393"/>
                    <a:gd name="T1" fmla="*/ 10 h 41"/>
                    <a:gd name="T2" fmla="*/ 98 w 393"/>
                    <a:gd name="T3" fmla="*/ 8 h 41"/>
                    <a:gd name="T4" fmla="*/ 0 w 393"/>
                    <a:gd name="T5" fmla="*/ 0 h 41"/>
                    <a:gd name="T6" fmla="*/ 0 w 393"/>
                    <a:gd name="T7" fmla="*/ 3 h 41"/>
                    <a:gd name="T8" fmla="*/ 98 w 393"/>
                    <a:gd name="T9" fmla="*/ 11 h 41"/>
                    <a:gd name="T10" fmla="*/ 98 w 393"/>
                    <a:gd name="T11" fmla="*/ 10 h 4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93"/>
                    <a:gd name="T19" fmla="*/ 0 h 41"/>
                    <a:gd name="T20" fmla="*/ 393 w 393"/>
                    <a:gd name="T21" fmla="*/ 41 h 4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93" h="41">
                      <a:moveTo>
                        <a:pt x="393" y="37"/>
                      </a:moveTo>
                      <a:lnTo>
                        <a:pt x="393" y="32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393" y="41"/>
                      </a:lnTo>
                      <a:lnTo>
                        <a:pt x="393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68" name="Freeform 849"/>
                <p:cNvSpPr>
                  <a:spLocks/>
                </p:cNvSpPr>
                <p:nvPr/>
              </p:nvSpPr>
              <p:spPr bwMode="auto">
                <a:xfrm>
                  <a:off x="1414" y="3690"/>
                  <a:ext cx="353" cy="5"/>
                </a:xfrm>
                <a:custGeom>
                  <a:avLst/>
                  <a:gdLst>
                    <a:gd name="T0" fmla="*/ 3 w 705"/>
                    <a:gd name="T1" fmla="*/ 1 h 9"/>
                    <a:gd name="T2" fmla="*/ 2 w 705"/>
                    <a:gd name="T3" fmla="*/ 3 h 9"/>
                    <a:gd name="T4" fmla="*/ 177 w 705"/>
                    <a:gd name="T5" fmla="*/ 3 h 9"/>
                    <a:gd name="T6" fmla="*/ 177 w 705"/>
                    <a:gd name="T7" fmla="*/ 0 h 9"/>
                    <a:gd name="T8" fmla="*/ 2 w 705"/>
                    <a:gd name="T9" fmla="*/ 0 h 9"/>
                    <a:gd name="T10" fmla="*/ 0 w 705"/>
                    <a:gd name="T11" fmla="*/ 1 h 9"/>
                    <a:gd name="T12" fmla="*/ 2 w 705"/>
                    <a:gd name="T13" fmla="*/ 0 h 9"/>
                    <a:gd name="T14" fmla="*/ 0 w 705"/>
                    <a:gd name="T15" fmla="*/ 0 h 9"/>
                    <a:gd name="T16" fmla="*/ 0 w 705"/>
                    <a:gd name="T17" fmla="*/ 1 h 9"/>
                    <a:gd name="T18" fmla="*/ 3 w 705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705"/>
                    <a:gd name="T31" fmla="*/ 0 h 9"/>
                    <a:gd name="T32" fmla="*/ 705 w 705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705" h="9">
                      <a:moveTo>
                        <a:pt x="9" y="4"/>
                      </a:moveTo>
                      <a:lnTo>
                        <a:pt x="5" y="9"/>
                      </a:lnTo>
                      <a:lnTo>
                        <a:pt x="705" y="9"/>
                      </a:lnTo>
                      <a:lnTo>
                        <a:pt x="705" y="0"/>
                      </a:lnTo>
                      <a:lnTo>
                        <a:pt x="5" y="0"/>
                      </a:ln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9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69" name="Freeform 850"/>
                <p:cNvSpPr>
                  <a:spLocks/>
                </p:cNvSpPr>
                <p:nvPr/>
              </p:nvSpPr>
              <p:spPr bwMode="auto">
                <a:xfrm>
                  <a:off x="1414" y="3693"/>
                  <a:ext cx="5" cy="137"/>
                </a:xfrm>
                <a:custGeom>
                  <a:avLst/>
                  <a:gdLst>
                    <a:gd name="T0" fmla="*/ 2 w 9"/>
                    <a:gd name="T1" fmla="*/ 68 h 275"/>
                    <a:gd name="T2" fmla="*/ 3 w 9"/>
                    <a:gd name="T3" fmla="*/ 68 h 275"/>
                    <a:gd name="T4" fmla="*/ 3 w 9"/>
                    <a:gd name="T5" fmla="*/ 0 h 275"/>
                    <a:gd name="T6" fmla="*/ 0 w 9"/>
                    <a:gd name="T7" fmla="*/ 0 h 275"/>
                    <a:gd name="T8" fmla="*/ 0 w 9"/>
                    <a:gd name="T9" fmla="*/ 68 h 275"/>
                    <a:gd name="T10" fmla="*/ 2 w 9"/>
                    <a:gd name="T11" fmla="*/ 68 h 27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"/>
                    <a:gd name="T19" fmla="*/ 0 h 275"/>
                    <a:gd name="T20" fmla="*/ 9 w 9"/>
                    <a:gd name="T21" fmla="*/ 275 h 27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" h="275">
                      <a:moveTo>
                        <a:pt x="5" y="275"/>
                      </a:moveTo>
                      <a:lnTo>
                        <a:pt x="9" y="275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275"/>
                      </a:lnTo>
                      <a:lnTo>
                        <a:pt x="5" y="27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70" name="Freeform 851"/>
                <p:cNvSpPr>
                  <a:spLocks/>
                </p:cNvSpPr>
                <p:nvPr/>
              </p:nvSpPr>
              <p:spPr bwMode="auto">
                <a:xfrm>
                  <a:off x="1664" y="3496"/>
                  <a:ext cx="5" cy="71"/>
                </a:xfrm>
                <a:custGeom>
                  <a:avLst/>
                  <a:gdLst>
                    <a:gd name="T0" fmla="*/ 2 w 9"/>
                    <a:gd name="T1" fmla="*/ 36 h 142"/>
                    <a:gd name="T2" fmla="*/ 3 w 9"/>
                    <a:gd name="T3" fmla="*/ 36 h 142"/>
                    <a:gd name="T4" fmla="*/ 3 w 9"/>
                    <a:gd name="T5" fmla="*/ 0 h 142"/>
                    <a:gd name="T6" fmla="*/ 0 w 9"/>
                    <a:gd name="T7" fmla="*/ 0 h 142"/>
                    <a:gd name="T8" fmla="*/ 0 w 9"/>
                    <a:gd name="T9" fmla="*/ 36 h 142"/>
                    <a:gd name="T10" fmla="*/ 2 w 9"/>
                    <a:gd name="T11" fmla="*/ 36 h 14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"/>
                    <a:gd name="T19" fmla="*/ 0 h 142"/>
                    <a:gd name="T20" fmla="*/ 9 w 9"/>
                    <a:gd name="T21" fmla="*/ 142 h 14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" h="142">
                      <a:moveTo>
                        <a:pt x="5" y="142"/>
                      </a:moveTo>
                      <a:lnTo>
                        <a:pt x="9" y="142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42"/>
                      </a:lnTo>
                      <a:lnTo>
                        <a:pt x="5" y="1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71" name="Freeform 852"/>
                <p:cNvSpPr>
                  <a:spLocks/>
                </p:cNvSpPr>
                <p:nvPr/>
              </p:nvSpPr>
              <p:spPr bwMode="auto">
                <a:xfrm>
                  <a:off x="1572" y="3549"/>
                  <a:ext cx="196" cy="34"/>
                </a:xfrm>
                <a:custGeom>
                  <a:avLst/>
                  <a:gdLst>
                    <a:gd name="T0" fmla="*/ 98 w 392"/>
                    <a:gd name="T1" fmla="*/ 0 h 69"/>
                    <a:gd name="T2" fmla="*/ 98 w 392"/>
                    <a:gd name="T3" fmla="*/ 0 h 69"/>
                    <a:gd name="T4" fmla="*/ 0 w 392"/>
                    <a:gd name="T5" fmla="*/ 15 h 69"/>
                    <a:gd name="T6" fmla="*/ 1 w 392"/>
                    <a:gd name="T7" fmla="*/ 17 h 69"/>
                    <a:gd name="T8" fmla="*/ 98 w 392"/>
                    <a:gd name="T9" fmla="*/ 2 h 69"/>
                    <a:gd name="T10" fmla="*/ 98 w 392"/>
                    <a:gd name="T11" fmla="*/ 2 h 69"/>
                    <a:gd name="T12" fmla="*/ 98 w 392"/>
                    <a:gd name="T13" fmla="*/ 0 h 69"/>
                    <a:gd name="T14" fmla="*/ 98 w 392"/>
                    <a:gd name="T15" fmla="*/ 0 h 69"/>
                    <a:gd name="T16" fmla="*/ 98 w 392"/>
                    <a:gd name="T17" fmla="*/ 0 h 69"/>
                    <a:gd name="T18" fmla="*/ 98 w 392"/>
                    <a:gd name="T19" fmla="*/ 0 h 6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92"/>
                    <a:gd name="T31" fmla="*/ 0 h 69"/>
                    <a:gd name="T32" fmla="*/ 392 w 392"/>
                    <a:gd name="T33" fmla="*/ 69 h 6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92" h="69">
                      <a:moveTo>
                        <a:pt x="391" y="0"/>
                      </a:moveTo>
                      <a:lnTo>
                        <a:pt x="390" y="0"/>
                      </a:lnTo>
                      <a:lnTo>
                        <a:pt x="0" y="60"/>
                      </a:lnTo>
                      <a:lnTo>
                        <a:pt x="3" y="69"/>
                      </a:lnTo>
                      <a:lnTo>
                        <a:pt x="392" y="10"/>
                      </a:lnTo>
                      <a:lnTo>
                        <a:pt x="391" y="10"/>
                      </a:lnTo>
                      <a:lnTo>
                        <a:pt x="391" y="0"/>
                      </a:lnTo>
                      <a:lnTo>
                        <a:pt x="390" y="0"/>
                      </a:lnTo>
                      <a:lnTo>
                        <a:pt x="39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72" name="Freeform 853"/>
                <p:cNvSpPr>
                  <a:spLocks/>
                </p:cNvSpPr>
                <p:nvPr/>
              </p:nvSpPr>
              <p:spPr bwMode="auto">
                <a:xfrm>
                  <a:off x="1767" y="3549"/>
                  <a:ext cx="203" cy="8"/>
                </a:xfrm>
                <a:custGeom>
                  <a:avLst/>
                  <a:gdLst>
                    <a:gd name="T0" fmla="*/ 102 w 406"/>
                    <a:gd name="T1" fmla="*/ 3 h 16"/>
                    <a:gd name="T2" fmla="*/ 102 w 406"/>
                    <a:gd name="T3" fmla="*/ 1 h 16"/>
                    <a:gd name="T4" fmla="*/ 0 w 406"/>
                    <a:gd name="T5" fmla="*/ 0 h 16"/>
                    <a:gd name="T6" fmla="*/ 0 w 406"/>
                    <a:gd name="T7" fmla="*/ 2 h 16"/>
                    <a:gd name="T8" fmla="*/ 102 w 406"/>
                    <a:gd name="T9" fmla="*/ 4 h 16"/>
                    <a:gd name="T10" fmla="*/ 102 w 406"/>
                    <a:gd name="T11" fmla="*/ 3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06"/>
                    <a:gd name="T19" fmla="*/ 0 h 16"/>
                    <a:gd name="T20" fmla="*/ 406 w 406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06" h="16">
                      <a:moveTo>
                        <a:pt x="406" y="12"/>
                      </a:moveTo>
                      <a:lnTo>
                        <a:pt x="406" y="7"/>
                      </a:lnTo>
                      <a:lnTo>
                        <a:pt x="0" y="0"/>
                      </a:lnTo>
                      <a:lnTo>
                        <a:pt x="0" y="10"/>
                      </a:lnTo>
                      <a:lnTo>
                        <a:pt x="406" y="16"/>
                      </a:lnTo>
                      <a:lnTo>
                        <a:pt x="406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73" name="Rectangle 854"/>
                <p:cNvSpPr>
                  <a:spLocks noChangeArrowheads="1"/>
                </p:cNvSpPr>
                <p:nvPr/>
              </p:nvSpPr>
              <p:spPr bwMode="auto">
                <a:xfrm>
                  <a:off x="1767" y="3630"/>
                  <a:ext cx="83" cy="16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74" name="Freeform 855"/>
                <p:cNvSpPr>
                  <a:spLocks/>
                </p:cNvSpPr>
                <p:nvPr/>
              </p:nvSpPr>
              <p:spPr bwMode="auto">
                <a:xfrm>
                  <a:off x="1848" y="3628"/>
                  <a:ext cx="4" cy="168"/>
                </a:xfrm>
                <a:custGeom>
                  <a:avLst/>
                  <a:gdLst>
                    <a:gd name="T0" fmla="*/ 1 w 10"/>
                    <a:gd name="T1" fmla="*/ 2 h 338"/>
                    <a:gd name="T2" fmla="*/ 0 w 10"/>
                    <a:gd name="T3" fmla="*/ 1 h 338"/>
                    <a:gd name="T4" fmla="*/ 0 w 10"/>
                    <a:gd name="T5" fmla="*/ 84 h 338"/>
                    <a:gd name="T6" fmla="*/ 2 w 10"/>
                    <a:gd name="T7" fmla="*/ 84 h 338"/>
                    <a:gd name="T8" fmla="*/ 2 w 10"/>
                    <a:gd name="T9" fmla="*/ 1 h 338"/>
                    <a:gd name="T10" fmla="*/ 1 w 10"/>
                    <a:gd name="T11" fmla="*/ 0 h 338"/>
                    <a:gd name="T12" fmla="*/ 2 w 10"/>
                    <a:gd name="T13" fmla="*/ 1 h 338"/>
                    <a:gd name="T14" fmla="*/ 2 w 10"/>
                    <a:gd name="T15" fmla="*/ 0 h 338"/>
                    <a:gd name="T16" fmla="*/ 1 w 10"/>
                    <a:gd name="T17" fmla="*/ 0 h 338"/>
                    <a:gd name="T18" fmla="*/ 1 w 10"/>
                    <a:gd name="T19" fmla="*/ 2 h 33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0"/>
                    <a:gd name="T31" fmla="*/ 0 h 338"/>
                    <a:gd name="T32" fmla="*/ 10 w 10"/>
                    <a:gd name="T33" fmla="*/ 338 h 33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0" h="338">
                      <a:moveTo>
                        <a:pt x="5" y="9"/>
                      </a:moveTo>
                      <a:lnTo>
                        <a:pt x="0" y="5"/>
                      </a:lnTo>
                      <a:lnTo>
                        <a:pt x="0" y="338"/>
                      </a:lnTo>
                      <a:lnTo>
                        <a:pt x="10" y="338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5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75" name="Freeform 856"/>
                <p:cNvSpPr>
                  <a:spLocks/>
                </p:cNvSpPr>
                <p:nvPr/>
              </p:nvSpPr>
              <p:spPr bwMode="auto">
                <a:xfrm>
                  <a:off x="1765" y="3628"/>
                  <a:ext cx="85" cy="4"/>
                </a:xfrm>
                <a:custGeom>
                  <a:avLst/>
                  <a:gdLst>
                    <a:gd name="T0" fmla="*/ 2 w 171"/>
                    <a:gd name="T1" fmla="*/ 1 h 9"/>
                    <a:gd name="T2" fmla="*/ 1 w 171"/>
                    <a:gd name="T3" fmla="*/ 2 h 9"/>
                    <a:gd name="T4" fmla="*/ 42 w 171"/>
                    <a:gd name="T5" fmla="*/ 2 h 9"/>
                    <a:gd name="T6" fmla="*/ 42 w 171"/>
                    <a:gd name="T7" fmla="*/ 0 h 9"/>
                    <a:gd name="T8" fmla="*/ 1 w 171"/>
                    <a:gd name="T9" fmla="*/ 0 h 9"/>
                    <a:gd name="T10" fmla="*/ 0 w 171"/>
                    <a:gd name="T11" fmla="*/ 1 h 9"/>
                    <a:gd name="T12" fmla="*/ 1 w 171"/>
                    <a:gd name="T13" fmla="*/ 0 h 9"/>
                    <a:gd name="T14" fmla="*/ 0 w 171"/>
                    <a:gd name="T15" fmla="*/ 0 h 9"/>
                    <a:gd name="T16" fmla="*/ 0 w 171"/>
                    <a:gd name="T17" fmla="*/ 1 h 9"/>
                    <a:gd name="T18" fmla="*/ 2 w 171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71"/>
                    <a:gd name="T31" fmla="*/ 0 h 9"/>
                    <a:gd name="T32" fmla="*/ 171 w 171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71" h="9">
                      <a:moveTo>
                        <a:pt x="10" y="5"/>
                      </a:moveTo>
                      <a:lnTo>
                        <a:pt x="5" y="9"/>
                      </a:lnTo>
                      <a:lnTo>
                        <a:pt x="171" y="9"/>
                      </a:lnTo>
                      <a:lnTo>
                        <a:pt x="171" y="0"/>
                      </a:ln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1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76" name="Freeform 857"/>
                <p:cNvSpPr>
                  <a:spLocks/>
                </p:cNvSpPr>
                <p:nvPr/>
              </p:nvSpPr>
              <p:spPr bwMode="auto">
                <a:xfrm>
                  <a:off x="1765" y="3630"/>
                  <a:ext cx="4" cy="169"/>
                </a:xfrm>
                <a:custGeom>
                  <a:avLst/>
                  <a:gdLst>
                    <a:gd name="T0" fmla="*/ 1 w 10"/>
                    <a:gd name="T1" fmla="*/ 82 h 337"/>
                    <a:gd name="T2" fmla="*/ 2 w 10"/>
                    <a:gd name="T3" fmla="*/ 84 h 337"/>
                    <a:gd name="T4" fmla="*/ 2 w 10"/>
                    <a:gd name="T5" fmla="*/ 0 h 337"/>
                    <a:gd name="T6" fmla="*/ 0 w 10"/>
                    <a:gd name="T7" fmla="*/ 0 h 337"/>
                    <a:gd name="T8" fmla="*/ 0 w 10"/>
                    <a:gd name="T9" fmla="*/ 84 h 337"/>
                    <a:gd name="T10" fmla="*/ 1 w 10"/>
                    <a:gd name="T11" fmla="*/ 85 h 337"/>
                    <a:gd name="T12" fmla="*/ 0 w 10"/>
                    <a:gd name="T13" fmla="*/ 84 h 337"/>
                    <a:gd name="T14" fmla="*/ 0 w 10"/>
                    <a:gd name="T15" fmla="*/ 85 h 337"/>
                    <a:gd name="T16" fmla="*/ 1 w 10"/>
                    <a:gd name="T17" fmla="*/ 85 h 337"/>
                    <a:gd name="T18" fmla="*/ 1 w 10"/>
                    <a:gd name="T19" fmla="*/ 82 h 3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0"/>
                    <a:gd name="T31" fmla="*/ 0 h 337"/>
                    <a:gd name="T32" fmla="*/ 10 w 10"/>
                    <a:gd name="T33" fmla="*/ 337 h 337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0" h="337">
                      <a:moveTo>
                        <a:pt x="5" y="328"/>
                      </a:moveTo>
                      <a:lnTo>
                        <a:pt x="10" y="333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333"/>
                      </a:lnTo>
                      <a:lnTo>
                        <a:pt x="5" y="337"/>
                      </a:lnTo>
                      <a:lnTo>
                        <a:pt x="0" y="333"/>
                      </a:lnTo>
                      <a:lnTo>
                        <a:pt x="0" y="337"/>
                      </a:lnTo>
                      <a:lnTo>
                        <a:pt x="5" y="337"/>
                      </a:lnTo>
                      <a:lnTo>
                        <a:pt x="5" y="3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77" name="Freeform 858"/>
                <p:cNvSpPr>
                  <a:spLocks/>
                </p:cNvSpPr>
                <p:nvPr/>
              </p:nvSpPr>
              <p:spPr bwMode="auto">
                <a:xfrm>
                  <a:off x="1767" y="3794"/>
                  <a:ext cx="85" cy="5"/>
                </a:xfrm>
                <a:custGeom>
                  <a:avLst/>
                  <a:gdLst>
                    <a:gd name="T0" fmla="*/ 40 w 171"/>
                    <a:gd name="T1" fmla="*/ 2 h 9"/>
                    <a:gd name="T2" fmla="*/ 41 w 171"/>
                    <a:gd name="T3" fmla="*/ 0 h 9"/>
                    <a:gd name="T4" fmla="*/ 0 w 171"/>
                    <a:gd name="T5" fmla="*/ 0 h 9"/>
                    <a:gd name="T6" fmla="*/ 0 w 171"/>
                    <a:gd name="T7" fmla="*/ 3 h 9"/>
                    <a:gd name="T8" fmla="*/ 41 w 171"/>
                    <a:gd name="T9" fmla="*/ 3 h 9"/>
                    <a:gd name="T10" fmla="*/ 42 w 171"/>
                    <a:gd name="T11" fmla="*/ 2 h 9"/>
                    <a:gd name="T12" fmla="*/ 41 w 171"/>
                    <a:gd name="T13" fmla="*/ 3 h 9"/>
                    <a:gd name="T14" fmla="*/ 42 w 171"/>
                    <a:gd name="T15" fmla="*/ 3 h 9"/>
                    <a:gd name="T16" fmla="*/ 42 w 171"/>
                    <a:gd name="T17" fmla="*/ 2 h 9"/>
                    <a:gd name="T18" fmla="*/ 40 w 171"/>
                    <a:gd name="T19" fmla="*/ 2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71"/>
                    <a:gd name="T31" fmla="*/ 0 h 9"/>
                    <a:gd name="T32" fmla="*/ 171 w 171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71" h="9">
                      <a:moveTo>
                        <a:pt x="161" y="5"/>
                      </a:moveTo>
                      <a:lnTo>
                        <a:pt x="166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66" y="9"/>
                      </a:lnTo>
                      <a:lnTo>
                        <a:pt x="171" y="5"/>
                      </a:lnTo>
                      <a:lnTo>
                        <a:pt x="166" y="9"/>
                      </a:lnTo>
                      <a:lnTo>
                        <a:pt x="171" y="9"/>
                      </a:lnTo>
                      <a:lnTo>
                        <a:pt x="171" y="5"/>
                      </a:lnTo>
                      <a:lnTo>
                        <a:pt x="161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78" name="Rectangle 859"/>
                <p:cNvSpPr>
                  <a:spLocks noChangeArrowheads="1"/>
                </p:cNvSpPr>
                <p:nvPr/>
              </p:nvSpPr>
              <p:spPr bwMode="auto">
                <a:xfrm>
                  <a:off x="1850" y="3630"/>
                  <a:ext cx="82" cy="16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79" name="Freeform 860"/>
                <p:cNvSpPr>
                  <a:spLocks/>
                </p:cNvSpPr>
                <p:nvPr/>
              </p:nvSpPr>
              <p:spPr bwMode="auto">
                <a:xfrm>
                  <a:off x="1930" y="3628"/>
                  <a:ext cx="5" cy="168"/>
                </a:xfrm>
                <a:custGeom>
                  <a:avLst/>
                  <a:gdLst>
                    <a:gd name="T0" fmla="*/ 2 w 9"/>
                    <a:gd name="T1" fmla="*/ 2 h 338"/>
                    <a:gd name="T2" fmla="*/ 0 w 9"/>
                    <a:gd name="T3" fmla="*/ 1 h 338"/>
                    <a:gd name="T4" fmla="*/ 0 w 9"/>
                    <a:gd name="T5" fmla="*/ 84 h 338"/>
                    <a:gd name="T6" fmla="*/ 3 w 9"/>
                    <a:gd name="T7" fmla="*/ 84 h 338"/>
                    <a:gd name="T8" fmla="*/ 3 w 9"/>
                    <a:gd name="T9" fmla="*/ 1 h 338"/>
                    <a:gd name="T10" fmla="*/ 2 w 9"/>
                    <a:gd name="T11" fmla="*/ 0 h 338"/>
                    <a:gd name="T12" fmla="*/ 3 w 9"/>
                    <a:gd name="T13" fmla="*/ 1 h 338"/>
                    <a:gd name="T14" fmla="*/ 3 w 9"/>
                    <a:gd name="T15" fmla="*/ 0 h 338"/>
                    <a:gd name="T16" fmla="*/ 2 w 9"/>
                    <a:gd name="T17" fmla="*/ 0 h 338"/>
                    <a:gd name="T18" fmla="*/ 2 w 9"/>
                    <a:gd name="T19" fmla="*/ 2 h 33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338"/>
                    <a:gd name="T32" fmla="*/ 9 w 9"/>
                    <a:gd name="T33" fmla="*/ 338 h 33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338">
                      <a:moveTo>
                        <a:pt x="5" y="9"/>
                      </a:moveTo>
                      <a:lnTo>
                        <a:pt x="0" y="5"/>
                      </a:lnTo>
                      <a:lnTo>
                        <a:pt x="0" y="338"/>
                      </a:lnTo>
                      <a:lnTo>
                        <a:pt x="9" y="338"/>
                      </a:lnTo>
                      <a:lnTo>
                        <a:pt x="9" y="5"/>
                      </a:lnTo>
                      <a:lnTo>
                        <a:pt x="5" y="0"/>
                      </a:ln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5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80" name="Freeform 861"/>
                <p:cNvSpPr>
                  <a:spLocks/>
                </p:cNvSpPr>
                <p:nvPr/>
              </p:nvSpPr>
              <p:spPr bwMode="auto">
                <a:xfrm>
                  <a:off x="1848" y="3628"/>
                  <a:ext cx="84" cy="4"/>
                </a:xfrm>
                <a:custGeom>
                  <a:avLst/>
                  <a:gdLst>
                    <a:gd name="T0" fmla="*/ 2 w 170"/>
                    <a:gd name="T1" fmla="*/ 1 h 9"/>
                    <a:gd name="T2" fmla="*/ 1 w 170"/>
                    <a:gd name="T3" fmla="*/ 2 h 9"/>
                    <a:gd name="T4" fmla="*/ 42 w 170"/>
                    <a:gd name="T5" fmla="*/ 2 h 9"/>
                    <a:gd name="T6" fmla="*/ 42 w 170"/>
                    <a:gd name="T7" fmla="*/ 0 h 9"/>
                    <a:gd name="T8" fmla="*/ 1 w 170"/>
                    <a:gd name="T9" fmla="*/ 0 h 9"/>
                    <a:gd name="T10" fmla="*/ 0 w 170"/>
                    <a:gd name="T11" fmla="*/ 1 h 9"/>
                    <a:gd name="T12" fmla="*/ 1 w 170"/>
                    <a:gd name="T13" fmla="*/ 0 h 9"/>
                    <a:gd name="T14" fmla="*/ 0 w 170"/>
                    <a:gd name="T15" fmla="*/ 0 h 9"/>
                    <a:gd name="T16" fmla="*/ 0 w 170"/>
                    <a:gd name="T17" fmla="*/ 1 h 9"/>
                    <a:gd name="T18" fmla="*/ 2 w 170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70"/>
                    <a:gd name="T31" fmla="*/ 0 h 9"/>
                    <a:gd name="T32" fmla="*/ 170 w 170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70" h="9">
                      <a:moveTo>
                        <a:pt x="10" y="5"/>
                      </a:moveTo>
                      <a:lnTo>
                        <a:pt x="5" y="9"/>
                      </a:lnTo>
                      <a:lnTo>
                        <a:pt x="170" y="9"/>
                      </a:lnTo>
                      <a:lnTo>
                        <a:pt x="170" y="0"/>
                      </a:ln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1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81" name="Freeform 862"/>
                <p:cNvSpPr>
                  <a:spLocks/>
                </p:cNvSpPr>
                <p:nvPr/>
              </p:nvSpPr>
              <p:spPr bwMode="auto">
                <a:xfrm>
                  <a:off x="1848" y="3630"/>
                  <a:ext cx="4" cy="169"/>
                </a:xfrm>
                <a:custGeom>
                  <a:avLst/>
                  <a:gdLst>
                    <a:gd name="T0" fmla="*/ 1 w 10"/>
                    <a:gd name="T1" fmla="*/ 82 h 337"/>
                    <a:gd name="T2" fmla="*/ 2 w 10"/>
                    <a:gd name="T3" fmla="*/ 84 h 337"/>
                    <a:gd name="T4" fmla="*/ 2 w 10"/>
                    <a:gd name="T5" fmla="*/ 0 h 337"/>
                    <a:gd name="T6" fmla="*/ 0 w 10"/>
                    <a:gd name="T7" fmla="*/ 0 h 337"/>
                    <a:gd name="T8" fmla="*/ 0 w 10"/>
                    <a:gd name="T9" fmla="*/ 84 h 337"/>
                    <a:gd name="T10" fmla="*/ 1 w 10"/>
                    <a:gd name="T11" fmla="*/ 85 h 337"/>
                    <a:gd name="T12" fmla="*/ 0 w 10"/>
                    <a:gd name="T13" fmla="*/ 84 h 337"/>
                    <a:gd name="T14" fmla="*/ 0 w 10"/>
                    <a:gd name="T15" fmla="*/ 85 h 337"/>
                    <a:gd name="T16" fmla="*/ 1 w 10"/>
                    <a:gd name="T17" fmla="*/ 85 h 337"/>
                    <a:gd name="T18" fmla="*/ 1 w 10"/>
                    <a:gd name="T19" fmla="*/ 82 h 3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0"/>
                    <a:gd name="T31" fmla="*/ 0 h 337"/>
                    <a:gd name="T32" fmla="*/ 10 w 10"/>
                    <a:gd name="T33" fmla="*/ 337 h 337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0" h="337">
                      <a:moveTo>
                        <a:pt x="5" y="328"/>
                      </a:moveTo>
                      <a:lnTo>
                        <a:pt x="10" y="333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333"/>
                      </a:lnTo>
                      <a:lnTo>
                        <a:pt x="5" y="337"/>
                      </a:lnTo>
                      <a:lnTo>
                        <a:pt x="0" y="333"/>
                      </a:lnTo>
                      <a:lnTo>
                        <a:pt x="0" y="337"/>
                      </a:lnTo>
                      <a:lnTo>
                        <a:pt x="5" y="337"/>
                      </a:lnTo>
                      <a:lnTo>
                        <a:pt x="5" y="3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82" name="Freeform 863"/>
                <p:cNvSpPr>
                  <a:spLocks/>
                </p:cNvSpPr>
                <p:nvPr/>
              </p:nvSpPr>
              <p:spPr bwMode="auto">
                <a:xfrm>
                  <a:off x="1850" y="3794"/>
                  <a:ext cx="85" cy="5"/>
                </a:xfrm>
                <a:custGeom>
                  <a:avLst/>
                  <a:gdLst>
                    <a:gd name="T0" fmla="*/ 40 w 169"/>
                    <a:gd name="T1" fmla="*/ 2 h 9"/>
                    <a:gd name="T2" fmla="*/ 42 w 169"/>
                    <a:gd name="T3" fmla="*/ 0 h 9"/>
                    <a:gd name="T4" fmla="*/ 0 w 169"/>
                    <a:gd name="T5" fmla="*/ 0 h 9"/>
                    <a:gd name="T6" fmla="*/ 0 w 169"/>
                    <a:gd name="T7" fmla="*/ 3 h 9"/>
                    <a:gd name="T8" fmla="*/ 42 w 169"/>
                    <a:gd name="T9" fmla="*/ 3 h 9"/>
                    <a:gd name="T10" fmla="*/ 43 w 169"/>
                    <a:gd name="T11" fmla="*/ 2 h 9"/>
                    <a:gd name="T12" fmla="*/ 42 w 169"/>
                    <a:gd name="T13" fmla="*/ 3 h 9"/>
                    <a:gd name="T14" fmla="*/ 43 w 169"/>
                    <a:gd name="T15" fmla="*/ 3 h 9"/>
                    <a:gd name="T16" fmla="*/ 43 w 169"/>
                    <a:gd name="T17" fmla="*/ 2 h 9"/>
                    <a:gd name="T18" fmla="*/ 40 w 169"/>
                    <a:gd name="T19" fmla="*/ 2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69"/>
                    <a:gd name="T31" fmla="*/ 0 h 9"/>
                    <a:gd name="T32" fmla="*/ 169 w 169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69" h="9">
                      <a:moveTo>
                        <a:pt x="160" y="5"/>
                      </a:moveTo>
                      <a:lnTo>
                        <a:pt x="165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65" y="9"/>
                      </a:lnTo>
                      <a:lnTo>
                        <a:pt x="169" y="5"/>
                      </a:lnTo>
                      <a:lnTo>
                        <a:pt x="165" y="9"/>
                      </a:lnTo>
                      <a:lnTo>
                        <a:pt x="169" y="9"/>
                      </a:lnTo>
                      <a:lnTo>
                        <a:pt x="169" y="5"/>
                      </a:lnTo>
                      <a:lnTo>
                        <a:pt x="16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83" name="Freeform 864"/>
                <p:cNvSpPr>
                  <a:spLocks/>
                </p:cNvSpPr>
                <p:nvPr/>
              </p:nvSpPr>
              <p:spPr bwMode="auto">
                <a:xfrm>
                  <a:off x="2708" y="3647"/>
                  <a:ext cx="30" cy="30"/>
                </a:xfrm>
                <a:custGeom>
                  <a:avLst/>
                  <a:gdLst>
                    <a:gd name="T0" fmla="*/ 8 w 60"/>
                    <a:gd name="T1" fmla="*/ 15 h 61"/>
                    <a:gd name="T2" fmla="*/ 11 w 60"/>
                    <a:gd name="T3" fmla="*/ 14 h 61"/>
                    <a:gd name="T4" fmla="*/ 13 w 60"/>
                    <a:gd name="T5" fmla="*/ 13 h 61"/>
                    <a:gd name="T6" fmla="*/ 15 w 60"/>
                    <a:gd name="T7" fmla="*/ 10 h 61"/>
                    <a:gd name="T8" fmla="*/ 15 w 60"/>
                    <a:gd name="T9" fmla="*/ 7 h 61"/>
                    <a:gd name="T10" fmla="*/ 15 w 60"/>
                    <a:gd name="T11" fmla="*/ 4 h 61"/>
                    <a:gd name="T12" fmla="*/ 13 w 60"/>
                    <a:gd name="T13" fmla="*/ 2 h 61"/>
                    <a:gd name="T14" fmla="*/ 11 w 60"/>
                    <a:gd name="T15" fmla="*/ 0 h 61"/>
                    <a:gd name="T16" fmla="*/ 8 w 60"/>
                    <a:gd name="T17" fmla="*/ 0 h 61"/>
                    <a:gd name="T18" fmla="*/ 5 w 60"/>
                    <a:gd name="T19" fmla="*/ 0 h 61"/>
                    <a:gd name="T20" fmla="*/ 3 w 60"/>
                    <a:gd name="T21" fmla="*/ 2 h 61"/>
                    <a:gd name="T22" fmla="*/ 1 w 60"/>
                    <a:gd name="T23" fmla="*/ 4 h 61"/>
                    <a:gd name="T24" fmla="*/ 0 w 60"/>
                    <a:gd name="T25" fmla="*/ 7 h 61"/>
                    <a:gd name="T26" fmla="*/ 1 w 60"/>
                    <a:gd name="T27" fmla="*/ 10 h 61"/>
                    <a:gd name="T28" fmla="*/ 3 w 60"/>
                    <a:gd name="T29" fmla="*/ 13 h 61"/>
                    <a:gd name="T30" fmla="*/ 5 w 60"/>
                    <a:gd name="T31" fmla="*/ 14 h 61"/>
                    <a:gd name="T32" fmla="*/ 8 w 60"/>
                    <a:gd name="T33" fmla="*/ 15 h 6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0"/>
                    <a:gd name="T52" fmla="*/ 0 h 61"/>
                    <a:gd name="T53" fmla="*/ 60 w 60"/>
                    <a:gd name="T54" fmla="*/ 61 h 6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0" h="61">
                      <a:moveTo>
                        <a:pt x="30" y="61"/>
                      </a:moveTo>
                      <a:lnTo>
                        <a:pt x="42" y="59"/>
                      </a:lnTo>
                      <a:lnTo>
                        <a:pt x="51" y="52"/>
                      </a:lnTo>
                      <a:lnTo>
                        <a:pt x="58" y="43"/>
                      </a:lnTo>
                      <a:lnTo>
                        <a:pt x="60" y="30"/>
                      </a:lnTo>
                      <a:lnTo>
                        <a:pt x="58" y="19"/>
                      </a:lnTo>
                      <a:lnTo>
                        <a:pt x="51" y="9"/>
                      </a:lnTo>
                      <a:lnTo>
                        <a:pt x="42" y="2"/>
                      </a:lnTo>
                      <a:lnTo>
                        <a:pt x="30" y="0"/>
                      </a:lnTo>
                      <a:lnTo>
                        <a:pt x="19" y="2"/>
                      </a:lnTo>
                      <a:lnTo>
                        <a:pt x="9" y="9"/>
                      </a:lnTo>
                      <a:lnTo>
                        <a:pt x="3" y="19"/>
                      </a:lnTo>
                      <a:lnTo>
                        <a:pt x="0" y="30"/>
                      </a:lnTo>
                      <a:lnTo>
                        <a:pt x="3" y="43"/>
                      </a:lnTo>
                      <a:lnTo>
                        <a:pt x="9" y="52"/>
                      </a:lnTo>
                      <a:lnTo>
                        <a:pt x="19" y="59"/>
                      </a:lnTo>
                      <a:lnTo>
                        <a:pt x="30" y="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84" name="Freeform 865"/>
                <p:cNvSpPr>
                  <a:spLocks/>
                </p:cNvSpPr>
                <p:nvPr/>
              </p:nvSpPr>
              <p:spPr bwMode="auto">
                <a:xfrm>
                  <a:off x="2723" y="3662"/>
                  <a:ext cx="17" cy="17"/>
                </a:xfrm>
                <a:custGeom>
                  <a:avLst/>
                  <a:gdLst>
                    <a:gd name="T0" fmla="*/ 6 w 35"/>
                    <a:gd name="T1" fmla="*/ 0 h 36"/>
                    <a:gd name="T2" fmla="*/ 6 w 35"/>
                    <a:gd name="T3" fmla="*/ 0 h 36"/>
                    <a:gd name="T4" fmla="*/ 5 w 35"/>
                    <a:gd name="T5" fmla="*/ 2 h 36"/>
                    <a:gd name="T6" fmla="*/ 4 w 35"/>
                    <a:gd name="T7" fmla="*/ 4 h 36"/>
                    <a:gd name="T8" fmla="*/ 2 w 35"/>
                    <a:gd name="T9" fmla="*/ 5 h 36"/>
                    <a:gd name="T10" fmla="*/ 0 w 35"/>
                    <a:gd name="T11" fmla="*/ 6 h 36"/>
                    <a:gd name="T12" fmla="*/ 0 w 35"/>
                    <a:gd name="T13" fmla="*/ 8 h 36"/>
                    <a:gd name="T14" fmla="*/ 3 w 35"/>
                    <a:gd name="T15" fmla="*/ 8 h 36"/>
                    <a:gd name="T16" fmla="*/ 6 w 35"/>
                    <a:gd name="T17" fmla="*/ 6 h 36"/>
                    <a:gd name="T18" fmla="*/ 8 w 35"/>
                    <a:gd name="T19" fmla="*/ 3 h 36"/>
                    <a:gd name="T20" fmla="*/ 8 w 35"/>
                    <a:gd name="T21" fmla="*/ 0 h 36"/>
                    <a:gd name="T22" fmla="*/ 8 w 35"/>
                    <a:gd name="T23" fmla="*/ 0 h 36"/>
                    <a:gd name="T24" fmla="*/ 6 w 35"/>
                    <a:gd name="T25" fmla="*/ 0 h 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"/>
                    <a:gd name="T40" fmla="*/ 0 h 36"/>
                    <a:gd name="T41" fmla="*/ 35 w 35"/>
                    <a:gd name="T42" fmla="*/ 36 h 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" h="36">
                      <a:moveTo>
                        <a:pt x="26" y="0"/>
                      </a:moveTo>
                      <a:lnTo>
                        <a:pt x="26" y="0"/>
                      </a:lnTo>
                      <a:lnTo>
                        <a:pt x="23" y="10"/>
                      </a:lnTo>
                      <a:lnTo>
                        <a:pt x="18" y="19"/>
                      </a:lnTo>
                      <a:lnTo>
                        <a:pt x="10" y="24"/>
                      </a:lnTo>
                      <a:lnTo>
                        <a:pt x="0" y="27"/>
                      </a:lnTo>
                      <a:lnTo>
                        <a:pt x="0" y="36"/>
                      </a:lnTo>
                      <a:lnTo>
                        <a:pt x="14" y="33"/>
                      </a:lnTo>
                      <a:lnTo>
                        <a:pt x="25" y="25"/>
                      </a:lnTo>
                      <a:lnTo>
                        <a:pt x="33" y="15"/>
                      </a:lnTo>
                      <a:lnTo>
                        <a:pt x="35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85" name="Freeform 866"/>
                <p:cNvSpPr>
                  <a:spLocks/>
                </p:cNvSpPr>
                <p:nvPr/>
              </p:nvSpPr>
              <p:spPr bwMode="auto">
                <a:xfrm>
                  <a:off x="2723" y="3644"/>
                  <a:ext cx="17" cy="18"/>
                </a:xfrm>
                <a:custGeom>
                  <a:avLst/>
                  <a:gdLst>
                    <a:gd name="T0" fmla="*/ 0 w 35"/>
                    <a:gd name="T1" fmla="*/ 3 h 34"/>
                    <a:gd name="T2" fmla="*/ 0 w 35"/>
                    <a:gd name="T3" fmla="*/ 3 h 34"/>
                    <a:gd name="T4" fmla="*/ 2 w 35"/>
                    <a:gd name="T5" fmla="*/ 3 h 34"/>
                    <a:gd name="T6" fmla="*/ 4 w 35"/>
                    <a:gd name="T7" fmla="*/ 5 h 34"/>
                    <a:gd name="T8" fmla="*/ 5 w 35"/>
                    <a:gd name="T9" fmla="*/ 7 h 34"/>
                    <a:gd name="T10" fmla="*/ 6 w 35"/>
                    <a:gd name="T11" fmla="*/ 10 h 34"/>
                    <a:gd name="T12" fmla="*/ 8 w 35"/>
                    <a:gd name="T13" fmla="*/ 10 h 34"/>
                    <a:gd name="T14" fmla="*/ 8 w 35"/>
                    <a:gd name="T15" fmla="*/ 6 h 34"/>
                    <a:gd name="T16" fmla="*/ 6 w 35"/>
                    <a:gd name="T17" fmla="*/ 3 h 34"/>
                    <a:gd name="T18" fmla="*/ 3 w 35"/>
                    <a:gd name="T19" fmla="*/ 1 h 34"/>
                    <a:gd name="T20" fmla="*/ 0 w 35"/>
                    <a:gd name="T21" fmla="*/ 0 h 34"/>
                    <a:gd name="T22" fmla="*/ 0 w 35"/>
                    <a:gd name="T23" fmla="*/ 0 h 34"/>
                    <a:gd name="T24" fmla="*/ 0 w 35"/>
                    <a:gd name="T25" fmla="*/ 3 h 3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"/>
                    <a:gd name="T40" fmla="*/ 0 h 34"/>
                    <a:gd name="T41" fmla="*/ 35 w 35"/>
                    <a:gd name="T42" fmla="*/ 34 h 3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" h="34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10" y="11"/>
                      </a:lnTo>
                      <a:lnTo>
                        <a:pt x="18" y="17"/>
                      </a:lnTo>
                      <a:lnTo>
                        <a:pt x="23" y="25"/>
                      </a:lnTo>
                      <a:lnTo>
                        <a:pt x="26" y="34"/>
                      </a:lnTo>
                      <a:lnTo>
                        <a:pt x="35" y="34"/>
                      </a:lnTo>
                      <a:lnTo>
                        <a:pt x="33" y="20"/>
                      </a:lnTo>
                      <a:lnTo>
                        <a:pt x="25" y="10"/>
                      </a:lnTo>
                      <a:lnTo>
                        <a:pt x="14" y="2"/>
                      </a:lnTo>
                      <a:lnTo>
                        <a:pt x="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86" name="Freeform 867"/>
                <p:cNvSpPr>
                  <a:spLocks/>
                </p:cNvSpPr>
                <p:nvPr/>
              </p:nvSpPr>
              <p:spPr bwMode="auto">
                <a:xfrm>
                  <a:off x="2706" y="3644"/>
                  <a:ext cx="17" cy="18"/>
                </a:xfrm>
                <a:custGeom>
                  <a:avLst/>
                  <a:gdLst>
                    <a:gd name="T0" fmla="*/ 2 w 34"/>
                    <a:gd name="T1" fmla="*/ 10 h 34"/>
                    <a:gd name="T2" fmla="*/ 2 w 34"/>
                    <a:gd name="T3" fmla="*/ 10 h 34"/>
                    <a:gd name="T4" fmla="*/ 2 w 34"/>
                    <a:gd name="T5" fmla="*/ 7 h 34"/>
                    <a:gd name="T6" fmla="*/ 4 w 34"/>
                    <a:gd name="T7" fmla="*/ 5 h 34"/>
                    <a:gd name="T8" fmla="*/ 6 w 34"/>
                    <a:gd name="T9" fmla="*/ 3 h 34"/>
                    <a:gd name="T10" fmla="*/ 9 w 34"/>
                    <a:gd name="T11" fmla="*/ 3 h 34"/>
                    <a:gd name="T12" fmla="*/ 9 w 34"/>
                    <a:gd name="T13" fmla="*/ 0 h 34"/>
                    <a:gd name="T14" fmla="*/ 5 w 34"/>
                    <a:gd name="T15" fmla="*/ 1 h 34"/>
                    <a:gd name="T16" fmla="*/ 2 w 34"/>
                    <a:gd name="T17" fmla="*/ 3 h 34"/>
                    <a:gd name="T18" fmla="*/ 1 w 34"/>
                    <a:gd name="T19" fmla="*/ 6 h 34"/>
                    <a:gd name="T20" fmla="*/ 0 w 34"/>
                    <a:gd name="T21" fmla="*/ 10 h 34"/>
                    <a:gd name="T22" fmla="*/ 0 w 34"/>
                    <a:gd name="T23" fmla="*/ 10 h 34"/>
                    <a:gd name="T24" fmla="*/ 2 w 34"/>
                    <a:gd name="T25" fmla="*/ 10 h 3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4"/>
                    <a:gd name="T40" fmla="*/ 0 h 34"/>
                    <a:gd name="T41" fmla="*/ 34 w 34"/>
                    <a:gd name="T42" fmla="*/ 34 h 3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4" h="34">
                      <a:moveTo>
                        <a:pt x="9" y="34"/>
                      </a:moveTo>
                      <a:lnTo>
                        <a:pt x="9" y="34"/>
                      </a:lnTo>
                      <a:lnTo>
                        <a:pt x="11" y="24"/>
                      </a:lnTo>
                      <a:lnTo>
                        <a:pt x="16" y="17"/>
                      </a:lnTo>
                      <a:lnTo>
                        <a:pt x="25" y="11"/>
                      </a:lnTo>
                      <a:lnTo>
                        <a:pt x="34" y="9"/>
                      </a:lnTo>
                      <a:lnTo>
                        <a:pt x="34" y="0"/>
                      </a:lnTo>
                      <a:lnTo>
                        <a:pt x="21" y="2"/>
                      </a:lnTo>
                      <a:lnTo>
                        <a:pt x="9" y="10"/>
                      </a:lnTo>
                      <a:lnTo>
                        <a:pt x="2" y="21"/>
                      </a:lnTo>
                      <a:lnTo>
                        <a:pt x="0" y="34"/>
                      </a:lnTo>
                      <a:lnTo>
                        <a:pt x="9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87" name="Freeform 868"/>
                <p:cNvSpPr>
                  <a:spLocks/>
                </p:cNvSpPr>
                <p:nvPr/>
              </p:nvSpPr>
              <p:spPr bwMode="auto">
                <a:xfrm>
                  <a:off x="2706" y="3662"/>
                  <a:ext cx="17" cy="17"/>
                </a:xfrm>
                <a:custGeom>
                  <a:avLst/>
                  <a:gdLst>
                    <a:gd name="T0" fmla="*/ 9 w 34"/>
                    <a:gd name="T1" fmla="*/ 6 h 36"/>
                    <a:gd name="T2" fmla="*/ 9 w 34"/>
                    <a:gd name="T3" fmla="*/ 6 h 36"/>
                    <a:gd name="T4" fmla="*/ 6 w 34"/>
                    <a:gd name="T5" fmla="*/ 5 h 36"/>
                    <a:gd name="T6" fmla="*/ 4 w 34"/>
                    <a:gd name="T7" fmla="*/ 4 h 36"/>
                    <a:gd name="T8" fmla="*/ 2 w 34"/>
                    <a:gd name="T9" fmla="*/ 3 h 36"/>
                    <a:gd name="T10" fmla="*/ 2 w 34"/>
                    <a:gd name="T11" fmla="*/ 0 h 36"/>
                    <a:gd name="T12" fmla="*/ 0 w 34"/>
                    <a:gd name="T13" fmla="*/ 0 h 36"/>
                    <a:gd name="T14" fmla="*/ 1 w 34"/>
                    <a:gd name="T15" fmla="*/ 3 h 36"/>
                    <a:gd name="T16" fmla="*/ 2 w 34"/>
                    <a:gd name="T17" fmla="*/ 6 h 36"/>
                    <a:gd name="T18" fmla="*/ 5 w 34"/>
                    <a:gd name="T19" fmla="*/ 8 h 36"/>
                    <a:gd name="T20" fmla="*/ 9 w 34"/>
                    <a:gd name="T21" fmla="*/ 8 h 36"/>
                    <a:gd name="T22" fmla="*/ 9 w 34"/>
                    <a:gd name="T23" fmla="*/ 8 h 36"/>
                    <a:gd name="T24" fmla="*/ 9 w 34"/>
                    <a:gd name="T25" fmla="*/ 6 h 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4"/>
                    <a:gd name="T40" fmla="*/ 0 h 36"/>
                    <a:gd name="T41" fmla="*/ 34 w 34"/>
                    <a:gd name="T42" fmla="*/ 36 h 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4" h="36">
                      <a:moveTo>
                        <a:pt x="34" y="27"/>
                      </a:moveTo>
                      <a:lnTo>
                        <a:pt x="34" y="27"/>
                      </a:lnTo>
                      <a:lnTo>
                        <a:pt x="25" y="24"/>
                      </a:lnTo>
                      <a:lnTo>
                        <a:pt x="16" y="19"/>
                      </a:lnTo>
                      <a:lnTo>
                        <a:pt x="11" y="12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2" y="14"/>
                      </a:lnTo>
                      <a:lnTo>
                        <a:pt x="9" y="25"/>
                      </a:lnTo>
                      <a:lnTo>
                        <a:pt x="21" y="33"/>
                      </a:lnTo>
                      <a:lnTo>
                        <a:pt x="34" y="36"/>
                      </a:lnTo>
                      <a:lnTo>
                        <a:pt x="34" y="2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88" name="Freeform 869"/>
                <p:cNvSpPr>
                  <a:spLocks/>
                </p:cNvSpPr>
                <p:nvPr/>
              </p:nvSpPr>
              <p:spPr bwMode="auto">
                <a:xfrm>
                  <a:off x="1876" y="3696"/>
                  <a:ext cx="30" cy="30"/>
                </a:xfrm>
                <a:custGeom>
                  <a:avLst/>
                  <a:gdLst>
                    <a:gd name="T0" fmla="*/ 8 w 60"/>
                    <a:gd name="T1" fmla="*/ 15 h 61"/>
                    <a:gd name="T2" fmla="*/ 11 w 60"/>
                    <a:gd name="T3" fmla="*/ 14 h 61"/>
                    <a:gd name="T4" fmla="*/ 13 w 60"/>
                    <a:gd name="T5" fmla="*/ 13 h 61"/>
                    <a:gd name="T6" fmla="*/ 15 w 60"/>
                    <a:gd name="T7" fmla="*/ 10 h 61"/>
                    <a:gd name="T8" fmla="*/ 15 w 60"/>
                    <a:gd name="T9" fmla="*/ 7 h 61"/>
                    <a:gd name="T10" fmla="*/ 15 w 60"/>
                    <a:gd name="T11" fmla="*/ 4 h 61"/>
                    <a:gd name="T12" fmla="*/ 13 w 60"/>
                    <a:gd name="T13" fmla="*/ 2 h 61"/>
                    <a:gd name="T14" fmla="*/ 11 w 60"/>
                    <a:gd name="T15" fmla="*/ 0 h 61"/>
                    <a:gd name="T16" fmla="*/ 8 w 60"/>
                    <a:gd name="T17" fmla="*/ 0 h 61"/>
                    <a:gd name="T18" fmla="*/ 5 w 60"/>
                    <a:gd name="T19" fmla="*/ 0 h 61"/>
                    <a:gd name="T20" fmla="*/ 3 w 60"/>
                    <a:gd name="T21" fmla="*/ 2 h 61"/>
                    <a:gd name="T22" fmla="*/ 1 w 60"/>
                    <a:gd name="T23" fmla="*/ 4 h 61"/>
                    <a:gd name="T24" fmla="*/ 0 w 60"/>
                    <a:gd name="T25" fmla="*/ 7 h 61"/>
                    <a:gd name="T26" fmla="*/ 1 w 60"/>
                    <a:gd name="T27" fmla="*/ 10 h 61"/>
                    <a:gd name="T28" fmla="*/ 3 w 60"/>
                    <a:gd name="T29" fmla="*/ 13 h 61"/>
                    <a:gd name="T30" fmla="*/ 5 w 60"/>
                    <a:gd name="T31" fmla="*/ 14 h 61"/>
                    <a:gd name="T32" fmla="*/ 8 w 60"/>
                    <a:gd name="T33" fmla="*/ 15 h 6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0"/>
                    <a:gd name="T52" fmla="*/ 0 h 61"/>
                    <a:gd name="T53" fmla="*/ 60 w 60"/>
                    <a:gd name="T54" fmla="*/ 61 h 6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0" h="61">
                      <a:moveTo>
                        <a:pt x="31" y="61"/>
                      </a:moveTo>
                      <a:lnTo>
                        <a:pt x="41" y="59"/>
                      </a:lnTo>
                      <a:lnTo>
                        <a:pt x="50" y="53"/>
                      </a:lnTo>
                      <a:lnTo>
                        <a:pt x="57" y="43"/>
                      </a:lnTo>
                      <a:lnTo>
                        <a:pt x="60" y="31"/>
                      </a:lnTo>
                      <a:lnTo>
                        <a:pt x="57" y="18"/>
                      </a:lnTo>
                      <a:lnTo>
                        <a:pt x="50" y="9"/>
                      </a:lnTo>
                      <a:lnTo>
                        <a:pt x="41" y="2"/>
                      </a:lnTo>
                      <a:lnTo>
                        <a:pt x="31" y="0"/>
                      </a:lnTo>
                      <a:lnTo>
                        <a:pt x="18" y="2"/>
                      </a:lnTo>
                      <a:lnTo>
                        <a:pt x="9" y="9"/>
                      </a:lnTo>
                      <a:lnTo>
                        <a:pt x="2" y="18"/>
                      </a:lnTo>
                      <a:lnTo>
                        <a:pt x="0" y="31"/>
                      </a:lnTo>
                      <a:lnTo>
                        <a:pt x="2" y="43"/>
                      </a:lnTo>
                      <a:lnTo>
                        <a:pt x="9" y="53"/>
                      </a:lnTo>
                      <a:lnTo>
                        <a:pt x="18" y="59"/>
                      </a:lnTo>
                      <a:lnTo>
                        <a:pt x="31" y="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89" name="Freeform 870"/>
                <p:cNvSpPr>
                  <a:spLocks/>
                </p:cNvSpPr>
                <p:nvPr/>
              </p:nvSpPr>
              <p:spPr bwMode="auto">
                <a:xfrm>
                  <a:off x="1891" y="3711"/>
                  <a:ext cx="17" cy="17"/>
                </a:xfrm>
                <a:custGeom>
                  <a:avLst/>
                  <a:gdLst>
                    <a:gd name="T0" fmla="*/ 6 w 33"/>
                    <a:gd name="T1" fmla="*/ 0 h 35"/>
                    <a:gd name="T2" fmla="*/ 6 w 33"/>
                    <a:gd name="T3" fmla="*/ 0 h 35"/>
                    <a:gd name="T4" fmla="*/ 6 w 33"/>
                    <a:gd name="T5" fmla="*/ 2 h 35"/>
                    <a:gd name="T6" fmla="*/ 4 w 33"/>
                    <a:gd name="T7" fmla="*/ 4 h 35"/>
                    <a:gd name="T8" fmla="*/ 2 w 33"/>
                    <a:gd name="T9" fmla="*/ 5 h 35"/>
                    <a:gd name="T10" fmla="*/ 0 w 33"/>
                    <a:gd name="T11" fmla="*/ 6 h 35"/>
                    <a:gd name="T12" fmla="*/ 0 w 33"/>
                    <a:gd name="T13" fmla="*/ 8 h 35"/>
                    <a:gd name="T14" fmla="*/ 4 w 33"/>
                    <a:gd name="T15" fmla="*/ 8 h 35"/>
                    <a:gd name="T16" fmla="*/ 6 w 33"/>
                    <a:gd name="T17" fmla="*/ 6 h 35"/>
                    <a:gd name="T18" fmla="*/ 8 w 33"/>
                    <a:gd name="T19" fmla="*/ 3 h 35"/>
                    <a:gd name="T20" fmla="*/ 9 w 33"/>
                    <a:gd name="T21" fmla="*/ 0 h 35"/>
                    <a:gd name="T22" fmla="*/ 9 w 33"/>
                    <a:gd name="T23" fmla="*/ 0 h 35"/>
                    <a:gd name="T24" fmla="*/ 6 w 33"/>
                    <a:gd name="T25" fmla="*/ 0 h 3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3"/>
                    <a:gd name="T40" fmla="*/ 0 h 35"/>
                    <a:gd name="T41" fmla="*/ 33 w 33"/>
                    <a:gd name="T42" fmla="*/ 35 h 3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3" h="3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22" y="9"/>
                      </a:lnTo>
                      <a:lnTo>
                        <a:pt x="16" y="19"/>
                      </a:lnTo>
                      <a:lnTo>
                        <a:pt x="8" y="23"/>
                      </a:lnTo>
                      <a:lnTo>
                        <a:pt x="0" y="25"/>
                      </a:lnTo>
                      <a:lnTo>
                        <a:pt x="0" y="35"/>
                      </a:lnTo>
                      <a:lnTo>
                        <a:pt x="13" y="32"/>
                      </a:lnTo>
                      <a:lnTo>
                        <a:pt x="23" y="25"/>
                      </a:lnTo>
                      <a:lnTo>
                        <a:pt x="31" y="14"/>
                      </a:lnTo>
                      <a:lnTo>
                        <a:pt x="33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90" name="Freeform 871"/>
                <p:cNvSpPr>
                  <a:spLocks/>
                </p:cNvSpPr>
                <p:nvPr/>
              </p:nvSpPr>
              <p:spPr bwMode="auto">
                <a:xfrm>
                  <a:off x="1891" y="3693"/>
                  <a:ext cx="17" cy="18"/>
                </a:xfrm>
                <a:custGeom>
                  <a:avLst/>
                  <a:gdLst>
                    <a:gd name="T0" fmla="*/ 0 w 33"/>
                    <a:gd name="T1" fmla="*/ 2 h 36"/>
                    <a:gd name="T2" fmla="*/ 0 w 33"/>
                    <a:gd name="T3" fmla="*/ 2 h 36"/>
                    <a:gd name="T4" fmla="*/ 2 w 33"/>
                    <a:gd name="T5" fmla="*/ 3 h 36"/>
                    <a:gd name="T6" fmla="*/ 4 w 33"/>
                    <a:gd name="T7" fmla="*/ 5 h 36"/>
                    <a:gd name="T8" fmla="*/ 6 w 33"/>
                    <a:gd name="T9" fmla="*/ 6 h 36"/>
                    <a:gd name="T10" fmla="*/ 6 w 33"/>
                    <a:gd name="T11" fmla="*/ 9 h 36"/>
                    <a:gd name="T12" fmla="*/ 9 w 33"/>
                    <a:gd name="T13" fmla="*/ 9 h 36"/>
                    <a:gd name="T14" fmla="*/ 8 w 33"/>
                    <a:gd name="T15" fmla="*/ 5 h 36"/>
                    <a:gd name="T16" fmla="*/ 6 w 33"/>
                    <a:gd name="T17" fmla="*/ 2 h 36"/>
                    <a:gd name="T18" fmla="*/ 4 w 33"/>
                    <a:gd name="T19" fmla="*/ 1 h 36"/>
                    <a:gd name="T20" fmla="*/ 0 w 33"/>
                    <a:gd name="T21" fmla="*/ 0 h 36"/>
                    <a:gd name="T22" fmla="*/ 0 w 33"/>
                    <a:gd name="T23" fmla="*/ 0 h 36"/>
                    <a:gd name="T24" fmla="*/ 0 w 33"/>
                    <a:gd name="T25" fmla="*/ 2 h 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3"/>
                    <a:gd name="T40" fmla="*/ 0 h 36"/>
                    <a:gd name="T41" fmla="*/ 33 w 33"/>
                    <a:gd name="T42" fmla="*/ 36 h 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3" h="36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8" y="12"/>
                      </a:lnTo>
                      <a:lnTo>
                        <a:pt x="16" y="18"/>
                      </a:lnTo>
                      <a:lnTo>
                        <a:pt x="22" y="26"/>
                      </a:lnTo>
                      <a:lnTo>
                        <a:pt x="24" y="36"/>
                      </a:lnTo>
                      <a:lnTo>
                        <a:pt x="33" y="36"/>
                      </a:lnTo>
                      <a:lnTo>
                        <a:pt x="31" y="21"/>
                      </a:lnTo>
                      <a:lnTo>
                        <a:pt x="23" y="11"/>
                      </a:lnTo>
                      <a:lnTo>
                        <a:pt x="13" y="3"/>
                      </a:lnTo>
                      <a:lnTo>
                        <a:pt x="0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91" name="Freeform 872"/>
                <p:cNvSpPr>
                  <a:spLocks/>
                </p:cNvSpPr>
                <p:nvPr/>
              </p:nvSpPr>
              <p:spPr bwMode="auto">
                <a:xfrm>
                  <a:off x="1874" y="3693"/>
                  <a:ext cx="17" cy="18"/>
                </a:xfrm>
                <a:custGeom>
                  <a:avLst/>
                  <a:gdLst>
                    <a:gd name="T0" fmla="*/ 2 w 36"/>
                    <a:gd name="T1" fmla="*/ 9 h 36"/>
                    <a:gd name="T2" fmla="*/ 2 w 36"/>
                    <a:gd name="T3" fmla="*/ 9 h 36"/>
                    <a:gd name="T4" fmla="*/ 3 w 36"/>
                    <a:gd name="T5" fmla="*/ 6 h 36"/>
                    <a:gd name="T6" fmla="*/ 4 w 36"/>
                    <a:gd name="T7" fmla="*/ 5 h 36"/>
                    <a:gd name="T8" fmla="*/ 6 w 36"/>
                    <a:gd name="T9" fmla="*/ 3 h 36"/>
                    <a:gd name="T10" fmla="*/ 8 w 36"/>
                    <a:gd name="T11" fmla="*/ 2 h 36"/>
                    <a:gd name="T12" fmla="*/ 8 w 36"/>
                    <a:gd name="T13" fmla="*/ 0 h 36"/>
                    <a:gd name="T14" fmla="*/ 5 w 36"/>
                    <a:gd name="T15" fmla="*/ 1 h 36"/>
                    <a:gd name="T16" fmla="*/ 2 w 36"/>
                    <a:gd name="T17" fmla="*/ 2 h 36"/>
                    <a:gd name="T18" fmla="*/ 0 w 36"/>
                    <a:gd name="T19" fmla="*/ 5 h 36"/>
                    <a:gd name="T20" fmla="*/ 0 w 36"/>
                    <a:gd name="T21" fmla="*/ 9 h 36"/>
                    <a:gd name="T22" fmla="*/ 0 w 36"/>
                    <a:gd name="T23" fmla="*/ 9 h 36"/>
                    <a:gd name="T24" fmla="*/ 2 w 36"/>
                    <a:gd name="T25" fmla="*/ 9 h 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6"/>
                    <a:gd name="T40" fmla="*/ 0 h 36"/>
                    <a:gd name="T41" fmla="*/ 36 w 36"/>
                    <a:gd name="T42" fmla="*/ 36 h 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6" h="36">
                      <a:moveTo>
                        <a:pt x="9" y="36"/>
                      </a:moveTo>
                      <a:lnTo>
                        <a:pt x="9" y="36"/>
                      </a:lnTo>
                      <a:lnTo>
                        <a:pt x="12" y="26"/>
                      </a:lnTo>
                      <a:lnTo>
                        <a:pt x="17" y="18"/>
                      </a:lnTo>
                      <a:lnTo>
                        <a:pt x="25" y="12"/>
                      </a:lnTo>
                      <a:lnTo>
                        <a:pt x="36" y="10"/>
                      </a:lnTo>
                      <a:lnTo>
                        <a:pt x="36" y="0"/>
                      </a:lnTo>
                      <a:lnTo>
                        <a:pt x="21" y="3"/>
                      </a:lnTo>
                      <a:lnTo>
                        <a:pt x="11" y="11"/>
                      </a:lnTo>
                      <a:lnTo>
                        <a:pt x="2" y="21"/>
                      </a:lnTo>
                      <a:lnTo>
                        <a:pt x="0" y="36"/>
                      </a:lnTo>
                      <a:lnTo>
                        <a:pt x="9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92" name="Freeform 873"/>
                <p:cNvSpPr>
                  <a:spLocks/>
                </p:cNvSpPr>
                <p:nvPr/>
              </p:nvSpPr>
              <p:spPr bwMode="auto">
                <a:xfrm>
                  <a:off x="1874" y="3711"/>
                  <a:ext cx="17" cy="17"/>
                </a:xfrm>
                <a:custGeom>
                  <a:avLst/>
                  <a:gdLst>
                    <a:gd name="T0" fmla="*/ 8 w 36"/>
                    <a:gd name="T1" fmla="*/ 6 h 35"/>
                    <a:gd name="T2" fmla="*/ 8 w 36"/>
                    <a:gd name="T3" fmla="*/ 6 h 35"/>
                    <a:gd name="T4" fmla="*/ 5 w 36"/>
                    <a:gd name="T5" fmla="*/ 5 h 35"/>
                    <a:gd name="T6" fmla="*/ 4 w 36"/>
                    <a:gd name="T7" fmla="*/ 4 h 35"/>
                    <a:gd name="T8" fmla="*/ 3 w 36"/>
                    <a:gd name="T9" fmla="*/ 2 h 35"/>
                    <a:gd name="T10" fmla="*/ 2 w 36"/>
                    <a:gd name="T11" fmla="*/ 0 h 35"/>
                    <a:gd name="T12" fmla="*/ 0 w 36"/>
                    <a:gd name="T13" fmla="*/ 0 h 35"/>
                    <a:gd name="T14" fmla="*/ 0 w 36"/>
                    <a:gd name="T15" fmla="*/ 3 h 35"/>
                    <a:gd name="T16" fmla="*/ 2 w 36"/>
                    <a:gd name="T17" fmla="*/ 6 h 35"/>
                    <a:gd name="T18" fmla="*/ 5 w 36"/>
                    <a:gd name="T19" fmla="*/ 8 h 35"/>
                    <a:gd name="T20" fmla="*/ 8 w 36"/>
                    <a:gd name="T21" fmla="*/ 8 h 35"/>
                    <a:gd name="T22" fmla="*/ 8 w 36"/>
                    <a:gd name="T23" fmla="*/ 8 h 35"/>
                    <a:gd name="T24" fmla="*/ 8 w 36"/>
                    <a:gd name="T25" fmla="*/ 6 h 3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6"/>
                    <a:gd name="T40" fmla="*/ 0 h 35"/>
                    <a:gd name="T41" fmla="*/ 36 w 36"/>
                    <a:gd name="T42" fmla="*/ 35 h 3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6" h="35">
                      <a:moveTo>
                        <a:pt x="36" y="25"/>
                      </a:moveTo>
                      <a:lnTo>
                        <a:pt x="36" y="25"/>
                      </a:lnTo>
                      <a:lnTo>
                        <a:pt x="24" y="23"/>
                      </a:lnTo>
                      <a:lnTo>
                        <a:pt x="17" y="19"/>
                      </a:lnTo>
                      <a:lnTo>
                        <a:pt x="12" y="9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2" y="14"/>
                      </a:lnTo>
                      <a:lnTo>
                        <a:pt x="11" y="25"/>
                      </a:lnTo>
                      <a:lnTo>
                        <a:pt x="22" y="32"/>
                      </a:lnTo>
                      <a:lnTo>
                        <a:pt x="36" y="35"/>
                      </a:lnTo>
                      <a:lnTo>
                        <a:pt x="36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93" name="Freeform 874"/>
                <p:cNvSpPr>
                  <a:spLocks/>
                </p:cNvSpPr>
                <p:nvPr/>
              </p:nvSpPr>
              <p:spPr bwMode="auto">
                <a:xfrm>
                  <a:off x="1793" y="3698"/>
                  <a:ext cx="30" cy="30"/>
                </a:xfrm>
                <a:custGeom>
                  <a:avLst/>
                  <a:gdLst>
                    <a:gd name="T0" fmla="*/ 8 w 60"/>
                    <a:gd name="T1" fmla="*/ 15 h 60"/>
                    <a:gd name="T2" fmla="*/ 11 w 60"/>
                    <a:gd name="T3" fmla="*/ 15 h 60"/>
                    <a:gd name="T4" fmla="*/ 13 w 60"/>
                    <a:gd name="T5" fmla="*/ 13 h 60"/>
                    <a:gd name="T6" fmla="*/ 15 w 60"/>
                    <a:gd name="T7" fmla="*/ 11 h 60"/>
                    <a:gd name="T8" fmla="*/ 15 w 60"/>
                    <a:gd name="T9" fmla="*/ 8 h 60"/>
                    <a:gd name="T10" fmla="*/ 15 w 60"/>
                    <a:gd name="T11" fmla="*/ 5 h 60"/>
                    <a:gd name="T12" fmla="*/ 13 w 60"/>
                    <a:gd name="T13" fmla="*/ 3 h 60"/>
                    <a:gd name="T14" fmla="*/ 11 w 60"/>
                    <a:gd name="T15" fmla="*/ 1 h 60"/>
                    <a:gd name="T16" fmla="*/ 8 w 60"/>
                    <a:gd name="T17" fmla="*/ 0 h 60"/>
                    <a:gd name="T18" fmla="*/ 5 w 60"/>
                    <a:gd name="T19" fmla="*/ 1 h 60"/>
                    <a:gd name="T20" fmla="*/ 3 w 60"/>
                    <a:gd name="T21" fmla="*/ 3 h 60"/>
                    <a:gd name="T22" fmla="*/ 1 w 60"/>
                    <a:gd name="T23" fmla="*/ 5 h 60"/>
                    <a:gd name="T24" fmla="*/ 0 w 60"/>
                    <a:gd name="T25" fmla="*/ 8 h 60"/>
                    <a:gd name="T26" fmla="*/ 1 w 60"/>
                    <a:gd name="T27" fmla="*/ 11 h 60"/>
                    <a:gd name="T28" fmla="*/ 3 w 60"/>
                    <a:gd name="T29" fmla="*/ 13 h 60"/>
                    <a:gd name="T30" fmla="*/ 5 w 60"/>
                    <a:gd name="T31" fmla="*/ 15 h 60"/>
                    <a:gd name="T32" fmla="*/ 8 w 60"/>
                    <a:gd name="T33" fmla="*/ 15 h 6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0"/>
                    <a:gd name="T52" fmla="*/ 0 h 60"/>
                    <a:gd name="T53" fmla="*/ 60 w 60"/>
                    <a:gd name="T54" fmla="*/ 60 h 6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0" h="60">
                      <a:moveTo>
                        <a:pt x="31" y="60"/>
                      </a:moveTo>
                      <a:lnTo>
                        <a:pt x="42" y="57"/>
                      </a:lnTo>
                      <a:lnTo>
                        <a:pt x="52" y="51"/>
                      </a:lnTo>
                      <a:lnTo>
                        <a:pt x="57" y="41"/>
                      </a:lnTo>
                      <a:lnTo>
                        <a:pt x="60" y="30"/>
                      </a:lnTo>
                      <a:lnTo>
                        <a:pt x="57" y="18"/>
                      </a:lnTo>
                      <a:lnTo>
                        <a:pt x="52" y="9"/>
                      </a:lnTo>
                      <a:lnTo>
                        <a:pt x="42" y="2"/>
                      </a:lnTo>
                      <a:lnTo>
                        <a:pt x="31" y="0"/>
                      </a:lnTo>
                      <a:lnTo>
                        <a:pt x="18" y="2"/>
                      </a:lnTo>
                      <a:lnTo>
                        <a:pt x="9" y="9"/>
                      </a:lnTo>
                      <a:lnTo>
                        <a:pt x="2" y="18"/>
                      </a:lnTo>
                      <a:lnTo>
                        <a:pt x="0" y="30"/>
                      </a:lnTo>
                      <a:lnTo>
                        <a:pt x="2" y="41"/>
                      </a:lnTo>
                      <a:lnTo>
                        <a:pt x="9" y="51"/>
                      </a:lnTo>
                      <a:lnTo>
                        <a:pt x="18" y="57"/>
                      </a:lnTo>
                      <a:lnTo>
                        <a:pt x="31" y="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94" name="Freeform 875"/>
                <p:cNvSpPr>
                  <a:spLocks/>
                </p:cNvSpPr>
                <p:nvPr/>
              </p:nvSpPr>
              <p:spPr bwMode="auto">
                <a:xfrm>
                  <a:off x="1808" y="3713"/>
                  <a:ext cx="17" cy="17"/>
                </a:xfrm>
                <a:custGeom>
                  <a:avLst/>
                  <a:gdLst>
                    <a:gd name="T0" fmla="*/ 6 w 33"/>
                    <a:gd name="T1" fmla="*/ 0 h 34"/>
                    <a:gd name="T2" fmla="*/ 6 w 33"/>
                    <a:gd name="T3" fmla="*/ 0 h 34"/>
                    <a:gd name="T4" fmla="*/ 6 w 33"/>
                    <a:gd name="T5" fmla="*/ 2 h 34"/>
                    <a:gd name="T6" fmla="*/ 5 w 33"/>
                    <a:gd name="T7" fmla="*/ 4 h 34"/>
                    <a:gd name="T8" fmla="*/ 3 w 33"/>
                    <a:gd name="T9" fmla="*/ 5 h 34"/>
                    <a:gd name="T10" fmla="*/ 0 w 33"/>
                    <a:gd name="T11" fmla="*/ 6 h 34"/>
                    <a:gd name="T12" fmla="*/ 0 w 33"/>
                    <a:gd name="T13" fmla="*/ 9 h 34"/>
                    <a:gd name="T14" fmla="*/ 4 w 33"/>
                    <a:gd name="T15" fmla="*/ 8 h 34"/>
                    <a:gd name="T16" fmla="*/ 6 w 33"/>
                    <a:gd name="T17" fmla="*/ 6 h 34"/>
                    <a:gd name="T18" fmla="*/ 8 w 33"/>
                    <a:gd name="T19" fmla="*/ 3 h 34"/>
                    <a:gd name="T20" fmla="*/ 9 w 33"/>
                    <a:gd name="T21" fmla="*/ 0 h 34"/>
                    <a:gd name="T22" fmla="*/ 9 w 33"/>
                    <a:gd name="T23" fmla="*/ 0 h 34"/>
                    <a:gd name="T24" fmla="*/ 6 w 33"/>
                    <a:gd name="T25" fmla="*/ 0 h 3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3"/>
                    <a:gd name="T40" fmla="*/ 0 h 34"/>
                    <a:gd name="T41" fmla="*/ 33 w 33"/>
                    <a:gd name="T42" fmla="*/ 34 h 3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3" h="34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22" y="10"/>
                      </a:lnTo>
                      <a:lnTo>
                        <a:pt x="17" y="18"/>
                      </a:lnTo>
                      <a:lnTo>
                        <a:pt x="10" y="23"/>
                      </a:lnTo>
                      <a:lnTo>
                        <a:pt x="0" y="25"/>
                      </a:lnTo>
                      <a:lnTo>
                        <a:pt x="0" y="34"/>
                      </a:lnTo>
                      <a:lnTo>
                        <a:pt x="13" y="32"/>
                      </a:lnTo>
                      <a:lnTo>
                        <a:pt x="24" y="25"/>
                      </a:lnTo>
                      <a:lnTo>
                        <a:pt x="31" y="12"/>
                      </a:lnTo>
                      <a:lnTo>
                        <a:pt x="33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95" name="Freeform 876"/>
                <p:cNvSpPr>
                  <a:spLocks/>
                </p:cNvSpPr>
                <p:nvPr/>
              </p:nvSpPr>
              <p:spPr bwMode="auto">
                <a:xfrm>
                  <a:off x="1808" y="3696"/>
                  <a:ext cx="17" cy="17"/>
                </a:xfrm>
                <a:custGeom>
                  <a:avLst/>
                  <a:gdLst>
                    <a:gd name="T0" fmla="*/ 0 w 33"/>
                    <a:gd name="T1" fmla="*/ 2 h 35"/>
                    <a:gd name="T2" fmla="*/ 0 w 33"/>
                    <a:gd name="T3" fmla="*/ 2 h 35"/>
                    <a:gd name="T4" fmla="*/ 3 w 33"/>
                    <a:gd name="T5" fmla="*/ 3 h 35"/>
                    <a:gd name="T6" fmla="*/ 5 w 33"/>
                    <a:gd name="T7" fmla="*/ 4 h 35"/>
                    <a:gd name="T8" fmla="*/ 6 w 33"/>
                    <a:gd name="T9" fmla="*/ 6 h 35"/>
                    <a:gd name="T10" fmla="*/ 6 w 33"/>
                    <a:gd name="T11" fmla="*/ 8 h 35"/>
                    <a:gd name="T12" fmla="*/ 9 w 33"/>
                    <a:gd name="T13" fmla="*/ 8 h 35"/>
                    <a:gd name="T14" fmla="*/ 8 w 33"/>
                    <a:gd name="T15" fmla="*/ 5 h 35"/>
                    <a:gd name="T16" fmla="*/ 6 w 33"/>
                    <a:gd name="T17" fmla="*/ 2 h 35"/>
                    <a:gd name="T18" fmla="*/ 4 w 33"/>
                    <a:gd name="T19" fmla="*/ 0 h 35"/>
                    <a:gd name="T20" fmla="*/ 0 w 33"/>
                    <a:gd name="T21" fmla="*/ 0 h 35"/>
                    <a:gd name="T22" fmla="*/ 0 w 33"/>
                    <a:gd name="T23" fmla="*/ 0 h 35"/>
                    <a:gd name="T24" fmla="*/ 0 w 33"/>
                    <a:gd name="T25" fmla="*/ 2 h 3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3"/>
                    <a:gd name="T40" fmla="*/ 0 h 35"/>
                    <a:gd name="T41" fmla="*/ 33 w 33"/>
                    <a:gd name="T42" fmla="*/ 35 h 3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3" h="35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9" y="12"/>
                      </a:lnTo>
                      <a:lnTo>
                        <a:pt x="17" y="17"/>
                      </a:lnTo>
                      <a:lnTo>
                        <a:pt x="22" y="24"/>
                      </a:lnTo>
                      <a:lnTo>
                        <a:pt x="24" y="35"/>
                      </a:lnTo>
                      <a:lnTo>
                        <a:pt x="33" y="35"/>
                      </a:lnTo>
                      <a:lnTo>
                        <a:pt x="31" y="22"/>
                      </a:lnTo>
                      <a:lnTo>
                        <a:pt x="24" y="10"/>
                      </a:lnTo>
                      <a:lnTo>
                        <a:pt x="14" y="2"/>
                      </a:lnTo>
                      <a:lnTo>
                        <a:pt x="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96" name="Freeform 877"/>
                <p:cNvSpPr>
                  <a:spLocks/>
                </p:cNvSpPr>
                <p:nvPr/>
              </p:nvSpPr>
              <p:spPr bwMode="auto">
                <a:xfrm>
                  <a:off x="1791" y="3696"/>
                  <a:ext cx="17" cy="17"/>
                </a:xfrm>
                <a:custGeom>
                  <a:avLst/>
                  <a:gdLst>
                    <a:gd name="T0" fmla="*/ 2 w 36"/>
                    <a:gd name="T1" fmla="*/ 8 h 35"/>
                    <a:gd name="T2" fmla="*/ 2 w 36"/>
                    <a:gd name="T3" fmla="*/ 8 h 35"/>
                    <a:gd name="T4" fmla="*/ 3 w 36"/>
                    <a:gd name="T5" fmla="*/ 6 h 35"/>
                    <a:gd name="T6" fmla="*/ 4 w 36"/>
                    <a:gd name="T7" fmla="*/ 4 h 35"/>
                    <a:gd name="T8" fmla="*/ 6 w 36"/>
                    <a:gd name="T9" fmla="*/ 3 h 35"/>
                    <a:gd name="T10" fmla="*/ 8 w 36"/>
                    <a:gd name="T11" fmla="*/ 2 h 35"/>
                    <a:gd name="T12" fmla="*/ 8 w 36"/>
                    <a:gd name="T13" fmla="*/ 0 h 35"/>
                    <a:gd name="T14" fmla="*/ 5 w 36"/>
                    <a:gd name="T15" fmla="*/ 0 h 35"/>
                    <a:gd name="T16" fmla="*/ 2 w 36"/>
                    <a:gd name="T17" fmla="*/ 2 h 35"/>
                    <a:gd name="T18" fmla="*/ 0 w 36"/>
                    <a:gd name="T19" fmla="*/ 5 h 35"/>
                    <a:gd name="T20" fmla="*/ 0 w 36"/>
                    <a:gd name="T21" fmla="*/ 8 h 35"/>
                    <a:gd name="T22" fmla="*/ 0 w 36"/>
                    <a:gd name="T23" fmla="*/ 8 h 35"/>
                    <a:gd name="T24" fmla="*/ 2 w 36"/>
                    <a:gd name="T25" fmla="*/ 8 h 3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6"/>
                    <a:gd name="T40" fmla="*/ 0 h 35"/>
                    <a:gd name="T41" fmla="*/ 36 w 36"/>
                    <a:gd name="T42" fmla="*/ 35 h 3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6" h="35">
                      <a:moveTo>
                        <a:pt x="9" y="35"/>
                      </a:moveTo>
                      <a:lnTo>
                        <a:pt x="9" y="35"/>
                      </a:lnTo>
                      <a:lnTo>
                        <a:pt x="12" y="25"/>
                      </a:lnTo>
                      <a:lnTo>
                        <a:pt x="18" y="17"/>
                      </a:lnTo>
                      <a:lnTo>
                        <a:pt x="26" y="12"/>
                      </a:lnTo>
                      <a:lnTo>
                        <a:pt x="36" y="9"/>
                      </a:lnTo>
                      <a:lnTo>
                        <a:pt x="36" y="0"/>
                      </a:lnTo>
                      <a:lnTo>
                        <a:pt x="21" y="2"/>
                      </a:lnTo>
                      <a:lnTo>
                        <a:pt x="11" y="10"/>
                      </a:lnTo>
                      <a:lnTo>
                        <a:pt x="3" y="21"/>
                      </a:lnTo>
                      <a:lnTo>
                        <a:pt x="0" y="35"/>
                      </a:lnTo>
                      <a:lnTo>
                        <a:pt x="9" y="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97" name="Freeform 878"/>
                <p:cNvSpPr>
                  <a:spLocks/>
                </p:cNvSpPr>
                <p:nvPr/>
              </p:nvSpPr>
              <p:spPr bwMode="auto">
                <a:xfrm>
                  <a:off x="1791" y="3713"/>
                  <a:ext cx="17" cy="17"/>
                </a:xfrm>
                <a:custGeom>
                  <a:avLst/>
                  <a:gdLst>
                    <a:gd name="T0" fmla="*/ 8 w 36"/>
                    <a:gd name="T1" fmla="*/ 6 h 34"/>
                    <a:gd name="T2" fmla="*/ 8 w 36"/>
                    <a:gd name="T3" fmla="*/ 6 h 34"/>
                    <a:gd name="T4" fmla="*/ 5 w 36"/>
                    <a:gd name="T5" fmla="*/ 5 h 34"/>
                    <a:gd name="T6" fmla="*/ 4 w 36"/>
                    <a:gd name="T7" fmla="*/ 4 h 34"/>
                    <a:gd name="T8" fmla="*/ 3 w 36"/>
                    <a:gd name="T9" fmla="*/ 2 h 34"/>
                    <a:gd name="T10" fmla="*/ 2 w 36"/>
                    <a:gd name="T11" fmla="*/ 0 h 34"/>
                    <a:gd name="T12" fmla="*/ 0 w 36"/>
                    <a:gd name="T13" fmla="*/ 0 h 34"/>
                    <a:gd name="T14" fmla="*/ 0 w 36"/>
                    <a:gd name="T15" fmla="*/ 3 h 34"/>
                    <a:gd name="T16" fmla="*/ 2 w 36"/>
                    <a:gd name="T17" fmla="*/ 6 h 34"/>
                    <a:gd name="T18" fmla="*/ 5 w 36"/>
                    <a:gd name="T19" fmla="*/ 8 h 34"/>
                    <a:gd name="T20" fmla="*/ 8 w 36"/>
                    <a:gd name="T21" fmla="*/ 9 h 34"/>
                    <a:gd name="T22" fmla="*/ 8 w 36"/>
                    <a:gd name="T23" fmla="*/ 9 h 34"/>
                    <a:gd name="T24" fmla="*/ 8 w 36"/>
                    <a:gd name="T25" fmla="*/ 6 h 3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6"/>
                    <a:gd name="T40" fmla="*/ 0 h 34"/>
                    <a:gd name="T41" fmla="*/ 36 w 36"/>
                    <a:gd name="T42" fmla="*/ 34 h 3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6" h="34">
                      <a:moveTo>
                        <a:pt x="36" y="25"/>
                      </a:moveTo>
                      <a:lnTo>
                        <a:pt x="36" y="25"/>
                      </a:lnTo>
                      <a:lnTo>
                        <a:pt x="24" y="23"/>
                      </a:lnTo>
                      <a:lnTo>
                        <a:pt x="18" y="18"/>
                      </a:lnTo>
                      <a:lnTo>
                        <a:pt x="12" y="9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3" y="13"/>
                      </a:lnTo>
                      <a:lnTo>
                        <a:pt x="11" y="25"/>
                      </a:lnTo>
                      <a:lnTo>
                        <a:pt x="22" y="32"/>
                      </a:lnTo>
                      <a:lnTo>
                        <a:pt x="36" y="34"/>
                      </a:lnTo>
                      <a:lnTo>
                        <a:pt x="36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98" name="Freeform 879"/>
                <p:cNvSpPr>
                  <a:spLocks/>
                </p:cNvSpPr>
                <p:nvPr/>
              </p:nvSpPr>
              <p:spPr bwMode="auto">
                <a:xfrm>
                  <a:off x="1943" y="3696"/>
                  <a:ext cx="30" cy="30"/>
                </a:xfrm>
                <a:custGeom>
                  <a:avLst/>
                  <a:gdLst>
                    <a:gd name="T0" fmla="*/ 8 w 60"/>
                    <a:gd name="T1" fmla="*/ 15 h 61"/>
                    <a:gd name="T2" fmla="*/ 11 w 60"/>
                    <a:gd name="T3" fmla="*/ 14 h 61"/>
                    <a:gd name="T4" fmla="*/ 13 w 60"/>
                    <a:gd name="T5" fmla="*/ 13 h 61"/>
                    <a:gd name="T6" fmla="*/ 15 w 60"/>
                    <a:gd name="T7" fmla="*/ 10 h 61"/>
                    <a:gd name="T8" fmla="*/ 15 w 60"/>
                    <a:gd name="T9" fmla="*/ 7 h 61"/>
                    <a:gd name="T10" fmla="*/ 15 w 60"/>
                    <a:gd name="T11" fmla="*/ 4 h 61"/>
                    <a:gd name="T12" fmla="*/ 13 w 60"/>
                    <a:gd name="T13" fmla="*/ 2 h 61"/>
                    <a:gd name="T14" fmla="*/ 11 w 60"/>
                    <a:gd name="T15" fmla="*/ 0 h 61"/>
                    <a:gd name="T16" fmla="*/ 8 w 60"/>
                    <a:gd name="T17" fmla="*/ 0 h 61"/>
                    <a:gd name="T18" fmla="*/ 5 w 60"/>
                    <a:gd name="T19" fmla="*/ 0 h 61"/>
                    <a:gd name="T20" fmla="*/ 3 w 60"/>
                    <a:gd name="T21" fmla="*/ 2 h 61"/>
                    <a:gd name="T22" fmla="*/ 1 w 60"/>
                    <a:gd name="T23" fmla="*/ 4 h 61"/>
                    <a:gd name="T24" fmla="*/ 0 w 60"/>
                    <a:gd name="T25" fmla="*/ 7 h 61"/>
                    <a:gd name="T26" fmla="*/ 1 w 60"/>
                    <a:gd name="T27" fmla="*/ 10 h 61"/>
                    <a:gd name="T28" fmla="*/ 3 w 60"/>
                    <a:gd name="T29" fmla="*/ 13 h 61"/>
                    <a:gd name="T30" fmla="*/ 5 w 60"/>
                    <a:gd name="T31" fmla="*/ 14 h 61"/>
                    <a:gd name="T32" fmla="*/ 8 w 60"/>
                    <a:gd name="T33" fmla="*/ 15 h 6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0"/>
                    <a:gd name="T52" fmla="*/ 0 h 61"/>
                    <a:gd name="T53" fmla="*/ 60 w 60"/>
                    <a:gd name="T54" fmla="*/ 61 h 6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0" h="61">
                      <a:moveTo>
                        <a:pt x="30" y="61"/>
                      </a:moveTo>
                      <a:lnTo>
                        <a:pt x="42" y="59"/>
                      </a:lnTo>
                      <a:lnTo>
                        <a:pt x="51" y="53"/>
                      </a:lnTo>
                      <a:lnTo>
                        <a:pt x="58" y="43"/>
                      </a:lnTo>
                      <a:lnTo>
                        <a:pt x="60" y="31"/>
                      </a:lnTo>
                      <a:lnTo>
                        <a:pt x="58" y="18"/>
                      </a:lnTo>
                      <a:lnTo>
                        <a:pt x="51" y="9"/>
                      </a:lnTo>
                      <a:lnTo>
                        <a:pt x="42" y="2"/>
                      </a:lnTo>
                      <a:lnTo>
                        <a:pt x="30" y="0"/>
                      </a:lnTo>
                      <a:lnTo>
                        <a:pt x="19" y="2"/>
                      </a:lnTo>
                      <a:lnTo>
                        <a:pt x="10" y="9"/>
                      </a:lnTo>
                      <a:lnTo>
                        <a:pt x="3" y="18"/>
                      </a:lnTo>
                      <a:lnTo>
                        <a:pt x="0" y="31"/>
                      </a:lnTo>
                      <a:lnTo>
                        <a:pt x="3" y="43"/>
                      </a:lnTo>
                      <a:lnTo>
                        <a:pt x="10" y="53"/>
                      </a:lnTo>
                      <a:lnTo>
                        <a:pt x="19" y="59"/>
                      </a:lnTo>
                      <a:lnTo>
                        <a:pt x="30" y="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899" name="Freeform 880"/>
                <p:cNvSpPr>
                  <a:spLocks/>
                </p:cNvSpPr>
                <p:nvPr/>
              </p:nvSpPr>
              <p:spPr bwMode="auto">
                <a:xfrm>
                  <a:off x="1958" y="3711"/>
                  <a:ext cx="17" cy="17"/>
                </a:xfrm>
                <a:custGeom>
                  <a:avLst/>
                  <a:gdLst>
                    <a:gd name="T0" fmla="*/ 6 w 35"/>
                    <a:gd name="T1" fmla="*/ 0 h 35"/>
                    <a:gd name="T2" fmla="*/ 6 w 35"/>
                    <a:gd name="T3" fmla="*/ 0 h 35"/>
                    <a:gd name="T4" fmla="*/ 5 w 35"/>
                    <a:gd name="T5" fmla="*/ 2 h 35"/>
                    <a:gd name="T6" fmla="*/ 4 w 35"/>
                    <a:gd name="T7" fmla="*/ 4 h 35"/>
                    <a:gd name="T8" fmla="*/ 2 w 35"/>
                    <a:gd name="T9" fmla="*/ 5 h 35"/>
                    <a:gd name="T10" fmla="*/ 0 w 35"/>
                    <a:gd name="T11" fmla="*/ 6 h 35"/>
                    <a:gd name="T12" fmla="*/ 0 w 35"/>
                    <a:gd name="T13" fmla="*/ 8 h 35"/>
                    <a:gd name="T14" fmla="*/ 3 w 35"/>
                    <a:gd name="T15" fmla="*/ 8 h 35"/>
                    <a:gd name="T16" fmla="*/ 6 w 35"/>
                    <a:gd name="T17" fmla="*/ 6 h 35"/>
                    <a:gd name="T18" fmla="*/ 8 w 35"/>
                    <a:gd name="T19" fmla="*/ 3 h 35"/>
                    <a:gd name="T20" fmla="*/ 8 w 35"/>
                    <a:gd name="T21" fmla="*/ 0 h 35"/>
                    <a:gd name="T22" fmla="*/ 8 w 35"/>
                    <a:gd name="T23" fmla="*/ 0 h 35"/>
                    <a:gd name="T24" fmla="*/ 6 w 35"/>
                    <a:gd name="T25" fmla="*/ 0 h 3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"/>
                    <a:gd name="T40" fmla="*/ 0 h 35"/>
                    <a:gd name="T41" fmla="*/ 35 w 35"/>
                    <a:gd name="T42" fmla="*/ 35 h 3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" h="35">
                      <a:moveTo>
                        <a:pt x="26" y="0"/>
                      </a:moveTo>
                      <a:lnTo>
                        <a:pt x="26" y="0"/>
                      </a:lnTo>
                      <a:lnTo>
                        <a:pt x="23" y="9"/>
                      </a:lnTo>
                      <a:lnTo>
                        <a:pt x="18" y="19"/>
                      </a:lnTo>
                      <a:lnTo>
                        <a:pt x="11" y="23"/>
                      </a:lnTo>
                      <a:lnTo>
                        <a:pt x="0" y="25"/>
                      </a:lnTo>
                      <a:lnTo>
                        <a:pt x="0" y="35"/>
                      </a:lnTo>
                      <a:lnTo>
                        <a:pt x="13" y="32"/>
                      </a:lnTo>
                      <a:lnTo>
                        <a:pt x="25" y="25"/>
                      </a:lnTo>
                      <a:lnTo>
                        <a:pt x="33" y="14"/>
                      </a:lnTo>
                      <a:lnTo>
                        <a:pt x="35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00" name="Freeform 881"/>
                <p:cNvSpPr>
                  <a:spLocks/>
                </p:cNvSpPr>
                <p:nvPr/>
              </p:nvSpPr>
              <p:spPr bwMode="auto">
                <a:xfrm>
                  <a:off x="1958" y="3693"/>
                  <a:ext cx="17" cy="18"/>
                </a:xfrm>
                <a:custGeom>
                  <a:avLst/>
                  <a:gdLst>
                    <a:gd name="T0" fmla="*/ 0 w 35"/>
                    <a:gd name="T1" fmla="*/ 2 h 36"/>
                    <a:gd name="T2" fmla="*/ 0 w 35"/>
                    <a:gd name="T3" fmla="*/ 2 h 36"/>
                    <a:gd name="T4" fmla="*/ 2 w 35"/>
                    <a:gd name="T5" fmla="*/ 3 h 36"/>
                    <a:gd name="T6" fmla="*/ 4 w 35"/>
                    <a:gd name="T7" fmla="*/ 5 h 36"/>
                    <a:gd name="T8" fmla="*/ 5 w 35"/>
                    <a:gd name="T9" fmla="*/ 6 h 36"/>
                    <a:gd name="T10" fmla="*/ 6 w 35"/>
                    <a:gd name="T11" fmla="*/ 9 h 36"/>
                    <a:gd name="T12" fmla="*/ 8 w 35"/>
                    <a:gd name="T13" fmla="*/ 9 h 36"/>
                    <a:gd name="T14" fmla="*/ 8 w 35"/>
                    <a:gd name="T15" fmla="*/ 5 h 36"/>
                    <a:gd name="T16" fmla="*/ 6 w 35"/>
                    <a:gd name="T17" fmla="*/ 2 h 36"/>
                    <a:gd name="T18" fmla="*/ 3 w 35"/>
                    <a:gd name="T19" fmla="*/ 1 h 36"/>
                    <a:gd name="T20" fmla="*/ 0 w 35"/>
                    <a:gd name="T21" fmla="*/ 0 h 36"/>
                    <a:gd name="T22" fmla="*/ 0 w 35"/>
                    <a:gd name="T23" fmla="*/ 0 h 36"/>
                    <a:gd name="T24" fmla="*/ 0 w 35"/>
                    <a:gd name="T25" fmla="*/ 2 h 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5"/>
                    <a:gd name="T40" fmla="*/ 0 h 36"/>
                    <a:gd name="T41" fmla="*/ 35 w 35"/>
                    <a:gd name="T42" fmla="*/ 36 h 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5" h="36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0" y="12"/>
                      </a:lnTo>
                      <a:lnTo>
                        <a:pt x="18" y="18"/>
                      </a:lnTo>
                      <a:lnTo>
                        <a:pt x="23" y="26"/>
                      </a:lnTo>
                      <a:lnTo>
                        <a:pt x="26" y="36"/>
                      </a:lnTo>
                      <a:lnTo>
                        <a:pt x="35" y="36"/>
                      </a:lnTo>
                      <a:lnTo>
                        <a:pt x="33" y="21"/>
                      </a:lnTo>
                      <a:lnTo>
                        <a:pt x="25" y="11"/>
                      </a:lnTo>
                      <a:lnTo>
                        <a:pt x="14" y="3"/>
                      </a:lnTo>
                      <a:lnTo>
                        <a:pt x="0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01" name="Freeform 882"/>
                <p:cNvSpPr>
                  <a:spLocks/>
                </p:cNvSpPr>
                <p:nvPr/>
              </p:nvSpPr>
              <p:spPr bwMode="auto">
                <a:xfrm>
                  <a:off x="1940" y="3693"/>
                  <a:ext cx="18" cy="18"/>
                </a:xfrm>
                <a:custGeom>
                  <a:avLst/>
                  <a:gdLst>
                    <a:gd name="T0" fmla="*/ 3 w 34"/>
                    <a:gd name="T1" fmla="*/ 9 h 36"/>
                    <a:gd name="T2" fmla="*/ 3 w 34"/>
                    <a:gd name="T3" fmla="*/ 9 h 36"/>
                    <a:gd name="T4" fmla="*/ 3 w 34"/>
                    <a:gd name="T5" fmla="*/ 6 h 36"/>
                    <a:gd name="T6" fmla="*/ 5 w 34"/>
                    <a:gd name="T7" fmla="*/ 5 h 36"/>
                    <a:gd name="T8" fmla="*/ 7 w 34"/>
                    <a:gd name="T9" fmla="*/ 3 h 36"/>
                    <a:gd name="T10" fmla="*/ 10 w 34"/>
                    <a:gd name="T11" fmla="*/ 2 h 36"/>
                    <a:gd name="T12" fmla="*/ 10 w 34"/>
                    <a:gd name="T13" fmla="*/ 0 h 36"/>
                    <a:gd name="T14" fmla="*/ 6 w 34"/>
                    <a:gd name="T15" fmla="*/ 1 h 36"/>
                    <a:gd name="T16" fmla="*/ 3 w 34"/>
                    <a:gd name="T17" fmla="*/ 2 h 36"/>
                    <a:gd name="T18" fmla="*/ 1 w 34"/>
                    <a:gd name="T19" fmla="*/ 5 h 36"/>
                    <a:gd name="T20" fmla="*/ 0 w 34"/>
                    <a:gd name="T21" fmla="*/ 9 h 36"/>
                    <a:gd name="T22" fmla="*/ 0 w 34"/>
                    <a:gd name="T23" fmla="*/ 9 h 36"/>
                    <a:gd name="T24" fmla="*/ 3 w 34"/>
                    <a:gd name="T25" fmla="*/ 9 h 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4"/>
                    <a:gd name="T40" fmla="*/ 0 h 36"/>
                    <a:gd name="T41" fmla="*/ 34 w 34"/>
                    <a:gd name="T42" fmla="*/ 36 h 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4" h="36">
                      <a:moveTo>
                        <a:pt x="9" y="36"/>
                      </a:moveTo>
                      <a:lnTo>
                        <a:pt x="9" y="36"/>
                      </a:lnTo>
                      <a:lnTo>
                        <a:pt x="11" y="26"/>
                      </a:lnTo>
                      <a:lnTo>
                        <a:pt x="17" y="18"/>
                      </a:lnTo>
                      <a:lnTo>
                        <a:pt x="25" y="12"/>
                      </a:lnTo>
                      <a:lnTo>
                        <a:pt x="34" y="10"/>
                      </a:lnTo>
                      <a:lnTo>
                        <a:pt x="34" y="0"/>
                      </a:lnTo>
                      <a:lnTo>
                        <a:pt x="21" y="3"/>
                      </a:lnTo>
                      <a:lnTo>
                        <a:pt x="10" y="11"/>
                      </a:lnTo>
                      <a:lnTo>
                        <a:pt x="2" y="21"/>
                      </a:lnTo>
                      <a:lnTo>
                        <a:pt x="0" y="36"/>
                      </a:lnTo>
                      <a:lnTo>
                        <a:pt x="9" y="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02" name="Freeform 883"/>
                <p:cNvSpPr>
                  <a:spLocks/>
                </p:cNvSpPr>
                <p:nvPr/>
              </p:nvSpPr>
              <p:spPr bwMode="auto">
                <a:xfrm>
                  <a:off x="1940" y="3711"/>
                  <a:ext cx="18" cy="17"/>
                </a:xfrm>
                <a:custGeom>
                  <a:avLst/>
                  <a:gdLst>
                    <a:gd name="T0" fmla="*/ 10 w 34"/>
                    <a:gd name="T1" fmla="*/ 6 h 35"/>
                    <a:gd name="T2" fmla="*/ 10 w 34"/>
                    <a:gd name="T3" fmla="*/ 6 h 35"/>
                    <a:gd name="T4" fmla="*/ 7 w 34"/>
                    <a:gd name="T5" fmla="*/ 5 h 35"/>
                    <a:gd name="T6" fmla="*/ 5 w 34"/>
                    <a:gd name="T7" fmla="*/ 4 h 35"/>
                    <a:gd name="T8" fmla="*/ 3 w 34"/>
                    <a:gd name="T9" fmla="*/ 2 h 35"/>
                    <a:gd name="T10" fmla="*/ 3 w 34"/>
                    <a:gd name="T11" fmla="*/ 0 h 35"/>
                    <a:gd name="T12" fmla="*/ 0 w 34"/>
                    <a:gd name="T13" fmla="*/ 0 h 35"/>
                    <a:gd name="T14" fmla="*/ 1 w 34"/>
                    <a:gd name="T15" fmla="*/ 3 h 35"/>
                    <a:gd name="T16" fmla="*/ 3 w 34"/>
                    <a:gd name="T17" fmla="*/ 6 h 35"/>
                    <a:gd name="T18" fmla="*/ 6 w 34"/>
                    <a:gd name="T19" fmla="*/ 8 h 35"/>
                    <a:gd name="T20" fmla="*/ 10 w 34"/>
                    <a:gd name="T21" fmla="*/ 8 h 35"/>
                    <a:gd name="T22" fmla="*/ 10 w 34"/>
                    <a:gd name="T23" fmla="*/ 8 h 35"/>
                    <a:gd name="T24" fmla="*/ 10 w 34"/>
                    <a:gd name="T25" fmla="*/ 6 h 3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4"/>
                    <a:gd name="T40" fmla="*/ 0 h 35"/>
                    <a:gd name="T41" fmla="*/ 34 w 34"/>
                    <a:gd name="T42" fmla="*/ 35 h 3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4" h="35">
                      <a:moveTo>
                        <a:pt x="34" y="25"/>
                      </a:moveTo>
                      <a:lnTo>
                        <a:pt x="34" y="25"/>
                      </a:lnTo>
                      <a:lnTo>
                        <a:pt x="24" y="23"/>
                      </a:lnTo>
                      <a:lnTo>
                        <a:pt x="17" y="19"/>
                      </a:lnTo>
                      <a:lnTo>
                        <a:pt x="11" y="9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2" y="14"/>
                      </a:lnTo>
                      <a:lnTo>
                        <a:pt x="10" y="25"/>
                      </a:lnTo>
                      <a:lnTo>
                        <a:pt x="22" y="32"/>
                      </a:lnTo>
                      <a:lnTo>
                        <a:pt x="34" y="35"/>
                      </a:lnTo>
                      <a:lnTo>
                        <a:pt x="34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03" name="Rectangle 884"/>
                <p:cNvSpPr>
                  <a:spLocks noChangeArrowheads="1"/>
                </p:cNvSpPr>
                <p:nvPr/>
              </p:nvSpPr>
              <p:spPr bwMode="auto">
                <a:xfrm>
                  <a:off x="1677" y="3693"/>
                  <a:ext cx="66" cy="11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04" name="Freeform 885"/>
                <p:cNvSpPr>
                  <a:spLocks/>
                </p:cNvSpPr>
                <p:nvPr/>
              </p:nvSpPr>
              <p:spPr bwMode="auto">
                <a:xfrm>
                  <a:off x="1741" y="3690"/>
                  <a:ext cx="4" cy="117"/>
                </a:xfrm>
                <a:custGeom>
                  <a:avLst/>
                  <a:gdLst>
                    <a:gd name="T0" fmla="*/ 1 w 9"/>
                    <a:gd name="T1" fmla="*/ 3 h 232"/>
                    <a:gd name="T2" fmla="*/ 0 w 9"/>
                    <a:gd name="T3" fmla="*/ 1 h 232"/>
                    <a:gd name="T4" fmla="*/ 0 w 9"/>
                    <a:gd name="T5" fmla="*/ 59 h 232"/>
                    <a:gd name="T6" fmla="*/ 2 w 9"/>
                    <a:gd name="T7" fmla="*/ 59 h 232"/>
                    <a:gd name="T8" fmla="*/ 2 w 9"/>
                    <a:gd name="T9" fmla="*/ 1 h 232"/>
                    <a:gd name="T10" fmla="*/ 1 w 9"/>
                    <a:gd name="T11" fmla="*/ 0 h 232"/>
                    <a:gd name="T12" fmla="*/ 2 w 9"/>
                    <a:gd name="T13" fmla="*/ 1 h 232"/>
                    <a:gd name="T14" fmla="*/ 2 w 9"/>
                    <a:gd name="T15" fmla="*/ 0 h 232"/>
                    <a:gd name="T16" fmla="*/ 1 w 9"/>
                    <a:gd name="T17" fmla="*/ 0 h 232"/>
                    <a:gd name="T18" fmla="*/ 1 w 9"/>
                    <a:gd name="T19" fmla="*/ 3 h 23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232"/>
                    <a:gd name="T32" fmla="*/ 9 w 9"/>
                    <a:gd name="T33" fmla="*/ 232 h 23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232">
                      <a:moveTo>
                        <a:pt x="5" y="9"/>
                      </a:moveTo>
                      <a:lnTo>
                        <a:pt x="0" y="4"/>
                      </a:lnTo>
                      <a:lnTo>
                        <a:pt x="0" y="232"/>
                      </a:lnTo>
                      <a:lnTo>
                        <a:pt x="9" y="232"/>
                      </a:lnTo>
                      <a:lnTo>
                        <a:pt x="9" y="4"/>
                      </a:lnTo>
                      <a:lnTo>
                        <a:pt x="5" y="0"/>
                      </a:lnTo>
                      <a:lnTo>
                        <a:pt x="9" y="4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5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05" name="Freeform 886"/>
                <p:cNvSpPr>
                  <a:spLocks/>
                </p:cNvSpPr>
                <p:nvPr/>
              </p:nvSpPr>
              <p:spPr bwMode="auto">
                <a:xfrm>
                  <a:off x="1674" y="3690"/>
                  <a:ext cx="69" cy="5"/>
                </a:xfrm>
                <a:custGeom>
                  <a:avLst/>
                  <a:gdLst>
                    <a:gd name="T0" fmla="*/ 3 w 137"/>
                    <a:gd name="T1" fmla="*/ 1 h 9"/>
                    <a:gd name="T2" fmla="*/ 1 w 137"/>
                    <a:gd name="T3" fmla="*/ 3 h 9"/>
                    <a:gd name="T4" fmla="*/ 35 w 137"/>
                    <a:gd name="T5" fmla="*/ 3 h 9"/>
                    <a:gd name="T6" fmla="*/ 35 w 137"/>
                    <a:gd name="T7" fmla="*/ 0 h 9"/>
                    <a:gd name="T8" fmla="*/ 1 w 137"/>
                    <a:gd name="T9" fmla="*/ 0 h 9"/>
                    <a:gd name="T10" fmla="*/ 0 w 137"/>
                    <a:gd name="T11" fmla="*/ 1 h 9"/>
                    <a:gd name="T12" fmla="*/ 1 w 137"/>
                    <a:gd name="T13" fmla="*/ 0 h 9"/>
                    <a:gd name="T14" fmla="*/ 0 w 137"/>
                    <a:gd name="T15" fmla="*/ 0 h 9"/>
                    <a:gd name="T16" fmla="*/ 0 w 137"/>
                    <a:gd name="T17" fmla="*/ 1 h 9"/>
                    <a:gd name="T18" fmla="*/ 3 w 137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37"/>
                    <a:gd name="T31" fmla="*/ 0 h 9"/>
                    <a:gd name="T32" fmla="*/ 137 w 137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37" h="9">
                      <a:moveTo>
                        <a:pt x="9" y="4"/>
                      </a:moveTo>
                      <a:lnTo>
                        <a:pt x="4" y="9"/>
                      </a:lnTo>
                      <a:lnTo>
                        <a:pt x="137" y="9"/>
                      </a:lnTo>
                      <a:lnTo>
                        <a:pt x="137" y="0"/>
                      </a:lnTo>
                      <a:lnTo>
                        <a:pt x="4" y="0"/>
                      </a:lnTo>
                      <a:lnTo>
                        <a:pt x="0" y="4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9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06" name="Freeform 887"/>
                <p:cNvSpPr>
                  <a:spLocks/>
                </p:cNvSpPr>
                <p:nvPr/>
              </p:nvSpPr>
              <p:spPr bwMode="auto">
                <a:xfrm>
                  <a:off x="1674" y="3693"/>
                  <a:ext cx="5" cy="116"/>
                </a:xfrm>
                <a:custGeom>
                  <a:avLst/>
                  <a:gdLst>
                    <a:gd name="T0" fmla="*/ 1 w 9"/>
                    <a:gd name="T1" fmla="*/ 56 h 233"/>
                    <a:gd name="T2" fmla="*/ 3 w 9"/>
                    <a:gd name="T3" fmla="*/ 57 h 233"/>
                    <a:gd name="T4" fmla="*/ 3 w 9"/>
                    <a:gd name="T5" fmla="*/ 0 h 233"/>
                    <a:gd name="T6" fmla="*/ 0 w 9"/>
                    <a:gd name="T7" fmla="*/ 0 h 233"/>
                    <a:gd name="T8" fmla="*/ 0 w 9"/>
                    <a:gd name="T9" fmla="*/ 57 h 233"/>
                    <a:gd name="T10" fmla="*/ 1 w 9"/>
                    <a:gd name="T11" fmla="*/ 58 h 233"/>
                    <a:gd name="T12" fmla="*/ 0 w 9"/>
                    <a:gd name="T13" fmla="*/ 57 h 233"/>
                    <a:gd name="T14" fmla="*/ 0 w 9"/>
                    <a:gd name="T15" fmla="*/ 58 h 233"/>
                    <a:gd name="T16" fmla="*/ 1 w 9"/>
                    <a:gd name="T17" fmla="*/ 58 h 233"/>
                    <a:gd name="T18" fmla="*/ 1 w 9"/>
                    <a:gd name="T19" fmla="*/ 56 h 23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233"/>
                    <a:gd name="T32" fmla="*/ 9 w 9"/>
                    <a:gd name="T33" fmla="*/ 233 h 23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233">
                      <a:moveTo>
                        <a:pt x="4" y="224"/>
                      </a:moveTo>
                      <a:lnTo>
                        <a:pt x="9" y="228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228"/>
                      </a:lnTo>
                      <a:lnTo>
                        <a:pt x="4" y="233"/>
                      </a:lnTo>
                      <a:lnTo>
                        <a:pt x="0" y="228"/>
                      </a:lnTo>
                      <a:lnTo>
                        <a:pt x="0" y="233"/>
                      </a:lnTo>
                      <a:lnTo>
                        <a:pt x="4" y="233"/>
                      </a:lnTo>
                      <a:lnTo>
                        <a:pt x="4" y="2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07" name="Freeform 888"/>
                <p:cNvSpPr>
                  <a:spLocks/>
                </p:cNvSpPr>
                <p:nvPr/>
              </p:nvSpPr>
              <p:spPr bwMode="auto">
                <a:xfrm>
                  <a:off x="1677" y="3804"/>
                  <a:ext cx="68" cy="5"/>
                </a:xfrm>
                <a:custGeom>
                  <a:avLst/>
                  <a:gdLst>
                    <a:gd name="T0" fmla="*/ 32 w 137"/>
                    <a:gd name="T1" fmla="*/ 1 h 9"/>
                    <a:gd name="T2" fmla="*/ 33 w 137"/>
                    <a:gd name="T3" fmla="*/ 0 h 9"/>
                    <a:gd name="T4" fmla="*/ 0 w 137"/>
                    <a:gd name="T5" fmla="*/ 0 h 9"/>
                    <a:gd name="T6" fmla="*/ 0 w 137"/>
                    <a:gd name="T7" fmla="*/ 3 h 9"/>
                    <a:gd name="T8" fmla="*/ 33 w 137"/>
                    <a:gd name="T9" fmla="*/ 3 h 9"/>
                    <a:gd name="T10" fmla="*/ 34 w 137"/>
                    <a:gd name="T11" fmla="*/ 1 h 9"/>
                    <a:gd name="T12" fmla="*/ 33 w 137"/>
                    <a:gd name="T13" fmla="*/ 3 h 9"/>
                    <a:gd name="T14" fmla="*/ 34 w 137"/>
                    <a:gd name="T15" fmla="*/ 3 h 9"/>
                    <a:gd name="T16" fmla="*/ 34 w 137"/>
                    <a:gd name="T17" fmla="*/ 1 h 9"/>
                    <a:gd name="T18" fmla="*/ 32 w 137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37"/>
                    <a:gd name="T31" fmla="*/ 0 h 9"/>
                    <a:gd name="T32" fmla="*/ 137 w 137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37" h="9">
                      <a:moveTo>
                        <a:pt x="128" y="4"/>
                      </a:moveTo>
                      <a:lnTo>
                        <a:pt x="133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33" y="9"/>
                      </a:lnTo>
                      <a:lnTo>
                        <a:pt x="137" y="4"/>
                      </a:lnTo>
                      <a:lnTo>
                        <a:pt x="133" y="9"/>
                      </a:lnTo>
                      <a:lnTo>
                        <a:pt x="137" y="9"/>
                      </a:lnTo>
                      <a:lnTo>
                        <a:pt x="137" y="4"/>
                      </a:lnTo>
                      <a:lnTo>
                        <a:pt x="128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08" name="Freeform 889"/>
                <p:cNvSpPr>
                  <a:spLocks/>
                </p:cNvSpPr>
                <p:nvPr/>
              </p:nvSpPr>
              <p:spPr bwMode="auto">
                <a:xfrm>
                  <a:off x="1386" y="3663"/>
                  <a:ext cx="33" cy="31"/>
                </a:xfrm>
                <a:custGeom>
                  <a:avLst/>
                  <a:gdLst>
                    <a:gd name="T0" fmla="*/ 1 w 66"/>
                    <a:gd name="T1" fmla="*/ 1 h 62"/>
                    <a:gd name="T2" fmla="*/ 0 w 66"/>
                    <a:gd name="T3" fmla="*/ 2 h 62"/>
                    <a:gd name="T4" fmla="*/ 14 w 66"/>
                    <a:gd name="T5" fmla="*/ 16 h 62"/>
                    <a:gd name="T6" fmla="*/ 17 w 66"/>
                    <a:gd name="T7" fmla="*/ 14 h 62"/>
                    <a:gd name="T8" fmla="*/ 1 w 66"/>
                    <a:gd name="T9" fmla="*/ 0 h 62"/>
                    <a:gd name="T10" fmla="*/ 1 w 66"/>
                    <a:gd name="T11" fmla="*/ 1 h 6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6"/>
                    <a:gd name="T19" fmla="*/ 0 h 62"/>
                    <a:gd name="T20" fmla="*/ 66 w 66"/>
                    <a:gd name="T21" fmla="*/ 62 h 6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6" h="62">
                      <a:moveTo>
                        <a:pt x="4" y="3"/>
                      </a:moveTo>
                      <a:lnTo>
                        <a:pt x="0" y="6"/>
                      </a:lnTo>
                      <a:lnTo>
                        <a:pt x="59" y="62"/>
                      </a:lnTo>
                      <a:lnTo>
                        <a:pt x="66" y="55"/>
                      </a:lnTo>
                      <a:lnTo>
                        <a:pt x="7" y="0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09" name="Rectangle 890"/>
                <p:cNvSpPr>
                  <a:spLocks noChangeArrowheads="1"/>
                </p:cNvSpPr>
                <p:nvPr/>
              </p:nvSpPr>
              <p:spPr bwMode="auto">
                <a:xfrm>
                  <a:off x="1470" y="3636"/>
                  <a:ext cx="49" cy="5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10" name="Freeform 891"/>
                <p:cNvSpPr>
                  <a:spLocks/>
                </p:cNvSpPr>
                <p:nvPr/>
              </p:nvSpPr>
              <p:spPr bwMode="auto">
                <a:xfrm>
                  <a:off x="1516" y="3633"/>
                  <a:ext cx="5" cy="60"/>
                </a:xfrm>
                <a:custGeom>
                  <a:avLst/>
                  <a:gdLst>
                    <a:gd name="T0" fmla="*/ 1 w 9"/>
                    <a:gd name="T1" fmla="*/ 3 h 118"/>
                    <a:gd name="T2" fmla="*/ 0 w 9"/>
                    <a:gd name="T3" fmla="*/ 1 h 118"/>
                    <a:gd name="T4" fmla="*/ 0 w 9"/>
                    <a:gd name="T5" fmla="*/ 31 h 118"/>
                    <a:gd name="T6" fmla="*/ 3 w 9"/>
                    <a:gd name="T7" fmla="*/ 31 h 118"/>
                    <a:gd name="T8" fmla="*/ 3 w 9"/>
                    <a:gd name="T9" fmla="*/ 1 h 118"/>
                    <a:gd name="T10" fmla="*/ 1 w 9"/>
                    <a:gd name="T11" fmla="*/ 0 h 118"/>
                    <a:gd name="T12" fmla="*/ 3 w 9"/>
                    <a:gd name="T13" fmla="*/ 1 h 118"/>
                    <a:gd name="T14" fmla="*/ 3 w 9"/>
                    <a:gd name="T15" fmla="*/ 0 h 118"/>
                    <a:gd name="T16" fmla="*/ 1 w 9"/>
                    <a:gd name="T17" fmla="*/ 0 h 118"/>
                    <a:gd name="T18" fmla="*/ 1 w 9"/>
                    <a:gd name="T19" fmla="*/ 3 h 1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118"/>
                    <a:gd name="T32" fmla="*/ 9 w 9"/>
                    <a:gd name="T33" fmla="*/ 118 h 11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118">
                      <a:moveTo>
                        <a:pt x="4" y="9"/>
                      </a:moveTo>
                      <a:lnTo>
                        <a:pt x="0" y="4"/>
                      </a:lnTo>
                      <a:lnTo>
                        <a:pt x="0" y="118"/>
                      </a:lnTo>
                      <a:lnTo>
                        <a:pt x="9" y="118"/>
                      </a:lnTo>
                      <a:lnTo>
                        <a:pt x="9" y="4"/>
                      </a:lnTo>
                      <a:lnTo>
                        <a:pt x="4" y="0"/>
                      </a:lnTo>
                      <a:lnTo>
                        <a:pt x="9" y="4"/>
                      </a:lnTo>
                      <a:lnTo>
                        <a:pt x="9" y="0"/>
                      </a:lnTo>
                      <a:lnTo>
                        <a:pt x="4" y="0"/>
                      </a:lnTo>
                      <a:lnTo>
                        <a:pt x="4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11" name="Freeform 892"/>
                <p:cNvSpPr>
                  <a:spLocks/>
                </p:cNvSpPr>
                <p:nvPr/>
              </p:nvSpPr>
              <p:spPr bwMode="auto">
                <a:xfrm>
                  <a:off x="1468" y="3633"/>
                  <a:ext cx="51" cy="5"/>
                </a:xfrm>
                <a:custGeom>
                  <a:avLst/>
                  <a:gdLst>
                    <a:gd name="T0" fmla="*/ 3 w 101"/>
                    <a:gd name="T1" fmla="*/ 1 h 9"/>
                    <a:gd name="T2" fmla="*/ 2 w 101"/>
                    <a:gd name="T3" fmla="*/ 3 h 9"/>
                    <a:gd name="T4" fmla="*/ 26 w 101"/>
                    <a:gd name="T5" fmla="*/ 3 h 9"/>
                    <a:gd name="T6" fmla="*/ 26 w 101"/>
                    <a:gd name="T7" fmla="*/ 0 h 9"/>
                    <a:gd name="T8" fmla="*/ 2 w 101"/>
                    <a:gd name="T9" fmla="*/ 0 h 9"/>
                    <a:gd name="T10" fmla="*/ 0 w 101"/>
                    <a:gd name="T11" fmla="*/ 1 h 9"/>
                    <a:gd name="T12" fmla="*/ 2 w 101"/>
                    <a:gd name="T13" fmla="*/ 0 h 9"/>
                    <a:gd name="T14" fmla="*/ 0 w 101"/>
                    <a:gd name="T15" fmla="*/ 0 h 9"/>
                    <a:gd name="T16" fmla="*/ 0 w 101"/>
                    <a:gd name="T17" fmla="*/ 1 h 9"/>
                    <a:gd name="T18" fmla="*/ 3 w 101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01"/>
                    <a:gd name="T31" fmla="*/ 0 h 9"/>
                    <a:gd name="T32" fmla="*/ 101 w 101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01" h="9">
                      <a:moveTo>
                        <a:pt x="9" y="4"/>
                      </a:moveTo>
                      <a:lnTo>
                        <a:pt x="5" y="9"/>
                      </a:lnTo>
                      <a:lnTo>
                        <a:pt x="101" y="9"/>
                      </a:lnTo>
                      <a:lnTo>
                        <a:pt x="101" y="0"/>
                      </a:lnTo>
                      <a:lnTo>
                        <a:pt x="5" y="0"/>
                      </a:ln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9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12" name="Freeform 893"/>
                <p:cNvSpPr>
                  <a:spLocks/>
                </p:cNvSpPr>
                <p:nvPr/>
              </p:nvSpPr>
              <p:spPr bwMode="auto">
                <a:xfrm>
                  <a:off x="1468" y="3636"/>
                  <a:ext cx="5" cy="59"/>
                </a:xfrm>
                <a:custGeom>
                  <a:avLst/>
                  <a:gdLst>
                    <a:gd name="T0" fmla="*/ 2 w 9"/>
                    <a:gd name="T1" fmla="*/ 27 h 119"/>
                    <a:gd name="T2" fmla="*/ 3 w 9"/>
                    <a:gd name="T3" fmla="*/ 28 h 119"/>
                    <a:gd name="T4" fmla="*/ 3 w 9"/>
                    <a:gd name="T5" fmla="*/ 0 h 119"/>
                    <a:gd name="T6" fmla="*/ 0 w 9"/>
                    <a:gd name="T7" fmla="*/ 0 h 119"/>
                    <a:gd name="T8" fmla="*/ 0 w 9"/>
                    <a:gd name="T9" fmla="*/ 28 h 119"/>
                    <a:gd name="T10" fmla="*/ 2 w 9"/>
                    <a:gd name="T11" fmla="*/ 29 h 119"/>
                    <a:gd name="T12" fmla="*/ 0 w 9"/>
                    <a:gd name="T13" fmla="*/ 28 h 119"/>
                    <a:gd name="T14" fmla="*/ 0 w 9"/>
                    <a:gd name="T15" fmla="*/ 29 h 119"/>
                    <a:gd name="T16" fmla="*/ 2 w 9"/>
                    <a:gd name="T17" fmla="*/ 29 h 119"/>
                    <a:gd name="T18" fmla="*/ 2 w 9"/>
                    <a:gd name="T19" fmla="*/ 27 h 11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119"/>
                    <a:gd name="T32" fmla="*/ 9 w 9"/>
                    <a:gd name="T33" fmla="*/ 119 h 11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119">
                      <a:moveTo>
                        <a:pt x="5" y="110"/>
                      </a:moveTo>
                      <a:lnTo>
                        <a:pt x="9" y="114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14"/>
                      </a:lnTo>
                      <a:lnTo>
                        <a:pt x="5" y="119"/>
                      </a:lnTo>
                      <a:lnTo>
                        <a:pt x="0" y="114"/>
                      </a:lnTo>
                      <a:lnTo>
                        <a:pt x="0" y="119"/>
                      </a:lnTo>
                      <a:lnTo>
                        <a:pt x="5" y="119"/>
                      </a:lnTo>
                      <a:lnTo>
                        <a:pt x="5" y="1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13" name="Freeform 894"/>
                <p:cNvSpPr>
                  <a:spLocks/>
                </p:cNvSpPr>
                <p:nvPr/>
              </p:nvSpPr>
              <p:spPr bwMode="auto">
                <a:xfrm>
                  <a:off x="1470" y="3690"/>
                  <a:ext cx="51" cy="5"/>
                </a:xfrm>
                <a:custGeom>
                  <a:avLst/>
                  <a:gdLst>
                    <a:gd name="T0" fmla="*/ 23 w 101"/>
                    <a:gd name="T1" fmla="*/ 1 h 9"/>
                    <a:gd name="T2" fmla="*/ 24 w 101"/>
                    <a:gd name="T3" fmla="*/ 0 h 9"/>
                    <a:gd name="T4" fmla="*/ 0 w 101"/>
                    <a:gd name="T5" fmla="*/ 0 h 9"/>
                    <a:gd name="T6" fmla="*/ 0 w 101"/>
                    <a:gd name="T7" fmla="*/ 3 h 9"/>
                    <a:gd name="T8" fmla="*/ 24 w 101"/>
                    <a:gd name="T9" fmla="*/ 3 h 9"/>
                    <a:gd name="T10" fmla="*/ 26 w 101"/>
                    <a:gd name="T11" fmla="*/ 1 h 9"/>
                    <a:gd name="T12" fmla="*/ 24 w 101"/>
                    <a:gd name="T13" fmla="*/ 3 h 9"/>
                    <a:gd name="T14" fmla="*/ 26 w 101"/>
                    <a:gd name="T15" fmla="*/ 3 h 9"/>
                    <a:gd name="T16" fmla="*/ 26 w 101"/>
                    <a:gd name="T17" fmla="*/ 1 h 9"/>
                    <a:gd name="T18" fmla="*/ 23 w 101"/>
                    <a:gd name="T19" fmla="*/ 1 h 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01"/>
                    <a:gd name="T31" fmla="*/ 0 h 9"/>
                    <a:gd name="T32" fmla="*/ 101 w 101"/>
                    <a:gd name="T33" fmla="*/ 9 h 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01" h="9">
                      <a:moveTo>
                        <a:pt x="92" y="4"/>
                      </a:moveTo>
                      <a:lnTo>
                        <a:pt x="96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96" y="9"/>
                      </a:lnTo>
                      <a:lnTo>
                        <a:pt x="101" y="4"/>
                      </a:lnTo>
                      <a:lnTo>
                        <a:pt x="96" y="9"/>
                      </a:lnTo>
                      <a:lnTo>
                        <a:pt x="101" y="9"/>
                      </a:lnTo>
                      <a:lnTo>
                        <a:pt x="101" y="4"/>
                      </a:lnTo>
                      <a:lnTo>
                        <a:pt x="92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14" name="Freeform 895"/>
                <p:cNvSpPr>
                  <a:spLocks/>
                </p:cNvSpPr>
                <p:nvPr/>
              </p:nvSpPr>
              <p:spPr bwMode="auto">
                <a:xfrm>
                  <a:off x="1491" y="3636"/>
                  <a:ext cx="5" cy="57"/>
                </a:xfrm>
                <a:custGeom>
                  <a:avLst/>
                  <a:gdLst>
                    <a:gd name="T0" fmla="*/ 2 w 9"/>
                    <a:gd name="T1" fmla="*/ 29 h 114"/>
                    <a:gd name="T2" fmla="*/ 3 w 9"/>
                    <a:gd name="T3" fmla="*/ 29 h 114"/>
                    <a:gd name="T4" fmla="*/ 3 w 9"/>
                    <a:gd name="T5" fmla="*/ 0 h 114"/>
                    <a:gd name="T6" fmla="*/ 0 w 9"/>
                    <a:gd name="T7" fmla="*/ 0 h 114"/>
                    <a:gd name="T8" fmla="*/ 0 w 9"/>
                    <a:gd name="T9" fmla="*/ 29 h 114"/>
                    <a:gd name="T10" fmla="*/ 2 w 9"/>
                    <a:gd name="T11" fmla="*/ 29 h 1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"/>
                    <a:gd name="T19" fmla="*/ 0 h 114"/>
                    <a:gd name="T20" fmla="*/ 9 w 9"/>
                    <a:gd name="T21" fmla="*/ 114 h 1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" h="114">
                      <a:moveTo>
                        <a:pt x="5" y="114"/>
                      </a:moveTo>
                      <a:lnTo>
                        <a:pt x="9" y="114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14"/>
                      </a:lnTo>
                      <a:lnTo>
                        <a:pt x="5" y="1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15" name="Freeform 896"/>
                <p:cNvSpPr>
                  <a:spLocks/>
                </p:cNvSpPr>
                <p:nvPr/>
              </p:nvSpPr>
              <p:spPr bwMode="auto">
                <a:xfrm>
                  <a:off x="1482" y="3533"/>
                  <a:ext cx="75" cy="73"/>
                </a:xfrm>
                <a:custGeom>
                  <a:avLst/>
                  <a:gdLst>
                    <a:gd name="T0" fmla="*/ 38 w 150"/>
                    <a:gd name="T1" fmla="*/ 36 h 147"/>
                    <a:gd name="T2" fmla="*/ 38 w 150"/>
                    <a:gd name="T3" fmla="*/ 2 h 147"/>
                    <a:gd name="T4" fmla="*/ 15 w 150"/>
                    <a:gd name="T5" fmla="*/ 0 h 147"/>
                    <a:gd name="T6" fmla="*/ 0 w 150"/>
                    <a:gd name="T7" fmla="*/ 34 h 147"/>
                    <a:gd name="T8" fmla="*/ 38 w 150"/>
                    <a:gd name="T9" fmla="*/ 36 h 1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0"/>
                    <a:gd name="T16" fmla="*/ 0 h 147"/>
                    <a:gd name="T17" fmla="*/ 150 w 150"/>
                    <a:gd name="T18" fmla="*/ 147 h 1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0" h="147">
                      <a:moveTo>
                        <a:pt x="150" y="147"/>
                      </a:moveTo>
                      <a:lnTo>
                        <a:pt x="150" y="8"/>
                      </a:lnTo>
                      <a:lnTo>
                        <a:pt x="60" y="0"/>
                      </a:lnTo>
                      <a:lnTo>
                        <a:pt x="0" y="138"/>
                      </a:lnTo>
                      <a:lnTo>
                        <a:pt x="150" y="14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16" name="Freeform 897"/>
                <p:cNvSpPr>
                  <a:spLocks/>
                </p:cNvSpPr>
                <p:nvPr/>
              </p:nvSpPr>
              <p:spPr bwMode="auto">
                <a:xfrm>
                  <a:off x="1554" y="3535"/>
                  <a:ext cx="5" cy="71"/>
                </a:xfrm>
                <a:custGeom>
                  <a:avLst/>
                  <a:gdLst>
                    <a:gd name="T0" fmla="*/ 2 w 9"/>
                    <a:gd name="T1" fmla="*/ 2 h 143"/>
                    <a:gd name="T2" fmla="*/ 0 w 9"/>
                    <a:gd name="T3" fmla="*/ 1 h 143"/>
                    <a:gd name="T4" fmla="*/ 0 w 9"/>
                    <a:gd name="T5" fmla="*/ 35 h 143"/>
                    <a:gd name="T6" fmla="*/ 3 w 9"/>
                    <a:gd name="T7" fmla="*/ 35 h 143"/>
                    <a:gd name="T8" fmla="*/ 3 w 9"/>
                    <a:gd name="T9" fmla="*/ 1 h 143"/>
                    <a:gd name="T10" fmla="*/ 2 w 9"/>
                    <a:gd name="T11" fmla="*/ 0 h 143"/>
                    <a:gd name="T12" fmla="*/ 3 w 9"/>
                    <a:gd name="T13" fmla="*/ 1 h 143"/>
                    <a:gd name="T14" fmla="*/ 3 w 9"/>
                    <a:gd name="T15" fmla="*/ 0 h 143"/>
                    <a:gd name="T16" fmla="*/ 2 w 9"/>
                    <a:gd name="T17" fmla="*/ 0 h 143"/>
                    <a:gd name="T18" fmla="*/ 2 w 9"/>
                    <a:gd name="T19" fmla="*/ 2 h 14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143"/>
                    <a:gd name="T32" fmla="*/ 9 w 9"/>
                    <a:gd name="T33" fmla="*/ 143 h 14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143">
                      <a:moveTo>
                        <a:pt x="5" y="9"/>
                      </a:moveTo>
                      <a:lnTo>
                        <a:pt x="0" y="4"/>
                      </a:lnTo>
                      <a:lnTo>
                        <a:pt x="0" y="143"/>
                      </a:lnTo>
                      <a:lnTo>
                        <a:pt x="9" y="143"/>
                      </a:lnTo>
                      <a:lnTo>
                        <a:pt x="9" y="4"/>
                      </a:lnTo>
                      <a:lnTo>
                        <a:pt x="5" y="0"/>
                      </a:lnTo>
                      <a:lnTo>
                        <a:pt x="9" y="4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5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17" name="Freeform 898"/>
                <p:cNvSpPr>
                  <a:spLocks/>
                </p:cNvSpPr>
                <p:nvPr/>
              </p:nvSpPr>
              <p:spPr bwMode="auto">
                <a:xfrm>
                  <a:off x="1510" y="3531"/>
                  <a:ext cx="47" cy="8"/>
                </a:xfrm>
                <a:custGeom>
                  <a:avLst/>
                  <a:gdLst>
                    <a:gd name="T0" fmla="*/ 2 w 95"/>
                    <a:gd name="T1" fmla="*/ 1 h 17"/>
                    <a:gd name="T2" fmla="*/ 1 w 95"/>
                    <a:gd name="T3" fmla="*/ 2 h 17"/>
                    <a:gd name="T4" fmla="*/ 23 w 95"/>
                    <a:gd name="T5" fmla="*/ 4 h 17"/>
                    <a:gd name="T6" fmla="*/ 23 w 95"/>
                    <a:gd name="T7" fmla="*/ 2 h 17"/>
                    <a:gd name="T8" fmla="*/ 1 w 95"/>
                    <a:gd name="T9" fmla="*/ 0 h 17"/>
                    <a:gd name="T10" fmla="*/ 0 w 95"/>
                    <a:gd name="T11" fmla="*/ 0 h 17"/>
                    <a:gd name="T12" fmla="*/ 1 w 95"/>
                    <a:gd name="T13" fmla="*/ 0 h 17"/>
                    <a:gd name="T14" fmla="*/ 0 w 95"/>
                    <a:gd name="T15" fmla="*/ 0 h 17"/>
                    <a:gd name="T16" fmla="*/ 0 w 95"/>
                    <a:gd name="T17" fmla="*/ 0 h 17"/>
                    <a:gd name="T18" fmla="*/ 2 w 95"/>
                    <a:gd name="T19" fmla="*/ 1 h 1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5"/>
                    <a:gd name="T31" fmla="*/ 0 h 17"/>
                    <a:gd name="T32" fmla="*/ 95 w 95"/>
                    <a:gd name="T33" fmla="*/ 17 h 17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5" h="17">
                      <a:moveTo>
                        <a:pt x="9" y="7"/>
                      </a:moveTo>
                      <a:lnTo>
                        <a:pt x="5" y="9"/>
                      </a:lnTo>
                      <a:lnTo>
                        <a:pt x="95" y="17"/>
                      </a:lnTo>
                      <a:lnTo>
                        <a:pt x="95" y="8"/>
                      </a:lnTo>
                      <a:lnTo>
                        <a:pt x="5" y="0"/>
                      </a:lnTo>
                      <a:lnTo>
                        <a:pt x="0" y="2"/>
                      </a:lnTo>
                      <a:lnTo>
                        <a:pt x="5" y="0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9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18" name="Freeform 899"/>
                <p:cNvSpPr>
                  <a:spLocks/>
                </p:cNvSpPr>
                <p:nvPr/>
              </p:nvSpPr>
              <p:spPr bwMode="auto">
                <a:xfrm>
                  <a:off x="1478" y="3532"/>
                  <a:ext cx="36" cy="73"/>
                </a:xfrm>
                <a:custGeom>
                  <a:avLst/>
                  <a:gdLst>
                    <a:gd name="T0" fmla="*/ 2 w 71"/>
                    <a:gd name="T1" fmla="*/ 34 h 145"/>
                    <a:gd name="T2" fmla="*/ 3 w 71"/>
                    <a:gd name="T3" fmla="*/ 36 h 145"/>
                    <a:gd name="T4" fmla="*/ 18 w 71"/>
                    <a:gd name="T5" fmla="*/ 2 h 145"/>
                    <a:gd name="T6" fmla="*/ 16 w 71"/>
                    <a:gd name="T7" fmla="*/ 0 h 145"/>
                    <a:gd name="T8" fmla="*/ 1 w 71"/>
                    <a:gd name="T9" fmla="*/ 35 h 145"/>
                    <a:gd name="T10" fmla="*/ 2 w 71"/>
                    <a:gd name="T11" fmla="*/ 37 h 145"/>
                    <a:gd name="T12" fmla="*/ 1 w 71"/>
                    <a:gd name="T13" fmla="*/ 35 h 145"/>
                    <a:gd name="T14" fmla="*/ 0 w 71"/>
                    <a:gd name="T15" fmla="*/ 37 h 145"/>
                    <a:gd name="T16" fmla="*/ 2 w 71"/>
                    <a:gd name="T17" fmla="*/ 37 h 145"/>
                    <a:gd name="T18" fmla="*/ 2 w 71"/>
                    <a:gd name="T19" fmla="*/ 34 h 14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71"/>
                    <a:gd name="T31" fmla="*/ 0 h 145"/>
                    <a:gd name="T32" fmla="*/ 71 w 71"/>
                    <a:gd name="T33" fmla="*/ 145 h 14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71" h="145">
                      <a:moveTo>
                        <a:pt x="7" y="136"/>
                      </a:moveTo>
                      <a:lnTo>
                        <a:pt x="11" y="143"/>
                      </a:lnTo>
                      <a:lnTo>
                        <a:pt x="71" y="5"/>
                      </a:lnTo>
                      <a:lnTo>
                        <a:pt x="62" y="0"/>
                      </a:lnTo>
                      <a:lnTo>
                        <a:pt x="2" y="138"/>
                      </a:lnTo>
                      <a:lnTo>
                        <a:pt x="7" y="145"/>
                      </a:lnTo>
                      <a:lnTo>
                        <a:pt x="2" y="138"/>
                      </a:lnTo>
                      <a:lnTo>
                        <a:pt x="0" y="145"/>
                      </a:lnTo>
                      <a:lnTo>
                        <a:pt x="7" y="145"/>
                      </a:lnTo>
                      <a:lnTo>
                        <a:pt x="7" y="13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19" name="Freeform 900"/>
                <p:cNvSpPr>
                  <a:spLocks/>
                </p:cNvSpPr>
                <p:nvPr/>
              </p:nvSpPr>
              <p:spPr bwMode="auto">
                <a:xfrm>
                  <a:off x="1482" y="3600"/>
                  <a:ext cx="77" cy="9"/>
                </a:xfrm>
                <a:custGeom>
                  <a:avLst/>
                  <a:gdLst>
                    <a:gd name="T0" fmla="*/ 37 w 154"/>
                    <a:gd name="T1" fmla="*/ 4 h 17"/>
                    <a:gd name="T2" fmla="*/ 38 w 154"/>
                    <a:gd name="T3" fmla="*/ 2 h 17"/>
                    <a:gd name="T4" fmla="*/ 0 w 154"/>
                    <a:gd name="T5" fmla="*/ 0 h 17"/>
                    <a:gd name="T6" fmla="*/ 0 w 154"/>
                    <a:gd name="T7" fmla="*/ 3 h 17"/>
                    <a:gd name="T8" fmla="*/ 38 w 154"/>
                    <a:gd name="T9" fmla="*/ 5 h 17"/>
                    <a:gd name="T10" fmla="*/ 39 w 154"/>
                    <a:gd name="T11" fmla="*/ 4 h 17"/>
                    <a:gd name="T12" fmla="*/ 38 w 154"/>
                    <a:gd name="T13" fmla="*/ 5 h 17"/>
                    <a:gd name="T14" fmla="*/ 39 w 154"/>
                    <a:gd name="T15" fmla="*/ 5 h 17"/>
                    <a:gd name="T16" fmla="*/ 39 w 154"/>
                    <a:gd name="T17" fmla="*/ 4 h 17"/>
                    <a:gd name="T18" fmla="*/ 37 w 154"/>
                    <a:gd name="T19" fmla="*/ 4 h 1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54"/>
                    <a:gd name="T31" fmla="*/ 0 h 17"/>
                    <a:gd name="T32" fmla="*/ 154 w 154"/>
                    <a:gd name="T33" fmla="*/ 17 h 17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54" h="17">
                      <a:moveTo>
                        <a:pt x="145" y="13"/>
                      </a:moveTo>
                      <a:lnTo>
                        <a:pt x="150" y="8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150" y="17"/>
                      </a:lnTo>
                      <a:lnTo>
                        <a:pt x="154" y="13"/>
                      </a:lnTo>
                      <a:lnTo>
                        <a:pt x="150" y="17"/>
                      </a:lnTo>
                      <a:lnTo>
                        <a:pt x="154" y="17"/>
                      </a:lnTo>
                      <a:lnTo>
                        <a:pt x="154" y="13"/>
                      </a:lnTo>
                      <a:lnTo>
                        <a:pt x="145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20" name="Freeform 901"/>
                <p:cNvSpPr>
                  <a:spLocks/>
                </p:cNvSpPr>
                <p:nvPr/>
              </p:nvSpPr>
              <p:spPr bwMode="auto">
                <a:xfrm>
                  <a:off x="1452" y="3584"/>
                  <a:ext cx="20" cy="11"/>
                </a:xfrm>
                <a:custGeom>
                  <a:avLst/>
                  <a:gdLst>
                    <a:gd name="T0" fmla="*/ 9 w 40"/>
                    <a:gd name="T1" fmla="*/ 4 h 20"/>
                    <a:gd name="T2" fmla="*/ 10 w 40"/>
                    <a:gd name="T3" fmla="*/ 3 h 20"/>
                    <a:gd name="T4" fmla="*/ 1 w 40"/>
                    <a:gd name="T5" fmla="*/ 0 h 20"/>
                    <a:gd name="T6" fmla="*/ 0 w 40"/>
                    <a:gd name="T7" fmla="*/ 3 h 20"/>
                    <a:gd name="T8" fmla="*/ 9 w 40"/>
                    <a:gd name="T9" fmla="*/ 6 h 20"/>
                    <a:gd name="T10" fmla="*/ 10 w 40"/>
                    <a:gd name="T11" fmla="*/ 5 h 20"/>
                    <a:gd name="T12" fmla="*/ 9 w 40"/>
                    <a:gd name="T13" fmla="*/ 6 h 20"/>
                    <a:gd name="T14" fmla="*/ 10 w 40"/>
                    <a:gd name="T15" fmla="*/ 6 h 20"/>
                    <a:gd name="T16" fmla="*/ 10 w 40"/>
                    <a:gd name="T17" fmla="*/ 5 h 20"/>
                    <a:gd name="T18" fmla="*/ 9 w 40"/>
                    <a:gd name="T19" fmla="*/ 4 h 2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0"/>
                    <a:gd name="T31" fmla="*/ 0 h 20"/>
                    <a:gd name="T32" fmla="*/ 40 w 40"/>
                    <a:gd name="T33" fmla="*/ 20 h 2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0" h="20">
                      <a:moveTo>
                        <a:pt x="33" y="12"/>
                      </a:moveTo>
                      <a:lnTo>
                        <a:pt x="38" y="10"/>
                      </a:lnTo>
                      <a:lnTo>
                        <a:pt x="2" y="0"/>
                      </a:lnTo>
                      <a:lnTo>
                        <a:pt x="0" y="9"/>
                      </a:lnTo>
                      <a:lnTo>
                        <a:pt x="36" y="19"/>
                      </a:lnTo>
                      <a:lnTo>
                        <a:pt x="40" y="17"/>
                      </a:lnTo>
                      <a:lnTo>
                        <a:pt x="36" y="19"/>
                      </a:lnTo>
                      <a:lnTo>
                        <a:pt x="39" y="20"/>
                      </a:lnTo>
                      <a:lnTo>
                        <a:pt x="40" y="17"/>
                      </a:lnTo>
                      <a:lnTo>
                        <a:pt x="33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21" name="Freeform 902"/>
                <p:cNvSpPr>
                  <a:spLocks/>
                </p:cNvSpPr>
                <p:nvPr/>
              </p:nvSpPr>
              <p:spPr bwMode="auto">
                <a:xfrm>
                  <a:off x="1469" y="3547"/>
                  <a:ext cx="32" cy="46"/>
                </a:xfrm>
                <a:custGeom>
                  <a:avLst/>
                  <a:gdLst>
                    <a:gd name="T0" fmla="*/ 14 w 66"/>
                    <a:gd name="T1" fmla="*/ 1 h 92"/>
                    <a:gd name="T2" fmla="*/ 13 w 66"/>
                    <a:gd name="T3" fmla="*/ 1 h 92"/>
                    <a:gd name="T4" fmla="*/ 0 w 66"/>
                    <a:gd name="T5" fmla="*/ 22 h 92"/>
                    <a:gd name="T6" fmla="*/ 1 w 66"/>
                    <a:gd name="T7" fmla="*/ 23 h 92"/>
                    <a:gd name="T8" fmla="*/ 15 w 66"/>
                    <a:gd name="T9" fmla="*/ 1 h 92"/>
                    <a:gd name="T10" fmla="*/ 15 w 66"/>
                    <a:gd name="T11" fmla="*/ 0 h 92"/>
                    <a:gd name="T12" fmla="*/ 15 w 66"/>
                    <a:gd name="T13" fmla="*/ 1 h 92"/>
                    <a:gd name="T14" fmla="*/ 16 w 66"/>
                    <a:gd name="T15" fmla="*/ 1 h 92"/>
                    <a:gd name="T16" fmla="*/ 15 w 66"/>
                    <a:gd name="T17" fmla="*/ 0 h 92"/>
                    <a:gd name="T18" fmla="*/ 14 w 66"/>
                    <a:gd name="T19" fmla="*/ 1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6"/>
                    <a:gd name="T31" fmla="*/ 0 h 92"/>
                    <a:gd name="T32" fmla="*/ 66 w 66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6" h="92">
                      <a:moveTo>
                        <a:pt x="57" y="7"/>
                      </a:moveTo>
                      <a:lnTo>
                        <a:pt x="56" y="1"/>
                      </a:lnTo>
                      <a:lnTo>
                        <a:pt x="0" y="87"/>
                      </a:lnTo>
                      <a:lnTo>
                        <a:pt x="7" y="92"/>
                      </a:lnTo>
                      <a:lnTo>
                        <a:pt x="62" y="6"/>
                      </a:lnTo>
                      <a:lnTo>
                        <a:pt x="61" y="0"/>
                      </a:lnTo>
                      <a:lnTo>
                        <a:pt x="62" y="6"/>
                      </a:lnTo>
                      <a:lnTo>
                        <a:pt x="66" y="2"/>
                      </a:lnTo>
                      <a:lnTo>
                        <a:pt x="61" y="0"/>
                      </a:lnTo>
                      <a:lnTo>
                        <a:pt x="57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22" name="Freeform 903"/>
                <p:cNvSpPr>
                  <a:spLocks/>
                </p:cNvSpPr>
                <p:nvPr/>
              </p:nvSpPr>
              <p:spPr bwMode="auto">
                <a:xfrm>
                  <a:off x="1488" y="3542"/>
                  <a:ext cx="11" cy="8"/>
                </a:xfrm>
                <a:custGeom>
                  <a:avLst/>
                  <a:gdLst>
                    <a:gd name="T0" fmla="*/ 1 w 22"/>
                    <a:gd name="T1" fmla="*/ 0 h 17"/>
                    <a:gd name="T2" fmla="*/ 0 w 22"/>
                    <a:gd name="T3" fmla="*/ 1 h 17"/>
                    <a:gd name="T4" fmla="*/ 5 w 22"/>
                    <a:gd name="T5" fmla="*/ 4 h 17"/>
                    <a:gd name="T6" fmla="*/ 6 w 22"/>
                    <a:gd name="T7" fmla="*/ 2 h 17"/>
                    <a:gd name="T8" fmla="*/ 1 w 22"/>
                    <a:gd name="T9" fmla="*/ 0 h 17"/>
                    <a:gd name="T10" fmla="*/ 1 w 22"/>
                    <a:gd name="T11" fmla="*/ 0 h 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2"/>
                    <a:gd name="T19" fmla="*/ 0 h 17"/>
                    <a:gd name="T20" fmla="*/ 22 w 22"/>
                    <a:gd name="T21" fmla="*/ 17 h 1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2" h="17">
                      <a:moveTo>
                        <a:pt x="3" y="3"/>
                      </a:moveTo>
                      <a:lnTo>
                        <a:pt x="0" y="6"/>
                      </a:lnTo>
                      <a:lnTo>
                        <a:pt x="18" y="17"/>
                      </a:lnTo>
                      <a:lnTo>
                        <a:pt x="22" y="10"/>
                      </a:lnTo>
                      <a:lnTo>
                        <a:pt x="5" y="0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23" name="Freeform 904"/>
                <p:cNvSpPr>
                  <a:spLocks/>
                </p:cNvSpPr>
                <p:nvPr/>
              </p:nvSpPr>
              <p:spPr bwMode="auto">
                <a:xfrm>
                  <a:off x="1495" y="3534"/>
                  <a:ext cx="26" cy="69"/>
                </a:xfrm>
                <a:custGeom>
                  <a:avLst/>
                  <a:gdLst>
                    <a:gd name="T0" fmla="*/ 1 w 53"/>
                    <a:gd name="T1" fmla="*/ 34 h 139"/>
                    <a:gd name="T2" fmla="*/ 2 w 53"/>
                    <a:gd name="T3" fmla="*/ 34 h 139"/>
                    <a:gd name="T4" fmla="*/ 13 w 53"/>
                    <a:gd name="T5" fmla="*/ 0 h 139"/>
                    <a:gd name="T6" fmla="*/ 11 w 53"/>
                    <a:gd name="T7" fmla="*/ 0 h 139"/>
                    <a:gd name="T8" fmla="*/ 0 w 53"/>
                    <a:gd name="T9" fmla="*/ 34 h 139"/>
                    <a:gd name="T10" fmla="*/ 1 w 53"/>
                    <a:gd name="T11" fmla="*/ 34 h 13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3"/>
                    <a:gd name="T19" fmla="*/ 0 h 139"/>
                    <a:gd name="T20" fmla="*/ 53 w 53"/>
                    <a:gd name="T21" fmla="*/ 139 h 13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3" h="139">
                      <a:moveTo>
                        <a:pt x="5" y="137"/>
                      </a:moveTo>
                      <a:lnTo>
                        <a:pt x="9" y="139"/>
                      </a:lnTo>
                      <a:lnTo>
                        <a:pt x="53" y="3"/>
                      </a:lnTo>
                      <a:lnTo>
                        <a:pt x="44" y="0"/>
                      </a:lnTo>
                      <a:lnTo>
                        <a:pt x="0" y="136"/>
                      </a:lnTo>
                      <a:lnTo>
                        <a:pt x="5" y="1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24" name="Freeform 905"/>
                <p:cNvSpPr>
                  <a:spLocks/>
                </p:cNvSpPr>
                <p:nvPr/>
              </p:nvSpPr>
              <p:spPr bwMode="auto">
                <a:xfrm>
                  <a:off x="1526" y="3535"/>
                  <a:ext cx="11" cy="71"/>
                </a:xfrm>
                <a:custGeom>
                  <a:avLst/>
                  <a:gdLst>
                    <a:gd name="T0" fmla="*/ 1 w 23"/>
                    <a:gd name="T1" fmla="*/ 36 h 142"/>
                    <a:gd name="T2" fmla="*/ 2 w 23"/>
                    <a:gd name="T3" fmla="*/ 36 h 142"/>
                    <a:gd name="T4" fmla="*/ 5 w 23"/>
                    <a:gd name="T5" fmla="*/ 0 h 142"/>
                    <a:gd name="T6" fmla="*/ 3 w 23"/>
                    <a:gd name="T7" fmla="*/ 0 h 142"/>
                    <a:gd name="T8" fmla="*/ 0 w 23"/>
                    <a:gd name="T9" fmla="*/ 36 h 142"/>
                    <a:gd name="T10" fmla="*/ 1 w 23"/>
                    <a:gd name="T11" fmla="*/ 36 h 14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3"/>
                    <a:gd name="T19" fmla="*/ 0 h 142"/>
                    <a:gd name="T20" fmla="*/ 23 w 23"/>
                    <a:gd name="T21" fmla="*/ 142 h 14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3" h="142">
                      <a:moveTo>
                        <a:pt x="5" y="142"/>
                      </a:moveTo>
                      <a:lnTo>
                        <a:pt x="10" y="142"/>
                      </a:lnTo>
                      <a:lnTo>
                        <a:pt x="23" y="0"/>
                      </a:lnTo>
                      <a:lnTo>
                        <a:pt x="14" y="0"/>
                      </a:lnTo>
                      <a:lnTo>
                        <a:pt x="0" y="142"/>
                      </a:lnTo>
                      <a:lnTo>
                        <a:pt x="5" y="1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25" name="Freeform 906"/>
                <p:cNvSpPr>
                  <a:spLocks/>
                </p:cNvSpPr>
                <p:nvPr/>
              </p:nvSpPr>
              <p:spPr bwMode="auto">
                <a:xfrm>
                  <a:off x="2026" y="3561"/>
                  <a:ext cx="671" cy="137"/>
                </a:xfrm>
                <a:custGeom>
                  <a:avLst/>
                  <a:gdLst>
                    <a:gd name="T0" fmla="*/ 228 w 1341"/>
                    <a:gd name="T1" fmla="*/ 0 h 275"/>
                    <a:gd name="T2" fmla="*/ 156 w 1341"/>
                    <a:gd name="T3" fmla="*/ 13 h 275"/>
                    <a:gd name="T4" fmla="*/ 250 w 1341"/>
                    <a:gd name="T5" fmla="*/ 17 h 275"/>
                    <a:gd name="T6" fmla="*/ 253 w 1341"/>
                    <a:gd name="T7" fmla="*/ 19 h 275"/>
                    <a:gd name="T8" fmla="*/ 257 w 1341"/>
                    <a:gd name="T9" fmla="*/ 21 h 275"/>
                    <a:gd name="T10" fmla="*/ 261 w 1341"/>
                    <a:gd name="T11" fmla="*/ 22 h 275"/>
                    <a:gd name="T12" fmla="*/ 267 w 1341"/>
                    <a:gd name="T13" fmla="*/ 24 h 275"/>
                    <a:gd name="T14" fmla="*/ 272 w 1341"/>
                    <a:gd name="T15" fmla="*/ 26 h 275"/>
                    <a:gd name="T16" fmla="*/ 278 w 1341"/>
                    <a:gd name="T17" fmla="*/ 28 h 275"/>
                    <a:gd name="T18" fmla="*/ 285 w 1341"/>
                    <a:gd name="T19" fmla="*/ 30 h 275"/>
                    <a:gd name="T20" fmla="*/ 292 w 1341"/>
                    <a:gd name="T21" fmla="*/ 32 h 275"/>
                    <a:gd name="T22" fmla="*/ 298 w 1341"/>
                    <a:gd name="T23" fmla="*/ 34 h 275"/>
                    <a:gd name="T24" fmla="*/ 305 w 1341"/>
                    <a:gd name="T25" fmla="*/ 36 h 275"/>
                    <a:gd name="T26" fmla="*/ 312 w 1341"/>
                    <a:gd name="T27" fmla="*/ 37 h 275"/>
                    <a:gd name="T28" fmla="*/ 318 w 1341"/>
                    <a:gd name="T29" fmla="*/ 38 h 275"/>
                    <a:gd name="T30" fmla="*/ 323 w 1341"/>
                    <a:gd name="T31" fmla="*/ 40 h 275"/>
                    <a:gd name="T32" fmla="*/ 328 w 1341"/>
                    <a:gd name="T33" fmla="*/ 40 h 275"/>
                    <a:gd name="T34" fmla="*/ 332 w 1341"/>
                    <a:gd name="T35" fmla="*/ 41 h 275"/>
                    <a:gd name="T36" fmla="*/ 336 w 1341"/>
                    <a:gd name="T37" fmla="*/ 41 h 275"/>
                    <a:gd name="T38" fmla="*/ 333 w 1341"/>
                    <a:gd name="T39" fmla="*/ 43 h 275"/>
                    <a:gd name="T40" fmla="*/ 330 w 1341"/>
                    <a:gd name="T41" fmla="*/ 45 h 275"/>
                    <a:gd name="T42" fmla="*/ 325 w 1341"/>
                    <a:gd name="T43" fmla="*/ 47 h 275"/>
                    <a:gd name="T44" fmla="*/ 320 w 1341"/>
                    <a:gd name="T45" fmla="*/ 49 h 275"/>
                    <a:gd name="T46" fmla="*/ 314 w 1341"/>
                    <a:gd name="T47" fmla="*/ 51 h 275"/>
                    <a:gd name="T48" fmla="*/ 307 w 1341"/>
                    <a:gd name="T49" fmla="*/ 53 h 275"/>
                    <a:gd name="T50" fmla="*/ 299 w 1341"/>
                    <a:gd name="T51" fmla="*/ 55 h 275"/>
                    <a:gd name="T52" fmla="*/ 292 w 1341"/>
                    <a:gd name="T53" fmla="*/ 58 h 275"/>
                    <a:gd name="T54" fmla="*/ 285 w 1341"/>
                    <a:gd name="T55" fmla="*/ 60 h 275"/>
                    <a:gd name="T56" fmla="*/ 277 w 1341"/>
                    <a:gd name="T57" fmla="*/ 61 h 275"/>
                    <a:gd name="T58" fmla="*/ 270 w 1341"/>
                    <a:gd name="T59" fmla="*/ 63 h 275"/>
                    <a:gd name="T60" fmla="*/ 263 w 1341"/>
                    <a:gd name="T61" fmla="*/ 65 h 275"/>
                    <a:gd name="T62" fmla="*/ 257 w 1341"/>
                    <a:gd name="T63" fmla="*/ 66 h 275"/>
                    <a:gd name="T64" fmla="*/ 251 w 1341"/>
                    <a:gd name="T65" fmla="*/ 67 h 275"/>
                    <a:gd name="T66" fmla="*/ 246 w 1341"/>
                    <a:gd name="T67" fmla="*/ 68 h 275"/>
                    <a:gd name="T68" fmla="*/ 242 w 1341"/>
                    <a:gd name="T69" fmla="*/ 68 h 275"/>
                    <a:gd name="T70" fmla="*/ 95 w 1341"/>
                    <a:gd name="T71" fmla="*/ 64 h 275"/>
                    <a:gd name="T72" fmla="*/ 91 w 1341"/>
                    <a:gd name="T73" fmla="*/ 64 h 275"/>
                    <a:gd name="T74" fmla="*/ 87 w 1341"/>
                    <a:gd name="T75" fmla="*/ 64 h 275"/>
                    <a:gd name="T76" fmla="*/ 81 w 1341"/>
                    <a:gd name="T77" fmla="*/ 63 h 275"/>
                    <a:gd name="T78" fmla="*/ 74 w 1341"/>
                    <a:gd name="T79" fmla="*/ 62 h 275"/>
                    <a:gd name="T80" fmla="*/ 67 w 1341"/>
                    <a:gd name="T81" fmla="*/ 61 h 275"/>
                    <a:gd name="T82" fmla="*/ 59 w 1341"/>
                    <a:gd name="T83" fmla="*/ 59 h 275"/>
                    <a:gd name="T84" fmla="*/ 51 w 1341"/>
                    <a:gd name="T85" fmla="*/ 58 h 275"/>
                    <a:gd name="T86" fmla="*/ 43 w 1341"/>
                    <a:gd name="T87" fmla="*/ 55 h 275"/>
                    <a:gd name="T88" fmla="*/ 36 w 1341"/>
                    <a:gd name="T89" fmla="*/ 53 h 275"/>
                    <a:gd name="T90" fmla="*/ 28 w 1341"/>
                    <a:gd name="T91" fmla="*/ 50 h 275"/>
                    <a:gd name="T92" fmla="*/ 21 w 1341"/>
                    <a:gd name="T93" fmla="*/ 48 h 275"/>
                    <a:gd name="T94" fmla="*/ 15 w 1341"/>
                    <a:gd name="T95" fmla="*/ 44 h 275"/>
                    <a:gd name="T96" fmla="*/ 9 w 1341"/>
                    <a:gd name="T97" fmla="*/ 41 h 275"/>
                    <a:gd name="T98" fmla="*/ 5 w 1341"/>
                    <a:gd name="T99" fmla="*/ 37 h 275"/>
                    <a:gd name="T100" fmla="*/ 2 w 1341"/>
                    <a:gd name="T101" fmla="*/ 33 h 275"/>
                    <a:gd name="T102" fmla="*/ 0 w 1341"/>
                    <a:gd name="T103" fmla="*/ 29 h 275"/>
                    <a:gd name="T104" fmla="*/ 228 w 1341"/>
                    <a:gd name="T105" fmla="*/ 0 h 275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41"/>
                    <a:gd name="T160" fmla="*/ 0 h 275"/>
                    <a:gd name="T161" fmla="*/ 1341 w 1341"/>
                    <a:gd name="T162" fmla="*/ 275 h 275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41" h="275">
                      <a:moveTo>
                        <a:pt x="912" y="0"/>
                      </a:moveTo>
                      <a:lnTo>
                        <a:pt x="623" y="54"/>
                      </a:lnTo>
                      <a:lnTo>
                        <a:pt x="1000" y="70"/>
                      </a:lnTo>
                      <a:lnTo>
                        <a:pt x="1011" y="77"/>
                      </a:lnTo>
                      <a:lnTo>
                        <a:pt x="1026" y="84"/>
                      </a:lnTo>
                      <a:lnTo>
                        <a:pt x="1044" y="91"/>
                      </a:lnTo>
                      <a:lnTo>
                        <a:pt x="1065" y="99"/>
                      </a:lnTo>
                      <a:lnTo>
                        <a:pt x="1088" y="107"/>
                      </a:lnTo>
                      <a:lnTo>
                        <a:pt x="1112" y="115"/>
                      </a:lnTo>
                      <a:lnTo>
                        <a:pt x="1139" y="122"/>
                      </a:lnTo>
                      <a:lnTo>
                        <a:pt x="1165" y="130"/>
                      </a:lnTo>
                      <a:lnTo>
                        <a:pt x="1192" y="137"/>
                      </a:lnTo>
                      <a:lnTo>
                        <a:pt x="1218" y="144"/>
                      </a:lnTo>
                      <a:lnTo>
                        <a:pt x="1245" y="149"/>
                      </a:lnTo>
                      <a:lnTo>
                        <a:pt x="1269" y="155"/>
                      </a:lnTo>
                      <a:lnTo>
                        <a:pt x="1291" y="160"/>
                      </a:lnTo>
                      <a:lnTo>
                        <a:pt x="1310" y="163"/>
                      </a:lnTo>
                      <a:lnTo>
                        <a:pt x="1328" y="164"/>
                      </a:lnTo>
                      <a:lnTo>
                        <a:pt x="1341" y="165"/>
                      </a:lnTo>
                      <a:lnTo>
                        <a:pt x="1332" y="172"/>
                      </a:lnTo>
                      <a:lnTo>
                        <a:pt x="1317" y="180"/>
                      </a:lnTo>
                      <a:lnTo>
                        <a:pt x="1299" y="190"/>
                      </a:lnTo>
                      <a:lnTo>
                        <a:pt x="1277" y="198"/>
                      </a:lnTo>
                      <a:lnTo>
                        <a:pt x="1253" y="206"/>
                      </a:lnTo>
                      <a:lnTo>
                        <a:pt x="1225" y="215"/>
                      </a:lnTo>
                      <a:lnTo>
                        <a:pt x="1196" y="223"/>
                      </a:lnTo>
                      <a:lnTo>
                        <a:pt x="1167" y="232"/>
                      </a:lnTo>
                      <a:lnTo>
                        <a:pt x="1138" y="240"/>
                      </a:lnTo>
                      <a:lnTo>
                        <a:pt x="1108" y="247"/>
                      </a:lnTo>
                      <a:lnTo>
                        <a:pt x="1079" y="254"/>
                      </a:lnTo>
                      <a:lnTo>
                        <a:pt x="1051" y="260"/>
                      </a:lnTo>
                      <a:lnTo>
                        <a:pt x="1026" y="266"/>
                      </a:lnTo>
                      <a:lnTo>
                        <a:pt x="1003" y="270"/>
                      </a:lnTo>
                      <a:lnTo>
                        <a:pt x="983" y="272"/>
                      </a:lnTo>
                      <a:lnTo>
                        <a:pt x="967" y="275"/>
                      </a:lnTo>
                      <a:lnTo>
                        <a:pt x="379" y="259"/>
                      </a:lnTo>
                      <a:lnTo>
                        <a:pt x="364" y="259"/>
                      </a:lnTo>
                      <a:lnTo>
                        <a:pt x="346" y="256"/>
                      </a:lnTo>
                      <a:lnTo>
                        <a:pt x="322" y="254"/>
                      </a:lnTo>
                      <a:lnTo>
                        <a:pt x="295" y="249"/>
                      </a:lnTo>
                      <a:lnTo>
                        <a:pt x="267" y="245"/>
                      </a:lnTo>
                      <a:lnTo>
                        <a:pt x="235" y="239"/>
                      </a:lnTo>
                      <a:lnTo>
                        <a:pt x="204" y="232"/>
                      </a:lnTo>
                      <a:lnTo>
                        <a:pt x="172" y="223"/>
                      </a:lnTo>
                      <a:lnTo>
                        <a:pt x="141" y="214"/>
                      </a:lnTo>
                      <a:lnTo>
                        <a:pt x="111" y="203"/>
                      </a:lnTo>
                      <a:lnTo>
                        <a:pt x="82" y="192"/>
                      </a:lnTo>
                      <a:lnTo>
                        <a:pt x="58" y="179"/>
                      </a:lnTo>
                      <a:lnTo>
                        <a:pt x="36" y="165"/>
                      </a:lnTo>
                      <a:lnTo>
                        <a:pt x="19" y="150"/>
                      </a:lnTo>
                      <a:lnTo>
                        <a:pt x="6" y="135"/>
                      </a:lnTo>
                      <a:lnTo>
                        <a:pt x="0" y="118"/>
                      </a:lnTo>
                      <a:lnTo>
                        <a:pt x="91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26" name="Freeform 907"/>
                <p:cNvSpPr>
                  <a:spLocks/>
                </p:cNvSpPr>
                <p:nvPr/>
              </p:nvSpPr>
              <p:spPr bwMode="auto">
                <a:xfrm>
                  <a:off x="2321" y="3558"/>
                  <a:ext cx="161" cy="32"/>
                </a:xfrm>
                <a:custGeom>
                  <a:avLst/>
                  <a:gdLst>
                    <a:gd name="T0" fmla="*/ 8 w 324"/>
                    <a:gd name="T1" fmla="*/ 14 h 63"/>
                    <a:gd name="T2" fmla="*/ 8 w 324"/>
                    <a:gd name="T3" fmla="*/ 16 h 63"/>
                    <a:gd name="T4" fmla="*/ 80 w 324"/>
                    <a:gd name="T5" fmla="*/ 3 h 63"/>
                    <a:gd name="T6" fmla="*/ 80 w 324"/>
                    <a:gd name="T7" fmla="*/ 0 h 63"/>
                    <a:gd name="T8" fmla="*/ 8 w 324"/>
                    <a:gd name="T9" fmla="*/ 14 h 63"/>
                    <a:gd name="T10" fmla="*/ 8 w 324"/>
                    <a:gd name="T11" fmla="*/ 16 h 63"/>
                    <a:gd name="T12" fmla="*/ 8 w 324"/>
                    <a:gd name="T13" fmla="*/ 14 h 63"/>
                    <a:gd name="T14" fmla="*/ 0 w 324"/>
                    <a:gd name="T15" fmla="*/ 16 h 63"/>
                    <a:gd name="T16" fmla="*/ 8 w 324"/>
                    <a:gd name="T17" fmla="*/ 16 h 63"/>
                    <a:gd name="T18" fmla="*/ 8 w 324"/>
                    <a:gd name="T19" fmla="*/ 14 h 6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24"/>
                    <a:gd name="T31" fmla="*/ 0 h 63"/>
                    <a:gd name="T32" fmla="*/ 324 w 324"/>
                    <a:gd name="T33" fmla="*/ 63 h 6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24" h="63">
                      <a:moveTo>
                        <a:pt x="34" y="54"/>
                      </a:moveTo>
                      <a:lnTo>
                        <a:pt x="35" y="63"/>
                      </a:lnTo>
                      <a:lnTo>
                        <a:pt x="324" y="9"/>
                      </a:lnTo>
                      <a:lnTo>
                        <a:pt x="322" y="0"/>
                      </a:lnTo>
                      <a:lnTo>
                        <a:pt x="32" y="54"/>
                      </a:lnTo>
                      <a:lnTo>
                        <a:pt x="34" y="63"/>
                      </a:lnTo>
                      <a:lnTo>
                        <a:pt x="32" y="54"/>
                      </a:lnTo>
                      <a:lnTo>
                        <a:pt x="0" y="61"/>
                      </a:lnTo>
                      <a:lnTo>
                        <a:pt x="34" y="63"/>
                      </a:lnTo>
                      <a:lnTo>
                        <a:pt x="34" y="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27" name="Freeform 908"/>
                <p:cNvSpPr>
                  <a:spLocks/>
                </p:cNvSpPr>
                <p:nvPr/>
              </p:nvSpPr>
              <p:spPr bwMode="auto">
                <a:xfrm>
                  <a:off x="2337" y="3586"/>
                  <a:ext cx="190" cy="12"/>
                </a:xfrm>
                <a:custGeom>
                  <a:avLst/>
                  <a:gdLst>
                    <a:gd name="T0" fmla="*/ 95 w 380"/>
                    <a:gd name="T1" fmla="*/ 4 h 25"/>
                    <a:gd name="T2" fmla="*/ 95 w 380"/>
                    <a:gd name="T3" fmla="*/ 4 h 25"/>
                    <a:gd name="T4" fmla="*/ 0 w 380"/>
                    <a:gd name="T5" fmla="*/ 0 h 25"/>
                    <a:gd name="T6" fmla="*/ 0 w 380"/>
                    <a:gd name="T7" fmla="*/ 2 h 25"/>
                    <a:gd name="T8" fmla="*/ 95 w 380"/>
                    <a:gd name="T9" fmla="*/ 6 h 25"/>
                    <a:gd name="T10" fmla="*/ 94 w 380"/>
                    <a:gd name="T11" fmla="*/ 6 h 25"/>
                    <a:gd name="T12" fmla="*/ 95 w 380"/>
                    <a:gd name="T13" fmla="*/ 4 h 25"/>
                    <a:gd name="T14" fmla="*/ 95 w 380"/>
                    <a:gd name="T15" fmla="*/ 4 h 25"/>
                    <a:gd name="T16" fmla="*/ 95 w 380"/>
                    <a:gd name="T17" fmla="*/ 4 h 25"/>
                    <a:gd name="T18" fmla="*/ 95 w 380"/>
                    <a:gd name="T19" fmla="*/ 4 h 2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80"/>
                    <a:gd name="T31" fmla="*/ 0 h 25"/>
                    <a:gd name="T32" fmla="*/ 380 w 380"/>
                    <a:gd name="T33" fmla="*/ 25 h 2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80" h="25">
                      <a:moveTo>
                        <a:pt x="380" y="17"/>
                      </a:moveTo>
                      <a:lnTo>
                        <a:pt x="377" y="16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377" y="25"/>
                      </a:lnTo>
                      <a:lnTo>
                        <a:pt x="375" y="24"/>
                      </a:lnTo>
                      <a:lnTo>
                        <a:pt x="380" y="17"/>
                      </a:lnTo>
                      <a:lnTo>
                        <a:pt x="379" y="16"/>
                      </a:lnTo>
                      <a:lnTo>
                        <a:pt x="377" y="16"/>
                      </a:lnTo>
                      <a:lnTo>
                        <a:pt x="38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28" name="Freeform 909"/>
                <p:cNvSpPr>
                  <a:spLocks/>
                </p:cNvSpPr>
                <p:nvPr/>
              </p:nvSpPr>
              <p:spPr bwMode="auto">
                <a:xfrm>
                  <a:off x="2525" y="3594"/>
                  <a:ext cx="177" cy="52"/>
                </a:xfrm>
                <a:custGeom>
                  <a:avLst/>
                  <a:gdLst>
                    <a:gd name="T0" fmla="*/ 87 w 354"/>
                    <a:gd name="T1" fmla="*/ 26 h 104"/>
                    <a:gd name="T2" fmla="*/ 86 w 354"/>
                    <a:gd name="T3" fmla="*/ 24 h 104"/>
                    <a:gd name="T4" fmla="*/ 83 w 354"/>
                    <a:gd name="T5" fmla="*/ 24 h 104"/>
                    <a:gd name="T6" fmla="*/ 78 w 354"/>
                    <a:gd name="T7" fmla="*/ 23 h 104"/>
                    <a:gd name="T8" fmla="*/ 74 w 354"/>
                    <a:gd name="T9" fmla="*/ 23 h 104"/>
                    <a:gd name="T10" fmla="*/ 68 w 354"/>
                    <a:gd name="T11" fmla="*/ 21 h 104"/>
                    <a:gd name="T12" fmla="*/ 62 w 354"/>
                    <a:gd name="T13" fmla="*/ 20 h 104"/>
                    <a:gd name="T14" fmla="*/ 55 w 354"/>
                    <a:gd name="T15" fmla="*/ 19 h 104"/>
                    <a:gd name="T16" fmla="*/ 48 w 354"/>
                    <a:gd name="T17" fmla="*/ 17 h 104"/>
                    <a:gd name="T18" fmla="*/ 42 w 354"/>
                    <a:gd name="T19" fmla="*/ 14 h 104"/>
                    <a:gd name="T20" fmla="*/ 36 w 354"/>
                    <a:gd name="T21" fmla="*/ 13 h 104"/>
                    <a:gd name="T22" fmla="*/ 28 w 354"/>
                    <a:gd name="T23" fmla="*/ 11 h 104"/>
                    <a:gd name="T24" fmla="*/ 22 w 354"/>
                    <a:gd name="T25" fmla="*/ 9 h 104"/>
                    <a:gd name="T26" fmla="*/ 17 w 354"/>
                    <a:gd name="T27" fmla="*/ 7 h 104"/>
                    <a:gd name="T28" fmla="*/ 11 w 354"/>
                    <a:gd name="T29" fmla="*/ 5 h 104"/>
                    <a:gd name="T30" fmla="*/ 7 w 354"/>
                    <a:gd name="T31" fmla="*/ 3 h 104"/>
                    <a:gd name="T32" fmla="*/ 3 w 354"/>
                    <a:gd name="T33" fmla="*/ 2 h 104"/>
                    <a:gd name="T34" fmla="*/ 1 w 354"/>
                    <a:gd name="T35" fmla="*/ 0 h 104"/>
                    <a:gd name="T36" fmla="*/ 0 w 354"/>
                    <a:gd name="T37" fmla="*/ 2 h 104"/>
                    <a:gd name="T38" fmla="*/ 3 w 354"/>
                    <a:gd name="T39" fmla="*/ 3 h 104"/>
                    <a:gd name="T40" fmla="*/ 6 w 354"/>
                    <a:gd name="T41" fmla="*/ 6 h 104"/>
                    <a:gd name="T42" fmla="*/ 11 w 354"/>
                    <a:gd name="T43" fmla="*/ 7 h 104"/>
                    <a:gd name="T44" fmla="*/ 17 w 354"/>
                    <a:gd name="T45" fmla="*/ 10 h 104"/>
                    <a:gd name="T46" fmla="*/ 22 w 354"/>
                    <a:gd name="T47" fmla="*/ 12 h 104"/>
                    <a:gd name="T48" fmla="*/ 28 w 354"/>
                    <a:gd name="T49" fmla="*/ 13 h 104"/>
                    <a:gd name="T50" fmla="*/ 35 w 354"/>
                    <a:gd name="T51" fmla="*/ 15 h 104"/>
                    <a:gd name="T52" fmla="*/ 42 w 354"/>
                    <a:gd name="T53" fmla="*/ 17 h 104"/>
                    <a:gd name="T54" fmla="*/ 48 w 354"/>
                    <a:gd name="T55" fmla="*/ 19 h 104"/>
                    <a:gd name="T56" fmla="*/ 54 w 354"/>
                    <a:gd name="T57" fmla="*/ 21 h 104"/>
                    <a:gd name="T58" fmla="*/ 61 w 354"/>
                    <a:gd name="T59" fmla="*/ 22 h 104"/>
                    <a:gd name="T60" fmla="*/ 68 w 354"/>
                    <a:gd name="T61" fmla="*/ 24 h 104"/>
                    <a:gd name="T62" fmla="*/ 73 w 354"/>
                    <a:gd name="T63" fmla="*/ 25 h 104"/>
                    <a:gd name="T64" fmla="*/ 78 w 354"/>
                    <a:gd name="T65" fmla="*/ 26 h 104"/>
                    <a:gd name="T66" fmla="*/ 83 w 354"/>
                    <a:gd name="T67" fmla="*/ 26 h 104"/>
                    <a:gd name="T68" fmla="*/ 86 w 354"/>
                    <a:gd name="T69" fmla="*/ 26 h 104"/>
                    <a:gd name="T70" fmla="*/ 85 w 354"/>
                    <a:gd name="T71" fmla="*/ 24 h 104"/>
                    <a:gd name="T72" fmla="*/ 87 w 354"/>
                    <a:gd name="T73" fmla="*/ 26 h 104"/>
                    <a:gd name="T74" fmla="*/ 89 w 354"/>
                    <a:gd name="T75" fmla="*/ 24 h 104"/>
                    <a:gd name="T76" fmla="*/ 86 w 354"/>
                    <a:gd name="T77" fmla="*/ 24 h 104"/>
                    <a:gd name="T78" fmla="*/ 87 w 354"/>
                    <a:gd name="T79" fmla="*/ 26 h 10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354"/>
                    <a:gd name="T121" fmla="*/ 0 h 104"/>
                    <a:gd name="T122" fmla="*/ 354 w 354"/>
                    <a:gd name="T123" fmla="*/ 104 h 104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354" h="104">
                      <a:moveTo>
                        <a:pt x="347" y="103"/>
                      </a:moveTo>
                      <a:lnTo>
                        <a:pt x="343" y="95"/>
                      </a:lnTo>
                      <a:lnTo>
                        <a:pt x="330" y="94"/>
                      </a:lnTo>
                      <a:lnTo>
                        <a:pt x="312" y="92"/>
                      </a:lnTo>
                      <a:lnTo>
                        <a:pt x="294" y="89"/>
                      </a:lnTo>
                      <a:lnTo>
                        <a:pt x="272" y="84"/>
                      </a:lnTo>
                      <a:lnTo>
                        <a:pt x="248" y="79"/>
                      </a:lnTo>
                      <a:lnTo>
                        <a:pt x="221" y="73"/>
                      </a:lnTo>
                      <a:lnTo>
                        <a:pt x="195" y="66"/>
                      </a:lnTo>
                      <a:lnTo>
                        <a:pt x="168" y="59"/>
                      </a:lnTo>
                      <a:lnTo>
                        <a:pt x="142" y="51"/>
                      </a:lnTo>
                      <a:lnTo>
                        <a:pt x="115" y="44"/>
                      </a:lnTo>
                      <a:lnTo>
                        <a:pt x="91" y="36"/>
                      </a:lnTo>
                      <a:lnTo>
                        <a:pt x="68" y="28"/>
                      </a:lnTo>
                      <a:lnTo>
                        <a:pt x="47" y="20"/>
                      </a:lnTo>
                      <a:lnTo>
                        <a:pt x="30" y="13"/>
                      </a:lnTo>
                      <a:lnTo>
                        <a:pt x="15" y="6"/>
                      </a:lnTo>
                      <a:lnTo>
                        <a:pt x="5" y="0"/>
                      </a:lnTo>
                      <a:lnTo>
                        <a:pt x="0" y="7"/>
                      </a:lnTo>
                      <a:lnTo>
                        <a:pt x="10" y="15"/>
                      </a:lnTo>
                      <a:lnTo>
                        <a:pt x="25" y="22"/>
                      </a:lnTo>
                      <a:lnTo>
                        <a:pt x="45" y="29"/>
                      </a:lnTo>
                      <a:lnTo>
                        <a:pt x="66" y="37"/>
                      </a:lnTo>
                      <a:lnTo>
                        <a:pt x="89" y="45"/>
                      </a:lnTo>
                      <a:lnTo>
                        <a:pt x="113" y="53"/>
                      </a:lnTo>
                      <a:lnTo>
                        <a:pt x="140" y="60"/>
                      </a:lnTo>
                      <a:lnTo>
                        <a:pt x="166" y="68"/>
                      </a:lnTo>
                      <a:lnTo>
                        <a:pt x="193" y="75"/>
                      </a:lnTo>
                      <a:lnTo>
                        <a:pt x="219" y="82"/>
                      </a:lnTo>
                      <a:lnTo>
                        <a:pt x="246" y="88"/>
                      </a:lnTo>
                      <a:lnTo>
                        <a:pt x="270" y="94"/>
                      </a:lnTo>
                      <a:lnTo>
                        <a:pt x="292" y="98"/>
                      </a:lnTo>
                      <a:lnTo>
                        <a:pt x="312" y="102"/>
                      </a:lnTo>
                      <a:lnTo>
                        <a:pt x="330" y="103"/>
                      </a:lnTo>
                      <a:lnTo>
                        <a:pt x="343" y="104"/>
                      </a:lnTo>
                      <a:lnTo>
                        <a:pt x="340" y="96"/>
                      </a:lnTo>
                      <a:lnTo>
                        <a:pt x="347" y="103"/>
                      </a:lnTo>
                      <a:lnTo>
                        <a:pt x="354" y="95"/>
                      </a:lnTo>
                      <a:lnTo>
                        <a:pt x="343" y="95"/>
                      </a:lnTo>
                      <a:lnTo>
                        <a:pt x="347" y="1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29" name="Freeform 910"/>
                <p:cNvSpPr>
                  <a:spLocks/>
                </p:cNvSpPr>
                <p:nvPr/>
              </p:nvSpPr>
              <p:spPr bwMode="auto">
                <a:xfrm>
                  <a:off x="2510" y="3642"/>
                  <a:ext cx="188" cy="59"/>
                </a:xfrm>
                <a:custGeom>
                  <a:avLst/>
                  <a:gdLst>
                    <a:gd name="T0" fmla="*/ 0 w 378"/>
                    <a:gd name="T1" fmla="*/ 30 h 117"/>
                    <a:gd name="T2" fmla="*/ 0 w 378"/>
                    <a:gd name="T3" fmla="*/ 30 h 117"/>
                    <a:gd name="T4" fmla="*/ 4 w 378"/>
                    <a:gd name="T5" fmla="*/ 29 h 117"/>
                    <a:gd name="T6" fmla="*/ 9 w 378"/>
                    <a:gd name="T7" fmla="*/ 29 h 117"/>
                    <a:gd name="T8" fmla="*/ 15 w 378"/>
                    <a:gd name="T9" fmla="*/ 27 h 117"/>
                    <a:gd name="T10" fmla="*/ 21 w 378"/>
                    <a:gd name="T11" fmla="*/ 26 h 117"/>
                    <a:gd name="T12" fmla="*/ 28 w 378"/>
                    <a:gd name="T13" fmla="*/ 25 h 117"/>
                    <a:gd name="T14" fmla="*/ 35 w 378"/>
                    <a:gd name="T15" fmla="*/ 23 h 117"/>
                    <a:gd name="T16" fmla="*/ 43 w 378"/>
                    <a:gd name="T17" fmla="*/ 21 h 117"/>
                    <a:gd name="T18" fmla="*/ 50 w 378"/>
                    <a:gd name="T19" fmla="*/ 19 h 117"/>
                    <a:gd name="T20" fmla="*/ 57 w 378"/>
                    <a:gd name="T21" fmla="*/ 17 h 117"/>
                    <a:gd name="T22" fmla="*/ 64 w 378"/>
                    <a:gd name="T23" fmla="*/ 15 h 117"/>
                    <a:gd name="T24" fmla="*/ 71 w 378"/>
                    <a:gd name="T25" fmla="*/ 12 h 117"/>
                    <a:gd name="T26" fmla="*/ 77 w 378"/>
                    <a:gd name="T27" fmla="*/ 10 h 117"/>
                    <a:gd name="T28" fmla="*/ 83 w 378"/>
                    <a:gd name="T29" fmla="*/ 8 h 117"/>
                    <a:gd name="T30" fmla="*/ 88 w 378"/>
                    <a:gd name="T31" fmla="*/ 6 h 117"/>
                    <a:gd name="T32" fmla="*/ 91 w 378"/>
                    <a:gd name="T33" fmla="*/ 4 h 117"/>
                    <a:gd name="T34" fmla="*/ 94 w 378"/>
                    <a:gd name="T35" fmla="*/ 2 h 117"/>
                    <a:gd name="T36" fmla="*/ 92 w 378"/>
                    <a:gd name="T37" fmla="*/ 0 h 117"/>
                    <a:gd name="T38" fmla="*/ 90 w 378"/>
                    <a:gd name="T39" fmla="*/ 2 h 117"/>
                    <a:gd name="T40" fmla="*/ 86 w 378"/>
                    <a:gd name="T41" fmla="*/ 4 h 117"/>
                    <a:gd name="T42" fmla="*/ 82 w 378"/>
                    <a:gd name="T43" fmla="*/ 6 h 117"/>
                    <a:gd name="T44" fmla="*/ 77 w 378"/>
                    <a:gd name="T45" fmla="*/ 8 h 117"/>
                    <a:gd name="T46" fmla="*/ 71 w 378"/>
                    <a:gd name="T47" fmla="*/ 10 h 117"/>
                    <a:gd name="T48" fmla="*/ 64 w 378"/>
                    <a:gd name="T49" fmla="*/ 12 h 117"/>
                    <a:gd name="T50" fmla="*/ 56 w 378"/>
                    <a:gd name="T51" fmla="*/ 14 h 117"/>
                    <a:gd name="T52" fmla="*/ 49 w 378"/>
                    <a:gd name="T53" fmla="*/ 17 h 117"/>
                    <a:gd name="T54" fmla="*/ 42 w 378"/>
                    <a:gd name="T55" fmla="*/ 19 h 117"/>
                    <a:gd name="T56" fmla="*/ 34 w 378"/>
                    <a:gd name="T57" fmla="*/ 21 h 117"/>
                    <a:gd name="T58" fmla="*/ 27 w 378"/>
                    <a:gd name="T59" fmla="*/ 22 h 117"/>
                    <a:gd name="T60" fmla="*/ 20 w 378"/>
                    <a:gd name="T61" fmla="*/ 24 h 117"/>
                    <a:gd name="T62" fmla="*/ 14 w 378"/>
                    <a:gd name="T63" fmla="*/ 25 h 117"/>
                    <a:gd name="T64" fmla="*/ 8 w 378"/>
                    <a:gd name="T65" fmla="*/ 26 h 117"/>
                    <a:gd name="T66" fmla="*/ 3 w 378"/>
                    <a:gd name="T67" fmla="*/ 27 h 117"/>
                    <a:gd name="T68" fmla="*/ 0 w 378"/>
                    <a:gd name="T69" fmla="*/ 27 h 117"/>
                    <a:gd name="T70" fmla="*/ 0 w 378"/>
                    <a:gd name="T71" fmla="*/ 27 h 117"/>
                    <a:gd name="T72" fmla="*/ 0 w 378"/>
                    <a:gd name="T73" fmla="*/ 30 h 117"/>
                    <a:gd name="T74" fmla="*/ 0 w 378"/>
                    <a:gd name="T75" fmla="*/ 30 h 117"/>
                    <a:gd name="T76" fmla="*/ 0 w 378"/>
                    <a:gd name="T77" fmla="*/ 30 h 117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378"/>
                    <a:gd name="T118" fmla="*/ 0 h 117"/>
                    <a:gd name="T119" fmla="*/ 378 w 378"/>
                    <a:gd name="T120" fmla="*/ 117 h 117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378" h="117">
                      <a:moveTo>
                        <a:pt x="0" y="117"/>
                      </a:moveTo>
                      <a:lnTo>
                        <a:pt x="0" y="117"/>
                      </a:lnTo>
                      <a:lnTo>
                        <a:pt x="17" y="115"/>
                      </a:lnTo>
                      <a:lnTo>
                        <a:pt x="37" y="113"/>
                      </a:lnTo>
                      <a:lnTo>
                        <a:pt x="60" y="108"/>
                      </a:lnTo>
                      <a:lnTo>
                        <a:pt x="85" y="102"/>
                      </a:lnTo>
                      <a:lnTo>
                        <a:pt x="113" y="97"/>
                      </a:lnTo>
                      <a:lnTo>
                        <a:pt x="142" y="90"/>
                      </a:lnTo>
                      <a:lnTo>
                        <a:pt x="172" y="83"/>
                      </a:lnTo>
                      <a:lnTo>
                        <a:pt x="202" y="75"/>
                      </a:lnTo>
                      <a:lnTo>
                        <a:pt x="230" y="66"/>
                      </a:lnTo>
                      <a:lnTo>
                        <a:pt x="259" y="58"/>
                      </a:lnTo>
                      <a:lnTo>
                        <a:pt x="287" y="48"/>
                      </a:lnTo>
                      <a:lnTo>
                        <a:pt x="311" y="40"/>
                      </a:lnTo>
                      <a:lnTo>
                        <a:pt x="334" y="32"/>
                      </a:lnTo>
                      <a:lnTo>
                        <a:pt x="353" y="23"/>
                      </a:lnTo>
                      <a:lnTo>
                        <a:pt x="368" y="14"/>
                      </a:lnTo>
                      <a:lnTo>
                        <a:pt x="378" y="7"/>
                      </a:lnTo>
                      <a:lnTo>
                        <a:pt x="371" y="0"/>
                      </a:lnTo>
                      <a:lnTo>
                        <a:pt x="363" y="7"/>
                      </a:lnTo>
                      <a:lnTo>
                        <a:pt x="348" y="14"/>
                      </a:lnTo>
                      <a:lnTo>
                        <a:pt x="330" y="23"/>
                      </a:lnTo>
                      <a:lnTo>
                        <a:pt x="309" y="31"/>
                      </a:lnTo>
                      <a:lnTo>
                        <a:pt x="285" y="39"/>
                      </a:lnTo>
                      <a:lnTo>
                        <a:pt x="257" y="48"/>
                      </a:lnTo>
                      <a:lnTo>
                        <a:pt x="228" y="56"/>
                      </a:lnTo>
                      <a:lnTo>
                        <a:pt x="199" y="66"/>
                      </a:lnTo>
                      <a:lnTo>
                        <a:pt x="169" y="74"/>
                      </a:lnTo>
                      <a:lnTo>
                        <a:pt x="139" y="81"/>
                      </a:lnTo>
                      <a:lnTo>
                        <a:pt x="111" y="87"/>
                      </a:lnTo>
                      <a:lnTo>
                        <a:pt x="83" y="93"/>
                      </a:lnTo>
                      <a:lnTo>
                        <a:pt x="58" y="99"/>
                      </a:lnTo>
                      <a:lnTo>
                        <a:pt x="35" y="104"/>
                      </a:lnTo>
                      <a:lnTo>
                        <a:pt x="15" y="106"/>
                      </a:lnTo>
                      <a:lnTo>
                        <a:pt x="0" y="108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930" name="Freeform 911"/>
                <p:cNvSpPr>
                  <a:spLocks/>
                </p:cNvSpPr>
                <p:nvPr/>
              </p:nvSpPr>
              <p:spPr bwMode="auto">
                <a:xfrm>
                  <a:off x="2216" y="3688"/>
                  <a:ext cx="294" cy="13"/>
                </a:xfrm>
                <a:custGeom>
                  <a:avLst/>
                  <a:gdLst>
                    <a:gd name="T0" fmla="*/ 0 w 588"/>
                    <a:gd name="T1" fmla="*/ 3 h 25"/>
                    <a:gd name="T2" fmla="*/ 0 w 588"/>
                    <a:gd name="T3" fmla="*/ 3 h 25"/>
                    <a:gd name="T4" fmla="*/ 147 w 588"/>
                    <a:gd name="T5" fmla="*/ 7 h 25"/>
                    <a:gd name="T6" fmla="*/ 147 w 588"/>
                    <a:gd name="T7" fmla="*/ 4 h 25"/>
                    <a:gd name="T8" fmla="*/ 0 w 588"/>
                    <a:gd name="T9" fmla="*/ 0 h 25"/>
                    <a:gd name="T10" fmla="*/ 0 w 588"/>
                    <a:gd name="T11" fmla="*/ 0 h 25"/>
                    <a:gd name="T12" fmla="*/ 0 w 588"/>
                    <a:gd name="T13" fmla="*/ 3 h 2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88"/>
                    <a:gd name="T22" fmla="*/ 0 h 25"/>
                    <a:gd name="T23" fmla="*/ 588 w 588"/>
                    <a:gd name="T24" fmla="*/ 25 h 2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88" h="25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588" y="25"/>
                      </a:lnTo>
                      <a:lnTo>
                        <a:pt x="588" y="16"/>
                      </a:lnTo>
                      <a:lnTo>
                        <a:pt x="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1627" name="Freeform 912"/>
              <p:cNvSpPr>
                <a:spLocks/>
              </p:cNvSpPr>
              <p:nvPr/>
            </p:nvSpPr>
            <p:spPr bwMode="auto">
              <a:xfrm>
                <a:off x="2024" y="3620"/>
                <a:ext cx="192" cy="73"/>
              </a:xfrm>
              <a:custGeom>
                <a:avLst/>
                <a:gdLst>
                  <a:gd name="T0" fmla="*/ 0 w 383"/>
                  <a:gd name="T1" fmla="*/ 1 h 146"/>
                  <a:gd name="T2" fmla="*/ 2 w 383"/>
                  <a:gd name="T3" fmla="*/ 5 h 146"/>
                  <a:gd name="T4" fmla="*/ 5 w 383"/>
                  <a:gd name="T5" fmla="*/ 9 h 146"/>
                  <a:gd name="T6" fmla="*/ 10 w 383"/>
                  <a:gd name="T7" fmla="*/ 13 h 146"/>
                  <a:gd name="T8" fmla="*/ 15 w 383"/>
                  <a:gd name="T9" fmla="*/ 17 h 146"/>
                  <a:gd name="T10" fmla="*/ 21 w 383"/>
                  <a:gd name="T11" fmla="*/ 19 h 146"/>
                  <a:gd name="T12" fmla="*/ 29 w 383"/>
                  <a:gd name="T13" fmla="*/ 22 h 146"/>
                  <a:gd name="T14" fmla="*/ 36 w 383"/>
                  <a:gd name="T15" fmla="*/ 25 h 146"/>
                  <a:gd name="T16" fmla="*/ 44 w 383"/>
                  <a:gd name="T17" fmla="*/ 27 h 146"/>
                  <a:gd name="T18" fmla="*/ 52 w 383"/>
                  <a:gd name="T19" fmla="*/ 30 h 146"/>
                  <a:gd name="T20" fmla="*/ 60 w 383"/>
                  <a:gd name="T21" fmla="*/ 31 h 146"/>
                  <a:gd name="T22" fmla="*/ 68 w 383"/>
                  <a:gd name="T23" fmla="*/ 33 h 146"/>
                  <a:gd name="T24" fmla="*/ 75 w 383"/>
                  <a:gd name="T25" fmla="*/ 35 h 146"/>
                  <a:gd name="T26" fmla="*/ 82 w 383"/>
                  <a:gd name="T27" fmla="*/ 36 h 146"/>
                  <a:gd name="T28" fmla="*/ 88 w 383"/>
                  <a:gd name="T29" fmla="*/ 36 h 146"/>
                  <a:gd name="T30" fmla="*/ 92 w 383"/>
                  <a:gd name="T31" fmla="*/ 37 h 146"/>
                  <a:gd name="T32" fmla="*/ 96 w 383"/>
                  <a:gd name="T33" fmla="*/ 37 h 146"/>
                  <a:gd name="T34" fmla="*/ 96 w 383"/>
                  <a:gd name="T35" fmla="*/ 35 h 146"/>
                  <a:gd name="T36" fmla="*/ 92 w 383"/>
                  <a:gd name="T37" fmla="*/ 35 h 146"/>
                  <a:gd name="T38" fmla="*/ 88 w 383"/>
                  <a:gd name="T39" fmla="*/ 34 h 146"/>
                  <a:gd name="T40" fmla="*/ 82 w 383"/>
                  <a:gd name="T41" fmla="*/ 33 h 146"/>
                  <a:gd name="T42" fmla="*/ 76 w 383"/>
                  <a:gd name="T43" fmla="*/ 32 h 146"/>
                  <a:gd name="T44" fmla="*/ 68 w 383"/>
                  <a:gd name="T45" fmla="*/ 30 h 146"/>
                  <a:gd name="T46" fmla="*/ 61 w 383"/>
                  <a:gd name="T47" fmla="*/ 29 h 146"/>
                  <a:gd name="T48" fmla="*/ 53 w 383"/>
                  <a:gd name="T49" fmla="*/ 27 h 146"/>
                  <a:gd name="T50" fmla="*/ 45 w 383"/>
                  <a:gd name="T51" fmla="*/ 25 h 146"/>
                  <a:gd name="T52" fmla="*/ 37 w 383"/>
                  <a:gd name="T53" fmla="*/ 23 h 146"/>
                  <a:gd name="T54" fmla="*/ 29 w 383"/>
                  <a:gd name="T55" fmla="*/ 20 h 146"/>
                  <a:gd name="T56" fmla="*/ 23 w 383"/>
                  <a:gd name="T57" fmla="*/ 18 h 146"/>
                  <a:gd name="T58" fmla="*/ 16 w 383"/>
                  <a:gd name="T59" fmla="*/ 14 h 146"/>
                  <a:gd name="T60" fmla="*/ 11 w 383"/>
                  <a:gd name="T61" fmla="*/ 11 h 146"/>
                  <a:gd name="T62" fmla="*/ 7 w 383"/>
                  <a:gd name="T63" fmla="*/ 7 h 146"/>
                  <a:gd name="T64" fmla="*/ 4 w 383"/>
                  <a:gd name="T65" fmla="*/ 4 h 146"/>
                  <a:gd name="T66" fmla="*/ 3 w 383"/>
                  <a:gd name="T67" fmla="*/ 0 h 146"/>
                  <a:gd name="T68" fmla="*/ 0 w 383"/>
                  <a:gd name="T69" fmla="*/ 1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83"/>
                  <a:gd name="T106" fmla="*/ 0 h 146"/>
                  <a:gd name="T107" fmla="*/ 383 w 383"/>
                  <a:gd name="T108" fmla="*/ 146 h 14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83" h="146">
                    <a:moveTo>
                      <a:pt x="0" y="2"/>
                    </a:moveTo>
                    <a:lnTo>
                      <a:pt x="7" y="21"/>
                    </a:lnTo>
                    <a:lnTo>
                      <a:pt x="19" y="37"/>
                    </a:lnTo>
                    <a:lnTo>
                      <a:pt x="38" y="52"/>
                    </a:lnTo>
                    <a:lnTo>
                      <a:pt x="60" y="66"/>
                    </a:lnTo>
                    <a:lnTo>
                      <a:pt x="84" y="79"/>
                    </a:lnTo>
                    <a:lnTo>
                      <a:pt x="114" y="91"/>
                    </a:lnTo>
                    <a:lnTo>
                      <a:pt x="144" y="101"/>
                    </a:lnTo>
                    <a:lnTo>
                      <a:pt x="175" y="111"/>
                    </a:lnTo>
                    <a:lnTo>
                      <a:pt x="207" y="120"/>
                    </a:lnTo>
                    <a:lnTo>
                      <a:pt x="238" y="127"/>
                    </a:lnTo>
                    <a:lnTo>
                      <a:pt x="269" y="132"/>
                    </a:lnTo>
                    <a:lnTo>
                      <a:pt x="298" y="137"/>
                    </a:lnTo>
                    <a:lnTo>
                      <a:pt x="325" y="142"/>
                    </a:lnTo>
                    <a:lnTo>
                      <a:pt x="350" y="144"/>
                    </a:lnTo>
                    <a:lnTo>
                      <a:pt x="368" y="146"/>
                    </a:lnTo>
                    <a:lnTo>
                      <a:pt x="383" y="146"/>
                    </a:lnTo>
                    <a:lnTo>
                      <a:pt x="383" y="137"/>
                    </a:lnTo>
                    <a:lnTo>
                      <a:pt x="368" y="137"/>
                    </a:lnTo>
                    <a:lnTo>
                      <a:pt x="350" y="135"/>
                    </a:lnTo>
                    <a:lnTo>
                      <a:pt x="327" y="132"/>
                    </a:lnTo>
                    <a:lnTo>
                      <a:pt x="301" y="128"/>
                    </a:lnTo>
                    <a:lnTo>
                      <a:pt x="272" y="123"/>
                    </a:lnTo>
                    <a:lnTo>
                      <a:pt x="241" y="117"/>
                    </a:lnTo>
                    <a:lnTo>
                      <a:pt x="210" y="111"/>
                    </a:lnTo>
                    <a:lnTo>
                      <a:pt x="177" y="101"/>
                    </a:lnTo>
                    <a:lnTo>
                      <a:pt x="146" y="92"/>
                    </a:lnTo>
                    <a:lnTo>
                      <a:pt x="116" y="82"/>
                    </a:lnTo>
                    <a:lnTo>
                      <a:pt x="89" y="70"/>
                    </a:lnTo>
                    <a:lnTo>
                      <a:pt x="64" y="59"/>
                    </a:lnTo>
                    <a:lnTo>
                      <a:pt x="42" y="45"/>
                    </a:lnTo>
                    <a:lnTo>
                      <a:pt x="26" y="30"/>
                    </a:lnTo>
                    <a:lnTo>
                      <a:pt x="14" y="16"/>
                    </a:lnTo>
                    <a:lnTo>
                      <a:pt x="9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28" name="Freeform 913"/>
              <p:cNvSpPr>
                <a:spLocks/>
              </p:cNvSpPr>
              <p:nvPr/>
            </p:nvSpPr>
            <p:spPr bwMode="auto">
              <a:xfrm>
                <a:off x="2064" y="3633"/>
                <a:ext cx="7" cy="23"/>
              </a:xfrm>
              <a:custGeom>
                <a:avLst/>
                <a:gdLst>
                  <a:gd name="T0" fmla="*/ 2 w 14"/>
                  <a:gd name="T1" fmla="*/ 12 h 46"/>
                  <a:gd name="T2" fmla="*/ 3 w 14"/>
                  <a:gd name="T3" fmla="*/ 12 h 46"/>
                  <a:gd name="T4" fmla="*/ 4 w 14"/>
                  <a:gd name="T5" fmla="*/ 0 h 46"/>
                  <a:gd name="T6" fmla="*/ 2 w 14"/>
                  <a:gd name="T7" fmla="*/ 0 h 46"/>
                  <a:gd name="T8" fmla="*/ 0 w 14"/>
                  <a:gd name="T9" fmla="*/ 12 h 46"/>
                  <a:gd name="T10" fmla="*/ 2 w 14"/>
                  <a:gd name="T11" fmla="*/ 12 h 4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"/>
                  <a:gd name="T19" fmla="*/ 0 h 46"/>
                  <a:gd name="T20" fmla="*/ 14 w 14"/>
                  <a:gd name="T21" fmla="*/ 46 h 4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" h="46">
                    <a:moveTo>
                      <a:pt x="5" y="46"/>
                    </a:moveTo>
                    <a:lnTo>
                      <a:pt x="10" y="46"/>
                    </a:lnTo>
                    <a:lnTo>
                      <a:pt x="14" y="0"/>
                    </a:lnTo>
                    <a:lnTo>
                      <a:pt x="5" y="0"/>
                    </a:lnTo>
                    <a:lnTo>
                      <a:pt x="0" y="46"/>
                    </a:lnTo>
                    <a:lnTo>
                      <a:pt x="5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29" name="Freeform 914"/>
              <p:cNvSpPr>
                <a:spLocks/>
              </p:cNvSpPr>
              <p:nvPr/>
            </p:nvSpPr>
            <p:spPr bwMode="auto">
              <a:xfrm>
                <a:off x="2152" y="3706"/>
                <a:ext cx="7" cy="102"/>
              </a:xfrm>
              <a:custGeom>
                <a:avLst/>
                <a:gdLst>
                  <a:gd name="T0" fmla="*/ 1 w 13"/>
                  <a:gd name="T1" fmla="*/ 51 h 204"/>
                  <a:gd name="T2" fmla="*/ 3 w 13"/>
                  <a:gd name="T3" fmla="*/ 51 h 204"/>
                  <a:gd name="T4" fmla="*/ 4 w 13"/>
                  <a:gd name="T5" fmla="*/ 0 h 204"/>
                  <a:gd name="T6" fmla="*/ 1 w 13"/>
                  <a:gd name="T7" fmla="*/ 0 h 204"/>
                  <a:gd name="T8" fmla="*/ 0 w 13"/>
                  <a:gd name="T9" fmla="*/ 51 h 204"/>
                  <a:gd name="T10" fmla="*/ 1 w 13"/>
                  <a:gd name="T11" fmla="*/ 51 h 2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04"/>
                  <a:gd name="T20" fmla="*/ 13 w 13"/>
                  <a:gd name="T21" fmla="*/ 204 h 20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04">
                    <a:moveTo>
                      <a:pt x="4" y="204"/>
                    </a:moveTo>
                    <a:lnTo>
                      <a:pt x="9" y="204"/>
                    </a:lnTo>
                    <a:lnTo>
                      <a:pt x="13" y="0"/>
                    </a:lnTo>
                    <a:lnTo>
                      <a:pt x="4" y="0"/>
                    </a:lnTo>
                    <a:lnTo>
                      <a:pt x="0" y="204"/>
                    </a:lnTo>
                    <a:lnTo>
                      <a:pt x="4" y="20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30" name="Freeform 915"/>
              <p:cNvSpPr>
                <a:spLocks/>
              </p:cNvSpPr>
              <p:nvPr/>
            </p:nvSpPr>
            <p:spPr bwMode="auto">
              <a:xfrm>
                <a:off x="2193" y="3696"/>
                <a:ext cx="4" cy="116"/>
              </a:xfrm>
              <a:custGeom>
                <a:avLst/>
                <a:gdLst>
                  <a:gd name="T0" fmla="*/ 1 w 10"/>
                  <a:gd name="T1" fmla="*/ 58 h 233"/>
                  <a:gd name="T2" fmla="*/ 2 w 10"/>
                  <a:gd name="T3" fmla="*/ 58 h 233"/>
                  <a:gd name="T4" fmla="*/ 2 w 10"/>
                  <a:gd name="T5" fmla="*/ 0 h 233"/>
                  <a:gd name="T6" fmla="*/ 0 w 10"/>
                  <a:gd name="T7" fmla="*/ 0 h 233"/>
                  <a:gd name="T8" fmla="*/ 0 w 10"/>
                  <a:gd name="T9" fmla="*/ 58 h 233"/>
                  <a:gd name="T10" fmla="*/ 1 w 10"/>
                  <a:gd name="T11" fmla="*/ 58 h 2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233"/>
                  <a:gd name="T20" fmla="*/ 10 w 10"/>
                  <a:gd name="T21" fmla="*/ 233 h 2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233">
                    <a:moveTo>
                      <a:pt x="5" y="233"/>
                    </a:moveTo>
                    <a:lnTo>
                      <a:pt x="10" y="233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233"/>
                    </a:lnTo>
                    <a:lnTo>
                      <a:pt x="5" y="2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31" name="Freeform 916"/>
              <p:cNvSpPr>
                <a:spLocks/>
              </p:cNvSpPr>
              <p:nvPr/>
            </p:nvSpPr>
            <p:spPr bwMode="auto">
              <a:xfrm>
                <a:off x="2156" y="3751"/>
                <a:ext cx="39" cy="5"/>
              </a:xfrm>
              <a:custGeom>
                <a:avLst/>
                <a:gdLst>
                  <a:gd name="T0" fmla="*/ 20 w 77"/>
                  <a:gd name="T1" fmla="*/ 1 h 9"/>
                  <a:gd name="T2" fmla="*/ 20 w 77"/>
                  <a:gd name="T3" fmla="*/ 0 h 9"/>
                  <a:gd name="T4" fmla="*/ 0 w 77"/>
                  <a:gd name="T5" fmla="*/ 0 h 9"/>
                  <a:gd name="T6" fmla="*/ 0 w 77"/>
                  <a:gd name="T7" fmla="*/ 3 h 9"/>
                  <a:gd name="T8" fmla="*/ 20 w 77"/>
                  <a:gd name="T9" fmla="*/ 3 h 9"/>
                  <a:gd name="T10" fmla="*/ 20 w 77"/>
                  <a:gd name="T11" fmla="*/ 1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9"/>
                  <a:gd name="T20" fmla="*/ 77 w 77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9">
                    <a:moveTo>
                      <a:pt x="77" y="4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77" y="9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32" name="Freeform 917"/>
              <p:cNvSpPr>
                <a:spLocks/>
              </p:cNvSpPr>
              <p:nvPr/>
            </p:nvSpPr>
            <p:spPr bwMode="auto">
              <a:xfrm>
                <a:off x="2523" y="3760"/>
                <a:ext cx="4" cy="54"/>
              </a:xfrm>
              <a:custGeom>
                <a:avLst/>
                <a:gdLst>
                  <a:gd name="T0" fmla="*/ 1 w 9"/>
                  <a:gd name="T1" fmla="*/ 3 h 108"/>
                  <a:gd name="T2" fmla="*/ 0 w 9"/>
                  <a:gd name="T3" fmla="*/ 2 h 108"/>
                  <a:gd name="T4" fmla="*/ 0 w 9"/>
                  <a:gd name="T5" fmla="*/ 27 h 108"/>
                  <a:gd name="T6" fmla="*/ 2 w 9"/>
                  <a:gd name="T7" fmla="*/ 27 h 108"/>
                  <a:gd name="T8" fmla="*/ 2 w 9"/>
                  <a:gd name="T9" fmla="*/ 2 h 108"/>
                  <a:gd name="T10" fmla="*/ 1 w 9"/>
                  <a:gd name="T11" fmla="*/ 0 h 108"/>
                  <a:gd name="T12" fmla="*/ 2 w 9"/>
                  <a:gd name="T13" fmla="*/ 2 h 108"/>
                  <a:gd name="T14" fmla="*/ 2 w 9"/>
                  <a:gd name="T15" fmla="*/ 0 h 108"/>
                  <a:gd name="T16" fmla="*/ 1 w 9"/>
                  <a:gd name="T17" fmla="*/ 0 h 108"/>
                  <a:gd name="T18" fmla="*/ 1 w 9"/>
                  <a:gd name="T19" fmla="*/ 3 h 10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"/>
                  <a:gd name="T31" fmla="*/ 0 h 108"/>
                  <a:gd name="T32" fmla="*/ 9 w 9"/>
                  <a:gd name="T33" fmla="*/ 108 h 10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" h="108">
                    <a:moveTo>
                      <a:pt x="4" y="9"/>
                    </a:moveTo>
                    <a:lnTo>
                      <a:pt x="0" y="5"/>
                    </a:lnTo>
                    <a:lnTo>
                      <a:pt x="0" y="108"/>
                    </a:lnTo>
                    <a:lnTo>
                      <a:pt x="9" y="108"/>
                    </a:lnTo>
                    <a:lnTo>
                      <a:pt x="9" y="5"/>
                    </a:lnTo>
                    <a:lnTo>
                      <a:pt x="4" y="0"/>
                    </a:lnTo>
                    <a:lnTo>
                      <a:pt x="9" y="5"/>
                    </a:lnTo>
                    <a:lnTo>
                      <a:pt x="9" y="0"/>
                    </a:lnTo>
                    <a:lnTo>
                      <a:pt x="4" y="0"/>
                    </a:lnTo>
                    <a:lnTo>
                      <a:pt x="4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33" name="Freeform 918"/>
              <p:cNvSpPr>
                <a:spLocks/>
              </p:cNvSpPr>
              <p:nvPr/>
            </p:nvSpPr>
            <p:spPr bwMode="auto">
              <a:xfrm>
                <a:off x="2216" y="3760"/>
                <a:ext cx="309" cy="5"/>
              </a:xfrm>
              <a:custGeom>
                <a:avLst/>
                <a:gdLst>
                  <a:gd name="T0" fmla="*/ 2 w 619"/>
                  <a:gd name="T1" fmla="*/ 2 h 9"/>
                  <a:gd name="T2" fmla="*/ 1 w 619"/>
                  <a:gd name="T3" fmla="*/ 3 h 9"/>
                  <a:gd name="T4" fmla="*/ 154 w 619"/>
                  <a:gd name="T5" fmla="*/ 3 h 9"/>
                  <a:gd name="T6" fmla="*/ 154 w 619"/>
                  <a:gd name="T7" fmla="*/ 0 h 9"/>
                  <a:gd name="T8" fmla="*/ 1 w 619"/>
                  <a:gd name="T9" fmla="*/ 0 h 9"/>
                  <a:gd name="T10" fmla="*/ 0 w 619"/>
                  <a:gd name="T11" fmla="*/ 2 h 9"/>
                  <a:gd name="T12" fmla="*/ 1 w 619"/>
                  <a:gd name="T13" fmla="*/ 0 h 9"/>
                  <a:gd name="T14" fmla="*/ 0 w 619"/>
                  <a:gd name="T15" fmla="*/ 0 h 9"/>
                  <a:gd name="T16" fmla="*/ 0 w 619"/>
                  <a:gd name="T17" fmla="*/ 2 h 9"/>
                  <a:gd name="T18" fmla="*/ 2 w 619"/>
                  <a:gd name="T19" fmla="*/ 2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19"/>
                  <a:gd name="T31" fmla="*/ 0 h 9"/>
                  <a:gd name="T32" fmla="*/ 619 w 619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19" h="9">
                    <a:moveTo>
                      <a:pt x="10" y="5"/>
                    </a:moveTo>
                    <a:lnTo>
                      <a:pt x="5" y="9"/>
                    </a:lnTo>
                    <a:lnTo>
                      <a:pt x="619" y="9"/>
                    </a:lnTo>
                    <a:lnTo>
                      <a:pt x="619" y="0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34" name="Freeform 919"/>
              <p:cNvSpPr>
                <a:spLocks/>
              </p:cNvSpPr>
              <p:nvPr/>
            </p:nvSpPr>
            <p:spPr bwMode="auto">
              <a:xfrm>
                <a:off x="2216" y="3762"/>
                <a:ext cx="4" cy="52"/>
              </a:xfrm>
              <a:custGeom>
                <a:avLst/>
                <a:gdLst>
                  <a:gd name="T0" fmla="*/ 1 w 10"/>
                  <a:gd name="T1" fmla="*/ 26 h 103"/>
                  <a:gd name="T2" fmla="*/ 2 w 10"/>
                  <a:gd name="T3" fmla="*/ 26 h 103"/>
                  <a:gd name="T4" fmla="*/ 2 w 10"/>
                  <a:gd name="T5" fmla="*/ 0 h 103"/>
                  <a:gd name="T6" fmla="*/ 0 w 10"/>
                  <a:gd name="T7" fmla="*/ 0 h 103"/>
                  <a:gd name="T8" fmla="*/ 0 w 10"/>
                  <a:gd name="T9" fmla="*/ 26 h 103"/>
                  <a:gd name="T10" fmla="*/ 1 w 10"/>
                  <a:gd name="T11" fmla="*/ 26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03"/>
                  <a:gd name="T20" fmla="*/ 10 w 10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03">
                    <a:moveTo>
                      <a:pt x="5" y="103"/>
                    </a:moveTo>
                    <a:lnTo>
                      <a:pt x="10" y="103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03"/>
                    </a:lnTo>
                    <a:lnTo>
                      <a:pt x="5" y="10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35" name="Freeform 920"/>
              <p:cNvSpPr>
                <a:spLocks/>
              </p:cNvSpPr>
              <p:nvPr/>
            </p:nvSpPr>
            <p:spPr bwMode="auto">
              <a:xfrm>
                <a:off x="2235" y="3762"/>
                <a:ext cx="4" cy="52"/>
              </a:xfrm>
              <a:custGeom>
                <a:avLst/>
                <a:gdLst>
                  <a:gd name="T0" fmla="*/ 1 w 10"/>
                  <a:gd name="T1" fmla="*/ 26 h 103"/>
                  <a:gd name="T2" fmla="*/ 2 w 10"/>
                  <a:gd name="T3" fmla="*/ 26 h 103"/>
                  <a:gd name="T4" fmla="*/ 2 w 10"/>
                  <a:gd name="T5" fmla="*/ 0 h 103"/>
                  <a:gd name="T6" fmla="*/ 0 w 10"/>
                  <a:gd name="T7" fmla="*/ 0 h 103"/>
                  <a:gd name="T8" fmla="*/ 0 w 10"/>
                  <a:gd name="T9" fmla="*/ 26 h 103"/>
                  <a:gd name="T10" fmla="*/ 1 w 10"/>
                  <a:gd name="T11" fmla="*/ 26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03"/>
                  <a:gd name="T20" fmla="*/ 10 w 10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03">
                    <a:moveTo>
                      <a:pt x="5" y="103"/>
                    </a:moveTo>
                    <a:lnTo>
                      <a:pt x="10" y="103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03"/>
                    </a:lnTo>
                    <a:lnTo>
                      <a:pt x="5" y="10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36" name="Freeform 921"/>
              <p:cNvSpPr>
                <a:spLocks/>
              </p:cNvSpPr>
              <p:nvPr/>
            </p:nvSpPr>
            <p:spPr bwMode="auto">
              <a:xfrm>
                <a:off x="2594" y="3623"/>
                <a:ext cx="5" cy="56"/>
              </a:xfrm>
              <a:custGeom>
                <a:avLst/>
                <a:gdLst>
                  <a:gd name="T0" fmla="*/ 3 w 10"/>
                  <a:gd name="T1" fmla="*/ 28 h 113"/>
                  <a:gd name="T2" fmla="*/ 3 w 10"/>
                  <a:gd name="T3" fmla="*/ 28 h 113"/>
                  <a:gd name="T4" fmla="*/ 3 w 10"/>
                  <a:gd name="T5" fmla="*/ 0 h 113"/>
                  <a:gd name="T6" fmla="*/ 0 w 10"/>
                  <a:gd name="T7" fmla="*/ 0 h 113"/>
                  <a:gd name="T8" fmla="*/ 0 w 10"/>
                  <a:gd name="T9" fmla="*/ 28 h 113"/>
                  <a:gd name="T10" fmla="*/ 0 w 10"/>
                  <a:gd name="T11" fmla="*/ 28 h 113"/>
                  <a:gd name="T12" fmla="*/ 3 w 10"/>
                  <a:gd name="T13" fmla="*/ 28 h 1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"/>
                  <a:gd name="T22" fmla="*/ 0 h 113"/>
                  <a:gd name="T23" fmla="*/ 10 w 10"/>
                  <a:gd name="T24" fmla="*/ 113 h 1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" h="113">
                    <a:moveTo>
                      <a:pt x="10" y="113"/>
                    </a:moveTo>
                    <a:lnTo>
                      <a:pt x="10" y="113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13"/>
                    </a:lnTo>
                    <a:lnTo>
                      <a:pt x="10" y="1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37" name="Freeform 922"/>
              <p:cNvSpPr>
                <a:spLocks/>
              </p:cNvSpPr>
              <p:nvPr/>
            </p:nvSpPr>
            <p:spPr bwMode="auto">
              <a:xfrm>
                <a:off x="2594" y="3679"/>
                <a:ext cx="5" cy="133"/>
              </a:xfrm>
              <a:custGeom>
                <a:avLst/>
                <a:gdLst>
                  <a:gd name="T0" fmla="*/ 1 w 10"/>
                  <a:gd name="T1" fmla="*/ 67 h 266"/>
                  <a:gd name="T2" fmla="*/ 3 w 10"/>
                  <a:gd name="T3" fmla="*/ 67 h 266"/>
                  <a:gd name="T4" fmla="*/ 3 w 10"/>
                  <a:gd name="T5" fmla="*/ 0 h 266"/>
                  <a:gd name="T6" fmla="*/ 0 w 10"/>
                  <a:gd name="T7" fmla="*/ 0 h 266"/>
                  <a:gd name="T8" fmla="*/ 0 w 10"/>
                  <a:gd name="T9" fmla="*/ 67 h 266"/>
                  <a:gd name="T10" fmla="*/ 1 w 10"/>
                  <a:gd name="T11" fmla="*/ 67 h 2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266"/>
                  <a:gd name="T20" fmla="*/ 10 w 10"/>
                  <a:gd name="T21" fmla="*/ 266 h 2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266">
                    <a:moveTo>
                      <a:pt x="5" y="266"/>
                    </a:moveTo>
                    <a:lnTo>
                      <a:pt x="10" y="266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266"/>
                    </a:lnTo>
                    <a:lnTo>
                      <a:pt x="5" y="26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38" name="Freeform 923"/>
              <p:cNvSpPr>
                <a:spLocks/>
              </p:cNvSpPr>
              <p:nvPr/>
            </p:nvSpPr>
            <p:spPr bwMode="auto">
              <a:xfrm>
                <a:off x="2668" y="3700"/>
                <a:ext cx="5" cy="100"/>
              </a:xfrm>
              <a:custGeom>
                <a:avLst/>
                <a:gdLst>
                  <a:gd name="T0" fmla="*/ 1 w 9"/>
                  <a:gd name="T1" fmla="*/ 50 h 200"/>
                  <a:gd name="T2" fmla="*/ 3 w 9"/>
                  <a:gd name="T3" fmla="*/ 50 h 200"/>
                  <a:gd name="T4" fmla="*/ 3 w 9"/>
                  <a:gd name="T5" fmla="*/ 0 h 200"/>
                  <a:gd name="T6" fmla="*/ 0 w 9"/>
                  <a:gd name="T7" fmla="*/ 0 h 200"/>
                  <a:gd name="T8" fmla="*/ 0 w 9"/>
                  <a:gd name="T9" fmla="*/ 50 h 200"/>
                  <a:gd name="T10" fmla="*/ 1 w 9"/>
                  <a:gd name="T11" fmla="*/ 50 h 2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200"/>
                  <a:gd name="T20" fmla="*/ 9 w 9"/>
                  <a:gd name="T21" fmla="*/ 200 h 2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200">
                    <a:moveTo>
                      <a:pt x="4" y="200"/>
                    </a:moveTo>
                    <a:lnTo>
                      <a:pt x="9" y="20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200"/>
                    </a:lnTo>
                    <a:lnTo>
                      <a:pt x="4" y="20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39" name="Freeform 924"/>
              <p:cNvSpPr>
                <a:spLocks/>
              </p:cNvSpPr>
              <p:nvPr/>
            </p:nvSpPr>
            <p:spPr bwMode="auto">
              <a:xfrm>
                <a:off x="2681" y="3710"/>
                <a:ext cx="4" cy="83"/>
              </a:xfrm>
              <a:custGeom>
                <a:avLst/>
                <a:gdLst>
                  <a:gd name="T0" fmla="*/ 1 w 9"/>
                  <a:gd name="T1" fmla="*/ 42 h 166"/>
                  <a:gd name="T2" fmla="*/ 2 w 9"/>
                  <a:gd name="T3" fmla="*/ 42 h 166"/>
                  <a:gd name="T4" fmla="*/ 2 w 9"/>
                  <a:gd name="T5" fmla="*/ 0 h 166"/>
                  <a:gd name="T6" fmla="*/ 0 w 9"/>
                  <a:gd name="T7" fmla="*/ 0 h 166"/>
                  <a:gd name="T8" fmla="*/ 0 w 9"/>
                  <a:gd name="T9" fmla="*/ 42 h 166"/>
                  <a:gd name="T10" fmla="*/ 1 w 9"/>
                  <a:gd name="T11" fmla="*/ 42 h 1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66"/>
                  <a:gd name="T20" fmla="*/ 9 w 9"/>
                  <a:gd name="T21" fmla="*/ 166 h 1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66">
                    <a:moveTo>
                      <a:pt x="5" y="166"/>
                    </a:moveTo>
                    <a:lnTo>
                      <a:pt x="9" y="166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66"/>
                    </a:lnTo>
                    <a:lnTo>
                      <a:pt x="5" y="16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40" name="Freeform 925"/>
              <p:cNvSpPr>
                <a:spLocks/>
              </p:cNvSpPr>
              <p:nvPr/>
            </p:nvSpPr>
            <p:spPr bwMode="auto">
              <a:xfrm>
                <a:off x="2484" y="3484"/>
                <a:ext cx="22" cy="19"/>
              </a:xfrm>
              <a:custGeom>
                <a:avLst/>
                <a:gdLst>
                  <a:gd name="T0" fmla="*/ 11 w 45"/>
                  <a:gd name="T1" fmla="*/ 8 h 37"/>
                  <a:gd name="T2" fmla="*/ 11 w 45"/>
                  <a:gd name="T3" fmla="*/ 8 h 37"/>
                  <a:gd name="T4" fmla="*/ 1 w 45"/>
                  <a:gd name="T5" fmla="*/ 0 h 37"/>
                  <a:gd name="T6" fmla="*/ 0 w 45"/>
                  <a:gd name="T7" fmla="*/ 2 h 37"/>
                  <a:gd name="T8" fmla="*/ 9 w 45"/>
                  <a:gd name="T9" fmla="*/ 10 h 37"/>
                  <a:gd name="T10" fmla="*/ 9 w 45"/>
                  <a:gd name="T11" fmla="*/ 10 h 37"/>
                  <a:gd name="T12" fmla="*/ 11 w 45"/>
                  <a:gd name="T13" fmla="*/ 8 h 37"/>
                  <a:gd name="T14" fmla="*/ 11 w 45"/>
                  <a:gd name="T15" fmla="*/ 8 h 37"/>
                  <a:gd name="T16" fmla="*/ 11 w 45"/>
                  <a:gd name="T17" fmla="*/ 8 h 37"/>
                  <a:gd name="T18" fmla="*/ 11 w 45"/>
                  <a:gd name="T19" fmla="*/ 8 h 3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5"/>
                  <a:gd name="T31" fmla="*/ 0 h 37"/>
                  <a:gd name="T32" fmla="*/ 45 w 45"/>
                  <a:gd name="T33" fmla="*/ 37 h 3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5" h="37">
                    <a:moveTo>
                      <a:pt x="45" y="30"/>
                    </a:moveTo>
                    <a:lnTo>
                      <a:pt x="44" y="30"/>
                    </a:lnTo>
                    <a:lnTo>
                      <a:pt x="5" y="0"/>
                    </a:lnTo>
                    <a:lnTo>
                      <a:pt x="0" y="7"/>
                    </a:lnTo>
                    <a:lnTo>
                      <a:pt x="39" y="37"/>
                    </a:lnTo>
                    <a:lnTo>
                      <a:pt x="38" y="37"/>
                    </a:lnTo>
                    <a:lnTo>
                      <a:pt x="45" y="30"/>
                    </a:lnTo>
                    <a:lnTo>
                      <a:pt x="44" y="30"/>
                    </a:lnTo>
                    <a:lnTo>
                      <a:pt x="45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41" name="Freeform 926"/>
              <p:cNvSpPr>
                <a:spLocks/>
              </p:cNvSpPr>
              <p:nvPr/>
            </p:nvSpPr>
            <p:spPr bwMode="auto">
              <a:xfrm>
                <a:off x="2503" y="3499"/>
                <a:ext cx="72" cy="60"/>
              </a:xfrm>
              <a:custGeom>
                <a:avLst/>
                <a:gdLst>
                  <a:gd name="T0" fmla="*/ 36 w 144"/>
                  <a:gd name="T1" fmla="*/ 30 h 120"/>
                  <a:gd name="T2" fmla="*/ 36 w 144"/>
                  <a:gd name="T3" fmla="*/ 29 h 120"/>
                  <a:gd name="T4" fmla="*/ 1 w 144"/>
                  <a:gd name="T5" fmla="*/ 0 h 120"/>
                  <a:gd name="T6" fmla="*/ 0 w 144"/>
                  <a:gd name="T7" fmla="*/ 2 h 120"/>
                  <a:gd name="T8" fmla="*/ 35 w 144"/>
                  <a:gd name="T9" fmla="*/ 30 h 120"/>
                  <a:gd name="T10" fmla="*/ 36 w 144"/>
                  <a:gd name="T11" fmla="*/ 30 h 1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4"/>
                  <a:gd name="T19" fmla="*/ 0 h 120"/>
                  <a:gd name="T20" fmla="*/ 144 w 144"/>
                  <a:gd name="T21" fmla="*/ 120 h 1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4" h="120">
                    <a:moveTo>
                      <a:pt x="141" y="117"/>
                    </a:moveTo>
                    <a:lnTo>
                      <a:pt x="144" y="113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137" y="120"/>
                    </a:lnTo>
                    <a:lnTo>
                      <a:pt x="141" y="1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42" name="Freeform 927"/>
              <p:cNvSpPr>
                <a:spLocks/>
              </p:cNvSpPr>
              <p:nvPr/>
            </p:nvSpPr>
            <p:spPr bwMode="auto">
              <a:xfrm>
                <a:off x="2693" y="3560"/>
                <a:ext cx="8" cy="6"/>
              </a:xfrm>
              <a:custGeom>
                <a:avLst/>
                <a:gdLst>
                  <a:gd name="T0" fmla="*/ 2 w 18"/>
                  <a:gd name="T1" fmla="*/ 3 h 13"/>
                  <a:gd name="T2" fmla="*/ 2 w 18"/>
                  <a:gd name="T3" fmla="*/ 3 h 13"/>
                  <a:gd name="T4" fmla="*/ 3 w 18"/>
                  <a:gd name="T5" fmla="*/ 2 h 13"/>
                  <a:gd name="T6" fmla="*/ 4 w 18"/>
                  <a:gd name="T7" fmla="*/ 2 h 13"/>
                  <a:gd name="T8" fmla="*/ 4 w 18"/>
                  <a:gd name="T9" fmla="*/ 1 h 13"/>
                  <a:gd name="T10" fmla="*/ 4 w 18"/>
                  <a:gd name="T11" fmla="*/ 1 h 13"/>
                  <a:gd name="T12" fmla="*/ 3 w 18"/>
                  <a:gd name="T13" fmla="*/ 0 h 13"/>
                  <a:gd name="T14" fmla="*/ 2 w 18"/>
                  <a:gd name="T15" fmla="*/ 0 h 13"/>
                  <a:gd name="T16" fmla="*/ 2 w 18"/>
                  <a:gd name="T17" fmla="*/ 0 h 13"/>
                  <a:gd name="T18" fmla="*/ 1 w 18"/>
                  <a:gd name="T19" fmla="*/ 0 h 13"/>
                  <a:gd name="T20" fmla="*/ 0 w 18"/>
                  <a:gd name="T21" fmla="*/ 0 h 13"/>
                  <a:gd name="T22" fmla="*/ 0 w 18"/>
                  <a:gd name="T23" fmla="*/ 1 h 13"/>
                  <a:gd name="T24" fmla="*/ 0 w 18"/>
                  <a:gd name="T25" fmla="*/ 1 h 13"/>
                  <a:gd name="T26" fmla="*/ 0 w 18"/>
                  <a:gd name="T27" fmla="*/ 2 h 13"/>
                  <a:gd name="T28" fmla="*/ 0 w 18"/>
                  <a:gd name="T29" fmla="*/ 2 h 13"/>
                  <a:gd name="T30" fmla="*/ 1 w 18"/>
                  <a:gd name="T31" fmla="*/ 3 h 13"/>
                  <a:gd name="T32" fmla="*/ 2 w 18"/>
                  <a:gd name="T33" fmla="*/ 3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13"/>
                  <a:gd name="T53" fmla="*/ 18 w 18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13">
                    <a:moveTo>
                      <a:pt x="8" y="13"/>
                    </a:moveTo>
                    <a:lnTo>
                      <a:pt x="12" y="13"/>
                    </a:lnTo>
                    <a:lnTo>
                      <a:pt x="15" y="11"/>
                    </a:lnTo>
                    <a:lnTo>
                      <a:pt x="17" y="9"/>
                    </a:lnTo>
                    <a:lnTo>
                      <a:pt x="18" y="6"/>
                    </a:lnTo>
                    <a:lnTo>
                      <a:pt x="17" y="4"/>
                    </a:lnTo>
                    <a:lnTo>
                      <a:pt x="15" y="1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3" y="11"/>
                    </a:lnTo>
                    <a:lnTo>
                      <a:pt x="5" y="13"/>
                    </a:lnTo>
                    <a:lnTo>
                      <a:pt x="8" y="1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43" name="Freeform 928"/>
              <p:cNvSpPr>
                <a:spLocks/>
              </p:cNvSpPr>
              <p:nvPr/>
            </p:nvSpPr>
            <p:spPr bwMode="auto">
              <a:xfrm>
                <a:off x="2697" y="3563"/>
                <a:ext cx="7" cy="5"/>
              </a:xfrm>
              <a:custGeom>
                <a:avLst/>
                <a:gdLst>
                  <a:gd name="T0" fmla="*/ 2 w 14"/>
                  <a:gd name="T1" fmla="*/ 0 h 12"/>
                  <a:gd name="T2" fmla="*/ 2 w 14"/>
                  <a:gd name="T3" fmla="*/ 0 h 12"/>
                  <a:gd name="T4" fmla="*/ 1 w 14"/>
                  <a:gd name="T5" fmla="*/ 0 h 12"/>
                  <a:gd name="T6" fmla="*/ 2 w 14"/>
                  <a:gd name="T7" fmla="*/ 0 h 12"/>
                  <a:gd name="T8" fmla="*/ 1 w 14"/>
                  <a:gd name="T9" fmla="*/ 0 h 12"/>
                  <a:gd name="T10" fmla="*/ 0 w 14"/>
                  <a:gd name="T11" fmla="*/ 0 h 12"/>
                  <a:gd name="T12" fmla="*/ 0 w 14"/>
                  <a:gd name="T13" fmla="*/ 2 h 12"/>
                  <a:gd name="T14" fmla="*/ 2 w 14"/>
                  <a:gd name="T15" fmla="*/ 2 h 12"/>
                  <a:gd name="T16" fmla="*/ 3 w 14"/>
                  <a:gd name="T17" fmla="*/ 1 h 12"/>
                  <a:gd name="T18" fmla="*/ 4 w 14"/>
                  <a:gd name="T19" fmla="*/ 1 h 12"/>
                  <a:gd name="T20" fmla="*/ 4 w 14"/>
                  <a:gd name="T21" fmla="*/ 0 h 12"/>
                  <a:gd name="T22" fmla="*/ 4 w 14"/>
                  <a:gd name="T23" fmla="*/ 0 h 12"/>
                  <a:gd name="T24" fmla="*/ 2 w 14"/>
                  <a:gd name="T25" fmla="*/ 0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"/>
                  <a:gd name="T40" fmla="*/ 0 h 12"/>
                  <a:gd name="T41" fmla="*/ 14 w 14"/>
                  <a:gd name="T42" fmla="*/ 12 h 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" h="12">
                    <a:moveTo>
                      <a:pt x="5" y="0"/>
                    </a:moveTo>
                    <a:lnTo>
                      <a:pt x="5" y="0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0" y="12"/>
                    </a:lnTo>
                    <a:lnTo>
                      <a:pt x="5" y="12"/>
                    </a:lnTo>
                    <a:lnTo>
                      <a:pt x="10" y="8"/>
                    </a:lnTo>
                    <a:lnTo>
                      <a:pt x="13" y="6"/>
                    </a:lnTo>
                    <a:lnTo>
                      <a:pt x="14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44" name="Freeform 929"/>
              <p:cNvSpPr>
                <a:spLocks/>
              </p:cNvSpPr>
              <p:nvPr/>
            </p:nvSpPr>
            <p:spPr bwMode="auto">
              <a:xfrm>
                <a:off x="2697" y="3557"/>
                <a:ext cx="7" cy="6"/>
              </a:xfrm>
              <a:custGeom>
                <a:avLst/>
                <a:gdLst>
                  <a:gd name="T0" fmla="*/ 0 w 14"/>
                  <a:gd name="T1" fmla="*/ 3 h 10"/>
                  <a:gd name="T2" fmla="*/ 0 w 14"/>
                  <a:gd name="T3" fmla="*/ 3 h 10"/>
                  <a:gd name="T4" fmla="*/ 1 w 14"/>
                  <a:gd name="T5" fmla="*/ 3 h 10"/>
                  <a:gd name="T6" fmla="*/ 2 w 14"/>
                  <a:gd name="T7" fmla="*/ 3 h 10"/>
                  <a:gd name="T8" fmla="*/ 1 w 14"/>
                  <a:gd name="T9" fmla="*/ 4 h 10"/>
                  <a:gd name="T10" fmla="*/ 2 w 14"/>
                  <a:gd name="T11" fmla="*/ 4 h 10"/>
                  <a:gd name="T12" fmla="*/ 4 w 14"/>
                  <a:gd name="T13" fmla="*/ 4 h 10"/>
                  <a:gd name="T14" fmla="*/ 4 w 14"/>
                  <a:gd name="T15" fmla="*/ 2 h 10"/>
                  <a:gd name="T16" fmla="*/ 3 w 14"/>
                  <a:gd name="T17" fmla="*/ 1 h 10"/>
                  <a:gd name="T18" fmla="*/ 2 w 14"/>
                  <a:gd name="T19" fmla="*/ 0 h 10"/>
                  <a:gd name="T20" fmla="*/ 0 w 14"/>
                  <a:gd name="T21" fmla="*/ 0 h 10"/>
                  <a:gd name="T22" fmla="*/ 0 w 14"/>
                  <a:gd name="T23" fmla="*/ 0 h 10"/>
                  <a:gd name="T24" fmla="*/ 0 w 14"/>
                  <a:gd name="T25" fmla="*/ 3 h 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"/>
                  <a:gd name="T40" fmla="*/ 0 h 10"/>
                  <a:gd name="T41" fmla="*/ 14 w 14"/>
                  <a:gd name="T42" fmla="*/ 10 h 1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" h="10">
                    <a:moveTo>
                      <a:pt x="0" y="9"/>
                    </a:moveTo>
                    <a:lnTo>
                      <a:pt x="0" y="9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14" y="10"/>
                    </a:lnTo>
                    <a:lnTo>
                      <a:pt x="13" y="5"/>
                    </a:lnTo>
                    <a:lnTo>
                      <a:pt x="10" y="2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45" name="Freeform 930"/>
              <p:cNvSpPr>
                <a:spLocks/>
              </p:cNvSpPr>
              <p:nvPr/>
            </p:nvSpPr>
            <p:spPr bwMode="auto">
              <a:xfrm>
                <a:off x="2690" y="3557"/>
                <a:ext cx="7" cy="6"/>
              </a:xfrm>
              <a:custGeom>
                <a:avLst/>
                <a:gdLst>
                  <a:gd name="T0" fmla="*/ 3 w 12"/>
                  <a:gd name="T1" fmla="*/ 4 h 10"/>
                  <a:gd name="T2" fmla="*/ 3 w 12"/>
                  <a:gd name="T3" fmla="*/ 4 h 10"/>
                  <a:gd name="T4" fmla="*/ 4 w 12"/>
                  <a:gd name="T5" fmla="*/ 4 h 10"/>
                  <a:gd name="T6" fmla="*/ 4 w 12"/>
                  <a:gd name="T7" fmla="*/ 3 h 10"/>
                  <a:gd name="T8" fmla="*/ 4 w 12"/>
                  <a:gd name="T9" fmla="*/ 3 h 10"/>
                  <a:gd name="T10" fmla="*/ 4 w 12"/>
                  <a:gd name="T11" fmla="*/ 3 h 10"/>
                  <a:gd name="T12" fmla="*/ 4 w 12"/>
                  <a:gd name="T13" fmla="*/ 0 h 10"/>
                  <a:gd name="T14" fmla="*/ 3 w 12"/>
                  <a:gd name="T15" fmla="*/ 0 h 10"/>
                  <a:gd name="T16" fmla="*/ 1 w 12"/>
                  <a:gd name="T17" fmla="*/ 1 h 10"/>
                  <a:gd name="T18" fmla="*/ 1 w 12"/>
                  <a:gd name="T19" fmla="*/ 2 h 10"/>
                  <a:gd name="T20" fmla="*/ 0 w 12"/>
                  <a:gd name="T21" fmla="*/ 4 h 10"/>
                  <a:gd name="T22" fmla="*/ 0 w 12"/>
                  <a:gd name="T23" fmla="*/ 4 h 10"/>
                  <a:gd name="T24" fmla="*/ 3 w 12"/>
                  <a:gd name="T25" fmla="*/ 4 h 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"/>
                  <a:gd name="T40" fmla="*/ 0 h 10"/>
                  <a:gd name="T41" fmla="*/ 12 w 12"/>
                  <a:gd name="T42" fmla="*/ 10 h 1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" h="10">
                    <a:moveTo>
                      <a:pt x="9" y="10"/>
                    </a:moveTo>
                    <a:lnTo>
                      <a:pt x="9" y="10"/>
                    </a:lnTo>
                    <a:lnTo>
                      <a:pt x="10" y="10"/>
                    </a:lnTo>
                    <a:lnTo>
                      <a:pt x="10" y="9"/>
                    </a:lnTo>
                    <a:lnTo>
                      <a:pt x="12" y="9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10"/>
                    </a:lnTo>
                    <a:lnTo>
                      <a:pt x="9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46" name="Freeform 931"/>
              <p:cNvSpPr>
                <a:spLocks/>
              </p:cNvSpPr>
              <p:nvPr/>
            </p:nvSpPr>
            <p:spPr bwMode="auto">
              <a:xfrm>
                <a:off x="2690" y="3563"/>
                <a:ext cx="7" cy="5"/>
              </a:xfrm>
              <a:custGeom>
                <a:avLst/>
                <a:gdLst>
                  <a:gd name="T0" fmla="*/ 4 w 12"/>
                  <a:gd name="T1" fmla="*/ 0 h 12"/>
                  <a:gd name="T2" fmla="*/ 4 w 12"/>
                  <a:gd name="T3" fmla="*/ 0 h 12"/>
                  <a:gd name="T4" fmla="*/ 4 w 12"/>
                  <a:gd name="T5" fmla="*/ 0 h 12"/>
                  <a:gd name="T6" fmla="*/ 4 w 12"/>
                  <a:gd name="T7" fmla="*/ 0 h 12"/>
                  <a:gd name="T8" fmla="*/ 4 w 12"/>
                  <a:gd name="T9" fmla="*/ 0 h 12"/>
                  <a:gd name="T10" fmla="*/ 3 w 12"/>
                  <a:gd name="T11" fmla="*/ 0 h 12"/>
                  <a:gd name="T12" fmla="*/ 0 w 12"/>
                  <a:gd name="T13" fmla="*/ 0 h 12"/>
                  <a:gd name="T14" fmla="*/ 1 w 12"/>
                  <a:gd name="T15" fmla="*/ 1 h 12"/>
                  <a:gd name="T16" fmla="*/ 1 w 12"/>
                  <a:gd name="T17" fmla="*/ 1 h 12"/>
                  <a:gd name="T18" fmla="*/ 3 w 12"/>
                  <a:gd name="T19" fmla="*/ 2 h 12"/>
                  <a:gd name="T20" fmla="*/ 4 w 12"/>
                  <a:gd name="T21" fmla="*/ 2 h 12"/>
                  <a:gd name="T22" fmla="*/ 4 w 12"/>
                  <a:gd name="T23" fmla="*/ 2 h 12"/>
                  <a:gd name="T24" fmla="*/ 4 w 12"/>
                  <a:gd name="T25" fmla="*/ 0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"/>
                  <a:gd name="T40" fmla="*/ 0 h 12"/>
                  <a:gd name="T41" fmla="*/ 12 w 12"/>
                  <a:gd name="T42" fmla="*/ 12 h 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" h="12">
                    <a:moveTo>
                      <a:pt x="12" y="2"/>
                    </a:moveTo>
                    <a:lnTo>
                      <a:pt x="12" y="2"/>
                    </a:lnTo>
                    <a:lnTo>
                      <a:pt x="10" y="2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1" y="6"/>
                    </a:lnTo>
                    <a:lnTo>
                      <a:pt x="3" y="8"/>
                    </a:lnTo>
                    <a:lnTo>
                      <a:pt x="8" y="12"/>
                    </a:lnTo>
                    <a:lnTo>
                      <a:pt x="12" y="12"/>
                    </a:ln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47" name="Freeform 932"/>
              <p:cNvSpPr>
                <a:spLocks/>
              </p:cNvSpPr>
              <p:nvPr/>
            </p:nvSpPr>
            <p:spPr bwMode="auto">
              <a:xfrm>
                <a:off x="2254" y="3558"/>
                <a:ext cx="10" cy="9"/>
              </a:xfrm>
              <a:custGeom>
                <a:avLst/>
                <a:gdLst>
                  <a:gd name="T0" fmla="*/ 3 w 19"/>
                  <a:gd name="T1" fmla="*/ 5 h 17"/>
                  <a:gd name="T2" fmla="*/ 4 w 19"/>
                  <a:gd name="T3" fmla="*/ 4 h 17"/>
                  <a:gd name="T4" fmla="*/ 4 w 19"/>
                  <a:gd name="T5" fmla="*/ 4 h 17"/>
                  <a:gd name="T6" fmla="*/ 5 w 19"/>
                  <a:gd name="T7" fmla="*/ 3 h 17"/>
                  <a:gd name="T8" fmla="*/ 5 w 19"/>
                  <a:gd name="T9" fmla="*/ 2 h 17"/>
                  <a:gd name="T10" fmla="*/ 5 w 19"/>
                  <a:gd name="T11" fmla="*/ 1 h 17"/>
                  <a:gd name="T12" fmla="*/ 4 w 19"/>
                  <a:gd name="T13" fmla="*/ 1 h 17"/>
                  <a:gd name="T14" fmla="*/ 4 w 19"/>
                  <a:gd name="T15" fmla="*/ 1 h 17"/>
                  <a:gd name="T16" fmla="*/ 3 w 19"/>
                  <a:gd name="T17" fmla="*/ 0 h 17"/>
                  <a:gd name="T18" fmla="*/ 2 w 19"/>
                  <a:gd name="T19" fmla="*/ 1 h 17"/>
                  <a:gd name="T20" fmla="*/ 1 w 19"/>
                  <a:gd name="T21" fmla="*/ 1 h 17"/>
                  <a:gd name="T22" fmla="*/ 1 w 19"/>
                  <a:gd name="T23" fmla="*/ 1 h 17"/>
                  <a:gd name="T24" fmla="*/ 0 w 19"/>
                  <a:gd name="T25" fmla="*/ 2 h 17"/>
                  <a:gd name="T26" fmla="*/ 1 w 19"/>
                  <a:gd name="T27" fmla="*/ 3 h 17"/>
                  <a:gd name="T28" fmla="*/ 1 w 19"/>
                  <a:gd name="T29" fmla="*/ 4 h 17"/>
                  <a:gd name="T30" fmla="*/ 2 w 19"/>
                  <a:gd name="T31" fmla="*/ 4 h 17"/>
                  <a:gd name="T32" fmla="*/ 3 w 19"/>
                  <a:gd name="T33" fmla="*/ 5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"/>
                  <a:gd name="T52" fmla="*/ 0 h 17"/>
                  <a:gd name="T53" fmla="*/ 19 w 19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" h="17">
                    <a:moveTo>
                      <a:pt x="9" y="17"/>
                    </a:moveTo>
                    <a:lnTo>
                      <a:pt x="13" y="16"/>
                    </a:lnTo>
                    <a:lnTo>
                      <a:pt x="16" y="15"/>
                    </a:lnTo>
                    <a:lnTo>
                      <a:pt x="18" y="11"/>
                    </a:lnTo>
                    <a:lnTo>
                      <a:pt x="19" y="8"/>
                    </a:lnTo>
                    <a:lnTo>
                      <a:pt x="18" y="4"/>
                    </a:lnTo>
                    <a:lnTo>
                      <a:pt x="16" y="2"/>
                    </a:lnTo>
                    <a:lnTo>
                      <a:pt x="13" y="1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1" y="11"/>
                    </a:lnTo>
                    <a:lnTo>
                      <a:pt x="2" y="15"/>
                    </a:lnTo>
                    <a:lnTo>
                      <a:pt x="5" y="16"/>
                    </a:lnTo>
                    <a:lnTo>
                      <a:pt x="9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48" name="Freeform 933"/>
              <p:cNvSpPr>
                <a:spLocks/>
              </p:cNvSpPr>
              <p:nvPr/>
            </p:nvSpPr>
            <p:spPr bwMode="auto">
              <a:xfrm>
                <a:off x="2258" y="3562"/>
                <a:ext cx="8" cy="7"/>
              </a:xfrm>
              <a:custGeom>
                <a:avLst/>
                <a:gdLst>
                  <a:gd name="T0" fmla="*/ 2 w 15"/>
                  <a:gd name="T1" fmla="*/ 0 h 14"/>
                  <a:gd name="T2" fmla="*/ 2 w 15"/>
                  <a:gd name="T3" fmla="*/ 0 h 14"/>
                  <a:gd name="T4" fmla="*/ 1 w 15"/>
                  <a:gd name="T5" fmla="*/ 1 h 14"/>
                  <a:gd name="T6" fmla="*/ 1 w 15"/>
                  <a:gd name="T7" fmla="*/ 1 h 14"/>
                  <a:gd name="T8" fmla="*/ 1 w 15"/>
                  <a:gd name="T9" fmla="*/ 1 h 14"/>
                  <a:gd name="T10" fmla="*/ 0 w 15"/>
                  <a:gd name="T11" fmla="*/ 1 h 14"/>
                  <a:gd name="T12" fmla="*/ 0 w 15"/>
                  <a:gd name="T13" fmla="*/ 4 h 14"/>
                  <a:gd name="T14" fmla="*/ 2 w 15"/>
                  <a:gd name="T15" fmla="*/ 4 h 14"/>
                  <a:gd name="T16" fmla="*/ 3 w 15"/>
                  <a:gd name="T17" fmla="*/ 3 h 14"/>
                  <a:gd name="T18" fmla="*/ 4 w 15"/>
                  <a:gd name="T19" fmla="*/ 2 h 14"/>
                  <a:gd name="T20" fmla="*/ 4 w 15"/>
                  <a:gd name="T21" fmla="*/ 0 h 14"/>
                  <a:gd name="T22" fmla="*/ 4 w 15"/>
                  <a:gd name="T23" fmla="*/ 0 h 14"/>
                  <a:gd name="T24" fmla="*/ 2 w 15"/>
                  <a:gd name="T25" fmla="*/ 0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"/>
                  <a:gd name="T40" fmla="*/ 0 h 14"/>
                  <a:gd name="T41" fmla="*/ 15 w 15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" h="14">
                    <a:moveTo>
                      <a:pt x="5" y="0"/>
                    </a:moveTo>
                    <a:lnTo>
                      <a:pt x="5" y="0"/>
                    </a:lnTo>
                    <a:lnTo>
                      <a:pt x="4" y="1"/>
                    </a:lnTo>
                    <a:lnTo>
                      <a:pt x="3" y="3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5" y="13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15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49" name="Freeform 934"/>
              <p:cNvSpPr>
                <a:spLocks/>
              </p:cNvSpPr>
              <p:nvPr/>
            </p:nvSpPr>
            <p:spPr bwMode="auto">
              <a:xfrm>
                <a:off x="2258" y="3556"/>
                <a:ext cx="8" cy="6"/>
              </a:xfrm>
              <a:custGeom>
                <a:avLst/>
                <a:gdLst>
                  <a:gd name="T0" fmla="*/ 0 w 15"/>
                  <a:gd name="T1" fmla="*/ 2 h 13"/>
                  <a:gd name="T2" fmla="*/ 0 w 15"/>
                  <a:gd name="T3" fmla="*/ 2 h 13"/>
                  <a:gd name="T4" fmla="*/ 1 w 15"/>
                  <a:gd name="T5" fmla="*/ 2 h 13"/>
                  <a:gd name="T6" fmla="*/ 1 w 15"/>
                  <a:gd name="T7" fmla="*/ 2 h 13"/>
                  <a:gd name="T8" fmla="*/ 2 w 15"/>
                  <a:gd name="T9" fmla="*/ 3 h 13"/>
                  <a:gd name="T10" fmla="*/ 2 w 15"/>
                  <a:gd name="T11" fmla="*/ 3 h 13"/>
                  <a:gd name="T12" fmla="*/ 4 w 15"/>
                  <a:gd name="T13" fmla="*/ 3 h 13"/>
                  <a:gd name="T14" fmla="*/ 3 w 15"/>
                  <a:gd name="T15" fmla="*/ 1 h 13"/>
                  <a:gd name="T16" fmla="*/ 3 w 15"/>
                  <a:gd name="T17" fmla="*/ 1 h 13"/>
                  <a:gd name="T18" fmla="*/ 2 w 15"/>
                  <a:gd name="T19" fmla="*/ 0 h 13"/>
                  <a:gd name="T20" fmla="*/ 0 w 15"/>
                  <a:gd name="T21" fmla="*/ 0 h 13"/>
                  <a:gd name="T22" fmla="*/ 0 w 15"/>
                  <a:gd name="T23" fmla="*/ 0 h 13"/>
                  <a:gd name="T24" fmla="*/ 0 w 15"/>
                  <a:gd name="T25" fmla="*/ 2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"/>
                  <a:gd name="T40" fmla="*/ 0 h 13"/>
                  <a:gd name="T41" fmla="*/ 15 w 15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" h="13">
                    <a:moveTo>
                      <a:pt x="0" y="9"/>
                    </a:moveTo>
                    <a:lnTo>
                      <a:pt x="0" y="9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5" y="12"/>
                    </a:lnTo>
                    <a:lnTo>
                      <a:pt x="5" y="13"/>
                    </a:lnTo>
                    <a:lnTo>
                      <a:pt x="15" y="13"/>
                    </a:lnTo>
                    <a:lnTo>
                      <a:pt x="12" y="7"/>
                    </a:lnTo>
                    <a:lnTo>
                      <a:pt x="9" y="4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50" name="Freeform 935"/>
              <p:cNvSpPr>
                <a:spLocks/>
              </p:cNvSpPr>
              <p:nvPr/>
            </p:nvSpPr>
            <p:spPr bwMode="auto">
              <a:xfrm>
                <a:off x="2251" y="3556"/>
                <a:ext cx="7" cy="6"/>
              </a:xfrm>
              <a:custGeom>
                <a:avLst/>
                <a:gdLst>
                  <a:gd name="T0" fmla="*/ 3 w 14"/>
                  <a:gd name="T1" fmla="*/ 3 h 13"/>
                  <a:gd name="T2" fmla="*/ 3 w 14"/>
                  <a:gd name="T3" fmla="*/ 3 h 13"/>
                  <a:gd name="T4" fmla="*/ 3 w 14"/>
                  <a:gd name="T5" fmla="*/ 2 h 13"/>
                  <a:gd name="T6" fmla="*/ 3 w 14"/>
                  <a:gd name="T7" fmla="*/ 2 h 13"/>
                  <a:gd name="T8" fmla="*/ 3 w 14"/>
                  <a:gd name="T9" fmla="*/ 2 h 13"/>
                  <a:gd name="T10" fmla="*/ 4 w 14"/>
                  <a:gd name="T11" fmla="*/ 2 h 13"/>
                  <a:gd name="T12" fmla="*/ 4 w 14"/>
                  <a:gd name="T13" fmla="*/ 0 h 13"/>
                  <a:gd name="T14" fmla="*/ 3 w 14"/>
                  <a:gd name="T15" fmla="*/ 0 h 13"/>
                  <a:gd name="T16" fmla="*/ 2 w 14"/>
                  <a:gd name="T17" fmla="*/ 1 h 13"/>
                  <a:gd name="T18" fmla="*/ 1 w 14"/>
                  <a:gd name="T19" fmla="*/ 2 h 13"/>
                  <a:gd name="T20" fmla="*/ 0 w 14"/>
                  <a:gd name="T21" fmla="*/ 3 h 13"/>
                  <a:gd name="T22" fmla="*/ 0 w 14"/>
                  <a:gd name="T23" fmla="*/ 3 h 13"/>
                  <a:gd name="T24" fmla="*/ 3 w 14"/>
                  <a:gd name="T25" fmla="*/ 3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"/>
                  <a:gd name="T40" fmla="*/ 0 h 13"/>
                  <a:gd name="T41" fmla="*/ 14 w 14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" h="13">
                    <a:moveTo>
                      <a:pt x="9" y="13"/>
                    </a:moveTo>
                    <a:lnTo>
                      <a:pt x="9" y="13"/>
                    </a:lnTo>
                    <a:lnTo>
                      <a:pt x="10" y="11"/>
                    </a:lnTo>
                    <a:lnTo>
                      <a:pt x="9" y="11"/>
                    </a:lnTo>
                    <a:lnTo>
                      <a:pt x="11" y="11"/>
                    </a:lnTo>
                    <a:lnTo>
                      <a:pt x="14" y="9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5" y="4"/>
                    </a:lnTo>
                    <a:lnTo>
                      <a:pt x="1" y="8"/>
                    </a:lnTo>
                    <a:lnTo>
                      <a:pt x="0" y="13"/>
                    </a:lnTo>
                    <a:lnTo>
                      <a:pt x="9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51" name="Freeform 936"/>
              <p:cNvSpPr>
                <a:spLocks/>
              </p:cNvSpPr>
              <p:nvPr/>
            </p:nvSpPr>
            <p:spPr bwMode="auto">
              <a:xfrm>
                <a:off x="2251" y="3562"/>
                <a:ext cx="7" cy="7"/>
              </a:xfrm>
              <a:custGeom>
                <a:avLst/>
                <a:gdLst>
                  <a:gd name="T0" fmla="*/ 4 w 14"/>
                  <a:gd name="T1" fmla="*/ 1 h 14"/>
                  <a:gd name="T2" fmla="*/ 4 w 14"/>
                  <a:gd name="T3" fmla="*/ 1 h 14"/>
                  <a:gd name="T4" fmla="*/ 3 w 14"/>
                  <a:gd name="T5" fmla="*/ 1 h 14"/>
                  <a:gd name="T6" fmla="*/ 3 w 14"/>
                  <a:gd name="T7" fmla="*/ 1 h 14"/>
                  <a:gd name="T8" fmla="*/ 3 w 14"/>
                  <a:gd name="T9" fmla="*/ 1 h 14"/>
                  <a:gd name="T10" fmla="*/ 3 w 14"/>
                  <a:gd name="T11" fmla="*/ 0 h 14"/>
                  <a:gd name="T12" fmla="*/ 0 w 14"/>
                  <a:gd name="T13" fmla="*/ 0 h 14"/>
                  <a:gd name="T14" fmla="*/ 1 w 14"/>
                  <a:gd name="T15" fmla="*/ 1 h 14"/>
                  <a:gd name="T16" fmla="*/ 1 w 14"/>
                  <a:gd name="T17" fmla="*/ 3 h 14"/>
                  <a:gd name="T18" fmla="*/ 3 w 14"/>
                  <a:gd name="T19" fmla="*/ 4 h 14"/>
                  <a:gd name="T20" fmla="*/ 4 w 14"/>
                  <a:gd name="T21" fmla="*/ 4 h 14"/>
                  <a:gd name="T22" fmla="*/ 4 w 14"/>
                  <a:gd name="T23" fmla="*/ 4 h 14"/>
                  <a:gd name="T24" fmla="*/ 4 w 14"/>
                  <a:gd name="T25" fmla="*/ 1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"/>
                  <a:gd name="T40" fmla="*/ 0 h 14"/>
                  <a:gd name="T41" fmla="*/ 14 w 14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" h="14">
                    <a:moveTo>
                      <a:pt x="14" y="4"/>
                    </a:moveTo>
                    <a:lnTo>
                      <a:pt x="14" y="4"/>
                    </a:lnTo>
                    <a:lnTo>
                      <a:pt x="11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1" y="4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4" y="14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52" name="Freeform 937"/>
              <p:cNvSpPr>
                <a:spLocks/>
              </p:cNvSpPr>
              <p:nvPr/>
            </p:nvSpPr>
            <p:spPr bwMode="auto">
              <a:xfrm>
                <a:off x="2302" y="3560"/>
                <a:ext cx="10" cy="8"/>
              </a:xfrm>
              <a:custGeom>
                <a:avLst/>
                <a:gdLst>
                  <a:gd name="T0" fmla="*/ 2 w 21"/>
                  <a:gd name="T1" fmla="*/ 4 h 16"/>
                  <a:gd name="T2" fmla="*/ 3 w 21"/>
                  <a:gd name="T3" fmla="*/ 3 h 16"/>
                  <a:gd name="T4" fmla="*/ 4 w 21"/>
                  <a:gd name="T5" fmla="*/ 3 h 16"/>
                  <a:gd name="T6" fmla="*/ 5 w 21"/>
                  <a:gd name="T7" fmla="*/ 3 h 16"/>
                  <a:gd name="T8" fmla="*/ 5 w 21"/>
                  <a:gd name="T9" fmla="*/ 2 h 16"/>
                  <a:gd name="T10" fmla="*/ 5 w 21"/>
                  <a:gd name="T11" fmla="*/ 1 h 16"/>
                  <a:gd name="T12" fmla="*/ 4 w 21"/>
                  <a:gd name="T13" fmla="*/ 1 h 16"/>
                  <a:gd name="T14" fmla="*/ 3 w 21"/>
                  <a:gd name="T15" fmla="*/ 0 h 16"/>
                  <a:gd name="T16" fmla="*/ 2 w 21"/>
                  <a:gd name="T17" fmla="*/ 0 h 16"/>
                  <a:gd name="T18" fmla="*/ 1 w 21"/>
                  <a:gd name="T19" fmla="*/ 0 h 16"/>
                  <a:gd name="T20" fmla="*/ 1 w 21"/>
                  <a:gd name="T21" fmla="*/ 1 h 16"/>
                  <a:gd name="T22" fmla="*/ 0 w 21"/>
                  <a:gd name="T23" fmla="*/ 1 h 16"/>
                  <a:gd name="T24" fmla="*/ 0 w 21"/>
                  <a:gd name="T25" fmla="*/ 2 h 16"/>
                  <a:gd name="T26" fmla="*/ 0 w 21"/>
                  <a:gd name="T27" fmla="*/ 3 h 16"/>
                  <a:gd name="T28" fmla="*/ 1 w 21"/>
                  <a:gd name="T29" fmla="*/ 3 h 16"/>
                  <a:gd name="T30" fmla="*/ 1 w 21"/>
                  <a:gd name="T31" fmla="*/ 3 h 16"/>
                  <a:gd name="T32" fmla="*/ 2 w 21"/>
                  <a:gd name="T33" fmla="*/ 4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"/>
                  <a:gd name="T52" fmla="*/ 0 h 16"/>
                  <a:gd name="T53" fmla="*/ 21 w 21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" h="16">
                    <a:moveTo>
                      <a:pt x="10" y="16"/>
                    </a:moveTo>
                    <a:lnTo>
                      <a:pt x="15" y="15"/>
                    </a:lnTo>
                    <a:lnTo>
                      <a:pt x="17" y="14"/>
                    </a:lnTo>
                    <a:lnTo>
                      <a:pt x="20" y="12"/>
                    </a:lnTo>
                    <a:lnTo>
                      <a:pt x="21" y="8"/>
                    </a:lnTo>
                    <a:lnTo>
                      <a:pt x="20" y="5"/>
                    </a:lnTo>
                    <a:lnTo>
                      <a:pt x="17" y="3"/>
                    </a:lnTo>
                    <a:lnTo>
                      <a:pt x="15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3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1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10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53" name="Freeform 938"/>
              <p:cNvSpPr>
                <a:spLocks/>
              </p:cNvSpPr>
              <p:nvPr/>
            </p:nvSpPr>
            <p:spPr bwMode="auto">
              <a:xfrm>
                <a:off x="2307" y="3564"/>
                <a:ext cx="7" cy="6"/>
              </a:xfrm>
              <a:custGeom>
                <a:avLst/>
                <a:gdLst>
                  <a:gd name="T0" fmla="*/ 1 w 15"/>
                  <a:gd name="T1" fmla="*/ 0 h 13"/>
                  <a:gd name="T2" fmla="*/ 1 w 15"/>
                  <a:gd name="T3" fmla="*/ 0 h 13"/>
                  <a:gd name="T4" fmla="*/ 1 w 15"/>
                  <a:gd name="T5" fmla="*/ 0 h 13"/>
                  <a:gd name="T6" fmla="*/ 1 w 15"/>
                  <a:gd name="T7" fmla="*/ 0 h 13"/>
                  <a:gd name="T8" fmla="*/ 1 w 15"/>
                  <a:gd name="T9" fmla="*/ 0 h 13"/>
                  <a:gd name="T10" fmla="*/ 0 w 15"/>
                  <a:gd name="T11" fmla="*/ 1 h 13"/>
                  <a:gd name="T12" fmla="*/ 0 w 15"/>
                  <a:gd name="T13" fmla="*/ 3 h 13"/>
                  <a:gd name="T14" fmla="*/ 1 w 15"/>
                  <a:gd name="T15" fmla="*/ 3 h 13"/>
                  <a:gd name="T16" fmla="*/ 2 w 15"/>
                  <a:gd name="T17" fmla="*/ 2 h 13"/>
                  <a:gd name="T18" fmla="*/ 3 w 15"/>
                  <a:gd name="T19" fmla="*/ 1 h 13"/>
                  <a:gd name="T20" fmla="*/ 3 w 15"/>
                  <a:gd name="T21" fmla="*/ 0 h 13"/>
                  <a:gd name="T22" fmla="*/ 3 w 15"/>
                  <a:gd name="T23" fmla="*/ 0 h 13"/>
                  <a:gd name="T24" fmla="*/ 1 w 15"/>
                  <a:gd name="T25" fmla="*/ 0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"/>
                  <a:gd name="T40" fmla="*/ 0 h 13"/>
                  <a:gd name="T41" fmla="*/ 15 w 15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" h="13">
                    <a:moveTo>
                      <a:pt x="6" y="0"/>
                    </a:moveTo>
                    <a:lnTo>
                      <a:pt x="6" y="0"/>
                    </a:lnTo>
                    <a:lnTo>
                      <a:pt x="6" y="1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0" y="4"/>
                    </a:lnTo>
                    <a:lnTo>
                      <a:pt x="0" y="13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3" y="6"/>
                    </a:lnTo>
                    <a:lnTo>
                      <a:pt x="15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54" name="Freeform 939"/>
              <p:cNvSpPr>
                <a:spLocks/>
              </p:cNvSpPr>
              <p:nvPr/>
            </p:nvSpPr>
            <p:spPr bwMode="auto">
              <a:xfrm>
                <a:off x="2307" y="3557"/>
                <a:ext cx="7" cy="7"/>
              </a:xfrm>
              <a:custGeom>
                <a:avLst/>
                <a:gdLst>
                  <a:gd name="T0" fmla="*/ 0 w 15"/>
                  <a:gd name="T1" fmla="*/ 3 h 12"/>
                  <a:gd name="T2" fmla="*/ 0 w 15"/>
                  <a:gd name="T3" fmla="*/ 3 h 12"/>
                  <a:gd name="T4" fmla="*/ 1 w 15"/>
                  <a:gd name="T5" fmla="*/ 3 h 12"/>
                  <a:gd name="T6" fmla="*/ 1 w 15"/>
                  <a:gd name="T7" fmla="*/ 4 h 12"/>
                  <a:gd name="T8" fmla="*/ 1 w 15"/>
                  <a:gd name="T9" fmla="*/ 4 h 12"/>
                  <a:gd name="T10" fmla="*/ 1 w 15"/>
                  <a:gd name="T11" fmla="*/ 4 h 12"/>
                  <a:gd name="T12" fmla="*/ 3 w 15"/>
                  <a:gd name="T13" fmla="*/ 4 h 12"/>
                  <a:gd name="T14" fmla="*/ 3 w 15"/>
                  <a:gd name="T15" fmla="*/ 2 h 12"/>
                  <a:gd name="T16" fmla="*/ 2 w 15"/>
                  <a:gd name="T17" fmla="*/ 1 h 12"/>
                  <a:gd name="T18" fmla="*/ 1 w 15"/>
                  <a:gd name="T19" fmla="*/ 0 h 12"/>
                  <a:gd name="T20" fmla="*/ 0 w 15"/>
                  <a:gd name="T21" fmla="*/ 0 h 12"/>
                  <a:gd name="T22" fmla="*/ 0 w 15"/>
                  <a:gd name="T23" fmla="*/ 0 h 12"/>
                  <a:gd name="T24" fmla="*/ 0 w 15"/>
                  <a:gd name="T25" fmla="*/ 3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"/>
                  <a:gd name="T40" fmla="*/ 0 h 12"/>
                  <a:gd name="T41" fmla="*/ 15 w 15"/>
                  <a:gd name="T42" fmla="*/ 12 h 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" h="12">
                    <a:moveTo>
                      <a:pt x="0" y="9"/>
                    </a:moveTo>
                    <a:lnTo>
                      <a:pt x="0" y="9"/>
                    </a:lnTo>
                    <a:lnTo>
                      <a:pt x="4" y="9"/>
                    </a:lnTo>
                    <a:lnTo>
                      <a:pt x="4" y="10"/>
                    </a:lnTo>
                    <a:lnTo>
                      <a:pt x="6" y="11"/>
                    </a:lnTo>
                    <a:lnTo>
                      <a:pt x="6" y="12"/>
                    </a:lnTo>
                    <a:lnTo>
                      <a:pt x="15" y="12"/>
                    </a:lnTo>
                    <a:lnTo>
                      <a:pt x="13" y="7"/>
                    </a:lnTo>
                    <a:lnTo>
                      <a:pt x="11" y="3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55" name="Freeform 940"/>
              <p:cNvSpPr>
                <a:spLocks/>
              </p:cNvSpPr>
              <p:nvPr/>
            </p:nvSpPr>
            <p:spPr bwMode="auto">
              <a:xfrm>
                <a:off x="2299" y="3557"/>
                <a:ext cx="8" cy="7"/>
              </a:xfrm>
              <a:custGeom>
                <a:avLst/>
                <a:gdLst>
                  <a:gd name="T0" fmla="*/ 3 w 14"/>
                  <a:gd name="T1" fmla="*/ 4 h 12"/>
                  <a:gd name="T2" fmla="*/ 3 w 14"/>
                  <a:gd name="T3" fmla="*/ 4 h 12"/>
                  <a:gd name="T4" fmla="*/ 3 w 14"/>
                  <a:gd name="T5" fmla="*/ 4 h 12"/>
                  <a:gd name="T6" fmla="*/ 3 w 14"/>
                  <a:gd name="T7" fmla="*/ 4 h 12"/>
                  <a:gd name="T8" fmla="*/ 3 w 14"/>
                  <a:gd name="T9" fmla="*/ 3 h 12"/>
                  <a:gd name="T10" fmla="*/ 5 w 14"/>
                  <a:gd name="T11" fmla="*/ 3 h 12"/>
                  <a:gd name="T12" fmla="*/ 5 w 14"/>
                  <a:gd name="T13" fmla="*/ 0 h 12"/>
                  <a:gd name="T14" fmla="*/ 3 w 14"/>
                  <a:gd name="T15" fmla="*/ 0 h 12"/>
                  <a:gd name="T16" fmla="*/ 1 w 14"/>
                  <a:gd name="T17" fmla="*/ 1 h 12"/>
                  <a:gd name="T18" fmla="*/ 1 w 14"/>
                  <a:gd name="T19" fmla="*/ 2 h 12"/>
                  <a:gd name="T20" fmla="*/ 0 w 14"/>
                  <a:gd name="T21" fmla="*/ 4 h 12"/>
                  <a:gd name="T22" fmla="*/ 0 w 14"/>
                  <a:gd name="T23" fmla="*/ 4 h 12"/>
                  <a:gd name="T24" fmla="*/ 3 w 14"/>
                  <a:gd name="T25" fmla="*/ 4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"/>
                  <a:gd name="T40" fmla="*/ 0 h 12"/>
                  <a:gd name="T41" fmla="*/ 14 w 14"/>
                  <a:gd name="T42" fmla="*/ 12 h 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" h="12">
                    <a:moveTo>
                      <a:pt x="9" y="12"/>
                    </a:moveTo>
                    <a:lnTo>
                      <a:pt x="9" y="12"/>
                    </a:lnTo>
                    <a:lnTo>
                      <a:pt x="9" y="11"/>
                    </a:lnTo>
                    <a:lnTo>
                      <a:pt x="11" y="10"/>
                    </a:lnTo>
                    <a:lnTo>
                      <a:pt x="11" y="9"/>
                    </a:lnTo>
                    <a:lnTo>
                      <a:pt x="14" y="9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9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56" name="Freeform 941"/>
              <p:cNvSpPr>
                <a:spLocks/>
              </p:cNvSpPr>
              <p:nvPr/>
            </p:nvSpPr>
            <p:spPr bwMode="auto">
              <a:xfrm>
                <a:off x="2299" y="3564"/>
                <a:ext cx="8" cy="6"/>
              </a:xfrm>
              <a:custGeom>
                <a:avLst/>
                <a:gdLst>
                  <a:gd name="T0" fmla="*/ 5 w 14"/>
                  <a:gd name="T1" fmla="*/ 1 h 13"/>
                  <a:gd name="T2" fmla="*/ 5 w 14"/>
                  <a:gd name="T3" fmla="*/ 1 h 13"/>
                  <a:gd name="T4" fmla="*/ 3 w 14"/>
                  <a:gd name="T5" fmla="*/ 0 h 13"/>
                  <a:gd name="T6" fmla="*/ 3 w 14"/>
                  <a:gd name="T7" fmla="*/ 0 h 13"/>
                  <a:gd name="T8" fmla="*/ 3 w 14"/>
                  <a:gd name="T9" fmla="*/ 0 h 13"/>
                  <a:gd name="T10" fmla="*/ 3 w 14"/>
                  <a:gd name="T11" fmla="*/ 0 h 13"/>
                  <a:gd name="T12" fmla="*/ 0 w 14"/>
                  <a:gd name="T13" fmla="*/ 0 h 13"/>
                  <a:gd name="T14" fmla="*/ 1 w 14"/>
                  <a:gd name="T15" fmla="*/ 1 h 13"/>
                  <a:gd name="T16" fmla="*/ 2 w 14"/>
                  <a:gd name="T17" fmla="*/ 2 h 13"/>
                  <a:gd name="T18" fmla="*/ 3 w 14"/>
                  <a:gd name="T19" fmla="*/ 3 h 13"/>
                  <a:gd name="T20" fmla="*/ 5 w 14"/>
                  <a:gd name="T21" fmla="*/ 3 h 13"/>
                  <a:gd name="T22" fmla="*/ 5 w 14"/>
                  <a:gd name="T23" fmla="*/ 3 h 13"/>
                  <a:gd name="T24" fmla="*/ 5 w 14"/>
                  <a:gd name="T25" fmla="*/ 1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"/>
                  <a:gd name="T40" fmla="*/ 0 h 13"/>
                  <a:gd name="T41" fmla="*/ 14 w 14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" h="13">
                    <a:moveTo>
                      <a:pt x="14" y="4"/>
                    </a:moveTo>
                    <a:lnTo>
                      <a:pt x="14" y="4"/>
                    </a:lnTo>
                    <a:lnTo>
                      <a:pt x="11" y="3"/>
                    </a:lnTo>
                    <a:lnTo>
                      <a:pt x="10" y="3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2" y="6"/>
                    </a:lnTo>
                    <a:lnTo>
                      <a:pt x="5" y="10"/>
                    </a:lnTo>
                    <a:lnTo>
                      <a:pt x="9" y="12"/>
                    </a:lnTo>
                    <a:lnTo>
                      <a:pt x="14" y="13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57" name="Freeform 942"/>
              <p:cNvSpPr>
                <a:spLocks/>
              </p:cNvSpPr>
              <p:nvPr/>
            </p:nvSpPr>
            <p:spPr bwMode="auto">
              <a:xfrm>
                <a:off x="2650" y="3701"/>
                <a:ext cx="10" cy="8"/>
              </a:xfrm>
              <a:custGeom>
                <a:avLst/>
                <a:gdLst>
                  <a:gd name="T0" fmla="*/ 3 w 20"/>
                  <a:gd name="T1" fmla="*/ 4 h 16"/>
                  <a:gd name="T2" fmla="*/ 3 w 20"/>
                  <a:gd name="T3" fmla="*/ 3 h 16"/>
                  <a:gd name="T4" fmla="*/ 4 w 20"/>
                  <a:gd name="T5" fmla="*/ 3 h 16"/>
                  <a:gd name="T6" fmla="*/ 5 w 20"/>
                  <a:gd name="T7" fmla="*/ 2 h 16"/>
                  <a:gd name="T8" fmla="*/ 5 w 20"/>
                  <a:gd name="T9" fmla="*/ 2 h 16"/>
                  <a:gd name="T10" fmla="*/ 5 w 20"/>
                  <a:gd name="T11" fmla="*/ 1 h 16"/>
                  <a:gd name="T12" fmla="*/ 4 w 20"/>
                  <a:gd name="T13" fmla="*/ 1 h 16"/>
                  <a:gd name="T14" fmla="*/ 3 w 20"/>
                  <a:gd name="T15" fmla="*/ 1 h 16"/>
                  <a:gd name="T16" fmla="*/ 3 w 20"/>
                  <a:gd name="T17" fmla="*/ 0 h 16"/>
                  <a:gd name="T18" fmla="*/ 1 w 20"/>
                  <a:gd name="T19" fmla="*/ 1 h 16"/>
                  <a:gd name="T20" fmla="*/ 1 w 20"/>
                  <a:gd name="T21" fmla="*/ 1 h 16"/>
                  <a:gd name="T22" fmla="*/ 0 w 20"/>
                  <a:gd name="T23" fmla="*/ 1 h 16"/>
                  <a:gd name="T24" fmla="*/ 0 w 20"/>
                  <a:gd name="T25" fmla="*/ 2 h 16"/>
                  <a:gd name="T26" fmla="*/ 0 w 20"/>
                  <a:gd name="T27" fmla="*/ 2 h 16"/>
                  <a:gd name="T28" fmla="*/ 1 w 20"/>
                  <a:gd name="T29" fmla="*/ 3 h 16"/>
                  <a:gd name="T30" fmla="*/ 1 w 20"/>
                  <a:gd name="T31" fmla="*/ 3 h 16"/>
                  <a:gd name="T32" fmla="*/ 3 w 20"/>
                  <a:gd name="T33" fmla="*/ 4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"/>
                  <a:gd name="T52" fmla="*/ 0 h 16"/>
                  <a:gd name="T53" fmla="*/ 20 w 20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" h="16">
                    <a:moveTo>
                      <a:pt x="9" y="16"/>
                    </a:moveTo>
                    <a:lnTo>
                      <a:pt x="14" y="15"/>
                    </a:lnTo>
                    <a:lnTo>
                      <a:pt x="16" y="13"/>
                    </a:lnTo>
                    <a:lnTo>
                      <a:pt x="19" y="11"/>
                    </a:lnTo>
                    <a:lnTo>
                      <a:pt x="20" y="8"/>
                    </a:lnTo>
                    <a:lnTo>
                      <a:pt x="19" y="4"/>
                    </a:lnTo>
                    <a:lnTo>
                      <a:pt x="16" y="2"/>
                    </a:lnTo>
                    <a:lnTo>
                      <a:pt x="14" y="1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2" y="13"/>
                    </a:lnTo>
                    <a:lnTo>
                      <a:pt x="5" y="15"/>
                    </a:lnTo>
                    <a:lnTo>
                      <a:pt x="9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58" name="Freeform 943"/>
              <p:cNvSpPr>
                <a:spLocks/>
              </p:cNvSpPr>
              <p:nvPr/>
            </p:nvSpPr>
            <p:spPr bwMode="auto">
              <a:xfrm>
                <a:off x="2655" y="3705"/>
                <a:ext cx="7" cy="7"/>
              </a:xfrm>
              <a:custGeom>
                <a:avLst/>
                <a:gdLst>
                  <a:gd name="T0" fmla="*/ 1 w 15"/>
                  <a:gd name="T1" fmla="*/ 0 h 12"/>
                  <a:gd name="T2" fmla="*/ 1 w 15"/>
                  <a:gd name="T3" fmla="*/ 0 h 12"/>
                  <a:gd name="T4" fmla="*/ 1 w 15"/>
                  <a:gd name="T5" fmla="*/ 1 h 12"/>
                  <a:gd name="T6" fmla="*/ 1 w 15"/>
                  <a:gd name="T7" fmla="*/ 1 h 12"/>
                  <a:gd name="T8" fmla="*/ 1 w 15"/>
                  <a:gd name="T9" fmla="*/ 1 h 12"/>
                  <a:gd name="T10" fmla="*/ 0 w 15"/>
                  <a:gd name="T11" fmla="*/ 1 h 12"/>
                  <a:gd name="T12" fmla="*/ 0 w 15"/>
                  <a:gd name="T13" fmla="*/ 4 h 12"/>
                  <a:gd name="T14" fmla="*/ 1 w 15"/>
                  <a:gd name="T15" fmla="*/ 4 h 12"/>
                  <a:gd name="T16" fmla="*/ 2 w 15"/>
                  <a:gd name="T17" fmla="*/ 3 h 12"/>
                  <a:gd name="T18" fmla="*/ 3 w 15"/>
                  <a:gd name="T19" fmla="*/ 2 h 12"/>
                  <a:gd name="T20" fmla="*/ 3 w 15"/>
                  <a:gd name="T21" fmla="*/ 0 h 12"/>
                  <a:gd name="T22" fmla="*/ 3 w 15"/>
                  <a:gd name="T23" fmla="*/ 0 h 12"/>
                  <a:gd name="T24" fmla="*/ 1 w 15"/>
                  <a:gd name="T25" fmla="*/ 0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"/>
                  <a:gd name="T40" fmla="*/ 0 h 12"/>
                  <a:gd name="T41" fmla="*/ 15 w 15"/>
                  <a:gd name="T42" fmla="*/ 12 h 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" h="12">
                    <a:moveTo>
                      <a:pt x="6" y="0"/>
                    </a:moveTo>
                    <a:lnTo>
                      <a:pt x="6" y="0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0" y="3"/>
                    </a:lnTo>
                    <a:lnTo>
                      <a:pt x="0" y="12"/>
                    </a:lnTo>
                    <a:lnTo>
                      <a:pt x="6" y="11"/>
                    </a:lnTo>
                    <a:lnTo>
                      <a:pt x="10" y="9"/>
                    </a:lnTo>
                    <a:lnTo>
                      <a:pt x="13" y="5"/>
                    </a:lnTo>
                    <a:lnTo>
                      <a:pt x="15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59" name="Freeform 944"/>
              <p:cNvSpPr>
                <a:spLocks/>
              </p:cNvSpPr>
              <p:nvPr/>
            </p:nvSpPr>
            <p:spPr bwMode="auto">
              <a:xfrm>
                <a:off x="2655" y="3699"/>
                <a:ext cx="7" cy="6"/>
              </a:xfrm>
              <a:custGeom>
                <a:avLst/>
                <a:gdLst>
                  <a:gd name="T0" fmla="*/ 0 w 15"/>
                  <a:gd name="T1" fmla="*/ 2 h 13"/>
                  <a:gd name="T2" fmla="*/ 0 w 15"/>
                  <a:gd name="T3" fmla="*/ 2 h 13"/>
                  <a:gd name="T4" fmla="*/ 1 w 15"/>
                  <a:gd name="T5" fmla="*/ 2 h 13"/>
                  <a:gd name="T6" fmla="*/ 1 w 15"/>
                  <a:gd name="T7" fmla="*/ 2 h 13"/>
                  <a:gd name="T8" fmla="*/ 1 w 15"/>
                  <a:gd name="T9" fmla="*/ 2 h 13"/>
                  <a:gd name="T10" fmla="*/ 1 w 15"/>
                  <a:gd name="T11" fmla="*/ 3 h 13"/>
                  <a:gd name="T12" fmla="*/ 3 w 15"/>
                  <a:gd name="T13" fmla="*/ 3 h 13"/>
                  <a:gd name="T14" fmla="*/ 3 w 15"/>
                  <a:gd name="T15" fmla="*/ 1 h 13"/>
                  <a:gd name="T16" fmla="*/ 2 w 15"/>
                  <a:gd name="T17" fmla="*/ 0 h 13"/>
                  <a:gd name="T18" fmla="*/ 1 w 15"/>
                  <a:gd name="T19" fmla="*/ 0 h 13"/>
                  <a:gd name="T20" fmla="*/ 0 w 15"/>
                  <a:gd name="T21" fmla="*/ 0 h 13"/>
                  <a:gd name="T22" fmla="*/ 0 w 15"/>
                  <a:gd name="T23" fmla="*/ 0 h 13"/>
                  <a:gd name="T24" fmla="*/ 0 w 15"/>
                  <a:gd name="T25" fmla="*/ 2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"/>
                  <a:gd name="T40" fmla="*/ 0 h 13"/>
                  <a:gd name="T41" fmla="*/ 15 w 15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" h="13">
                    <a:moveTo>
                      <a:pt x="0" y="9"/>
                    </a:moveTo>
                    <a:lnTo>
                      <a:pt x="0" y="9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6" y="11"/>
                    </a:lnTo>
                    <a:lnTo>
                      <a:pt x="6" y="13"/>
                    </a:lnTo>
                    <a:lnTo>
                      <a:pt x="15" y="13"/>
                    </a:lnTo>
                    <a:lnTo>
                      <a:pt x="13" y="7"/>
                    </a:lnTo>
                    <a:lnTo>
                      <a:pt x="10" y="3"/>
                    </a:lnTo>
                    <a:lnTo>
                      <a:pt x="6" y="1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60" name="Freeform 945"/>
              <p:cNvSpPr>
                <a:spLocks/>
              </p:cNvSpPr>
              <p:nvPr/>
            </p:nvSpPr>
            <p:spPr bwMode="auto">
              <a:xfrm>
                <a:off x="2648" y="3699"/>
                <a:ext cx="7" cy="6"/>
              </a:xfrm>
              <a:custGeom>
                <a:avLst/>
                <a:gdLst>
                  <a:gd name="T0" fmla="*/ 3 w 13"/>
                  <a:gd name="T1" fmla="*/ 3 h 13"/>
                  <a:gd name="T2" fmla="*/ 3 w 13"/>
                  <a:gd name="T3" fmla="*/ 3 h 13"/>
                  <a:gd name="T4" fmla="*/ 3 w 13"/>
                  <a:gd name="T5" fmla="*/ 2 h 13"/>
                  <a:gd name="T6" fmla="*/ 3 w 13"/>
                  <a:gd name="T7" fmla="*/ 2 h 13"/>
                  <a:gd name="T8" fmla="*/ 3 w 13"/>
                  <a:gd name="T9" fmla="*/ 2 h 13"/>
                  <a:gd name="T10" fmla="*/ 4 w 13"/>
                  <a:gd name="T11" fmla="*/ 2 h 13"/>
                  <a:gd name="T12" fmla="*/ 4 w 13"/>
                  <a:gd name="T13" fmla="*/ 0 h 13"/>
                  <a:gd name="T14" fmla="*/ 2 w 13"/>
                  <a:gd name="T15" fmla="*/ 0 h 13"/>
                  <a:gd name="T16" fmla="*/ 1 w 13"/>
                  <a:gd name="T17" fmla="*/ 0 h 13"/>
                  <a:gd name="T18" fmla="*/ 0 w 13"/>
                  <a:gd name="T19" fmla="*/ 2 h 13"/>
                  <a:gd name="T20" fmla="*/ 0 w 13"/>
                  <a:gd name="T21" fmla="*/ 3 h 13"/>
                  <a:gd name="T22" fmla="*/ 0 w 13"/>
                  <a:gd name="T23" fmla="*/ 3 h 13"/>
                  <a:gd name="T24" fmla="*/ 3 w 13"/>
                  <a:gd name="T25" fmla="*/ 3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13"/>
                  <a:gd name="T41" fmla="*/ 13 w 13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13">
                    <a:moveTo>
                      <a:pt x="9" y="13"/>
                    </a:moveTo>
                    <a:lnTo>
                      <a:pt x="9" y="13"/>
                    </a:lnTo>
                    <a:lnTo>
                      <a:pt x="9" y="10"/>
                    </a:lnTo>
                    <a:lnTo>
                      <a:pt x="10" y="10"/>
                    </a:lnTo>
                    <a:lnTo>
                      <a:pt x="13" y="9"/>
                    </a:lnTo>
                    <a:lnTo>
                      <a:pt x="13" y="0"/>
                    </a:lnTo>
                    <a:lnTo>
                      <a:pt x="8" y="1"/>
                    </a:lnTo>
                    <a:lnTo>
                      <a:pt x="4" y="3"/>
                    </a:lnTo>
                    <a:lnTo>
                      <a:pt x="0" y="8"/>
                    </a:lnTo>
                    <a:lnTo>
                      <a:pt x="0" y="13"/>
                    </a:lnTo>
                    <a:lnTo>
                      <a:pt x="9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61" name="Freeform 946"/>
              <p:cNvSpPr>
                <a:spLocks/>
              </p:cNvSpPr>
              <p:nvPr/>
            </p:nvSpPr>
            <p:spPr bwMode="auto">
              <a:xfrm>
                <a:off x="2648" y="3705"/>
                <a:ext cx="7" cy="7"/>
              </a:xfrm>
              <a:custGeom>
                <a:avLst/>
                <a:gdLst>
                  <a:gd name="T0" fmla="*/ 4 w 13"/>
                  <a:gd name="T1" fmla="*/ 1 h 12"/>
                  <a:gd name="T2" fmla="*/ 4 w 13"/>
                  <a:gd name="T3" fmla="*/ 1 h 12"/>
                  <a:gd name="T4" fmla="*/ 3 w 13"/>
                  <a:gd name="T5" fmla="*/ 1 h 12"/>
                  <a:gd name="T6" fmla="*/ 3 w 13"/>
                  <a:gd name="T7" fmla="*/ 1 h 12"/>
                  <a:gd name="T8" fmla="*/ 3 w 13"/>
                  <a:gd name="T9" fmla="*/ 1 h 12"/>
                  <a:gd name="T10" fmla="*/ 3 w 13"/>
                  <a:gd name="T11" fmla="*/ 0 h 12"/>
                  <a:gd name="T12" fmla="*/ 0 w 13"/>
                  <a:gd name="T13" fmla="*/ 0 h 12"/>
                  <a:gd name="T14" fmla="*/ 0 w 13"/>
                  <a:gd name="T15" fmla="*/ 1 h 12"/>
                  <a:gd name="T16" fmla="*/ 1 w 13"/>
                  <a:gd name="T17" fmla="*/ 3 h 12"/>
                  <a:gd name="T18" fmla="*/ 2 w 13"/>
                  <a:gd name="T19" fmla="*/ 4 h 12"/>
                  <a:gd name="T20" fmla="*/ 4 w 13"/>
                  <a:gd name="T21" fmla="*/ 4 h 12"/>
                  <a:gd name="T22" fmla="*/ 4 w 13"/>
                  <a:gd name="T23" fmla="*/ 4 h 12"/>
                  <a:gd name="T24" fmla="*/ 4 w 13"/>
                  <a:gd name="T25" fmla="*/ 1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12"/>
                  <a:gd name="T41" fmla="*/ 13 w 13"/>
                  <a:gd name="T42" fmla="*/ 12 h 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12">
                    <a:moveTo>
                      <a:pt x="13" y="3"/>
                    </a:moveTo>
                    <a:lnTo>
                      <a:pt x="13" y="3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3" y="12"/>
                    </a:lnTo>
                    <a:lnTo>
                      <a:pt x="13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62" name="Freeform 947"/>
              <p:cNvSpPr>
                <a:spLocks/>
              </p:cNvSpPr>
              <p:nvPr/>
            </p:nvSpPr>
            <p:spPr bwMode="auto">
              <a:xfrm>
                <a:off x="2650" y="3729"/>
                <a:ext cx="10" cy="9"/>
              </a:xfrm>
              <a:custGeom>
                <a:avLst/>
                <a:gdLst>
                  <a:gd name="T0" fmla="*/ 3 w 20"/>
                  <a:gd name="T1" fmla="*/ 5 h 17"/>
                  <a:gd name="T2" fmla="*/ 3 w 20"/>
                  <a:gd name="T3" fmla="*/ 4 h 17"/>
                  <a:gd name="T4" fmla="*/ 4 w 20"/>
                  <a:gd name="T5" fmla="*/ 4 h 17"/>
                  <a:gd name="T6" fmla="*/ 5 w 20"/>
                  <a:gd name="T7" fmla="*/ 3 h 17"/>
                  <a:gd name="T8" fmla="*/ 5 w 20"/>
                  <a:gd name="T9" fmla="*/ 3 h 17"/>
                  <a:gd name="T10" fmla="*/ 5 w 20"/>
                  <a:gd name="T11" fmla="*/ 2 h 17"/>
                  <a:gd name="T12" fmla="*/ 4 w 20"/>
                  <a:gd name="T13" fmla="*/ 1 h 17"/>
                  <a:gd name="T14" fmla="*/ 3 w 20"/>
                  <a:gd name="T15" fmla="*/ 1 h 17"/>
                  <a:gd name="T16" fmla="*/ 3 w 20"/>
                  <a:gd name="T17" fmla="*/ 0 h 17"/>
                  <a:gd name="T18" fmla="*/ 1 w 20"/>
                  <a:gd name="T19" fmla="*/ 1 h 17"/>
                  <a:gd name="T20" fmla="*/ 1 w 20"/>
                  <a:gd name="T21" fmla="*/ 1 h 17"/>
                  <a:gd name="T22" fmla="*/ 0 w 20"/>
                  <a:gd name="T23" fmla="*/ 2 h 17"/>
                  <a:gd name="T24" fmla="*/ 0 w 20"/>
                  <a:gd name="T25" fmla="*/ 3 h 17"/>
                  <a:gd name="T26" fmla="*/ 0 w 20"/>
                  <a:gd name="T27" fmla="*/ 3 h 17"/>
                  <a:gd name="T28" fmla="*/ 1 w 20"/>
                  <a:gd name="T29" fmla="*/ 4 h 17"/>
                  <a:gd name="T30" fmla="*/ 1 w 20"/>
                  <a:gd name="T31" fmla="*/ 4 h 17"/>
                  <a:gd name="T32" fmla="*/ 3 w 20"/>
                  <a:gd name="T33" fmla="*/ 5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"/>
                  <a:gd name="T52" fmla="*/ 0 h 17"/>
                  <a:gd name="T53" fmla="*/ 20 w 20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" h="17">
                    <a:moveTo>
                      <a:pt x="9" y="17"/>
                    </a:moveTo>
                    <a:lnTo>
                      <a:pt x="14" y="16"/>
                    </a:lnTo>
                    <a:lnTo>
                      <a:pt x="16" y="15"/>
                    </a:lnTo>
                    <a:lnTo>
                      <a:pt x="19" y="12"/>
                    </a:lnTo>
                    <a:lnTo>
                      <a:pt x="20" y="9"/>
                    </a:lnTo>
                    <a:lnTo>
                      <a:pt x="19" y="6"/>
                    </a:lnTo>
                    <a:lnTo>
                      <a:pt x="16" y="2"/>
                    </a:lnTo>
                    <a:lnTo>
                      <a:pt x="14" y="1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2" y="15"/>
                    </a:lnTo>
                    <a:lnTo>
                      <a:pt x="5" y="16"/>
                    </a:lnTo>
                    <a:lnTo>
                      <a:pt x="9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63" name="Freeform 948"/>
              <p:cNvSpPr>
                <a:spLocks/>
              </p:cNvSpPr>
              <p:nvPr/>
            </p:nvSpPr>
            <p:spPr bwMode="auto">
              <a:xfrm>
                <a:off x="2655" y="3734"/>
                <a:ext cx="7" cy="6"/>
              </a:xfrm>
              <a:custGeom>
                <a:avLst/>
                <a:gdLst>
                  <a:gd name="T0" fmla="*/ 1 w 15"/>
                  <a:gd name="T1" fmla="*/ 0 h 13"/>
                  <a:gd name="T2" fmla="*/ 1 w 15"/>
                  <a:gd name="T3" fmla="*/ 0 h 13"/>
                  <a:gd name="T4" fmla="*/ 1 w 15"/>
                  <a:gd name="T5" fmla="*/ 0 h 13"/>
                  <a:gd name="T6" fmla="*/ 1 w 15"/>
                  <a:gd name="T7" fmla="*/ 0 h 13"/>
                  <a:gd name="T8" fmla="*/ 1 w 15"/>
                  <a:gd name="T9" fmla="*/ 0 h 13"/>
                  <a:gd name="T10" fmla="*/ 0 w 15"/>
                  <a:gd name="T11" fmla="*/ 0 h 13"/>
                  <a:gd name="T12" fmla="*/ 0 w 15"/>
                  <a:gd name="T13" fmla="*/ 3 h 13"/>
                  <a:gd name="T14" fmla="*/ 1 w 15"/>
                  <a:gd name="T15" fmla="*/ 3 h 13"/>
                  <a:gd name="T16" fmla="*/ 2 w 15"/>
                  <a:gd name="T17" fmla="*/ 2 h 13"/>
                  <a:gd name="T18" fmla="*/ 3 w 15"/>
                  <a:gd name="T19" fmla="*/ 1 h 13"/>
                  <a:gd name="T20" fmla="*/ 3 w 15"/>
                  <a:gd name="T21" fmla="*/ 0 h 13"/>
                  <a:gd name="T22" fmla="*/ 3 w 15"/>
                  <a:gd name="T23" fmla="*/ 0 h 13"/>
                  <a:gd name="T24" fmla="*/ 1 w 15"/>
                  <a:gd name="T25" fmla="*/ 0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"/>
                  <a:gd name="T40" fmla="*/ 0 h 13"/>
                  <a:gd name="T41" fmla="*/ 15 w 15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" h="13">
                    <a:moveTo>
                      <a:pt x="6" y="0"/>
                    </a:moveTo>
                    <a:lnTo>
                      <a:pt x="6" y="0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0" y="3"/>
                    </a:lnTo>
                    <a:lnTo>
                      <a:pt x="0" y="13"/>
                    </a:lnTo>
                    <a:lnTo>
                      <a:pt x="6" y="12"/>
                    </a:lnTo>
                    <a:lnTo>
                      <a:pt x="10" y="9"/>
                    </a:lnTo>
                    <a:lnTo>
                      <a:pt x="13" y="6"/>
                    </a:lnTo>
                    <a:lnTo>
                      <a:pt x="15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64" name="Freeform 949"/>
              <p:cNvSpPr>
                <a:spLocks/>
              </p:cNvSpPr>
              <p:nvPr/>
            </p:nvSpPr>
            <p:spPr bwMode="auto">
              <a:xfrm>
                <a:off x="2655" y="3727"/>
                <a:ext cx="7" cy="7"/>
              </a:xfrm>
              <a:custGeom>
                <a:avLst/>
                <a:gdLst>
                  <a:gd name="T0" fmla="*/ 0 w 15"/>
                  <a:gd name="T1" fmla="*/ 3 h 14"/>
                  <a:gd name="T2" fmla="*/ 0 w 15"/>
                  <a:gd name="T3" fmla="*/ 3 h 14"/>
                  <a:gd name="T4" fmla="*/ 1 w 15"/>
                  <a:gd name="T5" fmla="*/ 3 h 14"/>
                  <a:gd name="T6" fmla="*/ 1 w 15"/>
                  <a:gd name="T7" fmla="*/ 3 h 14"/>
                  <a:gd name="T8" fmla="*/ 1 w 15"/>
                  <a:gd name="T9" fmla="*/ 4 h 14"/>
                  <a:gd name="T10" fmla="*/ 1 w 15"/>
                  <a:gd name="T11" fmla="*/ 4 h 14"/>
                  <a:gd name="T12" fmla="*/ 3 w 15"/>
                  <a:gd name="T13" fmla="*/ 4 h 14"/>
                  <a:gd name="T14" fmla="*/ 3 w 15"/>
                  <a:gd name="T15" fmla="*/ 2 h 14"/>
                  <a:gd name="T16" fmla="*/ 2 w 15"/>
                  <a:gd name="T17" fmla="*/ 1 h 14"/>
                  <a:gd name="T18" fmla="*/ 1 w 15"/>
                  <a:gd name="T19" fmla="*/ 1 h 14"/>
                  <a:gd name="T20" fmla="*/ 0 w 15"/>
                  <a:gd name="T21" fmla="*/ 0 h 14"/>
                  <a:gd name="T22" fmla="*/ 0 w 15"/>
                  <a:gd name="T23" fmla="*/ 0 h 14"/>
                  <a:gd name="T24" fmla="*/ 0 w 15"/>
                  <a:gd name="T25" fmla="*/ 3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"/>
                  <a:gd name="T40" fmla="*/ 0 h 14"/>
                  <a:gd name="T41" fmla="*/ 15 w 15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" h="14">
                    <a:moveTo>
                      <a:pt x="0" y="9"/>
                    </a:moveTo>
                    <a:lnTo>
                      <a:pt x="0" y="9"/>
                    </a:lnTo>
                    <a:lnTo>
                      <a:pt x="4" y="11"/>
                    </a:lnTo>
                    <a:lnTo>
                      <a:pt x="5" y="13"/>
                    </a:lnTo>
                    <a:lnTo>
                      <a:pt x="6" y="14"/>
                    </a:lnTo>
                    <a:lnTo>
                      <a:pt x="15" y="14"/>
                    </a:lnTo>
                    <a:lnTo>
                      <a:pt x="14" y="8"/>
                    </a:lnTo>
                    <a:lnTo>
                      <a:pt x="11" y="4"/>
                    </a:lnTo>
                    <a:lnTo>
                      <a:pt x="6" y="1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65" name="Freeform 950"/>
              <p:cNvSpPr>
                <a:spLocks/>
              </p:cNvSpPr>
              <p:nvPr/>
            </p:nvSpPr>
            <p:spPr bwMode="auto">
              <a:xfrm>
                <a:off x="2648" y="3727"/>
                <a:ext cx="7" cy="7"/>
              </a:xfrm>
              <a:custGeom>
                <a:avLst/>
                <a:gdLst>
                  <a:gd name="T0" fmla="*/ 3 w 13"/>
                  <a:gd name="T1" fmla="*/ 4 h 14"/>
                  <a:gd name="T2" fmla="*/ 3 w 13"/>
                  <a:gd name="T3" fmla="*/ 4 h 14"/>
                  <a:gd name="T4" fmla="*/ 3 w 13"/>
                  <a:gd name="T5" fmla="*/ 3 h 14"/>
                  <a:gd name="T6" fmla="*/ 3 w 13"/>
                  <a:gd name="T7" fmla="*/ 3 h 14"/>
                  <a:gd name="T8" fmla="*/ 3 w 13"/>
                  <a:gd name="T9" fmla="*/ 3 h 14"/>
                  <a:gd name="T10" fmla="*/ 4 w 13"/>
                  <a:gd name="T11" fmla="*/ 3 h 14"/>
                  <a:gd name="T12" fmla="*/ 4 w 13"/>
                  <a:gd name="T13" fmla="*/ 0 h 14"/>
                  <a:gd name="T14" fmla="*/ 2 w 13"/>
                  <a:gd name="T15" fmla="*/ 1 h 14"/>
                  <a:gd name="T16" fmla="*/ 1 w 13"/>
                  <a:gd name="T17" fmla="*/ 1 h 14"/>
                  <a:gd name="T18" fmla="*/ 0 w 13"/>
                  <a:gd name="T19" fmla="*/ 3 h 14"/>
                  <a:gd name="T20" fmla="*/ 0 w 13"/>
                  <a:gd name="T21" fmla="*/ 4 h 14"/>
                  <a:gd name="T22" fmla="*/ 0 w 13"/>
                  <a:gd name="T23" fmla="*/ 4 h 14"/>
                  <a:gd name="T24" fmla="*/ 3 w 13"/>
                  <a:gd name="T25" fmla="*/ 4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14"/>
                  <a:gd name="T41" fmla="*/ 13 w 13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14">
                    <a:moveTo>
                      <a:pt x="9" y="14"/>
                    </a:moveTo>
                    <a:lnTo>
                      <a:pt x="9" y="14"/>
                    </a:lnTo>
                    <a:lnTo>
                      <a:pt x="9" y="12"/>
                    </a:lnTo>
                    <a:lnTo>
                      <a:pt x="10" y="11"/>
                    </a:lnTo>
                    <a:lnTo>
                      <a:pt x="13" y="9"/>
                    </a:lnTo>
                    <a:lnTo>
                      <a:pt x="13" y="0"/>
                    </a:lnTo>
                    <a:lnTo>
                      <a:pt x="8" y="1"/>
                    </a:lnTo>
                    <a:lnTo>
                      <a:pt x="3" y="4"/>
                    </a:lnTo>
                    <a:lnTo>
                      <a:pt x="0" y="9"/>
                    </a:lnTo>
                    <a:lnTo>
                      <a:pt x="0" y="14"/>
                    </a:lnTo>
                    <a:lnTo>
                      <a:pt x="9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66" name="Freeform 951"/>
              <p:cNvSpPr>
                <a:spLocks/>
              </p:cNvSpPr>
              <p:nvPr/>
            </p:nvSpPr>
            <p:spPr bwMode="auto">
              <a:xfrm>
                <a:off x="2648" y="3734"/>
                <a:ext cx="7" cy="6"/>
              </a:xfrm>
              <a:custGeom>
                <a:avLst/>
                <a:gdLst>
                  <a:gd name="T0" fmla="*/ 4 w 13"/>
                  <a:gd name="T1" fmla="*/ 0 h 13"/>
                  <a:gd name="T2" fmla="*/ 4 w 13"/>
                  <a:gd name="T3" fmla="*/ 0 h 13"/>
                  <a:gd name="T4" fmla="*/ 3 w 13"/>
                  <a:gd name="T5" fmla="*/ 0 h 13"/>
                  <a:gd name="T6" fmla="*/ 3 w 13"/>
                  <a:gd name="T7" fmla="*/ 0 h 13"/>
                  <a:gd name="T8" fmla="*/ 3 w 13"/>
                  <a:gd name="T9" fmla="*/ 0 h 13"/>
                  <a:gd name="T10" fmla="*/ 3 w 13"/>
                  <a:gd name="T11" fmla="*/ 0 h 13"/>
                  <a:gd name="T12" fmla="*/ 0 w 13"/>
                  <a:gd name="T13" fmla="*/ 0 h 13"/>
                  <a:gd name="T14" fmla="*/ 0 w 13"/>
                  <a:gd name="T15" fmla="*/ 1 h 13"/>
                  <a:gd name="T16" fmla="*/ 1 w 13"/>
                  <a:gd name="T17" fmla="*/ 2 h 13"/>
                  <a:gd name="T18" fmla="*/ 2 w 13"/>
                  <a:gd name="T19" fmla="*/ 3 h 13"/>
                  <a:gd name="T20" fmla="*/ 4 w 13"/>
                  <a:gd name="T21" fmla="*/ 3 h 13"/>
                  <a:gd name="T22" fmla="*/ 4 w 13"/>
                  <a:gd name="T23" fmla="*/ 3 h 13"/>
                  <a:gd name="T24" fmla="*/ 4 w 13"/>
                  <a:gd name="T25" fmla="*/ 0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13"/>
                  <a:gd name="T41" fmla="*/ 13 w 13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13">
                    <a:moveTo>
                      <a:pt x="13" y="3"/>
                    </a:moveTo>
                    <a:lnTo>
                      <a:pt x="13" y="3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4" y="9"/>
                    </a:lnTo>
                    <a:lnTo>
                      <a:pt x="8" y="12"/>
                    </a:lnTo>
                    <a:lnTo>
                      <a:pt x="13" y="13"/>
                    </a:lnTo>
                    <a:lnTo>
                      <a:pt x="13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67" name="Freeform 952"/>
              <p:cNvSpPr>
                <a:spLocks/>
              </p:cNvSpPr>
              <p:nvPr/>
            </p:nvSpPr>
            <p:spPr bwMode="auto">
              <a:xfrm>
                <a:off x="2650" y="3758"/>
                <a:ext cx="10" cy="8"/>
              </a:xfrm>
              <a:custGeom>
                <a:avLst/>
                <a:gdLst>
                  <a:gd name="T0" fmla="*/ 3 w 20"/>
                  <a:gd name="T1" fmla="*/ 4 h 17"/>
                  <a:gd name="T2" fmla="*/ 3 w 20"/>
                  <a:gd name="T3" fmla="*/ 4 h 17"/>
                  <a:gd name="T4" fmla="*/ 4 w 20"/>
                  <a:gd name="T5" fmla="*/ 3 h 17"/>
                  <a:gd name="T6" fmla="*/ 5 w 20"/>
                  <a:gd name="T7" fmla="*/ 3 h 17"/>
                  <a:gd name="T8" fmla="*/ 5 w 20"/>
                  <a:gd name="T9" fmla="*/ 2 h 17"/>
                  <a:gd name="T10" fmla="*/ 5 w 20"/>
                  <a:gd name="T11" fmla="*/ 1 h 17"/>
                  <a:gd name="T12" fmla="*/ 4 w 20"/>
                  <a:gd name="T13" fmla="*/ 0 h 17"/>
                  <a:gd name="T14" fmla="*/ 3 w 20"/>
                  <a:gd name="T15" fmla="*/ 0 h 17"/>
                  <a:gd name="T16" fmla="*/ 3 w 20"/>
                  <a:gd name="T17" fmla="*/ 0 h 17"/>
                  <a:gd name="T18" fmla="*/ 1 w 20"/>
                  <a:gd name="T19" fmla="*/ 0 h 17"/>
                  <a:gd name="T20" fmla="*/ 1 w 20"/>
                  <a:gd name="T21" fmla="*/ 0 h 17"/>
                  <a:gd name="T22" fmla="*/ 0 w 20"/>
                  <a:gd name="T23" fmla="*/ 1 h 17"/>
                  <a:gd name="T24" fmla="*/ 0 w 20"/>
                  <a:gd name="T25" fmla="*/ 2 h 17"/>
                  <a:gd name="T26" fmla="*/ 0 w 20"/>
                  <a:gd name="T27" fmla="*/ 3 h 17"/>
                  <a:gd name="T28" fmla="*/ 1 w 20"/>
                  <a:gd name="T29" fmla="*/ 3 h 17"/>
                  <a:gd name="T30" fmla="*/ 1 w 20"/>
                  <a:gd name="T31" fmla="*/ 4 h 17"/>
                  <a:gd name="T32" fmla="*/ 3 w 20"/>
                  <a:gd name="T33" fmla="*/ 4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"/>
                  <a:gd name="T52" fmla="*/ 0 h 17"/>
                  <a:gd name="T53" fmla="*/ 20 w 20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" h="17">
                    <a:moveTo>
                      <a:pt x="9" y="17"/>
                    </a:moveTo>
                    <a:lnTo>
                      <a:pt x="14" y="17"/>
                    </a:lnTo>
                    <a:lnTo>
                      <a:pt x="16" y="14"/>
                    </a:lnTo>
                    <a:lnTo>
                      <a:pt x="19" y="12"/>
                    </a:lnTo>
                    <a:lnTo>
                      <a:pt x="20" y="8"/>
                    </a:lnTo>
                    <a:lnTo>
                      <a:pt x="19" y="6"/>
                    </a:lnTo>
                    <a:lnTo>
                      <a:pt x="16" y="3"/>
                    </a:lnTo>
                    <a:lnTo>
                      <a:pt x="14" y="2"/>
                    </a:lnTo>
                    <a:lnTo>
                      <a:pt x="9" y="0"/>
                    </a:lnTo>
                    <a:lnTo>
                      <a:pt x="5" y="2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5" y="17"/>
                    </a:lnTo>
                    <a:lnTo>
                      <a:pt x="9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68" name="Freeform 953"/>
              <p:cNvSpPr>
                <a:spLocks/>
              </p:cNvSpPr>
              <p:nvPr/>
            </p:nvSpPr>
            <p:spPr bwMode="auto">
              <a:xfrm>
                <a:off x="2655" y="3762"/>
                <a:ext cx="7" cy="6"/>
              </a:xfrm>
              <a:custGeom>
                <a:avLst/>
                <a:gdLst>
                  <a:gd name="T0" fmla="*/ 1 w 15"/>
                  <a:gd name="T1" fmla="*/ 0 h 13"/>
                  <a:gd name="T2" fmla="*/ 1 w 15"/>
                  <a:gd name="T3" fmla="*/ 0 h 13"/>
                  <a:gd name="T4" fmla="*/ 1 w 15"/>
                  <a:gd name="T5" fmla="*/ 0 h 13"/>
                  <a:gd name="T6" fmla="*/ 1 w 15"/>
                  <a:gd name="T7" fmla="*/ 0 h 13"/>
                  <a:gd name="T8" fmla="*/ 1 w 15"/>
                  <a:gd name="T9" fmla="*/ 1 h 13"/>
                  <a:gd name="T10" fmla="*/ 0 w 15"/>
                  <a:gd name="T11" fmla="*/ 1 h 13"/>
                  <a:gd name="T12" fmla="*/ 0 w 15"/>
                  <a:gd name="T13" fmla="*/ 3 h 13"/>
                  <a:gd name="T14" fmla="*/ 1 w 15"/>
                  <a:gd name="T15" fmla="*/ 3 h 13"/>
                  <a:gd name="T16" fmla="*/ 2 w 15"/>
                  <a:gd name="T17" fmla="*/ 2 h 13"/>
                  <a:gd name="T18" fmla="*/ 3 w 15"/>
                  <a:gd name="T19" fmla="*/ 1 h 13"/>
                  <a:gd name="T20" fmla="*/ 3 w 15"/>
                  <a:gd name="T21" fmla="*/ 0 h 13"/>
                  <a:gd name="T22" fmla="*/ 3 w 15"/>
                  <a:gd name="T23" fmla="*/ 0 h 13"/>
                  <a:gd name="T24" fmla="*/ 1 w 15"/>
                  <a:gd name="T25" fmla="*/ 0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"/>
                  <a:gd name="T40" fmla="*/ 0 h 13"/>
                  <a:gd name="T41" fmla="*/ 15 w 15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" h="13">
                    <a:moveTo>
                      <a:pt x="6" y="0"/>
                    </a:moveTo>
                    <a:lnTo>
                      <a:pt x="6" y="0"/>
                    </a:lnTo>
                    <a:lnTo>
                      <a:pt x="6" y="2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0" y="4"/>
                    </a:lnTo>
                    <a:lnTo>
                      <a:pt x="0" y="13"/>
                    </a:lnTo>
                    <a:lnTo>
                      <a:pt x="6" y="13"/>
                    </a:lnTo>
                    <a:lnTo>
                      <a:pt x="11" y="10"/>
                    </a:lnTo>
                    <a:lnTo>
                      <a:pt x="13" y="6"/>
                    </a:lnTo>
                    <a:lnTo>
                      <a:pt x="15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69" name="Freeform 954"/>
              <p:cNvSpPr>
                <a:spLocks/>
              </p:cNvSpPr>
              <p:nvPr/>
            </p:nvSpPr>
            <p:spPr bwMode="auto">
              <a:xfrm>
                <a:off x="2655" y="3755"/>
                <a:ext cx="7" cy="7"/>
              </a:xfrm>
              <a:custGeom>
                <a:avLst/>
                <a:gdLst>
                  <a:gd name="T0" fmla="*/ 0 w 15"/>
                  <a:gd name="T1" fmla="*/ 3 h 12"/>
                  <a:gd name="T2" fmla="*/ 0 w 15"/>
                  <a:gd name="T3" fmla="*/ 3 h 12"/>
                  <a:gd name="T4" fmla="*/ 1 w 15"/>
                  <a:gd name="T5" fmla="*/ 4 h 12"/>
                  <a:gd name="T6" fmla="*/ 1 w 15"/>
                  <a:gd name="T7" fmla="*/ 4 h 12"/>
                  <a:gd name="T8" fmla="*/ 1 w 15"/>
                  <a:gd name="T9" fmla="*/ 4 h 12"/>
                  <a:gd name="T10" fmla="*/ 1 w 15"/>
                  <a:gd name="T11" fmla="*/ 4 h 12"/>
                  <a:gd name="T12" fmla="*/ 3 w 15"/>
                  <a:gd name="T13" fmla="*/ 4 h 12"/>
                  <a:gd name="T14" fmla="*/ 3 w 15"/>
                  <a:gd name="T15" fmla="*/ 3 h 12"/>
                  <a:gd name="T16" fmla="*/ 2 w 15"/>
                  <a:gd name="T17" fmla="*/ 1 h 12"/>
                  <a:gd name="T18" fmla="*/ 1 w 15"/>
                  <a:gd name="T19" fmla="*/ 1 h 12"/>
                  <a:gd name="T20" fmla="*/ 0 w 15"/>
                  <a:gd name="T21" fmla="*/ 0 h 12"/>
                  <a:gd name="T22" fmla="*/ 0 w 15"/>
                  <a:gd name="T23" fmla="*/ 0 h 12"/>
                  <a:gd name="T24" fmla="*/ 0 w 15"/>
                  <a:gd name="T25" fmla="*/ 3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"/>
                  <a:gd name="T40" fmla="*/ 0 h 12"/>
                  <a:gd name="T41" fmla="*/ 15 w 15"/>
                  <a:gd name="T42" fmla="*/ 12 h 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" h="12">
                    <a:moveTo>
                      <a:pt x="0" y="9"/>
                    </a:moveTo>
                    <a:lnTo>
                      <a:pt x="0" y="9"/>
                    </a:lnTo>
                    <a:lnTo>
                      <a:pt x="4" y="10"/>
                    </a:lnTo>
                    <a:lnTo>
                      <a:pt x="6" y="12"/>
                    </a:lnTo>
                    <a:lnTo>
                      <a:pt x="15" y="12"/>
                    </a:lnTo>
                    <a:lnTo>
                      <a:pt x="13" y="8"/>
                    </a:lnTo>
                    <a:lnTo>
                      <a:pt x="11" y="3"/>
                    </a:lnTo>
                    <a:lnTo>
                      <a:pt x="6" y="1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70" name="Freeform 955"/>
              <p:cNvSpPr>
                <a:spLocks/>
              </p:cNvSpPr>
              <p:nvPr/>
            </p:nvSpPr>
            <p:spPr bwMode="auto">
              <a:xfrm>
                <a:off x="2648" y="3755"/>
                <a:ext cx="7" cy="7"/>
              </a:xfrm>
              <a:custGeom>
                <a:avLst/>
                <a:gdLst>
                  <a:gd name="T0" fmla="*/ 3 w 13"/>
                  <a:gd name="T1" fmla="*/ 4 h 12"/>
                  <a:gd name="T2" fmla="*/ 3 w 13"/>
                  <a:gd name="T3" fmla="*/ 4 h 12"/>
                  <a:gd name="T4" fmla="*/ 3 w 13"/>
                  <a:gd name="T5" fmla="*/ 4 h 12"/>
                  <a:gd name="T6" fmla="*/ 3 w 13"/>
                  <a:gd name="T7" fmla="*/ 4 h 12"/>
                  <a:gd name="T8" fmla="*/ 3 w 13"/>
                  <a:gd name="T9" fmla="*/ 4 h 12"/>
                  <a:gd name="T10" fmla="*/ 4 w 13"/>
                  <a:gd name="T11" fmla="*/ 3 h 12"/>
                  <a:gd name="T12" fmla="*/ 4 w 13"/>
                  <a:gd name="T13" fmla="*/ 0 h 12"/>
                  <a:gd name="T14" fmla="*/ 2 w 13"/>
                  <a:gd name="T15" fmla="*/ 1 h 12"/>
                  <a:gd name="T16" fmla="*/ 1 w 13"/>
                  <a:gd name="T17" fmla="*/ 1 h 12"/>
                  <a:gd name="T18" fmla="*/ 0 w 13"/>
                  <a:gd name="T19" fmla="*/ 3 h 12"/>
                  <a:gd name="T20" fmla="*/ 0 w 13"/>
                  <a:gd name="T21" fmla="*/ 4 h 12"/>
                  <a:gd name="T22" fmla="*/ 0 w 13"/>
                  <a:gd name="T23" fmla="*/ 4 h 12"/>
                  <a:gd name="T24" fmla="*/ 3 w 13"/>
                  <a:gd name="T25" fmla="*/ 4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12"/>
                  <a:gd name="T41" fmla="*/ 13 w 13"/>
                  <a:gd name="T42" fmla="*/ 12 h 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12">
                    <a:moveTo>
                      <a:pt x="9" y="12"/>
                    </a:moveTo>
                    <a:lnTo>
                      <a:pt x="9" y="12"/>
                    </a:lnTo>
                    <a:lnTo>
                      <a:pt x="9" y="11"/>
                    </a:lnTo>
                    <a:lnTo>
                      <a:pt x="10" y="10"/>
                    </a:lnTo>
                    <a:lnTo>
                      <a:pt x="13" y="9"/>
                    </a:lnTo>
                    <a:lnTo>
                      <a:pt x="13" y="0"/>
                    </a:lnTo>
                    <a:lnTo>
                      <a:pt x="8" y="1"/>
                    </a:lnTo>
                    <a:lnTo>
                      <a:pt x="3" y="3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9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71" name="Freeform 956"/>
              <p:cNvSpPr>
                <a:spLocks/>
              </p:cNvSpPr>
              <p:nvPr/>
            </p:nvSpPr>
            <p:spPr bwMode="auto">
              <a:xfrm>
                <a:off x="2648" y="3762"/>
                <a:ext cx="7" cy="6"/>
              </a:xfrm>
              <a:custGeom>
                <a:avLst/>
                <a:gdLst>
                  <a:gd name="T0" fmla="*/ 4 w 13"/>
                  <a:gd name="T1" fmla="*/ 1 h 13"/>
                  <a:gd name="T2" fmla="*/ 4 w 13"/>
                  <a:gd name="T3" fmla="*/ 1 h 13"/>
                  <a:gd name="T4" fmla="*/ 3 w 13"/>
                  <a:gd name="T5" fmla="*/ 1 h 13"/>
                  <a:gd name="T6" fmla="*/ 3 w 13"/>
                  <a:gd name="T7" fmla="*/ 0 h 13"/>
                  <a:gd name="T8" fmla="*/ 3 w 13"/>
                  <a:gd name="T9" fmla="*/ 0 h 13"/>
                  <a:gd name="T10" fmla="*/ 3 w 13"/>
                  <a:gd name="T11" fmla="*/ 0 h 13"/>
                  <a:gd name="T12" fmla="*/ 0 w 13"/>
                  <a:gd name="T13" fmla="*/ 0 h 13"/>
                  <a:gd name="T14" fmla="*/ 0 w 13"/>
                  <a:gd name="T15" fmla="*/ 1 h 13"/>
                  <a:gd name="T16" fmla="*/ 1 w 13"/>
                  <a:gd name="T17" fmla="*/ 2 h 13"/>
                  <a:gd name="T18" fmla="*/ 2 w 13"/>
                  <a:gd name="T19" fmla="*/ 3 h 13"/>
                  <a:gd name="T20" fmla="*/ 4 w 13"/>
                  <a:gd name="T21" fmla="*/ 3 h 13"/>
                  <a:gd name="T22" fmla="*/ 4 w 13"/>
                  <a:gd name="T23" fmla="*/ 3 h 13"/>
                  <a:gd name="T24" fmla="*/ 4 w 13"/>
                  <a:gd name="T25" fmla="*/ 1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13"/>
                  <a:gd name="T41" fmla="*/ 13 w 13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13">
                    <a:moveTo>
                      <a:pt x="13" y="4"/>
                    </a:moveTo>
                    <a:lnTo>
                      <a:pt x="13" y="4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3" y="10"/>
                    </a:lnTo>
                    <a:lnTo>
                      <a:pt x="8" y="13"/>
                    </a:lnTo>
                    <a:lnTo>
                      <a:pt x="13" y="13"/>
                    </a:lnTo>
                    <a:lnTo>
                      <a:pt x="13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72" name="Freeform 957"/>
              <p:cNvSpPr>
                <a:spLocks/>
              </p:cNvSpPr>
              <p:nvPr/>
            </p:nvSpPr>
            <p:spPr bwMode="auto">
              <a:xfrm>
                <a:off x="2650" y="3786"/>
                <a:ext cx="10" cy="8"/>
              </a:xfrm>
              <a:custGeom>
                <a:avLst/>
                <a:gdLst>
                  <a:gd name="T0" fmla="*/ 3 w 20"/>
                  <a:gd name="T1" fmla="*/ 4 h 16"/>
                  <a:gd name="T2" fmla="*/ 3 w 20"/>
                  <a:gd name="T3" fmla="*/ 3 h 16"/>
                  <a:gd name="T4" fmla="*/ 4 w 20"/>
                  <a:gd name="T5" fmla="*/ 3 h 16"/>
                  <a:gd name="T6" fmla="*/ 5 w 20"/>
                  <a:gd name="T7" fmla="*/ 2 h 16"/>
                  <a:gd name="T8" fmla="*/ 5 w 20"/>
                  <a:gd name="T9" fmla="*/ 2 h 16"/>
                  <a:gd name="T10" fmla="*/ 5 w 20"/>
                  <a:gd name="T11" fmla="*/ 1 h 16"/>
                  <a:gd name="T12" fmla="*/ 4 w 20"/>
                  <a:gd name="T13" fmla="*/ 1 h 16"/>
                  <a:gd name="T14" fmla="*/ 3 w 20"/>
                  <a:gd name="T15" fmla="*/ 0 h 16"/>
                  <a:gd name="T16" fmla="*/ 3 w 20"/>
                  <a:gd name="T17" fmla="*/ 0 h 16"/>
                  <a:gd name="T18" fmla="*/ 1 w 20"/>
                  <a:gd name="T19" fmla="*/ 0 h 16"/>
                  <a:gd name="T20" fmla="*/ 1 w 20"/>
                  <a:gd name="T21" fmla="*/ 1 h 16"/>
                  <a:gd name="T22" fmla="*/ 0 w 20"/>
                  <a:gd name="T23" fmla="*/ 1 h 16"/>
                  <a:gd name="T24" fmla="*/ 0 w 20"/>
                  <a:gd name="T25" fmla="*/ 2 h 16"/>
                  <a:gd name="T26" fmla="*/ 0 w 20"/>
                  <a:gd name="T27" fmla="*/ 2 h 16"/>
                  <a:gd name="T28" fmla="*/ 1 w 20"/>
                  <a:gd name="T29" fmla="*/ 3 h 16"/>
                  <a:gd name="T30" fmla="*/ 1 w 20"/>
                  <a:gd name="T31" fmla="*/ 3 h 16"/>
                  <a:gd name="T32" fmla="*/ 3 w 20"/>
                  <a:gd name="T33" fmla="*/ 4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"/>
                  <a:gd name="T52" fmla="*/ 0 h 16"/>
                  <a:gd name="T53" fmla="*/ 20 w 20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" h="16">
                    <a:moveTo>
                      <a:pt x="9" y="16"/>
                    </a:moveTo>
                    <a:lnTo>
                      <a:pt x="14" y="15"/>
                    </a:lnTo>
                    <a:lnTo>
                      <a:pt x="16" y="14"/>
                    </a:lnTo>
                    <a:lnTo>
                      <a:pt x="19" y="11"/>
                    </a:lnTo>
                    <a:lnTo>
                      <a:pt x="20" y="8"/>
                    </a:lnTo>
                    <a:lnTo>
                      <a:pt x="19" y="4"/>
                    </a:lnTo>
                    <a:lnTo>
                      <a:pt x="16" y="2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2" y="14"/>
                    </a:lnTo>
                    <a:lnTo>
                      <a:pt x="5" y="15"/>
                    </a:lnTo>
                    <a:lnTo>
                      <a:pt x="9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73" name="Freeform 958"/>
              <p:cNvSpPr>
                <a:spLocks/>
              </p:cNvSpPr>
              <p:nvPr/>
            </p:nvSpPr>
            <p:spPr bwMode="auto">
              <a:xfrm>
                <a:off x="2655" y="3790"/>
                <a:ext cx="7" cy="6"/>
              </a:xfrm>
              <a:custGeom>
                <a:avLst/>
                <a:gdLst>
                  <a:gd name="T0" fmla="*/ 1 w 15"/>
                  <a:gd name="T1" fmla="*/ 0 h 13"/>
                  <a:gd name="T2" fmla="*/ 1 w 15"/>
                  <a:gd name="T3" fmla="*/ 0 h 13"/>
                  <a:gd name="T4" fmla="*/ 1 w 15"/>
                  <a:gd name="T5" fmla="*/ 0 h 13"/>
                  <a:gd name="T6" fmla="*/ 1 w 15"/>
                  <a:gd name="T7" fmla="*/ 0 h 13"/>
                  <a:gd name="T8" fmla="*/ 1 w 15"/>
                  <a:gd name="T9" fmla="*/ 0 h 13"/>
                  <a:gd name="T10" fmla="*/ 0 w 15"/>
                  <a:gd name="T11" fmla="*/ 0 h 13"/>
                  <a:gd name="T12" fmla="*/ 0 w 15"/>
                  <a:gd name="T13" fmla="*/ 3 h 13"/>
                  <a:gd name="T14" fmla="*/ 1 w 15"/>
                  <a:gd name="T15" fmla="*/ 2 h 13"/>
                  <a:gd name="T16" fmla="*/ 2 w 15"/>
                  <a:gd name="T17" fmla="*/ 2 h 13"/>
                  <a:gd name="T18" fmla="*/ 3 w 15"/>
                  <a:gd name="T19" fmla="*/ 1 h 13"/>
                  <a:gd name="T20" fmla="*/ 3 w 15"/>
                  <a:gd name="T21" fmla="*/ 0 h 13"/>
                  <a:gd name="T22" fmla="*/ 3 w 15"/>
                  <a:gd name="T23" fmla="*/ 0 h 13"/>
                  <a:gd name="T24" fmla="*/ 1 w 15"/>
                  <a:gd name="T25" fmla="*/ 0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"/>
                  <a:gd name="T40" fmla="*/ 0 h 13"/>
                  <a:gd name="T41" fmla="*/ 15 w 15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" h="13">
                    <a:moveTo>
                      <a:pt x="6" y="0"/>
                    </a:moveTo>
                    <a:lnTo>
                      <a:pt x="6" y="0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0" y="3"/>
                    </a:lnTo>
                    <a:lnTo>
                      <a:pt x="0" y="13"/>
                    </a:lnTo>
                    <a:lnTo>
                      <a:pt x="6" y="11"/>
                    </a:lnTo>
                    <a:lnTo>
                      <a:pt x="10" y="9"/>
                    </a:lnTo>
                    <a:lnTo>
                      <a:pt x="13" y="6"/>
                    </a:lnTo>
                    <a:lnTo>
                      <a:pt x="15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74" name="Freeform 959"/>
              <p:cNvSpPr>
                <a:spLocks/>
              </p:cNvSpPr>
              <p:nvPr/>
            </p:nvSpPr>
            <p:spPr bwMode="auto">
              <a:xfrm>
                <a:off x="2655" y="3784"/>
                <a:ext cx="7" cy="6"/>
              </a:xfrm>
              <a:custGeom>
                <a:avLst/>
                <a:gdLst>
                  <a:gd name="T0" fmla="*/ 0 w 15"/>
                  <a:gd name="T1" fmla="*/ 2 h 13"/>
                  <a:gd name="T2" fmla="*/ 0 w 15"/>
                  <a:gd name="T3" fmla="*/ 2 h 13"/>
                  <a:gd name="T4" fmla="*/ 1 w 15"/>
                  <a:gd name="T5" fmla="*/ 2 h 13"/>
                  <a:gd name="T6" fmla="*/ 1 w 15"/>
                  <a:gd name="T7" fmla="*/ 2 h 13"/>
                  <a:gd name="T8" fmla="*/ 1 w 15"/>
                  <a:gd name="T9" fmla="*/ 3 h 13"/>
                  <a:gd name="T10" fmla="*/ 1 w 15"/>
                  <a:gd name="T11" fmla="*/ 3 h 13"/>
                  <a:gd name="T12" fmla="*/ 3 w 15"/>
                  <a:gd name="T13" fmla="*/ 3 h 13"/>
                  <a:gd name="T14" fmla="*/ 3 w 15"/>
                  <a:gd name="T15" fmla="*/ 1 h 13"/>
                  <a:gd name="T16" fmla="*/ 2 w 15"/>
                  <a:gd name="T17" fmla="*/ 1 h 13"/>
                  <a:gd name="T18" fmla="*/ 1 w 15"/>
                  <a:gd name="T19" fmla="*/ 0 h 13"/>
                  <a:gd name="T20" fmla="*/ 0 w 15"/>
                  <a:gd name="T21" fmla="*/ 0 h 13"/>
                  <a:gd name="T22" fmla="*/ 0 w 15"/>
                  <a:gd name="T23" fmla="*/ 0 h 13"/>
                  <a:gd name="T24" fmla="*/ 0 w 15"/>
                  <a:gd name="T25" fmla="*/ 2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"/>
                  <a:gd name="T40" fmla="*/ 0 h 13"/>
                  <a:gd name="T41" fmla="*/ 15 w 15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" h="13">
                    <a:moveTo>
                      <a:pt x="0" y="9"/>
                    </a:moveTo>
                    <a:lnTo>
                      <a:pt x="0" y="9"/>
                    </a:lnTo>
                    <a:lnTo>
                      <a:pt x="4" y="9"/>
                    </a:lnTo>
                    <a:lnTo>
                      <a:pt x="4" y="11"/>
                    </a:lnTo>
                    <a:lnTo>
                      <a:pt x="6" y="12"/>
                    </a:lnTo>
                    <a:lnTo>
                      <a:pt x="6" y="13"/>
                    </a:lnTo>
                    <a:lnTo>
                      <a:pt x="15" y="13"/>
                    </a:lnTo>
                    <a:lnTo>
                      <a:pt x="13" y="7"/>
                    </a:lnTo>
                    <a:lnTo>
                      <a:pt x="11" y="4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75" name="Freeform 960"/>
              <p:cNvSpPr>
                <a:spLocks/>
              </p:cNvSpPr>
              <p:nvPr/>
            </p:nvSpPr>
            <p:spPr bwMode="auto">
              <a:xfrm>
                <a:off x="2648" y="3784"/>
                <a:ext cx="7" cy="6"/>
              </a:xfrm>
              <a:custGeom>
                <a:avLst/>
                <a:gdLst>
                  <a:gd name="T0" fmla="*/ 3 w 13"/>
                  <a:gd name="T1" fmla="*/ 3 h 13"/>
                  <a:gd name="T2" fmla="*/ 3 w 13"/>
                  <a:gd name="T3" fmla="*/ 3 h 13"/>
                  <a:gd name="T4" fmla="*/ 3 w 13"/>
                  <a:gd name="T5" fmla="*/ 2 h 13"/>
                  <a:gd name="T6" fmla="*/ 3 w 13"/>
                  <a:gd name="T7" fmla="*/ 2 h 13"/>
                  <a:gd name="T8" fmla="*/ 3 w 13"/>
                  <a:gd name="T9" fmla="*/ 2 h 13"/>
                  <a:gd name="T10" fmla="*/ 4 w 13"/>
                  <a:gd name="T11" fmla="*/ 2 h 13"/>
                  <a:gd name="T12" fmla="*/ 4 w 13"/>
                  <a:gd name="T13" fmla="*/ 0 h 13"/>
                  <a:gd name="T14" fmla="*/ 2 w 13"/>
                  <a:gd name="T15" fmla="*/ 0 h 13"/>
                  <a:gd name="T16" fmla="*/ 1 w 13"/>
                  <a:gd name="T17" fmla="*/ 1 h 13"/>
                  <a:gd name="T18" fmla="*/ 0 w 13"/>
                  <a:gd name="T19" fmla="*/ 2 h 13"/>
                  <a:gd name="T20" fmla="*/ 0 w 13"/>
                  <a:gd name="T21" fmla="*/ 3 h 13"/>
                  <a:gd name="T22" fmla="*/ 0 w 13"/>
                  <a:gd name="T23" fmla="*/ 3 h 13"/>
                  <a:gd name="T24" fmla="*/ 3 w 13"/>
                  <a:gd name="T25" fmla="*/ 3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13"/>
                  <a:gd name="T41" fmla="*/ 13 w 13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13">
                    <a:moveTo>
                      <a:pt x="9" y="13"/>
                    </a:moveTo>
                    <a:lnTo>
                      <a:pt x="9" y="13"/>
                    </a:lnTo>
                    <a:lnTo>
                      <a:pt x="9" y="11"/>
                    </a:lnTo>
                    <a:lnTo>
                      <a:pt x="10" y="11"/>
                    </a:lnTo>
                    <a:lnTo>
                      <a:pt x="10" y="9"/>
                    </a:lnTo>
                    <a:lnTo>
                      <a:pt x="13" y="9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3" y="4"/>
                    </a:lnTo>
                    <a:lnTo>
                      <a:pt x="0" y="8"/>
                    </a:lnTo>
                    <a:lnTo>
                      <a:pt x="0" y="13"/>
                    </a:lnTo>
                    <a:lnTo>
                      <a:pt x="9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76" name="Freeform 961"/>
              <p:cNvSpPr>
                <a:spLocks/>
              </p:cNvSpPr>
              <p:nvPr/>
            </p:nvSpPr>
            <p:spPr bwMode="auto">
              <a:xfrm>
                <a:off x="2648" y="3790"/>
                <a:ext cx="7" cy="6"/>
              </a:xfrm>
              <a:custGeom>
                <a:avLst/>
                <a:gdLst>
                  <a:gd name="T0" fmla="*/ 4 w 13"/>
                  <a:gd name="T1" fmla="*/ 0 h 13"/>
                  <a:gd name="T2" fmla="*/ 4 w 13"/>
                  <a:gd name="T3" fmla="*/ 0 h 13"/>
                  <a:gd name="T4" fmla="*/ 3 w 13"/>
                  <a:gd name="T5" fmla="*/ 0 h 13"/>
                  <a:gd name="T6" fmla="*/ 3 w 13"/>
                  <a:gd name="T7" fmla="*/ 0 h 13"/>
                  <a:gd name="T8" fmla="*/ 3 w 13"/>
                  <a:gd name="T9" fmla="*/ 0 h 13"/>
                  <a:gd name="T10" fmla="*/ 3 w 13"/>
                  <a:gd name="T11" fmla="*/ 0 h 13"/>
                  <a:gd name="T12" fmla="*/ 0 w 13"/>
                  <a:gd name="T13" fmla="*/ 0 h 13"/>
                  <a:gd name="T14" fmla="*/ 0 w 13"/>
                  <a:gd name="T15" fmla="*/ 1 h 13"/>
                  <a:gd name="T16" fmla="*/ 1 w 13"/>
                  <a:gd name="T17" fmla="*/ 2 h 13"/>
                  <a:gd name="T18" fmla="*/ 2 w 13"/>
                  <a:gd name="T19" fmla="*/ 2 h 13"/>
                  <a:gd name="T20" fmla="*/ 4 w 13"/>
                  <a:gd name="T21" fmla="*/ 3 h 13"/>
                  <a:gd name="T22" fmla="*/ 4 w 13"/>
                  <a:gd name="T23" fmla="*/ 3 h 13"/>
                  <a:gd name="T24" fmla="*/ 4 w 13"/>
                  <a:gd name="T25" fmla="*/ 0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13"/>
                  <a:gd name="T41" fmla="*/ 13 w 13"/>
                  <a:gd name="T42" fmla="*/ 13 h 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13">
                    <a:moveTo>
                      <a:pt x="13" y="3"/>
                    </a:moveTo>
                    <a:lnTo>
                      <a:pt x="13" y="3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3" y="13"/>
                    </a:lnTo>
                    <a:lnTo>
                      <a:pt x="13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77" name="Freeform 962"/>
              <p:cNvSpPr>
                <a:spLocks/>
              </p:cNvSpPr>
              <p:nvPr/>
            </p:nvSpPr>
            <p:spPr bwMode="auto">
              <a:xfrm>
                <a:off x="2590" y="3531"/>
                <a:ext cx="89" cy="17"/>
              </a:xfrm>
              <a:custGeom>
                <a:avLst/>
                <a:gdLst>
                  <a:gd name="T0" fmla="*/ 39 w 179"/>
                  <a:gd name="T1" fmla="*/ 9 h 33"/>
                  <a:gd name="T2" fmla="*/ 39 w 179"/>
                  <a:gd name="T3" fmla="*/ 6 h 33"/>
                  <a:gd name="T4" fmla="*/ 0 w 179"/>
                  <a:gd name="T5" fmla="*/ 0 h 33"/>
                  <a:gd name="T6" fmla="*/ 0 w 179"/>
                  <a:gd name="T7" fmla="*/ 3 h 33"/>
                  <a:gd name="T8" fmla="*/ 38 w 179"/>
                  <a:gd name="T9" fmla="*/ 9 h 33"/>
                  <a:gd name="T10" fmla="*/ 38 w 179"/>
                  <a:gd name="T11" fmla="*/ 6 h 33"/>
                  <a:gd name="T12" fmla="*/ 39 w 179"/>
                  <a:gd name="T13" fmla="*/ 9 h 33"/>
                  <a:gd name="T14" fmla="*/ 44 w 179"/>
                  <a:gd name="T15" fmla="*/ 7 h 33"/>
                  <a:gd name="T16" fmla="*/ 39 w 179"/>
                  <a:gd name="T17" fmla="*/ 6 h 33"/>
                  <a:gd name="T18" fmla="*/ 39 w 179"/>
                  <a:gd name="T19" fmla="*/ 9 h 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9"/>
                  <a:gd name="T31" fmla="*/ 0 h 33"/>
                  <a:gd name="T32" fmla="*/ 179 w 179"/>
                  <a:gd name="T33" fmla="*/ 33 h 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9" h="33">
                    <a:moveTo>
                      <a:pt x="156" y="33"/>
                    </a:moveTo>
                    <a:lnTo>
                      <a:pt x="156" y="24"/>
                    </a:lnTo>
                    <a:lnTo>
                      <a:pt x="3" y="0"/>
                    </a:lnTo>
                    <a:lnTo>
                      <a:pt x="0" y="9"/>
                    </a:lnTo>
                    <a:lnTo>
                      <a:pt x="154" y="33"/>
                    </a:lnTo>
                    <a:lnTo>
                      <a:pt x="154" y="24"/>
                    </a:lnTo>
                    <a:lnTo>
                      <a:pt x="156" y="33"/>
                    </a:lnTo>
                    <a:lnTo>
                      <a:pt x="179" y="28"/>
                    </a:lnTo>
                    <a:lnTo>
                      <a:pt x="156" y="24"/>
                    </a:lnTo>
                    <a:lnTo>
                      <a:pt x="156" y="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78" name="Freeform 963"/>
              <p:cNvSpPr>
                <a:spLocks/>
              </p:cNvSpPr>
              <p:nvPr/>
            </p:nvSpPr>
            <p:spPr bwMode="auto">
              <a:xfrm>
                <a:off x="2509" y="3543"/>
                <a:ext cx="159" cy="34"/>
              </a:xfrm>
              <a:custGeom>
                <a:avLst/>
                <a:gdLst>
                  <a:gd name="T0" fmla="*/ 1 w 318"/>
                  <a:gd name="T1" fmla="*/ 15 h 68"/>
                  <a:gd name="T2" fmla="*/ 1 w 318"/>
                  <a:gd name="T3" fmla="*/ 17 h 68"/>
                  <a:gd name="T4" fmla="*/ 80 w 318"/>
                  <a:gd name="T5" fmla="*/ 2 h 68"/>
                  <a:gd name="T6" fmla="*/ 79 w 318"/>
                  <a:gd name="T7" fmla="*/ 0 h 68"/>
                  <a:gd name="T8" fmla="*/ 0 w 318"/>
                  <a:gd name="T9" fmla="*/ 14 h 68"/>
                  <a:gd name="T10" fmla="*/ 1 w 318"/>
                  <a:gd name="T11" fmla="*/ 15 h 6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8"/>
                  <a:gd name="T19" fmla="*/ 0 h 68"/>
                  <a:gd name="T20" fmla="*/ 318 w 318"/>
                  <a:gd name="T21" fmla="*/ 68 h 6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8" h="68">
                    <a:moveTo>
                      <a:pt x="1" y="63"/>
                    </a:moveTo>
                    <a:lnTo>
                      <a:pt x="2" y="68"/>
                    </a:lnTo>
                    <a:lnTo>
                      <a:pt x="318" y="9"/>
                    </a:lnTo>
                    <a:lnTo>
                      <a:pt x="316" y="0"/>
                    </a:lnTo>
                    <a:lnTo>
                      <a:pt x="0" y="59"/>
                    </a:lnTo>
                    <a:lnTo>
                      <a:pt x="1" y="6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79" name="Freeform 964"/>
              <p:cNvSpPr>
                <a:spLocks/>
              </p:cNvSpPr>
              <p:nvPr/>
            </p:nvSpPr>
            <p:spPr bwMode="auto">
              <a:xfrm>
                <a:off x="1963" y="3561"/>
                <a:ext cx="374" cy="83"/>
              </a:xfrm>
              <a:custGeom>
                <a:avLst/>
                <a:gdLst>
                  <a:gd name="T0" fmla="*/ 23 w 748"/>
                  <a:gd name="T1" fmla="*/ 0 h 165"/>
                  <a:gd name="T2" fmla="*/ 22 w 748"/>
                  <a:gd name="T3" fmla="*/ 1 h 165"/>
                  <a:gd name="T4" fmla="*/ 19 w 748"/>
                  <a:gd name="T5" fmla="*/ 1 h 165"/>
                  <a:gd name="T6" fmla="*/ 15 w 748"/>
                  <a:gd name="T7" fmla="*/ 3 h 165"/>
                  <a:gd name="T8" fmla="*/ 12 w 748"/>
                  <a:gd name="T9" fmla="*/ 4 h 165"/>
                  <a:gd name="T10" fmla="*/ 9 w 748"/>
                  <a:gd name="T11" fmla="*/ 6 h 165"/>
                  <a:gd name="T12" fmla="*/ 6 w 748"/>
                  <a:gd name="T13" fmla="*/ 8 h 165"/>
                  <a:gd name="T14" fmla="*/ 3 w 748"/>
                  <a:gd name="T15" fmla="*/ 10 h 165"/>
                  <a:gd name="T16" fmla="*/ 0 w 748"/>
                  <a:gd name="T17" fmla="*/ 12 h 165"/>
                  <a:gd name="T18" fmla="*/ 3 w 748"/>
                  <a:gd name="T19" fmla="*/ 15 h 165"/>
                  <a:gd name="T20" fmla="*/ 7 w 748"/>
                  <a:gd name="T21" fmla="*/ 18 h 165"/>
                  <a:gd name="T22" fmla="*/ 12 w 748"/>
                  <a:gd name="T23" fmla="*/ 22 h 165"/>
                  <a:gd name="T24" fmla="*/ 19 w 748"/>
                  <a:gd name="T25" fmla="*/ 24 h 165"/>
                  <a:gd name="T26" fmla="*/ 24 w 748"/>
                  <a:gd name="T27" fmla="*/ 27 h 165"/>
                  <a:gd name="T28" fmla="*/ 30 w 748"/>
                  <a:gd name="T29" fmla="*/ 29 h 165"/>
                  <a:gd name="T30" fmla="*/ 35 w 748"/>
                  <a:gd name="T31" fmla="*/ 30 h 165"/>
                  <a:gd name="T32" fmla="*/ 40 w 748"/>
                  <a:gd name="T33" fmla="*/ 30 h 165"/>
                  <a:gd name="T34" fmla="*/ 42 w 748"/>
                  <a:gd name="T35" fmla="*/ 32 h 165"/>
                  <a:gd name="T36" fmla="*/ 46 w 748"/>
                  <a:gd name="T37" fmla="*/ 34 h 165"/>
                  <a:gd name="T38" fmla="*/ 51 w 748"/>
                  <a:gd name="T39" fmla="*/ 36 h 165"/>
                  <a:gd name="T40" fmla="*/ 57 w 748"/>
                  <a:gd name="T41" fmla="*/ 38 h 165"/>
                  <a:gd name="T42" fmla="*/ 65 w 748"/>
                  <a:gd name="T43" fmla="*/ 39 h 165"/>
                  <a:gd name="T44" fmla="*/ 70 w 748"/>
                  <a:gd name="T45" fmla="*/ 41 h 165"/>
                  <a:gd name="T46" fmla="*/ 74 w 748"/>
                  <a:gd name="T47" fmla="*/ 41 h 165"/>
                  <a:gd name="T48" fmla="*/ 75 w 748"/>
                  <a:gd name="T49" fmla="*/ 42 h 165"/>
                  <a:gd name="T50" fmla="*/ 169 w 748"/>
                  <a:gd name="T51" fmla="*/ 30 h 165"/>
                  <a:gd name="T52" fmla="*/ 187 w 748"/>
                  <a:gd name="T53" fmla="*/ 14 h 165"/>
                  <a:gd name="T54" fmla="*/ 23 w 748"/>
                  <a:gd name="T55" fmla="*/ 0 h 16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748"/>
                  <a:gd name="T85" fmla="*/ 0 h 165"/>
                  <a:gd name="T86" fmla="*/ 748 w 748"/>
                  <a:gd name="T87" fmla="*/ 165 h 16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748" h="165">
                    <a:moveTo>
                      <a:pt x="95" y="0"/>
                    </a:moveTo>
                    <a:lnTo>
                      <a:pt x="85" y="1"/>
                    </a:lnTo>
                    <a:lnTo>
                      <a:pt x="74" y="4"/>
                    </a:lnTo>
                    <a:lnTo>
                      <a:pt x="61" y="9"/>
                    </a:lnTo>
                    <a:lnTo>
                      <a:pt x="48" y="15"/>
                    </a:lnTo>
                    <a:lnTo>
                      <a:pt x="34" y="21"/>
                    </a:lnTo>
                    <a:lnTo>
                      <a:pt x="22" y="29"/>
                    </a:lnTo>
                    <a:lnTo>
                      <a:pt x="10" y="38"/>
                    </a:lnTo>
                    <a:lnTo>
                      <a:pt x="0" y="47"/>
                    </a:lnTo>
                    <a:lnTo>
                      <a:pt x="13" y="59"/>
                    </a:lnTo>
                    <a:lnTo>
                      <a:pt x="29" y="72"/>
                    </a:lnTo>
                    <a:lnTo>
                      <a:pt x="51" y="85"/>
                    </a:lnTo>
                    <a:lnTo>
                      <a:pt x="74" y="96"/>
                    </a:lnTo>
                    <a:lnTo>
                      <a:pt x="97" y="107"/>
                    </a:lnTo>
                    <a:lnTo>
                      <a:pt x="120" y="115"/>
                    </a:lnTo>
                    <a:lnTo>
                      <a:pt x="140" y="118"/>
                    </a:lnTo>
                    <a:lnTo>
                      <a:pt x="158" y="118"/>
                    </a:lnTo>
                    <a:lnTo>
                      <a:pt x="166" y="127"/>
                    </a:lnTo>
                    <a:lnTo>
                      <a:pt x="183" y="135"/>
                    </a:lnTo>
                    <a:lnTo>
                      <a:pt x="206" y="144"/>
                    </a:lnTo>
                    <a:lnTo>
                      <a:pt x="231" y="150"/>
                    </a:lnTo>
                    <a:lnTo>
                      <a:pt x="257" y="156"/>
                    </a:lnTo>
                    <a:lnTo>
                      <a:pt x="279" y="161"/>
                    </a:lnTo>
                    <a:lnTo>
                      <a:pt x="294" y="164"/>
                    </a:lnTo>
                    <a:lnTo>
                      <a:pt x="299" y="165"/>
                    </a:lnTo>
                    <a:lnTo>
                      <a:pt x="676" y="118"/>
                    </a:lnTo>
                    <a:lnTo>
                      <a:pt x="748" y="54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80" name="Freeform 965"/>
              <p:cNvSpPr>
                <a:spLocks/>
              </p:cNvSpPr>
              <p:nvPr/>
            </p:nvSpPr>
            <p:spPr bwMode="auto">
              <a:xfrm>
                <a:off x="1961" y="3558"/>
                <a:ext cx="50" cy="28"/>
              </a:xfrm>
              <a:custGeom>
                <a:avLst/>
                <a:gdLst>
                  <a:gd name="T0" fmla="*/ 2 w 101"/>
                  <a:gd name="T1" fmla="*/ 13 h 55"/>
                  <a:gd name="T2" fmla="*/ 2 w 101"/>
                  <a:gd name="T3" fmla="*/ 14 h 55"/>
                  <a:gd name="T4" fmla="*/ 4 w 101"/>
                  <a:gd name="T5" fmla="*/ 12 h 55"/>
                  <a:gd name="T6" fmla="*/ 7 w 101"/>
                  <a:gd name="T7" fmla="*/ 10 h 55"/>
                  <a:gd name="T8" fmla="*/ 10 w 101"/>
                  <a:gd name="T9" fmla="*/ 8 h 55"/>
                  <a:gd name="T10" fmla="*/ 14 w 101"/>
                  <a:gd name="T11" fmla="*/ 6 h 55"/>
                  <a:gd name="T12" fmla="*/ 17 w 101"/>
                  <a:gd name="T13" fmla="*/ 5 h 55"/>
                  <a:gd name="T14" fmla="*/ 20 w 101"/>
                  <a:gd name="T15" fmla="*/ 4 h 55"/>
                  <a:gd name="T16" fmla="*/ 23 w 101"/>
                  <a:gd name="T17" fmla="*/ 3 h 55"/>
                  <a:gd name="T18" fmla="*/ 25 w 101"/>
                  <a:gd name="T19" fmla="*/ 3 h 55"/>
                  <a:gd name="T20" fmla="*/ 25 w 101"/>
                  <a:gd name="T21" fmla="*/ 0 h 55"/>
                  <a:gd name="T22" fmla="*/ 22 w 101"/>
                  <a:gd name="T23" fmla="*/ 1 h 55"/>
                  <a:gd name="T24" fmla="*/ 19 w 101"/>
                  <a:gd name="T25" fmla="*/ 2 h 55"/>
                  <a:gd name="T26" fmla="*/ 16 w 101"/>
                  <a:gd name="T27" fmla="*/ 3 h 55"/>
                  <a:gd name="T28" fmla="*/ 13 w 101"/>
                  <a:gd name="T29" fmla="*/ 4 h 55"/>
                  <a:gd name="T30" fmla="*/ 9 w 101"/>
                  <a:gd name="T31" fmla="*/ 6 h 55"/>
                  <a:gd name="T32" fmla="*/ 6 w 101"/>
                  <a:gd name="T33" fmla="*/ 8 h 55"/>
                  <a:gd name="T34" fmla="*/ 3 w 101"/>
                  <a:gd name="T35" fmla="*/ 10 h 55"/>
                  <a:gd name="T36" fmla="*/ 0 w 101"/>
                  <a:gd name="T37" fmla="*/ 12 h 55"/>
                  <a:gd name="T38" fmla="*/ 0 w 101"/>
                  <a:gd name="T39" fmla="*/ 14 h 55"/>
                  <a:gd name="T40" fmla="*/ 0 w 101"/>
                  <a:gd name="T41" fmla="*/ 12 h 55"/>
                  <a:gd name="T42" fmla="*/ 0 w 101"/>
                  <a:gd name="T43" fmla="*/ 13 h 55"/>
                  <a:gd name="T44" fmla="*/ 0 w 101"/>
                  <a:gd name="T45" fmla="*/ 14 h 55"/>
                  <a:gd name="T46" fmla="*/ 2 w 101"/>
                  <a:gd name="T47" fmla="*/ 13 h 5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01"/>
                  <a:gd name="T73" fmla="*/ 0 h 55"/>
                  <a:gd name="T74" fmla="*/ 101 w 101"/>
                  <a:gd name="T75" fmla="*/ 55 h 5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01" h="55">
                    <a:moveTo>
                      <a:pt x="9" y="49"/>
                    </a:moveTo>
                    <a:lnTo>
                      <a:pt x="9" y="55"/>
                    </a:lnTo>
                    <a:lnTo>
                      <a:pt x="19" y="46"/>
                    </a:lnTo>
                    <a:lnTo>
                      <a:pt x="30" y="38"/>
                    </a:lnTo>
                    <a:lnTo>
                      <a:pt x="43" y="30"/>
                    </a:lnTo>
                    <a:lnTo>
                      <a:pt x="57" y="24"/>
                    </a:lnTo>
                    <a:lnTo>
                      <a:pt x="69" y="18"/>
                    </a:lnTo>
                    <a:lnTo>
                      <a:pt x="81" y="14"/>
                    </a:lnTo>
                    <a:lnTo>
                      <a:pt x="92" y="10"/>
                    </a:lnTo>
                    <a:lnTo>
                      <a:pt x="101" y="9"/>
                    </a:lnTo>
                    <a:lnTo>
                      <a:pt x="101" y="0"/>
                    </a:lnTo>
                    <a:lnTo>
                      <a:pt x="90" y="1"/>
                    </a:lnTo>
                    <a:lnTo>
                      <a:pt x="78" y="5"/>
                    </a:lnTo>
                    <a:lnTo>
                      <a:pt x="65" y="9"/>
                    </a:lnTo>
                    <a:lnTo>
                      <a:pt x="52" y="15"/>
                    </a:lnTo>
                    <a:lnTo>
                      <a:pt x="38" y="23"/>
                    </a:lnTo>
                    <a:lnTo>
                      <a:pt x="25" y="31"/>
                    </a:lnTo>
                    <a:lnTo>
                      <a:pt x="14" y="39"/>
                    </a:lnTo>
                    <a:lnTo>
                      <a:pt x="2" y="48"/>
                    </a:lnTo>
                    <a:lnTo>
                      <a:pt x="2" y="54"/>
                    </a:lnTo>
                    <a:lnTo>
                      <a:pt x="2" y="48"/>
                    </a:lnTo>
                    <a:lnTo>
                      <a:pt x="0" y="52"/>
                    </a:lnTo>
                    <a:lnTo>
                      <a:pt x="2" y="54"/>
                    </a:lnTo>
                    <a:lnTo>
                      <a:pt x="9" y="4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81" name="Freeform 966"/>
              <p:cNvSpPr>
                <a:spLocks/>
              </p:cNvSpPr>
              <p:nvPr/>
            </p:nvSpPr>
            <p:spPr bwMode="auto">
              <a:xfrm>
                <a:off x="1962" y="3583"/>
                <a:ext cx="83" cy="39"/>
              </a:xfrm>
              <a:custGeom>
                <a:avLst/>
                <a:gdLst>
                  <a:gd name="T0" fmla="*/ 42 w 166"/>
                  <a:gd name="T1" fmla="*/ 18 h 79"/>
                  <a:gd name="T2" fmla="*/ 41 w 166"/>
                  <a:gd name="T3" fmla="*/ 17 h 79"/>
                  <a:gd name="T4" fmla="*/ 36 w 166"/>
                  <a:gd name="T5" fmla="*/ 17 h 79"/>
                  <a:gd name="T6" fmla="*/ 31 w 166"/>
                  <a:gd name="T7" fmla="*/ 16 h 79"/>
                  <a:gd name="T8" fmla="*/ 25 w 166"/>
                  <a:gd name="T9" fmla="*/ 14 h 79"/>
                  <a:gd name="T10" fmla="*/ 20 w 166"/>
                  <a:gd name="T11" fmla="*/ 12 h 79"/>
                  <a:gd name="T12" fmla="*/ 14 w 166"/>
                  <a:gd name="T13" fmla="*/ 9 h 79"/>
                  <a:gd name="T14" fmla="*/ 9 w 166"/>
                  <a:gd name="T15" fmla="*/ 6 h 79"/>
                  <a:gd name="T16" fmla="*/ 5 w 166"/>
                  <a:gd name="T17" fmla="*/ 3 h 79"/>
                  <a:gd name="T18" fmla="*/ 1 w 166"/>
                  <a:gd name="T19" fmla="*/ 0 h 79"/>
                  <a:gd name="T20" fmla="*/ 0 w 166"/>
                  <a:gd name="T21" fmla="*/ 1 h 79"/>
                  <a:gd name="T22" fmla="*/ 3 w 166"/>
                  <a:gd name="T23" fmla="*/ 4 h 79"/>
                  <a:gd name="T24" fmla="*/ 7 w 166"/>
                  <a:gd name="T25" fmla="*/ 8 h 79"/>
                  <a:gd name="T26" fmla="*/ 13 w 166"/>
                  <a:gd name="T27" fmla="*/ 11 h 79"/>
                  <a:gd name="T28" fmla="*/ 19 w 166"/>
                  <a:gd name="T29" fmla="*/ 14 h 79"/>
                  <a:gd name="T30" fmla="*/ 24 w 166"/>
                  <a:gd name="T31" fmla="*/ 16 h 79"/>
                  <a:gd name="T32" fmla="*/ 30 w 166"/>
                  <a:gd name="T33" fmla="*/ 18 h 79"/>
                  <a:gd name="T34" fmla="*/ 36 w 166"/>
                  <a:gd name="T35" fmla="*/ 19 h 79"/>
                  <a:gd name="T36" fmla="*/ 41 w 166"/>
                  <a:gd name="T37" fmla="*/ 19 h 79"/>
                  <a:gd name="T38" fmla="*/ 40 w 166"/>
                  <a:gd name="T39" fmla="*/ 18 h 79"/>
                  <a:gd name="T40" fmla="*/ 42 w 166"/>
                  <a:gd name="T41" fmla="*/ 18 h 79"/>
                  <a:gd name="T42" fmla="*/ 42 w 166"/>
                  <a:gd name="T43" fmla="*/ 17 h 79"/>
                  <a:gd name="T44" fmla="*/ 41 w 166"/>
                  <a:gd name="T45" fmla="*/ 17 h 79"/>
                  <a:gd name="T46" fmla="*/ 42 w 166"/>
                  <a:gd name="T47" fmla="*/ 18 h 7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66"/>
                  <a:gd name="T73" fmla="*/ 0 h 79"/>
                  <a:gd name="T74" fmla="*/ 166 w 166"/>
                  <a:gd name="T75" fmla="*/ 79 h 7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66" h="79">
                    <a:moveTo>
                      <a:pt x="166" y="73"/>
                    </a:moveTo>
                    <a:lnTo>
                      <a:pt x="161" y="70"/>
                    </a:lnTo>
                    <a:lnTo>
                      <a:pt x="144" y="70"/>
                    </a:lnTo>
                    <a:lnTo>
                      <a:pt x="125" y="66"/>
                    </a:lnTo>
                    <a:lnTo>
                      <a:pt x="102" y="58"/>
                    </a:lnTo>
                    <a:lnTo>
                      <a:pt x="80" y="48"/>
                    </a:lnTo>
                    <a:lnTo>
                      <a:pt x="57" y="36"/>
                    </a:lnTo>
                    <a:lnTo>
                      <a:pt x="35" y="25"/>
                    </a:lnTo>
                    <a:lnTo>
                      <a:pt x="20" y="12"/>
                    </a:lnTo>
                    <a:lnTo>
                      <a:pt x="7" y="0"/>
                    </a:lnTo>
                    <a:lnTo>
                      <a:pt x="0" y="5"/>
                    </a:lnTo>
                    <a:lnTo>
                      <a:pt x="13" y="19"/>
                    </a:lnTo>
                    <a:lnTo>
                      <a:pt x="30" y="32"/>
                    </a:lnTo>
                    <a:lnTo>
                      <a:pt x="52" y="45"/>
                    </a:lnTo>
                    <a:lnTo>
                      <a:pt x="75" y="57"/>
                    </a:lnTo>
                    <a:lnTo>
                      <a:pt x="99" y="67"/>
                    </a:lnTo>
                    <a:lnTo>
                      <a:pt x="123" y="75"/>
                    </a:lnTo>
                    <a:lnTo>
                      <a:pt x="144" y="79"/>
                    </a:lnTo>
                    <a:lnTo>
                      <a:pt x="163" y="79"/>
                    </a:lnTo>
                    <a:lnTo>
                      <a:pt x="157" y="75"/>
                    </a:lnTo>
                    <a:lnTo>
                      <a:pt x="166" y="73"/>
                    </a:lnTo>
                    <a:lnTo>
                      <a:pt x="165" y="68"/>
                    </a:lnTo>
                    <a:lnTo>
                      <a:pt x="161" y="70"/>
                    </a:lnTo>
                    <a:lnTo>
                      <a:pt x="166" y="7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82" name="Freeform 967"/>
              <p:cNvSpPr>
                <a:spLocks/>
              </p:cNvSpPr>
              <p:nvPr/>
            </p:nvSpPr>
            <p:spPr bwMode="auto">
              <a:xfrm>
                <a:off x="2040" y="3620"/>
                <a:ext cx="74" cy="26"/>
              </a:xfrm>
              <a:custGeom>
                <a:avLst/>
                <a:gdLst>
                  <a:gd name="T0" fmla="*/ 37 w 148"/>
                  <a:gd name="T1" fmla="*/ 11 h 53"/>
                  <a:gd name="T2" fmla="*/ 37 w 148"/>
                  <a:gd name="T3" fmla="*/ 11 h 53"/>
                  <a:gd name="T4" fmla="*/ 36 w 148"/>
                  <a:gd name="T5" fmla="*/ 10 h 53"/>
                  <a:gd name="T6" fmla="*/ 31 w 148"/>
                  <a:gd name="T7" fmla="*/ 9 h 53"/>
                  <a:gd name="T8" fmla="*/ 26 w 148"/>
                  <a:gd name="T9" fmla="*/ 8 h 53"/>
                  <a:gd name="T10" fmla="*/ 20 w 148"/>
                  <a:gd name="T11" fmla="*/ 7 h 53"/>
                  <a:gd name="T12" fmla="*/ 13 w 148"/>
                  <a:gd name="T13" fmla="*/ 5 h 53"/>
                  <a:gd name="T14" fmla="*/ 7 w 148"/>
                  <a:gd name="T15" fmla="*/ 3 h 53"/>
                  <a:gd name="T16" fmla="*/ 3 w 148"/>
                  <a:gd name="T17" fmla="*/ 1 h 53"/>
                  <a:gd name="T18" fmla="*/ 2 w 148"/>
                  <a:gd name="T19" fmla="*/ 0 h 53"/>
                  <a:gd name="T20" fmla="*/ 0 w 148"/>
                  <a:gd name="T21" fmla="*/ 0 h 53"/>
                  <a:gd name="T22" fmla="*/ 2 w 148"/>
                  <a:gd name="T23" fmla="*/ 3 h 53"/>
                  <a:gd name="T24" fmla="*/ 7 w 148"/>
                  <a:gd name="T25" fmla="*/ 5 h 53"/>
                  <a:gd name="T26" fmla="*/ 13 w 148"/>
                  <a:gd name="T27" fmla="*/ 7 h 53"/>
                  <a:gd name="T28" fmla="*/ 19 w 148"/>
                  <a:gd name="T29" fmla="*/ 9 h 53"/>
                  <a:gd name="T30" fmla="*/ 25 w 148"/>
                  <a:gd name="T31" fmla="*/ 11 h 53"/>
                  <a:gd name="T32" fmla="*/ 31 w 148"/>
                  <a:gd name="T33" fmla="*/ 12 h 53"/>
                  <a:gd name="T34" fmla="*/ 35 w 148"/>
                  <a:gd name="T35" fmla="*/ 13 h 53"/>
                  <a:gd name="T36" fmla="*/ 37 w 148"/>
                  <a:gd name="T37" fmla="*/ 13 h 53"/>
                  <a:gd name="T38" fmla="*/ 37 w 148"/>
                  <a:gd name="T39" fmla="*/ 13 h 53"/>
                  <a:gd name="T40" fmla="*/ 37 w 148"/>
                  <a:gd name="T41" fmla="*/ 11 h 5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48"/>
                  <a:gd name="T64" fmla="*/ 0 h 53"/>
                  <a:gd name="T65" fmla="*/ 148 w 148"/>
                  <a:gd name="T66" fmla="*/ 53 h 5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48" h="53">
                    <a:moveTo>
                      <a:pt x="146" y="44"/>
                    </a:moveTo>
                    <a:lnTo>
                      <a:pt x="148" y="44"/>
                    </a:lnTo>
                    <a:lnTo>
                      <a:pt x="142" y="43"/>
                    </a:lnTo>
                    <a:lnTo>
                      <a:pt x="127" y="39"/>
                    </a:lnTo>
                    <a:lnTo>
                      <a:pt x="105" y="35"/>
                    </a:lnTo>
                    <a:lnTo>
                      <a:pt x="80" y="29"/>
                    </a:lnTo>
                    <a:lnTo>
                      <a:pt x="54" y="22"/>
                    </a:lnTo>
                    <a:lnTo>
                      <a:pt x="31" y="14"/>
                    </a:lnTo>
                    <a:lnTo>
                      <a:pt x="15" y="7"/>
                    </a:lnTo>
                    <a:lnTo>
                      <a:pt x="9" y="0"/>
                    </a:lnTo>
                    <a:lnTo>
                      <a:pt x="0" y="2"/>
                    </a:lnTo>
                    <a:lnTo>
                      <a:pt x="10" y="14"/>
                    </a:lnTo>
                    <a:lnTo>
                      <a:pt x="29" y="23"/>
                    </a:lnTo>
                    <a:lnTo>
                      <a:pt x="52" y="31"/>
                    </a:lnTo>
                    <a:lnTo>
                      <a:pt x="77" y="38"/>
                    </a:lnTo>
                    <a:lnTo>
                      <a:pt x="103" y="44"/>
                    </a:lnTo>
                    <a:lnTo>
                      <a:pt x="125" y="48"/>
                    </a:lnTo>
                    <a:lnTo>
                      <a:pt x="139" y="52"/>
                    </a:lnTo>
                    <a:lnTo>
                      <a:pt x="145" y="53"/>
                    </a:lnTo>
                    <a:lnTo>
                      <a:pt x="146" y="53"/>
                    </a:lnTo>
                    <a:lnTo>
                      <a:pt x="146" y="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83" name="Freeform 968"/>
              <p:cNvSpPr>
                <a:spLocks/>
              </p:cNvSpPr>
              <p:nvPr/>
            </p:nvSpPr>
            <p:spPr bwMode="auto">
              <a:xfrm>
                <a:off x="2113" y="3618"/>
                <a:ext cx="190" cy="28"/>
              </a:xfrm>
              <a:custGeom>
                <a:avLst/>
                <a:gdLst>
                  <a:gd name="T0" fmla="*/ 93 w 381"/>
                  <a:gd name="T1" fmla="*/ 1 h 56"/>
                  <a:gd name="T2" fmla="*/ 94 w 381"/>
                  <a:gd name="T3" fmla="*/ 0 h 56"/>
                  <a:gd name="T4" fmla="*/ 0 w 381"/>
                  <a:gd name="T5" fmla="*/ 12 h 56"/>
                  <a:gd name="T6" fmla="*/ 0 w 381"/>
                  <a:gd name="T7" fmla="*/ 14 h 56"/>
                  <a:gd name="T8" fmla="*/ 94 w 381"/>
                  <a:gd name="T9" fmla="*/ 3 h 56"/>
                  <a:gd name="T10" fmla="*/ 95 w 381"/>
                  <a:gd name="T11" fmla="*/ 2 h 56"/>
                  <a:gd name="T12" fmla="*/ 93 w 381"/>
                  <a:gd name="T13" fmla="*/ 1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81"/>
                  <a:gd name="T22" fmla="*/ 0 h 56"/>
                  <a:gd name="T23" fmla="*/ 381 w 381"/>
                  <a:gd name="T24" fmla="*/ 56 h 5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81" h="56">
                    <a:moveTo>
                      <a:pt x="374" y="1"/>
                    </a:moveTo>
                    <a:lnTo>
                      <a:pt x="377" y="0"/>
                    </a:lnTo>
                    <a:lnTo>
                      <a:pt x="0" y="47"/>
                    </a:lnTo>
                    <a:lnTo>
                      <a:pt x="0" y="56"/>
                    </a:lnTo>
                    <a:lnTo>
                      <a:pt x="377" y="9"/>
                    </a:lnTo>
                    <a:lnTo>
                      <a:pt x="381" y="8"/>
                    </a:lnTo>
                    <a:lnTo>
                      <a:pt x="374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84" name="Freeform 969"/>
              <p:cNvSpPr>
                <a:spLocks/>
              </p:cNvSpPr>
              <p:nvPr/>
            </p:nvSpPr>
            <p:spPr bwMode="auto">
              <a:xfrm>
                <a:off x="2300" y="3586"/>
                <a:ext cx="39" cy="36"/>
              </a:xfrm>
              <a:custGeom>
                <a:avLst/>
                <a:gdLst>
                  <a:gd name="T0" fmla="*/ 19 w 78"/>
                  <a:gd name="T1" fmla="*/ 1 h 72"/>
                  <a:gd name="T2" fmla="*/ 18 w 78"/>
                  <a:gd name="T3" fmla="*/ 0 h 72"/>
                  <a:gd name="T4" fmla="*/ 0 w 78"/>
                  <a:gd name="T5" fmla="*/ 17 h 72"/>
                  <a:gd name="T6" fmla="*/ 1 w 78"/>
                  <a:gd name="T7" fmla="*/ 18 h 72"/>
                  <a:gd name="T8" fmla="*/ 20 w 78"/>
                  <a:gd name="T9" fmla="*/ 1 h 72"/>
                  <a:gd name="T10" fmla="*/ 19 w 78"/>
                  <a:gd name="T11" fmla="*/ 1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72"/>
                  <a:gd name="T20" fmla="*/ 78 w 7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72">
                    <a:moveTo>
                      <a:pt x="75" y="4"/>
                    </a:moveTo>
                    <a:lnTo>
                      <a:pt x="71" y="0"/>
                    </a:lnTo>
                    <a:lnTo>
                      <a:pt x="0" y="65"/>
                    </a:lnTo>
                    <a:lnTo>
                      <a:pt x="7" y="72"/>
                    </a:lnTo>
                    <a:lnTo>
                      <a:pt x="78" y="7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85" name="Freeform 970"/>
              <p:cNvSpPr>
                <a:spLocks/>
              </p:cNvSpPr>
              <p:nvPr/>
            </p:nvSpPr>
            <p:spPr bwMode="auto">
              <a:xfrm>
                <a:off x="2005" y="3324"/>
                <a:ext cx="12" cy="434"/>
              </a:xfrm>
              <a:custGeom>
                <a:avLst/>
                <a:gdLst>
                  <a:gd name="T0" fmla="*/ 3 w 24"/>
                  <a:gd name="T1" fmla="*/ 216 h 869"/>
                  <a:gd name="T2" fmla="*/ 4 w 24"/>
                  <a:gd name="T3" fmla="*/ 212 h 869"/>
                  <a:gd name="T4" fmla="*/ 5 w 24"/>
                  <a:gd name="T5" fmla="*/ 204 h 869"/>
                  <a:gd name="T6" fmla="*/ 5 w 24"/>
                  <a:gd name="T7" fmla="*/ 192 h 869"/>
                  <a:gd name="T8" fmla="*/ 6 w 24"/>
                  <a:gd name="T9" fmla="*/ 177 h 869"/>
                  <a:gd name="T10" fmla="*/ 6 w 24"/>
                  <a:gd name="T11" fmla="*/ 160 h 869"/>
                  <a:gd name="T12" fmla="*/ 6 w 24"/>
                  <a:gd name="T13" fmla="*/ 140 h 869"/>
                  <a:gd name="T14" fmla="*/ 6 w 24"/>
                  <a:gd name="T15" fmla="*/ 119 h 869"/>
                  <a:gd name="T16" fmla="*/ 6 w 24"/>
                  <a:gd name="T17" fmla="*/ 97 h 869"/>
                  <a:gd name="T18" fmla="*/ 6 w 24"/>
                  <a:gd name="T19" fmla="*/ 76 h 869"/>
                  <a:gd name="T20" fmla="*/ 6 w 24"/>
                  <a:gd name="T21" fmla="*/ 56 h 869"/>
                  <a:gd name="T22" fmla="*/ 6 w 24"/>
                  <a:gd name="T23" fmla="*/ 39 h 869"/>
                  <a:gd name="T24" fmla="*/ 5 w 24"/>
                  <a:gd name="T25" fmla="*/ 24 h 869"/>
                  <a:gd name="T26" fmla="*/ 5 w 24"/>
                  <a:gd name="T27" fmla="*/ 13 h 869"/>
                  <a:gd name="T28" fmla="*/ 4 w 24"/>
                  <a:gd name="T29" fmla="*/ 5 h 869"/>
                  <a:gd name="T30" fmla="*/ 3 w 24"/>
                  <a:gd name="T31" fmla="*/ 0 h 869"/>
                  <a:gd name="T32" fmla="*/ 3 w 24"/>
                  <a:gd name="T33" fmla="*/ 0 h 869"/>
                  <a:gd name="T34" fmla="*/ 3 w 24"/>
                  <a:gd name="T35" fmla="*/ 5 h 869"/>
                  <a:gd name="T36" fmla="*/ 2 w 24"/>
                  <a:gd name="T37" fmla="*/ 13 h 869"/>
                  <a:gd name="T38" fmla="*/ 1 w 24"/>
                  <a:gd name="T39" fmla="*/ 24 h 869"/>
                  <a:gd name="T40" fmla="*/ 1 w 24"/>
                  <a:gd name="T41" fmla="*/ 39 h 869"/>
                  <a:gd name="T42" fmla="*/ 1 w 24"/>
                  <a:gd name="T43" fmla="*/ 56 h 869"/>
                  <a:gd name="T44" fmla="*/ 1 w 24"/>
                  <a:gd name="T45" fmla="*/ 76 h 869"/>
                  <a:gd name="T46" fmla="*/ 0 w 24"/>
                  <a:gd name="T47" fmla="*/ 97 h 869"/>
                  <a:gd name="T48" fmla="*/ 0 w 24"/>
                  <a:gd name="T49" fmla="*/ 119 h 869"/>
                  <a:gd name="T50" fmla="*/ 1 w 24"/>
                  <a:gd name="T51" fmla="*/ 140 h 869"/>
                  <a:gd name="T52" fmla="*/ 1 w 24"/>
                  <a:gd name="T53" fmla="*/ 160 h 869"/>
                  <a:gd name="T54" fmla="*/ 1 w 24"/>
                  <a:gd name="T55" fmla="*/ 177 h 869"/>
                  <a:gd name="T56" fmla="*/ 1 w 24"/>
                  <a:gd name="T57" fmla="*/ 192 h 869"/>
                  <a:gd name="T58" fmla="*/ 2 w 24"/>
                  <a:gd name="T59" fmla="*/ 204 h 869"/>
                  <a:gd name="T60" fmla="*/ 3 w 24"/>
                  <a:gd name="T61" fmla="*/ 212 h 869"/>
                  <a:gd name="T62" fmla="*/ 3 w 24"/>
                  <a:gd name="T63" fmla="*/ 216 h 86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4"/>
                  <a:gd name="T97" fmla="*/ 0 h 869"/>
                  <a:gd name="T98" fmla="*/ 24 w 24"/>
                  <a:gd name="T99" fmla="*/ 869 h 86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4" h="869">
                    <a:moveTo>
                      <a:pt x="12" y="869"/>
                    </a:moveTo>
                    <a:lnTo>
                      <a:pt x="14" y="866"/>
                    </a:lnTo>
                    <a:lnTo>
                      <a:pt x="15" y="859"/>
                    </a:lnTo>
                    <a:lnTo>
                      <a:pt x="16" y="849"/>
                    </a:lnTo>
                    <a:lnTo>
                      <a:pt x="17" y="834"/>
                    </a:lnTo>
                    <a:lnTo>
                      <a:pt x="18" y="817"/>
                    </a:lnTo>
                    <a:lnTo>
                      <a:pt x="18" y="795"/>
                    </a:lnTo>
                    <a:lnTo>
                      <a:pt x="19" y="770"/>
                    </a:lnTo>
                    <a:lnTo>
                      <a:pt x="21" y="742"/>
                    </a:lnTo>
                    <a:lnTo>
                      <a:pt x="22" y="711"/>
                    </a:lnTo>
                    <a:lnTo>
                      <a:pt x="22" y="677"/>
                    </a:lnTo>
                    <a:lnTo>
                      <a:pt x="23" y="642"/>
                    </a:lnTo>
                    <a:lnTo>
                      <a:pt x="23" y="604"/>
                    </a:lnTo>
                    <a:lnTo>
                      <a:pt x="24" y="563"/>
                    </a:lnTo>
                    <a:lnTo>
                      <a:pt x="24" y="522"/>
                    </a:lnTo>
                    <a:lnTo>
                      <a:pt x="24" y="479"/>
                    </a:lnTo>
                    <a:lnTo>
                      <a:pt x="24" y="434"/>
                    </a:lnTo>
                    <a:lnTo>
                      <a:pt x="24" y="389"/>
                    </a:lnTo>
                    <a:lnTo>
                      <a:pt x="24" y="347"/>
                    </a:lnTo>
                    <a:lnTo>
                      <a:pt x="24" y="305"/>
                    </a:lnTo>
                    <a:lnTo>
                      <a:pt x="23" y="265"/>
                    </a:lnTo>
                    <a:lnTo>
                      <a:pt x="23" y="227"/>
                    </a:lnTo>
                    <a:lnTo>
                      <a:pt x="22" y="191"/>
                    </a:lnTo>
                    <a:lnTo>
                      <a:pt x="22" y="158"/>
                    </a:lnTo>
                    <a:lnTo>
                      <a:pt x="21" y="127"/>
                    </a:lnTo>
                    <a:lnTo>
                      <a:pt x="19" y="99"/>
                    </a:lnTo>
                    <a:lnTo>
                      <a:pt x="18" y="74"/>
                    </a:lnTo>
                    <a:lnTo>
                      <a:pt x="18" y="53"/>
                    </a:lnTo>
                    <a:lnTo>
                      <a:pt x="17" y="35"/>
                    </a:lnTo>
                    <a:lnTo>
                      <a:pt x="16" y="20"/>
                    </a:lnTo>
                    <a:lnTo>
                      <a:pt x="15" y="9"/>
                    </a:lnTo>
                    <a:lnTo>
                      <a:pt x="14" y="3"/>
                    </a:lnTo>
                    <a:lnTo>
                      <a:pt x="12" y="0"/>
                    </a:lnTo>
                    <a:lnTo>
                      <a:pt x="11" y="3"/>
                    </a:lnTo>
                    <a:lnTo>
                      <a:pt x="10" y="9"/>
                    </a:lnTo>
                    <a:lnTo>
                      <a:pt x="9" y="20"/>
                    </a:lnTo>
                    <a:lnTo>
                      <a:pt x="8" y="35"/>
                    </a:lnTo>
                    <a:lnTo>
                      <a:pt x="7" y="53"/>
                    </a:lnTo>
                    <a:lnTo>
                      <a:pt x="6" y="74"/>
                    </a:lnTo>
                    <a:lnTo>
                      <a:pt x="4" y="99"/>
                    </a:lnTo>
                    <a:lnTo>
                      <a:pt x="3" y="127"/>
                    </a:lnTo>
                    <a:lnTo>
                      <a:pt x="3" y="158"/>
                    </a:lnTo>
                    <a:lnTo>
                      <a:pt x="2" y="191"/>
                    </a:lnTo>
                    <a:lnTo>
                      <a:pt x="1" y="227"/>
                    </a:lnTo>
                    <a:lnTo>
                      <a:pt x="1" y="265"/>
                    </a:lnTo>
                    <a:lnTo>
                      <a:pt x="1" y="305"/>
                    </a:lnTo>
                    <a:lnTo>
                      <a:pt x="0" y="347"/>
                    </a:lnTo>
                    <a:lnTo>
                      <a:pt x="0" y="389"/>
                    </a:lnTo>
                    <a:lnTo>
                      <a:pt x="0" y="434"/>
                    </a:lnTo>
                    <a:lnTo>
                      <a:pt x="0" y="479"/>
                    </a:lnTo>
                    <a:lnTo>
                      <a:pt x="0" y="522"/>
                    </a:lnTo>
                    <a:lnTo>
                      <a:pt x="1" y="563"/>
                    </a:lnTo>
                    <a:lnTo>
                      <a:pt x="1" y="604"/>
                    </a:lnTo>
                    <a:lnTo>
                      <a:pt x="1" y="642"/>
                    </a:lnTo>
                    <a:lnTo>
                      <a:pt x="2" y="677"/>
                    </a:lnTo>
                    <a:lnTo>
                      <a:pt x="3" y="711"/>
                    </a:lnTo>
                    <a:lnTo>
                      <a:pt x="3" y="742"/>
                    </a:lnTo>
                    <a:lnTo>
                      <a:pt x="4" y="770"/>
                    </a:lnTo>
                    <a:lnTo>
                      <a:pt x="6" y="795"/>
                    </a:lnTo>
                    <a:lnTo>
                      <a:pt x="7" y="817"/>
                    </a:lnTo>
                    <a:lnTo>
                      <a:pt x="8" y="834"/>
                    </a:lnTo>
                    <a:lnTo>
                      <a:pt x="9" y="849"/>
                    </a:lnTo>
                    <a:lnTo>
                      <a:pt x="10" y="859"/>
                    </a:lnTo>
                    <a:lnTo>
                      <a:pt x="11" y="866"/>
                    </a:lnTo>
                    <a:lnTo>
                      <a:pt x="12" y="86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86" name="Freeform 971"/>
              <p:cNvSpPr>
                <a:spLocks/>
              </p:cNvSpPr>
              <p:nvPr/>
            </p:nvSpPr>
            <p:spPr bwMode="auto">
              <a:xfrm>
                <a:off x="2010" y="3541"/>
                <a:ext cx="9" cy="220"/>
              </a:xfrm>
              <a:custGeom>
                <a:avLst/>
                <a:gdLst>
                  <a:gd name="T0" fmla="*/ 2 w 20"/>
                  <a:gd name="T1" fmla="*/ 0 h 439"/>
                  <a:gd name="T2" fmla="*/ 2 w 20"/>
                  <a:gd name="T3" fmla="*/ 0 h 439"/>
                  <a:gd name="T4" fmla="*/ 2 w 20"/>
                  <a:gd name="T5" fmla="*/ 12 h 439"/>
                  <a:gd name="T6" fmla="*/ 2 w 20"/>
                  <a:gd name="T7" fmla="*/ 22 h 439"/>
                  <a:gd name="T8" fmla="*/ 2 w 20"/>
                  <a:gd name="T9" fmla="*/ 33 h 439"/>
                  <a:gd name="T10" fmla="*/ 2 w 20"/>
                  <a:gd name="T11" fmla="*/ 43 h 439"/>
                  <a:gd name="T12" fmla="*/ 2 w 20"/>
                  <a:gd name="T13" fmla="*/ 52 h 439"/>
                  <a:gd name="T14" fmla="*/ 2 w 20"/>
                  <a:gd name="T15" fmla="*/ 61 h 439"/>
                  <a:gd name="T16" fmla="*/ 2 w 20"/>
                  <a:gd name="T17" fmla="*/ 70 h 439"/>
                  <a:gd name="T18" fmla="*/ 1 w 20"/>
                  <a:gd name="T19" fmla="*/ 77 h 439"/>
                  <a:gd name="T20" fmla="*/ 1 w 20"/>
                  <a:gd name="T21" fmla="*/ 84 h 439"/>
                  <a:gd name="T22" fmla="*/ 1 w 20"/>
                  <a:gd name="T23" fmla="*/ 91 h 439"/>
                  <a:gd name="T24" fmla="*/ 1 w 20"/>
                  <a:gd name="T25" fmla="*/ 96 h 439"/>
                  <a:gd name="T26" fmla="*/ 0 w 20"/>
                  <a:gd name="T27" fmla="*/ 100 h 439"/>
                  <a:gd name="T28" fmla="*/ 0 w 20"/>
                  <a:gd name="T29" fmla="*/ 104 h 439"/>
                  <a:gd name="T30" fmla="*/ 0 w 20"/>
                  <a:gd name="T31" fmla="*/ 106 h 439"/>
                  <a:gd name="T32" fmla="*/ 0 w 20"/>
                  <a:gd name="T33" fmla="*/ 108 h 439"/>
                  <a:gd name="T34" fmla="*/ 0 w 20"/>
                  <a:gd name="T35" fmla="*/ 108 h 439"/>
                  <a:gd name="T36" fmla="*/ 0 w 20"/>
                  <a:gd name="T37" fmla="*/ 110 h 439"/>
                  <a:gd name="T38" fmla="*/ 2 w 20"/>
                  <a:gd name="T39" fmla="*/ 109 h 439"/>
                  <a:gd name="T40" fmla="*/ 2 w 20"/>
                  <a:gd name="T41" fmla="*/ 107 h 439"/>
                  <a:gd name="T42" fmla="*/ 2 w 20"/>
                  <a:gd name="T43" fmla="*/ 104 h 439"/>
                  <a:gd name="T44" fmla="*/ 3 w 20"/>
                  <a:gd name="T45" fmla="*/ 100 h 439"/>
                  <a:gd name="T46" fmla="*/ 3 w 20"/>
                  <a:gd name="T47" fmla="*/ 96 h 439"/>
                  <a:gd name="T48" fmla="*/ 3 w 20"/>
                  <a:gd name="T49" fmla="*/ 91 h 439"/>
                  <a:gd name="T50" fmla="*/ 3 w 20"/>
                  <a:gd name="T51" fmla="*/ 84 h 439"/>
                  <a:gd name="T52" fmla="*/ 3 w 20"/>
                  <a:gd name="T53" fmla="*/ 77 h 439"/>
                  <a:gd name="T54" fmla="*/ 4 w 20"/>
                  <a:gd name="T55" fmla="*/ 70 h 439"/>
                  <a:gd name="T56" fmla="*/ 4 w 20"/>
                  <a:gd name="T57" fmla="*/ 61 h 439"/>
                  <a:gd name="T58" fmla="*/ 4 w 20"/>
                  <a:gd name="T59" fmla="*/ 52 h 439"/>
                  <a:gd name="T60" fmla="*/ 4 w 20"/>
                  <a:gd name="T61" fmla="*/ 43 h 439"/>
                  <a:gd name="T62" fmla="*/ 4 w 20"/>
                  <a:gd name="T63" fmla="*/ 33 h 439"/>
                  <a:gd name="T64" fmla="*/ 4 w 20"/>
                  <a:gd name="T65" fmla="*/ 22 h 439"/>
                  <a:gd name="T66" fmla="*/ 4 w 20"/>
                  <a:gd name="T67" fmla="*/ 12 h 439"/>
                  <a:gd name="T68" fmla="*/ 4 w 20"/>
                  <a:gd name="T69" fmla="*/ 0 h 439"/>
                  <a:gd name="T70" fmla="*/ 4 w 20"/>
                  <a:gd name="T71" fmla="*/ 0 h 439"/>
                  <a:gd name="T72" fmla="*/ 2 w 20"/>
                  <a:gd name="T73" fmla="*/ 0 h 43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0"/>
                  <a:gd name="T112" fmla="*/ 0 h 439"/>
                  <a:gd name="T113" fmla="*/ 20 w 20"/>
                  <a:gd name="T114" fmla="*/ 439 h 43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0" h="439">
                    <a:moveTo>
                      <a:pt x="10" y="0"/>
                    </a:moveTo>
                    <a:lnTo>
                      <a:pt x="10" y="0"/>
                    </a:lnTo>
                    <a:lnTo>
                      <a:pt x="10" y="45"/>
                    </a:lnTo>
                    <a:lnTo>
                      <a:pt x="10" y="88"/>
                    </a:lnTo>
                    <a:lnTo>
                      <a:pt x="10" y="129"/>
                    </a:lnTo>
                    <a:lnTo>
                      <a:pt x="9" y="170"/>
                    </a:lnTo>
                    <a:lnTo>
                      <a:pt x="9" y="208"/>
                    </a:lnTo>
                    <a:lnTo>
                      <a:pt x="8" y="243"/>
                    </a:lnTo>
                    <a:lnTo>
                      <a:pt x="8" y="277"/>
                    </a:lnTo>
                    <a:lnTo>
                      <a:pt x="7" y="308"/>
                    </a:lnTo>
                    <a:lnTo>
                      <a:pt x="6" y="336"/>
                    </a:lnTo>
                    <a:lnTo>
                      <a:pt x="5" y="361"/>
                    </a:lnTo>
                    <a:lnTo>
                      <a:pt x="5" y="383"/>
                    </a:lnTo>
                    <a:lnTo>
                      <a:pt x="3" y="400"/>
                    </a:lnTo>
                    <a:lnTo>
                      <a:pt x="2" y="415"/>
                    </a:lnTo>
                    <a:lnTo>
                      <a:pt x="1" y="424"/>
                    </a:lnTo>
                    <a:lnTo>
                      <a:pt x="0" y="431"/>
                    </a:lnTo>
                    <a:lnTo>
                      <a:pt x="3" y="430"/>
                    </a:lnTo>
                    <a:lnTo>
                      <a:pt x="3" y="439"/>
                    </a:lnTo>
                    <a:lnTo>
                      <a:pt x="9" y="433"/>
                    </a:lnTo>
                    <a:lnTo>
                      <a:pt x="10" y="426"/>
                    </a:lnTo>
                    <a:lnTo>
                      <a:pt x="12" y="415"/>
                    </a:lnTo>
                    <a:lnTo>
                      <a:pt x="13" y="400"/>
                    </a:lnTo>
                    <a:lnTo>
                      <a:pt x="14" y="383"/>
                    </a:lnTo>
                    <a:lnTo>
                      <a:pt x="14" y="361"/>
                    </a:lnTo>
                    <a:lnTo>
                      <a:pt x="15" y="336"/>
                    </a:lnTo>
                    <a:lnTo>
                      <a:pt x="16" y="308"/>
                    </a:lnTo>
                    <a:lnTo>
                      <a:pt x="17" y="277"/>
                    </a:lnTo>
                    <a:lnTo>
                      <a:pt x="17" y="243"/>
                    </a:lnTo>
                    <a:lnTo>
                      <a:pt x="18" y="208"/>
                    </a:lnTo>
                    <a:lnTo>
                      <a:pt x="18" y="170"/>
                    </a:lnTo>
                    <a:lnTo>
                      <a:pt x="20" y="129"/>
                    </a:lnTo>
                    <a:lnTo>
                      <a:pt x="20" y="88"/>
                    </a:lnTo>
                    <a:lnTo>
                      <a:pt x="20" y="45"/>
                    </a:lnTo>
                    <a:lnTo>
                      <a:pt x="2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87" name="Freeform 972"/>
              <p:cNvSpPr>
                <a:spLocks/>
              </p:cNvSpPr>
              <p:nvPr/>
            </p:nvSpPr>
            <p:spPr bwMode="auto">
              <a:xfrm>
                <a:off x="2010" y="3322"/>
                <a:ext cx="9" cy="219"/>
              </a:xfrm>
              <a:custGeom>
                <a:avLst/>
                <a:gdLst>
                  <a:gd name="T0" fmla="*/ 0 w 20"/>
                  <a:gd name="T1" fmla="*/ 3 h 438"/>
                  <a:gd name="T2" fmla="*/ 0 w 20"/>
                  <a:gd name="T3" fmla="*/ 3 h 438"/>
                  <a:gd name="T4" fmla="*/ 0 w 20"/>
                  <a:gd name="T5" fmla="*/ 2 h 438"/>
                  <a:gd name="T6" fmla="*/ 0 w 20"/>
                  <a:gd name="T7" fmla="*/ 3 h 438"/>
                  <a:gd name="T8" fmla="*/ 0 w 20"/>
                  <a:gd name="T9" fmla="*/ 6 h 438"/>
                  <a:gd name="T10" fmla="*/ 0 w 20"/>
                  <a:gd name="T11" fmla="*/ 10 h 438"/>
                  <a:gd name="T12" fmla="*/ 1 w 20"/>
                  <a:gd name="T13" fmla="*/ 14 h 438"/>
                  <a:gd name="T14" fmla="*/ 1 w 20"/>
                  <a:gd name="T15" fmla="*/ 20 h 438"/>
                  <a:gd name="T16" fmla="*/ 1 w 20"/>
                  <a:gd name="T17" fmla="*/ 26 h 438"/>
                  <a:gd name="T18" fmla="*/ 1 w 20"/>
                  <a:gd name="T19" fmla="*/ 33 h 438"/>
                  <a:gd name="T20" fmla="*/ 2 w 20"/>
                  <a:gd name="T21" fmla="*/ 41 h 438"/>
                  <a:gd name="T22" fmla="*/ 2 w 20"/>
                  <a:gd name="T23" fmla="*/ 49 h 438"/>
                  <a:gd name="T24" fmla="*/ 2 w 20"/>
                  <a:gd name="T25" fmla="*/ 57 h 438"/>
                  <a:gd name="T26" fmla="*/ 2 w 20"/>
                  <a:gd name="T27" fmla="*/ 68 h 438"/>
                  <a:gd name="T28" fmla="*/ 2 w 20"/>
                  <a:gd name="T29" fmla="*/ 78 h 438"/>
                  <a:gd name="T30" fmla="*/ 2 w 20"/>
                  <a:gd name="T31" fmla="*/ 88 h 438"/>
                  <a:gd name="T32" fmla="*/ 2 w 20"/>
                  <a:gd name="T33" fmla="*/ 99 h 438"/>
                  <a:gd name="T34" fmla="*/ 2 w 20"/>
                  <a:gd name="T35" fmla="*/ 110 h 438"/>
                  <a:gd name="T36" fmla="*/ 4 w 20"/>
                  <a:gd name="T37" fmla="*/ 110 h 438"/>
                  <a:gd name="T38" fmla="*/ 4 w 20"/>
                  <a:gd name="T39" fmla="*/ 99 h 438"/>
                  <a:gd name="T40" fmla="*/ 4 w 20"/>
                  <a:gd name="T41" fmla="*/ 88 h 438"/>
                  <a:gd name="T42" fmla="*/ 4 w 20"/>
                  <a:gd name="T43" fmla="*/ 78 h 438"/>
                  <a:gd name="T44" fmla="*/ 4 w 20"/>
                  <a:gd name="T45" fmla="*/ 68 h 438"/>
                  <a:gd name="T46" fmla="*/ 4 w 20"/>
                  <a:gd name="T47" fmla="*/ 57 h 438"/>
                  <a:gd name="T48" fmla="*/ 4 w 20"/>
                  <a:gd name="T49" fmla="*/ 49 h 438"/>
                  <a:gd name="T50" fmla="*/ 4 w 20"/>
                  <a:gd name="T51" fmla="*/ 41 h 438"/>
                  <a:gd name="T52" fmla="*/ 3 w 20"/>
                  <a:gd name="T53" fmla="*/ 33 h 438"/>
                  <a:gd name="T54" fmla="*/ 3 w 20"/>
                  <a:gd name="T55" fmla="*/ 26 h 438"/>
                  <a:gd name="T56" fmla="*/ 3 w 20"/>
                  <a:gd name="T57" fmla="*/ 20 h 438"/>
                  <a:gd name="T58" fmla="*/ 3 w 20"/>
                  <a:gd name="T59" fmla="*/ 14 h 438"/>
                  <a:gd name="T60" fmla="*/ 3 w 20"/>
                  <a:gd name="T61" fmla="*/ 10 h 438"/>
                  <a:gd name="T62" fmla="*/ 2 w 20"/>
                  <a:gd name="T63" fmla="*/ 6 h 438"/>
                  <a:gd name="T64" fmla="*/ 2 w 20"/>
                  <a:gd name="T65" fmla="*/ 3 h 438"/>
                  <a:gd name="T66" fmla="*/ 2 w 20"/>
                  <a:gd name="T67" fmla="*/ 2 h 438"/>
                  <a:gd name="T68" fmla="*/ 0 w 20"/>
                  <a:gd name="T69" fmla="*/ 0 h 438"/>
                  <a:gd name="T70" fmla="*/ 0 w 20"/>
                  <a:gd name="T71" fmla="*/ 0 h 438"/>
                  <a:gd name="T72" fmla="*/ 0 w 20"/>
                  <a:gd name="T73" fmla="*/ 3 h 43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0"/>
                  <a:gd name="T112" fmla="*/ 0 h 438"/>
                  <a:gd name="T113" fmla="*/ 20 w 20"/>
                  <a:gd name="T114" fmla="*/ 438 h 43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0" h="438">
                    <a:moveTo>
                      <a:pt x="3" y="9"/>
                    </a:moveTo>
                    <a:lnTo>
                      <a:pt x="3" y="9"/>
                    </a:lnTo>
                    <a:lnTo>
                      <a:pt x="0" y="8"/>
                    </a:lnTo>
                    <a:lnTo>
                      <a:pt x="1" y="15"/>
                    </a:lnTo>
                    <a:lnTo>
                      <a:pt x="2" y="24"/>
                    </a:lnTo>
                    <a:lnTo>
                      <a:pt x="3" y="39"/>
                    </a:lnTo>
                    <a:lnTo>
                      <a:pt x="5" y="57"/>
                    </a:lnTo>
                    <a:lnTo>
                      <a:pt x="5" y="78"/>
                    </a:lnTo>
                    <a:lnTo>
                      <a:pt x="6" y="103"/>
                    </a:lnTo>
                    <a:lnTo>
                      <a:pt x="7" y="131"/>
                    </a:lnTo>
                    <a:lnTo>
                      <a:pt x="8" y="162"/>
                    </a:lnTo>
                    <a:lnTo>
                      <a:pt x="8" y="195"/>
                    </a:lnTo>
                    <a:lnTo>
                      <a:pt x="9" y="231"/>
                    </a:lnTo>
                    <a:lnTo>
                      <a:pt x="9" y="269"/>
                    </a:lnTo>
                    <a:lnTo>
                      <a:pt x="10" y="309"/>
                    </a:lnTo>
                    <a:lnTo>
                      <a:pt x="10" y="351"/>
                    </a:lnTo>
                    <a:lnTo>
                      <a:pt x="10" y="393"/>
                    </a:lnTo>
                    <a:lnTo>
                      <a:pt x="10" y="438"/>
                    </a:lnTo>
                    <a:lnTo>
                      <a:pt x="20" y="438"/>
                    </a:lnTo>
                    <a:lnTo>
                      <a:pt x="20" y="393"/>
                    </a:lnTo>
                    <a:lnTo>
                      <a:pt x="20" y="351"/>
                    </a:lnTo>
                    <a:lnTo>
                      <a:pt x="20" y="309"/>
                    </a:lnTo>
                    <a:lnTo>
                      <a:pt x="18" y="269"/>
                    </a:lnTo>
                    <a:lnTo>
                      <a:pt x="18" y="231"/>
                    </a:lnTo>
                    <a:lnTo>
                      <a:pt x="17" y="195"/>
                    </a:lnTo>
                    <a:lnTo>
                      <a:pt x="17" y="162"/>
                    </a:lnTo>
                    <a:lnTo>
                      <a:pt x="16" y="131"/>
                    </a:lnTo>
                    <a:lnTo>
                      <a:pt x="15" y="103"/>
                    </a:lnTo>
                    <a:lnTo>
                      <a:pt x="14" y="78"/>
                    </a:lnTo>
                    <a:lnTo>
                      <a:pt x="14" y="57"/>
                    </a:lnTo>
                    <a:lnTo>
                      <a:pt x="13" y="39"/>
                    </a:lnTo>
                    <a:lnTo>
                      <a:pt x="12" y="24"/>
                    </a:lnTo>
                    <a:lnTo>
                      <a:pt x="10" y="12"/>
                    </a:lnTo>
                    <a:lnTo>
                      <a:pt x="9" y="5"/>
                    </a:lnTo>
                    <a:lnTo>
                      <a:pt x="3" y="0"/>
                    </a:lnTo>
                    <a:lnTo>
                      <a:pt x="3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88" name="Freeform 973"/>
              <p:cNvSpPr>
                <a:spLocks/>
              </p:cNvSpPr>
              <p:nvPr/>
            </p:nvSpPr>
            <p:spPr bwMode="auto">
              <a:xfrm>
                <a:off x="2003" y="3322"/>
                <a:ext cx="10" cy="219"/>
              </a:xfrm>
              <a:custGeom>
                <a:avLst/>
                <a:gdLst>
                  <a:gd name="T0" fmla="*/ 2 w 21"/>
                  <a:gd name="T1" fmla="*/ 110 h 438"/>
                  <a:gd name="T2" fmla="*/ 2 w 21"/>
                  <a:gd name="T3" fmla="*/ 110 h 438"/>
                  <a:gd name="T4" fmla="*/ 2 w 21"/>
                  <a:gd name="T5" fmla="*/ 99 h 438"/>
                  <a:gd name="T6" fmla="*/ 2 w 21"/>
                  <a:gd name="T7" fmla="*/ 88 h 438"/>
                  <a:gd name="T8" fmla="*/ 2 w 21"/>
                  <a:gd name="T9" fmla="*/ 78 h 438"/>
                  <a:gd name="T10" fmla="*/ 2 w 21"/>
                  <a:gd name="T11" fmla="*/ 68 h 438"/>
                  <a:gd name="T12" fmla="*/ 2 w 21"/>
                  <a:gd name="T13" fmla="*/ 57 h 438"/>
                  <a:gd name="T14" fmla="*/ 3 w 21"/>
                  <a:gd name="T15" fmla="*/ 49 h 438"/>
                  <a:gd name="T16" fmla="*/ 3 w 21"/>
                  <a:gd name="T17" fmla="*/ 41 h 438"/>
                  <a:gd name="T18" fmla="*/ 3 w 21"/>
                  <a:gd name="T19" fmla="*/ 33 h 438"/>
                  <a:gd name="T20" fmla="*/ 3 w 21"/>
                  <a:gd name="T21" fmla="*/ 26 h 438"/>
                  <a:gd name="T22" fmla="*/ 3 w 21"/>
                  <a:gd name="T23" fmla="*/ 20 h 438"/>
                  <a:gd name="T24" fmla="*/ 4 w 21"/>
                  <a:gd name="T25" fmla="*/ 14 h 438"/>
                  <a:gd name="T26" fmla="*/ 4 w 21"/>
                  <a:gd name="T27" fmla="*/ 10 h 438"/>
                  <a:gd name="T28" fmla="*/ 4 w 21"/>
                  <a:gd name="T29" fmla="*/ 6 h 438"/>
                  <a:gd name="T30" fmla="*/ 5 w 21"/>
                  <a:gd name="T31" fmla="*/ 3 h 438"/>
                  <a:gd name="T32" fmla="*/ 5 w 21"/>
                  <a:gd name="T33" fmla="*/ 2 h 438"/>
                  <a:gd name="T34" fmla="*/ 4 w 21"/>
                  <a:gd name="T35" fmla="*/ 3 h 438"/>
                  <a:gd name="T36" fmla="*/ 4 w 21"/>
                  <a:gd name="T37" fmla="*/ 0 h 438"/>
                  <a:gd name="T38" fmla="*/ 3 w 21"/>
                  <a:gd name="T39" fmla="*/ 2 h 438"/>
                  <a:gd name="T40" fmla="*/ 2 w 21"/>
                  <a:gd name="T41" fmla="*/ 3 h 438"/>
                  <a:gd name="T42" fmla="*/ 2 w 21"/>
                  <a:gd name="T43" fmla="*/ 6 h 438"/>
                  <a:gd name="T44" fmla="*/ 2 w 21"/>
                  <a:gd name="T45" fmla="*/ 10 h 438"/>
                  <a:gd name="T46" fmla="*/ 1 w 21"/>
                  <a:gd name="T47" fmla="*/ 14 h 438"/>
                  <a:gd name="T48" fmla="*/ 1 w 21"/>
                  <a:gd name="T49" fmla="*/ 20 h 438"/>
                  <a:gd name="T50" fmla="*/ 1 w 21"/>
                  <a:gd name="T51" fmla="*/ 26 h 438"/>
                  <a:gd name="T52" fmla="*/ 1 w 21"/>
                  <a:gd name="T53" fmla="*/ 33 h 438"/>
                  <a:gd name="T54" fmla="*/ 1 w 21"/>
                  <a:gd name="T55" fmla="*/ 41 h 438"/>
                  <a:gd name="T56" fmla="*/ 0 w 21"/>
                  <a:gd name="T57" fmla="*/ 49 h 438"/>
                  <a:gd name="T58" fmla="*/ 0 w 21"/>
                  <a:gd name="T59" fmla="*/ 57 h 438"/>
                  <a:gd name="T60" fmla="*/ 0 w 21"/>
                  <a:gd name="T61" fmla="*/ 68 h 438"/>
                  <a:gd name="T62" fmla="*/ 0 w 21"/>
                  <a:gd name="T63" fmla="*/ 78 h 438"/>
                  <a:gd name="T64" fmla="*/ 0 w 21"/>
                  <a:gd name="T65" fmla="*/ 88 h 438"/>
                  <a:gd name="T66" fmla="*/ 0 w 21"/>
                  <a:gd name="T67" fmla="*/ 99 h 438"/>
                  <a:gd name="T68" fmla="*/ 0 w 21"/>
                  <a:gd name="T69" fmla="*/ 110 h 438"/>
                  <a:gd name="T70" fmla="*/ 0 w 21"/>
                  <a:gd name="T71" fmla="*/ 110 h 438"/>
                  <a:gd name="T72" fmla="*/ 2 w 21"/>
                  <a:gd name="T73" fmla="*/ 110 h 43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1"/>
                  <a:gd name="T112" fmla="*/ 0 h 438"/>
                  <a:gd name="T113" fmla="*/ 21 w 21"/>
                  <a:gd name="T114" fmla="*/ 438 h 43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1" h="438">
                    <a:moveTo>
                      <a:pt x="9" y="438"/>
                    </a:moveTo>
                    <a:lnTo>
                      <a:pt x="9" y="438"/>
                    </a:lnTo>
                    <a:lnTo>
                      <a:pt x="9" y="393"/>
                    </a:lnTo>
                    <a:lnTo>
                      <a:pt x="9" y="351"/>
                    </a:lnTo>
                    <a:lnTo>
                      <a:pt x="11" y="309"/>
                    </a:lnTo>
                    <a:lnTo>
                      <a:pt x="11" y="269"/>
                    </a:lnTo>
                    <a:lnTo>
                      <a:pt x="11" y="231"/>
                    </a:lnTo>
                    <a:lnTo>
                      <a:pt x="12" y="195"/>
                    </a:lnTo>
                    <a:lnTo>
                      <a:pt x="13" y="162"/>
                    </a:lnTo>
                    <a:lnTo>
                      <a:pt x="13" y="131"/>
                    </a:lnTo>
                    <a:lnTo>
                      <a:pt x="14" y="103"/>
                    </a:lnTo>
                    <a:lnTo>
                      <a:pt x="15" y="78"/>
                    </a:lnTo>
                    <a:lnTo>
                      <a:pt x="16" y="57"/>
                    </a:lnTo>
                    <a:lnTo>
                      <a:pt x="17" y="39"/>
                    </a:lnTo>
                    <a:lnTo>
                      <a:pt x="19" y="24"/>
                    </a:lnTo>
                    <a:lnTo>
                      <a:pt x="20" y="15"/>
                    </a:lnTo>
                    <a:lnTo>
                      <a:pt x="21" y="8"/>
                    </a:lnTo>
                    <a:lnTo>
                      <a:pt x="17" y="9"/>
                    </a:lnTo>
                    <a:lnTo>
                      <a:pt x="17" y="0"/>
                    </a:lnTo>
                    <a:lnTo>
                      <a:pt x="12" y="5"/>
                    </a:lnTo>
                    <a:lnTo>
                      <a:pt x="11" y="12"/>
                    </a:lnTo>
                    <a:lnTo>
                      <a:pt x="9" y="24"/>
                    </a:lnTo>
                    <a:lnTo>
                      <a:pt x="8" y="39"/>
                    </a:lnTo>
                    <a:lnTo>
                      <a:pt x="7" y="57"/>
                    </a:lnTo>
                    <a:lnTo>
                      <a:pt x="6" y="78"/>
                    </a:lnTo>
                    <a:lnTo>
                      <a:pt x="5" y="103"/>
                    </a:lnTo>
                    <a:lnTo>
                      <a:pt x="4" y="131"/>
                    </a:lnTo>
                    <a:lnTo>
                      <a:pt x="4" y="162"/>
                    </a:lnTo>
                    <a:lnTo>
                      <a:pt x="3" y="195"/>
                    </a:lnTo>
                    <a:lnTo>
                      <a:pt x="1" y="231"/>
                    </a:lnTo>
                    <a:lnTo>
                      <a:pt x="1" y="269"/>
                    </a:lnTo>
                    <a:lnTo>
                      <a:pt x="1" y="309"/>
                    </a:lnTo>
                    <a:lnTo>
                      <a:pt x="0" y="351"/>
                    </a:lnTo>
                    <a:lnTo>
                      <a:pt x="0" y="393"/>
                    </a:lnTo>
                    <a:lnTo>
                      <a:pt x="0" y="438"/>
                    </a:lnTo>
                    <a:lnTo>
                      <a:pt x="9" y="4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89" name="Freeform 974"/>
              <p:cNvSpPr>
                <a:spLocks/>
              </p:cNvSpPr>
              <p:nvPr/>
            </p:nvSpPr>
            <p:spPr bwMode="auto">
              <a:xfrm>
                <a:off x="2003" y="3541"/>
                <a:ext cx="10" cy="220"/>
              </a:xfrm>
              <a:custGeom>
                <a:avLst/>
                <a:gdLst>
                  <a:gd name="T0" fmla="*/ 4 w 21"/>
                  <a:gd name="T1" fmla="*/ 108 h 439"/>
                  <a:gd name="T2" fmla="*/ 4 w 21"/>
                  <a:gd name="T3" fmla="*/ 108 h 439"/>
                  <a:gd name="T4" fmla="*/ 5 w 21"/>
                  <a:gd name="T5" fmla="*/ 108 h 439"/>
                  <a:gd name="T6" fmla="*/ 5 w 21"/>
                  <a:gd name="T7" fmla="*/ 106 h 439"/>
                  <a:gd name="T8" fmla="*/ 4 w 21"/>
                  <a:gd name="T9" fmla="*/ 104 h 439"/>
                  <a:gd name="T10" fmla="*/ 4 w 21"/>
                  <a:gd name="T11" fmla="*/ 100 h 439"/>
                  <a:gd name="T12" fmla="*/ 4 w 21"/>
                  <a:gd name="T13" fmla="*/ 96 h 439"/>
                  <a:gd name="T14" fmla="*/ 3 w 21"/>
                  <a:gd name="T15" fmla="*/ 91 h 439"/>
                  <a:gd name="T16" fmla="*/ 3 w 21"/>
                  <a:gd name="T17" fmla="*/ 84 h 439"/>
                  <a:gd name="T18" fmla="*/ 3 w 21"/>
                  <a:gd name="T19" fmla="*/ 77 h 439"/>
                  <a:gd name="T20" fmla="*/ 3 w 21"/>
                  <a:gd name="T21" fmla="*/ 70 h 439"/>
                  <a:gd name="T22" fmla="*/ 3 w 21"/>
                  <a:gd name="T23" fmla="*/ 61 h 439"/>
                  <a:gd name="T24" fmla="*/ 2 w 21"/>
                  <a:gd name="T25" fmla="*/ 52 h 439"/>
                  <a:gd name="T26" fmla="*/ 2 w 21"/>
                  <a:gd name="T27" fmla="*/ 43 h 439"/>
                  <a:gd name="T28" fmla="*/ 2 w 21"/>
                  <a:gd name="T29" fmla="*/ 33 h 439"/>
                  <a:gd name="T30" fmla="*/ 2 w 21"/>
                  <a:gd name="T31" fmla="*/ 22 h 439"/>
                  <a:gd name="T32" fmla="*/ 2 w 21"/>
                  <a:gd name="T33" fmla="*/ 12 h 439"/>
                  <a:gd name="T34" fmla="*/ 2 w 21"/>
                  <a:gd name="T35" fmla="*/ 0 h 439"/>
                  <a:gd name="T36" fmla="*/ 0 w 21"/>
                  <a:gd name="T37" fmla="*/ 0 h 439"/>
                  <a:gd name="T38" fmla="*/ 0 w 21"/>
                  <a:gd name="T39" fmla="*/ 12 h 439"/>
                  <a:gd name="T40" fmla="*/ 0 w 21"/>
                  <a:gd name="T41" fmla="*/ 22 h 439"/>
                  <a:gd name="T42" fmla="*/ 0 w 21"/>
                  <a:gd name="T43" fmla="*/ 33 h 439"/>
                  <a:gd name="T44" fmla="*/ 0 w 21"/>
                  <a:gd name="T45" fmla="*/ 43 h 439"/>
                  <a:gd name="T46" fmla="*/ 0 w 21"/>
                  <a:gd name="T47" fmla="*/ 52 h 439"/>
                  <a:gd name="T48" fmla="*/ 0 w 21"/>
                  <a:gd name="T49" fmla="*/ 61 h 439"/>
                  <a:gd name="T50" fmla="*/ 1 w 21"/>
                  <a:gd name="T51" fmla="*/ 70 h 439"/>
                  <a:gd name="T52" fmla="*/ 1 w 21"/>
                  <a:gd name="T53" fmla="*/ 77 h 439"/>
                  <a:gd name="T54" fmla="*/ 1 w 21"/>
                  <a:gd name="T55" fmla="*/ 84 h 439"/>
                  <a:gd name="T56" fmla="*/ 1 w 21"/>
                  <a:gd name="T57" fmla="*/ 91 h 439"/>
                  <a:gd name="T58" fmla="*/ 1 w 21"/>
                  <a:gd name="T59" fmla="*/ 96 h 439"/>
                  <a:gd name="T60" fmla="*/ 2 w 21"/>
                  <a:gd name="T61" fmla="*/ 100 h 439"/>
                  <a:gd name="T62" fmla="*/ 2 w 21"/>
                  <a:gd name="T63" fmla="*/ 104 h 439"/>
                  <a:gd name="T64" fmla="*/ 2 w 21"/>
                  <a:gd name="T65" fmla="*/ 107 h 439"/>
                  <a:gd name="T66" fmla="*/ 3 w 21"/>
                  <a:gd name="T67" fmla="*/ 109 h 439"/>
                  <a:gd name="T68" fmla="*/ 4 w 21"/>
                  <a:gd name="T69" fmla="*/ 110 h 439"/>
                  <a:gd name="T70" fmla="*/ 4 w 21"/>
                  <a:gd name="T71" fmla="*/ 110 h 439"/>
                  <a:gd name="T72" fmla="*/ 4 w 21"/>
                  <a:gd name="T73" fmla="*/ 108 h 43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1"/>
                  <a:gd name="T112" fmla="*/ 0 h 439"/>
                  <a:gd name="T113" fmla="*/ 21 w 21"/>
                  <a:gd name="T114" fmla="*/ 439 h 43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1" h="439">
                    <a:moveTo>
                      <a:pt x="17" y="430"/>
                    </a:moveTo>
                    <a:lnTo>
                      <a:pt x="17" y="430"/>
                    </a:lnTo>
                    <a:lnTo>
                      <a:pt x="21" y="431"/>
                    </a:lnTo>
                    <a:lnTo>
                      <a:pt x="20" y="424"/>
                    </a:lnTo>
                    <a:lnTo>
                      <a:pt x="19" y="415"/>
                    </a:lnTo>
                    <a:lnTo>
                      <a:pt x="17" y="400"/>
                    </a:lnTo>
                    <a:lnTo>
                      <a:pt x="16" y="383"/>
                    </a:lnTo>
                    <a:lnTo>
                      <a:pt x="15" y="361"/>
                    </a:lnTo>
                    <a:lnTo>
                      <a:pt x="14" y="336"/>
                    </a:lnTo>
                    <a:lnTo>
                      <a:pt x="13" y="308"/>
                    </a:lnTo>
                    <a:lnTo>
                      <a:pt x="13" y="277"/>
                    </a:lnTo>
                    <a:lnTo>
                      <a:pt x="12" y="243"/>
                    </a:lnTo>
                    <a:lnTo>
                      <a:pt x="11" y="208"/>
                    </a:lnTo>
                    <a:lnTo>
                      <a:pt x="11" y="170"/>
                    </a:lnTo>
                    <a:lnTo>
                      <a:pt x="11" y="129"/>
                    </a:lnTo>
                    <a:lnTo>
                      <a:pt x="9" y="88"/>
                    </a:lnTo>
                    <a:lnTo>
                      <a:pt x="9" y="45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0" y="88"/>
                    </a:lnTo>
                    <a:lnTo>
                      <a:pt x="1" y="129"/>
                    </a:lnTo>
                    <a:lnTo>
                      <a:pt x="1" y="170"/>
                    </a:lnTo>
                    <a:lnTo>
                      <a:pt x="1" y="208"/>
                    </a:lnTo>
                    <a:lnTo>
                      <a:pt x="3" y="243"/>
                    </a:lnTo>
                    <a:lnTo>
                      <a:pt x="4" y="277"/>
                    </a:lnTo>
                    <a:lnTo>
                      <a:pt x="4" y="308"/>
                    </a:lnTo>
                    <a:lnTo>
                      <a:pt x="5" y="336"/>
                    </a:lnTo>
                    <a:lnTo>
                      <a:pt x="6" y="361"/>
                    </a:lnTo>
                    <a:lnTo>
                      <a:pt x="7" y="383"/>
                    </a:lnTo>
                    <a:lnTo>
                      <a:pt x="8" y="400"/>
                    </a:lnTo>
                    <a:lnTo>
                      <a:pt x="9" y="415"/>
                    </a:lnTo>
                    <a:lnTo>
                      <a:pt x="11" y="426"/>
                    </a:lnTo>
                    <a:lnTo>
                      <a:pt x="12" y="433"/>
                    </a:lnTo>
                    <a:lnTo>
                      <a:pt x="17" y="439"/>
                    </a:lnTo>
                    <a:lnTo>
                      <a:pt x="17" y="4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90" name="Freeform 975"/>
              <p:cNvSpPr>
                <a:spLocks/>
              </p:cNvSpPr>
              <p:nvPr/>
            </p:nvSpPr>
            <p:spPr bwMode="auto">
              <a:xfrm>
                <a:off x="1956" y="3487"/>
                <a:ext cx="294" cy="94"/>
              </a:xfrm>
              <a:custGeom>
                <a:avLst/>
                <a:gdLst>
                  <a:gd name="T0" fmla="*/ 57 w 587"/>
                  <a:gd name="T1" fmla="*/ 47 h 188"/>
                  <a:gd name="T2" fmla="*/ 55 w 587"/>
                  <a:gd name="T3" fmla="*/ 47 h 188"/>
                  <a:gd name="T4" fmla="*/ 52 w 587"/>
                  <a:gd name="T5" fmla="*/ 46 h 188"/>
                  <a:gd name="T6" fmla="*/ 49 w 587"/>
                  <a:gd name="T7" fmla="*/ 46 h 188"/>
                  <a:gd name="T8" fmla="*/ 46 w 587"/>
                  <a:gd name="T9" fmla="*/ 46 h 188"/>
                  <a:gd name="T10" fmla="*/ 42 w 587"/>
                  <a:gd name="T11" fmla="*/ 45 h 188"/>
                  <a:gd name="T12" fmla="*/ 38 w 587"/>
                  <a:gd name="T13" fmla="*/ 44 h 188"/>
                  <a:gd name="T14" fmla="*/ 34 w 587"/>
                  <a:gd name="T15" fmla="*/ 44 h 188"/>
                  <a:gd name="T16" fmla="*/ 30 w 587"/>
                  <a:gd name="T17" fmla="*/ 43 h 188"/>
                  <a:gd name="T18" fmla="*/ 25 w 587"/>
                  <a:gd name="T19" fmla="*/ 42 h 188"/>
                  <a:gd name="T20" fmla="*/ 21 w 587"/>
                  <a:gd name="T21" fmla="*/ 41 h 188"/>
                  <a:gd name="T22" fmla="*/ 17 w 587"/>
                  <a:gd name="T23" fmla="*/ 39 h 188"/>
                  <a:gd name="T24" fmla="*/ 13 w 587"/>
                  <a:gd name="T25" fmla="*/ 38 h 188"/>
                  <a:gd name="T26" fmla="*/ 10 w 587"/>
                  <a:gd name="T27" fmla="*/ 36 h 188"/>
                  <a:gd name="T28" fmla="*/ 6 w 587"/>
                  <a:gd name="T29" fmla="*/ 34 h 188"/>
                  <a:gd name="T30" fmla="*/ 3 w 587"/>
                  <a:gd name="T31" fmla="*/ 31 h 188"/>
                  <a:gd name="T32" fmla="*/ 0 w 587"/>
                  <a:gd name="T33" fmla="*/ 29 h 188"/>
                  <a:gd name="T34" fmla="*/ 2 w 587"/>
                  <a:gd name="T35" fmla="*/ 27 h 188"/>
                  <a:gd name="T36" fmla="*/ 5 w 587"/>
                  <a:gd name="T37" fmla="*/ 25 h 188"/>
                  <a:gd name="T38" fmla="*/ 9 w 587"/>
                  <a:gd name="T39" fmla="*/ 23 h 188"/>
                  <a:gd name="T40" fmla="*/ 14 w 587"/>
                  <a:gd name="T41" fmla="*/ 21 h 188"/>
                  <a:gd name="T42" fmla="*/ 21 w 587"/>
                  <a:gd name="T43" fmla="*/ 19 h 188"/>
                  <a:gd name="T44" fmla="*/ 28 w 587"/>
                  <a:gd name="T45" fmla="*/ 15 h 188"/>
                  <a:gd name="T46" fmla="*/ 37 w 587"/>
                  <a:gd name="T47" fmla="*/ 13 h 188"/>
                  <a:gd name="T48" fmla="*/ 46 w 587"/>
                  <a:gd name="T49" fmla="*/ 11 h 188"/>
                  <a:gd name="T50" fmla="*/ 57 w 587"/>
                  <a:gd name="T51" fmla="*/ 7 h 188"/>
                  <a:gd name="T52" fmla="*/ 68 w 587"/>
                  <a:gd name="T53" fmla="*/ 6 h 188"/>
                  <a:gd name="T54" fmla="*/ 80 w 587"/>
                  <a:gd name="T55" fmla="*/ 3 h 188"/>
                  <a:gd name="T56" fmla="*/ 93 w 587"/>
                  <a:gd name="T57" fmla="*/ 3 h 188"/>
                  <a:gd name="T58" fmla="*/ 105 w 587"/>
                  <a:gd name="T59" fmla="*/ 1 h 188"/>
                  <a:gd name="T60" fmla="*/ 119 w 587"/>
                  <a:gd name="T61" fmla="*/ 1 h 188"/>
                  <a:gd name="T62" fmla="*/ 133 w 587"/>
                  <a:gd name="T63" fmla="*/ 0 h 188"/>
                  <a:gd name="T64" fmla="*/ 147 w 587"/>
                  <a:gd name="T65" fmla="*/ 1 h 188"/>
                  <a:gd name="T66" fmla="*/ 57 w 587"/>
                  <a:gd name="T67" fmla="*/ 47 h 1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87"/>
                  <a:gd name="T103" fmla="*/ 0 h 188"/>
                  <a:gd name="T104" fmla="*/ 587 w 587"/>
                  <a:gd name="T105" fmla="*/ 188 h 18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87" h="188">
                    <a:moveTo>
                      <a:pt x="228" y="188"/>
                    </a:moveTo>
                    <a:lnTo>
                      <a:pt x="219" y="187"/>
                    </a:lnTo>
                    <a:lnTo>
                      <a:pt x="207" y="184"/>
                    </a:lnTo>
                    <a:lnTo>
                      <a:pt x="195" y="183"/>
                    </a:lnTo>
                    <a:lnTo>
                      <a:pt x="181" y="181"/>
                    </a:lnTo>
                    <a:lnTo>
                      <a:pt x="166" y="179"/>
                    </a:lnTo>
                    <a:lnTo>
                      <a:pt x="150" y="176"/>
                    </a:lnTo>
                    <a:lnTo>
                      <a:pt x="134" y="173"/>
                    </a:lnTo>
                    <a:lnTo>
                      <a:pt x="117" y="169"/>
                    </a:lnTo>
                    <a:lnTo>
                      <a:pt x="100" y="166"/>
                    </a:lnTo>
                    <a:lnTo>
                      <a:pt x="84" y="161"/>
                    </a:lnTo>
                    <a:lnTo>
                      <a:pt x="68" y="156"/>
                    </a:lnTo>
                    <a:lnTo>
                      <a:pt x="52" y="150"/>
                    </a:lnTo>
                    <a:lnTo>
                      <a:pt x="38" y="143"/>
                    </a:lnTo>
                    <a:lnTo>
                      <a:pt x="24" y="135"/>
                    </a:lnTo>
                    <a:lnTo>
                      <a:pt x="11" y="127"/>
                    </a:lnTo>
                    <a:lnTo>
                      <a:pt x="0" y="116"/>
                    </a:lnTo>
                    <a:lnTo>
                      <a:pt x="6" y="110"/>
                    </a:lnTo>
                    <a:lnTo>
                      <a:pt x="17" y="101"/>
                    </a:lnTo>
                    <a:lnTo>
                      <a:pt x="33" y="92"/>
                    </a:lnTo>
                    <a:lnTo>
                      <a:pt x="55" y="83"/>
                    </a:lnTo>
                    <a:lnTo>
                      <a:pt x="81" y="73"/>
                    </a:lnTo>
                    <a:lnTo>
                      <a:pt x="112" y="62"/>
                    </a:lnTo>
                    <a:lnTo>
                      <a:pt x="146" y="52"/>
                    </a:lnTo>
                    <a:lnTo>
                      <a:pt x="184" y="42"/>
                    </a:lnTo>
                    <a:lnTo>
                      <a:pt x="226" y="31"/>
                    </a:lnTo>
                    <a:lnTo>
                      <a:pt x="271" y="23"/>
                    </a:lnTo>
                    <a:lnTo>
                      <a:pt x="318" y="15"/>
                    </a:lnTo>
                    <a:lnTo>
                      <a:pt x="369" y="9"/>
                    </a:lnTo>
                    <a:lnTo>
                      <a:pt x="420" y="5"/>
                    </a:lnTo>
                    <a:lnTo>
                      <a:pt x="475" y="1"/>
                    </a:lnTo>
                    <a:lnTo>
                      <a:pt x="531" y="0"/>
                    </a:lnTo>
                    <a:lnTo>
                      <a:pt x="587" y="2"/>
                    </a:lnTo>
                    <a:lnTo>
                      <a:pt x="228" y="18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91" name="Freeform 976"/>
              <p:cNvSpPr>
                <a:spLocks/>
              </p:cNvSpPr>
              <p:nvPr/>
            </p:nvSpPr>
            <p:spPr bwMode="auto">
              <a:xfrm>
                <a:off x="1953" y="3544"/>
                <a:ext cx="118" cy="39"/>
              </a:xfrm>
              <a:custGeom>
                <a:avLst/>
                <a:gdLst>
                  <a:gd name="T0" fmla="*/ 1 w 235"/>
                  <a:gd name="T1" fmla="*/ 0 h 79"/>
                  <a:gd name="T2" fmla="*/ 1 w 235"/>
                  <a:gd name="T3" fmla="*/ 1 h 79"/>
                  <a:gd name="T4" fmla="*/ 4 w 235"/>
                  <a:gd name="T5" fmla="*/ 4 h 79"/>
                  <a:gd name="T6" fmla="*/ 7 w 235"/>
                  <a:gd name="T7" fmla="*/ 6 h 79"/>
                  <a:gd name="T8" fmla="*/ 11 w 235"/>
                  <a:gd name="T9" fmla="*/ 8 h 79"/>
                  <a:gd name="T10" fmla="*/ 14 w 235"/>
                  <a:gd name="T11" fmla="*/ 10 h 79"/>
                  <a:gd name="T12" fmla="*/ 19 w 235"/>
                  <a:gd name="T13" fmla="*/ 11 h 79"/>
                  <a:gd name="T14" fmla="*/ 23 w 235"/>
                  <a:gd name="T15" fmla="*/ 13 h 79"/>
                  <a:gd name="T16" fmla="*/ 27 w 235"/>
                  <a:gd name="T17" fmla="*/ 14 h 79"/>
                  <a:gd name="T18" fmla="*/ 31 w 235"/>
                  <a:gd name="T19" fmla="*/ 15 h 79"/>
                  <a:gd name="T20" fmla="*/ 35 w 235"/>
                  <a:gd name="T21" fmla="*/ 16 h 79"/>
                  <a:gd name="T22" fmla="*/ 39 w 235"/>
                  <a:gd name="T23" fmla="*/ 17 h 79"/>
                  <a:gd name="T24" fmla="*/ 43 w 235"/>
                  <a:gd name="T25" fmla="*/ 17 h 79"/>
                  <a:gd name="T26" fmla="*/ 47 w 235"/>
                  <a:gd name="T27" fmla="*/ 18 h 79"/>
                  <a:gd name="T28" fmla="*/ 50 w 235"/>
                  <a:gd name="T29" fmla="*/ 18 h 79"/>
                  <a:gd name="T30" fmla="*/ 53 w 235"/>
                  <a:gd name="T31" fmla="*/ 19 h 79"/>
                  <a:gd name="T32" fmla="*/ 56 w 235"/>
                  <a:gd name="T33" fmla="*/ 19 h 79"/>
                  <a:gd name="T34" fmla="*/ 59 w 235"/>
                  <a:gd name="T35" fmla="*/ 19 h 79"/>
                  <a:gd name="T36" fmla="*/ 59 w 235"/>
                  <a:gd name="T37" fmla="*/ 17 h 79"/>
                  <a:gd name="T38" fmla="*/ 57 w 235"/>
                  <a:gd name="T39" fmla="*/ 17 h 79"/>
                  <a:gd name="T40" fmla="*/ 54 w 235"/>
                  <a:gd name="T41" fmla="*/ 16 h 79"/>
                  <a:gd name="T42" fmla="*/ 51 w 235"/>
                  <a:gd name="T43" fmla="*/ 16 h 79"/>
                  <a:gd name="T44" fmla="*/ 47 w 235"/>
                  <a:gd name="T45" fmla="*/ 15 h 79"/>
                  <a:gd name="T46" fmla="*/ 44 w 235"/>
                  <a:gd name="T47" fmla="*/ 15 h 79"/>
                  <a:gd name="T48" fmla="*/ 40 w 235"/>
                  <a:gd name="T49" fmla="*/ 14 h 79"/>
                  <a:gd name="T50" fmla="*/ 36 w 235"/>
                  <a:gd name="T51" fmla="*/ 13 h 79"/>
                  <a:gd name="T52" fmla="*/ 32 w 235"/>
                  <a:gd name="T53" fmla="*/ 13 h 79"/>
                  <a:gd name="T54" fmla="*/ 27 w 235"/>
                  <a:gd name="T55" fmla="*/ 12 h 79"/>
                  <a:gd name="T56" fmla="*/ 23 w 235"/>
                  <a:gd name="T57" fmla="*/ 11 h 79"/>
                  <a:gd name="T58" fmla="*/ 19 w 235"/>
                  <a:gd name="T59" fmla="*/ 9 h 79"/>
                  <a:gd name="T60" fmla="*/ 15 w 235"/>
                  <a:gd name="T61" fmla="*/ 8 h 79"/>
                  <a:gd name="T62" fmla="*/ 12 w 235"/>
                  <a:gd name="T63" fmla="*/ 6 h 79"/>
                  <a:gd name="T64" fmla="*/ 8 w 235"/>
                  <a:gd name="T65" fmla="*/ 4 h 79"/>
                  <a:gd name="T66" fmla="*/ 5 w 235"/>
                  <a:gd name="T67" fmla="*/ 2 h 79"/>
                  <a:gd name="T68" fmla="*/ 3 w 235"/>
                  <a:gd name="T69" fmla="*/ 0 h 79"/>
                  <a:gd name="T70" fmla="*/ 3 w 235"/>
                  <a:gd name="T71" fmla="*/ 1 h 79"/>
                  <a:gd name="T72" fmla="*/ 1 w 235"/>
                  <a:gd name="T73" fmla="*/ 0 h 79"/>
                  <a:gd name="T74" fmla="*/ 0 w 235"/>
                  <a:gd name="T75" fmla="*/ 1 h 79"/>
                  <a:gd name="T76" fmla="*/ 1 w 235"/>
                  <a:gd name="T77" fmla="*/ 1 h 79"/>
                  <a:gd name="T78" fmla="*/ 1 w 235"/>
                  <a:gd name="T79" fmla="*/ 0 h 7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35"/>
                  <a:gd name="T121" fmla="*/ 0 h 79"/>
                  <a:gd name="T122" fmla="*/ 235 w 235"/>
                  <a:gd name="T123" fmla="*/ 79 h 7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35" h="79">
                    <a:moveTo>
                      <a:pt x="1" y="1"/>
                    </a:moveTo>
                    <a:lnTo>
                      <a:pt x="2" y="7"/>
                    </a:lnTo>
                    <a:lnTo>
                      <a:pt x="15" y="17"/>
                    </a:lnTo>
                    <a:lnTo>
                      <a:pt x="28" y="25"/>
                    </a:lnTo>
                    <a:lnTo>
                      <a:pt x="42" y="35"/>
                    </a:lnTo>
                    <a:lnTo>
                      <a:pt x="55" y="41"/>
                    </a:lnTo>
                    <a:lnTo>
                      <a:pt x="73" y="47"/>
                    </a:lnTo>
                    <a:lnTo>
                      <a:pt x="89" y="53"/>
                    </a:lnTo>
                    <a:lnTo>
                      <a:pt x="105" y="58"/>
                    </a:lnTo>
                    <a:lnTo>
                      <a:pt x="122" y="61"/>
                    </a:lnTo>
                    <a:lnTo>
                      <a:pt x="138" y="64"/>
                    </a:lnTo>
                    <a:lnTo>
                      <a:pt x="155" y="68"/>
                    </a:lnTo>
                    <a:lnTo>
                      <a:pt x="171" y="70"/>
                    </a:lnTo>
                    <a:lnTo>
                      <a:pt x="186" y="73"/>
                    </a:lnTo>
                    <a:lnTo>
                      <a:pt x="199" y="75"/>
                    </a:lnTo>
                    <a:lnTo>
                      <a:pt x="212" y="76"/>
                    </a:lnTo>
                    <a:lnTo>
                      <a:pt x="224" y="78"/>
                    </a:lnTo>
                    <a:lnTo>
                      <a:pt x="233" y="79"/>
                    </a:lnTo>
                    <a:lnTo>
                      <a:pt x="235" y="70"/>
                    </a:lnTo>
                    <a:lnTo>
                      <a:pt x="226" y="69"/>
                    </a:lnTo>
                    <a:lnTo>
                      <a:pt x="214" y="67"/>
                    </a:lnTo>
                    <a:lnTo>
                      <a:pt x="202" y="66"/>
                    </a:lnTo>
                    <a:lnTo>
                      <a:pt x="188" y="63"/>
                    </a:lnTo>
                    <a:lnTo>
                      <a:pt x="173" y="61"/>
                    </a:lnTo>
                    <a:lnTo>
                      <a:pt x="157" y="59"/>
                    </a:lnTo>
                    <a:lnTo>
                      <a:pt x="141" y="55"/>
                    </a:lnTo>
                    <a:lnTo>
                      <a:pt x="125" y="52"/>
                    </a:lnTo>
                    <a:lnTo>
                      <a:pt x="107" y="48"/>
                    </a:lnTo>
                    <a:lnTo>
                      <a:pt x="91" y="44"/>
                    </a:lnTo>
                    <a:lnTo>
                      <a:pt x="75" y="38"/>
                    </a:lnTo>
                    <a:lnTo>
                      <a:pt x="60" y="32"/>
                    </a:lnTo>
                    <a:lnTo>
                      <a:pt x="46" y="25"/>
                    </a:lnTo>
                    <a:lnTo>
                      <a:pt x="32" y="18"/>
                    </a:lnTo>
                    <a:lnTo>
                      <a:pt x="20" y="10"/>
                    </a:lnTo>
                    <a:lnTo>
                      <a:pt x="9" y="0"/>
                    </a:lnTo>
                    <a:lnTo>
                      <a:pt x="10" y="6"/>
                    </a:lnTo>
                    <a:lnTo>
                      <a:pt x="1" y="1"/>
                    </a:lnTo>
                    <a:lnTo>
                      <a:pt x="0" y="5"/>
                    </a:lnTo>
                    <a:lnTo>
                      <a:pt x="2" y="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92" name="Freeform 977"/>
              <p:cNvSpPr>
                <a:spLocks/>
              </p:cNvSpPr>
              <p:nvPr/>
            </p:nvSpPr>
            <p:spPr bwMode="auto">
              <a:xfrm>
                <a:off x="1954" y="3485"/>
                <a:ext cx="296" cy="61"/>
              </a:xfrm>
              <a:custGeom>
                <a:avLst/>
                <a:gdLst>
                  <a:gd name="T0" fmla="*/ 148 w 592"/>
                  <a:gd name="T1" fmla="*/ 0 h 123"/>
                  <a:gd name="T2" fmla="*/ 134 w 592"/>
                  <a:gd name="T3" fmla="*/ 0 h 123"/>
                  <a:gd name="T4" fmla="*/ 120 w 592"/>
                  <a:gd name="T5" fmla="*/ 0 h 123"/>
                  <a:gd name="T6" fmla="*/ 106 w 592"/>
                  <a:gd name="T7" fmla="*/ 1 h 123"/>
                  <a:gd name="T8" fmla="*/ 93 w 592"/>
                  <a:gd name="T9" fmla="*/ 2 h 123"/>
                  <a:gd name="T10" fmla="*/ 80 w 592"/>
                  <a:gd name="T11" fmla="*/ 3 h 123"/>
                  <a:gd name="T12" fmla="*/ 69 w 592"/>
                  <a:gd name="T13" fmla="*/ 5 h 123"/>
                  <a:gd name="T14" fmla="*/ 57 w 592"/>
                  <a:gd name="T15" fmla="*/ 7 h 123"/>
                  <a:gd name="T16" fmla="*/ 47 w 592"/>
                  <a:gd name="T17" fmla="*/ 10 h 123"/>
                  <a:gd name="T18" fmla="*/ 37 w 592"/>
                  <a:gd name="T19" fmla="*/ 12 h 123"/>
                  <a:gd name="T20" fmla="*/ 28 w 592"/>
                  <a:gd name="T21" fmla="*/ 15 h 123"/>
                  <a:gd name="T22" fmla="*/ 21 w 592"/>
                  <a:gd name="T23" fmla="*/ 18 h 123"/>
                  <a:gd name="T24" fmla="*/ 14 w 592"/>
                  <a:gd name="T25" fmla="*/ 20 h 123"/>
                  <a:gd name="T26" fmla="*/ 9 w 592"/>
                  <a:gd name="T27" fmla="*/ 23 h 123"/>
                  <a:gd name="T28" fmla="*/ 5 w 592"/>
                  <a:gd name="T29" fmla="*/ 25 h 123"/>
                  <a:gd name="T30" fmla="*/ 1 w 592"/>
                  <a:gd name="T31" fmla="*/ 27 h 123"/>
                  <a:gd name="T32" fmla="*/ 0 w 592"/>
                  <a:gd name="T33" fmla="*/ 29 h 123"/>
                  <a:gd name="T34" fmla="*/ 2 w 592"/>
                  <a:gd name="T35" fmla="*/ 30 h 123"/>
                  <a:gd name="T36" fmla="*/ 3 w 592"/>
                  <a:gd name="T37" fmla="*/ 29 h 123"/>
                  <a:gd name="T38" fmla="*/ 6 w 592"/>
                  <a:gd name="T39" fmla="*/ 27 h 123"/>
                  <a:gd name="T40" fmla="*/ 10 w 592"/>
                  <a:gd name="T41" fmla="*/ 25 h 123"/>
                  <a:gd name="T42" fmla="*/ 15 w 592"/>
                  <a:gd name="T43" fmla="*/ 23 h 123"/>
                  <a:gd name="T44" fmla="*/ 21 w 592"/>
                  <a:gd name="T45" fmla="*/ 20 h 123"/>
                  <a:gd name="T46" fmla="*/ 29 w 592"/>
                  <a:gd name="T47" fmla="*/ 17 h 123"/>
                  <a:gd name="T48" fmla="*/ 38 w 592"/>
                  <a:gd name="T49" fmla="*/ 15 h 123"/>
                  <a:gd name="T50" fmla="*/ 47 w 592"/>
                  <a:gd name="T51" fmla="*/ 12 h 123"/>
                  <a:gd name="T52" fmla="*/ 58 w 592"/>
                  <a:gd name="T53" fmla="*/ 10 h 123"/>
                  <a:gd name="T54" fmla="*/ 70 w 592"/>
                  <a:gd name="T55" fmla="*/ 8 h 123"/>
                  <a:gd name="T56" fmla="*/ 81 w 592"/>
                  <a:gd name="T57" fmla="*/ 6 h 123"/>
                  <a:gd name="T58" fmla="*/ 93 w 592"/>
                  <a:gd name="T59" fmla="*/ 4 h 123"/>
                  <a:gd name="T60" fmla="*/ 106 w 592"/>
                  <a:gd name="T61" fmla="*/ 3 h 123"/>
                  <a:gd name="T62" fmla="*/ 120 w 592"/>
                  <a:gd name="T63" fmla="*/ 2 h 123"/>
                  <a:gd name="T64" fmla="*/ 134 w 592"/>
                  <a:gd name="T65" fmla="*/ 2 h 123"/>
                  <a:gd name="T66" fmla="*/ 148 w 592"/>
                  <a:gd name="T67" fmla="*/ 2 h 123"/>
                  <a:gd name="T68" fmla="*/ 148 w 592"/>
                  <a:gd name="T69" fmla="*/ 0 h 12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92"/>
                  <a:gd name="T106" fmla="*/ 0 h 123"/>
                  <a:gd name="T107" fmla="*/ 592 w 592"/>
                  <a:gd name="T108" fmla="*/ 123 h 12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92" h="123">
                    <a:moveTo>
                      <a:pt x="592" y="2"/>
                    </a:moveTo>
                    <a:lnTo>
                      <a:pt x="536" y="0"/>
                    </a:lnTo>
                    <a:lnTo>
                      <a:pt x="480" y="1"/>
                    </a:lnTo>
                    <a:lnTo>
                      <a:pt x="425" y="4"/>
                    </a:lnTo>
                    <a:lnTo>
                      <a:pt x="374" y="9"/>
                    </a:lnTo>
                    <a:lnTo>
                      <a:pt x="322" y="15"/>
                    </a:lnTo>
                    <a:lnTo>
                      <a:pt x="274" y="23"/>
                    </a:lnTo>
                    <a:lnTo>
                      <a:pt x="230" y="31"/>
                    </a:lnTo>
                    <a:lnTo>
                      <a:pt x="188" y="41"/>
                    </a:lnTo>
                    <a:lnTo>
                      <a:pt x="150" y="51"/>
                    </a:lnTo>
                    <a:lnTo>
                      <a:pt x="115" y="62"/>
                    </a:lnTo>
                    <a:lnTo>
                      <a:pt x="84" y="72"/>
                    </a:lnTo>
                    <a:lnTo>
                      <a:pt x="58" y="82"/>
                    </a:lnTo>
                    <a:lnTo>
                      <a:pt x="36" y="92"/>
                    </a:lnTo>
                    <a:lnTo>
                      <a:pt x="20" y="102"/>
                    </a:lnTo>
                    <a:lnTo>
                      <a:pt x="7" y="110"/>
                    </a:lnTo>
                    <a:lnTo>
                      <a:pt x="0" y="118"/>
                    </a:lnTo>
                    <a:lnTo>
                      <a:pt x="9" y="123"/>
                    </a:lnTo>
                    <a:lnTo>
                      <a:pt x="14" y="117"/>
                    </a:lnTo>
                    <a:lnTo>
                      <a:pt x="24" y="109"/>
                    </a:lnTo>
                    <a:lnTo>
                      <a:pt x="41" y="101"/>
                    </a:lnTo>
                    <a:lnTo>
                      <a:pt x="62" y="92"/>
                    </a:lnTo>
                    <a:lnTo>
                      <a:pt x="87" y="81"/>
                    </a:lnTo>
                    <a:lnTo>
                      <a:pt x="118" y="71"/>
                    </a:lnTo>
                    <a:lnTo>
                      <a:pt x="152" y="61"/>
                    </a:lnTo>
                    <a:lnTo>
                      <a:pt x="190" y="50"/>
                    </a:lnTo>
                    <a:lnTo>
                      <a:pt x="232" y="40"/>
                    </a:lnTo>
                    <a:lnTo>
                      <a:pt x="277" y="32"/>
                    </a:lnTo>
                    <a:lnTo>
                      <a:pt x="324" y="24"/>
                    </a:lnTo>
                    <a:lnTo>
                      <a:pt x="374" y="18"/>
                    </a:lnTo>
                    <a:lnTo>
                      <a:pt x="425" y="13"/>
                    </a:lnTo>
                    <a:lnTo>
                      <a:pt x="480" y="10"/>
                    </a:lnTo>
                    <a:lnTo>
                      <a:pt x="536" y="9"/>
                    </a:lnTo>
                    <a:lnTo>
                      <a:pt x="592" y="11"/>
                    </a:lnTo>
                    <a:lnTo>
                      <a:pt x="59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93" name="Freeform 978"/>
              <p:cNvSpPr>
                <a:spLocks/>
              </p:cNvSpPr>
              <p:nvPr/>
            </p:nvSpPr>
            <p:spPr bwMode="auto">
              <a:xfrm>
                <a:off x="2072" y="3502"/>
                <a:ext cx="12" cy="132"/>
              </a:xfrm>
              <a:custGeom>
                <a:avLst/>
                <a:gdLst>
                  <a:gd name="T0" fmla="*/ 0 w 25"/>
                  <a:gd name="T1" fmla="*/ 0 h 265"/>
                  <a:gd name="T2" fmla="*/ 0 w 25"/>
                  <a:gd name="T3" fmla="*/ 66 h 265"/>
                  <a:gd name="T4" fmla="*/ 6 w 25"/>
                  <a:gd name="T5" fmla="*/ 0 h 265"/>
                  <a:gd name="T6" fmla="*/ 0 w 25"/>
                  <a:gd name="T7" fmla="*/ 0 h 26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265"/>
                  <a:gd name="T14" fmla="*/ 25 w 25"/>
                  <a:gd name="T15" fmla="*/ 265 h 26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265">
                    <a:moveTo>
                      <a:pt x="0" y="0"/>
                    </a:moveTo>
                    <a:lnTo>
                      <a:pt x="0" y="265"/>
                    </a:lnTo>
                    <a:lnTo>
                      <a:pt x="2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94" name="Freeform 979"/>
              <p:cNvSpPr>
                <a:spLocks/>
              </p:cNvSpPr>
              <p:nvPr/>
            </p:nvSpPr>
            <p:spPr bwMode="auto">
              <a:xfrm>
                <a:off x="2069" y="3502"/>
                <a:ext cx="5" cy="159"/>
              </a:xfrm>
              <a:custGeom>
                <a:avLst/>
                <a:gdLst>
                  <a:gd name="T0" fmla="*/ 0 w 9"/>
                  <a:gd name="T1" fmla="*/ 67 h 318"/>
                  <a:gd name="T2" fmla="*/ 3 w 9"/>
                  <a:gd name="T3" fmla="*/ 67 h 318"/>
                  <a:gd name="T4" fmla="*/ 3 w 9"/>
                  <a:gd name="T5" fmla="*/ 0 h 318"/>
                  <a:gd name="T6" fmla="*/ 0 w 9"/>
                  <a:gd name="T7" fmla="*/ 0 h 318"/>
                  <a:gd name="T8" fmla="*/ 0 w 9"/>
                  <a:gd name="T9" fmla="*/ 67 h 318"/>
                  <a:gd name="T10" fmla="*/ 3 w 9"/>
                  <a:gd name="T11" fmla="*/ 67 h 318"/>
                  <a:gd name="T12" fmla="*/ 0 w 9"/>
                  <a:gd name="T13" fmla="*/ 67 h 318"/>
                  <a:gd name="T14" fmla="*/ 0 w 9"/>
                  <a:gd name="T15" fmla="*/ 80 h 318"/>
                  <a:gd name="T16" fmla="*/ 3 w 9"/>
                  <a:gd name="T17" fmla="*/ 67 h 318"/>
                  <a:gd name="T18" fmla="*/ 0 w 9"/>
                  <a:gd name="T19" fmla="*/ 67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"/>
                  <a:gd name="T31" fmla="*/ 0 h 318"/>
                  <a:gd name="T32" fmla="*/ 9 w 9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" h="318">
                    <a:moveTo>
                      <a:pt x="0" y="265"/>
                    </a:moveTo>
                    <a:lnTo>
                      <a:pt x="9" y="265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265"/>
                    </a:lnTo>
                    <a:lnTo>
                      <a:pt x="9" y="265"/>
                    </a:lnTo>
                    <a:lnTo>
                      <a:pt x="0" y="265"/>
                    </a:lnTo>
                    <a:lnTo>
                      <a:pt x="0" y="318"/>
                    </a:lnTo>
                    <a:lnTo>
                      <a:pt x="9" y="265"/>
                    </a:lnTo>
                    <a:lnTo>
                      <a:pt x="0" y="26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95" name="Freeform 980"/>
              <p:cNvSpPr>
                <a:spLocks/>
              </p:cNvSpPr>
              <p:nvPr/>
            </p:nvSpPr>
            <p:spPr bwMode="auto">
              <a:xfrm>
                <a:off x="2069" y="3502"/>
                <a:ext cx="17" cy="132"/>
              </a:xfrm>
              <a:custGeom>
                <a:avLst/>
                <a:gdLst>
                  <a:gd name="T0" fmla="*/ 8 w 33"/>
                  <a:gd name="T1" fmla="*/ 0 h 265"/>
                  <a:gd name="T2" fmla="*/ 6 w 33"/>
                  <a:gd name="T3" fmla="*/ 0 h 265"/>
                  <a:gd name="T4" fmla="*/ 0 w 33"/>
                  <a:gd name="T5" fmla="*/ 66 h 265"/>
                  <a:gd name="T6" fmla="*/ 3 w 33"/>
                  <a:gd name="T7" fmla="*/ 66 h 265"/>
                  <a:gd name="T8" fmla="*/ 9 w 33"/>
                  <a:gd name="T9" fmla="*/ 0 h 265"/>
                  <a:gd name="T10" fmla="*/ 8 w 33"/>
                  <a:gd name="T11" fmla="*/ 0 h 26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"/>
                  <a:gd name="T19" fmla="*/ 0 h 265"/>
                  <a:gd name="T20" fmla="*/ 33 w 33"/>
                  <a:gd name="T21" fmla="*/ 265 h 26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" h="265">
                    <a:moveTo>
                      <a:pt x="29" y="0"/>
                    </a:moveTo>
                    <a:lnTo>
                      <a:pt x="24" y="0"/>
                    </a:lnTo>
                    <a:lnTo>
                      <a:pt x="0" y="265"/>
                    </a:lnTo>
                    <a:lnTo>
                      <a:pt x="9" y="265"/>
                    </a:lnTo>
                    <a:lnTo>
                      <a:pt x="33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96" name="Freeform 981"/>
              <p:cNvSpPr>
                <a:spLocks/>
              </p:cNvSpPr>
              <p:nvPr/>
            </p:nvSpPr>
            <p:spPr bwMode="auto">
              <a:xfrm>
                <a:off x="2048" y="3506"/>
                <a:ext cx="5" cy="118"/>
              </a:xfrm>
              <a:custGeom>
                <a:avLst/>
                <a:gdLst>
                  <a:gd name="T0" fmla="*/ 2 w 9"/>
                  <a:gd name="T1" fmla="*/ 59 h 235"/>
                  <a:gd name="T2" fmla="*/ 3 w 9"/>
                  <a:gd name="T3" fmla="*/ 59 h 235"/>
                  <a:gd name="T4" fmla="*/ 3 w 9"/>
                  <a:gd name="T5" fmla="*/ 0 h 235"/>
                  <a:gd name="T6" fmla="*/ 0 w 9"/>
                  <a:gd name="T7" fmla="*/ 0 h 235"/>
                  <a:gd name="T8" fmla="*/ 0 w 9"/>
                  <a:gd name="T9" fmla="*/ 59 h 235"/>
                  <a:gd name="T10" fmla="*/ 2 w 9"/>
                  <a:gd name="T11" fmla="*/ 59 h 2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235"/>
                  <a:gd name="T20" fmla="*/ 9 w 9"/>
                  <a:gd name="T21" fmla="*/ 235 h 2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235">
                    <a:moveTo>
                      <a:pt x="5" y="235"/>
                    </a:moveTo>
                    <a:lnTo>
                      <a:pt x="9" y="235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235"/>
                    </a:lnTo>
                    <a:lnTo>
                      <a:pt x="5" y="23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97" name="Freeform 982"/>
              <p:cNvSpPr>
                <a:spLocks/>
              </p:cNvSpPr>
              <p:nvPr/>
            </p:nvSpPr>
            <p:spPr bwMode="auto">
              <a:xfrm>
                <a:off x="2207" y="3503"/>
                <a:ext cx="5" cy="127"/>
              </a:xfrm>
              <a:custGeom>
                <a:avLst/>
                <a:gdLst>
                  <a:gd name="T0" fmla="*/ 2 w 9"/>
                  <a:gd name="T1" fmla="*/ 63 h 256"/>
                  <a:gd name="T2" fmla="*/ 3 w 9"/>
                  <a:gd name="T3" fmla="*/ 63 h 256"/>
                  <a:gd name="T4" fmla="*/ 3 w 9"/>
                  <a:gd name="T5" fmla="*/ 0 h 256"/>
                  <a:gd name="T6" fmla="*/ 0 w 9"/>
                  <a:gd name="T7" fmla="*/ 0 h 256"/>
                  <a:gd name="T8" fmla="*/ 0 w 9"/>
                  <a:gd name="T9" fmla="*/ 63 h 256"/>
                  <a:gd name="T10" fmla="*/ 2 w 9"/>
                  <a:gd name="T11" fmla="*/ 63 h 2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256"/>
                  <a:gd name="T20" fmla="*/ 9 w 9"/>
                  <a:gd name="T21" fmla="*/ 256 h 2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256">
                    <a:moveTo>
                      <a:pt x="5" y="256"/>
                    </a:moveTo>
                    <a:lnTo>
                      <a:pt x="9" y="256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256"/>
                    </a:lnTo>
                    <a:lnTo>
                      <a:pt x="5" y="2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98" name="Freeform 983"/>
              <p:cNvSpPr>
                <a:spLocks/>
              </p:cNvSpPr>
              <p:nvPr/>
            </p:nvSpPr>
            <p:spPr bwMode="auto">
              <a:xfrm>
                <a:off x="2264" y="3546"/>
                <a:ext cx="5" cy="77"/>
              </a:xfrm>
              <a:custGeom>
                <a:avLst/>
                <a:gdLst>
                  <a:gd name="T0" fmla="*/ 2 w 9"/>
                  <a:gd name="T1" fmla="*/ 39 h 153"/>
                  <a:gd name="T2" fmla="*/ 3 w 9"/>
                  <a:gd name="T3" fmla="*/ 39 h 153"/>
                  <a:gd name="T4" fmla="*/ 3 w 9"/>
                  <a:gd name="T5" fmla="*/ 0 h 153"/>
                  <a:gd name="T6" fmla="*/ 0 w 9"/>
                  <a:gd name="T7" fmla="*/ 0 h 153"/>
                  <a:gd name="T8" fmla="*/ 0 w 9"/>
                  <a:gd name="T9" fmla="*/ 39 h 153"/>
                  <a:gd name="T10" fmla="*/ 2 w 9"/>
                  <a:gd name="T11" fmla="*/ 39 h 1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53"/>
                  <a:gd name="T20" fmla="*/ 9 w 9"/>
                  <a:gd name="T21" fmla="*/ 153 h 15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53">
                    <a:moveTo>
                      <a:pt x="5" y="153"/>
                    </a:moveTo>
                    <a:lnTo>
                      <a:pt x="9" y="153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153"/>
                    </a:lnTo>
                    <a:lnTo>
                      <a:pt x="5" y="15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99" name="Freeform 984"/>
              <p:cNvSpPr>
                <a:spLocks/>
              </p:cNvSpPr>
              <p:nvPr/>
            </p:nvSpPr>
            <p:spPr bwMode="auto">
              <a:xfrm>
                <a:off x="2100" y="3601"/>
                <a:ext cx="166" cy="25"/>
              </a:xfrm>
              <a:custGeom>
                <a:avLst/>
                <a:gdLst>
                  <a:gd name="T0" fmla="*/ 0 w 333"/>
                  <a:gd name="T1" fmla="*/ 11 h 51"/>
                  <a:gd name="T2" fmla="*/ 0 w 333"/>
                  <a:gd name="T3" fmla="*/ 12 h 51"/>
                  <a:gd name="T4" fmla="*/ 83 w 333"/>
                  <a:gd name="T5" fmla="*/ 2 h 51"/>
                  <a:gd name="T6" fmla="*/ 83 w 333"/>
                  <a:gd name="T7" fmla="*/ 0 h 51"/>
                  <a:gd name="T8" fmla="*/ 0 w 333"/>
                  <a:gd name="T9" fmla="*/ 10 h 51"/>
                  <a:gd name="T10" fmla="*/ 0 w 333"/>
                  <a:gd name="T11" fmla="*/ 1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3"/>
                  <a:gd name="T19" fmla="*/ 0 h 51"/>
                  <a:gd name="T20" fmla="*/ 333 w 333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3" h="51">
                    <a:moveTo>
                      <a:pt x="0" y="46"/>
                    </a:moveTo>
                    <a:lnTo>
                      <a:pt x="0" y="51"/>
                    </a:lnTo>
                    <a:lnTo>
                      <a:pt x="333" y="9"/>
                    </a:lnTo>
                    <a:lnTo>
                      <a:pt x="333" y="0"/>
                    </a:lnTo>
                    <a:lnTo>
                      <a:pt x="0" y="41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00" name="Freeform 985"/>
              <p:cNvSpPr>
                <a:spLocks/>
              </p:cNvSpPr>
              <p:nvPr/>
            </p:nvSpPr>
            <p:spPr bwMode="auto">
              <a:xfrm>
                <a:off x="2096" y="3498"/>
                <a:ext cx="6" cy="142"/>
              </a:xfrm>
              <a:custGeom>
                <a:avLst/>
                <a:gdLst>
                  <a:gd name="T0" fmla="*/ 2 w 10"/>
                  <a:gd name="T1" fmla="*/ 71 h 284"/>
                  <a:gd name="T2" fmla="*/ 3 w 10"/>
                  <a:gd name="T3" fmla="*/ 71 h 284"/>
                  <a:gd name="T4" fmla="*/ 4 w 10"/>
                  <a:gd name="T5" fmla="*/ 0 h 284"/>
                  <a:gd name="T6" fmla="*/ 1 w 10"/>
                  <a:gd name="T7" fmla="*/ 0 h 284"/>
                  <a:gd name="T8" fmla="*/ 0 w 10"/>
                  <a:gd name="T9" fmla="*/ 71 h 284"/>
                  <a:gd name="T10" fmla="*/ 2 w 10"/>
                  <a:gd name="T11" fmla="*/ 71 h 2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284"/>
                  <a:gd name="T20" fmla="*/ 10 w 10"/>
                  <a:gd name="T21" fmla="*/ 284 h 2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284">
                    <a:moveTo>
                      <a:pt x="5" y="284"/>
                    </a:moveTo>
                    <a:lnTo>
                      <a:pt x="9" y="284"/>
                    </a:lnTo>
                    <a:lnTo>
                      <a:pt x="10" y="0"/>
                    </a:lnTo>
                    <a:lnTo>
                      <a:pt x="1" y="0"/>
                    </a:lnTo>
                    <a:lnTo>
                      <a:pt x="0" y="284"/>
                    </a:lnTo>
                    <a:lnTo>
                      <a:pt x="5" y="28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01" name="Freeform 986"/>
              <p:cNvSpPr>
                <a:spLocks/>
              </p:cNvSpPr>
              <p:nvPr/>
            </p:nvSpPr>
            <p:spPr bwMode="auto">
              <a:xfrm>
                <a:off x="2318" y="3560"/>
                <a:ext cx="4" cy="12"/>
              </a:xfrm>
              <a:custGeom>
                <a:avLst/>
                <a:gdLst>
                  <a:gd name="T0" fmla="*/ 1 w 10"/>
                  <a:gd name="T1" fmla="*/ 6 h 24"/>
                  <a:gd name="T2" fmla="*/ 2 w 10"/>
                  <a:gd name="T3" fmla="*/ 5 h 24"/>
                  <a:gd name="T4" fmla="*/ 2 w 10"/>
                  <a:gd name="T5" fmla="*/ 0 h 24"/>
                  <a:gd name="T6" fmla="*/ 0 w 10"/>
                  <a:gd name="T7" fmla="*/ 0 h 24"/>
                  <a:gd name="T8" fmla="*/ 0 w 10"/>
                  <a:gd name="T9" fmla="*/ 5 h 24"/>
                  <a:gd name="T10" fmla="*/ 1 w 10"/>
                  <a:gd name="T11" fmla="*/ 3 h 24"/>
                  <a:gd name="T12" fmla="*/ 1 w 10"/>
                  <a:gd name="T13" fmla="*/ 6 h 24"/>
                  <a:gd name="T14" fmla="*/ 2 w 10"/>
                  <a:gd name="T15" fmla="*/ 6 h 24"/>
                  <a:gd name="T16" fmla="*/ 2 w 10"/>
                  <a:gd name="T17" fmla="*/ 5 h 24"/>
                  <a:gd name="T18" fmla="*/ 1 w 10"/>
                  <a:gd name="T19" fmla="*/ 6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"/>
                  <a:gd name="T31" fmla="*/ 0 h 24"/>
                  <a:gd name="T32" fmla="*/ 10 w 10"/>
                  <a:gd name="T33" fmla="*/ 24 h 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" h="24">
                    <a:moveTo>
                      <a:pt x="5" y="24"/>
                    </a:moveTo>
                    <a:lnTo>
                      <a:pt x="10" y="2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20"/>
                    </a:lnTo>
                    <a:lnTo>
                      <a:pt x="5" y="15"/>
                    </a:lnTo>
                    <a:lnTo>
                      <a:pt x="5" y="24"/>
                    </a:lnTo>
                    <a:lnTo>
                      <a:pt x="10" y="24"/>
                    </a:lnTo>
                    <a:lnTo>
                      <a:pt x="10" y="20"/>
                    </a:lnTo>
                    <a:lnTo>
                      <a:pt x="5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02" name="Freeform 987"/>
              <p:cNvSpPr>
                <a:spLocks/>
              </p:cNvSpPr>
              <p:nvPr/>
            </p:nvSpPr>
            <p:spPr bwMode="auto">
              <a:xfrm>
                <a:off x="2099" y="3567"/>
                <a:ext cx="221" cy="5"/>
              </a:xfrm>
              <a:custGeom>
                <a:avLst/>
                <a:gdLst>
                  <a:gd name="T0" fmla="*/ 0 w 441"/>
                  <a:gd name="T1" fmla="*/ 2 h 9"/>
                  <a:gd name="T2" fmla="*/ 0 w 441"/>
                  <a:gd name="T3" fmla="*/ 3 h 9"/>
                  <a:gd name="T4" fmla="*/ 111 w 441"/>
                  <a:gd name="T5" fmla="*/ 3 h 9"/>
                  <a:gd name="T6" fmla="*/ 111 w 441"/>
                  <a:gd name="T7" fmla="*/ 0 h 9"/>
                  <a:gd name="T8" fmla="*/ 0 w 441"/>
                  <a:gd name="T9" fmla="*/ 0 h 9"/>
                  <a:gd name="T10" fmla="*/ 0 w 441"/>
                  <a:gd name="T11" fmla="*/ 2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1"/>
                  <a:gd name="T19" fmla="*/ 0 h 9"/>
                  <a:gd name="T20" fmla="*/ 441 w 441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1" h="9">
                    <a:moveTo>
                      <a:pt x="0" y="5"/>
                    </a:moveTo>
                    <a:lnTo>
                      <a:pt x="0" y="9"/>
                    </a:lnTo>
                    <a:lnTo>
                      <a:pt x="441" y="9"/>
                    </a:lnTo>
                    <a:lnTo>
                      <a:pt x="441" y="0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03" name="Freeform 988"/>
              <p:cNvSpPr>
                <a:spLocks/>
              </p:cNvSpPr>
              <p:nvPr/>
            </p:nvSpPr>
            <p:spPr bwMode="auto">
              <a:xfrm>
                <a:off x="2255" y="3484"/>
                <a:ext cx="54" cy="14"/>
              </a:xfrm>
              <a:custGeom>
                <a:avLst/>
                <a:gdLst>
                  <a:gd name="T0" fmla="*/ 27 w 107"/>
                  <a:gd name="T1" fmla="*/ 7 h 29"/>
                  <a:gd name="T2" fmla="*/ 0 w 107"/>
                  <a:gd name="T3" fmla="*/ 0 h 29"/>
                  <a:gd name="T4" fmla="*/ 27 w 107"/>
                  <a:gd name="T5" fmla="*/ 7 h 29"/>
                  <a:gd name="T6" fmla="*/ 0 60000 65536"/>
                  <a:gd name="T7" fmla="*/ 0 60000 65536"/>
                  <a:gd name="T8" fmla="*/ 0 60000 65536"/>
                  <a:gd name="T9" fmla="*/ 0 w 107"/>
                  <a:gd name="T10" fmla="*/ 0 h 29"/>
                  <a:gd name="T11" fmla="*/ 107 w 107"/>
                  <a:gd name="T12" fmla="*/ 29 h 2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7" h="29">
                    <a:moveTo>
                      <a:pt x="107" y="29"/>
                    </a:moveTo>
                    <a:lnTo>
                      <a:pt x="0" y="0"/>
                    </a:lnTo>
                    <a:lnTo>
                      <a:pt x="107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04" name="Freeform 989"/>
              <p:cNvSpPr>
                <a:spLocks/>
              </p:cNvSpPr>
              <p:nvPr/>
            </p:nvSpPr>
            <p:spPr bwMode="auto">
              <a:xfrm>
                <a:off x="2255" y="3481"/>
                <a:ext cx="55" cy="19"/>
              </a:xfrm>
              <a:custGeom>
                <a:avLst/>
                <a:gdLst>
                  <a:gd name="T0" fmla="*/ 1 w 109"/>
                  <a:gd name="T1" fmla="*/ 1 h 38"/>
                  <a:gd name="T2" fmla="*/ 0 w 109"/>
                  <a:gd name="T3" fmla="*/ 2 h 38"/>
                  <a:gd name="T4" fmla="*/ 27 w 109"/>
                  <a:gd name="T5" fmla="*/ 10 h 38"/>
                  <a:gd name="T6" fmla="*/ 28 w 109"/>
                  <a:gd name="T7" fmla="*/ 7 h 38"/>
                  <a:gd name="T8" fmla="*/ 1 w 109"/>
                  <a:gd name="T9" fmla="*/ 0 h 38"/>
                  <a:gd name="T10" fmla="*/ 1 w 109"/>
                  <a:gd name="T11" fmla="*/ 1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9"/>
                  <a:gd name="T19" fmla="*/ 0 h 38"/>
                  <a:gd name="T20" fmla="*/ 109 w 109"/>
                  <a:gd name="T21" fmla="*/ 38 h 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9" h="38">
                    <a:moveTo>
                      <a:pt x="1" y="4"/>
                    </a:moveTo>
                    <a:lnTo>
                      <a:pt x="0" y="9"/>
                    </a:lnTo>
                    <a:lnTo>
                      <a:pt x="107" y="38"/>
                    </a:lnTo>
                    <a:lnTo>
                      <a:pt x="109" y="28"/>
                    </a:lnTo>
                    <a:lnTo>
                      <a:pt x="2" y="0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05" name="Freeform 990"/>
              <p:cNvSpPr>
                <a:spLocks/>
              </p:cNvSpPr>
              <p:nvPr/>
            </p:nvSpPr>
            <p:spPr bwMode="auto">
              <a:xfrm>
                <a:off x="2247" y="3490"/>
                <a:ext cx="61" cy="22"/>
              </a:xfrm>
              <a:custGeom>
                <a:avLst/>
                <a:gdLst>
                  <a:gd name="T0" fmla="*/ 30 w 123"/>
                  <a:gd name="T1" fmla="*/ 11 h 44"/>
                  <a:gd name="T2" fmla="*/ 0 w 123"/>
                  <a:gd name="T3" fmla="*/ 0 h 44"/>
                  <a:gd name="T4" fmla="*/ 30 w 123"/>
                  <a:gd name="T5" fmla="*/ 11 h 44"/>
                  <a:gd name="T6" fmla="*/ 0 60000 65536"/>
                  <a:gd name="T7" fmla="*/ 0 60000 65536"/>
                  <a:gd name="T8" fmla="*/ 0 60000 65536"/>
                  <a:gd name="T9" fmla="*/ 0 w 123"/>
                  <a:gd name="T10" fmla="*/ 0 h 44"/>
                  <a:gd name="T11" fmla="*/ 123 w 123"/>
                  <a:gd name="T12" fmla="*/ 44 h 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3" h="44">
                    <a:moveTo>
                      <a:pt x="123" y="44"/>
                    </a:moveTo>
                    <a:lnTo>
                      <a:pt x="0" y="0"/>
                    </a:lnTo>
                    <a:lnTo>
                      <a:pt x="123" y="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06" name="Freeform 991"/>
              <p:cNvSpPr>
                <a:spLocks/>
              </p:cNvSpPr>
              <p:nvPr/>
            </p:nvSpPr>
            <p:spPr bwMode="auto">
              <a:xfrm>
                <a:off x="2246" y="3488"/>
                <a:ext cx="63" cy="26"/>
              </a:xfrm>
              <a:custGeom>
                <a:avLst/>
                <a:gdLst>
                  <a:gd name="T0" fmla="*/ 1 w 125"/>
                  <a:gd name="T1" fmla="*/ 1 h 53"/>
                  <a:gd name="T2" fmla="*/ 0 w 125"/>
                  <a:gd name="T3" fmla="*/ 2 h 53"/>
                  <a:gd name="T4" fmla="*/ 31 w 125"/>
                  <a:gd name="T5" fmla="*/ 13 h 53"/>
                  <a:gd name="T6" fmla="*/ 32 w 125"/>
                  <a:gd name="T7" fmla="*/ 11 h 53"/>
                  <a:gd name="T8" fmla="*/ 1 w 125"/>
                  <a:gd name="T9" fmla="*/ 0 h 53"/>
                  <a:gd name="T10" fmla="*/ 1 w 125"/>
                  <a:gd name="T11" fmla="*/ 1 h 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5"/>
                  <a:gd name="T19" fmla="*/ 0 h 53"/>
                  <a:gd name="T20" fmla="*/ 125 w 125"/>
                  <a:gd name="T21" fmla="*/ 53 h 5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5" h="53">
                    <a:moveTo>
                      <a:pt x="1" y="5"/>
                    </a:moveTo>
                    <a:lnTo>
                      <a:pt x="0" y="10"/>
                    </a:lnTo>
                    <a:lnTo>
                      <a:pt x="123" y="53"/>
                    </a:lnTo>
                    <a:lnTo>
                      <a:pt x="125" y="44"/>
                    </a:lnTo>
                    <a:lnTo>
                      <a:pt x="2" y="0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07" name="Freeform 992"/>
              <p:cNvSpPr>
                <a:spLocks/>
              </p:cNvSpPr>
              <p:nvPr/>
            </p:nvSpPr>
            <p:spPr bwMode="auto">
              <a:xfrm>
                <a:off x="2288" y="3475"/>
                <a:ext cx="151" cy="3"/>
              </a:xfrm>
              <a:custGeom>
                <a:avLst/>
                <a:gdLst>
                  <a:gd name="T0" fmla="*/ 0 w 303"/>
                  <a:gd name="T1" fmla="*/ 0 h 7"/>
                  <a:gd name="T2" fmla="*/ 1 w 303"/>
                  <a:gd name="T3" fmla="*/ 0 h 7"/>
                  <a:gd name="T4" fmla="*/ 4 w 303"/>
                  <a:gd name="T5" fmla="*/ 0 h 7"/>
                  <a:gd name="T6" fmla="*/ 8 w 303"/>
                  <a:gd name="T7" fmla="*/ 1 h 7"/>
                  <a:gd name="T8" fmla="*/ 12 w 303"/>
                  <a:gd name="T9" fmla="*/ 1 h 7"/>
                  <a:gd name="T10" fmla="*/ 18 w 303"/>
                  <a:gd name="T11" fmla="*/ 1 h 7"/>
                  <a:gd name="T12" fmla="*/ 24 w 303"/>
                  <a:gd name="T13" fmla="*/ 1 h 7"/>
                  <a:gd name="T14" fmla="*/ 30 w 303"/>
                  <a:gd name="T15" fmla="*/ 1 h 7"/>
                  <a:gd name="T16" fmla="*/ 37 w 303"/>
                  <a:gd name="T17" fmla="*/ 1 h 7"/>
                  <a:gd name="T18" fmla="*/ 44 w 303"/>
                  <a:gd name="T19" fmla="*/ 1 h 7"/>
                  <a:gd name="T20" fmla="*/ 50 w 303"/>
                  <a:gd name="T21" fmla="*/ 1 h 7"/>
                  <a:gd name="T22" fmla="*/ 56 w 303"/>
                  <a:gd name="T23" fmla="*/ 1 h 7"/>
                  <a:gd name="T24" fmla="*/ 62 w 303"/>
                  <a:gd name="T25" fmla="*/ 1 h 7"/>
                  <a:gd name="T26" fmla="*/ 67 w 303"/>
                  <a:gd name="T27" fmla="*/ 1 h 7"/>
                  <a:gd name="T28" fmla="*/ 71 w 303"/>
                  <a:gd name="T29" fmla="*/ 0 h 7"/>
                  <a:gd name="T30" fmla="*/ 74 w 303"/>
                  <a:gd name="T31" fmla="*/ 0 h 7"/>
                  <a:gd name="T32" fmla="*/ 75 w 303"/>
                  <a:gd name="T33" fmla="*/ 0 h 7"/>
                  <a:gd name="T34" fmla="*/ 0 w 303"/>
                  <a:gd name="T35" fmla="*/ 0 h 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3"/>
                  <a:gd name="T55" fmla="*/ 0 h 7"/>
                  <a:gd name="T56" fmla="*/ 303 w 303"/>
                  <a:gd name="T57" fmla="*/ 7 h 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3" h="7">
                    <a:moveTo>
                      <a:pt x="0" y="1"/>
                    </a:moveTo>
                    <a:lnTo>
                      <a:pt x="6" y="2"/>
                    </a:lnTo>
                    <a:lnTo>
                      <a:pt x="17" y="3"/>
                    </a:lnTo>
                    <a:lnTo>
                      <a:pt x="33" y="5"/>
                    </a:lnTo>
                    <a:lnTo>
                      <a:pt x="51" y="6"/>
                    </a:lnTo>
                    <a:lnTo>
                      <a:pt x="73" y="6"/>
                    </a:lnTo>
                    <a:lnTo>
                      <a:pt x="97" y="7"/>
                    </a:lnTo>
                    <a:lnTo>
                      <a:pt x="123" y="7"/>
                    </a:lnTo>
                    <a:lnTo>
                      <a:pt x="149" y="7"/>
                    </a:lnTo>
                    <a:lnTo>
                      <a:pt x="176" y="7"/>
                    </a:lnTo>
                    <a:lnTo>
                      <a:pt x="201" y="7"/>
                    </a:lnTo>
                    <a:lnTo>
                      <a:pt x="226" y="7"/>
                    </a:lnTo>
                    <a:lnTo>
                      <a:pt x="248" y="6"/>
                    </a:lnTo>
                    <a:lnTo>
                      <a:pt x="268" y="5"/>
                    </a:lnTo>
                    <a:lnTo>
                      <a:pt x="284" y="3"/>
                    </a:lnTo>
                    <a:lnTo>
                      <a:pt x="297" y="2"/>
                    </a:lnTo>
                    <a:lnTo>
                      <a:pt x="30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08" name="Freeform 993"/>
              <p:cNvSpPr>
                <a:spLocks/>
              </p:cNvSpPr>
              <p:nvPr/>
            </p:nvSpPr>
            <p:spPr bwMode="auto">
              <a:xfrm>
                <a:off x="2287" y="3473"/>
                <a:ext cx="153" cy="8"/>
              </a:xfrm>
              <a:custGeom>
                <a:avLst/>
                <a:gdLst>
                  <a:gd name="T0" fmla="*/ 75 w 308"/>
                  <a:gd name="T1" fmla="*/ 0 h 16"/>
                  <a:gd name="T2" fmla="*/ 74 w 308"/>
                  <a:gd name="T3" fmla="*/ 1 h 16"/>
                  <a:gd name="T4" fmla="*/ 71 w 308"/>
                  <a:gd name="T5" fmla="*/ 1 h 16"/>
                  <a:gd name="T6" fmla="*/ 67 w 308"/>
                  <a:gd name="T7" fmla="*/ 1 h 16"/>
                  <a:gd name="T8" fmla="*/ 62 w 308"/>
                  <a:gd name="T9" fmla="*/ 1 h 16"/>
                  <a:gd name="T10" fmla="*/ 56 w 308"/>
                  <a:gd name="T11" fmla="*/ 1 h 16"/>
                  <a:gd name="T12" fmla="*/ 50 w 308"/>
                  <a:gd name="T13" fmla="*/ 1 h 16"/>
                  <a:gd name="T14" fmla="*/ 44 w 308"/>
                  <a:gd name="T15" fmla="*/ 1 h 16"/>
                  <a:gd name="T16" fmla="*/ 37 w 308"/>
                  <a:gd name="T17" fmla="*/ 1 h 16"/>
                  <a:gd name="T18" fmla="*/ 31 w 308"/>
                  <a:gd name="T19" fmla="*/ 1 h 16"/>
                  <a:gd name="T20" fmla="*/ 24 w 308"/>
                  <a:gd name="T21" fmla="*/ 1 h 16"/>
                  <a:gd name="T22" fmla="*/ 18 w 308"/>
                  <a:gd name="T23" fmla="*/ 1 h 16"/>
                  <a:gd name="T24" fmla="*/ 13 w 308"/>
                  <a:gd name="T25" fmla="*/ 1 h 16"/>
                  <a:gd name="T26" fmla="*/ 8 w 308"/>
                  <a:gd name="T27" fmla="*/ 1 h 16"/>
                  <a:gd name="T28" fmla="*/ 4 w 308"/>
                  <a:gd name="T29" fmla="*/ 1 h 16"/>
                  <a:gd name="T30" fmla="*/ 2 w 308"/>
                  <a:gd name="T31" fmla="*/ 1 h 16"/>
                  <a:gd name="T32" fmla="*/ 1 w 308"/>
                  <a:gd name="T33" fmla="*/ 1 h 16"/>
                  <a:gd name="T34" fmla="*/ 0 w 308"/>
                  <a:gd name="T35" fmla="*/ 2 h 16"/>
                  <a:gd name="T36" fmla="*/ 1 w 308"/>
                  <a:gd name="T37" fmla="*/ 3 h 16"/>
                  <a:gd name="T38" fmla="*/ 4 w 308"/>
                  <a:gd name="T39" fmla="*/ 3 h 16"/>
                  <a:gd name="T40" fmla="*/ 8 w 308"/>
                  <a:gd name="T41" fmla="*/ 3 h 16"/>
                  <a:gd name="T42" fmla="*/ 13 w 308"/>
                  <a:gd name="T43" fmla="*/ 3 h 16"/>
                  <a:gd name="T44" fmla="*/ 18 w 308"/>
                  <a:gd name="T45" fmla="*/ 3 h 16"/>
                  <a:gd name="T46" fmla="*/ 24 w 308"/>
                  <a:gd name="T47" fmla="*/ 4 h 16"/>
                  <a:gd name="T48" fmla="*/ 31 w 308"/>
                  <a:gd name="T49" fmla="*/ 4 h 16"/>
                  <a:gd name="T50" fmla="*/ 37 w 308"/>
                  <a:gd name="T51" fmla="*/ 4 h 16"/>
                  <a:gd name="T52" fmla="*/ 44 w 308"/>
                  <a:gd name="T53" fmla="*/ 4 h 16"/>
                  <a:gd name="T54" fmla="*/ 50 w 308"/>
                  <a:gd name="T55" fmla="*/ 4 h 16"/>
                  <a:gd name="T56" fmla="*/ 56 w 308"/>
                  <a:gd name="T57" fmla="*/ 4 h 16"/>
                  <a:gd name="T58" fmla="*/ 62 w 308"/>
                  <a:gd name="T59" fmla="*/ 3 h 16"/>
                  <a:gd name="T60" fmla="*/ 67 w 308"/>
                  <a:gd name="T61" fmla="*/ 3 h 16"/>
                  <a:gd name="T62" fmla="*/ 71 w 308"/>
                  <a:gd name="T63" fmla="*/ 3 h 16"/>
                  <a:gd name="T64" fmla="*/ 74 w 308"/>
                  <a:gd name="T65" fmla="*/ 3 h 16"/>
                  <a:gd name="T66" fmla="*/ 76 w 308"/>
                  <a:gd name="T67" fmla="*/ 2 h 16"/>
                  <a:gd name="T68" fmla="*/ 75 w 308"/>
                  <a:gd name="T69" fmla="*/ 0 h 1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08"/>
                  <a:gd name="T106" fmla="*/ 0 h 16"/>
                  <a:gd name="T107" fmla="*/ 308 w 308"/>
                  <a:gd name="T108" fmla="*/ 16 h 1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08" h="16">
                    <a:moveTo>
                      <a:pt x="303" y="0"/>
                    </a:moveTo>
                    <a:lnTo>
                      <a:pt x="297" y="3"/>
                    </a:lnTo>
                    <a:lnTo>
                      <a:pt x="286" y="4"/>
                    </a:lnTo>
                    <a:lnTo>
                      <a:pt x="270" y="5"/>
                    </a:lnTo>
                    <a:lnTo>
                      <a:pt x="250" y="6"/>
                    </a:lnTo>
                    <a:lnTo>
                      <a:pt x="228" y="7"/>
                    </a:lnTo>
                    <a:lnTo>
                      <a:pt x="203" y="7"/>
                    </a:lnTo>
                    <a:lnTo>
                      <a:pt x="178" y="7"/>
                    </a:lnTo>
                    <a:lnTo>
                      <a:pt x="151" y="7"/>
                    </a:lnTo>
                    <a:lnTo>
                      <a:pt x="125" y="7"/>
                    </a:lnTo>
                    <a:lnTo>
                      <a:pt x="99" y="7"/>
                    </a:lnTo>
                    <a:lnTo>
                      <a:pt x="75" y="6"/>
                    </a:lnTo>
                    <a:lnTo>
                      <a:pt x="53" y="6"/>
                    </a:lnTo>
                    <a:lnTo>
                      <a:pt x="35" y="5"/>
                    </a:lnTo>
                    <a:lnTo>
                      <a:pt x="19" y="4"/>
                    </a:lnTo>
                    <a:lnTo>
                      <a:pt x="9" y="3"/>
                    </a:lnTo>
                    <a:lnTo>
                      <a:pt x="5" y="2"/>
                    </a:lnTo>
                    <a:lnTo>
                      <a:pt x="0" y="11"/>
                    </a:lnTo>
                    <a:lnTo>
                      <a:pt x="7" y="12"/>
                    </a:lnTo>
                    <a:lnTo>
                      <a:pt x="19" y="13"/>
                    </a:lnTo>
                    <a:lnTo>
                      <a:pt x="35" y="14"/>
                    </a:lnTo>
                    <a:lnTo>
                      <a:pt x="53" y="15"/>
                    </a:lnTo>
                    <a:lnTo>
                      <a:pt x="75" y="15"/>
                    </a:lnTo>
                    <a:lnTo>
                      <a:pt x="99" y="16"/>
                    </a:lnTo>
                    <a:lnTo>
                      <a:pt x="125" y="16"/>
                    </a:lnTo>
                    <a:lnTo>
                      <a:pt x="151" y="16"/>
                    </a:lnTo>
                    <a:lnTo>
                      <a:pt x="178" y="16"/>
                    </a:lnTo>
                    <a:lnTo>
                      <a:pt x="203" y="16"/>
                    </a:lnTo>
                    <a:lnTo>
                      <a:pt x="228" y="16"/>
                    </a:lnTo>
                    <a:lnTo>
                      <a:pt x="250" y="15"/>
                    </a:lnTo>
                    <a:lnTo>
                      <a:pt x="270" y="14"/>
                    </a:lnTo>
                    <a:lnTo>
                      <a:pt x="286" y="13"/>
                    </a:lnTo>
                    <a:lnTo>
                      <a:pt x="300" y="12"/>
                    </a:lnTo>
                    <a:lnTo>
                      <a:pt x="308" y="10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09" name="Freeform 994"/>
              <p:cNvSpPr>
                <a:spLocks/>
              </p:cNvSpPr>
              <p:nvPr/>
            </p:nvSpPr>
            <p:spPr bwMode="auto">
              <a:xfrm>
                <a:off x="2216" y="3465"/>
                <a:ext cx="389" cy="104"/>
              </a:xfrm>
              <a:custGeom>
                <a:avLst/>
                <a:gdLst>
                  <a:gd name="T0" fmla="*/ 192 w 776"/>
                  <a:gd name="T1" fmla="*/ 38 h 209"/>
                  <a:gd name="T2" fmla="*/ 185 w 776"/>
                  <a:gd name="T3" fmla="*/ 32 h 209"/>
                  <a:gd name="T4" fmla="*/ 174 w 776"/>
                  <a:gd name="T5" fmla="*/ 26 h 209"/>
                  <a:gd name="T6" fmla="*/ 160 w 776"/>
                  <a:gd name="T7" fmla="*/ 19 h 209"/>
                  <a:gd name="T8" fmla="*/ 142 w 776"/>
                  <a:gd name="T9" fmla="*/ 12 h 209"/>
                  <a:gd name="T10" fmla="*/ 122 w 776"/>
                  <a:gd name="T11" fmla="*/ 7 h 209"/>
                  <a:gd name="T12" fmla="*/ 100 w 776"/>
                  <a:gd name="T13" fmla="*/ 2 h 209"/>
                  <a:gd name="T14" fmla="*/ 76 w 776"/>
                  <a:gd name="T15" fmla="*/ 0 h 209"/>
                  <a:gd name="T16" fmla="*/ 59 w 776"/>
                  <a:gd name="T17" fmla="*/ 0 h 209"/>
                  <a:gd name="T18" fmla="*/ 49 w 776"/>
                  <a:gd name="T19" fmla="*/ 1 h 209"/>
                  <a:gd name="T20" fmla="*/ 37 w 776"/>
                  <a:gd name="T21" fmla="*/ 4 h 209"/>
                  <a:gd name="T22" fmla="*/ 26 w 776"/>
                  <a:gd name="T23" fmla="*/ 7 h 209"/>
                  <a:gd name="T24" fmla="*/ 15 w 776"/>
                  <a:gd name="T25" fmla="*/ 12 h 209"/>
                  <a:gd name="T26" fmla="*/ 6 w 776"/>
                  <a:gd name="T27" fmla="*/ 16 h 209"/>
                  <a:gd name="T28" fmla="*/ 1 w 776"/>
                  <a:gd name="T29" fmla="*/ 20 h 209"/>
                  <a:gd name="T30" fmla="*/ 1 w 776"/>
                  <a:gd name="T31" fmla="*/ 24 h 209"/>
                  <a:gd name="T32" fmla="*/ 8 w 776"/>
                  <a:gd name="T33" fmla="*/ 29 h 209"/>
                  <a:gd name="T34" fmla="*/ 16 w 776"/>
                  <a:gd name="T35" fmla="*/ 34 h 209"/>
                  <a:gd name="T36" fmla="*/ 24 w 776"/>
                  <a:gd name="T37" fmla="*/ 39 h 209"/>
                  <a:gd name="T38" fmla="*/ 31 w 776"/>
                  <a:gd name="T39" fmla="*/ 42 h 209"/>
                  <a:gd name="T40" fmla="*/ 41 w 776"/>
                  <a:gd name="T41" fmla="*/ 45 h 209"/>
                  <a:gd name="T42" fmla="*/ 52 w 776"/>
                  <a:gd name="T43" fmla="*/ 47 h 209"/>
                  <a:gd name="T44" fmla="*/ 68 w 776"/>
                  <a:gd name="T45" fmla="*/ 48 h 209"/>
                  <a:gd name="T46" fmla="*/ 89 w 776"/>
                  <a:gd name="T47" fmla="*/ 48 h 209"/>
                  <a:gd name="T48" fmla="*/ 112 w 776"/>
                  <a:gd name="T49" fmla="*/ 47 h 209"/>
                  <a:gd name="T50" fmla="*/ 129 w 776"/>
                  <a:gd name="T51" fmla="*/ 47 h 209"/>
                  <a:gd name="T52" fmla="*/ 139 w 776"/>
                  <a:gd name="T53" fmla="*/ 46 h 209"/>
                  <a:gd name="T54" fmla="*/ 145 w 776"/>
                  <a:gd name="T55" fmla="*/ 47 h 209"/>
                  <a:gd name="T56" fmla="*/ 147 w 776"/>
                  <a:gd name="T57" fmla="*/ 47 h 209"/>
                  <a:gd name="T58" fmla="*/ 149 w 776"/>
                  <a:gd name="T59" fmla="*/ 47 h 209"/>
                  <a:gd name="T60" fmla="*/ 150 w 776"/>
                  <a:gd name="T61" fmla="*/ 47 h 209"/>
                  <a:gd name="T62" fmla="*/ 154 w 776"/>
                  <a:gd name="T63" fmla="*/ 47 h 209"/>
                  <a:gd name="T64" fmla="*/ 147 w 776"/>
                  <a:gd name="T65" fmla="*/ 52 h 209"/>
                  <a:gd name="T66" fmla="*/ 148 w 776"/>
                  <a:gd name="T67" fmla="*/ 52 h 209"/>
                  <a:gd name="T68" fmla="*/ 153 w 776"/>
                  <a:gd name="T69" fmla="*/ 51 h 209"/>
                  <a:gd name="T70" fmla="*/ 160 w 776"/>
                  <a:gd name="T71" fmla="*/ 50 h 209"/>
                  <a:gd name="T72" fmla="*/ 168 w 776"/>
                  <a:gd name="T73" fmla="*/ 48 h 209"/>
                  <a:gd name="T74" fmla="*/ 177 w 776"/>
                  <a:gd name="T75" fmla="*/ 47 h 209"/>
                  <a:gd name="T76" fmla="*/ 185 w 776"/>
                  <a:gd name="T77" fmla="*/ 45 h 209"/>
                  <a:gd name="T78" fmla="*/ 191 w 776"/>
                  <a:gd name="T79" fmla="*/ 43 h 209"/>
                  <a:gd name="T80" fmla="*/ 195 w 776"/>
                  <a:gd name="T81" fmla="*/ 42 h 20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776"/>
                  <a:gd name="T124" fmla="*/ 0 h 209"/>
                  <a:gd name="T125" fmla="*/ 776 w 776"/>
                  <a:gd name="T126" fmla="*/ 209 h 20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776" h="209">
                    <a:moveTo>
                      <a:pt x="776" y="164"/>
                    </a:moveTo>
                    <a:lnTo>
                      <a:pt x="767" y="154"/>
                    </a:lnTo>
                    <a:lnTo>
                      <a:pt x="753" y="142"/>
                    </a:lnTo>
                    <a:lnTo>
                      <a:pt x="737" y="131"/>
                    </a:lnTo>
                    <a:lnTo>
                      <a:pt x="716" y="117"/>
                    </a:lnTo>
                    <a:lnTo>
                      <a:pt x="692" y="104"/>
                    </a:lnTo>
                    <a:lnTo>
                      <a:pt x="666" y="90"/>
                    </a:lnTo>
                    <a:lnTo>
                      <a:pt x="636" y="76"/>
                    </a:lnTo>
                    <a:lnTo>
                      <a:pt x="602" y="63"/>
                    </a:lnTo>
                    <a:lnTo>
                      <a:pt x="566" y="51"/>
                    </a:lnTo>
                    <a:lnTo>
                      <a:pt x="528" y="38"/>
                    </a:lnTo>
                    <a:lnTo>
                      <a:pt x="487" y="28"/>
                    </a:lnTo>
                    <a:lnTo>
                      <a:pt x="444" y="19"/>
                    </a:lnTo>
                    <a:lnTo>
                      <a:pt x="398" y="11"/>
                    </a:lnTo>
                    <a:lnTo>
                      <a:pt x="351" y="5"/>
                    </a:lnTo>
                    <a:lnTo>
                      <a:pt x="303" y="2"/>
                    </a:lnTo>
                    <a:lnTo>
                      <a:pt x="252" y="0"/>
                    </a:lnTo>
                    <a:lnTo>
                      <a:pt x="235" y="2"/>
                    </a:lnTo>
                    <a:lnTo>
                      <a:pt x="216" y="4"/>
                    </a:lnTo>
                    <a:lnTo>
                      <a:pt x="194" y="7"/>
                    </a:lnTo>
                    <a:lnTo>
                      <a:pt x="171" y="12"/>
                    </a:lnTo>
                    <a:lnTo>
                      <a:pt x="148" y="18"/>
                    </a:lnTo>
                    <a:lnTo>
                      <a:pt x="124" y="25"/>
                    </a:lnTo>
                    <a:lnTo>
                      <a:pt x="101" y="31"/>
                    </a:lnTo>
                    <a:lnTo>
                      <a:pt x="78" y="40"/>
                    </a:lnTo>
                    <a:lnTo>
                      <a:pt x="57" y="48"/>
                    </a:lnTo>
                    <a:lnTo>
                      <a:pt x="39" y="57"/>
                    </a:lnTo>
                    <a:lnTo>
                      <a:pt x="24" y="65"/>
                    </a:lnTo>
                    <a:lnTo>
                      <a:pt x="11" y="74"/>
                    </a:lnTo>
                    <a:lnTo>
                      <a:pt x="3" y="82"/>
                    </a:lnTo>
                    <a:lnTo>
                      <a:pt x="0" y="90"/>
                    </a:lnTo>
                    <a:lnTo>
                      <a:pt x="2" y="97"/>
                    </a:lnTo>
                    <a:lnTo>
                      <a:pt x="10" y="104"/>
                    </a:lnTo>
                    <a:lnTo>
                      <a:pt x="30" y="117"/>
                    </a:lnTo>
                    <a:lnTo>
                      <a:pt x="47" y="127"/>
                    </a:lnTo>
                    <a:lnTo>
                      <a:pt x="63" y="137"/>
                    </a:lnTo>
                    <a:lnTo>
                      <a:pt x="78" y="148"/>
                    </a:lnTo>
                    <a:lnTo>
                      <a:pt x="93" y="156"/>
                    </a:lnTo>
                    <a:lnTo>
                      <a:pt x="108" y="164"/>
                    </a:lnTo>
                    <a:lnTo>
                      <a:pt x="124" y="171"/>
                    </a:lnTo>
                    <a:lnTo>
                      <a:pt x="141" y="177"/>
                    </a:lnTo>
                    <a:lnTo>
                      <a:pt x="161" y="182"/>
                    </a:lnTo>
                    <a:lnTo>
                      <a:pt x="183" y="187"/>
                    </a:lnTo>
                    <a:lnTo>
                      <a:pt x="208" y="189"/>
                    </a:lnTo>
                    <a:lnTo>
                      <a:pt x="237" y="192"/>
                    </a:lnTo>
                    <a:lnTo>
                      <a:pt x="270" y="194"/>
                    </a:lnTo>
                    <a:lnTo>
                      <a:pt x="310" y="194"/>
                    </a:lnTo>
                    <a:lnTo>
                      <a:pt x="353" y="193"/>
                    </a:lnTo>
                    <a:lnTo>
                      <a:pt x="403" y="192"/>
                    </a:lnTo>
                    <a:lnTo>
                      <a:pt x="447" y="189"/>
                    </a:lnTo>
                    <a:lnTo>
                      <a:pt x="483" y="188"/>
                    </a:lnTo>
                    <a:lnTo>
                      <a:pt x="512" y="188"/>
                    </a:lnTo>
                    <a:lnTo>
                      <a:pt x="535" y="187"/>
                    </a:lnTo>
                    <a:lnTo>
                      <a:pt x="554" y="187"/>
                    </a:lnTo>
                    <a:lnTo>
                      <a:pt x="566" y="187"/>
                    </a:lnTo>
                    <a:lnTo>
                      <a:pt x="576" y="188"/>
                    </a:lnTo>
                    <a:lnTo>
                      <a:pt x="583" y="188"/>
                    </a:lnTo>
                    <a:lnTo>
                      <a:pt x="586" y="189"/>
                    </a:lnTo>
                    <a:lnTo>
                      <a:pt x="589" y="189"/>
                    </a:lnTo>
                    <a:lnTo>
                      <a:pt x="592" y="190"/>
                    </a:lnTo>
                    <a:lnTo>
                      <a:pt x="594" y="190"/>
                    </a:lnTo>
                    <a:lnTo>
                      <a:pt x="598" y="190"/>
                    </a:lnTo>
                    <a:lnTo>
                      <a:pt x="603" y="190"/>
                    </a:lnTo>
                    <a:lnTo>
                      <a:pt x="613" y="190"/>
                    </a:lnTo>
                    <a:lnTo>
                      <a:pt x="624" y="189"/>
                    </a:lnTo>
                    <a:lnTo>
                      <a:pt x="584" y="209"/>
                    </a:lnTo>
                    <a:lnTo>
                      <a:pt x="586" y="209"/>
                    </a:lnTo>
                    <a:lnTo>
                      <a:pt x="591" y="208"/>
                    </a:lnTo>
                    <a:lnTo>
                      <a:pt x="600" y="207"/>
                    </a:lnTo>
                    <a:lnTo>
                      <a:pt x="610" y="205"/>
                    </a:lnTo>
                    <a:lnTo>
                      <a:pt x="623" y="203"/>
                    </a:lnTo>
                    <a:lnTo>
                      <a:pt x="638" y="201"/>
                    </a:lnTo>
                    <a:lnTo>
                      <a:pt x="654" y="198"/>
                    </a:lnTo>
                    <a:lnTo>
                      <a:pt x="671" y="195"/>
                    </a:lnTo>
                    <a:lnTo>
                      <a:pt x="687" y="192"/>
                    </a:lnTo>
                    <a:lnTo>
                      <a:pt x="705" y="189"/>
                    </a:lnTo>
                    <a:lnTo>
                      <a:pt x="721" y="186"/>
                    </a:lnTo>
                    <a:lnTo>
                      <a:pt x="736" y="182"/>
                    </a:lnTo>
                    <a:lnTo>
                      <a:pt x="748" y="179"/>
                    </a:lnTo>
                    <a:lnTo>
                      <a:pt x="760" y="175"/>
                    </a:lnTo>
                    <a:lnTo>
                      <a:pt x="769" y="172"/>
                    </a:lnTo>
                    <a:lnTo>
                      <a:pt x="775" y="169"/>
                    </a:lnTo>
                    <a:lnTo>
                      <a:pt x="776" y="16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10" name="Freeform 995"/>
              <p:cNvSpPr>
                <a:spLocks/>
              </p:cNvSpPr>
              <p:nvPr/>
            </p:nvSpPr>
            <p:spPr bwMode="auto">
              <a:xfrm>
                <a:off x="2342" y="3463"/>
                <a:ext cx="264" cy="85"/>
              </a:xfrm>
              <a:custGeom>
                <a:avLst/>
                <a:gdLst>
                  <a:gd name="T0" fmla="*/ 0 w 528"/>
                  <a:gd name="T1" fmla="*/ 3 h 170"/>
                  <a:gd name="T2" fmla="*/ 0 w 528"/>
                  <a:gd name="T3" fmla="*/ 3 h 170"/>
                  <a:gd name="T4" fmla="*/ 12 w 528"/>
                  <a:gd name="T5" fmla="*/ 3 h 170"/>
                  <a:gd name="T6" fmla="*/ 24 w 528"/>
                  <a:gd name="T7" fmla="*/ 3 h 170"/>
                  <a:gd name="T8" fmla="*/ 36 w 528"/>
                  <a:gd name="T9" fmla="*/ 5 h 170"/>
                  <a:gd name="T10" fmla="*/ 47 w 528"/>
                  <a:gd name="T11" fmla="*/ 6 h 170"/>
                  <a:gd name="T12" fmla="*/ 58 w 528"/>
                  <a:gd name="T13" fmla="*/ 10 h 170"/>
                  <a:gd name="T14" fmla="*/ 68 w 528"/>
                  <a:gd name="T15" fmla="*/ 11 h 170"/>
                  <a:gd name="T16" fmla="*/ 78 w 528"/>
                  <a:gd name="T17" fmla="*/ 15 h 170"/>
                  <a:gd name="T18" fmla="*/ 87 w 528"/>
                  <a:gd name="T19" fmla="*/ 18 h 170"/>
                  <a:gd name="T20" fmla="*/ 95 w 528"/>
                  <a:gd name="T21" fmla="*/ 21 h 170"/>
                  <a:gd name="T22" fmla="*/ 102 w 528"/>
                  <a:gd name="T23" fmla="*/ 24 h 170"/>
                  <a:gd name="T24" fmla="*/ 109 w 528"/>
                  <a:gd name="T25" fmla="*/ 28 h 170"/>
                  <a:gd name="T26" fmla="*/ 115 w 528"/>
                  <a:gd name="T27" fmla="*/ 31 h 170"/>
                  <a:gd name="T28" fmla="*/ 120 w 528"/>
                  <a:gd name="T29" fmla="*/ 35 h 170"/>
                  <a:gd name="T30" fmla="*/ 124 w 528"/>
                  <a:gd name="T31" fmla="*/ 38 h 170"/>
                  <a:gd name="T32" fmla="*/ 127 w 528"/>
                  <a:gd name="T33" fmla="*/ 41 h 170"/>
                  <a:gd name="T34" fmla="*/ 131 w 528"/>
                  <a:gd name="T35" fmla="*/ 43 h 170"/>
                  <a:gd name="T36" fmla="*/ 132 w 528"/>
                  <a:gd name="T37" fmla="*/ 42 h 170"/>
                  <a:gd name="T38" fmla="*/ 130 w 528"/>
                  <a:gd name="T39" fmla="*/ 39 h 170"/>
                  <a:gd name="T40" fmla="*/ 125 w 528"/>
                  <a:gd name="T41" fmla="*/ 36 h 170"/>
                  <a:gd name="T42" fmla="*/ 121 w 528"/>
                  <a:gd name="T43" fmla="*/ 33 h 170"/>
                  <a:gd name="T44" fmla="*/ 116 w 528"/>
                  <a:gd name="T45" fmla="*/ 29 h 170"/>
                  <a:gd name="T46" fmla="*/ 110 w 528"/>
                  <a:gd name="T47" fmla="*/ 25 h 170"/>
                  <a:gd name="T48" fmla="*/ 104 w 528"/>
                  <a:gd name="T49" fmla="*/ 22 h 170"/>
                  <a:gd name="T50" fmla="*/ 96 w 528"/>
                  <a:gd name="T51" fmla="*/ 19 h 170"/>
                  <a:gd name="T52" fmla="*/ 87 w 528"/>
                  <a:gd name="T53" fmla="*/ 15 h 170"/>
                  <a:gd name="T54" fmla="*/ 79 w 528"/>
                  <a:gd name="T55" fmla="*/ 12 h 170"/>
                  <a:gd name="T56" fmla="*/ 69 w 528"/>
                  <a:gd name="T57" fmla="*/ 10 h 170"/>
                  <a:gd name="T58" fmla="*/ 59 w 528"/>
                  <a:gd name="T59" fmla="*/ 6 h 170"/>
                  <a:gd name="T60" fmla="*/ 48 w 528"/>
                  <a:gd name="T61" fmla="*/ 5 h 170"/>
                  <a:gd name="T62" fmla="*/ 36 w 528"/>
                  <a:gd name="T63" fmla="*/ 3 h 170"/>
                  <a:gd name="T64" fmla="*/ 24 w 528"/>
                  <a:gd name="T65" fmla="*/ 1 h 170"/>
                  <a:gd name="T66" fmla="*/ 12 w 528"/>
                  <a:gd name="T67" fmla="*/ 1 h 170"/>
                  <a:gd name="T68" fmla="*/ 0 w 528"/>
                  <a:gd name="T69" fmla="*/ 0 h 170"/>
                  <a:gd name="T70" fmla="*/ 0 w 528"/>
                  <a:gd name="T71" fmla="*/ 0 h 170"/>
                  <a:gd name="T72" fmla="*/ 0 w 528"/>
                  <a:gd name="T73" fmla="*/ 3 h 17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28"/>
                  <a:gd name="T112" fmla="*/ 0 h 170"/>
                  <a:gd name="T113" fmla="*/ 528 w 528"/>
                  <a:gd name="T114" fmla="*/ 170 h 17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28" h="170">
                    <a:moveTo>
                      <a:pt x="0" y="9"/>
                    </a:moveTo>
                    <a:lnTo>
                      <a:pt x="0" y="9"/>
                    </a:lnTo>
                    <a:lnTo>
                      <a:pt x="51" y="10"/>
                    </a:lnTo>
                    <a:lnTo>
                      <a:pt x="99" y="14"/>
                    </a:lnTo>
                    <a:lnTo>
                      <a:pt x="145" y="19"/>
                    </a:lnTo>
                    <a:lnTo>
                      <a:pt x="191" y="27"/>
                    </a:lnTo>
                    <a:lnTo>
                      <a:pt x="234" y="37"/>
                    </a:lnTo>
                    <a:lnTo>
                      <a:pt x="275" y="47"/>
                    </a:lnTo>
                    <a:lnTo>
                      <a:pt x="313" y="60"/>
                    </a:lnTo>
                    <a:lnTo>
                      <a:pt x="349" y="71"/>
                    </a:lnTo>
                    <a:lnTo>
                      <a:pt x="381" y="85"/>
                    </a:lnTo>
                    <a:lnTo>
                      <a:pt x="411" y="99"/>
                    </a:lnTo>
                    <a:lnTo>
                      <a:pt x="438" y="113"/>
                    </a:lnTo>
                    <a:lnTo>
                      <a:pt x="462" y="124"/>
                    </a:lnTo>
                    <a:lnTo>
                      <a:pt x="483" y="138"/>
                    </a:lnTo>
                    <a:lnTo>
                      <a:pt x="499" y="149"/>
                    </a:lnTo>
                    <a:lnTo>
                      <a:pt x="511" y="161"/>
                    </a:lnTo>
                    <a:lnTo>
                      <a:pt x="521" y="170"/>
                    </a:lnTo>
                    <a:lnTo>
                      <a:pt x="528" y="166"/>
                    </a:lnTo>
                    <a:lnTo>
                      <a:pt x="518" y="154"/>
                    </a:lnTo>
                    <a:lnTo>
                      <a:pt x="503" y="143"/>
                    </a:lnTo>
                    <a:lnTo>
                      <a:pt x="487" y="131"/>
                    </a:lnTo>
                    <a:lnTo>
                      <a:pt x="467" y="117"/>
                    </a:lnTo>
                    <a:lnTo>
                      <a:pt x="442" y="103"/>
                    </a:lnTo>
                    <a:lnTo>
                      <a:pt x="416" y="90"/>
                    </a:lnTo>
                    <a:lnTo>
                      <a:pt x="386" y="76"/>
                    </a:lnTo>
                    <a:lnTo>
                      <a:pt x="351" y="62"/>
                    </a:lnTo>
                    <a:lnTo>
                      <a:pt x="316" y="50"/>
                    </a:lnTo>
                    <a:lnTo>
                      <a:pt x="278" y="38"/>
                    </a:lnTo>
                    <a:lnTo>
                      <a:pt x="236" y="27"/>
                    </a:lnTo>
                    <a:lnTo>
                      <a:pt x="193" y="18"/>
                    </a:lnTo>
                    <a:lnTo>
                      <a:pt x="147" y="10"/>
                    </a:lnTo>
                    <a:lnTo>
                      <a:pt x="99" y="4"/>
                    </a:lnTo>
                    <a:lnTo>
                      <a:pt x="51" y="1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11" name="Freeform 996"/>
              <p:cNvSpPr>
                <a:spLocks/>
              </p:cNvSpPr>
              <p:nvPr/>
            </p:nvSpPr>
            <p:spPr bwMode="auto">
              <a:xfrm>
                <a:off x="2214" y="3463"/>
                <a:ext cx="128" cy="56"/>
              </a:xfrm>
              <a:custGeom>
                <a:avLst/>
                <a:gdLst>
                  <a:gd name="T0" fmla="*/ 4 w 257"/>
                  <a:gd name="T1" fmla="*/ 27 h 111"/>
                  <a:gd name="T2" fmla="*/ 4 w 257"/>
                  <a:gd name="T3" fmla="*/ 27 h 111"/>
                  <a:gd name="T4" fmla="*/ 2 w 257"/>
                  <a:gd name="T5" fmla="*/ 25 h 111"/>
                  <a:gd name="T6" fmla="*/ 2 w 257"/>
                  <a:gd name="T7" fmla="*/ 24 h 111"/>
                  <a:gd name="T8" fmla="*/ 3 w 257"/>
                  <a:gd name="T9" fmla="*/ 22 h 111"/>
                  <a:gd name="T10" fmla="*/ 5 w 257"/>
                  <a:gd name="T11" fmla="*/ 21 h 111"/>
                  <a:gd name="T12" fmla="*/ 7 w 257"/>
                  <a:gd name="T13" fmla="*/ 18 h 111"/>
                  <a:gd name="T14" fmla="*/ 11 w 257"/>
                  <a:gd name="T15" fmla="*/ 17 h 111"/>
                  <a:gd name="T16" fmla="*/ 16 w 257"/>
                  <a:gd name="T17" fmla="*/ 14 h 111"/>
                  <a:gd name="T18" fmla="*/ 21 w 257"/>
                  <a:gd name="T19" fmla="*/ 12 h 111"/>
                  <a:gd name="T20" fmla="*/ 26 w 257"/>
                  <a:gd name="T21" fmla="*/ 10 h 111"/>
                  <a:gd name="T22" fmla="*/ 32 w 257"/>
                  <a:gd name="T23" fmla="*/ 9 h 111"/>
                  <a:gd name="T24" fmla="*/ 38 w 257"/>
                  <a:gd name="T25" fmla="*/ 7 h 111"/>
                  <a:gd name="T26" fmla="*/ 44 w 257"/>
                  <a:gd name="T27" fmla="*/ 6 h 111"/>
                  <a:gd name="T28" fmla="*/ 50 w 257"/>
                  <a:gd name="T29" fmla="*/ 4 h 111"/>
                  <a:gd name="T30" fmla="*/ 55 w 257"/>
                  <a:gd name="T31" fmla="*/ 3 h 111"/>
                  <a:gd name="T32" fmla="*/ 60 w 257"/>
                  <a:gd name="T33" fmla="*/ 3 h 111"/>
                  <a:gd name="T34" fmla="*/ 64 w 257"/>
                  <a:gd name="T35" fmla="*/ 3 h 111"/>
                  <a:gd name="T36" fmla="*/ 64 w 257"/>
                  <a:gd name="T37" fmla="*/ 0 h 111"/>
                  <a:gd name="T38" fmla="*/ 60 w 257"/>
                  <a:gd name="T39" fmla="*/ 1 h 111"/>
                  <a:gd name="T40" fmla="*/ 55 w 257"/>
                  <a:gd name="T41" fmla="*/ 1 h 111"/>
                  <a:gd name="T42" fmla="*/ 49 w 257"/>
                  <a:gd name="T43" fmla="*/ 2 h 111"/>
                  <a:gd name="T44" fmla="*/ 43 w 257"/>
                  <a:gd name="T45" fmla="*/ 3 h 111"/>
                  <a:gd name="T46" fmla="*/ 38 w 257"/>
                  <a:gd name="T47" fmla="*/ 5 h 111"/>
                  <a:gd name="T48" fmla="*/ 32 w 257"/>
                  <a:gd name="T49" fmla="*/ 6 h 111"/>
                  <a:gd name="T50" fmla="*/ 26 w 257"/>
                  <a:gd name="T51" fmla="*/ 8 h 111"/>
                  <a:gd name="T52" fmla="*/ 20 w 257"/>
                  <a:gd name="T53" fmla="*/ 10 h 111"/>
                  <a:gd name="T54" fmla="*/ 15 w 257"/>
                  <a:gd name="T55" fmla="*/ 12 h 111"/>
                  <a:gd name="T56" fmla="*/ 10 w 257"/>
                  <a:gd name="T57" fmla="*/ 14 h 111"/>
                  <a:gd name="T58" fmla="*/ 6 w 257"/>
                  <a:gd name="T59" fmla="*/ 17 h 111"/>
                  <a:gd name="T60" fmla="*/ 3 w 257"/>
                  <a:gd name="T61" fmla="*/ 19 h 111"/>
                  <a:gd name="T62" fmla="*/ 1 w 257"/>
                  <a:gd name="T63" fmla="*/ 21 h 111"/>
                  <a:gd name="T64" fmla="*/ 0 w 257"/>
                  <a:gd name="T65" fmla="*/ 24 h 111"/>
                  <a:gd name="T66" fmla="*/ 0 w 257"/>
                  <a:gd name="T67" fmla="*/ 26 h 111"/>
                  <a:gd name="T68" fmla="*/ 3 w 257"/>
                  <a:gd name="T69" fmla="*/ 28 h 111"/>
                  <a:gd name="T70" fmla="*/ 3 w 257"/>
                  <a:gd name="T71" fmla="*/ 28 h 111"/>
                  <a:gd name="T72" fmla="*/ 4 w 257"/>
                  <a:gd name="T73" fmla="*/ 27 h 11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57"/>
                  <a:gd name="T112" fmla="*/ 0 h 111"/>
                  <a:gd name="T113" fmla="*/ 257 w 257"/>
                  <a:gd name="T114" fmla="*/ 111 h 11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57" h="111">
                    <a:moveTo>
                      <a:pt x="17" y="105"/>
                    </a:moveTo>
                    <a:lnTo>
                      <a:pt x="17" y="105"/>
                    </a:lnTo>
                    <a:lnTo>
                      <a:pt x="10" y="99"/>
                    </a:lnTo>
                    <a:lnTo>
                      <a:pt x="9" y="94"/>
                    </a:lnTo>
                    <a:lnTo>
                      <a:pt x="12" y="88"/>
                    </a:lnTo>
                    <a:lnTo>
                      <a:pt x="20" y="82"/>
                    </a:lnTo>
                    <a:lnTo>
                      <a:pt x="31" y="72"/>
                    </a:lnTo>
                    <a:lnTo>
                      <a:pt x="46" y="65"/>
                    </a:lnTo>
                    <a:lnTo>
                      <a:pt x="65" y="56"/>
                    </a:lnTo>
                    <a:lnTo>
                      <a:pt x="84" y="48"/>
                    </a:lnTo>
                    <a:lnTo>
                      <a:pt x="107" y="40"/>
                    </a:lnTo>
                    <a:lnTo>
                      <a:pt x="130" y="33"/>
                    </a:lnTo>
                    <a:lnTo>
                      <a:pt x="154" y="26"/>
                    </a:lnTo>
                    <a:lnTo>
                      <a:pt x="177" y="21"/>
                    </a:lnTo>
                    <a:lnTo>
                      <a:pt x="200" y="16"/>
                    </a:lnTo>
                    <a:lnTo>
                      <a:pt x="222" y="12"/>
                    </a:lnTo>
                    <a:lnTo>
                      <a:pt x="240" y="10"/>
                    </a:lnTo>
                    <a:lnTo>
                      <a:pt x="257" y="9"/>
                    </a:lnTo>
                    <a:lnTo>
                      <a:pt x="257" y="0"/>
                    </a:lnTo>
                    <a:lnTo>
                      <a:pt x="240" y="1"/>
                    </a:lnTo>
                    <a:lnTo>
                      <a:pt x="220" y="3"/>
                    </a:lnTo>
                    <a:lnTo>
                      <a:pt x="198" y="7"/>
                    </a:lnTo>
                    <a:lnTo>
                      <a:pt x="175" y="11"/>
                    </a:lnTo>
                    <a:lnTo>
                      <a:pt x="152" y="17"/>
                    </a:lnTo>
                    <a:lnTo>
                      <a:pt x="128" y="24"/>
                    </a:lnTo>
                    <a:lnTo>
                      <a:pt x="105" y="31"/>
                    </a:lnTo>
                    <a:lnTo>
                      <a:pt x="82" y="39"/>
                    </a:lnTo>
                    <a:lnTo>
                      <a:pt x="60" y="47"/>
                    </a:lnTo>
                    <a:lnTo>
                      <a:pt x="41" y="56"/>
                    </a:lnTo>
                    <a:lnTo>
                      <a:pt x="27" y="65"/>
                    </a:lnTo>
                    <a:lnTo>
                      <a:pt x="13" y="75"/>
                    </a:lnTo>
                    <a:lnTo>
                      <a:pt x="5" y="84"/>
                    </a:lnTo>
                    <a:lnTo>
                      <a:pt x="0" y="94"/>
                    </a:lnTo>
                    <a:lnTo>
                      <a:pt x="3" y="103"/>
                    </a:lnTo>
                    <a:lnTo>
                      <a:pt x="13" y="111"/>
                    </a:lnTo>
                    <a:lnTo>
                      <a:pt x="17" y="10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12" name="Freeform 997"/>
              <p:cNvSpPr>
                <a:spLocks/>
              </p:cNvSpPr>
              <p:nvPr/>
            </p:nvSpPr>
            <p:spPr bwMode="auto">
              <a:xfrm>
                <a:off x="2220" y="3515"/>
                <a:ext cx="198" cy="49"/>
              </a:xfrm>
              <a:custGeom>
                <a:avLst/>
                <a:gdLst>
                  <a:gd name="T0" fmla="*/ 99 w 395"/>
                  <a:gd name="T1" fmla="*/ 22 h 97"/>
                  <a:gd name="T2" fmla="*/ 99 w 395"/>
                  <a:gd name="T3" fmla="*/ 22 h 97"/>
                  <a:gd name="T4" fmla="*/ 87 w 395"/>
                  <a:gd name="T5" fmla="*/ 22 h 97"/>
                  <a:gd name="T6" fmla="*/ 76 w 395"/>
                  <a:gd name="T7" fmla="*/ 22 h 97"/>
                  <a:gd name="T8" fmla="*/ 66 w 395"/>
                  <a:gd name="T9" fmla="*/ 22 h 97"/>
                  <a:gd name="T10" fmla="*/ 58 w 395"/>
                  <a:gd name="T11" fmla="*/ 22 h 97"/>
                  <a:gd name="T12" fmla="*/ 50 w 395"/>
                  <a:gd name="T13" fmla="*/ 21 h 97"/>
                  <a:gd name="T14" fmla="*/ 44 w 395"/>
                  <a:gd name="T15" fmla="*/ 21 h 97"/>
                  <a:gd name="T16" fmla="*/ 39 w 395"/>
                  <a:gd name="T17" fmla="*/ 20 h 97"/>
                  <a:gd name="T18" fmla="*/ 34 w 395"/>
                  <a:gd name="T19" fmla="*/ 18 h 97"/>
                  <a:gd name="T20" fmla="*/ 30 w 395"/>
                  <a:gd name="T21" fmla="*/ 17 h 97"/>
                  <a:gd name="T22" fmla="*/ 26 w 395"/>
                  <a:gd name="T23" fmla="*/ 15 h 97"/>
                  <a:gd name="T24" fmla="*/ 22 w 395"/>
                  <a:gd name="T25" fmla="*/ 13 h 97"/>
                  <a:gd name="T26" fmla="*/ 18 w 395"/>
                  <a:gd name="T27" fmla="*/ 11 h 97"/>
                  <a:gd name="T28" fmla="*/ 15 w 395"/>
                  <a:gd name="T29" fmla="*/ 9 h 97"/>
                  <a:gd name="T30" fmla="*/ 11 w 395"/>
                  <a:gd name="T31" fmla="*/ 6 h 97"/>
                  <a:gd name="T32" fmla="*/ 6 w 395"/>
                  <a:gd name="T33" fmla="*/ 3 h 97"/>
                  <a:gd name="T34" fmla="*/ 1 w 395"/>
                  <a:gd name="T35" fmla="*/ 0 h 97"/>
                  <a:gd name="T36" fmla="*/ 0 w 395"/>
                  <a:gd name="T37" fmla="*/ 2 h 97"/>
                  <a:gd name="T38" fmla="*/ 5 w 395"/>
                  <a:gd name="T39" fmla="*/ 5 h 97"/>
                  <a:gd name="T40" fmla="*/ 10 w 395"/>
                  <a:gd name="T41" fmla="*/ 8 h 97"/>
                  <a:gd name="T42" fmla="*/ 14 w 395"/>
                  <a:gd name="T43" fmla="*/ 10 h 97"/>
                  <a:gd name="T44" fmla="*/ 17 w 395"/>
                  <a:gd name="T45" fmla="*/ 13 h 97"/>
                  <a:gd name="T46" fmla="*/ 21 w 395"/>
                  <a:gd name="T47" fmla="*/ 15 h 97"/>
                  <a:gd name="T48" fmla="*/ 25 w 395"/>
                  <a:gd name="T49" fmla="*/ 17 h 97"/>
                  <a:gd name="T50" fmla="*/ 29 w 395"/>
                  <a:gd name="T51" fmla="*/ 19 h 97"/>
                  <a:gd name="T52" fmla="*/ 33 w 395"/>
                  <a:gd name="T53" fmla="*/ 20 h 97"/>
                  <a:gd name="T54" fmla="*/ 38 w 395"/>
                  <a:gd name="T55" fmla="*/ 22 h 97"/>
                  <a:gd name="T56" fmla="*/ 44 w 395"/>
                  <a:gd name="T57" fmla="*/ 23 h 97"/>
                  <a:gd name="T58" fmla="*/ 50 w 395"/>
                  <a:gd name="T59" fmla="*/ 24 h 97"/>
                  <a:gd name="T60" fmla="*/ 58 w 395"/>
                  <a:gd name="T61" fmla="*/ 24 h 97"/>
                  <a:gd name="T62" fmla="*/ 66 w 395"/>
                  <a:gd name="T63" fmla="*/ 25 h 97"/>
                  <a:gd name="T64" fmla="*/ 76 w 395"/>
                  <a:gd name="T65" fmla="*/ 25 h 97"/>
                  <a:gd name="T66" fmla="*/ 87 w 395"/>
                  <a:gd name="T67" fmla="*/ 24 h 97"/>
                  <a:gd name="T68" fmla="*/ 99 w 395"/>
                  <a:gd name="T69" fmla="*/ 24 h 97"/>
                  <a:gd name="T70" fmla="*/ 99 w 395"/>
                  <a:gd name="T71" fmla="*/ 24 h 97"/>
                  <a:gd name="T72" fmla="*/ 99 w 395"/>
                  <a:gd name="T73" fmla="*/ 22 h 9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95"/>
                  <a:gd name="T112" fmla="*/ 0 h 97"/>
                  <a:gd name="T113" fmla="*/ 395 w 395"/>
                  <a:gd name="T114" fmla="*/ 97 h 9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95" h="97">
                    <a:moveTo>
                      <a:pt x="395" y="86"/>
                    </a:moveTo>
                    <a:lnTo>
                      <a:pt x="395" y="86"/>
                    </a:lnTo>
                    <a:lnTo>
                      <a:pt x="345" y="87"/>
                    </a:lnTo>
                    <a:lnTo>
                      <a:pt x="302" y="88"/>
                    </a:lnTo>
                    <a:lnTo>
                      <a:pt x="262" y="88"/>
                    </a:lnTo>
                    <a:lnTo>
                      <a:pt x="229" y="86"/>
                    </a:lnTo>
                    <a:lnTo>
                      <a:pt x="200" y="84"/>
                    </a:lnTo>
                    <a:lnTo>
                      <a:pt x="176" y="81"/>
                    </a:lnTo>
                    <a:lnTo>
                      <a:pt x="154" y="77"/>
                    </a:lnTo>
                    <a:lnTo>
                      <a:pt x="134" y="71"/>
                    </a:lnTo>
                    <a:lnTo>
                      <a:pt x="117" y="65"/>
                    </a:lnTo>
                    <a:lnTo>
                      <a:pt x="102" y="58"/>
                    </a:lnTo>
                    <a:lnTo>
                      <a:pt x="87" y="50"/>
                    </a:lnTo>
                    <a:lnTo>
                      <a:pt x="72" y="43"/>
                    </a:lnTo>
                    <a:lnTo>
                      <a:pt x="57" y="33"/>
                    </a:lnTo>
                    <a:lnTo>
                      <a:pt x="41" y="23"/>
                    </a:lnTo>
                    <a:lnTo>
                      <a:pt x="24" y="12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19" y="19"/>
                    </a:lnTo>
                    <a:lnTo>
                      <a:pt x="37" y="30"/>
                    </a:lnTo>
                    <a:lnTo>
                      <a:pt x="53" y="40"/>
                    </a:lnTo>
                    <a:lnTo>
                      <a:pt x="68" y="50"/>
                    </a:lnTo>
                    <a:lnTo>
                      <a:pt x="83" y="59"/>
                    </a:lnTo>
                    <a:lnTo>
                      <a:pt x="98" y="68"/>
                    </a:lnTo>
                    <a:lnTo>
                      <a:pt x="115" y="74"/>
                    </a:lnTo>
                    <a:lnTo>
                      <a:pt x="132" y="80"/>
                    </a:lnTo>
                    <a:lnTo>
                      <a:pt x="152" y="86"/>
                    </a:lnTo>
                    <a:lnTo>
                      <a:pt x="174" y="91"/>
                    </a:lnTo>
                    <a:lnTo>
                      <a:pt x="200" y="93"/>
                    </a:lnTo>
                    <a:lnTo>
                      <a:pt x="229" y="95"/>
                    </a:lnTo>
                    <a:lnTo>
                      <a:pt x="262" y="97"/>
                    </a:lnTo>
                    <a:lnTo>
                      <a:pt x="302" y="97"/>
                    </a:lnTo>
                    <a:lnTo>
                      <a:pt x="345" y="96"/>
                    </a:lnTo>
                    <a:lnTo>
                      <a:pt x="395" y="95"/>
                    </a:lnTo>
                    <a:lnTo>
                      <a:pt x="395" y="8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13" name="Freeform 998"/>
              <p:cNvSpPr>
                <a:spLocks/>
              </p:cNvSpPr>
              <p:nvPr/>
            </p:nvSpPr>
            <p:spPr bwMode="auto">
              <a:xfrm>
                <a:off x="2418" y="3556"/>
                <a:ext cx="122" cy="7"/>
              </a:xfrm>
              <a:custGeom>
                <a:avLst/>
                <a:gdLst>
                  <a:gd name="T0" fmla="*/ 56 w 244"/>
                  <a:gd name="T1" fmla="*/ 3 h 14"/>
                  <a:gd name="T2" fmla="*/ 56 w 244"/>
                  <a:gd name="T3" fmla="*/ 1 h 14"/>
                  <a:gd name="T4" fmla="*/ 53 w 244"/>
                  <a:gd name="T5" fmla="*/ 1 h 14"/>
                  <a:gd name="T6" fmla="*/ 50 w 244"/>
                  <a:gd name="T7" fmla="*/ 1 h 14"/>
                  <a:gd name="T8" fmla="*/ 49 w 244"/>
                  <a:gd name="T9" fmla="*/ 1 h 14"/>
                  <a:gd name="T10" fmla="*/ 48 w 244"/>
                  <a:gd name="T11" fmla="*/ 1 h 14"/>
                  <a:gd name="T12" fmla="*/ 48 w 244"/>
                  <a:gd name="T13" fmla="*/ 1 h 14"/>
                  <a:gd name="T14" fmla="*/ 47 w 244"/>
                  <a:gd name="T15" fmla="*/ 1 h 14"/>
                  <a:gd name="T16" fmla="*/ 46 w 244"/>
                  <a:gd name="T17" fmla="*/ 1 h 14"/>
                  <a:gd name="T18" fmla="*/ 45 w 244"/>
                  <a:gd name="T19" fmla="*/ 1 h 14"/>
                  <a:gd name="T20" fmla="*/ 44 w 244"/>
                  <a:gd name="T21" fmla="*/ 1 h 14"/>
                  <a:gd name="T22" fmla="*/ 41 w 244"/>
                  <a:gd name="T23" fmla="*/ 0 h 14"/>
                  <a:gd name="T24" fmla="*/ 38 w 244"/>
                  <a:gd name="T25" fmla="*/ 0 h 14"/>
                  <a:gd name="T26" fmla="*/ 33 w 244"/>
                  <a:gd name="T27" fmla="*/ 0 h 14"/>
                  <a:gd name="T28" fmla="*/ 28 w 244"/>
                  <a:gd name="T29" fmla="*/ 1 h 14"/>
                  <a:gd name="T30" fmla="*/ 20 w 244"/>
                  <a:gd name="T31" fmla="*/ 1 h 14"/>
                  <a:gd name="T32" fmla="*/ 11 w 244"/>
                  <a:gd name="T33" fmla="*/ 1 h 14"/>
                  <a:gd name="T34" fmla="*/ 0 w 244"/>
                  <a:gd name="T35" fmla="*/ 2 h 14"/>
                  <a:gd name="T36" fmla="*/ 0 w 244"/>
                  <a:gd name="T37" fmla="*/ 4 h 14"/>
                  <a:gd name="T38" fmla="*/ 11 w 244"/>
                  <a:gd name="T39" fmla="*/ 3 h 14"/>
                  <a:gd name="T40" fmla="*/ 20 w 244"/>
                  <a:gd name="T41" fmla="*/ 3 h 14"/>
                  <a:gd name="T42" fmla="*/ 28 w 244"/>
                  <a:gd name="T43" fmla="*/ 3 h 14"/>
                  <a:gd name="T44" fmla="*/ 33 w 244"/>
                  <a:gd name="T45" fmla="*/ 3 h 14"/>
                  <a:gd name="T46" fmla="*/ 38 w 244"/>
                  <a:gd name="T47" fmla="*/ 3 h 14"/>
                  <a:gd name="T48" fmla="*/ 41 w 244"/>
                  <a:gd name="T49" fmla="*/ 3 h 14"/>
                  <a:gd name="T50" fmla="*/ 44 w 244"/>
                  <a:gd name="T51" fmla="*/ 3 h 14"/>
                  <a:gd name="T52" fmla="*/ 45 w 244"/>
                  <a:gd name="T53" fmla="*/ 3 h 14"/>
                  <a:gd name="T54" fmla="*/ 46 w 244"/>
                  <a:gd name="T55" fmla="*/ 3 h 14"/>
                  <a:gd name="T56" fmla="*/ 47 w 244"/>
                  <a:gd name="T57" fmla="*/ 3 h 14"/>
                  <a:gd name="T58" fmla="*/ 47 w 244"/>
                  <a:gd name="T59" fmla="*/ 4 h 14"/>
                  <a:gd name="T60" fmla="*/ 48 w 244"/>
                  <a:gd name="T61" fmla="*/ 4 h 14"/>
                  <a:gd name="T62" fmla="*/ 49 w 244"/>
                  <a:gd name="T63" fmla="*/ 4 h 14"/>
                  <a:gd name="T64" fmla="*/ 50 w 244"/>
                  <a:gd name="T65" fmla="*/ 4 h 14"/>
                  <a:gd name="T66" fmla="*/ 53 w 244"/>
                  <a:gd name="T67" fmla="*/ 4 h 14"/>
                  <a:gd name="T68" fmla="*/ 56 w 244"/>
                  <a:gd name="T69" fmla="*/ 3 h 14"/>
                  <a:gd name="T70" fmla="*/ 55 w 244"/>
                  <a:gd name="T71" fmla="*/ 1 h 14"/>
                  <a:gd name="T72" fmla="*/ 56 w 244"/>
                  <a:gd name="T73" fmla="*/ 3 h 14"/>
                  <a:gd name="T74" fmla="*/ 61 w 244"/>
                  <a:gd name="T75" fmla="*/ 1 h 14"/>
                  <a:gd name="T76" fmla="*/ 56 w 244"/>
                  <a:gd name="T77" fmla="*/ 1 h 14"/>
                  <a:gd name="T78" fmla="*/ 56 w 244"/>
                  <a:gd name="T79" fmla="*/ 3 h 1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44"/>
                  <a:gd name="T121" fmla="*/ 0 h 14"/>
                  <a:gd name="T122" fmla="*/ 244 w 244"/>
                  <a:gd name="T123" fmla="*/ 14 h 1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44" h="14">
                    <a:moveTo>
                      <a:pt x="223" y="12"/>
                    </a:moveTo>
                    <a:lnTo>
                      <a:pt x="221" y="3"/>
                    </a:lnTo>
                    <a:lnTo>
                      <a:pt x="210" y="4"/>
                    </a:lnTo>
                    <a:lnTo>
                      <a:pt x="200" y="4"/>
                    </a:lnTo>
                    <a:lnTo>
                      <a:pt x="195" y="4"/>
                    </a:lnTo>
                    <a:lnTo>
                      <a:pt x="191" y="4"/>
                    </a:lnTo>
                    <a:lnTo>
                      <a:pt x="190" y="4"/>
                    </a:lnTo>
                    <a:lnTo>
                      <a:pt x="188" y="3"/>
                    </a:lnTo>
                    <a:lnTo>
                      <a:pt x="184" y="3"/>
                    </a:lnTo>
                    <a:lnTo>
                      <a:pt x="180" y="1"/>
                    </a:lnTo>
                    <a:lnTo>
                      <a:pt x="173" y="1"/>
                    </a:lnTo>
                    <a:lnTo>
                      <a:pt x="163" y="0"/>
                    </a:lnTo>
                    <a:lnTo>
                      <a:pt x="151" y="0"/>
                    </a:lnTo>
                    <a:lnTo>
                      <a:pt x="132" y="0"/>
                    </a:lnTo>
                    <a:lnTo>
                      <a:pt x="109" y="1"/>
                    </a:lnTo>
                    <a:lnTo>
                      <a:pt x="80" y="1"/>
                    </a:lnTo>
                    <a:lnTo>
                      <a:pt x="44" y="3"/>
                    </a:lnTo>
                    <a:lnTo>
                      <a:pt x="0" y="5"/>
                    </a:lnTo>
                    <a:lnTo>
                      <a:pt x="0" y="14"/>
                    </a:lnTo>
                    <a:lnTo>
                      <a:pt x="44" y="12"/>
                    </a:lnTo>
                    <a:lnTo>
                      <a:pt x="80" y="11"/>
                    </a:lnTo>
                    <a:lnTo>
                      <a:pt x="109" y="11"/>
                    </a:lnTo>
                    <a:lnTo>
                      <a:pt x="132" y="10"/>
                    </a:lnTo>
                    <a:lnTo>
                      <a:pt x="151" y="10"/>
                    </a:lnTo>
                    <a:lnTo>
                      <a:pt x="163" y="10"/>
                    </a:lnTo>
                    <a:lnTo>
                      <a:pt x="173" y="11"/>
                    </a:lnTo>
                    <a:lnTo>
                      <a:pt x="180" y="11"/>
                    </a:lnTo>
                    <a:lnTo>
                      <a:pt x="182" y="12"/>
                    </a:lnTo>
                    <a:lnTo>
                      <a:pt x="185" y="12"/>
                    </a:lnTo>
                    <a:lnTo>
                      <a:pt x="188" y="13"/>
                    </a:lnTo>
                    <a:lnTo>
                      <a:pt x="191" y="13"/>
                    </a:lnTo>
                    <a:lnTo>
                      <a:pt x="195" y="13"/>
                    </a:lnTo>
                    <a:lnTo>
                      <a:pt x="200" y="13"/>
                    </a:lnTo>
                    <a:lnTo>
                      <a:pt x="210" y="13"/>
                    </a:lnTo>
                    <a:lnTo>
                      <a:pt x="221" y="12"/>
                    </a:lnTo>
                    <a:lnTo>
                      <a:pt x="219" y="3"/>
                    </a:lnTo>
                    <a:lnTo>
                      <a:pt x="223" y="12"/>
                    </a:lnTo>
                    <a:lnTo>
                      <a:pt x="244" y="1"/>
                    </a:lnTo>
                    <a:lnTo>
                      <a:pt x="221" y="3"/>
                    </a:lnTo>
                    <a:lnTo>
                      <a:pt x="223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14" name="Freeform 999"/>
              <p:cNvSpPr>
                <a:spLocks/>
              </p:cNvSpPr>
              <p:nvPr/>
            </p:nvSpPr>
            <p:spPr bwMode="auto">
              <a:xfrm>
                <a:off x="2507" y="3557"/>
                <a:ext cx="23" cy="15"/>
              </a:xfrm>
              <a:custGeom>
                <a:avLst/>
                <a:gdLst>
                  <a:gd name="T0" fmla="*/ 1 w 45"/>
                  <a:gd name="T1" fmla="*/ 5 h 28"/>
                  <a:gd name="T2" fmla="*/ 2 w 45"/>
                  <a:gd name="T3" fmla="*/ 8 h 28"/>
                  <a:gd name="T4" fmla="*/ 12 w 45"/>
                  <a:gd name="T5" fmla="*/ 3 h 28"/>
                  <a:gd name="T6" fmla="*/ 11 w 45"/>
                  <a:gd name="T7" fmla="*/ 0 h 28"/>
                  <a:gd name="T8" fmla="*/ 0 w 45"/>
                  <a:gd name="T9" fmla="*/ 5 h 28"/>
                  <a:gd name="T10" fmla="*/ 1 w 45"/>
                  <a:gd name="T11" fmla="*/ 8 h 28"/>
                  <a:gd name="T12" fmla="*/ 1 w 45"/>
                  <a:gd name="T13" fmla="*/ 5 h 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5"/>
                  <a:gd name="T22" fmla="*/ 0 h 28"/>
                  <a:gd name="T23" fmla="*/ 45 w 45"/>
                  <a:gd name="T24" fmla="*/ 28 h 2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5" h="28">
                    <a:moveTo>
                      <a:pt x="2" y="19"/>
                    </a:moveTo>
                    <a:lnTo>
                      <a:pt x="5" y="28"/>
                    </a:lnTo>
                    <a:lnTo>
                      <a:pt x="45" y="9"/>
                    </a:lnTo>
                    <a:lnTo>
                      <a:pt x="41" y="0"/>
                    </a:lnTo>
                    <a:lnTo>
                      <a:pt x="0" y="19"/>
                    </a:lnTo>
                    <a:lnTo>
                      <a:pt x="4" y="28"/>
                    </a:lnTo>
                    <a:lnTo>
                      <a:pt x="2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15" name="Freeform 1000"/>
              <p:cNvSpPr>
                <a:spLocks/>
              </p:cNvSpPr>
              <p:nvPr/>
            </p:nvSpPr>
            <p:spPr bwMode="auto">
              <a:xfrm>
                <a:off x="2508" y="3548"/>
                <a:ext cx="97" cy="24"/>
              </a:xfrm>
              <a:custGeom>
                <a:avLst/>
                <a:gdLst>
                  <a:gd name="T0" fmla="*/ 48 w 194"/>
                  <a:gd name="T1" fmla="*/ 0 h 48"/>
                  <a:gd name="T2" fmla="*/ 46 w 194"/>
                  <a:gd name="T3" fmla="*/ 1 h 48"/>
                  <a:gd name="T4" fmla="*/ 44 w 194"/>
                  <a:gd name="T5" fmla="*/ 2 h 48"/>
                  <a:gd name="T6" fmla="*/ 41 w 194"/>
                  <a:gd name="T7" fmla="*/ 3 h 48"/>
                  <a:gd name="T8" fmla="*/ 38 w 194"/>
                  <a:gd name="T9" fmla="*/ 3 h 48"/>
                  <a:gd name="T10" fmla="*/ 35 w 194"/>
                  <a:gd name="T11" fmla="*/ 4 h 48"/>
                  <a:gd name="T12" fmla="*/ 30 w 194"/>
                  <a:gd name="T13" fmla="*/ 5 h 48"/>
                  <a:gd name="T14" fmla="*/ 25 w 194"/>
                  <a:gd name="T15" fmla="*/ 6 h 48"/>
                  <a:gd name="T16" fmla="*/ 22 w 194"/>
                  <a:gd name="T17" fmla="*/ 6 h 48"/>
                  <a:gd name="T18" fmla="*/ 18 w 194"/>
                  <a:gd name="T19" fmla="*/ 7 h 48"/>
                  <a:gd name="T20" fmla="*/ 13 w 194"/>
                  <a:gd name="T21" fmla="*/ 7 h 48"/>
                  <a:gd name="T22" fmla="*/ 10 w 194"/>
                  <a:gd name="T23" fmla="*/ 9 h 48"/>
                  <a:gd name="T24" fmla="*/ 6 w 194"/>
                  <a:gd name="T25" fmla="*/ 9 h 48"/>
                  <a:gd name="T26" fmla="*/ 5 w 194"/>
                  <a:gd name="T27" fmla="*/ 10 h 48"/>
                  <a:gd name="T28" fmla="*/ 2 w 194"/>
                  <a:gd name="T29" fmla="*/ 10 h 48"/>
                  <a:gd name="T30" fmla="*/ 1 w 194"/>
                  <a:gd name="T31" fmla="*/ 10 h 48"/>
                  <a:gd name="T32" fmla="*/ 0 w 194"/>
                  <a:gd name="T33" fmla="*/ 10 h 48"/>
                  <a:gd name="T34" fmla="*/ 1 w 194"/>
                  <a:gd name="T35" fmla="*/ 12 h 48"/>
                  <a:gd name="T36" fmla="*/ 1 w 194"/>
                  <a:gd name="T37" fmla="*/ 12 h 48"/>
                  <a:gd name="T38" fmla="*/ 3 w 194"/>
                  <a:gd name="T39" fmla="*/ 12 h 48"/>
                  <a:gd name="T40" fmla="*/ 5 w 194"/>
                  <a:gd name="T41" fmla="*/ 12 h 48"/>
                  <a:gd name="T42" fmla="*/ 7 w 194"/>
                  <a:gd name="T43" fmla="*/ 12 h 48"/>
                  <a:gd name="T44" fmla="*/ 11 w 194"/>
                  <a:gd name="T45" fmla="*/ 11 h 48"/>
                  <a:gd name="T46" fmla="*/ 14 w 194"/>
                  <a:gd name="T47" fmla="*/ 10 h 48"/>
                  <a:gd name="T48" fmla="*/ 18 w 194"/>
                  <a:gd name="T49" fmla="*/ 10 h 48"/>
                  <a:gd name="T50" fmla="*/ 23 w 194"/>
                  <a:gd name="T51" fmla="*/ 9 h 48"/>
                  <a:gd name="T52" fmla="*/ 26 w 194"/>
                  <a:gd name="T53" fmla="*/ 7 h 48"/>
                  <a:gd name="T54" fmla="*/ 30 w 194"/>
                  <a:gd name="T55" fmla="*/ 7 h 48"/>
                  <a:gd name="T56" fmla="*/ 35 w 194"/>
                  <a:gd name="T57" fmla="*/ 6 h 48"/>
                  <a:gd name="T58" fmla="*/ 39 w 194"/>
                  <a:gd name="T59" fmla="*/ 6 h 48"/>
                  <a:gd name="T60" fmla="*/ 42 w 194"/>
                  <a:gd name="T61" fmla="*/ 5 h 48"/>
                  <a:gd name="T62" fmla="*/ 45 w 194"/>
                  <a:gd name="T63" fmla="*/ 3 h 48"/>
                  <a:gd name="T64" fmla="*/ 48 w 194"/>
                  <a:gd name="T65" fmla="*/ 3 h 48"/>
                  <a:gd name="T66" fmla="*/ 49 w 194"/>
                  <a:gd name="T67" fmla="*/ 2 h 48"/>
                  <a:gd name="T68" fmla="*/ 48 w 194"/>
                  <a:gd name="T69" fmla="*/ 0 h 4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94"/>
                  <a:gd name="T106" fmla="*/ 0 h 48"/>
                  <a:gd name="T107" fmla="*/ 194 w 194"/>
                  <a:gd name="T108" fmla="*/ 48 h 4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94" h="48">
                    <a:moveTo>
                      <a:pt x="190" y="0"/>
                    </a:moveTo>
                    <a:lnTo>
                      <a:pt x="184" y="2"/>
                    </a:lnTo>
                    <a:lnTo>
                      <a:pt x="176" y="6"/>
                    </a:lnTo>
                    <a:lnTo>
                      <a:pt x="164" y="9"/>
                    </a:lnTo>
                    <a:lnTo>
                      <a:pt x="152" y="13"/>
                    </a:lnTo>
                    <a:lnTo>
                      <a:pt x="137" y="16"/>
                    </a:lnTo>
                    <a:lnTo>
                      <a:pt x="121" y="20"/>
                    </a:lnTo>
                    <a:lnTo>
                      <a:pt x="103" y="22"/>
                    </a:lnTo>
                    <a:lnTo>
                      <a:pt x="87" y="25"/>
                    </a:lnTo>
                    <a:lnTo>
                      <a:pt x="70" y="29"/>
                    </a:lnTo>
                    <a:lnTo>
                      <a:pt x="54" y="31"/>
                    </a:lnTo>
                    <a:lnTo>
                      <a:pt x="39" y="33"/>
                    </a:lnTo>
                    <a:lnTo>
                      <a:pt x="26" y="36"/>
                    </a:lnTo>
                    <a:lnTo>
                      <a:pt x="17" y="37"/>
                    </a:lnTo>
                    <a:lnTo>
                      <a:pt x="6" y="38"/>
                    </a:lnTo>
                    <a:lnTo>
                      <a:pt x="2" y="39"/>
                    </a:lnTo>
                    <a:lnTo>
                      <a:pt x="0" y="39"/>
                    </a:lnTo>
                    <a:lnTo>
                      <a:pt x="2" y="48"/>
                    </a:lnTo>
                    <a:lnTo>
                      <a:pt x="4" y="48"/>
                    </a:lnTo>
                    <a:lnTo>
                      <a:pt x="9" y="47"/>
                    </a:lnTo>
                    <a:lnTo>
                      <a:pt x="17" y="46"/>
                    </a:lnTo>
                    <a:lnTo>
                      <a:pt x="28" y="45"/>
                    </a:lnTo>
                    <a:lnTo>
                      <a:pt x="41" y="43"/>
                    </a:lnTo>
                    <a:lnTo>
                      <a:pt x="56" y="40"/>
                    </a:lnTo>
                    <a:lnTo>
                      <a:pt x="72" y="38"/>
                    </a:lnTo>
                    <a:lnTo>
                      <a:pt x="89" y="35"/>
                    </a:lnTo>
                    <a:lnTo>
                      <a:pt x="106" y="31"/>
                    </a:lnTo>
                    <a:lnTo>
                      <a:pt x="123" y="29"/>
                    </a:lnTo>
                    <a:lnTo>
                      <a:pt x="139" y="25"/>
                    </a:lnTo>
                    <a:lnTo>
                      <a:pt x="154" y="22"/>
                    </a:lnTo>
                    <a:lnTo>
                      <a:pt x="167" y="18"/>
                    </a:lnTo>
                    <a:lnTo>
                      <a:pt x="178" y="15"/>
                    </a:lnTo>
                    <a:lnTo>
                      <a:pt x="189" y="12"/>
                    </a:lnTo>
                    <a:lnTo>
                      <a:pt x="194" y="7"/>
                    </a:lnTo>
                    <a:lnTo>
                      <a:pt x="19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16" name="Freeform 1001"/>
              <p:cNvSpPr>
                <a:spLocks/>
              </p:cNvSpPr>
              <p:nvPr/>
            </p:nvSpPr>
            <p:spPr bwMode="auto">
              <a:xfrm>
                <a:off x="2228" y="3499"/>
                <a:ext cx="80" cy="28"/>
              </a:xfrm>
              <a:custGeom>
                <a:avLst/>
                <a:gdLst>
                  <a:gd name="T0" fmla="*/ 40 w 159"/>
                  <a:gd name="T1" fmla="*/ 14 h 58"/>
                  <a:gd name="T2" fmla="*/ 0 w 159"/>
                  <a:gd name="T3" fmla="*/ 0 h 58"/>
                  <a:gd name="T4" fmla="*/ 40 w 159"/>
                  <a:gd name="T5" fmla="*/ 14 h 58"/>
                  <a:gd name="T6" fmla="*/ 0 60000 65536"/>
                  <a:gd name="T7" fmla="*/ 0 60000 65536"/>
                  <a:gd name="T8" fmla="*/ 0 60000 65536"/>
                  <a:gd name="T9" fmla="*/ 0 w 159"/>
                  <a:gd name="T10" fmla="*/ 0 h 58"/>
                  <a:gd name="T11" fmla="*/ 159 w 159"/>
                  <a:gd name="T12" fmla="*/ 58 h 5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9" h="58">
                    <a:moveTo>
                      <a:pt x="159" y="58"/>
                    </a:moveTo>
                    <a:lnTo>
                      <a:pt x="0" y="0"/>
                    </a:lnTo>
                    <a:lnTo>
                      <a:pt x="159" y="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17" name="Freeform 1002"/>
              <p:cNvSpPr>
                <a:spLocks/>
              </p:cNvSpPr>
              <p:nvPr/>
            </p:nvSpPr>
            <p:spPr bwMode="auto">
              <a:xfrm>
                <a:off x="2228" y="3496"/>
                <a:ext cx="80" cy="34"/>
              </a:xfrm>
              <a:custGeom>
                <a:avLst/>
                <a:gdLst>
                  <a:gd name="T0" fmla="*/ 0 w 161"/>
                  <a:gd name="T1" fmla="*/ 1 h 66"/>
                  <a:gd name="T2" fmla="*/ 0 w 161"/>
                  <a:gd name="T3" fmla="*/ 3 h 66"/>
                  <a:gd name="T4" fmla="*/ 39 w 161"/>
                  <a:gd name="T5" fmla="*/ 18 h 66"/>
                  <a:gd name="T6" fmla="*/ 40 w 161"/>
                  <a:gd name="T7" fmla="*/ 15 h 66"/>
                  <a:gd name="T8" fmla="*/ 0 w 161"/>
                  <a:gd name="T9" fmla="*/ 0 h 66"/>
                  <a:gd name="T10" fmla="*/ 0 w 161"/>
                  <a:gd name="T11" fmla="*/ 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1"/>
                  <a:gd name="T19" fmla="*/ 0 h 66"/>
                  <a:gd name="T20" fmla="*/ 161 w 161"/>
                  <a:gd name="T21" fmla="*/ 66 h 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1" h="66">
                    <a:moveTo>
                      <a:pt x="1" y="4"/>
                    </a:moveTo>
                    <a:lnTo>
                      <a:pt x="0" y="9"/>
                    </a:lnTo>
                    <a:lnTo>
                      <a:pt x="159" y="66"/>
                    </a:lnTo>
                    <a:lnTo>
                      <a:pt x="161" y="57"/>
                    </a:lnTo>
                    <a:lnTo>
                      <a:pt x="2" y="0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18" name="Freeform 1003"/>
              <p:cNvSpPr>
                <a:spLocks/>
              </p:cNvSpPr>
              <p:nvPr/>
            </p:nvSpPr>
            <p:spPr bwMode="auto">
              <a:xfrm>
                <a:off x="2220" y="3507"/>
                <a:ext cx="87" cy="37"/>
              </a:xfrm>
              <a:custGeom>
                <a:avLst/>
                <a:gdLst>
                  <a:gd name="T0" fmla="*/ 44 w 173"/>
                  <a:gd name="T1" fmla="*/ 18 h 75"/>
                  <a:gd name="T2" fmla="*/ 0 w 173"/>
                  <a:gd name="T3" fmla="*/ 0 h 75"/>
                  <a:gd name="T4" fmla="*/ 44 w 173"/>
                  <a:gd name="T5" fmla="*/ 18 h 75"/>
                  <a:gd name="T6" fmla="*/ 0 60000 65536"/>
                  <a:gd name="T7" fmla="*/ 0 60000 65536"/>
                  <a:gd name="T8" fmla="*/ 0 60000 65536"/>
                  <a:gd name="T9" fmla="*/ 0 w 173"/>
                  <a:gd name="T10" fmla="*/ 0 h 75"/>
                  <a:gd name="T11" fmla="*/ 173 w 173"/>
                  <a:gd name="T12" fmla="*/ 75 h 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3" h="75">
                    <a:moveTo>
                      <a:pt x="173" y="75"/>
                    </a:moveTo>
                    <a:lnTo>
                      <a:pt x="0" y="0"/>
                    </a:lnTo>
                    <a:lnTo>
                      <a:pt x="173" y="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19" name="Freeform 1004"/>
              <p:cNvSpPr>
                <a:spLocks/>
              </p:cNvSpPr>
              <p:nvPr/>
            </p:nvSpPr>
            <p:spPr bwMode="auto">
              <a:xfrm>
                <a:off x="2219" y="3504"/>
                <a:ext cx="89" cy="42"/>
              </a:xfrm>
              <a:custGeom>
                <a:avLst/>
                <a:gdLst>
                  <a:gd name="T0" fmla="*/ 0 w 179"/>
                  <a:gd name="T1" fmla="*/ 1 h 84"/>
                  <a:gd name="T2" fmla="*/ 0 w 179"/>
                  <a:gd name="T3" fmla="*/ 3 h 84"/>
                  <a:gd name="T4" fmla="*/ 43 w 179"/>
                  <a:gd name="T5" fmla="*/ 21 h 84"/>
                  <a:gd name="T6" fmla="*/ 44 w 179"/>
                  <a:gd name="T7" fmla="*/ 19 h 84"/>
                  <a:gd name="T8" fmla="*/ 1 w 179"/>
                  <a:gd name="T9" fmla="*/ 0 h 84"/>
                  <a:gd name="T10" fmla="*/ 0 w 179"/>
                  <a:gd name="T11" fmla="*/ 1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9"/>
                  <a:gd name="T19" fmla="*/ 0 h 84"/>
                  <a:gd name="T20" fmla="*/ 179 w 179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9" h="84">
                    <a:moveTo>
                      <a:pt x="3" y="4"/>
                    </a:moveTo>
                    <a:lnTo>
                      <a:pt x="0" y="9"/>
                    </a:lnTo>
                    <a:lnTo>
                      <a:pt x="174" y="84"/>
                    </a:lnTo>
                    <a:lnTo>
                      <a:pt x="179" y="75"/>
                    </a:lnTo>
                    <a:lnTo>
                      <a:pt x="5" y="0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20" name="Freeform 1005"/>
              <p:cNvSpPr>
                <a:spLocks/>
              </p:cNvSpPr>
              <p:nvPr/>
            </p:nvSpPr>
            <p:spPr bwMode="auto">
              <a:xfrm>
                <a:off x="2308" y="3469"/>
                <a:ext cx="2" cy="89"/>
              </a:xfrm>
              <a:custGeom>
                <a:avLst/>
                <a:gdLst>
                  <a:gd name="T0" fmla="*/ 0 w 3"/>
                  <a:gd name="T1" fmla="*/ 44 h 179"/>
                  <a:gd name="T2" fmla="*/ 1 w 3"/>
                  <a:gd name="T3" fmla="*/ 0 h 179"/>
                  <a:gd name="T4" fmla="*/ 0 w 3"/>
                  <a:gd name="T5" fmla="*/ 44 h 179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79"/>
                  <a:gd name="T11" fmla="*/ 3 w 3"/>
                  <a:gd name="T12" fmla="*/ 179 h 17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79">
                    <a:moveTo>
                      <a:pt x="0" y="179"/>
                    </a:moveTo>
                    <a:lnTo>
                      <a:pt x="3" y="0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21" name="Freeform 1006"/>
              <p:cNvSpPr>
                <a:spLocks/>
              </p:cNvSpPr>
              <p:nvPr/>
            </p:nvSpPr>
            <p:spPr bwMode="auto">
              <a:xfrm>
                <a:off x="2393" y="3468"/>
                <a:ext cx="54" cy="92"/>
              </a:xfrm>
              <a:custGeom>
                <a:avLst/>
                <a:gdLst>
                  <a:gd name="T0" fmla="*/ 0 w 108"/>
                  <a:gd name="T1" fmla="*/ 0 h 183"/>
                  <a:gd name="T2" fmla="*/ 27 w 108"/>
                  <a:gd name="T3" fmla="*/ 46 h 183"/>
                  <a:gd name="T4" fmla="*/ 0 w 108"/>
                  <a:gd name="T5" fmla="*/ 0 h 183"/>
                  <a:gd name="T6" fmla="*/ 0 60000 65536"/>
                  <a:gd name="T7" fmla="*/ 0 60000 65536"/>
                  <a:gd name="T8" fmla="*/ 0 60000 65536"/>
                  <a:gd name="T9" fmla="*/ 0 w 108"/>
                  <a:gd name="T10" fmla="*/ 0 h 183"/>
                  <a:gd name="T11" fmla="*/ 108 w 108"/>
                  <a:gd name="T12" fmla="*/ 183 h 18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" h="183">
                    <a:moveTo>
                      <a:pt x="0" y="0"/>
                    </a:moveTo>
                    <a:lnTo>
                      <a:pt x="108" y="1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22" name="Freeform 1007"/>
              <p:cNvSpPr>
                <a:spLocks/>
              </p:cNvSpPr>
              <p:nvPr/>
            </p:nvSpPr>
            <p:spPr bwMode="auto">
              <a:xfrm>
                <a:off x="2391" y="3467"/>
                <a:ext cx="57" cy="94"/>
              </a:xfrm>
              <a:custGeom>
                <a:avLst/>
                <a:gdLst>
                  <a:gd name="T0" fmla="*/ 27 w 115"/>
                  <a:gd name="T1" fmla="*/ 47 h 188"/>
                  <a:gd name="T2" fmla="*/ 28 w 115"/>
                  <a:gd name="T3" fmla="*/ 46 h 188"/>
                  <a:gd name="T4" fmla="*/ 1 w 115"/>
                  <a:gd name="T5" fmla="*/ 0 h 188"/>
                  <a:gd name="T6" fmla="*/ 0 w 115"/>
                  <a:gd name="T7" fmla="*/ 1 h 188"/>
                  <a:gd name="T8" fmla="*/ 27 w 115"/>
                  <a:gd name="T9" fmla="*/ 47 h 188"/>
                  <a:gd name="T10" fmla="*/ 28 w 115"/>
                  <a:gd name="T11" fmla="*/ 46 h 188"/>
                  <a:gd name="T12" fmla="*/ 27 w 115"/>
                  <a:gd name="T13" fmla="*/ 47 h 1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"/>
                  <a:gd name="T22" fmla="*/ 0 h 188"/>
                  <a:gd name="T23" fmla="*/ 115 w 115"/>
                  <a:gd name="T24" fmla="*/ 188 h 18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" h="188">
                    <a:moveTo>
                      <a:pt x="108" y="188"/>
                    </a:moveTo>
                    <a:lnTo>
                      <a:pt x="115" y="183"/>
                    </a:lnTo>
                    <a:lnTo>
                      <a:pt x="7" y="0"/>
                    </a:lnTo>
                    <a:lnTo>
                      <a:pt x="0" y="4"/>
                    </a:lnTo>
                    <a:lnTo>
                      <a:pt x="108" y="188"/>
                    </a:lnTo>
                    <a:lnTo>
                      <a:pt x="115" y="183"/>
                    </a:lnTo>
                    <a:lnTo>
                      <a:pt x="108" y="18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23" name="Freeform 1008"/>
              <p:cNvSpPr>
                <a:spLocks/>
              </p:cNvSpPr>
              <p:nvPr/>
            </p:nvSpPr>
            <p:spPr bwMode="auto">
              <a:xfrm>
                <a:off x="2391" y="3467"/>
                <a:ext cx="57" cy="94"/>
              </a:xfrm>
              <a:custGeom>
                <a:avLst/>
                <a:gdLst>
                  <a:gd name="T0" fmla="*/ 1 w 115"/>
                  <a:gd name="T1" fmla="*/ 0 h 188"/>
                  <a:gd name="T2" fmla="*/ 0 w 115"/>
                  <a:gd name="T3" fmla="*/ 1 h 188"/>
                  <a:gd name="T4" fmla="*/ 27 w 115"/>
                  <a:gd name="T5" fmla="*/ 47 h 188"/>
                  <a:gd name="T6" fmla="*/ 28 w 115"/>
                  <a:gd name="T7" fmla="*/ 46 h 188"/>
                  <a:gd name="T8" fmla="*/ 1 w 115"/>
                  <a:gd name="T9" fmla="*/ 0 h 188"/>
                  <a:gd name="T10" fmla="*/ 0 w 115"/>
                  <a:gd name="T11" fmla="*/ 1 h 188"/>
                  <a:gd name="T12" fmla="*/ 1 w 115"/>
                  <a:gd name="T13" fmla="*/ 0 h 1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"/>
                  <a:gd name="T22" fmla="*/ 0 h 188"/>
                  <a:gd name="T23" fmla="*/ 115 w 115"/>
                  <a:gd name="T24" fmla="*/ 188 h 18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" h="188">
                    <a:moveTo>
                      <a:pt x="7" y="0"/>
                    </a:moveTo>
                    <a:lnTo>
                      <a:pt x="0" y="4"/>
                    </a:lnTo>
                    <a:lnTo>
                      <a:pt x="108" y="188"/>
                    </a:lnTo>
                    <a:lnTo>
                      <a:pt x="115" y="183"/>
                    </a:lnTo>
                    <a:lnTo>
                      <a:pt x="7" y="0"/>
                    </a:lnTo>
                    <a:lnTo>
                      <a:pt x="0" y="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24" name="Freeform 1009"/>
              <p:cNvSpPr>
                <a:spLocks/>
              </p:cNvSpPr>
              <p:nvPr/>
            </p:nvSpPr>
            <p:spPr bwMode="auto">
              <a:xfrm>
                <a:off x="2443" y="3501"/>
                <a:ext cx="136" cy="57"/>
              </a:xfrm>
              <a:custGeom>
                <a:avLst/>
                <a:gdLst>
                  <a:gd name="T0" fmla="*/ 68 w 271"/>
                  <a:gd name="T1" fmla="*/ 29 h 114"/>
                  <a:gd name="T2" fmla="*/ 37 w 271"/>
                  <a:gd name="T3" fmla="*/ 0 h 114"/>
                  <a:gd name="T4" fmla="*/ 0 w 271"/>
                  <a:gd name="T5" fmla="*/ 0 h 114"/>
                  <a:gd name="T6" fmla="*/ 33 w 271"/>
                  <a:gd name="T7" fmla="*/ 29 h 114"/>
                  <a:gd name="T8" fmla="*/ 68 w 271"/>
                  <a:gd name="T9" fmla="*/ 29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1"/>
                  <a:gd name="T16" fmla="*/ 0 h 114"/>
                  <a:gd name="T17" fmla="*/ 271 w 271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1" h="114">
                    <a:moveTo>
                      <a:pt x="271" y="113"/>
                    </a:moveTo>
                    <a:lnTo>
                      <a:pt x="146" y="0"/>
                    </a:lnTo>
                    <a:lnTo>
                      <a:pt x="0" y="0"/>
                    </a:lnTo>
                    <a:lnTo>
                      <a:pt x="130" y="114"/>
                    </a:lnTo>
                    <a:lnTo>
                      <a:pt x="271" y="11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25" name="Freeform 1010"/>
              <p:cNvSpPr>
                <a:spLocks/>
              </p:cNvSpPr>
              <p:nvPr/>
            </p:nvSpPr>
            <p:spPr bwMode="auto">
              <a:xfrm>
                <a:off x="2515" y="3499"/>
                <a:ext cx="66" cy="60"/>
              </a:xfrm>
              <a:custGeom>
                <a:avLst/>
                <a:gdLst>
                  <a:gd name="T0" fmla="*/ 1 w 133"/>
                  <a:gd name="T1" fmla="*/ 2 h 121"/>
                  <a:gd name="T2" fmla="*/ 0 w 133"/>
                  <a:gd name="T3" fmla="*/ 2 h 121"/>
                  <a:gd name="T4" fmla="*/ 31 w 133"/>
                  <a:gd name="T5" fmla="*/ 30 h 121"/>
                  <a:gd name="T6" fmla="*/ 33 w 133"/>
                  <a:gd name="T7" fmla="*/ 28 h 121"/>
                  <a:gd name="T8" fmla="*/ 1 w 133"/>
                  <a:gd name="T9" fmla="*/ 0 h 121"/>
                  <a:gd name="T10" fmla="*/ 1 w 133"/>
                  <a:gd name="T11" fmla="*/ 0 h 121"/>
                  <a:gd name="T12" fmla="*/ 1 w 133"/>
                  <a:gd name="T13" fmla="*/ 0 h 121"/>
                  <a:gd name="T14" fmla="*/ 1 w 133"/>
                  <a:gd name="T15" fmla="*/ 0 h 121"/>
                  <a:gd name="T16" fmla="*/ 1 w 133"/>
                  <a:gd name="T17" fmla="*/ 0 h 121"/>
                  <a:gd name="T18" fmla="*/ 1 w 133"/>
                  <a:gd name="T19" fmla="*/ 2 h 1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3"/>
                  <a:gd name="T31" fmla="*/ 0 h 121"/>
                  <a:gd name="T32" fmla="*/ 133 w 133"/>
                  <a:gd name="T33" fmla="*/ 121 h 1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3" h="121">
                    <a:moveTo>
                      <a:pt x="4" y="9"/>
                    </a:moveTo>
                    <a:lnTo>
                      <a:pt x="0" y="8"/>
                    </a:lnTo>
                    <a:lnTo>
                      <a:pt x="126" y="121"/>
                    </a:lnTo>
                    <a:lnTo>
                      <a:pt x="133" y="114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26" name="Freeform 1011"/>
              <p:cNvSpPr>
                <a:spLocks/>
              </p:cNvSpPr>
              <p:nvPr/>
            </p:nvSpPr>
            <p:spPr bwMode="auto">
              <a:xfrm>
                <a:off x="2437" y="3499"/>
                <a:ext cx="79" cy="4"/>
              </a:xfrm>
              <a:custGeom>
                <a:avLst/>
                <a:gdLst>
                  <a:gd name="T0" fmla="*/ 4 w 159"/>
                  <a:gd name="T1" fmla="*/ 0 h 9"/>
                  <a:gd name="T2" fmla="*/ 3 w 159"/>
                  <a:gd name="T3" fmla="*/ 2 h 9"/>
                  <a:gd name="T4" fmla="*/ 39 w 159"/>
                  <a:gd name="T5" fmla="*/ 2 h 9"/>
                  <a:gd name="T6" fmla="*/ 39 w 159"/>
                  <a:gd name="T7" fmla="*/ 0 h 9"/>
                  <a:gd name="T8" fmla="*/ 3 w 159"/>
                  <a:gd name="T9" fmla="*/ 0 h 9"/>
                  <a:gd name="T10" fmla="*/ 2 w 159"/>
                  <a:gd name="T11" fmla="*/ 2 h 9"/>
                  <a:gd name="T12" fmla="*/ 3 w 159"/>
                  <a:gd name="T13" fmla="*/ 0 h 9"/>
                  <a:gd name="T14" fmla="*/ 0 w 159"/>
                  <a:gd name="T15" fmla="*/ 0 h 9"/>
                  <a:gd name="T16" fmla="*/ 2 w 159"/>
                  <a:gd name="T17" fmla="*/ 2 h 9"/>
                  <a:gd name="T18" fmla="*/ 4 w 159"/>
                  <a:gd name="T19" fmla="*/ 0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9"/>
                  <a:gd name="T31" fmla="*/ 0 h 9"/>
                  <a:gd name="T32" fmla="*/ 159 w 159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9" h="9">
                    <a:moveTo>
                      <a:pt x="16" y="1"/>
                    </a:moveTo>
                    <a:lnTo>
                      <a:pt x="13" y="9"/>
                    </a:lnTo>
                    <a:lnTo>
                      <a:pt x="159" y="9"/>
                    </a:lnTo>
                    <a:lnTo>
                      <a:pt x="159" y="0"/>
                    </a:lnTo>
                    <a:lnTo>
                      <a:pt x="13" y="0"/>
                    </a:lnTo>
                    <a:lnTo>
                      <a:pt x="9" y="8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9" y="8"/>
                    </a:ln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27" name="Freeform 1012"/>
              <p:cNvSpPr>
                <a:spLocks/>
              </p:cNvSpPr>
              <p:nvPr/>
            </p:nvSpPr>
            <p:spPr bwMode="auto">
              <a:xfrm>
                <a:off x="2442" y="3499"/>
                <a:ext cx="68" cy="61"/>
              </a:xfrm>
              <a:custGeom>
                <a:avLst/>
                <a:gdLst>
                  <a:gd name="T0" fmla="*/ 33 w 137"/>
                  <a:gd name="T1" fmla="*/ 29 h 122"/>
                  <a:gd name="T2" fmla="*/ 34 w 137"/>
                  <a:gd name="T3" fmla="*/ 29 h 122"/>
                  <a:gd name="T4" fmla="*/ 1 w 137"/>
                  <a:gd name="T5" fmla="*/ 0 h 122"/>
                  <a:gd name="T6" fmla="*/ 0 w 137"/>
                  <a:gd name="T7" fmla="*/ 2 h 122"/>
                  <a:gd name="T8" fmla="*/ 32 w 137"/>
                  <a:gd name="T9" fmla="*/ 31 h 122"/>
                  <a:gd name="T10" fmla="*/ 33 w 137"/>
                  <a:gd name="T11" fmla="*/ 31 h 122"/>
                  <a:gd name="T12" fmla="*/ 32 w 137"/>
                  <a:gd name="T13" fmla="*/ 31 h 122"/>
                  <a:gd name="T14" fmla="*/ 33 w 137"/>
                  <a:gd name="T15" fmla="*/ 31 h 122"/>
                  <a:gd name="T16" fmla="*/ 33 w 137"/>
                  <a:gd name="T17" fmla="*/ 31 h 122"/>
                  <a:gd name="T18" fmla="*/ 33 w 137"/>
                  <a:gd name="T19" fmla="*/ 29 h 1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7"/>
                  <a:gd name="T31" fmla="*/ 0 h 122"/>
                  <a:gd name="T32" fmla="*/ 137 w 137"/>
                  <a:gd name="T33" fmla="*/ 122 h 12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7" h="122">
                    <a:moveTo>
                      <a:pt x="134" y="113"/>
                    </a:moveTo>
                    <a:lnTo>
                      <a:pt x="137" y="114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130" y="121"/>
                    </a:lnTo>
                    <a:lnTo>
                      <a:pt x="134" y="122"/>
                    </a:lnTo>
                    <a:lnTo>
                      <a:pt x="130" y="121"/>
                    </a:lnTo>
                    <a:lnTo>
                      <a:pt x="133" y="122"/>
                    </a:lnTo>
                    <a:lnTo>
                      <a:pt x="134" y="122"/>
                    </a:lnTo>
                    <a:lnTo>
                      <a:pt x="134" y="1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28" name="Freeform 1013"/>
              <p:cNvSpPr>
                <a:spLocks/>
              </p:cNvSpPr>
              <p:nvPr/>
            </p:nvSpPr>
            <p:spPr bwMode="auto">
              <a:xfrm>
                <a:off x="2508" y="3555"/>
                <a:ext cx="77" cy="5"/>
              </a:xfrm>
              <a:custGeom>
                <a:avLst/>
                <a:gdLst>
                  <a:gd name="T0" fmla="*/ 35 w 153"/>
                  <a:gd name="T1" fmla="*/ 2 h 10"/>
                  <a:gd name="T2" fmla="*/ 36 w 153"/>
                  <a:gd name="T3" fmla="*/ 0 h 10"/>
                  <a:gd name="T4" fmla="*/ 0 w 153"/>
                  <a:gd name="T5" fmla="*/ 1 h 10"/>
                  <a:gd name="T6" fmla="*/ 0 w 153"/>
                  <a:gd name="T7" fmla="*/ 3 h 10"/>
                  <a:gd name="T8" fmla="*/ 36 w 153"/>
                  <a:gd name="T9" fmla="*/ 3 h 10"/>
                  <a:gd name="T10" fmla="*/ 37 w 153"/>
                  <a:gd name="T11" fmla="*/ 1 h 10"/>
                  <a:gd name="T12" fmla="*/ 36 w 153"/>
                  <a:gd name="T13" fmla="*/ 3 h 10"/>
                  <a:gd name="T14" fmla="*/ 39 w 153"/>
                  <a:gd name="T15" fmla="*/ 3 h 10"/>
                  <a:gd name="T16" fmla="*/ 37 w 153"/>
                  <a:gd name="T17" fmla="*/ 1 h 10"/>
                  <a:gd name="T18" fmla="*/ 35 w 153"/>
                  <a:gd name="T19" fmla="*/ 2 h 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3"/>
                  <a:gd name="T31" fmla="*/ 0 h 10"/>
                  <a:gd name="T32" fmla="*/ 153 w 153"/>
                  <a:gd name="T33" fmla="*/ 10 h 1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3" h="10">
                    <a:moveTo>
                      <a:pt x="138" y="8"/>
                    </a:moveTo>
                    <a:lnTo>
                      <a:pt x="141" y="0"/>
                    </a:lnTo>
                    <a:lnTo>
                      <a:pt x="0" y="1"/>
                    </a:lnTo>
                    <a:lnTo>
                      <a:pt x="0" y="10"/>
                    </a:lnTo>
                    <a:lnTo>
                      <a:pt x="141" y="9"/>
                    </a:lnTo>
                    <a:lnTo>
                      <a:pt x="145" y="1"/>
                    </a:lnTo>
                    <a:lnTo>
                      <a:pt x="141" y="9"/>
                    </a:lnTo>
                    <a:lnTo>
                      <a:pt x="153" y="9"/>
                    </a:lnTo>
                    <a:lnTo>
                      <a:pt x="145" y="1"/>
                    </a:lnTo>
                    <a:lnTo>
                      <a:pt x="138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29" name="Freeform 1014"/>
              <p:cNvSpPr>
                <a:spLocks/>
              </p:cNvSpPr>
              <p:nvPr/>
            </p:nvSpPr>
            <p:spPr bwMode="auto">
              <a:xfrm>
                <a:off x="2408" y="3468"/>
                <a:ext cx="50" cy="39"/>
              </a:xfrm>
              <a:custGeom>
                <a:avLst/>
                <a:gdLst>
                  <a:gd name="T0" fmla="*/ 25 w 99"/>
                  <a:gd name="T1" fmla="*/ 19 h 78"/>
                  <a:gd name="T2" fmla="*/ 25 w 99"/>
                  <a:gd name="T3" fmla="*/ 18 h 78"/>
                  <a:gd name="T4" fmla="*/ 2 w 99"/>
                  <a:gd name="T5" fmla="*/ 0 h 78"/>
                  <a:gd name="T6" fmla="*/ 0 w 99"/>
                  <a:gd name="T7" fmla="*/ 1 h 78"/>
                  <a:gd name="T8" fmla="*/ 24 w 99"/>
                  <a:gd name="T9" fmla="*/ 20 h 78"/>
                  <a:gd name="T10" fmla="*/ 25 w 99"/>
                  <a:gd name="T11" fmla="*/ 19 h 7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9"/>
                  <a:gd name="T19" fmla="*/ 0 h 78"/>
                  <a:gd name="T20" fmla="*/ 99 w 99"/>
                  <a:gd name="T21" fmla="*/ 78 h 7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9" h="78">
                    <a:moveTo>
                      <a:pt x="97" y="75"/>
                    </a:moveTo>
                    <a:lnTo>
                      <a:pt x="99" y="72"/>
                    </a:lnTo>
                    <a:lnTo>
                      <a:pt x="5" y="0"/>
                    </a:lnTo>
                    <a:lnTo>
                      <a:pt x="0" y="7"/>
                    </a:lnTo>
                    <a:lnTo>
                      <a:pt x="95" y="78"/>
                    </a:lnTo>
                    <a:lnTo>
                      <a:pt x="97" y="7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30" name="Freeform 1015"/>
              <p:cNvSpPr>
                <a:spLocks/>
              </p:cNvSpPr>
              <p:nvPr/>
            </p:nvSpPr>
            <p:spPr bwMode="auto">
              <a:xfrm>
                <a:off x="2764" y="3513"/>
                <a:ext cx="4" cy="303"/>
              </a:xfrm>
              <a:custGeom>
                <a:avLst/>
                <a:gdLst>
                  <a:gd name="T0" fmla="*/ 1 w 9"/>
                  <a:gd name="T1" fmla="*/ 151 h 607"/>
                  <a:gd name="T2" fmla="*/ 2 w 9"/>
                  <a:gd name="T3" fmla="*/ 151 h 607"/>
                  <a:gd name="T4" fmla="*/ 2 w 9"/>
                  <a:gd name="T5" fmla="*/ 0 h 607"/>
                  <a:gd name="T6" fmla="*/ 0 w 9"/>
                  <a:gd name="T7" fmla="*/ 0 h 607"/>
                  <a:gd name="T8" fmla="*/ 0 w 9"/>
                  <a:gd name="T9" fmla="*/ 151 h 607"/>
                  <a:gd name="T10" fmla="*/ 1 w 9"/>
                  <a:gd name="T11" fmla="*/ 151 h 60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607"/>
                  <a:gd name="T20" fmla="*/ 9 w 9"/>
                  <a:gd name="T21" fmla="*/ 607 h 60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607">
                    <a:moveTo>
                      <a:pt x="5" y="607"/>
                    </a:moveTo>
                    <a:lnTo>
                      <a:pt x="9" y="607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607"/>
                    </a:lnTo>
                    <a:lnTo>
                      <a:pt x="5" y="60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84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5" grpId="0" animBg="1"/>
      <p:bldP spid="285071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 descr="g19_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6" name="Text Box 3"/>
          <p:cNvSpPr txBox="1">
            <a:spLocks noChangeArrowheads="1"/>
          </p:cNvSpPr>
          <p:nvPr/>
        </p:nvSpPr>
        <p:spPr bwMode="auto">
          <a:xfrm>
            <a:off x="109538" y="5437188"/>
            <a:ext cx="3676650" cy="1066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charset="0"/>
              </a:rPr>
              <a:t>low clouds above </a:t>
            </a:r>
          </a:p>
          <a:p>
            <a:r>
              <a:rPr lang="en-US" sz="3200" b="1">
                <a:solidFill>
                  <a:schemeClr val="bg1"/>
                </a:solidFill>
                <a:latin typeface="Arial" charset="0"/>
              </a:rPr>
              <a:t>sea-surface</a:t>
            </a:r>
          </a:p>
        </p:txBody>
      </p:sp>
      <p:sp>
        <p:nvSpPr>
          <p:cNvPr id="113667" name="Line 4"/>
          <p:cNvSpPr>
            <a:spLocks noChangeShapeType="1"/>
          </p:cNvSpPr>
          <p:nvPr/>
        </p:nvSpPr>
        <p:spPr bwMode="auto">
          <a:xfrm>
            <a:off x="3581400" y="5867400"/>
            <a:ext cx="1447800" cy="152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668" name="Line 5"/>
          <p:cNvSpPr>
            <a:spLocks noChangeShapeType="1"/>
          </p:cNvSpPr>
          <p:nvPr/>
        </p:nvSpPr>
        <p:spPr bwMode="auto">
          <a:xfrm>
            <a:off x="3124200" y="6324600"/>
            <a:ext cx="381000" cy="381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669" name="Text Box 6"/>
          <p:cNvSpPr txBox="1">
            <a:spLocks noChangeArrowheads="1"/>
          </p:cNvSpPr>
          <p:nvPr/>
        </p:nvSpPr>
        <p:spPr bwMode="auto">
          <a:xfrm>
            <a:off x="7239000" y="3836988"/>
            <a:ext cx="1627188" cy="5794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charset="0"/>
              </a:rPr>
              <a:t>eyewall</a:t>
            </a:r>
          </a:p>
        </p:txBody>
      </p:sp>
      <p:sp>
        <p:nvSpPr>
          <p:cNvPr id="113670" name="Line 7"/>
          <p:cNvSpPr>
            <a:spLocks noChangeShapeType="1"/>
          </p:cNvSpPr>
          <p:nvPr/>
        </p:nvSpPr>
        <p:spPr bwMode="auto">
          <a:xfrm flipH="1" flipV="1">
            <a:off x="5867400" y="1371600"/>
            <a:ext cx="1447800" cy="2667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671" name="Line 8"/>
          <p:cNvSpPr>
            <a:spLocks noChangeShapeType="1"/>
          </p:cNvSpPr>
          <p:nvPr/>
        </p:nvSpPr>
        <p:spPr bwMode="auto">
          <a:xfrm flipH="1">
            <a:off x="5943600" y="4343400"/>
            <a:ext cx="1371600" cy="1219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672" name="Text Box 9"/>
          <p:cNvSpPr txBox="1">
            <a:spLocks noChangeArrowheads="1"/>
          </p:cNvSpPr>
          <p:nvPr/>
        </p:nvSpPr>
        <p:spPr bwMode="auto">
          <a:xfrm>
            <a:off x="838200" y="227013"/>
            <a:ext cx="7242175" cy="5794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charset="0"/>
              </a:rPr>
              <a:t>Within the Eye of Hurricane Georges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4400" b="1" smtClean="0">
                <a:solidFill>
                  <a:srgbClr val="FFFF00"/>
                </a:solidFill>
              </a:rPr>
              <a:t>Tropical Cyclone Forecasting</a:t>
            </a:r>
          </a:p>
        </p:txBody>
      </p:sp>
      <p:pic>
        <p:nvPicPr>
          <p:cNvPr id="11776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0" y="1828800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14400"/>
            <a:ext cx="5329238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1143000"/>
          </a:xfrm>
        </p:spPr>
        <p:txBody>
          <a:bodyPr lIns="91440" rIns="91440" anchor="t"/>
          <a:lstStyle/>
          <a:p>
            <a:r>
              <a:rPr lang="en-US" smtClean="0">
                <a:solidFill>
                  <a:srgbClr val="FFFF00"/>
                </a:solidFill>
              </a:rPr>
              <a:t>NHC Forecast Cone</a:t>
            </a:r>
          </a:p>
        </p:txBody>
      </p:sp>
      <p:sp>
        <p:nvSpPr>
          <p:cNvPr id="128002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304800" y="914400"/>
            <a:ext cx="4191000" cy="4533900"/>
          </a:xfrm>
        </p:spPr>
        <p:txBody>
          <a:bodyPr/>
          <a:lstStyle/>
          <a:p>
            <a:pPr marL="0" indent="0"/>
            <a:r>
              <a:rPr lang="en-US" sz="2400" smtClean="0">
                <a:solidFill>
                  <a:srgbClr val="FFFF00"/>
                </a:solidFill>
              </a:rPr>
              <a:t>Represents the probable track of the center of the tropical cyclone.</a:t>
            </a:r>
          </a:p>
          <a:p>
            <a:pPr marL="0" indent="0"/>
            <a:r>
              <a:rPr lang="en-US" sz="2400" smtClean="0">
                <a:solidFill>
                  <a:srgbClr val="FFFF00"/>
                </a:solidFill>
              </a:rPr>
              <a:t>Formed by connecting circles centered on each forecast point (at 12, 24, 36 h, etc.) </a:t>
            </a:r>
          </a:p>
          <a:p>
            <a:pPr marL="0" indent="0"/>
            <a:r>
              <a:rPr lang="en-US" sz="2400" smtClean="0">
                <a:solidFill>
                  <a:srgbClr val="FFFF00"/>
                </a:solidFill>
              </a:rPr>
              <a:t>Size of the circles determined so that, say, the actual storm position at 48 h will be within the 48-h circle 67% of the time.</a:t>
            </a:r>
          </a:p>
          <a:p>
            <a:pPr marL="0" indent="0"/>
            <a:endParaRPr lang="en-US" sz="2400" smtClean="0">
              <a:solidFill>
                <a:srgbClr val="FFFF00"/>
              </a:solidFill>
            </a:endParaRPr>
          </a:p>
        </p:txBody>
      </p:sp>
      <p:pic>
        <p:nvPicPr>
          <p:cNvPr id="128003" name="Picture 5" descr="kelly_graphic_ivan_47"/>
          <p:cNvPicPr>
            <a:picLocks noChangeAspect="1" noChangeArrowheads="1"/>
          </p:cNvPicPr>
          <p:nvPr/>
        </p:nvPicPr>
        <p:blipFill>
          <a:blip r:embed="rId3" cstate="print"/>
          <a:srcRect l="25018"/>
          <a:stretch>
            <a:fillRect/>
          </a:stretch>
        </p:blipFill>
        <p:spPr bwMode="auto">
          <a:xfrm>
            <a:off x="4652963" y="1600200"/>
            <a:ext cx="4491037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5721350" y="5505450"/>
            <a:ext cx="266700" cy="273050"/>
          </a:xfrm>
          <a:prstGeom prst="ellipse">
            <a:avLst/>
          </a:prstGeom>
          <a:solidFill>
            <a:schemeClr val="accent1">
              <a:alpha val="76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/>
          </a:p>
        </p:txBody>
      </p:sp>
      <p:sp>
        <p:nvSpPr>
          <p:cNvPr id="8" name="Oval 7"/>
          <p:cNvSpPr/>
          <p:nvPr/>
        </p:nvSpPr>
        <p:spPr>
          <a:xfrm>
            <a:off x="5454650" y="5105400"/>
            <a:ext cx="458788" cy="469900"/>
          </a:xfrm>
          <a:prstGeom prst="ellipse">
            <a:avLst/>
          </a:prstGeom>
          <a:solidFill>
            <a:schemeClr val="accent1">
              <a:alpha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/>
          </a:p>
        </p:txBody>
      </p:sp>
      <p:sp>
        <p:nvSpPr>
          <p:cNvPr id="9" name="Oval 8"/>
          <p:cNvSpPr/>
          <p:nvPr/>
        </p:nvSpPr>
        <p:spPr>
          <a:xfrm>
            <a:off x="5187950" y="4648200"/>
            <a:ext cx="676275" cy="692150"/>
          </a:xfrm>
          <a:prstGeom prst="ellipse">
            <a:avLst/>
          </a:prstGeom>
          <a:solidFill>
            <a:schemeClr val="accent1">
              <a:alpha val="79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/>
          </a:p>
        </p:txBody>
      </p:sp>
      <p:sp>
        <p:nvSpPr>
          <p:cNvPr id="10" name="Oval 9"/>
          <p:cNvSpPr/>
          <p:nvPr/>
        </p:nvSpPr>
        <p:spPr>
          <a:xfrm>
            <a:off x="5054600" y="4229100"/>
            <a:ext cx="874713" cy="895350"/>
          </a:xfrm>
          <a:prstGeom prst="ellipse">
            <a:avLst/>
          </a:prstGeom>
          <a:solidFill>
            <a:schemeClr val="accent1">
              <a:alpha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/>
          </a:p>
        </p:txBody>
      </p:sp>
      <p:sp>
        <p:nvSpPr>
          <p:cNvPr id="11" name="Oval 10"/>
          <p:cNvSpPr/>
          <p:nvPr/>
        </p:nvSpPr>
        <p:spPr>
          <a:xfrm>
            <a:off x="4984750" y="3352800"/>
            <a:ext cx="1346200" cy="1333500"/>
          </a:xfrm>
          <a:prstGeom prst="ellipse">
            <a:avLst/>
          </a:prstGeom>
          <a:solidFill>
            <a:schemeClr val="accent1">
              <a:alpha val="74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/>
          </a:p>
        </p:txBody>
      </p:sp>
      <p:sp>
        <p:nvSpPr>
          <p:cNvPr id="12" name="Oval 11"/>
          <p:cNvSpPr/>
          <p:nvPr/>
        </p:nvSpPr>
        <p:spPr>
          <a:xfrm>
            <a:off x="5100638" y="2768600"/>
            <a:ext cx="1604962" cy="1643063"/>
          </a:xfrm>
          <a:prstGeom prst="ellipse">
            <a:avLst/>
          </a:prstGeom>
          <a:solidFill>
            <a:schemeClr val="accent1">
              <a:alpha val="77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/>
          </a:p>
        </p:txBody>
      </p:sp>
      <p:sp>
        <p:nvSpPr>
          <p:cNvPr id="13" name="Oval 12"/>
          <p:cNvSpPr/>
          <p:nvPr/>
        </p:nvSpPr>
        <p:spPr>
          <a:xfrm>
            <a:off x="5257800" y="2286000"/>
            <a:ext cx="2057400" cy="1981200"/>
          </a:xfrm>
          <a:prstGeom prst="ellipse">
            <a:avLst/>
          </a:prstGeom>
          <a:solidFill>
            <a:schemeClr val="accent1">
              <a:alpha val="76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 descr="IKE_all_guidanc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0" y="2413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Hurricane Ike Track models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Documents and Settings\jcangialosi\My Documents\Verification\JLF\AL_tkerr (trend)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84" y="914400"/>
            <a:ext cx="9121516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14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838200"/>
          </a:xfrm>
        </p:spPr>
        <p:txBody>
          <a:bodyPr anchor="t"/>
          <a:lstStyle/>
          <a:p>
            <a:pPr eaLnBrk="1" hangingPunct="1"/>
            <a:r>
              <a:rPr lang="en-US" sz="2000" b="1" smtClean="0">
                <a:solidFill>
                  <a:srgbClr val="FFFF00"/>
                </a:solidFill>
                <a:latin typeface="Calibri" pitchFamily="34" charset="0"/>
                <a:ea typeface="ＭＳ Ｐゴシック"/>
                <a:cs typeface="ＭＳ Ｐゴシック"/>
              </a:rPr>
              <a:t>Improvements in Forecast Models and Increased Satellite Data has Led to </a:t>
            </a:r>
            <a:br>
              <a:rPr lang="en-US" sz="2000" b="1" smtClean="0">
                <a:solidFill>
                  <a:srgbClr val="FFFF00"/>
                </a:solidFill>
                <a:latin typeface="Calibri" pitchFamily="34" charset="0"/>
                <a:ea typeface="ＭＳ Ｐゴシック"/>
                <a:cs typeface="ＭＳ Ｐゴシック"/>
              </a:rPr>
            </a:br>
            <a:r>
              <a:rPr lang="en-US" sz="2000" b="1" smtClean="0">
                <a:solidFill>
                  <a:srgbClr val="FFFF00"/>
                </a:solidFill>
                <a:latin typeface="Calibri" pitchFamily="34" charset="0"/>
                <a:ea typeface="ＭＳ Ｐゴシック"/>
                <a:cs typeface="ＭＳ Ｐゴシック"/>
              </a:rPr>
              <a:t>a Large Reduction in NHC Track Errors</a:t>
            </a:r>
          </a:p>
        </p:txBody>
      </p:sp>
      <p:sp>
        <p:nvSpPr>
          <p:cNvPr id="134147" name="Text Box 19"/>
          <p:cNvSpPr txBox="1">
            <a:spLocks noChangeArrowheads="1"/>
          </p:cNvSpPr>
          <p:nvPr/>
        </p:nvSpPr>
        <p:spPr bwMode="auto">
          <a:xfrm>
            <a:off x="1219200" y="5334000"/>
            <a:ext cx="434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 i="1">
                <a:solidFill>
                  <a:srgbClr val="FF0000"/>
                </a:solidFill>
                <a:latin typeface="Cambria" pitchFamily="18" charset="0"/>
              </a:rPr>
              <a:t>Errors have been cut in half over the past 15 years.  2009 was best year ever.</a:t>
            </a:r>
          </a:p>
        </p:txBody>
      </p:sp>
      <p:pic>
        <p:nvPicPr>
          <p:cNvPr id="134148" name="Picture 8" descr="NOA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9" name="Picture 8" descr="WSFO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4400" y="152400"/>
            <a:ext cx="463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876800" y="-11911013"/>
            <a:ext cx="23460075" cy="1876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123" name="Text Box 3"/>
          <p:cNvSpPr txBox="1">
            <a:spLocks noChangeArrowheads="1"/>
          </p:cNvSpPr>
          <p:nvPr/>
        </p:nvSpPr>
        <p:spPr bwMode="auto">
          <a:xfrm>
            <a:off x="4267200" y="304800"/>
            <a:ext cx="4724400" cy="1311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Cone versus </a:t>
            </a:r>
          </a:p>
          <a:p>
            <a:pPr algn="ctr" eaLnBrk="0" hangingPunct="0">
              <a:defRPr/>
            </a:pP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Size &amp; Impact</a:t>
            </a:r>
            <a:endParaRPr lang="en-US" sz="400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40291" name="Rectangle 4"/>
          <p:cNvSpPr>
            <a:spLocks noChangeArrowheads="1"/>
          </p:cNvSpPr>
          <p:nvPr/>
        </p:nvSpPr>
        <p:spPr bwMode="auto">
          <a:xfrm>
            <a:off x="6248400" y="2667000"/>
            <a:ext cx="2895600" cy="419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82880" rIns="182880" anchor="ctr"/>
          <a:lstStyle/>
          <a:p>
            <a:pPr algn="ctr" eaLnBrk="0" hangingPunct="0"/>
            <a:r>
              <a:rPr lang="en-US" sz="3600" b="1">
                <a:latin typeface="Arial" charset="0"/>
              </a:rPr>
              <a:t>The Cone  DOES NOT denote area of impact….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8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-4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16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914400"/>
            <a:ext cx="8305800" cy="2057400"/>
          </a:xfrm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lIns="274320" rIns="91440"/>
          <a:lstStyle/>
          <a:p>
            <a:pPr algn="ctr" eaLnBrk="1" hangingPunct="1">
              <a:defRPr/>
            </a:pPr>
            <a:r>
              <a:rPr lang="en-US" sz="4800" b="1" dirty="0" smtClean="0">
                <a:solidFill>
                  <a:srgbClr val="FFFF00"/>
                </a:solidFill>
                <a:latin typeface="Calibri" pitchFamily="34" charset="0"/>
              </a:rPr>
              <a:t>…”Dang, is it Hurricane Season Again, Already?”</a:t>
            </a:r>
            <a:endParaRPr lang="en-US" sz="3600" dirty="0" smtClean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581636" name="Picture 4" descr="Dept of Commerce Se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37263"/>
            <a:ext cx="825500" cy="820737"/>
          </a:xfrm>
          <a:prstGeom prst="rect">
            <a:avLst/>
          </a:prstGeom>
          <a:noFill/>
          <a:effectLst>
            <a:outerShdw dist="35921" dir="81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581637" name="Picture 5" descr="NOA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6096000"/>
            <a:ext cx="762000" cy="762000"/>
          </a:xfrm>
          <a:prstGeom prst="rect">
            <a:avLst/>
          </a:prstGeom>
          <a:noFill/>
          <a:effectLst>
            <a:outerShdw dist="35921" dir="81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66565" name="Picture 6" descr="WSFO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38300" y="6088063"/>
            <a:ext cx="7810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048000" y="5399782"/>
            <a:ext cx="56959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LSPAA First Friday Forum</a:t>
            </a:r>
          </a:p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May 6</a:t>
            </a:r>
            <a:r>
              <a:rPr lang="en-US" sz="3200" b="1" baseline="30000" dirty="0" smtClean="0">
                <a:solidFill>
                  <a:srgbClr val="FFFF00"/>
                </a:solidFill>
              </a:rPr>
              <a:t>th</a:t>
            </a:r>
            <a:r>
              <a:rPr lang="en-US" sz="3200" b="1" dirty="0" smtClean="0">
                <a:solidFill>
                  <a:srgbClr val="FFFF00"/>
                </a:solidFill>
              </a:rPr>
              <a:t>, 2011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371600" y="3429000"/>
            <a:ext cx="71913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kern="0" dirty="0" smtClean="0">
                <a:solidFill>
                  <a:srgbClr val="FFFF00"/>
                </a:solidFill>
                <a:latin typeface="Calibri" pitchFamily="34" charset="0"/>
              </a:rPr>
              <a:t>Chris </a:t>
            </a:r>
            <a:r>
              <a:rPr lang="en-US" sz="3600" b="1" kern="0" dirty="0" err="1">
                <a:solidFill>
                  <a:srgbClr val="FFFF00"/>
                </a:solidFill>
                <a:latin typeface="Calibri" pitchFamily="34" charset="0"/>
              </a:rPr>
              <a:t>Landsea</a:t>
            </a:r>
            <a:r>
              <a:rPr lang="en-US" sz="3600" b="1" kern="0" dirty="0">
                <a:solidFill>
                  <a:srgbClr val="FFFF00"/>
                </a:solidFill>
                <a:latin typeface="Calibri" pitchFamily="34" charset="0"/>
              </a:rPr>
              <a:t/>
            </a:r>
            <a:br>
              <a:rPr lang="en-US" sz="3600" b="1" kern="0" dirty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sz="3600" b="1" kern="0" dirty="0">
                <a:solidFill>
                  <a:srgbClr val="FFFF00"/>
                </a:solidFill>
                <a:latin typeface="Calibri" pitchFamily="34" charset="0"/>
              </a:rPr>
              <a:t>Science and Operations Officer</a:t>
            </a:r>
            <a:br>
              <a:rPr lang="en-US" sz="3600" b="1" kern="0" dirty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sz="3600" b="1" kern="0" dirty="0">
                <a:solidFill>
                  <a:srgbClr val="FFFF00"/>
                </a:solidFill>
                <a:latin typeface="Calibri" pitchFamily="34" charset="0"/>
              </a:rPr>
              <a:t>National Hurricane Center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8968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629400" y="-4572000"/>
            <a:ext cx="21174075" cy="1694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38" name="Rectangle 3"/>
          <p:cNvSpPr>
            <a:spLocks noChangeArrowheads="1"/>
          </p:cNvSpPr>
          <p:nvPr/>
        </p:nvSpPr>
        <p:spPr bwMode="auto">
          <a:xfrm>
            <a:off x="5791200" y="3429000"/>
            <a:ext cx="3352800" cy="3429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82880" rIns="182880" anchor="ctr"/>
          <a:lstStyle/>
          <a:p>
            <a:pPr algn="ctr" eaLnBrk="0" hangingPunct="0"/>
            <a:r>
              <a:rPr lang="en-US" sz="3600" b="1">
                <a:latin typeface="Arial" charset="0"/>
              </a:rPr>
              <a:t>…as Ike’s hurricane force winds demonstrate</a:t>
            </a:r>
          </a:p>
        </p:txBody>
      </p:sp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4267200" y="304800"/>
            <a:ext cx="4724400" cy="1311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Cone versus </a:t>
            </a:r>
          </a:p>
          <a:p>
            <a:pPr algn="ctr" eaLnBrk="0" hangingPunct="0">
              <a:defRPr/>
            </a:pP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Size &amp; Impact</a:t>
            </a:r>
            <a:endParaRPr lang="en-US" sz="4000">
              <a:solidFill>
                <a:srgbClr val="FFFF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Title 1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FFFF00"/>
                </a:solidFill>
                <a:latin typeface="Cambria" pitchFamily="18" charset="0"/>
              </a:rPr>
              <a:t>Tropical Cyclone Wind Field</a:t>
            </a:r>
          </a:p>
        </p:txBody>
      </p:sp>
      <p:sp>
        <p:nvSpPr>
          <p:cNvPr id="144386" name="TextBox 5"/>
          <p:cNvSpPr txBox="1">
            <a:spLocks noChangeArrowheads="1"/>
          </p:cNvSpPr>
          <p:nvPr/>
        </p:nvSpPr>
        <p:spPr bwMode="auto">
          <a:xfrm>
            <a:off x="2403475" y="685800"/>
            <a:ext cx="4111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i="1">
                <a:solidFill>
                  <a:srgbClr val="BFBFBF"/>
                </a:solidFill>
                <a:latin typeface="Cambria" pitchFamily="18" charset="0"/>
              </a:rPr>
              <a:t>  became operational in 2009</a:t>
            </a:r>
          </a:p>
        </p:txBody>
      </p:sp>
      <p:pic>
        <p:nvPicPr>
          <p:cNvPr id="144387" name="Picture 8" descr="NOA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8" name="Picture 8" descr="WSFO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152400"/>
            <a:ext cx="463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600200"/>
            <a:ext cx="6096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90" name="TextBox 13"/>
          <p:cNvSpPr txBox="1">
            <a:spLocks noChangeArrowheads="1"/>
          </p:cNvSpPr>
          <p:nvPr/>
        </p:nvSpPr>
        <p:spPr bwMode="auto">
          <a:xfrm>
            <a:off x="6629400" y="1828800"/>
            <a:ext cx="1879600" cy="39354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Cambria" pitchFamily="18" charset="0"/>
              </a:rPr>
              <a:t>Shows:</a:t>
            </a:r>
          </a:p>
          <a:p>
            <a:endParaRPr lang="en-US" sz="2800" b="1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en-US" sz="2800" b="1">
                <a:solidFill>
                  <a:srgbClr val="FFFF00"/>
                </a:solidFill>
                <a:latin typeface="Cambria" pitchFamily="18" charset="0"/>
              </a:rPr>
              <a:t>Wind field</a:t>
            </a:r>
          </a:p>
          <a:p>
            <a:endParaRPr lang="en-US" sz="2800" b="1">
              <a:solidFill>
                <a:srgbClr val="FFFF00"/>
              </a:solidFill>
              <a:latin typeface="Cambria" pitchFamily="18" charset="0"/>
            </a:endParaRPr>
          </a:p>
          <a:p>
            <a:r>
              <a:rPr lang="en-US" sz="2800" b="1">
                <a:solidFill>
                  <a:srgbClr val="FFFF00"/>
                </a:solidFill>
                <a:latin typeface="Cambria" pitchFamily="18" charset="0"/>
              </a:rPr>
              <a:t>Past track</a:t>
            </a:r>
          </a:p>
          <a:p>
            <a:endParaRPr lang="en-US" sz="2800" b="1">
              <a:solidFill>
                <a:srgbClr val="FFFF00"/>
              </a:solidFill>
              <a:latin typeface="Cambria" pitchFamily="18" charset="0"/>
            </a:endParaRPr>
          </a:p>
          <a:p>
            <a:r>
              <a:rPr lang="en-US" sz="2800" b="1">
                <a:solidFill>
                  <a:srgbClr val="FFFF00"/>
                </a:solidFill>
                <a:latin typeface="Cambria" pitchFamily="18" charset="0"/>
              </a:rPr>
              <a:t>Current</a:t>
            </a:r>
          </a:p>
          <a:p>
            <a:r>
              <a:rPr lang="en-US" sz="2800" b="1">
                <a:solidFill>
                  <a:srgbClr val="FFFF00"/>
                </a:solidFill>
                <a:latin typeface="Cambria" pitchFamily="18" charset="0"/>
              </a:rPr>
              <a:t>  watches/</a:t>
            </a:r>
            <a:br>
              <a:rPr lang="en-US" sz="2800" b="1">
                <a:solidFill>
                  <a:srgbClr val="FFFF00"/>
                </a:solidFill>
                <a:latin typeface="Cambria" pitchFamily="18" charset="0"/>
              </a:rPr>
            </a:br>
            <a:r>
              <a:rPr lang="en-US" sz="2800" b="1">
                <a:solidFill>
                  <a:srgbClr val="FFFF00"/>
                </a:solidFill>
                <a:latin typeface="Cambria" pitchFamily="18" charset="0"/>
              </a:rPr>
              <a:t>  warnings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Documents and Settings\jcangialosi\My Documents\Verification\JLF\AL_inerr (trend)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490" y="914400"/>
            <a:ext cx="916149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48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25413"/>
            <a:ext cx="7918450" cy="788987"/>
          </a:xfrm>
        </p:spPr>
        <p:txBody>
          <a:bodyPr anchor="t"/>
          <a:lstStyle/>
          <a:p>
            <a:pPr eaLnBrk="1" hangingPunct="1"/>
            <a:r>
              <a:rPr lang="en-US" sz="3600" smtClean="0">
                <a:solidFill>
                  <a:srgbClr val="FFFF00"/>
                </a:solidFill>
                <a:latin typeface="Calibri" pitchFamily="34" charset="0"/>
                <a:ea typeface="ＭＳ Ｐゴシック"/>
                <a:cs typeface="ＭＳ Ｐゴシック"/>
              </a:rPr>
              <a:t>Atlantic Intensity (Wind) Error Trends</a:t>
            </a:r>
          </a:p>
        </p:txBody>
      </p:sp>
      <p:sp>
        <p:nvSpPr>
          <p:cNvPr id="148483" name="Text Box 19"/>
          <p:cNvSpPr txBox="1">
            <a:spLocks noChangeArrowheads="1"/>
          </p:cNvSpPr>
          <p:nvPr/>
        </p:nvSpPr>
        <p:spPr bwMode="auto">
          <a:xfrm>
            <a:off x="4191000" y="1828800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 i="1">
                <a:solidFill>
                  <a:srgbClr val="FF0000"/>
                </a:solidFill>
                <a:latin typeface="Cambria" pitchFamily="18" charset="0"/>
              </a:rPr>
              <a:t>No progress with intensity.</a:t>
            </a:r>
          </a:p>
        </p:txBody>
      </p:sp>
      <p:sp>
        <p:nvSpPr>
          <p:cNvPr id="148484" name="Text Box 19"/>
          <p:cNvSpPr txBox="1">
            <a:spLocks noChangeArrowheads="1"/>
          </p:cNvSpPr>
          <p:nvPr/>
        </p:nvSpPr>
        <p:spPr bwMode="auto">
          <a:xfrm>
            <a:off x="2362200" y="4953000"/>
            <a:ext cx="4495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 i="1">
                <a:solidFill>
                  <a:srgbClr val="FF0000"/>
                </a:solidFill>
                <a:latin typeface="Arial" charset="0"/>
              </a:rPr>
              <a:t>24-48 h intensity forecasts are likely to be off by one SSHS category, and off by two SSHS categories perhaps 5-10% of the time.</a:t>
            </a:r>
          </a:p>
        </p:txBody>
      </p:sp>
      <p:pic>
        <p:nvPicPr>
          <p:cNvPr id="148485" name="Picture 8" descr="NOA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6" name="Picture 8" descr="WSFO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4400" y="152400"/>
            <a:ext cx="463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685800" y="5867400"/>
            <a:ext cx="217767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1000 Track Realizations                     34 kt 0-120 h Cumulative Probabilities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57200" y="228600"/>
            <a:ext cx="77073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</a:rPr>
              <a:t>Wind Speed Probabilities</a:t>
            </a:r>
            <a:endParaRPr lang="en-US" sz="3600" b="1" dirty="0">
              <a:solidFill>
                <a:srgbClr val="FFFFFF"/>
              </a:solidFill>
            </a:endParaRPr>
          </a:p>
          <a:p>
            <a:pPr algn="ctr"/>
            <a:r>
              <a:rPr lang="en-US" sz="3600" b="1" dirty="0">
                <a:solidFill>
                  <a:srgbClr val="FFFFFF"/>
                </a:solidFill>
              </a:rPr>
              <a:t>Hurricane Bill 20 Aug 2009 00 UTC</a:t>
            </a:r>
          </a:p>
        </p:txBody>
      </p:sp>
      <p:pic>
        <p:nvPicPr>
          <p:cNvPr id="14340" name="Picture 3" descr="al032009_082000_animated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057400"/>
            <a:ext cx="40132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4" descr="mcprob_al032009_082000_034_c_000_120[1]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600200"/>
            <a:ext cx="3913188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56966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ChangeArrowheads="1"/>
          </p:cNvSpPr>
          <p:nvPr/>
        </p:nvSpPr>
        <p:spPr bwMode="auto">
          <a:xfrm>
            <a:off x="533400" y="0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>
                <a:solidFill>
                  <a:srgbClr val="FFFF00"/>
                </a:solidFill>
                <a:latin typeface="Arial" charset="0"/>
              </a:rPr>
              <a:t>Forecast Coordination</a:t>
            </a:r>
          </a:p>
        </p:txBody>
      </p:sp>
      <p:sp>
        <p:nvSpPr>
          <p:cNvPr id="15872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76200" y="457200"/>
            <a:ext cx="3505200" cy="685800"/>
          </a:xfrm>
        </p:spPr>
        <p:txBody>
          <a:bodyPr/>
          <a:lstStyle/>
          <a:p>
            <a:pPr marL="0" indent="0" eaLnBrk="1" hangingPunct="1"/>
            <a:r>
              <a:rPr lang="en-US" sz="1800" smtClean="0">
                <a:solidFill>
                  <a:srgbClr val="FFFF00"/>
                </a:solidFill>
              </a:rPr>
              <a:t>Hurricane Hotline</a:t>
            </a:r>
          </a:p>
          <a:p>
            <a:pPr lvl="1" eaLnBrk="1" hangingPunct="1"/>
            <a:r>
              <a:rPr lang="en-US" sz="1800" smtClean="0">
                <a:solidFill>
                  <a:srgbClr val="FFFF00"/>
                </a:solidFill>
                <a:latin typeface="TradeGothicCondEighteen"/>
              </a:rPr>
              <a:t>Other NWS/NCEP National Centers (HPC, OPC, SPC) </a:t>
            </a:r>
          </a:p>
          <a:p>
            <a:pPr lvl="1" eaLnBrk="1" hangingPunct="1"/>
            <a:r>
              <a:rPr lang="en-US" sz="1800" smtClean="0">
                <a:solidFill>
                  <a:srgbClr val="FFFF00"/>
                </a:solidFill>
                <a:latin typeface="TradeGothicCondEighteen"/>
              </a:rPr>
              <a:t>Local NWS Offices</a:t>
            </a:r>
          </a:p>
          <a:p>
            <a:pPr lvl="1" eaLnBrk="1" hangingPunct="1"/>
            <a:r>
              <a:rPr lang="en-US" sz="1800" smtClean="0">
                <a:solidFill>
                  <a:srgbClr val="FFFF00"/>
                </a:solidFill>
                <a:latin typeface="TradeGothicCondEighteen"/>
              </a:rPr>
              <a:t>DOD</a:t>
            </a:r>
          </a:p>
          <a:p>
            <a:pPr lvl="1" eaLnBrk="1" hangingPunct="1"/>
            <a:r>
              <a:rPr lang="en-US" sz="1800" smtClean="0">
                <a:solidFill>
                  <a:srgbClr val="FFFF00"/>
                </a:solidFill>
                <a:latin typeface="TradeGothicCondEighteen"/>
              </a:rPr>
              <a:t>Other federal agencies</a:t>
            </a:r>
          </a:p>
        </p:txBody>
      </p:sp>
      <p:pic>
        <p:nvPicPr>
          <p:cNvPr id="158723" name="Picture 4" descr="grou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16238"/>
            <a:ext cx="5181600" cy="394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4" name="Picture 5" descr="hotline_call_surround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3300" y="609600"/>
            <a:ext cx="5600700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5" name="Picture 6" descr="nmap1"/>
          <p:cNvPicPr>
            <a:picLocks noChangeAspect="1" noChangeArrowheads="1"/>
          </p:cNvPicPr>
          <p:nvPr/>
        </p:nvPicPr>
        <p:blipFill>
          <a:blip r:embed="rId5" cstate="print"/>
          <a:srcRect l="8904" t="12985" b="5821"/>
          <a:stretch>
            <a:fillRect/>
          </a:stretch>
        </p:blipFill>
        <p:spPr bwMode="auto">
          <a:xfrm>
            <a:off x="5486400" y="4114800"/>
            <a:ext cx="3352800" cy="2743200"/>
          </a:xfrm>
          <a:prstGeom prst="rect">
            <a:avLst/>
          </a:prstGeom>
          <a:solidFill>
            <a:schemeClr val="bg1"/>
          </a:solidFill>
          <a:ln w="571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58726" name="Line 7"/>
          <p:cNvSpPr>
            <a:spLocks noChangeShapeType="1"/>
          </p:cNvSpPr>
          <p:nvPr/>
        </p:nvSpPr>
        <p:spPr bwMode="auto">
          <a:xfrm>
            <a:off x="5522913" y="6858000"/>
            <a:ext cx="3290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727" name="Oval 8"/>
          <p:cNvSpPr>
            <a:spLocks noChangeArrowheads="1"/>
          </p:cNvSpPr>
          <p:nvPr/>
        </p:nvSpPr>
        <p:spPr bwMode="auto">
          <a:xfrm>
            <a:off x="7150100" y="5848350"/>
            <a:ext cx="76200" cy="809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28" name="Oval 9"/>
          <p:cNvSpPr>
            <a:spLocks noChangeArrowheads="1"/>
          </p:cNvSpPr>
          <p:nvPr/>
        </p:nvSpPr>
        <p:spPr bwMode="auto">
          <a:xfrm>
            <a:off x="6999288" y="5929313"/>
            <a:ext cx="76200" cy="8255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29" name="Oval 10"/>
          <p:cNvSpPr>
            <a:spLocks noChangeArrowheads="1"/>
          </p:cNvSpPr>
          <p:nvPr/>
        </p:nvSpPr>
        <p:spPr bwMode="auto">
          <a:xfrm>
            <a:off x="7226300" y="6011863"/>
            <a:ext cx="74613" cy="7937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30" name="Oval 11"/>
          <p:cNvSpPr>
            <a:spLocks noChangeArrowheads="1"/>
          </p:cNvSpPr>
          <p:nvPr/>
        </p:nvSpPr>
        <p:spPr bwMode="auto">
          <a:xfrm>
            <a:off x="7226300" y="6051550"/>
            <a:ext cx="74613" cy="7937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31" name="Oval 12"/>
          <p:cNvSpPr>
            <a:spLocks noChangeArrowheads="1"/>
          </p:cNvSpPr>
          <p:nvPr/>
        </p:nvSpPr>
        <p:spPr bwMode="auto">
          <a:xfrm>
            <a:off x="7150100" y="6172200"/>
            <a:ext cx="76200" cy="809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32" name="Oval 13"/>
          <p:cNvSpPr>
            <a:spLocks noChangeArrowheads="1"/>
          </p:cNvSpPr>
          <p:nvPr/>
        </p:nvSpPr>
        <p:spPr bwMode="auto">
          <a:xfrm>
            <a:off x="6999288" y="5646738"/>
            <a:ext cx="76200" cy="825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33" name="Oval 14"/>
          <p:cNvSpPr>
            <a:spLocks noChangeArrowheads="1"/>
          </p:cNvSpPr>
          <p:nvPr/>
        </p:nvSpPr>
        <p:spPr bwMode="auto">
          <a:xfrm>
            <a:off x="7112000" y="5810250"/>
            <a:ext cx="76200" cy="79375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34" name="Oval 15"/>
          <p:cNvSpPr>
            <a:spLocks noChangeArrowheads="1"/>
          </p:cNvSpPr>
          <p:nvPr/>
        </p:nvSpPr>
        <p:spPr bwMode="auto">
          <a:xfrm>
            <a:off x="6581775" y="5768975"/>
            <a:ext cx="76200" cy="7937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35" name="Oval 16"/>
          <p:cNvSpPr>
            <a:spLocks noChangeArrowheads="1"/>
          </p:cNvSpPr>
          <p:nvPr/>
        </p:nvSpPr>
        <p:spPr bwMode="auto">
          <a:xfrm>
            <a:off x="6770688" y="5729288"/>
            <a:ext cx="76200" cy="80962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36" name="Oval 17"/>
          <p:cNvSpPr>
            <a:spLocks noChangeArrowheads="1"/>
          </p:cNvSpPr>
          <p:nvPr/>
        </p:nvSpPr>
        <p:spPr bwMode="auto">
          <a:xfrm>
            <a:off x="8701088" y="6011863"/>
            <a:ext cx="74612" cy="7937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37" name="Oval 18"/>
          <p:cNvSpPr>
            <a:spLocks noChangeArrowheads="1"/>
          </p:cNvSpPr>
          <p:nvPr/>
        </p:nvSpPr>
        <p:spPr bwMode="auto">
          <a:xfrm>
            <a:off x="6999288" y="5405438"/>
            <a:ext cx="76200" cy="80962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38" name="Oval 19"/>
          <p:cNvSpPr>
            <a:spLocks noChangeArrowheads="1"/>
          </p:cNvSpPr>
          <p:nvPr/>
        </p:nvSpPr>
        <p:spPr bwMode="auto">
          <a:xfrm>
            <a:off x="6923088" y="5326063"/>
            <a:ext cx="76200" cy="7937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39" name="Oval 20"/>
          <p:cNvSpPr>
            <a:spLocks noChangeArrowheads="1"/>
          </p:cNvSpPr>
          <p:nvPr/>
        </p:nvSpPr>
        <p:spPr bwMode="auto">
          <a:xfrm>
            <a:off x="7075488" y="5203825"/>
            <a:ext cx="74612" cy="809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40" name="Oval 21"/>
          <p:cNvSpPr>
            <a:spLocks noChangeArrowheads="1"/>
          </p:cNvSpPr>
          <p:nvPr/>
        </p:nvSpPr>
        <p:spPr bwMode="auto">
          <a:xfrm>
            <a:off x="7150100" y="4195763"/>
            <a:ext cx="76200" cy="7937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41" name="Oval 22"/>
          <p:cNvSpPr>
            <a:spLocks noChangeArrowheads="1"/>
          </p:cNvSpPr>
          <p:nvPr/>
        </p:nvSpPr>
        <p:spPr bwMode="auto">
          <a:xfrm>
            <a:off x="7188200" y="4357688"/>
            <a:ext cx="76200" cy="80962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42" name="Oval 23"/>
          <p:cNvSpPr>
            <a:spLocks noChangeArrowheads="1"/>
          </p:cNvSpPr>
          <p:nvPr/>
        </p:nvSpPr>
        <p:spPr bwMode="auto">
          <a:xfrm>
            <a:off x="7150100" y="4518025"/>
            <a:ext cx="76200" cy="809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43" name="Oval 24"/>
          <p:cNvSpPr>
            <a:spLocks noChangeArrowheads="1"/>
          </p:cNvSpPr>
          <p:nvPr/>
        </p:nvSpPr>
        <p:spPr bwMode="auto">
          <a:xfrm>
            <a:off x="7112000" y="4518025"/>
            <a:ext cx="76200" cy="809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44" name="Oval 25"/>
          <p:cNvSpPr>
            <a:spLocks noChangeArrowheads="1"/>
          </p:cNvSpPr>
          <p:nvPr/>
        </p:nvSpPr>
        <p:spPr bwMode="auto">
          <a:xfrm>
            <a:off x="7075488" y="4640263"/>
            <a:ext cx="74612" cy="7937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45" name="Oval 26"/>
          <p:cNvSpPr>
            <a:spLocks noChangeArrowheads="1"/>
          </p:cNvSpPr>
          <p:nvPr/>
        </p:nvSpPr>
        <p:spPr bwMode="auto">
          <a:xfrm>
            <a:off x="7112000" y="4922838"/>
            <a:ext cx="76200" cy="7937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46" name="Oval 27"/>
          <p:cNvSpPr>
            <a:spLocks noChangeArrowheads="1"/>
          </p:cNvSpPr>
          <p:nvPr/>
        </p:nvSpPr>
        <p:spPr bwMode="auto">
          <a:xfrm>
            <a:off x="7075488" y="4960938"/>
            <a:ext cx="74612" cy="8255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47" name="Oval 28"/>
          <p:cNvSpPr>
            <a:spLocks noChangeArrowheads="1"/>
          </p:cNvSpPr>
          <p:nvPr/>
        </p:nvSpPr>
        <p:spPr bwMode="auto">
          <a:xfrm>
            <a:off x="6999288" y="5083175"/>
            <a:ext cx="76200" cy="7937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48" name="Oval 29"/>
          <p:cNvSpPr>
            <a:spLocks noChangeArrowheads="1"/>
          </p:cNvSpPr>
          <p:nvPr/>
        </p:nvSpPr>
        <p:spPr bwMode="auto">
          <a:xfrm>
            <a:off x="6999288" y="4800600"/>
            <a:ext cx="76200" cy="809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49" name="Oval 30"/>
          <p:cNvSpPr>
            <a:spLocks noChangeArrowheads="1"/>
          </p:cNvSpPr>
          <p:nvPr/>
        </p:nvSpPr>
        <p:spPr bwMode="auto">
          <a:xfrm>
            <a:off x="7150100" y="5124450"/>
            <a:ext cx="76200" cy="7937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50" name="Oval 31"/>
          <p:cNvSpPr>
            <a:spLocks noChangeArrowheads="1"/>
          </p:cNvSpPr>
          <p:nvPr/>
        </p:nvSpPr>
        <p:spPr bwMode="auto">
          <a:xfrm>
            <a:off x="6961188" y="4759325"/>
            <a:ext cx="74612" cy="8255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51" name="Oval 32"/>
          <p:cNvSpPr>
            <a:spLocks noChangeArrowheads="1"/>
          </p:cNvSpPr>
          <p:nvPr/>
        </p:nvSpPr>
        <p:spPr bwMode="auto">
          <a:xfrm>
            <a:off x="6923088" y="4800600"/>
            <a:ext cx="76200" cy="809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52" name="Oval 33"/>
          <p:cNvSpPr>
            <a:spLocks noChangeArrowheads="1"/>
          </p:cNvSpPr>
          <p:nvPr/>
        </p:nvSpPr>
        <p:spPr bwMode="auto">
          <a:xfrm>
            <a:off x="6923088" y="4841875"/>
            <a:ext cx="76200" cy="809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53" name="Oval 34"/>
          <p:cNvSpPr>
            <a:spLocks noChangeArrowheads="1"/>
          </p:cNvSpPr>
          <p:nvPr/>
        </p:nvSpPr>
        <p:spPr bwMode="auto">
          <a:xfrm>
            <a:off x="6999288" y="4841875"/>
            <a:ext cx="76200" cy="809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54" name="Oval 35"/>
          <p:cNvSpPr>
            <a:spLocks noChangeArrowheads="1"/>
          </p:cNvSpPr>
          <p:nvPr/>
        </p:nvSpPr>
        <p:spPr bwMode="auto">
          <a:xfrm>
            <a:off x="6469063" y="5810250"/>
            <a:ext cx="76200" cy="7937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55" name="Oval 36"/>
          <p:cNvSpPr>
            <a:spLocks noChangeArrowheads="1"/>
          </p:cNvSpPr>
          <p:nvPr/>
        </p:nvSpPr>
        <p:spPr bwMode="auto">
          <a:xfrm>
            <a:off x="6392863" y="5848350"/>
            <a:ext cx="76200" cy="809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56" name="Oval 37"/>
          <p:cNvSpPr>
            <a:spLocks noChangeArrowheads="1"/>
          </p:cNvSpPr>
          <p:nvPr/>
        </p:nvSpPr>
        <p:spPr bwMode="auto">
          <a:xfrm>
            <a:off x="6356350" y="5889625"/>
            <a:ext cx="76200" cy="80963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57" name="Oval 38"/>
          <p:cNvSpPr>
            <a:spLocks noChangeArrowheads="1"/>
          </p:cNvSpPr>
          <p:nvPr/>
        </p:nvSpPr>
        <p:spPr bwMode="auto">
          <a:xfrm>
            <a:off x="6129338" y="5929313"/>
            <a:ext cx="74612" cy="8255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58" name="Oval 39"/>
          <p:cNvSpPr>
            <a:spLocks noChangeArrowheads="1"/>
          </p:cNvSpPr>
          <p:nvPr/>
        </p:nvSpPr>
        <p:spPr bwMode="auto">
          <a:xfrm>
            <a:off x="5978525" y="6011863"/>
            <a:ext cx="74613" cy="7937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59" name="Oval 40"/>
          <p:cNvSpPr>
            <a:spLocks noChangeArrowheads="1"/>
          </p:cNvSpPr>
          <p:nvPr/>
        </p:nvSpPr>
        <p:spPr bwMode="auto">
          <a:xfrm>
            <a:off x="5751513" y="5486400"/>
            <a:ext cx="76200" cy="809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60" name="Oval 41"/>
          <p:cNvSpPr>
            <a:spLocks noChangeArrowheads="1"/>
          </p:cNvSpPr>
          <p:nvPr/>
        </p:nvSpPr>
        <p:spPr bwMode="auto">
          <a:xfrm>
            <a:off x="5788025" y="5729288"/>
            <a:ext cx="76200" cy="80962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61" name="Oval 42"/>
          <p:cNvSpPr>
            <a:spLocks noChangeArrowheads="1"/>
          </p:cNvSpPr>
          <p:nvPr/>
        </p:nvSpPr>
        <p:spPr bwMode="auto">
          <a:xfrm>
            <a:off x="5751513" y="6051550"/>
            <a:ext cx="76200" cy="7937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62" name="Oval 43"/>
          <p:cNvSpPr>
            <a:spLocks noChangeArrowheads="1"/>
          </p:cNvSpPr>
          <p:nvPr/>
        </p:nvSpPr>
        <p:spPr bwMode="auto">
          <a:xfrm>
            <a:off x="5827713" y="6172200"/>
            <a:ext cx="74612" cy="809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63" name="Oval 44"/>
          <p:cNvSpPr>
            <a:spLocks noChangeArrowheads="1"/>
          </p:cNvSpPr>
          <p:nvPr/>
        </p:nvSpPr>
        <p:spPr bwMode="auto">
          <a:xfrm>
            <a:off x="5788025" y="6213475"/>
            <a:ext cx="76200" cy="80963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64" name="Oval 45"/>
          <p:cNvSpPr>
            <a:spLocks noChangeArrowheads="1"/>
          </p:cNvSpPr>
          <p:nvPr/>
        </p:nvSpPr>
        <p:spPr bwMode="auto">
          <a:xfrm>
            <a:off x="5827713" y="6373813"/>
            <a:ext cx="74612" cy="80962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65" name="Oval 46"/>
          <p:cNvSpPr>
            <a:spLocks noChangeArrowheads="1"/>
          </p:cNvSpPr>
          <p:nvPr/>
        </p:nvSpPr>
        <p:spPr bwMode="auto">
          <a:xfrm>
            <a:off x="5902325" y="5124450"/>
            <a:ext cx="76200" cy="7937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66" name="Oval 47"/>
          <p:cNvSpPr>
            <a:spLocks noChangeArrowheads="1"/>
          </p:cNvSpPr>
          <p:nvPr/>
        </p:nvSpPr>
        <p:spPr bwMode="auto">
          <a:xfrm>
            <a:off x="5788025" y="4960938"/>
            <a:ext cx="76200" cy="8255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67" name="Oval 48"/>
          <p:cNvSpPr>
            <a:spLocks noChangeArrowheads="1"/>
          </p:cNvSpPr>
          <p:nvPr/>
        </p:nvSpPr>
        <p:spPr bwMode="auto">
          <a:xfrm>
            <a:off x="7754938" y="4476750"/>
            <a:ext cx="74612" cy="809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68" name="Oval 49"/>
          <p:cNvSpPr>
            <a:spLocks noChangeArrowheads="1"/>
          </p:cNvSpPr>
          <p:nvPr/>
        </p:nvSpPr>
        <p:spPr bwMode="auto">
          <a:xfrm>
            <a:off x="6999288" y="5688013"/>
            <a:ext cx="76200" cy="80962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69" name="Oval 50"/>
          <p:cNvSpPr>
            <a:spLocks noChangeArrowheads="1"/>
          </p:cNvSpPr>
          <p:nvPr/>
        </p:nvSpPr>
        <p:spPr bwMode="auto">
          <a:xfrm>
            <a:off x="7754938" y="4648200"/>
            <a:ext cx="74612" cy="80963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70" name="Oval 51"/>
          <p:cNvSpPr>
            <a:spLocks noChangeArrowheads="1"/>
          </p:cNvSpPr>
          <p:nvPr/>
        </p:nvSpPr>
        <p:spPr bwMode="auto">
          <a:xfrm>
            <a:off x="7754938" y="4835525"/>
            <a:ext cx="74612" cy="825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71" name="Rectangle 52"/>
          <p:cNvSpPr>
            <a:spLocks noChangeArrowheads="1"/>
          </p:cNvSpPr>
          <p:nvPr/>
        </p:nvSpPr>
        <p:spPr bwMode="auto">
          <a:xfrm>
            <a:off x="7604125" y="4357688"/>
            <a:ext cx="1058863" cy="9683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72" name="Line 53"/>
          <p:cNvSpPr>
            <a:spLocks noChangeShapeType="1"/>
          </p:cNvSpPr>
          <p:nvPr/>
        </p:nvSpPr>
        <p:spPr bwMode="auto">
          <a:xfrm>
            <a:off x="5522913" y="4114800"/>
            <a:ext cx="3290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773" name="Text Box 54"/>
          <p:cNvSpPr txBox="1">
            <a:spLocks noChangeArrowheads="1"/>
          </p:cNvSpPr>
          <p:nvPr/>
        </p:nvSpPr>
        <p:spPr bwMode="auto">
          <a:xfrm>
            <a:off x="7810500" y="4371975"/>
            <a:ext cx="598488" cy="6397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rgbClr val="000000"/>
                </a:solidFill>
                <a:latin typeface="Arial" charset="0"/>
              </a:rPr>
              <a:t>NWS</a:t>
            </a:r>
          </a:p>
          <a:p>
            <a:pPr eaLnBrk="0" hangingPunct="0"/>
            <a:r>
              <a:rPr lang="en-US" sz="1200" b="1">
                <a:solidFill>
                  <a:srgbClr val="000000"/>
                </a:solidFill>
                <a:latin typeface="Arial" charset="0"/>
              </a:rPr>
              <a:t>USAF</a:t>
            </a:r>
          </a:p>
          <a:p>
            <a:pPr eaLnBrk="0" hangingPunct="0"/>
            <a:r>
              <a:rPr lang="en-US" sz="1200" b="1">
                <a:solidFill>
                  <a:srgbClr val="000000"/>
                </a:solidFill>
                <a:latin typeface="Arial" charset="0"/>
              </a:rPr>
              <a:t>USN</a:t>
            </a:r>
          </a:p>
        </p:txBody>
      </p:sp>
      <p:sp>
        <p:nvSpPr>
          <p:cNvPr id="158774" name="Oval 55"/>
          <p:cNvSpPr>
            <a:spLocks noChangeArrowheads="1"/>
          </p:cNvSpPr>
          <p:nvPr/>
        </p:nvSpPr>
        <p:spPr bwMode="auto">
          <a:xfrm>
            <a:off x="6697663" y="5445125"/>
            <a:ext cx="73025" cy="8255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75" name="Oval 56"/>
          <p:cNvSpPr>
            <a:spLocks noChangeArrowheads="1"/>
          </p:cNvSpPr>
          <p:nvPr/>
        </p:nvSpPr>
        <p:spPr bwMode="auto">
          <a:xfrm>
            <a:off x="6961188" y="5929313"/>
            <a:ext cx="74612" cy="8255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76" name="Oval 57"/>
          <p:cNvSpPr>
            <a:spLocks noChangeArrowheads="1"/>
          </p:cNvSpPr>
          <p:nvPr/>
        </p:nvSpPr>
        <p:spPr bwMode="auto">
          <a:xfrm>
            <a:off x="6961188" y="5326063"/>
            <a:ext cx="74612" cy="79375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77" name="Oval 58"/>
          <p:cNvSpPr>
            <a:spLocks noChangeArrowheads="1"/>
          </p:cNvSpPr>
          <p:nvPr/>
        </p:nvSpPr>
        <p:spPr bwMode="auto">
          <a:xfrm>
            <a:off x="6846888" y="4640263"/>
            <a:ext cx="76200" cy="7937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58778" name="Text Box 59"/>
          <p:cNvSpPr txBox="1">
            <a:spLocks noChangeArrowheads="1"/>
          </p:cNvSpPr>
          <p:nvPr/>
        </p:nvSpPr>
        <p:spPr bwMode="auto">
          <a:xfrm>
            <a:off x="5791200" y="6488113"/>
            <a:ext cx="2546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charset="0"/>
              </a:rPr>
              <a:t>Hurricane Hotline Locations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2" descr="carib-coordination map"/>
          <p:cNvPicPr>
            <a:picLocks noChangeAspect="1" noChangeArrowheads="1"/>
          </p:cNvPicPr>
          <p:nvPr/>
        </p:nvPicPr>
        <p:blipFill>
          <a:blip r:embed="rId3" cstate="print"/>
          <a:srcRect l="33644" t="29652" r="16910" b="37149"/>
          <a:stretch>
            <a:fillRect/>
          </a:stretch>
        </p:blipFill>
        <p:spPr bwMode="auto">
          <a:xfrm>
            <a:off x="0" y="1219200"/>
            <a:ext cx="9144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0" name="AutoShape 3"/>
          <p:cNvSpPr>
            <a:spLocks noChangeArrowheads="1"/>
          </p:cNvSpPr>
          <p:nvPr/>
        </p:nvSpPr>
        <p:spPr bwMode="auto">
          <a:xfrm>
            <a:off x="5715000" y="3429000"/>
            <a:ext cx="228600" cy="22860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000">
              <a:latin typeface="Arial" charset="0"/>
            </a:endParaRPr>
          </a:p>
        </p:txBody>
      </p:sp>
      <p:sp>
        <p:nvSpPr>
          <p:cNvPr id="160771" name="Text Box 4"/>
          <p:cNvSpPr txBox="1">
            <a:spLocks noChangeArrowheads="1"/>
          </p:cNvSpPr>
          <p:nvPr/>
        </p:nvSpPr>
        <p:spPr bwMode="auto">
          <a:xfrm>
            <a:off x="3429000" y="3062288"/>
            <a:ext cx="3200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Arial" charset="0"/>
              </a:rPr>
              <a:t>RSMC Miami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60772" name="AutoShape 5"/>
          <p:cNvSpPr>
            <a:spLocks noChangeArrowheads="1"/>
          </p:cNvSpPr>
          <p:nvPr/>
        </p:nvSpPr>
        <p:spPr bwMode="auto">
          <a:xfrm rot="-885471">
            <a:off x="3429000" y="3810000"/>
            <a:ext cx="2271713" cy="152400"/>
          </a:xfrm>
          <a:prstGeom prst="leftArrow">
            <a:avLst>
              <a:gd name="adj1" fmla="val 50000"/>
              <a:gd name="adj2" fmla="val 37265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000">
              <a:latin typeface="Arial" charset="0"/>
            </a:endParaRPr>
          </a:p>
        </p:txBody>
      </p:sp>
      <p:sp>
        <p:nvSpPr>
          <p:cNvPr id="160773" name="AutoShape 6"/>
          <p:cNvSpPr>
            <a:spLocks noChangeArrowheads="1"/>
          </p:cNvSpPr>
          <p:nvPr/>
        </p:nvSpPr>
        <p:spPr bwMode="auto">
          <a:xfrm rot="6462325" flipH="1">
            <a:off x="4964907" y="4329906"/>
            <a:ext cx="1182688" cy="155575"/>
          </a:xfrm>
          <a:prstGeom prst="leftArrow">
            <a:avLst>
              <a:gd name="adj1" fmla="val 50000"/>
              <a:gd name="adj2" fmla="val 19005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000">
              <a:latin typeface="Arial" charset="0"/>
            </a:endParaRPr>
          </a:p>
        </p:txBody>
      </p:sp>
      <p:sp>
        <p:nvSpPr>
          <p:cNvPr id="160774" name="AutoShape 7"/>
          <p:cNvSpPr>
            <a:spLocks noChangeArrowheads="1"/>
          </p:cNvSpPr>
          <p:nvPr/>
        </p:nvSpPr>
        <p:spPr bwMode="auto">
          <a:xfrm rot="-8603274">
            <a:off x="5815013" y="4191000"/>
            <a:ext cx="2271712" cy="158750"/>
          </a:xfrm>
          <a:prstGeom prst="leftArrow">
            <a:avLst>
              <a:gd name="adj1" fmla="val 50000"/>
              <a:gd name="adj2" fmla="val 3577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000">
              <a:latin typeface="Arial" charset="0"/>
            </a:endParaRPr>
          </a:p>
        </p:txBody>
      </p:sp>
      <p:sp>
        <p:nvSpPr>
          <p:cNvPr id="160775" name="Text Box 8"/>
          <p:cNvSpPr txBox="1">
            <a:spLocks noChangeArrowheads="1"/>
          </p:cNvSpPr>
          <p:nvPr/>
        </p:nvSpPr>
        <p:spPr bwMode="auto">
          <a:xfrm>
            <a:off x="1066800" y="61913"/>
            <a:ext cx="708660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Arial" charset="0"/>
              </a:rPr>
              <a:t>WORLD METEOROLOGICAL ORGANIZATION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Arial" charset="0"/>
              </a:rPr>
              <a:t>Regional  Association  IV (RA-IV) Coordination</a:t>
            </a:r>
            <a:endParaRPr lang="en-US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60776" name="AutoShape 9"/>
          <p:cNvSpPr>
            <a:spLocks noChangeArrowheads="1"/>
          </p:cNvSpPr>
          <p:nvPr/>
        </p:nvSpPr>
        <p:spPr bwMode="auto">
          <a:xfrm rot="8996310">
            <a:off x="5867400" y="2971800"/>
            <a:ext cx="1662113" cy="152400"/>
          </a:xfrm>
          <a:prstGeom prst="leftArrow">
            <a:avLst>
              <a:gd name="adj1" fmla="val 50000"/>
              <a:gd name="adj2" fmla="val 27265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000">
              <a:latin typeface="Arial" charset="0"/>
            </a:endParaRPr>
          </a:p>
        </p:txBody>
      </p:sp>
      <p:sp>
        <p:nvSpPr>
          <p:cNvPr id="160777" name="AutoShape 10"/>
          <p:cNvSpPr>
            <a:spLocks noChangeArrowheads="1"/>
          </p:cNvSpPr>
          <p:nvPr/>
        </p:nvSpPr>
        <p:spPr bwMode="auto">
          <a:xfrm rot="6923186">
            <a:off x="5410200" y="2514600"/>
            <a:ext cx="1666875" cy="161925"/>
          </a:xfrm>
          <a:prstGeom prst="leftArrow">
            <a:avLst>
              <a:gd name="adj1" fmla="val 50000"/>
              <a:gd name="adj2" fmla="val 25735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000">
              <a:latin typeface="Arial" charset="0"/>
            </a:endParaRPr>
          </a:p>
        </p:txBody>
      </p:sp>
      <p:sp>
        <p:nvSpPr>
          <p:cNvPr id="160778" name="Text Box 11"/>
          <p:cNvSpPr txBox="1">
            <a:spLocks noChangeArrowheads="1"/>
          </p:cNvSpPr>
          <p:nvPr/>
        </p:nvSpPr>
        <p:spPr bwMode="auto">
          <a:xfrm>
            <a:off x="-76200" y="5181600"/>
            <a:ext cx="5867400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0000"/>
                </a:solidFill>
                <a:latin typeface="Arial" charset="0"/>
              </a:rPr>
              <a:t>RSMC=                                                               Regional Specialized Meteorological Center;            </a:t>
            </a:r>
          </a:p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0000"/>
                </a:solidFill>
                <a:latin typeface="Arial" charset="0"/>
              </a:rPr>
              <a:t>RA-IV countries include Caribbean area,         Central America, Mexico, Canada, and Bermuda.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7" name="Picture 4" descr="Dean_warnings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654050"/>
            <a:ext cx="7791450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18" name="Picture 5" descr="AL042007_5W_012_0"/>
          <p:cNvPicPr>
            <a:picLocks noChangeAspect="1" noChangeArrowheads="1"/>
          </p:cNvPicPr>
          <p:nvPr/>
        </p:nvPicPr>
        <p:blipFill>
          <a:blip r:embed="rId4" cstate="print"/>
          <a:srcRect l="67877" t="37711" r="7095" b="52234"/>
          <a:stretch>
            <a:fillRect/>
          </a:stretch>
        </p:blipFill>
        <p:spPr bwMode="auto">
          <a:xfrm>
            <a:off x="5943600" y="1219200"/>
            <a:ext cx="1676400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19" name="Rectangle 6"/>
          <p:cNvSpPr>
            <a:spLocks noChangeArrowheads="1"/>
          </p:cNvSpPr>
          <p:nvPr/>
        </p:nvSpPr>
        <p:spPr bwMode="auto">
          <a:xfrm>
            <a:off x="5943600" y="1219200"/>
            <a:ext cx="1676400" cy="533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62820" name="Text Box 7"/>
          <p:cNvSpPr txBox="1">
            <a:spLocks noChangeArrowheads="1"/>
          </p:cNvSpPr>
          <p:nvPr/>
        </p:nvSpPr>
        <p:spPr bwMode="auto">
          <a:xfrm>
            <a:off x="1295400" y="228600"/>
            <a:ext cx="723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>
                <a:solidFill>
                  <a:schemeClr val="bg1"/>
                </a:solidFill>
                <a:latin typeface="Arial" charset="0"/>
              </a:rPr>
              <a:t>Hurricane Dean watches and warnings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0" y="0"/>
            <a:ext cx="9144000" cy="685800"/>
          </a:xfrm>
          <a:effectLst>
            <a:outerShdw dist="35921" dir="2700000" algn="ctr" rotWithShape="0">
              <a:schemeClr val="tx1"/>
            </a:outerShdw>
          </a:effectLst>
        </p:spPr>
        <p:txBody>
          <a:bodyPr lIns="91440" rIns="91440"/>
          <a:lstStyle/>
          <a:p>
            <a:pPr>
              <a:defRPr/>
            </a:pPr>
            <a:r>
              <a:rPr lang="en-US" sz="4000" b="1" smtClean="0">
                <a:solidFill>
                  <a:srgbClr val="FFFF00"/>
                </a:solidFill>
                <a:latin typeface="Arial" pitchFamily="34" charset="0"/>
              </a:rPr>
              <a:t>OPERATIONAL COMMUNICATIONS</a:t>
            </a:r>
          </a:p>
        </p:txBody>
      </p:sp>
      <p:sp>
        <p:nvSpPr>
          <p:cNvPr id="164866" name="Rectangle 11"/>
          <p:cNvSpPr>
            <a:spLocks noChangeArrowheads="1"/>
          </p:cNvSpPr>
          <p:nvPr/>
        </p:nvSpPr>
        <p:spPr bwMode="auto">
          <a:xfrm>
            <a:off x="457200" y="3276600"/>
            <a:ext cx="37338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>
                <a:solidFill>
                  <a:schemeClr val="bg1"/>
                </a:solidFill>
                <a:latin typeface="Arial" charset="0"/>
              </a:rPr>
              <a:t>President George W. Bush and Deputy Chief of Staff Joe Hagin, center, during a video teleconference with NHC and emergency managers</a:t>
            </a:r>
            <a:endParaRPr lang="en-US" sz="12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51713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66800"/>
            <a:ext cx="3581400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517134" name="Text Box 14"/>
          <p:cNvSpPr txBox="1">
            <a:spLocks noChangeArrowheads="1"/>
          </p:cNvSpPr>
          <p:nvPr/>
        </p:nvSpPr>
        <p:spPr bwMode="auto">
          <a:xfrm>
            <a:off x="381000" y="669925"/>
            <a:ext cx="3870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>
                <a:solidFill>
                  <a:srgbClr val="FFFF00"/>
                </a:solidFill>
                <a:latin typeface="Arial" charset="0"/>
              </a:rPr>
              <a:t>WITH KEY DECISION-MAKERS</a:t>
            </a:r>
          </a:p>
        </p:txBody>
      </p:sp>
      <p:pic>
        <p:nvPicPr>
          <p:cNvPr id="164869" name="Picture 15" descr="HurrDebbyB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057275"/>
            <a:ext cx="3352800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7136" name="Rectangle 16"/>
          <p:cNvSpPr>
            <a:spLocks noChangeArrowheads="1"/>
          </p:cNvSpPr>
          <p:nvPr/>
        </p:nvSpPr>
        <p:spPr bwMode="auto">
          <a:xfrm>
            <a:off x="5713413" y="671513"/>
            <a:ext cx="2287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>
                <a:solidFill>
                  <a:srgbClr val="FFFF00"/>
                </a:solidFill>
                <a:latin typeface="Arial" charset="0"/>
              </a:rPr>
              <a:t>WITH THE MEDIA</a:t>
            </a:r>
          </a:p>
        </p:txBody>
      </p:sp>
      <p:pic>
        <p:nvPicPr>
          <p:cNvPr id="164871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276725"/>
            <a:ext cx="32766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72" name="Rectangle 12"/>
          <p:cNvSpPr>
            <a:spLocks noChangeArrowheads="1"/>
          </p:cNvSpPr>
          <p:nvPr/>
        </p:nvSpPr>
        <p:spPr bwMode="auto">
          <a:xfrm>
            <a:off x="3082925" y="3048000"/>
            <a:ext cx="10652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800">
                <a:solidFill>
                  <a:schemeClr val="bg1"/>
                </a:solidFill>
                <a:latin typeface="Arial" charset="0"/>
              </a:rPr>
              <a:t>White House Photo</a:t>
            </a:r>
          </a:p>
        </p:txBody>
      </p:sp>
      <p:sp>
        <p:nvSpPr>
          <p:cNvPr id="517138" name="Rectangle 18"/>
          <p:cNvSpPr>
            <a:spLocks noChangeArrowheads="1"/>
          </p:cNvSpPr>
          <p:nvPr/>
        </p:nvSpPr>
        <p:spPr bwMode="auto">
          <a:xfrm>
            <a:off x="228600" y="3870325"/>
            <a:ext cx="4395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>
                <a:solidFill>
                  <a:srgbClr val="FFFF00"/>
                </a:solidFill>
                <a:latin typeface="Arial" charset="0"/>
              </a:rPr>
              <a:t>WITH INTERNATIONAL PARTNERS</a:t>
            </a:r>
          </a:p>
        </p:txBody>
      </p:sp>
      <p:pic>
        <p:nvPicPr>
          <p:cNvPr id="164874" name="Picture 19" descr="AL122005_PROB34_F120_0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4038600"/>
            <a:ext cx="3429000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7140" name="Rectangle 20"/>
          <p:cNvSpPr>
            <a:spLocks noChangeArrowheads="1"/>
          </p:cNvSpPr>
          <p:nvPr/>
        </p:nvSpPr>
        <p:spPr bwMode="auto">
          <a:xfrm>
            <a:off x="5638800" y="3565525"/>
            <a:ext cx="2401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>
                <a:solidFill>
                  <a:srgbClr val="FFFF00"/>
                </a:solidFill>
                <a:latin typeface="Arial" charset="0"/>
              </a:rPr>
              <a:t>WITH THE PUBLIC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Text Box 2"/>
          <p:cNvSpPr txBox="1">
            <a:spLocks noChangeArrowheads="1"/>
          </p:cNvSpPr>
          <p:nvPr/>
        </p:nvSpPr>
        <p:spPr bwMode="auto">
          <a:xfrm>
            <a:off x="212725" y="762000"/>
            <a:ext cx="8931275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2400">
              <a:latin typeface="Arial" charset="0"/>
            </a:endParaRPr>
          </a:p>
          <a:p>
            <a:pPr eaLnBrk="0" hangingPunct="0">
              <a:defRPr/>
            </a:pPr>
            <a:endParaRPr lang="en-US" sz="3200" b="1">
              <a:solidFill>
                <a:srgbClr val="FFFF66"/>
              </a:solidFill>
              <a:latin typeface="Arial" charset="0"/>
            </a:endParaRPr>
          </a:p>
        </p:txBody>
      </p:sp>
      <p:sp>
        <p:nvSpPr>
          <p:cNvPr id="614403" name="Rectangle 3"/>
          <p:cNvSpPr>
            <a:spLocks noChangeArrowheads="1"/>
          </p:cNvSpPr>
          <p:nvPr/>
        </p:nvSpPr>
        <p:spPr bwMode="auto">
          <a:xfrm>
            <a:off x="0" y="10668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eaLnBrk="0" hangingPunct="0">
              <a:buFontTx/>
              <a:buChar char="•"/>
              <a:defRPr/>
            </a:pPr>
            <a:endParaRPr lang="en-US" sz="18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14405" name="Text Box 5"/>
          <p:cNvSpPr txBox="1">
            <a:spLocks noChangeArrowheads="1"/>
          </p:cNvSpPr>
          <p:nvPr/>
        </p:nvSpPr>
        <p:spPr bwMode="auto">
          <a:xfrm>
            <a:off x="212725" y="762000"/>
            <a:ext cx="8931275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2400">
              <a:latin typeface="Arial" charset="0"/>
            </a:endParaRPr>
          </a:p>
          <a:p>
            <a:pPr eaLnBrk="0" hangingPunct="0">
              <a:defRPr/>
            </a:pPr>
            <a:endParaRPr lang="en-US" sz="3200" b="1">
              <a:solidFill>
                <a:srgbClr val="FFFF66"/>
              </a:solidFill>
              <a:latin typeface="Arial" charset="0"/>
            </a:endParaRPr>
          </a:p>
        </p:txBody>
      </p:sp>
      <p:pic>
        <p:nvPicPr>
          <p:cNvPr id="16691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52578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1828" name="Rectangle 4"/>
          <p:cNvSpPr>
            <a:spLocks noChangeArrowheads="1"/>
          </p:cNvSpPr>
          <p:nvPr/>
        </p:nvSpPr>
        <p:spPr bwMode="auto">
          <a:xfrm>
            <a:off x="76200" y="0"/>
            <a:ext cx="9067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200" b="1">
                <a:solidFill>
                  <a:srgbClr val="FFFF00"/>
                </a:solidFill>
                <a:latin typeface="Arial" pitchFamily="34" charset="0"/>
              </a:rPr>
              <a:t>OUTREACH AND EDUCATION</a:t>
            </a:r>
          </a:p>
        </p:txBody>
      </p:sp>
      <p:sp>
        <p:nvSpPr>
          <p:cNvPr id="461827" name="Rectangle 3"/>
          <p:cNvSpPr>
            <a:spLocks noChangeArrowheads="1"/>
          </p:cNvSpPr>
          <p:nvPr/>
        </p:nvSpPr>
        <p:spPr bwMode="auto">
          <a:xfrm>
            <a:off x="5257800" y="457200"/>
            <a:ext cx="3886200" cy="573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  <a:defRPr/>
            </a:pPr>
            <a:endParaRPr lang="en-US" sz="2400" b="1">
              <a:solidFill>
                <a:srgbClr val="FFFF00"/>
              </a:solidFill>
              <a:latin typeface="Arial" pitchFamily="34" charset="0"/>
            </a:endParaRPr>
          </a:p>
          <a:p>
            <a:pPr eaLnBrk="0" hangingPunct="0">
              <a:buFont typeface="Wingdings" pitchFamily="2" charset="2"/>
              <a:buChar char="v"/>
              <a:defRPr/>
            </a:pPr>
            <a:r>
              <a:rPr lang="en-US" sz="2400" b="1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en-US" sz="2000" b="1">
                <a:solidFill>
                  <a:srgbClr val="FFFF00"/>
                </a:solidFill>
                <a:latin typeface="Arial" pitchFamily="34" charset="0"/>
              </a:rPr>
              <a:t>National Hurricane Preparedness Week</a:t>
            </a:r>
          </a:p>
          <a:p>
            <a:pPr eaLnBrk="0" hangingPunct="0">
              <a:buFont typeface="Wingdings" pitchFamily="2" charset="2"/>
              <a:buChar char="v"/>
              <a:defRPr/>
            </a:pPr>
            <a:endParaRPr lang="en-US" sz="2000" b="1">
              <a:solidFill>
                <a:srgbClr val="FFFF00"/>
              </a:solidFill>
              <a:latin typeface="Arial" pitchFamily="34" charset="0"/>
            </a:endParaRPr>
          </a:p>
          <a:p>
            <a:pPr eaLnBrk="0" hangingPunct="0">
              <a:buFont typeface="Wingdings" pitchFamily="2" charset="2"/>
              <a:buChar char="v"/>
              <a:defRPr/>
            </a:pPr>
            <a:r>
              <a:rPr lang="en-US" sz="2000" b="1">
                <a:solidFill>
                  <a:srgbClr val="FFFF00"/>
                </a:solidFill>
                <a:latin typeface="Arial" pitchFamily="34" charset="0"/>
              </a:rPr>
              <a:t> FEMA workshop for emergency managers </a:t>
            </a:r>
          </a:p>
          <a:p>
            <a:pPr eaLnBrk="0" hangingPunct="0">
              <a:buFont typeface="Wingdings" pitchFamily="2" charset="2"/>
              <a:buChar char="v"/>
              <a:defRPr/>
            </a:pPr>
            <a:endParaRPr lang="en-US" sz="2000" b="1">
              <a:solidFill>
                <a:srgbClr val="FFFF00"/>
              </a:solidFill>
              <a:latin typeface="Arial" pitchFamily="34" charset="0"/>
            </a:endParaRPr>
          </a:p>
          <a:p>
            <a:pPr eaLnBrk="0" hangingPunct="0">
              <a:buFont typeface="Wingdings" pitchFamily="2" charset="2"/>
              <a:buChar char="v"/>
              <a:defRPr/>
            </a:pPr>
            <a:r>
              <a:rPr lang="en-US" sz="2000" b="1">
                <a:solidFill>
                  <a:srgbClr val="FFFF00"/>
                </a:solidFill>
                <a:latin typeface="Arial" pitchFamily="34" charset="0"/>
              </a:rPr>
              <a:t> Hurricane Awareness Tours</a:t>
            </a:r>
          </a:p>
          <a:p>
            <a:pPr eaLnBrk="0" hangingPunct="0">
              <a:buFont typeface="Wingdings" pitchFamily="2" charset="2"/>
              <a:buNone/>
              <a:defRPr/>
            </a:pPr>
            <a:r>
              <a:rPr lang="en-US" sz="2000" b="1">
                <a:solidFill>
                  <a:srgbClr val="FFFF00"/>
                </a:solidFill>
                <a:latin typeface="Arial" pitchFamily="34" charset="0"/>
              </a:rPr>
              <a:t> </a:t>
            </a:r>
          </a:p>
          <a:p>
            <a:pPr eaLnBrk="0" hangingPunct="0">
              <a:buFont typeface="Wingdings" pitchFamily="2" charset="2"/>
              <a:buChar char="v"/>
              <a:defRPr/>
            </a:pPr>
            <a:r>
              <a:rPr lang="en-US" sz="2000" b="1">
                <a:solidFill>
                  <a:srgbClr val="FFFF00"/>
                </a:solidFill>
                <a:latin typeface="Arial" pitchFamily="34" charset="0"/>
              </a:rPr>
              <a:t> National Hurricane Conference (&amp; others)</a:t>
            </a:r>
          </a:p>
          <a:p>
            <a:pPr eaLnBrk="0" hangingPunct="0">
              <a:buFont typeface="Wingdings" pitchFamily="2" charset="2"/>
              <a:buChar char="v"/>
              <a:defRPr/>
            </a:pPr>
            <a:endParaRPr lang="en-US" sz="2000" b="1">
              <a:solidFill>
                <a:srgbClr val="FFFF00"/>
              </a:solidFill>
              <a:latin typeface="Arial" pitchFamily="34" charset="0"/>
            </a:endParaRPr>
          </a:p>
          <a:p>
            <a:pPr eaLnBrk="0" hangingPunct="0">
              <a:buFont typeface="Wingdings" pitchFamily="2" charset="2"/>
              <a:buChar char="v"/>
              <a:defRPr/>
            </a:pPr>
            <a:r>
              <a:rPr lang="en-US" sz="2000" b="1">
                <a:solidFill>
                  <a:srgbClr val="FFFF00"/>
                </a:solidFill>
                <a:latin typeface="Arial" pitchFamily="34" charset="0"/>
              </a:rPr>
              <a:t> WMO workshop for international meteorologists</a:t>
            </a:r>
          </a:p>
          <a:p>
            <a:pPr eaLnBrk="0" hangingPunct="0">
              <a:buFont typeface="Wingdings" pitchFamily="2" charset="2"/>
              <a:buChar char="v"/>
              <a:defRPr/>
            </a:pPr>
            <a:endParaRPr lang="en-US" sz="2000" b="1">
              <a:solidFill>
                <a:srgbClr val="FFFF00"/>
              </a:solidFill>
              <a:latin typeface="Arial" pitchFamily="34" charset="0"/>
            </a:endParaRPr>
          </a:p>
          <a:p>
            <a:pPr eaLnBrk="0" hangingPunct="0">
              <a:buFont typeface="Wingdings" pitchFamily="2" charset="2"/>
              <a:buChar char="v"/>
              <a:defRPr/>
            </a:pPr>
            <a:r>
              <a:rPr lang="en-US" sz="2000" b="1">
                <a:solidFill>
                  <a:srgbClr val="FFFF00"/>
                </a:solidFill>
                <a:latin typeface="Arial" pitchFamily="34" charset="0"/>
              </a:rPr>
              <a:t> U.S. Interdepartmental Hurricane Conference</a:t>
            </a:r>
          </a:p>
          <a:p>
            <a:pPr eaLnBrk="0" hangingPunct="0">
              <a:lnSpc>
                <a:spcPct val="110000"/>
              </a:lnSpc>
              <a:defRPr/>
            </a:pPr>
            <a:endParaRPr lang="en-US" sz="1800" b="1">
              <a:solidFill>
                <a:srgbClr val="FFFF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5181600" y="1365250"/>
          <a:ext cx="3962400" cy="2444750"/>
        </p:xfrm>
        <a:graphic>
          <a:graphicData uri="http://schemas.openxmlformats.org/presentationml/2006/ole">
            <p:oleObj spid="_x0000_s3090" name="Chart" r:id="rId4" imgW="3381375" imgH="2047875" progId="Excel.Sheet.8">
              <p:embed/>
            </p:oleObj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FFFF00"/>
                </a:solidFill>
                <a:latin typeface="Cambria" pitchFamily="18" charset="0"/>
              </a:rPr>
              <a:t>Possible Changes for 2012 and Beyond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66800"/>
            <a:ext cx="4953000" cy="4525963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7 Day Track and Intensity Forecasts</a:t>
            </a:r>
          </a:p>
          <a:p>
            <a:pPr lvl="1" eaLnBrk="1" hangingPunct="1"/>
            <a:r>
              <a:rPr lang="en-US" sz="2000" dirty="0" smtClean="0">
                <a:solidFill>
                  <a:schemeClr val="bg1"/>
                </a:solidFill>
              </a:rPr>
              <a:t>Testing in 2011</a:t>
            </a:r>
          </a:p>
          <a:p>
            <a:pPr lvl="1" eaLnBrk="1" hangingPunct="1"/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Track, Intensity and Size Forecasts BEFORE Genesis</a:t>
            </a:r>
          </a:p>
          <a:p>
            <a:pPr lvl="1" eaLnBrk="1" hangingPunct="1"/>
            <a:r>
              <a:rPr lang="en-US" sz="2000" dirty="0" smtClean="0">
                <a:solidFill>
                  <a:schemeClr val="bg1"/>
                </a:solidFill>
              </a:rPr>
              <a:t>Testing in 2011</a:t>
            </a:r>
          </a:p>
          <a:p>
            <a:pPr lvl="1" eaLnBrk="1" hangingPunct="1"/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Five Day Genesis Forecasts</a:t>
            </a:r>
          </a:p>
          <a:p>
            <a:pPr lvl="1" eaLnBrk="1" hangingPunct="1"/>
            <a:r>
              <a:rPr lang="en-US" sz="2000" dirty="0" smtClean="0">
                <a:solidFill>
                  <a:schemeClr val="bg1"/>
                </a:solidFill>
              </a:rPr>
              <a:t>Testing in 2009-2011</a:t>
            </a:r>
          </a:p>
          <a:p>
            <a:pPr lvl="1" eaLnBrk="1" hangingPunct="1"/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Storm Surge Warnings</a:t>
            </a:r>
          </a:p>
          <a:p>
            <a:pPr lvl="1" eaLnBrk="1" hangingPunct="1"/>
            <a:r>
              <a:rPr lang="en-US" sz="2000" dirty="0" smtClean="0">
                <a:solidFill>
                  <a:schemeClr val="bg1"/>
                </a:solidFill>
              </a:rPr>
              <a:t>Testing in 2012</a:t>
            </a:r>
          </a:p>
          <a:p>
            <a:pPr lvl="1" eaLnBrk="1" hangingPunct="1"/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6019800" y="1600200"/>
            <a:ext cx="16764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5105400" y="990600"/>
            <a:ext cx="3886200" cy="2819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7463" name="Text Box 7"/>
          <p:cNvSpPr txBox="1">
            <a:spLocks noChangeArrowheads="1"/>
          </p:cNvSpPr>
          <p:nvPr/>
        </p:nvSpPr>
        <p:spPr bwMode="auto">
          <a:xfrm>
            <a:off x="5562600" y="990600"/>
            <a:ext cx="3595688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0" dir="2212194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1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Coastal County Population, 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1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Texas to Maine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6003925" y="1562100"/>
            <a:ext cx="18446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latin typeface="Arial" charset="0"/>
              </a:rPr>
              <a:t>53% of the U.S. population now lives within 50 miles of the coast </a:t>
            </a:r>
          </a:p>
        </p:txBody>
      </p:sp>
      <p:sp>
        <p:nvSpPr>
          <p:cNvPr id="147465" name="Text Box 9"/>
          <p:cNvSpPr txBox="1">
            <a:spLocks noChangeArrowheads="1"/>
          </p:cNvSpPr>
          <p:nvPr/>
        </p:nvSpPr>
        <p:spPr bwMode="auto">
          <a:xfrm>
            <a:off x="6985000" y="3505200"/>
            <a:ext cx="177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00"/>
                </a:solidFill>
                <a:latin typeface="Cambria" pitchFamily="18" charset="0"/>
              </a:rPr>
              <a:t>Year</a:t>
            </a:r>
          </a:p>
        </p:txBody>
      </p:sp>
      <p:sp>
        <p:nvSpPr>
          <p:cNvPr id="147466" name="Text Box 10"/>
          <p:cNvSpPr txBox="1">
            <a:spLocks noChangeArrowheads="1"/>
          </p:cNvSpPr>
          <p:nvPr/>
        </p:nvSpPr>
        <p:spPr bwMode="auto">
          <a:xfrm rot="16200000">
            <a:off x="4238625" y="1724025"/>
            <a:ext cx="2038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189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solidFill>
                  <a:srgbClr val="FFFF00"/>
                </a:solidFill>
                <a:latin typeface="Cambria" pitchFamily="18" charset="0"/>
              </a:rPr>
              <a:t>Population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5067300" y="3762375"/>
            <a:ext cx="40005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FF0000"/>
                </a:solidFill>
                <a:latin typeface="Arial" charset="0"/>
              </a:rPr>
              <a:t>Evacuation decisions in many cases must </a:t>
            </a:r>
          </a:p>
          <a:p>
            <a:pPr algn="ctr"/>
            <a:r>
              <a:rPr lang="en-US" sz="1600">
                <a:solidFill>
                  <a:srgbClr val="FF0000"/>
                </a:solidFill>
                <a:latin typeface="Arial" charset="0"/>
              </a:rPr>
              <a:t>be made more than 24 h before landfall  </a:t>
            </a:r>
          </a:p>
        </p:txBody>
      </p:sp>
      <p:pic>
        <p:nvPicPr>
          <p:cNvPr id="3084" name="Picture 3"/>
          <p:cNvPicPr>
            <a:picLocks noChangeAspect="1" noChangeArrowheads="1"/>
          </p:cNvPicPr>
          <p:nvPr/>
        </p:nvPicPr>
        <p:blipFill>
          <a:blip r:embed="rId5" cstate="print"/>
          <a:srcRect l="19095" t="51089"/>
          <a:stretch>
            <a:fillRect/>
          </a:stretch>
        </p:blipFill>
        <p:spPr bwMode="auto">
          <a:xfrm>
            <a:off x="4875213" y="4397375"/>
            <a:ext cx="4192587" cy="22367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085" name="Freeform 4"/>
          <p:cNvSpPr>
            <a:spLocks/>
          </p:cNvSpPr>
          <p:nvPr/>
        </p:nvSpPr>
        <p:spPr bwMode="auto">
          <a:xfrm>
            <a:off x="5681663" y="4483100"/>
            <a:ext cx="720725" cy="844550"/>
          </a:xfrm>
          <a:custGeom>
            <a:avLst/>
            <a:gdLst>
              <a:gd name="T0" fmla="*/ 2147483647 w 746"/>
              <a:gd name="T1" fmla="*/ 2147483647 h 793"/>
              <a:gd name="T2" fmla="*/ 2147483647 w 746"/>
              <a:gd name="T3" fmla="*/ 2147483647 h 793"/>
              <a:gd name="T4" fmla="*/ 2147483647 w 746"/>
              <a:gd name="T5" fmla="*/ 2147483647 h 793"/>
              <a:gd name="T6" fmla="*/ 2147483647 w 746"/>
              <a:gd name="T7" fmla="*/ 2147483647 h 793"/>
              <a:gd name="T8" fmla="*/ 2147483647 w 746"/>
              <a:gd name="T9" fmla="*/ 2147483647 h 793"/>
              <a:gd name="T10" fmla="*/ 2147483647 w 746"/>
              <a:gd name="T11" fmla="*/ 2147483647 h 793"/>
              <a:gd name="T12" fmla="*/ 2147483647 w 746"/>
              <a:gd name="T13" fmla="*/ 2147483647 h 793"/>
              <a:gd name="T14" fmla="*/ 2147483647 w 746"/>
              <a:gd name="T15" fmla="*/ 2147483647 h 793"/>
              <a:gd name="T16" fmla="*/ 2147483647 w 746"/>
              <a:gd name="T17" fmla="*/ 2147483647 h 793"/>
              <a:gd name="T18" fmla="*/ 2147483647 w 746"/>
              <a:gd name="T19" fmla="*/ 2147483647 h 793"/>
              <a:gd name="T20" fmla="*/ 2147483647 w 746"/>
              <a:gd name="T21" fmla="*/ 2147483647 h 793"/>
              <a:gd name="T22" fmla="*/ 2147483647 w 746"/>
              <a:gd name="T23" fmla="*/ 2147483647 h 793"/>
              <a:gd name="T24" fmla="*/ 2147483647 w 746"/>
              <a:gd name="T25" fmla="*/ 2147483647 h 793"/>
              <a:gd name="T26" fmla="*/ 2147483647 w 746"/>
              <a:gd name="T27" fmla="*/ 2147483647 h 793"/>
              <a:gd name="T28" fmla="*/ 2147483647 w 746"/>
              <a:gd name="T29" fmla="*/ 2147483647 h 793"/>
              <a:gd name="T30" fmla="*/ 2147483647 w 746"/>
              <a:gd name="T31" fmla="*/ 2147483647 h 793"/>
              <a:gd name="T32" fmla="*/ 2147483647 w 746"/>
              <a:gd name="T33" fmla="*/ 2147483647 h 793"/>
              <a:gd name="T34" fmla="*/ 2147483647 w 746"/>
              <a:gd name="T35" fmla="*/ 2147483647 h 793"/>
              <a:gd name="T36" fmla="*/ 2147483647 w 746"/>
              <a:gd name="T37" fmla="*/ 2147483647 h 793"/>
              <a:gd name="T38" fmla="*/ 2147483647 w 746"/>
              <a:gd name="T39" fmla="*/ 2147483647 h 793"/>
              <a:gd name="T40" fmla="*/ 2147483647 w 746"/>
              <a:gd name="T41" fmla="*/ 2147483647 h 793"/>
              <a:gd name="T42" fmla="*/ 2147483647 w 746"/>
              <a:gd name="T43" fmla="*/ 2147483647 h 793"/>
              <a:gd name="T44" fmla="*/ 2147483647 w 746"/>
              <a:gd name="T45" fmla="*/ 2147483647 h 793"/>
              <a:gd name="T46" fmla="*/ 2147483647 w 746"/>
              <a:gd name="T47" fmla="*/ 2147483647 h 793"/>
              <a:gd name="T48" fmla="*/ 2147483647 w 746"/>
              <a:gd name="T49" fmla="*/ 2147483647 h 793"/>
              <a:gd name="T50" fmla="*/ 2147483647 w 746"/>
              <a:gd name="T51" fmla="*/ 2147483647 h 793"/>
              <a:gd name="T52" fmla="*/ 2147483647 w 746"/>
              <a:gd name="T53" fmla="*/ 2147483647 h 793"/>
              <a:gd name="T54" fmla="*/ 2147483647 w 746"/>
              <a:gd name="T55" fmla="*/ 2147483647 h 793"/>
              <a:gd name="T56" fmla="*/ 2147483647 w 746"/>
              <a:gd name="T57" fmla="*/ 2147483647 h 793"/>
              <a:gd name="T58" fmla="*/ 2147483647 w 746"/>
              <a:gd name="T59" fmla="*/ 2147483647 h 793"/>
              <a:gd name="T60" fmla="*/ 2147483647 w 746"/>
              <a:gd name="T61" fmla="*/ 2147483647 h 793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746"/>
              <a:gd name="T94" fmla="*/ 0 h 793"/>
              <a:gd name="T95" fmla="*/ 746 w 746"/>
              <a:gd name="T96" fmla="*/ 793 h 793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746" h="793">
                <a:moveTo>
                  <a:pt x="77" y="689"/>
                </a:moveTo>
                <a:cubicBezTo>
                  <a:pt x="77" y="678"/>
                  <a:pt x="115" y="673"/>
                  <a:pt x="104" y="632"/>
                </a:cubicBezTo>
                <a:cubicBezTo>
                  <a:pt x="93" y="591"/>
                  <a:pt x="16" y="488"/>
                  <a:pt x="8" y="440"/>
                </a:cubicBezTo>
                <a:cubicBezTo>
                  <a:pt x="0" y="392"/>
                  <a:pt x="32" y="360"/>
                  <a:pt x="56" y="344"/>
                </a:cubicBezTo>
                <a:cubicBezTo>
                  <a:pt x="80" y="328"/>
                  <a:pt x="128" y="368"/>
                  <a:pt x="152" y="344"/>
                </a:cubicBezTo>
                <a:cubicBezTo>
                  <a:pt x="176" y="320"/>
                  <a:pt x="176" y="248"/>
                  <a:pt x="200" y="200"/>
                </a:cubicBezTo>
                <a:cubicBezTo>
                  <a:pt x="224" y="152"/>
                  <a:pt x="235" y="88"/>
                  <a:pt x="296" y="56"/>
                </a:cubicBezTo>
                <a:cubicBezTo>
                  <a:pt x="357" y="24"/>
                  <a:pt x="520" y="0"/>
                  <a:pt x="568" y="8"/>
                </a:cubicBezTo>
                <a:cubicBezTo>
                  <a:pt x="616" y="16"/>
                  <a:pt x="573" y="84"/>
                  <a:pt x="584" y="104"/>
                </a:cubicBezTo>
                <a:cubicBezTo>
                  <a:pt x="595" y="124"/>
                  <a:pt x="621" y="78"/>
                  <a:pt x="632" y="126"/>
                </a:cubicBezTo>
                <a:cubicBezTo>
                  <a:pt x="643" y="174"/>
                  <a:pt x="638" y="346"/>
                  <a:pt x="650" y="394"/>
                </a:cubicBezTo>
                <a:cubicBezTo>
                  <a:pt x="662" y="442"/>
                  <a:pt x="692" y="405"/>
                  <a:pt x="701" y="416"/>
                </a:cubicBezTo>
                <a:cubicBezTo>
                  <a:pt x="710" y="427"/>
                  <a:pt x="698" y="448"/>
                  <a:pt x="702" y="460"/>
                </a:cubicBezTo>
                <a:cubicBezTo>
                  <a:pt x="706" y="472"/>
                  <a:pt x="719" y="478"/>
                  <a:pt x="725" y="488"/>
                </a:cubicBezTo>
                <a:cubicBezTo>
                  <a:pt x="731" y="498"/>
                  <a:pt x="746" y="515"/>
                  <a:pt x="739" y="523"/>
                </a:cubicBezTo>
                <a:cubicBezTo>
                  <a:pt x="732" y="531"/>
                  <a:pt x="696" y="542"/>
                  <a:pt x="683" y="535"/>
                </a:cubicBezTo>
                <a:cubicBezTo>
                  <a:pt x="670" y="528"/>
                  <a:pt x="672" y="489"/>
                  <a:pt x="661" y="478"/>
                </a:cubicBezTo>
                <a:cubicBezTo>
                  <a:pt x="650" y="467"/>
                  <a:pt x="629" y="463"/>
                  <a:pt x="616" y="470"/>
                </a:cubicBezTo>
                <a:cubicBezTo>
                  <a:pt x="603" y="477"/>
                  <a:pt x="607" y="509"/>
                  <a:pt x="582" y="518"/>
                </a:cubicBezTo>
                <a:cubicBezTo>
                  <a:pt x="557" y="527"/>
                  <a:pt x="499" y="518"/>
                  <a:pt x="464" y="524"/>
                </a:cubicBezTo>
                <a:cubicBezTo>
                  <a:pt x="429" y="530"/>
                  <a:pt x="406" y="555"/>
                  <a:pt x="372" y="556"/>
                </a:cubicBezTo>
                <a:cubicBezTo>
                  <a:pt x="338" y="557"/>
                  <a:pt x="287" y="528"/>
                  <a:pt x="260" y="532"/>
                </a:cubicBezTo>
                <a:cubicBezTo>
                  <a:pt x="233" y="536"/>
                  <a:pt x="217" y="562"/>
                  <a:pt x="208" y="578"/>
                </a:cubicBezTo>
                <a:cubicBezTo>
                  <a:pt x="199" y="594"/>
                  <a:pt x="196" y="619"/>
                  <a:pt x="206" y="630"/>
                </a:cubicBezTo>
                <a:cubicBezTo>
                  <a:pt x="216" y="641"/>
                  <a:pt x="248" y="633"/>
                  <a:pt x="269" y="644"/>
                </a:cubicBezTo>
                <a:cubicBezTo>
                  <a:pt x="290" y="655"/>
                  <a:pt x="325" y="686"/>
                  <a:pt x="330" y="694"/>
                </a:cubicBezTo>
                <a:cubicBezTo>
                  <a:pt x="335" y="702"/>
                  <a:pt x="308" y="685"/>
                  <a:pt x="300" y="694"/>
                </a:cubicBezTo>
                <a:cubicBezTo>
                  <a:pt x="292" y="703"/>
                  <a:pt x="298" y="731"/>
                  <a:pt x="281" y="746"/>
                </a:cubicBezTo>
                <a:cubicBezTo>
                  <a:pt x="264" y="761"/>
                  <a:pt x="223" y="793"/>
                  <a:pt x="194" y="785"/>
                </a:cubicBezTo>
                <a:cubicBezTo>
                  <a:pt x="165" y="777"/>
                  <a:pt x="123" y="714"/>
                  <a:pt x="104" y="698"/>
                </a:cubicBezTo>
                <a:cubicBezTo>
                  <a:pt x="85" y="682"/>
                  <a:pt x="77" y="700"/>
                  <a:pt x="77" y="689"/>
                </a:cubicBezTo>
                <a:close/>
              </a:path>
            </a:pathLst>
          </a:custGeom>
          <a:solidFill>
            <a:srgbClr val="FF0000">
              <a:alpha val="89803"/>
            </a:srgbClr>
          </a:solidFill>
          <a:ln w="12700" cap="rnd">
            <a:noFill/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6" name="Freeform 5"/>
          <p:cNvSpPr>
            <a:spLocks/>
          </p:cNvSpPr>
          <p:nvPr/>
        </p:nvSpPr>
        <p:spPr bwMode="auto">
          <a:xfrm>
            <a:off x="6010275" y="5067300"/>
            <a:ext cx="752475" cy="309563"/>
          </a:xfrm>
          <a:custGeom>
            <a:avLst/>
            <a:gdLst>
              <a:gd name="T0" fmla="*/ 0 w 780"/>
              <a:gd name="T1" fmla="*/ 2147483647 h 292"/>
              <a:gd name="T2" fmla="*/ 2147483647 w 780"/>
              <a:gd name="T3" fmla="*/ 2147483647 h 292"/>
              <a:gd name="T4" fmla="*/ 2147483647 w 780"/>
              <a:gd name="T5" fmla="*/ 2147483647 h 292"/>
              <a:gd name="T6" fmla="*/ 2147483647 w 780"/>
              <a:gd name="T7" fmla="*/ 2147483647 h 292"/>
              <a:gd name="T8" fmla="*/ 2147483647 w 780"/>
              <a:gd name="T9" fmla="*/ 2147483647 h 292"/>
              <a:gd name="T10" fmla="*/ 2147483647 w 780"/>
              <a:gd name="T11" fmla="*/ 2147483647 h 292"/>
              <a:gd name="T12" fmla="*/ 2147483647 w 780"/>
              <a:gd name="T13" fmla="*/ 2147483647 h 292"/>
              <a:gd name="T14" fmla="*/ 2147483647 w 780"/>
              <a:gd name="T15" fmla="*/ 2147483647 h 292"/>
              <a:gd name="T16" fmla="*/ 2147483647 w 780"/>
              <a:gd name="T17" fmla="*/ 2147483647 h 292"/>
              <a:gd name="T18" fmla="*/ 2147483647 w 780"/>
              <a:gd name="T19" fmla="*/ 2147483647 h 292"/>
              <a:gd name="T20" fmla="*/ 2147483647 w 780"/>
              <a:gd name="T21" fmla="*/ 2147483647 h 292"/>
              <a:gd name="T22" fmla="*/ 2147483647 w 780"/>
              <a:gd name="T23" fmla="*/ 2147483647 h 292"/>
              <a:gd name="T24" fmla="*/ 2147483647 w 780"/>
              <a:gd name="T25" fmla="*/ 2147483647 h 2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80"/>
              <a:gd name="T40" fmla="*/ 0 h 292"/>
              <a:gd name="T41" fmla="*/ 780 w 780"/>
              <a:gd name="T42" fmla="*/ 292 h 29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80" h="292">
                <a:moveTo>
                  <a:pt x="0" y="234"/>
                </a:moveTo>
                <a:cubicBezTo>
                  <a:pt x="8" y="233"/>
                  <a:pt x="33" y="221"/>
                  <a:pt x="50" y="230"/>
                </a:cubicBezTo>
                <a:cubicBezTo>
                  <a:pt x="67" y="239"/>
                  <a:pt x="84" y="284"/>
                  <a:pt x="99" y="288"/>
                </a:cubicBezTo>
                <a:cubicBezTo>
                  <a:pt x="114" y="292"/>
                  <a:pt x="133" y="268"/>
                  <a:pt x="138" y="255"/>
                </a:cubicBezTo>
                <a:cubicBezTo>
                  <a:pt x="143" y="242"/>
                  <a:pt x="136" y="229"/>
                  <a:pt x="126" y="210"/>
                </a:cubicBezTo>
                <a:cubicBezTo>
                  <a:pt x="116" y="191"/>
                  <a:pt x="86" y="163"/>
                  <a:pt x="78" y="138"/>
                </a:cubicBezTo>
                <a:cubicBezTo>
                  <a:pt x="70" y="113"/>
                  <a:pt x="66" y="79"/>
                  <a:pt x="78" y="60"/>
                </a:cubicBezTo>
                <a:cubicBezTo>
                  <a:pt x="90" y="41"/>
                  <a:pt x="110" y="27"/>
                  <a:pt x="150" y="24"/>
                </a:cubicBezTo>
                <a:cubicBezTo>
                  <a:pt x="190" y="21"/>
                  <a:pt x="266" y="42"/>
                  <a:pt x="321" y="42"/>
                </a:cubicBezTo>
                <a:cubicBezTo>
                  <a:pt x="376" y="42"/>
                  <a:pt x="445" y="27"/>
                  <a:pt x="483" y="27"/>
                </a:cubicBezTo>
                <a:cubicBezTo>
                  <a:pt x="521" y="27"/>
                  <a:pt x="525" y="40"/>
                  <a:pt x="552" y="39"/>
                </a:cubicBezTo>
                <a:cubicBezTo>
                  <a:pt x="579" y="38"/>
                  <a:pt x="610" y="0"/>
                  <a:pt x="648" y="18"/>
                </a:cubicBezTo>
                <a:cubicBezTo>
                  <a:pt x="686" y="36"/>
                  <a:pt x="758" y="126"/>
                  <a:pt x="780" y="147"/>
                </a:cubicBezTo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7" name="Rectangle 6"/>
          <p:cNvSpPr>
            <a:spLocks noChangeArrowheads="1"/>
          </p:cNvSpPr>
          <p:nvPr/>
        </p:nvSpPr>
        <p:spPr bwMode="auto">
          <a:xfrm>
            <a:off x="7362825" y="6462713"/>
            <a:ext cx="1655763" cy="1333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088" name="Freeform 8"/>
          <p:cNvSpPr>
            <a:spLocks/>
          </p:cNvSpPr>
          <p:nvPr/>
        </p:nvSpPr>
        <p:spPr bwMode="auto">
          <a:xfrm>
            <a:off x="7432675" y="6510338"/>
            <a:ext cx="182563" cy="0"/>
          </a:xfrm>
          <a:custGeom>
            <a:avLst/>
            <a:gdLst>
              <a:gd name="T0" fmla="*/ 0 w 189"/>
              <a:gd name="T1" fmla="*/ 0 h 1"/>
              <a:gd name="T2" fmla="*/ 2147483647 w 189"/>
              <a:gd name="T3" fmla="*/ 0 h 1"/>
              <a:gd name="T4" fmla="*/ 0 60000 65536"/>
              <a:gd name="T5" fmla="*/ 0 60000 65536"/>
              <a:gd name="T6" fmla="*/ 0 w 189"/>
              <a:gd name="T7" fmla="*/ 0 h 1"/>
              <a:gd name="T8" fmla="*/ 189 w 189"/>
              <a:gd name="T9" fmla="*/ 0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9" h="1">
                <a:moveTo>
                  <a:pt x="0" y="0"/>
                </a:moveTo>
                <a:lnTo>
                  <a:pt x="189" y="0"/>
                </a:lnTo>
              </a:path>
            </a:pathLst>
          </a:custGeom>
          <a:noFill/>
          <a:ln w="1143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9" name="Line 9"/>
          <p:cNvSpPr>
            <a:spLocks noChangeShapeType="1"/>
          </p:cNvSpPr>
          <p:nvPr/>
        </p:nvSpPr>
        <p:spPr bwMode="auto">
          <a:xfrm>
            <a:off x="7432675" y="6400800"/>
            <a:ext cx="184150" cy="0"/>
          </a:xfrm>
          <a:prstGeom prst="line">
            <a:avLst/>
          </a:prstGeom>
          <a:noFill/>
          <a:ln w="1016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0" name="Freeform 10"/>
          <p:cNvSpPr>
            <a:spLocks/>
          </p:cNvSpPr>
          <p:nvPr/>
        </p:nvSpPr>
        <p:spPr bwMode="auto">
          <a:xfrm>
            <a:off x="5427663" y="5192713"/>
            <a:ext cx="307975" cy="63500"/>
          </a:xfrm>
          <a:custGeom>
            <a:avLst/>
            <a:gdLst>
              <a:gd name="T0" fmla="*/ 2147483647 w 318"/>
              <a:gd name="T1" fmla="*/ 2147483647 h 60"/>
              <a:gd name="T2" fmla="*/ 2147483647 w 318"/>
              <a:gd name="T3" fmla="*/ 2147483647 h 60"/>
              <a:gd name="T4" fmla="*/ 2147483647 w 318"/>
              <a:gd name="T5" fmla="*/ 2147483647 h 60"/>
              <a:gd name="T6" fmla="*/ 2147483647 w 318"/>
              <a:gd name="T7" fmla="*/ 2147483647 h 60"/>
              <a:gd name="T8" fmla="*/ 2147483647 w 318"/>
              <a:gd name="T9" fmla="*/ 2147483647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18"/>
              <a:gd name="T16" fmla="*/ 0 h 60"/>
              <a:gd name="T17" fmla="*/ 318 w 318"/>
              <a:gd name="T18" fmla="*/ 60 h 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18" h="60">
                <a:moveTo>
                  <a:pt x="3" y="14"/>
                </a:moveTo>
                <a:cubicBezTo>
                  <a:pt x="7" y="13"/>
                  <a:pt x="0" y="0"/>
                  <a:pt x="28" y="7"/>
                </a:cubicBezTo>
                <a:cubicBezTo>
                  <a:pt x="56" y="14"/>
                  <a:pt x="138" y="50"/>
                  <a:pt x="172" y="55"/>
                </a:cubicBezTo>
                <a:cubicBezTo>
                  <a:pt x="206" y="60"/>
                  <a:pt x="208" y="37"/>
                  <a:pt x="232" y="37"/>
                </a:cubicBezTo>
                <a:cubicBezTo>
                  <a:pt x="256" y="37"/>
                  <a:pt x="300" y="51"/>
                  <a:pt x="318" y="55"/>
                </a:cubicBezTo>
              </a:path>
            </a:pathLst>
          </a:custGeom>
          <a:noFill/>
          <a:ln w="762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1" name="Freeform 11"/>
          <p:cNvSpPr>
            <a:spLocks/>
          </p:cNvSpPr>
          <p:nvPr/>
        </p:nvSpPr>
        <p:spPr bwMode="auto">
          <a:xfrm>
            <a:off x="6411913" y="5040313"/>
            <a:ext cx="163512" cy="31750"/>
          </a:xfrm>
          <a:custGeom>
            <a:avLst/>
            <a:gdLst>
              <a:gd name="T0" fmla="*/ 0 w 169"/>
              <a:gd name="T1" fmla="*/ 2147483647 h 30"/>
              <a:gd name="T2" fmla="*/ 2147483647 w 169"/>
              <a:gd name="T3" fmla="*/ 2147483647 h 30"/>
              <a:gd name="T4" fmla="*/ 2147483647 w 169"/>
              <a:gd name="T5" fmla="*/ 2147483647 h 30"/>
              <a:gd name="T6" fmla="*/ 2147483647 w 169"/>
              <a:gd name="T7" fmla="*/ 2147483647 h 30"/>
              <a:gd name="T8" fmla="*/ 2147483647 w 169"/>
              <a:gd name="T9" fmla="*/ 2147483647 h 30"/>
              <a:gd name="T10" fmla="*/ 2147483647 w 169"/>
              <a:gd name="T11" fmla="*/ 2147483647 h 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9"/>
              <a:gd name="T19" fmla="*/ 0 h 30"/>
              <a:gd name="T20" fmla="*/ 169 w 169"/>
              <a:gd name="T21" fmla="*/ 30 h 3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9" h="30">
                <a:moveTo>
                  <a:pt x="0" y="24"/>
                </a:moveTo>
                <a:cubicBezTo>
                  <a:pt x="5" y="21"/>
                  <a:pt x="12" y="6"/>
                  <a:pt x="30" y="7"/>
                </a:cubicBezTo>
                <a:cubicBezTo>
                  <a:pt x="48" y="8"/>
                  <a:pt x="93" y="26"/>
                  <a:pt x="111" y="28"/>
                </a:cubicBezTo>
                <a:cubicBezTo>
                  <a:pt x="129" y="30"/>
                  <a:pt x="131" y="26"/>
                  <a:pt x="138" y="22"/>
                </a:cubicBezTo>
                <a:cubicBezTo>
                  <a:pt x="145" y="18"/>
                  <a:pt x="149" y="2"/>
                  <a:pt x="154" y="1"/>
                </a:cubicBezTo>
                <a:cubicBezTo>
                  <a:pt x="159" y="0"/>
                  <a:pt x="166" y="13"/>
                  <a:pt x="169" y="16"/>
                </a:cubicBezTo>
              </a:path>
            </a:pathLst>
          </a:custGeom>
          <a:noFill/>
          <a:ln w="762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2" name="Freeform 12"/>
          <p:cNvSpPr>
            <a:spLocks/>
          </p:cNvSpPr>
          <p:nvPr/>
        </p:nvSpPr>
        <p:spPr bwMode="auto">
          <a:xfrm>
            <a:off x="5843588" y="5314950"/>
            <a:ext cx="173037" cy="66675"/>
          </a:xfrm>
          <a:custGeom>
            <a:avLst/>
            <a:gdLst>
              <a:gd name="T0" fmla="*/ 2147483647 w 180"/>
              <a:gd name="T1" fmla="*/ 0 h 62"/>
              <a:gd name="T2" fmla="*/ 2147483647 w 180"/>
              <a:gd name="T3" fmla="*/ 2147483647 h 62"/>
              <a:gd name="T4" fmla="*/ 2147483647 w 180"/>
              <a:gd name="T5" fmla="*/ 2147483647 h 62"/>
              <a:gd name="T6" fmla="*/ 0 w 180"/>
              <a:gd name="T7" fmla="*/ 2147483647 h 62"/>
              <a:gd name="T8" fmla="*/ 0 60000 65536"/>
              <a:gd name="T9" fmla="*/ 0 60000 65536"/>
              <a:gd name="T10" fmla="*/ 0 60000 65536"/>
              <a:gd name="T11" fmla="*/ 0 60000 65536"/>
              <a:gd name="T12" fmla="*/ 0 w 180"/>
              <a:gd name="T13" fmla="*/ 0 h 62"/>
              <a:gd name="T14" fmla="*/ 180 w 180"/>
              <a:gd name="T15" fmla="*/ 62 h 6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0" h="62">
                <a:moveTo>
                  <a:pt x="180" y="0"/>
                </a:moveTo>
                <a:cubicBezTo>
                  <a:pt x="172" y="4"/>
                  <a:pt x="150" y="15"/>
                  <a:pt x="129" y="24"/>
                </a:cubicBezTo>
                <a:cubicBezTo>
                  <a:pt x="108" y="33"/>
                  <a:pt x="73" y="52"/>
                  <a:pt x="51" y="57"/>
                </a:cubicBezTo>
                <a:cubicBezTo>
                  <a:pt x="29" y="62"/>
                  <a:pt x="11" y="52"/>
                  <a:pt x="0" y="51"/>
                </a:cubicBezTo>
              </a:path>
            </a:pathLst>
          </a:custGeom>
          <a:noFill/>
          <a:ln w="762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3" name="Line 13"/>
          <p:cNvSpPr>
            <a:spLocks noChangeShapeType="1"/>
          </p:cNvSpPr>
          <p:nvPr/>
        </p:nvSpPr>
        <p:spPr bwMode="auto">
          <a:xfrm>
            <a:off x="7356475" y="6459538"/>
            <a:ext cx="166687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4" name="Line 14"/>
          <p:cNvSpPr>
            <a:spLocks noChangeShapeType="1"/>
          </p:cNvSpPr>
          <p:nvPr/>
        </p:nvSpPr>
        <p:spPr bwMode="auto">
          <a:xfrm flipV="1">
            <a:off x="6100763" y="4449763"/>
            <a:ext cx="92075" cy="2047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5" name="AutoShape 15"/>
          <p:cNvSpPr>
            <a:spLocks noChangeArrowheads="1"/>
          </p:cNvSpPr>
          <p:nvPr/>
        </p:nvSpPr>
        <p:spPr bwMode="auto">
          <a:xfrm>
            <a:off x="6051550" y="4625975"/>
            <a:ext cx="92075" cy="101600"/>
          </a:xfrm>
          <a:prstGeom prst="octagon">
            <a:avLst>
              <a:gd name="adj" fmla="val 29287"/>
            </a:avLst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096" name="Text Box 16"/>
          <p:cNvSpPr txBox="1">
            <a:spLocks noChangeArrowheads="1"/>
          </p:cNvSpPr>
          <p:nvPr/>
        </p:nvSpPr>
        <p:spPr bwMode="auto">
          <a:xfrm>
            <a:off x="6003925" y="4610100"/>
            <a:ext cx="2476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700" b="1">
                <a:solidFill>
                  <a:schemeClr val="bg1"/>
                </a:solidFill>
                <a:latin typeface="Arial Unicode MS" pitchFamily="34" charset="-128"/>
              </a:rPr>
              <a:t>H</a:t>
            </a:r>
          </a:p>
        </p:txBody>
      </p:sp>
      <p:sp>
        <p:nvSpPr>
          <p:cNvPr id="3097" name="Line 17"/>
          <p:cNvSpPr>
            <a:spLocks noChangeShapeType="1"/>
          </p:cNvSpPr>
          <p:nvPr/>
        </p:nvSpPr>
        <p:spPr bwMode="auto">
          <a:xfrm>
            <a:off x="5781675" y="4565650"/>
            <a:ext cx="2778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8" name="Line 19"/>
          <p:cNvSpPr>
            <a:spLocks noChangeShapeType="1"/>
          </p:cNvSpPr>
          <p:nvPr/>
        </p:nvSpPr>
        <p:spPr bwMode="auto">
          <a:xfrm>
            <a:off x="5732463" y="4948238"/>
            <a:ext cx="277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9" name="Freeform 20"/>
          <p:cNvSpPr>
            <a:spLocks/>
          </p:cNvSpPr>
          <p:nvPr/>
        </p:nvSpPr>
        <p:spPr bwMode="auto">
          <a:xfrm>
            <a:off x="5716588" y="4859338"/>
            <a:ext cx="26987" cy="93662"/>
          </a:xfrm>
          <a:custGeom>
            <a:avLst/>
            <a:gdLst>
              <a:gd name="T0" fmla="*/ 2147483647 w 28"/>
              <a:gd name="T1" fmla="*/ 0 h 89"/>
              <a:gd name="T2" fmla="*/ 2147483647 w 28"/>
              <a:gd name="T3" fmla="*/ 2147483647 h 89"/>
              <a:gd name="T4" fmla="*/ 2147483647 w 28"/>
              <a:gd name="T5" fmla="*/ 2147483647 h 89"/>
              <a:gd name="T6" fmla="*/ 2147483647 w 28"/>
              <a:gd name="T7" fmla="*/ 2147483647 h 89"/>
              <a:gd name="T8" fmla="*/ 0 60000 65536"/>
              <a:gd name="T9" fmla="*/ 0 60000 65536"/>
              <a:gd name="T10" fmla="*/ 0 60000 65536"/>
              <a:gd name="T11" fmla="*/ 0 60000 65536"/>
              <a:gd name="T12" fmla="*/ 0 w 28"/>
              <a:gd name="T13" fmla="*/ 0 h 89"/>
              <a:gd name="T14" fmla="*/ 28 w 28"/>
              <a:gd name="T15" fmla="*/ 89 h 8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" h="89">
                <a:moveTo>
                  <a:pt x="20" y="0"/>
                </a:moveTo>
                <a:cubicBezTo>
                  <a:pt x="18" y="7"/>
                  <a:pt x="9" y="26"/>
                  <a:pt x="6" y="40"/>
                </a:cubicBezTo>
                <a:cubicBezTo>
                  <a:pt x="3" y="54"/>
                  <a:pt x="0" y="75"/>
                  <a:pt x="4" y="82"/>
                </a:cubicBezTo>
                <a:cubicBezTo>
                  <a:pt x="8" y="89"/>
                  <a:pt x="23" y="84"/>
                  <a:pt x="28" y="8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00" name="Freeform 21"/>
          <p:cNvSpPr>
            <a:spLocks/>
          </p:cNvSpPr>
          <p:nvPr/>
        </p:nvSpPr>
        <p:spPr bwMode="auto">
          <a:xfrm>
            <a:off x="6005513" y="4948238"/>
            <a:ext cx="7937" cy="115887"/>
          </a:xfrm>
          <a:custGeom>
            <a:avLst/>
            <a:gdLst>
              <a:gd name="T0" fmla="*/ 2147483647 w 8"/>
              <a:gd name="T1" fmla="*/ 0 h 108"/>
              <a:gd name="T2" fmla="*/ 0 w 8"/>
              <a:gd name="T3" fmla="*/ 2147483647 h 108"/>
              <a:gd name="T4" fmla="*/ 2147483647 w 8"/>
              <a:gd name="T5" fmla="*/ 2147483647 h 108"/>
              <a:gd name="T6" fmla="*/ 0 60000 65536"/>
              <a:gd name="T7" fmla="*/ 0 60000 65536"/>
              <a:gd name="T8" fmla="*/ 0 60000 65536"/>
              <a:gd name="T9" fmla="*/ 0 w 8"/>
              <a:gd name="T10" fmla="*/ 0 h 108"/>
              <a:gd name="T11" fmla="*/ 8 w 8"/>
              <a:gd name="T12" fmla="*/ 108 h 1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" h="108">
                <a:moveTo>
                  <a:pt x="8" y="0"/>
                </a:moveTo>
                <a:cubicBezTo>
                  <a:pt x="6" y="10"/>
                  <a:pt x="0" y="42"/>
                  <a:pt x="0" y="60"/>
                </a:cubicBezTo>
                <a:cubicBezTo>
                  <a:pt x="0" y="78"/>
                  <a:pt x="6" y="98"/>
                  <a:pt x="8" y="10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01" name="Freeform 22"/>
          <p:cNvSpPr>
            <a:spLocks/>
          </p:cNvSpPr>
          <p:nvPr/>
        </p:nvSpPr>
        <p:spPr bwMode="auto">
          <a:xfrm>
            <a:off x="6227763" y="4481513"/>
            <a:ext cx="23812" cy="549275"/>
          </a:xfrm>
          <a:custGeom>
            <a:avLst/>
            <a:gdLst>
              <a:gd name="T0" fmla="*/ 2147483647 w 25"/>
              <a:gd name="T1" fmla="*/ 0 h 516"/>
              <a:gd name="T2" fmla="*/ 2147483647 w 25"/>
              <a:gd name="T3" fmla="*/ 2147483647 h 516"/>
              <a:gd name="T4" fmla="*/ 2147483647 w 25"/>
              <a:gd name="T5" fmla="*/ 2147483647 h 516"/>
              <a:gd name="T6" fmla="*/ 0 60000 65536"/>
              <a:gd name="T7" fmla="*/ 0 60000 65536"/>
              <a:gd name="T8" fmla="*/ 0 60000 65536"/>
              <a:gd name="T9" fmla="*/ 0 w 25"/>
              <a:gd name="T10" fmla="*/ 0 h 516"/>
              <a:gd name="T11" fmla="*/ 25 w 25"/>
              <a:gd name="T12" fmla="*/ 516 h 5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516">
                <a:moveTo>
                  <a:pt x="25" y="0"/>
                </a:moveTo>
                <a:cubicBezTo>
                  <a:pt x="21" y="44"/>
                  <a:pt x="2" y="178"/>
                  <a:pt x="1" y="264"/>
                </a:cubicBezTo>
                <a:cubicBezTo>
                  <a:pt x="0" y="350"/>
                  <a:pt x="17" y="464"/>
                  <a:pt x="21" y="5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02" name="Freeform 23"/>
          <p:cNvSpPr>
            <a:spLocks/>
          </p:cNvSpPr>
          <p:nvPr/>
        </p:nvSpPr>
        <p:spPr bwMode="auto">
          <a:xfrm>
            <a:off x="5849938" y="4962525"/>
            <a:ext cx="493712" cy="398463"/>
          </a:xfrm>
          <a:custGeom>
            <a:avLst/>
            <a:gdLst>
              <a:gd name="T0" fmla="*/ 2147483647 w 511"/>
              <a:gd name="T1" fmla="*/ 2147483647 h 374"/>
              <a:gd name="T2" fmla="*/ 2147483647 w 511"/>
              <a:gd name="T3" fmla="*/ 2147483647 h 374"/>
              <a:gd name="T4" fmla="*/ 2147483647 w 511"/>
              <a:gd name="T5" fmla="*/ 2147483647 h 374"/>
              <a:gd name="T6" fmla="*/ 2147483647 w 511"/>
              <a:gd name="T7" fmla="*/ 2147483647 h 374"/>
              <a:gd name="T8" fmla="*/ 2147483647 w 511"/>
              <a:gd name="T9" fmla="*/ 2147483647 h 374"/>
              <a:gd name="T10" fmla="*/ 2147483647 w 511"/>
              <a:gd name="T11" fmla="*/ 2147483647 h 374"/>
              <a:gd name="T12" fmla="*/ 2147483647 w 511"/>
              <a:gd name="T13" fmla="*/ 2147483647 h 374"/>
              <a:gd name="T14" fmla="*/ 2147483647 w 511"/>
              <a:gd name="T15" fmla="*/ 2147483647 h 374"/>
              <a:gd name="T16" fmla="*/ 2147483647 w 511"/>
              <a:gd name="T17" fmla="*/ 2147483647 h 374"/>
              <a:gd name="T18" fmla="*/ 2147483647 w 511"/>
              <a:gd name="T19" fmla="*/ 2147483647 h 374"/>
              <a:gd name="T20" fmla="*/ 2147483647 w 511"/>
              <a:gd name="T21" fmla="*/ 2147483647 h 374"/>
              <a:gd name="T22" fmla="*/ 2147483647 w 511"/>
              <a:gd name="T23" fmla="*/ 2147483647 h 374"/>
              <a:gd name="T24" fmla="*/ 2147483647 w 511"/>
              <a:gd name="T25" fmla="*/ 2147483647 h 374"/>
              <a:gd name="T26" fmla="*/ 2147483647 w 511"/>
              <a:gd name="T27" fmla="*/ 2147483647 h 374"/>
              <a:gd name="T28" fmla="*/ 2147483647 w 511"/>
              <a:gd name="T29" fmla="*/ 2147483647 h 374"/>
              <a:gd name="T30" fmla="*/ 2147483647 w 511"/>
              <a:gd name="T31" fmla="*/ 2147483647 h 374"/>
              <a:gd name="T32" fmla="*/ 2147483647 w 511"/>
              <a:gd name="T33" fmla="*/ 2147483647 h 374"/>
              <a:gd name="T34" fmla="*/ 2147483647 w 511"/>
              <a:gd name="T35" fmla="*/ 2147483647 h 374"/>
              <a:gd name="T36" fmla="*/ 2147483647 w 511"/>
              <a:gd name="T37" fmla="*/ 2147483647 h 374"/>
              <a:gd name="T38" fmla="*/ 2147483647 w 511"/>
              <a:gd name="T39" fmla="*/ 2147483647 h 374"/>
              <a:gd name="T40" fmla="*/ 2147483647 w 511"/>
              <a:gd name="T41" fmla="*/ 2147483647 h 374"/>
              <a:gd name="T42" fmla="*/ 2147483647 w 511"/>
              <a:gd name="T43" fmla="*/ 2147483647 h 374"/>
              <a:gd name="T44" fmla="*/ 2147483647 w 511"/>
              <a:gd name="T45" fmla="*/ 2147483647 h 374"/>
              <a:gd name="T46" fmla="*/ 2147483647 w 511"/>
              <a:gd name="T47" fmla="*/ 2147483647 h 374"/>
              <a:gd name="T48" fmla="*/ 2147483647 w 511"/>
              <a:gd name="T49" fmla="*/ 2147483647 h 374"/>
              <a:gd name="T50" fmla="*/ 2147483647 w 511"/>
              <a:gd name="T51" fmla="*/ 2147483647 h 374"/>
              <a:gd name="T52" fmla="*/ 2147483647 w 511"/>
              <a:gd name="T53" fmla="*/ 2147483647 h 374"/>
              <a:gd name="T54" fmla="*/ 2147483647 w 511"/>
              <a:gd name="T55" fmla="*/ 2147483647 h 374"/>
              <a:gd name="T56" fmla="*/ 2147483647 w 511"/>
              <a:gd name="T57" fmla="*/ 2147483647 h 374"/>
              <a:gd name="T58" fmla="*/ 2147483647 w 511"/>
              <a:gd name="T59" fmla="*/ 2147483647 h 374"/>
              <a:gd name="T60" fmla="*/ 2147483647 w 511"/>
              <a:gd name="T61" fmla="*/ 2147483647 h 374"/>
              <a:gd name="T62" fmla="*/ 2147483647 w 511"/>
              <a:gd name="T63" fmla="*/ 2147483647 h 374"/>
              <a:gd name="T64" fmla="*/ 2147483647 w 511"/>
              <a:gd name="T65" fmla="*/ 2147483647 h 374"/>
              <a:gd name="T66" fmla="*/ 2147483647 w 511"/>
              <a:gd name="T67" fmla="*/ 2147483647 h 374"/>
              <a:gd name="T68" fmla="*/ 2147483647 w 511"/>
              <a:gd name="T69" fmla="*/ 2147483647 h 374"/>
              <a:gd name="T70" fmla="*/ 2147483647 w 511"/>
              <a:gd name="T71" fmla="*/ 2147483647 h 374"/>
              <a:gd name="T72" fmla="*/ 2147483647 w 511"/>
              <a:gd name="T73" fmla="*/ 2147483647 h 374"/>
              <a:gd name="T74" fmla="*/ 2147483647 w 511"/>
              <a:gd name="T75" fmla="*/ 2147483647 h 374"/>
              <a:gd name="T76" fmla="*/ 2147483647 w 511"/>
              <a:gd name="T77" fmla="*/ 2147483647 h 374"/>
              <a:gd name="T78" fmla="*/ 2147483647 w 511"/>
              <a:gd name="T79" fmla="*/ 2147483647 h 374"/>
              <a:gd name="T80" fmla="*/ 2147483647 w 511"/>
              <a:gd name="T81" fmla="*/ 2147483647 h 374"/>
              <a:gd name="T82" fmla="*/ 2147483647 w 511"/>
              <a:gd name="T83" fmla="*/ 2147483647 h 374"/>
              <a:gd name="T84" fmla="*/ 2147483647 w 511"/>
              <a:gd name="T85" fmla="*/ 2147483647 h 374"/>
              <a:gd name="T86" fmla="*/ 2147483647 w 511"/>
              <a:gd name="T87" fmla="*/ 2147483647 h 37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11"/>
              <a:gd name="T133" fmla="*/ 0 h 374"/>
              <a:gd name="T134" fmla="*/ 511 w 511"/>
              <a:gd name="T135" fmla="*/ 374 h 37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11" h="374">
                <a:moveTo>
                  <a:pt x="102" y="295"/>
                </a:moveTo>
                <a:cubicBezTo>
                  <a:pt x="113" y="281"/>
                  <a:pt x="117" y="253"/>
                  <a:pt x="115" y="236"/>
                </a:cubicBezTo>
                <a:cubicBezTo>
                  <a:pt x="113" y="219"/>
                  <a:pt x="102" y="203"/>
                  <a:pt x="87" y="190"/>
                </a:cubicBezTo>
                <a:cubicBezTo>
                  <a:pt x="72" y="177"/>
                  <a:pt x="33" y="173"/>
                  <a:pt x="25" y="160"/>
                </a:cubicBezTo>
                <a:cubicBezTo>
                  <a:pt x="17" y="147"/>
                  <a:pt x="35" y="118"/>
                  <a:pt x="42" y="110"/>
                </a:cubicBezTo>
                <a:cubicBezTo>
                  <a:pt x="49" y="102"/>
                  <a:pt x="59" y="114"/>
                  <a:pt x="70" y="112"/>
                </a:cubicBezTo>
                <a:cubicBezTo>
                  <a:pt x="81" y="110"/>
                  <a:pt x="93" y="96"/>
                  <a:pt x="106" y="98"/>
                </a:cubicBezTo>
                <a:cubicBezTo>
                  <a:pt x="119" y="100"/>
                  <a:pt x="141" y="118"/>
                  <a:pt x="150" y="122"/>
                </a:cubicBezTo>
                <a:cubicBezTo>
                  <a:pt x="159" y="126"/>
                  <a:pt x="161" y="127"/>
                  <a:pt x="163" y="121"/>
                </a:cubicBezTo>
                <a:cubicBezTo>
                  <a:pt x="165" y="115"/>
                  <a:pt x="158" y="89"/>
                  <a:pt x="160" y="88"/>
                </a:cubicBezTo>
                <a:cubicBezTo>
                  <a:pt x="162" y="87"/>
                  <a:pt x="170" y="109"/>
                  <a:pt x="175" y="112"/>
                </a:cubicBezTo>
                <a:cubicBezTo>
                  <a:pt x="180" y="115"/>
                  <a:pt x="186" y="102"/>
                  <a:pt x="192" y="104"/>
                </a:cubicBezTo>
                <a:cubicBezTo>
                  <a:pt x="198" y="106"/>
                  <a:pt x="203" y="125"/>
                  <a:pt x="213" y="124"/>
                </a:cubicBezTo>
                <a:cubicBezTo>
                  <a:pt x="223" y="123"/>
                  <a:pt x="235" y="104"/>
                  <a:pt x="255" y="98"/>
                </a:cubicBezTo>
                <a:cubicBezTo>
                  <a:pt x="275" y="92"/>
                  <a:pt x="312" y="86"/>
                  <a:pt x="334" y="85"/>
                </a:cubicBezTo>
                <a:cubicBezTo>
                  <a:pt x="356" y="84"/>
                  <a:pt x="380" y="97"/>
                  <a:pt x="390" y="94"/>
                </a:cubicBezTo>
                <a:cubicBezTo>
                  <a:pt x="400" y="91"/>
                  <a:pt x="395" y="65"/>
                  <a:pt x="397" y="65"/>
                </a:cubicBezTo>
                <a:cubicBezTo>
                  <a:pt x="399" y="65"/>
                  <a:pt x="399" y="91"/>
                  <a:pt x="405" y="95"/>
                </a:cubicBezTo>
                <a:cubicBezTo>
                  <a:pt x="411" y="99"/>
                  <a:pt x="424" y="99"/>
                  <a:pt x="432" y="92"/>
                </a:cubicBezTo>
                <a:cubicBezTo>
                  <a:pt x="440" y="85"/>
                  <a:pt x="450" y="63"/>
                  <a:pt x="454" y="52"/>
                </a:cubicBezTo>
                <a:cubicBezTo>
                  <a:pt x="458" y="41"/>
                  <a:pt x="454" y="36"/>
                  <a:pt x="454" y="28"/>
                </a:cubicBezTo>
                <a:cubicBezTo>
                  <a:pt x="454" y="20"/>
                  <a:pt x="455" y="0"/>
                  <a:pt x="457" y="1"/>
                </a:cubicBezTo>
                <a:cubicBezTo>
                  <a:pt x="459" y="2"/>
                  <a:pt x="462" y="26"/>
                  <a:pt x="466" y="35"/>
                </a:cubicBezTo>
                <a:cubicBezTo>
                  <a:pt x="470" y="44"/>
                  <a:pt x="475" y="47"/>
                  <a:pt x="478" y="55"/>
                </a:cubicBezTo>
                <a:cubicBezTo>
                  <a:pt x="481" y="63"/>
                  <a:pt x="477" y="72"/>
                  <a:pt x="481" y="83"/>
                </a:cubicBezTo>
                <a:cubicBezTo>
                  <a:pt x="485" y="94"/>
                  <a:pt x="511" y="114"/>
                  <a:pt x="504" y="119"/>
                </a:cubicBezTo>
                <a:cubicBezTo>
                  <a:pt x="497" y="124"/>
                  <a:pt x="463" y="117"/>
                  <a:pt x="438" y="115"/>
                </a:cubicBezTo>
                <a:cubicBezTo>
                  <a:pt x="413" y="113"/>
                  <a:pt x="372" y="106"/>
                  <a:pt x="351" y="104"/>
                </a:cubicBezTo>
                <a:cubicBezTo>
                  <a:pt x="330" y="102"/>
                  <a:pt x="327" y="103"/>
                  <a:pt x="313" y="104"/>
                </a:cubicBezTo>
                <a:cubicBezTo>
                  <a:pt x="299" y="105"/>
                  <a:pt x="283" y="103"/>
                  <a:pt x="268" y="110"/>
                </a:cubicBezTo>
                <a:cubicBezTo>
                  <a:pt x="253" y="117"/>
                  <a:pt x="234" y="136"/>
                  <a:pt x="225" y="146"/>
                </a:cubicBezTo>
                <a:cubicBezTo>
                  <a:pt x="216" y="156"/>
                  <a:pt x="215" y="159"/>
                  <a:pt x="213" y="169"/>
                </a:cubicBezTo>
                <a:cubicBezTo>
                  <a:pt x="211" y="179"/>
                  <a:pt x="209" y="190"/>
                  <a:pt x="211" y="205"/>
                </a:cubicBezTo>
                <a:cubicBezTo>
                  <a:pt x="213" y="220"/>
                  <a:pt x="216" y="239"/>
                  <a:pt x="226" y="259"/>
                </a:cubicBezTo>
                <a:cubicBezTo>
                  <a:pt x="236" y="279"/>
                  <a:pt x="263" y="308"/>
                  <a:pt x="271" y="325"/>
                </a:cubicBezTo>
                <a:cubicBezTo>
                  <a:pt x="279" y="342"/>
                  <a:pt x="280" y="363"/>
                  <a:pt x="274" y="362"/>
                </a:cubicBezTo>
                <a:cubicBezTo>
                  <a:pt x="268" y="361"/>
                  <a:pt x="247" y="325"/>
                  <a:pt x="235" y="316"/>
                </a:cubicBezTo>
                <a:cubicBezTo>
                  <a:pt x="223" y="307"/>
                  <a:pt x="218" y="311"/>
                  <a:pt x="205" y="311"/>
                </a:cubicBezTo>
                <a:cubicBezTo>
                  <a:pt x="192" y="311"/>
                  <a:pt x="178" y="313"/>
                  <a:pt x="157" y="319"/>
                </a:cubicBezTo>
                <a:cubicBezTo>
                  <a:pt x="136" y="325"/>
                  <a:pt x="103" y="338"/>
                  <a:pt x="81" y="347"/>
                </a:cubicBezTo>
                <a:cubicBezTo>
                  <a:pt x="59" y="356"/>
                  <a:pt x="37" y="372"/>
                  <a:pt x="25" y="373"/>
                </a:cubicBezTo>
                <a:cubicBezTo>
                  <a:pt x="13" y="374"/>
                  <a:pt x="0" y="360"/>
                  <a:pt x="6" y="353"/>
                </a:cubicBezTo>
                <a:cubicBezTo>
                  <a:pt x="12" y="346"/>
                  <a:pt x="45" y="342"/>
                  <a:pt x="61" y="332"/>
                </a:cubicBezTo>
                <a:cubicBezTo>
                  <a:pt x="77" y="322"/>
                  <a:pt x="94" y="303"/>
                  <a:pt x="102" y="295"/>
                </a:cubicBezTo>
                <a:close/>
              </a:path>
            </a:pathLst>
          </a:custGeom>
          <a:solidFill>
            <a:srgbClr val="0000FF">
              <a:alpha val="39999"/>
            </a:srgbClr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03" name="Line 24"/>
          <p:cNvSpPr>
            <a:spLocks noChangeShapeType="1"/>
          </p:cNvSpPr>
          <p:nvPr/>
        </p:nvSpPr>
        <p:spPr bwMode="auto">
          <a:xfrm>
            <a:off x="6013450" y="5216525"/>
            <a:ext cx="46038" cy="3063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04" name="AutoShape 25"/>
          <p:cNvSpPr>
            <a:spLocks noChangeArrowheads="1"/>
          </p:cNvSpPr>
          <p:nvPr/>
        </p:nvSpPr>
        <p:spPr bwMode="auto">
          <a:xfrm>
            <a:off x="5956300" y="5102225"/>
            <a:ext cx="93663" cy="101600"/>
          </a:xfrm>
          <a:prstGeom prst="octagon">
            <a:avLst>
              <a:gd name="adj" fmla="val 29287"/>
            </a:avLst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105" name="Line 26"/>
          <p:cNvSpPr>
            <a:spLocks noChangeShapeType="1"/>
          </p:cNvSpPr>
          <p:nvPr/>
        </p:nvSpPr>
        <p:spPr bwMode="auto">
          <a:xfrm>
            <a:off x="5689600" y="5154613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06" name="Text Box 27"/>
          <p:cNvSpPr txBox="1">
            <a:spLocks noChangeArrowheads="1"/>
          </p:cNvSpPr>
          <p:nvPr/>
        </p:nvSpPr>
        <p:spPr bwMode="auto">
          <a:xfrm>
            <a:off x="5915025" y="5086350"/>
            <a:ext cx="2476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700" b="1">
                <a:solidFill>
                  <a:schemeClr val="bg1"/>
                </a:solidFill>
                <a:latin typeface="Arial Unicode MS" pitchFamily="34" charset="-128"/>
              </a:rPr>
              <a:t>H</a:t>
            </a:r>
          </a:p>
        </p:txBody>
      </p:sp>
      <p:sp>
        <p:nvSpPr>
          <p:cNvPr id="3107" name="Line 28"/>
          <p:cNvSpPr>
            <a:spLocks noChangeShapeType="1"/>
          </p:cNvSpPr>
          <p:nvPr/>
        </p:nvSpPr>
        <p:spPr bwMode="auto">
          <a:xfrm flipV="1">
            <a:off x="6013450" y="4619625"/>
            <a:ext cx="98425" cy="495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08" name="Text Box 7"/>
          <p:cNvSpPr txBox="1">
            <a:spLocks noChangeArrowheads="1"/>
          </p:cNvSpPr>
          <p:nvPr/>
        </p:nvSpPr>
        <p:spPr bwMode="auto">
          <a:xfrm>
            <a:off x="7596188" y="6416675"/>
            <a:ext cx="123031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>
                <a:latin typeface="Arial" charset="0"/>
              </a:rPr>
              <a:t>Storm Surge Warning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5613"/>
            <a:ext cx="9140825" cy="601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2" descr="flapopmh2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306614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2" descr="flapopmh2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5334000"/>
            <a:ext cx="8382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2286000"/>
            <a:ext cx="8382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3048000"/>
            <a:ext cx="8382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3810000"/>
            <a:ext cx="8382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6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4572000"/>
            <a:ext cx="8382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7" name="Text Box 4"/>
          <p:cNvSpPr txBox="1">
            <a:spLocks noChangeArrowheads="1"/>
          </p:cNvSpPr>
          <p:nvPr/>
        </p:nvSpPr>
        <p:spPr bwMode="auto">
          <a:xfrm>
            <a:off x="1752600" y="762000"/>
            <a:ext cx="5105400" cy="1749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srgbClr val="000000"/>
                </a:solidFill>
                <a:latin typeface="Times New Roman" pitchFamily="18" charset="0"/>
              </a:rPr>
              <a:t>Five Major Landfalling Hurricanes in Florida – 2000-2009</a:t>
            </a:r>
          </a:p>
        </p:txBody>
      </p:sp>
      <p:sp>
        <p:nvSpPr>
          <p:cNvPr id="128008" name="Line 15"/>
          <p:cNvSpPr>
            <a:spLocks noChangeShapeType="1"/>
          </p:cNvSpPr>
          <p:nvPr/>
        </p:nvSpPr>
        <p:spPr bwMode="auto">
          <a:xfrm>
            <a:off x="6172200" y="2133600"/>
            <a:ext cx="12192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22801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066800"/>
            <a:ext cx="9144000" cy="792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828968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8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-4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16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914400"/>
            <a:ext cx="8305800" cy="2057400"/>
          </a:xfrm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lIns="274320" rIns="91440"/>
          <a:lstStyle/>
          <a:p>
            <a:pPr algn="ctr" eaLnBrk="1" hangingPunct="1">
              <a:defRPr/>
            </a:pPr>
            <a:r>
              <a:rPr lang="en-US" sz="4800" b="1" dirty="0" smtClean="0">
                <a:solidFill>
                  <a:srgbClr val="FFFF00"/>
                </a:solidFill>
                <a:latin typeface="Calibri" pitchFamily="34" charset="0"/>
              </a:rPr>
              <a:t>…”Dang, is it Hurricane Season Again, Already?”</a:t>
            </a:r>
            <a:endParaRPr lang="en-US" sz="3600" dirty="0" smtClean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581636" name="Picture 4" descr="Dept of Commerce Se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37263"/>
            <a:ext cx="825500" cy="820737"/>
          </a:xfrm>
          <a:prstGeom prst="rect">
            <a:avLst/>
          </a:prstGeom>
          <a:noFill/>
          <a:effectLst>
            <a:outerShdw dist="35921" dir="81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581637" name="Picture 5" descr="NOA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6096000"/>
            <a:ext cx="762000" cy="762000"/>
          </a:xfrm>
          <a:prstGeom prst="rect">
            <a:avLst/>
          </a:prstGeom>
          <a:noFill/>
          <a:effectLst>
            <a:outerShdw dist="35921" dir="81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66565" name="Picture 6" descr="WSFO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38300" y="6088063"/>
            <a:ext cx="7810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048000" y="5399782"/>
            <a:ext cx="56959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LSPAA First Friday Forum</a:t>
            </a:r>
          </a:p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May 6</a:t>
            </a:r>
            <a:r>
              <a:rPr lang="en-US" sz="3200" b="1" baseline="30000" dirty="0" smtClean="0">
                <a:solidFill>
                  <a:srgbClr val="FFFF00"/>
                </a:solidFill>
              </a:rPr>
              <a:t>th</a:t>
            </a:r>
            <a:r>
              <a:rPr lang="en-US" sz="3200" b="1" dirty="0" smtClean="0">
                <a:solidFill>
                  <a:srgbClr val="FFFF00"/>
                </a:solidFill>
              </a:rPr>
              <a:t>, 2011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371600" y="3429000"/>
            <a:ext cx="71913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kern="0" dirty="0" smtClean="0">
                <a:solidFill>
                  <a:srgbClr val="FFFF00"/>
                </a:solidFill>
                <a:latin typeface="Calibri" pitchFamily="34" charset="0"/>
              </a:rPr>
              <a:t>Chris </a:t>
            </a:r>
            <a:r>
              <a:rPr lang="en-US" sz="3600" b="1" kern="0" dirty="0" err="1">
                <a:solidFill>
                  <a:srgbClr val="FFFF00"/>
                </a:solidFill>
                <a:latin typeface="Calibri" pitchFamily="34" charset="0"/>
              </a:rPr>
              <a:t>Landsea</a:t>
            </a:r>
            <a:r>
              <a:rPr lang="en-US" sz="3600" b="1" kern="0" dirty="0">
                <a:solidFill>
                  <a:srgbClr val="FFFF00"/>
                </a:solidFill>
                <a:latin typeface="Calibri" pitchFamily="34" charset="0"/>
              </a:rPr>
              <a:t/>
            </a:r>
            <a:br>
              <a:rPr lang="en-US" sz="3600" b="1" kern="0" dirty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sz="3600" b="1" kern="0" dirty="0">
                <a:solidFill>
                  <a:srgbClr val="FFFF00"/>
                </a:solidFill>
                <a:latin typeface="Calibri" pitchFamily="34" charset="0"/>
              </a:rPr>
              <a:t>Science and Operations Officer</a:t>
            </a:r>
            <a:br>
              <a:rPr lang="en-US" sz="3600" b="1" kern="0" dirty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sz="3600" b="1" kern="0" dirty="0">
                <a:solidFill>
                  <a:srgbClr val="FFFF00"/>
                </a:solidFill>
                <a:latin typeface="Calibri" pitchFamily="34" charset="0"/>
              </a:rPr>
              <a:t>National Hurricane Center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9571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ChangeArrowheads="1"/>
          </p:cNvSpPr>
          <p:nvPr/>
        </p:nvSpPr>
        <p:spPr bwMode="auto">
          <a:xfrm>
            <a:off x="76200" y="914400"/>
            <a:ext cx="8991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FFFF00"/>
                </a:solidFill>
                <a:latin typeface="Times New Roman" pitchFamily="18" charset="0"/>
              </a:rPr>
              <a:t>    Season and                  May 2010          Aug 2010         Observed</a:t>
            </a:r>
          </a:p>
          <a:p>
            <a:r>
              <a:rPr lang="en-US" sz="2000" b="1">
                <a:solidFill>
                  <a:srgbClr val="FFFF00"/>
                </a:solidFill>
                <a:latin typeface="Times New Roman" pitchFamily="18" charset="0"/>
              </a:rPr>
              <a:t>    </a:t>
            </a:r>
            <a:r>
              <a:rPr lang="en-US" sz="2000" b="1" u="sng">
                <a:solidFill>
                  <a:srgbClr val="FFFF00"/>
                </a:solidFill>
                <a:latin typeface="Times New Roman" pitchFamily="18" charset="0"/>
              </a:rPr>
              <a:t>Activity Type                 Outlook          Outlook            Activity         Climatology</a:t>
            </a:r>
          </a:p>
        </p:txBody>
      </p:sp>
      <p:sp>
        <p:nvSpPr>
          <p:cNvPr id="323587" name="Text Box 3"/>
          <p:cNvSpPr txBox="1">
            <a:spLocks noChangeArrowheads="1"/>
          </p:cNvSpPr>
          <p:nvPr/>
        </p:nvSpPr>
        <p:spPr bwMode="auto">
          <a:xfrm>
            <a:off x="76200" y="2057400"/>
            <a:ext cx="89154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Chance Above Normal 	    85%                	90%	  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Very Busy!  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	</a:t>
            </a:r>
            <a:r>
              <a:rPr lang="en-US" sz="2000" b="1" dirty="0">
                <a:latin typeface="Times New Roman" pitchFamily="18" charset="0"/>
              </a:rPr>
              <a:t>         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33%</a:t>
            </a:r>
          </a:p>
          <a:p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</a:rPr>
              <a:t>Chance Near Normal   	    10%		10%</a:t>
            </a:r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</a:rPr>
              <a:t>		</a:t>
            </a:r>
            <a:r>
              <a:rPr lang="en-US" sz="2000" b="1" dirty="0">
                <a:solidFill>
                  <a:srgbClr val="FF33CC"/>
                </a:solidFill>
                <a:latin typeface="Times New Roman" pitchFamily="18" charset="0"/>
              </a:rPr>
              <a:t>	</a:t>
            </a:r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</a:rPr>
              <a:t>         33%</a:t>
            </a:r>
          </a:p>
          <a:p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</a:rPr>
              <a:t>Chance Below Normal          5%		 0%	          	   	         33%</a:t>
            </a:r>
            <a:endParaRPr lang="en-US" b="1" dirty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</a:rPr>
              <a:t>                                                 </a:t>
            </a:r>
          </a:p>
          <a:p>
            <a:endParaRPr lang="en-US" sz="2000" b="1" dirty="0">
              <a:solidFill>
                <a:srgbClr val="FFFFFF"/>
              </a:solidFill>
              <a:latin typeface="Times New Roman" pitchFamily="18" charset="0"/>
            </a:endParaRPr>
          </a:p>
          <a:p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</a:rPr>
              <a:t>Named Storms                    14-23               14-20	              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</a:rPr>
              <a:t>19                      11</a:t>
            </a:r>
            <a:endParaRPr lang="en-US" sz="2000" b="1" dirty="0">
              <a:solidFill>
                <a:srgbClr val="FFFFFF"/>
              </a:solidFill>
              <a:latin typeface="Times New Roman" pitchFamily="18" charset="0"/>
            </a:endParaRPr>
          </a:p>
          <a:p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</a:rPr>
              <a:t>Hurricanes                            8-14                 8-12 		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</a:rPr>
              <a:t>12</a:t>
            </a:r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</a:rPr>
              <a:t>	           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</a:rPr>
              <a:t> 6</a:t>
            </a:r>
            <a:endParaRPr lang="en-US" sz="2000" b="1" dirty="0">
              <a:solidFill>
                <a:srgbClr val="FFFFFF"/>
              </a:solidFill>
              <a:latin typeface="Times New Roman" pitchFamily="18" charset="0"/>
            </a:endParaRPr>
          </a:p>
          <a:p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</a:rPr>
              <a:t>Major Hurricanes                3-7                   4-6   	      	5                        2</a:t>
            </a:r>
          </a:p>
          <a:p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</a:rPr>
              <a:t>ACE % of Median          155-270%        170-260%              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</a:rPr>
              <a:t>190</a:t>
            </a:r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</a:rPr>
              <a:t>%               100%</a:t>
            </a:r>
          </a:p>
        </p:txBody>
      </p:sp>
      <p:sp>
        <p:nvSpPr>
          <p:cNvPr id="624644" name="Rectangle 4"/>
          <p:cNvSpPr>
            <a:spLocks noChangeArrowheads="1"/>
          </p:cNvSpPr>
          <p:nvPr/>
        </p:nvSpPr>
        <p:spPr bwMode="auto">
          <a:xfrm>
            <a:off x="914400" y="152400"/>
            <a:ext cx="75199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NOAA’s 2010 Atlantic Hurricane Outlook</a:t>
            </a:r>
            <a:b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endParaRPr lang="en-US" sz="3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23589" name="Picture 5" descr="cpcbann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81625"/>
            <a:ext cx="73152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90" name="Picture 6" descr="NHC-palms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99175"/>
            <a:ext cx="56388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23591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5562600" y="5334000"/>
          <a:ext cx="3581400" cy="1524000"/>
        </p:xfrm>
        <a:graphic>
          <a:graphicData uri="http://schemas.openxmlformats.org/presentationml/2006/ole">
            <p:oleObj spid="_x0000_s324613" name="Photo Editor Photo" r:id="rId6" imgW="3048264" imgH="152381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1343238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5867400" y="152400"/>
            <a:ext cx="27432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4000" b="1" smtClean="0">
                <a:solidFill>
                  <a:srgbClr val="FFFF00"/>
                </a:solidFill>
                <a:latin typeface="Times New Roman" pitchFamily="18" charset="0"/>
              </a:rPr>
              <a:t>NOAA Seasonal Outlook</a:t>
            </a:r>
          </a:p>
        </p:txBody>
      </p:sp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5334000" y="2362200"/>
            <a:ext cx="38100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3600" b="1" smtClean="0">
                <a:solidFill>
                  <a:srgbClr val="FFFF00"/>
                </a:solidFill>
                <a:latin typeface="Times New Roman" pitchFamily="18" charset="0"/>
              </a:rPr>
              <a:t>Caveats: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3600" b="1" smtClean="0">
                <a:solidFill>
                  <a:srgbClr val="FFFF00"/>
                </a:solidFill>
                <a:latin typeface="Times New Roman" pitchFamily="18" charset="0"/>
              </a:rPr>
              <a:t>1) Forecasts only modestly skillful;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3600" b="1" smtClean="0">
                <a:solidFill>
                  <a:srgbClr val="FFFF00"/>
                </a:solidFill>
                <a:latin typeface="Times New Roman" pitchFamily="18" charset="0"/>
              </a:rPr>
              <a:t>2) Says nothing about US landfalls</a:t>
            </a:r>
            <a:endParaRPr lang="en-US" sz="2000" b="1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83972" name="TextBox 2"/>
          <p:cNvSpPr txBox="1">
            <a:spLocks noChangeArrowheads="1"/>
          </p:cNvSpPr>
          <p:nvPr/>
        </p:nvSpPr>
        <p:spPr bwMode="auto">
          <a:xfrm>
            <a:off x="622300" y="73025"/>
            <a:ext cx="1555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sz="1600" smtClean="0">
                <a:solidFill>
                  <a:srgbClr val="000000"/>
                </a:solidFill>
              </a:rPr>
              <a:t>May Forecast -</a:t>
            </a:r>
          </a:p>
        </p:txBody>
      </p:sp>
      <p:pic>
        <p:nvPicPr>
          <p:cNvPr id="83973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974" name="TextBox 12"/>
          <p:cNvSpPr txBox="1">
            <a:spLocks noChangeArrowheads="1"/>
          </p:cNvSpPr>
          <p:nvPr/>
        </p:nvSpPr>
        <p:spPr bwMode="auto">
          <a:xfrm>
            <a:off x="622300" y="38100"/>
            <a:ext cx="1555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sz="1600" smtClean="0">
                <a:solidFill>
                  <a:srgbClr val="000000"/>
                </a:solidFill>
              </a:rPr>
              <a:t>May Forecast -</a:t>
            </a:r>
          </a:p>
        </p:txBody>
      </p:sp>
      <p:pic>
        <p:nvPicPr>
          <p:cNvPr id="83975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429000"/>
            <a:ext cx="55626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976" name="TextBox 16"/>
          <p:cNvSpPr txBox="1">
            <a:spLocks noChangeArrowheads="1"/>
          </p:cNvSpPr>
          <p:nvPr/>
        </p:nvSpPr>
        <p:spPr bwMode="auto">
          <a:xfrm>
            <a:off x="463550" y="3505200"/>
            <a:ext cx="1873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sz="1600" smtClean="0">
                <a:solidFill>
                  <a:srgbClr val="000000"/>
                </a:solidFill>
              </a:rPr>
              <a:t>August Forecast -</a:t>
            </a:r>
          </a:p>
        </p:txBody>
      </p:sp>
    </p:spTree>
    <p:extLst>
      <p:ext uri="{BB962C8B-B14F-4D97-AF65-F5344CB8AC3E}">
        <p14:creationId xmlns:p14="http://schemas.microsoft.com/office/powerpoint/2010/main" xmlns="" val="1198897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" name="Table 79"/>
          <p:cNvGraphicFramePr>
            <a:graphicFrameLocks noGrp="1"/>
          </p:cNvGraphicFramePr>
          <p:nvPr/>
        </p:nvGraphicFramePr>
        <p:xfrm>
          <a:off x="4572000" y="1565275"/>
          <a:ext cx="4267200" cy="304800"/>
        </p:xfrm>
        <a:graphic>
          <a:graphicData uri="http://schemas.openxmlformats.org/drawingml/2006/table">
            <a:tbl>
              <a:tblPr/>
              <a:tblGrid>
                <a:gridCol w="426720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MAJOR HURRICANES</a:t>
                      </a:r>
                    </a:p>
                  </a:txBody>
                  <a:tcPr marT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4" name="Table 53"/>
          <p:cNvGraphicFramePr>
            <a:graphicFrameLocks noGrp="1"/>
          </p:cNvGraphicFramePr>
          <p:nvPr/>
        </p:nvGraphicFramePr>
        <p:xfrm>
          <a:off x="304800" y="1717675"/>
          <a:ext cx="8534400" cy="4912996"/>
        </p:xfrm>
        <a:graphic>
          <a:graphicData uri="http://schemas.openxmlformats.org/drawingml/2006/table">
            <a:tbl>
              <a:tblPr/>
              <a:tblGrid>
                <a:gridCol w="1422400"/>
                <a:gridCol w="1422400"/>
                <a:gridCol w="1422400"/>
                <a:gridCol w="1422400"/>
                <a:gridCol w="1422400"/>
                <a:gridCol w="142240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Tropical</a:t>
                      </a:r>
                      <a:b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</a:b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Storm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Category 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Category 2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Category 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Category 4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Category 5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36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39-73 mph</a:t>
                      </a:r>
                      <a:b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</a:b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(34-63 kt)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74-95mph</a:t>
                      </a:r>
                      <a:b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</a:b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(64-82 kt)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96-110 mph</a:t>
                      </a:r>
                      <a:b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</a:b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(83-95 kt)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111-130 mph</a:t>
                      </a:r>
                      <a:b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</a:b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(96-113 kt)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131-155 mph</a:t>
                      </a:r>
                      <a:b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</a:b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(114-135 kt)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&gt; 155 mph</a:t>
                      </a:r>
                      <a:b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</a:b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(&gt; 136 kt)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785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Alberto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/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(2006)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Katrina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/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(FL - 2005)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Frances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/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(2004)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Katrina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/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(LA - 2005)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Charley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/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(2004)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Andrew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/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(1992)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785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Allison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/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(2001)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Claudette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/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(2003)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Isabel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/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(2003)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Wilma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/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(FL- 2005)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Hugo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/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(1989)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Camille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/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(1969)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pic>
        <p:nvPicPr>
          <p:cNvPr id="78892" name="Picture 33" descr="ALBERTO_124"/>
          <p:cNvPicPr>
            <a:picLocks noChangeAspect="1" noChangeArrowheads="1"/>
          </p:cNvPicPr>
          <p:nvPr/>
        </p:nvPicPr>
        <p:blipFill>
          <a:blip r:embed="rId3" cstate="print"/>
          <a:srcRect t="13635" b="31818"/>
          <a:stretch>
            <a:fillRect/>
          </a:stretch>
        </p:blipFill>
        <p:spPr bwMode="auto">
          <a:xfrm>
            <a:off x="304800" y="3211513"/>
            <a:ext cx="13731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93" name="Picture 39" descr="katrina_nhc_radar_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3211513"/>
            <a:ext cx="1327150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94" name="Picture 43" descr="bKATRI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211513"/>
            <a:ext cx="13827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95" name="Picture 46" descr="charlie_vis_081304_324p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3211513"/>
            <a:ext cx="12795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96" name="Picture 47" descr="hurricane_andrew_1992_goes_ir_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19975" y="3211513"/>
            <a:ext cx="1343025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97" name="Picture 52" descr="FRANCES_124"/>
          <p:cNvPicPr>
            <a:picLocks noChangeAspect="1" noChangeArrowheads="1"/>
          </p:cNvPicPr>
          <p:nvPr/>
        </p:nvPicPr>
        <p:blipFill>
          <a:blip r:embed="rId8" cstate="print"/>
          <a:srcRect t="5000" b="30000"/>
          <a:stretch>
            <a:fillRect/>
          </a:stretch>
        </p:blipFill>
        <p:spPr bwMode="auto">
          <a:xfrm>
            <a:off x="3200400" y="3211513"/>
            <a:ext cx="12795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98" name="Title 1"/>
          <p:cNvSpPr>
            <a:spLocks noGrp="1"/>
          </p:cNvSpPr>
          <p:nvPr>
            <p:ph type="title" idx="4294967295"/>
          </p:nvPr>
        </p:nvSpPr>
        <p:spPr>
          <a:xfrm>
            <a:off x="304800" y="0"/>
            <a:ext cx="86868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FF00"/>
                </a:solidFill>
              </a:rPr>
              <a:t>Saffir-Simpson Hurricane Scale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8400" y="838200"/>
            <a:ext cx="50958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i="1" dirty="0">
                <a:solidFill>
                  <a:srgbClr val="FFFFFF">
                    <a:lumMod val="75000"/>
                  </a:srgbClr>
                </a:solidFill>
                <a:latin typeface="Arial"/>
              </a:rPr>
              <a:t>  Categorizes hurricanes by wind speed</a:t>
            </a:r>
          </a:p>
        </p:txBody>
      </p:sp>
      <p:pic>
        <p:nvPicPr>
          <p:cNvPr id="78900" name="Picture 34" descr="TRCallison156_G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000" y="5057775"/>
            <a:ext cx="1371600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901" name="Picture 37" descr="03071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28800" y="5057775"/>
            <a:ext cx="1325563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902" name="Picture 41" descr="hurr-isabel-20030918-1715-g122kmv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70250" y="5057775"/>
            <a:ext cx="1225550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903" name="Picture 5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02525" y="5057775"/>
            <a:ext cx="12604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904" name="Picture 55" descr="1989hugo0422"/>
          <p:cNvPicPr>
            <a:picLocks noChangeAspect="1" noChangeArrowheads="1"/>
          </p:cNvPicPr>
          <p:nvPr/>
        </p:nvPicPr>
        <p:blipFill>
          <a:blip r:embed="rId13" cstate="print"/>
          <a:srcRect r="6454"/>
          <a:stretch>
            <a:fillRect/>
          </a:stretch>
        </p:blipFill>
        <p:spPr bwMode="auto">
          <a:xfrm>
            <a:off x="6096000" y="5041900"/>
            <a:ext cx="12192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905" name="Picture 57" descr="hurr-wilma-20051024-1015-g12i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48200" y="5057775"/>
            <a:ext cx="129540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530631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33400" y="76200"/>
            <a:ext cx="8077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>
                <a:solidFill>
                  <a:srgbClr val="FF9933"/>
                </a:solidFill>
                <a:latin typeface="Calibri" pitchFamily="34" charset="0"/>
              </a:rPr>
              <a:t>Saffir-Simpson Hurricane Wind Scale</a:t>
            </a:r>
          </a:p>
        </p:txBody>
      </p:sp>
      <p:pic>
        <p:nvPicPr>
          <p:cNvPr id="317443" name="Picture 2" descr="saffir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362200"/>
            <a:ext cx="5334000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ight Arrow 3"/>
          <p:cNvSpPr/>
          <p:nvPr/>
        </p:nvSpPr>
        <p:spPr>
          <a:xfrm rot="10800000">
            <a:off x="6248400" y="3429000"/>
            <a:ext cx="762000" cy="7620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17445" name="TextBox 14"/>
          <p:cNvSpPr txBox="1">
            <a:spLocks noChangeArrowheads="1"/>
          </p:cNvSpPr>
          <p:nvPr/>
        </p:nvSpPr>
        <p:spPr bwMode="auto">
          <a:xfrm>
            <a:off x="7162800" y="3236913"/>
            <a:ext cx="10715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C000"/>
                </a:solidFill>
                <a:latin typeface="Calibri" pitchFamily="34" charset="0"/>
              </a:rPr>
              <a:t>IKE  (2)</a:t>
            </a:r>
          </a:p>
        </p:txBody>
      </p:sp>
      <p:sp>
        <p:nvSpPr>
          <p:cNvPr id="6" name="Right Arrow 5"/>
          <p:cNvSpPr/>
          <p:nvPr/>
        </p:nvSpPr>
        <p:spPr>
          <a:xfrm rot="10800000">
            <a:off x="6248400" y="2971800"/>
            <a:ext cx="762000" cy="7620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C000"/>
              </a:solidFill>
            </a:endParaRPr>
          </a:p>
        </p:txBody>
      </p:sp>
      <p:sp>
        <p:nvSpPr>
          <p:cNvPr id="317447" name="TextBox 16"/>
          <p:cNvSpPr txBox="1">
            <a:spLocks noChangeArrowheads="1"/>
          </p:cNvSpPr>
          <p:nvPr/>
        </p:nvSpPr>
        <p:spPr bwMode="auto">
          <a:xfrm>
            <a:off x="7164388" y="2792413"/>
            <a:ext cx="17970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C000"/>
                </a:solidFill>
                <a:latin typeface="Calibri" pitchFamily="34" charset="0"/>
              </a:rPr>
              <a:t>KATRINA  (3)</a:t>
            </a:r>
          </a:p>
        </p:txBody>
      </p:sp>
      <p:sp>
        <p:nvSpPr>
          <p:cNvPr id="8" name="Right Arrow 7"/>
          <p:cNvSpPr/>
          <p:nvPr/>
        </p:nvSpPr>
        <p:spPr>
          <a:xfrm rot="10800000">
            <a:off x="6248400" y="5181600"/>
            <a:ext cx="762000" cy="7620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17449" name="TextBox 18"/>
          <p:cNvSpPr txBox="1">
            <a:spLocks noChangeArrowheads="1"/>
          </p:cNvSpPr>
          <p:nvPr/>
        </p:nvSpPr>
        <p:spPr bwMode="auto">
          <a:xfrm>
            <a:off x="7162800" y="4989513"/>
            <a:ext cx="18272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C000"/>
                </a:solidFill>
                <a:latin typeface="Calibri" pitchFamily="34" charset="0"/>
              </a:rPr>
              <a:t>CHARLEY  (4)</a:t>
            </a:r>
          </a:p>
        </p:txBody>
      </p:sp>
      <p:sp>
        <p:nvSpPr>
          <p:cNvPr id="317450" name="Rectangle 2"/>
          <p:cNvSpPr>
            <a:spLocks noChangeArrowheads="1"/>
          </p:cNvSpPr>
          <p:nvPr/>
        </p:nvSpPr>
        <p:spPr bwMode="auto">
          <a:xfrm>
            <a:off x="0" y="8382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Calibri" pitchFamily="34" charset="0"/>
              </a:rPr>
              <a:t>Surge, rainfall, and pressure fit the scale </a:t>
            </a:r>
            <a:br>
              <a:rPr lang="en-US" sz="2400" b="1">
                <a:solidFill>
                  <a:srgbClr val="FFFFFF"/>
                </a:solidFill>
                <a:latin typeface="Calibri" pitchFamily="34" charset="0"/>
              </a:rPr>
            </a:br>
            <a:r>
              <a:rPr lang="en-US" sz="2400" b="1">
                <a:solidFill>
                  <a:srgbClr val="FFFFFF"/>
                </a:solidFill>
                <a:latin typeface="Calibri" pitchFamily="34" charset="0"/>
              </a:rPr>
              <a:t>like a square peg in a round hole</a:t>
            </a:r>
          </a:p>
        </p:txBody>
      </p: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839777"/>
            <a:ext cx="1295400" cy="184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5" name="Rectangle 14"/>
          <p:cNvSpPr/>
          <p:nvPr/>
        </p:nvSpPr>
        <p:spPr>
          <a:xfrm>
            <a:off x="1676400" y="2362200"/>
            <a:ext cx="1371600" cy="365760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76800" y="2362200"/>
            <a:ext cx="609600" cy="365760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317454" name="Picture 8" descr="NOA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52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55" name="Picture 16" descr="WSFO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4400" y="152400"/>
            <a:ext cx="463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56" name="Rectangle 17"/>
          <p:cNvSpPr>
            <a:spLocks noChangeArrowheads="1"/>
          </p:cNvSpPr>
          <p:nvPr/>
        </p:nvSpPr>
        <p:spPr bwMode="auto">
          <a:xfrm>
            <a:off x="1058863" y="1981200"/>
            <a:ext cx="48085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C6D9F1"/>
                </a:solidFill>
                <a:latin typeface="Calibri" pitchFamily="34" charset="0"/>
              </a:rPr>
              <a:t>http://www.nhc.noaa.gov/aboutsshs.shtml</a:t>
            </a:r>
          </a:p>
        </p:txBody>
      </p:sp>
    </p:spTree>
    <p:extLst>
      <p:ext uri="{BB962C8B-B14F-4D97-AF65-F5344CB8AC3E}">
        <p14:creationId xmlns:p14="http://schemas.microsoft.com/office/powerpoint/2010/main" xmlns="" val="1727477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itle 1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FFFF00"/>
                </a:solidFill>
                <a:latin typeface="Cambria" pitchFamily="18" charset="0"/>
              </a:rPr>
              <a:t>Storm Surge Probability</a:t>
            </a:r>
          </a:p>
        </p:txBody>
      </p:sp>
      <p:sp>
        <p:nvSpPr>
          <p:cNvPr id="154626" name="TextBox 5"/>
          <p:cNvSpPr txBox="1">
            <a:spLocks noChangeArrowheads="1"/>
          </p:cNvSpPr>
          <p:nvPr/>
        </p:nvSpPr>
        <p:spPr bwMode="auto">
          <a:xfrm>
            <a:off x="1335088" y="793750"/>
            <a:ext cx="70421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i="1">
                <a:solidFill>
                  <a:srgbClr val="BFBFBF"/>
                </a:solidFill>
                <a:latin typeface="Calibri" pitchFamily="34" charset="0"/>
              </a:rPr>
              <a:t>  </a:t>
            </a:r>
            <a:r>
              <a:rPr lang="en-US" sz="2400" i="1">
                <a:solidFill>
                  <a:srgbClr val="BFBFBF"/>
                </a:solidFill>
                <a:latin typeface="Cambria" pitchFamily="18" charset="0"/>
              </a:rPr>
              <a:t>became operational in 2009</a:t>
            </a:r>
          </a:p>
          <a:p>
            <a:pPr>
              <a:buFont typeface="Wingdings" pitchFamily="2" charset="2"/>
              <a:buChar char="§"/>
            </a:pPr>
            <a:r>
              <a:rPr lang="en-US" sz="2400" i="1">
                <a:solidFill>
                  <a:srgbClr val="BFBFBF"/>
                </a:solidFill>
                <a:latin typeface="Cambria" pitchFamily="18" charset="0"/>
              </a:rPr>
              <a:t>  available in 1-ft increments from 2 to 25 ft</a:t>
            </a:r>
          </a:p>
          <a:p>
            <a:pPr>
              <a:buFont typeface="Wingdings" pitchFamily="2" charset="2"/>
              <a:buChar char="§"/>
            </a:pPr>
            <a:r>
              <a:rPr lang="en-US" sz="2400" i="1">
                <a:solidFill>
                  <a:srgbClr val="BFBFBF"/>
                </a:solidFill>
                <a:latin typeface="Cambria" pitchFamily="18" charset="0"/>
              </a:rPr>
              <a:t>  run when a Hurricane Watch or Warning is in effect</a:t>
            </a:r>
          </a:p>
        </p:txBody>
      </p:sp>
      <p:pic>
        <p:nvPicPr>
          <p:cNvPr id="154627" name="Picture 8" descr="NOA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28" name="Picture 8" descr="WSFO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152400"/>
            <a:ext cx="463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29" name="Picture 2" descr="http://www.weather.gov/mdl/psurge/data/2008091118/maps/2008091118_gt2_y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895600"/>
            <a:ext cx="4038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30" name="Picture 4" descr="http://www.weather.gov/mdl/psurge/data/2008091118/maps/2008091118_gt10_y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2895600"/>
            <a:ext cx="4038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31" name="TextBox 10"/>
          <p:cNvSpPr txBox="1">
            <a:spLocks noChangeArrowheads="1"/>
          </p:cNvSpPr>
          <p:nvPr/>
        </p:nvSpPr>
        <p:spPr bwMode="auto">
          <a:xfrm>
            <a:off x="1371600" y="2438400"/>
            <a:ext cx="2505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C000"/>
                </a:solidFill>
                <a:latin typeface="Cambria" pitchFamily="18" charset="0"/>
              </a:rPr>
              <a:t>Chance of surge &gt; 2 ft</a:t>
            </a:r>
          </a:p>
        </p:txBody>
      </p:sp>
      <p:sp>
        <p:nvSpPr>
          <p:cNvPr id="154632" name="TextBox 11"/>
          <p:cNvSpPr txBox="1">
            <a:spLocks noChangeArrowheads="1"/>
          </p:cNvSpPr>
          <p:nvPr/>
        </p:nvSpPr>
        <p:spPr bwMode="auto">
          <a:xfrm>
            <a:off x="5410200" y="2438400"/>
            <a:ext cx="2646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C000"/>
                </a:solidFill>
                <a:latin typeface="Cambria" pitchFamily="18" charset="0"/>
              </a:rPr>
              <a:t>Chance of surge &gt; 10 ft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306388"/>
            <a:ext cx="8840788" cy="6551612"/>
            <a:chOff x="0" y="0"/>
            <a:chExt cx="5569" cy="4127"/>
          </a:xfrm>
        </p:grpSpPr>
        <p:pic>
          <p:nvPicPr>
            <p:cNvPr id="150531" name="Picture 2" descr="Felix_HWFI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0" y="0"/>
              <a:ext cx="2687" cy="2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0532" name="Picture 3" descr="Felix_GHM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2687" cy="2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0533" name="Picture 12" descr="GHMI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2112"/>
              <a:ext cx="2642" cy="2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0534" name="Picture 13" descr="HWR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27" y="2112"/>
              <a:ext cx="2642" cy="2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0530" name="Text Box 11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b="1">
                <a:solidFill>
                  <a:srgbClr val="FF0000"/>
                </a:solidFill>
                <a:latin typeface="Arial" charset="0"/>
                <a:ea typeface="ＭＳ Ｐゴシック"/>
                <a:cs typeface="ＭＳ Ｐゴシック"/>
              </a:rPr>
              <a:t>Lots of problems with dynamical guidance for predicting intensity change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FF00"/>
                </a:solidFill>
              </a:rPr>
              <a:t>What is a Hurricane?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17738" y="914400"/>
            <a:ext cx="5664200" cy="157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 A type of Tropical Cyclone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 Closed surface circulation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 Winds rotate counter-clockwise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 Produces organized thunderstorm activity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0" y="2895600"/>
            <a:ext cx="7772400" cy="3724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 </a:t>
            </a:r>
            <a:r>
              <a:rPr lang="en-US" sz="2800" b="1" i="1" dirty="0">
                <a:solidFill>
                  <a:srgbClr val="FFFF00"/>
                </a:solidFill>
                <a:latin typeface="+mn-lt"/>
              </a:rPr>
              <a:t>Tropical Depression</a:t>
            </a:r>
            <a:r>
              <a:rPr lang="en-US" sz="2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/>
            </a:r>
            <a:br>
              <a:rPr lang="en-US" sz="2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</a:br>
            <a:r>
              <a:rPr lang="en-US" sz="2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	Sustained winds are less than </a:t>
            </a:r>
            <a:r>
              <a:rPr lang="en-US" sz="2800" i="1" u="sng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39</a:t>
            </a:r>
            <a:r>
              <a:rPr lang="en-US" sz="2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mph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000" i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 </a:t>
            </a:r>
            <a:r>
              <a:rPr lang="en-US" sz="2800" b="1" i="1" dirty="0">
                <a:solidFill>
                  <a:srgbClr val="FFFF00"/>
                </a:solidFill>
                <a:latin typeface="+mn-lt"/>
              </a:rPr>
              <a:t>Tropical Storm</a:t>
            </a:r>
            <a:r>
              <a:rPr lang="en-US" sz="2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/>
            </a:r>
            <a:br>
              <a:rPr lang="en-US" sz="2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</a:br>
            <a:r>
              <a:rPr lang="en-US" sz="2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	Sustained winds are between </a:t>
            </a:r>
            <a:r>
              <a:rPr lang="en-US" sz="2800" i="1" u="sng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39</a:t>
            </a:r>
            <a:r>
              <a:rPr lang="en-US" sz="2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-</a:t>
            </a:r>
            <a:r>
              <a:rPr lang="en-US" sz="2800" i="1" u="sng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73</a:t>
            </a:r>
            <a:r>
              <a:rPr lang="en-US" sz="2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mph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000" i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 </a:t>
            </a:r>
            <a:r>
              <a:rPr lang="en-US" sz="2800" b="1" i="1" dirty="0">
                <a:solidFill>
                  <a:srgbClr val="FFFF00"/>
                </a:solidFill>
                <a:latin typeface="+mn-lt"/>
              </a:rPr>
              <a:t>Hurricane</a:t>
            </a:r>
            <a:r>
              <a:rPr lang="en-US" sz="2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/>
            </a:r>
            <a:br>
              <a:rPr lang="en-US" sz="2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</a:br>
            <a:r>
              <a:rPr lang="en-US" sz="2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	Sustained winds are </a:t>
            </a:r>
            <a:r>
              <a:rPr lang="en-US" sz="2800" i="1" u="sng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74</a:t>
            </a:r>
            <a:r>
              <a:rPr lang="en-US" sz="2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mph or greater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800" i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  <a:latin typeface="Cambria" pitchFamily="18" charset="0"/>
              </a:rPr>
              <a:t>Wind Speed Probabilities</a:t>
            </a:r>
          </a:p>
        </p:txBody>
      </p:sp>
      <p:pic>
        <p:nvPicPr>
          <p:cNvPr id="1525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4160838"/>
            <a:ext cx="3371850" cy="269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7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2150" y="2667000"/>
            <a:ext cx="3371850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762000"/>
            <a:ext cx="3367088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1" name="Picture 3" descr="textprod_wilma_examp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914400"/>
            <a:ext cx="36496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81200" y="3429000"/>
            <a:ext cx="4495800" cy="733425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Cambria" pitchFamily="18" charset="0"/>
              </a:rPr>
              <a:t>Shows the chance of a particular event occurring at a specific location</a:t>
            </a:r>
          </a:p>
        </p:txBody>
      </p:sp>
      <p:pic>
        <p:nvPicPr>
          <p:cNvPr id="152583" name="Picture 8" descr="NOA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152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4" name="Picture 8" descr="WSFO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34400" y="152400"/>
            <a:ext cx="463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 descr="Andrew-home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5626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Text Box 3"/>
          <p:cNvSpPr txBox="1">
            <a:spLocks noChangeArrowheads="1"/>
          </p:cNvSpPr>
          <p:nvPr/>
        </p:nvSpPr>
        <p:spPr bwMode="auto">
          <a:xfrm>
            <a:off x="228600" y="0"/>
            <a:ext cx="41989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Wind-caused Damage</a:t>
            </a:r>
          </a:p>
        </p:txBody>
      </p:sp>
      <p:pic>
        <p:nvPicPr>
          <p:cNvPr id="80899" name="Picture 4" descr="katrina-new-orleans-3-08-31-2005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1675" y="-2286000"/>
            <a:ext cx="4632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0" name="Text Box 5"/>
          <p:cNvSpPr txBox="1">
            <a:spLocks noChangeArrowheads="1"/>
          </p:cNvSpPr>
          <p:nvPr/>
        </p:nvSpPr>
        <p:spPr bwMode="auto">
          <a:xfrm>
            <a:off x="5429250" y="80963"/>
            <a:ext cx="29940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Storm Surge</a:t>
            </a:r>
          </a:p>
        </p:txBody>
      </p:sp>
      <p:pic>
        <p:nvPicPr>
          <p:cNvPr id="80901" name="Picture 6" descr="buffalo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32175"/>
            <a:ext cx="4572000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2" name="Text Box 7"/>
          <p:cNvSpPr txBox="1">
            <a:spLocks noChangeArrowheads="1"/>
          </p:cNvSpPr>
          <p:nvPr/>
        </p:nvSpPr>
        <p:spPr bwMode="auto">
          <a:xfrm>
            <a:off x="0" y="3810000"/>
            <a:ext cx="37703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Inland Flooding</a:t>
            </a:r>
          </a:p>
        </p:txBody>
      </p:sp>
      <p:pic>
        <p:nvPicPr>
          <p:cNvPr id="80903" name="Picture 8" descr="tornad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3200400"/>
            <a:ext cx="4648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4" name="Text Box 9"/>
          <p:cNvSpPr txBox="1">
            <a:spLocks noChangeArrowheads="1"/>
          </p:cNvSpPr>
          <p:nvPr/>
        </p:nvSpPr>
        <p:spPr bwMode="auto">
          <a:xfrm>
            <a:off x="5410200" y="3429000"/>
            <a:ext cx="2857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Tornadoes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backyd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0" y="0"/>
            <a:ext cx="11811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6" name="Text Box 3"/>
          <p:cNvSpPr txBox="1">
            <a:spLocks noChangeArrowheads="1"/>
          </p:cNvSpPr>
          <p:nvPr/>
        </p:nvSpPr>
        <p:spPr bwMode="auto">
          <a:xfrm>
            <a:off x="1295400" y="5911850"/>
            <a:ext cx="5791200" cy="5191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Before Katrina…</a:t>
            </a:r>
          </a:p>
        </p:txBody>
      </p:sp>
      <p:sp>
        <p:nvSpPr>
          <p:cNvPr id="82947" name="Text Box 4"/>
          <p:cNvSpPr txBox="1">
            <a:spLocks noChangeArrowheads="1"/>
          </p:cNvSpPr>
          <p:nvPr/>
        </p:nvSpPr>
        <p:spPr bwMode="auto">
          <a:xfrm>
            <a:off x="7162800" y="6340475"/>
            <a:ext cx="1981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  <a:latin typeface="Tahoma" pitchFamily="34" charset="0"/>
              </a:rPr>
              <a:t>David &amp; Kimberly King Waveland, MS</a:t>
            </a:r>
            <a:endParaRPr lang="en-US" sz="1800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 descr="BkYdAf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4" name="Text Box 3"/>
          <p:cNvSpPr txBox="1">
            <a:spLocks noChangeArrowheads="1"/>
          </p:cNvSpPr>
          <p:nvPr/>
        </p:nvSpPr>
        <p:spPr bwMode="auto">
          <a:xfrm>
            <a:off x="1295400" y="5911850"/>
            <a:ext cx="5791200" cy="5191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…After Katrina</a:t>
            </a:r>
          </a:p>
        </p:txBody>
      </p:sp>
      <p:sp>
        <p:nvSpPr>
          <p:cNvPr id="84995" name="Text Box 4"/>
          <p:cNvSpPr txBox="1">
            <a:spLocks noChangeArrowheads="1"/>
          </p:cNvSpPr>
          <p:nvPr/>
        </p:nvSpPr>
        <p:spPr bwMode="auto">
          <a:xfrm>
            <a:off x="7162800" y="6340475"/>
            <a:ext cx="1981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  <a:latin typeface="Tahoma" pitchFamily="34" charset="0"/>
              </a:rPr>
              <a:t>David &amp; Kimberly King Waveland, MS</a:t>
            </a:r>
            <a:endParaRPr lang="en-US" sz="1800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524-dr1287-tx-gatle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823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308374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0999" y="9698"/>
            <a:ext cx="11506199" cy="1097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356533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TradeGothicBold"/>
        <a:ea typeface=""/>
        <a:cs typeface=""/>
      </a:majorFont>
      <a:minorFont>
        <a:latin typeface="Trade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Default Design">
  <a:themeElements>
    <a:clrScheme name="7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lank Presentation">
  <a:themeElements>
    <a:clrScheme name="Blank Presentation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TradeGothicBold"/>
        <a:ea typeface=""/>
        <a:cs typeface=""/>
      </a:majorFont>
      <a:minorFont>
        <a:latin typeface="Trade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Default Design">
  <a:themeElements>
    <a:clrScheme name="7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3094</TotalTime>
  <Words>909</Words>
  <Application>Microsoft Office PowerPoint</Application>
  <PresentationFormat>On-screen Show (4:3)</PresentationFormat>
  <Paragraphs>283</Paragraphs>
  <Slides>40</Slides>
  <Notes>40</Notes>
  <HiddenSlides>0</HiddenSlides>
  <MMClips>0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1_Default Design</vt:lpstr>
      <vt:lpstr>2_Default Design</vt:lpstr>
      <vt:lpstr>3_Default Design</vt:lpstr>
      <vt:lpstr>7_Default Design</vt:lpstr>
      <vt:lpstr>1_Blank Presentation</vt:lpstr>
      <vt:lpstr>4_Default Design</vt:lpstr>
      <vt:lpstr>8_Default Design</vt:lpstr>
      <vt:lpstr>Chart</vt:lpstr>
      <vt:lpstr>Photo Editor Photo</vt:lpstr>
      <vt:lpstr>The Likely Effects and Impacts of a Direct Hit by a Hurricane on Pinellas County and How Prepared is Pinellas County for such a Hit… </vt:lpstr>
      <vt:lpstr>…”Dang, is it Hurricane Season Again, Already?”</vt:lpstr>
      <vt:lpstr>Slide 3</vt:lpstr>
      <vt:lpstr>What is a Hurricane?</vt:lpstr>
      <vt:lpstr>Slide 5</vt:lpstr>
      <vt:lpstr>Slide 6</vt:lpstr>
      <vt:lpstr>Slide 7</vt:lpstr>
      <vt:lpstr>Slide 8</vt:lpstr>
      <vt:lpstr>Slide 9</vt:lpstr>
      <vt:lpstr>1921 Tampa Bay Hurricane 120 mph Winds $3 Million in 1921 &gt;&gt;&gt; $4 Billion today </vt:lpstr>
      <vt:lpstr>Slide 11</vt:lpstr>
      <vt:lpstr>Slide 12</vt:lpstr>
      <vt:lpstr>Slide 13</vt:lpstr>
      <vt:lpstr>Slide 14</vt:lpstr>
      <vt:lpstr>Tropical Cyclone Forecasting</vt:lpstr>
      <vt:lpstr>NHC Forecast Cone</vt:lpstr>
      <vt:lpstr>Slide 17</vt:lpstr>
      <vt:lpstr>Improvements in Forecast Models and Increased Satellite Data has Led to  a Large Reduction in NHC Track Errors</vt:lpstr>
      <vt:lpstr>Slide 19</vt:lpstr>
      <vt:lpstr>Slide 20</vt:lpstr>
      <vt:lpstr>Tropical Cyclone Wind Field</vt:lpstr>
      <vt:lpstr>Atlantic Intensity (Wind) Error Trends</vt:lpstr>
      <vt:lpstr>Slide 23</vt:lpstr>
      <vt:lpstr>Slide 24</vt:lpstr>
      <vt:lpstr>Slide 25</vt:lpstr>
      <vt:lpstr>Slide 26</vt:lpstr>
      <vt:lpstr>OPERATIONAL COMMUNICATIONS</vt:lpstr>
      <vt:lpstr>Slide 28</vt:lpstr>
      <vt:lpstr>Possible Changes for 2012 and Beyond</vt:lpstr>
      <vt:lpstr>Slide 30</vt:lpstr>
      <vt:lpstr>Slide 31</vt:lpstr>
      <vt:lpstr>Slide 32</vt:lpstr>
      <vt:lpstr>…”Dang, is it Hurricane Season Again, Already?”</vt:lpstr>
      <vt:lpstr>Slide 34</vt:lpstr>
      <vt:lpstr>Slide 35</vt:lpstr>
      <vt:lpstr>Saffir-Simpson Hurricane Scale</vt:lpstr>
      <vt:lpstr>Slide 37</vt:lpstr>
      <vt:lpstr>Storm Surge Probability</vt:lpstr>
      <vt:lpstr>Slide 39</vt:lpstr>
      <vt:lpstr>Wind Speed Probabilities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Daniel Brown</dc:creator>
  <cp:lastModifiedBy>clandsea</cp:lastModifiedBy>
  <cp:revision>216</cp:revision>
  <dcterms:created xsi:type="dcterms:W3CDTF">2007-03-26T14:37:56Z</dcterms:created>
  <dcterms:modified xsi:type="dcterms:W3CDTF">2011-05-06T10:58:04Z</dcterms:modified>
</cp:coreProperties>
</file>