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48" r:id="rId1"/>
  </p:sldMasterIdLst>
  <p:notesMasterIdLst>
    <p:notesMasterId r:id="rId106"/>
  </p:notesMasterIdLst>
  <p:handoutMasterIdLst>
    <p:handoutMasterId r:id="rId107"/>
  </p:handoutMasterIdLst>
  <p:sldIdLst>
    <p:sldId id="852" r:id="rId2"/>
    <p:sldId id="1069" r:id="rId3"/>
    <p:sldId id="1070" r:id="rId4"/>
    <p:sldId id="869" r:id="rId5"/>
    <p:sldId id="928" r:id="rId6"/>
    <p:sldId id="929" r:id="rId7"/>
    <p:sldId id="930" r:id="rId8"/>
    <p:sldId id="931" r:id="rId9"/>
    <p:sldId id="1071" r:id="rId10"/>
    <p:sldId id="932" r:id="rId11"/>
    <p:sldId id="918" r:id="rId12"/>
    <p:sldId id="1072" r:id="rId13"/>
    <p:sldId id="919" r:id="rId14"/>
    <p:sldId id="1063" r:id="rId15"/>
    <p:sldId id="1062" r:id="rId16"/>
    <p:sldId id="1068" r:id="rId17"/>
    <p:sldId id="1067" r:id="rId18"/>
    <p:sldId id="1074" r:id="rId19"/>
    <p:sldId id="1024" r:id="rId20"/>
    <p:sldId id="1025" r:id="rId21"/>
    <p:sldId id="1039" r:id="rId22"/>
    <p:sldId id="1051" r:id="rId23"/>
    <p:sldId id="1058" r:id="rId24"/>
    <p:sldId id="1059" r:id="rId25"/>
    <p:sldId id="1050" r:id="rId26"/>
    <p:sldId id="1048" r:id="rId27"/>
    <p:sldId id="1064" r:id="rId28"/>
    <p:sldId id="1073" r:id="rId29"/>
    <p:sldId id="1029" r:id="rId30"/>
    <p:sldId id="1053" r:id="rId31"/>
    <p:sldId id="1028" r:id="rId32"/>
    <p:sldId id="1061" r:id="rId33"/>
    <p:sldId id="1065" r:id="rId34"/>
    <p:sldId id="1066" r:id="rId35"/>
    <p:sldId id="874" r:id="rId36"/>
    <p:sldId id="926" r:id="rId37"/>
    <p:sldId id="985" r:id="rId38"/>
    <p:sldId id="987" r:id="rId39"/>
    <p:sldId id="988" r:id="rId40"/>
    <p:sldId id="990" r:id="rId41"/>
    <p:sldId id="993" r:id="rId42"/>
    <p:sldId id="994" r:id="rId43"/>
    <p:sldId id="995" r:id="rId44"/>
    <p:sldId id="996" r:id="rId45"/>
    <p:sldId id="997" r:id="rId46"/>
    <p:sldId id="998" r:id="rId47"/>
    <p:sldId id="999" r:id="rId48"/>
    <p:sldId id="1000" r:id="rId49"/>
    <p:sldId id="1004" r:id="rId50"/>
    <p:sldId id="1006" r:id="rId51"/>
    <p:sldId id="1007" r:id="rId52"/>
    <p:sldId id="1044" r:id="rId53"/>
    <p:sldId id="940" r:id="rId54"/>
    <p:sldId id="941" r:id="rId55"/>
    <p:sldId id="942" r:id="rId56"/>
    <p:sldId id="943" r:id="rId57"/>
    <p:sldId id="944" r:id="rId58"/>
    <p:sldId id="945" r:id="rId59"/>
    <p:sldId id="946" r:id="rId60"/>
    <p:sldId id="947" r:id="rId61"/>
    <p:sldId id="950" r:id="rId62"/>
    <p:sldId id="951" r:id="rId63"/>
    <p:sldId id="952" r:id="rId64"/>
    <p:sldId id="953" r:id="rId65"/>
    <p:sldId id="954" r:id="rId66"/>
    <p:sldId id="955" r:id="rId67"/>
    <p:sldId id="956" r:id="rId68"/>
    <p:sldId id="957" r:id="rId69"/>
    <p:sldId id="958" r:id="rId70"/>
    <p:sldId id="959" r:id="rId71"/>
    <p:sldId id="960" r:id="rId72"/>
    <p:sldId id="961" r:id="rId73"/>
    <p:sldId id="962" r:id="rId74"/>
    <p:sldId id="963" r:id="rId75"/>
    <p:sldId id="964" r:id="rId76"/>
    <p:sldId id="965" r:id="rId77"/>
    <p:sldId id="966" r:id="rId78"/>
    <p:sldId id="967" r:id="rId79"/>
    <p:sldId id="968" r:id="rId80"/>
    <p:sldId id="969" r:id="rId81"/>
    <p:sldId id="1008" r:id="rId82"/>
    <p:sldId id="1009" r:id="rId83"/>
    <p:sldId id="1010" r:id="rId84"/>
    <p:sldId id="1011" r:id="rId85"/>
    <p:sldId id="1012" r:id="rId86"/>
    <p:sldId id="1013" r:id="rId87"/>
    <p:sldId id="1014" r:id="rId88"/>
    <p:sldId id="1021" r:id="rId89"/>
    <p:sldId id="1032" r:id="rId90"/>
    <p:sldId id="1033" r:id="rId91"/>
    <p:sldId id="1034" r:id="rId92"/>
    <p:sldId id="1035" r:id="rId93"/>
    <p:sldId id="1036" r:id="rId94"/>
    <p:sldId id="1037" r:id="rId95"/>
    <p:sldId id="1038" r:id="rId96"/>
    <p:sldId id="1041" r:id="rId97"/>
    <p:sldId id="1042" r:id="rId98"/>
    <p:sldId id="1043" r:id="rId99"/>
    <p:sldId id="1045" r:id="rId100"/>
    <p:sldId id="1046" r:id="rId101"/>
    <p:sldId id="1047" r:id="rId102"/>
    <p:sldId id="1049" r:id="rId103"/>
    <p:sldId id="1052" r:id="rId104"/>
    <p:sldId id="1060" r:id="rId105"/>
  </p:sldIdLst>
  <p:sldSz cx="9144000" cy="6858000" type="screen4x3"/>
  <p:notesSz cx="6934200" cy="92329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FF33"/>
    <a:srgbClr val="FFFFCC"/>
    <a:srgbClr val="FFFF99"/>
    <a:srgbClr val="FF3300"/>
    <a:srgbClr val="00FFFF"/>
    <a:srgbClr val="FF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92" autoAdjust="0"/>
    <p:restoredTop sz="94660"/>
  </p:normalViewPr>
  <p:slideViewPr>
    <p:cSldViewPr>
      <p:cViewPr varScale="1">
        <p:scale>
          <a:sx n="69" d="100"/>
          <a:sy n="69" d="100"/>
        </p:scale>
        <p:origin x="-96" y="-816"/>
      </p:cViewPr>
      <p:guideLst>
        <p:guide orient="horz" pos="4176"/>
        <p:guide orient="horz" pos="2496"/>
        <p:guide pos="864"/>
        <p:guide pos="2496"/>
        <p:guide pos="1248"/>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Lst>
  </p:outlineViewPr>
  <p:notesTextViewPr>
    <p:cViewPr>
      <p:scale>
        <a:sx n="100" d="100"/>
        <a:sy n="100" d="100"/>
      </p:scale>
      <p:origin x="0" y="0"/>
    </p:cViewPr>
  </p:notesTextViewPr>
  <p:sorterViewPr>
    <p:cViewPr>
      <p:scale>
        <a:sx n="90" d="100"/>
        <a:sy n="90" d="100"/>
      </p:scale>
      <p:origin x="0" y="8226"/>
    </p:cViewPr>
  </p:sorterViewPr>
  <p:notesViewPr>
    <p:cSldViewPr>
      <p:cViewPr varScale="1">
        <p:scale>
          <a:sx n="41" d="100"/>
          <a:sy n="41" d="100"/>
        </p:scale>
        <p:origin x="-1458" y="-72"/>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8" Type="http://schemas.openxmlformats.org/officeDocument/2006/relationships/slide" Target="slides/slide21.xml"/><Relationship Id="rId13" Type="http://schemas.openxmlformats.org/officeDocument/2006/relationships/slide" Target="slides/slide28.xml"/><Relationship Id="rId18" Type="http://schemas.openxmlformats.org/officeDocument/2006/relationships/slide" Target="slides/slide34.xml"/><Relationship Id="rId26" Type="http://schemas.openxmlformats.org/officeDocument/2006/relationships/slide" Target="slides/slide47.xml"/><Relationship Id="rId39" Type="http://schemas.openxmlformats.org/officeDocument/2006/relationships/slide" Target="slides/slide81.xml"/><Relationship Id="rId3" Type="http://schemas.openxmlformats.org/officeDocument/2006/relationships/slide" Target="slides/slide13.xml"/><Relationship Id="rId21" Type="http://schemas.openxmlformats.org/officeDocument/2006/relationships/slide" Target="slides/slide41.xml"/><Relationship Id="rId34" Type="http://schemas.openxmlformats.org/officeDocument/2006/relationships/slide" Target="slides/slide56.xml"/><Relationship Id="rId42" Type="http://schemas.openxmlformats.org/officeDocument/2006/relationships/slide" Target="slides/slide93.xml"/><Relationship Id="rId7" Type="http://schemas.openxmlformats.org/officeDocument/2006/relationships/slide" Target="slides/slide20.xml"/><Relationship Id="rId12" Type="http://schemas.openxmlformats.org/officeDocument/2006/relationships/slide" Target="slides/slide27.xml"/><Relationship Id="rId17" Type="http://schemas.openxmlformats.org/officeDocument/2006/relationships/slide" Target="slides/slide33.xml"/><Relationship Id="rId25" Type="http://schemas.openxmlformats.org/officeDocument/2006/relationships/slide" Target="slides/slide45.xml"/><Relationship Id="rId33" Type="http://schemas.openxmlformats.org/officeDocument/2006/relationships/slide" Target="slides/slide55.xml"/><Relationship Id="rId38" Type="http://schemas.openxmlformats.org/officeDocument/2006/relationships/slide" Target="slides/slide60.xml"/><Relationship Id="rId2" Type="http://schemas.openxmlformats.org/officeDocument/2006/relationships/slide" Target="slides/slide6.xml"/><Relationship Id="rId16" Type="http://schemas.openxmlformats.org/officeDocument/2006/relationships/slide" Target="slides/slide31.xml"/><Relationship Id="rId20" Type="http://schemas.openxmlformats.org/officeDocument/2006/relationships/slide" Target="slides/slide39.xml"/><Relationship Id="rId29" Type="http://schemas.openxmlformats.org/officeDocument/2006/relationships/slide" Target="slides/slide50.xml"/><Relationship Id="rId41" Type="http://schemas.openxmlformats.org/officeDocument/2006/relationships/slide" Target="slides/slide92.xml"/><Relationship Id="rId1" Type="http://schemas.openxmlformats.org/officeDocument/2006/relationships/slide" Target="slides/slide5.xml"/><Relationship Id="rId6" Type="http://schemas.openxmlformats.org/officeDocument/2006/relationships/slide" Target="slides/slide19.xml"/><Relationship Id="rId11" Type="http://schemas.openxmlformats.org/officeDocument/2006/relationships/slide" Target="slides/slide26.xml"/><Relationship Id="rId24" Type="http://schemas.openxmlformats.org/officeDocument/2006/relationships/slide" Target="slides/slide44.xml"/><Relationship Id="rId32" Type="http://schemas.openxmlformats.org/officeDocument/2006/relationships/slide" Target="slides/slide54.xml"/><Relationship Id="rId37" Type="http://schemas.openxmlformats.org/officeDocument/2006/relationships/slide" Target="slides/slide59.xml"/><Relationship Id="rId40" Type="http://schemas.openxmlformats.org/officeDocument/2006/relationships/slide" Target="slides/slide88.xml"/><Relationship Id="rId45" Type="http://schemas.openxmlformats.org/officeDocument/2006/relationships/slide" Target="slides/slide103.xml"/><Relationship Id="rId5" Type="http://schemas.openxmlformats.org/officeDocument/2006/relationships/slide" Target="slides/slide18.xml"/><Relationship Id="rId15" Type="http://schemas.openxmlformats.org/officeDocument/2006/relationships/slide" Target="slides/slide30.xml"/><Relationship Id="rId23" Type="http://schemas.openxmlformats.org/officeDocument/2006/relationships/slide" Target="slides/slide43.xml"/><Relationship Id="rId28" Type="http://schemas.openxmlformats.org/officeDocument/2006/relationships/slide" Target="slides/slide49.xml"/><Relationship Id="rId36" Type="http://schemas.openxmlformats.org/officeDocument/2006/relationships/slide" Target="slides/slide58.xml"/><Relationship Id="rId10" Type="http://schemas.openxmlformats.org/officeDocument/2006/relationships/slide" Target="slides/slide23.xml"/><Relationship Id="rId19" Type="http://schemas.openxmlformats.org/officeDocument/2006/relationships/slide" Target="slides/slide37.xml"/><Relationship Id="rId31" Type="http://schemas.openxmlformats.org/officeDocument/2006/relationships/slide" Target="slides/slide53.xml"/><Relationship Id="rId44" Type="http://schemas.openxmlformats.org/officeDocument/2006/relationships/slide" Target="slides/slide101.xml"/><Relationship Id="rId4" Type="http://schemas.openxmlformats.org/officeDocument/2006/relationships/slide" Target="slides/slide17.xml"/><Relationship Id="rId9" Type="http://schemas.openxmlformats.org/officeDocument/2006/relationships/slide" Target="slides/slide22.xml"/><Relationship Id="rId14" Type="http://schemas.openxmlformats.org/officeDocument/2006/relationships/slide" Target="slides/slide29.xml"/><Relationship Id="rId22" Type="http://schemas.openxmlformats.org/officeDocument/2006/relationships/slide" Target="slides/slide42.xml"/><Relationship Id="rId27" Type="http://schemas.openxmlformats.org/officeDocument/2006/relationships/slide" Target="slides/slide48.xml"/><Relationship Id="rId30" Type="http://schemas.openxmlformats.org/officeDocument/2006/relationships/slide" Target="slides/slide51.xml"/><Relationship Id="rId35" Type="http://schemas.openxmlformats.org/officeDocument/2006/relationships/slide" Target="slides/slide57.xml"/><Relationship Id="rId43" Type="http://schemas.openxmlformats.org/officeDocument/2006/relationships/slide" Target="slides/slide10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
          <p:cNvSpPr>
            <a:spLocks noGrp="1" noChangeArrowheads="1"/>
          </p:cNvSpPr>
          <p:nvPr>
            <p:ph type="hdr" sz="quarter"/>
          </p:nvPr>
        </p:nvSpPr>
        <p:spPr bwMode="auto">
          <a:xfrm>
            <a:off x="0" y="0"/>
            <a:ext cx="3006184" cy="462593"/>
          </a:xfrm>
          <a:prstGeom prst="rect">
            <a:avLst/>
          </a:prstGeom>
          <a:noFill/>
          <a:ln w="9525">
            <a:noFill/>
            <a:miter lim="800000"/>
            <a:headEnd/>
            <a:tailEnd/>
          </a:ln>
          <a:effectLst/>
        </p:spPr>
        <p:txBody>
          <a:bodyPr vert="horz" wrap="square" lIns="90646" tIns="45323" rIns="90646" bIns="45323" numCol="1" anchor="t" anchorCtr="0" compatLnSpc="1">
            <a:prstTxWarp prst="textNoShape">
              <a:avLst/>
            </a:prstTxWarp>
          </a:bodyPr>
          <a:lstStyle>
            <a:lvl1pPr defTabSz="906332">
              <a:defRPr sz="1200">
                <a:latin typeface="Times New Roman" pitchFamily="18" charset="0"/>
              </a:defRPr>
            </a:lvl1pPr>
          </a:lstStyle>
          <a:p>
            <a:endParaRPr lang="en-US"/>
          </a:p>
        </p:txBody>
      </p:sp>
      <p:sp>
        <p:nvSpPr>
          <p:cNvPr id="458755" name="Rectangle 3"/>
          <p:cNvSpPr>
            <a:spLocks noGrp="1" noChangeArrowheads="1"/>
          </p:cNvSpPr>
          <p:nvPr>
            <p:ph type="dt" sz="quarter" idx="1"/>
          </p:nvPr>
        </p:nvSpPr>
        <p:spPr bwMode="auto">
          <a:xfrm>
            <a:off x="3926444" y="0"/>
            <a:ext cx="3006184" cy="462593"/>
          </a:xfrm>
          <a:prstGeom prst="rect">
            <a:avLst/>
          </a:prstGeom>
          <a:noFill/>
          <a:ln w="9525">
            <a:noFill/>
            <a:miter lim="800000"/>
            <a:headEnd/>
            <a:tailEnd/>
          </a:ln>
          <a:effectLst/>
        </p:spPr>
        <p:txBody>
          <a:bodyPr vert="horz" wrap="square" lIns="90646" tIns="45323" rIns="90646" bIns="45323" numCol="1" anchor="t" anchorCtr="0" compatLnSpc="1">
            <a:prstTxWarp prst="textNoShape">
              <a:avLst/>
            </a:prstTxWarp>
          </a:bodyPr>
          <a:lstStyle>
            <a:lvl1pPr algn="r" defTabSz="906332">
              <a:defRPr sz="1200">
                <a:latin typeface="Times New Roman" pitchFamily="18" charset="0"/>
              </a:defRPr>
            </a:lvl1pPr>
          </a:lstStyle>
          <a:p>
            <a:endParaRPr lang="en-US"/>
          </a:p>
        </p:txBody>
      </p:sp>
      <p:sp>
        <p:nvSpPr>
          <p:cNvPr id="458756" name="Rectangle 4"/>
          <p:cNvSpPr>
            <a:spLocks noGrp="1" noChangeArrowheads="1"/>
          </p:cNvSpPr>
          <p:nvPr>
            <p:ph type="ftr" sz="quarter" idx="2"/>
          </p:nvPr>
        </p:nvSpPr>
        <p:spPr bwMode="auto">
          <a:xfrm>
            <a:off x="0" y="8768729"/>
            <a:ext cx="3006184" cy="462593"/>
          </a:xfrm>
          <a:prstGeom prst="rect">
            <a:avLst/>
          </a:prstGeom>
          <a:noFill/>
          <a:ln w="9525">
            <a:noFill/>
            <a:miter lim="800000"/>
            <a:headEnd/>
            <a:tailEnd/>
          </a:ln>
          <a:effectLst/>
        </p:spPr>
        <p:txBody>
          <a:bodyPr vert="horz" wrap="square" lIns="90646" tIns="45323" rIns="90646" bIns="45323" numCol="1" anchor="b" anchorCtr="0" compatLnSpc="1">
            <a:prstTxWarp prst="textNoShape">
              <a:avLst/>
            </a:prstTxWarp>
          </a:bodyPr>
          <a:lstStyle>
            <a:lvl1pPr defTabSz="906332">
              <a:defRPr sz="1200">
                <a:latin typeface="Times New Roman" pitchFamily="18" charset="0"/>
              </a:defRPr>
            </a:lvl1pPr>
          </a:lstStyle>
          <a:p>
            <a:endParaRPr lang="en-US"/>
          </a:p>
        </p:txBody>
      </p:sp>
      <p:sp>
        <p:nvSpPr>
          <p:cNvPr id="458757" name="Rectangle 5"/>
          <p:cNvSpPr>
            <a:spLocks noGrp="1" noChangeArrowheads="1"/>
          </p:cNvSpPr>
          <p:nvPr>
            <p:ph type="sldNum" sz="quarter" idx="3"/>
          </p:nvPr>
        </p:nvSpPr>
        <p:spPr bwMode="auto">
          <a:xfrm>
            <a:off x="3926444" y="8768729"/>
            <a:ext cx="3006184" cy="462593"/>
          </a:xfrm>
          <a:prstGeom prst="rect">
            <a:avLst/>
          </a:prstGeom>
          <a:noFill/>
          <a:ln w="9525">
            <a:noFill/>
            <a:miter lim="800000"/>
            <a:headEnd/>
            <a:tailEnd/>
          </a:ln>
          <a:effectLst/>
        </p:spPr>
        <p:txBody>
          <a:bodyPr vert="horz" wrap="square" lIns="90646" tIns="45323" rIns="90646" bIns="45323" numCol="1" anchor="b" anchorCtr="0" compatLnSpc="1">
            <a:prstTxWarp prst="textNoShape">
              <a:avLst/>
            </a:prstTxWarp>
          </a:bodyPr>
          <a:lstStyle>
            <a:lvl1pPr algn="r" defTabSz="906332">
              <a:defRPr sz="1200">
                <a:latin typeface="Times New Roman" pitchFamily="18" charset="0"/>
              </a:defRPr>
            </a:lvl1pPr>
          </a:lstStyle>
          <a:p>
            <a:fld id="{A04684AD-9E4B-4162-8394-E87F3464C891}" type="slidenum">
              <a:rPr lang="en-US"/>
              <a:pPr/>
              <a:t>‹#›</a:t>
            </a:fld>
            <a:endParaRPr lang="en-US"/>
          </a:p>
        </p:txBody>
      </p:sp>
    </p:spTree>
    <p:extLst>
      <p:ext uri="{BB962C8B-B14F-4D97-AF65-F5344CB8AC3E}">
        <p14:creationId xmlns:p14="http://schemas.microsoft.com/office/powerpoint/2010/main" val="2162275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1"/>
            <a:ext cx="2971576" cy="465750"/>
          </a:xfrm>
          <a:prstGeom prst="rect">
            <a:avLst/>
          </a:prstGeom>
          <a:noFill/>
          <a:ln w="9525">
            <a:noFill/>
            <a:miter lim="800000"/>
            <a:headEnd/>
            <a:tailEnd/>
          </a:ln>
          <a:effectLst/>
        </p:spPr>
        <p:txBody>
          <a:bodyPr vert="horz" wrap="square" lIns="92294" tIns="46147" rIns="92294" bIns="46147" numCol="1" anchor="t" anchorCtr="0" compatLnSpc="1">
            <a:prstTxWarp prst="textNoShape">
              <a:avLst/>
            </a:prstTxWarp>
          </a:bodyPr>
          <a:lstStyle>
            <a:lvl1pPr defTabSz="923670">
              <a:defRPr sz="1200">
                <a:latin typeface="Times New Roman" pitchFamily="18" charset="0"/>
              </a:defRPr>
            </a:lvl1pPr>
          </a:lstStyle>
          <a:p>
            <a:endParaRPr lang="en-US"/>
          </a:p>
        </p:txBody>
      </p:sp>
      <p:sp>
        <p:nvSpPr>
          <p:cNvPr id="29699" name="Rectangle 3"/>
          <p:cNvSpPr>
            <a:spLocks noGrp="1" noChangeArrowheads="1"/>
          </p:cNvSpPr>
          <p:nvPr>
            <p:ph type="dt" idx="1"/>
          </p:nvPr>
        </p:nvSpPr>
        <p:spPr bwMode="auto">
          <a:xfrm>
            <a:off x="3962626" y="1"/>
            <a:ext cx="2971575" cy="465750"/>
          </a:xfrm>
          <a:prstGeom prst="rect">
            <a:avLst/>
          </a:prstGeom>
          <a:noFill/>
          <a:ln w="9525">
            <a:noFill/>
            <a:miter lim="800000"/>
            <a:headEnd/>
            <a:tailEnd/>
          </a:ln>
          <a:effectLst/>
        </p:spPr>
        <p:txBody>
          <a:bodyPr vert="horz" wrap="square" lIns="92294" tIns="46147" rIns="92294" bIns="46147" numCol="1" anchor="t" anchorCtr="0" compatLnSpc="1">
            <a:prstTxWarp prst="textNoShape">
              <a:avLst/>
            </a:prstTxWarp>
          </a:bodyPr>
          <a:lstStyle>
            <a:lvl1pPr algn="r" defTabSz="923670">
              <a:defRPr sz="1200">
                <a:latin typeface="Times New Roman" pitchFamily="18" charset="0"/>
              </a:defRPr>
            </a:lvl1pPr>
          </a:lstStyle>
          <a:p>
            <a:endParaRPr lang="en-US"/>
          </a:p>
        </p:txBody>
      </p:sp>
      <p:sp>
        <p:nvSpPr>
          <p:cNvPr id="29700" name="Rectangle 4"/>
          <p:cNvSpPr>
            <a:spLocks noGrp="1" noRot="1" noChangeAspect="1" noChangeArrowheads="1" noTextEdit="1"/>
          </p:cNvSpPr>
          <p:nvPr>
            <p:ph type="sldImg" idx="2"/>
          </p:nvPr>
        </p:nvSpPr>
        <p:spPr bwMode="auto">
          <a:xfrm>
            <a:off x="1144588" y="696913"/>
            <a:ext cx="4646612" cy="3486150"/>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913969" y="4415942"/>
            <a:ext cx="5106264" cy="4108072"/>
          </a:xfrm>
          <a:prstGeom prst="rect">
            <a:avLst/>
          </a:prstGeom>
          <a:noFill/>
          <a:ln w="9525">
            <a:noFill/>
            <a:miter lim="800000"/>
            <a:headEnd/>
            <a:tailEnd/>
          </a:ln>
          <a:effectLst/>
        </p:spPr>
        <p:txBody>
          <a:bodyPr vert="horz" wrap="square" lIns="92294" tIns="46147" rIns="92294" bIns="4614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2" name="Rectangle 6"/>
          <p:cNvSpPr>
            <a:spLocks noGrp="1" noChangeArrowheads="1"/>
          </p:cNvSpPr>
          <p:nvPr>
            <p:ph type="ftr" sz="quarter" idx="4"/>
          </p:nvPr>
        </p:nvSpPr>
        <p:spPr bwMode="auto">
          <a:xfrm>
            <a:off x="0" y="8754520"/>
            <a:ext cx="2971576" cy="465749"/>
          </a:xfrm>
          <a:prstGeom prst="rect">
            <a:avLst/>
          </a:prstGeom>
          <a:noFill/>
          <a:ln w="9525">
            <a:noFill/>
            <a:miter lim="800000"/>
            <a:headEnd/>
            <a:tailEnd/>
          </a:ln>
          <a:effectLst/>
        </p:spPr>
        <p:txBody>
          <a:bodyPr vert="horz" wrap="square" lIns="92294" tIns="46147" rIns="92294" bIns="46147" numCol="1" anchor="b" anchorCtr="0" compatLnSpc="1">
            <a:prstTxWarp prst="textNoShape">
              <a:avLst/>
            </a:prstTxWarp>
          </a:bodyPr>
          <a:lstStyle>
            <a:lvl1pPr defTabSz="923670">
              <a:defRPr sz="1200">
                <a:latin typeface="Times New Roman" pitchFamily="18" charset="0"/>
              </a:defRPr>
            </a:lvl1pPr>
          </a:lstStyle>
          <a:p>
            <a:endParaRPr lang="en-US"/>
          </a:p>
        </p:txBody>
      </p:sp>
      <p:sp>
        <p:nvSpPr>
          <p:cNvPr id="29703" name="Rectangle 7"/>
          <p:cNvSpPr>
            <a:spLocks noGrp="1" noChangeArrowheads="1"/>
          </p:cNvSpPr>
          <p:nvPr>
            <p:ph type="sldNum" sz="quarter" idx="5"/>
          </p:nvPr>
        </p:nvSpPr>
        <p:spPr bwMode="auto">
          <a:xfrm>
            <a:off x="3962626" y="8754520"/>
            <a:ext cx="2971575" cy="465749"/>
          </a:xfrm>
          <a:prstGeom prst="rect">
            <a:avLst/>
          </a:prstGeom>
          <a:noFill/>
          <a:ln w="9525">
            <a:noFill/>
            <a:miter lim="800000"/>
            <a:headEnd/>
            <a:tailEnd/>
          </a:ln>
          <a:effectLst/>
        </p:spPr>
        <p:txBody>
          <a:bodyPr vert="horz" wrap="square" lIns="92294" tIns="46147" rIns="92294" bIns="46147" numCol="1" anchor="b" anchorCtr="0" compatLnSpc="1">
            <a:prstTxWarp prst="textNoShape">
              <a:avLst/>
            </a:prstTxWarp>
          </a:bodyPr>
          <a:lstStyle>
            <a:lvl1pPr algn="r" defTabSz="923670">
              <a:defRPr sz="1200">
                <a:latin typeface="Times New Roman" pitchFamily="18" charset="0"/>
              </a:defRPr>
            </a:lvl1pPr>
          </a:lstStyle>
          <a:p>
            <a:fld id="{3C864B06-4DA4-4EBB-A5F0-E0879974A753}" type="slidenum">
              <a:rPr lang="en-US"/>
              <a:pPr/>
              <a:t>‹#›</a:t>
            </a:fld>
            <a:endParaRPr lang="en-US"/>
          </a:p>
        </p:txBody>
      </p:sp>
    </p:spTree>
    <p:extLst>
      <p:ext uri="{BB962C8B-B14F-4D97-AF65-F5344CB8AC3E}">
        <p14:creationId xmlns:p14="http://schemas.microsoft.com/office/powerpoint/2010/main" val="34523942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2F55AE-A0E7-4247-B4CA-004FD4C21C7A}" type="slidenum">
              <a:rPr lang="en-US"/>
              <a:pPr/>
              <a:t>1</a:t>
            </a:fld>
            <a:endParaRPr lang="en-US"/>
          </a:p>
        </p:txBody>
      </p:sp>
      <p:sp>
        <p:nvSpPr>
          <p:cNvPr id="1071106" name="Rectangle 2"/>
          <p:cNvSpPr>
            <a:spLocks noGrp="1" noRot="1" noChangeAspect="1" noChangeArrowheads="1" noTextEdit="1"/>
          </p:cNvSpPr>
          <p:nvPr>
            <p:ph type="sldImg"/>
          </p:nvPr>
        </p:nvSpPr>
        <p:spPr>
          <a:xfrm>
            <a:off x="1144588" y="696913"/>
            <a:ext cx="4648200" cy="3486150"/>
          </a:xfrm>
          <a:ln/>
        </p:spPr>
      </p:sp>
      <p:sp>
        <p:nvSpPr>
          <p:cNvPr id="1071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AF1A554-C87F-4CC3-A35C-72F9211658BB}" type="slidenum">
              <a:rPr lang="en-US"/>
              <a:pPr/>
              <a:t>10</a:t>
            </a:fld>
            <a:endParaRPr lang="en-US"/>
          </a:p>
        </p:txBody>
      </p:sp>
      <p:sp>
        <p:nvSpPr>
          <p:cNvPr id="1234946" name="Rectangle 7"/>
          <p:cNvSpPr txBox="1">
            <a:spLocks noGrp="1" noChangeArrowheads="1"/>
          </p:cNvSpPr>
          <p:nvPr/>
        </p:nvSpPr>
        <p:spPr bwMode="auto">
          <a:xfrm>
            <a:off x="3962626" y="8754520"/>
            <a:ext cx="2971575" cy="465749"/>
          </a:xfrm>
          <a:prstGeom prst="rect">
            <a:avLst/>
          </a:prstGeom>
          <a:noFill/>
          <a:ln w="9525">
            <a:noFill/>
            <a:miter lim="800000"/>
            <a:headEnd/>
            <a:tailEnd/>
          </a:ln>
        </p:spPr>
        <p:txBody>
          <a:bodyPr lIns="92266" tIns="46133" rIns="92266" bIns="46133" anchor="b"/>
          <a:lstStyle/>
          <a:p>
            <a:pPr algn="r" defTabSz="923670"/>
            <a:fld id="{3F576A01-0EA8-440B-AB04-68F14AA060FA}" type="slidenum">
              <a:rPr lang="en-US" sz="1200">
                <a:latin typeface="Times New Roman" pitchFamily="18" charset="0"/>
              </a:rPr>
              <a:pPr algn="r" defTabSz="923670"/>
              <a:t>10</a:t>
            </a:fld>
            <a:endParaRPr lang="en-US" sz="1200">
              <a:latin typeface="Times New Roman" pitchFamily="18" charset="0"/>
            </a:endParaRPr>
          </a:p>
        </p:txBody>
      </p:sp>
      <p:sp>
        <p:nvSpPr>
          <p:cNvPr id="1234947" name="Rectangle 2"/>
          <p:cNvSpPr>
            <a:spLocks noGrp="1" noRot="1" noChangeAspect="1" noChangeArrowheads="1" noTextEdit="1"/>
          </p:cNvSpPr>
          <p:nvPr>
            <p:ph type="sldImg"/>
          </p:nvPr>
        </p:nvSpPr>
        <p:spPr>
          <a:xfrm>
            <a:off x="1144588" y="696913"/>
            <a:ext cx="4648200" cy="3486150"/>
          </a:xfrm>
          <a:ln/>
        </p:spPr>
      </p:sp>
      <p:sp>
        <p:nvSpPr>
          <p:cNvPr id="1234948" name="Rectangle 3"/>
          <p:cNvSpPr>
            <a:spLocks noGrp="1" noChangeArrowheads="1"/>
          </p:cNvSpPr>
          <p:nvPr>
            <p:ph type="body" idx="1"/>
          </p:nvPr>
        </p:nvSpPr>
        <p:spPr/>
        <p:txBody>
          <a:bodyPr lIns="92266" tIns="46133" rIns="92266" bIns="46133"/>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25C37-1C6E-47FC-88D8-46AD6D7BC059}" type="slidenum">
              <a:rPr lang="en-US"/>
              <a:pPr/>
              <a:t>102</a:t>
            </a:fld>
            <a:endParaRPr lang="en-US"/>
          </a:p>
        </p:txBody>
      </p:sp>
      <p:sp>
        <p:nvSpPr>
          <p:cNvPr id="1311746" name="Rectangle 2"/>
          <p:cNvSpPr>
            <a:spLocks noGrp="1" noRot="1" noChangeAspect="1" noChangeArrowheads="1" noTextEdit="1"/>
          </p:cNvSpPr>
          <p:nvPr>
            <p:ph type="sldImg"/>
          </p:nvPr>
        </p:nvSpPr>
        <p:spPr>
          <a:xfrm>
            <a:off x="1158875" y="693738"/>
            <a:ext cx="4616450" cy="3462337"/>
          </a:xfrm>
          <a:ln/>
        </p:spPr>
      </p:sp>
      <p:sp>
        <p:nvSpPr>
          <p:cNvPr id="1311747" name="Rectangle 3"/>
          <p:cNvSpPr>
            <a:spLocks noGrp="1" noChangeArrowheads="1"/>
          </p:cNvSpPr>
          <p:nvPr>
            <p:ph type="body" idx="1"/>
          </p:nvPr>
        </p:nvSpPr>
        <p:spPr>
          <a:xfrm>
            <a:off x="693735" y="4385944"/>
            <a:ext cx="5546731" cy="4153858"/>
          </a:xfrm>
        </p:spPr>
        <p:txBody>
          <a:bodyPr/>
          <a:lstStyle/>
          <a:p>
            <a:r>
              <a:rPr lang="en-US"/>
              <a:t>Rapid intensification and rapid decay</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61BE0A-02CA-440B-B20F-9B3FB45CEFF2}" type="slidenum">
              <a:rPr lang="en-US"/>
              <a:pPr/>
              <a:t>103</a:t>
            </a:fld>
            <a:endParaRPr lang="en-US"/>
          </a:p>
        </p:txBody>
      </p:sp>
      <p:sp>
        <p:nvSpPr>
          <p:cNvPr id="1404930" name="Rectangle 2"/>
          <p:cNvSpPr>
            <a:spLocks noGrp="1" noRot="1" noChangeAspect="1" noChangeArrowheads="1" noTextEdit="1"/>
          </p:cNvSpPr>
          <p:nvPr>
            <p:ph type="sldImg"/>
          </p:nvPr>
        </p:nvSpPr>
        <p:spPr>
          <a:xfrm>
            <a:off x="1158875" y="693738"/>
            <a:ext cx="4616450" cy="3462337"/>
          </a:xfrm>
          <a:ln/>
        </p:spPr>
      </p:sp>
      <p:sp>
        <p:nvSpPr>
          <p:cNvPr id="1404931"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E4A133-C3E1-4CE2-8642-A65AB18097D4}" type="slidenum">
              <a:rPr lang="en-US"/>
              <a:pPr/>
              <a:t>104</a:t>
            </a:fld>
            <a:endParaRPr lang="en-US"/>
          </a:p>
        </p:txBody>
      </p:sp>
      <p:sp>
        <p:nvSpPr>
          <p:cNvPr id="1158146" name="Rectangle 2"/>
          <p:cNvSpPr>
            <a:spLocks noGrp="1" noRot="1" noChangeAspect="1" noChangeArrowheads="1" noTextEdit="1"/>
          </p:cNvSpPr>
          <p:nvPr>
            <p:ph type="sldImg"/>
          </p:nvPr>
        </p:nvSpPr>
        <p:spPr>
          <a:ln/>
        </p:spPr>
      </p:sp>
      <p:sp>
        <p:nvSpPr>
          <p:cNvPr id="1158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CD8A96-50E7-4CFB-B7D3-26DD00C372EE}" type="slidenum">
              <a:rPr lang="en-US">
                <a:solidFill>
                  <a:prstClr val="black"/>
                </a:solidFill>
              </a:rPr>
              <a:pPr/>
              <a:t>12</a:t>
            </a:fld>
            <a:endParaRPr lang="en-US">
              <a:solidFill>
                <a:prstClr val="black"/>
              </a:solidFill>
            </a:endParaRPr>
          </a:p>
        </p:txBody>
      </p:sp>
      <p:sp>
        <p:nvSpPr>
          <p:cNvPr id="1153026" name="Rectangle 2"/>
          <p:cNvSpPr>
            <a:spLocks noGrp="1" noRot="1" noChangeAspect="1" noChangeArrowheads="1" noTextEdit="1"/>
          </p:cNvSpPr>
          <p:nvPr>
            <p:ph type="sldImg"/>
          </p:nvPr>
        </p:nvSpPr>
        <p:spPr>
          <a:ln/>
        </p:spPr>
      </p:sp>
      <p:sp>
        <p:nvSpPr>
          <p:cNvPr id="1153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6C293E-ADBE-4071-8E6E-3D8FCE2264E2}" type="slidenum">
              <a:rPr lang="en-US"/>
              <a:pPr/>
              <a:t>13</a:t>
            </a:fld>
            <a:endParaRPr lang="en-US"/>
          </a:p>
        </p:txBody>
      </p:sp>
      <p:sp>
        <p:nvSpPr>
          <p:cNvPr id="1211394" name="Rectangle 2"/>
          <p:cNvSpPr>
            <a:spLocks noGrp="1" noRot="1" noChangeAspect="1" noChangeArrowheads="1" noTextEdit="1"/>
          </p:cNvSpPr>
          <p:nvPr>
            <p:ph type="sldImg"/>
          </p:nvPr>
        </p:nvSpPr>
        <p:spPr>
          <a:xfrm>
            <a:off x="1158875" y="693738"/>
            <a:ext cx="4616450" cy="3462337"/>
          </a:xfrm>
          <a:ln/>
        </p:spPr>
      </p:sp>
      <p:sp>
        <p:nvSpPr>
          <p:cNvPr id="1211395"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287385-F33D-4581-9C75-049E4D6ACB11}" type="slidenum">
              <a:rPr lang="en-US"/>
              <a:pPr/>
              <a:t>16</a:t>
            </a:fld>
            <a:endParaRPr lang="en-US"/>
          </a:p>
        </p:txBody>
      </p:sp>
      <p:sp>
        <p:nvSpPr>
          <p:cNvPr id="1154050" name="Rectangle 2"/>
          <p:cNvSpPr>
            <a:spLocks noGrp="1" noRot="1" noChangeAspect="1" noChangeArrowheads="1" noTextEdit="1"/>
          </p:cNvSpPr>
          <p:nvPr>
            <p:ph type="sldImg"/>
          </p:nvPr>
        </p:nvSpPr>
        <p:spPr>
          <a:ln/>
        </p:spPr>
      </p:sp>
      <p:sp>
        <p:nvSpPr>
          <p:cNvPr id="1154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E75F4-CA9D-4485-A3CE-4E1EF7796952}" type="slidenum">
              <a:rPr lang="en-US">
                <a:solidFill>
                  <a:prstClr val="black"/>
                </a:solidFill>
              </a:rPr>
              <a:pPr/>
              <a:t>17</a:t>
            </a:fld>
            <a:endParaRPr lang="en-US">
              <a:solidFill>
                <a:prstClr val="black"/>
              </a:solidFill>
            </a:endParaRPr>
          </a:p>
        </p:txBody>
      </p:sp>
      <p:sp>
        <p:nvSpPr>
          <p:cNvPr id="1413122" name="Rectangle 2"/>
          <p:cNvSpPr>
            <a:spLocks noGrp="1" noRot="1" noChangeAspect="1" noChangeArrowheads="1" noTextEdit="1"/>
          </p:cNvSpPr>
          <p:nvPr>
            <p:ph type="sldImg"/>
          </p:nvPr>
        </p:nvSpPr>
        <p:spPr>
          <a:xfrm>
            <a:off x="1158875" y="693738"/>
            <a:ext cx="4616450" cy="3462337"/>
          </a:xfrm>
          <a:ln/>
        </p:spPr>
      </p:sp>
      <p:sp>
        <p:nvSpPr>
          <p:cNvPr id="1413123" name="Rectangle 3"/>
          <p:cNvSpPr>
            <a:spLocks noGrp="1" noChangeArrowheads="1"/>
          </p:cNvSpPr>
          <p:nvPr>
            <p:ph type="body" idx="1"/>
          </p:nvPr>
        </p:nvSpPr>
        <p:spPr>
          <a:xfrm>
            <a:off x="924980" y="4385945"/>
            <a:ext cx="5084241" cy="4153858"/>
          </a:xfrm>
        </p:spPr>
        <p:txBody>
          <a:bodyPr lIns="92288" tIns="46145" rIns="92288" bIns="46145"/>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392954-BF8F-46D6-ACFB-9C1BB4ACCEF8}" type="slidenum">
              <a:rPr lang="en-US">
                <a:solidFill>
                  <a:prstClr val="black"/>
                </a:solidFill>
              </a:rPr>
              <a:pPr/>
              <a:t>18</a:t>
            </a:fld>
            <a:endParaRPr lang="en-US">
              <a:solidFill>
                <a:prstClr val="black"/>
              </a:solidFill>
            </a:endParaRPr>
          </a:p>
        </p:txBody>
      </p:sp>
      <p:sp>
        <p:nvSpPr>
          <p:cNvPr id="1396738" name="Rectangle 2"/>
          <p:cNvSpPr>
            <a:spLocks noGrp="1" noRot="1" noChangeAspect="1" noChangeArrowheads="1" noTextEdit="1"/>
          </p:cNvSpPr>
          <p:nvPr>
            <p:ph type="sldImg"/>
          </p:nvPr>
        </p:nvSpPr>
        <p:spPr>
          <a:xfrm>
            <a:off x="1158875" y="693738"/>
            <a:ext cx="4616450" cy="3462337"/>
          </a:xfrm>
          <a:ln/>
        </p:spPr>
      </p:sp>
      <p:sp>
        <p:nvSpPr>
          <p:cNvPr id="1396739"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E8BA5B-AFF2-4B51-983D-9DED17E2C961}" type="slidenum">
              <a:rPr lang="en-US"/>
              <a:pPr/>
              <a:t>19</a:t>
            </a:fld>
            <a:endParaRPr lang="en-US"/>
          </a:p>
        </p:txBody>
      </p:sp>
      <p:sp>
        <p:nvSpPr>
          <p:cNvPr id="1398786" name="Rectangle 2"/>
          <p:cNvSpPr>
            <a:spLocks noGrp="1" noRot="1" noChangeAspect="1" noChangeArrowheads="1" noTextEdit="1"/>
          </p:cNvSpPr>
          <p:nvPr>
            <p:ph type="sldImg"/>
          </p:nvPr>
        </p:nvSpPr>
        <p:spPr>
          <a:xfrm>
            <a:off x="1158875" y="693738"/>
            <a:ext cx="4616450" cy="3462337"/>
          </a:xfrm>
          <a:ln/>
        </p:spPr>
      </p:sp>
      <p:sp>
        <p:nvSpPr>
          <p:cNvPr id="1398787"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206928-EAA2-40AB-9BB6-0C1219053433}" type="slidenum">
              <a:rPr lang="en-US"/>
              <a:pPr/>
              <a:t>20</a:t>
            </a:fld>
            <a:endParaRPr lang="en-US"/>
          </a:p>
        </p:txBody>
      </p:sp>
      <p:sp>
        <p:nvSpPr>
          <p:cNvPr id="1400834" name="Rectangle 2"/>
          <p:cNvSpPr>
            <a:spLocks noGrp="1" noRot="1" noChangeAspect="1" noChangeArrowheads="1" noTextEdit="1"/>
          </p:cNvSpPr>
          <p:nvPr>
            <p:ph type="sldImg"/>
          </p:nvPr>
        </p:nvSpPr>
        <p:spPr>
          <a:xfrm>
            <a:off x="1158875" y="693738"/>
            <a:ext cx="4616450" cy="3462337"/>
          </a:xfrm>
          <a:ln/>
        </p:spPr>
      </p:sp>
      <p:sp>
        <p:nvSpPr>
          <p:cNvPr id="1400835"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14A8C-8086-4503-BE0E-CFFABEC87B10}" type="slidenum">
              <a:rPr lang="en-US"/>
              <a:pPr/>
              <a:t>21</a:t>
            </a:fld>
            <a:endParaRPr lang="en-US"/>
          </a:p>
        </p:txBody>
      </p:sp>
      <p:sp>
        <p:nvSpPr>
          <p:cNvPr id="1426434" name="Rectangle 2"/>
          <p:cNvSpPr>
            <a:spLocks noGrp="1" noRot="1" noChangeAspect="1" noChangeArrowheads="1" noTextEdit="1"/>
          </p:cNvSpPr>
          <p:nvPr>
            <p:ph type="sldImg"/>
          </p:nvPr>
        </p:nvSpPr>
        <p:spPr>
          <a:xfrm>
            <a:off x="1158875" y="693738"/>
            <a:ext cx="4616450" cy="3462337"/>
          </a:xfrm>
          <a:ln/>
        </p:spPr>
      </p:sp>
      <p:sp>
        <p:nvSpPr>
          <p:cNvPr id="1426435"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AFC0D-FAD7-4922-89F6-38C6ED1F2E31}" type="slidenum">
              <a:rPr lang="en-US">
                <a:solidFill>
                  <a:prstClr val="black"/>
                </a:solidFill>
              </a:rPr>
              <a:pPr/>
              <a:t>2</a:t>
            </a:fld>
            <a:endParaRPr lang="en-US">
              <a:solidFill>
                <a:prstClr val="black"/>
              </a:solidFill>
            </a:endParaRPr>
          </a:p>
        </p:txBody>
      </p:sp>
      <p:sp>
        <p:nvSpPr>
          <p:cNvPr id="1223682" name="Rectangle 2"/>
          <p:cNvSpPr>
            <a:spLocks noGrp="1" noRot="1" noChangeAspect="1" noChangeArrowheads="1" noTextEdit="1"/>
          </p:cNvSpPr>
          <p:nvPr>
            <p:ph type="sldImg"/>
          </p:nvPr>
        </p:nvSpPr>
        <p:spPr>
          <a:ln/>
        </p:spPr>
      </p:sp>
      <p:sp>
        <p:nvSpPr>
          <p:cNvPr id="122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14A8C-8086-4503-BE0E-CFFABEC87B10}" type="slidenum">
              <a:rPr lang="en-US"/>
              <a:pPr/>
              <a:t>22</a:t>
            </a:fld>
            <a:endParaRPr lang="en-US"/>
          </a:p>
        </p:txBody>
      </p:sp>
      <p:sp>
        <p:nvSpPr>
          <p:cNvPr id="1426434" name="Rectangle 2"/>
          <p:cNvSpPr>
            <a:spLocks noGrp="1" noRot="1" noChangeAspect="1" noChangeArrowheads="1" noTextEdit="1"/>
          </p:cNvSpPr>
          <p:nvPr>
            <p:ph type="sldImg"/>
          </p:nvPr>
        </p:nvSpPr>
        <p:spPr>
          <a:xfrm>
            <a:off x="1158875" y="693738"/>
            <a:ext cx="4616450" cy="3462337"/>
          </a:xfrm>
          <a:ln/>
        </p:spPr>
      </p:sp>
      <p:sp>
        <p:nvSpPr>
          <p:cNvPr id="1426435"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865AD9-B884-4B84-BA24-4A5BD1047433}" type="slidenum">
              <a:rPr lang="en-US"/>
              <a:pPr/>
              <a:t>23</a:t>
            </a:fld>
            <a:endParaRPr lang="en-US"/>
          </a:p>
        </p:txBody>
      </p:sp>
      <p:sp>
        <p:nvSpPr>
          <p:cNvPr id="1266690" name="Rectangle 2"/>
          <p:cNvSpPr>
            <a:spLocks noGrp="1" noRot="1" noChangeAspect="1" noChangeArrowheads="1" noTextEdit="1"/>
          </p:cNvSpPr>
          <p:nvPr>
            <p:ph type="sldImg"/>
          </p:nvPr>
        </p:nvSpPr>
        <p:spPr>
          <a:xfrm>
            <a:off x="1158875" y="693738"/>
            <a:ext cx="4616450" cy="3462337"/>
          </a:xfrm>
          <a:ln/>
        </p:spPr>
      </p:sp>
      <p:sp>
        <p:nvSpPr>
          <p:cNvPr id="1266691"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F3A7C-99CF-4273-9C8F-FD997258CAC3}" type="slidenum">
              <a:rPr lang="en-US"/>
              <a:pPr/>
              <a:t>24</a:t>
            </a:fld>
            <a:endParaRPr lang="en-US"/>
          </a:p>
        </p:txBody>
      </p:sp>
      <p:sp>
        <p:nvSpPr>
          <p:cNvPr id="1268738" name="Rectangle 2"/>
          <p:cNvSpPr>
            <a:spLocks noGrp="1" noRot="1" noChangeAspect="1" noChangeArrowheads="1" noTextEdit="1"/>
          </p:cNvSpPr>
          <p:nvPr>
            <p:ph type="sldImg"/>
          </p:nvPr>
        </p:nvSpPr>
        <p:spPr>
          <a:xfrm>
            <a:off x="1158875" y="693738"/>
            <a:ext cx="4616450" cy="3462337"/>
          </a:xfrm>
          <a:ln/>
        </p:spPr>
      </p:sp>
      <p:sp>
        <p:nvSpPr>
          <p:cNvPr id="1268739"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27A72E-5E97-4F3E-BB06-69671DC1900E}" type="slidenum">
              <a:rPr lang="en-US"/>
              <a:pPr/>
              <a:t>26</a:t>
            </a:fld>
            <a:endParaRPr lang="en-US"/>
          </a:p>
        </p:txBody>
      </p:sp>
      <p:sp>
        <p:nvSpPr>
          <p:cNvPr id="1214466" name="Rectangle 2"/>
          <p:cNvSpPr>
            <a:spLocks noGrp="1" noRot="1" noChangeAspect="1" noChangeArrowheads="1" noTextEdit="1"/>
          </p:cNvSpPr>
          <p:nvPr>
            <p:ph type="sldImg"/>
          </p:nvPr>
        </p:nvSpPr>
        <p:spPr>
          <a:xfrm>
            <a:off x="1158875" y="693738"/>
            <a:ext cx="4616450" cy="3462337"/>
          </a:xfrm>
          <a:ln/>
        </p:spPr>
      </p:sp>
      <p:sp>
        <p:nvSpPr>
          <p:cNvPr id="1214467"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A2E0D-34E5-46E8-9FEF-89F9D829B65B}" type="slidenum">
              <a:rPr lang="en-US">
                <a:solidFill>
                  <a:prstClr val="black"/>
                </a:solidFill>
              </a:rPr>
              <a:pPr/>
              <a:t>27</a:t>
            </a:fld>
            <a:endParaRPr lang="en-US">
              <a:solidFill>
                <a:prstClr val="black"/>
              </a:solidFill>
            </a:endParaRPr>
          </a:p>
        </p:txBody>
      </p:sp>
      <p:sp>
        <p:nvSpPr>
          <p:cNvPr id="1428482" name="Rectangle 2"/>
          <p:cNvSpPr>
            <a:spLocks noGrp="1" noRot="1" noChangeAspect="1" noChangeArrowheads="1" noTextEdit="1"/>
          </p:cNvSpPr>
          <p:nvPr>
            <p:ph type="sldImg"/>
          </p:nvPr>
        </p:nvSpPr>
        <p:spPr>
          <a:xfrm>
            <a:off x="1158875" y="693738"/>
            <a:ext cx="4616450" cy="3462337"/>
          </a:xfrm>
          <a:ln/>
        </p:spPr>
      </p:sp>
      <p:sp>
        <p:nvSpPr>
          <p:cNvPr id="1428483" name="Rectangle 3"/>
          <p:cNvSpPr>
            <a:spLocks noGrp="1" noChangeArrowheads="1"/>
          </p:cNvSpPr>
          <p:nvPr>
            <p:ph type="body" idx="1"/>
          </p:nvPr>
        </p:nvSpPr>
        <p:spPr>
          <a:xfrm>
            <a:off x="924980" y="4385945"/>
            <a:ext cx="5084241" cy="4153858"/>
          </a:xfrm>
        </p:spPr>
        <p:txBody>
          <a:bodyPr lIns="92288" tIns="46145" rIns="92288" bIns="46145"/>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A2E0D-34E5-46E8-9FEF-89F9D829B65B}" type="slidenum">
              <a:rPr lang="en-US">
                <a:solidFill>
                  <a:prstClr val="black"/>
                </a:solidFill>
              </a:rPr>
              <a:pPr/>
              <a:t>28</a:t>
            </a:fld>
            <a:endParaRPr lang="en-US">
              <a:solidFill>
                <a:prstClr val="black"/>
              </a:solidFill>
            </a:endParaRPr>
          </a:p>
        </p:txBody>
      </p:sp>
      <p:sp>
        <p:nvSpPr>
          <p:cNvPr id="1428482" name="Rectangle 2"/>
          <p:cNvSpPr>
            <a:spLocks noGrp="1" noRot="1" noChangeAspect="1" noChangeArrowheads="1" noTextEdit="1"/>
          </p:cNvSpPr>
          <p:nvPr>
            <p:ph type="sldImg"/>
          </p:nvPr>
        </p:nvSpPr>
        <p:spPr>
          <a:xfrm>
            <a:off x="1158875" y="693738"/>
            <a:ext cx="4616450" cy="3462337"/>
          </a:xfrm>
          <a:ln/>
        </p:spPr>
      </p:sp>
      <p:sp>
        <p:nvSpPr>
          <p:cNvPr id="1428483" name="Rectangle 3"/>
          <p:cNvSpPr>
            <a:spLocks noGrp="1" noChangeArrowheads="1"/>
          </p:cNvSpPr>
          <p:nvPr>
            <p:ph type="body" idx="1"/>
          </p:nvPr>
        </p:nvSpPr>
        <p:spPr>
          <a:xfrm>
            <a:off x="924980" y="4385945"/>
            <a:ext cx="5084241" cy="4153858"/>
          </a:xfrm>
        </p:spPr>
        <p:txBody>
          <a:bodyPr lIns="92288" tIns="46145" rIns="92288" bIns="46145"/>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4CA47A-1327-4A4B-AA50-57B12A2DB65A}" type="slidenum">
              <a:rPr lang="en-US"/>
              <a:pPr/>
              <a:t>29</a:t>
            </a:fld>
            <a:endParaRPr lang="en-US"/>
          </a:p>
        </p:txBody>
      </p:sp>
      <p:sp>
        <p:nvSpPr>
          <p:cNvPr id="1409026" name="Rectangle 2"/>
          <p:cNvSpPr>
            <a:spLocks noGrp="1" noRot="1" noChangeAspect="1" noChangeArrowheads="1" noTextEdit="1"/>
          </p:cNvSpPr>
          <p:nvPr>
            <p:ph type="sldImg"/>
          </p:nvPr>
        </p:nvSpPr>
        <p:spPr>
          <a:xfrm>
            <a:off x="1158875" y="693738"/>
            <a:ext cx="4616450" cy="3462337"/>
          </a:xfrm>
          <a:ln/>
        </p:spPr>
      </p:sp>
      <p:sp>
        <p:nvSpPr>
          <p:cNvPr id="1409027"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4CA47A-1327-4A4B-AA50-57B12A2DB65A}" type="slidenum">
              <a:rPr lang="en-US"/>
              <a:pPr/>
              <a:t>30</a:t>
            </a:fld>
            <a:endParaRPr lang="en-US"/>
          </a:p>
        </p:txBody>
      </p:sp>
      <p:sp>
        <p:nvSpPr>
          <p:cNvPr id="1409026" name="Rectangle 2"/>
          <p:cNvSpPr>
            <a:spLocks noGrp="1" noRot="1" noChangeAspect="1" noChangeArrowheads="1" noTextEdit="1"/>
          </p:cNvSpPr>
          <p:nvPr>
            <p:ph type="sldImg"/>
          </p:nvPr>
        </p:nvSpPr>
        <p:spPr>
          <a:xfrm>
            <a:off x="1158875" y="693738"/>
            <a:ext cx="4616450" cy="3462337"/>
          </a:xfrm>
          <a:ln/>
        </p:spPr>
      </p:sp>
      <p:sp>
        <p:nvSpPr>
          <p:cNvPr id="1409027"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069B42-DEE6-4225-906E-00BD0980FAC1}" type="slidenum">
              <a:rPr lang="en-US"/>
              <a:pPr/>
              <a:t>31</a:t>
            </a:fld>
            <a:endParaRPr lang="en-US"/>
          </a:p>
        </p:txBody>
      </p:sp>
      <p:sp>
        <p:nvSpPr>
          <p:cNvPr id="1406978" name="Rectangle 2"/>
          <p:cNvSpPr>
            <a:spLocks noGrp="1" noRot="1" noChangeAspect="1" noChangeArrowheads="1" noTextEdit="1"/>
          </p:cNvSpPr>
          <p:nvPr>
            <p:ph type="sldImg"/>
          </p:nvPr>
        </p:nvSpPr>
        <p:spPr>
          <a:xfrm>
            <a:off x="1158875" y="693738"/>
            <a:ext cx="4616450" cy="3462337"/>
          </a:xfrm>
          <a:ln/>
        </p:spPr>
      </p:sp>
      <p:sp>
        <p:nvSpPr>
          <p:cNvPr id="1406979" name="Rectangle 3"/>
          <p:cNvSpPr>
            <a:spLocks noGrp="1" noChangeArrowheads="1"/>
          </p:cNvSpPr>
          <p:nvPr>
            <p:ph type="body" idx="1"/>
          </p:nvPr>
        </p:nvSpPr>
        <p:spPr>
          <a:xfrm>
            <a:off x="924980" y="4385944"/>
            <a:ext cx="5084241" cy="4153858"/>
          </a:xfrm>
        </p:spPr>
        <p:txBody>
          <a:bodyPr lIns="92336" tIns="46167" rIns="92336" bIns="46167"/>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AFC0D-FAD7-4922-89F6-38C6ED1F2E31}" type="slidenum">
              <a:rPr lang="en-US">
                <a:solidFill>
                  <a:prstClr val="black"/>
                </a:solidFill>
              </a:rPr>
              <a:pPr/>
              <a:t>3</a:t>
            </a:fld>
            <a:endParaRPr lang="en-US">
              <a:solidFill>
                <a:prstClr val="black"/>
              </a:solidFill>
            </a:endParaRPr>
          </a:p>
        </p:txBody>
      </p:sp>
      <p:sp>
        <p:nvSpPr>
          <p:cNvPr id="1223682" name="Rectangle 2"/>
          <p:cNvSpPr>
            <a:spLocks noGrp="1" noRot="1" noChangeAspect="1" noChangeArrowheads="1" noTextEdit="1"/>
          </p:cNvSpPr>
          <p:nvPr>
            <p:ph type="sldImg"/>
          </p:nvPr>
        </p:nvSpPr>
        <p:spPr>
          <a:ln/>
        </p:spPr>
      </p:sp>
      <p:sp>
        <p:nvSpPr>
          <p:cNvPr id="122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2F55AE-A0E7-4247-B4CA-004FD4C21C7A}" type="slidenum">
              <a:rPr lang="en-US">
                <a:solidFill>
                  <a:prstClr val="black"/>
                </a:solidFill>
              </a:rPr>
              <a:pPr/>
              <a:t>32</a:t>
            </a:fld>
            <a:endParaRPr lang="en-US">
              <a:solidFill>
                <a:prstClr val="black"/>
              </a:solidFill>
            </a:endParaRPr>
          </a:p>
        </p:txBody>
      </p:sp>
      <p:sp>
        <p:nvSpPr>
          <p:cNvPr id="1071106" name="Rectangle 2"/>
          <p:cNvSpPr>
            <a:spLocks noGrp="1" noRot="1" noChangeAspect="1" noChangeArrowheads="1" noTextEdit="1"/>
          </p:cNvSpPr>
          <p:nvPr>
            <p:ph type="sldImg"/>
          </p:nvPr>
        </p:nvSpPr>
        <p:spPr>
          <a:xfrm>
            <a:off x="1144588" y="696913"/>
            <a:ext cx="4648200" cy="3486150"/>
          </a:xfrm>
          <a:ln/>
        </p:spPr>
      </p:sp>
      <p:sp>
        <p:nvSpPr>
          <p:cNvPr id="1071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EFD947-9C23-4374-86D7-ED1B174D0336}" type="slidenum">
              <a:rPr lang="en-US">
                <a:solidFill>
                  <a:prstClr val="black"/>
                </a:solidFill>
              </a:rPr>
              <a:pPr/>
              <a:t>33</a:t>
            </a:fld>
            <a:endParaRPr lang="en-US">
              <a:solidFill>
                <a:prstClr val="black"/>
              </a:solidFill>
            </a:endParaRPr>
          </a:p>
        </p:txBody>
      </p:sp>
      <p:sp>
        <p:nvSpPr>
          <p:cNvPr id="1335298" name="Rectangle 2"/>
          <p:cNvSpPr>
            <a:spLocks noGrp="1" noRot="1" noChangeAspect="1" noChangeArrowheads="1" noTextEdit="1"/>
          </p:cNvSpPr>
          <p:nvPr>
            <p:ph type="sldImg"/>
          </p:nvPr>
        </p:nvSpPr>
        <p:spPr>
          <a:xfrm>
            <a:off x="1158875" y="693738"/>
            <a:ext cx="4616450" cy="3462337"/>
          </a:xfrm>
          <a:ln/>
        </p:spPr>
      </p:sp>
      <p:sp>
        <p:nvSpPr>
          <p:cNvPr id="1335299"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65B46-D18B-4956-919B-7DF51516339C}" type="slidenum">
              <a:rPr lang="en-US">
                <a:solidFill>
                  <a:prstClr val="black"/>
                </a:solidFill>
              </a:rPr>
              <a:pPr/>
              <a:t>34</a:t>
            </a:fld>
            <a:endParaRPr lang="en-US">
              <a:solidFill>
                <a:prstClr val="black"/>
              </a:solidFill>
            </a:endParaRPr>
          </a:p>
        </p:txBody>
      </p:sp>
      <p:sp>
        <p:nvSpPr>
          <p:cNvPr id="1364994" name="Rectangle 2"/>
          <p:cNvSpPr>
            <a:spLocks noGrp="1" noRot="1" noChangeAspect="1" noChangeArrowheads="1" noTextEdit="1"/>
          </p:cNvSpPr>
          <p:nvPr>
            <p:ph type="sldImg"/>
          </p:nvPr>
        </p:nvSpPr>
        <p:spPr>
          <a:xfrm>
            <a:off x="1158875" y="693738"/>
            <a:ext cx="4616450" cy="3462337"/>
          </a:xfrm>
          <a:ln/>
        </p:spPr>
      </p:sp>
      <p:sp>
        <p:nvSpPr>
          <p:cNvPr id="1364995"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BD5554-3F34-412C-A67F-E556CF3796A2}" type="slidenum">
              <a:rPr lang="en-US"/>
              <a:pPr/>
              <a:t>35</a:t>
            </a:fld>
            <a:endParaRPr lang="en-US"/>
          </a:p>
        </p:txBody>
      </p:sp>
      <p:sp>
        <p:nvSpPr>
          <p:cNvPr id="1155074" name="Rectangle 2"/>
          <p:cNvSpPr>
            <a:spLocks noGrp="1" noRot="1" noChangeAspect="1" noChangeArrowheads="1" noTextEdit="1"/>
          </p:cNvSpPr>
          <p:nvPr>
            <p:ph type="sldImg"/>
          </p:nvPr>
        </p:nvSpPr>
        <p:spPr>
          <a:ln/>
        </p:spPr>
      </p:sp>
      <p:sp>
        <p:nvSpPr>
          <p:cNvPr id="1155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AFC0D-FAD7-4922-89F6-38C6ED1F2E31}" type="slidenum">
              <a:rPr lang="en-US"/>
              <a:pPr/>
              <a:t>36</a:t>
            </a:fld>
            <a:endParaRPr lang="en-US"/>
          </a:p>
        </p:txBody>
      </p:sp>
      <p:sp>
        <p:nvSpPr>
          <p:cNvPr id="1223682" name="Rectangle 2"/>
          <p:cNvSpPr>
            <a:spLocks noGrp="1" noRot="1" noChangeAspect="1" noChangeArrowheads="1" noTextEdit="1"/>
          </p:cNvSpPr>
          <p:nvPr>
            <p:ph type="sldImg"/>
          </p:nvPr>
        </p:nvSpPr>
        <p:spPr>
          <a:ln/>
        </p:spPr>
      </p:sp>
      <p:sp>
        <p:nvSpPr>
          <p:cNvPr id="122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AA63E-DA28-4814-870D-729998AEBEAC}" type="slidenum">
              <a:rPr lang="en-US"/>
              <a:pPr/>
              <a:t>37</a:t>
            </a:fld>
            <a:endParaRPr lang="en-US"/>
          </a:p>
        </p:txBody>
      </p:sp>
      <p:sp>
        <p:nvSpPr>
          <p:cNvPr id="1333250" name="Rectangle 2"/>
          <p:cNvSpPr>
            <a:spLocks noGrp="1" noRot="1" noChangeAspect="1" noChangeArrowheads="1" noTextEdit="1"/>
          </p:cNvSpPr>
          <p:nvPr>
            <p:ph type="sldImg"/>
          </p:nvPr>
        </p:nvSpPr>
        <p:spPr>
          <a:xfrm>
            <a:off x="1158875" y="693738"/>
            <a:ext cx="4616450" cy="3462337"/>
          </a:xfrm>
          <a:ln/>
        </p:spPr>
      </p:sp>
      <p:sp>
        <p:nvSpPr>
          <p:cNvPr id="1333251"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AE185F-4217-447F-9B62-143E92EDC938}" type="slidenum">
              <a:rPr lang="en-US"/>
              <a:pPr/>
              <a:t>39</a:t>
            </a:fld>
            <a:endParaRPr lang="en-US"/>
          </a:p>
        </p:txBody>
      </p:sp>
      <p:sp>
        <p:nvSpPr>
          <p:cNvPr id="1338370" name="Rectangle 2"/>
          <p:cNvSpPr>
            <a:spLocks noGrp="1" noRot="1" noChangeAspect="1" noChangeArrowheads="1" noTextEdit="1"/>
          </p:cNvSpPr>
          <p:nvPr>
            <p:ph type="sldImg"/>
          </p:nvPr>
        </p:nvSpPr>
        <p:spPr>
          <a:xfrm>
            <a:off x="1158875" y="693738"/>
            <a:ext cx="4616450" cy="3462337"/>
          </a:xfrm>
          <a:ln/>
        </p:spPr>
      </p:sp>
      <p:sp>
        <p:nvSpPr>
          <p:cNvPr id="1338371"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566162-68F5-4B7F-8CBF-7C522FCCAC46}" type="slidenum">
              <a:rPr lang="en-US"/>
              <a:pPr/>
              <a:t>40</a:t>
            </a:fld>
            <a:endParaRPr lang="en-US"/>
          </a:p>
        </p:txBody>
      </p:sp>
      <p:sp>
        <p:nvSpPr>
          <p:cNvPr id="1341442" name="Rectangle 2"/>
          <p:cNvSpPr>
            <a:spLocks noGrp="1" noRot="1" noChangeAspect="1" noChangeArrowheads="1" noTextEdit="1"/>
          </p:cNvSpPr>
          <p:nvPr>
            <p:ph type="sldImg"/>
          </p:nvPr>
        </p:nvSpPr>
        <p:spPr>
          <a:xfrm>
            <a:off x="1160463" y="693738"/>
            <a:ext cx="4616450" cy="3462337"/>
          </a:xfrm>
          <a:ln/>
        </p:spPr>
      </p:sp>
      <p:sp>
        <p:nvSpPr>
          <p:cNvPr id="1341443" name="Rectangle 3"/>
          <p:cNvSpPr>
            <a:spLocks noGrp="1" noChangeArrowheads="1"/>
          </p:cNvSpPr>
          <p:nvPr>
            <p:ph type="body" idx="1"/>
          </p:nvPr>
        </p:nvSpPr>
        <p:spPr>
          <a:xfrm>
            <a:off x="924980" y="4385944"/>
            <a:ext cx="5084241" cy="4153858"/>
          </a:xfrm>
        </p:spPr>
        <p:txBody>
          <a:bodyPr lIns="91364" tIns="45682" rIns="91364" bIns="45682"/>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C995C8-7F22-456C-8F75-CC817624FF89}" type="slidenum">
              <a:rPr lang="en-US"/>
              <a:pPr/>
              <a:t>41</a:t>
            </a:fld>
            <a:endParaRPr lang="en-US"/>
          </a:p>
        </p:txBody>
      </p:sp>
      <p:sp>
        <p:nvSpPr>
          <p:cNvPr id="1346562" name="Rectangle 2"/>
          <p:cNvSpPr>
            <a:spLocks noGrp="1" noRot="1" noChangeAspect="1" noChangeArrowheads="1" noTextEdit="1"/>
          </p:cNvSpPr>
          <p:nvPr>
            <p:ph type="sldImg"/>
          </p:nvPr>
        </p:nvSpPr>
        <p:spPr>
          <a:xfrm>
            <a:off x="1158875" y="693738"/>
            <a:ext cx="4616450" cy="3462337"/>
          </a:xfrm>
          <a:ln/>
        </p:spPr>
      </p:sp>
      <p:sp>
        <p:nvSpPr>
          <p:cNvPr id="1346563"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906CA9-E8A3-4DB3-B647-C0865607D720}" type="slidenum">
              <a:rPr lang="en-US"/>
              <a:pPr/>
              <a:t>4</a:t>
            </a:fld>
            <a:endParaRPr lang="en-US"/>
          </a:p>
        </p:txBody>
      </p:sp>
      <p:sp>
        <p:nvSpPr>
          <p:cNvPr id="1149954" name="Rectangle 2"/>
          <p:cNvSpPr>
            <a:spLocks noGrp="1" noRot="1" noChangeAspect="1" noChangeArrowheads="1" noTextEdit="1"/>
          </p:cNvSpPr>
          <p:nvPr>
            <p:ph type="sldImg"/>
          </p:nvPr>
        </p:nvSpPr>
        <p:spPr>
          <a:ln/>
        </p:spPr>
      </p:sp>
      <p:sp>
        <p:nvSpPr>
          <p:cNvPr id="1149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1809EC-DE7A-49F3-8EC0-509275CD3330}" type="slidenum">
              <a:rPr lang="en-US"/>
              <a:pPr/>
              <a:t>42</a:t>
            </a:fld>
            <a:endParaRPr lang="en-US"/>
          </a:p>
        </p:txBody>
      </p:sp>
      <p:sp>
        <p:nvSpPr>
          <p:cNvPr id="1348610" name="Rectangle 2"/>
          <p:cNvSpPr>
            <a:spLocks noGrp="1" noRot="1" noChangeAspect="1" noChangeArrowheads="1" noTextEdit="1"/>
          </p:cNvSpPr>
          <p:nvPr>
            <p:ph type="sldImg"/>
          </p:nvPr>
        </p:nvSpPr>
        <p:spPr>
          <a:xfrm>
            <a:off x="1158875" y="693738"/>
            <a:ext cx="4616450" cy="3462337"/>
          </a:xfrm>
          <a:ln/>
        </p:spPr>
      </p:sp>
      <p:sp>
        <p:nvSpPr>
          <p:cNvPr id="1348611"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A61B93-628C-414F-A8FB-20215B122ECE}" type="slidenum">
              <a:rPr lang="en-US"/>
              <a:pPr/>
              <a:t>43</a:t>
            </a:fld>
            <a:endParaRPr lang="en-US"/>
          </a:p>
        </p:txBody>
      </p:sp>
      <p:sp>
        <p:nvSpPr>
          <p:cNvPr id="1350658" name="Rectangle 2"/>
          <p:cNvSpPr>
            <a:spLocks noGrp="1" noRot="1" noChangeAspect="1" noChangeArrowheads="1" noTextEdit="1"/>
          </p:cNvSpPr>
          <p:nvPr>
            <p:ph type="sldImg"/>
          </p:nvPr>
        </p:nvSpPr>
        <p:spPr>
          <a:xfrm>
            <a:off x="1158875" y="693738"/>
            <a:ext cx="4616450" cy="3462337"/>
          </a:xfrm>
          <a:ln/>
        </p:spPr>
      </p:sp>
      <p:sp>
        <p:nvSpPr>
          <p:cNvPr id="1350659"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BA832-B85C-418C-BA33-52D59EA67BC4}" type="slidenum">
              <a:rPr lang="en-US"/>
              <a:pPr/>
              <a:t>44</a:t>
            </a:fld>
            <a:endParaRPr lang="en-US"/>
          </a:p>
        </p:txBody>
      </p:sp>
      <p:sp>
        <p:nvSpPr>
          <p:cNvPr id="1352706" name="Rectangle 2"/>
          <p:cNvSpPr>
            <a:spLocks noGrp="1" noRot="1" noChangeAspect="1" noChangeArrowheads="1" noTextEdit="1"/>
          </p:cNvSpPr>
          <p:nvPr>
            <p:ph type="sldImg"/>
          </p:nvPr>
        </p:nvSpPr>
        <p:spPr>
          <a:xfrm>
            <a:off x="1158875" y="693738"/>
            <a:ext cx="4616450" cy="3462337"/>
          </a:xfrm>
          <a:ln/>
        </p:spPr>
      </p:sp>
      <p:sp>
        <p:nvSpPr>
          <p:cNvPr id="1352707"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9A122B-9751-4B91-A39D-5C46904C9031}" type="slidenum">
              <a:rPr lang="en-US"/>
              <a:pPr/>
              <a:t>45</a:t>
            </a:fld>
            <a:endParaRPr lang="en-US"/>
          </a:p>
        </p:txBody>
      </p:sp>
      <p:sp>
        <p:nvSpPr>
          <p:cNvPr id="1354754" name="Rectangle 2"/>
          <p:cNvSpPr>
            <a:spLocks noGrp="1" noRot="1" noChangeAspect="1" noChangeArrowheads="1" noTextEdit="1"/>
          </p:cNvSpPr>
          <p:nvPr>
            <p:ph type="sldImg"/>
          </p:nvPr>
        </p:nvSpPr>
        <p:spPr>
          <a:xfrm>
            <a:off x="1158875" y="693738"/>
            <a:ext cx="4616450" cy="3462337"/>
          </a:xfrm>
          <a:ln/>
        </p:spPr>
      </p:sp>
      <p:sp>
        <p:nvSpPr>
          <p:cNvPr id="1354755"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46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5177F3-8425-484F-8E35-C1BF88BC4751}" type="slidenum">
              <a:rPr lang="en-US"/>
              <a:pPr/>
              <a:t>47</a:t>
            </a:fld>
            <a:endParaRPr lang="en-US"/>
          </a:p>
        </p:txBody>
      </p:sp>
      <p:sp>
        <p:nvSpPr>
          <p:cNvPr id="1357826" name="Rectangle 2"/>
          <p:cNvSpPr>
            <a:spLocks noGrp="1" noRot="1" noChangeAspect="1" noChangeArrowheads="1" noTextEdit="1"/>
          </p:cNvSpPr>
          <p:nvPr>
            <p:ph type="sldImg"/>
          </p:nvPr>
        </p:nvSpPr>
        <p:spPr>
          <a:xfrm>
            <a:off x="1158875" y="693738"/>
            <a:ext cx="4616450" cy="3462337"/>
          </a:xfrm>
          <a:ln/>
        </p:spPr>
      </p:sp>
      <p:sp>
        <p:nvSpPr>
          <p:cNvPr id="1357827"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51AC3-9763-49A8-BFD4-18F5CD8B0DBB}" type="slidenum">
              <a:rPr lang="en-US"/>
              <a:pPr/>
              <a:t>48</a:t>
            </a:fld>
            <a:endParaRPr lang="en-US"/>
          </a:p>
        </p:txBody>
      </p:sp>
      <p:sp>
        <p:nvSpPr>
          <p:cNvPr id="1359874" name="Rectangle 2"/>
          <p:cNvSpPr>
            <a:spLocks noGrp="1" noRot="1" noChangeAspect="1" noChangeArrowheads="1" noTextEdit="1"/>
          </p:cNvSpPr>
          <p:nvPr>
            <p:ph type="sldImg"/>
          </p:nvPr>
        </p:nvSpPr>
        <p:spPr>
          <a:xfrm>
            <a:off x="1158875" y="693738"/>
            <a:ext cx="4616450" cy="3462337"/>
          </a:xfrm>
          <a:ln/>
        </p:spPr>
      </p:sp>
      <p:sp>
        <p:nvSpPr>
          <p:cNvPr id="1359875"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01F376-A1E9-4561-8031-3C92DC9255AD}" type="slidenum">
              <a:rPr lang="en-US"/>
              <a:pPr/>
              <a:t>49</a:t>
            </a:fld>
            <a:endParaRPr lang="en-US"/>
          </a:p>
        </p:txBody>
      </p:sp>
      <p:sp>
        <p:nvSpPr>
          <p:cNvPr id="1367042" name="Rectangle 2"/>
          <p:cNvSpPr>
            <a:spLocks noGrp="1" noRot="1" noChangeAspect="1" noChangeArrowheads="1" noTextEdit="1"/>
          </p:cNvSpPr>
          <p:nvPr>
            <p:ph type="sldImg"/>
          </p:nvPr>
        </p:nvSpPr>
        <p:spPr>
          <a:xfrm>
            <a:off x="1158875" y="693738"/>
            <a:ext cx="4616450" cy="3462337"/>
          </a:xfrm>
          <a:ln/>
        </p:spPr>
      </p:sp>
      <p:sp>
        <p:nvSpPr>
          <p:cNvPr id="1367043"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BDE789-1991-49B2-8C16-810E0268578C}" type="slidenum">
              <a:rPr lang="en-US"/>
              <a:pPr/>
              <a:t>50</a:t>
            </a:fld>
            <a:endParaRPr lang="en-US"/>
          </a:p>
        </p:txBody>
      </p:sp>
      <p:sp>
        <p:nvSpPr>
          <p:cNvPr id="1371138" name="Rectangle 2"/>
          <p:cNvSpPr>
            <a:spLocks noGrp="1" noRot="1" noChangeAspect="1" noChangeArrowheads="1" noTextEdit="1"/>
          </p:cNvSpPr>
          <p:nvPr>
            <p:ph type="sldImg"/>
          </p:nvPr>
        </p:nvSpPr>
        <p:spPr>
          <a:xfrm>
            <a:off x="1158875" y="693738"/>
            <a:ext cx="4616450" cy="3462337"/>
          </a:xfrm>
          <a:ln/>
        </p:spPr>
      </p:sp>
      <p:sp>
        <p:nvSpPr>
          <p:cNvPr id="1371139"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176F69-D058-47A8-A938-3C75E2893CEB}" type="slidenum">
              <a:rPr lang="en-US"/>
              <a:pPr/>
              <a:t>51</a:t>
            </a:fld>
            <a:endParaRPr lang="en-US"/>
          </a:p>
        </p:txBody>
      </p:sp>
      <p:sp>
        <p:nvSpPr>
          <p:cNvPr id="1373186" name="Rectangle 2"/>
          <p:cNvSpPr>
            <a:spLocks noGrp="1" noRot="1" noChangeAspect="1" noChangeArrowheads="1" noTextEdit="1"/>
          </p:cNvSpPr>
          <p:nvPr>
            <p:ph type="sldImg"/>
          </p:nvPr>
        </p:nvSpPr>
        <p:spPr>
          <a:xfrm>
            <a:off x="1158875" y="693738"/>
            <a:ext cx="4616450" cy="3462337"/>
          </a:xfrm>
          <a:ln/>
        </p:spPr>
      </p:sp>
      <p:sp>
        <p:nvSpPr>
          <p:cNvPr id="1373187"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F9B29C-C3BF-47EE-9B47-5C08FE3B2C1B}" type="slidenum">
              <a:rPr lang="en-US"/>
              <a:pPr/>
              <a:t>5</a:t>
            </a:fld>
            <a:endParaRPr lang="en-US"/>
          </a:p>
        </p:txBody>
      </p:sp>
      <p:sp>
        <p:nvSpPr>
          <p:cNvPr id="1227778" name="Rectangle 2"/>
          <p:cNvSpPr>
            <a:spLocks noGrp="1" noRot="1" noChangeAspect="1" noChangeArrowheads="1" noTextEdit="1"/>
          </p:cNvSpPr>
          <p:nvPr>
            <p:ph type="sldImg"/>
          </p:nvPr>
        </p:nvSpPr>
        <p:spPr>
          <a:xfrm>
            <a:off x="1158875" y="693738"/>
            <a:ext cx="4616450" cy="3462337"/>
          </a:xfrm>
          <a:ln/>
        </p:spPr>
      </p:sp>
      <p:sp>
        <p:nvSpPr>
          <p:cNvPr id="1227779"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F5862A-F602-4211-A1B6-63FB544DA9FB}" type="slidenum">
              <a:rPr lang="en-US"/>
              <a:pPr/>
              <a:t>53</a:t>
            </a:fld>
            <a:endParaRPr lang="en-US"/>
          </a:p>
        </p:txBody>
      </p:sp>
      <p:sp>
        <p:nvSpPr>
          <p:cNvPr id="1250306" name="Rectangle 2"/>
          <p:cNvSpPr>
            <a:spLocks noGrp="1" noRot="1" noChangeAspect="1" noChangeArrowheads="1" noTextEdit="1"/>
          </p:cNvSpPr>
          <p:nvPr>
            <p:ph type="sldImg"/>
          </p:nvPr>
        </p:nvSpPr>
        <p:spPr>
          <a:xfrm>
            <a:off x="1158875" y="693738"/>
            <a:ext cx="4616450" cy="3462337"/>
          </a:xfrm>
          <a:ln/>
        </p:spPr>
      </p:sp>
      <p:sp>
        <p:nvSpPr>
          <p:cNvPr id="1250307"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7E58D-6D29-4479-8DEE-231AD71FF57F}" type="slidenum">
              <a:rPr lang="en-US"/>
              <a:pPr/>
              <a:t>54</a:t>
            </a:fld>
            <a:endParaRPr lang="en-US"/>
          </a:p>
        </p:txBody>
      </p:sp>
      <p:sp>
        <p:nvSpPr>
          <p:cNvPr id="1252354" name="Rectangle 2"/>
          <p:cNvSpPr>
            <a:spLocks noGrp="1" noRot="1" noChangeAspect="1" noChangeArrowheads="1" noTextEdit="1"/>
          </p:cNvSpPr>
          <p:nvPr>
            <p:ph type="sldImg"/>
          </p:nvPr>
        </p:nvSpPr>
        <p:spPr>
          <a:xfrm>
            <a:off x="1158875" y="693738"/>
            <a:ext cx="4616450" cy="3462337"/>
          </a:xfrm>
          <a:ln/>
        </p:spPr>
      </p:sp>
      <p:sp>
        <p:nvSpPr>
          <p:cNvPr id="1252355"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125E39-EA9C-48CF-8654-E7A4C119E86A}" type="slidenum">
              <a:rPr lang="en-US"/>
              <a:pPr/>
              <a:t>55</a:t>
            </a:fld>
            <a:endParaRPr lang="en-US"/>
          </a:p>
        </p:txBody>
      </p:sp>
      <p:sp>
        <p:nvSpPr>
          <p:cNvPr id="1254402" name="Rectangle 2"/>
          <p:cNvSpPr>
            <a:spLocks noGrp="1" noRot="1" noChangeAspect="1" noChangeArrowheads="1" noTextEdit="1"/>
          </p:cNvSpPr>
          <p:nvPr>
            <p:ph type="sldImg"/>
          </p:nvPr>
        </p:nvSpPr>
        <p:spPr>
          <a:xfrm>
            <a:off x="1158875" y="693738"/>
            <a:ext cx="4616450" cy="3462337"/>
          </a:xfrm>
          <a:ln/>
        </p:spPr>
      </p:sp>
      <p:sp>
        <p:nvSpPr>
          <p:cNvPr id="1254403"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FDEA78-5B74-433B-91B3-75B7656678DE}" type="slidenum">
              <a:rPr lang="en-US"/>
              <a:pPr/>
              <a:t>56</a:t>
            </a:fld>
            <a:endParaRPr lang="en-US"/>
          </a:p>
        </p:txBody>
      </p:sp>
      <p:sp>
        <p:nvSpPr>
          <p:cNvPr id="1256450" name="Rectangle 2"/>
          <p:cNvSpPr>
            <a:spLocks noGrp="1" noRot="1" noChangeAspect="1" noChangeArrowheads="1" noTextEdit="1"/>
          </p:cNvSpPr>
          <p:nvPr>
            <p:ph type="sldImg"/>
          </p:nvPr>
        </p:nvSpPr>
        <p:spPr>
          <a:xfrm>
            <a:off x="1158875" y="693738"/>
            <a:ext cx="4616450" cy="3462337"/>
          </a:xfrm>
          <a:ln/>
        </p:spPr>
      </p:sp>
      <p:sp>
        <p:nvSpPr>
          <p:cNvPr id="1256451"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7A1EC7-61D5-431A-B8D4-378A9F1B62B1}" type="slidenum">
              <a:rPr lang="en-US"/>
              <a:pPr/>
              <a:t>57</a:t>
            </a:fld>
            <a:endParaRPr lang="en-US"/>
          </a:p>
        </p:txBody>
      </p:sp>
      <p:sp>
        <p:nvSpPr>
          <p:cNvPr id="1258498" name="Rectangle 2"/>
          <p:cNvSpPr>
            <a:spLocks noGrp="1" noRot="1" noChangeAspect="1" noChangeArrowheads="1" noTextEdit="1"/>
          </p:cNvSpPr>
          <p:nvPr>
            <p:ph type="sldImg"/>
          </p:nvPr>
        </p:nvSpPr>
        <p:spPr>
          <a:xfrm>
            <a:off x="1158875" y="693738"/>
            <a:ext cx="4616450" cy="3462337"/>
          </a:xfrm>
          <a:ln/>
        </p:spPr>
      </p:sp>
      <p:sp>
        <p:nvSpPr>
          <p:cNvPr id="1258499"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922823-35D7-4663-8DF6-D63F6715F642}" type="slidenum">
              <a:rPr lang="en-US"/>
              <a:pPr/>
              <a:t>58</a:t>
            </a:fld>
            <a:endParaRPr lang="en-US"/>
          </a:p>
        </p:txBody>
      </p:sp>
      <p:sp>
        <p:nvSpPr>
          <p:cNvPr id="1260546" name="Rectangle 2"/>
          <p:cNvSpPr>
            <a:spLocks noGrp="1" noRot="1" noChangeAspect="1" noChangeArrowheads="1" noTextEdit="1"/>
          </p:cNvSpPr>
          <p:nvPr>
            <p:ph type="sldImg"/>
          </p:nvPr>
        </p:nvSpPr>
        <p:spPr>
          <a:xfrm>
            <a:off x="1158875" y="693738"/>
            <a:ext cx="4616450" cy="3462337"/>
          </a:xfrm>
          <a:ln/>
        </p:spPr>
      </p:sp>
      <p:sp>
        <p:nvSpPr>
          <p:cNvPr id="1260547"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5CDB0-F020-4529-8200-F86D6296194E}" type="slidenum">
              <a:rPr lang="en-US"/>
              <a:pPr/>
              <a:t>59</a:t>
            </a:fld>
            <a:endParaRPr lang="en-US"/>
          </a:p>
        </p:txBody>
      </p:sp>
      <p:sp>
        <p:nvSpPr>
          <p:cNvPr id="1262594" name="Rectangle 2"/>
          <p:cNvSpPr>
            <a:spLocks noGrp="1" noRot="1" noChangeAspect="1" noChangeArrowheads="1" noTextEdit="1"/>
          </p:cNvSpPr>
          <p:nvPr>
            <p:ph type="sldImg"/>
          </p:nvPr>
        </p:nvSpPr>
        <p:spPr>
          <a:xfrm>
            <a:off x="1158875" y="693738"/>
            <a:ext cx="4616450" cy="3462337"/>
          </a:xfrm>
          <a:ln/>
        </p:spPr>
      </p:sp>
      <p:sp>
        <p:nvSpPr>
          <p:cNvPr id="1262595"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0ED354-2863-4245-89F7-6C0A2E3520A2}" type="slidenum">
              <a:rPr lang="en-US"/>
              <a:pPr/>
              <a:t>60</a:t>
            </a:fld>
            <a:endParaRPr lang="en-US"/>
          </a:p>
        </p:txBody>
      </p:sp>
      <p:sp>
        <p:nvSpPr>
          <p:cNvPr id="1264642" name="Rectangle 2"/>
          <p:cNvSpPr>
            <a:spLocks noGrp="1" noRot="1" noChangeAspect="1" noChangeArrowheads="1" noTextEdit="1"/>
          </p:cNvSpPr>
          <p:nvPr>
            <p:ph type="sldImg"/>
          </p:nvPr>
        </p:nvSpPr>
        <p:spPr>
          <a:xfrm>
            <a:off x="1158875" y="693738"/>
            <a:ext cx="4616450" cy="3462337"/>
          </a:xfrm>
          <a:ln/>
        </p:spPr>
      </p:sp>
      <p:sp>
        <p:nvSpPr>
          <p:cNvPr id="1264643"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FB68B8-DDD1-40D3-996E-7A3A50BB16FC}" type="slidenum">
              <a:rPr lang="en-US"/>
              <a:pPr/>
              <a:t>61</a:t>
            </a:fld>
            <a:endParaRPr lang="en-US"/>
          </a:p>
        </p:txBody>
      </p:sp>
      <p:sp>
        <p:nvSpPr>
          <p:cNvPr id="1270786" name="Rectangle 2"/>
          <p:cNvSpPr>
            <a:spLocks noGrp="1" noRot="1" noChangeAspect="1" noChangeArrowheads="1" noTextEdit="1"/>
          </p:cNvSpPr>
          <p:nvPr>
            <p:ph type="sldImg"/>
          </p:nvPr>
        </p:nvSpPr>
        <p:spPr>
          <a:xfrm>
            <a:off x="1158875" y="693738"/>
            <a:ext cx="4616450" cy="3462337"/>
          </a:xfrm>
          <a:ln/>
        </p:spPr>
      </p:sp>
      <p:sp>
        <p:nvSpPr>
          <p:cNvPr id="1270787"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9E8CF-F1C5-4421-9806-A7609605A90C}" type="slidenum">
              <a:rPr lang="en-US"/>
              <a:pPr/>
              <a:t>6</a:t>
            </a:fld>
            <a:endParaRPr lang="en-US"/>
          </a:p>
        </p:txBody>
      </p:sp>
      <p:sp>
        <p:nvSpPr>
          <p:cNvPr id="1229826" name="Rectangle 2"/>
          <p:cNvSpPr>
            <a:spLocks noGrp="1" noRot="1" noChangeAspect="1" noChangeArrowheads="1" noTextEdit="1"/>
          </p:cNvSpPr>
          <p:nvPr>
            <p:ph type="sldImg"/>
          </p:nvPr>
        </p:nvSpPr>
        <p:spPr>
          <a:xfrm>
            <a:off x="1158875" y="693738"/>
            <a:ext cx="4616450" cy="3462337"/>
          </a:xfrm>
          <a:ln/>
        </p:spPr>
      </p:sp>
      <p:sp>
        <p:nvSpPr>
          <p:cNvPr id="1229827"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B26941-93CD-47D0-BA29-DD04F90F55AC}" type="slidenum">
              <a:rPr lang="en-US"/>
              <a:pPr/>
              <a:t>62</a:t>
            </a:fld>
            <a:endParaRPr lang="en-US"/>
          </a:p>
        </p:txBody>
      </p:sp>
      <p:sp>
        <p:nvSpPr>
          <p:cNvPr id="1272834" name="Rectangle 2"/>
          <p:cNvSpPr>
            <a:spLocks noGrp="1" noRot="1" noChangeAspect="1" noChangeArrowheads="1" noTextEdit="1"/>
          </p:cNvSpPr>
          <p:nvPr>
            <p:ph type="sldImg"/>
          </p:nvPr>
        </p:nvSpPr>
        <p:spPr>
          <a:xfrm>
            <a:off x="1158875" y="693738"/>
            <a:ext cx="4616450" cy="3462337"/>
          </a:xfrm>
          <a:ln/>
        </p:spPr>
      </p:sp>
      <p:sp>
        <p:nvSpPr>
          <p:cNvPr id="1272835"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265393-52BF-49D9-BAD4-C27374D05FB3}" type="slidenum">
              <a:rPr lang="en-US"/>
              <a:pPr/>
              <a:t>63</a:t>
            </a:fld>
            <a:endParaRPr lang="en-US"/>
          </a:p>
        </p:txBody>
      </p:sp>
      <p:sp>
        <p:nvSpPr>
          <p:cNvPr id="1274882" name="Rectangle 2"/>
          <p:cNvSpPr>
            <a:spLocks noGrp="1" noRot="1" noChangeAspect="1" noChangeArrowheads="1" noTextEdit="1"/>
          </p:cNvSpPr>
          <p:nvPr>
            <p:ph type="sldImg"/>
          </p:nvPr>
        </p:nvSpPr>
        <p:spPr>
          <a:xfrm>
            <a:off x="1158875" y="693738"/>
            <a:ext cx="4616450" cy="3462337"/>
          </a:xfrm>
          <a:ln/>
        </p:spPr>
      </p:sp>
      <p:sp>
        <p:nvSpPr>
          <p:cNvPr id="1274883"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0999C-2486-431D-9BB0-91041215BE79}" type="slidenum">
              <a:rPr lang="en-US"/>
              <a:pPr/>
              <a:t>64</a:t>
            </a:fld>
            <a:endParaRPr lang="en-US"/>
          </a:p>
        </p:txBody>
      </p:sp>
      <p:sp>
        <p:nvSpPr>
          <p:cNvPr id="1276930" name="Rectangle 2"/>
          <p:cNvSpPr>
            <a:spLocks noGrp="1" noRot="1" noChangeAspect="1" noChangeArrowheads="1" noTextEdit="1"/>
          </p:cNvSpPr>
          <p:nvPr>
            <p:ph type="sldImg"/>
          </p:nvPr>
        </p:nvSpPr>
        <p:spPr>
          <a:xfrm>
            <a:off x="1158875" y="693738"/>
            <a:ext cx="4616450" cy="3462337"/>
          </a:xfrm>
          <a:ln/>
        </p:spPr>
      </p:sp>
      <p:sp>
        <p:nvSpPr>
          <p:cNvPr id="1276931"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71A27E-1B30-4EB2-91EF-4EA44B7F73BB}" type="slidenum">
              <a:rPr lang="en-US"/>
              <a:pPr/>
              <a:t>65</a:t>
            </a:fld>
            <a:endParaRPr lang="en-US"/>
          </a:p>
        </p:txBody>
      </p:sp>
      <p:sp>
        <p:nvSpPr>
          <p:cNvPr id="1278978" name="Rectangle 2"/>
          <p:cNvSpPr>
            <a:spLocks noGrp="1" noRot="1" noChangeAspect="1" noChangeArrowheads="1" noTextEdit="1"/>
          </p:cNvSpPr>
          <p:nvPr>
            <p:ph type="sldImg"/>
          </p:nvPr>
        </p:nvSpPr>
        <p:spPr>
          <a:xfrm>
            <a:off x="1158875" y="693738"/>
            <a:ext cx="4616450" cy="3462337"/>
          </a:xfrm>
          <a:ln/>
        </p:spPr>
      </p:sp>
      <p:sp>
        <p:nvSpPr>
          <p:cNvPr id="1278979"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6ED5DA-1AFE-493A-B021-2C313EF7B004}" type="slidenum">
              <a:rPr lang="en-US"/>
              <a:pPr/>
              <a:t>66</a:t>
            </a:fld>
            <a:endParaRPr lang="en-US"/>
          </a:p>
        </p:txBody>
      </p:sp>
      <p:sp>
        <p:nvSpPr>
          <p:cNvPr id="1281026" name="Rectangle 2"/>
          <p:cNvSpPr>
            <a:spLocks noGrp="1" noRot="1" noChangeAspect="1" noChangeArrowheads="1" noTextEdit="1"/>
          </p:cNvSpPr>
          <p:nvPr>
            <p:ph type="sldImg"/>
          </p:nvPr>
        </p:nvSpPr>
        <p:spPr>
          <a:xfrm>
            <a:off x="1158875" y="693738"/>
            <a:ext cx="4616450" cy="3462337"/>
          </a:xfrm>
          <a:ln/>
        </p:spPr>
      </p:sp>
      <p:sp>
        <p:nvSpPr>
          <p:cNvPr id="1281027"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A4D20B-E826-4446-BFB8-FEBFF99E1965}" type="slidenum">
              <a:rPr lang="en-US"/>
              <a:pPr/>
              <a:t>67</a:t>
            </a:fld>
            <a:endParaRPr lang="en-US"/>
          </a:p>
        </p:txBody>
      </p:sp>
      <p:sp>
        <p:nvSpPr>
          <p:cNvPr id="1283074" name="Rectangle 2"/>
          <p:cNvSpPr>
            <a:spLocks noGrp="1" noRot="1" noChangeAspect="1" noChangeArrowheads="1" noTextEdit="1"/>
          </p:cNvSpPr>
          <p:nvPr>
            <p:ph type="sldImg"/>
          </p:nvPr>
        </p:nvSpPr>
        <p:spPr>
          <a:xfrm>
            <a:off x="1158875" y="693738"/>
            <a:ext cx="4616450" cy="3462337"/>
          </a:xfrm>
          <a:ln/>
        </p:spPr>
      </p:sp>
      <p:sp>
        <p:nvSpPr>
          <p:cNvPr id="1283075"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10E254-B754-4F77-B038-2AB513072962}" type="slidenum">
              <a:rPr lang="en-US"/>
              <a:pPr/>
              <a:t>68</a:t>
            </a:fld>
            <a:endParaRPr lang="en-US"/>
          </a:p>
        </p:txBody>
      </p:sp>
      <p:sp>
        <p:nvSpPr>
          <p:cNvPr id="1285122" name="Rectangle 2"/>
          <p:cNvSpPr>
            <a:spLocks noGrp="1" noRot="1" noChangeAspect="1" noChangeArrowheads="1" noTextEdit="1"/>
          </p:cNvSpPr>
          <p:nvPr>
            <p:ph type="sldImg"/>
          </p:nvPr>
        </p:nvSpPr>
        <p:spPr>
          <a:xfrm>
            <a:off x="1158875" y="693738"/>
            <a:ext cx="4616450" cy="3462337"/>
          </a:xfrm>
          <a:ln/>
        </p:spPr>
      </p:sp>
      <p:sp>
        <p:nvSpPr>
          <p:cNvPr id="1285123"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9484FE-A73C-4C51-8203-650E402DCA4E}" type="slidenum">
              <a:rPr lang="en-US"/>
              <a:pPr/>
              <a:t>69</a:t>
            </a:fld>
            <a:endParaRPr lang="en-US"/>
          </a:p>
        </p:txBody>
      </p:sp>
      <p:sp>
        <p:nvSpPr>
          <p:cNvPr id="1287170" name="Rectangle 2"/>
          <p:cNvSpPr>
            <a:spLocks noGrp="1" noRot="1" noChangeAspect="1" noChangeArrowheads="1" noTextEdit="1"/>
          </p:cNvSpPr>
          <p:nvPr>
            <p:ph type="sldImg"/>
          </p:nvPr>
        </p:nvSpPr>
        <p:spPr>
          <a:xfrm>
            <a:off x="1158875" y="693738"/>
            <a:ext cx="4616450" cy="3462337"/>
          </a:xfrm>
          <a:ln/>
        </p:spPr>
      </p:sp>
      <p:sp>
        <p:nvSpPr>
          <p:cNvPr id="1287171"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12A08-87B2-43B6-BCA0-BAB48B79C386}" type="slidenum">
              <a:rPr lang="en-US"/>
              <a:pPr/>
              <a:t>70</a:t>
            </a:fld>
            <a:endParaRPr lang="en-US"/>
          </a:p>
        </p:txBody>
      </p:sp>
      <p:sp>
        <p:nvSpPr>
          <p:cNvPr id="1289218" name="Rectangle 2"/>
          <p:cNvSpPr>
            <a:spLocks noGrp="1" noRot="1" noChangeAspect="1" noChangeArrowheads="1" noTextEdit="1"/>
          </p:cNvSpPr>
          <p:nvPr>
            <p:ph type="sldImg"/>
          </p:nvPr>
        </p:nvSpPr>
        <p:spPr>
          <a:xfrm>
            <a:off x="1158875" y="693738"/>
            <a:ext cx="4616450" cy="3462337"/>
          </a:xfrm>
          <a:ln/>
        </p:spPr>
      </p:sp>
      <p:sp>
        <p:nvSpPr>
          <p:cNvPr id="1289219"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CB50E4-891E-476B-B29C-3B3149B79244}" type="slidenum">
              <a:rPr lang="en-US"/>
              <a:pPr/>
              <a:t>71</a:t>
            </a:fld>
            <a:endParaRPr lang="en-US"/>
          </a:p>
        </p:txBody>
      </p:sp>
      <p:sp>
        <p:nvSpPr>
          <p:cNvPr id="1291266" name="Rectangle 2"/>
          <p:cNvSpPr>
            <a:spLocks noGrp="1" noRot="1" noChangeAspect="1" noChangeArrowheads="1" noTextEdit="1"/>
          </p:cNvSpPr>
          <p:nvPr>
            <p:ph type="sldImg"/>
          </p:nvPr>
        </p:nvSpPr>
        <p:spPr>
          <a:xfrm>
            <a:off x="1158875" y="693738"/>
            <a:ext cx="4616450" cy="3462337"/>
          </a:xfrm>
          <a:ln/>
        </p:spPr>
      </p:sp>
      <p:sp>
        <p:nvSpPr>
          <p:cNvPr id="1291267"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2F224D-6D9A-470A-941C-77ECA6E49500}" type="slidenum">
              <a:rPr lang="en-US"/>
              <a:pPr/>
              <a:t>72</a:t>
            </a:fld>
            <a:endParaRPr lang="en-US"/>
          </a:p>
        </p:txBody>
      </p:sp>
      <p:sp>
        <p:nvSpPr>
          <p:cNvPr id="1293314" name="Rectangle 2"/>
          <p:cNvSpPr>
            <a:spLocks noGrp="1" noRot="1" noChangeAspect="1" noChangeArrowheads="1" noTextEdit="1"/>
          </p:cNvSpPr>
          <p:nvPr>
            <p:ph type="sldImg"/>
          </p:nvPr>
        </p:nvSpPr>
        <p:spPr>
          <a:xfrm>
            <a:off x="1158875" y="693738"/>
            <a:ext cx="4616450" cy="3462337"/>
          </a:xfrm>
          <a:ln/>
        </p:spPr>
      </p:sp>
      <p:sp>
        <p:nvSpPr>
          <p:cNvPr id="1293315"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0B2320-FCD3-4728-AD1C-7F590A5B4382}" type="slidenum">
              <a:rPr lang="en-US"/>
              <a:pPr/>
              <a:t>73</a:t>
            </a:fld>
            <a:endParaRPr lang="en-US"/>
          </a:p>
        </p:txBody>
      </p:sp>
      <p:sp>
        <p:nvSpPr>
          <p:cNvPr id="1295362" name="Rectangle 2"/>
          <p:cNvSpPr>
            <a:spLocks noGrp="1" noRot="1" noChangeAspect="1" noChangeArrowheads="1" noTextEdit="1"/>
          </p:cNvSpPr>
          <p:nvPr>
            <p:ph type="sldImg"/>
          </p:nvPr>
        </p:nvSpPr>
        <p:spPr>
          <a:xfrm>
            <a:off x="1158875" y="693738"/>
            <a:ext cx="4616450" cy="3462337"/>
          </a:xfrm>
          <a:ln/>
        </p:spPr>
      </p:sp>
      <p:sp>
        <p:nvSpPr>
          <p:cNvPr id="1295363"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DB8565-B75D-4850-9B72-75085DC89B48}" type="slidenum">
              <a:rPr lang="en-US"/>
              <a:pPr/>
              <a:t>74</a:t>
            </a:fld>
            <a:endParaRPr lang="en-US"/>
          </a:p>
        </p:txBody>
      </p:sp>
      <p:sp>
        <p:nvSpPr>
          <p:cNvPr id="1297410" name="Rectangle 2"/>
          <p:cNvSpPr>
            <a:spLocks noGrp="1" noRot="1" noChangeAspect="1" noChangeArrowheads="1" noTextEdit="1"/>
          </p:cNvSpPr>
          <p:nvPr>
            <p:ph type="sldImg"/>
          </p:nvPr>
        </p:nvSpPr>
        <p:spPr>
          <a:xfrm>
            <a:off x="1158875" y="693738"/>
            <a:ext cx="4616450" cy="3462337"/>
          </a:xfrm>
          <a:ln/>
        </p:spPr>
      </p:sp>
      <p:sp>
        <p:nvSpPr>
          <p:cNvPr id="1297411"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2ADDE6-CD01-4208-A0B8-CBE1862DC1C4}" type="slidenum">
              <a:rPr lang="en-US"/>
              <a:pPr/>
              <a:t>75</a:t>
            </a:fld>
            <a:endParaRPr lang="en-US"/>
          </a:p>
        </p:txBody>
      </p:sp>
      <p:sp>
        <p:nvSpPr>
          <p:cNvPr id="1299458" name="Rectangle 2"/>
          <p:cNvSpPr>
            <a:spLocks noGrp="1" noRot="1" noChangeAspect="1" noChangeArrowheads="1" noTextEdit="1"/>
          </p:cNvSpPr>
          <p:nvPr>
            <p:ph type="sldImg"/>
          </p:nvPr>
        </p:nvSpPr>
        <p:spPr>
          <a:xfrm>
            <a:off x="1158875" y="693738"/>
            <a:ext cx="4616450" cy="3462337"/>
          </a:xfrm>
          <a:ln/>
        </p:spPr>
      </p:sp>
      <p:sp>
        <p:nvSpPr>
          <p:cNvPr id="1299459"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C4FB16-09AA-43C5-A45D-E95D95C2F612}" type="slidenum">
              <a:rPr lang="en-US"/>
              <a:pPr/>
              <a:t>76</a:t>
            </a:fld>
            <a:endParaRPr lang="en-US"/>
          </a:p>
        </p:txBody>
      </p:sp>
      <p:sp>
        <p:nvSpPr>
          <p:cNvPr id="1301506" name="Rectangle 2"/>
          <p:cNvSpPr>
            <a:spLocks noGrp="1" noRot="1" noChangeAspect="1" noChangeArrowheads="1" noTextEdit="1"/>
          </p:cNvSpPr>
          <p:nvPr>
            <p:ph type="sldImg"/>
          </p:nvPr>
        </p:nvSpPr>
        <p:spPr>
          <a:xfrm>
            <a:off x="1158875" y="693738"/>
            <a:ext cx="4616450" cy="3462337"/>
          </a:xfrm>
          <a:ln/>
        </p:spPr>
      </p:sp>
      <p:sp>
        <p:nvSpPr>
          <p:cNvPr id="1301507"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5C75CC-3730-4ACE-9DBE-787FA6D0AF17}" type="slidenum">
              <a:rPr lang="en-US"/>
              <a:pPr/>
              <a:t>77</a:t>
            </a:fld>
            <a:endParaRPr lang="en-US"/>
          </a:p>
        </p:txBody>
      </p:sp>
      <p:sp>
        <p:nvSpPr>
          <p:cNvPr id="1303554" name="Rectangle 2"/>
          <p:cNvSpPr>
            <a:spLocks noGrp="1" noRot="1" noChangeAspect="1" noChangeArrowheads="1" noTextEdit="1"/>
          </p:cNvSpPr>
          <p:nvPr>
            <p:ph type="sldImg"/>
          </p:nvPr>
        </p:nvSpPr>
        <p:spPr>
          <a:xfrm>
            <a:off x="1158875" y="693738"/>
            <a:ext cx="4616450" cy="3462337"/>
          </a:xfrm>
          <a:ln/>
        </p:spPr>
      </p:sp>
      <p:sp>
        <p:nvSpPr>
          <p:cNvPr id="1303555"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30531A-0F40-46EC-B488-72898D5AD5FC}" type="slidenum">
              <a:rPr lang="en-US"/>
              <a:pPr/>
              <a:t>78</a:t>
            </a:fld>
            <a:endParaRPr lang="en-US"/>
          </a:p>
        </p:txBody>
      </p:sp>
      <p:sp>
        <p:nvSpPr>
          <p:cNvPr id="1305602" name="Rectangle 2"/>
          <p:cNvSpPr>
            <a:spLocks noGrp="1" noRot="1" noChangeAspect="1" noChangeArrowheads="1" noTextEdit="1"/>
          </p:cNvSpPr>
          <p:nvPr>
            <p:ph type="sldImg"/>
          </p:nvPr>
        </p:nvSpPr>
        <p:spPr>
          <a:xfrm>
            <a:off x="1158875" y="693738"/>
            <a:ext cx="4616450" cy="3462337"/>
          </a:xfrm>
          <a:ln/>
        </p:spPr>
      </p:sp>
      <p:sp>
        <p:nvSpPr>
          <p:cNvPr id="1305603"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E2173-456F-4C36-A10A-1106178A6B7E}" type="slidenum">
              <a:rPr lang="en-US"/>
              <a:pPr/>
              <a:t>79</a:t>
            </a:fld>
            <a:endParaRPr lang="en-US"/>
          </a:p>
        </p:txBody>
      </p:sp>
      <p:sp>
        <p:nvSpPr>
          <p:cNvPr id="1307650" name="Rectangle 2"/>
          <p:cNvSpPr>
            <a:spLocks noGrp="1" noRot="1" noChangeAspect="1" noChangeArrowheads="1" noTextEdit="1"/>
          </p:cNvSpPr>
          <p:nvPr>
            <p:ph type="sldImg"/>
          </p:nvPr>
        </p:nvSpPr>
        <p:spPr>
          <a:xfrm>
            <a:off x="1158875" y="693738"/>
            <a:ext cx="4616450" cy="3462337"/>
          </a:xfrm>
          <a:ln/>
        </p:spPr>
      </p:sp>
      <p:sp>
        <p:nvSpPr>
          <p:cNvPr id="1307651"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A85B8D-631C-4178-B1FE-2B7CFC2FB730}" type="slidenum">
              <a:rPr lang="en-US"/>
              <a:pPr/>
              <a:t>80</a:t>
            </a:fld>
            <a:endParaRPr lang="en-US"/>
          </a:p>
        </p:txBody>
      </p:sp>
      <p:sp>
        <p:nvSpPr>
          <p:cNvPr id="1309698" name="Rectangle 2"/>
          <p:cNvSpPr>
            <a:spLocks noGrp="1" noRot="1" noChangeAspect="1" noChangeArrowheads="1" noTextEdit="1"/>
          </p:cNvSpPr>
          <p:nvPr>
            <p:ph type="sldImg"/>
          </p:nvPr>
        </p:nvSpPr>
        <p:spPr>
          <a:xfrm>
            <a:off x="1158875" y="693738"/>
            <a:ext cx="4616450" cy="3462337"/>
          </a:xfrm>
          <a:ln/>
        </p:spPr>
      </p:sp>
      <p:sp>
        <p:nvSpPr>
          <p:cNvPr id="1309699"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9517BE-05F3-4D80-92C5-5011CA86E705}" type="slidenum">
              <a:rPr lang="en-US"/>
              <a:pPr/>
              <a:t>81</a:t>
            </a:fld>
            <a:endParaRPr lang="en-US"/>
          </a:p>
        </p:txBody>
      </p:sp>
      <p:sp>
        <p:nvSpPr>
          <p:cNvPr id="1375234" name="Rectangle 2"/>
          <p:cNvSpPr>
            <a:spLocks noGrp="1" noRot="1" noChangeAspect="1" noChangeArrowheads="1" noTextEdit="1"/>
          </p:cNvSpPr>
          <p:nvPr>
            <p:ph type="sldImg"/>
          </p:nvPr>
        </p:nvSpPr>
        <p:spPr>
          <a:xfrm>
            <a:off x="1158875" y="693738"/>
            <a:ext cx="4616450" cy="3462337"/>
          </a:xfrm>
          <a:ln/>
        </p:spPr>
      </p:sp>
      <p:sp>
        <p:nvSpPr>
          <p:cNvPr id="1375235"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D51061-758E-48EB-9386-2878EDE21D4E}" type="slidenum">
              <a:rPr lang="en-US"/>
              <a:pPr/>
              <a:t>8</a:t>
            </a:fld>
            <a:endParaRPr lang="en-US"/>
          </a:p>
        </p:txBody>
      </p:sp>
      <p:sp>
        <p:nvSpPr>
          <p:cNvPr id="1232898" name="Rectangle 2"/>
          <p:cNvSpPr>
            <a:spLocks noGrp="1" noRot="1" noChangeAspect="1" noChangeArrowheads="1" noTextEdit="1"/>
          </p:cNvSpPr>
          <p:nvPr>
            <p:ph type="sldImg"/>
          </p:nvPr>
        </p:nvSpPr>
        <p:spPr>
          <a:xfrm>
            <a:off x="1158875" y="693738"/>
            <a:ext cx="4616450" cy="3462337"/>
          </a:xfrm>
          <a:ln/>
        </p:spPr>
      </p:sp>
      <p:sp>
        <p:nvSpPr>
          <p:cNvPr id="1232899"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82</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83</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84</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85</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86</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87</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D6E679-E8F3-4D98-B88A-EAF1349E0B17}" type="slidenum">
              <a:rPr lang="en-US"/>
              <a:pPr/>
              <a:t>88</a:t>
            </a:fld>
            <a:endParaRPr lang="en-US"/>
          </a:p>
        </p:txBody>
      </p:sp>
      <p:sp>
        <p:nvSpPr>
          <p:cNvPr id="1392642" name="Rectangle 2"/>
          <p:cNvSpPr>
            <a:spLocks noGrp="1" noRot="1" noChangeAspect="1" noChangeArrowheads="1" noTextEdit="1"/>
          </p:cNvSpPr>
          <p:nvPr>
            <p:ph type="sldImg"/>
          </p:nvPr>
        </p:nvSpPr>
        <p:spPr>
          <a:xfrm>
            <a:off x="1158875" y="693738"/>
            <a:ext cx="4616450" cy="3462337"/>
          </a:xfrm>
          <a:ln/>
        </p:spPr>
      </p:sp>
      <p:sp>
        <p:nvSpPr>
          <p:cNvPr id="1392643"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89</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90</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91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C99D94-84D1-43FF-B7AC-570B54883A60}" type="slidenum">
              <a:rPr lang="en-US"/>
              <a:pPr/>
              <a:t>9</a:t>
            </a:fld>
            <a:endParaRPr lang="en-US"/>
          </a:p>
        </p:txBody>
      </p:sp>
      <p:sp>
        <p:nvSpPr>
          <p:cNvPr id="1150978" name="Rectangle 2"/>
          <p:cNvSpPr>
            <a:spLocks noGrp="1" noRot="1" noChangeAspect="1" noChangeArrowheads="1" noTextEdit="1"/>
          </p:cNvSpPr>
          <p:nvPr>
            <p:ph type="sldImg"/>
          </p:nvPr>
        </p:nvSpPr>
        <p:spPr>
          <a:ln/>
        </p:spPr>
      </p:sp>
      <p:sp>
        <p:nvSpPr>
          <p:cNvPr id="1150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1F87D3-D88C-4C38-B538-9A017FC89F68}" type="slidenum">
              <a:rPr lang="en-US"/>
              <a:pPr/>
              <a:t>92</a:t>
            </a:fld>
            <a:endParaRPr lang="en-US"/>
          </a:p>
        </p:txBody>
      </p:sp>
      <p:sp>
        <p:nvSpPr>
          <p:cNvPr id="1418242" name="Rectangle 2"/>
          <p:cNvSpPr>
            <a:spLocks noGrp="1" noRot="1" noChangeAspect="1" noChangeArrowheads="1" noTextEdit="1"/>
          </p:cNvSpPr>
          <p:nvPr>
            <p:ph type="sldImg"/>
          </p:nvPr>
        </p:nvSpPr>
        <p:spPr>
          <a:xfrm>
            <a:off x="1158875" y="693738"/>
            <a:ext cx="4616450" cy="3462337"/>
          </a:xfrm>
          <a:ln/>
        </p:spPr>
      </p:sp>
      <p:sp>
        <p:nvSpPr>
          <p:cNvPr id="1418243"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E1C804-AF2B-4441-AE14-9EC5EF43B265}" type="slidenum">
              <a:rPr lang="en-US"/>
              <a:pPr/>
              <a:t>93</a:t>
            </a:fld>
            <a:endParaRPr lang="en-US"/>
          </a:p>
        </p:txBody>
      </p:sp>
      <p:sp>
        <p:nvSpPr>
          <p:cNvPr id="1420290" name="Rectangle 2"/>
          <p:cNvSpPr>
            <a:spLocks noGrp="1" noRot="1" noChangeAspect="1" noChangeArrowheads="1" noTextEdit="1"/>
          </p:cNvSpPr>
          <p:nvPr>
            <p:ph type="sldImg"/>
          </p:nvPr>
        </p:nvSpPr>
        <p:spPr>
          <a:xfrm>
            <a:off x="1158875" y="693738"/>
            <a:ext cx="4616450" cy="3462337"/>
          </a:xfrm>
          <a:ln/>
        </p:spPr>
      </p:sp>
      <p:sp>
        <p:nvSpPr>
          <p:cNvPr id="1420291" name="Rectangle 3"/>
          <p:cNvSpPr>
            <a:spLocks noGrp="1" noChangeArrowheads="1"/>
          </p:cNvSpPr>
          <p:nvPr>
            <p:ph type="body" idx="1"/>
          </p:nvPr>
        </p:nvSpPr>
        <p:spPr>
          <a:xfrm>
            <a:off x="924980" y="4385944"/>
            <a:ext cx="5084241" cy="4153858"/>
          </a:xfrm>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1FD7A3-2322-4EB4-8A96-88203A87EF8C}" type="slidenum">
              <a:rPr lang="en-US"/>
              <a:pPr/>
              <a:t>94</a:t>
            </a:fld>
            <a:endParaRPr lang="en-US"/>
          </a:p>
        </p:txBody>
      </p:sp>
      <p:sp>
        <p:nvSpPr>
          <p:cNvPr id="1422338" name="Rectangle 2"/>
          <p:cNvSpPr>
            <a:spLocks noGrp="1" noRot="1" noChangeAspect="1" noChangeArrowheads="1" noTextEdit="1"/>
          </p:cNvSpPr>
          <p:nvPr>
            <p:ph type="sldImg"/>
          </p:nvPr>
        </p:nvSpPr>
        <p:spPr>
          <a:xfrm>
            <a:off x="1158875" y="693738"/>
            <a:ext cx="4616450" cy="3462337"/>
          </a:xfrm>
          <a:ln/>
        </p:spPr>
      </p:sp>
      <p:sp>
        <p:nvSpPr>
          <p:cNvPr id="1422339" name="Rectangle 3"/>
          <p:cNvSpPr>
            <a:spLocks noGrp="1" noChangeArrowheads="1"/>
          </p:cNvSpPr>
          <p:nvPr>
            <p:ph type="body" idx="1"/>
          </p:nvPr>
        </p:nvSpPr>
        <p:spPr>
          <a:xfrm>
            <a:off x="693735" y="4385944"/>
            <a:ext cx="5546731" cy="4153858"/>
          </a:xfrm>
        </p:spPr>
        <p:txBody>
          <a:bodyPr/>
          <a:lstStyle/>
          <a:p>
            <a:r>
              <a:rPr lang="en-US"/>
              <a:t>30% decay in higher terrains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44E9DF-16FA-41E3-A071-9C5134583E83}" type="slidenum">
              <a:rPr lang="en-US"/>
              <a:pPr/>
              <a:t>95</a:t>
            </a:fld>
            <a:endParaRPr lang="en-US"/>
          </a:p>
        </p:txBody>
      </p:sp>
      <p:sp>
        <p:nvSpPr>
          <p:cNvPr id="1424386" name="Rectangle 2"/>
          <p:cNvSpPr>
            <a:spLocks noGrp="1" noRot="1" noChangeAspect="1" noChangeArrowheads="1" noTextEdit="1"/>
          </p:cNvSpPr>
          <p:nvPr>
            <p:ph type="sldImg"/>
          </p:nvPr>
        </p:nvSpPr>
        <p:spPr>
          <a:ln/>
        </p:spPr>
      </p:sp>
      <p:sp>
        <p:nvSpPr>
          <p:cNvPr id="142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E8E666-0984-4A7B-AAA4-4CACEC450AB3}" type="slidenum">
              <a:rPr lang="en-US"/>
              <a:pPr/>
              <a:t>96</a:t>
            </a:fld>
            <a:endParaRPr lang="en-US"/>
          </a:p>
        </p:txBody>
      </p:sp>
      <p:sp>
        <p:nvSpPr>
          <p:cNvPr id="1430530" name="Rectangle 2"/>
          <p:cNvSpPr>
            <a:spLocks noGrp="1" noRot="1" noChangeAspect="1" noChangeArrowheads="1" noTextEdit="1"/>
          </p:cNvSpPr>
          <p:nvPr>
            <p:ph type="sldImg"/>
          </p:nvPr>
        </p:nvSpPr>
        <p:spPr>
          <a:ln/>
        </p:spPr>
      </p:sp>
      <p:sp>
        <p:nvSpPr>
          <p:cNvPr id="143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0B5643-6CE6-4EB3-AB2F-D09525624CAF}" type="slidenum">
              <a:rPr lang="en-US"/>
              <a:pPr/>
              <a:t>97</a:t>
            </a:fld>
            <a:endParaRPr lang="en-US"/>
          </a:p>
        </p:txBody>
      </p:sp>
      <p:sp>
        <p:nvSpPr>
          <p:cNvPr id="1432578" name="Rectangle 2"/>
          <p:cNvSpPr>
            <a:spLocks noGrp="1" noRot="1" noChangeAspect="1" noChangeArrowheads="1" noTextEdit="1"/>
          </p:cNvSpPr>
          <p:nvPr>
            <p:ph type="sldImg"/>
          </p:nvPr>
        </p:nvSpPr>
        <p:spPr>
          <a:ln/>
        </p:spPr>
      </p:sp>
      <p:sp>
        <p:nvSpPr>
          <p:cNvPr id="143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3C00C1-2375-4E02-B4CB-1FC88E857D3F}" type="slidenum">
              <a:rPr lang="en-US"/>
              <a:pPr/>
              <a:t>98</a:t>
            </a:fld>
            <a:endParaRPr lang="en-US"/>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C864B06-4DA4-4EBB-A5F0-E0879974A753}" type="slidenum">
              <a:rPr lang="en-US" smtClean="0"/>
              <a:pPr/>
              <a:t>99</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E75F4-CA9D-4485-A3CE-4E1EF7796952}" type="slidenum">
              <a:rPr lang="en-US"/>
              <a:pPr/>
              <a:t>100</a:t>
            </a:fld>
            <a:endParaRPr lang="en-US"/>
          </a:p>
        </p:txBody>
      </p:sp>
      <p:sp>
        <p:nvSpPr>
          <p:cNvPr id="1413122" name="Rectangle 2"/>
          <p:cNvSpPr>
            <a:spLocks noGrp="1" noRot="1" noChangeAspect="1" noChangeArrowheads="1" noTextEdit="1"/>
          </p:cNvSpPr>
          <p:nvPr>
            <p:ph type="sldImg"/>
          </p:nvPr>
        </p:nvSpPr>
        <p:spPr>
          <a:xfrm>
            <a:off x="1158875" y="693738"/>
            <a:ext cx="4616450" cy="3462337"/>
          </a:xfrm>
          <a:ln/>
        </p:spPr>
      </p:sp>
      <p:sp>
        <p:nvSpPr>
          <p:cNvPr id="1413123" name="Rectangle 3"/>
          <p:cNvSpPr>
            <a:spLocks noGrp="1" noChangeArrowheads="1"/>
          </p:cNvSpPr>
          <p:nvPr>
            <p:ph type="body" idx="1"/>
          </p:nvPr>
        </p:nvSpPr>
        <p:spPr>
          <a:xfrm>
            <a:off x="924980" y="4385944"/>
            <a:ext cx="5084241" cy="4153858"/>
          </a:xfrm>
        </p:spPr>
        <p:txBody>
          <a:bodyPr lIns="92298" tIns="46149" rIns="92298" bIns="46149"/>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49648B-CEA2-4CD4-967D-946D130A4E8E}" type="slidenum">
              <a:rPr lang="en-US"/>
              <a:pPr/>
              <a:t>101</a:t>
            </a:fld>
            <a:endParaRPr lang="en-US"/>
          </a:p>
        </p:txBody>
      </p:sp>
      <p:sp>
        <p:nvSpPr>
          <p:cNvPr id="1411074" name="Rectangle 2"/>
          <p:cNvSpPr>
            <a:spLocks noGrp="1" noRot="1" noChangeAspect="1" noChangeArrowheads="1" noTextEdit="1"/>
          </p:cNvSpPr>
          <p:nvPr>
            <p:ph type="sldImg"/>
          </p:nvPr>
        </p:nvSpPr>
        <p:spPr>
          <a:xfrm>
            <a:off x="1158875" y="693738"/>
            <a:ext cx="4616450" cy="3462337"/>
          </a:xfrm>
          <a:ln/>
        </p:spPr>
      </p:sp>
      <p:sp>
        <p:nvSpPr>
          <p:cNvPr id="1411075" name="Rectangle 3"/>
          <p:cNvSpPr>
            <a:spLocks noGrp="1" noChangeArrowheads="1"/>
          </p:cNvSpPr>
          <p:nvPr>
            <p:ph type="body" idx="1"/>
          </p:nvPr>
        </p:nvSpPr>
        <p:spPr>
          <a:xfrm>
            <a:off x="924980" y="4385944"/>
            <a:ext cx="5084241" cy="4153858"/>
          </a:xfrm>
        </p:spPr>
        <p:txBody>
          <a:bodyPr lIns="92284" tIns="46142" rIns="92284" bIns="46142"/>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7CB6B9-5274-4CBB-AF59-A267ADB620E7}" type="slidenum">
              <a:rPr lang="en-US"/>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CC35701-1AAC-4501-BDFC-F3A9D4F8FAD1}" type="slidenum">
              <a:rPr lang="en-US"/>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B34D88-1370-4A79-9348-07B0F739F1BB}" type="slidenum">
              <a:rPr lang="en-US"/>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B7102EA-30C4-4E85-84F3-5B5B89F5D986}" type="slidenum">
              <a:rPr lang="en-US"/>
              <a:pPr/>
              <a:t>‹#›</a:t>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4CECF2EA-16D1-4A52-B0A5-7187CC2CA5D9}" type="slidenum">
              <a:rPr lang="en-US"/>
              <a:pPr/>
              <a:t>‹#›</a:t>
            </a:fld>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CA4CAE6F-2A13-4ED1-A5A9-CA4A26347364}" type="slidenum">
              <a:rPr lang="en-US"/>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AD9E6C-DA58-4FF3-B16A-B05843C956D2}" type="slidenum">
              <a:rPr lang="en-US"/>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2C0CCE-9055-4CF8-AF48-CB68005DD6F8}" type="slidenum">
              <a:rPr lang="en-US"/>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30BF61B-3957-4092-8664-8C76CB877E98}" type="slidenum">
              <a:rPr lang="en-US"/>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7CD805A-8D9D-454B-98A8-2CDD844B54DE}" type="slidenum">
              <a:rPr lang="en-US"/>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A830810-D94E-4E36-8E75-337213EADF29}" type="slidenum">
              <a:rPr lang="en-US"/>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536F9F2-DA27-4313-B08B-0B8E0D422827}" type="slidenum">
              <a:rPr lang="en-US"/>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1510EE7-0C6D-4CF9-AA39-9933D8844DE6}" type="slidenum">
              <a:rPr lang="en-US"/>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1C483E-404F-42B4-9A3A-DA3AAA8AAD47}" type="slidenum">
              <a:rPr lang="en-US"/>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E4CAB050-D24D-4FEC-BA25-4887128DB5F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wmf"/><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3.png"/><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7.png"/><Relationship Id="rId4"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8.png"/><Relationship Id="rId4" Type="http://schemas.openxmlformats.org/officeDocument/2006/relationships/oleObject" Target="../embeddings/oleObject7.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oleObject" Target="../embeddings/oleObject8.bin"/></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wmf"/></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4.xml"/><Relationship Id="rId1" Type="http://schemas.openxmlformats.org/officeDocument/2006/relationships/video" Target="file:///C:\Documents%20and%20Settings\Jason%20Dunion\Desktop\talks\ams\2004_seminar\movies\andrew_cells.mpg" TargetMode="Externa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47.png"/><Relationship Id="rId4" Type="http://schemas.openxmlformats.org/officeDocument/2006/relationships/oleObject" Target="../embeddings/oleObject9.bin"/></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6.png"/><Relationship Id="rId4" Type="http://schemas.openxmlformats.org/officeDocument/2006/relationships/oleObject" Target="../embeddings/oleObject10.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2.png"/><Relationship Id="rId4"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4.png"/><Relationship Id="rId4" Type="http://schemas.openxmlformats.org/officeDocument/2006/relationships/oleObject" Target="../embeddings/oleObject4.bin"/></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78.png"/><Relationship Id="rId4" Type="http://schemas.openxmlformats.org/officeDocument/2006/relationships/oleObject" Target="../embeddings/oleObject11.bin"/></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85.png"/><Relationship Id="rId4" Type="http://schemas.openxmlformats.org/officeDocument/2006/relationships/oleObject" Target="../embeddings/oleObject12.bin"/></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90.jpeg"/></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wm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082" name="Picture 2"/>
          <p:cNvPicPr>
            <a:picLocks noChangeAspect="1" noChangeArrowheads="1"/>
          </p:cNvPicPr>
          <p:nvPr/>
        </p:nvPicPr>
        <p:blipFill>
          <a:blip r:embed="rId3" cstate="print">
            <a:lum contrast="-56000"/>
          </a:blip>
          <a:srcRect/>
          <a:stretch>
            <a:fillRect/>
          </a:stretch>
        </p:blipFill>
        <p:spPr bwMode="auto">
          <a:xfrm>
            <a:off x="0" y="4763"/>
            <a:ext cx="9144000" cy="8072437"/>
          </a:xfrm>
          <a:prstGeom prst="rect">
            <a:avLst/>
          </a:prstGeom>
          <a:noFill/>
          <a:ln w="9525">
            <a:noFill/>
            <a:miter lim="800000"/>
            <a:headEnd/>
            <a:tailEnd/>
          </a:ln>
          <a:effectLst/>
        </p:spPr>
      </p:pic>
      <p:sp>
        <p:nvSpPr>
          <p:cNvPr id="1070083" name="Text Box 3"/>
          <p:cNvSpPr txBox="1">
            <a:spLocks noChangeArrowheads="1"/>
          </p:cNvSpPr>
          <p:nvPr/>
        </p:nvSpPr>
        <p:spPr bwMode="auto">
          <a:xfrm>
            <a:off x="0" y="228600"/>
            <a:ext cx="9144000" cy="1077218"/>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a:r>
              <a:rPr lang="en-US" sz="3200" b="1" dirty="0" smtClean="0">
                <a:solidFill>
                  <a:srgbClr val="FFFF00"/>
                </a:solidFill>
              </a:rPr>
              <a:t>The Hurricane Database Reanalysis Project:</a:t>
            </a:r>
            <a:endParaRPr lang="en-US" sz="3200" b="1" dirty="0">
              <a:solidFill>
                <a:srgbClr val="FFFF00"/>
              </a:solidFill>
            </a:endParaRPr>
          </a:p>
          <a:p>
            <a:pPr algn="ctr"/>
            <a:r>
              <a:rPr lang="en-US" sz="3200" b="1" dirty="0" smtClean="0">
                <a:solidFill>
                  <a:srgbClr val="FFFF00"/>
                </a:solidFill>
              </a:rPr>
              <a:t>Revisiting Historic Hurricane</a:t>
            </a:r>
            <a:endParaRPr lang="en-US" sz="3200" dirty="0">
              <a:solidFill>
                <a:srgbClr val="FFFF00"/>
              </a:solidFill>
            </a:endParaRPr>
          </a:p>
        </p:txBody>
      </p:sp>
      <p:sp>
        <p:nvSpPr>
          <p:cNvPr id="1070085" name="Text Box 5"/>
          <p:cNvSpPr txBox="1">
            <a:spLocks noChangeArrowheads="1"/>
          </p:cNvSpPr>
          <p:nvPr/>
        </p:nvSpPr>
        <p:spPr bwMode="auto">
          <a:xfrm>
            <a:off x="0" y="2819400"/>
            <a:ext cx="9144000" cy="3877985"/>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a:spcBef>
                <a:spcPct val="50000"/>
              </a:spcBef>
            </a:pPr>
            <a:r>
              <a:rPr lang="en-US" b="1" dirty="0">
                <a:solidFill>
                  <a:srgbClr val="FFFF99"/>
                </a:solidFill>
              </a:rPr>
              <a:t>Chris Landsea</a:t>
            </a:r>
            <a:r>
              <a:rPr lang="en-US" dirty="0">
                <a:solidFill>
                  <a:srgbClr val="FFFF99"/>
                </a:solidFill>
              </a:rPr>
              <a:t>, </a:t>
            </a:r>
            <a:r>
              <a:rPr lang="en-US" i="1" dirty="0">
                <a:solidFill>
                  <a:srgbClr val="FFFF99"/>
                </a:solidFill>
              </a:rPr>
              <a:t>National Hurricane Center</a:t>
            </a:r>
            <a:r>
              <a:rPr lang="en-US" dirty="0">
                <a:solidFill>
                  <a:srgbClr val="FFFF99"/>
                </a:solidFill>
              </a:rPr>
              <a:t>, Miami</a:t>
            </a:r>
          </a:p>
          <a:p>
            <a:pPr algn="ctr">
              <a:spcBef>
                <a:spcPct val="50000"/>
              </a:spcBef>
            </a:pPr>
            <a:r>
              <a:rPr lang="en-US" sz="2000" b="1" dirty="0">
                <a:solidFill>
                  <a:srgbClr val="FFFF99"/>
                </a:solidFill>
              </a:rPr>
              <a:t>Many collaborators:  Craig Anderson, Noel Charles, Gil Clark, Jason </a:t>
            </a:r>
            <a:r>
              <a:rPr lang="en-US" sz="2000" b="1" dirty="0" err="1">
                <a:solidFill>
                  <a:srgbClr val="FFFF99"/>
                </a:solidFill>
              </a:rPr>
              <a:t>Dunion</a:t>
            </a:r>
            <a:r>
              <a:rPr lang="en-US" sz="2000" b="1" dirty="0">
                <a:solidFill>
                  <a:srgbClr val="FFFF99"/>
                </a:solidFill>
              </a:rPr>
              <a:t>, Jose Fernandez-</a:t>
            </a:r>
            <a:r>
              <a:rPr lang="en-US" sz="2000" b="1" dirty="0" err="1">
                <a:solidFill>
                  <a:srgbClr val="FFFF99"/>
                </a:solidFill>
              </a:rPr>
              <a:t>Partagas</a:t>
            </a:r>
            <a:r>
              <a:rPr lang="en-US" sz="2000" b="1" dirty="0">
                <a:solidFill>
                  <a:srgbClr val="FFFF99"/>
                </a:solidFill>
              </a:rPr>
              <a:t>, Paul Hungerford, Charlie Neumann, Mark Zimmer, David Glenn, William </a:t>
            </a:r>
            <a:r>
              <a:rPr lang="en-US" sz="2000" b="1" dirty="0" err="1">
                <a:solidFill>
                  <a:srgbClr val="FFFF99"/>
                </a:solidFill>
              </a:rPr>
              <a:t>Bredemeyer</a:t>
            </a:r>
            <a:r>
              <a:rPr lang="en-US" sz="2000" b="1" dirty="0">
                <a:solidFill>
                  <a:srgbClr val="FFFF99"/>
                </a:solidFill>
              </a:rPr>
              <a:t>, Mike Chenoweth, Ryan Ellis, John </a:t>
            </a:r>
            <a:r>
              <a:rPr lang="en-US" sz="2000" b="1" dirty="0" err="1">
                <a:solidFill>
                  <a:srgbClr val="FFFF99"/>
                </a:solidFill>
              </a:rPr>
              <a:t>Gamache</a:t>
            </a:r>
            <a:r>
              <a:rPr lang="en-US" sz="2000" b="1" dirty="0">
                <a:solidFill>
                  <a:srgbClr val="FFFF99"/>
                </a:solidFill>
              </a:rPr>
              <a:t>, Lyle </a:t>
            </a:r>
            <a:r>
              <a:rPr lang="en-US" sz="2000" b="1" dirty="0" err="1">
                <a:solidFill>
                  <a:srgbClr val="FFFF99"/>
                </a:solidFill>
              </a:rPr>
              <a:t>Hufstetler</a:t>
            </a:r>
            <a:r>
              <a:rPr lang="en-US" sz="2000" b="1" dirty="0">
                <a:solidFill>
                  <a:srgbClr val="FFFF99"/>
                </a:solidFill>
              </a:rPr>
              <a:t>, Cary Mock, Donna Thomas, </a:t>
            </a:r>
            <a:r>
              <a:rPr lang="en-US" sz="2000" b="1" dirty="0" err="1">
                <a:solidFill>
                  <a:srgbClr val="FFFF99"/>
                </a:solidFill>
              </a:rPr>
              <a:t>Lenworth</a:t>
            </a:r>
            <a:r>
              <a:rPr lang="en-US" sz="2000" b="1" dirty="0">
                <a:solidFill>
                  <a:srgbClr val="FFFF99"/>
                </a:solidFill>
              </a:rPr>
              <a:t> </a:t>
            </a:r>
            <a:r>
              <a:rPr lang="en-US" sz="2000" b="1" dirty="0" err="1">
                <a:solidFill>
                  <a:srgbClr val="FFFF99"/>
                </a:solidFill>
              </a:rPr>
              <a:t>Woolcock</a:t>
            </a:r>
            <a:r>
              <a:rPr lang="en-US" sz="2000" b="1" dirty="0">
                <a:solidFill>
                  <a:srgbClr val="FFFF99"/>
                </a:solidFill>
              </a:rPr>
              <a:t>, Adrian Santiago, Cristina Carrasco, Andy Hagen, Donna </a:t>
            </a:r>
            <a:r>
              <a:rPr lang="en-US" sz="2000" b="1" dirty="0" err="1">
                <a:solidFill>
                  <a:srgbClr val="FFFF99"/>
                </a:solidFill>
              </a:rPr>
              <a:t>Strahan</a:t>
            </a:r>
            <a:r>
              <a:rPr lang="en-US" sz="2000" b="1" dirty="0">
                <a:solidFill>
                  <a:srgbClr val="FFFF99"/>
                </a:solidFill>
              </a:rPr>
              <a:t>, Brian </a:t>
            </a:r>
            <a:r>
              <a:rPr lang="en-US" sz="2000" b="1" dirty="0" err="1">
                <a:solidFill>
                  <a:srgbClr val="FFFF99"/>
                </a:solidFill>
              </a:rPr>
              <a:t>Etherton</a:t>
            </a:r>
            <a:r>
              <a:rPr lang="en-US" sz="2000" b="1" dirty="0">
                <a:solidFill>
                  <a:srgbClr val="FFFF99"/>
                </a:solidFill>
              </a:rPr>
              <a:t>, Mike Dickinson, Steve </a:t>
            </a:r>
            <a:r>
              <a:rPr lang="en-US" sz="2000" b="1" dirty="0" err="1">
                <a:solidFill>
                  <a:srgbClr val="FFFF99"/>
                </a:solidFill>
              </a:rPr>
              <a:t>Feuer</a:t>
            </a:r>
            <a:r>
              <a:rPr lang="en-US" sz="2000" b="1" dirty="0">
                <a:solidFill>
                  <a:srgbClr val="FFFF99"/>
                </a:solidFill>
              </a:rPr>
              <a:t>, Ramon Perez Suarez, Ricardo </a:t>
            </a:r>
            <a:r>
              <a:rPr lang="en-US" sz="2000" b="1" dirty="0" err="1">
                <a:solidFill>
                  <a:srgbClr val="FFFF99"/>
                </a:solidFill>
              </a:rPr>
              <a:t>Prieto</a:t>
            </a:r>
            <a:r>
              <a:rPr lang="en-US" sz="2000" b="1" dirty="0">
                <a:solidFill>
                  <a:srgbClr val="FFFF99"/>
                </a:solidFill>
              </a:rPr>
              <a:t>, and Jorge Sanchez-</a:t>
            </a:r>
            <a:r>
              <a:rPr lang="en-US" sz="2000" b="1" dirty="0" err="1">
                <a:solidFill>
                  <a:srgbClr val="FFFF99"/>
                </a:solidFill>
              </a:rPr>
              <a:t>Sesma</a:t>
            </a:r>
            <a:r>
              <a:rPr lang="en-US" sz="2000" b="1" dirty="0">
                <a:solidFill>
                  <a:srgbClr val="FFFF99"/>
                </a:solidFill>
              </a:rPr>
              <a:t>                     </a:t>
            </a:r>
            <a:endParaRPr lang="en-US" b="1" dirty="0">
              <a:solidFill>
                <a:srgbClr val="FFFF99"/>
              </a:solidFill>
            </a:endParaRPr>
          </a:p>
          <a:p>
            <a:pPr algn="ctr"/>
            <a:endParaRPr lang="en-US" dirty="0">
              <a:solidFill>
                <a:srgbClr val="FFFF99"/>
              </a:solidFill>
            </a:endParaRPr>
          </a:p>
          <a:p>
            <a:pPr algn="ctr"/>
            <a:r>
              <a:rPr lang="en-US" dirty="0">
                <a:solidFill>
                  <a:srgbClr val="FFFF99"/>
                </a:solidFill>
              </a:rPr>
              <a:t>Supported by the NOAA Climate Program Office </a:t>
            </a:r>
            <a:r>
              <a:rPr lang="en-US" dirty="0" smtClean="0">
                <a:solidFill>
                  <a:srgbClr val="FFFF99"/>
                </a:solidFill>
              </a:rPr>
              <a:t>and                    the </a:t>
            </a:r>
            <a:r>
              <a:rPr lang="en-US" dirty="0">
                <a:solidFill>
                  <a:srgbClr val="FFFF99"/>
                </a:solidFill>
              </a:rPr>
              <a:t>Risk Prediction Initiative, BBSR</a:t>
            </a:r>
          </a:p>
        </p:txBody>
      </p:sp>
      <p:grpSp>
        <p:nvGrpSpPr>
          <p:cNvPr id="1070086" name="Group 6"/>
          <p:cNvGrpSpPr>
            <a:grpSpLocks noChangeAspect="1"/>
          </p:cNvGrpSpPr>
          <p:nvPr/>
        </p:nvGrpSpPr>
        <p:grpSpPr bwMode="auto">
          <a:xfrm>
            <a:off x="7848600" y="1600200"/>
            <a:ext cx="1295400" cy="1295400"/>
            <a:chOff x="918" y="287"/>
            <a:chExt cx="528" cy="527"/>
          </a:xfrm>
        </p:grpSpPr>
        <p:sp>
          <p:nvSpPr>
            <p:cNvPr id="1070087" name="Oval 7"/>
            <p:cNvSpPr>
              <a:spLocks noChangeAspect="1" noChangeArrowheads="1"/>
            </p:cNvSpPr>
            <p:nvPr/>
          </p:nvSpPr>
          <p:spPr bwMode="auto">
            <a:xfrm>
              <a:off x="918" y="294"/>
              <a:ext cx="527" cy="512"/>
            </a:xfrm>
            <a:prstGeom prst="ellipse">
              <a:avLst/>
            </a:prstGeom>
            <a:solidFill>
              <a:schemeClr val="bg1"/>
            </a:solidFill>
            <a:ln w="9525">
              <a:noFill/>
              <a:round/>
              <a:headEnd/>
              <a:tailEnd/>
            </a:ln>
            <a:effectLst/>
          </p:spPr>
          <p:txBody>
            <a:bodyPr wrap="none" anchor="ctr"/>
            <a:lstStyle/>
            <a:p>
              <a:endParaRPr lang="en-US"/>
            </a:p>
          </p:txBody>
        </p:sp>
        <p:sp>
          <p:nvSpPr>
            <p:cNvPr id="1070088" name="Freeform 8"/>
            <p:cNvSpPr>
              <a:spLocks noChangeAspect="1"/>
            </p:cNvSpPr>
            <p:nvPr/>
          </p:nvSpPr>
          <p:spPr bwMode="auto">
            <a:xfrm>
              <a:off x="919" y="445"/>
              <a:ext cx="527" cy="369"/>
            </a:xfrm>
            <a:custGeom>
              <a:avLst/>
              <a:gdLst/>
              <a:ahLst/>
              <a:cxnLst>
                <a:cxn ang="0">
                  <a:pos x="1021" y="25"/>
                </a:cxn>
                <a:cxn ang="0">
                  <a:pos x="1033" y="64"/>
                </a:cxn>
                <a:cxn ang="0">
                  <a:pos x="1044" y="102"/>
                </a:cxn>
                <a:cxn ang="0">
                  <a:pos x="1050" y="143"/>
                </a:cxn>
                <a:cxn ang="0">
                  <a:pos x="1054" y="184"/>
                </a:cxn>
                <a:cxn ang="0">
                  <a:pos x="1051" y="266"/>
                </a:cxn>
                <a:cxn ang="0">
                  <a:pos x="1014" y="417"/>
                </a:cxn>
                <a:cxn ang="0">
                  <a:pos x="934" y="547"/>
                </a:cxn>
                <a:cxn ang="0">
                  <a:pos x="822" y="648"/>
                </a:cxn>
                <a:cxn ang="0">
                  <a:pos x="685" y="715"/>
                </a:cxn>
                <a:cxn ang="0">
                  <a:pos x="528" y="739"/>
                </a:cxn>
                <a:cxn ang="0">
                  <a:pos x="371" y="715"/>
                </a:cxn>
                <a:cxn ang="0">
                  <a:pos x="233" y="648"/>
                </a:cxn>
                <a:cxn ang="0">
                  <a:pos x="121" y="547"/>
                </a:cxn>
                <a:cxn ang="0">
                  <a:pos x="42" y="417"/>
                </a:cxn>
                <a:cxn ang="0">
                  <a:pos x="3" y="266"/>
                </a:cxn>
                <a:cxn ang="0">
                  <a:pos x="1" y="173"/>
                </a:cxn>
                <a:cxn ang="0">
                  <a:pos x="9" y="118"/>
                </a:cxn>
                <a:cxn ang="0">
                  <a:pos x="22" y="65"/>
                </a:cxn>
                <a:cxn ang="0">
                  <a:pos x="37" y="70"/>
                </a:cxn>
                <a:cxn ang="0">
                  <a:pos x="74" y="89"/>
                </a:cxn>
                <a:cxn ang="0">
                  <a:pos x="108" y="117"/>
                </a:cxn>
                <a:cxn ang="0">
                  <a:pos x="139" y="154"/>
                </a:cxn>
                <a:cxn ang="0">
                  <a:pos x="202" y="216"/>
                </a:cxn>
                <a:cxn ang="0">
                  <a:pos x="291" y="285"/>
                </a:cxn>
                <a:cxn ang="0">
                  <a:pos x="401" y="337"/>
                </a:cxn>
                <a:cxn ang="0">
                  <a:pos x="525" y="353"/>
                </a:cxn>
                <a:cxn ang="0">
                  <a:pos x="495" y="372"/>
                </a:cxn>
                <a:cxn ang="0">
                  <a:pos x="422" y="405"/>
                </a:cxn>
                <a:cxn ang="0">
                  <a:pos x="365" y="418"/>
                </a:cxn>
                <a:cxn ang="0">
                  <a:pos x="373" y="426"/>
                </a:cxn>
                <a:cxn ang="0">
                  <a:pos x="399" y="437"/>
                </a:cxn>
                <a:cxn ang="0">
                  <a:pos x="445" y="438"/>
                </a:cxn>
                <a:cxn ang="0">
                  <a:pos x="516" y="421"/>
                </a:cxn>
                <a:cxn ang="0">
                  <a:pos x="618" y="378"/>
                </a:cxn>
                <a:cxn ang="0">
                  <a:pos x="701" y="347"/>
                </a:cxn>
                <a:cxn ang="0">
                  <a:pos x="765" y="334"/>
                </a:cxn>
                <a:cxn ang="0">
                  <a:pos x="761" y="323"/>
                </a:cxn>
                <a:cxn ang="0">
                  <a:pos x="701" y="310"/>
                </a:cxn>
                <a:cxn ang="0">
                  <a:pos x="658" y="309"/>
                </a:cxn>
                <a:cxn ang="0">
                  <a:pos x="716" y="284"/>
                </a:cxn>
                <a:cxn ang="0">
                  <a:pos x="807" y="219"/>
                </a:cxn>
                <a:cxn ang="0">
                  <a:pos x="892" y="140"/>
                </a:cxn>
                <a:cxn ang="0">
                  <a:pos x="960" y="64"/>
                </a:cxn>
                <a:cxn ang="0">
                  <a:pos x="1002" y="12"/>
                </a:cxn>
              </a:cxnLst>
              <a:rect l="0" t="0" r="r" b="b"/>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a:p>
          </p:txBody>
        </p:sp>
        <p:sp>
          <p:nvSpPr>
            <p:cNvPr id="1070089" name="Freeform 9"/>
            <p:cNvSpPr>
              <a:spLocks noChangeAspect="1"/>
            </p:cNvSpPr>
            <p:nvPr/>
          </p:nvSpPr>
          <p:spPr bwMode="auto">
            <a:xfrm>
              <a:off x="964" y="287"/>
              <a:ext cx="430" cy="313"/>
            </a:xfrm>
            <a:custGeom>
              <a:avLst/>
              <a:gdLst/>
              <a:ahLst/>
              <a:cxnLst>
                <a:cxn ang="0">
                  <a:pos x="19" y="208"/>
                </a:cxn>
                <a:cxn ang="0">
                  <a:pos x="61" y="159"/>
                </a:cxn>
                <a:cxn ang="0">
                  <a:pos x="107" y="117"/>
                </a:cxn>
                <a:cxn ang="0">
                  <a:pos x="160" y="80"/>
                </a:cxn>
                <a:cxn ang="0">
                  <a:pos x="215" y="50"/>
                </a:cxn>
                <a:cxn ang="0">
                  <a:pos x="275" y="26"/>
                </a:cxn>
                <a:cxn ang="0">
                  <a:pos x="338" y="10"/>
                </a:cxn>
                <a:cxn ang="0">
                  <a:pos x="405" y="1"/>
                </a:cxn>
                <a:cxn ang="0">
                  <a:pos x="470" y="1"/>
                </a:cxn>
                <a:cxn ang="0">
                  <a:pos x="533" y="9"/>
                </a:cxn>
                <a:cxn ang="0">
                  <a:pos x="594" y="24"/>
                </a:cxn>
                <a:cxn ang="0">
                  <a:pos x="651" y="45"/>
                </a:cxn>
                <a:cxn ang="0">
                  <a:pos x="705" y="73"/>
                </a:cxn>
                <a:cxn ang="0">
                  <a:pos x="755" y="107"/>
                </a:cxn>
                <a:cxn ang="0">
                  <a:pos x="800" y="145"/>
                </a:cxn>
                <a:cxn ang="0">
                  <a:pos x="842" y="189"/>
                </a:cxn>
                <a:cxn ang="0">
                  <a:pos x="855" y="215"/>
                </a:cxn>
                <a:cxn ang="0">
                  <a:pos x="821" y="232"/>
                </a:cxn>
                <a:cxn ang="0">
                  <a:pos x="771" y="272"/>
                </a:cxn>
                <a:cxn ang="0">
                  <a:pos x="724" y="339"/>
                </a:cxn>
                <a:cxn ang="0">
                  <a:pos x="706" y="386"/>
                </a:cxn>
                <a:cxn ang="0">
                  <a:pos x="700" y="404"/>
                </a:cxn>
                <a:cxn ang="0">
                  <a:pos x="688" y="436"/>
                </a:cxn>
                <a:cxn ang="0">
                  <a:pos x="669" y="475"/>
                </a:cxn>
                <a:cxn ang="0">
                  <a:pos x="642" y="518"/>
                </a:cxn>
                <a:cxn ang="0">
                  <a:pos x="606" y="560"/>
                </a:cxn>
                <a:cxn ang="0">
                  <a:pos x="560" y="596"/>
                </a:cxn>
                <a:cxn ang="0">
                  <a:pos x="506" y="619"/>
                </a:cxn>
                <a:cxn ang="0">
                  <a:pos x="472" y="625"/>
                </a:cxn>
                <a:cxn ang="0">
                  <a:pos x="462" y="626"/>
                </a:cxn>
                <a:cxn ang="0">
                  <a:pos x="442" y="624"/>
                </a:cxn>
                <a:cxn ang="0">
                  <a:pos x="413" y="615"/>
                </a:cxn>
                <a:cxn ang="0">
                  <a:pos x="377" y="596"/>
                </a:cxn>
                <a:cxn ang="0">
                  <a:pos x="333" y="563"/>
                </a:cxn>
                <a:cxn ang="0">
                  <a:pos x="281" y="514"/>
                </a:cxn>
                <a:cxn ang="0">
                  <a:pos x="223" y="443"/>
                </a:cxn>
                <a:cxn ang="0">
                  <a:pos x="172" y="372"/>
                </a:cxn>
                <a:cxn ang="0">
                  <a:pos x="136" y="327"/>
                </a:cxn>
                <a:cxn ang="0">
                  <a:pos x="103" y="293"/>
                </a:cxn>
                <a:cxn ang="0">
                  <a:pos x="71" y="268"/>
                </a:cxn>
                <a:cxn ang="0">
                  <a:pos x="46" y="251"/>
                </a:cxn>
                <a:cxn ang="0">
                  <a:pos x="24" y="241"/>
                </a:cxn>
                <a:cxn ang="0">
                  <a:pos x="9" y="236"/>
                </a:cxn>
                <a:cxn ang="0">
                  <a:pos x="2" y="233"/>
                </a:cxn>
              </a:cxnLst>
              <a:rect l="0" t="0" r="r" b="b"/>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a:p>
          </p:txBody>
        </p:sp>
        <p:sp>
          <p:nvSpPr>
            <p:cNvPr id="1070090" name="Freeform 10"/>
            <p:cNvSpPr>
              <a:spLocks noChangeAspect="1"/>
            </p:cNvSpPr>
            <p:nvPr/>
          </p:nvSpPr>
          <p:spPr bwMode="auto">
            <a:xfrm>
              <a:off x="1077" y="394"/>
              <a:ext cx="45" cy="66"/>
            </a:xfrm>
            <a:custGeom>
              <a:avLst/>
              <a:gdLst/>
              <a:ahLst/>
              <a:cxnLst>
                <a:cxn ang="0">
                  <a:pos x="59" y="27"/>
                </a:cxn>
                <a:cxn ang="0">
                  <a:pos x="59" y="133"/>
                </a:cxn>
                <a:cxn ang="0">
                  <a:pos x="90" y="133"/>
                </a:cxn>
                <a:cxn ang="0">
                  <a:pos x="90" y="26"/>
                </a:cxn>
                <a:cxn ang="0">
                  <a:pos x="89" y="22"/>
                </a:cxn>
                <a:cxn ang="0">
                  <a:pos x="86" y="13"/>
                </a:cxn>
                <a:cxn ang="0">
                  <a:pos x="79" y="4"/>
                </a:cxn>
                <a:cxn ang="0">
                  <a:pos x="68" y="0"/>
                </a:cxn>
                <a:cxn ang="0">
                  <a:pos x="0" y="0"/>
                </a:cxn>
                <a:cxn ang="0">
                  <a:pos x="0" y="133"/>
                </a:cxn>
                <a:cxn ang="0">
                  <a:pos x="28" y="133"/>
                </a:cxn>
                <a:cxn ang="0">
                  <a:pos x="28" y="27"/>
                </a:cxn>
                <a:cxn ang="0">
                  <a:pos x="29" y="25"/>
                </a:cxn>
                <a:cxn ang="0">
                  <a:pos x="30" y="23"/>
                </a:cxn>
                <a:cxn ang="0">
                  <a:pos x="31" y="22"/>
                </a:cxn>
                <a:cxn ang="0">
                  <a:pos x="32" y="22"/>
                </a:cxn>
                <a:cxn ang="0">
                  <a:pos x="54" y="22"/>
                </a:cxn>
                <a:cxn ang="0">
                  <a:pos x="56" y="23"/>
                </a:cxn>
                <a:cxn ang="0">
                  <a:pos x="58" y="24"/>
                </a:cxn>
                <a:cxn ang="0">
                  <a:pos x="59" y="26"/>
                </a:cxn>
                <a:cxn ang="0">
                  <a:pos x="59" y="27"/>
                </a:cxn>
              </a:cxnLst>
              <a:rect l="0" t="0" r="r" b="b"/>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a:p>
          </p:txBody>
        </p:sp>
        <p:sp>
          <p:nvSpPr>
            <p:cNvPr id="1070091" name="Freeform 11"/>
            <p:cNvSpPr>
              <a:spLocks noChangeAspect="1"/>
            </p:cNvSpPr>
            <p:nvPr/>
          </p:nvSpPr>
          <p:spPr bwMode="auto">
            <a:xfrm>
              <a:off x="1134" y="392"/>
              <a:ext cx="44" cy="68"/>
            </a:xfrm>
            <a:custGeom>
              <a:avLst/>
              <a:gdLst/>
              <a:ahLst/>
              <a:cxnLst>
                <a:cxn ang="0">
                  <a:pos x="67" y="135"/>
                </a:cxn>
                <a:cxn ang="0">
                  <a:pos x="75" y="133"/>
                </a:cxn>
                <a:cxn ang="0">
                  <a:pos x="82" y="129"/>
                </a:cxn>
                <a:cxn ang="0">
                  <a:pos x="86" y="121"/>
                </a:cxn>
                <a:cxn ang="0">
                  <a:pos x="88" y="113"/>
                </a:cxn>
                <a:cxn ang="0">
                  <a:pos x="88" y="22"/>
                </a:cxn>
                <a:cxn ang="0">
                  <a:pos x="86" y="14"/>
                </a:cxn>
                <a:cxn ang="0">
                  <a:pos x="82" y="6"/>
                </a:cxn>
                <a:cxn ang="0">
                  <a:pos x="75" y="2"/>
                </a:cxn>
                <a:cxn ang="0">
                  <a:pos x="67" y="0"/>
                </a:cxn>
                <a:cxn ang="0">
                  <a:pos x="22" y="0"/>
                </a:cxn>
                <a:cxn ang="0">
                  <a:pos x="13" y="2"/>
                </a:cxn>
                <a:cxn ang="0">
                  <a:pos x="6" y="6"/>
                </a:cxn>
                <a:cxn ang="0">
                  <a:pos x="2" y="14"/>
                </a:cxn>
                <a:cxn ang="0">
                  <a:pos x="0" y="22"/>
                </a:cxn>
                <a:cxn ang="0">
                  <a:pos x="0" y="113"/>
                </a:cxn>
                <a:cxn ang="0">
                  <a:pos x="2" y="121"/>
                </a:cxn>
                <a:cxn ang="0">
                  <a:pos x="6" y="129"/>
                </a:cxn>
                <a:cxn ang="0">
                  <a:pos x="13" y="133"/>
                </a:cxn>
                <a:cxn ang="0">
                  <a:pos x="22" y="135"/>
                </a:cxn>
                <a:cxn ang="0">
                  <a:pos x="67" y="135"/>
                </a:cxn>
              </a:cxnLst>
              <a:rect l="0" t="0" r="r" b="b"/>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a:p>
          </p:txBody>
        </p:sp>
        <p:sp>
          <p:nvSpPr>
            <p:cNvPr id="1070092" name="Freeform 12"/>
            <p:cNvSpPr>
              <a:spLocks noChangeAspect="1"/>
            </p:cNvSpPr>
            <p:nvPr/>
          </p:nvSpPr>
          <p:spPr bwMode="auto">
            <a:xfrm>
              <a:off x="1146" y="403"/>
              <a:ext cx="19" cy="47"/>
            </a:xfrm>
            <a:custGeom>
              <a:avLst/>
              <a:gdLst/>
              <a:ahLst/>
              <a:cxnLst>
                <a:cxn ang="0">
                  <a:pos x="32" y="94"/>
                </a:cxn>
                <a:cxn ang="0">
                  <a:pos x="34" y="94"/>
                </a:cxn>
                <a:cxn ang="0">
                  <a:pos x="36" y="93"/>
                </a:cxn>
                <a:cxn ang="0">
                  <a:pos x="37" y="91"/>
                </a:cxn>
                <a:cxn ang="0">
                  <a:pos x="37" y="90"/>
                </a:cxn>
                <a:cxn ang="0">
                  <a:pos x="37" y="6"/>
                </a:cxn>
                <a:cxn ang="0">
                  <a:pos x="37" y="4"/>
                </a:cxn>
                <a:cxn ang="0">
                  <a:pos x="36" y="1"/>
                </a:cxn>
                <a:cxn ang="0">
                  <a:pos x="34" y="0"/>
                </a:cxn>
                <a:cxn ang="0">
                  <a:pos x="32" y="0"/>
                </a:cxn>
                <a:cxn ang="0">
                  <a:pos x="5" y="0"/>
                </a:cxn>
                <a:cxn ang="0">
                  <a:pos x="3" y="0"/>
                </a:cxn>
                <a:cxn ang="0">
                  <a:pos x="2" y="1"/>
                </a:cxn>
                <a:cxn ang="0">
                  <a:pos x="1" y="4"/>
                </a:cxn>
                <a:cxn ang="0">
                  <a:pos x="0" y="6"/>
                </a:cxn>
                <a:cxn ang="0">
                  <a:pos x="0" y="90"/>
                </a:cxn>
                <a:cxn ang="0">
                  <a:pos x="1" y="91"/>
                </a:cxn>
                <a:cxn ang="0">
                  <a:pos x="2" y="93"/>
                </a:cxn>
                <a:cxn ang="0">
                  <a:pos x="3" y="94"/>
                </a:cxn>
                <a:cxn ang="0">
                  <a:pos x="5" y="94"/>
                </a:cxn>
                <a:cxn ang="0">
                  <a:pos x="32" y="94"/>
                </a:cxn>
              </a:cxnLst>
              <a:rect l="0" t="0" r="r" b="b"/>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a:p>
          </p:txBody>
        </p:sp>
        <p:sp>
          <p:nvSpPr>
            <p:cNvPr id="1070093" name="Freeform 13"/>
            <p:cNvSpPr>
              <a:spLocks noChangeAspect="1"/>
            </p:cNvSpPr>
            <p:nvPr/>
          </p:nvSpPr>
          <p:spPr bwMode="auto">
            <a:xfrm>
              <a:off x="1189" y="393"/>
              <a:ext cx="44" cy="67"/>
            </a:xfrm>
            <a:custGeom>
              <a:avLst/>
              <a:gdLst/>
              <a:ahLst/>
              <a:cxnLst>
                <a:cxn ang="0">
                  <a:pos x="89" y="134"/>
                </a:cxn>
                <a:cxn ang="0">
                  <a:pos x="89" y="23"/>
                </a:cxn>
                <a:cxn ang="0">
                  <a:pos x="87" y="14"/>
                </a:cxn>
                <a:cxn ang="0">
                  <a:pos x="83" y="6"/>
                </a:cxn>
                <a:cxn ang="0">
                  <a:pos x="75" y="2"/>
                </a:cxn>
                <a:cxn ang="0">
                  <a:pos x="66" y="0"/>
                </a:cxn>
                <a:cxn ang="0">
                  <a:pos x="22" y="0"/>
                </a:cxn>
                <a:cxn ang="0">
                  <a:pos x="14" y="2"/>
                </a:cxn>
                <a:cxn ang="0">
                  <a:pos x="6" y="6"/>
                </a:cxn>
                <a:cxn ang="0">
                  <a:pos x="2" y="14"/>
                </a:cxn>
                <a:cxn ang="0">
                  <a:pos x="0" y="23"/>
                </a:cxn>
                <a:cxn ang="0">
                  <a:pos x="0" y="134"/>
                </a:cxn>
                <a:cxn ang="0">
                  <a:pos x="26" y="134"/>
                </a:cxn>
                <a:cxn ang="0">
                  <a:pos x="26" y="77"/>
                </a:cxn>
                <a:cxn ang="0">
                  <a:pos x="61" y="77"/>
                </a:cxn>
                <a:cxn ang="0">
                  <a:pos x="61" y="134"/>
                </a:cxn>
                <a:cxn ang="0">
                  <a:pos x="89" y="134"/>
                </a:cxn>
              </a:cxnLst>
              <a:rect l="0" t="0" r="r" b="b"/>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a:p>
          </p:txBody>
        </p:sp>
        <p:sp>
          <p:nvSpPr>
            <p:cNvPr id="1070094" name="Freeform 14"/>
            <p:cNvSpPr>
              <a:spLocks noChangeAspect="1"/>
            </p:cNvSpPr>
            <p:nvPr/>
          </p:nvSpPr>
          <p:spPr bwMode="auto">
            <a:xfrm>
              <a:off x="1201" y="404"/>
              <a:ext cx="19" cy="17"/>
            </a:xfrm>
            <a:custGeom>
              <a:avLst/>
              <a:gdLst/>
              <a:ahLst/>
              <a:cxnLst>
                <a:cxn ang="0">
                  <a:pos x="38" y="34"/>
                </a:cxn>
                <a:cxn ang="0">
                  <a:pos x="38" y="4"/>
                </a:cxn>
                <a:cxn ang="0">
                  <a:pos x="38" y="3"/>
                </a:cxn>
                <a:cxn ang="0">
                  <a:pos x="37" y="1"/>
                </a:cxn>
                <a:cxn ang="0">
                  <a:pos x="35" y="0"/>
                </a:cxn>
                <a:cxn ang="0">
                  <a:pos x="33" y="0"/>
                </a:cxn>
                <a:cxn ang="0">
                  <a:pos x="6" y="0"/>
                </a:cxn>
                <a:cxn ang="0">
                  <a:pos x="4" y="0"/>
                </a:cxn>
                <a:cxn ang="0">
                  <a:pos x="2" y="1"/>
                </a:cxn>
                <a:cxn ang="0">
                  <a:pos x="0" y="3"/>
                </a:cxn>
                <a:cxn ang="0">
                  <a:pos x="0" y="4"/>
                </a:cxn>
                <a:cxn ang="0">
                  <a:pos x="0" y="34"/>
                </a:cxn>
                <a:cxn ang="0">
                  <a:pos x="38" y="34"/>
                </a:cxn>
              </a:cxnLst>
              <a:rect l="0" t="0" r="r" b="b"/>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sp>
          <p:nvSpPr>
            <p:cNvPr id="1070095" name="Freeform 15"/>
            <p:cNvSpPr>
              <a:spLocks noChangeAspect="1"/>
            </p:cNvSpPr>
            <p:nvPr/>
          </p:nvSpPr>
          <p:spPr bwMode="auto">
            <a:xfrm>
              <a:off x="1246" y="394"/>
              <a:ext cx="45" cy="67"/>
            </a:xfrm>
            <a:custGeom>
              <a:avLst/>
              <a:gdLst/>
              <a:ahLst/>
              <a:cxnLst>
                <a:cxn ang="0">
                  <a:pos x="89" y="134"/>
                </a:cxn>
                <a:cxn ang="0">
                  <a:pos x="89" y="23"/>
                </a:cxn>
                <a:cxn ang="0">
                  <a:pos x="87" y="14"/>
                </a:cxn>
                <a:cxn ang="0">
                  <a:pos x="83" y="7"/>
                </a:cxn>
                <a:cxn ang="0">
                  <a:pos x="75" y="2"/>
                </a:cxn>
                <a:cxn ang="0">
                  <a:pos x="66" y="0"/>
                </a:cxn>
                <a:cxn ang="0">
                  <a:pos x="22" y="0"/>
                </a:cxn>
                <a:cxn ang="0">
                  <a:pos x="14" y="2"/>
                </a:cxn>
                <a:cxn ang="0">
                  <a:pos x="6" y="7"/>
                </a:cxn>
                <a:cxn ang="0">
                  <a:pos x="2" y="14"/>
                </a:cxn>
                <a:cxn ang="0">
                  <a:pos x="0" y="23"/>
                </a:cxn>
                <a:cxn ang="0">
                  <a:pos x="0" y="134"/>
                </a:cxn>
                <a:cxn ang="0">
                  <a:pos x="26" y="134"/>
                </a:cxn>
                <a:cxn ang="0">
                  <a:pos x="26" y="79"/>
                </a:cxn>
                <a:cxn ang="0">
                  <a:pos x="62" y="79"/>
                </a:cxn>
                <a:cxn ang="0">
                  <a:pos x="62" y="134"/>
                </a:cxn>
                <a:cxn ang="0">
                  <a:pos x="89" y="134"/>
                </a:cxn>
              </a:cxnLst>
              <a:rect l="0" t="0" r="r" b="b"/>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a:p>
          </p:txBody>
        </p:sp>
        <p:sp>
          <p:nvSpPr>
            <p:cNvPr id="1070096" name="Freeform 16"/>
            <p:cNvSpPr>
              <a:spLocks noChangeAspect="1"/>
            </p:cNvSpPr>
            <p:nvPr/>
          </p:nvSpPr>
          <p:spPr bwMode="auto">
            <a:xfrm>
              <a:off x="1259" y="405"/>
              <a:ext cx="19" cy="17"/>
            </a:xfrm>
            <a:custGeom>
              <a:avLst/>
              <a:gdLst/>
              <a:ahLst/>
              <a:cxnLst>
                <a:cxn ang="0">
                  <a:pos x="38" y="34"/>
                </a:cxn>
                <a:cxn ang="0">
                  <a:pos x="38" y="4"/>
                </a:cxn>
                <a:cxn ang="0">
                  <a:pos x="38" y="3"/>
                </a:cxn>
                <a:cxn ang="0">
                  <a:pos x="37" y="1"/>
                </a:cxn>
                <a:cxn ang="0">
                  <a:pos x="35" y="0"/>
                </a:cxn>
                <a:cxn ang="0">
                  <a:pos x="33" y="0"/>
                </a:cxn>
                <a:cxn ang="0">
                  <a:pos x="6" y="0"/>
                </a:cxn>
                <a:cxn ang="0">
                  <a:pos x="4" y="0"/>
                </a:cxn>
                <a:cxn ang="0">
                  <a:pos x="2" y="1"/>
                </a:cxn>
                <a:cxn ang="0">
                  <a:pos x="0" y="3"/>
                </a:cxn>
                <a:cxn ang="0">
                  <a:pos x="0" y="4"/>
                </a:cxn>
                <a:cxn ang="0">
                  <a:pos x="0" y="34"/>
                </a:cxn>
                <a:cxn ang="0">
                  <a:pos x="38" y="34"/>
                </a:cxn>
              </a:cxnLst>
              <a:rect l="0" t="0" r="r" b="b"/>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grpSp>
      <p:pic>
        <p:nvPicPr>
          <p:cNvPr id="1070097" name="Picture 17" descr="WSFOLOGO"/>
          <p:cNvPicPr>
            <a:picLocks noChangeAspect="1" noChangeArrowheads="1"/>
          </p:cNvPicPr>
          <p:nvPr/>
        </p:nvPicPr>
        <p:blipFill>
          <a:blip r:embed="rId4" cstate="print"/>
          <a:srcRect/>
          <a:stretch>
            <a:fillRect/>
          </a:stretch>
        </p:blipFill>
        <p:spPr bwMode="auto">
          <a:xfrm>
            <a:off x="0" y="1600200"/>
            <a:ext cx="1371600" cy="1354138"/>
          </a:xfrm>
          <a:prstGeom prst="rect">
            <a:avLst/>
          </a:prstGeom>
          <a:noFill/>
          <a:ln w="9525">
            <a:noFill/>
            <a:miter lim="800000"/>
            <a:headEnd/>
            <a:tailEnd/>
          </a:ln>
        </p:spPr>
      </p:pic>
      <p:sp>
        <p:nvSpPr>
          <p:cNvPr id="1070098" name="Text Box 18"/>
          <p:cNvSpPr txBox="1">
            <a:spLocks noChangeArrowheads="1"/>
          </p:cNvSpPr>
          <p:nvPr/>
        </p:nvSpPr>
        <p:spPr bwMode="auto">
          <a:xfrm>
            <a:off x="0" y="1676400"/>
            <a:ext cx="9144000" cy="10156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b="1" dirty="0" smtClean="0">
                <a:solidFill>
                  <a:schemeClr val="bg1"/>
                </a:solidFill>
              </a:rPr>
              <a:t>23 February, 2011</a:t>
            </a:r>
            <a:endParaRPr lang="en-US" b="1" dirty="0">
              <a:solidFill>
                <a:schemeClr val="bg1"/>
              </a:solidFill>
            </a:endParaRPr>
          </a:p>
          <a:p>
            <a:pPr algn="ctr">
              <a:spcBef>
                <a:spcPct val="50000"/>
              </a:spcBef>
            </a:pPr>
            <a:r>
              <a:rPr lang="en-US" b="1" dirty="0" smtClean="0">
                <a:solidFill>
                  <a:schemeClr val="bg1"/>
                </a:solidFill>
              </a:rPr>
              <a:t>WFO </a:t>
            </a:r>
            <a:r>
              <a:rPr lang="en-US" b="1" dirty="0" smtClean="0">
                <a:solidFill>
                  <a:schemeClr val="bg1"/>
                </a:solidFill>
              </a:rPr>
              <a:t>Ruskin</a:t>
            </a:r>
            <a:endParaRPr lang="en-US" dirty="0">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3923" name="Picture 4"/>
          <p:cNvPicPr>
            <a:picLocks noChangeAspect="1" noChangeArrowheads="1"/>
          </p:cNvPicPr>
          <p:nvPr/>
        </p:nvPicPr>
        <p:blipFill>
          <a:blip r:embed="rId3" cstate="print"/>
          <a:srcRect/>
          <a:stretch>
            <a:fillRect/>
          </a:stretch>
        </p:blipFill>
        <p:spPr bwMode="auto">
          <a:xfrm>
            <a:off x="0" y="0"/>
            <a:ext cx="4419600" cy="3376613"/>
          </a:xfrm>
          <a:prstGeom prst="rect">
            <a:avLst/>
          </a:prstGeom>
          <a:noFill/>
          <a:ln w="9525">
            <a:noFill/>
            <a:miter lim="800000"/>
            <a:headEnd/>
            <a:tailEnd/>
          </a:ln>
        </p:spPr>
      </p:pic>
      <p:pic>
        <p:nvPicPr>
          <p:cNvPr id="1233925" name="Picture 6"/>
          <p:cNvPicPr>
            <a:picLocks noChangeAspect="1" noChangeArrowheads="1"/>
          </p:cNvPicPr>
          <p:nvPr/>
        </p:nvPicPr>
        <p:blipFill>
          <a:blip r:embed="rId4" cstate="print"/>
          <a:srcRect/>
          <a:stretch>
            <a:fillRect/>
          </a:stretch>
        </p:blipFill>
        <p:spPr bwMode="auto">
          <a:xfrm>
            <a:off x="0" y="3576638"/>
            <a:ext cx="4343400" cy="3281362"/>
          </a:xfrm>
          <a:prstGeom prst="rect">
            <a:avLst/>
          </a:prstGeom>
          <a:noFill/>
          <a:ln w="9525">
            <a:noFill/>
            <a:miter lim="800000"/>
            <a:headEnd/>
            <a:tailEnd/>
          </a:ln>
        </p:spPr>
      </p:pic>
      <p:pic>
        <p:nvPicPr>
          <p:cNvPr id="1233926" name="Picture 7"/>
          <p:cNvPicPr>
            <a:picLocks noChangeAspect="1" noChangeArrowheads="1"/>
          </p:cNvPicPr>
          <p:nvPr/>
        </p:nvPicPr>
        <p:blipFill>
          <a:blip r:embed="rId5" cstate="print"/>
          <a:srcRect/>
          <a:stretch>
            <a:fillRect/>
          </a:stretch>
        </p:blipFill>
        <p:spPr bwMode="auto">
          <a:xfrm>
            <a:off x="4800600" y="3563938"/>
            <a:ext cx="4343400" cy="3294062"/>
          </a:xfrm>
          <a:prstGeom prst="rect">
            <a:avLst/>
          </a:prstGeom>
          <a:noFill/>
          <a:ln w="9525">
            <a:noFill/>
            <a:miter lim="800000"/>
            <a:headEnd/>
            <a:tailEnd/>
          </a:ln>
        </p:spPr>
      </p:pic>
      <p:sp>
        <p:nvSpPr>
          <p:cNvPr id="1233927" name="Rectangle 7"/>
          <p:cNvSpPr>
            <a:spLocks noChangeArrowheads="1"/>
          </p:cNvSpPr>
          <p:nvPr/>
        </p:nvSpPr>
        <p:spPr bwMode="auto">
          <a:xfrm>
            <a:off x="4953000" y="1143000"/>
            <a:ext cx="3657600" cy="1143000"/>
          </a:xfrm>
          <a:prstGeom prst="rect">
            <a:avLst/>
          </a:prstGeom>
          <a:noFill/>
          <a:ln w="9525">
            <a:noFill/>
            <a:miter lim="800000"/>
            <a:headEnd/>
            <a:tailEnd/>
          </a:ln>
          <a:effectLst/>
        </p:spPr>
        <p:txBody>
          <a:bodyPr anchor="ctr"/>
          <a:lstStyle/>
          <a:p>
            <a:pPr algn="ctr"/>
            <a:r>
              <a:rPr lang="en-US" sz="4000">
                <a:solidFill>
                  <a:schemeClr val="bg1"/>
                </a:solidFill>
                <a:latin typeface="Times New Roman" pitchFamily="18" charset="0"/>
              </a:rPr>
              <a:t>International Comprehensive Ocean-Atmosphere Dataset (ICOADS)</a:t>
            </a:r>
          </a:p>
        </p:txBody>
      </p:sp>
    </p:spTree>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Rectangle 2"/>
          <p:cNvSpPr>
            <a:spLocks noChangeArrowheads="1"/>
          </p:cNvSpPr>
          <p:nvPr/>
        </p:nvSpPr>
        <p:spPr bwMode="auto">
          <a:xfrm>
            <a:off x="228600" y="304800"/>
            <a:ext cx="8915400" cy="579438"/>
          </a:xfrm>
          <a:prstGeom prst="rect">
            <a:avLst/>
          </a:prstGeom>
          <a:noFill/>
          <a:ln w="9525">
            <a:noFill/>
            <a:miter lim="800000"/>
            <a:headEnd/>
            <a:tailEnd/>
          </a:ln>
          <a:effectLst/>
        </p:spPr>
        <p:txBody>
          <a:bodyPr>
            <a:spAutoFit/>
          </a:bodyPr>
          <a:lstStyle/>
          <a:p>
            <a:pPr algn="ctr" eaLnBrk="1" hangingPunct="1">
              <a:spcBef>
                <a:spcPct val="50000"/>
              </a:spcBef>
            </a:pPr>
            <a:r>
              <a:rPr lang="en-US">
                <a:latin typeface="Times New Roman" pitchFamily="18" charset="0"/>
              </a:rPr>
              <a:t> </a:t>
            </a:r>
            <a:r>
              <a:rPr lang="en-US" sz="3200">
                <a:solidFill>
                  <a:schemeClr val="bg1"/>
                </a:solidFill>
                <a:latin typeface="Times New Roman" pitchFamily="18" charset="0"/>
              </a:rPr>
              <a:t>ATLANTIC PRESSURE-WIND RELATIONSHIPS</a:t>
            </a:r>
          </a:p>
        </p:txBody>
      </p:sp>
      <p:sp>
        <p:nvSpPr>
          <p:cNvPr id="1412099" name="Rectangle 3"/>
          <p:cNvSpPr>
            <a:spLocks noChangeArrowheads="1"/>
          </p:cNvSpPr>
          <p:nvPr/>
        </p:nvSpPr>
        <p:spPr bwMode="auto">
          <a:xfrm>
            <a:off x="533400" y="3733800"/>
            <a:ext cx="8104188" cy="457200"/>
          </a:xfrm>
          <a:prstGeom prst="rect">
            <a:avLst/>
          </a:prstGeom>
          <a:noFill/>
          <a:ln w="9525">
            <a:noFill/>
            <a:miter lim="800000"/>
            <a:headEnd/>
            <a:tailEnd/>
          </a:ln>
          <a:effectLst/>
        </p:spPr>
        <p:txBody>
          <a:bodyPr wrap="none">
            <a:spAutoFit/>
          </a:bodyPr>
          <a:lstStyle/>
          <a:p>
            <a:pPr algn="ctr" eaLnBrk="1" hangingPunct="1"/>
            <a:r>
              <a:rPr lang="en-US">
                <a:latin typeface="Times New Roman" pitchFamily="18" charset="0"/>
              </a:rPr>
              <a:t> </a:t>
            </a:r>
            <a:r>
              <a:rPr lang="en-US" sz="2000">
                <a:solidFill>
                  <a:schemeClr val="bg1"/>
                </a:solidFill>
                <a:latin typeface="Times New Roman" pitchFamily="18" charset="0"/>
              </a:rPr>
              <a:t>P(MB)   GLFMEX     &lt;25N      25-35N    35-45N    KRAFT      P(MB) P(IN)</a:t>
            </a:r>
          </a:p>
        </p:txBody>
      </p:sp>
      <p:sp>
        <p:nvSpPr>
          <p:cNvPr id="1412100" name="Rectangle 4"/>
          <p:cNvSpPr>
            <a:spLocks noChangeArrowheads="1"/>
          </p:cNvSpPr>
          <p:nvPr/>
        </p:nvSpPr>
        <p:spPr bwMode="auto">
          <a:xfrm>
            <a:off x="685800" y="4267200"/>
            <a:ext cx="7880350" cy="457200"/>
          </a:xfrm>
          <a:prstGeom prst="rect">
            <a:avLst/>
          </a:prstGeom>
          <a:noFill/>
          <a:ln w="9525">
            <a:noFill/>
            <a:miter lim="800000"/>
            <a:headEnd/>
            <a:tailEnd/>
          </a:ln>
          <a:effectLst/>
        </p:spPr>
        <p:txBody>
          <a:bodyPr wrap="none">
            <a:spAutoFit/>
          </a:bodyPr>
          <a:lstStyle/>
          <a:p>
            <a:pPr algn="ctr" eaLnBrk="1" hangingPunct="1"/>
            <a:r>
              <a:rPr lang="en-US">
                <a:latin typeface="Times New Roman" pitchFamily="18" charset="0"/>
              </a:rPr>
              <a:t> </a:t>
            </a:r>
            <a:r>
              <a:rPr lang="en-US">
                <a:solidFill>
                  <a:schemeClr val="bg1"/>
                </a:solidFill>
                <a:latin typeface="Times New Roman" pitchFamily="18" charset="0"/>
              </a:rPr>
              <a:t>960        100         100         94        90        102         960  28.35</a:t>
            </a:r>
          </a:p>
        </p:txBody>
      </p:sp>
      <p:sp>
        <p:nvSpPr>
          <p:cNvPr id="1412101" name="Rectangle 5"/>
          <p:cNvSpPr>
            <a:spLocks noChangeArrowheads="1"/>
          </p:cNvSpPr>
          <p:nvPr/>
        </p:nvSpPr>
        <p:spPr bwMode="auto">
          <a:xfrm>
            <a:off x="228600" y="1143000"/>
            <a:ext cx="8686800" cy="2225675"/>
          </a:xfrm>
          <a:prstGeom prst="rect">
            <a:avLst/>
          </a:prstGeom>
          <a:noFill/>
          <a:ln w="9525">
            <a:noFill/>
            <a:miter lim="800000"/>
            <a:headEnd/>
            <a:tailEnd/>
          </a:ln>
          <a:effectLst/>
        </p:spPr>
        <p:txBody>
          <a:bodyPr>
            <a:spAutoFit/>
          </a:bodyPr>
          <a:lstStyle/>
          <a:p>
            <a:pPr eaLnBrk="1" hangingPunct="1">
              <a:spcBef>
                <a:spcPct val="50000"/>
              </a:spcBef>
            </a:pPr>
            <a:r>
              <a:rPr lang="en-US" sz="2000">
                <a:solidFill>
                  <a:schemeClr val="bg1"/>
                </a:solidFill>
                <a:latin typeface="Times New Roman" pitchFamily="18" charset="0"/>
              </a:rPr>
              <a:t>1) GLFMEX 	Vmax(kt)=10.627*(1013-p)**0.5640   	n =664; r=0.991</a:t>
            </a:r>
          </a:p>
          <a:p>
            <a:pPr eaLnBrk="1" hangingPunct="1">
              <a:spcBef>
                <a:spcPct val="50000"/>
              </a:spcBef>
            </a:pPr>
            <a:r>
              <a:rPr lang="en-US" sz="2000">
                <a:solidFill>
                  <a:schemeClr val="bg1"/>
                </a:solidFill>
                <a:latin typeface="Times New Roman" pitchFamily="18" charset="0"/>
              </a:rPr>
              <a:t>2) &lt;25N   	Vmax(kt)=12.016*(1013-p)**0.5337   	n =1033; r=0.994</a:t>
            </a:r>
          </a:p>
          <a:p>
            <a:pPr eaLnBrk="1" hangingPunct="1">
              <a:spcBef>
                <a:spcPct val="50000"/>
              </a:spcBef>
            </a:pPr>
            <a:r>
              <a:rPr lang="en-US" sz="2000">
                <a:solidFill>
                  <a:schemeClr val="bg1"/>
                </a:solidFill>
                <a:latin typeface="Times New Roman" pitchFamily="18" charset="0"/>
              </a:rPr>
              <a:t>3) 25-35N  	Vmax(kt)=14.172*(1013-p)**0.4778   	n =922; r=0.996</a:t>
            </a:r>
          </a:p>
          <a:p>
            <a:pPr eaLnBrk="1" hangingPunct="1">
              <a:spcBef>
                <a:spcPct val="50000"/>
              </a:spcBef>
            </a:pPr>
            <a:r>
              <a:rPr lang="en-US" sz="2000">
                <a:solidFill>
                  <a:schemeClr val="bg1"/>
                </a:solidFill>
                <a:latin typeface="Times New Roman" pitchFamily="18" charset="0"/>
              </a:rPr>
              <a:t>4) 35-45N  	Vmax(kt)=16.086*(1013-p)**0.4333  	 n =492; r=0.974</a:t>
            </a:r>
          </a:p>
          <a:p>
            <a:pPr eaLnBrk="1" hangingPunct="1">
              <a:spcBef>
                <a:spcPct val="50000"/>
              </a:spcBef>
            </a:pPr>
            <a:r>
              <a:rPr lang="en-US" sz="2000">
                <a:solidFill>
                  <a:schemeClr val="bg1"/>
                </a:solidFill>
                <a:latin typeface="Times New Roman" pitchFamily="18" charset="0"/>
              </a:rPr>
              <a:t>5)For Kraft   	Vmax(kt)=14.000*(1013-p)**0.5000   	n =13; r=  ??</a:t>
            </a:r>
          </a:p>
        </p:txBody>
      </p:sp>
      <p:sp>
        <p:nvSpPr>
          <p:cNvPr id="1412102" name="Rectangle 6"/>
          <p:cNvSpPr>
            <a:spLocks noGrp="1" noChangeArrowheads="1"/>
          </p:cNvSpPr>
          <p:nvPr>
            <p:ph type="body" idx="1"/>
          </p:nvPr>
        </p:nvSpPr>
        <p:spPr>
          <a:xfrm>
            <a:off x="609600" y="4953000"/>
            <a:ext cx="7772400" cy="1905000"/>
          </a:xfrm>
          <a:noFill/>
          <a:ln/>
        </p:spPr>
        <p:txBody>
          <a:bodyPr/>
          <a:lstStyle/>
          <a:p>
            <a:r>
              <a:rPr lang="en-US" sz="2800">
                <a:solidFill>
                  <a:schemeClr val="bg1"/>
                </a:solidFill>
              </a:rPr>
              <a:t>Hurricanes with a small Radius of Maximum Winds (RMW) will typically have stronger winds than a system with the same central pressure but larger RMW.</a:t>
            </a:r>
          </a:p>
        </p:txBody>
      </p:sp>
    </p:spTree>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0050" name="Picture 2"/>
          <p:cNvPicPr>
            <a:picLocks noChangeAspect="1" noChangeArrowheads="1"/>
          </p:cNvPicPr>
          <p:nvPr/>
        </p:nvPicPr>
        <p:blipFill>
          <a:blip r:embed="rId3" cstate="print"/>
          <a:srcRect/>
          <a:stretch>
            <a:fillRect/>
          </a:stretch>
        </p:blipFill>
        <p:spPr bwMode="auto">
          <a:xfrm>
            <a:off x="5791200" y="2057400"/>
            <a:ext cx="3352800" cy="4800600"/>
          </a:xfrm>
          <a:prstGeom prst="rect">
            <a:avLst/>
          </a:prstGeom>
          <a:noFill/>
          <a:ln w="9525">
            <a:noFill/>
            <a:miter lim="800000"/>
            <a:headEnd/>
            <a:tailEnd/>
          </a:ln>
          <a:effectLst/>
        </p:spPr>
      </p:pic>
      <p:sp>
        <p:nvSpPr>
          <p:cNvPr id="1410051" name="Rectangle 3"/>
          <p:cNvSpPr>
            <a:spLocks noChangeArrowheads="1"/>
          </p:cNvSpPr>
          <p:nvPr/>
        </p:nvSpPr>
        <p:spPr bwMode="auto">
          <a:xfrm>
            <a:off x="228600" y="0"/>
            <a:ext cx="8915400" cy="1311275"/>
          </a:xfrm>
          <a:prstGeom prst="rect">
            <a:avLst/>
          </a:prstGeom>
          <a:noFill/>
          <a:ln w="9525">
            <a:noFill/>
            <a:miter lim="800000"/>
            <a:headEnd/>
            <a:tailEnd/>
          </a:ln>
          <a:effectLst/>
        </p:spPr>
        <p:txBody>
          <a:bodyPr>
            <a:spAutoFit/>
          </a:bodyPr>
          <a:lstStyle/>
          <a:p>
            <a:pPr algn="ctr" eaLnBrk="1" hangingPunct="1">
              <a:spcBef>
                <a:spcPct val="50000"/>
              </a:spcBef>
            </a:pPr>
            <a:r>
              <a:rPr lang="en-US">
                <a:latin typeface="Times New Roman" pitchFamily="18" charset="0"/>
              </a:rPr>
              <a:t> </a:t>
            </a:r>
            <a:r>
              <a:rPr lang="en-US" sz="3200">
                <a:solidFill>
                  <a:schemeClr val="bg1"/>
                </a:solidFill>
                <a:latin typeface="Times New Roman" pitchFamily="18" charset="0"/>
              </a:rPr>
              <a:t>COMPREHENSIVE </a:t>
            </a:r>
          </a:p>
          <a:p>
            <a:pPr algn="ctr" eaLnBrk="1" hangingPunct="1">
              <a:spcBef>
                <a:spcPct val="50000"/>
              </a:spcBef>
            </a:pPr>
            <a:r>
              <a:rPr lang="en-US" sz="3200">
                <a:solidFill>
                  <a:schemeClr val="bg1"/>
                </a:solidFill>
                <a:latin typeface="Times New Roman" pitchFamily="18" charset="0"/>
              </a:rPr>
              <a:t>PRESSURE-WIND RELATIONSHIP</a:t>
            </a:r>
          </a:p>
        </p:txBody>
      </p:sp>
      <p:sp>
        <p:nvSpPr>
          <p:cNvPr id="1410052" name="Rectangle 4"/>
          <p:cNvSpPr>
            <a:spLocks noChangeArrowheads="1"/>
          </p:cNvSpPr>
          <p:nvPr/>
        </p:nvSpPr>
        <p:spPr bwMode="auto">
          <a:xfrm>
            <a:off x="5943600" y="5791200"/>
            <a:ext cx="2951163" cy="457200"/>
          </a:xfrm>
          <a:prstGeom prst="rect">
            <a:avLst/>
          </a:prstGeom>
          <a:noFill/>
          <a:ln w="9525">
            <a:noFill/>
            <a:miter lim="800000"/>
            <a:headEnd/>
            <a:tailEnd/>
          </a:ln>
          <a:effectLst/>
        </p:spPr>
        <p:txBody>
          <a:bodyPr wrap="none">
            <a:spAutoFit/>
          </a:bodyPr>
          <a:lstStyle/>
          <a:p>
            <a:pPr algn="ctr" eaLnBrk="1" hangingPunct="1"/>
            <a:r>
              <a:rPr lang="en-US">
                <a:latin typeface="Times New Roman" pitchFamily="18" charset="0"/>
              </a:rPr>
              <a:t>Knaff and Zehr (2007)</a:t>
            </a:r>
            <a:endParaRPr lang="en-US" sz="2000">
              <a:solidFill>
                <a:schemeClr val="bg1"/>
              </a:solidFill>
              <a:latin typeface="Times New Roman" pitchFamily="18" charset="0"/>
            </a:endParaRPr>
          </a:p>
        </p:txBody>
      </p:sp>
      <p:sp>
        <p:nvSpPr>
          <p:cNvPr id="1410053" name="Rectangle 5"/>
          <p:cNvSpPr>
            <a:spLocks noChangeArrowheads="1"/>
          </p:cNvSpPr>
          <p:nvPr/>
        </p:nvSpPr>
        <p:spPr bwMode="auto">
          <a:xfrm>
            <a:off x="0" y="1524000"/>
            <a:ext cx="5676900" cy="1920875"/>
          </a:xfrm>
          <a:prstGeom prst="rect">
            <a:avLst/>
          </a:prstGeom>
          <a:noFill/>
          <a:ln w="9525">
            <a:noFill/>
            <a:miter lim="800000"/>
            <a:headEnd/>
            <a:tailEnd/>
          </a:ln>
          <a:effectLst/>
        </p:spPr>
        <p:txBody>
          <a:bodyPr wrap="none">
            <a:spAutoFit/>
          </a:bodyPr>
          <a:lstStyle/>
          <a:p>
            <a:r>
              <a:rPr lang="en-US" sz="2000" i="1">
                <a:solidFill>
                  <a:schemeClr val="bg1"/>
                </a:solidFill>
              </a:rPr>
              <a:t>MAXIMUM WIND</a:t>
            </a:r>
            <a:r>
              <a:rPr lang="en-US" sz="2000">
                <a:solidFill>
                  <a:schemeClr val="bg1"/>
                </a:solidFill>
              </a:rPr>
              <a:t>  = 18.633 </a:t>
            </a:r>
          </a:p>
          <a:p>
            <a:pPr lvl="1">
              <a:buFontTx/>
              <a:buChar char="-"/>
            </a:pPr>
            <a:r>
              <a:rPr lang="en-US" sz="2000">
                <a:solidFill>
                  <a:schemeClr val="bg1"/>
                </a:solidFill>
              </a:rPr>
              <a:t>14.960</a:t>
            </a:r>
            <a:r>
              <a:rPr lang="en-US" sz="2000" i="1">
                <a:solidFill>
                  <a:schemeClr val="bg1"/>
                </a:solidFill>
              </a:rPr>
              <a:t>xSIZE</a:t>
            </a:r>
            <a:r>
              <a:rPr lang="en-US" sz="2000">
                <a:solidFill>
                  <a:schemeClr val="bg1"/>
                </a:solidFill>
              </a:rPr>
              <a:t> </a:t>
            </a:r>
          </a:p>
          <a:p>
            <a:pPr lvl="1">
              <a:buFontTx/>
              <a:buChar char="-"/>
            </a:pPr>
            <a:r>
              <a:rPr lang="en-US" sz="2000">
                <a:solidFill>
                  <a:schemeClr val="bg1"/>
                </a:solidFill>
              </a:rPr>
              <a:t>0.755x</a:t>
            </a:r>
            <a:r>
              <a:rPr lang="en-US" sz="2000" i="1">
                <a:solidFill>
                  <a:schemeClr val="bg1"/>
                </a:solidFill>
              </a:rPr>
              <a:t>LATITUDE</a:t>
            </a:r>
            <a:r>
              <a:rPr lang="en-US" sz="2000">
                <a:solidFill>
                  <a:schemeClr val="bg1"/>
                </a:solidFill>
              </a:rPr>
              <a:t> </a:t>
            </a:r>
          </a:p>
          <a:p>
            <a:pPr lvl="1">
              <a:buFontTx/>
              <a:buChar char="-"/>
            </a:pPr>
            <a:r>
              <a:rPr lang="en-US" sz="2000">
                <a:solidFill>
                  <a:schemeClr val="bg1"/>
                </a:solidFill>
              </a:rPr>
              <a:t>0.518x</a:t>
            </a:r>
            <a:r>
              <a:rPr lang="en-US" sz="2000" i="1">
                <a:solidFill>
                  <a:schemeClr val="bg1"/>
                </a:solidFill>
              </a:rPr>
              <a:t>(ENV.-CENTRAL PRESSURE) </a:t>
            </a:r>
          </a:p>
          <a:p>
            <a:pPr lvl="1"/>
            <a:r>
              <a:rPr lang="en-US" sz="2000">
                <a:solidFill>
                  <a:schemeClr val="bg1"/>
                </a:solidFill>
              </a:rPr>
              <a:t>+9.738x</a:t>
            </a:r>
            <a:r>
              <a:rPr lang="en-US" sz="2000" i="1">
                <a:solidFill>
                  <a:schemeClr val="bg1"/>
                </a:solidFill>
              </a:rPr>
              <a:t>(ENV.-CENTRAL PRESSURE</a:t>
            </a:r>
            <a:r>
              <a:rPr lang="en-US" sz="2000">
                <a:solidFill>
                  <a:schemeClr val="bg1"/>
                </a:solidFill>
              </a:rPr>
              <a:t>)**0.5 </a:t>
            </a:r>
          </a:p>
          <a:p>
            <a:pPr lvl="1"/>
            <a:r>
              <a:rPr lang="en-US" sz="2000">
                <a:solidFill>
                  <a:schemeClr val="bg1"/>
                </a:solidFill>
              </a:rPr>
              <a:t>+1.5</a:t>
            </a:r>
            <a:r>
              <a:rPr lang="en-US" sz="2000" i="1">
                <a:solidFill>
                  <a:schemeClr val="bg1"/>
                </a:solidFill>
              </a:rPr>
              <a:t>(SPEED)**</a:t>
            </a:r>
            <a:r>
              <a:rPr lang="en-US" sz="2000">
                <a:solidFill>
                  <a:schemeClr val="bg1"/>
                </a:solidFill>
              </a:rPr>
              <a:t>0.63</a:t>
            </a:r>
          </a:p>
        </p:txBody>
      </p:sp>
      <p:sp>
        <p:nvSpPr>
          <p:cNvPr id="1410054" name="Rectangle 6"/>
          <p:cNvSpPr>
            <a:spLocks noGrp="1" noChangeArrowheads="1"/>
          </p:cNvSpPr>
          <p:nvPr>
            <p:ph type="body" idx="1"/>
          </p:nvPr>
        </p:nvSpPr>
        <p:spPr>
          <a:xfrm>
            <a:off x="-152400" y="3581400"/>
            <a:ext cx="5791200" cy="1219200"/>
          </a:xfrm>
        </p:spPr>
        <p:txBody>
          <a:bodyPr/>
          <a:lstStyle/>
          <a:p>
            <a:pPr>
              <a:lnSpc>
                <a:spcPct val="90000"/>
              </a:lnSpc>
            </a:pPr>
            <a:r>
              <a:rPr lang="en-US" altLang="ko-KR" sz="2400">
                <a:solidFill>
                  <a:schemeClr val="bg1"/>
                </a:solidFill>
                <a:ea typeface="굴림" charset="-127"/>
              </a:rPr>
              <a:t>For example, a small RMW TC with a central pressure of 963 mb in the lower latitudes (with average environmental pressure and translational velocity) would suggest a windspeed of 100 kt, while a large RMW TC with a central pressure of 948 mb in high latitude would also suggest also a maximum wind of 100 kt.</a:t>
            </a:r>
            <a:endParaRPr lang="en-US" sz="240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22" name="Rectangle 2"/>
          <p:cNvSpPr>
            <a:spLocks noGrp="1" noChangeArrowheads="1"/>
          </p:cNvSpPr>
          <p:nvPr>
            <p:ph type="title"/>
          </p:nvPr>
        </p:nvSpPr>
        <p:spPr>
          <a:xfrm>
            <a:off x="457200" y="0"/>
            <a:ext cx="8686800" cy="1143000"/>
          </a:xfrm>
        </p:spPr>
        <p:txBody>
          <a:bodyPr/>
          <a:lstStyle/>
          <a:p>
            <a:r>
              <a:rPr lang="en-US" sz="4000">
                <a:solidFill>
                  <a:schemeClr val="bg1"/>
                </a:solidFill>
              </a:rPr>
              <a:t>Hurricane Observational Milestones</a:t>
            </a:r>
          </a:p>
        </p:txBody>
      </p:sp>
      <p:sp>
        <p:nvSpPr>
          <p:cNvPr id="1310723" name="Rectangle 3"/>
          <p:cNvSpPr>
            <a:spLocks noGrp="1" noChangeArrowheads="1"/>
          </p:cNvSpPr>
          <p:nvPr>
            <p:ph type="body" sz="half" idx="1"/>
          </p:nvPr>
        </p:nvSpPr>
        <p:spPr>
          <a:xfrm>
            <a:off x="0" y="5029200"/>
            <a:ext cx="7772400" cy="1143000"/>
          </a:xfrm>
        </p:spPr>
        <p:txBody>
          <a:bodyPr/>
          <a:lstStyle/>
          <a:p>
            <a:pPr>
              <a:lnSpc>
                <a:spcPct val="80000"/>
              </a:lnSpc>
            </a:pPr>
            <a:r>
              <a:rPr lang="en-US" sz="2000">
                <a:solidFill>
                  <a:schemeClr val="bg1"/>
                </a:solidFill>
              </a:rPr>
              <a:t>From the period 1886 to 1930, the original HURDAT was created from a once daily 12 GMT track and intensity estimate. The 00, 06, and 18 GMT track and intensity estimates were interpolated from two day’s 12 GMT estimates.</a:t>
            </a:r>
          </a:p>
          <a:p>
            <a:pPr>
              <a:lnSpc>
                <a:spcPct val="80000"/>
              </a:lnSpc>
            </a:pPr>
            <a:r>
              <a:rPr lang="en-US" sz="2000">
                <a:solidFill>
                  <a:schemeClr val="bg1"/>
                </a:solidFill>
              </a:rPr>
              <a:t>Problematic for storms undergoing rapid intensification or rapid decay. </a:t>
            </a:r>
          </a:p>
        </p:txBody>
      </p:sp>
      <p:graphicFrame>
        <p:nvGraphicFramePr>
          <p:cNvPr id="1310724" name="Group 4"/>
          <p:cNvGraphicFramePr>
            <a:graphicFrameLocks noGrp="1"/>
          </p:cNvGraphicFramePr>
          <p:nvPr>
            <p:ph sz="half" idx="2"/>
          </p:nvPr>
        </p:nvGraphicFramePr>
        <p:xfrm>
          <a:off x="914400" y="1066800"/>
          <a:ext cx="7239000" cy="3737293"/>
        </p:xfrm>
        <a:graphic>
          <a:graphicData uri="http://schemas.openxmlformats.org/drawingml/2006/table">
            <a:tbl>
              <a:tblPr/>
              <a:tblGrid>
                <a:gridCol w="677863"/>
                <a:gridCol w="6561137"/>
              </a:tblGrid>
              <a:tr h="2286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Times New Roman" pitchFamily="18" charset="0"/>
                        </a:rPr>
                        <a:t>Year</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Times New Roman" pitchFamily="18" charset="0"/>
                        </a:rPr>
                        <a:t>Observation Network (Source: Fitzpatrick, 1999)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3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1800s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Ship Logs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1845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First telegraph line complete from Washington to Boston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1846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The invention of the cup anemometer by Robinson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1870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Smithsonian Institute volunteer weather observer network started in the U.S.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1875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First hurricane prediction system started by Benito Vines in Cuba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1890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U.S. weather service transferred to civilian agency - U.S. Weather Bureau</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1898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U.S. Weather Bureau established observation stations throughout Caribbean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1905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First use of the radio to transmit weather observations from shipping vessels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1940s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Beginning of regular aircraft reconnaissance for tropical cyclone observation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1960s</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bg1"/>
                          </a:solidFill>
                          <a:effectLst/>
                          <a:latin typeface="Times New Roman" pitchFamily="18" charset="0"/>
                        </a:rPr>
                        <a:t>Satellite observations used for tropical cyclone detection and observation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906" name="Rectangle 2"/>
          <p:cNvSpPr>
            <a:spLocks noChangeArrowheads="1"/>
          </p:cNvSpPr>
          <p:nvPr/>
        </p:nvSpPr>
        <p:spPr bwMode="auto">
          <a:xfrm>
            <a:off x="0" y="0"/>
            <a:ext cx="8686800" cy="641350"/>
          </a:xfrm>
          <a:prstGeom prst="rect">
            <a:avLst/>
          </a:prstGeom>
          <a:noFill/>
          <a:ln w="9525">
            <a:noFill/>
            <a:miter lim="800000"/>
            <a:headEnd/>
            <a:tailEnd/>
          </a:ln>
          <a:effectLst/>
        </p:spPr>
        <p:txBody>
          <a:bodyPr>
            <a:spAutoFit/>
          </a:bodyPr>
          <a:lstStyle/>
          <a:p>
            <a:pPr algn="ctr" eaLnBrk="1" hangingPunct="1">
              <a:spcBef>
                <a:spcPct val="50000"/>
              </a:spcBef>
            </a:pPr>
            <a:r>
              <a:rPr lang="en-US" sz="3600">
                <a:solidFill>
                  <a:schemeClr val="bg1"/>
                </a:solidFill>
                <a:latin typeface="Times New Roman" pitchFamily="18" charset="0"/>
              </a:rPr>
              <a:t>Changes to U.S. Landfalling Hurricanes</a:t>
            </a:r>
            <a:endParaRPr lang="en-US" sz="2000">
              <a:solidFill>
                <a:schemeClr val="bg1"/>
              </a:solidFill>
              <a:latin typeface="Times New Roman" pitchFamily="18" charset="0"/>
            </a:endParaRPr>
          </a:p>
        </p:txBody>
      </p:sp>
      <p:sp>
        <p:nvSpPr>
          <p:cNvPr id="1403907" name="Rectangle 3"/>
          <p:cNvSpPr>
            <a:spLocks noChangeArrowheads="1"/>
          </p:cNvSpPr>
          <p:nvPr/>
        </p:nvSpPr>
        <p:spPr bwMode="auto">
          <a:xfrm>
            <a:off x="0" y="609600"/>
            <a:ext cx="9372600" cy="6019800"/>
          </a:xfrm>
          <a:prstGeom prst="rect">
            <a:avLst/>
          </a:prstGeom>
          <a:noFill/>
          <a:ln w="9525">
            <a:noFill/>
            <a:miter lim="800000"/>
            <a:headEnd/>
            <a:tailEnd/>
          </a:ln>
          <a:effectLst/>
        </p:spPr>
        <p:txBody>
          <a:bodyPr>
            <a:spAutoFit/>
          </a:bodyPr>
          <a:lstStyle/>
          <a:p>
            <a:pPr eaLnBrk="1" hangingPunct="1"/>
            <a:r>
              <a:rPr lang="en-US" sz="1600" b="1">
                <a:solidFill>
                  <a:schemeClr val="bg1"/>
                </a:solidFill>
                <a:latin typeface="Times New Roman" pitchFamily="18" charset="0"/>
              </a:rPr>
              <a:t>#-Year	Original		Revised		#-Year	Original		Revised</a:t>
            </a:r>
          </a:p>
          <a:p>
            <a:pPr eaLnBrk="1" hangingPunct="1"/>
            <a:r>
              <a:rPr lang="en-US" sz="1600">
                <a:solidFill>
                  <a:schemeClr val="bg1"/>
                </a:solidFill>
                <a:latin typeface="Times New Roman" pitchFamily="18" charset="0"/>
              </a:rPr>
              <a:t>2-1911 	AFL1,AL1 	AFL1,AL1 	1-1921	BTX2	</a:t>
            </a:r>
            <a:r>
              <a:rPr lang="en-US" sz="1600">
                <a:latin typeface="Times New Roman" pitchFamily="18" charset="0"/>
              </a:rPr>
              <a:t>	</a:t>
            </a:r>
            <a:r>
              <a:rPr lang="en-US" sz="1600">
                <a:solidFill>
                  <a:srgbClr val="00FF00"/>
                </a:solidFill>
                <a:latin typeface="Times New Roman" pitchFamily="18" charset="0"/>
              </a:rPr>
              <a:t>BTX1</a:t>
            </a:r>
            <a:r>
              <a:rPr lang="en-US" sz="1600">
                <a:latin typeface="Times New Roman" pitchFamily="18" charset="0"/>
              </a:rPr>
              <a:t>,</a:t>
            </a:r>
            <a:r>
              <a:rPr lang="en-US" sz="1600">
                <a:solidFill>
                  <a:srgbClr val="FFFF00"/>
                </a:solidFill>
                <a:latin typeface="Times New Roman" pitchFamily="18" charset="0"/>
              </a:rPr>
              <a:t>CTX1</a:t>
            </a:r>
          </a:p>
          <a:p>
            <a:pPr eaLnBrk="1" hangingPunct="1"/>
            <a:r>
              <a:rPr lang="en-US" sz="1600">
                <a:solidFill>
                  <a:schemeClr val="bg1"/>
                </a:solidFill>
                <a:latin typeface="Times New Roman" pitchFamily="18" charset="0"/>
              </a:rPr>
              <a:t>3-1911 	GA2,SC2 		SC2,</a:t>
            </a:r>
            <a:r>
              <a:rPr lang="en-US" sz="1600">
                <a:latin typeface="Times New Roman" pitchFamily="18" charset="0"/>
              </a:rPr>
              <a:t> </a:t>
            </a:r>
            <a:r>
              <a:rPr lang="en-US" sz="1600">
                <a:solidFill>
                  <a:srgbClr val="00FF00"/>
                </a:solidFill>
                <a:latin typeface="Times New Roman" pitchFamily="18" charset="0"/>
              </a:rPr>
              <a:t>GA1</a:t>
            </a:r>
            <a:r>
              <a:rPr lang="en-US" sz="1600">
                <a:latin typeface="Times New Roman" pitchFamily="18" charset="0"/>
              </a:rPr>
              <a:t> 		</a:t>
            </a:r>
            <a:r>
              <a:rPr lang="en-US" sz="1600" b="1">
                <a:solidFill>
                  <a:schemeClr val="bg1"/>
                </a:solidFill>
                <a:latin typeface="Times New Roman" pitchFamily="18" charset="0"/>
              </a:rPr>
              <a:t>7-1921	BFL3,DFL2	BFL3</a:t>
            </a:r>
            <a:r>
              <a:rPr lang="en-US" sz="1600" b="1">
                <a:latin typeface="Times New Roman" pitchFamily="18" charset="0"/>
              </a:rPr>
              <a:t>,</a:t>
            </a:r>
            <a:r>
              <a:rPr lang="en-US" sz="1600" b="1">
                <a:solidFill>
                  <a:srgbClr val="FFFF00"/>
                </a:solidFill>
                <a:latin typeface="Times New Roman" pitchFamily="18" charset="0"/>
              </a:rPr>
              <a:t>AFL2</a:t>
            </a:r>
            <a:r>
              <a:rPr lang="en-US" sz="1600" b="1">
                <a:latin typeface="Times New Roman" pitchFamily="18" charset="0"/>
              </a:rPr>
              <a:t>,</a:t>
            </a:r>
            <a:r>
              <a:rPr lang="en-US" sz="1600" b="1">
                <a:solidFill>
                  <a:srgbClr val="00FF00"/>
                </a:solidFill>
                <a:latin typeface="Times New Roman" pitchFamily="18" charset="0"/>
              </a:rPr>
              <a:t>DFL1</a:t>
            </a:r>
          </a:p>
          <a:p>
            <a:pPr eaLnBrk="1" hangingPunct="1"/>
            <a:r>
              <a:rPr lang="en-US" sz="1600">
                <a:solidFill>
                  <a:schemeClr val="bg1"/>
                </a:solidFill>
                <a:latin typeface="Times New Roman" pitchFamily="18" charset="0"/>
              </a:rPr>
              <a:t>4-1912 	AL1 		AL1</a:t>
            </a:r>
            <a:r>
              <a:rPr lang="en-US" sz="1600">
                <a:latin typeface="Times New Roman" pitchFamily="18" charset="0"/>
              </a:rPr>
              <a:t>,</a:t>
            </a:r>
            <a:r>
              <a:rPr lang="en-US" sz="1600">
                <a:solidFill>
                  <a:srgbClr val="FFFF00"/>
                </a:solidFill>
                <a:latin typeface="Times New Roman" pitchFamily="18" charset="0"/>
              </a:rPr>
              <a:t>AFL1</a:t>
            </a:r>
            <a:r>
              <a:rPr lang="en-US" sz="1600">
                <a:latin typeface="Times New Roman" pitchFamily="18" charset="0"/>
              </a:rPr>
              <a:t> 	</a:t>
            </a:r>
            <a:r>
              <a:rPr lang="en-US" sz="1600">
                <a:solidFill>
                  <a:schemeClr val="bg1"/>
                </a:solidFill>
                <a:latin typeface="Times New Roman" pitchFamily="18" charset="0"/>
              </a:rPr>
              <a:t>5-1923	LA1		LA1</a:t>
            </a:r>
          </a:p>
          <a:p>
            <a:pPr eaLnBrk="1" hangingPunct="1"/>
            <a:r>
              <a:rPr lang="en-US" sz="1600">
                <a:solidFill>
                  <a:schemeClr val="bg1"/>
                </a:solidFill>
                <a:latin typeface="Times New Roman" pitchFamily="18" charset="0"/>
              </a:rPr>
              <a:t>6-1912 	ATX1</a:t>
            </a:r>
            <a:r>
              <a:rPr lang="en-US" sz="1600">
                <a:latin typeface="Times New Roman" pitchFamily="18" charset="0"/>
              </a:rPr>
              <a:t> 		</a:t>
            </a:r>
            <a:r>
              <a:rPr lang="en-US" sz="1600">
                <a:solidFill>
                  <a:srgbClr val="FFFF00"/>
                </a:solidFill>
                <a:latin typeface="Times New Roman" pitchFamily="18" charset="0"/>
              </a:rPr>
              <a:t>ATX2</a:t>
            </a:r>
            <a:r>
              <a:rPr lang="en-US" sz="1600">
                <a:latin typeface="Times New Roman" pitchFamily="18" charset="0"/>
              </a:rPr>
              <a:t> 		</a:t>
            </a:r>
            <a:r>
              <a:rPr lang="en-US" sz="1600">
                <a:solidFill>
                  <a:schemeClr val="bg1"/>
                </a:solidFill>
                <a:latin typeface="Times New Roman" pitchFamily="18" charset="0"/>
              </a:rPr>
              <a:t>2-1924	TS</a:t>
            </a:r>
            <a:r>
              <a:rPr lang="en-US" sz="1600">
                <a:latin typeface="Times New Roman" pitchFamily="18" charset="0"/>
              </a:rPr>
              <a:t>		</a:t>
            </a:r>
            <a:r>
              <a:rPr lang="en-US" sz="1600">
                <a:solidFill>
                  <a:srgbClr val="FFFF00"/>
                </a:solidFill>
                <a:latin typeface="Times New Roman" pitchFamily="18" charset="0"/>
              </a:rPr>
              <a:t>NC1</a:t>
            </a:r>
          </a:p>
          <a:p>
            <a:pPr eaLnBrk="1" hangingPunct="1"/>
            <a:r>
              <a:rPr lang="en-US" sz="1600">
                <a:solidFill>
                  <a:schemeClr val="bg1"/>
                </a:solidFill>
                <a:latin typeface="Times New Roman" pitchFamily="18" charset="0"/>
              </a:rPr>
              <a:t>1-1913 	ATX1 		ATX1 		4-1924	AFL1		AFL1</a:t>
            </a:r>
          </a:p>
          <a:p>
            <a:pPr eaLnBrk="1" hangingPunct="1"/>
            <a:r>
              <a:rPr lang="en-US" sz="1600">
                <a:solidFill>
                  <a:schemeClr val="bg1"/>
                </a:solidFill>
                <a:latin typeface="Times New Roman" pitchFamily="18" charset="0"/>
              </a:rPr>
              <a:t>4-1913 	NC1 		NC1 		8-1924	BFL1</a:t>
            </a:r>
            <a:r>
              <a:rPr lang="en-US" sz="1600">
                <a:latin typeface="Times New Roman" pitchFamily="18" charset="0"/>
              </a:rPr>
              <a:t>		</a:t>
            </a:r>
            <a:r>
              <a:rPr lang="en-US" sz="1600">
                <a:solidFill>
                  <a:srgbClr val="FFFF00"/>
                </a:solidFill>
                <a:latin typeface="Times New Roman" pitchFamily="18" charset="0"/>
              </a:rPr>
              <a:t>BFL2,CFL1</a:t>
            </a:r>
          </a:p>
          <a:p>
            <a:pPr eaLnBrk="1" hangingPunct="1"/>
            <a:r>
              <a:rPr lang="en-US" sz="1600">
                <a:solidFill>
                  <a:schemeClr val="bg1"/>
                </a:solidFill>
                <a:latin typeface="Times New Roman" pitchFamily="18" charset="0"/>
              </a:rPr>
              <a:t>5-1913 	TS</a:t>
            </a:r>
            <a:r>
              <a:rPr lang="en-US" sz="1600">
                <a:latin typeface="Times New Roman" pitchFamily="18" charset="0"/>
              </a:rPr>
              <a:t> 		</a:t>
            </a:r>
            <a:r>
              <a:rPr lang="en-US" sz="1600">
                <a:solidFill>
                  <a:srgbClr val="FFFF00"/>
                </a:solidFill>
                <a:latin typeface="Times New Roman" pitchFamily="18" charset="0"/>
              </a:rPr>
              <a:t>SC1 </a:t>
            </a:r>
            <a:r>
              <a:rPr lang="en-US" sz="1600">
                <a:latin typeface="Times New Roman" pitchFamily="18" charset="0"/>
              </a:rPr>
              <a:t>		</a:t>
            </a:r>
            <a:r>
              <a:rPr lang="en-US" sz="1600">
                <a:solidFill>
                  <a:schemeClr val="bg1"/>
                </a:solidFill>
                <a:latin typeface="Times New Roman" pitchFamily="18" charset="0"/>
              </a:rPr>
              <a:t>2-1925	BFL1</a:t>
            </a:r>
            <a:r>
              <a:rPr lang="en-US" sz="1600">
                <a:latin typeface="Times New Roman" pitchFamily="18" charset="0"/>
              </a:rPr>
              <a:t>		</a:t>
            </a:r>
            <a:r>
              <a:rPr lang="en-US" sz="1600">
                <a:solidFill>
                  <a:srgbClr val="00FF00"/>
                </a:solidFill>
                <a:latin typeface="Times New Roman" pitchFamily="18" charset="0"/>
              </a:rPr>
              <a:t>ET</a:t>
            </a:r>
            <a:r>
              <a:rPr lang="en-US" sz="1600">
                <a:latin typeface="Times New Roman" pitchFamily="18" charset="0"/>
              </a:rPr>
              <a:t>	</a:t>
            </a:r>
          </a:p>
          <a:p>
            <a:pPr eaLnBrk="1" hangingPunct="1"/>
            <a:r>
              <a:rPr lang="en-US" sz="1600" b="1">
                <a:solidFill>
                  <a:schemeClr val="bg1"/>
                </a:solidFill>
                <a:latin typeface="Times New Roman" pitchFamily="18" charset="0"/>
              </a:rPr>
              <a:t>2-1915	CTX4		CTX4,</a:t>
            </a:r>
            <a:r>
              <a:rPr lang="en-US" sz="1600" b="1">
                <a:solidFill>
                  <a:srgbClr val="FFFF00"/>
                </a:solidFill>
                <a:latin typeface="Times New Roman" pitchFamily="18" charset="0"/>
              </a:rPr>
              <a:t>BTX1</a:t>
            </a:r>
            <a:r>
              <a:rPr lang="en-US" sz="1600">
                <a:latin typeface="Times New Roman" pitchFamily="18" charset="0"/>
              </a:rPr>
              <a:t>	</a:t>
            </a:r>
            <a:r>
              <a:rPr lang="en-US" sz="1600">
                <a:solidFill>
                  <a:schemeClr val="bg1"/>
                </a:solidFill>
                <a:latin typeface="Times New Roman" pitchFamily="18" charset="0"/>
              </a:rPr>
              <a:t>1-1926	DFL2		DFL2</a:t>
            </a:r>
          </a:p>
          <a:p>
            <a:pPr eaLnBrk="1" hangingPunct="1"/>
            <a:r>
              <a:rPr lang="en-US" sz="1600">
                <a:solidFill>
                  <a:schemeClr val="bg1"/>
                </a:solidFill>
                <a:latin typeface="Times New Roman" pitchFamily="18" charset="0"/>
              </a:rPr>
              <a:t>4-1915	AFL1		AFL1		</a:t>
            </a:r>
            <a:r>
              <a:rPr lang="en-US" sz="1600" b="1">
                <a:solidFill>
                  <a:schemeClr val="bg1"/>
                </a:solidFill>
                <a:latin typeface="Times New Roman" pitchFamily="18" charset="0"/>
              </a:rPr>
              <a:t>3-1926	LA3		LA3</a:t>
            </a:r>
          </a:p>
          <a:p>
            <a:pPr eaLnBrk="1" hangingPunct="1"/>
            <a:r>
              <a:rPr lang="en-US" sz="1600" b="1">
                <a:solidFill>
                  <a:schemeClr val="bg1"/>
                </a:solidFill>
                <a:latin typeface="Times New Roman" pitchFamily="18" charset="0"/>
              </a:rPr>
              <a:t>6-1915	LA4</a:t>
            </a:r>
            <a:r>
              <a:rPr lang="en-US" sz="1600" b="1">
                <a:latin typeface="Times New Roman" pitchFamily="18" charset="0"/>
              </a:rPr>
              <a:t>		</a:t>
            </a:r>
            <a:r>
              <a:rPr lang="en-US" sz="1600" b="1">
                <a:solidFill>
                  <a:srgbClr val="00FF00"/>
                </a:solidFill>
                <a:latin typeface="Times New Roman" pitchFamily="18" charset="0"/>
              </a:rPr>
              <a:t>LA3</a:t>
            </a:r>
            <a:r>
              <a:rPr lang="en-US" sz="1600" b="1">
                <a:latin typeface="Times New Roman" pitchFamily="18" charset="0"/>
              </a:rPr>
              <a:t>,</a:t>
            </a:r>
            <a:r>
              <a:rPr lang="en-US" sz="1600" b="1">
                <a:solidFill>
                  <a:srgbClr val="FFFF00"/>
                </a:solidFill>
                <a:latin typeface="Times New Roman" pitchFamily="18" charset="0"/>
              </a:rPr>
              <a:t>MS1</a:t>
            </a:r>
            <a:r>
              <a:rPr lang="en-US" sz="1600" b="1">
                <a:latin typeface="Times New Roman" pitchFamily="18" charset="0"/>
              </a:rPr>
              <a:t>	</a:t>
            </a:r>
            <a:r>
              <a:rPr lang="en-US" sz="1600">
                <a:latin typeface="Times New Roman" pitchFamily="18" charset="0"/>
              </a:rPr>
              <a:t>	</a:t>
            </a:r>
            <a:r>
              <a:rPr lang="en-US" sz="1600" b="1">
                <a:solidFill>
                  <a:schemeClr val="bg1"/>
                </a:solidFill>
                <a:latin typeface="Times New Roman" pitchFamily="18" charset="0"/>
              </a:rPr>
              <a:t>7-1926	CFL4,BFL3,	CFL4,BFL3,</a:t>
            </a:r>
          </a:p>
          <a:p>
            <a:pPr eaLnBrk="1" hangingPunct="1"/>
            <a:r>
              <a:rPr lang="en-US" sz="1600" b="1">
                <a:solidFill>
                  <a:schemeClr val="bg1"/>
                </a:solidFill>
                <a:latin typeface="Times New Roman" pitchFamily="18" charset="0"/>
              </a:rPr>
              <a:t>1-1916	MS3,AL3		MS3,AL3</a:t>
            </a:r>
            <a:r>
              <a:rPr lang="en-US" sz="1600" b="1">
                <a:latin typeface="Times New Roman" pitchFamily="18" charset="0"/>
              </a:rPr>
              <a:t>,</a:t>
            </a:r>
            <a:r>
              <a:rPr lang="en-US" sz="1600" b="1">
                <a:solidFill>
                  <a:srgbClr val="FFFF00"/>
                </a:solidFill>
                <a:latin typeface="Times New Roman" pitchFamily="18" charset="0"/>
              </a:rPr>
              <a:t>AFL2</a:t>
            </a:r>
            <a:r>
              <a:rPr lang="en-US" sz="1600">
                <a:latin typeface="Times New Roman" pitchFamily="18" charset="0"/>
              </a:rPr>
              <a:t>		</a:t>
            </a:r>
            <a:r>
              <a:rPr lang="en-US" sz="1600" b="1">
                <a:solidFill>
                  <a:schemeClr val="bg1"/>
                </a:solidFill>
                <a:latin typeface="Times New Roman" pitchFamily="18" charset="0"/>
              </a:rPr>
              <a:t>AFL3,AL3	AFL3,AL3,</a:t>
            </a:r>
            <a:r>
              <a:rPr lang="en-US" sz="1600" b="1">
                <a:solidFill>
                  <a:srgbClr val="FFFF00"/>
                </a:solidFill>
                <a:latin typeface="Times New Roman" pitchFamily="18" charset="0"/>
              </a:rPr>
              <a:t>MS1</a:t>
            </a:r>
          </a:p>
          <a:p>
            <a:pPr eaLnBrk="1" hangingPunct="1"/>
            <a:r>
              <a:rPr lang="en-US" sz="1600">
                <a:solidFill>
                  <a:schemeClr val="bg1"/>
                </a:solidFill>
                <a:latin typeface="Times New Roman" pitchFamily="18" charset="0"/>
              </a:rPr>
              <a:t>2-1916	MA1</a:t>
            </a:r>
            <a:r>
              <a:rPr lang="en-US" sz="1600">
                <a:latin typeface="Times New Roman" pitchFamily="18" charset="0"/>
              </a:rPr>
              <a:t>		</a:t>
            </a:r>
            <a:r>
              <a:rPr lang="en-US" sz="1600">
                <a:solidFill>
                  <a:srgbClr val="00FF00"/>
                </a:solidFill>
                <a:latin typeface="Times New Roman" pitchFamily="18" charset="0"/>
              </a:rPr>
              <a:t>TS</a:t>
            </a:r>
            <a:r>
              <a:rPr lang="en-US" sz="1600">
                <a:latin typeface="Times New Roman" pitchFamily="18" charset="0"/>
              </a:rPr>
              <a:t>		</a:t>
            </a:r>
            <a:r>
              <a:rPr lang="en-US" sz="1600">
                <a:solidFill>
                  <a:schemeClr val="bg1"/>
                </a:solidFill>
                <a:latin typeface="Times New Roman" pitchFamily="18" charset="0"/>
              </a:rPr>
              <a:t>1-1928	CFL2		CFL2</a:t>
            </a:r>
          </a:p>
          <a:p>
            <a:pPr eaLnBrk="1" hangingPunct="1"/>
            <a:r>
              <a:rPr lang="en-US" sz="1600">
                <a:solidFill>
                  <a:schemeClr val="bg1"/>
                </a:solidFill>
                <a:latin typeface="Times New Roman" pitchFamily="18" charset="0"/>
              </a:rPr>
              <a:t>3-1916	SC1	</a:t>
            </a:r>
            <a:r>
              <a:rPr lang="en-US" sz="1600">
                <a:latin typeface="Times New Roman" pitchFamily="18" charset="0"/>
              </a:rPr>
              <a:t>	</a:t>
            </a:r>
            <a:r>
              <a:rPr lang="en-US" sz="1600">
                <a:solidFill>
                  <a:srgbClr val="FFFF00"/>
                </a:solidFill>
                <a:latin typeface="Times New Roman" pitchFamily="18" charset="0"/>
              </a:rPr>
              <a:t>SC2</a:t>
            </a:r>
            <a:r>
              <a:rPr lang="en-US" sz="1600">
                <a:latin typeface="Times New Roman" pitchFamily="18" charset="0"/>
              </a:rPr>
              <a:t>		</a:t>
            </a:r>
            <a:r>
              <a:rPr lang="en-US" sz="1600" b="1">
                <a:solidFill>
                  <a:schemeClr val="bg1"/>
                </a:solidFill>
                <a:latin typeface="Times New Roman" pitchFamily="18" charset="0"/>
              </a:rPr>
              <a:t>4-1928	CFL4,DFL2,	CFL4</a:t>
            </a:r>
            <a:r>
              <a:rPr lang="en-US" sz="1600" b="1">
                <a:latin typeface="Times New Roman" pitchFamily="18" charset="0"/>
              </a:rPr>
              <a:t>,</a:t>
            </a:r>
            <a:r>
              <a:rPr lang="en-US" sz="1600" b="1">
                <a:solidFill>
                  <a:srgbClr val="FFFF00"/>
                </a:solidFill>
                <a:latin typeface="Times New Roman" pitchFamily="18" charset="0"/>
              </a:rPr>
              <a:t>BFL3,AFL1</a:t>
            </a:r>
            <a:r>
              <a:rPr lang="en-US" sz="1600" b="1">
                <a:latin typeface="Times New Roman" pitchFamily="18" charset="0"/>
              </a:rPr>
              <a:t>,</a:t>
            </a:r>
          </a:p>
          <a:p>
            <a:pPr eaLnBrk="1" hangingPunct="1"/>
            <a:r>
              <a:rPr lang="en-US" sz="1600" b="1">
                <a:solidFill>
                  <a:schemeClr val="bg1"/>
                </a:solidFill>
                <a:latin typeface="Times New Roman" pitchFamily="18" charset="0"/>
              </a:rPr>
              <a:t>4-1916	ATX3</a:t>
            </a:r>
            <a:r>
              <a:rPr lang="en-US" sz="1600" b="1">
                <a:latin typeface="Times New Roman" pitchFamily="18" charset="0"/>
              </a:rPr>
              <a:t>		</a:t>
            </a:r>
            <a:r>
              <a:rPr lang="en-US" sz="1600" b="1">
                <a:solidFill>
                  <a:srgbClr val="FFFF00"/>
                </a:solidFill>
                <a:latin typeface="Times New Roman" pitchFamily="18" charset="0"/>
              </a:rPr>
              <a:t>ATX4</a:t>
            </a:r>
            <a:r>
              <a:rPr lang="en-US" sz="1600">
                <a:latin typeface="Times New Roman" pitchFamily="18" charset="0"/>
              </a:rPr>
              <a:t>			</a:t>
            </a:r>
            <a:r>
              <a:rPr lang="en-US" sz="1600" b="1">
                <a:solidFill>
                  <a:schemeClr val="bg1"/>
                </a:solidFill>
                <a:latin typeface="Times New Roman" pitchFamily="18" charset="0"/>
              </a:rPr>
              <a:t>GA1,SC1</a:t>
            </a:r>
            <a:r>
              <a:rPr lang="en-US" sz="1600" b="1">
                <a:latin typeface="Times New Roman" pitchFamily="18" charset="0"/>
              </a:rPr>
              <a:t>		</a:t>
            </a:r>
            <a:r>
              <a:rPr lang="en-US" sz="1600" b="1">
                <a:solidFill>
                  <a:srgbClr val="00FF00"/>
                </a:solidFill>
                <a:latin typeface="Times New Roman" pitchFamily="18" charset="0"/>
              </a:rPr>
              <a:t>DFL1</a:t>
            </a:r>
            <a:r>
              <a:rPr lang="en-US" sz="1600" b="1">
                <a:latin typeface="Times New Roman" pitchFamily="18" charset="0"/>
              </a:rPr>
              <a:t>,</a:t>
            </a:r>
            <a:r>
              <a:rPr lang="en-US" sz="1600" b="1">
                <a:solidFill>
                  <a:schemeClr val="bg1"/>
                </a:solidFill>
                <a:latin typeface="Times New Roman" pitchFamily="18" charset="0"/>
              </a:rPr>
              <a:t>GA1,SC1</a:t>
            </a:r>
          </a:p>
          <a:p>
            <a:pPr eaLnBrk="1" hangingPunct="1"/>
            <a:r>
              <a:rPr lang="en-US" sz="1600">
                <a:solidFill>
                  <a:schemeClr val="bg1"/>
                </a:solidFill>
                <a:latin typeface="Times New Roman" pitchFamily="18" charset="0"/>
              </a:rPr>
              <a:t>11-1916	AL2,AFL2		AL2,AFL2		1-1929	BTX1		BTX1</a:t>
            </a:r>
          </a:p>
          <a:p>
            <a:pPr eaLnBrk="1" hangingPunct="1"/>
            <a:r>
              <a:rPr lang="en-US" sz="1600">
                <a:solidFill>
                  <a:schemeClr val="bg1"/>
                </a:solidFill>
                <a:latin typeface="Times New Roman" pitchFamily="18" charset="0"/>
              </a:rPr>
              <a:t>12-1916	BFL1</a:t>
            </a:r>
            <a:r>
              <a:rPr lang="en-US" sz="1600">
                <a:latin typeface="Times New Roman" pitchFamily="18" charset="0"/>
              </a:rPr>
              <a:t>		</a:t>
            </a:r>
            <a:r>
              <a:rPr lang="en-US" sz="1600">
                <a:solidFill>
                  <a:srgbClr val="00FF00"/>
                </a:solidFill>
                <a:latin typeface="Times New Roman" pitchFamily="18" charset="0"/>
              </a:rPr>
              <a:t>ET</a:t>
            </a:r>
            <a:r>
              <a:rPr lang="en-US" sz="1600">
                <a:latin typeface="Times New Roman" pitchFamily="18" charset="0"/>
              </a:rPr>
              <a:t>		</a:t>
            </a:r>
            <a:r>
              <a:rPr lang="en-US" sz="1600" b="1">
                <a:solidFill>
                  <a:schemeClr val="bg1"/>
                </a:solidFill>
                <a:latin typeface="Times New Roman" pitchFamily="18" charset="0"/>
              </a:rPr>
              <a:t>2-1929	CFL3,AFL2	CFL3,</a:t>
            </a:r>
            <a:r>
              <a:rPr lang="en-US" sz="1600" b="1">
                <a:solidFill>
                  <a:srgbClr val="FFFF00"/>
                </a:solidFill>
                <a:latin typeface="Times New Roman" pitchFamily="18" charset="0"/>
              </a:rPr>
              <a:t>BFL2</a:t>
            </a:r>
            <a:r>
              <a:rPr lang="en-US" sz="1600" b="1">
                <a:latin typeface="Times New Roman" pitchFamily="18" charset="0"/>
              </a:rPr>
              <a:t>,</a:t>
            </a:r>
            <a:r>
              <a:rPr lang="en-US" sz="1600" b="1">
                <a:solidFill>
                  <a:srgbClr val="00FF00"/>
                </a:solidFill>
                <a:latin typeface="Times New Roman" pitchFamily="18" charset="0"/>
              </a:rPr>
              <a:t>AFL1</a:t>
            </a:r>
          </a:p>
          <a:p>
            <a:pPr eaLnBrk="1" hangingPunct="1"/>
            <a:r>
              <a:rPr lang="en-US" sz="1600" b="1">
                <a:solidFill>
                  <a:schemeClr val="bg1"/>
                </a:solidFill>
                <a:latin typeface="Times New Roman" pitchFamily="18" charset="0"/>
              </a:rPr>
              <a:t>3-1917	AFL3		AFL3</a:t>
            </a:r>
            <a:r>
              <a:rPr lang="en-US" sz="1600" b="1">
                <a:latin typeface="Times New Roman" pitchFamily="18" charset="0"/>
              </a:rPr>
              <a:t>,</a:t>
            </a:r>
            <a:r>
              <a:rPr lang="en-US" sz="1600" b="1">
                <a:solidFill>
                  <a:srgbClr val="FFFF00"/>
                </a:solidFill>
                <a:latin typeface="Times New Roman" pitchFamily="18" charset="0"/>
              </a:rPr>
              <a:t>LA2,AL1</a:t>
            </a:r>
            <a:r>
              <a:rPr lang="en-US" sz="1600">
                <a:latin typeface="Times New Roman" pitchFamily="18" charset="0"/>
              </a:rPr>
              <a:t>	</a:t>
            </a:r>
          </a:p>
          <a:p>
            <a:pPr eaLnBrk="1" hangingPunct="1"/>
            <a:r>
              <a:rPr lang="en-US" sz="1600" b="1">
                <a:solidFill>
                  <a:schemeClr val="bg1"/>
                </a:solidFill>
                <a:latin typeface="Times New Roman" pitchFamily="18" charset="0"/>
              </a:rPr>
              <a:t>1-1918	LA3		LA3</a:t>
            </a:r>
            <a:r>
              <a:rPr lang="en-US" sz="1600" b="1">
                <a:latin typeface="Times New Roman" pitchFamily="18" charset="0"/>
              </a:rPr>
              <a:t>,</a:t>
            </a:r>
            <a:r>
              <a:rPr lang="en-US" sz="1600" b="1">
                <a:solidFill>
                  <a:srgbClr val="FFFF00"/>
                </a:solidFill>
                <a:latin typeface="Times New Roman" pitchFamily="18" charset="0"/>
              </a:rPr>
              <a:t>CTX1</a:t>
            </a:r>
          </a:p>
          <a:p>
            <a:pPr eaLnBrk="1" hangingPunct="1"/>
            <a:r>
              <a:rPr lang="en-US" sz="1600" b="1">
                <a:solidFill>
                  <a:schemeClr val="bg1"/>
                </a:solidFill>
                <a:latin typeface="Times New Roman" pitchFamily="18" charset="0"/>
              </a:rPr>
              <a:t>2-1919	BFL4,ATX4	BFL4</a:t>
            </a:r>
            <a:r>
              <a:rPr lang="en-US" sz="1600" b="1">
                <a:latin typeface="Times New Roman" pitchFamily="18" charset="0"/>
              </a:rPr>
              <a:t>,</a:t>
            </a:r>
            <a:r>
              <a:rPr lang="en-US" sz="1600" b="1">
                <a:solidFill>
                  <a:srgbClr val="FFFF00"/>
                </a:solidFill>
                <a:latin typeface="Times New Roman" pitchFamily="18" charset="0"/>
              </a:rPr>
              <a:t>CFL2</a:t>
            </a:r>
            <a:r>
              <a:rPr lang="en-US" sz="1600" b="1">
                <a:latin typeface="Times New Roman" pitchFamily="18" charset="0"/>
              </a:rPr>
              <a:t>,</a:t>
            </a:r>
            <a:r>
              <a:rPr lang="en-US" sz="1600" b="1">
                <a:solidFill>
                  <a:srgbClr val="00FF00"/>
                </a:solidFill>
                <a:latin typeface="Times New Roman" pitchFamily="18" charset="0"/>
              </a:rPr>
              <a:t>ATX3</a:t>
            </a:r>
            <a:r>
              <a:rPr lang="en-US" sz="1600" b="1">
                <a:latin typeface="Times New Roman" pitchFamily="18" charset="0"/>
              </a:rPr>
              <a:t>,</a:t>
            </a:r>
            <a:r>
              <a:rPr lang="en-US" sz="1600" b="1">
                <a:solidFill>
                  <a:srgbClr val="FFFF00"/>
                </a:solidFill>
                <a:latin typeface="Times New Roman" pitchFamily="18" charset="0"/>
              </a:rPr>
              <a:t>BTX3</a:t>
            </a:r>
          </a:p>
          <a:p>
            <a:pPr eaLnBrk="1" hangingPunct="1"/>
            <a:r>
              <a:rPr lang="en-US" sz="1600">
                <a:solidFill>
                  <a:schemeClr val="bg1"/>
                </a:solidFill>
                <a:latin typeface="Times New Roman" pitchFamily="18" charset="0"/>
              </a:rPr>
              <a:t>2-1920	LA2		LA2</a:t>
            </a:r>
          </a:p>
          <a:p>
            <a:pPr eaLnBrk="1" hangingPunct="1"/>
            <a:r>
              <a:rPr lang="en-US" sz="1600">
                <a:solidFill>
                  <a:schemeClr val="bg1"/>
                </a:solidFill>
                <a:latin typeface="Times New Roman" pitchFamily="18" charset="0"/>
              </a:rPr>
              <a:t>3-1920	NC1		</a:t>
            </a:r>
            <a:r>
              <a:rPr lang="en-US" sz="1600">
                <a:solidFill>
                  <a:srgbClr val="00FF00"/>
                </a:solidFill>
                <a:latin typeface="Times New Roman" pitchFamily="18" charset="0"/>
              </a:rPr>
              <a:t>TS</a:t>
            </a:r>
          </a:p>
          <a:p>
            <a:pPr eaLnBrk="1" hangingPunct="1"/>
            <a:endParaRPr lang="en-US" sz="1600">
              <a:solidFill>
                <a:srgbClr val="00FF00"/>
              </a:solidFill>
              <a:latin typeface="Times New Roman" pitchFamily="18" charset="0"/>
            </a:endParaRPr>
          </a:p>
          <a:p>
            <a:pPr eaLnBrk="1" hangingPunct="1"/>
            <a:r>
              <a:rPr lang="en-US" sz="2000" b="1">
                <a:solidFill>
                  <a:schemeClr val="bg1"/>
                </a:solidFill>
                <a:latin typeface="Times New Roman" pitchFamily="18" charset="0"/>
              </a:rPr>
              <a:t>Overall changes:</a:t>
            </a:r>
            <a:r>
              <a:rPr lang="en-US" sz="2000" b="1">
                <a:latin typeface="Times New Roman" pitchFamily="18" charset="0"/>
              </a:rPr>
              <a:t>  </a:t>
            </a:r>
            <a:r>
              <a:rPr lang="en-US" sz="2000" b="1">
                <a:solidFill>
                  <a:srgbClr val="FFFF00"/>
                </a:solidFill>
                <a:latin typeface="Times New Roman" pitchFamily="18" charset="0"/>
              </a:rPr>
              <a:t>6 up 1 Category,</a:t>
            </a:r>
            <a:r>
              <a:rPr lang="en-US" sz="2000" b="1">
                <a:latin typeface="Times New Roman" pitchFamily="18" charset="0"/>
              </a:rPr>
              <a:t> </a:t>
            </a:r>
            <a:r>
              <a:rPr lang="en-US" sz="2000" b="1">
                <a:solidFill>
                  <a:schemeClr val="bg1"/>
                </a:solidFill>
                <a:latin typeface="Times New Roman" pitchFamily="18" charset="0"/>
              </a:rPr>
              <a:t>23 same,</a:t>
            </a:r>
            <a:r>
              <a:rPr lang="en-US" sz="2000" b="1">
                <a:latin typeface="Times New Roman" pitchFamily="18" charset="0"/>
              </a:rPr>
              <a:t> </a:t>
            </a:r>
            <a:r>
              <a:rPr lang="en-US" sz="2000" b="1">
                <a:solidFill>
                  <a:srgbClr val="00FF00"/>
                </a:solidFill>
                <a:latin typeface="Times New Roman" pitchFamily="18" charset="0"/>
              </a:rPr>
              <a:t>6 down 1 Category</a:t>
            </a:r>
          </a:p>
        </p:txBody>
      </p:sp>
    </p:spTree>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2"/>
          <p:cNvSpPr>
            <a:spLocks noGrp="1" noChangeArrowheads="1"/>
          </p:cNvSpPr>
          <p:nvPr>
            <p:ph type="title"/>
          </p:nvPr>
        </p:nvSpPr>
        <p:spPr>
          <a:xfrm>
            <a:off x="685800" y="0"/>
            <a:ext cx="7772400" cy="868363"/>
          </a:xfrm>
        </p:spPr>
        <p:txBody>
          <a:bodyPr/>
          <a:lstStyle/>
          <a:p>
            <a:r>
              <a:rPr lang="en-US">
                <a:solidFill>
                  <a:schemeClr val="bg1"/>
                </a:solidFill>
              </a:rPr>
              <a:t>1938 New England Hurricane</a:t>
            </a:r>
          </a:p>
        </p:txBody>
      </p:sp>
      <p:sp>
        <p:nvSpPr>
          <p:cNvPr id="1055747" name="Text Box 3"/>
          <p:cNvSpPr txBox="1">
            <a:spLocks noChangeArrowheads="1"/>
          </p:cNvSpPr>
          <p:nvPr/>
        </p:nvSpPr>
        <p:spPr bwMode="auto">
          <a:xfrm>
            <a:off x="1295400" y="1066800"/>
            <a:ext cx="2438400" cy="366713"/>
          </a:xfrm>
          <a:prstGeom prst="rect">
            <a:avLst/>
          </a:prstGeom>
          <a:noFill/>
          <a:ln w="9525">
            <a:noFill/>
            <a:miter lim="800000"/>
            <a:headEnd/>
            <a:tailEnd/>
          </a:ln>
          <a:effectLst/>
        </p:spPr>
        <p:txBody>
          <a:bodyPr>
            <a:spAutoFit/>
          </a:bodyPr>
          <a:lstStyle/>
          <a:p>
            <a:pPr eaLnBrk="1" hangingPunct="1">
              <a:spcBef>
                <a:spcPct val="50000"/>
              </a:spcBef>
            </a:pPr>
            <a:r>
              <a:rPr lang="en-US" sz="1800" b="1">
                <a:solidFill>
                  <a:schemeClr val="bg1"/>
                </a:solidFill>
              </a:rPr>
              <a:t>Original HURDAT</a:t>
            </a:r>
          </a:p>
        </p:txBody>
      </p:sp>
      <p:sp>
        <p:nvSpPr>
          <p:cNvPr id="1055748" name="Text Box 4"/>
          <p:cNvSpPr txBox="1">
            <a:spLocks noChangeArrowheads="1"/>
          </p:cNvSpPr>
          <p:nvPr/>
        </p:nvSpPr>
        <p:spPr bwMode="auto">
          <a:xfrm>
            <a:off x="5791200" y="1066800"/>
            <a:ext cx="2590800" cy="366713"/>
          </a:xfrm>
          <a:prstGeom prst="rect">
            <a:avLst/>
          </a:prstGeom>
          <a:noFill/>
          <a:ln w="9525">
            <a:noFill/>
            <a:miter lim="800000"/>
            <a:headEnd/>
            <a:tailEnd/>
          </a:ln>
          <a:effectLst/>
        </p:spPr>
        <p:txBody>
          <a:bodyPr>
            <a:spAutoFit/>
          </a:bodyPr>
          <a:lstStyle/>
          <a:p>
            <a:pPr eaLnBrk="1" hangingPunct="1">
              <a:spcBef>
                <a:spcPct val="50000"/>
              </a:spcBef>
            </a:pPr>
            <a:r>
              <a:rPr lang="en-US" sz="1800" b="1">
                <a:solidFill>
                  <a:schemeClr val="bg1"/>
                </a:solidFill>
              </a:rPr>
              <a:t>Revised HURDAT</a:t>
            </a:r>
          </a:p>
        </p:txBody>
      </p:sp>
      <p:pic>
        <p:nvPicPr>
          <p:cNvPr id="1055749" name="Picture 5" descr="1938_old"/>
          <p:cNvPicPr>
            <a:picLocks noGrp="1" noChangeAspect="1" noChangeArrowheads="1"/>
          </p:cNvPicPr>
          <p:nvPr>
            <p:ph sz="half" idx="1"/>
          </p:nvPr>
        </p:nvPicPr>
        <p:blipFill>
          <a:blip r:embed="rId3" cstate="print"/>
          <a:srcRect l="6639" t="2213" r="6639" b="2213"/>
          <a:stretch>
            <a:fillRect/>
          </a:stretch>
        </p:blipFill>
        <p:spPr>
          <a:xfrm>
            <a:off x="0" y="1371600"/>
            <a:ext cx="4557713" cy="3768725"/>
          </a:xfrm>
          <a:noFill/>
          <a:ln/>
        </p:spPr>
      </p:pic>
      <p:pic>
        <p:nvPicPr>
          <p:cNvPr id="1055750" name="Picture 6" descr="1938_new"/>
          <p:cNvPicPr>
            <a:picLocks noGrp="1" noChangeAspect="1" noChangeArrowheads="1"/>
          </p:cNvPicPr>
          <p:nvPr>
            <p:ph sz="half" idx="2"/>
          </p:nvPr>
        </p:nvPicPr>
        <p:blipFill>
          <a:blip r:embed="rId4" cstate="print"/>
          <a:srcRect l="6639" t="4427" r="6639" b="4427"/>
          <a:stretch>
            <a:fillRect/>
          </a:stretch>
        </p:blipFill>
        <p:spPr>
          <a:xfrm>
            <a:off x="4586288" y="1371600"/>
            <a:ext cx="4557712" cy="3733800"/>
          </a:xfrm>
          <a:noFill/>
          <a:ln/>
        </p:spPr>
      </p:pic>
      <p:sp>
        <p:nvSpPr>
          <p:cNvPr id="1055751" name="Text Box 7"/>
          <p:cNvSpPr txBox="1">
            <a:spLocks noChangeArrowheads="1"/>
          </p:cNvSpPr>
          <p:nvPr/>
        </p:nvSpPr>
        <p:spPr bwMode="auto">
          <a:xfrm>
            <a:off x="152400" y="5105400"/>
            <a:ext cx="4419600" cy="1558925"/>
          </a:xfrm>
          <a:prstGeom prst="rect">
            <a:avLst/>
          </a:prstGeom>
          <a:noFill/>
          <a:ln w="9525">
            <a:noFill/>
            <a:miter lim="800000"/>
            <a:headEnd/>
            <a:tailEnd/>
          </a:ln>
          <a:effectLst/>
        </p:spPr>
        <p:txBody>
          <a:bodyPr>
            <a:spAutoFit/>
          </a:bodyPr>
          <a:lstStyle/>
          <a:p>
            <a:pPr eaLnBrk="1" hangingPunct="1">
              <a:spcBef>
                <a:spcPct val="50000"/>
              </a:spcBef>
            </a:pPr>
            <a:r>
              <a:rPr lang="en-US" sz="1600">
                <a:solidFill>
                  <a:schemeClr val="bg1"/>
                </a:solidFill>
              </a:rPr>
              <a:t>Original HURDAT: Cat 3 in NY, CT, RI, MA</a:t>
            </a:r>
          </a:p>
          <a:p>
            <a:pPr eaLnBrk="1" hangingPunct="1">
              <a:spcBef>
                <a:spcPct val="50000"/>
              </a:spcBef>
            </a:pPr>
            <a:r>
              <a:rPr lang="en-US" sz="1600">
                <a:solidFill>
                  <a:schemeClr val="bg1"/>
                </a:solidFill>
              </a:rPr>
              <a:t>HURDAT shows the last point before landfall was 85 kt and the first landfall point of 70 kt</a:t>
            </a:r>
          </a:p>
          <a:p>
            <a:pPr eaLnBrk="1" hangingPunct="1">
              <a:spcBef>
                <a:spcPct val="50000"/>
              </a:spcBef>
            </a:pPr>
            <a:r>
              <a:rPr lang="en-US" sz="1600">
                <a:solidFill>
                  <a:schemeClr val="bg1"/>
                </a:solidFill>
              </a:rPr>
              <a:t>AEF footprint analysis shows  only Cat 1 in NY, CT, RI, and MA</a:t>
            </a:r>
          </a:p>
        </p:txBody>
      </p:sp>
      <p:sp>
        <p:nvSpPr>
          <p:cNvPr id="1055752" name="Text Box 8"/>
          <p:cNvSpPr txBox="1">
            <a:spLocks noChangeArrowheads="1"/>
          </p:cNvSpPr>
          <p:nvPr/>
        </p:nvSpPr>
        <p:spPr bwMode="auto">
          <a:xfrm>
            <a:off x="4724400" y="5029200"/>
            <a:ext cx="4419600" cy="1803400"/>
          </a:xfrm>
          <a:prstGeom prst="rect">
            <a:avLst/>
          </a:prstGeom>
          <a:noFill/>
          <a:ln w="9525">
            <a:noFill/>
            <a:miter lim="800000"/>
            <a:headEnd/>
            <a:tailEnd/>
          </a:ln>
          <a:effectLst/>
        </p:spPr>
        <p:txBody>
          <a:bodyPr>
            <a:spAutoFit/>
          </a:bodyPr>
          <a:lstStyle/>
          <a:p>
            <a:pPr eaLnBrk="1" hangingPunct="1">
              <a:spcBef>
                <a:spcPct val="50000"/>
              </a:spcBef>
            </a:pPr>
            <a:r>
              <a:rPr lang="en-US" sz="1600">
                <a:solidFill>
                  <a:schemeClr val="bg1"/>
                </a:solidFill>
              </a:rPr>
              <a:t>Revised HURDAT: Cat 3 in NY, CT, RI and Cat 2 in MA</a:t>
            </a:r>
          </a:p>
          <a:p>
            <a:pPr eaLnBrk="1" hangingPunct="1">
              <a:spcBef>
                <a:spcPct val="50000"/>
              </a:spcBef>
            </a:pPr>
            <a:r>
              <a:rPr lang="en-US" sz="1600">
                <a:solidFill>
                  <a:schemeClr val="bg1"/>
                </a:solidFill>
              </a:rPr>
              <a:t>HURDAT revised - last point before NY landfall was 105 kt and CT landfall was 100 kt</a:t>
            </a:r>
          </a:p>
          <a:p>
            <a:pPr eaLnBrk="1" hangingPunct="1">
              <a:spcBef>
                <a:spcPct val="50000"/>
              </a:spcBef>
            </a:pPr>
            <a:r>
              <a:rPr lang="en-US" sz="1600">
                <a:solidFill>
                  <a:schemeClr val="bg1"/>
                </a:solidFill>
              </a:rPr>
              <a:t>AEF footprint analysis shows Cat 3 NY, CT, RI and Cat 2 in MA</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2"/>
          <p:cNvSpPr>
            <a:spLocks noGrp="1" noChangeArrowheads="1"/>
          </p:cNvSpPr>
          <p:nvPr>
            <p:ph type="title"/>
          </p:nvPr>
        </p:nvSpPr>
        <p:spPr>
          <a:xfrm>
            <a:off x="0" y="609600"/>
            <a:ext cx="4648200" cy="1143000"/>
          </a:xfrm>
        </p:spPr>
        <p:txBody>
          <a:bodyPr/>
          <a:lstStyle/>
          <a:p>
            <a:r>
              <a:rPr lang="en-US">
                <a:solidFill>
                  <a:schemeClr val="bg1"/>
                </a:solidFill>
              </a:rPr>
              <a:t>U.S. Original </a:t>
            </a:r>
            <a:br>
              <a:rPr lang="en-US">
                <a:solidFill>
                  <a:schemeClr val="bg1"/>
                </a:solidFill>
              </a:rPr>
            </a:br>
            <a:r>
              <a:rPr lang="en-US">
                <a:solidFill>
                  <a:schemeClr val="bg1"/>
                </a:solidFill>
              </a:rPr>
              <a:t>Monthly Records</a:t>
            </a:r>
            <a:br>
              <a:rPr lang="en-US">
                <a:solidFill>
                  <a:schemeClr val="bg1"/>
                </a:solidFill>
              </a:rPr>
            </a:br>
            <a:r>
              <a:rPr lang="en-US">
                <a:solidFill>
                  <a:schemeClr val="bg1"/>
                </a:solidFill>
              </a:rPr>
              <a:t>(NCDC - WSSRD)</a:t>
            </a:r>
          </a:p>
        </p:txBody>
      </p:sp>
      <p:pic>
        <p:nvPicPr>
          <p:cNvPr id="1209347" name="Picture 3" descr="OMR"/>
          <p:cNvPicPr>
            <a:picLocks noGrp="1" noChangeAspect="1" noChangeArrowheads="1"/>
          </p:cNvPicPr>
          <p:nvPr>
            <p:ph sz="half" idx="1"/>
          </p:nvPr>
        </p:nvPicPr>
        <p:blipFill>
          <a:blip r:embed="rId3" cstate="print"/>
          <a:srcRect/>
          <a:stretch>
            <a:fillRect/>
          </a:stretch>
        </p:blipFill>
        <p:spPr>
          <a:xfrm>
            <a:off x="0" y="2413000"/>
            <a:ext cx="4724400" cy="3743325"/>
          </a:xfrm>
          <a:noFill/>
          <a:ln/>
        </p:spPr>
      </p:pic>
      <p:pic>
        <p:nvPicPr>
          <p:cNvPr id="1209348" name="Picture 4" descr="Apr28005"/>
          <p:cNvPicPr>
            <a:picLocks noGrp="1" noChangeAspect="1" noChangeArrowheads="1"/>
          </p:cNvPicPr>
          <p:nvPr>
            <p:ph sz="half" idx="2"/>
          </p:nvPr>
        </p:nvPicPr>
        <p:blipFill>
          <a:blip r:embed="rId4" cstate="print"/>
          <a:srcRect/>
          <a:stretch>
            <a:fillRect/>
          </a:stretch>
        </p:blipFill>
        <p:spPr>
          <a:xfrm>
            <a:off x="4876800" y="2438400"/>
            <a:ext cx="4267200" cy="3754438"/>
          </a:xfrm>
          <a:noFill/>
          <a:ln/>
        </p:spPr>
      </p:pic>
      <p:sp>
        <p:nvSpPr>
          <p:cNvPr id="1209349" name="Rectangle 5"/>
          <p:cNvSpPr>
            <a:spLocks noChangeArrowheads="1"/>
          </p:cNvSpPr>
          <p:nvPr/>
        </p:nvSpPr>
        <p:spPr bwMode="auto">
          <a:xfrm>
            <a:off x="4495800" y="228600"/>
            <a:ext cx="4848225" cy="2041525"/>
          </a:xfrm>
          <a:prstGeom prst="rect">
            <a:avLst/>
          </a:prstGeom>
          <a:noFill/>
          <a:ln w="9525">
            <a:noFill/>
            <a:miter lim="800000"/>
            <a:headEnd/>
            <a:tailEnd/>
          </a:ln>
          <a:effectLst/>
        </p:spPr>
        <p:txBody>
          <a:bodyPr wrap="none">
            <a:spAutoFit/>
          </a:bodyPr>
          <a:lstStyle/>
          <a:p>
            <a:pPr algn="ctr"/>
            <a:r>
              <a:rPr lang="es-MX" sz="3200">
                <a:solidFill>
                  <a:schemeClr val="bg1"/>
                </a:solidFill>
                <a:latin typeface="Times New Roman" pitchFamily="18" charset="0"/>
              </a:rPr>
              <a:t>Weather Observations </a:t>
            </a:r>
          </a:p>
          <a:p>
            <a:pPr algn="ctr"/>
            <a:r>
              <a:rPr lang="es-MX" sz="3200">
                <a:solidFill>
                  <a:schemeClr val="bg1"/>
                </a:solidFill>
                <a:latin typeface="Times New Roman" pitchFamily="18" charset="0"/>
              </a:rPr>
              <a:t>from Colleagues in Mexico, </a:t>
            </a:r>
          </a:p>
          <a:p>
            <a:pPr algn="ctr"/>
            <a:r>
              <a:rPr lang="es-MX" sz="3200">
                <a:solidFill>
                  <a:schemeClr val="bg1"/>
                </a:solidFill>
                <a:latin typeface="Times New Roman" pitchFamily="18" charset="0"/>
              </a:rPr>
              <a:t>Cuba and throughout </a:t>
            </a:r>
          </a:p>
          <a:p>
            <a:pPr algn="ctr"/>
            <a:r>
              <a:rPr lang="es-MX" sz="3200">
                <a:solidFill>
                  <a:schemeClr val="bg1"/>
                </a:solidFill>
                <a:latin typeface="Times New Roman" pitchFamily="18" charset="0"/>
              </a:rPr>
              <a:t>the Caribbean</a:t>
            </a:r>
            <a:endParaRPr lang="en-US" sz="3200">
              <a:solidFill>
                <a:schemeClr val="bg1"/>
              </a:solidFill>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2"/>
          <p:cNvSpPr>
            <a:spLocks noGrp="1" noChangeArrowheads="1"/>
          </p:cNvSpPr>
          <p:nvPr>
            <p:ph type="title"/>
          </p:nvPr>
        </p:nvSpPr>
        <p:spPr>
          <a:xfrm>
            <a:off x="0" y="76200"/>
            <a:ext cx="9144000" cy="1143000"/>
          </a:xfrm>
        </p:spPr>
        <p:txBody>
          <a:bodyPr/>
          <a:lstStyle/>
          <a:p>
            <a:r>
              <a:rPr lang="en-US" sz="6000" dirty="0">
                <a:solidFill>
                  <a:schemeClr val="bg1"/>
                </a:solidFill>
              </a:rPr>
              <a:t>Reanalysis Steps</a:t>
            </a:r>
          </a:p>
        </p:txBody>
      </p:sp>
      <p:sp>
        <p:nvSpPr>
          <p:cNvPr id="1105923" name="Rectangle 3"/>
          <p:cNvSpPr>
            <a:spLocks noGrp="1" noChangeArrowheads="1"/>
          </p:cNvSpPr>
          <p:nvPr>
            <p:ph type="body" sz="half" idx="1"/>
          </p:nvPr>
        </p:nvSpPr>
        <p:spPr>
          <a:xfrm>
            <a:off x="0" y="1219200"/>
            <a:ext cx="6172200" cy="5715000"/>
          </a:xfrm>
        </p:spPr>
        <p:txBody>
          <a:bodyPr/>
          <a:lstStyle/>
          <a:p>
            <a:pPr marL="609600" indent="-609600">
              <a:buFontTx/>
              <a:buNone/>
            </a:pPr>
            <a:r>
              <a:rPr lang="en-US" dirty="0">
                <a:solidFill>
                  <a:schemeClr val="bg1"/>
                </a:solidFill>
              </a:rPr>
              <a:t>1) Obtain all available raw data into a single database</a:t>
            </a:r>
          </a:p>
          <a:p>
            <a:pPr marL="609600" indent="-609600">
              <a:buFontTx/>
              <a:buNone/>
            </a:pPr>
            <a:r>
              <a:rPr lang="en-US" dirty="0">
                <a:solidFill>
                  <a:schemeClr val="bg1"/>
                </a:solidFill>
              </a:rPr>
              <a:t>2) Once daily (more often in shipping lanes or near coast), conduct synoptic analysis</a:t>
            </a:r>
          </a:p>
          <a:p>
            <a:pPr marL="609600" indent="-609600">
              <a:buFontTx/>
              <a:buNone/>
            </a:pPr>
            <a:r>
              <a:rPr lang="en-US" dirty="0">
                <a:solidFill>
                  <a:schemeClr val="bg1"/>
                </a:solidFill>
              </a:rPr>
              <a:t>3) Determine track</a:t>
            </a:r>
          </a:p>
          <a:p>
            <a:pPr marL="609600" indent="-609600">
              <a:buFontTx/>
              <a:buNone/>
            </a:pPr>
            <a:r>
              <a:rPr lang="en-US" dirty="0">
                <a:solidFill>
                  <a:schemeClr val="bg1"/>
                </a:solidFill>
              </a:rPr>
              <a:t>3) Determine intensity</a:t>
            </a:r>
          </a:p>
          <a:p>
            <a:pPr marL="609600" indent="-609600">
              <a:buFontTx/>
              <a:buNone/>
            </a:pPr>
            <a:r>
              <a:rPr lang="en-US" dirty="0" smtClean="0">
                <a:solidFill>
                  <a:schemeClr val="bg1"/>
                </a:solidFill>
              </a:rPr>
              <a:t>4) </a:t>
            </a:r>
            <a:r>
              <a:rPr lang="en-US" dirty="0">
                <a:solidFill>
                  <a:schemeClr val="bg1"/>
                </a:solidFill>
              </a:rPr>
              <a:t>Document revisions (metadata file)</a:t>
            </a:r>
          </a:p>
        </p:txBody>
      </p:sp>
      <p:pic>
        <p:nvPicPr>
          <p:cNvPr id="1105924" name="Picture 4" descr="191104aug28"/>
          <p:cNvPicPr>
            <a:picLocks noGrp="1" noChangeAspect="1" noChangeArrowheads="1"/>
          </p:cNvPicPr>
          <p:nvPr>
            <p:ph sz="quarter" idx="2"/>
          </p:nvPr>
        </p:nvPicPr>
        <p:blipFill>
          <a:blip r:embed="rId3"/>
          <a:srcRect/>
          <a:stretch>
            <a:fillRect/>
          </a:stretch>
        </p:blipFill>
        <p:spPr>
          <a:xfrm>
            <a:off x="6096000" y="1209675"/>
            <a:ext cx="3048000" cy="2695575"/>
          </a:xfrm>
          <a:noFill/>
          <a:ln/>
        </p:spPr>
      </p:pic>
      <p:pic>
        <p:nvPicPr>
          <p:cNvPr id="1399810" name="Picture 2" descr="C:\Documents and Settings\clandsea\Desktop\ship-t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905250"/>
            <a:ext cx="4063999"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93983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0370" name="Object 2"/>
          <p:cNvGraphicFramePr>
            <a:graphicFrameLocks noChangeAspect="1"/>
          </p:cNvGraphicFramePr>
          <p:nvPr/>
        </p:nvGraphicFramePr>
        <p:xfrm>
          <a:off x="0" y="0"/>
          <a:ext cx="6858000" cy="6858000"/>
        </p:xfrm>
        <a:graphic>
          <a:graphicData uri="http://schemas.openxmlformats.org/presentationml/2006/ole">
            <mc:AlternateContent xmlns:mc="http://schemas.openxmlformats.org/markup-compatibility/2006">
              <mc:Choice xmlns:v="urn:schemas-microsoft-com:vml" Requires="v">
                <p:oleObj spid="_x0000_s1210378" name="Bitmap Image" r:id="rId4" imgW="6095238" imgH="6095238" progId="PBrush">
                  <p:embed/>
                </p:oleObj>
              </mc:Choice>
              <mc:Fallback>
                <p:oleObj name="Bitmap Image" r:id="rId4" imgW="6095238" imgH="6095238"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10371" name="Line 3"/>
          <p:cNvSpPr>
            <a:spLocks noChangeShapeType="1"/>
          </p:cNvSpPr>
          <p:nvPr/>
        </p:nvSpPr>
        <p:spPr bwMode="auto">
          <a:xfrm flipH="1">
            <a:off x="2819400" y="1447800"/>
            <a:ext cx="457200" cy="533400"/>
          </a:xfrm>
          <a:prstGeom prst="line">
            <a:avLst/>
          </a:prstGeom>
          <a:noFill/>
          <a:ln w="19050">
            <a:solidFill>
              <a:srgbClr val="FF0000"/>
            </a:solidFill>
            <a:round/>
            <a:headEnd/>
            <a:tailEnd/>
          </a:ln>
          <a:effectLst/>
        </p:spPr>
        <p:txBody>
          <a:bodyPr anchor="ctr">
            <a:spAutoFit/>
          </a:bodyPr>
          <a:lstStyle/>
          <a:p>
            <a:endParaRPr lang="en-US"/>
          </a:p>
        </p:txBody>
      </p:sp>
      <p:sp>
        <p:nvSpPr>
          <p:cNvPr id="1210372" name="Line 4"/>
          <p:cNvSpPr>
            <a:spLocks noChangeShapeType="1"/>
          </p:cNvSpPr>
          <p:nvPr/>
        </p:nvSpPr>
        <p:spPr bwMode="auto">
          <a:xfrm>
            <a:off x="3276600" y="1447800"/>
            <a:ext cx="228600" cy="228600"/>
          </a:xfrm>
          <a:prstGeom prst="line">
            <a:avLst/>
          </a:prstGeom>
          <a:noFill/>
          <a:ln w="19050">
            <a:solidFill>
              <a:srgbClr val="FF0000"/>
            </a:solidFill>
            <a:round/>
            <a:headEnd/>
            <a:tailEnd/>
          </a:ln>
          <a:effectLst/>
        </p:spPr>
        <p:txBody>
          <a:bodyPr wrap="none" anchor="ctr">
            <a:spAutoFit/>
          </a:bodyPr>
          <a:lstStyle/>
          <a:p>
            <a:endParaRPr lang="en-US"/>
          </a:p>
        </p:txBody>
      </p:sp>
      <p:sp>
        <p:nvSpPr>
          <p:cNvPr id="1210373" name="Line 5"/>
          <p:cNvSpPr>
            <a:spLocks noChangeShapeType="1"/>
          </p:cNvSpPr>
          <p:nvPr/>
        </p:nvSpPr>
        <p:spPr bwMode="auto">
          <a:xfrm>
            <a:off x="3048000" y="1676400"/>
            <a:ext cx="228600" cy="228600"/>
          </a:xfrm>
          <a:prstGeom prst="line">
            <a:avLst/>
          </a:prstGeom>
          <a:noFill/>
          <a:ln w="19050">
            <a:solidFill>
              <a:srgbClr val="FF0000"/>
            </a:solidFill>
            <a:round/>
            <a:headEnd/>
            <a:tailEnd/>
          </a:ln>
          <a:effectLst/>
        </p:spPr>
        <p:txBody>
          <a:bodyPr wrap="none" anchor="ctr">
            <a:spAutoFit/>
          </a:bodyPr>
          <a:lstStyle/>
          <a:p>
            <a:endParaRPr lang="en-US"/>
          </a:p>
        </p:txBody>
      </p:sp>
      <p:sp>
        <p:nvSpPr>
          <p:cNvPr id="1210374" name="Line 6"/>
          <p:cNvSpPr>
            <a:spLocks noChangeShapeType="1"/>
          </p:cNvSpPr>
          <p:nvPr/>
        </p:nvSpPr>
        <p:spPr bwMode="auto">
          <a:xfrm>
            <a:off x="3124200" y="1600200"/>
            <a:ext cx="228600" cy="228600"/>
          </a:xfrm>
          <a:prstGeom prst="line">
            <a:avLst/>
          </a:prstGeom>
          <a:noFill/>
          <a:ln w="19050">
            <a:solidFill>
              <a:srgbClr val="FF0000"/>
            </a:solidFill>
            <a:round/>
            <a:headEnd/>
            <a:tailEnd/>
          </a:ln>
          <a:effectLst/>
        </p:spPr>
        <p:txBody>
          <a:bodyPr wrap="none" anchor="ctr">
            <a:spAutoFit/>
          </a:bodyPr>
          <a:lstStyle/>
          <a:p>
            <a:endParaRPr lang="en-US"/>
          </a:p>
        </p:txBody>
      </p:sp>
      <p:sp>
        <p:nvSpPr>
          <p:cNvPr id="1210375" name="Line 7"/>
          <p:cNvSpPr>
            <a:spLocks noChangeShapeType="1"/>
          </p:cNvSpPr>
          <p:nvPr/>
        </p:nvSpPr>
        <p:spPr bwMode="auto">
          <a:xfrm>
            <a:off x="3200400" y="1524000"/>
            <a:ext cx="228600" cy="228600"/>
          </a:xfrm>
          <a:prstGeom prst="line">
            <a:avLst/>
          </a:prstGeom>
          <a:noFill/>
          <a:ln w="19050">
            <a:solidFill>
              <a:srgbClr val="FF0000"/>
            </a:solidFill>
            <a:round/>
            <a:headEnd/>
            <a:tailEnd/>
          </a:ln>
          <a:effectLst/>
        </p:spPr>
        <p:txBody>
          <a:bodyPr wrap="none" anchor="ctr">
            <a:spAutoFit/>
          </a:bodyPr>
          <a:lstStyle/>
          <a:p>
            <a:endParaRPr lang="en-US"/>
          </a:p>
        </p:txBody>
      </p:sp>
      <p:sp>
        <p:nvSpPr>
          <p:cNvPr id="1210376" name="AutoShape 8"/>
          <p:cNvSpPr>
            <a:spLocks noChangeArrowheads="1"/>
          </p:cNvSpPr>
          <p:nvPr/>
        </p:nvSpPr>
        <p:spPr bwMode="auto">
          <a:xfrm>
            <a:off x="3276600" y="4191000"/>
            <a:ext cx="228600" cy="381000"/>
          </a:xfrm>
          <a:prstGeom prst="triangle">
            <a:avLst>
              <a:gd name="adj" fmla="val 50000"/>
            </a:avLst>
          </a:prstGeom>
          <a:solidFill>
            <a:srgbClr val="FF0000"/>
          </a:solidFill>
          <a:ln w="9525">
            <a:solidFill>
              <a:srgbClr val="FF0000"/>
            </a:solidFill>
            <a:miter lim="800000"/>
            <a:headEnd/>
            <a:tailEnd/>
          </a:ln>
          <a:effectLst/>
        </p:spPr>
        <p:txBody>
          <a:bodyPr anchor="ctr">
            <a:spAutoFit/>
          </a:bodyPr>
          <a:lstStyle/>
          <a:p>
            <a:endParaRPr lang="en-US"/>
          </a:p>
        </p:txBody>
      </p:sp>
      <p:sp>
        <p:nvSpPr>
          <p:cNvPr id="1210377" name="Line 9"/>
          <p:cNvSpPr>
            <a:spLocks noChangeShapeType="1"/>
          </p:cNvSpPr>
          <p:nvPr/>
        </p:nvSpPr>
        <p:spPr bwMode="auto">
          <a:xfrm flipH="1">
            <a:off x="3352800" y="4572000"/>
            <a:ext cx="685800" cy="0"/>
          </a:xfrm>
          <a:prstGeom prst="line">
            <a:avLst/>
          </a:prstGeom>
          <a:noFill/>
          <a:ln w="19050">
            <a:solidFill>
              <a:srgbClr val="FF0000"/>
            </a:solidFill>
            <a:round/>
            <a:headEnd/>
            <a:tailEnd/>
          </a:ln>
          <a:effectLst/>
        </p:spPr>
        <p:txBody>
          <a:bodyPr wrap="none" anchor="ctr">
            <a:spAutoFit/>
          </a:bodyPr>
          <a:lstStyle/>
          <a:p>
            <a:endParaRPr lang="en-US"/>
          </a:p>
        </p:txBody>
      </p:sp>
      <p:sp>
        <p:nvSpPr>
          <p:cNvPr id="1210378" name="Line 10"/>
          <p:cNvSpPr>
            <a:spLocks noChangeShapeType="1"/>
          </p:cNvSpPr>
          <p:nvPr/>
        </p:nvSpPr>
        <p:spPr bwMode="auto">
          <a:xfrm>
            <a:off x="2743200" y="1828800"/>
            <a:ext cx="2438400" cy="3048000"/>
          </a:xfrm>
          <a:prstGeom prst="line">
            <a:avLst/>
          </a:prstGeom>
          <a:noFill/>
          <a:ln w="57150">
            <a:solidFill>
              <a:srgbClr val="FF0000"/>
            </a:solidFill>
            <a:prstDash val="sysDot"/>
            <a:round/>
            <a:headEnd/>
            <a:tailEnd/>
          </a:ln>
          <a:effectLst/>
        </p:spPr>
        <p:txBody>
          <a:bodyPr wrap="none" anchor="ctr">
            <a:spAutoFit/>
          </a:bodyPr>
          <a:lstStyle/>
          <a:p>
            <a:endParaRPr lang="en-US"/>
          </a:p>
        </p:txBody>
      </p:sp>
      <p:sp>
        <p:nvSpPr>
          <p:cNvPr id="1210379" name="Line 11"/>
          <p:cNvSpPr>
            <a:spLocks noChangeShapeType="1"/>
          </p:cNvSpPr>
          <p:nvPr/>
        </p:nvSpPr>
        <p:spPr bwMode="auto">
          <a:xfrm flipV="1">
            <a:off x="4038600" y="2514600"/>
            <a:ext cx="76200" cy="2133600"/>
          </a:xfrm>
          <a:prstGeom prst="line">
            <a:avLst/>
          </a:prstGeom>
          <a:noFill/>
          <a:ln w="57150">
            <a:solidFill>
              <a:srgbClr val="FF0000"/>
            </a:solidFill>
            <a:prstDash val="sysDot"/>
            <a:round/>
            <a:headEnd/>
            <a:tailEnd/>
          </a:ln>
          <a:effectLst/>
        </p:spPr>
        <p:txBody>
          <a:bodyPr wrap="none" anchor="ctr">
            <a:spAutoFit/>
          </a:bodyPr>
          <a:lstStyle/>
          <a:p>
            <a:endParaRPr lang="en-US"/>
          </a:p>
        </p:txBody>
      </p:sp>
      <p:sp>
        <p:nvSpPr>
          <p:cNvPr id="1210380" name="Text Box 12"/>
          <p:cNvSpPr txBox="1">
            <a:spLocks noChangeArrowheads="1"/>
          </p:cNvSpPr>
          <p:nvPr/>
        </p:nvSpPr>
        <p:spPr bwMode="auto">
          <a:xfrm>
            <a:off x="6719888" y="685800"/>
            <a:ext cx="2424112" cy="2227263"/>
          </a:xfrm>
          <a:prstGeom prst="rect">
            <a:avLst/>
          </a:prstGeom>
          <a:noFill/>
          <a:ln w="9525">
            <a:noFill/>
            <a:miter lim="800000"/>
            <a:headEnd/>
            <a:tailEnd/>
          </a:ln>
          <a:effectLst/>
        </p:spPr>
        <p:txBody>
          <a:bodyPr wrap="none">
            <a:spAutoFit/>
          </a:bodyPr>
          <a:lstStyle/>
          <a:p>
            <a:pPr algn="ctr" eaLnBrk="1" hangingPunct="1"/>
            <a:r>
              <a:rPr lang="en-US" sz="2800">
                <a:solidFill>
                  <a:schemeClr val="bg1"/>
                </a:solidFill>
                <a:latin typeface="Times New Roman" pitchFamily="18" charset="0"/>
              </a:rPr>
              <a:t>Using Ship</a:t>
            </a:r>
          </a:p>
          <a:p>
            <a:pPr algn="ctr" eaLnBrk="1" hangingPunct="1"/>
            <a:r>
              <a:rPr lang="en-US" sz="2800">
                <a:solidFill>
                  <a:schemeClr val="bg1"/>
                </a:solidFill>
                <a:latin typeface="Times New Roman" pitchFamily="18" charset="0"/>
              </a:rPr>
              <a:t>Observations to</a:t>
            </a:r>
          </a:p>
          <a:p>
            <a:pPr algn="ctr" eaLnBrk="1" hangingPunct="1"/>
            <a:r>
              <a:rPr lang="en-US" sz="2800">
                <a:solidFill>
                  <a:schemeClr val="bg1"/>
                </a:solidFill>
                <a:latin typeface="Times New Roman" pitchFamily="18" charset="0"/>
              </a:rPr>
              <a:t>Estimate the</a:t>
            </a:r>
          </a:p>
          <a:p>
            <a:pPr algn="ctr" eaLnBrk="1" hangingPunct="1"/>
            <a:r>
              <a:rPr lang="en-US" sz="2800">
                <a:solidFill>
                  <a:schemeClr val="bg1"/>
                </a:solidFill>
                <a:latin typeface="Times New Roman" pitchFamily="18" charset="0"/>
              </a:rPr>
              <a:t>Hurricane’s</a:t>
            </a:r>
          </a:p>
          <a:p>
            <a:pPr algn="ctr" eaLnBrk="1" hangingPunct="1"/>
            <a:r>
              <a:rPr lang="en-US" sz="2800">
                <a:solidFill>
                  <a:schemeClr val="bg1"/>
                </a:solidFill>
                <a:latin typeface="Times New Roman" pitchFamily="18" charset="0"/>
              </a:rPr>
              <a:t>Location</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14069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2" y="0"/>
            <a:ext cx="69979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ChangeArrowheads="1"/>
          </p:cNvSpPr>
          <p:nvPr/>
        </p:nvSpPr>
        <p:spPr bwMode="auto">
          <a:xfrm>
            <a:off x="0" y="0"/>
            <a:ext cx="2155372" cy="2862322"/>
          </a:xfrm>
          <a:prstGeom prst="rect">
            <a:avLst/>
          </a:prstGeom>
          <a:noFill/>
          <a:ln w="9525">
            <a:noFill/>
            <a:miter lim="800000"/>
            <a:headEnd/>
            <a:tailEnd/>
          </a:ln>
          <a:effectLst/>
        </p:spPr>
        <p:txBody>
          <a:bodyPr wrap="square">
            <a:spAutoFit/>
          </a:bodyPr>
          <a:lstStyle/>
          <a:p>
            <a:pPr algn="ctr" eaLnBrk="1" hangingPunct="1">
              <a:spcBef>
                <a:spcPct val="50000"/>
              </a:spcBef>
            </a:pPr>
            <a:r>
              <a:rPr lang="en-US" sz="3600" dirty="0" smtClean="0">
                <a:solidFill>
                  <a:srgbClr val="FFFFFF"/>
                </a:solidFill>
                <a:latin typeface="Times New Roman" pitchFamily="18" charset="0"/>
              </a:rPr>
              <a:t>Historical Weather Maps – 11 September 1928</a:t>
            </a:r>
          </a:p>
        </p:txBody>
      </p:sp>
    </p:spTree>
    <p:extLst>
      <p:ext uri="{BB962C8B-B14F-4D97-AF65-F5344CB8AC3E}">
        <p14:creationId xmlns:p14="http://schemas.microsoft.com/office/powerpoint/2010/main" val="50223955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140697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147596" y="7414"/>
            <a:ext cx="7010400" cy="685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ChangeArrowheads="1"/>
          </p:cNvSpPr>
          <p:nvPr/>
        </p:nvSpPr>
        <p:spPr bwMode="auto">
          <a:xfrm>
            <a:off x="0" y="0"/>
            <a:ext cx="2155372" cy="4801314"/>
          </a:xfrm>
          <a:prstGeom prst="rect">
            <a:avLst/>
          </a:prstGeom>
          <a:noFill/>
          <a:ln w="9525">
            <a:noFill/>
            <a:miter lim="800000"/>
            <a:headEnd/>
            <a:tailEnd/>
          </a:ln>
          <a:effectLst/>
        </p:spPr>
        <p:txBody>
          <a:bodyPr wrap="square">
            <a:spAutoFit/>
          </a:bodyPr>
          <a:lstStyle/>
          <a:p>
            <a:pPr algn="ctr" eaLnBrk="1" hangingPunct="1">
              <a:spcBef>
                <a:spcPct val="50000"/>
              </a:spcBef>
            </a:pPr>
            <a:r>
              <a:rPr lang="en-US" sz="3600" dirty="0" smtClean="0">
                <a:solidFill>
                  <a:srgbClr val="FFFFFF"/>
                </a:solidFill>
                <a:latin typeface="Times New Roman" pitchFamily="18" charset="0"/>
              </a:rPr>
              <a:t>Historical Weather Maps – 11 September 1928</a:t>
            </a:r>
          </a:p>
          <a:p>
            <a:pPr algn="ctr" eaLnBrk="1" hangingPunct="1">
              <a:spcBef>
                <a:spcPct val="50000"/>
              </a:spcBef>
            </a:pPr>
            <a:r>
              <a:rPr lang="en-US" sz="2800" dirty="0" smtClean="0">
                <a:solidFill>
                  <a:srgbClr val="FFFFFF"/>
                </a:solidFill>
                <a:latin typeface="Times New Roman" pitchFamily="18" charset="0"/>
              </a:rPr>
              <a:t>With COADS and additional observations</a:t>
            </a:r>
          </a:p>
        </p:txBody>
      </p:sp>
    </p:spTree>
    <p:extLst>
      <p:ext uri="{BB962C8B-B14F-4D97-AF65-F5344CB8AC3E}">
        <p14:creationId xmlns:p14="http://schemas.microsoft.com/office/powerpoint/2010/main" val="1476065731"/>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2"/>
          <p:cNvSpPr>
            <a:spLocks noGrp="1" noChangeArrowheads="1"/>
          </p:cNvSpPr>
          <p:nvPr>
            <p:ph type="title"/>
          </p:nvPr>
        </p:nvSpPr>
        <p:spPr>
          <a:xfrm>
            <a:off x="0" y="0"/>
            <a:ext cx="9144000" cy="1143000"/>
          </a:xfrm>
        </p:spPr>
        <p:txBody>
          <a:bodyPr/>
          <a:lstStyle/>
          <a:p>
            <a:r>
              <a:rPr lang="en-US" dirty="0">
                <a:solidFill>
                  <a:schemeClr val="bg1"/>
                </a:solidFill>
              </a:rPr>
              <a:t>Methods for Estimating Intensity</a:t>
            </a:r>
          </a:p>
        </p:txBody>
      </p:sp>
      <p:sp>
        <p:nvSpPr>
          <p:cNvPr id="1108995" name="Rectangle 3"/>
          <p:cNvSpPr>
            <a:spLocks noGrp="1" noChangeArrowheads="1"/>
          </p:cNvSpPr>
          <p:nvPr>
            <p:ph type="body" idx="1"/>
          </p:nvPr>
        </p:nvSpPr>
        <p:spPr>
          <a:xfrm>
            <a:off x="0" y="990600"/>
            <a:ext cx="7467600" cy="4905375"/>
          </a:xfrm>
        </p:spPr>
        <p:txBody>
          <a:bodyPr/>
          <a:lstStyle/>
          <a:p>
            <a:pPr marL="609600" indent="-609600"/>
            <a:r>
              <a:rPr lang="en-US" sz="2800" dirty="0">
                <a:solidFill>
                  <a:schemeClr val="bg1"/>
                </a:solidFill>
              </a:rPr>
              <a:t>Beaufort Scale (0-12: </a:t>
            </a:r>
            <a:r>
              <a:rPr lang="en-US" sz="2800" dirty="0" smtClean="0">
                <a:solidFill>
                  <a:schemeClr val="bg1"/>
                </a:solidFill>
              </a:rPr>
              <a:t>Calm to                   </a:t>
            </a:r>
            <a:r>
              <a:rPr lang="en-US" sz="2800" dirty="0">
                <a:solidFill>
                  <a:schemeClr val="bg1"/>
                </a:solidFill>
              </a:rPr>
              <a:t>to Hurricane)</a:t>
            </a:r>
          </a:p>
          <a:p>
            <a:pPr marL="609600" indent="-609600"/>
            <a:r>
              <a:rPr lang="en-US" sz="2800" dirty="0">
                <a:solidFill>
                  <a:schemeClr val="bg1"/>
                </a:solidFill>
              </a:rPr>
              <a:t>Anemometers – Biases                    in in in in in Early Instruments</a:t>
            </a:r>
          </a:p>
          <a:p>
            <a:pPr marL="609600" indent="-609600"/>
            <a:r>
              <a:rPr lang="en-US" sz="2800" dirty="0">
                <a:solidFill>
                  <a:schemeClr val="bg1"/>
                </a:solidFill>
              </a:rPr>
              <a:t>Pressure-Wind Relationships</a:t>
            </a:r>
          </a:p>
          <a:p>
            <a:pPr marL="609600" indent="-609600"/>
            <a:r>
              <a:rPr lang="en-US" sz="2800" dirty="0">
                <a:solidFill>
                  <a:schemeClr val="bg1"/>
                </a:solidFill>
              </a:rPr>
              <a:t>Utilizing Size (Radius of Maximum Wind) Information</a:t>
            </a:r>
          </a:p>
          <a:p>
            <a:pPr marL="609600" indent="-609600"/>
            <a:r>
              <a:rPr lang="en-US" sz="2800" dirty="0">
                <a:solidFill>
                  <a:schemeClr val="bg1"/>
                </a:solidFill>
              </a:rPr>
              <a:t>Storm Surge/SLOSH runs</a:t>
            </a:r>
          </a:p>
          <a:p>
            <a:pPr marL="609600" indent="-609600"/>
            <a:r>
              <a:rPr lang="en-US" sz="2800" dirty="0">
                <a:solidFill>
                  <a:schemeClr val="bg1"/>
                </a:solidFill>
              </a:rPr>
              <a:t>Wind-caused Structural Damage</a:t>
            </a:r>
          </a:p>
          <a:p>
            <a:pPr marL="609600" indent="-609600"/>
            <a:r>
              <a:rPr lang="en-US" sz="2800" dirty="0">
                <a:solidFill>
                  <a:schemeClr val="bg1"/>
                </a:solidFill>
              </a:rPr>
              <a:t>Inland Wind/Pressure Decay </a:t>
            </a:r>
            <a:r>
              <a:rPr lang="en-US" sz="2800" dirty="0" smtClean="0">
                <a:solidFill>
                  <a:schemeClr val="bg1"/>
                </a:solidFill>
              </a:rPr>
              <a:t>Models</a:t>
            </a:r>
            <a:endParaRPr lang="en-US" sz="2800" dirty="0">
              <a:solidFill>
                <a:schemeClr val="bg1"/>
              </a:solidFill>
            </a:endParaRPr>
          </a:p>
        </p:txBody>
      </p:sp>
      <p:pic>
        <p:nvPicPr>
          <p:cNvPr id="1108996" name="Picture 4" descr="Historic NWS Image - wea00546"/>
          <p:cNvPicPr>
            <a:picLocks noChangeAspect="1" noChangeArrowheads="1"/>
          </p:cNvPicPr>
          <p:nvPr/>
        </p:nvPicPr>
        <p:blipFill>
          <a:blip r:embed="rId3" cstate="print"/>
          <a:srcRect/>
          <a:stretch>
            <a:fillRect/>
          </a:stretch>
        </p:blipFill>
        <p:spPr bwMode="auto">
          <a:xfrm>
            <a:off x="7086600" y="3352800"/>
            <a:ext cx="1828800" cy="2722563"/>
          </a:xfrm>
          <a:prstGeom prst="rect">
            <a:avLst/>
          </a:prstGeom>
          <a:noFill/>
        </p:spPr>
      </p:pic>
      <p:pic>
        <p:nvPicPr>
          <p:cNvPr id="1108997" name="Picture 5" descr="2d.gif"/>
          <p:cNvPicPr>
            <a:picLocks noChangeAspect="1" noChangeArrowheads="1" noCrop="1"/>
          </p:cNvPicPr>
          <p:nvPr/>
        </p:nvPicPr>
        <p:blipFill>
          <a:blip r:embed="rId4"/>
          <a:srcRect/>
          <a:stretch>
            <a:fillRect/>
          </a:stretch>
        </p:blipFill>
        <p:spPr bwMode="auto">
          <a:xfrm>
            <a:off x="5334000" y="1106488"/>
            <a:ext cx="3581400" cy="2108200"/>
          </a:xfrm>
          <a:prstGeom prst="rect">
            <a:avLst/>
          </a:prstGeom>
          <a:noFill/>
        </p:spPr>
      </p:pic>
    </p:spTree>
    <p:extLst>
      <p:ext uri="{BB962C8B-B14F-4D97-AF65-F5344CB8AC3E}">
        <p14:creationId xmlns:p14="http://schemas.microsoft.com/office/powerpoint/2010/main" val="149499284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Rectangle 2"/>
          <p:cNvSpPr>
            <a:spLocks noChangeArrowheads="1"/>
          </p:cNvSpPr>
          <p:nvPr/>
        </p:nvSpPr>
        <p:spPr bwMode="auto">
          <a:xfrm>
            <a:off x="228600" y="304800"/>
            <a:ext cx="8915400" cy="1323439"/>
          </a:xfrm>
          <a:prstGeom prst="rect">
            <a:avLst/>
          </a:prstGeom>
          <a:noFill/>
          <a:ln w="9525">
            <a:noFill/>
            <a:miter lim="800000"/>
            <a:headEnd/>
            <a:tailEnd/>
          </a:ln>
          <a:effectLst/>
        </p:spPr>
        <p:txBody>
          <a:bodyPr>
            <a:spAutoFit/>
          </a:bodyPr>
          <a:lstStyle/>
          <a:p>
            <a:pPr algn="ctr" eaLnBrk="1" hangingPunct="1">
              <a:spcBef>
                <a:spcPct val="50000"/>
              </a:spcBef>
            </a:pPr>
            <a:r>
              <a:rPr lang="en-US" dirty="0">
                <a:solidFill>
                  <a:srgbClr val="000000"/>
                </a:solidFill>
                <a:latin typeface="Times New Roman" pitchFamily="18" charset="0"/>
              </a:rPr>
              <a:t> </a:t>
            </a:r>
            <a:r>
              <a:rPr lang="en-US" sz="3200" dirty="0">
                <a:solidFill>
                  <a:srgbClr val="FFFFFF"/>
                </a:solidFill>
                <a:latin typeface="Times New Roman" pitchFamily="18" charset="0"/>
              </a:rPr>
              <a:t>ATLANTIC PRESSURE-WIND </a:t>
            </a:r>
            <a:r>
              <a:rPr lang="en-US" sz="3200" dirty="0" smtClean="0">
                <a:solidFill>
                  <a:srgbClr val="FFFFFF"/>
                </a:solidFill>
                <a:latin typeface="Times New Roman" pitchFamily="18" charset="0"/>
              </a:rPr>
              <a:t>RELATIONSHIPS</a:t>
            </a:r>
          </a:p>
          <a:p>
            <a:pPr algn="ctr" eaLnBrk="1" hangingPunct="1">
              <a:spcBef>
                <a:spcPct val="50000"/>
              </a:spcBef>
            </a:pPr>
            <a:r>
              <a:rPr lang="en-US" sz="3200" dirty="0" smtClean="0">
                <a:solidFill>
                  <a:srgbClr val="FFFFFF"/>
                </a:solidFill>
                <a:latin typeface="Times New Roman" pitchFamily="18" charset="0"/>
              </a:rPr>
              <a:t>Utilize Brown et al. (2006)</a:t>
            </a:r>
            <a:endParaRPr lang="en-US" sz="3200" dirty="0">
              <a:solidFill>
                <a:srgbClr val="FFFFFF"/>
              </a:solidFill>
              <a:latin typeface="Times New Roman" pitchFamily="18" charset="0"/>
            </a:endParaRPr>
          </a:p>
        </p:txBody>
      </p:sp>
      <p:sp>
        <p:nvSpPr>
          <p:cNvPr id="1412100" name="Rectangle 4"/>
          <p:cNvSpPr>
            <a:spLocks noChangeArrowheads="1"/>
          </p:cNvSpPr>
          <p:nvPr/>
        </p:nvSpPr>
        <p:spPr bwMode="auto">
          <a:xfrm>
            <a:off x="37322" y="1905000"/>
            <a:ext cx="9283311" cy="923330"/>
          </a:xfrm>
          <a:prstGeom prst="rect">
            <a:avLst/>
          </a:prstGeom>
          <a:noFill/>
          <a:ln w="9525">
            <a:noFill/>
            <a:miter lim="800000"/>
            <a:headEnd/>
            <a:tailEnd/>
          </a:ln>
          <a:effectLst/>
        </p:spPr>
        <p:txBody>
          <a:bodyPr wrap="none">
            <a:spAutoFit/>
          </a:bodyPr>
          <a:lstStyle/>
          <a:p>
            <a:pPr eaLnBrk="1" hangingPunct="1"/>
            <a:r>
              <a:rPr lang="en-US" sz="1800" b="1" dirty="0" smtClean="0">
                <a:solidFill>
                  <a:schemeClr val="bg1"/>
                </a:solidFill>
                <a:latin typeface="Courier New" pitchFamily="49" charset="0"/>
                <a:cs typeface="Courier New" pitchFamily="49" charset="0"/>
              </a:rPr>
              <a:t>Central   South   </a:t>
            </a:r>
            <a:r>
              <a:rPr lang="en-US" sz="1800" b="1" dirty="0" err="1" smtClean="0">
                <a:solidFill>
                  <a:schemeClr val="bg1"/>
                </a:solidFill>
                <a:latin typeface="Courier New" pitchFamily="49" charset="0"/>
                <a:cs typeface="Courier New" pitchFamily="49" charset="0"/>
              </a:rPr>
              <a:t>South</a:t>
            </a:r>
            <a:r>
              <a:rPr lang="en-US" sz="1800" b="1" dirty="0" smtClean="0">
                <a:solidFill>
                  <a:schemeClr val="bg1"/>
                </a:solidFill>
                <a:latin typeface="Courier New" pitchFamily="49" charset="0"/>
                <a:cs typeface="Courier New" pitchFamily="49" charset="0"/>
              </a:rPr>
              <a:t>   </a:t>
            </a:r>
            <a:r>
              <a:rPr lang="en-US" sz="1800" b="1" dirty="0" err="1" smtClean="0">
                <a:solidFill>
                  <a:schemeClr val="bg1"/>
                </a:solidFill>
                <a:latin typeface="Courier New" pitchFamily="49" charset="0"/>
                <a:cs typeface="Courier New" pitchFamily="49" charset="0"/>
              </a:rPr>
              <a:t>South</a:t>
            </a:r>
            <a:r>
              <a:rPr lang="en-US" sz="1800" b="1" dirty="0" smtClean="0">
                <a:solidFill>
                  <a:schemeClr val="bg1"/>
                </a:solidFill>
                <a:latin typeface="Courier New" pitchFamily="49" charset="0"/>
                <a:cs typeface="Courier New" pitchFamily="49" charset="0"/>
              </a:rPr>
              <a:t>   25N to  25N to  25N to   North</a:t>
            </a:r>
          </a:p>
          <a:p>
            <a:pPr eaLnBrk="1" hangingPunct="1"/>
            <a:r>
              <a:rPr lang="en-US" sz="1800" b="1" u="sng" dirty="0" smtClean="0">
                <a:solidFill>
                  <a:schemeClr val="bg1"/>
                </a:solidFill>
                <a:latin typeface="Courier New" pitchFamily="49" charset="0"/>
                <a:cs typeface="Courier New" pitchFamily="49" charset="0"/>
              </a:rPr>
              <a:t>Pressure   25N   25N-Int 25N-Wea   35N   35N-Int  35N-Wea   35N  </a:t>
            </a:r>
          </a:p>
          <a:p>
            <a:pPr eaLnBrk="1" hangingPunct="1"/>
            <a:r>
              <a:rPr lang="en-US" sz="1800" b="1" dirty="0" smtClean="0">
                <a:solidFill>
                  <a:schemeClr val="bg1"/>
                </a:solidFill>
                <a:latin typeface="Courier New" pitchFamily="49" charset="0"/>
                <a:cs typeface="Courier New" pitchFamily="49" charset="0"/>
              </a:rPr>
              <a:t> 960mb    101kt    102      98      95     100      91      90</a:t>
            </a:r>
            <a:endParaRPr lang="en-US" sz="1800" b="1" dirty="0">
              <a:solidFill>
                <a:schemeClr val="bg1"/>
              </a:solidFill>
              <a:latin typeface="Courier New" pitchFamily="49" charset="0"/>
              <a:cs typeface="Courier New" pitchFamily="49" charset="0"/>
            </a:endParaRPr>
          </a:p>
        </p:txBody>
      </p:sp>
      <p:sp>
        <p:nvSpPr>
          <p:cNvPr id="1412102" name="Rectangle 6"/>
          <p:cNvSpPr>
            <a:spLocks noGrp="1" noChangeArrowheads="1"/>
          </p:cNvSpPr>
          <p:nvPr>
            <p:ph type="body" idx="1"/>
          </p:nvPr>
        </p:nvSpPr>
        <p:spPr>
          <a:xfrm>
            <a:off x="609600" y="3429000"/>
            <a:ext cx="7772400" cy="1905000"/>
          </a:xfrm>
          <a:noFill/>
          <a:ln/>
        </p:spPr>
        <p:txBody>
          <a:bodyPr/>
          <a:lstStyle/>
          <a:p>
            <a:pPr marL="0" indent="0">
              <a:buNone/>
            </a:pPr>
            <a:r>
              <a:rPr lang="en-US" sz="2800" dirty="0" smtClean="0">
                <a:solidFill>
                  <a:schemeClr val="bg1"/>
                </a:solidFill>
              </a:rPr>
              <a:t>Adjustments made (+/- 5 kt) due to small/large TC, to fast/slow moving TC, and/or to high/low environmental pressure</a:t>
            </a:r>
            <a:endParaRPr lang="en-US" sz="2800" dirty="0">
              <a:solidFill>
                <a:schemeClr val="bg1"/>
              </a:solidFill>
            </a:endParaRPr>
          </a:p>
        </p:txBody>
      </p:sp>
    </p:spTree>
    <p:extLst>
      <p:ext uri="{BB962C8B-B14F-4D97-AF65-F5344CB8AC3E}">
        <p14:creationId xmlns:p14="http://schemas.microsoft.com/office/powerpoint/2010/main" val="19856206"/>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Text Box 2"/>
          <p:cNvSpPr txBox="1">
            <a:spLocks noChangeArrowheads="1"/>
          </p:cNvSpPr>
          <p:nvPr/>
        </p:nvSpPr>
        <p:spPr bwMode="auto">
          <a:xfrm>
            <a:off x="1897981" y="0"/>
            <a:ext cx="5553123" cy="1077218"/>
          </a:xfrm>
          <a:prstGeom prst="rect">
            <a:avLst/>
          </a:prstGeom>
          <a:noFill/>
          <a:ln w="9525">
            <a:noFill/>
            <a:miter lim="800000"/>
            <a:headEnd/>
            <a:tailEnd/>
          </a:ln>
          <a:effectLst/>
        </p:spPr>
        <p:txBody>
          <a:bodyPr wrap="none">
            <a:spAutoFit/>
          </a:bodyPr>
          <a:lstStyle/>
          <a:p>
            <a:pPr algn="ctr" eaLnBrk="1" hangingPunct="1"/>
            <a:r>
              <a:rPr lang="en-US" sz="3200" dirty="0">
                <a:solidFill>
                  <a:srgbClr val="FFFFFF"/>
                </a:solidFill>
                <a:latin typeface="Times New Roman" pitchFamily="18" charset="0"/>
              </a:rPr>
              <a:t>Raw Data </a:t>
            </a:r>
            <a:r>
              <a:rPr lang="en-US" sz="3200" dirty="0" smtClean="0">
                <a:solidFill>
                  <a:srgbClr val="FFFFFF"/>
                </a:solidFill>
                <a:latin typeface="Times New Roman" pitchFamily="18" charset="0"/>
              </a:rPr>
              <a:t>(Hurricane Force) </a:t>
            </a:r>
            <a:r>
              <a:rPr lang="en-US" sz="3200" dirty="0">
                <a:solidFill>
                  <a:srgbClr val="FFFFFF"/>
                </a:solidFill>
                <a:latin typeface="Times New Roman" pitchFamily="18" charset="0"/>
              </a:rPr>
              <a:t>for </a:t>
            </a:r>
            <a:endParaRPr lang="en-US" sz="3200" dirty="0" smtClean="0">
              <a:solidFill>
                <a:srgbClr val="FFFFFF"/>
              </a:solidFill>
              <a:latin typeface="Times New Roman" pitchFamily="18" charset="0"/>
            </a:endParaRPr>
          </a:p>
          <a:p>
            <a:pPr algn="ctr" eaLnBrk="1" hangingPunct="1"/>
            <a:r>
              <a:rPr lang="en-US" sz="3200" dirty="0" smtClean="0">
                <a:solidFill>
                  <a:srgbClr val="FFFFFF"/>
                </a:solidFill>
                <a:latin typeface="Times New Roman" pitchFamily="18" charset="0"/>
              </a:rPr>
              <a:t>1921 Tampa Bay Hurricane</a:t>
            </a:r>
            <a:endParaRPr lang="en-US" sz="3200" dirty="0">
              <a:solidFill>
                <a:srgbClr val="FFFFFF"/>
              </a:solidFill>
              <a:latin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712864352"/>
              </p:ext>
            </p:extLst>
          </p:nvPr>
        </p:nvGraphicFramePr>
        <p:xfrm>
          <a:off x="0" y="1066811"/>
          <a:ext cx="9144000" cy="5791190"/>
        </p:xfrm>
        <a:graphic>
          <a:graphicData uri="http://schemas.openxmlformats.org/drawingml/2006/table">
            <a:tbl>
              <a:tblPr/>
              <a:tblGrid>
                <a:gridCol w="815545"/>
                <a:gridCol w="652437"/>
                <a:gridCol w="593124"/>
                <a:gridCol w="489327"/>
                <a:gridCol w="682094"/>
                <a:gridCol w="489327"/>
                <a:gridCol w="444843"/>
                <a:gridCol w="1700291"/>
                <a:gridCol w="400359"/>
                <a:gridCol w="415186"/>
                <a:gridCol w="459672"/>
                <a:gridCol w="934172"/>
                <a:gridCol w="1067623"/>
              </a:tblGrid>
              <a:tr h="233767">
                <a:tc gridSpan="7">
                  <a:txBody>
                    <a:bodyPr/>
                    <a:lstStyle/>
                    <a:p>
                      <a:pPr algn="l" fontAlgn="b"/>
                      <a:r>
                        <a:rPr lang="en-US" sz="1000" b="0" i="0" u="none" strike="noStrike" dirty="0">
                          <a:solidFill>
                            <a:schemeClr val="bg1"/>
                          </a:solidFill>
                          <a:effectLst/>
                          <a:latin typeface="Arial"/>
                        </a:rPr>
                        <a:t>1921 STORM 6 (OCTOBER) - TAMPA BAY HURRICANE</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22-Oct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~16Z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989</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SWAN IS.</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175</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842</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MIN PRESS</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22-Oct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~20Z</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SW </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SWAN IS.</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175</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842</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23-Oct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~22Z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941</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EYE</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SHIP </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215</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855</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"VIRGINIA"</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24-Oct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 8Z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959</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E</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SHIP</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240</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852</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"BALTIC"</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24-Oct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23Z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986</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E</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SHIP-"EL ESTERO"</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256</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844</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US033420</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 0Z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987</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E  </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   </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SHIP-"EL ESTERO"</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256</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844</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COA</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US033420</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 1Z</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~90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SE </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SHIP-"EL ESTERO"</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256</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844</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US033420</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 3Z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943</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EYE</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SHIP-"EL ESTERO"</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256</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844</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MIN PRESS</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1130Z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982</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E</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72</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SHIP </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276</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832</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"TRUXILLO"</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13Z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979</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E</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72</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SHIP </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276</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832</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"TRUXILLO"</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1520Z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958</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EYE</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SHIP </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276</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832</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"TRUXILLO"</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1550Z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958</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W</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72</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SHIP </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276</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832</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"TRUXILLO"</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1630Z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959</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W</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SHIP </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276</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832</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"TRUXILLO"</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19Z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960</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DUNEDIN</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279</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827</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CLINE</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MIN PRESS</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19Z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965</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SAFETY HARBOR</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280</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827</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CLINE</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MIN PRESS</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1918Z</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59</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TAMPA</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280</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825</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MAX WIND</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1918Z</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65</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TAMPA</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280</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825</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EXTREME W</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1930Z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958</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TARPON SPRINGS</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281</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827</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CLINE</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MIN PRESS</a:t>
                      </a:r>
                    </a:p>
                  </a:txBody>
                  <a:tcPr marL="9525" marR="9525" marT="9525" marB="0" anchor="b">
                    <a:lnL>
                      <a:noFill/>
                    </a:lnL>
                    <a:lnR>
                      <a:noFill/>
                    </a:lnR>
                    <a:lnT>
                      <a:noFill/>
                    </a:lnT>
                    <a:lnB>
                      <a:noFill/>
                    </a:lnB>
                  </a:tcPr>
                </a:tc>
              </a:tr>
              <a:tr h="414549">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dirty="0" smtClean="0">
                          <a:solidFill>
                            <a:schemeClr val="bg1"/>
                          </a:solidFill>
                          <a:effectLst/>
                          <a:latin typeface="Arial"/>
                        </a:rPr>
                        <a:t>2040Z</a:t>
                      </a:r>
                      <a:endParaRPr lang="en-US" sz="1000" b="0" i="0" u="none" strike="noStrike" dirty="0">
                        <a:solidFill>
                          <a:schemeClr val="bg1"/>
                        </a:solidFill>
                        <a:effectLst/>
                        <a:latin typeface="Arial"/>
                      </a:endParaRP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952</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TARPON SPRINGS</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281</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827</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MIN PRESS</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1940Z</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0</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TARPON SPRINGS</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281</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827</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CLINE</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EYE</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25-Oct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1945Z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976</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47</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76</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TAMPA</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280</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825</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MIN PRESS</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26-Oct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19Z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991</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SW</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SHIP</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275</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785</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MWR</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"F.D. ASCHE"</a:t>
                      </a:r>
                    </a:p>
                  </a:txBody>
                  <a:tcPr marL="9525" marR="9525" marT="9525" marB="0" anchor="b">
                    <a:lnL>
                      <a:noFill/>
                    </a:lnL>
                    <a:lnR>
                      <a:noFill/>
                    </a:lnR>
                    <a:lnT>
                      <a:noFill/>
                    </a:lnT>
                    <a:lnB>
                      <a:noFill/>
                    </a:lnB>
                  </a:tcPr>
                </a:tc>
              </a:tr>
              <a:tr h="233767">
                <a:tc>
                  <a:txBody>
                    <a:bodyPr/>
                    <a:lstStyle/>
                    <a:p>
                      <a:pPr algn="r" fontAlgn="b"/>
                      <a:r>
                        <a:rPr lang="en-US" sz="1000" b="0" i="0" u="none" strike="noStrike">
                          <a:solidFill>
                            <a:schemeClr val="bg1"/>
                          </a:solidFill>
                          <a:effectLst/>
                          <a:latin typeface="Arial"/>
                        </a:rPr>
                        <a:t>27-Oct</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12Z</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996</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NE </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70</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   </a:t>
                      </a: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SHIP-"W.C. GORGAS"</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300</a:t>
                      </a:r>
                    </a:p>
                  </a:txBody>
                  <a:tcPr marL="9525" marR="9525" marT="9525" marB="0" anchor="b">
                    <a:lnL>
                      <a:noFill/>
                    </a:lnL>
                    <a:lnR>
                      <a:noFill/>
                    </a:lnR>
                    <a:lnT>
                      <a:noFill/>
                    </a:lnT>
                    <a:lnB>
                      <a:noFill/>
                    </a:lnB>
                  </a:tcPr>
                </a:tc>
                <a:tc>
                  <a:txBody>
                    <a:bodyPr/>
                    <a:lstStyle/>
                    <a:p>
                      <a:pPr algn="r" fontAlgn="b"/>
                      <a:r>
                        <a:rPr lang="en-US" sz="1000" b="0" i="0" u="none" strike="noStrike">
                          <a:solidFill>
                            <a:schemeClr val="bg1"/>
                          </a:solidFill>
                          <a:effectLst/>
                          <a:latin typeface="Arial"/>
                        </a:rPr>
                        <a:t>731</a:t>
                      </a:r>
                    </a:p>
                  </a:txBody>
                  <a:tcPr marL="9525" marR="9525" marT="9525" marB="0" anchor="b">
                    <a:lnL>
                      <a:noFill/>
                    </a:lnL>
                    <a:lnR>
                      <a:noFill/>
                    </a:lnR>
                    <a:lnT>
                      <a:noFill/>
                    </a:lnT>
                    <a:lnB>
                      <a:noFill/>
                    </a:lnB>
                  </a:tcPr>
                </a:tc>
                <a:tc>
                  <a:txBody>
                    <a:bodyPr/>
                    <a:lstStyle/>
                    <a:p>
                      <a:pPr algn="l" fontAlgn="b"/>
                      <a:endParaRPr lang="en-US" sz="1000" b="0" i="0" u="none" strike="noStrike">
                        <a:solidFill>
                          <a:schemeClr val="bg1"/>
                        </a:solidFill>
                        <a:effectLst/>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solidFill>
                            <a:schemeClr val="bg1"/>
                          </a:solidFill>
                          <a:effectLst/>
                          <a:latin typeface="Arial"/>
                        </a:rPr>
                        <a:t>COA</a:t>
                      </a:r>
                    </a:p>
                  </a:txBody>
                  <a:tcPr marL="9525" marR="9525" marT="9525" marB="0" anchor="b">
                    <a:lnL>
                      <a:noFill/>
                    </a:lnL>
                    <a:lnR>
                      <a:noFill/>
                    </a:lnR>
                    <a:lnT>
                      <a:noFill/>
                    </a:lnT>
                    <a:lnB>
                      <a:noFill/>
                    </a:lnB>
                  </a:tcPr>
                </a:tc>
                <a:tc>
                  <a:txBody>
                    <a:bodyPr/>
                    <a:lstStyle/>
                    <a:p>
                      <a:pPr algn="l" fontAlgn="b"/>
                      <a:r>
                        <a:rPr lang="en-US" sz="1000" b="0" i="0" u="none" strike="noStrike" dirty="0">
                          <a:solidFill>
                            <a:schemeClr val="bg1"/>
                          </a:solidFill>
                          <a:effectLst/>
                          <a:latin typeface="Arial"/>
                        </a:rPr>
                        <a:t>US034079</a:t>
                      </a: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2350648849"/>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2"/>
          <p:cNvSpPr>
            <a:spLocks noChangeArrowheads="1"/>
          </p:cNvSpPr>
          <p:nvPr/>
        </p:nvSpPr>
        <p:spPr bwMode="auto">
          <a:xfrm>
            <a:off x="228600" y="979468"/>
            <a:ext cx="8610600" cy="4508927"/>
          </a:xfrm>
          <a:prstGeom prst="rect">
            <a:avLst/>
          </a:prstGeom>
          <a:noFill/>
          <a:ln w="9525">
            <a:noFill/>
            <a:miter lim="800000"/>
            <a:headEnd/>
            <a:tailEnd/>
          </a:ln>
          <a:effectLst/>
        </p:spPr>
        <p:txBody>
          <a:bodyPr>
            <a:spAutoFit/>
          </a:bodyPr>
          <a:lstStyle/>
          <a:p>
            <a:pPr eaLnBrk="1" hangingPunct="1">
              <a:spcBef>
                <a:spcPct val="50000"/>
              </a:spcBef>
            </a:pPr>
            <a:r>
              <a:rPr lang="en-US" sz="1400" b="1" dirty="0">
                <a:solidFill>
                  <a:schemeClr val="bg1"/>
                </a:solidFill>
                <a:latin typeface="Courier New" pitchFamily="49" charset="0"/>
              </a:rPr>
              <a:t>1921/06 - 2009 REVISION:</a:t>
            </a:r>
          </a:p>
          <a:p>
            <a:pPr eaLnBrk="1" hangingPunct="1">
              <a:spcBef>
                <a:spcPct val="50000"/>
              </a:spcBef>
            </a:pPr>
            <a:endParaRPr lang="en-US" sz="1400" b="1" dirty="0">
              <a:solidFill>
                <a:schemeClr val="bg1"/>
              </a:solidFill>
              <a:latin typeface="Courier New" pitchFamily="49" charset="0"/>
            </a:endParaRPr>
          </a:p>
          <a:p>
            <a:pPr eaLnBrk="1" hangingPunct="1">
              <a:spcBef>
                <a:spcPct val="50000"/>
              </a:spcBef>
            </a:pPr>
            <a:r>
              <a:rPr lang="en-US" sz="1400" b="1" dirty="0">
                <a:solidFill>
                  <a:schemeClr val="bg1"/>
                </a:solidFill>
                <a:latin typeface="Courier New" pitchFamily="49" charset="0"/>
              </a:rPr>
              <a:t>22585 10/20/1921 M=11  6 SNBR= 523 NOT NAMED   XING=1 SSS=3</a:t>
            </a:r>
          </a:p>
          <a:p>
            <a:pPr eaLnBrk="1" hangingPunct="1">
              <a:spcBef>
                <a:spcPct val="50000"/>
              </a:spcBef>
            </a:pPr>
            <a:r>
              <a:rPr lang="en-US" sz="1400" b="1" dirty="0">
                <a:solidFill>
                  <a:schemeClr val="bg1"/>
                </a:solidFill>
                <a:latin typeface="Courier New" pitchFamily="49" charset="0"/>
              </a:rPr>
              <a:t>22590 10/20*123 801  35    0*131 804  35    0*137 806  35    0*143 809  40    0</a:t>
            </a:r>
          </a:p>
          <a:p>
            <a:pPr eaLnBrk="1" hangingPunct="1">
              <a:spcBef>
                <a:spcPct val="50000"/>
              </a:spcBef>
            </a:pPr>
            <a:r>
              <a:rPr lang="en-US" sz="1400" b="1" dirty="0">
                <a:solidFill>
                  <a:schemeClr val="bg1"/>
                </a:solidFill>
                <a:latin typeface="Courier New" pitchFamily="49" charset="0"/>
              </a:rPr>
              <a:t>22590 10/20*127 801  35    0*131 804  35    0*135 806  35    0*138 809  40    0</a:t>
            </a:r>
          </a:p>
          <a:p>
            <a:pPr eaLnBrk="1" hangingPunct="1">
              <a:spcBef>
                <a:spcPct val="50000"/>
              </a:spcBef>
            </a:pPr>
            <a:r>
              <a:rPr lang="en-US" sz="1400" b="1" dirty="0">
                <a:solidFill>
                  <a:schemeClr val="bg1"/>
                </a:solidFill>
                <a:latin typeface="Courier New" pitchFamily="49" charset="0"/>
              </a:rPr>
              <a:t>            ***                               ***              ***      </a:t>
            </a:r>
          </a:p>
          <a:p>
            <a:pPr eaLnBrk="1" hangingPunct="1">
              <a:spcBef>
                <a:spcPct val="50000"/>
              </a:spcBef>
            </a:pPr>
            <a:endParaRPr lang="en-US" sz="1400" b="1" dirty="0">
              <a:solidFill>
                <a:schemeClr val="bg1"/>
              </a:solidFill>
              <a:latin typeface="Courier New" pitchFamily="49" charset="0"/>
            </a:endParaRPr>
          </a:p>
          <a:p>
            <a:pPr eaLnBrk="1" hangingPunct="1">
              <a:spcBef>
                <a:spcPct val="50000"/>
              </a:spcBef>
            </a:pPr>
            <a:r>
              <a:rPr lang="en-US" sz="1400" b="1" dirty="0">
                <a:solidFill>
                  <a:schemeClr val="bg1"/>
                </a:solidFill>
                <a:latin typeface="Courier New" pitchFamily="49" charset="0"/>
              </a:rPr>
              <a:t>22595 10/21*148 812  45    0*153 815  50    0*158 818  50    0*162 821  55    0</a:t>
            </a:r>
          </a:p>
          <a:p>
            <a:pPr eaLnBrk="1" hangingPunct="1">
              <a:spcBef>
                <a:spcPct val="50000"/>
              </a:spcBef>
            </a:pPr>
            <a:r>
              <a:rPr lang="en-US" sz="1400" b="1" dirty="0">
                <a:solidFill>
                  <a:schemeClr val="bg1"/>
                </a:solidFill>
                <a:latin typeface="Courier New" pitchFamily="49" charset="0"/>
              </a:rPr>
              <a:t>22595 10/21*142 812  45    0*146 815  50    0*150 818  50    0*155 822  55    0</a:t>
            </a:r>
          </a:p>
          <a:p>
            <a:pPr eaLnBrk="1" hangingPunct="1">
              <a:spcBef>
                <a:spcPct val="50000"/>
              </a:spcBef>
            </a:pPr>
            <a:r>
              <a:rPr lang="en-US" sz="1400" b="1" dirty="0">
                <a:solidFill>
                  <a:schemeClr val="bg1"/>
                </a:solidFill>
                <a:latin typeface="Courier New" pitchFamily="49" charset="0"/>
              </a:rPr>
              <a:t>            ***              ***              ***              *** *** </a:t>
            </a:r>
          </a:p>
          <a:p>
            <a:pPr eaLnBrk="1" hangingPunct="1">
              <a:spcBef>
                <a:spcPct val="50000"/>
              </a:spcBef>
            </a:pPr>
            <a:endParaRPr lang="en-US" sz="1400" b="1" dirty="0">
              <a:solidFill>
                <a:schemeClr val="bg1"/>
              </a:solidFill>
              <a:latin typeface="Courier New" pitchFamily="49" charset="0"/>
            </a:endParaRPr>
          </a:p>
          <a:p>
            <a:pPr eaLnBrk="1" hangingPunct="1">
              <a:spcBef>
                <a:spcPct val="50000"/>
              </a:spcBef>
            </a:pPr>
            <a:r>
              <a:rPr lang="en-US" sz="1400" b="1" dirty="0">
                <a:solidFill>
                  <a:schemeClr val="bg1"/>
                </a:solidFill>
                <a:latin typeface="Courier New" pitchFamily="49" charset="0"/>
              </a:rPr>
              <a:t>22600 10/22*166 824  65    0*170 827  70    0*175 830  75    0*181 834  80    0</a:t>
            </a:r>
          </a:p>
          <a:p>
            <a:pPr eaLnBrk="1" hangingPunct="1">
              <a:spcBef>
                <a:spcPct val="50000"/>
              </a:spcBef>
            </a:pPr>
            <a:r>
              <a:rPr lang="en-US" sz="1400" b="1" dirty="0">
                <a:solidFill>
                  <a:schemeClr val="bg1"/>
                </a:solidFill>
                <a:latin typeface="Courier New" pitchFamily="49" charset="0"/>
              </a:rPr>
              <a:t>22600 10/22*160 826  65    0*165 830  70    0*170 835  75    0*176 840  80    0</a:t>
            </a:r>
          </a:p>
          <a:p>
            <a:pPr eaLnBrk="1" hangingPunct="1">
              <a:spcBef>
                <a:spcPct val="50000"/>
              </a:spcBef>
            </a:pPr>
            <a:r>
              <a:rPr lang="en-US" sz="1400" b="1" dirty="0">
                <a:solidFill>
                  <a:schemeClr val="bg1"/>
                </a:solidFill>
                <a:latin typeface="Courier New" pitchFamily="49" charset="0"/>
              </a:rPr>
              <a:t>            *** ***          *** ***          *** ***          *** ***</a:t>
            </a:r>
          </a:p>
        </p:txBody>
      </p:sp>
      <p:sp>
        <p:nvSpPr>
          <p:cNvPr id="1397763" name="Text Box 3"/>
          <p:cNvSpPr txBox="1">
            <a:spLocks noChangeArrowheads="1"/>
          </p:cNvSpPr>
          <p:nvPr/>
        </p:nvSpPr>
        <p:spPr bwMode="auto">
          <a:xfrm>
            <a:off x="1438275" y="25400"/>
            <a:ext cx="5935663" cy="946150"/>
          </a:xfrm>
          <a:prstGeom prst="rect">
            <a:avLst/>
          </a:prstGeom>
          <a:noFill/>
          <a:ln w="9525">
            <a:noFill/>
            <a:miter lim="800000"/>
            <a:headEnd/>
            <a:tailEnd/>
          </a:ln>
          <a:effectLst/>
        </p:spPr>
        <p:txBody>
          <a:bodyPr wrap="none">
            <a:spAutoFit/>
          </a:bodyPr>
          <a:lstStyle/>
          <a:p>
            <a:pPr algn="ctr" eaLnBrk="1" hangingPunct="1"/>
            <a:r>
              <a:rPr lang="en-US" sz="2800" dirty="0">
                <a:solidFill>
                  <a:schemeClr val="bg1"/>
                </a:solidFill>
                <a:latin typeface="Times New Roman" pitchFamily="18" charset="0"/>
              </a:rPr>
              <a:t>Revised “Best Track” (HURDAT) Data </a:t>
            </a:r>
          </a:p>
          <a:p>
            <a:pPr algn="ctr" eaLnBrk="1" hangingPunct="1"/>
            <a:r>
              <a:rPr lang="en-US" sz="2800" dirty="0">
                <a:solidFill>
                  <a:schemeClr val="bg1"/>
                </a:solidFill>
                <a:latin typeface="Times New Roman" pitchFamily="18" charset="0"/>
              </a:rPr>
              <a:t>for </a:t>
            </a:r>
            <a:r>
              <a:rPr lang="en-US" sz="2800" dirty="0" smtClean="0">
                <a:solidFill>
                  <a:schemeClr val="bg1"/>
                </a:solidFill>
                <a:latin typeface="Times New Roman" pitchFamily="18" charset="0"/>
              </a:rPr>
              <a:t>1921 Tampa Bay Hurricane</a:t>
            </a:r>
            <a:endParaRPr lang="en-US" sz="2800" dirty="0">
              <a:solidFill>
                <a:schemeClr val="bg1"/>
              </a:solidFill>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8" name="Rectangle 2"/>
          <p:cNvSpPr>
            <a:spLocks noGrp="1" noChangeArrowheads="1"/>
          </p:cNvSpPr>
          <p:nvPr>
            <p:ph type="title"/>
          </p:nvPr>
        </p:nvSpPr>
        <p:spPr>
          <a:xfrm>
            <a:off x="5486400" y="0"/>
            <a:ext cx="3657600" cy="1143000"/>
          </a:xfrm>
          <a:noFill/>
        </p:spPr>
        <p:txBody>
          <a:bodyPr anchorCtr="1"/>
          <a:lstStyle/>
          <a:p>
            <a:r>
              <a:rPr lang="en-US" sz="6000" dirty="0">
                <a:solidFill>
                  <a:schemeClr val="bg1"/>
                </a:solidFill>
              </a:rPr>
              <a:t>HURDAT</a:t>
            </a:r>
          </a:p>
        </p:txBody>
      </p:sp>
      <p:sp>
        <p:nvSpPr>
          <p:cNvPr id="1222659" name="Rectangle 3"/>
          <p:cNvSpPr>
            <a:spLocks noGrp="1" noChangeArrowheads="1"/>
          </p:cNvSpPr>
          <p:nvPr>
            <p:ph type="body" sz="half" idx="1"/>
          </p:nvPr>
        </p:nvSpPr>
        <p:spPr>
          <a:xfrm>
            <a:off x="0" y="762000"/>
            <a:ext cx="5486400" cy="4648200"/>
          </a:xfrm>
          <a:noFill/>
        </p:spPr>
        <p:txBody>
          <a:bodyPr anchor="ctr" anchorCtr="1"/>
          <a:lstStyle/>
          <a:p>
            <a:pPr marL="0" indent="0">
              <a:buNone/>
            </a:pPr>
            <a:endParaRPr lang="en-US" sz="2400" dirty="0" smtClean="0">
              <a:solidFill>
                <a:schemeClr val="bg1"/>
              </a:solidFill>
              <a:latin typeface="Arial" charset="0"/>
            </a:endParaRPr>
          </a:p>
          <a:p>
            <a:pPr marL="0" indent="0">
              <a:buNone/>
            </a:pPr>
            <a:r>
              <a:rPr lang="en-US" sz="2400" dirty="0" smtClean="0">
                <a:solidFill>
                  <a:schemeClr val="bg1"/>
                </a:solidFill>
                <a:latin typeface="Arial" charset="0"/>
              </a:rPr>
              <a:t>The </a:t>
            </a:r>
            <a:r>
              <a:rPr lang="en-US" sz="2400" dirty="0">
                <a:solidFill>
                  <a:schemeClr val="bg1"/>
                </a:solidFill>
                <a:latin typeface="Arial" charset="0"/>
              </a:rPr>
              <a:t>National Hurricane Center maintains and updates annually the North Atlantic Basin’s Hurricane Database (HURDAT</a:t>
            </a:r>
            <a:r>
              <a:rPr lang="en-US" sz="2400" dirty="0" smtClean="0">
                <a:solidFill>
                  <a:schemeClr val="bg1"/>
                </a:solidFill>
                <a:latin typeface="Arial" charset="0"/>
              </a:rPr>
              <a:t>)</a:t>
            </a:r>
          </a:p>
          <a:p>
            <a:endParaRPr lang="en-US" sz="2800" dirty="0">
              <a:solidFill>
                <a:schemeClr val="bg1"/>
              </a:solidFill>
              <a:latin typeface="Arial" charset="0"/>
            </a:endParaRPr>
          </a:p>
          <a:p>
            <a:pPr marL="0" indent="0">
              <a:buNone/>
            </a:pPr>
            <a:r>
              <a:rPr lang="en-US" sz="2000" dirty="0" smtClean="0">
                <a:solidFill>
                  <a:schemeClr val="bg1"/>
                </a:solidFill>
                <a:latin typeface="Arial" charset="0"/>
              </a:rPr>
              <a:t>HURDAT provides from 1851 to 2009 for all tropical storms, subtropical storms, and hurricanes every 6 hours:</a:t>
            </a:r>
          </a:p>
          <a:p>
            <a:r>
              <a:rPr lang="en-US" sz="2000" b="1" dirty="0" smtClean="0">
                <a:solidFill>
                  <a:schemeClr val="bg1"/>
                </a:solidFill>
                <a:latin typeface="Arial" charset="0"/>
              </a:rPr>
              <a:t>Positions</a:t>
            </a:r>
            <a:r>
              <a:rPr lang="en-US" sz="2000" dirty="0" smtClean="0">
                <a:solidFill>
                  <a:schemeClr val="bg1"/>
                </a:solidFill>
                <a:latin typeface="Arial" charset="0"/>
              </a:rPr>
              <a:t> (to nearest 0.1 degree latitude/longitude)</a:t>
            </a:r>
          </a:p>
          <a:p>
            <a:r>
              <a:rPr lang="en-US" sz="2000" b="1" dirty="0" smtClean="0">
                <a:solidFill>
                  <a:schemeClr val="bg1"/>
                </a:solidFill>
                <a:latin typeface="Arial" charset="0"/>
              </a:rPr>
              <a:t>Intensity</a:t>
            </a:r>
            <a:r>
              <a:rPr lang="en-US" sz="2000" dirty="0" smtClean="0">
                <a:solidFill>
                  <a:schemeClr val="bg1"/>
                </a:solidFill>
                <a:latin typeface="Arial" charset="0"/>
              </a:rPr>
              <a:t> (1 min surface winds to nearest 10 kt from 1851-1885, 5 kt from 1886 onward)</a:t>
            </a:r>
          </a:p>
          <a:p>
            <a:r>
              <a:rPr lang="en-US" sz="2000" b="1" dirty="0" smtClean="0">
                <a:solidFill>
                  <a:schemeClr val="bg1"/>
                </a:solidFill>
                <a:latin typeface="Arial" charset="0"/>
              </a:rPr>
              <a:t>Central pressure</a:t>
            </a:r>
            <a:r>
              <a:rPr lang="en-US" sz="2000" dirty="0" smtClean="0">
                <a:solidFill>
                  <a:schemeClr val="bg1"/>
                </a:solidFill>
                <a:latin typeface="Arial" charset="0"/>
              </a:rPr>
              <a:t> (to nearest 1 mb, when observed)</a:t>
            </a:r>
          </a:p>
          <a:p>
            <a:r>
              <a:rPr lang="en-US" sz="2000" b="1" dirty="0" smtClean="0">
                <a:solidFill>
                  <a:schemeClr val="bg1"/>
                </a:solidFill>
                <a:latin typeface="Arial" charset="0"/>
              </a:rPr>
              <a:t>34, 50, and 64 kt wind radii maximum extent</a:t>
            </a:r>
            <a:r>
              <a:rPr lang="en-US" sz="2000" dirty="0" smtClean="0">
                <a:solidFill>
                  <a:schemeClr val="bg1"/>
                </a:solidFill>
                <a:latin typeface="Arial" charset="0"/>
              </a:rPr>
              <a:t> since 2004 ( by quadrant, to nearest 5 nmi)</a:t>
            </a:r>
            <a:endParaRPr lang="en-US" sz="2000" dirty="0">
              <a:solidFill>
                <a:schemeClr val="bg1"/>
              </a:solidFill>
              <a:latin typeface="Arial" charset="0"/>
            </a:endParaRPr>
          </a:p>
        </p:txBody>
      </p:sp>
      <p:pic>
        <p:nvPicPr>
          <p:cNvPr id="13987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8471" y="1066800"/>
            <a:ext cx="366552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87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471" y="3886200"/>
            <a:ext cx="3665529"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702852"/>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811" name="Text Box 3"/>
          <p:cNvSpPr txBox="1">
            <a:spLocks noChangeArrowheads="1"/>
          </p:cNvSpPr>
          <p:nvPr/>
        </p:nvSpPr>
        <p:spPr bwMode="auto">
          <a:xfrm>
            <a:off x="1792198" y="152400"/>
            <a:ext cx="5324663" cy="1077218"/>
          </a:xfrm>
          <a:prstGeom prst="rect">
            <a:avLst/>
          </a:prstGeom>
          <a:noFill/>
          <a:ln w="9525">
            <a:noFill/>
            <a:miter lim="800000"/>
            <a:headEnd/>
            <a:tailEnd/>
          </a:ln>
          <a:effectLst/>
        </p:spPr>
        <p:txBody>
          <a:bodyPr wrap="none">
            <a:spAutoFit/>
          </a:bodyPr>
          <a:lstStyle/>
          <a:p>
            <a:pPr algn="ctr" eaLnBrk="1" hangingPunct="1"/>
            <a:r>
              <a:rPr lang="en-US" sz="3200" dirty="0">
                <a:solidFill>
                  <a:schemeClr val="bg1"/>
                </a:solidFill>
                <a:latin typeface="Times New Roman" pitchFamily="18" charset="0"/>
              </a:rPr>
              <a:t>Metadata File for </a:t>
            </a:r>
            <a:endParaRPr lang="en-US" sz="3200" dirty="0" smtClean="0">
              <a:solidFill>
                <a:schemeClr val="bg1"/>
              </a:solidFill>
              <a:latin typeface="Times New Roman" pitchFamily="18" charset="0"/>
            </a:endParaRPr>
          </a:p>
          <a:p>
            <a:pPr algn="ctr" eaLnBrk="1" hangingPunct="1"/>
            <a:r>
              <a:rPr lang="en-US" sz="3200" dirty="0" smtClean="0">
                <a:solidFill>
                  <a:schemeClr val="bg1"/>
                </a:solidFill>
                <a:latin typeface="Times New Roman" pitchFamily="18" charset="0"/>
              </a:rPr>
              <a:t>the 1921 Tampa Bay Hurricane</a:t>
            </a:r>
            <a:endParaRPr lang="en-US" sz="3200" dirty="0">
              <a:solidFill>
                <a:schemeClr val="bg1"/>
              </a:solidFill>
              <a:latin typeface="Times New Roman" pitchFamily="18" charset="0"/>
            </a:endParaRPr>
          </a:p>
        </p:txBody>
      </p:sp>
      <p:sp>
        <p:nvSpPr>
          <p:cNvPr id="1411073" name="Rectangle 1"/>
          <p:cNvSpPr>
            <a:spLocks noChangeArrowheads="1"/>
          </p:cNvSpPr>
          <p:nvPr/>
        </p:nvSpPr>
        <p:spPr bwMode="auto">
          <a:xfrm>
            <a:off x="1536102" y="1447800"/>
            <a:ext cx="5836854" cy="526297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eaLnBrk="1" hangingPunct="1"/>
            <a:r>
              <a:rPr lang="en-US" sz="1200" dirty="0" smtClean="0">
                <a:solidFill>
                  <a:schemeClr val="bg1"/>
                </a:solidFill>
                <a:latin typeface="Arial Unicode MS" pitchFamily="34" charset="-128"/>
              </a:rPr>
              <a:t>The </a:t>
            </a:r>
            <a:r>
              <a:rPr lang="en-US" sz="1200" dirty="0">
                <a:solidFill>
                  <a:schemeClr val="bg1"/>
                </a:solidFill>
                <a:latin typeface="Arial Unicode MS" pitchFamily="34" charset="-128"/>
              </a:rPr>
              <a:t>hurricane made landfall in southwest Florida with a central</a:t>
            </a:r>
          </a:p>
          <a:p>
            <a:pPr lvl="0" eaLnBrk="1" hangingPunct="1"/>
            <a:r>
              <a:rPr lang="en-US" sz="1200" dirty="0">
                <a:solidFill>
                  <a:schemeClr val="bg1"/>
                </a:solidFill>
                <a:latin typeface="Arial Unicode MS" pitchFamily="34" charset="-128"/>
              </a:rPr>
              <a:t>pressure of 952 mb measured in Tarpon Springs at 1940-2040 UTC on the 25th.</a:t>
            </a:r>
          </a:p>
          <a:p>
            <a:pPr lvl="0" eaLnBrk="1" hangingPunct="1"/>
            <a:r>
              <a:rPr lang="en-US" sz="1200" dirty="0">
                <a:solidFill>
                  <a:schemeClr val="bg1"/>
                </a:solidFill>
                <a:latin typeface="Arial Unicode MS" pitchFamily="34" charset="-128"/>
              </a:rPr>
              <a:t>952 mb suggests winds of 108 kt from the Gulf of Mexico pressure-wind </a:t>
            </a:r>
          </a:p>
          <a:p>
            <a:pPr lvl="0" eaLnBrk="1" hangingPunct="1"/>
            <a:r>
              <a:rPr lang="en-US" sz="1200" dirty="0">
                <a:solidFill>
                  <a:schemeClr val="bg1"/>
                </a:solidFill>
                <a:latin typeface="Arial Unicode MS" pitchFamily="34" charset="-128"/>
              </a:rPr>
              <a:t>relationship.  The new Brown et al. (2006) pressure-wind relationship suggests</a:t>
            </a:r>
          </a:p>
          <a:p>
            <a:pPr lvl="0" eaLnBrk="1" hangingPunct="1"/>
            <a:r>
              <a:rPr lang="en-US" sz="1200" dirty="0">
                <a:solidFill>
                  <a:schemeClr val="bg1"/>
                </a:solidFill>
                <a:latin typeface="Arial Unicode MS" pitchFamily="34" charset="-128"/>
              </a:rPr>
              <a:t>103 kt from the north of 25N associations.  Schwerdt et al. (1979) suggested an </a:t>
            </a:r>
          </a:p>
          <a:p>
            <a:pPr lvl="0" eaLnBrk="1" hangingPunct="1"/>
            <a:r>
              <a:rPr lang="en-US" sz="1200" dirty="0">
                <a:solidFill>
                  <a:schemeClr val="bg1"/>
                </a:solidFill>
                <a:latin typeface="Arial Unicode MS" pitchFamily="34" charset="-128"/>
              </a:rPr>
              <a:t>environmental pressure of 1006 mb, maximum 1 min surface wind at the coast of </a:t>
            </a:r>
          </a:p>
          <a:p>
            <a:pPr lvl="0" eaLnBrk="1" hangingPunct="1"/>
            <a:r>
              <a:rPr lang="en-US" sz="1200" dirty="0">
                <a:solidFill>
                  <a:schemeClr val="bg1"/>
                </a:solidFill>
                <a:latin typeface="Arial Unicode MS" pitchFamily="34" charset="-128"/>
              </a:rPr>
              <a:t>98 kt, suggesting a low end Category 3 hurricane.  Ho et al. analyzed a </a:t>
            </a:r>
          </a:p>
          <a:p>
            <a:pPr lvl="0" eaLnBrk="1" hangingPunct="1"/>
            <a:r>
              <a:rPr lang="en-US" sz="1200" dirty="0">
                <a:solidFill>
                  <a:schemeClr val="bg1"/>
                </a:solidFill>
                <a:latin typeface="Arial Unicode MS" pitchFamily="34" charset="-128"/>
              </a:rPr>
              <a:t>landfall position of 27.9N, 82.8W with a 952 mb central pressure and an RMW of </a:t>
            </a:r>
          </a:p>
          <a:p>
            <a:pPr lvl="0" eaLnBrk="1" hangingPunct="1"/>
            <a:r>
              <a:rPr lang="en-US" sz="1200" dirty="0">
                <a:solidFill>
                  <a:schemeClr val="bg1"/>
                </a:solidFill>
                <a:latin typeface="Arial Unicode MS" pitchFamily="34" charset="-128"/>
              </a:rPr>
              <a:t>18 nmi.  Such an RMW is close to the average value for that latitude and </a:t>
            </a:r>
          </a:p>
          <a:p>
            <a:pPr lvl="0" eaLnBrk="1" hangingPunct="1"/>
            <a:r>
              <a:rPr lang="en-US" sz="1200" dirty="0">
                <a:solidFill>
                  <a:schemeClr val="bg1"/>
                </a:solidFill>
                <a:latin typeface="Arial Unicode MS" pitchFamily="34" charset="-128"/>
              </a:rPr>
              <a:t>central pressure (Vickery et al. 2000), thus 105 kt is chosen for intensity at </a:t>
            </a:r>
          </a:p>
          <a:p>
            <a:pPr lvl="0" eaLnBrk="1" hangingPunct="1"/>
            <a:r>
              <a:rPr lang="en-US" sz="1200" dirty="0">
                <a:solidFill>
                  <a:schemeClr val="bg1"/>
                </a:solidFill>
                <a:latin typeface="Arial Unicode MS" pitchFamily="34" charset="-128"/>
              </a:rPr>
              <a:t>landfall, making the storm a Category 3.  This is in agreement with </a:t>
            </a:r>
          </a:p>
          <a:p>
            <a:pPr lvl="0" eaLnBrk="1" hangingPunct="1"/>
            <a:r>
              <a:rPr lang="en-US" sz="1200" dirty="0">
                <a:solidFill>
                  <a:schemeClr val="bg1"/>
                </a:solidFill>
                <a:latin typeface="Arial Unicode MS" pitchFamily="34" charset="-128"/>
              </a:rPr>
              <a:t>HURDAT, Neumann et al., and Jarrell et al.  Highest observed winds for this </a:t>
            </a:r>
          </a:p>
          <a:p>
            <a:pPr lvl="0" eaLnBrk="1" hangingPunct="1"/>
            <a:r>
              <a:rPr lang="en-US" sz="1200" dirty="0">
                <a:solidFill>
                  <a:schemeClr val="bg1"/>
                </a:solidFill>
                <a:latin typeface="Arial Unicode MS" pitchFamily="34" charset="-128"/>
              </a:rPr>
              <a:t>system from Tampa at 1918 UTC on the 25th were 59 kt, which converts to 49 kt </a:t>
            </a:r>
          </a:p>
          <a:p>
            <a:pPr lvl="0" eaLnBrk="1" hangingPunct="1"/>
            <a:r>
              <a:rPr lang="en-US" sz="1200" dirty="0">
                <a:solidFill>
                  <a:schemeClr val="bg1"/>
                </a:solidFill>
                <a:latin typeface="Arial Unicode MS" pitchFamily="34" charset="-128"/>
              </a:rPr>
              <a:t>after adjustment. However, the landfall position from Ho et al. is too far</a:t>
            </a:r>
          </a:p>
          <a:p>
            <a:pPr lvl="0" eaLnBrk="1" hangingPunct="1"/>
            <a:r>
              <a:rPr lang="en-US" sz="1200" dirty="0">
                <a:solidFill>
                  <a:schemeClr val="bg1"/>
                </a:solidFill>
                <a:latin typeface="Arial Unicode MS" pitchFamily="34" charset="-128"/>
              </a:rPr>
              <a:t>south given the </a:t>
            </a:r>
            <a:r>
              <a:rPr lang="en-US" sz="1200" dirty="0" err="1">
                <a:solidFill>
                  <a:schemeClr val="bg1"/>
                </a:solidFill>
                <a:latin typeface="Arial Unicode MS" pitchFamily="34" charset="-128"/>
              </a:rPr>
              <a:t>clearcut</a:t>
            </a:r>
            <a:r>
              <a:rPr lang="en-US" sz="1200" dirty="0">
                <a:solidFill>
                  <a:schemeClr val="bg1"/>
                </a:solidFill>
                <a:latin typeface="Arial Unicode MS" pitchFamily="34" charset="-128"/>
              </a:rPr>
              <a:t> eye passage over Tarpon Springs.  A landfall position</a:t>
            </a:r>
          </a:p>
          <a:p>
            <a:pPr lvl="0" eaLnBrk="1" hangingPunct="1"/>
            <a:r>
              <a:rPr lang="en-US" sz="1200" dirty="0">
                <a:solidFill>
                  <a:schemeClr val="bg1"/>
                </a:solidFill>
                <a:latin typeface="Arial Unicode MS" pitchFamily="34" charset="-128"/>
              </a:rPr>
              <a:t>of 28.1N 82.8W is used instead, which retains the original HURDAT position</a:t>
            </a:r>
          </a:p>
          <a:p>
            <a:pPr lvl="0" eaLnBrk="1" hangingPunct="1"/>
            <a:r>
              <a:rPr lang="en-US" sz="1200" dirty="0">
                <a:solidFill>
                  <a:schemeClr val="bg1"/>
                </a:solidFill>
                <a:latin typeface="Arial Unicode MS" pitchFamily="34" charset="-128"/>
              </a:rPr>
              <a:t>at 18 UTC on the 25th.  Peak observed winds after landfall within two hours of </a:t>
            </a:r>
          </a:p>
          <a:p>
            <a:pPr lvl="0" eaLnBrk="1" hangingPunct="1"/>
            <a:r>
              <a:rPr lang="en-US" sz="1200" dirty="0">
                <a:solidFill>
                  <a:schemeClr val="bg1"/>
                </a:solidFill>
                <a:latin typeface="Arial Unicode MS" pitchFamily="34" charset="-128"/>
              </a:rPr>
              <a:t>the 00 and 06 UTC synoptic times on the 26th were 50 kt and 45 kt from ship </a:t>
            </a:r>
          </a:p>
          <a:p>
            <a:pPr lvl="0" eaLnBrk="1" hangingPunct="1"/>
            <a:r>
              <a:rPr lang="en-US" sz="1200" dirty="0">
                <a:solidFill>
                  <a:schemeClr val="bg1"/>
                </a:solidFill>
                <a:latin typeface="Arial Unicode MS" pitchFamily="34" charset="-128"/>
              </a:rPr>
              <a:t>observations in the Gulf of Mexico.  (Highest land based winds were 49 kt </a:t>
            </a:r>
          </a:p>
          <a:p>
            <a:pPr lvl="0" eaLnBrk="1" hangingPunct="1"/>
            <a:r>
              <a:rPr lang="en-US" sz="1200" dirty="0">
                <a:solidFill>
                  <a:schemeClr val="bg1"/>
                </a:solidFill>
                <a:latin typeface="Arial Unicode MS" pitchFamily="34" charset="-128"/>
              </a:rPr>
              <a:t>around 00 UTC [Jacksonville] and 37 kt around 06 UTC [Charleston and </a:t>
            </a:r>
          </a:p>
          <a:p>
            <a:pPr lvl="0" eaLnBrk="1" hangingPunct="1"/>
            <a:r>
              <a:rPr lang="en-US" sz="1200" dirty="0">
                <a:solidFill>
                  <a:schemeClr val="bg1"/>
                </a:solidFill>
                <a:latin typeface="Arial Unicode MS" pitchFamily="34" charset="-128"/>
              </a:rPr>
              <a:t>Savannah].)  A run of the Kaplan-DeMaria inland decay model suggests winds of </a:t>
            </a:r>
          </a:p>
          <a:p>
            <a:pPr lvl="0" eaLnBrk="1" hangingPunct="1"/>
            <a:r>
              <a:rPr lang="en-US" sz="1200" dirty="0">
                <a:solidFill>
                  <a:schemeClr val="bg1"/>
                </a:solidFill>
                <a:latin typeface="Arial Unicode MS" pitchFamily="34" charset="-128"/>
              </a:rPr>
              <a:t>78 and 70 kt at 00 and 06 UTC, respectively.  Winds in HURDAT are reduced from </a:t>
            </a:r>
          </a:p>
          <a:p>
            <a:pPr lvl="0" eaLnBrk="1" hangingPunct="1"/>
            <a:r>
              <a:rPr lang="en-US" sz="1200" dirty="0">
                <a:solidFill>
                  <a:schemeClr val="bg1"/>
                </a:solidFill>
                <a:latin typeface="Arial Unicode MS" pitchFamily="34" charset="-128"/>
              </a:rPr>
              <a:t>85 to 80 kt at 00 UTC and 80 to 70 kt at 06 UTC, accordingly.  (The winds </a:t>
            </a:r>
          </a:p>
          <a:p>
            <a:pPr lvl="0" eaLnBrk="1" hangingPunct="1"/>
            <a:r>
              <a:rPr lang="en-US" sz="1200" dirty="0">
                <a:solidFill>
                  <a:schemeClr val="bg1"/>
                </a:solidFill>
                <a:latin typeface="Arial Unicode MS" pitchFamily="34" charset="-128"/>
              </a:rPr>
              <a:t>could have been reduced even further; however, due to the dearth of station</a:t>
            </a:r>
          </a:p>
          <a:p>
            <a:pPr lvl="0" eaLnBrk="1" hangingPunct="1"/>
            <a:r>
              <a:rPr lang="en-US" sz="1200" dirty="0">
                <a:solidFill>
                  <a:schemeClr val="bg1"/>
                </a:solidFill>
                <a:latin typeface="Arial Unicode MS" pitchFamily="34" charset="-128"/>
              </a:rPr>
              <a:t>data, higher winds might have possibly occurred.)  For the Florida regional </a:t>
            </a:r>
          </a:p>
          <a:p>
            <a:pPr lvl="0" eaLnBrk="1" hangingPunct="1"/>
            <a:r>
              <a:rPr lang="en-US" sz="1200" dirty="0">
                <a:solidFill>
                  <a:schemeClr val="bg1"/>
                </a:solidFill>
                <a:latin typeface="Arial Unicode MS" pitchFamily="34" charset="-128"/>
              </a:rPr>
              <a:t>breakdown, the hurricane is considered a Category 3 impact in Southwest Florida</a:t>
            </a:r>
          </a:p>
          <a:p>
            <a:pPr lvl="0" eaLnBrk="1" hangingPunct="1"/>
            <a:r>
              <a:rPr lang="en-US" sz="1200" dirty="0">
                <a:solidFill>
                  <a:schemeClr val="bg1"/>
                </a:solidFill>
                <a:latin typeface="Arial Unicode MS" pitchFamily="34" charset="-128"/>
              </a:rPr>
              <a:t>(BFL3), a Category 2 impact in Northwest Florida (AFL2), and Category 1 impact</a:t>
            </a:r>
          </a:p>
          <a:p>
            <a:pPr lvl="0" eaLnBrk="1" hangingPunct="1"/>
            <a:r>
              <a:rPr lang="en-US" sz="1200" dirty="0">
                <a:solidFill>
                  <a:schemeClr val="bg1"/>
                </a:solidFill>
                <a:latin typeface="Arial Unicode MS" pitchFamily="34" charset="-128"/>
              </a:rPr>
              <a:t>in Northeast Florida (DFL1) and in Southeast Florida (CFL1). </a:t>
            </a:r>
            <a:endParaRPr kumimoji="0" lang="en-US" sz="1200" b="0" i="0" u="none" strike="noStrike" cap="none" normalizeH="0" baseline="0" dirty="0" smtClean="0">
              <a:ln>
                <a:noFill/>
              </a:ln>
              <a:solidFill>
                <a:schemeClr val="bg1"/>
              </a:solidFill>
              <a:effectLst/>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1" name="Rectangle 3"/>
          <p:cNvSpPr>
            <a:spLocks noChangeArrowheads="1"/>
          </p:cNvSpPr>
          <p:nvPr/>
        </p:nvSpPr>
        <p:spPr bwMode="auto">
          <a:xfrm>
            <a:off x="0" y="1"/>
            <a:ext cx="9144000" cy="4739759"/>
          </a:xfrm>
          <a:prstGeom prst="rect">
            <a:avLst/>
          </a:prstGeom>
          <a:noFill/>
          <a:ln w="9525">
            <a:noFill/>
            <a:miter lim="800000"/>
            <a:headEnd/>
            <a:tailEnd/>
          </a:ln>
          <a:effectLst/>
        </p:spPr>
        <p:txBody>
          <a:bodyPr wrap="square">
            <a:spAutoFit/>
          </a:bodyPr>
          <a:lstStyle/>
          <a:p>
            <a:pPr algn="ctr"/>
            <a:r>
              <a:rPr lang="en-US" sz="1600" b="1" dirty="0">
                <a:solidFill>
                  <a:schemeClr val="bg1"/>
                </a:solidFill>
              </a:rPr>
              <a:t>BEST-TRACK CHANGE COMMITTEE CHARTER</a:t>
            </a:r>
          </a:p>
          <a:p>
            <a:pPr algn="ctr"/>
            <a:r>
              <a:rPr lang="en-US" sz="1200" b="1" dirty="0">
                <a:solidFill>
                  <a:schemeClr val="bg1"/>
                </a:solidFill>
              </a:rPr>
              <a:t>02/20/2003 </a:t>
            </a:r>
          </a:p>
          <a:p>
            <a:r>
              <a:rPr lang="en-US" sz="1400" b="1" dirty="0">
                <a:solidFill>
                  <a:schemeClr val="bg1"/>
                </a:solidFill>
              </a:rPr>
              <a:t>Statement of Problem:</a:t>
            </a:r>
            <a:r>
              <a:rPr lang="en-US" sz="1000" b="1" dirty="0">
                <a:solidFill>
                  <a:schemeClr val="bg1"/>
                </a:solidFill>
              </a:rPr>
              <a:t/>
            </a:r>
            <a:br>
              <a:rPr lang="en-US" sz="1000" b="1" dirty="0">
                <a:solidFill>
                  <a:schemeClr val="bg1"/>
                </a:solidFill>
              </a:rPr>
            </a:br>
            <a:r>
              <a:rPr lang="en-US" sz="800" b="1" dirty="0">
                <a:solidFill>
                  <a:schemeClr val="bg1"/>
                </a:solidFill>
              </a:rPr>
              <a:t>The final "best-tracks" are prepared by the National Hurricane Center (NHC) hurricane specialists at the conclusion of every Atlantic and eastern north Pacific tropical cyclone. These tracks represent the best estimate of tropical position, intensity and status every six hours during its life cycle. They are based on a comprehensive analysis of all available observational data. Once completed, these tracks are added to the historical tropical cyclone database for each basin. These files (1851 to the present for the Atlantic, 1949 to the present for the eastern north Pacific) are used at NHC for verification of forecasts and other internal applications. They are also used extensively by the research, academic and insurance communities, as well as the media and the public.</a:t>
            </a:r>
            <a:br>
              <a:rPr lang="en-US" sz="800" b="1" dirty="0">
                <a:solidFill>
                  <a:schemeClr val="bg1"/>
                </a:solidFill>
              </a:rPr>
            </a:br>
            <a:r>
              <a:rPr lang="en-US" sz="800" b="1" dirty="0">
                <a:solidFill>
                  <a:schemeClr val="bg1"/>
                </a:solidFill>
              </a:rPr>
              <a:t/>
            </a:r>
            <a:br>
              <a:rPr lang="en-US" sz="800" b="1" dirty="0">
                <a:solidFill>
                  <a:schemeClr val="bg1"/>
                </a:solidFill>
              </a:rPr>
            </a:br>
            <a:r>
              <a:rPr lang="en-US" sz="800" b="1" dirty="0">
                <a:solidFill>
                  <a:schemeClr val="bg1"/>
                </a:solidFill>
              </a:rPr>
              <a:t>The best-track files are not static, but rather represent the best current estimates for tropical cyclone track and intensity, given the observations and science available at the time. Newly acquired observations, re-interpretation, or re-analysis may indicate changes to these tracks. Such changes must be dealt with in an organized and well-documented manner. </a:t>
            </a:r>
            <a:br>
              <a:rPr lang="en-US" sz="800" b="1" dirty="0">
                <a:solidFill>
                  <a:schemeClr val="bg1"/>
                </a:solidFill>
              </a:rPr>
            </a:br>
            <a:r>
              <a:rPr lang="en-US" sz="800" b="1" dirty="0">
                <a:solidFill>
                  <a:schemeClr val="bg1"/>
                </a:solidFill>
              </a:rPr>
              <a:t/>
            </a:r>
            <a:br>
              <a:rPr lang="en-US" sz="800" b="1" dirty="0">
                <a:solidFill>
                  <a:schemeClr val="bg1"/>
                </a:solidFill>
              </a:rPr>
            </a:br>
            <a:r>
              <a:rPr lang="en-US" sz="1400" b="1" dirty="0" smtClean="0">
                <a:solidFill>
                  <a:schemeClr val="bg1"/>
                </a:solidFill>
              </a:rPr>
              <a:t>Vision</a:t>
            </a:r>
            <a:r>
              <a:rPr lang="en-US" sz="1400" b="1" dirty="0">
                <a:solidFill>
                  <a:schemeClr val="bg1"/>
                </a:solidFill>
              </a:rPr>
              <a:t>:</a:t>
            </a:r>
            <a:r>
              <a:rPr lang="en-US" sz="1000" b="1" dirty="0">
                <a:solidFill>
                  <a:schemeClr val="bg1"/>
                </a:solidFill>
              </a:rPr>
              <a:t/>
            </a:r>
            <a:br>
              <a:rPr lang="en-US" sz="1000" b="1" dirty="0">
                <a:solidFill>
                  <a:schemeClr val="bg1"/>
                </a:solidFill>
              </a:rPr>
            </a:br>
            <a:r>
              <a:rPr lang="en-US" sz="800" b="1" dirty="0">
                <a:solidFill>
                  <a:schemeClr val="bg1"/>
                </a:solidFill>
              </a:rPr>
              <a:t>To have the most accurate tropical cyclone best-tracks based on observations and sound science. </a:t>
            </a:r>
            <a:br>
              <a:rPr lang="en-US" sz="800" b="1" dirty="0">
                <a:solidFill>
                  <a:schemeClr val="bg1"/>
                </a:solidFill>
              </a:rPr>
            </a:br>
            <a:endParaRPr lang="en-US" sz="800" b="1" dirty="0">
              <a:solidFill>
                <a:schemeClr val="bg1"/>
              </a:solidFill>
            </a:endParaRPr>
          </a:p>
          <a:p>
            <a:r>
              <a:rPr lang="en-US" sz="1400" b="1" dirty="0">
                <a:solidFill>
                  <a:schemeClr val="bg1"/>
                </a:solidFill>
              </a:rPr>
              <a:t>Mission:</a:t>
            </a:r>
            <a:r>
              <a:rPr lang="en-US" sz="1000" b="1" dirty="0">
                <a:solidFill>
                  <a:schemeClr val="bg1"/>
                </a:solidFill>
              </a:rPr>
              <a:t/>
            </a:r>
            <a:br>
              <a:rPr lang="en-US" sz="1000" b="1" dirty="0">
                <a:solidFill>
                  <a:schemeClr val="bg1"/>
                </a:solidFill>
              </a:rPr>
            </a:br>
            <a:r>
              <a:rPr lang="en-US" sz="800" b="1" dirty="0">
                <a:solidFill>
                  <a:schemeClr val="bg1"/>
                </a:solidFill>
              </a:rPr>
              <a:t>Insure that proposed changes to the best-track files are consistent with contemporary science. </a:t>
            </a:r>
            <a:br>
              <a:rPr lang="en-US" sz="800" b="1" dirty="0">
                <a:solidFill>
                  <a:schemeClr val="bg1"/>
                </a:solidFill>
              </a:rPr>
            </a:br>
            <a:endParaRPr lang="en-US" sz="800" b="1" dirty="0">
              <a:solidFill>
                <a:schemeClr val="bg1"/>
              </a:solidFill>
            </a:endParaRPr>
          </a:p>
          <a:p>
            <a:r>
              <a:rPr lang="en-US" sz="1400" b="1" dirty="0">
                <a:solidFill>
                  <a:schemeClr val="bg1"/>
                </a:solidFill>
              </a:rPr>
              <a:t>Success Criteria:</a:t>
            </a:r>
            <a:r>
              <a:rPr lang="en-US" sz="1000" b="1" dirty="0">
                <a:solidFill>
                  <a:schemeClr val="bg1"/>
                </a:solidFill>
              </a:rPr>
              <a:t/>
            </a:r>
            <a:br>
              <a:rPr lang="en-US" sz="1000" b="1" dirty="0">
                <a:solidFill>
                  <a:schemeClr val="bg1"/>
                </a:solidFill>
              </a:rPr>
            </a:br>
            <a:r>
              <a:rPr lang="en-US" sz="800" b="1" dirty="0">
                <a:solidFill>
                  <a:schemeClr val="bg1"/>
                </a:solidFill>
              </a:rPr>
              <a:t>Accurate best-track files which withstand scientific scrutiny. </a:t>
            </a:r>
            <a:br>
              <a:rPr lang="en-US" sz="800" b="1" dirty="0">
                <a:solidFill>
                  <a:schemeClr val="bg1"/>
                </a:solidFill>
              </a:rPr>
            </a:br>
            <a:endParaRPr lang="en-US" sz="800" b="1" dirty="0">
              <a:solidFill>
                <a:schemeClr val="bg1"/>
              </a:solidFill>
            </a:endParaRPr>
          </a:p>
          <a:p>
            <a:r>
              <a:rPr lang="en-US" sz="1400" b="1" dirty="0">
                <a:solidFill>
                  <a:schemeClr val="bg1"/>
                </a:solidFill>
              </a:rPr>
              <a:t>Scope of Authority/Limitations:</a:t>
            </a:r>
            <a:r>
              <a:rPr lang="en-US" sz="1000" b="1" dirty="0">
                <a:solidFill>
                  <a:schemeClr val="bg1"/>
                </a:solidFill>
              </a:rPr>
              <a:t/>
            </a:r>
            <a:br>
              <a:rPr lang="en-US" sz="1000" b="1" dirty="0">
                <a:solidFill>
                  <a:schemeClr val="bg1"/>
                </a:solidFill>
              </a:rPr>
            </a:br>
            <a:r>
              <a:rPr lang="en-US" sz="800" b="1" dirty="0">
                <a:solidFill>
                  <a:schemeClr val="bg1"/>
                </a:solidFill>
              </a:rPr>
              <a:t>The committee will have the authority to change the best-track files. </a:t>
            </a:r>
            <a:br>
              <a:rPr lang="en-US" sz="800" b="1" dirty="0">
                <a:solidFill>
                  <a:schemeClr val="bg1"/>
                </a:solidFill>
              </a:rPr>
            </a:br>
            <a:endParaRPr lang="en-US" sz="800" b="1" dirty="0">
              <a:solidFill>
                <a:schemeClr val="bg1"/>
              </a:solidFill>
            </a:endParaRPr>
          </a:p>
          <a:p>
            <a:r>
              <a:rPr lang="en-US" sz="1400" b="1" dirty="0">
                <a:solidFill>
                  <a:schemeClr val="bg1"/>
                </a:solidFill>
              </a:rPr>
              <a:t>Termination Date:</a:t>
            </a:r>
            <a:r>
              <a:rPr lang="en-US" sz="1000" b="1" dirty="0">
                <a:solidFill>
                  <a:schemeClr val="bg1"/>
                </a:solidFill>
              </a:rPr>
              <a:t/>
            </a:r>
            <a:br>
              <a:rPr lang="en-US" sz="1000" b="1" dirty="0">
                <a:solidFill>
                  <a:schemeClr val="bg1"/>
                </a:solidFill>
              </a:rPr>
            </a:br>
            <a:r>
              <a:rPr lang="en-US" sz="800" b="1" dirty="0">
                <a:solidFill>
                  <a:schemeClr val="bg1"/>
                </a:solidFill>
              </a:rPr>
              <a:t>None. </a:t>
            </a:r>
            <a:br>
              <a:rPr lang="en-US" sz="800" b="1" dirty="0">
                <a:solidFill>
                  <a:schemeClr val="bg1"/>
                </a:solidFill>
              </a:rPr>
            </a:br>
            <a:endParaRPr lang="en-US" sz="800" b="1" dirty="0">
              <a:solidFill>
                <a:schemeClr val="bg1"/>
              </a:solidFill>
            </a:endParaRPr>
          </a:p>
          <a:p>
            <a:r>
              <a:rPr lang="en-US" sz="1400" b="1" dirty="0">
                <a:solidFill>
                  <a:schemeClr val="bg1"/>
                </a:solidFill>
              </a:rPr>
              <a:t>Team Membership: </a:t>
            </a:r>
          </a:p>
          <a:p>
            <a:r>
              <a:rPr lang="en-US" sz="800" b="1" dirty="0">
                <a:solidFill>
                  <a:schemeClr val="bg1"/>
                </a:solidFill>
              </a:rPr>
              <a:t>The tropical Prediction Center director will appoint committee </a:t>
            </a:r>
            <a:r>
              <a:rPr lang="en-US" sz="800" b="1" dirty="0" smtClean="0">
                <a:solidFill>
                  <a:schemeClr val="bg1"/>
                </a:solidFill>
              </a:rPr>
              <a:t>members.  The </a:t>
            </a:r>
            <a:r>
              <a:rPr lang="en-US" sz="800" b="1" dirty="0">
                <a:solidFill>
                  <a:schemeClr val="bg1"/>
                </a:solidFill>
              </a:rPr>
              <a:t>team will be composed of three hurricane specialists and three other TPC scientists. </a:t>
            </a:r>
            <a:r>
              <a:rPr lang="en-US" sz="800" b="1" dirty="0" smtClean="0">
                <a:solidFill>
                  <a:schemeClr val="bg1"/>
                </a:solidFill>
              </a:rPr>
              <a:t> The </a:t>
            </a:r>
            <a:r>
              <a:rPr lang="en-US" sz="800" b="1" dirty="0">
                <a:solidFill>
                  <a:schemeClr val="bg1"/>
                </a:solidFill>
              </a:rPr>
              <a:t>team will have a standing, non-voting member, external to TPC, who will review any proposed change of U.S. landfall category of a U.S. </a:t>
            </a:r>
            <a:r>
              <a:rPr lang="en-US" sz="800" b="1" dirty="0" err="1">
                <a:solidFill>
                  <a:schemeClr val="bg1"/>
                </a:solidFill>
              </a:rPr>
              <a:t>landfalling</a:t>
            </a:r>
            <a:r>
              <a:rPr lang="en-US" sz="800" b="1" dirty="0">
                <a:solidFill>
                  <a:schemeClr val="bg1"/>
                </a:solidFill>
              </a:rPr>
              <a:t> category 4 or 5 hurricane. </a:t>
            </a:r>
            <a:r>
              <a:rPr lang="en-US" sz="800" b="1" dirty="0" smtClean="0">
                <a:solidFill>
                  <a:schemeClr val="bg1"/>
                </a:solidFill>
              </a:rPr>
              <a:t>  The </a:t>
            </a:r>
            <a:r>
              <a:rPr lang="en-US" sz="800" b="1" dirty="0">
                <a:solidFill>
                  <a:schemeClr val="bg1"/>
                </a:solidFill>
              </a:rPr>
              <a:t>team can also add a non-TPC voting member for any tropical cyclone as it sees fit. </a:t>
            </a:r>
            <a:r>
              <a:rPr lang="en-US" sz="800" b="1" dirty="0" smtClean="0">
                <a:solidFill>
                  <a:schemeClr val="bg1"/>
                </a:solidFill>
              </a:rPr>
              <a:t>The additional temporary team member is to be selected by majority vote of the team.</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1" name="Rectangle 3"/>
          <p:cNvSpPr>
            <a:spLocks noChangeArrowheads="1"/>
          </p:cNvSpPr>
          <p:nvPr/>
        </p:nvSpPr>
        <p:spPr bwMode="auto">
          <a:xfrm>
            <a:off x="0" y="1"/>
            <a:ext cx="9144000" cy="4739759"/>
          </a:xfrm>
          <a:prstGeom prst="rect">
            <a:avLst/>
          </a:prstGeom>
          <a:noFill/>
          <a:ln w="9525">
            <a:noFill/>
            <a:miter lim="800000"/>
            <a:headEnd/>
            <a:tailEnd/>
          </a:ln>
          <a:effectLst/>
        </p:spPr>
        <p:txBody>
          <a:bodyPr wrap="square">
            <a:spAutoFit/>
          </a:bodyPr>
          <a:lstStyle/>
          <a:p>
            <a:pPr algn="ctr"/>
            <a:r>
              <a:rPr lang="en-US" sz="1600" b="1" dirty="0">
                <a:solidFill>
                  <a:schemeClr val="bg1"/>
                </a:solidFill>
              </a:rPr>
              <a:t>BEST-TRACK CHANGE COMMITTEE CHARTER</a:t>
            </a:r>
          </a:p>
          <a:p>
            <a:pPr algn="ctr"/>
            <a:r>
              <a:rPr lang="en-US" sz="1200" b="1" dirty="0">
                <a:solidFill>
                  <a:schemeClr val="bg1"/>
                </a:solidFill>
              </a:rPr>
              <a:t>02/20/2003 </a:t>
            </a:r>
          </a:p>
          <a:p>
            <a:r>
              <a:rPr lang="en-US" sz="1400" b="1" dirty="0">
                <a:solidFill>
                  <a:schemeClr val="bg1"/>
                </a:solidFill>
              </a:rPr>
              <a:t>Statement of Problem:</a:t>
            </a:r>
            <a:r>
              <a:rPr lang="en-US" sz="1000" b="1" dirty="0">
                <a:solidFill>
                  <a:schemeClr val="bg1"/>
                </a:solidFill>
              </a:rPr>
              <a:t/>
            </a:r>
            <a:br>
              <a:rPr lang="en-US" sz="1000" b="1" dirty="0">
                <a:solidFill>
                  <a:schemeClr val="bg1"/>
                </a:solidFill>
              </a:rPr>
            </a:br>
            <a:r>
              <a:rPr lang="en-US" sz="800" b="1" dirty="0">
                <a:solidFill>
                  <a:schemeClr val="bg1"/>
                </a:solidFill>
              </a:rPr>
              <a:t>The final "best-tracks" are prepared by the National Hurricane Center (NHC) hurricane specialists at the conclusion of every Atlantic and eastern north Pacific tropical cyclone. These tracks represent the best estimate of tropical position, intensity and status every six hours during its life cycle. They are based on a comprehensive analysis of all available observational data. Once completed, these tracks are added to the historical tropical cyclone database for each basin. These files (1851 to the present for the Atlantic, 1949 to the present for the eastern north Pacific) are used at NHC for verification of forecasts and other internal applications. They are also used extensively by the research, academic and insurance communities, as well as the media and the public.</a:t>
            </a:r>
            <a:br>
              <a:rPr lang="en-US" sz="800" b="1" dirty="0">
                <a:solidFill>
                  <a:schemeClr val="bg1"/>
                </a:solidFill>
              </a:rPr>
            </a:br>
            <a:r>
              <a:rPr lang="en-US" sz="800" b="1" dirty="0">
                <a:solidFill>
                  <a:schemeClr val="bg1"/>
                </a:solidFill>
              </a:rPr>
              <a:t/>
            </a:r>
            <a:br>
              <a:rPr lang="en-US" sz="800" b="1" dirty="0">
                <a:solidFill>
                  <a:schemeClr val="bg1"/>
                </a:solidFill>
              </a:rPr>
            </a:br>
            <a:r>
              <a:rPr lang="en-US" sz="800" b="1" dirty="0">
                <a:solidFill>
                  <a:schemeClr val="bg1"/>
                </a:solidFill>
              </a:rPr>
              <a:t>The best-track files are not static, but rather represent the best current estimates for tropical cyclone track and intensity, given the observations and science available at the time. Newly acquired observations, re-interpretation, or re-analysis may indicate changes to these tracks. Such changes must be dealt with in an organized and well-documented manner. </a:t>
            </a:r>
            <a:br>
              <a:rPr lang="en-US" sz="800" b="1" dirty="0">
                <a:solidFill>
                  <a:schemeClr val="bg1"/>
                </a:solidFill>
              </a:rPr>
            </a:br>
            <a:r>
              <a:rPr lang="en-US" sz="800" b="1" dirty="0">
                <a:solidFill>
                  <a:schemeClr val="bg1"/>
                </a:solidFill>
              </a:rPr>
              <a:t/>
            </a:r>
            <a:br>
              <a:rPr lang="en-US" sz="800" b="1" dirty="0">
                <a:solidFill>
                  <a:schemeClr val="bg1"/>
                </a:solidFill>
              </a:rPr>
            </a:br>
            <a:r>
              <a:rPr lang="en-US" sz="1400" b="1" dirty="0" smtClean="0">
                <a:solidFill>
                  <a:schemeClr val="bg1"/>
                </a:solidFill>
              </a:rPr>
              <a:t>Vision</a:t>
            </a:r>
            <a:r>
              <a:rPr lang="en-US" sz="1400" b="1" dirty="0">
                <a:solidFill>
                  <a:schemeClr val="bg1"/>
                </a:solidFill>
              </a:rPr>
              <a:t>:</a:t>
            </a:r>
            <a:r>
              <a:rPr lang="en-US" sz="1000" b="1" dirty="0">
                <a:solidFill>
                  <a:schemeClr val="bg1"/>
                </a:solidFill>
              </a:rPr>
              <a:t/>
            </a:r>
            <a:br>
              <a:rPr lang="en-US" sz="1000" b="1" dirty="0">
                <a:solidFill>
                  <a:schemeClr val="bg1"/>
                </a:solidFill>
              </a:rPr>
            </a:br>
            <a:r>
              <a:rPr lang="en-US" sz="800" b="1" dirty="0">
                <a:solidFill>
                  <a:schemeClr val="bg1"/>
                </a:solidFill>
              </a:rPr>
              <a:t>To have the most accurate tropical cyclone best-tracks based on observations and sound science. </a:t>
            </a:r>
            <a:br>
              <a:rPr lang="en-US" sz="800" b="1" dirty="0">
                <a:solidFill>
                  <a:schemeClr val="bg1"/>
                </a:solidFill>
              </a:rPr>
            </a:br>
            <a:endParaRPr lang="en-US" sz="800" b="1" dirty="0">
              <a:solidFill>
                <a:schemeClr val="bg1"/>
              </a:solidFill>
            </a:endParaRPr>
          </a:p>
          <a:p>
            <a:r>
              <a:rPr lang="en-US" sz="1400" b="1" dirty="0">
                <a:solidFill>
                  <a:schemeClr val="bg1"/>
                </a:solidFill>
              </a:rPr>
              <a:t>Mission:</a:t>
            </a:r>
            <a:r>
              <a:rPr lang="en-US" sz="1000" b="1" dirty="0">
                <a:solidFill>
                  <a:schemeClr val="bg1"/>
                </a:solidFill>
              </a:rPr>
              <a:t/>
            </a:r>
            <a:br>
              <a:rPr lang="en-US" sz="1000" b="1" dirty="0">
                <a:solidFill>
                  <a:schemeClr val="bg1"/>
                </a:solidFill>
              </a:rPr>
            </a:br>
            <a:r>
              <a:rPr lang="en-US" sz="800" b="1" dirty="0">
                <a:solidFill>
                  <a:schemeClr val="bg1"/>
                </a:solidFill>
              </a:rPr>
              <a:t>Insure that proposed changes to the best-track files are consistent with contemporary science. </a:t>
            </a:r>
            <a:br>
              <a:rPr lang="en-US" sz="800" b="1" dirty="0">
                <a:solidFill>
                  <a:schemeClr val="bg1"/>
                </a:solidFill>
              </a:rPr>
            </a:br>
            <a:endParaRPr lang="en-US" sz="800" b="1" dirty="0">
              <a:solidFill>
                <a:schemeClr val="bg1"/>
              </a:solidFill>
            </a:endParaRPr>
          </a:p>
          <a:p>
            <a:r>
              <a:rPr lang="en-US" sz="1400" b="1" dirty="0">
                <a:solidFill>
                  <a:schemeClr val="bg1"/>
                </a:solidFill>
              </a:rPr>
              <a:t>Success Criteria:</a:t>
            </a:r>
            <a:r>
              <a:rPr lang="en-US" sz="1000" b="1" dirty="0">
                <a:solidFill>
                  <a:schemeClr val="bg1"/>
                </a:solidFill>
              </a:rPr>
              <a:t/>
            </a:r>
            <a:br>
              <a:rPr lang="en-US" sz="1000" b="1" dirty="0">
                <a:solidFill>
                  <a:schemeClr val="bg1"/>
                </a:solidFill>
              </a:rPr>
            </a:br>
            <a:r>
              <a:rPr lang="en-US" sz="800" b="1" dirty="0">
                <a:solidFill>
                  <a:schemeClr val="bg1"/>
                </a:solidFill>
              </a:rPr>
              <a:t>Accurate best-track files which withstand scientific scrutiny. </a:t>
            </a:r>
            <a:br>
              <a:rPr lang="en-US" sz="800" b="1" dirty="0">
                <a:solidFill>
                  <a:schemeClr val="bg1"/>
                </a:solidFill>
              </a:rPr>
            </a:br>
            <a:endParaRPr lang="en-US" sz="800" b="1" dirty="0">
              <a:solidFill>
                <a:schemeClr val="bg1"/>
              </a:solidFill>
            </a:endParaRPr>
          </a:p>
          <a:p>
            <a:r>
              <a:rPr lang="en-US" sz="1400" b="1" dirty="0">
                <a:solidFill>
                  <a:schemeClr val="bg1"/>
                </a:solidFill>
              </a:rPr>
              <a:t>Scope of Authority/Limitations:</a:t>
            </a:r>
            <a:r>
              <a:rPr lang="en-US" sz="1000" b="1" dirty="0">
                <a:solidFill>
                  <a:schemeClr val="bg1"/>
                </a:solidFill>
              </a:rPr>
              <a:t/>
            </a:r>
            <a:br>
              <a:rPr lang="en-US" sz="1000" b="1" dirty="0">
                <a:solidFill>
                  <a:schemeClr val="bg1"/>
                </a:solidFill>
              </a:rPr>
            </a:br>
            <a:r>
              <a:rPr lang="en-US" sz="800" b="1" dirty="0">
                <a:solidFill>
                  <a:schemeClr val="bg1"/>
                </a:solidFill>
              </a:rPr>
              <a:t>The committee will have the authority to change the best-track files. </a:t>
            </a:r>
            <a:br>
              <a:rPr lang="en-US" sz="800" b="1" dirty="0">
                <a:solidFill>
                  <a:schemeClr val="bg1"/>
                </a:solidFill>
              </a:rPr>
            </a:br>
            <a:endParaRPr lang="en-US" sz="800" b="1" dirty="0">
              <a:solidFill>
                <a:schemeClr val="bg1"/>
              </a:solidFill>
            </a:endParaRPr>
          </a:p>
          <a:p>
            <a:r>
              <a:rPr lang="en-US" sz="1400" b="1" dirty="0">
                <a:solidFill>
                  <a:schemeClr val="bg1"/>
                </a:solidFill>
              </a:rPr>
              <a:t>Termination Date:</a:t>
            </a:r>
            <a:r>
              <a:rPr lang="en-US" sz="1000" b="1" dirty="0">
                <a:solidFill>
                  <a:schemeClr val="bg1"/>
                </a:solidFill>
              </a:rPr>
              <a:t/>
            </a:r>
            <a:br>
              <a:rPr lang="en-US" sz="1000" b="1" dirty="0">
                <a:solidFill>
                  <a:schemeClr val="bg1"/>
                </a:solidFill>
              </a:rPr>
            </a:br>
            <a:r>
              <a:rPr lang="en-US" sz="800" b="1" dirty="0">
                <a:solidFill>
                  <a:schemeClr val="bg1"/>
                </a:solidFill>
              </a:rPr>
              <a:t>None. </a:t>
            </a:r>
            <a:br>
              <a:rPr lang="en-US" sz="800" b="1" dirty="0">
                <a:solidFill>
                  <a:schemeClr val="bg1"/>
                </a:solidFill>
              </a:rPr>
            </a:br>
            <a:endParaRPr lang="en-US" sz="800" b="1" dirty="0">
              <a:solidFill>
                <a:schemeClr val="bg1"/>
              </a:solidFill>
            </a:endParaRPr>
          </a:p>
          <a:p>
            <a:r>
              <a:rPr lang="en-US" sz="1400" b="1" dirty="0">
                <a:solidFill>
                  <a:schemeClr val="bg1"/>
                </a:solidFill>
              </a:rPr>
              <a:t>Team Membership: </a:t>
            </a:r>
          </a:p>
          <a:p>
            <a:r>
              <a:rPr lang="en-US" sz="800" b="1" dirty="0">
                <a:solidFill>
                  <a:schemeClr val="bg1"/>
                </a:solidFill>
              </a:rPr>
              <a:t>The tropical Prediction Center director will appoint committee </a:t>
            </a:r>
            <a:r>
              <a:rPr lang="en-US" sz="800" b="1" dirty="0" smtClean="0">
                <a:solidFill>
                  <a:schemeClr val="bg1"/>
                </a:solidFill>
              </a:rPr>
              <a:t>members.  The </a:t>
            </a:r>
            <a:r>
              <a:rPr lang="en-US" sz="800" b="1" dirty="0">
                <a:solidFill>
                  <a:schemeClr val="bg1"/>
                </a:solidFill>
              </a:rPr>
              <a:t>team will be composed of three hurricane specialists and three other TPC scientists. </a:t>
            </a:r>
            <a:r>
              <a:rPr lang="en-US" sz="800" b="1" dirty="0" smtClean="0">
                <a:solidFill>
                  <a:schemeClr val="bg1"/>
                </a:solidFill>
              </a:rPr>
              <a:t> The </a:t>
            </a:r>
            <a:r>
              <a:rPr lang="en-US" sz="800" b="1" dirty="0">
                <a:solidFill>
                  <a:schemeClr val="bg1"/>
                </a:solidFill>
              </a:rPr>
              <a:t>team will have a standing, non-voting member, external to TPC, who will review any proposed change of U.S. landfall category of a U.S. </a:t>
            </a:r>
            <a:r>
              <a:rPr lang="en-US" sz="800" b="1" dirty="0" err="1">
                <a:solidFill>
                  <a:schemeClr val="bg1"/>
                </a:solidFill>
              </a:rPr>
              <a:t>landfalling</a:t>
            </a:r>
            <a:r>
              <a:rPr lang="en-US" sz="800" b="1" dirty="0">
                <a:solidFill>
                  <a:schemeClr val="bg1"/>
                </a:solidFill>
              </a:rPr>
              <a:t> category 4 or 5 hurricane. </a:t>
            </a:r>
            <a:r>
              <a:rPr lang="en-US" sz="800" b="1" dirty="0" smtClean="0">
                <a:solidFill>
                  <a:schemeClr val="bg1"/>
                </a:solidFill>
              </a:rPr>
              <a:t>  The </a:t>
            </a:r>
            <a:r>
              <a:rPr lang="en-US" sz="800" b="1" dirty="0">
                <a:solidFill>
                  <a:schemeClr val="bg1"/>
                </a:solidFill>
              </a:rPr>
              <a:t>team can also add a non-TPC voting member for any tropical cyclone as it sees fit. </a:t>
            </a:r>
            <a:r>
              <a:rPr lang="en-US" sz="800" b="1" dirty="0" smtClean="0">
                <a:solidFill>
                  <a:schemeClr val="bg1"/>
                </a:solidFill>
              </a:rPr>
              <a:t>The additional temporary team member is to be selected by majority vote of the team.</a:t>
            </a:r>
          </a:p>
        </p:txBody>
      </p:sp>
      <p:sp>
        <p:nvSpPr>
          <p:cNvPr id="3" name="Rectangle 2"/>
          <p:cNvSpPr/>
          <p:nvPr/>
        </p:nvSpPr>
        <p:spPr>
          <a:xfrm>
            <a:off x="0" y="5105400"/>
            <a:ext cx="9144000" cy="1723549"/>
          </a:xfrm>
          <a:prstGeom prst="rect">
            <a:avLst/>
          </a:prstGeom>
        </p:spPr>
        <p:txBody>
          <a:bodyPr wrap="square">
            <a:spAutoFit/>
          </a:bodyPr>
          <a:lstStyle/>
          <a:p>
            <a:pPr eaLnBrk="1" hangingPunct="1">
              <a:spcBef>
                <a:spcPct val="50000"/>
              </a:spcBef>
            </a:pPr>
            <a:r>
              <a:rPr lang="en-US" sz="1600" b="1" dirty="0" smtClean="0">
                <a:solidFill>
                  <a:schemeClr val="bg1"/>
                </a:solidFill>
                <a:latin typeface="Times New Roman" pitchFamily="18" charset="0"/>
              </a:rPr>
              <a:t>Minutes of </a:t>
            </a:r>
            <a:r>
              <a:rPr lang="en-US" sz="1600" b="1" dirty="0" smtClean="0">
                <a:solidFill>
                  <a:schemeClr val="bg1"/>
                </a:solidFill>
                <a:latin typeface="Times New Roman" pitchFamily="18" charset="0"/>
              </a:rPr>
              <a:t>the best-track </a:t>
            </a:r>
            <a:r>
              <a:rPr lang="en-US" sz="1600" b="1" dirty="0" smtClean="0">
                <a:solidFill>
                  <a:schemeClr val="bg1"/>
                </a:solidFill>
                <a:latin typeface="Times New Roman" pitchFamily="18" charset="0"/>
              </a:rPr>
              <a:t>change committee meeting</a:t>
            </a:r>
          </a:p>
          <a:p>
            <a:pPr eaLnBrk="1" hangingPunct="1">
              <a:spcBef>
                <a:spcPct val="50000"/>
              </a:spcBef>
            </a:pPr>
            <a:r>
              <a:rPr lang="en-US" sz="1200" dirty="0">
                <a:solidFill>
                  <a:schemeClr val="bg1"/>
                </a:solidFill>
                <a:latin typeface="Times New Roman" pitchFamily="18" charset="0"/>
              </a:rPr>
              <a:t>1921 #8: Given the west wind of 20 kt found in the HWM, it is suggested that the wind at 12Z on 10/20 be maintained at 35 kt. Please note that the observation cited in the metadata for 10/23 (27.5, 85.6) appears to be either for some other day, or the latitude is incorrect (21.5?). A major concern is the southward shift in the track at the time of Florida landfall. An extended calm is well-documented over Tarpon Springs, and the original track in fact passes directly over this area. However, the revised track is shifted considerably south of Tarpon Springs. This does not seem warranted. Further, the change in intensity to 110 kt at landfall may be a bit high. Given the fact that this was a large, late-season system that was filling as it made landfall, and given the relatively low environmental pressure, 105 kt is suggested. (post-meeting, Brian </a:t>
            </a:r>
            <a:r>
              <a:rPr lang="en-US" sz="1200" dirty="0" err="1">
                <a:solidFill>
                  <a:schemeClr val="bg1"/>
                </a:solidFill>
                <a:latin typeface="Times New Roman" pitchFamily="18" charset="0"/>
              </a:rPr>
              <a:t>Jarvinen</a:t>
            </a:r>
            <a:r>
              <a:rPr lang="en-US" sz="1200" dirty="0">
                <a:solidFill>
                  <a:schemeClr val="bg1"/>
                </a:solidFill>
                <a:latin typeface="Times New Roman" pitchFamily="18" charset="0"/>
              </a:rPr>
              <a:t> confirms (through Richard Pasch) that the area of landfall was Tarpon Springs, and that intensity was likely 105 kt</a:t>
            </a:r>
            <a:r>
              <a:rPr lang="en-US" sz="1200" dirty="0" smtClean="0">
                <a:solidFill>
                  <a:schemeClr val="bg1"/>
                </a:solidFill>
                <a:latin typeface="Times New Roman" pitchFamily="18" charset="0"/>
              </a:rPr>
              <a:t>.)</a:t>
            </a:r>
            <a:endParaRPr lang="en-US" sz="1200" dirty="0">
              <a:solidFill>
                <a:schemeClr val="bg1"/>
              </a:solidFill>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293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3"/>
          <p:cNvSpPr txBox="1">
            <a:spLocks noChangeArrowheads="1"/>
          </p:cNvSpPr>
          <p:nvPr/>
        </p:nvSpPr>
        <p:spPr bwMode="auto">
          <a:xfrm>
            <a:off x="6934200" y="838200"/>
            <a:ext cx="1922322" cy="523220"/>
          </a:xfrm>
          <a:prstGeom prst="rect">
            <a:avLst/>
          </a:prstGeom>
          <a:solidFill>
            <a:schemeClr val="accent1"/>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ORIGINAL</a:t>
            </a:r>
            <a:endParaRPr lang="en-US" sz="2800" dirty="0">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01"/>
            <a:ext cx="9144000" cy="686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3"/>
          <p:cNvSpPr txBox="1">
            <a:spLocks noChangeArrowheads="1"/>
          </p:cNvSpPr>
          <p:nvPr/>
        </p:nvSpPr>
        <p:spPr bwMode="auto">
          <a:xfrm>
            <a:off x="7044007" y="838200"/>
            <a:ext cx="1702710" cy="523220"/>
          </a:xfrm>
          <a:prstGeom prst="rect">
            <a:avLst/>
          </a:prstGeom>
          <a:solidFill>
            <a:srgbClr val="FF0000"/>
          </a:solidFill>
          <a:ln w="9525">
            <a:noFill/>
            <a:miter lim="800000"/>
            <a:headEnd/>
            <a:tailEnd/>
          </a:ln>
          <a:effectLst/>
        </p:spPr>
        <p:txBody>
          <a:bodyPr wrap="none">
            <a:spAutoFit/>
          </a:bodyPr>
          <a:lstStyle/>
          <a:p>
            <a:pPr algn="ctr" eaLnBrk="1" hangingPunct="1"/>
            <a:r>
              <a:rPr lang="en-US" sz="2800" dirty="0" smtClean="0">
                <a:latin typeface="Times New Roman" pitchFamily="18" charset="0"/>
              </a:rPr>
              <a:t>REVISED</a:t>
            </a:r>
            <a:endParaRPr lang="en-US" sz="2800" dirty="0">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2418" name="Picture 2" descr="oct_shipmap2"/>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212419" name="Rectangle 3"/>
          <p:cNvSpPr>
            <a:spLocks noChangeArrowheads="1"/>
          </p:cNvSpPr>
          <p:nvPr/>
        </p:nvSpPr>
        <p:spPr bwMode="auto">
          <a:xfrm>
            <a:off x="533400" y="457200"/>
            <a:ext cx="7772400" cy="1143000"/>
          </a:xfrm>
          <a:prstGeom prst="rect">
            <a:avLst/>
          </a:prstGeom>
          <a:noFill/>
          <a:ln w="9525">
            <a:noFill/>
            <a:miter lim="800000"/>
            <a:headEnd/>
            <a:tailEnd/>
          </a:ln>
          <a:effectLst/>
        </p:spPr>
        <p:txBody>
          <a:bodyPr lIns="92075" tIns="46038" rIns="92075" bIns="46038" anchor="ctr"/>
          <a:lstStyle/>
          <a:p>
            <a:pPr algn="ctr"/>
            <a:r>
              <a:rPr lang="en-US" sz="4400">
                <a:solidFill>
                  <a:schemeClr val="bg2"/>
                </a:solidFill>
                <a:latin typeface="Times New Roman" pitchFamily="18" charset="0"/>
              </a:rPr>
              <a:t>Ship Location Accuracy</a:t>
            </a: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442" name="Picture 2" descr="rpibook-mar032"/>
          <p:cNvPicPr>
            <a:picLocks noChangeAspect="1" noChangeArrowheads="1"/>
          </p:cNvPicPr>
          <p:nvPr/>
        </p:nvPicPr>
        <p:blipFill>
          <a:blip r:embed="rId3" cstate="print"/>
          <a:srcRect/>
          <a:stretch>
            <a:fillRect/>
          </a:stretch>
        </p:blipFill>
        <p:spPr bwMode="auto">
          <a:xfrm>
            <a:off x="0" y="1295400"/>
            <a:ext cx="4460875" cy="6324600"/>
          </a:xfrm>
          <a:prstGeom prst="rect">
            <a:avLst/>
          </a:prstGeom>
          <a:noFill/>
        </p:spPr>
      </p:pic>
      <p:pic>
        <p:nvPicPr>
          <p:cNvPr id="1213443" name="Picture 3" descr="rpibook-mar033"/>
          <p:cNvPicPr>
            <a:picLocks noChangeAspect="1" noChangeArrowheads="1"/>
          </p:cNvPicPr>
          <p:nvPr/>
        </p:nvPicPr>
        <p:blipFill>
          <a:blip r:embed="rId4" cstate="print"/>
          <a:srcRect/>
          <a:stretch>
            <a:fillRect/>
          </a:stretch>
        </p:blipFill>
        <p:spPr bwMode="auto">
          <a:xfrm>
            <a:off x="4457700" y="1295400"/>
            <a:ext cx="4686300" cy="6324600"/>
          </a:xfrm>
          <a:prstGeom prst="rect">
            <a:avLst/>
          </a:prstGeom>
          <a:noFill/>
        </p:spPr>
      </p:pic>
      <p:sp>
        <p:nvSpPr>
          <p:cNvPr id="1213444" name="Text Box 4"/>
          <p:cNvSpPr txBox="1">
            <a:spLocks noChangeArrowheads="1"/>
          </p:cNvSpPr>
          <p:nvPr/>
        </p:nvSpPr>
        <p:spPr bwMode="auto">
          <a:xfrm>
            <a:off x="2057400" y="228600"/>
            <a:ext cx="5105400" cy="946150"/>
          </a:xfrm>
          <a:prstGeom prst="rect">
            <a:avLst/>
          </a:prstGeom>
          <a:noFill/>
          <a:ln w="9525">
            <a:noFill/>
            <a:miter lim="800000"/>
            <a:headEnd/>
            <a:tailEnd/>
          </a:ln>
          <a:effectLst/>
        </p:spPr>
        <p:txBody>
          <a:bodyPr>
            <a:spAutoFit/>
          </a:bodyPr>
          <a:lstStyle/>
          <a:p>
            <a:pPr algn="ctr" eaLnBrk="1" hangingPunct="1"/>
            <a:r>
              <a:rPr lang="en-US" sz="2800">
                <a:solidFill>
                  <a:schemeClr val="bg1"/>
                </a:solidFill>
                <a:latin typeface="Times New Roman" pitchFamily="18" charset="0"/>
              </a:rPr>
              <a:t>Estimating Intensity with and without Aircraft Reconnaissance</a:t>
            </a:r>
          </a:p>
        </p:txBody>
      </p:sp>
      <p:sp>
        <p:nvSpPr>
          <p:cNvPr id="1213445" name="Rectangle 5"/>
          <p:cNvSpPr>
            <a:spLocks noChangeArrowheads="1"/>
          </p:cNvSpPr>
          <p:nvPr/>
        </p:nvSpPr>
        <p:spPr bwMode="auto">
          <a:xfrm>
            <a:off x="3733800" y="5943600"/>
            <a:ext cx="1343025" cy="701675"/>
          </a:xfrm>
          <a:prstGeom prst="rect">
            <a:avLst/>
          </a:prstGeom>
          <a:noFill/>
          <a:ln w="9525">
            <a:noFill/>
            <a:miter lim="800000"/>
            <a:headEnd/>
            <a:tailEnd/>
          </a:ln>
          <a:effectLst/>
        </p:spPr>
        <p:txBody>
          <a:bodyPr>
            <a:spAutoFit/>
          </a:bodyPr>
          <a:lstStyle/>
          <a:p>
            <a:pPr algn="ctr" eaLnBrk="1" hangingPunct="1"/>
            <a:r>
              <a:rPr lang="en-US" sz="2000">
                <a:latin typeface="Times New Roman" pitchFamily="18" charset="0"/>
              </a:rPr>
              <a:t>Landsea et al. (2004)</a:t>
            </a:r>
            <a:endParaRPr lang="en-US" sz="2000">
              <a:solidFill>
                <a:schemeClr val="bg1"/>
              </a:solidFill>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458" name="Rectangle 2"/>
          <p:cNvSpPr>
            <a:spLocks noChangeArrowheads="1"/>
          </p:cNvSpPr>
          <p:nvPr/>
        </p:nvSpPr>
        <p:spPr bwMode="auto">
          <a:xfrm>
            <a:off x="0" y="0"/>
            <a:ext cx="9144000" cy="954107"/>
          </a:xfrm>
          <a:prstGeom prst="rect">
            <a:avLst/>
          </a:prstGeom>
          <a:noFill/>
          <a:ln w="9525">
            <a:noFill/>
            <a:miter lim="800000"/>
            <a:headEnd/>
            <a:tailEnd/>
          </a:ln>
          <a:effectLst/>
        </p:spPr>
        <p:txBody>
          <a:bodyPr wrap="square">
            <a:spAutoFit/>
          </a:bodyPr>
          <a:lstStyle/>
          <a:p>
            <a:pPr algn="ctr" eaLnBrk="1" hangingPunct="1">
              <a:spcBef>
                <a:spcPct val="50000"/>
              </a:spcBef>
            </a:pPr>
            <a:r>
              <a:rPr lang="en-US" sz="2800" dirty="0" smtClean="0">
                <a:solidFill>
                  <a:srgbClr val="FFFFFF"/>
                </a:solidFill>
                <a:latin typeface="Times New Roman" pitchFamily="18" charset="0"/>
              </a:rPr>
              <a:t>Estimating the intensity bias in HURDAT for 1851 to 1930 – Comparing the Peak Intensity versus U.S. Landfall Intensity</a:t>
            </a:r>
            <a:endParaRPr lang="en-US" sz="2800" dirty="0">
              <a:solidFill>
                <a:srgbClr val="FFFFFF"/>
              </a:solidFill>
              <a:latin typeface="Times New Roman" pitchFamily="18" charset="0"/>
            </a:endParaRPr>
          </a:p>
        </p:txBody>
      </p:sp>
      <p:pic>
        <p:nvPicPr>
          <p:cNvPr id="14008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600200"/>
            <a:ext cx="4543425" cy="353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08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1600200"/>
            <a:ext cx="4429125" cy="353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ChangeArrowheads="1"/>
          </p:cNvSpPr>
          <p:nvPr/>
        </p:nvSpPr>
        <p:spPr bwMode="auto">
          <a:xfrm>
            <a:off x="0" y="5486400"/>
            <a:ext cx="9172575" cy="646331"/>
          </a:xfrm>
          <a:prstGeom prst="rect">
            <a:avLst/>
          </a:prstGeom>
          <a:noFill/>
          <a:ln w="9525">
            <a:noFill/>
            <a:miter lim="800000"/>
            <a:headEnd/>
            <a:tailEnd/>
          </a:ln>
          <a:effectLst/>
        </p:spPr>
        <p:txBody>
          <a:bodyPr wrap="square">
            <a:spAutoFit/>
          </a:bodyPr>
          <a:lstStyle/>
          <a:p>
            <a:pPr algn="ctr" eaLnBrk="1" hangingPunct="1">
              <a:spcBef>
                <a:spcPct val="50000"/>
              </a:spcBef>
            </a:pPr>
            <a:r>
              <a:rPr lang="en-US" sz="3600" dirty="0" smtClean="0">
                <a:solidFill>
                  <a:srgbClr val="FFFFFF"/>
                </a:solidFill>
                <a:latin typeface="Times New Roman" pitchFamily="18" charset="0"/>
              </a:rPr>
              <a:t>Suggests 10-15 kt LOW bias in early HURDAT</a:t>
            </a:r>
            <a:endParaRPr lang="en-US" sz="2000" dirty="0">
              <a:solidFill>
                <a:srgbClr val="FFFFFF"/>
              </a:solidFill>
              <a:latin typeface="Times New Roman" pitchFamily="18" charset="0"/>
            </a:endParaRPr>
          </a:p>
        </p:txBody>
      </p:sp>
      <p:sp>
        <p:nvSpPr>
          <p:cNvPr id="8" name="Rectangle 2"/>
          <p:cNvSpPr>
            <a:spLocks noChangeArrowheads="1"/>
          </p:cNvSpPr>
          <p:nvPr/>
        </p:nvSpPr>
        <p:spPr bwMode="auto">
          <a:xfrm>
            <a:off x="895350" y="1138534"/>
            <a:ext cx="2847975" cy="461665"/>
          </a:xfrm>
          <a:prstGeom prst="rect">
            <a:avLst/>
          </a:prstGeom>
          <a:noFill/>
          <a:ln w="9525">
            <a:noFill/>
            <a:miter lim="800000"/>
            <a:headEnd/>
            <a:tailEnd/>
          </a:ln>
          <a:effectLst/>
        </p:spPr>
        <p:txBody>
          <a:bodyPr wrap="square">
            <a:spAutoFit/>
          </a:bodyPr>
          <a:lstStyle/>
          <a:p>
            <a:pPr algn="ctr" eaLnBrk="1" hangingPunct="1">
              <a:spcBef>
                <a:spcPct val="50000"/>
              </a:spcBef>
            </a:pPr>
            <a:r>
              <a:rPr lang="en-US" dirty="0" smtClean="0">
                <a:solidFill>
                  <a:srgbClr val="FFFFFF"/>
                </a:solidFill>
                <a:latin typeface="Times New Roman" pitchFamily="18" charset="0"/>
              </a:rPr>
              <a:t>1851-1930</a:t>
            </a:r>
            <a:endParaRPr lang="en-US" dirty="0">
              <a:solidFill>
                <a:srgbClr val="FFFFFF"/>
              </a:solidFill>
              <a:latin typeface="Times New Roman" pitchFamily="18" charset="0"/>
            </a:endParaRPr>
          </a:p>
        </p:txBody>
      </p:sp>
      <p:sp>
        <p:nvSpPr>
          <p:cNvPr id="9" name="Rectangle 2"/>
          <p:cNvSpPr>
            <a:spLocks noChangeArrowheads="1"/>
          </p:cNvSpPr>
          <p:nvPr/>
        </p:nvSpPr>
        <p:spPr bwMode="auto">
          <a:xfrm>
            <a:off x="5524499" y="1138535"/>
            <a:ext cx="2847975" cy="461665"/>
          </a:xfrm>
          <a:prstGeom prst="rect">
            <a:avLst/>
          </a:prstGeom>
          <a:noFill/>
          <a:ln w="9525">
            <a:noFill/>
            <a:miter lim="800000"/>
            <a:headEnd/>
            <a:tailEnd/>
          </a:ln>
          <a:effectLst/>
        </p:spPr>
        <p:txBody>
          <a:bodyPr wrap="square">
            <a:spAutoFit/>
          </a:bodyPr>
          <a:lstStyle/>
          <a:p>
            <a:pPr algn="ctr" eaLnBrk="1" hangingPunct="1">
              <a:spcBef>
                <a:spcPct val="50000"/>
              </a:spcBef>
            </a:pPr>
            <a:r>
              <a:rPr lang="en-US" dirty="0" smtClean="0">
                <a:solidFill>
                  <a:srgbClr val="FFFFFF"/>
                </a:solidFill>
                <a:latin typeface="Times New Roman" pitchFamily="18" charset="0"/>
              </a:rPr>
              <a:t>1980-2008</a:t>
            </a:r>
            <a:endParaRPr lang="en-US" dirty="0">
              <a:solidFill>
                <a:srgbClr val="FFFFFF"/>
              </a:solidFill>
              <a:latin typeface="Times New Roman" pitchFamily="18" charset="0"/>
            </a:endParaRPr>
          </a:p>
        </p:txBody>
      </p:sp>
    </p:spTree>
    <p:extLst>
      <p:ext uri="{BB962C8B-B14F-4D97-AF65-F5344CB8AC3E}">
        <p14:creationId xmlns:p14="http://schemas.microsoft.com/office/powerpoint/2010/main" val="431962229"/>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458" name="Rectangle 2"/>
          <p:cNvSpPr>
            <a:spLocks noChangeArrowheads="1"/>
          </p:cNvSpPr>
          <p:nvPr/>
        </p:nvSpPr>
        <p:spPr bwMode="auto">
          <a:xfrm>
            <a:off x="0" y="0"/>
            <a:ext cx="8686800" cy="641350"/>
          </a:xfrm>
          <a:prstGeom prst="rect">
            <a:avLst/>
          </a:prstGeom>
          <a:noFill/>
          <a:ln w="9525">
            <a:noFill/>
            <a:miter lim="800000"/>
            <a:headEnd/>
            <a:tailEnd/>
          </a:ln>
          <a:effectLst/>
        </p:spPr>
        <p:txBody>
          <a:bodyPr>
            <a:spAutoFit/>
          </a:bodyPr>
          <a:lstStyle/>
          <a:p>
            <a:pPr algn="ctr" eaLnBrk="1" hangingPunct="1">
              <a:spcBef>
                <a:spcPct val="50000"/>
              </a:spcBef>
            </a:pPr>
            <a:r>
              <a:rPr lang="en-US" sz="3600" dirty="0" smtClean="0">
                <a:solidFill>
                  <a:srgbClr val="FFFFFF"/>
                </a:solidFill>
                <a:latin typeface="Times New Roman" pitchFamily="18" charset="0"/>
              </a:rPr>
              <a:t>Estimated Errors in HURDAT – 1851 to 1930</a:t>
            </a:r>
            <a:endParaRPr lang="en-US" sz="2000" dirty="0">
              <a:solidFill>
                <a:srgbClr val="FFFFFF"/>
              </a:solidFill>
              <a:latin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79525685"/>
              </p:ext>
            </p:extLst>
          </p:nvPr>
        </p:nvGraphicFramePr>
        <p:xfrm>
          <a:off x="685800" y="990600"/>
          <a:ext cx="7772400" cy="5105400"/>
        </p:xfrm>
        <a:graphic>
          <a:graphicData uri="http://schemas.openxmlformats.org/drawingml/2006/table">
            <a:tbl>
              <a:tblPr firstRow="1" bandRow="1">
                <a:tableStyleId>{5C22544A-7EE6-4342-B048-85BDC9FD1C3A}</a:tableStyleId>
              </a:tblPr>
              <a:tblGrid>
                <a:gridCol w="1554480"/>
                <a:gridCol w="1554480"/>
                <a:gridCol w="1554480"/>
                <a:gridCol w="1554480"/>
                <a:gridCol w="1554480"/>
              </a:tblGrid>
              <a:tr h="1348379">
                <a:tc>
                  <a:txBody>
                    <a:bodyPr/>
                    <a:lstStyle/>
                    <a:p>
                      <a:r>
                        <a:rPr lang="en-US" sz="1800" b="1" kern="1200" baseline="0" dirty="0" smtClean="0">
                          <a:solidFill>
                            <a:schemeClr val="lt1"/>
                          </a:solidFill>
                          <a:latin typeface="+mn-lt"/>
                          <a:ea typeface="+mn-ea"/>
                          <a:cs typeface="+mn-cs"/>
                        </a:rPr>
                        <a:t>Situation</a:t>
                      </a:r>
                      <a:endParaRPr lang="en-US" dirty="0"/>
                    </a:p>
                  </a:txBody>
                  <a:tcPr/>
                </a:tc>
                <a:tc>
                  <a:txBody>
                    <a:bodyPr/>
                    <a:lstStyle/>
                    <a:p>
                      <a:r>
                        <a:rPr lang="en-US" sz="1800" b="1" kern="1200" baseline="0" dirty="0" smtClean="0">
                          <a:solidFill>
                            <a:schemeClr val="lt1"/>
                          </a:solidFill>
                          <a:latin typeface="+mn-lt"/>
                          <a:ea typeface="+mn-ea"/>
                          <a:cs typeface="+mn-cs"/>
                        </a:rPr>
                        <a:t>Dates</a:t>
                      </a:r>
                      <a:endParaRPr lang="en-US" dirty="0"/>
                    </a:p>
                  </a:txBody>
                  <a:tcPr/>
                </a:tc>
                <a:tc>
                  <a:txBody>
                    <a:bodyPr/>
                    <a:lstStyle/>
                    <a:p>
                      <a:r>
                        <a:rPr lang="en-US" sz="1800" b="1" kern="1200" baseline="0" dirty="0" smtClean="0">
                          <a:solidFill>
                            <a:schemeClr val="lt1"/>
                          </a:solidFill>
                          <a:latin typeface="+mn-lt"/>
                          <a:ea typeface="+mn-ea"/>
                          <a:cs typeface="+mn-cs"/>
                        </a:rPr>
                        <a:t>Position error</a:t>
                      </a:r>
                    </a:p>
                    <a:p>
                      <a:r>
                        <a:rPr lang="en-US" sz="1800" b="1" kern="1200" baseline="0" dirty="0" smtClean="0">
                          <a:solidFill>
                            <a:schemeClr val="lt1"/>
                          </a:solidFill>
                          <a:latin typeface="+mn-lt"/>
                          <a:ea typeface="+mn-ea"/>
                          <a:cs typeface="+mn-cs"/>
                        </a:rPr>
                        <a:t>(n mi)</a:t>
                      </a:r>
                      <a:endParaRPr lang="en-US" dirty="0"/>
                    </a:p>
                  </a:txBody>
                  <a:tcPr/>
                </a:tc>
                <a:tc>
                  <a:txBody>
                    <a:bodyPr/>
                    <a:lstStyle/>
                    <a:p>
                      <a:r>
                        <a:rPr lang="en-US" sz="1800" b="1" kern="1200" baseline="0" dirty="0" smtClean="0">
                          <a:solidFill>
                            <a:schemeClr val="lt1"/>
                          </a:solidFill>
                          <a:latin typeface="+mn-lt"/>
                          <a:ea typeface="+mn-ea"/>
                          <a:cs typeface="+mn-cs"/>
                        </a:rPr>
                        <a:t>Intensity error</a:t>
                      </a:r>
                    </a:p>
                    <a:p>
                      <a:r>
                        <a:rPr lang="en-US" sz="1800" b="1" kern="1200" baseline="0" dirty="0" smtClean="0">
                          <a:solidFill>
                            <a:schemeClr val="lt1"/>
                          </a:solidFill>
                          <a:latin typeface="+mn-lt"/>
                          <a:ea typeface="+mn-ea"/>
                          <a:cs typeface="+mn-cs"/>
                        </a:rPr>
                        <a:t>(absolute) (</a:t>
                      </a:r>
                      <a:r>
                        <a:rPr lang="en-US" sz="1800" b="1" kern="1200" baseline="0" dirty="0" err="1" smtClean="0">
                          <a:solidFill>
                            <a:schemeClr val="lt1"/>
                          </a:solidFill>
                          <a:latin typeface="+mn-lt"/>
                          <a:ea typeface="+mn-ea"/>
                          <a:cs typeface="+mn-cs"/>
                        </a:rPr>
                        <a:t>kt</a:t>
                      </a:r>
                      <a:r>
                        <a:rPr lang="en-US" sz="1800" b="1" kern="1200" baseline="0" dirty="0" smtClean="0">
                          <a:solidFill>
                            <a:schemeClr val="lt1"/>
                          </a:solidFill>
                          <a:latin typeface="+mn-lt"/>
                          <a:ea typeface="+mn-ea"/>
                          <a:cs typeface="+mn-cs"/>
                        </a:rPr>
                        <a:t>)</a:t>
                      </a:r>
                      <a:endParaRPr lang="en-US" dirty="0"/>
                    </a:p>
                  </a:txBody>
                  <a:tcPr/>
                </a:tc>
                <a:tc>
                  <a:txBody>
                    <a:bodyPr/>
                    <a:lstStyle/>
                    <a:p>
                      <a:r>
                        <a:rPr lang="en-US" sz="1800" b="1" kern="1200" baseline="0" dirty="0" smtClean="0">
                          <a:solidFill>
                            <a:schemeClr val="lt1"/>
                          </a:solidFill>
                          <a:latin typeface="+mn-lt"/>
                          <a:ea typeface="+mn-ea"/>
                          <a:cs typeface="+mn-cs"/>
                        </a:rPr>
                        <a:t>Intensity error</a:t>
                      </a:r>
                    </a:p>
                    <a:p>
                      <a:r>
                        <a:rPr lang="en-US" sz="1800" b="1" kern="1200" baseline="0" dirty="0" smtClean="0">
                          <a:solidFill>
                            <a:schemeClr val="lt1"/>
                          </a:solidFill>
                          <a:latin typeface="+mn-lt"/>
                          <a:ea typeface="+mn-ea"/>
                          <a:cs typeface="+mn-cs"/>
                        </a:rPr>
                        <a:t>(bias) (</a:t>
                      </a:r>
                      <a:r>
                        <a:rPr lang="en-US" sz="1800" b="1" kern="1200" baseline="0" dirty="0" err="1" smtClean="0">
                          <a:solidFill>
                            <a:schemeClr val="lt1"/>
                          </a:solidFill>
                          <a:latin typeface="+mn-lt"/>
                          <a:ea typeface="+mn-ea"/>
                          <a:cs typeface="+mn-cs"/>
                        </a:rPr>
                        <a:t>kt</a:t>
                      </a:r>
                      <a:r>
                        <a:rPr lang="en-US" sz="1800" b="1" kern="1200" baseline="0" dirty="0" smtClean="0">
                          <a:solidFill>
                            <a:schemeClr val="lt1"/>
                          </a:solidFill>
                          <a:latin typeface="+mn-lt"/>
                          <a:ea typeface="+mn-ea"/>
                          <a:cs typeface="+mn-cs"/>
                        </a:rPr>
                        <a:t>)</a:t>
                      </a:r>
                      <a:endParaRPr lang="en-US" dirty="0"/>
                    </a:p>
                  </a:txBody>
                  <a:tcPr/>
                </a:tc>
              </a:tr>
              <a:tr h="420648">
                <a:tc>
                  <a:txBody>
                    <a:bodyPr/>
                    <a:lstStyle/>
                    <a:p>
                      <a:r>
                        <a:rPr lang="en-US" sz="1800" kern="1200" baseline="0" dirty="0" smtClean="0">
                          <a:solidFill>
                            <a:schemeClr val="dk1"/>
                          </a:solidFill>
                          <a:latin typeface="+mn-lt"/>
                          <a:ea typeface="+mn-ea"/>
                          <a:cs typeface="+mn-cs"/>
                        </a:rPr>
                        <a:t>Open ocean</a:t>
                      </a:r>
                      <a:endParaRPr lang="en-US" dirty="0"/>
                    </a:p>
                  </a:txBody>
                  <a:tcPr/>
                </a:tc>
                <a:tc>
                  <a:txBody>
                    <a:bodyPr/>
                    <a:lstStyle/>
                    <a:p>
                      <a:r>
                        <a:rPr lang="en-US" sz="1800" kern="1200" baseline="0" dirty="0" smtClean="0">
                          <a:solidFill>
                            <a:schemeClr val="dk1"/>
                          </a:solidFill>
                          <a:latin typeface="+mn-lt"/>
                          <a:ea typeface="+mn-ea"/>
                          <a:cs typeface="+mn-cs"/>
                        </a:rPr>
                        <a:t>1851–85</a:t>
                      </a:r>
                      <a:endParaRPr lang="en-US" dirty="0"/>
                    </a:p>
                  </a:txBody>
                  <a:tcPr/>
                </a:tc>
                <a:tc>
                  <a:txBody>
                    <a:bodyPr/>
                    <a:lstStyle/>
                    <a:p>
                      <a:r>
                        <a:rPr lang="en-US" dirty="0" smtClean="0"/>
                        <a:t>120</a:t>
                      </a:r>
                      <a:endParaRPr lang="en-US" dirty="0"/>
                    </a:p>
                  </a:txBody>
                  <a:tcPr/>
                </a:tc>
                <a:tc>
                  <a:txBody>
                    <a:bodyPr/>
                    <a:lstStyle/>
                    <a:p>
                      <a:r>
                        <a:rPr lang="en-US" dirty="0" smtClean="0"/>
                        <a:t>25</a:t>
                      </a:r>
                      <a:endParaRPr lang="en-US" dirty="0"/>
                    </a:p>
                  </a:txBody>
                  <a:tcPr/>
                </a:tc>
                <a:tc>
                  <a:txBody>
                    <a:bodyPr/>
                    <a:lstStyle/>
                    <a:p>
                      <a:r>
                        <a:rPr lang="en-US" dirty="0" smtClean="0"/>
                        <a:t>-15</a:t>
                      </a:r>
                      <a:endParaRPr lang="en-US" dirty="0"/>
                    </a:p>
                  </a:txBody>
                  <a:tcPr/>
                </a:tc>
              </a:tr>
              <a:tr h="420648">
                <a:tc>
                  <a:txBody>
                    <a:bodyPr/>
                    <a:lstStyle/>
                    <a:p>
                      <a:endParaRPr lang="en-US" dirty="0"/>
                    </a:p>
                  </a:txBody>
                  <a:tcPr/>
                </a:tc>
                <a:tc>
                  <a:txBody>
                    <a:bodyPr/>
                    <a:lstStyle/>
                    <a:p>
                      <a:r>
                        <a:rPr lang="en-US" sz="1800" kern="1200" baseline="0" dirty="0" smtClean="0">
                          <a:solidFill>
                            <a:schemeClr val="dk1"/>
                          </a:solidFill>
                          <a:latin typeface="+mn-lt"/>
                          <a:ea typeface="+mn-ea"/>
                          <a:cs typeface="+mn-cs"/>
                        </a:rPr>
                        <a:t>1886–1930</a:t>
                      </a:r>
                      <a:endParaRPr lang="en-US" dirty="0"/>
                    </a:p>
                  </a:txBody>
                  <a:tcPr/>
                </a:tc>
                <a:tc>
                  <a:txBody>
                    <a:bodyPr/>
                    <a:lstStyle/>
                    <a:p>
                      <a:r>
                        <a:rPr lang="en-US" dirty="0" smtClean="0"/>
                        <a:t>100</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r>
              <a:tr h="1348379">
                <a:tc>
                  <a:txBody>
                    <a:bodyPr/>
                    <a:lstStyle/>
                    <a:p>
                      <a:r>
                        <a:rPr lang="en-US" sz="1800" kern="1200" baseline="0" dirty="0" smtClean="0">
                          <a:solidFill>
                            <a:schemeClr val="dk1"/>
                          </a:solidFill>
                          <a:latin typeface="+mn-lt"/>
                          <a:ea typeface="+mn-ea"/>
                          <a:cs typeface="+mn-cs"/>
                        </a:rPr>
                        <a:t>Landfall at sparsely populated area</a:t>
                      </a:r>
                      <a:endParaRPr lang="en-US" dirty="0"/>
                    </a:p>
                  </a:txBody>
                  <a:tcPr/>
                </a:tc>
                <a:tc>
                  <a:txBody>
                    <a:bodyPr/>
                    <a:lstStyle/>
                    <a:p>
                      <a:r>
                        <a:rPr lang="en-US" sz="1800" kern="1200" baseline="0" dirty="0" smtClean="0">
                          <a:solidFill>
                            <a:schemeClr val="dk1"/>
                          </a:solidFill>
                          <a:latin typeface="+mn-lt"/>
                          <a:ea typeface="+mn-ea"/>
                          <a:cs typeface="+mn-cs"/>
                        </a:rPr>
                        <a:t>1851–85</a:t>
                      </a:r>
                      <a:endParaRPr lang="en-US" dirty="0"/>
                    </a:p>
                  </a:txBody>
                  <a:tcPr/>
                </a:tc>
                <a:tc>
                  <a:txBody>
                    <a:bodyPr/>
                    <a:lstStyle/>
                    <a:p>
                      <a:r>
                        <a:rPr lang="en-US" dirty="0" smtClean="0"/>
                        <a:t>120</a:t>
                      </a:r>
                      <a:endParaRPr lang="en-US" dirty="0"/>
                    </a:p>
                  </a:txBody>
                  <a:tcPr/>
                </a:tc>
                <a:tc>
                  <a:txBody>
                    <a:bodyPr/>
                    <a:lstStyle/>
                    <a:p>
                      <a:r>
                        <a:rPr lang="en-US" dirty="0" smtClean="0"/>
                        <a:t>25</a:t>
                      </a:r>
                      <a:endParaRPr lang="en-US" dirty="0"/>
                    </a:p>
                  </a:txBody>
                  <a:tcPr/>
                </a:tc>
                <a:tc>
                  <a:txBody>
                    <a:bodyPr/>
                    <a:lstStyle/>
                    <a:p>
                      <a:r>
                        <a:rPr lang="en-US" dirty="0" smtClean="0"/>
                        <a:t>-15</a:t>
                      </a:r>
                      <a:endParaRPr lang="en-US" dirty="0"/>
                    </a:p>
                  </a:txBody>
                  <a:tcPr/>
                </a:tc>
              </a:tr>
              <a:tr h="420648">
                <a:tc>
                  <a:txBody>
                    <a:bodyPr/>
                    <a:lstStyle/>
                    <a:p>
                      <a:endParaRPr lang="en-US"/>
                    </a:p>
                  </a:txBody>
                  <a:tcPr/>
                </a:tc>
                <a:tc>
                  <a:txBody>
                    <a:bodyPr/>
                    <a:lstStyle/>
                    <a:p>
                      <a:r>
                        <a:rPr lang="en-US" sz="1800" kern="1200" baseline="0" dirty="0" smtClean="0">
                          <a:solidFill>
                            <a:schemeClr val="dk1"/>
                          </a:solidFill>
                          <a:latin typeface="+mn-lt"/>
                          <a:ea typeface="+mn-ea"/>
                          <a:cs typeface="+mn-cs"/>
                        </a:rPr>
                        <a:t>1886–1930</a:t>
                      </a:r>
                      <a:endParaRPr lang="en-US" dirty="0"/>
                    </a:p>
                  </a:txBody>
                  <a:tcPr/>
                </a:tc>
                <a:tc>
                  <a:txBody>
                    <a:bodyPr/>
                    <a:lstStyle/>
                    <a:p>
                      <a:r>
                        <a:rPr lang="en-US" dirty="0" smtClean="0"/>
                        <a:t>100</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r>
              <a:tr h="726050">
                <a:tc>
                  <a:txBody>
                    <a:bodyPr/>
                    <a:lstStyle/>
                    <a:p>
                      <a:r>
                        <a:rPr lang="en-US" sz="1800" kern="1200" baseline="0" dirty="0" smtClean="0">
                          <a:solidFill>
                            <a:schemeClr val="dk1"/>
                          </a:solidFill>
                          <a:latin typeface="+mn-lt"/>
                          <a:ea typeface="+mn-ea"/>
                          <a:cs typeface="+mn-cs"/>
                        </a:rPr>
                        <a:t>Landfall at settled area</a:t>
                      </a:r>
                      <a:endParaRPr lang="en-US" dirty="0"/>
                    </a:p>
                  </a:txBody>
                  <a:tcPr/>
                </a:tc>
                <a:tc>
                  <a:txBody>
                    <a:bodyPr/>
                    <a:lstStyle/>
                    <a:p>
                      <a:r>
                        <a:rPr lang="en-US" sz="1800" kern="1200" baseline="0" dirty="0" smtClean="0">
                          <a:solidFill>
                            <a:schemeClr val="dk1"/>
                          </a:solidFill>
                          <a:latin typeface="+mn-lt"/>
                          <a:ea typeface="+mn-ea"/>
                          <a:cs typeface="+mn-cs"/>
                        </a:rPr>
                        <a:t>1851–85</a:t>
                      </a:r>
                      <a:endParaRPr lang="en-US" dirty="0"/>
                    </a:p>
                  </a:txBody>
                  <a:tcPr/>
                </a:tc>
                <a:tc>
                  <a:txBody>
                    <a:bodyPr/>
                    <a:lstStyle/>
                    <a:p>
                      <a:r>
                        <a:rPr lang="en-US" dirty="0" smtClean="0"/>
                        <a:t>60</a:t>
                      </a:r>
                      <a:endParaRPr lang="en-US" dirty="0"/>
                    </a:p>
                  </a:txBody>
                  <a:tcPr/>
                </a:tc>
                <a:tc>
                  <a:txBody>
                    <a:bodyPr/>
                    <a:lstStyle/>
                    <a:p>
                      <a:r>
                        <a:rPr lang="en-US" dirty="0" smtClean="0"/>
                        <a:t>15</a:t>
                      </a:r>
                      <a:endParaRPr lang="en-US" dirty="0"/>
                    </a:p>
                  </a:txBody>
                  <a:tcPr/>
                </a:tc>
                <a:tc>
                  <a:txBody>
                    <a:bodyPr/>
                    <a:lstStyle/>
                    <a:p>
                      <a:r>
                        <a:rPr lang="en-US" dirty="0" smtClean="0"/>
                        <a:t>0</a:t>
                      </a:r>
                      <a:endParaRPr lang="en-US" dirty="0"/>
                    </a:p>
                  </a:txBody>
                  <a:tcPr/>
                </a:tc>
              </a:tr>
              <a:tr h="420648">
                <a:tc>
                  <a:txBody>
                    <a:bodyPr/>
                    <a:lstStyle/>
                    <a:p>
                      <a:endParaRPr lang="en-US"/>
                    </a:p>
                  </a:txBody>
                  <a:tcPr/>
                </a:tc>
                <a:tc>
                  <a:txBody>
                    <a:bodyPr/>
                    <a:lstStyle/>
                    <a:p>
                      <a:r>
                        <a:rPr lang="en-US" sz="1800" kern="1200" baseline="0" dirty="0" smtClean="0">
                          <a:solidFill>
                            <a:schemeClr val="dk1"/>
                          </a:solidFill>
                          <a:latin typeface="+mn-lt"/>
                          <a:ea typeface="+mn-ea"/>
                          <a:cs typeface="+mn-cs"/>
                        </a:rPr>
                        <a:t>1886–1930</a:t>
                      </a:r>
                      <a:endParaRPr lang="en-US" dirty="0"/>
                    </a:p>
                  </a:txBody>
                  <a:tcPr/>
                </a:tc>
                <a:tc>
                  <a:txBody>
                    <a:bodyPr/>
                    <a:lstStyle/>
                    <a:p>
                      <a:r>
                        <a:rPr lang="en-US" dirty="0" smtClean="0"/>
                        <a:t>60</a:t>
                      </a:r>
                      <a:endParaRPr lang="en-US" dirty="0"/>
                    </a:p>
                  </a:txBody>
                  <a:tcPr/>
                </a:tc>
                <a:tc>
                  <a:txBody>
                    <a:bodyPr/>
                    <a:lstStyle/>
                    <a:p>
                      <a:r>
                        <a:rPr lang="en-US" dirty="0" smtClean="0"/>
                        <a:t>12</a:t>
                      </a:r>
                      <a:endParaRPr lang="en-US" dirty="0"/>
                    </a:p>
                  </a:txBody>
                  <a:tcPr/>
                </a:tc>
                <a:tc>
                  <a:txBody>
                    <a:bodyPr/>
                    <a:lstStyle/>
                    <a:p>
                      <a:r>
                        <a:rPr lang="en-US" dirty="0" smtClean="0"/>
                        <a:t>0</a:t>
                      </a:r>
                      <a:endParaRPr lang="en-US" dirty="0"/>
                    </a:p>
                  </a:txBody>
                  <a:tcPr/>
                </a:tc>
              </a:tr>
            </a:tbl>
          </a:graphicData>
        </a:graphic>
      </p:graphicFrame>
    </p:spTree>
    <p:extLst>
      <p:ext uri="{BB962C8B-B14F-4D97-AF65-F5344CB8AC3E}">
        <p14:creationId xmlns:p14="http://schemas.microsoft.com/office/powerpoint/2010/main" val="3166445167"/>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003" name="Rectangle 3"/>
          <p:cNvSpPr>
            <a:spLocks noChangeArrowheads="1"/>
          </p:cNvSpPr>
          <p:nvPr/>
        </p:nvSpPr>
        <p:spPr bwMode="auto">
          <a:xfrm>
            <a:off x="394855" y="69993"/>
            <a:ext cx="8847935" cy="6801862"/>
          </a:xfrm>
          <a:prstGeom prst="rect">
            <a:avLst/>
          </a:prstGeom>
          <a:noFill/>
          <a:ln w="9525">
            <a:noFill/>
            <a:miter lim="800000"/>
            <a:headEnd/>
            <a:tailEnd/>
          </a:ln>
          <a:effectLst/>
        </p:spPr>
        <p:txBody>
          <a:bodyPr wrap="none">
            <a:spAutoFit/>
          </a:bodyPr>
          <a:lstStyle/>
          <a:p>
            <a:pPr eaLnBrk="1" hangingPunct="1"/>
            <a:r>
              <a:rPr lang="en-US" sz="3200" dirty="0">
                <a:solidFill>
                  <a:schemeClr val="bg1"/>
                </a:solidFill>
                <a:latin typeface="Times New Roman" pitchFamily="18" charset="0"/>
              </a:rPr>
              <a:t>Accomplishments:</a:t>
            </a:r>
          </a:p>
          <a:p>
            <a:pPr eaLnBrk="1" hangingPunct="1"/>
            <a:r>
              <a:rPr lang="en-US" dirty="0">
                <a:solidFill>
                  <a:schemeClr val="bg1"/>
                </a:solidFill>
                <a:latin typeface="Times New Roman" pitchFamily="18" charset="0"/>
              </a:rPr>
              <a:t>2000 – Added in </a:t>
            </a:r>
            <a:r>
              <a:rPr lang="en-US" dirty="0" smtClean="0">
                <a:solidFill>
                  <a:schemeClr val="bg1"/>
                </a:solidFill>
                <a:latin typeface="Times New Roman" pitchFamily="18" charset="0"/>
              </a:rPr>
              <a:t>241 </a:t>
            </a:r>
            <a:r>
              <a:rPr lang="en-US" dirty="0">
                <a:solidFill>
                  <a:schemeClr val="bg1"/>
                </a:solidFill>
                <a:latin typeface="Times New Roman" pitchFamily="18" charset="0"/>
              </a:rPr>
              <a:t>new tropical storms/hurricanes for </a:t>
            </a:r>
            <a:r>
              <a:rPr lang="en-US" dirty="0" smtClean="0">
                <a:solidFill>
                  <a:schemeClr val="bg1"/>
                </a:solidFill>
                <a:latin typeface="Times New Roman" pitchFamily="18" charset="0"/>
              </a:rPr>
              <a:t> 1851 </a:t>
            </a:r>
            <a:r>
              <a:rPr lang="en-US" dirty="0">
                <a:solidFill>
                  <a:schemeClr val="bg1"/>
                </a:solidFill>
                <a:latin typeface="Times New Roman" pitchFamily="18" charset="0"/>
              </a:rPr>
              <a:t>to </a:t>
            </a:r>
            <a:r>
              <a:rPr lang="en-US" dirty="0" smtClean="0">
                <a:solidFill>
                  <a:schemeClr val="bg1"/>
                </a:solidFill>
                <a:latin typeface="Times New Roman" pitchFamily="18" charset="0"/>
              </a:rPr>
              <a:t>1885</a:t>
            </a:r>
            <a:endParaRPr lang="en-US" dirty="0">
              <a:solidFill>
                <a:schemeClr val="bg1"/>
              </a:solidFill>
              <a:latin typeface="Times New Roman" pitchFamily="18" charset="0"/>
            </a:endParaRPr>
          </a:p>
          <a:p>
            <a:pPr eaLnBrk="1" hangingPunct="1"/>
            <a:r>
              <a:rPr lang="en-US" dirty="0">
                <a:solidFill>
                  <a:schemeClr val="bg1"/>
                </a:solidFill>
                <a:latin typeface="Times New Roman" pitchFamily="18" charset="0"/>
              </a:rPr>
              <a:t>2002 – Reanalyzed 1992’s Hurricane Andrew</a:t>
            </a:r>
          </a:p>
          <a:p>
            <a:pPr eaLnBrk="1" hangingPunct="1"/>
            <a:r>
              <a:rPr lang="en-US" dirty="0">
                <a:solidFill>
                  <a:schemeClr val="bg1"/>
                </a:solidFill>
                <a:latin typeface="Times New Roman" pitchFamily="18" charset="0"/>
              </a:rPr>
              <a:t>2003 – Reanalyzed 1886 to </a:t>
            </a:r>
            <a:r>
              <a:rPr lang="en-US" dirty="0" smtClean="0">
                <a:solidFill>
                  <a:schemeClr val="bg1"/>
                </a:solidFill>
                <a:latin typeface="Times New Roman" pitchFamily="18" charset="0"/>
              </a:rPr>
              <a:t>1910 – Revised all existing 194  systems, </a:t>
            </a:r>
          </a:p>
          <a:p>
            <a:pPr eaLnBrk="1" hangingPunct="1"/>
            <a:r>
              <a:rPr lang="en-US" dirty="0" smtClean="0">
                <a:solidFill>
                  <a:schemeClr val="bg1"/>
                </a:solidFill>
                <a:latin typeface="Times New Roman" pitchFamily="18" charset="0"/>
              </a:rPr>
              <a:t>	added 23 new tropical cyclones, removing one system (in </a:t>
            </a:r>
          </a:p>
          <a:p>
            <a:pPr eaLnBrk="1" hangingPunct="1"/>
            <a:r>
              <a:rPr lang="en-US" dirty="0" smtClean="0">
                <a:solidFill>
                  <a:schemeClr val="bg1"/>
                </a:solidFill>
                <a:latin typeface="Times New Roman" pitchFamily="18" charset="0"/>
              </a:rPr>
              <a:t>	1891), some changes in 1851-1886 including removing one </a:t>
            </a:r>
          </a:p>
          <a:p>
            <a:pPr eaLnBrk="1" hangingPunct="1"/>
            <a:r>
              <a:rPr lang="en-US" dirty="0" smtClean="0">
                <a:solidFill>
                  <a:schemeClr val="bg1"/>
                </a:solidFill>
                <a:latin typeface="Times New Roman" pitchFamily="18" charset="0"/>
              </a:rPr>
              <a:t>	tropical cyclone (in 1885)</a:t>
            </a:r>
          </a:p>
          <a:p>
            <a:pPr eaLnBrk="1" hangingPunct="1"/>
            <a:r>
              <a:rPr lang="en-US" dirty="0" smtClean="0">
                <a:solidFill>
                  <a:schemeClr val="bg1"/>
                </a:solidFill>
                <a:latin typeface="Times New Roman" pitchFamily="18" charset="0"/>
              </a:rPr>
              <a:t>2005 – Reanalyzed 1911 to 1914 – Revised all 15 existing systems, </a:t>
            </a:r>
          </a:p>
          <a:p>
            <a:pPr eaLnBrk="1" hangingPunct="1"/>
            <a:r>
              <a:rPr lang="en-US" dirty="0" smtClean="0">
                <a:solidFill>
                  <a:schemeClr val="bg1"/>
                </a:solidFill>
                <a:latin typeface="Times New Roman" pitchFamily="18" charset="0"/>
              </a:rPr>
              <a:t>	added 5 new tropical cyclones.</a:t>
            </a:r>
          </a:p>
          <a:p>
            <a:pPr eaLnBrk="1" hangingPunct="1"/>
            <a:r>
              <a:rPr lang="en-US" dirty="0" smtClean="0">
                <a:solidFill>
                  <a:schemeClr val="bg1"/>
                </a:solidFill>
                <a:latin typeface="Times New Roman" pitchFamily="18" charset="0"/>
              </a:rPr>
              <a:t>2008 – Reanalyzed 1915 to 1920 – Revised all 34 existing systems, </a:t>
            </a:r>
          </a:p>
          <a:p>
            <a:pPr eaLnBrk="1" hangingPunct="1"/>
            <a:r>
              <a:rPr lang="en-US" dirty="0" smtClean="0">
                <a:solidFill>
                  <a:schemeClr val="bg1"/>
                </a:solidFill>
                <a:latin typeface="Times New Roman" pitchFamily="18" charset="0"/>
              </a:rPr>
              <a:t>	added 8 new tropical cyclones, removed one system (in 1916)</a:t>
            </a:r>
          </a:p>
          <a:p>
            <a:pPr eaLnBrk="1" hangingPunct="1"/>
            <a:r>
              <a:rPr lang="en-US" dirty="0" smtClean="0">
                <a:solidFill>
                  <a:schemeClr val="bg1"/>
                </a:solidFill>
                <a:latin typeface="Times New Roman" pitchFamily="18" charset="0"/>
              </a:rPr>
              <a:t>2009 – Reanalyzed 1921 to 1925 – Revised all 27 existing tropical </a:t>
            </a:r>
          </a:p>
          <a:p>
            <a:pPr eaLnBrk="1" hangingPunct="1"/>
            <a:r>
              <a:rPr lang="en-US" dirty="0" smtClean="0">
                <a:solidFill>
                  <a:schemeClr val="bg1"/>
                </a:solidFill>
                <a:latin typeface="Times New Roman" pitchFamily="18" charset="0"/>
              </a:rPr>
              <a:t>	cyclones, added in 10 new tropical cyclones, removed one </a:t>
            </a:r>
          </a:p>
          <a:p>
            <a:pPr eaLnBrk="1" hangingPunct="1"/>
            <a:r>
              <a:rPr lang="en-US" dirty="0" smtClean="0">
                <a:solidFill>
                  <a:schemeClr val="bg1"/>
                </a:solidFill>
                <a:latin typeface="Times New Roman" pitchFamily="18" charset="0"/>
              </a:rPr>
              <a:t>	system </a:t>
            </a:r>
            <a:r>
              <a:rPr lang="en-US" dirty="0" smtClean="0">
                <a:solidFill>
                  <a:schemeClr val="bg1"/>
                </a:solidFill>
                <a:latin typeface="Times New Roman" pitchFamily="18" charset="0"/>
              </a:rPr>
              <a:t>(</a:t>
            </a:r>
            <a:r>
              <a:rPr lang="en-US" dirty="0" smtClean="0">
                <a:solidFill>
                  <a:schemeClr val="bg1"/>
                </a:solidFill>
                <a:latin typeface="Times New Roman" pitchFamily="18" charset="0"/>
              </a:rPr>
              <a:t>in 1923</a:t>
            </a:r>
            <a:r>
              <a:rPr lang="en-US" dirty="0" smtClean="0">
                <a:solidFill>
                  <a:schemeClr val="bg1"/>
                </a:solidFill>
                <a:latin typeface="Times New Roman" pitchFamily="18" charset="0"/>
              </a:rPr>
              <a:t>)</a:t>
            </a:r>
          </a:p>
          <a:p>
            <a:pPr eaLnBrk="1" hangingPunct="1"/>
            <a:r>
              <a:rPr lang="en-US" dirty="0" smtClean="0">
                <a:solidFill>
                  <a:schemeClr val="bg1"/>
                </a:solidFill>
                <a:latin typeface="Times New Roman" pitchFamily="18" charset="0"/>
              </a:rPr>
              <a:t>2010 – Reanalyzed 1926 to 1930 – All 29 revised, 4 new TCs.</a:t>
            </a:r>
            <a:endParaRPr lang="en-US" dirty="0" smtClean="0">
              <a:solidFill>
                <a:schemeClr val="bg1"/>
              </a:solidFill>
              <a:latin typeface="Times New Roman" pitchFamily="18" charset="0"/>
            </a:endParaRPr>
          </a:p>
          <a:p>
            <a:pPr eaLnBrk="1" hangingPunct="1"/>
            <a:endParaRPr lang="en-US" sz="2000" dirty="0" smtClean="0">
              <a:solidFill>
                <a:schemeClr val="bg1"/>
              </a:solidFill>
              <a:latin typeface="Times New Roman" pitchFamily="18" charset="0"/>
            </a:endParaRPr>
          </a:p>
          <a:p>
            <a:pPr eaLnBrk="1" hangingPunct="1"/>
            <a:r>
              <a:rPr lang="en-US" b="1" dirty="0" smtClean="0">
                <a:solidFill>
                  <a:schemeClr val="bg1"/>
                </a:solidFill>
                <a:latin typeface="Times New Roman" pitchFamily="18" charset="0"/>
              </a:rPr>
              <a:t>Overall:  Revised </a:t>
            </a:r>
            <a:r>
              <a:rPr lang="en-US" b="1" dirty="0" smtClean="0">
                <a:solidFill>
                  <a:schemeClr val="bg1"/>
                </a:solidFill>
                <a:latin typeface="Times New Roman" pitchFamily="18" charset="0"/>
              </a:rPr>
              <a:t>299 </a:t>
            </a:r>
            <a:r>
              <a:rPr lang="en-US" b="1" dirty="0" smtClean="0">
                <a:solidFill>
                  <a:schemeClr val="bg1"/>
                </a:solidFill>
                <a:latin typeface="Times New Roman" pitchFamily="18" charset="0"/>
              </a:rPr>
              <a:t>existing tropical cyclones, added </a:t>
            </a:r>
            <a:r>
              <a:rPr lang="en-US" b="1" dirty="0" smtClean="0">
                <a:solidFill>
                  <a:schemeClr val="bg1"/>
                </a:solidFill>
                <a:latin typeface="Times New Roman" pitchFamily="18" charset="0"/>
              </a:rPr>
              <a:t>291 </a:t>
            </a:r>
            <a:r>
              <a:rPr lang="en-US" b="1" dirty="0" smtClean="0">
                <a:solidFill>
                  <a:schemeClr val="bg1"/>
                </a:solidFill>
                <a:latin typeface="Times New Roman" pitchFamily="18" charset="0"/>
              </a:rPr>
              <a:t>new </a:t>
            </a:r>
          </a:p>
          <a:p>
            <a:pPr eaLnBrk="1" hangingPunct="1"/>
            <a:r>
              <a:rPr lang="en-US" b="1" dirty="0" smtClean="0">
                <a:solidFill>
                  <a:schemeClr val="bg1"/>
                </a:solidFill>
                <a:latin typeface="Times New Roman" pitchFamily="18" charset="0"/>
              </a:rPr>
              <a:t>	systems, removed 4 tropical cyclones</a:t>
            </a:r>
            <a:endParaRPr lang="en-US" b="1" dirty="0">
              <a:solidFill>
                <a:schemeClr val="bg1"/>
              </a:solidFill>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9" name="Rectangle 3"/>
          <p:cNvSpPr>
            <a:spLocks noGrp="1" noChangeArrowheads="1"/>
          </p:cNvSpPr>
          <p:nvPr>
            <p:ph type="body" sz="half" idx="1"/>
          </p:nvPr>
        </p:nvSpPr>
        <p:spPr>
          <a:xfrm>
            <a:off x="-381000" y="685800"/>
            <a:ext cx="5791200" cy="4648200"/>
          </a:xfrm>
          <a:noFill/>
        </p:spPr>
        <p:txBody>
          <a:bodyPr anchor="ctr" anchorCtr="1"/>
          <a:lstStyle/>
          <a:p>
            <a:r>
              <a:rPr lang="en-US" dirty="0" smtClean="0">
                <a:solidFill>
                  <a:schemeClr val="bg1"/>
                </a:solidFill>
                <a:latin typeface="Arial" charset="0"/>
              </a:rPr>
              <a:t>HURDAT </a:t>
            </a:r>
            <a:r>
              <a:rPr lang="en-US" dirty="0">
                <a:solidFill>
                  <a:schemeClr val="bg1"/>
                </a:solidFill>
                <a:latin typeface="Arial" charset="0"/>
              </a:rPr>
              <a:t>applications</a:t>
            </a:r>
            <a:r>
              <a:rPr lang="en-US" dirty="0" smtClean="0">
                <a:solidFill>
                  <a:schemeClr val="bg1"/>
                </a:solidFill>
                <a:latin typeface="Arial" charset="0"/>
              </a:rPr>
              <a:t>:</a:t>
            </a:r>
          </a:p>
          <a:p>
            <a:pPr lvl="1"/>
            <a:r>
              <a:rPr lang="en-US" dirty="0" smtClean="0">
                <a:solidFill>
                  <a:schemeClr val="bg1"/>
                </a:solidFill>
                <a:latin typeface="Arial" charset="0"/>
              </a:rPr>
              <a:t>Validation of official and model predictions</a:t>
            </a:r>
          </a:p>
          <a:p>
            <a:pPr lvl="1"/>
            <a:r>
              <a:rPr lang="en-US" dirty="0" smtClean="0">
                <a:solidFill>
                  <a:schemeClr val="bg1"/>
                </a:solidFill>
                <a:latin typeface="Arial" charset="0"/>
              </a:rPr>
              <a:t>Climate </a:t>
            </a:r>
            <a:r>
              <a:rPr lang="en-US" dirty="0">
                <a:solidFill>
                  <a:schemeClr val="bg1"/>
                </a:solidFill>
                <a:latin typeface="Arial" charset="0"/>
              </a:rPr>
              <a:t>trend assessment – long term trends, seasonal forecasts, etc.</a:t>
            </a:r>
          </a:p>
          <a:p>
            <a:pPr lvl="1"/>
            <a:r>
              <a:rPr lang="en-US" dirty="0">
                <a:solidFill>
                  <a:schemeClr val="bg1"/>
                </a:solidFill>
                <a:latin typeface="Arial" charset="0"/>
              </a:rPr>
              <a:t>Building code standards and insurance rates for coastal communities</a:t>
            </a:r>
          </a:p>
          <a:p>
            <a:pPr lvl="1"/>
            <a:r>
              <a:rPr lang="en-US" dirty="0">
                <a:solidFill>
                  <a:schemeClr val="bg1"/>
                </a:solidFill>
                <a:latin typeface="Arial" charset="0"/>
              </a:rPr>
              <a:t>Risk assessment for emergency managers (recurrence intervals)</a:t>
            </a:r>
          </a:p>
        </p:txBody>
      </p:sp>
      <p:graphicFrame>
        <p:nvGraphicFramePr>
          <p:cNvPr id="1222660" name="Object 4"/>
          <p:cNvGraphicFramePr>
            <a:graphicFrameLocks noChangeAspect="1"/>
          </p:cNvGraphicFramePr>
          <p:nvPr>
            <p:extLst>
              <p:ext uri="{D42A27DB-BD31-4B8C-83A1-F6EECF244321}">
                <p14:modId xmlns:p14="http://schemas.microsoft.com/office/powerpoint/2010/main" val="3661895869"/>
              </p:ext>
            </p:extLst>
          </p:nvPr>
        </p:nvGraphicFramePr>
        <p:xfrm>
          <a:off x="5353050" y="2362200"/>
          <a:ext cx="3790950" cy="2352675"/>
        </p:xfrm>
        <a:graphic>
          <a:graphicData uri="http://schemas.openxmlformats.org/presentationml/2006/ole">
            <mc:AlternateContent xmlns:mc="http://schemas.openxmlformats.org/markup-compatibility/2006">
              <mc:Choice xmlns:v="urn:schemas-microsoft-com:vml" Requires="v">
                <p:oleObj spid="_x0000_s1394697" name="Photo Editor Photo" r:id="rId4" imgW="7102456" imgH="5113463" progId="">
                  <p:embed/>
                </p:oleObj>
              </mc:Choice>
              <mc:Fallback>
                <p:oleObj name="Photo Editor Photo" r:id="rId4" imgW="7102456" imgH="511346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3050" y="2362200"/>
                        <a:ext cx="3790950" cy="2352675"/>
                      </a:xfrm>
                      <a:prstGeom prst="rect">
                        <a:avLst/>
                      </a:prstGeom>
                      <a:noFill/>
                      <a:ln>
                        <a:noFill/>
                      </a:ln>
                      <a:effectLst/>
                      <a:extLst/>
                    </p:spPr>
                  </p:pic>
                </p:oleObj>
              </mc:Fallback>
            </mc:AlternateContent>
          </a:graphicData>
        </a:graphic>
      </p:graphicFrame>
      <p:pic>
        <p:nvPicPr>
          <p:cNvPr id="1222661" name="Picture 5"/>
          <p:cNvPicPr>
            <a:picLocks noGrp="1" noChangeAspect="1" noChangeArrowheads="1"/>
          </p:cNvPicPr>
          <p:nvPr>
            <p:ph sz="quarter" idx="2"/>
          </p:nvPr>
        </p:nvPicPr>
        <p:blipFill>
          <a:blip r:embed="rId6"/>
          <a:srcRect/>
          <a:stretch>
            <a:fillRect/>
          </a:stretch>
        </p:blipFill>
        <p:spPr>
          <a:xfrm>
            <a:off x="5334000" y="0"/>
            <a:ext cx="3810000" cy="2438400"/>
          </a:xfrm>
          <a:noFill/>
          <a:ln/>
        </p:spPr>
      </p:pic>
      <p:pic>
        <p:nvPicPr>
          <p:cNvPr id="1396752"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419600"/>
            <a:ext cx="3810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964261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003" name="Rectangle 3"/>
          <p:cNvSpPr>
            <a:spLocks noChangeArrowheads="1"/>
          </p:cNvSpPr>
          <p:nvPr/>
        </p:nvSpPr>
        <p:spPr bwMode="auto">
          <a:xfrm>
            <a:off x="152400" y="304799"/>
            <a:ext cx="8763000" cy="6001643"/>
          </a:xfrm>
          <a:prstGeom prst="rect">
            <a:avLst/>
          </a:prstGeom>
          <a:noFill/>
          <a:ln w="9525">
            <a:noFill/>
            <a:miter lim="800000"/>
            <a:headEnd/>
            <a:tailEnd/>
          </a:ln>
          <a:effectLst/>
        </p:spPr>
        <p:txBody>
          <a:bodyPr wrap="square">
            <a:spAutoFit/>
          </a:bodyPr>
          <a:lstStyle/>
          <a:p>
            <a:pPr eaLnBrk="1" hangingPunct="1"/>
            <a:r>
              <a:rPr lang="en-US" sz="3200" b="1" u="sng" dirty="0" smtClean="0">
                <a:solidFill>
                  <a:schemeClr val="bg1"/>
                </a:solidFill>
                <a:latin typeface="Times New Roman" pitchFamily="18" charset="0"/>
              </a:rPr>
              <a:t>West Florida Peninsula (Fort Myers to Cedar Key) Hurricanes </a:t>
            </a:r>
            <a:r>
              <a:rPr lang="en-US" sz="3200" b="1" u="sng" dirty="0" smtClean="0">
                <a:solidFill>
                  <a:schemeClr val="bg1"/>
                </a:solidFill>
                <a:latin typeface="Times New Roman" pitchFamily="18" charset="0"/>
              </a:rPr>
              <a:t>(since </a:t>
            </a:r>
            <a:r>
              <a:rPr lang="en-US" sz="3200" b="1" u="sng" dirty="0" smtClean="0">
                <a:solidFill>
                  <a:schemeClr val="bg1"/>
                </a:solidFill>
                <a:latin typeface="Times New Roman" pitchFamily="18" charset="0"/>
              </a:rPr>
              <a:t>1851, reliable since 1900):</a:t>
            </a:r>
            <a:endParaRPr lang="en-US" sz="3200" b="1" u="sng" dirty="0" smtClean="0">
              <a:solidFill>
                <a:schemeClr val="bg1"/>
              </a:solidFill>
              <a:latin typeface="Times New Roman" pitchFamily="18" charset="0"/>
            </a:endParaRPr>
          </a:p>
          <a:p>
            <a:pPr eaLnBrk="1" hangingPunct="1"/>
            <a:endParaRPr lang="en-US" sz="3200" b="1" dirty="0" smtClean="0">
              <a:solidFill>
                <a:schemeClr val="bg1"/>
              </a:solidFill>
              <a:latin typeface="Times New Roman" pitchFamily="18" charset="0"/>
            </a:endParaRPr>
          </a:p>
          <a:p>
            <a:pPr eaLnBrk="1" hangingPunct="1"/>
            <a:r>
              <a:rPr lang="en-US" b="1" u="sng" dirty="0" smtClean="0">
                <a:solidFill>
                  <a:schemeClr val="bg1"/>
                </a:solidFill>
                <a:latin typeface="Times New Roman" pitchFamily="18" charset="0"/>
              </a:rPr>
              <a:t>Category 4s</a:t>
            </a:r>
          </a:p>
          <a:p>
            <a:pPr eaLnBrk="1" hangingPunct="1"/>
            <a:r>
              <a:rPr lang="en-US" dirty="0" smtClean="0">
                <a:solidFill>
                  <a:schemeClr val="bg1"/>
                </a:solidFill>
                <a:latin typeface="Times New Roman" pitchFamily="18" charset="0"/>
              </a:rPr>
              <a:t>2004-Charley</a:t>
            </a:r>
          </a:p>
          <a:p>
            <a:pPr eaLnBrk="1" hangingPunct="1"/>
            <a:endParaRPr lang="en-US" dirty="0" smtClean="0">
              <a:solidFill>
                <a:schemeClr val="bg1"/>
              </a:solidFill>
              <a:latin typeface="Times New Roman" pitchFamily="18" charset="0"/>
            </a:endParaRPr>
          </a:p>
          <a:p>
            <a:pPr eaLnBrk="1" hangingPunct="1"/>
            <a:r>
              <a:rPr lang="en-US" b="1" u="sng" dirty="0" smtClean="0">
                <a:solidFill>
                  <a:schemeClr val="bg1"/>
                </a:solidFill>
                <a:latin typeface="Times New Roman" pitchFamily="18" charset="0"/>
              </a:rPr>
              <a:t>Category </a:t>
            </a:r>
            <a:r>
              <a:rPr lang="en-US" b="1" u="sng" dirty="0" smtClean="0">
                <a:solidFill>
                  <a:schemeClr val="bg1"/>
                </a:solidFill>
                <a:latin typeface="Times New Roman" pitchFamily="18" charset="0"/>
              </a:rPr>
              <a:t>3s</a:t>
            </a:r>
          </a:p>
          <a:p>
            <a:pPr eaLnBrk="1" hangingPunct="1"/>
            <a:r>
              <a:rPr lang="en-US" dirty="0" smtClean="0">
                <a:solidFill>
                  <a:schemeClr val="bg1"/>
                </a:solidFill>
                <a:latin typeface="Times New Roman" pitchFamily="18" charset="0"/>
              </a:rPr>
              <a:t>1873, 1896, 1921, (1926), </a:t>
            </a:r>
            <a:r>
              <a:rPr lang="en-US" dirty="0" smtClean="0">
                <a:solidFill>
                  <a:srgbClr val="FF0000"/>
                </a:solidFill>
                <a:latin typeface="Times New Roman" pitchFamily="18" charset="0"/>
              </a:rPr>
              <a:t>(1928), </a:t>
            </a:r>
            <a:r>
              <a:rPr lang="en-US" dirty="0" smtClean="0">
                <a:solidFill>
                  <a:schemeClr val="bg1"/>
                </a:solidFill>
                <a:latin typeface="Times New Roman" pitchFamily="18" charset="0"/>
              </a:rPr>
              <a:t>1944, 1950-Easy, 1960-Donna </a:t>
            </a:r>
          </a:p>
          <a:p>
            <a:pPr eaLnBrk="1" hangingPunct="1"/>
            <a:endParaRPr lang="en-US" dirty="0">
              <a:solidFill>
                <a:schemeClr val="bg1"/>
              </a:solidFill>
              <a:latin typeface="Times New Roman" pitchFamily="18" charset="0"/>
            </a:endParaRPr>
          </a:p>
          <a:p>
            <a:pPr eaLnBrk="1" hangingPunct="1"/>
            <a:r>
              <a:rPr lang="en-US" b="1" u="sng" dirty="0" smtClean="0">
                <a:solidFill>
                  <a:schemeClr val="bg1"/>
                </a:solidFill>
                <a:latin typeface="Times New Roman" pitchFamily="18" charset="0"/>
              </a:rPr>
              <a:t>Category 2s</a:t>
            </a:r>
          </a:p>
          <a:p>
            <a:pPr eaLnBrk="1" hangingPunct="1"/>
            <a:r>
              <a:rPr lang="en-US" dirty="0" smtClean="0">
                <a:solidFill>
                  <a:schemeClr val="bg1"/>
                </a:solidFill>
                <a:latin typeface="Times New Roman" pitchFamily="18" charset="0"/>
              </a:rPr>
              <a:t>1878, 1888, 1894, </a:t>
            </a:r>
            <a:r>
              <a:rPr lang="en-US" dirty="0" smtClean="0">
                <a:solidFill>
                  <a:srgbClr val="FFFF00"/>
                </a:solidFill>
                <a:latin typeface="Times New Roman" pitchFamily="18" charset="0"/>
              </a:rPr>
              <a:t>1910, </a:t>
            </a:r>
            <a:r>
              <a:rPr lang="en-US" dirty="0" smtClean="0">
                <a:solidFill>
                  <a:schemeClr val="bg1"/>
                </a:solidFill>
                <a:latin typeface="Times New Roman" pitchFamily="18" charset="0"/>
              </a:rPr>
              <a:t>1935, (1941), (1947), 1968-Gladys</a:t>
            </a:r>
          </a:p>
          <a:p>
            <a:pPr eaLnBrk="1" hangingPunct="1"/>
            <a:endParaRPr lang="en-US" dirty="0">
              <a:solidFill>
                <a:schemeClr val="bg1"/>
              </a:solidFill>
              <a:latin typeface="Times New Roman" pitchFamily="18" charset="0"/>
            </a:endParaRPr>
          </a:p>
          <a:p>
            <a:pPr eaLnBrk="1" hangingPunct="1"/>
            <a:r>
              <a:rPr lang="en-US" b="1" u="sng" dirty="0" smtClean="0">
                <a:solidFill>
                  <a:schemeClr val="bg1"/>
                </a:solidFill>
                <a:latin typeface="Times New Roman" pitchFamily="18" charset="0"/>
              </a:rPr>
              <a:t>Category 1s</a:t>
            </a:r>
          </a:p>
          <a:p>
            <a:pPr eaLnBrk="1" hangingPunct="1"/>
            <a:r>
              <a:rPr lang="en-US" dirty="0" smtClean="0">
                <a:solidFill>
                  <a:schemeClr val="bg1"/>
                </a:solidFill>
                <a:latin typeface="Times New Roman" pitchFamily="18" charset="0"/>
              </a:rPr>
              <a:t>1852, 1871, 1874, 1880, 1882, 1886, (1888), 1925, 1945, 1946,  (2004-Frances), (2004-Jeanne)</a:t>
            </a:r>
            <a:endParaRPr lang="en-US" dirty="0" smtClean="0">
              <a:solidFill>
                <a:schemeClr val="bg1"/>
              </a:solidFill>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5954" name="Picture 2" descr="Kids"/>
          <p:cNvPicPr>
            <a:picLocks noChangeAspect="1" noChangeArrowheads="1"/>
          </p:cNvPicPr>
          <p:nvPr/>
        </p:nvPicPr>
        <p:blipFill>
          <a:blip r:embed="rId3" cstate="print"/>
          <a:srcRect/>
          <a:stretch>
            <a:fillRect/>
          </a:stretch>
        </p:blipFill>
        <p:spPr bwMode="auto">
          <a:xfrm>
            <a:off x="0" y="4686300"/>
            <a:ext cx="9293225" cy="2171700"/>
          </a:xfrm>
          <a:prstGeom prst="rect">
            <a:avLst/>
          </a:prstGeom>
          <a:noFill/>
        </p:spPr>
      </p:pic>
      <p:sp>
        <p:nvSpPr>
          <p:cNvPr id="1405955" name="Rectangle 3"/>
          <p:cNvSpPr>
            <a:spLocks noChangeArrowheads="1"/>
          </p:cNvSpPr>
          <p:nvPr/>
        </p:nvSpPr>
        <p:spPr bwMode="auto">
          <a:xfrm>
            <a:off x="457200" y="0"/>
            <a:ext cx="8458200" cy="519113"/>
          </a:xfrm>
          <a:prstGeom prst="rect">
            <a:avLst/>
          </a:prstGeom>
          <a:noFill/>
          <a:ln w="9525">
            <a:noFill/>
            <a:miter lim="800000"/>
            <a:headEnd/>
            <a:tailEnd/>
          </a:ln>
          <a:effectLst/>
        </p:spPr>
        <p:txBody>
          <a:bodyPr>
            <a:spAutoFit/>
          </a:bodyPr>
          <a:lstStyle/>
          <a:p>
            <a:pPr algn="ctr" eaLnBrk="1" hangingPunct="1"/>
            <a:r>
              <a:rPr lang="en-US" sz="2800" b="1">
                <a:solidFill>
                  <a:schemeClr val="bg1"/>
                </a:solidFill>
                <a:latin typeface="Times New Roman" pitchFamily="18" charset="0"/>
              </a:rPr>
              <a:t>Atlantic Hurricane Database Re-Analysis Project</a:t>
            </a:r>
          </a:p>
        </p:txBody>
      </p:sp>
      <p:sp>
        <p:nvSpPr>
          <p:cNvPr id="1405956" name="Rectangle 4"/>
          <p:cNvSpPr>
            <a:spLocks noChangeArrowheads="1"/>
          </p:cNvSpPr>
          <p:nvPr/>
        </p:nvSpPr>
        <p:spPr bwMode="auto">
          <a:xfrm>
            <a:off x="0" y="6491288"/>
            <a:ext cx="4648200" cy="366712"/>
          </a:xfrm>
          <a:prstGeom prst="rect">
            <a:avLst/>
          </a:prstGeom>
          <a:noFill/>
          <a:ln w="9525">
            <a:noFill/>
            <a:miter lim="800000"/>
            <a:headEnd/>
            <a:tailEnd/>
          </a:ln>
          <a:effectLst/>
        </p:spPr>
        <p:txBody>
          <a:bodyPr>
            <a:spAutoFit/>
          </a:bodyPr>
          <a:lstStyle/>
          <a:p>
            <a:pPr eaLnBrk="1" hangingPunct="1"/>
            <a:r>
              <a:rPr lang="en-US" sz="1800" b="1">
                <a:solidFill>
                  <a:schemeClr val="bg1"/>
                </a:solidFill>
                <a:latin typeface="Times New Roman" pitchFamily="18" charset="0"/>
              </a:rPr>
              <a:t>"Florida's Hurricane History"</a:t>
            </a:r>
            <a:endParaRPr lang="en-US">
              <a:latin typeface="Times New Roman" pitchFamily="18" charset="0"/>
            </a:endParaRPr>
          </a:p>
        </p:txBody>
      </p:sp>
      <p:sp>
        <p:nvSpPr>
          <p:cNvPr id="1405957" name="Rectangle 5"/>
          <p:cNvSpPr>
            <a:spLocks noChangeArrowheads="1"/>
          </p:cNvSpPr>
          <p:nvPr/>
        </p:nvSpPr>
        <p:spPr bwMode="auto">
          <a:xfrm>
            <a:off x="-49213" y="7096125"/>
            <a:ext cx="9144001" cy="15875"/>
          </a:xfrm>
          <a:prstGeom prst="rect">
            <a:avLst/>
          </a:prstGeom>
          <a:solidFill>
            <a:srgbClr val="000000"/>
          </a:solidFill>
          <a:ln w="9525">
            <a:solidFill>
              <a:schemeClr val="tx1"/>
            </a:solidFill>
            <a:miter lim="800000"/>
            <a:headEnd/>
            <a:tailEnd/>
          </a:ln>
          <a:effectLst/>
        </p:spPr>
        <p:txBody>
          <a:bodyPr>
            <a:spAutoFit/>
          </a:bodyPr>
          <a:lstStyle/>
          <a:p>
            <a:endParaRPr lang="en-US"/>
          </a:p>
        </p:txBody>
      </p:sp>
      <p:pic>
        <p:nvPicPr>
          <p:cNvPr id="1405958" name="Picture 6" descr="hurdat"/>
          <p:cNvPicPr>
            <a:picLocks noChangeAspect="1" noChangeArrowheads="1"/>
          </p:cNvPicPr>
          <p:nvPr/>
        </p:nvPicPr>
        <p:blipFill>
          <a:blip r:embed="rId4" cstate="print"/>
          <a:srcRect/>
          <a:stretch>
            <a:fillRect/>
          </a:stretch>
        </p:blipFill>
        <p:spPr bwMode="auto">
          <a:xfrm>
            <a:off x="609600" y="1905000"/>
            <a:ext cx="1143000" cy="1143000"/>
          </a:xfrm>
          <a:prstGeom prst="rect">
            <a:avLst/>
          </a:prstGeom>
          <a:noFill/>
        </p:spPr>
      </p:pic>
      <p:pic>
        <p:nvPicPr>
          <p:cNvPr id="1405959" name="Picture 7" descr="hurdat"/>
          <p:cNvPicPr>
            <a:picLocks noChangeAspect="1" noChangeArrowheads="1"/>
          </p:cNvPicPr>
          <p:nvPr/>
        </p:nvPicPr>
        <p:blipFill>
          <a:blip r:embed="rId4" cstate="print"/>
          <a:srcRect/>
          <a:stretch>
            <a:fillRect/>
          </a:stretch>
        </p:blipFill>
        <p:spPr bwMode="auto">
          <a:xfrm>
            <a:off x="7620000" y="1981200"/>
            <a:ext cx="1143000" cy="1143000"/>
          </a:xfrm>
          <a:prstGeom prst="rect">
            <a:avLst/>
          </a:prstGeom>
          <a:noFill/>
        </p:spPr>
      </p:pic>
      <p:sp>
        <p:nvSpPr>
          <p:cNvPr id="1405960" name="Rectangle 8"/>
          <p:cNvSpPr>
            <a:spLocks noChangeArrowheads="1"/>
          </p:cNvSpPr>
          <p:nvPr/>
        </p:nvSpPr>
        <p:spPr bwMode="auto">
          <a:xfrm>
            <a:off x="1295400" y="609600"/>
            <a:ext cx="6710363" cy="457200"/>
          </a:xfrm>
          <a:prstGeom prst="rect">
            <a:avLst/>
          </a:prstGeom>
          <a:noFill/>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http://www.aoml.noaa.gov/hrd/data_sub/re_anal.html</a:t>
            </a:r>
          </a:p>
        </p:txBody>
      </p:sp>
      <p:sp>
        <p:nvSpPr>
          <p:cNvPr id="1405961" name="Rectangle 9"/>
          <p:cNvSpPr>
            <a:spLocks noChangeArrowheads="1"/>
          </p:cNvSpPr>
          <p:nvPr/>
        </p:nvSpPr>
        <p:spPr bwMode="auto">
          <a:xfrm>
            <a:off x="1676400" y="1066800"/>
            <a:ext cx="5867400" cy="1631216"/>
          </a:xfrm>
          <a:prstGeom prst="rect">
            <a:avLst/>
          </a:prstGeom>
          <a:noFill/>
          <a:ln w="9525">
            <a:noFill/>
            <a:miter lim="800000"/>
            <a:headEnd/>
            <a:tailEnd/>
          </a:ln>
          <a:effectLst/>
        </p:spPr>
        <p:txBody>
          <a:bodyPr>
            <a:spAutoFit/>
          </a:bodyPr>
          <a:lstStyle/>
          <a:p>
            <a:pPr marL="457200" indent="-457200" eaLnBrk="1" hangingPunct="1">
              <a:spcBef>
                <a:spcPct val="50000"/>
              </a:spcBef>
              <a:buFontTx/>
              <a:buAutoNum type="arabicParenR"/>
            </a:pPr>
            <a:r>
              <a:rPr lang="en-US" sz="2000" dirty="0">
                <a:solidFill>
                  <a:schemeClr val="bg1"/>
                </a:solidFill>
                <a:latin typeface="Times New Roman" pitchFamily="18" charset="0"/>
              </a:rPr>
              <a:t>1851 through </a:t>
            </a:r>
            <a:r>
              <a:rPr lang="en-US" sz="2000" dirty="0" smtClean="0">
                <a:solidFill>
                  <a:schemeClr val="bg1"/>
                </a:solidFill>
                <a:latin typeface="Times New Roman" pitchFamily="18" charset="0"/>
              </a:rPr>
              <a:t>1930 </a:t>
            </a:r>
            <a:r>
              <a:rPr lang="en-US" sz="2000" dirty="0">
                <a:solidFill>
                  <a:schemeClr val="bg1"/>
                </a:solidFill>
                <a:latin typeface="Times New Roman" pitchFamily="18" charset="0"/>
              </a:rPr>
              <a:t>changes accepted and officially adopted by NHC Best Track Change Committee.  </a:t>
            </a:r>
          </a:p>
          <a:p>
            <a:pPr marL="457200" indent="-457200" eaLnBrk="1" hangingPunct="1">
              <a:spcBef>
                <a:spcPct val="50000"/>
              </a:spcBef>
              <a:buFontTx/>
              <a:buAutoNum type="arabicParenR"/>
            </a:pPr>
            <a:r>
              <a:rPr lang="en-US" sz="2000" dirty="0" smtClean="0">
                <a:solidFill>
                  <a:schemeClr val="bg1"/>
                </a:solidFill>
                <a:latin typeface="Times New Roman" pitchFamily="18" charset="0"/>
              </a:rPr>
              <a:t>1931-1953 </a:t>
            </a:r>
            <a:r>
              <a:rPr lang="en-US" sz="2000" dirty="0">
                <a:solidFill>
                  <a:schemeClr val="bg1"/>
                </a:solidFill>
                <a:latin typeface="Times New Roman" pitchFamily="18" charset="0"/>
              </a:rPr>
              <a:t>have been preliminarily reanalyzed.</a:t>
            </a:r>
          </a:p>
          <a:p>
            <a:pPr marL="457200" indent="-457200" eaLnBrk="1" hangingPunct="1">
              <a:spcBef>
                <a:spcPct val="50000"/>
              </a:spcBef>
              <a:buFontTx/>
              <a:buAutoNum type="arabicParenR"/>
            </a:pPr>
            <a:r>
              <a:rPr lang="en-US" sz="2000" dirty="0" smtClean="0">
                <a:solidFill>
                  <a:schemeClr val="bg1"/>
                </a:solidFill>
                <a:latin typeface="Times New Roman" pitchFamily="18" charset="0"/>
              </a:rPr>
              <a:t>Remainder of 20</a:t>
            </a:r>
            <a:r>
              <a:rPr lang="en-US" sz="2000" baseline="30000" dirty="0" smtClean="0">
                <a:solidFill>
                  <a:schemeClr val="bg1"/>
                </a:solidFill>
                <a:latin typeface="Times New Roman" pitchFamily="18" charset="0"/>
              </a:rPr>
              <a:t>th</a:t>
            </a:r>
            <a:r>
              <a:rPr lang="en-US" sz="2000" dirty="0" smtClean="0">
                <a:solidFill>
                  <a:schemeClr val="bg1"/>
                </a:solidFill>
                <a:latin typeface="Times New Roman" pitchFamily="18" charset="0"/>
              </a:rPr>
              <a:t> Century will be reanalyzed.</a:t>
            </a:r>
            <a:endParaRPr lang="en-US" sz="2000" dirty="0">
              <a:solidFill>
                <a:schemeClr val="bg1"/>
              </a:solidFill>
              <a:latin typeface="Times New Roman" pitchFamily="18" charset="0"/>
            </a:endParaRPr>
          </a:p>
        </p:txBody>
      </p:sp>
      <p:sp>
        <p:nvSpPr>
          <p:cNvPr id="1405962" name="Rectangle 10"/>
          <p:cNvSpPr>
            <a:spLocks noChangeArrowheads="1"/>
          </p:cNvSpPr>
          <p:nvPr/>
        </p:nvSpPr>
        <p:spPr bwMode="auto">
          <a:xfrm>
            <a:off x="457200" y="3505200"/>
            <a:ext cx="8458200" cy="946150"/>
          </a:xfrm>
          <a:prstGeom prst="rect">
            <a:avLst/>
          </a:prstGeom>
          <a:noFill/>
          <a:ln w="9525">
            <a:noFill/>
            <a:miter lim="800000"/>
            <a:headEnd/>
            <a:tailEnd/>
          </a:ln>
          <a:effectLst/>
        </p:spPr>
        <p:txBody>
          <a:bodyPr>
            <a:spAutoFit/>
          </a:bodyPr>
          <a:lstStyle/>
          <a:p>
            <a:pPr algn="ctr" eaLnBrk="1" hangingPunct="1"/>
            <a:r>
              <a:rPr lang="en-US" sz="2800" b="1">
                <a:solidFill>
                  <a:schemeClr val="bg1"/>
                </a:solidFill>
                <a:latin typeface="Times New Roman" pitchFamily="18" charset="0"/>
              </a:rPr>
              <a:t>RE-ANALYSES NEED TO BE CONDUCTED GLOBALLY!!!</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082" name="Picture 2"/>
          <p:cNvPicPr>
            <a:picLocks noChangeAspect="1" noChangeArrowheads="1"/>
          </p:cNvPicPr>
          <p:nvPr/>
        </p:nvPicPr>
        <p:blipFill>
          <a:blip r:embed="rId3" cstate="print">
            <a:lum contrast="-56000"/>
          </a:blip>
          <a:srcRect/>
          <a:stretch>
            <a:fillRect/>
          </a:stretch>
        </p:blipFill>
        <p:spPr bwMode="auto">
          <a:xfrm>
            <a:off x="0" y="4763"/>
            <a:ext cx="9144000" cy="8072437"/>
          </a:xfrm>
          <a:prstGeom prst="rect">
            <a:avLst/>
          </a:prstGeom>
          <a:noFill/>
          <a:ln w="9525">
            <a:noFill/>
            <a:miter lim="800000"/>
            <a:headEnd/>
            <a:tailEnd/>
          </a:ln>
          <a:effectLst/>
        </p:spPr>
      </p:pic>
      <p:sp>
        <p:nvSpPr>
          <p:cNvPr id="1070083" name="Text Box 3"/>
          <p:cNvSpPr txBox="1">
            <a:spLocks noChangeArrowheads="1"/>
          </p:cNvSpPr>
          <p:nvPr/>
        </p:nvSpPr>
        <p:spPr bwMode="auto">
          <a:xfrm>
            <a:off x="0" y="228600"/>
            <a:ext cx="9144000" cy="1077218"/>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a:r>
              <a:rPr lang="en-US" sz="3200" b="1" dirty="0" smtClean="0">
                <a:solidFill>
                  <a:srgbClr val="FFFF00"/>
                </a:solidFill>
              </a:rPr>
              <a:t>The Hurricane Database Reanalysis Project:</a:t>
            </a:r>
            <a:endParaRPr lang="en-US" sz="3200" b="1" dirty="0">
              <a:solidFill>
                <a:srgbClr val="FFFF00"/>
              </a:solidFill>
            </a:endParaRPr>
          </a:p>
          <a:p>
            <a:pPr algn="ctr"/>
            <a:r>
              <a:rPr lang="en-US" sz="3200" b="1" dirty="0" smtClean="0">
                <a:solidFill>
                  <a:srgbClr val="FFFF00"/>
                </a:solidFill>
              </a:rPr>
              <a:t>Revisiting Historic Hurricane</a:t>
            </a:r>
            <a:endParaRPr lang="en-US" sz="3200" dirty="0">
              <a:solidFill>
                <a:srgbClr val="FFFF00"/>
              </a:solidFill>
            </a:endParaRPr>
          </a:p>
        </p:txBody>
      </p:sp>
      <p:sp>
        <p:nvSpPr>
          <p:cNvPr id="1070085" name="Text Box 5"/>
          <p:cNvSpPr txBox="1">
            <a:spLocks noChangeArrowheads="1"/>
          </p:cNvSpPr>
          <p:nvPr/>
        </p:nvSpPr>
        <p:spPr bwMode="auto">
          <a:xfrm>
            <a:off x="0" y="2819400"/>
            <a:ext cx="9144000" cy="3877985"/>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a:spcBef>
                <a:spcPct val="50000"/>
              </a:spcBef>
            </a:pPr>
            <a:r>
              <a:rPr lang="en-US" b="1" dirty="0">
                <a:solidFill>
                  <a:srgbClr val="FFFF99"/>
                </a:solidFill>
              </a:rPr>
              <a:t>Chris Landsea</a:t>
            </a:r>
            <a:r>
              <a:rPr lang="en-US" dirty="0">
                <a:solidFill>
                  <a:srgbClr val="FFFF99"/>
                </a:solidFill>
              </a:rPr>
              <a:t>, </a:t>
            </a:r>
            <a:r>
              <a:rPr lang="en-US" i="1" dirty="0">
                <a:solidFill>
                  <a:srgbClr val="FFFF99"/>
                </a:solidFill>
              </a:rPr>
              <a:t>National Hurricane Center</a:t>
            </a:r>
            <a:r>
              <a:rPr lang="en-US" dirty="0">
                <a:solidFill>
                  <a:srgbClr val="FFFF99"/>
                </a:solidFill>
              </a:rPr>
              <a:t>, Miami</a:t>
            </a:r>
          </a:p>
          <a:p>
            <a:pPr algn="ctr">
              <a:spcBef>
                <a:spcPct val="50000"/>
              </a:spcBef>
            </a:pPr>
            <a:r>
              <a:rPr lang="en-US" sz="2000" b="1" dirty="0">
                <a:solidFill>
                  <a:srgbClr val="FFFF99"/>
                </a:solidFill>
              </a:rPr>
              <a:t>Many collaborators:  Craig Anderson, Noel Charles, Gil Clark, Jason </a:t>
            </a:r>
            <a:r>
              <a:rPr lang="en-US" sz="2000" b="1" dirty="0" err="1">
                <a:solidFill>
                  <a:srgbClr val="FFFF99"/>
                </a:solidFill>
              </a:rPr>
              <a:t>Dunion</a:t>
            </a:r>
            <a:r>
              <a:rPr lang="en-US" sz="2000" b="1" dirty="0">
                <a:solidFill>
                  <a:srgbClr val="FFFF99"/>
                </a:solidFill>
              </a:rPr>
              <a:t>, Jose Fernandez-</a:t>
            </a:r>
            <a:r>
              <a:rPr lang="en-US" sz="2000" b="1" dirty="0" err="1">
                <a:solidFill>
                  <a:srgbClr val="FFFF99"/>
                </a:solidFill>
              </a:rPr>
              <a:t>Partagas</a:t>
            </a:r>
            <a:r>
              <a:rPr lang="en-US" sz="2000" b="1" dirty="0">
                <a:solidFill>
                  <a:srgbClr val="FFFF99"/>
                </a:solidFill>
              </a:rPr>
              <a:t>, Paul Hungerford, Charlie Neumann, Mark Zimmer, David Glenn, William </a:t>
            </a:r>
            <a:r>
              <a:rPr lang="en-US" sz="2000" b="1" dirty="0" err="1">
                <a:solidFill>
                  <a:srgbClr val="FFFF99"/>
                </a:solidFill>
              </a:rPr>
              <a:t>Bredemeyer</a:t>
            </a:r>
            <a:r>
              <a:rPr lang="en-US" sz="2000" b="1" dirty="0">
                <a:solidFill>
                  <a:srgbClr val="FFFF99"/>
                </a:solidFill>
              </a:rPr>
              <a:t>, Mike Chenoweth, Ryan Ellis, John </a:t>
            </a:r>
            <a:r>
              <a:rPr lang="en-US" sz="2000" b="1" dirty="0" err="1">
                <a:solidFill>
                  <a:srgbClr val="FFFF99"/>
                </a:solidFill>
              </a:rPr>
              <a:t>Gamache</a:t>
            </a:r>
            <a:r>
              <a:rPr lang="en-US" sz="2000" b="1" dirty="0">
                <a:solidFill>
                  <a:srgbClr val="FFFF99"/>
                </a:solidFill>
              </a:rPr>
              <a:t>, Lyle </a:t>
            </a:r>
            <a:r>
              <a:rPr lang="en-US" sz="2000" b="1" dirty="0" err="1">
                <a:solidFill>
                  <a:srgbClr val="FFFF99"/>
                </a:solidFill>
              </a:rPr>
              <a:t>Hufstetler</a:t>
            </a:r>
            <a:r>
              <a:rPr lang="en-US" sz="2000" b="1" dirty="0">
                <a:solidFill>
                  <a:srgbClr val="FFFF99"/>
                </a:solidFill>
              </a:rPr>
              <a:t>, Cary Mock, Donna Thomas, </a:t>
            </a:r>
            <a:r>
              <a:rPr lang="en-US" sz="2000" b="1" dirty="0" err="1">
                <a:solidFill>
                  <a:srgbClr val="FFFF99"/>
                </a:solidFill>
              </a:rPr>
              <a:t>Lenworth</a:t>
            </a:r>
            <a:r>
              <a:rPr lang="en-US" sz="2000" b="1" dirty="0">
                <a:solidFill>
                  <a:srgbClr val="FFFF99"/>
                </a:solidFill>
              </a:rPr>
              <a:t> </a:t>
            </a:r>
            <a:r>
              <a:rPr lang="en-US" sz="2000" b="1" dirty="0" err="1">
                <a:solidFill>
                  <a:srgbClr val="FFFF99"/>
                </a:solidFill>
              </a:rPr>
              <a:t>Woolcock</a:t>
            </a:r>
            <a:r>
              <a:rPr lang="en-US" sz="2000" b="1" dirty="0">
                <a:solidFill>
                  <a:srgbClr val="FFFF99"/>
                </a:solidFill>
              </a:rPr>
              <a:t>, Adrian Santiago, Cristina Carrasco, Andy Hagen, Donna </a:t>
            </a:r>
            <a:r>
              <a:rPr lang="en-US" sz="2000" b="1" dirty="0" err="1">
                <a:solidFill>
                  <a:srgbClr val="FFFF99"/>
                </a:solidFill>
              </a:rPr>
              <a:t>Strahan</a:t>
            </a:r>
            <a:r>
              <a:rPr lang="en-US" sz="2000" b="1" dirty="0">
                <a:solidFill>
                  <a:srgbClr val="FFFF99"/>
                </a:solidFill>
              </a:rPr>
              <a:t>, Brian </a:t>
            </a:r>
            <a:r>
              <a:rPr lang="en-US" sz="2000" b="1" dirty="0" err="1">
                <a:solidFill>
                  <a:srgbClr val="FFFF99"/>
                </a:solidFill>
              </a:rPr>
              <a:t>Etherton</a:t>
            </a:r>
            <a:r>
              <a:rPr lang="en-US" sz="2000" b="1" dirty="0">
                <a:solidFill>
                  <a:srgbClr val="FFFF99"/>
                </a:solidFill>
              </a:rPr>
              <a:t>, Mike Dickinson, Steve </a:t>
            </a:r>
            <a:r>
              <a:rPr lang="en-US" sz="2000" b="1" dirty="0" err="1">
                <a:solidFill>
                  <a:srgbClr val="FFFF99"/>
                </a:solidFill>
              </a:rPr>
              <a:t>Feuer</a:t>
            </a:r>
            <a:r>
              <a:rPr lang="en-US" sz="2000" b="1" dirty="0">
                <a:solidFill>
                  <a:srgbClr val="FFFF99"/>
                </a:solidFill>
              </a:rPr>
              <a:t>, Ramon Perez Suarez, Ricardo </a:t>
            </a:r>
            <a:r>
              <a:rPr lang="en-US" sz="2000" b="1" dirty="0" err="1">
                <a:solidFill>
                  <a:srgbClr val="FFFF99"/>
                </a:solidFill>
              </a:rPr>
              <a:t>Prieto</a:t>
            </a:r>
            <a:r>
              <a:rPr lang="en-US" sz="2000" b="1" dirty="0">
                <a:solidFill>
                  <a:srgbClr val="FFFF99"/>
                </a:solidFill>
              </a:rPr>
              <a:t>, and Jorge Sanchez-</a:t>
            </a:r>
            <a:r>
              <a:rPr lang="en-US" sz="2000" b="1" dirty="0" err="1">
                <a:solidFill>
                  <a:srgbClr val="FFFF99"/>
                </a:solidFill>
              </a:rPr>
              <a:t>Sesma</a:t>
            </a:r>
            <a:r>
              <a:rPr lang="en-US" sz="2000" b="1" dirty="0">
                <a:solidFill>
                  <a:srgbClr val="FFFF99"/>
                </a:solidFill>
              </a:rPr>
              <a:t>                     </a:t>
            </a:r>
            <a:endParaRPr lang="en-US" b="1" dirty="0">
              <a:solidFill>
                <a:srgbClr val="FFFF99"/>
              </a:solidFill>
            </a:endParaRPr>
          </a:p>
          <a:p>
            <a:pPr algn="ctr"/>
            <a:endParaRPr lang="en-US" dirty="0">
              <a:solidFill>
                <a:srgbClr val="FFFF99"/>
              </a:solidFill>
            </a:endParaRPr>
          </a:p>
          <a:p>
            <a:pPr algn="ctr"/>
            <a:r>
              <a:rPr lang="en-US" dirty="0">
                <a:solidFill>
                  <a:srgbClr val="FFFF99"/>
                </a:solidFill>
              </a:rPr>
              <a:t>Supported by the NOAA Climate Program Office </a:t>
            </a:r>
            <a:r>
              <a:rPr lang="en-US" dirty="0" smtClean="0">
                <a:solidFill>
                  <a:srgbClr val="FFFF99"/>
                </a:solidFill>
              </a:rPr>
              <a:t>and                    the </a:t>
            </a:r>
            <a:r>
              <a:rPr lang="en-US" dirty="0">
                <a:solidFill>
                  <a:srgbClr val="FFFF99"/>
                </a:solidFill>
              </a:rPr>
              <a:t>Risk Prediction Initiative, BBSR</a:t>
            </a:r>
          </a:p>
        </p:txBody>
      </p:sp>
      <p:grpSp>
        <p:nvGrpSpPr>
          <p:cNvPr id="1070086" name="Group 6"/>
          <p:cNvGrpSpPr>
            <a:grpSpLocks noChangeAspect="1"/>
          </p:cNvGrpSpPr>
          <p:nvPr/>
        </p:nvGrpSpPr>
        <p:grpSpPr bwMode="auto">
          <a:xfrm>
            <a:off x="7848600" y="1600200"/>
            <a:ext cx="1295400" cy="1295400"/>
            <a:chOff x="918" y="287"/>
            <a:chExt cx="528" cy="527"/>
          </a:xfrm>
        </p:grpSpPr>
        <p:sp>
          <p:nvSpPr>
            <p:cNvPr id="1070087" name="Oval 7"/>
            <p:cNvSpPr>
              <a:spLocks noChangeAspect="1" noChangeArrowheads="1"/>
            </p:cNvSpPr>
            <p:nvPr/>
          </p:nvSpPr>
          <p:spPr bwMode="auto">
            <a:xfrm>
              <a:off x="918" y="294"/>
              <a:ext cx="527" cy="512"/>
            </a:xfrm>
            <a:prstGeom prst="ellipse">
              <a:avLst/>
            </a:prstGeom>
            <a:solidFill>
              <a:schemeClr val="bg1"/>
            </a:solidFill>
            <a:ln w="9525">
              <a:noFill/>
              <a:round/>
              <a:headEnd/>
              <a:tailEnd/>
            </a:ln>
            <a:effectLst/>
          </p:spPr>
          <p:txBody>
            <a:bodyPr wrap="none" anchor="ctr"/>
            <a:lstStyle/>
            <a:p>
              <a:endParaRPr lang="en-US">
                <a:solidFill>
                  <a:srgbClr val="000000"/>
                </a:solidFill>
              </a:endParaRPr>
            </a:p>
          </p:txBody>
        </p:sp>
        <p:sp>
          <p:nvSpPr>
            <p:cNvPr id="1070088" name="Freeform 8"/>
            <p:cNvSpPr>
              <a:spLocks noChangeAspect="1"/>
            </p:cNvSpPr>
            <p:nvPr/>
          </p:nvSpPr>
          <p:spPr bwMode="auto">
            <a:xfrm>
              <a:off x="919" y="445"/>
              <a:ext cx="527" cy="369"/>
            </a:xfrm>
            <a:custGeom>
              <a:avLst/>
              <a:gdLst/>
              <a:ahLst/>
              <a:cxnLst>
                <a:cxn ang="0">
                  <a:pos x="1021" y="25"/>
                </a:cxn>
                <a:cxn ang="0">
                  <a:pos x="1033" y="64"/>
                </a:cxn>
                <a:cxn ang="0">
                  <a:pos x="1044" y="102"/>
                </a:cxn>
                <a:cxn ang="0">
                  <a:pos x="1050" y="143"/>
                </a:cxn>
                <a:cxn ang="0">
                  <a:pos x="1054" y="184"/>
                </a:cxn>
                <a:cxn ang="0">
                  <a:pos x="1051" y="266"/>
                </a:cxn>
                <a:cxn ang="0">
                  <a:pos x="1014" y="417"/>
                </a:cxn>
                <a:cxn ang="0">
                  <a:pos x="934" y="547"/>
                </a:cxn>
                <a:cxn ang="0">
                  <a:pos x="822" y="648"/>
                </a:cxn>
                <a:cxn ang="0">
                  <a:pos x="685" y="715"/>
                </a:cxn>
                <a:cxn ang="0">
                  <a:pos x="528" y="739"/>
                </a:cxn>
                <a:cxn ang="0">
                  <a:pos x="371" y="715"/>
                </a:cxn>
                <a:cxn ang="0">
                  <a:pos x="233" y="648"/>
                </a:cxn>
                <a:cxn ang="0">
                  <a:pos x="121" y="547"/>
                </a:cxn>
                <a:cxn ang="0">
                  <a:pos x="42" y="417"/>
                </a:cxn>
                <a:cxn ang="0">
                  <a:pos x="3" y="266"/>
                </a:cxn>
                <a:cxn ang="0">
                  <a:pos x="1" y="173"/>
                </a:cxn>
                <a:cxn ang="0">
                  <a:pos x="9" y="118"/>
                </a:cxn>
                <a:cxn ang="0">
                  <a:pos x="22" y="65"/>
                </a:cxn>
                <a:cxn ang="0">
                  <a:pos x="37" y="70"/>
                </a:cxn>
                <a:cxn ang="0">
                  <a:pos x="74" y="89"/>
                </a:cxn>
                <a:cxn ang="0">
                  <a:pos x="108" y="117"/>
                </a:cxn>
                <a:cxn ang="0">
                  <a:pos x="139" y="154"/>
                </a:cxn>
                <a:cxn ang="0">
                  <a:pos x="202" y="216"/>
                </a:cxn>
                <a:cxn ang="0">
                  <a:pos x="291" y="285"/>
                </a:cxn>
                <a:cxn ang="0">
                  <a:pos x="401" y="337"/>
                </a:cxn>
                <a:cxn ang="0">
                  <a:pos x="525" y="353"/>
                </a:cxn>
                <a:cxn ang="0">
                  <a:pos x="495" y="372"/>
                </a:cxn>
                <a:cxn ang="0">
                  <a:pos x="422" y="405"/>
                </a:cxn>
                <a:cxn ang="0">
                  <a:pos x="365" y="418"/>
                </a:cxn>
                <a:cxn ang="0">
                  <a:pos x="373" y="426"/>
                </a:cxn>
                <a:cxn ang="0">
                  <a:pos x="399" y="437"/>
                </a:cxn>
                <a:cxn ang="0">
                  <a:pos x="445" y="438"/>
                </a:cxn>
                <a:cxn ang="0">
                  <a:pos x="516" y="421"/>
                </a:cxn>
                <a:cxn ang="0">
                  <a:pos x="618" y="378"/>
                </a:cxn>
                <a:cxn ang="0">
                  <a:pos x="701" y="347"/>
                </a:cxn>
                <a:cxn ang="0">
                  <a:pos x="765" y="334"/>
                </a:cxn>
                <a:cxn ang="0">
                  <a:pos x="761" y="323"/>
                </a:cxn>
                <a:cxn ang="0">
                  <a:pos x="701" y="310"/>
                </a:cxn>
                <a:cxn ang="0">
                  <a:pos x="658" y="309"/>
                </a:cxn>
                <a:cxn ang="0">
                  <a:pos x="716" y="284"/>
                </a:cxn>
                <a:cxn ang="0">
                  <a:pos x="807" y="219"/>
                </a:cxn>
                <a:cxn ang="0">
                  <a:pos x="892" y="140"/>
                </a:cxn>
                <a:cxn ang="0">
                  <a:pos x="960" y="64"/>
                </a:cxn>
                <a:cxn ang="0">
                  <a:pos x="1002" y="12"/>
                </a:cxn>
              </a:cxnLst>
              <a:rect l="0" t="0" r="r" b="b"/>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a:solidFill>
                  <a:srgbClr val="000000"/>
                </a:solidFill>
              </a:endParaRPr>
            </a:p>
          </p:txBody>
        </p:sp>
        <p:sp>
          <p:nvSpPr>
            <p:cNvPr id="1070089" name="Freeform 9"/>
            <p:cNvSpPr>
              <a:spLocks noChangeAspect="1"/>
            </p:cNvSpPr>
            <p:nvPr/>
          </p:nvSpPr>
          <p:spPr bwMode="auto">
            <a:xfrm>
              <a:off x="964" y="287"/>
              <a:ext cx="430" cy="313"/>
            </a:xfrm>
            <a:custGeom>
              <a:avLst/>
              <a:gdLst/>
              <a:ahLst/>
              <a:cxnLst>
                <a:cxn ang="0">
                  <a:pos x="19" y="208"/>
                </a:cxn>
                <a:cxn ang="0">
                  <a:pos x="61" y="159"/>
                </a:cxn>
                <a:cxn ang="0">
                  <a:pos x="107" y="117"/>
                </a:cxn>
                <a:cxn ang="0">
                  <a:pos x="160" y="80"/>
                </a:cxn>
                <a:cxn ang="0">
                  <a:pos x="215" y="50"/>
                </a:cxn>
                <a:cxn ang="0">
                  <a:pos x="275" y="26"/>
                </a:cxn>
                <a:cxn ang="0">
                  <a:pos x="338" y="10"/>
                </a:cxn>
                <a:cxn ang="0">
                  <a:pos x="405" y="1"/>
                </a:cxn>
                <a:cxn ang="0">
                  <a:pos x="470" y="1"/>
                </a:cxn>
                <a:cxn ang="0">
                  <a:pos x="533" y="9"/>
                </a:cxn>
                <a:cxn ang="0">
                  <a:pos x="594" y="24"/>
                </a:cxn>
                <a:cxn ang="0">
                  <a:pos x="651" y="45"/>
                </a:cxn>
                <a:cxn ang="0">
                  <a:pos x="705" y="73"/>
                </a:cxn>
                <a:cxn ang="0">
                  <a:pos x="755" y="107"/>
                </a:cxn>
                <a:cxn ang="0">
                  <a:pos x="800" y="145"/>
                </a:cxn>
                <a:cxn ang="0">
                  <a:pos x="842" y="189"/>
                </a:cxn>
                <a:cxn ang="0">
                  <a:pos x="855" y="215"/>
                </a:cxn>
                <a:cxn ang="0">
                  <a:pos x="821" y="232"/>
                </a:cxn>
                <a:cxn ang="0">
                  <a:pos x="771" y="272"/>
                </a:cxn>
                <a:cxn ang="0">
                  <a:pos x="724" y="339"/>
                </a:cxn>
                <a:cxn ang="0">
                  <a:pos x="706" y="386"/>
                </a:cxn>
                <a:cxn ang="0">
                  <a:pos x="700" y="404"/>
                </a:cxn>
                <a:cxn ang="0">
                  <a:pos x="688" y="436"/>
                </a:cxn>
                <a:cxn ang="0">
                  <a:pos x="669" y="475"/>
                </a:cxn>
                <a:cxn ang="0">
                  <a:pos x="642" y="518"/>
                </a:cxn>
                <a:cxn ang="0">
                  <a:pos x="606" y="560"/>
                </a:cxn>
                <a:cxn ang="0">
                  <a:pos x="560" y="596"/>
                </a:cxn>
                <a:cxn ang="0">
                  <a:pos x="506" y="619"/>
                </a:cxn>
                <a:cxn ang="0">
                  <a:pos x="472" y="625"/>
                </a:cxn>
                <a:cxn ang="0">
                  <a:pos x="462" y="626"/>
                </a:cxn>
                <a:cxn ang="0">
                  <a:pos x="442" y="624"/>
                </a:cxn>
                <a:cxn ang="0">
                  <a:pos x="413" y="615"/>
                </a:cxn>
                <a:cxn ang="0">
                  <a:pos x="377" y="596"/>
                </a:cxn>
                <a:cxn ang="0">
                  <a:pos x="333" y="563"/>
                </a:cxn>
                <a:cxn ang="0">
                  <a:pos x="281" y="514"/>
                </a:cxn>
                <a:cxn ang="0">
                  <a:pos x="223" y="443"/>
                </a:cxn>
                <a:cxn ang="0">
                  <a:pos x="172" y="372"/>
                </a:cxn>
                <a:cxn ang="0">
                  <a:pos x="136" y="327"/>
                </a:cxn>
                <a:cxn ang="0">
                  <a:pos x="103" y="293"/>
                </a:cxn>
                <a:cxn ang="0">
                  <a:pos x="71" y="268"/>
                </a:cxn>
                <a:cxn ang="0">
                  <a:pos x="46" y="251"/>
                </a:cxn>
                <a:cxn ang="0">
                  <a:pos x="24" y="241"/>
                </a:cxn>
                <a:cxn ang="0">
                  <a:pos x="9" y="236"/>
                </a:cxn>
                <a:cxn ang="0">
                  <a:pos x="2" y="233"/>
                </a:cxn>
              </a:cxnLst>
              <a:rect l="0" t="0" r="r" b="b"/>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a:solidFill>
                  <a:srgbClr val="000000"/>
                </a:solidFill>
              </a:endParaRPr>
            </a:p>
          </p:txBody>
        </p:sp>
        <p:sp>
          <p:nvSpPr>
            <p:cNvPr id="1070090" name="Freeform 10"/>
            <p:cNvSpPr>
              <a:spLocks noChangeAspect="1"/>
            </p:cNvSpPr>
            <p:nvPr/>
          </p:nvSpPr>
          <p:spPr bwMode="auto">
            <a:xfrm>
              <a:off x="1077" y="394"/>
              <a:ext cx="45" cy="66"/>
            </a:xfrm>
            <a:custGeom>
              <a:avLst/>
              <a:gdLst/>
              <a:ahLst/>
              <a:cxnLst>
                <a:cxn ang="0">
                  <a:pos x="59" y="27"/>
                </a:cxn>
                <a:cxn ang="0">
                  <a:pos x="59" y="133"/>
                </a:cxn>
                <a:cxn ang="0">
                  <a:pos x="90" y="133"/>
                </a:cxn>
                <a:cxn ang="0">
                  <a:pos x="90" y="26"/>
                </a:cxn>
                <a:cxn ang="0">
                  <a:pos x="89" y="22"/>
                </a:cxn>
                <a:cxn ang="0">
                  <a:pos x="86" y="13"/>
                </a:cxn>
                <a:cxn ang="0">
                  <a:pos x="79" y="4"/>
                </a:cxn>
                <a:cxn ang="0">
                  <a:pos x="68" y="0"/>
                </a:cxn>
                <a:cxn ang="0">
                  <a:pos x="0" y="0"/>
                </a:cxn>
                <a:cxn ang="0">
                  <a:pos x="0" y="133"/>
                </a:cxn>
                <a:cxn ang="0">
                  <a:pos x="28" y="133"/>
                </a:cxn>
                <a:cxn ang="0">
                  <a:pos x="28" y="27"/>
                </a:cxn>
                <a:cxn ang="0">
                  <a:pos x="29" y="25"/>
                </a:cxn>
                <a:cxn ang="0">
                  <a:pos x="30" y="23"/>
                </a:cxn>
                <a:cxn ang="0">
                  <a:pos x="31" y="22"/>
                </a:cxn>
                <a:cxn ang="0">
                  <a:pos x="32" y="22"/>
                </a:cxn>
                <a:cxn ang="0">
                  <a:pos x="54" y="22"/>
                </a:cxn>
                <a:cxn ang="0">
                  <a:pos x="56" y="23"/>
                </a:cxn>
                <a:cxn ang="0">
                  <a:pos x="58" y="24"/>
                </a:cxn>
                <a:cxn ang="0">
                  <a:pos x="59" y="26"/>
                </a:cxn>
                <a:cxn ang="0">
                  <a:pos x="59" y="27"/>
                </a:cxn>
              </a:cxnLst>
              <a:rect l="0" t="0" r="r" b="b"/>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a:solidFill>
                  <a:srgbClr val="000000"/>
                </a:solidFill>
              </a:endParaRPr>
            </a:p>
          </p:txBody>
        </p:sp>
        <p:sp>
          <p:nvSpPr>
            <p:cNvPr id="1070091" name="Freeform 11"/>
            <p:cNvSpPr>
              <a:spLocks noChangeAspect="1"/>
            </p:cNvSpPr>
            <p:nvPr/>
          </p:nvSpPr>
          <p:spPr bwMode="auto">
            <a:xfrm>
              <a:off x="1134" y="392"/>
              <a:ext cx="44" cy="68"/>
            </a:xfrm>
            <a:custGeom>
              <a:avLst/>
              <a:gdLst/>
              <a:ahLst/>
              <a:cxnLst>
                <a:cxn ang="0">
                  <a:pos x="67" y="135"/>
                </a:cxn>
                <a:cxn ang="0">
                  <a:pos x="75" y="133"/>
                </a:cxn>
                <a:cxn ang="0">
                  <a:pos x="82" y="129"/>
                </a:cxn>
                <a:cxn ang="0">
                  <a:pos x="86" y="121"/>
                </a:cxn>
                <a:cxn ang="0">
                  <a:pos x="88" y="113"/>
                </a:cxn>
                <a:cxn ang="0">
                  <a:pos x="88" y="22"/>
                </a:cxn>
                <a:cxn ang="0">
                  <a:pos x="86" y="14"/>
                </a:cxn>
                <a:cxn ang="0">
                  <a:pos x="82" y="6"/>
                </a:cxn>
                <a:cxn ang="0">
                  <a:pos x="75" y="2"/>
                </a:cxn>
                <a:cxn ang="0">
                  <a:pos x="67" y="0"/>
                </a:cxn>
                <a:cxn ang="0">
                  <a:pos x="22" y="0"/>
                </a:cxn>
                <a:cxn ang="0">
                  <a:pos x="13" y="2"/>
                </a:cxn>
                <a:cxn ang="0">
                  <a:pos x="6" y="6"/>
                </a:cxn>
                <a:cxn ang="0">
                  <a:pos x="2" y="14"/>
                </a:cxn>
                <a:cxn ang="0">
                  <a:pos x="0" y="22"/>
                </a:cxn>
                <a:cxn ang="0">
                  <a:pos x="0" y="113"/>
                </a:cxn>
                <a:cxn ang="0">
                  <a:pos x="2" y="121"/>
                </a:cxn>
                <a:cxn ang="0">
                  <a:pos x="6" y="129"/>
                </a:cxn>
                <a:cxn ang="0">
                  <a:pos x="13" y="133"/>
                </a:cxn>
                <a:cxn ang="0">
                  <a:pos x="22" y="135"/>
                </a:cxn>
                <a:cxn ang="0">
                  <a:pos x="67" y="135"/>
                </a:cxn>
              </a:cxnLst>
              <a:rect l="0" t="0" r="r" b="b"/>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a:solidFill>
                  <a:srgbClr val="000000"/>
                </a:solidFill>
              </a:endParaRPr>
            </a:p>
          </p:txBody>
        </p:sp>
        <p:sp>
          <p:nvSpPr>
            <p:cNvPr id="1070092" name="Freeform 12"/>
            <p:cNvSpPr>
              <a:spLocks noChangeAspect="1"/>
            </p:cNvSpPr>
            <p:nvPr/>
          </p:nvSpPr>
          <p:spPr bwMode="auto">
            <a:xfrm>
              <a:off x="1146" y="403"/>
              <a:ext cx="19" cy="47"/>
            </a:xfrm>
            <a:custGeom>
              <a:avLst/>
              <a:gdLst/>
              <a:ahLst/>
              <a:cxnLst>
                <a:cxn ang="0">
                  <a:pos x="32" y="94"/>
                </a:cxn>
                <a:cxn ang="0">
                  <a:pos x="34" y="94"/>
                </a:cxn>
                <a:cxn ang="0">
                  <a:pos x="36" y="93"/>
                </a:cxn>
                <a:cxn ang="0">
                  <a:pos x="37" y="91"/>
                </a:cxn>
                <a:cxn ang="0">
                  <a:pos x="37" y="90"/>
                </a:cxn>
                <a:cxn ang="0">
                  <a:pos x="37" y="6"/>
                </a:cxn>
                <a:cxn ang="0">
                  <a:pos x="37" y="4"/>
                </a:cxn>
                <a:cxn ang="0">
                  <a:pos x="36" y="1"/>
                </a:cxn>
                <a:cxn ang="0">
                  <a:pos x="34" y="0"/>
                </a:cxn>
                <a:cxn ang="0">
                  <a:pos x="32" y="0"/>
                </a:cxn>
                <a:cxn ang="0">
                  <a:pos x="5" y="0"/>
                </a:cxn>
                <a:cxn ang="0">
                  <a:pos x="3" y="0"/>
                </a:cxn>
                <a:cxn ang="0">
                  <a:pos x="2" y="1"/>
                </a:cxn>
                <a:cxn ang="0">
                  <a:pos x="1" y="4"/>
                </a:cxn>
                <a:cxn ang="0">
                  <a:pos x="0" y="6"/>
                </a:cxn>
                <a:cxn ang="0">
                  <a:pos x="0" y="90"/>
                </a:cxn>
                <a:cxn ang="0">
                  <a:pos x="1" y="91"/>
                </a:cxn>
                <a:cxn ang="0">
                  <a:pos x="2" y="93"/>
                </a:cxn>
                <a:cxn ang="0">
                  <a:pos x="3" y="94"/>
                </a:cxn>
                <a:cxn ang="0">
                  <a:pos x="5" y="94"/>
                </a:cxn>
                <a:cxn ang="0">
                  <a:pos x="32" y="94"/>
                </a:cxn>
              </a:cxnLst>
              <a:rect l="0" t="0" r="r" b="b"/>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a:solidFill>
                  <a:srgbClr val="000000"/>
                </a:solidFill>
              </a:endParaRPr>
            </a:p>
          </p:txBody>
        </p:sp>
        <p:sp>
          <p:nvSpPr>
            <p:cNvPr id="1070093" name="Freeform 13"/>
            <p:cNvSpPr>
              <a:spLocks noChangeAspect="1"/>
            </p:cNvSpPr>
            <p:nvPr/>
          </p:nvSpPr>
          <p:spPr bwMode="auto">
            <a:xfrm>
              <a:off x="1189" y="393"/>
              <a:ext cx="44" cy="67"/>
            </a:xfrm>
            <a:custGeom>
              <a:avLst/>
              <a:gdLst/>
              <a:ahLst/>
              <a:cxnLst>
                <a:cxn ang="0">
                  <a:pos x="89" y="134"/>
                </a:cxn>
                <a:cxn ang="0">
                  <a:pos x="89" y="23"/>
                </a:cxn>
                <a:cxn ang="0">
                  <a:pos x="87" y="14"/>
                </a:cxn>
                <a:cxn ang="0">
                  <a:pos x="83" y="6"/>
                </a:cxn>
                <a:cxn ang="0">
                  <a:pos x="75" y="2"/>
                </a:cxn>
                <a:cxn ang="0">
                  <a:pos x="66" y="0"/>
                </a:cxn>
                <a:cxn ang="0">
                  <a:pos x="22" y="0"/>
                </a:cxn>
                <a:cxn ang="0">
                  <a:pos x="14" y="2"/>
                </a:cxn>
                <a:cxn ang="0">
                  <a:pos x="6" y="6"/>
                </a:cxn>
                <a:cxn ang="0">
                  <a:pos x="2" y="14"/>
                </a:cxn>
                <a:cxn ang="0">
                  <a:pos x="0" y="23"/>
                </a:cxn>
                <a:cxn ang="0">
                  <a:pos x="0" y="134"/>
                </a:cxn>
                <a:cxn ang="0">
                  <a:pos x="26" y="134"/>
                </a:cxn>
                <a:cxn ang="0">
                  <a:pos x="26" y="77"/>
                </a:cxn>
                <a:cxn ang="0">
                  <a:pos x="61" y="77"/>
                </a:cxn>
                <a:cxn ang="0">
                  <a:pos x="61" y="134"/>
                </a:cxn>
                <a:cxn ang="0">
                  <a:pos x="89" y="134"/>
                </a:cxn>
              </a:cxnLst>
              <a:rect l="0" t="0" r="r" b="b"/>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a:solidFill>
                  <a:srgbClr val="000000"/>
                </a:solidFill>
              </a:endParaRPr>
            </a:p>
          </p:txBody>
        </p:sp>
        <p:sp>
          <p:nvSpPr>
            <p:cNvPr id="1070094" name="Freeform 14"/>
            <p:cNvSpPr>
              <a:spLocks noChangeAspect="1"/>
            </p:cNvSpPr>
            <p:nvPr/>
          </p:nvSpPr>
          <p:spPr bwMode="auto">
            <a:xfrm>
              <a:off x="1201" y="404"/>
              <a:ext cx="19" cy="17"/>
            </a:xfrm>
            <a:custGeom>
              <a:avLst/>
              <a:gdLst/>
              <a:ahLst/>
              <a:cxnLst>
                <a:cxn ang="0">
                  <a:pos x="38" y="34"/>
                </a:cxn>
                <a:cxn ang="0">
                  <a:pos x="38" y="4"/>
                </a:cxn>
                <a:cxn ang="0">
                  <a:pos x="38" y="3"/>
                </a:cxn>
                <a:cxn ang="0">
                  <a:pos x="37" y="1"/>
                </a:cxn>
                <a:cxn ang="0">
                  <a:pos x="35" y="0"/>
                </a:cxn>
                <a:cxn ang="0">
                  <a:pos x="33" y="0"/>
                </a:cxn>
                <a:cxn ang="0">
                  <a:pos x="6" y="0"/>
                </a:cxn>
                <a:cxn ang="0">
                  <a:pos x="4" y="0"/>
                </a:cxn>
                <a:cxn ang="0">
                  <a:pos x="2" y="1"/>
                </a:cxn>
                <a:cxn ang="0">
                  <a:pos x="0" y="3"/>
                </a:cxn>
                <a:cxn ang="0">
                  <a:pos x="0" y="4"/>
                </a:cxn>
                <a:cxn ang="0">
                  <a:pos x="0" y="34"/>
                </a:cxn>
                <a:cxn ang="0">
                  <a:pos x="38" y="34"/>
                </a:cxn>
              </a:cxnLst>
              <a:rect l="0" t="0" r="r" b="b"/>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solidFill>
                  <a:srgbClr val="000000"/>
                </a:solidFill>
              </a:endParaRPr>
            </a:p>
          </p:txBody>
        </p:sp>
        <p:sp>
          <p:nvSpPr>
            <p:cNvPr id="1070095" name="Freeform 15"/>
            <p:cNvSpPr>
              <a:spLocks noChangeAspect="1"/>
            </p:cNvSpPr>
            <p:nvPr/>
          </p:nvSpPr>
          <p:spPr bwMode="auto">
            <a:xfrm>
              <a:off x="1246" y="394"/>
              <a:ext cx="45" cy="67"/>
            </a:xfrm>
            <a:custGeom>
              <a:avLst/>
              <a:gdLst/>
              <a:ahLst/>
              <a:cxnLst>
                <a:cxn ang="0">
                  <a:pos x="89" y="134"/>
                </a:cxn>
                <a:cxn ang="0">
                  <a:pos x="89" y="23"/>
                </a:cxn>
                <a:cxn ang="0">
                  <a:pos x="87" y="14"/>
                </a:cxn>
                <a:cxn ang="0">
                  <a:pos x="83" y="7"/>
                </a:cxn>
                <a:cxn ang="0">
                  <a:pos x="75" y="2"/>
                </a:cxn>
                <a:cxn ang="0">
                  <a:pos x="66" y="0"/>
                </a:cxn>
                <a:cxn ang="0">
                  <a:pos x="22" y="0"/>
                </a:cxn>
                <a:cxn ang="0">
                  <a:pos x="14" y="2"/>
                </a:cxn>
                <a:cxn ang="0">
                  <a:pos x="6" y="7"/>
                </a:cxn>
                <a:cxn ang="0">
                  <a:pos x="2" y="14"/>
                </a:cxn>
                <a:cxn ang="0">
                  <a:pos x="0" y="23"/>
                </a:cxn>
                <a:cxn ang="0">
                  <a:pos x="0" y="134"/>
                </a:cxn>
                <a:cxn ang="0">
                  <a:pos x="26" y="134"/>
                </a:cxn>
                <a:cxn ang="0">
                  <a:pos x="26" y="79"/>
                </a:cxn>
                <a:cxn ang="0">
                  <a:pos x="62" y="79"/>
                </a:cxn>
                <a:cxn ang="0">
                  <a:pos x="62" y="134"/>
                </a:cxn>
                <a:cxn ang="0">
                  <a:pos x="89" y="134"/>
                </a:cxn>
              </a:cxnLst>
              <a:rect l="0" t="0" r="r" b="b"/>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a:solidFill>
                  <a:srgbClr val="000000"/>
                </a:solidFill>
              </a:endParaRPr>
            </a:p>
          </p:txBody>
        </p:sp>
        <p:sp>
          <p:nvSpPr>
            <p:cNvPr id="1070096" name="Freeform 16"/>
            <p:cNvSpPr>
              <a:spLocks noChangeAspect="1"/>
            </p:cNvSpPr>
            <p:nvPr/>
          </p:nvSpPr>
          <p:spPr bwMode="auto">
            <a:xfrm>
              <a:off x="1259" y="405"/>
              <a:ext cx="19" cy="17"/>
            </a:xfrm>
            <a:custGeom>
              <a:avLst/>
              <a:gdLst/>
              <a:ahLst/>
              <a:cxnLst>
                <a:cxn ang="0">
                  <a:pos x="38" y="34"/>
                </a:cxn>
                <a:cxn ang="0">
                  <a:pos x="38" y="4"/>
                </a:cxn>
                <a:cxn ang="0">
                  <a:pos x="38" y="3"/>
                </a:cxn>
                <a:cxn ang="0">
                  <a:pos x="37" y="1"/>
                </a:cxn>
                <a:cxn ang="0">
                  <a:pos x="35" y="0"/>
                </a:cxn>
                <a:cxn ang="0">
                  <a:pos x="33" y="0"/>
                </a:cxn>
                <a:cxn ang="0">
                  <a:pos x="6" y="0"/>
                </a:cxn>
                <a:cxn ang="0">
                  <a:pos x="4" y="0"/>
                </a:cxn>
                <a:cxn ang="0">
                  <a:pos x="2" y="1"/>
                </a:cxn>
                <a:cxn ang="0">
                  <a:pos x="0" y="3"/>
                </a:cxn>
                <a:cxn ang="0">
                  <a:pos x="0" y="4"/>
                </a:cxn>
                <a:cxn ang="0">
                  <a:pos x="0" y="34"/>
                </a:cxn>
                <a:cxn ang="0">
                  <a:pos x="38" y="34"/>
                </a:cxn>
              </a:cxnLst>
              <a:rect l="0" t="0" r="r" b="b"/>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solidFill>
                  <a:srgbClr val="000000"/>
                </a:solidFill>
              </a:endParaRPr>
            </a:p>
          </p:txBody>
        </p:sp>
      </p:grpSp>
      <p:pic>
        <p:nvPicPr>
          <p:cNvPr id="1070097" name="Picture 17" descr="WSFOLOGO"/>
          <p:cNvPicPr>
            <a:picLocks noChangeAspect="1" noChangeArrowheads="1"/>
          </p:cNvPicPr>
          <p:nvPr/>
        </p:nvPicPr>
        <p:blipFill>
          <a:blip r:embed="rId4" cstate="print"/>
          <a:srcRect/>
          <a:stretch>
            <a:fillRect/>
          </a:stretch>
        </p:blipFill>
        <p:spPr bwMode="auto">
          <a:xfrm>
            <a:off x="0" y="1600200"/>
            <a:ext cx="1371600" cy="1354138"/>
          </a:xfrm>
          <a:prstGeom prst="rect">
            <a:avLst/>
          </a:prstGeom>
          <a:noFill/>
          <a:ln w="9525">
            <a:noFill/>
            <a:miter lim="800000"/>
            <a:headEnd/>
            <a:tailEnd/>
          </a:ln>
        </p:spPr>
      </p:pic>
      <p:sp>
        <p:nvSpPr>
          <p:cNvPr id="1070098" name="Text Box 18"/>
          <p:cNvSpPr txBox="1">
            <a:spLocks noChangeArrowheads="1"/>
          </p:cNvSpPr>
          <p:nvPr/>
        </p:nvSpPr>
        <p:spPr bwMode="auto">
          <a:xfrm>
            <a:off x="0" y="1676400"/>
            <a:ext cx="9144000" cy="101566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pPr>
            <a:r>
              <a:rPr lang="en-US" b="1" dirty="0" smtClean="0">
                <a:solidFill>
                  <a:srgbClr val="FFFFFF"/>
                </a:solidFill>
              </a:rPr>
              <a:t>23 February, 2011</a:t>
            </a:r>
            <a:endParaRPr lang="en-US" b="1" dirty="0">
              <a:solidFill>
                <a:srgbClr val="FFFFFF"/>
              </a:solidFill>
            </a:endParaRPr>
          </a:p>
          <a:p>
            <a:pPr algn="ctr">
              <a:spcBef>
                <a:spcPct val="50000"/>
              </a:spcBef>
            </a:pPr>
            <a:r>
              <a:rPr lang="en-US" b="1" dirty="0" smtClean="0">
                <a:solidFill>
                  <a:srgbClr val="FFFFFF"/>
                </a:solidFill>
              </a:rPr>
              <a:t>WFO Ruskin</a:t>
            </a:r>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2355671003"/>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4274" name="Object 2"/>
          <p:cNvGraphicFramePr>
            <a:graphicFrameLocks noChangeAspect="1"/>
          </p:cNvGraphicFramePr>
          <p:nvPr/>
        </p:nvGraphicFramePr>
        <p:xfrm>
          <a:off x="0" y="0"/>
          <a:ext cx="5381625" cy="8229600"/>
        </p:xfrm>
        <a:graphic>
          <a:graphicData uri="http://schemas.openxmlformats.org/presentationml/2006/ole">
            <mc:AlternateContent xmlns:mc="http://schemas.openxmlformats.org/markup-compatibility/2006">
              <mc:Choice xmlns:v="urn:schemas-microsoft-com:vml" Requires="v">
                <p:oleObj spid="_x0000_s1395721" name="Drawing" r:id="rId4" imgW="5381933" imgH="7839323" progId="">
                  <p:embed/>
                </p:oleObj>
              </mc:Choice>
              <mc:Fallback>
                <p:oleObj name="Drawing" r:id="rId4" imgW="5381933" imgH="783932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381625"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1334275" name="Text Box 3"/>
          <p:cNvSpPr txBox="1">
            <a:spLocks noChangeArrowheads="1"/>
          </p:cNvSpPr>
          <p:nvPr/>
        </p:nvSpPr>
        <p:spPr bwMode="auto">
          <a:xfrm>
            <a:off x="5507038" y="838200"/>
            <a:ext cx="3524250" cy="3013075"/>
          </a:xfrm>
          <a:prstGeom prst="rect">
            <a:avLst/>
          </a:prstGeom>
          <a:ln w="9525">
            <a:noFill/>
            <a:miter lim="800000"/>
            <a:headEnd/>
            <a:tailEnd/>
          </a:ln>
          <a:effectLst/>
        </p:spPr>
        <p:txBody>
          <a:bodyPr wrap="none">
            <a:spAutoFit/>
          </a:bodyPr>
          <a:lstStyle/>
          <a:p>
            <a:pPr algn="ctr" eaLnBrk="1" hangingPunct="1"/>
            <a:r>
              <a:rPr lang="en-US">
                <a:solidFill>
                  <a:srgbClr val="FFFFFF"/>
                </a:solidFill>
                <a:latin typeface="Times New Roman" pitchFamily="18" charset="0"/>
              </a:rPr>
              <a:t>Hurricane Andrew</a:t>
            </a:r>
          </a:p>
          <a:p>
            <a:pPr algn="ctr" eaLnBrk="1" hangingPunct="1"/>
            <a:r>
              <a:rPr lang="en-US">
                <a:solidFill>
                  <a:srgbClr val="FFFFFF"/>
                </a:solidFill>
                <a:latin typeface="Times New Roman" pitchFamily="18" charset="0"/>
              </a:rPr>
              <a:t>Re-analysis: </a:t>
            </a:r>
          </a:p>
          <a:p>
            <a:pPr algn="ctr" eaLnBrk="1" hangingPunct="1"/>
            <a:endParaRPr lang="en-US">
              <a:solidFill>
                <a:srgbClr val="FFFFFF"/>
              </a:solidFill>
              <a:latin typeface="Times New Roman" pitchFamily="18" charset="0"/>
            </a:endParaRPr>
          </a:p>
          <a:p>
            <a:pPr algn="ctr" eaLnBrk="1" hangingPunct="1"/>
            <a:r>
              <a:rPr lang="en-US">
                <a:solidFill>
                  <a:srgbClr val="FFFFFF"/>
                </a:solidFill>
                <a:latin typeface="Times New Roman" pitchFamily="18" charset="0"/>
              </a:rPr>
              <a:t>New H*Wind Method - </a:t>
            </a:r>
          </a:p>
          <a:p>
            <a:pPr algn="ctr" eaLnBrk="1" hangingPunct="1"/>
            <a:r>
              <a:rPr lang="en-US">
                <a:solidFill>
                  <a:srgbClr val="FFFFFF"/>
                </a:solidFill>
                <a:latin typeface="Times New Roman" pitchFamily="18" charset="0"/>
              </a:rPr>
              <a:t>153 kt (94% of flight level)</a:t>
            </a:r>
          </a:p>
          <a:p>
            <a:pPr algn="ctr" eaLnBrk="1" hangingPunct="1"/>
            <a:endParaRPr lang="en-US">
              <a:solidFill>
                <a:srgbClr val="FFFFFF"/>
              </a:solidFill>
              <a:latin typeface="Times New Roman" pitchFamily="18" charset="0"/>
            </a:endParaRPr>
          </a:p>
          <a:p>
            <a:pPr algn="ctr" eaLnBrk="1" hangingPunct="1"/>
            <a:r>
              <a:rPr lang="en-US">
                <a:solidFill>
                  <a:srgbClr val="FFFFFF"/>
                </a:solidFill>
                <a:latin typeface="Times New Roman" pitchFamily="18" charset="0"/>
              </a:rPr>
              <a:t>NHC Method –</a:t>
            </a:r>
          </a:p>
          <a:p>
            <a:pPr algn="ctr" eaLnBrk="1" hangingPunct="1"/>
            <a:r>
              <a:rPr lang="en-US">
                <a:solidFill>
                  <a:srgbClr val="FFFFFF"/>
                </a:solidFill>
                <a:latin typeface="Times New Roman" pitchFamily="18" charset="0"/>
              </a:rPr>
              <a:t>146 kt (90% of flight level)</a:t>
            </a:r>
          </a:p>
        </p:txBody>
      </p:sp>
    </p:spTree>
    <p:extLst>
      <p:ext uri="{BB962C8B-B14F-4D97-AF65-F5344CB8AC3E}">
        <p14:creationId xmlns:p14="http://schemas.microsoft.com/office/powerpoint/2010/main" val="1352691177"/>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3970" name="Object 2"/>
          <p:cNvGraphicFramePr>
            <a:graphicFrameLocks noChangeAspect="1"/>
          </p:cNvGraphicFramePr>
          <p:nvPr/>
        </p:nvGraphicFramePr>
        <p:xfrm>
          <a:off x="0" y="0"/>
          <a:ext cx="8229600" cy="6284913"/>
        </p:xfrm>
        <a:graphic>
          <a:graphicData uri="http://schemas.openxmlformats.org/presentationml/2006/ole">
            <mc:AlternateContent xmlns:mc="http://schemas.openxmlformats.org/markup-compatibility/2006">
              <mc:Choice xmlns:v="urn:schemas-microsoft-com:vml" Requires="v">
                <p:oleObj spid="_x0000_s1396745" name="Drawing" r:id="rId4" imgW="4876683" imgH="3724466" progId="">
                  <p:embed/>
                </p:oleObj>
              </mc:Choice>
              <mc:Fallback>
                <p:oleObj name="Drawing" r:id="rId4" imgW="4876683" imgH="372446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229600" cy="628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63971" name="Line 3"/>
          <p:cNvSpPr>
            <a:spLocks noChangeShapeType="1"/>
          </p:cNvSpPr>
          <p:nvPr/>
        </p:nvSpPr>
        <p:spPr bwMode="auto">
          <a:xfrm flipV="1">
            <a:off x="2971800" y="3962400"/>
            <a:ext cx="304800" cy="381000"/>
          </a:xfrm>
          <a:prstGeom prst="line">
            <a:avLst/>
          </a:prstGeom>
          <a:noFill/>
          <a:ln w="38100">
            <a:solidFill>
              <a:srgbClr val="FF0000"/>
            </a:solidFill>
            <a:round/>
            <a:headEnd/>
            <a:tailEnd/>
          </a:ln>
          <a:effectLst/>
        </p:spPr>
        <p:txBody>
          <a:bodyPr wrap="none" anchor="ctr">
            <a:spAutoFit/>
          </a:bodyPr>
          <a:lstStyle/>
          <a:p>
            <a:endParaRPr lang="en-US">
              <a:solidFill>
                <a:srgbClr val="000000"/>
              </a:solidFill>
            </a:endParaRPr>
          </a:p>
        </p:txBody>
      </p:sp>
      <p:sp>
        <p:nvSpPr>
          <p:cNvPr id="1363972" name="Line 4"/>
          <p:cNvSpPr>
            <a:spLocks noChangeShapeType="1"/>
          </p:cNvSpPr>
          <p:nvPr/>
        </p:nvSpPr>
        <p:spPr bwMode="auto">
          <a:xfrm flipV="1">
            <a:off x="3276600" y="2514600"/>
            <a:ext cx="685800" cy="1447800"/>
          </a:xfrm>
          <a:prstGeom prst="line">
            <a:avLst/>
          </a:prstGeom>
          <a:noFill/>
          <a:ln w="38100">
            <a:solidFill>
              <a:srgbClr val="FF0000"/>
            </a:solidFill>
            <a:round/>
            <a:headEnd/>
            <a:tailEnd/>
          </a:ln>
          <a:effectLst/>
        </p:spPr>
        <p:txBody>
          <a:bodyPr anchor="ctr">
            <a:spAutoFit/>
          </a:bodyPr>
          <a:lstStyle/>
          <a:p>
            <a:endParaRPr lang="en-US">
              <a:solidFill>
                <a:srgbClr val="000000"/>
              </a:solidFill>
            </a:endParaRPr>
          </a:p>
        </p:txBody>
      </p:sp>
      <p:sp>
        <p:nvSpPr>
          <p:cNvPr id="1363973" name="Line 5"/>
          <p:cNvSpPr>
            <a:spLocks noChangeShapeType="1"/>
          </p:cNvSpPr>
          <p:nvPr/>
        </p:nvSpPr>
        <p:spPr bwMode="auto">
          <a:xfrm flipV="1">
            <a:off x="3962400" y="1524000"/>
            <a:ext cx="533400" cy="990600"/>
          </a:xfrm>
          <a:prstGeom prst="line">
            <a:avLst/>
          </a:prstGeom>
          <a:noFill/>
          <a:ln w="38100">
            <a:solidFill>
              <a:srgbClr val="FF0000"/>
            </a:solidFill>
            <a:round/>
            <a:headEnd/>
            <a:tailEnd/>
          </a:ln>
          <a:effectLst/>
        </p:spPr>
        <p:txBody>
          <a:bodyPr anchor="ctr">
            <a:spAutoFit/>
          </a:bodyPr>
          <a:lstStyle/>
          <a:p>
            <a:endParaRPr lang="en-US">
              <a:solidFill>
                <a:srgbClr val="000000"/>
              </a:solidFill>
            </a:endParaRPr>
          </a:p>
        </p:txBody>
      </p:sp>
      <p:sp>
        <p:nvSpPr>
          <p:cNvPr id="1363974" name="Line 6"/>
          <p:cNvSpPr>
            <a:spLocks noChangeShapeType="1"/>
          </p:cNvSpPr>
          <p:nvPr/>
        </p:nvSpPr>
        <p:spPr bwMode="auto">
          <a:xfrm flipV="1">
            <a:off x="4495800" y="1219200"/>
            <a:ext cx="228600" cy="304800"/>
          </a:xfrm>
          <a:prstGeom prst="line">
            <a:avLst/>
          </a:prstGeom>
          <a:noFill/>
          <a:ln w="38100">
            <a:solidFill>
              <a:srgbClr val="FF0000"/>
            </a:solidFill>
            <a:round/>
            <a:headEnd/>
            <a:tailEnd/>
          </a:ln>
          <a:effectLst/>
        </p:spPr>
        <p:txBody>
          <a:bodyPr anchor="ctr">
            <a:spAutoFit/>
          </a:bodyPr>
          <a:lstStyle/>
          <a:p>
            <a:endParaRPr lang="en-US">
              <a:solidFill>
                <a:srgbClr val="000000"/>
              </a:solidFill>
            </a:endParaRPr>
          </a:p>
        </p:txBody>
      </p:sp>
      <p:sp>
        <p:nvSpPr>
          <p:cNvPr id="1363975" name="Line 7"/>
          <p:cNvSpPr>
            <a:spLocks noChangeShapeType="1"/>
          </p:cNvSpPr>
          <p:nvPr/>
        </p:nvSpPr>
        <p:spPr bwMode="auto">
          <a:xfrm>
            <a:off x="4724400" y="1219200"/>
            <a:ext cx="228600" cy="685800"/>
          </a:xfrm>
          <a:prstGeom prst="line">
            <a:avLst/>
          </a:prstGeom>
          <a:noFill/>
          <a:ln w="38100">
            <a:solidFill>
              <a:srgbClr val="FF0000"/>
            </a:solidFill>
            <a:round/>
            <a:headEnd/>
            <a:tailEnd/>
          </a:ln>
          <a:effectLst/>
        </p:spPr>
        <p:txBody>
          <a:bodyPr anchor="ctr">
            <a:spAutoFit/>
          </a:bodyPr>
          <a:lstStyle/>
          <a:p>
            <a:endParaRPr lang="en-US">
              <a:solidFill>
                <a:srgbClr val="000000"/>
              </a:solidFill>
            </a:endParaRPr>
          </a:p>
        </p:txBody>
      </p:sp>
      <p:sp>
        <p:nvSpPr>
          <p:cNvPr id="1363976" name="Line 8"/>
          <p:cNvSpPr>
            <a:spLocks noChangeShapeType="1"/>
          </p:cNvSpPr>
          <p:nvPr/>
        </p:nvSpPr>
        <p:spPr bwMode="auto">
          <a:xfrm flipV="1">
            <a:off x="4953000" y="1905000"/>
            <a:ext cx="304800" cy="0"/>
          </a:xfrm>
          <a:prstGeom prst="line">
            <a:avLst/>
          </a:prstGeom>
          <a:noFill/>
          <a:ln w="38100">
            <a:solidFill>
              <a:srgbClr val="FF0000"/>
            </a:solidFill>
            <a:round/>
            <a:headEnd/>
            <a:tailEnd/>
          </a:ln>
          <a:effectLst/>
        </p:spPr>
        <p:txBody>
          <a:bodyPr anchor="ctr">
            <a:spAutoFit/>
          </a:bodyPr>
          <a:lstStyle/>
          <a:p>
            <a:endParaRPr lang="en-US">
              <a:solidFill>
                <a:srgbClr val="000000"/>
              </a:solidFill>
            </a:endParaRPr>
          </a:p>
        </p:txBody>
      </p:sp>
      <p:sp>
        <p:nvSpPr>
          <p:cNvPr id="1363977" name="Line 9"/>
          <p:cNvSpPr>
            <a:spLocks noChangeShapeType="1"/>
          </p:cNvSpPr>
          <p:nvPr/>
        </p:nvSpPr>
        <p:spPr bwMode="auto">
          <a:xfrm flipV="1">
            <a:off x="5257800" y="1371600"/>
            <a:ext cx="76200" cy="533400"/>
          </a:xfrm>
          <a:prstGeom prst="line">
            <a:avLst/>
          </a:prstGeom>
          <a:noFill/>
          <a:ln w="38100">
            <a:solidFill>
              <a:srgbClr val="FF0000"/>
            </a:solidFill>
            <a:round/>
            <a:headEnd/>
            <a:tailEnd/>
          </a:ln>
          <a:effectLst/>
        </p:spPr>
        <p:txBody>
          <a:bodyPr anchor="ctr">
            <a:spAutoFit/>
          </a:bodyPr>
          <a:lstStyle/>
          <a:p>
            <a:endParaRPr lang="en-US">
              <a:solidFill>
                <a:srgbClr val="000000"/>
              </a:solidFill>
            </a:endParaRPr>
          </a:p>
        </p:txBody>
      </p:sp>
      <p:sp>
        <p:nvSpPr>
          <p:cNvPr id="1363978" name="Line 10"/>
          <p:cNvSpPr>
            <a:spLocks noChangeShapeType="1"/>
          </p:cNvSpPr>
          <p:nvPr/>
        </p:nvSpPr>
        <p:spPr bwMode="auto">
          <a:xfrm>
            <a:off x="5334000" y="1371600"/>
            <a:ext cx="152400" cy="990600"/>
          </a:xfrm>
          <a:prstGeom prst="line">
            <a:avLst/>
          </a:prstGeom>
          <a:noFill/>
          <a:ln w="38100">
            <a:solidFill>
              <a:srgbClr val="FF0000"/>
            </a:solidFill>
            <a:round/>
            <a:headEnd/>
            <a:tailEnd/>
          </a:ln>
          <a:effectLst/>
        </p:spPr>
        <p:txBody>
          <a:bodyPr anchor="ctr">
            <a:spAutoFit/>
          </a:bodyPr>
          <a:lstStyle/>
          <a:p>
            <a:endParaRPr lang="en-US">
              <a:solidFill>
                <a:srgbClr val="000000"/>
              </a:solidFill>
            </a:endParaRPr>
          </a:p>
        </p:txBody>
      </p:sp>
      <p:sp>
        <p:nvSpPr>
          <p:cNvPr id="1363979" name="Line 11"/>
          <p:cNvSpPr>
            <a:spLocks noChangeShapeType="1"/>
          </p:cNvSpPr>
          <p:nvPr/>
        </p:nvSpPr>
        <p:spPr bwMode="auto">
          <a:xfrm flipV="1">
            <a:off x="5486400" y="2362200"/>
            <a:ext cx="685800" cy="0"/>
          </a:xfrm>
          <a:prstGeom prst="line">
            <a:avLst/>
          </a:prstGeom>
          <a:noFill/>
          <a:ln w="38100">
            <a:solidFill>
              <a:srgbClr val="FF0000"/>
            </a:solidFill>
            <a:round/>
            <a:headEnd/>
            <a:tailEnd/>
          </a:ln>
          <a:effectLst/>
        </p:spPr>
        <p:txBody>
          <a:bodyPr anchor="ctr">
            <a:spAutoFit/>
          </a:bodyPr>
          <a:lstStyle/>
          <a:p>
            <a:endParaRPr lang="en-US">
              <a:solidFill>
                <a:srgbClr val="000000"/>
              </a:solidFill>
            </a:endParaRPr>
          </a:p>
        </p:txBody>
      </p:sp>
      <p:sp>
        <p:nvSpPr>
          <p:cNvPr id="1363980" name="Line 12"/>
          <p:cNvSpPr>
            <a:spLocks noChangeShapeType="1"/>
          </p:cNvSpPr>
          <p:nvPr/>
        </p:nvSpPr>
        <p:spPr bwMode="auto">
          <a:xfrm flipV="1">
            <a:off x="6172200" y="2057400"/>
            <a:ext cx="533400" cy="304800"/>
          </a:xfrm>
          <a:prstGeom prst="line">
            <a:avLst/>
          </a:prstGeom>
          <a:noFill/>
          <a:ln w="38100">
            <a:solidFill>
              <a:srgbClr val="FF0000"/>
            </a:solidFill>
            <a:round/>
            <a:headEnd/>
            <a:tailEnd/>
          </a:ln>
          <a:effectLst/>
        </p:spPr>
        <p:txBody>
          <a:bodyPr anchor="ctr">
            <a:spAutoFit/>
          </a:bodyPr>
          <a:lstStyle/>
          <a:p>
            <a:endParaRPr lang="en-US">
              <a:solidFill>
                <a:srgbClr val="000000"/>
              </a:solidFill>
            </a:endParaRPr>
          </a:p>
        </p:txBody>
      </p:sp>
      <p:sp>
        <p:nvSpPr>
          <p:cNvPr id="1363981" name="Line 13"/>
          <p:cNvSpPr>
            <a:spLocks noChangeShapeType="1"/>
          </p:cNvSpPr>
          <p:nvPr/>
        </p:nvSpPr>
        <p:spPr bwMode="auto">
          <a:xfrm flipV="1">
            <a:off x="6705600" y="2057400"/>
            <a:ext cx="304800" cy="0"/>
          </a:xfrm>
          <a:prstGeom prst="line">
            <a:avLst/>
          </a:prstGeom>
          <a:noFill/>
          <a:ln w="38100">
            <a:solidFill>
              <a:srgbClr val="FF0000"/>
            </a:solidFill>
            <a:round/>
            <a:headEnd/>
            <a:tailEnd/>
          </a:ln>
          <a:effectLst/>
        </p:spPr>
        <p:txBody>
          <a:bodyPr anchor="ctr">
            <a:spAutoFit/>
          </a:bodyPr>
          <a:lstStyle/>
          <a:p>
            <a:endParaRPr lang="en-US">
              <a:solidFill>
                <a:srgbClr val="000000"/>
              </a:solidFill>
            </a:endParaRPr>
          </a:p>
        </p:txBody>
      </p:sp>
      <p:sp>
        <p:nvSpPr>
          <p:cNvPr id="1363982" name="Line 14"/>
          <p:cNvSpPr>
            <a:spLocks noChangeShapeType="1"/>
          </p:cNvSpPr>
          <p:nvPr/>
        </p:nvSpPr>
        <p:spPr bwMode="auto">
          <a:xfrm>
            <a:off x="7010400" y="2057400"/>
            <a:ext cx="228600" cy="152400"/>
          </a:xfrm>
          <a:prstGeom prst="line">
            <a:avLst/>
          </a:prstGeom>
          <a:noFill/>
          <a:ln w="38100">
            <a:solidFill>
              <a:srgbClr val="FF0000"/>
            </a:solidFill>
            <a:round/>
            <a:headEnd/>
            <a:tailEnd/>
          </a:ln>
          <a:effectLst/>
        </p:spPr>
        <p:txBody>
          <a:bodyPr anchor="ctr">
            <a:spAutoFit/>
          </a:bodyPr>
          <a:lstStyle/>
          <a:p>
            <a:endParaRPr lang="en-US">
              <a:solidFill>
                <a:srgbClr val="000000"/>
              </a:solidFill>
            </a:endParaRPr>
          </a:p>
        </p:txBody>
      </p:sp>
      <p:sp>
        <p:nvSpPr>
          <p:cNvPr id="1363983" name="Line 15"/>
          <p:cNvSpPr>
            <a:spLocks noChangeShapeType="1"/>
          </p:cNvSpPr>
          <p:nvPr/>
        </p:nvSpPr>
        <p:spPr bwMode="auto">
          <a:xfrm>
            <a:off x="7239000" y="2209800"/>
            <a:ext cx="228600" cy="1295400"/>
          </a:xfrm>
          <a:prstGeom prst="line">
            <a:avLst/>
          </a:prstGeom>
          <a:noFill/>
          <a:ln w="38100">
            <a:solidFill>
              <a:srgbClr val="FF0000"/>
            </a:solidFill>
            <a:round/>
            <a:headEnd/>
            <a:tailEnd/>
          </a:ln>
          <a:effectLst/>
        </p:spPr>
        <p:txBody>
          <a:bodyPr anchor="ctr">
            <a:spAutoFit/>
          </a:bodyPr>
          <a:lstStyle/>
          <a:p>
            <a:endParaRPr lang="en-US">
              <a:solidFill>
                <a:srgbClr val="000000"/>
              </a:solidFill>
            </a:endParaRPr>
          </a:p>
        </p:txBody>
      </p:sp>
      <p:sp>
        <p:nvSpPr>
          <p:cNvPr id="1363984" name="Text Box 16"/>
          <p:cNvSpPr txBox="1">
            <a:spLocks noChangeArrowheads="1"/>
          </p:cNvSpPr>
          <p:nvPr/>
        </p:nvSpPr>
        <p:spPr bwMode="auto">
          <a:xfrm>
            <a:off x="7086600" y="990600"/>
            <a:ext cx="1901825" cy="831850"/>
          </a:xfrm>
          <a:prstGeom prst="rect">
            <a:avLst/>
          </a:prstGeom>
          <a:solidFill>
            <a:schemeClr val="bg1"/>
          </a:solidFill>
          <a:ln w="9525">
            <a:solidFill>
              <a:schemeClr val="tx1"/>
            </a:solidFill>
            <a:miter lim="800000"/>
            <a:headEnd/>
            <a:tailEnd/>
          </a:ln>
          <a:effectLst/>
        </p:spPr>
        <p:txBody>
          <a:bodyPr wrap="none">
            <a:spAutoFit/>
          </a:bodyPr>
          <a:lstStyle/>
          <a:p>
            <a:pPr algn="ctr" eaLnBrk="1" hangingPunct="1"/>
            <a:r>
              <a:rPr lang="en-US">
                <a:solidFill>
                  <a:srgbClr val="000000"/>
                </a:solidFill>
                <a:latin typeface="Times New Roman" pitchFamily="18" charset="0"/>
              </a:rPr>
              <a:t>   Revised </a:t>
            </a:r>
          </a:p>
          <a:p>
            <a:pPr algn="ctr" eaLnBrk="1" hangingPunct="1"/>
            <a:r>
              <a:rPr lang="en-US">
                <a:solidFill>
                  <a:srgbClr val="000000"/>
                </a:solidFill>
                <a:latin typeface="Times New Roman" pitchFamily="18" charset="0"/>
              </a:rPr>
              <a:t>     Best Track</a:t>
            </a:r>
          </a:p>
        </p:txBody>
      </p:sp>
      <p:sp>
        <p:nvSpPr>
          <p:cNvPr id="1363985" name="Line 17"/>
          <p:cNvSpPr>
            <a:spLocks noChangeShapeType="1"/>
          </p:cNvSpPr>
          <p:nvPr/>
        </p:nvSpPr>
        <p:spPr bwMode="auto">
          <a:xfrm flipV="1">
            <a:off x="7162800" y="1219200"/>
            <a:ext cx="304800" cy="381000"/>
          </a:xfrm>
          <a:prstGeom prst="line">
            <a:avLst/>
          </a:prstGeom>
          <a:noFill/>
          <a:ln w="38100">
            <a:solidFill>
              <a:srgbClr val="FF0000"/>
            </a:solidFill>
            <a:round/>
            <a:headEnd/>
            <a:tailEnd/>
          </a:ln>
          <a:effectLst/>
        </p:spPr>
        <p:txBody>
          <a:bodyPr wrap="none" anchor="ctr">
            <a:spAutoFit/>
          </a:bodyPr>
          <a:lstStyle/>
          <a:p>
            <a:endParaRPr lang="en-US">
              <a:solidFill>
                <a:srgbClr val="000000"/>
              </a:solidFill>
            </a:endParaRPr>
          </a:p>
        </p:txBody>
      </p:sp>
    </p:spTree>
    <p:extLst>
      <p:ext uri="{BB962C8B-B14F-4D97-AF65-F5344CB8AC3E}">
        <p14:creationId xmlns:p14="http://schemas.microsoft.com/office/powerpoint/2010/main" val="261984344"/>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2"/>
          <p:cNvSpPr>
            <a:spLocks noGrp="1" noChangeArrowheads="1"/>
          </p:cNvSpPr>
          <p:nvPr>
            <p:ph type="title"/>
          </p:nvPr>
        </p:nvSpPr>
        <p:spPr>
          <a:xfrm>
            <a:off x="533400" y="228600"/>
            <a:ext cx="7772400" cy="1143000"/>
          </a:xfrm>
        </p:spPr>
        <p:txBody>
          <a:bodyPr/>
          <a:lstStyle/>
          <a:p>
            <a:r>
              <a:rPr lang="en-US" sz="5400">
                <a:solidFill>
                  <a:schemeClr val="bg1"/>
                </a:solidFill>
              </a:rPr>
              <a:t>12 U.S. Major Hurricanes</a:t>
            </a:r>
          </a:p>
        </p:txBody>
      </p:sp>
      <p:sp>
        <p:nvSpPr>
          <p:cNvPr id="1106947" name="Rectangle 3"/>
          <p:cNvSpPr>
            <a:spLocks noChangeArrowheads="1"/>
          </p:cNvSpPr>
          <p:nvPr/>
        </p:nvSpPr>
        <p:spPr bwMode="auto">
          <a:xfrm>
            <a:off x="4495800" y="1431925"/>
            <a:ext cx="4648200" cy="4789488"/>
          </a:xfrm>
          <a:prstGeom prst="rect">
            <a:avLst/>
          </a:prstGeom>
          <a:noFill/>
          <a:ln w="9525">
            <a:noFill/>
            <a:miter lim="800000"/>
            <a:headEnd/>
            <a:tailEnd/>
          </a:ln>
          <a:effectLst/>
        </p:spPr>
        <p:txBody>
          <a:bodyPr>
            <a:spAutoFit/>
          </a:bodyPr>
          <a:lstStyle/>
          <a:p>
            <a:r>
              <a:rPr lang="en-US" sz="2800">
                <a:solidFill>
                  <a:schemeClr val="bg1"/>
                </a:solidFill>
              </a:rPr>
              <a:t>Six U.S. major hurricanes with large discrepancies between HURDAT and U.S. landfall assignment: </a:t>
            </a:r>
          </a:p>
          <a:p>
            <a:endParaRPr lang="en-US" sz="2800">
              <a:solidFill>
                <a:schemeClr val="bg1"/>
              </a:solidFill>
            </a:endParaRPr>
          </a:p>
          <a:p>
            <a:pPr>
              <a:buFontTx/>
              <a:buChar char="•"/>
            </a:pPr>
            <a:r>
              <a:rPr lang="en-US" sz="2800">
                <a:solidFill>
                  <a:schemeClr val="bg1"/>
                </a:solidFill>
              </a:rPr>
              <a:t>1915 Storm 5 (Unnamed)</a:t>
            </a:r>
          </a:p>
          <a:p>
            <a:pPr>
              <a:buFontTx/>
              <a:buChar char="•"/>
            </a:pPr>
            <a:r>
              <a:rPr lang="en-US" sz="2800">
                <a:solidFill>
                  <a:schemeClr val="bg1"/>
                </a:solidFill>
              </a:rPr>
              <a:t>1919 Storm 2 (Unnamed)</a:t>
            </a:r>
          </a:p>
          <a:p>
            <a:pPr>
              <a:buFontTx/>
              <a:buChar char="•"/>
            </a:pPr>
            <a:r>
              <a:rPr lang="en-US" sz="2800">
                <a:solidFill>
                  <a:schemeClr val="bg1"/>
                </a:solidFill>
              </a:rPr>
              <a:t>1934 Storm 2 (Unnamed)</a:t>
            </a:r>
          </a:p>
          <a:p>
            <a:pPr>
              <a:buFontTx/>
              <a:buChar char="•"/>
            </a:pPr>
            <a:r>
              <a:rPr lang="en-US" sz="2800">
                <a:solidFill>
                  <a:schemeClr val="bg1"/>
                </a:solidFill>
              </a:rPr>
              <a:t>1945 Storm 5 (Unnamed)</a:t>
            </a:r>
          </a:p>
          <a:p>
            <a:pPr>
              <a:buFontTx/>
              <a:buChar char="•"/>
            </a:pPr>
            <a:r>
              <a:rPr lang="en-US" sz="2800">
                <a:solidFill>
                  <a:schemeClr val="bg1"/>
                </a:solidFill>
              </a:rPr>
              <a:t>1947 Storm 4 (Unnamed)</a:t>
            </a:r>
          </a:p>
          <a:p>
            <a:pPr>
              <a:buFontTx/>
              <a:buChar char="•"/>
            </a:pPr>
            <a:r>
              <a:rPr lang="en-US" sz="2800">
                <a:solidFill>
                  <a:schemeClr val="bg1"/>
                </a:solidFill>
              </a:rPr>
              <a:t>1954 Storm 9 (Hazel)</a:t>
            </a:r>
          </a:p>
        </p:txBody>
      </p:sp>
      <p:sp>
        <p:nvSpPr>
          <p:cNvPr id="1106948" name="Rectangle 4"/>
          <p:cNvSpPr>
            <a:spLocks noChangeArrowheads="1"/>
          </p:cNvSpPr>
          <p:nvPr/>
        </p:nvSpPr>
        <p:spPr bwMode="auto">
          <a:xfrm>
            <a:off x="0" y="1431925"/>
            <a:ext cx="4648200" cy="4789488"/>
          </a:xfrm>
          <a:prstGeom prst="rect">
            <a:avLst/>
          </a:prstGeom>
          <a:noFill/>
          <a:ln w="9525">
            <a:noFill/>
            <a:miter lim="800000"/>
            <a:headEnd/>
            <a:tailEnd/>
          </a:ln>
          <a:effectLst/>
        </p:spPr>
        <p:txBody>
          <a:bodyPr>
            <a:spAutoFit/>
          </a:bodyPr>
          <a:lstStyle/>
          <a:p>
            <a:r>
              <a:rPr lang="en-US" sz="2800">
                <a:solidFill>
                  <a:schemeClr val="bg1"/>
                </a:solidFill>
              </a:rPr>
              <a:t>Six Category-3 hurricanes that impacted New York and New England:</a:t>
            </a:r>
          </a:p>
          <a:p>
            <a:r>
              <a:rPr lang="en-US" sz="2800">
                <a:solidFill>
                  <a:schemeClr val="bg1"/>
                </a:solidFill>
              </a:rPr>
              <a:t> </a:t>
            </a:r>
          </a:p>
          <a:p>
            <a:endParaRPr lang="en-US" sz="2800">
              <a:solidFill>
                <a:schemeClr val="bg1"/>
              </a:solidFill>
            </a:endParaRPr>
          </a:p>
          <a:p>
            <a:pPr>
              <a:buFontTx/>
              <a:buChar char="•"/>
            </a:pPr>
            <a:r>
              <a:rPr lang="en-US" sz="2800">
                <a:solidFill>
                  <a:schemeClr val="bg1"/>
                </a:solidFill>
              </a:rPr>
              <a:t>1938 Storm 4 (Unnamed)</a:t>
            </a:r>
            <a:endParaRPr lang="en-US" sz="2800" b="1">
              <a:solidFill>
                <a:schemeClr val="bg1"/>
              </a:solidFill>
            </a:endParaRPr>
          </a:p>
          <a:p>
            <a:pPr>
              <a:buFontTx/>
              <a:buChar char="•"/>
            </a:pPr>
            <a:r>
              <a:rPr lang="en-US" sz="2800">
                <a:solidFill>
                  <a:schemeClr val="bg1"/>
                </a:solidFill>
              </a:rPr>
              <a:t>1944 Storm 7 (Unnamed) </a:t>
            </a:r>
            <a:endParaRPr lang="en-US" sz="2800" b="1">
              <a:solidFill>
                <a:schemeClr val="bg1"/>
              </a:solidFill>
            </a:endParaRPr>
          </a:p>
          <a:p>
            <a:pPr>
              <a:buFontTx/>
              <a:buChar char="•"/>
            </a:pPr>
            <a:r>
              <a:rPr lang="en-US" sz="2800">
                <a:solidFill>
                  <a:schemeClr val="bg1"/>
                </a:solidFill>
              </a:rPr>
              <a:t>1954 Storm 3 (Carol)</a:t>
            </a:r>
            <a:endParaRPr lang="en-US" sz="2800" b="1">
              <a:solidFill>
                <a:schemeClr val="bg1"/>
              </a:solidFill>
            </a:endParaRPr>
          </a:p>
          <a:p>
            <a:pPr>
              <a:buFontTx/>
              <a:buChar char="•"/>
            </a:pPr>
            <a:r>
              <a:rPr lang="en-US" sz="2800">
                <a:solidFill>
                  <a:schemeClr val="bg1"/>
                </a:solidFill>
              </a:rPr>
              <a:t>1954 Storm 5 (Edna)</a:t>
            </a:r>
            <a:endParaRPr lang="en-US" sz="2800" b="1">
              <a:solidFill>
                <a:schemeClr val="bg1"/>
              </a:solidFill>
            </a:endParaRPr>
          </a:p>
          <a:p>
            <a:pPr>
              <a:buFontTx/>
              <a:buChar char="•"/>
            </a:pPr>
            <a:r>
              <a:rPr lang="en-US" sz="2800">
                <a:solidFill>
                  <a:schemeClr val="bg1"/>
                </a:solidFill>
              </a:rPr>
              <a:t>1960 Storm 5 (Donna)</a:t>
            </a:r>
            <a:endParaRPr lang="en-US" sz="2800" b="1">
              <a:solidFill>
                <a:schemeClr val="bg1"/>
              </a:solidFill>
            </a:endParaRPr>
          </a:p>
          <a:p>
            <a:pPr>
              <a:buFontTx/>
              <a:buChar char="•"/>
            </a:pPr>
            <a:r>
              <a:rPr lang="en-US" sz="2800">
                <a:solidFill>
                  <a:schemeClr val="bg1"/>
                </a:solidFill>
              </a:rPr>
              <a:t>1985 Storm 7 (Gloria)</a:t>
            </a: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8" name="Rectangle 2"/>
          <p:cNvSpPr>
            <a:spLocks noGrp="1" noChangeArrowheads="1"/>
          </p:cNvSpPr>
          <p:nvPr>
            <p:ph type="title"/>
          </p:nvPr>
        </p:nvSpPr>
        <p:spPr>
          <a:xfrm>
            <a:off x="5486400" y="152400"/>
            <a:ext cx="3657600" cy="1143000"/>
          </a:xfrm>
          <a:noFill/>
        </p:spPr>
        <p:txBody>
          <a:bodyPr anchorCtr="1"/>
          <a:lstStyle/>
          <a:p>
            <a:r>
              <a:rPr lang="en-US" sz="6000">
                <a:solidFill>
                  <a:schemeClr val="bg1"/>
                </a:solidFill>
              </a:rPr>
              <a:t>HURDAT</a:t>
            </a:r>
          </a:p>
        </p:txBody>
      </p:sp>
      <p:sp>
        <p:nvSpPr>
          <p:cNvPr id="1222659" name="Rectangle 3"/>
          <p:cNvSpPr>
            <a:spLocks noGrp="1" noChangeArrowheads="1"/>
          </p:cNvSpPr>
          <p:nvPr>
            <p:ph type="body" sz="half" idx="1"/>
          </p:nvPr>
        </p:nvSpPr>
        <p:spPr>
          <a:xfrm>
            <a:off x="-381000" y="685800"/>
            <a:ext cx="6019800" cy="4648200"/>
          </a:xfrm>
          <a:noFill/>
        </p:spPr>
        <p:txBody>
          <a:bodyPr anchor="ctr" anchorCtr="1"/>
          <a:lstStyle/>
          <a:p>
            <a:pPr>
              <a:buFontTx/>
              <a:buNone/>
            </a:pPr>
            <a:endParaRPr lang="en-US" sz="3000" b="1">
              <a:solidFill>
                <a:schemeClr val="bg1"/>
              </a:solidFill>
              <a:latin typeface="Arial" charset="0"/>
            </a:endParaRPr>
          </a:p>
          <a:p>
            <a:r>
              <a:rPr lang="en-US">
                <a:solidFill>
                  <a:schemeClr val="bg1"/>
                </a:solidFill>
                <a:latin typeface="Arial" charset="0"/>
              </a:rPr>
              <a:t>The National Hurricane Center maintains and updates annually the North Atlantic Basin’s Hurricane Database (HURDAT)</a:t>
            </a:r>
          </a:p>
          <a:p>
            <a:r>
              <a:rPr lang="en-US" sz="2800">
                <a:solidFill>
                  <a:schemeClr val="bg1"/>
                </a:solidFill>
                <a:latin typeface="Arial" charset="0"/>
              </a:rPr>
              <a:t>HURDAT applications:</a:t>
            </a:r>
          </a:p>
          <a:p>
            <a:pPr lvl="1"/>
            <a:r>
              <a:rPr lang="en-US">
                <a:solidFill>
                  <a:schemeClr val="bg1"/>
                </a:solidFill>
                <a:latin typeface="Arial" charset="0"/>
              </a:rPr>
              <a:t>Climate trend assessment – long term trends, seasonal forecasts, etc.</a:t>
            </a:r>
          </a:p>
          <a:p>
            <a:pPr lvl="1"/>
            <a:r>
              <a:rPr lang="en-US">
                <a:solidFill>
                  <a:schemeClr val="bg1"/>
                </a:solidFill>
                <a:latin typeface="Arial" charset="0"/>
              </a:rPr>
              <a:t>Building code standards and insurance rates for coastal communities</a:t>
            </a:r>
          </a:p>
          <a:p>
            <a:pPr lvl="1"/>
            <a:r>
              <a:rPr lang="en-US">
                <a:solidFill>
                  <a:schemeClr val="bg1"/>
                </a:solidFill>
                <a:latin typeface="Arial" charset="0"/>
              </a:rPr>
              <a:t>Risk assessment for emergency managers (recurrence intervals)</a:t>
            </a:r>
          </a:p>
        </p:txBody>
      </p:sp>
      <p:graphicFrame>
        <p:nvGraphicFramePr>
          <p:cNvPr id="1222660" name="Object 4"/>
          <p:cNvGraphicFramePr>
            <a:graphicFrameLocks noChangeAspect="1"/>
          </p:cNvGraphicFramePr>
          <p:nvPr/>
        </p:nvGraphicFramePr>
        <p:xfrm>
          <a:off x="5638800" y="3962400"/>
          <a:ext cx="3505200" cy="2895600"/>
        </p:xfrm>
        <a:graphic>
          <a:graphicData uri="http://schemas.openxmlformats.org/presentationml/2006/ole">
            <mc:AlternateContent xmlns:mc="http://schemas.openxmlformats.org/markup-compatibility/2006">
              <mc:Choice xmlns:v="urn:schemas-microsoft-com:vml" Requires="v">
                <p:oleObj spid="_x0000_s1222668" name="Photo Editor Photo" r:id="rId4" imgW="7102456" imgH="5113463" progId="">
                  <p:embed/>
                </p:oleObj>
              </mc:Choice>
              <mc:Fallback>
                <p:oleObj name="Photo Editor Photo" r:id="rId4" imgW="7102456" imgH="5113463"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962400"/>
                        <a:ext cx="35052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22661" name="Picture 5"/>
          <p:cNvPicPr>
            <a:picLocks noGrp="1" noChangeAspect="1" noChangeArrowheads="1"/>
          </p:cNvPicPr>
          <p:nvPr>
            <p:ph sz="quarter" idx="2"/>
          </p:nvPr>
        </p:nvPicPr>
        <p:blipFill>
          <a:blip r:embed="rId6" cstate="print"/>
          <a:srcRect/>
          <a:stretch>
            <a:fillRect/>
          </a:stretch>
        </p:blipFill>
        <p:spPr>
          <a:xfrm>
            <a:off x="5562600" y="1447800"/>
            <a:ext cx="3581400" cy="2605088"/>
          </a:xfrm>
          <a:noFill/>
          <a:ln/>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26" name="Rectangle 2"/>
          <p:cNvSpPr>
            <a:spLocks noChangeArrowheads="1"/>
          </p:cNvSpPr>
          <p:nvPr/>
        </p:nvSpPr>
        <p:spPr bwMode="auto">
          <a:xfrm>
            <a:off x="1762125" y="1309688"/>
            <a:ext cx="9144000" cy="0"/>
          </a:xfrm>
          <a:prstGeom prst="rect">
            <a:avLst/>
          </a:prstGeom>
          <a:noFill/>
          <a:ln w="9525">
            <a:noFill/>
            <a:miter lim="800000"/>
            <a:headEnd/>
            <a:tailEnd/>
          </a:ln>
          <a:effectLst/>
        </p:spPr>
        <p:txBody>
          <a:bodyPr>
            <a:spAutoFit/>
          </a:bodyPr>
          <a:lstStyle/>
          <a:p>
            <a:endParaRPr lang="en-US"/>
          </a:p>
        </p:txBody>
      </p:sp>
      <p:sp>
        <p:nvSpPr>
          <p:cNvPr id="1332227" name="Rectangle 3"/>
          <p:cNvSpPr>
            <a:spLocks noChangeArrowheads="1"/>
          </p:cNvSpPr>
          <p:nvPr/>
        </p:nvSpPr>
        <p:spPr bwMode="auto">
          <a:xfrm>
            <a:off x="1762125" y="1309688"/>
            <a:ext cx="9144000" cy="0"/>
          </a:xfrm>
          <a:prstGeom prst="rect">
            <a:avLst/>
          </a:prstGeom>
          <a:noFill/>
          <a:ln w="9525">
            <a:noFill/>
            <a:miter lim="800000"/>
            <a:headEnd/>
            <a:tailEnd/>
          </a:ln>
          <a:effectLst/>
        </p:spPr>
        <p:txBody>
          <a:bodyPr>
            <a:spAutoFit/>
          </a:bodyPr>
          <a:lstStyle/>
          <a:p>
            <a:endParaRPr lang="en-US"/>
          </a:p>
        </p:txBody>
      </p:sp>
      <p:pic>
        <p:nvPicPr>
          <p:cNvPr id="1332228" name="Picture 4" descr="07_1911-1920"/>
          <p:cNvPicPr>
            <a:picLocks noChangeAspect="1" noChangeArrowheads="1"/>
          </p:cNvPicPr>
          <p:nvPr/>
        </p:nvPicPr>
        <p:blipFill>
          <a:blip r:embed="rId3" cstate="print"/>
          <a:srcRect/>
          <a:stretch>
            <a:fillRect/>
          </a:stretch>
        </p:blipFill>
        <p:spPr bwMode="auto">
          <a:xfrm>
            <a:off x="-381000" y="0"/>
            <a:ext cx="7772400" cy="7696200"/>
          </a:xfrm>
          <a:prstGeom prst="rect">
            <a:avLst/>
          </a:prstGeom>
          <a:noFill/>
        </p:spPr>
      </p:pic>
      <p:pic>
        <p:nvPicPr>
          <p:cNvPr id="1332229" name="Picture 5" descr="08_1921-1930"/>
          <p:cNvPicPr>
            <a:picLocks noChangeAspect="1" noChangeArrowheads="1"/>
          </p:cNvPicPr>
          <p:nvPr/>
        </p:nvPicPr>
        <p:blipFill>
          <a:blip r:embed="rId4" cstate="print"/>
          <a:srcRect/>
          <a:stretch>
            <a:fillRect/>
          </a:stretch>
        </p:blipFill>
        <p:spPr bwMode="auto">
          <a:xfrm>
            <a:off x="3962400" y="228600"/>
            <a:ext cx="7772400" cy="7689850"/>
          </a:xfrm>
          <a:prstGeom prst="rect">
            <a:avLst/>
          </a:prstGeom>
          <a:noFill/>
        </p:spPr>
      </p:pic>
      <p:sp>
        <p:nvSpPr>
          <p:cNvPr id="1332230" name="Rectangle 6"/>
          <p:cNvSpPr>
            <a:spLocks noGrp="1" noChangeArrowheads="1"/>
          </p:cNvSpPr>
          <p:nvPr>
            <p:ph type="title"/>
          </p:nvPr>
        </p:nvSpPr>
        <p:spPr>
          <a:xfrm>
            <a:off x="6477000" y="0"/>
            <a:ext cx="2667000" cy="1143000"/>
          </a:xfrm>
          <a:solidFill>
            <a:schemeClr val="bg1"/>
          </a:solidFill>
          <a:ln/>
        </p:spPr>
        <p:txBody>
          <a:bodyPr lIns="92075" tIns="46038" rIns="92075" bIns="46038"/>
          <a:lstStyle/>
          <a:p>
            <a:r>
              <a:rPr lang="en-US" sz="3600">
                <a:solidFill>
                  <a:schemeClr val="tx1"/>
                </a:solidFill>
              </a:rPr>
              <a:t>US Major</a:t>
            </a:r>
            <a:br>
              <a:rPr lang="en-US" sz="3600">
                <a:solidFill>
                  <a:schemeClr val="tx1"/>
                </a:solidFill>
              </a:rPr>
            </a:br>
            <a:r>
              <a:rPr lang="en-US" sz="3600">
                <a:solidFill>
                  <a:schemeClr val="tx1"/>
                </a:solidFill>
              </a:rPr>
              <a:t>Hurricanes</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6322" name="Picture 2" descr="1992ed_andr2"/>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7346" name="Picture 2" descr="Annivers_04_Group_36651"/>
          <p:cNvPicPr>
            <a:picLocks noChangeAspect="1" noChangeArrowheads="1"/>
          </p:cNvPicPr>
          <p:nvPr/>
        </p:nvPicPr>
        <p:blipFill>
          <a:blip r:embed="rId3" cstate="print"/>
          <a:srcRect/>
          <a:stretch>
            <a:fillRect/>
          </a:stretch>
        </p:blipFill>
        <p:spPr bwMode="auto">
          <a:xfrm>
            <a:off x="0" y="0"/>
            <a:ext cx="9509125" cy="7886700"/>
          </a:xfrm>
          <a:prstGeom prst="rect">
            <a:avLst/>
          </a:prstGeom>
          <a:noFill/>
        </p:spPr>
      </p:pic>
      <p:sp>
        <p:nvSpPr>
          <p:cNvPr id="1337347" name="Text Box 3"/>
          <p:cNvSpPr txBox="1">
            <a:spLocks noChangeArrowheads="1"/>
          </p:cNvSpPr>
          <p:nvPr/>
        </p:nvSpPr>
        <p:spPr bwMode="auto">
          <a:xfrm>
            <a:off x="5791200" y="3870325"/>
            <a:ext cx="3505200" cy="2987675"/>
          </a:xfrm>
          <a:prstGeom prst="rect">
            <a:avLst/>
          </a:prstGeom>
          <a:solidFill>
            <a:schemeClr val="tx1"/>
          </a:solidFill>
          <a:ln w="9525">
            <a:noFill/>
            <a:miter lim="800000"/>
            <a:headEnd/>
            <a:tailEnd/>
          </a:ln>
          <a:effectLst/>
        </p:spPr>
        <p:txBody>
          <a:bodyPr>
            <a:spAutoFit/>
          </a:bodyPr>
          <a:lstStyle/>
          <a:p>
            <a:pPr>
              <a:spcBef>
                <a:spcPct val="50000"/>
              </a:spcBef>
            </a:pPr>
            <a:r>
              <a:rPr lang="en-US" sz="2000" b="1">
                <a:solidFill>
                  <a:srgbClr val="00FF99"/>
                </a:solidFill>
              </a:rPr>
              <a:t>In the early 1990’s, reduction factors used by NHC ranged from 75%-90% of the flight-level wind.  </a:t>
            </a:r>
          </a:p>
          <a:p>
            <a:pPr>
              <a:spcBef>
                <a:spcPct val="50000"/>
              </a:spcBef>
            </a:pPr>
            <a:r>
              <a:rPr lang="en-US" sz="2000" b="1">
                <a:solidFill>
                  <a:srgbClr val="00FF99"/>
                </a:solidFill>
              </a:rPr>
              <a:t>Powell and Black (1990) concluded 63-73% for 700mb to surface reduction factor, but had few eyewall high-wind cases.</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2"/>
          <p:cNvSpPr>
            <a:spLocks noGrp="1" noChangeArrowheads="1"/>
          </p:cNvSpPr>
          <p:nvPr>
            <p:ph type="title"/>
          </p:nvPr>
        </p:nvSpPr>
        <p:spPr>
          <a:xfrm>
            <a:off x="304800" y="0"/>
            <a:ext cx="8839200" cy="1143000"/>
          </a:xfrm>
          <a:noFill/>
        </p:spPr>
        <p:txBody>
          <a:bodyPr anchorCtr="1"/>
          <a:lstStyle/>
          <a:p>
            <a:r>
              <a:rPr lang="en-US" sz="6000" dirty="0">
                <a:solidFill>
                  <a:schemeClr val="bg1"/>
                </a:solidFill>
              </a:rPr>
              <a:t>Why revise HURDAT?</a:t>
            </a:r>
          </a:p>
        </p:txBody>
      </p:sp>
      <p:sp>
        <p:nvSpPr>
          <p:cNvPr id="1098755" name="Rectangle 3"/>
          <p:cNvSpPr>
            <a:spLocks noGrp="1" noChangeArrowheads="1"/>
          </p:cNvSpPr>
          <p:nvPr>
            <p:ph type="body" idx="1"/>
          </p:nvPr>
        </p:nvSpPr>
        <p:spPr>
          <a:xfrm>
            <a:off x="0" y="990600"/>
            <a:ext cx="5410200" cy="5867400"/>
          </a:xfrm>
          <a:noFill/>
        </p:spPr>
        <p:txBody>
          <a:bodyPr anchor="ctr" anchorCtr="1"/>
          <a:lstStyle/>
          <a:p>
            <a:r>
              <a:rPr lang="en-US" sz="3000" dirty="0">
                <a:solidFill>
                  <a:schemeClr val="bg1"/>
                </a:solidFill>
                <a:latin typeface="Arial" charset="0"/>
              </a:rPr>
              <a:t>HURDAT contains many systematic and random errors</a:t>
            </a:r>
          </a:p>
          <a:p>
            <a:pPr lvl="1"/>
            <a:r>
              <a:rPr lang="en-US" sz="2600" dirty="0">
                <a:solidFill>
                  <a:schemeClr val="bg1"/>
                </a:solidFill>
                <a:latin typeface="Arial" charset="0"/>
              </a:rPr>
              <a:t>1938 Hurricane: Cat </a:t>
            </a:r>
            <a:r>
              <a:rPr lang="en-US" sz="2600" dirty="0" smtClean="0">
                <a:solidFill>
                  <a:schemeClr val="bg1"/>
                </a:solidFill>
                <a:latin typeface="Arial" charset="0"/>
              </a:rPr>
              <a:t>3 at landfall, but 85kts at last offshore position</a:t>
            </a:r>
            <a:endParaRPr lang="en-US" sz="2600" dirty="0">
              <a:solidFill>
                <a:schemeClr val="bg1"/>
              </a:solidFill>
              <a:latin typeface="Arial" charset="0"/>
            </a:endParaRPr>
          </a:p>
          <a:p>
            <a:r>
              <a:rPr lang="en-US" sz="3000" dirty="0">
                <a:solidFill>
                  <a:schemeClr val="bg1"/>
                </a:solidFill>
                <a:latin typeface="Arial" charset="0"/>
              </a:rPr>
              <a:t>Missing storms (in real-time)</a:t>
            </a:r>
          </a:p>
          <a:p>
            <a:r>
              <a:rPr lang="en-US" sz="3000" dirty="0">
                <a:solidFill>
                  <a:schemeClr val="bg1"/>
                </a:solidFill>
                <a:latin typeface="Arial" charset="0"/>
              </a:rPr>
              <a:t>Lack of exact hurricane landfall parameters</a:t>
            </a:r>
          </a:p>
          <a:p>
            <a:r>
              <a:rPr lang="en-US" sz="3000" dirty="0">
                <a:solidFill>
                  <a:schemeClr val="bg1"/>
                </a:solidFill>
                <a:latin typeface="Arial" charset="0"/>
              </a:rPr>
              <a:t>Advances in the understanding of hurricanes and analysis techniques</a:t>
            </a:r>
          </a:p>
        </p:txBody>
      </p:sp>
      <p:pic>
        <p:nvPicPr>
          <p:cNvPr id="1098756" name="Picture 4"/>
          <p:cNvPicPr>
            <a:picLocks noChangeAspect="1" noChangeArrowheads="1"/>
          </p:cNvPicPr>
          <p:nvPr/>
        </p:nvPicPr>
        <p:blipFill>
          <a:blip r:embed="rId3" cstate="print"/>
          <a:srcRect/>
          <a:stretch>
            <a:fillRect/>
          </a:stretch>
        </p:blipFill>
        <p:spPr bwMode="auto">
          <a:xfrm>
            <a:off x="5562600" y="3886200"/>
            <a:ext cx="3581400" cy="2971800"/>
          </a:xfrm>
          <a:prstGeom prst="rect">
            <a:avLst/>
          </a:prstGeom>
          <a:noFill/>
          <a:ln w="9525">
            <a:noFill/>
            <a:miter lim="800000"/>
            <a:headEnd/>
            <a:tailEnd/>
          </a:ln>
          <a:effectLst/>
        </p:spPr>
      </p:pic>
      <p:pic>
        <p:nvPicPr>
          <p:cNvPr id="1098757" name="Picture 5"/>
          <p:cNvPicPr>
            <a:picLocks noChangeAspect="1" noChangeArrowheads="1"/>
          </p:cNvPicPr>
          <p:nvPr/>
        </p:nvPicPr>
        <p:blipFill>
          <a:blip r:embed="rId4" cstate="print"/>
          <a:srcRect/>
          <a:stretch>
            <a:fillRect/>
          </a:stretch>
        </p:blipFill>
        <p:spPr bwMode="auto">
          <a:xfrm>
            <a:off x="5562600" y="1219200"/>
            <a:ext cx="3581400" cy="2667000"/>
          </a:xfrm>
          <a:prstGeom prst="rect">
            <a:avLst/>
          </a:prstGeom>
          <a:noFill/>
          <a:ln w="9525">
            <a:noFill/>
            <a:miter lim="800000"/>
            <a:headEnd/>
            <a:tailEnd/>
          </a:ln>
          <a:effectLst/>
        </p:spPr>
      </p:pic>
      <p:sp>
        <p:nvSpPr>
          <p:cNvPr id="1098759" name="Rectangle 7"/>
          <p:cNvSpPr>
            <a:spLocks noChangeArrowheads="1"/>
          </p:cNvSpPr>
          <p:nvPr/>
        </p:nvSpPr>
        <p:spPr bwMode="auto">
          <a:xfrm>
            <a:off x="7162800" y="1371600"/>
            <a:ext cx="1981200" cy="381000"/>
          </a:xfrm>
          <a:prstGeom prst="rect">
            <a:avLst/>
          </a:prstGeom>
          <a:noFill/>
          <a:ln w="9525">
            <a:noFill/>
            <a:miter lim="800000"/>
            <a:headEnd/>
            <a:tailEnd/>
          </a:ln>
          <a:effectLst/>
        </p:spPr>
        <p:txBody>
          <a:bodyPr anchor="ctr" anchorCtr="1"/>
          <a:lstStyle/>
          <a:p>
            <a:pPr algn="ctr"/>
            <a:r>
              <a:rPr lang="en-US" sz="1800" b="1">
                <a:solidFill>
                  <a:srgbClr val="FF0000"/>
                </a:solidFill>
                <a:latin typeface="Times New Roman" pitchFamily="18" charset="0"/>
              </a:rPr>
              <a:t>Bias in early </a:t>
            </a:r>
            <a:br>
              <a:rPr lang="en-US" sz="1800" b="1">
                <a:solidFill>
                  <a:srgbClr val="FF0000"/>
                </a:solidFill>
                <a:latin typeface="Times New Roman" pitchFamily="18" charset="0"/>
              </a:rPr>
            </a:br>
            <a:r>
              <a:rPr lang="en-US" sz="1800" b="1">
                <a:solidFill>
                  <a:srgbClr val="FF0000"/>
                </a:solidFill>
                <a:latin typeface="Times New Roman" pitchFamily="18" charset="0"/>
              </a:rPr>
              <a:t>major hurricanes</a:t>
            </a: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18" name="Rectangle 2"/>
          <p:cNvSpPr>
            <a:spLocks noGrp="1" noChangeArrowheads="1"/>
          </p:cNvSpPr>
          <p:nvPr>
            <p:ph type="title"/>
          </p:nvPr>
        </p:nvSpPr>
        <p:spPr>
          <a:xfrm>
            <a:off x="457200" y="76200"/>
            <a:ext cx="8229600" cy="838200"/>
          </a:xfrm>
        </p:spPr>
        <p:txBody>
          <a:bodyPr/>
          <a:lstStyle/>
          <a:p>
            <a:r>
              <a:rPr lang="en-US">
                <a:solidFill>
                  <a:schemeClr val="bg1"/>
                </a:solidFill>
                <a:latin typeface="Comic Sans MS" pitchFamily="66" charset="0"/>
              </a:rPr>
              <a:t>EYEWALL SCHEMATIC</a:t>
            </a:r>
          </a:p>
        </p:txBody>
      </p:sp>
      <p:sp>
        <p:nvSpPr>
          <p:cNvPr id="1340419" name="Rectangle 3"/>
          <p:cNvSpPr>
            <a:spLocks noChangeArrowheads="1"/>
          </p:cNvSpPr>
          <p:nvPr/>
        </p:nvSpPr>
        <p:spPr bwMode="auto">
          <a:xfrm>
            <a:off x="3175" y="1130300"/>
            <a:ext cx="9172575" cy="5289550"/>
          </a:xfrm>
          <a:prstGeom prst="rect">
            <a:avLst/>
          </a:prstGeom>
          <a:solidFill>
            <a:schemeClr val="bg1"/>
          </a:solidFill>
          <a:ln w="9525">
            <a:solidFill>
              <a:schemeClr val="tx1"/>
            </a:solidFill>
            <a:miter lim="800000"/>
            <a:headEnd/>
            <a:tailEnd/>
          </a:ln>
          <a:effectLst/>
        </p:spPr>
        <p:txBody>
          <a:bodyPr wrap="none" anchor="ctr"/>
          <a:lstStyle/>
          <a:p>
            <a:pPr algn="ctr" eaLnBrk="1" hangingPunct="1"/>
            <a:endParaRPr lang="en-US" sz="1800"/>
          </a:p>
        </p:txBody>
      </p:sp>
      <p:sp>
        <p:nvSpPr>
          <p:cNvPr id="1340420" name="Freeform 4"/>
          <p:cNvSpPr>
            <a:spLocks/>
          </p:cNvSpPr>
          <p:nvPr/>
        </p:nvSpPr>
        <p:spPr bwMode="auto">
          <a:xfrm>
            <a:off x="5141913" y="1514475"/>
            <a:ext cx="4013200" cy="4722813"/>
          </a:xfrm>
          <a:custGeom>
            <a:avLst/>
            <a:gdLst/>
            <a:ahLst/>
            <a:cxnLst>
              <a:cxn ang="0">
                <a:pos x="54" y="2110"/>
              </a:cxn>
              <a:cxn ang="0">
                <a:pos x="9" y="2046"/>
              </a:cxn>
              <a:cxn ang="0">
                <a:pos x="0" y="2019"/>
              </a:cxn>
              <a:cxn ang="0">
                <a:pos x="82" y="1701"/>
              </a:cxn>
              <a:cxn ang="0">
                <a:pos x="118" y="1646"/>
              </a:cxn>
              <a:cxn ang="0">
                <a:pos x="154" y="1564"/>
              </a:cxn>
              <a:cxn ang="0">
                <a:pos x="254" y="1428"/>
              </a:cxn>
              <a:cxn ang="0">
                <a:pos x="373" y="1246"/>
              </a:cxn>
              <a:cxn ang="0">
                <a:pos x="409" y="1201"/>
              </a:cxn>
              <a:cxn ang="0">
                <a:pos x="418" y="1173"/>
              </a:cxn>
              <a:cxn ang="0">
                <a:pos x="473" y="1101"/>
              </a:cxn>
              <a:cxn ang="0">
                <a:pos x="491" y="1064"/>
              </a:cxn>
              <a:cxn ang="0">
                <a:pos x="564" y="982"/>
              </a:cxn>
              <a:cxn ang="0">
                <a:pos x="664" y="855"/>
              </a:cxn>
              <a:cxn ang="0">
                <a:pos x="809" y="655"/>
              </a:cxn>
              <a:cxn ang="0">
                <a:pos x="863" y="591"/>
              </a:cxn>
              <a:cxn ang="0">
                <a:pos x="1009" y="400"/>
              </a:cxn>
              <a:cxn ang="0">
                <a:pos x="1082" y="328"/>
              </a:cxn>
              <a:cxn ang="0">
                <a:pos x="1136" y="282"/>
              </a:cxn>
              <a:cxn ang="0">
                <a:pos x="1182" y="219"/>
              </a:cxn>
              <a:cxn ang="0">
                <a:pos x="1345" y="100"/>
              </a:cxn>
              <a:cxn ang="0">
                <a:pos x="1409" y="46"/>
              </a:cxn>
              <a:cxn ang="0">
                <a:pos x="1682" y="0"/>
              </a:cxn>
              <a:cxn ang="0">
                <a:pos x="1927" y="10"/>
              </a:cxn>
              <a:cxn ang="0">
                <a:pos x="1982" y="28"/>
              </a:cxn>
              <a:cxn ang="0">
                <a:pos x="2045" y="137"/>
              </a:cxn>
              <a:cxn ang="0">
                <a:pos x="2063" y="210"/>
              </a:cxn>
              <a:cxn ang="0">
                <a:pos x="1991" y="400"/>
              </a:cxn>
              <a:cxn ang="0">
                <a:pos x="1972" y="428"/>
              </a:cxn>
              <a:cxn ang="0">
                <a:pos x="1918" y="464"/>
              </a:cxn>
              <a:cxn ang="0">
                <a:pos x="1763" y="582"/>
              </a:cxn>
              <a:cxn ang="0">
                <a:pos x="1618" y="691"/>
              </a:cxn>
              <a:cxn ang="0">
                <a:pos x="1436" y="864"/>
              </a:cxn>
              <a:cxn ang="0">
                <a:pos x="1345" y="964"/>
              </a:cxn>
              <a:cxn ang="0">
                <a:pos x="1282" y="1046"/>
              </a:cxn>
              <a:cxn ang="0">
                <a:pos x="1236" y="1091"/>
              </a:cxn>
              <a:cxn ang="0">
                <a:pos x="1163" y="1191"/>
              </a:cxn>
              <a:cxn ang="0">
                <a:pos x="1036" y="1373"/>
              </a:cxn>
              <a:cxn ang="0">
                <a:pos x="982" y="1446"/>
              </a:cxn>
              <a:cxn ang="0">
                <a:pos x="963" y="1473"/>
              </a:cxn>
              <a:cxn ang="0">
                <a:pos x="909" y="1591"/>
              </a:cxn>
              <a:cxn ang="0">
                <a:pos x="727" y="1882"/>
              </a:cxn>
              <a:cxn ang="0">
                <a:pos x="673" y="1964"/>
              </a:cxn>
              <a:cxn ang="0">
                <a:pos x="554" y="2110"/>
              </a:cxn>
              <a:cxn ang="0">
                <a:pos x="527" y="2128"/>
              </a:cxn>
              <a:cxn ang="0">
                <a:pos x="454" y="2146"/>
              </a:cxn>
              <a:cxn ang="0">
                <a:pos x="245" y="2137"/>
              </a:cxn>
              <a:cxn ang="0">
                <a:pos x="191" y="2128"/>
              </a:cxn>
              <a:cxn ang="0">
                <a:pos x="54" y="2110"/>
              </a:cxn>
            </a:cxnLst>
            <a:rect l="0" t="0" r="r" b="b"/>
            <a:pathLst>
              <a:path w="2069" h="2165">
                <a:moveTo>
                  <a:pt x="54" y="2110"/>
                </a:moveTo>
                <a:cubicBezTo>
                  <a:pt x="9" y="2095"/>
                  <a:pt x="30" y="2110"/>
                  <a:pt x="9" y="2046"/>
                </a:cubicBezTo>
                <a:cubicBezTo>
                  <a:pt x="6" y="2037"/>
                  <a:pt x="0" y="2019"/>
                  <a:pt x="0" y="2019"/>
                </a:cubicBezTo>
                <a:cubicBezTo>
                  <a:pt x="11" y="1906"/>
                  <a:pt x="46" y="1808"/>
                  <a:pt x="82" y="1701"/>
                </a:cubicBezTo>
                <a:cubicBezTo>
                  <a:pt x="89" y="1680"/>
                  <a:pt x="111" y="1667"/>
                  <a:pt x="118" y="1646"/>
                </a:cubicBezTo>
                <a:cubicBezTo>
                  <a:pt x="127" y="1620"/>
                  <a:pt x="140" y="1587"/>
                  <a:pt x="154" y="1564"/>
                </a:cubicBezTo>
                <a:cubicBezTo>
                  <a:pt x="183" y="1518"/>
                  <a:pt x="224" y="1475"/>
                  <a:pt x="254" y="1428"/>
                </a:cubicBezTo>
                <a:cubicBezTo>
                  <a:pt x="293" y="1367"/>
                  <a:pt x="328" y="1304"/>
                  <a:pt x="373" y="1246"/>
                </a:cubicBezTo>
                <a:cubicBezTo>
                  <a:pt x="396" y="1176"/>
                  <a:pt x="362" y="1261"/>
                  <a:pt x="409" y="1201"/>
                </a:cubicBezTo>
                <a:cubicBezTo>
                  <a:pt x="415" y="1193"/>
                  <a:pt x="413" y="1181"/>
                  <a:pt x="418" y="1173"/>
                </a:cubicBezTo>
                <a:cubicBezTo>
                  <a:pt x="459" y="1107"/>
                  <a:pt x="444" y="1151"/>
                  <a:pt x="473" y="1101"/>
                </a:cubicBezTo>
                <a:cubicBezTo>
                  <a:pt x="480" y="1089"/>
                  <a:pt x="483" y="1075"/>
                  <a:pt x="491" y="1064"/>
                </a:cubicBezTo>
                <a:cubicBezTo>
                  <a:pt x="511" y="1035"/>
                  <a:pt x="542" y="1010"/>
                  <a:pt x="564" y="982"/>
                </a:cubicBezTo>
                <a:cubicBezTo>
                  <a:pt x="597" y="941"/>
                  <a:pt x="632" y="897"/>
                  <a:pt x="664" y="855"/>
                </a:cubicBezTo>
                <a:cubicBezTo>
                  <a:pt x="717" y="785"/>
                  <a:pt x="745" y="719"/>
                  <a:pt x="809" y="655"/>
                </a:cubicBezTo>
                <a:cubicBezTo>
                  <a:pt x="821" y="619"/>
                  <a:pt x="842" y="620"/>
                  <a:pt x="863" y="591"/>
                </a:cubicBezTo>
                <a:cubicBezTo>
                  <a:pt x="910" y="525"/>
                  <a:pt x="961" y="465"/>
                  <a:pt x="1009" y="400"/>
                </a:cubicBezTo>
                <a:cubicBezTo>
                  <a:pt x="1032" y="369"/>
                  <a:pt x="1045" y="340"/>
                  <a:pt x="1082" y="328"/>
                </a:cubicBezTo>
                <a:cubicBezTo>
                  <a:pt x="1098" y="311"/>
                  <a:pt x="1121" y="300"/>
                  <a:pt x="1136" y="282"/>
                </a:cubicBezTo>
                <a:cubicBezTo>
                  <a:pt x="1176" y="236"/>
                  <a:pt x="1146" y="246"/>
                  <a:pt x="1182" y="219"/>
                </a:cubicBezTo>
                <a:cubicBezTo>
                  <a:pt x="1235" y="179"/>
                  <a:pt x="1291" y="139"/>
                  <a:pt x="1345" y="100"/>
                </a:cubicBezTo>
                <a:cubicBezTo>
                  <a:pt x="1368" y="84"/>
                  <a:pt x="1385" y="60"/>
                  <a:pt x="1409" y="46"/>
                </a:cubicBezTo>
                <a:cubicBezTo>
                  <a:pt x="1465" y="14"/>
                  <a:pt x="1614" y="15"/>
                  <a:pt x="1682" y="0"/>
                </a:cubicBezTo>
                <a:cubicBezTo>
                  <a:pt x="1764" y="3"/>
                  <a:pt x="1846" y="2"/>
                  <a:pt x="1927" y="10"/>
                </a:cubicBezTo>
                <a:cubicBezTo>
                  <a:pt x="1946" y="12"/>
                  <a:pt x="1982" y="28"/>
                  <a:pt x="1982" y="28"/>
                </a:cubicBezTo>
                <a:cubicBezTo>
                  <a:pt x="2005" y="63"/>
                  <a:pt x="2034" y="96"/>
                  <a:pt x="2045" y="137"/>
                </a:cubicBezTo>
                <a:cubicBezTo>
                  <a:pt x="2052" y="161"/>
                  <a:pt x="2063" y="210"/>
                  <a:pt x="2063" y="210"/>
                </a:cubicBezTo>
                <a:cubicBezTo>
                  <a:pt x="2053" y="332"/>
                  <a:pt x="2069" y="322"/>
                  <a:pt x="1991" y="400"/>
                </a:cubicBezTo>
                <a:cubicBezTo>
                  <a:pt x="1983" y="408"/>
                  <a:pt x="1980" y="421"/>
                  <a:pt x="1972" y="428"/>
                </a:cubicBezTo>
                <a:cubicBezTo>
                  <a:pt x="1956" y="442"/>
                  <a:pt x="1918" y="464"/>
                  <a:pt x="1918" y="464"/>
                </a:cubicBezTo>
                <a:cubicBezTo>
                  <a:pt x="1898" y="494"/>
                  <a:pt x="1804" y="569"/>
                  <a:pt x="1763" y="582"/>
                </a:cubicBezTo>
                <a:cubicBezTo>
                  <a:pt x="1721" y="626"/>
                  <a:pt x="1661" y="648"/>
                  <a:pt x="1618" y="691"/>
                </a:cubicBezTo>
                <a:cubicBezTo>
                  <a:pt x="1557" y="752"/>
                  <a:pt x="1507" y="816"/>
                  <a:pt x="1436" y="864"/>
                </a:cubicBezTo>
                <a:cubicBezTo>
                  <a:pt x="1411" y="902"/>
                  <a:pt x="1370" y="927"/>
                  <a:pt x="1345" y="964"/>
                </a:cubicBezTo>
                <a:cubicBezTo>
                  <a:pt x="1327" y="992"/>
                  <a:pt x="1304" y="1021"/>
                  <a:pt x="1282" y="1046"/>
                </a:cubicBezTo>
                <a:cubicBezTo>
                  <a:pt x="1268" y="1062"/>
                  <a:pt x="1248" y="1073"/>
                  <a:pt x="1236" y="1091"/>
                </a:cubicBezTo>
                <a:cubicBezTo>
                  <a:pt x="1212" y="1127"/>
                  <a:pt x="1194" y="1162"/>
                  <a:pt x="1163" y="1191"/>
                </a:cubicBezTo>
                <a:cubicBezTo>
                  <a:pt x="1131" y="1258"/>
                  <a:pt x="1080" y="1313"/>
                  <a:pt x="1036" y="1373"/>
                </a:cubicBezTo>
                <a:cubicBezTo>
                  <a:pt x="1018" y="1397"/>
                  <a:pt x="1000" y="1422"/>
                  <a:pt x="982" y="1446"/>
                </a:cubicBezTo>
                <a:cubicBezTo>
                  <a:pt x="976" y="1455"/>
                  <a:pt x="963" y="1473"/>
                  <a:pt x="963" y="1473"/>
                </a:cubicBezTo>
                <a:cubicBezTo>
                  <a:pt x="950" y="1514"/>
                  <a:pt x="933" y="1555"/>
                  <a:pt x="909" y="1591"/>
                </a:cubicBezTo>
                <a:cubicBezTo>
                  <a:pt x="879" y="1685"/>
                  <a:pt x="781" y="1799"/>
                  <a:pt x="727" y="1882"/>
                </a:cubicBezTo>
                <a:cubicBezTo>
                  <a:pt x="706" y="1914"/>
                  <a:pt x="701" y="1936"/>
                  <a:pt x="673" y="1964"/>
                </a:cubicBezTo>
                <a:cubicBezTo>
                  <a:pt x="656" y="2017"/>
                  <a:pt x="599" y="2080"/>
                  <a:pt x="554" y="2110"/>
                </a:cubicBezTo>
                <a:cubicBezTo>
                  <a:pt x="545" y="2116"/>
                  <a:pt x="537" y="2124"/>
                  <a:pt x="527" y="2128"/>
                </a:cubicBezTo>
                <a:cubicBezTo>
                  <a:pt x="503" y="2136"/>
                  <a:pt x="454" y="2146"/>
                  <a:pt x="454" y="2146"/>
                </a:cubicBezTo>
                <a:cubicBezTo>
                  <a:pt x="384" y="2143"/>
                  <a:pt x="315" y="2142"/>
                  <a:pt x="245" y="2137"/>
                </a:cubicBezTo>
                <a:cubicBezTo>
                  <a:pt x="227" y="2136"/>
                  <a:pt x="209" y="2130"/>
                  <a:pt x="191" y="2128"/>
                </a:cubicBezTo>
                <a:cubicBezTo>
                  <a:pt x="51" y="2115"/>
                  <a:pt x="54" y="2165"/>
                  <a:pt x="54" y="2110"/>
                </a:cubicBezTo>
                <a:close/>
              </a:path>
            </a:pathLst>
          </a:custGeom>
          <a:solidFill>
            <a:srgbClr val="66FFCC"/>
          </a:solidFill>
          <a:ln w="9525">
            <a:solidFill>
              <a:schemeClr val="tx1"/>
            </a:solidFill>
            <a:round/>
            <a:headEnd/>
            <a:tailEnd/>
          </a:ln>
          <a:effectLst/>
        </p:spPr>
        <p:txBody>
          <a:bodyPr wrap="none" anchor="ctr"/>
          <a:lstStyle/>
          <a:p>
            <a:endParaRPr lang="en-US"/>
          </a:p>
        </p:txBody>
      </p:sp>
      <p:sp>
        <p:nvSpPr>
          <p:cNvPr id="1340421" name="Freeform 5"/>
          <p:cNvSpPr>
            <a:spLocks/>
          </p:cNvSpPr>
          <p:nvPr/>
        </p:nvSpPr>
        <p:spPr bwMode="auto">
          <a:xfrm>
            <a:off x="5241925" y="2767013"/>
            <a:ext cx="2363788" cy="3351212"/>
          </a:xfrm>
          <a:custGeom>
            <a:avLst/>
            <a:gdLst/>
            <a:ahLst/>
            <a:cxnLst>
              <a:cxn ang="0">
                <a:pos x="36" y="1284"/>
              </a:cxn>
              <a:cxn ang="0">
                <a:pos x="48" y="1248"/>
              </a:cxn>
              <a:cxn ang="0">
                <a:pos x="54" y="1230"/>
              </a:cxn>
              <a:cxn ang="0">
                <a:pos x="60" y="1182"/>
              </a:cxn>
              <a:cxn ang="0">
                <a:pos x="78" y="1170"/>
              </a:cxn>
              <a:cxn ang="0">
                <a:pos x="90" y="1128"/>
              </a:cxn>
              <a:cxn ang="0">
                <a:pos x="138" y="1056"/>
              </a:cxn>
              <a:cxn ang="0">
                <a:pos x="204" y="948"/>
              </a:cxn>
              <a:cxn ang="0">
                <a:pos x="228" y="918"/>
              </a:cxn>
              <a:cxn ang="0">
                <a:pos x="246" y="882"/>
              </a:cxn>
              <a:cxn ang="0">
                <a:pos x="276" y="846"/>
              </a:cxn>
              <a:cxn ang="0">
                <a:pos x="300" y="822"/>
              </a:cxn>
              <a:cxn ang="0">
                <a:pos x="354" y="756"/>
              </a:cxn>
              <a:cxn ang="0">
                <a:pos x="480" y="588"/>
              </a:cxn>
              <a:cxn ang="0">
                <a:pos x="546" y="516"/>
              </a:cxn>
              <a:cxn ang="0">
                <a:pos x="570" y="480"/>
              </a:cxn>
              <a:cxn ang="0">
                <a:pos x="606" y="450"/>
              </a:cxn>
              <a:cxn ang="0">
                <a:pos x="690" y="360"/>
              </a:cxn>
              <a:cxn ang="0">
                <a:pos x="780" y="276"/>
              </a:cxn>
              <a:cxn ang="0">
                <a:pos x="828" y="228"/>
              </a:cxn>
              <a:cxn ang="0">
                <a:pos x="882" y="180"/>
              </a:cxn>
              <a:cxn ang="0">
                <a:pos x="936" y="132"/>
              </a:cxn>
              <a:cxn ang="0">
                <a:pos x="1170" y="0"/>
              </a:cxn>
              <a:cxn ang="0">
                <a:pos x="1206" y="30"/>
              </a:cxn>
              <a:cxn ang="0">
                <a:pos x="1218" y="66"/>
              </a:cxn>
              <a:cxn ang="0">
                <a:pos x="1206" y="150"/>
              </a:cxn>
              <a:cxn ang="0">
                <a:pos x="1152" y="252"/>
              </a:cxn>
              <a:cxn ang="0">
                <a:pos x="1092" y="360"/>
              </a:cxn>
              <a:cxn ang="0">
                <a:pos x="1008" y="504"/>
              </a:cxn>
              <a:cxn ang="0">
                <a:pos x="900" y="702"/>
              </a:cxn>
              <a:cxn ang="0">
                <a:pos x="852" y="816"/>
              </a:cxn>
              <a:cxn ang="0">
                <a:pos x="798" y="906"/>
              </a:cxn>
              <a:cxn ang="0">
                <a:pos x="744" y="984"/>
              </a:cxn>
              <a:cxn ang="0">
                <a:pos x="702" y="1074"/>
              </a:cxn>
              <a:cxn ang="0">
                <a:pos x="672" y="1116"/>
              </a:cxn>
              <a:cxn ang="0">
                <a:pos x="600" y="1254"/>
              </a:cxn>
              <a:cxn ang="0">
                <a:pos x="564" y="1308"/>
              </a:cxn>
              <a:cxn ang="0">
                <a:pos x="510" y="1374"/>
              </a:cxn>
              <a:cxn ang="0">
                <a:pos x="486" y="1404"/>
              </a:cxn>
              <a:cxn ang="0">
                <a:pos x="456" y="1458"/>
              </a:cxn>
              <a:cxn ang="0">
                <a:pos x="402" y="1500"/>
              </a:cxn>
              <a:cxn ang="0">
                <a:pos x="300" y="1536"/>
              </a:cxn>
              <a:cxn ang="0">
                <a:pos x="42" y="1518"/>
              </a:cxn>
              <a:cxn ang="0">
                <a:pos x="0" y="1476"/>
              </a:cxn>
              <a:cxn ang="0">
                <a:pos x="6" y="1392"/>
              </a:cxn>
              <a:cxn ang="0">
                <a:pos x="18" y="1374"/>
              </a:cxn>
              <a:cxn ang="0">
                <a:pos x="36" y="1284"/>
              </a:cxn>
            </a:cxnLst>
            <a:rect l="0" t="0" r="r" b="b"/>
            <a:pathLst>
              <a:path w="1218" h="1536">
                <a:moveTo>
                  <a:pt x="36" y="1284"/>
                </a:moveTo>
                <a:cubicBezTo>
                  <a:pt x="40" y="1272"/>
                  <a:pt x="44" y="1260"/>
                  <a:pt x="48" y="1248"/>
                </a:cubicBezTo>
                <a:cubicBezTo>
                  <a:pt x="50" y="1242"/>
                  <a:pt x="54" y="1230"/>
                  <a:pt x="54" y="1230"/>
                </a:cubicBezTo>
                <a:cubicBezTo>
                  <a:pt x="56" y="1214"/>
                  <a:pt x="54" y="1197"/>
                  <a:pt x="60" y="1182"/>
                </a:cubicBezTo>
                <a:cubicBezTo>
                  <a:pt x="63" y="1175"/>
                  <a:pt x="74" y="1176"/>
                  <a:pt x="78" y="1170"/>
                </a:cubicBezTo>
                <a:cubicBezTo>
                  <a:pt x="86" y="1158"/>
                  <a:pt x="83" y="1141"/>
                  <a:pt x="90" y="1128"/>
                </a:cubicBezTo>
                <a:cubicBezTo>
                  <a:pt x="101" y="1108"/>
                  <a:pt x="130" y="1079"/>
                  <a:pt x="138" y="1056"/>
                </a:cubicBezTo>
                <a:cubicBezTo>
                  <a:pt x="146" y="1031"/>
                  <a:pt x="183" y="962"/>
                  <a:pt x="204" y="948"/>
                </a:cubicBezTo>
                <a:cubicBezTo>
                  <a:pt x="216" y="913"/>
                  <a:pt x="201" y="945"/>
                  <a:pt x="228" y="918"/>
                </a:cubicBezTo>
                <a:cubicBezTo>
                  <a:pt x="245" y="901"/>
                  <a:pt x="236" y="902"/>
                  <a:pt x="246" y="882"/>
                </a:cubicBezTo>
                <a:cubicBezTo>
                  <a:pt x="254" y="865"/>
                  <a:pt x="263" y="859"/>
                  <a:pt x="276" y="846"/>
                </a:cubicBezTo>
                <a:cubicBezTo>
                  <a:pt x="292" y="798"/>
                  <a:pt x="268" y="854"/>
                  <a:pt x="300" y="822"/>
                </a:cubicBezTo>
                <a:cubicBezTo>
                  <a:pt x="325" y="797"/>
                  <a:pt x="326" y="775"/>
                  <a:pt x="354" y="756"/>
                </a:cubicBezTo>
                <a:cubicBezTo>
                  <a:pt x="389" y="703"/>
                  <a:pt x="427" y="623"/>
                  <a:pt x="480" y="588"/>
                </a:cubicBezTo>
                <a:cubicBezTo>
                  <a:pt x="499" y="559"/>
                  <a:pt x="524" y="541"/>
                  <a:pt x="546" y="516"/>
                </a:cubicBezTo>
                <a:cubicBezTo>
                  <a:pt x="556" y="505"/>
                  <a:pt x="562" y="492"/>
                  <a:pt x="570" y="480"/>
                </a:cubicBezTo>
                <a:cubicBezTo>
                  <a:pt x="579" y="467"/>
                  <a:pt x="596" y="462"/>
                  <a:pt x="606" y="450"/>
                </a:cubicBezTo>
                <a:cubicBezTo>
                  <a:pt x="632" y="418"/>
                  <a:pt x="663" y="391"/>
                  <a:pt x="690" y="360"/>
                </a:cubicBezTo>
                <a:cubicBezTo>
                  <a:pt x="718" y="327"/>
                  <a:pt x="755" y="314"/>
                  <a:pt x="780" y="276"/>
                </a:cubicBezTo>
                <a:cubicBezTo>
                  <a:pt x="794" y="255"/>
                  <a:pt x="811" y="245"/>
                  <a:pt x="828" y="228"/>
                </a:cubicBezTo>
                <a:cubicBezTo>
                  <a:pt x="849" y="207"/>
                  <a:pt x="853" y="190"/>
                  <a:pt x="882" y="180"/>
                </a:cubicBezTo>
                <a:cubicBezTo>
                  <a:pt x="897" y="157"/>
                  <a:pt x="915" y="150"/>
                  <a:pt x="936" y="132"/>
                </a:cubicBezTo>
                <a:cubicBezTo>
                  <a:pt x="1014" y="65"/>
                  <a:pt x="1069" y="25"/>
                  <a:pt x="1170" y="0"/>
                </a:cubicBezTo>
                <a:cubicBezTo>
                  <a:pt x="1191" y="11"/>
                  <a:pt x="1196" y="8"/>
                  <a:pt x="1206" y="30"/>
                </a:cubicBezTo>
                <a:cubicBezTo>
                  <a:pt x="1211" y="42"/>
                  <a:pt x="1218" y="66"/>
                  <a:pt x="1218" y="66"/>
                </a:cubicBezTo>
                <a:cubicBezTo>
                  <a:pt x="1216" y="86"/>
                  <a:pt x="1215" y="126"/>
                  <a:pt x="1206" y="150"/>
                </a:cubicBezTo>
                <a:cubicBezTo>
                  <a:pt x="1193" y="186"/>
                  <a:pt x="1167" y="218"/>
                  <a:pt x="1152" y="252"/>
                </a:cubicBezTo>
                <a:cubicBezTo>
                  <a:pt x="1135" y="290"/>
                  <a:pt x="1121" y="331"/>
                  <a:pt x="1092" y="360"/>
                </a:cubicBezTo>
                <a:cubicBezTo>
                  <a:pt x="1075" y="412"/>
                  <a:pt x="1030" y="454"/>
                  <a:pt x="1008" y="504"/>
                </a:cubicBezTo>
                <a:cubicBezTo>
                  <a:pt x="978" y="572"/>
                  <a:pt x="942" y="640"/>
                  <a:pt x="900" y="702"/>
                </a:cubicBezTo>
                <a:cubicBezTo>
                  <a:pt x="877" y="736"/>
                  <a:pt x="873" y="780"/>
                  <a:pt x="852" y="816"/>
                </a:cubicBezTo>
                <a:cubicBezTo>
                  <a:pt x="834" y="846"/>
                  <a:pt x="815" y="876"/>
                  <a:pt x="798" y="906"/>
                </a:cubicBezTo>
                <a:cubicBezTo>
                  <a:pt x="783" y="932"/>
                  <a:pt x="754" y="955"/>
                  <a:pt x="744" y="984"/>
                </a:cubicBezTo>
                <a:cubicBezTo>
                  <a:pt x="734" y="1014"/>
                  <a:pt x="717" y="1047"/>
                  <a:pt x="702" y="1074"/>
                </a:cubicBezTo>
                <a:cubicBezTo>
                  <a:pt x="691" y="1093"/>
                  <a:pt x="681" y="1097"/>
                  <a:pt x="672" y="1116"/>
                </a:cubicBezTo>
                <a:cubicBezTo>
                  <a:pt x="649" y="1162"/>
                  <a:pt x="625" y="1209"/>
                  <a:pt x="600" y="1254"/>
                </a:cubicBezTo>
                <a:cubicBezTo>
                  <a:pt x="589" y="1273"/>
                  <a:pt x="571" y="1287"/>
                  <a:pt x="564" y="1308"/>
                </a:cubicBezTo>
                <a:cubicBezTo>
                  <a:pt x="555" y="1335"/>
                  <a:pt x="533" y="1359"/>
                  <a:pt x="510" y="1374"/>
                </a:cubicBezTo>
                <a:cubicBezTo>
                  <a:pt x="495" y="1419"/>
                  <a:pt x="517" y="1365"/>
                  <a:pt x="486" y="1404"/>
                </a:cubicBezTo>
                <a:cubicBezTo>
                  <a:pt x="461" y="1435"/>
                  <a:pt x="516" y="1418"/>
                  <a:pt x="456" y="1458"/>
                </a:cubicBezTo>
                <a:cubicBezTo>
                  <a:pt x="437" y="1471"/>
                  <a:pt x="423" y="1490"/>
                  <a:pt x="402" y="1500"/>
                </a:cubicBezTo>
                <a:cubicBezTo>
                  <a:pt x="369" y="1516"/>
                  <a:pt x="336" y="1527"/>
                  <a:pt x="300" y="1536"/>
                </a:cubicBezTo>
                <a:cubicBezTo>
                  <a:pt x="135" y="1531"/>
                  <a:pt x="145" y="1535"/>
                  <a:pt x="42" y="1518"/>
                </a:cubicBezTo>
                <a:cubicBezTo>
                  <a:pt x="13" y="1498"/>
                  <a:pt x="9" y="1512"/>
                  <a:pt x="0" y="1476"/>
                </a:cubicBezTo>
                <a:cubicBezTo>
                  <a:pt x="2" y="1448"/>
                  <a:pt x="1" y="1420"/>
                  <a:pt x="6" y="1392"/>
                </a:cubicBezTo>
                <a:cubicBezTo>
                  <a:pt x="7" y="1385"/>
                  <a:pt x="15" y="1381"/>
                  <a:pt x="18" y="1374"/>
                </a:cubicBezTo>
                <a:cubicBezTo>
                  <a:pt x="24" y="1358"/>
                  <a:pt x="47" y="1295"/>
                  <a:pt x="36" y="1284"/>
                </a:cubicBezTo>
                <a:close/>
              </a:path>
            </a:pathLst>
          </a:custGeom>
          <a:solidFill>
            <a:srgbClr val="CCFF66"/>
          </a:solidFill>
          <a:ln w="9525">
            <a:solidFill>
              <a:schemeClr val="tx1"/>
            </a:solidFill>
            <a:round/>
            <a:headEnd/>
            <a:tailEnd/>
          </a:ln>
          <a:effectLst/>
        </p:spPr>
        <p:txBody>
          <a:bodyPr wrap="none" anchor="ctr"/>
          <a:lstStyle/>
          <a:p>
            <a:endParaRPr lang="en-US"/>
          </a:p>
        </p:txBody>
      </p:sp>
      <p:sp>
        <p:nvSpPr>
          <p:cNvPr id="1340422" name="Freeform 6"/>
          <p:cNvSpPr>
            <a:spLocks/>
          </p:cNvSpPr>
          <p:nvPr/>
        </p:nvSpPr>
        <p:spPr bwMode="auto">
          <a:xfrm>
            <a:off x="5207000" y="3827463"/>
            <a:ext cx="1693863" cy="2278062"/>
          </a:xfrm>
          <a:custGeom>
            <a:avLst/>
            <a:gdLst/>
            <a:ahLst/>
            <a:cxnLst>
              <a:cxn ang="0">
                <a:pos x="62" y="894"/>
              </a:cxn>
              <a:cxn ang="0">
                <a:pos x="125" y="739"/>
              </a:cxn>
              <a:cxn ang="0">
                <a:pos x="162" y="685"/>
              </a:cxn>
              <a:cxn ang="0">
                <a:pos x="389" y="321"/>
              </a:cxn>
              <a:cxn ang="0">
                <a:pos x="489" y="221"/>
              </a:cxn>
              <a:cxn ang="0">
                <a:pos x="607" y="76"/>
              </a:cxn>
              <a:cxn ang="0">
                <a:pos x="662" y="39"/>
              </a:cxn>
              <a:cxn ang="0">
                <a:pos x="816" y="21"/>
              </a:cxn>
              <a:cxn ang="0">
                <a:pos x="689" y="421"/>
              </a:cxn>
              <a:cxn ang="0">
                <a:pos x="643" y="539"/>
              </a:cxn>
              <a:cxn ang="0">
                <a:pos x="543" y="694"/>
              </a:cxn>
              <a:cxn ang="0">
                <a:pos x="498" y="776"/>
              </a:cxn>
              <a:cxn ang="0">
                <a:pos x="443" y="830"/>
              </a:cxn>
              <a:cxn ang="0">
                <a:pos x="425" y="894"/>
              </a:cxn>
              <a:cxn ang="0">
                <a:pos x="289" y="976"/>
              </a:cxn>
              <a:cxn ang="0">
                <a:pos x="53" y="939"/>
              </a:cxn>
              <a:cxn ang="0">
                <a:pos x="62" y="894"/>
              </a:cxn>
            </a:cxnLst>
            <a:rect l="0" t="0" r="r" b="b"/>
            <a:pathLst>
              <a:path w="873" h="1044">
                <a:moveTo>
                  <a:pt x="62" y="894"/>
                </a:moveTo>
                <a:cubicBezTo>
                  <a:pt x="73" y="837"/>
                  <a:pt x="107" y="795"/>
                  <a:pt x="125" y="739"/>
                </a:cubicBezTo>
                <a:cubicBezTo>
                  <a:pt x="132" y="718"/>
                  <a:pt x="162" y="685"/>
                  <a:pt x="162" y="685"/>
                </a:cubicBezTo>
                <a:cubicBezTo>
                  <a:pt x="206" y="552"/>
                  <a:pt x="289" y="421"/>
                  <a:pt x="389" y="321"/>
                </a:cubicBezTo>
                <a:cubicBezTo>
                  <a:pt x="424" y="286"/>
                  <a:pt x="448" y="249"/>
                  <a:pt x="489" y="221"/>
                </a:cubicBezTo>
                <a:cubicBezTo>
                  <a:pt x="512" y="153"/>
                  <a:pt x="548" y="116"/>
                  <a:pt x="607" y="76"/>
                </a:cubicBezTo>
                <a:cubicBezTo>
                  <a:pt x="677" y="29"/>
                  <a:pt x="594" y="61"/>
                  <a:pt x="662" y="39"/>
                </a:cubicBezTo>
                <a:cubicBezTo>
                  <a:pt x="720" y="0"/>
                  <a:pt x="732" y="13"/>
                  <a:pt x="816" y="21"/>
                </a:cubicBezTo>
                <a:cubicBezTo>
                  <a:pt x="873" y="193"/>
                  <a:pt x="773" y="295"/>
                  <a:pt x="689" y="421"/>
                </a:cubicBezTo>
                <a:cubicBezTo>
                  <a:pt x="666" y="456"/>
                  <a:pt x="659" y="501"/>
                  <a:pt x="643" y="539"/>
                </a:cubicBezTo>
                <a:cubicBezTo>
                  <a:pt x="619" y="597"/>
                  <a:pt x="579" y="643"/>
                  <a:pt x="543" y="694"/>
                </a:cubicBezTo>
                <a:cubicBezTo>
                  <a:pt x="532" y="727"/>
                  <a:pt x="528" y="746"/>
                  <a:pt x="498" y="776"/>
                </a:cubicBezTo>
                <a:cubicBezTo>
                  <a:pt x="480" y="794"/>
                  <a:pt x="443" y="830"/>
                  <a:pt x="443" y="830"/>
                </a:cubicBezTo>
                <a:cubicBezTo>
                  <a:pt x="442" y="835"/>
                  <a:pt x="431" y="886"/>
                  <a:pt x="425" y="894"/>
                </a:cubicBezTo>
                <a:cubicBezTo>
                  <a:pt x="398" y="934"/>
                  <a:pt x="333" y="961"/>
                  <a:pt x="289" y="976"/>
                </a:cubicBezTo>
                <a:cubicBezTo>
                  <a:pt x="163" y="971"/>
                  <a:pt x="0" y="1044"/>
                  <a:pt x="53" y="939"/>
                </a:cubicBezTo>
                <a:cubicBezTo>
                  <a:pt x="72" y="901"/>
                  <a:pt x="77" y="925"/>
                  <a:pt x="62" y="894"/>
                </a:cubicBezTo>
                <a:close/>
              </a:path>
            </a:pathLst>
          </a:custGeom>
          <a:solidFill>
            <a:srgbClr val="FFCC00"/>
          </a:solidFill>
          <a:ln w="9525">
            <a:solidFill>
              <a:schemeClr val="tx1"/>
            </a:solidFill>
            <a:round/>
            <a:headEnd/>
            <a:tailEnd/>
          </a:ln>
          <a:effectLst/>
        </p:spPr>
        <p:txBody>
          <a:bodyPr wrap="none" anchor="ctr"/>
          <a:lstStyle/>
          <a:p>
            <a:endParaRPr lang="en-US"/>
          </a:p>
        </p:txBody>
      </p:sp>
      <p:sp>
        <p:nvSpPr>
          <p:cNvPr id="1340423" name="Freeform 7"/>
          <p:cNvSpPr>
            <a:spLocks/>
          </p:cNvSpPr>
          <p:nvPr/>
        </p:nvSpPr>
        <p:spPr bwMode="auto">
          <a:xfrm>
            <a:off x="5513388" y="4760913"/>
            <a:ext cx="750887" cy="1130300"/>
          </a:xfrm>
          <a:custGeom>
            <a:avLst/>
            <a:gdLst/>
            <a:ahLst/>
            <a:cxnLst>
              <a:cxn ang="0">
                <a:pos x="19" y="496"/>
              </a:cxn>
              <a:cxn ang="0">
                <a:pos x="51" y="344"/>
              </a:cxn>
              <a:cxn ang="0">
                <a:pos x="123" y="224"/>
              </a:cxn>
              <a:cxn ang="0">
                <a:pos x="171" y="176"/>
              </a:cxn>
              <a:cxn ang="0">
                <a:pos x="347" y="0"/>
              </a:cxn>
              <a:cxn ang="0">
                <a:pos x="371" y="8"/>
              </a:cxn>
              <a:cxn ang="0">
                <a:pos x="387" y="56"/>
              </a:cxn>
              <a:cxn ang="0">
                <a:pos x="379" y="128"/>
              </a:cxn>
              <a:cxn ang="0">
                <a:pos x="331" y="200"/>
              </a:cxn>
              <a:cxn ang="0">
                <a:pos x="291" y="272"/>
              </a:cxn>
              <a:cxn ang="0">
                <a:pos x="283" y="296"/>
              </a:cxn>
              <a:cxn ang="0">
                <a:pos x="203" y="416"/>
              </a:cxn>
              <a:cxn ang="0">
                <a:pos x="171" y="456"/>
              </a:cxn>
              <a:cxn ang="0">
                <a:pos x="155" y="480"/>
              </a:cxn>
              <a:cxn ang="0">
                <a:pos x="19" y="496"/>
              </a:cxn>
            </a:cxnLst>
            <a:rect l="0" t="0" r="r" b="b"/>
            <a:pathLst>
              <a:path w="387" h="518">
                <a:moveTo>
                  <a:pt x="19" y="496"/>
                </a:moveTo>
                <a:cubicBezTo>
                  <a:pt x="0" y="439"/>
                  <a:pt x="33" y="397"/>
                  <a:pt x="51" y="344"/>
                </a:cubicBezTo>
                <a:cubicBezTo>
                  <a:pt x="65" y="303"/>
                  <a:pt x="92" y="255"/>
                  <a:pt x="123" y="224"/>
                </a:cubicBezTo>
                <a:cubicBezTo>
                  <a:pt x="139" y="208"/>
                  <a:pt x="158" y="195"/>
                  <a:pt x="171" y="176"/>
                </a:cubicBezTo>
                <a:cubicBezTo>
                  <a:pt x="221" y="101"/>
                  <a:pt x="256" y="30"/>
                  <a:pt x="347" y="0"/>
                </a:cubicBezTo>
                <a:cubicBezTo>
                  <a:pt x="355" y="3"/>
                  <a:pt x="366" y="1"/>
                  <a:pt x="371" y="8"/>
                </a:cubicBezTo>
                <a:cubicBezTo>
                  <a:pt x="381" y="22"/>
                  <a:pt x="387" y="56"/>
                  <a:pt x="387" y="56"/>
                </a:cubicBezTo>
                <a:cubicBezTo>
                  <a:pt x="384" y="80"/>
                  <a:pt x="387" y="105"/>
                  <a:pt x="379" y="128"/>
                </a:cubicBezTo>
                <a:cubicBezTo>
                  <a:pt x="370" y="155"/>
                  <a:pt x="340" y="173"/>
                  <a:pt x="331" y="200"/>
                </a:cubicBezTo>
                <a:cubicBezTo>
                  <a:pt x="317" y="242"/>
                  <a:pt x="328" y="217"/>
                  <a:pt x="291" y="272"/>
                </a:cubicBezTo>
                <a:cubicBezTo>
                  <a:pt x="286" y="279"/>
                  <a:pt x="287" y="289"/>
                  <a:pt x="283" y="296"/>
                </a:cubicBezTo>
                <a:cubicBezTo>
                  <a:pt x="264" y="331"/>
                  <a:pt x="231" y="388"/>
                  <a:pt x="203" y="416"/>
                </a:cubicBezTo>
                <a:cubicBezTo>
                  <a:pt x="187" y="463"/>
                  <a:pt x="207" y="420"/>
                  <a:pt x="171" y="456"/>
                </a:cubicBezTo>
                <a:cubicBezTo>
                  <a:pt x="164" y="463"/>
                  <a:pt x="162" y="473"/>
                  <a:pt x="155" y="480"/>
                </a:cubicBezTo>
                <a:cubicBezTo>
                  <a:pt x="117" y="518"/>
                  <a:pt x="67" y="500"/>
                  <a:pt x="19" y="496"/>
                </a:cubicBezTo>
                <a:close/>
              </a:path>
            </a:pathLst>
          </a:custGeom>
          <a:solidFill>
            <a:srgbClr val="FF6600"/>
          </a:solidFill>
          <a:ln w="9525">
            <a:solidFill>
              <a:schemeClr val="tx1"/>
            </a:solidFill>
            <a:round/>
            <a:headEnd/>
            <a:tailEnd/>
          </a:ln>
          <a:effectLst/>
        </p:spPr>
        <p:txBody>
          <a:bodyPr wrap="none" anchor="ctr"/>
          <a:lstStyle/>
          <a:p>
            <a:endParaRPr lang="en-US"/>
          </a:p>
        </p:txBody>
      </p:sp>
      <p:grpSp>
        <p:nvGrpSpPr>
          <p:cNvPr id="1340424" name="Group 8"/>
          <p:cNvGrpSpPr>
            <a:grpSpLocks/>
          </p:cNvGrpSpPr>
          <p:nvPr/>
        </p:nvGrpSpPr>
        <p:grpSpPr bwMode="auto">
          <a:xfrm flipH="1">
            <a:off x="34925" y="1531938"/>
            <a:ext cx="4013200" cy="4722812"/>
            <a:chOff x="2318" y="1436"/>
            <a:chExt cx="2069" cy="2165"/>
          </a:xfrm>
        </p:grpSpPr>
        <p:sp>
          <p:nvSpPr>
            <p:cNvPr id="1340425" name="Freeform 9"/>
            <p:cNvSpPr>
              <a:spLocks/>
            </p:cNvSpPr>
            <p:nvPr/>
          </p:nvSpPr>
          <p:spPr bwMode="auto">
            <a:xfrm>
              <a:off x="2318" y="1436"/>
              <a:ext cx="2069" cy="2165"/>
            </a:xfrm>
            <a:custGeom>
              <a:avLst/>
              <a:gdLst/>
              <a:ahLst/>
              <a:cxnLst>
                <a:cxn ang="0">
                  <a:pos x="54" y="2110"/>
                </a:cxn>
                <a:cxn ang="0">
                  <a:pos x="9" y="2046"/>
                </a:cxn>
                <a:cxn ang="0">
                  <a:pos x="0" y="2019"/>
                </a:cxn>
                <a:cxn ang="0">
                  <a:pos x="82" y="1701"/>
                </a:cxn>
                <a:cxn ang="0">
                  <a:pos x="118" y="1646"/>
                </a:cxn>
                <a:cxn ang="0">
                  <a:pos x="154" y="1564"/>
                </a:cxn>
                <a:cxn ang="0">
                  <a:pos x="254" y="1428"/>
                </a:cxn>
                <a:cxn ang="0">
                  <a:pos x="373" y="1246"/>
                </a:cxn>
                <a:cxn ang="0">
                  <a:pos x="409" y="1201"/>
                </a:cxn>
                <a:cxn ang="0">
                  <a:pos x="418" y="1173"/>
                </a:cxn>
                <a:cxn ang="0">
                  <a:pos x="473" y="1101"/>
                </a:cxn>
                <a:cxn ang="0">
                  <a:pos x="491" y="1064"/>
                </a:cxn>
                <a:cxn ang="0">
                  <a:pos x="564" y="982"/>
                </a:cxn>
                <a:cxn ang="0">
                  <a:pos x="664" y="855"/>
                </a:cxn>
                <a:cxn ang="0">
                  <a:pos x="809" y="655"/>
                </a:cxn>
                <a:cxn ang="0">
                  <a:pos x="863" y="591"/>
                </a:cxn>
                <a:cxn ang="0">
                  <a:pos x="1009" y="400"/>
                </a:cxn>
                <a:cxn ang="0">
                  <a:pos x="1082" y="328"/>
                </a:cxn>
                <a:cxn ang="0">
                  <a:pos x="1136" y="282"/>
                </a:cxn>
                <a:cxn ang="0">
                  <a:pos x="1182" y="219"/>
                </a:cxn>
                <a:cxn ang="0">
                  <a:pos x="1345" y="100"/>
                </a:cxn>
                <a:cxn ang="0">
                  <a:pos x="1409" y="46"/>
                </a:cxn>
                <a:cxn ang="0">
                  <a:pos x="1682" y="0"/>
                </a:cxn>
                <a:cxn ang="0">
                  <a:pos x="1927" y="10"/>
                </a:cxn>
                <a:cxn ang="0">
                  <a:pos x="1982" y="28"/>
                </a:cxn>
                <a:cxn ang="0">
                  <a:pos x="2045" y="137"/>
                </a:cxn>
                <a:cxn ang="0">
                  <a:pos x="2063" y="210"/>
                </a:cxn>
                <a:cxn ang="0">
                  <a:pos x="1991" y="400"/>
                </a:cxn>
                <a:cxn ang="0">
                  <a:pos x="1972" y="428"/>
                </a:cxn>
                <a:cxn ang="0">
                  <a:pos x="1918" y="464"/>
                </a:cxn>
                <a:cxn ang="0">
                  <a:pos x="1763" y="582"/>
                </a:cxn>
                <a:cxn ang="0">
                  <a:pos x="1618" y="691"/>
                </a:cxn>
                <a:cxn ang="0">
                  <a:pos x="1436" y="864"/>
                </a:cxn>
                <a:cxn ang="0">
                  <a:pos x="1345" y="964"/>
                </a:cxn>
                <a:cxn ang="0">
                  <a:pos x="1282" y="1046"/>
                </a:cxn>
                <a:cxn ang="0">
                  <a:pos x="1236" y="1091"/>
                </a:cxn>
                <a:cxn ang="0">
                  <a:pos x="1163" y="1191"/>
                </a:cxn>
                <a:cxn ang="0">
                  <a:pos x="1036" y="1373"/>
                </a:cxn>
                <a:cxn ang="0">
                  <a:pos x="982" y="1446"/>
                </a:cxn>
                <a:cxn ang="0">
                  <a:pos x="963" y="1473"/>
                </a:cxn>
                <a:cxn ang="0">
                  <a:pos x="909" y="1591"/>
                </a:cxn>
                <a:cxn ang="0">
                  <a:pos x="727" y="1882"/>
                </a:cxn>
                <a:cxn ang="0">
                  <a:pos x="673" y="1964"/>
                </a:cxn>
                <a:cxn ang="0">
                  <a:pos x="554" y="2110"/>
                </a:cxn>
                <a:cxn ang="0">
                  <a:pos x="527" y="2128"/>
                </a:cxn>
                <a:cxn ang="0">
                  <a:pos x="454" y="2146"/>
                </a:cxn>
                <a:cxn ang="0">
                  <a:pos x="245" y="2137"/>
                </a:cxn>
                <a:cxn ang="0">
                  <a:pos x="191" y="2128"/>
                </a:cxn>
                <a:cxn ang="0">
                  <a:pos x="54" y="2110"/>
                </a:cxn>
              </a:cxnLst>
              <a:rect l="0" t="0" r="r" b="b"/>
              <a:pathLst>
                <a:path w="2069" h="2165">
                  <a:moveTo>
                    <a:pt x="54" y="2110"/>
                  </a:moveTo>
                  <a:cubicBezTo>
                    <a:pt x="9" y="2095"/>
                    <a:pt x="30" y="2110"/>
                    <a:pt x="9" y="2046"/>
                  </a:cubicBezTo>
                  <a:cubicBezTo>
                    <a:pt x="6" y="2037"/>
                    <a:pt x="0" y="2019"/>
                    <a:pt x="0" y="2019"/>
                  </a:cubicBezTo>
                  <a:cubicBezTo>
                    <a:pt x="11" y="1906"/>
                    <a:pt x="46" y="1808"/>
                    <a:pt x="82" y="1701"/>
                  </a:cubicBezTo>
                  <a:cubicBezTo>
                    <a:pt x="89" y="1680"/>
                    <a:pt x="111" y="1667"/>
                    <a:pt x="118" y="1646"/>
                  </a:cubicBezTo>
                  <a:cubicBezTo>
                    <a:pt x="127" y="1620"/>
                    <a:pt x="140" y="1587"/>
                    <a:pt x="154" y="1564"/>
                  </a:cubicBezTo>
                  <a:cubicBezTo>
                    <a:pt x="183" y="1518"/>
                    <a:pt x="224" y="1475"/>
                    <a:pt x="254" y="1428"/>
                  </a:cubicBezTo>
                  <a:cubicBezTo>
                    <a:pt x="293" y="1367"/>
                    <a:pt x="328" y="1304"/>
                    <a:pt x="373" y="1246"/>
                  </a:cubicBezTo>
                  <a:cubicBezTo>
                    <a:pt x="396" y="1176"/>
                    <a:pt x="362" y="1261"/>
                    <a:pt x="409" y="1201"/>
                  </a:cubicBezTo>
                  <a:cubicBezTo>
                    <a:pt x="415" y="1193"/>
                    <a:pt x="413" y="1181"/>
                    <a:pt x="418" y="1173"/>
                  </a:cubicBezTo>
                  <a:cubicBezTo>
                    <a:pt x="459" y="1107"/>
                    <a:pt x="444" y="1151"/>
                    <a:pt x="473" y="1101"/>
                  </a:cubicBezTo>
                  <a:cubicBezTo>
                    <a:pt x="480" y="1089"/>
                    <a:pt x="483" y="1075"/>
                    <a:pt x="491" y="1064"/>
                  </a:cubicBezTo>
                  <a:cubicBezTo>
                    <a:pt x="511" y="1035"/>
                    <a:pt x="542" y="1010"/>
                    <a:pt x="564" y="982"/>
                  </a:cubicBezTo>
                  <a:cubicBezTo>
                    <a:pt x="597" y="941"/>
                    <a:pt x="632" y="897"/>
                    <a:pt x="664" y="855"/>
                  </a:cubicBezTo>
                  <a:cubicBezTo>
                    <a:pt x="717" y="785"/>
                    <a:pt x="745" y="719"/>
                    <a:pt x="809" y="655"/>
                  </a:cubicBezTo>
                  <a:cubicBezTo>
                    <a:pt x="821" y="619"/>
                    <a:pt x="842" y="620"/>
                    <a:pt x="863" y="591"/>
                  </a:cubicBezTo>
                  <a:cubicBezTo>
                    <a:pt x="910" y="525"/>
                    <a:pt x="961" y="465"/>
                    <a:pt x="1009" y="400"/>
                  </a:cubicBezTo>
                  <a:cubicBezTo>
                    <a:pt x="1032" y="369"/>
                    <a:pt x="1045" y="340"/>
                    <a:pt x="1082" y="328"/>
                  </a:cubicBezTo>
                  <a:cubicBezTo>
                    <a:pt x="1098" y="311"/>
                    <a:pt x="1121" y="300"/>
                    <a:pt x="1136" y="282"/>
                  </a:cubicBezTo>
                  <a:cubicBezTo>
                    <a:pt x="1176" y="236"/>
                    <a:pt x="1146" y="246"/>
                    <a:pt x="1182" y="219"/>
                  </a:cubicBezTo>
                  <a:cubicBezTo>
                    <a:pt x="1235" y="179"/>
                    <a:pt x="1291" y="139"/>
                    <a:pt x="1345" y="100"/>
                  </a:cubicBezTo>
                  <a:cubicBezTo>
                    <a:pt x="1368" y="84"/>
                    <a:pt x="1385" y="60"/>
                    <a:pt x="1409" y="46"/>
                  </a:cubicBezTo>
                  <a:cubicBezTo>
                    <a:pt x="1465" y="14"/>
                    <a:pt x="1614" y="15"/>
                    <a:pt x="1682" y="0"/>
                  </a:cubicBezTo>
                  <a:cubicBezTo>
                    <a:pt x="1764" y="3"/>
                    <a:pt x="1846" y="2"/>
                    <a:pt x="1927" y="10"/>
                  </a:cubicBezTo>
                  <a:cubicBezTo>
                    <a:pt x="1946" y="12"/>
                    <a:pt x="1982" y="28"/>
                    <a:pt x="1982" y="28"/>
                  </a:cubicBezTo>
                  <a:cubicBezTo>
                    <a:pt x="2005" y="63"/>
                    <a:pt x="2034" y="96"/>
                    <a:pt x="2045" y="137"/>
                  </a:cubicBezTo>
                  <a:cubicBezTo>
                    <a:pt x="2052" y="161"/>
                    <a:pt x="2063" y="210"/>
                    <a:pt x="2063" y="210"/>
                  </a:cubicBezTo>
                  <a:cubicBezTo>
                    <a:pt x="2053" y="332"/>
                    <a:pt x="2069" y="322"/>
                    <a:pt x="1991" y="400"/>
                  </a:cubicBezTo>
                  <a:cubicBezTo>
                    <a:pt x="1983" y="408"/>
                    <a:pt x="1980" y="421"/>
                    <a:pt x="1972" y="428"/>
                  </a:cubicBezTo>
                  <a:cubicBezTo>
                    <a:pt x="1956" y="442"/>
                    <a:pt x="1918" y="464"/>
                    <a:pt x="1918" y="464"/>
                  </a:cubicBezTo>
                  <a:cubicBezTo>
                    <a:pt x="1898" y="494"/>
                    <a:pt x="1804" y="569"/>
                    <a:pt x="1763" y="582"/>
                  </a:cubicBezTo>
                  <a:cubicBezTo>
                    <a:pt x="1721" y="626"/>
                    <a:pt x="1661" y="648"/>
                    <a:pt x="1618" y="691"/>
                  </a:cubicBezTo>
                  <a:cubicBezTo>
                    <a:pt x="1557" y="752"/>
                    <a:pt x="1507" y="816"/>
                    <a:pt x="1436" y="864"/>
                  </a:cubicBezTo>
                  <a:cubicBezTo>
                    <a:pt x="1411" y="902"/>
                    <a:pt x="1370" y="927"/>
                    <a:pt x="1345" y="964"/>
                  </a:cubicBezTo>
                  <a:cubicBezTo>
                    <a:pt x="1327" y="992"/>
                    <a:pt x="1304" y="1021"/>
                    <a:pt x="1282" y="1046"/>
                  </a:cubicBezTo>
                  <a:cubicBezTo>
                    <a:pt x="1268" y="1062"/>
                    <a:pt x="1248" y="1073"/>
                    <a:pt x="1236" y="1091"/>
                  </a:cubicBezTo>
                  <a:cubicBezTo>
                    <a:pt x="1212" y="1127"/>
                    <a:pt x="1194" y="1162"/>
                    <a:pt x="1163" y="1191"/>
                  </a:cubicBezTo>
                  <a:cubicBezTo>
                    <a:pt x="1131" y="1258"/>
                    <a:pt x="1080" y="1313"/>
                    <a:pt x="1036" y="1373"/>
                  </a:cubicBezTo>
                  <a:cubicBezTo>
                    <a:pt x="1018" y="1397"/>
                    <a:pt x="1000" y="1422"/>
                    <a:pt x="982" y="1446"/>
                  </a:cubicBezTo>
                  <a:cubicBezTo>
                    <a:pt x="976" y="1455"/>
                    <a:pt x="963" y="1473"/>
                    <a:pt x="963" y="1473"/>
                  </a:cubicBezTo>
                  <a:cubicBezTo>
                    <a:pt x="950" y="1514"/>
                    <a:pt x="933" y="1555"/>
                    <a:pt x="909" y="1591"/>
                  </a:cubicBezTo>
                  <a:cubicBezTo>
                    <a:pt x="879" y="1685"/>
                    <a:pt x="781" y="1799"/>
                    <a:pt x="727" y="1882"/>
                  </a:cubicBezTo>
                  <a:cubicBezTo>
                    <a:pt x="706" y="1914"/>
                    <a:pt x="701" y="1936"/>
                    <a:pt x="673" y="1964"/>
                  </a:cubicBezTo>
                  <a:cubicBezTo>
                    <a:pt x="656" y="2017"/>
                    <a:pt x="599" y="2080"/>
                    <a:pt x="554" y="2110"/>
                  </a:cubicBezTo>
                  <a:cubicBezTo>
                    <a:pt x="545" y="2116"/>
                    <a:pt x="537" y="2124"/>
                    <a:pt x="527" y="2128"/>
                  </a:cubicBezTo>
                  <a:cubicBezTo>
                    <a:pt x="503" y="2136"/>
                    <a:pt x="454" y="2146"/>
                    <a:pt x="454" y="2146"/>
                  </a:cubicBezTo>
                  <a:cubicBezTo>
                    <a:pt x="384" y="2143"/>
                    <a:pt x="315" y="2142"/>
                    <a:pt x="245" y="2137"/>
                  </a:cubicBezTo>
                  <a:cubicBezTo>
                    <a:pt x="227" y="2136"/>
                    <a:pt x="209" y="2130"/>
                    <a:pt x="191" y="2128"/>
                  </a:cubicBezTo>
                  <a:cubicBezTo>
                    <a:pt x="51" y="2115"/>
                    <a:pt x="54" y="2165"/>
                    <a:pt x="54" y="2110"/>
                  </a:cubicBezTo>
                  <a:close/>
                </a:path>
              </a:pathLst>
            </a:custGeom>
            <a:solidFill>
              <a:srgbClr val="66FFCC"/>
            </a:solidFill>
            <a:ln w="9525">
              <a:solidFill>
                <a:schemeClr val="tx1"/>
              </a:solidFill>
              <a:round/>
              <a:headEnd/>
              <a:tailEnd/>
            </a:ln>
            <a:effectLst/>
          </p:spPr>
          <p:txBody>
            <a:bodyPr wrap="none" anchor="ctr"/>
            <a:lstStyle/>
            <a:p>
              <a:endParaRPr lang="en-US"/>
            </a:p>
          </p:txBody>
        </p:sp>
        <p:sp>
          <p:nvSpPr>
            <p:cNvPr id="1340426" name="Freeform 10"/>
            <p:cNvSpPr>
              <a:spLocks/>
            </p:cNvSpPr>
            <p:nvPr/>
          </p:nvSpPr>
          <p:spPr bwMode="auto">
            <a:xfrm>
              <a:off x="2370" y="2010"/>
              <a:ext cx="1218" cy="1536"/>
            </a:xfrm>
            <a:custGeom>
              <a:avLst/>
              <a:gdLst/>
              <a:ahLst/>
              <a:cxnLst>
                <a:cxn ang="0">
                  <a:pos x="36" y="1284"/>
                </a:cxn>
                <a:cxn ang="0">
                  <a:pos x="48" y="1248"/>
                </a:cxn>
                <a:cxn ang="0">
                  <a:pos x="54" y="1230"/>
                </a:cxn>
                <a:cxn ang="0">
                  <a:pos x="60" y="1182"/>
                </a:cxn>
                <a:cxn ang="0">
                  <a:pos x="78" y="1170"/>
                </a:cxn>
                <a:cxn ang="0">
                  <a:pos x="90" y="1128"/>
                </a:cxn>
                <a:cxn ang="0">
                  <a:pos x="138" y="1056"/>
                </a:cxn>
                <a:cxn ang="0">
                  <a:pos x="204" y="948"/>
                </a:cxn>
                <a:cxn ang="0">
                  <a:pos x="228" y="918"/>
                </a:cxn>
                <a:cxn ang="0">
                  <a:pos x="246" y="882"/>
                </a:cxn>
                <a:cxn ang="0">
                  <a:pos x="276" y="846"/>
                </a:cxn>
                <a:cxn ang="0">
                  <a:pos x="300" y="822"/>
                </a:cxn>
                <a:cxn ang="0">
                  <a:pos x="354" y="756"/>
                </a:cxn>
                <a:cxn ang="0">
                  <a:pos x="480" y="588"/>
                </a:cxn>
                <a:cxn ang="0">
                  <a:pos x="546" y="516"/>
                </a:cxn>
                <a:cxn ang="0">
                  <a:pos x="570" y="480"/>
                </a:cxn>
                <a:cxn ang="0">
                  <a:pos x="606" y="450"/>
                </a:cxn>
                <a:cxn ang="0">
                  <a:pos x="690" y="360"/>
                </a:cxn>
                <a:cxn ang="0">
                  <a:pos x="780" y="276"/>
                </a:cxn>
                <a:cxn ang="0">
                  <a:pos x="828" y="228"/>
                </a:cxn>
                <a:cxn ang="0">
                  <a:pos x="882" y="180"/>
                </a:cxn>
                <a:cxn ang="0">
                  <a:pos x="936" y="132"/>
                </a:cxn>
                <a:cxn ang="0">
                  <a:pos x="1170" y="0"/>
                </a:cxn>
                <a:cxn ang="0">
                  <a:pos x="1206" y="30"/>
                </a:cxn>
                <a:cxn ang="0">
                  <a:pos x="1218" y="66"/>
                </a:cxn>
                <a:cxn ang="0">
                  <a:pos x="1206" y="150"/>
                </a:cxn>
                <a:cxn ang="0">
                  <a:pos x="1152" y="252"/>
                </a:cxn>
                <a:cxn ang="0">
                  <a:pos x="1092" y="360"/>
                </a:cxn>
                <a:cxn ang="0">
                  <a:pos x="1008" y="504"/>
                </a:cxn>
                <a:cxn ang="0">
                  <a:pos x="900" y="702"/>
                </a:cxn>
                <a:cxn ang="0">
                  <a:pos x="852" y="816"/>
                </a:cxn>
                <a:cxn ang="0">
                  <a:pos x="798" y="906"/>
                </a:cxn>
                <a:cxn ang="0">
                  <a:pos x="744" y="984"/>
                </a:cxn>
                <a:cxn ang="0">
                  <a:pos x="702" y="1074"/>
                </a:cxn>
                <a:cxn ang="0">
                  <a:pos x="672" y="1116"/>
                </a:cxn>
                <a:cxn ang="0">
                  <a:pos x="600" y="1254"/>
                </a:cxn>
                <a:cxn ang="0">
                  <a:pos x="564" y="1308"/>
                </a:cxn>
                <a:cxn ang="0">
                  <a:pos x="510" y="1374"/>
                </a:cxn>
                <a:cxn ang="0">
                  <a:pos x="486" y="1404"/>
                </a:cxn>
                <a:cxn ang="0">
                  <a:pos x="456" y="1458"/>
                </a:cxn>
                <a:cxn ang="0">
                  <a:pos x="402" y="1500"/>
                </a:cxn>
                <a:cxn ang="0">
                  <a:pos x="300" y="1536"/>
                </a:cxn>
                <a:cxn ang="0">
                  <a:pos x="42" y="1518"/>
                </a:cxn>
                <a:cxn ang="0">
                  <a:pos x="0" y="1476"/>
                </a:cxn>
                <a:cxn ang="0">
                  <a:pos x="6" y="1392"/>
                </a:cxn>
                <a:cxn ang="0">
                  <a:pos x="18" y="1374"/>
                </a:cxn>
                <a:cxn ang="0">
                  <a:pos x="36" y="1284"/>
                </a:cxn>
              </a:cxnLst>
              <a:rect l="0" t="0" r="r" b="b"/>
              <a:pathLst>
                <a:path w="1218" h="1536">
                  <a:moveTo>
                    <a:pt x="36" y="1284"/>
                  </a:moveTo>
                  <a:cubicBezTo>
                    <a:pt x="40" y="1272"/>
                    <a:pt x="44" y="1260"/>
                    <a:pt x="48" y="1248"/>
                  </a:cubicBezTo>
                  <a:cubicBezTo>
                    <a:pt x="50" y="1242"/>
                    <a:pt x="54" y="1230"/>
                    <a:pt x="54" y="1230"/>
                  </a:cubicBezTo>
                  <a:cubicBezTo>
                    <a:pt x="56" y="1214"/>
                    <a:pt x="54" y="1197"/>
                    <a:pt x="60" y="1182"/>
                  </a:cubicBezTo>
                  <a:cubicBezTo>
                    <a:pt x="63" y="1175"/>
                    <a:pt x="74" y="1176"/>
                    <a:pt x="78" y="1170"/>
                  </a:cubicBezTo>
                  <a:cubicBezTo>
                    <a:pt x="86" y="1158"/>
                    <a:pt x="83" y="1141"/>
                    <a:pt x="90" y="1128"/>
                  </a:cubicBezTo>
                  <a:cubicBezTo>
                    <a:pt x="101" y="1108"/>
                    <a:pt x="130" y="1079"/>
                    <a:pt x="138" y="1056"/>
                  </a:cubicBezTo>
                  <a:cubicBezTo>
                    <a:pt x="146" y="1031"/>
                    <a:pt x="183" y="962"/>
                    <a:pt x="204" y="948"/>
                  </a:cubicBezTo>
                  <a:cubicBezTo>
                    <a:pt x="216" y="913"/>
                    <a:pt x="201" y="945"/>
                    <a:pt x="228" y="918"/>
                  </a:cubicBezTo>
                  <a:cubicBezTo>
                    <a:pt x="245" y="901"/>
                    <a:pt x="236" y="902"/>
                    <a:pt x="246" y="882"/>
                  </a:cubicBezTo>
                  <a:cubicBezTo>
                    <a:pt x="254" y="865"/>
                    <a:pt x="263" y="859"/>
                    <a:pt x="276" y="846"/>
                  </a:cubicBezTo>
                  <a:cubicBezTo>
                    <a:pt x="292" y="798"/>
                    <a:pt x="268" y="854"/>
                    <a:pt x="300" y="822"/>
                  </a:cubicBezTo>
                  <a:cubicBezTo>
                    <a:pt x="325" y="797"/>
                    <a:pt x="326" y="775"/>
                    <a:pt x="354" y="756"/>
                  </a:cubicBezTo>
                  <a:cubicBezTo>
                    <a:pt x="389" y="703"/>
                    <a:pt x="427" y="623"/>
                    <a:pt x="480" y="588"/>
                  </a:cubicBezTo>
                  <a:cubicBezTo>
                    <a:pt x="499" y="559"/>
                    <a:pt x="524" y="541"/>
                    <a:pt x="546" y="516"/>
                  </a:cubicBezTo>
                  <a:cubicBezTo>
                    <a:pt x="556" y="505"/>
                    <a:pt x="562" y="492"/>
                    <a:pt x="570" y="480"/>
                  </a:cubicBezTo>
                  <a:cubicBezTo>
                    <a:pt x="579" y="467"/>
                    <a:pt x="596" y="462"/>
                    <a:pt x="606" y="450"/>
                  </a:cubicBezTo>
                  <a:cubicBezTo>
                    <a:pt x="632" y="418"/>
                    <a:pt x="663" y="391"/>
                    <a:pt x="690" y="360"/>
                  </a:cubicBezTo>
                  <a:cubicBezTo>
                    <a:pt x="718" y="327"/>
                    <a:pt x="755" y="314"/>
                    <a:pt x="780" y="276"/>
                  </a:cubicBezTo>
                  <a:cubicBezTo>
                    <a:pt x="794" y="255"/>
                    <a:pt x="811" y="245"/>
                    <a:pt x="828" y="228"/>
                  </a:cubicBezTo>
                  <a:cubicBezTo>
                    <a:pt x="849" y="207"/>
                    <a:pt x="853" y="190"/>
                    <a:pt x="882" y="180"/>
                  </a:cubicBezTo>
                  <a:cubicBezTo>
                    <a:pt x="897" y="157"/>
                    <a:pt x="915" y="150"/>
                    <a:pt x="936" y="132"/>
                  </a:cubicBezTo>
                  <a:cubicBezTo>
                    <a:pt x="1014" y="65"/>
                    <a:pt x="1069" y="25"/>
                    <a:pt x="1170" y="0"/>
                  </a:cubicBezTo>
                  <a:cubicBezTo>
                    <a:pt x="1191" y="11"/>
                    <a:pt x="1196" y="8"/>
                    <a:pt x="1206" y="30"/>
                  </a:cubicBezTo>
                  <a:cubicBezTo>
                    <a:pt x="1211" y="42"/>
                    <a:pt x="1218" y="66"/>
                    <a:pt x="1218" y="66"/>
                  </a:cubicBezTo>
                  <a:cubicBezTo>
                    <a:pt x="1216" y="86"/>
                    <a:pt x="1215" y="126"/>
                    <a:pt x="1206" y="150"/>
                  </a:cubicBezTo>
                  <a:cubicBezTo>
                    <a:pt x="1193" y="186"/>
                    <a:pt x="1167" y="218"/>
                    <a:pt x="1152" y="252"/>
                  </a:cubicBezTo>
                  <a:cubicBezTo>
                    <a:pt x="1135" y="290"/>
                    <a:pt x="1121" y="331"/>
                    <a:pt x="1092" y="360"/>
                  </a:cubicBezTo>
                  <a:cubicBezTo>
                    <a:pt x="1075" y="412"/>
                    <a:pt x="1030" y="454"/>
                    <a:pt x="1008" y="504"/>
                  </a:cubicBezTo>
                  <a:cubicBezTo>
                    <a:pt x="978" y="572"/>
                    <a:pt x="942" y="640"/>
                    <a:pt x="900" y="702"/>
                  </a:cubicBezTo>
                  <a:cubicBezTo>
                    <a:pt x="877" y="736"/>
                    <a:pt x="873" y="780"/>
                    <a:pt x="852" y="816"/>
                  </a:cubicBezTo>
                  <a:cubicBezTo>
                    <a:pt x="834" y="846"/>
                    <a:pt x="815" y="876"/>
                    <a:pt x="798" y="906"/>
                  </a:cubicBezTo>
                  <a:cubicBezTo>
                    <a:pt x="783" y="932"/>
                    <a:pt x="754" y="955"/>
                    <a:pt x="744" y="984"/>
                  </a:cubicBezTo>
                  <a:cubicBezTo>
                    <a:pt x="734" y="1014"/>
                    <a:pt x="717" y="1047"/>
                    <a:pt x="702" y="1074"/>
                  </a:cubicBezTo>
                  <a:cubicBezTo>
                    <a:pt x="691" y="1093"/>
                    <a:pt x="681" y="1097"/>
                    <a:pt x="672" y="1116"/>
                  </a:cubicBezTo>
                  <a:cubicBezTo>
                    <a:pt x="649" y="1162"/>
                    <a:pt x="625" y="1209"/>
                    <a:pt x="600" y="1254"/>
                  </a:cubicBezTo>
                  <a:cubicBezTo>
                    <a:pt x="589" y="1273"/>
                    <a:pt x="571" y="1287"/>
                    <a:pt x="564" y="1308"/>
                  </a:cubicBezTo>
                  <a:cubicBezTo>
                    <a:pt x="555" y="1335"/>
                    <a:pt x="533" y="1359"/>
                    <a:pt x="510" y="1374"/>
                  </a:cubicBezTo>
                  <a:cubicBezTo>
                    <a:pt x="495" y="1419"/>
                    <a:pt x="517" y="1365"/>
                    <a:pt x="486" y="1404"/>
                  </a:cubicBezTo>
                  <a:cubicBezTo>
                    <a:pt x="461" y="1435"/>
                    <a:pt x="516" y="1418"/>
                    <a:pt x="456" y="1458"/>
                  </a:cubicBezTo>
                  <a:cubicBezTo>
                    <a:pt x="437" y="1471"/>
                    <a:pt x="423" y="1490"/>
                    <a:pt x="402" y="1500"/>
                  </a:cubicBezTo>
                  <a:cubicBezTo>
                    <a:pt x="369" y="1516"/>
                    <a:pt x="336" y="1527"/>
                    <a:pt x="300" y="1536"/>
                  </a:cubicBezTo>
                  <a:cubicBezTo>
                    <a:pt x="135" y="1531"/>
                    <a:pt x="145" y="1535"/>
                    <a:pt x="42" y="1518"/>
                  </a:cubicBezTo>
                  <a:cubicBezTo>
                    <a:pt x="13" y="1498"/>
                    <a:pt x="9" y="1512"/>
                    <a:pt x="0" y="1476"/>
                  </a:cubicBezTo>
                  <a:cubicBezTo>
                    <a:pt x="2" y="1448"/>
                    <a:pt x="1" y="1420"/>
                    <a:pt x="6" y="1392"/>
                  </a:cubicBezTo>
                  <a:cubicBezTo>
                    <a:pt x="7" y="1385"/>
                    <a:pt x="15" y="1381"/>
                    <a:pt x="18" y="1374"/>
                  </a:cubicBezTo>
                  <a:cubicBezTo>
                    <a:pt x="24" y="1358"/>
                    <a:pt x="47" y="1295"/>
                    <a:pt x="36" y="1284"/>
                  </a:cubicBezTo>
                  <a:close/>
                </a:path>
              </a:pathLst>
            </a:custGeom>
            <a:solidFill>
              <a:srgbClr val="CCFF66"/>
            </a:solidFill>
            <a:ln w="9525">
              <a:solidFill>
                <a:schemeClr val="tx1"/>
              </a:solidFill>
              <a:round/>
              <a:headEnd/>
              <a:tailEnd/>
            </a:ln>
            <a:effectLst/>
          </p:spPr>
          <p:txBody>
            <a:bodyPr wrap="none" anchor="ctr"/>
            <a:lstStyle/>
            <a:p>
              <a:endParaRPr lang="en-US"/>
            </a:p>
          </p:txBody>
        </p:sp>
        <p:sp>
          <p:nvSpPr>
            <p:cNvPr id="1340427" name="Freeform 11"/>
            <p:cNvSpPr>
              <a:spLocks/>
            </p:cNvSpPr>
            <p:nvPr/>
          </p:nvSpPr>
          <p:spPr bwMode="auto">
            <a:xfrm>
              <a:off x="2352" y="2496"/>
              <a:ext cx="873" cy="1044"/>
            </a:xfrm>
            <a:custGeom>
              <a:avLst/>
              <a:gdLst/>
              <a:ahLst/>
              <a:cxnLst>
                <a:cxn ang="0">
                  <a:pos x="62" y="894"/>
                </a:cxn>
                <a:cxn ang="0">
                  <a:pos x="125" y="739"/>
                </a:cxn>
                <a:cxn ang="0">
                  <a:pos x="162" y="685"/>
                </a:cxn>
                <a:cxn ang="0">
                  <a:pos x="389" y="321"/>
                </a:cxn>
                <a:cxn ang="0">
                  <a:pos x="489" y="221"/>
                </a:cxn>
                <a:cxn ang="0">
                  <a:pos x="607" y="76"/>
                </a:cxn>
                <a:cxn ang="0">
                  <a:pos x="662" y="39"/>
                </a:cxn>
                <a:cxn ang="0">
                  <a:pos x="816" y="21"/>
                </a:cxn>
                <a:cxn ang="0">
                  <a:pos x="689" y="421"/>
                </a:cxn>
                <a:cxn ang="0">
                  <a:pos x="643" y="539"/>
                </a:cxn>
                <a:cxn ang="0">
                  <a:pos x="543" y="694"/>
                </a:cxn>
                <a:cxn ang="0">
                  <a:pos x="498" y="776"/>
                </a:cxn>
                <a:cxn ang="0">
                  <a:pos x="443" y="830"/>
                </a:cxn>
                <a:cxn ang="0">
                  <a:pos x="425" y="894"/>
                </a:cxn>
                <a:cxn ang="0">
                  <a:pos x="289" y="976"/>
                </a:cxn>
                <a:cxn ang="0">
                  <a:pos x="53" y="939"/>
                </a:cxn>
                <a:cxn ang="0">
                  <a:pos x="62" y="894"/>
                </a:cxn>
              </a:cxnLst>
              <a:rect l="0" t="0" r="r" b="b"/>
              <a:pathLst>
                <a:path w="873" h="1044">
                  <a:moveTo>
                    <a:pt x="62" y="894"/>
                  </a:moveTo>
                  <a:cubicBezTo>
                    <a:pt x="73" y="837"/>
                    <a:pt x="107" y="795"/>
                    <a:pt x="125" y="739"/>
                  </a:cubicBezTo>
                  <a:cubicBezTo>
                    <a:pt x="132" y="718"/>
                    <a:pt x="162" y="685"/>
                    <a:pt x="162" y="685"/>
                  </a:cubicBezTo>
                  <a:cubicBezTo>
                    <a:pt x="206" y="552"/>
                    <a:pt x="289" y="421"/>
                    <a:pt x="389" y="321"/>
                  </a:cubicBezTo>
                  <a:cubicBezTo>
                    <a:pt x="424" y="286"/>
                    <a:pt x="448" y="249"/>
                    <a:pt x="489" y="221"/>
                  </a:cubicBezTo>
                  <a:cubicBezTo>
                    <a:pt x="512" y="153"/>
                    <a:pt x="548" y="116"/>
                    <a:pt x="607" y="76"/>
                  </a:cubicBezTo>
                  <a:cubicBezTo>
                    <a:pt x="677" y="29"/>
                    <a:pt x="594" y="61"/>
                    <a:pt x="662" y="39"/>
                  </a:cubicBezTo>
                  <a:cubicBezTo>
                    <a:pt x="720" y="0"/>
                    <a:pt x="732" y="13"/>
                    <a:pt x="816" y="21"/>
                  </a:cubicBezTo>
                  <a:cubicBezTo>
                    <a:pt x="873" y="193"/>
                    <a:pt x="773" y="295"/>
                    <a:pt x="689" y="421"/>
                  </a:cubicBezTo>
                  <a:cubicBezTo>
                    <a:pt x="666" y="456"/>
                    <a:pt x="659" y="501"/>
                    <a:pt x="643" y="539"/>
                  </a:cubicBezTo>
                  <a:cubicBezTo>
                    <a:pt x="619" y="597"/>
                    <a:pt x="579" y="643"/>
                    <a:pt x="543" y="694"/>
                  </a:cubicBezTo>
                  <a:cubicBezTo>
                    <a:pt x="532" y="727"/>
                    <a:pt x="528" y="746"/>
                    <a:pt x="498" y="776"/>
                  </a:cubicBezTo>
                  <a:cubicBezTo>
                    <a:pt x="480" y="794"/>
                    <a:pt x="443" y="830"/>
                    <a:pt x="443" y="830"/>
                  </a:cubicBezTo>
                  <a:cubicBezTo>
                    <a:pt x="442" y="835"/>
                    <a:pt x="431" y="886"/>
                    <a:pt x="425" y="894"/>
                  </a:cubicBezTo>
                  <a:cubicBezTo>
                    <a:pt x="398" y="934"/>
                    <a:pt x="333" y="961"/>
                    <a:pt x="289" y="976"/>
                  </a:cubicBezTo>
                  <a:cubicBezTo>
                    <a:pt x="163" y="971"/>
                    <a:pt x="0" y="1044"/>
                    <a:pt x="53" y="939"/>
                  </a:cubicBezTo>
                  <a:cubicBezTo>
                    <a:pt x="72" y="901"/>
                    <a:pt x="77" y="925"/>
                    <a:pt x="62" y="894"/>
                  </a:cubicBezTo>
                  <a:close/>
                </a:path>
              </a:pathLst>
            </a:custGeom>
            <a:solidFill>
              <a:srgbClr val="FFCC00"/>
            </a:solidFill>
            <a:ln w="9525">
              <a:solidFill>
                <a:schemeClr val="tx1"/>
              </a:solidFill>
              <a:round/>
              <a:headEnd/>
              <a:tailEnd/>
            </a:ln>
            <a:effectLst/>
          </p:spPr>
          <p:txBody>
            <a:bodyPr wrap="none" anchor="ctr"/>
            <a:lstStyle/>
            <a:p>
              <a:endParaRPr lang="en-US"/>
            </a:p>
          </p:txBody>
        </p:sp>
        <p:sp>
          <p:nvSpPr>
            <p:cNvPr id="1340428" name="Freeform 12"/>
            <p:cNvSpPr>
              <a:spLocks/>
            </p:cNvSpPr>
            <p:nvPr/>
          </p:nvSpPr>
          <p:spPr bwMode="auto">
            <a:xfrm>
              <a:off x="2509" y="2912"/>
              <a:ext cx="387" cy="518"/>
            </a:xfrm>
            <a:custGeom>
              <a:avLst/>
              <a:gdLst/>
              <a:ahLst/>
              <a:cxnLst>
                <a:cxn ang="0">
                  <a:pos x="19" y="496"/>
                </a:cxn>
                <a:cxn ang="0">
                  <a:pos x="51" y="344"/>
                </a:cxn>
                <a:cxn ang="0">
                  <a:pos x="123" y="224"/>
                </a:cxn>
                <a:cxn ang="0">
                  <a:pos x="171" y="176"/>
                </a:cxn>
                <a:cxn ang="0">
                  <a:pos x="347" y="0"/>
                </a:cxn>
                <a:cxn ang="0">
                  <a:pos x="371" y="8"/>
                </a:cxn>
                <a:cxn ang="0">
                  <a:pos x="387" y="56"/>
                </a:cxn>
                <a:cxn ang="0">
                  <a:pos x="379" y="128"/>
                </a:cxn>
                <a:cxn ang="0">
                  <a:pos x="331" y="200"/>
                </a:cxn>
                <a:cxn ang="0">
                  <a:pos x="291" y="272"/>
                </a:cxn>
                <a:cxn ang="0">
                  <a:pos x="283" y="296"/>
                </a:cxn>
                <a:cxn ang="0">
                  <a:pos x="203" y="416"/>
                </a:cxn>
                <a:cxn ang="0">
                  <a:pos x="171" y="456"/>
                </a:cxn>
                <a:cxn ang="0">
                  <a:pos x="155" y="480"/>
                </a:cxn>
                <a:cxn ang="0">
                  <a:pos x="19" y="496"/>
                </a:cxn>
              </a:cxnLst>
              <a:rect l="0" t="0" r="r" b="b"/>
              <a:pathLst>
                <a:path w="387" h="518">
                  <a:moveTo>
                    <a:pt x="19" y="496"/>
                  </a:moveTo>
                  <a:cubicBezTo>
                    <a:pt x="0" y="439"/>
                    <a:pt x="33" y="397"/>
                    <a:pt x="51" y="344"/>
                  </a:cubicBezTo>
                  <a:cubicBezTo>
                    <a:pt x="65" y="303"/>
                    <a:pt x="92" y="255"/>
                    <a:pt x="123" y="224"/>
                  </a:cubicBezTo>
                  <a:cubicBezTo>
                    <a:pt x="139" y="208"/>
                    <a:pt x="158" y="195"/>
                    <a:pt x="171" y="176"/>
                  </a:cubicBezTo>
                  <a:cubicBezTo>
                    <a:pt x="221" y="101"/>
                    <a:pt x="256" y="30"/>
                    <a:pt x="347" y="0"/>
                  </a:cubicBezTo>
                  <a:cubicBezTo>
                    <a:pt x="355" y="3"/>
                    <a:pt x="366" y="1"/>
                    <a:pt x="371" y="8"/>
                  </a:cubicBezTo>
                  <a:cubicBezTo>
                    <a:pt x="381" y="22"/>
                    <a:pt x="387" y="56"/>
                    <a:pt x="387" y="56"/>
                  </a:cubicBezTo>
                  <a:cubicBezTo>
                    <a:pt x="384" y="80"/>
                    <a:pt x="387" y="105"/>
                    <a:pt x="379" y="128"/>
                  </a:cubicBezTo>
                  <a:cubicBezTo>
                    <a:pt x="370" y="155"/>
                    <a:pt x="340" y="173"/>
                    <a:pt x="331" y="200"/>
                  </a:cubicBezTo>
                  <a:cubicBezTo>
                    <a:pt x="317" y="242"/>
                    <a:pt x="328" y="217"/>
                    <a:pt x="291" y="272"/>
                  </a:cubicBezTo>
                  <a:cubicBezTo>
                    <a:pt x="286" y="279"/>
                    <a:pt x="287" y="289"/>
                    <a:pt x="283" y="296"/>
                  </a:cubicBezTo>
                  <a:cubicBezTo>
                    <a:pt x="264" y="331"/>
                    <a:pt x="231" y="388"/>
                    <a:pt x="203" y="416"/>
                  </a:cubicBezTo>
                  <a:cubicBezTo>
                    <a:pt x="187" y="463"/>
                    <a:pt x="207" y="420"/>
                    <a:pt x="171" y="456"/>
                  </a:cubicBezTo>
                  <a:cubicBezTo>
                    <a:pt x="164" y="463"/>
                    <a:pt x="162" y="473"/>
                    <a:pt x="155" y="480"/>
                  </a:cubicBezTo>
                  <a:cubicBezTo>
                    <a:pt x="117" y="518"/>
                    <a:pt x="67" y="500"/>
                    <a:pt x="19" y="496"/>
                  </a:cubicBezTo>
                  <a:close/>
                </a:path>
              </a:pathLst>
            </a:custGeom>
            <a:solidFill>
              <a:srgbClr val="FF6600"/>
            </a:solidFill>
            <a:ln w="9525">
              <a:solidFill>
                <a:schemeClr val="tx1"/>
              </a:solidFill>
              <a:round/>
              <a:headEnd/>
              <a:tailEnd/>
            </a:ln>
            <a:effectLst/>
          </p:spPr>
          <p:txBody>
            <a:bodyPr wrap="none" anchor="ctr"/>
            <a:lstStyle/>
            <a:p>
              <a:endParaRPr lang="en-US"/>
            </a:p>
          </p:txBody>
        </p:sp>
      </p:grpSp>
      <p:sp>
        <p:nvSpPr>
          <p:cNvPr id="1340429" name="Freeform 13"/>
          <p:cNvSpPr>
            <a:spLocks/>
          </p:cNvSpPr>
          <p:nvPr/>
        </p:nvSpPr>
        <p:spPr bwMode="auto">
          <a:xfrm>
            <a:off x="5607050" y="5599113"/>
            <a:ext cx="187325" cy="233362"/>
          </a:xfrm>
          <a:custGeom>
            <a:avLst/>
            <a:gdLst/>
            <a:ahLst/>
            <a:cxnLst>
              <a:cxn ang="0">
                <a:pos x="1" y="88"/>
              </a:cxn>
              <a:cxn ang="0">
                <a:pos x="33" y="16"/>
              </a:cxn>
              <a:cxn ang="0">
                <a:pos x="81" y="0"/>
              </a:cxn>
              <a:cxn ang="0">
                <a:pos x="81" y="64"/>
              </a:cxn>
              <a:cxn ang="0">
                <a:pos x="1" y="88"/>
              </a:cxn>
            </a:cxnLst>
            <a:rect l="0" t="0" r="r" b="b"/>
            <a:pathLst>
              <a:path w="97" h="107">
                <a:moveTo>
                  <a:pt x="1" y="88"/>
                </a:moveTo>
                <a:cubicBezTo>
                  <a:pt x="7" y="54"/>
                  <a:pt x="0" y="34"/>
                  <a:pt x="33" y="16"/>
                </a:cubicBezTo>
                <a:cubicBezTo>
                  <a:pt x="48" y="8"/>
                  <a:pt x="81" y="0"/>
                  <a:pt x="81" y="0"/>
                </a:cubicBezTo>
                <a:cubicBezTo>
                  <a:pt x="89" y="25"/>
                  <a:pt x="97" y="36"/>
                  <a:pt x="81" y="64"/>
                </a:cubicBezTo>
                <a:cubicBezTo>
                  <a:pt x="69" y="84"/>
                  <a:pt x="20" y="107"/>
                  <a:pt x="1" y="88"/>
                </a:cubicBezTo>
                <a:close/>
              </a:path>
            </a:pathLst>
          </a:custGeom>
          <a:solidFill>
            <a:srgbClr val="993300"/>
          </a:solidFill>
          <a:ln w="9525">
            <a:solidFill>
              <a:schemeClr val="tx1"/>
            </a:solidFill>
            <a:round/>
            <a:headEnd/>
            <a:tailEnd/>
          </a:ln>
          <a:effectLst/>
        </p:spPr>
        <p:txBody>
          <a:bodyPr wrap="none" anchor="ctr"/>
          <a:lstStyle/>
          <a:p>
            <a:endParaRPr lang="en-US"/>
          </a:p>
        </p:txBody>
      </p:sp>
      <p:sp>
        <p:nvSpPr>
          <p:cNvPr id="1340430" name="Freeform 14"/>
          <p:cNvSpPr>
            <a:spLocks/>
          </p:cNvSpPr>
          <p:nvPr/>
        </p:nvSpPr>
        <p:spPr bwMode="auto">
          <a:xfrm>
            <a:off x="903288" y="3584575"/>
            <a:ext cx="7140575" cy="766763"/>
          </a:xfrm>
          <a:custGeom>
            <a:avLst/>
            <a:gdLst/>
            <a:ahLst/>
            <a:cxnLst>
              <a:cxn ang="0">
                <a:pos x="0" y="11"/>
              </a:cxn>
              <a:cxn ang="0">
                <a:pos x="304" y="19"/>
              </a:cxn>
              <a:cxn ang="0">
                <a:pos x="568" y="35"/>
              </a:cxn>
              <a:cxn ang="0">
                <a:pos x="696" y="59"/>
              </a:cxn>
              <a:cxn ang="0">
                <a:pos x="832" y="91"/>
              </a:cxn>
              <a:cxn ang="0">
                <a:pos x="920" y="115"/>
              </a:cxn>
              <a:cxn ang="0">
                <a:pos x="1024" y="163"/>
              </a:cxn>
              <a:cxn ang="0">
                <a:pos x="1120" y="195"/>
              </a:cxn>
              <a:cxn ang="0">
                <a:pos x="1232" y="259"/>
              </a:cxn>
              <a:cxn ang="0">
                <a:pos x="1360" y="299"/>
              </a:cxn>
              <a:cxn ang="0">
                <a:pos x="1448" y="323"/>
              </a:cxn>
              <a:cxn ang="0">
                <a:pos x="1544" y="339"/>
              </a:cxn>
              <a:cxn ang="0">
                <a:pos x="1728" y="347"/>
              </a:cxn>
              <a:cxn ang="0">
                <a:pos x="1832" y="347"/>
              </a:cxn>
              <a:cxn ang="0">
                <a:pos x="1976" y="347"/>
              </a:cxn>
              <a:cxn ang="0">
                <a:pos x="2128" y="347"/>
              </a:cxn>
              <a:cxn ang="0">
                <a:pos x="2288" y="323"/>
              </a:cxn>
              <a:cxn ang="0">
                <a:pos x="2384" y="299"/>
              </a:cxn>
              <a:cxn ang="0">
                <a:pos x="2496" y="275"/>
              </a:cxn>
              <a:cxn ang="0">
                <a:pos x="2616" y="235"/>
              </a:cxn>
              <a:cxn ang="0">
                <a:pos x="2704" y="195"/>
              </a:cxn>
              <a:cxn ang="0">
                <a:pos x="2832" y="131"/>
              </a:cxn>
              <a:cxn ang="0">
                <a:pos x="2944" y="59"/>
              </a:cxn>
              <a:cxn ang="0">
                <a:pos x="3064" y="27"/>
              </a:cxn>
              <a:cxn ang="0">
                <a:pos x="3184" y="19"/>
              </a:cxn>
              <a:cxn ang="0">
                <a:pos x="3336" y="3"/>
              </a:cxn>
              <a:cxn ang="0">
                <a:pos x="3480" y="3"/>
              </a:cxn>
              <a:cxn ang="0">
                <a:pos x="3680" y="3"/>
              </a:cxn>
            </a:cxnLst>
            <a:rect l="0" t="0" r="r" b="b"/>
            <a:pathLst>
              <a:path w="3680" h="351">
                <a:moveTo>
                  <a:pt x="0" y="11"/>
                </a:moveTo>
                <a:cubicBezTo>
                  <a:pt x="104" y="13"/>
                  <a:pt x="209" y="15"/>
                  <a:pt x="304" y="19"/>
                </a:cubicBezTo>
                <a:cubicBezTo>
                  <a:pt x="399" y="23"/>
                  <a:pt x="503" y="28"/>
                  <a:pt x="568" y="35"/>
                </a:cubicBezTo>
                <a:cubicBezTo>
                  <a:pt x="633" y="42"/>
                  <a:pt x="652" y="50"/>
                  <a:pt x="696" y="59"/>
                </a:cubicBezTo>
                <a:cubicBezTo>
                  <a:pt x="740" y="68"/>
                  <a:pt x="795" y="82"/>
                  <a:pt x="832" y="91"/>
                </a:cubicBezTo>
                <a:cubicBezTo>
                  <a:pt x="869" y="100"/>
                  <a:pt x="888" y="103"/>
                  <a:pt x="920" y="115"/>
                </a:cubicBezTo>
                <a:cubicBezTo>
                  <a:pt x="952" y="127"/>
                  <a:pt x="991" y="150"/>
                  <a:pt x="1024" y="163"/>
                </a:cubicBezTo>
                <a:cubicBezTo>
                  <a:pt x="1057" y="176"/>
                  <a:pt x="1085" y="179"/>
                  <a:pt x="1120" y="195"/>
                </a:cubicBezTo>
                <a:cubicBezTo>
                  <a:pt x="1155" y="211"/>
                  <a:pt x="1192" y="242"/>
                  <a:pt x="1232" y="259"/>
                </a:cubicBezTo>
                <a:cubicBezTo>
                  <a:pt x="1272" y="276"/>
                  <a:pt x="1324" y="288"/>
                  <a:pt x="1360" y="299"/>
                </a:cubicBezTo>
                <a:cubicBezTo>
                  <a:pt x="1396" y="310"/>
                  <a:pt x="1417" y="316"/>
                  <a:pt x="1448" y="323"/>
                </a:cubicBezTo>
                <a:cubicBezTo>
                  <a:pt x="1479" y="330"/>
                  <a:pt x="1497" y="335"/>
                  <a:pt x="1544" y="339"/>
                </a:cubicBezTo>
                <a:cubicBezTo>
                  <a:pt x="1591" y="343"/>
                  <a:pt x="1680" y="346"/>
                  <a:pt x="1728" y="347"/>
                </a:cubicBezTo>
                <a:cubicBezTo>
                  <a:pt x="1776" y="348"/>
                  <a:pt x="1791" y="347"/>
                  <a:pt x="1832" y="347"/>
                </a:cubicBezTo>
                <a:cubicBezTo>
                  <a:pt x="1873" y="347"/>
                  <a:pt x="1927" y="347"/>
                  <a:pt x="1976" y="347"/>
                </a:cubicBezTo>
                <a:cubicBezTo>
                  <a:pt x="2025" y="347"/>
                  <a:pt x="2076" y="351"/>
                  <a:pt x="2128" y="347"/>
                </a:cubicBezTo>
                <a:cubicBezTo>
                  <a:pt x="2180" y="343"/>
                  <a:pt x="2245" y="331"/>
                  <a:pt x="2288" y="323"/>
                </a:cubicBezTo>
                <a:cubicBezTo>
                  <a:pt x="2331" y="315"/>
                  <a:pt x="2349" y="307"/>
                  <a:pt x="2384" y="299"/>
                </a:cubicBezTo>
                <a:cubicBezTo>
                  <a:pt x="2419" y="291"/>
                  <a:pt x="2458" y="286"/>
                  <a:pt x="2496" y="275"/>
                </a:cubicBezTo>
                <a:cubicBezTo>
                  <a:pt x="2534" y="264"/>
                  <a:pt x="2581" y="248"/>
                  <a:pt x="2616" y="235"/>
                </a:cubicBezTo>
                <a:cubicBezTo>
                  <a:pt x="2651" y="222"/>
                  <a:pt x="2668" y="212"/>
                  <a:pt x="2704" y="195"/>
                </a:cubicBezTo>
                <a:cubicBezTo>
                  <a:pt x="2740" y="178"/>
                  <a:pt x="2792" y="154"/>
                  <a:pt x="2832" y="131"/>
                </a:cubicBezTo>
                <a:cubicBezTo>
                  <a:pt x="2872" y="108"/>
                  <a:pt x="2905" y="76"/>
                  <a:pt x="2944" y="59"/>
                </a:cubicBezTo>
                <a:cubicBezTo>
                  <a:pt x="2983" y="42"/>
                  <a:pt x="3024" y="34"/>
                  <a:pt x="3064" y="27"/>
                </a:cubicBezTo>
                <a:cubicBezTo>
                  <a:pt x="3104" y="20"/>
                  <a:pt x="3139" y="23"/>
                  <a:pt x="3184" y="19"/>
                </a:cubicBezTo>
                <a:cubicBezTo>
                  <a:pt x="3229" y="15"/>
                  <a:pt x="3287" y="6"/>
                  <a:pt x="3336" y="3"/>
                </a:cubicBezTo>
                <a:cubicBezTo>
                  <a:pt x="3385" y="0"/>
                  <a:pt x="3423" y="3"/>
                  <a:pt x="3480" y="3"/>
                </a:cubicBezTo>
                <a:cubicBezTo>
                  <a:pt x="3537" y="3"/>
                  <a:pt x="3608" y="3"/>
                  <a:pt x="3680" y="3"/>
                </a:cubicBezTo>
              </a:path>
            </a:pathLst>
          </a:custGeom>
          <a:noFill/>
          <a:ln w="38100" cap="flat" cmpd="sng">
            <a:solidFill>
              <a:schemeClr val="tx1"/>
            </a:solidFill>
            <a:prstDash val="solid"/>
            <a:round/>
            <a:headEnd type="triangle" w="med" len="med"/>
            <a:tailEnd type="none" w="med" len="med"/>
          </a:ln>
          <a:effectLst/>
        </p:spPr>
        <p:txBody>
          <a:bodyPr wrap="none" anchor="ctr"/>
          <a:lstStyle/>
          <a:p>
            <a:endParaRPr lang="en-US"/>
          </a:p>
        </p:txBody>
      </p:sp>
      <p:sp>
        <p:nvSpPr>
          <p:cNvPr id="1340431" name="Rectangle 15"/>
          <p:cNvSpPr>
            <a:spLocks noChangeArrowheads="1"/>
          </p:cNvSpPr>
          <p:nvPr/>
        </p:nvSpPr>
        <p:spPr bwMode="auto">
          <a:xfrm>
            <a:off x="0" y="6043613"/>
            <a:ext cx="9188450" cy="523875"/>
          </a:xfrm>
          <a:prstGeom prst="rect">
            <a:avLst/>
          </a:prstGeom>
          <a:solidFill>
            <a:srgbClr val="333399"/>
          </a:solidFill>
          <a:ln w="9525">
            <a:solidFill>
              <a:schemeClr val="tx1"/>
            </a:solidFill>
            <a:miter lim="800000"/>
            <a:headEnd/>
            <a:tailEnd/>
          </a:ln>
          <a:effectLst/>
        </p:spPr>
        <p:txBody>
          <a:bodyPr wrap="none" anchor="ctr"/>
          <a:lstStyle/>
          <a:p>
            <a:endParaRPr lang="en-US"/>
          </a:p>
        </p:txBody>
      </p:sp>
      <p:sp>
        <p:nvSpPr>
          <p:cNvPr id="1340432" name="Line 16"/>
          <p:cNvSpPr>
            <a:spLocks noChangeShapeType="1"/>
          </p:cNvSpPr>
          <p:nvPr/>
        </p:nvSpPr>
        <p:spPr bwMode="auto">
          <a:xfrm flipH="1" flipV="1">
            <a:off x="1447800" y="2422525"/>
            <a:ext cx="2171700" cy="3455988"/>
          </a:xfrm>
          <a:prstGeom prst="line">
            <a:avLst/>
          </a:prstGeom>
          <a:noFill/>
          <a:ln w="28575" cap="rnd">
            <a:solidFill>
              <a:schemeClr val="tx1"/>
            </a:solidFill>
            <a:prstDash val="sysDot"/>
            <a:round/>
            <a:headEnd/>
            <a:tailEnd/>
          </a:ln>
          <a:effectLst/>
        </p:spPr>
        <p:txBody>
          <a:bodyPr wrap="none" anchor="ctr"/>
          <a:lstStyle/>
          <a:p>
            <a:endParaRPr lang="en-US"/>
          </a:p>
        </p:txBody>
      </p:sp>
      <p:sp>
        <p:nvSpPr>
          <p:cNvPr id="1340433" name="Line 17"/>
          <p:cNvSpPr>
            <a:spLocks noChangeShapeType="1"/>
          </p:cNvSpPr>
          <p:nvPr/>
        </p:nvSpPr>
        <p:spPr bwMode="auto">
          <a:xfrm flipV="1">
            <a:off x="5792788" y="2352675"/>
            <a:ext cx="1955800" cy="3246438"/>
          </a:xfrm>
          <a:prstGeom prst="line">
            <a:avLst/>
          </a:prstGeom>
          <a:noFill/>
          <a:ln w="28575" cap="rnd">
            <a:solidFill>
              <a:schemeClr val="tx1"/>
            </a:solidFill>
            <a:prstDash val="sysDot"/>
            <a:round/>
            <a:headEnd/>
            <a:tailEnd/>
          </a:ln>
          <a:effectLst/>
        </p:spPr>
        <p:txBody>
          <a:bodyPr wrap="none" anchor="ctr"/>
          <a:lstStyle/>
          <a:p>
            <a:endParaRPr lang="en-US"/>
          </a:p>
        </p:txBody>
      </p:sp>
      <p:sp>
        <p:nvSpPr>
          <p:cNvPr id="1340434" name="Text Box 18"/>
          <p:cNvSpPr txBox="1">
            <a:spLocks noChangeArrowheads="1"/>
          </p:cNvSpPr>
          <p:nvPr/>
        </p:nvSpPr>
        <p:spPr bwMode="auto">
          <a:xfrm>
            <a:off x="0" y="3276600"/>
            <a:ext cx="1397000" cy="549275"/>
          </a:xfrm>
          <a:prstGeom prst="rect">
            <a:avLst/>
          </a:prstGeom>
          <a:noFill/>
          <a:ln w="9525">
            <a:noFill/>
            <a:miter lim="800000"/>
            <a:headEnd/>
            <a:tailEnd/>
          </a:ln>
          <a:effectLst/>
        </p:spPr>
        <p:txBody>
          <a:bodyPr>
            <a:spAutoFit/>
          </a:bodyPr>
          <a:lstStyle/>
          <a:p>
            <a:pPr>
              <a:spcBef>
                <a:spcPct val="50000"/>
              </a:spcBef>
            </a:pPr>
            <a:r>
              <a:rPr lang="en-US" sz="1400" b="1"/>
              <a:t>AIRCRAFT</a:t>
            </a:r>
            <a:r>
              <a:rPr lang="en-US" sz="1600" b="1"/>
              <a:t> </a:t>
            </a:r>
            <a:r>
              <a:rPr lang="en-US" sz="1400" b="1"/>
              <a:t>TRACK</a:t>
            </a:r>
          </a:p>
        </p:txBody>
      </p:sp>
      <p:sp>
        <p:nvSpPr>
          <p:cNvPr id="1340435" name="WordArt 19"/>
          <p:cNvSpPr>
            <a:spLocks noChangeArrowheads="1" noChangeShapeType="1" noTextEdit="1"/>
          </p:cNvSpPr>
          <p:nvPr/>
        </p:nvSpPr>
        <p:spPr bwMode="auto">
          <a:xfrm>
            <a:off x="7546975" y="1697038"/>
            <a:ext cx="1489075" cy="431800"/>
          </a:xfrm>
          <a:prstGeom prst="rect">
            <a:avLst/>
          </a:prstGeom>
        </p:spPr>
        <p:txBody>
          <a:bodyPr wrap="none" fromWordArt="1">
            <a:prstTxWarp prst="textPlain">
              <a:avLst>
                <a:gd name="adj" fmla="val 47917"/>
              </a:avLst>
            </a:prstTxWarp>
          </a:bodyPr>
          <a:lstStyle/>
          <a:p>
            <a:pPr algn="ctr"/>
            <a:r>
              <a:rPr lang="en-US" sz="1800" i="1" kern="10">
                <a:ln w="9525">
                  <a:solidFill>
                    <a:srgbClr val="000000"/>
                  </a:solidFill>
                  <a:round/>
                  <a:headEnd/>
                  <a:tailEnd/>
                </a:ln>
                <a:solidFill>
                  <a:srgbClr val="FF6600"/>
                </a:solidFill>
                <a:effectLst>
                  <a:outerShdw dist="35921" dir="2700000" algn="ctr" rotWithShape="0">
                    <a:srgbClr val="808080"/>
                  </a:outerShdw>
                </a:effectLst>
                <a:latin typeface="Arial Black"/>
              </a:rPr>
              <a:t>EYEWALL</a:t>
            </a:r>
          </a:p>
        </p:txBody>
      </p:sp>
      <p:sp>
        <p:nvSpPr>
          <p:cNvPr id="1340436" name="Text Box 20"/>
          <p:cNvSpPr txBox="1">
            <a:spLocks noChangeArrowheads="1"/>
          </p:cNvSpPr>
          <p:nvPr/>
        </p:nvSpPr>
        <p:spPr bwMode="auto">
          <a:xfrm>
            <a:off x="5838825" y="4603750"/>
            <a:ext cx="574675" cy="274638"/>
          </a:xfrm>
          <a:prstGeom prst="rect">
            <a:avLst/>
          </a:prstGeom>
          <a:noFill/>
          <a:ln w="9525">
            <a:noFill/>
            <a:miter lim="800000"/>
            <a:headEnd/>
            <a:tailEnd/>
          </a:ln>
          <a:effectLst/>
        </p:spPr>
        <p:txBody>
          <a:bodyPr>
            <a:spAutoFit/>
          </a:bodyPr>
          <a:lstStyle/>
          <a:p>
            <a:pPr>
              <a:spcBef>
                <a:spcPct val="50000"/>
              </a:spcBef>
            </a:pPr>
            <a:r>
              <a:rPr lang="en-US" sz="1200" b="1"/>
              <a:t>100</a:t>
            </a:r>
          </a:p>
        </p:txBody>
      </p:sp>
      <p:sp>
        <p:nvSpPr>
          <p:cNvPr id="1340437" name="Text Box 21"/>
          <p:cNvSpPr txBox="1">
            <a:spLocks noChangeArrowheads="1"/>
          </p:cNvSpPr>
          <p:nvPr/>
        </p:nvSpPr>
        <p:spPr bwMode="auto">
          <a:xfrm>
            <a:off x="6289675" y="4603750"/>
            <a:ext cx="481013" cy="274638"/>
          </a:xfrm>
          <a:prstGeom prst="rect">
            <a:avLst/>
          </a:prstGeom>
          <a:noFill/>
          <a:ln w="9525">
            <a:noFill/>
            <a:miter lim="800000"/>
            <a:headEnd/>
            <a:tailEnd/>
          </a:ln>
          <a:effectLst/>
        </p:spPr>
        <p:txBody>
          <a:bodyPr>
            <a:spAutoFit/>
          </a:bodyPr>
          <a:lstStyle/>
          <a:p>
            <a:pPr>
              <a:spcBef>
                <a:spcPct val="50000"/>
              </a:spcBef>
            </a:pPr>
            <a:r>
              <a:rPr lang="en-US" sz="1200" b="1"/>
              <a:t>90</a:t>
            </a:r>
          </a:p>
        </p:txBody>
      </p:sp>
      <p:sp>
        <p:nvSpPr>
          <p:cNvPr id="1340438" name="Text Box 22"/>
          <p:cNvSpPr txBox="1">
            <a:spLocks noChangeArrowheads="1"/>
          </p:cNvSpPr>
          <p:nvPr/>
        </p:nvSpPr>
        <p:spPr bwMode="auto">
          <a:xfrm>
            <a:off x="6553200" y="4586288"/>
            <a:ext cx="481013" cy="274637"/>
          </a:xfrm>
          <a:prstGeom prst="rect">
            <a:avLst/>
          </a:prstGeom>
          <a:noFill/>
          <a:ln w="9525">
            <a:noFill/>
            <a:miter lim="800000"/>
            <a:headEnd/>
            <a:tailEnd/>
          </a:ln>
          <a:effectLst/>
        </p:spPr>
        <p:txBody>
          <a:bodyPr>
            <a:spAutoFit/>
          </a:bodyPr>
          <a:lstStyle/>
          <a:p>
            <a:pPr>
              <a:spcBef>
                <a:spcPct val="50000"/>
              </a:spcBef>
            </a:pPr>
            <a:r>
              <a:rPr lang="en-US" sz="1200" b="1"/>
              <a:t>80</a:t>
            </a:r>
          </a:p>
        </p:txBody>
      </p:sp>
      <p:sp>
        <p:nvSpPr>
          <p:cNvPr id="1340439" name="Text Box 23"/>
          <p:cNvSpPr txBox="1">
            <a:spLocks noChangeArrowheads="1"/>
          </p:cNvSpPr>
          <p:nvPr/>
        </p:nvSpPr>
        <p:spPr bwMode="auto">
          <a:xfrm>
            <a:off x="6802438" y="4586288"/>
            <a:ext cx="481012" cy="274637"/>
          </a:xfrm>
          <a:prstGeom prst="rect">
            <a:avLst/>
          </a:prstGeom>
          <a:noFill/>
          <a:ln w="9525">
            <a:noFill/>
            <a:miter lim="800000"/>
            <a:headEnd/>
            <a:tailEnd/>
          </a:ln>
          <a:effectLst/>
        </p:spPr>
        <p:txBody>
          <a:bodyPr>
            <a:spAutoFit/>
          </a:bodyPr>
          <a:lstStyle/>
          <a:p>
            <a:pPr>
              <a:spcBef>
                <a:spcPct val="50000"/>
              </a:spcBef>
            </a:pPr>
            <a:r>
              <a:rPr lang="en-US" sz="1200" b="1"/>
              <a:t>70 </a:t>
            </a:r>
          </a:p>
        </p:txBody>
      </p:sp>
      <p:sp>
        <p:nvSpPr>
          <p:cNvPr id="1340440" name="Text Box 24"/>
          <p:cNvSpPr txBox="1">
            <a:spLocks noChangeArrowheads="1"/>
          </p:cNvSpPr>
          <p:nvPr/>
        </p:nvSpPr>
        <p:spPr bwMode="auto">
          <a:xfrm>
            <a:off x="7696200" y="3581400"/>
            <a:ext cx="1143000" cy="304800"/>
          </a:xfrm>
          <a:prstGeom prst="rect">
            <a:avLst/>
          </a:prstGeom>
          <a:noFill/>
          <a:ln w="9525">
            <a:noFill/>
            <a:miter lim="800000"/>
            <a:headEnd/>
            <a:tailEnd/>
          </a:ln>
          <a:effectLst/>
        </p:spPr>
        <p:txBody>
          <a:bodyPr>
            <a:spAutoFit/>
          </a:bodyPr>
          <a:lstStyle/>
          <a:p>
            <a:pPr>
              <a:spcBef>
                <a:spcPct val="50000"/>
              </a:spcBef>
            </a:pPr>
            <a:r>
              <a:rPr lang="en-US" sz="1400" b="1">
                <a:latin typeface="Comic Sans MS" pitchFamily="66" charset="0"/>
              </a:rPr>
              <a:t>10,000 ft</a:t>
            </a:r>
          </a:p>
        </p:txBody>
      </p:sp>
      <p:sp>
        <p:nvSpPr>
          <p:cNvPr id="1340441" name="Line 25"/>
          <p:cNvSpPr>
            <a:spLocks noChangeShapeType="1"/>
          </p:cNvSpPr>
          <p:nvPr/>
        </p:nvSpPr>
        <p:spPr bwMode="auto">
          <a:xfrm>
            <a:off x="5645150" y="6078538"/>
            <a:ext cx="1211263" cy="0"/>
          </a:xfrm>
          <a:prstGeom prst="line">
            <a:avLst/>
          </a:prstGeom>
          <a:noFill/>
          <a:ln w="9525">
            <a:solidFill>
              <a:schemeClr val="hlink"/>
            </a:solidFill>
            <a:round/>
            <a:headEnd type="arrow" w="med" len="med"/>
            <a:tailEnd type="arrow" w="med" len="med"/>
          </a:ln>
          <a:effectLst/>
        </p:spPr>
        <p:txBody>
          <a:bodyPr wrap="none" anchor="ctr"/>
          <a:lstStyle/>
          <a:p>
            <a:endParaRPr lang="en-US"/>
          </a:p>
        </p:txBody>
      </p:sp>
      <p:grpSp>
        <p:nvGrpSpPr>
          <p:cNvPr id="1340442" name="Group 26"/>
          <p:cNvGrpSpPr>
            <a:grpSpLocks/>
          </p:cNvGrpSpPr>
          <p:nvPr/>
        </p:nvGrpSpPr>
        <p:grpSpPr bwMode="auto">
          <a:xfrm>
            <a:off x="25400" y="5886450"/>
            <a:ext cx="1514475" cy="249238"/>
            <a:chOff x="1709" y="3888"/>
            <a:chExt cx="955" cy="114"/>
          </a:xfrm>
        </p:grpSpPr>
        <p:sp>
          <p:nvSpPr>
            <p:cNvPr id="1340443" name="Freeform 27"/>
            <p:cNvSpPr>
              <a:spLocks/>
            </p:cNvSpPr>
            <p:nvPr/>
          </p:nvSpPr>
          <p:spPr bwMode="auto">
            <a:xfrm>
              <a:off x="1709" y="3888"/>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44" name="Freeform 28"/>
            <p:cNvSpPr>
              <a:spLocks/>
            </p:cNvSpPr>
            <p:nvPr/>
          </p:nvSpPr>
          <p:spPr bwMode="auto">
            <a:xfrm>
              <a:off x="2027" y="3894"/>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45" name="Freeform 29"/>
            <p:cNvSpPr>
              <a:spLocks/>
            </p:cNvSpPr>
            <p:nvPr/>
          </p:nvSpPr>
          <p:spPr bwMode="auto">
            <a:xfrm>
              <a:off x="2327" y="3900"/>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grpSp>
      <p:grpSp>
        <p:nvGrpSpPr>
          <p:cNvPr id="1340446" name="Group 30"/>
          <p:cNvGrpSpPr>
            <a:grpSpLocks/>
          </p:cNvGrpSpPr>
          <p:nvPr/>
        </p:nvGrpSpPr>
        <p:grpSpPr bwMode="auto">
          <a:xfrm>
            <a:off x="1487488" y="5908675"/>
            <a:ext cx="1516062" cy="249238"/>
            <a:chOff x="1709" y="3888"/>
            <a:chExt cx="955" cy="114"/>
          </a:xfrm>
        </p:grpSpPr>
        <p:sp>
          <p:nvSpPr>
            <p:cNvPr id="1340447" name="Freeform 31"/>
            <p:cNvSpPr>
              <a:spLocks/>
            </p:cNvSpPr>
            <p:nvPr/>
          </p:nvSpPr>
          <p:spPr bwMode="auto">
            <a:xfrm>
              <a:off x="1709" y="3888"/>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48" name="Freeform 32"/>
            <p:cNvSpPr>
              <a:spLocks/>
            </p:cNvSpPr>
            <p:nvPr/>
          </p:nvSpPr>
          <p:spPr bwMode="auto">
            <a:xfrm>
              <a:off x="2027" y="3894"/>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49" name="Freeform 33"/>
            <p:cNvSpPr>
              <a:spLocks/>
            </p:cNvSpPr>
            <p:nvPr/>
          </p:nvSpPr>
          <p:spPr bwMode="auto">
            <a:xfrm>
              <a:off x="2327" y="3900"/>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grpSp>
      <p:grpSp>
        <p:nvGrpSpPr>
          <p:cNvPr id="1340450" name="Group 34"/>
          <p:cNvGrpSpPr>
            <a:grpSpLocks/>
          </p:cNvGrpSpPr>
          <p:nvPr/>
        </p:nvGrpSpPr>
        <p:grpSpPr bwMode="auto">
          <a:xfrm>
            <a:off x="2943225" y="5881688"/>
            <a:ext cx="1514475" cy="249237"/>
            <a:chOff x="1709" y="3888"/>
            <a:chExt cx="955" cy="114"/>
          </a:xfrm>
        </p:grpSpPr>
        <p:sp>
          <p:nvSpPr>
            <p:cNvPr id="1340451" name="Freeform 35"/>
            <p:cNvSpPr>
              <a:spLocks/>
            </p:cNvSpPr>
            <p:nvPr/>
          </p:nvSpPr>
          <p:spPr bwMode="auto">
            <a:xfrm>
              <a:off x="1709" y="3888"/>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52" name="Freeform 36"/>
            <p:cNvSpPr>
              <a:spLocks/>
            </p:cNvSpPr>
            <p:nvPr/>
          </p:nvSpPr>
          <p:spPr bwMode="auto">
            <a:xfrm>
              <a:off x="2027" y="3894"/>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53" name="Freeform 37"/>
            <p:cNvSpPr>
              <a:spLocks/>
            </p:cNvSpPr>
            <p:nvPr/>
          </p:nvSpPr>
          <p:spPr bwMode="auto">
            <a:xfrm>
              <a:off x="2327" y="3900"/>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grpSp>
      <p:grpSp>
        <p:nvGrpSpPr>
          <p:cNvPr id="1340454" name="Group 38"/>
          <p:cNvGrpSpPr>
            <a:grpSpLocks/>
          </p:cNvGrpSpPr>
          <p:nvPr/>
        </p:nvGrpSpPr>
        <p:grpSpPr bwMode="auto">
          <a:xfrm>
            <a:off x="4724400" y="5948363"/>
            <a:ext cx="1514475" cy="247650"/>
            <a:chOff x="1709" y="3888"/>
            <a:chExt cx="955" cy="114"/>
          </a:xfrm>
        </p:grpSpPr>
        <p:sp>
          <p:nvSpPr>
            <p:cNvPr id="1340455" name="Freeform 39"/>
            <p:cNvSpPr>
              <a:spLocks/>
            </p:cNvSpPr>
            <p:nvPr/>
          </p:nvSpPr>
          <p:spPr bwMode="auto">
            <a:xfrm>
              <a:off x="1709" y="3888"/>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56" name="Freeform 40"/>
            <p:cNvSpPr>
              <a:spLocks/>
            </p:cNvSpPr>
            <p:nvPr/>
          </p:nvSpPr>
          <p:spPr bwMode="auto">
            <a:xfrm>
              <a:off x="2027" y="3894"/>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57" name="Freeform 41"/>
            <p:cNvSpPr>
              <a:spLocks/>
            </p:cNvSpPr>
            <p:nvPr/>
          </p:nvSpPr>
          <p:spPr bwMode="auto">
            <a:xfrm>
              <a:off x="2327" y="3900"/>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grpSp>
      <p:grpSp>
        <p:nvGrpSpPr>
          <p:cNvPr id="1340458" name="Group 42"/>
          <p:cNvGrpSpPr>
            <a:grpSpLocks/>
          </p:cNvGrpSpPr>
          <p:nvPr/>
        </p:nvGrpSpPr>
        <p:grpSpPr bwMode="auto">
          <a:xfrm>
            <a:off x="6156325" y="5948363"/>
            <a:ext cx="1514475" cy="247650"/>
            <a:chOff x="1709" y="3888"/>
            <a:chExt cx="955" cy="114"/>
          </a:xfrm>
        </p:grpSpPr>
        <p:sp>
          <p:nvSpPr>
            <p:cNvPr id="1340459" name="Freeform 43"/>
            <p:cNvSpPr>
              <a:spLocks/>
            </p:cNvSpPr>
            <p:nvPr/>
          </p:nvSpPr>
          <p:spPr bwMode="auto">
            <a:xfrm>
              <a:off x="1709" y="3888"/>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60" name="Freeform 44"/>
            <p:cNvSpPr>
              <a:spLocks/>
            </p:cNvSpPr>
            <p:nvPr/>
          </p:nvSpPr>
          <p:spPr bwMode="auto">
            <a:xfrm>
              <a:off x="2027" y="3894"/>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61" name="Freeform 45"/>
            <p:cNvSpPr>
              <a:spLocks/>
            </p:cNvSpPr>
            <p:nvPr/>
          </p:nvSpPr>
          <p:spPr bwMode="auto">
            <a:xfrm>
              <a:off x="2327" y="3900"/>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grpSp>
      <p:grpSp>
        <p:nvGrpSpPr>
          <p:cNvPr id="1340462" name="Group 46"/>
          <p:cNvGrpSpPr>
            <a:grpSpLocks/>
          </p:cNvGrpSpPr>
          <p:nvPr/>
        </p:nvGrpSpPr>
        <p:grpSpPr bwMode="auto">
          <a:xfrm>
            <a:off x="7669213" y="5934075"/>
            <a:ext cx="1514475" cy="249238"/>
            <a:chOff x="1709" y="3888"/>
            <a:chExt cx="955" cy="114"/>
          </a:xfrm>
        </p:grpSpPr>
        <p:sp>
          <p:nvSpPr>
            <p:cNvPr id="1340463" name="Freeform 47"/>
            <p:cNvSpPr>
              <a:spLocks/>
            </p:cNvSpPr>
            <p:nvPr/>
          </p:nvSpPr>
          <p:spPr bwMode="auto">
            <a:xfrm>
              <a:off x="1709" y="3888"/>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64" name="Freeform 48"/>
            <p:cNvSpPr>
              <a:spLocks/>
            </p:cNvSpPr>
            <p:nvPr/>
          </p:nvSpPr>
          <p:spPr bwMode="auto">
            <a:xfrm>
              <a:off x="2027" y="3894"/>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65" name="Freeform 49"/>
            <p:cNvSpPr>
              <a:spLocks/>
            </p:cNvSpPr>
            <p:nvPr/>
          </p:nvSpPr>
          <p:spPr bwMode="auto">
            <a:xfrm>
              <a:off x="2327" y="3900"/>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grpSp>
      <p:grpSp>
        <p:nvGrpSpPr>
          <p:cNvPr id="1340466" name="Group 50"/>
          <p:cNvGrpSpPr>
            <a:grpSpLocks/>
          </p:cNvGrpSpPr>
          <p:nvPr/>
        </p:nvGrpSpPr>
        <p:grpSpPr bwMode="auto">
          <a:xfrm>
            <a:off x="4117975" y="5895975"/>
            <a:ext cx="1516063" cy="247650"/>
            <a:chOff x="1709" y="3888"/>
            <a:chExt cx="955" cy="114"/>
          </a:xfrm>
        </p:grpSpPr>
        <p:sp>
          <p:nvSpPr>
            <p:cNvPr id="1340467" name="Freeform 51"/>
            <p:cNvSpPr>
              <a:spLocks/>
            </p:cNvSpPr>
            <p:nvPr/>
          </p:nvSpPr>
          <p:spPr bwMode="auto">
            <a:xfrm>
              <a:off x="1709" y="3888"/>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68" name="Freeform 52"/>
            <p:cNvSpPr>
              <a:spLocks/>
            </p:cNvSpPr>
            <p:nvPr/>
          </p:nvSpPr>
          <p:spPr bwMode="auto">
            <a:xfrm>
              <a:off x="2027" y="3894"/>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sp>
          <p:nvSpPr>
            <p:cNvPr id="1340469" name="Freeform 53"/>
            <p:cNvSpPr>
              <a:spLocks/>
            </p:cNvSpPr>
            <p:nvPr/>
          </p:nvSpPr>
          <p:spPr bwMode="auto">
            <a:xfrm>
              <a:off x="2327" y="3900"/>
              <a:ext cx="337" cy="102"/>
            </a:xfrm>
            <a:custGeom>
              <a:avLst/>
              <a:gdLst/>
              <a:ahLst/>
              <a:cxnLst>
                <a:cxn ang="0">
                  <a:pos x="67" y="138"/>
                </a:cxn>
                <a:cxn ang="0">
                  <a:pos x="91" y="102"/>
                </a:cxn>
                <a:cxn ang="0">
                  <a:pos x="205" y="0"/>
                </a:cxn>
                <a:cxn ang="0">
                  <a:pos x="271" y="6"/>
                </a:cxn>
                <a:cxn ang="0">
                  <a:pos x="319" y="48"/>
                </a:cxn>
                <a:cxn ang="0">
                  <a:pos x="433" y="162"/>
                </a:cxn>
                <a:cxn ang="0">
                  <a:pos x="487" y="174"/>
                </a:cxn>
                <a:cxn ang="0">
                  <a:pos x="571" y="168"/>
                </a:cxn>
                <a:cxn ang="0">
                  <a:pos x="661" y="102"/>
                </a:cxn>
                <a:cxn ang="0">
                  <a:pos x="691" y="72"/>
                </a:cxn>
                <a:cxn ang="0">
                  <a:pos x="721" y="36"/>
                </a:cxn>
                <a:cxn ang="0">
                  <a:pos x="811" y="6"/>
                </a:cxn>
                <a:cxn ang="0">
                  <a:pos x="859" y="12"/>
                </a:cxn>
                <a:cxn ang="0">
                  <a:pos x="955" y="114"/>
                </a:cxn>
                <a:cxn ang="0">
                  <a:pos x="1099" y="192"/>
                </a:cxn>
                <a:cxn ang="0">
                  <a:pos x="1171" y="186"/>
                </a:cxn>
                <a:cxn ang="0">
                  <a:pos x="1261" y="126"/>
                </a:cxn>
                <a:cxn ang="0">
                  <a:pos x="1357" y="36"/>
                </a:cxn>
                <a:cxn ang="0">
                  <a:pos x="1393" y="24"/>
                </a:cxn>
                <a:cxn ang="0">
                  <a:pos x="1471" y="30"/>
                </a:cxn>
                <a:cxn ang="0">
                  <a:pos x="1495" y="66"/>
                </a:cxn>
                <a:cxn ang="0">
                  <a:pos x="1573" y="150"/>
                </a:cxn>
                <a:cxn ang="0">
                  <a:pos x="1261" y="348"/>
                </a:cxn>
                <a:cxn ang="0">
                  <a:pos x="601" y="342"/>
                </a:cxn>
                <a:cxn ang="0">
                  <a:pos x="217" y="342"/>
                </a:cxn>
                <a:cxn ang="0">
                  <a:pos x="31" y="330"/>
                </a:cxn>
                <a:cxn ang="0">
                  <a:pos x="13" y="318"/>
                </a:cxn>
                <a:cxn ang="0">
                  <a:pos x="67" y="138"/>
                </a:cxn>
              </a:cxnLst>
              <a:rect l="0" t="0" r="r" b="b"/>
              <a:pathLst>
                <a:path w="1651" h="384">
                  <a:moveTo>
                    <a:pt x="67" y="138"/>
                  </a:moveTo>
                  <a:cubicBezTo>
                    <a:pt x="78" y="104"/>
                    <a:pt x="65" y="136"/>
                    <a:pt x="91" y="102"/>
                  </a:cubicBezTo>
                  <a:cubicBezTo>
                    <a:pt x="124" y="60"/>
                    <a:pt x="150" y="14"/>
                    <a:pt x="205" y="0"/>
                  </a:cubicBezTo>
                  <a:cubicBezTo>
                    <a:pt x="227" y="2"/>
                    <a:pt x="249" y="1"/>
                    <a:pt x="271" y="6"/>
                  </a:cubicBezTo>
                  <a:cubicBezTo>
                    <a:pt x="290" y="10"/>
                    <a:pt x="303" y="37"/>
                    <a:pt x="319" y="48"/>
                  </a:cubicBezTo>
                  <a:cubicBezTo>
                    <a:pt x="346" y="88"/>
                    <a:pt x="385" y="146"/>
                    <a:pt x="433" y="162"/>
                  </a:cubicBezTo>
                  <a:cubicBezTo>
                    <a:pt x="450" y="168"/>
                    <a:pt x="469" y="170"/>
                    <a:pt x="487" y="174"/>
                  </a:cubicBezTo>
                  <a:cubicBezTo>
                    <a:pt x="515" y="172"/>
                    <a:pt x="543" y="171"/>
                    <a:pt x="571" y="168"/>
                  </a:cubicBezTo>
                  <a:cubicBezTo>
                    <a:pt x="609" y="164"/>
                    <a:pt x="631" y="122"/>
                    <a:pt x="661" y="102"/>
                  </a:cubicBezTo>
                  <a:cubicBezTo>
                    <a:pt x="683" y="69"/>
                    <a:pt x="661" y="97"/>
                    <a:pt x="691" y="72"/>
                  </a:cubicBezTo>
                  <a:cubicBezTo>
                    <a:pt x="750" y="23"/>
                    <a:pt x="674" y="83"/>
                    <a:pt x="721" y="36"/>
                  </a:cubicBezTo>
                  <a:cubicBezTo>
                    <a:pt x="743" y="14"/>
                    <a:pt x="782" y="11"/>
                    <a:pt x="811" y="6"/>
                  </a:cubicBezTo>
                  <a:cubicBezTo>
                    <a:pt x="827" y="8"/>
                    <a:pt x="843" y="8"/>
                    <a:pt x="859" y="12"/>
                  </a:cubicBezTo>
                  <a:cubicBezTo>
                    <a:pt x="904" y="24"/>
                    <a:pt x="924" y="86"/>
                    <a:pt x="955" y="114"/>
                  </a:cubicBezTo>
                  <a:cubicBezTo>
                    <a:pt x="994" y="148"/>
                    <a:pt x="1049" y="182"/>
                    <a:pt x="1099" y="192"/>
                  </a:cubicBezTo>
                  <a:cubicBezTo>
                    <a:pt x="1123" y="190"/>
                    <a:pt x="1147" y="189"/>
                    <a:pt x="1171" y="186"/>
                  </a:cubicBezTo>
                  <a:cubicBezTo>
                    <a:pt x="1208" y="181"/>
                    <a:pt x="1232" y="145"/>
                    <a:pt x="1261" y="126"/>
                  </a:cubicBezTo>
                  <a:cubicBezTo>
                    <a:pt x="1276" y="103"/>
                    <a:pt x="1333" y="44"/>
                    <a:pt x="1357" y="36"/>
                  </a:cubicBezTo>
                  <a:cubicBezTo>
                    <a:pt x="1369" y="32"/>
                    <a:pt x="1393" y="24"/>
                    <a:pt x="1393" y="24"/>
                  </a:cubicBezTo>
                  <a:cubicBezTo>
                    <a:pt x="1419" y="26"/>
                    <a:pt x="1446" y="24"/>
                    <a:pt x="1471" y="30"/>
                  </a:cubicBezTo>
                  <a:cubicBezTo>
                    <a:pt x="1494" y="36"/>
                    <a:pt x="1486" y="52"/>
                    <a:pt x="1495" y="66"/>
                  </a:cubicBezTo>
                  <a:cubicBezTo>
                    <a:pt x="1516" y="97"/>
                    <a:pt x="1541" y="129"/>
                    <a:pt x="1573" y="150"/>
                  </a:cubicBezTo>
                  <a:cubicBezTo>
                    <a:pt x="1651" y="384"/>
                    <a:pt x="1400" y="344"/>
                    <a:pt x="1261" y="348"/>
                  </a:cubicBezTo>
                  <a:cubicBezTo>
                    <a:pt x="1043" y="379"/>
                    <a:pt x="819" y="373"/>
                    <a:pt x="601" y="342"/>
                  </a:cubicBezTo>
                  <a:cubicBezTo>
                    <a:pt x="404" y="349"/>
                    <a:pt x="428" y="352"/>
                    <a:pt x="217" y="342"/>
                  </a:cubicBezTo>
                  <a:cubicBezTo>
                    <a:pt x="155" y="339"/>
                    <a:pt x="31" y="330"/>
                    <a:pt x="31" y="330"/>
                  </a:cubicBezTo>
                  <a:cubicBezTo>
                    <a:pt x="25" y="326"/>
                    <a:pt x="14" y="325"/>
                    <a:pt x="13" y="318"/>
                  </a:cubicBezTo>
                  <a:cubicBezTo>
                    <a:pt x="0" y="235"/>
                    <a:pt x="67" y="209"/>
                    <a:pt x="67" y="138"/>
                  </a:cubicBezTo>
                  <a:close/>
                </a:path>
              </a:pathLst>
            </a:custGeom>
            <a:solidFill>
              <a:srgbClr val="333399"/>
            </a:solidFill>
            <a:ln w="9525">
              <a:solidFill>
                <a:srgbClr val="333399"/>
              </a:solidFill>
              <a:round/>
              <a:headEnd/>
              <a:tailEnd/>
            </a:ln>
            <a:effectLst/>
          </p:spPr>
          <p:txBody>
            <a:bodyPr wrap="none" anchor="ctr"/>
            <a:lstStyle/>
            <a:p>
              <a:endParaRPr lang="en-US"/>
            </a:p>
          </p:txBody>
        </p:sp>
      </p:grpSp>
      <p:pic>
        <p:nvPicPr>
          <p:cNvPr id="1340470" name="Picture 54"/>
          <p:cNvPicPr>
            <a:picLocks noGrp="1" noChangeAspect="1" noChangeArrowheads="1"/>
          </p:cNvPicPr>
          <p:nvPr>
            <p:ph idx="1"/>
          </p:nvPr>
        </p:nvPicPr>
        <p:blipFill>
          <a:blip r:embed="rId3" cstate="print">
            <a:grayscl/>
          </a:blip>
          <a:srcRect/>
          <a:stretch>
            <a:fillRect/>
          </a:stretch>
        </p:blipFill>
        <p:spPr>
          <a:xfrm>
            <a:off x="7696200" y="3154363"/>
            <a:ext cx="1447800" cy="427037"/>
          </a:xfrm>
          <a:noFill/>
          <a:ln/>
        </p:spPr>
      </p:pic>
      <p:grpSp>
        <p:nvGrpSpPr>
          <p:cNvPr id="1340471" name="Group 55"/>
          <p:cNvGrpSpPr>
            <a:grpSpLocks/>
          </p:cNvGrpSpPr>
          <p:nvPr/>
        </p:nvGrpSpPr>
        <p:grpSpPr bwMode="auto">
          <a:xfrm>
            <a:off x="6783388" y="3127375"/>
            <a:ext cx="354012" cy="2905125"/>
            <a:chOff x="4273" y="1970"/>
            <a:chExt cx="223" cy="1830"/>
          </a:xfrm>
        </p:grpSpPr>
        <p:sp>
          <p:nvSpPr>
            <p:cNvPr id="1340472" name="Oval 56"/>
            <p:cNvSpPr>
              <a:spLocks noChangeArrowheads="1"/>
            </p:cNvSpPr>
            <p:nvPr/>
          </p:nvSpPr>
          <p:spPr bwMode="auto">
            <a:xfrm>
              <a:off x="4363" y="2240"/>
              <a:ext cx="68" cy="77"/>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0473" name="Line 57"/>
            <p:cNvSpPr>
              <a:spLocks noChangeShapeType="1"/>
            </p:cNvSpPr>
            <p:nvPr/>
          </p:nvSpPr>
          <p:spPr bwMode="auto">
            <a:xfrm>
              <a:off x="4400" y="2360"/>
              <a:ext cx="0" cy="1440"/>
            </a:xfrm>
            <a:prstGeom prst="line">
              <a:avLst/>
            </a:prstGeom>
            <a:noFill/>
            <a:ln w="57150" cap="rnd">
              <a:solidFill>
                <a:srgbClr val="FF0000"/>
              </a:solidFill>
              <a:prstDash val="sysDot"/>
              <a:round/>
              <a:headEnd/>
              <a:tailEnd/>
            </a:ln>
            <a:effectLst/>
          </p:spPr>
          <p:txBody>
            <a:bodyPr wrap="none" anchor="ctr">
              <a:spAutoFit/>
            </a:bodyPr>
            <a:lstStyle/>
            <a:p>
              <a:endParaRPr lang="en-US"/>
            </a:p>
          </p:txBody>
        </p:sp>
        <p:sp>
          <p:nvSpPr>
            <p:cNvPr id="1340474" name="Text Box 58"/>
            <p:cNvSpPr txBox="1">
              <a:spLocks noChangeArrowheads="1"/>
            </p:cNvSpPr>
            <p:nvPr/>
          </p:nvSpPr>
          <p:spPr bwMode="auto">
            <a:xfrm>
              <a:off x="4273" y="1970"/>
              <a:ext cx="223" cy="288"/>
            </a:xfrm>
            <a:prstGeom prst="rect">
              <a:avLst/>
            </a:prstGeom>
            <a:noFill/>
            <a:ln w="9525">
              <a:noFill/>
              <a:miter lim="800000"/>
              <a:headEnd/>
              <a:tailEnd/>
            </a:ln>
            <a:effectLst/>
          </p:spPr>
          <p:txBody>
            <a:bodyPr wrap="none">
              <a:spAutoFit/>
            </a:bodyPr>
            <a:lstStyle/>
            <a:p>
              <a:pPr eaLnBrk="1" hangingPunct="1"/>
              <a:r>
                <a:rPr lang="en-US" b="1">
                  <a:solidFill>
                    <a:srgbClr val="FF0000"/>
                  </a:solidFill>
                </a:rPr>
                <a:t>a</a:t>
              </a:r>
            </a:p>
          </p:txBody>
        </p:sp>
      </p:grpSp>
      <p:grpSp>
        <p:nvGrpSpPr>
          <p:cNvPr id="1340475" name="Group 59"/>
          <p:cNvGrpSpPr>
            <a:grpSpLocks/>
          </p:cNvGrpSpPr>
          <p:nvPr/>
        </p:nvGrpSpPr>
        <p:grpSpPr bwMode="auto">
          <a:xfrm>
            <a:off x="5486400" y="3657600"/>
            <a:ext cx="369888" cy="2374900"/>
            <a:chOff x="3456" y="2304"/>
            <a:chExt cx="233" cy="1496"/>
          </a:xfrm>
        </p:grpSpPr>
        <p:sp>
          <p:nvSpPr>
            <p:cNvPr id="1340476" name="Oval 60"/>
            <p:cNvSpPr>
              <a:spLocks noChangeArrowheads="1"/>
            </p:cNvSpPr>
            <p:nvPr/>
          </p:nvSpPr>
          <p:spPr bwMode="auto">
            <a:xfrm>
              <a:off x="3556" y="2605"/>
              <a:ext cx="68" cy="77"/>
            </a:xfrm>
            <a:prstGeom prst="ellipse">
              <a:avLst/>
            </a:prstGeom>
            <a:solidFill>
              <a:schemeClr val="accent2"/>
            </a:solidFill>
            <a:ln w="9525">
              <a:solidFill>
                <a:schemeClr val="accent2"/>
              </a:solidFill>
              <a:round/>
              <a:headEnd/>
              <a:tailEnd/>
            </a:ln>
            <a:effectLst/>
          </p:spPr>
          <p:txBody>
            <a:bodyPr wrap="none" anchor="ctr"/>
            <a:lstStyle/>
            <a:p>
              <a:endParaRPr lang="en-US"/>
            </a:p>
          </p:txBody>
        </p:sp>
        <p:sp>
          <p:nvSpPr>
            <p:cNvPr id="1340477" name="Line 61"/>
            <p:cNvSpPr>
              <a:spLocks noChangeShapeType="1"/>
            </p:cNvSpPr>
            <p:nvPr/>
          </p:nvSpPr>
          <p:spPr bwMode="auto">
            <a:xfrm>
              <a:off x="3592" y="2640"/>
              <a:ext cx="0" cy="1160"/>
            </a:xfrm>
            <a:prstGeom prst="line">
              <a:avLst/>
            </a:prstGeom>
            <a:noFill/>
            <a:ln w="57150" cap="rnd">
              <a:solidFill>
                <a:schemeClr val="accent2"/>
              </a:solidFill>
              <a:prstDash val="sysDot"/>
              <a:round/>
              <a:headEnd/>
              <a:tailEnd/>
            </a:ln>
            <a:effectLst/>
          </p:spPr>
          <p:txBody>
            <a:bodyPr anchor="ctr">
              <a:spAutoFit/>
            </a:bodyPr>
            <a:lstStyle/>
            <a:p>
              <a:endParaRPr lang="en-US"/>
            </a:p>
          </p:txBody>
        </p:sp>
        <p:sp>
          <p:nvSpPr>
            <p:cNvPr id="1340478" name="Text Box 62"/>
            <p:cNvSpPr txBox="1">
              <a:spLocks noChangeArrowheads="1"/>
            </p:cNvSpPr>
            <p:nvPr/>
          </p:nvSpPr>
          <p:spPr bwMode="auto">
            <a:xfrm>
              <a:off x="3456" y="2304"/>
              <a:ext cx="233" cy="288"/>
            </a:xfrm>
            <a:prstGeom prst="rect">
              <a:avLst/>
            </a:prstGeom>
            <a:noFill/>
            <a:ln w="9525">
              <a:noFill/>
              <a:miter lim="800000"/>
              <a:headEnd/>
              <a:tailEnd/>
            </a:ln>
            <a:effectLst/>
          </p:spPr>
          <p:txBody>
            <a:bodyPr>
              <a:spAutoFit/>
            </a:bodyPr>
            <a:lstStyle/>
            <a:p>
              <a:pPr eaLnBrk="1" hangingPunct="1"/>
              <a:r>
                <a:rPr lang="en-US" b="1">
                  <a:solidFill>
                    <a:schemeClr val="accent2"/>
                  </a:solidFill>
                </a:rPr>
                <a:t>b</a:t>
              </a:r>
            </a:p>
          </p:txBody>
        </p:sp>
      </p:grpSp>
      <p:sp>
        <p:nvSpPr>
          <p:cNvPr id="1340479" name="Line 63"/>
          <p:cNvSpPr>
            <a:spLocks noChangeShapeType="1"/>
          </p:cNvSpPr>
          <p:nvPr/>
        </p:nvSpPr>
        <p:spPr bwMode="auto">
          <a:xfrm>
            <a:off x="8991600" y="3657600"/>
            <a:ext cx="0" cy="2362200"/>
          </a:xfrm>
          <a:prstGeom prst="line">
            <a:avLst/>
          </a:prstGeom>
          <a:noFill/>
          <a:ln w="19050">
            <a:solidFill>
              <a:schemeClr val="tx1"/>
            </a:solidFill>
            <a:round/>
            <a:headEnd/>
            <a:tailEnd/>
          </a:ln>
          <a:effectLst/>
        </p:spPr>
        <p:txBody>
          <a:bodyPr wrap="none" anchor="ctr">
            <a:spAutoFit/>
          </a:bodyPr>
          <a:lstStyle/>
          <a:p>
            <a:endParaRPr lang="en-US"/>
          </a:p>
        </p:txBody>
      </p:sp>
      <p:sp>
        <p:nvSpPr>
          <p:cNvPr id="1340480" name="Text Box 64"/>
          <p:cNvSpPr txBox="1">
            <a:spLocks noChangeArrowheads="1"/>
          </p:cNvSpPr>
          <p:nvPr/>
        </p:nvSpPr>
        <p:spPr bwMode="auto">
          <a:xfrm>
            <a:off x="7772400" y="4572000"/>
            <a:ext cx="1143000" cy="304800"/>
          </a:xfrm>
          <a:prstGeom prst="rect">
            <a:avLst/>
          </a:prstGeom>
          <a:noFill/>
          <a:ln w="9525">
            <a:noFill/>
            <a:miter lim="800000"/>
            <a:headEnd/>
            <a:tailEnd/>
          </a:ln>
          <a:effectLst/>
        </p:spPr>
        <p:txBody>
          <a:bodyPr>
            <a:spAutoFit/>
          </a:bodyPr>
          <a:lstStyle/>
          <a:p>
            <a:pPr>
              <a:spcBef>
                <a:spcPct val="50000"/>
              </a:spcBef>
            </a:pPr>
            <a:r>
              <a:rPr lang="en-US" sz="1400" b="1">
                <a:latin typeface="Comic Sans MS" pitchFamily="66" charset="0"/>
              </a:rPr>
              <a:t>5,000 ft</a:t>
            </a:r>
          </a:p>
        </p:txBody>
      </p:sp>
      <p:sp>
        <p:nvSpPr>
          <p:cNvPr id="1340481" name="Text Box 65"/>
          <p:cNvSpPr txBox="1">
            <a:spLocks noChangeArrowheads="1"/>
          </p:cNvSpPr>
          <p:nvPr/>
        </p:nvSpPr>
        <p:spPr bwMode="auto">
          <a:xfrm>
            <a:off x="7772400" y="5562600"/>
            <a:ext cx="1143000" cy="304800"/>
          </a:xfrm>
          <a:prstGeom prst="rect">
            <a:avLst/>
          </a:prstGeom>
          <a:noFill/>
          <a:ln w="9525">
            <a:noFill/>
            <a:miter lim="800000"/>
            <a:headEnd/>
            <a:tailEnd/>
          </a:ln>
          <a:effectLst/>
        </p:spPr>
        <p:txBody>
          <a:bodyPr>
            <a:spAutoFit/>
          </a:bodyPr>
          <a:lstStyle/>
          <a:p>
            <a:pPr>
              <a:spcBef>
                <a:spcPct val="50000"/>
              </a:spcBef>
            </a:pPr>
            <a:r>
              <a:rPr lang="en-US" sz="1400" b="1">
                <a:latin typeface="Comic Sans MS" pitchFamily="66" charset="0"/>
              </a:rPr>
              <a:t>1,500 ft</a:t>
            </a:r>
          </a:p>
        </p:txBody>
      </p:sp>
      <p:sp>
        <p:nvSpPr>
          <p:cNvPr id="1340482" name="Line 66"/>
          <p:cNvSpPr>
            <a:spLocks noChangeShapeType="1"/>
          </p:cNvSpPr>
          <p:nvPr/>
        </p:nvSpPr>
        <p:spPr bwMode="auto">
          <a:xfrm>
            <a:off x="8686800" y="3733800"/>
            <a:ext cx="304800" cy="0"/>
          </a:xfrm>
          <a:prstGeom prst="line">
            <a:avLst/>
          </a:prstGeom>
          <a:noFill/>
          <a:ln w="9525">
            <a:solidFill>
              <a:schemeClr val="tx1"/>
            </a:solidFill>
            <a:round/>
            <a:headEnd/>
            <a:tailEnd/>
          </a:ln>
          <a:effectLst/>
        </p:spPr>
        <p:txBody>
          <a:bodyPr wrap="none" anchor="ctr">
            <a:spAutoFit/>
          </a:bodyPr>
          <a:lstStyle/>
          <a:p>
            <a:endParaRPr lang="en-US"/>
          </a:p>
        </p:txBody>
      </p:sp>
      <p:sp>
        <p:nvSpPr>
          <p:cNvPr id="1340483" name="Line 67"/>
          <p:cNvSpPr>
            <a:spLocks noChangeShapeType="1"/>
          </p:cNvSpPr>
          <p:nvPr/>
        </p:nvSpPr>
        <p:spPr bwMode="auto">
          <a:xfrm>
            <a:off x="8686800" y="4724400"/>
            <a:ext cx="304800" cy="0"/>
          </a:xfrm>
          <a:prstGeom prst="line">
            <a:avLst/>
          </a:prstGeom>
          <a:noFill/>
          <a:ln w="9525">
            <a:solidFill>
              <a:schemeClr val="tx1"/>
            </a:solidFill>
            <a:round/>
            <a:headEnd/>
            <a:tailEnd/>
          </a:ln>
          <a:effectLst/>
        </p:spPr>
        <p:txBody>
          <a:bodyPr wrap="none" anchor="ctr">
            <a:spAutoFit/>
          </a:bodyPr>
          <a:lstStyle/>
          <a:p>
            <a:endParaRPr lang="en-US"/>
          </a:p>
        </p:txBody>
      </p:sp>
      <p:grpSp>
        <p:nvGrpSpPr>
          <p:cNvPr id="1340484" name="Group 68"/>
          <p:cNvGrpSpPr>
            <a:grpSpLocks/>
          </p:cNvGrpSpPr>
          <p:nvPr/>
        </p:nvGrpSpPr>
        <p:grpSpPr bwMode="auto">
          <a:xfrm>
            <a:off x="3124200" y="1143000"/>
            <a:ext cx="2895600" cy="2895600"/>
            <a:chOff x="1968" y="720"/>
            <a:chExt cx="1824" cy="1824"/>
          </a:xfrm>
        </p:grpSpPr>
        <p:sp>
          <p:nvSpPr>
            <p:cNvPr id="1340485" name="AutoShape 69"/>
            <p:cNvSpPr>
              <a:spLocks noChangeArrowheads="1"/>
            </p:cNvSpPr>
            <p:nvPr/>
          </p:nvSpPr>
          <p:spPr bwMode="auto">
            <a:xfrm>
              <a:off x="1968" y="720"/>
              <a:ext cx="1824" cy="1824"/>
            </a:xfrm>
            <a:prstGeom prst="flowChartManualOperation">
              <a:avLst/>
            </a:prstGeom>
            <a:gradFill rotWithShape="1">
              <a:gsLst>
                <a:gs pos="0">
                  <a:srgbClr val="FF0000">
                    <a:alpha val="14999"/>
                  </a:srgbClr>
                </a:gs>
                <a:gs pos="100000">
                  <a:srgbClr val="FF0000">
                    <a:gamma/>
                    <a:tint val="32157"/>
                    <a:invGamma/>
                  </a:srgbClr>
                </a:gs>
              </a:gsLst>
              <a:lin ang="5400000" scaled="1"/>
            </a:gradFill>
            <a:ln w="9525">
              <a:solidFill>
                <a:schemeClr val="tx1"/>
              </a:solidFill>
              <a:miter lim="800000"/>
              <a:headEnd/>
              <a:tailEnd/>
            </a:ln>
            <a:effectLst/>
          </p:spPr>
          <p:txBody>
            <a:bodyPr anchor="ctr">
              <a:spAutoFit/>
            </a:bodyPr>
            <a:lstStyle/>
            <a:p>
              <a:pPr algn="ctr" eaLnBrk="1" hangingPunct="1"/>
              <a:endParaRPr lang="en-US" sz="1800"/>
            </a:p>
          </p:txBody>
        </p:sp>
        <p:sp>
          <p:nvSpPr>
            <p:cNvPr id="1340486" name="Text Box 70"/>
            <p:cNvSpPr txBox="1">
              <a:spLocks noChangeArrowheads="1"/>
            </p:cNvSpPr>
            <p:nvPr/>
          </p:nvSpPr>
          <p:spPr bwMode="auto">
            <a:xfrm>
              <a:off x="2304" y="1098"/>
              <a:ext cx="1140" cy="250"/>
            </a:xfrm>
            <a:prstGeom prst="rect">
              <a:avLst/>
            </a:prstGeom>
            <a:noFill/>
            <a:ln w="9525">
              <a:noFill/>
              <a:miter lim="800000"/>
              <a:headEnd/>
              <a:tailEnd/>
            </a:ln>
            <a:effectLst/>
          </p:spPr>
          <p:txBody>
            <a:bodyPr wrap="none">
              <a:spAutoFit/>
            </a:bodyPr>
            <a:lstStyle/>
            <a:p>
              <a:pPr eaLnBrk="1" hangingPunct="1"/>
              <a:r>
                <a:rPr lang="en-US" sz="2000" b="1">
                  <a:latin typeface="Comic Sans MS" pitchFamily="66" charset="0"/>
                </a:rPr>
                <a:t>WARM CORE</a:t>
              </a:r>
            </a:p>
          </p:txBody>
        </p:sp>
      </p:grpSp>
      <p:sp>
        <p:nvSpPr>
          <p:cNvPr id="1340487" name="Line 71"/>
          <p:cNvSpPr>
            <a:spLocks noChangeShapeType="1"/>
          </p:cNvSpPr>
          <p:nvPr/>
        </p:nvSpPr>
        <p:spPr bwMode="auto">
          <a:xfrm>
            <a:off x="8686800" y="5715000"/>
            <a:ext cx="304800" cy="0"/>
          </a:xfrm>
          <a:prstGeom prst="line">
            <a:avLst/>
          </a:prstGeom>
          <a:noFill/>
          <a:ln w="9525">
            <a:solidFill>
              <a:schemeClr val="tx1"/>
            </a:solidFill>
            <a:round/>
            <a:headEnd/>
            <a:tailEnd/>
          </a:ln>
          <a:effectLst/>
        </p:spPr>
        <p:txBody>
          <a:bodyPr wrap="none" anchor="ctr">
            <a:spAutoFit/>
          </a:bodyPr>
          <a:lstStyle/>
          <a:p>
            <a:endParaRPr lang="en-US"/>
          </a:p>
        </p:txBody>
      </p:sp>
      <p:sp>
        <p:nvSpPr>
          <p:cNvPr id="1340488" name="Rectangle 72" descr="Light upward diagonal"/>
          <p:cNvSpPr>
            <a:spLocks noChangeArrowheads="1"/>
          </p:cNvSpPr>
          <p:nvPr/>
        </p:nvSpPr>
        <p:spPr bwMode="auto">
          <a:xfrm>
            <a:off x="8686800" y="5715000"/>
            <a:ext cx="304800" cy="304800"/>
          </a:xfrm>
          <a:prstGeom prst="rect">
            <a:avLst/>
          </a:prstGeom>
          <a:pattFill prst="ltUpDiag">
            <a:fgClr>
              <a:schemeClr val="tx1"/>
            </a:fgClr>
            <a:bgClr>
              <a:schemeClr val="bg1"/>
            </a:bgClr>
          </a:pattFill>
          <a:ln w="9525">
            <a:solidFill>
              <a:schemeClr val="tx1"/>
            </a:solidFill>
            <a:miter lim="800000"/>
            <a:headEnd/>
            <a:tailEnd/>
          </a:ln>
          <a:effectLst/>
        </p:spPr>
        <p:txBody>
          <a:bodyPr wrap="none" anchor="ctr">
            <a:spAutoFit/>
          </a:bodyPr>
          <a:lstStyle/>
          <a:p>
            <a:endParaRPr lang="en-US"/>
          </a:p>
        </p:txBody>
      </p:sp>
      <p:sp>
        <p:nvSpPr>
          <p:cNvPr id="1340489" name="Text Box 73"/>
          <p:cNvSpPr txBox="1">
            <a:spLocks noChangeArrowheads="1"/>
          </p:cNvSpPr>
          <p:nvPr/>
        </p:nvSpPr>
        <p:spPr bwMode="auto">
          <a:xfrm>
            <a:off x="4114800" y="4495800"/>
            <a:ext cx="950913" cy="579438"/>
          </a:xfrm>
          <a:prstGeom prst="rect">
            <a:avLst/>
          </a:prstGeom>
          <a:noFill/>
          <a:ln w="9525">
            <a:noFill/>
            <a:miter lim="800000"/>
            <a:headEnd/>
            <a:tailEnd/>
          </a:ln>
          <a:effectLst/>
        </p:spPr>
        <p:txBody>
          <a:bodyPr wrap="none">
            <a:spAutoFit/>
          </a:bodyPr>
          <a:lstStyle/>
          <a:p>
            <a:pPr eaLnBrk="1" hangingPunct="1"/>
            <a:r>
              <a:rPr lang="en-US" sz="3200" b="1">
                <a:latin typeface="Comic Sans MS" pitchFamily="66" charset="0"/>
              </a:rPr>
              <a:t>EYE</a:t>
            </a:r>
          </a:p>
        </p:txBody>
      </p:sp>
      <p:grpSp>
        <p:nvGrpSpPr>
          <p:cNvPr id="1340490" name="Group 74"/>
          <p:cNvGrpSpPr>
            <a:grpSpLocks/>
          </p:cNvGrpSpPr>
          <p:nvPr/>
        </p:nvGrpSpPr>
        <p:grpSpPr bwMode="auto">
          <a:xfrm>
            <a:off x="47625" y="5749925"/>
            <a:ext cx="2657475" cy="1076325"/>
            <a:chOff x="30" y="3622"/>
            <a:chExt cx="1674" cy="678"/>
          </a:xfrm>
        </p:grpSpPr>
        <p:sp>
          <p:nvSpPr>
            <p:cNvPr id="1340491" name="Text Box 75"/>
            <p:cNvSpPr txBox="1">
              <a:spLocks noChangeArrowheads="1"/>
            </p:cNvSpPr>
            <p:nvPr/>
          </p:nvSpPr>
          <p:spPr bwMode="auto">
            <a:xfrm>
              <a:off x="30" y="3622"/>
              <a:ext cx="1674" cy="678"/>
            </a:xfrm>
            <a:prstGeom prst="rect">
              <a:avLst/>
            </a:prstGeom>
            <a:solidFill>
              <a:schemeClr val="bg1"/>
            </a:solidFill>
            <a:ln w="9525">
              <a:solidFill>
                <a:schemeClr val="tx1"/>
              </a:solidFill>
              <a:miter lim="800000"/>
              <a:headEnd/>
              <a:tailEnd/>
            </a:ln>
            <a:effectLst/>
          </p:spPr>
          <p:txBody>
            <a:bodyPr wrap="none">
              <a:spAutoFit/>
            </a:bodyPr>
            <a:lstStyle/>
            <a:p>
              <a:pPr algn="ctr"/>
              <a:r>
                <a:rPr lang="en-US" b="1" u="sng">
                  <a:latin typeface="Times" charset="0"/>
                </a:rPr>
                <a:t>HRD Methodology</a:t>
              </a:r>
            </a:p>
            <a:p>
              <a:pPr algn="ctr"/>
              <a:r>
                <a:rPr lang="en-US" sz="2000">
                  <a:latin typeface="Times" charset="0"/>
                </a:rPr>
                <a:t>1) flight-level      MBL</a:t>
              </a:r>
            </a:p>
            <a:p>
              <a:pPr algn="ctr"/>
              <a:r>
                <a:rPr lang="en-US" sz="2000">
                  <a:latin typeface="Times" charset="0"/>
                </a:rPr>
                <a:t>2) MBL      10 m</a:t>
              </a:r>
            </a:p>
          </p:txBody>
        </p:sp>
        <p:sp>
          <p:nvSpPr>
            <p:cNvPr id="1340492" name="Line 76"/>
            <p:cNvSpPr>
              <a:spLocks noChangeShapeType="1"/>
            </p:cNvSpPr>
            <p:nvPr/>
          </p:nvSpPr>
          <p:spPr bwMode="auto">
            <a:xfrm>
              <a:off x="864" y="4168"/>
              <a:ext cx="192" cy="0"/>
            </a:xfrm>
            <a:prstGeom prst="line">
              <a:avLst/>
            </a:prstGeom>
            <a:noFill/>
            <a:ln w="57150">
              <a:solidFill>
                <a:schemeClr val="tx1"/>
              </a:solidFill>
              <a:round/>
              <a:headEnd/>
              <a:tailEnd type="triangle" w="med" len="med"/>
            </a:ln>
            <a:effectLst/>
          </p:spPr>
          <p:txBody>
            <a:bodyPr/>
            <a:lstStyle/>
            <a:p>
              <a:endParaRPr lang="en-US"/>
            </a:p>
          </p:txBody>
        </p:sp>
        <p:sp>
          <p:nvSpPr>
            <p:cNvPr id="1340493" name="Line 77"/>
            <p:cNvSpPr>
              <a:spLocks noChangeShapeType="1"/>
            </p:cNvSpPr>
            <p:nvPr/>
          </p:nvSpPr>
          <p:spPr bwMode="auto">
            <a:xfrm>
              <a:off x="1048" y="3984"/>
              <a:ext cx="192" cy="0"/>
            </a:xfrm>
            <a:prstGeom prst="line">
              <a:avLst/>
            </a:prstGeom>
            <a:noFill/>
            <a:ln w="57150">
              <a:solidFill>
                <a:schemeClr val="tx1"/>
              </a:solidFill>
              <a:round/>
              <a:headEnd/>
              <a:tailEnd type="triangle" w="med" len="med"/>
            </a:ln>
            <a:effectLst/>
          </p:spPr>
          <p:txBody>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40430"/>
                                        </p:tgtEl>
                                        <p:attrNameLst>
                                          <p:attrName>style.visibility</p:attrName>
                                        </p:attrNameLst>
                                      </p:cBhvr>
                                      <p:to>
                                        <p:strVal val="visible"/>
                                      </p:to>
                                    </p:set>
                                    <p:animEffect transition="in" filter="wipe(right)">
                                      <p:cBhvr>
                                        <p:cTn id="7" dur="500"/>
                                        <p:tgtEl>
                                          <p:spTgt spid="13404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34049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34048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134048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134047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1340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430" grpId="0" animBg="1"/>
      <p:bldP spid="134048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45538" name="Text Box 2"/>
          <p:cNvSpPr txBox="1">
            <a:spLocks noChangeArrowheads="1"/>
          </p:cNvSpPr>
          <p:nvPr/>
        </p:nvSpPr>
        <p:spPr bwMode="auto">
          <a:xfrm>
            <a:off x="1468438" y="130175"/>
            <a:ext cx="6100762" cy="1066800"/>
          </a:xfrm>
          <a:prstGeom prst="rect">
            <a:avLst/>
          </a:prstGeom>
          <a:ln w="9525">
            <a:noFill/>
            <a:miter lim="800000"/>
            <a:headEnd/>
            <a:tailEnd/>
          </a:ln>
          <a:effectLst/>
        </p:spPr>
        <p:txBody>
          <a:bodyPr wrap="none">
            <a:spAutoFit/>
          </a:bodyPr>
          <a:lstStyle/>
          <a:p>
            <a:pPr algn="ctr" eaLnBrk="1" hangingPunct="1"/>
            <a:r>
              <a:rPr lang="en-US" sz="3200">
                <a:solidFill>
                  <a:schemeClr val="bg1"/>
                </a:solidFill>
                <a:latin typeface="Times New Roman" pitchFamily="18" charset="0"/>
              </a:rPr>
              <a:t>Some New Hurricane Andrew Data:</a:t>
            </a:r>
          </a:p>
          <a:p>
            <a:pPr algn="ctr" eaLnBrk="1" hangingPunct="1"/>
            <a:r>
              <a:rPr lang="en-US" sz="3200">
                <a:solidFill>
                  <a:schemeClr val="bg1"/>
                </a:solidFill>
                <a:latin typeface="Times New Roman" pitchFamily="18" charset="0"/>
              </a:rPr>
              <a:t>Radar Feature Tracking</a:t>
            </a:r>
          </a:p>
        </p:txBody>
      </p:sp>
      <p:pic>
        <p:nvPicPr>
          <p:cNvPr id="1345539" name="andrew_cells.mpg">
            <a:hlinkClick r:id="" action="ppaction://media"/>
          </p:cNvPr>
          <p:cNvPicPr>
            <a:picLocks noGrp="1" noRot="1" noChangeAspect="1" noChangeArrowheads="1"/>
          </p:cNvPicPr>
          <p:nvPr>
            <p:ph/>
            <a:videoFile r:link="rId1"/>
          </p:nvPr>
        </p:nvPicPr>
        <p:blipFill>
          <a:blip r:embed="rId4" cstate="print"/>
          <a:srcRect/>
          <a:stretch>
            <a:fillRect/>
          </a:stretch>
        </p:blipFill>
        <p:spPr>
          <a:xfrm>
            <a:off x="1819275" y="1219200"/>
            <a:ext cx="5343525" cy="5486400"/>
          </a:xfrm>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0" fill="hold"/>
                                        <p:tgtEl>
                                          <p:spTgt spid="13455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345539"/>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586" name="Rectangle 2"/>
          <p:cNvSpPr>
            <a:spLocks noChangeArrowheads="1"/>
          </p:cNvSpPr>
          <p:nvPr/>
        </p:nvSpPr>
        <p:spPr bwMode="auto">
          <a:xfrm>
            <a:off x="1633538" y="66675"/>
            <a:ext cx="9144000" cy="0"/>
          </a:xfrm>
          <a:prstGeom prst="rect">
            <a:avLst/>
          </a:prstGeom>
          <a:noFill/>
          <a:ln w="9525">
            <a:noFill/>
            <a:miter lim="800000"/>
            <a:headEnd/>
            <a:tailEnd/>
          </a:ln>
          <a:effectLst/>
        </p:spPr>
        <p:txBody>
          <a:bodyPr>
            <a:spAutoFit/>
          </a:bodyPr>
          <a:lstStyle/>
          <a:p>
            <a:endParaRPr lang="en-US"/>
          </a:p>
        </p:txBody>
      </p:sp>
      <p:pic>
        <p:nvPicPr>
          <p:cNvPr id="1347587" name="Picture 3"/>
          <p:cNvPicPr>
            <a:picLocks noChangeAspect="1" noChangeArrowheads="1"/>
          </p:cNvPicPr>
          <p:nvPr/>
        </p:nvPicPr>
        <p:blipFill>
          <a:blip r:embed="rId3" cstate="print"/>
          <a:srcRect/>
          <a:stretch>
            <a:fillRect/>
          </a:stretch>
        </p:blipFill>
        <p:spPr bwMode="auto">
          <a:xfrm>
            <a:off x="0" y="0"/>
            <a:ext cx="7099300" cy="9296400"/>
          </a:xfrm>
          <a:prstGeom prst="rect">
            <a:avLst/>
          </a:prstGeom>
          <a:noFill/>
        </p:spPr>
      </p:pic>
      <p:sp>
        <p:nvSpPr>
          <p:cNvPr id="1347588" name="Text Box 4"/>
          <p:cNvSpPr txBox="1">
            <a:spLocks noChangeArrowheads="1"/>
          </p:cNvSpPr>
          <p:nvPr/>
        </p:nvSpPr>
        <p:spPr bwMode="auto">
          <a:xfrm>
            <a:off x="228600" y="609600"/>
            <a:ext cx="6523038" cy="588963"/>
          </a:xfrm>
          <a:prstGeom prst="rect">
            <a:avLst/>
          </a:prstGeom>
          <a:solidFill>
            <a:schemeClr val="bg1"/>
          </a:solidFill>
          <a:ln w="9525">
            <a:solidFill>
              <a:schemeClr val="bg1"/>
            </a:solidFill>
            <a:miter lim="800000"/>
            <a:headEnd/>
            <a:tailEnd/>
          </a:ln>
          <a:effectLst/>
        </p:spPr>
        <p:txBody>
          <a:bodyPr>
            <a:spAutoFit/>
          </a:bodyPr>
          <a:lstStyle/>
          <a:p>
            <a:pPr algn="ctr" eaLnBrk="1" hangingPunct="1"/>
            <a:r>
              <a:rPr lang="en-US" sz="3200">
                <a:latin typeface="Times New Roman" pitchFamily="18" charset="0"/>
              </a:rPr>
              <a:t>Hurricane Andrew Feature Tracks (kt)</a:t>
            </a:r>
          </a:p>
        </p:txBody>
      </p:sp>
      <p:sp useBgFill="1">
        <p:nvSpPr>
          <p:cNvPr id="1347589" name="Text Box 5"/>
          <p:cNvSpPr txBox="1">
            <a:spLocks noChangeArrowheads="1"/>
          </p:cNvSpPr>
          <p:nvPr/>
        </p:nvSpPr>
        <p:spPr bwMode="auto">
          <a:xfrm>
            <a:off x="5780088" y="1676400"/>
            <a:ext cx="3203575" cy="3013075"/>
          </a:xfrm>
          <a:prstGeom prst="rect">
            <a:avLst/>
          </a:prstGeom>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Hurricane Andrew</a:t>
            </a:r>
          </a:p>
          <a:p>
            <a:pPr algn="ctr" eaLnBrk="1" hangingPunct="1"/>
            <a:r>
              <a:rPr lang="en-US">
                <a:solidFill>
                  <a:schemeClr val="bg1"/>
                </a:solidFill>
                <a:latin typeface="Times New Roman" pitchFamily="18" charset="0"/>
              </a:rPr>
              <a:t>Re-analysis: </a:t>
            </a:r>
          </a:p>
          <a:p>
            <a:pPr algn="ctr" eaLnBrk="1" hangingPunct="1"/>
            <a:endParaRPr lang="en-US">
              <a:solidFill>
                <a:schemeClr val="bg1"/>
              </a:solidFill>
              <a:latin typeface="Times New Roman" pitchFamily="18" charset="0"/>
            </a:endParaRPr>
          </a:p>
          <a:p>
            <a:pPr algn="ctr" eaLnBrk="1" hangingPunct="1"/>
            <a:r>
              <a:rPr lang="en-US">
                <a:solidFill>
                  <a:schemeClr val="bg1"/>
                </a:solidFill>
                <a:latin typeface="Times New Roman" pitchFamily="18" charset="0"/>
              </a:rPr>
              <a:t>New H*Wind Method - </a:t>
            </a:r>
          </a:p>
          <a:p>
            <a:pPr algn="ctr" eaLnBrk="1" hangingPunct="1"/>
            <a:r>
              <a:rPr lang="en-US">
                <a:solidFill>
                  <a:schemeClr val="bg1"/>
                </a:solidFill>
                <a:latin typeface="Times New Roman" pitchFamily="18" charset="0"/>
              </a:rPr>
              <a:t>148 kt (85% adjustment)</a:t>
            </a:r>
          </a:p>
          <a:p>
            <a:pPr algn="ctr" eaLnBrk="1" hangingPunct="1"/>
            <a:endParaRPr lang="en-US">
              <a:solidFill>
                <a:schemeClr val="bg1"/>
              </a:solidFill>
              <a:latin typeface="Times New Roman" pitchFamily="18" charset="0"/>
            </a:endParaRPr>
          </a:p>
          <a:p>
            <a:pPr algn="ctr" eaLnBrk="1" hangingPunct="1"/>
            <a:r>
              <a:rPr lang="en-US">
                <a:solidFill>
                  <a:schemeClr val="bg1"/>
                </a:solidFill>
                <a:latin typeface="Times New Roman" pitchFamily="18" charset="0"/>
              </a:rPr>
              <a:t>NHC Method –</a:t>
            </a:r>
          </a:p>
          <a:p>
            <a:pPr algn="ctr" eaLnBrk="1" hangingPunct="1"/>
            <a:r>
              <a:rPr lang="en-US">
                <a:solidFill>
                  <a:schemeClr val="bg1"/>
                </a:solidFill>
                <a:latin typeface="Times New Roman" pitchFamily="18" charset="0"/>
              </a:rPr>
              <a:t>143 kt (82% adjustment)</a:t>
            </a: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9634" name="Picture 2" descr="andy1"/>
          <p:cNvPicPr>
            <a:picLocks noChangeAspect="1" noChangeArrowheads="1"/>
          </p:cNvPicPr>
          <p:nvPr/>
        </p:nvPicPr>
        <p:blipFill>
          <a:blip r:embed="rId3" cstate="print"/>
          <a:srcRect/>
          <a:stretch>
            <a:fillRect/>
          </a:stretch>
        </p:blipFill>
        <p:spPr bwMode="auto">
          <a:xfrm>
            <a:off x="0" y="0"/>
            <a:ext cx="9144000" cy="6838950"/>
          </a:xfrm>
          <a:prstGeom prst="rect">
            <a:avLst/>
          </a:prstGeom>
          <a:noFill/>
        </p:spPr>
      </p:pic>
      <p:sp useBgFill="1">
        <p:nvSpPr>
          <p:cNvPr id="1349635" name="Text Box 3"/>
          <p:cNvSpPr txBox="1">
            <a:spLocks noChangeArrowheads="1"/>
          </p:cNvSpPr>
          <p:nvPr/>
        </p:nvSpPr>
        <p:spPr bwMode="auto">
          <a:xfrm>
            <a:off x="4343400" y="152400"/>
            <a:ext cx="4800600" cy="1554163"/>
          </a:xfrm>
          <a:prstGeom prst="rect">
            <a:avLst/>
          </a:prstGeom>
          <a:ln w="9525">
            <a:noFill/>
            <a:miter lim="800000"/>
            <a:headEnd/>
            <a:tailEnd/>
          </a:ln>
          <a:effectLst/>
        </p:spPr>
        <p:txBody>
          <a:bodyPr>
            <a:spAutoFit/>
          </a:bodyPr>
          <a:lstStyle/>
          <a:p>
            <a:pPr algn="ctr" eaLnBrk="1" hangingPunct="1"/>
            <a:r>
              <a:rPr lang="en-US" sz="3200">
                <a:solidFill>
                  <a:schemeClr val="bg1"/>
                </a:solidFill>
                <a:latin typeface="Times New Roman" pitchFamily="18" charset="0"/>
              </a:rPr>
              <a:t>Hurricane Andrew -</a:t>
            </a:r>
          </a:p>
          <a:p>
            <a:pPr algn="ctr" eaLnBrk="1" hangingPunct="1"/>
            <a:r>
              <a:rPr lang="en-US" sz="3200">
                <a:solidFill>
                  <a:schemeClr val="bg1"/>
                </a:solidFill>
                <a:latin typeface="Times New Roman" pitchFamily="18" charset="0"/>
              </a:rPr>
              <a:t>Satellite Dvorak Estimates</a:t>
            </a:r>
          </a:p>
          <a:p>
            <a:pPr algn="ctr" eaLnBrk="1" hangingPunct="1"/>
            <a:r>
              <a:rPr lang="en-US" sz="3200">
                <a:solidFill>
                  <a:schemeClr val="bg1"/>
                </a:solidFill>
                <a:latin typeface="Times New Roman" pitchFamily="18" charset="0"/>
              </a:rPr>
              <a:t>127 kt/935 mb</a:t>
            </a: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682" name="Object 2"/>
          <p:cNvGraphicFramePr>
            <a:graphicFrameLocks noChangeAspect="1"/>
          </p:cNvGraphicFramePr>
          <p:nvPr/>
        </p:nvGraphicFramePr>
        <p:xfrm>
          <a:off x="0" y="0"/>
          <a:ext cx="8077200" cy="6169025"/>
        </p:xfrm>
        <a:graphic>
          <a:graphicData uri="http://schemas.openxmlformats.org/presentationml/2006/ole">
            <mc:AlternateContent xmlns:mc="http://schemas.openxmlformats.org/markup-compatibility/2006">
              <mc:Choice xmlns:v="urn:schemas-microsoft-com:vml" Requires="v">
                <p:oleObj spid="_x0000_s1351690" name="Drawing" r:id="rId4" imgW="4876683" imgH="3724466" progId="">
                  <p:embed/>
                </p:oleObj>
              </mc:Choice>
              <mc:Fallback>
                <p:oleObj name="Drawing" r:id="rId4" imgW="4876683" imgH="3724466"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077200" cy="616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3730" name="Picture 2" descr="1992andfig7"/>
          <p:cNvPicPr>
            <a:picLocks noChangeAspect="1" noChangeArrowheads="1"/>
          </p:cNvPicPr>
          <p:nvPr/>
        </p:nvPicPr>
        <p:blipFill>
          <a:blip r:embed="rId3" cstate="print"/>
          <a:srcRect/>
          <a:stretch>
            <a:fillRect/>
          </a:stretch>
        </p:blipFill>
        <p:spPr bwMode="auto">
          <a:xfrm>
            <a:off x="0" y="0"/>
            <a:ext cx="5410200" cy="7518400"/>
          </a:xfrm>
          <a:prstGeom prst="rect">
            <a:avLst/>
          </a:prstGeom>
          <a:noFill/>
        </p:spPr>
      </p:pic>
      <p:sp useBgFill="1">
        <p:nvSpPr>
          <p:cNvPr id="1353731" name="Text Box 3"/>
          <p:cNvSpPr txBox="1">
            <a:spLocks noChangeArrowheads="1"/>
          </p:cNvSpPr>
          <p:nvPr/>
        </p:nvSpPr>
        <p:spPr bwMode="auto">
          <a:xfrm>
            <a:off x="5486400" y="304800"/>
            <a:ext cx="3581400" cy="2041525"/>
          </a:xfrm>
          <a:prstGeom prst="rect">
            <a:avLst/>
          </a:prstGeom>
          <a:ln w="9525">
            <a:noFill/>
            <a:miter lim="800000"/>
            <a:headEnd/>
            <a:tailEnd/>
          </a:ln>
          <a:effectLst/>
        </p:spPr>
        <p:txBody>
          <a:bodyPr>
            <a:spAutoFit/>
          </a:bodyPr>
          <a:lstStyle/>
          <a:p>
            <a:pPr algn="ctr" eaLnBrk="1" hangingPunct="1"/>
            <a:r>
              <a:rPr lang="en-US" sz="3200">
                <a:solidFill>
                  <a:srgbClr val="FFFFFF"/>
                </a:solidFill>
                <a:latin typeface="Times New Roman" pitchFamily="18" charset="0"/>
              </a:rPr>
              <a:t>Hurricane Andrew’s</a:t>
            </a:r>
          </a:p>
          <a:p>
            <a:pPr algn="ctr" eaLnBrk="1" hangingPunct="1"/>
            <a:r>
              <a:rPr lang="en-US" sz="3200">
                <a:solidFill>
                  <a:srgbClr val="FFFFFF"/>
                </a:solidFill>
                <a:latin typeface="Times New Roman" pitchFamily="18" charset="0"/>
              </a:rPr>
              <a:t>Storm Surge</a:t>
            </a:r>
          </a:p>
          <a:p>
            <a:pPr algn="ctr" eaLnBrk="1" hangingPunct="1"/>
            <a:r>
              <a:rPr lang="en-US" sz="3200">
                <a:solidFill>
                  <a:srgbClr val="FFFFFF"/>
                </a:solidFill>
                <a:latin typeface="Times New Roman" pitchFamily="18" charset="0"/>
              </a:rPr>
              <a:t>And </a:t>
            </a:r>
          </a:p>
          <a:p>
            <a:pPr algn="ctr" eaLnBrk="1" hangingPunct="1"/>
            <a:r>
              <a:rPr lang="en-US" sz="3200">
                <a:solidFill>
                  <a:srgbClr val="FFFFFF"/>
                </a:solidFill>
                <a:latin typeface="Times New Roman" pitchFamily="18" charset="0"/>
              </a:rPr>
              <a:t>SLOSH Runs</a:t>
            </a: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577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55786" name="Photo Editor Photo" r:id="rId4" imgW="7102456" imgH="5113463" progId="">
                  <p:embed/>
                </p:oleObj>
              </mc:Choice>
              <mc:Fallback>
                <p:oleObj name="Photo Editor Photo" r:id="rId4" imgW="7102456" imgH="5113463"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1355779" name="Text Box 3"/>
          <p:cNvSpPr txBox="1">
            <a:spLocks noChangeArrowheads="1"/>
          </p:cNvSpPr>
          <p:nvPr/>
        </p:nvSpPr>
        <p:spPr bwMode="auto">
          <a:xfrm>
            <a:off x="3962400" y="152400"/>
            <a:ext cx="5181600" cy="1066800"/>
          </a:xfrm>
          <a:prstGeom prst="rect">
            <a:avLst/>
          </a:prstGeom>
          <a:ln w="9525">
            <a:noFill/>
            <a:miter lim="800000"/>
            <a:headEnd/>
            <a:tailEnd/>
          </a:ln>
          <a:effectLst/>
        </p:spPr>
        <p:txBody>
          <a:bodyPr>
            <a:spAutoFit/>
          </a:bodyPr>
          <a:lstStyle/>
          <a:p>
            <a:pPr algn="ctr" eaLnBrk="1" hangingPunct="1"/>
            <a:r>
              <a:rPr lang="en-US" sz="3200">
                <a:solidFill>
                  <a:schemeClr val="bg1"/>
                </a:solidFill>
                <a:latin typeface="Times New Roman" pitchFamily="18" charset="0"/>
              </a:rPr>
              <a:t>Structural Damage</a:t>
            </a:r>
          </a:p>
          <a:p>
            <a:pPr algn="ctr" eaLnBrk="1" hangingPunct="1"/>
            <a:r>
              <a:rPr lang="en-US" sz="3200">
                <a:solidFill>
                  <a:schemeClr val="bg1"/>
                </a:solidFill>
                <a:latin typeface="Times New Roman" pitchFamily="18" charset="0"/>
              </a:rPr>
              <a:t>Surveys of Hurricane Andrew</a:t>
            </a: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802" name="Rectangle 2"/>
          <p:cNvSpPr>
            <a:spLocks noGrp="1" noChangeArrowheads="1"/>
          </p:cNvSpPr>
          <p:nvPr>
            <p:ph type="body" idx="1"/>
          </p:nvPr>
        </p:nvSpPr>
        <p:spPr>
          <a:xfrm>
            <a:off x="0" y="1981200"/>
            <a:ext cx="9144000" cy="4114800"/>
          </a:xfrm>
        </p:spPr>
        <p:txBody>
          <a:bodyPr/>
          <a:lstStyle/>
          <a:p>
            <a:r>
              <a:rPr lang="en-US" sz="2800">
                <a:solidFill>
                  <a:schemeClr val="bg1"/>
                </a:solidFill>
              </a:rPr>
              <a:t>Flight-level wind to sfc extrapolation</a:t>
            </a:r>
            <a:r>
              <a:rPr lang="en-US">
                <a:solidFill>
                  <a:schemeClr val="bg1"/>
                </a:solidFill>
              </a:rPr>
              <a:t> 	</a:t>
            </a:r>
            <a:r>
              <a:rPr lang="en-US" sz="3600">
                <a:solidFill>
                  <a:schemeClr val="bg1"/>
                </a:solidFill>
              </a:rPr>
              <a:t>145 kt(</a:t>
            </a:r>
            <a:r>
              <a:rPr lang="en-US" sz="3600" u="sng">
                <a:solidFill>
                  <a:schemeClr val="bg1"/>
                </a:solidFill>
              </a:rPr>
              <a:t>+</a:t>
            </a:r>
            <a:r>
              <a:rPr lang="en-US" sz="3600">
                <a:solidFill>
                  <a:schemeClr val="bg1"/>
                </a:solidFill>
              </a:rPr>
              <a:t>10)</a:t>
            </a:r>
          </a:p>
          <a:p>
            <a:r>
              <a:rPr lang="en-US" sz="2800">
                <a:solidFill>
                  <a:schemeClr val="bg1"/>
                </a:solidFill>
              </a:rPr>
              <a:t>Feature tracking from the Miami radar	</a:t>
            </a:r>
            <a:r>
              <a:rPr lang="en-US">
                <a:solidFill>
                  <a:schemeClr val="bg1"/>
                </a:solidFill>
              </a:rPr>
              <a:t>145 kt (</a:t>
            </a:r>
            <a:r>
              <a:rPr lang="en-US" u="sng">
                <a:solidFill>
                  <a:schemeClr val="bg1"/>
                </a:solidFill>
              </a:rPr>
              <a:t>+</a:t>
            </a:r>
            <a:r>
              <a:rPr lang="en-US">
                <a:solidFill>
                  <a:schemeClr val="bg1"/>
                </a:solidFill>
              </a:rPr>
              <a:t>15)</a:t>
            </a:r>
          </a:p>
          <a:p>
            <a:r>
              <a:rPr lang="en-US" sz="2800">
                <a:solidFill>
                  <a:schemeClr val="bg1"/>
                </a:solidFill>
              </a:rPr>
              <a:t>Pressure-wind relationships		</a:t>
            </a:r>
            <a:r>
              <a:rPr lang="en-US" sz="2400">
                <a:solidFill>
                  <a:schemeClr val="bg1"/>
                </a:solidFill>
              </a:rPr>
              <a:t>145 kt (</a:t>
            </a:r>
            <a:r>
              <a:rPr lang="en-US" sz="2400" u="sng">
                <a:solidFill>
                  <a:schemeClr val="bg1"/>
                </a:solidFill>
              </a:rPr>
              <a:t>+</a:t>
            </a:r>
            <a:r>
              <a:rPr lang="en-US" sz="2400">
                <a:solidFill>
                  <a:schemeClr val="bg1"/>
                </a:solidFill>
              </a:rPr>
              <a:t>20)</a:t>
            </a:r>
          </a:p>
          <a:p>
            <a:r>
              <a:rPr lang="en-US" sz="2800">
                <a:solidFill>
                  <a:schemeClr val="bg1"/>
                </a:solidFill>
              </a:rPr>
              <a:t>Satellite intensity estimates		</a:t>
            </a:r>
            <a:r>
              <a:rPr lang="en-US" sz="2400">
                <a:solidFill>
                  <a:schemeClr val="bg1"/>
                </a:solidFill>
              </a:rPr>
              <a:t>145 kt (</a:t>
            </a:r>
            <a:r>
              <a:rPr lang="en-US" sz="2400" u="sng">
                <a:solidFill>
                  <a:schemeClr val="bg1"/>
                </a:solidFill>
              </a:rPr>
              <a:t>+</a:t>
            </a:r>
            <a:r>
              <a:rPr lang="en-US" sz="2400">
                <a:solidFill>
                  <a:schemeClr val="bg1"/>
                </a:solidFill>
              </a:rPr>
              <a:t>20)</a:t>
            </a:r>
          </a:p>
          <a:p>
            <a:r>
              <a:rPr lang="en-US" sz="2800">
                <a:solidFill>
                  <a:schemeClr val="bg1"/>
                </a:solidFill>
              </a:rPr>
              <a:t>Storm surge and SLOSH implications	</a:t>
            </a:r>
            <a:r>
              <a:rPr lang="en-US" sz="2000">
                <a:solidFill>
                  <a:schemeClr val="bg1"/>
                </a:solidFill>
              </a:rPr>
              <a:t>145 kt (</a:t>
            </a:r>
            <a:r>
              <a:rPr lang="en-US" sz="2000" u="sng">
                <a:solidFill>
                  <a:schemeClr val="bg1"/>
                </a:solidFill>
              </a:rPr>
              <a:t>+</a:t>
            </a:r>
            <a:r>
              <a:rPr lang="en-US" sz="2000">
                <a:solidFill>
                  <a:schemeClr val="bg1"/>
                </a:solidFill>
              </a:rPr>
              <a:t>25)</a:t>
            </a:r>
          </a:p>
          <a:p>
            <a:r>
              <a:rPr lang="en-US" sz="2800">
                <a:solidFill>
                  <a:schemeClr val="bg1"/>
                </a:solidFill>
              </a:rPr>
              <a:t>Structural damage survey estimates	</a:t>
            </a:r>
            <a:r>
              <a:rPr lang="en-US" sz="1600">
                <a:solidFill>
                  <a:schemeClr val="bg1"/>
                </a:solidFill>
              </a:rPr>
              <a:t>135 kt (</a:t>
            </a:r>
            <a:r>
              <a:rPr lang="en-US" sz="1600" u="sng">
                <a:solidFill>
                  <a:schemeClr val="bg1"/>
                </a:solidFill>
              </a:rPr>
              <a:t>+</a:t>
            </a:r>
            <a:r>
              <a:rPr lang="en-US" sz="1600">
                <a:solidFill>
                  <a:schemeClr val="bg1"/>
                </a:solidFill>
              </a:rPr>
              <a:t>30)</a:t>
            </a:r>
          </a:p>
        </p:txBody>
      </p:sp>
      <p:sp>
        <p:nvSpPr>
          <p:cNvPr id="1356803" name="Rectangle 3"/>
          <p:cNvSpPr>
            <a:spLocks noChangeArrowheads="1"/>
          </p:cNvSpPr>
          <p:nvPr/>
        </p:nvSpPr>
        <p:spPr bwMode="auto">
          <a:xfrm>
            <a:off x="533400" y="304800"/>
            <a:ext cx="7772400" cy="1143000"/>
          </a:xfrm>
          <a:prstGeom prst="rect">
            <a:avLst/>
          </a:prstGeom>
          <a:noFill/>
          <a:ln w="9525">
            <a:noFill/>
            <a:miter lim="800000"/>
            <a:headEnd/>
            <a:tailEnd/>
          </a:ln>
          <a:effectLst/>
        </p:spPr>
        <p:txBody>
          <a:bodyPr lIns="92075" tIns="46038" rIns="92075" bIns="46038" anchor="b"/>
          <a:lstStyle/>
          <a:p>
            <a:pPr algn="ctr" eaLnBrk="1" hangingPunct="1"/>
            <a:r>
              <a:rPr lang="en-US" sz="4400">
                <a:solidFill>
                  <a:schemeClr val="bg1"/>
                </a:solidFill>
                <a:effectLst>
                  <a:outerShdw blurRad="38100" dist="38100" dir="2700000" algn="tl">
                    <a:srgbClr val="C0C0C0"/>
                  </a:outerShdw>
                </a:effectLst>
              </a:rPr>
              <a:t> The Re-analysis </a:t>
            </a:r>
          </a:p>
          <a:p>
            <a:pPr algn="ctr" eaLnBrk="1" hangingPunct="1"/>
            <a:r>
              <a:rPr lang="en-US" sz="4400">
                <a:solidFill>
                  <a:schemeClr val="bg1"/>
                </a:solidFill>
                <a:effectLst>
                  <a:outerShdw blurRad="38100" dist="38100" dir="2700000" algn="tl">
                    <a:srgbClr val="C0C0C0"/>
                  </a:outerShdw>
                </a:effectLst>
              </a:rPr>
              <a:t>of Hurricane Andrew (1992)</a:t>
            </a: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850" name="Text Box 2"/>
          <p:cNvSpPr txBox="1">
            <a:spLocks noChangeArrowheads="1"/>
          </p:cNvSpPr>
          <p:nvPr/>
        </p:nvSpPr>
        <p:spPr bwMode="auto">
          <a:xfrm>
            <a:off x="836613" y="0"/>
            <a:ext cx="6608762" cy="1495425"/>
          </a:xfrm>
          <a:prstGeom prst="rect">
            <a:avLst/>
          </a:prstGeom>
          <a:noFill/>
          <a:ln w="9525">
            <a:noFill/>
            <a:miter lim="800000"/>
            <a:headEnd/>
            <a:tailEnd/>
          </a:ln>
          <a:effectLst/>
        </p:spPr>
        <p:txBody>
          <a:bodyPr wrap="none">
            <a:spAutoFit/>
          </a:bodyPr>
          <a:lstStyle/>
          <a:p>
            <a:pPr algn="ctr" eaLnBrk="1" hangingPunct="1"/>
            <a:r>
              <a:rPr lang="en-US" sz="3600">
                <a:solidFill>
                  <a:schemeClr val="bg1"/>
                </a:solidFill>
                <a:latin typeface="Times New Roman" pitchFamily="18" charset="0"/>
              </a:rPr>
              <a:t>CAVEATS</a:t>
            </a:r>
          </a:p>
          <a:p>
            <a:pPr algn="ctr" eaLnBrk="1" hangingPunct="1"/>
            <a:r>
              <a:rPr lang="en-US" sz="2800">
                <a:solidFill>
                  <a:srgbClr val="FF3300"/>
                </a:solidFill>
                <a:latin typeface="Times New Roman" pitchFamily="18" charset="0"/>
              </a:rPr>
              <a:t>Pros</a:t>
            </a:r>
            <a:r>
              <a:rPr lang="en-US" sz="2800">
                <a:solidFill>
                  <a:schemeClr val="bg1"/>
                </a:solidFill>
                <a:latin typeface="Times New Roman" pitchFamily="18" charset="0"/>
              </a:rPr>
              <a:t> and </a:t>
            </a:r>
            <a:r>
              <a:rPr lang="en-US" sz="2800">
                <a:solidFill>
                  <a:schemeClr val="accent1"/>
                </a:solidFill>
                <a:latin typeface="Times New Roman" pitchFamily="18" charset="0"/>
              </a:rPr>
              <a:t>Cons</a:t>
            </a:r>
            <a:r>
              <a:rPr lang="en-US" sz="2800">
                <a:solidFill>
                  <a:schemeClr val="bg1"/>
                </a:solidFill>
                <a:latin typeface="Times New Roman" pitchFamily="18" charset="0"/>
              </a:rPr>
              <a:t> on the conclusion of</a:t>
            </a:r>
          </a:p>
          <a:p>
            <a:pPr algn="ctr" eaLnBrk="1" hangingPunct="1"/>
            <a:r>
              <a:rPr lang="en-US" sz="2800">
                <a:solidFill>
                  <a:schemeClr val="bg1"/>
                </a:solidFill>
                <a:latin typeface="Times New Roman" pitchFamily="18" charset="0"/>
              </a:rPr>
              <a:t>Andrew being 145 kt (Category 5) at landfall</a:t>
            </a:r>
          </a:p>
        </p:txBody>
      </p:sp>
      <p:sp>
        <p:nvSpPr>
          <p:cNvPr id="1358851" name="Text Box 3"/>
          <p:cNvSpPr txBox="1">
            <a:spLocks noChangeArrowheads="1"/>
          </p:cNvSpPr>
          <p:nvPr/>
        </p:nvSpPr>
        <p:spPr bwMode="auto">
          <a:xfrm>
            <a:off x="587375" y="1752600"/>
            <a:ext cx="7242175" cy="2895600"/>
          </a:xfrm>
          <a:prstGeom prst="rect">
            <a:avLst/>
          </a:prstGeom>
          <a:noFill/>
          <a:ln w="9525">
            <a:noFill/>
            <a:miter lim="800000"/>
            <a:headEnd/>
            <a:tailEnd/>
          </a:ln>
          <a:effectLst/>
        </p:spPr>
        <p:txBody>
          <a:bodyPr wrap="none">
            <a:spAutoFit/>
          </a:bodyPr>
          <a:lstStyle/>
          <a:p>
            <a:pPr algn="ctr" eaLnBrk="1" hangingPunct="1"/>
            <a:r>
              <a:rPr lang="en-US" sz="2800" u="sng">
                <a:solidFill>
                  <a:srgbClr val="FF3300"/>
                </a:solidFill>
                <a:latin typeface="Times New Roman" pitchFamily="18" charset="0"/>
              </a:rPr>
              <a:t>Pros – it might have been stronger</a:t>
            </a:r>
          </a:p>
          <a:p>
            <a:pPr algn="ctr" eaLnBrk="1" hangingPunct="1"/>
            <a:r>
              <a:rPr lang="en-US" sz="2800">
                <a:solidFill>
                  <a:schemeClr val="bg1"/>
                </a:solidFill>
                <a:latin typeface="Times New Roman" pitchFamily="18" charset="0"/>
              </a:rPr>
              <a:t>Air Force may have missed peak wind </a:t>
            </a:r>
          </a:p>
          <a:p>
            <a:pPr algn="ctr" eaLnBrk="1" hangingPunct="1"/>
            <a:r>
              <a:rPr lang="en-US" sz="2800">
                <a:solidFill>
                  <a:schemeClr val="bg1"/>
                </a:solidFill>
                <a:latin typeface="Times New Roman" pitchFamily="18" charset="0"/>
              </a:rPr>
              <a:t>Adjustment may be conservative</a:t>
            </a:r>
          </a:p>
          <a:p>
            <a:pPr algn="ctr" eaLnBrk="1" hangingPunct="1"/>
            <a:r>
              <a:rPr lang="en-US">
                <a:solidFill>
                  <a:schemeClr val="bg1"/>
                </a:solidFill>
                <a:latin typeface="Times New Roman" pitchFamily="18" charset="0"/>
              </a:rPr>
              <a:t>a. GPS drop interpolation to 10m</a:t>
            </a:r>
          </a:p>
          <a:p>
            <a:pPr algn="ctr" eaLnBrk="1" hangingPunct="1"/>
            <a:r>
              <a:rPr lang="en-US">
                <a:solidFill>
                  <a:schemeClr val="bg1"/>
                </a:solidFill>
                <a:latin typeface="Times New Roman" pitchFamily="18" charset="0"/>
              </a:rPr>
              <a:t>b. Ratio may increase further for extreme winds </a:t>
            </a:r>
          </a:p>
          <a:p>
            <a:pPr algn="ctr" eaLnBrk="1" hangingPunct="1"/>
            <a:r>
              <a:rPr lang="en-US">
                <a:solidFill>
                  <a:schemeClr val="bg1"/>
                </a:solidFill>
                <a:latin typeface="Times New Roman" pitchFamily="18" charset="0"/>
              </a:rPr>
              <a:t>c. Ratio increases with strong convection/vertical motions</a:t>
            </a:r>
          </a:p>
          <a:p>
            <a:pPr algn="ctr" eaLnBrk="1" hangingPunct="1"/>
            <a:r>
              <a:rPr lang="en-US" sz="2800">
                <a:solidFill>
                  <a:schemeClr val="bg1"/>
                </a:solidFill>
                <a:latin typeface="Times New Roman" pitchFamily="18" charset="0"/>
              </a:rPr>
              <a:t>Andrew was deepening</a:t>
            </a:r>
          </a:p>
        </p:txBody>
      </p:sp>
      <p:sp>
        <p:nvSpPr>
          <p:cNvPr id="1358852" name="Text Box 4"/>
          <p:cNvSpPr txBox="1">
            <a:spLocks noChangeArrowheads="1"/>
          </p:cNvSpPr>
          <p:nvPr/>
        </p:nvSpPr>
        <p:spPr bwMode="auto">
          <a:xfrm>
            <a:off x="1066800" y="4953000"/>
            <a:ext cx="6310313" cy="1373188"/>
          </a:xfrm>
          <a:prstGeom prst="rect">
            <a:avLst/>
          </a:prstGeom>
          <a:noFill/>
          <a:ln w="9525">
            <a:noFill/>
            <a:miter lim="800000"/>
            <a:headEnd/>
            <a:tailEnd/>
          </a:ln>
          <a:effectLst/>
        </p:spPr>
        <p:txBody>
          <a:bodyPr wrap="none">
            <a:spAutoFit/>
          </a:bodyPr>
          <a:lstStyle/>
          <a:p>
            <a:pPr algn="ctr" eaLnBrk="1" hangingPunct="1"/>
            <a:r>
              <a:rPr lang="en-US" sz="2800" u="sng">
                <a:solidFill>
                  <a:srgbClr val="66FF33"/>
                </a:solidFill>
                <a:latin typeface="Times New Roman" pitchFamily="18" charset="0"/>
              </a:rPr>
              <a:t>Cons – it might have been weaker</a:t>
            </a:r>
          </a:p>
          <a:p>
            <a:pPr algn="ctr" eaLnBrk="1" hangingPunct="1"/>
            <a:r>
              <a:rPr lang="en-US" sz="2800">
                <a:solidFill>
                  <a:schemeClr val="bg1"/>
                </a:solidFill>
                <a:latin typeface="Times New Roman" pitchFamily="18" charset="0"/>
              </a:rPr>
              <a:t>Adjustment not consistent with surface obs</a:t>
            </a:r>
          </a:p>
          <a:p>
            <a:pPr algn="ctr" eaLnBrk="1" hangingPunct="1"/>
            <a:r>
              <a:rPr lang="en-US" sz="2800">
                <a:solidFill>
                  <a:schemeClr val="bg1"/>
                </a:solidFill>
                <a:latin typeface="Times New Roman" pitchFamily="18" charset="0"/>
              </a:rPr>
              <a:t>Biscayne Bay roughness length increase</a:t>
            </a: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6018" name="Picture 2" descr="andy1"/>
          <p:cNvPicPr>
            <a:picLocks noChangeAspect="1" noChangeArrowheads="1"/>
          </p:cNvPicPr>
          <p:nvPr/>
        </p:nvPicPr>
        <p:blipFill>
          <a:blip r:embed="rId3" cstate="print">
            <a:lum bright="86000" contrast="-80000"/>
          </a:blip>
          <a:srcRect/>
          <a:stretch>
            <a:fillRect/>
          </a:stretch>
        </p:blipFill>
        <p:spPr bwMode="auto">
          <a:xfrm>
            <a:off x="0" y="0"/>
            <a:ext cx="9144000" cy="6838950"/>
          </a:xfrm>
          <a:prstGeom prst="rect">
            <a:avLst/>
          </a:prstGeom>
          <a:noFill/>
          <a:ln w="9525">
            <a:noFill/>
            <a:miter lim="800000"/>
            <a:headEnd/>
            <a:tailEnd/>
          </a:ln>
        </p:spPr>
      </p:pic>
      <p:sp>
        <p:nvSpPr>
          <p:cNvPr id="1366019" name="Text Box 3"/>
          <p:cNvSpPr txBox="1">
            <a:spLocks noChangeArrowheads="1"/>
          </p:cNvSpPr>
          <p:nvPr/>
        </p:nvSpPr>
        <p:spPr bwMode="auto">
          <a:xfrm>
            <a:off x="0" y="0"/>
            <a:ext cx="9144000" cy="2587625"/>
          </a:xfrm>
          <a:prstGeom prst="rect">
            <a:avLst/>
          </a:prstGeom>
          <a:noFill/>
          <a:ln w="9525">
            <a:noFill/>
            <a:miter lim="800000"/>
            <a:headEnd/>
            <a:tailEnd/>
          </a:ln>
          <a:effectLst/>
        </p:spPr>
        <p:txBody>
          <a:bodyPr>
            <a:spAutoFit/>
          </a:bodyPr>
          <a:lstStyle/>
          <a:p>
            <a:pPr algn="ctr" eaLnBrk="1" hangingPunct="1"/>
            <a:r>
              <a:rPr lang="en-US">
                <a:latin typeface="Times New Roman" pitchFamily="18" charset="0"/>
              </a:rPr>
              <a:t>IMPLICATIONS OF ANDREW’S RECLASSIFICATION</a:t>
            </a:r>
          </a:p>
          <a:p>
            <a:pPr eaLnBrk="1" hangingPunct="1"/>
            <a:endParaRPr lang="en-US" sz="2000">
              <a:latin typeface="Times New Roman" pitchFamily="18" charset="0"/>
              <a:cs typeface="Times New Roman" pitchFamily="18" charset="0"/>
            </a:endParaRPr>
          </a:p>
          <a:p>
            <a:pPr eaLnBrk="1" hangingPunct="1"/>
            <a:r>
              <a:rPr lang="en-US">
                <a:latin typeface="Times New Roman" pitchFamily="18" charset="0"/>
                <a:cs typeface="Times New Roman" pitchFamily="18" charset="0"/>
              </a:rPr>
              <a:t>Because of this reclassification, the return period of catastrophic hurricanes like Andrew increases from about 15 years to about 50 years for south Florida.  Thus the risk from “Andrew-like” hurricanes here is significantly LESS than previously estimated.</a:t>
            </a:r>
            <a:endParaRPr lang="en-US">
              <a:latin typeface="Times New Roman" pitchFamily="18" charset="0"/>
            </a:endParaRPr>
          </a:p>
          <a:p>
            <a:pPr eaLnBrk="1" hangingPunct="1"/>
            <a:endParaRPr lang="en-US">
              <a:latin typeface="Times New Roman" pitchFamily="18" charset="0"/>
            </a:endParaRPr>
          </a:p>
        </p:txBody>
      </p:sp>
      <p:sp>
        <p:nvSpPr>
          <p:cNvPr id="1366020" name="Text Box 4"/>
          <p:cNvSpPr txBox="1">
            <a:spLocks noChangeArrowheads="1"/>
          </p:cNvSpPr>
          <p:nvPr/>
        </p:nvSpPr>
        <p:spPr bwMode="auto">
          <a:xfrm>
            <a:off x="152400" y="2590800"/>
            <a:ext cx="4495800" cy="3743325"/>
          </a:xfrm>
          <a:prstGeom prst="rect">
            <a:avLst/>
          </a:prstGeom>
          <a:noFill/>
          <a:ln w="9525">
            <a:noFill/>
            <a:miter lim="800000"/>
            <a:headEnd/>
            <a:tailEnd/>
          </a:ln>
          <a:effectLst/>
        </p:spPr>
        <p:txBody>
          <a:bodyPr>
            <a:spAutoFit/>
          </a:bodyPr>
          <a:lstStyle/>
          <a:p>
            <a:pPr algn="ctr" eaLnBrk="1" hangingPunct="1"/>
            <a:r>
              <a:rPr lang="en-US">
                <a:latin typeface="Times New Roman" pitchFamily="18" charset="0"/>
              </a:rPr>
              <a:t>Original Assessment – </a:t>
            </a:r>
          </a:p>
          <a:p>
            <a:pPr algn="ctr" eaLnBrk="1" hangingPunct="1"/>
            <a:r>
              <a:rPr lang="en-US">
                <a:latin typeface="Times New Roman" pitchFamily="18" charset="0"/>
              </a:rPr>
              <a:t>“Andrew-like” hurricanes</a:t>
            </a:r>
          </a:p>
          <a:p>
            <a:pPr algn="ctr" eaLnBrk="1" hangingPunct="1"/>
            <a:r>
              <a:rPr lang="en-US" u="sng">
                <a:latin typeface="Times New Roman" pitchFamily="18" charset="0"/>
              </a:rPr>
              <a:t>(i.e., Category 4 or 5):</a:t>
            </a:r>
            <a:endParaRPr lang="en-US">
              <a:latin typeface="Times New Roman" pitchFamily="18" charset="0"/>
            </a:endParaRPr>
          </a:p>
          <a:p>
            <a:pPr algn="ctr" eaLnBrk="1" hangingPunct="1"/>
            <a:r>
              <a:rPr lang="en-US">
                <a:latin typeface="Times New Roman" pitchFamily="18" charset="0"/>
              </a:rPr>
              <a:t>1919 Key West hurricane</a:t>
            </a:r>
          </a:p>
          <a:p>
            <a:pPr algn="ctr" eaLnBrk="1" hangingPunct="1"/>
            <a:r>
              <a:rPr lang="en-US">
                <a:latin typeface="Times New Roman" pitchFamily="18" charset="0"/>
              </a:rPr>
              <a:t>1926 Great Miami hurricane</a:t>
            </a:r>
          </a:p>
          <a:p>
            <a:pPr algn="ctr" eaLnBrk="1" hangingPunct="1"/>
            <a:r>
              <a:rPr lang="en-US">
                <a:latin typeface="Times New Roman" pitchFamily="18" charset="0"/>
              </a:rPr>
              <a:t>1928 Lake Okeechobee hurricane</a:t>
            </a:r>
          </a:p>
          <a:p>
            <a:pPr algn="ctr" eaLnBrk="1" hangingPunct="1"/>
            <a:r>
              <a:rPr lang="en-US">
                <a:latin typeface="Times New Roman" pitchFamily="18" charset="0"/>
              </a:rPr>
              <a:t>1935 Labor Day hurricane</a:t>
            </a:r>
          </a:p>
          <a:p>
            <a:pPr algn="ctr" eaLnBrk="1" hangingPunct="1"/>
            <a:r>
              <a:rPr lang="en-US">
                <a:latin typeface="Times New Roman" pitchFamily="18" charset="0"/>
              </a:rPr>
              <a:t>1947 Broward hurricane</a:t>
            </a:r>
          </a:p>
          <a:p>
            <a:pPr algn="ctr" eaLnBrk="1" hangingPunct="1"/>
            <a:r>
              <a:rPr lang="en-US">
                <a:latin typeface="Times New Roman" pitchFamily="18" charset="0"/>
              </a:rPr>
              <a:t>1960 Donna</a:t>
            </a:r>
          </a:p>
          <a:p>
            <a:pPr algn="ctr" eaLnBrk="1" hangingPunct="1"/>
            <a:r>
              <a:rPr lang="en-US">
                <a:latin typeface="Times New Roman" pitchFamily="18" charset="0"/>
              </a:rPr>
              <a:t>1992 Andrew</a:t>
            </a:r>
          </a:p>
        </p:txBody>
      </p:sp>
      <p:sp>
        <p:nvSpPr>
          <p:cNvPr id="1366021" name="Text Box 5"/>
          <p:cNvSpPr txBox="1">
            <a:spLocks noChangeArrowheads="1"/>
          </p:cNvSpPr>
          <p:nvPr/>
        </p:nvSpPr>
        <p:spPr bwMode="auto">
          <a:xfrm>
            <a:off x="4495800" y="2590800"/>
            <a:ext cx="4495800" cy="1917700"/>
          </a:xfrm>
          <a:prstGeom prst="rect">
            <a:avLst/>
          </a:prstGeom>
          <a:noFill/>
          <a:ln w="9525">
            <a:noFill/>
            <a:miter lim="800000"/>
            <a:headEnd/>
            <a:tailEnd/>
          </a:ln>
          <a:effectLst/>
        </p:spPr>
        <p:txBody>
          <a:bodyPr>
            <a:spAutoFit/>
          </a:bodyPr>
          <a:lstStyle/>
          <a:p>
            <a:pPr algn="ctr" eaLnBrk="1" hangingPunct="1"/>
            <a:r>
              <a:rPr lang="en-US">
                <a:latin typeface="Times New Roman" pitchFamily="18" charset="0"/>
              </a:rPr>
              <a:t>Revised Assessment – </a:t>
            </a:r>
          </a:p>
          <a:p>
            <a:pPr algn="ctr" eaLnBrk="1" hangingPunct="1"/>
            <a:r>
              <a:rPr lang="en-US">
                <a:latin typeface="Times New Roman" pitchFamily="18" charset="0"/>
              </a:rPr>
              <a:t>“Andrew-like” hurricanes</a:t>
            </a:r>
          </a:p>
          <a:p>
            <a:pPr algn="ctr" eaLnBrk="1" hangingPunct="1"/>
            <a:r>
              <a:rPr lang="en-US" u="sng">
                <a:latin typeface="Times New Roman" pitchFamily="18" charset="0"/>
              </a:rPr>
              <a:t>(i.e., Category 5 only):</a:t>
            </a:r>
            <a:endParaRPr lang="en-US">
              <a:latin typeface="Times New Roman" pitchFamily="18" charset="0"/>
            </a:endParaRPr>
          </a:p>
          <a:p>
            <a:pPr algn="ctr" eaLnBrk="1" hangingPunct="1"/>
            <a:r>
              <a:rPr lang="en-US">
                <a:latin typeface="Times New Roman" pitchFamily="18" charset="0"/>
              </a:rPr>
              <a:t>1935 Labor Day hurricane</a:t>
            </a:r>
          </a:p>
          <a:p>
            <a:pPr algn="ctr" eaLnBrk="1" hangingPunct="1"/>
            <a:r>
              <a:rPr lang="en-US">
                <a:latin typeface="Times New Roman" pitchFamily="18" charset="0"/>
              </a:rPr>
              <a:t>1992 Andrew</a:t>
            </a: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6754" name="Object 2"/>
          <p:cNvGraphicFramePr>
            <a:graphicFrameLocks noChangeAspect="1"/>
          </p:cNvGraphicFramePr>
          <p:nvPr/>
        </p:nvGraphicFramePr>
        <p:xfrm>
          <a:off x="0" y="-7938"/>
          <a:ext cx="9144000" cy="6865938"/>
        </p:xfrm>
        <a:graphic>
          <a:graphicData uri="http://schemas.openxmlformats.org/presentationml/2006/ole">
            <mc:AlternateContent xmlns:mc="http://schemas.openxmlformats.org/markup-compatibility/2006">
              <mc:Choice xmlns:v="urn:schemas-microsoft-com:vml" Requires="v">
                <p:oleObj spid="_x0000_s1226762" name="Photo Editor Photo" r:id="rId4" imgW="7056732" imgH="5387807" progId="">
                  <p:embed/>
                </p:oleObj>
              </mc:Choice>
              <mc:Fallback>
                <p:oleObj name="Photo Editor Photo" r:id="rId4" imgW="7056732" imgH="5387807" progId="">
                  <p:embed/>
                  <p:pic>
                    <p:nvPicPr>
                      <p:cNvPr id="0" name="Picture 2"/>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6762" name="Oval 10"/>
          <p:cNvSpPr>
            <a:spLocks noChangeArrowheads="1"/>
          </p:cNvSpPr>
          <p:nvPr/>
        </p:nvSpPr>
        <p:spPr bwMode="auto">
          <a:xfrm>
            <a:off x="609600" y="2514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3" name="Text Box 11"/>
          <p:cNvSpPr txBox="1">
            <a:spLocks noChangeArrowheads="1"/>
          </p:cNvSpPr>
          <p:nvPr/>
        </p:nvSpPr>
        <p:spPr bwMode="auto">
          <a:xfrm>
            <a:off x="5791200" y="838200"/>
            <a:ext cx="3163888" cy="1066800"/>
          </a:xfrm>
          <a:prstGeom prst="rect">
            <a:avLst/>
          </a:prstGeom>
          <a:solidFill>
            <a:schemeClr val="bg1"/>
          </a:solidFill>
          <a:ln w="9525">
            <a:solidFill>
              <a:schemeClr val="tx1"/>
            </a:solidFill>
            <a:miter lim="800000"/>
            <a:headEnd/>
            <a:tailEnd/>
          </a:ln>
          <a:effectLst/>
        </p:spPr>
        <p:txBody>
          <a:bodyPr wrap="none">
            <a:spAutoFit/>
          </a:bodyPr>
          <a:lstStyle/>
          <a:p>
            <a:pPr algn="ctr" eaLnBrk="1" hangingPunct="1"/>
            <a:r>
              <a:rPr lang="en-US" sz="3200" dirty="0">
                <a:solidFill>
                  <a:srgbClr val="FF3300"/>
                </a:solidFill>
                <a:latin typeface="Times New Roman" pitchFamily="18" charset="0"/>
              </a:rPr>
              <a:t>Too Rapid During</a:t>
            </a:r>
          </a:p>
          <a:p>
            <a:pPr algn="ctr" eaLnBrk="1" hangingPunct="1"/>
            <a:r>
              <a:rPr lang="en-US" sz="3200" dirty="0">
                <a:solidFill>
                  <a:srgbClr val="FF3300"/>
                </a:solidFill>
                <a:latin typeface="Times New Roman" pitchFamily="18" charset="0"/>
              </a:rPr>
              <a:t>Last 6 Hours</a:t>
            </a:r>
          </a:p>
        </p:txBody>
      </p:sp>
      <p:sp>
        <p:nvSpPr>
          <p:cNvPr id="1226764" name="Oval 12"/>
          <p:cNvSpPr>
            <a:spLocks noChangeArrowheads="1"/>
          </p:cNvSpPr>
          <p:nvPr/>
        </p:nvSpPr>
        <p:spPr bwMode="auto">
          <a:xfrm>
            <a:off x="2590800" y="2514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5" name="Oval 13"/>
          <p:cNvSpPr>
            <a:spLocks noChangeArrowheads="1"/>
          </p:cNvSpPr>
          <p:nvPr/>
        </p:nvSpPr>
        <p:spPr bwMode="auto">
          <a:xfrm>
            <a:off x="3581400" y="19050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6" name="Oval 14"/>
          <p:cNvSpPr>
            <a:spLocks noChangeArrowheads="1"/>
          </p:cNvSpPr>
          <p:nvPr/>
        </p:nvSpPr>
        <p:spPr bwMode="auto">
          <a:xfrm>
            <a:off x="5638800" y="228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7" name="Oval 15"/>
          <p:cNvSpPr>
            <a:spLocks noChangeArrowheads="1"/>
          </p:cNvSpPr>
          <p:nvPr/>
        </p:nvSpPr>
        <p:spPr bwMode="auto">
          <a:xfrm>
            <a:off x="5867400" y="24384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8" name="Oval 16"/>
          <p:cNvSpPr>
            <a:spLocks noChangeArrowheads="1"/>
          </p:cNvSpPr>
          <p:nvPr/>
        </p:nvSpPr>
        <p:spPr bwMode="auto">
          <a:xfrm>
            <a:off x="4419600" y="2514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69" name="Oval 17"/>
          <p:cNvSpPr>
            <a:spLocks noChangeArrowheads="1"/>
          </p:cNvSpPr>
          <p:nvPr/>
        </p:nvSpPr>
        <p:spPr bwMode="auto">
          <a:xfrm>
            <a:off x="6858000" y="23622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70" name="Oval 18"/>
          <p:cNvSpPr>
            <a:spLocks noChangeArrowheads="1"/>
          </p:cNvSpPr>
          <p:nvPr/>
        </p:nvSpPr>
        <p:spPr bwMode="auto">
          <a:xfrm>
            <a:off x="2438400" y="2133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71" name="Oval 19"/>
          <p:cNvSpPr>
            <a:spLocks noChangeArrowheads="1"/>
          </p:cNvSpPr>
          <p:nvPr/>
        </p:nvSpPr>
        <p:spPr bwMode="auto">
          <a:xfrm>
            <a:off x="2362200" y="25146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72" name="Oval 20"/>
          <p:cNvSpPr>
            <a:spLocks noChangeArrowheads="1"/>
          </p:cNvSpPr>
          <p:nvPr/>
        </p:nvSpPr>
        <p:spPr bwMode="auto">
          <a:xfrm>
            <a:off x="0" y="3886200"/>
            <a:ext cx="381000" cy="228600"/>
          </a:xfrm>
          <a:prstGeom prst="ellipse">
            <a:avLst/>
          </a:prstGeom>
          <a:noFill/>
          <a:ln w="28575">
            <a:solidFill>
              <a:srgbClr val="FF0000"/>
            </a:solidFill>
            <a:round/>
            <a:headEnd/>
            <a:tailEnd/>
          </a:ln>
          <a:effectLst/>
        </p:spPr>
        <p:txBody>
          <a:bodyPr anchor="ctr">
            <a:spAutoFit/>
          </a:bodyPr>
          <a:lstStyle/>
          <a:p>
            <a:endParaRPr lang="en-US"/>
          </a:p>
        </p:txBody>
      </p:sp>
      <p:sp>
        <p:nvSpPr>
          <p:cNvPr id="1226773" name="Oval 21"/>
          <p:cNvSpPr>
            <a:spLocks noChangeArrowheads="1"/>
          </p:cNvSpPr>
          <p:nvPr/>
        </p:nvSpPr>
        <p:spPr bwMode="auto">
          <a:xfrm>
            <a:off x="2971800" y="3429000"/>
            <a:ext cx="381000" cy="228600"/>
          </a:xfrm>
          <a:prstGeom prst="ellipse">
            <a:avLst/>
          </a:prstGeom>
          <a:noFill/>
          <a:ln w="28575">
            <a:solidFill>
              <a:srgbClr val="FF0000"/>
            </a:solidFill>
            <a:round/>
            <a:headEnd/>
            <a:tailEnd/>
          </a:ln>
          <a:effectLst/>
        </p:spPr>
        <p:txBody>
          <a:bodyPr anchor="ctr">
            <a:spAutoFit/>
          </a:bodyPr>
          <a:lstStyle/>
          <a:p>
            <a:endParaRPr lang="en-US"/>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0114" name="Picture 2" descr="spinner"/>
          <p:cNvPicPr>
            <a:picLocks noChangeAspect="1" noChangeArrowheads="1"/>
          </p:cNvPicPr>
          <p:nvPr/>
        </p:nvPicPr>
        <p:blipFill>
          <a:blip r:embed="rId3" cstate="print"/>
          <a:srcRect/>
          <a:stretch>
            <a:fillRect/>
          </a:stretch>
        </p:blipFill>
        <p:spPr bwMode="auto">
          <a:xfrm>
            <a:off x="0" y="0"/>
            <a:ext cx="5299075" cy="6858000"/>
          </a:xfrm>
          <a:prstGeom prst="rect">
            <a:avLst/>
          </a:prstGeom>
          <a:noFill/>
        </p:spPr>
      </p:pic>
      <p:sp>
        <p:nvSpPr>
          <p:cNvPr id="1370115" name="Text Box 3"/>
          <p:cNvSpPr txBox="1">
            <a:spLocks noChangeArrowheads="1"/>
          </p:cNvSpPr>
          <p:nvPr/>
        </p:nvSpPr>
        <p:spPr bwMode="auto">
          <a:xfrm>
            <a:off x="4495800" y="5791200"/>
            <a:ext cx="4652963" cy="1076325"/>
          </a:xfrm>
          <a:prstGeom prst="rect">
            <a:avLst/>
          </a:prstGeom>
          <a:solidFill>
            <a:schemeClr val="bg1"/>
          </a:solidFill>
          <a:ln w="9525">
            <a:solidFill>
              <a:schemeClr val="tx1"/>
            </a:solidFill>
            <a:miter lim="800000"/>
            <a:headEnd/>
            <a:tailEnd/>
          </a:ln>
          <a:effectLst/>
        </p:spPr>
        <p:txBody>
          <a:bodyPr wrap="none">
            <a:spAutoFit/>
          </a:bodyPr>
          <a:lstStyle/>
          <a:p>
            <a:pPr algn="ctr" eaLnBrk="1" hangingPunct="1"/>
            <a:r>
              <a:rPr lang="en-US" sz="3200">
                <a:latin typeface="Times New Roman" pitchFamily="18" charset="0"/>
              </a:rPr>
              <a:t>http://www.aoml.noaa.gov/</a:t>
            </a:r>
          </a:p>
          <a:p>
            <a:pPr algn="ctr" eaLnBrk="1" hangingPunct="1"/>
            <a:r>
              <a:rPr lang="en-US" sz="3200">
                <a:latin typeface="Times New Roman" pitchFamily="18" charset="0"/>
              </a:rPr>
              <a:t>hrd/hurdat/andrew.html</a:t>
            </a:r>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2" name="Text Box 2"/>
          <p:cNvSpPr txBox="1">
            <a:spLocks noChangeArrowheads="1"/>
          </p:cNvSpPr>
          <p:nvPr/>
        </p:nvSpPr>
        <p:spPr bwMode="auto">
          <a:xfrm>
            <a:off x="338138" y="0"/>
            <a:ext cx="8553450" cy="2838450"/>
          </a:xfrm>
          <a:prstGeom prst="rect">
            <a:avLst/>
          </a:prstGeom>
          <a:noFill/>
          <a:ln w="9525">
            <a:noFill/>
            <a:miter lim="800000"/>
            <a:headEnd/>
            <a:tailEnd/>
          </a:ln>
          <a:effectLst/>
        </p:spPr>
        <p:txBody>
          <a:bodyPr wrap="none">
            <a:spAutoFit/>
          </a:bodyPr>
          <a:lstStyle/>
          <a:p>
            <a:pPr algn="ctr" eaLnBrk="1" hangingPunct="1"/>
            <a:r>
              <a:rPr lang="en-US" sz="3600">
                <a:solidFill>
                  <a:schemeClr val="bg1"/>
                </a:solidFill>
                <a:latin typeface="Times New Roman" pitchFamily="18" charset="0"/>
              </a:rPr>
              <a:t>Powell:  “I disagree with the estimate of </a:t>
            </a:r>
          </a:p>
          <a:p>
            <a:pPr algn="ctr" eaLnBrk="1" hangingPunct="1"/>
            <a:r>
              <a:rPr lang="en-US" sz="3600">
                <a:solidFill>
                  <a:schemeClr val="bg1"/>
                </a:solidFill>
                <a:latin typeface="Times New Roman" pitchFamily="18" charset="0"/>
              </a:rPr>
              <a:t>Andrew as a Cat 5 storm during any point of </a:t>
            </a:r>
          </a:p>
          <a:p>
            <a:pPr algn="ctr" eaLnBrk="1" hangingPunct="1"/>
            <a:r>
              <a:rPr lang="en-US" sz="3600">
                <a:solidFill>
                  <a:schemeClr val="bg1"/>
                </a:solidFill>
                <a:latin typeface="Times New Roman" pitchFamily="18" charset="0"/>
              </a:rPr>
              <a:t>its history when over shallow water or land…</a:t>
            </a:r>
          </a:p>
          <a:p>
            <a:pPr algn="ctr" eaLnBrk="1" hangingPunct="1"/>
            <a:r>
              <a:rPr lang="en-US" sz="3600">
                <a:solidFill>
                  <a:schemeClr val="bg1"/>
                </a:solidFill>
                <a:latin typeface="Times New Roman" pitchFamily="18" charset="0"/>
              </a:rPr>
              <a:t>I believe that Andrew’s wind speeds were …</a:t>
            </a:r>
          </a:p>
          <a:p>
            <a:pPr algn="ctr" eaLnBrk="1" hangingPunct="1"/>
            <a:r>
              <a:rPr lang="en-US" sz="3600">
                <a:solidFill>
                  <a:schemeClr val="bg1"/>
                </a:solidFill>
                <a:latin typeface="Times New Roman" pitchFamily="18" charset="0"/>
              </a:rPr>
              <a:t>132 +/- 26 kt”</a:t>
            </a:r>
          </a:p>
        </p:txBody>
      </p:sp>
      <p:grpSp>
        <p:nvGrpSpPr>
          <p:cNvPr id="1372163" name="Group 3"/>
          <p:cNvGrpSpPr>
            <a:grpSpLocks/>
          </p:cNvGrpSpPr>
          <p:nvPr/>
        </p:nvGrpSpPr>
        <p:grpSpPr bwMode="auto">
          <a:xfrm>
            <a:off x="152400" y="3275013"/>
            <a:ext cx="8642350" cy="3201987"/>
            <a:chOff x="96" y="2016"/>
            <a:chExt cx="5444" cy="2017"/>
          </a:xfrm>
        </p:grpSpPr>
        <p:grpSp>
          <p:nvGrpSpPr>
            <p:cNvPr id="1372164" name="Group 4"/>
            <p:cNvGrpSpPr>
              <a:grpSpLocks/>
            </p:cNvGrpSpPr>
            <p:nvPr/>
          </p:nvGrpSpPr>
          <p:grpSpPr bwMode="auto">
            <a:xfrm>
              <a:off x="192" y="2016"/>
              <a:ext cx="5348" cy="960"/>
              <a:chOff x="192" y="2016"/>
              <a:chExt cx="5348" cy="960"/>
            </a:xfrm>
          </p:grpSpPr>
          <p:sp>
            <p:nvSpPr>
              <p:cNvPr id="1372165" name="Line 5"/>
              <p:cNvSpPr>
                <a:spLocks noChangeShapeType="1"/>
              </p:cNvSpPr>
              <p:nvPr/>
            </p:nvSpPr>
            <p:spPr bwMode="auto">
              <a:xfrm>
                <a:off x="336" y="2400"/>
                <a:ext cx="5136" cy="0"/>
              </a:xfrm>
              <a:prstGeom prst="line">
                <a:avLst/>
              </a:prstGeom>
              <a:noFill/>
              <a:ln w="44450">
                <a:solidFill>
                  <a:srgbClr val="FF0000"/>
                </a:solidFill>
                <a:round/>
                <a:headEnd type="triangle" w="med" len="med"/>
                <a:tailEnd type="triangle" w="med" len="med"/>
              </a:ln>
              <a:effectLst/>
            </p:spPr>
            <p:txBody>
              <a:bodyPr wrap="none" anchor="ctr">
                <a:spAutoFit/>
              </a:bodyPr>
              <a:lstStyle/>
              <a:p>
                <a:endParaRPr lang="en-US"/>
              </a:p>
            </p:txBody>
          </p:sp>
          <p:sp>
            <p:nvSpPr>
              <p:cNvPr id="1372166" name="Text Box 6"/>
              <p:cNvSpPr txBox="1">
                <a:spLocks noChangeArrowheads="1"/>
              </p:cNvSpPr>
              <p:nvPr/>
            </p:nvSpPr>
            <p:spPr bwMode="auto">
              <a:xfrm>
                <a:off x="5136" y="2064"/>
                <a:ext cx="404" cy="288"/>
              </a:xfrm>
              <a:prstGeom prst="rect">
                <a:avLst/>
              </a:prstGeom>
              <a:noFill/>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158</a:t>
                </a:r>
              </a:p>
            </p:txBody>
          </p:sp>
          <p:sp>
            <p:nvSpPr>
              <p:cNvPr id="1372167" name="Text Box 7"/>
              <p:cNvSpPr txBox="1">
                <a:spLocks noChangeArrowheads="1"/>
              </p:cNvSpPr>
              <p:nvPr/>
            </p:nvSpPr>
            <p:spPr bwMode="auto">
              <a:xfrm>
                <a:off x="3216" y="2448"/>
                <a:ext cx="2179" cy="288"/>
              </a:xfrm>
              <a:prstGeom prst="rect">
                <a:avLst/>
              </a:prstGeom>
              <a:noFill/>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---------Category 5----------</a:t>
                </a:r>
              </a:p>
            </p:txBody>
          </p:sp>
          <p:grpSp>
            <p:nvGrpSpPr>
              <p:cNvPr id="1372168" name="Group 8"/>
              <p:cNvGrpSpPr>
                <a:grpSpLocks/>
              </p:cNvGrpSpPr>
              <p:nvPr/>
            </p:nvGrpSpPr>
            <p:grpSpPr bwMode="auto">
              <a:xfrm>
                <a:off x="192" y="2016"/>
                <a:ext cx="3188" cy="960"/>
                <a:chOff x="192" y="2016"/>
                <a:chExt cx="3188" cy="960"/>
              </a:xfrm>
            </p:grpSpPr>
            <p:sp>
              <p:nvSpPr>
                <p:cNvPr id="1372169" name="Line 9"/>
                <p:cNvSpPr>
                  <a:spLocks noChangeShapeType="1"/>
                </p:cNvSpPr>
                <p:nvPr/>
              </p:nvSpPr>
              <p:spPr bwMode="auto">
                <a:xfrm>
                  <a:off x="3168" y="2256"/>
                  <a:ext cx="0" cy="384"/>
                </a:xfrm>
                <a:prstGeom prst="line">
                  <a:avLst/>
                </a:prstGeom>
                <a:noFill/>
                <a:ln w="44450">
                  <a:solidFill>
                    <a:srgbClr val="FF0000"/>
                  </a:solidFill>
                  <a:round/>
                  <a:headEnd/>
                  <a:tailEnd/>
                </a:ln>
                <a:effectLst/>
              </p:spPr>
              <p:txBody>
                <a:bodyPr wrap="none" anchor="ctr">
                  <a:spAutoFit/>
                </a:bodyPr>
                <a:lstStyle/>
                <a:p>
                  <a:endParaRPr lang="en-US"/>
                </a:p>
              </p:txBody>
            </p:sp>
            <p:sp>
              <p:nvSpPr>
                <p:cNvPr id="1372170" name="Line 10"/>
                <p:cNvSpPr>
                  <a:spLocks noChangeShapeType="1"/>
                </p:cNvSpPr>
                <p:nvPr/>
              </p:nvSpPr>
              <p:spPr bwMode="auto">
                <a:xfrm>
                  <a:off x="1008" y="2256"/>
                  <a:ext cx="0" cy="384"/>
                </a:xfrm>
                <a:prstGeom prst="line">
                  <a:avLst/>
                </a:prstGeom>
                <a:noFill/>
                <a:ln w="44450">
                  <a:solidFill>
                    <a:srgbClr val="FF0000"/>
                  </a:solidFill>
                  <a:round/>
                  <a:headEnd/>
                  <a:tailEnd/>
                </a:ln>
                <a:effectLst/>
              </p:spPr>
              <p:txBody>
                <a:bodyPr wrap="none" anchor="ctr">
                  <a:spAutoFit/>
                </a:bodyPr>
                <a:lstStyle/>
                <a:p>
                  <a:endParaRPr lang="en-US"/>
                </a:p>
              </p:txBody>
            </p:sp>
            <p:sp>
              <p:nvSpPr>
                <p:cNvPr id="1372171" name="Text Box 11"/>
                <p:cNvSpPr txBox="1">
                  <a:spLocks noChangeArrowheads="1"/>
                </p:cNvSpPr>
                <p:nvPr/>
              </p:nvSpPr>
              <p:spPr bwMode="auto">
                <a:xfrm>
                  <a:off x="2640" y="2064"/>
                  <a:ext cx="404" cy="288"/>
                </a:xfrm>
                <a:prstGeom prst="rect">
                  <a:avLst/>
                </a:prstGeom>
                <a:noFill/>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132</a:t>
                  </a:r>
                </a:p>
              </p:txBody>
            </p:sp>
            <p:sp>
              <p:nvSpPr>
                <p:cNvPr id="1372172" name="Text Box 12"/>
                <p:cNvSpPr txBox="1">
                  <a:spLocks noChangeArrowheads="1"/>
                </p:cNvSpPr>
                <p:nvPr/>
              </p:nvSpPr>
              <p:spPr bwMode="auto">
                <a:xfrm>
                  <a:off x="240" y="2016"/>
                  <a:ext cx="404" cy="288"/>
                </a:xfrm>
                <a:prstGeom prst="rect">
                  <a:avLst/>
                </a:prstGeom>
                <a:noFill/>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106</a:t>
                  </a:r>
                </a:p>
              </p:txBody>
            </p:sp>
            <p:sp>
              <p:nvSpPr>
                <p:cNvPr id="1372173" name="Text Box 13"/>
                <p:cNvSpPr txBox="1">
                  <a:spLocks noChangeArrowheads="1"/>
                </p:cNvSpPr>
                <p:nvPr/>
              </p:nvSpPr>
              <p:spPr bwMode="auto">
                <a:xfrm>
                  <a:off x="1008" y="2448"/>
                  <a:ext cx="2179" cy="288"/>
                </a:xfrm>
                <a:prstGeom prst="rect">
                  <a:avLst/>
                </a:prstGeom>
                <a:noFill/>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---------Category 4----------</a:t>
                  </a:r>
                </a:p>
              </p:txBody>
            </p:sp>
            <p:sp>
              <p:nvSpPr>
                <p:cNvPr id="1372174" name="Text Box 14"/>
                <p:cNvSpPr txBox="1">
                  <a:spLocks noChangeArrowheads="1"/>
                </p:cNvSpPr>
                <p:nvPr/>
              </p:nvSpPr>
              <p:spPr bwMode="auto">
                <a:xfrm>
                  <a:off x="192" y="2448"/>
                  <a:ext cx="766" cy="288"/>
                </a:xfrm>
                <a:prstGeom prst="rect">
                  <a:avLst/>
                </a:prstGeom>
                <a:noFill/>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Cat. 3---</a:t>
                  </a:r>
                </a:p>
              </p:txBody>
            </p:sp>
            <p:sp>
              <p:nvSpPr>
                <p:cNvPr id="1372175" name="Text Box 15"/>
                <p:cNvSpPr txBox="1">
                  <a:spLocks noChangeArrowheads="1"/>
                </p:cNvSpPr>
                <p:nvPr/>
              </p:nvSpPr>
              <p:spPr bwMode="auto">
                <a:xfrm>
                  <a:off x="816" y="2688"/>
                  <a:ext cx="404" cy="288"/>
                </a:xfrm>
                <a:prstGeom prst="rect">
                  <a:avLst/>
                </a:prstGeom>
                <a:noFill/>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114</a:t>
                  </a:r>
                </a:p>
              </p:txBody>
            </p:sp>
            <p:sp>
              <p:nvSpPr>
                <p:cNvPr id="1372176" name="Text Box 16"/>
                <p:cNvSpPr txBox="1">
                  <a:spLocks noChangeArrowheads="1"/>
                </p:cNvSpPr>
                <p:nvPr/>
              </p:nvSpPr>
              <p:spPr bwMode="auto">
                <a:xfrm>
                  <a:off x="2976" y="2688"/>
                  <a:ext cx="404" cy="288"/>
                </a:xfrm>
                <a:prstGeom prst="rect">
                  <a:avLst/>
                </a:prstGeom>
                <a:noFill/>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136</a:t>
                  </a:r>
                </a:p>
              </p:txBody>
            </p:sp>
          </p:grpSp>
        </p:grpSp>
        <p:sp>
          <p:nvSpPr>
            <p:cNvPr id="1372177" name="Text Box 17"/>
            <p:cNvSpPr txBox="1">
              <a:spLocks noChangeArrowheads="1"/>
            </p:cNvSpPr>
            <p:nvPr/>
          </p:nvSpPr>
          <p:spPr bwMode="auto">
            <a:xfrm>
              <a:off x="96" y="3168"/>
              <a:ext cx="4658" cy="865"/>
            </a:xfrm>
            <a:prstGeom prst="rect">
              <a:avLst/>
            </a:prstGeom>
            <a:noFill/>
            <a:ln w="9525">
              <a:noFill/>
              <a:miter lim="800000"/>
              <a:headEnd/>
              <a:tailEnd/>
            </a:ln>
            <a:effectLst/>
          </p:spPr>
          <p:txBody>
            <a:bodyPr wrap="none">
              <a:spAutoFit/>
            </a:bodyPr>
            <a:lstStyle/>
            <a:p>
              <a:pPr algn="ctr" eaLnBrk="1" hangingPunct="1"/>
              <a:r>
                <a:rPr lang="en-US" sz="2800">
                  <a:solidFill>
                    <a:schemeClr val="bg1"/>
                  </a:solidFill>
                  <a:latin typeface="Times New Roman" pitchFamily="18" charset="0"/>
                </a:rPr>
                <a:t>Given these uncertainty ranges, Powell’s intensity </a:t>
              </a:r>
            </a:p>
            <a:p>
              <a:pPr algn="ctr" eaLnBrk="1" hangingPunct="1"/>
              <a:r>
                <a:rPr lang="en-US" sz="2800">
                  <a:solidFill>
                    <a:schemeClr val="bg1"/>
                  </a:solidFill>
                  <a:latin typeface="Times New Roman" pitchFamily="18" charset="0"/>
                </a:rPr>
                <a:t>estimate for Andrew gives it about a </a:t>
              </a:r>
              <a:r>
                <a:rPr lang="en-US" sz="2800">
                  <a:solidFill>
                    <a:srgbClr val="FF3300"/>
                  </a:solidFill>
                  <a:latin typeface="Times New Roman" pitchFamily="18" charset="0"/>
                </a:rPr>
                <a:t>40%</a:t>
              </a:r>
              <a:r>
                <a:rPr lang="en-US" sz="2800">
                  <a:solidFill>
                    <a:schemeClr val="bg1"/>
                  </a:solidFill>
                  <a:latin typeface="Times New Roman" pitchFamily="18" charset="0"/>
                </a:rPr>
                <a:t> chance </a:t>
              </a:r>
            </a:p>
            <a:p>
              <a:pPr algn="ctr" eaLnBrk="1" hangingPunct="1"/>
              <a:r>
                <a:rPr lang="en-US" sz="2800">
                  <a:solidFill>
                    <a:schemeClr val="bg1"/>
                  </a:solidFill>
                  <a:latin typeface="Times New Roman" pitchFamily="18" charset="0"/>
                </a:rPr>
                <a:t>of being a Category 5 at landfall. </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2163"/>
                                        </p:tgtEl>
                                        <p:attrNameLst>
                                          <p:attrName>style.visibility</p:attrName>
                                        </p:attrNameLst>
                                      </p:cBhvr>
                                      <p:to>
                                        <p:strVal val="visible"/>
                                      </p:to>
                                    </p:set>
                                    <p:animEffect transition="in" filter="fade">
                                      <p:cBhvr>
                                        <p:cTn id="7" dur="2000"/>
                                        <p:tgtEl>
                                          <p:spTgt spid="137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Text Box 2"/>
          <p:cNvSpPr txBox="1">
            <a:spLocks noChangeArrowheads="1"/>
          </p:cNvSpPr>
          <p:nvPr/>
        </p:nvSpPr>
        <p:spPr bwMode="auto">
          <a:xfrm>
            <a:off x="5791200" y="152400"/>
            <a:ext cx="3429000" cy="4054475"/>
          </a:xfrm>
          <a:prstGeom prst="rect">
            <a:avLst/>
          </a:prstGeom>
          <a:noFill/>
          <a:ln w="9525">
            <a:noFill/>
            <a:miter lim="800000"/>
            <a:headEnd/>
            <a:tailEnd/>
          </a:ln>
          <a:effectLst/>
        </p:spPr>
        <p:txBody>
          <a:bodyPr>
            <a:spAutoFit/>
          </a:bodyPr>
          <a:lstStyle/>
          <a:p>
            <a:pPr>
              <a:spcBef>
                <a:spcPct val="50000"/>
              </a:spcBef>
            </a:pPr>
            <a:r>
              <a:rPr lang="en-US" sz="2000" b="1">
                <a:solidFill>
                  <a:srgbClr val="00FF99"/>
                </a:solidFill>
              </a:rPr>
              <a:t>AVERAGE OF 357 GPS DROPSONDE PROFILES IN THE HURRICANE EYEWALL.</a:t>
            </a:r>
          </a:p>
          <a:p>
            <a:pPr>
              <a:spcBef>
                <a:spcPct val="50000"/>
              </a:spcBef>
            </a:pPr>
            <a:endParaRPr lang="en-US" sz="2000" b="1">
              <a:solidFill>
                <a:srgbClr val="00FF99"/>
              </a:solidFill>
            </a:endParaRPr>
          </a:p>
          <a:p>
            <a:pPr>
              <a:spcBef>
                <a:spcPct val="50000"/>
              </a:spcBef>
            </a:pPr>
            <a:r>
              <a:rPr lang="en-US" sz="2000" b="1">
                <a:solidFill>
                  <a:srgbClr val="00FF99"/>
                </a:solidFill>
              </a:rPr>
              <a:t>ON AVERAGE, THE SURFACE WIND IS 90% OF THE WIND AT 700 MB AIRCRAFT RECONNAISSANCE LEVELS (75-80% AT LOWER ALTITUDES).</a:t>
            </a:r>
          </a:p>
        </p:txBody>
      </p:sp>
      <p:pic>
        <p:nvPicPr>
          <p:cNvPr id="1342467" name="Picture 3" descr="All_eyew_700mb_public"/>
          <p:cNvPicPr>
            <a:picLocks noChangeAspect="1" noChangeArrowheads="1"/>
          </p:cNvPicPr>
          <p:nvPr/>
        </p:nvPicPr>
        <p:blipFill>
          <a:blip r:embed="rId3" cstate="print"/>
          <a:srcRect/>
          <a:stretch>
            <a:fillRect/>
          </a:stretch>
        </p:blipFill>
        <p:spPr bwMode="auto">
          <a:xfrm>
            <a:off x="0" y="0"/>
            <a:ext cx="5816600" cy="6934200"/>
          </a:xfrm>
          <a:prstGeom prst="rect">
            <a:avLst/>
          </a:prstGeom>
          <a:noFill/>
        </p:spPr>
      </p:pic>
      <p:sp useBgFill="1">
        <p:nvSpPr>
          <p:cNvPr id="1342468" name="Text Box 4"/>
          <p:cNvSpPr txBox="1">
            <a:spLocks noChangeArrowheads="1"/>
          </p:cNvSpPr>
          <p:nvPr/>
        </p:nvSpPr>
        <p:spPr bwMode="auto">
          <a:xfrm>
            <a:off x="6172200" y="6324600"/>
            <a:ext cx="2771775" cy="457200"/>
          </a:xfrm>
          <a:prstGeom prst="rect">
            <a:avLst/>
          </a:prstGeom>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Franklin et al. (2002)</a:t>
            </a: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82"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1330"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3378"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5426" name="Picture 2"/>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a:effectLst/>
        </p:spPr>
      </p:pic>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7474"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22"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1570"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02" name="Object 2"/>
          <p:cNvGraphicFramePr>
            <a:graphicFrameLocks noChangeAspect="1"/>
          </p:cNvGraphicFramePr>
          <p:nvPr/>
        </p:nvGraphicFramePr>
        <p:xfrm>
          <a:off x="1066800" y="0"/>
          <a:ext cx="6723063" cy="6858000"/>
        </p:xfrm>
        <a:graphic>
          <a:graphicData uri="http://schemas.openxmlformats.org/presentationml/2006/ole">
            <mc:AlternateContent xmlns:mc="http://schemas.openxmlformats.org/markup-compatibility/2006">
              <mc:Choice xmlns:v="urn:schemas-microsoft-com:vml" Requires="v">
                <p:oleObj spid="_x0000_s1228810" name="Photo Editor Photo" r:id="rId4" imgW="5738357" imgH="5852667" progId="">
                  <p:embed/>
                </p:oleObj>
              </mc:Choice>
              <mc:Fallback>
                <p:oleObj name="Photo Editor Photo" r:id="rId4" imgW="5738357" imgH="5852667"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0"/>
                        <a:ext cx="67230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8803" name="Line 3"/>
          <p:cNvSpPr>
            <a:spLocks noChangeShapeType="1"/>
          </p:cNvSpPr>
          <p:nvPr/>
        </p:nvSpPr>
        <p:spPr bwMode="auto">
          <a:xfrm>
            <a:off x="2514600" y="1905000"/>
            <a:ext cx="0" cy="685800"/>
          </a:xfrm>
          <a:prstGeom prst="line">
            <a:avLst/>
          </a:prstGeom>
          <a:noFill/>
          <a:ln w="57150">
            <a:solidFill>
              <a:srgbClr val="FF3300"/>
            </a:solidFill>
            <a:round/>
            <a:headEnd/>
            <a:tailEnd type="triangle" w="med" len="med"/>
          </a:ln>
          <a:effectLst/>
        </p:spPr>
        <p:txBody>
          <a:bodyPr anchor="ctr">
            <a:spAutoFit/>
          </a:bodyPr>
          <a:lstStyle/>
          <a:p>
            <a:endParaRPr lang="en-US"/>
          </a:p>
        </p:txBody>
      </p:sp>
      <p:sp>
        <p:nvSpPr>
          <p:cNvPr id="1228804" name="Line 4"/>
          <p:cNvSpPr>
            <a:spLocks noChangeShapeType="1"/>
          </p:cNvSpPr>
          <p:nvPr/>
        </p:nvSpPr>
        <p:spPr bwMode="auto">
          <a:xfrm flipV="1">
            <a:off x="3962400" y="4876800"/>
            <a:ext cx="228600" cy="609600"/>
          </a:xfrm>
          <a:prstGeom prst="line">
            <a:avLst/>
          </a:prstGeom>
          <a:noFill/>
          <a:ln w="57150">
            <a:solidFill>
              <a:srgbClr val="FF3300"/>
            </a:solidFill>
            <a:round/>
            <a:headEnd/>
            <a:tailEnd type="triangle" w="med" len="med"/>
          </a:ln>
          <a:effectLst/>
        </p:spPr>
        <p:txBody>
          <a:bodyPr wrap="none" anchor="ctr">
            <a:spAutoFit/>
          </a:bodyPr>
          <a:lstStyle/>
          <a:p>
            <a:endParaRPr lang="en-US"/>
          </a:p>
        </p:txBody>
      </p:sp>
      <p:sp>
        <p:nvSpPr>
          <p:cNvPr id="1228805" name="Text Box 5"/>
          <p:cNvSpPr txBox="1">
            <a:spLocks noChangeArrowheads="1"/>
          </p:cNvSpPr>
          <p:nvPr/>
        </p:nvSpPr>
        <p:spPr bwMode="auto">
          <a:xfrm>
            <a:off x="2057400" y="381000"/>
            <a:ext cx="2386013" cy="946150"/>
          </a:xfrm>
          <a:prstGeom prst="rect">
            <a:avLst/>
          </a:prstGeom>
          <a:noFill/>
          <a:ln w="9525">
            <a:noFill/>
            <a:miter lim="800000"/>
            <a:headEnd/>
            <a:tailEnd/>
          </a:ln>
          <a:effectLst/>
        </p:spPr>
        <p:txBody>
          <a:bodyPr wrap="none">
            <a:spAutoFit/>
          </a:bodyPr>
          <a:lstStyle/>
          <a:p>
            <a:pPr algn="ctr" eaLnBrk="1" hangingPunct="1"/>
            <a:r>
              <a:rPr lang="en-US" sz="2800">
                <a:solidFill>
                  <a:srgbClr val="FF3300"/>
                </a:solidFill>
                <a:latin typeface="Times New Roman" pitchFamily="18" charset="0"/>
              </a:rPr>
              <a:t>Pressure-Wind </a:t>
            </a:r>
          </a:p>
          <a:p>
            <a:pPr algn="ctr" eaLnBrk="1" hangingPunct="1"/>
            <a:r>
              <a:rPr lang="en-US" sz="2800">
                <a:solidFill>
                  <a:srgbClr val="FF3300"/>
                </a:solidFill>
                <a:latin typeface="Times New Roman" pitchFamily="18" charset="0"/>
              </a:rPr>
              <a:t>Relationship</a:t>
            </a:r>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3618"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62"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1810"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3858" name="Picture 2"/>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5906"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954" name="Picture 2"/>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02"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2050"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4098"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6146" name="Picture 2"/>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850" name="Picture 2" descr="All_eyew_700mb_public"/>
          <p:cNvPicPr>
            <a:picLocks noChangeAspect="1" noChangeArrowheads="1"/>
          </p:cNvPicPr>
          <p:nvPr/>
        </p:nvPicPr>
        <p:blipFill>
          <a:blip r:embed="rId4" cstate="print"/>
          <a:srcRect/>
          <a:stretch>
            <a:fillRect/>
          </a:stretch>
        </p:blipFill>
        <p:spPr bwMode="auto">
          <a:xfrm>
            <a:off x="3124200" y="1889125"/>
            <a:ext cx="6019800" cy="4968875"/>
          </a:xfrm>
          <a:prstGeom prst="rect">
            <a:avLst/>
          </a:prstGeom>
          <a:noFill/>
        </p:spPr>
      </p:pic>
      <p:pic>
        <p:nvPicPr>
          <p:cNvPr id="1230851" name="Picture 3"/>
          <p:cNvPicPr>
            <a:picLocks noChangeAspect="1" noChangeArrowheads="1"/>
          </p:cNvPicPr>
          <p:nvPr/>
        </p:nvPicPr>
        <p:blipFill>
          <a:blip r:embed="rId5" cstate="print"/>
          <a:srcRect/>
          <a:stretch>
            <a:fillRect/>
          </a:stretch>
        </p:blipFill>
        <p:spPr bwMode="auto">
          <a:xfrm>
            <a:off x="152400" y="152400"/>
            <a:ext cx="2940050" cy="6057900"/>
          </a:xfrm>
          <a:prstGeom prst="rect">
            <a:avLst/>
          </a:prstGeom>
          <a:noFill/>
          <a:ln w="9525">
            <a:noFill/>
            <a:miter lim="800000"/>
            <a:headEnd/>
            <a:tailEnd/>
          </a:ln>
          <a:effectLst/>
        </p:spPr>
      </p:pic>
      <p:sp>
        <p:nvSpPr>
          <p:cNvPr id="1230852" name="Text Box 4"/>
          <p:cNvSpPr txBox="1">
            <a:spLocks noChangeArrowheads="1"/>
          </p:cNvSpPr>
          <p:nvPr/>
        </p:nvSpPr>
        <p:spPr bwMode="auto">
          <a:xfrm>
            <a:off x="3124200" y="6491288"/>
            <a:ext cx="1981200" cy="336550"/>
          </a:xfrm>
          <a:prstGeom prst="rect">
            <a:avLst/>
          </a:prstGeom>
          <a:solidFill>
            <a:schemeClr val="bg1"/>
          </a:solidFill>
          <a:ln w="9525">
            <a:noFill/>
            <a:miter lim="800000"/>
            <a:headEnd/>
            <a:tailEnd/>
          </a:ln>
          <a:effectLst/>
        </p:spPr>
        <p:txBody>
          <a:bodyPr>
            <a:spAutoFit/>
          </a:bodyPr>
          <a:lstStyle/>
          <a:p>
            <a:pPr algn="ctr" eaLnBrk="1" hangingPunct="1"/>
            <a:r>
              <a:rPr lang="en-US" sz="1600">
                <a:latin typeface="Times New Roman" pitchFamily="18" charset="0"/>
              </a:rPr>
              <a:t>Franklin et al. (2002)</a:t>
            </a:r>
          </a:p>
        </p:txBody>
      </p:sp>
      <p:sp>
        <p:nvSpPr>
          <p:cNvPr id="1230853" name="Rectangle 5"/>
          <p:cNvSpPr>
            <a:spLocks noChangeArrowheads="1"/>
          </p:cNvSpPr>
          <p:nvPr/>
        </p:nvSpPr>
        <p:spPr bwMode="auto">
          <a:xfrm>
            <a:off x="3352800" y="152400"/>
            <a:ext cx="5259388" cy="762000"/>
          </a:xfrm>
          <a:prstGeom prst="rect">
            <a:avLst/>
          </a:prstGeom>
          <a:noFill/>
          <a:ln w="9525">
            <a:noFill/>
            <a:miter lim="800000"/>
            <a:headEnd/>
            <a:tailEnd/>
          </a:ln>
          <a:effectLst/>
        </p:spPr>
        <p:txBody>
          <a:bodyPr anchor="ctr">
            <a:spAutoFit/>
          </a:bodyPr>
          <a:lstStyle/>
          <a:p>
            <a:pPr algn="ctr" eaLnBrk="1" hangingPunct="1"/>
            <a:r>
              <a:rPr lang="en-US" sz="4400" b="1">
                <a:solidFill>
                  <a:schemeClr val="folHlink"/>
                </a:solidFill>
                <a:effectLst>
                  <a:outerShdw blurRad="38100" dist="38100" dir="2700000" algn="tl">
                    <a:srgbClr val="C0C0C0"/>
                  </a:outerShdw>
                </a:effectLst>
              </a:rPr>
              <a:t>GPS Dropsondes</a:t>
            </a:r>
            <a:endParaRPr lang="en-US" sz="4400">
              <a:solidFill>
                <a:schemeClr val="hlink"/>
              </a:solidFill>
              <a:effectLst>
                <a:outerShdw blurRad="38100" dist="38100" dir="2700000" algn="tl">
                  <a:srgbClr val="C0C0C0"/>
                </a:outerShdw>
              </a:effectLst>
            </a:endParaRPr>
          </a:p>
        </p:txBody>
      </p:sp>
      <p:sp>
        <p:nvSpPr>
          <p:cNvPr id="1230854" name="Text Box 6"/>
          <p:cNvSpPr txBox="1">
            <a:spLocks noChangeArrowheads="1"/>
          </p:cNvSpPr>
          <p:nvPr/>
        </p:nvSpPr>
        <p:spPr bwMode="auto">
          <a:xfrm>
            <a:off x="3886200" y="914400"/>
            <a:ext cx="4346575" cy="822325"/>
          </a:xfrm>
          <a:prstGeom prst="rect">
            <a:avLst/>
          </a:prstGeom>
          <a:noFill/>
          <a:ln w="9525">
            <a:noFill/>
            <a:miter lim="800000"/>
            <a:headEnd/>
            <a:tailEnd/>
          </a:ln>
          <a:effectLst/>
        </p:spPr>
        <p:txBody>
          <a:bodyPr wrap="none">
            <a:spAutoFit/>
          </a:bodyPr>
          <a:lstStyle/>
          <a:p>
            <a:pPr algn="ctr" eaLnBrk="1" hangingPunct="1"/>
            <a:r>
              <a:rPr lang="en-US">
                <a:latin typeface="Times New Roman" pitchFamily="18" charset="0"/>
              </a:rPr>
              <a:t>   </a:t>
            </a:r>
            <a:r>
              <a:rPr lang="en-US">
                <a:solidFill>
                  <a:schemeClr val="bg1"/>
                </a:solidFill>
                <a:latin typeface="Times New Roman" pitchFamily="18" charset="0"/>
              </a:rPr>
              <a:t>New understanding of hurricane</a:t>
            </a:r>
          </a:p>
          <a:p>
            <a:pPr algn="ctr" eaLnBrk="1" hangingPunct="1"/>
            <a:r>
              <a:rPr lang="en-US">
                <a:solidFill>
                  <a:schemeClr val="bg1"/>
                </a:solidFill>
                <a:latin typeface="Times New Roman" pitchFamily="18" charset="0"/>
              </a:rPr>
              <a:t>wind structure in the vertical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230851"/>
                                        </p:tgtEl>
                                        <p:attrNameLst>
                                          <p:attrName>style.visibility</p:attrName>
                                        </p:attrNameLst>
                                      </p:cBhvr>
                                      <p:to>
                                        <p:strVal val="visible"/>
                                      </p:to>
                                    </p:set>
                                    <p:anim calcmode="lin" valueType="num">
                                      <p:cBhvr additive="base">
                                        <p:cTn id="7" dur="500" fill="hold"/>
                                        <p:tgtEl>
                                          <p:spTgt spid="1230851"/>
                                        </p:tgtEl>
                                        <p:attrNameLst>
                                          <p:attrName>ppt_x</p:attrName>
                                        </p:attrNameLst>
                                      </p:cBhvr>
                                      <p:tavLst>
                                        <p:tav tm="0">
                                          <p:val>
                                            <p:strVal val="1+#ppt_w/2"/>
                                          </p:val>
                                        </p:tav>
                                        <p:tav tm="100000">
                                          <p:val>
                                            <p:strVal val="#ppt_x"/>
                                          </p:val>
                                        </p:tav>
                                      </p:tavLst>
                                    </p:anim>
                                    <p:anim calcmode="lin" valueType="num">
                                      <p:cBhvr additive="base">
                                        <p:cTn id="8" dur="500" fill="hold"/>
                                        <p:tgtEl>
                                          <p:spTgt spid="123085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8194"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42"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2290"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4338"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6386" name="Picture 2"/>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8434"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82"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2530"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4578" name="Picture 2"/>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6626"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1874" name="Object 2"/>
          <p:cNvGraphicFramePr>
            <a:graphicFrameLocks noChangeAspect="1"/>
          </p:cNvGraphicFramePr>
          <p:nvPr/>
        </p:nvGraphicFramePr>
        <p:xfrm>
          <a:off x="304800" y="1219200"/>
          <a:ext cx="8382000" cy="4452938"/>
        </p:xfrm>
        <a:graphic>
          <a:graphicData uri="http://schemas.openxmlformats.org/presentationml/2006/ole">
            <mc:AlternateContent xmlns:mc="http://schemas.openxmlformats.org/markup-compatibility/2006">
              <mc:Choice xmlns:v="urn:schemas-microsoft-com:vml" Requires="v">
                <p:oleObj spid="_x0000_s1231882" name="Photo Editor Photo" r:id="rId4" imgW="5852667" imgH="3109229" progId="">
                  <p:embed/>
                </p:oleObj>
              </mc:Choice>
              <mc:Fallback>
                <p:oleObj name="Photo Editor Photo" r:id="rId4" imgW="5852667" imgH="3109229"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19200"/>
                        <a:ext cx="8382000" cy="445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1231875" name="Text Box 3"/>
          <p:cNvSpPr txBox="1">
            <a:spLocks noChangeArrowheads="1"/>
          </p:cNvSpPr>
          <p:nvPr/>
        </p:nvSpPr>
        <p:spPr bwMode="auto">
          <a:xfrm>
            <a:off x="1219200" y="228600"/>
            <a:ext cx="6462713" cy="946150"/>
          </a:xfrm>
          <a:prstGeom prst="rect">
            <a:avLst/>
          </a:prstGeom>
          <a:ln w="9525">
            <a:noFill/>
            <a:miter lim="800000"/>
            <a:headEnd/>
            <a:tailEnd/>
          </a:ln>
          <a:effectLst/>
        </p:spPr>
        <p:txBody>
          <a:bodyPr wrap="none">
            <a:spAutoFit/>
          </a:bodyPr>
          <a:lstStyle/>
          <a:p>
            <a:pPr algn="ctr" eaLnBrk="1" hangingPunct="1"/>
            <a:r>
              <a:rPr lang="en-US">
                <a:solidFill>
                  <a:schemeClr val="bg1"/>
                </a:solidFill>
                <a:latin typeface="Times New Roman" pitchFamily="18" charset="0"/>
              </a:rPr>
              <a:t>   </a:t>
            </a:r>
            <a:r>
              <a:rPr lang="en-US" sz="2800">
                <a:solidFill>
                  <a:schemeClr val="bg1"/>
                </a:solidFill>
                <a:latin typeface="Times New Roman" pitchFamily="18" charset="0"/>
              </a:rPr>
              <a:t>Work of Jose Partagas:  </a:t>
            </a:r>
          </a:p>
          <a:p>
            <a:pPr algn="ctr" eaLnBrk="1" hangingPunct="1"/>
            <a:r>
              <a:rPr lang="en-US" sz="2800">
                <a:solidFill>
                  <a:schemeClr val="bg1"/>
                </a:solidFill>
                <a:latin typeface="Times New Roman" pitchFamily="18" charset="0"/>
              </a:rPr>
              <a:t>Historical Reconstruction from 1851-1910</a:t>
            </a:r>
            <a:r>
              <a:rPr lang="en-US">
                <a:solidFill>
                  <a:schemeClr val="bg1"/>
                </a:solidFill>
                <a:latin typeface="Times New Roman" pitchFamily="18" charset="0"/>
              </a:rPr>
              <a:t>   </a:t>
            </a:r>
          </a:p>
        </p:txBody>
      </p:sp>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8674" name="Picture 2"/>
          <p:cNvPicPr>
            <a:picLocks noChangeAspect="1" noChangeArrowheads="1"/>
          </p:cNvPicPr>
          <p:nvPr/>
        </p:nvPicPr>
        <p:blipFill>
          <a:blip r:embed="rId3" cstate="print"/>
          <a:srcRect/>
          <a:stretch>
            <a:fillRect/>
          </a:stretch>
        </p:blipFill>
        <p:spPr bwMode="auto">
          <a:xfrm>
            <a:off x="0" y="0"/>
            <a:ext cx="9144000" cy="688975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210" name="Text Box 2"/>
          <p:cNvSpPr txBox="1">
            <a:spLocks noChangeArrowheads="1"/>
          </p:cNvSpPr>
          <p:nvPr/>
        </p:nvSpPr>
        <p:spPr bwMode="auto">
          <a:xfrm>
            <a:off x="6470650" y="739775"/>
            <a:ext cx="2284413" cy="2041525"/>
          </a:xfrm>
          <a:prstGeom prst="rect">
            <a:avLst/>
          </a:prstGeom>
          <a:noFill/>
          <a:ln w="9525">
            <a:noFill/>
            <a:miter lim="800000"/>
            <a:headEnd/>
            <a:tailEnd/>
          </a:ln>
          <a:effectLst/>
        </p:spPr>
        <p:txBody>
          <a:bodyPr wrap="none">
            <a:spAutoFit/>
          </a:bodyPr>
          <a:lstStyle/>
          <a:p>
            <a:pPr algn="ctr" eaLnBrk="1" hangingPunct="1"/>
            <a:r>
              <a:rPr lang="en-US" sz="3200">
                <a:solidFill>
                  <a:schemeClr val="bg1"/>
                </a:solidFill>
                <a:latin typeface="Times New Roman" pitchFamily="18" charset="0"/>
              </a:rPr>
              <a:t>Incorrect </a:t>
            </a:r>
          </a:p>
          <a:p>
            <a:pPr algn="ctr" eaLnBrk="1" hangingPunct="1"/>
            <a:r>
              <a:rPr lang="en-US" sz="3200">
                <a:solidFill>
                  <a:schemeClr val="bg1"/>
                </a:solidFill>
                <a:latin typeface="Times New Roman" pitchFamily="18" charset="0"/>
              </a:rPr>
              <a:t>intensity</a:t>
            </a:r>
          </a:p>
          <a:p>
            <a:pPr algn="ctr" eaLnBrk="1" hangingPunct="1"/>
            <a:r>
              <a:rPr lang="en-US" sz="3200">
                <a:solidFill>
                  <a:schemeClr val="bg1"/>
                </a:solidFill>
                <a:latin typeface="Times New Roman" pitchFamily="18" charset="0"/>
              </a:rPr>
              <a:t>and location </a:t>
            </a:r>
          </a:p>
          <a:p>
            <a:pPr algn="ctr" eaLnBrk="1" hangingPunct="1"/>
            <a:r>
              <a:rPr lang="en-US" sz="3200">
                <a:solidFill>
                  <a:schemeClr val="bg1"/>
                </a:solidFill>
                <a:latin typeface="Times New Roman" pitchFamily="18" charset="0"/>
              </a:rPr>
              <a:t>at landfall</a:t>
            </a:r>
          </a:p>
        </p:txBody>
      </p:sp>
      <p:sp>
        <p:nvSpPr>
          <p:cNvPr id="1374211" name="AutoShape 3"/>
          <p:cNvSpPr>
            <a:spLocks noChangeArrowheads="1"/>
          </p:cNvSpPr>
          <p:nvPr/>
        </p:nvSpPr>
        <p:spPr bwMode="auto">
          <a:xfrm>
            <a:off x="2438400" y="2971800"/>
            <a:ext cx="962025" cy="914400"/>
          </a:xfrm>
          <a:prstGeom prst="star5">
            <a:avLst/>
          </a:prstGeom>
          <a:noFill/>
          <a:ln w="9525">
            <a:noFill/>
            <a:miter lim="800000"/>
            <a:headEnd/>
            <a:tailEnd/>
          </a:ln>
          <a:effectLst/>
        </p:spPr>
        <p:txBody>
          <a:bodyPr wrap="none" anchor="ctr">
            <a:spAutoFit/>
          </a:bodyPr>
          <a:lstStyle/>
          <a:p>
            <a:endParaRPr lang="en-US"/>
          </a:p>
        </p:txBody>
      </p:sp>
      <p:sp>
        <p:nvSpPr>
          <p:cNvPr id="1374212" name="Oval 4"/>
          <p:cNvSpPr>
            <a:spLocks noChangeArrowheads="1"/>
          </p:cNvSpPr>
          <p:nvPr/>
        </p:nvSpPr>
        <p:spPr bwMode="auto">
          <a:xfrm>
            <a:off x="2514600" y="3276600"/>
            <a:ext cx="228600" cy="228600"/>
          </a:xfrm>
          <a:prstGeom prst="ellipse">
            <a:avLst/>
          </a:prstGeom>
          <a:noFill/>
          <a:ln w="9525">
            <a:noFill/>
            <a:round/>
            <a:headEnd/>
            <a:tailEnd/>
          </a:ln>
          <a:effectLst/>
        </p:spPr>
        <p:txBody>
          <a:bodyPr wrap="none" anchor="ctr">
            <a:spAutoFit/>
          </a:bodyPr>
          <a:lstStyle/>
          <a:p>
            <a:endParaRPr lang="en-US"/>
          </a:p>
        </p:txBody>
      </p:sp>
      <p:graphicFrame>
        <p:nvGraphicFramePr>
          <p:cNvPr id="1374213" name="Object 5"/>
          <p:cNvGraphicFramePr>
            <a:graphicFrameLocks noChangeAspect="1"/>
          </p:cNvGraphicFramePr>
          <p:nvPr/>
        </p:nvGraphicFramePr>
        <p:xfrm>
          <a:off x="0" y="0"/>
          <a:ext cx="6445250" cy="6858000"/>
        </p:xfrm>
        <a:graphic>
          <a:graphicData uri="http://schemas.openxmlformats.org/presentationml/2006/ole">
            <mc:AlternateContent xmlns:mc="http://schemas.openxmlformats.org/markup-compatibility/2006">
              <mc:Choice xmlns:v="urn:schemas-microsoft-com:vml" Requires="v">
                <p:oleObj spid="_x0000_s1374221" name="Photo Editor Photo" r:id="rId4" imgW="5500952" imgH="5852667" progId="">
                  <p:embed/>
                </p:oleObj>
              </mc:Choice>
              <mc:Fallback>
                <p:oleObj name="Photo Editor Photo" r:id="rId4" imgW="5500952" imgH="5852667"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44525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4214" name="AutoShape 6"/>
          <p:cNvSpPr>
            <a:spLocks noChangeArrowheads="1"/>
          </p:cNvSpPr>
          <p:nvPr/>
        </p:nvSpPr>
        <p:spPr bwMode="auto">
          <a:xfrm>
            <a:off x="7315200" y="2819400"/>
            <a:ext cx="962025" cy="914400"/>
          </a:xfrm>
          <a:prstGeom prst="star5">
            <a:avLst/>
          </a:prstGeom>
          <a:noFill/>
          <a:ln w="9525">
            <a:noFill/>
            <a:miter lim="800000"/>
            <a:headEnd/>
            <a:tailEnd/>
          </a:ln>
          <a:effectLst/>
        </p:spPr>
        <p:txBody>
          <a:bodyPr wrap="none" anchor="ctr">
            <a:spAutoFit/>
          </a:bodyPr>
          <a:lstStyle/>
          <a:p>
            <a:endParaRPr lang="en-US"/>
          </a:p>
        </p:txBody>
      </p:sp>
      <p:sp>
        <p:nvSpPr>
          <p:cNvPr id="1374215" name="AutoShape 7"/>
          <p:cNvSpPr>
            <a:spLocks noChangeArrowheads="1"/>
          </p:cNvSpPr>
          <p:nvPr/>
        </p:nvSpPr>
        <p:spPr bwMode="auto">
          <a:xfrm>
            <a:off x="2514600" y="3124200"/>
            <a:ext cx="228600" cy="304800"/>
          </a:xfrm>
          <a:prstGeom prst="star5">
            <a:avLst/>
          </a:prstGeom>
          <a:solidFill>
            <a:schemeClr val="hlink"/>
          </a:solidFill>
          <a:ln w="9525">
            <a:noFill/>
            <a:miter lim="800000"/>
            <a:headEnd/>
            <a:tailEnd/>
          </a:ln>
          <a:effectLst/>
        </p:spPr>
        <p:txBody>
          <a:bodyPr anchor="ctr">
            <a:spAutoFit/>
          </a:bodyPr>
          <a:lstStyle/>
          <a:p>
            <a:endParaRPr lang="en-US"/>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6258" name="Rectangle 2"/>
          <p:cNvSpPr>
            <a:spLocks noGrp="1" noChangeArrowheads="1"/>
          </p:cNvSpPr>
          <p:nvPr>
            <p:ph type="title"/>
          </p:nvPr>
        </p:nvSpPr>
        <p:spPr>
          <a:xfrm>
            <a:off x="457200" y="0"/>
            <a:ext cx="8229600" cy="838200"/>
          </a:xfrm>
        </p:spPr>
        <p:txBody>
          <a:bodyPr/>
          <a:lstStyle/>
          <a:p>
            <a:r>
              <a:rPr lang="en-US" sz="4800">
                <a:solidFill>
                  <a:schemeClr val="bg1"/>
                </a:solidFill>
                <a:latin typeface="Charlesworth" pitchFamily="82" charset="0"/>
              </a:rPr>
              <a:t>Saffir-simpson scale</a:t>
            </a:r>
          </a:p>
        </p:txBody>
      </p:sp>
      <p:sp>
        <p:nvSpPr>
          <p:cNvPr id="1376259" name="Rectangle 3"/>
          <p:cNvSpPr>
            <a:spLocks noGrp="1" noChangeArrowheads="1"/>
          </p:cNvSpPr>
          <p:nvPr>
            <p:ph type="body" idx="1"/>
          </p:nvPr>
        </p:nvSpPr>
        <p:spPr>
          <a:xfrm>
            <a:off x="838200" y="838200"/>
            <a:ext cx="7010400" cy="3200400"/>
          </a:xfrm>
        </p:spPr>
        <p:txBody>
          <a:bodyPr/>
          <a:lstStyle/>
          <a:p>
            <a:pPr>
              <a:buFontTx/>
              <a:buNone/>
            </a:pPr>
            <a:r>
              <a:rPr lang="en-US" sz="2800">
                <a:solidFill>
                  <a:schemeClr val="bg1"/>
                </a:solidFill>
              </a:rPr>
              <a:t>Category    Windspeed       Pressure</a:t>
            </a:r>
          </a:p>
          <a:p>
            <a:pPr>
              <a:buFontTx/>
              <a:buNone/>
            </a:pPr>
            <a:r>
              <a:rPr lang="en-US" sz="2800">
                <a:solidFill>
                  <a:schemeClr val="bg1"/>
                </a:solidFill>
              </a:rPr>
              <a:t>     1                64-82 kt       &gt; 980 mb</a:t>
            </a:r>
          </a:p>
          <a:p>
            <a:pPr>
              <a:buFontTx/>
              <a:buNone/>
            </a:pPr>
            <a:r>
              <a:rPr lang="en-US" sz="2800">
                <a:solidFill>
                  <a:schemeClr val="bg1"/>
                </a:solidFill>
              </a:rPr>
              <a:t>     2                83-95            979-965 </a:t>
            </a:r>
          </a:p>
          <a:p>
            <a:pPr>
              <a:buFontTx/>
              <a:buNone/>
            </a:pPr>
            <a:r>
              <a:rPr lang="en-US" sz="2800">
                <a:solidFill>
                  <a:schemeClr val="bg1"/>
                </a:solidFill>
              </a:rPr>
              <a:t>     3                96-113          964-945</a:t>
            </a:r>
          </a:p>
          <a:p>
            <a:pPr>
              <a:buFontTx/>
              <a:buNone/>
            </a:pPr>
            <a:r>
              <a:rPr lang="en-US" sz="2800">
                <a:solidFill>
                  <a:schemeClr val="bg1"/>
                </a:solidFill>
              </a:rPr>
              <a:t>     4              114-135          944-920</a:t>
            </a:r>
          </a:p>
          <a:p>
            <a:pPr>
              <a:buFontTx/>
              <a:buNone/>
            </a:pPr>
            <a:r>
              <a:rPr lang="en-US" sz="2800">
                <a:solidFill>
                  <a:schemeClr val="bg1"/>
                </a:solidFill>
              </a:rPr>
              <a:t>     5                 135+              &lt; 920</a:t>
            </a:r>
          </a:p>
        </p:txBody>
      </p:sp>
      <p:sp>
        <p:nvSpPr>
          <p:cNvPr id="1376260" name="Rectangle 4"/>
          <p:cNvSpPr>
            <a:spLocks noChangeArrowheads="1"/>
          </p:cNvSpPr>
          <p:nvPr/>
        </p:nvSpPr>
        <p:spPr bwMode="auto">
          <a:xfrm>
            <a:off x="0" y="4114800"/>
            <a:ext cx="9144000" cy="1600200"/>
          </a:xfrm>
          <a:prstGeom prst="rect">
            <a:avLst/>
          </a:prstGeom>
          <a:noFill/>
          <a:ln w="9525">
            <a:noFill/>
            <a:miter lim="800000"/>
            <a:headEnd/>
            <a:tailEnd/>
          </a:ln>
          <a:effectLst/>
        </p:spPr>
        <p:txBody>
          <a:bodyPr/>
          <a:lstStyle/>
          <a:p>
            <a:pPr marL="342900" indent="-342900">
              <a:spcBef>
                <a:spcPct val="20000"/>
              </a:spcBef>
            </a:pPr>
            <a:r>
              <a:rPr lang="en-US" sz="2800">
                <a:solidFill>
                  <a:schemeClr val="bg1"/>
                </a:solidFill>
                <a:latin typeface="Times New Roman" pitchFamily="18" charset="0"/>
              </a:rPr>
              <a:t>For U.S. Hurricane Landfalls:</a:t>
            </a:r>
          </a:p>
          <a:p>
            <a:pPr marL="342900" indent="-342900">
              <a:spcBef>
                <a:spcPct val="20000"/>
              </a:spcBef>
            </a:pPr>
            <a:r>
              <a:rPr lang="en-US" sz="2800">
                <a:solidFill>
                  <a:schemeClr val="bg1"/>
                </a:solidFill>
                <a:latin typeface="Times New Roman" pitchFamily="18" charset="0"/>
              </a:rPr>
              <a:t>HURDAT – Basinwide in late 1960s by Neumann and Hope</a:t>
            </a:r>
          </a:p>
          <a:p>
            <a:pPr marL="342900" indent="-342900">
              <a:spcBef>
                <a:spcPct val="20000"/>
              </a:spcBef>
            </a:pPr>
            <a:r>
              <a:rPr lang="en-US" sz="2800">
                <a:solidFill>
                  <a:schemeClr val="bg1"/>
                </a:solidFill>
                <a:latin typeface="Times New Roman" pitchFamily="18" charset="0"/>
              </a:rPr>
              <a:t>Saffir-Simpson Categorization – By Taylor and Hebert in mid-1970s, primarily by central pressure</a:t>
            </a:r>
          </a:p>
        </p:txBody>
      </p:sp>
    </p:spTree>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2" name="Rectangle 2"/>
          <p:cNvSpPr>
            <a:spLocks noGrp="1" noChangeArrowheads="1"/>
          </p:cNvSpPr>
          <p:nvPr>
            <p:ph type="title"/>
          </p:nvPr>
        </p:nvSpPr>
        <p:spPr>
          <a:xfrm>
            <a:off x="685800" y="0"/>
            <a:ext cx="7772400" cy="1143000"/>
          </a:xfrm>
        </p:spPr>
        <p:txBody>
          <a:bodyPr/>
          <a:lstStyle/>
          <a:p>
            <a:r>
              <a:rPr lang="en-US">
                <a:solidFill>
                  <a:schemeClr val="bg1"/>
                </a:solidFill>
              </a:rPr>
              <a:t>Monthly Weather Review</a:t>
            </a:r>
          </a:p>
        </p:txBody>
      </p:sp>
      <p:pic>
        <p:nvPicPr>
          <p:cNvPr id="1377283" name="Picture 3" descr="page646"/>
          <p:cNvPicPr>
            <a:picLocks noGrp="1" noChangeAspect="1" noChangeArrowheads="1"/>
          </p:cNvPicPr>
          <p:nvPr>
            <p:ph sz="half" idx="1"/>
          </p:nvPr>
        </p:nvPicPr>
        <p:blipFill>
          <a:blip r:embed="rId3" cstate="print"/>
          <a:srcRect/>
          <a:stretch>
            <a:fillRect/>
          </a:stretch>
        </p:blipFill>
        <p:spPr>
          <a:xfrm>
            <a:off x="5000625" y="1143000"/>
            <a:ext cx="4143375" cy="5715000"/>
          </a:xfrm>
          <a:noFill/>
          <a:ln/>
        </p:spPr>
      </p:pic>
      <p:pic>
        <p:nvPicPr>
          <p:cNvPr id="1377284" name="Picture 4" descr="page645"/>
          <p:cNvPicPr>
            <a:picLocks noGrp="1" noChangeAspect="1" noChangeArrowheads="1"/>
          </p:cNvPicPr>
          <p:nvPr>
            <p:ph sz="half" idx="2"/>
          </p:nvPr>
        </p:nvPicPr>
        <p:blipFill>
          <a:blip r:embed="rId4" cstate="print"/>
          <a:srcRect/>
          <a:stretch>
            <a:fillRect/>
          </a:stretch>
        </p:blipFill>
        <p:spPr>
          <a:xfrm>
            <a:off x="0" y="1143000"/>
            <a:ext cx="4303713" cy="5715000"/>
          </a:xfrm>
          <a:noFill/>
          <a:ln/>
        </p:spPr>
      </p:pic>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6" name="Rectangle 2"/>
          <p:cNvSpPr>
            <a:spLocks noGrp="1" noChangeArrowheads="1"/>
          </p:cNvSpPr>
          <p:nvPr>
            <p:ph type="title"/>
          </p:nvPr>
        </p:nvSpPr>
        <p:spPr>
          <a:xfrm>
            <a:off x="685800" y="0"/>
            <a:ext cx="7772400" cy="1143000"/>
          </a:xfrm>
        </p:spPr>
        <p:txBody>
          <a:bodyPr/>
          <a:lstStyle/>
          <a:p>
            <a:r>
              <a:rPr lang="en-US">
                <a:solidFill>
                  <a:schemeClr val="bg1"/>
                </a:solidFill>
              </a:rPr>
              <a:t>Monthly Weather Review</a:t>
            </a:r>
          </a:p>
        </p:txBody>
      </p:sp>
      <p:pic>
        <p:nvPicPr>
          <p:cNvPr id="1378307" name="Picture 3" descr="july1916"/>
          <p:cNvPicPr>
            <a:picLocks noGrp="1" noChangeAspect="1" noChangeArrowheads="1"/>
          </p:cNvPicPr>
          <p:nvPr>
            <p:ph idx="1"/>
          </p:nvPr>
        </p:nvPicPr>
        <p:blipFill>
          <a:blip r:embed="rId3" cstate="print"/>
          <a:srcRect/>
          <a:stretch>
            <a:fillRect/>
          </a:stretch>
        </p:blipFill>
        <p:spPr>
          <a:xfrm>
            <a:off x="457200" y="1096963"/>
            <a:ext cx="8077200" cy="5761037"/>
          </a:xfrm>
          <a:noFill/>
          <a:ln/>
        </p:spPr>
      </p:pic>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p:txBody>
          <a:bodyPr/>
          <a:lstStyle/>
          <a:p>
            <a:r>
              <a:rPr lang="en-US">
                <a:solidFill>
                  <a:schemeClr val="bg1"/>
                </a:solidFill>
              </a:rPr>
              <a:t>Monthly Weather Review</a:t>
            </a:r>
          </a:p>
        </p:txBody>
      </p:sp>
      <p:pic>
        <p:nvPicPr>
          <p:cNvPr id="1379331" name="Picture 3" descr="oceangales_sep1927_1"/>
          <p:cNvPicPr>
            <a:picLocks noGrp="1" noChangeAspect="1" noChangeArrowheads="1"/>
          </p:cNvPicPr>
          <p:nvPr>
            <p:ph idx="1"/>
          </p:nvPr>
        </p:nvPicPr>
        <p:blipFill>
          <a:blip r:embed="rId3" cstate="print"/>
          <a:srcRect/>
          <a:stretch>
            <a:fillRect/>
          </a:stretch>
        </p:blipFill>
        <p:spPr>
          <a:xfrm>
            <a:off x="0" y="1703388"/>
            <a:ext cx="8991600" cy="4446587"/>
          </a:xfrm>
          <a:noFill/>
          <a:ln/>
        </p:spPr>
      </p:pic>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Rectangle 2"/>
          <p:cNvSpPr>
            <a:spLocks noGrp="1" noChangeArrowheads="1"/>
          </p:cNvSpPr>
          <p:nvPr>
            <p:ph type="title"/>
          </p:nvPr>
        </p:nvSpPr>
        <p:spPr>
          <a:xfrm>
            <a:off x="381000" y="228600"/>
            <a:ext cx="8229600" cy="1384300"/>
          </a:xfrm>
        </p:spPr>
        <p:txBody>
          <a:bodyPr/>
          <a:lstStyle/>
          <a:p>
            <a:r>
              <a:rPr lang="es-MX" sz="3600">
                <a:solidFill>
                  <a:schemeClr val="bg1"/>
                </a:solidFill>
              </a:rPr>
              <a:t>Raw Station Observations also obtained from Colleagues in Mexico, Cuba and throughout the Caribbean</a:t>
            </a:r>
            <a:endParaRPr lang="es-ES" sz="3600">
              <a:solidFill>
                <a:schemeClr val="bg1"/>
              </a:solidFill>
            </a:endParaRPr>
          </a:p>
        </p:txBody>
      </p:sp>
      <p:pic>
        <p:nvPicPr>
          <p:cNvPr id="1380355" name="Picture 3" descr="Apr28003"/>
          <p:cNvPicPr>
            <a:picLocks noChangeAspect="1" noChangeArrowheads="1"/>
          </p:cNvPicPr>
          <p:nvPr/>
        </p:nvPicPr>
        <p:blipFill>
          <a:blip r:embed="rId3" cstate="print"/>
          <a:srcRect/>
          <a:stretch>
            <a:fillRect/>
          </a:stretch>
        </p:blipFill>
        <p:spPr bwMode="auto">
          <a:xfrm>
            <a:off x="179388" y="2514600"/>
            <a:ext cx="3919537" cy="3529013"/>
          </a:xfrm>
          <a:prstGeom prst="rect">
            <a:avLst/>
          </a:prstGeom>
          <a:noFill/>
          <a:ln w="9525">
            <a:noFill/>
            <a:miter lim="800000"/>
            <a:headEnd/>
            <a:tailEnd/>
          </a:ln>
        </p:spPr>
      </p:pic>
      <p:pic>
        <p:nvPicPr>
          <p:cNvPr id="1380356" name="Picture 4" descr="Apr28005"/>
          <p:cNvPicPr>
            <a:picLocks noChangeAspect="1" noChangeArrowheads="1"/>
          </p:cNvPicPr>
          <p:nvPr/>
        </p:nvPicPr>
        <p:blipFill>
          <a:blip r:embed="rId4" cstate="print"/>
          <a:srcRect/>
          <a:stretch>
            <a:fillRect/>
          </a:stretch>
        </p:blipFill>
        <p:spPr bwMode="auto">
          <a:xfrm>
            <a:off x="4211638" y="2057400"/>
            <a:ext cx="4746625" cy="41767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a:xfrm>
            <a:off x="457200" y="152400"/>
            <a:ext cx="8229600" cy="1384300"/>
          </a:xfrm>
        </p:spPr>
        <p:txBody>
          <a:bodyPr/>
          <a:lstStyle/>
          <a:p>
            <a:r>
              <a:rPr lang="es-MX" sz="3200">
                <a:solidFill>
                  <a:schemeClr val="bg1"/>
                </a:solidFill>
              </a:rPr>
              <a:t>Information resources at the Institute of Meteorology, Havana, Cuba</a:t>
            </a:r>
            <a:endParaRPr lang="es-ES" sz="3200">
              <a:solidFill>
                <a:schemeClr val="bg1"/>
              </a:solidFill>
            </a:endParaRPr>
          </a:p>
        </p:txBody>
      </p:sp>
      <p:pic>
        <p:nvPicPr>
          <p:cNvPr id="1381379" name="Picture 3" descr="DSCN1636"/>
          <p:cNvPicPr>
            <a:picLocks noChangeAspect="1" noChangeArrowheads="1"/>
          </p:cNvPicPr>
          <p:nvPr/>
        </p:nvPicPr>
        <p:blipFill>
          <a:blip r:embed="rId3" cstate="print"/>
          <a:srcRect/>
          <a:stretch>
            <a:fillRect/>
          </a:stretch>
        </p:blipFill>
        <p:spPr bwMode="auto">
          <a:xfrm>
            <a:off x="1676400" y="1403350"/>
            <a:ext cx="5273675" cy="52117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1618" name="Object 2"/>
          <p:cNvGraphicFramePr>
            <a:graphicFrameLocks noChangeAspect="1"/>
          </p:cNvGraphicFramePr>
          <p:nvPr/>
        </p:nvGraphicFramePr>
        <p:xfrm>
          <a:off x="0" y="730250"/>
          <a:ext cx="8077200" cy="5235575"/>
        </p:xfrm>
        <a:graphic>
          <a:graphicData uri="http://schemas.openxmlformats.org/presentationml/2006/ole">
            <mc:AlternateContent xmlns:mc="http://schemas.openxmlformats.org/markup-compatibility/2006">
              <mc:Choice xmlns:v="urn:schemas-microsoft-com:vml" Requires="v">
                <p:oleObj spid="_x0000_s1391626" name="Photo Editor Photo" r:id="rId4" imgW="4678095" imgH="3032381" progId="">
                  <p:embed/>
                </p:oleObj>
              </mc:Choice>
              <mc:Fallback>
                <p:oleObj name="Photo Editor Photo" r:id="rId4" imgW="4678095" imgH="3032381"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30250"/>
                        <a:ext cx="8077200" cy="52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91619" name="Text Box 3"/>
          <p:cNvSpPr txBox="1">
            <a:spLocks noChangeArrowheads="1"/>
          </p:cNvSpPr>
          <p:nvPr/>
        </p:nvSpPr>
        <p:spPr bwMode="auto">
          <a:xfrm>
            <a:off x="1704975" y="104775"/>
            <a:ext cx="4475163" cy="579438"/>
          </a:xfrm>
          <a:prstGeom prst="rect">
            <a:avLst/>
          </a:prstGeom>
          <a:noFill/>
          <a:ln w="9525">
            <a:noFill/>
            <a:miter lim="800000"/>
            <a:headEnd/>
            <a:tailEnd/>
          </a:ln>
          <a:effectLst/>
        </p:spPr>
        <p:txBody>
          <a:bodyPr wrap="none">
            <a:spAutoFit/>
          </a:bodyPr>
          <a:lstStyle/>
          <a:p>
            <a:pPr algn="ctr" eaLnBrk="1" hangingPunct="1"/>
            <a:r>
              <a:rPr lang="en-US" sz="3200">
                <a:solidFill>
                  <a:schemeClr val="bg1"/>
                </a:solidFill>
                <a:latin typeface="Times New Roman" pitchFamily="18" charset="0"/>
              </a:rPr>
              <a:t>Atlantic Major Hurricanes</a:t>
            </a:r>
          </a:p>
        </p:txBody>
      </p:sp>
      <p:sp>
        <p:nvSpPr>
          <p:cNvPr id="1391620" name="Text Box 4"/>
          <p:cNvSpPr txBox="1">
            <a:spLocks noChangeArrowheads="1"/>
          </p:cNvSpPr>
          <p:nvPr/>
        </p:nvSpPr>
        <p:spPr bwMode="auto">
          <a:xfrm>
            <a:off x="255588" y="5908675"/>
            <a:ext cx="2087562" cy="457200"/>
          </a:xfrm>
          <a:prstGeom prst="rect">
            <a:avLst/>
          </a:prstGeom>
          <a:noFill/>
          <a:ln w="9525">
            <a:noFill/>
            <a:miter lim="800000"/>
            <a:headEnd/>
            <a:tailEnd/>
          </a:ln>
          <a:effectLst/>
        </p:spPr>
        <p:txBody>
          <a:bodyPr wrap="none">
            <a:spAutoFit/>
          </a:bodyPr>
          <a:lstStyle/>
          <a:p>
            <a:pPr algn="ctr" eaLnBrk="1" hangingPunct="1"/>
            <a:r>
              <a:rPr lang="en-US">
                <a:latin typeface="Times New Roman" pitchFamily="18" charset="0"/>
              </a:rPr>
              <a:t>Landsea (1993)</a:t>
            </a:r>
          </a:p>
        </p:txBody>
      </p:sp>
      <p:sp>
        <p:nvSpPr>
          <p:cNvPr id="1391621" name="Line 5"/>
          <p:cNvSpPr>
            <a:spLocks noChangeShapeType="1"/>
          </p:cNvSpPr>
          <p:nvPr/>
        </p:nvSpPr>
        <p:spPr bwMode="auto">
          <a:xfrm flipH="1">
            <a:off x="3962400" y="1981200"/>
            <a:ext cx="533400" cy="381000"/>
          </a:xfrm>
          <a:prstGeom prst="line">
            <a:avLst/>
          </a:prstGeom>
          <a:noFill/>
          <a:ln w="38100">
            <a:solidFill>
              <a:schemeClr val="hlink"/>
            </a:solidFill>
            <a:round/>
            <a:headEnd/>
            <a:tailEnd type="triangle" w="med" len="med"/>
          </a:ln>
          <a:effectLst/>
        </p:spPr>
        <p:txBody>
          <a:bodyPr wrap="none" anchor="ctr">
            <a:spAutoFit/>
          </a:bodyPr>
          <a:lstStyle/>
          <a:p>
            <a:endParaRPr lang="en-US"/>
          </a:p>
        </p:txBody>
      </p:sp>
      <p:sp>
        <p:nvSpPr>
          <p:cNvPr id="1391622" name="Text Box 6"/>
          <p:cNvSpPr txBox="1">
            <a:spLocks noChangeArrowheads="1"/>
          </p:cNvSpPr>
          <p:nvPr/>
        </p:nvSpPr>
        <p:spPr bwMode="auto">
          <a:xfrm>
            <a:off x="3886200" y="1524000"/>
            <a:ext cx="1892300" cy="457200"/>
          </a:xfrm>
          <a:prstGeom prst="rect">
            <a:avLst/>
          </a:prstGeom>
          <a:noFill/>
          <a:ln w="9525">
            <a:noFill/>
            <a:miter lim="800000"/>
            <a:headEnd/>
            <a:tailEnd/>
          </a:ln>
          <a:effectLst/>
        </p:spPr>
        <p:txBody>
          <a:bodyPr wrap="none">
            <a:spAutoFit/>
          </a:bodyPr>
          <a:lstStyle/>
          <a:p>
            <a:pPr algn="ctr" eaLnBrk="1" hangingPunct="1"/>
            <a:r>
              <a:rPr lang="en-US">
                <a:solidFill>
                  <a:schemeClr val="bg2"/>
                </a:solidFill>
                <a:latin typeface="Times New Roman" pitchFamily="18" charset="0"/>
              </a:rPr>
              <a:t>Bias-removed</a:t>
            </a:r>
          </a:p>
        </p:txBody>
      </p:sp>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4146" name="Rectangle 2"/>
          <p:cNvSpPr>
            <a:spLocks noGrp="1" noChangeArrowheads="1"/>
          </p:cNvSpPr>
          <p:nvPr>
            <p:ph type="title"/>
          </p:nvPr>
        </p:nvSpPr>
        <p:spPr>
          <a:xfrm>
            <a:off x="609600" y="152400"/>
            <a:ext cx="7772400" cy="1143000"/>
          </a:xfrm>
        </p:spPr>
        <p:txBody>
          <a:bodyPr/>
          <a:lstStyle/>
          <a:p>
            <a:r>
              <a:rPr lang="en-US">
                <a:solidFill>
                  <a:schemeClr val="bg1"/>
                </a:solidFill>
              </a:rPr>
              <a:t>Historical Weather Maps</a:t>
            </a:r>
          </a:p>
        </p:txBody>
      </p:sp>
      <p:pic>
        <p:nvPicPr>
          <p:cNvPr id="1414147" name="Picture 3" descr="35stm2_sep03"/>
          <p:cNvPicPr>
            <a:picLocks noGrp="1" noChangeAspect="1" noChangeArrowheads="1"/>
          </p:cNvPicPr>
          <p:nvPr>
            <p:ph idx="1"/>
          </p:nvPr>
        </p:nvPicPr>
        <p:blipFill>
          <a:blip r:embed="rId3" cstate="print"/>
          <a:srcRect r="19241" b="40800"/>
          <a:stretch>
            <a:fillRect/>
          </a:stretch>
        </p:blipFill>
        <p:spPr>
          <a:xfrm>
            <a:off x="3717925" y="1295400"/>
            <a:ext cx="5426075" cy="5562600"/>
          </a:xfrm>
          <a:noFill/>
          <a:ln/>
        </p:spPr>
      </p:pic>
      <p:sp>
        <p:nvSpPr>
          <p:cNvPr id="1414148" name="Text Box 4"/>
          <p:cNvSpPr txBox="1">
            <a:spLocks noChangeArrowheads="1"/>
          </p:cNvSpPr>
          <p:nvPr/>
        </p:nvSpPr>
        <p:spPr bwMode="auto">
          <a:xfrm>
            <a:off x="152400" y="1431925"/>
            <a:ext cx="3651250" cy="4359275"/>
          </a:xfrm>
          <a:prstGeom prst="rect">
            <a:avLst/>
          </a:prstGeom>
          <a:noFill/>
          <a:ln w="9525">
            <a:noFill/>
            <a:miter lim="800000"/>
            <a:headEnd/>
            <a:tailEnd/>
          </a:ln>
          <a:effectLst/>
        </p:spPr>
        <p:txBody>
          <a:bodyPr>
            <a:spAutoFit/>
          </a:bodyPr>
          <a:lstStyle/>
          <a:p>
            <a:pPr eaLnBrk="1" hangingPunct="1"/>
            <a:r>
              <a:rPr lang="en-US" sz="2000">
                <a:solidFill>
                  <a:schemeClr val="bg1"/>
                </a:solidFill>
              </a:rPr>
              <a:t>The example to the right is an</a:t>
            </a:r>
          </a:p>
          <a:p>
            <a:pPr eaLnBrk="1" hangingPunct="1"/>
            <a:r>
              <a:rPr lang="en-US" sz="2000">
                <a:solidFill>
                  <a:schemeClr val="bg1"/>
                </a:solidFill>
              </a:rPr>
              <a:t>annotated Historical Weather</a:t>
            </a:r>
          </a:p>
          <a:p>
            <a:pPr eaLnBrk="1" hangingPunct="1"/>
            <a:r>
              <a:rPr lang="en-US" sz="2000">
                <a:solidFill>
                  <a:schemeClr val="bg1"/>
                </a:solidFill>
              </a:rPr>
              <a:t>Map. Some raw data are gathered from the HWM but it is mainly used as the synoptic background for plotting all raw data from the sources of COADS, MWR, OMR, and other historical reports. </a:t>
            </a:r>
          </a:p>
          <a:p>
            <a:pPr eaLnBrk="1" hangingPunct="1"/>
            <a:endParaRPr lang="en-US" sz="2000">
              <a:solidFill>
                <a:schemeClr val="bg1"/>
              </a:solidFill>
            </a:endParaRPr>
          </a:p>
          <a:p>
            <a:pPr eaLnBrk="1" hangingPunct="1"/>
            <a:r>
              <a:rPr lang="en-US" sz="2000">
                <a:solidFill>
                  <a:schemeClr val="bg1"/>
                </a:solidFill>
              </a:rPr>
              <a:t>Observations are plotted for the time interval 10-14Z to maximize data near the synoptic time.</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1" name="Rectangle 3"/>
          <p:cNvSpPr>
            <a:spLocks noGrp="1" noChangeArrowheads="1"/>
          </p:cNvSpPr>
          <p:nvPr>
            <p:ph type="title"/>
          </p:nvPr>
        </p:nvSpPr>
        <p:spPr>
          <a:xfrm>
            <a:off x="0" y="0"/>
            <a:ext cx="9144000" cy="1143000"/>
          </a:xfrm>
          <a:noFill/>
        </p:spPr>
        <p:txBody>
          <a:bodyPr anchorCtr="1"/>
          <a:lstStyle/>
          <a:p>
            <a:r>
              <a:rPr lang="en-US" sz="4000" dirty="0">
                <a:solidFill>
                  <a:schemeClr val="bg1"/>
                </a:solidFill>
              </a:rPr>
              <a:t>Reanalysis Data </a:t>
            </a:r>
            <a:r>
              <a:rPr lang="en-US" sz="4000" dirty="0" smtClean="0">
                <a:solidFill>
                  <a:schemeClr val="bg1"/>
                </a:solidFill>
              </a:rPr>
              <a:t>Sources for 1926 to 1930</a:t>
            </a:r>
            <a:endParaRPr lang="en-US" sz="4000" dirty="0">
              <a:solidFill>
                <a:schemeClr val="bg1"/>
              </a:solidFill>
            </a:endParaRPr>
          </a:p>
        </p:txBody>
      </p:sp>
      <p:sp>
        <p:nvSpPr>
          <p:cNvPr id="1107972" name="Rectangle 4"/>
          <p:cNvSpPr>
            <a:spLocks noGrp="1" noChangeArrowheads="1"/>
          </p:cNvSpPr>
          <p:nvPr>
            <p:ph type="body" sz="half" idx="1"/>
          </p:nvPr>
        </p:nvSpPr>
        <p:spPr>
          <a:xfrm>
            <a:off x="0" y="1600200"/>
            <a:ext cx="3421224" cy="4114800"/>
          </a:xfrm>
          <a:noFill/>
        </p:spPr>
        <p:txBody>
          <a:bodyPr anchor="ctr" anchorCtr="1"/>
          <a:lstStyle/>
          <a:p>
            <a:pPr marL="0" indent="0">
              <a:buNone/>
            </a:pPr>
            <a:r>
              <a:rPr lang="en-US" sz="3600" i="1" dirty="0">
                <a:solidFill>
                  <a:schemeClr val="bg1"/>
                </a:solidFill>
                <a:latin typeface="Arial" charset="0"/>
              </a:rPr>
              <a:t>Historical Weather Map </a:t>
            </a:r>
            <a:r>
              <a:rPr lang="en-US" sz="3600" dirty="0">
                <a:solidFill>
                  <a:schemeClr val="bg1"/>
                </a:solidFill>
                <a:latin typeface="Arial" charset="0"/>
              </a:rPr>
              <a:t>series </a:t>
            </a:r>
            <a:endParaRPr lang="en-US" sz="3600" dirty="0" smtClean="0">
              <a:solidFill>
                <a:schemeClr val="bg1"/>
              </a:solidFill>
              <a:latin typeface="Arial" charset="0"/>
            </a:endParaRPr>
          </a:p>
        </p:txBody>
      </p:sp>
      <p:sp>
        <p:nvSpPr>
          <p:cNvPr id="2" name="Content Placeholder 1"/>
          <p:cNvSpPr>
            <a:spLocks noGrp="1"/>
          </p:cNvSpPr>
          <p:nvPr>
            <p:ph sz="quarter" idx="2"/>
          </p:nvPr>
        </p:nvSpPr>
        <p:spPr/>
        <p:txBody>
          <a:bodyPr/>
          <a:lstStyle/>
          <a:p>
            <a:endParaRPr lang="en-US"/>
          </a:p>
        </p:txBody>
      </p:sp>
      <p:pic>
        <p:nvPicPr>
          <p:cNvPr id="140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224" y="1227364"/>
            <a:ext cx="5715000"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638202"/>
      </p:ext>
    </p:extLst>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170" name="Rectangle 2"/>
          <p:cNvSpPr>
            <a:spLocks noGrp="1" noChangeArrowheads="1"/>
          </p:cNvSpPr>
          <p:nvPr>
            <p:ph type="title"/>
          </p:nvPr>
        </p:nvSpPr>
        <p:spPr/>
        <p:txBody>
          <a:bodyPr/>
          <a:lstStyle/>
          <a:p>
            <a:r>
              <a:rPr lang="en-US" sz="4000">
                <a:solidFill>
                  <a:schemeClr val="bg1"/>
                </a:solidFill>
              </a:rPr>
              <a:t>Radius of Maximum Wind (RMW)</a:t>
            </a:r>
          </a:p>
        </p:txBody>
      </p:sp>
      <p:sp>
        <p:nvSpPr>
          <p:cNvPr id="1415171" name="Rectangle 3"/>
          <p:cNvSpPr>
            <a:spLocks noGrp="1" noChangeArrowheads="1"/>
          </p:cNvSpPr>
          <p:nvPr>
            <p:ph type="body" idx="1"/>
          </p:nvPr>
        </p:nvSpPr>
        <p:spPr>
          <a:xfrm>
            <a:off x="609600" y="1524000"/>
            <a:ext cx="7772400" cy="4114800"/>
          </a:xfrm>
        </p:spPr>
        <p:txBody>
          <a:bodyPr/>
          <a:lstStyle/>
          <a:p>
            <a:pPr>
              <a:lnSpc>
                <a:spcPct val="90000"/>
              </a:lnSpc>
            </a:pPr>
            <a:r>
              <a:rPr lang="en-US" sz="2400">
                <a:solidFill>
                  <a:schemeClr val="bg1"/>
                </a:solidFill>
              </a:rPr>
              <a:t>Vickery et al. (2001) derived an equation for the radius of maximum winds (RMW) of north Atlantic tropical cyclones expressed in terms of central pressure (P</a:t>
            </a:r>
            <a:r>
              <a:rPr lang="en-US" sz="2400" baseline="-20000">
                <a:solidFill>
                  <a:schemeClr val="bg1"/>
                </a:solidFill>
              </a:rPr>
              <a:t>o</a:t>
            </a:r>
            <a:r>
              <a:rPr lang="en-US" sz="2400">
                <a:solidFill>
                  <a:schemeClr val="bg1"/>
                </a:solidFill>
              </a:rPr>
              <a:t>), environmental pressure (P</a:t>
            </a:r>
            <a:r>
              <a:rPr lang="en-US" sz="2400" baseline="-25000">
                <a:solidFill>
                  <a:schemeClr val="bg1"/>
                </a:solidFill>
              </a:rPr>
              <a:t>n</a:t>
            </a:r>
            <a:r>
              <a:rPr lang="en-US" sz="2400">
                <a:solidFill>
                  <a:schemeClr val="bg1"/>
                </a:solidFill>
              </a:rPr>
              <a:t>), and latitude (L):</a:t>
            </a:r>
          </a:p>
          <a:p>
            <a:pPr>
              <a:lnSpc>
                <a:spcPct val="90000"/>
              </a:lnSpc>
              <a:buFontTx/>
              <a:buNone/>
            </a:pPr>
            <a:endParaRPr lang="en-US" sz="2400">
              <a:solidFill>
                <a:schemeClr val="bg1"/>
              </a:solidFill>
            </a:endParaRPr>
          </a:p>
          <a:p>
            <a:pPr algn="ctr">
              <a:lnSpc>
                <a:spcPct val="90000"/>
              </a:lnSpc>
              <a:buFontTx/>
              <a:buNone/>
            </a:pPr>
            <a:r>
              <a:rPr lang="en-US" sz="2200">
                <a:solidFill>
                  <a:schemeClr val="bg1"/>
                </a:solidFill>
              </a:rPr>
              <a:t>ln(RMW) = 2.363 – 0.00005086*( Po - Pn)2 + 0.0394899*(L)</a:t>
            </a:r>
          </a:p>
          <a:p>
            <a:pPr algn="ctr">
              <a:lnSpc>
                <a:spcPct val="90000"/>
              </a:lnSpc>
              <a:buFontTx/>
              <a:buNone/>
            </a:pPr>
            <a:endParaRPr lang="en-US" sz="2200">
              <a:solidFill>
                <a:schemeClr val="bg1"/>
              </a:solidFill>
            </a:endParaRPr>
          </a:p>
          <a:p>
            <a:pPr>
              <a:lnSpc>
                <a:spcPct val="90000"/>
              </a:lnSpc>
            </a:pPr>
            <a:r>
              <a:rPr lang="en-US" sz="2200">
                <a:solidFill>
                  <a:schemeClr val="bg1"/>
                </a:solidFill>
              </a:rPr>
              <a:t>RWM of 25 to 50 percent less than climatology had an increase  of about 5 kt while systems that had extremely smaller RMW (greater than 50 percent) were strengthened by 10 kt.</a:t>
            </a:r>
          </a:p>
        </p:txBody>
      </p:sp>
    </p:spTree>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194" name="Rectangle 2"/>
          <p:cNvSpPr>
            <a:spLocks noGrp="1" noChangeArrowheads="1"/>
          </p:cNvSpPr>
          <p:nvPr>
            <p:ph type="title"/>
          </p:nvPr>
        </p:nvSpPr>
        <p:spPr>
          <a:xfrm>
            <a:off x="533400" y="457200"/>
            <a:ext cx="7772400" cy="1143000"/>
          </a:xfrm>
        </p:spPr>
        <p:txBody>
          <a:bodyPr/>
          <a:lstStyle/>
          <a:p>
            <a:r>
              <a:rPr lang="en-US">
                <a:solidFill>
                  <a:schemeClr val="bg1"/>
                </a:solidFill>
              </a:rPr>
              <a:t>Anemometer Bias</a:t>
            </a:r>
          </a:p>
        </p:txBody>
      </p:sp>
      <p:sp>
        <p:nvSpPr>
          <p:cNvPr id="1416195" name="Rectangle 3"/>
          <p:cNvSpPr>
            <a:spLocks noGrp="1" noChangeArrowheads="1"/>
          </p:cNvSpPr>
          <p:nvPr>
            <p:ph type="body" idx="1"/>
          </p:nvPr>
        </p:nvSpPr>
        <p:spPr>
          <a:xfrm>
            <a:off x="685800" y="1981200"/>
            <a:ext cx="8077200" cy="4114800"/>
          </a:xfrm>
        </p:spPr>
        <p:txBody>
          <a:bodyPr/>
          <a:lstStyle/>
          <a:p>
            <a:pPr>
              <a:lnSpc>
                <a:spcPct val="90000"/>
              </a:lnSpc>
              <a:buFontTx/>
              <a:buNone/>
            </a:pPr>
            <a:r>
              <a:rPr lang="en-US" sz="2600">
                <a:solidFill>
                  <a:schemeClr val="bg1"/>
                </a:solidFill>
              </a:rPr>
              <a:t>Prior to the mid-1920’s, Robinson 4-cup anemometers were used that generally overestimated winds speeds greater than 30 knots (Fergusson and Covert, 1924). </a:t>
            </a:r>
          </a:p>
          <a:p>
            <a:pPr>
              <a:lnSpc>
                <a:spcPct val="90000"/>
              </a:lnSpc>
              <a:buFontTx/>
              <a:buNone/>
            </a:pPr>
            <a:endParaRPr lang="en-US" sz="2600">
              <a:solidFill>
                <a:schemeClr val="bg1"/>
              </a:solidFill>
            </a:endParaRPr>
          </a:p>
          <a:p>
            <a:pPr>
              <a:lnSpc>
                <a:spcPct val="90000"/>
              </a:lnSpc>
              <a:buFontTx/>
              <a:buNone/>
            </a:pPr>
            <a:r>
              <a:rPr lang="en-US" sz="2600">
                <a:solidFill>
                  <a:schemeClr val="bg1"/>
                </a:solidFill>
              </a:rPr>
              <a:t>For example, a minimal hurricane force wind of 64 kt reduces to 50 kt after bias correction.</a:t>
            </a:r>
          </a:p>
          <a:p>
            <a:pPr>
              <a:lnSpc>
                <a:spcPct val="90000"/>
              </a:lnSpc>
              <a:buFontTx/>
              <a:buNone/>
            </a:pPr>
            <a:endParaRPr lang="en-US" sz="2600">
              <a:solidFill>
                <a:schemeClr val="bg1"/>
              </a:solidFill>
            </a:endParaRPr>
          </a:p>
          <a:p>
            <a:pPr>
              <a:lnSpc>
                <a:spcPct val="90000"/>
              </a:lnSpc>
              <a:buFontTx/>
              <a:buNone/>
            </a:pPr>
            <a:r>
              <a:rPr lang="en-US" sz="2600">
                <a:solidFill>
                  <a:schemeClr val="bg1"/>
                </a:solidFill>
              </a:rPr>
              <a:t>Most anemometers were compromised or destroyed before sampling the highest winds.</a:t>
            </a:r>
          </a:p>
        </p:txBody>
      </p:sp>
    </p:spTree>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7218" name="Picture 2" descr="Andrew-SSMino"/>
          <p:cNvPicPr>
            <a:picLocks noChangeAspect="1" noChangeArrowheads="1"/>
          </p:cNvPicPr>
          <p:nvPr/>
        </p:nvPicPr>
        <p:blipFill>
          <a:blip r:embed="rId3" cstate="print">
            <a:lum bright="-20000" contrast="40000"/>
          </a:blip>
          <a:srcRect/>
          <a:stretch>
            <a:fillRect/>
          </a:stretch>
        </p:blipFill>
        <p:spPr bwMode="auto">
          <a:xfrm>
            <a:off x="0" y="892175"/>
            <a:ext cx="8469313" cy="5965825"/>
          </a:xfrm>
          <a:prstGeom prst="rect">
            <a:avLst/>
          </a:prstGeom>
          <a:noFill/>
          <a:ln w="9525">
            <a:noFill/>
            <a:miter lim="800000"/>
            <a:headEnd/>
            <a:tailEnd/>
          </a:ln>
        </p:spPr>
      </p:pic>
      <p:sp>
        <p:nvSpPr>
          <p:cNvPr id="1417219" name="Text Box 3"/>
          <p:cNvSpPr txBox="1">
            <a:spLocks noChangeArrowheads="1"/>
          </p:cNvSpPr>
          <p:nvPr/>
        </p:nvSpPr>
        <p:spPr bwMode="auto">
          <a:xfrm>
            <a:off x="2832100" y="104775"/>
            <a:ext cx="2225675" cy="579438"/>
          </a:xfrm>
          <a:prstGeom prst="rect">
            <a:avLst/>
          </a:prstGeom>
          <a:noFill/>
          <a:ln w="9525">
            <a:noFill/>
            <a:miter lim="800000"/>
            <a:headEnd/>
            <a:tailEnd/>
          </a:ln>
          <a:effectLst/>
        </p:spPr>
        <p:txBody>
          <a:bodyPr wrap="none">
            <a:spAutoFit/>
          </a:bodyPr>
          <a:lstStyle/>
          <a:p>
            <a:pPr algn="ctr" eaLnBrk="1" hangingPunct="1"/>
            <a:r>
              <a:rPr lang="en-US" sz="3200">
                <a:solidFill>
                  <a:schemeClr val="bg1"/>
                </a:solidFill>
                <a:latin typeface="Times New Roman" pitchFamily="18" charset="0"/>
              </a:rPr>
              <a:t>Storm Surge</a:t>
            </a:r>
          </a:p>
        </p:txBody>
      </p:sp>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9266" name="Picture 2" descr="Andrew-home13"/>
          <p:cNvPicPr>
            <a:picLocks noChangeAspect="1" noChangeArrowheads="1"/>
          </p:cNvPicPr>
          <p:nvPr/>
        </p:nvPicPr>
        <p:blipFill>
          <a:blip r:embed="rId3" cstate="print"/>
          <a:srcRect/>
          <a:stretch>
            <a:fillRect/>
          </a:stretch>
        </p:blipFill>
        <p:spPr bwMode="auto">
          <a:xfrm>
            <a:off x="0" y="1028700"/>
            <a:ext cx="8469313" cy="5829300"/>
          </a:xfrm>
          <a:prstGeom prst="rect">
            <a:avLst/>
          </a:prstGeom>
          <a:noFill/>
        </p:spPr>
      </p:pic>
      <p:sp>
        <p:nvSpPr>
          <p:cNvPr id="1419267" name="Text Box 3"/>
          <p:cNvSpPr txBox="1">
            <a:spLocks noChangeArrowheads="1"/>
          </p:cNvSpPr>
          <p:nvPr/>
        </p:nvSpPr>
        <p:spPr bwMode="auto">
          <a:xfrm>
            <a:off x="1143000" y="228600"/>
            <a:ext cx="5638800" cy="579438"/>
          </a:xfrm>
          <a:prstGeom prst="rect">
            <a:avLst/>
          </a:prstGeom>
          <a:noFill/>
          <a:ln w="9525">
            <a:noFill/>
            <a:miter lim="800000"/>
            <a:headEnd/>
            <a:tailEnd/>
          </a:ln>
          <a:effectLst/>
        </p:spPr>
        <p:txBody>
          <a:bodyPr wrap="none">
            <a:spAutoFit/>
          </a:bodyPr>
          <a:lstStyle/>
          <a:p>
            <a:pPr algn="ctr" eaLnBrk="1" hangingPunct="1"/>
            <a:r>
              <a:rPr lang="en-US" sz="3200">
                <a:solidFill>
                  <a:schemeClr val="bg1"/>
                </a:solidFill>
                <a:latin typeface="Times New Roman" pitchFamily="18" charset="0"/>
              </a:rPr>
              <a:t>Surveys of Wind-caused Damage</a:t>
            </a: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2"/>
          <p:cNvSpPr>
            <a:spLocks noGrp="1" noChangeArrowheads="1"/>
          </p:cNvSpPr>
          <p:nvPr>
            <p:ph type="title"/>
          </p:nvPr>
        </p:nvSpPr>
        <p:spPr>
          <a:xfrm>
            <a:off x="685800" y="381000"/>
            <a:ext cx="7772400" cy="1143000"/>
          </a:xfrm>
        </p:spPr>
        <p:txBody>
          <a:bodyPr/>
          <a:lstStyle/>
          <a:p>
            <a:r>
              <a:rPr lang="en-US" sz="2600">
                <a:solidFill>
                  <a:schemeClr val="bg1"/>
                </a:solidFill>
              </a:rPr>
              <a:t>Kaplan and DeMaria (1995): </a:t>
            </a:r>
            <a:br>
              <a:rPr lang="en-US" sz="2600">
                <a:solidFill>
                  <a:schemeClr val="bg1"/>
                </a:solidFill>
              </a:rPr>
            </a:br>
            <a:r>
              <a:rPr lang="en-US" sz="2600">
                <a:solidFill>
                  <a:schemeClr val="bg1"/>
                </a:solidFill>
              </a:rPr>
              <a:t>Inland Wind Decay Model</a:t>
            </a:r>
          </a:p>
        </p:txBody>
      </p:sp>
      <p:sp>
        <p:nvSpPr>
          <p:cNvPr id="1421315" name="Rectangle 3"/>
          <p:cNvSpPr>
            <a:spLocks noGrp="1" noChangeArrowheads="1"/>
          </p:cNvSpPr>
          <p:nvPr>
            <p:ph type="body" idx="1"/>
          </p:nvPr>
        </p:nvSpPr>
        <p:spPr>
          <a:xfrm>
            <a:off x="685800" y="1524000"/>
            <a:ext cx="7772400" cy="4114800"/>
          </a:xfrm>
        </p:spPr>
        <p:txBody>
          <a:bodyPr/>
          <a:lstStyle/>
          <a:p>
            <a:pPr>
              <a:lnSpc>
                <a:spcPct val="90000"/>
              </a:lnSpc>
            </a:pPr>
            <a:r>
              <a:rPr lang="en-US" sz="2800">
                <a:solidFill>
                  <a:schemeClr val="bg1"/>
                </a:solidFill>
              </a:rPr>
              <a:t>The Inland Wind Decay Model was used to determine the best track after landfalling tropical cyclones.</a:t>
            </a:r>
          </a:p>
          <a:p>
            <a:pPr>
              <a:lnSpc>
                <a:spcPct val="90000"/>
              </a:lnSpc>
            </a:pPr>
            <a:r>
              <a:rPr lang="en-US" sz="2800">
                <a:solidFill>
                  <a:schemeClr val="bg1"/>
                </a:solidFill>
              </a:rPr>
              <a:t>Only used in the absence of observed winds.</a:t>
            </a:r>
          </a:p>
          <a:p>
            <a:pPr>
              <a:lnSpc>
                <a:spcPct val="90000"/>
              </a:lnSpc>
            </a:pPr>
            <a:r>
              <a:rPr lang="en-US" sz="2800">
                <a:solidFill>
                  <a:schemeClr val="bg1"/>
                </a:solidFill>
              </a:rPr>
              <a:t>Designed for landfalling tropical cyclones over the southeastern U.S. where nearly all the regions within 150 nmi of the coast have elevations less than 650 ft.</a:t>
            </a:r>
          </a:p>
          <a:p>
            <a:pPr>
              <a:lnSpc>
                <a:spcPct val="90000"/>
              </a:lnSpc>
            </a:pPr>
            <a:r>
              <a:rPr lang="en-US" sz="2800">
                <a:solidFill>
                  <a:schemeClr val="bg1"/>
                </a:solidFill>
              </a:rPr>
              <a:t>Not applicable for higher terrains such as Cuba, Hispaniola, and Mexico. </a:t>
            </a:r>
          </a:p>
        </p:txBody>
      </p:sp>
    </p:spTree>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62" name="Picture 2" descr="andrew_snap"/>
          <p:cNvPicPr>
            <a:picLocks noGrp="1" noChangeAspect="1" noChangeArrowheads="1"/>
          </p:cNvPicPr>
          <p:nvPr>
            <p:ph sz="quarter" idx="2"/>
          </p:nvPr>
        </p:nvPicPr>
        <p:blipFill>
          <a:blip r:embed="rId3" cstate="print"/>
          <a:srcRect/>
          <a:stretch>
            <a:fillRect/>
          </a:stretch>
        </p:blipFill>
        <p:spPr>
          <a:xfrm>
            <a:off x="5943600" y="1143000"/>
            <a:ext cx="3733800" cy="2819400"/>
          </a:xfrm>
          <a:noFill/>
          <a:ln/>
        </p:spPr>
      </p:pic>
      <p:sp>
        <p:nvSpPr>
          <p:cNvPr id="1423363" name="Rectangle 3"/>
          <p:cNvSpPr>
            <a:spLocks noGrp="1" noChangeArrowheads="1"/>
          </p:cNvSpPr>
          <p:nvPr>
            <p:ph type="title"/>
          </p:nvPr>
        </p:nvSpPr>
        <p:spPr>
          <a:xfrm>
            <a:off x="0" y="0"/>
            <a:ext cx="9144000" cy="1143000"/>
          </a:xfrm>
        </p:spPr>
        <p:txBody>
          <a:bodyPr/>
          <a:lstStyle/>
          <a:p>
            <a:r>
              <a:rPr lang="en-US" sz="3600">
                <a:solidFill>
                  <a:schemeClr val="bg1"/>
                </a:solidFill>
              </a:rPr>
              <a:t>Accurate Environmental Forecasting’s RealTrack model system</a:t>
            </a:r>
            <a:r>
              <a:rPr lang="en-US">
                <a:solidFill>
                  <a:schemeClr val="bg1"/>
                </a:solidFill>
              </a:rPr>
              <a:t> </a:t>
            </a:r>
          </a:p>
        </p:txBody>
      </p:sp>
      <p:sp>
        <p:nvSpPr>
          <p:cNvPr id="1423364" name="Rectangle 4"/>
          <p:cNvSpPr>
            <a:spLocks noGrp="1" noChangeArrowheads="1"/>
          </p:cNvSpPr>
          <p:nvPr>
            <p:ph type="body" sz="half" idx="1"/>
          </p:nvPr>
        </p:nvSpPr>
        <p:spPr>
          <a:xfrm>
            <a:off x="0" y="1371600"/>
            <a:ext cx="5791200" cy="4162425"/>
          </a:xfrm>
        </p:spPr>
        <p:txBody>
          <a:bodyPr/>
          <a:lstStyle/>
          <a:p>
            <a:pPr>
              <a:lnSpc>
                <a:spcPct val="80000"/>
              </a:lnSpc>
              <a:buFontTx/>
              <a:buNone/>
            </a:pPr>
            <a:r>
              <a:rPr lang="en-US" sz="2400">
                <a:solidFill>
                  <a:schemeClr val="bg1"/>
                </a:solidFill>
              </a:rPr>
              <a:t>Features</a:t>
            </a:r>
          </a:p>
          <a:p>
            <a:pPr>
              <a:lnSpc>
                <a:spcPct val="80000"/>
              </a:lnSpc>
            </a:pPr>
            <a:r>
              <a:rPr lang="en-US" sz="2400">
                <a:solidFill>
                  <a:schemeClr val="bg1"/>
                </a:solidFill>
              </a:rPr>
              <a:t>Derived from the operational GFDL system</a:t>
            </a:r>
          </a:p>
          <a:p>
            <a:pPr>
              <a:lnSpc>
                <a:spcPct val="80000"/>
              </a:lnSpc>
            </a:pPr>
            <a:r>
              <a:rPr lang="en-US" sz="2400">
                <a:solidFill>
                  <a:schemeClr val="bg1"/>
                </a:solidFill>
              </a:rPr>
              <a:t>High-resolution boundary layer </a:t>
            </a:r>
          </a:p>
          <a:p>
            <a:pPr>
              <a:lnSpc>
                <a:spcPct val="80000"/>
              </a:lnSpc>
              <a:buFontTx/>
              <a:buNone/>
            </a:pPr>
            <a:r>
              <a:rPr lang="en-US" sz="2400">
                <a:solidFill>
                  <a:schemeClr val="bg1"/>
                </a:solidFill>
              </a:rPr>
              <a:t>	(8 levels below 1000 meters)</a:t>
            </a:r>
          </a:p>
          <a:p>
            <a:pPr>
              <a:lnSpc>
                <a:spcPct val="80000"/>
              </a:lnSpc>
            </a:pPr>
            <a:r>
              <a:rPr lang="en-US" sz="2400">
                <a:solidFill>
                  <a:schemeClr val="bg1"/>
                </a:solidFill>
              </a:rPr>
              <a:t>High-resolution terrain and land-use datasets</a:t>
            </a:r>
          </a:p>
          <a:p>
            <a:pPr>
              <a:lnSpc>
                <a:spcPct val="80000"/>
              </a:lnSpc>
            </a:pPr>
            <a:r>
              <a:rPr lang="en-US" sz="2400">
                <a:solidFill>
                  <a:schemeClr val="bg1"/>
                </a:solidFill>
              </a:rPr>
              <a:t>High-resolution output in space and time</a:t>
            </a:r>
          </a:p>
          <a:p>
            <a:pPr>
              <a:lnSpc>
                <a:spcPct val="80000"/>
              </a:lnSpc>
            </a:pPr>
            <a:r>
              <a:rPr lang="en-US" sz="2400" b="1">
                <a:solidFill>
                  <a:schemeClr val="bg1"/>
                </a:solidFill>
              </a:rPr>
              <a:t>Able to control </a:t>
            </a:r>
            <a:r>
              <a:rPr lang="en-US" sz="2400" b="1" i="1">
                <a:solidFill>
                  <a:schemeClr val="bg1"/>
                </a:solidFill>
              </a:rPr>
              <a:t>storm track, intensity, and broad storm characteristics</a:t>
            </a:r>
            <a:endParaRPr lang="en-US" sz="2400" b="1">
              <a:solidFill>
                <a:schemeClr val="bg1"/>
              </a:solidFill>
            </a:endParaRPr>
          </a:p>
          <a:p>
            <a:pPr>
              <a:lnSpc>
                <a:spcPct val="80000"/>
              </a:lnSpc>
            </a:pPr>
            <a:r>
              <a:rPr lang="en-US" sz="2400">
                <a:solidFill>
                  <a:schemeClr val="bg1"/>
                </a:solidFill>
              </a:rPr>
              <a:t>Model domain “moves” with the tropical cyclone</a:t>
            </a:r>
          </a:p>
          <a:p>
            <a:pPr>
              <a:lnSpc>
                <a:spcPct val="80000"/>
              </a:lnSpc>
            </a:pPr>
            <a:r>
              <a:rPr lang="en-US" sz="2400">
                <a:solidFill>
                  <a:schemeClr val="bg1"/>
                </a:solidFill>
              </a:rPr>
              <a:t>Model input based on original and revised HURDAT</a:t>
            </a:r>
          </a:p>
        </p:txBody>
      </p:sp>
      <p:pic>
        <p:nvPicPr>
          <p:cNvPr id="1423365" name="Picture 5" descr="andrew_landfall"/>
          <p:cNvPicPr>
            <a:picLocks noGrp="1" noChangeAspect="1" noChangeArrowheads="1"/>
          </p:cNvPicPr>
          <p:nvPr>
            <p:ph sz="quarter" idx="3"/>
          </p:nvPr>
        </p:nvPicPr>
        <p:blipFill>
          <a:blip r:embed="rId4" cstate="print"/>
          <a:srcRect/>
          <a:stretch>
            <a:fillRect/>
          </a:stretch>
        </p:blipFill>
        <p:spPr>
          <a:xfrm>
            <a:off x="5943600" y="3962400"/>
            <a:ext cx="3200400" cy="2895600"/>
          </a:xfrm>
          <a:noFill/>
          <a:ln/>
        </p:spPr>
      </p:pic>
    </p:spTree>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9506" name="Picture 2" descr="1938 original track"/>
          <p:cNvPicPr>
            <a:picLocks noChangeAspect="1" noChangeArrowheads="1"/>
          </p:cNvPicPr>
          <p:nvPr/>
        </p:nvPicPr>
        <p:blipFill>
          <a:blip r:embed="rId3" cstate="print"/>
          <a:srcRect/>
          <a:stretch>
            <a:fillRect/>
          </a:stretch>
        </p:blipFill>
        <p:spPr bwMode="auto">
          <a:xfrm>
            <a:off x="-152400" y="-152400"/>
            <a:ext cx="10058400" cy="7391400"/>
          </a:xfrm>
          <a:prstGeom prst="rect">
            <a:avLst/>
          </a:prstGeom>
          <a:noFill/>
        </p:spPr>
      </p:pic>
      <p:sp>
        <p:nvSpPr>
          <p:cNvPr id="1429507" name="Text Box 3"/>
          <p:cNvSpPr txBox="1">
            <a:spLocks noChangeArrowheads="1"/>
          </p:cNvSpPr>
          <p:nvPr/>
        </p:nvSpPr>
        <p:spPr bwMode="auto">
          <a:xfrm>
            <a:off x="3352800" y="0"/>
            <a:ext cx="5791200" cy="579438"/>
          </a:xfrm>
          <a:prstGeom prst="rect">
            <a:avLst/>
          </a:prstGeom>
          <a:solidFill>
            <a:schemeClr val="accent2"/>
          </a:solidFill>
          <a:ln w="9525" algn="ctr">
            <a:noFill/>
            <a:miter lim="800000"/>
            <a:headEnd/>
            <a:tailEnd/>
          </a:ln>
          <a:effectLst/>
        </p:spPr>
        <p:txBody>
          <a:bodyPr>
            <a:spAutoFit/>
          </a:bodyPr>
          <a:lstStyle/>
          <a:p>
            <a:pPr algn="ctr">
              <a:spcBef>
                <a:spcPct val="50000"/>
              </a:spcBef>
            </a:pPr>
            <a:r>
              <a:rPr lang="en-US" sz="3200" b="1">
                <a:solidFill>
                  <a:schemeClr val="bg1"/>
                </a:solidFill>
                <a:latin typeface="Times New Roman" pitchFamily="18" charset="0"/>
                <a:cs typeface="Tahoma" pitchFamily="34" charset="0"/>
              </a:rPr>
              <a:t>1938: BEFORE RE-ANALYSIS</a:t>
            </a:r>
          </a:p>
        </p:txBody>
      </p:sp>
      <p:pic>
        <p:nvPicPr>
          <p:cNvPr id="1429508" name="Picture 4" descr="hurricane legend"/>
          <p:cNvPicPr>
            <a:picLocks noChangeAspect="1" noChangeArrowheads="1"/>
          </p:cNvPicPr>
          <p:nvPr/>
        </p:nvPicPr>
        <p:blipFill>
          <a:blip r:embed="rId4" cstate="print"/>
          <a:srcRect l="1605" t="3815" r="35870" b="45415"/>
          <a:stretch>
            <a:fillRect/>
          </a:stretch>
        </p:blipFill>
        <p:spPr bwMode="auto">
          <a:xfrm>
            <a:off x="6553200" y="560388"/>
            <a:ext cx="2590800" cy="1614487"/>
          </a:xfrm>
          <a:prstGeom prst="rect">
            <a:avLst/>
          </a:prstGeom>
          <a:noFill/>
          <a:ln w="9525">
            <a:solidFill>
              <a:schemeClr val="bg2"/>
            </a:solidFill>
            <a:miter lim="800000"/>
            <a:headEnd/>
            <a:tailEnd/>
          </a:ln>
        </p:spPr>
      </p:pic>
      <p:sp>
        <p:nvSpPr>
          <p:cNvPr id="1429509" name="Text Box 5"/>
          <p:cNvSpPr txBox="1">
            <a:spLocks noChangeArrowheads="1"/>
          </p:cNvSpPr>
          <p:nvPr/>
        </p:nvSpPr>
        <p:spPr bwMode="auto">
          <a:xfrm>
            <a:off x="5943600" y="2286000"/>
            <a:ext cx="3200400" cy="2301875"/>
          </a:xfrm>
          <a:prstGeom prst="rect">
            <a:avLst/>
          </a:prstGeom>
          <a:solidFill>
            <a:schemeClr val="accent2"/>
          </a:solidFill>
          <a:ln w="9525">
            <a:solidFill>
              <a:schemeClr val="tx1"/>
            </a:solidFill>
            <a:miter lim="800000"/>
            <a:headEnd/>
            <a:tailEnd/>
          </a:ln>
          <a:effectLst/>
        </p:spPr>
        <p:txBody>
          <a:bodyPr>
            <a:spAutoFit/>
          </a:bodyPr>
          <a:lstStyle/>
          <a:p>
            <a:pPr algn="ctr" eaLnBrk="1" hangingPunct="1">
              <a:spcBef>
                <a:spcPct val="50000"/>
              </a:spcBef>
            </a:pPr>
            <a:r>
              <a:rPr lang="en-US" sz="1800" b="1" u="sng">
                <a:solidFill>
                  <a:srgbClr val="FFFF00"/>
                </a:solidFill>
              </a:rPr>
              <a:t>ORIGINAL CATEGORIES EXPERIENCED BY STATE:</a:t>
            </a:r>
          </a:p>
          <a:p>
            <a:pPr algn="ctr" eaLnBrk="1" hangingPunct="1">
              <a:spcBef>
                <a:spcPct val="50000"/>
              </a:spcBef>
            </a:pPr>
            <a:r>
              <a:rPr lang="en-US" sz="1800" b="1">
                <a:solidFill>
                  <a:srgbClr val="FFFF00"/>
                </a:solidFill>
              </a:rPr>
              <a:t>NEW YORK: CAT 3</a:t>
            </a:r>
          </a:p>
          <a:p>
            <a:pPr algn="ctr" eaLnBrk="1" hangingPunct="1">
              <a:spcBef>
                <a:spcPct val="50000"/>
              </a:spcBef>
            </a:pPr>
            <a:r>
              <a:rPr lang="en-US" sz="1800" b="1">
                <a:solidFill>
                  <a:srgbClr val="FFFF00"/>
                </a:solidFill>
              </a:rPr>
              <a:t>CONNECTICUT: CAT  3</a:t>
            </a:r>
          </a:p>
          <a:p>
            <a:pPr algn="ctr" eaLnBrk="1" hangingPunct="1">
              <a:spcBef>
                <a:spcPct val="50000"/>
              </a:spcBef>
            </a:pPr>
            <a:r>
              <a:rPr lang="en-US" sz="1800" b="1">
                <a:solidFill>
                  <a:srgbClr val="FFFF00"/>
                </a:solidFill>
              </a:rPr>
              <a:t>RHODE ISLAND: CAT 3</a:t>
            </a:r>
          </a:p>
          <a:p>
            <a:pPr algn="ctr" eaLnBrk="1" hangingPunct="1">
              <a:spcBef>
                <a:spcPct val="50000"/>
              </a:spcBef>
            </a:pPr>
            <a:r>
              <a:rPr lang="en-US" sz="1800" b="1">
                <a:solidFill>
                  <a:srgbClr val="FFFF00"/>
                </a:solidFill>
              </a:rPr>
              <a:t>MASSACHUSETTS: CAT 3</a:t>
            </a:r>
          </a:p>
        </p:txBody>
      </p:sp>
      <p:sp>
        <p:nvSpPr>
          <p:cNvPr id="1429510" name="Line 6"/>
          <p:cNvSpPr>
            <a:spLocks noChangeShapeType="1"/>
          </p:cNvSpPr>
          <p:nvPr/>
        </p:nvSpPr>
        <p:spPr bwMode="auto">
          <a:xfrm flipV="1">
            <a:off x="1371600" y="1600200"/>
            <a:ext cx="685800" cy="304800"/>
          </a:xfrm>
          <a:prstGeom prst="line">
            <a:avLst/>
          </a:prstGeom>
          <a:noFill/>
          <a:ln w="57150">
            <a:solidFill>
              <a:schemeClr val="tx1"/>
            </a:solidFill>
            <a:round/>
            <a:headEnd type="triangle" w="med" len="med"/>
            <a:tailEnd/>
          </a:ln>
          <a:effectLst/>
        </p:spPr>
        <p:txBody>
          <a:bodyPr/>
          <a:lstStyle/>
          <a:p>
            <a:endParaRPr lang="en-US"/>
          </a:p>
        </p:txBody>
      </p:sp>
      <p:sp>
        <p:nvSpPr>
          <p:cNvPr id="1429511" name="Text Box 7"/>
          <p:cNvSpPr txBox="1">
            <a:spLocks noChangeArrowheads="1"/>
          </p:cNvSpPr>
          <p:nvPr/>
        </p:nvSpPr>
        <p:spPr bwMode="auto">
          <a:xfrm>
            <a:off x="2133600" y="762000"/>
            <a:ext cx="3657600" cy="2574925"/>
          </a:xfrm>
          <a:prstGeom prst="rect">
            <a:avLst/>
          </a:prstGeom>
          <a:solidFill>
            <a:schemeClr val="accent2"/>
          </a:solidFill>
          <a:ln w="9525">
            <a:solidFill>
              <a:schemeClr val="tx1"/>
            </a:solidFill>
            <a:miter lim="800000"/>
            <a:headEnd/>
            <a:tailEnd/>
          </a:ln>
          <a:effectLst/>
        </p:spPr>
        <p:txBody>
          <a:bodyPr anchor="ctr" anchorCtr="1">
            <a:spAutoFit/>
          </a:bodyPr>
          <a:lstStyle/>
          <a:p>
            <a:pPr algn="ctr" eaLnBrk="1" hangingPunct="1">
              <a:spcBef>
                <a:spcPct val="50000"/>
              </a:spcBef>
            </a:pPr>
            <a:r>
              <a:rPr lang="en-US" sz="1800" b="1">
                <a:solidFill>
                  <a:schemeClr val="bg1"/>
                </a:solidFill>
              </a:rPr>
              <a:t>TWO BIG DISCREPANCIES IN HURDAT:</a:t>
            </a:r>
          </a:p>
          <a:p>
            <a:pPr eaLnBrk="1" hangingPunct="1">
              <a:spcBef>
                <a:spcPct val="50000"/>
              </a:spcBef>
            </a:pPr>
            <a:r>
              <a:rPr lang="en-US" sz="1800" b="1">
                <a:solidFill>
                  <a:schemeClr val="bg1"/>
                </a:solidFill>
              </a:rPr>
              <a:t>OFFICIALLY LISTED AS CATEGORY 3, BUT HURDAT WINDS INDICATE CATEGORY 2</a:t>
            </a:r>
          </a:p>
          <a:p>
            <a:pPr eaLnBrk="1" hangingPunct="1">
              <a:spcBef>
                <a:spcPct val="50000"/>
              </a:spcBef>
            </a:pPr>
            <a:r>
              <a:rPr lang="en-US" sz="1800" b="1">
                <a:solidFill>
                  <a:schemeClr val="bg1"/>
                </a:solidFill>
              </a:rPr>
              <a:t>LISTED AS EXTRATROPICAL, BUT CONSIDERED A HURRICANE AT LANDFALL</a:t>
            </a:r>
          </a:p>
        </p:txBody>
      </p:sp>
      <p:sp>
        <p:nvSpPr>
          <p:cNvPr id="1429512" name="Text Box 8"/>
          <p:cNvSpPr txBox="1">
            <a:spLocks noChangeArrowheads="1"/>
          </p:cNvSpPr>
          <p:nvPr/>
        </p:nvSpPr>
        <p:spPr bwMode="auto">
          <a:xfrm>
            <a:off x="6248400" y="4724400"/>
            <a:ext cx="1371600" cy="376238"/>
          </a:xfrm>
          <a:prstGeom prst="rect">
            <a:avLst/>
          </a:prstGeom>
          <a:solidFill>
            <a:schemeClr val="accent2"/>
          </a:solidFill>
          <a:ln w="9525">
            <a:solidFill>
              <a:schemeClr val="tx1"/>
            </a:solidFill>
            <a:miter lim="800000"/>
            <a:headEnd/>
            <a:tailEnd/>
          </a:ln>
          <a:effectLst/>
        </p:spPr>
        <p:txBody>
          <a:bodyPr>
            <a:spAutoFit/>
          </a:bodyPr>
          <a:lstStyle/>
          <a:p>
            <a:pPr eaLnBrk="1" hangingPunct="1">
              <a:spcBef>
                <a:spcPct val="50000"/>
              </a:spcBef>
            </a:pPr>
            <a:r>
              <a:rPr lang="en-US" sz="1800" b="1">
                <a:solidFill>
                  <a:schemeClr val="bg1"/>
                </a:solidFill>
              </a:rPr>
              <a:t>TOO FAST</a:t>
            </a:r>
          </a:p>
        </p:txBody>
      </p:sp>
      <p:sp>
        <p:nvSpPr>
          <p:cNvPr id="1429513" name="Line 9"/>
          <p:cNvSpPr>
            <a:spLocks noChangeShapeType="1"/>
          </p:cNvSpPr>
          <p:nvPr/>
        </p:nvSpPr>
        <p:spPr bwMode="auto">
          <a:xfrm>
            <a:off x="6858000" y="5181600"/>
            <a:ext cx="0" cy="381000"/>
          </a:xfrm>
          <a:prstGeom prst="line">
            <a:avLst/>
          </a:prstGeom>
          <a:noFill/>
          <a:ln w="50800">
            <a:solidFill>
              <a:schemeClr val="tx1"/>
            </a:solidFill>
            <a:round/>
            <a:headEnd/>
            <a:tailEnd type="triangle" w="med" len="med"/>
          </a:ln>
          <a:effectLst/>
        </p:spPr>
        <p:txBody>
          <a:bodyPr/>
          <a:lstStyle/>
          <a:p>
            <a:endParaRPr lang="en-US"/>
          </a:p>
        </p:txBody>
      </p:sp>
    </p:spTree>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1554" name="Picture 2" descr="1938 revised track"/>
          <p:cNvPicPr>
            <a:picLocks noChangeAspect="1" noChangeArrowheads="1"/>
          </p:cNvPicPr>
          <p:nvPr/>
        </p:nvPicPr>
        <p:blipFill>
          <a:blip r:embed="rId3" cstate="print"/>
          <a:srcRect/>
          <a:stretch>
            <a:fillRect/>
          </a:stretch>
        </p:blipFill>
        <p:spPr bwMode="auto">
          <a:xfrm>
            <a:off x="0" y="-22225"/>
            <a:ext cx="9144000" cy="6880225"/>
          </a:xfrm>
          <a:prstGeom prst="rect">
            <a:avLst/>
          </a:prstGeom>
          <a:noFill/>
        </p:spPr>
      </p:pic>
      <p:sp>
        <p:nvSpPr>
          <p:cNvPr id="1431555" name="Text Box 3"/>
          <p:cNvSpPr txBox="1">
            <a:spLocks noChangeArrowheads="1"/>
          </p:cNvSpPr>
          <p:nvPr/>
        </p:nvSpPr>
        <p:spPr bwMode="auto">
          <a:xfrm>
            <a:off x="3657600" y="-46038"/>
            <a:ext cx="5486400" cy="579438"/>
          </a:xfrm>
          <a:prstGeom prst="rect">
            <a:avLst/>
          </a:prstGeom>
          <a:solidFill>
            <a:schemeClr val="accent2"/>
          </a:solidFill>
          <a:ln w="9525" algn="ctr">
            <a:noFill/>
            <a:miter lim="800000"/>
            <a:headEnd/>
            <a:tailEnd/>
          </a:ln>
          <a:effectLst/>
        </p:spPr>
        <p:txBody>
          <a:bodyPr>
            <a:spAutoFit/>
          </a:bodyPr>
          <a:lstStyle/>
          <a:p>
            <a:pPr algn="ctr">
              <a:spcBef>
                <a:spcPct val="50000"/>
              </a:spcBef>
            </a:pPr>
            <a:r>
              <a:rPr lang="en-US" sz="3200" b="1">
                <a:solidFill>
                  <a:schemeClr val="bg1"/>
                </a:solidFill>
                <a:latin typeface="Times New Roman" pitchFamily="18" charset="0"/>
                <a:cs typeface="Tahoma" pitchFamily="34" charset="0"/>
              </a:rPr>
              <a:t>1938: AFTER RE-ANALYSIS</a:t>
            </a:r>
          </a:p>
        </p:txBody>
      </p:sp>
      <p:sp>
        <p:nvSpPr>
          <p:cNvPr id="1431556" name="Text Box 4"/>
          <p:cNvSpPr txBox="1">
            <a:spLocks noChangeArrowheads="1"/>
          </p:cNvSpPr>
          <p:nvPr/>
        </p:nvSpPr>
        <p:spPr bwMode="auto">
          <a:xfrm>
            <a:off x="6019800" y="2590800"/>
            <a:ext cx="3124200" cy="2301875"/>
          </a:xfrm>
          <a:prstGeom prst="rect">
            <a:avLst/>
          </a:prstGeom>
          <a:solidFill>
            <a:schemeClr val="accent2"/>
          </a:solidFill>
          <a:ln w="9525">
            <a:solidFill>
              <a:schemeClr val="tx1"/>
            </a:solidFill>
            <a:miter lim="800000"/>
            <a:headEnd/>
            <a:tailEnd/>
          </a:ln>
          <a:effectLst/>
        </p:spPr>
        <p:txBody>
          <a:bodyPr>
            <a:spAutoFit/>
          </a:bodyPr>
          <a:lstStyle/>
          <a:p>
            <a:pPr algn="ctr" eaLnBrk="1" hangingPunct="1">
              <a:spcBef>
                <a:spcPct val="50000"/>
              </a:spcBef>
            </a:pPr>
            <a:r>
              <a:rPr lang="en-US" sz="1800" b="1" u="sng">
                <a:solidFill>
                  <a:srgbClr val="FFFF00"/>
                </a:solidFill>
              </a:rPr>
              <a:t>REVISED CATEGORIES EXPERIENCED BY STATE:</a:t>
            </a:r>
          </a:p>
          <a:p>
            <a:pPr algn="ctr" eaLnBrk="1" hangingPunct="1">
              <a:spcBef>
                <a:spcPct val="50000"/>
              </a:spcBef>
            </a:pPr>
            <a:r>
              <a:rPr lang="en-US" sz="1800" b="1">
                <a:solidFill>
                  <a:srgbClr val="FFFF00"/>
                </a:solidFill>
              </a:rPr>
              <a:t>NEW YORK: CAT 3</a:t>
            </a:r>
          </a:p>
          <a:p>
            <a:pPr algn="ctr" eaLnBrk="1" hangingPunct="1">
              <a:spcBef>
                <a:spcPct val="50000"/>
              </a:spcBef>
            </a:pPr>
            <a:r>
              <a:rPr lang="en-US" sz="1800" b="1">
                <a:solidFill>
                  <a:srgbClr val="FFFF00"/>
                </a:solidFill>
              </a:rPr>
              <a:t>CONNECTICUT: CAT 3</a:t>
            </a:r>
          </a:p>
          <a:p>
            <a:pPr algn="ctr" eaLnBrk="1" hangingPunct="1">
              <a:spcBef>
                <a:spcPct val="50000"/>
              </a:spcBef>
            </a:pPr>
            <a:r>
              <a:rPr lang="en-US" sz="1800" b="1">
                <a:solidFill>
                  <a:srgbClr val="FFFF00"/>
                </a:solidFill>
              </a:rPr>
              <a:t>RHODE ISLAND: CAT 3</a:t>
            </a:r>
          </a:p>
          <a:p>
            <a:pPr algn="ctr" eaLnBrk="1" hangingPunct="1">
              <a:spcBef>
                <a:spcPct val="50000"/>
              </a:spcBef>
            </a:pPr>
            <a:r>
              <a:rPr lang="en-US" sz="1800" b="1">
                <a:solidFill>
                  <a:srgbClr val="FFFF00"/>
                </a:solidFill>
              </a:rPr>
              <a:t>MASSACHUSETTS: CAT 2</a:t>
            </a:r>
          </a:p>
        </p:txBody>
      </p:sp>
      <p:sp>
        <p:nvSpPr>
          <p:cNvPr id="1431557" name="Text Box 5"/>
          <p:cNvSpPr txBox="1">
            <a:spLocks noChangeArrowheads="1"/>
          </p:cNvSpPr>
          <p:nvPr/>
        </p:nvSpPr>
        <p:spPr bwMode="auto">
          <a:xfrm>
            <a:off x="6172200" y="4957763"/>
            <a:ext cx="2971800" cy="376237"/>
          </a:xfrm>
          <a:prstGeom prst="rect">
            <a:avLst/>
          </a:prstGeom>
          <a:solidFill>
            <a:schemeClr val="accent2"/>
          </a:solidFill>
          <a:ln w="9525">
            <a:solidFill>
              <a:schemeClr val="tx1"/>
            </a:solidFill>
            <a:miter lim="800000"/>
            <a:headEnd/>
            <a:tailEnd/>
          </a:ln>
          <a:effectLst/>
        </p:spPr>
        <p:txBody>
          <a:bodyPr>
            <a:spAutoFit/>
          </a:bodyPr>
          <a:lstStyle/>
          <a:p>
            <a:pPr algn="ctr" eaLnBrk="1" hangingPunct="1">
              <a:spcBef>
                <a:spcPct val="50000"/>
              </a:spcBef>
            </a:pPr>
            <a:r>
              <a:rPr lang="en-US" sz="1800" b="1">
                <a:solidFill>
                  <a:schemeClr val="bg1"/>
                </a:solidFill>
              </a:rPr>
              <a:t>FAST SPEED REDUCED</a:t>
            </a:r>
          </a:p>
        </p:txBody>
      </p:sp>
      <p:sp>
        <p:nvSpPr>
          <p:cNvPr id="1431558" name="Line 6"/>
          <p:cNvSpPr>
            <a:spLocks noChangeShapeType="1"/>
          </p:cNvSpPr>
          <p:nvPr/>
        </p:nvSpPr>
        <p:spPr bwMode="auto">
          <a:xfrm flipH="1">
            <a:off x="7315200" y="5334000"/>
            <a:ext cx="304800" cy="457200"/>
          </a:xfrm>
          <a:prstGeom prst="line">
            <a:avLst/>
          </a:prstGeom>
          <a:noFill/>
          <a:ln w="50800">
            <a:solidFill>
              <a:schemeClr val="tx1"/>
            </a:solidFill>
            <a:round/>
            <a:headEnd/>
            <a:tailEnd type="triangle" w="med" len="med"/>
          </a:ln>
          <a:effectLst/>
        </p:spPr>
        <p:txBody>
          <a:bodyPr/>
          <a:lstStyle/>
          <a:p>
            <a:endParaRPr lang="en-US"/>
          </a:p>
        </p:txBody>
      </p:sp>
      <p:sp>
        <p:nvSpPr>
          <p:cNvPr id="1431559" name="Text Box 7"/>
          <p:cNvSpPr txBox="1">
            <a:spLocks noChangeArrowheads="1"/>
          </p:cNvSpPr>
          <p:nvPr/>
        </p:nvSpPr>
        <p:spPr bwMode="auto">
          <a:xfrm>
            <a:off x="2057400" y="1447800"/>
            <a:ext cx="3048000" cy="650875"/>
          </a:xfrm>
          <a:prstGeom prst="rect">
            <a:avLst/>
          </a:prstGeom>
          <a:solidFill>
            <a:schemeClr val="accent2"/>
          </a:solidFill>
          <a:ln w="9525">
            <a:solidFill>
              <a:schemeClr val="tx1"/>
            </a:solidFill>
            <a:miter lim="800000"/>
            <a:headEnd/>
            <a:tailEnd/>
          </a:ln>
          <a:effectLst/>
        </p:spPr>
        <p:txBody>
          <a:bodyPr>
            <a:spAutoFit/>
          </a:bodyPr>
          <a:lstStyle/>
          <a:p>
            <a:pPr algn="ctr" eaLnBrk="1" hangingPunct="1">
              <a:spcBef>
                <a:spcPct val="50000"/>
              </a:spcBef>
            </a:pPr>
            <a:r>
              <a:rPr lang="en-US" sz="1800" b="1">
                <a:solidFill>
                  <a:schemeClr val="bg1"/>
                </a:solidFill>
              </a:rPr>
              <a:t>WINDS AT LANDFALL RE-ANALYZED AT 105 KT</a:t>
            </a:r>
          </a:p>
        </p:txBody>
      </p:sp>
      <p:sp>
        <p:nvSpPr>
          <p:cNvPr id="1431560" name="Text Box 8"/>
          <p:cNvSpPr txBox="1">
            <a:spLocks noChangeArrowheads="1"/>
          </p:cNvSpPr>
          <p:nvPr/>
        </p:nvSpPr>
        <p:spPr bwMode="auto">
          <a:xfrm>
            <a:off x="1676400" y="685800"/>
            <a:ext cx="4267200" cy="376238"/>
          </a:xfrm>
          <a:prstGeom prst="rect">
            <a:avLst/>
          </a:prstGeom>
          <a:solidFill>
            <a:schemeClr val="accent2"/>
          </a:solidFill>
          <a:ln w="9525">
            <a:solidFill>
              <a:schemeClr val="tx1"/>
            </a:solidFill>
            <a:miter lim="800000"/>
            <a:headEnd/>
            <a:tailEnd/>
          </a:ln>
          <a:effectLst/>
        </p:spPr>
        <p:txBody>
          <a:bodyPr>
            <a:spAutoFit/>
          </a:bodyPr>
          <a:lstStyle/>
          <a:p>
            <a:pPr algn="ctr" eaLnBrk="1" hangingPunct="1">
              <a:spcBef>
                <a:spcPct val="50000"/>
              </a:spcBef>
            </a:pPr>
            <a:r>
              <a:rPr lang="en-US" sz="1800" b="1">
                <a:solidFill>
                  <a:schemeClr val="bg1"/>
                </a:solidFill>
              </a:rPr>
              <a:t>EXTRATROPICAL AFTER LANDFALL</a:t>
            </a:r>
          </a:p>
        </p:txBody>
      </p:sp>
      <p:sp>
        <p:nvSpPr>
          <p:cNvPr id="1431561" name="Line 9"/>
          <p:cNvSpPr>
            <a:spLocks noChangeShapeType="1"/>
          </p:cNvSpPr>
          <p:nvPr/>
        </p:nvSpPr>
        <p:spPr bwMode="auto">
          <a:xfrm flipV="1">
            <a:off x="1219200" y="914400"/>
            <a:ext cx="533400" cy="228600"/>
          </a:xfrm>
          <a:prstGeom prst="line">
            <a:avLst/>
          </a:prstGeom>
          <a:noFill/>
          <a:ln w="57150">
            <a:solidFill>
              <a:schemeClr val="tx1"/>
            </a:solidFill>
            <a:round/>
            <a:headEnd type="triangle" w="med" len="med"/>
            <a:tailEnd/>
          </a:ln>
          <a:effectLst/>
        </p:spPr>
        <p:txBody>
          <a:bodyPr/>
          <a:lstStyle/>
          <a:p>
            <a:endParaRPr lang="en-US"/>
          </a:p>
        </p:txBody>
      </p:sp>
      <p:sp>
        <p:nvSpPr>
          <p:cNvPr id="1431562" name="Line 10"/>
          <p:cNvSpPr>
            <a:spLocks noChangeShapeType="1"/>
          </p:cNvSpPr>
          <p:nvPr/>
        </p:nvSpPr>
        <p:spPr bwMode="auto">
          <a:xfrm flipV="1">
            <a:off x="1295400" y="1676400"/>
            <a:ext cx="914400" cy="152400"/>
          </a:xfrm>
          <a:prstGeom prst="line">
            <a:avLst/>
          </a:prstGeom>
          <a:noFill/>
          <a:ln w="57150">
            <a:solidFill>
              <a:schemeClr val="tx1"/>
            </a:solidFill>
            <a:round/>
            <a:headEnd type="triangle" w="med" len="med"/>
            <a:tailEnd/>
          </a:ln>
          <a:effectLst/>
        </p:spPr>
        <p:txBody>
          <a:bodyPr/>
          <a:lstStyle/>
          <a:p>
            <a:endParaRPr lang="en-US"/>
          </a:p>
        </p:txBody>
      </p:sp>
      <p:pic>
        <p:nvPicPr>
          <p:cNvPr id="1431563" name="Picture 11" descr="hurricane legend"/>
          <p:cNvPicPr>
            <a:picLocks noChangeAspect="1" noChangeArrowheads="1"/>
          </p:cNvPicPr>
          <p:nvPr/>
        </p:nvPicPr>
        <p:blipFill>
          <a:blip r:embed="rId4" cstate="print"/>
          <a:srcRect l="1605" t="3815" r="35870" b="45415"/>
          <a:stretch>
            <a:fillRect/>
          </a:stretch>
        </p:blipFill>
        <p:spPr bwMode="auto">
          <a:xfrm>
            <a:off x="6553200" y="560388"/>
            <a:ext cx="2590800" cy="1614487"/>
          </a:xfrm>
          <a:prstGeom prst="rect">
            <a:avLst/>
          </a:prstGeom>
          <a:noFill/>
          <a:ln w="9525">
            <a:solidFill>
              <a:schemeClr val="bg2"/>
            </a:solidFill>
            <a:miter lim="800000"/>
            <a:headEnd/>
            <a:tailEnd/>
          </a:ln>
        </p:spPr>
      </p:pic>
      <p:sp>
        <p:nvSpPr>
          <p:cNvPr id="1431564" name="Oval 12"/>
          <p:cNvSpPr>
            <a:spLocks noChangeArrowheads="1"/>
          </p:cNvSpPr>
          <p:nvPr/>
        </p:nvSpPr>
        <p:spPr bwMode="auto">
          <a:xfrm rot="1269675">
            <a:off x="3727450" y="4670425"/>
            <a:ext cx="2584450" cy="990600"/>
          </a:xfrm>
          <a:prstGeom prst="ellipse">
            <a:avLst/>
          </a:prstGeom>
          <a:noFill/>
          <a:ln w="63500">
            <a:solidFill>
              <a:srgbClr val="00FF00"/>
            </a:solidFill>
            <a:round/>
            <a:headEnd/>
            <a:tailEnd/>
          </a:ln>
          <a:effectLst/>
        </p:spPr>
        <p:txBody>
          <a:bodyPr wrap="none" anchor="ctr"/>
          <a:lstStyle/>
          <a:p>
            <a:endParaRPr lang="en-US"/>
          </a:p>
        </p:txBody>
      </p:sp>
      <p:sp>
        <p:nvSpPr>
          <p:cNvPr id="1431565" name="Text Box 13"/>
          <p:cNvSpPr txBox="1">
            <a:spLocks noChangeArrowheads="1"/>
          </p:cNvSpPr>
          <p:nvPr/>
        </p:nvSpPr>
        <p:spPr bwMode="auto">
          <a:xfrm>
            <a:off x="2901950" y="3900488"/>
            <a:ext cx="3003550" cy="366712"/>
          </a:xfrm>
          <a:prstGeom prst="rect">
            <a:avLst/>
          </a:prstGeom>
          <a:solidFill>
            <a:schemeClr val="accent2"/>
          </a:solidFill>
          <a:ln w="9525">
            <a:noFill/>
            <a:miter lim="800000"/>
            <a:headEnd/>
            <a:tailEnd/>
          </a:ln>
          <a:effectLst/>
        </p:spPr>
        <p:txBody>
          <a:bodyPr wrap="none">
            <a:spAutoFit/>
          </a:bodyPr>
          <a:lstStyle/>
          <a:p>
            <a:pPr eaLnBrk="1" hangingPunct="1"/>
            <a:r>
              <a:rPr lang="en-US" sz="1800" b="1">
                <a:solidFill>
                  <a:schemeClr val="bg1"/>
                </a:solidFill>
              </a:rPr>
              <a:t>“STAIR STEP” TO TRACK</a:t>
            </a:r>
          </a:p>
        </p:txBody>
      </p:sp>
      <p:sp>
        <p:nvSpPr>
          <p:cNvPr id="1431566" name="Line 14"/>
          <p:cNvSpPr>
            <a:spLocks noChangeShapeType="1"/>
          </p:cNvSpPr>
          <p:nvPr/>
        </p:nvSpPr>
        <p:spPr bwMode="auto">
          <a:xfrm>
            <a:off x="4800600" y="4191000"/>
            <a:ext cx="0" cy="609600"/>
          </a:xfrm>
          <a:prstGeom prst="line">
            <a:avLst/>
          </a:prstGeom>
          <a:noFill/>
          <a:ln w="38100">
            <a:solidFill>
              <a:schemeClr val="tx1"/>
            </a:solidFill>
            <a:round/>
            <a:headEnd/>
            <a:tailEnd type="triangle" w="med" len="med"/>
          </a:ln>
          <a:effectLst/>
        </p:spPr>
        <p:txBody>
          <a:bodyPr/>
          <a:lstStyle/>
          <a:p>
            <a:endParaRPr lang="en-US"/>
          </a:p>
        </p:txBody>
      </p:sp>
    </p:spTree>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02" name="Text Box 2"/>
          <p:cNvSpPr txBox="1">
            <a:spLocks noChangeArrowheads="1"/>
          </p:cNvSpPr>
          <p:nvPr/>
        </p:nvSpPr>
        <p:spPr bwMode="auto">
          <a:xfrm>
            <a:off x="4572000" y="3048000"/>
            <a:ext cx="2362200" cy="3508375"/>
          </a:xfrm>
          <a:prstGeom prst="rect">
            <a:avLst/>
          </a:prstGeom>
          <a:noFill/>
          <a:ln w="9525">
            <a:noFill/>
            <a:miter lim="800000"/>
            <a:headEnd/>
            <a:tailEnd/>
          </a:ln>
          <a:effectLst/>
        </p:spPr>
        <p:txBody>
          <a:bodyPr>
            <a:spAutoFit/>
          </a:bodyPr>
          <a:lstStyle/>
          <a:p>
            <a:pPr algn="ctr" eaLnBrk="1" hangingPunct="1"/>
            <a:r>
              <a:rPr lang="en-US" sz="2800">
                <a:solidFill>
                  <a:schemeClr val="bg1"/>
                </a:solidFill>
                <a:latin typeface="Times New Roman" pitchFamily="18" charset="0"/>
              </a:rPr>
              <a:t>How many direct measurements/estimates of strongest winds and/or central pressure?</a:t>
            </a:r>
          </a:p>
        </p:txBody>
      </p:sp>
      <p:pic>
        <p:nvPicPr>
          <p:cNvPr id="1433603" name="Picture 3"/>
          <p:cNvPicPr>
            <a:picLocks noChangeAspect="1" noChangeArrowheads="1"/>
          </p:cNvPicPr>
          <p:nvPr/>
        </p:nvPicPr>
        <p:blipFill>
          <a:blip r:embed="rId3" cstate="print"/>
          <a:srcRect/>
          <a:stretch>
            <a:fillRect/>
          </a:stretch>
        </p:blipFill>
        <p:spPr bwMode="auto">
          <a:xfrm>
            <a:off x="0" y="3429000"/>
            <a:ext cx="4495800" cy="4495800"/>
          </a:xfrm>
          <a:prstGeom prst="rect">
            <a:avLst/>
          </a:prstGeom>
          <a:noFill/>
          <a:ln w="9525">
            <a:noFill/>
            <a:miter lim="800000"/>
            <a:headEnd/>
            <a:tailEnd/>
          </a:ln>
          <a:effectLst/>
        </p:spPr>
      </p:pic>
      <p:sp>
        <p:nvSpPr>
          <p:cNvPr id="1433604" name="Text Box 4"/>
          <p:cNvSpPr txBox="1">
            <a:spLocks noChangeArrowheads="1"/>
          </p:cNvSpPr>
          <p:nvPr/>
        </p:nvSpPr>
        <p:spPr bwMode="auto">
          <a:xfrm>
            <a:off x="2335213" y="6276975"/>
            <a:ext cx="1966912" cy="579438"/>
          </a:xfrm>
          <a:prstGeom prst="rect">
            <a:avLst/>
          </a:prstGeom>
          <a:noFill/>
          <a:ln w="9525">
            <a:noFill/>
            <a:miter lim="800000"/>
            <a:headEnd/>
            <a:tailEnd/>
          </a:ln>
          <a:effectLst/>
        </p:spPr>
        <p:txBody>
          <a:bodyPr wrap="none">
            <a:spAutoFit/>
          </a:bodyPr>
          <a:lstStyle/>
          <a:p>
            <a:pPr algn="ctr" eaLnBrk="1" hangingPunct="1"/>
            <a:r>
              <a:rPr lang="en-US" sz="2800">
                <a:solidFill>
                  <a:schemeClr val="bg1"/>
                </a:solidFill>
                <a:latin typeface="Times New Roman" pitchFamily="18" charset="0"/>
              </a:rPr>
              <a:t>Wilma -</a:t>
            </a:r>
            <a:r>
              <a:rPr lang="en-US" sz="3200">
                <a:solidFill>
                  <a:srgbClr val="FF3300"/>
                </a:solidFill>
                <a:latin typeface="Times New Roman" pitchFamily="18" charset="0"/>
              </a:rPr>
              <a:t>280</a:t>
            </a:r>
          </a:p>
        </p:txBody>
      </p:sp>
      <p:pic>
        <p:nvPicPr>
          <p:cNvPr id="1433605" name="Picture 5"/>
          <p:cNvPicPr>
            <a:picLocks noChangeAspect="1" noChangeArrowheads="1"/>
          </p:cNvPicPr>
          <p:nvPr/>
        </p:nvPicPr>
        <p:blipFill>
          <a:blip r:embed="rId4" cstate="print"/>
          <a:srcRect/>
          <a:stretch>
            <a:fillRect/>
          </a:stretch>
        </p:blipFill>
        <p:spPr bwMode="auto">
          <a:xfrm>
            <a:off x="6975475" y="917575"/>
            <a:ext cx="2168525" cy="5940425"/>
          </a:xfrm>
          <a:prstGeom prst="rect">
            <a:avLst/>
          </a:prstGeom>
          <a:noFill/>
          <a:ln w="9525">
            <a:noFill/>
            <a:miter lim="800000"/>
            <a:headEnd/>
            <a:tailEnd/>
          </a:ln>
          <a:effectLst/>
        </p:spPr>
      </p:pic>
      <p:sp>
        <p:nvSpPr>
          <p:cNvPr id="1433606" name="Text Box 6"/>
          <p:cNvSpPr txBox="1">
            <a:spLocks noChangeArrowheads="1"/>
          </p:cNvSpPr>
          <p:nvPr/>
        </p:nvSpPr>
        <p:spPr bwMode="auto">
          <a:xfrm>
            <a:off x="7924800" y="4038600"/>
            <a:ext cx="1073150" cy="1433513"/>
          </a:xfrm>
          <a:prstGeom prst="rect">
            <a:avLst/>
          </a:prstGeom>
          <a:noFill/>
          <a:ln w="9525">
            <a:noFill/>
            <a:miter lim="800000"/>
            <a:headEnd/>
            <a:tailEnd/>
          </a:ln>
          <a:effectLst/>
        </p:spPr>
        <p:txBody>
          <a:bodyPr>
            <a:spAutoFit/>
          </a:bodyPr>
          <a:lstStyle/>
          <a:p>
            <a:pPr algn="ctr" eaLnBrk="1" hangingPunct="1"/>
            <a:r>
              <a:rPr lang="en-US" sz="2800">
                <a:latin typeface="Times New Roman" pitchFamily="18" charset="0"/>
              </a:rPr>
              <a:t>Carol 1954 - </a:t>
            </a:r>
            <a:r>
              <a:rPr lang="en-US" sz="3200">
                <a:solidFill>
                  <a:srgbClr val="FF3300"/>
                </a:solidFill>
                <a:latin typeface="Times New Roman" pitchFamily="18" charset="0"/>
              </a:rPr>
              <a:t>7</a:t>
            </a:r>
          </a:p>
        </p:txBody>
      </p:sp>
      <p:sp>
        <p:nvSpPr>
          <p:cNvPr id="1433607" name="Freeform 7"/>
          <p:cNvSpPr>
            <a:spLocks/>
          </p:cNvSpPr>
          <p:nvPr/>
        </p:nvSpPr>
        <p:spPr bwMode="auto">
          <a:xfrm>
            <a:off x="7239000" y="990600"/>
            <a:ext cx="1371600" cy="5486400"/>
          </a:xfrm>
          <a:custGeom>
            <a:avLst/>
            <a:gdLst/>
            <a:ahLst/>
            <a:cxnLst>
              <a:cxn ang="0">
                <a:pos x="864" y="0"/>
              </a:cxn>
              <a:cxn ang="0">
                <a:pos x="768" y="384"/>
              </a:cxn>
              <a:cxn ang="0">
                <a:pos x="672" y="912"/>
              </a:cxn>
              <a:cxn ang="0">
                <a:pos x="432" y="1488"/>
              </a:cxn>
              <a:cxn ang="0">
                <a:pos x="240" y="1776"/>
              </a:cxn>
              <a:cxn ang="0">
                <a:pos x="48" y="2160"/>
              </a:cxn>
              <a:cxn ang="0">
                <a:pos x="0" y="2304"/>
              </a:cxn>
              <a:cxn ang="0">
                <a:pos x="48" y="2448"/>
              </a:cxn>
              <a:cxn ang="0">
                <a:pos x="192" y="2592"/>
              </a:cxn>
              <a:cxn ang="0">
                <a:pos x="240" y="2736"/>
              </a:cxn>
              <a:cxn ang="0">
                <a:pos x="192" y="2928"/>
              </a:cxn>
              <a:cxn ang="0">
                <a:pos x="336" y="3312"/>
              </a:cxn>
              <a:cxn ang="0">
                <a:pos x="432" y="3456"/>
              </a:cxn>
            </a:cxnLst>
            <a:rect l="0" t="0" r="r" b="b"/>
            <a:pathLst>
              <a:path w="864" h="3456">
                <a:moveTo>
                  <a:pt x="864" y="0"/>
                </a:moveTo>
                <a:cubicBezTo>
                  <a:pt x="832" y="116"/>
                  <a:pt x="800" y="232"/>
                  <a:pt x="768" y="384"/>
                </a:cubicBezTo>
                <a:cubicBezTo>
                  <a:pt x="736" y="536"/>
                  <a:pt x="728" y="728"/>
                  <a:pt x="672" y="912"/>
                </a:cubicBezTo>
                <a:cubicBezTo>
                  <a:pt x="616" y="1096"/>
                  <a:pt x="504" y="1344"/>
                  <a:pt x="432" y="1488"/>
                </a:cubicBezTo>
                <a:cubicBezTo>
                  <a:pt x="360" y="1632"/>
                  <a:pt x="304" y="1664"/>
                  <a:pt x="240" y="1776"/>
                </a:cubicBezTo>
                <a:cubicBezTo>
                  <a:pt x="176" y="1888"/>
                  <a:pt x="88" y="2072"/>
                  <a:pt x="48" y="2160"/>
                </a:cubicBezTo>
                <a:cubicBezTo>
                  <a:pt x="8" y="2248"/>
                  <a:pt x="0" y="2256"/>
                  <a:pt x="0" y="2304"/>
                </a:cubicBezTo>
                <a:cubicBezTo>
                  <a:pt x="0" y="2352"/>
                  <a:pt x="16" y="2400"/>
                  <a:pt x="48" y="2448"/>
                </a:cubicBezTo>
                <a:cubicBezTo>
                  <a:pt x="80" y="2496"/>
                  <a:pt x="160" y="2544"/>
                  <a:pt x="192" y="2592"/>
                </a:cubicBezTo>
                <a:cubicBezTo>
                  <a:pt x="224" y="2640"/>
                  <a:pt x="240" y="2680"/>
                  <a:pt x="240" y="2736"/>
                </a:cubicBezTo>
                <a:cubicBezTo>
                  <a:pt x="240" y="2792"/>
                  <a:pt x="176" y="2832"/>
                  <a:pt x="192" y="2928"/>
                </a:cubicBezTo>
                <a:cubicBezTo>
                  <a:pt x="208" y="3024"/>
                  <a:pt x="296" y="3224"/>
                  <a:pt x="336" y="3312"/>
                </a:cubicBezTo>
                <a:cubicBezTo>
                  <a:pt x="376" y="3400"/>
                  <a:pt x="416" y="3432"/>
                  <a:pt x="432" y="3456"/>
                </a:cubicBezTo>
              </a:path>
            </a:pathLst>
          </a:custGeom>
          <a:noFill/>
          <a:ln w="44450">
            <a:solidFill>
              <a:srgbClr val="FF3300"/>
            </a:solidFill>
            <a:round/>
            <a:headEnd/>
            <a:tailEnd/>
          </a:ln>
          <a:effectLst/>
        </p:spPr>
        <p:txBody>
          <a:bodyPr/>
          <a:lstStyle/>
          <a:p>
            <a:endParaRPr lang="en-US"/>
          </a:p>
        </p:txBody>
      </p:sp>
      <p:pic>
        <p:nvPicPr>
          <p:cNvPr id="1433608" name="Picture 8"/>
          <p:cNvPicPr>
            <a:picLocks noChangeAspect="1" noChangeArrowheads="1"/>
          </p:cNvPicPr>
          <p:nvPr/>
        </p:nvPicPr>
        <p:blipFill>
          <a:blip r:embed="rId5" cstate="print"/>
          <a:srcRect/>
          <a:stretch>
            <a:fillRect/>
          </a:stretch>
        </p:blipFill>
        <p:spPr bwMode="auto">
          <a:xfrm>
            <a:off x="0" y="457200"/>
            <a:ext cx="6800850" cy="2527300"/>
          </a:xfrm>
          <a:prstGeom prst="rect">
            <a:avLst/>
          </a:prstGeom>
          <a:noFill/>
          <a:ln w="9525">
            <a:noFill/>
            <a:miter lim="800000"/>
            <a:headEnd/>
            <a:tailEnd/>
          </a:ln>
          <a:effectLst/>
        </p:spPr>
      </p:pic>
      <p:sp>
        <p:nvSpPr>
          <p:cNvPr id="1433609" name="Text Box 9"/>
          <p:cNvSpPr txBox="1">
            <a:spLocks noChangeArrowheads="1"/>
          </p:cNvSpPr>
          <p:nvPr/>
        </p:nvSpPr>
        <p:spPr bwMode="auto">
          <a:xfrm>
            <a:off x="139700" y="485775"/>
            <a:ext cx="2924175" cy="579438"/>
          </a:xfrm>
          <a:prstGeom prst="rect">
            <a:avLst/>
          </a:prstGeom>
          <a:noFill/>
          <a:ln w="9525">
            <a:noFill/>
            <a:miter lim="800000"/>
            <a:headEnd/>
            <a:tailEnd/>
          </a:ln>
          <a:effectLst/>
        </p:spPr>
        <p:txBody>
          <a:bodyPr wrap="none">
            <a:spAutoFit/>
          </a:bodyPr>
          <a:lstStyle/>
          <a:p>
            <a:pPr algn="ctr" eaLnBrk="1" hangingPunct="1"/>
            <a:r>
              <a:rPr lang="en-US" sz="2800">
                <a:latin typeface="Times New Roman" pitchFamily="18" charset="0"/>
              </a:rPr>
              <a:t>Galveston 1900 - </a:t>
            </a:r>
            <a:r>
              <a:rPr lang="en-US" sz="3200">
                <a:solidFill>
                  <a:srgbClr val="FF3300"/>
                </a:solidFill>
                <a:latin typeface="Times New Roman" pitchFamily="18" charset="0"/>
              </a:rPr>
              <a:t>1</a:t>
            </a:r>
          </a:p>
        </p:txBody>
      </p:sp>
    </p:spTree>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02" name="Rectangle 2"/>
          <p:cNvSpPr>
            <a:spLocks noGrp="1" noChangeArrowheads="1"/>
          </p:cNvSpPr>
          <p:nvPr>
            <p:ph type="title"/>
          </p:nvPr>
        </p:nvSpPr>
        <p:spPr>
          <a:xfrm>
            <a:off x="457200" y="0"/>
            <a:ext cx="8229600" cy="1143000"/>
          </a:xfrm>
        </p:spPr>
        <p:txBody>
          <a:bodyPr/>
          <a:lstStyle/>
          <a:p>
            <a:r>
              <a:rPr lang="en-US">
                <a:solidFill>
                  <a:schemeClr val="bg1"/>
                </a:solidFill>
              </a:rPr>
              <a:t>Beaufort Scale</a:t>
            </a:r>
          </a:p>
        </p:txBody>
      </p:sp>
      <p:graphicFrame>
        <p:nvGraphicFramePr>
          <p:cNvPr id="1382403" name="Group 3"/>
          <p:cNvGraphicFramePr>
            <a:graphicFrameLocks noGrp="1"/>
          </p:cNvGraphicFramePr>
          <p:nvPr/>
        </p:nvGraphicFramePr>
        <p:xfrm>
          <a:off x="0" y="1219200"/>
          <a:ext cx="9144000" cy="5152073"/>
        </p:xfrm>
        <a:graphic>
          <a:graphicData uri="http://schemas.openxmlformats.org/drawingml/2006/table">
            <a:tbl>
              <a:tblPr/>
              <a:tblGrid>
                <a:gridCol w="914400"/>
                <a:gridCol w="914400"/>
                <a:gridCol w="1447800"/>
                <a:gridCol w="5867400"/>
              </a:tblGrid>
              <a:tr h="5191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Beaufort Number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Knots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Description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1"/>
                          </a:solidFill>
                          <a:effectLst/>
                          <a:latin typeface="Times New Roman" pitchFamily="18" charset="0"/>
                        </a:rPr>
                        <a:t>Specifications at Sea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&lt; 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Calm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Times New Roman" pitchFamily="18" charset="0"/>
                        </a:rPr>
                        <a:t>Sea like a mirror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Light air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Times New Roman" pitchFamily="18" charset="0"/>
                        </a:rPr>
                        <a:t>Ripples with the appearance of scales are formed, but without foam crest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5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4-6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Light breeze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Times New Roman" pitchFamily="18" charset="0"/>
                        </a:rPr>
                        <a:t>Small wavelets, still short but more pronounced; crests have a glassy appearance and do not break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5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7-10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Gentle breeze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Times New Roman" pitchFamily="18" charset="0"/>
                        </a:rPr>
                        <a:t>Large wavelets; crests begin to break; foam of glassy appearance; perhaps scattered white horses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11-16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Moderate breeze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Times New Roman" pitchFamily="18" charset="0"/>
                        </a:rPr>
                        <a:t>Small waves, becoming longer; fairly frequent white horses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17-21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Fresh breeze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Times New Roman" pitchFamily="18" charset="0"/>
                        </a:rPr>
                        <a:t>Moderate waves, taking a more pronounced long form; many white horses are formed (chance of some spray)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5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22-27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Strong breeze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Times New Roman" pitchFamily="18" charset="0"/>
                        </a:rPr>
                        <a:t>Large waves begin to form; the white foam crests are more extensive everywhere (probably some spray)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28-33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Near gale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Times New Roman" pitchFamily="18" charset="0"/>
                        </a:rPr>
                        <a:t>Sea heaps up and white foam from breaking waves begins to be blown in streaks in the direction of the wind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34-40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Gale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Times New Roman" pitchFamily="18" charset="0"/>
                        </a:rPr>
                        <a:t>Moderately high waves of greater length; edges of crests begin to break into spindrift; foam is blown in well-marked streaks along the direction of the wind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35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41-47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Strong gale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Times New Roman" pitchFamily="18" charset="0"/>
                        </a:rPr>
                        <a:t>High waves; dense streaks of foam along the direction of the wind; crests of waves begin to topple, tumble, and roll over; spray may affect visibility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48-55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Storm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Times New Roman" pitchFamily="18" charset="0"/>
                        </a:rPr>
                        <a:t>Very high waves with long overhanging crests; the resulting foam, in great patches, is blown in dense white streaks along the direction of the wind; on the whole, the surface of the sea takes on a white appearance; the tumbling of the sea becomes heavy and shock-like; visibility affected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56-63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Violent storm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Times New Roman" pitchFamily="18" charset="0"/>
                        </a:rPr>
                        <a:t>Exceptionally high waves (small and medium-sized ships might be for a time lost to view behind the waves); the sea completely covered with long white patches of foam lying along the direction of the wind; everywhere the edges of wave crests are blown into froth; visibility affected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51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&gt; 63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rPr>
                        <a:t>Hurricane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bg1"/>
                          </a:solidFill>
                          <a:effectLst/>
                          <a:latin typeface="Times New Roman" pitchFamily="18" charset="0"/>
                        </a:rPr>
                        <a:t>The air is filled with foam and spray; sea completely white with driving spray; visibility very seriously affected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82480" name="Text Box 80"/>
          <p:cNvSpPr txBox="1">
            <a:spLocks noChangeArrowheads="1"/>
          </p:cNvSpPr>
          <p:nvPr/>
        </p:nvSpPr>
        <p:spPr bwMode="auto">
          <a:xfrm>
            <a:off x="7086600" y="6477000"/>
            <a:ext cx="1866900" cy="274638"/>
          </a:xfrm>
          <a:prstGeom prst="rect">
            <a:avLst/>
          </a:prstGeom>
          <a:noFill/>
          <a:ln w="9525">
            <a:noFill/>
            <a:miter lim="800000"/>
            <a:headEnd/>
            <a:tailEnd/>
          </a:ln>
          <a:effectLst/>
        </p:spPr>
        <p:txBody>
          <a:bodyPr wrap="none">
            <a:spAutoFit/>
          </a:bodyPr>
          <a:lstStyle/>
          <a:p>
            <a:pPr eaLnBrk="1" hangingPunct="1"/>
            <a:r>
              <a:rPr lang="en-US" sz="1200">
                <a:solidFill>
                  <a:schemeClr val="bg1"/>
                </a:solidFill>
              </a:rPr>
              <a:t>Source: Fitzpatrick, 1999</a:t>
            </a:r>
          </a:p>
        </p:txBody>
      </p:sp>
    </p:spTree>
  </p:cSld>
  <p:clrMapOvr>
    <a:masterClrMapping/>
  </p:clrMapOvr>
  <p:transition spd="med">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7743</TotalTime>
  <Words>4206</Words>
  <Application>Microsoft Office PowerPoint</Application>
  <PresentationFormat>On-screen Show (4:3)</PresentationFormat>
  <Paragraphs>913</Paragraphs>
  <Slides>104</Slides>
  <Notes>102</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104</vt:i4>
      </vt:variant>
    </vt:vector>
  </HeadingPairs>
  <TitlesOfParts>
    <vt:vector size="108" baseType="lpstr">
      <vt:lpstr>Blank Presentation</vt:lpstr>
      <vt:lpstr>Photo Editor Photo</vt:lpstr>
      <vt:lpstr>Bitmap Image</vt:lpstr>
      <vt:lpstr>Drawing</vt:lpstr>
      <vt:lpstr>PowerPoint Presentation</vt:lpstr>
      <vt:lpstr>HURDAT</vt:lpstr>
      <vt:lpstr>PowerPoint Presentation</vt:lpstr>
      <vt:lpstr>Why revise HURDAT?</vt:lpstr>
      <vt:lpstr>PowerPoint Presentation</vt:lpstr>
      <vt:lpstr>PowerPoint Presentation</vt:lpstr>
      <vt:lpstr>PowerPoint Presentation</vt:lpstr>
      <vt:lpstr>PowerPoint Presentation</vt:lpstr>
      <vt:lpstr>Reanalysis Data Sources for 1926 to 1930</vt:lpstr>
      <vt:lpstr>PowerPoint Presentation</vt:lpstr>
      <vt:lpstr>U.S. Original  Monthly Records (NCDC - WSSRD)</vt:lpstr>
      <vt:lpstr>Reanalysis Steps</vt:lpstr>
      <vt:lpstr>PowerPoint Presentation</vt:lpstr>
      <vt:lpstr>PowerPoint Presentation</vt:lpstr>
      <vt:lpstr>PowerPoint Presentation</vt:lpstr>
      <vt:lpstr>Methods for Estimating Intensity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12 U.S. Major Hurricanes</vt:lpstr>
      <vt:lpstr>HURDAT</vt:lpstr>
      <vt:lpstr>US Major Hurricanes</vt:lpstr>
      <vt:lpstr>PowerPoint Presentation</vt:lpstr>
      <vt:lpstr>PowerPoint Presentation</vt:lpstr>
      <vt:lpstr>EYEWALL SCHEMATIC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Saffir-simpson scale</vt:lpstr>
      <vt:lpstr>Monthly Weather Review</vt:lpstr>
      <vt:lpstr>Monthly Weather Review</vt:lpstr>
      <vt:lpstr>Monthly Weather Review</vt:lpstr>
      <vt:lpstr>Raw Station Observations also obtained from Colleagues in Mexico, Cuba and throughout the Caribbean</vt:lpstr>
      <vt:lpstr>Information resources at the Institute of Meteorology, Havana, Cuba</vt:lpstr>
      <vt:lpstr>PowerPoint Presentation</vt:lpstr>
      <vt:lpstr>Historical Weather Maps</vt:lpstr>
      <vt:lpstr>Radius of Maximum Wind (RMW)</vt:lpstr>
      <vt:lpstr>Anemometer Bias</vt:lpstr>
      <vt:lpstr>PowerPoint Presentation</vt:lpstr>
      <vt:lpstr>PowerPoint Presentation</vt:lpstr>
      <vt:lpstr>Kaplan and DeMaria (1995):  Inland Wind Decay Model</vt:lpstr>
      <vt:lpstr>Accurate Environmental Forecasting’s RealTrack model system </vt:lpstr>
      <vt:lpstr>PowerPoint Presentation</vt:lpstr>
      <vt:lpstr>PowerPoint Presentation</vt:lpstr>
      <vt:lpstr>PowerPoint Presentation</vt:lpstr>
      <vt:lpstr>Beaufort Scale</vt:lpstr>
      <vt:lpstr>PowerPoint Presentation</vt:lpstr>
      <vt:lpstr>PowerPoint Presentation</vt:lpstr>
      <vt:lpstr>Hurricane Observational Milestones</vt:lpstr>
      <vt:lpstr>PowerPoint Presentation</vt:lpstr>
      <vt:lpstr>1938 New England Hurricane</vt:lpstr>
    </vt:vector>
  </TitlesOfParts>
  <Company>National Hurricane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TPC Technical Support Branch Current Priorities and Draft Strategic Plan Outline</dc:title>
  <dc:creator>NHC H.S.</dc:creator>
  <cp:lastModifiedBy>Christopher Landsea</cp:lastModifiedBy>
  <cp:revision>545</cp:revision>
  <cp:lastPrinted>2011-02-22T23:08:35Z</cp:lastPrinted>
  <dcterms:created xsi:type="dcterms:W3CDTF">1999-07-26T20:03:03Z</dcterms:created>
  <dcterms:modified xsi:type="dcterms:W3CDTF">2011-02-22T23:09:20Z</dcterms:modified>
</cp:coreProperties>
</file>