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activeX/activeX2.xml" ContentType="application/vnd.ms-office.activeX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2.bin" ContentType="application/vnd.ms-office.activeX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activeX/activeX1.xml" ContentType="application/vnd.ms-office.activeX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activeX/activeX1.bin" ContentType="application/vnd.ms-office.activeX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852" r:id="rId2"/>
    <p:sldId id="1069" r:id="rId3"/>
    <p:sldId id="1070" r:id="rId4"/>
    <p:sldId id="869" r:id="rId5"/>
    <p:sldId id="1104" r:id="rId6"/>
    <p:sldId id="1177" r:id="rId7"/>
    <p:sldId id="1176" r:id="rId8"/>
    <p:sldId id="1105" r:id="rId9"/>
    <p:sldId id="932" r:id="rId10"/>
    <p:sldId id="1161" r:id="rId11"/>
    <p:sldId id="1162" r:id="rId12"/>
    <p:sldId id="1163" r:id="rId13"/>
    <p:sldId id="1164" r:id="rId14"/>
    <p:sldId id="1115" r:id="rId15"/>
    <p:sldId id="1074" r:id="rId16"/>
    <p:sldId id="1133" r:id="rId17"/>
    <p:sldId id="1134" r:id="rId18"/>
    <p:sldId id="1135" r:id="rId19"/>
    <p:sldId id="1125" r:id="rId20"/>
    <p:sldId id="1130" r:id="rId21"/>
    <p:sldId id="1168" r:id="rId22"/>
    <p:sldId id="1166" r:id="rId23"/>
    <p:sldId id="1175" r:id="rId24"/>
    <p:sldId id="1171" r:id="rId25"/>
    <p:sldId id="1156" r:id="rId26"/>
    <p:sldId id="1157" r:id="rId27"/>
    <p:sldId id="1127" r:id="rId28"/>
    <p:sldId id="1172" r:id="rId29"/>
    <p:sldId id="1173" r:id="rId30"/>
    <p:sldId id="1174" r:id="rId31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33"/>
    <a:srgbClr val="0066FF"/>
    <a:srgbClr val="FFFFCC"/>
    <a:srgbClr val="FFFF99"/>
    <a:srgbClr val="00FFFF"/>
    <a:srgbClr val="FFFFFF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2" autoAdjust="0"/>
    <p:restoredTop sz="94660"/>
  </p:normalViewPr>
  <p:slideViewPr>
    <p:cSldViewPr>
      <p:cViewPr varScale="1">
        <p:scale>
          <a:sx n="69" d="100"/>
          <a:sy n="69" d="100"/>
        </p:scale>
        <p:origin x="-330" y="-108"/>
      </p:cViewPr>
      <p:guideLst>
        <p:guide orient="horz" pos="4176"/>
        <p:guide orient="horz" pos="2496"/>
        <p:guide pos="864"/>
        <p:guide pos="2496"/>
        <p:guide pos="124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458" y="-72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2.xml"/><Relationship Id="rId1" Type="http://schemas.openxmlformats.org/officeDocument/2006/relationships/slide" Target="slides/slide1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184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46" tIns="45323" rIns="90646" bIns="45323" numCol="1" anchor="t" anchorCtr="0" compatLnSpc="1">
            <a:prstTxWarp prst="textNoShape">
              <a:avLst/>
            </a:prstTxWarp>
          </a:bodyPr>
          <a:lstStyle>
            <a:lvl1pPr defTabSz="906332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6444" y="0"/>
            <a:ext cx="3006184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46" tIns="45323" rIns="90646" bIns="45323" numCol="1" anchor="t" anchorCtr="0" compatLnSpc="1">
            <a:prstTxWarp prst="textNoShape">
              <a:avLst/>
            </a:prstTxWarp>
          </a:bodyPr>
          <a:lstStyle>
            <a:lvl1pPr algn="r" defTabSz="906332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8729"/>
            <a:ext cx="3006184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46" tIns="45323" rIns="90646" bIns="45323" numCol="1" anchor="b" anchorCtr="0" compatLnSpc="1">
            <a:prstTxWarp prst="textNoShape">
              <a:avLst/>
            </a:prstTxWarp>
          </a:bodyPr>
          <a:lstStyle>
            <a:lvl1pPr defTabSz="906332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58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6444" y="8768729"/>
            <a:ext cx="3006184" cy="46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46" tIns="45323" rIns="90646" bIns="45323" numCol="1" anchor="b" anchorCtr="0" compatLnSpc="1">
            <a:prstTxWarp prst="textNoShape">
              <a:avLst/>
            </a:prstTxWarp>
          </a:bodyPr>
          <a:lstStyle>
            <a:lvl1pPr algn="r" defTabSz="906332">
              <a:defRPr sz="1200">
                <a:latin typeface="Times New Roman" pitchFamily="18" charset="0"/>
              </a:defRPr>
            </a:lvl1pPr>
          </a:lstStyle>
          <a:p>
            <a:fld id="{A04684AD-9E4B-4162-8394-E87F3464C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2275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576" cy="4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7" rIns="92294" bIns="46147" numCol="1" anchor="t" anchorCtr="0" compatLnSpc="1">
            <a:prstTxWarp prst="textNoShape">
              <a:avLst/>
            </a:prstTxWarp>
          </a:bodyPr>
          <a:lstStyle>
            <a:lvl1pPr defTabSz="92367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626" y="1"/>
            <a:ext cx="2971575" cy="4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7" rIns="92294" bIns="46147" numCol="1" anchor="t" anchorCtr="0" compatLnSpc="1">
            <a:prstTxWarp prst="textNoShape">
              <a:avLst/>
            </a:prstTxWarp>
          </a:bodyPr>
          <a:lstStyle>
            <a:lvl1pPr algn="r" defTabSz="92367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96913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969" y="4415942"/>
            <a:ext cx="5106264" cy="41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7" rIns="92294" bIns="461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4520"/>
            <a:ext cx="2971576" cy="4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7" rIns="92294" bIns="46147" numCol="1" anchor="b" anchorCtr="0" compatLnSpc="1">
            <a:prstTxWarp prst="textNoShape">
              <a:avLst/>
            </a:prstTxWarp>
          </a:bodyPr>
          <a:lstStyle>
            <a:lvl1pPr defTabSz="92367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626" y="8754520"/>
            <a:ext cx="2971575" cy="4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7" rIns="92294" bIns="46147" numCol="1" anchor="b" anchorCtr="0" compatLnSpc="1">
            <a:prstTxWarp prst="textNoShape">
              <a:avLst/>
            </a:prstTxWarp>
          </a:bodyPr>
          <a:lstStyle>
            <a:lvl1pPr algn="r" defTabSz="923670">
              <a:defRPr sz="1200">
                <a:latin typeface="Times New Roman" pitchFamily="18" charset="0"/>
              </a:defRPr>
            </a:lvl1pPr>
          </a:lstStyle>
          <a:p>
            <a:fld id="{3C864B06-4DA4-4EBB-A5F0-E0879974A7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2394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F55AE-A0E7-4247-B4CA-004FD4C21C7A}" type="slidenum">
              <a:rPr lang="en-US"/>
              <a:pPr/>
              <a:t>1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648200" cy="348615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424C1-8DE5-4175-B5DD-130E5F3B98EA}" type="slidenum">
              <a:rPr lang="en-US"/>
              <a:pPr/>
              <a:t>10</a:t>
            </a:fld>
            <a:endParaRPr lang="en-US"/>
          </a:p>
        </p:txBody>
      </p:sp>
      <p:sp>
        <p:nvSpPr>
          <p:cNvPr id="103427" name="Rectangle 7"/>
          <p:cNvSpPr txBox="1">
            <a:spLocks noGrp="1" noChangeArrowheads="1"/>
          </p:cNvSpPr>
          <p:nvPr/>
        </p:nvSpPr>
        <p:spPr bwMode="auto">
          <a:xfrm>
            <a:off x="3927775" y="8769653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eaLnBrk="1" hangingPunct="1"/>
            <a:fld id="{EFADC733-ECA5-4267-A8F3-9D06F8F9D493}" type="slidenum">
              <a:rPr lang="en-US" sz="1200"/>
              <a:pPr algn="r" eaLnBrk="1" hangingPunct="1"/>
              <a:t>10</a:t>
            </a:fld>
            <a:endParaRPr lang="en-US" sz="1200" dirty="0"/>
          </a:p>
        </p:txBody>
      </p:sp>
      <p:sp>
        <p:nvSpPr>
          <p:cNvPr id="10342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254" y="695674"/>
            <a:ext cx="4654903" cy="3486382"/>
          </a:xfrm>
          <a:ln/>
        </p:spPr>
      </p:sp>
      <p:sp>
        <p:nvSpPr>
          <p:cNvPr id="103429" name="Notes Placeholder 2"/>
          <p:cNvSpPr>
            <a:spLocks noGrp="1"/>
          </p:cNvSpPr>
          <p:nvPr>
            <p:ph type="body" idx="1"/>
          </p:nvPr>
        </p:nvSpPr>
        <p:spPr>
          <a:xfrm>
            <a:off x="913325" y="4416084"/>
            <a:ext cx="5107552" cy="4108319"/>
          </a:xfrm>
          <a:noFill/>
          <a:ln/>
        </p:spPr>
        <p:txBody>
          <a:bodyPr lIns="92269" tIns="46134" rIns="92269" bIns="46134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03430" name="Slide Number Placeholder 3"/>
          <p:cNvSpPr txBox="1">
            <a:spLocks noGrp="1"/>
          </p:cNvSpPr>
          <p:nvPr/>
        </p:nvSpPr>
        <p:spPr bwMode="auto">
          <a:xfrm>
            <a:off x="3963088" y="8755226"/>
            <a:ext cx="2971112" cy="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9" tIns="46134" rIns="92269" bIns="46134" anchor="b"/>
          <a:lstStyle/>
          <a:p>
            <a:pPr algn="r"/>
            <a:fld id="{6939F609-6C00-4686-852B-51179477F864}" type="slidenum">
              <a:rPr lang="en-US" sz="1200">
                <a:latin typeface="Times New Roman" pitchFamily="-110" charset="0"/>
              </a:rPr>
              <a:pPr algn="r"/>
              <a:t>10</a:t>
            </a:fld>
            <a:endParaRPr lang="en-US" sz="1200" dirty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1157C-F243-451E-9CDF-6190FB096026}" type="slidenum">
              <a:rPr lang="en-US"/>
              <a:pPr/>
              <a:t>11</a:t>
            </a:fld>
            <a:endParaRPr lang="en-US"/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3927775" y="8769653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eaLnBrk="1" hangingPunct="1"/>
            <a:fld id="{EDA54698-9179-4A1E-9F6E-3BC00779B6E6}" type="slidenum">
              <a:rPr lang="en-US" sz="1200"/>
              <a:pPr algn="r" eaLnBrk="1" hangingPunct="1"/>
              <a:t>11</a:t>
            </a:fld>
            <a:endParaRPr lang="en-US" sz="1200" dirty="0"/>
          </a:p>
        </p:txBody>
      </p:sp>
      <p:sp>
        <p:nvSpPr>
          <p:cNvPr id="10445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95325"/>
            <a:ext cx="4648200" cy="3486150"/>
          </a:xfrm>
          <a:ln/>
        </p:spPr>
      </p:sp>
      <p:sp>
        <p:nvSpPr>
          <p:cNvPr id="104453" name="Notes Placeholder 2"/>
          <p:cNvSpPr>
            <a:spLocks noGrp="1"/>
          </p:cNvSpPr>
          <p:nvPr>
            <p:ph type="body" idx="1"/>
          </p:nvPr>
        </p:nvSpPr>
        <p:spPr>
          <a:xfrm>
            <a:off x="913325" y="4416084"/>
            <a:ext cx="5107552" cy="4108319"/>
          </a:xfrm>
          <a:noFill/>
          <a:ln/>
        </p:spPr>
        <p:txBody>
          <a:bodyPr lIns="92269" tIns="46134" rIns="92269" bIns="46134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104454" name="Slide Number Placeholder 3"/>
          <p:cNvSpPr txBox="1">
            <a:spLocks noGrp="1"/>
          </p:cNvSpPr>
          <p:nvPr/>
        </p:nvSpPr>
        <p:spPr bwMode="auto">
          <a:xfrm>
            <a:off x="3963088" y="8755226"/>
            <a:ext cx="2971112" cy="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9" tIns="46134" rIns="92269" bIns="46134" anchor="b"/>
          <a:lstStyle/>
          <a:p>
            <a:pPr algn="r"/>
            <a:fld id="{ECC90F7A-B41A-4EE0-A112-D2708D0587BA}" type="slidenum">
              <a:rPr lang="en-US" sz="1200">
                <a:latin typeface="Times New Roman" pitchFamily="-110" charset="0"/>
              </a:rPr>
              <a:pPr algn="r"/>
              <a:t>11</a:t>
            </a:fld>
            <a:endParaRPr lang="en-US" sz="1200" dirty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92954-BF8F-46D6-ACFB-9C1BB4ACCEF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139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80" y="4385944"/>
            <a:ext cx="5084241" cy="4153858"/>
          </a:xfrm>
        </p:spPr>
        <p:txBody>
          <a:bodyPr lIns="92298" tIns="46149" rIns="92298" bIns="4614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AFC0D-FAD7-4922-89F6-38C6ED1F2E31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72FA7-BFA6-4262-B919-504B8ED8371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4CA47A-1327-4A4B-AA50-57B12A2DB65A}" type="slidenum">
              <a:rPr lang="en-US"/>
              <a:pPr/>
              <a:t>22</a:t>
            </a:fld>
            <a:endParaRPr lang="en-US"/>
          </a:p>
        </p:txBody>
      </p:sp>
      <p:sp>
        <p:nvSpPr>
          <p:cNvPr id="140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140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80" y="4385944"/>
            <a:ext cx="5084241" cy="4153858"/>
          </a:xfrm>
        </p:spPr>
        <p:txBody>
          <a:bodyPr lIns="92298" tIns="46149" rIns="92298" bIns="4614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F55AE-A0E7-4247-B4CA-004FD4C21C7A}" type="slidenum">
              <a:rPr lang="en-US"/>
              <a:pPr/>
              <a:t>23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648200" cy="348615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64B06-4DA4-4EBB-A5F0-E0879974A75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AFC0D-FAD7-4922-89F6-38C6ED1F2E3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06CA9-E8A3-4DB3-B647-C0865607D720}" type="slidenum">
              <a:rPr lang="en-US"/>
              <a:pPr/>
              <a:t>4</a:t>
            </a:fld>
            <a:endParaRPr lang="en-US"/>
          </a:p>
        </p:txBody>
      </p:sp>
      <p:sp>
        <p:nvSpPr>
          <p:cNvPr id="114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B26F6A-3C1B-4D75-98A8-084F14091D08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51061-758E-48EB-9386-2878EDE21D4E}" type="slidenum">
              <a:rPr lang="en-US"/>
              <a:pPr/>
              <a:t>7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980" y="4385944"/>
            <a:ext cx="5084241" cy="41538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9CA713-B2F8-478F-9832-ACC6C11524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F1A554-C87F-4CC3-A35C-72F9211658BB}" type="slidenum">
              <a:rPr lang="en-US"/>
              <a:pPr/>
              <a:t>9</a:t>
            </a:fld>
            <a:endParaRPr lang="en-US"/>
          </a:p>
        </p:txBody>
      </p:sp>
      <p:sp>
        <p:nvSpPr>
          <p:cNvPr id="1234946" name="Rectangle 7"/>
          <p:cNvSpPr txBox="1">
            <a:spLocks noGrp="1" noChangeArrowheads="1"/>
          </p:cNvSpPr>
          <p:nvPr/>
        </p:nvSpPr>
        <p:spPr bwMode="auto">
          <a:xfrm>
            <a:off x="3962626" y="8754520"/>
            <a:ext cx="2971575" cy="4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6" tIns="46133" rIns="92266" bIns="46133" anchor="b"/>
          <a:lstStyle/>
          <a:p>
            <a:pPr algn="r" defTabSz="923670"/>
            <a:fld id="{3F576A01-0EA8-440B-AB04-68F14AA060FA}" type="slidenum">
              <a:rPr lang="en-US" sz="1200">
                <a:latin typeface="Times New Roman" pitchFamily="18" charset="0"/>
              </a:rPr>
              <a:pPr algn="r" defTabSz="923670"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34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648200" cy="3486150"/>
          </a:xfrm>
          <a:ln/>
        </p:spPr>
      </p:sp>
      <p:sp>
        <p:nvSpPr>
          <p:cNvPr id="1234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266" tIns="46133" rIns="92266" bIns="46133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CB6B9-5274-4CBB-AF59-A267ADB62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35701-1AAC-4501-BDFC-F3A9D4F8FA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34D88-1370-4A79-9348-07B0F739F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7102EA-30C4-4E85-84F3-5B5B89F5D9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ECF2EA-16D1-4A52-B0A5-7187CC2CA5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4CAE6F-2A13-4ED1-A5A9-CA4A263473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D9E6C-DA58-4FF3-B16A-B05843C956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C0CCE-9055-4CF8-AF48-CB68005DD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BF61B-3957-4092-8664-8C76CB877E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D805A-8D9D-454B-98A8-2CDD844B54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30810-D94E-4E36-8E75-337213EAD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6F9F2-DA27-4313-B08B-0B8E0D4228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10EE7-0C6D-4CF9-AA39-9933D8844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C483E-404F-42B4-9A3A-DA3AAA8AA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4CAB050-D24D-4FEC-BA25-4887128DB5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ontrol" Target="../activeX/activeX2.xml"/><Relationship Id="rId7" Type="http://schemas.openxmlformats.org/officeDocument/2006/relationships/image" Target="../media/image35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ms.confex.com/ams/30Hurricane/webprogram/Paper205199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Microsoft_Office_Excel_97-2003_Worksheet3.xls"/><Relationship Id="rId4" Type="http://schemas.openxmlformats.org/officeDocument/2006/relationships/oleObject" Target="../embeddings/Microsoft_Office_Excel_97-2003_Worksheet2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Microsoft_Office_Excel_97-2003_Worksheet4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4.png"/><Relationship Id="rId4" Type="http://schemas.openxmlformats.org/officeDocument/2006/relationships/oleObject" Target="../embeddings/Microsoft_Office_Excel_97-2003_Worksheet5.xls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2" name="Picture 2"/>
          <p:cNvPicPr>
            <a:picLocks noChangeAspect="1" noChangeArrowheads="1"/>
          </p:cNvPicPr>
          <p:nvPr/>
        </p:nvPicPr>
        <p:blipFill>
          <a:blip r:embed="rId3" cstate="print">
            <a:lum contrast="-56000"/>
          </a:blip>
          <a:srcRect/>
          <a:stretch>
            <a:fillRect/>
          </a:stretch>
        </p:blipFill>
        <p:spPr bwMode="auto">
          <a:xfrm>
            <a:off x="0" y="4763"/>
            <a:ext cx="9144000" cy="80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0083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784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The Atlantic Hurricane Database Reanalysis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70085" name="Text Box 5"/>
          <p:cNvSpPr txBox="1">
            <a:spLocks noChangeArrowheads="1"/>
          </p:cNvSpPr>
          <p:nvPr/>
        </p:nvSpPr>
        <p:spPr bwMode="auto">
          <a:xfrm>
            <a:off x="0" y="3657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99"/>
                </a:solidFill>
              </a:rPr>
              <a:t>Chris Landsea, </a:t>
            </a:r>
            <a:r>
              <a:rPr lang="en-US" b="1" i="1" dirty="0">
                <a:solidFill>
                  <a:srgbClr val="FFFF99"/>
                </a:solidFill>
              </a:rPr>
              <a:t>National Hurricane Center</a:t>
            </a:r>
            <a:r>
              <a:rPr lang="en-US" b="1" dirty="0">
                <a:solidFill>
                  <a:srgbClr val="FFFF99"/>
                </a:solidFill>
              </a:rPr>
              <a:t>, </a:t>
            </a:r>
            <a:r>
              <a:rPr lang="en-US" b="1" dirty="0" smtClean="0">
                <a:solidFill>
                  <a:srgbClr val="FFFF99"/>
                </a:solidFill>
              </a:rPr>
              <a:t>Miami, USA</a:t>
            </a:r>
          </a:p>
          <a:p>
            <a:pPr algn="ctr"/>
            <a:endParaRPr lang="en-US" b="1" dirty="0">
              <a:solidFill>
                <a:srgbClr val="FFFF99"/>
              </a:solidFill>
            </a:endParaRPr>
          </a:p>
          <a:p>
            <a:pPr algn="ctr"/>
            <a:r>
              <a:rPr lang="en-US" b="1" dirty="0">
                <a:solidFill>
                  <a:srgbClr val="FFFF99"/>
                </a:solidFill>
              </a:rPr>
              <a:t>Supported by the NOAA Climate Program </a:t>
            </a:r>
            <a:r>
              <a:rPr lang="en-US" b="1" dirty="0" smtClean="0">
                <a:solidFill>
                  <a:srgbClr val="FFFF99"/>
                </a:solidFill>
              </a:rPr>
              <a:t>Office</a:t>
            </a:r>
            <a:endParaRPr lang="en-US" b="1" dirty="0">
              <a:solidFill>
                <a:srgbClr val="FFFF99"/>
              </a:solidFill>
            </a:endParaRPr>
          </a:p>
        </p:txBody>
      </p:sp>
      <p:grpSp>
        <p:nvGrpSpPr>
          <p:cNvPr id="1070086" name="Group 6"/>
          <p:cNvGrpSpPr>
            <a:grpSpLocks noChangeAspect="1"/>
          </p:cNvGrpSpPr>
          <p:nvPr/>
        </p:nvGrpSpPr>
        <p:grpSpPr bwMode="auto">
          <a:xfrm>
            <a:off x="7848600" y="5410200"/>
            <a:ext cx="1295400" cy="1295400"/>
            <a:chOff x="918" y="287"/>
            <a:chExt cx="528" cy="527"/>
          </a:xfrm>
        </p:grpSpPr>
        <p:sp>
          <p:nvSpPr>
            <p:cNvPr id="1070087" name="Oval 7"/>
            <p:cNvSpPr>
              <a:spLocks noChangeAspect="1" noChangeArrowheads="1"/>
            </p:cNvSpPr>
            <p:nvPr/>
          </p:nvSpPr>
          <p:spPr bwMode="auto">
            <a:xfrm>
              <a:off x="918" y="294"/>
              <a:ext cx="527" cy="51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088" name="Freeform 8"/>
            <p:cNvSpPr>
              <a:spLocks noChangeAspect="1"/>
            </p:cNvSpPr>
            <p:nvPr/>
          </p:nvSpPr>
          <p:spPr bwMode="auto">
            <a:xfrm>
              <a:off x="919" y="445"/>
              <a:ext cx="527" cy="369"/>
            </a:xfrm>
            <a:custGeom>
              <a:avLst/>
              <a:gdLst/>
              <a:ahLst/>
              <a:cxnLst>
                <a:cxn ang="0">
                  <a:pos x="1021" y="25"/>
                </a:cxn>
                <a:cxn ang="0">
                  <a:pos x="1033" y="64"/>
                </a:cxn>
                <a:cxn ang="0">
                  <a:pos x="1044" y="102"/>
                </a:cxn>
                <a:cxn ang="0">
                  <a:pos x="1050" y="143"/>
                </a:cxn>
                <a:cxn ang="0">
                  <a:pos x="1054" y="184"/>
                </a:cxn>
                <a:cxn ang="0">
                  <a:pos x="1051" y="266"/>
                </a:cxn>
                <a:cxn ang="0">
                  <a:pos x="1014" y="417"/>
                </a:cxn>
                <a:cxn ang="0">
                  <a:pos x="934" y="547"/>
                </a:cxn>
                <a:cxn ang="0">
                  <a:pos x="822" y="648"/>
                </a:cxn>
                <a:cxn ang="0">
                  <a:pos x="685" y="715"/>
                </a:cxn>
                <a:cxn ang="0">
                  <a:pos x="528" y="739"/>
                </a:cxn>
                <a:cxn ang="0">
                  <a:pos x="371" y="715"/>
                </a:cxn>
                <a:cxn ang="0">
                  <a:pos x="233" y="648"/>
                </a:cxn>
                <a:cxn ang="0">
                  <a:pos x="121" y="547"/>
                </a:cxn>
                <a:cxn ang="0">
                  <a:pos x="42" y="417"/>
                </a:cxn>
                <a:cxn ang="0">
                  <a:pos x="3" y="266"/>
                </a:cxn>
                <a:cxn ang="0">
                  <a:pos x="1" y="173"/>
                </a:cxn>
                <a:cxn ang="0">
                  <a:pos x="9" y="118"/>
                </a:cxn>
                <a:cxn ang="0">
                  <a:pos x="22" y="65"/>
                </a:cxn>
                <a:cxn ang="0">
                  <a:pos x="37" y="70"/>
                </a:cxn>
                <a:cxn ang="0">
                  <a:pos x="74" y="89"/>
                </a:cxn>
                <a:cxn ang="0">
                  <a:pos x="108" y="117"/>
                </a:cxn>
                <a:cxn ang="0">
                  <a:pos x="139" y="154"/>
                </a:cxn>
                <a:cxn ang="0">
                  <a:pos x="202" y="216"/>
                </a:cxn>
                <a:cxn ang="0">
                  <a:pos x="291" y="285"/>
                </a:cxn>
                <a:cxn ang="0">
                  <a:pos x="401" y="337"/>
                </a:cxn>
                <a:cxn ang="0">
                  <a:pos x="525" y="353"/>
                </a:cxn>
                <a:cxn ang="0">
                  <a:pos x="495" y="372"/>
                </a:cxn>
                <a:cxn ang="0">
                  <a:pos x="422" y="405"/>
                </a:cxn>
                <a:cxn ang="0">
                  <a:pos x="365" y="418"/>
                </a:cxn>
                <a:cxn ang="0">
                  <a:pos x="373" y="426"/>
                </a:cxn>
                <a:cxn ang="0">
                  <a:pos x="399" y="437"/>
                </a:cxn>
                <a:cxn ang="0">
                  <a:pos x="445" y="438"/>
                </a:cxn>
                <a:cxn ang="0">
                  <a:pos x="516" y="421"/>
                </a:cxn>
                <a:cxn ang="0">
                  <a:pos x="618" y="378"/>
                </a:cxn>
                <a:cxn ang="0">
                  <a:pos x="701" y="347"/>
                </a:cxn>
                <a:cxn ang="0">
                  <a:pos x="765" y="334"/>
                </a:cxn>
                <a:cxn ang="0">
                  <a:pos x="761" y="323"/>
                </a:cxn>
                <a:cxn ang="0">
                  <a:pos x="701" y="310"/>
                </a:cxn>
                <a:cxn ang="0">
                  <a:pos x="658" y="309"/>
                </a:cxn>
                <a:cxn ang="0">
                  <a:pos x="716" y="284"/>
                </a:cxn>
                <a:cxn ang="0">
                  <a:pos x="807" y="219"/>
                </a:cxn>
                <a:cxn ang="0">
                  <a:pos x="892" y="140"/>
                </a:cxn>
                <a:cxn ang="0">
                  <a:pos x="960" y="64"/>
                </a:cxn>
                <a:cxn ang="0">
                  <a:pos x="1002" y="12"/>
                </a:cxn>
              </a:cxnLst>
              <a:rect l="0" t="0" r="r" b="b"/>
              <a:pathLst>
                <a:path w="1055" h="739">
                  <a:moveTo>
                    <a:pt x="1011" y="0"/>
                  </a:moveTo>
                  <a:lnTo>
                    <a:pt x="1016" y="12"/>
                  </a:lnTo>
                  <a:lnTo>
                    <a:pt x="1021" y="25"/>
                  </a:lnTo>
                  <a:lnTo>
                    <a:pt x="1026" y="38"/>
                  </a:lnTo>
                  <a:lnTo>
                    <a:pt x="1030" y="51"/>
                  </a:lnTo>
                  <a:lnTo>
                    <a:pt x="1033" y="64"/>
                  </a:lnTo>
                  <a:lnTo>
                    <a:pt x="1037" y="77"/>
                  </a:lnTo>
                  <a:lnTo>
                    <a:pt x="1041" y="89"/>
                  </a:lnTo>
                  <a:lnTo>
                    <a:pt x="1044" y="102"/>
                  </a:lnTo>
                  <a:lnTo>
                    <a:pt x="1046" y="116"/>
                  </a:lnTo>
                  <a:lnTo>
                    <a:pt x="1048" y="129"/>
                  </a:lnTo>
                  <a:lnTo>
                    <a:pt x="1050" y="143"/>
                  </a:lnTo>
                  <a:lnTo>
                    <a:pt x="1051" y="156"/>
                  </a:lnTo>
                  <a:lnTo>
                    <a:pt x="1054" y="170"/>
                  </a:lnTo>
                  <a:lnTo>
                    <a:pt x="1054" y="184"/>
                  </a:lnTo>
                  <a:lnTo>
                    <a:pt x="1055" y="198"/>
                  </a:lnTo>
                  <a:lnTo>
                    <a:pt x="1055" y="212"/>
                  </a:lnTo>
                  <a:lnTo>
                    <a:pt x="1051" y="266"/>
                  </a:lnTo>
                  <a:lnTo>
                    <a:pt x="1044" y="318"/>
                  </a:lnTo>
                  <a:lnTo>
                    <a:pt x="1031" y="369"/>
                  </a:lnTo>
                  <a:lnTo>
                    <a:pt x="1014" y="417"/>
                  </a:lnTo>
                  <a:lnTo>
                    <a:pt x="991" y="463"/>
                  </a:lnTo>
                  <a:lnTo>
                    <a:pt x="964" y="506"/>
                  </a:lnTo>
                  <a:lnTo>
                    <a:pt x="934" y="547"/>
                  </a:lnTo>
                  <a:lnTo>
                    <a:pt x="901" y="585"/>
                  </a:lnTo>
                  <a:lnTo>
                    <a:pt x="863" y="618"/>
                  </a:lnTo>
                  <a:lnTo>
                    <a:pt x="822" y="648"/>
                  </a:lnTo>
                  <a:lnTo>
                    <a:pt x="779" y="675"/>
                  </a:lnTo>
                  <a:lnTo>
                    <a:pt x="733" y="698"/>
                  </a:lnTo>
                  <a:lnTo>
                    <a:pt x="685" y="715"/>
                  </a:lnTo>
                  <a:lnTo>
                    <a:pt x="634" y="728"/>
                  </a:lnTo>
                  <a:lnTo>
                    <a:pt x="582" y="735"/>
                  </a:lnTo>
                  <a:lnTo>
                    <a:pt x="528" y="739"/>
                  </a:lnTo>
                  <a:lnTo>
                    <a:pt x="474" y="735"/>
                  </a:lnTo>
                  <a:lnTo>
                    <a:pt x="422" y="728"/>
                  </a:lnTo>
                  <a:lnTo>
                    <a:pt x="371" y="715"/>
                  </a:lnTo>
                  <a:lnTo>
                    <a:pt x="323" y="698"/>
                  </a:lnTo>
                  <a:lnTo>
                    <a:pt x="276" y="675"/>
                  </a:lnTo>
                  <a:lnTo>
                    <a:pt x="233" y="648"/>
                  </a:lnTo>
                  <a:lnTo>
                    <a:pt x="193" y="618"/>
                  </a:lnTo>
                  <a:lnTo>
                    <a:pt x="155" y="585"/>
                  </a:lnTo>
                  <a:lnTo>
                    <a:pt x="121" y="547"/>
                  </a:lnTo>
                  <a:lnTo>
                    <a:pt x="90" y="506"/>
                  </a:lnTo>
                  <a:lnTo>
                    <a:pt x="64" y="463"/>
                  </a:lnTo>
                  <a:lnTo>
                    <a:pt x="42" y="417"/>
                  </a:lnTo>
                  <a:lnTo>
                    <a:pt x="24" y="369"/>
                  </a:lnTo>
                  <a:lnTo>
                    <a:pt x="11" y="318"/>
                  </a:lnTo>
                  <a:lnTo>
                    <a:pt x="3" y="266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1" y="173"/>
                  </a:lnTo>
                  <a:lnTo>
                    <a:pt x="3" y="155"/>
                  </a:lnTo>
                  <a:lnTo>
                    <a:pt x="6" y="137"/>
                  </a:lnTo>
                  <a:lnTo>
                    <a:pt x="9" y="118"/>
                  </a:lnTo>
                  <a:lnTo>
                    <a:pt x="12" y="100"/>
                  </a:lnTo>
                  <a:lnTo>
                    <a:pt x="16" y="82"/>
                  </a:lnTo>
                  <a:lnTo>
                    <a:pt x="22" y="65"/>
                  </a:lnTo>
                  <a:lnTo>
                    <a:pt x="24" y="65"/>
                  </a:lnTo>
                  <a:lnTo>
                    <a:pt x="28" y="67"/>
                  </a:lnTo>
                  <a:lnTo>
                    <a:pt x="37" y="70"/>
                  </a:lnTo>
                  <a:lnTo>
                    <a:pt x="47" y="74"/>
                  </a:lnTo>
                  <a:lnTo>
                    <a:pt x="59" y="81"/>
                  </a:lnTo>
                  <a:lnTo>
                    <a:pt x="74" y="89"/>
                  </a:lnTo>
                  <a:lnTo>
                    <a:pt x="89" y="100"/>
                  </a:lnTo>
                  <a:lnTo>
                    <a:pt x="105" y="114"/>
                  </a:lnTo>
                  <a:lnTo>
                    <a:pt x="108" y="117"/>
                  </a:lnTo>
                  <a:lnTo>
                    <a:pt x="114" y="125"/>
                  </a:lnTo>
                  <a:lnTo>
                    <a:pt x="125" y="138"/>
                  </a:lnTo>
                  <a:lnTo>
                    <a:pt x="139" y="154"/>
                  </a:lnTo>
                  <a:lnTo>
                    <a:pt x="156" y="173"/>
                  </a:lnTo>
                  <a:lnTo>
                    <a:pt x="178" y="194"/>
                  </a:lnTo>
                  <a:lnTo>
                    <a:pt x="202" y="216"/>
                  </a:lnTo>
                  <a:lnTo>
                    <a:pt x="229" y="240"/>
                  </a:lnTo>
                  <a:lnTo>
                    <a:pt x="259" y="262"/>
                  </a:lnTo>
                  <a:lnTo>
                    <a:pt x="291" y="285"/>
                  </a:lnTo>
                  <a:lnTo>
                    <a:pt x="326" y="305"/>
                  </a:lnTo>
                  <a:lnTo>
                    <a:pt x="362" y="323"/>
                  </a:lnTo>
                  <a:lnTo>
                    <a:pt x="401" y="337"/>
                  </a:lnTo>
                  <a:lnTo>
                    <a:pt x="441" y="347"/>
                  </a:lnTo>
                  <a:lnTo>
                    <a:pt x="482" y="353"/>
                  </a:lnTo>
                  <a:lnTo>
                    <a:pt x="525" y="353"/>
                  </a:lnTo>
                  <a:lnTo>
                    <a:pt x="521" y="355"/>
                  </a:lnTo>
                  <a:lnTo>
                    <a:pt x="511" y="362"/>
                  </a:lnTo>
                  <a:lnTo>
                    <a:pt x="495" y="372"/>
                  </a:lnTo>
                  <a:lnTo>
                    <a:pt x="473" y="384"/>
                  </a:lnTo>
                  <a:lnTo>
                    <a:pt x="448" y="396"/>
                  </a:lnTo>
                  <a:lnTo>
                    <a:pt x="422" y="405"/>
                  </a:lnTo>
                  <a:lnTo>
                    <a:pt x="392" y="414"/>
                  </a:lnTo>
                  <a:lnTo>
                    <a:pt x="363" y="417"/>
                  </a:lnTo>
                  <a:lnTo>
                    <a:pt x="365" y="418"/>
                  </a:lnTo>
                  <a:lnTo>
                    <a:pt x="366" y="420"/>
                  </a:lnTo>
                  <a:lnTo>
                    <a:pt x="369" y="423"/>
                  </a:lnTo>
                  <a:lnTo>
                    <a:pt x="373" y="426"/>
                  </a:lnTo>
                  <a:lnTo>
                    <a:pt x="380" y="430"/>
                  </a:lnTo>
                  <a:lnTo>
                    <a:pt x="388" y="433"/>
                  </a:lnTo>
                  <a:lnTo>
                    <a:pt x="399" y="437"/>
                  </a:lnTo>
                  <a:lnTo>
                    <a:pt x="412" y="438"/>
                  </a:lnTo>
                  <a:lnTo>
                    <a:pt x="427" y="439"/>
                  </a:lnTo>
                  <a:lnTo>
                    <a:pt x="445" y="438"/>
                  </a:lnTo>
                  <a:lnTo>
                    <a:pt x="466" y="435"/>
                  </a:lnTo>
                  <a:lnTo>
                    <a:pt x="489" y="430"/>
                  </a:lnTo>
                  <a:lnTo>
                    <a:pt x="516" y="421"/>
                  </a:lnTo>
                  <a:lnTo>
                    <a:pt x="547" y="411"/>
                  </a:lnTo>
                  <a:lnTo>
                    <a:pt x="581" y="397"/>
                  </a:lnTo>
                  <a:lnTo>
                    <a:pt x="618" y="378"/>
                  </a:lnTo>
                  <a:lnTo>
                    <a:pt x="646" y="366"/>
                  </a:lnTo>
                  <a:lnTo>
                    <a:pt x="674" y="356"/>
                  </a:lnTo>
                  <a:lnTo>
                    <a:pt x="701" y="347"/>
                  </a:lnTo>
                  <a:lnTo>
                    <a:pt x="727" y="342"/>
                  </a:lnTo>
                  <a:lnTo>
                    <a:pt x="748" y="337"/>
                  </a:lnTo>
                  <a:lnTo>
                    <a:pt x="765" y="334"/>
                  </a:lnTo>
                  <a:lnTo>
                    <a:pt x="776" y="332"/>
                  </a:lnTo>
                  <a:lnTo>
                    <a:pt x="779" y="331"/>
                  </a:lnTo>
                  <a:lnTo>
                    <a:pt x="761" y="323"/>
                  </a:lnTo>
                  <a:lnTo>
                    <a:pt x="742" y="316"/>
                  </a:lnTo>
                  <a:lnTo>
                    <a:pt x="720" y="312"/>
                  </a:lnTo>
                  <a:lnTo>
                    <a:pt x="701" y="310"/>
                  </a:lnTo>
                  <a:lnTo>
                    <a:pt x="683" y="309"/>
                  </a:lnTo>
                  <a:lnTo>
                    <a:pt x="668" y="309"/>
                  </a:lnTo>
                  <a:lnTo>
                    <a:pt x="658" y="309"/>
                  </a:lnTo>
                  <a:lnTo>
                    <a:pt x="655" y="309"/>
                  </a:lnTo>
                  <a:lnTo>
                    <a:pt x="685" y="299"/>
                  </a:lnTo>
                  <a:lnTo>
                    <a:pt x="716" y="284"/>
                  </a:lnTo>
                  <a:lnTo>
                    <a:pt x="747" y="266"/>
                  </a:lnTo>
                  <a:lnTo>
                    <a:pt x="777" y="244"/>
                  </a:lnTo>
                  <a:lnTo>
                    <a:pt x="807" y="219"/>
                  </a:lnTo>
                  <a:lnTo>
                    <a:pt x="838" y="194"/>
                  </a:lnTo>
                  <a:lnTo>
                    <a:pt x="865" y="167"/>
                  </a:lnTo>
                  <a:lnTo>
                    <a:pt x="892" y="140"/>
                  </a:lnTo>
                  <a:lnTo>
                    <a:pt x="917" y="113"/>
                  </a:lnTo>
                  <a:lnTo>
                    <a:pt x="940" y="87"/>
                  </a:lnTo>
                  <a:lnTo>
                    <a:pt x="960" y="64"/>
                  </a:lnTo>
                  <a:lnTo>
                    <a:pt x="977" y="43"/>
                  </a:lnTo>
                  <a:lnTo>
                    <a:pt x="991" y="25"/>
                  </a:lnTo>
                  <a:lnTo>
                    <a:pt x="1002" y="12"/>
                  </a:lnTo>
                  <a:lnTo>
                    <a:pt x="1008" y="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89" name="Freeform 9"/>
            <p:cNvSpPr>
              <a:spLocks noChangeAspect="1"/>
            </p:cNvSpPr>
            <p:nvPr/>
          </p:nvSpPr>
          <p:spPr bwMode="auto">
            <a:xfrm>
              <a:off x="964" y="287"/>
              <a:ext cx="430" cy="313"/>
            </a:xfrm>
            <a:custGeom>
              <a:avLst/>
              <a:gdLst/>
              <a:ahLst/>
              <a:cxnLst>
                <a:cxn ang="0">
                  <a:pos x="19" y="208"/>
                </a:cxn>
                <a:cxn ang="0">
                  <a:pos x="61" y="159"/>
                </a:cxn>
                <a:cxn ang="0">
                  <a:pos x="107" y="117"/>
                </a:cxn>
                <a:cxn ang="0">
                  <a:pos x="160" y="80"/>
                </a:cxn>
                <a:cxn ang="0">
                  <a:pos x="215" y="50"/>
                </a:cxn>
                <a:cxn ang="0">
                  <a:pos x="275" y="26"/>
                </a:cxn>
                <a:cxn ang="0">
                  <a:pos x="338" y="10"/>
                </a:cxn>
                <a:cxn ang="0">
                  <a:pos x="405" y="1"/>
                </a:cxn>
                <a:cxn ang="0">
                  <a:pos x="470" y="1"/>
                </a:cxn>
                <a:cxn ang="0">
                  <a:pos x="533" y="9"/>
                </a:cxn>
                <a:cxn ang="0">
                  <a:pos x="594" y="24"/>
                </a:cxn>
                <a:cxn ang="0">
                  <a:pos x="651" y="45"/>
                </a:cxn>
                <a:cxn ang="0">
                  <a:pos x="705" y="73"/>
                </a:cxn>
                <a:cxn ang="0">
                  <a:pos x="755" y="107"/>
                </a:cxn>
                <a:cxn ang="0">
                  <a:pos x="800" y="145"/>
                </a:cxn>
                <a:cxn ang="0">
                  <a:pos x="842" y="189"/>
                </a:cxn>
                <a:cxn ang="0">
                  <a:pos x="855" y="215"/>
                </a:cxn>
                <a:cxn ang="0">
                  <a:pos x="821" y="232"/>
                </a:cxn>
                <a:cxn ang="0">
                  <a:pos x="771" y="272"/>
                </a:cxn>
                <a:cxn ang="0">
                  <a:pos x="724" y="339"/>
                </a:cxn>
                <a:cxn ang="0">
                  <a:pos x="706" y="386"/>
                </a:cxn>
                <a:cxn ang="0">
                  <a:pos x="700" y="404"/>
                </a:cxn>
                <a:cxn ang="0">
                  <a:pos x="688" y="436"/>
                </a:cxn>
                <a:cxn ang="0">
                  <a:pos x="669" y="475"/>
                </a:cxn>
                <a:cxn ang="0">
                  <a:pos x="642" y="518"/>
                </a:cxn>
                <a:cxn ang="0">
                  <a:pos x="606" y="560"/>
                </a:cxn>
                <a:cxn ang="0">
                  <a:pos x="560" y="596"/>
                </a:cxn>
                <a:cxn ang="0">
                  <a:pos x="506" y="619"/>
                </a:cxn>
                <a:cxn ang="0">
                  <a:pos x="472" y="625"/>
                </a:cxn>
                <a:cxn ang="0">
                  <a:pos x="462" y="626"/>
                </a:cxn>
                <a:cxn ang="0">
                  <a:pos x="442" y="624"/>
                </a:cxn>
                <a:cxn ang="0">
                  <a:pos x="413" y="615"/>
                </a:cxn>
                <a:cxn ang="0">
                  <a:pos x="377" y="596"/>
                </a:cxn>
                <a:cxn ang="0">
                  <a:pos x="333" y="563"/>
                </a:cxn>
                <a:cxn ang="0">
                  <a:pos x="281" y="514"/>
                </a:cxn>
                <a:cxn ang="0">
                  <a:pos x="223" y="443"/>
                </a:cxn>
                <a:cxn ang="0">
                  <a:pos x="172" y="372"/>
                </a:cxn>
                <a:cxn ang="0">
                  <a:pos x="136" y="327"/>
                </a:cxn>
                <a:cxn ang="0">
                  <a:pos x="103" y="293"/>
                </a:cxn>
                <a:cxn ang="0">
                  <a:pos x="71" y="268"/>
                </a:cxn>
                <a:cxn ang="0">
                  <a:pos x="46" y="251"/>
                </a:cxn>
                <a:cxn ang="0">
                  <a:pos x="24" y="241"/>
                </a:cxn>
                <a:cxn ang="0">
                  <a:pos x="9" y="236"/>
                </a:cxn>
                <a:cxn ang="0">
                  <a:pos x="2" y="233"/>
                </a:cxn>
              </a:cxnLst>
              <a:rect l="0" t="0" r="r" b="b"/>
              <a:pathLst>
                <a:path w="860" h="626">
                  <a:moveTo>
                    <a:pt x="0" y="233"/>
                  </a:moveTo>
                  <a:lnTo>
                    <a:pt x="19" y="208"/>
                  </a:lnTo>
                  <a:lnTo>
                    <a:pt x="39" y="183"/>
                  </a:lnTo>
                  <a:lnTo>
                    <a:pt x="61" y="159"/>
                  </a:lnTo>
                  <a:lnTo>
                    <a:pt x="83" y="138"/>
                  </a:lnTo>
                  <a:lnTo>
                    <a:pt x="107" y="117"/>
                  </a:lnTo>
                  <a:lnTo>
                    <a:pt x="133" y="98"/>
                  </a:lnTo>
                  <a:lnTo>
                    <a:pt x="160" y="80"/>
                  </a:lnTo>
                  <a:lnTo>
                    <a:pt x="186" y="64"/>
                  </a:lnTo>
                  <a:lnTo>
                    <a:pt x="215" y="50"/>
                  </a:lnTo>
                  <a:lnTo>
                    <a:pt x="244" y="37"/>
                  </a:lnTo>
                  <a:lnTo>
                    <a:pt x="275" y="26"/>
                  </a:lnTo>
                  <a:lnTo>
                    <a:pt x="306" y="16"/>
                  </a:lnTo>
                  <a:lnTo>
                    <a:pt x="338" y="10"/>
                  </a:lnTo>
                  <a:lnTo>
                    <a:pt x="371" y="5"/>
                  </a:lnTo>
                  <a:lnTo>
                    <a:pt x="405" y="1"/>
                  </a:lnTo>
                  <a:lnTo>
                    <a:pt x="438" y="0"/>
                  </a:lnTo>
                  <a:lnTo>
                    <a:pt x="470" y="1"/>
                  </a:lnTo>
                  <a:lnTo>
                    <a:pt x="501" y="5"/>
                  </a:lnTo>
                  <a:lnTo>
                    <a:pt x="533" y="9"/>
                  </a:lnTo>
                  <a:lnTo>
                    <a:pt x="564" y="15"/>
                  </a:lnTo>
                  <a:lnTo>
                    <a:pt x="594" y="24"/>
                  </a:lnTo>
                  <a:lnTo>
                    <a:pt x="623" y="34"/>
                  </a:lnTo>
                  <a:lnTo>
                    <a:pt x="651" y="45"/>
                  </a:lnTo>
                  <a:lnTo>
                    <a:pt x="679" y="58"/>
                  </a:lnTo>
                  <a:lnTo>
                    <a:pt x="705" y="73"/>
                  </a:lnTo>
                  <a:lnTo>
                    <a:pt x="730" y="89"/>
                  </a:lnTo>
                  <a:lnTo>
                    <a:pt x="755" y="107"/>
                  </a:lnTo>
                  <a:lnTo>
                    <a:pt x="779" y="125"/>
                  </a:lnTo>
                  <a:lnTo>
                    <a:pt x="800" y="145"/>
                  </a:lnTo>
                  <a:lnTo>
                    <a:pt x="822" y="167"/>
                  </a:lnTo>
                  <a:lnTo>
                    <a:pt x="842" y="189"/>
                  </a:lnTo>
                  <a:lnTo>
                    <a:pt x="860" y="213"/>
                  </a:lnTo>
                  <a:lnTo>
                    <a:pt x="855" y="215"/>
                  </a:lnTo>
                  <a:lnTo>
                    <a:pt x="841" y="222"/>
                  </a:lnTo>
                  <a:lnTo>
                    <a:pt x="821" y="232"/>
                  </a:lnTo>
                  <a:lnTo>
                    <a:pt x="797" y="250"/>
                  </a:lnTo>
                  <a:lnTo>
                    <a:pt x="771" y="272"/>
                  </a:lnTo>
                  <a:lnTo>
                    <a:pt x="745" y="302"/>
                  </a:lnTo>
                  <a:lnTo>
                    <a:pt x="724" y="339"/>
                  </a:lnTo>
                  <a:lnTo>
                    <a:pt x="707" y="384"/>
                  </a:lnTo>
                  <a:lnTo>
                    <a:pt x="706" y="386"/>
                  </a:lnTo>
                  <a:lnTo>
                    <a:pt x="703" y="394"/>
                  </a:lnTo>
                  <a:lnTo>
                    <a:pt x="700" y="404"/>
                  </a:lnTo>
                  <a:lnTo>
                    <a:pt x="695" y="418"/>
                  </a:lnTo>
                  <a:lnTo>
                    <a:pt x="688" y="436"/>
                  </a:lnTo>
                  <a:lnTo>
                    <a:pt x="680" y="455"/>
                  </a:lnTo>
                  <a:lnTo>
                    <a:pt x="669" y="475"/>
                  </a:lnTo>
                  <a:lnTo>
                    <a:pt x="656" y="497"/>
                  </a:lnTo>
                  <a:lnTo>
                    <a:pt x="642" y="518"/>
                  </a:lnTo>
                  <a:lnTo>
                    <a:pt x="625" y="540"/>
                  </a:lnTo>
                  <a:lnTo>
                    <a:pt x="606" y="560"/>
                  </a:lnTo>
                  <a:lnTo>
                    <a:pt x="585" y="578"/>
                  </a:lnTo>
                  <a:lnTo>
                    <a:pt x="560" y="596"/>
                  </a:lnTo>
                  <a:lnTo>
                    <a:pt x="535" y="609"/>
                  </a:lnTo>
                  <a:lnTo>
                    <a:pt x="506" y="619"/>
                  </a:lnTo>
                  <a:lnTo>
                    <a:pt x="473" y="625"/>
                  </a:lnTo>
                  <a:lnTo>
                    <a:pt x="472" y="625"/>
                  </a:lnTo>
                  <a:lnTo>
                    <a:pt x="468" y="626"/>
                  </a:lnTo>
                  <a:lnTo>
                    <a:pt x="462" y="626"/>
                  </a:lnTo>
                  <a:lnTo>
                    <a:pt x="453" y="625"/>
                  </a:lnTo>
                  <a:lnTo>
                    <a:pt x="442" y="624"/>
                  </a:lnTo>
                  <a:lnTo>
                    <a:pt x="429" y="620"/>
                  </a:lnTo>
                  <a:lnTo>
                    <a:pt x="413" y="615"/>
                  </a:lnTo>
                  <a:lnTo>
                    <a:pt x="396" y="606"/>
                  </a:lnTo>
                  <a:lnTo>
                    <a:pt x="377" y="596"/>
                  </a:lnTo>
                  <a:lnTo>
                    <a:pt x="355" y="582"/>
                  </a:lnTo>
                  <a:lnTo>
                    <a:pt x="333" y="563"/>
                  </a:lnTo>
                  <a:lnTo>
                    <a:pt x="308" y="541"/>
                  </a:lnTo>
                  <a:lnTo>
                    <a:pt x="281" y="514"/>
                  </a:lnTo>
                  <a:lnTo>
                    <a:pt x="253" y="482"/>
                  </a:lnTo>
                  <a:lnTo>
                    <a:pt x="223" y="443"/>
                  </a:lnTo>
                  <a:lnTo>
                    <a:pt x="192" y="399"/>
                  </a:lnTo>
                  <a:lnTo>
                    <a:pt x="172" y="372"/>
                  </a:lnTo>
                  <a:lnTo>
                    <a:pt x="154" y="347"/>
                  </a:lnTo>
                  <a:lnTo>
                    <a:pt x="136" y="327"/>
                  </a:lnTo>
                  <a:lnTo>
                    <a:pt x="119" y="309"/>
                  </a:lnTo>
                  <a:lnTo>
                    <a:pt x="103" y="293"/>
                  </a:lnTo>
                  <a:lnTo>
                    <a:pt x="86" y="279"/>
                  </a:lnTo>
                  <a:lnTo>
                    <a:pt x="71" y="268"/>
                  </a:lnTo>
                  <a:lnTo>
                    <a:pt x="57" y="258"/>
                  </a:lnTo>
                  <a:lnTo>
                    <a:pt x="46" y="251"/>
                  </a:lnTo>
                  <a:lnTo>
                    <a:pt x="34" y="245"/>
                  </a:lnTo>
                  <a:lnTo>
                    <a:pt x="24" y="241"/>
                  </a:lnTo>
                  <a:lnTo>
                    <a:pt x="15" y="238"/>
                  </a:lnTo>
                  <a:lnTo>
                    <a:pt x="9" y="236"/>
                  </a:lnTo>
                  <a:lnTo>
                    <a:pt x="5" y="235"/>
                  </a:lnTo>
                  <a:lnTo>
                    <a:pt x="2" y="233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0" name="Freeform 10"/>
            <p:cNvSpPr>
              <a:spLocks noChangeAspect="1"/>
            </p:cNvSpPr>
            <p:nvPr/>
          </p:nvSpPr>
          <p:spPr bwMode="auto">
            <a:xfrm>
              <a:off x="1077" y="394"/>
              <a:ext cx="45" cy="66"/>
            </a:xfrm>
            <a:custGeom>
              <a:avLst/>
              <a:gdLst/>
              <a:ahLst/>
              <a:cxnLst>
                <a:cxn ang="0">
                  <a:pos x="59" y="27"/>
                </a:cxn>
                <a:cxn ang="0">
                  <a:pos x="59" y="133"/>
                </a:cxn>
                <a:cxn ang="0">
                  <a:pos x="90" y="133"/>
                </a:cxn>
                <a:cxn ang="0">
                  <a:pos x="90" y="26"/>
                </a:cxn>
                <a:cxn ang="0">
                  <a:pos x="89" y="22"/>
                </a:cxn>
                <a:cxn ang="0">
                  <a:pos x="86" y="13"/>
                </a:cxn>
                <a:cxn ang="0">
                  <a:pos x="79" y="4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28" y="133"/>
                </a:cxn>
                <a:cxn ang="0">
                  <a:pos x="28" y="27"/>
                </a:cxn>
                <a:cxn ang="0">
                  <a:pos x="29" y="25"/>
                </a:cxn>
                <a:cxn ang="0">
                  <a:pos x="30" y="23"/>
                </a:cxn>
                <a:cxn ang="0">
                  <a:pos x="31" y="22"/>
                </a:cxn>
                <a:cxn ang="0">
                  <a:pos x="32" y="22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4"/>
                </a:cxn>
                <a:cxn ang="0">
                  <a:pos x="59" y="26"/>
                </a:cxn>
                <a:cxn ang="0">
                  <a:pos x="59" y="27"/>
                </a:cxn>
              </a:cxnLst>
              <a:rect l="0" t="0" r="r" b="b"/>
              <a:pathLst>
                <a:path w="90" h="133">
                  <a:moveTo>
                    <a:pt x="59" y="27"/>
                  </a:moveTo>
                  <a:lnTo>
                    <a:pt x="59" y="133"/>
                  </a:lnTo>
                  <a:lnTo>
                    <a:pt x="90" y="133"/>
                  </a:lnTo>
                  <a:lnTo>
                    <a:pt x="90" y="26"/>
                  </a:lnTo>
                  <a:lnTo>
                    <a:pt x="89" y="22"/>
                  </a:lnTo>
                  <a:lnTo>
                    <a:pt x="86" y="13"/>
                  </a:lnTo>
                  <a:lnTo>
                    <a:pt x="79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28" y="133"/>
                  </a:lnTo>
                  <a:lnTo>
                    <a:pt x="28" y="27"/>
                  </a:lnTo>
                  <a:lnTo>
                    <a:pt x="29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4"/>
                  </a:lnTo>
                  <a:lnTo>
                    <a:pt x="59" y="26"/>
                  </a:lnTo>
                  <a:lnTo>
                    <a:pt x="5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1" name="Freeform 11"/>
            <p:cNvSpPr>
              <a:spLocks noChangeAspect="1"/>
            </p:cNvSpPr>
            <p:nvPr/>
          </p:nvSpPr>
          <p:spPr bwMode="auto">
            <a:xfrm>
              <a:off x="1134" y="392"/>
              <a:ext cx="44" cy="68"/>
            </a:xfrm>
            <a:custGeom>
              <a:avLst/>
              <a:gdLst/>
              <a:ahLst/>
              <a:cxnLst>
                <a:cxn ang="0">
                  <a:pos x="67" y="135"/>
                </a:cxn>
                <a:cxn ang="0">
                  <a:pos x="75" y="133"/>
                </a:cxn>
                <a:cxn ang="0">
                  <a:pos x="82" y="129"/>
                </a:cxn>
                <a:cxn ang="0">
                  <a:pos x="86" y="121"/>
                </a:cxn>
                <a:cxn ang="0">
                  <a:pos x="88" y="113"/>
                </a:cxn>
                <a:cxn ang="0">
                  <a:pos x="88" y="22"/>
                </a:cxn>
                <a:cxn ang="0">
                  <a:pos x="86" y="14"/>
                </a:cxn>
                <a:cxn ang="0">
                  <a:pos x="82" y="6"/>
                </a:cxn>
                <a:cxn ang="0">
                  <a:pos x="75" y="2"/>
                </a:cxn>
                <a:cxn ang="0">
                  <a:pos x="67" y="0"/>
                </a:cxn>
                <a:cxn ang="0">
                  <a:pos x="22" y="0"/>
                </a:cxn>
                <a:cxn ang="0">
                  <a:pos x="13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2"/>
                </a:cxn>
                <a:cxn ang="0">
                  <a:pos x="0" y="113"/>
                </a:cxn>
                <a:cxn ang="0">
                  <a:pos x="2" y="121"/>
                </a:cxn>
                <a:cxn ang="0">
                  <a:pos x="6" y="129"/>
                </a:cxn>
                <a:cxn ang="0">
                  <a:pos x="13" y="133"/>
                </a:cxn>
                <a:cxn ang="0">
                  <a:pos x="22" y="135"/>
                </a:cxn>
                <a:cxn ang="0">
                  <a:pos x="67" y="135"/>
                </a:cxn>
              </a:cxnLst>
              <a:rect l="0" t="0" r="r" b="b"/>
              <a:pathLst>
                <a:path w="88" h="135">
                  <a:moveTo>
                    <a:pt x="67" y="135"/>
                  </a:moveTo>
                  <a:lnTo>
                    <a:pt x="75" y="133"/>
                  </a:lnTo>
                  <a:lnTo>
                    <a:pt x="82" y="129"/>
                  </a:lnTo>
                  <a:lnTo>
                    <a:pt x="86" y="121"/>
                  </a:lnTo>
                  <a:lnTo>
                    <a:pt x="88" y="113"/>
                  </a:lnTo>
                  <a:lnTo>
                    <a:pt x="88" y="22"/>
                  </a:lnTo>
                  <a:lnTo>
                    <a:pt x="86" y="14"/>
                  </a:lnTo>
                  <a:lnTo>
                    <a:pt x="82" y="6"/>
                  </a:lnTo>
                  <a:lnTo>
                    <a:pt x="75" y="2"/>
                  </a:lnTo>
                  <a:lnTo>
                    <a:pt x="67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113"/>
                  </a:lnTo>
                  <a:lnTo>
                    <a:pt x="2" y="121"/>
                  </a:lnTo>
                  <a:lnTo>
                    <a:pt x="6" y="129"/>
                  </a:lnTo>
                  <a:lnTo>
                    <a:pt x="13" y="133"/>
                  </a:lnTo>
                  <a:lnTo>
                    <a:pt x="22" y="135"/>
                  </a:lnTo>
                  <a:lnTo>
                    <a:pt x="67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2" name="Freeform 12"/>
            <p:cNvSpPr>
              <a:spLocks noChangeAspect="1"/>
            </p:cNvSpPr>
            <p:nvPr/>
          </p:nvSpPr>
          <p:spPr bwMode="auto">
            <a:xfrm>
              <a:off x="1146" y="403"/>
              <a:ext cx="19" cy="47"/>
            </a:xfrm>
            <a:custGeom>
              <a:avLst/>
              <a:gdLst/>
              <a:ahLst/>
              <a:cxnLst>
                <a:cxn ang="0">
                  <a:pos x="32" y="94"/>
                </a:cxn>
                <a:cxn ang="0">
                  <a:pos x="34" y="94"/>
                </a:cxn>
                <a:cxn ang="0">
                  <a:pos x="36" y="93"/>
                </a:cxn>
                <a:cxn ang="0">
                  <a:pos x="37" y="91"/>
                </a:cxn>
                <a:cxn ang="0">
                  <a:pos x="37" y="90"/>
                </a:cxn>
                <a:cxn ang="0">
                  <a:pos x="37" y="6"/>
                </a:cxn>
                <a:cxn ang="0">
                  <a:pos x="37" y="4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0"/>
                </a:cxn>
                <a:cxn ang="0">
                  <a:pos x="1" y="91"/>
                </a:cxn>
                <a:cxn ang="0">
                  <a:pos x="2" y="93"/>
                </a:cxn>
                <a:cxn ang="0">
                  <a:pos x="3" y="94"/>
                </a:cxn>
                <a:cxn ang="0">
                  <a:pos x="5" y="94"/>
                </a:cxn>
                <a:cxn ang="0">
                  <a:pos x="32" y="94"/>
                </a:cxn>
              </a:cxnLst>
              <a:rect l="0" t="0" r="r" b="b"/>
              <a:pathLst>
                <a:path w="37" h="94">
                  <a:moveTo>
                    <a:pt x="32" y="94"/>
                  </a:moveTo>
                  <a:lnTo>
                    <a:pt x="34" y="94"/>
                  </a:lnTo>
                  <a:lnTo>
                    <a:pt x="36" y="93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0"/>
                  </a:lnTo>
                  <a:lnTo>
                    <a:pt x="1" y="91"/>
                  </a:lnTo>
                  <a:lnTo>
                    <a:pt x="2" y="93"/>
                  </a:lnTo>
                  <a:lnTo>
                    <a:pt x="3" y="94"/>
                  </a:lnTo>
                  <a:lnTo>
                    <a:pt x="5" y="94"/>
                  </a:lnTo>
                  <a:lnTo>
                    <a:pt x="32" y="9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3" name="Freeform 13"/>
            <p:cNvSpPr>
              <a:spLocks noChangeAspect="1"/>
            </p:cNvSpPr>
            <p:nvPr/>
          </p:nvSpPr>
          <p:spPr bwMode="auto">
            <a:xfrm>
              <a:off x="1189" y="393"/>
              <a:ext cx="44" cy="67"/>
            </a:xfrm>
            <a:custGeom>
              <a:avLst/>
              <a:gdLst/>
              <a:ahLst/>
              <a:cxnLst>
                <a:cxn ang="0">
                  <a:pos x="89" y="134"/>
                </a:cxn>
                <a:cxn ang="0">
                  <a:pos x="89" y="23"/>
                </a:cxn>
                <a:cxn ang="0">
                  <a:pos x="87" y="14"/>
                </a:cxn>
                <a:cxn ang="0">
                  <a:pos x="83" y="6"/>
                </a:cxn>
                <a:cxn ang="0">
                  <a:pos x="75" y="2"/>
                </a:cxn>
                <a:cxn ang="0">
                  <a:pos x="66" y="0"/>
                </a:cxn>
                <a:cxn ang="0">
                  <a:pos x="22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3"/>
                </a:cxn>
                <a:cxn ang="0">
                  <a:pos x="0" y="134"/>
                </a:cxn>
                <a:cxn ang="0">
                  <a:pos x="26" y="134"/>
                </a:cxn>
                <a:cxn ang="0">
                  <a:pos x="26" y="77"/>
                </a:cxn>
                <a:cxn ang="0">
                  <a:pos x="61" y="77"/>
                </a:cxn>
                <a:cxn ang="0">
                  <a:pos x="61" y="134"/>
                </a:cxn>
                <a:cxn ang="0">
                  <a:pos x="89" y="134"/>
                </a:cxn>
              </a:cxnLst>
              <a:rect l="0" t="0" r="r" b="b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6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7"/>
                  </a:lnTo>
                  <a:lnTo>
                    <a:pt x="61" y="77"/>
                  </a:lnTo>
                  <a:lnTo>
                    <a:pt x="61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4" name="Freeform 14"/>
            <p:cNvSpPr>
              <a:spLocks noChangeAspect="1"/>
            </p:cNvSpPr>
            <p:nvPr/>
          </p:nvSpPr>
          <p:spPr bwMode="auto">
            <a:xfrm>
              <a:off x="1201" y="404"/>
              <a:ext cx="19" cy="17"/>
            </a:xfrm>
            <a:custGeom>
              <a:avLst/>
              <a:gdLst/>
              <a:ahLst/>
              <a:cxnLst>
                <a:cxn ang="0">
                  <a:pos x="38" y="34"/>
                </a:cxn>
                <a:cxn ang="0">
                  <a:pos x="38" y="4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34"/>
                </a:cxn>
                <a:cxn ang="0">
                  <a:pos x="38" y="34"/>
                </a:cxn>
              </a:cxnLst>
              <a:rect l="0" t="0" r="r" b="b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5" name="Freeform 15"/>
            <p:cNvSpPr>
              <a:spLocks noChangeAspect="1"/>
            </p:cNvSpPr>
            <p:nvPr/>
          </p:nvSpPr>
          <p:spPr bwMode="auto">
            <a:xfrm>
              <a:off x="1246" y="394"/>
              <a:ext cx="45" cy="67"/>
            </a:xfrm>
            <a:custGeom>
              <a:avLst/>
              <a:gdLst/>
              <a:ahLst/>
              <a:cxnLst>
                <a:cxn ang="0">
                  <a:pos x="89" y="134"/>
                </a:cxn>
                <a:cxn ang="0">
                  <a:pos x="89" y="23"/>
                </a:cxn>
                <a:cxn ang="0">
                  <a:pos x="87" y="14"/>
                </a:cxn>
                <a:cxn ang="0">
                  <a:pos x="83" y="7"/>
                </a:cxn>
                <a:cxn ang="0">
                  <a:pos x="75" y="2"/>
                </a:cxn>
                <a:cxn ang="0">
                  <a:pos x="66" y="0"/>
                </a:cxn>
                <a:cxn ang="0">
                  <a:pos x="22" y="0"/>
                </a:cxn>
                <a:cxn ang="0">
                  <a:pos x="14" y="2"/>
                </a:cxn>
                <a:cxn ang="0">
                  <a:pos x="6" y="7"/>
                </a:cxn>
                <a:cxn ang="0">
                  <a:pos x="2" y="14"/>
                </a:cxn>
                <a:cxn ang="0">
                  <a:pos x="0" y="23"/>
                </a:cxn>
                <a:cxn ang="0">
                  <a:pos x="0" y="134"/>
                </a:cxn>
                <a:cxn ang="0">
                  <a:pos x="26" y="134"/>
                </a:cxn>
                <a:cxn ang="0">
                  <a:pos x="26" y="79"/>
                </a:cxn>
                <a:cxn ang="0">
                  <a:pos x="62" y="79"/>
                </a:cxn>
                <a:cxn ang="0">
                  <a:pos x="62" y="134"/>
                </a:cxn>
                <a:cxn ang="0">
                  <a:pos x="89" y="134"/>
                </a:cxn>
              </a:cxnLst>
              <a:rect l="0" t="0" r="r" b="b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7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7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9"/>
                  </a:lnTo>
                  <a:lnTo>
                    <a:pt x="62" y="79"/>
                  </a:lnTo>
                  <a:lnTo>
                    <a:pt x="62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6" name="Freeform 16"/>
            <p:cNvSpPr>
              <a:spLocks noChangeAspect="1"/>
            </p:cNvSpPr>
            <p:nvPr/>
          </p:nvSpPr>
          <p:spPr bwMode="auto">
            <a:xfrm>
              <a:off x="1259" y="405"/>
              <a:ext cx="19" cy="17"/>
            </a:xfrm>
            <a:custGeom>
              <a:avLst/>
              <a:gdLst/>
              <a:ahLst/>
              <a:cxnLst>
                <a:cxn ang="0">
                  <a:pos x="38" y="34"/>
                </a:cxn>
                <a:cxn ang="0">
                  <a:pos x="38" y="4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34"/>
                </a:cxn>
                <a:cxn ang="0">
                  <a:pos x="38" y="34"/>
                </a:cxn>
              </a:cxnLst>
              <a:rect l="0" t="0" r="r" b="b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70097" name="Picture 17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3862"/>
            <a:ext cx="1371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098" name="Text Box 18"/>
          <p:cNvSpPr txBox="1">
            <a:spLocks noChangeArrowheads="1"/>
          </p:cNvSpPr>
          <p:nvPr/>
        </p:nvSpPr>
        <p:spPr bwMode="auto">
          <a:xfrm>
            <a:off x="0" y="2133600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October 2012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NOAA Climate Diagnostics and Prediction Workshop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18" name="Picture 21" descr="Description: nhc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5486400"/>
            <a:ext cx="15811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6084" name="Picture 2" descr="C:\Documents and Settings\clandsea\Desktop\194904_center_fix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 descr="C:\Documents and Settings\clandsea\Desktop\194904_center_fixes_minus_cp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6172200" y="0"/>
            <a:ext cx="2971800" cy="3503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>
                <a:latin typeface="Times New Roman" pitchFamily="-110" charset="0"/>
              </a:rPr>
              <a:t>Hurricane Aircraft Reconnaissance in late 1940s and early 1950s:</a:t>
            </a:r>
          </a:p>
          <a:p>
            <a:pPr algn="ctr" eaLnBrk="1" hangingPunct="1"/>
            <a:r>
              <a:rPr lang="en-US" sz="3200">
                <a:latin typeface="Times New Roman" pitchFamily="-110" charset="0"/>
              </a:rPr>
              <a:t>U.S. Navy’s PB4Y2</a:t>
            </a:r>
          </a:p>
        </p:txBody>
      </p:sp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505200"/>
            <a:ext cx="58674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47108" name="Picture 2" descr="C:\Documents and Settings\clandsea\Desktop\194904_center_fix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6172200" y="0"/>
            <a:ext cx="2971800" cy="403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>
                <a:latin typeface="Times New Roman" pitchFamily="-110" charset="0"/>
              </a:rPr>
              <a:t>U.S. Navy’s PB4Y2:</a:t>
            </a:r>
          </a:p>
          <a:p>
            <a:pPr algn="ctr" eaLnBrk="1" hangingPunct="1">
              <a:buFont typeface="Arial" charset="0"/>
              <a:buChar char="•"/>
            </a:pPr>
            <a:r>
              <a:rPr lang="en-US" sz="3200">
                <a:latin typeface="Times New Roman" pitchFamily="-110" charset="0"/>
              </a:rPr>
              <a:t>No night flights</a:t>
            </a:r>
          </a:p>
          <a:p>
            <a:pPr algn="ctr" eaLnBrk="1" hangingPunct="1">
              <a:buFont typeface="Arial" charset="0"/>
              <a:buChar char="•"/>
            </a:pPr>
            <a:r>
              <a:rPr lang="en-US" sz="3200">
                <a:latin typeface="Times New Roman" pitchFamily="-110" charset="0"/>
              </a:rPr>
              <a:t>No central pressure for major hurricanes</a:t>
            </a:r>
          </a:p>
          <a:p>
            <a:pPr algn="ctr" eaLnBrk="1" hangingPunct="1">
              <a:buFont typeface="Arial" charset="0"/>
              <a:buChar char="•"/>
            </a:pPr>
            <a:endParaRPr lang="en-US" sz="3200">
              <a:latin typeface="Times New Roman" pitchFamily="-110" charset="0"/>
            </a:endParaRPr>
          </a:p>
          <a:p>
            <a:pPr algn="ctr" eaLnBrk="1" hangingPunct="1">
              <a:buFont typeface="Arial" charset="0"/>
              <a:buChar char="•"/>
            </a:pPr>
            <a:endParaRPr lang="en-US" sz="3200">
              <a:latin typeface="Times New Roman" pitchFamily="-110" charset="0"/>
            </a:endParaRP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505200"/>
            <a:ext cx="58674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 l="17558" t="28444" r="34032" b="2640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 smtClean="0"/>
              <a:t>Aircraft Reconnaissance Penetration</a:t>
            </a:r>
            <a:r>
              <a:rPr lang="en-US" sz="2800" dirty="0"/>
              <a:t>: 1948 Storm 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lighttrackppt"/>
          <p:cNvPicPr>
            <a:picLocks noChangeAspect="1" noChangeArrowheads="1"/>
          </p:cNvPicPr>
          <p:nvPr/>
        </p:nvPicPr>
        <p:blipFill>
          <a:blip r:embed="rId3" cstate="print"/>
          <a:srcRect t="9827"/>
          <a:stretch>
            <a:fillRect/>
          </a:stretch>
        </p:blipFill>
        <p:spPr bwMode="auto">
          <a:xfrm>
            <a:off x="3175" y="0"/>
            <a:ext cx="9140825" cy="71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4" cstate="print"/>
          <a:srcRect l="26932" r="32455" b="2852"/>
          <a:stretch>
            <a:fillRect/>
          </a:stretch>
        </p:blipFill>
        <p:spPr bwMode="auto">
          <a:xfrm>
            <a:off x="2971800" y="3733800"/>
            <a:ext cx="43021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3581400" y="9906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Given aircraft fix position</a:t>
            </a:r>
          </a:p>
        </p:txBody>
      </p:sp>
      <p:sp>
        <p:nvSpPr>
          <p:cNvPr id="45062" name="Line 10"/>
          <p:cNvSpPr>
            <a:spLocks noChangeShapeType="1"/>
          </p:cNvSpPr>
          <p:nvPr/>
        </p:nvSpPr>
        <p:spPr bwMode="auto">
          <a:xfrm flipH="1">
            <a:off x="3352800" y="1600200"/>
            <a:ext cx="533400" cy="2362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3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10464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en-US" sz="12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Flight track 1948 Storm 3 – August 29th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</a:rPr>
              <a:t>Circumnavigation</a:t>
            </a:r>
            <a:r>
              <a:rPr lang="en-US" sz="2400" dirty="0" smtClean="0">
                <a:solidFill>
                  <a:srgbClr val="000000"/>
                </a:solidFill>
              </a:rPr>
              <a:t> - typical technique for intense hurricanes</a:t>
            </a:r>
          </a:p>
        </p:txBody>
      </p:sp>
      <p:sp>
        <p:nvSpPr>
          <p:cNvPr id="45064" name="TextBox 9"/>
          <p:cNvSpPr txBox="1">
            <a:spLocks noChangeArrowheads="1"/>
          </p:cNvSpPr>
          <p:nvPr/>
        </p:nvSpPr>
        <p:spPr bwMode="auto">
          <a:xfrm>
            <a:off x="-76200" y="34290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30 N</a:t>
            </a:r>
          </a:p>
        </p:txBody>
      </p:sp>
      <p:sp>
        <p:nvSpPr>
          <p:cNvPr id="45065" name="TextBox 10"/>
          <p:cNvSpPr txBox="1">
            <a:spLocks noChangeArrowheads="1"/>
          </p:cNvSpPr>
          <p:nvPr/>
        </p:nvSpPr>
        <p:spPr bwMode="auto">
          <a:xfrm>
            <a:off x="6019800" y="63246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70 W</a:t>
            </a:r>
          </a:p>
        </p:txBody>
      </p:sp>
      <p:sp>
        <p:nvSpPr>
          <p:cNvPr id="45066" name="TextBox 11"/>
          <p:cNvSpPr txBox="1">
            <a:spLocks noChangeArrowheads="1"/>
          </p:cNvSpPr>
          <p:nvPr/>
        </p:nvSpPr>
        <p:spPr bwMode="auto">
          <a:xfrm>
            <a:off x="-76200" y="54864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28 N</a:t>
            </a:r>
          </a:p>
        </p:txBody>
      </p:sp>
      <p:sp>
        <p:nvSpPr>
          <p:cNvPr id="45067" name="TextBox 12"/>
          <p:cNvSpPr txBox="1">
            <a:spLocks noChangeArrowheads="1"/>
          </p:cNvSpPr>
          <p:nvPr/>
        </p:nvSpPr>
        <p:spPr bwMode="auto">
          <a:xfrm>
            <a:off x="0" y="9906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00"/>
                </a:solidFill>
              </a:rPr>
              <a:t>32 N</a:t>
            </a:r>
          </a:p>
        </p:txBody>
      </p:sp>
      <p:sp>
        <p:nvSpPr>
          <p:cNvPr id="45068" name="TextBox 13"/>
          <p:cNvSpPr txBox="1">
            <a:spLocks noChangeArrowheads="1"/>
          </p:cNvSpPr>
          <p:nvPr/>
        </p:nvSpPr>
        <p:spPr bwMode="auto">
          <a:xfrm>
            <a:off x="4038600" y="6324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72 W</a:t>
            </a:r>
          </a:p>
        </p:txBody>
      </p:sp>
      <p:sp>
        <p:nvSpPr>
          <p:cNvPr id="45069" name="TextBox 14"/>
          <p:cNvSpPr txBox="1">
            <a:spLocks noChangeArrowheads="1"/>
          </p:cNvSpPr>
          <p:nvPr/>
        </p:nvSpPr>
        <p:spPr bwMode="auto">
          <a:xfrm>
            <a:off x="2133600" y="6324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74 W</a:t>
            </a:r>
          </a:p>
        </p:txBody>
      </p:sp>
      <p:sp>
        <p:nvSpPr>
          <p:cNvPr id="45070" name="TextBox 15"/>
          <p:cNvSpPr txBox="1">
            <a:spLocks noChangeArrowheads="1"/>
          </p:cNvSpPr>
          <p:nvPr/>
        </p:nvSpPr>
        <p:spPr bwMode="auto">
          <a:xfrm>
            <a:off x="152400" y="6324600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76 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3" cstate="print"/>
          <a:srcRect t="7996" b="3717"/>
          <a:stretch>
            <a:fillRect/>
          </a:stretch>
        </p:blipFill>
        <p:spPr bwMode="auto">
          <a:xfrm>
            <a:off x="0" y="-381000"/>
            <a:ext cx="914082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2292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Neumann 1952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4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2220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4000" dirty="0" smtClean="0">
                <a:solidFill>
                  <a:srgbClr val="FFFFFF"/>
                </a:solidFill>
                <a:latin typeface="Times New Roman" pitchFamily="18" charset="0"/>
              </a:rPr>
              <a:t>Raw Data</a:t>
            </a:r>
            <a:endParaRPr lang="en-US" sz="4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2864352"/>
              </p:ext>
            </p:extLst>
          </p:nvPr>
        </p:nvGraphicFramePr>
        <p:xfrm>
          <a:off x="0" y="1752600"/>
          <a:ext cx="3786767" cy="935068"/>
        </p:xfrm>
        <a:graphic>
          <a:graphicData uri="http://schemas.openxmlformats.org/drawingml/2006/table">
            <a:tbl>
              <a:tblPr/>
              <a:tblGrid>
                <a:gridCol w="462142"/>
                <a:gridCol w="369714"/>
                <a:gridCol w="336103"/>
                <a:gridCol w="277285"/>
                <a:gridCol w="386520"/>
                <a:gridCol w="277285"/>
                <a:gridCol w="252078"/>
                <a:gridCol w="839273"/>
                <a:gridCol w="351095"/>
                <a:gridCol w="235272"/>
              </a:tblGrid>
              <a:tr h="233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22-Oct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~16Z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989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SWAN IS.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22-Oct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~20Z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SW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SWAN IS.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23-Oct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~22Z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941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EYE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SHIP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24-Oct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8Z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959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SHIP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852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71800" y="2743200"/>
            <a:ext cx="2093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</a:rPr>
              <a:t>Metadata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0" y="3276600"/>
            <a:ext cx="56444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/>
            <a:r>
              <a:rPr lang="en-US" sz="1200" dirty="0" smtClean="0">
                <a:solidFill>
                  <a:schemeClr val="bg1"/>
                </a:solidFill>
                <a:latin typeface="Arial Unicode MS" pitchFamily="34" charset="-128"/>
              </a:rPr>
              <a:t>The </a:t>
            </a:r>
            <a:r>
              <a:rPr lang="en-US" sz="1200" dirty="0">
                <a:solidFill>
                  <a:schemeClr val="bg1"/>
                </a:solidFill>
                <a:latin typeface="Arial Unicode MS" pitchFamily="34" charset="-128"/>
              </a:rPr>
              <a:t>hurricane made landfall in southwest Florida with a central</a:t>
            </a:r>
          </a:p>
          <a:p>
            <a:pPr lvl="0" eaLnBrk="1" hangingPunct="1"/>
            <a:r>
              <a:rPr lang="en-US" sz="1200" dirty="0">
                <a:solidFill>
                  <a:schemeClr val="bg1"/>
                </a:solidFill>
                <a:latin typeface="Arial Unicode MS" pitchFamily="34" charset="-128"/>
              </a:rPr>
              <a:t>pressure of 952 mb measured in Tarpon Springs at 1940-2040 UTC on the 25th.</a:t>
            </a:r>
          </a:p>
          <a:p>
            <a:pPr lvl="0" eaLnBrk="1" hangingPunct="1"/>
            <a:r>
              <a:rPr lang="en-US" sz="1200" dirty="0">
                <a:solidFill>
                  <a:schemeClr val="bg1"/>
                </a:solidFill>
                <a:latin typeface="Arial Unicode MS" pitchFamily="34" charset="-128"/>
              </a:rPr>
              <a:t>952 mb suggests winds of 108 kt from the Gulf of Mexico pressure-wind </a:t>
            </a:r>
          </a:p>
          <a:p>
            <a:pPr lvl="0" eaLnBrk="1" hangingPunct="1"/>
            <a:r>
              <a:rPr lang="en-US" sz="1200" dirty="0">
                <a:solidFill>
                  <a:schemeClr val="bg1"/>
                </a:solidFill>
                <a:latin typeface="Arial Unicode MS" pitchFamily="34" charset="-128"/>
              </a:rPr>
              <a:t>relationship.  The new Brown et al. (2006) pressure-wind relationship suggests</a:t>
            </a:r>
          </a:p>
          <a:p>
            <a:pPr lvl="0" eaLnBrk="1" hangingPunct="1"/>
            <a:r>
              <a:rPr lang="en-US" sz="1200" dirty="0">
                <a:solidFill>
                  <a:schemeClr val="bg1"/>
                </a:solidFill>
                <a:latin typeface="Arial Unicode MS" pitchFamily="34" charset="-128"/>
              </a:rPr>
              <a:t>103 kt from the north of 25N associations.  Schwerdt et al. (1979) suggested an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4572000"/>
            <a:ext cx="51816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Comments by/Replies to Best Track Change Committee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1921 #8: Given the west wind of 20 kt found in the HWM, it is suggested that the wind at 12Z on 10/20 be maintained at 35 kt. Please note that the observation cited in the metadata for 10/23 (27.5, 85.6) appears to be either for some other day, or the latitude is incorrect (21.5?). A 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major</a:t>
            </a:r>
            <a:endParaRPr lang="en-US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6800" y="1295400"/>
            <a:ext cx="3944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</a:rPr>
              <a:t>“Best Track” Data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48200" y="1981200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  <a:latin typeface="Courier New" pitchFamily="49" charset="0"/>
              </a:rPr>
              <a:t>22590 </a:t>
            </a:r>
            <a:r>
              <a:rPr lang="en-US" sz="1400" b="1" dirty="0">
                <a:solidFill>
                  <a:schemeClr val="bg1"/>
                </a:solidFill>
                <a:latin typeface="Courier New" pitchFamily="49" charset="0"/>
              </a:rPr>
              <a:t>10/20*123 801  35    0*131 804  35    0*137 806  35    0*143 809  40    </a:t>
            </a:r>
            <a:r>
              <a:rPr lang="en-US" sz="1400" b="1" dirty="0" smtClean="0">
                <a:solidFill>
                  <a:schemeClr val="bg1"/>
                </a:solidFill>
                <a:latin typeface="Courier New" pitchFamily="49" charset="0"/>
              </a:rPr>
              <a:t>0</a:t>
            </a:r>
            <a:endParaRPr lang="en-US" sz="14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4267200"/>
            <a:ext cx="335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</a:rPr>
              <a:t>Track Maps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" name="Picture 1" descr="D:\1935_base_rev 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11783"/>
            <a:ext cx="3124200" cy="19462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00200" y="0"/>
            <a:ext cx="6494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Reanalysis Products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648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7696200" y="762000"/>
            <a:ext cx="1676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99"/>
                </a:solidFill>
              </a:rPr>
              <a:t>Original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313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637463" y="609600"/>
            <a:ext cx="1354137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1804AA"/>
                </a:solidFill>
              </a:rPr>
              <a:t>Revised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bg1"/>
                </a:solidFill>
              </a:rPr>
              <a:t>1944 missing hurricane found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914400" y="685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New to HURDAT:</a:t>
            </a: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0" y="1143000"/>
            <a:ext cx="55626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31895 10/11/1944 M= 7 12 SNBR= 707 NOT NAMED   XING=0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31896 10/11*355 400  35    0*355 400  35    0*355 400  40    0*355 400  45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31897 10/12*356 400  50    0*357 400  60    0*360 400  70    0*366 400  70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31898 10/13*375 399  70    0*383 395  60    0*390 385  50    0*397 365  50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31899 10/14*404 335  45    0*410 295  45    0*415 255  45    0*412 230  45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31899 10/15*405 210  45    0*397 195  50    0*390 180  55    0*385 160  55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31899 10/16*382 130  50    0*381 100  50    0*380  70   45   0*380  40    35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31899 10/17*380  10  30     0*  0   0   0         0*  0   0   0        0*  0   0   0        0*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31960 HR</a:t>
            </a:r>
          </a:p>
        </p:txBody>
      </p: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4" cstate="print"/>
          <a:srcRect l="3751" t="1500" r="37505" b="23434"/>
          <a:stretch>
            <a:fillRect/>
          </a:stretch>
        </p:blipFill>
        <p:spPr bwMode="auto">
          <a:xfrm>
            <a:off x="5562600" y="609600"/>
            <a:ext cx="34925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5486400" y="3581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/>
              <a:t>Oct 12, 1944 HWM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524000" y="3581400"/>
            <a:ext cx="350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Key observations: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427038" y="4114800"/>
          <a:ext cx="8339137" cy="2733675"/>
        </p:xfrm>
        <a:graphic>
          <a:graphicData uri="http://schemas.openxmlformats.org/presentationml/2006/ole">
            <p:oleObj spid="_x0000_s1682434" name="Worksheet" r:id="rId5" imgW="7438949" imgH="2438400" progId="Excel.Sheet.8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Tropical storms and hurricanes</a:t>
            </a:r>
          </a:p>
        </p:txBody>
      </p:sp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608013"/>
            <a:ext cx="9140825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8"/>
          <p:cNvSpPr>
            <a:spLocks noChangeArrowheads="1"/>
          </p:cNvSpPr>
          <p:nvPr/>
        </p:nvSpPr>
        <p:spPr bwMode="auto">
          <a:xfrm>
            <a:off x="2209800" y="27876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3300"/>
                </a:solidFill>
              </a:rPr>
              <a:t>Revised (avg = 12.0)</a:t>
            </a:r>
          </a:p>
        </p:txBody>
      </p:sp>
      <p:sp>
        <p:nvSpPr>
          <p:cNvPr id="51205" name="Rectangle 9"/>
          <p:cNvSpPr>
            <a:spLocks noChangeArrowheads="1"/>
          </p:cNvSpPr>
          <p:nvPr/>
        </p:nvSpPr>
        <p:spPr bwMode="auto">
          <a:xfrm>
            <a:off x="2209800" y="3276600"/>
            <a:ext cx="201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FF"/>
                </a:solidFill>
              </a:rPr>
              <a:t>Original (avg = 9.9)</a:t>
            </a:r>
          </a:p>
        </p:txBody>
      </p:sp>
      <p:sp>
        <p:nvSpPr>
          <p:cNvPr id="51206" name="Line 10"/>
          <p:cNvSpPr>
            <a:spLocks noChangeShapeType="1"/>
          </p:cNvSpPr>
          <p:nvPr/>
        </p:nvSpPr>
        <p:spPr bwMode="auto">
          <a:xfrm>
            <a:off x="685800" y="3152775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7" name="Line 11"/>
          <p:cNvSpPr>
            <a:spLocks noChangeShapeType="1"/>
          </p:cNvSpPr>
          <p:nvPr/>
        </p:nvSpPr>
        <p:spPr bwMode="auto">
          <a:xfrm>
            <a:off x="685800" y="3702050"/>
            <a:ext cx="7543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1143000"/>
          </a:xfrm>
          <a:noFill/>
        </p:spPr>
        <p:txBody>
          <a:bodyPr anchorCtr="1"/>
          <a:lstStyle/>
          <a:p>
            <a:r>
              <a:rPr lang="en-US" sz="6000" dirty="0">
                <a:solidFill>
                  <a:schemeClr val="bg1"/>
                </a:solidFill>
              </a:rPr>
              <a:t>HURDAT</a:t>
            </a:r>
          </a:p>
        </p:txBody>
      </p:sp>
      <p:sp>
        <p:nvSpPr>
          <p:cNvPr id="1222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5486400" cy="4648200"/>
          </a:xfrm>
          <a:noFill/>
        </p:spPr>
        <p:txBody>
          <a:bodyPr anchor="ctr" anchorCtr="1"/>
          <a:lstStyle/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National Hurricane Center maintains and updates annually the North Atlantic Basin’s Hurricane Database (HURDAT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)</a:t>
            </a:r>
          </a:p>
          <a:p>
            <a:endParaRPr lang="en-US" sz="28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HURDAT provides from 1851 to 2011 for all tropical storms, subtropical storms, and hurricanes every 6 hours: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Positions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(to nearest 0.1 degree latitude/longitude)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Intensity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(1 min surface winds to nearest 10 kt from 1851-1885, 5 kt from 1886 onward)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Central pressure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(to nearest 1 mb, when observed)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34, 50, and 64 kt wind radii maximum extent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since 2004 (by quadrant, to nearest 10 nmi)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987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71" y="1066800"/>
            <a:ext cx="366552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87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71" y="3886200"/>
            <a:ext cx="3665529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4702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6" descr="hurricanes_jb_csc-s-ims-ss2-q92412087995"/>
          <p:cNvPicPr>
            <a:picLocks noChangeAspect="1" noChangeArrowheads="1"/>
          </p:cNvPicPr>
          <p:nvPr/>
        </p:nvPicPr>
        <p:blipFill>
          <a:blip r:embed="rId6" cstate="print"/>
          <a:srcRect l="9657" t="1131" b="7278"/>
          <a:stretch>
            <a:fillRect/>
          </a:stretch>
        </p:blipFill>
        <p:spPr bwMode="auto">
          <a:xfrm>
            <a:off x="0" y="0"/>
            <a:ext cx="5257800" cy="355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AutoShape 18" descr="gray_screen2"/>
          <p:cNvSpPr>
            <a:spLocks noChangeAspect="1" noChangeArrowheads="1"/>
          </p:cNvSpPr>
          <p:nvPr/>
        </p:nvSpPr>
        <p:spPr bwMode="auto">
          <a:xfrm>
            <a:off x="-1524000" y="-1447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8" name="Picture 19" descr="hurricanes_ov_csc-s-ims-ss2-q924210479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0" y="-1447800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0" descr="pix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0" y="-14478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1" descr="pix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0" y="-14478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2" descr="pix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0" y="-14478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3" descr="pix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0" y="-144780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26"/>
          <p:cNvSpPr txBox="1">
            <a:spLocks noChangeArrowheads="1"/>
          </p:cNvSpPr>
          <p:nvPr/>
        </p:nvSpPr>
        <p:spPr bwMode="auto">
          <a:xfrm>
            <a:off x="5257800" y="228600"/>
            <a:ext cx="388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US Cat 1&amp;2 Hurricanes (1944-1953)</a:t>
            </a:r>
          </a:p>
        </p:txBody>
      </p:sp>
      <p:pic>
        <p:nvPicPr>
          <p:cNvPr id="10" name="Picture 5" descr="hurricanes_jb_csc-s-ims-ss2-q92412087938"/>
          <p:cNvPicPr>
            <a:picLocks noChangeAspect="1" noChangeArrowheads="1"/>
          </p:cNvPicPr>
          <p:nvPr/>
        </p:nvPicPr>
        <p:blipFill>
          <a:blip r:embed="rId9" cstate="print"/>
          <a:srcRect r="3421" b="5740"/>
          <a:stretch>
            <a:fillRect/>
          </a:stretch>
        </p:blipFill>
        <p:spPr bwMode="auto">
          <a:xfrm>
            <a:off x="0" y="3429000"/>
            <a:ext cx="52753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57800" y="5410200"/>
            <a:ext cx="388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US Major Hurricanes (1944-1953)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410200" y="2286000"/>
            <a:ext cx="350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dirty="0"/>
              <a:t>1944-1953:</a:t>
            </a:r>
          </a:p>
          <a:p>
            <a:pPr>
              <a:spcBef>
                <a:spcPct val="50000"/>
              </a:spcBef>
            </a:pPr>
            <a:r>
              <a:rPr lang="en-US" altLang="ko-KR" b="1" dirty="0">
                <a:solidFill>
                  <a:srgbClr val="FFFF00"/>
                </a:solidFill>
              </a:rPr>
              <a:t>6 up 1 Category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FF00"/>
                </a:solidFill>
              </a:rPr>
              <a:t>2 down 1 Category</a:t>
            </a:r>
            <a:endParaRPr lang="en-US" b="1" dirty="0"/>
          </a:p>
          <a:p>
            <a:pPr>
              <a:spcBef>
                <a:spcPct val="50000"/>
              </a:spcBef>
            </a:pPr>
            <a:r>
              <a:rPr lang="en-US" b="1" dirty="0"/>
              <a:t> 15 unchanged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controls>
      <p:control spid="1679362" name="DefaultOcx" r:id="rId2" imgW="1905120" imgH="228600"/>
      <p:control spid="1679363" name="HTMLText1" r:id="rId3" imgW="1905120" imgH="228600"/>
    </p:controls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12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35682" name="Acrobat Document" r:id="rId4" imgW="10068120" imgH="7767000" progId="AcroExch.Document.7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3" name="Rectangle 3"/>
          <p:cNvSpPr>
            <a:spLocks noChangeArrowheads="1"/>
          </p:cNvSpPr>
          <p:nvPr/>
        </p:nvSpPr>
        <p:spPr bwMode="auto">
          <a:xfrm>
            <a:off x="394855" y="69993"/>
            <a:ext cx="8527527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Accomplishments: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2000 – Added in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241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new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TCs for  1851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to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1885</a:t>
            </a:r>
            <a:endParaRPr lang="en-US" sz="20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2002 – Reanalyzed 1992’s Hurricane Andrew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2003 – Reanalyzed 1886 to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1910 – Revised all existing 194 TCs,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	added 23 new TCs, removing one TC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2005 – Reanalyzed 1911 to 1914 – Revised all 15 existing TCs,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	added 5 new TCs.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2008 – Reanalyzed 1915 to 1920 – Revised all 34 existing TCs,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	added 8 new TCs, removed one TC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2009 – Reanalyzed 1921 to 1925 – Revised all 27 existing TCs,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	added in 10 new TCs, removed one TC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2010 – Reanalyzed 1926 to 1930 – All 29 TCs revised, 4 new TCs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2012 – Reanalyzed 1931 to 1935 –  All 58 TCs revised, 15 new TCs, 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	4 removed TCs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2012 – Have submitted 1936 to 1954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</a:rPr>
              <a:t>reanalyses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</a:rPr>
              <a:t> for consideration</a:t>
            </a:r>
          </a:p>
          <a:p>
            <a:pPr eaLnBrk="1" hangingPunct="1"/>
            <a:endParaRPr lang="en-US" sz="20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Overall:  Revised 357 existing tropical cyclones, added 316 new 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	systems, removed 8 tropical cyclones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990600" y="6019800"/>
            <a:ext cx="6710363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http://www.aoml.noaa.gov/hrd/data_sub/re_anal.html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082" name="Picture 2"/>
          <p:cNvPicPr>
            <a:picLocks noChangeAspect="1" noChangeArrowheads="1"/>
          </p:cNvPicPr>
          <p:nvPr/>
        </p:nvPicPr>
        <p:blipFill>
          <a:blip r:embed="rId3" cstate="print">
            <a:lum contrast="-56000"/>
          </a:blip>
          <a:srcRect/>
          <a:stretch>
            <a:fillRect/>
          </a:stretch>
        </p:blipFill>
        <p:spPr bwMode="auto">
          <a:xfrm>
            <a:off x="0" y="4763"/>
            <a:ext cx="9144000" cy="80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0083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784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The Atlantic Hurricane Database Reanalysis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70085" name="Text Box 5"/>
          <p:cNvSpPr txBox="1">
            <a:spLocks noChangeArrowheads="1"/>
          </p:cNvSpPr>
          <p:nvPr/>
        </p:nvSpPr>
        <p:spPr bwMode="auto">
          <a:xfrm>
            <a:off x="0" y="36576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99"/>
                </a:solidFill>
              </a:rPr>
              <a:t>Chris Landsea, </a:t>
            </a:r>
            <a:r>
              <a:rPr lang="en-US" b="1" i="1" dirty="0">
                <a:solidFill>
                  <a:srgbClr val="FFFF99"/>
                </a:solidFill>
              </a:rPr>
              <a:t>National Hurricane Center</a:t>
            </a:r>
            <a:r>
              <a:rPr lang="en-US" b="1" dirty="0">
                <a:solidFill>
                  <a:srgbClr val="FFFF99"/>
                </a:solidFill>
              </a:rPr>
              <a:t>, </a:t>
            </a:r>
            <a:r>
              <a:rPr lang="en-US" b="1" dirty="0" smtClean="0">
                <a:solidFill>
                  <a:srgbClr val="FFFF99"/>
                </a:solidFill>
              </a:rPr>
              <a:t>Miami, USA</a:t>
            </a:r>
          </a:p>
          <a:p>
            <a:pPr algn="ctr"/>
            <a:endParaRPr lang="en-US" b="1" dirty="0">
              <a:solidFill>
                <a:srgbClr val="FFFF99"/>
              </a:solidFill>
            </a:endParaRPr>
          </a:p>
          <a:p>
            <a:pPr algn="ctr"/>
            <a:r>
              <a:rPr lang="en-US" b="1" dirty="0">
                <a:solidFill>
                  <a:srgbClr val="FFFF99"/>
                </a:solidFill>
              </a:rPr>
              <a:t>Supported by the NOAA Climate Program </a:t>
            </a:r>
            <a:r>
              <a:rPr lang="en-US" b="1" dirty="0" smtClean="0">
                <a:solidFill>
                  <a:srgbClr val="FFFF99"/>
                </a:solidFill>
              </a:rPr>
              <a:t>Office</a:t>
            </a:r>
            <a:endParaRPr lang="en-US" b="1" dirty="0">
              <a:solidFill>
                <a:srgbClr val="FFFF99"/>
              </a:solidFill>
            </a:endParaRP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7848600" y="5410200"/>
            <a:ext cx="1295400" cy="1295400"/>
            <a:chOff x="918" y="287"/>
            <a:chExt cx="528" cy="527"/>
          </a:xfrm>
        </p:grpSpPr>
        <p:sp>
          <p:nvSpPr>
            <p:cNvPr id="1070087" name="Oval 7"/>
            <p:cNvSpPr>
              <a:spLocks noChangeAspect="1" noChangeArrowheads="1"/>
            </p:cNvSpPr>
            <p:nvPr/>
          </p:nvSpPr>
          <p:spPr bwMode="auto">
            <a:xfrm>
              <a:off x="918" y="294"/>
              <a:ext cx="527" cy="51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0088" name="Freeform 8"/>
            <p:cNvSpPr>
              <a:spLocks noChangeAspect="1"/>
            </p:cNvSpPr>
            <p:nvPr/>
          </p:nvSpPr>
          <p:spPr bwMode="auto">
            <a:xfrm>
              <a:off x="919" y="445"/>
              <a:ext cx="527" cy="369"/>
            </a:xfrm>
            <a:custGeom>
              <a:avLst/>
              <a:gdLst/>
              <a:ahLst/>
              <a:cxnLst>
                <a:cxn ang="0">
                  <a:pos x="1021" y="25"/>
                </a:cxn>
                <a:cxn ang="0">
                  <a:pos x="1033" y="64"/>
                </a:cxn>
                <a:cxn ang="0">
                  <a:pos x="1044" y="102"/>
                </a:cxn>
                <a:cxn ang="0">
                  <a:pos x="1050" y="143"/>
                </a:cxn>
                <a:cxn ang="0">
                  <a:pos x="1054" y="184"/>
                </a:cxn>
                <a:cxn ang="0">
                  <a:pos x="1051" y="266"/>
                </a:cxn>
                <a:cxn ang="0">
                  <a:pos x="1014" y="417"/>
                </a:cxn>
                <a:cxn ang="0">
                  <a:pos x="934" y="547"/>
                </a:cxn>
                <a:cxn ang="0">
                  <a:pos x="822" y="648"/>
                </a:cxn>
                <a:cxn ang="0">
                  <a:pos x="685" y="715"/>
                </a:cxn>
                <a:cxn ang="0">
                  <a:pos x="528" y="739"/>
                </a:cxn>
                <a:cxn ang="0">
                  <a:pos x="371" y="715"/>
                </a:cxn>
                <a:cxn ang="0">
                  <a:pos x="233" y="648"/>
                </a:cxn>
                <a:cxn ang="0">
                  <a:pos x="121" y="547"/>
                </a:cxn>
                <a:cxn ang="0">
                  <a:pos x="42" y="417"/>
                </a:cxn>
                <a:cxn ang="0">
                  <a:pos x="3" y="266"/>
                </a:cxn>
                <a:cxn ang="0">
                  <a:pos x="1" y="173"/>
                </a:cxn>
                <a:cxn ang="0">
                  <a:pos x="9" y="118"/>
                </a:cxn>
                <a:cxn ang="0">
                  <a:pos x="22" y="65"/>
                </a:cxn>
                <a:cxn ang="0">
                  <a:pos x="37" y="70"/>
                </a:cxn>
                <a:cxn ang="0">
                  <a:pos x="74" y="89"/>
                </a:cxn>
                <a:cxn ang="0">
                  <a:pos x="108" y="117"/>
                </a:cxn>
                <a:cxn ang="0">
                  <a:pos x="139" y="154"/>
                </a:cxn>
                <a:cxn ang="0">
                  <a:pos x="202" y="216"/>
                </a:cxn>
                <a:cxn ang="0">
                  <a:pos x="291" y="285"/>
                </a:cxn>
                <a:cxn ang="0">
                  <a:pos x="401" y="337"/>
                </a:cxn>
                <a:cxn ang="0">
                  <a:pos x="525" y="353"/>
                </a:cxn>
                <a:cxn ang="0">
                  <a:pos x="495" y="372"/>
                </a:cxn>
                <a:cxn ang="0">
                  <a:pos x="422" y="405"/>
                </a:cxn>
                <a:cxn ang="0">
                  <a:pos x="365" y="418"/>
                </a:cxn>
                <a:cxn ang="0">
                  <a:pos x="373" y="426"/>
                </a:cxn>
                <a:cxn ang="0">
                  <a:pos x="399" y="437"/>
                </a:cxn>
                <a:cxn ang="0">
                  <a:pos x="445" y="438"/>
                </a:cxn>
                <a:cxn ang="0">
                  <a:pos x="516" y="421"/>
                </a:cxn>
                <a:cxn ang="0">
                  <a:pos x="618" y="378"/>
                </a:cxn>
                <a:cxn ang="0">
                  <a:pos x="701" y="347"/>
                </a:cxn>
                <a:cxn ang="0">
                  <a:pos x="765" y="334"/>
                </a:cxn>
                <a:cxn ang="0">
                  <a:pos x="761" y="323"/>
                </a:cxn>
                <a:cxn ang="0">
                  <a:pos x="701" y="310"/>
                </a:cxn>
                <a:cxn ang="0">
                  <a:pos x="658" y="309"/>
                </a:cxn>
                <a:cxn ang="0">
                  <a:pos x="716" y="284"/>
                </a:cxn>
                <a:cxn ang="0">
                  <a:pos x="807" y="219"/>
                </a:cxn>
                <a:cxn ang="0">
                  <a:pos x="892" y="140"/>
                </a:cxn>
                <a:cxn ang="0">
                  <a:pos x="960" y="64"/>
                </a:cxn>
                <a:cxn ang="0">
                  <a:pos x="1002" y="12"/>
                </a:cxn>
              </a:cxnLst>
              <a:rect l="0" t="0" r="r" b="b"/>
              <a:pathLst>
                <a:path w="1055" h="739">
                  <a:moveTo>
                    <a:pt x="1011" y="0"/>
                  </a:moveTo>
                  <a:lnTo>
                    <a:pt x="1016" y="12"/>
                  </a:lnTo>
                  <a:lnTo>
                    <a:pt x="1021" y="25"/>
                  </a:lnTo>
                  <a:lnTo>
                    <a:pt x="1026" y="38"/>
                  </a:lnTo>
                  <a:lnTo>
                    <a:pt x="1030" y="51"/>
                  </a:lnTo>
                  <a:lnTo>
                    <a:pt x="1033" y="64"/>
                  </a:lnTo>
                  <a:lnTo>
                    <a:pt x="1037" y="77"/>
                  </a:lnTo>
                  <a:lnTo>
                    <a:pt x="1041" y="89"/>
                  </a:lnTo>
                  <a:lnTo>
                    <a:pt x="1044" y="102"/>
                  </a:lnTo>
                  <a:lnTo>
                    <a:pt x="1046" y="116"/>
                  </a:lnTo>
                  <a:lnTo>
                    <a:pt x="1048" y="129"/>
                  </a:lnTo>
                  <a:lnTo>
                    <a:pt x="1050" y="143"/>
                  </a:lnTo>
                  <a:lnTo>
                    <a:pt x="1051" y="156"/>
                  </a:lnTo>
                  <a:lnTo>
                    <a:pt x="1054" y="170"/>
                  </a:lnTo>
                  <a:lnTo>
                    <a:pt x="1054" y="184"/>
                  </a:lnTo>
                  <a:lnTo>
                    <a:pt x="1055" y="198"/>
                  </a:lnTo>
                  <a:lnTo>
                    <a:pt x="1055" y="212"/>
                  </a:lnTo>
                  <a:lnTo>
                    <a:pt x="1051" y="266"/>
                  </a:lnTo>
                  <a:lnTo>
                    <a:pt x="1044" y="318"/>
                  </a:lnTo>
                  <a:lnTo>
                    <a:pt x="1031" y="369"/>
                  </a:lnTo>
                  <a:lnTo>
                    <a:pt x="1014" y="417"/>
                  </a:lnTo>
                  <a:lnTo>
                    <a:pt x="991" y="463"/>
                  </a:lnTo>
                  <a:lnTo>
                    <a:pt x="964" y="506"/>
                  </a:lnTo>
                  <a:lnTo>
                    <a:pt x="934" y="547"/>
                  </a:lnTo>
                  <a:lnTo>
                    <a:pt x="901" y="585"/>
                  </a:lnTo>
                  <a:lnTo>
                    <a:pt x="863" y="618"/>
                  </a:lnTo>
                  <a:lnTo>
                    <a:pt x="822" y="648"/>
                  </a:lnTo>
                  <a:lnTo>
                    <a:pt x="779" y="675"/>
                  </a:lnTo>
                  <a:lnTo>
                    <a:pt x="733" y="698"/>
                  </a:lnTo>
                  <a:lnTo>
                    <a:pt x="685" y="715"/>
                  </a:lnTo>
                  <a:lnTo>
                    <a:pt x="634" y="728"/>
                  </a:lnTo>
                  <a:lnTo>
                    <a:pt x="582" y="735"/>
                  </a:lnTo>
                  <a:lnTo>
                    <a:pt x="528" y="739"/>
                  </a:lnTo>
                  <a:lnTo>
                    <a:pt x="474" y="735"/>
                  </a:lnTo>
                  <a:lnTo>
                    <a:pt x="422" y="728"/>
                  </a:lnTo>
                  <a:lnTo>
                    <a:pt x="371" y="715"/>
                  </a:lnTo>
                  <a:lnTo>
                    <a:pt x="323" y="698"/>
                  </a:lnTo>
                  <a:lnTo>
                    <a:pt x="276" y="675"/>
                  </a:lnTo>
                  <a:lnTo>
                    <a:pt x="233" y="648"/>
                  </a:lnTo>
                  <a:lnTo>
                    <a:pt x="193" y="618"/>
                  </a:lnTo>
                  <a:lnTo>
                    <a:pt x="155" y="585"/>
                  </a:lnTo>
                  <a:lnTo>
                    <a:pt x="121" y="547"/>
                  </a:lnTo>
                  <a:lnTo>
                    <a:pt x="90" y="506"/>
                  </a:lnTo>
                  <a:lnTo>
                    <a:pt x="64" y="463"/>
                  </a:lnTo>
                  <a:lnTo>
                    <a:pt x="42" y="417"/>
                  </a:lnTo>
                  <a:lnTo>
                    <a:pt x="24" y="369"/>
                  </a:lnTo>
                  <a:lnTo>
                    <a:pt x="11" y="318"/>
                  </a:lnTo>
                  <a:lnTo>
                    <a:pt x="3" y="266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1" y="173"/>
                  </a:lnTo>
                  <a:lnTo>
                    <a:pt x="3" y="155"/>
                  </a:lnTo>
                  <a:lnTo>
                    <a:pt x="6" y="137"/>
                  </a:lnTo>
                  <a:lnTo>
                    <a:pt x="9" y="118"/>
                  </a:lnTo>
                  <a:lnTo>
                    <a:pt x="12" y="100"/>
                  </a:lnTo>
                  <a:lnTo>
                    <a:pt x="16" y="82"/>
                  </a:lnTo>
                  <a:lnTo>
                    <a:pt x="22" y="65"/>
                  </a:lnTo>
                  <a:lnTo>
                    <a:pt x="24" y="65"/>
                  </a:lnTo>
                  <a:lnTo>
                    <a:pt x="28" y="67"/>
                  </a:lnTo>
                  <a:lnTo>
                    <a:pt x="37" y="70"/>
                  </a:lnTo>
                  <a:lnTo>
                    <a:pt x="47" y="74"/>
                  </a:lnTo>
                  <a:lnTo>
                    <a:pt x="59" y="81"/>
                  </a:lnTo>
                  <a:lnTo>
                    <a:pt x="74" y="89"/>
                  </a:lnTo>
                  <a:lnTo>
                    <a:pt x="89" y="100"/>
                  </a:lnTo>
                  <a:lnTo>
                    <a:pt x="105" y="114"/>
                  </a:lnTo>
                  <a:lnTo>
                    <a:pt x="108" y="117"/>
                  </a:lnTo>
                  <a:lnTo>
                    <a:pt x="114" y="125"/>
                  </a:lnTo>
                  <a:lnTo>
                    <a:pt x="125" y="138"/>
                  </a:lnTo>
                  <a:lnTo>
                    <a:pt x="139" y="154"/>
                  </a:lnTo>
                  <a:lnTo>
                    <a:pt x="156" y="173"/>
                  </a:lnTo>
                  <a:lnTo>
                    <a:pt x="178" y="194"/>
                  </a:lnTo>
                  <a:lnTo>
                    <a:pt x="202" y="216"/>
                  </a:lnTo>
                  <a:lnTo>
                    <a:pt x="229" y="240"/>
                  </a:lnTo>
                  <a:lnTo>
                    <a:pt x="259" y="262"/>
                  </a:lnTo>
                  <a:lnTo>
                    <a:pt x="291" y="285"/>
                  </a:lnTo>
                  <a:lnTo>
                    <a:pt x="326" y="305"/>
                  </a:lnTo>
                  <a:lnTo>
                    <a:pt x="362" y="323"/>
                  </a:lnTo>
                  <a:lnTo>
                    <a:pt x="401" y="337"/>
                  </a:lnTo>
                  <a:lnTo>
                    <a:pt x="441" y="347"/>
                  </a:lnTo>
                  <a:lnTo>
                    <a:pt x="482" y="353"/>
                  </a:lnTo>
                  <a:lnTo>
                    <a:pt x="525" y="353"/>
                  </a:lnTo>
                  <a:lnTo>
                    <a:pt x="521" y="355"/>
                  </a:lnTo>
                  <a:lnTo>
                    <a:pt x="511" y="362"/>
                  </a:lnTo>
                  <a:lnTo>
                    <a:pt x="495" y="372"/>
                  </a:lnTo>
                  <a:lnTo>
                    <a:pt x="473" y="384"/>
                  </a:lnTo>
                  <a:lnTo>
                    <a:pt x="448" y="396"/>
                  </a:lnTo>
                  <a:lnTo>
                    <a:pt x="422" y="405"/>
                  </a:lnTo>
                  <a:lnTo>
                    <a:pt x="392" y="414"/>
                  </a:lnTo>
                  <a:lnTo>
                    <a:pt x="363" y="417"/>
                  </a:lnTo>
                  <a:lnTo>
                    <a:pt x="365" y="418"/>
                  </a:lnTo>
                  <a:lnTo>
                    <a:pt x="366" y="420"/>
                  </a:lnTo>
                  <a:lnTo>
                    <a:pt x="369" y="423"/>
                  </a:lnTo>
                  <a:lnTo>
                    <a:pt x="373" y="426"/>
                  </a:lnTo>
                  <a:lnTo>
                    <a:pt x="380" y="430"/>
                  </a:lnTo>
                  <a:lnTo>
                    <a:pt x="388" y="433"/>
                  </a:lnTo>
                  <a:lnTo>
                    <a:pt x="399" y="437"/>
                  </a:lnTo>
                  <a:lnTo>
                    <a:pt x="412" y="438"/>
                  </a:lnTo>
                  <a:lnTo>
                    <a:pt x="427" y="439"/>
                  </a:lnTo>
                  <a:lnTo>
                    <a:pt x="445" y="438"/>
                  </a:lnTo>
                  <a:lnTo>
                    <a:pt x="466" y="435"/>
                  </a:lnTo>
                  <a:lnTo>
                    <a:pt x="489" y="430"/>
                  </a:lnTo>
                  <a:lnTo>
                    <a:pt x="516" y="421"/>
                  </a:lnTo>
                  <a:lnTo>
                    <a:pt x="547" y="411"/>
                  </a:lnTo>
                  <a:lnTo>
                    <a:pt x="581" y="397"/>
                  </a:lnTo>
                  <a:lnTo>
                    <a:pt x="618" y="378"/>
                  </a:lnTo>
                  <a:lnTo>
                    <a:pt x="646" y="366"/>
                  </a:lnTo>
                  <a:lnTo>
                    <a:pt x="674" y="356"/>
                  </a:lnTo>
                  <a:lnTo>
                    <a:pt x="701" y="347"/>
                  </a:lnTo>
                  <a:lnTo>
                    <a:pt x="727" y="342"/>
                  </a:lnTo>
                  <a:lnTo>
                    <a:pt x="748" y="337"/>
                  </a:lnTo>
                  <a:lnTo>
                    <a:pt x="765" y="334"/>
                  </a:lnTo>
                  <a:lnTo>
                    <a:pt x="776" y="332"/>
                  </a:lnTo>
                  <a:lnTo>
                    <a:pt x="779" y="331"/>
                  </a:lnTo>
                  <a:lnTo>
                    <a:pt x="761" y="323"/>
                  </a:lnTo>
                  <a:lnTo>
                    <a:pt x="742" y="316"/>
                  </a:lnTo>
                  <a:lnTo>
                    <a:pt x="720" y="312"/>
                  </a:lnTo>
                  <a:lnTo>
                    <a:pt x="701" y="310"/>
                  </a:lnTo>
                  <a:lnTo>
                    <a:pt x="683" y="309"/>
                  </a:lnTo>
                  <a:lnTo>
                    <a:pt x="668" y="309"/>
                  </a:lnTo>
                  <a:lnTo>
                    <a:pt x="658" y="309"/>
                  </a:lnTo>
                  <a:lnTo>
                    <a:pt x="655" y="309"/>
                  </a:lnTo>
                  <a:lnTo>
                    <a:pt x="685" y="299"/>
                  </a:lnTo>
                  <a:lnTo>
                    <a:pt x="716" y="284"/>
                  </a:lnTo>
                  <a:lnTo>
                    <a:pt x="747" y="266"/>
                  </a:lnTo>
                  <a:lnTo>
                    <a:pt x="777" y="244"/>
                  </a:lnTo>
                  <a:lnTo>
                    <a:pt x="807" y="219"/>
                  </a:lnTo>
                  <a:lnTo>
                    <a:pt x="838" y="194"/>
                  </a:lnTo>
                  <a:lnTo>
                    <a:pt x="865" y="167"/>
                  </a:lnTo>
                  <a:lnTo>
                    <a:pt x="892" y="140"/>
                  </a:lnTo>
                  <a:lnTo>
                    <a:pt x="917" y="113"/>
                  </a:lnTo>
                  <a:lnTo>
                    <a:pt x="940" y="87"/>
                  </a:lnTo>
                  <a:lnTo>
                    <a:pt x="960" y="64"/>
                  </a:lnTo>
                  <a:lnTo>
                    <a:pt x="977" y="43"/>
                  </a:lnTo>
                  <a:lnTo>
                    <a:pt x="991" y="25"/>
                  </a:lnTo>
                  <a:lnTo>
                    <a:pt x="1002" y="12"/>
                  </a:lnTo>
                  <a:lnTo>
                    <a:pt x="1008" y="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89" name="Freeform 9"/>
            <p:cNvSpPr>
              <a:spLocks noChangeAspect="1"/>
            </p:cNvSpPr>
            <p:nvPr/>
          </p:nvSpPr>
          <p:spPr bwMode="auto">
            <a:xfrm>
              <a:off x="964" y="287"/>
              <a:ext cx="430" cy="313"/>
            </a:xfrm>
            <a:custGeom>
              <a:avLst/>
              <a:gdLst/>
              <a:ahLst/>
              <a:cxnLst>
                <a:cxn ang="0">
                  <a:pos x="19" y="208"/>
                </a:cxn>
                <a:cxn ang="0">
                  <a:pos x="61" y="159"/>
                </a:cxn>
                <a:cxn ang="0">
                  <a:pos x="107" y="117"/>
                </a:cxn>
                <a:cxn ang="0">
                  <a:pos x="160" y="80"/>
                </a:cxn>
                <a:cxn ang="0">
                  <a:pos x="215" y="50"/>
                </a:cxn>
                <a:cxn ang="0">
                  <a:pos x="275" y="26"/>
                </a:cxn>
                <a:cxn ang="0">
                  <a:pos x="338" y="10"/>
                </a:cxn>
                <a:cxn ang="0">
                  <a:pos x="405" y="1"/>
                </a:cxn>
                <a:cxn ang="0">
                  <a:pos x="470" y="1"/>
                </a:cxn>
                <a:cxn ang="0">
                  <a:pos x="533" y="9"/>
                </a:cxn>
                <a:cxn ang="0">
                  <a:pos x="594" y="24"/>
                </a:cxn>
                <a:cxn ang="0">
                  <a:pos x="651" y="45"/>
                </a:cxn>
                <a:cxn ang="0">
                  <a:pos x="705" y="73"/>
                </a:cxn>
                <a:cxn ang="0">
                  <a:pos x="755" y="107"/>
                </a:cxn>
                <a:cxn ang="0">
                  <a:pos x="800" y="145"/>
                </a:cxn>
                <a:cxn ang="0">
                  <a:pos x="842" y="189"/>
                </a:cxn>
                <a:cxn ang="0">
                  <a:pos x="855" y="215"/>
                </a:cxn>
                <a:cxn ang="0">
                  <a:pos x="821" y="232"/>
                </a:cxn>
                <a:cxn ang="0">
                  <a:pos x="771" y="272"/>
                </a:cxn>
                <a:cxn ang="0">
                  <a:pos x="724" y="339"/>
                </a:cxn>
                <a:cxn ang="0">
                  <a:pos x="706" y="386"/>
                </a:cxn>
                <a:cxn ang="0">
                  <a:pos x="700" y="404"/>
                </a:cxn>
                <a:cxn ang="0">
                  <a:pos x="688" y="436"/>
                </a:cxn>
                <a:cxn ang="0">
                  <a:pos x="669" y="475"/>
                </a:cxn>
                <a:cxn ang="0">
                  <a:pos x="642" y="518"/>
                </a:cxn>
                <a:cxn ang="0">
                  <a:pos x="606" y="560"/>
                </a:cxn>
                <a:cxn ang="0">
                  <a:pos x="560" y="596"/>
                </a:cxn>
                <a:cxn ang="0">
                  <a:pos x="506" y="619"/>
                </a:cxn>
                <a:cxn ang="0">
                  <a:pos x="472" y="625"/>
                </a:cxn>
                <a:cxn ang="0">
                  <a:pos x="462" y="626"/>
                </a:cxn>
                <a:cxn ang="0">
                  <a:pos x="442" y="624"/>
                </a:cxn>
                <a:cxn ang="0">
                  <a:pos x="413" y="615"/>
                </a:cxn>
                <a:cxn ang="0">
                  <a:pos x="377" y="596"/>
                </a:cxn>
                <a:cxn ang="0">
                  <a:pos x="333" y="563"/>
                </a:cxn>
                <a:cxn ang="0">
                  <a:pos x="281" y="514"/>
                </a:cxn>
                <a:cxn ang="0">
                  <a:pos x="223" y="443"/>
                </a:cxn>
                <a:cxn ang="0">
                  <a:pos x="172" y="372"/>
                </a:cxn>
                <a:cxn ang="0">
                  <a:pos x="136" y="327"/>
                </a:cxn>
                <a:cxn ang="0">
                  <a:pos x="103" y="293"/>
                </a:cxn>
                <a:cxn ang="0">
                  <a:pos x="71" y="268"/>
                </a:cxn>
                <a:cxn ang="0">
                  <a:pos x="46" y="251"/>
                </a:cxn>
                <a:cxn ang="0">
                  <a:pos x="24" y="241"/>
                </a:cxn>
                <a:cxn ang="0">
                  <a:pos x="9" y="236"/>
                </a:cxn>
                <a:cxn ang="0">
                  <a:pos x="2" y="233"/>
                </a:cxn>
              </a:cxnLst>
              <a:rect l="0" t="0" r="r" b="b"/>
              <a:pathLst>
                <a:path w="860" h="626">
                  <a:moveTo>
                    <a:pt x="0" y="233"/>
                  </a:moveTo>
                  <a:lnTo>
                    <a:pt x="19" y="208"/>
                  </a:lnTo>
                  <a:lnTo>
                    <a:pt x="39" y="183"/>
                  </a:lnTo>
                  <a:lnTo>
                    <a:pt x="61" y="159"/>
                  </a:lnTo>
                  <a:lnTo>
                    <a:pt x="83" y="138"/>
                  </a:lnTo>
                  <a:lnTo>
                    <a:pt x="107" y="117"/>
                  </a:lnTo>
                  <a:lnTo>
                    <a:pt x="133" y="98"/>
                  </a:lnTo>
                  <a:lnTo>
                    <a:pt x="160" y="80"/>
                  </a:lnTo>
                  <a:lnTo>
                    <a:pt x="186" y="64"/>
                  </a:lnTo>
                  <a:lnTo>
                    <a:pt x="215" y="50"/>
                  </a:lnTo>
                  <a:lnTo>
                    <a:pt x="244" y="37"/>
                  </a:lnTo>
                  <a:lnTo>
                    <a:pt x="275" y="26"/>
                  </a:lnTo>
                  <a:lnTo>
                    <a:pt x="306" y="16"/>
                  </a:lnTo>
                  <a:lnTo>
                    <a:pt x="338" y="10"/>
                  </a:lnTo>
                  <a:lnTo>
                    <a:pt x="371" y="5"/>
                  </a:lnTo>
                  <a:lnTo>
                    <a:pt x="405" y="1"/>
                  </a:lnTo>
                  <a:lnTo>
                    <a:pt x="438" y="0"/>
                  </a:lnTo>
                  <a:lnTo>
                    <a:pt x="470" y="1"/>
                  </a:lnTo>
                  <a:lnTo>
                    <a:pt x="501" y="5"/>
                  </a:lnTo>
                  <a:lnTo>
                    <a:pt x="533" y="9"/>
                  </a:lnTo>
                  <a:lnTo>
                    <a:pt x="564" y="15"/>
                  </a:lnTo>
                  <a:lnTo>
                    <a:pt x="594" y="24"/>
                  </a:lnTo>
                  <a:lnTo>
                    <a:pt x="623" y="34"/>
                  </a:lnTo>
                  <a:lnTo>
                    <a:pt x="651" y="45"/>
                  </a:lnTo>
                  <a:lnTo>
                    <a:pt x="679" y="58"/>
                  </a:lnTo>
                  <a:lnTo>
                    <a:pt x="705" y="73"/>
                  </a:lnTo>
                  <a:lnTo>
                    <a:pt x="730" y="89"/>
                  </a:lnTo>
                  <a:lnTo>
                    <a:pt x="755" y="107"/>
                  </a:lnTo>
                  <a:lnTo>
                    <a:pt x="779" y="125"/>
                  </a:lnTo>
                  <a:lnTo>
                    <a:pt x="800" y="145"/>
                  </a:lnTo>
                  <a:lnTo>
                    <a:pt x="822" y="167"/>
                  </a:lnTo>
                  <a:lnTo>
                    <a:pt x="842" y="189"/>
                  </a:lnTo>
                  <a:lnTo>
                    <a:pt x="860" y="213"/>
                  </a:lnTo>
                  <a:lnTo>
                    <a:pt x="855" y="215"/>
                  </a:lnTo>
                  <a:lnTo>
                    <a:pt x="841" y="222"/>
                  </a:lnTo>
                  <a:lnTo>
                    <a:pt x="821" y="232"/>
                  </a:lnTo>
                  <a:lnTo>
                    <a:pt x="797" y="250"/>
                  </a:lnTo>
                  <a:lnTo>
                    <a:pt x="771" y="272"/>
                  </a:lnTo>
                  <a:lnTo>
                    <a:pt x="745" y="302"/>
                  </a:lnTo>
                  <a:lnTo>
                    <a:pt x="724" y="339"/>
                  </a:lnTo>
                  <a:lnTo>
                    <a:pt x="707" y="384"/>
                  </a:lnTo>
                  <a:lnTo>
                    <a:pt x="706" y="386"/>
                  </a:lnTo>
                  <a:lnTo>
                    <a:pt x="703" y="394"/>
                  </a:lnTo>
                  <a:lnTo>
                    <a:pt x="700" y="404"/>
                  </a:lnTo>
                  <a:lnTo>
                    <a:pt x="695" y="418"/>
                  </a:lnTo>
                  <a:lnTo>
                    <a:pt x="688" y="436"/>
                  </a:lnTo>
                  <a:lnTo>
                    <a:pt x="680" y="455"/>
                  </a:lnTo>
                  <a:lnTo>
                    <a:pt x="669" y="475"/>
                  </a:lnTo>
                  <a:lnTo>
                    <a:pt x="656" y="497"/>
                  </a:lnTo>
                  <a:lnTo>
                    <a:pt x="642" y="518"/>
                  </a:lnTo>
                  <a:lnTo>
                    <a:pt x="625" y="540"/>
                  </a:lnTo>
                  <a:lnTo>
                    <a:pt x="606" y="560"/>
                  </a:lnTo>
                  <a:lnTo>
                    <a:pt x="585" y="578"/>
                  </a:lnTo>
                  <a:lnTo>
                    <a:pt x="560" y="596"/>
                  </a:lnTo>
                  <a:lnTo>
                    <a:pt x="535" y="609"/>
                  </a:lnTo>
                  <a:lnTo>
                    <a:pt x="506" y="619"/>
                  </a:lnTo>
                  <a:lnTo>
                    <a:pt x="473" y="625"/>
                  </a:lnTo>
                  <a:lnTo>
                    <a:pt x="472" y="625"/>
                  </a:lnTo>
                  <a:lnTo>
                    <a:pt x="468" y="626"/>
                  </a:lnTo>
                  <a:lnTo>
                    <a:pt x="462" y="626"/>
                  </a:lnTo>
                  <a:lnTo>
                    <a:pt x="453" y="625"/>
                  </a:lnTo>
                  <a:lnTo>
                    <a:pt x="442" y="624"/>
                  </a:lnTo>
                  <a:lnTo>
                    <a:pt x="429" y="620"/>
                  </a:lnTo>
                  <a:lnTo>
                    <a:pt x="413" y="615"/>
                  </a:lnTo>
                  <a:lnTo>
                    <a:pt x="396" y="606"/>
                  </a:lnTo>
                  <a:lnTo>
                    <a:pt x="377" y="596"/>
                  </a:lnTo>
                  <a:lnTo>
                    <a:pt x="355" y="582"/>
                  </a:lnTo>
                  <a:lnTo>
                    <a:pt x="333" y="563"/>
                  </a:lnTo>
                  <a:lnTo>
                    <a:pt x="308" y="541"/>
                  </a:lnTo>
                  <a:lnTo>
                    <a:pt x="281" y="514"/>
                  </a:lnTo>
                  <a:lnTo>
                    <a:pt x="253" y="482"/>
                  </a:lnTo>
                  <a:lnTo>
                    <a:pt x="223" y="443"/>
                  </a:lnTo>
                  <a:lnTo>
                    <a:pt x="192" y="399"/>
                  </a:lnTo>
                  <a:lnTo>
                    <a:pt x="172" y="372"/>
                  </a:lnTo>
                  <a:lnTo>
                    <a:pt x="154" y="347"/>
                  </a:lnTo>
                  <a:lnTo>
                    <a:pt x="136" y="327"/>
                  </a:lnTo>
                  <a:lnTo>
                    <a:pt x="119" y="309"/>
                  </a:lnTo>
                  <a:lnTo>
                    <a:pt x="103" y="293"/>
                  </a:lnTo>
                  <a:lnTo>
                    <a:pt x="86" y="279"/>
                  </a:lnTo>
                  <a:lnTo>
                    <a:pt x="71" y="268"/>
                  </a:lnTo>
                  <a:lnTo>
                    <a:pt x="57" y="258"/>
                  </a:lnTo>
                  <a:lnTo>
                    <a:pt x="46" y="251"/>
                  </a:lnTo>
                  <a:lnTo>
                    <a:pt x="34" y="245"/>
                  </a:lnTo>
                  <a:lnTo>
                    <a:pt x="24" y="241"/>
                  </a:lnTo>
                  <a:lnTo>
                    <a:pt x="15" y="238"/>
                  </a:lnTo>
                  <a:lnTo>
                    <a:pt x="9" y="236"/>
                  </a:lnTo>
                  <a:lnTo>
                    <a:pt x="5" y="235"/>
                  </a:lnTo>
                  <a:lnTo>
                    <a:pt x="2" y="233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0" name="Freeform 10"/>
            <p:cNvSpPr>
              <a:spLocks noChangeAspect="1"/>
            </p:cNvSpPr>
            <p:nvPr/>
          </p:nvSpPr>
          <p:spPr bwMode="auto">
            <a:xfrm>
              <a:off x="1077" y="394"/>
              <a:ext cx="45" cy="66"/>
            </a:xfrm>
            <a:custGeom>
              <a:avLst/>
              <a:gdLst/>
              <a:ahLst/>
              <a:cxnLst>
                <a:cxn ang="0">
                  <a:pos x="59" y="27"/>
                </a:cxn>
                <a:cxn ang="0">
                  <a:pos x="59" y="133"/>
                </a:cxn>
                <a:cxn ang="0">
                  <a:pos x="90" y="133"/>
                </a:cxn>
                <a:cxn ang="0">
                  <a:pos x="90" y="26"/>
                </a:cxn>
                <a:cxn ang="0">
                  <a:pos x="89" y="22"/>
                </a:cxn>
                <a:cxn ang="0">
                  <a:pos x="86" y="13"/>
                </a:cxn>
                <a:cxn ang="0">
                  <a:pos x="79" y="4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28" y="133"/>
                </a:cxn>
                <a:cxn ang="0">
                  <a:pos x="28" y="27"/>
                </a:cxn>
                <a:cxn ang="0">
                  <a:pos x="29" y="25"/>
                </a:cxn>
                <a:cxn ang="0">
                  <a:pos x="30" y="23"/>
                </a:cxn>
                <a:cxn ang="0">
                  <a:pos x="31" y="22"/>
                </a:cxn>
                <a:cxn ang="0">
                  <a:pos x="32" y="22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4"/>
                </a:cxn>
                <a:cxn ang="0">
                  <a:pos x="59" y="26"/>
                </a:cxn>
                <a:cxn ang="0">
                  <a:pos x="59" y="27"/>
                </a:cxn>
              </a:cxnLst>
              <a:rect l="0" t="0" r="r" b="b"/>
              <a:pathLst>
                <a:path w="90" h="133">
                  <a:moveTo>
                    <a:pt x="59" y="27"/>
                  </a:moveTo>
                  <a:lnTo>
                    <a:pt x="59" y="133"/>
                  </a:lnTo>
                  <a:lnTo>
                    <a:pt x="90" y="133"/>
                  </a:lnTo>
                  <a:lnTo>
                    <a:pt x="90" y="26"/>
                  </a:lnTo>
                  <a:lnTo>
                    <a:pt x="89" y="22"/>
                  </a:lnTo>
                  <a:lnTo>
                    <a:pt x="86" y="13"/>
                  </a:lnTo>
                  <a:lnTo>
                    <a:pt x="79" y="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28" y="133"/>
                  </a:lnTo>
                  <a:lnTo>
                    <a:pt x="28" y="27"/>
                  </a:lnTo>
                  <a:lnTo>
                    <a:pt x="29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4"/>
                  </a:lnTo>
                  <a:lnTo>
                    <a:pt x="59" y="26"/>
                  </a:lnTo>
                  <a:lnTo>
                    <a:pt x="5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1" name="Freeform 11"/>
            <p:cNvSpPr>
              <a:spLocks noChangeAspect="1"/>
            </p:cNvSpPr>
            <p:nvPr/>
          </p:nvSpPr>
          <p:spPr bwMode="auto">
            <a:xfrm>
              <a:off x="1134" y="392"/>
              <a:ext cx="44" cy="68"/>
            </a:xfrm>
            <a:custGeom>
              <a:avLst/>
              <a:gdLst/>
              <a:ahLst/>
              <a:cxnLst>
                <a:cxn ang="0">
                  <a:pos x="67" y="135"/>
                </a:cxn>
                <a:cxn ang="0">
                  <a:pos x="75" y="133"/>
                </a:cxn>
                <a:cxn ang="0">
                  <a:pos x="82" y="129"/>
                </a:cxn>
                <a:cxn ang="0">
                  <a:pos x="86" y="121"/>
                </a:cxn>
                <a:cxn ang="0">
                  <a:pos x="88" y="113"/>
                </a:cxn>
                <a:cxn ang="0">
                  <a:pos x="88" y="22"/>
                </a:cxn>
                <a:cxn ang="0">
                  <a:pos x="86" y="14"/>
                </a:cxn>
                <a:cxn ang="0">
                  <a:pos x="82" y="6"/>
                </a:cxn>
                <a:cxn ang="0">
                  <a:pos x="75" y="2"/>
                </a:cxn>
                <a:cxn ang="0">
                  <a:pos x="67" y="0"/>
                </a:cxn>
                <a:cxn ang="0">
                  <a:pos x="22" y="0"/>
                </a:cxn>
                <a:cxn ang="0">
                  <a:pos x="13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2"/>
                </a:cxn>
                <a:cxn ang="0">
                  <a:pos x="0" y="113"/>
                </a:cxn>
                <a:cxn ang="0">
                  <a:pos x="2" y="121"/>
                </a:cxn>
                <a:cxn ang="0">
                  <a:pos x="6" y="129"/>
                </a:cxn>
                <a:cxn ang="0">
                  <a:pos x="13" y="133"/>
                </a:cxn>
                <a:cxn ang="0">
                  <a:pos x="22" y="135"/>
                </a:cxn>
                <a:cxn ang="0">
                  <a:pos x="67" y="135"/>
                </a:cxn>
              </a:cxnLst>
              <a:rect l="0" t="0" r="r" b="b"/>
              <a:pathLst>
                <a:path w="88" h="135">
                  <a:moveTo>
                    <a:pt x="67" y="135"/>
                  </a:moveTo>
                  <a:lnTo>
                    <a:pt x="75" y="133"/>
                  </a:lnTo>
                  <a:lnTo>
                    <a:pt x="82" y="129"/>
                  </a:lnTo>
                  <a:lnTo>
                    <a:pt x="86" y="121"/>
                  </a:lnTo>
                  <a:lnTo>
                    <a:pt x="88" y="113"/>
                  </a:lnTo>
                  <a:lnTo>
                    <a:pt x="88" y="22"/>
                  </a:lnTo>
                  <a:lnTo>
                    <a:pt x="86" y="14"/>
                  </a:lnTo>
                  <a:lnTo>
                    <a:pt x="82" y="6"/>
                  </a:lnTo>
                  <a:lnTo>
                    <a:pt x="75" y="2"/>
                  </a:lnTo>
                  <a:lnTo>
                    <a:pt x="67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113"/>
                  </a:lnTo>
                  <a:lnTo>
                    <a:pt x="2" y="121"/>
                  </a:lnTo>
                  <a:lnTo>
                    <a:pt x="6" y="129"/>
                  </a:lnTo>
                  <a:lnTo>
                    <a:pt x="13" y="133"/>
                  </a:lnTo>
                  <a:lnTo>
                    <a:pt x="22" y="135"/>
                  </a:lnTo>
                  <a:lnTo>
                    <a:pt x="67" y="1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2" name="Freeform 12"/>
            <p:cNvSpPr>
              <a:spLocks noChangeAspect="1"/>
            </p:cNvSpPr>
            <p:nvPr/>
          </p:nvSpPr>
          <p:spPr bwMode="auto">
            <a:xfrm>
              <a:off x="1146" y="403"/>
              <a:ext cx="19" cy="47"/>
            </a:xfrm>
            <a:custGeom>
              <a:avLst/>
              <a:gdLst/>
              <a:ahLst/>
              <a:cxnLst>
                <a:cxn ang="0">
                  <a:pos x="32" y="94"/>
                </a:cxn>
                <a:cxn ang="0">
                  <a:pos x="34" y="94"/>
                </a:cxn>
                <a:cxn ang="0">
                  <a:pos x="36" y="93"/>
                </a:cxn>
                <a:cxn ang="0">
                  <a:pos x="37" y="91"/>
                </a:cxn>
                <a:cxn ang="0">
                  <a:pos x="37" y="90"/>
                </a:cxn>
                <a:cxn ang="0">
                  <a:pos x="37" y="6"/>
                </a:cxn>
                <a:cxn ang="0">
                  <a:pos x="37" y="4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0"/>
                </a:cxn>
                <a:cxn ang="0">
                  <a:pos x="1" y="91"/>
                </a:cxn>
                <a:cxn ang="0">
                  <a:pos x="2" y="93"/>
                </a:cxn>
                <a:cxn ang="0">
                  <a:pos x="3" y="94"/>
                </a:cxn>
                <a:cxn ang="0">
                  <a:pos x="5" y="94"/>
                </a:cxn>
                <a:cxn ang="0">
                  <a:pos x="32" y="94"/>
                </a:cxn>
              </a:cxnLst>
              <a:rect l="0" t="0" r="r" b="b"/>
              <a:pathLst>
                <a:path w="37" h="94">
                  <a:moveTo>
                    <a:pt x="32" y="94"/>
                  </a:moveTo>
                  <a:lnTo>
                    <a:pt x="34" y="94"/>
                  </a:lnTo>
                  <a:lnTo>
                    <a:pt x="36" y="93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0"/>
                  </a:lnTo>
                  <a:lnTo>
                    <a:pt x="1" y="91"/>
                  </a:lnTo>
                  <a:lnTo>
                    <a:pt x="2" y="93"/>
                  </a:lnTo>
                  <a:lnTo>
                    <a:pt x="3" y="94"/>
                  </a:lnTo>
                  <a:lnTo>
                    <a:pt x="5" y="94"/>
                  </a:lnTo>
                  <a:lnTo>
                    <a:pt x="32" y="9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3" name="Freeform 13"/>
            <p:cNvSpPr>
              <a:spLocks noChangeAspect="1"/>
            </p:cNvSpPr>
            <p:nvPr/>
          </p:nvSpPr>
          <p:spPr bwMode="auto">
            <a:xfrm>
              <a:off x="1189" y="393"/>
              <a:ext cx="44" cy="67"/>
            </a:xfrm>
            <a:custGeom>
              <a:avLst/>
              <a:gdLst/>
              <a:ahLst/>
              <a:cxnLst>
                <a:cxn ang="0">
                  <a:pos x="89" y="134"/>
                </a:cxn>
                <a:cxn ang="0">
                  <a:pos x="89" y="23"/>
                </a:cxn>
                <a:cxn ang="0">
                  <a:pos x="87" y="14"/>
                </a:cxn>
                <a:cxn ang="0">
                  <a:pos x="83" y="6"/>
                </a:cxn>
                <a:cxn ang="0">
                  <a:pos x="75" y="2"/>
                </a:cxn>
                <a:cxn ang="0">
                  <a:pos x="66" y="0"/>
                </a:cxn>
                <a:cxn ang="0">
                  <a:pos x="22" y="0"/>
                </a:cxn>
                <a:cxn ang="0">
                  <a:pos x="14" y="2"/>
                </a:cxn>
                <a:cxn ang="0">
                  <a:pos x="6" y="6"/>
                </a:cxn>
                <a:cxn ang="0">
                  <a:pos x="2" y="14"/>
                </a:cxn>
                <a:cxn ang="0">
                  <a:pos x="0" y="23"/>
                </a:cxn>
                <a:cxn ang="0">
                  <a:pos x="0" y="134"/>
                </a:cxn>
                <a:cxn ang="0">
                  <a:pos x="26" y="134"/>
                </a:cxn>
                <a:cxn ang="0">
                  <a:pos x="26" y="77"/>
                </a:cxn>
                <a:cxn ang="0">
                  <a:pos x="61" y="77"/>
                </a:cxn>
                <a:cxn ang="0">
                  <a:pos x="61" y="134"/>
                </a:cxn>
                <a:cxn ang="0">
                  <a:pos x="89" y="134"/>
                </a:cxn>
              </a:cxnLst>
              <a:rect l="0" t="0" r="r" b="b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6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7"/>
                  </a:lnTo>
                  <a:lnTo>
                    <a:pt x="61" y="77"/>
                  </a:lnTo>
                  <a:lnTo>
                    <a:pt x="61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4" name="Freeform 14"/>
            <p:cNvSpPr>
              <a:spLocks noChangeAspect="1"/>
            </p:cNvSpPr>
            <p:nvPr/>
          </p:nvSpPr>
          <p:spPr bwMode="auto">
            <a:xfrm>
              <a:off x="1201" y="404"/>
              <a:ext cx="19" cy="17"/>
            </a:xfrm>
            <a:custGeom>
              <a:avLst/>
              <a:gdLst/>
              <a:ahLst/>
              <a:cxnLst>
                <a:cxn ang="0">
                  <a:pos x="38" y="34"/>
                </a:cxn>
                <a:cxn ang="0">
                  <a:pos x="38" y="4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34"/>
                </a:cxn>
                <a:cxn ang="0">
                  <a:pos x="38" y="34"/>
                </a:cxn>
              </a:cxnLst>
              <a:rect l="0" t="0" r="r" b="b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5" name="Freeform 15"/>
            <p:cNvSpPr>
              <a:spLocks noChangeAspect="1"/>
            </p:cNvSpPr>
            <p:nvPr/>
          </p:nvSpPr>
          <p:spPr bwMode="auto">
            <a:xfrm>
              <a:off x="1246" y="394"/>
              <a:ext cx="45" cy="67"/>
            </a:xfrm>
            <a:custGeom>
              <a:avLst/>
              <a:gdLst/>
              <a:ahLst/>
              <a:cxnLst>
                <a:cxn ang="0">
                  <a:pos x="89" y="134"/>
                </a:cxn>
                <a:cxn ang="0">
                  <a:pos x="89" y="23"/>
                </a:cxn>
                <a:cxn ang="0">
                  <a:pos x="87" y="14"/>
                </a:cxn>
                <a:cxn ang="0">
                  <a:pos x="83" y="7"/>
                </a:cxn>
                <a:cxn ang="0">
                  <a:pos x="75" y="2"/>
                </a:cxn>
                <a:cxn ang="0">
                  <a:pos x="66" y="0"/>
                </a:cxn>
                <a:cxn ang="0">
                  <a:pos x="22" y="0"/>
                </a:cxn>
                <a:cxn ang="0">
                  <a:pos x="14" y="2"/>
                </a:cxn>
                <a:cxn ang="0">
                  <a:pos x="6" y="7"/>
                </a:cxn>
                <a:cxn ang="0">
                  <a:pos x="2" y="14"/>
                </a:cxn>
                <a:cxn ang="0">
                  <a:pos x="0" y="23"/>
                </a:cxn>
                <a:cxn ang="0">
                  <a:pos x="0" y="134"/>
                </a:cxn>
                <a:cxn ang="0">
                  <a:pos x="26" y="134"/>
                </a:cxn>
                <a:cxn ang="0">
                  <a:pos x="26" y="79"/>
                </a:cxn>
                <a:cxn ang="0">
                  <a:pos x="62" y="79"/>
                </a:cxn>
                <a:cxn ang="0">
                  <a:pos x="62" y="134"/>
                </a:cxn>
                <a:cxn ang="0">
                  <a:pos x="89" y="134"/>
                </a:cxn>
              </a:cxnLst>
              <a:rect l="0" t="0" r="r" b="b"/>
              <a:pathLst>
                <a:path w="89" h="134">
                  <a:moveTo>
                    <a:pt x="89" y="134"/>
                  </a:moveTo>
                  <a:lnTo>
                    <a:pt x="89" y="23"/>
                  </a:lnTo>
                  <a:lnTo>
                    <a:pt x="87" y="14"/>
                  </a:lnTo>
                  <a:lnTo>
                    <a:pt x="83" y="7"/>
                  </a:lnTo>
                  <a:lnTo>
                    <a:pt x="75" y="2"/>
                  </a:lnTo>
                  <a:lnTo>
                    <a:pt x="66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7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134"/>
                  </a:lnTo>
                  <a:lnTo>
                    <a:pt x="26" y="134"/>
                  </a:lnTo>
                  <a:lnTo>
                    <a:pt x="26" y="79"/>
                  </a:lnTo>
                  <a:lnTo>
                    <a:pt x="62" y="79"/>
                  </a:lnTo>
                  <a:lnTo>
                    <a:pt x="62" y="134"/>
                  </a:lnTo>
                  <a:lnTo>
                    <a:pt x="89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96" name="Freeform 16"/>
            <p:cNvSpPr>
              <a:spLocks noChangeAspect="1"/>
            </p:cNvSpPr>
            <p:nvPr/>
          </p:nvSpPr>
          <p:spPr bwMode="auto">
            <a:xfrm>
              <a:off x="1259" y="405"/>
              <a:ext cx="19" cy="17"/>
            </a:xfrm>
            <a:custGeom>
              <a:avLst/>
              <a:gdLst/>
              <a:ahLst/>
              <a:cxnLst>
                <a:cxn ang="0">
                  <a:pos x="38" y="34"/>
                </a:cxn>
                <a:cxn ang="0">
                  <a:pos x="38" y="4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5" y="0"/>
                </a:cxn>
                <a:cxn ang="0">
                  <a:pos x="33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34"/>
                </a:cxn>
                <a:cxn ang="0">
                  <a:pos x="38" y="34"/>
                </a:cxn>
              </a:cxnLst>
              <a:rect l="0" t="0" r="r" b="b"/>
              <a:pathLst>
                <a:path w="38" h="34">
                  <a:moveTo>
                    <a:pt x="38" y="34"/>
                  </a:moveTo>
                  <a:lnTo>
                    <a:pt x="38" y="4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70097" name="Picture 17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3862"/>
            <a:ext cx="1371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098" name="Text Box 18"/>
          <p:cNvSpPr txBox="1">
            <a:spLocks noChangeArrowheads="1"/>
          </p:cNvSpPr>
          <p:nvPr/>
        </p:nvSpPr>
        <p:spPr bwMode="auto">
          <a:xfrm>
            <a:off x="0" y="2133600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October 2012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NOAA Climate Diagnostics and Prediction Workshop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18" name="Picture 21" descr="Description: nhc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5486400"/>
            <a:ext cx="15811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Reanalysis of NW Pacific Typhoon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Shifts in Typhoon Tracks over the western North Pacific during the 20th century based on the recovery of historical data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Hisayuki</a:t>
            </a:r>
            <a:r>
              <a:rPr lang="en-US" b="1" dirty="0" smtClean="0">
                <a:solidFill>
                  <a:schemeClr val="bg1"/>
                </a:solidFill>
              </a:rPr>
              <a:t> Kubota</a:t>
            </a:r>
            <a:r>
              <a:rPr lang="en-US" dirty="0" smtClean="0">
                <a:solidFill>
                  <a:schemeClr val="bg1"/>
                </a:solidFill>
              </a:rPr>
              <a:t>, Research Institute for Global Change/ Japan Agency for Marine-Earth Science and Technology, Yokosuka, Japan; and J. C. L. Chan, J. Matsumoto, and E. </a:t>
            </a:r>
            <a:r>
              <a:rPr lang="en-US" dirty="0" err="1" smtClean="0">
                <a:solidFill>
                  <a:schemeClr val="bg1"/>
                </a:solidFill>
              </a:rPr>
              <a:t>Ginn</a:t>
            </a:r>
            <a:r>
              <a:rPr lang="en-US" dirty="0" smtClean="0">
                <a:solidFill>
                  <a:schemeClr val="bg1"/>
                </a:solidFill>
              </a:rPr>
              <a:t> – American Meteorological Society Hurricanes and Tropical Meteorology Conference, April 2012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a typeface="+mj-ea"/>
                <a:cs typeface="+mj-cs"/>
              </a:rPr>
              <a:t>Revised HURDAT average position errors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3175" y="1066800"/>
          <a:ext cx="9140825" cy="1860550"/>
        </p:xfrm>
        <a:graphic>
          <a:graphicData uri="http://schemas.openxmlformats.org/presentationml/2006/ole">
            <p:oleObj spid="_x0000_s1687554" name="Worksheet" r:id="rId4" imgW="4819650" imgH="981050" progId="Excel.Sheet.8">
              <p:embed/>
            </p:oleObj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0" y="4527550"/>
          <a:ext cx="9140825" cy="2070100"/>
        </p:xfrm>
        <a:graphic>
          <a:graphicData uri="http://schemas.openxmlformats.org/presentationml/2006/ole">
            <p:oleObj spid="_x0000_s1687555" name="Worksheet" r:id="rId5" imgW="5048250" imgH="1143203" progId="Excel.Sheet.8">
              <p:embed/>
            </p:oleObj>
          </a:graphicData>
        </a:graphic>
      </p:graphicFrame>
      <p:sp>
        <p:nvSpPr>
          <p:cNvPr id="11269" name="Text Box 14"/>
          <p:cNvSpPr txBox="1">
            <a:spLocks noChangeArrowheads="1"/>
          </p:cNvSpPr>
          <p:nvPr/>
        </p:nvSpPr>
        <p:spPr bwMode="auto">
          <a:xfrm>
            <a:off x="304800" y="3840163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Revised HURDAT average intensity errors</a:t>
            </a:r>
          </a:p>
        </p:txBody>
      </p:sp>
      <p:sp>
        <p:nvSpPr>
          <p:cNvPr id="11270" name="Text Box 15"/>
          <p:cNvSpPr txBox="1">
            <a:spLocks noChangeArrowheads="1"/>
          </p:cNvSpPr>
          <p:nvPr/>
        </p:nvSpPr>
        <p:spPr bwMode="auto">
          <a:xfrm>
            <a:off x="76200" y="31242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1851-1920 numbers from Landsea et al. 2004, Landsea et al. 2008.  Late </a:t>
            </a:r>
            <a:r>
              <a:rPr lang="en-US" sz="1400" dirty="0" err="1">
                <a:solidFill>
                  <a:schemeClr val="bg1"/>
                </a:solidFill>
              </a:rPr>
              <a:t>1990s</a:t>
            </a:r>
            <a:r>
              <a:rPr lang="en-US" sz="1400" dirty="0">
                <a:solidFill>
                  <a:schemeClr val="bg1"/>
                </a:solidFill>
              </a:rPr>
              <a:t> and late </a:t>
            </a:r>
            <a:r>
              <a:rPr lang="en-US" sz="1400" dirty="0" err="1">
                <a:solidFill>
                  <a:schemeClr val="bg1"/>
                </a:solidFill>
              </a:rPr>
              <a:t>2000s</a:t>
            </a:r>
            <a:r>
              <a:rPr lang="en-US" sz="1400" dirty="0">
                <a:solidFill>
                  <a:schemeClr val="bg1"/>
                </a:solidFill>
              </a:rPr>
              <a:t> estimates from Landsea </a:t>
            </a:r>
            <a:r>
              <a:rPr lang="en-US" sz="1400" dirty="0" smtClean="0">
                <a:solidFill>
                  <a:schemeClr val="bg1"/>
                </a:solidFill>
              </a:rPr>
              <a:t>2012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Revised HURDAT intensity biases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ph idx="1"/>
          </p:nvPr>
        </p:nvGraphicFramePr>
        <p:xfrm>
          <a:off x="358775" y="2892425"/>
          <a:ext cx="8429625" cy="2116138"/>
        </p:xfrm>
        <a:graphic>
          <a:graphicData uri="http://schemas.openxmlformats.org/presentationml/2006/ole">
            <p:oleObj spid="_x0000_s1688578" name="Worksheet" r:id="rId4" imgW="4552950" imgH="1143203" progId="Excel.Sheet.8">
              <p:embed/>
            </p:oleObj>
          </a:graphicData>
        </a:graphic>
      </p:graphicFrame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0" y="5334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1851-1920 numbers from Landsea et al. 2004, Landsea et al. 2008.  Late </a:t>
            </a:r>
            <a:r>
              <a:rPr lang="en-US" sz="1400" dirty="0" err="1">
                <a:solidFill>
                  <a:schemeClr val="bg1"/>
                </a:solidFill>
              </a:rPr>
              <a:t>1990s</a:t>
            </a:r>
            <a:r>
              <a:rPr lang="en-US" sz="1400" dirty="0">
                <a:solidFill>
                  <a:schemeClr val="bg1"/>
                </a:solidFill>
              </a:rPr>
              <a:t> and late </a:t>
            </a:r>
            <a:r>
              <a:rPr lang="en-US" sz="1400" dirty="0" err="1">
                <a:solidFill>
                  <a:schemeClr val="bg1"/>
                </a:solidFill>
              </a:rPr>
              <a:t>2000s</a:t>
            </a:r>
            <a:r>
              <a:rPr lang="en-US" sz="1400" dirty="0">
                <a:solidFill>
                  <a:schemeClr val="bg1"/>
                </a:solidFill>
              </a:rPr>
              <a:t> estimates from Landsea </a:t>
            </a:r>
            <a:r>
              <a:rPr lang="en-US" sz="1400" dirty="0" smtClean="0">
                <a:solidFill>
                  <a:schemeClr val="bg1"/>
                </a:solidFill>
              </a:rPr>
              <a:t>2012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Major hurricanes</a:t>
            </a:r>
          </a:p>
        </p:txBody>
      </p:sp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013"/>
            <a:ext cx="9140825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FF"/>
                </a:solidFill>
              </a:rPr>
              <a:t>Original (avg = 3.6)</a:t>
            </a: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1524000" y="4387850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3300"/>
                </a:solidFill>
              </a:rPr>
              <a:t>Revised (avg = 2.6)</a:t>
            </a:r>
          </a:p>
        </p:txBody>
      </p:sp>
      <p:sp>
        <p:nvSpPr>
          <p:cNvPr id="53254" name="Line 9"/>
          <p:cNvSpPr>
            <a:spLocks noChangeShapeType="1"/>
          </p:cNvSpPr>
          <p:nvPr/>
        </p:nvSpPr>
        <p:spPr bwMode="auto">
          <a:xfrm>
            <a:off x="685800" y="4899025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5" name="Line 10"/>
          <p:cNvSpPr>
            <a:spLocks noChangeShapeType="1"/>
          </p:cNvSpPr>
          <p:nvPr/>
        </p:nvSpPr>
        <p:spPr bwMode="auto">
          <a:xfrm>
            <a:off x="685800" y="4386263"/>
            <a:ext cx="7543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76200"/>
            <a:ext cx="533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More data Sources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3257550" y="1046163"/>
          <a:ext cx="5886450" cy="1593850"/>
        </p:xfrm>
        <a:graphic>
          <a:graphicData uri="http://schemas.openxmlformats.org/presentationml/2006/ole">
            <p:oleObj spid="_x0000_s1747970" name="Worksheet" r:id="rId4" imgW="9572549" imgH="2581351" progId="Excel.Sheet.8">
              <p:embed/>
            </p:oleObj>
          </a:graphicData>
        </a:graphic>
      </p:graphicFrame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5105400" y="533400"/>
            <a:ext cx="358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COADS Ship Observations</a:t>
            </a:r>
          </a:p>
        </p:txBody>
      </p:sp>
      <p:pic>
        <p:nvPicPr>
          <p:cNvPr id="1029" name="Picture 11"/>
          <p:cNvPicPr>
            <a:picLocks noChangeAspect="1" noChangeArrowheads="1"/>
          </p:cNvPicPr>
          <p:nvPr/>
        </p:nvPicPr>
        <p:blipFill>
          <a:blip r:embed="rId5" cstate="print"/>
          <a:srcRect l="68979" t="54747" r="6078" b="17848"/>
          <a:stretch>
            <a:fillRect/>
          </a:stretch>
        </p:blipFill>
        <p:spPr bwMode="auto">
          <a:xfrm>
            <a:off x="5105400" y="3362325"/>
            <a:ext cx="40386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12"/>
          <p:cNvSpPr txBox="1">
            <a:spLocks noChangeArrowheads="1"/>
          </p:cNvSpPr>
          <p:nvPr/>
        </p:nvSpPr>
        <p:spPr bwMode="auto">
          <a:xfrm>
            <a:off x="6172200" y="28956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MWR Tracks of Lows</a:t>
            </a:r>
          </a:p>
        </p:txBody>
      </p:sp>
      <p:sp>
        <p:nvSpPr>
          <p:cNvPr id="190477" name="Rectangle 13"/>
          <p:cNvSpPr>
            <a:spLocks noChangeArrowheads="1"/>
          </p:cNvSpPr>
          <p:nvPr/>
        </p:nvSpPr>
        <p:spPr bwMode="auto">
          <a:xfrm>
            <a:off x="0" y="31242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10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</a:rPr>
              <a:t>Monthly Weather Review (MWR) post-season summary articles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10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</a:rPr>
              <a:t>Navy, Army-Air Force, and Air Weather Service post-season hurricane summaries: These focus on aircraft reconnaissance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10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</a:rPr>
              <a:t>Original Monthly Records and Climatological Data Summaries of U.S. coastal station observations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10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</a:rPr>
              <a:t>Several publications on case studies of Atlantic hurricanes</a:t>
            </a:r>
          </a:p>
        </p:txBody>
      </p:sp>
      <p:sp>
        <p:nvSpPr>
          <p:cNvPr id="1032" name="Text Box 14"/>
          <p:cNvSpPr txBox="1">
            <a:spLocks noChangeArrowheads="1"/>
          </p:cNvSpPr>
          <p:nvPr/>
        </p:nvSpPr>
        <p:spPr bwMode="auto">
          <a:xfrm>
            <a:off x="457200" y="2819400"/>
            <a:ext cx="358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Other useful data sources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Track analysis methodology</a:t>
            </a:r>
            <a:b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(with abundant recon fixes)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733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All center fixes compiled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Fixes plotted and interpolated to 6-hourly positions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Ship and station data plotted against aircraft 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Final revised positions are a consensus of all 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When lack of data, significant changes are not implemented  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 cstate="print"/>
          <a:srcRect l="15625" t="28906" r="40001" b="17188"/>
          <a:stretch>
            <a:fillRect/>
          </a:stretch>
        </p:blipFill>
        <p:spPr bwMode="auto">
          <a:xfrm>
            <a:off x="3733800" y="1600200"/>
            <a:ext cx="5410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81000" y="685800"/>
            <a:ext cx="5791200" cy="4648200"/>
          </a:xfrm>
          <a:noFill/>
        </p:spPr>
        <p:txBody>
          <a:bodyPr anchor="ctr" anchorCtr="1"/>
          <a:lstStyle/>
          <a:p>
            <a:r>
              <a:rPr lang="en-US" sz="4000" dirty="0" smtClean="0">
                <a:solidFill>
                  <a:schemeClr val="bg1"/>
                </a:solidFill>
                <a:latin typeface="Arial" charset="0"/>
              </a:rPr>
              <a:t>HURDAT </a:t>
            </a:r>
            <a:r>
              <a:rPr lang="en-US" sz="4000" dirty="0">
                <a:solidFill>
                  <a:schemeClr val="bg1"/>
                </a:solidFill>
                <a:latin typeface="Arial" charset="0"/>
              </a:rPr>
              <a:t>applications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Validation of official and model predictions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Climate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trend assessment – long term trends, seasonal forecasts, etc.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charset="0"/>
              </a:rPr>
              <a:t>Building code standards and insurance rates for coastal communities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charset="0"/>
              </a:rPr>
              <a:t>Risk assessment for emergency managers (recurrence intervals)</a:t>
            </a:r>
          </a:p>
        </p:txBody>
      </p:sp>
      <p:graphicFrame>
        <p:nvGraphicFramePr>
          <p:cNvPr id="12226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61895869"/>
              </p:ext>
            </p:extLst>
          </p:nvPr>
        </p:nvGraphicFramePr>
        <p:xfrm>
          <a:off x="5353050" y="2362200"/>
          <a:ext cx="3790950" cy="2352675"/>
        </p:xfrm>
        <a:graphic>
          <a:graphicData uri="http://schemas.openxmlformats.org/presentationml/2006/ole">
            <p:oleObj spid="_x0000_s1394697" name="Photo Editor Photo" r:id="rId4" imgW="7102456" imgH="5113463" progId="">
              <p:embed/>
            </p:oleObj>
          </a:graphicData>
        </a:graphic>
      </p:graphicFrame>
      <p:pic>
        <p:nvPicPr>
          <p:cNvPr id="122266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4000" y="0"/>
            <a:ext cx="3810000" cy="2438400"/>
          </a:xfrm>
          <a:noFill/>
          <a:ln/>
        </p:spPr>
      </p:pic>
      <p:pic>
        <p:nvPicPr>
          <p:cNvPr id="139675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381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964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Ship, coastal stations, aircraft reconnaissance data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Brown </a:t>
            </a:r>
            <a:r>
              <a:rPr lang="en-US" sz="2800" dirty="0">
                <a:solidFill>
                  <a:schemeClr val="bg1"/>
                </a:solidFill>
              </a:rPr>
              <a:t>et al. (2006) pressure-wind relationships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Vickery et al. (2000) </a:t>
            </a:r>
            <a:r>
              <a:rPr lang="en-US" sz="2800" dirty="0" err="1">
                <a:solidFill>
                  <a:schemeClr val="bg1"/>
                </a:solidFill>
              </a:rPr>
              <a:t>climatological</a:t>
            </a:r>
            <a:r>
              <a:rPr lang="en-US" sz="2800" dirty="0">
                <a:solidFill>
                  <a:schemeClr val="bg1"/>
                </a:solidFill>
              </a:rPr>
              <a:t> RMW values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Kaplan and DeMaria (1995) inland decay model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>
                <a:solidFill>
                  <a:schemeClr val="bg1"/>
                </a:solidFill>
              </a:rPr>
              <a:t>Schloemer</a:t>
            </a:r>
            <a:r>
              <a:rPr lang="en-US" sz="2800" dirty="0">
                <a:solidFill>
                  <a:schemeClr val="bg1"/>
                </a:solidFill>
              </a:rPr>
              <a:t> (1954) equation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Calculates central pressure given </a:t>
            </a:r>
          </a:p>
          <a:p>
            <a:pPr lvl="1" eaLnBrk="1" hangingPunct="1">
              <a:lnSpc>
                <a:spcPct val="90000"/>
              </a:lnSpc>
              <a:buFont typeface="Wingdings" pitchFamily="-110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   a peripheral pressure measurement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Ho et al. (1987) inland pressure decay model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Estimates landfall central pressure based on a post-landfall central pressure measurement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Neumann model from Schwerdt et al. (1979)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Calculates extent of hurricane force winds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Franklin et al. (2003) flight-level to </a:t>
            </a:r>
            <a:r>
              <a:rPr lang="en-US" sz="2800" dirty="0" err="1">
                <a:solidFill>
                  <a:schemeClr val="bg1"/>
                </a:solidFill>
              </a:rPr>
              <a:t>sfc</a:t>
            </a:r>
            <a:r>
              <a:rPr lang="en-US" sz="2800" dirty="0">
                <a:solidFill>
                  <a:schemeClr val="bg1"/>
                </a:solidFill>
              </a:rPr>
              <a:t> wind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Intensity analysis tools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1143000"/>
          </a:xfrm>
          <a:noFill/>
        </p:spPr>
        <p:txBody>
          <a:bodyPr anchorCtr="1"/>
          <a:lstStyle/>
          <a:p>
            <a:r>
              <a:rPr lang="en-US" sz="6000" dirty="0">
                <a:solidFill>
                  <a:schemeClr val="bg1"/>
                </a:solidFill>
              </a:rPr>
              <a:t>Why revise HURDAT?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5410200" cy="5867400"/>
          </a:xfrm>
          <a:noFill/>
        </p:spPr>
        <p:txBody>
          <a:bodyPr anchor="ctr" anchorCtr="1"/>
          <a:lstStyle/>
          <a:p>
            <a:r>
              <a:rPr lang="en-US" sz="3000" dirty="0">
                <a:solidFill>
                  <a:schemeClr val="bg1"/>
                </a:solidFill>
                <a:latin typeface="Arial" charset="0"/>
              </a:rPr>
              <a:t>HURDAT contains many systematic and random errors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latin typeface="Arial" charset="0"/>
              </a:rPr>
              <a:t>1938 Hurricane: Cat </a:t>
            </a:r>
            <a:r>
              <a:rPr lang="en-US" sz="2600" dirty="0" smtClean="0">
                <a:solidFill>
                  <a:schemeClr val="bg1"/>
                </a:solidFill>
                <a:latin typeface="Arial" charset="0"/>
              </a:rPr>
              <a:t>3 at landfall, but 85kts at last offshore position</a:t>
            </a:r>
            <a:endParaRPr lang="en-US" sz="26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Arial" charset="0"/>
              </a:rPr>
              <a:t>“Missing storms”</a:t>
            </a:r>
            <a:endParaRPr lang="en-US" sz="30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Arial" charset="0"/>
              </a:rPr>
              <a:t>Lack of exact hurricane landfall parameters</a:t>
            </a:r>
          </a:p>
          <a:p>
            <a:r>
              <a:rPr lang="en-US" sz="3000" dirty="0">
                <a:solidFill>
                  <a:schemeClr val="bg1"/>
                </a:solidFill>
                <a:latin typeface="Arial" charset="0"/>
              </a:rPr>
              <a:t>Advances in the understanding of hurricanes and analysis techniques</a:t>
            </a:r>
          </a:p>
        </p:txBody>
      </p:sp>
      <p:pic>
        <p:nvPicPr>
          <p:cNvPr id="1098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8620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87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2192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8759" name="Rectangle 7"/>
          <p:cNvSpPr>
            <a:spLocks noChangeArrowheads="1"/>
          </p:cNvSpPr>
          <p:nvPr/>
        </p:nvSpPr>
        <p:spPr bwMode="auto">
          <a:xfrm>
            <a:off x="7162800" y="1371600"/>
            <a:ext cx="198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Bias in early </a:t>
            </a:r>
            <a:br>
              <a:rPr lang="en-US" sz="18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major hurricanes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86800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How is the reanalysis conducted?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Search through all data sources to find all info/data that exist on storms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Place all raw data into a single database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Conduct synoptic analyses 1 to 4 times daily by plotting all observations (i.e. wind, pressure, etc.) on surface maps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Determine track and intensity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Document revisions (metadata file)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chemeClr val="bg1"/>
                </a:solidFill>
              </a:rPr>
              <a:t>After TCs for a year are reanalyzed, a search is conducted for missing storms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990600"/>
          </a:xfrm>
        </p:spPr>
        <p:txBody>
          <a:bodyPr/>
          <a:lstStyle/>
          <a:p>
            <a:r>
              <a:rPr lang="en-US" sz="4000" smtClean="0">
                <a:solidFill>
                  <a:schemeClr val="bg1"/>
                </a:solidFill>
              </a:rPr>
              <a:t>Observation Capabilities: </a:t>
            </a:r>
            <a:br>
              <a:rPr lang="en-US" sz="4000" smtClean="0">
                <a:solidFill>
                  <a:schemeClr val="bg1"/>
                </a:solidFill>
              </a:rPr>
            </a:br>
            <a:r>
              <a:rPr lang="en-US" sz="4000" smtClean="0">
                <a:solidFill>
                  <a:schemeClr val="bg1"/>
                </a:solidFill>
              </a:rPr>
              <a:t>Huge Improvements over Time</a:t>
            </a:r>
          </a:p>
        </p:txBody>
      </p:sp>
      <p:pic>
        <p:nvPicPr>
          <p:cNvPr id="150530" name="Picture 4"/>
          <p:cNvPicPr>
            <a:picLocks noChangeAspect="1" noChangeArrowheads="1"/>
          </p:cNvPicPr>
          <p:nvPr/>
        </p:nvPicPr>
        <p:blipFill>
          <a:blip r:embed="rId3" cstate="print"/>
          <a:srcRect l="2922"/>
          <a:stretch>
            <a:fillRect/>
          </a:stretch>
        </p:blipFill>
        <p:spPr bwMode="auto">
          <a:xfrm>
            <a:off x="0" y="1371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1874" name="Object 2"/>
          <p:cNvGraphicFramePr>
            <a:graphicFrameLocks noChangeAspect="1"/>
          </p:cNvGraphicFramePr>
          <p:nvPr/>
        </p:nvGraphicFramePr>
        <p:xfrm>
          <a:off x="304800" y="1219200"/>
          <a:ext cx="8382000" cy="4452938"/>
        </p:xfrm>
        <a:graphic>
          <a:graphicData uri="http://schemas.openxmlformats.org/presentationml/2006/ole">
            <p:oleObj spid="_x0000_s1754114" name="Photo Editor Photo" r:id="rId4" imgW="5852667" imgH="3109229" progId="">
              <p:embed/>
            </p:oleObj>
          </a:graphicData>
        </a:graphic>
      </p:graphicFrame>
      <p:sp useBgFill="1"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462713" cy="9461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Work of Jose Partagas:  </a:t>
            </a:r>
          </a:p>
          <a:p>
            <a:pPr algn="ctr" eaLnBrk="1" hangingPunct="1"/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Historical Reconstruction from 1851-1910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Data Sources</a:t>
            </a:r>
          </a:p>
        </p:txBody>
      </p:sp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3" cstate="print"/>
          <a:srcRect l="7176" t="12454" r="8353" b="20909"/>
          <a:stretch>
            <a:fillRect/>
          </a:stretch>
        </p:blipFill>
        <p:spPr bwMode="auto">
          <a:xfrm>
            <a:off x="152400" y="1828800"/>
            <a:ext cx="3940175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381000" y="1066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Microfilm</a:t>
            </a:r>
          </a:p>
        </p:txBody>
      </p:sp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4" cstate="print"/>
          <a:srcRect l="19980" t="26112" r="11754" b="25533"/>
          <a:stretch>
            <a:fillRect/>
          </a:stretch>
        </p:blipFill>
        <p:spPr bwMode="auto">
          <a:xfrm>
            <a:off x="4419600" y="2286000"/>
            <a:ext cx="43878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4572000" y="1066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Historical Weather Maps</a:t>
            </a:r>
          </a:p>
        </p:txBody>
      </p:sp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914400" y="6172200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1947 Storm 8</a:t>
            </a:r>
          </a:p>
        </p:txBody>
      </p:sp>
      <p:sp>
        <p:nvSpPr>
          <p:cNvPr id="32776" name="Text Box 15"/>
          <p:cNvSpPr txBox="1">
            <a:spLocks noChangeArrowheads="1"/>
          </p:cNvSpPr>
          <p:nvPr/>
        </p:nvSpPr>
        <p:spPr bwMode="auto">
          <a:xfrm>
            <a:off x="5943600" y="6186488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1949 Storm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9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6638"/>
            <a:ext cx="4343400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92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63938"/>
            <a:ext cx="434340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927" name="Rectangle 7"/>
          <p:cNvSpPr>
            <a:spLocks noChangeArrowheads="1"/>
          </p:cNvSpPr>
          <p:nvPr/>
        </p:nvSpPr>
        <p:spPr bwMode="auto">
          <a:xfrm>
            <a:off x="4953000" y="1143000"/>
            <a:ext cx="365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International Comprehensive Ocean-Atmosphere Dataset (ICOADS)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7980</TotalTime>
  <Words>1191</Words>
  <Application>Microsoft Office PowerPoint</Application>
  <PresentationFormat>On-screen Show (4:3)</PresentationFormat>
  <Paragraphs>223</Paragraphs>
  <Slides>30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Blank Presentation</vt:lpstr>
      <vt:lpstr>Photo Editor Photo</vt:lpstr>
      <vt:lpstr>Worksheet</vt:lpstr>
      <vt:lpstr>Acrobat Document</vt:lpstr>
      <vt:lpstr>Slide 1</vt:lpstr>
      <vt:lpstr>HURDAT</vt:lpstr>
      <vt:lpstr>Slide 3</vt:lpstr>
      <vt:lpstr>Why revise HURDAT?</vt:lpstr>
      <vt:lpstr>How is the reanalysis conducted?</vt:lpstr>
      <vt:lpstr>Observation Capabilities:  Huge Improvements over Time</vt:lpstr>
      <vt:lpstr>Slide 7</vt:lpstr>
      <vt:lpstr>Data Sources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Tropical storms and hurricanes</vt:lpstr>
      <vt:lpstr>Slide 20</vt:lpstr>
      <vt:lpstr>Slide 21</vt:lpstr>
      <vt:lpstr>Slide 22</vt:lpstr>
      <vt:lpstr>Slide 23</vt:lpstr>
      <vt:lpstr>Reanalysis of NW Pacific Typhoon Database</vt:lpstr>
      <vt:lpstr>Revised HURDAT average position errors</vt:lpstr>
      <vt:lpstr>Revised HURDAT intensity biases</vt:lpstr>
      <vt:lpstr>Major hurricanes</vt:lpstr>
      <vt:lpstr>More data Sources</vt:lpstr>
      <vt:lpstr>Track analysis methodology (with abundant recon fixes)</vt:lpstr>
      <vt:lpstr>Intensity analysis tools</vt:lpstr>
    </vt:vector>
  </TitlesOfParts>
  <Company>National Hurricane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 Technical Support Branch Current Priorities and Draft Strategic Plan Outline</dc:title>
  <dc:creator>NHC H.S.</dc:creator>
  <cp:lastModifiedBy>clandsea</cp:lastModifiedBy>
  <cp:revision>581</cp:revision>
  <cp:lastPrinted>2011-02-22T23:08:35Z</cp:lastPrinted>
  <dcterms:created xsi:type="dcterms:W3CDTF">1999-07-26T20:03:03Z</dcterms:created>
  <dcterms:modified xsi:type="dcterms:W3CDTF">2012-10-23T12:52:07Z</dcterms:modified>
</cp:coreProperties>
</file>