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4"/>
  </p:notesMasterIdLst>
  <p:handoutMasterIdLst>
    <p:handoutMasterId r:id="rId45"/>
  </p:handoutMasterIdLst>
  <p:sldIdLst>
    <p:sldId id="852" r:id="rId2"/>
    <p:sldId id="869" r:id="rId3"/>
    <p:sldId id="1064" r:id="rId4"/>
    <p:sldId id="873" r:id="rId5"/>
    <p:sldId id="1073" r:id="rId6"/>
    <p:sldId id="1075" r:id="rId7"/>
    <p:sldId id="1101" r:id="rId8"/>
    <p:sldId id="1055" r:id="rId9"/>
    <p:sldId id="1054" r:id="rId10"/>
    <p:sldId id="1029" r:id="rId11"/>
    <p:sldId id="1077" r:id="rId12"/>
    <p:sldId id="1078" r:id="rId13"/>
    <p:sldId id="1079" r:id="rId14"/>
    <p:sldId id="1080" r:id="rId15"/>
    <p:sldId id="1081" r:id="rId16"/>
    <p:sldId id="1082" r:id="rId17"/>
    <p:sldId id="1083" r:id="rId18"/>
    <p:sldId id="1084" r:id="rId19"/>
    <p:sldId id="1085" r:id="rId20"/>
    <p:sldId id="1086" r:id="rId21"/>
    <p:sldId id="1087" r:id="rId22"/>
    <p:sldId id="1088" r:id="rId23"/>
    <p:sldId id="1089" r:id="rId24"/>
    <p:sldId id="1090" r:id="rId25"/>
    <p:sldId id="1108" r:id="rId26"/>
    <p:sldId id="1109" r:id="rId27"/>
    <p:sldId id="1106" r:id="rId28"/>
    <p:sldId id="1102" r:id="rId29"/>
    <p:sldId id="1103" r:id="rId30"/>
    <p:sldId id="1104" r:id="rId31"/>
    <p:sldId id="1091" r:id="rId32"/>
    <p:sldId id="1092" r:id="rId33"/>
    <p:sldId id="1093" r:id="rId34"/>
    <p:sldId id="1094" r:id="rId35"/>
    <p:sldId id="1095" r:id="rId36"/>
    <p:sldId id="1096" r:id="rId37"/>
    <p:sldId id="1097" r:id="rId38"/>
    <p:sldId id="1098" r:id="rId39"/>
    <p:sldId id="1099" r:id="rId40"/>
    <p:sldId id="1100" r:id="rId41"/>
    <p:sldId id="1107" r:id="rId42"/>
    <p:sldId id="1105" r:id="rId43"/>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66FF33"/>
    <a:srgbClr val="FFFFCC"/>
    <a:srgbClr val="FFFF99"/>
    <a:srgbClr val="FF3300"/>
    <a:srgbClr val="00FFFF"/>
    <a:srgbClr val="FFFF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692" autoAdjust="0"/>
    <p:restoredTop sz="94660"/>
  </p:normalViewPr>
  <p:slideViewPr>
    <p:cSldViewPr>
      <p:cViewPr varScale="1">
        <p:scale>
          <a:sx n="80" d="100"/>
          <a:sy n="80" d="100"/>
        </p:scale>
        <p:origin x="-90" y="-522"/>
      </p:cViewPr>
      <p:guideLst>
        <p:guide orient="horz" pos="4176"/>
        <p:guide orient="horz" pos="2496"/>
        <p:guide pos="864"/>
        <p:guide pos="2496"/>
        <p:guide pos="1248"/>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Lst>
  </p:outlineViewPr>
  <p:notesTextViewPr>
    <p:cViewPr>
      <p:scale>
        <a:sx n="100" d="100"/>
        <a:sy n="100" d="100"/>
      </p:scale>
      <p:origin x="0" y="0"/>
    </p:cViewPr>
  </p:notesTextViewPr>
  <p:sorterViewPr>
    <p:cViewPr>
      <p:scale>
        <a:sx n="126" d="100"/>
        <a:sy n="126" d="100"/>
      </p:scale>
      <p:origin x="0" y="0"/>
    </p:cViewPr>
  </p:sorterViewPr>
  <p:notesViewPr>
    <p:cSldViewPr>
      <p:cViewPr varScale="1">
        <p:scale>
          <a:sx n="41" d="100"/>
          <a:sy n="41" d="100"/>
        </p:scale>
        <p:origin x="-1458"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8" Type="http://schemas.openxmlformats.org/officeDocument/2006/relationships/slide" Target="slides/slide26.xml"/><Relationship Id="rId13" Type="http://schemas.openxmlformats.org/officeDocument/2006/relationships/slide" Target="slides/slide42.xml"/><Relationship Id="rId3" Type="http://schemas.openxmlformats.org/officeDocument/2006/relationships/slide" Target="slides/slide14.xml"/><Relationship Id="rId7" Type="http://schemas.openxmlformats.org/officeDocument/2006/relationships/slide" Target="slides/slide25.xml"/><Relationship Id="rId12" Type="http://schemas.openxmlformats.org/officeDocument/2006/relationships/slide" Target="slides/slide30.xml"/><Relationship Id="rId2" Type="http://schemas.openxmlformats.org/officeDocument/2006/relationships/slide" Target="slides/slide10.xml"/><Relationship Id="rId1" Type="http://schemas.openxmlformats.org/officeDocument/2006/relationships/slide" Target="slides/slide7.xml"/><Relationship Id="rId6" Type="http://schemas.openxmlformats.org/officeDocument/2006/relationships/slide" Target="slides/slide24.xml"/><Relationship Id="rId11" Type="http://schemas.openxmlformats.org/officeDocument/2006/relationships/slide" Target="slides/slide29.xml"/><Relationship Id="rId5" Type="http://schemas.openxmlformats.org/officeDocument/2006/relationships/slide" Target="slides/slide23.xml"/><Relationship Id="rId10" Type="http://schemas.openxmlformats.org/officeDocument/2006/relationships/slide" Target="slides/slide28.xml"/><Relationship Id="rId4" Type="http://schemas.openxmlformats.org/officeDocument/2006/relationships/slide" Target="slides/slide15.xml"/><Relationship Id="rId9"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8754" name="Rectangle 2"/>
          <p:cNvSpPr>
            <a:spLocks noGrp="1" noChangeArrowheads="1"/>
          </p:cNvSpPr>
          <p:nvPr>
            <p:ph type="hdr" sz="quarter"/>
          </p:nvPr>
        </p:nvSpPr>
        <p:spPr bwMode="auto">
          <a:xfrm>
            <a:off x="0" y="0"/>
            <a:ext cx="3039219" cy="465774"/>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defTabSz="914182">
              <a:defRPr sz="1200">
                <a:latin typeface="Times New Roman" pitchFamily="18" charset="0"/>
              </a:defRPr>
            </a:lvl1pPr>
          </a:lstStyle>
          <a:p>
            <a:endParaRPr lang="en-US"/>
          </a:p>
        </p:txBody>
      </p:sp>
      <p:sp>
        <p:nvSpPr>
          <p:cNvPr id="458755" name="Rectangle 3"/>
          <p:cNvSpPr>
            <a:spLocks noGrp="1" noChangeArrowheads="1"/>
          </p:cNvSpPr>
          <p:nvPr>
            <p:ph type="dt" sz="quarter" idx="1"/>
          </p:nvPr>
        </p:nvSpPr>
        <p:spPr bwMode="auto">
          <a:xfrm>
            <a:off x="3969592" y="0"/>
            <a:ext cx="3039219" cy="465774"/>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lgn="r" defTabSz="914182">
              <a:defRPr sz="1200">
                <a:latin typeface="Times New Roman" pitchFamily="18" charset="0"/>
              </a:defRPr>
            </a:lvl1pPr>
          </a:lstStyle>
          <a:p>
            <a:endParaRPr lang="en-US"/>
          </a:p>
        </p:txBody>
      </p:sp>
      <p:sp>
        <p:nvSpPr>
          <p:cNvPr id="458756" name="Rectangle 4"/>
          <p:cNvSpPr>
            <a:spLocks noGrp="1" noChangeArrowheads="1"/>
          </p:cNvSpPr>
          <p:nvPr>
            <p:ph type="ftr" sz="quarter" idx="2"/>
          </p:nvPr>
        </p:nvSpPr>
        <p:spPr bwMode="auto">
          <a:xfrm>
            <a:off x="0" y="8829037"/>
            <a:ext cx="3039219" cy="465774"/>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defTabSz="914182">
              <a:defRPr sz="1200">
                <a:latin typeface="Times New Roman" pitchFamily="18" charset="0"/>
              </a:defRPr>
            </a:lvl1pPr>
          </a:lstStyle>
          <a:p>
            <a:endParaRPr lang="en-US"/>
          </a:p>
        </p:txBody>
      </p:sp>
      <p:sp>
        <p:nvSpPr>
          <p:cNvPr id="458757" name="Rectangle 5"/>
          <p:cNvSpPr>
            <a:spLocks noGrp="1" noChangeArrowheads="1"/>
          </p:cNvSpPr>
          <p:nvPr>
            <p:ph type="sldNum" sz="quarter" idx="3"/>
          </p:nvPr>
        </p:nvSpPr>
        <p:spPr bwMode="auto">
          <a:xfrm>
            <a:off x="3969592" y="8829037"/>
            <a:ext cx="3039219" cy="465774"/>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lgn="r" defTabSz="914182">
              <a:defRPr sz="1200">
                <a:latin typeface="Times New Roman" pitchFamily="18" charset="0"/>
              </a:defRPr>
            </a:lvl1pPr>
          </a:lstStyle>
          <a:p>
            <a:fld id="{A04684AD-9E4B-4162-8394-E87F3464C891}" type="slidenum">
              <a:rPr lang="en-US"/>
              <a:pPr/>
              <a:t>‹#›</a:t>
            </a:fld>
            <a:endParaRPr lang="en-US"/>
          </a:p>
        </p:txBody>
      </p:sp>
    </p:spTree>
    <p:extLst>
      <p:ext uri="{BB962C8B-B14F-4D97-AF65-F5344CB8AC3E}">
        <p14:creationId xmlns:p14="http://schemas.microsoft.com/office/powerpoint/2010/main" val="843483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004230" cy="468954"/>
          </a:xfrm>
          <a:prstGeom prst="rect">
            <a:avLst/>
          </a:prstGeom>
          <a:noFill/>
          <a:ln w="9525">
            <a:noFill/>
            <a:miter lim="800000"/>
            <a:headEnd/>
            <a:tailEnd/>
          </a:ln>
          <a:effectLst/>
        </p:spPr>
        <p:txBody>
          <a:bodyPr vert="horz" wrap="square" lIns="93093" tIns="46547" rIns="93093" bIns="46547" numCol="1" anchor="t" anchorCtr="0" compatLnSpc="1">
            <a:prstTxWarp prst="textNoShape">
              <a:avLst/>
            </a:prstTxWarp>
          </a:bodyPr>
          <a:lstStyle>
            <a:lvl1pPr defTabSz="931670">
              <a:defRPr sz="1200">
                <a:latin typeface="Times New Roman" pitchFamily="18" charset="0"/>
              </a:defRPr>
            </a:lvl1pPr>
          </a:lstStyle>
          <a:p>
            <a:endParaRPr lang="en-US"/>
          </a:p>
        </p:txBody>
      </p:sp>
      <p:sp>
        <p:nvSpPr>
          <p:cNvPr id="29699" name="Rectangle 3"/>
          <p:cNvSpPr>
            <a:spLocks noGrp="1" noChangeArrowheads="1"/>
          </p:cNvSpPr>
          <p:nvPr>
            <p:ph type="dt" idx="1"/>
          </p:nvPr>
        </p:nvSpPr>
        <p:spPr bwMode="auto">
          <a:xfrm>
            <a:off x="4006171" y="0"/>
            <a:ext cx="3004229" cy="468954"/>
          </a:xfrm>
          <a:prstGeom prst="rect">
            <a:avLst/>
          </a:prstGeom>
          <a:noFill/>
          <a:ln w="9525">
            <a:noFill/>
            <a:miter lim="800000"/>
            <a:headEnd/>
            <a:tailEnd/>
          </a:ln>
          <a:effectLst/>
        </p:spPr>
        <p:txBody>
          <a:bodyPr vert="horz" wrap="square" lIns="93093" tIns="46547" rIns="93093" bIns="46547" numCol="1" anchor="t" anchorCtr="0" compatLnSpc="1">
            <a:prstTxWarp prst="textNoShape">
              <a:avLst/>
            </a:prstTxWarp>
          </a:bodyPr>
          <a:lstStyle>
            <a:lvl1pPr algn="r" defTabSz="931670">
              <a:defRPr sz="1200">
                <a:latin typeface="Times New Roman" pitchFamily="18" charset="0"/>
              </a:defRPr>
            </a:lvl1pPr>
          </a:lstStyle>
          <a:p>
            <a:endParaRPr lang="en-US"/>
          </a:p>
        </p:txBody>
      </p:sp>
      <p:sp>
        <p:nvSpPr>
          <p:cNvPr id="29700" name="Rectangle 4"/>
          <p:cNvSpPr>
            <a:spLocks noGrp="1" noRot="1" noChangeAspect="1" noChangeArrowheads="1" noTextEdit="1"/>
          </p:cNvSpPr>
          <p:nvPr>
            <p:ph type="sldImg" idx="2"/>
          </p:nvPr>
        </p:nvSpPr>
        <p:spPr bwMode="auto">
          <a:xfrm>
            <a:off x="1165225" y="701675"/>
            <a:ext cx="4681538" cy="3511550"/>
          </a:xfrm>
          <a:prstGeom prst="rect">
            <a:avLst/>
          </a:prstGeom>
          <a:noFill/>
          <a:ln w="9525">
            <a:solidFill>
              <a:srgbClr val="000000"/>
            </a:solidFill>
            <a:miter lim="800000"/>
            <a:headEnd/>
            <a:tailEnd/>
          </a:ln>
          <a:effectLst/>
        </p:spPr>
      </p:sp>
      <p:sp>
        <p:nvSpPr>
          <p:cNvPr id="29701" name="Rectangle 5"/>
          <p:cNvSpPr>
            <a:spLocks noGrp="1" noChangeArrowheads="1"/>
          </p:cNvSpPr>
          <p:nvPr>
            <p:ph type="body" sz="quarter" idx="3"/>
          </p:nvPr>
        </p:nvSpPr>
        <p:spPr bwMode="auto">
          <a:xfrm>
            <a:off x="924013" y="4446313"/>
            <a:ext cx="5162377" cy="4136326"/>
          </a:xfrm>
          <a:prstGeom prst="rect">
            <a:avLst/>
          </a:prstGeom>
          <a:noFill/>
          <a:ln w="9525">
            <a:noFill/>
            <a:miter lim="800000"/>
            <a:headEnd/>
            <a:tailEnd/>
          </a:ln>
          <a:effectLst/>
        </p:spPr>
        <p:txBody>
          <a:bodyPr vert="horz" wrap="square" lIns="93093" tIns="46547" rIns="93093" bIns="4654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02" name="Rectangle 6"/>
          <p:cNvSpPr>
            <a:spLocks noGrp="1" noChangeArrowheads="1"/>
          </p:cNvSpPr>
          <p:nvPr>
            <p:ph type="ftr" sz="quarter" idx="4"/>
          </p:nvPr>
        </p:nvSpPr>
        <p:spPr bwMode="auto">
          <a:xfrm>
            <a:off x="0" y="8814730"/>
            <a:ext cx="3004230" cy="468953"/>
          </a:xfrm>
          <a:prstGeom prst="rect">
            <a:avLst/>
          </a:prstGeom>
          <a:noFill/>
          <a:ln w="9525">
            <a:noFill/>
            <a:miter lim="800000"/>
            <a:headEnd/>
            <a:tailEnd/>
          </a:ln>
          <a:effectLst/>
        </p:spPr>
        <p:txBody>
          <a:bodyPr vert="horz" wrap="square" lIns="93093" tIns="46547" rIns="93093" bIns="46547" numCol="1" anchor="b" anchorCtr="0" compatLnSpc="1">
            <a:prstTxWarp prst="textNoShape">
              <a:avLst/>
            </a:prstTxWarp>
          </a:bodyPr>
          <a:lstStyle>
            <a:lvl1pPr defTabSz="931670">
              <a:defRPr sz="1200">
                <a:latin typeface="Times New Roman" pitchFamily="18" charset="0"/>
              </a:defRPr>
            </a:lvl1pPr>
          </a:lstStyle>
          <a:p>
            <a:endParaRPr lang="en-US"/>
          </a:p>
        </p:txBody>
      </p:sp>
      <p:sp>
        <p:nvSpPr>
          <p:cNvPr id="29703" name="Rectangle 7"/>
          <p:cNvSpPr>
            <a:spLocks noGrp="1" noChangeArrowheads="1"/>
          </p:cNvSpPr>
          <p:nvPr>
            <p:ph type="sldNum" sz="quarter" idx="5"/>
          </p:nvPr>
        </p:nvSpPr>
        <p:spPr bwMode="auto">
          <a:xfrm>
            <a:off x="4006171" y="8814730"/>
            <a:ext cx="3004229" cy="468953"/>
          </a:xfrm>
          <a:prstGeom prst="rect">
            <a:avLst/>
          </a:prstGeom>
          <a:noFill/>
          <a:ln w="9525">
            <a:noFill/>
            <a:miter lim="800000"/>
            <a:headEnd/>
            <a:tailEnd/>
          </a:ln>
          <a:effectLst/>
        </p:spPr>
        <p:txBody>
          <a:bodyPr vert="horz" wrap="square" lIns="93093" tIns="46547" rIns="93093" bIns="46547" numCol="1" anchor="b" anchorCtr="0" compatLnSpc="1">
            <a:prstTxWarp prst="textNoShape">
              <a:avLst/>
            </a:prstTxWarp>
          </a:bodyPr>
          <a:lstStyle>
            <a:lvl1pPr algn="r" defTabSz="931670">
              <a:defRPr sz="1200">
                <a:latin typeface="Times New Roman" pitchFamily="18" charset="0"/>
              </a:defRPr>
            </a:lvl1pPr>
          </a:lstStyle>
          <a:p>
            <a:fld id="{3C864B06-4DA4-4EBB-A5F0-E0879974A753}" type="slidenum">
              <a:rPr lang="en-US"/>
              <a:pPr/>
              <a:t>‹#›</a:t>
            </a:fld>
            <a:endParaRPr lang="en-US"/>
          </a:p>
        </p:txBody>
      </p:sp>
    </p:spTree>
    <p:extLst>
      <p:ext uri="{BB962C8B-B14F-4D97-AF65-F5344CB8AC3E}">
        <p14:creationId xmlns:p14="http://schemas.microsoft.com/office/powerpoint/2010/main" val="36114624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2F55AE-A0E7-4247-B4CA-004FD4C21C7A}" type="slidenum">
              <a:rPr lang="en-US"/>
              <a:pPr/>
              <a:t>1</a:t>
            </a:fld>
            <a:endParaRPr lang="en-US"/>
          </a:p>
        </p:txBody>
      </p:sp>
      <p:sp>
        <p:nvSpPr>
          <p:cNvPr id="1071106" name="Rectangle 2"/>
          <p:cNvSpPr>
            <a:spLocks noGrp="1" noRot="1" noChangeAspect="1" noChangeArrowheads="1" noTextEdit="1"/>
          </p:cNvSpPr>
          <p:nvPr>
            <p:ph type="sldImg"/>
          </p:nvPr>
        </p:nvSpPr>
        <p:spPr>
          <a:xfrm>
            <a:off x="1166813" y="701675"/>
            <a:ext cx="4679950" cy="3509963"/>
          </a:xfrm>
          <a:ln/>
        </p:spPr>
      </p:sp>
      <p:sp>
        <p:nvSpPr>
          <p:cNvPr id="1071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F9B29C-C3BF-47EE-9B47-5C08FE3B2C1B}" type="slidenum">
              <a:rPr lang="en-US"/>
              <a:pPr/>
              <a:t>14</a:t>
            </a:fld>
            <a:endParaRPr lang="en-US"/>
          </a:p>
        </p:txBody>
      </p:sp>
      <p:sp>
        <p:nvSpPr>
          <p:cNvPr id="1227778" name="Rectangle 2"/>
          <p:cNvSpPr>
            <a:spLocks noGrp="1" noRot="1" noChangeAspect="1" noChangeArrowheads="1" noTextEdit="1"/>
          </p:cNvSpPr>
          <p:nvPr>
            <p:ph type="sldImg"/>
          </p:nvPr>
        </p:nvSpPr>
        <p:spPr>
          <a:xfrm>
            <a:off x="1181100" y="698500"/>
            <a:ext cx="4648200" cy="3486150"/>
          </a:xfrm>
          <a:ln/>
        </p:spPr>
      </p:sp>
      <p:sp>
        <p:nvSpPr>
          <p:cNvPr id="1227779" name="Rectangle 3"/>
          <p:cNvSpPr>
            <a:spLocks noGrp="1" noChangeArrowheads="1"/>
          </p:cNvSpPr>
          <p:nvPr>
            <p:ph type="body" idx="1"/>
          </p:nvPr>
        </p:nvSpPr>
        <p:spPr>
          <a:xfrm>
            <a:off x="935144" y="4416108"/>
            <a:ext cx="5140112" cy="4182427"/>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19E8CF-F1C5-4421-9806-A7609605A90C}" type="slidenum">
              <a:rPr lang="en-US"/>
              <a:pPr/>
              <a:t>15</a:t>
            </a:fld>
            <a:endParaRPr lang="en-US"/>
          </a:p>
        </p:txBody>
      </p:sp>
      <p:sp>
        <p:nvSpPr>
          <p:cNvPr id="1229826" name="Rectangle 2"/>
          <p:cNvSpPr>
            <a:spLocks noGrp="1" noRot="1" noChangeAspect="1" noChangeArrowheads="1" noTextEdit="1"/>
          </p:cNvSpPr>
          <p:nvPr>
            <p:ph type="sldImg"/>
          </p:nvPr>
        </p:nvSpPr>
        <p:spPr>
          <a:xfrm>
            <a:off x="1181100" y="698500"/>
            <a:ext cx="4648200" cy="3486150"/>
          </a:xfrm>
          <a:ln/>
        </p:spPr>
      </p:sp>
      <p:sp>
        <p:nvSpPr>
          <p:cNvPr id="1229827" name="Rectangle 3"/>
          <p:cNvSpPr>
            <a:spLocks noGrp="1" noChangeArrowheads="1"/>
          </p:cNvSpPr>
          <p:nvPr>
            <p:ph type="body" idx="1"/>
          </p:nvPr>
        </p:nvSpPr>
        <p:spPr>
          <a:xfrm>
            <a:off x="935144" y="4416108"/>
            <a:ext cx="5140112" cy="4182427"/>
          </a:xfrm>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64B06-4DA4-4EBB-A5F0-E0879974A753}"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D51061-758E-48EB-9386-2878EDE21D4E}" type="slidenum">
              <a:rPr lang="en-US"/>
              <a:pPr/>
              <a:t>17</a:t>
            </a:fld>
            <a:endParaRPr lang="en-US"/>
          </a:p>
        </p:txBody>
      </p:sp>
      <p:sp>
        <p:nvSpPr>
          <p:cNvPr id="1232898" name="Rectangle 2"/>
          <p:cNvSpPr>
            <a:spLocks noGrp="1" noRot="1" noChangeAspect="1" noChangeArrowheads="1" noTextEdit="1"/>
          </p:cNvSpPr>
          <p:nvPr>
            <p:ph type="sldImg"/>
          </p:nvPr>
        </p:nvSpPr>
        <p:spPr>
          <a:xfrm>
            <a:off x="1181100" y="698500"/>
            <a:ext cx="4648200" cy="3486150"/>
          </a:xfrm>
          <a:ln/>
        </p:spPr>
      </p:sp>
      <p:sp>
        <p:nvSpPr>
          <p:cNvPr id="1232899" name="Rectangle 3"/>
          <p:cNvSpPr>
            <a:spLocks noGrp="1" noChangeArrowheads="1"/>
          </p:cNvSpPr>
          <p:nvPr>
            <p:ph type="body" idx="1"/>
          </p:nvPr>
        </p:nvSpPr>
        <p:spPr>
          <a:xfrm>
            <a:off x="935144" y="4416108"/>
            <a:ext cx="5140112" cy="4182427"/>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C99D94-84D1-43FF-B7AC-570B54883A60}" type="slidenum">
              <a:rPr lang="en-US"/>
              <a:pPr/>
              <a:t>18</a:t>
            </a:fld>
            <a:endParaRPr lang="en-US"/>
          </a:p>
        </p:txBody>
      </p:sp>
      <p:sp>
        <p:nvSpPr>
          <p:cNvPr id="1150978" name="Rectangle 2"/>
          <p:cNvSpPr>
            <a:spLocks noGrp="1" noRot="1" noChangeAspect="1" noChangeArrowheads="1" noTextEdit="1"/>
          </p:cNvSpPr>
          <p:nvPr>
            <p:ph type="sldImg"/>
          </p:nvPr>
        </p:nvSpPr>
        <p:spPr>
          <a:ln/>
        </p:spPr>
      </p:sp>
      <p:sp>
        <p:nvSpPr>
          <p:cNvPr id="1150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AF1A554-C87F-4CC3-A35C-72F9211658BB}" type="slidenum">
              <a:rPr lang="en-US"/>
              <a:pPr/>
              <a:t>19</a:t>
            </a:fld>
            <a:endParaRPr lang="en-US"/>
          </a:p>
        </p:txBody>
      </p:sp>
      <p:sp>
        <p:nvSpPr>
          <p:cNvPr id="1234946" name="Rectangle 7"/>
          <p:cNvSpPr txBox="1">
            <a:spLocks noGrp="1" noChangeArrowheads="1"/>
          </p:cNvSpPr>
          <p:nvPr/>
        </p:nvSpPr>
        <p:spPr bwMode="auto">
          <a:xfrm>
            <a:off x="4006171" y="8814730"/>
            <a:ext cx="3004229" cy="468953"/>
          </a:xfrm>
          <a:prstGeom prst="rect">
            <a:avLst/>
          </a:prstGeom>
          <a:noFill/>
          <a:ln w="9525">
            <a:noFill/>
            <a:miter lim="800000"/>
            <a:headEnd/>
            <a:tailEnd/>
          </a:ln>
        </p:spPr>
        <p:txBody>
          <a:bodyPr lIns="93065" tIns="46533" rIns="93065" bIns="46533" anchor="b"/>
          <a:lstStyle/>
          <a:p>
            <a:pPr algn="r" defTabSz="931670"/>
            <a:fld id="{3F576A01-0EA8-440B-AB04-68F14AA060FA}" type="slidenum">
              <a:rPr lang="en-US" sz="1200">
                <a:latin typeface="Times New Roman" pitchFamily="18" charset="0"/>
              </a:rPr>
              <a:pPr algn="r" defTabSz="931670"/>
              <a:t>19</a:t>
            </a:fld>
            <a:endParaRPr lang="en-US" sz="1200">
              <a:latin typeface="Times New Roman" pitchFamily="18" charset="0"/>
            </a:endParaRPr>
          </a:p>
        </p:txBody>
      </p:sp>
      <p:sp>
        <p:nvSpPr>
          <p:cNvPr id="1234947" name="Rectangle 2"/>
          <p:cNvSpPr>
            <a:spLocks noGrp="1" noRot="1" noChangeAspect="1" noChangeArrowheads="1" noTextEdit="1"/>
          </p:cNvSpPr>
          <p:nvPr>
            <p:ph type="sldImg"/>
          </p:nvPr>
        </p:nvSpPr>
        <p:spPr>
          <a:xfrm>
            <a:off x="1166813" y="701675"/>
            <a:ext cx="4679950" cy="3509963"/>
          </a:xfrm>
          <a:ln/>
        </p:spPr>
      </p:sp>
      <p:sp>
        <p:nvSpPr>
          <p:cNvPr id="1234948" name="Rectangle 3"/>
          <p:cNvSpPr>
            <a:spLocks noGrp="1" noChangeArrowheads="1"/>
          </p:cNvSpPr>
          <p:nvPr>
            <p:ph type="body" idx="1"/>
          </p:nvPr>
        </p:nvSpPr>
        <p:spPr/>
        <p:txBody>
          <a:bodyPr lIns="93065" tIns="46533" rIns="93065" bIns="46533"/>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64B06-4DA4-4EBB-A5F0-E0879974A753}" type="slidenum">
              <a:rPr lang="en-US" smtClean="0"/>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64B06-4DA4-4EBB-A5F0-E0879974A753}" type="slidenum">
              <a:rPr lang="en-US" smtClean="0">
                <a:solidFill>
                  <a:prstClr val="black"/>
                </a:solidFill>
              </a:rPr>
              <a:pPr/>
              <a:t>21</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287385-F33D-4581-9C75-049E4D6ACB11}" type="slidenum">
              <a:rPr lang="en-US">
                <a:solidFill>
                  <a:prstClr val="black"/>
                </a:solidFill>
              </a:rPr>
              <a:pPr/>
              <a:t>22</a:t>
            </a:fld>
            <a:endParaRPr lang="en-US">
              <a:solidFill>
                <a:prstClr val="black"/>
              </a:solidFill>
            </a:endParaRPr>
          </a:p>
        </p:txBody>
      </p:sp>
      <p:sp>
        <p:nvSpPr>
          <p:cNvPr id="1154050" name="Rectangle 2"/>
          <p:cNvSpPr>
            <a:spLocks noGrp="1" noRot="1" noChangeAspect="1" noChangeArrowheads="1" noTextEdit="1"/>
          </p:cNvSpPr>
          <p:nvPr>
            <p:ph type="sldImg"/>
          </p:nvPr>
        </p:nvSpPr>
        <p:spPr>
          <a:ln/>
        </p:spPr>
      </p:sp>
      <p:sp>
        <p:nvSpPr>
          <p:cNvPr id="1154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2E75F4-CA9D-4485-A3CE-4E1EF7796952}" type="slidenum">
              <a:rPr lang="en-US">
                <a:solidFill>
                  <a:prstClr val="black"/>
                </a:solidFill>
              </a:rPr>
              <a:pPr/>
              <a:t>23</a:t>
            </a:fld>
            <a:endParaRPr lang="en-US">
              <a:solidFill>
                <a:prstClr val="black"/>
              </a:solidFill>
            </a:endParaRPr>
          </a:p>
        </p:txBody>
      </p:sp>
      <p:sp>
        <p:nvSpPr>
          <p:cNvPr id="1413122" name="Rectangle 2"/>
          <p:cNvSpPr>
            <a:spLocks noGrp="1" noRot="1" noChangeAspect="1" noChangeArrowheads="1" noTextEdit="1"/>
          </p:cNvSpPr>
          <p:nvPr>
            <p:ph type="sldImg"/>
          </p:nvPr>
        </p:nvSpPr>
        <p:spPr>
          <a:xfrm>
            <a:off x="1181100" y="698500"/>
            <a:ext cx="4648200" cy="3486150"/>
          </a:xfrm>
          <a:ln/>
        </p:spPr>
      </p:sp>
      <p:sp>
        <p:nvSpPr>
          <p:cNvPr id="1413123" name="Rectangle 3"/>
          <p:cNvSpPr>
            <a:spLocks noGrp="1" noChangeArrowheads="1"/>
          </p:cNvSpPr>
          <p:nvPr>
            <p:ph type="body" idx="1"/>
          </p:nvPr>
        </p:nvSpPr>
        <p:spPr>
          <a:xfrm>
            <a:off x="935144" y="4416108"/>
            <a:ext cx="5140112" cy="4182427"/>
          </a:xfrm>
        </p:spPr>
        <p:txBody>
          <a:bodyPr lIns="93097" tIns="46549" rIns="93097" bIns="46549"/>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906CA9-E8A3-4DB3-B647-C0865607D720}" type="slidenum">
              <a:rPr lang="en-US"/>
              <a:pPr/>
              <a:t>2</a:t>
            </a:fld>
            <a:endParaRPr lang="en-US"/>
          </a:p>
        </p:txBody>
      </p:sp>
      <p:sp>
        <p:nvSpPr>
          <p:cNvPr id="1149954" name="Rectangle 2"/>
          <p:cNvSpPr>
            <a:spLocks noGrp="1" noRot="1" noChangeAspect="1" noChangeArrowheads="1" noTextEdit="1"/>
          </p:cNvSpPr>
          <p:nvPr>
            <p:ph type="sldImg"/>
          </p:nvPr>
        </p:nvSpPr>
        <p:spPr>
          <a:ln/>
        </p:spPr>
      </p:sp>
      <p:sp>
        <p:nvSpPr>
          <p:cNvPr id="1149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27A72E-5E97-4F3E-BB06-69671DC1900E}" type="slidenum">
              <a:rPr lang="en-US">
                <a:solidFill>
                  <a:prstClr val="black"/>
                </a:solidFill>
              </a:rPr>
              <a:pPr/>
              <a:t>24</a:t>
            </a:fld>
            <a:endParaRPr lang="en-US">
              <a:solidFill>
                <a:prstClr val="black"/>
              </a:solidFill>
            </a:endParaRPr>
          </a:p>
        </p:txBody>
      </p:sp>
      <p:sp>
        <p:nvSpPr>
          <p:cNvPr id="1214466" name="Rectangle 2"/>
          <p:cNvSpPr>
            <a:spLocks noGrp="1" noRot="1" noChangeAspect="1" noChangeArrowheads="1" noTextEdit="1"/>
          </p:cNvSpPr>
          <p:nvPr>
            <p:ph type="sldImg"/>
          </p:nvPr>
        </p:nvSpPr>
        <p:spPr>
          <a:xfrm>
            <a:off x="1181100" y="698500"/>
            <a:ext cx="4648200" cy="3486150"/>
          </a:xfrm>
          <a:ln/>
        </p:spPr>
      </p:sp>
      <p:sp>
        <p:nvSpPr>
          <p:cNvPr id="1214467" name="Rectangle 3"/>
          <p:cNvSpPr>
            <a:spLocks noGrp="1" noChangeArrowheads="1"/>
          </p:cNvSpPr>
          <p:nvPr>
            <p:ph type="body" idx="1"/>
          </p:nvPr>
        </p:nvSpPr>
        <p:spPr>
          <a:xfrm>
            <a:off x="935144" y="4416108"/>
            <a:ext cx="5140112" cy="4182427"/>
          </a:xfrm>
        </p:spPr>
        <p:txBody>
          <a:bodyPr lIns="93097" tIns="46549" rIns="93097" bIns="46549"/>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EA2E0D-34E5-46E8-9FEF-89F9D829B65B}" type="slidenum">
              <a:rPr lang="en-US">
                <a:solidFill>
                  <a:prstClr val="black"/>
                </a:solidFill>
              </a:rPr>
              <a:pPr/>
              <a:t>25</a:t>
            </a:fld>
            <a:endParaRPr lang="en-US">
              <a:solidFill>
                <a:prstClr val="black"/>
              </a:solidFill>
            </a:endParaRPr>
          </a:p>
        </p:txBody>
      </p:sp>
      <p:sp>
        <p:nvSpPr>
          <p:cNvPr id="1428482" name="Rectangle 2"/>
          <p:cNvSpPr>
            <a:spLocks noGrp="1" noRot="1" noChangeAspect="1" noChangeArrowheads="1" noTextEdit="1"/>
          </p:cNvSpPr>
          <p:nvPr>
            <p:ph type="sldImg"/>
          </p:nvPr>
        </p:nvSpPr>
        <p:spPr>
          <a:xfrm>
            <a:off x="1181100" y="698500"/>
            <a:ext cx="4648200" cy="3486150"/>
          </a:xfrm>
          <a:ln/>
        </p:spPr>
      </p:sp>
      <p:sp>
        <p:nvSpPr>
          <p:cNvPr id="1428483" name="Rectangle 3"/>
          <p:cNvSpPr>
            <a:spLocks noGrp="1" noChangeArrowheads="1"/>
          </p:cNvSpPr>
          <p:nvPr>
            <p:ph type="body" idx="1"/>
          </p:nvPr>
        </p:nvSpPr>
        <p:spPr>
          <a:xfrm>
            <a:off x="935144" y="4416108"/>
            <a:ext cx="5140112" cy="4182427"/>
          </a:xfrm>
        </p:spPr>
        <p:txBody>
          <a:bodyPr lIns="93097" tIns="46549" rIns="93097" bIns="46549"/>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EA2E0D-34E5-46E8-9FEF-89F9D829B65B}" type="slidenum">
              <a:rPr lang="en-US">
                <a:solidFill>
                  <a:prstClr val="black"/>
                </a:solidFill>
              </a:rPr>
              <a:pPr/>
              <a:t>26</a:t>
            </a:fld>
            <a:endParaRPr lang="en-US">
              <a:solidFill>
                <a:prstClr val="black"/>
              </a:solidFill>
            </a:endParaRPr>
          </a:p>
        </p:txBody>
      </p:sp>
      <p:sp>
        <p:nvSpPr>
          <p:cNvPr id="1428482" name="Rectangle 2"/>
          <p:cNvSpPr>
            <a:spLocks noGrp="1" noRot="1" noChangeAspect="1" noChangeArrowheads="1" noTextEdit="1"/>
          </p:cNvSpPr>
          <p:nvPr>
            <p:ph type="sldImg"/>
          </p:nvPr>
        </p:nvSpPr>
        <p:spPr>
          <a:xfrm>
            <a:off x="1181100" y="698500"/>
            <a:ext cx="4648200" cy="3486150"/>
          </a:xfrm>
          <a:ln/>
        </p:spPr>
      </p:sp>
      <p:sp>
        <p:nvSpPr>
          <p:cNvPr id="1428483" name="Rectangle 3"/>
          <p:cNvSpPr>
            <a:spLocks noGrp="1" noChangeArrowheads="1"/>
          </p:cNvSpPr>
          <p:nvPr>
            <p:ph type="body" idx="1"/>
          </p:nvPr>
        </p:nvSpPr>
        <p:spPr>
          <a:xfrm>
            <a:off x="935144" y="4416108"/>
            <a:ext cx="5140112" cy="4182427"/>
          </a:xfrm>
        </p:spPr>
        <p:txBody>
          <a:bodyPr lIns="93097" tIns="46549" rIns="93097" bIns="46549"/>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392954-BF8F-46D6-ACFB-9C1BB4ACCEF8}" type="slidenum">
              <a:rPr lang="en-US"/>
              <a:pPr/>
              <a:t>27</a:t>
            </a:fld>
            <a:endParaRPr lang="en-US"/>
          </a:p>
        </p:txBody>
      </p:sp>
      <p:sp>
        <p:nvSpPr>
          <p:cNvPr id="1396738" name="Rectangle 2"/>
          <p:cNvSpPr>
            <a:spLocks noGrp="1" noRot="1" noChangeAspect="1" noChangeArrowheads="1" noTextEdit="1"/>
          </p:cNvSpPr>
          <p:nvPr>
            <p:ph type="sldImg"/>
          </p:nvPr>
        </p:nvSpPr>
        <p:spPr>
          <a:xfrm>
            <a:off x="1181100" y="698500"/>
            <a:ext cx="4648200" cy="3486150"/>
          </a:xfrm>
          <a:ln/>
        </p:spPr>
      </p:sp>
      <p:sp>
        <p:nvSpPr>
          <p:cNvPr id="1396739" name="Rectangle 3"/>
          <p:cNvSpPr>
            <a:spLocks noGrp="1" noChangeArrowheads="1"/>
          </p:cNvSpPr>
          <p:nvPr>
            <p:ph type="body" idx="1"/>
          </p:nvPr>
        </p:nvSpPr>
        <p:spPr>
          <a:xfrm>
            <a:off x="935144" y="4416108"/>
            <a:ext cx="5140112" cy="4182427"/>
          </a:xfrm>
        </p:spPr>
        <p:txBody>
          <a:bodyPr lIns="93097" tIns="46549" rIns="93097" bIns="46549"/>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E8BA5B-AFF2-4B51-983D-9DED17E2C961}" type="slidenum">
              <a:rPr lang="en-US"/>
              <a:pPr/>
              <a:t>28</a:t>
            </a:fld>
            <a:endParaRPr lang="en-US"/>
          </a:p>
        </p:txBody>
      </p:sp>
      <p:sp>
        <p:nvSpPr>
          <p:cNvPr id="1398786" name="Rectangle 2"/>
          <p:cNvSpPr>
            <a:spLocks noGrp="1" noRot="1" noChangeAspect="1" noChangeArrowheads="1" noTextEdit="1"/>
          </p:cNvSpPr>
          <p:nvPr>
            <p:ph type="sldImg"/>
          </p:nvPr>
        </p:nvSpPr>
        <p:spPr>
          <a:xfrm>
            <a:off x="1181100" y="698500"/>
            <a:ext cx="4648200" cy="3486150"/>
          </a:xfrm>
          <a:ln/>
        </p:spPr>
      </p:sp>
      <p:sp>
        <p:nvSpPr>
          <p:cNvPr id="1398787" name="Rectangle 3"/>
          <p:cNvSpPr>
            <a:spLocks noGrp="1" noChangeArrowheads="1"/>
          </p:cNvSpPr>
          <p:nvPr>
            <p:ph type="body" idx="1"/>
          </p:nvPr>
        </p:nvSpPr>
        <p:spPr>
          <a:xfrm>
            <a:off x="935144" y="4416108"/>
            <a:ext cx="5140112" cy="4182427"/>
          </a:xfrm>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206928-EAA2-40AB-9BB6-0C1219053433}" type="slidenum">
              <a:rPr lang="en-US"/>
              <a:pPr/>
              <a:t>29</a:t>
            </a:fld>
            <a:endParaRPr lang="en-US"/>
          </a:p>
        </p:txBody>
      </p:sp>
      <p:sp>
        <p:nvSpPr>
          <p:cNvPr id="1400834" name="Rectangle 2"/>
          <p:cNvSpPr>
            <a:spLocks noGrp="1" noRot="1" noChangeAspect="1" noChangeArrowheads="1" noTextEdit="1"/>
          </p:cNvSpPr>
          <p:nvPr>
            <p:ph type="sldImg"/>
          </p:nvPr>
        </p:nvSpPr>
        <p:spPr>
          <a:xfrm>
            <a:off x="1181100" y="698500"/>
            <a:ext cx="4648200" cy="3486150"/>
          </a:xfrm>
          <a:ln/>
        </p:spPr>
      </p:sp>
      <p:sp>
        <p:nvSpPr>
          <p:cNvPr id="1400835" name="Rectangle 3"/>
          <p:cNvSpPr>
            <a:spLocks noGrp="1" noChangeArrowheads="1"/>
          </p:cNvSpPr>
          <p:nvPr>
            <p:ph type="body" idx="1"/>
          </p:nvPr>
        </p:nvSpPr>
        <p:spPr>
          <a:xfrm>
            <a:off x="935144" y="4416108"/>
            <a:ext cx="5140112" cy="4182427"/>
          </a:xfrm>
        </p:spPr>
        <p:txBody>
          <a:bodyPr lIns="93097" tIns="46549" rIns="93097" bIns="46549"/>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414A8C-8086-4503-BE0E-CFFABEC87B10}" type="slidenum">
              <a:rPr lang="en-US"/>
              <a:pPr/>
              <a:t>30</a:t>
            </a:fld>
            <a:endParaRPr lang="en-US"/>
          </a:p>
        </p:txBody>
      </p:sp>
      <p:sp>
        <p:nvSpPr>
          <p:cNvPr id="1426434" name="Rectangle 2"/>
          <p:cNvSpPr>
            <a:spLocks noGrp="1" noRot="1" noChangeAspect="1" noChangeArrowheads="1" noTextEdit="1"/>
          </p:cNvSpPr>
          <p:nvPr>
            <p:ph type="sldImg"/>
          </p:nvPr>
        </p:nvSpPr>
        <p:spPr>
          <a:xfrm>
            <a:off x="1181100" y="698500"/>
            <a:ext cx="4648200" cy="3486150"/>
          </a:xfrm>
          <a:ln/>
        </p:spPr>
      </p:sp>
      <p:sp>
        <p:nvSpPr>
          <p:cNvPr id="1426435" name="Rectangle 3"/>
          <p:cNvSpPr>
            <a:spLocks noGrp="1" noChangeArrowheads="1"/>
          </p:cNvSpPr>
          <p:nvPr>
            <p:ph type="body" idx="1"/>
          </p:nvPr>
        </p:nvSpPr>
        <p:spPr>
          <a:xfrm>
            <a:off x="935144" y="4416108"/>
            <a:ext cx="5140112" cy="4182427"/>
          </a:xfrm>
        </p:spPr>
        <p:txBody>
          <a:bodyPr lIns="93097" tIns="46549" rIns="93097" bIns="46549"/>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069B42-DEE6-4225-906E-00BD0980FAC1}" type="slidenum">
              <a:rPr lang="en-US"/>
              <a:pPr/>
              <a:t>42</a:t>
            </a:fld>
            <a:endParaRPr lang="en-US"/>
          </a:p>
        </p:txBody>
      </p:sp>
      <p:sp>
        <p:nvSpPr>
          <p:cNvPr id="1406978" name="Rectangle 2"/>
          <p:cNvSpPr>
            <a:spLocks noGrp="1" noRot="1" noChangeAspect="1" noChangeArrowheads="1" noTextEdit="1"/>
          </p:cNvSpPr>
          <p:nvPr>
            <p:ph type="sldImg"/>
          </p:nvPr>
        </p:nvSpPr>
        <p:spPr>
          <a:xfrm>
            <a:off x="1181100" y="698500"/>
            <a:ext cx="4648200" cy="3486150"/>
          </a:xfrm>
          <a:ln/>
        </p:spPr>
      </p:sp>
      <p:sp>
        <p:nvSpPr>
          <p:cNvPr id="1406979" name="Rectangle 3"/>
          <p:cNvSpPr>
            <a:spLocks noGrp="1" noChangeArrowheads="1"/>
          </p:cNvSpPr>
          <p:nvPr>
            <p:ph type="body" idx="1"/>
          </p:nvPr>
        </p:nvSpPr>
        <p:spPr>
          <a:xfrm>
            <a:off x="935144" y="4416108"/>
            <a:ext cx="5140112" cy="4182427"/>
          </a:xfrm>
        </p:spPr>
        <p:txBody>
          <a:bodyPr lIns="93135" tIns="46567" rIns="93135" bIns="46567"/>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525C37-1C6E-47FC-88D8-46AD6D7BC059}" type="slidenum">
              <a:rPr lang="en-US">
                <a:solidFill>
                  <a:prstClr val="black"/>
                </a:solidFill>
              </a:rPr>
              <a:pPr/>
              <a:t>3</a:t>
            </a:fld>
            <a:endParaRPr lang="en-US">
              <a:solidFill>
                <a:prstClr val="black"/>
              </a:solidFill>
            </a:endParaRPr>
          </a:p>
        </p:txBody>
      </p:sp>
      <p:sp>
        <p:nvSpPr>
          <p:cNvPr id="1311746" name="Rectangle 2"/>
          <p:cNvSpPr>
            <a:spLocks noGrp="1" noRot="1" noChangeAspect="1" noChangeArrowheads="1" noTextEdit="1"/>
          </p:cNvSpPr>
          <p:nvPr>
            <p:ph type="sldImg"/>
          </p:nvPr>
        </p:nvSpPr>
        <p:spPr>
          <a:xfrm>
            <a:off x="1181100" y="698500"/>
            <a:ext cx="4648200" cy="3486150"/>
          </a:xfrm>
          <a:ln/>
        </p:spPr>
      </p:sp>
      <p:sp>
        <p:nvSpPr>
          <p:cNvPr id="1311747" name="Rectangle 3"/>
          <p:cNvSpPr>
            <a:spLocks noGrp="1" noChangeArrowheads="1"/>
          </p:cNvSpPr>
          <p:nvPr>
            <p:ph type="body" idx="1"/>
          </p:nvPr>
        </p:nvSpPr>
        <p:spPr>
          <a:xfrm>
            <a:off x="701359" y="4416108"/>
            <a:ext cx="5607684" cy="4182427"/>
          </a:xfrm>
        </p:spPr>
        <p:txBody>
          <a:bodyPr/>
          <a:lstStyle/>
          <a:p>
            <a:r>
              <a:rPr lang="en-US"/>
              <a:t>Rapid intensification and rapid decay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CD8A96-50E7-4CFB-B7D3-26DD00C372EE}" type="slidenum">
              <a:rPr lang="en-US"/>
              <a:pPr/>
              <a:t>4</a:t>
            </a:fld>
            <a:endParaRPr lang="en-US"/>
          </a:p>
        </p:txBody>
      </p:sp>
      <p:sp>
        <p:nvSpPr>
          <p:cNvPr id="1153026" name="Rectangle 2"/>
          <p:cNvSpPr>
            <a:spLocks noGrp="1" noRot="1" noChangeAspect="1" noChangeArrowheads="1" noTextEdit="1"/>
          </p:cNvSpPr>
          <p:nvPr>
            <p:ph type="sldImg"/>
          </p:nvPr>
        </p:nvSpPr>
        <p:spPr>
          <a:ln/>
        </p:spPr>
      </p:sp>
      <p:sp>
        <p:nvSpPr>
          <p:cNvPr id="1153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E8BA5B-AFF2-4B51-983D-9DED17E2C961}" type="slidenum">
              <a:rPr lang="en-US"/>
              <a:pPr/>
              <a:t>7</a:t>
            </a:fld>
            <a:endParaRPr lang="en-US"/>
          </a:p>
        </p:txBody>
      </p:sp>
      <p:sp>
        <p:nvSpPr>
          <p:cNvPr id="1398786" name="Rectangle 2"/>
          <p:cNvSpPr>
            <a:spLocks noGrp="1" noRot="1" noChangeAspect="1" noChangeArrowheads="1" noTextEdit="1"/>
          </p:cNvSpPr>
          <p:nvPr>
            <p:ph type="sldImg"/>
          </p:nvPr>
        </p:nvSpPr>
        <p:spPr>
          <a:xfrm>
            <a:off x="1181100" y="698500"/>
            <a:ext cx="4648200" cy="3486150"/>
          </a:xfrm>
          <a:ln/>
        </p:spPr>
      </p:sp>
      <p:sp>
        <p:nvSpPr>
          <p:cNvPr id="1398787" name="Rectangle 3"/>
          <p:cNvSpPr>
            <a:spLocks noGrp="1" noChangeArrowheads="1"/>
          </p:cNvSpPr>
          <p:nvPr>
            <p:ph type="body" idx="1"/>
          </p:nvPr>
        </p:nvSpPr>
        <p:spPr>
          <a:xfrm>
            <a:off x="935144" y="4416108"/>
            <a:ext cx="5140112" cy="4182427"/>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4CA47A-1327-4A4B-AA50-57B12A2DB65A}" type="slidenum">
              <a:rPr lang="en-US"/>
              <a:pPr/>
              <a:t>10</a:t>
            </a:fld>
            <a:endParaRPr lang="en-US"/>
          </a:p>
        </p:txBody>
      </p:sp>
      <p:sp>
        <p:nvSpPr>
          <p:cNvPr id="1409026" name="Rectangle 2"/>
          <p:cNvSpPr>
            <a:spLocks noGrp="1" noRot="1" noChangeAspect="1" noChangeArrowheads="1" noTextEdit="1"/>
          </p:cNvSpPr>
          <p:nvPr>
            <p:ph type="sldImg"/>
          </p:nvPr>
        </p:nvSpPr>
        <p:spPr>
          <a:xfrm>
            <a:off x="1181100" y="698500"/>
            <a:ext cx="4648200" cy="3486150"/>
          </a:xfrm>
          <a:ln/>
        </p:spPr>
      </p:sp>
      <p:sp>
        <p:nvSpPr>
          <p:cNvPr id="1409027" name="Rectangle 3"/>
          <p:cNvSpPr>
            <a:spLocks noGrp="1" noChangeArrowheads="1"/>
          </p:cNvSpPr>
          <p:nvPr>
            <p:ph type="body" idx="1"/>
          </p:nvPr>
        </p:nvSpPr>
        <p:spPr>
          <a:xfrm>
            <a:off x="935144" y="4416108"/>
            <a:ext cx="5140112" cy="4182427"/>
          </a:xfrm>
        </p:spPr>
        <p:txBody>
          <a:bodyPr lIns="93097" tIns="46549" rIns="93097" bIns="46549"/>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2F55AE-A0E7-4247-B4CA-004FD4C21C7A}" type="slidenum">
              <a:rPr lang="en-US">
                <a:solidFill>
                  <a:prstClr val="black"/>
                </a:solidFill>
              </a:rPr>
              <a:pPr/>
              <a:t>11</a:t>
            </a:fld>
            <a:endParaRPr lang="en-US">
              <a:solidFill>
                <a:prstClr val="black"/>
              </a:solidFill>
            </a:endParaRPr>
          </a:p>
        </p:txBody>
      </p:sp>
      <p:sp>
        <p:nvSpPr>
          <p:cNvPr id="1071106" name="Rectangle 2"/>
          <p:cNvSpPr>
            <a:spLocks noGrp="1" noRot="1" noChangeAspect="1" noChangeArrowheads="1" noTextEdit="1"/>
          </p:cNvSpPr>
          <p:nvPr>
            <p:ph type="sldImg"/>
          </p:nvPr>
        </p:nvSpPr>
        <p:spPr>
          <a:xfrm>
            <a:off x="1166813" y="701675"/>
            <a:ext cx="4679950" cy="3509963"/>
          </a:xfrm>
          <a:ln/>
        </p:spPr>
      </p:sp>
      <p:sp>
        <p:nvSpPr>
          <p:cNvPr id="1071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8AFC0D-FAD7-4922-89F6-38C6ED1F2E31}" type="slidenum">
              <a:rPr lang="en-US">
                <a:solidFill>
                  <a:prstClr val="black"/>
                </a:solidFill>
              </a:rPr>
              <a:pPr/>
              <a:t>12</a:t>
            </a:fld>
            <a:endParaRPr lang="en-US">
              <a:solidFill>
                <a:prstClr val="black"/>
              </a:solidFill>
            </a:endParaRPr>
          </a:p>
        </p:txBody>
      </p:sp>
      <p:sp>
        <p:nvSpPr>
          <p:cNvPr id="1223682" name="Rectangle 2"/>
          <p:cNvSpPr>
            <a:spLocks noGrp="1" noRot="1" noChangeAspect="1" noChangeArrowheads="1" noTextEdit="1"/>
          </p:cNvSpPr>
          <p:nvPr>
            <p:ph type="sldImg"/>
          </p:nvPr>
        </p:nvSpPr>
        <p:spPr>
          <a:ln/>
        </p:spPr>
      </p:sp>
      <p:sp>
        <p:nvSpPr>
          <p:cNvPr id="1223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8AFC0D-FAD7-4922-89F6-38C6ED1F2E31}" type="slidenum">
              <a:rPr lang="en-US">
                <a:solidFill>
                  <a:prstClr val="black"/>
                </a:solidFill>
              </a:rPr>
              <a:pPr/>
              <a:t>13</a:t>
            </a:fld>
            <a:endParaRPr lang="en-US">
              <a:solidFill>
                <a:prstClr val="black"/>
              </a:solidFill>
            </a:endParaRPr>
          </a:p>
        </p:txBody>
      </p:sp>
      <p:sp>
        <p:nvSpPr>
          <p:cNvPr id="1223682" name="Rectangle 2"/>
          <p:cNvSpPr>
            <a:spLocks noGrp="1" noRot="1" noChangeAspect="1" noChangeArrowheads="1" noTextEdit="1"/>
          </p:cNvSpPr>
          <p:nvPr>
            <p:ph type="sldImg"/>
          </p:nvPr>
        </p:nvSpPr>
        <p:spPr>
          <a:ln/>
        </p:spPr>
      </p:sp>
      <p:sp>
        <p:nvSpPr>
          <p:cNvPr id="122368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87CB6B9-5274-4CBB-AF59-A267ADB620E7}" type="slidenum">
              <a:rPr lang="en-US"/>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CC35701-1AAC-4501-BDFC-F3A9D4F8FAD1}" type="slidenum">
              <a:rPr lang="en-US"/>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B34D88-1370-4A79-9348-07B0F739F1BB}" type="slidenum">
              <a:rPr lang="en-US"/>
              <a:pPr/>
              <a:t>‹#›</a:t>
            </a:fld>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3B7102EA-30C4-4E85-84F3-5B5B89F5D986}" type="slidenum">
              <a:rPr lang="en-US"/>
              <a:pPr/>
              <a:t>‹#›</a:t>
            </a:fld>
            <a:endParaRPr lang="en-US"/>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4CECF2EA-16D1-4A52-B0A5-7187CC2CA5D9}" type="slidenum">
              <a:rPr lang="en-US"/>
              <a:pPr/>
              <a:t>‹#›</a:t>
            </a:fld>
            <a:endParaRPr lang="en-US"/>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CA4CAE6F-2A13-4ED1-A5A9-CA4A26347364}" type="slidenum">
              <a:rPr lang="en-US"/>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AD9E6C-DA58-4FF3-B16A-B05843C956D2}" type="slidenum">
              <a:rPr lang="en-US"/>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22C0CCE-9055-4CF8-AF48-CB68005DD6F8}" type="slidenum">
              <a:rPr lang="en-US"/>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30BF61B-3957-4092-8664-8C76CB877E98}" type="slidenum">
              <a:rPr lang="en-US"/>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7CD805A-8D9D-454B-98A8-2CDD844B54DE}" type="slidenum">
              <a:rPr lang="en-US"/>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A830810-D94E-4E36-8E75-337213EADF29}" type="slidenum">
              <a:rPr lang="en-US"/>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536F9F2-DA27-4313-B08B-0B8E0D422827}" type="slidenum">
              <a:rPr lang="en-US"/>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1510EE7-0C6D-4CF9-AA39-9933D8844DE6}" type="slidenum">
              <a:rPr lang="en-US"/>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F1C483E-404F-42B4-9A3A-DA3AAA8AAD47}" type="slidenum">
              <a:rPr lang="en-US"/>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E4CAB050-D24D-4FEC-BA25-4887128DB5F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7.e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8.png"/><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9.png"/><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wmf"/><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1.png"/><Relationship Id="rId4" Type="http://schemas.openxmlformats.org/officeDocument/2006/relationships/oleObject" Target="../embeddings/oleObject4.bin"/></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wmf"/><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wmf"/></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0082" name="Picture 2"/>
          <p:cNvPicPr>
            <a:picLocks noChangeAspect="1" noChangeArrowheads="1"/>
          </p:cNvPicPr>
          <p:nvPr/>
        </p:nvPicPr>
        <p:blipFill>
          <a:blip r:embed="rId3">
            <a:lum contrast="-56000"/>
          </a:blip>
          <a:srcRect/>
          <a:stretch>
            <a:fillRect/>
          </a:stretch>
        </p:blipFill>
        <p:spPr bwMode="auto">
          <a:xfrm>
            <a:off x="0" y="4763"/>
            <a:ext cx="9144000" cy="8072437"/>
          </a:xfrm>
          <a:prstGeom prst="rect">
            <a:avLst/>
          </a:prstGeom>
          <a:noFill/>
          <a:ln w="9525">
            <a:noFill/>
            <a:miter lim="800000"/>
            <a:headEnd/>
            <a:tailEnd/>
          </a:ln>
          <a:effectLst/>
        </p:spPr>
      </p:pic>
      <p:sp>
        <p:nvSpPr>
          <p:cNvPr id="1070083" name="Text Box 3"/>
          <p:cNvSpPr txBox="1">
            <a:spLocks noChangeArrowheads="1"/>
          </p:cNvSpPr>
          <p:nvPr/>
        </p:nvSpPr>
        <p:spPr bwMode="auto">
          <a:xfrm>
            <a:off x="0" y="228600"/>
            <a:ext cx="9144000" cy="1323439"/>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a:r>
              <a:rPr lang="en-US" sz="4000" b="1" dirty="0">
                <a:solidFill>
                  <a:srgbClr val="FFFF00"/>
                </a:solidFill>
              </a:rPr>
              <a:t>A</a:t>
            </a:r>
            <a:r>
              <a:rPr lang="en-US" sz="4000" b="1" dirty="0" smtClean="0">
                <a:solidFill>
                  <a:srgbClr val="FFFF00"/>
                </a:solidFill>
              </a:rPr>
              <a:t> Reanalysis of the 1926-1930 Atlantic Hurricane Database</a:t>
            </a:r>
            <a:endParaRPr lang="en-US" sz="4000" dirty="0">
              <a:solidFill>
                <a:srgbClr val="FFFF00"/>
              </a:solidFill>
            </a:endParaRPr>
          </a:p>
        </p:txBody>
      </p:sp>
      <p:grpSp>
        <p:nvGrpSpPr>
          <p:cNvPr id="1070086" name="Group 6"/>
          <p:cNvGrpSpPr>
            <a:grpSpLocks noChangeAspect="1"/>
          </p:cNvGrpSpPr>
          <p:nvPr/>
        </p:nvGrpSpPr>
        <p:grpSpPr bwMode="auto">
          <a:xfrm>
            <a:off x="7848600" y="1600200"/>
            <a:ext cx="1295400" cy="1295400"/>
            <a:chOff x="918" y="287"/>
            <a:chExt cx="528" cy="527"/>
          </a:xfrm>
        </p:grpSpPr>
        <p:sp>
          <p:nvSpPr>
            <p:cNvPr id="1070087" name="Oval 7"/>
            <p:cNvSpPr>
              <a:spLocks noChangeAspect="1" noChangeArrowheads="1"/>
            </p:cNvSpPr>
            <p:nvPr/>
          </p:nvSpPr>
          <p:spPr bwMode="auto">
            <a:xfrm>
              <a:off x="918" y="294"/>
              <a:ext cx="527" cy="512"/>
            </a:xfrm>
            <a:prstGeom prst="ellipse">
              <a:avLst/>
            </a:prstGeom>
            <a:solidFill>
              <a:schemeClr val="bg1"/>
            </a:solidFill>
            <a:ln w="9525">
              <a:noFill/>
              <a:round/>
              <a:headEnd/>
              <a:tailEnd/>
            </a:ln>
            <a:effectLst/>
          </p:spPr>
          <p:txBody>
            <a:bodyPr wrap="none" anchor="ctr"/>
            <a:lstStyle/>
            <a:p>
              <a:endParaRPr lang="en-US" dirty="0"/>
            </a:p>
          </p:txBody>
        </p:sp>
        <p:sp>
          <p:nvSpPr>
            <p:cNvPr id="1070088" name="Freeform 8"/>
            <p:cNvSpPr>
              <a:spLocks noChangeAspect="1"/>
            </p:cNvSpPr>
            <p:nvPr/>
          </p:nvSpPr>
          <p:spPr bwMode="auto">
            <a:xfrm>
              <a:off x="919" y="445"/>
              <a:ext cx="527" cy="369"/>
            </a:xfrm>
            <a:custGeom>
              <a:avLst/>
              <a:gdLst/>
              <a:ahLst/>
              <a:cxnLst>
                <a:cxn ang="0">
                  <a:pos x="1021" y="25"/>
                </a:cxn>
                <a:cxn ang="0">
                  <a:pos x="1033" y="64"/>
                </a:cxn>
                <a:cxn ang="0">
                  <a:pos x="1044" y="102"/>
                </a:cxn>
                <a:cxn ang="0">
                  <a:pos x="1050" y="143"/>
                </a:cxn>
                <a:cxn ang="0">
                  <a:pos x="1054" y="184"/>
                </a:cxn>
                <a:cxn ang="0">
                  <a:pos x="1051" y="266"/>
                </a:cxn>
                <a:cxn ang="0">
                  <a:pos x="1014" y="417"/>
                </a:cxn>
                <a:cxn ang="0">
                  <a:pos x="934" y="547"/>
                </a:cxn>
                <a:cxn ang="0">
                  <a:pos x="822" y="648"/>
                </a:cxn>
                <a:cxn ang="0">
                  <a:pos x="685" y="715"/>
                </a:cxn>
                <a:cxn ang="0">
                  <a:pos x="528" y="739"/>
                </a:cxn>
                <a:cxn ang="0">
                  <a:pos x="371" y="715"/>
                </a:cxn>
                <a:cxn ang="0">
                  <a:pos x="233" y="648"/>
                </a:cxn>
                <a:cxn ang="0">
                  <a:pos x="121" y="547"/>
                </a:cxn>
                <a:cxn ang="0">
                  <a:pos x="42" y="417"/>
                </a:cxn>
                <a:cxn ang="0">
                  <a:pos x="3" y="266"/>
                </a:cxn>
                <a:cxn ang="0">
                  <a:pos x="1" y="173"/>
                </a:cxn>
                <a:cxn ang="0">
                  <a:pos x="9" y="118"/>
                </a:cxn>
                <a:cxn ang="0">
                  <a:pos x="22" y="65"/>
                </a:cxn>
                <a:cxn ang="0">
                  <a:pos x="37" y="70"/>
                </a:cxn>
                <a:cxn ang="0">
                  <a:pos x="74" y="89"/>
                </a:cxn>
                <a:cxn ang="0">
                  <a:pos x="108" y="117"/>
                </a:cxn>
                <a:cxn ang="0">
                  <a:pos x="139" y="154"/>
                </a:cxn>
                <a:cxn ang="0">
                  <a:pos x="202" y="216"/>
                </a:cxn>
                <a:cxn ang="0">
                  <a:pos x="291" y="285"/>
                </a:cxn>
                <a:cxn ang="0">
                  <a:pos x="401" y="337"/>
                </a:cxn>
                <a:cxn ang="0">
                  <a:pos x="525" y="353"/>
                </a:cxn>
                <a:cxn ang="0">
                  <a:pos x="495" y="372"/>
                </a:cxn>
                <a:cxn ang="0">
                  <a:pos x="422" y="405"/>
                </a:cxn>
                <a:cxn ang="0">
                  <a:pos x="365" y="418"/>
                </a:cxn>
                <a:cxn ang="0">
                  <a:pos x="373" y="426"/>
                </a:cxn>
                <a:cxn ang="0">
                  <a:pos x="399" y="437"/>
                </a:cxn>
                <a:cxn ang="0">
                  <a:pos x="445" y="438"/>
                </a:cxn>
                <a:cxn ang="0">
                  <a:pos x="516" y="421"/>
                </a:cxn>
                <a:cxn ang="0">
                  <a:pos x="618" y="378"/>
                </a:cxn>
                <a:cxn ang="0">
                  <a:pos x="701" y="347"/>
                </a:cxn>
                <a:cxn ang="0">
                  <a:pos x="765" y="334"/>
                </a:cxn>
                <a:cxn ang="0">
                  <a:pos x="761" y="323"/>
                </a:cxn>
                <a:cxn ang="0">
                  <a:pos x="701" y="310"/>
                </a:cxn>
                <a:cxn ang="0">
                  <a:pos x="658" y="309"/>
                </a:cxn>
                <a:cxn ang="0">
                  <a:pos x="716" y="284"/>
                </a:cxn>
                <a:cxn ang="0">
                  <a:pos x="807" y="219"/>
                </a:cxn>
                <a:cxn ang="0">
                  <a:pos x="892" y="140"/>
                </a:cxn>
                <a:cxn ang="0">
                  <a:pos x="960" y="64"/>
                </a:cxn>
                <a:cxn ang="0">
                  <a:pos x="1002" y="12"/>
                </a:cxn>
              </a:cxnLst>
              <a:rect l="0" t="0" r="r" b="b"/>
              <a:pathLst>
                <a:path w="1055" h="739">
                  <a:moveTo>
                    <a:pt x="1011" y="0"/>
                  </a:moveTo>
                  <a:lnTo>
                    <a:pt x="1016" y="12"/>
                  </a:lnTo>
                  <a:lnTo>
                    <a:pt x="1021" y="25"/>
                  </a:lnTo>
                  <a:lnTo>
                    <a:pt x="1026" y="38"/>
                  </a:lnTo>
                  <a:lnTo>
                    <a:pt x="1030" y="51"/>
                  </a:lnTo>
                  <a:lnTo>
                    <a:pt x="1033" y="64"/>
                  </a:lnTo>
                  <a:lnTo>
                    <a:pt x="1037" y="77"/>
                  </a:lnTo>
                  <a:lnTo>
                    <a:pt x="1041" y="89"/>
                  </a:lnTo>
                  <a:lnTo>
                    <a:pt x="1044" y="102"/>
                  </a:lnTo>
                  <a:lnTo>
                    <a:pt x="1046" y="116"/>
                  </a:lnTo>
                  <a:lnTo>
                    <a:pt x="1048" y="129"/>
                  </a:lnTo>
                  <a:lnTo>
                    <a:pt x="1050" y="143"/>
                  </a:lnTo>
                  <a:lnTo>
                    <a:pt x="1051" y="156"/>
                  </a:lnTo>
                  <a:lnTo>
                    <a:pt x="1054" y="170"/>
                  </a:lnTo>
                  <a:lnTo>
                    <a:pt x="1054" y="184"/>
                  </a:lnTo>
                  <a:lnTo>
                    <a:pt x="1055" y="198"/>
                  </a:lnTo>
                  <a:lnTo>
                    <a:pt x="1055" y="212"/>
                  </a:lnTo>
                  <a:lnTo>
                    <a:pt x="1051" y="266"/>
                  </a:lnTo>
                  <a:lnTo>
                    <a:pt x="1044" y="318"/>
                  </a:lnTo>
                  <a:lnTo>
                    <a:pt x="1031" y="369"/>
                  </a:lnTo>
                  <a:lnTo>
                    <a:pt x="1014" y="417"/>
                  </a:lnTo>
                  <a:lnTo>
                    <a:pt x="991" y="463"/>
                  </a:lnTo>
                  <a:lnTo>
                    <a:pt x="964" y="506"/>
                  </a:lnTo>
                  <a:lnTo>
                    <a:pt x="934" y="547"/>
                  </a:lnTo>
                  <a:lnTo>
                    <a:pt x="901" y="585"/>
                  </a:lnTo>
                  <a:lnTo>
                    <a:pt x="863" y="618"/>
                  </a:lnTo>
                  <a:lnTo>
                    <a:pt x="822" y="648"/>
                  </a:lnTo>
                  <a:lnTo>
                    <a:pt x="779" y="675"/>
                  </a:lnTo>
                  <a:lnTo>
                    <a:pt x="733" y="698"/>
                  </a:lnTo>
                  <a:lnTo>
                    <a:pt x="685" y="715"/>
                  </a:lnTo>
                  <a:lnTo>
                    <a:pt x="634" y="728"/>
                  </a:lnTo>
                  <a:lnTo>
                    <a:pt x="582" y="735"/>
                  </a:lnTo>
                  <a:lnTo>
                    <a:pt x="528" y="739"/>
                  </a:lnTo>
                  <a:lnTo>
                    <a:pt x="474" y="735"/>
                  </a:lnTo>
                  <a:lnTo>
                    <a:pt x="422" y="728"/>
                  </a:lnTo>
                  <a:lnTo>
                    <a:pt x="371" y="715"/>
                  </a:lnTo>
                  <a:lnTo>
                    <a:pt x="323" y="698"/>
                  </a:lnTo>
                  <a:lnTo>
                    <a:pt x="276" y="675"/>
                  </a:lnTo>
                  <a:lnTo>
                    <a:pt x="233" y="648"/>
                  </a:lnTo>
                  <a:lnTo>
                    <a:pt x="193" y="618"/>
                  </a:lnTo>
                  <a:lnTo>
                    <a:pt x="155" y="585"/>
                  </a:lnTo>
                  <a:lnTo>
                    <a:pt x="121" y="547"/>
                  </a:lnTo>
                  <a:lnTo>
                    <a:pt x="90" y="506"/>
                  </a:lnTo>
                  <a:lnTo>
                    <a:pt x="64" y="463"/>
                  </a:lnTo>
                  <a:lnTo>
                    <a:pt x="42" y="417"/>
                  </a:lnTo>
                  <a:lnTo>
                    <a:pt x="24" y="369"/>
                  </a:lnTo>
                  <a:lnTo>
                    <a:pt x="11" y="318"/>
                  </a:lnTo>
                  <a:lnTo>
                    <a:pt x="3" y="266"/>
                  </a:lnTo>
                  <a:lnTo>
                    <a:pt x="0" y="212"/>
                  </a:lnTo>
                  <a:lnTo>
                    <a:pt x="0" y="193"/>
                  </a:lnTo>
                  <a:lnTo>
                    <a:pt x="1" y="173"/>
                  </a:lnTo>
                  <a:lnTo>
                    <a:pt x="3" y="155"/>
                  </a:lnTo>
                  <a:lnTo>
                    <a:pt x="6" y="137"/>
                  </a:lnTo>
                  <a:lnTo>
                    <a:pt x="9" y="118"/>
                  </a:lnTo>
                  <a:lnTo>
                    <a:pt x="12" y="100"/>
                  </a:lnTo>
                  <a:lnTo>
                    <a:pt x="16" y="82"/>
                  </a:lnTo>
                  <a:lnTo>
                    <a:pt x="22" y="65"/>
                  </a:lnTo>
                  <a:lnTo>
                    <a:pt x="24" y="65"/>
                  </a:lnTo>
                  <a:lnTo>
                    <a:pt x="28" y="67"/>
                  </a:lnTo>
                  <a:lnTo>
                    <a:pt x="37" y="70"/>
                  </a:lnTo>
                  <a:lnTo>
                    <a:pt x="47" y="74"/>
                  </a:lnTo>
                  <a:lnTo>
                    <a:pt x="59" y="81"/>
                  </a:lnTo>
                  <a:lnTo>
                    <a:pt x="74" y="89"/>
                  </a:lnTo>
                  <a:lnTo>
                    <a:pt x="89" y="100"/>
                  </a:lnTo>
                  <a:lnTo>
                    <a:pt x="105" y="114"/>
                  </a:lnTo>
                  <a:lnTo>
                    <a:pt x="108" y="117"/>
                  </a:lnTo>
                  <a:lnTo>
                    <a:pt x="114" y="125"/>
                  </a:lnTo>
                  <a:lnTo>
                    <a:pt x="125" y="138"/>
                  </a:lnTo>
                  <a:lnTo>
                    <a:pt x="139" y="154"/>
                  </a:lnTo>
                  <a:lnTo>
                    <a:pt x="156" y="173"/>
                  </a:lnTo>
                  <a:lnTo>
                    <a:pt x="178" y="194"/>
                  </a:lnTo>
                  <a:lnTo>
                    <a:pt x="202" y="216"/>
                  </a:lnTo>
                  <a:lnTo>
                    <a:pt x="229" y="240"/>
                  </a:lnTo>
                  <a:lnTo>
                    <a:pt x="259" y="262"/>
                  </a:lnTo>
                  <a:lnTo>
                    <a:pt x="291" y="285"/>
                  </a:lnTo>
                  <a:lnTo>
                    <a:pt x="326" y="305"/>
                  </a:lnTo>
                  <a:lnTo>
                    <a:pt x="362" y="323"/>
                  </a:lnTo>
                  <a:lnTo>
                    <a:pt x="401" y="337"/>
                  </a:lnTo>
                  <a:lnTo>
                    <a:pt x="441" y="347"/>
                  </a:lnTo>
                  <a:lnTo>
                    <a:pt x="482" y="353"/>
                  </a:lnTo>
                  <a:lnTo>
                    <a:pt x="525" y="353"/>
                  </a:lnTo>
                  <a:lnTo>
                    <a:pt x="521" y="355"/>
                  </a:lnTo>
                  <a:lnTo>
                    <a:pt x="511" y="362"/>
                  </a:lnTo>
                  <a:lnTo>
                    <a:pt x="495" y="372"/>
                  </a:lnTo>
                  <a:lnTo>
                    <a:pt x="473" y="384"/>
                  </a:lnTo>
                  <a:lnTo>
                    <a:pt x="448" y="396"/>
                  </a:lnTo>
                  <a:lnTo>
                    <a:pt x="422" y="405"/>
                  </a:lnTo>
                  <a:lnTo>
                    <a:pt x="392" y="414"/>
                  </a:lnTo>
                  <a:lnTo>
                    <a:pt x="363" y="417"/>
                  </a:lnTo>
                  <a:lnTo>
                    <a:pt x="365" y="418"/>
                  </a:lnTo>
                  <a:lnTo>
                    <a:pt x="366" y="420"/>
                  </a:lnTo>
                  <a:lnTo>
                    <a:pt x="369" y="423"/>
                  </a:lnTo>
                  <a:lnTo>
                    <a:pt x="373" y="426"/>
                  </a:lnTo>
                  <a:lnTo>
                    <a:pt x="380" y="430"/>
                  </a:lnTo>
                  <a:lnTo>
                    <a:pt x="388" y="433"/>
                  </a:lnTo>
                  <a:lnTo>
                    <a:pt x="399" y="437"/>
                  </a:lnTo>
                  <a:lnTo>
                    <a:pt x="412" y="438"/>
                  </a:lnTo>
                  <a:lnTo>
                    <a:pt x="427" y="439"/>
                  </a:lnTo>
                  <a:lnTo>
                    <a:pt x="445" y="438"/>
                  </a:lnTo>
                  <a:lnTo>
                    <a:pt x="466" y="435"/>
                  </a:lnTo>
                  <a:lnTo>
                    <a:pt x="489" y="430"/>
                  </a:lnTo>
                  <a:lnTo>
                    <a:pt x="516" y="421"/>
                  </a:lnTo>
                  <a:lnTo>
                    <a:pt x="547" y="411"/>
                  </a:lnTo>
                  <a:lnTo>
                    <a:pt x="581" y="397"/>
                  </a:lnTo>
                  <a:lnTo>
                    <a:pt x="618" y="378"/>
                  </a:lnTo>
                  <a:lnTo>
                    <a:pt x="646" y="366"/>
                  </a:lnTo>
                  <a:lnTo>
                    <a:pt x="674" y="356"/>
                  </a:lnTo>
                  <a:lnTo>
                    <a:pt x="701" y="347"/>
                  </a:lnTo>
                  <a:lnTo>
                    <a:pt x="727" y="342"/>
                  </a:lnTo>
                  <a:lnTo>
                    <a:pt x="748" y="337"/>
                  </a:lnTo>
                  <a:lnTo>
                    <a:pt x="765" y="334"/>
                  </a:lnTo>
                  <a:lnTo>
                    <a:pt x="776" y="332"/>
                  </a:lnTo>
                  <a:lnTo>
                    <a:pt x="779" y="331"/>
                  </a:lnTo>
                  <a:lnTo>
                    <a:pt x="761" y="323"/>
                  </a:lnTo>
                  <a:lnTo>
                    <a:pt x="742" y="316"/>
                  </a:lnTo>
                  <a:lnTo>
                    <a:pt x="720" y="312"/>
                  </a:lnTo>
                  <a:lnTo>
                    <a:pt x="701" y="310"/>
                  </a:lnTo>
                  <a:lnTo>
                    <a:pt x="683" y="309"/>
                  </a:lnTo>
                  <a:lnTo>
                    <a:pt x="668" y="309"/>
                  </a:lnTo>
                  <a:lnTo>
                    <a:pt x="658" y="309"/>
                  </a:lnTo>
                  <a:lnTo>
                    <a:pt x="655" y="309"/>
                  </a:lnTo>
                  <a:lnTo>
                    <a:pt x="685" y="299"/>
                  </a:lnTo>
                  <a:lnTo>
                    <a:pt x="716" y="284"/>
                  </a:lnTo>
                  <a:lnTo>
                    <a:pt x="747" y="266"/>
                  </a:lnTo>
                  <a:lnTo>
                    <a:pt x="777" y="244"/>
                  </a:lnTo>
                  <a:lnTo>
                    <a:pt x="807" y="219"/>
                  </a:lnTo>
                  <a:lnTo>
                    <a:pt x="838" y="194"/>
                  </a:lnTo>
                  <a:lnTo>
                    <a:pt x="865" y="167"/>
                  </a:lnTo>
                  <a:lnTo>
                    <a:pt x="892" y="140"/>
                  </a:lnTo>
                  <a:lnTo>
                    <a:pt x="917" y="113"/>
                  </a:lnTo>
                  <a:lnTo>
                    <a:pt x="940" y="87"/>
                  </a:lnTo>
                  <a:lnTo>
                    <a:pt x="960" y="64"/>
                  </a:lnTo>
                  <a:lnTo>
                    <a:pt x="977" y="43"/>
                  </a:lnTo>
                  <a:lnTo>
                    <a:pt x="991" y="25"/>
                  </a:lnTo>
                  <a:lnTo>
                    <a:pt x="1002" y="12"/>
                  </a:lnTo>
                  <a:lnTo>
                    <a:pt x="1008" y="3"/>
                  </a:lnTo>
                  <a:lnTo>
                    <a:pt x="1011" y="0"/>
                  </a:lnTo>
                  <a:close/>
                </a:path>
              </a:pathLst>
            </a:custGeom>
            <a:solidFill>
              <a:srgbClr val="00FFFF"/>
            </a:solidFill>
            <a:ln w="9525">
              <a:noFill/>
              <a:round/>
              <a:headEnd/>
              <a:tailEnd/>
            </a:ln>
          </p:spPr>
          <p:txBody>
            <a:bodyPr/>
            <a:lstStyle/>
            <a:p>
              <a:endParaRPr lang="en-US" dirty="0"/>
            </a:p>
          </p:txBody>
        </p:sp>
        <p:sp>
          <p:nvSpPr>
            <p:cNvPr id="1070089" name="Freeform 9"/>
            <p:cNvSpPr>
              <a:spLocks noChangeAspect="1"/>
            </p:cNvSpPr>
            <p:nvPr/>
          </p:nvSpPr>
          <p:spPr bwMode="auto">
            <a:xfrm>
              <a:off x="964" y="287"/>
              <a:ext cx="430" cy="313"/>
            </a:xfrm>
            <a:custGeom>
              <a:avLst/>
              <a:gdLst/>
              <a:ahLst/>
              <a:cxnLst>
                <a:cxn ang="0">
                  <a:pos x="19" y="208"/>
                </a:cxn>
                <a:cxn ang="0">
                  <a:pos x="61" y="159"/>
                </a:cxn>
                <a:cxn ang="0">
                  <a:pos x="107" y="117"/>
                </a:cxn>
                <a:cxn ang="0">
                  <a:pos x="160" y="80"/>
                </a:cxn>
                <a:cxn ang="0">
                  <a:pos x="215" y="50"/>
                </a:cxn>
                <a:cxn ang="0">
                  <a:pos x="275" y="26"/>
                </a:cxn>
                <a:cxn ang="0">
                  <a:pos x="338" y="10"/>
                </a:cxn>
                <a:cxn ang="0">
                  <a:pos x="405" y="1"/>
                </a:cxn>
                <a:cxn ang="0">
                  <a:pos x="470" y="1"/>
                </a:cxn>
                <a:cxn ang="0">
                  <a:pos x="533" y="9"/>
                </a:cxn>
                <a:cxn ang="0">
                  <a:pos x="594" y="24"/>
                </a:cxn>
                <a:cxn ang="0">
                  <a:pos x="651" y="45"/>
                </a:cxn>
                <a:cxn ang="0">
                  <a:pos x="705" y="73"/>
                </a:cxn>
                <a:cxn ang="0">
                  <a:pos x="755" y="107"/>
                </a:cxn>
                <a:cxn ang="0">
                  <a:pos x="800" y="145"/>
                </a:cxn>
                <a:cxn ang="0">
                  <a:pos x="842" y="189"/>
                </a:cxn>
                <a:cxn ang="0">
                  <a:pos x="855" y="215"/>
                </a:cxn>
                <a:cxn ang="0">
                  <a:pos x="821" y="232"/>
                </a:cxn>
                <a:cxn ang="0">
                  <a:pos x="771" y="272"/>
                </a:cxn>
                <a:cxn ang="0">
                  <a:pos x="724" y="339"/>
                </a:cxn>
                <a:cxn ang="0">
                  <a:pos x="706" y="386"/>
                </a:cxn>
                <a:cxn ang="0">
                  <a:pos x="700" y="404"/>
                </a:cxn>
                <a:cxn ang="0">
                  <a:pos x="688" y="436"/>
                </a:cxn>
                <a:cxn ang="0">
                  <a:pos x="669" y="475"/>
                </a:cxn>
                <a:cxn ang="0">
                  <a:pos x="642" y="518"/>
                </a:cxn>
                <a:cxn ang="0">
                  <a:pos x="606" y="560"/>
                </a:cxn>
                <a:cxn ang="0">
                  <a:pos x="560" y="596"/>
                </a:cxn>
                <a:cxn ang="0">
                  <a:pos x="506" y="619"/>
                </a:cxn>
                <a:cxn ang="0">
                  <a:pos x="472" y="625"/>
                </a:cxn>
                <a:cxn ang="0">
                  <a:pos x="462" y="626"/>
                </a:cxn>
                <a:cxn ang="0">
                  <a:pos x="442" y="624"/>
                </a:cxn>
                <a:cxn ang="0">
                  <a:pos x="413" y="615"/>
                </a:cxn>
                <a:cxn ang="0">
                  <a:pos x="377" y="596"/>
                </a:cxn>
                <a:cxn ang="0">
                  <a:pos x="333" y="563"/>
                </a:cxn>
                <a:cxn ang="0">
                  <a:pos x="281" y="514"/>
                </a:cxn>
                <a:cxn ang="0">
                  <a:pos x="223" y="443"/>
                </a:cxn>
                <a:cxn ang="0">
                  <a:pos x="172" y="372"/>
                </a:cxn>
                <a:cxn ang="0">
                  <a:pos x="136" y="327"/>
                </a:cxn>
                <a:cxn ang="0">
                  <a:pos x="103" y="293"/>
                </a:cxn>
                <a:cxn ang="0">
                  <a:pos x="71" y="268"/>
                </a:cxn>
                <a:cxn ang="0">
                  <a:pos x="46" y="251"/>
                </a:cxn>
                <a:cxn ang="0">
                  <a:pos x="24" y="241"/>
                </a:cxn>
                <a:cxn ang="0">
                  <a:pos x="9" y="236"/>
                </a:cxn>
                <a:cxn ang="0">
                  <a:pos x="2" y="233"/>
                </a:cxn>
              </a:cxnLst>
              <a:rect l="0" t="0" r="r" b="b"/>
              <a:pathLst>
                <a:path w="860" h="626">
                  <a:moveTo>
                    <a:pt x="0" y="233"/>
                  </a:moveTo>
                  <a:lnTo>
                    <a:pt x="19" y="208"/>
                  </a:lnTo>
                  <a:lnTo>
                    <a:pt x="39" y="183"/>
                  </a:lnTo>
                  <a:lnTo>
                    <a:pt x="61" y="159"/>
                  </a:lnTo>
                  <a:lnTo>
                    <a:pt x="83" y="138"/>
                  </a:lnTo>
                  <a:lnTo>
                    <a:pt x="107" y="117"/>
                  </a:lnTo>
                  <a:lnTo>
                    <a:pt x="133" y="98"/>
                  </a:lnTo>
                  <a:lnTo>
                    <a:pt x="160" y="80"/>
                  </a:lnTo>
                  <a:lnTo>
                    <a:pt x="186" y="64"/>
                  </a:lnTo>
                  <a:lnTo>
                    <a:pt x="215" y="50"/>
                  </a:lnTo>
                  <a:lnTo>
                    <a:pt x="244" y="37"/>
                  </a:lnTo>
                  <a:lnTo>
                    <a:pt x="275" y="26"/>
                  </a:lnTo>
                  <a:lnTo>
                    <a:pt x="306" y="16"/>
                  </a:lnTo>
                  <a:lnTo>
                    <a:pt x="338" y="10"/>
                  </a:lnTo>
                  <a:lnTo>
                    <a:pt x="371" y="5"/>
                  </a:lnTo>
                  <a:lnTo>
                    <a:pt x="405" y="1"/>
                  </a:lnTo>
                  <a:lnTo>
                    <a:pt x="438" y="0"/>
                  </a:lnTo>
                  <a:lnTo>
                    <a:pt x="470" y="1"/>
                  </a:lnTo>
                  <a:lnTo>
                    <a:pt x="501" y="5"/>
                  </a:lnTo>
                  <a:lnTo>
                    <a:pt x="533" y="9"/>
                  </a:lnTo>
                  <a:lnTo>
                    <a:pt x="564" y="15"/>
                  </a:lnTo>
                  <a:lnTo>
                    <a:pt x="594" y="24"/>
                  </a:lnTo>
                  <a:lnTo>
                    <a:pt x="623" y="34"/>
                  </a:lnTo>
                  <a:lnTo>
                    <a:pt x="651" y="45"/>
                  </a:lnTo>
                  <a:lnTo>
                    <a:pt x="679" y="58"/>
                  </a:lnTo>
                  <a:lnTo>
                    <a:pt x="705" y="73"/>
                  </a:lnTo>
                  <a:lnTo>
                    <a:pt x="730" y="89"/>
                  </a:lnTo>
                  <a:lnTo>
                    <a:pt x="755" y="107"/>
                  </a:lnTo>
                  <a:lnTo>
                    <a:pt x="779" y="125"/>
                  </a:lnTo>
                  <a:lnTo>
                    <a:pt x="800" y="145"/>
                  </a:lnTo>
                  <a:lnTo>
                    <a:pt x="822" y="167"/>
                  </a:lnTo>
                  <a:lnTo>
                    <a:pt x="842" y="189"/>
                  </a:lnTo>
                  <a:lnTo>
                    <a:pt x="860" y="213"/>
                  </a:lnTo>
                  <a:lnTo>
                    <a:pt x="855" y="215"/>
                  </a:lnTo>
                  <a:lnTo>
                    <a:pt x="841" y="222"/>
                  </a:lnTo>
                  <a:lnTo>
                    <a:pt x="821" y="232"/>
                  </a:lnTo>
                  <a:lnTo>
                    <a:pt x="797" y="250"/>
                  </a:lnTo>
                  <a:lnTo>
                    <a:pt x="771" y="272"/>
                  </a:lnTo>
                  <a:lnTo>
                    <a:pt x="745" y="302"/>
                  </a:lnTo>
                  <a:lnTo>
                    <a:pt x="724" y="339"/>
                  </a:lnTo>
                  <a:lnTo>
                    <a:pt x="707" y="384"/>
                  </a:lnTo>
                  <a:lnTo>
                    <a:pt x="706" y="386"/>
                  </a:lnTo>
                  <a:lnTo>
                    <a:pt x="703" y="394"/>
                  </a:lnTo>
                  <a:lnTo>
                    <a:pt x="700" y="404"/>
                  </a:lnTo>
                  <a:lnTo>
                    <a:pt x="695" y="418"/>
                  </a:lnTo>
                  <a:lnTo>
                    <a:pt x="688" y="436"/>
                  </a:lnTo>
                  <a:lnTo>
                    <a:pt x="680" y="455"/>
                  </a:lnTo>
                  <a:lnTo>
                    <a:pt x="669" y="475"/>
                  </a:lnTo>
                  <a:lnTo>
                    <a:pt x="656" y="497"/>
                  </a:lnTo>
                  <a:lnTo>
                    <a:pt x="642" y="518"/>
                  </a:lnTo>
                  <a:lnTo>
                    <a:pt x="625" y="540"/>
                  </a:lnTo>
                  <a:lnTo>
                    <a:pt x="606" y="560"/>
                  </a:lnTo>
                  <a:lnTo>
                    <a:pt x="585" y="578"/>
                  </a:lnTo>
                  <a:lnTo>
                    <a:pt x="560" y="596"/>
                  </a:lnTo>
                  <a:lnTo>
                    <a:pt x="535" y="609"/>
                  </a:lnTo>
                  <a:lnTo>
                    <a:pt x="506" y="619"/>
                  </a:lnTo>
                  <a:lnTo>
                    <a:pt x="473" y="625"/>
                  </a:lnTo>
                  <a:lnTo>
                    <a:pt x="472" y="625"/>
                  </a:lnTo>
                  <a:lnTo>
                    <a:pt x="468" y="626"/>
                  </a:lnTo>
                  <a:lnTo>
                    <a:pt x="462" y="626"/>
                  </a:lnTo>
                  <a:lnTo>
                    <a:pt x="453" y="625"/>
                  </a:lnTo>
                  <a:lnTo>
                    <a:pt x="442" y="624"/>
                  </a:lnTo>
                  <a:lnTo>
                    <a:pt x="429" y="620"/>
                  </a:lnTo>
                  <a:lnTo>
                    <a:pt x="413" y="615"/>
                  </a:lnTo>
                  <a:lnTo>
                    <a:pt x="396" y="606"/>
                  </a:lnTo>
                  <a:lnTo>
                    <a:pt x="377" y="596"/>
                  </a:lnTo>
                  <a:lnTo>
                    <a:pt x="355" y="582"/>
                  </a:lnTo>
                  <a:lnTo>
                    <a:pt x="333" y="563"/>
                  </a:lnTo>
                  <a:lnTo>
                    <a:pt x="308" y="541"/>
                  </a:lnTo>
                  <a:lnTo>
                    <a:pt x="281" y="514"/>
                  </a:lnTo>
                  <a:lnTo>
                    <a:pt x="253" y="482"/>
                  </a:lnTo>
                  <a:lnTo>
                    <a:pt x="223" y="443"/>
                  </a:lnTo>
                  <a:lnTo>
                    <a:pt x="192" y="399"/>
                  </a:lnTo>
                  <a:lnTo>
                    <a:pt x="172" y="372"/>
                  </a:lnTo>
                  <a:lnTo>
                    <a:pt x="154" y="347"/>
                  </a:lnTo>
                  <a:lnTo>
                    <a:pt x="136" y="327"/>
                  </a:lnTo>
                  <a:lnTo>
                    <a:pt x="119" y="309"/>
                  </a:lnTo>
                  <a:lnTo>
                    <a:pt x="103" y="293"/>
                  </a:lnTo>
                  <a:lnTo>
                    <a:pt x="86" y="279"/>
                  </a:lnTo>
                  <a:lnTo>
                    <a:pt x="71" y="268"/>
                  </a:lnTo>
                  <a:lnTo>
                    <a:pt x="57" y="258"/>
                  </a:lnTo>
                  <a:lnTo>
                    <a:pt x="46" y="251"/>
                  </a:lnTo>
                  <a:lnTo>
                    <a:pt x="34" y="245"/>
                  </a:lnTo>
                  <a:lnTo>
                    <a:pt x="24" y="241"/>
                  </a:lnTo>
                  <a:lnTo>
                    <a:pt x="15" y="238"/>
                  </a:lnTo>
                  <a:lnTo>
                    <a:pt x="9" y="236"/>
                  </a:lnTo>
                  <a:lnTo>
                    <a:pt x="5" y="235"/>
                  </a:lnTo>
                  <a:lnTo>
                    <a:pt x="2" y="233"/>
                  </a:lnTo>
                  <a:lnTo>
                    <a:pt x="0" y="233"/>
                  </a:lnTo>
                  <a:close/>
                </a:path>
              </a:pathLst>
            </a:custGeom>
            <a:solidFill>
              <a:srgbClr val="0000FF"/>
            </a:solidFill>
            <a:ln w="9525">
              <a:noFill/>
              <a:round/>
              <a:headEnd/>
              <a:tailEnd/>
            </a:ln>
          </p:spPr>
          <p:txBody>
            <a:bodyPr/>
            <a:lstStyle/>
            <a:p>
              <a:endParaRPr lang="en-US" dirty="0"/>
            </a:p>
          </p:txBody>
        </p:sp>
        <p:sp>
          <p:nvSpPr>
            <p:cNvPr id="1070090" name="Freeform 10"/>
            <p:cNvSpPr>
              <a:spLocks noChangeAspect="1"/>
            </p:cNvSpPr>
            <p:nvPr/>
          </p:nvSpPr>
          <p:spPr bwMode="auto">
            <a:xfrm>
              <a:off x="1077" y="394"/>
              <a:ext cx="45" cy="66"/>
            </a:xfrm>
            <a:custGeom>
              <a:avLst/>
              <a:gdLst/>
              <a:ahLst/>
              <a:cxnLst>
                <a:cxn ang="0">
                  <a:pos x="59" y="27"/>
                </a:cxn>
                <a:cxn ang="0">
                  <a:pos x="59" y="133"/>
                </a:cxn>
                <a:cxn ang="0">
                  <a:pos x="90" y="133"/>
                </a:cxn>
                <a:cxn ang="0">
                  <a:pos x="90" y="26"/>
                </a:cxn>
                <a:cxn ang="0">
                  <a:pos x="89" y="22"/>
                </a:cxn>
                <a:cxn ang="0">
                  <a:pos x="86" y="13"/>
                </a:cxn>
                <a:cxn ang="0">
                  <a:pos x="79" y="4"/>
                </a:cxn>
                <a:cxn ang="0">
                  <a:pos x="68" y="0"/>
                </a:cxn>
                <a:cxn ang="0">
                  <a:pos x="0" y="0"/>
                </a:cxn>
                <a:cxn ang="0">
                  <a:pos x="0" y="133"/>
                </a:cxn>
                <a:cxn ang="0">
                  <a:pos x="28" y="133"/>
                </a:cxn>
                <a:cxn ang="0">
                  <a:pos x="28" y="27"/>
                </a:cxn>
                <a:cxn ang="0">
                  <a:pos x="29" y="25"/>
                </a:cxn>
                <a:cxn ang="0">
                  <a:pos x="30" y="23"/>
                </a:cxn>
                <a:cxn ang="0">
                  <a:pos x="31" y="22"/>
                </a:cxn>
                <a:cxn ang="0">
                  <a:pos x="32" y="22"/>
                </a:cxn>
                <a:cxn ang="0">
                  <a:pos x="54" y="22"/>
                </a:cxn>
                <a:cxn ang="0">
                  <a:pos x="56" y="23"/>
                </a:cxn>
                <a:cxn ang="0">
                  <a:pos x="58" y="24"/>
                </a:cxn>
                <a:cxn ang="0">
                  <a:pos x="59" y="26"/>
                </a:cxn>
                <a:cxn ang="0">
                  <a:pos x="59" y="27"/>
                </a:cxn>
              </a:cxnLst>
              <a:rect l="0" t="0" r="r" b="b"/>
              <a:pathLst>
                <a:path w="90" h="133">
                  <a:moveTo>
                    <a:pt x="59" y="27"/>
                  </a:moveTo>
                  <a:lnTo>
                    <a:pt x="59" y="133"/>
                  </a:lnTo>
                  <a:lnTo>
                    <a:pt x="90" y="133"/>
                  </a:lnTo>
                  <a:lnTo>
                    <a:pt x="90" y="26"/>
                  </a:lnTo>
                  <a:lnTo>
                    <a:pt x="89" y="22"/>
                  </a:lnTo>
                  <a:lnTo>
                    <a:pt x="86" y="13"/>
                  </a:lnTo>
                  <a:lnTo>
                    <a:pt x="79" y="4"/>
                  </a:lnTo>
                  <a:lnTo>
                    <a:pt x="68" y="0"/>
                  </a:lnTo>
                  <a:lnTo>
                    <a:pt x="0" y="0"/>
                  </a:lnTo>
                  <a:lnTo>
                    <a:pt x="0" y="133"/>
                  </a:lnTo>
                  <a:lnTo>
                    <a:pt x="28" y="133"/>
                  </a:lnTo>
                  <a:lnTo>
                    <a:pt x="28" y="27"/>
                  </a:lnTo>
                  <a:lnTo>
                    <a:pt x="29" y="25"/>
                  </a:lnTo>
                  <a:lnTo>
                    <a:pt x="30" y="23"/>
                  </a:lnTo>
                  <a:lnTo>
                    <a:pt x="31" y="22"/>
                  </a:lnTo>
                  <a:lnTo>
                    <a:pt x="32" y="22"/>
                  </a:lnTo>
                  <a:lnTo>
                    <a:pt x="54" y="22"/>
                  </a:lnTo>
                  <a:lnTo>
                    <a:pt x="56" y="23"/>
                  </a:lnTo>
                  <a:lnTo>
                    <a:pt x="58" y="24"/>
                  </a:lnTo>
                  <a:lnTo>
                    <a:pt x="59" y="26"/>
                  </a:lnTo>
                  <a:lnTo>
                    <a:pt x="59" y="27"/>
                  </a:lnTo>
                  <a:close/>
                </a:path>
              </a:pathLst>
            </a:custGeom>
            <a:solidFill>
              <a:srgbClr val="FFFFFF"/>
            </a:solidFill>
            <a:ln w="9525">
              <a:noFill/>
              <a:round/>
              <a:headEnd/>
              <a:tailEnd/>
            </a:ln>
          </p:spPr>
          <p:txBody>
            <a:bodyPr/>
            <a:lstStyle/>
            <a:p>
              <a:endParaRPr lang="en-US" dirty="0"/>
            </a:p>
          </p:txBody>
        </p:sp>
        <p:sp>
          <p:nvSpPr>
            <p:cNvPr id="1070091" name="Freeform 11"/>
            <p:cNvSpPr>
              <a:spLocks noChangeAspect="1"/>
            </p:cNvSpPr>
            <p:nvPr/>
          </p:nvSpPr>
          <p:spPr bwMode="auto">
            <a:xfrm>
              <a:off x="1134" y="392"/>
              <a:ext cx="44" cy="68"/>
            </a:xfrm>
            <a:custGeom>
              <a:avLst/>
              <a:gdLst/>
              <a:ahLst/>
              <a:cxnLst>
                <a:cxn ang="0">
                  <a:pos x="67" y="135"/>
                </a:cxn>
                <a:cxn ang="0">
                  <a:pos x="75" y="133"/>
                </a:cxn>
                <a:cxn ang="0">
                  <a:pos x="82" y="129"/>
                </a:cxn>
                <a:cxn ang="0">
                  <a:pos x="86" y="121"/>
                </a:cxn>
                <a:cxn ang="0">
                  <a:pos x="88" y="113"/>
                </a:cxn>
                <a:cxn ang="0">
                  <a:pos x="88" y="22"/>
                </a:cxn>
                <a:cxn ang="0">
                  <a:pos x="86" y="14"/>
                </a:cxn>
                <a:cxn ang="0">
                  <a:pos x="82" y="6"/>
                </a:cxn>
                <a:cxn ang="0">
                  <a:pos x="75" y="2"/>
                </a:cxn>
                <a:cxn ang="0">
                  <a:pos x="67" y="0"/>
                </a:cxn>
                <a:cxn ang="0">
                  <a:pos x="22" y="0"/>
                </a:cxn>
                <a:cxn ang="0">
                  <a:pos x="13" y="2"/>
                </a:cxn>
                <a:cxn ang="0">
                  <a:pos x="6" y="6"/>
                </a:cxn>
                <a:cxn ang="0">
                  <a:pos x="2" y="14"/>
                </a:cxn>
                <a:cxn ang="0">
                  <a:pos x="0" y="22"/>
                </a:cxn>
                <a:cxn ang="0">
                  <a:pos x="0" y="113"/>
                </a:cxn>
                <a:cxn ang="0">
                  <a:pos x="2" y="121"/>
                </a:cxn>
                <a:cxn ang="0">
                  <a:pos x="6" y="129"/>
                </a:cxn>
                <a:cxn ang="0">
                  <a:pos x="13" y="133"/>
                </a:cxn>
                <a:cxn ang="0">
                  <a:pos x="22" y="135"/>
                </a:cxn>
                <a:cxn ang="0">
                  <a:pos x="67" y="135"/>
                </a:cxn>
              </a:cxnLst>
              <a:rect l="0" t="0" r="r" b="b"/>
              <a:pathLst>
                <a:path w="88" h="135">
                  <a:moveTo>
                    <a:pt x="67" y="135"/>
                  </a:moveTo>
                  <a:lnTo>
                    <a:pt x="75" y="133"/>
                  </a:lnTo>
                  <a:lnTo>
                    <a:pt x="82" y="129"/>
                  </a:lnTo>
                  <a:lnTo>
                    <a:pt x="86" y="121"/>
                  </a:lnTo>
                  <a:lnTo>
                    <a:pt x="88" y="113"/>
                  </a:lnTo>
                  <a:lnTo>
                    <a:pt x="88" y="22"/>
                  </a:lnTo>
                  <a:lnTo>
                    <a:pt x="86" y="14"/>
                  </a:lnTo>
                  <a:lnTo>
                    <a:pt x="82" y="6"/>
                  </a:lnTo>
                  <a:lnTo>
                    <a:pt x="75" y="2"/>
                  </a:lnTo>
                  <a:lnTo>
                    <a:pt x="67" y="0"/>
                  </a:lnTo>
                  <a:lnTo>
                    <a:pt x="22" y="0"/>
                  </a:lnTo>
                  <a:lnTo>
                    <a:pt x="13" y="2"/>
                  </a:lnTo>
                  <a:lnTo>
                    <a:pt x="6" y="6"/>
                  </a:lnTo>
                  <a:lnTo>
                    <a:pt x="2" y="14"/>
                  </a:lnTo>
                  <a:lnTo>
                    <a:pt x="0" y="22"/>
                  </a:lnTo>
                  <a:lnTo>
                    <a:pt x="0" y="113"/>
                  </a:lnTo>
                  <a:lnTo>
                    <a:pt x="2" y="121"/>
                  </a:lnTo>
                  <a:lnTo>
                    <a:pt x="6" y="129"/>
                  </a:lnTo>
                  <a:lnTo>
                    <a:pt x="13" y="133"/>
                  </a:lnTo>
                  <a:lnTo>
                    <a:pt x="22" y="135"/>
                  </a:lnTo>
                  <a:lnTo>
                    <a:pt x="67" y="135"/>
                  </a:lnTo>
                  <a:close/>
                </a:path>
              </a:pathLst>
            </a:custGeom>
            <a:solidFill>
              <a:srgbClr val="FFFFFF"/>
            </a:solidFill>
            <a:ln w="9525">
              <a:noFill/>
              <a:round/>
              <a:headEnd/>
              <a:tailEnd/>
            </a:ln>
          </p:spPr>
          <p:txBody>
            <a:bodyPr/>
            <a:lstStyle/>
            <a:p>
              <a:endParaRPr lang="en-US" dirty="0"/>
            </a:p>
          </p:txBody>
        </p:sp>
        <p:sp>
          <p:nvSpPr>
            <p:cNvPr id="1070092" name="Freeform 12"/>
            <p:cNvSpPr>
              <a:spLocks noChangeAspect="1"/>
            </p:cNvSpPr>
            <p:nvPr/>
          </p:nvSpPr>
          <p:spPr bwMode="auto">
            <a:xfrm>
              <a:off x="1146" y="403"/>
              <a:ext cx="19" cy="47"/>
            </a:xfrm>
            <a:custGeom>
              <a:avLst/>
              <a:gdLst/>
              <a:ahLst/>
              <a:cxnLst>
                <a:cxn ang="0">
                  <a:pos x="32" y="94"/>
                </a:cxn>
                <a:cxn ang="0">
                  <a:pos x="34" y="94"/>
                </a:cxn>
                <a:cxn ang="0">
                  <a:pos x="36" y="93"/>
                </a:cxn>
                <a:cxn ang="0">
                  <a:pos x="37" y="91"/>
                </a:cxn>
                <a:cxn ang="0">
                  <a:pos x="37" y="90"/>
                </a:cxn>
                <a:cxn ang="0">
                  <a:pos x="37" y="6"/>
                </a:cxn>
                <a:cxn ang="0">
                  <a:pos x="37" y="4"/>
                </a:cxn>
                <a:cxn ang="0">
                  <a:pos x="36" y="1"/>
                </a:cxn>
                <a:cxn ang="0">
                  <a:pos x="34" y="0"/>
                </a:cxn>
                <a:cxn ang="0">
                  <a:pos x="32" y="0"/>
                </a:cxn>
                <a:cxn ang="0">
                  <a:pos x="5" y="0"/>
                </a:cxn>
                <a:cxn ang="0">
                  <a:pos x="3" y="0"/>
                </a:cxn>
                <a:cxn ang="0">
                  <a:pos x="2" y="1"/>
                </a:cxn>
                <a:cxn ang="0">
                  <a:pos x="1" y="4"/>
                </a:cxn>
                <a:cxn ang="0">
                  <a:pos x="0" y="6"/>
                </a:cxn>
                <a:cxn ang="0">
                  <a:pos x="0" y="90"/>
                </a:cxn>
                <a:cxn ang="0">
                  <a:pos x="1" y="91"/>
                </a:cxn>
                <a:cxn ang="0">
                  <a:pos x="2" y="93"/>
                </a:cxn>
                <a:cxn ang="0">
                  <a:pos x="3" y="94"/>
                </a:cxn>
                <a:cxn ang="0">
                  <a:pos x="5" y="94"/>
                </a:cxn>
                <a:cxn ang="0">
                  <a:pos x="32" y="94"/>
                </a:cxn>
              </a:cxnLst>
              <a:rect l="0" t="0" r="r" b="b"/>
              <a:pathLst>
                <a:path w="37" h="94">
                  <a:moveTo>
                    <a:pt x="32" y="94"/>
                  </a:moveTo>
                  <a:lnTo>
                    <a:pt x="34" y="94"/>
                  </a:lnTo>
                  <a:lnTo>
                    <a:pt x="36" y="93"/>
                  </a:lnTo>
                  <a:lnTo>
                    <a:pt x="37" y="91"/>
                  </a:lnTo>
                  <a:lnTo>
                    <a:pt x="37" y="90"/>
                  </a:lnTo>
                  <a:lnTo>
                    <a:pt x="37" y="6"/>
                  </a:lnTo>
                  <a:lnTo>
                    <a:pt x="37" y="4"/>
                  </a:lnTo>
                  <a:lnTo>
                    <a:pt x="36" y="1"/>
                  </a:lnTo>
                  <a:lnTo>
                    <a:pt x="34" y="0"/>
                  </a:lnTo>
                  <a:lnTo>
                    <a:pt x="32" y="0"/>
                  </a:lnTo>
                  <a:lnTo>
                    <a:pt x="5" y="0"/>
                  </a:lnTo>
                  <a:lnTo>
                    <a:pt x="3" y="0"/>
                  </a:lnTo>
                  <a:lnTo>
                    <a:pt x="2" y="1"/>
                  </a:lnTo>
                  <a:lnTo>
                    <a:pt x="1" y="4"/>
                  </a:lnTo>
                  <a:lnTo>
                    <a:pt x="0" y="6"/>
                  </a:lnTo>
                  <a:lnTo>
                    <a:pt x="0" y="90"/>
                  </a:lnTo>
                  <a:lnTo>
                    <a:pt x="1" y="91"/>
                  </a:lnTo>
                  <a:lnTo>
                    <a:pt x="2" y="93"/>
                  </a:lnTo>
                  <a:lnTo>
                    <a:pt x="3" y="94"/>
                  </a:lnTo>
                  <a:lnTo>
                    <a:pt x="5" y="94"/>
                  </a:lnTo>
                  <a:lnTo>
                    <a:pt x="32" y="94"/>
                  </a:lnTo>
                  <a:close/>
                </a:path>
              </a:pathLst>
            </a:custGeom>
            <a:solidFill>
              <a:srgbClr val="0000FF"/>
            </a:solidFill>
            <a:ln w="9525">
              <a:noFill/>
              <a:round/>
              <a:headEnd/>
              <a:tailEnd/>
            </a:ln>
          </p:spPr>
          <p:txBody>
            <a:bodyPr/>
            <a:lstStyle/>
            <a:p>
              <a:endParaRPr lang="en-US" dirty="0"/>
            </a:p>
          </p:txBody>
        </p:sp>
        <p:sp>
          <p:nvSpPr>
            <p:cNvPr id="1070093" name="Freeform 13"/>
            <p:cNvSpPr>
              <a:spLocks noChangeAspect="1"/>
            </p:cNvSpPr>
            <p:nvPr/>
          </p:nvSpPr>
          <p:spPr bwMode="auto">
            <a:xfrm>
              <a:off x="1189" y="393"/>
              <a:ext cx="44" cy="67"/>
            </a:xfrm>
            <a:custGeom>
              <a:avLst/>
              <a:gdLst/>
              <a:ahLst/>
              <a:cxnLst>
                <a:cxn ang="0">
                  <a:pos x="89" y="134"/>
                </a:cxn>
                <a:cxn ang="0">
                  <a:pos x="89" y="23"/>
                </a:cxn>
                <a:cxn ang="0">
                  <a:pos x="87" y="14"/>
                </a:cxn>
                <a:cxn ang="0">
                  <a:pos x="83" y="6"/>
                </a:cxn>
                <a:cxn ang="0">
                  <a:pos x="75" y="2"/>
                </a:cxn>
                <a:cxn ang="0">
                  <a:pos x="66" y="0"/>
                </a:cxn>
                <a:cxn ang="0">
                  <a:pos x="22" y="0"/>
                </a:cxn>
                <a:cxn ang="0">
                  <a:pos x="14" y="2"/>
                </a:cxn>
                <a:cxn ang="0">
                  <a:pos x="6" y="6"/>
                </a:cxn>
                <a:cxn ang="0">
                  <a:pos x="2" y="14"/>
                </a:cxn>
                <a:cxn ang="0">
                  <a:pos x="0" y="23"/>
                </a:cxn>
                <a:cxn ang="0">
                  <a:pos x="0" y="134"/>
                </a:cxn>
                <a:cxn ang="0">
                  <a:pos x="26" y="134"/>
                </a:cxn>
                <a:cxn ang="0">
                  <a:pos x="26" y="77"/>
                </a:cxn>
                <a:cxn ang="0">
                  <a:pos x="61" y="77"/>
                </a:cxn>
                <a:cxn ang="0">
                  <a:pos x="61" y="134"/>
                </a:cxn>
                <a:cxn ang="0">
                  <a:pos x="89" y="134"/>
                </a:cxn>
              </a:cxnLst>
              <a:rect l="0" t="0" r="r" b="b"/>
              <a:pathLst>
                <a:path w="89" h="134">
                  <a:moveTo>
                    <a:pt x="89" y="134"/>
                  </a:moveTo>
                  <a:lnTo>
                    <a:pt x="89" y="23"/>
                  </a:lnTo>
                  <a:lnTo>
                    <a:pt x="87" y="14"/>
                  </a:lnTo>
                  <a:lnTo>
                    <a:pt x="83" y="6"/>
                  </a:lnTo>
                  <a:lnTo>
                    <a:pt x="75" y="2"/>
                  </a:lnTo>
                  <a:lnTo>
                    <a:pt x="66" y="0"/>
                  </a:lnTo>
                  <a:lnTo>
                    <a:pt x="22" y="0"/>
                  </a:lnTo>
                  <a:lnTo>
                    <a:pt x="14" y="2"/>
                  </a:lnTo>
                  <a:lnTo>
                    <a:pt x="6" y="6"/>
                  </a:lnTo>
                  <a:lnTo>
                    <a:pt x="2" y="14"/>
                  </a:lnTo>
                  <a:lnTo>
                    <a:pt x="0" y="23"/>
                  </a:lnTo>
                  <a:lnTo>
                    <a:pt x="0" y="134"/>
                  </a:lnTo>
                  <a:lnTo>
                    <a:pt x="26" y="134"/>
                  </a:lnTo>
                  <a:lnTo>
                    <a:pt x="26" y="77"/>
                  </a:lnTo>
                  <a:lnTo>
                    <a:pt x="61" y="77"/>
                  </a:lnTo>
                  <a:lnTo>
                    <a:pt x="61" y="134"/>
                  </a:lnTo>
                  <a:lnTo>
                    <a:pt x="89" y="134"/>
                  </a:lnTo>
                  <a:close/>
                </a:path>
              </a:pathLst>
            </a:custGeom>
            <a:solidFill>
              <a:srgbClr val="FFFFFF"/>
            </a:solidFill>
            <a:ln w="9525">
              <a:noFill/>
              <a:round/>
              <a:headEnd/>
              <a:tailEnd/>
            </a:ln>
          </p:spPr>
          <p:txBody>
            <a:bodyPr/>
            <a:lstStyle/>
            <a:p>
              <a:endParaRPr lang="en-US" dirty="0"/>
            </a:p>
          </p:txBody>
        </p:sp>
        <p:sp>
          <p:nvSpPr>
            <p:cNvPr id="1070094" name="Freeform 14"/>
            <p:cNvSpPr>
              <a:spLocks noChangeAspect="1"/>
            </p:cNvSpPr>
            <p:nvPr/>
          </p:nvSpPr>
          <p:spPr bwMode="auto">
            <a:xfrm>
              <a:off x="1201" y="404"/>
              <a:ext cx="19" cy="17"/>
            </a:xfrm>
            <a:custGeom>
              <a:avLst/>
              <a:gdLst/>
              <a:ahLst/>
              <a:cxnLst>
                <a:cxn ang="0">
                  <a:pos x="38" y="34"/>
                </a:cxn>
                <a:cxn ang="0">
                  <a:pos x="38" y="4"/>
                </a:cxn>
                <a:cxn ang="0">
                  <a:pos x="38" y="3"/>
                </a:cxn>
                <a:cxn ang="0">
                  <a:pos x="37" y="1"/>
                </a:cxn>
                <a:cxn ang="0">
                  <a:pos x="35" y="0"/>
                </a:cxn>
                <a:cxn ang="0">
                  <a:pos x="33" y="0"/>
                </a:cxn>
                <a:cxn ang="0">
                  <a:pos x="6" y="0"/>
                </a:cxn>
                <a:cxn ang="0">
                  <a:pos x="4" y="0"/>
                </a:cxn>
                <a:cxn ang="0">
                  <a:pos x="2" y="1"/>
                </a:cxn>
                <a:cxn ang="0">
                  <a:pos x="0" y="3"/>
                </a:cxn>
                <a:cxn ang="0">
                  <a:pos x="0" y="4"/>
                </a:cxn>
                <a:cxn ang="0">
                  <a:pos x="0" y="34"/>
                </a:cxn>
                <a:cxn ang="0">
                  <a:pos x="38" y="34"/>
                </a:cxn>
              </a:cxnLst>
              <a:rect l="0" t="0" r="r" b="b"/>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dirty="0"/>
            </a:p>
          </p:txBody>
        </p:sp>
        <p:sp>
          <p:nvSpPr>
            <p:cNvPr id="1070095" name="Freeform 15"/>
            <p:cNvSpPr>
              <a:spLocks noChangeAspect="1"/>
            </p:cNvSpPr>
            <p:nvPr/>
          </p:nvSpPr>
          <p:spPr bwMode="auto">
            <a:xfrm>
              <a:off x="1246" y="394"/>
              <a:ext cx="45" cy="67"/>
            </a:xfrm>
            <a:custGeom>
              <a:avLst/>
              <a:gdLst/>
              <a:ahLst/>
              <a:cxnLst>
                <a:cxn ang="0">
                  <a:pos x="89" y="134"/>
                </a:cxn>
                <a:cxn ang="0">
                  <a:pos x="89" y="23"/>
                </a:cxn>
                <a:cxn ang="0">
                  <a:pos x="87" y="14"/>
                </a:cxn>
                <a:cxn ang="0">
                  <a:pos x="83" y="7"/>
                </a:cxn>
                <a:cxn ang="0">
                  <a:pos x="75" y="2"/>
                </a:cxn>
                <a:cxn ang="0">
                  <a:pos x="66" y="0"/>
                </a:cxn>
                <a:cxn ang="0">
                  <a:pos x="22" y="0"/>
                </a:cxn>
                <a:cxn ang="0">
                  <a:pos x="14" y="2"/>
                </a:cxn>
                <a:cxn ang="0">
                  <a:pos x="6" y="7"/>
                </a:cxn>
                <a:cxn ang="0">
                  <a:pos x="2" y="14"/>
                </a:cxn>
                <a:cxn ang="0">
                  <a:pos x="0" y="23"/>
                </a:cxn>
                <a:cxn ang="0">
                  <a:pos x="0" y="134"/>
                </a:cxn>
                <a:cxn ang="0">
                  <a:pos x="26" y="134"/>
                </a:cxn>
                <a:cxn ang="0">
                  <a:pos x="26" y="79"/>
                </a:cxn>
                <a:cxn ang="0">
                  <a:pos x="62" y="79"/>
                </a:cxn>
                <a:cxn ang="0">
                  <a:pos x="62" y="134"/>
                </a:cxn>
                <a:cxn ang="0">
                  <a:pos x="89" y="134"/>
                </a:cxn>
              </a:cxnLst>
              <a:rect l="0" t="0" r="r" b="b"/>
              <a:pathLst>
                <a:path w="89" h="134">
                  <a:moveTo>
                    <a:pt x="89" y="134"/>
                  </a:moveTo>
                  <a:lnTo>
                    <a:pt x="89" y="23"/>
                  </a:lnTo>
                  <a:lnTo>
                    <a:pt x="87" y="14"/>
                  </a:lnTo>
                  <a:lnTo>
                    <a:pt x="83" y="7"/>
                  </a:lnTo>
                  <a:lnTo>
                    <a:pt x="75" y="2"/>
                  </a:lnTo>
                  <a:lnTo>
                    <a:pt x="66" y="0"/>
                  </a:lnTo>
                  <a:lnTo>
                    <a:pt x="22" y="0"/>
                  </a:lnTo>
                  <a:lnTo>
                    <a:pt x="14" y="2"/>
                  </a:lnTo>
                  <a:lnTo>
                    <a:pt x="6" y="7"/>
                  </a:lnTo>
                  <a:lnTo>
                    <a:pt x="2" y="14"/>
                  </a:lnTo>
                  <a:lnTo>
                    <a:pt x="0" y="23"/>
                  </a:lnTo>
                  <a:lnTo>
                    <a:pt x="0" y="134"/>
                  </a:lnTo>
                  <a:lnTo>
                    <a:pt x="26" y="134"/>
                  </a:lnTo>
                  <a:lnTo>
                    <a:pt x="26" y="79"/>
                  </a:lnTo>
                  <a:lnTo>
                    <a:pt x="62" y="79"/>
                  </a:lnTo>
                  <a:lnTo>
                    <a:pt x="62" y="134"/>
                  </a:lnTo>
                  <a:lnTo>
                    <a:pt x="89" y="134"/>
                  </a:lnTo>
                  <a:close/>
                </a:path>
              </a:pathLst>
            </a:custGeom>
            <a:solidFill>
              <a:srgbClr val="FFFFFF"/>
            </a:solidFill>
            <a:ln w="9525">
              <a:noFill/>
              <a:round/>
              <a:headEnd/>
              <a:tailEnd/>
            </a:ln>
          </p:spPr>
          <p:txBody>
            <a:bodyPr/>
            <a:lstStyle/>
            <a:p>
              <a:endParaRPr lang="en-US" dirty="0"/>
            </a:p>
          </p:txBody>
        </p:sp>
        <p:sp>
          <p:nvSpPr>
            <p:cNvPr id="1070096" name="Freeform 16"/>
            <p:cNvSpPr>
              <a:spLocks noChangeAspect="1"/>
            </p:cNvSpPr>
            <p:nvPr/>
          </p:nvSpPr>
          <p:spPr bwMode="auto">
            <a:xfrm>
              <a:off x="1259" y="405"/>
              <a:ext cx="19" cy="17"/>
            </a:xfrm>
            <a:custGeom>
              <a:avLst/>
              <a:gdLst/>
              <a:ahLst/>
              <a:cxnLst>
                <a:cxn ang="0">
                  <a:pos x="38" y="34"/>
                </a:cxn>
                <a:cxn ang="0">
                  <a:pos x="38" y="4"/>
                </a:cxn>
                <a:cxn ang="0">
                  <a:pos x="38" y="3"/>
                </a:cxn>
                <a:cxn ang="0">
                  <a:pos x="37" y="1"/>
                </a:cxn>
                <a:cxn ang="0">
                  <a:pos x="35" y="0"/>
                </a:cxn>
                <a:cxn ang="0">
                  <a:pos x="33" y="0"/>
                </a:cxn>
                <a:cxn ang="0">
                  <a:pos x="6" y="0"/>
                </a:cxn>
                <a:cxn ang="0">
                  <a:pos x="4" y="0"/>
                </a:cxn>
                <a:cxn ang="0">
                  <a:pos x="2" y="1"/>
                </a:cxn>
                <a:cxn ang="0">
                  <a:pos x="0" y="3"/>
                </a:cxn>
                <a:cxn ang="0">
                  <a:pos x="0" y="4"/>
                </a:cxn>
                <a:cxn ang="0">
                  <a:pos x="0" y="34"/>
                </a:cxn>
                <a:cxn ang="0">
                  <a:pos x="38" y="34"/>
                </a:cxn>
              </a:cxnLst>
              <a:rect l="0" t="0" r="r" b="b"/>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dirty="0"/>
            </a:p>
          </p:txBody>
        </p:sp>
      </p:grpSp>
      <p:pic>
        <p:nvPicPr>
          <p:cNvPr id="1070097" name="Picture 17" descr="WSFOLOGO"/>
          <p:cNvPicPr>
            <a:picLocks noChangeAspect="1" noChangeArrowheads="1"/>
          </p:cNvPicPr>
          <p:nvPr/>
        </p:nvPicPr>
        <p:blipFill>
          <a:blip r:embed="rId4"/>
          <a:srcRect/>
          <a:stretch>
            <a:fillRect/>
          </a:stretch>
        </p:blipFill>
        <p:spPr bwMode="auto">
          <a:xfrm>
            <a:off x="0" y="1600200"/>
            <a:ext cx="1371600" cy="1354138"/>
          </a:xfrm>
          <a:prstGeom prst="rect">
            <a:avLst/>
          </a:prstGeom>
          <a:noFill/>
          <a:ln w="9525">
            <a:noFill/>
            <a:miter lim="800000"/>
            <a:headEnd/>
            <a:tailEnd/>
          </a:ln>
        </p:spPr>
      </p:pic>
      <p:sp>
        <p:nvSpPr>
          <p:cNvPr id="1070098" name="Text Box 18"/>
          <p:cNvSpPr txBox="1">
            <a:spLocks noChangeArrowheads="1"/>
          </p:cNvSpPr>
          <p:nvPr/>
        </p:nvSpPr>
        <p:spPr bwMode="auto">
          <a:xfrm>
            <a:off x="0" y="1676400"/>
            <a:ext cx="9144000" cy="101566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b="1" dirty="0" smtClean="0">
                <a:solidFill>
                  <a:schemeClr val="bg1"/>
                </a:solidFill>
              </a:rPr>
              <a:t>10 February, 2011</a:t>
            </a:r>
          </a:p>
          <a:p>
            <a:pPr algn="ctr">
              <a:spcBef>
                <a:spcPct val="50000"/>
              </a:spcBef>
            </a:pPr>
            <a:r>
              <a:rPr lang="en-US" b="1" dirty="0" smtClean="0">
                <a:solidFill>
                  <a:schemeClr val="bg1"/>
                </a:solidFill>
              </a:rPr>
              <a:t>HRD Science Meeting</a:t>
            </a:r>
            <a:endParaRPr lang="en-US" dirty="0">
              <a:latin typeface="Times New Roman" pitchFamily="18" charset="0"/>
            </a:endParaRPr>
          </a:p>
        </p:txBody>
      </p:sp>
      <p:sp>
        <p:nvSpPr>
          <p:cNvPr id="18" name="Text Box 18"/>
          <p:cNvSpPr txBox="1">
            <a:spLocks noChangeArrowheads="1"/>
          </p:cNvSpPr>
          <p:nvPr/>
        </p:nvSpPr>
        <p:spPr bwMode="auto">
          <a:xfrm>
            <a:off x="50800" y="2692063"/>
            <a:ext cx="9144000" cy="397031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b="1" dirty="0">
                <a:solidFill>
                  <a:schemeClr val="bg1"/>
                </a:solidFill>
              </a:rPr>
              <a:t>Chris Landsea, National Hurricane Center</a:t>
            </a:r>
          </a:p>
          <a:p>
            <a:pPr algn="ctr">
              <a:spcBef>
                <a:spcPct val="50000"/>
              </a:spcBef>
            </a:pPr>
            <a:r>
              <a:rPr lang="en-US" b="1" dirty="0">
                <a:solidFill>
                  <a:schemeClr val="bg1"/>
                </a:solidFill>
              </a:rPr>
              <a:t>Co-authors: David </a:t>
            </a:r>
            <a:r>
              <a:rPr lang="en-US" b="1" dirty="0" smtClean="0">
                <a:solidFill>
                  <a:schemeClr val="bg1"/>
                </a:solidFill>
              </a:rPr>
              <a:t>Glenn (1927, 1928), </a:t>
            </a:r>
            <a:r>
              <a:rPr lang="en-US" b="1" dirty="0">
                <a:solidFill>
                  <a:schemeClr val="bg1"/>
                </a:solidFill>
              </a:rPr>
              <a:t>Mike Chenoweth, Andrew </a:t>
            </a:r>
            <a:r>
              <a:rPr lang="en-US" b="1" dirty="0" smtClean="0">
                <a:solidFill>
                  <a:schemeClr val="bg1"/>
                </a:solidFill>
              </a:rPr>
              <a:t>Hagen (1926, 1927, 1930), </a:t>
            </a:r>
            <a:r>
              <a:rPr lang="en-US" b="1" dirty="0">
                <a:solidFill>
                  <a:schemeClr val="bg1"/>
                </a:solidFill>
              </a:rPr>
              <a:t>Steve </a:t>
            </a:r>
            <a:r>
              <a:rPr lang="en-US" b="1" dirty="0" err="1" smtClean="0">
                <a:solidFill>
                  <a:schemeClr val="bg1"/>
                </a:solidFill>
              </a:rPr>
              <a:t>Feuer</a:t>
            </a:r>
            <a:r>
              <a:rPr lang="en-US" b="1" dirty="0" smtClean="0">
                <a:solidFill>
                  <a:schemeClr val="bg1"/>
                </a:solidFill>
              </a:rPr>
              <a:t> (1926), </a:t>
            </a:r>
            <a:r>
              <a:rPr lang="en-US" b="1" dirty="0">
                <a:solidFill>
                  <a:schemeClr val="bg1"/>
                </a:solidFill>
              </a:rPr>
              <a:t>Ramon Perez, </a:t>
            </a:r>
            <a:r>
              <a:rPr lang="en-US" b="1" dirty="0" err="1">
                <a:solidFill>
                  <a:schemeClr val="bg1"/>
                </a:solidFill>
              </a:rPr>
              <a:t>Jamese</a:t>
            </a:r>
            <a:r>
              <a:rPr lang="en-US" b="1" dirty="0">
                <a:solidFill>
                  <a:schemeClr val="bg1"/>
                </a:solidFill>
              </a:rPr>
              <a:t> </a:t>
            </a:r>
            <a:r>
              <a:rPr lang="en-US" b="1" dirty="0" smtClean="0">
                <a:solidFill>
                  <a:schemeClr val="bg1"/>
                </a:solidFill>
              </a:rPr>
              <a:t>Sims (1926), </a:t>
            </a:r>
            <a:r>
              <a:rPr lang="en-US" b="1" dirty="0">
                <a:solidFill>
                  <a:schemeClr val="bg1"/>
                </a:solidFill>
              </a:rPr>
              <a:t>and Nick </a:t>
            </a:r>
            <a:r>
              <a:rPr lang="en-US" b="1" dirty="0" smtClean="0">
                <a:solidFill>
                  <a:schemeClr val="bg1"/>
                </a:solidFill>
              </a:rPr>
              <a:t>Anderson (1930)</a:t>
            </a:r>
            <a:endParaRPr lang="en-US" b="1" dirty="0">
              <a:solidFill>
                <a:schemeClr val="bg1"/>
              </a:solidFill>
            </a:endParaRPr>
          </a:p>
          <a:p>
            <a:pPr algn="ctr">
              <a:spcBef>
                <a:spcPct val="50000"/>
              </a:spcBef>
            </a:pPr>
            <a:r>
              <a:rPr lang="en-US" b="1" dirty="0">
                <a:solidFill>
                  <a:schemeClr val="bg1"/>
                </a:solidFill>
              </a:rPr>
              <a:t>Thanks also to:  Charlie Neumann, Colin McAdie, Joan David, Sandy Delgado, </a:t>
            </a:r>
            <a:r>
              <a:rPr lang="en-US" b="1" dirty="0" smtClean="0">
                <a:solidFill>
                  <a:schemeClr val="bg1"/>
                </a:solidFill>
              </a:rPr>
              <a:t>Lyle </a:t>
            </a:r>
            <a:r>
              <a:rPr lang="en-US" b="1" dirty="0" err="1" smtClean="0">
                <a:solidFill>
                  <a:schemeClr val="bg1"/>
                </a:solidFill>
              </a:rPr>
              <a:t>Huftstetler</a:t>
            </a:r>
            <a:r>
              <a:rPr lang="en-US" b="1" dirty="0" smtClean="0">
                <a:solidFill>
                  <a:schemeClr val="bg1"/>
                </a:solidFill>
              </a:rPr>
              <a:t>, Neal </a:t>
            </a:r>
            <a:r>
              <a:rPr lang="en-US" b="1" dirty="0" err="1">
                <a:solidFill>
                  <a:schemeClr val="bg1"/>
                </a:solidFill>
              </a:rPr>
              <a:t>Dorst</a:t>
            </a:r>
            <a:r>
              <a:rPr lang="en-US" b="1" dirty="0">
                <a:solidFill>
                  <a:schemeClr val="bg1"/>
                </a:solidFill>
              </a:rPr>
              <a:t>, and Best Track Change Committee (Jack </a:t>
            </a:r>
            <a:r>
              <a:rPr lang="en-US" b="1" dirty="0" err="1">
                <a:solidFill>
                  <a:schemeClr val="bg1"/>
                </a:solidFill>
              </a:rPr>
              <a:t>Beven</a:t>
            </a:r>
            <a:r>
              <a:rPr lang="en-US" b="1" dirty="0">
                <a:solidFill>
                  <a:schemeClr val="bg1"/>
                </a:solidFill>
              </a:rPr>
              <a:t> – chair, Eric Blake, Richard Pasch, Todd </a:t>
            </a:r>
            <a:r>
              <a:rPr lang="en-US" b="1" dirty="0" err="1">
                <a:solidFill>
                  <a:schemeClr val="bg1"/>
                </a:solidFill>
              </a:rPr>
              <a:t>Kimberlain</a:t>
            </a:r>
            <a:r>
              <a:rPr lang="en-US" b="1" dirty="0">
                <a:solidFill>
                  <a:schemeClr val="bg1"/>
                </a:solidFill>
              </a:rPr>
              <a:t>, Gladys Rubio, and Eric </a:t>
            </a:r>
            <a:r>
              <a:rPr lang="en-US" b="1" dirty="0" err="1">
                <a:solidFill>
                  <a:schemeClr val="bg1"/>
                </a:solidFill>
              </a:rPr>
              <a:t>Uhlhorn</a:t>
            </a:r>
            <a:r>
              <a:rPr lang="en-US" b="1" dirty="0">
                <a:solidFill>
                  <a:schemeClr val="bg1"/>
                </a:solidFill>
              </a:rPr>
              <a:t>)</a:t>
            </a:r>
          </a:p>
          <a:p>
            <a:pPr algn="ctr">
              <a:spcBef>
                <a:spcPct val="50000"/>
              </a:spcBef>
            </a:pPr>
            <a:r>
              <a:rPr lang="en-US" b="1" dirty="0" smtClean="0">
                <a:solidFill>
                  <a:schemeClr val="bg1"/>
                </a:solidFill>
              </a:rPr>
              <a:t>Supported </a:t>
            </a:r>
            <a:r>
              <a:rPr lang="en-US" b="1" dirty="0">
                <a:solidFill>
                  <a:schemeClr val="bg1"/>
                </a:solidFill>
              </a:rPr>
              <a:t>by the NOAA Climate Program Office</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8003" name="Rectangle 3"/>
          <p:cNvSpPr>
            <a:spLocks noChangeArrowheads="1"/>
          </p:cNvSpPr>
          <p:nvPr/>
        </p:nvSpPr>
        <p:spPr bwMode="auto">
          <a:xfrm>
            <a:off x="152400" y="0"/>
            <a:ext cx="8839200" cy="6432530"/>
          </a:xfrm>
          <a:prstGeom prst="rect">
            <a:avLst/>
          </a:prstGeom>
          <a:noFill/>
          <a:ln w="9525">
            <a:noFill/>
            <a:miter lim="800000"/>
            <a:headEnd/>
            <a:tailEnd/>
          </a:ln>
          <a:effectLst/>
        </p:spPr>
        <p:txBody>
          <a:bodyPr wrap="square">
            <a:spAutoFit/>
          </a:bodyPr>
          <a:lstStyle/>
          <a:p>
            <a:pPr algn="ctr" eaLnBrk="1" hangingPunct="1"/>
            <a:r>
              <a:rPr lang="en-US" sz="3200" dirty="0" smtClean="0">
                <a:solidFill>
                  <a:schemeClr val="bg1"/>
                </a:solidFill>
                <a:latin typeface="Times New Roman" pitchFamily="18" charset="0"/>
              </a:rPr>
              <a:t>Highlights for </a:t>
            </a:r>
            <a:r>
              <a:rPr lang="en-US" sz="3200" dirty="0">
                <a:solidFill>
                  <a:schemeClr val="bg1"/>
                </a:solidFill>
                <a:latin typeface="Times New Roman" pitchFamily="18" charset="0"/>
              </a:rPr>
              <a:t>the Atlantic hurricane </a:t>
            </a:r>
            <a:endParaRPr lang="en-US" sz="3200" dirty="0" smtClean="0">
              <a:solidFill>
                <a:schemeClr val="bg1"/>
              </a:solidFill>
              <a:latin typeface="Times New Roman" pitchFamily="18" charset="0"/>
            </a:endParaRPr>
          </a:p>
          <a:p>
            <a:pPr algn="ctr" eaLnBrk="1" hangingPunct="1"/>
            <a:r>
              <a:rPr lang="en-US" sz="3200" dirty="0" smtClean="0">
                <a:solidFill>
                  <a:schemeClr val="bg1"/>
                </a:solidFill>
                <a:latin typeface="Times New Roman" pitchFamily="18" charset="0"/>
              </a:rPr>
              <a:t>database </a:t>
            </a:r>
            <a:r>
              <a:rPr lang="en-US" sz="3200" dirty="0">
                <a:solidFill>
                  <a:schemeClr val="bg1"/>
                </a:solidFill>
                <a:latin typeface="Times New Roman" pitchFamily="18" charset="0"/>
              </a:rPr>
              <a:t>reanalysis project </a:t>
            </a:r>
            <a:r>
              <a:rPr lang="en-US" sz="3200" dirty="0" smtClean="0">
                <a:solidFill>
                  <a:schemeClr val="bg1"/>
                </a:solidFill>
                <a:latin typeface="Times New Roman" pitchFamily="18" charset="0"/>
              </a:rPr>
              <a:t>- 1926 </a:t>
            </a:r>
            <a:r>
              <a:rPr lang="en-US" sz="3200" dirty="0">
                <a:solidFill>
                  <a:schemeClr val="bg1"/>
                </a:solidFill>
                <a:latin typeface="Times New Roman" pitchFamily="18" charset="0"/>
              </a:rPr>
              <a:t>to 1930:</a:t>
            </a:r>
          </a:p>
          <a:p>
            <a:pPr eaLnBrk="1" hangingPunct="1"/>
            <a:endParaRPr lang="en-US" sz="1200" dirty="0">
              <a:solidFill>
                <a:schemeClr val="bg1"/>
              </a:solidFill>
              <a:latin typeface="Times New Roman" pitchFamily="18" charset="0"/>
            </a:endParaRPr>
          </a:p>
          <a:p>
            <a:pPr eaLnBrk="1" hangingPunct="1"/>
            <a:r>
              <a:rPr lang="en-US" sz="2800" dirty="0">
                <a:solidFill>
                  <a:schemeClr val="bg1"/>
                </a:solidFill>
                <a:latin typeface="Times New Roman" pitchFamily="18" charset="0"/>
              </a:rPr>
              <a:t>A) </a:t>
            </a:r>
            <a:r>
              <a:rPr lang="en-US" sz="2800" dirty="0" smtClean="0">
                <a:solidFill>
                  <a:schemeClr val="bg1"/>
                </a:solidFill>
                <a:latin typeface="Times New Roman" pitchFamily="18" charset="0"/>
              </a:rPr>
              <a:t> </a:t>
            </a:r>
            <a:r>
              <a:rPr lang="en-US" sz="2800" dirty="0" smtClean="0">
                <a:solidFill>
                  <a:srgbClr val="FF0000"/>
                </a:solidFill>
                <a:latin typeface="Times New Roman" pitchFamily="18" charset="0"/>
              </a:rPr>
              <a:t>Track </a:t>
            </a:r>
            <a:r>
              <a:rPr lang="en-US" sz="2800" dirty="0">
                <a:solidFill>
                  <a:srgbClr val="FF0000"/>
                </a:solidFill>
                <a:latin typeface="Times New Roman" pitchFamily="18" charset="0"/>
              </a:rPr>
              <a:t>alterations </a:t>
            </a:r>
            <a:r>
              <a:rPr lang="en-US" sz="2800" dirty="0" smtClean="0">
                <a:solidFill>
                  <a:schemeClr val="bg1"/>
                </a:solidFill>
                <a:latin typeface="Times New Roman" pitchFamily="18" charset="0"/>
              </a:rPr>
              <a:t>(primarily </a:t>
            </a:r>
            <a:r>
              <a:rPr lang="en-US" sz="2800" dirty="0" smtClean="0">
                <a:solidFill>
                  <a:srgbClr val="FF0000"/>
                </a:solidFill>
                <a:latin typeface="Times New Roman" pitchFamily="18" charset="0"/>
              </a:rPr>
              <a:t>minor</a:t>
            </a:r>
            <a:r>
              <a:rPr lang="en-US" sz="2800" dirty="0" smtClean="0">
                <a:solidFill>
                  <a:schemeClr val="bg1"/>
                </a:solidFill>
                <a:latin typeface="Times New Roman" pitchFamily="18" charset="0"/>
              </a:rPr>
              <a:t>) were </a:t>
            </a:r>
            <a:r>
              <a:rPr lang="en-US" sz="2800" dirty="0">
                <a:solidFill>
                  <a:schemeClr val="bg1"/>
                </a:solidFill>
                <a:latin typeface="Times New Roman" pitchFamily="18" charset="0"/>
              </a:rPr>
              <a:t>implemented </a:t>
            </a:r>
            <a:r>
              <a:rPr lang="en-US" sz="2800" dirty="0" smtClean="0">
                <a:solidFill>
                  <a:schemeClr val="bg1"/>
                </a:solidFill>
                <a:latin typeface="Times New Roman" pitchFamily="18" charset="0"/>
              </a:rPr>
              <a:t>for </a:t>
            </a:r>
            <a:r>
              <a:rPr lang="en-US" sz="2800" dirty="0">
                <a:solidFill>
                  <a:srgbClr val="FF0000"/>
                </a:solidFill>
                <a:latin typeface="Times New Roman" pitchFamily="18" charset="0"/>
              </a:rPr>
              <a:t>all </a:t>
            </a:r>
            <a:r>
              <a:rPr lang="en-US" sz="2800" dirty="0" smtClean="0">
                <a:solidFill>
                  <a:srgbClr val="FF0000"/>
                </a:solidFill>
                <a:latin typeface="Times New Roman" pitchFamily="18" charset="0"/>
              </a:rPr>
              <a:t>TCs</a:t>
            </a:r>
            <a:r>
              <a:rPr lang="en-US" sz="2800" dirty="0" smtClean="0">
                <a:solidFill>
                  <a:schemeClr val="bg1"/>
                </a:solidFill>
                <a:latin typeface="Times New Roman" pitchFamily="18" charset="0"/>
              </a:rPr>
              <a:t>;</a:t>
            </a:r>
            <a:endParaRPr lang="en-US" sz="2800" dirty="0">
              <a:solidFill>
                <a:schemeClr val="bg1"/>
              </a:solidFill>
              <a:latin typeface="Times New Roman" pitchFamily="18" charset="0"/>
            </a:endParaRPr>
          </a:p>
          <a:p>
            <a:pPr eaLnBrk="1" hangingPunct="1"/>
            <a:r>
              <a:rPr lang="en-US" sz="2800" dirty="0">
                <a:solidFill>
                  <a:schemeClr val="bg1"/>
                </a:solidFill>
                <a:latin typeface="Times New Roman" pitchFamily="18" charset="0"/>
              </a:rPr>
              <a:t>B) </a:t>
            </a:r>
            <a:r>
              <a:rPr lang="en-US" sz="2800" dirty="0" smtClean="0">
                <a:solidFill>
                  <a:schemeClr val="bg1"/>
                </a:solidFill>
                <a:latin typeface="Times New Roman" pitchFamily="18" charset="0"/>
              </a:rPr>
              <a:t> </a:t>
            </a:r>
            <a:r>
              <a:rPr lang="en-US" sz="2800" dirty="0" smtClean="0">
                <a:solidFill>
                  <a:srgbClr val="FF0000"/>
                </a:solidFill>
                <a:latin typeface="Times New Roman" pitchFamily="18" charset="0"/>
              </a:rPr>
              <a:t>Intensity </a:t>
            </a:r>
            <a:r>
              <a:rPr lang="en-US" sz="2800" dirty="0">
                <a:solidFill>
                  <a:srgbClr val="FF0000"/>
                </a:solidFill>
                <a:latin typeface="Times New Roman" pitchFamily="18" charset="0"/>
              </a:rPr>
              <a:t>changes </a:t>
            </a:r>
            <a:r>
              <a:rPr lang="en-US" sz="2800" dirty="0" smtClean="0">
                <a:solidFill>
                  <a:schemeClr val="bg1"/>
                </a:solidFill>
                <a:latin typeface="Times New Roman" pitchFamily="18" charset="0"/>
              </a:rPr>
              <a:t>(primarily </a:t>
            </a:r>
            <a:r>
              <a:rPr lang="en-US" sz="2800" dirty="0" smtClean="0">
                <a:solidFill>
                  <a:srgbClr val="FF0000"/>
                </a:solidFill>
                <a:latin typeface="Times New Roman" pitchFamily="18" charset="0"/>
              </a:rPr>
              <a:t>major) </a:t>
            </a:r>
            <a:r>
              <a:rPr lang="en-US" sz="2800" dirty="0" smtClean="0">
                <a:solidFill>
                  <a:schemeClr val="bg1"/>
                </a:solidFill>
                <a:latin typeface="Times New Roman" pitchFamily="18" charset="0"/>
              </a:rPr>
              <a:t>were </a:t>
            </a:r>
            <a:r>
              <a:rPr lang="en-US" sz="2800" dirty="0">
                <a:solidFill>
                  <a:schemeClr val="bg1"/>
                </a:solidFill>
                <a:latin typeface="Times New Roman" pitchFamily="18" charset="0"/>
              </a:rPr>
              <a:t>incorporated into </a:t>
            </a:r>
            <a:r>
              <a:rPr lang="en-US" sz="2800" dirty="0" smtClean="0">
                <a:solidFill>
                  <a:srgbClr val="FF0000"/>
                </a:solidFill>
                <a:latin typeface="Times New Roman" pitchFamily="18" charset="0"/>
              </a:rPr>
              <a:t>all TCs</a:t>
            </a:r>
            <a:r>
              <a:rPr lang="en-US" sz="2800" dirty="0" smtClean="0">
                <a:solidFill>
                  <a:schemeClr val="bg1"/>
                </a:solidFill>
                <a:latin typeface="Times New Roman" pitchFamily="18" charset="0"/>
              </a:rPr>
              <a:t>, either </a:t>
            </a:r>
            <a:r>
              <a:rPr lang="en-US" sz="2800" dirty="0">
                <a:solidFill>
                  <a:schemeClr val="bg1"/>
                </a:solidFill>
                <a:latin typeface="Times New Roman" pitchFamily="18" charset="0"/>
              </a:rPr>
              <a:t>toward stronger or weaker winds;</a:t>
            </a:r>
          </a:p>
          <a:p>
            <a:pPr eaLnBrk="1" hangingPunct="1"/>
            <a:r>
              <a:rPr lang="en-US" sz="2800" dirty="0">
                <a:solidFill>
                  <a:schemeClr val="bg1"/>
                </a:solidFill>
                <a:latin typeface="Times New Roman" pitchFamily="18" charset="0"/>
              </a:rPr>
              <a:t>C) </a:t>
            </a:r>
            <a:r>
              <a:rPr lang="en-US" sz="2800" dirty="0" smtClean="0">
                <a:solidFill>
                  <a:schemeClr val="bg1"/>
                </a:solidFill>
                <a:latin typeface="Times New Roman" pitchFamily="18" charset="0"/>
              </a:rPr>
              <a:t> </a:t>
            </a:r>
            <a:r>
              <a:rPr lang="en-US" sz="2800" dirty="0" smtClean="0">
                <a:solidFill>
                  <a:srgbClr val="FF0000"/>
                </a:solidFill>
                <a:latin typeface="Times New Roman" pitchFamily="18" charset="0"/>
              </a:rPr>
              <a:t>4 </a:t>
            </a:r>
            <a:r>
              <a:rPr lang="en-US" sz="2800" dirty="0">
                <a:solidFill>
                  <a:srgbClr val="FF0000"/>
                </a:solidFill>
                <a:latin typeface="Times New Roman" pitchFamily="18" charset="0"/>
              </a:rPr>
              <a:t>new TCs </a:t>
            </a:r>
            <a:r>
              <a:rPr lang="en-US" sz="2800" dirty="0">
                <a:solidFill>
                  <a:schemeClr val="bg1"/>
                </a:solidFill>
                <a:latin typeface="Times New Roman" pitchFamily="18" charset="0"/>
              </a:rPr>
              <a:t>were discovered and added into </a:t>
            </a:r>
            <a:r>
              <a:rPr lang="en-US" sz="2800" dirty="0" smtClean="0">
                <a:solidFill>
                  <a:schemeClr val="bg1"/>
                </a:solidFill>
                <a:latin typeface="Times New Roman" pitchFamily="18" charset="0"/>
              </a:rPr>
              <a:t>HURDAT;</a:t>
            </a:r>
            <a:endParaRPr lang="en-US" sz="2800" dirty="0">
              <a:solidFill>
                <a:schemeClr val="bg1"/>
              </a:solidFill>
              <a:latin typeface="Times New Roman" pitchFamily="18" charset="0"/>
            </a:endParaRPr>
          </a:p>
          <a:p>
            <a:pPr eaLnBrk="1" hangingPunct="1"/>
            <a:r>
              <a:rPr lang="en-US" sz="2800" dirty="0">
                <a:solidFill>
                  <a:schemeClr val="bg1"/>
                </a:solidFill>
                <a:latin typeface="Times New Roman" pitchFamily="18" charset="0"/>
              </a:rPr>
              <a:t>D</a:t>
            </a:r>
            <a:r>
              <a:rPr lang="en-US" sz="2800" dirty="0" smtClean="0">
                <a:solidFill>
                  <a:schemeClr val="bg1"/>
                </a:solidFill>
                <a:latin typeface="Times New Roman" pitchFamily="18" charset="0"/>
              </a:rPr>
              <a:t>)  </a:t>
            </a:r>
            <a:r>
              <a:rPr lang="en-US" sz="2800" dirty="0" smtClean="0">
                <a:solidFill>
                  <a:srgbClr val="FF0000"/>
                </a:solidFill>
                <a:latin typeface="Times New Roman" pitchFamily="18" charset="0"/>
              </a:rPr>
              <a:t>8 </a:t>
            </a:r>
            <a:r>
              <a:rPr lang="en-US" sz="2800" dirty="0">
                <a:solidFill>
                  <a:srgbClr val="FF0000"/>
                </a:solidFill>
                <a:latin typeface="Times New Roman" pitchFamily="18" charset="0"/>
              </a:rPr>
              <a:t>continental U.S. hurricanes </a:t>
            </a:r>
            <a:r>
              <a:rPr lang="en-US" sz="2800" dirty="0">
                <a:solidFill>
                  <a:schemeClr val="bg1"/>
                </a:solidFill>
                <a:latin typeface="Times New Roman" pitchFamily="18" charset="0"/>
              </a:rPr>
              <a:t>were identified, </a:t>
            </a:r>
            <a:r>
              <a:rPr lang="en-US" sz="2800" dirty="0" smtClean="0">
                <a:solidFill>
                  <a:srgbClr val="FF0000"/>
                </a:solidFill>
                <a:latin typeface="Times New Roman" pitchFamily="18" charset="0"/>
              </a:rPr>
              <a:t>one </a:t>
            </a:r>
            <a:r>
              <a:rPr lang="en-US" sz="2800" dirty="0">
                <a:solidFill>
                  <a:srgbClr val="FF0000"/>
                </a:solidFill>
                <a:latin typeface="Times New Roman" pitchFamily="18" charset="0"/>
              </a:rPr>
              <a:t>more </a:t>
            </a:r>
            <a:r>
              <a:rPr lang="en-US" sz="2800" dirty="0">
                <a:solidFill>
                  <a:schemeClr val="bg1"/>
                </a:solidFill>
                <a:latin typeface="Times New Roman" pitchFamily="18" charset="0"/>
              </a:rPr>
              <a:t>than originally listed in </a:t>
            </a:r>
            <a:r>
              <a:rPr lang="en-US" sz="2800" dirty="0" smtClean="0">
                <a:solidFill>
                  <a:schemeClr val="bg1"/>
                </a:solidFill>
                <a:latin typeface="Times New Roman" pitchFamily="18" charset="0"/>
              </a:rPr>
              <a:t>HURDAT.  </a:t>
            </a:r>
            <a:r>
              <a:rPr lang="en-US" sz="2800" dirty="0" smtClean="0">
                <a:solidFill>
                  <a:srgbClr val="FF0000"/>
                </a:solidFill>
                <a:latin typeface="Times New Roman" pitchFamily="18" charset="0"/>
              </a:rPr>
              <a:t>No changes </a:t>
            </a:r>
            <a:r>
              <a:rPr lang="en-US" sz="2800" dirty="0" smtClean="0">
                <a:solidFill>
                  <a:schemeClr val="bg1"/>
                </a:solidFill>
                <a:latin typeface="Times New Roman" pitchFamily="18" charset="0"/>
              </a:rPr>
              <a:t>to peak Saffir-Simpson category </a:t>
            </a:r>
            <a:r>
              <a:rPr lang="en-US" sz="2800" dirty="0" smtClean="0">
                <a:solidFill>
                  <a:srgbClr val="FF0000"/>
                </a:solidFill>
                <a:latin typeface="Times New Roman" pitchFamily="18" charset="0"/>
              </a:rPr>
              <a:t>for major U.S. hurricanes</a:t>
            </a:r>
            <a:r>
              <a:rPr lang="en-US" sz="2800" dirty="0" smtClean="0">
                <a:solidFill>
                  <a:schemeClr val="bg1"/>
                </a:solidFill>
                <a:latin typeface="Times New Roman" pitchFamily="18" charset="0"/>
              </a:rPr>
              <a:t>;</a:t>
            </a:r>
            <a:endParaRPr lang="en-US" sz="2800" dirty="0">
              <a:solidFill>
                <a:schemeClr val="bg1"/>
              </a:solidFill>
              <a:latin typeface="Times New Roman" pitchFamily="18" charset="0"/>
            </a:endParaRPr>
          </a:p>
          <a:p>
            <a:pPr eaLnBrk="1" hangingPunct="1"/>
            <a:r>
              <a:rPr lang="en-US" sz="2800" dirty="0" smtClean="0">
                <a:solidFill>
                  <a:schemeClr val="bg1"/>
                </a:solidFill>
                <a:latin typeface="Times New Roman" pitchFamily="18" charset="0"/>
              </a:rPr>
              <a:t>E)  </a:t>
            </a:r>
            <a:r>
              <a:rPr lang="en-US" sz="2800" dirty="0" smtClean="0">
                <a:solidFill>
                  <a:srgbClr val="FF0000"/>
                </a:solidFill>
                <a:latin typeface="Times New Roman" pitchFamily="18" charset="0"/>
              </a:rPr>
              <a:t>6 </a:t>
            </a:r>
            <a:r>
              <a:rPr lang="en-US" sz="2800" dirty="0">
                <a:solidFill>
                  <a:srgbClr val="FF0000"/>
                </a:solidFill>
                <a:latin typeface="Times New Roman" pitchFamily="18" charset="0"/>
              </a:rPr>
              <a:t>major hurricanes </a:t>
            </a:r>
            <a:r>
              <a:rPr lang="en-US" sz="2800" dirty="0">
                <a:solidFill>
                  <a:schemeClr val="bg1"/>
                </a:solidFill>
                <a:latin typeface="Times New Roman" pitchFamily="18" charset="0"/>
              </a:rPr>
              <a:t>struck other </a:t>
            </a:r>
            <a:r>
              <a:rPr lang="en-US" sz="2800" dirty="0" smtClean="0">
                <a:solidFill>
                  <a:schemeClr val="bg1"/>
                </a:solidFill>
                <a:latin typeface="Times New Roman" pitchFamily="18" charset="0"/>
              </a:rPr>
              <a:t>countries;</a:t>
            </a:r>
          </a:p>
          <a:p>
            <a:pPr eaLnBrk="1" hangingPunct="1"/>
            <a:r>
              <a:rPr lang="en-US" sz="2800" dirty="0">
                <a:solidFill>
                  <a:schemeClr val="bg1"/>
                </a:solidFill>
                <a:latin typeface="Times New Roman" pitchFamily="18" charset="0"/>
              </a:rPr>
              <a:t>F</a:t>
            </a:r>
            <a:r>
              <a:rPr lang="en-US" sz="2800" dirty="0" smtClean="0">
                <a:solidFill>
                  <a:schemeClr val="bg1"/>
                </a:solidFill>
                <a:latin typeface="Times New Roman" pitchFamily="18" charset="0"/>
              </a:rPr>
              <a:t>)  </a:t>
            </a:r>
            <a:r>
              <a:rPr lang="en-US" sz="2800" dirty="0">
                <a:solidFill>
                  <a:schemeClr val="bg1"/>
                </a:solidFill>
                <a:latin typeface="Times New Roman" pitchFamily="18" charset="0"/>
              </a:rPr>
              <a:t>T</a:t>
            </a:r>
            <a:r>
              <a:rPr lang="en-US" sz="2800" dirty="0" smtClean="0">
                <a:solidFill>
                  <a:schemeClr val="bg1"/>
                </a:solidFill>
                <a:latin typeface="Times New Roman" pitchFamily="18" charset="0"/>
              </a:rPr>
              <a:t>here still exists </a:t>
            </a:r>
            <a:r>
              <a:rPr lang="en-US" sz="2800" dirty="0">
                <a:solidFill>
                  <a:schemeClr val="bg1"/>
                </a:solidFill>
                <a:latin typeface="Times New Roman" pitchFamily="18" charset="0"/>
              </a:rPr>
              <a:t>significant </a:t>
            </a:r>
            <a:r>
              <a:rPr lang="en-US" sz="2800" dirty="0">
                <a:solidFill>
                  <a:srgbClr val="FF0000"/>
                </a:solidFill>
                <a:latin typeface="Times New Roman" pitchFamily="18" charset="0"/>
              </a:rPr>
              <a:t>uncertainty in TC tracks</a:t>
            </a:r>
            <a:r>
              <a:rPr lang="en-US" sz="2800" dirty="0">
                <a:solidFill>
                  <a:schemeClr val="bg1"/>
                </a:solidFill>
                <a:latin typeface="Times New Roman" pitchFamily="18" charset="0"/>
              </a:rPr>
              <a:t>, significant </a:t>
            </a:r>
            <a:r>
              <a:rPr lang="en-US" sz="2800" dirty="0">
                <a:solidFill>
                  <a:srgbClr val="FF0000"/>
                </a:solidFill>
                <a:latin typeface="Times New Roman" pitchFamily="18" charset="0"/>
              </a:rPr>
              <a:t>undercounts in TC frequency</a:t>
            </a:r>
            <a:r>
              <a:rPr lang="en-US" sz="2800" dirty="0">
                <a:solidFill>
                  <a:schemeClr val="bg1"/>
                </a:solidFill>
                <a:latin typeface="Times New Roman" pitchFamily="18" charset="0"/>
              </a:rPr>
              <a:t>, and significant </a:t>
            </a:r>
            <a:r>
              <a:rPr lang="en-US" sz="2800" dirty="0">
                <a:solidFill>
                  <a:srgbClr val="FF0000"/>
                </a:solidFill>
                <a:latin typeface="Times New Roman" pitchFamily="18" charset="0"/>
              </a:rPr>
              <a:t>underestimation of TC intensity and </a:t>
            </a:r>
            <a:r>
              <a:rPr lang="en-US" sz="2800" dirty="0" smtClean="0">
                <a:solidFill>
                  <a:srgbClr val="FF0000"/>
                </a:solidFill>
                <a:latin typeface="Times New Roman" pitchFamily="18" charset="0"/>
              </a:rPr>
              <a:t>duration</a:t>
            </a:r>
            <a:r>
              <a:rPr lang="en-US" sz="2800" dirty="0" smtClean="0">
                <a:solidFill>
                  <a:schemeClr val="bg1"/>
                </a:solidFill>
                <a:latin typeface="Times New Roman" pitchFamily="18" charset="0"/>
              </a:rPr>
              <a:t>.</a:t>
            </a: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0082" name="Picture 2"/>
          <p:cNvPicPr>
            <a:picLocks noChangeAspect="1" noChangeArrowheads="1"/>
          </p:cNvPicPr>
          <p:nvPr/>
        </p:nvPicPr>
        <p:blipFill>
          <a:blip r:embed="rId3">
            <a:lum contrast="-56000"/>
          </a:blip>
          <a:srcRect/>
          <a:stretch>
            <a:fillRect/>
          </a:stretch>
        </p:blipFill>
        <p:spPr bwMode="auto">
          <a:xfrm>
            <a:off x="0" y="4763"/>
            <a:ext cx="9144000" cy="8072437"/>
          </a:xfrm>
          <a:prstGeom prst="rect">
            <a:avLst/>
          </a:prstGeom>
          <a:noFill/>
          <a:ln w="9525">
            <a:noFill/>
            <a:miter lim="800000"/>
            <a:headEnd/>
            <a:tailEnd/>
          </a:ln>
          <a:effectLst/>
        </p:spPr>
      </p:pic>
      <p:sp>
        <p:nvSpPr>
          <p:cNvPr id="1070083" name="Text Box 3"/>
          <p:cNvSpPr txBox="1">
            <a:spLocks noChangeArrowheads="1"/>
          </p:cNvSpPr>
          <p:nvPr/>
        </p:nvSpPr>
        <p:spPr bwMode="auto">
          <a:xfrm>
            <a:off x="0" y="228600"/>
            <a:ext cx="9144000" cy="1323439"/>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a:r>
              <a:rPr lang="en-US" sz="4000" b="1" dirty="0">
                <a:solidFill>
                  <a:srgbClr val="FFFF00"/>
                </a:solidFill>
              </a:rPr>
              <a:t>A</a:t>
            </a:r>
            <a:r>
              <a:rPr lang="en-US" sz="4000" b="1" dirty="0" smtClean="0">
                <a:solidFill>
                  <a:srgbClr val="FFFF00"/>
                </a:solidFill>
              </a:rPr>
              <a:t> Reanalysis of the 1926-1930 Atlantic Hurricane Database</a:t>
            </a:r>
            <a:endParaRPr lang="en-US" sz="4000" dirty="0">
              <a:solidFill>
                <a:srgbClr val="FFFF00"/>
              </a:solidFill>
            </a:endParaRPr>
          </a:p>
        </p:txBody>
      </p:sp>
      <p:grpSp>
        <p:nvGrpSpPr>
          <p:cNvPr id="1070086" name="Group 6"/>
          <p:cNvGrpSpPr>
            <a:grpSpLocks noChangeAspect="1"/>
          </p:cNvGrpSpPr>
          <p:nvPr/>
        </p:nvGrpSpPr>
        <p:grpSpPr bwMode="auto">
          <a:xfrm>
            <a:off x="7848600" y="1600200"/>
            <a:ext cx="1295400" cy="1295400"/>
            <a:chOff x="918" y="287"/>
            <a:chExt cx="528" cy="527"/>
          </a:xfrm>
        </p:grpSpPr>
        <p:sp>
          <p:nvSpPr>
            <p:cNvPr id="1070087" name="Oval 7"/>
            <p:cNvSpPr>
              <a:spLocks noChangeAspect="1" noChangeArrowheads="1"/>
            </p:cNvSpPr>
            <p:nvPr/>
          </p:nvSpPr>
          <p:spPr bwMode="auto">
            <a:xfrm>
              <a:off x="918" y="294"/>
              <a:ext cx="527" cy="512"/>
            </a:xfrm>
            <a:prstGeom prst="ellipse">
              <a:avLst/>
            </a:prstGeom>
            <a:solidFill>
              <a:schemeClr val="bg1"/>
            </a:solidFill>
            <a:ln w="9525">
              <a:noFill/>
              <a:round/>
              <a:headEnd/>
              <a:tailEnd/>
            </a:ln>
            <a:effectLst/>
          </p:spPr>
          <p:txBody>
            <a:bodyPr wrap="none" anchor="ctr"/>
            <a:lstStyle/>
            <a:p>
              <a:endParaRPr lang="en-US" dirty="0">
                <a:solidFill>
                  <a:srgbClr val="000000"/>
                </a:solidFill>
              </a:endParaRPr>
            </a:p>
          </p:txBody>
        </p:sp>
        <p:sp>
          <p:nvSpPr>
            <p:cNvPr id="1070088" name="Freeform 8"/>
            <p:cNvSpPr>
              <a:spLocks noChangeAspect="1"/>
            </p:cNvSpPr>
            <p:nvPr/>
          </p:nvSpPr>
          <p:spPr bwMode="auto">
            <a:xfrm>
              <a:off x="919" y="445"/>
              <a:ext cx="527" cy="369"/>
            </a:xfrm>
            <a:custGeom>
              <a:avLst/>
              <a:gdLst/>
              <a:ahLst/>
              <a:cxnLst>
                <a:cxn ang="0">
                  <a:pos x="1021" y="25"/>
                </a:cxn>
                <a:cxn ang="0">
                  <a:pos x="1033" y="64"/>
                </a:cxn>
                <a:cxn ang="0">
                  <a:pos x="1044" y="102"/>
                </a:cxn>
                <a:cxn ang="0">
                  <a:pos x="1050" y="143"/>
                </a:cxn>
                <a:cxn ang="0">
                  <a:pos x="1054" y="184"/>
                </a:cxn>
                <a:cxn ang="0">
                  <a:pos x="1051" y="266"/>
                </a:cxn>
                <a:cxn ang="0">
                  <a:pos x="1014" y="417"/>
                </a:cxn>
                <a:cxn ang="0">
                  <a:pos x="934" y="547"/>
                </a:cxn>
                <a:cxn ang="0">
                  <a:pos x="822" y="648"/>
                </a:cxn>
                <a:cxn ang="0">
                  <a:pos x="685" y="715"/>
                </a:cxn>
                <a:cxn ang="0">
                  <a:pos x="528" y="739"/>
                </a:cxn>
                <a:cxn ang="0">
                  <a:pos x="371" y="715"/>
                </a:cxn>
                <a:cxn ang="0">
                  <a:pos x="233" y="648"/>
                </a:cxn>
                <a:cxn ang="0">
                  <a:pos x="121" y="547"/>
                </a:cxn>
                <a:cxn ang="0">
                  <a:pos x="42" y="417"/>
                </a:cxn>
                <a:cxn ang="0">
                  <a:pos x="3" y="266"/>
                </a:cxn>
                <a:cxn ang="0">
                  <a:pos x="1" y="173"/>
                </a:cxn>
                <a:cxn ang="0">
                  <a:pos x="9" y="118"/>
                </a:cxn>
                <a:cxn ang="0">
                  <a:pos x="22" y="65"/>
                </a:cxn>
                <a:cxn ang="0">
                  <a:pos x="37" y="70"/>
                </a:cxn>
                <a:cxn ang="0">
                  <a:pos x="74" y="89"/>
                </a:cxn>
                <a:cxn ang="0">
                  <a:pos x="108" y="117"/>
                </a:cxn>
                <a:cxn ang="0">
                  <a:pos x="139" y="154"/>
                </a:cxn>
                <a:cxn ang="0">
                  <a:pos x="202" y="216"/>
                </a:cxn>
                <a:cxn ang="0">
                  <a:pos x="291" y="285"/>
                </a:cxn>
                <a:cxn ang="0">
                  <a:pos x="401" y="337"/>
                </a:cxn>
                <a:cxn ang="0">
                  <a:pos x="525" y="353"/>
                </a:cxn>
                <a:cxn ang="0">
                  <a:pos x="495" y="372"/>
                </a:cxn>
                <a:cxn ang="0">
                  <a:pos x="422" y="405"/>
                </a:cxn>
                <a:cxn ang="0">
                  <a:pos x="365" y="418"/>
                </a:cxn>
                <a:cxn ang="0">
                  <a:pos x="373" y="426"/>
                </a:cxn>
                <a:cxn ang="0">
                  <a:pos x="399" y="437"/>
                </a:cxn>
                <a:cxn ang="0">
                  <a:pos x="445" y="438"/>
                </a:cxn>
                <a:cxn ang="0">
                  <a:pos x="516" y="421"/>
                </a:cxn>
                <a:cxn ang="0">
                  <a:pos x="618" y="378"/>
                </a:cxn>
                <a:cxn ang="0">
                  <a:pos x="701" y="347"/>
                </a:cxn>
                <a:cxn ang="0">
                  <a:pos x="765" y="334"/>
                </a:cxn>
                <a:cxn ang="0">
                  <a:pos x="761" y="323"/>
                </a:cxn>
                <a:cxn ang="0">
                  <a:pos x="701" y="310"/>
                </a:cxn>
                <a:cxn ang="0">
                  <a:pos x="658" y="309"/>
                </a:cxn>
                <a:cxn ang="0">
                  <a:pos x="716" y="284"/>
                </a:cxn>
                <a:cxn ang="0">
                  <a:pos x="807" y="219"/>
                </a:cxn>
                <a:cxn ang="0">
                  <a:pos x="892" y="140"/>
                </a:cxn>
                <a:cxn ang="0">
                  <a:pos x="960" y="64"/>
                </a:cxn>
                <a:cxn ang="0">
                  <a:pos x="1002" y="12"/>
                </a:cxn>
              </a:cxnLst>
              <a:rect l="0" t="0" r="r" b="b"/>
              <a:pathLst>
                <a:path w="1055" h="739">
                  <a:moveTo>
                    <a:pt x="1011" y="0"/>
                  </a:moveTo>
                  <a:lnTo>
                    <a:pt x="1016" y="12"/>
                  </a:lnTo>
                  <a:lnTo>
                    <a:pt x="1021" y="25"/>
                  </a:lnTo>
                  <a:lnTo>
                    <a:pt x="1026" y="38"/>
                  </a:lnTo>
                  <a:lnTo>
                    <a:pt x="1030" y="51"/>
                  </a:lnTo>
                  <a:lnTo>
                    <a:pt x="1033" y="64"/>
                  </a:lnTo>
                  <a:lnTo>
                    <a:pt x="1037" y="77"/>
                  </a:lnTo>
                  <a:lnTo>
                    <a:pt x="1041" y="89"/>
                  </a:lnTo>
                  <a:lnTo>
                    <a:pt x="1044" y="102"/>
                  </a:lnTo>
                  <a:lnTo>
                    <a:pt x="1046" y="116"/>
                  </a:lnTo>
                  <a:lnTo>
                    <a:pt x="1048" y="129"/>
                  </a:lnTo>
                  <a:lnTo>
                    <a:pt x="1050" y="143"/>
                  </a:lnTo>
                  <a:lnTo>
                    <a:pt x="1051" y="156"/>
                  </a:lnTo>
                  <a:lnTo>
                    <a:pt x="1054" y="170"/>
                  </a:lnTo>
                  <a:lnTo>
                    <a:pt x="1054" y="184"/>
                  </a:lnTo>
                  <a:lnTo>
                    <a:pt x="1055" y="198"/>
                  </a:lnTo>
                  <a:lnTo>
                    <a:pt x="1055" y="212"/>
                  </a:lnTo>
                  <a:lnTo>
                    <a:pt x="1051" y="266"/>
                  </a:lnTo>
                  <a:lnTo>
                    <a:pt x="1044" y="318"/>
                  </a:lnTo>
                  <a:lnTo>
                    <a:pt x="1031" y="369"/>
                  </a:lnTo>
                  <a:lnTo>
                    <a:pt x="1014" y="417"/>
                  </a:lnTo>
                  <a:lnTo>
                    <a:pt x="991" y="463"/>
                  </a:lnTo>
                  <a:lnTo>
                    <a:pt x="964" y="506"/>
                  </a:lnTo>
                  <a:lnTo>
                    <a:pt x="934" y="547"/>
                  </a:lnTo>
                  <a:lnTo>
                    <a:pt x="901" y="585"/>
                  </a:lnTo>
                  <a:lnTo>
                    <a:pt x="863" y="618"/>
                  </a:lnTo>
                  <a:lnTo>
                    <a:pt x="822" y="648"/>
                  </a:lnTo>
                  <a:lnTo>
                    <a:pt x="779" y="675"/>
                  </a:lnTo>
                  <a:lnTo>
                    <a:pt x="733" y="698"/>
                  </a:lnTo>
                  <a:lnTo>
                    <a:pt x="685" y="715"/>
                  </a:lnTo>
                  <a:lnTo>
                    <a:pt x="634" y="728"/>
                  </a:lnTo>
                  <a:lnTo>
                    <a:pt x="582" y="735"/>
                  </a:lnTo>
                  <a:lnTo>
                    <a:pt x="528" y="739"/>
                  </a:lnTo>
                  <a:lnTo>
                    <a:pt x="474" y="735"/>
                  </a:lnTo>
                  <a:lnTo>
                    <a:pt x="422" y="728"/>
                  </a:lnTo>
                  <a:lnTo>
                    <a:pt x="371" y="715"/>
                  </a:lnTo>
                  <a:lnTo>
                    <a:pt x="323" y="698"/>
                  </a:lnTo>
                  <a:lnTo>
                    <a:pt x="276" y="675"/>
                  </a:lnTo>
                  <a:lnTo>
                    <a:pt x="233" y="648"/>
                  </a:lnTo>
                  <a:lnTo>
                    <a:pt x="193" y="618"/>
                  </a:lnTo>
                  <a:lnTo>
                    <a:pt x="155" y="585"/>
                  </a:lnTo>
                  <a:lnTo>
                    <a:pt x="121" y="547"/>
                  </a:lnTo>
                  <a:lnTo>
                    <a:pt x="90" y="506"/>
                  </a:lnTo>
                  <a:lnTo>
                    <a:pt x="64" y="463"/>
                  </a:lnTo>
                  <a:lnTo>
                    <a:pt x="42" y="417"/>
                  </a:lnTo>
                  <a:lnTo>
                    <a:pt x="24" y="369"/>
                  </a:lnTo>
                  <a:lnTo>
                    <a:pt x="11" y="318"/>
                  </a:lnTo>
                  <a:lnTo>
                    <a:pt x="3" y="266"/>
                  </a:lnTo>
                  <a:lnTo>
                    <a:pt x="0" y="212"/>
                  </a:lnTo>
                  <a:lnTo>
                    <a:pt x="0" y="193"/>
                  </a:lnTo>
                  <a:lnTo>
                    <a:pt x="1" y="173"/>
                  </a:lnTo>
                  <a:lnTo>
                    <a:pt x="3" y="155"/>
                  </a:lnTo>
                  <a:lnTo>
                    <a:pt x="6" y="137"/>
                  </a:lnTo>
                  <a:lnTo>
                    <a:pt x="9" y="118"/>
                  </a:lnTo>
                  <a:lnTo>
                    <a:pt x="12" y="100"/>
                  </a:lnTo>
                  <a:lnTo>
                    <a:pt x="16" y="82"/>
                  </a:lnTo>
                  <a:lnTo>
                    <a:pt x="22" y="65"/>
                  </a:lnTo>
                  <a:lnTo>
                    <a:pt x="24" y="65"/>
                  </a:lnTo>
                  <a:lnTo>
                    <a:pt x="28" y="67"/>
                  </a:lnTo>
                  <a:lnTo>
                    <a:pt x="37" y="70"/>
                  </a:lnTo>
                  <a:lnTo>
                    <a:pt x="47" y="74"/>
                  </a:lnTo>
                  <a:lnTo>
                    <a:pt x="59" y="81"/>
                  </a:lnTo>
                  <a:lnTo>
                    <a:pt x="74" y="89"/>
                  </a:lnTo>
                  <a:lnTo>
                    <a:pt x="89" y="100"/>
                  </a:lnTo>
                  <a:lnTo>
                    <a:pt x="105" y="114"/>
                  </a:lnTo>
                  <a:lnTo>
                    <a:pt x="108" y="117"/>
                  </a:lnTo>
                  <a:lnTo>
                    <a:pt x="114" y="125"/>
                  </a:lnTo>
                  <a:lnTo>
                    <a:pt x="125" y="138"/>
                  </a:lnTo>
                  <a:lnTo>
                    <a:pt x="139" y="154"/>
                  </a:lnTo>
                  <a:lnTo>
                    <a:pt x="156" y="173"/>
                  </a:lnTo>
                  <a:lnTo>
                    <a:pt x="178" y="194"/>
                  </a:lnTo>
                  <a:lnTo>
                    <a:pt x="202" y="216"/>
                  </a:lnTo>
                  <a:lnTo>
                    <a:pt x="229" y="240"/>
                  </a:lnTo>
                  <a:lnTo>
                    <a:pt x="259" y="262"/>
                  </a:lnTo>
                  <a:lnTo>
                    <a:pt x="291" y="285"/>
                  </a:lnTo>
                  <a:lnTo>
                    <a:pt x="326" y="305"/>
                  </a:lnTo>
                  <a:lnTo>
                    <a:pt x="362" y="323"/>
                  </a:lnTo>
                  <a:lnTo>
                    <a:pt x="401" y="337"/>
                  </a:lnTo>
                  <a:lnTo>
                    <a:pt x="441" y="347"/>
                  </a:lnTo>
                  <a:lnTo>
                    <a:pt x="482" y="353"/>
                  </a:lnTo>
                  <a:lnTo>
                    <a:pt x="525" y="353"/>
                  </a:lnTo>
                  <a:lnTo>
                    <a:pt x="521" y="355"/>
                  </a:lnTo>
                  <a:lnTo>
                    <a:pt x="511" y="362"/>
                  </a:lnTo>
                  <a:lnTo>
                    <a:pt x="495" y="372"/>
                  </a:lnTo>
                  <a:lnTo>
                    <a:pt x="473" y="384"/>
                  </a:lnTo>
                  <a:lnTo>
                    <a:pt x="448" y="396"/>
                  </a:lnTo>
                  <a:lnTo>
                    <a:pt x="422" y="405"/>
                  </a:lnTo>
                  <a:lnTo>
                    <a:pt x="392" y="414"/>
                  </a:lnTo>
                  <a:lnTo>
                    <a:pt x="363" y="417"/>
                  </a:lnTo>
                  <a:lnTo>
                    <a:pt x="365" y="418"/>
                  </a:lnTo>
                  <a:lnTo>
                    <a:pt x="366" y="420"/>
                  </a:lnTo>
                  <a:lnTo>
                    <a:pt x="369" y="423"/>
                  </a:lnTo>
                  <a:lnTo>
                    <a:pt x="373" y="426"/>
                  </a:lnTo>
                  <a:lnTo>
                    <a:pt x="380" y="430"/>
                  </a:lnTo>
                  <a:lnTo>
                    <a:pt x="388" y="433"/>
                  </a:lnTo>
                  <a:lnTo>
                    <a:pt x="399" y="437"/>
                  </a:lnTo>
                  <a:lnTo>
                    <a:pt x="412" y="438"/>
                  </a:lnTo>
                  <a:lnTo>
                    <a:pt x="427" y="439"/>
                  </a:lnTo>
                  <a:lnTo>
                    <a:pt x="445" y="438"/>
                  </a:lnTo>
                  <a:lnTo>
                    <a:pt x="466" y="435"/>
                  </a:lnTo>
                  <a:lnTo>
                    <a:pt x="489" y="430"/>
                  </a:lnTo>
                  <a:lnTo>
                    <a:pt x="516" y="421"/>
                  </a:lnTo>
                  <a:lnTo>
                    <a:pt x="547" y="411"/>
                  </a:lnTo>
                  <a:lnTo>
                    <a:pt x="581" y="397"/>
                  </a:lnTo>
                  <a:lnTo>
                    <a:pt x="618" y="378"/>
                  </a:lnTo>
                  <a:lnTo>
                    <a:pt x="646" y="366"/>
                  </a:lnTo>
                  <a:lnTo>
                    <a:pt x="674" y="356"/>
                  </a:lnTo>
                  <a:lnTo>
                    <a:pt x="701" y="347"/>
                  </a:lnTo>
                  <a:lnTo>
                    <a:pt x="727" y="342"/>
                  </a:lnTo>
                  <a:lnTo>
                    <a:pt x="748" y="337"/>
                  </a:lnTo>
                  <a:lnTo>
                    <a:pt x="765" y="334"/>
                  </a:lnTo>
                  <a:lnTo>
                    <a:pt x="776" y="332"/>
                  </a:lnTo>
                  <a:lnTo>
                    <a:pt x="779" y="331"/>
                  </a:lnTo>
                  <a:lnTo>
                    <a:pt x="761" y="323"/>
                  </a:lnTo>
                  <a:lnTo>
                    <a:pt x="742" y="316"/>
                  </a:lnTo>
                  <a:lnTo>
                    <a:pt x="720" y="312"/>
                  </a:lnTo>
                  <a:lnTo>
                    <a:pt x="701" y="310"/>
                  </a:lnTo>
                  <a:lnTo>
                    <a:pt x="683" y="309"/>
                  </a:lnTo>
                  <a:lnTo>
                    <a:pt x="668" y="309"/>
                  </a:lnTo>
                  <a:lnTo>
                    <a:pt x="658" y="309"/>
                  </a:lnTo>
                  <a:lnTo>
                    <a:pt x="655" y="309"/>
                  </a:lnTo>
                  <a:lnTo>
                    <a:pt x="685" y="299"/>
                  </a:lnTo>
                  <a:lnTo>
                    <a:pt x="716" y="284"/>
                  </a:lnTo>
                  <a:lnTo>
                    <a:pt x="747" y="266"/>
                  </a:lnTo>
                  <a:lnTo>
                    <a:pt x="777" y="244"/>
                  </a:lnTo>
                  <a:lnTo>
                    <a:pt x="807" y="219"/>
                  </a:lnTo>
                  <a:lnTo>
                    <a:pt x="838" y="194"/>
                  </a:lnTo>
                  <a:lnTo>
                    <a:pt x="865" y="167"/>
                  </a:lnTo>
                  <a:lnTo>
                    <a:pt x="892" y="140"/>
                  </a:lnTo>
                  <a:lnTo>
                    <a:pt x="917" y="113"/>
                  </a:lnTo>
                  <a:lnTo>
                    <a:pt x="940" y="87"/>
                  </a:lnTo>
                  <a:lnTo>
                    <a:pt x="960" y="64"/>
                  </a:lnTo>
                  <a:lnTo>
                    <a:pt x="977" y="43"/>
                  </a:lnTo>
                  <a:lnTo>
                    <a:pt x="991" y="25"/>
                  </a:lnTo>
                  <a:lnTo>
                    <a:pt x="1002" y="12"/>
                  </a:lnTo>
                  <a:lnTo>
                    <a:pt x="1008" y="3"/>
                  </a:lnTo>
                  <a:lnTo>
                    <a:pt x="1011" y="0"/>
                  </a:lnTo>
                  <a:close/>
                </a:path>
              </a:pathLst>
            </a:custGeom>
            <a:solidFill>
              <a:srgbClr val="00FFFF"/>
            </a:solidFill>
            <a:ln w="9525">
              <a:noFill/>
              <a:round/>
              <a:headEnd/>
              <a:tailEnd/>
            </a:ln>
          </p:spPr>
          <p:txBody>
            <a:bodyPr/>
            <a:lstStyle/>
            <a:p>
              <a:endParaRPr lang="en-US" dirty="0">
                <a:solidFill>
                  <a:srgbClr val="000000"/>
                </a:solidFill>
              </a:endParaRPr>
            </a:p>
          </p:txBody>
        </p:sp>
        <p:sp>
          <p:nvSpPr>
            <p:cNvPr id="1070089" name="Freeform 9"/>
            <p:cNvSpPr>
              <a:spLocks noChangeAspect="1"/>
            </p:cNvSpPr>
            <p:nvPr/>
          </p:nvSpPr>
          <p:spPr bwMode="auto">
            <a:xfrm>
              <a:off x="964" y="287"/>
              <a:ext cx="430" cy="313"/>
            </a:xfrm>
            <a:custGeom>
              <a:avLst/>
              <a:gdLst/>
              <a:ahLst/>
              <a:cxnLst>
                <a:cxn ang="0">
                  <a:pos x="19" y="208"/>
                </a:cxn>
                <a:cxn ang="0">
                  <a:pos x="61" y="159"/>
                </a:cxn>
                <a:cxn ang="0">
                  <a:pos x="107" y="117"/>
                </a:cxn>
                <a:cxn ang="0">
                  <a:pos x="160" y="80"/>
                </a:cxn>
                <a:cxn ang="0">
                  <a:pos x="215" y="50"/>
                </a:cxn>
                <a:cxn ang="0">
                  <a:pos x="275" y="26"/>
                </a:cxn>
                <a:cxn ang="0">
                  <a:pos x="338" y="10"/>
                </a:cxn>
                <a:cxn ang="0">
                  <a:pos x="405" y="1"/>
                </a:cxn>
                <a:cxn ang="0">
                  <a:pos x="470" y="1"/>
                </a:cxn>
                <a:cxn ang="0">
                  <a:pos x="533" y="9"/>
                </a:cxn>
                <a:cxn ang="0">
                  <a:pos x="594" y="24"/>
                </a:cxn>
                <a:cxn ang="0">
                  <a:pos x="651" y="45"/>
                </a:cxn>
                <a:cxn ang="0">
                  <a:pos x="705" y="73"/>
                </a:cxn>
                <a:cxn ang="0">
                  <a:pos x="755" y="107"/>
                </a:cxn>
                <a:cxn ang="0">
                  <a:pos x="800" y="145"/>
                </a:cxn>
                <a:cxn ang="0">
                  <a:pos x="842" y="189"/>
                </a:cxn>
                <a:cxn ang="0">
                  <a:pos x="855" y="215"/>
                </a:cxn>
                <a:cxn ang="0">
                  <a:pos x="821" y="232"/>
                </a:cxn>
                <a:cxn ang="0">
                  <a:pos x="771" y="272"/>
                </a:cxn>
                <a:cxn ang="0">
                  <a:pos x="724" y="339"/>
                </a:cxn>
                <a:cxn ang="0">
                  <a:pos x="706" y="386"/>
                </a:cxn>
                <a:cxn ang="0">
                  <a:pos x="700" y="404"/>
                </a:cxn>
                <a:cxn ang="0">
                  <a:pos x="688" y="436"/>
                </a:cxn>
                <a:cxn ang="0">
                  <a:pos x="669" y="475"/>
                </a:cxn>
                <a:cxn ang="0">
                  <a:pos x="642" y="518"/>
                </a:cxn>
                <a:cxn ang="0">
                  <a:pos x="606" y="560"/>
                </a:cxn>
                <a:cxn ang="0">
                  <a:pos x="560" y="596"/>
                </a:cxn>
                <a:cxn ang="0">
                  <a:pos x="506" y="619"/>
                </a:cxn>
                <a:cxn ang="0">
                  <a:pos x="472" y="625"/>
                </a:cxn>
                <a:cxn ang="0">
                  <a:pos x="462" y="626"/>
                </a:cxn>
                <a:cxn ang="0">
                  <a:pos x="442" y="624"/>
                </a:cxn>
                <a:cxn ang="0">
                  <a:pos x="413" y="615"/>
                </a:cxn>
                <a:cxn ang="0">
                  <a:pos x="377" y="596"/>
                </a:cxn>
                <a:cxn ang="0">
                  <a:pos x="333" y="563"/>
                </a:cxn>
                <a:cxn ang="0">
                  <a:pos x="281" y="514"/>
                </a:cxn>
                <a:cxn ang="0">
                  <a:pos x="223" y="443"/>
                </a:cxn>
                <a:cxn ang="0">
                  <a:pos x="172" y="372"/>
                </a:cxn>
                <a:cxn ang="0">
                  <a:pos x="136" y="327"/>
                </a:cxn>
                <a:cxn ang="0">
                  <a:pos x="103" y="293"/>
                </a:cxn>
                <a:cxn ang="0">
                  <a:pos x="71" y="268"/>
                </a:cxn>
                <a:cxn ang="0">
                  <a:pos x="46" y="251"/>
                </a:cxn>
                <a:cxn ang="0">
                  <a:pos x="24" y="241"/>
                </a:cxn>
                <a:cxn ang="0">
                  <a:pos x="9" y="236"/>
                </a:cxn>
                <a:cxn ang="0">
                  <a:pos x="2" y="233"/>
                </a:cxn>
              </a:cxnLst>
              <a:rect l="0" t="0" r="r" b="b"/>
              <a:pathLst>
                <a:path w="860" h="626">
                  <a:moveTo>
                    <a:pt x="0" y="233"/>
                  </a:moveTo>
                  <a:lnTo>
                    <a:pt x="19" y="208"/>
                  </a:lnTo>
                  <a:lnTo>
                    <a:pt x="39" y="183"/>
                  </a:lnTo>
                  <a:lnTo>
                    <a:pt x="61" y="159"/>
                  </a:lnTo>
                  <a:lnTo>
                    <a:pt x="83" y="138"/>
                  </a:lnTo>
                  <a:lnTo>
                    <a:pt x="107" y="117"/>
                  </a:lnTo>
                  <a:lnTo>
                    <a:pt x="133" y="98"/>
                  </a:lnTo>
                  <a:lnTo>
                    <a:pt x="160" y="80"/>
                  </a:lnTo>
                  <a:lnTo>
                    <a:pt x="186" y="64"/>
                  </a:lnTo>
                  <a:lnTo>
                    <a:pt x="215" y="50"/>
                  </a:lnTo>
                  <a:lnTo>
                    <a:pt x="244" y="37"/>
                  </a:lnTo>
                  <a:lnTo>
                    <a:pt x="275" y="26"/>
                  </a:lnTo>
                  <a:lnTo>
                    <a:pt x="306" y="16"/>
                  </a:lnTo>
                  <a:lnTo>
                    <a:pt x="338" y="10"/>
                  </a:lnTo>
                  <a:lnTo>
                    <a:pt x="371" y="5"/>
                  </a:lnTo>
                  <a:lnTo>
                    <a:pt x="405" y="1"/>
                  </a:lnTo>
                  <a:lnTo>
                    <a:pt x="438" y="0"/>
                  </a:lnTo>
                  <a:lnTo>
                    <a:pt x="470" y="1"/>
                  </a:lnTo>
                  <a:lnTo>
                    <a:pt x="501" y="5"/>
                  </a:lnTo>
                  <a:lnTo>
                    <a:pt x="533" y="9"/>
                  </a:lnTo>
                  <a:lnTo>
                    <a:pt x="564" y="15"/>
                  </a:lnTo>
                  <a:lnTo>
                    <a:pt x="594" y="24"/>
                  </a:lnTo>
                  <a:lnTo>
                    <a:pt x="623" y="34"/>
                  </a:lnTo>
                  <a:lnTo>
                    <a:pt x="651" y="45"/>
                  </a:lnTo>
                  <a:lnTo>
                    <a:pt x="679" y="58"/>
                  </a:lnTo>
                  <a:lnTo>
                    <a:pt x="705" y="73"/>
                  </a:lnTo>
                  <a:lnTo>
                    <a:pt x="730" y="89"/>
                  </a:lnTo>
                  <a:lnTo>
                    <a:pt x="755" y="107"/>
                  </a:lnTo>
                  <a:lnTo>
                    <a:pt x="779" y="125"/>
                  </a:lnTo>
                  <a:lnTo>
                    <a:pt x="800" y="145"/>
                  </a:lnTo>
                  <a:lnTo>
                    <a:pt x="822" y="167"/>
                  </a:lnTo>
                  <a:lnTo>
                    <a:pt x="842" y="189"/>
                  </a:lnTo>
                  <a:lnTo>
                    <a:pt x="860" y="213"/>
                  </a:lnTo>
                  <a:lnTo>
                    <a:pt x="855" y="215"/>
                  </a:lnTo>
                  <a:lnTo>
                    <a:pt x="841" y="222"/>
                  </a:lnTo>
                  <a:lnTo>
                    <a:pt x="821" y="232"/>
                  </a:lnTo>
                  <a:lnTo>
                    <a:pt x="797" y="250"/>
                  </a:lnTo>
                  <a:lnTo>
                    <a:pt x="771" y="272"/>
                  </a:lnTo>
                  <a:lnTo>
                    <a:pt x="745" y="302"/>
                  </a:lnTo>
                  <a:lnTo>
                    <a:pt x="724" y="339"/>
                  </a:lnTo>
                  <a:lnTo>
                    <a:pt x="707" y="384"/>
                  </a:lnTo>
                  <a:lnTo>
                    <a:pt x="706" y="386"/>
                  </a:lnTo>
                  <a:lnTo>
                    <a:pt x="703" y="394"/>
                  </a:lnTo>
                  <a:lnTo>
                    <a:pt x="700" y="404"/>
                  </a:lnTo>
                  <a:lnTo>
                    <a:pt x="695" y="418"/>
                  </a:lnTo>
                  <a:lnTo>
                    <a:pt x="688" y="436"/>
                  </a:lnTo>
                  <a:lnTo>
                    <a:pt x="680" y="455"/>
                  </a:lnTo>
                  <a:lnTo>
                    <a:pt x="669" y="475"/>
                  </a:lnTo>
                  <a:lnTo>
                    <a:pt x="656" y="497"/>
                  </a:lnTo>
                  <a:lnTo>
                    <a:pt x="642" y="518"/>
                  </a:lnTo>
                  <a:lnTo>
                    <a:pt x="625" y="540"/>
                  </a:lnTo>
                  <a:lnTo>
                    <a:pt x="606" y="560"/>
                  </a:lnTo>
                  <a:lnTo>
                    <a:pt x="585" y="578"/>
                  </a:lnTo>
                  <a:lnTo>
                    <a:pt x="560" y="596"/>
                  </a:lnTo>
                  <a:lnTo>
                    <a:pt x="535" y="609"/>
                  </a:lnTo>
                  <a:lnTo>
                    <a:pt x="506" y="619"/>
                  </a:lnTo>
                  <a:lnTo>
                    <a:pt x="473" y="625"/>
                  </a:lnTo>
                  <a:lnTo>
                    <a:pt x="472" y="625"/>
                  </a:lnTo>
                  <a:lnTo>
                    <a:pt x="468" y="626"/>
                  </a:lnTo>
                  <a:lnTo>
                    <a:pt x="462" y="626"/>
                  </a:lnTo>
                  <a:lnTo>
                    <a:pt x="453" y="625"/>
                  </a:lnTo>
                  <a:lnTo>
                    <a:pt x="442" y="624"/>
                  </a:lnTo>
                  <a:lnTo>
                    <a:pt x="429" y="620"/>
                  </a:lnTo>
                  <a:lnTo>
                    <a:pt x="413" y="615"/>
                  </a:lnTo>
                  <a:lnTo>
                    <a:pt x="396" y="606"/>
                  </a:lnTo>
                  <a:lnTo>
                    <a:pt x="377" y="596"/>
                  </a:lnTo>
                  <a:lnTo>
                    <a:pt x="355" y="582"/>
                  </a:lnTo>
                  <a:lnTo>
                    <a:pt x="333" y="563"/>
                  </a:lnTo>
                  <a:lnTo>
                    <a:pt x="308" y="541"/>
                  </a:lnTo>
                  <a:lnTo>
                    <a:pt x="281" y="514"/>
                  </a:lnTo>
                  <a:lnTo>
                    <a:pt x="253" y="482"/>
                  </a:lnTo>
                  <a:lnTo>
                    <a:pt x="223" y="443"/>
                  </a:lnTo>
                  <a:lnTo>
                    <a:pt x="192" y="399"/>
                  </a:lnTo>
                  <a:lnTo>
                    <a:pt x="172" y="372"/>
                  </a:lnTo>
                  <a:lnTo>
                    <a:pt x="154" y="347"/>
                  </a:lnTo>
                  <a:lnTo>
                    <a:pt x="136" y="327"/>
                  </a:lnTo>
                  <a:lnTo>
                    <a:pt x="119" y="309"/>
                  </a:lnTo>
                  <a:lnTo>
                    <a:pt x="103" y="293"/>
                  </a:lnTo>
                  <a:lnTo>
                    <a:pt x="86" y="279"/>
                  </a:lnTo>
                  <a:lnTo>
                    <a:pt x="71" y="268"/>
                  </a:lnTo>
                  <a:lnTo>
                    <a:pt x="57" y="258"/>
                  </a:lnTo>
                  <a:lnTo>
                    <a:pt x="46" y="251"/>
                  </a:lnTo>
                  <a:lnTo>
                    <a:pt x="34" y="245"/>
                  </a:lnTo>
                  <a:lnTo>
                    <a:pt x="24" y="241"/>
                  </a:lnTo>
                  <a:lnTo>
                    <a:pt x="15" y="238"/>
                  </a:lnTo>
                  <a:lnTo>
                    <a:pt x="9" y="236"/>
                  </a:lnTo>
                  <a:lnTo>
                    <a:pt x="5" y="235"/>
                  </a:lnTo>
                  <a:lnTo>
                    <a:pt x="2" y="233"/>
                  </a:lnTo>
                  <a:lnTo>
                    <a:pt x="0" y="233"/>
                  </a:lnTo>
                  <a:close/>
                </a:path>
              </a:pathLst>
            </a:custGeom>
            <a:solidFill>
              <a:srgbClr val="0000FF"/>
            </a:solidFill>
            <a:ln w="9525">
              <a:noFill/>
              <a:round/>
              <a:headEnd/>
              <a:tailEnd/>
            </a:ln>
          </p:spPr>
          <p:txBody>
            <a:bodyPr/>
            <a:lstStyle/>
            <a:p>
              <a:endParaRPr lang="en-US" dirty="0">
                <a:solidFill>
                  <a:srgbClr val="000000"/>
                </a:solidFill>
              </a:endParaRPr>
            </a:p>
          </p:txBody>
        </p:sp>
        <p:sp>
          <p:nvSpPr>
            <p:cNvPr id="1070090" name="Freeform 10"/>
            <p:cNvSpPr>
              <a:spLocks noChangeAspect="1"/>
            </p:cNvSpPr>
            <p:nvPr/>
          </p:nvSpPr>
          <p:spPr bwMode="auto">
            <a:xfrm>
              <a:off x="1077" y="394"/>
              <a:ext cx="45" cy="66"/>
            </a:xfrm>
            <a:custGeom>
              <a:avLst/>
              <a:gdLst/>
              <a:ahLst/>
              <a:cxnLst>
                <a:cxn ang="0">
                  <a:pos x="59" y="27"/>
                </a:cxn>
                <a:cxn ang="0">
                  <a:pos x="59" y="133"/>
                </a:cxn>
                <a:cxn ang="0">
                  <a:pos x="90" y="133"/>
                </a:cxn>
                <a:cxn ang="0">
                  <a:pos x="90" y="26"/>
                </a:cxn>
                <a:cxn ang="0">
                  <a:pos x="89" y="22"/>
                </a:cxn>
                <a:cxn ang="0">
                  <a:pos x="86" y="13"/>
                </a:cxn>
                <a:cxn ang="0">
                  <a:pos x="79" y="4"/>
                </a:cxn>
                <a:cxn ang="0">
                  <a:pos x="68" y="0"/>
                </a:cxn>
                <a:cxn ang="0">
                  <a:pos x="0" y="0"/>
                </a:cxn>
                <a:cxn ang="0">
                  <a:pos x="0" y="133"/>
                </a:cxn>
                <a:cxn ang="0">
                  <a:pos x="28" y="133"/>
                </a:cxn>
                <a:cxn ang="0">
                  <a:pos x="28" y="27"/>
                </a:cxn>
                <a:cxn ang="0">
                  <a:pos x="29" y="25"/>
                </a:cxn>
                <a:cxn ang="0">
                  <a:pos x="30" y="23"/>
                </a:cxn>
                <a:cxn ang="0">
                  <a:pos x="31" y="22"/>
                </a:cxn>
                <a:cxn ang="0">
                  <a:pos x="32" y="22"/>
                </a:cxn>
                <a:cxn ang="0">
                  <a:pos x="54" y="22"/>
                </a:cxn>
                <a:cxn ang="0">
                  <a:pos x="56" y="23"/>
                </a:cxn>
                <a:cxn ang="0">
                  <a:pos x="58" y="24"/>
                </a:cxn>
                <a:cxn ang="0">
                  <a:pos x="59" y="26"/>
                </a:cxn>
                <a:cxn ang="0">
                  <a:pos x="59" y="27"/>
                </a:cxn>
              </a:cxnLst>
              <a:rect l="0" t="0" r="r" b="b"/>
              <a:pathLst>
                <a:path w="90" h="133">
                  <a:moveTo>
                    <a:pt x="59" y="27"/>
                  </a:moveTo>
                  <a:lnTo>
                    <a:pt x="59" y="133"/>
                  </a:lnTo>
                  <a:lnTo>
                    <a:pt x="90" y="133"/>
                  </a:lnTo>
                  <a:lnTo>
                    <a:pt x="90" y="26"/>
                  </a:lnTo>
                  <a:lnTo>
                    <a:pt x="89" y="22"/>
                  </a:lnTo>
                  <a:lnTo>
                    <a:pt x="86" y="13"/>
                  </a:lnTo>
                  <a:lnTo>
                    <a:pt x="79" y="4"/>
                  </a:lnTo>
                  <a:lnTo>
                    <a:pt x="68" y="0"/>
                  </a:lnTo>
                  <a:lnTo>
                    <a:pt x="0" y="0"/>
                  </a:lnTo>
                  <a:lnTo>
                    <a:pt x="0" y="133"/>
                  </a:lnTo>
                  <a:lnTo>
                    <a:pt x="28" y="133"/>
                  </a:lnTo>
                  <a:lnTo>
                    <a:pt x="28" y="27"/>
                  </a:lnTo>
                  <a:lnTo>
                    <a:pt x="29" y="25"/>
                  </a:lnTo>
                  <a:lnTo>
                    <a:pt x="30" y="23"/>
                  </a:lnTo>
                  <a:lnTo>
                    <a:pt x="31" y="22"/>
                  </a:lnTo>
                  <a:lnTo>
                    <a:pt x="32" y="22"/>
                  </a:lnTo>
                  <a:lnTo>
                    <a:pt x="54" y="22"/>
                  </a:lnTo>
                  <a:lnTo>
                    <a:pt x="56" y="23"/>
                  </a:lnTo>
                  <a:lnTo>
                    <a:pt x="58" y="24"/>
                  </a:lnTo>
                  <a:lnTo>
                    <a:pt x="59" y="26"/>
                  </a:lnTo>
                  <a:lnTo>
                    <a:pt x="59" y="27"/>
                  </a:lnTo>
                  <a:close/>
                </a:path>
              </a:pathLst>
            </a:custGeom>
            <a:solidFill>
              <a:srgbClr val="FFFFFF"/>
            </a:solidFill>
            <a:ln w="9525">
              <a:noFill/>
              <a:round/>
              <a:headEnd/>
              <a:tailEnd/>
            </a:ln>
          </p:spPr>
          <p:txBody>
            <a:bodyPr/>
            <a:lstStyle/>
            <a:p>
              <a:endParaRPr lang="en-US" dirty="0">
                <a:solidFill>
                  <a:srgbClr val="000000"/>
                </a:solidFill>
              </a:endParaRPr>
            </a:p>
          </p:txBody>
        </p:sp>
        <p:sp>
          <p:nvSpPr>
            <p:cNvPr id="1070091" name="Freeform 11"/>
            <p:cNvSpPr>
              <a:spLocks noChangeAspect="1"/>
            </p:cNvSpPr>
            <p:nvPr/>
          </p:nvSpPr>
          <p:spPr bwMode="auto">
            <a:xfrm>
              <a:off x="1134" y="392"/>
              <a:ext cx="44" cy="68"/>
            </a:xfrm>
            <a:custGeom>
              <a:avLst/>
              <a:gdLst/>
              <a:ahLst/>
              <a:cxnLst>
                <a:cxn ang="0">
                  <a:pos x="67" y="135"/>
                </a:cxn>
                <a:cxn ang="0">
                  <a:pos x="75" y="133"/>
                </a:cxn>
                <a:cxn ang="0">
                  <a:pos x="82" y="129"/>
                </a:cxn>
                <a:cxn ang="0">
                  <a:pos x="86" y="121"/>
                </a:cxn>
                <a:cxn ang="0">
                  <a:pos x="88" y="113"/>
                </a:cxn>
                <a:cxn ang="0">
                  <a:pos x="88" y="22"/>
                </a:cxn>
                <a:cxn ang="0">
                  <a:pos x="86" y="14"/>
                </a:cxn>
                <a:cxn ang="0">
                  <a:pos x="82" y="6"/>
                </a:cxn>
                <a:cxn ang="0">
                  <a:pos x="75" y="2"/>
                </a:cxn>
                <a:cxn ang="0">
                  <a:pos x="67" y="0"/>
                </a:cxn>
                <a:cxn ang="0">
                  <a:pos x="22" y="0"/>
                </a:cxn>
                <a:cxn ang="0">
                  <a:pos x="13" y="2"/>
                </a:cxn>
                <a:cxn ang="0">
                  <a:pos x="6" y="6"/>
                </a:cxn>
                <a:cxn ang="0">
                  <a:pos x="2" y="14"/>
                </a:cxn>
                <a:cxn ang="0">
                  <a:pos x="0" y="22"/>
                </a:cxn>
                <a:cxn ang="0">
                  <a:pos x="0" y="113"/>
                </a:cxn>
                <a:cxn ang="0">
                  <a:pos x="2" y="121"/>
                </a:cxn>
                <a:cxn ang="0">
                  <a:pos x="6" y="129"/>
                </a:cxn>
                <a:cxn ang="0">
                  <a:pos x="13" y="133"/>
                </a:cxn>
                <a:cxn ang="0">
                  <a:pos x="22" y="135"/>
                </a:cxn>
                <a:cxn ang="0">
                  <a:pos x="67" y="135"/>
                </a:cxn>
              </a:cxnLst>
              <a:rect l="0" t="0" r="r" b="b"/>
              <a:pathLst>
                <a:path w="88" h="135">
                  <a:moveTo>
                    <a:pt x="67" y="135"/>
                  </a:moveTo>
                  <a:lnTo>
                    <a:pt x="75" y="133"/>
                  </a:lnTo>
                  <a:lnTo>
                    <a:pt x="82" y="129"/>
                  </a:lnTo>
                  <a:lnTo>
                    <a:pt x="86" y="121"/>
                  </a:lnTo>
                  <a:lnTo>
                    <a:pt x="88" y="113"/>
                  </a:lnTo>
                  <a:lnTo>
                    <a:pt x="88" y="22"/>
                  </a:lnTo>
                  <a:lnTo>
                    <a:pt x="86" y="14"/>
                  </a:lnTo>
                  <a:lnTo>
                    <a:pt x="82" y="6"/>
                  </a:lnTo>
                  <a:lnTo>
                    <a:pt x="75" y="2"/>
                  </a:lnTo>
                  <a:lnTo>
                    <a:pt x="67" y="0"/>
                  </a:lnTo>
                  <a:lnTo>
                    <a:pt x="22" y="0"/>
                  </a:lnTo>
                  <a:lnTo>
                    <a:pt x="13" y="2"/>
                  </a:lnTo>
                  <a:lnTo>
                    <a:pt x="6" y="6"/>
                  </a:lnTo>
                  <a:lnTo>
                    <a:pt x="2" y="14"/>
                  </a:lnTo>
                  <a:lnTo>
                    <a:pt x="0" y="22"/>
                  </a:lnTo>
                  <a:lnTo>
                    <a:pt x="0" y="113"/>
                  </a:lnTo>
                  <a:lnTo>
                    <a:pt x="2" y="121"/>
                  </a:lnTo>
                  <a:lnTo>
                    <a:pt x="6" y="129"/>
                  </a:lnTo>
                  <a:lnTo>
                    <a:pt x="13" y="133"/>
                  </a:lnTo>
                  <a:lnTo>
                    <a:pt x="22" y="135"/>
                  </a:lnTo>
                  <a:lnTo>
                    <a:pt x="67" y="135"/>
                  </a:lnTo>
                  <a:close/>
                </a:path>
              </a:pathLst>
            </a:custGeom>
            <a:solidFill>
              <a:srgbClr val="FFFFFF"/>
            </a:solidFill>
            <a:ln w="9525">
              <a:noFill/>
              <a:round/>
              <a:headEnd/>
              <a:tailEnd/>
            </a:ln>
          </p:spPr>
          <p:txBody>
            <a:bodyPr/>
            <a:lstStyle/>
            <a:p>
              <a:endParaRPr lang="en-US" dirty="0">
                <a:solidFill>
                  <a:srgbClr val="000000"/>
                </a:solidFill>
              </a:endParaRPr>
            </a:p>
          </p:txBody>
        </p:sp>
        <p:sp>
          <p:nvSpPr>
            <p:cNvPr id="1070092" name="Freeform 12"/>
            <p:cNvSpPr>
              <a:spLocks noChangeAspect="1"/>
            </p:cNvSpPr>
            <p:nvPr/>
          </p:nvSpPr>
          <p:spPr bwMode="auto">
            <a:xfrm>
              <a:off x="1146" y="403"/>
              <a:ext cx="19" cy="47"/>
            </a:xfrm>
            <a:custGeom>
              <a:avLst/>
              <a:gdLst/>
              <a:ahLst/>
              <a:cxnLst>
                <a:cxn ang="0">
                  <a:pos x="32" y="94"/>
                </a:cxn>
                <a:cxn ang="0">
                  <a:pos x="34" y="94"/>
                </a:cxn>
                <a:cxn ang="0">
                  <a:pos x="36" y="93"/>
                </a:cxn>
                <a:cxn ang="0">
                  <a:pos x="37" y="91"/>
                </a:cxn>
                <a:cxn ang="0">
                  <a:pos x="37" y="90"/>
                </a:cxn>
                <a:cxn ang="0">
                  <a:pos x="37" y="6"/>
                </a:cxn>
                <a:cxn ang="0">
                  <a:pos x="37" y="4"/>
                </a:cxn>
                <a:cxn ang="0">
                  <a:pos x="36" y="1"/>
                </a:cxn>
                <a:cxn ang="0">
                  <a:pos x="34" y="0"/>
                </a:cxn>
                <a:cxn ang="0">
                  <a:pos x="32" y="0"/>
                </a:cxn>
                <a:cxn ang="0">
                  <a:pos x="5" y="0"/>
                </a:cxn>
                <a:cxn ang="0">
                  <a:pos x="3" y="0"/>
                </a:cxn>
                <a:cxn ang="0">
                  <a:pos x="2" y="1"/>
                </a:cxn>
                <a:cxn ang="0">
                  <a:pos x="1" y="4"/>
                </a:cxn>
                <a:cxn ang="0">
                  <a:pos x="0" y="6"/>
                </a:cxn>
                <a:cxn ang="0">
                  <a:pos x="0" y="90"/>
                </a:cxn>
                <a:cxn ang="0">
                  <a:pos x="1" y="91"/>
                </a:cxn>
                <a:cxn ang="0">
                  <a:pos x="2" y="93"/>
                </a:cxn>
                <a:cxn ang="0">
                  <a:pos x="3" y="94"/>
                </a:cxn>
                <a:cxn ang="0">
                  <a:pos x="5" y="94"/>
                </a:cxn>
                <a:cxn ang="0">
                  <a:pos x="32" y="94"/>
                </a:cxn>
              </a:cxnLst>
              <a:rect l="0" t="0" r="r" b="b"/>
              <a:pathLst>
                <a:path w="37" h="94">
                  <a:moveTo>
                    <a:pt x="32" y="94"/>
                  </a:moveTo>
                  <a:lnTo>
                    <a:pt x="34" y="94"/>
                  </a:lnTo>
                  <a:lnTo>
                    <a:pt x="36" y="93"/>
                  </a:lnTo>
                  <a:lnTo>
                    <a:pt x="37" y="91"/>
                  </a:lnTo>
                  <a:lnTo>
                    <a:pt x="37" y="90"/>
                  </a:lnTo>
                  <a:lnTo>
                    <a:pt x="37" y="6"/>
                  </a:lnTo>
                  <a:lnTo>
                    <a:pt x="37" y="4"/>
                  </a:lnTo>
                  <a:lnTo>
                    <a:pt x="36" y="1"/>
                  </a:lnTo>
                  <a:lnTo>
                    <a:pt x="34" y="0"/>
                  </a:lnTo>
                  <a:lnTo>
                    <a:pt x="32" y="0"/>
                  </a:lnTo>
                  <a:lnTo>
                    <a:pt x="5" y="0"/>
                  </a:lnTo>
                  <a:lnTo>
                    <a:pt x="3" y="0"/>
                  </a:lnTo>
                  <a:lnTo>
                    <a:pt x="2" y="1"/>
                  </a:lnTo>
                  <a:lnTo>
                    <a:pt x="1" y="4"/>
                  </a:lnTo>
                  <a:lnTo>
                    <a:pt x="0" y="6"/>
                  </a:lnTo>
                  <a:lnTo>
                    <a:pt x="0" y="90"/>
                  </a:lnTo>
                  <a:lnTo>
                    <a:pt x="1" y="91"/>
                  </a:lnTo>
                  <a:lnTo>
                    <a:pt x="2" y="93"/>
                  </a:lnTo>
                  <a:lnTo>
                    <a:pt x="3" y="94"/>
                  </a:lnTo>
                  <a:lnTo>
                    <a:pt x="5" y="94"/>
                  </a:lnTo>
                  <a:lnTo>
                    <a:pt x="32" y="94"/>
                  </a:lnTo>
                  <a:close/>
                </a:path>
              </a:pathLst>
            </a:custGeom>
            <a:solidFill>
              <a:srgbClr val="0000FF"/>
            </a:solidFill>
            <a:ln w="9525">
              <a:noFill/>
              <a:round/>
              <a:headEnd/>
              <a:tailEnd/>
            </a:ln>
          </p:spPr>
          <p:txBody>
            <a:bodyPr/>
            <a:lstStyle/>
            <a:p>
              <a:endParaRPr lang="en-US" dirty="0">
                <a:solidFill>
                  <a:srgbClr val="000000"/>
                </a:solidFill>
              </a:endParaRPr>
            </a:p>
          </p:txBody>
        </p:sp>
        <p:sp>
          <p:nvSpPr>
            <p:cNvPr id="1070093" name="Freeform 13"/>
            <p:cNvSpPr>
              <a:spLocks noChangeAspect="1"/>
            </p:cNvSpPr>
            <p:nvPr/>
          </p:nvSpPr>
          <p:spPr bwMode="auto">
            <a:xfrm>
              <a:off x="1189" y="393"/>
              <a:ext cx="44" cy="67"/>
            </a:xfrm>
            <a:custGeom>
              <a:avLst/>
              <a:gdLst/>
              <a:ahLst/>
              <a:cxnLst>
                <a:cxn ang="0">
                  <a:pos x="89" y="134"/>
                </a:cxn>
                <a:cxn ang="0">
                  <a:pos x="89" y="23"/>
                </a:cxn>
                <a:cxn ang="0">
                  <a:pos x="87" y="14"/>
                </a:cxn>
                <a:cxn ang="0">
                  <a:pos x="83" y="6"/>
                </a:cxn>
                <a:cxn ang="0">
                  <a:pos x="75" y="2"/>
                </a:cxn>
                <a:cxn ang="0">
                  <a:pos x="66" y="0"/>
                </a:cxn>
                <a:cxn ang="0">
                  <a:pos x="22" y="0"/>
                </a:cxn>
                <a:cxn ang="0">
                  <a:pos x="14" y="2"/>
                </a:cxn>
                <a:cxn ang="0">
                  <a:pos x="6" y="6"/>
                </a:cxn>
                <a:cxn ang="0">
                  <a:pos x="2" y="14"/>
                </a:cxn>
                <a:cxn ang="0">
                  <a:pos x="0" y="23"/>
                </a:cxn>
                <a:cxn ang="0">
                  <a:pos x="0" y="134"/>
                </a:cxn>
                <a:cxn ang="0">
                  <a:pos x="26" y="134"/>
                </a:cxn>
                <a:cxn ang="0">
                  <a:pos x="26" y="77"/>
                </a:cxn>
                <a:cxn ang="0">
                  <a:pos x="61" y="77"/>
                </a:cxn>
                <a:cxn ang="0">
                  <a:pos x="61" y="134"/>
                </a:cxn>
                <a:cxn ang="0">
                  <a:pos x="89" y="134"/>
                </a:cxn>
              </a:cxnLst>
              <a:rect l="0" t="0" r="r" b="b"/>
              <a:pathLst>
                <a:path w="89" h="134">
                  <a:moveTo>
                    <a:pt x="89" y="134"/>
                  </a:moveTo>
                  <a:lnTo>
                    <a:pt x="89" y="23"/>
                  </a:lnTo>
                  <a:lnTo>
                    <a:pt x="87" y="14"/>
                  </a:lnTo>
                  <a:lnTo>
                    <a:pt x="83" y="6"/>
                  </a:lnTo>
                  <a:lnTo>
                    <a:pt x="75" y="2"/>
                  </a:lnTo>
                  <a:lnTo>
                    <a:pt x="66" y="0"/>
                  </a:lnTo>
                  <a:lnTo>
                    <a:pt x="22" y="0"/>
                  </a:lnTo>
                  <a:lnTo>
                    <a:pt x="14" y="2"/>
                  </a:lnTo>
                  <a:lnTo>
                    <a:pt x="6" y="6"/>
                  </a:lnTo>
                  <a:lnTo>
                    <a:pt x="2" y="14"/>
                  </a:lnTo>
                  <a:lnTo>
                    <a:pt x="0" y="23"/>
                  </a:lnTo>
                  <a:lnTo>
                    <a:pt x="0" y="134"/>
                  </a:lnTo>
                  <a:lnTo>
                    <a:pt x="26" y="134"/>
                  </a:lnTo>
                  <a:lnTo>
                    <a:pt x="26" y="77"/>
                  </a:lnTo>
                  <a:lnTo>
                    <a:pt x="61" y="77"/>
                  </a:lnTo>
                  <a:lnTo>
                    <a:pt x="61" y="134"/>
                  </a:lnTo>
                  <a:lnTo>
                    <a:pt x="89" y="134"/>
                  </a:lnTo>
                  <a:close/>
                </a:path>
              </a:pathLst>
            </a:custGeom>
            <a:solidFill>
              <a:srgbClr val="FFFFFF"/>
            </a:solidFill>
            <a:ln w="9525">
              <a:noFill/>
              <a:round/>
              <a:headEnd/>
              <a:tailEnd/>
            </a:ln>
          </p:spPr>
          <p:txBody>
            <a:bodyPr/>
            <a:lstStyle/>
            <a:p>
              <a:endParaRPr lang="en-US" dirty="0">
                <a:solidFill>
                  <a:srgbClr val="000000"/>
                </a:solidFill>
              </a:endParaRPr>
            </a:p>
          </p:txBody>
        </p:sp>
        <p:sp>
          <p:nvSpPr>
            <p:cNvPr id="1070094" name="Freeform 14"/>
            <p:cNvSpPr>
              <a:spLocks noChangeAspect="1"/>
            </p:cNvSpPr>
            <p:nvPr/>
          </p:nvSpPr>
          <p:spPr bwMode="auto">
            <a:xfrm>
              <a:off x="1201" y="404"/>
              <a:ext cx="19" cy="17"/>
            </a:xfrm>
            <a:custGeom>
              <a:avLst/>
              <a:gdLst/>
              <a:ahLst/>
              <a:cxnLst>
                <a:cxn ang="0">
                  <a:pos x="38" y="34"/>
                </a:cxn>
                <a:cxn ang="0">
                  <a:pos x="38" y="4"/>
                </a:cxn>
                <a:cxn ang="0">
                  <a:pos x="38" y="3"/>
                </a:cxn>
                <a:cxn ang="0">
                  <a:pos x="37" y="1"/>
                </a:cxn>
                <a:cxn ang="0">
                  <a:pos x="35" y="0"/>
                </a:cxn>
                <a:cxn ang="0">
                  <a:pos x="33" y="0"/>
                </a:cxn>
                <a:cxn ang="0">
                  <a:pos x="6" y="0"/>
                </a:cxn>
                <a:cxn ang="0">
                  <a:pos x="4" y="0"/>
                </a:cxn>
                <a:cxn ang="0">
                  <a:pos x="2" y="1"/>
                </a:cxn>
                <a:cxn ang="0">
                  <a:pos x="0" y="3"/>
                </a:cxn>
                <a:cxn ang="0">
                  <a:pos x="0" y="4"/>
                </a:cxn>
                <a:cxn ang="0">
                  <a:pos x="0" y="34"/>
                </a:cxn>
                <a:cxn ang="0">
                  <a:pos x="38" y="34"/>
                </a:cxn>
              </a:cxnLst>
              <a:rect l="0" t="0" r="r" b="b"/>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dirty="0">
                <a:solidFill>
                  <a:srgbClr val="000000"/>
                </a:solidFill>
              </a:endParaRPr>
            </a:p>
          </p:txBody>
        </p:sp>
        <p:sp>
          <p:nvSpPr>
            <p:cNvPr id="1070095" name="Freeform 15"/>
            <p:cNvSpPr>
              <a:spLocks noChangeAspect="1"/>
            </p:cNvSpPr>
            <p:nvPr/>
          </p:nvSpPr>
          <p:spPr bwMode="auto">
            <a:xfrm>
              <a:off x="1246" y="394"/>
              <a:ext cx="45" cy="67"/>
            </a:xfrm>
            <a:custGeom>
              <a:avLst/>
              <a:gdLst/>
              <a:ahLst/>
              <a:cxnLst>
                <a:cxn ang="0">
                  <a:pos x="89" y="134"/>
                </a:cxn>
                <a:cxn ang="0">
                  <a:pos x="89" y="23"/>
                </a:cxn>
                <a:cxn ang="0">
                  <a:pos x="87" y="14"/>
                </a:cxn>
                <a:cxn ang="0">
                  <a:pos x="83" y="7"/>
                </a:cxn>
                <a:cxn ang="0">
                  <a:pos x="75" y="2"/>
                </a:cxn>
                <a:cxn ang="0">
                  <a:pos x="66" y="0"/>
                </a:cxn>
                <a:cxn ang="0">
                  <a:pos x="22" y="0"/>
                </a:cxn>
                <a:cxn ang="0">
                  <a:pos x="14" y="2"/>
                </a:cxn>
                <a:cxn ang="0">
                  <a:pos x="6" y="7"/>
                </a:cxn>
                <a:cxn ang="0">
                  <a:pos x="2" y="14"/>
                </a:cxn>
                <a:cxn ang="0">
                  <a:pos x="0" y="23"/>
                </a:cxn>
                <a:cxn ang="0">
                  <a:pos x="0" y="134"/>
                </a:cxn>
                <a:cxn ang="0">
                  <a:pos x="26" y="134"/>
                </a:cxn>
                <a:cxn ang="0">
                  <a:pos x="26" y="79"/>
                </a:cxn>
                <a:cxn ang="0">
                  <a:pos x="62" y="79"/>
                </a:cxn>
                <a:cxn ang="0">
                  <a:pos x="62" y="134"/>
                </a:cxn>
                <a:cxn ang="0">
                  <a:pos x="89" y="134"/>
                </a:cxn>
              </a:cxnLst>
              <a:rect l="0" t="0" r="r" b="b"/>
              <a:pathLst>
                <a:path w="89" h="134">
                  <a:moveTo>
                    <a:pt x="89" y="134"/>
                  </a:moveTo>
                  <a:lnTo>
                    <a:pt x="89" y="23"/>
                  </a:lnTo>
                  <a:lnTo>
                    <a:pt x="87" y="14"/>
                  </a:lnTo>
                  <a:lnTo>
                    <a:pt x="83" y="7"/>
                  </a:lnTo>
                  <a:lnTo>
                    <a:pt x="75" y="2"/>
                  </a:lnTo>
                  <a:lnTo>
                    <a:pt x="66" y="0"/>
                  </a:lnTo>
                  <a:lnTo>
                    <a:pt x="22" y="0"/>
                  </a:lnTo>
                  <a:lnTo>
                    <a:pt x="14" y="2"/>
                  </a:lnTo>
                  <a:lnTo>
                    <a:pt x="6" y="7"/>
                  </a:lnTo>
                  <a:lnTo>
                    <a:pt x="2" y="14"/>
                  </a:lnTo>
                  <a:lnTo>
                    <a:pt x="0" y="23"/>
                  </a:lnTo>
                  <a:lnTo>
                    <a:pt x="0" y="134"/>
                  </a:lnTo>
                  <a:lnTo>
                    <a:pt x="26" y="134"/>
                  </a:lnTo>
                  <a:lnTo>
                    <a:pt x="26" y="79"/>
                  </a:lnTo>
                  <a:lnTo>
                    <a:pt x="62" y="79"/>
                  </a:lnTo>
                  <a:lnTo>
                    <a:pt x="62" y="134"/>
                  </a:lnTo>
                  <a:lnTo>
                    <a:pt x="89" y="134"/>
                  </a:lnTo>
                  <a:close/>
                </a:path>
              </a:pathLst>
            </a:custGeom>
            <a:solidFill>
              <a:srgbClr val="FFFFFF"/>
            </a:solidFill>
            <a:ln w="9525">
              <a:noFill/>
              <a:round/>
              <a:headEnd/>
              <a:tailEnd/>
            </a:ln>
          </p:spPr>
          <p:txBody>
            <a:bodyPr/>
            <a:lstStyle/>
            <a:p>
              <a:endParaRPr lang="en-US" dirty="0">
                <a:solidFill>
                  <a:srgbClr val="000000"/>
                </a:solidFill>
              </a:endParaRPr>
            </a:p>
          </p:txBody>
        </p:sp>
        <p:sp>
          <p:nvSpPr>
            <p:cNvPr id="1070096" name="Freeform 16"/>
            <p:cNvSpPr>
              <a:spLocks noChangeAspect="1"/>
            </p:cNvSpPr>
            <p:nvPr/>
          </p:nvSpPr>
          <p:spPr bwMode="auto">
            <a:xfrm>
              <a:off x="1259" y="405"/>
              <a:ext cx="19" cy="17"/>
            </a:xfrm>
            <a:custGeom>
              <a:avLst/>
              <a:gdLst/>
              <a:ahLst/>
              <a:cxnLst>
                <a:cxn ang="0">
                  <a:pos x="38" y="34"/>
                </a:cxn>
                <a:cxn ang="0">
                  <a:pos x="38" y="4"/>
                </a:cxn>
                <a:cxn ang="0">
                  <a:pos x="38" y="3"/>
                </a:cxn>
                <a:cxn ang="0">
                  <a:pos x="37" y="1"/>
                </a:cxn>
                <a:cxn ang="0">
                  <a:pos x="35" y="0"/>
                </a:cxn>
                <a:cxn ang="0">
                  <a:pos x="33" y="0"/>
                </a:cxn>
                <a:cxn ang="0">
                  <a:pos x="6" y="0"/>
                </a:cxn>
                <a:cxn ang="0">
                  <a:pos x="4" y="0"/>
                </a:cxn>
                <a:cxn ang="0">
                  <a:pos x="2" y="1"/>
                </a:cxn>
                <a:cxn ang="0">
                  <a:pos x="0" y="3"/>
                </a:cxn>
                <a:cxn ang="0">
                  <a:pos x="0" y="4"/>
                </a:cxn>
                <a:cxn ang="0">
                  <a:pos x="0" y="34"/>
                </a:cxn>
                <a:cxn ang="0">
                  <a:pos x="38" y="34"/>
                </a:cxn>
              </a:cxnLst>
              <a:rect l="0" t="0" r="r" b="b"/>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dirty="0">
                <a:solidFill>
                  <a:srgbClr val="000000"/>
                </a:solidFill>
              </a:endParaRPr>
            </a:p>
          </p:txBody>
        </p:sp>
      </p:grpSp>
      <p:pic>
        <p:nvPicPr>
          <p:cNvPr id="1070097" name="Picture 17" descr="WSFOLOGO"/>
          <p:cNvPicPr>
            <a:picLocks noChangeAspect="1" noChangeArrowheads="1"/>
          </p:cNvPicPr>
          <p:nvPr/>
        </p:nvPicPr>
        <p:blipFill>
          <a:blip r:embed="rId4"/>
          <a:srcRect/>
          <a:stretch>
            <a:fillRect/>
          </a:stretch>
        </p:blipFill>
        <p:spPr bwMode="auto">
          <a:xfrm>
            <a:off x="0" y="1600200"/>
            <a:ext cx="1371600" cy="1354138"/>
          </a:xfrm>
          <a:prstGeom prst="rect">
            <a:avLst/>
          </a:prstGeom>
          <a:noFill/>
          <a:ln w="9525">
            <a:noFill/>
            <a:miter lim="800000"/>
            <a:headEnd/>
            <a:tailEnd/>
          </a:ln>
        </p:spPr>
      </p:pic>
      <p:sp>
        <p:nvSpPr>
          <p:cNvPr id="1070098" name="Text Box 18"/>
          <p:cNvSpPr txBox="1">
            <a:spLocks noChangeArrowheads="1"/>
          </p:cNvSpPr>
          <p:nvPr/>
        </p:nvSpPr>
        <p:spPr bwMode="auto">
          <a:xfrm>
            <a:off x="0" y="1676400"/>
            <a:ext cx="9144000" cy="101566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b="1" dirty="0" smtClean="0">
                <a:solidFill>
                  <a:srgbClr val="FFFFFF"/>
                </a:solidFill>
              </a:rPr>
              <a:t>20 January, 2011</a:t>
            </a:r>
            <a:endParaRPr lang="en-US" b="1" dirty="0">
              <a:solidFill>
                <a:srgbClr val="FFFFFF"/>
              </a:solidFill>
            </a:endParaRPr>
          </a:p>
          <a:p>
            <a:pPr algn="ctr">
              <a:spcBef>
                <a:spcPct val="50000"/>
              </a:spcBef>
            </a:pPr>
            <a:r>
              <a:rPr lang="en-US" b="1" dirty="0" smtClean="0">
                <a:solidFill>
                  <a:srgbClr val="FFFFFF"/>
                </a:solidFill>
              </a:rPr>
              <a:t>NHC Brown Bag Seminar</a:t>
            </a:r>
            <a:endParaRPr lang="en-US" dirty="0">
              <a:solidFill>
                <a:srgbClr val="000000"/>
              </a:solidFill>
              <a:latin typeface="Times New Roman" pitchFamily="18" charset="0"/>
            </a:endParaRPr>
          </a:p>
        </p:txBody>
      </p:sp>
      <p:sp>
        <p:nvSpPr>
          <p:cNvPr id="18" name="Text Box 18"/>
          <p:cNvSpPr txBox="1">
            <a:spLocks noChangeArrowheads="1"/>
          </p:cNvSpPr>
          <p:nvPr/>
        </p:nvSpPr>
        <p:spPr bwMode="auto">
          <a:xfrm>
            <a:off x="50800" y="2692063"/>
            <a:ext cx="9144000" cy="397031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b="1" dirty="0">
                <a:solidFill>
                  <a:srgbClr val="FFFFFF"/>
                </a:solidFill>
              </a:rPr>
              <a:t>Chris Landsea, National Hurricane Center</a:t>
            </a:r>
          </a:p>
          <a:p>
            <a:pPr algn="ctr">
              <a:spcBef>
                <a:spcPct val="50000"/>
              </a:spcBef>
            </a:pPr>
            <a:r>
              <a:rPr lang="en-US" b="1" dirty="0">
                <a:solidFill>
                  <a:srgbClr val="FFFFFF"/>
                </a:solidFill>
              </a:rPr>
              <a:t>Co-authors: David </a:t>
            </a:r>
            <a:r>
              <a:rPr lang="en-US" b="1" dirty="0" smtClean="0">
                <a:solidFill>
                  <a:srgbClr val="FFFFFF"/>
                </a:solidFill>
              </a:rPr>
              <a:t>Glenn (1927, 1928), </a:t>
            </a:r>
            <a:r>
              <a:rPr lang="en-US" b="1" dirty="0">
                <a:solidFill>
                  <a:srgbClr val="FFFFFF"/>
                </a:solidFill>
              </a:rPr>
              <a:t>Mike Chenoweth, Andrew </a:t>
            </a:r>
            <a:r>
              <a:rPr lang="en-US" b="1" dirty="0" smtClean="0">
                <a:solidFill>
                  <a:srgbClr val="FFFFFF"/>
                </a:solidFill>
              </a:rPr>
              <a:t>Hagen (1926, 1927, 1930), </a:t>
            </a:r>
            <a:r>
              <a:rPr lang="en-US" b="1" dirty="0">
                <a:solidFill>
                  <a:srgbClr val="FFFFFF"/>
                </a:solidFill>
              </a:rPr>
              <a:t>Steve </a:t>
            </a:r>
            <a:r>
              <a:rPr lang="en-US" b="1" dirty="0" err="1" smtClean="0">
                <a:solidFill>
                  <a:srgbClr val="FFFFFF"/>
                </a:solidFill>
              </a:rPr>
              <a:t>Feuer</a:t>
            </a:r>
            <a:r>
              <a:rPr lang="en-US" b="1" dirty="0" smtClean="0">
                <a:solidFill>
                  <a:srgbClr val="FFFFFF"/>
                </a:solidFill>
              </a:rPr>
              <a:t> (1926), </a:t>
            </a:r>
            <a:r>
              <a:rPr lang="en-US" b="1" dirty="0">
                <a:solidFill>
                  <a:srgbClr val="FFFFFF"/>
                </a:solidFill>
              </a:rPr>
              <a:t>Ramon Perez, </a:t>
            </a:r>
            <a:r>
              <a:rPr lang="en-US" b="1" dirty="0" err="1">
                <a:solidFill>
                  <a:srgbClr val="FFFFFF"/>
                </a:solidFill>
              </a:rPr>
              <a:t>Jamese</a:t>
            </a:r>
            <a:r>
              <a:rPr lang="en-US" b="1" dirty="0">
                <a:solidFill>
                  <a:srgbClr val="FFFFFF"/>
                </a:solidFill>
              </a:rPr>
              <a:t> </a:t>
            </a:r>
            <a:r>
              <a:rPr lang="en-US" b="1" dirty="0" smtClean="0">
                <a:solidFill>
                  <a:srgbClr val="FFFFFF"/>
                </a:solidFill>
              </a:rPr>
              <a:t>Sims (1926), </a:t>
            </a:r>
            <a:r>
              <a:rPr lang="en-US" b="1" dirty="0">
                <a:solidFill>
                  <a:srgbClr val="FFFFFF"/>
                </a:solidFill>
              </a:rPr>
              <a:t>and Nick </a:t>
            </a:r>
            <a:r>
              <a:rPr lang="en-US" b="1" dirty="0" smtClean="0">
                <a:solidFill>
                  <a:srgbClr val="FFFFFF"/>
                </a:solidFill>
              </a:rPr>
              <a:t>Anderson (1930)</a:t>
            </a:r>
            <a:endParaRPr lang="en-US" b="1" dirty="0">
              <a:solidFill>
                <a:srgbClr val="FFFFFF"/>
              </a:solidFill>
            </a:endParaRPr>
          </a:p>
          <a:p>
            <a:pPr algn="ctr">
              <a:spcBef>
                <a:spcPct val="50000"/>
              </a:spcBef>
            </a:pPr>
            <a:r>
              <a:rPr lang="en-US" b="1" dirty="0">
                <a:solidFill>
                  <a:srgbClr val="FFFFFF"/>
                </a:solidFill>
              </a:rPr>
              <a:t>Thanks also to:  Charlie Neumann, Colin McAdie, Joan David, Sandy Delgado, </a:t>
            </a:r>
            <a:r>
              <a:rPr lang="en-US" b="1" dirty="0" smtClean="0">
                <a:solidFill>
                  <a:srgbClr val="FFFFFF"/>
                </a:solidFill>
              </a:rPr>
              <a:t>Lyle </a:t>
            </a:r>
            <a:r>
              <a:rPr lang="en-US" b="1" dirty="0" err="1" smtClean="0">
                <a:solidFill>
                  <a:srgbClr val="FFFFFF"/>
                </a:solidFill>
              </a:rPr>
              <a:t>Huftstetler</a:t>
            </a:r>
            <a:r>
              <a:rPr lang="en-US" b="1" dirty="0" smtClean="0">
                <a:solidFill>
                  <a:srgbClr val="FFFFFF"/>
                </a:solidFill>
              </a:rPr>
              <a:t>, Neal </a:t>
            </a:r>
            <a:r>
              <a:rPr lang="en-US" b="1" dirty="0" err="1">
                <a:solidFill>
                  <a:srgbClr val="FFFFFF"/>
                </a:solidFill>
              </a:rPr>
              <a:t>Dorst</a:t>
            </a:r>
            <a:r>
              <a:rPr lang="en-US" b="1" dirty="0">
                <a:solidFill>
                  <a:srgbClr val="FFFFFF"/>
                </a:solidFill>
              </a:rPr>
              <a:t>, and Best Track Change Committee (Jack </a:t>
            </a:r>
            <a:r>
              <a:rPr lang="en-US" b="1" dirty="0" err="1">
                <a:solidFill>
                  <a:srgbClr val="FFFFFF"/>
                </a:solidFill>
              </a:rPr>
              <a:t>Beven</a:t>
            </a:r>
            <a:r>
              <a:rPr lang="en-US" b="1" dirty="0">
                <a:solidFill>
                  <a:srgbClr val="FFFFFF"/>
                </a:solidFill>
              </a:rPr>
              <a:t> – chair, Eric Blake, Richard Pasch, Todd </a:t>
            </a:r>
            <a:r>
              <a:rPr lang="en-US" b="1" dirty="0" err="1">
                <a:solidFill>
                  <a:srgbClr val="FFFFFF"/>
                </a:solidFill>
              </a:rPr>
              <a:t>Kimberlain</a:t>
            </a:r>
            <a:r>
              <a:rPr lang="en-US" b="1" dirty="0">
                <a:solidFill>
                  <a:srgbClr val="FFFFFF"/>
                </a:solidFill>
              </a:rPr>
              <a:t>, Gladys Rubio, and Eric </a:t>
            </a:r>
            <a:r>
              <a:rPr lang="en-US" b="1" dirty="0" err="1">
                <a:solidFill>
                  <a:srgbClr val="FFFFFF"/>
                </a:solidFill>
              </a:rPr>
              <a:t>Uhlhorn</a:t>
            </a:r>
            <a:r>
              <a:rPr lang="en-US" b="1" dirty="0">
                <a:solidFill>
                  <a:srgbClr val="FFFFFF"/>
                </a:solidFill>
              </a:rPr>
              <a:t>)</a:t>
            </a:r>
          </a:p>
          <a:p>
            <a:pPr algn="ctr">
              <a:spcBef>
                <a:spcPct val="50000"/>
              </a:spcBef>
            </a:pPr>
            <a:r>
              <a:rPr lang="en-US" b="1" dirty="0" smtClean="0">
                <a:solidFill>
                  <a:srgbClr val="FFFFFF"/>
                </a:solidFill>
              </a:rPr>
              <a:t>Supported </a:t>
            </a:r>
            <a:r>
              <a:rPr lang="en-US" b="1" dirty="0">
                <a:solidFill>
                  <a:srgbClr val="FFFFFF"/>
                </a:solidFill>
              </a:rPr>
              <a:t>by the NOAA Climate Program Office</a:t>
            </a:r>
          </a:p>
        </p:txBody>
      </p:sp>
    </p:spTree>
    <p:extLst>
      <p:ext uri="{BB962C8B-B14F-4D97-AF65-F5344CB8AC3E}">
        <p14:creationId xmlns:p14="http://schemas.microsoft.com/office/powerpoint/2010/main" val="3293458904"/>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658" name="Rectangle 2"/>
          <p:cNvSpPr>
            <a:spLocks noGrp="1" noChangeArrowheads="1"/>
          </p:cNvSpPr>
          <p:nvPr>
            <p:ph type="title"/>
          </p:nvPr>
        </p:nvSpPr>
        <p:spPr>
          <a:xfrm>
            <a:off x="5486400" y="0"/>
            <a:ext cx="3657600" cy="1143000"/>
          </a:xfrm>
          <a:noFill/>
        </p:spPr>
        <p:txBody>
          <a:bodyPr anchorCtr="1"/>
          <a:lstStyle/>
          <a:p>
            <a:r>
              <a:rPr lang="en-US" sz="6000" dirty="0">
                <a:solidFill>
                  <a:schemeClr val="bg1"/>
                </a:solidFill>
              </a:rPr>
              <a:t>HURDAT</a:t>
            </a:r>
          </a:p>
        </p:txBody>
      </p:sp>
      <p:sp>
        <p:nvSpPr>
          <p:cNvPr id="1222659" name="Rectangle 3"/>
          <p:cNvSpPr>
            <a:spLocks noGrp="1" noChangeArrowheads="1"/>
          </p:cNvSpPr>
          <p:nvPr>
            <p:ph type="body" sz="half" idx="1"/>
          </p:nvPr>
        </p:nvSpPr>
        <p:spPr>
          <a:xfrm>
            <a:off x="0" y="762000"/>
            <a:ext cx="5486400" cy="4648200"/>
          </a:xfrm>
          <a:noFill/>
        </p:spPr>
        <p:txBody>
          <a:bodyPr anchor="ctr" anchorCtr="1"/>
          <a:lstStyle/>
          <a:p>
            <a:pPr marL="0" indent="0">
              <a:buNone/>
            </a:pPr>
            <a:endParaRPr lang="en-US" sz="2400" dirty="0" smtClean="0">
              <a:solidFill>
                <a:schemeClr val="bg1"/>
              </a:solidFill>
              <a:latin typeface="Arial" charset="0"/>
            </a:endParaRPr>
          </a:p>
          <a:p>
            <a:pPr marL="0" indent="0">
              <a:buNone/>
            </a:pPr>
            <a:r>
              <a:rPr lang="en-US" sz="2400" dirty="0" smtClean="0">
                <a:solidFill>
                  <a:schemeClr val="bg1"/>
                </a:solidFill>
                <a:latin typeface="Arial" charset="0"/>
              </a:rPr>
              <a:t>The </a:t>
            </a:r>
            <a:r>
              <a:rPr lang="en-US" sz="2400" dirty="0">
                <a:solidFill>
                  <a:schemeClr val="bg1"/>
                </a:solidFill>
                <a:latin typeface="Arial" charset="0"/>
              </a:rPr>
              <a:t>National Hurricane Center maintains and updates annually the North Atlantic Basin’s Hurricane Database (HURDAT</a:t>
            </a:r>
            <a:r>
              <a:rPr lang="en-US" sz="2400" dirty="0" smtClean="0">
                <a:solidFill>
                  <a:schemeClr val="bg1"/>
                </a:solidFill>
                <a:latin typeface="Arial" charset="0"/>
              </a:rPr>
              <a:t>)</a:t>
            </a:r>
          </a:p>
          <a:p>
            <a:endParaRPr lang="en-US" sz="2800" dirty="0">
              <a:solidFill>
                <a:schemeClr val="bg1"/>
              </a:solidFill>
              <a:latin typeface="Arial" charset="0"/>
            </a:endParaRPr>
          </a:p>
          <a:p>
            <a:pPr marL="0" indent="0">
              <a:buNone/>
            </a:pPr>
            <a:r>
              <a:rPr lang="en-US" sz="2000" dirty="0" smtClean="0">
                <a:solidFill>
                  <a:schemeClr val="bg1"/>
                </a:solidFill>
                <a:latin typeface="Arial" charset="0"/>
              </a:rPr>
              <a:t>HURDAT provides from 1851 to 2009 for all tropical storms, subtropical storms, and hurricanes every 6 hours:</a:t>
            </a:r>
          </a:p>
          <a:p>
            <a:r>
              <a:rPr lang="en-US" sz="2000" b="1" dirty="0" smtClean="0">
                <a:solidFill>
                  <a:schemeClr val="bg1"/>
                </a:solidFill>
                <a:latin typeface="Arial" charset="0"/>
              </a:rPr>
              <a:t>Positions</a:t>
            </a:r>
            <a:r>
              <a:rPr lang="en-US" sz="2000" dirty="0" smtClean="0">
                <a:solidFill>
                  <a:schemeClr val="bg1"/>
                </a:solidFill>
                <a:latin typeface="Arial" charset="0"/>
              </a:rPr>
              <a:t> (to nearest 0.1 degree latitude/longitude)</a:t>
            </a:r>
          </a:p>
          <a:p>
            <a:r>
              <a:rPr lang="en-US" sz="2000" b="1" dirty="0" smtClean="0">
                <a:solidFill>
                  <a:schemeClr val="bg1"/>
                </a:solidFill>
                <a:latin typeface="Arial" charset="0"/>
              </a:rPr>
              <a:t>Intensity</a:t>
            </a:r>
            <a:r>
              <a:rPr lang="en-US" sz="2000" dirty="0" smtClean="0">
                <a:solidFill>
                  <a:schemeClr val="bg1"/>
                </a:solidFill>
                <a:latin typeface="Arial" charset="0"/>
              </a:rPr>
              <a:t> (1 min surface winds to nearest 10 kt from 1851-1885, 5 kt from 1886 onward)</a:t>
            </a:r>
          </a:p>
          <a:p>
            <a:r>
              <a:rPr lang="en-US" sz="2000" b="1" dirty="0" smtClean="0">
                <a:solidFill>
                  <a:schemeClr val="bg1"/>
                </a:solidFill>
                <a:latin typeface="Arial" charset="0"/>
              </a:rPr>
              <a:t>Central pressure</a:t>
            </a:r>
            <a:r>
              <a:rPr lang="en-US" sz="2000" dirty="0" smtClean="0">
                <a:solidFill>
                  <a:schemeClr val="bg1"/>
                </a:solidFill>
                <a:latin typeface="Arial" charset="0"/>
              </a:rPr>
              <a:t> (to nearest 1 mb, when observed)</a:t>
            </a:r>
          </a:p>
          <a:p>
            <a:r>
              <a:rPr lang="en-US" sz="2000" b="1" dirty="0" smtClean="0">
                <a:solidFill>
                  <a:schemeClr val="bg1"/>
                </a:solidFill>
                <a:latin typeface="Arial" charset="0"/>
              </a:rPr>
              <a:t>34, 50, and 64 kt wind radii maximum extent</a:t>
            </a:r>
            <a:r>
              <a:rPr lang="en-US" sz="2000" dirty="0" smtClean="0">
                <a:solidFill>
                  <a:schemeClr val="bg1"/>
                </a:solidFill>
                <a:latin typeface="Arial" charset="0"/>
              </a:rPr>
              <a:t> since 2004 ( by quadrant, to nearest 5 nmi)</a:t>
            </a:r>
            <a:endParaRPr lang="en-US" sz="2000" dirty="0">
              <a:solidFill>
                <a:schemeClr val="bg1"/>
              </a:solidFill>
              <a:latin typeface="Arial" charset="0"/>
            </a:endParaRPr>
          </a:p>
        </p:txBody>
      </p:sp>
      <p:pic>
        <p:nvPicPr>
          <p:cNvPr id="13987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8471" y="1066800"/>
            <a:ext cx="366552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87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8471" y="3886200"/>
            <a:ext cx="3665529"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2769853"/>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659" name="Rectangle 3"/>
          <p:cNvSpPr>
            <a:spLocks noGrp="1" noChangeArrowheads="1"/>
          </p:cNvSpPr>
          <p:nvPr>
            <p:ph type="body" sz="half" idx="1"/>
          </p:nvPr>
        </p:nvSpPr>
        <p:spPr>
          <a:xfrm>
            <a:off x="-381000" y="685800"/>
            <a:ext cx="5791200" cy="4648200"/>
          </a:xfrm>
          <a:noFill/>
        </p:spPr>
        <p:txBody>
          <a:bodyPr anchor="ctr" anchorCtr="1"/>
          <a:lstStyle/>
          <a:p>
            <a:r>
              <a:rPr lang="en-US" dirty="0" smtClean="0">
                <a:solidFill>
                  <a:schemeClr val="bg1"/>
                </a:solidFill>
                <a:latin typeface="Arial" charset="0"/>
              </a:rPr>
              <a:t>HURDAT </a:t>
            </a:r>
            <a:r>
              <a:rPr lang="en-US" dirty="0">
                <a:solidFill>
                  <a:schemeClr val="bg1"/>
                </a:solidFill>
                <a:latin typeface="Arial" charset="0"/>
              </a:rPr>
              <a:t>applications</a:t>
            </a:r>
            <a:r>
              <a:rPr lang="en-US" dirty="0" smtClean="0">
                <a:solidFill>
                  <a:schemeClr val="bg1"/>
                </a:solidFill>
                <a:latin typeface="Arial" charset="0"/>
              </a:rPr>
              <a:t>:</a:t>
            </a:r>
          </a:p>
          <a:p>
            <a:pPr lvl="1"/>
            <a:r>
              <a:rPr lang="en-US" dirty="0" smtClean="0">
                <a:solidFill>
                  <a:schemeClr val="bg1"/>
                </a:solidFill>
                <a:latin typeface="Arial" charset="0"/>
              </a:rPr>
              <a:t>Validation of official and model predictions</a:t>
            </a:r>
          </a:p>
          <a:p>
            <a:pPr lvl="1"/>
            <a:r>
              <a:rPr lang="en-US" dirty="0" smtClean="0">
                <a:solidFill>
                  <a:schemeClr val="bg1"/>
                </a:solidFill>
                <a:latin typeface="Arial" charset="0"/>
              </a:rPr>
              <a:t>Climate </a:t>
            </a:r>
            <a:r>
              <a:rPr lang="en-US" dirty="0">
                <a:solidFill>
                  <a:schemeClr val="bg1"/>
                </a:solidFill>
                <a:latin typeface="Arial" charset="0"/>
              </a:rPr>
              <a:t>trend assessment – long term trends, seasonal forecasts, etc.</a:t>
            </a:r>
          </a:p>
          <a:p>
            <a:pPr lvl="1"/>
            <a:r>
              <a:rPr lang="en-US" dirty="0">
                <a:solidFill>
                  <a:schemeClr val="bg1"/>
                </a:solidFill>
                <a:latin typeface="Arial" charset="0"/>
              </a:rPr>
              <a:t>Building code standards and insurance rates for coastal communities</a:t>
            </a:r>
          </a:p>
          <a:p>
            <a:pPr lvl="1"/>
            <a:r>
              <a:rPr lang="en-US" dirty="0">
                <a:solidFill>
                  <a:schemeClr val="bg1"/>
                </a:solidFill>
                <a:latin typeface="Arial" charset="0"/>
              </a:rPr>
              <a:t>Risk assessment for emergency managers (recurrence intervals)</a:t>
            </a:r>
          </a:p>
        </p:txBody>
      </p:sp>
      <p:graphicFrame>
        <p:nvGraphicFramePr>
          <p:cNvPr id="1222660" name="Object 4"/>
          <p:cNvGraphicFramePr>
            <a:graphicFrameLocks noChangeAspect="1"/>
          </p:cNvGraphicFramePr>
          <p:nvPr>
            <p:extLst>
              <p:ext uri="{D42A27DB-BD31-4B8C-83A1-F6EECF244321}">
                <p14:modId xmlns:p14="http://schemas.microsoft.com/office/powerpoint/2010/main" val="653807493"/>
              </p:ext>
            </p:extLst>
          </p:nvPr>
        </p:nvGraphicFramePr>
        <p:xfrm>
          <a:off x="5353050" y="2362200"/>
          <a:ext cx="3790950" cy="2352675"/>
        </p:xfrm>
        <a:graphic>
          <a:graphicData uri="http://schemas.openxmlformats.org/presentationml/2006/ole">
            <mc:AlternateContent xmlns:mc="http://schemas.openxmlformats.org/markup-compatibility/2006">
              <mc:Choice xmlns:v="urn:schemas-microsoft-com:vml" Requires="v">
                <p:oleObj spid="_x0000_s1397766" name="Photo Editor Photo" r:id="rId4" imgW="7102456" imgH="5113463" progId="">
                  <p:embed/>
                </p:oleObj>
              </mc:Choice>
              <mc:Fallback>
                <p:oleObj name="Photo Editor Photo" r:id="rId4" imgW="7102456" imgH="511346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3050" y="2362200"/>
                        <a:ext cx="3790950" cy="2352675"/>
                      </a:xfrm>
                      <a:prstGeom prst="rect">
                        <a:avLst/>
                      </a:prstGeom>
                      <a:noFill/>
                      <a:ln>
                        <a:noFill/>
                      </a:ln>
                      <a:effectLst/>
                      <a:extLst/>
                    </p:spPr>
                  </p:pic>
                </p:oleObj>
              </mc:Fallback>
            </mc:AlternateContent>
          </a:graphicData>
        </a:graphic>
      </p:graphicFrame>
      <p:pic>
        <p:nvPicPr>
          <p:cNvPr id="1222661" name="Picture 5"/>
          <p:cNvPicPr>
            <a:picLocks noGrp="1" noChangeAspect="1" noChangeArrowheads="1"/>
          </p:cNvPicPr>
          <p:nvPr>
            <p:ph sz="quarter" idx="2"/>
          </p:nvPr>
        </p:nvPicPr>
        <p:blipFill>
          <a:blip r:embed="rId6"/>
          <a:srcRect/>
          <a:stretch>
            <a:fillRect/>
          </a:stretch>
        </p:blipFill>
        <p:spPr>
          <a:xfrm>
            <a:off x="5334000" y="0"/>
            <a:ext cx="3810000" cy="2438400"/>
          </a:xfrm>
          <a:noFill/>
          <a:ln/>
        </p:spPr>
      </p:pic>
      <p:pic>
        <p:nvPicPr>
          <p:cNvPr id="1396752"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4419600"/>
            <a:ext cx="38100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2594835"/>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6754" name="Object 2"/>
          <p:cNvGraphicFramePr>
            <a:graphicFrameLocks noChangeAspect="1"/>
          </p:cNvGraphicFramePr>
          <p:nvPr/>
        </p:nvGraphicFramePr>
        <p:xfrm>
          <a:off x="0" y="-7938"/>
          <a:ext cx="9144000" cy="6865938"/>
        </p:xfrm>
        <a:graphic>
          <a:graphicData uri="http://schemas.openxmlformats.org/presentationml/2006/ole">
            <mc:AlternateContent xmlns:mc="http://schemas.openxmlformats.org/markup-compatibility/2006">
              <mc:Choice xmlns:v="urn:schemas-microsoft-com:vml" Requires="v">
                <p:oleObj spid="_x0000_s1398789" name="Photo Editor Photo" r:id="rId4" imgW="7056732" imgH="5387807" progId="">
                  <p:embed/>
                </p:oleObj>
              </mc:Choice>
              <mc:Fallback>
                <p:oleObj name="Photo Editor Photo" r:id="rId4" imgW="7056732" imgH="5387807" progId="">
                  <p:embed/>
                  <p:pic>
                    <p:nvPicPr>
                      <p:cNvPr id="0" name=""/>
                      <p:cNvPicPr>
                        <a:picLocks noChangeAspect="1" noChangeArrowheads="1"/>
                      </p:cNvPicPr>
                      <p:nvPr/>
                    </p:nvPicPr>
                    <p:blipFill>
                      <a:blip r:embed="rId5">
                        <a:lum bright="-20000" contrast="40000"/>
                        <a:extLst>
                          <a:ext uri="{28A0092B-C50C-407E-A947-70E740481C1C}">
                            <a14:useLocalDpi xmlns:a14="http://schemas.microsoft.com/office/drawing/2010/main" val="0"/>
                          </a:ext>
                        </a:extLst>
                      </a:blip>
                      <a:srcRect/>
                      <a:stretch>
                        <a:fillRect/>
                      </a:stretch>
                    </p:blipFill>
                    <p:spPr bwMode="auto">
                      <a:xfrm>
                        <a:off x="0" y="-7938"/>
                        <a:ext cx="9144000"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6762" name="Oval 10"/>
          <p:cNvSpPr>
            <a:spLocks noChangeArrowheads="1"/>
          </p:cNvSpPr>
          <p:nvPr/>
        </p:nvSpPr>
        <p:spPr bwMode="auto">
          <a:xfrm>
            <a:off x="609600" y="25146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63" name="Text Box 11"/>
          <p:cNvSpPr txBox="1">
            <a:spLocks noChangeArrowheads="1"/>
          </p:cNvSpPr>
          <p:nvPr/>
        </p:nvSpPr>
        <p:spPr bwMode="auto">
          <a:xfrm>
            <a:off x="5791200" y="838200"/>
            <a:ext cx="3163888" cy="1066800"/>
          </a:xfrm>
          <a:prstGeom prst="rect">
            <a:avLst/>
          </a:prstGeom>
          <a:solidFill>
            <a:schemeClr val="bg1"/>
          </a:solidFill>
          <a:ln w="9525">
            <a:solidFill>
              <a:schemeClr val="tx1"/>
            </a:solidFill>
            <a:miter lim="800000"/>
            <a:headEnd/>
            <a:tailEnd/>
          </a:ln>
          <a:effectLst/>
        </p:spPr>
        <p:txBody>
          <a:bodyPr wrap="none">
            <a:spAutoFit/>
          </a:bodyPr>
          <a:lstStyle/>
          <a:p>
            <a:pPr algn="ctr" eaLnBrk="1" hangingPunct="1"/>
            <a:r>
              <a:rPr lang="en-US" sz="3200" dirty="0">
                <a:solidFill>
                  <a:srgbClr val="FF3300"/>
                </a:solidFill>
                <a:latin typeface="Times New Roman" pitchFamily="18" charset="0"/>
              </a:rPr>
              <a:t>Too Rapid During</a:t>
            </a:r>
          </a:p>
          <a:p>
            <a:pPr algn="ctr" eaLnBrk="1" hangingPunct="1"/>
            <a:r>
              <a:rPr lang="en-US" sz="3200" dirty="0">
                <a:solidFill>
                  <a:srgbClr val="FF3300"/>
                </a:solidFill>
                <a:latin typeface="Times New Roman" pitchFamily="18" charset="0"/>
              </a:rPr>
              <a:t>Last 6 Hours</a:t>
            </a:r>
          </a:p>
        </p:txBody>
      </p:sp>
      <p:sp>
        <p:nvSpPr>
          <p:cNvPr id="1226764" name="Oval 12"/>
          <p:cNvSpPr>
            <a:spLocks noChangeArrowheads="1"/>
          </p:cNvSpPr>
          <p:nvPr/>
        </p:nvSpPr>
        <p:spPr bwMode="auto">
          <a:xfrm>
            <a:off x="2590800" y="25146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65" name="Oval 13"/>
          <p:cNvSpPr>
            <a:spLocks noChangeArrowheads="1"/>
          </p:cNvSpPr>
          <p:nvPr/>
        </p:nvSpPr>
        <p:spPr bwMode="auto">
          <a:xfrm>
            <a:off x="3581400" y="19050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66" name="Oval 14"/>
          <p:cNvSpPr>
            <a:spLocks noChangeArrowheads="1"/>
          </p:cNvSpPr>
          <p:nvPr/>
        </p:nvSpPr>
        <p:spPr bwMode="auto">
          <a:xfrm>
            <a:off x="5638800" y="2286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67" name="Oval 15"/>
          <p:cNvSpPr>
            <a:spLocks noChangeArrowheads="1"/>
          </p:cNvSpPr>
          <p:nvPr/>
        </p:nvSpPr>
        <p:spPr bwMode="auto">
          <a:xfrm>
            <a:off x="5867400" y="24384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68" name="Oval 16"/>
          <p:cNvSpPr>
            <a:spLocks noChangeArrowheads="1"/>
          </p:cNvSpPr>
          <p:nvPr/>
        </p:nvSpPr>
        <p:spPr bwMode="auto">
          <a:xfrm>
            <a:off x="4419600" y="25146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69" name="Oval 17"/>
          <p:cNvSpPr>
            <a:spLocks noChangeArrowheads="1"/>
          </p:cNvSpPr>
          <p:nvPr/>
        </p:nvSpPr>
        <p:spPr bwMode="auto">
          <a:xfrm>
            <a:off x="6858000" y="23622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70" name="Oval 18"/>
          <p:cNvSpPr>
            <a:spLocks noChangeArrowheads="1"/>
          </p:cNvSpPr>
          <p:nvPr/>
        </p:nvSpPr>
        <p:spPr bwMode="auto">
          <a:xfrm>
            <a:off x="2438400" y="21336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71" name="Oval 19"/>
          <p:cNvSpPr>
            <a:spLocks noChangeArrowheads="1"/>
          </p:cNvSpPr>
          <p:nvPr/>
        </p:nvSpPr>
        <p:spPr bwMode="auto">
          <a:xfrm>
            <a:off x="2362200" y="25146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72" name="Oval 20"/>
          <p:cNvSpPr>
            <a:spLocks noChangeArrowheads="1"/>
          </p:cNvSpPr>
          <p:nvPr/>
        </p:nvSpPr>
        <p:spPr bwMode="auto">
          <a:xfrm>
            <a:off x="0" y="38862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73" name="Oval 21"/>
          <p:cNvSpPr>
            <a:spLocks noChangeArrowheads="1"/>
          </p:cNvSpPr>
          <p:nvPr/>
        </p:nvSpPr>
        <p:spPr bwMode="auto">
          <a:xfrm>
            <a:off x="2971800" y="3429000"/>
            <a:ext cx="381000" cy="228600"/>
          </a:xfrm>
          <a:prstGeom prst="ellipse">
            <a:avLst/>
          </a:prstGeom>
          <a:noFill/>
          <a:ln w="28575">
            <a:solidFill>
              <a:srgbClr val="FF0000"/>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221187463"/>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8802" name="Object 2"/>
          <p:cNvGraphicFramePr>
            <a:graphicFrameLocks noChangeAspect="1"/>
          </p:cNvGraphicFramePr>
          <p:nvPr/>
        </p:nvGraphicFramePr>
        <p:xfrm>
          <a:off x="1066800" y="0"/>
          <a:ext cx="6723063" cy="6858000"/>
        </p:xfrm>
        <a:graphic>
          <a:graphicData uri="http://schemas.openxmlformats.org/presentationml/2006/ole">
            <mc:AlternateContent xmlns:mc="http://schemas.openxmlformats.org/markup-compatibility/2006">
              <mc:Choice xmlns:v="urn:schemas-microsoft-com:vml" Requires="v">
                <p:oleObj spid="_x0000_s1399813" name="Photo Editor Photo" r:id="rId4" imgW="5738357" imgH="5852667" progId="">
                  <p:embed/>
                </p:oleObj>
              </mc:Choice>
              <mc:Fallback>
                <p:oleObj name="Photo Editor Photo" r:id="rId4" imgW="5738357" imgH="585266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0"/>
                        <a:ext cx="67230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8803" name="Line 3"/>
          <p:cNvSpPr>
            <a:spLocks noChangeShapeType="1"/>
          </p:cNvSpPr>
          <p:nvPr/>
        </p:nvSpPr>
        <p:spPr bwMode="auto">
          <a:xfrm>
            <a:off x="2514600" y="1905000"/>
            <a:ext cx="0" cy="685800"/>
          </a:xfrm>
          <a:prstGeom prst="line">
            <a:avLst/>
          </a:prstGeom>
          <a:noFill/>
          <a:ln w="57150">
            <a:solidFill>
              <a:srgbClr val="FF3300"/>
            </a:solidFill>
            <a:round/>
            <a:headEnd/>
            <a:tailEnd type="triangle" w="med" len="med"/>
          </a:ln>
          <a:effectLst/>
        </p:spPr>
        <p:txBody>
          <a:bodyPr anchor="ctr">
            <a:spAutoFit/>
          </a:bodyPr>
          <a:lstStyle/>
          <a:p>
            <a:endParaRPr lang="en-US"/>
          </a:p>
        </p:txBody>
      </p:sp>
      <p:sp>
        <p:nvSpPr>
          <p:cNvPr id="1228804" name="Line 4"/>
          <p:cNvSpPr>
            <a:spLocks noChangeShapeType="1"/>
          </p:cNvSpPr>
          <p:nvPr/>
        </p:nvSpPr>
        <p:spPr bwMode="auto">
          <a:xfrm flipV="1">
            <a:off x="3962400" y="4876800"/>
            <a:ext cx="228600" cy="609600"/>
          </a:xfrm>
          <a:prstGeom prst="line">
            <a:avLst/>
          </a:prstGeom>
          <a:noFill/>
          <a:ln w="57150">
            <a:solidFill>
              <a:srgbClr val="FF3300"/>
            </a:solidFill>
            <a:round/>
            <a:headEnd/>
            <a:tailEnd type="triangle" w="med" len="med"/>
          </a:ln>
          <a:effectLst/>
        </p:spPr>
        <p:txBody>
          <a:bodyPr wrap="none" anchor="ctr">
            <a:spAutoFit/>
          </a:bodyPr>
          <a:lstStyle/>
          <a:p>
            <a:endParaRPr lang="en-US"/>
          </a:p>
        </p:txBody>
      </p:sp>
      <p:sp>
        <p:nvSpPr>
          <p:cNvPr id="1228805" name="Text Box 5"/>
          <p:cNvSpPr txBox="1">
            <a:spLocks noChangeArrowheads="1"/>
          </p:cNvSpPr>
          <p:nvPr/>
        </p:nvSpPr>
        <p:spPr bwMode="auto">
          <a:xfrm>
            <a:off x="2057400" y="381000"/>
            <a:ext cx="2386013" cy="946150"/>
          </a:xfrm>
          <a:prstGeom prst="rect">
            <a:avLst/>
          </a:prstGeom>
          <a:noFill/>
          <a:ln w="9525">
            <a:noFill/>
            <a:miter lim="800000"/>
            <a:headEnd/>
            <a:tailEnd/>
          </a:ln>
          <a:effectLst/>
        </p:spPr>
        <p:txBody>
          <a:bodyPr wrap="none">
            <a:spAutoFit/>
          </a:bodyPr>
          <a:lstStyle/>
          <a:p>
            <a:pPr algn="ctr" eaLnBrk="1" hangingPunct="1"/>
            <a:r>
              <a:rPr lang="en-US" sz="2800">
                <a:solidFill>
                  <a:srgbClr val="FF3300"/>
                </a:solidFill>
                <a:latin typeface="Times New Roman" pitchFamily="18" charset="0"/>
              </a:rPr>
              <a:t>Pressure-Wind </a:t>
            </a:r>
          </a:p>
          <a:p>
            <a:pPr algn="ctr" eaLnBrk="1" hangingPunct="1"/>
            <a:r>
              <a:rPr lang="en-US" sz="2800">
                <a:solidFill>
                  <a:srgbClr val="FF3300"/>
                </a:solidFill>
                <a:latin typeface="Times New Roman" pitchFamily="18" charset="0"/>
              </a:rPr>
              <a:t>Relationship</a:t>
            </a:r>
          </a:p>
        </p:txBody>
      </p:sp>
    </p:spTree>
    <p:extLst>
      <p:ext uri="{BB962C8B-B14F-4D97-AF65-F5344CB8AC3E}">
        <p14:creationId xmlns:p14="http://schemas.microsoft.com/office/powerpoint/2010/main" val="847871111"/>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850" name="Picture 2" descr="All_eyew_700mb_public"/>
          <p:cNvPicPr>
            <a:picLocks noChangeAspect="1" noChangeArrowheads="1"/>
          </p:cNvPicPr>
          <p:nvPr/>
        </p:nvPicPr>
        <p:blipFill>
          <a:blip r:embed="rId4"/>
          <a:srcRect/>
          <a:stretch>
            <a:fillRect/>
          </a:stretch>
        </p:blipFill>
        <p:spPr bwMode="auto">
          <a:xfrm>
            <a:off x="3124200" y="1889125"/>
            <a:ext cx="6019800" cy="4968875"/>
          </a:xfrm>
          <a:prstGeom prst="rect">
            <a:avLst/>
          </a:prstGeom>
          <a:noFill/>
        </p:spPr>
      </p:pic>
      <p:pic>
        <p:nvPicPr>
          <p:cNvPr id="1230851" name="Picture 3"/>
          <p:cNvPicPr>
            <a:picLocks noChangeAspect="1" noChangeArrowheads="1"/>
          </p:cNvPicPr>
          <p:nvPr/>
        </p:nvPicPr>
        <p:blipFill>
          <a:blip r:embed="rId5"/>
          <a:srcRect/>
          <a:stretch>
            <a:fillRect/>
          </a:stretch>
        </p:blipFill>
        <p:spPr bwMode="auto">
          <a:xfrm>
            <a:off x="152400" y="152400"/>
            <a:ext cx="2940050" cy="6057900"/>
          </a:xfrm>
          <a:prstGeom prst="rect">
            <a:avLst/>
          </a:prstGeom>
          <a:noFill/>
          <a:ln w="9525">
            <a:noFill/>
            <a:miter lim="800000"/>
            <a:headEnd/>
            <a:tailEnd/>
          </a:ln>
          <a:effectLst/>
        </p:spPr>
      </p:pic>
      <p:sp>
        <p:nvSpPr>
          <p:cNvPr id="1230852" name="Text Box 4"/>
          <p:cNvSpPr txBox="1">
            <a:spLocks noChangeArrowheads="1"/>
          </p:cNvSpPr>
          <p:nvPr/>
        </p:nvSpPr>
        <p:spPr bwMode="auto">
          <a:xfrm>
            <a:off x="3124200" y="6491288"/>
            <a:ext cx="1981200" cy="336550"/>
          </a:xfrm>
          <a:prstGeom prst="rect">
            <a:avLst/>
          </a:prstGeom>
          <a:solidFill>
            <a:schemeClr val="bg1"/>
          </a:solidFill>
          <a:ln w="9525">
            <a:noFill/>
            <a:miter lim="800000"/>
            <a:headEnd/>
            <a:tailEnd/>
          </a:ln>
          <a:effectLst/>
        </p:spPr>
        <p:txBody>
          <a:bodyPr>
            <a:spAutoFit/>
          </a:bodyPr>
          <a:lstStyle/>
          <a:p>
            <a:pPr algn="ctr" eaLnBrk="1" hangingPunct="1"/>
            <a:r>
              <a:rPr lang="en-US" sz="1600">
                <a:latin typeface="Times New Roman" pitchFamily="18" charset="0"/>
              </a:rPr>
              <a:t>Franklin et al. (2002)</a:t>
            </a:r>
          </a:p>
        </p:txBody>
      </p:sp>
      <p:sp>
        <p:nvSpPr>
          <p:cNvPr id="1230853" name="Rectangle 5"/>
          <p:cNvSpPr>
            <a:spLocks noChangeArrowheads="1"/>
          </p:cNvSpPr>
          <p:nvPr/>
        </p:nvSpPr>
        <p:spPr bwMode="auto">
          <a:xfrm>
            <a:off x="3352800" y="152400"/>
            <a:ext cx="5259388" cy="762000"/>
          </a:xfrm>
          <a:prstGeom prst="rect">
            <a:avLst/>
          </a:prstGeom>
          <a:noFill/>
          <a:ln w="9525">
            <a:noFill/>
            <a:miter lim="800000"/>
            <a:headEnd/>
            <a:tailEnd/>
          </a:ln>
          <a:effectLst/>
        </p:spPr>
        <p:txBody>
          <a:bodyPr anchor="ctr">
            <a:spAutoFit/>
          </a:bodyPr>
          <a:lstStyle/>
          <a:p>
            <a:pPr algn="ctr" eaLnBrk="1" hangingPunct="1"/>
            <a:r>
              <a:rPr lang="en-US" sz="4400" b="1">
                <a:solidFill>
                  <a:schemeClr val="folHlink"/>
                </a:solidFill>
                <a:effectLst>
                  <a:outerShdw blurRad="38100" dist="38100" dir="2700000" algn="tl">
                    <a:srgbClr val="C0C0C0"/>
                  </a:outerShdw>
                </a:effectLst>
              </a:rPr>
              <a:t>GPS Dropsondes</a:t>
            </a:r>
            <a:endParaRPr lang="en-US" sz="4400">
              <a:solidFill>
                <a:schemeClr val="hlink"/>
              </a:solidFill>
              <a:effectLst>
                <a:outerShdw blurRad="38100" dist="38100" dir="2700000" algn="tl">
                  <a:srgbClr val="C0C0C0"/>
                </a:outerShdw>
              </a:effectLst>
            </a:endParaRPr>
          </a:p>
        </p:txBody>
      </p:sp>
      <p:sp>
        <p:nvSpPr>
          <p:cNvPr id="1230854" name="Text Box 6"/>
          <p:cNvSpPr txBox="1">
            <a:spLocks noChangeArrowheads="1"/>
          </p:cNvSpPr>
          <p:nvPr/>
        </p:nvSpPr>
        <p:spPr bwMode="auto">
          <a:xfrm>
            <a:off x="3886200" y="914400"/>
            <a:ext cx="4346575" cy="822325"/>
          </a:xfrm>
          <a:prstGeom prst="rect">
            <a:avLst/>
          </a:prstGeom>
          <a:noFill/>
          <a:ln w="9525">
            <a:noFill/>
            <a:miter lim="800000"/>
            <a:headEnd/>
            <a:tailEnd/>
          </a:ln>
          <a:effectLst/>
        </p:spPr>
        <p:txBody>
          <a:bodyPr wrap="none">
            <a:spAutoFit/>
          </a:bodyPr>
          <a:lstStyle/>
          <a:p>
            <a:pPr algn="ctr" eaLnBrk="1" hangingPunct="1"/>
            <a:r>
              <a:rPr lang="en-US">
                <a:latin typeface="Times New Roman" pitchFamily="18" charset="0"/>
              </a:rPr>
              <a:t>   </a:t>
            </a:r>
            <a:r>
              <a:rPr lang="en-US">
                <a:solidFill>
                  <a:schemeClr val="bg1"/>
                </a:solidFill>
                <a:latin typeface="Times New Roman" pitchFamily="18" charset="0"/>
              </a:rPr>
              <a:t>New understanding of hurricane</a:t>
            </a:r>
          </a:p>
          <a:p>
            <a:pPr algn="ctr" eaLnBrk="1" hangingPunct="1"/>
            <a:r>
              <a:rPr lang="en-US">
                <a:solidFill>
                  <a:schemeClr val="bg1"/>
                </a:solidFill>
                <a:latin typeface="Times New Roman" pitchFamily="18" charset="0"/>
              </a:rPr>
              <a:t>wind structure in the vertical</a:t>
            </a:r>
          </a:p>
        </p:txBody>
      </p:sp>
    </p:spTree>
    <p:extLst>
      <p:ext uri="{BB962C8B-B14F-4D97-AF65-F5344CB8AC3E}">
        <p14:creationId xmlns:p14="http://schemas.microsoft.com/office/powerpoint/2010/main" val="9293088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230851"/>
                                        </p:tgtEl>
                                        <p:attrNameLst>
                                          <p:attrName>style.visibility</p:attrName>
                                        </p:attrNameLst>
                                      </p:cBhvr>
                                      <p:to>
                                        <p:strVal val="visible"/>
                                      </p:to>
                                    </p:set>
                                    <p:anim calcmode="lin" valueType="num">
                                      <p:cBhvr additive="base">
                                        <p:cTn id="7" dur="500" fill="hold"/>
                                        <p:tgtEl>
                                          <p:spTgt spid="1230851"/>
                                        </p:tgtEl>
                                        <p:attrNameLst>
                                          <p:attrName>ppt_x</p:attrName>
                                        </p:attrNameLst>
                                      </p:cBhvr>
                                      <p:tavLst>
                                        <p:tav tm="0">
                                          <p:val>
                                            <p:strVal val="1+#ppt_w/2"/>
                                          </p:val>
                                        </p:tav>
                                        <p:tav tm="100000">
                                          <p:val>
                                            <p:strVal val="#ppt_x"/>
                                          </p:val>
                                        </p:tav>
                                      </p:tavLst>
                                    </p:anim>
                                    <p:anim calcmode="lin" valueType="num">
                                      <p:cBhvr additive="base">
                                        <p:cTn id="8" dur="500" fill="hold"/>
                                        <p:tgtEl>
                                          <p:spTgt spid="123085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1874" name="Object 2"/>
          <p:cNvGraphicFramePr>
            <a:graphicFrameLocks noChangeAspect="1"/>
          </p:cNvGraphicFramePr>
          <p:nvPr/>
        </p:nvGraphicFramePr>
        <p:xfrm>
          <a:off x="304800" y="1219200"/>
          <a:ext cx="8382000" cy="4452938"/>
        </p:xfrm>
        <a:graphic>
          <a:graphicData uri="http://schemas.openxmlformats.org/presentationml/2006/ole">
            <mc:AlternateContent xmlns:mc="http://schemas.openxmlformats.org/markup-compatibility/2006">
              <mc:Choice xmlns:v="urn:schemas-microsoft-com:vml" Requires="v">
                <p:oleObj spid="_x0000_s1400837" name="Photo Editor Photo" r:id="rId4" imgW="5852667" imgH="3109229" progId="">
                  <p:embed/>
                </p:oleObj>
              </mc:Choice>
              <mc:Fallback>
                <p:oleObj name="Photo Editor Photo" r:id="rId4" imgW="5852667" imgH="310922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219200"/>
                        <a:ext cx="8382000" cy="445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useBgFill="1">
        <p:nvSpPr>
          <p:cNvPr id="1231875" name="Text Box 3"/>
          <p:cNvSpPr txBox="1">
            <a:spLocks noChangeArrowheads="1"/>
          </p:cNvSpPr>
          <p:nvPr/>
        </p:nvSpPr>
        <p:spPr bwMode="auto">
          <a:xfrm>
            <a:off x="1219200" y="228600"/>
            <a:ext cx="6462713" cy="946150"/>
          </a:xfrm>
          <a:prstGeom prst="rect">
            <a:avLst/>
          </a:prstGeom>
          <a:ln w="9525">
            <a:noFill/>
            <a:miter lim="800000"/>
            <a:headEnd/>
            <a:tailEnd/>
          </a:ln>
          <a:effectLst/>
        </p:spPr>
        <p:txBody>
          <a:bodyPr wrap="none">
            <a:spAutoFit/>
          </a:bodyPr>
          <a:lstStyle/>
          <a:p>
            <a:pPr algn="ctr" eaLnBrk="1" hangingPunct="1"/>
            <a:r>
              <a:rPr lang="en-US">
                <a:solidFill>
                  <a:schemeClr val="bg1"/>
                </a:solidFill>
                <a:latin typeface="Times New Roman" pitchFamily="18" charset="0"/>
              </a:rPr>
              <a:t>   </a:t>
            </a:r>
            <a:r>
              <a:rPr lang="en-US" sz="2800">
                <a:solidFill>
                  <a:schemeClr val="bg1"/>
                </a:solidFill>
                <a:latin typeface="Times New Roman" pitchFamily="18" charset="0"/>
              </a:rPr>
              <a:t>Work of Jose Partagas:  </a:t>
            </a:r>
          </a:p>
          <a:p>
            <a:pPr algn="ctr" eaLnBrk="1" hangingPunct="1"/>
            <a:r>
              <a:rPr lang="en-US" sz="2800">
                <a:solidFill>
                  <a:schemeClr val="bg1"/>
                </a:solidFill>
                <a:latin typeface="Times New Roman" pitchFamily="18" charset="0"/>
              </a:rPr>
              <a:t>Historical Reconstruction from 1851-1910</a:t>
            </a:r>
            <a:r>
              <a:rPr lang="en-US">
                <a:solidFill>
                  <a:schemeClr val="bg1"/>
                </a:solidFill>
                <a:latin typeface="Times New Roman" pitchFamily="18" charset="0"/>
              </a:rPr>
              <a:t>   </a:t>
            </a:r>
          </a:p>
        </p:txBody>
      </p:sp>
    </p:spTree>
    <p:extLst>
      <p:ext uri="{BB962C8B-B14F-4D97-AF65-F5344CB8AC3E}">
        <p14:creationId xmlns:p14="http://schemas.microsoft.com/office/powerpoint/2010/main" val="2779039754"/>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971" name="Rectangle 3"/>
          <p:cNvSpPr>
            <a:spLocks noGrp="1" noChangeArrowheads="1"/>
          </p:cNvSpPr>
          <p:nvPr>
            <p:ph type="title"/>
          </p:nvPr>
        </p:nvSpPr>
        <p:spPr>
          <a:xfrm>
            <a:off x="0" y="0"/>
            <a:ext cx="9144000" cy="1143000"/>
          </a:xfrm>
          <a:noFill/>
        </p:spPr>
        <p:txBody>
          <a:bodyPr anchorCtr="1"/>
          <a:lstStyle/>
          <a:p>
            <a:r>
              <a:rPr lang="en-US" sz="4000" dirty="0">
                <a:solidFill>
                  <a:schemeClr val="bg1"/>
                </a:solidFill>
              </a:rPr>
              <a:t>Reanalysis Data </a:t>
            </a:r>
            <a:r>
              <a:rPr lang="en-US" sz="4000" dirty="0" smtClean="0">
                <a:solidFill>
                  <a:schemeClr val="bg1"/>
                </a:solidFill>
              </a:rPr>
              <a:t>Sources for 1926 to 1930</a:t>
            </a:r>
            <a:endParaRPr lang="en-US" sz="4000" dirty="0">
              <a:solidFill>
                <a:schemeClr val="bg1"/>
              </a:solidFill>
            </a:endParaRPr>
          </a:p>
        </p:txBody>
      </p:sp>
      <p:sp>
        <p:nvSpPr>
          <p:cNvPr id="1107972" name="Rectangle 4"/>
          <p:cNvSpPr>
            <a:spLocks noGrp="1" noChangeArrowheads="1"/>
          </p:cNvSpPr>
          <p:nvPr>
            <p:ph type="body" sz="half" idx="1"/>
          </p:nvPr>
        </p:nvSpPr>
        <p:spPr>
          <a:xfrm>
            <a:off x="0" y="1600200"/>
            <a:ext cx="3421224" cy="4114800"/>
          </a:xfrm>
          <a:noFill/>
        </p:spPr>
        <p:txBody>
          <a:bodyPr anchor="ctr" anchorCtr="1"/>
          <a:lstStyle/>
          <a:p>
            <a:pPr marL="0" indent="0">
              <a:buNone/>
            </a:pPr>
            <a:r>
              <a:rPr lang="en-US" sz="3600" i="1" dirty="0">
                <a:solidFill>
                  <a:schemeClr val="bg1"/>
                </a:solidFill>
                <a:latin typeface="Arial" charset="0"/>
              </a:rPr>
              <a:t>Historical Weather Map </a:t>
            </a:r>
            <a:r>
              <a:rPr lang="en-US" sz="3600" dirty="0">
                <a:solidFill>
                  <a:schemeClr val="bg1"/>
                </a:solidFill>
                <a:latin typeface="Arial" charset="0"/>
              </a:rPr>
              <a:t>series </a:t>
            </a:r>
            <a:endParaRPr lang="en-US" sz="3600" dirty="0" smtClean="0">
              <a:solidFill>
                <a:schemeClr val="bg1"/>
              </a:solidFill>
              <a:latin typeface="Arial" charset="0"/>
            </a:endParaRPr>
          </a:p>
        </p:txBody>
      </p:sp>
      <p:sp>
        <p:nvSpPr>
          <p:cNvPr id="2" name="Content Placeholder 1"/>
          <p:cNvSpPr>
            <a:spLocks noGrp="1"/>
          </p:cNvSpPr>
          <p:nvPr>
            <p:ph sz="quarter" idx="2"/>
          </p:nvPr>
        </p:nvSpPr>
        <p:spPr/>
        <p:txBody>
          <a:bodyPr/>
          <a:lstStyle/>
          <a:p>
            <a:endParaRPr lang="en-US"/>
          </a:p>
        </p:txBody>
      </p:sp>
      <p:pic>
        <p:nvPicPr>
          <p:cNvPr id="14080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1224" y="1227364"/>
            <a:ext cx="5715000" cy="561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4065075"/>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3923" name="Picture 4"/>
          <p:cNvPicPr>
            <a:picLocks noChangeAspect="1" noChangeArrowheads="1"/>
          </p:cNvPicPr>
          <p:nvPr/>
        </p:nvPicPr>
        <p:blipFill>
          <a:blip r:embed="rId3"/>
          <a:srcRect/>
          <a:stretch>
            <a:fillRect/>
          </a:stretch>
        </p:blipFill>
        <p:spPr bwMode="auto">
          <a:xfrm>
            <a:off x="0" y="0"/>
            <a:ext cx="4419600" cy="3376613"/>
          </a:xfrm>
          <a:prstGeom prst="rect">
            <a:avLst/>
          </a:prstGeom>
          <a:noFill/>
          <a:ln w="9525">
            <a:noFill/>
            <a:miter lim="800000"/>
            <a:headEnd/>
            <a:tailEnd/>
          </a:ln>
        </p:spPr>
      </p:pic>
      <p:pic>
        <p:nvPicPr>
          <p:cNvPr id="1233925" name="Picture 6"/>
          <p:cNvPicPr>
            <a:picLocks noChangeAspect="1" noChangeArrowheads="1"/>
          </p:cNvPicPr>
          <p:nvPr/>
        </p:nvPicPr>
        <p:blipFill>
          <a:blip r:embed="rId4"/>
          <a:srcRect/>
          <a:stretch>
            <a:fillRect/>
          </a:stretch>
        </p:blipFill>
        <p:spPr bwMode="auto">
          <a:xfrm>
            <a:off x="0" y="3576638"/>
            <a:ext cx="4343400" cy="3281362"/>
          </a:xfrm>
          <a:prstGeom prst="rect">
            <a:avLst/>
          </a:prstGeom>
          <a:noFill/>
          <a:ln w="9525">
            <a:noFill/>
            <a:miter lim="800000"/>
            <a:headEnd/>
            <a:tailEnd/>
          </a:ln>
        </p:spPr>
      </p:pic>
      <p:pic>
        <p:nvPicPr>
          <p:cNvPr id="1233926" name="Picture 7"/>
          <p:cNvPicPr>
            <a:picLocks noChangeAspect="1" noChangeArrowheads="1"/>
          </p:cNvPicPr>
          <p:nvPr/>
        </p:nvPicPr>
        <p:blipFill>
          <a:blip r:embed="rId5"/>
          <a:srcRect/>
          <a:stretch>
            <a:fillRect/>
          </a:stretch>
        </p:blipFill>
        <p:spPr bwMode="auto">
          <a:xfrm>
            <a:off x="4800600" y="3563938"/>
            <a:ext cx="4343400" cy="3294062"/>
          </a:xfrm>
          <a:prstGeom prst="rect">
            <a:avLst/>
          </a:prstGeom>
          <a:noFill/>
          <a:ln w="9525">
            <a:noFill/>
            <a:miter lim="800000"/>
            <a:headEnd/>
            <a:tailEnd/>
          </a:ln>
        </p:spPr>
      </p:pic>
      <p:sp>
        <p:nvSpPr>
          <p:cNvPr id="1233927" name="Rectangle 7"/>
          <p:cNvSpPr>
            <a:spLocks noChangeArrowheads="1"/>
          </p:cNvSpPr>
          <p:nvPr/>
        </p:nvSpPr>
        <p:spPr bwMode="auto">
          <a:xfrm>
            <a:off x="4953000" y="1143000"/>
            <a:ext cx="3657600" cy="1143000"/>
          </a:xfrm>
          <a:prstGeom prst="rect">
            <a:avLst/>
          </a:prstGeom>
          <a:noFill/>
          <a:ln w="9525">
            <a:noFill/>
            <a:miter lim="800000"/>
            <a:headEnd/>
            <a:tailEnd/>
          </a:ln>
          <a:effectLst/>
        </p:spPr>
        <p:txBody>
          <a:bodyPr anchor="ctr"/>
          <a:lstStyle/>
          <a:p>
            <a:pPr algn="ctr"/>
            <a:r>
              <a:rPr lang="en-US" sz="4000" dirty="0" smtClean="0">
                <a:solidFill>
                  <a:schemeClr val="bg1"/>
                </a:solidFill>
                <a:latin typeface="Times New Roman" pitchFamily="18" charset="0"/>
              </a:rPr>
              <a:t>Comprehensive </a:t>
            </a:r>
            <a:r>
              <a:rPr lang="en-US" sz="4000" dirty="0">
                <a:solidFill>
                  <a:schemeClr val="bg1"/>
                </a:solidFill>
                <a:latin typeface="Times New Roman" pitchFamily="18" charset="0"/>
              </a:rPr>
              <a:t>Ocean-Atmosphere Dataset </a:t>
            </a:r>
            <a:r>
              <a:rPr lang="en-US" sz="4000" dirty="0" smtClean="0">
                <a:solidFill>
                  <a:schemeClr val="bg1"/>
                </a:solidFill>
                <a:latin typeface="Times New Roman" pitchFamily="18" charset="0"/>
              </a:rPr>
              <a:t>(COADS</a:t>
            </a:r>
            <a:r>
              <a:rPr lang="en-US" sz="4000" dirty="0">
                <a:solidFill>
                  <a:schemeClr val="bg1"/>
                </a:solidFill>
                <a:latin typeface="Times New Roman" pitchFamily="18" charset="0"/>
              </a:rPr>
              <a:t>)</a:t>
            </a:r>
          </a:p>
        </p:txBody>
      </p:sp>
    </p:spTree>
    <p:extLst>
      <p:ext uri="{BB962C8B-B14F-4D97-AF65-F5344CB8AC3E}">
        <p14:creationId xmlns:p14="http://schemas.microsoft.com/office/powerpoint/2010/main" val="3136071235"/>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754" name="Rectangle 2"/>
          <p:cNvSpPr>
            <a:spLocks noGrp="1" noChangeArrowheads="1"/>
          </p:cNvSpPr>
          <p:nvPr>
            <p:ph type="title"/>
          </p:nvPr>
        </p:nvSpPr>
        <p:spPr>
          <a:xfrm>
            <a:off x="304800" y="-76200"/>
            <a:ext cx="8839200" cy="1143000"/>
          </a:xfrm>
          <a:noFill/>
        </p:spPr>
        <p:txBody>
          <a:bodyPr anchorCtr="1"/>
          <a:lstStyle/>
          <a:p>
            <a:r>
              <a:rPr lang="en-US" sz="6000" dirty="0">
                <a:solidFill>
                  <a:schemeClr val="bg1"/>
                </a:solidFill>
              </a:rPr>
              <a:t>Why revise HURDAT?</a:t>
            </a:r>
          </a:p>
        </p:txBody>
      </p:sp>
      <p:sp>
        <p:nvSpPr>
          <p:cNvPr id="1098755" name="Rectangle 3"/>
          <p:cNvSpPr>
            <a:spLocks noGrp="1" noChangeArrowheads="1"/>
          </p:cNvSpPr>
          <p:nvPr>
            <p:ph type="body" idx="1"/>
          </p:nvPr>
        </p:nvSpPr>
        <p:spPr>
          <a:xfrm>
            <a:off x="0" y="838200"/>
            <a:ext cx="5410200" cy="5867400"/>
          </a:xfrm>
          <a:noFill/>
        </p:spPr>
        <p:txBody>
          <a:bodyPr anchor="ctr" anchorCtr="1"/>
          <a:lstStyle/>
          <a:p>
            <a:r>
              <a:rPr lang="en-US" sz="3000" dirty="0">
                <a:solidFill>
                  <a:schemeClr val="bg1"/>
                </a:solidFill>
                <a:latin typeface="Arial" charset="0"/>
              </a:rPr>
              <a:t>HURDAT contains many systematic and random errors</a:t>
            </a:r>
          </a:p>
          <a:p>
            <a:pPr lvl="1"/>
            <a:r>
              <a:rPr lang="en-US" sz="2600" dirty="0">
                <a:solidFill>
                  <a:schemeClr val="bg1"/>
                </a:solidFill>
                <a:latin typeface="Arial" charset="0"/>
              </a:rPr>
              <a:t>1938 Hurricane: Cat </a:t>
            </a:r>
            <a:r>
              <a:rPr lang="en-US" sz="2600" dirty="0" smtClean="0">
                <a:solidFill>
                  <a:schemeClr val="bg1"/>
                </a:solidFill>
                <a:latin typeface="Arial" charset="0"/>
              </a:rPr>
              <a:t>3 at landfall, but 85kts at last offshore position</a:t>
            </a:r>
            <a:endParaRPr lang="en-US" sz="2600" dirty="0">
              <a:solidFill>
                <a:schemeClr val="bg1"/>
              </a:solidFill>
              <a:latin typeface="Arial" charset="0"/>
            </a:endParaRPr>
          </a:p>
          <a:p>
            <a:r>
              <a:rPr lang="en-US" sz="3000" dirty="0">
                <a:solidFill>
                  <a:schemeClr val="bg1"/>
                </a:solidFill>
                <a:latin typeface="Arial" charset="0"/>
              </a:rPr>
              <a:t>Missing storms (in real-time)</a:t>
            </a:r>
          </a:p>
          <a:p>
            <a:r>
              <a:rPr lang="en-US" sz="3000" dirty="0">
                <a:solidFill>
                  <a:schemeClr val="bg1"/>
                </a:solidFill>
                <a:latin typeface="Arial" charset="0"/>
              </a:rPr>
              <a:t>Lack of exact hurricane landfall parameters</a:t>
            </a:r>
          </a:p>
          <a:p>
            <a:r>
              <a:rPr lang="en-US" sz="3000" dirty="0">
                <a:solidFill>
                  <a:schemeClr val="bg1"/>
                </a:solidFill>
                <a:latin typeface="Arial" charset="0"/>
              </a:rPr>
              <a:t>Advances in the understanding of hurricanes and analysis techniques</a:t>
            </a:r>
          </a:p>
        </p:txBody>
      </p:sp>
      <p:pic>
        <p:nvPicPr>
          <p:cNvPr id="1098756" name="Picture 4"/>
          <p:cNvPicPr>
            <a:picLocks noChangeAspect="1" noChangeArrowheads="1"/>
          </p:cNvPicPr>
          <p:nvPr/>
        </p:nvPicPr>
        <p:blipFill>
          <a:blip r:embed="rId3"/>
          <a:srcRect/>
          <a:stretch>
            <a:fillRect/>
          </a:stretch>
        </p:blipFill>
        <p:spPr bwMode="auto">
          <a:xfrm>
            <a:off x="5562600" y="3886200"/>
            <a:ext cx="3581400" cy="2971800"/>
          </a:xfrm>
          <a:prstGeom prst="rect">
            <a:avLst/>
          </a:prstGeom>
          <a:noFill/>
          <a:ln w="9525">
            <a:noFill/>
            <a:miter lim="800000"/>
            <a:headEnd/>
            <a:tailEnd/>
          </a:ln>
          <a:effectLst/>
        </p:spPr>
      </p:pic>
      <p:pic>
        <p:nvPicPr>
          <p:cNvPr id="1098757" name="Picture 5"/>
          <p:cNvPicPr>
            <a:picLocks noChangeAspect="1" noChangeArrowheads="1"/>
          </p:cNvPicPr>
          <p:nvPr/>
        </p:nvPicPr>
        <p:blipFill>
          <a:blip r:embed="rId4"/>
          <a:srcRect/>
          <a:stretch>
            <a:fillRect/>
          </a:stretch>
        </p:blipFill>
        <p:spPr bwMode="auto">
          <a:xfrm>
            <a:off x="5562600" y="1219200"/>
            <a:ext cx="3581400" cy="2667000"/>
          </a:xfrm>
          <a:prstGeom prst="rect">
            <a:avLst/>
          </a:prstGeom>
          <a:noFill/>
          <a:ln w="9525">
            <a:noFill/>
            <a:miter lim="800000"/>
            <a:headEnd/>
            <a:tailEnd/>
          </a:ln>
          <a:effectLst/>
        </p:spPr>
      </p:pic>
      <p:sp>
        <p:nvSpPr>
          <p:cNvPr id="1098759" name="Rectangle 7"/>
          <p:cNvSpPr>
            <a:spLocks noChangeArrowheads="1"/>
          </p:cNvSpPr>
          <p:nvPr/>
        </p:nvSpPr>
        <p:spPr bwMode="auto">
          <a:xfrm>
            <a:off x="7162800" y="1371600"/>
            <a:ext cx="1981200" cy="381000"/>
          </a:xfrm>
          <a:prstGeom prst="rect">
            <a:avLst/>
          </a:prstGeom>
          <a:noFill/>
          <a:ln w="9525">
            <a:noFill/>
            <a:miter lim="800000"/>
            <a:headEnd/>
            <a:tailEnd/>
          </a:ln>
          <a:effectLst/>
        </p:spPr>
        <p:txBody>
          <a:bodyPr anchor="ctr" anchorCtr="1"/>
          <a:lstStyle/>
          <a:p>
            <a:pPr algn="ctr"/>
            <a:r>
              <a:rPr lang="en-US" sz="1800" b="1">
                <a:solidFill>
                  <a:srgbClr val="FF0000"/>
                </a:solidFill>
                <a:latin typeface="Times New Roman" pitchFamily="18" charset="0"/>
              </a:rPr>
              <a:t>Bias in early </a:t>
            </a:r>
            <a:br>
              <a:rPr lang="en-US" sz="1800" b="1">
                <a:solidFill>
                  <a:srgbClr val="FF0000"/>
                </a:solidFill>
                <a:latin typeface="Times New Roman" pitchFamily="18" charset="0"/>
              </a:rPr>
            </a:br>
            <a:r>
              <a:rPr lang="en-US" sz="1800" b="1">
                <a:solidFill>
                  <a:srgbClr val="FF0000"/>
                </a:solidFill>
                <a:latin typeface="Times New Roman" pitchFamily="18" charset="0"/>
              </a:rPr>
              <a:t>major hurricanes</a:t>
            </a: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346" name="Rectangle 2"/>
          <p:cNvSpPr>
            <a:spLocks noGrp="1" noChangeArrowheads="1"/>
          </p:cNvSpPr>
          <p:nvPr>
            <p:ph type="title"/>
          </p:nvPr>
        </p:nvSpPr>
        <p:spPr>
          <a:xfrm>
            <a:off x="0" y="609600"/>
            <a:ext cx="4648200" cy="1143000"/>
          </a:xfrm>
        </p:spPr>
        <p:txBody>
          <a:bodyPr/>
          <a:lstStyle/>
          <a:p>
            <a:r>
              <a:rPr lang="en-US" dirty="0">
                <a:solidFill>
                  <a:schemeClr val="bg1"/>
                </a:solidFill>
              </a:rPr>
              <a:t>U.S. Original </a:t>
            </a:r>
            <a:br>
              <a:rPr lang="en-US" dirty="0">
                <a:solidFill>
                  <a:schemeClr val="bg1"/>
                </a:solidFill>
              </a:rPr>
            </a:br>
            <a:r>
              <a:rPr lang="en-US" dirty="0">
                <a:solidFill>
                  <a:schemeClr val="bg1"/>
                </a:solidFill>
              </a:rPr>
              <a:t>Monthly Records</a:t>
            </a:r>
            <a:br>
              <a:rPr lang="en-US" dirty="0">
                <a:solidFill>
                  <a:schemeClr val="bg1"/>
                </a:solidFill>
              </a:rPr>
            </a:br>
            <a:r>
              <a:rPr lang="en-US" dirty="0">
                <a:solidFill>
                  <a:schemeClr val="bg1"/>
                </a:solidFill>
              </a:rPr>
              <a:t>(NCDC - </a:t>
            </a:r>
            <a:r>
              <a:rPr lang="en-US" dirty="0" smtClean="0">
                <a:solidFill>
                  <a:schemeClr val="bg1"/>
                </a:solidFill>
              </a:rPr>
              <a:t>EDADS)</a:t>
            </a:r>
            <a:endParaRPr lang="en-US" dirty="0">
              <a:solidFill>
                <a:schemeClr val="bg1"/>
              </a:solidFill>
            </a:endParaRPr>
          </a:p>
        </p:txBody>
      </p:sp>
      <p:pic>
        <p:nvPicPr>
          <p:cNvPr id="1209347" name="Picture 3" descr="OMR"/>
          <p:cNvPicPr>
            <a:picLocks noGrp="1" noChangeAspect="1" noChangeArrowheads="1"/>
          </p:cNvPicPr>
          <p:nvPr>
            <p:ph sz="half" idx="1"/>
          </p:nvPr>
        </p:nvPicPr>
        <p:blipFill>
          <a:blip r:embed="rId3"/>
          <a:srcRect/>
          <a:stretch>
            <a:fillRect/>
          </a:stretch>
        </p:blipFill>
        <p:spPr>
          <a:xfrm>
            <a:off x="0" y="2413000"/>
            <a:ext cx="4724400" cy="3743325"/>
          </a:xfrm>
          <a:noFill/>
          <a:ln/>
        </p:spPr>
      </p:pic>
      <p:pic>
        <p:nvPicPr>
          <p:cNvPr id="1209348" name="Picture 4" descr="Apr28005"/>
          <p:cNvPicPr>
            <a:picLocks noGrp="1" noChangeAspect="1" noChangeArrowheads="1"/>
          </p:cNvPicPr>
          <p:nvPr>
            <p:ph sz="half" idx="2"/>
          </p:nvPr>
        </p:nvPicPr>
        <p:blipFill>
          <a:blip r:embed="rId4"/>
          <a:srcRect/>
          <a:stretch>
            <a:fillRect/>
          </a:stretch>
        </p:blipFill>
        <p:spPr>
          <a:xfrm>
            <a:off x="4876800" y="2438400"/>
            <a:ext cx="4267200" cy="3754438"/>
          </a:xfrm>
          <a:noFill/>
          <a:ln/>
        </p:spPr>
      </p:pic>
      <p:sp>
        <p:nvSpPr>
          <p:cNvPr id="1209349" name="Rectangle 5"/>
          <p:cNvSpPr>
            <a:spLocks noChangeArrowheads="1"/>
          </p:cNvSpPr>
          <p:nvPr/>
        </p:nvSpPr>
        <p:spPr bwMode="auto">
          <a:xfrm>
            <a:off x="4495800" y="228600"/>
            <a:ext cx="4848225" cy="2041525"/>
          </a:xfrm>
          <a:prstGeom prst="rect">
            <a:avLst/>
          </a:prstGeom>
          <a:noFill/>
          <a:ln w="9525">
            <a:noFill/>
            <a:miter lim="800000"/>
            <a:headEnd/>
            <a:tailEnd/>
          </a:ln>
          <a:effectLst/>
        </p:spPr>
        <p:txBody>
          <a:bodyPr wrap="none">
            <a:spAutoFit/>
          </a:bodyPr>
          <a:lstStyle/>
          <a:p>
            <a:pPr algn="ctr"/>
            <a:r>
              <a:rPr lang="es-MX" sz="3200">
                <a:solidFill>
                  <a:schemeClr val="bg1"/>
                </a:solidFill>
                <a:latin typeface="Times New Roman" pitchFamily="18" charset="0"/>
              </a:rPr>
              <a:t>Weather Observations </a:t>
            </a:r>
          </a:p>
          <a:p>
            <a:pPr algn="ctr"/>
            <a:r>
              <a:rPr lang="es-MX" sz="3200">
                <a:solidFill>
                  <a:schemeClr val="bg1"/>
                </a:solidFill>
                <a:latin typeface="Times New Roman" pitchFamily="18" charset="0"/>
              </a:rPr>
              <a:t>from Colleagues in Mexico, </a:t>
            </a:r>
          </a:p>
          <a:p>
            <a:pPr algn="ctr"/>
            <a:r>
              <a:rPr lang="es-MX" sz="3200">
                <a:solidFill>
                  <a:schemeClr val="bg1"/>
                </a:solidFill>
                <a:latin typeface="Times New Roman" pitchFamily="18" charset="0"/>
              </a:rPr>
              <a:t>Cuba and throughout </a:t>
            </a:r>
          </a:p>
          <a:p>
            <a:pPr algn="ctr"/>
            <a:r>
              <a:rPr lang="es-MX" sz="3200">
                <a:solidFill>
                  <a:schemeClr val="bg1"/>
                </a:solidFill>
                <a:latin typeface="Times New Roman" pitchFamily="18" charset="0"/>
              </a:rPr>
              <a:t>the Caribbean</a:t>
            </a:r>
            <a:endParaRPr lang="en-US" sz="3200">
              <a:solidFill>
                <a:schemeClr val="bg1"/>
              </a:solidFill>
              <a:latin typeface="Times New Roman" pitchFamily="18" charset="0"/>
            </a:endParaRPr>
          </a:p>
        </p:txBody>
      </p:sp>
    </p:spTree>
    <p:extLst>
      <p:ext uri="{BB962C8B-B14F-4D97-AF65-F5344CB8AC3E}">
        <p14:creationId xmlns:p14="http://schemas.microsoft.com/office/powerpoint/2010/main" val="1413923351"/>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2418" name="Picture 2" descr="oct_shipmap2"/>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1212419" name="Rectangle 3"/>
          <p:cNvSpPr>
            <a:spLocks noChangeArrowheads="1"/>
          </p:cNvSpPr>
          <p:nvPr/>
        </p:nvSpPr>
        <p:spPr bwMode="auto">
          <a:xfrm>
            <a:off x="533400" y="457200"/>
            <a:ext cx="7772400" cy="1143000"/>
          </a:xfrm>
          <a:prstGeom prst="rect">
            <a:avLst/>
          </a:prstGeom>
          <a:noFill/>
          <a:ln w="9525">
            <a:noFill/>
            <a:miter lim="800000"/>
            <a:headEnd/>
            <a:tailEnd/>
          </a:ln>
          <a:effectLst/>
        </p:spPr>
        <p:txBody>
          <a:bodyPr lIns="92075" tIns="46038" rIns="92075" bIns="46038" anchor="ctr"/>
          <a:lstStyle/>
          <a:p>
            <a:pPr algn="ctr"/>
            <a:r>
              <a:rPr lang="en-US" sz="4400">
                <a:solidFill>
                  <a:srgbClr val="808080"/>
                </a:solidFill>
                <a:latin typeface="Times New Roman" pitchFamily="18" charset="0"/>
              </a:rPr>
              <a:t>Ship Location Accuracy</a:t>
            </a:r>
          </a:p>
        </p:txBody>
      </p:sp>
    </p:spTree>
    <p:extLst>
      <p:ext uri="{BB962C8B-B14F-4D97-AF65-F5344CB8AC3E}">
        <p14:creationId xmlns:p14="http://schemas.microsoft.com/office/powerpoint/2010/main" val="1783058815"/>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4" name="Rectangle 2"/>
          <p:cNvSpPr>
            <a:spLocks noGrp="1" noChangeArrowheads="1"/>
          </p:cNvSpPr>
          <p:nvPr>
            <p:ph type="title"/>
          </p:nvPr>
        </p:nvSpPr>
        <p:spPr>
          <a:xfrm>
            <a:off x="0" y="0"/>
            <a:ext cx="9144000" cy="1143000"/>
          </a:xfrm>
        </p:spPr>
        <p:txBody>
          <a:bodyPr/>
          <a:lstStyle/>
          <a:p>
            <a:r>
              <a:rPr lang="en-US" dirty="0">
                <a:solidFill>
                  <a:schemeClr val="bg1"/>
                </a:solidFill>
              </a:rPr>
              <a:t>Methods for Estimating Intensity</a:t>
            </a:r>
          </a:p>
        </p:txBody>
      </p:sp>
      <p:sp>
        <p:nvSpPr>
          <p:cNvPr id="1108995" name="Rectangle 3"/>
          <p:cNvSpPr>
            <a:spLocks noGrp="1" noChangeArrowheads="1"/>
          </p:cNvSpPr>
          <p:nvPr>
            <p:ph type="body" idx="1"/>
          </p:nvPr>
        </p:nvSpPr>
        <p:spPr>
          <a:xfrm>
            <a:off x="0" y="990600"/>
            <a:ext cx="7467600" cy="4905375"/>
          </a:xfrm>
        </p:spPr>
        <p:txBody>
          <a:bodyPr/>
          <a:lstStyle/>
          <a:p>
            <a:pPr marL="609600" indent="-609600"/>
            <a:r>
              <a:rPr lang="en-US" sz="2800" dirty="0">
                <a:solidFill>
                  <a:schemeClr val="bg1"/>
                </a:solidFill>
              </a:rPr>
              <a:t>Beaufort Scale (0-12: </a:t>
            </a:r>
            <a:r>
              <a:rPr lang="en-US" sz="2800" dirty="0" smtClean="0">
                <a:solidFill>
                  <a:schemeClr val="bg1"/>
                </a:solidFill>
              </a:rPr>
              <a:t>Calm to                   </a:t>
            </a:r>
            <a:r>
              <a:rPr lang="en-US" sz="2800" dirty="0">
                <a:solidFill>
                  <a:schemeClr val="bg1"/>
                </a:solidFill>
              </a:rPr>
              <a:t>to Hurricane)</a:t>
            </a:r>
          </a:p>
          <a:p>
            <a:pPr marL="609600" indent="-609600"/>
            <a:r>
              <a:rPr lang="en-US" sz="2800" dirty="0">
                <a:solidFill>
                  <a:schemeClr val="bg1"/>
                </a:solidFill>
              </a:rPr>
              <a:t>Anemometers – Biases                    in in in in in Early Instruments</a:t>
            </a:r>
          </a:p>
          <a:p>
            <a:pPr marL="609600" indent="-609600"/>
            <a:r>
              <a:rPr lang="en-US" sz="2800" dirty="0">
                <a:solidFill>
                  <a:schemeClr val="bg1"/>
                </a:solidFill>
              </a:rPr>
              <a:t>Pressure-Wind Relationships</a:t>
            </a:r>
          </a:p>
          <a:p>
            <a:pPr marL="609600" indent="-609600"/>
            <a:r>
              <a:rPr lang="en-US" sz="2800" dirty="0">
                <a:solidFill>
                  <a:schemeClr val="bg1"/>
                </a:solidFill>
              </a:rPr>
              <a:t>Utilizing Size (Radius of Maximum Wind) Information</a:t>
            </a:r>
          </a:p>
          <a:p>
            <a:pPr marL="609600" indent="-609600"/>
            <a:r>
              <a:rPr lang="en-US" sz="2800" dirty="0">
                <a:solidFill>
                  <a:schemeClr val="bg1"/>
                </a:solidFill>
              </a:rPr>
              <a:t>Storm Surge/SLOSH runs</a:t>
            </a:r>
          </a:p>
          <a:p>
            <a:pPr marL="609600" indent="-609600"/>
            <a:r>
              <a:rPr lang="en-US" sz="2800" dirty="0">
                <a:solidFill>
                  <a:schemeClr val="bg1"/>
                </a:solidFill>
              </a:rPr>
              <a:t>Wind-caused Structural Damage</a:t>
            </a:r>
          </a:p>
          <a:p>
            <a:pPr marL="609600" indent="-609600"/>
            <a:r>
              <a:rPr lang="en-US" sz="2800" dirty="0">
                <a:solidFill>
                  <a:schemeClr val="bg1"/>
                </a:solidFill>
              </a:rPr>
              <a:t>Inland Wind/Pressure Decay </a:t>
            </a:r>
            <a:r>
              <a:rPr lang="en-US" sz="2800" dirty="0" smtClean="0">
                <a:solidFill>
                  <a:schemeClr val="bg1"/>
                </a:solidFill>
              </a:rPr>
              <a:t>Models</a:t>
            </a:r>
            <a:endParaRPr lang="en-US" sz="2800" dirty="0">
              <a:solidFill>
                <a:schemeClr val="bg1"/>
              </a:solidFill>
            </a:endParaRPr>
          </a:p>
        </p:txBody>
      </p:sp>
      <p:pic>
        <p:nvPicPr>
          <p:cNvPr id="1108996" name="Picture 4" descr="Historic NWS Image - wea00546"/>
          <p:cNvPicPr>
            <a:picLocks noChangeAspect="1" noChangeArrowheads="1"/>
          </p:cNvPicPr>
          <p:nvPr/>
        </p:nvPicPr>
        <p:blipFill>
          <a:blip r:embed="rId3" cstate="print"/>
          <a:srcRect/>
          <a:stretch>
            <a:fillRect/>
          </a:stretch>
        </p:blipFill>
        <p:spPr bwMode="auto">
          <a:xfrm>
            <a:off x="7086600" y="3352800"/>
            <a:ext cx="1828800" cy="2722563"/>
          </a:xfrm>
          <a:prstGeom prst="rect">
            <a:avLst/>
          </a:prstGeom>
          <a:noFill/>
        </p:spPr>
      </p:pic>
      <p:pic>
        <p:nvPicPr>
          <p:cNvPr id="1108997" name="Picture 5" descr="2d.gif"/>
          <p:cNvPicPr>
            <a:picLocks noChangeAspect="1" noChangeArrowheads="1" noCrop="1"/>
          </p:cNvPicPr>
          <p:nvPr/>
        </p:nvPicPr>
        <p:blipFill>
          <a:blip r:embed="rId4"/>
          <a:srcRect/>
          <a:stretch>
            <a:fillRect/>
          </a:stretch>
        </p:blipFill>
        <p:spPr bwMode="auto">
          <a:xfrm>
            <a:off x="5334000" y="1106488"/>
            <a:ext cx="3581400" cy="2108200"/>
          </a:xfrm>
          <a:prstGeom prst="rect">
            <a:avLst/>
          </a:prstGeom>
          <a:noFill/>
        </p:spPr>
      </p:pic>
    </p:spTree>
    <p:extLst>
      <p:ext uri="{BB962C8B-B14F-4D97-AF65-F5344CB8AC3E}">
        <p14:creationId xmlns:p14="http://schemas.microsoft.com/office/powerpoint/2010/main" val="1584978751"/>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2098" name="Rectangle 2"/>
          <p:cNvSpPr>
            <a:spLocks noChangeArrowheads="1"/>
          </p:cNvSpPr>
          <p:nvPr/>
        </p:nvSpPr>
        <p:spPr bwMode="auto">
          <a:xfrm>
            <a:off x="228600" y="304800"/>
            <a:ext cx="8915400" cy="1323439"/>
          </a:xfrm>
          <a:prstGeom prst="rect">
            <a:avLst/>
          </a:prstGeom>
          <a:noFill/>
          <a:ln w="9525">
            <a:noFill/>
            <a:miter lim="800000"/>
            <a:headEnd/>
            <a:tailEnd/>
          </a:ln>
          <a:effectLst/>
        </p:spPr>
        <p:txBody>
          <a:bodyPr>
            <a:spAutoFit/>
          </a:bodyPr>
          <a:lstStyle/>
          <a:p>
            <a:pPr algn="ctr" eaLnBrk="1" hangingPunct="1">
              <a:spcBef>
                <a:spcPct val="50000"/>
              </a:spcBef>
            </a:pPr>
            <a:r>
              <a:rPr lang="en-US" dirty="0">
                <a:solidFill>
                  <a:srgbClr val="000000"/>
                </a:solidFill>
                <a:latin typeface="Times New Roman" pitchFamily="18" charset="0"/>
              </a:rPr>
              <a:t> </a:t>
            </a:r>
            <a:r>
              <a:rPr lang="en-US" sz="3200" dirty="0">
                <a:solidFill>
                  <a:srgbClr val="FFFFFF"/>
                </a:solidFill>
                <a:latin typeface="Times New Roman" pitchFamily="18" charset="0"/>
              </a:rPr>
              <a:t>ATLANTIC PRESSURE-WIND </a:t>
            </a:r>
            <a:r>
              <a:rPr lang="en-US" sz="3200" dirty="0" smtClean="0">
                <a:solidFill>
                  <a:srgbClr val="FFFFFF"/>
                </a:solidFill>
                <a:latin typeface="Times New Roman" pitchFamily="18" charset="0"/>
              </a:rPr>
              <a:t>RELATIONSHIPS</a:t>
            </a:r>
          </a:p>
          <a:p>
            <a:pPr algn="ctr" eaLnBrk="1" hangingPunct="1">
              <a:spcBef>
                <a:spcPct val="50000"/>
              </a:spcBef>
            </a:pPr>
            <a:r>
              <a:rPr lang="en-US" sz="3200" dirty="0" smtClean="0">
                <a:solidFill>
                  <a:srgbClr val="FFFFFF"/>
                </a:solidFill>
                <a:latin typeface="Times New Roman" pitchFamily="18" charset="0"/>
              </a:rPr>
              <a:t>Utilize Brown et al. (2006)</a:t>
            </a:r>
            <a:endParaRPr lang="en-US" sz="3200" dirty="0">
              <a:solidFill>
                <a:srgbClr val="FFFFFF"/>
              </a:solidFill>
              <a:latin typeface="Times New Roman" pitchFamily="18" charset="0"/>
            </a:endParaRPr>
          </a:p>
        </p:txBody>
      </p:sp>
      <p:sp>
        <p:nvSpPr>
          <p:cNvPr id="1412100" name="Rectangle 4"/>
          <p:cNvSpPr>
            <a:spLocks noChangeArrowheads="1"/>
          </p:cNvSpPr>
          <p:nvPr/>
        </p:nvSpPr>
        <p:spPr bwMode="auto">
          <a:xfrm>
            <a:off x="37322" y="1905000"/>
            <a:ext cx="9283311" cy="923330"/>
          </a:xfrm>
          <a:prstGeom prst="rect">
            <a:avLst/>
          </a:prstGeom>
          <a:noFill/>
          <a:ln w="9525">
            <a:noFill/>
            <a:miter lim="800000"/>
            <a:headEnd/>
            <a:tailEnd/>
          </a:ln>
          <a:effectLst/>
        </p:spPr>
        <p:txBody>
          <a:bodyPr wrap="none">
            <a:spAutoFit/>
          </a:bodyPr>
          <a:lstStyle/>
          <a:p>
            <a:pPr eaLnBrk="1" hangingPunct="1"/>
            <a:r>
              <a:rPr lang="en-US" sz="1800" b="1" dirty="0" smtClean="0">
                <a:solidFill>
                  <a:srgbClr val="FFFFFF"/>
                </a:solidFill>
                <a:latin typeface="Courier New" pitchFamily="49" charset="0"/>
                <a:cs typeface="Courier New" pitchFamily="49" charset="0"/>
              </a:rPr>
              <a:t>Central   South   </a:t>
            </a:r>
            <a:r>
              <a:rPr lang="en-US" sz="1800" b="1" dirty="0" err="1" smtClean="0">
                <a:solidFill>
                  <a:srgbClr val="FFFFFF"/>
                </a:solidFill>
                <a:latin typeface="Courier New" pitchFamily="49" charset="0"/>
                <a:cs typeface="Courier New" pitchFamily="49" charset="0"/>
              </a:rPr>
              <a:t>South</a:t>
            </a:r>
            <a:r>
              <a:rPr lang="en-US" sz="1800" b="1" dirty="0" smtClean="0">
                <a:solidFill>
                  <a:srgbClr val="FFFFFF"/>
                </a:solidFill>
                <a:latin typeface="Courier New" pitchFamily="49" charset="0"/>
                <a:cs typeface="Courier New" pitchFamily="49" charset="0"/>
              </a:rPr>
              <a:t>   </a:t>
            </a:r>
            <a:r>
              <a:rPr lang="en-US" sz="1800" b="1" dirty="0" err="1" smtClean="0">
                <a:solidFill>
                  <a:srgbClr val="FFFFFF"/>
                </a:solidFill>
                <a:latin typeface="Courier New" pitchFamily="49" charset="0"/>
                <a:cs typeface="Courier New" pitchFamily="49" charset="0"/>
              </a:rPr>
              <a:t>South</a:t>
            </a:r>
            <a:r>
              <a:rPr lang="en-US" sz="1800" b="1" dirty="0" smtClean="0">
                <a:solidFill>
                  <a:srgbClr val="FFFFFF"/>
                </a:solidFill>
                <a:latin typeface="Courier New" pitchFamily="49" charset="0"/>
                <a:cs typeface="Courier New" pitchFamily="49" charset="0"/>
              </a:rPr>
              <a:t>   25N to  25N to  25N to   North</a:t>
            </a:r>
          </a:p>
          <a:p>
            <a:pPr eaLnBrk="1" hangingPunct="1"/>
            <a:r>
              <a:rPr lang="en-US" sz="1800" b="1" u="sng" dirty="0" smtClean="0">
                <a:solidFill>
                  <a:srgbClr val="FFFFFF"/>
                </a:solidFill>
                <a:latin typeface="Courier New" pitchFamily="49" charset="0"/>
                <a:cs typeface="Courier New" pitchFamily="49" charset="0"/>
              </a:rPr>
              <a:t>Pressure   25N   25N-Int 25N-Wea   35N   35N-Int  35N-Wea   35N  </a:t>
            </a:r>
          </a:p>
          <a:p>
            <a:pPr eaLnBrk="1" hangingPunct="1"/>
            <a:r>
              <a:rPr lang="en-US" sz="1800" b="1" dirty="0" smtClean="0">
                <a:solidFill>
                  <a:srgbClr val="FFFFFF"/>
                </a:solidFill>
                <a:latin typeface="Courier New" pitchFamily="49" charset="0"/>
                <a:cs typeface="Courier New" pitchFamily="49" charset="0"/>
              </a:rPr>
              <a:t> 960mb    101kt    102      98      95     100      91      90</a:t>
            </a:r>
            <a:endParaRPr lang="en-US" sz="1800" b="1" dirty="0">
              <a:solidFill>
                <a:srgbClr val="FFFFFF"/>
              </a:solidFill>
              <a:latin typeface="Courier New" pitchFamily="49" charset="0"/>
              <a:cs typeface="Courier New" pitchFamily="49" charset="0"/>
            </a:endParaRPr>
          </a:p>
        </p:txBody>
      </p:sp>
      <p:sp>
        <p:nvSpPr>
          <p:cNvPr id="1412102" name="Rectangle 6"/>
          <p:cNvSpPr>
            <a:spLocks noGrp="1" noChangeArrowheads="1"/>
          </p:cNvSpPr>
          <p:nvPr>
            <p:ph type="body" idx="1"/>
          </p:nvPr>
        </p:nvSpPr>
        <p:spPr>
          <a:xfrm>
            <a:off x="609600" y="3429000"/>
            <a:ext cx="7772400" cy="1905000"/>
          </a:xfrm>
          <a:noFill/>
          <a:ln/>
        </p:spPr>
        <p:txBody>
          <a:bodyPr/>
          <a:lstStyle/>
          <a:p>
            <a:pPr marL="0" indent="0">
              <a:buNone/>
            </a:pPr>
            <a:r>
              <a:rPr lang="en-US" sz="2800" dirty="0" smtClean="0">
                <a:solidFill>
                  <a:schemeClr val="bg1"/>
                </a:solidFill>
              </a:rPr>
              <a:t>Adjustments made (+/- 5 kt) due to small/large TC, to fast/slow moving TC, and/or to high/low environmental pressure</a:t>
            </a:r>
            <a:endParaRPr lang="en-US" sz="2800" dirty="0">
              <a:solidFill>
                <a:schemeClr val="bg1"/>
              </a:solidFill>
            </a:endParaRPr>
          </a:p>
        </p:txBody>
      </p:sp>
    </p:spTree>
    <p:extLst>
      <p:ext uri="{BB962C8B-B14F-4D97-AF65-F5344CB8AC3E}">
        <p14:creationId xmlns:p14="http://schemas.microsoft.com/office/powerpoint/2010/main" val="3675518513"/>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3442" name="Picture 2" descr="rpibook-mar032"/>
          <p:cNvPicPr>
            <a:picLocks noChangeAspect="1" noChangeArrowheads="1"/>
          </p:cNvPicPr>
          <p:nvPr/>
        </p:nvPicPr>
        <p:blipFill>
          <a:blip r:embed="rId3"/>
          <a:srcRect/>
          <a:stretch>
            <a:fillRect/>
          </a:stretch>
        </p:blipFill>
        <p:spPr bwMode="auto">
          <a:xfrm>
            <a:off x="0" y="1295400"/>
            <a:ext cx="4460875" cy="6324600"/>
          </a:xfrm>
          <a:prstGeom prst="rect">
            <a:avLst/>
          </a:prstGeom>
          <a:noFill/>
        </p:spPr>
      </p:pic>
      <p:pic>
        <p:nvPicPr>
          <p:cNvPr id="1213443" name="Picture 3" descr="rpibook-mar033"/>
          <p:cNvPicPr>
            <a:picLocks noChangeAspect="1" noChangeArrowheads="1"/>
          </p:cNvPicPr>
          <p:nvPr/>
        </p:nvPicPr>
        <p:blipFill>
          <a:blip r:embed="rId4"/>
          <a:srcRect/>
          <a:stretch>
            <a:fillRect/>
          </a:stretch>
        </p:blipFill>
        <p:spPr bwMode="auto">
          <a:xfrm>
            <a:off x="4457700" y="1295400"/>
            <a:ext cx="4686300" cy="6324600"/>
          </a:xfrm>
          <a:prstGeom prst="rect">
            <a:avLst/>
          </a:prstGeom>
          <a:noFill/>
        </p:spPr>
      </p:pic>
      <p:sp>
        <p:nvSpPr>
          <p:cNvPr id="1213444" name="Text Box 4"/>
          <p:cNvSpPr txBox="1">
            <a:spLocks noChangeArrowheads="1"/>
          </p:cNvSpPr>
          <p:nvPr/>
        </p:nvSpPr>
        <p:spPr bwMode="auto">
          <a:xfrm>
            <a:off x="2057400" y="228600"/>
            <a:ext cx="5105400" cy="946150"/>
          </a:xfrm>
          <a:prstGeom prst="rect">
            <a:avLst/>
          </a:prstGeom>
          <a:noFill/>
          <a:ln w="9525">
            <a:noFill/>
            <a:miter lim="800000"/>
            <a:headEnd/>
            <a:tailEnd/>
          </a:ln>
          <a:effectLst/>
        </p:spPr>
        <p:txBody>
          <a:bodyPr>
            <a:spAutoFit/>
          </a:bodyPr>
          <a:lstStyle/>
          <a:p>
            <a:pPr algn="ctr" eaLnBrk="1" hangingPunct="1"/>
            <a:r>
              <a:rPr lang="en-US" sz="2800">
                <a:solidFill>
                  <a:srgbClr val="FFFFFF"/>
                </a:solidFill>
                <a:latin typeface="Times New Roman" pitchFamily="18" charset="0"/>
              </a:rPr>
              <a:t>Estimating Intensity with and without Aircraft Reconnaissance</a:t>
            </a:r>
          </a:p>
        </p:txBody>
      </p:sp>
      <p:sp>
        <p:nvSpPr>
          <p:cNvPr id="1213445" name="Rectangle 5"/>
          <p:cNvSpPr>
            <a:spLocks noChangeArrowheads="1"/>
          </p:cNvSpPr>
          <p:nvPr/>
        </p:nvSpPr>
        <p:spPr bwMode="auto">
          <a:xfrm>
            <a:off x="3733800" y="5943600"/>
            <a:ext cx="1343025" cy="701675"/>
          </a:xfrm>
          <a:prstGeom prst="rect">
            <a:avLst/>
          </a:prstGeom>
          <a:noFill/>
          <a:ln w="9525">
            <a:noFill/>
            <a:miter lim="800000"/>
            <a:headEnd/>
            <a:tailEnd/>
          </a:ln>
          <a:effectLst/>
        </p:spPr>
        <p:txBody>
          <a:bodyPr>
            <a:spAutoFit/>
          </a:bodyPr>
          <a:lstStyle/>
          <a:p>
            <a:pPr algn="ctr" eaLnBrk="1" hangingPunct="1"/>
            <a:r>
              <a:rPr lang="en-US" sz="2000">
                <a:solidFill>
                  <a:srgbClr val="000000"/>
                </a:solidFill>
                <a:latin typeface="Times New Roman" pitchFamily="18" charset="0"/>
              </a:rPr>
              <a:t>Landsea et al. (2004)</a:t>
            </a:r>
            <a:endParaRPr lang="en-US" sz="2000">
              <a:solidFill>
                <a:srgbClr val="FFFFFF"/>
              </a:solidFill>
              <a:latin typeface="Times New Roman" pitchFamily="18" charset="0"/>
            </a:endParaRPr>
          </a:p>
        </p:txBody>
      </p:sp>
    </p:spTree>
    <p:extLst>
      <p:ext uri="{BB962C8B-B14F-4D97-AF65-F5344CB8AC3E}">
        <p14:creationId xmlns:p14="http://schemas.microsoft.com/office/powerpoint/2010/main" val="1654370481"/>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7458" name="Rectangle 2"/>
          <p:cNvSpPr>
            <a:spLocks noChangeArrowheads="1"/>
          </p:cNvSpPr>
          <p:nvPr/>
        </p:nvSpPr>
        <p:spPr bwMode="auto">
          <a:xfrm>
            <a:off x="0" y="0"/>
            <a:ext cx="9144000" cy="954107"/>
          </a:xfrm>
          <a:prstGeom prst="rect">
            <a:avLst/>
          </a:prstGeom>
          <a:noFill/>
          <a:ln w="9525">
            <a:noFill/>
            <a:miter lim="800000"/>
            <a:headEnd/>
            <a:tailEnd/>
          </a:ln>
          <a:effectLst/>
        </p:spPr>
        <p:txBody>
          <a:bodyPr wrap="square">
            <a:spAutoFit/>
          </a:bodyPr>
          <a:lstStyle/>
          <a:p>
            <a:pPr algn="ctr" eaLnBrk="1" hangingPunct="1">
              <a:spcBef>
                <a:spcPct val="50000"/>
              </a:spcBef>
            </a:pPr>
            <a:r>
              <a:rPr lang="en-US" sz="2800" dirty="0" smtClean="0">
                <a:solidFill>
                  <a:srgbClr val="FFFFFF"/>
                </a:solidFill>
                <a:latin typeface="Times New Roman" pitchFamily="18" charset="0"/>
              </a:rPr>
              <a:t>Estimating the intensity bias in HURDAT for 1851 to 1930 – Comparing the Peak Intensity versus U.S. Landfall Intensity</a:t>
            </a:r>
            <a:endParaRPr lang="en-US" sz="2800" dirty="0">
              <a:solidFill>
                <a:srgbClr val="FFFFFF"/>
              </a:solidFill>
              <a:latin typeface="Times New Roman" pitchFamily="18" charset="0"/>
            </a:endParaRPr>
          </a:p>
        </p:txBody>
      </p:sp>
      <p:pic>
        <p:nvPicPr>
          <p:cNvPr id="14008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600200"/>
            <a:ext cx="4543425" cy="353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08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3925" y="1600200"/>
            <a:ext cx="4429125" cy="3532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a:spLocks noChangeArrowheads="1"/>
          </p:cNvSpPr>
          <p:nvPr/>
        </p:nvSpPr>
        <p:spPr bwMode="auto">
          <a:xfrm>
            <a:off x="0" y="5486400"/>
            <a:ext cx="9172575" cy="646331"/>
          </a:xfrm>
          <a:prstGeom prst="rect">
            <a:avLst/>
          </a:prstGeom>
          <a:noFill/>
          <a:ln w="9525">
            <a:noFill/>
            <a:miter lim="800000"/>
            <a:headEnd/>
            <a:tailEnd/>
          </a:ln>
          <a:effectLst/>
        </p:spPr>
        <p:txBody>
          <a:bodyPr wrap="square">
            <a:spAutoFit/>
          </a:bodyPr>
          <a:lstStyle/>
          <a:p>
            <a:pPr algn="ctr" eaLnBrk="1" hangingPunct="1">
              <a:spcBef>
                <a:spcPct val="50000"/>
              </a:spcBef>
            </a:pPr>
            <a:r>
              <a:rPr lang="en-US" sz="3600" dirty="0" smtClean="0">
                <a:solidFill>
                  <a:srgbClr val="FFFFFF"/>
                </a:solidFill>
                <a:latin typeface="Times New Roman" pitchFamily="18" charset="0"/>
              </a:rPr>
              <a:t>Suggests 10-15 kt LOW bias in early HURDAT</a:t>
            </a:r>
            <a:endParaRPr lang="en-US" sz="2000" dirty="0">
              <a:solidFill>
                <a:srgbClr val="FFFFFF"/>
              </a:solidFill>
              <a:latin typeface="Times New Roman" pitchFamily="18" charset="0"/>
            </a:endParaRPr>
          </a:p>
        </p:txBody>
      </p:sp>
      <p:sp>
        <p:nvSpPr>
          <p:cNvPr id="8" name="Rectangle 2"/>
          <p:cNvSpPr>
            <a:spLocks noChangeArrowheads="1"/>
          </p:cNvSpPr>
          <p:nvPr/>
        </p:nvSpPr>
        <p:spPr bwMode="auto">
          <a:xfrm>
            <a:off x="895350" y="1138534"/>
            <a:ext cx="2847975" cy="461665"/>
          </a:xfrm>
          <a:prstGeom prst="rect">
            <a:avLst/>
          </a:prstGeom>
          <a:noFill/>
          <a:ln w="9525">
            <a:noFill/>
            <a:miter lim="800000"/>
            <a:headEnd/>
            <a:tailEnd/>
          </a:ln>
          <a:effectLst/>
        </p:spPr>
        <p:txBody>
          <a:bodyPr wrap="square">
            <a:spAutoFit/>
          </a:bodyPr>
          <a:lstStyle/>
          <a:p>
            <a:pPr algn="ctr" eaLnBrk="1" hangingPunct="1">
              <a:spcBef>
                <a:spcPct val="50000"/>
              </a:spcBef>
            </a:pPr>
            <a:r>
              <a:rPr lang="en-US" dirty="0" smtClean="0">
                <a:solidFill>
                  <a:srgbClr val="FFFFFF"/>
                </a:solidFill>
                <a:latin typeface="Times New Roman" pitchFamily="18" charset="0"/>
              </a:rPr>
              <a:t>1851-1930</a:t>
            </a:r>
            <a:endParaRPr lang="en-US" dirty="0">
              <a:solidFill>
                <a:srgbClr val="FFFFFF"/>
              </a:solidFill>
              <a:latin typeface="Times New Roman" pitchFamily="18" charset="0"/>
            </a:endParaRPr>
          </a:p>
        </p:txBody>
      </p:sp>
      <p:sp>
        <p:nvSpPr>
          <p:cNvPr id="9" name="Rectangle 2"/>
          <p:cNvSpPr>
            <a:spLocks noChangeArrowheads="1"/>
          </p:cNvSpPr>
          <p:nvPr/>
        </p:nvSpPr>
        <p:spPr bwMode="auto">
          <a:xfrm>
            <a:off x="5524499" y="1138535"/>
            <a:ext cx="2847975" cy="461665"/>
          </a:xfrm>
          <a:prstGeom prst="rect">
            <a:avLst/>
          </a:prstGeom>
          <a:noFill/>
          <a:ln w="9525">
            <a:noFill/>
            <a:miter lim="800000"/>
            <a:headEnd/>
            <a:tailEnd/>
          </a:ln>
          <a:effectLst/>
        </p:spPr>
        <p:txBody>
          <a:bodyPr wrap="square">
            <a:spAutoFit/>
          </a:bodyPr>
          <a:lstStyle/>
          <a:p>
            <a:pPr algn="ctr" eaLnBrk="1" hangingPunct="1">
              <a:spcBef>
                <a:spcPct val="50000"/>
              </a:spcBef>
            </a:pPr>
            <a:r>
              <a:rPr lang="en-US" dirty="0" smtClean="0">
                <a:solidFill>
                  <a:srgbClr val="FFFFFF"/>
                </a:solidFill>
                <a:latin typeface="Times New Roman" pitchFamily="18" charset="0"/>
              </a:rPr>
              <a:t>1980-2008</a:t>
            </a:r>
            <a:endParaRPr lang="en-US" dirty="0">
              <a:solidFill>
                <a:srgbClr val="FFFFFF"/>
              </a:solidFill>
              <a:latin typeface="Times New Roman" pitchFamily="18" charset="0"/>
            </a:endParaRPr>
          </a:p>
        </p:txBody>
      </p:sp>
    </p:spTree>
    <p:extLst>
      <p:ext uri="{BB962C8B-B14F-4D97-AF65-F5344CB8AC3E}">
        <p14:creationId xmlns:p14="http://schemas.microsoft.com/office/powerpoint/2010/main" val="4175079941"/>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7458" name="Rectangle 2"/>
          <p:cNvSpPr>
            <a:spLocks noChangeArrowheads="1"/>
          </p:cNvSpPr>
          <p:nvPr/>
        </p:nvSpPr>
        <p:spPr bwMode="auto">
          <a:xfrm>
            <a:off x="0" y="0"/>
            <a:ext cx="8686800" cy="641350"/>
          </a:xfrm>
          <a:prstGeom prst="rect">
            <a:avLst/>
          </a:prstGeom>
          <a:noFill/>
          <a:ln w="9525">
            <a:noFill/>
            <a:miter lim="800000"/>
            <a:headEnd/>
            <a:tailEnd/>
          </a:ln>
          <a:effectLst/>
        </p:spPr>
        <p:txBody>
          <a:bodyPr>
            <a:spAutoFit/>
          </a:bodyPr>
          <a:lstStyle/>
          <a:p>
            <a:pPr algn="ctr" eaLnBrk="1" hangingPunct="1">
              <a:spcBef>
                <a:spcPct val="50000"/>
              </a:spcBef>
            </a:pPr>
            <a:r>
              <a:rPr lang="en-US" sz="3600" dirty="0" smtClean="0">
                <a:solidFill>
                  <a:srgbClr val="FFFFFF"/>
                </a:solidFill>
                <a:latin typeface="Times New Roman" pitchFamily="18" charset="0"/>
              </a:rPr>
              <a:t>Estimated Errors in HURDAT – 1851 to 1930</a:t>
            </a:r>
            <a:endParaRPr lang="en-US" sz="2000" dirty="0">
              <a:solidFill>
                <a:srgbClr val="FFFFFF"/>
              </a:solidFill>
              <a:latin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82745765"/>
              </p:ext>
            </p:extLst>
          </p:nvPr>
        </p:nvGraphicFramePr>
        <p:xfrm>
          <a:off x="685800" y="990600"/>
          <a:ext cx="7772400" cy="5105400"/>
        </p:xfrm>
        <a:graphic>
          <a:graphicData uri="http://schemas.openxmlformats.org/drawingml/2006/table">
            <a:tbl>
              <a:tblPr firstRow="1" bandRow="1">
                <a:tableStyleId>{5C22544A-7EE6-4342-B048-85BDC9FD1C3A}</a:tableStyleId>
              </a:tblPr>
              <a:tblGrid>
                <a:gridCol w="1554480"/>
                <a:gridCol w="1554480"/>
                <a:gridCol w="1554480"/>
                <a:gridCol w="1554480"/>
                <a:gridCol w="1554480"/>
              </a:tblGrid>
              <a:tr h="1348379">
                <a:tc>
                  <a:txBody>
                    <a:bodyPr/>
                    <a:lstStyle/>
                    <a:p>
                      <a:r>
                        <a:rPr lang="en-US" sz="1800" b="1" kern="1200" baseline="0" dirty="0" smtClean="0">
                          <a:solidFill>
                            <a:schemeClr val="lt1"/>
                          </a:solidFill>
                          <a:latin typeface="+mn-lt"/>
                          <a:ea typeface="+mn-ea"/>
                          <a:cs typeface="+mn-cs"/>
                        </a:rPr>
                        <a:t>Situation</a:t>
                      </a:r>
                      <a:endParaRPr lang="en-US" dirty="0"/>
                    </a:p>
                  </a:txBody>
                  <a:tcPr/>
                </a:tc>
                <a:tc>
                  <a:txBody>
                    <a:bodyPr/>
                    <a:lstStyle/>
                    <a:p>
                      <a:r>
                        <a:rPr lang="en-US" sz="1800" b="1" kern="1200" baseline="0" dirty="0" smtClean="0">
                          <a:solidFill>
                            <a:schemeClr val="lt1"/>
                          </a:solidFill>
                          <a:latin typeface="+mn-lt"/>
                          <a:ea typeface="+mn-ea"/>
                          <a:cs typeface="+mn-cs"/>
                        </a:rPr>
                        <a:t>Dates</a:t>
                      </a:r>
                      <a:endParaRPr lang="en-US" dirty="0"/>
                    </a:p>
                  </a:txBody>
                  <a:tcPr/>
                </a:tc>
                <a:tc>
                  <a:txBody>
                    <a:bodyPr/>
                    <a:lstStyle/>
                    <a:p>
                      <a:r>
                        <a:rPr lang="en-US" sz="1800" b="1" kern="1200" baseline="0" dirty="0" smtClean="0">
                          <a:solidFill>
                            <a:schemeClr val="lt1"/>
                          </a:solidFill>
                          <a:latin typeface="+mn-lt"/>
                          <a:ea typeface="+mn-ea"/>
                          <a:cs typeface="+mn-cs"/>
                        </a:rPr>
                        <a:t>Position error</a:t>
                      </a:r>
                    </a:p>
                    <a:p>
                      <a:r>
                        <a:rPr lang="en-US" sz="1800" b="1" kern="1200" baseline="0" dirty="0" smtClean="0">
                          <a:solidFill>
                            <a:schemeClr val="lt1"/>
                          </a:solidFill>
                          <a:latin typeface="+mn-lt"/>
                          <a:ea typeface="+mn-ea"/>
                          <a:cs typeface="+mn-cs"/>
                        </a:rPr>
                        <a:t>(n mi)</a:t>
                      </a:r>
                      <a:endParaRPr lang="en-US" dirty="0"/>
                    </a:p>
                  </a:txBody>
                  <a:tcPr/>
                </a:tc>
                <a:tc>
                  <a:txBody>
                    <a:bodyPr/>
                    <a:lstStyle/>
                    <a:p>
                      <a:r>
                        <a:rPr lang="en-US" sz="1800" b="1" kern="1200" baseline="0" dirty="0" smtClean="0">
                          <a:solidFill>
                            <a:schemeClr val="lt1"/>
                          </a:solidFill>
                          <a:latin typeface="+mn-lt"/>
                          <a:ea typeface="+mn-ea"/>
                          <a:cs typeface="+mn-cs"/>
                        </a:rPr>
                        <a:t>Intensity error</a:t>
                      </a:r>
                    </a:p>
                    <a:p>
                      <a:r>
                        <a:rPr lang="en-US" sz="1800" b="1" kern="1200" baseline="0" dirty="0" smtClean="0">
                          <a:solidFill>
                            <a:schemeClr val="lt1"/>
                          </a:solidFill>
                          <a:latin typeface="+mn-lt"/>
                          <a:ea typeface="+mn-ea"/>
                          <a:cs typeface="+mn-cs"/>
                        </a:rPr>
                        <a:t>(absolute) (</a:t>
                      </a:r>
                      <a:r>
                        <a:rPr lang="en-US" sz="1800" b="1" kern="1200" baseline="0" dirty="0" err="1" smtClean="0">
                          <a:solidFill>
                            <a:schemeClr val="lt1"/>
                          </a:solidFill>
                          <a:latin typeface="+mn-lt"/>
                          <a:ea typeface="+mn-ea"/>
                          <a:cs typeface="+mn-cs"/>
                        </a:rPr>
                        <a:t>kt</a:t>
                      </a:r>
                      <a:r>
                        <a:rPr lang="en-US" sz="1800" b="1" kern="1200" baseline="0" dirty="0" smtClean="0">
                          <a:solidFill>
                            <a:schemeClr val="lt1"/>
                          </a:solidFill>
                          <a:latin typeface="+mn-lt"/>
                          <a:ea typeface="+mn-ea"/>
                          <a:cs typeface="+mn-cs"/>
                        </a:rPr>
                        <a:t>)</a:t>
                      </a:r>
                      <a:endParaRPr lang="en-US" dirty="0"/>
                    </a:p>
                  </a:txBody>
                  <a:tcPr/>
                </a:tc>
                <a:tc>
                  <a:txBody>
                    <a:bodyPr/>
                    <a:lstStyle/>
                    <a:p>
                      <a:r>
                        <a:rPr lang="en-US" sz="1800" b="1" kern="1200" baseline="0" dirty="0" smtClean="0">
                          <a:solidFill>
                            <a:schemeClr val="lt1"/>
                          </a:solidFill>
                          <a:latin typeface="+mn-lt"/>
                          <a:ea typeface="+mn-ea"/>
                          <a:cs typeface="+mn-cs"/>
                        </a:rPr>
                        <a:t>Intensity error</a:t>
                      </a:r>
                    </a:p>
                    <a:p>
                      <a:r>
                        <a:rPr lang="en-US" sz="1800" b="1" kern="1200" baseline="0" dirty="0" smtClean="0">
                          <a:solidFill>
                            <a:schemeClr val="lt1"/>
                          </a:solidFill>
                          <a:latin typeface="+mn-lt"/>
                          <a:ea typeface="+mn-ea"/>
                          <a:cs typeface="+mn-cs"/>
                        </a:rPr>
                        <a:t>(bias) (</a:t>
                      </a:r>
                      <a:r>
                        <a:rPr lang="en-US" sz="1800" b="1" kern="1200" baseline="0" dirty="0" err="1" smtClean="0">
                          <a:solidFill>
                            <a:schemeClr val="lt1"/>
                          </a:solidFill>
                          <a:latin typeface="+mn-lt"/>
                          <a:ea typeface="+mn-ea"/>
                          <a:cs typeface="+mn-cs"/>
                        </a:rPr>
                        <a:t>kt</a:t>
                      </a:r>
                      <a:r>
                        <a:rPr lang="en-US" sz="1800" b="1" kern="1200" baseline="0" dirty="0" smtClean="0">
                          <a:solidFill>
                            <a:schemeClr val="lt1"/>
                          </a:solidFill>
                          <a:latin typeface="+mn-lt"/>
                          <a:ea typeface="+mn-ea"/>
                          <a:cs typeface="+mn-cs"/>
                        </a:rPr>
                        <a:t>)</a:t>
                      </a:r>
                      <a:endParaRPr lang="en-US" dirty="0"/>
                    </a:p>
                  </a:txBody>
                  <a:tcPr/>
                </a:tc>
              </a:tr>
              <a:tr h="420648">
                <a:tc>
                  <a:txBody>
                    <a:bodyPr/>
                    <a:lstStyle/>
                    <a:p>
                      <a:r>
                        <a:rPr lang="en-US" sz="1800" kern="1200" baseline="0" dirty="0" smtClean="0">
                          <a:solidFill>
                            <a:schemeClr val="dk1"/>
                          </a:solidFill>
                          <a:latin typeface="+mn-lt"/>
                          <a:ea typeface="+mn-ea"/>
                          <a:cs typeface="+mn-cs"/>
                        </a:rPr>
                        <a:t>Open ocean</a:t>
                      </a:r>
                      <a:endParaRPr lang="en-US" dirty="0"/>
                    </a:p>
                  </a:txBody>
                  <a:tcPr/>
                </a:tc>
                <a:tc>
                  <a:txBody>
                    <a:bodyPr/>
                    <a:lstStyle/>
                    <a:p>
                      <a:r>
                        <a:rPr lang="en-US" sz="1800" kern="1200" baseline="0" dirty="0" smtClean="0">
                          <a:solidFill>
                            <a:schemeClr val="dk1"/>
                          </a:solidFill>
                          <a:latin typeface="+mn-lt"/>
                          <a:ea typeface="+mn-ea"/>
                          <a:cs typeface="+mn-cs"/>
                        </a:rPr>
                        <a:t>1851–85</a:t>
                      </a:r>
                      <a:endParaRPr lang="en-US" dirty="0"/>
                    </a:p>
                  </a:txBody>
                  <a:tcPr/>
                </a:tc>
                <a:tc>
                  <a:txBody>
                    <a:bodyPr/>
                    <a:lstStyle/>
                    <a:p>
                      <a:r>
                        <a:rPr lang="en-US" dirty="0" smtClean="0"/>
                        <a:t>120</a:t>
                      </a:r>
                      <a:endParaRPr lang="en-US" dirty="0"/>
                    </a:p>
                  </a:txBody>
                  <a:tcPr/>
                </a:tc>
                <a:tc>
                  <a:txBody>
                    <a:bodyPr/>
                    <a:lstStyle/>
                    <a:p>
                      <a:r>
                        <a:rPr lang="en-US" dirty="0" smtClean="0"/>
                        <a:t>25</a:t>
                      </a:r>
                      <a:endParaRPr lang="en-US" dirty="0"/>
                    </a:p>
                  </a:txBody>
                  <a:tcPr/>
                </a:tc>
                <a:tc>
                  <a:txBody>
                    <a:bodyPr/>
                    <a:lstStyle/>
                    <a:p>
                      <a:r>
                        <a:rPr lang="en-US" dirty="0" smtClean="0"/>
                        <a:t>-15</a:t>
                      </a:r>
                      <a:endParaRPr lang="en-US" dirty="0"/>
                    </a:p>
                  </a:txBody>
                  <a:tcPr/>
                </a:tc>
              </a:tr>
              <a:tr h="420648">
                <a:tc>
                  <a:txBody>
                    <a:bodyPr/>
                    <a:lstStyle/>
                    <a:p>
                      <a:endParaRPr lang="en-US" dirty="0"/>
                    </a:p>
                  </a:txBody>
                  <a:tcPr/>
                </a:tc>
                <a:tc>
                  <a:txBody>
                    <a:bodyPr/>
                    <a:lstStyle/>
                    <a:p>
                      <a:r>
                        <a:rPr lang="en-US" sz="1800" kern="1200" baseline="0" dirty="0" smtClean="0">
                          <a:solidFill>
                            <a:schemeClr val="dk1"/>
                          </a:solidFill>
                          <a:latin typeface="+mn-lt"/>
                          <a:ea typeface="+mn-ea"/>
                          <a:cs typeface="+mn-cs"/>
                        </a:rPr>
                        <a:t>1886–1930</a:t>
                      </a:r>
                      <a:endParaRPr lang="en-US" dirty="0"/>
                    </a:p>
                  </a:txBody>
                  <a:tcPr/>
                </a:tc>
                <a:tc>
                  <a:txBody>
                    <a:bodyPr/>
                    <a:lstStyle/>
                    <a:p>
                      <a:r>
                        <a:rPr lang="en-US" dirty="0" smtClean="0"/>
                        <a:t>100</a:t>
                      </a:r>
                      <a:endParaRPr lang="en-US" dirty="0"/>
                    </a:p>
                  </a:txBody>
                  <a:tcPr/>
                </a:tc>
                <a:tc>
                  <a:txBody>
                    <a:bodyPr/>
                    <a:lstStyle/>
                    <a:p>
                      <a:r>
                        <a:rPr lang="en-US" dirty="0" smtClean="0"/>
                        <a:t>20</a:t>
                      </a:r>
                      <a:endParaRPr lang="en-US" dirty="0"/>
                    </a:p>
                  </a:txBody>
                  <a:tcPr/>
                </a:tc>
                <a:tc>
                  <a:txBody>
                    <a:bodyPr/>
                    <a:lstStyle/>
                    <a:p>
                      <a:r>
                        <a:rPr lang="en-US" dirty="0" smtClean="0"/>
                        <a:t>-10</a:t>
                      </a:r>
                      <a:endParaRPr lang="en-US" dirty="0"/>
                    </a:p>
                  </a:txBody>
                  <a:tcPr/>
                </a:tc>
              </a:tr>
              <a:tr h="1348379">
                <a:tc>
                  <a:txBody>
                    <a:bodyPr/>
                    <a:lstStyle/>
                    <a:p>
                      <a:r>
                        <a:rPr lang="en-US" sz="1800" kern="1200" baseline="0" dirty="0" smtClean="0">
                          <a:solidFill>
                            <a:schemeClr val="dk1"/>
                          </a:solidFill>
                          <a:latin typeface="+mn-lt"/>
                          <a:ea typeface="+mn-ea"/>
                          <a:cs typeface="+mn-cs"/>
                        </a:rPr>
                        <a:t>Landfall at sparsely populated area</a:t>
                      </a:r>
                      <a:endParaRPr lang="en-US" dirty="0"/>
                    </a:p>
                  </a:txBody>
                  <a:tcPr/>
                </a:tc>
                <a:tc>
                  <a:txBody>
                    <a:bodyPr/>
                    <a:lstStyle/>
                    <a:p>
                      <a:r>
                        <a:rPr lang="en-US" sz="1800" kern="1200" baseline="0" dirty="0" smtClean="0">
                          <a:solidFill>
                            <a:schemeClr val="dk1"/>
                          </a:solidFill>
                          <a:latin typeface="+mn-lt"/>
                          <a:ea typeface="+mn-ea"/>
                          <a:cs typeface="+mn-cs"/>
                        </a:rPr>
                        <a:t>1851–85</a:t>
                      </a:r>
                      <a:endParaRPr lang="en-US" dirty="0"/>
                    </a:p>
                  </a:txBody>
                  <a:tcPr/>
                </a:tc>
                <a:tc>
                  <a:txBody>
                    <a:bodyPr/>
                    <a:lstStyle/>
                    <a:p>
                      <a:r>
                        <a:rPr lang="en-US" dirty="0" smtClean="0"/>
                        <a:t>120</a:t>
                      </a:r>
                      <a:endParaRPr lang="en-US" dirty="0"/>
                    </a:p>
                  </a:txBody>
                  <a:tcPr/>
                </a:tc>
                <a:tc>
                  <a:txBody>
                    <a:bodyPr/>
                    <a:lstStyle/>
                    <a:p>
                      <a:r>
                        <a:rPr lang="en-US" dirty="0" smtClean="0"/>
                        <a:t>25</a:t>
                      </a:r>
                      <a:endParaRPr lang="en-US" dirty="0"/>
                    </a:p>
                  </a:txBody>
                  <a:tcPr/>
                </a:tc>
                <a:tc>
                  <a:txBody>
                    <a:bodyPr/>
                    <a:lstStyle/>
                    <a:p>
                      <a:r>
                        <a:rPr lang="en-US" dirty="0" smtClean="0"/>
                        <a:t>-15</a:t>
                      </a:r>
                      <a:endParaRPr lang="en-US" dirty="0"/>
                    </a:p>
                  </a:txBody>
                  <a:tcPr/>
                </a:tc>
              </a:tr>
              <a:tr h="420648">
                <a:tc>
                  <a:txBody>
                    <a:bodyPr/>
                    <a:lstStyle/>
                    <a:p>
                      <a:endParaRPr lang="en-US"/>
                    </a:p>
                  </a:txBody>
                  <a:tcPr/>
                </a:tc>
                <a:tc>
                  <a:txBody>
                    <a:bodyPr/>
                    <a:lstStyle/>
                    <a:p>
                      <a:r>
                        <a:rPr lang="en-US" sz="1800" kern="1200" baseline="0" dirty="0" smtClean="0">
                          <a:solidFill>
                            <a:schemeClr val="dk1"/>
                          </a:solidFill>
                          <a:latin typeface="+mn-lt"/>
                          <a:ea typeface="+mn-ea"/>
                          <a:cs typeface="+mn-cs"/>
                        </a:rPr>
                        <a:t>1886–1930</a:t>
                      </a:r>
                      <a:endParaRPr lang="en-US" dirty="0"/>
                    </a:p>
                  </a:txBody>
                  <a:tcPr/>
                </a:tc>
                <a:tc>
                  <a:txBody>
                    <a:bodyPr/>
                    <a:lstStyle/>
                    <a:p>
                      <a:r>
                        <a:rPr lang="en-US" dirty="0" smtClean="0"/>
                        <a:t>100</a:t>
                      </a:r>
                      <a:endParaRPr lang="en-US" dirty="0"/>
                    </a:p>
                  </a:txBody>
                  <a:tcPr/>
                </a:tc>
                <a:tc>
                  <a:txBody>
                    <a:bodyPr/>
                    <a:lstStyle/>
                    <a:p>
                      <a:r>
                        <a:rPr lang="en-US" dirty="0" smtClean="0"/>
                        <a:t>20</a:t>
                      </a:r>
                      <a:endParaRPr lang="en-US" dirty="0"/>
                    </a:p>
                  </a:txBody>
                  <a:tcPr/>
                </a:tc>
                <a:tc>
                  <a:txBody>
                    <a:bodyPr/>
                    <a:lstStyle/>
                    <a:p>
                      <a:r>
                        <a:rPr lang="en-US" dirty="0" smtClean="0"/>
                        <a:t>-10</a:t>
                      </a:r>
                      <a:endParaRPr lang="en-US" dirty="0"/>
                    </a:p>
                  </a:txBody>
                  <a:tcPr/>
                </a:tc>
              </a:tr>
              <a:tr h="726050">
                <a:tc>
                  <a:txBody>
                    <a:bodyPr/>
                    <a:lstStyle/>
                    <a:p>
                      <a:r>
                        <a:rPr lang="en-US" sz="1800" kern="1200" baseline="0" dirty="0" smtClean="0">
                          <a:solidFill>
                            <a:schemeClr val="dk1"/>
                          </a:solidFill>
                          <a:latin typeface="+mn-lt"/>
                          <a:ea typeface="+mn-ea"/>
                          <a:cs typeface="+mn-cs"/>
                        </a:rPr>
                        <a:t>Landfall at settled area</a:t>
                      </a:r>
                      <a:endParaRPr lang="en-US" dirty="0"/>
                    </a:p>
                  </a:txBody>
                  <a:tcPr/>
                </a:tc>
                <a:tc>
                  <a:txBody>
                    <a:bodyPr/>
                    <a:lstStyle/>
                    <a:p>
                      <a:r>
                        <a:rPr lang="en-US" sz="1800" kern="1200" baseline="0" dirty="0" smtClean="0">
                          <a:solidFill>
                            <a:schemeClr val="dk1"/>
                          </a:solidFill>
                          <a:latin typeface="+mn-lt"/>
                          <a:ea typeface="+mn-ea"/>
                          <a:cs typeface="+mn-cs"/>
                        </a:rPr>
                        <a:t>1851–85</a:t>
                      </a:r>
                      <a:endParaRPr lang="en-US" dirty="0"/>
                    </a:p>
                  </a:txBody>
                  <a:tcPr/>
                </a:tc>
                <a:tc>
                  <a:txBody>
                    <a:bodyPr/>
                    <a:lstStyle/>
                    <a:p>
                      <a:r>
                        <a:rPr lang="en-US" dirty="0" smtClean="0"/>
                        <a:t>60</a:t>
                      </a:r>
                      <a:endParaRPr lang="en-US" dirty="0"/>
                    </a:p>
                  </a:txBody>
                  <a:tcPr/>
                </a:tc>
                <a:tc>
                  <a:txBody>
                    <a:bodyPr/>
                    <a:lstStyle/>
                    <a:p>
                      <a:r>
                        <a:rPr lang="en-US" dirty="0" smtClean="0"/>
                        <a:t>15</a:t>
                      </a:r>
                      <a:endParaRPr lang="en-US" dirty="0"/>
                    </a:p>
                  </a:txBody>
                  <a:tcPr/>
                </a:tc>
                <a:tc>
                  <a:txBody>
                    <a:bodyPr/>
                    <a:lstStyle/>
                    <a:p>
                      <a:r>
                        <a:rPr lang="en-US" dirty="0" smtClean="0"/>
                        <a:t>0</a:t>
                      </a:r>
                      <a:endParaRPr lang="en-US" dirty="0"/>
                    </a:p>
                  </a:txBody>
                  <a:tcPr/>
                </a:tc>
              </a:tr>
              <a:tr h="420648">
                <a:tc>
                  <a:txBody>
                    <a:bodyPr/>
                    <a:lstStyle/>
                    <a:p>
                      <a:endParaRPr lang="en-US"/>
                    </a:p>
                  </a:txBody>
                  <a:tcPr/>
                </a:tc>
                <a:tc>
                  <a:txBody>
                    <a:bodyPr/>
                    <a:lstStyle/>
                    <a:p>
                      <a:r>
                        <a:rPr lang="en-US" sz="1800" kern="1200" baseline="0" dirty="0" smtClean="0">
                          <a:solidFill>
                            <a:schemeClr val="dk1"/>
                          </a:solidFill>
                          <a:latin typeface="+mn-lt"/>
                          <a:ea typeface="+mn-ea"/>
                          <a:cs typeface="+mn-cs"/>
                        </a:rPr>
                        <a:t>1886–1930</a:t>
                      </a:r>
                      <a:endParaRPr lang="en-US" dirty="0"/>
                    </a:p>
                  </a:txBody>
                  <a:tcPr/>
                </a:tc>
                <a:tc>
                  <a:txBody>
                    <a:bodyPr/>
                    <a:lstStyle/>
                    <a:p>
                      <a:r>
                        <a:rPr lang="en-US" dirty="0" smtClean="0"/>
                        <a:t>60</a:t>
                      </a:r>
                      <a:endParaRPr lang="en-US" dirty="0"/>
                    </a:p>
                  </a:txBody>
                  <a:tcPr/>
                </a:tc>
                <a:tc>
                  <a:txBody>
                    <a:bodyPr/>
                    <a:lstStyle/>
                    <a:p>
                      <a:r>
                        <a:rPr lang="en-US" dirty="0" smtClean="0"/>
                        <a:t>12</a:t>
                      </a:r>
                      <a:endParaRPr lang="en-US" dirty="0"/>
                    </a:p>
                  </a:txBody>
                  <a:tcPr/>
                </a:tc>
                <a:tc>
                  <a:txBody>
                    <a:bodyPr/>
                    <a:lstStyle/>
                    <a:p>
                      <a:r>
                        <a:rPr lang="en-US" dirty="0" smtClean="0"/>
                        <a:t>0</a:t>
                      </a:r>
                      <a:endParaRPr lang="en-US" dirty="0"/>
                    </a:p>
                  </a:txBody>
                  <a:tcPr/>
                </a:tc>
              </a:tr>
            </a:tbl>
          </a:graphicData>
        </a:graphic>
      </p:graphicFrame>
    </p:spTree>
    <p:extLst>
      <p:ext uri="{BB962C8B-B14F-4D97-AF65-F5344CB8AC3E}">
        <p14:creationId xmlns:p14="http://schemas.microsoft.com/office/powerpoint/2010/main" val="2889890976"/>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Text Box 2"/>
          <p:cNvSpPr txBox="1">
            <a:spLocks noChangeArrowheads="1"/>
          </p:cNvSpPr>
          <p:nvPr/>
        </p:nvSpPr>
        <p:spPr bwMode="auto">
          <a:xfrm>
            <a:off x="1294512" y="76200"/>
            <a:ext cx="6718507" cy="954107"/>
          </a:xfrm>
          <a:prstGeom prst="rect">
            <a:avLst/>
          </a:prstGeom>
          <a:noFill/>
          <a:ln w="9525">
            <a:noFill/>
            <a:miter lim="800000"/>
            <a:headEnd/>
            <a:tailEnd/>
          </a:ln>
          <a:effectLst/>
        </p:spPr>
        <p:txBody>
          <a:bodyPr wrap="none">
            <a:spAutoFit/>
          </a:bodyPr>
          <a:lstStyle/>
          <a:p>
            <a:pPr algn="ctr" eaLnBrk="1" hangingPunct="1"/>
            <a:r>
              <a:rPr lang="en-US" sz="2800" dirty="0">
                <a:solidFill>
                  <a:schemeClr val="bg1"/>
                </a:solidFill>
                <a:latin typeface="Times New Roman" pitchFamily="18" charset="0"/>
              </a:rPr>
              <a:t>Raw Data </a:t>
            </a:r>
            <a:r>
              <a:rPr lang="en-US" sz="2800" dirty="0" smtClean="0">
                <a:solidFill>
                  <a:schemeClr val="bg1"/>
                </a:solidFill>
                <a:latin typeface="Times New Roman" pitchFamily="18" charset="0"/>
              </a:rPr>
              <a:t>(Hurricane-force) </a:t>
            </a:r>
            <a:r>
              <a:rPr lang="en-US" sz="2800" dirty="0">
                <a:solidFill>
                  <a:schemeClr val="bg1"/>
                </a:solidFill>
                <a:latin typeface="Times New Roman" pitchFamily="18" charset="0"/>
              </a:rPr>
              <a:t>for </a:t>
            </a:r>
            <a:endParaRPr lang="en-US" sz="2800" dirty="0" smtClean="0">
              <a:solidFill>
                <a:schemeClr val="bg1"/>
              </a:solidFill>
              <a:latin typeface="Times New Roman" pitchFamily="18" charset="0"/>
            </a:endParaRPr>
          </a:p>
          <a:p>
            <a:pPr algn="ctr" eaLnBrk="1" hangingPunct="1"/>
            <a:r>
              <a:rPr lang="en-US" sz="2800" dirty="0" smtClean="0">
                <a:solidFill>
                  <a:schemeClr val="bg1"/>
                </a:solidFill>
                <a:latin typeface="Times New Roman" pitchFamily="18" charset="0"/>
              </a:rPr>
              <a:t>1928 San Felipe/Lake Okeechobee </a:t>
            </a:r>
            <a:r>
              <a:rPr lang="en-US" sz="2800" dirty="0">
                <a:solidFill>
                  <a:schemeClr val="bg1"/>
                </a:solidFill>
                <a:latin typeface="Times New Roman" pitchFamily="18" charset="0"/>
              </a:rPr>
              <a:t>Hurricane</a:t>
            </a:r>
          </a:p>
        </p:txBody>
      </p:sp>
      <p:graphicFrame>
        <p:nvGraphicFramePr>
          <p:cNvPr id="2" name="Table 1"/>
          <p:cNvGraphicFramePr>
            <a:graphicFrameLocks noGrp="1"/>
          </p:cNvGraphicFramePr>
          <p:nvPr>
            <p:extLst>
              <p:ext uri="{D42A27DB-BD31-4B8C-83A1-F6EECF244321}">
                <p14:modId xmlns:p14="http://schemas.microsoft.com/office/powerpoint/2010/main" val="2601519936"/>
              </p:ext>
            </p:extLst>
          </p:nvPr>
        </p:nvGraphicFramePr>
        <p:xfrm>
          <a:off x="457200" y="1219200"/>
          <a:ext cx="7543800" cy="6339840"/>
        </p:xfrm>
        <a:graphic>
          <a:graphicData uri="http://schemas.openxmlformats.org/drawingml/2006/table">
            <a:tbl>
              <a:tblPr/>
              <a:tblGrid>
                <a:gridCol w="457200"/>
                <a:gridCol w="533400"/>
                <a:gridCol w="457200"/>
                <a:gridCol w="457200"/>
                <a:gridCol w="381000"/>
                <a:gridCol w="457200"/>
                <a:gridCol w="1371602"/>
                <a:gridCol w="304800"/>
                <a:gridCol w="304800"/>
                <a:gridCol w="685800"/>
                <a:gridCol w="1143000"/>
                <a:gridCol w="990598"/>
              </a:tblGrid>
              <a:tr h="111914">
                <a:tc>
                  <a:txBody>
                    <a:bodyPr/>
                    <a:lstStyle/>
                    <a:p>
                      <a:pPr marL="0" marR="0" algn="l">
                        <a:spcBef>
                          <a:spcPts val="0"/>
                        </a:spcBef>
                        <a:spcAft>
                          <a:spcPts val="0"/>
                        </a:spcAft>
                      </a:pPr>
                      <a:r>
                        <a:rPr lang="en-US" sz="800" dirty="0">
                          <a:solidFill>
                            <a:schemeClr val="bg1"/>
                          </a:solidFill>
                          <a:effectLst/>
                          <a:latin typeface="Arial"/>
                          <a:ea typeface="Times New Roman"/>
                        </a:rPr>
                        <a:t>Day</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OBS</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PRES</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WIND</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DIR</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TEMP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LOCATION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LAT</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LON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SOURCE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SHIP NAME/ID</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COMMENTS</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74729">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 </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74729">
                <a:tc gridSpan="5">
                  <a:txBody>
                    <a:bodyPr/>
                    <a:lstStyle/>
                    <a:p>
                      <a:pPr marL="0" marR="0" algn="l">
                        <a:spcBef>
                          <a:spcPts val="0"/>
                        </a:spcBef>
                        <a:spcAft>
                          <a:spcPts val="0"/>
                        </a:spcAft>
                      </a:pPr>
                      <a:r>
                        <a:rPr lang="en-US" sz="800">
                          <a:solidFill>
                            <a:schemeClr val="bg1"/>
                          </a:solidFill>
                          <a:effectLst/>
                          <a:latin typeface="Arial"/>
                          <a:ea typeface="Times New Roman"/>
                        </a:rPr>
                        <a:t>1928 STORM 4 (SEPTEMBER)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12-Sep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16Z</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973</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 </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 </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POINTE A' PITRE, GUAD.</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162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615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12-Sep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17Z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946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POINTE A' PITRE, GUAD.</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162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615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12-Sep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1730Z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940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AGRONOMIQUE, GUAD.</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162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615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12-Sep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940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POINTE A' PITRE, GUAD.</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162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615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Eye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12-Sep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940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AGRONOMIQUE, GUAD.</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162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615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Eye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12-Sep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1830Z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940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AGRONOMIQUE, GUAD.</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162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615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12-Sep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19Z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944</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POINTE A' PITRE, GUAD.</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162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615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12-Sep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964</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POINTE A' PITRE, GUAD.</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162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615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12-Sep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2230Z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955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MARTINIQUE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146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611</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CHEN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Min-P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12Z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976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SHIP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176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652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"MATURA"</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13Z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960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SHIP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176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652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"MATURA"</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13Z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1001</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77</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SAN JUAN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14Z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78</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N/A</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ST. THOMAS</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184</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649</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MAX WIND</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14Z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1000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NE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77</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SAN JUAN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15Z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931</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Calm</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SHIP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176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652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"MATURA"</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Eye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15Z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997</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122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NE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78</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SAN JUAN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16Z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945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SHIP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176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652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"MATURA"</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16Z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990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130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NE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78</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SAN JUAN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17Z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963</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SHIP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176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652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"MATURA"</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17Z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986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130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NE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78</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SAN JUAN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17Z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990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ENE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SHIP-"HENRY HOLMES"</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183</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649</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UK036719</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Min-P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1750Z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949</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HUMACAO, P.R.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MIN PRESS</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975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SHIP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176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652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"MATURA"</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976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139</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NE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78</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SAN JUAN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998</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NNE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MAYAGUEZ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PORTO PIER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1830Z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976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SAN JUAN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MIN PRESS</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1830Z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936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GUAYAMA, P.R.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MIN PRESS</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19Z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980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NE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80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SAN JUAN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19Z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995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NNE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MAYAGUEZ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PORTO PIER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1930Z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974</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ARECIBO, P.R.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668</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MIN PRESS</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983</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78</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SAN JUAN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989</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SHIP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"MONTOSA"</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989</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NNE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MAYAGUEZ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PORTO PIER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2030Z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957</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PONCE, P.R.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MIN PRESS</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21Z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986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78</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77</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SAN JUAN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21Z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980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78</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HORMIGUEROS, P.R.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671</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21Z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987</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NNE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MAYAGUEZ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PORTO PIER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22Z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952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LARES, P.R.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183</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669</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COLON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MIN PRESS</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22Z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971</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NW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77</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HORMIGUEROS, P.R.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671</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22Z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977</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MAYAGUEZ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PORTO PIER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23Z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965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NW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77</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HORMIGUEROS, P.R.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671</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23Z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972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MAYAGUEZ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PORTO PIER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N/A</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SHIP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205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"PONCE"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Max-W</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14-Sep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968</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MAYAGUEZ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MIN PRESS</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14-Sep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964</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78</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HORMIGUEROS, P.R.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671</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Min-P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14-Sep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970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ENE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SHIP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"MONTOSA"</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14-Sep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970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MAYAGUEZ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PORTO PIER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14-Sep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964</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CABO ROJO, P.R.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181</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COLON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MIN PRESS</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14-Sep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0030Z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970</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50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ENE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MAYAGUEZ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PORTO PIER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 </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r>
            </a:tbl>
          </a:graphicData>
        </a:graphic>
      </p:graphicFrame>
    </p:spTree>
    <p:extLst>
      <p:ext uri="{BB962C8B-B14F-4D97-AF65-F5344CB8AC3E}">
        <p14:creationId xmlns:p14="http://schemas.microsoft.com/office/powerpoint/2010/main" val="2768695354"/>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7762" name="Rectangle 2"/>
          <p:cNvSpPr>
            <a:spLocks noChangeArrowheads="1"/>
          </p:cNvSpPr>
          <p:nvPr/>
        </p:nvSpPr>
        <p:spPr bwMode="auto">
          <a:xfrm>
            <a:off x="152400" y="1128713"/>
            <a:ext cx="8610600" cy="6124754"/>
          </a:xfrm>
          <a:prstGeom prst="rect">
            <a:avLst/>
          </a:prstGeom>
          <a:noFill/>
          <a:ln w="9525">
            <a:noFill/>
            <a:miter lim="800000"/>
            <a:headEnd/>
            <a:tailEnd/>
          </a:ln>
          <a:effectLst/>
        </p:spPr>
        <p:txBody>
          <a:bodyPr>
            <a:spAutoFit/>
          </a:bodyPr>
          <a:lstStyle/>
          <a:p>
            <a:pPr eaLnBrk="1" hangingPunct="1">
              <a:spcBef>
                <a:spcPct val="50000"/>
              </a:spcBef>
            </a:pPr>
            <a:r>
              <a:rPr lang="en-US" sz="1400" b="1" dirty="0" smtClean="0">
                <a:solidFill>
                  <a:schemeClr val="bg1"/>
                </a:solidFill>
                <a:latin typeface="Courier New" pitchFamily="49" charset="0"/>
              </a:rPr>
              <a:t>1928/04 </a:t>
            </a:r>
            <a:r>
              <a:rPr lang="en-US" sz="1400" b="1" dirty="0">
                <a:solidFill>
                  <a:schemeClr val="bg1"/>
                </a:solidFill>
                <a:latin typeface="Courier New" pitchFamily="49" charset="0"/>
              </a:rPr>
              <a:t>– 2010 REVISIONS:</a:t>
            </a:r>
          </a:p>
          <a:p>
            <a:pPr eaLnBrk="1" hangingPunct="1">
              <a:spcBef>
                <a:spcPct val="50000"/>
              </a:spcBef>
            </a:pPr>
            <a:endParaRPr lang="en-US" sz="1400" b="1" dirty="0">
              <a:solidFill>
                <a:schemeClr val="bg1"/>
              </a:solidFill>
              <a:latin typeface="Courier New" pitchFamily="49" charset="0"/>
            </a:endParaRPr>
          </a:p>
          <a:p>
            <a:pPr eaLnBrk="1" hangingPunct="1">
              <a:spcBef>
                <a:spcPct val="50000"/>
              </a:spcBef>
            </a:pPr>
            <a:r>
              <a:rPr lang="en-US" sz="1400" b="1" dirty="0">
                <a:solidFill>
                  <a:schemeClr val="bg1"/>
                </a:solidFill>
                <a:latin typeface="Courier New" pitchFamily="49" charset="0"/>
              </a:rPr>
              <a:t>24775 09/06/1928 M=15  4 SNBR= 553 NOT NAMED   XING=1 SSS=4</a:t>
            </a:r>
          </a:p>
          <a:p>
            <a:pPr eaLnBrk="1" hangingPunct="1">
              <a:spcBef>
                <a:spcPct val="50000"/>
              </a:spcBef>
            </a:pPr>
            <a:r>
              <a:rPr lang="en-US" sz="1400" b="1" dirty="0">
                <a:solidFill>
                  <a:schemeClr val="bg1"/>
                </a:solidFill>
                <a:latin typeface="Courier New" pitchFamily="49" charset="0"/>
              </a:rPr>
              <a:t>24775 09/06/1928 M=16  4 SNBR= 553 NOT NAMED   XING=1 SSS=4</a:t>
            </a:r>
          </a:p>
          <a:p>
            <a:pPr eaLnBrk="1" hangingPunct="1">
              <a:spcBef>
                <a:spcPct val="50000"/>
              </a:spcBef>
            </a:pPr>
            <a:r>
              <a:rPr lang="en-US" sz="1400" b="1" dirty="0">
                <a:solidFill>
                  <a:schemeClr val="bg1"/>
                </a:solidFill>
                <a:latin typeface="Courier New" pitchFamily="49" charset="0"/>
              </a:rPr>
              <a:t>                   **</a:t>
            </a:r>
          </a:p>
          <a:p>
            <a:pPr eaLnBrk="1" hangingPunct="1">
              <a:spcBef>
                <a:spcPct val="50000"/>
              </a:spcBef>
            </a:pPr>
            <a:endParaRPr lang="en-US" sz="1400" b="1" dirty="0">
              <a:solidFill>
                <a:schemeClr val="bg1"/>
              </a:solidFill>
              <a:latin typeface="Courier New" pitchFamily="49" charset="0"/>
            </a:endParaRPr>
          </a:p>
          <a:p>
            <a:pPr eaLnBrk="1" hangingPunct="1">
              <a:spcBef>
                <a:spcPct val="50000"/>
              </a:spcBef>
            </a:pPr>
            <a:r>
              <a:rPr lang="en-US" sz="1400" b="1" dirty="0">
                <a:solidFill>
                  <a:schemeClr val="bg1"/>
                </a:solidFill>
                <a:latin typeface="Courier New" pitchFamily="49" charset="0"/>
              </a:rPr>
              <a:t>24780 09/06*  0   0   0    0*  0   0   0    0*137 204  35    0*138 221  35    0</a:t>
            </a:r>
          </a:p>
          <a:p>
            <a:pPr eaLnBrk="1" hangingPunct="1">
              <a:spcBef>
                <a:spcPct val="50000"/>
              </a:spcBef>
            </a:pPr>
            <a:r>
              <a:rPr lang="en-US" sz="1400" b="1" dirty="0">
                <a:solidFill>
                  <a:schemeClr val="bg1"/>
                </a:solidFill>
                <a:latin typeface="Courier New" pitchFamily="49" charset="0"/>
              </a:rPr>
              <a:t>24780 09/06*142 170  30    0*141 185  30    0*140 200  35    0*138 216  40    0</a:t>
            </a:r>
          </a:p>
          <a:p>
            <a:pPr eaLnBrk="1" hangingPunct="1">
              <a:spcBef>
                <a:spcPct val="50000"/>
              </a:spcBef>
            </a:pPr>
            <a:r>
              <a:rPr lang="en-US" sz="1400" b="1" dirty="0">
                <a:solidFill>
                  <a:schemeClr val="bg1"/>
                </a:solidFill>
                <a:latin typeface="Courier New" pitchFamily="49" charset="0"/>
              </a:rPr>
              <a:t>            *** ***  **      *** ***  **      *** ***              ***  **</a:t>
            </a:r>
          </a:p>
          <a:p>
            <a:pPr eaLnBrk="1" hangingPunct="1">
              <a:spcBef>
                <a:spcPct val="50000"/>
              </a:spcBef>
            </a:pPr>
            <a:endParaRPr lang="en-US" sz="1400" b="1" dirty="0">
              <a:solidFill>
                <a:schemeClr val="bg1"/>
              </a:solidFill>
              <a:latin typeface="Courier New" pitchFamily="49" charset="0"/>
            </a:endParaRPr>
          </a:p>
          <a:p>
            <a:pPr eaLnBrk="1" hangingPunct="1">
              <a:spcBef>
                <a:spcPct val="50000"/>
              </a:spcBef>
            </a:pPr>
            <a:r>
              <a:rPr lang="en-US" sz="1400" b="1" dirty="0">
                <a:solidFill>
                  <a:schemeClr val="bg1"/>
                </a:solidFill>
                <a:latin typeface="Courier New" pitchFamily="49" charset="0"/>
              </a:rPr>
              <a:t>24785 09/07*139 239  35    0*140 257  35    0*141 275  35    0*142 294  35    0</a:t>
            </a:r>
          </a:p>
          <a:p>
            <a:pPr eaLnBrk="1" hangingPunct="1">
              <a:spcBef>
                <a:spcPct val="50000"/>
              </a:spcBef>
            </a:pPr>
            <a:r>
              <a:rPr lang="en-US" sz="1400" b="1" dirty="0">
                <a:solidFill>
                  <a:schemeClr val="bg1"/>
                </a:solidFill>
                <a:latin typeface="Courier New" pitchFamily="49" charset="0"/>
              </a:rPr>
              <a:t>24785 09/07*137 232  45    0*136 248  50    0*135 265  55    0*135 282  60    0</a:t>
            </a:r>
          </a:p>
          <a:p>
            <a:pPr eaLnBrk="1" hangingPunct="1">
              <a:spcBef>
                <a:spcPct val="50000"/>
              </a:spcBef>
            </a:pPr>
            <a:r>
              <a:rPr lang="en-US" sz="1400" b="1" dirty="0">
                <a:solidFill>
                  <a:schemeClr val="bg1"/>
                </a:solidFill>
                <a:latin typeface="Courier New" pitchFamily="49" charset="0"/>
              </a:rPr>
              <a:t>            *** ***  **      *** ***  **      *** ***  **      *** ***  **</a:t>
            </a:r>
          </a:p>
          <a:p>
            <a:pPr eaLnBrk="1" hangingPunct="1">
              <a:spcBef>
                <a:spcPct val="50000"/>
              </a:spcBef>
            </a:pPr>
            <a:endParaRPr lang="en-US" sz="1400" b="1" dirty="0">
              <a:solidFill>
                <a:schemeClr val="bg1"/>
              </a:solidFill>
              <a:latin typeface="Courier New" pitchFamily="49" charset="0"/>
            </a:endParaRPr>
          </a:p>
          <a:p>
            <a:pPr eaLnBrk="1" hangingPunct="1">
              <a:spcBef>
                <a:spcPct val="50000"/>
              </a:spcBef>
            </a:pPr>
            <a:r>
              <a:rPr lang="en-US" sz="1400" b="1" dirty="0">
                <a:solidFill>
                  <a:schemeClr val="bg1"/>
                </a:solidFill>
                <a:latin typeface="Courier New" pitchFamily="49" charset="0"/>
              </a:rPr>
              <a:t>24790 09/08*144 315  35    0*146 335  40    0*147 352  40    0*148 367  40    0</a:t>
            </a:r>
          </a:p>
          <a:p>
            <a:pPr eaLnBrk="1" hangingPunct="1">
              <a:spcBef>
                <a:spcPct val="50000"/>
              </a:spcBef>
            </a:pPr>
            <a:r>
              <a:rPr lang="en-US" sz="1400" b="1" dirty="0">
                <a:solidFill>
                  <a:schemeClr val="bg1"/>
                </a:solidFill>
                <a:latin typeface="Courier New" pitchFamily="49" charset="0"/>
              </a:rPr>
              <a:t>24790 09/08*135 300  60    0*136 317  60    0*137 335  60    0*138 352  60    0</a:t>
            </a:r>
          </a:p>
          <a:p>
            <a:pPr eaLnBrk="1" hangingPunct="1">
              <a:spcBef>
                <a:spcPct val="50000"/>
              </a:spcBef>
            </a:pPr>
            <a:r>
              <a:rPr lang="en-US" sz="1400" b="1" dirty="0">
                <a:solidFill>
                  <a:schemeClr val="bg1"/>
                </a:solidFill>
                <a:latin typeface="Courier New" pitchFamily="49" charset="0"/>
              </a:rPr>
              <a:t>            *** ***  **      *** ***  **      *** ***  **      *** ***  **</a:t>
            </a:r>
          </a:p>
          <a:p>
            <a:pPr eaLnBrk="1" hangingPunct="1">
              <a:spcBef>
                <a:spcPct val="50000"/>
              </a:spcBef>
            </a:pPr>
            <a:endParaRPr lang="en-US" sz="1400" b="1" dirty="0">
              <a:solidFill>
                <a:schemeClr val="bg1"/>
              </a:solidFill>
              <a:latin typeface="Courier New" pitchFamily="49" charset="0"/>
            </a:endParaRPr>
          </a:p>
          <a:p>
            <a:pPr eaLnBrk="1" hangingPunct="1">
              <a:spcBef>
                <a:spcPct val="50000"/>
              </a:spcBef>
            </a:pPr>
            <a:endParaRPr lang="en-US" sz="1400" b="1" dirty="0">
              <a:solidFill>
                <a:schemeClr val="bg1"/>
              </a:solidFill>
              <a:latin typeface="Courier New" pitchFamily="49" charset="0"/>
            </a:endParaRPr>
          </a:p>
        </p:txBody>
      </p:sp>
      <p:sp>
        <p:nvSpPr>
          <p:cNvPr id="1397763" name="Text Box 3"/>
          <p:cNvSpPr txBox="1">
            <a:spLocks noChangeArrowheads="1"/>
          </p:cNvSpPr>
          <p:nvPr/>
        </p:nvSpPr>
        <p:spPr bwMode="auto">
          <a:xfrm>
            <a:off x="712631" y="25400"/>
            <a:ext cx="7386958" cy="954107"/>
          </a:xfrm>
          <a:prstGeom prst="rect">
            <a:avLst/>
          </a:prstGeom>
          <a:noFill/>
          <a:ln w="9525">
            <a:noFill/>
            <a:miter lim="800000"/>
            <a:headEnd/>
            <a:tailEnd/>
          </a:ln>
          <a:effectLst/>
        </p:spPr>
        <p:txBody>
          <a:bodyPr wrap="none">
            <a:spAutoFit/>
          </a:bodyPr>
          <a:lstStyle/>
          <a:p>
            <a:pPr algn="ctr" eaLnBrk="1" hangingPunct="1"/>
            <a:r>
              <a:rPr lang="en-US" sz="2800" dirty="0">
                <a:solidFill>
                  <a:schemeClr val="bg1"/>
                </a:solidFill>
                <a:latin typeface="Times New Roman" pitchFamily="18" charset="0"/>
              </a:rPr>
              <a:t>Revised “Best Track” (HURDAT) Data </a:t>
            </a:r>
          </a:p>
          <a:p>
            <a:pPr algn="ctr" eaLnBrk="1" hangingPunct="1"/>
            <a:r>
              <a:rPr lang="en-US" sz="2800" dirty="0">
                <a:solidFill>
                  <a:schemeClr val="bg1"/>
                </a:solidFill>
                <a:latin typeface="Times New Roman" pitchFamily="18" charset="0"/>
              </a:rPr>
              <a:t>for </a:t>
            </a:r>
            <a:r>
              <a:rPr lang="en-US" sz="2800" dirty="0" smtClean="0">
                <a:solidFill>
                  <a:schemeClr val="bg1"/>
                </a:solidFill>
                <a:latin typeface="Times New Roman" pitchFamily="18" charset="0"/>
              </a:rPr>
              <a:t>1928 San Felipe/Lake Okeechobee </a:t>
            </a:r>
            <a:r>
              <a:rPr lang="en-US" sz="2800" dirty="0">
                <a:solidFill>
                  <a:schemeClr val="bg1"/>
                </a:solidFill>
                <a:latin typeface="Times New Roman" pitchFamily="18" charset="0"/>
              </a:rPr>
              <a:t>Hurricane</a:t>
            </a:r>
          </a:p>
        </p:txBody>
      </p:sp>
    </p:spTree>
    <p:extLst>
      <p:ext uri="{BB962C8B-B14F-4D97-AF65-F5344CB8AC3E}">
        <p14:creationId xmlns:p14="http://schemas.microsoft.com/office/powerpoint/2010/main" val="3264262832"/>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9810" name="Rectangle 2"/>
          <p:cNvSpPr>
            <a:spLocks noChangeArrowheads="1"/>
          </p:cNvSpPr>
          <p:nvPr/>
        </p:nvSpPr>
        <p:spPr bwMode="auto">
          <a:xfrm>
            <a:off x="228600" y="1030307"/>
            <a:ext cx="8686800" cy="5747727"/>
          </a:xfrm>
          <a:prstGeom prst="rect">
            <a:avLst/>
          </a:prstGeom>
          <a:noFill/>
          <a:ln w="9525">
            <a:noFill/>
            <a:miter lim="800000"/>
            <a:headEnd/>
            <a:tailEnd/>
          </a:ln>
          <a:effectLst/>
        </p:spPr>
        <p:txBody>
          <a:bodyPr>
            <a:spAutoFit/>
          </a:bodyPr>
          <a:lstStyle/>
          <a:p>
            <a:pPr eaLnBrk="1" hangingPunct="1">
              <a:spcBef>
                <a:spcPct val="50000"/>
              </a:spcBef>
            </a:pPr>
            <a:r>
              <a:rPr lang="en-US" sz="1050" b="1" dirty="0" smtClean="0">
                <a:solidFill>
                  <a:schemeClr val="bg1"/>
                </a:solidFill>
                <a:latin typeface="Courier New" pitchFamily="49" charset="0"/>
              </a:rPr>
              <a:t>The </a:t>
            </a:r>
            <a:r>
              <a:rPr lang="en-US" sz="1050" b="1" dirty="0">
                <a:solidFill>
                  <a:schemeClr val="bg1"/>
                </a:solidFill>
                <a:latin typeface="Courier New" pitchFamily="49" charset="0"/>
              </a:rPr>
              <a:t>hurricane next made landfall in Southeast Florida around 00 UTC on the 17th of September at 26.7N 80.0W.  A 929 mb pressure reading was observed at 00 UTC on the 17th from the AT&amp;T Company office in West Palm Beach and this is what is utilized in HURDAT and also what has been accepted as the central pressure in Jarrell et al.  However, Ho et al. (and Schwerdt et al. previously) had used a 935 mb reading from the West Palm Beach Everglades Drainage District Office, as the basis for a 935 mb central pressure at landfall.  Given that the pressure readings may vary based upon a true calibration as well as relative location to the exact eye center, the 929 mb value is retained as the central pressure at landfall for this hurricane.  929 mb suggests 124 kt [131 kt] from the north of 25N [south of 25N] Brown et al. pressure-wind relationship.  The hurricane was rather large in size (325 nmi radius of closed isobar and RMW of 25 nmi – compared with 15 nmi from climatology for this landfall latitude and central pressure [Vickery et al. 2001]).  (Ho et al. had estimated a 28 nm RMW.  However, after reviewing all available observations, it appears that this was somewhat too large.  Our best estimate of the RMW is 25 nm, plus/minus 5 nm.) The environmental pressures were somewhat low, with an outer closed isobar of 1009 mb.  The translational velocity was moderate at about 13 kt at landfall.  Taking an average of the pressure-wind relationship for south and north of 25N gives 128 kt.  Accounting for the large size and low environmental pressures would indicate a maximum 1-min wind of about 125 kt at landfall in southeast Florida, making this a US Category 4 hurricane.  This is a 5 kt reduction from what was in HURDAT originally.  Peak observed winds after landfall were 60 kt within 2 </a:t>
            </a:r>
            <a:r>
              <a:rPr lang="en-US" sz="1050" b="1" dirty="0" err="1">
                <a:solidFill>
                  <a:schemeClr val="bg1"/>
                </a:solidFill>
                <a:latin typeface="Courier New" pitchFamily="49" charset="0"/>
              </a:rPr>
              <a:t>hr</a:t>
            </a:r>
            <a:r>
              <a:rPr lang="en-US" sz="1050" b="1" dirty="0">
                <a:solidFill>
                  <a:schemeClr val="bg1"/>
                </a:solidFill>
                <a:latin typeface="Courier New" pitchFamily="49" charset="0"/>
              </a:rPr>
              <a:t> of 06 UTC on the 17th, 70 kt at 12 UTC, and 42 kt at 18 UTC, though the available observations were extremely sparse (the 60 and 70 kt reports were actually ship reports though the hurricane was overland).  A run of the Kaplan and DeMaria inland-decay model suggests winds of 74 kt at 06 UTC, 58 kt at 12 UTC, and 48 kt at 18 UTC.  Because of the large size of the hurricane and that it was likely intensifying right up until landfall, winds are chosen for HURDAT after landfall substantially higher than the inland-decay model would suggest:  100 kt at 06 UTC, 85 kt at 12 UTC, and 75 kt at 18 UTC.  These values are reduced from that originally shown in HURDAT by 15, 25, and 15 kt, respectively.  Based upon these analyzed winds, SW Florida was impacted by Category 3 hurricane winds and NW Florida was impacted by Category 1 hurricane winds.  Neither region was included in the hurricane state impact summary in HURDAT previously.  The hurricane recurved over the Florida peninsula late on the 17th and early on the 18th and the center passed just east of Jacksonville.  Jacksonville’s 17 kt NW concurrent with 979 mb minimum pressure at 0750 UTC on the 18th suggests a central pressure of 977 mb (which is now included into HURDAT at 06 UTC).  This central pressure suggests winds of 76 kt from the north of 25N pressure-wind relationship (73 kt for filling cyclones).  Given that the maximum winds were still over land at 06 UTC, the intensity at this time analyzed to be 65 kt, down from 75 kt originally. (It is noted that pressures were estimated every 12 hours into HURDAT after landfall [955 mb at 12 UTC on the 17th, 974 mb at 00 UTC on the 18th, etc.].  However, none of these are based upon any direct observations as can be determined.  These are now removed from HURDAT.)</a:t>
            </a:r>
            <a:endParaRPr lang="en-US" sz="1050" b="1" dirty="0">
              <a:latin typeface="Courier New" pitchFamily="49" charset="0"/>
            </a:endParaRPr>
          </a:p>
        </p:txBody>
      </p:sp>
      <p:sp>
        <p:nvSpPr>
          <p:cNvPr id="1399811" name="Text Box 3"/>
          <p:cNvSpPr txBox="1">
            <a:spLocks noChangeArrowheads="1"/>
          </p:cNvSpPr>
          <p:nvPr/>
        </p:nvSpPr>
        <p:spPr bwMode="auto">
          <a:xfrm>
            <a:off x="856464" y="76200"/>
            <a:ext cx="7245894" cy="954107"/>
          </a:xfrm>
          <a:prstGeom prst="rect">
            <a:avLst/>
          </a:prstGeom>
          <a:noFill/>
          <a:ln w="9525">
            <a:noFill/>
            <a:miter lim="800000"/>
            <a:headEnd/>
            <a:tailEnd/>
          </a:ln>
          <a:effectLst/>
        </p:spPr>
        <p:txBody>
          <a:bodyPr wrap="none">
            <a:spAutoFit/>
          </a:bodyPr>
          <a:lstStyle/>
          <a:p>
            <a:pPr algn="ctr" eaLnBrk="1" hangingPunct="1"/>
            <a:r>
              <a:rPr lang="en-US" sz="2800" dirty="0">
                <a:solidFill>
                  <a:schemeClr val="bg1"/>
                </a:solidFill>
                <a:latin typeface="Times New Roman" pitchFamily="18" charset="0"/>
              </a:rPr>
              <a:t>Metadata File for </a:t>
            </a:r>
            <a:endParaRPr lang="en-US" sz="2800" dirty="0" smtClean="0">
              <a:solidFill>
                <a:schemeClr val="bg1"/>
              </a:solidFill>
              <a:latin typeface="Times New Roman" pitchFamily="18" charset="0"/>
            </a:endParaRPr>
          </a:p>
          <a:p>
            <a:pPr algn="ctr" eaLnBrk="1" hangingPunct="1"/>
            <a:r>
              <a:rPr lang="en-US" sz="2800" dirty="0" smtClean="0">
                <a:solidFill>
                  <a:schemeClr val="bg1"/>
                </a:solidFill>
                <a:latin typeface="Times New Roman" pitchFamily="18" charset="0"/>
              </a:rPr>
              <a:t>the 1928 San Felipe/Lake Okeechobee </a:t>
            </a:r>
            <a:r>
              <a:rPr lang="en-US" sz="2800" dirty="0">
                <a:solidFill>
                  <a:schemeClr val="bg1"/>
                </a:solidFill>
                <a:latin typeface="Times New Roman" pitchFamily="18" charset="0"/>
              </a:rPr>
              <a:t>Hurricane</a:t>
            </a:r>
          </a:p>
        </p:txBody>
      </p:sp>
    </p:spTree>
    <p:extLst>
      <p:ext uri="{BB962C8B-B14F-4D97-AF65-F5344CB8AC3E}">
        <p14:creationId xmlns:p14="http://schemas.microsoft.com/office/powerpoint/2010/main" val="451186974"/>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22" name="Rectangle 2"/>
          <p:cNvSpPr>
            <a:spLocks noGrp="1" noChangeArrowheads="1"/>
          </p:cNvSpPr>
          <p:nvPr>
            <p:ph type="title"/>
          </p:nvPr>
        </p:nvSpPr>
        <p:spPr>
          <a:xfrm>
            <a:off x="457200" y="-152400"/>
            <a:ext cx="8686800" cy="1143000"/>
          </a:xfrm>
        </p:spPr>
        <p:txBody>
          <a:bodyPr/>
          <a:lstStyle/>
          <a:p>
            <a:r>
              <a:rPr lang="en-US" sz="4000" dirty="0">
                <a:solidFill>
                  <a:schemeClr val="bg1"/>
                </a:solidFill>
              </a:rPr>
              <a:t>Hurricane Observational Milestones</a:t>
            </a:r>
          </a:p>
        </p:txBody>
      </p:sp>
      <p:sp>
        <p:nvSpPr>
          <p:cNvPr id="1310723" name="Rectangle 3"/>
          <p:cNvSpPr>
            <a:spLocks noGrp="1" noChangeArrowheads="1"/>
          </p:cNvSpPr>
          <p:nvPr>
            <p:ph type="body" sz="half" idx="1"/>
          </p:nvPr>
        </p:nvSpPr>
        <p:spPr>
          <a:xfrm>
            <a:off x="685800" y="5638800"/>
            <a:ext cx="7772400" cy="1143000"/>
          </a:xfrm>
        </p:spPr>
        <p:txBody>
          <a:bodyPr/>
          <a:lstStyle/>
          <a:p>
            <a:pPr>
              <a:lnSpc>
                <a:spcPct val="80000"/>
              </a:lnSpc>
            </a:pPr>
            <a:r>
              <a:rPr lang="en-US" sz="2000" dirty="0">
                <a:solidFill>
                  <a:schemeClr val="bg1"/>
                </a:solidFill>
              </a:rPr>
              <a:t>From the period 1886 to 1930, the original HURDAT was created from a once daily 12 </a:t>
            </a:r>
            <a:r>
              <a:rPr lang="en-US" sz="2000" dirty="0" smtClean="0">
                <a:solidFill>
                  <a:schemeClr val="bg1"/>
                </a:solidFill>
              </a:rPr>
              <a:t>UTC </a:t>
            </a:r>
            <a:r>
              <a:rPr lang="en-US" sz="2000" dirty="0">
                <a:solidFill>
                  <a:schemeClr val="bg1"/>
                </a:solidFill>
              </a:rPr>
              <a:t>track and intensity estimate. The 00, 06, and 18 </a:t>
            </a:r>
            <a:r>
              <a:rPr lang="en-US" sz="2000" dirty="0" smtClean="0">
                <a:solidFill>
                  <a:schemeClr val="bg1"/>
                </a:solidFill>
              </a:rPr>
              <a:t>UTC </a:t>
            </a:r>
            <a:r>
              <a:rPr lang="en-US" sz="2000" dirty="0">
                <a:solidFill>
                  <a:schemeClr val="bg1"/>
                </a:solidFill>
              </a:rPr>
              <a:t>track and intensity estimates were interpolated from </a:t>
            </a:r>
            <a:r>
              <a:rPr lang="en-US" sz="2000" dirty="0" smtClean="0">
                <a:solidFill>
                  <a:schemeClr val="bg1"/>
                </a:solidFill>
              </a:rPr>
              <a:t>the once a  </a:t>
            </a:r>
            <a:r>
              <a:rPr lang="en-US" sz="2000" dirty="0">
                <a:solidFill>
                  <a:schemeClr val="bg1"/>
                </a:solidFill>
              </a:rPr>
              <a:t>day’s 12 </a:t>
            </a:r>
            <a:r>
              <a:rPr lang="en-US" sz="2000" dirty="0" smtClean="0">
                <a:solidFill>
                  <a:schemeClr val="bg1"/>
                </a:solidFill>
              </a:rPr>
              <a:t>UTC estimate.</a:t>
            </a:r>
            <a:endParaRPr lang="en-US" sz="2000" dirty="0">
              <a:solidFill>
                <a:schemeClr val="bg1"/>
              </a:solidFill>
            </a:endParaRPr>
          </a:p>
        </p:txBody>
      </p:sp>
      <p:pic>
        <p:nvPicPr>
          <p:cNvPr id="13977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8153400" cy="4779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3505200" y="762000"/>
            <a:ext cx="304800" cy="4114800"/>
          </a:xfrm>
          <a:prstGeom prst="rect">
            <a:avLst/>
          </a:prstGeom>
          <a:solidFill>
            <a:schemeClr val="accent1">
              <a:alpha val="4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2"/>
          <p:cNvSpPr txBox="1">
            <a:spLocks noChangeArrowheads="1"/>
          </p:cNvSpPr>
          <p:nvPr/>
        </p:nvSpPr>
        <p:spPr bwMode="auto">
          <a:xfrm>
            <a:off x="3060700" y="2211989"/>
            <a:ext cx="1193800" cy="952500"/>
          </a:xfrm>
          <a:prstGeom prst="rect">
            <a:avLst/>
          </a:prstGeom>
          <a:solidFill>
            <a:schemeClr val="bg1">
              <a:alpha val="82000"/>
            </a:schemeClr>
          </a:solidFill>
          <a:ln w="9525">
            <a:solidFill>
              <a:schemeClr val="tx1"/>
            </a:solid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2800" dirty="0" smtClean="0">
                <a:solidFill>
                  <a:schemeClr val="tx1"/>
                </a:solidFill>
              </a:rPr>
              <a:t>1926-1930</a:t>
            </a:r>
            <a:endParaRPr lang="en-US" sz="2800" dirty="0">
              <a:solidFill>
                <a:schemeClr val="tx1"/>
              </a:solidFill>
            </a:endParaRPr>
          </a:p>
        </p:txBody>
      </p:sp>
    </p:spTree>
    <p:extLst>
      <p:ext uri="{BB962C8B-B14F-4D97-AF65-F5344CB8AC3E}">
        <p14:creationId xmlns:p14="http://schemas.microsoft.com/office/powerpoint/2010/main" val="315948737"/>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228600"/>
            <a:ext cx="8686800" cy="6863417"/>
          </a:xfrm>
          <a:prstGeom prst="rect">
            <a:avLst/>
          </a:prstGeom>
        </p:spPr>
        <p:txBody>
          <a:bodyPr wrap="square">
            <a:spAutoFit/>
          </a:bodyPr>
          <a:lstStyle/>
          <a:p>
            <a:pPr eaLnBrk="1" hangingPunct="1">
              <a:spcBef>
                <a:spcPct val="50000"/>
              </a:spcBef>
            </a:pPr>
            <a:r>
              <a:rPr lang="en-US" b="1" dirty="0">
                <a:solidFill>
                  <a:schemeClr val="bg1"/>
                </a:solidFill>
                <a:latin typeface="Times New Roman" pitchFamily="18" charset="0"/>
              </a:rPr>
              <a:t>Storm #4, 1928 (The San Felipe/Lake Okeechobee Hurricane) </a:t>
            </a:r>
            <a:r>
              <a:rPr lang="en-US" b="1" dirty="0" smtClean="0">
                <a:solidFill>
                  <a:schemeClr val="bg1"/>
                </a:solidFill>
                <a:latin typeface="Times New Roman" pitchFamily="18" charset="0"/>
              </a:rPr>
              <a:t>Best </a:t>
            </a:r>
            <a:r>
              <a:rPr lang="en-US" b="1" dirty="0">
                <a:solidFill>
                  <a:schemeClr val="bg1"/>
                </a:solidFill>
                <a:latin typeface="Times New Roman" pitchFamily="18" charset="0"/>
              </a:rPr>
              <a:t>Track Change Committee Comments and Replies to the Comments</a:t>
            </a:r>
          </a:p>
          <a:p>
            <a:pPr eaLnBrk="1" hangingPunct="1">
              <a:spcBef>
                <a:spcPct val="50000"/>
              </a:spcBef>
            </a:pPr>
            <a:r>
              <a:rPr lang="en-US" sz="1600" dirty="0">
                <a:solidFill>
                  <a:schemeClr val="bg1"/>
                </a:solidFill>
                <a:latin typeface="Times New Roman" pitchFamily="18" charset="0"/>
              </a:rPr>
              <a:t>Comments on the proposed revisions to the 1928 Hurricane Season from the Best Track </a:t>
            </a:r>
            <a:r>
              <a:rPr lang="en-US" sz="1600" dirty="0" smtClean="0">
                <a:solidFill>
                  <a:schemeClr val="bg1"/>
                </a:solidFill>
                <a:latin typeface="Times New Roman" pitchFamily="18" charset="0"/>
              </a:rPr>
              <a:t>Change Committee </a:t>
            </a:r>
            <a:r>
              <a:rPr lang="en-US" sz="1600" dirty="0">
                <a:solidFill>
                  <a:schemeClr val="bg1"/>
                </a:solidFill>
                <a:latin typeface="Times New Roman" pitchFamily="18" charset="0"/>
              </a:rPr>
              <a:t>are in regular font.  [Replies to the Committee are indented and </a:t>
            </a:r>
            <a:r>
              <a:rPr lang="en-US" sz="1600" b="1" dirty="0">
                <a:solidFill>
                  <a:schemeClr val="bg1"/>
                </a:solidFill>
                <a:latin typeface="Times New Roman" pitchFamily="18" charset="0"/>
              </a:rPr>
              <a:t>boldface</a:t>
            </a:r>
            <a:r>
              <a:rPr lang="en-US" sz="1600" dirty="0">
                <a:solidFill>
                  <a:schemeClr val="bg1"/>
                </a:solidFill>
                <a:latin typeface="Times New Roman" pitchFamily="18" charset="0"/>
              </a:rPr>
              <a:t>. – Chris Landsea – June 2010]</a:t>
            </a:r>
          </a:p>
          <a:p>
            <a:pPr eaLnBrk="1" hangingPunct="1">
              <a:spcBef>
                <a:spcPct val="50000"/>
              </a:spcBef>
            </a:pPr>
            <a:endParaRPr lang="en-US" sz="1600" dirty="0">
              <a:solidFill>
                <a:schemeClr val="bg1"/>
              </a:solidFill>
              <a:latin typeface="Times New Roman" pitchFamily="18" charset="0"/>
            </a:endParaRPr>
          </a:p>
          <a:p>
            <a:pPr eaLnBrk="1" hangingPunct="1">
              <a:spcBef>
                <a:spcPct val="50000"/>
              </a:spcBef>
            </a:pPr>
            <a:r>
              <a:rPr lang="en-US" sz="1600" dirty="0">
                <a:solidFill>
                  <a:schemeClr val="bg1"/>
                </a:solidFill>
                <a:latin typeface="Times New Roman" pitchFamily="18" charset="0"/>
              </a:rPr>
              <a:t>Storm #4, 1928:</a:t>
            </a:r>
          </a:p>
          <a:p>
            <a:pPr eaLnBrk="1" hangingPunct="1">
              <a:spcBef>
                <a:spcPct val="50000"/>
              </a:spcBef>
            </a:pPr>
            <a:r>
              <a:rPr lang="en-US" sz="1600" dirty="0">
                <a:solidFill>
                  <a:schemeClr val="bg1"/>
                </a:solidFill>
                <a:latin typeface="Times New Roman" pitchFamily="18" charset="0"/>
              </a:rPr>
              <a:t>	1.  The 50 kt observation on 7 September is a south wind (presumably east of the center), which suggest the possibility that the winds were stronger north of the center.  Please consider revising the intensities for this and subsequent days.</a:t>
            </a:r>
          </a:p>
          <a:p>
            <a:pPr eaLnBrk="1" hangingPunct="1">
              <a:spcBef>
                <a:spcPct val="50000"/>
              </a:spcBef>
            </a:pPr>
            <a:r>
              <a:rPr lang="en-US" sz="1600" dirty="0">
                <a:solidFill>
                  <a:schemeClr val="bg1"/>
                </a:solidFill>
                <a:latin typeface="Times New Roman" pitchFamily="18" charset="0"/>
              </a:rPr>
              <a:t>	</a:t>
            </a:r>
            <a:r>
              <a:rPr lang="en-US" sz="1600" b="1" dirty="0">
                <a:solidFill>
                  <a:schemeClr val="bg1"/>
                </a:solidFill>
                <a:latin typeface="Times New Roman" pitchFamily="18" charset="0"/>
              </a:rPr>
              <a:t>[Agreed.]</a:t>
            </a:r>
          </a:p>
          <a:p>
            <a:pPr eaLnBrk="1" hangingPunct="1">
              <a:spcBef>
                <a:spcPct val="50000"/>
              </a:spcBef>
            </a:pPr>
            <a:endParaRPr lang="en-US" sz="1600" dirty="0">
              <a:solidFill>
                <a:schemeClr val="bg1"/>
              </a:solidFill>
              <a:latin typeface="Times New Roman" pitchFamily="18" charset="0"/>
            </a:endParaRPr>
          </a:p>
          <a:p>
            <a:pPr eaLnBrk="1" hangingPunct="1">
              <a:spcBef>
                <a:spcPct val="50000"/>
              </a:spcBef>
            </a:pPr>
            <a:r>
              <a:rPr lang="en-US" sz="1600" dirty="0">
                <a:solidFill>
                  <a:schemeClr val="bg1"/>
                </a:solidFill>
                <a:latin typeface="Times New Roman" pitchFamily="18" charset="0"/>
              </a:rPr>
              <a:t>	2. Does the available data justify the small kinks shown in the track on 12 and 14 September (especially the one that brought the center close to the north coast of Hispaniola?)  If not, please consider smoothing the kinks out.</a:t>
            </a:r>
          </a:p>
          <a:p>
            <a:pPr eaLnBrk="1" hangingPunct="1">
              <a:spcBef>
                <a:spcPct val="50000"/>
              </a:spcBef>
            </a:pPr>
            <a:r>
              <a:rPr lang="en-US" sz="1600" dirty="0" smtClean="0">
                <a:solidFill>
                  <a:schemeClr val="bg1"/>
                </a:solidFill>
                <a:latin typeface="Times New Roman" pitchFamily="18" charset="0"/>
              </a:rPr>
              <a:t>	</a:t>
            </a:r>
            <a:r>
              <a:rPr lang="en-US" sz="1600" b="1" dirty="0" smtClean="0">
                <a:solidFill>
                  <a:schemeClr val="bg1"/>
                </a:solidFill>
                <a:latin typeface="Times New Roman" pitchFamily="18" charset="0"/>
              </a:rPr>
              <a:t>[</a:t>
            </a:r>
            <a:r>
              <a:rPr lang="en-US" sz="1600" b="1" dirty="0">
                <a:solidFill>
                  <a:schemeClr val="bg1"/>
                </a:solidFill>
                <a:latin typeface="Times New Roman" pitchFamily="18" charset="0"/>
              </a:rPr>
              <a:t>Observations do confirm a modest turn of the hurricane toward the west-northwest </a:t>
            </a:r>
            <a:r>
              <a:rPr lang="en-US" sz="1600" b="1" dirty="0" smtClean="0">
                <a:solidFill>
                  <a:schemeClr val="bg1"/>
                </a:solidFill>
                <a:latin typeface="Times New Roman" pitchFamily="18" charset="0"/>
              </a:rPr>
              <a:t>	beginning 	around </a:t>
            </a:r>
            <a:r>
              <a:rPr lang="en-US" sz="1600" b="1" dirty="0">
                <a:solidFill>
                  <a:schemeClr val="bg1"/>
                </a:solidFill>
                <a:latin typeface="Times New Roman" pitchFamily="18" charset="0"/>
              </a:rPr>
              <a:t>00 UTC 13th.  Agreed to smooth the kink around 12 UTC on the </a:t>
            </a:r>
            <a:r>
              <a:rPr lang="en-US" sz="1600" b="1" dirty="0" smtClean="0">
                <a:solidFill>
                  <a:schemeClr val="bg1"/>
                </a:solidFill>
                <a:latin typeface="Times New Roman" pitchFamily="18" charset="0"/>
              </a:rPr>
              <a:t>	14th</a:t>
            </a:r>
            <a:r>
              <a:rPr lang="en-US" sz="1600" b="1" dirty="0">
                <a:solidFill>
                  <a:schemeClr val="bg1"/>
                </a:solidFill>
                <a:latin typeface="Times New Roman" pitchFamily="18" charset="0"/>
              </a:rPr>
              <a:t>, </a:t>
            </a:r>
            <a:r>
              <a:rPr lang="en-US" sz="1600" b="1" dirty="0" smtClean="0">
                <a:solidFill>
                  <a:schemeClr val="bg1"/>
                </a:solidFill>
                <a:latin typeface="Times New Roman" pitchFamily="18" charset="0"/>
              </a:rPr>
              <a:t>as there </a:t>
            </a:r>
            <a:r>
              <a:rPr lang="en-US" sz="1600" b="1" dirty="0">
                <a:solidFill>
                  <a:schemeClr val="bg1"/>
                </a:solidFill>
                <a:latin typeface="Times New Roman" pitchFamily="18" charset="0"/>
              </a:rPr>
              <a:t>is limited </a:t>
            </a:r>
            <a:r>
              <a:rPr lang="en-US" sz="1600" b="1" dirty="0" smtClean="0">
                <a:solidFill>
                  <a:schemeClr val="bg1"/>
                </a:solidFill>
                <a:latin typeface="Times New Roman" pitchFamily="18" charset="0"/>
              </a:rPr>
              <a:t>inner </a:t>
            </a:r>
            <a:r>
              <a:rPr lang="en-US" sz="1600" b="1" dirty="0">
                <a:solidFill>
                  <a:schemeClr val="bg1"/>
                </a:solidFill>
                <a:latin typeface="Times New Roman" pitchFamily="18" charset="0"/>
              </a:rPr>
              <a:t>core data.]</a:t>
            </a:r>
          </a:p>
          <a:p>
            <a:pPr eaLnBrk="1" hangingPunct="1">
              <a:spcBef>
                <a:spcPct val="50000"/>
              </a:spcBef>
            </a:pPr>
            <a:endParaRPr lang="en-US" sz="1600" dirty="0">
              <a:solidFill>
                <a:schemeClr val="bg1"/>
              </a:solidFill>
              <a:latin typeface="Times New Roman" pitchFamily="18" charset="0"/>
            </a:endParaRPr>
          </a:p>
          <a:p>
            <a:pPr eaLnBrk="1" hangingPunct="1">
              <a:spcBef>
                <a:spcPct val="50000"/>
              </a:spcBef>
            </a:pPr>
            <a:r>
              <a:rPr lang="en-US" sz="1600" dirty="0">
                <a:solidFill>
                  <a:schemeClr val="bg1"/>
                </a:solidFill>
                <a:latin typeface="Times New Roman" pitchFamily="18" charset="0"/>
              </a:rPr>
              <a:t>	</a:t>
            </a:r>
          </a:p>
        </p:txBody>
      </p:sp>
    </p:spTree>
    <p:extLst>
      <p:ext uri="{BB962C8B-B14F-4D97-AF65-F5344CB8AC3E}">
        <p14:creationId xmlns:p14="http://schemas.microsoft.com/office/powerpoint/2010/main" val="3361769321"/>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039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93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p:cNvSpPr txBox="1">
            <a:spLocks noChangeArrowheads="1"/>
          </p:cNvSpPr>
          <p:nvPr/>
        </p:nvSpPr>
        <p:spPr bwMode="auto">
          <a:xfrm>
            <a:off x="6934200" y="838200"/>
            <a:ext cx="1922322" cy="523220"/>
          </a:xfrm>
          <a:prstGeom prst="rect">
            <a:avLst/>
          </a:prstGeom>
          <a:solidFill>
            <a:schemeClr val="accent1"/>
          </a:solidFill>
          <a:ln w="9525">
            <a:noFill/>
            <a:miter lim="800000"/>
            <a:headEnd/>
            <a:tailEnd/>
          </a:ln>
          <a:effectLst/>
        </p:spPr>
        <p:txBody>
          <a:bodyPr wrap="none">
            <a:spAutoFit/>
          </a:bodyPr>
          <a:lstStyle/>
          <a:p>
            <a:pPr algn="ctr" eaLnBrk="1" hangingPunct="1"/>
            <a:r>
              <a:rPr lang="en-US" sz="2800" dirty="0" smtClean="0">
                <a:solidFill>
                  <a:srgbClr val="000000"/>
                </a:solidFill>
                <a:latin typeface="Times New Roman" pitchFamily="18" charset="0"/>
              </a:rPr>
              <a:t>ORIGINAL</a:t>
            </a:r>
            <a:endParaRPr lang="en-US" sz="2800" dirty="0">
              <a:solidFill>
                <a:srgbClr val="000000"/>
              </a:solidFill>
              <a:latin typeface="Times New Roman" pitchFamily="18" charset="0"/>
            </a:endParaRPr>
          </a:p>
        </p:txBody>
      </p:sp>
    </p:spTree>
    <p:extLst>
      <p:ext uri="{BB962C8B-B14F-4D97-AF65-F5344CB8AC3E}">
        <p14:creationId xmlns:p14="http://schemas.microsoft.com/office/powerpoint/2010/main" val="957232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98786" name="Picture 2" descr="C:\Documents and Settings\clandsea\My Documents\landsea\data\hurdat\1927\1927_base_revised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935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7044007" y="838200"/>
            <a:ext cx="1702710" cy="523220"/>
          </a:xfrm>
          <a:prstGeom prst="rect">
            <a:avLst/>
          </a:prstGeom>
          <a:solidFill>
            <a:srgbClr val="FF0000"/>
          </a:solidFill>
          <a:ln w="9525">
            <a:noFill/>
            <a:miter lim="800000"/>
            <a:headEnd/>
            <a:tailEnd/>
          </a:ln>
          <a:effectLst/>
        </p:spPr>
        <p:txBody>
          <a:bodyPr wrap="none">
            <a:spAutoFit/>
          </a:bodyPr>
          <a:lstStyle/>
          <a:p>
            <a:pPr algn="ctr" eaLnBrk="1" hangingPunct="1"/>
            <a:r>
              <a:rPr lang="en-US" sz="2800" dirty="0" smtClean="0">
                <a:solidFill>
                  <a:srgbClr val="000000"/>
                </a:solidFill>
                <a:latin typeface="Times New Roman" pitchFamily="18" charset="0"/>
              </a:rPr>
              <a:t>REVISED</a:t>
            </a:r>
            <a:endParaRPr lang="en-US" sz="2800" dirty="0">
              <a:solidFill>
                <a:srgbClr val="000000"/>
              </a:solidFill>
              <a:latin typeface="Times New Roman" pitchFamily="18" charset="0"/>
            </a:endParaRPr>
          </a:p>
        </p:txBody>
      </p:sp>
    </p:spTree>
    <p:extLst>
      <p:ext uri="{BB962C8B-B14F-4D97-AF65-F5344CB8AC3E}">
        <p14:creationId xmlns:p14="http://schemas.microsoft.com/office/powerpoint/2010/main" val="3571181900"/>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049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93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p:cNvSpPr txBox="1">
            <a:spLocks noChangeArrowheads="1"/>
          </p:cNvSpPr>
          <p:nvPr/>
        </p:nvSpPr>
        <p:spPr bwMode="auto">
          <a:xfrm>
            <a:off x="6934200" y="838200"/>
            <a:ext cx="1922322" cy="523220"/>
          </a:xfrm>
          <a:prstGeom prst="rect">
            <a:avLst/>
          </a:prstGeom>
          <a:solidFill>
            <a:schemeClr val="accent1"/>
          </a:solidFill>
          <a:ln w="9525">
            <a:noFill/>
            <a:miter lim="800000"/>
            <a:headEnd/>
            <a:tailEnd/>
          </a:ln>
          <a:effectLst/>
        </p:spPr>
        <p:txBody>
          <a:bodyPr wrap="none">
            <a:spAutoFit/>
          </a:bodyPr>
          <a:lstStyle/>
          <a:p>
            <a:pPr algn="ctr" eaLnBrk="1" hangingPunct="1"/>
            <a:r>
              <a:rPr lang="en-US" sz="2800" dirty="0" smtClean="0">
                <a:solidFill>
                  <a:srgbClr val="000000"/>
                </a:solidFill>
                <a:latin typeface="Times New Roman" pitchFamily="18" charset="0"/>
              </a:rPr>
              <a:t>ORIGINAL</a:t>
            </a:r>
            <a:endParaRPr lang="en-US" sz="2800" dirty="0">
              <a:solidFill>
                <a:srgbClr val="000000"/>
              </a:solidFill>
              <a:latin typeface="Times New Roman" pitchFamily="18" charset="0"/>
            </a:endParaRPr>
          </a:p>
        </p:txBody>
      </p:sp>
    </p:spTree>
    <p:extLst>
      <p:ext uri="{BB962C8B-B14F-4D97-AF65-F5344CB8AC3E}">
        <p14:creationId xmlns:p14="http://schemas.microsoft.com/office/powerpoint/2010/main" val="499473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99810" name="Picture 2" descr="C:\Documents and Settings\clandsea\My Documents\landsea\data\hurdat\1928\1928_base_revised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
            <a:ext cx="9109068" cy="684276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7044007" y="838200"/>
            <a:ext cx="1702710" cy="523220"/>
          </a:xfrm>
          <a:prstGeom prst="rect">
            <a:avLst/>
          </a:prstGeom>
          <a:solidFill>
            <a:srgbClr val="FF0000"/>
          </a:solidFill>
          <a:ln w="9525">
            <a:noFill/>
            <a:miter lim="800000"/>
            <a:headEnd/>
            <a:tailEnd/>
          </a:ln>
          <a:effectLst/>
        </p:spPr>
        <p:txBody>
          <a:bodyPr wrap="none">
            <a:spAutoFit/>
          </a:bodyPr>
          <a:lstStyle/>
          <a:p>
            <a:pPr algn="ctr" eaLnBrk="1" hangingPunct="1"/>
            <a:r>
              <a:rPr lang="en-US" sz="2800" dirty="0" smtClean="0">
                <a:solidFill>
                  <a:srgbClr val="000000"/>
                </a:solidFill>
                <a:latin typeface="Times New Roman" pitchFamily="18" charset="0"/>
              </a:rPr>
              <a:t>REVISED</a:t>
            </a:r>
            <a:endParaRPr lang="en-US" sz="2800" dirty="0">
              <a:solidFill>
                <a:srgbClr val="000000"/>
              </a:solidFill>
              <a:latin typeface="Times New Roman" pitchFamily="18" charset="0"/>
            </a:endParaRPr>
          </a:p>
        </p:txBody>
      </p:sp>
    </p:spTree>
    <p:extLst>
      <p:ext uri="{BB962C8B-B14F-4D97-AF65-F5344CB8AC3E}">
        <p14:creationId xmlns:p14="http://schemas.microsoft.com/office/powerpoint/2010/main" val="3553269126"/>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4059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318"/>
            <a:ext cx="9152409" cy="687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p:cNvSpPr txBox="1">
            <a:spLocks noChangeArrowheads="1"/>
          </p:cNvSpPr>
          <p:nvPr/>
        </p:nvSpPr>
        <p:spPr bwMode="auto">
          <a:xfrm>
            <a:off x="6934200" y="838200"/>
            <a:ext cx="1922322" cy="523220"/>
          </a:xfrm>
          <a:prstGeom prst="rect">
            <a:avLst/>
          </a:prstGeom>
          <a:solidFill>
            <a:schemeClr val="accent1"/>
          </a:solidFill>
          <a:ln w="9525">
            <a:noFill/>
            <a:miter lim="800000"/>
            <a:headEnd/>
            <a:tailEnd/>
          </a:ln>
          <a:effectLst/>
        </p:spPr>
        <p:txBody>
          <a:bodyPr wrap="none">
            <a:spAutoFit/>
          </a:bodyPr>
          <a:lstStyle/>
          <a:p>
            <a:pPr algn="ctr" eaLnBrk="1" hangingPunct="1"/>
            <a:r>
              <a:rPr lang="en-US" sz="2800" dirty="0" smtClean="0">
                <a:solidFill>
                  <a:srgbClr val="000000"/>
                </a:solidFill>
                <a:latin typeface="Times New Roman" pitchFamily="18" charset="0"/>
              </a:rPr>
              <a:t>ORIGINAL</a:t>
            </a:r>
            <a:endParaRPr lang="en-US" sz="2800" dirty="0">
              <a:solidFill>
                <a:srgbClr val="000000"/>
              </a:solidFill>
              <a:latin typeface="Times New Roman" pitchFamily="18" charset="0"/>
            </a:endParaRPr>
          </a:p>
        </p:txBody>
      </p:sp>
    </p:spTree>
    <p:extLst>
      <p:ext uri="{BB962C8B-B14F-4D97-AF65-F5344CB8AC3E}">
        <p14:creationId xmlns:p14="http://schemas.microsoft.com/office/powerpoint/2010/main" val="1298433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400834" name="Picture 2" descr="C:\Documents and Settings\clandsea\My Documents\landsea\data\hurdat\1929\1929_base_revised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003"/>
            <a:ext cx="9144001" cy="6869002"/>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7044007" y="838200"/>
            <a:ext cx="1702710" cy="523220"/>
          </a:xfrm>
          <a:prstGeom prst="rect">
            <a:avLst/>
          </a:prstGeom>
          <a:solidFill>
            <a:srgbClr val="FF0000"/>
          </a:solidFill>
          <a:ln w="9525">
            <a:noFill/>
            <a:miter lim="800000"/>
            <a:headEnd/>
            <a:tailEnd/>
          </a:ln>
          <a:effectLst/>
        </p:spPr>
        <p:txBody>
          <a:bodyPr wrap="none">
            <a:spAutoFit/>
          </a:bodyPr>
          <a:lstStyle/>
          <a:p>
            <a:pPr algn="ctr" eaLnBrk="1" hangingPunct="1"/>
            <a:r>
              <a:rPr lang="en-US" sz="2800" dirty="0" smtClean="0">
                <a:solidFill>
                  <a:srgbClr val="000000"/>
                </a:solidFill>
                <a:latin typeface="Times New Roman" pitchFamily="18" charset="0"/>
              </a:rPr>
              <a:t>REVISED</a:t>
            </a:r>
            <a:endParaRPr lang="en-US" sz="2800" dirty="0">
              <a:solidFill>
                <a:srgbClr val="000000"/>
              </a:solidFill>
              <a:latin typeface="Times New Roman" pitchFamily="18" charset="0"/>
            </a:endParaRPr>
          </a:p>
        </p:txBody>
      </p:sp>
    </p:spTree>
    <p:extLst>
      <p:ext uri="{BB962C8B-B14F-4D97-AF65-F5344CB8AC3E}">
        <p14:creationId xmlns:p14="http://schemas.microsoft.com/office/powerpoint/2010/main" val="872378156"/>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4069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93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p:cNvSpPr txBox="1">
            <a:spLocks noChangeArrowheads="1"/>
          </p:cNvSpPr>
          <p:nvPr/>
        </p:nvSpPr>
        <p:spPr bwMode="auto">
          <a:xfrm>
            <a:off x="6934200" y="838200"/>
            <a:ext cx="1922322" cy="523220"/>
          </a:xfrm>
          <a:prstGeom prst="rect">
            <a:avLst/>
          </a:prstGeom>
          <a:solidFill>
            <a:schemeClr val="accent1"/>
          </a:solidFill>
          <a:ln w="9525">
            <a:noFill/>
            <a:miter lim="800000"/>
            <a:headEnd/>
            <a:tailEnd/>
          </a:ln>
          <a:effectLst/>
        </p:spPr>
        <p:txBody>
          <a:bodyPr wrap="none">
            <a:spAutoFit/>
          </a:bodyPr>
          <a:lstStyle/>
          <a:p>
            <a:pPr algn="ctr" eaLnBrk="1" hangingPunct="1"/>
            <a:r>
              <a:rPr lang="en-US" sz="2800" dirty="0" smtClean="0">
                <a:solidFill>
                  <a:srgbClr val="000000"/>
                </a:solidFill>
                <a:latin typeface="Times New Roman" pitchFamily="18" charset="0"/>
              </a:rPr>
              <a:t>ORIGINAL</a:t>
            </a:r>
            <a:endParaRPr lang="en-US" sz="2800" dirty="0">
              <a:solidFill>
                <a:srgbClr val="000000"/>
              </a:solidFill>
              <a:latin typeface="Times New Roman" pitchFamily="18" charset="0"/>
            </a:endParaRPr>
          </a:p>
        </p:txBody>
      </p:sp>
    </p:spTree>
    <p:extLst>
      <p:ext uri="{BB962C8B-B14F-4D97-AF65-F5344CB8AC3E}">
        <p14:creationId xmlns:p14="http://schemas.microsoft.com/office/powerpoint/2010/main" val="2178020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401858" name="Picture 2" descr="C:\Documents and Settings\clandsea\My Documents\landsea\data\hurdat\1930\1930_base_revised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935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7044007" y="838200"/>
            <a:ext cx="1702710" cy="523220"/>
          </a:xfrm>
          <a:prstGeom prst="rect">
            <a:avLst/>
          </a:prstGeom>
          <a:solidFill>
            <a:srgbClr val="FF0000"/>
          </a:solidFill>
          <a:ln w="9525">
            <a:noFill/>
            <a:miter lim="800000"/>
            <a:headEnd/>
            <a:tailEnd/>
          </a:ln>
          <a:effectLst/>
        </p:spPr>
        <p:txBody>
          <a:bodyPr wrap="none">
            <a:spAutoFit/>
          </a:bodyPr>
          <a:lstStyle/>
          <a:p>
            <a:pPr algn="ctr" eaLnBrk="1" hangingPunct="1"/>
            <a:r>
              <a:rPr lang="en-US" sz="2800" dirty="0" smtClean="0">
                <a:solidFill>
                  <a:srgbClr val="000000"/>
                </a:solidFill>
                <a:latin typeface="Times New Roman" pitchFamily="18" charset="0"/>
              </a:rPr>
              <a:t>REVISED</a:t>
            </a:r>
            <a:endParaRPr lang="en-US" sz="2800" dirty="0">
              <a:solidFill>
                <a:srgbClr val="000000"/>
              </a:solidFill>
              <a:latin typeface="Times New Roman" pitchFamily="18" charset="0"/>
            </a:endParaRPr>
          </a:p>
        </p:txBody>
      </p:sp>
    </p:spTree>
    <p:extLst>
      <p:ext uri="{BB962C8B-B14F-4D97-AF65-F5344CB8AC3E}">
        <p14:creationId xmlns:p14="http://schemas.microsoft.com/office/powerpoint/2010/main" val="83893179"/>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14400"/>
            <a:ext cx="9144000" cy="3600986"/>
          </a:xfrm>
          <a:prstGeom prst="rect">
            <a:avLst/>
          </a:prstGeom>
        </p:spPr>
        <p:txBody>
          <a:bodyPr wrap="square">
            <a:spAutoFit/>
          </a:bodyPr>
          <a:lstStyle/>
          <a:p>
            <a:r>
              <a:rPr lang="en-US" sz="1200" b="1" dirty="0">
                <a:solidFill>
                  <a:schemeClr val="bg1"/>
                </a:solidFill>
                <a:latin typeface="Courier New" pitchFamily="49" charset="0"/>
                <a:cs typeface="Courier New" pitchFamily="49" charset="0"/>
              </a:rPr>
              <a:t>#/Date         Time   </a:t>
            </a:r>
            <a:r>
              <a:rPr lang="en-US" sz="1200" b="1" dirty="0" err="1">
                <a:solidFill>
                  <a:schemeClr val="bg1"/>
                </a:solidFill>
                <a:latin typeface="Courier New" pitchFamily="49" charset="0"/>
                <a:cs typeface="Courier New" pitchFamily="49" charset="0"/>
              </a:rPr>
              <a:t>Lat</a:t>
            </a:r>
            <a:r>
              <a:rPr lang="en-US" sz="1200" b="1" dirty="0">
                <a:solidFill>
                  <a:schemeClr val="bg1"/>
                </a:solidFill>
                <a:latin typeface="Courier New" pitchFamily="49" charset="0"/>
                <a:cs typeface="Courier New" pitchFamily="49" charset="0"/>
              </a:rPr>
              <a:t>   Lon   Max SSHWS RMW Central   OCI Size   States         </a:t>
            </a:r>
            <a:r>
              <a:rPr lang="en-US" sz="1200" b="1" dirty="0" smtClean="0">
                <a:solidFill>
                  <a:schemeClr val="bg1"/>
                </a:solidFill>
                <a:latin typeface="Courier New" pitchFamily="49" charset="0"/>
                <a:cs typeface="Courier New" pitchFamily="49" charset="0"/>
              </a:rPr>
              <a:t>Original</a:t>
            </a:r>
            <a:endParaRPr lang="en-US" sz="1200" b="1" dirty="0">
              <a:solidFill>
                <a:schemeClr val="bg1"/>
              </a:solidFill>
              <a:latin typeface="Courier New" pitchFamily="49" charset="0"/>
              <a:cs typeface="Courier New" pitchFamily="49" charset="0"/>
            </a:endParaRPr>
          </a:p>
          <a:p>
            <a:r>
              <a:rPr lang="en-US" sz="1200" b="1" dirty="0">
                <a:solidFill>
                  <a:schemeClr val="bg1"/>
                </a:solidFill>
                <a:latin typeface="Courier New" pitchFamily="49" charset="0"/>
                <a:cs typeface="Courier New" pitchFamily="49" charset="0"/>
              </a:rPr>
              <a:t>                                 Winds          Pressure             Affected       </a:t>
            </a:r>
            <a:r>
              <a:rPr lang="en-US" sz="1200" b="1" dirty="0" smtClean="0">
                <a:solidFill>
                  <a:schemeClr val="bg1"/>
                </a:solidFill>
                <a:latin typeface="Courier New" pitchFamily="49" charset="0"/>
                <a:cs typeface="Courier New" pitchFamily="49" charset="0"/>
              </a:rPr>
              <a:t>Assessment</a:t>
            </a:r>
          </a:p>
          <a:p>
            <a:r>
              <a:rPr lang="en-US" sz="1200" b="1" dirty="0">
                <a:solidFill>
                  <a:schemeClr val="bg1"/>
                </a:solidFill>
                <a:latin typeface="Courier New" pitchFamily="49" charset="0"/>
                <a:cs typeface="Courier New" pitchFamily="49" charset="0"/>
              </a:rPr>
              <a:t> </a:t>
            </a:r>
            <a:r>
              <a:rPr lang="en-US" sz="1200" b="1" dirty="0" smtClean="0">
                <a:solidFill>
                  <a:schemeClr val="bg1"/>
                </a:solidFill>
                <a:latin typeface="Courier New" pitchFamily="49" charset="0"/>
                <a:cs typeface="Courier New" pitchFamily="49" charset="0"/>
              </a:rPr>
              <a:t>                                 (kt)     (nm)  (mb)    (mb) (nm)</a:t>
            </a:r>
            <a:endParaRPr lang="en-US" sz="1200" b="1" dirty="0">
              <a:solidFill>
                <a:schemeClr val="bg1"/>
              </a:solidFill>
              <a:latin typeface="Courier New" pitchFamily="49" charset="0"/>
              <a:cs typeface="Courier New" pitchFamily="49" charset="0"/>
            </a:endParaRPr>
          </a:p>
          <a:p>
            <a:r>
              <a:rPr lang="en-US" sz="1200" b="1" dirty="0">
                <a:solidFill>
                  <a:schemeClr val="bg1"/>
                </a:solidFill>
                <a:latin typeface="Courier New" pitchFamily="49" charset="0"/>
                <a:cs typeface="Courier New" pitchFamily="49" charset="0"/>
              </a:rPr>
              <a:t>---------------------------------------------------------------------------------------------------</a:t>
            </a:r>
          </a:p>
          <a:p>
            <a:r>
              <a:rPr lang="fr-FR" sz="1200" b="1" dirty="0">
                <a:solidFill>
                  <a:schemeClr val="bg1"/>
                </a:solidFill>
                <a:latin typeface="Courier New" pitchFamily="49" charset="0"/>
                <a:cs typeface="Courier New" pitchFamily="49" charset="0"/>
              </a:rPr>
              <a:t>1-7/28/1926    1000Z 29.0N  80.8W   90   2   15   967    1014  300   DFL2,</a:t>
            </a:r>
            <a:r>
              <a:rPr lang="fr-FR" sz="1200" b="1" dirty="0">
                <a:solidFill>
                  <a:srgbClr val="FF0000"/>
                </a:solidFill>
                <a:latin typeface="Courier New" pitchFamily="49" charset="0"/>
                <a:cs typeface="Courier New" pitchFamily="49" charset="0"/>
              </a:rPr>
              <a:t>CFL1</a:t>
            </a:r>
            <a:r>
              <a:rPr lang="fr-FR" sz="1200" b="1" dirty="0">
                <a:solidFill>
                  <a:schemeClr val="bg1"/>
                </a:solidFill>
                <a:latin typeface="Courier New" pitchFamily="49" charset="0"/>
                <a:cs typeface="Courier New" pitchFamily="49" charset="0"/>
              </a:rPr>
              <a:t>      </a:t>
            </a:r>
            <a:r>
              <a:rPr lang="fr-FR" sz="1200" b="1" dirty="0" smtClean="0">
                <a:solidFill>
                  <a:schemeClr val="bg1"/>
                </a:solidFill>
                <a:latin typeface="Courier New" pitchFamily="49" charset="0"/>
                <a:cs typeface="Courier New" pitchFamily="49" charset="0"/>
              </a:rPr>
              <a:t>DFL2</a:t>
            </a:r>
            <a:endParaRPr lang="en-US" sz="1200" b="1" dirty="0">
              <a:solidFill>
                <a:schemeClr val="bg1"/>
              </a:solidFill>
              <a:latin typeface="Courier New" pitchFamily="49" charset="0"/>
              <a:cs typeface="Courier New" pitchFamily="49" charset="0"/>
            </a:endParaRPr>
          </a:p>
          <a:p>
            <a:r>
              <a:rPr lang="es-MX" sz="1200" b="1" dirty="0">
                <a:solidFill>
                  <a:schemeClr val="bg1"/>
                </a:solidFill>
                <a:latin typeface="Courier New" pitchFamily="49" charset="0"/>
                <a:cs typeface="Courier New" pitchFamily="49" charset="0"/>
              </a:rPr>
              <a:t>3-8/25/1926    2300Z 29.2N  90.9W  100   3   20   955    1012  275   LA3            </a:t>
            </a:r>
            <a:r>
              <a:rPr lang="es-MX" sz="1200" b="1" dirty="0" err="1" smtClean="0">
                <a:solidFill>
                  <a:schemeClr val="bg1"/>
                </a:solidFill>
                <a:latin typeface="Courier New" pitchFamily="49" charset="0"/>
                <a:cs typeface="Courier New" pitchFamily="49" charset="0"/>
              </a:rPr>
              <a:t>LA3</a:t>
            </a:r>
            <a:endParaRPr lang="en-US" sz="1200" b="1" dirty="0">
              <a:solidFill>
                <a:schemeClr val="bg1"/>
              </a:solidFill>
              <a:latin typeface="Courier New" pitchFamily="49" charset="0"/>
              <a:cs typeface="Courier New" pitchFamily="49" charset="0"/>
            </a:endParaRPr>
          </a:p>
          <a:p>
            <a:r>
              <a:rPr lang="es-MX" sz="1200" b="1" dirty="0">
                <a:solidFill>
                  <a:schemeClr val="bg1"/>
                </a:solidFill>
                <a:latin typeface="Courier New" pitchFamily="49" charset="0"/>
                <a:cs typeface="Courier New" pitchFamily="49" charset="0"/>
              </a:rPr>
              <a:t>7-9/18/1926    1200Z 25.7N  80.3W  125   4   20   930    1008  325   CFL4,BFL3      </a:t>
            </a:r>
            <a:r>
              <a:rPr lang="es-MX" sz="1200" b="1" dirty="0" err="1" smtClean="0">
                <a:solidFill>
                  <a:schemeClr val="bg1"/>
                </a:solidFill>
                <a:latin typeface="Courier New" pitchFamily="49" charset="0"/>
                <a:cs typeface="Courier New" pitchFamily="49" charset="0"/>
              </a:rPr>
              <a:t>CFL4,BFL3</a:t>
            </a:r>
            <a:endParaRPr lang="en-US" sz="1200" b="1" dirty="0">
              <a:solidFill>
                <a:schemeClr val="bg1"/>
              </a:solidFill>
              <a:latin typeface="Courier New" pitchFamily="49" charset="0"/>
              <a:cs typeface="Courier New" pitchFamily="49" charset="0"/>
            </a:endParaRPr>
          </a:p>
          <a:p>
            <a:r>
              <a:rPr lang="es-MX" sz="1200" b="1" dirty="0">
                <a:solidFill>
                  <a:schemeClr val="bg1"/>
                </a:solidFill>
                <a:latin typeface="Courier New" pitchFamily="49" charset="0"/>
                <a:cs typeface="Courier New" pitchFamily="49" charset="0"/>
              </a:rPr>
              <a:t>7-9/20/1926    2200Z 30.3N  87.5W  100   3   15   955    1008  225   AFL3,AL3,</a:t>
            </a:r>
            <a:r>
              <a:rPr lang="es-MX" sz="1200" b="1" dirty="0">
                <a:solidFill>
                  <a:srgbClr val="FF0000"/>
                </a:solidFill>
                <a:latin typeface="Courier New" pitchFamily="49" charset="0"/>
                <a:cs typeface="Courier New" pitchFamily="49" charset="0"/>
              </a:rPr>
              <a:t>MS1</a:t>
            </a:r>
            <a:r>
              <a:rPr lang="es-MX" sz="1200" b="1" dirty="0">
                <a:solidFill>
                  <a:schemeClr val="bg1"/>
                </a:solidFill>
                <a:latin typeface="Courier New" pitchFamily="49" charset="0"/>
                <a:cs typeface="Courier New" pitchFamily="49" charset="0"/>
              </a:rPr>
              <a:t>   </a:t>
            </a:r>
            <a:r>
              <a:rPr lang="es-MX" sz="1200" b="1" dirty="0" smtClean="0">
                <a:solidFill>
                  <a:schemeClr val="bg1"/>
                </a:solidFill>
                <a:latin typeface="Courier New" pitchFamily="49" charset="0"/>
                <a:cs typeface="Courier New" pitchFamily="49" charset="0"/>
              </a:rPr>
              <a:t>AFL3,AL3</a:t>
            </a:r>
            <a:endParaRPr lang="en-US" sz="1200" b="1" dirty="0">
              <a:solidFill>
                <a:schemeClr val="bg1"/>
              </a:solidFill>
              <a:latin typeface="Courier New" pitchFamily="49" charset="0"/>
              <a:cs typeface="Courier New" pitchFamily="49" charset="0"/>
            </a:endParaRPr>
          </a:p>
          <a:p>
            <a:r>
              <a:rPr lang="en-US" sz="1200" b="1" dirty="0">
                <a:solidFill>
                  <a:schemeClr val="bg1"/>
                </a:solidFill>
                <a:latin typeface="Courier New" pitchFamily="49" charset="0"/>
                <a:cs typeface="Courier New" pitchFamily="49" charset="0"/>
              </a:rPr>
              <a:t>10-10/21/1926* 0300Z 25.0N  80.3W   75   1   20   949    1009  300   </a:t>
            </a:r>
            <a:r>
              <a:rPr lang="en-US" sz="1200" b="1" dirty="0">
                <a:solidFill>
                  <a:srgbClr val="FF0000"/>
                </a:solidFill>
                <a:latin typeface="Courier New" pitchFamily="49" charset="0"/>
                <a:cs typeface="Courier New" pitchFamily="49" charset="0"/>
              </a:rPr>
              <a:t>BFL1,CFL1</a:t>
            </a:r>
            <a:r>
              <a:rPr lang="en-US" sz="1200" b="1" dirty="0">
                <a:solidFill>
                  <a:schemeClr val="bg1"/>
                </a:solidFill>
                <a:latin typeface="Courier New" pitchFamily="49" charset="0"/>
                <a:cs typeface="Courier New" pitchFamily="49" charset="0"/>
              </a:rPr>
              <a:t>      </a:t>
            </a:r>
            <a:r>
              <a:rPr lang="en-US" sz="1200" b="1" dirty="0" smtClean="0">
                <a:solidFill>
                  <a:schemeClr val="bg1"/>
                </a:solidFill>
                <a:latin typeface="Courier New" pitchFamily="49" charset="0"/>
                <a:cs typeface="Courier New" pitchFamily="49" charset="0"/>
              </a:rPr>
              <a:t>(None)</a:t>
            </a:r>
            <a:endParaRPr lang="en-US" sz="1200" b="1" dirty="0">
              <a:solidFill>
                <a:schemeClr val="bg1"/>
              </a:solidFill>
              <a:latin typeface="Courier New" pitchFamily="49" charset="0"/>
              <a:cs typeface="Courier New" pitchFamily="49" charset="0"/>
            </a:endParaRPr>
          </a:p>
          <a:p>
            <a:r>
              <a:rPr lang="en-US" sz="1200" b="1" dirty="0">
                <a:solidFill>
                  <a:schemeClr val="bg1"/>
                </a:solidFill>
                <a:latin typeface="Courier New" pitchFamily="49" charset="0"/>
                <a:cs typeface="Courier New" pitchFamily="49" charset="0"/>
              </a:rPr>
              <a:t>None - 1927</a:t>
            </a:r>
          </a:p>
          <a:p>
            <a:r>
              <a:rPr lang="en-US" sz="1200" b="1" dirty="0">
                <a:solidFill>
                  <a:schemeClr val="bg1"/>
                </a:solidFill>
                <a:latin typeface="Courier New" pitchFamily="49" charset="0"/>
                <a:cs typeface="Courier New" pitchFamily="49" charset="0"/>
              </a:rPr>
              <a:t>1-8/8/1928     0700Z 27.3N  80.2W   85   2   10   977    1014  150   CFL2           </a:t>
            </a:r>
            <a:r>
              <a:rPr lang="en-US" sz="1200" b="1" dirty="0" err="1" smtClean="0">
                <a:solidFill>
                  <a:schemeClr val="bg1"/>
                </a:solidFill>
                <a:latin typeface="Courier New" pitchFamily="49" charset="0"/>
                <a:cs typeface="Courier New" pitchFamily="49" charset="0"/>
              </a:rPr>
              <a:t>CFL2</a:t>
            </a:r>
            <a:endParaRPr lang="en-US" sz="1200" b="1" dirty="0">
              <a:solidFill>
                <a:schemeClr val="bg1"/>
              </a:solidFill>
              <a:latin typeface="Courier New" pitchFamily="49" charset="0"/>
              <a:cs typeface="Courier New" pitchFamily="49" charset="0"/>
            </a:endParaRPr>
          </a:p>
          <a:p>
            <a:r>
              <a:rPr lang="en-US" sz="1200" b="1" dirty="0">
                <a:solidFill>
                  <a:schemeClr val="bg1"/>
                </a:solidFill>
                <a:latin typeface="Courier New" pitchFamily="49" charset="0"/>
                <a:cs typeface="Courier New" pitchFamily="49" charset="0"/>
              </a:rPr>
              <a:t>4-9/17/1928    0000Z 26.7N  80.0W  125   4   30   929    1009  275   CFL4,</a:t>
            </a:r>
            <a:r>
              <a:rPr lang="en-US" sz="1200" b="1" dirty="0">
                <a:solidFill>
                  <a:srgbClr val="FF0000"/>
                </a:solidFill>
                <a:latin typeface="Courier New" pitchFamily="49" charset="0"/>
                <a:cs typeface="Courier New" pitchFamily="49" charset="0"/>
              </a:rPr>
              <a:t>BFL3</a:t>
            </a:r>
            <a:r>
              <a:rPr lang="en-US" sz="1200" b="1" dirty="0" smtClean="0">
                <a:solidFill>
                  <a:schemeClr val="bg1"/>
                </a:solidFill>
                <a:latin typeface="Courier New" pitchFamily="49" charset="0"/>
                <a:cs typeface="Courier New" pitchFamily="49" charset="0"/>
              </a:rPr>
              <a:t>,     CFL4, DFL2</a:t>
            </a:r>
          </a:p>
          <a:p>
            <a:r>
              <a:rPr lang="en-US" sz="1200" b="1" dirty="0">
                <a:solidFill>
                  <a:schemeClr val="bg1"/>
                </a:solidFill>
                <a:latin typeface="Courier New" pitchFamily="49" charset="0"/>
                <a:cs typeface="Courier New" pitchFamily="49" charset="0"/>
              </a:rPr>
              <a:t> </a:t>
            </a:r>
            <a:r>
              <a:rPr lang="en-US" sz="1200" b="1" dirty="0" smtClean="0">
                <a:solidFill>
                  <a:schemeClr val="bg1"/>
                </a:solidFill>
                <a:latin typeface="Courier New" pitchFamily="49" charset="0"/>
                <a:cs typeface="Courier New" pitchFamily="49" charset="0"/>
              </a:rPr>
              <a:t>                                                                    </a:t>
            </a:r>
            <a:r>
              <a:rPr lang="en-US" sz="1200" b="1" dirty="0" smtClean="0">
                <a:solidFill>
                  <a:srgbClr val="FF0000"/>
                </a:solidFill>
                <a:latin typeface="Courier New" pitchFamily="49" charset="0"/>
                <a:cs typeface="Courier New" pitchFamily="49" charset="0"/>
              </a:rPr>
              <a:t>AFL1</a:t>
            </a:r>
            <a:r>
              <a:rPr lang="en-US" sz="1200" b="1" dirty="0" smtClean="0">
                <a:solidFill>
                  <a:schemeClr val="bg1"/>
                </a:solidFill>
                <a:latin typeface="Courier New" pitchFamily="49" charset="0"/>
                <a:cs typeface="Courier New" pitchFamily="49" charset="0"/>
              </a:rPr>
              <a:t>,</a:t>
            </a:r>
            <a:r>
              <a:rPr lang="en-US" sz="1200" b="1" dirty="0" smtClean="0">
                <a:solidFill>
                  <a:srgbClr val="92D050"/>
                </a:solidFill>
                <a:latin typeface="Courier New" pitchFamily="49" charset="0"/>
                <a:cs typeface="Courier New" pitchFamily="49" charset="0"/>
              </a:rPr>
              <a:t>DFL1</a:t>
            </a:r>
            <a:endParaRPr lang="en-US" sz="1200" b="1" dirty="0">
              <a:solidFill>
                <a:srgbClr val="92D050"/>
              </a:solidFill>
              <a:latin typeface="Courier New" pitchFamily="49" charset="0"/>
              <a:cs typeface="Courier New" pitchFamily="49" charset="0"/>
            </a:endParaRPr>
          </a:p>
          <a:p>
            <a:r>
              <a:rPr lang="en-US" sz="1200" b="1" dirty="0">
                <a:solidFill>
                  <a:schemeClr val="bg1"/>
                </a:solidFill>
                <a:latin typeface="Courier New" pitchFamily="49" charset="0"/>
                <a:cs typeface="Courier New" pitchFamily="49" charset="0"/>
              </a:rPr>
              <a:t>4-9/18/1928    1900Z 32.5N  80.3W   75   1   35   976    1008  350   GA1,SC1        </a:t>
            </a:r>
            <a:r>
              <a:rPr lang="en-US" sz="1200" b="1" dirty="0" err="1" smtClean="0">
                <a:solidFill>
                  <a:schemeClr val="bg1"/>
                </a:solidFill>
                <a:latin typeface="Courier New" pitchFamily="49" charset="0"/>
                <a:cs typeface="Courier New" pitchFamily="49" charset="0"/>
              </a:rPr>
              <a:t>GA1,SC1</a:t>
            </a:r>
            <a:endParaRPr lang="en-US" sz="1200" b="1" dirty="0">
              <a:solidFill>
                <a:schemeClr val="bg1"/>
              </a:solidFill>
              <a:latin typeface="Courier New" pitchFamily="49" charset="0"/>
              <a:cs typeface="Courier New" pitchFamily="49" charset="0"/>
            </a:endParaRPr>
          </a:p>
          <a:p>
            <a:r>
              <a:rPr lang="en-US" sz="1200" b="1" dirty="0">
                <a:solidFill>
                  <a:schemeClr val="bg1"/>
                </a:solidFill>
                <a:latin typeface="Courier New" pitchFamily="49" charset="0"/>
                <a:cs typeface="Courier New" pitchFamily="49" charset="0"/>
              </a:rPr>
              <a:t>1-6/28/1929    2100Z 28.3N  96.4W   80   1   10   982    1007  150   BTX1           </a:t>
            </a:r>
            <a:r>
              <a:rPr lang="en-US" sz="1200" b="1" dirty="0" err="1" smtClean="0">
                <a:solidFill>
                  <a:schemeClr val="bg1"/>
                </a:solidFill>
                <a:latin typeface="Courier New" pitchFamily="49" charset="0"/>
                <a:cs typeface="Courier New" pitchFamily="49" charset="0"/>
              </a:rPr>
              <a:t>BTX1</a:t>
            </a:r>
            <a:endParaRPr lang="en-US" sz="1200" b="1" dirty="0">
              <a:solidFill>
                <a:schemeClr val="bg1"/>
              </a:solidFill>
              <a:latin typeface="Courier New" pitchFamily="49" charset="0"/>
              <a:cs typeface="Courier New" pitchFamily="49" charset="0"/>
            </a:endParaRPr>
          </a:p>
          <a:p>
            <a:r>
              <a:rPr lang="en-US" sz="1200" b="1" dirty="0">
                <a:solidFill>
                  <a:schemeClr val="bg1"/>
                </a:solidFill>
                <a:latin typeface="Courier New" pitchFamily="49" charset="0"/>
                <a:cs typeface="Courier New" pitchFamily="49" charset="0"/>
              </a:rPr>
              <a:t>2-9/28/1929    1300Z 25.0N  80.5W  100   3   30   948    1008  300   </a:t>
            </a:r>
            <a:r>
              <a:rPr lang="en-US" sz="1200" b="1" dirty="0">
                <a:solidFill>
                  <a:srgbClr val="FF0000"/>
                </a:solidFill>
                <a:latin typeface="Courier New" pitchFamily="49" charset="0"/>
                <a:cs typeface="Courier New" pitchFamily="49" charset="0"/>
              </a:rPr>
              <a:t>BFL3</a:t>
            </a:r>
            <a:r>
              <a:rPr lang="en-US" sz="1200" b="1" dirty="0">
                <a:solidFill>
                  <a:schemeClr val="bg1"/>
                </a:solidFill>
                <a:latin typeface="Courier New" pitchFamily="49" charset="0"/>
                <a:cs typeface="Courier New" pitchFamily="49" charset="0"/>
              </a:rPr>
              <a:t>, CFL3     </a:t>
            </a:r>
            <a:r>
              <a:rPr lang="en-US" sz="1200" b="1" dirty="0" err="1" smtClean="0">
                <a:solidFill>
                  <a:schemeClr val="bg1"/>
                </a:solidFill>
                <a:latin typeface="Courier New" pitchFamily="49" charset="0"/>
                <a:cs typeface="Courier New" pitchFamily="49" charset="0"/>
              </a:rPr>
              <a:t>CFL3</a:t>
            </a:r>
            <a:endParaRPr lang="en-US" sz="1200" b="1" dirty="0">
              <a:solidFill>
                <a:schemeClr val="bg1"/>
              </a:solidFill>
              <a:latin typeface="Courier New" pitchFamily="49" charset="0"/>
              <a:cs typeface="Courier New" pitchFamily="49" charset="0"/>
            </a:endParaRPr>
          </a:p>
          <a:p>
            <a:r>
              <a:rPr lang="en-US" sz="1200" b="1" dirty="0">
                <a:solidFill>
                  <a:schemeClr val="bg1"/>
                </a:solidFill>
                <a:latin typeface="Courier New" pitchFamily="49" charset="0"/>
                <a:cs typeface="Courier New" pitchFamily="49" charset="0"/>
              </a:rPr>
              <a:t>2-10/1/1929    0400Z 30.2N  85.7W   70   1  ---   975    1011  400   </a:t>
            </a:r>
            <a:r>
              <a:rPr lang="en-US" sz="1200" b="1" dirty="0">
                <a:solidFill>
                  <a:srgbClr val="92D050"/>
                </a:solidFill>
                <a:latin typeface="Courier New" pitchFamily="49" charset="0"/>
                <a:cs typeface="Courier New" pitchFamily="49" charset="0"/>
              </a:rPr>
              <a:t>AFL1</a:t>
            </a:r>
            <a:r>
              <a:rPr lang="en-US" sz="1200" b="1" dirty="0">
                <a:solidFill>
                  <a:schemeClr val="bg1"/>
                </a:solidFill>
                <a:latin typeface="Courier New" pitchFamily="49" charset="0"/>
                <a:cs typeface="Courier New" pitchFamily="49" charset="0"/>
              </a:rPr>
              <a:t>           </a:t>
            </a:r>
            <a:r>
              <a:rPr lang="en-US" sz="1200" b="1" dirty="0" smtClean="0">
                <a:solidFill>
                  <a:schemeClr val="bg1"/>
                </a:solidFill>
                <a:latin typeface="Courier New" pitchFamily="49" charset="0"/>
                <a:cs typeface="Courier New" pitchFamily="49" charset="0"/>
              </a:rPr>
              <a:t>AFL2</a:t>
            </a:r>
            <a:endParaRPr lang="en-US" sz="1200" b="1" dirty="0">
              <a:solidFill>
                <a:schemeClr val="bg1"/>
              </a:solidFill>
              <a:latin typeface="Courier New" pitchFamily="49" charset="0"/>
              <a:cs typeface="Courier New" pitchFamily="49" charset="0"/>
            </a:endParaRPr>
          </a:p>
          <a:p>
            <a:r>
              <a:rPr lang="en-US" sz="1200" b="1" dirty="0">
                <a:solidFill>
                  <a:schemeClr val="bg1"/>
                </a:solidFill>
                <a:latin typeface="Courier New" pitchFamily="49" charset="0"/>
                <a:cs typeface="Courier New" pitchFamily="49" charset="0"/>
              </a:rPr>
              <a:t>None - 1930</a:t>
            </a:r>
          </a:p>
        </p:txBody>
      </p:sp>
      <p:sp>
        <p:nvSpPr>
          <p:cNvPr id="8" name="Rectangle 2"/>
          <p:cNvSpPr>
            <a:spLocks noChangeArrowheads="1"/>
          </p:cNvSpPr>
          <p:nvPr/>
        </p:nvSpPr>
        <p:spPr bwMode="auto">
          <a:xfrm>
            <a:off x="0" y="0"/>
            <a:ext cx="8686800" cy="641350"/>
          </a:xfrm>
          <a:prstGeom prst="rect">
            <a:avLst/>
          </a:prstGeom>
          <a:noFill/>
          <a:ln w="9525">
            <a:noFill/>
            <a:miter lim="800000"/>
            <a:headEnd/>
            <a:tailEnd/>
          </a:ln>
          <a:effectLst/>
        </p:spPr>
        <p:txBody>
          <a:bodyPr>
            <a:spAutoFit/>
          </a:bodyPr>
          <a:lstStyle/>
          <a:p>
            <a:pPr algn="ctr" eaLnBrk="1" hangingPunct="1">
              <a:spcBef>
                <a:spcPct val="50000"/>
              </a:spcBef>
            </a:pPr>
            <a:r>
              <a:rPr lang="en-US" sz="3600" dirty="0" smtClean="0">
                <a:solidFill>
                  <a:schemeClr val="bg1"/>
                </a:solidFill>
                <a:latin typeface="Times New Roman" pitchFamily="18" charset="0"/>
              </a:rPr>
              <a:t>U.S. Hurricanes – 1926 to 1930</a:t>
            </a:r>
            <a:endParaRPr lang="en-US" sz="2000" dirty="0">
              <a:solidFill>
                <a:schemeClr val="bg1"/>
              </a:solidFill>
              <a:latin typeface="Times New Roman" pitchFamily="18" charset="0"/>
            </a:endParaRPr>
          </a:p>
        </p:txBody>
      </p:sp>
    </p:spTree>
    <p:extLst>
      <p:ext uri="{BB962C8B-B14F-4D97-AF65-F5344CB8AC3E}">
        <p14:creationId xmlns:p14="http://schemas.microsoft.com/office/powerpoint/2010/main" val="156737993"/>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22" name="Rectangle 2"/>
          <p:cNvSpPr>
            <a:spLocks noGrp="1" noChangeArrowheads="1"/>
          </p:cNvSpPr>
          <p:nvPr>
            <p:ph type="title"/>
          </p:nvPr>
        </p:nvSpPr>
        <p:spPr>
          <a:xfrm>
            <a:off x="0" y="76200"/>
            <a:ext cx="9144000" cy="1143000"/>
          </a:xfrm>
        </p:spPr>
        <p:txBody>
          <a:bodyPr/>
          <a:lstStyle/>
          <a:p>
            <a:r>
              <a:rPr lang="en-US" sz="6000" dirty="0">
                <a:solidFill>
                  <a:schemeClr val="bg1"/>
                </a:solidFill>
              </a:rPr>
              <a:t>Reanalysis Steps</a:t>
            </a:r>
          </a:p>
        </p:txBody>
      </p:sp>
      <p:sp>
        <p:nvSpPr>
          <p:cNvPr id="1105923" name="Rectangle 3"/>
          <p:cNvSpPr>
            <a:spLocks noGrp="1" noChangeArrowheads="1"/>
          </p:cNvSpPr>
          <p:nvPr>
            <p:ph type="body" sz="half" idx="1"/>
          </p:nvPr>
        </p:nvSpPr>
        <p:spPr>
          <a:xfrm>
            <a:off x="0" y="1219200"/>
            <a:ext cx="6172200" cy="5715000"/>
          </a:xfrm>
        </p:spPr>
        <p:txBody>
          <a:bodyPr/>
          <a:lstStyle/>
          <a:p>
            <a:pPr marL="609600" indent="-609600">
              <a:buFontTx/>
              <a:buNone/>
            </a:pPr>
            <a:r>
              <a:rPr lang="en-US" dirty="0">
                <a:solidFill>
                  <a:schemeClr val="bg1"/>
                </a:solidFill>
              </a:rPr>
              <a:t>1) Obtain all available raw data into a single database</a:t>
            </a:r>
          </a:p>
          <a:p>
            <a:pPr marL="609600" indent="-609600">
              <a:buFontTx/>
              <a:buNone/>
            </a:pPr>
            <a:r>
              <a:rPr lang="en-US" dirty="0">
                <a:solidFill>
                  <a:schemeClr val="bg1"/>
                </a:solidFill>
              </a:rPr>
              <a:t>2) Once daily (more often in shipping lanes or near coast), conduct synoptic analysis</a:t>
            </a:r>
          </a:p>
          <a:p>
            <a:pPr marL="609600" indent="-609600">
              <a:buFontTx/>
              <a:buNone/>
            </a:pPr>
            <a:r>
              <a:rPr lang="en-US" dirty="0">
                <a:solidFill>
                  <a:schemeClr val="bg1"/>
                </a:solidFill>
              </a:rPr>
              <a:t>3) Determine track</a:t>
            </a:r>
          </a:p>
          <a:p>
            <a:pPr marL="609600" indent="-609600">
              <a:buFontTx/>
              <a:buNone/>
            </a:pPr>
            <a:r>
              <a:rPr lang="en-US" dirty="0">
                <a:solidFill>
                  <a:schemeClr val="bg1"/>
                </a:solidFill>
              </a:rPr>
              <a:t>3) Determine intensity</a:t>
            </a:r>
          </a:p>
          <a:p>
            <a:pPr marL="609600" indent="-609600">
              <a:buFontTx/>
              <a:buNone/>
            </a:pPr>
            <a:r>
              <a:rPr lang="en-US" dirty="0" smtClean="0">
                <a:solidFill>
                  <a:schemeClr val="bg1"/>
                </a:solidFill>
              </a:rPr>
              <a:t>4) </a:t>
            </a:r>
            <a:r>
              <a:rPr lang="en-US" dirty="0">
                <a:solidFill>
                  <a:schemeClr val="bg1"/>
                </a:solidFill>
              </a:rPr>
              <a:t>Document revisions (metadata file)</a:t>
            </a:r>
          </a:p>
        </p:txBody>
      </p:sp>
      <p:pic>
        <p:nvPicPr>
          <p:cNvPr id="1105924" name="Picture 4" descr="191104aug28"/>
          <p:cNvPicPr>
            <a:picLocks noGrp="1" noChangeAspect="1" noChangeArrowheads="1"/>
          </p:cNvPicPr>
          <p:nvPr>
            <p:ph sz="quarter" idx="2"/>
          </p:nvPr>
        </p:nvPicPr>
        <p:blipFill>
          <a:blip r:embed="rId3"/>
          <a:srcRect/>
          <a:stretch>
            <a:fillRect/>
          </a:stretch>
        </p:blipFill>
        <p:spPr>
          <a:xfrm>
            <a:off x="6096000" y="1209675"/>
            <a:ext cx="3048000" cy="2695575"/>
          </a:xfrm>
          <a:noFill/>
          <a:ln/>
        </p:spPr>
      </p:pic>
      <p:pic>
        <p:nvPicPr>
          <p:cNvPr id="1399810" name="Picture 2" descr="C:\Documents and Settings\clandsea\Desktop\ship-tc.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905250"/>
            <a:ext cx="4063999" cy="30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66800"/>
            <a:ext cx="9144000" cy="3108543"/>
          </a:xfrm>
          <a:prstGeom prst="rect">
            <a:avLst/>
          </a:prstGeom>
        </p:spPr>
        <p:txBody>
          <a:bodyPr wrap="square">
            <a:spAutoFit/>
          </a:bodyPr>
          <a:lstStyle/>
          <a:p>
            <a:r>
              <a:rPr lang="en-US" sz="1400" b="1" dirty="0">
                <a:solidFill>
                  <a:schemeClr val="bg1"/>
                </a:solidFill>
                <a:latin typeface="Courier New" pitchFamily="49" charset="0"/>
                <a:cs typeface="Courier New" pitchFamily="49" charset="0"/>
              </a:rPr>
              <a:t>#/Date	     </a:t>
            </a:r>
            <a:r>
              <a:rPr lang="en-US" sz="1400" b="1" dirty="0" smtClean="0">
                <a:solidFill>
                  <a:schemeClr val="bg1"/>
                </a:solidFill>
                <a:latin typeface="Courier New" pitchFamily="49" charset="0"/>
                <a:cs typeface="Courier New" pitchFamily="49" charset="0"/>
              </a:rPr>
              <a:t>  Name         Location             Max  SSHWS  Central Original</a:t>
            </a:r>
            <a:endParaRPr lang="en-US" sz="1400" b="1" dirty="0">
              <a:solidFill>
                <a:schemeClr val="bg1"/>
              </a:solidFill>
              <a:latin typeface="Courier New" pitchFamily="49" charset="0"/>
              <a:cs typeface="Courier New" pitchFamily="49" charset="0"/>
            </a:endParaRPr>
          </a:p>
          <a:p>
            <a:r>
              <a:rPr lang="en-US" sz="1400" b="1" dirty="0">
                <a:solidFill>
                  <a:schemeClr val="bg1"/>
                </a:solidFill>
                <a:latin typeface="Courier New" pitchFamily="49" charset="0"/>
                <a:cs typeface="Courier New" pitchFamily="49" charset="0"/>
              </a:rPr>
              <a:t> 	 		 	</a:t>
            </a:r>
            <a:r>
              <a:rPr lang="en-US" sz="1400" b="1" dirty="0" smtClean="0">
                <a:solidFill>
                  <a:schemeClr val="bg1"/>
                </a:solidFill>
                <a:latin typeface="Courier New" pitchFamily="49" charset="0"/>
                <a:cs typeface="Courier New" pitchFamily="49" charset="0"/>
              </a:rPr>
              <a:t>              Winds        </a:t>
            </a:r>
            <a:r>
              <a:rPr lang="en-US" sz="1400" b="1" dirty="0">
                <a:solidFill>
                  <a:schemeClr val="bg1"/>
                </a:solidFill>
                <a:latin typeface="Courier New" pitchFamily="49" charset="0"/>
                <a:cs typeface="Courier New" pitchFamily="49" charset="0"/>
              </a:rPr>
              <a:t>Pressure </a:t>
            </a:r>
            <a:r>
              <a:rPr lang="en-US" sz="1400" b="1" dirty="0" smtClean="0">
                <a:solidFill>
                  <a:schemeClr val="bg1"/>
                </a:solidFill>
                <a:latin typeface="Courier New" pitchFamily="49" charset="0"/>
                <a:cs typeface="Courier New" pitchFamily="49" charset="0"/>
              </a:rPr>
              <a:t>Winds</a:t>
            </a:r>
            <a:endParaRPr lang="en-US" sz="1400" b="1" dirty="0">
              <a:solidFill>
                <a:schemeClr val="bg1"/>
              </a:solidFill>
              <a:latin typeface="Courier New" pitchFamily="49" charset="0"/>
              <a:cs typeface="Courier New" pitchFamily="49" charset="0"/>
            </a:endParaRPr>
          </a:p>
          <a:p>
            <a:r>
              <a:rPr lang="en-US" sz="1400" b="1" dirty="0" smtClean="0">
                <a:solidFill>
                  <a:schemeClr val="bg1"/>
                </a:solidFill>
                <a:latin typeface="Courier New" pitchFamily="49" charset="0"/>
                <a:cs typeface="Courier New" pitchFamily="49" charset="0"/>
              </a:rPr>
              <a:t>------------------------------------------------------------------------------</a:t>
            </a:r>
            <a:endParaRPr lang="en-US" sz="1400" b="1" dirty="0">
              <a:solidFill>
                <a:schemeClr val="bg1"/>
              </a:solidFill>
              <a:latin typeface="Courier New" pitchFamily="49" charset="0"/>
              <a:cs typeface="Courier New" pitchFamily="49" charset="0"/>
            </a:endParaRPr>
          </a:p>
          <a:p>
            <a:r>
              <a:rPr lang="en-US" sz="1400" b="1" dirty="0" smtClean="0">
                <a:solidFill>
                  <a:schemeClr val="bg1"/>
                </a:solidFill>
                <a:latin typeface="Courier New" pitchFamily="49" charset="0"/>
                <a:cs typeface="Courier New" pitchFamily="49" charset="0"/>
              </a:rPr>
              <a:t>1-7/26/1926     ------       Bahamas              </a:t>
            </a:r>
            <a:r>
              <a:rPr lang="en-US" sz="1400" b="1" dirty="0">
                <a:solidFill>
                  <a:schemeClr val="bg1"/>
                </a:solidFill>
                <a:latin typeface="Courier New" pitchFamily="49" charset="0"/>
                <a:cs typeface="Courier New" pitchFamily="49" charset="0"/>
              </a:rPr>
              <a:t>120    4    (938)   120</a:t>
            </a:r>
          </a:p>
          <a:p>
            <a:r>
              <a:rPr lang="en-US" sz="1400" b="1" dirty="0">
                <a:solidFill>
                  <a:schemeClr val="bg1"/>
                </a:solidFill>
                <a:latin typeface="Courier New" pitchFamily="49" charset="0"/>
                <a:cs typeface="Courier New" pitchFamily="49" charset="0"/>
              </a:rPr>
              <a:t>7-9/17/1926     </a:t>
            </a:r>
            <a:r>
              <a:rPr lang="en-US" sz="1400" b="1" dirty="0" smtClean="0">
                <a:solidFill>
                  <a:schemeClr val="bg1"/>
                </a:solidFill>
                <a:latin typeface="Courier New" pitchFamily="49" charset="0"/>
                <a:cs typeface="Courier New" pitchFamily="49" charset="0"/>
              </a:rPr>
              <a:t>------       Bahamas              </a:t>
            </a:r>
            <a:r>
              <a:rPr lang="en-US" sz="1400" b="1" dirty="0">
                <a:solidFill>
                  <a:schemeClr val="bg1"/>
                </a:solidFill>
                <a:latin typeface="Courier New" pitchFamily="49" charset="0"/>
                <a:cs typeface="Courier New" pitchFamily="49" charset="0"/>
              </a:rPr>
              <a:t>130    4    (926)   130</a:t>
            </a:r>
          </a:p>
          <a:p>
            <a:r>
              <a:rPr lang="en-US" sz="1400" b="1" dirty="0">
                <a:solidFill>
                  <a:schemeClr val="bg1"/>
                </a:solidFill>
                <a:latin typeface="Courier New" pitchFamily="49" charset="0"/>
                <a:cs typeface="Courier New" pitchFamily="49" charset="0"/>
              </a:rPr>
              <a:t>10-10/20/1926   </a:t>
            </a:r>
            <a:r>
              <a:rPr lang="en-US" sz="1400" b="1" dirty="0" smtClean="0">
                <a:solidFill>
                  <a:schemeClr val="bg1"/>
                </a:solidFill>
                <a:latin typeface="Courier New" pitchFamily="49" charset="0"/>
                <a:cs typeface="Courier New" pitchFamily="49" charset="0"/>
              </a:rPr>
              <a:t>------       Cuba                 </a:t>
            </a:r>
            <a:r>
              <a:rPr lang="en-US" sz="1400" b="1" dirty="0">
                <a:solidFill>
                  <a:srgbClr val="FF0000"/>
                </a:solidFill>
                <a:latin typeface="Courier New" pitchFamily="49" charset="0"/>
                <a:cs typeface="Courier New" pitchFamily="49" charset="0"/>
              </a:rPr>
              <a:t>130</a:t>
            </a:r>
            <a:r>
              <a:rPr lang="en-US" sz="1400" b="1" dirty="0">
                <a:solidFill>
                  <a:schemeClr val="bg1"/>
                </a:solidFill>
                <a:latin typeface="Courier New" pitchFamily="49" charset="0"/>
                <a:cs typeface="Courier New" pitchFamily="49" charset="0"/>
              </a:rPr>
              <a:t>    4     934    105</a:t>
            </a:r>
          </a:p>
          <a:p>
            <a:r>
              <a:rPr lang="en-US" sz="1400" b="1" dirty="0">
                <a:solidFill>
                  <a:schemeClr val="bg1"/>
                </a:solidFill>
                <a:latin typeface="Courier New" pitchFamily="49" charset="0"/>
                <a:cs typeface="Courier New" pitchFamily="49" charset="0"/>
              </a:rPr>
              <a:t>10-10/21/1926   </a:t>
            </a:r>
            <a:r>
              <a:rPr lang="en-US" sz="1400" b="1" dirty="0" smtClean="0">
                <a:solidFill>
                  <a:schemeClr val="bg1"/>
                </a:solidFill>
                <a:latin typeface="Courier New" pitchFamily="49" charset="0"/>
                <a:cs typeface="Courier New" pitchFamily="49" charset="0"/>
              </a:rPr>
              <a:t>------       Bahamas              </a:t>
            </a:r>
            <a:r>
              <a:rPr lang="en-US" sz="1400" b="1" dirty="0">
                <a:solidFill>
                  <a:srgbClr val="FF0000"/>
                </a:solidFill>
                <a:latin typeface="Courier New" pitchFamily="49" charset="0"/>
                <a:cs typeface="Courier New" pitchFamily="49" charset="0"/>
              </a:rPr>
              <a:t>110</a:t>
            </a:r>
            <a:r>
              <a:rPr lang="en-US" sz="1400" b="1" dirty="0">
                <a:solidFill>
                  <a:schemeClr val="bg1"/>
                </a:solidFill>
                <a:latin typeface="Courier New" pitchFamily="49" charset="0"/>
                <a:cs typeface="Courier New" pitchFamily="49" charset="0"/>
              </a:rPr>
              <a:t>    3    (948)   100</a:t>
            </a:r>
          </a:p>
          <a:p>
            <a:r>
              <a:rPr lang="en-US" sz="1400" b="1" dirty="0">
                <a:solidFill>
                  <a:schemeClr val="bg1"/>
                </a:solidFill>
                <a:latin typeface="Courier New" pitchFamily="49" charset="0"/>
                <a:cs typeface="Courier New" pitchFamily="49" charset="0"/>
              </a:rPr>
              <a:t>10-10/22/1926   </a:t>
            </a:r>
            <a:r>
              <a:rPr lang="en-US" sz="1400" b="1" dirty="0" smtClean="0">
                <a:solidFill>
                  <a:schemeClr val="bg1"/>
                </a:solidFill>
                <a:latin typeface="Courier New" pitchFamily="49" charset="0"/>
                <a:cs typeface="Courier New" pitchFamily="49" charset="0"/>
              </a:rPr>
              <a:t>------       Bermuda              </a:t>
            </a:r>
            <a:r>
              <a:rPr lang="en-US" sz="1400" b="1" dirty="0">
                <a:solidFill>
                  <a:srgbClr val="92D050"/>
                </a:solidFill>
                <a:latin typeface="Courier New" pitchFamily="49" charset="0"/>
                <a:cs typeface="Courier New" pitchFamily="49" charset="0"/>
              </a:rPr>
              <a:t>105</a:t>
            </a:r>
            <a:r>
              <a:rPr lang="en-US" sz="1400" b="1" dirty="0">
                <a:solidFill>
                  <a:schemeClr val="bg1"/>
                </a:solidFill>
                <a:latin typeface="Courier New" pitchFamily="49" charset="0"/>
                <a:cs typeface="Courier New" pitchFamily="49" charset="0"/>
              </a:rPr>
              <a:t>    3     962    115</a:t>
            </a:r>
          </a:p>
          <a:p>
            <a:r>
              <a:rPr lang="en-US" sz="1400" b="1" dirty="0">
                <a:solidFill>
                  <a:schemeClr val="bg1"/>
                </a:solidFill>
                <a:latin typeface="Courier New" pitchFamily="49" charset="0"/>
                <a:cs typeface="Courier New" pitchFamily="49" charset="0"/>
              </a:rPr>
              <a:t>1927 - None</a:t>
            </a:r>
          </a:p>
          <a:p>
            <a:r>
              <a:rPr lang="en-US" sz="1400" b="1" dirty="0">
                <a:solidFill>
                  <a:schemeClr val="bg1"/>
                </a:solidFill>
                <a:latin typeface="Courier New" pitchFamily="49" charset="0"/>
                <a:cs typeface="Courier New" pitchFamily="49" charset="0"/>
              </a:rPr>
              <a:t>4-9/12/1928     </a:t>
            </a:r>
            <a:r>
              <a:rPr lang="en-US" sz="1400" b="1" dirty="0" smtClean="0">
                <a:solidFill>
                  <a:schemeClr val="bg1"/>
                </a:solidFill>
                <a:latin typeface="Courier New" pitchFamily="49" charset="0"/>
                <a:cs typeface="Courier New" pitchFamily="49" charset="0"/>
              </a:rPr>
              <a:t>------       </a:t>
            </a:r>
            <a:r>
              <a:rPr lang="en-US" sz="1400" b="1" dirty="0" err="1" smtClean="0">
                <a:solidFill>
                  <a:schemeClr val="bg1"/>
                </a:solidFill>
                <a:latin typeface="Courier New" pitchFamily="49" charset="0"/>
                <a:cs typeface="Courier New" pitchFamily="49" charset="0"/>
              </a:rPr>
              <a:t>Guadelope</a:t>
            </a:r>
            <a:r>
              <a:rPr lang="en-US" sz="1400" b="1" dirty="0" smtClean="0">
                <a:solidFill>
                  <a:schemeClr val="bg1"/>
                </a:solidFill>
                <a:latin typeface="Courier New" pitchFamily="49" charset="0"/>
                <a:cs typeface="Courier New" pitchFamily="49" charset="0"/>
              </a:rPr>
              <a:t>            </a:t>
            </a:r>
            <a:r>
              <a:rPr lang="en-US" sz="1400" b="1" dirty="0">
                <a:solidFill>
                  <a:srgbClr val="FF0000"/>
                </a:solidFill>
                <a:latin typeface="Courier New" pitchFamily="49" charset="0"/>
                <a:cs typeface="Courier New" pitchFamily="49" charset="0"/>
              </a:rPr>
              <a:t>120</a:t>
            </a:r>
            <a:r>
              <a:rPr lang="en-US" sz="1400" b="1" dirty="0">
                <a:solidFill>
                  <a:schemeClr val="bg1"/>
                </a:solidFill>
                <a:latin typeface="Courier New" pitchFamily="49" charset="0"/>
                <a:cs typeface="Courier New" pitchFamily="49" charset="0"/>
              </a:rPr>
              <a:t>    4     940    110</a:t>
            </a:r>
          </a:p>
          <a:p>
            <a:r>
              <a:rPr lang="en-US" sz="1400" b="1" dirty="0">
                <a:solidFill>
                  <a:schemeClr val="bg1"/>
                </a:solidFill>
                <a:latin typeface="Courier New" pitchFamily="49" charset="0"/>
                <a:cs typeface="Courier New" pitchFamily="49" charset="0"/>
              </a:rPr>
              <a:t>4-9/13/1928     </a:t>
            </a:r>
            <a:r>
              <a:rPr lang="en-US" sz="1400" b="1" dirty="0" smtClean="0">
                <a:solidFill>
                  <a:schemeClr val="bg1"/>
                </a:solidFill>
                <a:latin typeface="Courier New" pitchFamily="49" charset="0"/>
                <a:cs typeface="Courier New" pitchFamily="49" charset="0"/>
              </a:rPr>
              <a:t>San </a:t>
            </a:r>
            <a:r>
              <a:rPr lang="en-US" sz="1400" b="1" dirty="0">
                <a:solidFill>
                  <a:schemeClr val="bg1"/>
                </a:solidFill>
                <a:latin typeface="Courier New" pitchFamily="49" charset="0"/>
                <a:cs typeface="Courier New" pitchFamily="49" charset="0"/>
              </a:rPr>
              <a:t>Felipe   </a:t>
            </a:r>
            <a:r>
              <a:rPr lang="en-US" sz="1400" b="1" dirty="0" smtClean="0">
                <a:solidFill>
                  <a:schemeClr val="bg1"/>
                </a:solidFill>
                <a:latin typeface="Courier New" pitchFamily="49" charset="0"/>
                <a:cs typeface="Courier New" pitchFamily="49" charset="0"/>
              </a:rPr>
              <a:t>Puerto </a:t>
            </a:r>
            <a:r>
              <a:rPr lang="en-US" sz="1400" b="1" dirty="0">
                <a:solidFill>
                  <a:schemeClr val="bg1"/>
                </a:solidFill>
                <a:latin typeface="Courier New" pitchFamily="49" charset="0"/>
                <a:cs typeface="Courier New" pitchFamily="49" charset="0"/>
              </a:rPr>
              <a:t>Rico          140    5     931    140</a:t>
            </a:r>
          </a:p>
          <a:p>
            <a:r>
              <a:rPr lang="en-US" sz="1400" b="1" dirty="0">
                <a:solidFill>
                  <a:schemeClr val="bg1"/>
                </a:solidFill>
                <a:latin typeface="Courier New" pitchFamily="49" charset="0"/>
                <a:cs typeface="Courier New" pitchFamily="49" charset="0"/>
              </a:rPr>
              <a:t>4-9/15/1928     </a:t>
            </a:r>
            <a:r>
              <a:rPr lang="en-US" sz="1400" b="1" dirty="0" smtClean="0">
                <a:solidFill>
                  <a:schemeClr val="bg1"/>
                </a:solidFill>
                <a:latin typeface="Courier New" pitchFamily="49" charset="0"/>
                <a:cs typeface="Courier New" pitchFamily="49" charset="0"/>
              </a:rPr>
              <a:t>------       Bahamas              </a:t>
            </a:r>
            <a:r>
              <a:rPr lang="en-US" sz="1400" b="1" dirty="0">
                <a:solidFill>
                  <a:schemeClr val="bg1"/>
                </a:solidFill>
                <a:latin typeface="Courier New" pitchFamily="49" charset="0"/>
                <a:cs typeface="Courier New" pitchFamily="49" charset="0"/>
              </a:rPr>
              <a:t>135    4    (920)   135</a:t>
            </a:r>
          </a:p>
          <a:p>
            <a:r>
              <a:rPr lang="en-US" sz="1400" b="1" dirty="0">
                <a:solidFill>
                  <a:schemeClr val="bg1"/>
                </a:solidFill>
                <a:latin typeface="Courier New" pitchFamily="49" charset="0"/>
                <a:cs typeface="Courier New" pitchFamily="49" charset="0"/>
              </a:rPr>
              <a:t>2-9/26/1929     </a:t>
            </a:r>
            <a:r>
              <a:rPr lang="en-US" sz="1400" b="1" dirty="0" smtClean="0">
                <a:solidFill>
                  <a:schemeClr val="bg1"/>
                </a:solidFill>
                <a:latin typeface="Courier New" pitchFamily="49" charset="0"/>
                <a:cs typeface="Courier New" pitchFamily="49" charset="0"/>
              </a:rPr>
              <a:t>------       Bahamas              </a:t>
            </a:r>
            <a:r>
              <a:rPr lang="en-US" sz="1400" b="1" dirty="0">
                <a:solidFill>
                  <a:schemeClr val="bg1"/>
                </a:solidFill>
                <a:latin typeface="Courier New" pitchFamily="49" charset="0"/>
                <a:cs typeface="Courier New" pitchFamily="49" charset="0"/>
              </a:rPr>
              <a:t>125    4     936    125</a:t>
            </a:r>
          </a:p>
          <a:p>
            <a:r>
              <a:rPr lang="en-US" sz="1400" b="1" dirty="0">
                <a:solidFill>
                  <a:schemeClr val="bg1"/>
                </a:solidFill>
                <a:latin typeface="Courier New" pitchFamily="49" charset="0"/>
                <a:cs typeface="Courier New" pitchFamily="49" charset="0"/>
              </a:rPr>
              <a:t>2-9/3/1930      </a:t>
            </a:r>
            <a:r>
              <a:rPr lang="en-US" sz="1400" b="1" dirty="0" smtClean="0">
                <a:solidFill>
                  <a:schemeClr val="bg1"/>
                </a:solidFill>
                <a:latin typeface="Courier New" pitchFamily="49" charset="0"/>
                <a:cs typeface="Courier New" pitchFamily="49" charset="0"/>
              </a:rPr>
              <a:t>------       Dominican </a:t>
            </a:r>
            <a:r>
              <a:rPr lang="en-US" sz="1400" b="1" dirty="0">
                <a:solidFill>
                  <a:schemeClr val="bg1"/>
                </a:solidFill>
                <a:latin typeface="Courier New" pitchFamily="49" charset="0"/>
                <a:cs typeface="Courier New" pitchFamily="49" charset="0"/>
              </a:rPr>
              <a:t>Republic   </a:t>
            </a:r>
            <a:r>
              <a:rPr lang="en-US" sz="1400" b="1" dirty="0">
                <a:solidFill>
                  <a:srgbClr val="FF0000"/>
                </a:solidFill>
                <a:latin typeface="Courier New" pitchFamily="49" charset="0"/>
                <a:cs typeface="Courier New" pitchFamily="49" charset="0"/>
              </a:rPr>
              <a:t>135</a:t>
            </a:r>
            <a:r>
              <a:rPr lang="en-US" sz="1400" b="1" dirty="0">
                <a:solidFill>
                  <a:schemeClr val="bg1"/>
                </a:solidFill>
                <a:latin typeface="Courier New" pitchFamily="49" charset="0"/>
                <a:cs typeface="Courier New" pitchFamily="49" charset="0"/>
              </a:rPr>
              <a:t>    4     933    130</a:t>
            </a:r>
          </a:p>
        </p:txBody>
      </p:sp>
      <p:sp>
        <p:nvSpPr>
          <p:cNvPr id="7" name="Rectangle 2"/>
          <p:cNvSpPr>
            <a:spLocks noChangeArrowheads="1"/>
          </p:cNvSpPr>
          <p:nvPr/>
        </p:nvSpPr>
        <p:spPr bwMode="auto">
          <a:xfrm>
            <a:off x="0" y="261610"/>
            <a:ext cx="9144000" cy="523220"/>
          </a:xfrm>
          <a:prstGeom prst="rect">
            <a:avLst/>
          </a:prstGeom>
          <a:noFill/>
          <a:ln w="9525">
            <a:noFill/>
            <a:miter lim="800000"/>
            <a:headEnd/>
            <a:tailEnd/>
          </a:ln>
          <a:effectLst/>
        </p:spPr>
        <p:txBody>
          <a:bodyPr wrap="square">
            <a:spAutoFit/>
          </a:bodyPr>
          <a:lstStyle/>
          <a:p>
            <a:pPr algn="ctr" eaLnBrk="1" hangingPunct="1">
              <a:spcBef>
                <a:spcPct val="50000"/>
              </a:spcBef>
            </a:pPr>
            <a:r>
              <a:rPr lang="en-US" sz="2800" dirty="0" smtClean="0">
                <a:solidFill>
                  <a:schemeClr val="bg1"/>
                </a:solidFill>
                <a:latin typeface="Times New Roman" pitchFamily="18" charset="0"/>
              </a:rPr>
              <a:t>Non-Continental U.S. Major Hurricanes – 1926 to 1930</a:t>
            </a:r>
            <a:endParaRPr lang="en-US" sz="2800" dirty="0">
              <a:solidFill>
                <a:schemeClr val="bg1"/>
              </a:solidFill>
              <a:latin typeface="Times New Roman" pitchFamily="18" charset="0"/>
            </a:endParaRPr>
          </a:p>
        </p:txBody>
      </p:sp>
    </p:spTree>
    <p:extLst>
      <p:ext uri="{BB962C8B-B14F-4D97-AF65-F5344CB8AC3E}">
        <p14:creationId xmlns:p14="http://schemas.microsoft.com/office/powerpoint/2010/main" val="2723901643"/>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4304671"/>
              </p:ext>
            </p:extLst>
          </p:nvPr>
        </p:nvGraphicFramePr>
        <p:xfrm>
          <a:off x="914400" y="1371600"/>
          <a:ext cx="6639273" cy="4471140"/>
        </p:xfrm>
        <a:graphic>
          <a:graphicData uri="http://schemas.openxmlformats.org/drawingml/2006/table">
            <a:tbl>
              <a:tblPr>
                <a:tableStyleId>{5C22544A-7EE6-4342-B048-85BDC9FD1C3A}</a:tableStyleId>
              </a:tblPr>
              <a:tblGrid>
                <a:gridCol w="1677665"/>
                <a:gridCol w="1189834"/>
                <a:gridCol w="1261224"/>
                <a:gridCol w="1261224"/>
                <a:gridCol w="1249326"/>
              </a:tblGrid>
              <a:tr h="1171960">
                <a:tc>
                  <a:txBody>
                    <a:bodyPr/>
                    <a:lstStyle/>
                    <a:p>
                      <a:pPr marL="0" marR="0">
                        <a:lnSpc>
                          <a:spcPct val="200000"/>
                        </a:lnSpc>
                        <a:spcBef>
                          <a:spcPts val="0"/>
                        </a:spcBef>
                        <a:spcAft>
                          <a:spcPts val="0"/>
                        </a:spcAft>
                      </a:pPr>
                      <a:r>
                        <a:rPr lang="en-US" sz="1800" b="1" dirty="0">
                          <a:effectLst/>
                        </a:rPr>
                        <a:t>Year</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Tropical Storms &amp; Hurricanes</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Hurricanes</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Major Hurricanes</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ACE</a:t>
                      </a:r>
                      <a:endParaRPr lang="en-US" sz="1800" b="1" dirty="0">
                        <a:solidFill>
                          <a:srgbClr val="000000"/>
                        </a:solidFill>
                        <a:effectLst/>
                        <a:latin typeface="Times New Roman"/>
                        <a:ea typeface="Times New Roman"/>
                      </a:endParaRPr>
                    </a:p>
                  </a:txBody>
                  <a:tcPr marL="6835" marR="6835" marT="6835" marB="6835" anchor="ctr"/>
                </a:tc>
              </a:tr>
              <a:tr h="403987">
                <a:tc>
                  <a:txBody>
                    <a:bodyPr/>
                    <a:lstStyle/>
                    <a:p>
                      <a:pPr marL="0" marR="0">
                        <a:lnSpc>
                          <a:spcPct val="200000"/>
                        </a:lnSpc>
                        <a:spcBef>
                          <a:spcPts val="0"/>
                        </a:spcBef>
                        <a:spcAft>
                          <a:spcPts val="0"/>
                        </a:spcAft>
                      </a:pPr>
                      <a:r>
                        <a:rPr lang="en-US" sz="1800" b="1" dirty="0">
                          <a:effectLst/>
                        </a:rPr>
                        <a:t>1926</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11/11</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8/8</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6/6</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222/</a:t>
                      </a:r>
                      <a:r>
                        <a:rPr lang="en-US" sz="1800" b="1" dirty="0">
                          <a:solidFill>
                            <a:srgbClr val="FF0000"/>
                          </a:solidFill>
                          <a:effectLst/>
                        </a:rPr>
                        <a:t>230</a:t>
                      </a:r>
                      <a:endParaRPr lang="en-US" sz="1800" b="1" dirty="0">
                        <a:solidFill>
                          <a:srgbClr val="FF0000"/>
                        </a:solidFill>
                        <a:effectLst/>
                        <a:latin typeface="Times New Roman"/>
                        <a:ea typeface="Times New Roman"/>
                      </a:endParaRPr>
                    </a:p>
                  </a:txBody>
                  <a:tcPr marL="6835" marR="6835" marT="6835" marB="6835" anchor="ctr"/>
                </a:tc>
              </a:tr>
              <a:tr h="403987">
                <a:tc>
                  <a:txBody>
                    <a:bodyPr/>
                    <a:lstStyle/>
                    <a:p>
                      <a:pPr marL="0" marR="0">
                        <a:lnSpc>
                          <a:spcPct val="200000"/>
                        </a:lnSpc>
                        <a:spcBef>
                          <a:spcPts val="0"/>
                        </a:spcBef>
                        <a:spcAft>
                          <a:spcPts val="0"/>
                        </a:spcAft>
                      </a:pPr>
                      <a:r>
                        <a:rPr lang="en-US" sz="1800" b="1" dirty="0">
                          <a:effectLst/>
                        </a:rPr>
                        <a:t>1927</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7/</a:t>
                      </a:r>
                      <a:r>
                        <a:rPr lang="en-US" sz="1800" b="1" dirty="0">
                          <a:solidFill>
                            <a:srgbClr val="FF0000"/>
                          </a:solidFill>
                          <a:effectLst/>
                        </a:rPr>
                        <a:t>8</a:t>
                      </a:r>
                      <a:endParaRPr lang="en-US" sz="1800" b="1" dirty="0">
                        <a:solidFill>
                          <a:srgbClr val="FF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4/4</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2/</a:t>
                      </a:r>
                      <a:r>
                        <a:rPr lang="en-US" sz="1800" b="1" dirty="0">
                          <a:solidFill>
                            <a:srgbClr val="92D050"/>
                          </a:solidFill>
                          <a:effectLst/>
                        </a:rPr>
                        <a:t>1</a:t>
                      </a:r>
                      <a:endParaRPr lang="en-US" sz="1800" b="1" dirty="0">
                        <a:solidFill>
                          <a:srgbClr val="92D05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56/56</a:t>
                      </a:r>
                      <a:endParaRPr lang="en-US" sz="1800" b="1" dirty="0">
                        <a:solidFill>
                          <a:srgbClr val="000000"/>
                        </a:solidFill>
                        <a:effectLst/>
                        <a:latin typeface="Times New Roman"/>
                        <a:ea typeface="Times New Roman"/>
                      </a:endParaRPr>
                    </a:p>
                  </a:txBody>
                  <a:tcPr marL="6835" marR="6835" marT="6835" marB="6835" anchor="ctr"/>
                </a:tc>
              </a:tr>
              <a:tr h="403987">
                <a:tc>
                  <a:txBody>
                    <a:bodyPr/>
                    <a:lstStyle/>
                    <a:p>
                      <a:pPr marL="0" marR="0">
                        <a:lnSpc>
                          <a:spcPct val="200000"/>
                        </a:lnSpc>
                        <a:spcBef>
                          <a:spcPts val="0"/>
                        </a:spcBef>
                        <a:spcAft>
                          <a:spcPts val="0"/>
                        </a:spcAft>
                      </a:pPr>
                      <a:r>
                        <a:rPr lang="en-US" sz="1800" b="1" dirty="0">
                          <a:effectLst/>
                        </a:rPr>
                        <a:t>1928</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6/6</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4/4</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1/1</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75/</a:t>
                      </a:r>
                      <a:r>
                        <a:rPr lang="en-US" sz="1800" b="1" dirty="0">
                          <a:solidFill>
                            <a:srgbClr val="FF0000"/>
                          </a:solidFill>
                          <a:effectLst/>
                        </a:rPr>
                        <a:t>83</a:t>
                      </a:r>
                      <a:endParaRPr lang="en-US" sz="1800" b="1" dirty="0">
                        <a:solidFill>
                          <a:srgbClr val="FF0000"/>
                        </a:solidFill>
                        <a:effectLst/>
                        <a:latin typeface="Times New Roman"/>
                        <a:ea typeface="Times New Roman"/>
                      </a:endParaRPr>
                    </a:p>
                  </a:txBody>
                  <a:tcPr marL="6835" marR="6835" marT="6835" marB="6835" anchor="ctr"/>
                </a:tc>
              </a:tr>
              <a:tr h="403987">
                <a:tc>
                  <a:txBody>
                    <a:bodyPr/>
                    <a:lstStyle/>
                    <a:p>
                      <a:pPr marL="0" marR="0">
                        <a:lnSpc>
                          <a:spcPct val="200000"/>
                        </a:lnSpc>
                        <a:spcBef>
                          <a:spcPts val="0"/>
                        </a:spcBef>
                        <a:spcAft>
                          <a:spcPts val="0"/>
                        </a:spcAft>
                      </a:pPr>
                      <a:r>
                        <a:rPr lang="en-US" sz="1800" b="1" dirty="0">
                          <a:effectLst/>
                        </a:rPr>
                        <a:t>1929</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3/</a:t>
                      </a:r>
                      <a:r>
                        <a:rPr lang="en-US" sz="1800" b="1" dirty="0">
                          <a:solidFill>
                            <a:srgbClr val="FF0000"/>
                          </a:solidFill>
                          <a:effectLst/>
                        </a:rPr>
                        <a:t>5</a:t>
                      </a:r>
                      <a:endParaRPr lang="en-US" sz="1800" b="1" dirty="0">
                        <a:solidFill>
                          <a:srgbClr val="FF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3/3</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1/1</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43/</a:t>
                      </a:r>
                      <a:r>
                        <a:rPr lang="en-US" sz="1800" b="1" dirty="0">
                          <a:solidFill>
                            <a:srgbClr val="FF0000"/>
                          </a:solidFill>
                          <a:effectLst/>
                        </a:rPr>
                        <a:t>48</a:t>
                      </a:r>
                      <a:endParaRPr lang="en-US" sz="1800" b="1" dirty="0">
                        <a:solidFill>
                          <a:srgbClr val="FF0000"/>
                        </a:solidFill>
                        <a:effectLst/>
                        <a:latin typeface="Times New Roman"/>
                        <a:ea typeface="Times New Roman"/>
                      </a:endParaRPr>
                    </a:p>
                  </a:txBody>
                  <a:tcPr marL="6835" marR="6835" marT="6835" marB="6835" anchor="ctr"/>
                </a:tc>
              </a:tr>
              <a:tr h="403987">
                <a:tc>
                  <a:txBody>
                    <a:bodyPr/>
                    <a:lstStyle/>
                    <a:p>
                      <a:pPr marL="0" marR="0">
                        <a:lnSpc>
                          <a:spcPct val="200000"/>
                        </a:lnSpc>
                        <a:spcBef>
                          <a:spcPts val="0"/>
                        </a:spcBef>
                        <a:spcAft>
                          <a:spcPts val="0"/>
                        </a:spcAft>
                      </a:pPr>
                      <a:r>
                        <a:rPr lang="en-US" sz="1800" b="1" dirty="0">
                          <a:effectLst/>
                        </a:rPr>
                        <a:t>1930</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2/</a:t>
                      </a:r>
                      <a:r>
                        <a:rPr lang="en-US" sz="1800" b="1" dirty="0">
                          <a:solidFill>
                            <a:srgbClr val="FF0000"/>
                          </a:solidFill>
                          <a:effectLst/>
                        </a:rPr>
                        <a:t>3</a:t>
                      </a:r>
                      <a:endParaRPr lang="en-US" sz="1800" b="1" dirty="0">
                        <a:solidFill>
                          <a:srgbClr val="FF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2/2</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1/</a:t>
                      </a:r>
                      <a:r>
                        <a:rPr lang="en-US" sz="1800" b="1" dirty="0">
                          <a:solidFill>
                            <a:srgbClr val="FF0000"/>
                          </a:solidFill>
                          <a:effectLst/>
                        </a:rPr>
                        <a:t>2</a:t>
                      </a:r>
                      <a:endParaRPr lang="en-US" sz="1800" b="1" dirty="0">
                        <a:solidFill>
                          <a:srgbClr val="FF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39/</a:t>
                      </a:r>
                      <a:r>
                        <a:rPr lang="en-US" sz="1800" b="1" dirty="0">
                          <a:solidFill>
                            <a:srgbClr val="FF0000"/>
                          </a:solidFill>
                          <a:effectLst/>
                        </a:rPr>
                        <a:t>50</a:t>
                      </a:r>
                      <a:endParaRPr lang="en-US" sz="1800" b="1" dirty="0">
                        <a:solidFill>
                          <a:srgbClr val="FF0000"/>
                        </a:solidFill>
                        <a:effectLst/>
                        <a:latin typeface="Times New Roman"/>
                        <a:ea typeface="Times New Roman"/>
                      </a:endParaRPr>
                    </a:p>
                  </a:txBody>
                  <a:tcPr marL="6835" marR="6835" marT="6835" marB="6835" anchor="ctr"/>
                </a:tc>
              </a:tr>
            </a:tbl>
          </a:graphicData>
        </a:graphic>
      </p:graphicFrame>
      <p:sp>
        <p:nvSpPr>
          <p:cNvPr id="5" name="Rectangle 4"/>
          <p:cNvSpPr/>
          <p:nvPr/>
        </p:nvSpPr>
        <p:spPr>
          <a:xfrm>
            <a:off x="0" y="228600"/>
            <a:ext cx="9144000" cy="523220"/>
          </a:xfrm>
          <a:prstGeom prst="rect">
            <a:avLst/>
          </a:prstGeom>
        </p:spPr>
        <p:txBody>
          <a:bodyPr wrap="square">
            <a:spAutoFit/>
          </a:bodyPr>
          <a:lstStyle/>
          <a:p>
            <a:pPr algn="ctr"/>
            <a:r>
              <a:rPr lang="en-US" sz="2800" dirty="0">
                <a:solidFill>
                  <a:schemeClr val="bg1"/>
                </a:solidFill>
                <a:latin typeface="Times New Roman"/>
                <a:ea typeface="Times New Roman"/>
              </a:rPr>
              <a:t>Original/revised </a:t>
            </a:r>
            <a:r>
              <a:rPr lang="en-US" sz="2800" dirty="0" smtClean="0">
                <a:solidFill>
                  <a:schemeClr val="bg1"/>
                </a:solidFill>
                <a:latin typeface="Times New Roman"/>
                <a:ea typeface="Times New Roman"/>
              </a:rPr>
              <a:t>Atlantic basin statistics – 1926 to 1930</a:t>
            </a:r>
            <a:endParaRPr lang="en-US" sz="2800" dirty="0">
              <a:solidFill>
                <a:schemeClr val="bg1"/>
              </a:solidFill>
            </a:endParaRPr>
          </a:p>
        </p:txBody>
      </p:sp>
    </p:spTree>
    <p:extLst>
      <p:ext uri="{BB962C8B-B14F-4D97-AF65-F5344CB8AC3E}">
        <p14:creationId xmlns:p14="http://schemas.microsoft.com/office/powerpoint/2010/main" val="1096760294"/>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5954" name="Picture 2" descr="Kids"/>
          <p:cNvPicPr>
            <a:picLocks noChangeAspect="1" noChangeArrowheads="1"/>
          </p:cNvPicPr>
          <p:nvPr/>
        </p:nvPicPr>
        <p:blipFill>
          <a:blip r:embed="rId3"/>
          <a:srcRect/>
          <a:stretch>
            <a:fillRect/>
          </a:stretch>
        </p:blipFill>
        <p:spPr bwMode="auto">
          <a:xfrm>
            <a:off x="0" y="4686300"/>
            <a:ext cx="9293225" cy="2171700"/>
          </a:xfrm>
          <a:prstGeom prst="rect">
            <a:avLst/>
          </a:prstGeom>
          <a:noFill/>
        </p:spPr>
      </p:pic>
      <p:sp>
        <p:nvSpPr>
          <p:cNvPr id="1405955" name="Rectangle 3"/>
          <p:cNvSpPr>
            <a:spLocks noChangeArrowheads="1"/>
          </p:cNvSpPr>
          <p:nvPr/>
        </p:nvSpPr>
        <p:spPr bwMode="auto">
          <a:xfrm>
            <a:off x="457200" y="0"/>
            <a:ext cx="8458200" cy="519113"/>
          </a:xfrm>
          <a:prstGeom prst="rect">
            <a:avLst/>
          </a:prstGeom>
          <a:noFill/>
          <a:ln w="9525">
            <a:noFill/>
            <a:miter lim="800000"/>
            <a:headEnd/>
            <a:tailEnd/>
          </a:ln>
          <a:effectLst/>
        </p:spPr>
        <p:txBody>
          <a:bodyPr>
            <a:spAutoFit/>
          </a:bodyPr>
          <a:lstStyle/>
          <a:p>
            <a:pPr algn="ctr" eaLnBrk="1" hangingPunct="1"/>
            <a:r>
              <a:rPr lang="en-US" sz="2800" b="1">
                <a:solidFill>
                  <a:schemeClr val="bg1"/>
                </a:solidFill>
                <a:latin typeface="Times New Roman" pitchFamily="18" charset="0"/>
              </a:rPr>
              <a:t>Atlantic Hurricane Database Re-Analysis Project</a:t>
            </a:r>
          </a:p>
        </p:txBody>
      </p:sp>
      <p:sp>
        <p:nvSpPr>
          <p:cNvPr id="1405956" name="Rectangle 4"/>
          <p:cNvSpPr>
            <a:spLocks noChangeArrowheads="1"/>
          </p:cNvSpPr>
          <p:nvPr/>
        </p:nvSpPr>
        <p:spPr bwMode="auto">
          <a:xfrm>
            <a:off x="0" y="6491288"/>
            <a:ext cx="4648200" cy="366712"/>
          </a:xfrm>
          <a:prstGeom prst="rect">
            <a:avLst/>
          </a:prstGeom>
          <a:noFill/>
          <a:ln w="9525">
            <a:noFill/>
            <a:miter lim="800000"/>
            <a:headEnd/>
            <a:tailEnd/>
          </a:ln>
          <a:effectLst/>
        </p:spPr>
        <p:txBody>
          <a:bodyPr>
            <a:spAutoFit/>
          </a:bodyPr>
          <a:lstStyle/>
          <a:p>
            <a:pPr eaLnBrk="1" hangingPunct="1"/>
            <a:r>
              <a:rPr lang="en-US" sz="1800" b="1">
                <a:solidFill>
                  <a:schemeClr val="bg1"/>
                </a:solidFill>
                <a:latin typeface="Times New Roman" pitchFamily="18" charset="0"/>
              </a:rPr>
              <a:t>"Florida's Hurricane History"</a:t>
            </a:r>
            <a:endParaRPr lang="en-US">
              <a:latin typeface="Times New Roman" pitchFamily="18" charset="0"/>
            </a:endParaRPr>
          </a:p>
        </p:txBody>
      </p:sp>
      <p:sp>
        <p:nvSpPr>
          <p:cNvPr id="1405957" name="Rectangle 5"/>
          <p:cNvSpPr>
            <a:spLocks noChangeArrowheads="1"/>
          </p:cNvSpPr>
          <p:nvPr/>
        </p:nvSpPr>
        <p:spPr bwMode="auto">
          <a:xfrm>
            <a:off x="-49213" y="7096125"/>
            <a:ext cx="9144001" cy="15875"/>
          </a:xfrm>
          <a:prstGeom prst="rect">
            <a:avLst/>
          </a:prstGeom>
          <a:solidFill>
            <a:srgbClr val="000000"/>
          </a:solidFill>
          <a:ln w="9525">
            <a:solidFill>
              <a:schemeClr val="tx1"/>
            </a:solidFill>
            <a:miter lim="800000"/>
            <a:headEnd/>
            <a:tailEnd/>
          </a:ln>
          <a:effectLst/>
        </p:spPr>
        <p:txBody>
          <a:bodyPr>
            <a:spAutoFit/>
          </a:bodyPr>
          <a:lstStyle/>
          <a:p>
            <a:endParaRPr lang="en-US"/>
          </a:p>
        </p:txBody>
      </p:sp>
      <p:pic>
        <p:nvPicPr>
          <p:cNvPr id="1405958" name="Picture 6" descr="hurdat"/>
          <p:cNvPicPr>
            <a:picLocks noChangeAspect="1" noChangeArrowheads="1"/>
          </p:cNvPicPr>
          <p:nvPr/>
        </p:nvPicPr>
        <p:blipFill>
          <a:blip r:embed="rId4"/>
          <a:srcRect/>
          <a:stretch>
            <a:fillRect/>
          </a:stretch>
        </p:blipFill>
        <p:spPr bwMode="auto">
          <a:xfrm>
            <a:off x="609600" y="1905000"/>
            <a:ext cx="1143000" cy="1143000"/>
          </a:xfrm>
          <a:prstGeom prst="rect">
            <a:avLst/>
          </a:prstGeom>
          <a:noFill/>
        </p:spPr>
      </p:pic>
      <p:pic>
        <p:nvPicPr>
          <p:cNvPr id="1405959" name="Picture 7" descr="hurdat"/>
          <p:cNvPicPr>
            <a:picLocks noChangeAspect="1" noChangeArrowheads="1"/>
          </p:cNvPicPr>
          <p:nvPr/>
        </p:nvPicPr>
        <p:blipFill>
          <a:blip r:embed="rId4"/>
          <a:srcRect/>
          <a:stretch>
            <a:fillRect/>
          </a:stretch>
        </p:blipFill>
        <p:spPr bwMode="auto">
          <a:xfrm>
            <a:off x="7620000" y="1981200"/>
            <a:ext cx="1143000" cy="1143000"/>
          </a:xfrm>
          <a:prstGeom prst="rect">
            <a:avLst/>
          </a:prstGeom>
          <a:noFill/>
        </p:spPr>
      </p:pic>
      <p:sp>
        <p:nvSpPr>
          <p:cNvPr id="1405960" name="Rectangle 8"/>
          <p:cNvSpPr>
            <a:spLocks noChangeArrowheads="1"/>
          </p:cNvSpPr>
          <p:nvPr/>
        </p:nvSpPr>
        <p:spPr bwMode="auto">
          <a:xfrm>
            <a:off x="1295400" y="609600"/>
            <a:ext cx="6710363" cy="457200"/>
          </a:xfrm>
          <a:prstGeom prst="rect">
            <a:avLst/>
          </a:prstGeom>
          <a:noFill/>
          <a:ln w="9525">
            <a:noFill/>
            <a:miter lim="800000"/>
            <a:headEnd/>
            <a:tailEnd/>
          </a:ln>
          <a:effectLst/>
        </p:spPr>
        <p:txBody>
          <a:bodyPr wrap="none">
            <a:spAutoFit/>
          </a:bodyPr>
          <a:lstStyle/>
          <a:p>
            <a:pPr algn="ctr" eaLnBrk="1" hangingPunct="1"/>
            <a:r>
              <a:rPr lang="en-US">
                <a:solidFill>
                  <a:schemeClr val="bg1"/>
                </a:solidFill>
                <a:latin typeface="Times New Roman" pitchFamily="18" charset="0"/>
              </a:rPr>
              <a:t>http://www.aoml.noaa.gov/hrd/data_sub/re_anal.html</a:t>
            </a:r>
          </a:p>
        </p:txBody>
      </p:sp>
      <p:sp>
        <p:nvSpPr>
          <p:cNvPr id="1405961" name="Rectangle 9"/>
          <p:cNvSpPr>
            <a:spLocks noChangeArrowheads="1"/>
          </p:cNvSpPr>
          <p:nvPr/>
        </p:nvSpPr>
        <p:spPr bwMode="auto">
          <a:xfrm>
            <a:off x="1676400" y="1066800"/>
            <a:ext cx="5867400" cy="2400657"/>
          </a:xfrm>
          <a:prstGeom prst="rect">
            <a:avLst/>
          </a:prstGeom>
          <a:noFill/>
          <a:ln w="9525">
            <a:noFill/>
            <a:miter lim="800000"/>
            <a:headEnd/>
            <a:tailEnd/>
          </a:ln>
          <a:effectLst/>
        </p:spPr>
        <p:txBody>
          <a:bodyPr>
            <a:spAutoFit/>
          </a:bodyPr>
          <a:lstStyle/>
          <a:p>
            <a:pPr marL="457200" indent="-457200" eaLnBrk="1" hangingPunct="1">
              <a:spcBef>
                <a:spcPct val="50000"/>
              </a:spcBef>
              <a:buFontTx/>
              <a:buAutoNum type="arabicParenR"/>
            </a:pPr>
            <a:r>
              <a:rPr lang="en-US" sz="2000" dirty="0">
                <a:solidFill>
                  <a:schemeClr val="bg1"/>
                </a:solidFill>
                <a:latin typeface="Times New Roman" pitchFamily="18" charset="0"/>
              </a:rPr>
              <a:t>1851 through </a:t>
            </a:r>
            <a:r>
              <a:rPr lang="en-US" sz="2000" dirty="0" smtClean="0">
                <a:solidFill>
                  <a:schemeClr val="bg1"/>
                </a:solidFill>
                <a:latin typeface="Times New Roman" pitchFamily="18" charset="0"/>
              </a:rPr>
              <a:t>1930 </a:t>
            </a:r>
            <a:r>
              <a:rPr lang="en-US" sz="2000" dirty="0">
                <a:solidFill>
                  <a:schemeClr val="bg1"/>
                </a:solidFill>
                <a:latin typeface="Times New Roman" pitchFamily="18" charset="0"/>
              </a:rPr>
              <a:t>changes accepted and officially adopted by </a:t>
            </a:r>
            <a:r>
              <a:rPr lang="en-US" sz="2000" dirty="0" smtClean="0">
                <a:solidFill>
                  <a:schemeClr val="bg1"/>
                </a:solidFill>
                <a:latin typeface="Times New Roman" pitchFamily="18" charset="0"/>
              </a:rPr>
              <a:t>Best </a:t>
            </a:r>
            <a:r>
              <a:rPr lang="en-US" sz="2000" dirty="0">
                <a:solidFill>
                  <a:schemeClr val="bg1"/>
                </a:solidFill>
                <a:latin typeface="Times New Roman" pitchFamily="18" charset="0"/>
              </a:rPr>
              <a:t>Track Change </a:t>
            </a:r>
            <a:r>
              <a:rPr lang="en-US" sz="2000" dirty="0" smtClean="0">
                <a:solidFill>
                  <a:schemeClr val="bg1"/>
                </a:solidFill>
                <a:latin typeface="Times New Roman" pitchFamily="18" charset="0"/>
              </a:rPr>
              <a:t>Committee </a:t>
            </a:r>
            <a:endParaRPr lang="en-US" sz="2000" dirty="0">
              <a:solidFill>
                <a:schemeClr val="bg1"/>
              </a:solidFill>
              <a:latin typeface="Times New Roman" pitchFamily="18" charset="0"/>
            </a:endParaRPr>
          </a:p>
          <a:p>
            <a:pPr marL="457200" indent="-457200" eaLnBrk="1" hangingPunct="1">
              <a:spcBef>
                <a:spcPct val="50000"/>
              </a:spcBef>
              <a:buFontTx/>
              <a:buAutoNum type="arabicParenR"/>
            </a:pPr>
            <a:r>
              <a:rPr lang="en-US" sz="2000" dirty="0" smtClean="0">
                <a:solidFill>
                  <a:schemeClr val="bg1"/>
                </a:solidFill>
                <a:latin typeface="Times New Roman" pitchFamily="18" charset="0"/>
              </a:rPr>
              <a:t>1944-1951  have </a:t>
            </a:r>
            <a:r>
              <a:rPr lang="en-US" sz="2000" dirty="0">
                <a:solidFill>
                  <a:schemeClr val="bg1"/>
                </a:solidFill>
                <a:latin typeface="Times New Roman" pitchFamily="18" charset="0"/>
              </a:rPr>
              <a:t>been submitted to </a:t>
            </a:r>
            <a:r>
              <a:rPr lang="en-US" sz="2000" dirty="0" smtClean="0">
                <a:solidFill>
                  <a:schemeClr val="bg1"/>
                </a:solidFill>
                <a:latin typeface="Times New Roman" pitchFamily="18" charset="0"/>
              </a:rPr>
              <a:t>the BTCC</a:t>
            </a:r>
            <a:endParaRPr lang="en-US" sz="2000" dirty="0">
              <a:solidFill>
                <a:schemeClr val="bg1"/>
              </a:solidFill>
              <a:latin typeface="Times New Roman" pitchFamily="18" charset="0"/>
            </a:endParaRPr>
          </a:p>
          <a:p>
            <a:pPr marL="457200" indent="-457200" eaLnBrk="1" hangingPunct="1">
              <a:spcBef>
                <a:spcPct val="50000"/>
              </a:spcBef>
              <a:buFontTx/>
              <a:buAutoNum type="arabicParenR"/>
            </a:pPr>
            <a:r>
              <a:rPr lang="en-US" sz="2000" dirty="0" smtClean="0">
                <a:solidFill>
                  <a:schemeClr val="bg1"/>
                </a:solidFill>
                <a:latin typeface="Times New Roman" pitchFamily="18" charset="0"/>
              </a:rPr>
              <a:t>1931-1943, 1952-53  have </a:t>
            </a:r>
            <a:r>
              <a:rPr lang="en-US" sz="2000" dirty="0">
                <a:solidFill>
                  <a:schemeClr val="bg1"/>
                </a:solidFill>
                <a:latin typeface="Times New Roman" pitchFamily="18" charset="0"/>
              </a:rPr>
              <a:t>been preliminarily </a:t>
            </a:r>
            <a:r>
              <a:rPr lang="en-US" sz="2000" dirty="0" smtClean="0">
                <a:solidFill>
                  <a:schemeClr val="bg1"/>
                </a:solidFill>
                <a:latin typeface="Times New Roman" pitchFamily="18" charset="0"/>
              </a:rPr>
              <a:t>reanalyzed</a:t>
            </a:r>
            <a:endParaRPr lang="en-US" sz="2000" dirty="0">
              <a:solidFill>
                <a:schemeClr val="bg1"/>
              </a:solidFill>
              <a:latin typeface="Times New Roman" pitchFamily="18" charset="0"/>
            </a:endParaRPr>
          </a:p>
          <a:p>
            <a:pPr marL="457200" indent="-457200" eaLnBrk="1" hangingPunct="1">
              <a:spcBef>
                <a:spcPct val="50000"/>
              </a:spcBef>
              <a:buFontTx/>
              <a:buAutoNum type="arabicParenR"/>
            </a:pPr>
            <a:r>
              <a:rPr lang="en-US" sz="2000" dirty="0" smtClean="0">
                <a:solidFill>
                  <a:schemeClr val="bg1"/>
                </a:solidFill>
                <a:latin typeface="Times New Roman" pitchFamily="18" charset="0"/>
              </a:rPr>
              <a:t>1954-onward </a:t>
            </a:r>
            <a:r>
              <a:rPr lang="en-US" sz="2000" dirty="0">
                <a:solidFill>
                  <a:schemeClr val="bg1"/>
                </a:solidFill>
                <a:latin typeface="Times New Roman" pitchFamily="18" charset="0"/>
              </a:rPr>
              <a:t>being reanalyzed </a:t>
            </a:r>
            <a:r>
              <a:rPr lang="en-US" sz="2000" dirty="0" smtClean="0">
                <a:solidFill>
                  <a:schemeClr val="bg1"/>
                </a:solidFill>
                <a:latin typeface="Times New Roman" pitchFamily="18" charset="0"/>
              </a:rPr>
              <a:t>currently</a:t>
            </a:r>
            <a:endParaRPr lang="en-US" sz="2000" dirty="0">
              <a:solidFill>
                <a:schemeClr val="bg1"/>
              </a:solidFill>
              <a:latin typeface="Times New Roman" pitchFamily="18" charset="0"/>
            </a:endParaRPr>
          </a:p>
        </p:txBody>
      </p:sp>
      <p:sp>
        <p:nvSpPr>
          <p:cNvPr id="1405962" name="Rectangle 10"/>
          <p:cNvSpPr>
            <a:spLocks noChangeArrowheads="1"/>
          </p:cNvSpPr>
          <p:nvPr/>
        </p:nvSpPr>
        <p:spPr bwMode="auto">
          <a:xfrm>
            <a:off x="457200" y="3505200"/>
            <a:ext cx="8458200" cy="946150"/>
          </a:xfrm>
          <a:prstGeom prst="rect">
            <a:avLst/>
          </a:prstGeom>
          <a:noFill/>
          <a:ln w="9525">
            <a:noFill/>
            <a:miter lim="800000"/>
            <a:headEnd/>
            <a:tailEnd/>
          </a:ln>
          <a:effectLst/>
        </p:spPr>
        <p:txBody>
          <a:bodyPr>
            <a:spAutoFit/>
          </a:bodyPr>
          <a:lstStyle/>
          <a:p>
            <a:pPr algn="ctr" eaLnBrk="1" hangingPunct="1"/>
            <a:r>
              <a:rPr lang="en-US" sz="2800" b="1" dirty="0">
                <a:solidFill>
                  <a:schemeClr val="bg1"/>
                </a:solidFill>
                <a:latin typeface="Times New Roman" pitchFamily="18" charset="0"/>
              </a:rPr>
              <a:t>RE-ANALYSES NEED TO BE CONDUCTED </a:t>
            </a:r>
            <a:r>
              <a:rPr lang="en-US" sz="2800" b="1" dirty="0" smtClean="0">
                <a:solidFill>
                  <a:schemeClr val="bg1"/>
                </a:solidFill>
                <a:latin typeface="Times New Roman" pitchFamily="18" charset="0"/>
              </a:rPr>
              <a:t>IN THE NORTHEAST PACIFIC AND GLOBALLY</a:t>
            </a:r>
            <a:r>
              <a:rPr lang="en-US" sz="2800" b="1" dirty="0">
                <a:solidFill>
                  <a:schemeClr val="bg1"/>
                </a:solidFill>
                <a:latin typeface="Times New Roman" pitchFamily="18" charset="0"/>
              </a:rPr>
              <a:t>!!!</a:t>
            </a:r>
          </a:p>
        </p:txBody>
      </p:sp>
    </p:spTree>
    <p:extLst>
      <p:ext uri="{BB962C8B-B14F-4D97-AF65-F5344CB8AC3E}">
        <p14:creationId xmlns:p14="http://schemas.microsoft.com/office/powerpoint/2010/main" val="2501229800"/>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14069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372" y="0"/>
            <a:ext cx="69979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a:spLocks noChangeArrowheads="1"/>
          </p:cNvSpPr>
          <p:nvPr/>
        </p:nvSpPr>
        <p:spPr bwMode="auto">
          <a:xfrm>
            <a:off x="0" y="0"/>
            <a:ext cx="2155372" cy="2862322"/>
          </a:xfrm>
          <a:prstGeom prst="rect">
            <a:avLst/>
          </a:prstGeom>
          <a:noFill/>
          <a:ln w="9525">
            <a:noFill/>
            <a:miter lim="800000"/>
            <a:headEnd/>
            <a:tailEnd/>
          </a:ln>
          <a:effectLst/>
        </p:spPr>
        <p:txBody>
          <a:bodyPr wrap="square">
            <a:spAutoFit/>
          </a:bodyPr>
          <a:lstStyle/>
          <a:p>
            <a:pPr algn="ctr" eaLnBrk="1" hangingPunct="1">
              <a:spcBef>
                <a:spcPct val="50000"/>
              </a:spcBef>
            </a:pPr>
            <a:r>
              <a:rPr lang="en-US" sz="3600" dirty="0" smtClean="0">
                <a:solidFill>
                  <a:srgbClr val="FFFFFF"/>
                </a:solidFill>
                <a:latin typeface="Times New Roman" pitchFamily="18" charset="0"/>
              </a:rPr>
              <a:t>Historical Weather Maps – 11 September 1928</a:t>
            </a:r>
          </a:p>
        </p:txBody>
      </p:sp>
    </p:spTree>
    <p:extLst>
      <p:ext uri="{BB962C8B-B14F-4D97-AF65-F5344CB8AC3E}">
        <p14:creationId xmlns:p14="http://schemas.microsoft.com/office/powerpoint/2010/main" val="1818022762"/>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140697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2147596" y="7414"/>
            <a:ext cx="7010400" cy="6850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a:spLocks noChangeArrowheads="1"/>
          </p:cNvSpPr>
          <p:nvPr/>
        </p:nvSpPr>
        <p:spPr bwMode="auto">
          <a:xfrm>
            <a:off x="0" y="0"/>
            <a:ext cx="2155372" cy="4801314"/>
          </a:xfrm>
          <a:prstGeom prst="rect">
            <a:avLst/>
          </a:prstGeom>
          <a:noFill/>
          <a:ln w="9525">
            <a:noFill/>
            <a:miter lim="800000"/>
            <a:headEnd/>
            <a:tailEnd/>
          </a:ln>
          <a:effectLst/>
        </p:spPr>
        <p:txBody>
          <a:bodyPr wrap="square">
            <a:spAutoFit/>
          </a:bodyPr>
          <a:lstStyle/>
          <a:p>
            <a:pPr algn="ctr" eaLnBrk="1" hangingPunct="1">
              <a:spcBef>
                <a:spcPct val="50000"/>
              </a:spcBef>
            </a:pPr>
            <a:r>
              <a:rPr lang="en-US" sz="3600" dirty="0" smtClean="0">
                <a:solidFill>
                  <a:srgbClr val="FFFFFF"/>
                </a:solidFill>
                <a:latin typeface="Times New Roman" pitchFamily="18" charset="0"/>
              </a:rPr>
              <a:t>Historical Weather Maps – 11 September 1928</a:t>
            </a:r>
          </a:p>
          <a:p>
            <a:pPr algn="ctr" eaLnBrk="1" hangingPunct="1">
              <a:spcBef>
                <a:spcPct val="50000"/>
              </a:spcBef>
            </a:pPr>
            <a:r>
              <a:rPr lang="en-US" sz="2800" dirty="0" smtClean="0">
                <a:solidFill>
                  <a:srgbClr val="FFFFFF"/>
                </a:solidFill>
                <a:latin typeface="Times New Roman" pitchFamily="18" charset="0"/>
              </a:rPr>
              <a:t>With COADS and additional observations</a:t>
            </a:r>
          </a:p>
        </p:txBody>
      </p:sp>
    </p:spTree>
    <p:extLst>
      <p:ext uri="{BB962C8B-B14F-4D97-AF65-F5344CB8AC3E}">
        <p14:creationId xmlns:p14="http://schemas.microsoft.com/office/powerpoint/2010/main" val="903787085"/>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7762" name="Rectangle 2"/>
          <p:cNvSpPr>
            <a:spLocks noChangeArrowheads="1"/>
          </p:cNvSpPr>
          <p:nvPr/>
        </p:nvSpPr>
        <p:spPr bwMode="auto">
          <a:xfrm>
            <a:off x="308246" y="2534453"/>
            <a:ext cx="8610600" cy="830997"/>
          </a:xfrm>
          <a:prstGeom prst="rect">
            <a:avLst/>
          </a:prstGeom>
          <a:noFill/>
          <a:ln w="9525">
            <a:noFill/>
            <a:miter lim="800000"/>
            <a:headEnd/>
            <a:tailEnd/>
          </a:ln>
          <a:effectLst/>
        </p:spPr>
        <p:txBody>
          <a:bodyPr>
            <a:spAutoFit/>
          </a:bodyPr>
          <a:lstStyle/>
          <a:p>
            <a:pPr eaLnBrk="1" hangingPunct="1">
              <a:spcBef>
                <a:spcPct val="50000"/>
              </a:spcBef>
            </a:pPr>
            <a:r>
              <a:rPr lang="en-US" sz="1200" b="1" dirty="0" smtClean="0">
                <a:solidFill>
                  <a:schemeClr val="bg1"/>
                </a:solidFill>
                <a:latin typeface="Courier New" pitchFamily="49" charset="0"/>
              </a:rPr>
              <a:t>24780 </a:t>
            </a:r>
            <a:r>
              <a:rPr lang="en-US" sz="1200" b="1" dirty="0">
                <a:solidFill>
                  <a:schemeClr val="bg1"/>
                </a:solidFill>
                <a:latin typeface="Courier New" pitchFamily="49" charset="0"/>
              </a:rPr>
              <a:t>09/06*  0   0   0    0*  0   0   0    0*137 204  35    0*138 221  35    0</a:t>
            </a:r>
          </a:p>
          <a:p>
            <a:pPr eaLnBrk="1" hangingPunct="1">
              <a:spcBef>
                <a:spcPct val="50000"/>
              </a:spcBef>
            </a:pPr>
            <a:r>
              <a:rPr lang="en-US" sz="1200" b="1" dirty="0">
                <a:solidFill>
                  <a:schemeClr val="bg1"/>
                </a:solidFill>
                <a:latin typeface="Courier New" pitchFamily="49" charset="0"/>
              </a:rPr>
              <a:t>24780 09/06*142 170  30    0*141 185  30    0*140 200  35    0*138 216  40    0</a:t>
            </a:r>
          </a:p>
          <a:p>
            <a:pPr eaLnBrk="1" hangingPunct="1">
              <a:spcBef>
                <a:spcPct val="50000"/>
              </a:spcBef>
            </a:pPr>
            <a:r>
              <a:rPr lang="en-US" sz="1200" b="1" dirty="0">
                <a:solidFill>
                  <a:schemeClr val="bg1"/>
                </a:solidFill>
                <a:latin typeface="Courier New" pitchFamily="49" charset="0"/>
              </a:rPr>
              <a:t>            *** ***  **      *** ***  **      *** ***              ***  </a:t>
            </a:r>
            <a:r>
              <a:rPr lang="en-US" sz="1200" b="1" dirty="0" smtClean="0">
                <a:solidFill>
                  <a:schemeClr val="bg1"/>
                </a:solidFill>
                <a:latin typeface="Courier New" pitchFamily="49" charset="0"/>
              </a:rPr>
              <a:t>**</a:t>
            </a:r>
            <a:endParaRPr lang="en-US" sz="1200" b="1" dirty="0">
              <a:solidFill>
                <a:schemeClr val="bg1"/>
              </a:solidFill>
              <a:latin typeface="Courier New" pitchFamily="49" charset="0"/>
            </a:endParaRPr>
          </a:p>
        </p:txBody>
      </p:sp>
      <p:sp>
        <p:nvSpPr>
          <p:cNvPr id="1397763" name="Text Box 3"/>
          <p:cNvSpPr txBox="1">
            <a:spLocks noChangeArrowheads="1"/>
          </p:cNvSpPr>
          <p:nvPr/>
        </p:nvSpPr>
        <p:spPr bwMode="auto">
          <a:xfrm>
            <a:off x="2214693" y="2134343"/>
            <a:ext cx="4524572" cy="400110"/>
          </a:xfrm>
          <a:prstGeom prst="rect">
            <a:avLst/>
          </a:prstGeom>
          <a:noFill/>
          <a:ln w="9525">
            <a:noFill/>
            <a:miter lim="800000"/>
            <a:headEnd/>
            <a:tailEnd/>
          </a:ln>
          <a:effectLst/>
        </p:spPr>
        <p:txBody>
          <a:bodyPr wrap="none">
            <a:spAutoFit/>
          </a:bodyPr>
          <a:lstStyle/>
          <a:p>
            <a:pPr algn="ctr" eaLnBrk="1" hangingPunct="1"/>
            <a:r>
              <a:rPr lang="en-US" sz="2000" b="1" dirty="0">
                <a:solidFill>
                  <a:schemeClr val="bg1"/>
                </a:solidFill>
                <a:latin typeface="Times New Roman" pitchFamily="18" charset="0"/>
              </a:rPr>
              <a:t>Revised “Best Track” (HURDAT) Data </a:t>
            </a:r>
          </a:p>
        </p:txBody>
      </p:sp>
      <p:sp>
        <p:nvSpPr>
          <p:cNvPr id="4" name="Text Box 3"/>
          <p:cNvSpPr txBox="1">
            <a:spLocks noChangeArrowheads="1"/>
          </p:cNvSpPr>
          <p:nvPr/>
        </p:nvSpPr>
        <p:spPr bwMode="auto">
          <a:xfrm>
            <a:off x="3720955" y="3633206"/>
            <a:ext cx="1713931" cy="400110"/>
          </a:xfrm>
          <a:prstGeom prst="rect">
            <a:avLst/>
          </a:prstGeom>
          <a:noFill/>
          <a:ln w="9525">
            <a:noFill/>
            <a:miter lim="800000"/>
            <a:headEnd/>
            <a:tailEnd/>
          </a:ln>
          <a:effectLst/>
        </p:spPr>
        <p:txBody>
          <a:bodyPr wrap="none">
            <a:spAutoFit/>
          </a:bodyPr>
          <a:lstStyle/>
          <a:p>
            <a:pPr algn="ctr" eaLnBrk="1" hangingPunct="1"/>
            <a:r>
              <a:rPr lang="en-US" sz="2000" b="1" dirty="0">
                <a:solidFill>
                  <a:schemeClr val="bg1"/>
                </a:solidFill>
                <a:latin typeface="Times New Roman" pitchFamily="18" charset="0"/>
              </a:rPr>
              <a:t>Metadata </a:t>
            </a:r>
            <a:r>
              <a:rPr lang="en-US" sz="2000" b="1" dirty="0" smtClean="0">
                <a:solidFill>
                  <a:schemeClr val="bg1"/>
                </a:solidFill>
                <a:latin typeface="Times New Roman" pitchFamily="18" charset="0"/>
              </a:rPr>
              <a:t>File</a:t>
            </a:r>
            <a:endParaRPr lang="en-US" sz="2000" b="1" dirty="0">
              <a:solidFill>
                <a:schemeClr val="bg1"/>
              </a:solidFill>
              <a:latin typeface="Times New Roman" pitchFamily="18" charset="0"/>
            </a:endParaRPr>
          </a:p>
        </p:txBody>
      </p:sp>
      <p:sp>
        <p:nvSpPr>
          <p:cNvPr id="5" name="Rectangle 2"/>
          <p:cNvSpPr>
            <a:spLocks noChangeArrowheads="1"/>
          </p:cNvSpPr>
          <p:nvPr/>
        </p:nvSpPr>
        <p:spPr bwMode="auto">
          <a:xfrm>
            <a:off x="258645" y="4114800"/>
            <a:ext cx="8686800" cy="738664"/>
          </a:xfrm>
          <a:prstGeom prst="rect">
            <a:avLst/>
          </a:prstGeom>
          <a:noFill/>
          <a:ln w="9525">
            <a:noFill/>
            <a:miter lim="800000"/>
            <a:headEnd/>
            <a:tailEnd/>
          </a:ln>
          <a:effectLst/>
        </p:spPr>
        <p:txBody>
          <a:bodyPr>
            <a:spAutoFit/>
          </a:bodyPr>
          <a:lstStyle/>
          <a:p>
            <a:pPr eaLnBrk="1" hangingPunct="1">
              <a:spcBef>
                <a:spcPct val="50000"/>
              </a:spcBef>
            </a:pPr>
            <a:r>
              <a:rPr lang="en-US" sz="1050" b="1" dirty="0" smtClean="0">
                <a:solidFill>
                  <a:schemeClr val="bg1"/>
                </a:solidFill>
                <a:latin typeface="Courier New" pitchFamily="49" charset="0"/>
              </a:rPr>
              <a:t>The </a:t>
            </a:r>
            <a:r>
              <a:rPr lang="en-US" sz="1050" b="1" dirty="0">
                <a:solidFill>
                  <a:schemeClr val="bg1"/>
                </a:solidFill>
                <a:latin typeface="Courier New" pitchFamily="49" charset="0"/>
              </a:rPr>
              <a:t>hurricane next made landfall in Southeast Florida around 00 UTC on the 17th of September at 26.7N 80.0W.  A 929 mb pressure reading was observed at 00 UTC on the 17th from the AT&amp;T Company office in West Palm Beach and this is what is utilized in HURDAT and also what has been accepted as the central pressure in Jarrell et al.  </a:t>
            </a:r>
            <a:endParaRPr lang="en-US" sz="1050" b="1" dirty="0">
              <a:latin typeface="Courier New" pitchFamily="49" charset="0"/>
            </a:endParaRPr>
          </a:p>
        </p:txBody>
      </p:sp>
      <p:sp>
        <p:nvSpPr>
          <p:cNvPr id="2" name="Rectangle 1"/>
          <p:cNvSpPr/>
          <p:nvPr/>
        </p:nvSpPr>
        <p:spPr>
          <a:xfrm>
            <a:off x="308246" y="5147723"/>
            <a:ext cx="8337467" cy="400110"/>
          </a:xfrm>
          <a:prstGeom prst="rect">
            <a:avLst/>
          </a:prstGeom>
        </p:spPr>
        <p:txBody>
          <a:bodyPr wrap="square">
            <a:spAutoFit/>
          </a:bodyPr>
          <a:lstStyle/>
          <a:p>
            <a:pPr lvl="0" eaLnBrk="1" hangingPunct="1">
              <a:spcBef>
                <a:spcPct val="50000"/>
              </a:spcBef>
            </a:pPr>
            <a:r>
              <a:rPr lang="en-US" sz="2000" b="1" dirty="0" smtClean="0">
                <a:solidFill>
                  <a:srgbClr val="FFFFFF"/>
                </a:solidFill>
                <a:latin typeface="Times New Roman" pitchFamily="18" charset="0"/>
              </a:rPr>
              <a:t>Best </a:t>
            </a:r>
            <a:r>
              <a:rPr lang="en-US" sz="2000" b="1" dirty="0">
                <a:solidFill>
                  <a:srgbClr val="FFFFFF"/>
                </a:solidFill>
                <a:latin typeface="Times New Roman" pitchFamily="18" charset="0"/>
              </a:rPr>
              <a:t>Track Change Committee Comments and Replies to the Comments</a:t>
            </a:r>
            <a:endParaRPr lang="en-US" sz="2000" b="1" dirty="0">
              <a:solidFill>
                <a:srgbClr val="FFFFFF"/>
              </a:solidFill>
              <a:latin typeface="Times New Roman" pitchFamily="18" charset="0"/>
            </a:endParaRPr>
          </a:p>
        </p:txBody>
      </p:sp>
      <p:sp>
        <p:nvSpPr>
          <p:cNvPr id="3" name="Rectangle 2"/>
          <p:cNvSpPr/>
          <p:nvPr/>
        </p:nvSpPr>
        <p:spPr>
          <a:xfrm>
            <a:off x="712630" y="5562600"/>
            <a:ext cx="7974169" cy="1200329"/>
          </a:xfrm>
          <a:prstGeom prst="rect">
            <a:avLst/>
          </a:prstGeom>
        </p:spPr>
        <p:txBody>
          <a:bodyPr wrap="square">
            <a:spAutoFit/>
          </a:bodyPr>
          <a:lstStyle/>
          <a:p>
            <a:pPr lvl="0" eaLnBrk="1" hangingPunct="1">
              <a:spcBef>
                <a:spcPct val="50000"/>
              </a:spcBef>
            </a:pPr>
            <a:r>
              <a:rPr lang="en-US" sz="1600" dirty="0">
                <a:solidFill>
                  <a:srgbClr val="FFFFFF"/>
                </a:solidFill>
                <a:latin typeface="Times New Roman" pitchFamily="18" charset="0"/>
              </a:rPr>
              <a:t>1.  The 50 kt observation on 7 September is a south wind (presumably east of the center), which suggest the possibility that the winds were stronger north of the center.  Please consider revising the intensities for this and subsequent days.</a:t>
            </a:r>
          </a:p>
          <a:p>
            <a:pPr lvl="0" eaLnBrk="1" hangingPunct="1">
              <a:spcBef>
                <a:spcPct val="50000"/>
              </a:spcBef>
            </a:pPr>
            <a:r>
              <a:rPr lang="en-US" sz="1600" dirty="0">
                <a:solidFill>
                  <a:srgbClr val="FFFFFF"/>
                </a:solidFill>
                <a:latin typeface="Times New Roman" pitchFamily="18" charset="0"/>
              </a:rPr>
              <a:t>	</a:t>
            </a:r>
            <a:r>
              <a:rPr lang="en-US" sz="1600" b="1" dirty="0">
                <a:solidFill>
                  <a:srgbClr val="FFFFFF"/>
                </a:solidFill>
                <a:latin typeface="Times New Roman" pitchFamily="18" charset="0"/>
              </a:rPr>
              <a:t>[Agreed.]</a:t>
            </a:r>
            <a:endParaRPr lang="en-US" sz="1600" b="1" dirty="0">
              <a:solidFill>
                <a:srgbClr val="FFFFFF"/>
              </a:solidFill>
              <a:latin typeface="Times New Roman" pitchFamily="18" charset="0"/>
            </a:endParaRPr>
          </a:p>
        </p:txBody>
      </p:sp>
      <p:sp>
        <p:nvSpPr>
          <p:cNvPr id="8" name="Text Box 2"/>
          <p:cNvSpPr txBox="1">
            <a:spLocks noChangeArrowheads="1"/>
          </p:cNvSpPr>
          <p:nvPr/>
        </p:nvSpPr>
        <p:spPr bwMode="auto">
          <a:xfrm>
            <a:off x="2176446" y="28423"/>
            <a:ext cx="5125121" cy="707886"/>
          </a:xfrm>
          <a:prstGeom prst="rect">
            <a:avLst/>
          </a:prstGeom>
          <a:noFill/>
          <a:ln w="9525">
            <a:noFill/>
            <a:miter lim="800000"/>
            <a:headEnd/>
            <a:tailEnd/>
          </a:ln>
          <a:effectLst/>
        </p:spPr>
        <p:txBody>
          <a:bodyPr wrap="none">
            <a:spAutoFit/>
          </a:bodyPr>
          <a:lstStyle/>
          <a:p>
            <a:pPr algn="ctr" eaLnBrk="1" hangingPunct="1"/>
            <a:r>
              <a:rPr lang="en-US" sz="2000" b="1" dirty="0">
                <a:solidFill>
                  <a:schemeClr val="bg1"/>
                </a:solidFill>
                <a:latin typeface="Times New Roman" pitchFamily="18" charset="0"/>
              </a:rPr>
              <a:t>Raw Data </a:t>
            </a:r>
            <a:r>
              <a:rPr lang="en-US" sz="2000" b="1" dirty="0" smtClean="0">
                <a:solidFill>
                  <a:schemeClr val="bg1"/>
                </a:solidFill>
                <a:latin typeface="Times New Roman" pitchFamily="18" charset="0"/>
              </a:rPr>
              <a:t>(Hurricane-force) </a:t>
            </a:r>
            <a:r>
              <a:rPr lang="en-US" sz="2000" b="1" dirty="0">
                <a:solidFill>
                  <a:schemeClr val="bg1"/>
                </a:solidFill>
                <a:latin typeface="Times New Roman" pitchFamily="18" charset="0"/>
              </a:rPr>
              <a:t>for </a:t>
            </a:r>
            <a:endParaRPr lang="en-US" sz="2000" b="1" dirty="0" smtClean="0">
              <a:solidFill>
                <a:schemeClr val="bg1"/>
              </a:solidFill>
              <a:latin typeface="Times New Roman" pitchFamily="18" charset="0"/>
            </a:endParaRPr>
          </a:p>
          <a:p>
            <a:pPr algn="ctr" eaLnBrk="1" hangingPunct="1"/>
            <a:r>
              <a:rPr lang="en-US" sz="2000" b="1" dirty="0" smtClean="0">
                <a:solidFill>
                  <a:schemeClr val="bg1"/>
                </a:solidFill>
                <a:latin typeface="Times New Roman" pitchFamily="18" charset="0"/>
              </a:rPr>
              <a:t>1928 San Felipe/Lake Okeechobee </a:t>
            </a:r>
            <a:r>
              <a:rPr lang="en-US" sz="2000" b="1" dirty="0">
                <a:solidFill>
                  <a:schemeClr val="bg1"/>
                </a:solidFill>
                <a:latin typeface="Times New Roman" pitchFamily="18" charset="0"/>
              </a:rPr>
              <a:t>Hurricane</a:t>
            </a:r>
          </a:p>
        </p:txBody>
      </p:sp>
      <p:graphicFrame>
        <p:nvGraphicFramePr>
          <p:cNvPr id="9" name="Table 8"/>
          <p:cNvGraphicFramePr>
            <a:graphicFrameLocks noGrp="1"/>
          </p:cNvGraphicFramePr>
          <p:nvPr>
            <p:extLst>
              <p:ext uri="{D42A27DB-BD31-4B8C-83A1-F6EECF244321}">
                <p14:modId xmlns:p14="http://schemas.microsoft.com/office/powerpoint/2010/main" val="648663817"/>
              </p:ext>
            </p:extLst>
          </p:nvPr>
        </p:nvGraphicFramePr>
        <p:xfrm>
          <a:off x="712630" y="863396"/>
          <a:ext cx="7543800" cy="6339840"/>
        </p:xfrm>
        <a:graphic>
          <a:graphicData uri="http://schemas.openxmlformats.org/drawingml/2006/table">
            <a:tbl>
              <a:tblPr/>
              <a:tblGrid>
                <a:gridCol w="457200"/>
                <a:gridCol w="533400"/>
                <a:gridCol w="457200"/>
                <a:gridCol w="457200"/>
                <a:gridCol w="381000"/>
                <a:gridCol w="457200"/>
                <a:gridCol w="1371602"/>
                <a:gridCol w="304800"/>
                <a:gridCol w="304800"/>
                <a:gridCol w="685800"/>
                <a:gridCol w="1143000"/>
                <a:gridCol w="990598"/>
              </a:tblGrid>
              <a:tr h="0">
                <a:tc>
                  <a:txBody>
                    <a:bodyPr/>
                    <a:lstStyle/>
                    <a:p>
                      <a:pPr marL="0" marR="0" algn="l">
                        <a:spcBef>
                          <a:spcPts val="0"/>
                        </a:spcBef>
                        <a:spcAft>
                          <a:spcPts val="0"/>
                        </a:spcAft>
                      </a:pPr>
                      <a:r>
                        <a:rPr lang="en-US" sz="800" dirty="0">
                          <a:solidFill>
                            <a:schemeClr val="bg1"/>
                          </a:solidFill>
                          <a:effectLst/>
                          <a:latin typeface="Arial"/>
                          <a:ea typeface="Times New Roman"/>
                        </a:rPr>
                        <a:t>Day</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OBS</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PRES</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WIND</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DIR</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TEMP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LOCATION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LAT</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LON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SOURCE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SHIP NAME/ID</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COMMENTS</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 </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gridSpan="5">
                  <a:txBody>
                    <a:bodyPr/>
                    <a:lstStyle/>
                    <a:p>
                      <a:pPr marL="0" marR="0" algn="l">
                        <a:spcBef>
                          <a:spcPts val="0"/>
                        </a:spcBef>
                        <a:spcAft>
                          <a:spcPts val="0"/>
                        </a:spcAft>
                      </a:pPr>
                      <a:r>
                        <a:rPr lang="en-US" sz="800">
                          <a:solidFill>
                            <a:schemeClr val="bg1"/>
                          </a:solidFill>
                          <a:effectLst/>
                          <a:latin typeface="Arial"/>
                          <a:ea typeface="Times New Roman"/>
                        </a:rPr>
                        <a:t>1928 STORM 4 (SEPTEMBER)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r>
                        <a:rPr lang="en-US" sz="800">
                          <a:solidFill>
                            <a:schemeClr val="bg1"/>
                          </a:solidFill>
                          <a:effectLst/>
                          <a:latin typeface="Arial"/>
                          <a:ea typeface="Times New Roman"/>
                        </a:rPr>
                        <a:t>12-Sep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16Z</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973</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 </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 </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POINTE A' PITRE, GUAD.</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162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615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r>
                        <a:rPr lang="en-US" sz="800">
                          <a:solidFill>
                            <a:schemeClr val="bg1"/>
                          </a:solidFill>
                          <a:effectLst/>
                          <a:latin typeface="Arial"/>
                          <a:ea typeface="Times New Roman"/>
                        </a:rPr>
                        <a:t>12-Sep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17Z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946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POINTE A' PITRE, GUAD.</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162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615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r>
                        <a:rPr lang="en-US" sz="800">
                          <a:solidFill>
                            <a:schemeClr val="bg1"/>
                          </a:solidFill>
                          <a:effectLst/>
                          <a:latin typeface="Arial"/>
                          <a:ea typeface="Times New Roman"/>
                        </a:rPr>
                        <a:t>12-Sep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smtClean="0">
                          <a:solidFill>
                            <a:schemeClr val="bg1"/>
                          </a:solidFill>
                          <a:effectLst/>
                          <a:latin typeface="Arial"/>
                          <a:ea typeface="Times New Roman"/>
                        </a:rPr>
                        <a:t>1730Z</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940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AGRONOMIQUE, GUAD.</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162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615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r>
                        <a:rPr lang="en-US" sz="800">
                          <a:solidFill>
                            <a:schemeClr val="bg1"/>
                          </a:solidFill>
                          <a:effectLst/>
                          <a:latin typeface="Arial"/>
                          <a:ea typeface="Times New Roman"/>
                        </a:rPr>
                        <a:t>12-Sep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940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POINTE A' PITRE, GUAD.</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162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615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Eye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35694">
                <a:tc>
                  <a:txBody>
                    <a:bodyPr/>
                    <a:lstStyle/>
                    <a:p>
                      <a:pPr marL="0" marR="0" algn="l">
                        <a:spcBef>
                          <a:spcPts val="0"/>
                        </a:spcBef>
                        <a:spcAft>
                          <a:spcPts val="0"/>
                        </a:spcAft>
                      </a:pP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0">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r>
            </a:tbl>
          </a:graphicData>
        </a:graphic>
      </p:graphicFrame>
    </p:spTree>
    <p:extLst>
      <p:ext uri="{BB962C8B-B14F-4D97-AF65-F5344CB8AC3E}">
        <p14:creationId xmlns:p14="http://schemas.microsoft.com/office/powerpoint/2010/main" val="2980405405"/>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028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2935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p:cNvSpPr txBox="1">
            <a:spLocks noChangeArrowheads="1"/>
          </p:cNvSpPr>
          <p:nvPr/>
        </p:nvSpPr>
        <p:spPr bwMode="auto">
          <a:xfrm>
            <a:off x="6934200" y="838200"/>
            <a:ext cx="1922322" cy="523220"/>
          </a:xfrm>
          <a:prstGeom prst="rect">
            <a:avLst/>
          </a:prstGeom>
          <a:solidFill>
            <a:schemeClr val="accent1"/>
          </a:solidFill>
          <a:ln w="9525">
            <a:noFill/>
            <a:miter lim="800000"/>
            <a:headEnd/>
            <a:tailEnd/>
          </a:ln>
          <a:effectLst/>
        </p:spPr>
        <p:txBody>
          <a:bodyPr wrap="none">
            <a:spAutoFit/>
          </a:bodyPr>
          <a:lstStyle/>
          <a:p>
            <a:pPr algn="ctr" eaLnBrk="1" hangingPunct="1"/>
            <a:r>
              <a:rPr lang="en-US" sz="2800" dirty="0" smtClean="0">
                <a:latin typeface="Times New Roman" pitchFamily="18" charset="0"/>
              </a:rPr>
              <a:t>ORIGINAL</a:t>
            </a:r>
            <a:endParaRPr lang="en-US" sz="2800" dirty="0">
              <a:latin typeface="Times New Roman" pitchFamily="18" charset="0"/>
            </a:endParaRPr>
          </a:p>
        </p:txBody>
      </p:sp>
    </p:spTree>
    <p:extLst>
      <p:ext uri="{BB962C8B-B14F-4D97-AF65-F5344CB8AC3E}">
        <p14:creationId xmlns:p14="http://schemas.microsoft.com/office/powerpoint/2010/main" val="4288310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97762" name="Picture 2" descr="C:\Documents and Settings\clandsea\My Documents\landsea\data\hurdat\1926\1926_base revised_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935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7044007" y="838200"/>
            <a:ext cx="1702710" cy="523220"/>
          </a:xfrm>
          <a:prstGeom prst="rect">
            <a:avLst/>
          </a:prstGeom>
          <a:solidFill>
            <a:srgbClr val="FF0000"/>
          </a:solidFill>
          <a:ln w="9525">
            <a:noFill/>
            <a:miter lim="800000"/>
            <a:headEnd/>
            <a:tailEnd/>
          </a:ln>
          <a:effectLst/>
        </p:spPr>
        <p:txBody>
          <a:bodyPr wrap="none">
            <a:spAutoFit/>
          </a:bodyPr>
          <a:lstStyle/>
          <a:p>
            <a:pPr algn="ctr" eaLnBrk="1" hangingPunct="1"/>
            <a:r>
              <a:rPr lang="en-US" sz="2800" dirty="0" smtClean="0">
                <a:latin typeface="Times New Roman" pitchFamily="18" charset="0"/>
              </a:rPr>
              <a:t>REVISED</a:t>
            </a:r>
            <a:endParaRPr lang="en-US" sz="2800" dirty="0">
              <a:latin typeface="Times New Roman" pitchFamily="18" charset="0"/>
            </a:endParaRPr>
          </a:p>
        </p:txBody>
      </p:sp>
    </p:spTree>
    <p:extLst>
      <p:ext uri="{BB962C8B-B14F-4D97-AF65-F5344CB8AC3E}">
        <p14:creationId xmlns:p14="http://schemas.microsoft.com/office/powerpoint/2010/main" val="1963006997"/>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7884</TotalTime>
  <Words>3114</Words>
  <Application>Microsoft Office PowerPoint</Application>
  <PresentationFormat>On-screen Show (4:3)</PresentationFormat>
  <Paragraphs>989</Paragraphs>
  <Slides>42</Slides>
  <Notes>27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4" baseType="lpstr">
      <vt:lpstr>Blank Presentation</vt:lpstr>
      <vt:lpstr>Photo Editor Photo</vt:lpstr>
      <vt:lpstr>PowerPoint Presentation</vt:lpstr>
      <vt:lpstr>Why revise HURDAT?</vt:lpstr>
      <vt:lpstr>Hurricane Observational Milestones</vt:lpstr>
      <vt:lpstr>Reanalysis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HURDAT</vt:lpstr>
      <vt:lpstr>PowerPoint Presentation</vt:lpstr>
      <vt:lpstr>PowerPoint Presentation</vt:lpstr>
      <vt:lpstr>PowerPoint Presentation</vt:lpstr>
      <vt:lpstr>PowerPoint Presentation</vt:lpstr>
      <vt:lpstr>PowerPoint Presentation</vt:lpstr>
      <vt:lpstr>Reanalysis Data Sources for 1926 to 1930</vt:lpstr>
      <vt:lpstr>PowerPoint Presentation</vt:lpstr>
      <vt:lpstr>U.S. Original  Monthly Records (NCDC - EDADS)</vt:lpstr>
      <vt:lpstr>PowerPoint Presentation</vt:lpstr>
      <vt:lpstr>Methods for Estimating Intensity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Hurricane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TPC Technical Support Branch Current Priorities and Draft Strategic Plan Outline</dc:title>
  <dc:creator>NHC H.S.</dc:creator>
  <cp:lastModifiedBy>Christopher Landsea</cp:lastModifiedBy>
  <cp:revision>582</cp:revision>
  <cp:lastPrinted>2011-01-18T23:17:47Z</cp:lastPrinted>
  <dcterms:created xsi:type="dcterms:W3CDTF">1999-07-26T20:03:03Z</dcterms:created>
  <dcterms:modified xsi:type="dcterms:W3CDTF">2011-02-08T15:43:33Z</dcterms:modified>
</cp:coreProperties>
</file>