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0" r:id="rId11"/>
    <p:sldId id="267" r:id="rId12"/>
    <p:sldId id="268" r:id="rId13"/>
    <p:sldId id="269" r:id="rId14"/>
    <p:sldId id="271" r:id="rId15"/>
    <p:sldId id="275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8"/>
    <p:restoredTop sz="94678"/>
  </p:normalViewPr>
  <p:slideViewPr>
    <p:cSldViewPr snapToGrid="0" snapToObjects="1">
      <p:cViewPr varScale="1">
        <p:scale>
          <a:sx n="67" d="100"/>
          <a:sy n="67" d="100"/>
        </p:scale>
        <p:origin x="184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E18CB-B58E-F242-85E6-9535DD77A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E28F70-0A42-374F-9A2B-74A755BF7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AE189-4E30-FA49-B83E-7D507FD59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25AB-4235-3047-88F6-5879FE5C7981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E6389-DEC8-C34D-BE6E-9B6F2D81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154A5-61C6-6B46-BD2E-9F7D4E1B0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06BD-6967-334A-8FC0-173F072C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69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D4865-595B-5949-AADB-8D5C25DA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59F992-CC24-994C-A494-6BA27EA11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A099A-C99B-5C45-AF93-22D8009A3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25AB-4235-3047-88F6-5879FE5C7981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4E12B-3EF9-C14F-A995-42C8DDD3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762A2-0274-6540-B940-D0A17ED7C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06BD-6967-334A-8FC0-173F072C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6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615B45-D07A-7F41-99EA-D1866F920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946BD-7813-C84D-9BAF-927D27FCD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BB2E9-9D95-3E48-8AA5-7F2B7471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25AB-4235-3047-88F6-5879FE5C7981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89969-ED02-A947-AC98-06CAE155A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3F4DF-2818-6E40-B3A1-391A74457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06BD-6967-334A-8FC0-173F072C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6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712D-0F60-014F-8CC2-266C816D0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68974-7871-1146-BF36-EA755BC94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47196-1C45-2741-ACE6-D2CCB5483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25AB-4235-3047-88F6-5879FE5C7981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DB8E3-F101-D741-81AA-CD2B2149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5DA43-0CE4-CB4F-9623-F7D4B89D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06BD-6967-334A-8FC0-173F072C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A1A15-B8C4-1145-95A9-0808DAF7B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67AE9-908B-C949-8451-7BC462855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87F37-0789-E54C-B5C9-741E077D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25AB-4235-3047-88F6-5879FE5C7981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5E201-F258-CA4F-8736-E54DD79CE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53BAC-1878-774E-9BC1-46E98E3F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06BD-6967-334A-8FC0-173F072C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6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35228-2E04-6340-B0F7-4C765004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BD8F8-DEAB-FB41-8D48-B833560A4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AC766-6430-6041-B877-C90D14A44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4155C-E24B-B140-A1E0-DD25F35E3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25AB-4235-3047-88F6-5879FE5C7981}" type="datetimeFigureOut">
              <a:rPr lang="en-US" smtClean="0"/>
              <a:t>1/28/19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B3252-054F-2A4C-83E3-2921B6DD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06BBF-13BA-4942-A23B-5A686150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06BD-6967-334A-8FC0-173F072C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9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4AAEA-495E-5E41-8832-6364A03DF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3AC72-98FA-5446-868C-DA52A3053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A0FFD5-65CF-1F48-9652-12953F727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E80C5-95C2-6548-9D5C-B035F1733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3FCF0-1073-EF4B-92AF-3AA6246AEE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6E61D8-AD88-A94B-8717-6E5125E98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25AB-4235-3047-88F6-5879FE5C7981}" type="datetimeFigureOut">
              <a:rPr lang="en-US" smtClean="0"/>
              <a:t>1/28/19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BDACA4-DD3B-2648-A13D-FA61A8A6F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AE8AA-5274-824F-B8E8-51D406C5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06BD-6967-334A-8FC0-173F072C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3D10-FE12-5844-B505-EE6FB05E9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2C3B48-4E2D-E948-B678-9E1561EF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25AB-4235-3047-88F6-5879FE5C7981}" type="datetimeFigureOut">
              <a:rPr lang="en-US" smtClean="0"/>
              <a:t>1/28/19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BFF1B8-4895-3446-A7FF-725D9EE1B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F96C5-917F-F145-A482-240AE897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06BD-6967-334A-8FC0-173F072C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5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A554F0-D572-B64B-B4A9-6ABC8FD6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25AB-4235-3047-88F6-5879FE5C7981}" type="datetimeFigureOut">
              <a:rPr lang="en-US" smtClean="0"/>
              <a:t>1/28/19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A1541-A346-D94F-8C8C-FEB80AF3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9D6CA-F9C7-2D4A-9EDF-A1F972B1E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06BD-6967-334A-8FC0-173F072C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0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E1D7D-55EF-6645-953B-39893F85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1C01F-7D89-B142-93A6-AE4A5C404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0C9A4-A1D2-6D4D-8108-4636E685E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EE56D-AB62-DE40-B288-0A0371665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25AB-4235-3047-88F6-5879FE5C7981}" type="datetimeFigureOut">
              <a:rPr lang="en-US" smtClean="0"/>
              <a:t>1/28/19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54311-E0CE-E448-806A-FF7B0C76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284F1-2DD5-584D-A280-BE4120C1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06BD-6967-334A-8FC0-173F072C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AC31-2654-DB49-92D7-F7EE78A2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033920-0752-3048-B818-D7F03BF37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588929-4A2D-7E4A-BB06-41700C07F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C635D-48D9-EC48-AB93-4AAB14780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25AB-4235-3047-88F6-5879FE5C7981}" type="datetimeFigureOut">
              <a:rPr lang="en-US" smtClean="0"/>
              <a:t>1/28/19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C8764-8479-6242-BCCB-6C0E765B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EA5AD-8F29-4C4F-9A82-B9FDAD063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06BD-6967-334A-8FC0-173F072C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554CE-7F39-A749-8303-BD250E3C1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85518-D6E7-3147-B531-5EFD0E04F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157C8-9421-5D42-82C2-6770A96E3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B25AB-4235-3047-88F6-5879FE5C7981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0B77B-4E8B-2540-AA3E-F536CEE07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0DF03-A933-FF4E-89BF-814B29798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506BD-6967-334A-8FC0-173F072C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46E0B4-B1E6-9C4F-95D0-DCE408379B6B}"/>
              </a:ext>
            </a:extLst>
          </p:cNvPr>
          <p:cNvSpPr txBox="1"/>
          <p:nvPr/>
        </p:nvSpPr>
        <p:spPr>
          <a:xfrm>
            <a:off x="2417880" y="106327"/>
            <a:ext cx="840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Atlantic basin 2018 and 2017+2018 operational RI model skill</a:t>
            </a:r>
          </a:p>
          <a:p>
            <a:pPr algn="ctr"/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825D91-A033-0348-AB67-058F00AC6685}"/>
              </a:ext>
            </a:extLst>
          </p:cNvPr>
          <p:cNvSpPr txBox="1"/>
          <p:nvPr/>
        </p:nvSpPr>
        <p:spPr>
          <a:xfrm>
            <a:off x="3344137" y="569644"/>
            <a:ext cx="100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51FFE2-6E40-D64D-B629-17B91B5BB722}"/>
              </a:ext>
            </a:extLst>
          </p:cNvPr>
          <p:cNvSpPr txBox="1"/>
          <p:nvPr/>
        </p:nvSpPr>
        <p:spPr>
          <a:xfrm>
            <a:off x="8803758" y="61217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2017+2018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6247ED-2F97-794C-9FB1-D4CDEC380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967" y="1016000"/>
            <a:ext cx="5272626" cy="571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798671-5F4D-E844-96D7-0BA419EB6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45" y="994735"/>
            <a:ext cx="547894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77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EA4ACB-0D16-F64B-A3D8-E8B0899D5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7913" y="1425027"/>
            <a:ext cx="5337809" cy="50292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248019-8F1F-D44E-BBF2-40DDA6AB5FD6}"/>
              </a:ext>
            </a:extLst>
          </p:cNvPr>
          <p:cNvSpPr/>
          <p:nvPr/>
        </p:nvSpPr>
        <p:spPr>
          <a:xfrm>
            <a:off x="4302572" y="112024"/>
            <a:ext cx="4533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Dtops</a:t>
            </a:r>
            <a:r>
              <a:rPr lang="en-US" sz="2400" dirty="0"/>
              <a:t> Reliability </a:t>
            </a:r>
          </a:p>
          <a:p>
            <a:pPr algn="ctr"/>
            <a:r>
              <a:rPr lang="en-US" sz="2400" dirty="0"/>
              <a:t>Atlantic basin 2018</a:t>
            </a:r>
          </a:p>
          <a:p>
            <a:pPr algn="ctr"/>
            <a:r>
              <a:rPr lang="en-US" sz="2400" dirty="0"/>
              <a:t> (</a:t>
            </a:r>
            <a:r>
              <a:rPr lang="en-US" sz="2400" dirty="0" err="1"/>
              <a:t>Dtops</a:t>
            </a:r>
            <a:r>
              <a:rPr lang="en-US" sz="2400" dirty="0"/>
              <a:t> only sample)</a:t>
            </a:r>
          </a:p>
        </p:txBody>
      </p:sp>
    </p:spTree>
    <p:extLst>
      <p:ext uri="{BB962C8B-B14F-4D97-AF65-F5344CB8AC3E}">
        <p14:creationId xmlns:p14="http://schemas.microsoft.com/office/powerpoint/2010/main" val="423782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078D4-65CA-1B40-85FB-C3B72C61B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915"/>
            <a:ext cx="11353800" cy="119148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SHIPS-RII + Logistic + Bayesian  </a:t>
            </a:r>
            <a:br>
              <a:rPr lang="en-US" sz="2400" b="1" dirty="0"/>
            </a:br>
            <a:r>
              <a:rPr lang="en-US" sz="2400" b="1" dirty="0"/>
              <a:t>Atlantic basin 2018 Reliability </a:t>
            </a:r>
            <a:br>
              <a:rPr lang="en-US" sz="2400" b="1" dirty="0"/>
            </a:br>
            <a:r>
              <a:rPr lang="en-US" sz="2400" b="1" dirty="0"/>
              <a:t>(</a:t>
            </a:r>
            <a:r>
              <a:rPr lang="en-US" sz="2400" b="1" dirty="0" err="1"/>
              <a:t>Dtops</a:t>
            </a:r>
            <a:r>
              <a:rPr lang="en-US" sz="2400" b="1" dirty="0"/>
              <a:t> case only sample)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8AEC5-A9B7-6F4D-8AE4-D41DF2811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135" y="1685098"/>
            <a:ext cx="541782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8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A155C-9A88-0241-8544-D5B670D3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695274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SHIPS-RII + Logistic Reliability   </a:t>
            </a:r>
            <a:br>
              <a:rPr lang="en-US" sz="2400" b="1" dirty="0"/>
            </a:br>
            <a:r>
              <a:rPr lang="en-US" sz="2400" b="1" dirty="0"/>
              <a:t>Atlantic basin 2018 </a:t>
            </a:r>
            <a:br>
              <a:rPr lang="en-US" sz="2400" b="1" dirty="0"/>
            </a:br>
            <a:r>
              <a:rPr lang="en-US" sz="2400" b="1" dirty="0"/>
              <a:t>(</a:t>
            </a:r>
            <a:r>
              <a:rPr lang="en-US" sz="2400" b="1" dirty="0" err="1"/>
              <a:t>Dtops</a:t>
            </a:r>
            <a:r>
              <a:rPr lang="en-US" sz="2400" b="1" dirty="0"/>
              <a:t> case only sample)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0FC4E-9EB4-B94C-9254-A69CC1DD4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2212" y="2058988"/>
            <a:ext cx="4687576" cy="4351337"/>
          </a:xfrm>
        </p:spPr>
      </p:pic>
    </p:spTree>
    <p:extLst>
      <p:ext uri="{BB962C8B-B14F-4D97-AF65-F5344CB8AC3E}">
        <p14:creationId xmlns:p14="http://schemas.microsoft.com/office/powerpoint/2010/main" val="929691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33A3D-67CD-F144-B108-CEA81CFE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SHIPS-RII + Logistic + DTOPS Reliability </a:t>
            </a:r>
            <a:br>
              <a:rPr lang="en-US" sz="2400" b="1" dirty="0"/>
            </a:br>
            <a:r>
              <a:rPr lang="en-US" sz="2400" b="1" dirty="0"/>
              <a:t>Atlantic basin 2018</a:t>
            </a:r>
            <a:br>
              <a:rPr lang="en-US" sz="2400" b="1" dirty="0"/>
            </a:br>
            <a:r>
              <a:rPr lang="en-US" sz="2400" b="1" dirty="0"/>
              <a:t>(</a:t>
            </a:r>
            <a:r>
              <a:rPr lang="en-US" sz="2400" b="1" dirty="0" err="1"/>
              <a:t>Dtops</a:t>
            </a:r>
            <a:r>
              <a:rPr lang="en-US" sz="2400" b="1" dirty="0"/>
              <a:t> case only sample)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575F4C-AC6A-B14A-86CF-24081B660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322" y="1716761"/>
            <a:ext cx="533781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2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8EB4C-5B6B-B94F-A698-8C0B30AA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374" y="1551759"/>
            <a:ext cx="5417820" cy="5029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538CF4-3DB9-6D4F-850B-5485D9D606B1}"/>
              </a:ext>
            </a:extLst>
          </p:cNvPr>
          <p:cNvSpPr/>
          <p:nvPr/>
        </p:nvSpPr>
        <p:spPr>
          <a:xfrm>
            <a:off x="3048000" y="23267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/>
              <a:t>SHIPS-RII Reliability </a:t>
            </a:r>
            <a:br>
              <a:rPr lang="en-US" sz="2400" dirty="0"/>
            </a:br>
            <a:r>
              <a:rPr lang="en-US" sz="2400" dirty="0"/>
              <a:t>E. Pacific  basin 2018</a:t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US" sz="2400" dirty="0" err="1"/>
              <a:t>Dtops</a:t>
            </a:r>
            <a:r>
              <a:rPr lang="en-US" sz="2400" dirty="0"/>
              <a:t> case sample) </a:t>
            </a:r>
          </a:p>
        </p:txBody>
      </p:sp>
    </p:spTree>
    <p:extLst>
      <p:ext uri="{BB962C8B-B14F-4D97-AF65-F5344CB8AC3E}">
        <p14:creationId xmlns:p14="http://schemas.microsoft.com/office/powerpoint/2010/main" val="4278050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A1DD-459B-4547-B44F-08601D6D9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9382"/>
            <a:ext cx="9476509" cy="134389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err="1"/>
              <a:t>Dtops</a:t>
            </a:r>
            <a:r>
              <a:rPr lang="en-US" sz="2400" b="1" dirty="0"/>
              <a:t> Reliability </a:t>
            </a:r>
            <a:br>
              <a:rPr lang="en-US" sz="2400" b="1" dirty="0"/>
            </a:br>
            <a:r>
              <a:rPr lang="en-US" sz="2400" b="1" dirty="0"/>
              <a:t>E. Pacific  basin 2018</a:t>
            </a:r>
            <a:br>
              <a:rPr lang="en-US" sz="2400" b="1" dirty="0"/>
            </a:br>
            <a:r>
              <a:rPr lang="en-US" sz="2400" b="1" dirty="0"/>
              <a:t> (</a:t>
            </a:r>
            <a:r>
              <a:rPr lang="en-US" sz="2400" b="1" dirty="0" err="1"/>
              <a:t>Dtops</a:t>
            </a:r>
            <a:r>
              <a:rPr lang="en-US" sz="2400" b="1" dirty="0"/>
              <a:t> only sample)</a:t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5D8C85-5E61-6240-8CD5-8408D978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375" y="1654723"/>
            <a:ext cx="541782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70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CA33F-2EEC-0345-831E-A697FCD7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936" y="291832"/>
            <a:ext cx="11400816" cy="111436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SHIPS-RII+ Logistic + Bayesian Reliability </a:t>
            </a:r>
            <a:br>
              <a:rPr lang="en-US" sz="2400" b="1" dirty="0"/>
            </a:br>
            <a:r>
              <a:rPr lang="en-US" sz="2400" b="1" dirty="0"/>
              <a:t>E. Pacific basin 2018</a:t>
            </a:r>
            <a:br>
              <a:rPr lang="en-US" sz="2400" b="1" dirty="0"/>
            </a:br>
            <a:r>
              <a:rPr lang="en-US" sz="2400" b="1" dirty="0"/>
              <a:t> (</a:t>
            </a:r>
            <a:r>
              <a:rPr lang="en-US" sz="2400" b="1" dirty="0" err="1"/>
              <a:t>Dtops</a:t>
            </a:r>
            <a:r>
              <a:rPr lang="en-US" sz="2400" b="1" dirty="0"/>
              <a:t> case sample)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7F3D1-3A4B-8841-A7CF-297E41E44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159" y="1634250"/>
            <a:ext cx="541782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19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95981-653A-5646-876F-80E8CEE0E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86" y="128224"/>
            <a:ext cx="10282431" cy="128581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SHIPS-RII+ Logistic  Reliability </a:t>
            </a:r>
            <a:br>
              <a:rPr lang="en-US" sz="2400" b="1" dirty="0"/>
            </a:br>
            <a:r>
              <a:rPr lang="en-US" sz="2400" b="1" dirty="0"/>
              <a:t>E. Pacific basin 2018 (</a:t>
            </a:r>
            <a:r>
              <a:rPr lang="en-US" sz="2400" b="1" dirty="0" err="1"/>
              <a:t>Dtops</a:t>
            </a:r>
            <a:r>
              <a:rPr lang="en-US" sz="2400" b="1" dirty="0"/>
              <a:t> case sample)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003A5D-5DBE-8E46-ABF8-FEB4BB935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007" y="1538728"/>
            <a:ext cx="523829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03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AB62-B085-D74C-AED8-64EB90A2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082" y="155640"/>
            <a:ext cx="9105089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SHIPS-RII + Logistic + DTOPS Reliability </a:t>
            </a:r>
            <a:br>
              <a:rPr lang="en-US" sz="2400" b="1" dirty="0"/>
            </a:br>
            <a:r>
              <a:rPr lang="en-US" sz="2400" b="1" dirty="0"/>
              <a:t>E. Pacific basin 2018</a:t>
            </a:r>
            <a:br>
              <a:rPr lang="en-US" sz="2400" b="1" dirty="0"/>
            </a:br>
            <a:r>
              <a:rPr lang="en-US" sz="2400" b="1" dirty="0"/>
              <a:t>(</a:t>
            </a:r>
            <a:r>
              <a:rPr lang="en-US" sz="2400" b="1" dirty="0" err="1"/>
              <a:t>Dtops</a:t>
            </a:r>
            <a:r>
              <a:rPr lang="en-US" sz="2400" b="1" dirty="0"/>
              <a:t> case only sample)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74D43A-C41F-E34B-B8D9-74F32784C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751" y="1690688"/>
            <a:ext cx="496633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09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5AF495-0D4A-A447-B3FD-3406BA1E8570}"/>
              </a:ext>
            </a:extLst>
          </p:cNvPr>
          <p:cNvSpPr/>
          <p:nvPr/>
        </p:nvSpPr>
        <p:spPr>
          <a:xfrm>
            <a:off x="2663918" y="75834"/>
            <a:ext cx="7927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E. Pacific basin 2018 and 2017+2018 operational RI model skill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272A86-4420-ED43-8F05-5DC3821B36D1}"/>
              </a:ext>
            </a:extLst>
          </p:cNvPr>
          <p:cNvSpPr txBox="1"/>
          <p:nvPr/>
        </p:nvSpPr>
        <p:spPr>
          <a:xfrm>
            <a:off x="2721939" y="59542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90835-15D6-5041-B3BB-7509C66867E6}"/>
              </a:ext>
            </a:extLst>
          </p:cNvPr>
          <p:cNvSpPr txBox="1"/>
          <p:nvPr/>
        </p:nvSpPr>
        <p:spPr>
          <a:xfrm>
            <a:off x="9058941" y="637954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 + 2018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CB98D0-95EE-BF4B-9F47-FA65A50B3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81" y="1034456"/>
            <a:ext cx="5156048" cy="571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800282-B5B8-DA4A-A335-B389B6B3B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692" y="1007285"/>
            <a:ext cx="532245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75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7C2C8F5-336C-CE40-9D0F-33CAE8EF56E3}"/>
              </a:ext>
            </a:extLst>
          </p:cNvPr>
          <p:cNvSpPr txBox="1"/>
          <p:nvPr/>
        </p:nvSpPr>
        <p:spPr>
          <a:xfrm>
            <a:off x="3790083" y="83120"/>
            <a:ext cx="7012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2018 operational RI model skill  (</a:t>
            </a:r>
            <a:r>
              <a:rPr lang="en-US" sz="2400" dirty="0" err="1"/>
              <a:t>Dtops</a:t>
            </a:r>
            <a:r>
              <a:rPr lang="en-US" sz="2400" dirty="0"/>
              <a:t> sample)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694301-A07E-6242-ABD8-FA3EA9AD0FDC}"/>
              </a:ext>
            </a:extLst>
          </p:cNvPr>
          <p:cNvSpPr/>
          <p:nvPr/>
        </p:nvSpPr>
        <p:spPr>
          <a:xfrm>
            <a:off x="3047008" y="526909"/>
            <a:ext cx="1138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ATLANTIC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335779-C049-5A43-8DAA-8EA461B43FD1}"/>
              </a:ext>
            </a:extLst>
          </p:cNvPr>
          <p:cNvSpPr/>
          <p:nvPr/>
        </p:nvSpPr>
        <p:spPr>
          <a:xfrm>
            <a:off x="8506583" y="584259"/>
            <a:ext cx="1108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E. PACIFIC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7004E-4339-B949-8A9D-820A272DF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303" y="1015575"/>
            <a:ext cx="5354909" cy="571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1D47B-564F-044B-8498-6A35B441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88" y="953591"/>
            <a:ext cx="524968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47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90D81B-BA1B-C74A-BAA4-B13D4BD72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40" y="1341620"/>
            <a:ext cx="4443470" cy="502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966DE4-7935-2F40-9E99-C0621E9D9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10165"/>
            <a:ext cx="4762344" cy="5029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80B33D-4EDE-F045-AD22-F18CCB822C33}"/>
              </a:ext>
            </a:extLst>
          </p:cNvPr>
          <p:cNvSpPr/>
          <p:nvPr/>
        </p:nvSpPr>
        <p:spPr>
          <a:xfrm>
            <a:off x="900541" y="184150"/>
            <a:ext cx="102313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2018 operational RI model skill  (</a:t>
            </a:r>
            <a:r>
              <a:rPr lang="en-US" sz="2400" dirty="0" err="1"/>
              <a:t>Dtops</a:t>
            </a:r>
            <a:r>
              <a:rPr lang="en-US" sz="2400" dirty="0"/>
              <a:t> sample)</a:t>
            </a:r>
          </a:p>
          <a:p>
            <a:pPr algn="ctr"/>
            <a:r>
              <a:rPr lang="en-US" sz="2400" dirty="0"/>
              <a:t> Most skillful individual model at each lead time vs. SHIPS+LOG+DTOP Consensus</a:t>
            </a:r>
          </a:p>
        </p:txBody>
      </p:sp>
    </p:spTree>
    <p:extLst>
      <p:ext uri="{BB962C8B-B14F-4D97-AF65-F5344CB8AC3E}">
        <p14:creationId xmlns:p14="http://schemas.microsoft.com/office/powerpoint/2010/main" val="165132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DBA2D8-5717-1640-AACF-AA735351E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19" y="1881915"/>
            <a:ext cx="3709555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33C29-B9DB-9345-8804-E39436A82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182" y="1868059"/>
            <a:ext cx="3709555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98908D-8DE3-3F42-B98C-DE04492F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1895767"/>
            <a:ext cx="4009292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FA3214-4F89-144D-8B3A-64EEA72804F0}"/>
              </a:ext>
            </a:extLst>
          </p:cNvPr>
          <p:cNvSpPr txBox="1"/>
          <p:nvPr/>
        </p:nvSpPr>
        <p:spPr>
          <a:xfrm>
            <a:off x="4281055" y="568035"/>
            <a:ext cx="6258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Atlantic basin 2017-2018 Operational Reliability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3F9BE-294A-2248-8CA3-60D20CD7EA51}"/>
              </a:ext>
            </a:extLst>
          </p:cNvPr>
          <p:cNvSpPr txBox="1"/>
          <p:nvPr/>
        </p:nvSpPr>
        <p:spPr>
          <a:xfrm>
            <a:off x="2050470" y="1343893"/>
            <a:ext cx="1124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SHIPS-RII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4AB921-C9CF-6D45-AC20-698226F37C7A}"/>
              </a:ext>
            </a:extLst>
          </p:cNvPr>
          <p:cNvSpPr txBox="1"/>
          <p:nvPr/>
        </p:nvSpPr>
        <p:spPr>
          <a:xfrm>
            <a:off x="5430982" y="1399307"/>
            <a:ext cx="2092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SHIPS + LOG + BAY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E91BF-6CA6-3E4F-8E4A-21C266D895BD}"/>
              </a:ext>
            </a:extLst>
          </p:cNvPr>
          <p:cNvSpPr txBox="1"/>
          <p:nvPr/>
        </p:nvSpPr>
        <p:spPr>
          <a:xfrm>
            <a:off x="9310252" y="1454725"/>
            <a:ext cx="1456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SHIPS + LOG</a:t>
            </a:r>
          </a:p>
        </p:txBody>
      </p:sp>
    </p:spTree>
    <p:extLst>
      <p:ext uri="{BB962C8B-B14F-4D97-AF65-F5344CB8AC3E}">
        <p14:creationId xmlns:p14="http://schemas.microsoft.com/office/powerpoint/2010/main" val="1083832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20040F-221E-7640-A785-EC3BA96D8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86" y="1698253"/>
            <a:ext cx="3338599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C414EC-DAF9-7B4E-B034-56065F19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811" y="1698253"/>
            <a:ext cx="3338599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4D3DE1-C333-A94B-A238-E6FFFDF75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737" y="1759097"/>
            <a:ext cx="3186515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A7B1BC-9178-7846-A570-D7978C615A7A}"/>
              </a:ext>
            </a:extLst>
          </p:cNvPr>
          <p:cNvSpPr txBox="1"/>
          <p:nvPr/>
        </p:nvSpPr>
        <p:spPr>
          <a:xfrm>
            <a:off x="3211033" y="510363"/>
            <a:ext cx="7413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Atlantic 2017-2018 Reliability Diagram case distribution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F56CA-35CE-C646-9252-BE2EB833BC48}"/>
              </a:ext>
            </a:extLst>
          </p:cNvPr>
          <p:cNvSpPr txBox="1"/>
          <p:nvPr/>
        </p:nvSpPr>
        <p:spPr>
          <a:xfrm>
            <a:off x="1871330" y="1360967"/>
            <a:ext cx="102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SHIPS-RII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32F610-1DB1-0A40-9BAE-BD6424B63391}"/>
              </a:ext>
            </a:extLst>
          </p:cNvPr>
          <p:cNvSpPr txBox="1"/>
          <p:nvPr/>
        </p:nvSpPr>
        <p:spPr>
          <a:xfrm>
            <a:off x="4976040" y="1297173"/>
            <a:ext cx="174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SHIPS+LOG+ BAY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97B6D-F89A-B547-B654-A5BA5A1D0752}"/>
              </a:ext>
            </a:extLst>
          </p:cNvPr>
          <p:cNvSpPr txBox="1"/>
          <p:nvPr/>
        </p:nvSpPr>
        <p:spPr>
          <a:xfrm>
            <a:off x="8973881" y="1339703"/>
            <a:ext cx="122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SHIPS+LOG</a:t>
            </a:r>
          </a:p>
        </p:txBody>
      </p:sp>
    </p:spTree>
    <p:extLst>
      <p:ext uri="{BB962C8B-B14F-4D97-AF65-F5344CB8AC3E}">
        <p14:creationId xmlns:p14="http://schemas.microsoft.com/office/powerpoint/2010/main" val="4173063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554863-7547-B842-A7EE-35E04F5D5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63" y="1548758"/>
            <a:ext cx="3693969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81FD8D-9962-D349-AC17-29895B357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911" y="1562613"/>
            <a:ext cx="3518065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7EB60A-3538-6E46-B9AF-B702FF70B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540" y="1645740"/>
            <a:ext cx="3458059" cy="3429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7CE181-7670-1D40-8606-A98046DA20BE}"/>
              </a:ext>
            </a:extLst>
          </p:cNvPr>
          <p:cNvSpPr/>
          <p:nvPr/>
        </p:nvSpPr>
        <p:spPr>
          <a:xfrm>
            <a:off x="1977493" y="1091183"/>
            <a:ext cx="1026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SHIPS-RII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015ED-5951-1F4C-B9F4-EFE4B9CD0865}"/>
              </a:ext>
            </a:extLst>
          </p:cNvPr>
          <p:cNvSpPr txBox="1"/>
          <p:nvPr/>
        </p:nvSpPr>
        <p:spPr>
          <a:xfrm>
            <a:off x="5472545" y="1136073"/>
            <a:ext cx="1689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SHIPS+LOG+BAY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4D575-4E8E-7C4C-9402-E56B3908A20B}"/>
              </a:ext>
            </a:extLst>
          </p:cNvPr>
          <p:cNvSpPr txBox="1"/>
          <p:nvPr/>
        </p:nvSpPr>
        <p:spPr>
          <a:xfrm>
            <a:off x="9157858" y="1163779"/>
            <a:ext cx="122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SHIPS+LOG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8903F2-BCDB-4047-99E0-2664A1767459}"/>
              </a:ext>
            </a:extLst>
          </p:cNvPr>
          <p:cNvSpPr txBox="1"/>
          <p:nvPr/>
        </p:nvSpPr>
        <p:spPr>
          <a:xfrm>
            <a:off x="4083224" y="454301"/>
            <a:ext cx="6320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E. Pacific basin 2017-2018 Operational Reliability </a:t>
            </a:r>
          </a:p>
        </p:txBody>
      </p:sp>
    </p:spTree>
    <p:extLst>
      <p:ext uri="{BB962C8B-B14F-4D97-AF65-F5344CB8AC3E}">
        <p14:creationId xmlns:p14="http://schemas.microsoft.com/office/powerpoint/2010/main" val="333053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33302C-4E55-F548-9ED9-0824ACDE3188}"/>
              </a:ext>
            </a:extLst>
          </p:cNvPr>
          <p:cNvSpPr/>
          <p:nvPr/>
        </p:nvSpPr>
        <p:spPr>
          <a:xfrm>
            <a:off x="2643868" y="599929"/>
            <a:ext cx="7419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E.</a:t>
            </a:r>
            <a:r>
              <a:rPr lang="en-US" dirty="0"/>
              <a:t> </a:t>
            </a:r>
            <a:r>
              <a:rPr lang="en-US" sz="2400" dirty="0"/>
              <a:t>Pacific</a:t>
            </a:r>
            <a:r>
              <a:rPr lang="en-US" dirty="0"/>
              <a:t> basin 2017-2018 Operational Reliability diagram case distribution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2C219-2E99-4C48-94DD-5E401A614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1" y="2006600"/>
            <a:ext cx="3052849" cy="297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F96733-A8A7-C247-8DE7-1D64E9C5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51" y="1968500"/>
            <a:ext cx="3052849" cy="297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C1874F-BDB3-CD4C-A846-DBFB6EEA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1" y="2006600"/>
            <a:ext cx="3052849" cy="2971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BD7CBE-505C-7649-AB07-97C10C932745}"/>
              </a:ext>
            </a:extLst>
          </p:cNvPr>
          <p:cNvSpPr txBox="1"/>
          <p:nvPr/>
        </p:nvSpPr>
        <p:spPr>
          <a:xfrm>
            <a:off x="1871330" y="1360967"/>
            <a:ext cx="102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SHIPS-RII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84C36E-CFFB-B545-A3AD-0B6CC4184713}"/>
              </a:ext>
            </a:extLst>
          </p:cNvPr>
          <p:cNvSpPr/>
          <p:nvPr/>
        </p:nvSpPr>
        <p:spPr>
          <a:xfrm>
            <a:off x="4973905" y="1377434"/>
            <a:ext cx="190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SHIPS + LOG + BAY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7EEB2C-C19E-2146-95BC-1F452E4A2CDE}"/>
              </a:ext>
            </a:extLst>
          </p:cNvPr>
          <p:cNvSpPr/>
          <p:nvPr/>
        </p:nvSpPr>
        <p:spPr>
          <a:xfrm>
            <a:off x="8951522" y="1453634"/>
            <a:ext cx="1223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SHIPS+LOG</a:t>
            </a:r>
          </a:p>
        </p:txBody>
      </p:sp>
    </p:spTree>
    <p:extLst>
      <p:ext uri="{BB962C8B-B14F-4D97-AF65-F5344CB8AC3E}">
        <p14:creationId xmlns:p14="http://schemas.microsoft.com/office/powerpoint/2010/main" val="944265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352A-53D9-2941-A043-7C98A8353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0"/>
            <a:ext cx="11665527" cy="156556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SHIPS-RII Reliability </a:t>
            </a:r>
            <a:br>
              <a:rPr lang="en-US" sz="2400" b="1" dirty="0"/>
            </a:br>
            <a:r>
              <a:rPr lang="en-US" sz="2400" b="1" dirty="0"/>
              <a:t>Atlantic basin 2018</a:t>
            </a:r>
            <a:br>
              <a:rPr lang="en-US" sz="2400" b="1" dirty="0"/>
            </a:br>
            <a:r>
              <a:rPr lang="en-US" sz="2400" b="1" dirty="0"/>
              <a:t>(</a:t>
            </a:r>
            <a:r>
              <a:rPr lang="en-US" sz="2400" b="1" dirty="0" err="1"/>
              <a:t>Dtops</a:t>
            </a:r>
            <a:r>
              <a:rPr lang="en-US" sz="2400" b="1" dirty="0"/>
              <a:t> case sample)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D2080-2843-7348-BF52-38CEB4DB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580" y="1634835"/>
            <a:ext cx="541782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15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177</Words>
  <Application>Microsoft Macintosh PowerPoint</Application>
  <PresentationFormat>Widescreen</PresentationFormat>
  <Paragraphs>39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SHIPS-RII Reliability  Atlantic basin 2018 (Dtops case sample) </vt:lpstr>
      <vt:lpstr>PowerPoint Presentation</vt:lpstr>
      <vt:lpstr>SHIPS-RII + Logistic + Bayesian   Atlantic basin 2018 Reliability  (Dtops case only sample) </vt:lpstr>
      <vt:lpstr>SHIPS-RII + Logistic Reliability    Atlantic basin 2018  (Dtops case only sample) </vt:lpstr>
      <vt:lpstr>SHIPS-RII + Logistic + DTOPS Reliability  Atlantic basin 2018 (Dtops case only sample) </vt:lpstr>
      <vt:lpstr>PowerPoint Presentation</vt:lpstr>
      <vt:lpstr>Dtops Reliability  E. Pacific  basin 2018  (Dtops only sample) </vt:lpstr>
      <vt:lpstr>SHIPS-RII+ Logistic + Bayesian Reliability  E. Pacific basin 2018  (Dtops case sample) </vt:lpstr>
      <vt:lpstr>SHIPS-RII+ Logistic  Reliability  E. Pacific basin 2018 (Dtops case sample) </vt:lpstr>
      <vt:lpstr>SHIPS-RII + Logistic + DTOPS Reliability  E. Pacific basin 2018 (Dtops case only sample)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56</cp:revision>
  <dcterms:created xsi:type="dcterms:W3CDTF">2018-11-29T22:02:43Z</dcterms:created>
  <dcterms:modified xsi:type="dcterms:W3CDTF">2019-01-28T19:37:49Z</dcterms:modified>
</cp:coreProperties>
</file>