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06" r:id="rId2"/>
    <p:sldId id="308" r:id="rId3"/>
    <p:sldId id="309" r:id="rId4"/>
    <p:sldId id="310" r:id="rId5"/>
    <p:sldId id="311" r:id="rId6"/>
    <p:sldId id="312" r:id="rId7"/>
    <p:sldId id="314" r:id="rId8"/>
    <p:sldId id="313" r:id="rId9"/>
    <p:sldId id="315" r:id="rId10"/>
    <p:sldId id="316" r:id="rId11"/>
    <p:sldId id="317" r:id="rId12"/>
    <p:sldId id="318" r:id="rId13"/>
    <p:sldId id="305" r:id="rId14"/>
  </p:sldIdLst>
  <p:sldSz cx="9144000" cy="5715000" type="screen16x10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400" y="-76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263FF-41B2-5446-AF33-54FEB9E733B5}" type="datetimeFigureOut">
              <a:rPr kumimoji="1" lang="zh-CN" altLang="en-US" smtClean="0"/>
              <a:t>5/9/19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C9385-3032-F848-8338-0E4CE3D3DF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065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C9385-3032-F848-8338-0E4CE3D3DFAB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464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zh-CN" smtClean="0"/>
              <a:t>Click to edit Master subtitle style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F3C-8000-0847-A0D9-09976CB50486}" type="datetimeFigureOut">
              <a:rPr kumimoji="1" lang="zh-CN" altLang="en-US" smtClean="0"/>
              <a:t>5/8/19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84CD-2ED8-8A41-B308-03A8853C5E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5609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F3C-8000-0847-A0D9-09976CB50486}" type="datetimeFigureOut">
              <a:rPr kumimoji="1" lang="zh-CN" altLang="en-US" smtClean="0"/>
              <a:t>5/8/19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84CD-2ED8-8A41-B308-03A8853C5E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922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F3C-8000-0847-A0D9-09976CB50486}" type="datetimeFigureOut">
              <a:rPr kumimoji="1" lang="zh-CN" altLang="en-US" smtClean="0"/>
              <a:t>5/8/19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84CD-2ED8-8A41-B308-03A8853C5E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948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F3C-8000-0847-A0D9-09976CB50486}" type="datetimeFigureOut">
              <a:rPr kumimoji="1" lang="zh-CN" altLang="en-US" smtClean="0"/>
              <a:t>5/8/19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84CD-2ED8-8A41-B308-03A8853C5E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898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F3C-8000-0847-A0D9-09976CB50486}" type="datetimeFigureOut">
              <a:rPr kumimoji="1" lang="zh-CN" altLang="en-US" smtClean="0"/>
              <a:t>5/8/19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84CD-2ED8-8A41-B308-03A8853C5E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514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F3C-8000-0847-A0D9-09976CB50486}" type="datetimeFigureOut">
              <a:rPr kumimoji="1" lang="zh-CN" altLang="en-US" smtClean="0"/>
              <a:t>5/8/19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84CD-2ED8-8A41-B308-03A8853C5E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139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F3C-8000-0847-A0D9-09976CB50486}" type="datetimeFigureOut">
              <a:rPr kumimoji="1" lang="zh-CN" altLang="en-US" smtClean="0"/>
              <a:t>5/8/19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84CD-2ED8-8A41-B308-03A8853C5E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966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F3C-8000-0847-A0D9-09976CB50486}" type="datetimeFigureOut">
              <a:rPr kumimoji="1" lang="zh-CN" altLang="en-US" smtClean="0"/>
              <a:t>5/8/19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84CD-2ED8-8A41-B308-03A8853C5E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128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F3C-8000-0847-A0D9-09976CB50486}" type="datetimeFigureOut">
              <a:rPr kumimoji="1" lang="zh-CN" altLang="en-US" smtClean="0"/>
              <a:t>5/8/19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84CD-2ED8-8A41-B308-03A8853C5E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971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F3C-8000-0847-A0D9-09976CB50486}" type="datetimeFigureOut">
              <a:rPr kumimoji="1" lang="zh-CN" altLang="en-US" smtClean="0"/>
              <a:t>5/8/19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84CD-2ED8-8A41-B308-03A8853C5E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327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F3C-8000-0847-A0D9-09976CB50486}" type="datetimeFigureOut">
              <a:rPr kumimoji="1" lang="zh-CN" altLang="en-US" smtClean="0"/>
              <a:t>5/8/19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84CD-2ED8-8A41-B308-03A8853C5E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009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3F3C-8000-0847-A0D9-09976CB50486}" type="datetimeFigureOut">
              <a:rPr kumimoji="1" lang="zh-CN" altLang="en-US" smtClean="0"/>
              <a:t>5/8/19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884CD-2ED8-8A41-B308-03A8853C5E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150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74566"/>
            <a:ext cx="7772400" cy="1225021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smtClean="0"/>
              <a:t>Revisit of Microphysics Observation</a:t>
            </a:r>
            <a:endParaRPr kumimoji="1" lang="zh-CN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004552"/>
            <a:ext cx="6815810" cy="1460500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zh-CN" dirty="0" smtClean="0"/>
              <a:t>Hua Leighton</a:t>
            </a:r>
          </a:p>
          <a:p>
            <a:endParaRPr kumimoji="1" lang="en-US" altLang="zh-CN" dirty="0" smtClean="0"/>
          </a:p>
          <a:p>
            <a:r>
              <a:rPr kumimoji="1" lang="en-US" altLang="zh-CN" sz="2400" dirty="0" smtClean="0"/>
              <a:t>Collaborators: Robert Black, Frank Marks,</a:t>
            </a:r>
          </a:p>
          <a:p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                                       </a:t>
            </a:r>
            <a:r>
              <a:rPr kumimoji="1" lang="en-US" altLang="zh-CN" sz="2400" dirty="0" err="1" smtClean="0"/>
              <a:t>Xuejin</a:t>
            </a:r>
            <a:r>
              <a:rPr kumimoji="1" lang="en-US" altLang="zh-CN" sz="2400" dirty="0" smtClean="0"/>
              <a:t> Zhang, </a:t>
            </a:r>
            <a:r>
              <a:rPr kumimoji="1" lang="en-US" altLang="zh-CN" sz="2400" dirty="0" err="1" smtClean="0"/>
              <a:t>Gopal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Sundararaman</a:t>
            </a:r>
            <a:endParaRPr kumimoji="1"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135974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452"/>
          <a:stretch/>
        </p:blipFill>
        <p:spPr>
          <a:xfrm>
            <a:off x="4519923" y="685800"/>
            <a:ext cx="2955120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621"/>
          <a:stretch/>
        </p:blipFill>
        <p:spPr>
          <a:xfrm>
            <a:off x="1559521" y="685800"/>
            <a:ext cx="2960402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7728" t="7183" r="15825" b="87991"/>
          <a:stretch/>
        </p:blipFill>
        <p:spPr>
          <a:xfrm>
            <a:off x="4740680" y="296308"/>
            <a:ext cx="1943478" cy="282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3788" t="52499" r="21438" b="41935"/>
          <a:stretch/>
        </p:blipFill>
        <p:spPr>
          <a:xfrm>
            <a:off x="2450555" y="237694"/>
            <a:ext cx="1774638" cy="36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9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540" y="0"/>
            <a:ext cx="2177143" cy="571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818" y="0"/>
            <a:ext cx="2177143" cy="571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799" y="0"/>
            <a:ext cx="2177143" cy="571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692" y="0"/>
            <a:ext cx="2177143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45" y="0"/>
            <a:ext cx="21771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1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66330"/>
          <a:stretch/>
        </p:blipFill>
        <p:spPr>
          <a:xfrm>
            <a:off x="6889882" y="0"/>
            <a:ext cx="2177143" cy="1924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6330"/>
          <a:stretch/>
        </p:blipFill>
        <p:spPr>
          <a:xfrm>
            <a:off x="5173252" y="0"/>
            <a:ext cx="2177143" cy="19242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66330"/>
          <a:stretch/>
        </p:blipFill>
        <p:spPr>
          <a:xfrm>
            <a:off x="3456243" y="0"/>
            <a:ext cx="2177143" cy="19242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66330"/>
          <a:stretch/>
        </p:blipFill>
        <p:spPr>
          <a:xfrm>
            <a:off x="1753780" y="0"/>
            <a:ext cx="2177143" cy="19242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b="66330"/>
          <a:stretch/>
        </p:blipFill>
        <p:spPr>
          <a:xfrm>
            <a:off x="51316" y="0"/>
            <a:ext cx="2177143" cy="192424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126394"/>
            <a:ext cx="8229600" cy="377163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dirty="0" smtClean="0"/>
              <a:t>Next</a:t>
            </a:r>
          </a:p>
          <a:p>
            <a:r>
              <a:rPr kumimoji="1" lang="en-US" altLang="zh-CN" sz="2800" dirty="0" smtClean="0"/>
              <a:t>Search for the analytical form that represents relationship between intercept, slope and dispersion</a:t>
            </a:r>
          </a:p>
          <a:p>
            <a:r>
              <a:rPr kumimoji="1" lang="en-US" altLang="zh-CN" sz="2800" dirty="0" smtClean="0"/>
              <a:t>Search for relationship between them and other variables, such as vertical motion, mixing ratio</a:t>
            </a:r>
            <a:r>
              <a:rPr kumimoji="1" lang="mr-IN" altLang="zh-CN" sz="2800" dirty="0" smtClean="0"/>
              <a:t>…</a:t>
            </a:r>
            <a:r>
              <a:rPr kumimoji="1" lang="en-US" altLang="zh-CN" sz="2800" dirty="0" smtClean="0"/>
              <a:t>. </a:t>
            </a:r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470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096" y="2892775"/>
            <a:ext cx="5723854" cy="2846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6379" r="8399"/>
          <a:stretch/>
        </p:blipFill>
        <p:spPr>
          <a:xfrm>
            <a:off x="3293351" y="241015"/>
            <a:ext cx="2594534" cy="2651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128" t="6996" r="3666" b="3498"/>
          <a:stretch/>
        </p:blipFill>
        <p:spPr>
          <a:xfrm>
            <a:off x="195737" y="237079"/>
            <a:ext cx="2948852" cy="28317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260" t="5762" r="11959"/>
          <a:stretch/>
        </p:blipFill>
        <p:spPr>
          <a:xfrm>
            <a:off x="5887885" y="237079"/>
            <a:ext cx="3069615" cy="273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Why do we care about microphysics?</a:t>
            </a:r>
            <a:endParaRPr kumimoji="1"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Direct impact </a:t>
            </a:r>
          </a:p>
          <a:p>
            <a:pPr marL="0" indent="0"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   </a:t>
            </a:r>
            <a:r>
              <a:rPr kumimoji="1" lang="en-US" altLang="zh-CN" dirty="0" err="1" smtClean="0"/>
              <a:t>diabatic</a:t>
            </a:r>
            <a:r>
              <a:rPr kumimoji="1" lang="en-US" altLang="zh-CN" dirty="0" smtClean="0"/>
              <a:t> heating profile from phase changes</a:t>
            </a:r>
          </a:p>
          <a:p>
            <a:r>
              <a:rPr kumimoji="1" lang="en-US" altLang="zh-CN" dirty="0" smtClean="0"/>
              <a:t>Indirect impact</a:t>
            </a:r>
          </a:p>
          <a:p>
            <a:pPr lvl="1"/>
            <a:r>
              <a:rPr kumimoji="1" lang="en-US" altLang="zh-CN" dirty="0" smtClean="0"/>
              <a:t>Change the environmental stability through </a:t>
            </a:r>
            <a:r>
              <a:rPr kumimoji="1" lang="en-US" altLang="zh-CN" dirty="0" err="1" smtClean="0"/>
              <a:t>radiative</a:t>
            </a:r>
            <a:r>
              <a:rPr kumimoji="1" lang="en-US" altLang="zh-CN" dirty="0" smtClean="0"/>
              <a:t> effect in the anvil region</a:t>
            </a:r>
          </a:p>
          <a:p>
            <a:pPr lvl="1"/>
            <a:r>
              <a:rPr kumimoji="1" lang="en-US" altLang="zh-CN" dirty="0" smtClean="0"/>
              <a:t>Modify the PBL stability in the inner core region through evaporative cooling and downdrafts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5537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2500"/>
          </a:xfrm>
        </p:spPr>
        <p:txBody>
          <a:bodyPr>
            <a:normAutofit/>
          </a:bodyPr>
          <a:lstStyle/>
          <a:p>
            <a:r>
              <a:rPr kumimoji="1" lang="en-US" altLang="zh-CN" sz="3200" dirty="0" smtClean="0"/>
              <a:t>The </a:t>
            </a:r>
            <a:r>
              <a:rPr kumimoji="1" lang="en-US" altLang="zh-CN" sz="3200" dirty="0"/>
              <a:t>A</a:t>
            </a:r>
            <a:r>
              <a:rPr kumimoji="1" lang="en-US" altLang="zh-CN" sz="3200" dirty="0" smtClean="0"/>
              <a:t>vailable Flights</a:t>
            </a:r>
            <a:endParaRPr kumimoji="1" lang="zh-CN" alt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013" r="5735"/>
          <a:stretch/>
        </p:blipFill>
        <p:spPr>
          <a:xfrm>
            <a:off x="118261" y="1147920"/>
            <a:ext cx="2845279" cy="2278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698" r="13014"/>
          <a:stretch/>
        </p:blipFill>
        <p:spPr>
          <a:xfrm>
            <a:off x="118261" y="3307808"/>
            <a:ext cx="2651121" cy="2411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382" y="1013231"/>
            <a:ext cx="2757237" cy="3308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3309" r="11260"/>
          <a:stretch/>
        </p:blipFill>
        <p:spPr>
          <a:xfrm>
            <a:off x="5311932" y="3577196"/>
            <a:ext cx="1862318" cy="1645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7703" r="13014" b="9256"/>
          <a:stretch/>
        </p:blipFill>
        <p:spPr>
          <a:xfrm>
            <a:off x="5401735" y="1221888"/>
            <a:ext cx="3285065" cy="2090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30573" r="12597"/>
          <a:stretch/>
        </p:blipFill>
        <p:spPr>
          <a:xfrm>
            <a:off x="7174935" y="3426354"/>
            <a:ext cx="1714855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0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122"/>
            <a:ext cx="3156046" cy="3156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75" t="7131" r="11270" b="7408"/>
          <a:stretch/>
        </p:blipFill>
        <p:spPr>
          <a:xfrm>
            <a:off x="86400" y="3523168"/>
            <a:ext cx="2939599" cy="2011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230"/>
          <a:stretch/>
        </p:blipFill>
        <p:spPr>
          <a:xfrm>
            <a:off x="3269090" y="553212"/>
            <a:ext cx="2407147" cy="2681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0886" r="12164" b="4527"/>
          <a:stretch/>
        </p:blipFill>
        <p:spPr>
          <a:xfrm>
            <a:off x="3395419" y="3234668"/>
            <a:ext cx="240455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0104"/>
          <a:stretch/>
        </p:blipFill>
        <p:spPr>
          <a:xfrm>
            <a:off x="5676241" y="714482"/>
            <a:ext cx="3467758" cy="2169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4149" r="10792"/>
          <a:stretch/>
        </p:blipFill>
        <p:spPr>
          <a:xfrm>
            <a:off x="6098517" y="3234668"/>
            <a:ext cx="2625004" cy="2057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77140" y="0"/>
            <a:ext cx="36950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000" dirty="0"/>
              <a:t>The Available Flights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32890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 smtClean="0"/>
              <a:t>What does microphysics observation observe?</a:t>
            </a:r>
            <a:endParaRPr kumimoji="1" lang="zh-CN" alt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041" y="1092730"/>
            <a:ext cx="3548453" cy="2217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041" y="3390825"/>
            <a:ext cx="3548453" cy="2217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59" y="1181365"/>
            <a:ext cx="3406638" cy="2129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59" y="3390825"/>
            <a:ext cx="3406638" cy="212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What can we infer?</a:t>
            </a:r>
            <a:endParaRPr kumimoji="1"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Particle size distribution (intercept value, slope parameter, and dispersion coefficient)</a:t>
            </a:r>
          </a:p>
          <a:p>
            <a:r>
              <a:rPr kumimoji="1" lang="en-US" altLang="zh-CN" dirty="0" smtClean="0">
                <a:solidFill>
                  <a:schemeClr val="bg1">
                    <a:lumMod val="50000"/>
                  </a:schemeClr>
                </a:solidFill>
              </a:rPr>
              <a:t>Terminal velocity</a:t>
            </a:r>
          </a:p>
          <a:p>
            <a:r>
              <a:rPr kumimoji="1" lang="en-US" altLang="zh-CN" dirty="0" smtClean="0">
                <a:solidFill>
                  <a:schemeClr val="bg1">
                    <a:lumMod val="50000"/>
                  </a:schemeClr>
                </a:solidFill>
              </a:rPr>
              <a:t>Bulk Ice density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84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275"/>
          <a:stretch/>
        </p:blipFill>
        <p:spPr>
          <a:xfrm>
            <a:off x="188858" y="686311"/>
            <a:ext cx="2949590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5275"/>
          <a:stretch/>
        </p:blipFill>
        <p:spPr>
          <a:xfrm>
            <a:off x="2984500" y="686311"/>
            <a:ext cx="294959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b="5275"/>
          <a:stretch/>
        </p:blipFill>
        <p:spPr>
          <a:xfrm>
            <a:off x="5712419" y="686311"/>
            <a:ext cx="2949590" cy="502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7728" t="7183" r="15825" b="87991"/>
          <a:stretch/>
        </p:blipFill>
        <p:spPr>
          <a:xfrm>
            <a:off x="4740680" y="296308"/>
            <a:ext cx="1943478" cy="282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3788" t="52499" r="21438" b="41935"/>
          <a:stretch/>
        </p:blipFill>
        <p:spPr>
          <a:xfrm>
            <a:off x="2450555" y="237694"/>
            <a:ext cx="1774638" cy="36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3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621"/>
          <a:stretch/>
        </p:blipFill>
        <p:spPr>
          <a:xfrm>
            <a:off x="4641167" y="685800"/>
            <a:ext cx="2960402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621"/>
          <a:stretch/>
        </p:blipFill>
        <p:spPr>
          <a:xfrm>
            <a:off x="1466167" y="685800"/>
            <a:ext cx="2960402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7728" t="7183" r="15825" b="87991"/>
          <a:stretch/>
        </p:blipFill>
        <p:spPr>
          <a:xfrm>
            <a:off x="4740680" y="296308"/>
            <a:ext cx="1943478" cy="282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3788" t="52499" r="21438" b="41935"/>
          <a:stretch/>
        </p:blipFill>
        <p:spPr>
          <a:xfrm>
            <a:off x="2450555" y="237694"/>
            <a:ext cx="1774638" cy="36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0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364"/>
          <a:stretch/>
        </p:blipFill>
        <p:spPr>
          <a:xfrm>
            <a:off x="358589" y="685800"/>
            <a:ext cx="2952365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364"/>
          <a:stretch/>
        </p:blipFill>
        <p:spPr>
          <a:xfrm>
            <a:off x="3085195" y="685800"/>
            <a:ext cx="2952365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5520"/>
          <a:stretch/>
        </p:blipFill>
        <p:spPr>
          <a:xfrm>
            <a:off x="5930133" y="685800"/>
            <a:ext cx="2957251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7728" t="7183" r="15825" b="87991"/>
          <a:stretch/>
        </p:blipFill>
        <p:spPr>
          <a:xfrm>
            <a:off x="4740680" y="296308"/>
            <a:ext cx="1943478" cy="282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3788" t="52499" r="21438" b="41935"/>
          <a:stretch/>
        </p:blipFill>
        <p:spPr>
          <a:xfrm>
            <a:off x="2450555" y="237694"/>
            <a:ext cx="1774638" cy="36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30983</TotalTime>
  <Words>133</Words>
  <Application>Microsoft Macintosh PowerPoint</Application>
  <PresentationFormat>On-screen Show (16:10)</PresentationFormat>
  <Paragraphs>22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Revisit of Microphysics Observation</vt:lpstr>
      <vt:lpstr>Why do we care about microphysics?</vt:lpstr>
      <vt:lpstr>The Available Flights</vt:lpstr>
      <vt:lpstr>PowerPoint Presentation</vt:lpstr>
      <vt:lpstr>What does microphysics observation observe?</vt:lpstr>
      <vt:lpstr>What can we infer?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 Chen</dc:creator>
  <cp:lastModifiedBy>Hua Chen</cp:lastModifiedBy>
  <cp:revision>82</cp:revision>
  <dcterms:created xsi:type="dcterms:W3CDTF">2019-03-18T01:31:55Z</dcterms:created>
  <dcterms:modified xsi:type="dcterms:W3CDTF">2019-05-09T11:31:29Z</dcterms:modified>
</cp:coreProperties>
</file>