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30" d="100"/>
          <a:sy n="130" d="100"/>
        </p:scale>
        <p:origin x="-4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210D-F55E-45A2-A052-C0DB6255634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A60D7-D219-48C5-A9F9-8CE8CC403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60D7-D219-48C5-A9F9-8CE8CC403F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60D7-D219-48C5-A9F9-8CE8CC403F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12.tiff"/><Relationship Id="rId4" Type="http://schemas.openxmlformats.org/officeDocument/2006/relationships/image" Target="../media/image7.tiff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10" Type="http://schemas.openxmlformats.org/officeDocument/2006/relationships/image" Target="../media/image21.png"/><Relationship Id="rId4" Type="http://schemas.openxmlformats.org/officeDocument/2006/relationships/image" Target="../media/image15.tiff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76200"/>
            <a:ext cx="64770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Assessing Gap Limits for Fourier Decomposition of Doppler Data</a:t>
            </a:r>
            <a:br>
              <a:rPr lang="en-US" sz="2800" dirty="0" smtClean="0"/>
            </a:br>
            <a:r>
              <a:rPr lang="en-US" sz="105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>Sylvie </a:t>
            </a:r>
            <a:r>
              <a:rPr lang="en-US" sz="1400" dirty="0" err="1" smtClean="0"/>
              <a:t>Lorsolo</a:t>
            </a:r>
            <a:r>
              <a:rPr lang="en-US" sz="1400" dirty="0" smtClean="0"/>
              <a:t> and </a:t>
            </a:r>
            <a:r>
              <a:rPr lang="en-US" sz="1400" dirty="0" err="1" smtClean="0"/>
              <a:t>Altuğ</a:t>
            </a:r>
            <a:r>
              <a:rPr lang="en-US" sz="1400" dirty="0" smtClean="0"/>
              <a:t> </a:t>
            </a:r>
            <a:r>
              <a:rPr lang="en-US" sz="1400" dirty="0" err="1" smtClean="0"/>
              <a:t>Aksoy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00200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Motivation</a:t>
            </a:r>
          </a:p>
          <a:p>
            <a:r>
              <a:rPr lang="en-US" sz="1400" dirty="0" smtClean="0">
                <a:sym typeface="Wingdings" pitchFamily="2" charset="2"/>
              </a:rPr>
              <a:t>For a better understanding of processes impacting hurricane intensity, investigate </a:t>
            </a:r>
            <a:r>
              <a:rPr lang="en-US" sz="1400" dirty="0" err="1" smtClean="0">
                <a:sym typeface="Wingdings" pitchFamily="2" charset="2"/>
              </a:rPr>
              <a:t>axisymmetric</a:t>
            </a:r>
            <a:r>
              <a:rPr lang="en-US" sz="1400" dirty="0" smtClean="0">
                <a:sym typeface="Wingdings" pitchFamily="2" charset="2"/>
              </a:rPr>
              <a:t> and asymmetric structure of the wind field  Need for Fourier decomposition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502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Best Case Scenario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Observational Doppler Data</a:t>
            </a:r>
            <a:endParaRPr lang="en-US" sz="1400" dirty="0"/>
          </a:p>
        </p:txBody>
      </p:sp>
      <p:pic>
        <p:nvPicPr>
          <p:cNvPr id="8" name="Picture 7" descr="ex-vt.jpe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895600"/>
            <a:ext cx="2234794" cy="1719072"/>
          </a:xfrm>
          <a:prstGeom prst="rect">
            <a:avLst/>
          </a:prstGeom>
        </p:spPr>
      </p:pic>
      <p:pic>
        <p:nvPicPr>
          <p:cNvPr id="9" name="Picture 8" descr="ex-0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1" y="2895600"/>
            <a:ext cx="2234794" cy="1719072"/>
          </a:xfrm>
          <a:prstGeom prst="rect">
            <a:avLst/>
          </a:prstGeom>
        </p:spPr>
      </p:pic>
      <p:pic>
        <p:nvPicPr>
          <p:cNvPr id="10" name="Picture 9" descr="ex-1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2895600"/>
            <a:ext cx="2234794" cy="1719072"/>
          </a:xfrm>
          <a:prstGeom prst="rect">
            <a:avLst/>
          </a:prstGeom>
        </p:spPr>
      </p:pic>
      <p:pic>
        <p:nvPicPr>
          <p:cNvPr id="11" name="Picture 10" descr="ex-2.t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1" y="2895600"/>
            <a:ext cx="2234794" cy="1719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5105400"/>
            <a:ext cx="3581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Lee et al.  (2000) for GBVTD-retrieved </a:t>
            </a:r>
            <a:r>
              <a:rPr lang="en-US" sz="1100" dirty="0"/>
              <a:t>tangential winds</a:t>
            </a:r>
            <a:r>
              <a:rPr lang="en-US" sz="1100" dirty="0" smtClean="0"/>
              <a:t>: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gap &gt; </a:t>
            </a:r>
            <a:r>
              <a:rPr lang="en-US" sz="1100" dirty="0"/>
              <a:t>6</a:t>
            </a:r>
            <a:r>
              <a:rPr lang="en-US" sz="1100" dirty="0" smtClean="0"/>
              <a:t>0°, n&gt; 2 and higher not computed</a:t>
            </a:r>
            <a:endParaRPr lang="en-US" sz="1100" dirty="0"/>
          </a:p>
          <a:p>
            <a:r>
              <a:rPr lang="en-US" sz="1100" dirty="0" smtClean="0"/>
              <a:t>gap &gt; 90°, n= 1 and higher not computed</a:t>
            </a:r>
            <a:br>
              <a:rPr lang="en-US" sz="1100" dirty="0" smtClean="0"/>
            </a:br>
            <a:r>
              <a:rPr lang="en-US" sz="1100" dirty="0" smtClean="0"/>
              <a:t>gap &gt; 180° no Fourier decomposition</a:t>
            </a:r>
            <a:endParaRPr lang="en-US" sz="1100" dirty="0"/>
          </a:p>
        </p:txBody>
      </p:sp>
      <p:pic>
        <p:nvPicPr>
          <p:cNvPr id="15" name="Picture 14" descr="obsex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4876800"/>
            <a:ext cx="2641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ota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24" name="Picture 23" descr="nois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32" name="Picture 31" descr="nn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1752" y="4343400"/>
            <a:ext cx="3352800" cy="2514600"/>
          </a:xfrm>
          <a:prstGeom prst="rect">
            <a:avLst/>
          </a:prstGeom>
        </p:spPr>
      </p:pic>
      <p:pic>
        <p:nvPicPr>
          <p:cNvPr id="22" name="Picture 21" descr="nn0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25" name="Picture 24" descr="nn2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1"/>
            <a:ext cx="8229600" cy="6857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Monte Carlo Experiment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6200" y="685800"/>
            <a:ext cx="1143000" cy="256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Create Field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6 configurations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n=0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n=1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n=2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 equal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-n=0,1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-n=1,2 dominant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In addition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3 noise levels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1752600"/>
            <a:ext cx="3810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685800"/>
            <a:ext cx="7620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Signal randomization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30 random signals for each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146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685800"/>
            <a:ext cx="9144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Gap introduction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Max gap size:180°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- 1 gap: 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   1°-180°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- 2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1°-90°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-3 gaps: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1°-60°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-4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1°-45°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-5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1°-36°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14800" y="1752600"/>
            <a:ext cx="6858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685800"/>
            <a:ext cx="8382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Gap randomization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100 random possible locations of gaps in the field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912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85800"/>
            <a:ext cx="7620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Filling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Simple filling of the gaps by generating linearly spaced data between the last good data points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3152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685800"/>
            <a:ext cx="10668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Evaluation</a:t>
            </a:r>
          </a:p>
          <a:p>
            <a:r>
              <a:rPr lang="en-US" sz="1100" dirty="0" err="1" smtClean="0">
                <a:solidFill>
                  <a:schemeClr val="tx1"/>
                </a:solidFill>
              </a:rPr>
              <a:t>Wavenumber</a:t>
            </a:r>
            <a:r>
              <a:rPr lang="en-US" sz="1100" dirty="0" smtClean="0">
                <a:solidFill>
                  <a:schemeClr val="tx1"/>
                </a:solidFill>
              </a:rPr>
              <a:t> decomposition and comparison with </a:t>
            </a:r>
            <a:r>
              <a:rPr lang="en-US" sz="1100" dirty="0" err="1" smtClean="0">
                <a:solidFill>
                  <a:schemeClr val="tx1"/>
                </a:solidFill>
              </a:rPr>
              <a:t>wavenumbers</a:t>
            </a:r>
            <a:r>
              <a:rPr lang="en-US" sz="1100" dirty="0" smtClean="0">
                <a:solidFill>
                  <a:schemeClr val="tx1"/>
                </a:solidFill>
              </a:rPr>
              <a:t> from original field</a:t>
            </a:r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828800" y="3505200"/>
          <a:ext cx="4411663" cy="539750"/>
        </p:xfrm>
        <a:graphic>
          <a:graphicData uri="http://schemas.openxmlformats.org/presentationml/2006/ole">
            <p:oleObj spid="_x0000_s1026" name="Equation" r:id="rId9" imgW="3530520" imgH="444240" progId="Equation.3">
              <p:embed/>
            </p:oleObj>
          </a:graphicData>
        </a:graphic>
      </p:graphicFrame>
      <p:pic>
        <p:nvPicPr>
          <p:cNvPr id="31" name="Picture 30" descr="spectra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343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x-2.t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6560" y="1992630"/>
            <a:ext cx="2377440" cy="1783080"/>
          </a:xfrm>
          <a:prstGeom prst="rect">
            <a:avLst/>
          </a:prstGeom>
        </p:spPr>
      </p:pic>
      <p:pic>
        <p:nvPicPr>
          <p:cNvPr id="19" name="Picture 18" descr="ex-2.t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560" y="1991106"/>
            <a:ext cx="2377440" cy="1783080"/>
          </a:xfrm>
          <a:prstGeom prst="rect">
            <a:avLst/>
          </a:prstGeom>
        </p:spPr>
      </p:pic>
      <p:pic>
        <p:nvPicPr>
          <p:cNvPr id="8" name="Picture 7" descr="ex-vt.jpe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92630"/>
            <a:ext cx="2377440" cy="1783080"/>
          </a:xfrm>
          <a:prstGeom prst="rect">
            <a:avLst/>
          </a:prstGeom>
        </p:spPr>
      </p:pic>
      <p:pic>
        <p:nvPicPr>
          <p:cNvPr id="9" name="Picture 8" descr="ex-0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1992630"/>
            <a:ext cx="2377440" cy="1783080"/>
          </a:xfrm>
          <a:prstGeom prst="rect">
            <a:avLst/>
          </a:prstGeom>
        </p:spPr>
      </p:pic>
      <p:pic>
        <p:nvPicPr>
          <p:cNvPr id="12" name="Picture 11" descr="manual_2plane.g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" y="4335780"/>
            <a:ext cx="2834640" cy="2125980"/>
          </a:xfrm>
          <a:prstGeom prst="rect">
            <a:avLst/>
          </a:prstGeom>
        </p:spPr>
      </p:pic>
      <p:pic>
        <p:nvPicPr>
          <p:cNvPr id="13" name="Picture 12" descr="manual.g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4680" y="4335780"/>
            <a:ext cx="2834640" cy="21259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2286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endParaRPr lang="en-US" sz="1400" dirty="0" smtClean="0"/>
          </a:p>
          <a:p>
            <a:r>
              <a:rPr lang="en-US" sz="1400" dirty="0" smtClean="0"/>
              <a:t>Number of gaps = 1</a:t>
            </a:r>
          </a:p>
          <a:p>
            <a:r>
              <a:rPr lang="en-US" sz="1400" dirty="0" smtClean="0"/>
              <a:t>Gap size = 150°</a:t>
            </a:r>
          </a:p>
          <a:p>
            <a:r>
              <a:rPr lang="en-US" sz="1400" dirty="0" smtClean="0"/>
              <a:t>Signal configuration: n = 1 dominant</a:t>
            </a:r>
          </a:p>
          <a:p>
            <a:r>
              <a:rPr lang="en-US" sz="1400" dirty="0" smtClean="0"/>
              <a:t>Noise level = 0</a:t>
            </a:r>
            <a:endParaRPr lang="en-US" sz="1400" dirty="0"/>
          </a:p>
        </p:txBody>
      </p:sp>
      <p:pic>
        <p:nvPicPr>
          <p:cNvPr id="18" name="Picture 17" descr="manual.gi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4351020"/>
            <a:ext cx="2834640" cy="2125980"/>
          </a:xfrm>
          <a:prstGeom prst="rect">
            <a:avLst/>
          </a:prstGeom>
        </p:spPr>
      </p:pic>
      <p:pic>
        <p:nvPicPr>
          <p:cNvPr id="17" name="Picture 16" descr="gapran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8848" y="1993392"/>
            <a:ext cx="2377440" cy="1783080"/>
          </a:xfrm>
          <a:prstGeom prst="rect">
            <a:avLst/>
          </a:prstGeom>
        </p:spPr>
      </p:pic>
      <p:pic>
        <p:nvPicPr>
          <p:cNvPr id="20" name="Picture 19" descr="Im10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8848" y="1993392"/>
            <a:ext cx="2377440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_phase_shift.ti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828800"/>
            <a:ext cx="3352800" cy="2514600"/>
          </a:xfrm>
        </p:spPr>
      </p:pic>
      <p:pic>
        <p:nvPicPr>
          <p:cNvPr id="5" name="Picture 4" descr="phase_shift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3352800" cy="2514600"/>
          </a:xfrm>
          <a:prstGeom prst="rect">
            <a:avLst/>
          </a:prstGeom>
        </p:spPr>
      </p:pic>
      <p:pic>
        <p:nvPicPr>
          <p:cNvPr id="6" name="Picture 5" descr="amp_loss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3352800" cy="2514600"/>
          </a:xfrm>
          <a:prstGeom prst="rect">
            <a:avLst/>
          </a:prstGeom>
        </p:spPr>
      </p:pic>
      <p:pic>
        <p:nvPicPr>
          <p:cNvPr id="7" name="Picture 6" descr="r_ampl_loss.t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343400"/>
            <a:ext cx="33528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228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evaluate the retrieved signals ?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90800" y="762000"/>
          <a:ext cx="4343400" cy="533400"/>
        </p:xfrm>
        <a:graphic>
          <a:graphicData uri="http://schemas.openxmlformats.org/presentationml/2006/ole">
            <p:oleObj spid="_x0000_s2050" name="Equation" r:id="rId7" imgW="270504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_param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8692" y="2133600"/>
            <a:ext cx="5811308" cy="4358481"/>
          </a:xfrm>
          <a:solidFill>
            <a:schemeClr val="tx1"/>
          </a:solidFill>
        </p:spPr>
      </p:pic>
      <p:cxnSp>
        <p:nvCxnSpPr>
          <p:cNvPr id="44" name="Straight Connector 43"/>
          <p:cNvCxnSpPr/>
          <p:nvPr/>
        </p:nvCxnSpPr>
        <p:spPr>
          <a:xfrm>
            <a:off x="2570692" y="3611880"/>
            <a:ext cx="36576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Evaluation of Fourier Decomposition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323292" y="32766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27892" y="2819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 ≈0.67: 0% of amplitude error </a:t>
            </a:r>
          </a:p>
          <a:p>
            <a:r>
              <a:rPr lang="en-US" sz="1200" dirty="0" smtClean="0"/>
              <a:t>80° phase shift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6228292" y="3566160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2570692" y="3611880"/>
            <a:ext cx="210312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28092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 ≈0.67: 60% of amplitude error </a:t>
            </a:r>
          </a:p>
          <a:p>
            <a:r>
              <a:rPr lang="en-US" sz="1200" dirty="0" smtClean="0"/>
              <a:t>140° phase shift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694892" y="38862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28092" y="3581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2570692" y="5638800"/>
            <a:ext cx="304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4200" y="51816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r_threshold</a:t>
            </a:r>
            <a:r>
              <a:rPr lang="en-US" sz="1400" dirty="0" smtClean="0"/>
              <a:t> = 0.1</a:t>
            </a:r>
          </a:p>
          <a:p>
            <a:r>
              <a:rPr lang="en-US" sz="1400" dirty="0" smtClean="0">
                <a:sym typeface="Wingdings" pitchFamily="2" charset="2"/>
              </a:rPr>
              <a:t> At least 80% of magnitude resolved and less than 20° phase shift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 animBg="1"/>
      <p:bldP spid="18" grpId="1" animBg="1"/>
      <p:bldP spid="19" grpId="0"/>
      <p:bldP spid="19" grpId="1"/>
      <p:bldP spid="6" grpId="0" animBg="1"/>
      <p:bldP spid="6" grpId="1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Evaluation of Fourier Decomposition</a:t>
            </a:r>
            <a:endParaRPr lang="en-US" sz="1800" dirty="0"/>
          </a:p>
        </p:txBody>
      </p:sp>
      <p:pic>
        <p:nvPicPr>
          <p:cNvPr id="4" name="Content Placeholder 3" descr="r_0_0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5410200" cy="2590800"/>
          </a:xfrm>
        </p:spPr>
      </p:pic>
      <p:pic>
        <p:nvPicPr>
          <p:cNvPr id="5" name="Picture 4" descr="threshold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2967000" cy="2225250"/>
          </a:xfrm>
          <a:prstGeom prst="rect">
            <a:avLst/>
          </a:prstGeom>
        </p:spPr>
      </p:pic>
      <p:pic>
        <p:nvPicPr>
          <p:cNvPr id="6" name="Picture 5" descr="threshold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191000"/>
            <a:ext cx="2967000" cy="2225250"/>
          </a:xfrm>
          <a:prstGeom prst="rect">
            <a:avLst/>
          </a:prstGeom>
        </p:spPr>
      </p:pic>
      <p:pic>
        <p:nvPicPr>
          <p:cNvPr id="7" name="Picture 6" descr="threshold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191000"/>
            <a:ext cx="2967000" cy="222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262</Words>
  <Application>Microsoft Office PowerPoint</Application>
  <PresentationFormat>On-screen Show (4:3)</PresentationFormat>
  <Paragraphs>66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Equation</vt:lpstr>
      <vt:lpstr>Assessing Gap Limits for Fourier Decomposition of Doppler Data   Sylvie Lorsolo and Altuğ Aksoy</vt:lpstr>
      <vt:lpstr>Slide 2</vt:lpstr>
      <vt:lpstr>Slide 3</vt:lpstr>
      <vt:lpstr>Slide 4</vt:lpstr>
      <vt:lpstr>Evaluation of Fourier Decomposition</vt:lpstr>
      <vt:lpstr>Evaluation of Fourier Decomposition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Gap Limits for Fourier Decomposition of Doppler Data</dc:title>
  <dc:creator>Sylvie.Lorsolo</dc:creator>
  <cp:lastModifiedBy>Sylvie.Lorsolo</cp:lastModifiedBy>
  <cp:revision>150</cp:revision>
  <dcterms:created xsi:type="dcterms:W3CDTF">2010-12-02T13:22:55Z</dcterms:created>
  <dcterms:modified xsi:type="dcterms:W3CDTF">2010-12-08T22:16:26Z</dcterms:modified>
</cp:coreProperties>
</file>