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DDD0A-C442-4D52-956A-C044B9C9F140}" type="datetimeFigureOut">
              <a:rPr lang="en-US" smtClean="0"/>
              <a:t>12/9/2010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4139D-6170-4E5E-8C28-4D350838DE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4139D-6170-4E5E-8C28-4D350838DEF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4139D-6170-4E5E-8C28-4D350838DEF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4139D-6170-4E5E-8C28-4D350838DEF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4139D-6170-4E5E-8C28-4D350838DEF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E97F-BEB4-499B-873D-FF361CACB085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96DE4-03FA-4826-B7A0-0A851BA2E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4F85E-3F9B-4C0C-865B-EA5FFD41FDD4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3D044-53EE-4996-BC0C-7B1A8A297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E7F91-75D7-448D-98E7-268E8278F744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C94D-643D-4989-A4D3-A9808F20C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3A14-9F34-4900-AEBE-7038C8DC3B96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95B77-ED7D-4852-B73D-9F1B310BA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C84A-E411-4483-9494-C13F5E7D65B9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DAB4A-05FA-4336-A139-00C8C981C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5E4B0-76A2-44B2-A447-CAD68CCF0231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A6930-6E76-4DA4-B2E8-86F26D264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BB79-F7AD-400E-B76E-B1D584693A5F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57474-1781-4085-A58A-4D3895CA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AEBF5-1772-4B55-B9C1-684FC9308F20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D86B3-454B-4CA9-8BAA-04D87B00F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18513-33AF-4DAD-8D6E-6D7D52A57F7A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8729-8AB8-4767-8724-EFAFD5E44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0692F-3633-4A46-9837-7CBF2D6DD3F8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1267-43E0-47EA-87DD-0198C0C7D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36604-EB9A-43CE-A8D7-C0BC28F91DAC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DB080-0450-469F-88FC-EFEA0FF22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8A75D5-6769-4674-B490-6410A88D3EB0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F81B44-BADA-4E0C-AF44-9927EF8B5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0"/>
            <a:ext cx="8458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latin typeface="+mn-lt"/>
              </a:rPr>
              <a:t>Airborne datasets useful for model diagnostics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Two primary uses for airborne datasets: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Quick-look assessments of model forecasts for a specific case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Comprehensive analyses in a composite framework for assessment of systematic biases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1163638" y="985838"/>
            <a:ext cx="2144712" cy="1339850"/>
            <a:chOff x="76200" y="646113"/>
            <a:chExt cx="2144713" cy="1339850"/>
          </a:xfrm>
        </p:grpSpPr>
        <p:pic>
          <p:nvPicPr>
            <p:cNvPr id="3102" name="Picture 1" descr="utan_21_44Z28AUG2010.gif"/>
            <p:cNvPicPr>
              <a:picLocks noChangeAspect="1"/>
            </p:cNvPicPr>
            <p:nvPr/>
          </p:nvPicPr>
          <p:blipFill>
            <a:blip r:embed="rId3" cstate="print"/>
            <a:srcRect t="10464" r="12064" b="16280"/>
            <a:stretch>
              <a:fillRect/>
            </a:stretch>
          </p:blipFill>
          <p:spPr bwMode="auto">
            <a:xfrm>
              <a:off x="76200" y="646113"/>
              <a:ext cx="2144713" cy="133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3" name="TextBox 19"/>
            <p:cNvSpPr txBox="1">
              <a:spLocks noChangeArrowheads="1"/>
            </p:cNvSpPr>
            <p:nvPr/>
          </p:nvSpPr>
          <p:spPr bwMode="auto">
            <a:xfrm>
              <a:off x="1041400" y="674688"/>
              <a:ext cx="1092200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Calibri" pitchFamily="34" charset="0"/>
                </a:rPr>
                <a:t>21:44Z Aug 28</a:t>
              </a:r>
            </a:p>
          </p:txBody>
        </p:sp>
      </p:grpSp>
      <p:grpSp>
        <p:nvGrpSpPr>
          <p:cNvPr id="3075" name="Group 6"/>
          <p:cNvGrpSpPr>
            <a:grpSpLocks/>
          </p:cNvGrpSpPr>
          <p:nvPr/>
        </p:nvGrpSpPr>
        <p:grpSpPr bwMode="auto">
          <a:xfrm>
            <a:off x="1163638" y="2339975"/>
            <a:ext cx="2133600" cy="1328738"/>
            <a:chOff x="76200" y="2000250"/>
            <a:chExt cx="2133600" cy="1328738"/>
          </a:xfrm>
        </p:grpSpPr>
        <p:pic>
          <p:nvPicPr>
            <p:cNvPr id="3100" name="Picture 3" descr="utan_23_03Z28AUG2010.gif"/>
            <p:cNvPicPr>
              <a:picLocks noChangeAspect="1"/>
            </p:cNvPicPr>
            <p:nvPr/>
          </p:nvPicPr>
          <p:blipFill>
            <a:blip r:embed="rId4" cstate="print"/>
            <a:srcRect t="10756" r="12500" b="16570"/>
            <a:stretch>
              <a:fillRect/>
            </a:stretch>
          </p:blipFill>
          <p:spPr bwMode="auto">
            <a:xfrm>
              <a:off x="76200" y="2000250"/>
              <a:ext cx="2133600" cy="1328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1" name="TextBox 20"/>
            <p:cNvSpPr txBox="1">
              <a:spLocks noChangeArrowheads="1"/>
            </p:cNvSpPr>
            <p:nvPr/>
          </p:nvSpPr>
          <p:spPr bwMode="auto">
            <a:xfrm>
              <a:off x="1046163" y="2009775"/>
              <a:ext cx="109061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Calibri" pitchFamily="34" charset="0"/>
                </a:rPr>
                <a:t>23:03Z Aug 28</a:t>
              </a:r>
            </a:p>
          </p:txBody>
        </p:sp>
      </p:grpSp>
      <p:grpSp>
        <p:nvGrpSpPr>
          <p:cNvPr id="3076" name="Group 12"/>
          <p:cNvGrpSpPr>
            <a:grpSpLocks/>
          </p:cNvGrpSpPr>
          <p:nvPr/>
        </p:nvGrpSpPr>
        <p:grpSpPr bwMode="auto">
          <a:xfrm>
            <a:off x="1163638" y="3692525"/>
            <a:ext cx="2122487" cy="1339850"/>
            <a:chOff x="76200" y="4724400"/>
            <a:chExt cx="2122488" cy="1339850"/>
          </a:xfrm>
        </p:grpSpPr>
        <p:pic>
          <p:nvPicPr>
            <p:cNvPr id="3098" name="Picture 5" descr="utan_09_39Z29AUG2010.gif"/>
            <p:cNvPicPr>
              <a:picLocks noChangeAspect="1"/>
            </p:cNvPicPr>
            <p:nvPr/>
          </p:nvPicPr>
          <p:blipFill>
            <a:blip r:embed="rId5" cstate="print"/>
            <a:srcRect t="10368" r="12936" b="16376"/>
            <a:stretch>
              <a:fillRect/>
            </a:stretch>
          </p:blipFill>
          <p:spPr bwMode="auto">
            <a:xfrm>
              <a:off x="76200" y="4724400"/>
              <a:ext cx="2122488" cy="133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9" name="TextBox 22"/>
            <p:cNvSpPr txBox="1">
              <a:spLocks noChangeArrowheads="1"/>
            </p:cNvSpPr>
            <p:nvPr/>
          </p:nvSpPr>
          <p:spPr bwMode="auto">
            <a:xfrm>
              <a:off x="1035050" y="4740275"/>
              <a:ext cx="10922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Calibri" pitchFamily="34" charset="0"/>
                </a:rPr>
                <a:t>09:39Z Aug 29</a:t>
              </a:r>
            </a:p>
          </p:txBody>
        </p:sp>
      </p:grp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1193800" y="5064125"/>
            <a:ext cx="2027238" cy="1431925"/>
            <a:chOff x="106363" y="7467600"/>
            <a:chExt cx="2027237" cy="1431925"/>
          </a:xfrm>
        </p:grpSpPr>
        <p:pic>
          <p:nvPicPr>
            <p:cNvPr id="3096" name="Picture 7" descr="utan_11_58Z29AUG2010.gif"/>
            <p:cNvPicPr>
              <a:picLocks noChangeAspect="1"/>
            </p:cNvPicPr>
            <p:nvPr/>
          </p:nvPicPr>
          <p:blipFill>
            <a:blip r:embed="rId6" cstate="print"/>
            <a:srcRect l="1091" t="10464" r="15770" b="11240"/>
            <a:stretch>
              <a:fillRect/>
            </a:stretch>
          </p:blipFill>
          <p:spPr bwMode="auto">
            <a:xfrm>
              <a:off x="106363" y="7467600"/>
              <a:ext cx="2027237" cy="143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7" name="TextBox 24"/>
            <p:cNvSpPr txBox="1">
              <a:spLocks noChangeArrowheads="1"/>
            </p:cNvSpPr>
            <p:nvPr/>
          </p:nvSpPr>
          <p:spPr bwMode="auto">
            <a:xfrm>
              <a:off x="1033463" y="7485063"/>
              <a:ext cx="10922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Calibri" pitchFamily="34" charset="0"/>
                </a:rPr>
                <a:t>11:58Z Aug 29</a:t>
              </a:r>
            </a:p>
          </p:txBody>
        </p:sp>
      </p:grpSp>
      <p:pic>
        <p:nvPicPr>
          <p:cNvPr id="3078" name="Picture 9" descr="utan_21Z29AUG2010.gif"/>
          <p:cNvPicPr>
            <a:picLocks noChangeAspect="1"/>
          </p:cNvPicPr>
          <p:nvPr/>
        </p:nvPicPr>
        <p:blipFill>
          <a:blip r:embed="rId7" cstate="print"/>
          <a:srcRect l="7922" t="10756" r="13155" b="15988"/>
          <a:stretch>
            <a:fillRect/>
          </a:stretch>
        </p:blipFill>
        <p:spPr bwMode="auto">
          <a:xfrm>
            <a:off x="3490913" y="981075"/>
            <a:ext cx="19240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26"/>
          <p:cNvSpPr txBox="1">
            <a:spLocks noChangeArrowheads="1"/>
          </p:cNvSpPr>
          <p:nvPr/>
        </p:nvSpPr>
        <p:spPr bwMode="auto">
          <a:xfrm>
            <a:off x="4284663" y="1019175"/>
            <a:ext cx="10906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21:00Z Aug 29</a:t>
            </a:r>
          </a:p>
        </p:txBody>
      </p:sp>
      <p:pic>
        <p:nvPicPr>
          <p:cNvPr id="3080" name="Picture 10" descr="utan_22_13Z29AUG2010.gif"/>
          <p:cNvPicPr>
            <a:picLocks noChangeAspect="1"/>
          </p:cNvPicPr>
          <p:nvPr/>
        </p:nvPicPr>
        <p:blipFill>
          <a:blip r:embed="rId8" cstate="print"/>
          <a:srcRect l="7849" t="10368" r="14536" b="16376"/>
          <a:stretch>
            <a:fillRect/>
          </a:stretch>
        </p:blipFill>
        <p:spPr bwMode="auto">
          <a:xfrm>
            <a:off x="3492500" y="2320925"/>
            <a:ext cx="18923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Box 27"/>
          <p:cNvSpPr txBox="1">
            <a:spLocks noChangeArrowheads="1"/>
          </p:cNvSpPr>
          <p:nvPr/>
        </p:nvSpPr>
        <p:spPr bwMode="auto">
          <a:xfrm>
            <a:off x="4284663" y="2346325"/>
            <a:ext cx="10906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22:13Z Aug 29</a:t>
            </a:r>
          </a:p>
        </p:txBody>
      </p:sp>
      <p:pic>
        <p:nvPicPr>
          <p:cNvPr id="3082" name="Picture 12" descr="utan_00_44Z30AUG2010.gif"/>
          <p:cNvPicPr>
            <a:picLocks noChangeAspect="1"/>
          </p:cNvPicPr>
          <p:nvPr/>
        </p:nvPicPr>
        <p:blipFill>
          <a:blip r:embed="rId9" cstate="print"/>
          <a:srcRect l="8212" t="10658" r="15480" b="16667"/>
          <a:stretch>
            <a:fillRect/>
          </a:stretch>
        </p:blipFill>
        <p:spPr bwMode="auto">
          <a:xfrm>
            <a:off x="3505200" y="3692525"/>
            <a:ext cx="186055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Box 29"/>
          <p:cNvSpPr txBox="1">
            <a:spLocks noChangeArrowheads="1"/>
          </p:cNvSpPr>
          <p:nvPr/>
        </p:nvSpPr>
        <p:spPr bwMode="auto">
          <a:xfrm>
            <a:off x="4248150" y="3736975"/>
            <a:ext cx="1092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00:44Z Aug 30</a:t>
            </a:r>
          </a:p>
        </p:txBody>
      </p:sp>
      <p:pic>
        <p:nvPicPr>
          <p:cNvPr id="3084" name="Picture 13" descr="utan_11_17Z30AUG2010.gif"/>
          <p:cNvPicPr>
            <a:picLocks noChangeAspect="1"/>
          </p:cNvPicPr>
          <p:nvPr/>
        </p:nvPicPr>
        <p:blipFill>
          <a:blip r:embed="rId10" cstate="print"/>
          <a:srcRect l="7849" t="10271" r="14099"/>
          <a:stretch>
            <a:fillRect/>
          </a:stretch>
        </p:blipFill>
        <p:spPr bwMode="auto">
          <a:xfrm>
            <a:off x="3505200" y="5064125"/>
            <a:ext cx="190182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TextBox 30"/>
          <p:cNvSpPr txBox="1">
            <a:spLocks noChangeArrowheads="1"/>
          </p:cNvSpPr>
          <p:nvPr/>
        </p:nvSpPr>
        <p:spPr bwMode="auto">
          <a:xfrm>
            <a:off x="4271963" y="5089525"/>
            <a:ext cx="1092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11:17Z Aug 30</a:t>
            </a:r>
          </a:p>
        </p:txBody>
      </p:sp>
      <p:pic>
        <p:nvPicPr>
          <p:cNvPr id="3086" name="Picture 15" descr="utan_13_40Z30AUG2010.gif"/>
          <p:cNvPicPr>
            <a:picLocks noChangeAspect="1"/>
          </p:cNvPicPr>
          <p:nvPr/>
        </p:nvPicPr>
        <p:blipFill>
          <a:blip r:embed="rId11" cstate="print"/>
          <a:srcRect l="8430" t="10271" b="16473"/>
          <a:stretch>
            <a:fillRect/>
          </a:stretch>
        </p:blipFill>
        <p:spPr bwMode="auto">
          <a:xfrm>
            <a:off x="5603875" y="949325"/>
            <a:ext cx="223361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6" descr="utan_21_23Z30AUG2010.gif"/>
          <p:cNvPicPr>
            <a:picLocks noChangeAspect="1"/>
          </p:cNvPicPr>
          <p:nvPr/>
        </p:nvPicPr>
        <p:blipFill>
          <a:blip r:embed="rId12" cstate="print"/>
          <a:srcRect l="8430" t="10271" b="17055"/>
          <a:stretch>
            <a:fillRect/>
          </a:stretch>
        </p:blipFill>
        <p:spPr bwMode="auto">
          <a:xfrm>
            <a:off x="5603875" y="2298700"/>
            <a:ext cx="2233613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7" descr="utan_22_31Z30AUG2010.gif"/>
          <p:cNvPicPr>
            <a:picLocks noChangeAspect="1"/>
          </p:cNvPicPr>
          <p:nvPr/>
        </p:nvPicPr>
        <p:blipFill>
          <a:blip r:embed="rId13" cstate="print"/>
          <a:srcRect l="7994" t="10756" b="16570"/>
          <a:stretch>
            <a:fillRect/>
          </a:stretch>
        </p:blipFill>
        <p:spPr bwMode="auto">
          <a:xfrm>
            <a:off x="5594350" y="3703638"/>
            <a:ext cx="2243138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8" descr="utan_23_33Z30AUG2010.gif"/>
          <p:cNvPicPr>
            <a:picLocks noChangeAspect="1"/>
          </p:cNvPicPr>
          <p:nvPr/>
        </p:nvPicPr>
        <p:blipFill>
          <a:blip r:embed="rId14" cstate="print"/>
          <a:srcRect l="7994" t="10271"/>
          <a:stretch>
            <a:fillRect/>
          </a:stretch>
        </p:blipFill>
        <p:spPr bwMode="auto">
          <a:xfrm>
            <a:off x="5603875" y="5054600"/>
            <a:ext cx="2244725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TextBox 32"/>
          <p:cNvSpPr txBox="1">
            <a:spLocks noChangeArrowheads="1"/>
          </p:cNvSpPr>
          <p:nvPr/>
        </p:nvSpPr>
        <p:spPr bwMode="auto">
          <a:xfrm>
            <a:off x="6351588" y="976313"/>
            <a:ext cx="1092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13:40Z Aug 30</a:t>
            </a:r>
          </a:p>
        </p:txBody>
      </p:sp>
      <p:sp>
        <p:nvSpPr>
          <p:cNvPr id="3091" name="TextBox 33"/>
          <p:cNvSpPr txBox="1">
            <a:spLocks noChangeArrowheads="1"/>
          </p:cNvSpPr>
          <p:nvPr/>
        </p:nvSpPr>
        <p:spPr bwMode="auto">
          <a:xfrm>
            <a:off x="6351588" y="2303463"/>
            <a:ext cx="1092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21:23Z Aug 30</a:t>
            </a:r>
          </a:p>
        </p:txBody>
      </p:sp>
      <p:sp>
        <p:nvSpPr>
          <p:cNvPr id="3092" name="TextBox 34"/>
          <p:cNvSpPr txBox="1">
            <a:spLocks noChangeArrowheads="1"/>
          </p:cNvSpPr>
          <p:nvPr/>
        </p:nvSpPr>
        <p:spPr bwMode="auto">
          <a:xfrm>
            <a:off x="6342063" y="3706813"/>
            <a:ext cx="1090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22:31Z Aug 30</a:t>
            </a:r>
          </a:p>
        </p:txBody>
      </p:sp>
      <p:sp>
        <p:nvSpPr>
          <p:cNvPr id="3093" name="TextBox 35"/>
          <p:cNvSpPr txBox="1">
            <a:spLocks noChangeArrowheads="1"/>
          </p:cNvSpPr>
          <p:nvPr/>
        </p:nvSpPr>
        <p:spPr bwMode="auto">
          <a:xfrm>
            <a:off x="6316663" y="5097463"/>
            <a:ext cx="1092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23:33Z Aug 30</a:t>
            </a:r>
          </a:p>
        </p:txBody>
      </p:sp>
      <p:sp>
        <p:nvSpPr>
          <p:cNvPr id="3094" name="TextBox 36"/>
          <p:cNvSpPr txBox="1">
            <a:spLocks noChangeArrowheads="1"/>
          </p:cNvSpPr>
          <p:nvPr/>
        </p:nvSpPr>
        <p:spPr bwMode="auto">
          <a:xfrm>
            <a:off x="1204913" y="533400"/>
            <a:ext cx="6491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Evolution of axisymmetric tangential wind (shaded, m/s) during RI</a:t>
            </a:r>
          </a:p>
        </p:txBody>
      </p:sp>
      <p:sp>
        <p:nvSpPr>
          <p:cNvPr id="3095" name="TextBox 35"/>
          <p:cNvSpPr txBox="1">
            <a:spLocks noChangeArrowheads="1"/>
          </p:cNvSpPr>
          <p:nvPr/>
        </p:nvSpPr>
        <p:spPr bwMode="auto">
          <a:xfrm>
            <a:off x="2895600" y="0"/>
            <a:ext cx="3228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C00000"/>
                </a:solidFill>
                <a:latin typeface="Calibri" pitchFamily="34" charset="0"/>
              </a:rPr>
              <a:t>Quick-look assessments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8"/>
          <p:cNvSpPr txBox="1">
            <a:spLocks noChangeArrowheads="1"/>
          </p:cNvSpPr>
          <p:nvPr/>
        </p:nvSpPr>
        <p:spPr bwMode="auto">
          <a:xfrm>
            <a:off x="122238" y="1890713"/>
            <a:ext cx="677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</a:rPr>
              <a:t>0114Z </a:t>
            </a:r>
          </a:p>
          <a:p>
            <a:r>
              <a:rPr lang="en-US" sz="1400" b="1">
                <a:latin typeface="Calibri" pitchFamily="34" charset="0"/>
              </a:rPr>
              <a:t>Sept 2</a:t>
            </a: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53975" y="4876800"/>
            <a:ext cx="677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</a:rPr>
              <a:t>2343Z </a:t>
            </a:r>
          </a:p>
          <a:p>
            <a:r>
              <a:rPr lang="en-US" sz="1400" b="1">
                <a:latin typeface="Calibri" pitchFamily="34" charset="0"/>
              </a:rPr>
              <a:t>Sept 2</a:t>
            </a:r>
          </a:p>
        </p:txBody>
      </p:sp>
      <p:grpSp>
        <p:nvGrpSpPr>
          <p:cNvPr id="4100" name="Group 22"/>
          <p:cNvGrpSpPr>
            <a:grpSpLocks/>
          </p:cNvGrpSpPr>
          <p:nvPr/>
        </p:nvGrpSpPr>
        <p:grpSpPr bwMode="auto">
          <a:xfrm>
            <a:off x="6248400" y="762000"/>
            <a:ext cx="2557463" cy="2819400"/>
            <a:chOff x="6248400" y="762000"/>
            <a:chExt cx="2556679" cy="2819400"/>
          </a:xfrm>
        </p:grpSpPr>
        <p:pic>
          <p:nvPicPr>
            <p:cNvPr id="4123" name="Picture 3" descr="wspd0114Z2Sep_9km.gif"/>
            <p:cNvPicPr>
              <a:picLocks noChangeAspect="1"/>
            </p:cNvPicPr>
            <p:nvPr/>
          </p:nvPicPr>
          <p:blipFill>
            <a:blip r:embed="rId3" cstate="print"/>
            <a:srcRect l="16667" r="21704"/>
            <a:stretch>
              <a:fillRect/>
            </a:stretch>
          </p:blipFill>
          <p:spPr bwMode="auto">
            <a:xfrm>
              <a:off x="6248400" y="838200"/>
              <a:ext cx="225415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4" name="TextBox 10"/>
            <p:cNvSpPr txBox="1">
              <a:spLocks noChangeArrowheads="1"/>
            </p:cNvSpPr>
            <p:nvPr/>
          </p:nvSpPr>
          <p:spPr bwMode="auto">
            <a:xfrm>
              <a:off x="7966075" y="1090612"/>
              <a:ext cx="4921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Calibri" pitchFamily="34" charset="0"/>
                </a:rPr>
                <a:t>9 km</a:t>
              </a:r>
            </a:p>
          </p:txBody>
        </p:sp>
        <p:pic>
          <p:nvPicPr>
            <p:cNvPr id="4125" name="Picture 15" descr="wspd0114Z2Sep_9km.gif"/>
            <p:cNvPicPr>
              <a:picLocks noChangeAspect="1"/>
            </p:cNvPicPr>
            <p:nvPr/>
          </p:nvPicPr>
          <p:blipFill>
            <a:blip r:embed="rId3" cstate="print"/>
            <a:srcRect l="84111" r="6250"/>
            <a:stretch>
              <a:fillRect/>
            </a:stretch>
          </p:blipFill>
          <p:spPr bwMode="auto">
            <a:xfrm>
              <a:off x="8452512" y="762000"/>
              <a:ext cx="352567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1" name="Group 23"/>
          <p:cNvGrpSpPr>
            <a:grpSpLocks/>
          </p:cNvGrpSpPr>
          <p:nvPr/>
        </p:nvGrpSpPr>
        <p:grpSpPr bwMode="auto">
          <a:xfrm>
            <a:off x="6234113" y="3900488"/>
            <a:ext cx="2576512" cy="2817812"/>
            <a:chOff x="6234752" y="3899848"/>
            <a:chExt cx="2576016" cy="2818262"/>
          </a:xfrm>
        </p:grpSpPr>
        <p:pic>
          <p:nvPicPr>
            <p:cNvPr id="4120" name="Picture 6" descr="wspd2343Z2Sep_9km.gif"/>
            <p:cNvPicPr>
              <a:picLocks noChangeAspect="1"/>
            </p:cNvPicPr>
            <p:nvPr/>
          </p:nvPicPr>
          <p:blipFill>
            <a:blip r:embed="rId4" cstate="print"/>
            <a:srcRect l="16512" r="22606"/>
            <a:stretch>
              <a:fillRect/>
            </a:stretch>
          </p:blipFill>
          <p:spPr bwMode="auto">
            <a:xfrm>
              <a:off x="6234752" y="3899848"/>
              <a:ext cx="222686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1" name="TextBox 11"/>
            <p:cNvSpPr txBox="1">
              <a:spLocks noChangeArrowheads="1"/>
            </p:cNvSpPr>
            <p:nvPr/>
          </p:nvSpPr>
          <p:spPr bwMode="auto">
            <a:xfrm>
              <a:off x="7966051" y="4128448"/>
              <a:ext cx="4921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Calibri" pitchFamily="34" charset="0"/>
                </a:rPr>
                <a:t>9 km</a:t>
              </a:r>
            </a:p>
          </p:txBody>
        </p:sp>
        <p:pic>
          <p:nvPicPr>
            <p:cNvPr id="4122" name="Picture 16" descr="wspd2343Z2Sep_9km.gif"/>
            <p:cNvPicPr>
              <a:picLocks noChangeAspect="1"/>
            </p:cNvPicPr>
            <p:nvPr/>
          </p:nvPicPr>
          <p:blipFill>
            <a:blip r:embed="rId4" cstate="print"/>
            <a:srcRect l="86317" r="5878"/>
            <a:stretch>
              <a:fillRect/>
            </a:stretch>
          </p:blipFill>
          <p:spPr bwMode="auto">
            <a:xfrm>
              <a:off x="8525302" y="3974910"/>
              <a:ext cx="285466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2" name="Group 25"/>
          <p:cNvGrpSpPr>
            <a:grpSpLocks/>
          </p:cNvGrpSpPr>
          <p:nvPr/>
        </p:nvGrpSpPr>
        <p:grpSpPr bwMode="auto">
          <a:xfrm>
            <a:off x="3671888" y="3827463"/>
            <a:ext cx="2500312" cy="2801937"/>
            <a:chOff x="3507475" y="3828197"/>
            <a:chExt cx="2499814" cy="2801203"/>
          </a:xfrm>
        </p:grpSpPr>
        <p:pic>
          <p:nvPicPr>
            <p:cNvPr id="4117" name="Picture 5" descr="wspd2343Z2Sep_5km.gif"/>
            <p:cNvPicPr>
              <a:picLocks noChangeAspect="1"/>
            </p:cNvPicPr>
            <p:nvPr/>
          </p:nvPicPr>
          <p:blipFill>
            <a:blip r:embed="rId5" cstate="print"/>
            <a:srcRect l="18813" r="23352"/>
            <a:stretch>
              <a:fillRect/>
            </a:stretch>
          </p:blipFill>
          <p:spPr bwMode="auto">
            <a:xfrm>
              <a:off x="3507475" y="3886200"/>
              <a:ext cx="2115403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8" name="TextBox 13"/>
            <p:cNvSpPr txBox="1">
              <a:spLocks noChangeArrowheads="1"/>
            </p:cNvSpPr>
            <p:nvPr/>
          </p:nvSpPr>
          <p:spPr bwMode="auto">
            <a:xfrm>
              <a:off x="5162550" y="4105275"/>
              <a:ext cx="49688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Calibri" pitchFamily="34" charset="0"/>
                </a:rPr>
                <a:t>5 km</a:t>
              </a:r>
            </a:p>
          </p:txBody>
        </p:sp>
        <p:pic>
          <p:nvPicPr>
            <p:cNvPr id="4119" name="Picture 17" descr="wspd2343Z2Sep_5km.gif"/>
            <p:cNvPicPr>
              <a:picLocks noChangeAspect="1"/>
            </p:cNvPicPr>
            <p:nvPr/>
          </p:nvPicPr>
          <p:blipFill>
            <a:blip r:embed="rId5" cstate="print"/>
            <a:srcRect l="86256" r="5815"/>
            <a:stretch>
              <a:fillRect/>
            </a:stretch>
          </p:blipFill>
          <p:spPr bwMode="auto">
            <a:xfrm>
              <a:off x="5717275" y="3828197"/>
              <a:ext cx="290014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3" name="Group 24"/>
          <p:cNvGrpSpPr>
            <a:grpSpLocks/>
          </p:cNvGrpSpPr>
          <p:nvPr/>
        </p:nvGrpSpPr>
        <p:grpSpPr bwMode="auto">
          <a:xfrm>
            <a:off x="3571875" y="831850"/>
            <a:ext cx="2676525" cy="2763838"/>
            <a:chOff x="3429000" y="818866"/>
            <a:chExt cx="2676099" cy="2762534"/>
          </a:xfrm>
        </p:grpSpPr>
        <p:pic>
          <p:nvPicPr>
            <p:cNvPr id="4114" name="Picture 2" descr="wspd0114Z2Sep_5km.gif"/>
            <p:cNvPicPr>
              <a:picLocks noChangeAspect="1"/>
            </p:cNvPicPr>
            <p:nvPr/>
          </p:nvPicPr>
          <p:blipFill>
            <a:blip r:embed="rId6" cstate="print"/>
            <a:srcRect l="16667" r="23352"/>
            <a:stretch>
              <a:fillRect/>
            </a:stretch>
          </p:blipFill>
          <p:spPr bwMode="auto">
            <a:xfrm>
              <a:off x="3429000" y="838200"/>
              <a:ext cx="2193878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5" name="TextBox 12"/>
            <p:cNvSpPr txBox="1">
              <a:spLocks noChangeArrowheads="1"/>
            </p:cNvSpPr>
            <p:nvPr/>
          </p:nvSpPr>
          <p:spPr bwMode="auto">
            <a:xfrm>
              <a:off x="5143500" y="1057275"/>
              <a:ext cx="49688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Calibri" pitchFamily="34" charset="0"/>
                </a:rPr>
                <a:t>5 km</a:t>
              </a:r>
            </a:p>
          </p:txBody>
        </p:sp>
        <p:pic>
          <p:nvPicPr>
            <p:cNvPr id="4116" name="Picture 18" descr="wspd0114Z2Sep_5km.gif"/>
            <p:cNvPicPr>
              <a:picLocks noChangeAspect="1"/>
            </p:cNvPicPr>
            <p:nvPr/>
          </p:nvPicPr>
          <p:blipFill>
            <a:blip r:embed="rId6" cstate="print"/>
            <a:srcRect l="85634" r="4167"/>
            <a:stretch>
              <a:fillRect/>
            </a:stretch>
          </p:blipFill>
          <p:spPr bwMode="auto">
            <a:xfrm>
              <a:off x="5732060" y="818866"/>
              <a:ext cx="373039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4" name="Group 27"/>
          <p:cNvGrpSpPr>
            <a:grpSpLocks/>
          </p:cNvGrpSpPr>
          <p:nvPr/>
        </p:nvGrpSpPr>
        <p:grpSpPr bwMode="auto">
          <a:xfrm>
            <a:off x="900113" y="815975"/>
            <a:ext cx="2681287" cy="2782888"/>
            <a:chOff x="609600" y="816592"/>
            <a:chExt cx="2680648" cy="2783005"/>
          </a:xfrm>
        </p:grpSpPr>
        <p:pic>
          <p:nvPicPr>
            <p:cNvPr id="4111" name="Picture 1" descr="wspd0114Z2Sep_1km.gif"/>
            <p:cNvPicPr>
              <a:picLocks noChangeAspect="1"/>
            </p:cNvPicPr>
            <p:nvPr/>
          </p:nvPicPr>
          <p:blipFill>
            <a:blip r:embed="rId7" cstate="print"/>
            <a:srcRect l="16667" r="22388"/>
            <a:stretch>
              <a:fillRect/>
            </a:stretch>
          </p:blipFill>
          <p:spPr bwMode="auto">
            <a:xfrm>
              <a:off x="609600" y="816592"/>
              <a:ext cx="2229134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Box 14"/>
            <p:cNvSpPr txBox="1">
              <a:spLocks noChangeArrowheads="1"/>
            </p:cNvSpPr>
            <p:nvPr/>
          </p:nvSpPr>
          <p:spPr bwMode="auto">
            <a:xfrm>
              <a:off x="2336800" y="1054717"/>
              <a:ext cx="49688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Calibri" pitchFamily="34" charset="0"/>
                </a:rPr>
                <a:t>1 km</a:t>
              </a:r>
            </a:p>
          </p:txBody>
        </p:sp>
        <p:pic>
          <p:nvPicPr>
            <p:cNvPr id="4113" name="Picture 19" descr="wspd0114Z2Sep_1km.gif"/>
            <p:cNvPicPr>
              <a:picLocks noChangeAspect="1"/>
            </p:cNvPicPr>
            <p:nvPr/>
          </p:nvPicPr>
          <p:blipFill>
            <a:blip r:embed="rId7" cstate="print"/>
            <a:srcRect l="85727" r="4167"/>
            <a:stretch>
              <a:fillRect/>
            </a:stretch>
          </p:blipFill>
          <p:spPr bwMode="auto">
            <a:xfrm>
              <a:off x="2920621" y="856397"/>
              <a:ext cx="369627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5" name="Group 26"/>
          <p:cNvGrpSpPr>
            <a:grpSpLocks/>
          </p:cNvGrpSpPr>
          <p:nvPr/>
        </p:nvGrpSpPr>
        <p:grpSpPr bwMode="auto">
          <a:xfrm>
            <a:off x="919163" y="3836988"/>
            <a:ext cx="2563812" cy="2747962"/>
            <a:chOff x="615288" y="3846394"/>
            <a:chExt cx="2564640" cy="2747750"/>
          </a:xfrm>
        </p:grpSpPr>
        <p:pic>
          <p:nvPicPr>
            <p:cNvPr id="4108" name="Picture 4" descr="wspd2343Z2Sep_1km.gif"/>
            <p:cNvPicPr>
              <a:picLocks noChangeAspect="1"/>
            </p:cNvPicPr>
            <p:nvPr/>
          </p:nvPicPr>
          <p:blipFill>
            <a:blip r:embed="rId8" cstate="print"/>
            <a:srcRect l="16667" r="22917"/>
            <a:stretch>
              <a:fillRect/>
            </a:stretch>
          </p:blipFill>
          <p:spPr bwMode="auto">
            <a:xfrm>
              <a:off x="615288" y="3850944"/>
              <a:ext cx="2209799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" name="TextBox 15"/>
            <p:cNvSpPr txBox="1">
              <a:spLocks noChangeArrowheads="1"/>
            </p:cNvSpPr>
            <p:nvPr/>
          </p:nvSpPr>
          <p:spPr bwMode="auto">
            <a:xfrm>
              <a:off x="2361538" y="4089069"/>
              <a:ext cx="49688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Calibri" pitchFamily="34" charset="0"/>
                </a:rPr>
                <a:t>1 km</a:t>
              </a:r>
            </a:p>
          </p:txBody>
        </p:sp>
        <p:pic>
          <p:nvPicPr>
            <p:cNvPr id="4110" name="Picture 21" descr="wspd2343Z2Sep_1km.gif"/>
            <p:cNvPicPr>
              <a:picLocks noChangeAspect="1"/>
            </p:cNvPicPr>
            <p:nvPr/>
          </p:nvPicPr>
          <p:blipFill>
            <a:blip r:embed="rId8" cstate="print"/>
            <a:srcRect l="85664" r="6873"/>
            <a:stretch>
              <a:fillRect/>
            </a:stretch>
          </p:blipFill>
          <p:spPr bwMode="auto">
            <a:xfrm>
              <a:off x="2906973" y="3846394"/>
              <a:ext cx="27295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6" name="TextBox 7"/>
          <p:cNvSpPr txBox="1">
            <a:spLocks noChangeArrowheads="1"/>
          </p:cNvSpPr>
          <p:nvPr/>
        </p:nvSpPr>
        <p:spPr bwMode="auto">
          <a:xfrm>
            <a:off x="1828800" y="544513"/>
            <a:ext cx="6180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Asymmetries of wind speed (shaded, m/s) from 1-9 km altitude</a:t>
            </a:r>
          </a:p>
        </p:txBody>
      </p:sp>
      <p:sp>
        <p:nvSpPr>
          <p:cNvPr id="4107" name="TextBox 29"/>
          <p:cNvSpPr txBox="1">
            <a:spLocks noChangeArrowheads="1"/>
          </p:cNvSpPr>
          <p:nvPr/>
        </p:nvSpPr>
        <p:spPr bwMode="auto">
          <a:xfrm>
            <a:off x="3095625" y="0"/>
            <a:ext cx="3228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C00000"/>
                </a:solidFill>
                <a:latin typeface="Calibri" pitchFamily="34" charset="0"/>
              </a:rPr>
              <a:t>Quick-look assessments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8"/>
          <p:cNvGrpSpPr>
            <a:grpSpLocks/>
          </p:cNvGrpSpPr>
          <p:nvPr/>
        </p:nvGrpSpPr>
        <p:grpSpPr bwMode="auto">
          <a:xfrm>
            <a:off x="1504950" y="1600200"/>
            <a:ext cx="6572250" cy="4705350"/>
            <a:chOff x="57150" y="2362200"/>
            <a:chExt cx="6572250" cy="4705350"/>
          </a:xfrm>
        </p:grpSpPr>
        <p:pic>
          <p:nvPicPr>
            <p:cNvPr id="512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803" t="597" r="6848" b="1062"/>
            <a:stretch>
              <a:fillRect/>
            </a:stretch>
          </p:blipFill>
          <p:spPr bwMode="auto">
            <a:xfrm>
              <a:off x="57150" y="2362200"/>
              <a:ext cx="6572250" cy="470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6" name="TextBox 4"/>
            <p:cNvSpPr txBox="1">
              <a:spLocks noChangeArrowheads="1"/>
            </p:cNvSpPr>
            <p:nvPr/>
          </p:nvSpPr>
          <p:spPr bwMode="auto">
            <a:xfrm>
              <a:off x="1284767" y="3909235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127" name="TextBox 5"/>
            <p:cNvSpPr txBox="1">
              <a:spLocks noChangeArrowheads="1"/>
            </p:cNvSpPr>
            <p:nvPr/>
          </p:nvSpPr>
          <p:spPr bwMode="auto">
            <a:xfrm>
              <a:off x="1828800" y="3429000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128" name="TextBox 6"/>
            <p:cNvSpPr txBox="1">
              <a:spLocks noChangeArrowheads="1"/>
            </p:cNvSpPr>
            <p:nvPr/>
          </p:nvSpPr>
          <p:spPr bwMode="auto">
            <a:xfrm>
              <a:off x="2438400" y="2819400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5129" name="TextBox 7"/>
            <p:cNvSpPr txBox="1">
              <a:spLocks noChangeArrowheads="1"/>
            </p:cNvSpPr>
            <p:nvPr/>
          </p:nvSpPr>
          <p:spPr bwMode="auto">
            <a:xfrm>
              <a:off x="2971800" y="2984202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5130" name="TextBox 8"/>
            <p:cNvSpPr txBox="1">
              <a:spLocks noChangeArrowheads="1"/>
            </p:cNvSpPr>
            <p:nvPr/>
          </p:nvSpPr>
          <p:spPr bwMode="auto">
            <a:xfrm>
              <a:off x="3384699" y="2711301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5131" name="TextBox 9"/>
            <p:cNvSpPr txBox="1">
              <a:spLocks noChangeArrowheads="1"/>
            </p:cNvSpPr>
            <p:nvPr/>
          </p:nvSpPr>
          <p:spPr bwMode="auto">
            <a:xfrm>
              <a:off x="3549501" y="2861932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5132" name="TextBox 10"/>
            <p:cNvSpPr txBox="1">
              <a:spLocks noChangeArrowheads="1"/>
            </p:cNvSpPr>
            <p:nvPr/>
          </p:nvSpPr>
          <p:spPr bwMode="auto">
            <a:xfrm>
              <a:off x="3778101" y="2906233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5133" name="TextBox 11"/>
            <p:cNvSpPr txBox="1">
              <a:spLocks noChangeArrowheads="1"/>
            </p:cNvSpPr>
            <p:nvPr/>
          </p:nvSpPr>
          <p:spPr bwMode="auto">
            <a:xfrm>
              <a:off x="3864934" y="3168501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134" name="TextBox 12"/>
            <p:cNvSpPr txBox="1">
              <a:spLocks noChangeArrowheads="1"/>
            </p:cNvSpPr>
            <p:nvPr/>
          </p:nvSpPr>
          <p:spPr bwMode="auto">
            <a:xfrm>
              <a:off x="4256567" y="3430769"/>
              <a:ext cx="3417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12</a:t>
              </a:r>
            </a:p>
          </p:txBody>
        </p:sp>
        <p:sp>
          <p:nvSpPr>
            <p:cNvPr id="5135" name="TextBox 13"/>
            <p:cNvSpPr txBox="1">
              <a:spLocks noChangeArrowheads="1"/>
            </p:cNvSpPr>
            <p:nvPr/>
          </p:nvSpPr>
          <p:spPr bwMode="auto">
            <a:xfrm>
              <a:off x="4038600" y="3065168"/>
              <a:ext cx="3417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5136" name="TextBox 14"/>
            <p:cNvSpPr txBox="1">
              <a:spLocks noChangeArrowheads="1"/>
            </p:cNvSpPr>
            <p:nvPr/>
          </p:nvSpPr>
          <p:spPr bwMode="auto">
            <a:xfrm>
              <a:off x="3733800" y="3407734"/>
              <a:ext cx="3417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5137" name="TextBox 15"/>
            <p:cNvSpPr txBox="1">
              <a:spLocks noChangeArrowheads="1"/>
            </p:cNvSpPr>
            <p:nvPr/>
          </p:nvSpPr>
          <p:spPr bwMode="auto">
            <a:xfrm>
              <a:off x="3568998" y="3189767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138" name="TextBox 16"/>
            <p:cNvSpPr txBox="1">
              <a:spLocks noChangeArrowheads="1"/>
            </p:cNvSpPr>
            <p:nvPr/>
          </p:nvSpPr>
          <p:spPr bwMode="auto">
            <a:xfrm>
              <a:off x="1904054" y="4980801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139" name="TextBox 17"/>
            <p:cNvSpPr txBox="1">
              <a:spLocks noChangeArrowheads="1"/>
            </p:cNvSpPr>
            <p:nvPr/>
          </p:nvSpPr>
          <p:spPr bwMode="auto">
            <a:xfrm>
              <a:off x="2133600" y="4426135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140" name="TextBox 18"/>
            <p:cNvSpPr txBox="1">
              <a:spLocks noChangeArrowheads="1"/>
            </p:cNvSpPr>
            <p:nvPr/>
          </p:nvSpPr>
          <p:spPr bwMode="auto">
            <a:xfrm>
              <a:off x="2438400" y="4227665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5141" name="TextBox 19"/>
            <p:cNvSpPr txBox="1">
              <a:spLocks noChangeArrowheads="1"/>
            </p:cNvSpPr>
            <p:nvPr/>
          </p:nvSpPr>
          <p:spPr bwMode="auto">
            <a:xfrm>
              <a:off x="2819400" y="4153234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5142" name="TextBox 20"/>
            <p:cNvSpPr txBox="1">
              <a:spLocks noChangeArrowheads="1"/>
            </p:cNvSpPr>
            <p:nvPr/>
          </p:nvSpPr>
          <p:spPr bwMode="auto">
            <a:xfrm>
              <a:off x="3102934" y="3922865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5143" name="TextBox 21"/>
            <p:cNvSpPr txBox="1">
              <a:spLocks noChangeArrowheads="1"/>
            </p:cNvSpPr>
            <p:nvPr/>
          </p:nvSpPr>
          <p:spPr bwMode="auto">
            <a:xfrm>
              <a:off x="2971800" y="3674768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5144" name="TextBox 22"/>
            <p:cNvSpPr txBox="1">
              <a:spLocks noChangeArrowheads="1"/>
            </p:cNvSpPr>
            <p:nvPr/>
          </p:nvSpPr>
          <p:spPr bwMode="auto">
            <a:xfrm>
              <a:off x="2571303" y="3570767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5145" name="TextBox 23"/>
            <p:cNvSpPr txBox="1">
              <a:spLocks noChangeArrowheads="1"/>
            </p:cNvSpPr>
            <p:nvPr/>
          </p:nvSpPr>
          <p:spPr bwMode="auto">
            <a:xfrm>
              <a:off x="1697666" y="3005468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146" name="TextBox 24"/>
            <p:cNvSpPr txBox="1">
              <a:spLocks noChangeArrowheads="1"/>
            </p:cNvSpPr>
            <p:nvPr/>
          </p:nvSpPr>
          <p:spPr bwMode="auto">
            <a:xfrm>
              <a:off x="1676400" y="2709532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147" name="TextBox 25"/>
            <p:cNvSpPr txBox="1">
              <a:spLocks noChangeArrowheads="1"/>
            </p:cNvSpPr>
            <p:nvPr/>
          </p:nvSpPr>
          <p:spPr bwMode="auto">
            <a:xfrm>
              <a:off x="2014868" y="2927499"/>
              <a:ext cx="3417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5148" name="TextBox 26"/>
            <p:cNvSpPr txBox="1">
              <a:spLocks noChangeArrowheads="1"/>
            </p:cNvSpPr>
            <p:nvPr/>
          </p:nvSpPr>
          <p:spPr bwMode="auto">
            <a:xfrm>
              <a:off x="3216605" y="3090532"/>
              <a:ext cx="3417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5149" name="TextBox 27"/>
            <p:cNvSpPr txBox="1">
              <a:spLocks noChangeArrowheads="1"/>
            </p:cNvSpPr>
            <p:nvPr/>
          </p:nvSpPr>
          <p:spPr bwMode="auto">
            <a:xfrm>
              <a:off x="3390271" y="3357566"/>
              <a:ext cx="3417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latin typeface="Calibri" pitchFamily="34" charset="0"/>
                </a:rPr>
                <a:t>12</a:t>
              </a:r>
            </a:p>
          </p:txBody>
        </p:sp>
      </p:grpSp>
      <p:sp>
        <p:nvSpPr>
          <p:cNvPr id="5123" name="TextBox 29"/>
          <p:cNvSpPr txBox="1">
            <a:spLocks noChangeArrowheads="1"/>
          </p:cNvSpPr>
          <p:nvPr/>
        </p:nvSpPr>
        <p:spPr bwMode="auto">
          <a:xfrm>
            <a:off x="762000" y="620713"/>
            <a:ext cx="8343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Hodographs of Doppler-derived environmental winds (m/s) from 0.5-12 km altitude</a:t>
            </a:r>
          </a:p>
        </p:txBody>
      </p:sp>
      <p:sp>
        <p:nvSpPr>
          <p:cNvPr id="5124" name="TextBox 28"/>
          <p:cNvSpPr txBox="1">
            <a:spLocks noChangeArrowheads="1"/>
          </p:cNvSpPr>
          <p:nvPr/>
        </p:nvSpPr>
        <p:spPr bwMode="auto">
          <a:xfrm>
            <a:off x="2895600" y="0"/>
            <a:ext cx="3228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C00000"/>
                </a:solidFill>
                <a:latin typeface="Calibri" pitchFamily="34" charset="0"/>
              </a:rPr>
              <a:t>Quick-look assessments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utcylav.tif"/>
          <p:cNvPicPr>
            <a:picLocks/>
          </p:cNvPicPr>
          <p:nvPr/>
        </p:nvPicPr>
        <p:blipFill>
          <a:blip r:embed="rId2" cstate="print"/>
          <a:srcRect l="6628" t="6250" r="4829" b="15259"/>
          <a:stretch>
            <a:fillRect/>
          </a:stretch>
        </p:blipFill>
        <p:spPr bwMode="auto">
          <a:xfrm>
            <a:off x="131763" y="1066800"/>
            <a:ext cx="297338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Radwind composite.tif"/>
          <p:cNvPicPr>
            <a:picLocks/>
          </p:cNvPicPr>
          <p:nvPr/>
        </p:nvPicPr>
        <p:blipFill>
          <a:blip r:embed="rId3" cstate="print"/>
          <a:srcRect l="5563" r="6316" b="9781"/>
          <a:stretch>
            <a:fillRect/>
          </a:stretch>
        </p:blipFill>
        <p:spPr bwMode="auto">
          <a:xfrm>
            <a:off x="3124200" y="1012825"/>
            <a:ext cx="292576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dbzcylav.tif"/>
          <p:cNvPicPr>
            <a:picLocks/>
          </p:cNvPicPr>
          <p:nvPr/>
        </p:nvPicPr>
        <p:blipFill>
          <a:blip r:embed="rId4" cstate="print"/>
          <a:srcRect l="6439" t="6250" r="5019" b="15271"/>
          <a:stretch>
            <a:fillRect/>
          </a:stretch>
        </p:blipFill>
        <p:spPr bwMode="auto">
          <a:xfrm>
            <a:off x="92075" y="3867150"/>
            <a:ext cx="29749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wcomposite.tif"/>
          <p:cNvPicPr>
            <a:picLocks/>
          </p:cNvPicPr>
          <p:nvPr/>
        </p:nvPicPr>
        <p:blipFill>
          <a:blip r:embed="rId5" cstate="print"/>
          <a:srcRect l="5983" r="7797" b="9995"/>
          <a:stretch>
            <a:fillRect/>
          </a:stretch>
        </p:blipFill>
        <p:spPr bwMode="auto">
          <a:xfrm>
            <a:off x="6096000" y="960438"/>
            <a:ext cx="2925763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divcylav.tif"/>
          <p:cNvPicPr>
            <a:picLocks/>
          </p:cNvPicPr>
          <p:nvPr/>
        </p:nvPicPr>
        <p:blipFill>
          <a:blip r:embed="rId6" cstate="print"/>
          <a:srcRect l="5650" t="8096" r="5414" b="15599"/>
          <a:stretch>
            <a:fillRect/>
          </a:stretch>
        </p:blipFill>
        <p:spPr bwMode="auto">
          <a:xfrm>
            <a:off x="6029325" y="3919538"/>
            <a:ext cx="2992438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vorcylav_swath.tif"/>
          <p:cNvPicPr>
            <a:picLocks/>
          </p:cNvPicPr>
          <p:nvPr/>
        </p:nvPicPr>
        <p:blipFill>
          <a:blip r:embed="rId7" cstate="print"/>
          <a:srcRect l="5383" t="6667" r="4088" b="15091"/>
          <a:stretch>
            <a:fillRect/>
          </a:stretch>
        </p:blipFill>
        <p:spPr bwMode="auto">
          <a:xfrm>
            <a:off x="3038475" y="3883025"/>
            <a:ext cx="3043238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2" name="Group 42"/>
          <p:cNvGrpSpPr>
            <a:grpSpLocks/>
          </p:cNvGrpSpPr>
          <p:nvPr/>
        </p:nvGrpSpPr>
        <p:grpSpPr bwMode="auto">
          <a:xfrm>
            <a:off x="295275" y="3171825"/>
            <a:ext cx="2508250" cy="498475"/>
            <a:chOff x="295275" y="2924175"/>
            <a:chExt cx="2507815" cy="499051"/>
          </a:xfrm>
        </p:grpSpPr>
        <p:grpSp>
          <p:nvGrpSpPr>
            <p:cNvPr id="6221" name="Group 16"/>
            <p:cNvGrpSpPr>
              <a:grpSpLocks/>
            </p:cNvGrpSpPr>
            <p:nvPr/>
          </p:nvGrpSpPr>
          <p:grpSpPr bwMode="auto">
            <a:xfrm>
              <a:off x="295275" y="2924175"/>
              <a:ext cx="2507815" cy="246995"/>
              <a:chOff x="295275" y="3152001"/>
              <a:chExt cx="2507815" cy="246995"/>
            </a:xfrm>
          </p:grpSpPr>
          <p:sp>
            <p:nvSpPr>
              <p:cNvPr id="6223" name="TextBox 7"/>
              <p:cNvSpPr txBox="1">
                <a:spLocks noChangeArrowheads="1"/>
              </p:cNvSpPr>
              <p:nvPr/>
            </p:nvSpPr>
            <p:spPr bwMode="auto">
              <a:xfrm>
                <a:off x="295275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224" name="TextBox 8"/>
              <p:cNvSpPr txBox="1">
                <a:spLocks noChangeArrowheads="1"/>
              </p:cNvSpPr>
              <p:nvPr/>
            </p:nvSpPr>
            <p:spPr bwMode="auto">
              <a:xfrm>
                <a:off x="542925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0.5</a:t>
                </a:r>
              </a:p>
            </p:txBody>
          </p:sp>
          <p:sp>
            <p:nvSpPr>
              <p:cNvPr id="6225" name="TextBox 9"/>
              <p:cNvSpPr txBox="1">
                <a:spLocks noChangeArrowheads="1"/>
              </p:cNvSpPr>
              <p:nvPr/>
            </p:nvSpPr>
            <p:spPr bwMode="auto">
              <a:xfrm>
                <a:off x="885825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226" name="TextBox 10"/>
              <p:cNvSpPr txBox="1">
                <a:spLocks noChangeArrowheads="1"/>
              </p:cNvSpPr>
              <p:nvPr/>
            </p:nvSpPr>
            <p:spPr bwMode="auto">
              <a:xfrm>
                <a:off x="1114425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1.5</a:t>
                </a:r>
              </a:p>
            </p:txBody>
          </p:sp>
          <p:sp>
            <p:nvSpPr>
              <p:cNvPr id="6227" name="TextBox 11"/>
              <p:cNvSpPr txBox="1">
                <a:spLocks noChangeArrowheads="1"/>
              </p:cNvSpPr>
              <p:nvPr/>
            </p:nvSpPr>
            <p:spPr bwMode="auto">
              <a:xfrm>
                <a:off x="1428750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228" name="TextBox 12"/>
              <p:cNvSpPr txBox="1">
                <a:spLocks noChangeArrowheads="1"/>
              </p:cNvSpPr>
              <p:nvPr/>
            </p:nvSpPr>
            <p:spPr bwMode="auto">
              <a:xfrm>
                <a:off x="1657350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2.5</a:t>
                </a:r>
              </a:p>
            </p:txBody>
          </p:sp>
          <p:sp>
            <p:nvSpPr>
              <p:cNvPr id="6229" name="TextBox 13"/>
              <p:cNvSpPr txBox="1">
                <a:spLocks noChangeArrowheads="1"/>
              </p:cNvSpPr>
              <p:nvPr/>
            </p:nvSpPr>
            <p:spPr bwMode="auto">
              <a:xfrm>
                <a:off x="1981200" y="3152775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6230" name="TextBox 14"/>
              <p:cNvSpPr txBox="1">
                <a:spLocks noChangeArrowheads="1"/>
              </p:cNvSpPr>
              <p:nvPr/>
            </p:nvSpPr>
            <p:spPr bwMode="auto">
              <a:xfrm>
                <a:off x="2228850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3.5</a:t>
                </a:r>
              </a:p>
            </p:txBody>
          </p:sp>
          <p:sp>
            <p:nvSpPr>
              <p:cNvPr id="6231" name="TextBox 15"/>
              <p:cNvSpPr txBox="1">
                <a:spLocks noChangeArrowheads="1"/>
              </p:cNvSpPr>
              <p:nvPr/>
            </p:nvSpPr>
            <p:spPr bwMode="auto">
              <a:xfrm>
                <a:off x="2552700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4</a:t>
                </a:r>
              </a:p>
            </p:txBody>
          </p:sp>
        </p:grpSp>
        <p:sp>
          <p:nvSpPr>
            <p:cNvPr id="6222" name="TextBox 17"/>
            <p:cNvSpPr txBox="1">
              <a:spLocks noChangeArrowheads="1"/>
            </p:cNvSpPr>
            <p:nvPr/>
          </p:nvSpPr>
          <p:spPr bwMode="auto">
            <a:xfrm>
              <a:off x="1143000" y="3115449"/>
              <a:ext cx="7473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r/RMW</a:t>
              </a:r>
            </a:p>
          </p:txBody>
        </p:sp>
      </p:grpSp>
      <p:grpSp>
        <p:nvGrpSpPr>
          <p:cNvPr id="6153" name="Group 29"/>
          <p:cNvGrpSpPr>
            <a:grpSpLocks/>
          </p:cNvGrpSpPr>
          <p:nvPr/>
        </p:nvGrpSpPr>
        <p:grpSpPr bwMode="auto">
          <a:xfrm>
            <a:off x="3273425" y="3171825"/>
            <a:ext cx="2508250" cy="498475"/>
            <a:chOff x="3273860" y="2924175"/>
            <a:chExt cx="2507815" cy="499051"/>
          </a:xfrm>
        </p:grpSpPr>
        <p:grpSp>
          <p:nvGrpSpPr>
            <p:cNvPr id="6210" name="Group 18"/>
            <p:cNvGrpSpPr>
              <a:grpSpLocks/>
            </p:cNvGrpSpPr>
            <p:nvPr/>
          </p:nvGrpSpPr>
          <p:grpSpPr bwMode="auto">
            <a:xfrm>
              <a:off x="3273860" y="2924175"/>
              <a:ext cx="2507815" cy="246995"/>
              <a:chOff x="295275" y="3152001"/>
              <a:chExt cx="2507815" cy="246995"/>
            </a:xfrm>
          </p:grpSpPr>
          <p:sp>
            <p:nvSpPr>
              <p:cNvPr id="6212" name="TextBox 19"/>
              <p:cNvSpPr txBox="1">
                <a:spLocks noChangeArrowheads="1"/>
              </p:cNvSpPr>
              <p:nvPr/>
            </p:nvSpPr>
            <p:spPr bwMode="auto">
              <a:xfrm>
                <a:off x="295275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213" name="TextBox 20"/>
              <p:cNvSpPr txBox="1">
                <a:spLocks noChangeArrowheads="1"/>
              </p:cNvSpPr>
              <p:nvPr/>
            </p:nvSpPr>
            <p:spPr bwMode="auto">
              <a:xfrm>
                <a:off x="542925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0.5</a:t>
                </a:r>
              </a:p>
            </p:txBody>
          </p:sp>
          <p:sp>
            <p:nvSpPr>
              <p:cNvPr id="6214" name="TextBox 21"/>
              <p:cNvSpPr txBox="1">
                <a:spLocks noChangeArrowheads="1"/>
              </p:cNvSpPr>
              <p:nvPr/>
            </p:nvSpPr>
            <p:spPr bwMode="auto">
              <a:xfrm>
                <a:off x="885825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215" name="TextBox 22"/>
              <p:cNvSpPr txBox="1">
                <a:spLocks noChangeArrowheads="1"/>
              </p:cNvSpPr>
              <p:nvPr/>
            </p:nvSpPr>
            <p:spPr bwMode="auto">
              <a:xfrm>
                <a:off x="1114425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1.5</a:t>
                </a:r>
              </a:p>
            </p:txBody>
          </p:sp>
          <p:sp>
            <p:nvSpPr>
              <p:cNvPr id="6216" name="TextBox 23"/>
              <p:cNvSpPr txBox="1">
                <a:spLocks noChangeArrowheads="1"/>
              </p:cNvSpPr>
              <p:nvPr/>
            </p:nvSpPr>
            <p:spPr bwMode="auto">
              <a:xfrm>
                <a:off x="1428750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217" name="TextBox 24"/>
              <p:cNvSpPr txBox="1">
                <a:spLocks noChangeArrowheads="1"/>
              </p:cNvSpPr>
              <p:nvPr/>
            </p:nvSpPr>
            <p:spPr bwMode="auto">
              <a:xfrm>
                <a:off x="1657350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2.5</a:t>
                </a:r>
              </a:p>
            </p:txBody>
          </p:sp>
          <p:sp>
            <p:nvSpPr>
              <p:cNvPr id="6218" name="TextBox 25"/>
              <p:cNvSpPr txBox="1">
                <a:spLocks noChangeArrowheads="1"/>
              </p:cNvSpPr>
              <p:nvPr/>
            </p:nvSpPr>
            <p:spPr bwMode="auto">
              <a:xfrm>
                <a:off x="1981200" y="3152775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6219" name="TextBox 26"/>
              <p:cNvSpPr txBox="1">
                <a:spLocks noChangeArrowheads="1"/>
              </p:cNvSpPr>
              <p:nvPr/>
            </p:nvSpPr>
            <p:spPr bwMode="auto">
              <a:xfrm>
                <a:off x="2228850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3.5</a:t>
                </a:r>
              </a:p>
            </p:txBody>
          </p:sp>
          <p:sp>
            <p:nvSpPr>
              <p:cNvPr id="6220" name="TextBox 27"/>
              <p:cNvSpPr txBox="1">
                <a:spLocks noChangeArrowheads="1"/>
              </p:cNvSpPr>
              <p:nvPr/>
            </p:nvSpPr>
            <p:spPr bwMode="auto">
              <a:xfrm>
                <a:off x="2552700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4</a:t>
                </a:r>
              </a:p>
            </p:txBody>
          </p:sp>
        </p:grpSp>
        <p:sp>
          <p:nvSpPr>
            <p:cNvPr id="6211" name="TextBox 28"/>
            <p:cNvSpPr txBox="1">
              <a:spLocks noChangeArrowheads="1"/>
            </p:cNvSpPr>
            <p:nvPr/>
          </p:nvSpPr>
          <p:spPr bwMode="auto">
            <a:xfrm>
              <a:off x="4121585" y="3115449"/>
              <a:ext cx="7473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r/RMW</a:t>
              </a:r>
            </a:p>
          </p:txBody>
        </p:sp>
      </p:grp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6226175" y="3171825"/>
            <a:ext cx="2508250" cy="498475"/>
            <a:chOff x="3273860" y="2924175"/>
            <a:chExt cx="2507815" cy="499051"/>
          </a:xfrm>
        </p:grpSpPr>
        <p:grpSp>
          <p:nvGrpSpPr>
            <p:cNvPr id="6199" name="Group 18"/>
            <p:cNvGrpSpPr>
              <a:grpSpLocks/>
            </p:cNvGrpSpPr>
            <p:nvPr/>
          </p:nvGrpSpPr>
          <p:grpSpPr bwMode="auto">
            <a:xfrm>
              <a:off x="3273860" y="2924175"/>
              <a:ext cx="2507815" cy="246995"/>
              <a:chOff x="295275" y="3152001"/>
              <a:chExt cx="2507815" cy="246995"/>
            </a:xfrm>
          </p:grpSpPr>
          <p:sp>
            <p:nvSpPr>
              <p:cNvPr id="6201" name="TextBox 33"/>
              <p:cNvSpPr txBox="1">
                <a:spLocks noChangeArrowheads="1"/>
              </p:cNvSpPr>
              <p:nvPr/>
            </p:nvSpPr>
            <p:spPr bwMode="auto">
              <a:xfrm>
                <a:off x="295275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202" name="TextBox 34"/>
              <p:cNvSpPr txBox="1">
                <a:spLocks noChangeArrowheads="1"/>
              </p:cNvSpPr>
              <p:nvPr/>
            </p:nvSpPr>
            <p:spPr bwMode="auto">
              <a:xfrm>
                <a:off x="542925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0.5</a:t>
                </a:r>
              </a:p>
            </p:txBody>
          </p:sp>
          <p:sp>
            <p:nvSpPr>
              <p:cNvPr id="6203" name="TextBox 35"/>
              <p:cNvSpPr txBox="1">
                <a:spLocks noChangeArrowheads="1"/>
              </p:cNvSpPr>
              <p:nvPr/>
            </p:nvSpPr>
            <p:spPr bwMode="auto">
              <a:xfrm>
                <a:off x="885825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204" name="TextBox 36"/>
              <p:cNvSpPr txBox="1">
                <a:spLocks noChangeArrowheads="1"/>
              </p:cNvSpPr>
              <p:nvPr/>
            </p:nvSpPr>
            <p:spPr bwMode="auto">
              <a:xfrm>
                <a:off x="1114425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1.5</a:t>
                </a:r>
              </a:p>
            </p:txBody>
          </p:sp>
          <p:sp>
            <p:nvSpPr>
              <p:cNvPr id="6205" name="TextBox 37"/>
              <p:cNvSpPr txBox="1">
                <a:spLocks noChangeArrowheads="1"/>
              </p:cNvSpPr>
              <p:nvPr/>
            </p:nvSpPr>
            <p:spPr bwMode="auto">
              <a:xfrm>
                <a:off x="1428750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206" name="TextBox 38"/>
              <p:cNvSpPr txBox="1">
                <a:spLocks noChangeArrowheads="1"/>
              </p:cNvSpPr>
              <p:nvPr/>
            </p:nvSpPr>
            <p:spPr bwMode="auto">
              <a:xfrm>
                <a:off x="1657350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2.5</a:t>
                </a:r>
              </a:p>
            </p:txBody>
          </p:sp>
          <p:sp>
            <p:nvSpPr>
              <p:cNvPr id="6207" name="TextBox 39"/>
              <p:cNvSpPr txBox="1">
                <a:spLocks noChangeArrowheads="1"/>
              </p:cNvSpPr>
              <p:nvPr/>
            </p:nvSpPr>
            <p:spPr bwMode="auto">
              <a:xfrm>
                <a:off x="1981200" y="3152775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6208" name="TextBox 40"/>
              <p:cNvSpPr txBox="1">
                <a:spLocks noChangeArrowheads="1"/>
              </p:cNvSpPr>
              <p:nvPr/>
            </p:nvSpPr>
            <p:spPr bwMode="auto">
              <a:xfrm>
                <a:off x="2228850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3.5</a:t>
                </a:r>
              </a:p>
            </p:txBody>
          </p:sp>
          <p:sp>
            <p:nvSpPr>
              <p:cNvPr id="6209" name="TextBox 41"/>
              <p:cNvSpPr txBox="1">
                <a:spLocks noChangeArrowheads="1"/>
              </p:cNvSpPr>
              <p:nvPr/>
            </p:nvSpPr>
            <p:spPr bwMode="auto">
              <a:xfrm>
                <a:off x="2552700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4</a:t>
                </a:r>
              </a:p>
            </p:txBody>
          </p:sp>
        </p:grpSp>
        <p:sp>
          <p:nvSpPr>
            <p:cNvPr id="6200" name="TextBox 32"/>
            <p:cNvSpPr txBox="1">
              <a:spLocks noChangeArrowheads="1"/>
            </p:cNvSpPr>
            <p:nvPr/>
          </p:nvSpPr>
          <p:spPr bwMode="auto">
            <a:xfrm>
              <a:off x="4121585" y="3115449"/>
              <a:ext cx="7473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r/RMW</a:t>
              </a:r>
            </a:p>
          </p:txBody>
        </p:sp>
      </p:grpSp>
      <p:grpSp>
        <p:nvGrpSpPr>
          <p:cNvPr id="6155" name="Group 43"/>
          <p:cNvGrpSpPr>
            <a:grpSpLocks/>
          </p:cNvGrpSpPr>
          <p:nvPr/>
        </p:nvGrpSpPr>
        <p:grpSpPr bwMode="auto">
          <a:xfrm>
            <a:off x="247650" y="6054725"/>
            <a:ext cx="2508250" cy="498475"/>
            <a:chOff x="295275" y="2924175"/>
            <a:chExt cx="2507815" cy="499051"/>
          </a:xfrm>
        </p:grpSpPr>
        <p:grpSp>
          <p:nvGrpSpPr>
            <p:cNvPr id="6188" name="Group 16"/>
            <p:cNvGrpSpPr>
              <a:grpSpLocks/>
            </p:cNvGrpSpPr>
            <p:nvPr/>
          </p:nvGrpSpPr>
          <p:grpSpPr bwMode="auto">
            <a:xfrm>
              <a:off x="295275" y="2924175"/>
              <a:ext cx="2507815" cy="246995"/>
              <a:chOff x="295275" y="3152001"/>
              <a:chExt cx="2507815" cy="246995"/>
            </a:xfrm>
          </p:grpSpPr>
          <p:sp>
            <p:nvSpPr>
              <p:cNvPr id="6190" name="TextBox 46"/>
              <p:cNvSpPr txBox="1">
                <a:spLocks noChangeArrowheads="1"/>
              </p:cNvSpPr>
              <p:nvPr/>
            </p:nvSpPr>
            <p:spPr bwMode="auto">
              <a:xfrm>
                <a:off x="295275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191" name="TextBox 47"/>
              <p:cNvSpPr txBox="1">
                <a:spLocks noChangeArrowheads="1"/>
              </p:cNvSpPr>
              <p:nvPr/>
            </p:nvSpPr>
            <p:spPr bwMode="auto">
              <a:xfrm>
                <a:off x="542925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0.5</a:t>
                </a:r>
              </a:p>
            </p:txBody>
          </p:sp>
          <p:sp>
            <p:nvSpPr>
              <p:cNvPr id="6192" name="TextBox 48"/>
              <p:cNvSpPr txBox="1">
                <a:spLocks noChangeArrowheads="1"/>
              </p:cNvSpPr>
              <p:nvPr/>
            </p:nvSpPr>
            <p:spPr bwMode="auto">
              <a:xfrm>
                <a:off x="885825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193" name="TextBox 49"/>
              <p:cNvSpPr txBox="1">
                <a:spLocks noChangeArrowheads="1"/>
              </p:cNvSpPr>
              <p:nvPr/>
            </p:nvSpPr>
            <p:spPr bwMode="auto">
              <a:xfrm>
                <a:off x="1114425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1.5</a:t>
                </a:r>
              </a:p>
            </p:txBody>
          </p:sp>
          <p:sp>
            <p:nvSpPr>
              <p:cNvPr id="6194" name="TextBox 50"/>
              <p:cNvSpPr txBox="1">
                <a:spLocks noChangeArrowheads="1"/>
              </p:cNvSpPr>
              <p:nvPr/>
            </p:nvSpPr>
            <p:spPr bwMode="auto">
              <a:xfrm>
                <a:off x="1428750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195" name="TextBox 51"/>
              <p:cNvSpPr txBox="1">
                <a:spLocks noChangeArrowheads="1"/>
              </p:cNvSpPr>
              <p:nvPr/>
            </p:nvSpPr>
            <p:spPr bwMode="auto">
              <a:xfrm>
                <a:off x="1657350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2.5</a:t>
                </a:r>
              </a:p>
            </p:txBody>
          </p:sp>
          <p:sp>
            <p:nvSpPr>
              <p:cNvPr id="6196" name="TextBox 52"/>
              <p:cNvSpPr txBox="1">
                <a:spLocks noChangeArrowheads="1"/>
              </p:cNvSpPr>
              <p:nvPr/>
            </p:nvSpPr>
            <p:spPr bwMode="auto">
              <a:xfrm>
                <a:off x="1981200" y="3152775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6197" name="TextBox 53"/>
              <p:cNvSpPr txBox="1">
                <a:spLocks noChangeArrowheads="1"/>
              </p:cNvSpPr>
              <p:nvPr/>
            </p:nvSpPr>
            <p:spPr bwMode="auto">
              <a:xfrm>
                <a:off x="2228850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3.5</a:t>
                </a:r>
              </a:p>
            </p:txBody>
          </p:sp>
          <p:sp>
            <p:nvSpPr>
              <p:cNvPr id="6198" name="TextBox 54"/>
              <p:cNvSpPr txBox="1">
                <a:spLocks noChangeArrowheads="1"/>
              </p:cNvSpPr>
              <p:nvPr/>
            </p:nvSpPr>
            <p:spPr bwMode="auto">
              <a:xfrm>
                <a:off x="2552700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4</a:t>
                </a:r>
              </a:p>
            </p:txBody>
          </p:sp>
        </p:grpSp>
        <p:sp>
          <p:nvSpPr>
            <p:cNvPr id="6189" name="TextBox 45"/>
            <p:cNvSpPr txBox="1">
              <a:spLocks noChangeArrowheads="1"/>
            </p:cNvSpPr>
            <p:nvPr/>
          </p:nvSpPr>
          <p:spPr bwMode="auto">
            <a:xfrm>
              <a:off x="1143000" y="3115449"/>
              <a:ext cx="7473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r/RMW</a:t>
              </a:r>
            </a:p>
          </p:txBody>
        </p:sp>
      </p:grpSp>
      <p:grpSp>
        <p:nvGrpSpPr>
          <p:cNvPr id="6156" name="Group 55"/>
          <p:cNvGrpSpPr>
            <a:grpSpLocks/>
          </p:cNvGrpSpPr>
          <p:nvPr/>
        </p:nvGrpSpPr>
        <p:grpSpPr bwMode="auto">
          <a:xfrm>
            <a:off x="3235325" y="6054725"/>
            <a:ext cx="2508250" cy="498475"/>
            <a:chOff x="3273860" y="2924175"/>
            <a:chExt cx="2507815" cy="499051"/>
          </a:xfrm>
        </p:grpSpPr>
        <p:grpSp>
          <p:nvGrpSpPr>
            <p:cNvPr id="6177" name="Group 18"/>
            <p:cNvGrpSpPr>
              <a:grpSpLocks/>
            </p:cNvGrpSpPr>
            <p:nvPr/>
          </p:nvGrpSpPr>
          <p:grpSpPr bwMode="auto">
            <a:xfrm>
              <a:off x="3273860" y="2924175"/>
              <a:ext cx="2507815" cy="246995"/>
              <a:chOff x="295275" y="3152001"/>
              <a:chExt cx="2507815" cy="246995"/>
            </a:xfrm>
          </p:grpSpPr>
          <p:sp>
            <p:nvSpPr>
              <p:cNvPr id="6179" name="TextBox 58"/>
              <p:cNvSpPr txBox="1">
                <a:spLocks noChangeArrowheads="1"/>
              </p:cNvSpPr>
              <p:nvPr/>
            </p:nvSpPr>
            <p:spPr bwMode="auto">
              <a:xfrm>
                <a:off x="295275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180" name="TextBox 59"/>
              <p:cNvSpPr txBox="1">
                <a:spLocks noChangeArrowheads="1"/>
              </p:cNvSpPr>
              <p:nvPr/>
            </p:nvSpPr>
            <p:spPr bwMode="auto">
              <a:xfrm>
                <a:off x="542925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0.5</a:t>
                </a:r>
              </a:p>
            </p:txBody>
          </p:sp>
          <p:sp>
            <p:nvSpPr>
              <p:cNvPr id="6181" name="TextBox 60"/>
              <p:cNvSpPr txBox="1">
                <a:spLocks noChangeArrowheads="1"/>
              </p:cNvSpPr>
              <p:nvPr/>
            </p:nvSpPr>
            <p:spPr bwMode="auto">
              <a:xfrm>
                <a:off x="885825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182" name="TextBox 61"/>
              <p:cNvSpPr txBox="1">
                <a:spLocks noChangeArrowheads="1"/>
              </p:cNvSpPr>
              <p:nvPr/>
            </p:nvSpPr>
            <p:spPr bwMode="auto">
              <a:xfrm>
                <a:off x="1114425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1.5</a:t>
                </a:r>
              </a:p>
            </p:txBody>
          </p:sp>
          <p:sp>
            <p:nvSpPr>
              <p:cNvPr id="6183" name="TextBox 62"/>
              <p:cNvSpPr txBox="1">
                <a:spLocks noChangeArrowheads="1"/>
              </p:cNvSpPr>
              <p:nvPr/>
            </p:nvSpPr>
            <p:spPr bwMode="auto">
              <a:xfrm>
                <a:off x="1428750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184" name="TextBox 63"/>
              <p:cNvSpPr txBox="1">
                <a:spLocks noChangeArrowheads="1"/>
              </p:cNvSpPr>
              <p:nvPr/>
            </p:nvSpPr>
            <p:spPr bwMode="auto">
              <a:xfrm>
                <a:off x="1657350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2.5</a:t>
                </a:r>
              </a:p>
            </p:txBody>
          </p:sp>
          <p:sp>
            <p:nvSpPr>
              <p:cNvPr id="6185" name="TextBox 64"/>
              <p:cNvSpPr txBox="1">
                <a:spLocks noChangeArrowheads="1"/>
              </p:cNvSpPr>
              <p:nvPr/>
            </p:nvSpPr>
            <p:spPr bwMode="auto">
              <a:xfrm>
                <a:off x="1981200" y="3152775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6186" name="TextBox 65"/>
              <p:cNvSpPr txBox="1">
                <a:spLocks noChangeArrowheads="1"/>
              </p:cNvSpPr>
              <p:nvPr/>
            </p:nvSpPr>
            <p:spPr bwMode="auto">
              <a:xfrm>
                <a:off x="2228850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3.5</a:t>
                </a:r>
              </a:p>
            </p:txBody>
          </p:sp>
          <p:sp>
            <p:nvSpPr>
              <p:cNvPr id="6187" name="TextBox 66"/>
              <p:cNvSpPr txBox="1">
                <a:spLocks noChangeArrowheads="1"/>
              </p:cNvSpPr>
              <p:nvPr/>
            </p:nvSpPr>
            <p:spPr bwMode="auto">
              <a:xfrm>
                <a:off x="2552700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4</a:t>
                </a:r>
              </a:p>
            </p:txBody>
          </p:sp>
        </p:grpSp>
        <p:sp>
          <p:nvSpPr>
            <p:cNvPr id="6178" name="TextBox 57"/>
            <p:cNvSpPr txBox="1">
              <a:spLocks noChangeArrowheads="1"/>
            </p:cNvSpPr>
            <p:nvPr/>
          </p:nvSpPr>
          <p:spPr bwMode="auto">
            <a:xfrm>
              <a:off x="4121585" y="3115449"/>
              <a:ext cx="7473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r/RMW</a:t>
              </a:r>
            </a:p>
          </p:txBody>
        </p:sp>
      </p:grpSp>
      <p:grpSp>
        <p:nvGrpSpPr>
          <p:cNvPr id="6157" name="Group 67"/>
          <p:cNvGrpSpPr>
            <a:grpSpLocks/>
          </p:cNvGrpSpPr>
          <p:nvPr/>
        </p:nvGrpSpPr>
        <p:grpSpPr bwMode="auto">
          <a:xfrm>
            <a:off x="6226175" y="6054725"/>
            <a:ext cx="2508250" cy="498475"/>
            <a:chOff x="3273860" y="2924175"/>
            <a:chExt cx="2507815" cy="499051"/>
          </a:xfrm>
        </p:grpSpPr>
        <p:grpSp>
          <p:nvGrpSpPr>
            <p:cNvPr id="6166" name="Group 18"/>
            <p:cNvGrpSpPr>
              <a:grpSpLocks/>
            </p:cNvGrpSpPr>
            <p:nvPr/>
          </p:nvGrpSpPr>
          <p:grpSpPr bwMode="auto">
            <a:xfrm>
              <a:off x="3273860" y="2924175"/>
              <a:ext cx="2507815" cy="246995"/>
              <a:chOff x="295275" y="3152001"/>
              <a:chExt cx="2507815" cy="246995"/>
            </a:xfrm>
          </p:grpSpPr>
          <p:sp>
            <p:nvSpPr>
              <p:cNvPr id="6168" name="TextBox 70"/>
              <p:cNvSpPr txBox="1">
                <a:spLocks noChangeArrowheads="1"/>
              </p:cNvSpPr>
              <p:nvPr/>
            </p:nvSpPr>
            <p:spPr bwMode="auto">
              <a:xfrm>
                <a:off x="295275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169" name="TextBox 71"/>
              <p:cNvSpPr txBox="1">
                <a:spLocks noChangeArrowheads="1"/>
              </p:cNvSpPr>
              <p:nvPr/>
            </p:nvSpPr>
            <p:spPr bwMode="auto">
              <a:xfrm>
                <a:off x="542925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0.5</a:t>
                </a:r>
              </a:p>
            </p:txBody>
          </p:sp>
          <p:sp>
            <p:nvSpPr>
              <p:cNvPr id="6170" name="TextBox 72"/>
              <p:cNvSpPr txBox="1">
                <a:spLocks noChangeArrowheads="1"/>
              </p:cNvSpPr>
              <p:nvPr/>
            </p:nvSpPr>
            <p:spPr bwMode="auto">
              <a:xfrm>
                <a:off x="885825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171" name="TextBox 73"/>
              <p:cNvSpPr txBox="1">
                <a:spLocks noChangeArrowheads="1"/>
              </p:cNvSpPr>
              <p:nvPr/>
            </p:nvSpPr>
            <p:spPr bwMode="auto">
              <a:xfrm>
                <a:off x="1114425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1.5</a:t>
                </a:r>
              </a:p>
            </p:txBody>
          </p:sp>
          <p:sp>
            <p:nvSpPr>
              <p:cNvPr id="6172" name="TextBox 74"/>
              <p:cNvSpPr txBox="1">
                <a:spLocks noChangeArrowheads="1"/>
              </p:cNvSpPr>
              <p:nvPr/>
            </p:nvSpPr>
            <p:spPr bwMode="auto">
              <a:xfrm>
                <a:off x="1428750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173" name="TextBox 75"/>
              <p:cNvSpPr txBox="1">
                <a:spLocks noChangeArrowheads="1"/>
              </p:cNvSpPr>
              <p:nvPr/>
            </p:nvSpPr>
            <p:spPr bwMode="auto">
              <a:xfrm>
                <a:off x="1657350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2.5</a:t>
                </a:r>
              </a:p>
            </p:txBody>
          </p:sp>
          <p:sp>
            <p:nvSpPr>
              <p:cNvPr id="6174" name="TextBox 76"/>
              <p:cNvSpPr txBox="1">
                <a:spLocks noChangeArrowheads="1"/>
              </p:cNvSpPr>
              <p:nvPr/>
            </p:nvSpPr>
            <p:spPr bwMode="auto">
              <a:xfrm>
                <a:off x="1981200" y="3152775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6175" name="TextBox 77"/>
              <p:cNvSpPr txBox="1">
                <a:spLocks noChangeArrowheads="1"/>
              </p:cNvSpPr>
              <p:nvPr/>
            </p:nvSpPr>
            <p:spPr bwMode="auto">
              <a:xfrm>
                <a:off x="2228850" y="3152001"/>
                <a:ext cx="3497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3.5</a:t>
                </a:r>
              </a:p>
            </p:txBody>
          </p:sp>
          <p:sp>
            <p:nvSpPr>
              <p:cNvPr id="6176" name="TextBox 78"/>
              <p:cNvSpPr txBox="1">
                <a:spLocks noChangeArrowheads="1"/>
              </p:cNvSpPr>
              <p:nvPr/>
            </p:nvSpPr>
            <p:spPr bwMode="auto">
              <a:xfrm>
                <a:off x="2552700" y="3152001"/>
                <a:ext cx="25039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Calibri" pitchFamily="34" charset="0"/>
                  </a:rPr>
                  <a:t>4</a:t>
                </a:r>
              </a:p>
            </p:txBody>
          </p:sp>
        </p:grpSp>
        <p:sp>
          <p:nvSpPr>
            <p:cNvPr id="6167" name="TextBox 69"/>
            <p:cNvSpPr txBox="1">
              <a:spLocks noChangeArrowheads="1"/>
            </p:cNvSpPr>
            <p:nvPr/>
          </p:nvSpPr>
          <p:spPr bwMode="auto">
            <a:xfrm>
              <a:off x="4121585" y="3115449"/>
              <a:ext cx="7473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r/RMW</a:t>
              </a:r>
            </a:p>
          </p:txBody>
        </p:sp>
      </p:grpSp>
      <p:sp>
        <p:nvSpPr>
          <p:cNvPr id="6158" name="TextBox 79"/>
          <p:cNvSpPr txBox="1">
            <a:spLocks noChangeArrowheads="1"/>
          </p:cNvSpPr>
          <p:nvPr/>
        </p:nvSpPr>
        <p:spPr bwMode="auto">
          <a:xfrm>
            <a:off x="1143000" y="1171575"/>
            <a:ext cx="156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tangential wind (m/s)</a:t>
            </a:r>
          </a:p>
        </p:txBody>
      </p:sp>
      <p:sp>
        <p:nvSpPr>
          <p:cNvPr id="6159" name="TextBox 80"/>
          <p:cNvSpPr txBox="1">
            <a:spLocks noChangeArrowheads="1"/>
          </p:cNvSpPr>
          <p:nvPr/>
        </p:nvSpPr>
        <p:spPr bwMode="auto">
          <a:xfrm>
            <a:off x="4433888" y="1162050"/>
            <a:ext cx="1281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radial wind (m/s)</a:t>
            </a:r>
          </a:p>
        </p:txBody>
      </p:sp>
      <p:sp>
        <p:nvSpPr>
          <p:cNvPr id="6160" name="TextBox 81"/>
          <p:cNvSpPr txBox="1">
            <a:spLocks noChangeArrowheads="1"/>
          </p:cNvSpPr>
          <p:nvPr/>
        </p:nvSpPr>
        <p:spPr bwMode="auto">
          <a:xfrm>
            <a:off x="7305675" y="1162050"/>
            <a:ext cx="1390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vertical wind (m/s)</a:t>
            </a:r>
          </a:p>
        </p:txBody>
      </p:sp>
      <p:sp>
        <p:nvSpPr>
          <p:cNvPr id="6161" name="TextBox 82"/>
          <p:cNvSpPr txBox="1">
            <a:spLocks noChangeArrowheads="1"/>
          </p:cNvSpPr>
          <p:nvPr/>
        </p:nvSpPr>
        <p:spPr bwMode="auto">
          <a:xfrm>
            <a:off x="1409700" y="3981450"/>
            <a:ext cx="1241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reflectivity (dBZ)</a:t>
            </a:r>
          </a:p>
        </p:txBody>
      </p:sp>
      <p:sp>
        <p:nvSpPr>
          <p:cNvPr id="6162" name="TextBox 83"/>
          <p:cNvSpPr txBox="1">
            <a:spLocks noChangeArrowheads="1"/>
          </p:cNvSpPr>
          <p:nvPr/>
        </p:nvSpPr>
        <p:spPr bwMode="auto">
          <a:xfrm>
            <a:off x="4324350" y="3981450"/>
            <a:ext cx="1370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vorticity (x 10</a:t>
            </a:r>
            <a:r>
              <a:rPr lang="en-US" sz="1200" b="1" baseline="30000">
                <a:latin typeface="Calibri" pitchFamily="34" charset="0"/>
              </a:rPr>
              <a:t>-4</a:t>
            </a:r>
            <a:r>
              <a:rPr lang="en-US" sz="1200" b="1">
                <a:latin typeface="Calibri" pitchFamily="34" charset="0"/>
              </a:rPr>
              <a:t> s</a:t>
            </a:r>
            <a:r>
              <a:rPr lang="en-US" sz="1200" b="1" baseline="30000">
                <a:latin typeface="Calibri" pitchFamily="34" charset="0"/>
              </a:rPr>
              <a:t>-1</a:t>
            </a:r>
            <a:r>
              <a:rPr lang="en-US" sz="1200" b="1">
                <a:latin typeface="Calibri" pitchFamily="34" charset="0"/>
              </a:rPr>
              <a:t>)</a:t>
            </a:r>
          </a:p>
        </p:txBody>
      </p:sp>
      <p:sp>
        <p:nvSpPr>
          <p:cNvPr id="6163" name="TextBox 84"/>
          <p:cNvSpPr txBox="1">
            <a:spLocks noChangeArrowheads="1"/>
          </p:cNvSpPr>
          <p:nvPr/>
        </p:nvSpPr>
        <p:spPr bwMode="auto">
          <a:xfrm>
            <a:off x="7153275" y="3962400"/>
            <a:ext cx="1538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divergence (x 10</a:t>
            </a:r>
            <a:r>
              <a:rPr lang="en-US" sz="1200" b="1" baseline="30000">
                <a:latin typeface="Calibri" pitchFamily="34" charset="0"/>
              </a:rPr>
              <a:t>-4</a:t>
            </a:r>
            <a:r>
              <a:rPr lang="en-US" sz="1200" b="1">
                <a:latin typeface="Calibri" pitchFamily="34" charset="0"/>
              </a:rPr>
              <a:t> s</a:t>
            </a:r>
            <a:r>
              <a:rPr lang="en-US" sz="1200" b="1" baseline="30000">
                <a:latin typeface="Calibri" pitchFamily="34" charset="0"/>
              </a:rPr>
              <a:t>-1</a:t>
            </a:r>
            <a:r>
              <a:rPr lang="en-US" sz="1200" b="1">
                <a:latin typeface="Calibri" pitchFamily="34" charset="0"/>
              </a:rPr>
              <a:t>)</a:t>
            </a:r>
          </a:p>
        </p:txBody>
      </p:sp>
      <p:sp>
        <p:nvSpPr>
          <p:cNvPr id="6164" name="TextBox 85"/>
          <p:cNvSpPr txBox="1">
            <a:spLocks noChangeArrowheads="1"/>
          </p:cNvSpPr>
          <p:nvPr/>
        </p:nvSpPr>
        <p:spPr bwMode="auto">
          <a:xfrm>
            <a:off x="604838" y="476250"/>
            <a:ext cx="8005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Airborne Doppler composites from 40 radial penetrations in 8 different hurricanes</a:t>
            </a:r>
          </a:p>
        </p:txBody>
      </p:sp>
      <p:sp>
        <p:nvSpPr>
          <p:cNvPr id="6165" name="TextBox 86"/>
          <p:cNvSpPr txBox="1">
            <a:spLocks noChangeArrowheads="1"/>
          </p:cNvSpPr>
          <p:nvPr/>
        </p:nvSpPr>
        <p:spPr bwMode="auto">
          <a:xfrm>
            <a:off x="2362200" y="0"/>
            <a:ext cx="4892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C00000"/>
                </a:solidFill>
                <a:latin typeface="Calibri" pitchFamily="34" charset="0"/>
              </a:rPr>
              <a:t>Composite analyses for model biases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MWR-S-10-00042-1_Page_29.tif"/>
          <p:cNvPicPr>
            <a:picLocks noChangeAspect="1"/>
          </p:cNvPicPr>
          <p:nvPr/>
        </p:nvPicPr>
        <p:blipFill>
          <a:blip r:embed="rId3" cstate="print"/>
          <a:srcRect l="23724" t="8194" r="20557" b="53889"/>
          <a:stretch>
            <a:fillRect/>
          </a:stretch>
        </p:blipFill>
        <p:spPr bwMode="auto">
          <a:xfrm>
            <a:off x="228600" y="2376488"/>
            <a:ext cx="29527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MWR-S-10-00042-1_Page_29.tif"/>
          <p:cNvPicPr>
            <a:picLocks noChangeAspect="1"/>
          </p:cNvPicPr>
          <p:nvPr/>
        </p:nvPicPr>
        <p:blipFill>
          <a:blip r:embed="rId3" cstate="print"/>
          <a:srcRect l="21748" t="46529" r="20197" b="16943"/>
          <a:stretch>
            <a:fillRect/>
          </a:stretch>
        </p:blipFill>
        <p:spPr bwMode="auto">
          <a:xfrm>
            <a:off x="3124200" y="2452688"/>
            <a:ext cx="30765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MWR-S-10-00042-1_Page_31.tif"/>
          <p:cNvPicPr>
            <a:picLocks noChangeAspect="1"/>
          </p:cNvPicPr>
          <p:nvPr/>
        </p:nvPicPr>
        <p:blipFill>
          <a:blip r:embed="rId4" cstate="print"/>
          <a:srcRect l="11896" t="10693" r="12434" b="40279"/>
          <a:stretch>
            <a:fillRect/>
          </a:stretch>
        </p:blipFill>
        <p:spPr bwMode="auto">
          <a:xfrm>
            <a:off x="6010275" y="2528888"/>
            <a:ext cx="31337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52400" y="862013"/>
            <a:ext cx="8939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Boundary-layer height using 3 different definitions derived from GPS dropsonde composites </a:t>
            </a:r>
          </a:p>
          <a:p>
            <a:pPr algn="ctr"/>
            <a:r>
              <a:rPr lang="en-US" b="1">
                <a:latin typeface="Calibri" pitchFamily="34" charset="0"/>
              </a:rPr>
              <a:t>from 2231 drops from 13 different hurricanes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723900" y="4835525"/>
            <a:ext cx="179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</a:rPr>
              <a:t>tangential wind (m/s)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3810000" y="4824413"/>
            <a:ext cx="1460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</a:rPr>
              <a:t>radial wind (m/s)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6248400" y="4824413"/>
            <a:ext cx="2743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Calibri" pitchFamily="34" charset="0"/>
              </a:rPr>
              <a:t>virtual potential temperature (K)</a:t>
            </a:r>
          </a:p>
          <a:p>
            <a:pPr algn="ctr"/>
            <a:r>
              <a:rPr lang="en-US" sz="1400" b="1">
                <a:latin typeface="Calibri" pitchFamily="34" charset="0"/>
              </a:rPr>
              <a:t>(difference between </a:t>
            </a:r>
            <a:r>
              <a:rPr lang="az-Cyrl-AZ" sz="1400" b="1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en-US" sz="1400" b="1" baseline="-25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>
                <a:latin typeface="Calibri" pitchFamily="34" charset="0"/>
              </a:rPr>
              <a:t>and average  </a:t>
            </a:r>
            <a:r>
              <a:rPr lang="az-Cyrl-AZ" sz="1400" b="1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en-US" sz="1400" b="1" baseline="-25000">
                <a:latin typeface="Times New Roman" pitchFamily="18" charset="0"/>
                <a:cs typeface="Times New Roman" pitchFamily="18" charset="0"/>
              </a:rPr>
              <a:t>v  </a:t>
            </a:r>
            <a:r>
              <a:rPr lang="en-US" sz="1400" b="1">
                <a:latin typeface="Calibri" pitchFamily="34" charset="0"/>
              </a:rPr>
              <a:t>in lowest 150 m)</a:t>
            </a:r>
          </a:p>
        </p:txBody>
      </p: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628650" y="1985963"/>
            <a:ext cx="1968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Calibri" pitchFamily="34" charset="0"/>
              </a:rPr>
              <a:t>Level of peak wind</a:t>
            </a:r>
          </a:p>
        </p:txBody>
      </p:sp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3657600" y="2005013"/>
            <a:ext cx="1949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Calibri" pitchFamily="34" charset="0"/>
              </a:rPr>
              <a:t>Inflow-layer depth</a:t>
            </a:r>
          </a:p>
        </p:txBody>
      </p:sp>
      <p:sp>
        <p:nvSpPr>
          <p:cNvPr id="7179" name="TextBox 10"/>
          <p:cNvSpPr txBox="1">
            <a:spLocks noChangeArrowheads="1"/>
          </p:cNvSpPr>
          <p:nvPr/>
        </p:nvSpPr>
        <p:spPr bwMode="auto">
          <a:xfrm>
            <a:off x="6553200" y="2005013"/>
            <a:ext cx="1939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Calibri" pitchFamily="34" charset="0"/>
              </a:rPr>
              <a:t>Mixed-layer depth</a:t>
            </a:r>
          </a:p>
        </p:txBody>
      </p:sp>
      <p:sp>
        <p:nvSpPr>
          <p:cNvPr id="7180" name="TextBox 11"/>
          <p:cNvSpPr txBox="1">
            <a:spLocks noChangeArrowheads="1"/>
          </p:cNvSpPr>
          <p:nvPr/>
        </p:nvSpPr>
        <p:spPr bwMode="auto">
          <a:xfrm>
            <a:off x="2362200" y="0"/>
            <a:ext cx="4892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C00000"/>
                </a:solidFill>
                <a:latin typeface="Calibri" pitchFamily="34" charset="0"/>
              </a:rPr>
              <a:t>Composite analyses for model biases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326</Words>
  <Application>Microsoft Office PowerPoint</Application>
  <PresentationFormat>On-screen Show (4:3)</PresentationFormat>
  <Paragraphs>140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Robert.Rogers</dc:creator>
  <cp:lastModifiedBy>Sun.Gopal</cp:lastModifiedBy>
  <cp:revision>7</cp:revision>
  <dcterms:created xsi:type="dcterms:W3CDTF">2010-11-02T13:44:10Z</dcterms:created>
  <dcterms:modified xsi:type="dcterms:W3CDTF">2010-12-09T19:34:33Z</dcterms:modified>
</cp:coreProperties>
</file>