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4" r:id="rId2"/>
    <p:sldId id="280" r:id="rId3"/>
    <p:sldId id="257" r:id="rId4"/>
    <p:sldId id="258" r:id="rId5"/>
    <p:sldId id="259" r:id="rId6"/>
    <p:sldId id="261" r:id="rId7"/>
    <p:sldId id="281" r:id="rId8"/>
    <p:sldId id="260" r:id="rId9"/>
    <p:sldId id="293" r:id="rId10"/>
    <p:sldId id="274" r:id="rId11"/>
    <p:sldId id="294" r:id="rId12"/>
    <p:sldId id="277" r:id="rId13"/>
    <p:sldId id="265" r:id="rId14"/>
    <p:sldId id="278" r:id="rId15"/>
    <p:sldId id="292" r:id="rId16"/>
    <p:sldId id="298" r:id="rId17"/>
    <p:sldId id="296" r:id="rId18"/>
    <p:sldId id="297" r:id="rId19"/>
    <p:sldId id="290"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1967"/>
    <a:srgbClr val="FFFFFF"/>
    <a:srgbClr val="A60101"/>
    <a:srgbClr val="E816E5"/>
    <a:srgbClr val="FF19F8"/>
    <a:srgbClr val="E62646"/>
    <a:srgbClr val="FF0000"/>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19" autoAdjust="0"/>
    <p:restoredTop sz="93693" autoAdjust="0"/>
  </p:normalViewPr>
  <p:slideViewPr>
    <p:cSldViewPr>
      <p:cViewPr varScale="1">
        <p:scale>
          <a:sx n="90" d="100"/>
          <a:sy n="90" d="100"/>
        </p:scale>
        <p:origin x="-204"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18B7E61-6A05-43AB-994C-071413712E9A}" type="datetimeFigureOut">
              <a:rPr lang="en-US"/>
              <a:pPr>
                <a:defRPr/>
              </a:pPr>
              <a:t>9/7/2012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CBD4BCE-176C-4C84-8EDB-516326A19AE7}" type="slidenum">
              <a:rPr lang="en-US"/>
              <a:pPr>
                <a:defRPr/>
              </a:pPr>
              <a:t>‹#›</a:t>
            </a:fld>
            <a:endParaRPr lang="en-US"/>
          </a:p>
        </p:txBody>
      </p:sp>
    </p:spTree>
    <p:extLst>
      <p:ext uri="{BB962C8B-B14F-4D97-AF65-F5344CB8AC3E}">
        <p14:creationId xmlns:p14="http://schemas.microsoft.com/office/powerpoint/2010/main" xmlns="" val="85042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defTabSz="457200" eaLnBrk="1" hangingPunct="1">
              <a:spcBef>
                <a:spcPct val="0"/>
              </a:spcBef>
            </a:pPr>
            <a:r>
              <a:rPr lang="en-US" smtClean="0">
                <a:solidFill>
                  <a:srgbClr val="000000"/>
                </a:solidFill>
              </a:rPr>
              <a:t>Hurricane Bill: HWRF Equivalent of GOES-East Imager 10.7 micro m</a:t>
            </a:r>
            <a:r>
              <a:rPr lang="en-US" sz="1600" smtClean="0">
                <a:solidFill>
                  <a:srgbClr val="000000"/>
                </a:solidFill>
              </a:rPr>
              <a:t> </a:t>
            </a:r>
          </a:p>
          <a:p>
            <a:pPr defTabSz="457200" eaLnBrk="1" hangingPunct="1">
              <a:spcBef>
                <a:spcPct val="0"/>
              </a:spcBef>
            </a:pPr>
            <a:endParaRPr lang="en-US" smtClean="0"/>
          </a:p>
        </p:txBody>
      </p:sp>
      <p:sp>
        <p:nvSpPr>
          <p:cNvPr id="215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457200"/>
            <a:fld id="{66587C48-EBA5-4D91-8E6E-24DEF8A80B6A}" type="slidenum">
              <a:rPr lang="en-US" sz="1200">
                <a:latin typeface="Calibri" pitchFamily="34" charset="0"/>
                <a:ea typeface="MS PGothic" pitchFamily="34" charset="-128"/>
              </a:rPr>
              <a:pPr algn="r" defTabSz="457200"/>
              <a:t>1</a:t>
            </a:fld>
            <a:endParaRPr lang="en-US" sz="1200">
              <a:latin typeface="Calibri" pitchFamily="34"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CBD4BCE-176C-4C84-8EDB-516326A19AE7}"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marL="228600" indent="-228600" defTabSz="457200" eaLnBrk="1" hangingPunct="1">
              <a:spcBef>
                <a:spcPct val="0"/>
              </a:spcBef>
              <a:buFontTx/>
              <a:buAutoNum type="arabicPeriod"/>
            </a:pPr>
            <a:r>
              <a:rPr lang="en-US" altLang="zh-CN" smtClean="0">
                <a:latin typeface="Cambria" pitchFamily="18" charset="0"/>
              </a:rPr>
              <a:t>Independent DA system including vortex scale DA</a:t>
            </a:r>
          </a:p>
          <a:p>
            <a:pPr marL="228600" indent="-228600" defTabSz="457200" eaLnBrk="1" hangingPunct="1">
              <a:spcBef>
                <a:spcPct val="0"/>
              </a:spcBef>
              <a:buFontTx/>
              <a:buAutoNum type="arabicPeriod"/>
            </a:pPr>
            <a:r>
              <a:rPr lang="en-US" altLang="zh-CN" smtClean="0">
                <a:latin typeface="Cambria" pitchFamily="18" charset="0"/>
              </a:rPr>
              <a:t>Genesis</a:t>
            </a:r>
          </a:p>
          <a:p>
            <a:pPr marL="228600" indent="-228600" defTabSz="457200" eaLnBrk="1" hangingPunct="1">
              <a:spcBef>
                <a:spcPct val="0"/>
              </a:spcBef>
              <a:buFontTx/>
              <a:buAutoNum type="arabicPeriod"/>
            </a:pPr>
            <a:r>
              <a:rPr lang="en-US" altLang="zh-CN" smtClean="0">
                <a:latin typeface="Cambria" pitchFamily="18" charset="0"/>
              </a:rPr>
              <a:t>Track forecast</a:t>
            </a:r>
          </a:p>
          <a:p>
            <a:pPr marL="228600" indent="-228600" defTabSz="457200" eaLnBrk="1" hangingPunct="1">
              <a:spcBef>
                <a:spcPct val="0"/>
              </a:spcBef>
              <a:buFontTx/>
              <a:buAutoNum type="arabicPeriod"/>
            </a:pPr>
            <a:r>
              <a:rPr lang="en-US" altLang="zh-CN" smtClean="0">
                <a:latin typeface="Cambria" pitchFamily="18" charset="0"/>
              </a:rPr>
              <a:t>Local application</a:t>
            </a:r>
          </a:p>
          <a:p>
            <a:pPr marL="228600" indent="-228600" defTabSz="457200" eaLnBrk="1" hangingPunct="1">
              <a:spcBef>
                <a:spcPct val="0"/>
              </a:spcBef>
              <a:buFontTx/>
              <a:buAutoNum type="arabicPeriod"/>
            </a:pPr>
            <a:r>
              <a:rPr lang="en-US" altLang="zh-CN" smtClean="0">
                <a:latin typeface="Cambria" pitchFamily="18" charset="0"/>
              </a:rPr>
              <a:t>Drive local-scale model</a:t>
            </a:r>
          </a:p>
          <a:p>
            <a:pPr marL="228600" indent="-228600" defTabSz="457200" eaLnBrk="1" hangingPunct="1">
              <a:spcBef>
                <a:spcPct val="0"/>
              </a:spcBef>
              <a:buFontTx/>
              <a:buAutoNum type="arabicPeriod"/>
            </a:pPr>
            <a:r>
              <a:rPr lang="en-US" altLang="zh-CN" smtClean="0">
                <a:latin typeface="Cambria" pitchFamily="18" charset="0"/>
              </a:rPr>
              <a:t>Website at AOML: https://storm.aoml.noaa.gov/realtime</a:t>
            </a:r>
            <a:endParaRPr lang="en-US" altLang="zh-CN" smtClean="0"/>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defTabSz="457200"/>
            <a:fld id="{D227F272-9DB6-40F7-9591-20383B0EBA74}" type="slidenum">
              <a:rPr lang="en-US" altLang="zh-CN" sz="1200">
                <a:latin typeface="Calibri" pitchFamily="34" charset="0"/>
              </a:rPr>
              <a:pPr algn="r" defTabSz="457200"/>
              <a:t>13</a:t>
            </a:fld>
            <a:endParaRPr lang="en-US" altLang="zh-CN"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CBD4BCE-176C-4C84-8EDB-516326A19AE7}"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84613" y="8686800"/>
            <a:ext cx="2971800" cy="455613"/>
          </a:xfrm>
          <a:prstGeom prst="rect">
            <a:avLst/>
          </a:prstGeom>
          <a:noFill/>
          <a:ln w="9525">
            <a:noFill/>
            <a:miter lim="800000"/>
            <a:headEnd/>
            <a:tailEnd/>
          </a:ln>
        </p:spPr>
        <p:txBody>
          <a:bodyPr lIns="91431" tIns="45716" rIns="91431" bIns="45716" anchor="b"/>
          <a:lstStyle/>
          <a:p>
            <a:pPr algn="r"/>
            <a:fld id="{93F73262-798F-44A2-82CA-842E9ED115D6}" type="slidenum">
              <a:rPr lang="en-US" sz="1200">
                <a:ea typeface="MS PGothic" pitchFamily="34" charset="-128"/>
              </a:rPr>
              <a:pPr algn="r"/>
              <a:t>15</a:t>
            </a:fld>
            <a:endParaRPr lang="en-US" sz="1200">
              <a:ea typeface="MS PGothic" pitchFamily="34" charset="-128"/>
            </a:endParaRPr>
          </a:p>
        </p:txBody>
      </p:sp>
      <p:sp>
        <p:nvSpPr>
          <p:cNvPr id="57347" name="Rectangle 2"/>
          <p:cNvSpPr>
            <a:spLocks noGrp="1" noRot="1" noChangeAspect="1" noChangeArrowheads="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685800" y="4341813"/>
            <a:ext cx="5486400" cy="4116387"/>
          </a:xfrm>
          <a:prstGeom prst="rect">
            <a:avLst/>
          </a:prstGeom>
          <a:noFill/>
          <a:ln>
            <a:solidFill>
              <a:srgbClr val="000000"/>
            </a:solidFill>
            <a:miter lim="800000"/>
            <a:headEnd/>
            <a:tailEnd/>
          </a:ln>
        </p:spPr>
        <p:txBody>
          <a:bodyPr lIns="91431" tIns="45716" rIns="91431" bIns="45716"/>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p:cNvSpPr>
          <p:nvPr>
            <p:ph type="sldImg"/>
          </p:nvPr>
        </p:nvSpPr>
        <p:spPr bwMode="auto">
          <a:xfrm>
            <a:off x="1144588" y="685800"/>
            <a:ext cx="4572000" cy="3429000"/>
          </a:xfrm>
          <a:prstGeom prst="rect">
            <a:avLst/>
          </a:prstGeom>
          <a:noFill/>
          <a:ln>
            <a:solidFill>
              <a:srgbClr val="000000"/>
            </a:solidFill>
            <a:miter lim="800000"/>
            <a:headEnd/>
            <a:tailEnd/>
          </a:ln>
        </p:spPr>
      </p:sp>
      <p:sp>
        <p:nvSpPr>
          <p:cNvPr id="55299" name="Rectangle 3"/>
          <p:cNvSpPr>
            <a:spLocks noGrp="1"/>
          </p:cNvSpPr>
          <p:nvPr>
            <p:ph type="body" idx="1"/>
          </p:nvPr>
        </p:nvSpPr>
        <p:spPr bwMode="auto">
          <a:xfrm>
            <a:off x="685800" y="4341813"/>
            <a:ext cx="5486400" cy="4116387"/>
          </a:xfrm>
          <a:prstGeom prst="rect">
            <a:avLst/>
          </a:prstGeom>
          <a:noFill/>
          <a:ln>
            <a:solidFill>
              <a:srgbClr val="000000"/>
            </a:solidFill>
            <a:miter lim="800000"/>
            <a:headEnd/>
            <a:tailEnd/>
          </a:ln>
        </p:spPr>
        <p:txBody>
          <a:bodyPr lIns="91431" tIns="45716" rIns="91431" bIns="45716"/>
          <a:lstStyle/>
          <a:p>
            <a:r>
              <a:rPr lang="en-US" smtClean="0"/>
              <a:t>Map shows flight tracks for all of the NOAA missions (color coded are the flight level winds for the P-3 missions, dropsonde symbols denote G-IV patterns)</a:t>
            </a:r>
          </a:p>
          <a:p>
            <a:endParaRPr lang="en-US" smtClean="0"/>
          </a:p>
          <a:p>
            <a:r>
              <a:rPr lang="en-US" smtClean="0"/>
              <a:t>Flight track plots courtesy of Tropical Atlantic - http://tropicalatlantic.com/recon/</a:t>
            </a:r>
          </a:p>
          <a:p>
            <a:r>
              <a:rPr lang="en-US" smtClean="0"/>
              <a:t>Model data available at: http://storm.aoml.noaa.gov/realtime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21A3A4-2CF4-452C-8969-0770F00452F0}" type="slidenum">
              <a:rPr lang="en-US" smtClean="0">
                <a:cs typeface="Arial" charset="0"/>
              </a:rPr>
              <a:pPr fontAlgn="base">
                <a:spcBef>
                  <a:spcPct val="0"/>
                </a:spcBef>
                <a:spcAft>
                  <a:spcPct val="0"/>
                </a:spcAft>
                <a:defRPr/>
              </a:pPr>
              <a:t>17</a:t>
            </a:fld>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FB9CD2-6BF2-451C-A5E2-4974E9595E69}" type="slidenum">
              <a:rPr lang="en-US" smtClean="0">
                <a:cs typeface="Arial" charset="0"/>
              </a:rPr>
              <a:pPr fontAlgn="base">
                <a:spcBef>
                  <a:spcPct val="0"/>
                </a:spcBef>
                <a:spcAft>
                  <a:spcPct val="0"/>
                </a:spcAft>
                <a:defRPr/>
              </a:pPr>
              <a:t>18</a:t>
            </a:fld>
            <a:endParaRPr lang="en-US"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CBD4BCE-176C-4C84-8EDB-516326A19AE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CBD4BCE-176C-4C84-8EDB-516326A19AE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05403A-4B2A-4841-A450-5E64E2F62AD7}" type="slidenum">
              <a:rPr lang="en-US" smtClean="0">
                <a:solidFill>
                  <a:srgbClr val="000000"/>
                </a:solidFill>
                <a:cs typeface="Arial" charset="0"/>
              </a:rPr>
              <a:pPr fontAlgn="base">
                <a:spcBef>
                  <a:spcPct val="0"/>
                </a:spcBef>
                <a:spcAft>
                  <a:spcPct val="0"/>
                </a:spcAft>
                <a:defRPr/>
              </a:pPr>
              <a:t>3</a:t>
            </a:fld>
            <a:endParaRPr lang="en-US" smtClean="0">
              <a:solidFill>
                <a:srgbClr val="000000"/>
              </a:solidFill>
              <a:cs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charset="0"/>
                <a:ea typeface="MS PGothic" pitchFamily="34" charset="-128"/>
              </a:rPr>
              <a:t>Images from: http://www.nhc.noaa.gov/verification/verify5.shtml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379D82-6849-4786-8C1C-CB3846304EFD}" type="slidenum">
              <a:rPr lang="en-US" smtClean="0">
                <a:cs typeface="Arial" charset="0"/>
              </a:rPr>
              <a:pPr fontAlgn="base">
                <a:spcBef>
                  <a:spcPct val="0"/>
                </a:spcBef>
                <a:spcAft>
                  <a:spcPct val="0"/>
                </a:spcAft>
                <a:defRPr/>
              </a:pPr>
              <a:t>4</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73C20E-4752-4F36-91DB-BEC64D7D735B}" type="slidenum">
              <a:rPr lang="en-US" smtClean="0">
                <a:cs typeface="Arial" charset="0"/>
              </a:rPr>
              <a:pPr fontAlgn="base">
                <a:spcBef>
                  <a:spcPct val="0"/>
                </a:spcBef>
                <a:spcAft>
                  <a:spcPct val="0"/>
                </a:spcAft>
                <a:defRPr/>
              </a:pPr>
              <a:t>5</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21A3A4-2CF4-452C-8969-0770F00452F0}" type="slidenum">
              <a:rPr lang="en-US" smtClean="0">
                <a:cs typeface="Arial" charset="0"/>
              </a:rPr>
              <a:pPr fontAlgn="base">
                <a:spcBef>
                  <a:spcPct val="0"/>
                </a:spcBef>
                <a:spcAft>
                  <a:spcPct val="0"/>
                </a:spcAft>
                <a:defRPr/>
              </a:pPr>
              <a:t>6</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4176B90-D695-407A-9303-75B34BDA69EF}" type="slidenum">
              <a:rPr lang="en-US" sz="1200">
                <a:latin typeface="Calibri" pitchFamily="34" charset="0"/>
              </a:rPr>
              <a:pPr algn="r"/>
              <a:t>7</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4D0201-762F-4996-B02C-A240596AAFF9}" type="slidenum">
              <a:rPr lang="en-US" smtClean="0">
                <a:cs typeface="Arial" charset="0"/>
              </a:rPr>
              <a:pPr fontAlgn="base">
                <a:spcBef>
                  <a:spcPct val="0"/>
                </a:spcBef>
                <a:spcAft>
                  <a:spcPct val="0"/>
                </a:spcAft>
                <a:defRPr/>
              </a:pPr>
              <a:t>8</a:t>
            </a:fld>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84C473-8E5B-456A-B899-DCF77C8065BE}"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F9AA21C-E261-4023-AA53-C0B576DDDA5A}" type="datetimeFigureOut">
              <a:rPr lang="en-US"/>
              <a:pPr>
                <a:defRPr/>
              </a:pPr>
              <a:t>9/7/2012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B914BF-F0CC-4415-962C-972B2A0A29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2E35B-B95F-49AA-8084-E0F96BF9312A}" type="datetimeFigureOut">
              <a:rPr lang="en-US"/>
              <a:pPr>
                <a:defRPr/>
              </a:pPr>
              <a:t>9/7/2012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21867-012A-47CD-9A96-6D83108D39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96D079-77B0-4331-8B02-7D8EBFDE74FC}" type="datetimeFigureOut">
              <a:rPr lang="en-US"/>
              <a:pPr>
                <a:defRPr/>
              </a:pPr>
              <a:t>9/7/2012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B47FA-1B06-46A5-B794-12DDDF3B04E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EB0E15-2309-40E7-94FB-2D2CDDDAA83D}" type="datetimeFigureOut">
              <a:rPr lang="en-US"/>
              <a:pPr>
                <a:defRPr/>
              </a:pPr>
              <a:t>9/7/2012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476333-42A0-420A-AEA6-05F37BC9CC3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098E638-C7FD-45F5-99B3-FFABB936FEA3}" type="datetimeFigureOut">
              <a:rPr lang="en-US"/>
              <a:pPr>
                <a:defRPr/>
              </a:pPr>
              <a:t>9/7/2012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C9915B-7585-4FF5-B771-8074115F2C9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2F6FD9D-E2F9-4A02-917D-B19F18D57AAD}" type="datetimeFigureOut">
              <a:rPr lang="en-US"/>
              <a:pPr>
                <a:defRPr/>
              </a:pPr>
              <a:t>9/7/2012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23190A-1E56-40E7-8F2F-B0195281F44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EA0235-5C4A-4624-9D73-D33CA3FF5FC7}" type="datetimeFigureOut">
              <a:rPr lang="en-US"/>
              <a:pPr>
                <a:defRPr/>
              </a:pPr>
              <a:t>9/7/2012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24B203-7A45-4BA8-B177-74DFBDA2C2F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3338F9-D273-4984-B82C-64EF605CEF61}" type="datetimeFigureOut">
              <a:rPr lang="en-US"/>
              <a:pPr>
                <a:defRPr/>
              </a:pPr>
              <a:t>9/7/2012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6444BC-8E13-4BB0-AD86-788A166604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B7CD07-7315-4E3C-970B-4EC706D8386F}" type="datetimeFigureOut">
              <a:rPr lang="en-US"/>
              <a:pPr>
                <a:defRPr/>
              </a:pPr>
              <a:t>9/7/2012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D7FE676-F66C-44F7-B3AE-3C6979F587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31328D-561E-434A-B1A5-B79B74800BA9}" type="datetimeFigureOut">
              <a:rPr lang="en-US"/>
              <a:pPr>
                <a:defRPr/>
              </a:pPr>
              <a:t>9/7/2012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016438-9474-41F0-8782-6BEA59F472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2B7CE4-D0D7-4C54-AD3C-C6680E7FFACC}" type="datetimeFigureOut">
              <a:rPr lang="en-US"/>
              <a:pPr>
                <a:defRPr/>
              </a:pPr>
              <a:t>9/7/2012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38B6B0-A816-4CAE-9D8A-093F51E300E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11A4FB-A072-424F-ACF6-B543452AE1AF}" type="datetimeFigureOut">
              <a:rPr lang="en-US"/>
              <a:pPr>
                <a:defRPr/>
              </a:pPr>
              <a:t>9/7/2012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7997E3C-0351-4553-B8FB-FC6F74A298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6.png"/><Relationship Id="rId12"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12"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37.png"/><Relationship Id="rId5" Type="http://schemas.openxmlformats.org/officeDocument/2006/relationships/image" Target="../media/image44.jpeg"/><Relationship Id="rId10" Type="http://schemas.openxmlformats.org/officeDocument/2006/relationships/image" Target="../media/image36.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9.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1.jpeg"/><Relationship Id="rId5" Type="http://schemas.openxmlformats.org/officeDocument/2006/relationships/oleObject" Target="../embeddings/Microsoft_Office_Excel_97-2003_Worksheet3.xls"/><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3" cstate="screen">
            <a:extLst>
              <a:ext uri="{28A0092B-C50C-407E-A947-70E740481C1C}">
                <a14:useLocalDpi xmlns:a14="http://schemas.microsoft.com/office/drawing/2010/main" xmlns=""/>
              </a:ext>
            </a:extLst>
          </a:blip>
          <a:srcRect l="949" r="949" b="10735"/>
          <a:stretch>
            <a:fillRect/>
          </a:stretch>
        </p:blipFill>
        <p:spPr bwMode="auto">
          <a:xfrm>
            <a:off x="1588" y="0"/>
            <a:ext cx="9142412" cy="6858000"/>
          </a:xfrm>
          <a:prstGeom prst="rect">
            <a:avLst/>
          </a:prstGeom>
          <a:noFill/>
          <a:ln w="9525">
            <a:noFill/>
            <a:miter lim="800000"/>
            <a:headEnd/>
            <a:tailEnd/>
          </a:ln>
        </p:spPr>
      </p:pic>
      <p:pic>
        <p:nvPicPr>
          <p:cNvPr id="3078" name="Picture 8" descr="HFIP"/>
          <p:cNvPicPr>
            <a:picLocks noChangeAspect="1" noChangeArrowheads="1"/>
          </p:cNvPicPr>
          <p:nvPr/>
        </p:nvPicPr>
        <p:blipFill>
          <a:blip r:embed="rId4" cstate="print"/>
          <a:srcRect/>
          <a:stretch>
            <a:fillRect/>
          </a:stretch>
        </p:blipFill>
        <p:spPr bwMode="auto">
          <a:xfrm>
            <a:off x="1122363" y="6019800"/>
            <a:ext cx="7031037" cy="781050"/>
          </a:xfrm>
          <a:prstGeom prst="rect">
            <a:avLst/>
          </a:prstGeom>
          <a:noFill/>
          <a:ln w="9525">
            <a:noFill/>
            <a:miter lim="800000"/>
            <a:headEnd/>
            <a:tailEnd/>
          </a:ln>
        </p:spPr>
      </p:pic>
      <p:pic>
        <p:nvPicPr>
          <p:cNvPr id="3079" name="Picture 7" descr="Dept of Commerce Seal"/>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228600" y="152400"/>
            <a:ext cx="750888" cy="742950"/>
          </a:xfrm>
          <a:prstGeom prst="rect">
            <a:avLst/>
          </a:prstGeom>
          <a:noFill/>
          <a:ln w="9525">
            <a:noFill/>
            <a:miter lim="800000"/>
            <a:headEnd/>
            <a:tailEnd/>
          </a:ln>
        </p:spPr>
      </p:pic>
      <p:pic>
        <p:nvPicPr>
          <p:cNvPr id="3080" name="Picture 8" descr="NOAA"/>
          <p:cNvPicPr>
            <a:picLocks noChangeAspect="1" noChangeArrowheads="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8229600" y="165100"/>
            <a:ext cx="749300" cy="749300"/>
          </a:xfrm>
          <a:prstGeom prst="rect">
            <a:avLst/>
          </a:prstGeom>
          <a:noFill/>
          <a:ln w="9525">
            <a:noFill/>
            <a:miter lim="800000"/>
            <a:headEnd/>
            <a:tailEnd/>
          </a:ln>
        </p:spPr>
      </p:pic>
      <p:sp>
        <p:nvSpPr>
          <p:cNvPr id="8" name="Rectangle 12"/>
          <p:cNvSpPr txBox="1">
            <a:spLocks noChangeArrowheads="1"/>
          </p:cNvSpPr>
          <p:nvPr/>
        </p:nvSpPr>
        <p:spPr bwMode="auto">
          <a:xfrm>
            <a:off x="1219200" y="4572000"/>
            <a:ext cx="6705600" cy="1219200"/>
          </a:xfrm>
          <a:prstGeom prst="rect">
            <a:avLst/>
          </a:prstGeom>
          <a:noFill/>
          <a:ln>
            <a:noFill/>
          </a:ln>
          <a:effectLst>
            <a:outerShdw blurRad="63500" dist="38100" dir="2700000" rotWithShape="0">
              <a:srgbClr val="000000">
                <a:alpha val="42999"/>
              </a:srgbClr>
            </a:outerShdw>
          </a:effectLst>
          <a:extLst/>
        </p:spPr>
        <p:txBody>
          <a:bodyPr/>
          <a:lstStyle/>
          <a:p>
            <a:pPr algn="ctr" defTabSz="457200">
              <a:lnSpc>
                <a:spcPct val="90000"/>
              </a:lnSpc>
              <a:spcBef>
                <a:spcPct val="20000"/>
              </a:spcBef>
              <a:buFont typeface="Arial" charset="0"/>
              <a:buNone/>
              <a:defRPr/>
            </a:pPr>
            <a:r>
              <a:rPr lang="en-US" b="1" dirty="0">
                <a:solidFill>
                  <a:schemeClr val="bg1"/>
                </a:solidFill>
                <a:latin typeface="Calibri" pitchFamily="34" charset="0"/>
                <a:ea typeface="MS PGothic" pitchFamily="34" charset="-128"/>
              </a:rPr>
              <a:t>Acknowledgements : </a:t>
            </a:r>
          </a:p>
          <a:p>
            <a:pPr algn="ctr" defTabSz="457200">
              <a:lnSpc>
                <a:spcPct val="90000"/>
              </a:lnSpc>
              <a:spcBef>
                <a:spcPct val="20000"/>
              </a:spcBef>
              <a:buFont typeface="Arial" charset="0"/>
              <a:buNone/>
              <a:defRPr/>
            </a:pPr>
            <a:r>
              <a:rPr lang="en-US" b="1" dirty="0">
                <a:solidFill>
                  <a:schemeClr val="bg1"/>
                </a:solidFill>
                <a:latin typeface="Calibri" pitchFamily="34" charset="0"/>
                <a:ea typeface="MS PGothic" pitchFamily="34" charset="-128"/>
              </a:rPr>
              <a:t>Frank Marks, NOAA/AOML/HRD, Miami, FL</a:t>
            </a:r>
          </a:p>
          <a:p>
            <a:pPr algn="ctr" defTabSz="457200">
              <a:lnSpc>
                <a:spcPct val="90000"/>
              </a:lnSpc>
              <a:spcBef>
                <a:spcPct val="20000"/>
              </a:spcBef>
              <a:buFont typeface="Arial" charset="0"/>
              <a:buNone/>
              <a:defRPr/>
            </a:pPr>
            <a:r>
              <a:rPr lang="en-US" b="1" dirty="0">
                <a:solidFill>
                  <a:schemeClr val="bg1"/>
                </a:solidFill>
                <a:latin typeface="Calibri" pitchFamily="34" charset="0"/>
                <a:ea typeface="MS PGothic" pitchFamily="34" charset="-128"/>
              </a:rPr>
              <a:t>Robert Atlas, NOAA/AOML, Miami, FL</a:t>
            </a:r>
          </a:p>
          <a:p>
            <a:pPr algn="ctr" defTabSz="457200">
              <a:lnSpc>
                <a:spcPct val="90000"/>
              </a:lnSpc>
              <a:spcBef>
                <a:spcPct val="20000"/>
              </a:spcBef>
              <a:buFont typeface="Arial" charset="0"/>
              <a:buNone/>
              <a:defRPr/>
            </a:pPr>
            <a:r>
              <a:rPr lang="en-US" b="1" dirty="0">
                <a:solidFill>
                  <a:schemeClr val="bg1"/>
                </a:solidFill>
                <a:latin typeface="Calibri" pitchFamily="34" charset="0"/>
                <a:ea typeface="MS PGothic" pitchFamily="34" charset="-128"/>
              </a:rPr>
              <a:t>Bill </a:t>
            </a:r>
            <a:r>
              <a:rPr lang="en-US" b="1" dirty="0" err="1">
                <a:solidFill>
                  <a:schemeClr val="bg1"/>
                </a:solidFill>
                <a:latin typeface="Calibri" pitchFamily="34" charset="0"/>
                <a:ea typeface="MS PGothic" pitchFamily="34" charset="-128"/>
              </a:rPr>
              <a:t>Lapenta</a:t>
            </a:r>
            <a:r>
              <a:rPr lang="en-US" b="1" dirty="0">
                <a:solidFill>
                  <a:schemeClr val="bg1"/>
                </a:solidFill>
                <a:latin typeface="Calibri" pitchFamily="34" charset="0"/>
                <a:ea typeface="MS PGothic" pitchFamily="34" charset="-128"/>
              </a:rPr>
              <a:t>, NOAA/NCEP/EMC, Washington, DC</a:t>
            </a:r>
            <a:endParaRPr lang="en-US" sz="2000" b="1" dirty="0">
              <a:solidFill>
                <a:schemeClr val="bg1"/>
              </a:solidFill>
              <a:latin typeface="Calibri" pitchFamily="34" charset="0"/>
              <a:ea typeface="MS PGothic" pitchFamily="34" charset="-128"/>
            </a:endParaRPr>
          </a:p>
        </p:txBody>
      </p:sp>
      <p:sp>
        <p:nvSpPr>
          <p:cNvPr id="7" name="Rectangle 12"/>
          <p:cNvSpPr txBox="1">
            <a:spLocks noChangeArrowheads="1"/>
          </p:cNvSpPr>
          <p:nvPr/>
        </p:nvSpPr>
        <p:spPr bwMode="auto">
          <a:xfrm>
            <a:off x="762000" y="2438400"/>
            <a:ext cx="7543800" cy="1752600"/>
          </a:xfrm>
          <a:prstGeom prst="rect">
            <a:avLst/>
          </a:prstGeom>
          <a:noFill/>
          <a:ln>
            <a:noFill/>
          </a:ln>
          <a:effectLst>
            <a:outerShdw blurRad="63500" dist="38100" dir="2700000" rotWithShape="0">
              <a:srgbClr val="000000">
                <a:alpha val="42999"/>
              </a:srgbClr>
            </a:outerShdw>
          </a:effectLst>
          <a:extLst/>
        </p:spPr>
        <p:txBody>
          <a:bodyPr/>
          <a:lstStyle/>
          <a:p>
            <a:pPr algn="ctr" defTabSz="457200">
              <a:spcBef>
                <a:spcPct val="20000"/>
              </a:spcBef>
              <a:buFont typeface="Arial" charset="0"/>
              <a:buNone/>
              <a:defRPr/>
            </a:pPr>
            <a:r>
              <a:rPr lang="en-US" sz="2000" b="1" dirty="0">
                <a:solidFill>
                  <a:schemeClr val="bg1"/>
                </a:solidFill>
                <a:latin typeface="Calibri" pitchFamily="34" charset="0"/>
                <a:ea typeface="MS PGothic" pitchFamily="34" charset="-128"/>
              </a:rPr>
              <a:t>Sundararaman G. Gopalakrishnan (Gopal)</a:t>
            </a:r>
          </a:p>
          <a:p>
            <a:pPr algn="ctr" defTabSz="457200">
              <a:spcBef>
                <a:spcPct val="20000"/>
              </a:spcBef>
              <a:buFont typeface="Arial" charset="0"/>
              <a:buNone/>
              <a:defRPr/>
            </a:pPr>
            <a:r>
              <a:rPr lang="en-US" sz="2000" b="1" dirty="0">
                <a:solidFill>
                  <a:schemeClr val="bg1"/>
                </a:solidFill>
                <a:latin typeface="Calibri" pitchFamily="34" charset="0"/>
                <a:ea typeface="MS PGothic" pitchFamily="34" charset="-128"/>
              </a:rPr>
              <a:t>NOAA/AOML/HRD, Miami</a:t>
            </a:r>
          </a:p>
          <a:p>
            <a:pPr algn="ctr" defTabSz="457200">
              <a:spcBef>
                <a:spcPct val="20000"/>
              </a:spcBef>
              <a:buFont typeface="Arial" charset="0"/>
              <a:buNone/>
              <a:defRPr/>
            </a:pPr>
            <a:r>
              <a:rPr lang="en-US" sz="2000" b="1" dirty="0" smtClean="0">
                <a:solidFill>
                  <a:schemeClr val="bg1"/>
                </a:solidFill>
                <a:latin typeface="Calibri" pitchFamily="34" charset="0"/>
                <a:ea typeface="MS PGothic" pitchFamily="34" charset="-128"/>
              </a:rPr>
              <a:t>Vijay </a:t>
            </a:r>
            <a:r>
              <a:rPr lang="en-US" sz="2000" b="1" dirty="0">
                <a:solidFill>
                  <a:schemeClr val="bg1"/>
                </a:solidFill>
                <a:latin typeface="Calibri" pitchFamily="34" charset="0"/>
                <a:ea typeface="MS PGothic" pitchFamily="34" charset="-128"/>
              </a:rPr>
              <a:t>Tallapragada</a:t>
            </a:r>
          </a:p>
          <a:p>
            <a:pPr algn="ctr" defTabSz="457200">
              <a:spcBef>
                <a:spcPct val="20000"/>
              </a:spcBef>
              <a:buFont typeface="Arial" charset="0"/>
              <a:buNone/>
              <a:defRPr/>
            </a:pPr>
            <a:r>
              <a:rPr lang="en-US" sz="2000" b="1" dirty="0">
                <a:solidFill>
                  <a:schemeClr val="bg1"/>
                </a:solidFill>
                <a:latin typeface="Calibri" pitchFamily="34" charset="0"/>
                <a:ea typeface="MS PGothic" pitchFamily="34" charset="-128"/>
              </a:rPr>
              <a:t>NOAA/NCEP/EMC, Washington DC</a:t>
            </a:r>
          </a:p>
          <a:p>
            <a:pPr algn="ctr" defTabSz="457200">
              <a:spcBef>
                <a:spcPct val="20000"/>
              </a:spcBef>
              <a:buFont typeface="Arial" charset="0"/>
              <a:buNone/>
              <a:defRPr/>
            </a:pPr>
            <a:r>
              <a:rPr lang="en-US" sz="2800" b="1" u="sng" dirty="0">
                <a:solidFill>
                  <a:schemeClr val="bg1"/>
                </a:solidFill>
                <a:latin typeface="Calibri" pitchFamily="34" charset="0"/>
                <a:ea typeface="MS PGothic" pitchFamily="34" charset="-128"/>
              </a:rPr>
              <a:t>NOAA Science Day, 12 Sept, 2012</a:t>
            </a:r>
          </a:p>
        </p:txBody>
      </p:sp>
      <p:sp>
        <p:nvSpPr>
          <p:cNvPr id="3" name="TextBox 2"/>
          <p:cNvSpPr txBox="1"/>
          <p:nvPr/>
        </p:nvSpPr>
        <p:spPr>
          <a:xfrm>
            <a:off x="571500" y="901005"/>
            <a:ext cx="7924800" cy="1384995"/>
          </a:xfrm>
          <a:prstGeom prst="rect">
            <a:avLst/>
          </a:prstGeom>
          <a:noFill/>
        </p:spPr>
        <p:txBody>
          <a:bodyPr wrap="square" rtlCol="0">
            <a:spAutoFit/>
          </a:bodyPr>
          <a:lstStyle/>
          <a:p>
            <a:pPr algn="ctr"/>
            <a:r>
              <a:rPr lang="en-US" sz="2800" b="1" dirty="0" smtClean="0">
                <a:solidFill>
                  <a:schemeClr val="bg1"/>
                </a:solidFill>
                <a:effectLst>
                  <a:outerShdw blurRad="38100" dist="38100" dir="2700000" algn="tl">
                    <a:srgbClr val="000000">
                      <a:alpha val="43137"/>
                    </a:srgbClr>
                  </a:outerShdw>
                </a:effectLst>
                <a:latin typeface="+mj-lt"/>
              </a:rPr>
              <a:t>The NOAA-HWRF Modeling System: Advancements, Promises and Challenges in Tropical Cyclone Structure and Intensity Predictions</a:t>
            </a:r>
            <a:endParaRPr lang="en-US" sz="2800" b="1" dirty="0">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0" y="228600"/>
            <a:ext cx="91440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RAINFALL PREDICTIONS:</a:t>
            </a:r>
            <a:r>
              <a:rPr lang="en-US" sz="3200" i="1" dirty="0">
                <a:solidFill>
                  <a:srgbClr val="FF0000"/>
                </a:solidFill>
                <a:latin typeface="Calibri" pitchFamily="34" charset="0"/>
              </a:rPr>
              <a:t/>
            </a:r>
            <a:br>
              <a:rPr lang="en-US" sz="3200" i="1" dirty="0">
                <a:solidFill>
                  <a:srgbClr val="FF0000"/>
                </a:solidFill>
                <a:latin typeface="Calibri" pitchFamily="34" charset="0"/>
              </a:rPr>
            </a:br>
            <a:r>
              <a:rPr lang="en-US" sz="3200" b="1" dirty="0">
                <a:solidFill>
                  <a:srgbClr val="376092"/>
                </a:solidFill>
                <a:latin typeface="Calibri" pitchFamily="34" charset="0"/>
              </a:rPr>
              <a:t>SIGNIFICANT GAINS WITH RESOLUTION AND PHYSICS</a:t>
            </a:r>
            <a:endParaRPr lang="en-US" sz="3200" i="1" dirty="0">
              <a:latin typeface="Calibri" pitchFamily="34" charset="0"/>
            </a:endParaRPr>
          </a:p>
        </p:txBody>
      </p:sp>
      <p:sp>
        <p:nvSpPr>
          <p:cNvPr id="12291" name="Rectangle 5"/>
          <p:cNvSpPr txBox="1">
            <a:spLocks noGrp="1" noChangeArrowheads="1"/>
          </p:cNvSpPr>
          <p:nvPr/>
        </p:nvSpPr>
        <p:spPr bwMode="auto">
          <a:xfrm>
            <a:off x="7772400" y="64008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Promises</a:t>
            </a:r>
          </a:p>
        </p:txBody>
      </p:sp>
      <p:grpSp>
        <p:nvGrpSpPr>
          <p:cNvPr id="2" name="Group 1"/>
          <p:cNvGrpSpPr/>
          <p:nvPr/>
        </p:nvGrpSpPr>
        <p:grpSpPr>
          <a:xfrm>
            <a:off x="70555" y="1371600"/>
            <a:ext cx="6242755" cy="4368800"/>
            <a:chOff x="11289" y="1244600"/>
            <a:chExt cx="6242755" cy="4368800"/>
          </a:xfrm>
        </p:grpSpPr>
        <p:pic>
          <p:nvPicPr>
            <p:cNvPr id="12292" name="Picture 7" descr="C:\Documents and Settings\Sravya\Desktop\Debby Rain.gif"/>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r="31728"/>
            <a:stretch/>
          </p:blipFill>
          <p:spPr bwMode="auto">
            <a:xfrm>
              <a:off x="11289" y="1244600"/>
              <a:ext cx="6242755" cy="4368800"/>
            </a:xfrm>
            <a:prstGeom prst="rect">
              <a:avLst/>
            </a:prstGeom>
            <a:noFill/>
            <a:ln w="9525">
              <a:noFill/>
              <a:miter lim="800000"/>
              <a:headEnd/>
              <a:tailEnd/>
            </a:ln>
          </p:spPr>
        </p:pic>
        <p:sp>
          <p:nvSpPr>
            <p:cNvPr id="12293" name="Rectangle 5"/>
            <p:cNvSpPr>
              <a:spLocks noChangeArrowheads="1"/>
            </p:cNvSpPr>
            <p:nvPr/>
          </p:nvSpPr>
          <p:spPr bwMode="auto">
            <a:xfrm>
              <a:off x="457200" y="2895600"/>
              <a:ext cx="990600" cy="304800"/>
            </a:xfrm>
            <a:prstGeom prst="rect">
              <a:avLst/>
            </a:prstGeom>
            <a:solidFill>
              <a:schemeClr val="accent1"/>
            </a:solidFill>
            <a:ln w="9525">
              <a:solidFill>
                <a:schemeClr val="tx1"/>
              </a:solidFill>
              <a:miter lim="800000"/>
              <a:headEnd/>
              <a:tailEnd/>
            </a:ln>
            <a:effectLst/>
          </p:spPr>
          <p:txBody>
            <a:bodyPr wrap="none" anchor="ctr"/>
            <a:lstStyle/>
            <a:p>
              <a:pPr algn="ctr"/>
              <a:r>
                <a:rPr lang="en-US"/>
                <a:t>GFS</a:t>
              </a:r>
            </a:p>
          </p:txBody>
        </p:sp>
        <p:sp>
          <p:nvSpPr>
            <p:cNvPr id="12294" name="Rectangle 6"/>
            <p:cNvSpPr>
              <a:spLocks noChangeArrowheads="1"/>
            </p:cNvSpPr>
            <p:nvPr/>
          </p:nvSpPr>
          <p:spPr bwMode="auto">
            <a:xfrm>
              <a:off x="2667000" y="2895600"/>
              <a:ext cx="990600" cy="304800"/>
            </a:xfrm>
            <a:prstGeom prst="rect">
              <a:avLst/>
            </a:prstGeom>
            <a:solidFill>
              <a:schemeClr val="accent1"/>
            </a:solidFill>
            <a:ln w="9525">
              <a:solidFill>
                <a:schemeClr val="tx1"/>
              </a:solidFill>
              <a:miter lim="800000"/>
              <a:headEnd/>
              <a:tailEnd/>
            </a:ln>
            <a:effectLst/>
          </p:spPr>
          <p:txBody>
            <a:bodyPr wrap="none" anchor="ctr"/>
            <a:lstStyle/>
            <a:p>
              <a:pPr algn="ctr"/>
              <a:r>
                <a:rPr lang="en-US"/>
                <a:t>HWRF</a:t>
              </a:r>
            </a:p>
          </p:txBody>
        </p:sp>
        <p:sp>
          <p:nvSpPr>
            <p:cNvPr id="12295" name="Rectangle 7"/>
            <p:cNvSpPr>
              <a:spLocks noChangeArrowheads="1"/>
            </p:cNvSpPr>
            <p:nvPr/>
          </p:nvSpPr>
          <p:spPr bwMode="auto">
            <a:xfrm>
              <a:off x="4724400" y="2895600"/>
              <a:ext cx="990600" cy="304800"/>
            </a:xfrm>
            <a:prstGeom prst="rect">
              <a:avLst/>
            </a:prstGeom>
            <a:solidFill>
              <a:schemeClr val="accent1"/>
            </a:solidFill>
            <a:ln w="9525">
              <a:solidFill>
                <a:schemeClr val="tx1"/>
              </a:solidFill>
              <a:miter lim="800000"/>
              <a:headEnd/>
              <a:tailEnd/>
            </a:ln>
            <a:effectLst/>
          </p:spPr>
          <p:txBody>
            <a:bodyPr wrap="none" anchor="ctr"/>
            <a:lstStyle/>
            <a:p>
              <a:pPr algn="ctr"/>
              <a:r>
                <a:rPr lang="en-US"/>
                <a:t>GFDL</a:t>
              </a:r>
            </a:p>
          </p:txBody>
        </p:sp>
      </p:grpSp>
      <p:sp>
        <p:nvSpPr>
          <p:cNvPr id="12296" name="Oval 8"/>
          <p:cNvSpPr>
            <a:spLocks noChangeArrowheads="1"/>
          </p:cNvSpPr>
          <p:nvPr/>
        </p:nvSpPr>
        <p:spPr bwMode="auto">
          <a:xfrm>
            <a:off x="2895600" y="3429000"/>
            <a:ext cx="990600" cy="457200"/>
          </a:xfrm>
          <a:prstGeom prst="ellipse">
            <a:avLst/>
          </a:prstGeom>
          <a:noFill/>
          <a:ln w="9525">
            <a:solidFill>
              <a:srgbClr val="FF0000"/>
            </a:solidFill>
            <a:round/>
            <a:headEnd/>
            <a:tailEnd/>
          </a:ln>
          <a:effectLst/>
        </p:spPr>
        <p:txBody>
          <a:bodyPr wrap="none" anchor="ctr"/>
          <a:lstStyle/>
          <a:p>
            <a:endParaRPr lang="en-US"/>
          </a:p>
        </p:txBody>
      </p:sp>
      <p:pic>
        <p:nvPicPr>
          <p:cNvPr id="1945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0216" t="17789" r="3488" b="31861"/>
          <a:stretch/>
        </p:blipFill>
        <p:spPr bwMode="auto">
          <a:xfrm>
            <a:off x="6477001" y="2895600"/>
            <a:ext cx="2667000" cy="24416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5"/>
          <p:cNvSpPr txBox="1">
            <a:spLocks noGrp="1" noChangeArrowheads="1"/>
          </p:cNvSpPr>
          <p:nvPr/>
        </p:nvSpPr>
        <p:spPr bwMode="auto">
          <a:xfrm>
            <a:off x="7543800" y="6400800"/>
            <a:ext cx="1066800" cy="228600"/>
          </a:xfrm>
          <a:prstGeom prst="rect">
            <a:avLst/>
          </a:prstGeom>
          <a:noFill/>
          <a:ln w="9525">
            <a:noFill/>
            <a:miter lim="800000"/>
            <a:headEnd/>
            <a:tailEnd/>
          </a:ln>
        </p:spPr>
        <p:txBody>
          <a:bodyPr/>
          <a:lstStyle/>
          <a:p>
            <a:r>
              <a:rPr lang="en-US" sz="1100">
                <a:solidFill>
                  <a:srgbClr val="606060"/>
                </a:solidFill>
                <a:ea typeface="MS PGothic" pitchFamily="34" charset="-128"/>
              </a:rPr>
              <a:t>Challenges</a:t>
            </a:r>
          </a:p>
        </p:txBody>
      </p:sp>
      <p:grpSp>
        <p:nvGrpSpPr>
          <p:cNvPr id="2" name="Group 18"/>
          <p:cNvGrpSpPr>
            <a:grpSpLocks/>
          </p:cNvGrpSpPr>
          <p:nvPr/>
        </p:nvGrpSpPr>
        <p:grpSpPr bwMode="auto">
          <a:xfrm>
            <a:off x="4648200" y="1371600"/>
            <a:ext cx="4419600" cy="4505325"/>
            <a:chOff x="2928" y="864"/>
            <a:chExt cx="2784" cy="2838"/>
          </a:xfrm>
        </p:grpSpPr>
        <p:pic>
          <p:nvPicPr>
            <p:cNvPr id="13320" name="Picture 2"/>
            <p:cNvPicPr>
              <a:picLocks noChangeAspect="1" noChangeArrowheads="1"/>
            </p:cNvPicPr>
            <p:nvPr/>
          </p:nvPicPr>
          <p:blipFill>
            <a:blip r:embed="rId2" cstate="print"/>
            <a:srcRect/>
            <a:stretch>
              <a:fillRect/>
            </a:stretch>
          </p:blipFill>
          <p:spPr bwMode="auto">
            <a:xfrm>
              <a:off x="2928" y="864"/>
              <a:ext cx="2736" cy="2225"/>
            </a:xfrm>
            <a:prstGeom prst="rect">
              <a:avLst/>
            </a:prstGeom>
            <a:noFill/>
            <a:ln w="9525">
              <a:noFill/>
              <a:miter lim="800000"/>
              <a:headEnd/>
              <a:tailEnd/>
            </a:ln>
          </p:spPr>
        </p:pic>
        <p:sp>
          <p:nvSpPr>
            <p:cNvPr id="9" name="TextBox 8"/>
            <p:cNvSpPr txBox="1">
              <a:spLocks noChangeArrowheads="1"/>
            </p:cNvSpPr>
            <p:nvPr/>
          </p:nvSpPr>
          <p:spPr bwMode="auto">
            <a:xfrm>
              <a:off x="2976" y="3120"/>
              <a:ext cx="2736" cy="58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b="1" dirty="0" smtClean="0">
                  <a:solidFill>
                    <a:srgbClr val="0000FF"/>
                  </a:solidFill>
                  <a:ea typeface="MS PGothic" pitchFamily="34" charset="-128"/>
                </a:rPr>
                <a:t>Retrospective runs of 3km HWRF from 2010-2011 seasons show only 5-15% reduction in wind intensity errors</a:t>
              </a:r>
            </a:p>
          </p:txBody>
        </p:sp>
        <p:sp>
          <p:nvSpPr>
            <p:cNvPr id="13322" name="Oval 14"/>
            <p:cNvSpPr>
              <a:spLocks noChangeArrowheads="1"/>
            </p:cNvSpPr>
            <p:nvPr/>
          </p:nvSpPr>
          <p:spPr bwMode="auto">
            <a:xfrm>
              <a:off x="3600" y="1344"/>
              <a:ext cx="720" cy="240"/>
            </a:xfrm>
            <a:prstGeom prst="ellipse">
              <a:avLst/>
            </a:prstGeom>
            <a:noFill/>
            <a:ln w="9525">
              <a:solidFill>
                <a:schemeClr val="hlink"/>
              </a:solidFill>
              <a:round/>
              <a:headEnd/>
              <a:tailEnd/>
            </a:ln>
            <a:effectLst/>
          </p:spPr>
          <p:txBody>
            <a:bodyPr wrap="none" anchor="ctr"/>
            <a:lstStyle/>
            <a:p>
              <a:pPr algn="ctr"/>
              <a:r>
                <a:rPr lang="en-US" sz="1400"/>
                <a:t>9-km HWRF</a:t>
              </a:r>
            </a:p>
          </p:txBody>
        </p:sp>
        <p:sp>
          <p:nvSpPr>
            <p:cNvPr id="13323" name="Line 15"/>
            <p:cNvSpPr>
              <a:spLocks noChangeShapeType="1"/>
            </p:cNvSpPr>
            <p:nvPr/>
          </p:nvSpPr>
          <p:spPr bwMode="auto">
            <a:xfrm flipH="1" flipV="1">
              <a:off x="4032" y="1584"/>
              <a:ext cx="96" cy="96"/>
            </a:xfrm>
            <a:prstGeom prst="line">
              <a:avLst/>
            </a:prstGeom>
            <a:noFill/>
            <a:ln w="9525">
              <a:solidFill>
                <a:srgbClr val="0000FF"/>
              </a:solidFill>
              <a:round/>
              <a:headEnd/>
              <a:tailEnd type="triangle" w="med" len="med"/>
            </a:ln>
            <a:effectLst/>
          </p:spPr>
          <p:txBody>
            <a:bodyPr/>
            <a:lstStyle/>
            <a:p>
              <a:endParaRPr lang="en-US"/>
            </a:p>
          </p:txBody>
        </p:sp>
        <p:sp>
          <p:nvSpPr>
            <p:cNvPr id="13324" name="Line 16"/>
            <p:cNvSpPr>
              <a:spLocks noChangeShapeType="1"/>
            </p:cNvSpPr>
            <p:nvPr/>
          </p:nvSpPr>
          <p:spPr bwMode="auto">
            <a:xfrm>
              <a:off x="4656" y="1632"/>
              <a:ext cx="144" cy="192"/>
            </a:xfrm>
            <a:prstGeom prst="line">
              <a:avLst/>
            </a:prstGeom>
            <a:noFill/>
            <a:ln w="9525">
              <a:solidFill>
                <a:srgbClr val="FF0000"/>
              </a:solidFill>
              <a:round/>
              <a:headEnd/>
              <a:tailEnd type="triangle" w="med" len="med"/>
            </a:ln>
            <a:effectLst/>
          </p:spPr>
          <p:txBody>
            <a:bodyPr/>
            <a:lstStyle/>
            <a:p>
              <a:endParaRPr lang="en-US"/>
            </a:p>
          </p:txBody>
        </p:sp>
        <p:sp>
          <p:nvSpPr>
            <p:cNvPr id="13325" name="Oval 17"/>
            <p:cNvSpPr>
              <a:spLocks noChangeArrowheads="1"/>
            </p:cNvSpPr>
            <p:nvPr/>
          </p:nvSpPr>
          <p:spPr bwMode="auto">
            <a:xfrm>
              <a:off x="4464" y="1824"/>
              <a:ext cx="720" cy="240"/>
            </a:xfrm>
            <a:prstGeom prst="ellipse">
              <a:avLst/>
            </a:prstGeom>
            <a:noFill/>
            <a:ln w="9525">
              <a:solidFill>
                <a:srgbClr val="FF0000"/>
              </a:solidFill>
              <a:round/>
              <a:headEnd/>
              <a:tailEnd/>
            </a:ln>
            <a:effectLst/>
          </p:spPr>
          <p:txBody>
            <a:bodyPr wrap="none" anchor="ctr"/>
            <a:lstStyle/>
            <a:p>
              <a:pPr algn="ctr"/>
              <a:r>
                <a:rPr lang="en-US" sz="1400"/>
                <a:t>3-km HWRF</a:t>
              </a:r>
            </a:p>
          </p:txBody>
        </p:sp>
      </p:grpSp>
      <p:sp>
        <p:nvSpPr>
          <p:cNvPr id="13317" name="Rectangle 20"/>
          <p:cNvSpPr>
            <a:spLocks noChangeArrowheads="1"/>
          </p:cNvSpPr>
          <p:nvPr/>
        </p:nvSpPr>
        <p:spPr bwMode="auto">
          <a:xfrm>
            <a:off x="5943600" y="1828800"/>
            <a:ext cx="1752600" cy="304800"/>
          </a:xfrm>
          <a:prstGeom prst="rect">
            <a:avLst/>
          </a:prstGeom>
          <a:noFill/>
          <a:ln w="9525">
            <a:noFill/>
            <a:miter lim="800000"/>
            <a:headEnd/>
            <a:tailEnd/>
          </a:ln>
          <a:effectLst/>
        </p:spPr>
        <p:txBody>
          <a:bodyPr wrap="none" anchor="ctr"/>
          <a:lstStyle/>
          <a:p>
            <a:pPr algn="ctr"/>
            <a:r>
              <a:rPr lang="en-US"/>
              <a:t>Atlantic Basin</a:t>
            </a:r>
          </a:p>
        </p:txBody>
      </p:sp>
      <p:pic>
        <p:nvPicPr>
          <p:cNvPr id="13318" name="Picture 5"/>
          <p:cNvPicPr>
            <a:picLocks noChangeAspect="1" noChangeArrowheads="1"/>
          </p:cNvPicPr>
          <p:nvPr/>
        </p:nvPicPr>
        <p:blipFill>
          <a:blip r:embed="rId3" cstate="print"/>
          <a:srcRect/>
          <a:stretch>
            <a:fillRect/>
          </a:stretch>
        </p:blipFill>
        <p:spPr bwMode="auto">
          <a:xfrm>
            <a:off x="76200" y="3761740"/>
            <a:ext cx="4038600" cy="3096260"/>
          </a:xfrm>
          <a:prstGeom prst="rect">
            <a:avLst/>
          </a:prstGeom>
          <a:noFill/>
          <a:ln w="9525">
            <a:noFill/>
            <a:miter lim="800000"/>
            <a:headEnd/>
            <a:tailEnd/>
          </a:ln>
          <a:effectLst/>
        </p:spPr>
      </p:pic>
      <p:pic>
        <p:nvPicPr>
          <p:cNvPr id="13319" name="Picture 14"/>
          <p:cNvPicPr>
            <a:picLocks noChangeAspect="1" noChangeArrowheads="1"/>
          </p:cNvPicPr>
          <p:nvPr/>
        </p:nvPicPr>
        <p:blipFill>
          <a:blip r:embed="rId4" cstate="print"/>
          <a:srcRect/>
          <a:stretch>
            <a:fillRect/>
          </a:stretch>
        </p:blipFill>
        <p:spPr bwMode="auto">
          <a:xfrm>
            <a:off x="152400" y="838200"/>
            <a:ext cx="3962400" cy="3017894"/>
          </a:xfrm>
          <a:prstGeom prst="rect">
            <a:avLst/>
          </a:prstGeom>
          <a:noFill/>
          <a:ln w="9525">
            <a:noFill/>
            <a:miter lim="800000"/>
            <a:headEnd/>
            <a:tailEnd/>
          </a:ln>
          <a:effectLst/>
        </p:spPr>
      </p:pic>
      <p:sp>
        <p:nvSpPr>
          <p:cNvPr id="13314" name="Title 1"/>
          <p:cNvSpPr txBox="1">
            <a:spLocks/>
          </p:cNvSpPr>
          <p:nvPr/>
        </p:nvSpPr>
        <p:spPr bwMode="auto">
          <a:xfrm>
            <a:off x="0" y="228600"/>
            <a:ext cx="91440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WIND INTENSITY PREDICTIONS:</a:t>
            </a:r>
            <a:r>
              <a:rPr lang="en-US" sz="3200" i="1" dirty="0">
                <a:solidFill>
                  <a:srgbClr val="FF0000"/>
                </a:solidFill>
                <a:latin typeface="Calibri" pitchFamily="34" charset="0"/>
              </a:rPr>
              <a:t/>
            </a:r>
            <a:br>
              <a:rPr lang="en-US" sz="3200" i="1" dirty="0">
                <a:solidFill>
                  <a:srgbClr val="FF0000"/>
                </a:solidFill>
                <a:latin typeface="Calibri" pitchFamily="34" charset="0"/>
              </a:rPr>
            </a:br>
            <a:r>
              <a:rPr lang="en-US" sz="3200" b="1" dirty="0" smtClean="0">
                <a:solidFill>
                  <a:srgbClr val="376092"/>
                </a:solidFill>
                <a:latin typeface="Calibri" pitchFamily="34" charset="0"/>
              </a:rPr>
              <a:t>PROMISES &amp; CHALLENGES</a:t>
            </a:r>
            <a:endParaRPr lang="en-US" sz="3200" i="1" dirty="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124200" y="1519297"/>
            <a:ext cx="2667000"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00584" indent="-100584" algn="ctr" defTabSz="457200" fontAlgn="auto">
              <a:spcBef>
                <a:spcPts val="0"/>
              </a:spcBef>
              <a:spcAft>
                <a:spcPts val="0"/>
              </a:spcAft>
              <a:defRPr/>
            </a:pPr>
            <a:r>
              <a:rPr lang="en-US" sz="1600" b="1" dirty="0">
                <a:solidFill>
                  <a:schemeClr val="tx1"/>
                </a:solidFill>
              </a:rPr>
              <a:t>The Hurricane Research </a:t>
            </a:r>
            <a:r>
              <a:rPr lang="en-US" sz="1600" b="1" dirty="0" smtClean="0">
                <a:solidFill>
                  <a:schemeClr val="tx1"/>
                </a:solidFill>
              </a:rPr>
              <a:t>Division of NOAA/AOML has </a:t>
            </a:r>
            <a:r>
              <a:rPr lang="en-US" sz="1600" b="1" dirty="0">
                <a:solidFill>
                  <a:schemeClr val="tx1"/>
                </a:solidFill>
              </a:rPr>
              <a:t>developed </a:t>
            </a:r>
            <a:r>
              <a:rPr lang="en-US" sz="1600" b="1" dirty="0" smtClean="0">
                <a:solidFill>
                  <a:schemeClr val="tx1"/>
                </a:solidFill>
              </a:rPr>
              <a:t>a state-of the-art</a:t>
            </a:r>
            <a:r>
              <a:rPr lang="en-US" sz="1600" b="1" dirty="0">
                <a:solidFill>
                  <a:schemeClr val="tx1"/>
                </a:solidFill>
              </a:rPr>
              <a:t> </a:t>
            </a:r>
            <a:r>
              <a:rPr lang="en-US" sz="1600" b="1" dirty="0" smtClean="0">
                <a:solidFill>
                  <a:schemeClr val="tx1"/>
                </a:solidFill>
              </a:rPr>
              <a:t>inner </a:t>
            </a:r>
            <a:r>
              <a:rPr lang="en-US" sz="1600" b="1" dirty="0">
                <a:solidFill>
                  <a:schemeClr val="tx1"/>
                </a:solidFill>
              </a:rPr>
              <a:t>core data </a:t>
            </a:r>
            <a:r>
              <a:rPr lang="en-US" sz="1600" b="1" dirty="0" smtClean="0">
                <a:solidFill>
                  <a:schemeClr val="tx1"/>
                </a:solidFill>
              </a:rPr>
              <a:t>assimilation system </a:t>
            </a:r>
            <a:r>
              <a:rPr lang="en-US" sz="1600" b="1" dirty="0">
                <a:solidFill>
                  <a:schemeClr val="tx1"/>
                </a:solidFill>
              </a:rPr>
              <a:t>for HWRF (HEDAS</a:t>
            </a:r>
            <a:r>
              <a:rPr lang="en-US" sz="1600" b="1" dirty="0" smtClean="0">
                <a:solidFill>
                  <a:schemeClr val="tx1"/>
                </a:solidFill>
              </a:rPr>
              <a:t>)</a:t>
            </a:r>
          </a:p>
          <a:p>
            <a:pPr marL="100584" indent="-100584" algn="ctr" defTabSz="457200" fontAlgn="auto">
              <a:spcBef>
                <a:spcPts val="0"/>
              </a:spcBef>
              <a:spcAft>
                <a:spcPts val="0"/>
              </a:spcAft>
              <a:defRPr/>
            </a:pPr>
            <a:r>
              <a:rPr lang="en-US" sz="1600" b="1" dirty="0" smtClean="0">
                <a:solidFill>
                  <a:schemeClr val="tx1"/>
                </a:solidFill>
              </a:rPr>
              <a:t>[</a:t>
            </a:r>
            <a:r>
              <a:rPr lang="en-US" sz="1600" b="1" dirty="0">
                <a:solidFill>
                  <a:schemeClr val="tx1"/>
                </a:solidFill>
              </a:rPr>
              <a:t>Runs in real time under </a:t>
            </a:r>
            <a:r>
              <a:rPr lang="en-US" sz="1600" b="1" dirty="0" smtClean="0">
                <a:solidFill>
                  <a:schemeClr val="tx1"/>
                </a:solidFill>
              </a:rPr>
              <a:t>HFIP]</a:t>
            </a:r>
            <a:endParaRPr lang="en-US" sz="1400" b="1" dirty="0">
              <a:solidFill>
                <a:schemeClr val="tx1"/>
              </a:solidFill>
            </a:endParaRPr>
          </a:p>
        </p:txBody>
      </p:sp>
      <p:sp>
        <p:nvSpPr>
          <p:cNvPr id="15367" name="Rectangle 38"/>
          <p:cNvSpPr>
            <a:spLocks noChangeArrowheads="1"/>
          </p:cNvSpPr>
          <p:nvPr/>
        </p:nvSpPr>
        <p:spPr bwMode="auto">
          <a:xfrm>
            <a:off x="1828800" y="381000"/>
            <a:ext cx="7010400" cy="769441"/>
          </a:xfrm>
          <a:prstGeom prst="rect">
            <a:avLst/>
          </a:prstGeom>
          <a:noFill/>
          <a:ln w="9525">
            <a:noFill/>
            <a:miter lim="800000"/>
            <a:headEnd/>
            <a:tailEnd/>
          </a:ln>
        </p:spPr>
        <p:txBody>
          <a:bodyPr wrap="square">
            <a:spAutoFit/>
          </a:bodyPr>
          <a:lstStyle/>
          <a:p>
            <a:pPr algn="ctr"/>
            <a:r>
              <a:rPr lang="en-US" sz="2200" b="1" dirty="0">
                <a:solidFill>
                  <a:srgbClr val="953735"/>
                </a:solidFill>
                <a:latin typeface="+mn-lt"/>
                <a:cs typeface="Arial"/>
              </a:rPr>
              <a:t>IMPACT OF AIRCRAFT OBSERVATIONS ON HWRF FORECAST </a:t>
            </a:r>
            <a:br>
              <a:rPr lang="en-US" sz="2200" b="1" dirty="0">
                <a:solidFill>
                  <a:srgbClr val="953735"/>
                </a:solidFill>
                <a:latin typeface="+mn-lt"/>
                <a:cs typeface="Arial"/>
              </a:rPr>
            </a:br>
            <a:r>
              <a:rPr lang="en-US" sz="2200" b="1" dirty="0">
                <a:solidFill>
                  <a:srgbClr val="376092"/>
                </a:solidFill>
                <a:latin typeface="+mn-lt"/>
                <a:cs typeface="Arial"/>
              </a:rPr>
              <a:t> IMPROVING STORM STRUCTURE AT INITIAL TIME </a:t>
            </a:r>
          </a:p>
        </p:txBody>
      </p:sp>
      <p:sp>
        <p:nvSpPr>
          <p:cNvPr id="15368" name="Rectangle 41"/>
          <p:cNvSpPr>
            <a:spLocks noChangeArrowheads="1"/>
          </p:cNvSpPr>
          <p:nvPr/>
        </p:nvSpPr>
        <p:spPr bwMode="auto">
          <a:xfrm>
            <a:off x="381000" y="5943600"/>
            <a:ext cx="8382000" cy="457200"/>
          </a:xfrm>
          <a:prstGeom prst="rect">
            <a:avLst/>
          </a:prstGeom>
          <a:noFill/>
          <a:ln w="9525">
            <a:noFill/>
            <a:miter lim="800000"/>
            <a:headEnd/>
            <a:tailEnd/>
          </a:ln>
        </p:spPr>
        <p:txBody>
          <a:bodyPr>
            <a:spAutoFit/>
          </a:bodyPr>
          <a:lstStyle/>
          <a:p>
            <a:pPr>
              <a:spcBef>
                <a:spcPct val="50000"/>
              </a:spcBef>
            </a:pPr>
            <a:r>
              <a:rPr lang="en-US" sz="1200" dirty="0" err="1">
                <a:solidFill>
                  <a:schemeClr val="folHlink"/>
                </a:solidFill>
                <a:latin typeface="Calibri" pitchFamily="34" charset="0"/>
              </a:rPr>
              <a:t>Aksoy</a:t>
            </a:r>
            <a:r>
              <a:rPr lang="en-US" sz="1200" dirty="0">
                <a:solidFill>
                  <a:schemeClr val="folHlink"/>
                </a:solidFill>
                <a:latin typeface="Calibri" pitchFamily="34" charset="0"/>
              </a:rPr>
              <a:t>, A., S. </a:t>
            </a:r>
            <a:r>
              <a:rPr lang="en-US" sz="1200" dirty="0" err="1">
                <a:solidFill>
                  <a:schemeClr val="folHlink"/>
                </a:solidFill>
                <a:latin typeface="Calibri" pitchFamily="34" charset="0"/>
              </a:rPr>
              <a:t>Lorsolo</a:t>
            </a:r>
            <a:r>
              <a:rPr lang="en-US" sz="1200" dirty="0">
                <a:solidFill>
                  <a:schemeClr val="folHlink"/>
                </a:solidFill>
                <a:latin typeface="Calibri" pitchFamily="34" charset="0"/>
              </a:rPr>
              <a:t>, T. </a:t>
            </a:r>
            <a:r>
              <a:rPr lang="en-US" sz="1200" dirty="0" err="1">
                <a:solidFill>
                  <a:schemeClr val="folHlink"/>
                </a:solidFill>
                <a:latin typeface="Calibri" pitchFamily="34" charset="0"/>
              </a:rPr>
              <a:t>Vukicevic</a:t>
            </a:r>
            <a:r>
              <a:rPr lang="en-US" sz="1200" dirty="0">
                <a:solidFill>
                  <a:schemeClr val="folHlink"/>
                </a:solidFill>
                <a:latin typeface="Calibri" pitchFamily="34" charset="0"/>
              </a:rPr>
              <a:t>, K. </a:t>
            </a:r>
            <a:r>
              <a:rPr lang="en-US" sz="1200" dirty="0" err="1">
                <a:solidFill>
                  <a:schemeClr val="folHlink"/>
                </a:solidFill>
                <a:latin typeface="Calibri" pitchFamily="34" charset="0"/>
              </a:rPr>
              <a:t>Sellwood</a:t>
            </a:r>
            <a:r>
              <a:rPr lang="en-US" sz="1200" dirty="0">
                <a:solidFill>
                  <a:schemeClr val="folHlink"/>
                </a:solidFill>
                <a:latin typeface="Calibri" pitchFamily="34" charset="0"/>
              </a:rPr>
              <a:t>, S. </a:t>
            </a:r>
            <a:r>
              <a:rPr lang="en-US" sz="1200" dirty="0" err="1">
                <a:solidFill>
                  <a:schemeClr val="folHlink"/>
                </a:solidFill>
                <a:latin typeface="Calibri" pitchFamily="34" charset="0"/>
              </a:rPr>
              <a:t>Aberson</a:t>
            </a:r>
            <a:r>
              <a:rPr lang="en-US" sz="1200" dirty="0">
                <a:solidFill>
                  <a:schemeClr val="folHlink"/>
                </a:solidFill>
                <a:latin typeface="Calibri" pitchFamily="34" charset="0"/>
              </a:rPr>
              <a:t>, and F. Zhang, 2012: </a:t>
            </a:r>
            <a:r>
              <a:rPr lang="en-US" sz="1200" u="sng" dirty="0">
                <a:solidFill>
                  <a:schemeClr val="folHlink"/>
                </a:solidFill>
                <a:latin typeface="Calibri" pitchFamily="34" charset="0"/>
              </a:rPr>
              <a:t>The HWRF Hurricane Ensemble Data Assimilation System (HEDAS) for </a:t>
            </a:r>
            <a:r>
              <a:rPr lang="en-US" sz="1200" u="sng" dirty="0" err="1">
                <a:solidFill>
                  <a:schemeClr val="folHlink"/>
                </a:solidFill>
                <a:latin typeface="Calibri" pitchFamily="34" charset="0"/>
              </a:rPr>
              <a:t>highresolution</a:t>
            </a:r>
            <a:r>
              <a:rPr lang="en-US" sz="1200" u="sng" dirty="0">
                <a:solidFill>
                  <a:schemeClr val="folHlink"/>
                </a:solidFill>
                <a:latin typeface="Calibri" pitchFamily="34" charset="0"/>
              </a:rPr>
              <a:t> data: The impact of airborne Doppler radar observations in an OSSE</a:t>
            </a:r>
            <a:r>
              <a:rPr lang="en-US" sz="1200" dirty="0">
                <a:solidFill>
                  <a:schemeClr val="folHlink"/>
                </a:solidFill>
                <a:latin typeface="Calibri" pitchFamily="34" charset="0"/>
              </a:rPr>
              <a:t>. Mon. </a:t>
            </a:r>
            <a:r>
              <a:rPr lang="en-US" sz="1200" dirty="0" err="1">
                <a:solidFill>
                  <a:schemeClr val="folHlink"/>
                </a:solidFill>
                <a:latin typeface="Calibri" pitchFamily="34" charset="0"/>
              </a:rPr>
              <a:t>Wea</a:t>
            </a:r>
            <a:r>
              <a:rPr lang="en-US" sz="1200" dirty="0">
                <a:solidFill>
                  <a:schemeClr val="folHlink"/>
                </a:solidFill>
                <a:latin typeface="Calibri" pitchFamily="34" charset="0"/>
              </a:rPr>
              <a:t>. Rev (in press).</a:t>
            </a:r>
          </a:p>
        </p:txBody>
      </p:sp>
      <p:pic>
        <p:nvPicPr>
          <p:cNvPr id="15369" name="Picture 20"/>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5827712" y="1295400"/>
            <a:ext cx="3011488" cy="2259013"/>
          </a:xfrm>
          <a:prstGeom prst="rect">
            <a:avLst/>
          </a:prstGeom>
          <a:noFill/>
          <a:ln w="9525">
            <a:noFill/>
            <a:miter lim="800000"/>
            <a:headEnd/>
            <a:tailEnd/>
          </a:ln>
        </p:spPr>
      </p:pic>
      <p:pic>
        <p:nvPicPr>
          <p:cNvPr id="15370" name="Picture 21"/>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5830887" y="3657600"/>
            <a:ext cx="2855913" cy="2198688"/>
          </a:xfrm>
          <a:prstGeom prst="rect">
            <a:avLst/>
          </a:prstGeom>
          <a:noFill/>
          <a:ln w="9525">
            <a:noFill/>
            <a:miter lim="800000"/>
            <a:headEnd/>
            <a:tailEnd/>
          </a:ln>
        </p:spPr>
      </p:pic>
      <p:sp>
        <p:nvSpPr>
          <p:cNvPr id="15371" name="TextBox 25"/>
          <p:cNvSpPr txBox="1">
            <a:spLocks noChangeArrowheads="1"/>
          </p:cNvSpPr>
          <p:nvPr/>
        </p:nvSpPr>
        <p:spPr bwMode="auto">
          <a:xfrm>
            <a:off x="6248400" y="1447800"/>
            <a:ext cx="2514600" cy="646331"/>
          </a:xfrm>
          <a:prstGeom prst="rect">
            <a:avLst/>
          </a:prstGeom>
          <a:solidFill>
            <a:srgbClr val="FFFFFF">
              <a:alpha val="49020"/>
            </a:srgbClr>
          </a:solidFill>
          <a:ln w="9525">
            <a:noFill/>
            <a:miter lim="800000"/>
            <a:headEnd/>
            <a:tailEnd/>
          </a:ln>
        </p:spPr>
        <p:txBody>
          <a:bodyPr>
            <a:spAutoFit/>
          </a:bodyPr>
          <a:lstStyle/>
          <a:p>
            <a:pPr algn="ctr" defTabSz="457200"/>
            <a:r>
              <a:rPr lang="en-US" sz="1200" dirty="0">
                <a:latin typeface="Franklin Gothic Demi" pitchFamily="34" charset="0"/>
              </a:rPr>
              <a:t>ISAAC  Initial vortex (wind) </a:t>
            </a:r>
          </a:p>
          <a:p>
            <a:pPr algn="ctr" defTabSz="457200"/>
            <a:r>
              <a:rPr lang="en-US" sz="1200" dirty="0">
                <a:latin typeface="Franklin Gothic Demi" pitchFamily="34" charset="0"/>
              </a:rPr>
              <a:t>Operational HWRF (No Data Assimilation)</a:t>
            </a:r>
          </a:p>
        </p:txBody>
      </p:sp>
      <p:sp>
        <p:nvSpPr>
          <p:cNvPr id="15372" name="TextBox 26"/>
          <p:cNvSpPr txBox="1">
            <a:spLocks noChangeArrowheads="1"/>
          </p:cNvSpPr>
          <p:nvPr/>
        </p:nvSpPr>
        <p:spPr bwMode="auto">
          <a:xfrm>
            <a:off x="6248400" y="3810000"/>
            <a:ext cx="2286000" cy="646331"/>
          </a:xfrm>
          <a:prstGeom prst="rect">
            <a:avLst/>
          </a:prstGeom>
          <a:solidFill>
            <a:srgbClr val="FFFFFF">
              <a:alpha val="50196"/>
            </a:srgbClr>
          </a:solidFill>
          <a:ln w="9525">
            <a:noFill/>
            <a:miter lim="800000"/>
            <a:headEnd/>
            <a:tailEnd/>
          </a:ln>
        </p:spPr>
        <p:txBody>
          <a:bodyPr wrap="square">
            <a:spAutoFit/>
          </a:bodyPr>
          <a:lstStyle/>
          <a:p>
            <a:pPr algn="ctr" defTabSz="457200"/>
            <a:r>
              <a:rPr lang="en-US" sz="1200" dirty="0">
                <a:latin typeface="Franklin Gothic Demi" pitchFamily="34" charset="0"/>
              </a:rPr>
              <a:t>ISAAC Initial vortex (wind)</a:t>
            </a:r>
          </a:p>
          <a:p>
            <a:pPr algn="ctr" defTabSz="457200"/>
            <a:r>
              <a:rPr lang="en-US" sz="1200" dirty="0">
                <a:latin typeface="Franklin Gothic Demi" pitchFamily="34" charset="0"/>
              </a:rPr>
              <a:t>with assimilation of observations</a:t>
            </a:r>
          </a:p>
        </p:txBody>
      </p:sp>
      <p:sp>
        <p:nvSpPr>
          <p:cNvPr id="15373" name="Oval 50"/>
          <p:cNvSpPr>
            <a:spLocks noChangeArrowheads="1"/>
          </p:cNvSpPr>
          <p:nvPr/>
        </p:nvSpPr>
        <p:spPr bwMode="auto">
          <a:xfrm>
            <a:off x="6324600" y="4419600"/>
            <a:ext cx="1066800" cy="1143000"/>
          </a:xfrm>
          <a:prstGeom prst="ellipse">
            <a:avLst/>
          </a:prstGeom>
          <a:noFill/>
          <a:ln w="19050">
            <a:solidFill>
              <a:srgbClr val="FF0000"/>
            </a:solidFill>
            <a:round/>
            <a:headEnd/>
            <a:tailEnd/>
          </a:ln>
        </p:spPr>
        <p:txBody>
          <a:bodyPr wrap="none" anchor="ctr"/>
          <a:lstStyle/>
          <a:p>
            <a:pPr algn="ctr"/>
            <a:r>
              <a:rPr lang="en-US"/>
              <a:t>Dry and </a:t>
            </a:r>
          </a:p>
          <a:p>
            <a:pPr algn="ctr"/>
            <a:r>
              <a:rPr lang="en-US"/>
              <a:t>Sheared</a:t>
            </a:r>
          </a:p>
          <a:p>
            <a:pPr algn="ctr"/>
            <a:r>
              <a:rPr lang="en-US"/>
              <a:t>vortex</a:t>
            </a:r>
          </a:p>
        </p:txBody>
      </p:sp>
      <p:sp>
        <p:nvSpPr>
          <p:cNvPr id="15394" name="Rectangle 5"/>
          <p:cNvSpPr txBox="1">
            <a:spLocks noGrp="1" noChangeArrowheads="1"/>
          </p:cNvSpPr>
          <p:nvPr/>
        </p:nvSpPr>
        <p:spPr bwMode="auto">
          <a:xfrm>
            <a:off x="7543800" y="6400800"/>
            <a:ext cx="1066800" cy="228600"/>
          </a:xfrm>
          <a:prstGeom prst="rect">
            <a:avLst/>
          </a:prstGeom>
          <a:noFill/>
          <a:ln w="9525">
            <a:noFill/>
            <a:miter lim="800000"/>
            <a:headEnd/>
            <a:tailEnd/>
          </a:ln>
        </p:spPr>
        <p:txBody>
          <a:bodyPr/>
          <a:lstStyle/>
          <a:p>
            <a:r>
              <a:rPr lang="en-US" sz="1100">
                <a:solidFill>
                  <a:srgbClr val="606060"/>
                </a:solidFill>
                <a:ea typeface="MS PGothic" pitchFamily="34" charset="-128"/>
              </a:rPr>
              <a:t>Challenges</a:t>
            </a:r>
          </a:p>
        </p:txBody>
      </p:sp>
      <p:grpSp>
        <p:nvGrpSpPr>
          <p:cNvPr id="85" name="Group 84"/>
          <p:cNvGrpSpPr/>
          <p:nvPr/>
        </p:nvGrpSpPr>
        <p:grpSpPr>
          <a:xfrm>
            <a:off x="228600" y="152400"/>
            <a:ext cx="1524000" cy="1066800"/>
            <a:chOff x="228600" y="228600"/>
            <a:chExt cx="1752600" cy="1219200"/>
          </a:xfrm>
        </p:grpSpPr>
        <p:pic>
          <p:nvPicPr>
            <p:cNvPr id="86" name="Picture 85" descr="H_Bill_8_19_sunset1.jpe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87"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001389" y="901457"/>
              <a:ext cx="978952" cy="372171"/>
            </a:xfrm>
            <a:prstGeom prst="rect">
              <a:avLst/>
            </a:prstGeom>
            <a:noFill/>
            <a:ln w="12700">
              <a:noFill/>
              <a:miter lim="800000"/>
              <a:headEnd/>
              <a:tailEnd/>
            </a:ln>
          </p:spPr>
        </p:pic>
        <p:pic>
          <p:nvPicPr>
            <p:cNvPr id="88" name="Picture 6" descr="g-iv.png"/>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1336872" y="269672"/>
              <a:ext cx="643468" cy="314019"/>
            </a:xfrm>
            <a:prstGeom prst="rect">
              <a:avLst/>
            </a:prstGeom>
            <a:noFill/>
            <a:ln w="9525">
              <a:noFill/>
              <a:miter lim="800000"/>
              <a:headEnd/>
              <a:tailEnd/>
            </a:ln>
          </p:spPr>
        </p:pic>
        <p:sp>
          <p:nvSpPr>
            <p:cNvPr id="89" name="TextBox 88"/>
            <p:cNvSpPr txBox="1"/>
            <p:nvPr/>
          </p:nvSpPr>
          <p:spPr bwMode="auto">
            <a:xfrm>
              <a:off x="497970" y="242119"/>
              <a:ext cx="840204" cy="430887"/>
            </a:xfrm>
            <a:prstGeom prst="rect">
              <a:avLst/>
            </a:prstGeom>
            <a:noFill/>
          </p:spPr>
          <p:txBody>
            <a:bodyPr wrap="none">
              <a:spAutoFit/>
            </a:bodyPr>
            <a:lstStyle/>
            <a:p>
              <a:pPr algn="r" fontAlgn="auto">
                <a:spcBef>
                  <a:spcPts val="0"/>
                </a:spcBef>
                <a:spcAft>
                  <a:spcPts val="0"/>
                </a:spcAft>
                <a:defRPr/>
              </a:pPr>
              <a:r>
                <a:rPr lang="en-US" sz="500" dirty="0">
                  <a:ln w="6350">
                    <a:solidFill>
                      <a:schemeClr val="accent6">
                        <a:lumMod val="75000"/>
                      </a:schemeClr>
                    </a:solidFill>
                    <a:prstDash val="solid"/>
                  </a:ln>
                  <a:latin typeface="+mn-lt"/>
                </a:rPr>
                <a:t>The NOAA G-IV</a:t>
              </a:r>
              <a:br>
                <a:rPr lang="en-US" sz="500" dirty="0">
                  <a:ln w="6350">
                    <a:solidFill>
                      <a:schemeClr val="accent6">
                        <a:lumMod val="75000"/>
                      </a:schemeClr>
                    </a:solidFill>
                    <a:prstDash val="solid"/>
                  </a:ln>
                  <a:latin typeface="+mn-lt"/>
                </a:rPr>
              </a:br>
              <a:r>
                <a:rPr lang="en-US" sz="500" dirty="0">
                  <a:ln w="6350">
                    <a:solidFill>
                      <a:schemeClr val="accent6">
                        <a:lumMod val="75000"/>
                      </a:schemeClr>
                    </a:solidFill>
                    <a:prstDash val="solid"/>
                  </a:ln>
                  <a:latin typeface="+mn-lt"/>
                </a:rPr>
                <a:t>above and around</a:t>
              </a:r>
            </a:p>
            <a:p>
              <a:pPr algn="r" fontAlgn="auto">
                <a:spcBef>
                  <a:spcPts val="0"/>
                </a:spcBef>
                <a:spcAft>
                  <a:spcPts val="0"/>
                </a:spcAft>
                <a:defRPr/>
              </a:pPr>
              <a:r>
                <a:rPr lang="en-US" sz="500" dirty="0">
                  <a:ln w="6350">
                    <a:solidFill>
                      <a:schemeClr val="accent6">
                        <a:lumMod val="75000"/>
                      </a:schemeClr>
                    </a:solidFill>
                    <a:prstDash val="solid"/>
                  </a:ln>
                  <a:latin typeface="+mn-lt"/>
                </a:rPr>
                <a:t>the hurricane</a:t>
              </a:r>
            </a:p>
          </p:txBody>
        </p:sp>
        <p:sp>
          <p:nvSpPr>
            <p:cNvPr id="90" name="TextBox 89"/>
            <p:cNvSpPr txBox="1"/>
            <p:nvPr/>
          </p:nvSpPr>
          <p:spPr bwMode="auto">
            <a:xfrm>
              <a:off x="304800" y="990600"/>
              <a:ext cx="762000" cy="369332"/>
            </a:xfrm>
            <a:prstGeom prst="rect">
              <a:avLst/>
            </a:prstGeom>
            <a:noFill/>
          </p:spPr>
          <p:txBody>
            <a:bodyPr wrap="square">
              <a:spAutoFit/>
            </a:bodyPr>
            <a:lstStyle/>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NOAA P-3</a:t>
              </a:r>
              <a:b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b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samples inside</a:t>
              </a:r>
            </a:p>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hurrican</a:t>
              </a:r>
              <a:r>
                <a:rPr lang="en-US" sz="500" dirty="0">
                  <a:ln w="6350">
                    <a:solidFill>
                      <a:schemeClr val="accent6">
                        <a:lumMod val="75000"/>
                      </a:schemeClr>
                    </a:solidFill>
                    <a:prstDash val="solid"/>
                  </a:ln>
                  <a:effectLst>
                    <a:outerShdw blurRad="38100" dist="38100" dir="2700000" algn="tl">
                      <a:srgbClr val="000000">
                        <a:alpha val="43137"/>
                      </a:srgbClr>
                    </a:outerShdw>
                  </a:effectLst>
                  <a:latin typeface="+mn-lt"/>
                </a:rPr>
                <a:t>e</a:t>
              </a:r>
            </a:p>
          </p:txBody>
        </p:sp>
      </p:grpSp>
      <p:graphicFrame>
        <p:nvGraphicFramePr>
          <p:cNvPr id="2" name="Table 1"/>
          <p:cNvGraphicFramePr>
            <a:graphicFrameLocks noGrp="1"/>
          </p:cNvGraphicFramePr>
          <p:nvPr>
            <p:extLst>
              <p:ext uri="{D42A27DB-BD31-4B8C-83A1-F6EECF244321}">
                <p14:modId xmlns:p14="http://schemas.microsoft.com/office/powerpoint/2010/main" xmlns="" val="467167033"/>
              </p:ext>
            </p:extLst>
          </p:nvPr>
        </p:nvGraphicFramePr>
        <p:xfrm>
          <a:off x="381000" y="3810000"/>
          <a:ext cx="5257800" cy="1981200"/>
        </p:xfrm>
        <a:graphic>
          <a:graphicData uri="http://schemas.openxmlformats.org/drawingml/2006/table">
            <a:tbl>
              <a:tblPr>
                <a:tableStyleId>{5C22544A-7EE6-4342-B048-85BDC9FD1C3A}</a:tableStyleId>
              </a:tblPr>
              <a:tblGrid>
                <a:gridCol w="2278380"/>
                <a:gridCol w="788670"/>
                <a:gridCol w="701040"/>
                <a:gridCol w="701040"/>
                <a:gridCol w="788670"/>
              </a:tblGrid>
              <a:tr h="304800">
                <a:tc gridSpan="5">
                  <a:txBody>
                    <a:bodyPr/>
                    <a:lstStyle/>
                    <a:p>
                      <a:pPr algn="ctr"/>
                      <a:r>
                        <a:rPr lang="en-US" sz="2000" b="1" dirty="0" smtClean="0"/>
                        <a:t>ISAAC (2012):</a:t>
                      </a:r>
                      <a:r>
                        <a:rPr lang="en-US" sz="2000" b="1" baseline="0" dirty="0" smtClean="0"/>
                        <a:t> Intensity Errors (</a:t>
                      </a:r>
                      <a:r>
                        <a:rPr lang="en-US" sz="2000" b="1" baseline="0" dirty="0" err="1" smtClean="0"/>
                        <a:t>kt</a:t>
                      </a:r>
                      <a:r>
                        <a:rPr lang="en-US" sz="2000" b="1" baseline="0" dirty="0" smtClean="0"/>
                        <a:t>)</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c hMerge="1">
                  <a:txBody>
                    <a:bodyPr/>
                    <a:lstStyle/>
                    <a:p>
                      <a:endParaRPr lang="en-US" sz="2000" b="1" dirty="0"/>
                    </a:p>
                  </a:txBody>
                  <a:tcPr/>
                </a:tc>
              </a:tr>
              <a:tr h="304800">
                <a:tc>
                  <a:txBody>
                    <a:bodyPr/>
                    <a:lstStyle/>
                    <a:p>
                      <a:pPr algn="ctr"/>
                      <a:r>
                        <a:rPr lang="en-US" sz="2000" b="1" dirty="0" smtClean="0"/>
                        <a:t>Hours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12</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24</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36</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48</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solidFill>
                            <a:srgbClr val="FF0000"/>
                          </a:solidFill>
                        </a:rPr>
                        <a:t>Operational</a:t>
                      </a:r>
                      <a:r>
                        <a:rPr lang="en-US" sz="2000" b="1" baseline="0" dirty="0" smtClean="0">
                          <a:solidFill>
                            <a:srgbClr val="FF0000"/>
                          </a:solidFill>
                        </a:rPr>
                        <a:t> HWRF</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13</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16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FF0000"/>
                          </a:solidFill>
                        </a:rPr>
                        <a:t>26</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solidFill>
                            <a:srgbClr val="0070C0"/>
                          </a:solidFill>
                        </a:rPr>
                        <a:t>With P3</a:t>
                      </a:r>
                      <a:r>
                        <a:rPr lang="en-US" sz="2000" b="1" baseline="0" dirty="0" smtClean="0">
                          <a:solidFill>
                            <a:srgbClr val="0070C0"/>
                          </a:solidFill>
                        </a:rPr>
                        <a:t> Data</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8</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3</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9</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solidFill>
                            <a:srgbClr val="0070C0"/>
                          </a:solidFill>
                        </a:rPr>
                        <a:t>20</a:t>
                      </a:r>
                      <a:endParaRPr lang="en-US" sz="2000" b="1" dirty="0">
                        <a:solidFill>
                          <a:srgbClr val="0070C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pPr algn="ctr"/>
                      <a:r>
                        <a:rPr lang="en-US" sz="2000" b="1" dirty="0" smtClean="0"/>
                        <a:t>Cases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9</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7</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5</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3</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35" name="Straight Arrow Connector 34"/>
          <p:cNvCxnSpPr/>
          <p:nvPr/>
        </p:nvCxnSpPr>
        <p:spPr>
          <a:xfrm flipH="1" flipV="1">
            <a:off x="666584" y="1616416"/>
            <a:ext cx="95416" cy="59984"/>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34" name="Picture 33" descr="Screen shot 2012-08-30 at 3.08.28 PM.png"/>
          <p:cNvPicPr>
            <a:picLocks noChangeAspect="1"/>
          </p:cNvPicPr>
          <p:nvPr/>
        </p:nvPicPr>
        <p:blipFill rotWithShape="1">
          <a:blip r:embed="rId7" cstate="print">
            <a:extLst>
              <a:ext uri="{28A0092B-C50C-407E-A947-70E740481C1C}">
                <a14:useLocalDpi xmlns:a14="http://schemas.microsoft.com/office/drawing/2010/main" xmlns="" val="0"/>
              </a:ext>
            </a:extLst>
          </a:blip>
          <a:srcRect l="18246" t="5274" r="16297" b="10929"/>
          <a:stretch/>
        </p:blipFill>
        <p:spPr>
          <a:xfrm>
            <a:off x="396164" y="1371600"/>
            <a:ext cx="2347036" cy="2276856"/>
          </a:xfrm>
          <a:prstGeom prst="rect">
            <a:avLst/>
          </a:prstGeom>
        </p:spPr>
      </p:pic>
      <p:pic>
        <p:nvPicPr>
          <p:cNvPr id="27" name="Picture 26" descr="20120827H1wind30.gif"/>
          <p:cNvPicPr>
            <a:picLocks/>
          </p:cNvPicPr>
          <p:nvPr/>
        </p:nvPicPr>
        <p:blipFill rotWithShape="1">
          <a:blip r:embed="rId8" cstate="print">
            <a:extLst>
              <a:ext uri="{BEBA8EAE-BF5A-486C-A8C5-ECC9F3942E4B}">
                <a14:imgProps xmlns:a14="http://schemas.microsoft.com/office/drawing/2010/main" xmlns="">
                  <a14:imgLayer r:embed="rId12">
                    <a14:imgEffect>
                      <a14:backgroundRemoval t="17285" b="80853" l="15101" r="72740">
                        <a14:backgroundMark x1="37544" y1="43833" x2="37544" y2="43833"/>
                      </a14:backgroundRemoval>
                    </a14:imgEffect>
                  </a14:imgLayer>
                </a14:imgProps>
              </a:ext>
              <a:ext uri="{28A0092B-C50C-407E-A947-70E740481C1C}">
                <a14:useLocalDpi xmlns:a14="http://schemas.microsoft.com/office/drawing/2010/main" xmlns="" val="0"/>
              </a:ext>
            </a:extLst>
          </a:blip>
          <a:srcRect l="7896" t="9339" r="20055" b="11201"/>
          <a:stretch/>
        </p:blipFill>
        <p:spPr>
          <a:xfrm>
            <a:off x="533400" y="1676400"/>
            <a:ext cx="2133600" cy="198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p:cNvSpPr>
          <p:nvPr>
            <p:ph type="body" sz="half" idx="4294967295"/>
          </p:nvPr>
        </p:nvSpPr>
        <p:spPr>
          <a:xfrm>
            <a:off x="381000" y="1066800"/>
            <a:ext cx="4267200" cy="1066800"/>
          </a:xfrm>
        </p:spPr>
        <p:txBody>
          <a:bodyPr/>
          <a:lstStyle/>
          <a:p>
            <a:pPr defTabSz="457200" eaLnBrk="1" hangingPunct="1"/>
            <a:r>
              <a:rPr lang="en-US" altLang="zh-CN" sz="1800" dirty="0" smtClean="0"/>
              <a:t>Multiple high resolution nest </a:t>
            </a:r>
          </a:p>
          <a:p>
            <a:pPr defTabSz="457200" eaLnBrk="1" hangingPunct="1"/>
            <a:r>
              <a:rPr lang="en-US" altLang="zh-CN" sz="1800" dirty="0" smtClean="0"/>
              <a:t>Storm </a:t>
            </a:r>
            <a:r>
              <a:rPr lang="en-US" altLang="zh-CN" sz="1800" dirty="0" err="1" smtClean="0"/>
              <a:t>storm</a:t>
            </a:r>
            <a:r>
              <a:rPr lang="en-US" altLang="zh-CN" sz="1800" dirty="0" smtClean="0"/>
              <a:t> interactions</a:t>
            </a:r>
          </a:p>
          <a:p>
            <a:pPr defTabSz="457200" eaLnBrk="1" hangingPunct="1"/>
            <a:r>
              <a:rPr lang="en-US" altLang="zh-CN" sz="1800" dirty="0" smtClean="0"/>
              <a:t>Genesis products</a:t>
            </a:r>
          </a:p>
        </p:txBody>
      </p:sp>
      <p:sp>
        <p:nvSpPr>
          <p:cNvPr id="17416" name="Rectangle 9"/>
          <p:cNvSpPr>
            <a:spLocks noChangeArrowheads="1"/>
          </p:cNvSpPr>
          <p:nvPr/>
        </p:nvSpPr>
        <p:spPr bwMode="auto">
          <a:xfrm>
            <a:off x="0" y="27341"/>
            <a:ext cx="9144000" cy="1077218"/>
          </a:xfrm>
          <a:prstGeom prst="rect">
            <a:avLst/>
          </a:prstGeom>
          <a:noFill/>
          <a:ln w="9525">
            <a:noFill/>
            <a:miter lim="800000"/>
            <a:headEnd/>
            <a:tailEnd/>
          </a:ln>
        </p:spPr>
        <p:txBody>
          <a:bodyPr wrap="square">
            <a:spAutoFit/>
          </a:bodyPr>
          <a:lstStyle/>
          <a:p>
            <a:pPr algn="ctr"/>
            <a:r>
              <a:rPr lang="en-US" sz="3200" b="1" dirty="0">
                <a:solidFill>
                  <a:srgbClr val="953735"/>
                </a:solidFill>
                <a:latin typeface="Calibri" pitchFamily="34" charset="0"/>
              </a:rPr>
              <a:t>NEXT GENERATION </a:t>
            </a:r>
            <a:r>
              <a:rPr lang="en-US" sz="3200" b="1" dirty="0" smtClean="0">
                <a:solidFill>
                  <a:srgbClr val="953735"/>
                </a:solidFill>
                <a:latin typeface="Calibri" pitchFamily="34" charset="0"/>
              </a:rPr>
              <a:t>EFFORT:</a:t>
            </a:r>
          </a:p>
          <a:p>
            <a:pPr algn="ctr"/>
            <a:r>
              <a:rPr lang="en-US" sz="3200" b="1" dirty="0" smtClean="0">
                <a:solidFill>
                  <a:schemeClr val="tx2"/>
                </a:solidFill>
                <a:latin typeface="Calibri" pitchFamily="34" charset="0"/>
              </a:rPr>
              <a:t>THE </a:t>
            </a:r>
            <a:r>
              <a:rPr lang="en-US" sz="3200" b="1" dirty="0">
                <a:solidFill>
                  <a:schemeClr val="tx2"/>
                </a:solidFill>
                <a:latin typeface="Calibri" pitchFamily="34" charset="0"/>
              </a:rPr>
              <a:t>BASIN SCALE 3-KM HWRF</a:t>
            </a:r>
          </a:p>
        </p:txBody>
      </p:sp>
      <p:sp>
        <p:nvSpPr>
          <p:cNvPr id="17417" name="Rectangle 5"/>
          <p:cNvSpPr>
            <a:spLocks/>
          </p:cNvSpPr>
          <p:nvPr/>
        </p:nvSpPr>
        <p:spPr bwMode="auto">
          <a:xfrm>
            <a:off x="3962400" y="1066800"/>
            <a:ext cx="4648200" cy="1066800"/>
          </a:xfrm>
          <a:prstGeom prst="rect">
            <a:avLst/>
          </a:prstGeom>
          <a:noFill/>
          <a:ln w="9525">
            <a:noFill/>
            <a:miter lim="800000"/>
            <a:headEnd/>
            <a:tailEnd/>
          </a:ln>
        </p:spPr>
        <p:txBody>
          <a:bodyPr/>
          <a:lstStyle/>
          <a:p>
            <a:pPr marL="342900" indent="-342900" defTabSz="457200">
              <a:lnSpc>
                <a:spcPct val="90000"/>
              </a:lnSpc>
              <a:spcBef>
                <a:spcPct val="20000"/>
              </a:spcBef>
              <a:buFont typeface="Arial" charset="0"/>
              <a:buChar char="•"/>
            </a:pPr>
            <a:r>
              <a:rPr lang="en-US" altLang="zh-CN" dirty="0">
                <a:latin typeface="Calibri" pitchFamily="34" charset="0"/>
              </a:rPr>
              <a:t>Daily Tropical Outlook (Tropical Waves)</a:t>
            </a:r>
          </a:p>
          <a:p>
            <a:pPr marL="342900" indent="-342900" defTabSz="457200">
              <a:lnSpc>
                <a:spcPct val="90000"/>
              </a:lnSpc>
              <a:spcBef>
                <a:spcPct val="20000"/>
              </a:spcBef>
              <a:buFont typeface="Arial" charset="0"/>
              <a:buChar char="•"/>
            </a:pPr>
            <a:r>
              <a:rPr lang="en-US" altLang="zh-CN" dirty="0">
                <a:latin typeface="Calibri" pitchFamily="34" charset="0"/>
              </a:rPr>
              <a:t>Computational efficiency</a:t>
            </a:r>
          </a:p>
          <a:p>
            <a:pPr marL="342900" indent="-342900" defTabSz="457200">
              <a:lnSpc>
                <a:spcPct val="90000"/>
              </a:lnSpc>
              <a:spcBef>
                <a:spcPct val="20000"/>
              </a:spcBef>
              <a:buFont typeface="Arial" charset="0"/>
              <a:buChar char="•"/>
            </a:pPr>
            <a:r>
              <a:rPr lang="en-US" altLang="zh-CN" dirty="0">
                <a:latin typeface="Calibri" pitchFamily="34" charset="0"/>
              </a:rPr>
              <a:t>Efficient for Data Assimilation</a:t>
            </a:r>
          </a:p>
        </p:txBody>
      </p:sp>
      <p:grpSp>
        <p:nvGrpSpPr>
          <p:cNvPr id="17420" name="Group 12"/>
          <p:cNvGrpSpPr>
            <a:grpSpLocks/>
          </p:cNvGrpSpPr>
          <p:nvPr/>
        </p:nvGrpSpPr>
        <p:grpSpPr bwMode="auto">
          <a:xfrm>
            <a:off x="877186" y="2133600"/>
            <a:ext cx="7123814" cy="4572000"/>
            <a:chOff x="624" y="1344"/>
            <a:chExt cx="4221" cy="2709"/>
          </a:xfrm>
        </p:grpSpPr>
        <p:pic>
          <p:nvPicPr>
            <p:cNvPr id="17418" name="Picture 10" descr="C:\Users\gopal\Desktop\HWRF-Basinscale_06L-07L-09E.gif"/>
            <p:cNvPicPr>
              <a:picLocks noChangeAspect="1" noChangeArrowheads="1" noCrop="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4" y="1344"/>
              <a:ext cx="4221" cy="2686"/>
            </a:xfrm>
            <a:prstGeom prst="rect">
              <a:avLst/>
            </a:prstGeom>
            <a:noFill/>
          </p:spPr>
        </p:pic>
        <p:sp>
          <p:nvSpPr>
            <p:cNvPr id="17419" name="Rectangle 5"/>
            <p:cNvSpPr>
              <a:spLocks noChangeArrowheads="1"/>
            </p:cNvSpPr>
            <p:nvPr/>
          </p:nvSpPr>
          <p:spPr bwMode="auto">
            <a:xfrm>
              <a:off x="672" y="3840"/>
              <a:ext cx="4142" cy="213"/>
            </a:xfrm>
            <a:prstGeom prst="rect">
              <a:avLst/>
            </a:prstGeom>
            <a:noFill/>
            <a:ln w="9525">
              <a:noFill/>
              <a:miter lim="800000"/>
              <a:headEnd/>
              <a:tailEnd/>
            </a:ln>
          </p:spPr>
          <p:txBody>
            <a:bodyPr>
              <a:spAutoFit/>
            </a:bodyPr>
            <a:lstStyle/>
            <a:p>
              <a:pPr marL="228600" indent="-228600" algn="ctr" defTabSz="457200"/>
              <a:r>
                <a:rPr lang="en-US" altLang="zh-CN" sz="1600" b="1">
                  <a:solidFill>
                    <a:schemeClr val="bg1"/>
                  </a:solidFill>
                </a:rPr>
                <a:t>Website at AOML: </a:t>
              </a:r>
              <a:r>
                <a:rPr lang="en-US" altLang="zh-CN" sz="1600" b="1" u="sng">
                  <a:solidFill>
                    <a:schemeClr val="bg1"/>
                  </a:solidFill>
                </a:rPr>
                <a:t>https://storm.aoml.noaa.gov/realtime</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164812"/>
            <a:ext cx="9144000" cy="584775"/>
          </a:xfrm>
          <a:prstGeom prst="rect">
            <a:avLst/>
          </a:prstGeom>
          <a:noFill/>
          <a:ln w="9525">
            <a:noFill/>
            <a:miter lim="800000"/>
            <a:headEnd/>
            <a:tailEnd/>
          </a:ln>
        </p:spPr>
        <p:txBody>
          <a:bodyPr wrap="square">
            <a:spAutoFit/>
          </a:bodyPr>
          <a:lstStyle/>
          <a:p>
            <a:pPr algn="ctr"/>
            <a:r>
              <a:rPr lang="en-US" sz="3200" b="1" dirty="0">
                <a:solidFill>
                  <a:srgbClr val="953735"/>
                </a:solidFill>
                <a:latin typeface="Calibri" pitchFamily="34" charset="0"/>
              </a:rPr>
              <a:t>PROMISES AND </a:t>
            </a:r>
            <a:r>
              <a:rPr lang="en-US" sz="3200" b="1" dirty="0">
                <a:solidFill>
                  <a:schemeClr val="tx2"/>
                </a:solidFill>
                <a:latin typeface="Calibri" pitchFamily="34" charset="0"/>
              </a:rPr>
              <a:t>CHALLENGES</a:t>
            </a:r>
          </a:p>
        </p:txBody>
      </p:sp>
      <p:sp>
        <p:nvSpPr>
          <p:cNvPr id="18435" name="Rectangle 6"/>
          <p:cNvSpPr>
            <a:spLocks noGrp="1"/>
          </p:cNvSpPr>
          <p:nvPr>
            <p:ph type="body" idx="1"/>
          </p:nvPr>
        </p:nvSpPr>
        <p:spPr>
          <a:xfrm>
            <a:off x="685800" y="3657600"/>
            <a:ext cx="7772400" cy="2697162"/>
          </a:xfrm>
        </p:spPr>
        <p:txBody>
          <a:bodyPr/>
          <a:lstStyle/>
          <a:p>
            <a:pPr eaLnBrk="1" hangingPunct="1">
              <a:lnSpc>
                <a:spcPct val="90000"/>
              </a:lnSpc>
            </a:pPr>
            <a:r>
              <a:rPr lang="en-US" sz="2000" dirty="0" smtClean="0"/>
              <a:t>Will further physics advancements improve forecasts?</a:t>
            </a:r>
          </a:p>
          <a:p>
            <a:pPr eaLnBrk="1" hangingPunct="1">
              <a:lnSpc>
                <a:spcPct val="90000"/>
              </a:lnSpc>
            </a:pPr>
            <a:r>
              <a:rPr lang="en-US" sz="2000" dirty="0" smtClean="0"/>
              <a:t>Will the Tail Doppler Radar data (P3s) improve the predictions of 10-m wind for the HWRF system? </a:t>
            </a:r>
          </a:p>
          <a:p>
            <a:pPr eaLnBrk="1" hangingPunct="1">
              <a:lnSpc>
                <a:spcPct val="90000"/>
              </a:lnSpc>
            </a:pPr>
            <a:r>
              <a:rPr lang="en-US" sz="2000" dirty="0" smtClean="0"/>
              <a:t>Will the HWRF tropical prediction system improve track and intensity forecasting</a:t>
            </a:r>
          </a:p>
          <a:p>
            <a:pPr eaLnBrk="1" hangingPunct="1">
              <a:lnSpc>
                <a:spcPct val="90000"/>
              </a:lnSpc>
            </a:pPr>
            <a:r>
              <a:rPr lang="en-US" sz="2000" dirty="0" smtClean="0"/>
              <a:t>Is the 10-m wind sufficient to depict intensification process in tropical storms ?</a:t>
            </a:r>
          </a:p>
          <a:p>
            <a:pPr eaLnBrk="1" hangingPunct="1">
              <a:lnSpc>
                <a:spcPct val="90000"/>
              </a:lnSpc>
            </a:pPr>
            <a:r>
              <a:rPr lang="en-US" sz="2000" dirty="0" smtClean="0"/>
              <a:t>Limits of predictability of TCs </a:t>
            </a:r>
            <a:r>
              <a:rPr lang="en-US" sz="2000" dirty="0" smtClean="0"/>
              <a:t>?</a:t>
            </a:r>
          </a:p>
          <a:p>
            <a:pPr eaLnBrk="1" hangingPunct="1">
              <a:lnSpc>
                <a:spcPct val="90000"/>
              </a:lnSpc>
            </a:pPr>
            <a:endParaRPr lang="en-US" sz="2000" dirty="0" smtClean="0"/>
          </a:p>
        </p:txBody>
      </p:sp>
      <p:graphicFrame>
        <p:nvGraphicFramePr>
          <p:cNvPr id="18504" name="Object 72"/>
          <p:cNvGraphicFramePr>
            <a:graphicFrameLocks noChangeAspect="1"/>
          </p:cNvGraphicFramePr>
          <p:nvPr>
            <p:extLst>
              <p:ext uri="{D42A27DB-BD31-4B8C-83A1-F6EECF244321}">
                <p14:modId xmlns:p14="http://schemas.microsoft.com/office/powerpoint/2010/main" xmlns="" val="2820083164"/>
              </p:ext>
            </p:extLst>
          </p:nvPr>
        </p:nvGraphicFramePr>
        <p:xfrm>
          <a:off x="4648200" y="818707"/>
          <a:ext cx="4114800" cy="2838893"/>
        </p:xfrm>
        <a:graphic>
          <a:graphicData uri="http://schemas.openxmlformats.org/presentationml/2006/ole">
            <p:oleObj spid="_x0000_s18538" name="Chart" r:id="rId4" imgW="4106160" imgH="3083760" progId="Excel.Sheet.8">
              <p:embed/>
            </p:oleObj>
          </a:graphicData>
        </a:graphic>
      </p:graphicFrame>
      <p:graphicFrame>
        <p:nvGraphicFramePr>
          <p:cNvPr id="18510" name="Object 78"/>
          <p:cNvGraphicFramePr>
            <a:graphicFrameLocks noChangeAspect="1"/>
          </p:cNvGraphicFramePr>
          <p:nvPr>
            <p:extLst>
              <p:ext uri="{D42A27DB-BD31-4B8C-83A1-F6EECF244321}">
                <p14:modId xmlns:p14="http://schemas.microsoft.com/office/powerpoint/2010/main" xmlns="" val="2400161072"/>
              </p:ext>
            </p:extLst>
          </p:nvPr>
        </p:nvGraphicFramePr>
        <p:xfrm>
          <a:off x="381000" y="822105"/>
          <a:ext cx="4210493" cy="2834906"/>
        </p:xfrm>
        <a:graphic>
          <a:graphicData uri="http://schemas.openxmlformats.org/presentationml/2006/ole">
            <p:oleObj spid="_x0000_s18539" name="Chart" r:id="rId5" imgW="4551120" imgH="3058200" progId="Excel.Sheet.8">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6308" name="Rectangle 4"/>
          <p:cNvSpPr>
            <a:spLocks noGrp="1" noChangeArrowheads="1"/>
          </p:cNvSpPr>
          <p:nvPr>
            <p:ph type="ctrTitle" idx="4294967295"/>
          </p:nvPr>
        </p:nvSpPr>
        <p:spPr>
          <a:xfrm>
            <a:off x="152400" y="762000"/>
            <a:ext cx="3465513" cy="1216025"/>
          </a:xfrm>
          <a:effectLst>
            <a:outerShdw blurRad="111125" dist="38100" dir="2700000">
              <a:srgbClr val="000000">
                <a:alpha val="55000"/>
              </a:srgbClr>
            </a:outerShdw>
          </a:effectLst>
        </p:spPr>
        <p:txBody>
          <a:bodyPr lIns="274320"/>
          <a:lstStyle/>
          <a:p>
            <a:pPr algn="r" eaLnBrk="1" hangingPunct="1"/>
            <a:r>
              <a:rPr lang="en-US" sz="4800" b="1" dirty="0" smtClean="0">
                <a:solidFill>
                  <a:schemeClr val="bg1"/>
                </a:solidFill>
                <a:ea typeface="Calibri" pitchFamily="34" charset="0"/>
                <a:cs typeface="Calibri" pitchFamily="34" charset="0"/>
              </a:rPr>
              <a:t>Questions ?</a:t>
            </a:r>
            <a:endParaRPr lang="en-US" sz="4800" b="1" dirty="0" smtClean="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p:cNvGrpSpPr>
            <a:grpSpLocks/>
          </p:cNvGrpSpPr>
          <p:nvPr/>
        </p:nvGrpSpPr>
        <p:grpSpPr bwMode="auto">
          <a:xfrm>
            <a:off x="5791200" y="914400"/>
            <a:ext cx="3352800" cy="5594377"/>
            <a:chOff x="5809196" y="1292823"/>
            <a:chExt cx="3261307" cy="5171290"/>
          </a:xfrm>
        </p:grpSpPr>
        <p:pic>
          <p:nvPicPr>
            <p:cNvPr id="54282" name="Picture 22" descr="ISAAC09L.2012082800.fsct.png"/>
            <p:cNvPicPr>
              <a:picLocks noChangeAspect="1"/>
            </p:cNvPicPr>
            <p:nvPr/>
          </p:nvPicPr>
          <p:blipFill>
            <a:blip r:embed="rId3" cstate="print"/>
            <a:srcRect/>
            <a:stretch>
              <a:fillRect/>
            </a:stretch>
          </p:blipFill>
          <p:spPr bwMode="auto">
            <a:xfrm>
              <a:off x="5809196" y="4264934"/>
              <a:ext cx="3261307" cy="2199179"/>
            </a:xfrm>
            <a:prstGeom prst="rect">
              <a:avLst/>
            </a:prstGeom>
            <a:noFill/>
            <a:ln w="9525">
              <a:noFill/>
              <a:miter lim="800000"/>
              <a:headEnd/>
              <a:tailEnd/>
            </a:ln>
          </p:spPr>
        </p:pic>
        <p:pic>
          <p:nvPicPr>
            <p:cNvPr id="54283" name="Picture 21" descr="swath.ISAAC09L.2012082712.png"/>
            <p:cNvPicPr>
              <a:picLocks noChangeAspect="1"/>
            </p:cNvPicPr>
            <p:nvPr/>
          </p:nvPicPr>
          <p:blipFill>
            <a:blip r:embed="rId4" cstate="screen">
              <a:extLst>
                <a:ext uri="{28A0092B-C50C-407E-A947-70E740481C1C}">
                  <a14:useLocalDpi xmlns:a14="http://schemas.microsoft.com/office/drawing/2010/main" xmlns=""/>
                </a:ext>
              </a:extLst>
            </a:blip>
            <a:srcRect l="12260" t="12189" r="54131" b="2757"/>
            <a:stretch>
              <a:fillRect/>
            </a:stretch>
          </p:blipFill>
          <p:spPr bwMode="auto">
            <a:xfrm>
              <a:off x="5942903" y="1292823"/>
              <a:ext cx="3115230" cy="2956394"/>
            </a:xfrm>
            <a:prstGeom prst="rect">
              <a:avLst/>
            </a:prstGeom>
            <a:noFill/>
            <a:ln w="9525">
              <a:noFill/>
              <a:miter lim="800000"/>
              <a:headEnd/>
              <a:tailEnd/>
            </a:ln>
          </p:spPr>
        </p:pic>
        <p:sp>
          <p:nvSpPr>
            <p:cNvPr id="54284"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54285"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5" name="Group 34"/>
          <p:cNvGrpSpPr/>
          <p:nvPr/>
        </p:nvGrpSpPr>
        <p:grpSpPr>
          <a:xfrm>
            <a:off x="152893" y="1406654"/>
            <a:ext cx="3580907" cy="2631946"/>
            <a:chOff x="114181" y="1465483"/>
            <a:chExt cx="3580907" cy="2631946"/>
          </a:xfrm>
        </p:grpSpPr>
        <p:pic>
          <p:nvPicPr>
            <p:cNvPr id="36" name="Picture 35" descr="Screen shot 2012-08-30 at 2.40.14 PM.png"/>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114181" y="1465483"/>
              <a:ext cx="3580907" cy="2631946"/>
            </a:xfrm>
            <a:prstGeom prst="rect">
              <a:avLst/>
            </a:prstGeom>
          </p:spPr>
        </p:pic>
        <p:sp>
          <p:nvSpPr>
            <p:cNvPr id="37"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grpSp>
      <p:grpSp>
        <p:nvGrpSpPr>
          <p:cNvPr id="6" name="Group 17"/>
          <p:cNvGrpSpPr>
            <a:grpSpLocks/>
          </p:cNvGrpSpPr>
          <p:nvPr/>
        </p:nvGrpSpPr>
        <p:grpSpPr bwMode="auto">
          <a:xfrm>
            <a:off x="152400" y="1387475"/>
            <a:ext cx="3584575" cy="2695575"/>
            <a:chOff x="109755" y="1432141"/>
            <a:chExt cx="3584851" cy="2723034"/>
          </a:xfrm>
        </p:grpSpPr>
        <p:pic>
          <p:nvPicPr>
            <p:cNvPr id="54288" name="Picture 6" descr="Screen shot 2012-08-30 at 2.39.38 PM.png"/>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109755" y="1432141"/>
              <a:ext cx="3584851" cy="2723034"/>
            </a:xfrm>
            <a:prstGeom prst="rect">
              <a:avLst/>
            </a:prstGeom>
            <a:noFill/>
            <a:ln w="9525">
              <a:noFill/>
              <a:miter lim="800000"/>
              <a:headEnd/>
              <a:tailEnd/>
            </a:ln>
          </p:spPr>
        </p:pic>
        <p:sp>
          <p:nvSpPr>
            <p:cNvPr id="54289" name="Rectangle 8"/>
            <p:cNvSpPr>
              <a:spLocks/>
            </p:cNvSpPr>
            <p:nvPr/>
          </p:nvSpPr>
          <p:spPr bwMode="auto">
            <a:xfrm>
              <a:off x="162147" y="3714425"/>
              <a:ext cx="1833703" cy="307940"/>
            </a:xfrm>
            <a:prstGeom prst="rect">
              <a:avLst/>
            </a:prstGeom>
            <a:noFill/>
            <a:ln w="12700">
              <a:noFill/>
              <a:miter lim="800000"/>
              <a:headEnd/>
              <a:tailEnd/>
            </a:ln>
          </p:spPr>
          <p:txBody>
            <a:bodyPr lIns="0" tIns="0" rIns="40639" bIns="0">
              <a:spAutoFit/>
            </a:bodyPr>
            <a:lstStyle/>
            <a:p>
              <a:pPr marL="39688" algn="ctr"/>
              <a:r>
                <a:rPr lang="en-US" sz="1000" b="1">
                  <a:solidFill>
                    <a:srgbClr val="FFFFFF"/>
                  </a:solidFill>
                  <a:latin typeface="Calibri" pitchFamily="34" charset="0"/>
                  <a:sym typeface="Arial" charset="0"/>
                </a:rPr>
                <a:t>5 P-3 Flights</a:t>
              </a:r>
            </a:p>
            <a:p>
              <a:pPr marL="39688" algn="ctr"/>
              <a:r>
                <a:rPr lang="en-US" sz="1000" b="1">
                  <a:solidFill>
                    <a:srgbClr val="FFFFFF"/>
                  </a:solidFill>
                  <a:latin typeface="Calibri" pitchFamily="34" charset="0"/>
                  <a:sym typeface="Arial" charset="0"/>
                </a:rPr>
                <a:t>26 August – 28 August 2011</a:t>
              </a:r>
            </a:p>
          </p:txBody>
        </p:sp>
      </p:grpSp>
      <p:sp>
        <p:nvSpPr>
          <p:cNvPr id="21507" name="Text Box 4"/>
          <p:cNvSpPr txBox="1">
            <a:spLocks noChangeArrowheads="1"/>
          </p:cNvSpPr>
          <p:nvPr/>
        </p:nvSpPr>
        <p:spPr bwMode="auto">
          <a:xfrm>
            <a:off x="138619" y="4343400"/>
            <a:ext cx="3137981" cy="2069797"/>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defRPr/>
            </a:pPr>
            <a:r>
              <a:rPr lang="en-US" sz="1800" dirty="0" smtClean="0">
                <a:latin typeface="Calibri" charset="0"/>
              </a:rPr>
              <a:t>4 </a:t>
            </a:r>
            <a:r>
              <a:rPr lang="en-US" sz="1800" dirty="0">
                <a:latin typeface="Calibri" charset="0"/>
              </a:rPr>
              <a:t>missions from </a:t>
            </a:r>
            <a:r>
              <a:rPr lang="en-US" sz="1800" dirty="0" smtClean="0">
                <a:latin typeface="Calibri" charset="0"/>
              </a:rPr>
              <a:t>22-24 </a:t>
            </a:r>
            <a:r>
              <a:rPr lang="en-US" sz="1800" dirty="0">
                <a:latin typeface="Calibri" charset="0"/>
              </a:rPr>
              <a:t>Aug </a:t>
            </a:r>
            <a:r>
              <a:rPr lang="en-US" sz="1800" dirty="0" smtClean="0">
                <a:latin typeface="Calibri" charset="0"/>
              </a:rPr>
              <a:t>2012 and 5 missions from 26-28 Aug 2012 at 12 h </a:t>
            </a:r>
            <a:r>
              <a:rPr lang="en-US" sz="1800" dirty="0">
                <a:latin typeface="Calibri"/>
                <a:ea typeface="Arial" charset="0"/>
                <a:cs typeface="Calibri"/>
                <a:sym typeface="Arial" charset="0"/>
              </a:rPr>
              <a:t>Doppler </a:t>
            </a:r>
            <a:r>
              <a:rPr lang="en-US" sz="1800" dirty="0" smtClean="0">
                <a:latin typeface="Calibri" charset="0"/>
              </a:rPr>
              <a:t>sampling </a:t>
            </a:r>
            <a:r>
              <a:rPr lang="en-US" sz="1800" dirty="0" smtClean="0">
                <a:latin typeface="Calibri"/>
                <a:ea typeface="Arial" charset="0"/>
                <a:cs typeface="Calibri"/>
                <a:sym typeface="Arial" charset="0"/>
              </a:rPr>
              <a:t>(HEDAS/GSI)</a:t>
            </a:r>
            <a:r>
              <a:rPr lang="en-US" sz="1800" dirty="0" smtClean="0">
                <a:latin typeface="Calibri" charset="0"/>
              </a:rPr>
              <a:t> </a:t>
            </a:r>
            <a:r>
              <a:rPr lang="en-US" sz="1800" dirty="0">
                <a:latin typeface="Calibri" charset="0"/>
              </a:rPr>
              <a:t>&amp; 6</a:t>
            </a:r>
            <a:r>
              <a:rPr lang="en-US" sz="1800" dirty="0" smtClean="0">
                <a:latin typeface="Calibri" charset="0"/>
              </a:rPr>
              <a:t> G</a:t>
            </a:r>
            <a:r>
              <a:rPr lang="en-US" sz="1800" dirty="0">
                <a:latin typeface="Calibri" charset="0"/>
              </a:rPr>
              <a:t>-IV missions </a:t>
            </a:r>
          </a:p>
          <a:p>
            <a:pPr marL="117475" indent="-117475" eaLnBrk="1" hangingPunct="1">
              <a:spcBef>
                <a:spcPts val="300"/>
              </a:spcBef>
              <a:buFont typeface="Arial"/>
              <a:buChar char="•"/>
              <a:defRPr/>
            </a:pPr>
            <a:r>
              <a:rPr lang="en-US" sz="1800" dirty="0" smtClean="0">
                <a:latin typeface="Calibri" charset="0"/>
              </a:rPr>
              <a:t>Sampled Isaac as a tropical storm to hurricane at landfall</a:t>
            </a:r>
            <a:endParaRPr lang="en-US" sz="1800" dirty="0">
              <a:latin typeface="Calibri" charset="0"/>
            </a:endParaRPr>
          </a:p>
        </p:txBody>
      </p:sp>
      <p:sp>
        <p:nvSpPr>
          <p:cNvPr id="8" name="Rectangle 5"/>
          <p:cNvSpPr txBox="1">
            <a:spLocks noChangeArrowheads="1"/>
          </p:cNvSpPr>
          <p:nvPr/>
        </p:nvSpPr>
        <p:spPr bwMode="auto">
          <a:xfrm>
            <a:off x="1858558" y="152400"/>
            <a:ext cx="7285442" cy="685800"/>
          </a:xfrm>
          <a:prstGeom prst="rect">
            <a:avLst/>
          </a:prstGeom>
          <a:noFill/>
          <a:ln w="9525">
            <a:noFill/>
            <a:miter lim="800000"/>
            <a:headEnd/>
            <a:tailEnd/>
          </a:ln>
        </p:spPr>
        <p:txBody>
          <a:bodyPr lIns="182880" rIns="30479" anchor="b"/>
          <a:lstStyle/>
          <a:p>
            <a:pPr algn="ctr" eaLnBrk="0" hangingPunct="0">
              <a:lnSpc>
                <a:spcPct val="85000"/>
              </a:lnSpc>
            </a:pPr>
            <a:r>
              <a:rPr lang="en-US" sz="2400" b="1" dirty="0" smtClean="0">
                <a:solidFill>
                  <a:srgbClr val="A60101"/>
                </a:solidFill>
                <a:latin typeface="Calibri" pitchFamily="34" charset="0"/>
              </a:rPr>
              <a:t>IFEX 2012: ISAAC: </a:t>
            </a:r>
          </a:p>
          <a:p>
            <a:pPr algn="ctr" eaLnBrk="0" hangingPunct="0">
              <a:lnSpc>
                <a:spcPct val="85000"/>
              </a:lnSpc>
            </a:pPr>
            <a:r>
              <a:rPr lang="en-US" sz="2400" b="1" dirty="0" smtClean="0">
                <a:solidFill>
                  <a:schemeClr val="tx2"/>
                </a:solidFill>
                <a:latin typeface="Calibri" pitchFamily="34" charset="0"/>
              </a:rPr>
              <a:t>IMPROVED INITIAL CONDITIONS &amp; IMPROVED HWRF</a:t>
            </a:r>
            <a:endParaRPr lang="en-US" sz="2400" b="1" dirty="0">
              <a:solidFill>
                <a:schemeClr val="tx2"/>
              </a:solidFill>
              <a:latin typeface="Calibri" pitchFamily="34" charset="0"/>
            </a:endParaRPr>
          </a:p>
        </p:txBody>
      </p:sp>
      <p:sp>
        <p:nvSpPr>
          <p:cNvPr id="54286" name="Text Box 7"/>
          <p:cNvSpPr txBox="1">
            <a:spLocks/>
          </p:cNvSpPr>
          <p:nvPr/>
        </p:nvSpPr>
        <p:spPr bwMode="auto">
          <a:xfrm>
            <a:off x="5313363" y="6648450"/>
            <a:ext cx="3586162" cy="215900"/>
          </a:xfrm>
          <a:prstGeom prst="rect">
            <a:avLst/>
          </a:prstGeom>
          <a:noFill/>
          <a:ln w="12700">
            <a:noFill/>
            <a:miter lim="800000"/>
            <a:headEnd/>
            <a:tailEnd/>
          </a:ln>
        </p:spPr>
        <p:txBody>
          <a:bodyPr wrap="none" lIns="64210" tIns="32102" rIns="64210" bIns="32102">
            <a:spAutoFit/>
          </a:bodyPr>
          <a:lstStyle/>
          <a:p>
            <a:r>
              <a:rPr lang="en-US" sz="1000" dirty="0" err="1">
                <a:solidFill>
                  <a:srgbClr val="000000"/>
                </a:solidFill>
                <a:ea typeface="MS PGothic" pitchFamily="34" charset="-128"/>
              </a:rPr>
              <a:t>Aberson</a:t>
            </a:r>
            <a:r>
              <a:rPr lang="en-US" sz="1000" dirty="0">
                <a:solidFill>
                  <a:srgbClr val="000000"/>
                </a:solidFill>
                <a:ea typeface="MS PGothic" pitchFamily="34" charset="-128"/>
              </a:rPr>
              <a:t>, </a:t>
            </a:r>
            <a:r>
              <a:rPr lang="en-US" sz="1000" dirty="0" err="1">
                <a:solidFill>
                  <a:srgbClr val="000000"/>
                </a:solidFill>
                <a:ea typeface="MS PGothic" pitchFamily="34" charset="-128"/>
              </a:rPr>
              <a:t>Aksoy</a:t>
            </a:r>
            <a:r>
              <a:rPr lang="en-US" sz="1000" dirty="0">
                <a:solidFill>
                  <a:srgbClr val="000000"/>
                </a:solidFill>
                <a:ea typeface="MS PGothic" pitchFamily="34" charset="-128"/>
              </a:rPr>
              <a:t>, </a:t>
            </a:r>
            <a:r>
              <a:rPr lang="en-US" sz="1000" dirty="0" err="1">
                <a:solidFill>
                  <a:srgbClr val="000000"/>
                </a:solidFill>
                <a:ea typeface="MS PGothic" pitchFamily="34" charset="-128"/>
              </a:rPr>
              <a:t>Gamache</a:t>
            </a:r>
            <a:r>
              <a:rPr lang="en-US" sz="1000" dirty="0">
                <a:solidFill>
                  <a:srgbClr val="000000"/>
                </a:solidFill>
                <a:ea typeface="MS PGothic" pitchFamily="34" charset="-128"/>
              </a:rPr>
              <a:t>, </a:t>
            </a:r>
            <a:r>
              <a:rPr lang="en-US" sz="1000" dirty="0" err="1">
                <a:solidFill>
                  <a:srgbClr val="000000"/>
                </a:solidFill>
                <a:ea typeface="MS PGothic" pitchFamily="34" charset="-128"/>
              </a:rPr>
              <a:t>Gopal</a:t>
            </a:r>
            <a:r>
              <a:rPr lang="en-US" sz="1000" dirty="0">
                <a:solidFill>
                  <a:srgbClr val="000000"/>
                </a:solidFill>
                <a:ea typeface="MS PGothic" pitchFamily="34" charset="-128"/>
              </a:rPr>
              <a:t> (AOML/HRD), Tong (EMC)</a:t>
            </a:r>
            <a:endParaRPr lang="en-US" sz="1100" dirty="0">
              <a:solidFill>
                <a:srgbClr val="000000"/>
              </a:solidFill>
              <a:ea typeface="MS PGothic" pitchFamily="34" charset="-128"/>
            </a:endParaRPr>
          </a:p>
        </p:txBody>
      </p:sp>
      <p:grpSp>
        <p:nvGrpSpPr>
          <p:cNvPr id="7" name="Group 20"/>
          <p:cNvGrpSpPr/>
          <p:nvPr/>
        </p:nvGrpSpPr>
        <p:grpSpPr>
          <a:xfrm>
            <a:off x="228600" y="228600"/>
            <a:ext cx="1524000" cy="990600"/>
            <a:chOff x="228600" y="228600"/>
            <a:chExt cx="1752600" cy="1219200"/>
          </a:xfrm>
        </p:grpSpPr>
        <p:pic>
          <p:nvPicPr>
            <p:cNvPr id="22" name="Picture 21" descr="H_Bill_8_19_sunset1.jpeg"/>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23" name="Picture 5"/>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001388" y="914400"/>
              <a:ext cx="978953" cy="372171"/>
            </a:xfrm>
            <a:prstGeom prst="rect">
              <a:avLst/>
            </a:prstGeom>
            <a:noFill/>
            <a:ln w="12700">
              <a:noFill/>
              <a:miter lim="800000"/>
              <a:headEnd/>
              <a:tailEnd/>
            </a:ln>
          </p:spPr>
        </p:pic>
        <p:pic>
          <p:nvPicPr>
            <p:cNvPr id="24" name="Picture 6" descr="g-iv.png"/>
            <p:cNvPicPr>
              <a:picLocks noChangeAspect="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1336872" y="269672"/>
              <a:ext cx="643468" cy="314019"/>
            </a:xfrm>
            <a:prstGeom prst="rect">
              <a:avLst/>
            </a:prstGeom>
            <a:noFill/>
            <a:ln w="9525">
              <a:noFill/>
              <a:miter lim="800000"/>
              <a:headEnd/>
              <a:tailEnd/>
            </a:ln>
          </p:spPr>
        </p:pic>
        <p:sp>
          <p:nvSpPr>
            <p:cNvPr id="25" name="TextBox 24"/>
            <p:cNvSpPr txBox="1"/>
            <p:nvPr/>
          </p:nvSpPr>
          <p:spPr bwMode="auto">
            <a:xfrm>
              <a:off x="497970" y="242119"/>
              <a:ext cx="840204" cy="430887"/>
            </a:xfrm>
            <a:prstGeom prst="rect">
              <a:avLst/>
            </a:prstGeom>
            <a:noFill/>
          </p:spPr>
          <p:txBody>
            <a:bodyPr wrap="none">
              <a:spAutoFit/>
            </a:bodyPr>
            <a:lstStyle/>
            <a:p>
              <a:pPr algn="r" fontAlgn="auto">
                <a:spcBef>
                  <a:spcPts val="0"/>
                </a:spcBef>
                <a:spcAft>
                  <a:spcPts val="0"/>
                </a:spcAft>
                <a:defRPr/>
              </a:pPr>
              <a:r>
                <a:rPr lang="en-US" sz="500" dirty="0">
                  <a:ln w="6350">
                    <a:solidFill>
                      <a:schemeClr val="accent6">
                        <a:lumMod val="75000"/>
                      </a:schemeClr>
                    </a:solidFill>
                    <a:prstDash val="solid"/>
                  </a:ln>
                  <a:latin typeface="+mn-lt"/>
                </a:rPr>
                <a:t>The NOAA G-IV</a:t>
              </a:r>
              <a:br>
                <a:rPr lang="en-US" sz="500" dirty="0">
                  <a:ln w="6350">
                    <a:solidFill>
                      <a:schemeClr val="accent6">
                        <a:lumMod val="75000"/>
                      </a:schemeClr>
                    </a:solidFill>
                    <a:prstDash val="solid"/>
                  </a:ln>
                  <a:latin typeface="+mn-lt"/>
                </a:rPr>
              </a:br>
              <a:r>
                <a:rPr lang="en-US" sz="500" dirty="0">
                  <a:ln w="6350">
                    <a:solidFill>
                      <a:schemeClr val="accent6">
                        <a:lumMod val="75000"/>
                      </a:schemeClr>
                    </a:solidFill>
                    <a:prstDash val="solid"/>
                  </a:ln>
                  <a:latin typeface="+mn-lt"/>
                </a:rPr>
                <a:t>above and around</a:t>
              </a:r>
            </a:p>
            <a:p>
              <a:pPr algn="r" fontAlgn="auto">
                <a:spcBef>
                  <a:spcPts val="0"/>
                </a:spcBef>
                <a:spcAft>
                  <a:spcPts val="0"/>
                </a:spcAft>
                <a:defRPr/>
              </a:pPr>
              <a:r>
                <a:rPr lang="en-US" sz="500" dirty="0">
                  <a:ln w="6350">
                    <a:solidFill>
                      <a:schemeClr val="accent6">
                        <a:lumMod val="75000"/>
                      </a:schemeClr>
                    </a:solidFill>
                    <a:prstDash val="solid"/>
                  </a:ln>
                  <a:latin typeface="+mn-lt"/>
                </a:rPr>
                <a:t>the hurricane</a:t>
              </a:r>
            </a:p>
          </p:txBody>
        </p:sp>
        <p:sp>
          <p:nvSpPr>
            <p:cNvPr id="26" name="TextBox 25"/>
            <p:cNvSpPr txBox="1"/>
            <p:nvPr/>
          </p:nvSpPr>
          <p:spPr bwMode="auto">
            <a:xfrm>
              <a:off x="304800" y="990600"/>
              <a:ext cx="762000" cy="369332"/>
            </a:xfrm>
            <a:prstGeom prst="rect">
              <a:avLst/>
            </a:prstGeom>
            <a:noFill/>
          </p:spPr>
          <p:txBody>
            <a:bodyPr wrap="square">
              <a:spAutoFit/>
            </a:bodyPr>
            <a:lstStyle/>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NOAA P-3</a:t>
              </a:r>
              <a:b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b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samples inside</a:t>
              </a:r>
            </a:p>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hurrican</a:t>
              </a:r>
              <a:r>
                <a:rPr lang="en-US" sz="500" dirty="0">
                  <a:ln w="6350">
                    <a:solidFill>
                      <a:schemeClr val="accent6">
                        <a:lumMod val="75000"/>
                      </a:schemeClr>
                    </a:solidFill>
                    <a:prstDash val="solid"/>
                  </a:ln>
                  <a:effectLst>
                    <a:outerShdw blurRad="38100" dist="38100" dir="2700000" algn="tl">
                      <a:srgbClr val="000000">
                        <a:alpha val="43137"/>
                      </a:srgbClr>
                    </a:outerShdw>
                  </a:effectLst>
                  <a:latin typeface="+mn-lt"/>
                </a:rPr>
                <a:t>e</a:t>
              </a:r>
            </a:p>
          </p:txBody>
        </p:sp>
      </p:grpSp>
      <p:sp>
        <p:nvSpPr>
          <p:cNvPr id="30" name="TextBox 29"/>
          <p:cNvSpPr txBox="1"/>
          <p:nvPr/>
        </p:nvSpPr>
        <p:spPr>
          <a:xfrm>
            <a:off x="3810000" y="1810828"/>
            <a:ext cx="2130425" cy="132343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457200" fontAlgn="auto">
              <a:spcBef>
                <a:spcPts val="0"/>
              </a:spcBef>
              <a:spcAft>
                <a:spcPts val="0"/>
              </a:spcAft>
              <a:defRPr/>
            </a:pPr>
            <a:r>
              <a:rPr lang="en-US" sz="1600" b="1" dirty="0">
                <a:ln w="18000">
                  <a:noFill/>
                  <a:prstDash val="solid"/>
                  <a:miter lim="800000"/>
                </a:ln>
                <a:solidFill>
                  <a:schemeClr val="tx1"/>
                </a:solidFill>
                <a:effectLst/>
                <a:cs typeface="Arial"/>
              </a:rPr>
              <a:t>Data Assimilation </a:t>
            </a:r>
          </a:p>
          <a:p>
            <a:pPr algn="ctr" defTabSz="457200" fontAlgn="auto">
              <a:spcBef>
                <a:spcPts val="0"/>
              </a:spcBef>
              <a:spcAft>
                <a:spcPts val="0"/>
              </a:spcAft>
              <a:defRPr/>
            </a:pPr>
            <a:r>
              <a:rPr lang="en-US" sz="1600" b="1" dirty="0">
                <a:ln w="18000">
                  <a:noFill/>
                  <a:prstDash val="solid"/>
                  <a:miter lim="800000"/>
                </a:ln>
                <a:solidFill>
                  <a:schemeClr val="tx1"/>
                </a:solidFill>
                <a:effectLst/>
                <a:cs typeface="Arial"/>
              </a:rPr>
              <a:t>is used </a:t>
            </a:r>
          </a:p>
          <a:p>
            <a:pPr algn="ctr" defTabSz="457200" fontAlgn="auto">
              <a:spcBef>
                <a:spcPts val="0"/>
              </a:spcBef>
              <a:spcAft>
                <a:spcPts val="0"/>
              </a:spcAft>
              <a:defRPr/>
            </a:pPr>
            <a:r>
              <a:rPr lang="en-US" sz="1600" b="1" dirty="0">
                <a:ln w="18000">
                  <a:noFill/>
                  <a:prstDash val="solid"/>
                  <a:miter lim="800000"/>
                </a:ln>
                <a:solidFill>
                  <a:schemeClr val="tx1"/>
                </a:solidFill>
                <a:effectLst/>
                <a:cs typeface="Arial"/>
              </a:rPr>
              <a:t> to integrate airborne </a:t>
            </a:r>
          </a:p>
          <a:p>
            <a:pPr algn="ctr" defTabSz="457200" fontAlgn="auto">
              <a:spcBef>
                <a:spcPts val="0"/>
              </a:spcBef>
              <a:spcAft>
                <a:spcPts val="0"/>
              </a:spcAft>
              <a:defRPr/>
            </a:pPr>
            <a:r>
              <a:rPr lang="en-US" sz="1600" b="1" dirty="0">
                <a:ln w="18000">
                  <a:noFill/>
                  <a:prstDash val="solid"/>
                  <a:miter lim="800000"/>
                </a:ln>
                <a:solidFill>
                  <a:schemeClr val="tx1"/>
                </a:solidFill>
                <a:effectLst/>
                <a:cs typeface="Arial"/>
              </a:rPr>
              <a:t>observations </a:t>
            </a:r>
          </a:p>
          <a:p>
            <a:pPr algn="ctr" defTabSz="457200" fontAlgn="auto">
              <a:spcBef>
                <a:spcPts val="0"/>
              </a:spcBef>
              <a:spcAft>
                <a:spcPts val="0"/>
              </a:spcAft>
              <a:defRPr/>
            </a:pPr>
            <a:r>
              <a:rPr lang="en-US" sz="1600" b="1" dirty="0">
                <a:ln w="18000">
                  <a:noFill/>
                  <a:prstDash val="solid"/>
                  <a:miter lim="800000"/>
                </a:ln>
                <a:solidFill>
                  <a:schemeClr val="tx1"/>
                </a:solidFill>
                <a:effectLst/>
                <a:cs typeface="Arial"/>
              </a:rPr>
              <a:t>into </a:t>
            </a:r>
            <a:r>
              <a:rPr lang="en-US" sz="1600" b="1" dirty="0" smtClean="0">
                <a:ln w="18000">
                  <a:noFill/>
                  <a:prstDash val="solid"/>
                  <a:miter lim="800000"/>
                </a:ln>
                <a:solidFill>
                  <a:schemeClr val="tx1"/>
                </a:solidFill>
                <a:effectLst/>
                <a:cs typeface="Arial"/>
              </a:rPr>
              <a:t>forecast</a:t>
            </a:r>
            <a:endParaRPr lang="en-US" sz="1600" b="1" dirty="0">
              <a:ln w="18000">
                <a:noFill/>
                <a:prstDash val="solid"/>
                <a:miter lim="800000"/>
              </a:ln>
              <a:solidFill>
                <a:schemeClr val="tx1"/>
              </a:solidFill>
              <a:effectLst/>
              <a:cs typeface="Arial"/>
            </a:endParaRPr>
          </a:p>
        </p:txBody>
      </p:sp>
      <p:grpSp>
        <p:nvGrpSpPr>
          <p:cNvPr id="9" name="Group 3"/>
          <p:cNvGrpSpPr/>
          <p:nvPr/>
        </p:nvGrpSpPr>
        <p:grpSpPr>
          <a:xfrm>
            <a:off x="1702177" y="2779542"/>
            <a:ext cx="4093075" cy="3621258"/>
            <a:chOff x="1702177" y="2779542"/>
            <a:chExt cx="4093075" cy="3621258"/>
          </a:xfrm>
        </p:grpSpPr>
        <p:pic>
          <p:nvPicPr>
            <p:cNvPr id="3" name="Picture 2" descr="Screen shot 2012-08-30 at 3.08.28 PM.png"/>
            <p:cNvPicPr>
              <a:picLocks noChangeAspect="1"/>
            </p:cNvPicPr>
            <p:nvPr/>
          </p:nvPicPr>
          <p:blipFill rotWithShape="1">
            <a:blip r:embed="rId10" cstate="print">
              <a:extLst>
                <a:ext uri="{28A0092B-C50C-407E-A947-70E740481C1C}">
                  <a14:useLocalDpi xmlns:a14="http://schemas.microsoft.com/office/drawing/2010/main" xmlns="" val="0"/>
                </a:ext>
              </a:extLst>
            </a:blip>
            <a:srcRect l="18246" t="5274" r="16297" b="10929"/>
            <a:stretch/>
          </p:blipFill>
          <p:spPr>
            <a:xfrm>
              <a:off x="3448216" y="4123944"/>
              <a:ext cx="2347036" cy="2276856"/>
            </a:xfrm>
            <a:prstGeom prst="rect">
              <a:avLst/>
            </a:prstGeom>
          </p:spPr>
        </p:pic>
        <p:cxnSp>
          <p:nvCxnSpPr>
            <p:cNvPr id="33" name="Straight Arrow Connector 32"/>
            <p:cNvCxnSpPr/>
            <p:nvPr/>
          </p:nvCxnSpPr>
          <p:spPr>
            <a:xfrm>
              <a:off x="1702177" y="2779542"/>
              <a:ext cx="2031623" cy="166541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2" name="Picture 1" descr="20120827H1wind30.gif"/>
          <p:cNvPicPr>
            <a:picLocks/>
          </p:cNvPicPr>
          <p:nvPr/>
        </p:nvPicPr>
        <p:blipFill rotWithShape="1">
          <a:blip r:embed="rId11" cstate="print">
            <a:extLst>
              <a:ext uri="{BEBA8EAE-BF5A-486C-A8C5-ECC9F3942E4B}">
                <a14:imgProps xmlns:a14="http://schemas.microsoft.com/office/drawing/2010/main" xmlns="">
                  <a14:imgLayer r:embed="rId12">
                    <a14:imgEffect>
                      <a14:backgroundRemoval t="17285" b="80853" l="15101" r="72740">
                        <a14:backgroundMark x1="37544" y1="43833" x2="37544" y2="43833"/>
                      </a14:backgroundRemoval>
                    </a14:imgEffect>
                  </a14:imgLayer>
                </a14:imgProps>
              </a:ext>
              <a:ext uri="{28A0092B-C50C-407E-A947-70E740481C1C}">
                <a14:useLocalDpi xmlns:a14="http://schemas.microsoft.com/office/drawing/2010/main" xmlns="" val="0"/>
              </a:ext>
            </a:extLst>
          </a:blip>
          <a:srcRect l="7896" t="9339" r="20055" b="11201"/>
          <a:stretch/>
        </p:blipFill>
        <p:spPr>
          <a:xfrm>
            <a:off x="3505200" y="4267200"/>
            <a:ext cx="2286000" cy="22737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7"/>
          <p:cNvGrpSpPr>
            <a:grpSpLocks/>
          </p:cNvGrpSpPr>
          <p:nvPr/>
        </p:nvGrpSpPr>
        <p:grpSpPr bwMode="auto">
          <a:xfrm>
            <a:off x="4733925" y="838200"/>
            <a:ext cx="4333875" cy="4681538"/>
            <a:chOff x="3216" y="672"/>
            <a:chExt cx="2304" cy="2640"/>
          </a:xfrm>
        </p:grpSpPr>
        <p:pic>
          <p:nvPicPr>
            <p:cNvPr id="8201" name="Picture 1"/>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216" y="672"/>
              <a:ext cx="2304" cy="2640"/>
            </a:xfrm>
            <a:prstGeom prst="rect">
              <a:avLst/>
            </a:prstGeom>
            <a:noFill/>
            <a:ln w="9525">
              <a:noFill/>
              <a:miter lim="800000"/>
              <a:headEnd/>
              <a:tailEnd/>
            </a:ln>
          </p:spPr>
        </p:pic>
        <p:sp>
          <p:nvSpPr>
            <p:cNvPr id="8202" name="Line 58"/>
            <p:cNvSpPr>
              <a:spLocks noChangeShapeType="1"/>
            </p:cNvSpPr>
            <p:nvPr/>
          </p:nvSpPr>
          <p:spPr bwMode="auto">
            <a:xfrm>
              <a:off x="4608" y="1296"/>
              <a:ext cx="0" cy="288"/>
            </a:xfrm>
            <a:prstGeom prst="line">
              <a:avLst/>
            </a:prstGeom>
            <a:noFill/>
            <a:ln w="9525">
              <a:solidFill>
                <a:schemeClr val="tx1"/>
              </a:solidFill>
              <a:round/>
              <a:headEnd/>
              <a:tailEnd type="triangle" w="med" len="med"/>
            </a:ln>
          </p:spPr>
          <p:txBody>
            <a:bodyPr/>
            <a:lstStyle/>
            <a:p>
              <a:endParaRPr lang="en-US"/>
            </a:p>
          </p:txBody>
        </p:sp>
        <p:sp>
          <p:nvSpPr>
            <p:cNvPr id="8203" name="Oval 59"/>
            <p:cNvSpPr>
              <a:spLocks noChangeArrowheads="1"/>
            </p:cNvSpPr>
            <p:nvPr/>
          </p:nvSpPr>
          <p:spPr bwMode="auto">
            <a:xfrm>
              <a:off x="4368" y="1584"/>
              <a:ext cx="432" cy="240"/>
            </a:xfrm>
            <a:prstGeom prst="ellipse">
              <a:avLst/>
            </a:prstGeom>
            <a:noFill/>
            <a:ln w="9525">
              <a:solidFill>
                <a:schemeClr val="tx1"/>
              </a:solidFill>
              <a:round/>
              <a:headEnd/>
              <a:tailEnd/>
            </a:ln>
          </p:spPr>
          <p:txBody>
            <a:bodyPr wrap="none" anchor="ctr"/>
            <a:lstStyle/>
            <a:p>
              <a:pPr algn="ctr"/>
              <a:r>
                <a:rPr lang="en-US" sz="1400" dirty="0">
                  <a:latin typeface="Calibri" pitchFamily="34" charset="0"/>
                </a:rPr>
                <a:t>HWRF</a:t>
              </a:r>
            </a:p>
          </p:txBody>
        </p:sp>
        <p:sp>
          <p:nvSpPr>
            <p:cNvPr id="8204" name="Oval 60"/>
            <p:cNvSpPr>
              <a:spLocks noChangeArrowheads="1"/>
            </p:cNvSpPr>
            <p:nvPr/>
          </p:nvSpPr>
          <p:spPr bwMode="auto">
            <a:xfrm>
              <a:off x="4704" y="2256"/>
              <a:ext cx="432" cy="240"/>
            </a:xfrm>
            <a:prstGeom prst="ellipse">
              <a:avLst/>
            </a:prstGeom>
            <a:noFill/>
            <a:ln w="9525">
              <a:solidFill>
                <a:schemeClr val="tx1"/>
              </a:solidFill>
              <a:round/>
              <a:headEnd/>
              <a:tailEnd/>
            </a:ln>
          </p:spPr>
          <p:txBody>
            <a:bodyPr wrap="none" anchor="ctr"/>
            <a:lstStyle/>
            <a:p>
              <a:pPr algn="ctr"/>
              <a:r>
                <a:rPr lang="en-US" sz="1400">
                  <a:latin typeface="Calibri" pitchFamily="34" charset="0"/>
                </a:rPr>
                <a:t>HWRF</a:t>
              </a:r>
            </a:p>
          </p:txBody>
        </p:sp>
        <p:sp>
          <p:nvSpPr>
            <p:cNvPr id="8205" name="Line 61"/>
            <p:cNvSpPr>
              <a:spLocks noChangeShapeType="1"/>
            </p:cNvSpPr>
            <p:nvPr/>
          </p:nvSpPr>
          <p:spPr bwMode="auto">
            <a:xfrm flipV="1">
              <a:off x="4896" y="2496"/>
              <a:ext cx="0" cy="192"/>
            </a:xfrm>
            <a:prstGeom prst="line">
              <a:avLst/>
            </a:prstGeom>
            <a:noFill/>
            <a:ln w="9525">
              <a:solidFill>
                <a:schemeClr val="tx1"/>
              </a:solidFill>
              <a:round/>
              <a:headEnd/>
              <a:tailEnd type="triangle" w="med" len="med"/>
            </a:ln>
          </p:spPr>
          <p:txBody>
            <a:bodyPr/>
            <a:lstStyle/>
            <a:p>
              <a:endParaRPr lang="en-US"/>
            </a:p>
          </p:txBody>
        </p:sp>
        <p:sp>
          <p:nvSpPr>
            <p:cNvPr id="8206" name="Line 62"/>
            <p:cNvSpPr>
              <a:spLocks noChangeShapeType="1"/>
            </p:cNvSpPr>
            <p:nvPr/>
          </p:nvSpPr>
          <p:spPr bwMode="auto">
            <a:xfrm flipV="1">
              <a:off x="3984" y="2448"/>
              <a:ext cx="0" cy="144"/>
            </a:xfrm>
            <a:prstGeom prst="line">
              <a:avLst/>
            </a:prstGeom>
            <a:noFill/>
            <a:ln w="9525">
              <a:solidFill>
                <a:srgbClr val="FF00FF"/>
              </a:solidFill>
              <a:round/>
              <a:headEnd/>
              <a:tailEnd type="triangle" w="med" len="med"/>
            </a:ln>
          </p:spPr>
          <p:txBody>
            <a:bodyPr/>
            <a:lstStyle/>
            <a:p>
              <a:endParaRPr lang="en-US"/>
            </a:p>
          </p:txBody>
        </p:sp>
        <p:sp>
          <p:nvSpPr>
            <p:cNvPr id="8207" name="Oval 63"/>
            <p:cNvSpPr>
              <a:spLocks noChangeArrowheads="1"/>
            </p:cNvSpPr>
            <p:nvPr/>
          </p:nvSpPr>
          <p:spPr bwMode="auto">
            <a:xfrm>
              <a:off x="3648" y="2256"/>
              <a:ext cx="720" cy="192"/>
            </a:xfrm>
            <a:prstGeom prst="ellipse">
              <a:avLst/>
            </a:prstGeom>
            <a:noFill/>
            <a:ln w="9525">
              <a:solidFill>
                <a:srgbClr val="FF00FF"/>
              </a:solidFill>
              <a:round/>
              <a:headEnd/>
              <a:tailEnd/>
            </a:ln>
          </p:spPr>
          <p:txBody>
            <a:bodyPr wrap="none" anchor="ctr"/>
            <a:lstStyle/>
            <a:p>
              <a:pPr algn="ctr"/>
              <a:r>
                <a:rPr lang="en-US" sz="1400">
                  <a:latin typeface="Calibri" pitchFamily="34" charset="0"/>
                </a:rPr>
                <a:t>observations</a:t>
              </a:r>
            </a:p>
          </p:txBody>
        </p:sp>
        <p:sp>
          <p:nvSpPr>
            <p:cNvPr id="8208" name="Oval 64"/>
            <p:cNvSpPr>
              <a:spLocks noChangeArrowheads="1"/>
            </p:cNvSpPr>
            <p:nvPr/>
          </p:nvSpPr>
          <p:spPr bwMode="auto">
            <a:xfrm>
              <a:off x="4272" y="816"/>
              <a:ext cx="816" cy="240"/>
            </a:xfrm>
            <a:prstGeom prst="ellipse">
              <a:avLst/>
            </a:prstGeom>
            <a:noFill/>
            <a:ln w="9525">
              <a:solidFill>
                <a:srgbClr val="FF00FF"/>
              </a:solidFill>
              <a:round/>
              <a:headEnd/>
              <a:tailEnd/>
            </a:ln>
          </p:spPr>
          <p:txBody>
            <a:bodyPr wrap="none" anchor="ctr"/>
            <a:lstStyle/>
            <a:p>
              <a:pPr algn="ctr"/>
              <a:r>
                <a:rPr lang="en-US" sz="1400">
                  <a:latin typeface="Calibri" pitchFamily="34" charset="0"/>
                </a:rPr>
                <a:t>observations</a:t>
              </a:r>
            </a:p>
          </p:txBody>
        </p:sp>
        <p:sp>
          <p:nvSpPr>
            <p:cNvPr id="8209" name="Line 65"/>
            <p:cNvSpPr>
              <a:spLocks noChangeShapeType="1"/>
            </p:cNvSpPr>
            <p:nvPr/>
          </p:nvSpPr>
          <p:spPr bwMode="auto">
            <a:xfrm flipV="1">
              <a:off x="4176" y="1008"/>
              <a:ext cx="432" cy="384"/>
            </a:xfrm>
            <a:prstGeom prst="line">
              <a:avLst/>
            </a:prstGeom>
            <a:noFill/>
            <a:ln w="9525">
              <a:solidFill>
                <a:srgbClr val="FF00FF"/>
              </a:solidFill>
              <a:round/>
              <a:headEnd/>
              <a:tailEnd type="triangle" w="med" len="med"/>
            </a:ln>
          </p:spPr>
          <p:txBody>
            <a:bodyPr/>
            <a:lstStyle/>
            <a:p>
              <a:endParaRPr lang="en-US"/>
            </a:p>
          </p:txBody>
        </p:sp>
      </p:grpSp>
      <p:sp>
        <p:nvSpPr>
          <p:cNvPr id="8194" name="Rectangle 14"/>
          <p:cNvSpPr>
            <a:spLocks noChangeArrowheads="1"/>
          </p:cNvSpPr>
          <p:nvPr/>
        </p:nvSpPr>
        <p:spPr bwMode="auto">
          <a:xfrm>
            <a:off x="152400" y="5867400"/>
            <a:ext cx="8458200" cy="822325"/>
          </a:xfrm>
          <a:prstGeom prst="rect">
            <a:avLst/>
          </a:prstGeom>
          <a:noFill/>
          <a:ln w="9525">
            <a:noFill/>
            <a:miter lim="800000"/>
            <a:headEnd/>
            <a:tailEnd/>
          </a:ln>
        </p:spPr>
        <p:txBody>
          <a:bodyPr>
            <a:spAutoFit/>
          </a:bodyPr>
          <a:lstStyle/>
          <a:p>
            <a:r>
              <a:rPr lang="en-US" altLang="zh-CN" sz="1200" dirty="0">
                <a:solidFill>
                  <a:srgbClr val="6600CC"/>
                </a:solidFill>
                <a:latin typeface="Calibri" pitchFamily="34" charset="0"/>
              </a:rPr>
              <a:t>1.Drennan, W. M., J. A. Zhang, J. R. French, and P. G. Black, 2007.</a:t>
            </a:r>
            <a:r>
              <a:rPr lang="en-US" altLang="zh-CN" sz="1200" u="sng" dirty="0">
                <a:solidFill>
                  <a:srgbClr val="6600CC"/>
                </a:solidFill>
                <a:latin typeface="Calibri" pitchFamily="34" charset="0"/>
              </a:rPr>
              <a:t>Turbulent Fluxes in the Hurricane Boundary Layer, II. Latent Heat Flux</a:t>
            </a:r>
            <a:r>
              <a:rPr lang="en-US" altLang="zh-CN" sz="1200" dirty="0">
                <a:solidFill>
                  <a:srgbClr val="6600CC"/>
                </a:solidFill>
                <a:latin typeface="Calibri" pitchFamily="34" charset="0"/>
              </a:rPr>
              <a:t>., J. Atmos. Sci., 64, 1103-1115</a:t>
            </a:r>
          </a:p>
          <a:p>
            <a:r>
              <a:rPr lang="en-US" altLang="zh-CN" sz="1200" dirty="0">
                <a:solidFill>
                  <a:srgbClr val="6600CC"/>
                </a:solidFill>
                <a:latin typeface="Calibri" pitchFamily="34" charset="0"/>
              </a:rPr>
              <a:t>2.Mark D. Powell, Peter J. Vickery and Timothy A. Reinhold, 2003: </a:t>
            </a:r>
            <a:r>
              <a:rPr lang="en-US" altLang="zh-CN" sz="1200" u="sng" dirty="0">
                <a:solidFill>
                  <a:srgbClr val="6600CC"/>
                </a:solidFill>
                <a:latin typeface="Calibri" pitchFamily="34" charset="0"/>
              </a:rPr>
              <a:t>Reduced drag coefficient for high wind  speeds in tropical cyclones</a:t>
            </a:r>
            <a:r>
              <a:rPr lang="en-US" altLang="zh-CN" sz="1200" dirty="0">
                <a:solidFill>
                  <a:srgbClr val="6600CC"/>
                </a:solidFill>
                <a:latin typeface="Calibri" pitchFamily="34" charset="0"/>
              </a:rPr>
              <a:t>, Nature , 422 279-283</a:t>
            </a:r>
            <a:r>
              <a:rPr lang="en-US" altLang="zh-CN" sz="1000" dirty="0">
                <a:solidFill>
                  <a:srgbClr val="6600CC"/>
                </a:solidFill>
                <a:latin typeface="Calibri" pitchFamily="34" charset="0"/>
              </a:rPr>
              <a:t>  </a:t>
            </a:r>
          </a:p>
        </p:txBody>
      </p:sp>
      <p:sp>
        <p:nvSpPr>
          <p:cNvPr id="8195" name="Rectangle 59"/>
          <p:cNvSpPr>
            <a:spLocks noChangeArrowheads="1"/>
          </p:cNvSpPr>
          <p:nvPr/>
        </p:nvSpPr>
        <p:spPr bwMode="auto">
          <a:xfrm>
            <a:off x="0" y="5334000"/>
            <a:ext cx="9144000" cy="400110"/>
          </a:xfrm>
          <a:prstGeom prst="rect">
            <a:avLst/>
          </a:prstGeom>
          <a:noFill/>
          <a:ln w="9525">
            <a:noFill/>
            <a:miter lim="800000"/>
            <a:headEnd/>
            <a:tailEnd/>
          </a:ln>
        </p:spPr>
        <p:txBody>
          <a:bodyPr wrap="square">
            <a:spAutoFit/>
          </a:bodyPr>
          <a:lstStyle/>
          <a:p>
            <a:pPr algn="ctr"/>
            <a:r>
              <a:rPr lang="en-US" sz="2000" dirty="0">
                <a:latin typeface="Calibri" pitchFamily="34" charset="0"/>
              </a:rPr>
              <a:t>Improved observation based surface layer physics in the High </a:t>
            </a:r>
            <a:r>
              <a:rPr lang="en-US" sz="2000" dirty="0" smtClean="0">
                <a:latin typeface="Calibri" pitchFamily="34" charset="0"/>
              </a:rPr>
              <a:t>Resolution </a:t>
            </a:r>
            <a:r>
              <a:rPr lang="en-US" sz="2000" dirty="0">
                <a:latin typeface="Calibri" pitchFamily="34" charset="0"/>
              </a:rPr>
              <a:t>HWRF</a:t>
            </a:r>
          </a:p>
        </p:txBody>
      </p:sp>
      <p:sp>
        <p:nvSpPr>
          <p:cNvPr id="8197" name="Title 1"/>
          <p:cNvSpPr txBox="1">
            <a:spLocks/>
          </p:cNvSpPr>
          <p:nvPr/>
        </p:nvSpPr>
        <p:spPr bwMode="auto">
          <a:xfrm>
            <a:off x="1981200" y="152400"/>
            <a:ext cx="7162800" cy="762000"/>
          </a:xfrm>
          <a:prstGeom prst="rect">
            <a:avLst/>
          </a:prstGeom>
          <a:noFill/>
          <a:ln w="9525">
            <a:noFill/>
            <a:miter lim="800000"/>
            <a:headEnd/>
            <a:tailEnd/>
          </a:ln>
        </p:spPr>
        <p:txBody>
          <a:bodyPr anchor="ctr"/>
          <a:lstStyle/>
          <a:p>
            <a:pPr algn="ctr">
              <a:lnSpc>
                <a:spcPct val="80000"/>
              </a:lnSpc>
            </a:pPr>
            <a:r>
              <a:rPr lang="en-US" sz="2400" b="1" dirty="0">
                <a:solidFill>
                  <a:srgbClr val="953735"/>
                </a:solidFill>
                <a:latin typeface="Calibri" pitchFamily="34" charset="0"/>
              </a:rPr>
              <a:t>IMPROVING STRUCTURE AND INTENSITY PREDICTIONS:</a:t>
            </a:r>
            <a:r>
              <a:rPr lang="en-US" sz="2400" i="1" dirty="0">
                <a:solidFill>
                  <a:srgbClr val="FF0000"/>
                </a:solidFill>
                <a:latin typeface="Calibri" pitchFamily="34" charset="0"/>
              </a:rPr>
              <a:t/>
            </a:r>
            <a:br>
              <a:rPr lang="en-US" sz="2400" i="1" dirty="0">
                <a:solidFill>
                  <a:srgbClr val="FF0000"/>
                </a:solidFill>
                <a:latin typeface="Calibri" pitchFamily="34" charset="0"/>
              </a:rPr>
            </a:br>
            <a:r>
              <a:rPr lang="en-US" sz="2400" b="1" dirty="0">
                <a:solidFill>
                  <a:srgbClr val="376092"/>
                </a:solidFill>
                <a:latin typeface="Calibri" pitchFamily="34" charset="0"/>
              </a:rPr>
              <a:t>USE OF P3s &amp; G4s IN IMPROVING HWRF PHYSICS</a:t>
            </a:r>
            <a:endParaRPr lang="en-US" sz="2400" i="1" dirty="0">
              <a:latin typeface="Calibri" pitchFamily="34" charset="0"/>
            </a:endParaRPr>
          </a:p>
        </p:txBody>
      </p:sp>
      <p:sp>
        <p:nvSpPr>
          <p:cNvPr id="8200" name="Rectangle 5"/>
          <p:cNvSpPr txBox="1">
            <a:spLocks noGrp="1" noChangeArrowheads="1"/>
          </p:cNvSpPr>
          <p:nvPr/>
        </p:nvSpPr>
        <p:spPr bwMode="auto">
          <a:xfrm>
            <a:off x="7696200" y="64770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Advances</a:t>
            </a:r>
          </a:p>
        </p:txBody>
      </p:sp>
      <p:grpSp>
        <p:nvGrpSpPr>
          <p:cNvPr id="3" name="Group 77"/>
          <p:cNvGrpSpPr/>
          <p:nvPr/>
        </p:nvGrpSpPr>
        <p:grpSpPr>
          <a:xfrm>
            <a:off x="228600" y="228600"/>
            <a:ext cx="1752600" cy="1219200"/>
            <a:chOff x="228600" y="228600"/>
            <a:chExt cx="1752600" cy="1219200"/>
          </a:xfrm>
        </p:grpSpPr>
        <p:pic>
          <p:nvPicPr>
            <p:cNvPr id="72" name="Picture 71" descr="H_Bill_8_19_sunset1.jpe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73" name="Picture 5"/>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001388" y="914400"/>
              <a:ext cx="978953" cy="372171"/>
            </a:xfrm>
            <a:prstGeom prst="rect">
              <a:avLst/>
            </a:prstGeom>
            <a:noFill/>
            <a:ln w="12700">
              <a:noFill/>
              <a:miter lim="800000"/>
              <a:headEnd/>
              <a:tailEnd/>
            </a:ln>
          </p:spPr>
        </p:pic>
        <p:pic>
          <p:nvPicPr>
            <p:cNvPr id="74" name="Picture 6" descr="g-iv.png"/>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1336872" y="269672"/>
              <a:ext cx="643468" cy="314019"/>
            </a:xfrm>
            <a:prstGeom prst="rect">
              <a:avLst/>
            </a:prstGeom>
            <a:noFill/>
            <a:ln w="9525">
              <a:noFill/>
              <a:miter lim="800000"/>
              <a:headEnd/>
              <a:tailEnd/>
            </a:ln>
          </p:spPr>
        </p:pic>
        <p:sp>
          <p:nvSpPr>
            <p:cNvPr id="75" name="TextBox 74"/>
            <p:cNvSpPr txBox="1"/>
            <p:nvPr/>
          </p:nvSpPr>
          <p:spPr bwMode="auto">
            <a:xfrm>
              <a:off x="497970" y="242119"/>
              <a:ext cx="840204" cy="430887"/>
            </a:xfrm>
            <a:prstGeom prst="rect">
              <a:avLst/>
            </a:prstGeom>
            <a:noFill/>
          </p:spPr>
          <p:txBody>
            <a:bodyPr wrap="none">
              <a:spAutoFit/>
            </a:bodyPr>
            <a:lstStyle/>
            <a:p>
              <a:pPr algn="r" fontAlgn="auto">
                <a:spcBef>
                  <a:spcPts val="0"/>
                </a:spcBef>
                <a:spcAft>
                  <a:spcPts val="0"/>
                </a:spcAft>
                <a:defRPr/>
              </a:pPr>
              <a:r>
                <a:rPr lang="en-US" sz="500" dirty="0">
                  <a:ln w="6350">
                    <a:solidFill>
                      <a:schemeClr val="accent6">
                        <a:lumMod val="75000"/>
                      </a:schemeClr>
                    </a:solidFill>
                    <a:prstDash val="solid"/>
                  </a:ln>
                  <a:latin typeface="+mn-lt"/>
                </a:rPr>
                <a:t>The NOAA G-IV</a:t>
              </a:r>
              <a:br>
                <a:rPr lang="en-US" sz="500" dirty="0">
                  <a:ln w="6350">
                    <a:solidFill>
                      <a:schemeClr val="accent6">
                        <a:lumMod val="75000"/>
                      </a:schemeClr>
                    </a:solidFill>
                    <a:prstDash val="solid"/>
                  </a:ln>
                  <a:latin typeface="+mn-lt"/>
                </a:rPr>
              </a:br>
              <a:r>
                <a:rPr lang="en-US" sz="500" dirty="0">
                  <a:ln w="6350">
                    <a:solidFill>
                      <a:schemeClr val="accent6">
                        <a:lumMod val="75000"/>
                      </a:schemeClr>
                    </a:solidFill>
                    <a:prstDash val="solid"/>
                  </a:ln>
                  <a:latin typeface="+mn-lt"/>
                </a:rPr>
                <a:t>above and around</a:t>
              </a:r>
            </a:p>
            <a:p>
              <a:pPr algn="r" fontAlgn="auto">
                <a:spcBef>
                  <a:spcPts val="0"/>
                </a:spcBef>
                <a:spcAft>
                  <a:spcPts val="0"/>
                </a:spcAft>
                <a:defRPr/>
              </a:pPr>
              <a:r>
                <a:rPr lang="en-US" sz="500" dirty="0">
                  <a:ln w="6350">
                    <a:solidFill>
                      <a:schemeClr val="accent6">
                        <a:lumMod val="75000"/>
                      </a:schemeClr>
                    </a:solidFill>
                    <a:prstDash val="solid"/>
                  </a:ln>
                  <a:latin typeface="+mn-lt"/>
                </a:rPr>
                <a:t>the hurricane</a:t>
              </a:r>
            </a:p>
          </p:txBody>
        </p:sp>
        <p:sp>
          <p:nvSpPr>
            <p:cNvPr id="76" name="TextBox 75"/>
            <p:cNvSpPr txBox="1"/>
            <p:nvPr/>
          </p:nvSpPr>
          <p:spPr bwMode="auto">
            <a:xfrm>
              <a:off x="304800" y="990600"/>
              <a:ext cx="762000" cy="369332"/>
            </a:xfrm>
            <a:prstGeom prst="rect">
              <a:avLst/>
            </a:prstGeom>
            <a:noFill/>
          </p:spPr>
          <p:txBody>
            <a:bodyPr wrap="square">
              <a:spAutoFit/>
            </a:bodyPr>
            <a:lstStyle/>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NOAA P-3</a:t>
              </a:r>
              <a:b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b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samples inside</a:t>
              </a:r>
            </a:p>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hurrican</a:t>
              </a:r>
              <a:r>
                <a:rPr lang="en-US" sz="500" dirty="0">
                  <a:ln w="6350">
                    <a:solidFill>
                      <a:schemeClr val="accent6">
                        <a:lumMod val="75000"/>
                      </a:schemeClr>
                    </a:solidFill>
                    <a:prstDash val="solid"/>
                  </a:ln>
                  <a:effectLst>
                    <a:outerShdw blurRad="38100" dist="38100" dir="2700000" algn="tl">
                      <a:srgbClr val="000000">
                        <a:alpha val="43137"/>
                      </a:srgbClr>
                    </a:outerShdw>
                  </a:effectLst>
                  <a:latin typeface="+mn-lt"/>
                </a:rPr>
                <a:t>e</a:t>
              </a:r>
            </a:p>
          </p:txBody>
        </p:sp>
      </p:grpSp>
      <p:grpSp>
        <p:nvGrpSpPr>
          <p:cNvPr id="4" name="Group 1"/>
          <p:cNvGrpSpPr/>
          <p:nvPr/>
        </p:nvGrpSpPr>
        <p:grpSpPr>
          <a:xfrm>
            <a:off x="0" y="1828800"/>
            <a:ext cx="4876800" cy="2865438"/>
            <a:chOff x="228600" y="1828800"/>
            <a:chExt cx="4876800" cy="2865438"/>
          </a:xfrm>
        </p:grpSpPr>
        <p:pic>
          <p:nvPicPr>
            <p:cNvPr id="8215" name="Picture 24" descr="https://encrypted-tbn3.google.com/images?q=tbn:ANd9GcRrI-naQUkPforiZQLkhXfYuJRgkwgx446N-iYK1-8LIpnSh_ks"/>
            <p:cNvPicPr>
              <a:picLocks noChangeAspect="1" noChangeArrowheads="1"/>
            </p:cNvPicPr>
            <p:nvPr/>
          </p:nvPicPr>
          <p:blipFill>
            <a:blip r:embed="rId7" cstate="print"/>
            <a:srcRect/>
            <a:stretch>
              <a:fillRect/>
            </a:stretch>
          </p:blipFill>
          <p:spPr bwMode="auto">
            <a:xfrm>
              <a:off x="695325" y="4263316"/>
              <a:ext cx="4267200" cy="353736"/>
            </a:xfrm>
            <a:prstGeom prst="rect">
              <a:avLst/>
            </a:prstGeom>
            <a:noFill/>
            <a:ln w="9525">
              <a:noFill/>
              <a:miter lim="800000"/>
              <a:headEnd/>
              <a:tailEnd/>
            </a:ln>
          </p:spPr>
        </p:pic>
        <p:sp>
          <p:nvSpPr>
            <p:cNvPr id="8216" name="Text Box 25"/>
            <p:cNvSpPr txBox="1">
              <a:spLocks noChangeArrowheads="1"/>
            </p:cNvSpPr>
            <p:nvPr/>
          </p:nvSpPr>
          <p:spPr bwMode="auto">
            <a:xfrm>
              <a:off x="1066800" y="4327525"/>
              <a:ext cx="3581400" cy="366713"/>
            </a:xfrm>
            <a:prstGeom prst="rect">
              <a:avLst/>
            </a:prstGeom>
            <a:noFill/>
            <a:ln w="9525">
              <a:noFill/>
              <a:miter lim="800000"/>
              <a:headEnd/>
              <a:tailEnd/>
            </a:ln>
          </p:spPr>
          <p:txBody>
            <a:bodyPr>
              <a:spAutoFit/>
            </a:bodyPr>
            <a:lstStyle/>
            <a:p>
              <a:pPr>
                <a:spcBef>
                  <a:spcPct val="50000"/>
                </a:spcBef>
              </a:pPr>
              <a:r>
                <a:rPr lang="en-US" altLang="zh-CN" b="1">
                  <a:solidFill>
                    <a:srgbClr val="CD03C3"/>
                  </a:solidFill>
                  <a:latin typeface="Calibri" pitchFamily="34" charset="0"/>
                </a:rPr>
                <a:t>               </a:t>
              </a:r>
              <a:r>
                <a:rPr lang="en-US" altLang="zh-CN" b="1">
                  <a:solidFill>
                    <a:schemeClr val="bg1"/>
                  </a:solidFill>
                  <a:latin typeface="Calibri" pitchFamily="34" charset="0"/>
                </a:rPr>
                <a:t>SST/Waves/Sea-Spray</a:t>
              </a:r>
            </a:p>
          </p:txBody>
        </p:sp>
        <p:pic>
          <p:nvPicPr>
            <p:cNvPr id="8217" name="Picture 3"/>
            <p:cNvPicPr>
              <a:picLocks noChangeAspect="1" noChangeArrowheads="1"/>
            </p:cNvPicPr>
            <p:nvPr/>
          </p:nvPicPr>
          <p:blipFill>
            <a:blip r:embed="rId8" cstate="print"/>
            <a:srcRect/>
            <a:stretch>
              <a:fillRect/>
            </a:stretch>
          </p:blipFill>
          <p:spPr bwMode="auto">
            <a:xfrm>
              <a:off x="685800" y="1828800"/>
              <a:ext cx="4267200" cy="2430246"/>
            </a:xfrm>
            <a:prstGeom prst="rect">
              <a:avLst/>
            </a:prstGeom>
            <a:noFill/>
            <a:ln w="9525">
              <a:noFill/>
              <a:miter lim="800000"/>
              <a:headEnd/>
              <a:tailEnd/>
            </a:ln>
          </p:spPr>
        </p:pic>
        <p:sp>
          <p:nvSpPr>
            <p:cNvPr id="8218" name="Rectangle 40"/>
            <p:cNvSpPr>
              <a:spLocks noChangeArrowheads="1"/>
            </p:cNvSpPr>
            <p:nvPr/>
          </p:nvSpPr>
          <p:spPr bwMode="auto">
            <a:xfrm>
              <a:off x="695325" y="4004089"/>
              <a:ext cx="4267200" cy="259226"/>
            </a:xfrm>
            <a:prstGeom prst="rect">
              <a:avLst/>
            </a:prstGeom>
            <a:solidFill>
              <a:srgbClr val="99CCFF"/>
            </a:solidFill>
            <a:ln w="9525">
              <a:noFill/>
              <a:miter lim="800000"/>
              <a:headEnd/>
              <a:tailEnd/>
            </a:ln>
          </p:spPr>
          <p:txBody>
            <a:bodyPr wrap="none" anchor="ctr"/>
            <a:lstStyle/>
            <a:p>
              <a:pPr algn="ctr"/>
              <a:r>
                <a:rPr lang="en-US" altLang="zh-CN" dirty="0">
                  <a:latin typeface="Calibri" pitchFamily="34" charset="0"/>
                </a:rPr>
                <a:t>   </a:t>
              </a:r>
              <a:r>
                <a:rPr lang="en-US" altLang="zh-CN" dirty="0" smtClean="0">
                  <a:latin typeface="Calibri" pitchFamily="34" charset="0"/>
                </a:rPr>
                <a:t> </a:t>
              </a:r>
              <a:r>
                <a:rPr lang="en-US" altLang="zh-CN" sz="1600" dirty="0" smtClean="0">
                  <a:solidFill>
                    <a:srgbClr val="B80E98"/>
                  </a:solidFill>
                  <a:latin typeface="Calibri" pitchFamily="34" charset="0"/>
                </a:rPr>
                <a:t>Surface </a:t>
              </a:r>
              <a:r>
                <a:rPr lang="en-US" altLang="zh-CN" sz="1600" dirty="0">
                  <a:solidFill>
                    <a:srgbClr val="B80E98"/>
                  </a:solidFill>
                  <a:latin typeface="Calibri" pitchFamily="34" charset="0"/>
                </a:rPr>
                <a:t>layer</a:t>
              </a:r>
              <a:r>
                <a:rPr lang="en-US" altLang="zh-CN" sz="1600" dirty="0">
                  <a:latin typeface="Calibri" pitchFamily="34" charset="0"/>
                </a:rPr>
                <a:t>: Cd and </a:t>
              </a:r>
              <a:r>
                <a:rPr lang="en-US" altLang="zh-CN" sz="1600" dirty="0" err="1" smtClean="0">
                  <a:latin typeface="Calibri" pitchFamily="34" charset="0"/>
                </a:rPr>
                <a:t>Ch</a:t>
              </a:r>
              <a:r>
                <a:rPr lang="en-US" altLang="zh-CN" sz="1600" dirty="0" smtClean="0">
                  <a:latin typeface="Calibri" pitchFamily="34" charset="0"/>
                </a:rPr>
                <a:t>	</a:t>
              </a:r>
              <a:endParaRPr lang="en-US" altLang="zh-CN" dirty="0">
                <a:latin typeface="Calibri" pitchFamily="34" charset="0"/>
              </a:endParaRPr>
            </a:p>
          </p:txBody>
        </p:sp>
        <p:cxnSp>
          <p:nvCxnSpPr>
            <p:cNvPr id="67" name="Straight Arrow Connector 66"/>
            <p:cNvCxnSpPr/>
            <p:nvPr/>
          </p:nvCxnSpPr>
          <p:spPr bwMode="auto">
            <a:xfrm>
              <a:off x="3429000" y="2578100"/>
              <a:ext cx="1000125" cy="0"/>
            </a:xfrm>
            <a:prstGeom prst="straightConnector1">
              <a:avLst/>
            </a:prstGeom>
            <a:ln w="38100" cmpd="sng">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bwMode="auto">
            <a:xfrm>
              <a:off x="838200" y="3725863"/>
              <a:ext cx="600075" cy="65087"/>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bwMode="auto">
            <a:xfrm>
              <a:off x="685800" y="3824288"/>
              <a:ext cx="762000" cy="130175"/>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bwMode="auto">
            <a:xfrm flipH="1">
              <a:off x="3733800" y="3875088"/>
              <a:ext cx="933450" cy="63500"/>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8223" name="Down Arrow 63"/>
            <p:cNvSpPr>
              <a:spLocks noChangeArrowheads="1"/>
            </p:cNvSpPr>
            <p:nvPr/>
          </p:nvSpPr>
          <p:spPr bwMode="auto">
            <a:xfrm>
              <a:off x="1255117" y="4263316"/>
              <a:ext cx="40283" cy="194419"/>
            </a:xfrm>
            <a:prstGeom prst="downArrow">
              <a:avLst>
                <a:gd name="adj1" fmla="val 50000"/>
                <a:gd name="adj2" fmla="val 49654"/>
              </a:avLst>
            </a:prstGeom>
            <a:solidFill>
              <a:schemeClr val="accent1"/>
            </a:solidFill>
            <a:ln w="25400" algn="ctr">
              <a:solidFill>
                <a:schemeClr val="tx1"/>
              </a:solidFill>
              <a:miter lim="800000"/>
              <a:headEnd/>
              <a:tailEnd/>
            </a:ln>
          </p:spPr>
          <p:txBody>
            <a:bodyPr anchor="ctr"/>
            <a:lstStyle/>
            <a:p>
              <a:pPr algn="ctr"/>
              <a:endParaRPr lang="zh-CN" altLang="zh-CN">
                <a:solidFill>
                  <a:srgbClr val="FFFFFF"/>
                </a:solidFill>
                <a:latin typeface="Calibri" pitchFamily="34" charset="0"/>
              </a:endParaRPr>
            </a:p>
          </p:txBody>
        </p:sp>
        <p:sp>
          <p:nvSpPr>
            <p:cNvPr id="8225" name="Down Arrow 63"/>
            <p:cNvSpPr>
              <a:spLocks noChangeArrowheads="1"/>
            </p:cNvSpPr>
            <p:nvPr/>
          </p:nvSpPr>
          <p:spPr bwMode="auto">
            <a:xfrm>
              <a:off x="4419600" y="4263316"/>
              <a:ext cx="40283" cy="194419"/>
            </a:xfrm>
            <a:prstGeom prst="downArrow">
              <a:avLst>
                <a:gd name="adj1" fmla="val 50000"/>
                <a:gd name="adj2" fmla="val 49654"/>
              </a:avLst>
            </a:prstGeom>
            <a:solidFill>
              <a:schemeClr val="accent1"/>
            </a:solidFill>
            <a:ln w="25400" algn="ctr">
              <a:solidFill>
                <a:schemeClr val="tx1"/>
              </a:solidFill>
              <a:miter lim="800000"/>
              <a:headEnd/>
              <a:tailEnd/>
            </a:ln>
          </p:spPr>
          <p:txBody>
            <a:bodyPr anchor="ctr"/>
            <a:lstStyle/>
            <a:p>
              <a:pPr algn="ctr"/>
              <a:endParaRPr lang="zh-CN" altLang="zh-CN">
                <a:solidFill>
                  <a:srgbClr val="FFFFFF"/>
                </a:solidFill>
                <a:latin typeface="Calibri" pitchFamily="34" charset="0"/>
              </a:endParaRPr>
            </a:p>
          </p:txBody>
        </p:sp>
        <p:sp>
          <p:nvSpPr>
            <p:cNvPr id="8227" name="Line 25"/>
            <p:cNvSpPr>
              <a:spLocks noChangeShapeType="1"/>
            </p:cNvSpPr>
            <p:nvPr/>
          </p:nvSpPr>
          <p:spPr bwMode="auto">
            <a:xfrm flipV="1">
              <a:off x="2962275" y="4198509"/>
              <a:ext cx="0" cy="259226"/>
            </a:xfrm>
            <a:prstGeom prst="line">
              <a:avLst/>
            </a:prstGeom>
            <a:noFill/>
            <a:ln w="38100">
              <a:solidFill>
                <a:schemeClr val="tx1"/>
              </a:solidFill>
              <a:round/>
              <a:headEnd/>
              <a:tailEnd type="triangle" w="med" len="med"/>
            </a:ln>
          </p:spPr>
          <p:txBody>
            <a:bodyPr/>
            <a:lstStyle/>
            <a:p>
              <a:endParaRPr lang="en-US"/>
            </a:p>
          </p:txBody>
        </p:sp>
        <p:sp>
          <p:nvSpPr>
            <p:cNvPr id="8228" name="Line 27"/>
            <p:cNvSpPr>
              <a:spLocks noChangeShapeType="1"/>
            </p:cNvSpPr>
            <p:nvPr/>
          </p:nvSpPr>
          <p:spPr bwMode="auto">
            <a:xfrm flipV="1">
              <a:off x="2228850" y="4198509"/>
              <a:ext cx="0" cy="259226"/>
            </a:xfrm>
            <a:prstGeom prst="line">
              <a:avLst/>
            </a:prstGeom>
            <a:noFill/>
            <a:ln w="38100">
              <a:solidFill>
                <a:schemeClr val="tx1"/>
              </a:solidFill>
              <a:round/>
              <a:headEnd/>
              <a:tailEnd type="triangle" w="med" len="med"/>
            </a:ln>
          </p:spPr>
          <p:txBody>
            <a:bodyPr/>
            <a:lstStyle/>
            <a:p>
              <a:endParaRPr lang="en-US"/>
            </a:p>
          </p:txBody>
        </p:sp>
        <p:sp>
          <p:nvSpPr>
            <p:cNvPr id="8229" name="Line 28"/>
            <p:cNvSpPr>
              <a:spLocks noChangeShapeType="1"/>
            </p:cNvSpPr>
            <p:nvPr/>
          </p:nvSpPr>
          <p:spPr bwMode="auto">
            <a:xfrm flipV="1">
              <a:off x="3562350" y="4198509"/>
              <a:ext cx="0" cy="259226"/>
            </a:xfrm>
            <a:prstGeom prst="line">
              <a:avLst/>
            </a:prstGeom>
            <a:noFill/>
            <a:ln w="38100">
              <a:solidFill>
                <a:schemeClr val="tx1"/>
              </a:solidFill>
              <a:round/>
              <a:headEnd/>
              <a:tailEnd type="triangle" w="med" len="med"/>
            </a:ln>
          </p:spPr>
          <p:txBody>
            <a:bodyPr/>
            <a:lstStyle/>
            <a:p>
              <a:endParaRPr lang="en-US"/>
            </a:p>
          </p:txBody>
        </p:sp>
        <p:sp>
          <p:nvSpPr>
            <p:cNvPr id="8230" name="Text Box 29"/>
            <p:cNvSpPr txBox="1">
              <a:spLocks noChangeArrowheads="1"/>
            </p:cNvSpPr>
            <p:nvPr/>
          </p:nvSpPr>
          <p:spPr bwMode="auto">
            <a:xfrm>
              <a:off x="2695575" y="3549650"/>
              <a:ext cx="866775" cy="366712"/>
            </a:xfrm>
            <a:prstGeom prst="rect">
              <a:avLst/>
            </a:prstGeom>
            <a:noFill/>
            <a:ln w="9525">
              <a:noFill/>
              <a:miter lim="800000"/>
              <a:headEnd/>
              <a:tailEnd/>
            </a:ln>
          </p:spPr>
          <p:txBody>
            <a:bodyPr>
              <a:spAutoFit/>
            </a:bodyPr>
            <a:lstStyle/>
            <a:p>
              <a:pPr>
                <a:spcBef>
                  <a:spcPct val="50000"/>
                </a:spcBef>
              </a:pPr>
              <a:endParaRPr lang="zh-CN" altLang="zh-CN">
                <a:latin typeface="Calibri" pitchFamily="34" charset="0"/>
              </a:endParaRPr>
            </a:p>
          </p:txBody>
        </p:sp>
        <p:sp>
          <p:nvSpPr>
            <p:cNvPr id="8235" name="Text Box 38"/>
            <p:cNvSpPr txBox="1">
              <a:spLocks noChangeArrowheads="1"/>
            </p:cNvSpPr>
            <p:nvPr/>
          </p:nvSpPr>
          <p:spPr bwMode="auto">
            <a:xfrm>
              <a:off x="838200" y="3615764"/>
              <a:ext cx="1133475" cy="338516"/>
            </a:xfrm>
            <a:prstGeom prst="rect">
              <a:avLst/>
            </a:prstGeom>
            <a:noFill/>
            <a:ln w="9525">
              <a:noFill/>
              <a:miter lim="800000"/>
              <a:headEnd/>
              <a:tailEnd/>
            </a:ln>
          </p:spPr>
          <p:txBody>
            <a:bodyPr>
              <a:spAutoFit/>
            </a:bodyPr>
            <a:lstStyle/>
            <a:p>
              <a:pPr>
                <a:spcBef>
                  <a:spcPct val="50000"/>
                </a:spcBef>
              </a:pPr>
              <a:r>
                <a:rPr lang="en-US" altLang="zh-CN" sz="1600" i="1">
                  <a:solidFill>
                    <a:schemeClr val="bg1"/>
                  </a:solidFill>
                  <a:latin typeface="Calibri" pitchFamily="34" charset="0"/>
                </a:rPr>
                <a:t>Inflow</a:t>
              </a:r>
            </a:p>
          </p:txBody>
        </p:sp>
        <p:sp>
          <p:nvSpPr>
            <p:cNvPr id="8236" name="Text Box 41"/>
            <p:cNvSpPr txBox="1">
              <a:spLocks noChangeArrowheads="1"/>
            </p:cNvSpPr>
            <p:nvPr/>
          </p:nvSpPr>
          <p:spPr bwMode="auto">
            <a:xfrm>
              <a:off x="3438525" y="2514600"/>
              <a:ext cx="1133475" cy="304800"/>
            </a:xfrm>
            <a:prstGeom prst="rect">
              <a:avLst/>
            </a:prstGeom>
            <a:noFill/>
            <a:ln w="9525">
              <a:noFill/>
              <a:miter lim="800000"/>
              <a:headEnd/>
              <a:tailEnd/>
            </a:ln>
          </p:spPr>
          <p:txBody>
            <a:bodyPr>
              <a:spAutoFit/>
            </a:bodyPr>
            <a:lstStyle/>
            <a:p>
              <a:pPr>
                <a:spcBef>
                  <a:spcPct val="50000"/>
                </a:spcBef>
              </a:pPr>
              <a:r>
                <a:rPr lang="en-US" altLang="zh-CN" sz="1400" i="1" dirty="0">
                  <a:latin typeface="Calibri" pitchFamily="34" charset="0"/>
                </a:rPr>
                <a:t>outflow</a:t>
              </a:r>
            </a:p>
          </p:txBody>
        </p:sp>
        <p:sp>
          <p:nvSpPr>
            <p:cNvPr id="8239" name="Text Box 45"/>
            <p:cNvSpPr txBox="1">
              <a:spLocks noChangeArrowheads="1"/>
            </p:cNvSpPr>
            <p:nvPr/>
          </p:nvSpPr>
          <p:spPr bwMode="auto">
            <a:xfrm>
              <a:off x="1295400" y="2578100"/>
              <a:ext cx="914400" cy="304800"/>
            </a:xfrm>
            <a:prstGeom prst="rect">
              <a:avLst/>
            </a:prstGeom>
            <a:noFill/>
            <a:ln w="9525">
              <a:noFill/>
              <a:miter lim="800000"/>
              <a:headEnd/>
              <a:tailEnd/>
            </a:ln>
          </p:spPr>
          <p:txBody>
            <a:bodyPr>
              <a:spAutoFit/>
            </a:bodyPr>
            <a:lstStyle/>
            <a:p>
              <a:pPr>
                <a:spcBef>
                  <a:spcPct val="50000"/>
                </a:spcBef>
              </a:pPr>
              <a:r>
                <a:rPr lang="en-US" altLang="zh-CN" sz="1400" i="1" dirty="0">
                  <a:latin typeface="Calibri" pitchFamily="34" charset="0"/>
                </a:rPr>
                <a:t>outflow</a:t>
              </a:r>
            </a:p>
          </p:txBody>
        </p:sp>
        <p:sp>
          <p:nvSpPr>
            <p:cNvPr id="8245" name="Line 51"/>
            <p:cNvSpPr>
              <a:spLocks noChangeShapeType="1"/>
            </p:cNvSpPr>
            <p:nvPr/>
          </p:nvSpPr>
          <p:spPr bwMode="auto">
            <a:xfrm>
              <a:off x="2762250" y="2967184"/>
              <a:ext cx="0" cy="129614"/>
            </a:xfrm>
            <a:prstGeom prst="line">
              <a:avLst/>
            </a:prstGeom>
            <a:noFill/>
            <a:ln w="9525">
              <a:solidFill>
                <a:schemeClr val="tx1"/>
              </a:solidFill>
              <a:round/>
              <a:headEnd/>
              <a:tailEnd type="triangle" w="med" len="med"/>
            </a:ln>
          </p:spPr>
          <p:txBody>
            <a:bodyPr/>
            <a:lstStyle/>
            <a:p>
              <a:endParaRPr lang="en-US"/>
            </a:p>
          </p:txBody>
        </p:sp>
        <p:sp>
          <p:nvSpPr>
            <p:cNvPr id="8246" name="Line 55"/>
            <p:cNvSpPr>
              <a:spLocks noChangeShapeType="1"/>
            </p:cNvSpPr>
            <p:nvPr/>
          </p:nvSpPr>
          <p:spPr bwMode="auto">
            <a:xfrm>
              <a:off x="2962275" y="2967184"/>
              <a:ext cx="0" cy="129614"/>
            </a:xfrm>
            <a:prstGeom prst="line">
              <a:avLst/>
            </a:prstGeom>
            <a:noFill/>
            <a:ln w="9525">
              <a:solidFill>
                <a:schemeClr val="tx1"/>
              </a:solidFill>
              <a:round/>
              <a:headEnd/>
              <a:tailEnd type="triangle" w="med" len="med"/>
            </a:ln>
          </p:spPr>
          <p:txBody>
            <a:bodyPr/>
            <a:lstStyle/>
            <a:p>
              <a:endParaRPr lang="en-US"/>
            </a:p>
          </p:txBody>
        </p:sp>
        <p:sp>
          <p:nvSpPr>
            <p:cNvPr id="95" name="Line 57"/>
            <p:cNvSpPr>
              <a:spLocks noChangeShapeType="1"/>
            </p:cNvSpPr>
            <p:nvPr/>
          </p:nvSpPr>
          <p:spPr bwMode="auto">
            <a:xfrm flipH="1">
              <a:off x="1676400" y="3225800"/>
              <a:ext cx="19050" cy="2714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lang="en-US"/>
            </a:p>
          </p:txBody>
        </p:sp>
        <p:sp>
          <p:nvSpPr>
            <p:cNvPr id="8249" name="Line 59"/>
            <p:cNvSpPr>
              <a:spLocks noChangeShapeType="1"/>
            </p:cNvSpPr>
            <p:nvPr/>
          </p:nvSpPr>
          <p:spPr bwMode="auto">
            <a:xfrm flipV="1">
              <a:off x="628650" y="2254312"/>
              <a:ext cx="0" cy="1231325"/>
            </a:xfrm>
            <a:prstGeom prst="line">
              <a:avLst/>
            </a:prstGeom>
            <a:noFill/>
            <a:ln w="9525">
              <a:solidFill>
                <a:schemeClr val="tx1"/>
              </a:solidFill>
              <a:round/>
              <a:headEnd/>
              <a:tailEnd type="triangle" w="med" len="med"/>
            </a:ln>
          </p:spPr>
          <p:txBody>
            <a:bodyPr/>
            <a:lstStyle/>
            <a:p>
              <a:endParaRPr lang="en-US"/>
            </a:p>
          </p:txBody>
        </p:sp>
        <p:sp>
          <p:nvSpPr>
            <p:cNvPr id="8250" name="Line 61"/>
            <p:cNvSpPr>
              <a:spLocks noChangeShapeType="1"/>
            </p:cNvSpPr>
            <p:nvPr/>
          </p:nvSpPr>
          <p:spPr bwMode="auto">
            <a:xfrm>
              <a:off x="628650" y="4068896"/>
              <a:ext cx="0" cy="0"/>
            </a:xfrm>
            <a:prstGeom prst="line">
              <a:avLst/>
            </a:prstGeom>
            <a:noFill/>
            <a:ln w="9525">
              <a:solidFill>
                <a:schemeClr val="tx1"/>
              </a:solidFill>
              <a:round/>
              <a:headEnd/>
              <a:tailEnd/>
            </a:ln>
          </p:spPr>
          <p:txBody>
            <a:bodyPr/>
            <a:lstStyle/>
            <a:p>
              <a:endParaRPr lang="en-US"/>
            </a:p>
          </p:txBody>
        </p:sp>
        <p:sp>
          <p:nvSpPr>
            <p:cNvPr id="8251" name="Line 62"/>
            <p:cNvSpPr>
              <a:spLocks noChangeShapeType="1"/>
            </p:cNvSpPr>
            <p:nvPr/>
          </p:nvSpPr>
          <p:spPr bwMode="auto">
            <a:xfrm flipH="1">
              <a:off x="609600" y="3573323"/>
              <a:ext cx="10758" cy="761915"/>
            </a:xfrm>
            <a:prstGeom prst="line">
              <a:avLst/>
            </a:prstGeom>
            <a:noFill/>
            <a:ln w="9525">
              <a:solidFill>
                <a:schemeClr val="tx1"/>
              </a:solidFill>
              <a:round/>
              <a:headEnd/>
              <a:tailEnd/>
            </a:ln>
          </p:spPr>
          <p:txBody>
            <a:bodyPr/>
            <a:lstStyle/>
            <a:p>
              <a:endParaRPr lang="en-US"/>
            </a:p>
          </p:txBody>
        </p:sp>
        <p:sp>
          <p:nvSpPr>
            <p:cNvPr id="8252" name="Text Box 63"/>
            <p:cNvSpPr txBox="1">
              <a:spLocks noChangeArrowheads="1"/>
            </p:cNvSpPr>
            <p:nvPr/>
          </p:nvSpPr>
          <p:spPr bwMode="auto">
            <a:xfrm>
              <a:off x="228600" y="3746501"/>
              <a:ext cx="533400" cy="244475"/>
            </a:xfrm>
            <a:prstGeom prst="rect">
              <a:avLst/>
            </a:prstGeom>
            <a:noFill/>
            <a:ln w="9525">
              <a:noFill/>
              <a:miter lim="800000"/>
              <a:headEnd/>
              <a:tailEnd/>
            </a:ln>
          </p:spPr>
          <p:txBody>
            <a:bodyPr>
              <a:spAutoFit/>
            </a:bodyPr>
            <a:lstStyle/>
            <a:p>
              <a:pPr>
                <a:spcBef>
                  <a:spcPct val="50000"/>
                </a:spcBef>
              </a:pPr>
              <a:r>
                <a:rPr lang="en-US" altLang="zh-CN" sz="1000" b="1">
                  <a:latin typeface="Calibri" pitchFamily="34" charset="0"/>
                </a:rPr>
                <a:t>1 km</a:t>
              </a:r>
            </a:p>
          </p:txBody>
        </p:sp>
        <p:sp>
          <p:nvSpPr>
            <p:cNvPr id="101" name="Text Box 49"/>
            <p:cNvSpPr txBox="1">
              <a:spLocks noChangeArrowheads="1"/>
            </p:cNvSpPr>
            <p:nvPr/>
          </p:nvSpPr>
          <p:spPr bwMode="auto">
            <a:xfrm>
              <a:off x="2362200" y="2320925"/>
              <a:ext cx="1219200" cy="338138"/>
            </a:xfrm>
            <a:prstGeom prst="rect">
              <a:avLst/>
            </a:prstGeom>
            <a:noFill/>
            <a:ln w="9525">
              <a:noFill/>
              <a:miter lim="800000"/>
              <a:headEnd/>
              <a:tailEnd/>
            </a:ln>
          </p:spPr>
          <p:txBody>
            <a:bodyPr>
              <a:spAutoFit/>
            </a:bodyPr>
            <a:lstStyle/>
            <a:p>
              <a:pPr fontAlgn="auto">
                <a:spcBef>
                  <a:spcPct val="50000"/>
                </a:spcBef>
                <a:spcAft>
                  <a:spcPts val="0"/>
                </a:spcAft>
                <a:defRPr/>
              </a:pPr>
              <a:r>
                <a:rPr lang="en-US" altLang="zh-CN" sz="1600" dirty="0">
                  <a:solidFill>
                    <a:srgbClr val="B80E98"/>
                  </a:solidFill>
                  <a:latin typeface="+mn-lt"/>
                  <a:cs typeface="+mn-cs"/>
                </a:rPr>
                <a:t>Radiation</a:t>
              </a:r>
              <a:r>
                <a:rPr lang="en-US" altLang="zh-CN" sz="1600" dirty="0">
                  <a:solidFill>
                    <a:schemeClr val="accent4">
                      <a:lumMod val="75000"/>
                    </a:schemeClr>
                  </a:solidFill>
                  <a:latin typeface="+mn-lt"/>
                  <a:cs typeface="+mn-cs"/>
                </a:rPr>
                <a:t> </a:t>
              </a:r>
            </a:p>
          </p:txBody>
        </p:sp>
        <p:sp>
          <p:nvSpPr>
            <p:cNvPr id="102" name="Rounded Rectangle 101"/>
            <p:cNvSpPr/>
            <p:nvPr/>
          </p:nvSpPr>
          <p:spPr bwMode="auto">
            <a:xfrm>
              <a:off x="3657600" y="3746500"/>
              <a:ext cx="533400" cy="152400"/>
            </a:xfrm>
            <a:prstGeom prst="round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schemeClr val="tx1">
                    <a:lumMod val="50000"/>
                    <a:lumOff val="50000"/>
                  </a:schemeClr>
                </a:solidFill>
              </a:endParaRPr>
            </a:p>
          </p:txBody>
        </p:sp>
        <p:cxnSp>
          <p:nvCxnSpPr>
            <p:cNvPr id="103" name="Straight Arrow Connector 102"/>
            <p:cNvCxnSpPr/>
            <p:nvPr/>
          </p:nvCxnSpPr>
          <p:spPr bwMode="auto">
            <a:xfrm flipH="1">
              <a:off x="3733800" y="3725863"/>
              <a:ext cx="666750" cy="65087"/>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8256" name="Text Box 38"/>
            <p:cNvSpPr txBox="1">
              <a:spLocks noChangeArrowheads="1"/>
            </p:cNvSpPr>
            <p:nvPr/>
          </p:nvSpPr>
          <p:spPr bwMode="auto">
            <a:xfrm>
              <a:off x="3971925" y="3623884"/>
              <a:ext cx="1133475" cy="338516"/>
            </a:xfrm>
            <a:prstGeom prst="rect">
              <a:avLst/>
            </a:prstGeom>
            <a:noFill/>
            <a:ln w="9525">
              <a:noFill/>
              <a:miter lim="800000"/>
              <a:headEnd/>
              <a:tailEnd/>
            </a:ln>
          </p:spPr>
          <p:txBody>
            <a:bodyPr>
              <a:spAutoFit/>
            </a:bodyPr>
            <a:lstStyle/>
            <a:p>
              <a:pPr>
                <a:spcBef>
                  <a:spcPct val="50000"/>
                </a:spcBef>
              </a:pPr>
              <a:r>
                <a:rPr lang="en-US" altLang="zh-CN" sz="1600" dirty="0">
                  <a:solidFill>
                    <a:schemeClr val="bg1"/>
                  </a:solidFill>
                  <a:latin typeface="Calibri" pitchFamily="34" charset="0"/>
                </a:rPr>
                <a:t>I</a:t>
              </a:r>
              <a:r>
                <a:rPr lang="en-US" altLang="zh-CN" sz="1600" i="1" dirty="0">
                  <a:solidFill>
                    <a:schemeClr val="bg1"/>
                  </a:solidFill>
                  <a:latin typeface="Calibri" pitchFamily="34" charset="0"/>
                </a:rPr>
                <a:t>nflow</a:t>
              </a:r>
            </a:p>
          </p:txBody>
        </p:sp>
        <p:sp>
          <p:nvSpPr>
            <p:cNvPr id="105" name="Rectangle 40"/>
            <p:cNvSpPr>
              <a:spLocks noChangeArrowheads="1"/>
            </p:cNvSpPr>
            <p:nvPr/>
          </p:nvSpPr>
          <p:spPr bwMode="auto">
            <a:xfrm>
              <a:off x="1600200" y="3725863"/>
              <a:ext cx="2133600" cy="304800"/>
            </a:xfrm>
            <a:prstGeom prst="rect">
              <a:avLst/>
            </a:prstGeom>
            <a:solidFill>
              <a:schemeClr val="tx2">
                <a:lumMod val="20000"/>
                <a:lumOff val="80000"/>
                <a:alpha val="74000"/>
              </a:schemeClr>
            </a:solidFill>
            <a:ln w="9525">
              <a:solidFill>
                <a:schemeClr val="bg1"/>
              </a:solidFill>
              <a:miter lim="800000"/>
              <a:headEnd/>
              <a:tailEnd/>
            </a:ln>
          </p:spPr>
          <p:txBody>
            <a:bodyPr wrap="none" anchor="ctr"/>
            <a:lstStyle/>
            <a:p>
              <a:pPr algn="ctr" fontAlgn="auto">
                <a:spcBef>
                  <a:spcPts val="0"/>
                </a:spcBef>
                <a:spcAft>
                  <a:spcPts val="0"/>
                </a:spcAft>
                <a:defRPr/>
              </a:pPr>
              <a:r>
                <a:rPr lang="en-US" altLang="zh-CN" sz="1600" dirty="0">
                  <a:solidFill>
                    <a:schemeClr val="accent2"/>
                  </a:solidFill>
                  <a:latin typeface="Calibri" pitchFamily="34" charset="0"/>
                  <a:cs typeface="+mn-cs"/>
                </a:rPr>
                <a:t>   </a:t>
              </a:r>
              <a:r>
                <a:rPr lang="en-US" altLang="zh-CN" sz="1600" dirty="0">
                  <a:solidFill>
                    <a:srgbClr val="B80E98"/>
                  </a:solidFill>
                  <a:latin typeface="Calibri" pitchFamily="34" charset="0"/>
                  <a:cs typeface="+mn-cs"/>
                </a:rPr>
                <a:t>Boundary Layer</a:t>
              </a:r>
              <a:r>
                <a:rPr lang="en-US" altLang="zh-CN" sz="1600" dirty="0">
                  <a:latin typeface="Calibri" pitchFamily="34" charset="0"/>
                  <a:cs typeface="+mn-cs"/>
                </a:rPr>
                <a:t>: Km/</a:t>
              </a:r>
              <a:r>
                <a:rPr lang="en-US" altLang="zh-CN" sz="1600" dirty="0" err="1">
                  <a:latin typeface="Calibri" pitchFamily="34" charset="0"/>
                  <a:cs typeface="+mn-cs"/>
                </a:rPr>
                <a:t>Kh</a:t>
              </a:r>
              <a:r>
                <a:rPr lang="en-US" altLang="zh-CN" dirty="0">
                  <a:solidFill>
                    <a:schemeClr val="accent2"/>
                  </a:solidFill>
                  <a:latin typeface="Calibri" pitchFamily="34" charset="0"/>
                  <a:cs typeface="+mn-cs"/>
                </a:rPr>
                <a:t>    </a:t>
              </a:r>
            </a:p>
          </p:txBody>
        </p:sp>
        <p:sp>
          <p:nvSpPr>
            <p:cNvPr id="66" name="Text Box 41"/>
            <p:cNvSpPr txBox="1">
              <a:spLocks noChangeArrowheads="1"/>
            </p:cNvSpPr>
            <p:nvPr/>
          </p:nvSpPr>
          <p:spPr bwMode="auto">
            <a:xfrm>
              <a:off x="2905125" y="3048000"/>
              <a:ext cx="1133475" cy="304800"/>
            </a:xfrm>
            <a:prstGeom prst="rect">
              <a:avLst/>
            </a:prstGeom>
            <a:noFill/>
            <a:ln w="9525">
              <a:noFill/>
              <a:miter lim="800000"/>
              <a:headEnd/>
              <a:tailEnd/>
            </a:ln>
          </p:spPr>
          <p:txBody>
            <a:bodyPr>
              <a:spAutoFit/>
            </a:bodyPr>
            <a:lstStyle/>
            <a:p>
              <a:pPr>
                <a:spcBef>
                  <a:spcPct val="50000"/>
                </a:spcBef>
              </a:pPr>
              <a:r>
                <a:rPr lang="en-US" altLang="zh-CN" sz="1400" dirty="0" smtClean="0">
                  <a:solidFill>
                    <a:srgbClr val="E816E5"/>
                  </a:solidFill>
                  <a:latin typeface="Calibri" pitchFamily="34" charset="0"/>
                </a:rPr>
                <a:t>Microphysics</a:t>
              </a:r>
              <a:endParaRPr lang="en-US" altLang="zh-CN" sz="1400" dirty="0">
                <a:solidFill>
                  <a:srgbClr val="E816E5"/>
                </a:solidFill>
                <a:latin typeface="Calibri" pitchFamily="34" charset="0"/>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p:cNvGrpSpPr>
            <a:grpSpLocks/>
          </p:cNvGrpSpPr>
          <p:nvPr/>
        </p:nvGrpSpPr>
        <p:grpSpPr bwMode="auto">
          <a:xfrm>
            <a:off x="152400" y="990600"/>
            <a:ext cx="4359510" cy="5276853"/>
            <a:chOff x="192" y="720"/>
            <a:chExt cx="2552" cy="3089"/>
          </a:xfrm>
        </p:grpSpPr>
        <p:pic>
          <p:nvPicPr>
            <p:cNvPr id="1041" name="Picture 1041"/>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92" y="720"/>
              <a:ext cx="2552" cy="3089"/>
            </a:xfrm>
            <a:prstGeom prst="rect">
              <a:avLst/>
            </a:prstGeom>
            <a:noFill/>
            <a:ln w="9525">
              <a:noFill/>
              <a:miter lim="800000"/>
              <a:headEnd/>
              <a:tailEnd/>
            </a:ln>
          </p:spPr>
        </p:pic>
        <p:sp>
          <p:nvSpPr>
            <p:cNvPr id="1042" name="Oval 63"/>
            <p:cNvSpPr>
              <a:spLocks noChangeArrowheads="1"/>
            </p:cNvSpPr>
            <p:nvPr/>
          </p:nvSpPr>
          <p:spPr bwMode="auto">
            <a:xfrm>
              <a:off x="1728" y="1824"/>
              <a:ext cx="480" cy="240"/>
            </a:xfrm>
            <a:prstGeom prst="ellipse">
              <a:avLst/>
            </a:prstGeom>
            <a:noFill/>
            <a:ln w="9525">
              <a:solidFill>
                <a:schemeClr val="tx1"/>
              </a:solidFill>
              <a:round/>
              <a:headEnd/>
              <a:tailEnd/>
            </a:ln>
          </p:spPr>
          <p:txBody>
            <a:bodyPr wrap="none" anchor="ctr"/>
            <a:lstStyle/>
            <a:p>
              <a:pPr algn="ctr"/>
              <a:r>
                <a:rPr lang="en-US" sz="1400"/>
                <a:t>HWRF</a:t>
              </a:r>
            </a:p>
          </p:txBody>
        </p:sp>
        <p:sp>
          <p:nvSpPr>
            <p:cNvPr id="1043" name="Oval 66"/>
            <p:cNvSpPr>
              <a:spLocks noChangeArrowheads="1"/>
            </p:cNvSpPr>
            <p:nvPr/>
          </p:nvSpPr>
          <p:spPr bwMode="auto">
            <a:xfrm>
              <a:off x="720" y="2064"/>
              <a:ext cx="768" cy="240"/>
            </a:xfrm>
            <a:prstGeom prst="ellipse">
              <a:avLst/>
            </a:prstGeom>
            <a:noFill/>
            <a:ln w="9525">
              <a:solidFill>
                <a:schemeClr val="hlink"/>
              </a:solidFill>
              <a:round/>
              <a:headEnd/>
              <a:tailEnd/>
            </a:ln>
          </p:spPr>
          <p:txBody>
            <a:bodyPr wrap="none" anchor="ctr"/>
            <a:lstStyle/>
            <a:p>
              <a:pPr algn="ctr"/>
              <a:r>
                <a:rPr lang="en-US" sz="1400">
                  <a:solidFill>
                    <a:schemeClr val="hlink"/>
                  </a:solidFill>
                </a:rPr>
                <a:t>observations</a:t>
              </a:r>
            </a:p>
          </p:txBody>
        </p:sp>
        <p:sp>
          <p:nvSpPr>
            <p:cNvPr id="1044" name="Line 71"/>
            <p:cNvSpPr>
              <a:spLocks noChangeShapeType="1"/>
            </p:cNvSpPr>
            <p:nvPr/>
          </p:nvSpPr>
          <p:spPr bwMode="auto">
            <a:xfrm flipV="1">
              <a:off x="1152" y="2304"/>
              <a:ext cx="0" cy="192"/>
            </a:xfrm>
            <a:prstGeom prst="line">
              <a:avLst/>
            </a:prstGeom>
            <a:noFill/>
            <a:ln w="9525">
              <a:solidFill>
                <a:schemeClr val="hlink"/>
              </a:solidFill>
              <a:round/>
              <a:headEnd/>
              <a:tailEnd type="triangle" w="med" len="med"/>
            </a:ln>
          </p:spPr>
          <p:txBody>
            <a:bodyPr/>
            <a:lstStyle/>
            <a:p>
              <a:endParaRPr lang="en-US"/>
            </a:p>
          </p:txBody>
        </p:sp>
        <p:sp>
          <p:nvSpPr>
            <p:cNvPr id="1045" name="Line 72"/>
            <p:cNvSpPr>
              <a:spLocks noChangeShapeType="1"/>
            </p:cNvSpPr>
            <p:nvPr/>
          </p:nvSpPr>
          <p:spPr bwMode="auto">
            <a:xfrm flipV="1">
              <a:off x="1968" y="2064"/>
              <a:ext cx="0" cy="144"/>
            </a:xfrm>
            <a:prstGeom prst="line">
              <a:avLst/>
            </a:prstGeom>
            <a:noFill/>
            <a:ln w="9525">
              <a:solidFill>
                <a:schemeClr val="tx1"/>
              </a:solidFill>
              <a:round/>
              <a:headEnd/>
              <a:tailEnd type="triangle" w="med" len="med"/>
            </a:ln>
          </p:spPr>
          <p:txBody>
            <a:bodyPr/>
            <a:lstStyle/>
            <a:p>
              <a:endParaRPr lang="en-US"/>
            </a:p>
          </p:txBody>
        </p:sp>
      </p:grpSp>
      <p:sp>
        <p:nvSpPr>
          <p:cNvPr id="1027" name="Title 1"/>
          <p:cNvSpPr txBox="1">
            <a:spLocks/>
          </p:cNvSpPr>
          <p:nvPr/>
        </p:nvSpPr>
        <p:spPr bwMode="auto">
          <a:xfrm>
            <a:off x="1905000" y="457200"/>
            <a:ext cx="6934200" cy="762000"/>
          </a:xfrm>
          <a:prstGeom prst="rect">
            <a:avLst/>
          </a:prstGeom>
          <a:noFill/>
          <a:ln w="9525">
            <a:noFill/>
            <a:miter lim="800000"/>
            <a:headEnd/>
            <a:tailEnd/>
          </a:ln>
        </p:spPr>
        <p:txBody>
          <a:bodyPr anchor="ctr"/>
          <a:lstStyle/>
          <a:p>
            <a:pPr algn="ctr">
              <a:lnSpc>
                <a:spcPct val="80000"/>
              </a:lnSpc>
            </a:pPr>
            <a:r>
              <a:rPr lang="en-US" sz="2200" b="1">
                <a:solidFill>
                  <a:srgbClr val="953735"/>
                </a:solidFill>
                <a:latin typeface="Calibri" pitchFamily="34" charset="0"/>
              </a:rPr>
              <a:t>IMPROVING STRUCTURE AND INTENSITY PREDICTIONS:</a:t>
            </a:r>
            <a:r>
              <a:rPr lang="en-US" sz="2600" i="1">
                <a:solidFill>
                  <a:srgbClr val="FF0000"/>
                </a:solidFill>
                <a:latin typeface="Calibri" pitchFamily="34" charset="0"/>
              </a:rPr>
              <a:t/>
            </a:r>
            <a:br>
              <a:rPr lang="en-US" sz="2600" i="1">
                <a:solidFill>
                  <a:srgbClr val="FF0000"/>
                </a:solidFill>
                <a:latin typeface="Calibri" pitchFamily="34" charset="0"/>
              </a:rPr>
            </a:br>
            <a:r>
              <a:rPr lang="en-US" sz="2200" b="1">
                <a:solidFill>
                  <a:srgbClr val="376092"/>
                </a:solidFill>
                <a:latin typeface="Calibri" pitchFamily="34" charset="0"/>
              </a:rPr>
              <a:t>USE OF P3s IN IMPROVING HWRF PHYSICS</a:t>
            </a:r>
            <a:endParaRPr lang="en-US" sz="2600" i="1">
              <a:latin typeface="Calibri" pitchFamily="34" charset="0"/>
            </a:endParaRPr>
          </a:p>
        </p:txBody>
      </p:sp>
      <p:sp>
        <p:nvSpPr>
          <p:cNvPr id="1028" name="Rectangle 14"/>
          <p:cNvSpPr>
            <a:spLocks noChangeArrowheads="1"/>
          </p:cNvSpPr>
          <p:nvPr/>
        </p:nvSpPr>
        <p:spPr bwMode="auto">
          <a:xfrm>
            <a:off x="152400" y="5848350"/>
            <a:ext cx="8763000" cy="246063"/>
          </a:xfrm>
          <a:prstGeom prst="rect">
            <a:avLst/>
          </a:prstGeom>
          <a:noFill/>
          <a:ln w="9525">
            <a:noFill/>
            <a:miter lim="800000"/>
            <a:headEnd/>
            <a:tailEnd/>
          </a:ln>
        </p:spPr>
        <p:txBody>
          <a:bodyPr>
            <a:spAutoFit/>
          </a:bodyPr>
          <a:lstStyle/>
          <a:p>
            <a:endParaRPr lang="en-US" altLang="zh-CN" sz="1000">
              <a:solidFill>
                <a:srgbClr val="6600CC"/>
              </a:solidFill>
              <a:latin typeface="Calibri" pitchFamily="34" charset="0"/>
            </a:endParaRPr>
          </a:p>
        </p:txBody>
      </p:sp>
      <p:sp>
        <p:nvSpPr>
          <p:cNvPr id="1029" name="Rectangle 59"/>
          <p:cNvSpPr>
            <a:spLocks noChangeArrowheads="1"/>
          </p:cNvSpPr>
          <p:nvPr/>
        </p:nvSpPr>
        <p:spPr bwMode="auto">
          <a:xfrm>
            <a:off x="4267200" y="1219200"/>
            <a:ext cx="4876800" cy="1277273"/>
          </a:xfrm>
          <a:prstGeom prst="rect">
            <a:avLst/>
          </a:prstGeom>
          <a:noFill/>
          <a:ln w="9525">
            <a:noFill/>
            <a:miter lim="800000"/>
            <a:headEnd/>
            <a:tailEnd/>
          </a:ln>
        </p:spPr>
        <p:txBody>
          <a:bodyPr wrap="square">
            <a:spAutoFit/>
          </a:bodyPr>
          <a:lstStyle/>
          <a:p>
            <a:pPr>
              <a:spcBef>
                <a:spcPts val="0"/>
              </a:spcBef>
              <a:spcAft>
                <a:spcPts val="600"/>
              </a:spcAft>
            </a:pPr>
            <a:r>
              <a:rPr lang="en-US" b="1" dirty="0">
                <a:latin typeface="Calibri" pitchFamily="34" charset="0"/>
              </a:rPr>
              <a:t>Improved observation-based Boundary Layer physics in the High Resolution  </a:t>
            </a:r>
            <a:r>
              <a:rPr lang="en-US" b="1" dirty="0" smtClean="0">
                <a:latin typeface="Calibri" pitchFamily="34" charset="0"/>
              </a:rPr>
              <a:t>HWRF</a:t>
            </a:r>
            <a:endParaRPr lang="en-US" b="1" dirty="0">
              <a:latin typeface="Calibri" pitchFamily="34" charset="0"/>
            </a:endParaRPr>
          </a:p>
          <a:p>
            <a:pPr>
              <a:spcBef>
                <a:spcPts val="0"/>
              </a:spcBef>
              <a:spcAft>
                <a:spcPts val="600"/>
              </a:spcAft>
            </a:pPr>
            <a:r>
              <a:rPr lang="en-US" b="1" dirty="0">
                <a:latin typeface="Calibri" pitchFamily="34" charset="0"/>
              </a:rPr>
              <a:t>Findings: Stronger inflow and smaller matured storms </a:t>
            </a:r>
          </a:p>
        </p:txBody>
      </p:sp>
      <p:sp>
        <p:nvSpPr>
          <p:cNvPr id="1031" name="Rectangle 73"/>
          <p:cNvSpPr>
            <a:spLocks noChangeArrowheads="1"/>
          </p:cNvSpPr>
          <p:nvPr/>
        </p:nvSpPr>
        <p:spPr bwMode="auto">
          <a:xfrm>
            <a:off x="301487" y="6127750"/>
            <a:ext cx="8537713" cy="461665"/>
          </a:xfrm>
          <a:prstGeom prst="rect">
            <a:avLst/>
          </a:prstGeom>
          <a:noFill/>
          <a:ln w="9525">
            <a:noFill/>
            <a:miter lim="800000"/>
            <a:headEnd/>
            <a:tailEnd/>
          </a:ln>
        </p:spPr>
        <p:txBody>
          <a:bodyPr wrap="square">
            <a:spAutoFit/>
          </a:bodyPr>
          <a:lstStyle/>
          <a:p>
            <a:r>
              <a:rPr lang="en-US" sz="1200" dirty="0" err="1">
                <a:solidFill>
                  <a:schemeClr val="folHlink"/>
                </a:solidFill>
                <a:latin typeface="Calibri" pitchFamily="34" charset="0"/>
              </a:rPr>
              <a:t>Gopalakrishnan</a:t>
            </a:r>
            <a:r>
              <a:rPr lang="en-US" sz="1200" dirty="0">
                <a:solidFill>
                  <a:schemeClr val="folHlink"/>
                </a:solidFill>
                <a:latin typeface="Calibri" pitchFamily="34" charset="0"/>
              </a:rPr>
              <a:t>, S. G., F. Marks, </a:t>
            </a:r>
            <a:r>
              <a:rPr lang="en-US" sz="1200" dirty="0" err="1">
                <a:solidFill>
                  <a:schemeClr val="folHlink"/>
                </a:solidFill>
                <a:latin typeface="Calibri" pitchFamily="34" charset="0"/>
              </a:rPr>
              <a:t>Jr</a:t>
            </a:r>
            <a:r>
              <a:rPr lang="en-US" sz="1200" dirty="0">
                <a:solidFill>
                  <a:schemeClr val="folHlink"/>
                </a:solidFill>
                <a:latin typeface="Calibri" pitchFamily="34" charset="0"/>
              </a:rPr>
              <a:t>, J. A. Zhang, X. Zhang, J. </a:t>
            </a:r>
            <a:r>
              <a:rPr lang="en-US" sz="1200" dirty="0" err="1">
                <a:solidFill>
                  <a:schemeClr val="folHlink"/>
                </a:solidFill>
                <a:latin typeface="Calibri" pitchFamily="34" charset="0"/>
              </a:rPr>
              <a:t>Bao</a:t>
            </a:r>
            <a:r>
              <a:rPr lang="en-US" sz="1200" dirty="0">
                <a:solidFill>
                  <a:schemeClr val="folHlink"/>
                </a:solidFill>
                <a:latin typeface="Calibri" pitchFamily="34" charset="0"/>
              </a:rPr>
              <a:t>, and V. </a:t>
            </a:r>
            <a:r>
              <a:rPr lang="en-US" sz="1200" dirty="0" err="1">
                <a:solidFill>
                  <a:schemeClr val="folHlink"/>
                </a:solidFill>
                <a:latin typeface="Calibri" pitchFamily="34" charset="0"/>
              </a:rPr>
              <a:t>Tallapragada</a:t>
            </a:r>
            <a:r>
              <a:rPr lang="en-US" sz="1200" dirty="0">
                <a:solidFill>
                  <a:schemeClr val="folHlink"/>
                </a:solidFill>
                <a:latin typeface="Calibri" pitchFamily="34" charset="0"/>
              </a:rPr>
              <a:t>, 2012: </a:t>
            </a:r>
            <a:r>
              <a:rPr lang="en-US" sz="1200" u="sng" dirty="0">
                <a:solidFill>
                  <a:schemeClr val="folHlink"/>
                </a:solidFill>
                <a:latin typeface="Calibri" pitchFamily="34" charset="0"/>
              </a:rPr>
              <a:t>A study of the impacts of vertical diffusion on the structure and intensity of tropical cyclones using the high resolution HWRF system</a:t>
            </a:r>
            <a:r>
              <a:rPr lang="en-US" sz="1200" dirty="0">
                <a:solidFill>
                  <a:schemeClr val="folHlink"/>
                </a:solidFill>
                <a:latin typeface="Calibri" pitchFamily="34" charset="0"/>
              </a:rPr>
              <a:t>. </a:t>
            </a:r>
            <a:r>
              <a:rPr lang="en-US" sz="1200" dirty="0" err="1">
                <a:solidFill>
                  <a:schemeClr val="folHlink"/>
                </a:solidFill>
                <a:latin typeface="Calibri" pitchFamily="34" charset="0"/>
              </a:rPr>
              <a:t>J.Atmos.Sci</a:t>
            </a:r>
            <a:r>
              <a:rPr lang="en-US" sz="1200" dirty="0">
                <a:solidFill>
                  <a:schemeClr val="folHlink"/>
                </a:solidFill>
                <a:latin typeface="Calibri" pitchFamily="34" charset="0"/>
              </a:rPr>
              <a:t> (in press)</a:t>
            </a:r>
          </a:p>
        </p:txBody>
      </p:sp>
      <p:sp>
        <p:nvSpPr>
          <p:cNvPr id="1033" name="Rectangle 5"/>
          <p:cNvSpPr txBox="1">
            <a:spLocks noGrp="1" noChangeArrowheads="1"/>
          </p:cNvSpPr>
          <p:nvPr/>
        </p:nvSpPr>
        <p:spPr bwMode="auto">
          <a:xfrm>
            <a:off x="8077200" y="65532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Advances</a:t>
            </a:r>
          </a:p>
        </p:txBody>
      </p:sp>
      <p:grpSp>
        <p:nvGrpSpPr>
          <p:cNvPr id="3" name="Group 83"/>
          <p:cNvGrpSpPr>
            <a:grpSpLocks/>
          </p:cNvGrpSpPr>
          <p:nvPr/>
        </p:nvGrpSpPr>
        <p:grpSpPr bwMode="auto">
          <a:xfrm>
            <a:off x="4572000" y="2541141"/>
            <a:ext cx="4061637" cy="3323158"/>
            <a:chOff x="2880" y="1872"/>
            <a:chExt cx="2112" cy="1728"/>
          </a:xfrm>
        </p:grpSpPr>
        <p:graphicFrame>
          <p:nvGraphicFramePr>
            <p:cNvPr id="1026" name="Object 17"/>
            <p:cNvGraphicFramePr>
              <a:graphicFrameLocks noChangeAspect="1"/>
            </p:cNvGraphicFramePr>
            <p:nvPr/>
          </p:nvGraphicFramePr>
          <p:xfrm>
            <a:off x="2880" y="1945"/>
            <a:ext cx="2112" cy="1655"/>
          </p:xfrm>
          <a:graphic>
            <a:graphicData uri="http://schemas.openxmlformats.org/presentationml/2006/ole">
              <p:oleObj spid="_x0000_s44034" name="Worksheet" r:id="rId5" imgW="3292560" imgH="2576160" progId="Excel.Sheet.8">
                <p:embed/>
              </p:oleObj>
            </a:graphicData>
          </a:graphic>
        </p:graphicFrame>
        <p:sp>
          <p:nvSpPr>
            <p:cNvPr id="1035" name="Rectangle 82"/>
            <p:cNvSpPr>
              <a:spLocks noChangeArrowheads="1"/>
            </p:cNvSpPr>
            <p:nvPr/>
          </p:nvSpPr>
          <p:spPr bwMode="auto">
            <a:xfrm>
              <a:off x="2928" y="1872"/>
              <a:ext cx="1968" cy="96"/>
            </a:xfrm>
            <a:prstGeom prst="rect">
              <a:avLst/>
            </a:prstGeom>
            <a:noFill/>
            <a:ln w="9525">
              <a:noFill/>
              <a:miter lim="800000"/>
              <a:headEnd/>
              <a:tailEnd/>
            </a:ln>
          </p:spPr>
          <p:txBody>
            <a:bodyPr wrap="none" anchor="ctr"/>
            <a:lstStyle/>
            <a:p>
              <a:pPr algn="ctr"/>
              <a:r>
                <a:rPr lang="en-US" sz="1200" dirty="0"/>
                <a:t>Impacts of vertical diffusion on the storm size</a:t>
              </a:r>
            </a:p>
          </p:txBody>
        </p:sp>
      </p:grpSp>
      <p:grpSp>
        <p:nvGrpSpPr>
          <p:cNvPr id="4" name="Group 21"/>
          <p:cNvGrpSpPr/>
          <p:nvPr/>
        </p:nvGrpSpPr>
        <p:grpSpPr>
          <a:xfrm>
            <a:off x="228600" y="152400"/>
            <a:ext cx="1676400" cy="990600"/>
            <a:chOff x="228600" y="228600"/>
            <a:chExt cx="1752600" cy="1219200"/>
          </a:xfrm>
        </p:grpSpPr>
        <p:pic>
          <p:nvPicPr>
            <p:cNvPr id="23" name="Picture 22" descr="H_Bill_8_19_sunset1.jpeg"/>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24" name="Picture 5"/>
            <p:cNvPicPr>
              <a:picLocks noChangeAspect="1" noChangeArrowheads="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001388" y="914400"/>
              <a:ext cx="978953" cy="372171"/>
            </a:xfrm>
            <a:prstGeom prst="rect">
              <a:avLst/>
            </a:prstGeom>
            <a:noFill/>
            <a:ln w="12700">
              <a:noFill/>
              <a:miter lim="800000"/>
              <a:headEnd/>
              <a:tailEnd/>
            </a:ln>
          </p:spPr>
        </p:pic>
        <p:pic>
          <p:nvPicPr>
            <p:cNvPr id="25" name="Picture 6" descr="g-iv.png"/>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336872" y="269672"/>
              <a:ext cx="643468" cy="314019"/>
            </a:xfrm>
            <a:prstGeom prst="rect">
              <a:avLst/>
            </a:prstGeom>
            <a:noFill/>
            <a:ln w="9525">
              <a:noFill/>
              <a:miter lim="800000"/>
              <a:headEnd/>
              <a:tailEnd/>
            </a:ln>
          </p:spPr>
        </p:pic>
        <p:sp>
          <p:nvSpPr>
            <p:cNvPr id="26" name="TextBox 25"/>
            <p:cNvSpPr txBox="1"/>
            <p:nvPr/>
          </p:nvSpPr>
          <p:spPr bwMode="auto">
            <a:xfrm>
              <a:off x="497970" y="242119"/>
              <a:ext cx="840204" cy="430887"/>
            </a:xfrm>
            <a:prstGeom prst="rect">
              <a:avLst/>
            </a:prstGeom>
            <a:noFill/>
          </p:spPr>
          <p:txBody>
            <a:bodyPr wrap="none">
              <a:spAutoFit/>
            </a:bodyPr>
            <a:lstStyle/>
            <a:p>
              <a:pPr algn="r" fontAlgn="auto">
                <a:spcBef>
                  <a:spcPts val="0"/>
                </a:spcBef>
                <a:spcAft>
                  <a:spcPts val="0"/>
                </a:spcAft>
                <a:defRPr/>
              </a:pPr>
              <a:r>
                <a:rPr lang="en-US" sz="500" dirty="0">
                  <a:ln w="6350">
                    <a:solidFill>
                      <a:schemeClr val="accent6">
                        <a:lumMod val="75000"/>
                      </a:schemeClr>
                    </a:solidFill>
                    <a:prstDash val="solid"/>
                  </a:ln>
                  <a:latin typeface="+mn-lt"/>
                </a:rPr>
                <a:t>The NOAA G-IV</a:t>
              </a:r>
              <a:br>
                <a:rPr lang="en-US" sz="500" dirty="0">
                  <a:ln w="6350">
                    <a:solidFill>
                      <a:schemeClr val="accent6">
                        <a:lumMod val="75000"/>
                      </a:schemeClr>
                    </a:solidFill>
                    <a:prstDash val="solid"/>
                  </a:ln>
                  <a:latin typeface="+mn-lt"/>
                </a:rPr>
              </a:br>
              <a:r>
                <a:rPr lang="en-US" sz="500" dirty="0">
                  <a:ln w="6350">
                    <a:solidFill>
                      <a:schemeClr val="accent6">
                        <a:lumMod val="75000"/>
                      </a:schemeClr>
                    </a:solidFill>
                    <a:prstDash val="solid"/>
                  </a:ln>
                  <a:latin typeface="+mn-lt"/>
                </a:rPr>
                <a:t>above and around</a:t>
              </a:r>
            </a:p>
            <a:p>
              <a:pPr algn="r" fontAlgn="auto">
                <a:spcBef>
                  <a:spcPts val="0"/>
                </a:spcBef>
                <a:spcAft>
                  <a:spcPts val="0"/>
                </a:spcAft>
                <a:defRPr/>
              </a:pPr>
              <a:r>
                <a:rPr lang="en-US" sz="500" dirty="0">
                  <a:ln w="6350">
                    <a:solidFill>
                      <a:schemeClr val="accent6">
                        <a:lumMod val="75000"/>
                      </a:schemeClr>
                    </a:solidFill>
                    <a:prstDash val="solid"/>
                  </a:ln>
                  <a:latin typeface="+mn-lt"/>
                </a:rPr>
                <a:t>the hurricane</a:t>
              </a:r>
            </a:p>
          </p:txBody>
        </p:sp>
        <p:sp>
          <p:nvSpPr>
            <p:cNvPr id="27" name="TextBox 26"/>
            <p:cNvSpPr txBox="1"/>
            <p:nvPr/>
          </p:nvSpPr>
          <p:spPr bwMode="auto">
            <a:xfrm>
              <a:off x="304800" y="990600"/>
              <a:ext cx="762000" cy="369332"/>
            </a:xfrm>
            <a:prstGeom prst="rect">
              <a:avLst/>
            </a:prstGeom>
            <a:noFill/>
          </p:spPr>
          <p:txBody>
            <a:bodyPr wrap="square">
              <a:spAutoFit/>
            </a:bodyPr>
            <a:lstStyle/>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NOAA P-3</a:t>
              </a:r>
              <a:b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b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samples inside</a:t>
              </a:r>
            </a:p>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hurrican</a:t>
              </a:r>
              <a:r>
                <a:rPr lang="en-US" sz="500" dirty="0">
                  <a:ln w="6350">
                    <a:solidFill>
                      <a:schemeClr val="accent6">
                        <a:lumMod val="75000"/>
                      </a:schemeClr>
                    </a:solidFill>
                    <a:prstDash val="solid"/>
                  </a:ln>
                  <a:effectLst>
                    <a:outerShdw blurRad="38100" dist="38100" dir="2700000" algn="tl">
                      <a:srgbClr val="000000">
                        <a:alpha val="43137"/>
                      </a:srgbClr>
                    </a:outerShdw>
                  </a:effectLst>
                  <a:latin typeface="+mn-lt"/>
                </a:rPr>
                <a:t>e</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atellite-201008270145.png"/>
          <p:cNvPicPr>
            <a:picLocks noChangeAspect="1"/>
          </p:cNvPicPr>
          <p:nvPr/>
        </p:nvPicPr>
        <p:blipFill>
          <a:blip r:embed="rId3" cstate="print"/>
          <a:srcRect/>
          <a:stretch>
            <a:fillRect/>
          </a:stretch>
        </p:blipFill>
        <p:spPr bwMode="auto">
          <a:xfrm>
            <a:off x="533400" y="1536700"/>
            <a:ext cx="8077200" cy="3767138"/>
          </a:xfrm>
          <a:prstGeom prst="rect">
            <a:avLst/>
          </a:prstGeom>
          <a:noFill/>
          <a:ln w="9525">
            <a:noFill/>
            <a:miter lim="800000"/>
            <a:headEnd/>
            <a:tailEnd/>
          </a:ln>
        </p:spPr>
      </p:pic>
      <p:sp>
        <p:nvSpPr>
          <p:cNvPr id="51203" name="TextBox 5"/>
          <p:cNvSpPr txBox="1">
            <a:spLocks noChangeArrowheads="1"/>
          </p:cNvSpPr>
          <p:nvPr/>
        </p:nvSpPr>
        <p:spPr bwMode="auto">
          <a:xfrm>
            <a:off x="1643063" y="5367338"/>
            <a:ext cx="5857875" cy="368300"/>
          </a:xfrm>
          <a:prstGeom prst="rect">
            <a:avLst/>
          </a:prstGeom>
          <a:noFill/>
          <a:ln w="9525">
            <a:noFill/>
            <a:miter lim="800000"/>
            <a:headEnd/>
            <a:tailEnd/>
          </a:ln>
        </p:spPr>
        <p:txBody>
          <a:bodyPr wrap="none">
            <a:spAutoFit/>
          </a:bodyPr>
          <a:lstStyle/>
          <a:p>
            <a:pPr defTabSz="457200"/>
            <a:r>
              <a:rPr lang="en-US" dirty="0">
                <a:latin typeface="Calibri" pitchFamily="34" charset="0"/>
              </a:rPr>
              <a:t>Danielle, Earl (2010, Atlantic Basin); Frank (2010, East Pacific)</a:t>
            </a:r>
          </a:p>
        </p:txBody>
      </p:sp>
      <p:sp>
        <p:nvSpPr>
          <p:cNvPr id="7" name="Oval 6"/>
          <p:cNvSpPr/>
          <p:nvPr/>
        </p:nvSpPr>
        <p:spPr>
          <a:xfrm>
            <a:off x="3162300" y="3722688"/>
            <a:ext cx="547688" cy="485775"/>
          </a:xfrm>
          <a:prstGeom prst="ellipse">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sp>
        <p:nvSpPr>
          <p:cNvPr id="9" name="Oval 8"/>
          <p:cNvSpPr/>
          <p:nvPr/>
        </p:nvSpPr>
        <p:spPr>
          <a:xfrm>
            <a:off x="6764338" y="3103563"/>
            <a:ext cx="547687" cy="485775"/>
          </a:xfrm>
          <a:prstGeom prst="ellipse">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sp>
        <p:nvSpPr>
          <p:cNvPr id="10" name="Oval 9"/>
          <p:cNvSpPr/>
          <p:nvPr/>
        </p:nvSpPr>
        <p:spPr>
          <a:xfrm>
            <a:off x="8062913" y="3784600"/>
            <a:ext cx="547687" cy="485775"/>
          </a:xfrm>
          <a:prstGeom prst="ellipse">
            <a:avLst/>
          </a:prstGeom>
          <a:noFill/>
          <a:ln w="41275">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p>
        </p:txBody>
      </p:sp>
      <p:sp>
        <p:nvSpPr>
          <p:cNvPr id="51207" name="TextBox 10"/>
          <p:cNvSpPr txBox="1">
            <a:spLocks noChangeArrowheads="1"/>
          </p:cNvSpPr>
          <p:nvPr/>
        </p:nvSpPr>
        <p:spPr bwMode="auto">
          <a:xfrm>
            <a:off x="3074988" y="4211638"/>
            <a:ext cx="709612" cy="368300"/>
          </a:xfrm>
          <a:prstGeom prst="rect">
            <a:avLst/>
          </a:prstGeom>
          <a:noFill/>
          <a:ln w="9525">
            <a:noFill/>
            <a:miter lim="800000"/>
            <a:headEnd/>
            <a:tailEnd/>
          </a:ln>
        </p:spPr>
        <p:txBody>
          <a:bodyPr wrap="none">
            <a:spAutoFit/>
          </a:bodyPr>
          <a:lstStyle/>
          <a:p>
            <a:pPr defTabSz="457200"/>
            <a:r>
              <a:rPr lang="en-US">
                <a:solidFill>
                  <a:srgbClr val="FFFF00"/>
                </a:solidFill>
                <a:latin typeface="Calibri" pitchFamily="34" charset="0"/>
              </a:rPr>
              <a:t>Frank</a:t>
            </a:r>
          </a:p>
        </p:txBody>
      </p:sp>
      <p:sp>
        <p:nvSpPr>
          <p:cNvPr id="51208" name="TextBox 11"/>
          <p:cNvSpPr txBox="1">
            <a:spLocks noChangeArrowheads="1"/>
          </p:cNvSpPr>
          <p:nvPr/>
        </p:nvSpPr>
        <p:spPr bwMode="auto">
          <a:xfrm>
            <a:off x="8074025" y="4213225"/>
            <a:ext cx="541338" cy="369888"/>
          </a:xfrm>
          <a:prstGeom prst="rect">
            <a:avLst/>
          </a:prstGeom>
          <a:noFill/>
          <a:ln w="9525">
            <a:noFill/>
            <a:miter lim="800000"/>
            <a:headEnd/>
            <a:tailEnd/>
          </a:ln>
        </p:spPr>
        <p:txBody>
          <a:bodyPr wrap="none">
            <a:spAutoFit/>
          </a:bodyPr>
          <a:lstStyle/>
          <a:p>
            <a:pPr defTabSz="457200"/>
            <a:r>
              <a:rPr lang="en-US">
                <a:solidFill>
                  <a:srgbClr val="FFFF00"/>
                </a:solidFill>
                <a:latin typeface="Calibri" pitchFamily="34" charset="0"/>
              </a:rPr>
              <a:t>Earl</a:t>
            </a:r>
          </a:p>
        </p:txBody>
      </p:sp>
      <p:sp>
        <p:nvSpPr>
          <p:cNvPr id="51209" name="TextBox 12"/>
          <p:cNvSpPr txBox="1">
            <a:spLocks noChangeArrowheads="1"/>
          </p:cNvSpPr>
          <p:nvPr/>
        </p:nvSpPr>
        <p:spPr bwMode="auto">
          <a:xfrm>
            <a:off x="6567488" y="3525838"/>
            <a:ext cx="946150" cy="369887"/>
          </a:xfrm>
          <a:prstGeom prst="rect">
            <a:avLst/>
          </a:prstGeom>
          <a:noFill/>
          <a:ln w="9525">
            <a:noFill/>
            <a:miter lim="800000"/>
            <a:headEnd/>
            <a:tailEnd/>
          </a:ln>
        </p:spPr>
        <p:txBody>
          <a:bodyPr wrap="none">
            <a:spAutoFit/>
          </a:bodyPr>
          <a:lstStyle/>
          <a:p>
            <a:pPr defTabSz="457200"/>
            <a:r>
              <a:rPr lang="en-US">
                <a:solidFill>
                  <a:srgbClr val="FFFF00"/>
                </a:solidFill>
                <a:latin typeface="Calibri" pitchFamily="34" charset="0"/>
              </a:rPr>
              <a:t>Danielle</a:t>
            </a:r>
          </a:p>
        </p:txBody>
      </p:sp>
      <p:graphicFrame>
        <p:nvGraphicFramePr>
          <p:cNvPr id="14" name="Table 13"/>
          <p:cNvGraphicFramePr>
            <a:graphicFrameLocks noGrp="1"/>
          </p:cNvGraphicFramePr>
          <p:nvPr/>
        </p:nvGraphicFramePr>
        <p:xfrm>
          <a:off x="1317625" y="1628775"/>
          <a:ext cx="6527800" cy="782640"/>
        </p:xfrm>
        <a:graphic>
          <a:graphicData uri="http://schemas.openxmlformats.org/drawingml/2006/table">
            <a:tbl>
              <a:tblPr/>
              <a:tblGrid>
                <a:gridCol w="825500"/>
                <a:gridCol w="1155700"/>
                <a:gridCol w="1130300"/>
                <a:gridCol w="1155700"/>
                <a:gridCol w="1092200"/>
                <a:gridCol w="1168400"/>
              </a:tblGrid>
              <a:tr h="195660">
                <a:tc>
                  <a:txBody>
                    <a:bodyPr/>
                    <a:lstStyle/>
                    <a:p>
                      <a:pPr algn="ctr" fontAlgn="b"/>
                      <a:endParaRPr lang="en-US" sz="1200" b="0" i="0" u="none" strike="noStrike" dirty="0">
                        <a:solidFill>
                          <a:srgbClr val="000000"/>
                        </a:solidFill>
                        <a:effectLst/>
                        <a:latin typeface="Calibri"/>
                      </a:endParaRP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 storm days</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2+ storm days</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dirty="0">
                          <a:solidFill>
                            <a:srgbClr val="000000"/>
                          </a:solidFill>
                          <a:effectLst/>
                          <a:latin typeface="Calibri"/>
                        </a:rPr>
                        <a:t> 3+ storm days</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4+ storm days</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Total storm days</a:t>
                      </a:r>
                    </a:p>
                  </a:txBody>
                  <a:tcPr marL="12700" marR="12700" marT="12705" marB="0" anchor="b">
                    <a:lnL>
                      <a:noFill/>
                    </a:lnL>
                    <a:lnR>
                      <a:noFill/>
                    </a:lnR>
                    <a:lnT>
                      <a:noFill/>
                    </a:lnT>
                    <a:lnB>
                      <a:noFill/>
                    </a:lnB>
                    <a:solidFill>
                      <a:schemeClr val="bg1"/>
                    </a:solidFill>
                  </a:tcPr>
                </a:tc>
              </a:tr>
              <a:tr h="195660">
                <a:tc>
                  <a:txBody>
                    <a:bodyPr/>
                    <a:lstStyle/>
                    <a:p>
                      <a:pPr algn="ctr" fontAlgn="b"/>
                      <a:r>
                        <a:rPr lang="en-US" sz="1200" b="0" i="0" u="none" strike="noStrike">
                          <a:solidFill>
                            <a:srgbClr val="000000"/>
                          </a:solidFill>
                          <a:effectLst/>
                          <a:latin typeface="Calibri"/>
                        </a:rPr>
                        <a:t>ATL</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87.4(57.6%)</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31.3(35.8%)</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9.6(11.1%)</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1.4(1.6%)</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151.8</a:t>
                      </a:r>
                    </a:p>
                  </a:txBody>
                  <a:tcPr marL="12700" marR="12700" marT="12705" marB="0" anchor="b">
                    <a:lnL>
                      <a:noFill/>
                    </a:lnL>
                    <a:lnR>
                      <a:noFill/>
                    </a:lnR>
                    <a:lnT>
                      <a:noFill/>
                    </a:lnT>
                    <a:lnB>
                      <a:noFill/>
                    </a:lnB>
                    <a:solidFill>
                      <a:schemeClr val="bg1"/>
                    </a:solidFill>
                  </a:tcPr>
                </a:tc>
              </a:tr>
              <a:tr h="195660">
                <a:tc>
                  <a:txBody>
                    <a:bodyPr/>
                    <a:lstStyle/>
                    <a:p>
                      <a:pPr algn="ctr" fontAlgn="b"/>
                      <a:r>
                        <a:rPr lang="en-US" sz="1200" b="0" i="0" u="none" strike="noStrike">
                          <a:solidFill>
                            <a:srgbClr val="000000"/>
                          </a:solidFill>
                          <a:effectLst/>
                          <a:latin typeface="Calibri"/>
                        </a:rPr>
                        <a:t>EP</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77.8(48.0%)</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25.5(32.8%)</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5.4(6.2%)</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0.3(0.4%)</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161.9</a:t>
                      </a:r>
                    </a:p>
                  </a:txBody>
                  <a:tcPr marL="12700" marR="12700" marT="12705" marB="0" anchor="b">
                    <a:lnL>
                      <a:noFill/>
                    </a:lnL>
                    <a:lnR>
                      <a:noFill/>
                    </a:lnR>
                    <a:lnT>
                      <a:noFill/>
                    </a:lnT>
                    <a:lnB>
                      <a:noFill/>
                    </a:lnB>
                    <a:solidFill>
                      <a:schemeClr val="bg1"/>
                    </a:solidFill>
                  </a:tcPr>
                </a:tc>
              </a:tr>
              <a:tr h="195660">
                <a:tc>
                  <a:txBody>
                    <a:bodyPr/>
                    <a:lstStyle/>
                    <a:p>
                      <a:pPr algn="ctr" fontAlgn="b"/>
                      <a:r>
                        <a:rPr lang="en-US" sz="1200" b="0" i="0" u="none" strike="noStrike">
                          <a:solidFill>
                            <a:srgbClr val="000000"/>
                          </a:solidFill>
                          <a:effectLst/>
                          <a:latin typeface="Calibri"/>
                        </a:rPr>
                        <a:t>ATL+EP</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124.7(65.1%)</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66.2(53.1%)</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31.1(35.6%)</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a:solidFill>
                            <a:srgbClr val="000000"/>
                          </a:solidFill>
                          <a:effectLst/>
                          <a:latin typeface="Calibri"/>
                        </a:rPr>
                        <a:t>10.9(8.8%)</a:t>
                      </a:r>
                    </a:p>
                  </a:txBody>
                  <a:tcPr marL="12700" marR="12700" marT="12705" marB="0" anchor="b">
                    <a:lnL>
                      <a:noFill/>
                    </a:lnL>
                    <a:lnR>
                      <a:noFill/>
                    </a:lnR>
                    <a:lnT>
                      <a:noFill/>
                    </a:lnT>
                    <a:lnB>
                      <a:noFill/>
                    </a:lnB>
                    <a:solidFill>
                      <a:schemeClr val="bg1"/>
                    </a:solidFill>
                  </a:tcPr>
                </a:tc>
                <a:tc>
                  <a:txBody>
                    <a:bodyPr/>
                    <a:lstStyle/>
                    <a:p>
                      <a:pPr algn="ctr" fontAlgn="b"/>
                      <a:r>
                        <a:rPr lang="en-US" sz="1200" b="0" i="0" u="none" strike="noStrike" dirty="0">
                          <a:solidFill>
                            <a:srgbClr val="000000"/>
                          </a:solidFill>
                          <a:effectLst/>
                          <a:latin typeface="Calibri"/>
                        </a:rPr>
                        <a:t>191.6</a:t>
                      </a:r>
                    </a:p>
                  </a:txBody>
                  <a:tcPr marL="12700" marR="12700" marT="12705" marB="0" anchor="b">
                    <a:lnL>
                      <a:noFill/>
                    </a:lnL>
                    <a:lnR>
                      <a:noFill/>
                    </a:lnR>
                    <a:lnT>
                      <a:noFill/>
                    </a:lnT>
                    <a:lnB>
                      <a:noFill/>
                    </a:lnB>
                    <a:solidFill>
                      <a:schemeClr val="bg1"/>
                    </a:solidFill>
                  </a:tcPr>
                </a:tc>
              </a:tr>
            </a:tbl>
          </a:graphicData>
        </a:graphic>
      </p:graphicFrame>
      <p:sp>
        <p:nvSpPr>
          <p:cNvPr id="51235" name="Rectangle 1060"/>
          <p:cNvSpPr>
            <a:spLocks noChangeArrowheads="1"/>
          </p:cNvSpPr>
          <p:nvPr/>
        </p:nvSpPr>
        <p:spPr bwMode="auto">
          <a:xfrm>
            <a:off x="0" y="65782"/>
            <a:ext cx="9144000" cy="1077218"/>
          </a:xfrm>
          <a:prstGeom prst="rect">
            <a:avLst/>
          </a:prstGeom>
          <a:noFill/>
          <a:ln w="9525">
            <a:noFill/>
            <a:miter lim="800000"/>
            <a:headEnd/>
            <a:tailEnd/>
          </a:ln>
        </p:spPr>
        <p:txBody>
          <a:bodyPr wrap="square">
            <a:spAutoFit/>
          </a:bodyPr>
          <a:lstStyle/>
          <a:p>
            <a:pPr algn="ctr"/>
            <a:r>
              <a:rPr lang="en-US" sz="3200" b="1" dirty="0">
                <a:solidFill>
                  <a:srgbClr val="953735"/>
                </a:solidFill>
                <a:latin typeface="Calibri" pitchFamily="34" charset="0"/>
              </a:rPr>
              <a:t>A BUSY DAY IN THE </a:t>
            </a:r>
            <a:r>
              <a:rPr lang="en-US" sz="3200" b="1" dirty="0" smtClean="0">
                <a:solidFill>
                  <a:srgbClr val="953735"/>
                </a:solidFill>
                <a:latin typeface="Calibri" pitchFamily="34" charset="0"/>
              </a:rPr>
              <a:t>TROPICS:</a:t>
            </a:r>
          </a:p>
          <a:p>
            <a:pPr algn="ctr"/>
            <a:r>
              <a:rPr lang="en-US" sz="3200" b="1" dirty="0" smtClean="0">
                <a:solidFill>
                  <a:srgbClr val="376092"/>
                </a:solidFill>
                <a:latin typeface="Calibri" pitchFamily="34" charset="0"/>
              </a:rPr>
              <a:t>IMPROVING </a:t>
            </a:r>
            <a:r>
              <a:rPr lang="en-US" sz="3200" b="1" dirty="0">
                <a:solidFill>
                  <a:srgbClr val="376092"/>
                </a:solidFill>
                <a:latin typeface="Calibri" pitchFamily="34" charset="0"/>
              </a:rPr>
              <a:t>TROPICAL </a:t>
            </a:r>
            <a:r>
              <a:rPr lang="en-US" sz="3200" b="1" dirty="0" smtClean="0">
                <a:solidFill>
                  <a:srgbClr val="376092"/>
                </a:solidFill>
                <a:latin typeface="Calibri" pitchFamily="34" charset="0"/>
              </a:rPr>
              <a:t>WEATHER</a:t>
            </a:r>
            <a:endParaRPr lang="en-US" sz="3200" b="1" dirty="0">
              <a:solidFill>
                <a:srgbClr val="376092"/>
              </a:solidFill>
              <a:latin typeface="Calibri" pitchFamily="34" charset="0"/>
            </a:endParaRPr>
          </a:p>
        </p:txBody>
      </p:sp>
      <p:sp>
        <p:nvSpPr>
          <p:cNvPr id="51236" name="Rectangle 5"/>
          <p:cNvSpPr txBox="1">
            <a:spLocks noGrp="1" noChangeArrowheads="1"/>
          </p:cNvSpPr>
          <p:nvPr/>
        </p:nvSpPr>
        <p:spPr bwMode="auto">
          <a:xfrm>
            <a:off x="7543800" y="6400800"/>
            <a:ext cx="1066800" cy="228600"/>
          </a:xfrm>
          <a:prstGeom prst="rect">
            <a:avLst/>
          </a:prstGeom>
          <a:noFill/>
          <a:ln w="9525">
            <a:noFill/>
            <a:miter lim="800000"/>
            <a:headEnd/>
            <a:tailEnd/>
          </a:ln>
        </p:spPr>
        <p:txBody>
          <a:bodyPr/>
          <a:lstStyle/>
          <a:p>
            <a:r>
              <a:rPr lang="en-US" sz="1100">
                <a:solidFill>
                  <a:srgbClr val="606060"/>
                </a:solidFill>
                <a:ea typeface="MS PGothic" pitchFamily="34" charset="-128"/>
              </a:rPr>
              <a:t>Challenges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FC37D53-B174-4D8C-86AD-37B3AA84B635}" type="slidenum">
              <a:rPr lang="en-US" sz="1200">
                <a:solidFill>
                  <a:srgbClr val="BCBCBC"/>
                </a:solidFill>
                <a:latin typeface="Calibri" pitchFamily="34" charset="0"/>
              </a:rPr>
              <a:pPr algn="r"/>
              <a:t>2</a:t>
            </a:fld>
            <a:endParaRPr lang="en-US" sz="1200">
              <a:solidFill>
                <a:srgbClr val="BCBCBC"/>
              </a:solidFill>
              <a:latin typeface="Calibri" pitchFamily="34" charset="0"/>
            </a:endParaRPr>
          </a:p>
        </p:txBody>
      </p:sp>
      <p:sp>
        <p:nvSpPr>
          <p:cNvPr id="4099" name="Text Placeholder 4"/>
          <p:cNvSpPr>
            <a:spLocks noGrp="1"/>
          </p:cNvSpPr>
          <p:nvPr>
            <p:ph type="body" idx="4294967295"/>
          </p:nvPr>
        </p:nvSpPr>
        <p:spPr>
          <a:xfrm>
            <a:off x="609600" y="1295400"/>
            <a:ext cx="3582988" cy="334963"/>
          </a:xfrm>
        </p:spPr>
        <p:txBody>
          <a:bodyPr anchor="b"/>
          <a:lstStyle/>
          <a:p>
            <a:pPr marL="0" indent="0" eaLnBrk="1" hangingPunct="1">
              <a:lnSpc>
                <a:spcPct val="90000"/>
              </a:lnSpc>
              <a:buFont typeface="Arial" charset="0"/>
              <a:buNone/>
            </a:pPr>
            <a:r>
              <a:rPr lang="en-US" sz="1800" b="1" smtClean="0"/>
              <a:t>NOAA/NCEP/EMC Teams</a:t>
            </a:r>
          </a:p>
        </p:txBody>
      </p:sp>
      <p:sp>
        <p:nvSpPr>
          <p:cNvPr id="4100" name="Text Placeholder 6"/>
          <p:cNvSpPr>
            <a:spLocks noGrp="1"/>
          </p:cNvSpPr>
          <p:nvPr>
            <p:ph type="body" sz="half" idx="4294967295"/>
          </p:nvPr>
        </p:nvSpPr>
        <p:spPr>
          <a:xfrm>
            <a:off x="4648200" y="1265238"/>
            <a:ext cx="4041775" cy="334962"/>
          </a:xfrm>
        </p:spPr>
        <p:txBody>
          <a:bodyPr anchor="b"/>
          <a:lstStyle/>
          <a:p>
            <a:pPr marL="0" indent="0" eaLnBrk="1" hangingPunct="1">
              <a:lnSpc>
                <a:spcPct val="90000"/>
              </a:lnSpc>
              <a:buFont typeface="Arial" charset="0"/>
              <a:buNone/>
            </a:pPr>
            <a:r>
              <a:rPr lang="en-US" sz="1800" b="1" smtClean="0"/>
              <a:t>NOAA/AOML/HRD Modeling Teams</a:t>
            </a:r>
          </a:p>
        </p:txBody>
      </p:sp>
      <p:sp>
        <p:nvSpPr>
          <p:cNvPr id="4101" name="Content Placeholder 5"/>
          <p:cNvSpPr>
            <a:spLocks noGrp="1"/>
          </p:cNvSpPr>
          <p:nvPr>
            <p:ph sz="quarter" idx="4294967295"/>
          </p:nvPr>
        </p:nvSpPr>
        <p:spPr>
          <a:xfrm>
            <a:off x="533400" y="1752600"/>
            <a:ext cx="4040188" cy="3124200"/>
          </a:xfrm>
        </p:spPr>
        <p:txBody>
          <a:bodyPr/>
          <a:lstStyle/>
          <a:p>
            <a:pPr marL="136525" indent="0" eaLnBrk="1" hangingPunct="1">
              <a:buFont typeface="Arial" charset="0"/>
              <a:buNone/>
            </a:pPr>
            <a:r>
              <a:rPr lang="en-US" sz="1800" dirty="0" err="1" smtClean="0"/>
              <a:t>Dr.Vijay</a:t>
            </a:r>
            <a:r>
              <a:rPr lang="en-US" sz="1800" dirty="0" smtClean="0"/>
              <a:t> </a:t>
            </a:r>
            <a:r>
              <a:rPr lang="en-US" sz="1800" dirty="0" err="1" smtClean="0"/>
              <a:t>Tallapragada</a:t>
            </a:r>
            <a:r>
              <a:rPr lang="en-US" sz="1800" dirty="0" smtClean="0"/>
              <a:t> (Team Lead)</a:t>
            </a:r>
          </a:p>
          <a:p>
            <a:pPr marL="136525" indent="0" eaLnBrk="1" hangingPunct="1">
              <a:buFont typeface="Arial" charset="0"/>
              <a:buNone/>
            </a:pPr>
            <a:r>
              <a:rPr lang="en-US" sz="1800" dirty="0" err="1" smtClean="0"/>
              <a:t>Dr.Young</a:t>
            </a:r>
            <a:r>
              <a:rPr lang="en-US" sz="1800" dirty="0" smtClean="0"/>
              <a:t> </a:t>
            </a:r>
            <a:r>
              <a:rPr lang="en-US" sz="1800" dirty="0" smtClean="0"/>
              <a:t>Kwon</a:t>
            </a:r>
          </a:p>
          <a:p>
            <a:pPr marL="136525" indent="0" eaLnBrk="1" hangingPunct="1">
              <a:buFont typeface="Arial" charset="0"/>
              <a:buNone/>
            </a:pPr>
            <a:r>
              <a:rPr lang="en-US" sz="1800" dirty="0" err="1" smtClean="0"/>
              <a:t>Dr.Qingfu</a:t>
            </a:r>
            <a:r>
              <a:rPr lang="en-US" sz="1800" dirty="0" smtClean="0"/>
              <a:t> Liu</a:t>
            </a:r>
          </a:p>
          <a:p>
            <a:pPr marL="136525" indent="0" eaLnBrk="1" hangingPunct="1">
              <a:buFont typeface="Arial" charset="0"/>
              <a:buNone/>
            </a:pPr>
            <a:r>
              <a:rPr lang="en-US" sz="1800" dirty="0" err="1" smtClean="0"/>
              <a:t>Dr.Zhan</a:t>
            </a:r>
            <a:r>
              <a:rPr lang="en-US" sz="1800" dirty="0" smtClean="0"/>
              <a:t> Zhang</a:t>
            </a:r>
          </a:p>
          <a:p>
            <a:pPr marL="136525" indent="0" eaLnBrk="1" hangingPunct="1">
              <a:buFont typeface="Arial" charset="0"/>
              <a:buNone/>
            </a:pPr>
            <a:r>
              <a:rPr lang="en-US" sz="1800" dirty="0" err="1" smtClean="0"/>
              <a:t>Dr.Sam</a:t>
            </a:r>
            <a:r>
              <a:rPr lang="en-US" sz="1800" dirty="0" smtClean="0"/>
              <a:t> Trahan</a:t>
            </a:r>
          </a:p>
          <a:p>
            <a:pPr marL="136525" indent="0" eaLnBrk="1" hangingPunct="1">
              <a:buFont typeface="Arial" charset="0"/>
              <a:buNone/>
            </a:pPr>
            <a:r>
              <a:rPr lang="en-US" sz="1800" dirty="0" err="1" smtClean="0"/>
              <a:t>Dr.Weiguo</a:t>
            </a:r>
            <a:r>
              <a:rPr lang="en-US" sz="1800" dirty="0" smtClean="0"/>
              <a:t> Wang</a:t>
            </a:r>
          </a:p>
          <a:p>
            <a:pPr marL="136525" indent="0" eaLnBrk="1" hangingPunct="1">
              <a:buFont typeface="Arial" charset="0"/>
              <a:buNone/>
            </a:pPr>
            <a:r>
              <a:rPr lang="en-US" sz="1800" dirty="0" err="1" smtClean="0"/>
              <a:t>Dr.Chanh</a:t>
            </a:r>
            <a:r>
              <a:rPr lang="en-US" sz="1800" dirty="0" smtClean="0"/>
              <a:t> </a:t>
            </a:r>
            <a:r>
              <a:rPr lang="en-US" sz="1800" dirty="0" err="1" smtClean="0"/>
              <a:t>Kieu</a:t>
            </a:r>
            <a:endParaRPr lang="en-US" sz="1800" dirty="0" smtClean="0"/>
          </a:p>
          <a:p>
            <a:pPr marL="136525" indent="0" eaLnBrk="1" hangingPunct="1">
              <a:buFont typeface="Arial" charset="0"/>
              <a:buNone/>
            </a:pPr>
            <a:r>
              <a:rPr lang="en-US" sz="1800" dirty="0" err="1" smtClean="0"/>
              <a:t>Dr.Mingjing</a:t>
            </a:r>
            <a:r>
              <a:rPr lang="en-US" sz="1800" dirty="0" smtClean="0"/>
              <a:t> Tong</a:t>
            </a:r>
          </a:p>
          <a:p>
            <a:pPr marL="136525" indent="0" eaLnBrk="1" hangingPunct="1">
              <a:buFont typeface="Arial" charset="0"/>
              <a:buNone/>
            </a:pPr>
            <a:r>
              <a:rPr lang="en-US" sz="1800" dirty="0" err="1" smtClean="0"/>
              <a:t>Dr.In-Hyuk</a:t>
            </a:r>
            <a:r>
              <a:rPr lang="en-US" sz="1800" dirty="0" smtClean="0"/>
              <a:t> Kwon</a:t>
            </a:r>
          </a:p>
        </p:txBody>
      </p:sp>
      <p:sp>
        <p:nvSpPr>
          <p:cNvPr id="4102" name="Content Placeholder 7"/>
          <p:cNvSpPr>
            <a:spLocks noGrp="1"/>
          </p:cNvSpPr>
          <p:nvPr>
            <p:ph sz="quarter" idx="4294967295"/>
          </p:nvPr>
        </p:nvSpPr>
        <p:spPr>
          <a:xfrm>
            <a:off x="4572000" y="1676400"/>
            <a:ext cx="3429000" cy="2209800"/>
          </a:xfrm>
        </p:spPr>
        <p:txBody>
          <a:bodyPr/>
          <a:lstStyle/>
          <a:p>
            <a:pPr marL="136525" indent="0" eaLnBrk="1" hangingPunct="1">
              <a:buFont typeface="Arial" charset="0"/>
              <a:buNone/>
            </a:pPr>
            <a:r>
              <a:rPr lang="en-US" sz="1800" smtClean="0"/>
              <a:t>Dr.S. G. Gopalakrishnan (Lead)</a:t>
            </a:r>
          </a:p>
          <a:p>
            <a:pPr marL="136525" indent="0" eaLnBrk="1" hangingPunct="1">
              <a:buFont typeface="Arial" charset="0"/>
              <a:buNone/>
            </a:pPr>
            <a:r>
              <a:rPr lang="en-US" sz="1800" smtClean="0"/>
              <a:t>Dr. Xuejin Zhang</a:t>
            </a:r>
          </a:p>
          <a:p>
            <a:pPr marL="136525" indent="0" eaLnBrk="1" hangingPunct="1">
              <a:buFont typeface="Arial" charset="0"/>
              <a:buNone/>
            </a:pPr>
            <a:r>
              <a:rPr lang="en-US" sz="1800" smtClean="0"/>
              <a:t>Dr.Thiago Quirino</a:t>
            </a:r>
          </a:p>
          <a:p>
            <a:pPr marL="136525" indent="0" eaLnBrk="1" hangingPunct="1">
              <a:buFont typeface="Arial" charset="0"/>
              <a:buNone/>
            </a:pPr>
            <a:r>
              <a:rPr lang="en-US" sz="1800" smtClean="0"/>
              <a:t>Dr.Jun Zhang</a:t>
            </a:r>
          </a:p>
          <a:p>
            <a:pPr marL="136525" indent="0" eaLnBrk="1" hangingPunct="1">
              <a:buFont typeface="Arial" charset="0"/>
              <a:buNone/>
            </a:pPr>
            <a:r>
              <a:rPr lang="en-US" sz="1800" smtClean="0"/>
              <a:t>Lisa Bucci</a:t>
            </a:r>
          </a:p>
          <a:p>
            <a:pPr marL="136525" indent="0" eaLnBrk="1" hangingPunct="1">
              <a:buFont typeface="Arial" charset="0"/>
              <a:buNone/>
            </a:pPr>
            <a:r>
              <a:rPr lang="en-US" sz="1800" smtClean="0"/>
              <a:t>Dr. Kevin Yeh</a:t>
            </a:r>
          </a:p>
          <a:p>
            <a:pPr marL="136525" indent="0" eaLnBrk="1" hangingPunct="1">
              <a:buFont typeface="Arial" charset="0"/>
              <a:buNone/>
            </a:pPr>
            <a:r>
              <a:rPr lang="en-US" sz="1800" smtClean="0"/>
              <a:t>Stanley Goldenberg</a:t>
            </a:r>
          </a:p>
        </p:txBody>
      </p:sp>
      <p:sp>
        <p:nvSpPr>
          <p:cNvPr id="4103" name="TextBox 11"/>
          <p:cNvSpPr txBox="1">
            <a:spLocks noChangeArrowheads="1"/>
          </p:cNvSpPr>
          <p:nvPr/>
        </p:nvSpPr>
        <p:spPr bwMode="auto">
          <a:xfrm>
            <a:off x="457200" y="5149850"/>
            <a:ext cx="4800600" cy="641350"/>
          </a:xfrm>
          <a:prstGeom prst="rect">
            <a:avLst/>
          </a:prstGeom>
          <a:noFill/>
          <a:ln w="9525">
            <a:noFill/>
            <a:miter lim="800000"/>
            <a:headEnd/>
            <a:tailEnd/>
          </a:ln>
        </p:spPr>
        <p:txBody>
          <a:bodyPr>
            <a:spAutoFit/>
          </a:bodyPr>
          <a:lstStyle/>
          <a:p>
            <a:r>
              <a:rPr lang="en-US" dirty="0">
                <a:latin typeface="Calibri" pitchFamily="34" charset="0"/>
              </a:rPr>
              <a:t>DTC: code support and management</a:t>
            </a:r>
          </a:p>
          <a:p>
            <a:r>
              <a:rPr lang="en-US" dirty="0">
                <a:latin typeface="Calibri" pitchFamily="34" charset="0"/>
              </a:rPr>
              <a:t>NOAA/NHC: important inputs and suggestions</a:t>
            </a:r>
          </a:p>
        </p:txBody>
      </p:sp>
      <p:sp>
        <p:nvSpPr>
          <p:cNvPr id="4104" name="Text Placeholder 6"/>
          <p:cNvSpPr>
            <a:spLocks/>
          </p:cNvSpPr>
          <p:nvPr/>
        </p:nvSpPr>
        <p:spPr bwMode="auto">
          <a:xfrm>
            <a:off x="4724400" y="4191000"/>
            <a:ext cx="3124200" cy="944563"/>
          </a:xfrm>
          <a:prstGeom prst="rect">
            <a:avLst/>
          </a:prstGeom>
          <a:noFill/>
          <a:ln w="9525">
            <a:noFill/>
            <a:miter lim="800000"/>
            <a:headEnd/>
            <a:tailEnd/>
          </a:ln>
        </p:spPr>
        <p:txBody>
          <a:bodyPr anchor="b"/>
          <a:lstStyle/>
          <a:p>
            <a:pPr>
              <a:spcBef>
                <a:spcPct val="20000"/>
              </a:spcBef>
              <a:buFont typeface="Arial" charset="0"/>
              <a:buNone/>
            </a:pPr>
            <a:r>
              <a:rPr lang="en-US" b="1">
                <a:latin typeface="Calibri" pitchFamily="34" charset="0"/>
              </a:rPr>
              <a:t>NOAA/ESRL Modeling Teams</a:t>
            </a:r>
          </a:p>
          <a:p>
            <a:pPr>
              <a:spcBef>
                <a:spcPct val="20000"/>
              </a:spcBef>
              <a:buFont typeface="Arial" charset="0"/>
              <a:buNone/>
            </a:pPr>
            <a:r>
              <a:rPr lang="en-US">
                <a:latin typeface="Calibri" pitchFamily="34" charset="0"/>
              </a:rPr>
              <a:t>Dr.Jian-Wen.Bao</a:t>
            </a:r>
          </a:p>
          <a:p>
            <a:pPr>
              <a:spcBef>
                <a:spcPct val="20000"/>
              </a:spcBef>
              <a:buFont typeface="Arial" charset="0"/>
              <a:buNone/>
            </a:pPr>
            <a:r>
              <a:rPr lang="en-US">
                <a:latin typeface="Calibri" pitchFamily="34" charset="0"/>
              </a:rPr>
              <a:t>S.A.Michelson</a:t>
            </a:r>
          </a:p>
        </p:txBody>
      </p:sp>
      <p:sp>
        <p:nvSpPr>
          <p:cNvPr id="4105" name="Title 1"/>
          <p:cNvSpPr txBox="1">
            <a:spLocks/>
          </p:cNvSpPr>
          <p:nvPr/>
        </p:nvSpPr>
        <p:spPr bwMode="auto">
          <a:xfrm>
            <a:off x="1066800" y="381000"/>
            <a:ext cx="6934200" cy="762000"/>
          </a:xfrm>
          <a:prstGeom prst="rect">
            <a:avLst/>
          </a:prstGeom>
          <a:noFill/>
          <a:ln w="9525">
            <a:noFill/>
            <a:miter lim="800000"/>
            <a:headEnd/>
            <a:tailEnd/>
          </a:ln>
        </p:spPr>
        <p:txBody>
          <a:bodyPr anchor="ctr"/>
          <a:lstStyle/>
          <a:p>
            <a:pPr algn="ctr">
              <a:lnSpc>
                <a:spcPct val="80000"/>
              </a:lnSpc>
            </a:pPr>
            <a:r>
              <a:rPr lang="en-US" sz="3200" b="1" dirty="0" smtClean="0">
                <a:solidFill>
                  <a:srgbClr val="953735"/>
                </a:solidFill>
                <a:latin typeface="Calibri" pitchFamily="34" charset="0"/>
              </a:rPr>
              <a:t>HFIP-HWRF TIGER TEAM</a:t>
            </a:r>
            <a:endParaRPr lang="en-US" sz="3200" b="1" dirty="0">
              <a:solidFill>
                <a:schemeClr val="tx2"/>
              </a:solidFill>
              <a:latin typeface="Calibri" pitchFamily="34" charset="0"/>
            </a:endParaRPr>
          </a:p>
        </p:txBody>
      </p:sp>
      <p:pic>
        <p:nvPicPr>
          <p:cNvPr id="10" name="Picture 8" descr="HFIP"/>
          <p:cNvPicPr>
            <a:picLocks noChangeAspect="1" noChangeArrowheads="1"/>
          </p:cNvPicPr>
          <p:nvPr/>
        </p:nvPicPr>
        <p:blipFill>
          <a:blip r:embed="rId3" cstate="print"/>
          <a:srcRect/>
          <a:stretch>
            <a:fillRect/>
          </a:stretch>
        </p:blipFill>
        <p:spPr bwMode="auto">
          <a:xfrm>
            <a:off x="990600" y="5924550"/>
            <a:ext cx="7031037" cy="781050"/>
          </a:xfrm>
          <a:prstGeom prst="rect">
            <a:avLst/>
          </a:prstGeom>
          <a:noFill/>
          <a:ln w="9525">
            <a:noFill/>
            <a:miter lim="800000"/>
            <a:headEnd/>
            <a:tailEnd/>
          </a:ln>
        </p:spPr>
      </p:pic>
      <p:sp>
        <p:nvSpPr>
          <p:cNvPr id="11" name="Rectangle 5"/>
          <p:cNvSpPr txBox="1">
            <a:spLocks noGrp="1" noChangeArrowheads="1"/>
          </p:cNvSpPr>
          <p:nvPr/>
        </p:nvSpPr>
        <p:spPr bwMode="auto">
          <a:xfrm>
            <a:off x="5943600" y="6400800"/>
            <a:ext cx="2209800" cy="228600"/>
          </a:xfrm>
          <a:prstGeom prst="rect">
            <a:avLst/>
          </a:prstGeom>
          <a:noFill/>
          <a:ln w="9525">
            <a:noFill/>
            <a:miter lim="800000"/>
            <a:headEnd/>
            <a:tailEnd/>
          </a:ln>
        </p:spPr>
        <p:txBody>
          <a:bodyPr/>
          <a:lstStyle/>
          <a:p>
            <a:r>
              <a:rPr lang="en-US" sz="1100" dirty="0" smtClean="0">
                <a:solidFill>
                  <a:srgbClr val="606060"/>
                </a:solidFill>
                <a:ea typeface="MS PGothic" pitchFamily="34" charset="-128"/>
              </a:rPr>
              <a:t>Capacity Building for NOAA</a:t>
            </a:r>
            <a:endParaRPr lang="en-US" sz="1100" dirty="0">
              <a:solidFill>
                <a:srgbClr val="606060"/>
              </a:solidFill>
              <a:ea typeface="MS PGothic"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8"/>
          <p:cNvSpPr>
            <a:spLocks noGrp="1"/>
          </p:cNvSpPr>
          <p:nvPr>
            <p:ph type="body" idx="4294967295"/>
          </p:nvPr>
        </p:nvSpPr>
        <p:spPr>
          <a:xfrm>
            <a:off x="838200" y="5532438"/>
            <a:ext cx="7391400" cy="944562"/>
          </a:xfrm>
        </p:spPr>
        <p:txBody>
          <a:bodyPr/>
          <a:lstStyle/>
          <a:p>
            <a:pPr eaLnBrk="1" hangingPunct="1">
              <a:buFont typeface="Arial" charset="0"/>
              <a:buNone/>
            </a:pPr>
            <a:r>
              <a:rPr lang="en-US" sz="2400" dirty="0" smtClean="0"/>
              <a:t>No established metrics to evaluate/verify rainfall and size</a:t>
            </a:r>
          </a:p>
          <a:p>
            <a:pPr eaLnBrk="1" hangingPunct="1">
              <a:buFont typeface="Arial" charset="0"/>
              <a:buNone/>
            </a:pPr>
            <a:r>
              <a:rPr lang="en-US" sz="2400" dirty="0"/>
              <a:t>	</a:t>
            </a:r>
            <a:r>
              <a:rPr lang="en-US" sz="2400" dirty="0" smtClean="0"/>
              <a:t>-Both of which are important at landfall </a:t>
            </a:r>
          </a:p>
        </p:txBody>
      </p:sp>
      <p:sp>
        <p:nvSpPr>
          <p:cNvPr id="5123" name="Title 1"/>
          <p:cNvSpPr txBox="1">
            <a:spLocks/>
          </p:cNvSpPr>
          <p:nvPr/>
        </p:nvSpPr>
        <p:spPr bwMode="auto">
          <a:xfrm>
            <a:off x="1066800" y="228600"/>
            <a:ext cx="69342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TRACK AND INTENSITY FORECASTING:</a:t>
            </a:r>
          </a:p>
          <a:p>
            <a:pPr algn="ctr">
              <a:lnSpc>
                <a:spcPct val="80000"/>
              </a:lnSpc>
            </a:pPr>
            <a:r>
              <a:rPr lang="en-US" sz="3200" b="1" dirty="0">
                <a:solidFill>
                  <a:schemeClr val="tx2"/>
                </a:solidFill>
                <a:latin typeface="Calibri" pitchFamily="34" charset="0"/>
              </a:rPr>
              <a:t>STATE-OF-THE-ART</a:t>
            </a:r>
          </a:p>
        </p:txBody>
      </p:sp>
      <p:grpSp>
        <p:nvGrpSpPr>
          <p:cNvPr id="5124" name="Group 23"/>
          <p:cNvGrpSpPr>
            <a:grpSpLocks/>
          </p:cNvGrpSpPr>
          <p:nvPr/>
        </p:nvGrpSpPr>
        <p:grpSpPr bwMode="auto">
          <a:xfrm>
            <a:off x="152400" y="1295400"/>
            <a:ext cx="8915400" cy="3962400"/>
            <a:chOff x="144" y="768"/>
            <a:chExt cx="5472" cy="2496"/>
          </a:xfrm>
        </p:grpSpPr>
        <p:grpSp>
          <p:nvGrpSpPr>
            <p:cNvPr id="5129" name="Group 21"/>
            <p:cNvGrpSpPr>
              <a:grpSpLocks/>
            </p:cNvGrpSpPr>
            <p:nvPr/>
          </p:nvGrpSpPr>
          <p:grpSpPr bwMode="auto">
            <a:xfrm>
              <a:off x="144" y="768"/>
              <a:ext cx="5472" cy="2395"/>
              <a:chOff x="144" y="768"/>
              <a:chExt cx="5472" cy="2395"/>
            </a:xfrm>
          </p:grpSpPr>
          <p:pic>
            <p:nvPicPr>
              <p:cNvPr id="5131" name="Picture 1" descr="ALtkerrtrd.gif"/>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144" y="1008"/>
                <a:ext cx="2755" cy="2154"/>
              </a:xfrm>
              <a:prstGeom prst="rect">
                <a:avLst/>
              </a:prstGeom>
              <a:noFill/>
              <a:ln w="9525">
                <a:noFill/>
                <a:miter lim="800000"/>
                <a:headEnd/>
                <a:tailEnd/>
              </a:ln>
            </p:spPr>
          </p:pic>
          <p:pic>
            <p:nvPicPr>
              <p:cNvPr id="5132" name="Picture 3" descr="ALinerrtrd.gif"/>
              <p:cNvPicPr>
                <a:picLocks noChangeAspect="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976" y="1008"/>
                <a:ext cx="2640" cy="2155"/>
              </a:xfrm>
              <a:prstGeom prst="rect">
                <a:avLst/>
              </a:prstGeom>
              <a:noFill/>
              <a:ln w="9525">
                <a:noFill/>
                <a:miter lim="800000"/>
                <a:headEnd/>
                <a:tailEnd/>
              </a:ln>
            </p:spPr>
          </p:pic>
          <p:sp>
            <p:nvSpPr>
              <p:cNvPr id="5133" name="Rectangle 4"/>
              <p:cNvSpPr txBox="1">
                <a:spLocks noChangeArrowheads="1"/>
              </p:cNvSpPr>
              <p:nvPr/>
            </p:nvSpPr>
            <p:spPr bwMode="auto">
              <a:xfrm>
                <a:off x="3072" y="768"/>
                <a:ext cx="2544" cy="318"/>
              </a:xfrm>
              <a:prstGeom prst="rect">
                <a:avLst/>
              </a:prstGeom>
              <a:noFill/>
              <a:ln w="9525">
                <a:noFill/>
                <a:miter lim="800000"/>
                <a:headEnd/>
                <a:tailEnd/>
              </a:ln>
            </p:spPr>
            <p:txBody>
              <a:bodyPr lIns="182880" rIns="182880" anchor="ctr"/>
              <a:lstStyle/>
              <a:p>
                <a:pPr>
                  <a:lnSpc>
                    <a:spcPct val="85000"/>
                  </a:lnSpc>
                </a:pPr>
                <a:r>
                  <a:rPr lang="en-US">
                    <a:latin typeface="Calibri" pitchFamily="34" charset="0"/>
                    <a:ea typeface="MS PGothic" pitchFamily="34" charset="-128"/>
                  </a:rPr>
                  <a:t>The Bad – Wind Intensity no real gains</a:t>
                </a:r>
              </a:p>
            </p:txBody>
          </p:sp>
          <p:sp>
            <p:nvSpPr>
              <p:cNvPr id="5134" name="Rectangle 15"/>
              <p:cNvSpPr>
                <a:spLocks noChangeArrowheads="1"/>
              </p:cNvSpPr>
              <p:nvPr/>
            </p:nvSpPr>
            <p:spPr bwMode="auto">
              <a:xfrm>
                <a:off x="624" y="2736"/>
                <a:ext cx="1920" cy="192"/>
              </a:xfrm>
              <a:prstGeom prst="rect">
                <a:avLst/>
              </a:prstGeom>
              <a:noFill/>
              <a:ln w="9525">
                <a:noFill/>
                <a:miter lim="800000"/>
                <a:headEnd/>
                <a:tailEnd/>
              </a:ln>
            </p:spPr>
            <p:txBody>
              <a:bodyPr wrap="none" anchor="ctr"/>
              <a:lstStyle/>
              <a:p>
                <a:pPr algn="ctr"/>
                <a:r>
                  <a:rPr lang="en-US"/>
                  <a:t>Errors cut in half past 15 years</a:t>
                </a:r>
              </a:p>
            </p:txBody>
          </p:sp>
          <p:sp>
            <p:nvSpPr>
              <p:cNvPr id="5135" name="Rectangle 16"/>
              <p:cNvSpPr>
                <a:spLocks noChangeArrowheads="1"/>
              </p:cNvSpPr>
              <p:nvPr/>
            </p:nvSpPr>
            <p:spPr bwMode="auto">
              <a:xfrm>
                <a:off x="3408" y="2688"/>
                <a:ext cx="1920" cy="192"/>
              </a:xfrm>
              <a:prstGeom prst="rect">
                <a:avLst/>
              </a:prstGeom>
              <a:noFill/>
              <a:ln w="9525">
                <a:noFill/>
                <a:miter lim="800000"/>
                <a:headEnd/>
                <a:tailEnd/>
              </a:ln>
            </p:spPr>
            <p:txBody>
              <a:bodyPr wrap="none" anchor="ctr"/>
              <a:lstStyle/>
              <a:p>
                <a:pPr algn="ctr"/>
                <a:r>
                  <a:rPr lang="en-US"/>
                  <a:t>Need for an immediate focus!</a:t>
                </a:r>
              </a:p>
            </p:txBody>
          </p:sp>
          <p:sp>
            <p:nvSpPr>
              <p:cNvPr id="5136" name="Rectangle 4"/>
              <p:cNvSpPr txBox="1">
                <a:spLocks noChangeArrowheads="1"/>
              </p:cNvSpPr>
              <p:nvPr/>
            </p:nvSpPr>
            <p:spPr bwMode="auto">
              <a:xfrm>
                <a:off x="336" y="768"/>
                <a:ext cx="2544" cy="318"/>
              </a:xfrm>
              <a:prstGeom prst="rect">
                <a:avLst/>
              </a:prstGeom>
              <a:noFill/>
              <a:ln w="9525">
                <a:noFill/>
                <a:miter lim="800000"/>
                <a:headEnd/>
                <a:tailEnd/>
              </a:ln>
            </p:spPr>
            <p:txBody>
              <a:bodyPr lIns="182880" rIns="182880" anchor="ctr"/>
              <a:lstStyle/>
              <a:p>
                <a:pPr>
                  <a:lnSpc>
                    <a:spcPct val="85000"/>
                  </a:lnSpc>
                </a:pPr>
                <a:r>
                  <a:rPr lang="en-US">
                    <a:latin typeface="Calibri" pitchFamily="34" charset="0"/>
                    <a:ea typeface="MS PGothic" pitchFamily="34" charset="-128"/>
                  </a:rPr>
                  <a:t>The Good – Improved track predictions</a:t>
                </a:r>
              </a:p>
            </p:txBody>
          </p:sp>
        </p:grpSp>
        <p:sp>
          <p:nvSpPr>
            <p:cNvPr id="5130" name="TextBox 2"/>
            <p:cNvSpPr txBox="1">
              <a:spLocks noChangeArrowheads="1"/>
            </p:cNvSpPr>
            <p:nvPr/>
          </p:nvSpPr>
          <p:spPr bwMode="auto">
            <a:xfrm>
              <a:off x="1920" y="3100"/>
              <a:ext cx="1932" cy="164"/>
            </a:xfrm>
            <a:prstGeom prst="rect">
              <a:avLst/>
            </a:prstGeom>
            <a:noFill/>
            <a:ln w="9525">
              <a:noFill/>
              <a:miter lim="800000"/>
              <a:headEnd/>
              <a:tailEnd/>
            </a:ln>
          </p:spPr>
          <p:txBody>
            <a:bodyPr wrap="none">
              <a:spAutoFit/>
            </a:bodyPr>
            <a:lstStyle/>
            <a:p>
              <a:r>
                <a:rPr lang="en-US" sz="1100">
                  <a:latin typeface="Calibri" pitchFamily="34" charset="0"/>
                  <a:ea typeface="MS PGothic" pitchFamily="34" charset="-128"/>
                </a:rPr>
                <a:t>http://www.nhc.noaa.gov/verification/verify5.shtml</a:t>
              </a:r>
              <a:endParaRPr lang="en-US" sz="1100">
                <a:latin typeface="Calibri" pitchFamily="34" charset="0"/>
              </a:endParaRPr>
            </a:p>
          </p:txBody>
        </p:sp>
      </p:grpSp>
      <p:grpSp>
        <p:nvGrpSpPr>
          <p:cNvPr id="5" name="Group 27"/>
          <p:cNvGrpSpPr>
            <a:grpSpLocks/>
          </p:cNvGrpSpPr>
          <p:nvPr/>
        </p:nvGrpSpPr>
        <p:grpSpPr bwMode="auto">
          <a:xfrm>
            <a:off x="4648200" y="1447800"/>
            <a:ext cx="4495800" cy="4119400"/>
            <a:chOff x="1680" y="1008"/>
            <a:chExt cx="2736" cy="2543"/>
          </a:xfrm>
        </p:grpSpPr>
        <p:pic>
          <p:nvPicPr>
            <p:cNvPr id="5127" name="Picture 28" descr="C:\Users\gopal\Desktop\angular_momentum.jpg"/>
            <p:cNvPicPr>
              <a:picLocks noChangeAspect="1" noChangeArrowheads="1"/>
            </p:cNvPicPr>
            <p:nvPr/>
          </p:nvPicPr>
          <p:blipFill>
            <a:blip r:embed="rId5" cstate="print"/>
            <a:srcRect/>
            <a:stretch>
              <a:fillRect/>
            </a:stretch>
          </p:blipFill>
          <p:spPr bwMode="auto">
            <a:xfrm>
              <a:off x="1680" y="1008"/>
              <a:ext cx="2736" cy="2338"/>
            </a:xfrm>
            <a:prstGeom prst="rect">
              <a:avLst/>
            </a:prstGeom>
            <a:noFill/>
            <a:ln w="9525">
              <a:noFill/>
              <a:miter lim="800000"/>
              <a:headEnd/>
              <a:tailEnd/>
            </a:ln>
          </p:spPr>
        </p:pic>
        <p:sp>
          <p:nvSpPr>
            <p:cNvPr id="5128" name="Rectangle 29"/>
            <p:cNvSpPr>
              <a:spLocks noChangeArrowheads="1"/>
            </p:cNvSpPr>
            <p:nvPr/>
          </p:nvSpPr>
          <p:spPr bwMode="auto">
            <a:xfrm>
              <a:off x="2400" y="3266"/>
              <a:ext cx="1320" cy="285"/>
            </a:xfrm>
            <a:prstGeom prst="rect">
              <a:avLst/>
            </a:prstGeom>
            <a:solidFill>
              <a:schemeClr val="tx2">
                <a:lumMod val="60000"/>
                <a:lumOff val="40000"/>
              </a:schemeClr>
            </a:solidFill>
            <a:ln w="9525">
              <a:solidFill>
                <a:schemeClr val="tx1"/>
              </a:solidFill>
              <a:miter lim="800000"/>
              <a:headEnd/>
              <a:tailEnd/>
            </a:ln>
          </p:spPr>
          <p:txBody>
            <a:bodyPr wrap="none" anchor="ctr"/>
            <a:lstStyle/>
            <a:p>
              <a:pPr algn="ctr"/>
              <a:r>
                <a:rPr lang="en-US" sz="2000" dirty="0"/>
                <a:t>Size and Intensity</a:t>
              </a:r>
            </a:p>
          </p:txBody>
        </p:sp>
      </p:grpSp>
      <p:pic>
        <p:nvPicPr>
          <p:cNvPr id="16414" name="Picture 30" descr="H:\Gopal Pic\cyclone_deaths.gif"/>
          <p:cNvPicPr>
            <a:picLocks noChangeAspect="1" noChangeArrowheads="1"/>
          </p:cNvPicPr>
          <p:nvPr/>
        </p:nvPicPr>
        <p:blipFill>
          <a:blip r:embed="rId6" cstate="print"/>
          <a:srcRect/>
          <a:stretch>
            <a:fillRect/>
          </a:stretch>
        </p:blipFill>
        <p:spPr bwMode="auto">
          <a:xfrm>
            <a:off x="152400" y="1371600"/>
            <a:ext cx="4495800" cy="3886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0" fill="hold"/>
                                        <p:tgtEl>
                                          <p:spTgt spid="5"/>
                                        </p:tgtEl>
                                        <p:attrNameLst>
                                          <p:attrName>ppt_w</p:attrName>
                                        </p:attrNameLst>
                                      </p:cBhvr>
                                      <p:tavLst>
                                        <p:tav tm="0" fmla="#ppt_w*sin(2.5*pi*$)">
                                          <p:val>
                                            <p:fltVal val="0"/>
                                          </p:val>
                                        </p:tav>
                                        <p:tav tm="100000">
                                          <p:val>
                                            <p:fltVal val="1"/>
                                          </p:val>
                                        </p:tav>
                                      </p:tavLst>
                                    </p:anim>
                                    <p:anim calcmode="lin" valueType="num">
                                      <p:cBhvr>
                                        <p:cTn id="12"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04800" y="914400"/>
            <a:ext cx="8610600" cy="5791200"/>
          </a:xfrm>
          <a:prstGeom prst="rect">
            <a:avLst/>
          </a:prstGeom>
          <a:noFill/>
          <a:ln w="9525">
            <a:noFill/>
            <a:miter lim="800000"/>
            <a:headEnd/>
            <a:tailEnd/>
          </a:ln>
        </p:spPr>
      </p:pic>
      <p:sp>
        <p:nvSpPr>
          <p:cNvPr id="11" name="Title 1"/>
          <p:cNvSpPr txBox="1">
            <a:spLocks/>
          </p:cNvSpPr>
          <p:nvPr/>
        </p:nvSpPr>
        <p:spPr>
          <a:xfrm>
            <a:off x="504825" y="6167438"/>
            <a:ext cx="3228975" cy="385762"/>
          </a:xfrm>
          <a:prstGeom prst="rect">
            <a:avLst/>
          </a:prstGeom>
          <a:noFill/>
        </p:spPr>
        <p:txBody>
          <a:bodyPr anchor="ctr">
            <a:normAutofit fontScale="25000" lnSpcReduction="20000"/>
          </a:bodyPr>
          <a:lstStyle/>
          <a:p>
            <a:pPr algn="ctr" fontAlgn="auto">
              <a:spcAft>
                <a:spcPts val="0"/>
              </a:spcAft>
              <a:defRPr/>
            </a:pPr>
            <a:r>
              <a:rPr lang="en-US" sz="4400" b="1" dirty="0">
                <a:solidFill>
                  <a:schemeClr val="bg1"/>
                </a:solidFill>
                <a:latin typeface="+mj-lt"/>
                <a:ea typeface="+mj-ea"/>
                <a:cs typeface="+mj-cs"/>
              </a:rPr>
              <a:t>Enhanced Water Vapor Equivalents obtained from HWRF in the Life cycle of Hurricane Isaac</a:t>
            </a:r>
          </a:p>
        </p:txBody>
      </p:sp>
      <p:pic>
        <p:nvPicPr>
          <p:cNvPr id="1031" name="Picture 7" descr="J:\Merged-Arrow.png"/>
          <p:cNvPicPr>
            <a:picLocks noChangeAspect="1" noChangeArrowheads="1"/>
          </p:cNvPicPr>
          <p:nvPr/>
        </p:nvPicPr>
        <p:blipFill>
          <a:blip r:embed="rId4" cstate="print"/>
          <a:srcRect/>
          <a:stretch>
            <a:fillRect/>
          </a:stretch>
        </p:blipFill>
        <p:spPr bwMode="auto">
          <a:xfrm>
            <a:off x="7121399" y="5193816"/>
            <a:ext cx="1220580" cy="579037"/>
          </a:xfrm>
          <a:prstGeom prst="rect">
            <a:avLst/>
          </a:prstGeom>
          <a:noFill/>
          <a:scene3d>
            <a:camera prst="orthographicFront">
              <a:rot lat="21599978" lon="21599989" rev="11220000"/>
            </a:camera>
            <a:lightRig rig="threePt" dir="t"/>
          </a:scene3d>
        </p:spPr>
      </p:pic>
      <p:sp>
        <p:nvSpPr>
          <p:cNvPr id="16" name="TextBox 15"/>
          <p:cNvSpPr txBox="1">
            <a:spLocks noChangeArrowheads="1"/>
          </p:cNvSpPr>
          <p:nvPr/>
        </p:nvSpPr>
        <p:spPr bwMode="auto">
          <a:xfrm>
            <a:off x="6983413" y="5840413"/>
            <a:ext cx="1579562" cy="830997"/>
          </a:xfrm>
          <a:prstGeom prst="rect">
            <a:avLst/>
          </a:prstGeom>
          <a:solidFill>
            <a:srgbClr val="FFCC00">
              <a:alpha val="49019"/>
            </a:srgbClr>
          </a:solidFill>
          <a:ln w="9525">
            <a:noFill/>
            <a:miter lim="800000"/>
            <a:headEnd/>
            <a:tailEnd/>
          </a:ln>
        </p:spPr>
        <p:txBody>
          <a:bodyPr>
            <a:spAutoFit/>
          </a:bodyPr>
          <a:lstStyle/>
          <a:p>
            <a:pPr algn="ctr"/>
            <a:r>
              <a:rPr lang="en-US" sz="1200" dirty="0">
                <a:latin typeface="Franklin Gothic Demi" pitchFamily="34" charset="0"/>
              </a:rPr>
              <a:t>Northerly shear and dry air impedes the development of </a:t>
            </a:r>
            <a:r>
              <a:rPr lang="en-US" sz="1200" dirty="0" smtClean="0">
                <a:latin typeface="Franklin Gothic Demi" pitchFamily="34" charset="0"/>
              </a:rPr>
              <a:t>circulation</a:t>
            </a:r>
            <a:endParaRPr lang="en-US" sz="1200" dirty="0">
              <a:latin typeface="Franklin Gothic Demi" pitchFamily="34" charset="0"/>
            </a:endParaRPr>
          </a:p>
        </p:txBody>
      </p:sp>
      <p:pic>
        <p:nvPicPr>
          <p:cNvPr id="19" name="Picture 7" descr="J:\Merged-Arrow.png"/>
          <p:cNvPicPr>
            <a:picLocks noChangeAspect="1" noChangeArrowheads="1"/>
          </p:cNvPicPr>
          <p:nvPr/>
        </p:nvPicPr>
        <p:blipFill>
          <a:blip r:embed="rId4" cstate="print"/>
          <a:srcRect/>
          <a:stretch>
            <a:fillRect/>
          </a:stretch>
        </p:blipFill>
        <p:spPr bwMode="auto">
          <a:xfrm>
            <a:off x="3714923" y="4200269"/>
            <a:ext cx="1192869" cy="579158"/>
          </a:xfrm>
          <a:prstGeom prst="rect">
            <a:avLst/>
          </a:prstGeom>
          <a:noFill/>
          <a:scene3d>
            <a:camera prst="orthographicFront">
              <a:rot lat="0" lon="0" rev="9000000"/>
            </a:camera>
            <a:lightRig rig="threePt" dir="t"/>
          </a:scene3d>
        </p:spPr>
      </p:pic>
      <p:sp>
        <p:nvSpPr>
          <p:cNvPr id="21" name="TextBox 20"/>
          <p:cNvSpPr txBox="1">
            <a:spLocks noChangeArrowheads="1"/>
          </p:cNvSpPr>
          <p:nvPr/>
        </p:nvSpPr>
        <p:spPr bwMode="auto">
          <a:xfrm>
            <a:off x="3429000" y="4800600"/>
            <a:ext cx="1336675" cy="457200"/>
          </a:xfrm>
          <a:prstGeom prst="rect">
            <a:avLst/>
          </a:prstGeom>
          <a:solidFill>
            <a:srgbClr val="FFCC00">
              <a:alpha val="49019"/>
            </a:srgbClr>
          </a:solidFill>
          <a:ln w="9525">
            <a:noFill/>
            <a:miter lim="800000"/>
            <a:headEnd/>
            <a:tailEnd/>
          </a:ln>
        </p:spPr>
        <p:txBody>
          <a:bodyPr>
            <a:spAutoFit/>
          </a:bodyPr>
          <a:lstStyle/>
          <a:p>
            <a:pPr algn="ctr"/>
            <a:r>
              <a:rPr lang="en-US" sz="1200">
                <a:latin typeface="Franklin Gothic Demi" pitchFamily="34" charset="0"/>
              </a:rPr>
              <a:t>Terrain interactions</a:t>
            </a:r>
          </a:p>
        </p:txBody>
      </p:sp>
      <p:pic>
        <p:nvPicPr>
          <p:cNvPr id="22" name="Picture 8" descr="J:\Merged-Arrow.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498034" y="2715853"/>
            <a:ext cx="332228" cy="387096"/>
          </a:xfrm>
          <a:prstGeom prst="rect">
            <a:avLst/>
          </a:prstGeom>
          <a:noFill/>
          <a:scene3d>
            <a:camera prst="orthographicFront">
              <a:rot lat="0" lon="0" rev="4620000"/>
            </a:camera>
            <a:lightRig rig="threePt" dir="t"/>
          </a:scene3d>
        </p:spPr>
      </p:pic>
      <p:sp>
        <p:nvSpPr>
          <p:cNvPr id="24" name="TextBox 23"/>
          <p:cNvSpPr txBox="1">
            <a:spLocks noChangeArrowheads="1"/>
          </p:cNvSpPr>
          <p:nvPr/>
        </p:nvSpPr>
        <p:spPr bwMode="auto">
          <a:xfrm>
            <a:off x="609600" y="2667000"/>
            <a:ext cx="1793875" cy="646331"/>
          </a:xfrm>
          <a:prstGeom prst="rect">
            <a:avLst/>
          </a:prstGeom>
          <a:solidFill>
            <a:srgbClr val="FFCC00">
              <a:alpha val="49019"/>
            </a:srgbClr>
          </a:solidFill>
          <a:ln w="9525">
            <a:noFill/>
            <a:miter lim="800000"/>
            <a:headEnd/>
            <a:tailEnd/>
          </a:ln>
        </p:spPr>
        <p:txBody>
          <a:bodyPr>
            <a:spAutoFit/>
          </a:bodyPr>
          <a:lstStyle/>
          <a:p>
            <a:pPr algn="ctr"/>
            <a:r>
              <a:rPr lang="en-US" sz="1200">
                <a:latin typeface="Franklin Gothic Demi" pitchFamily="34" charset="0"/>
              </a:rPr>
              <a:t>Warmer sea surface temperatures and no shear</a:t>
            </a:r>
          </a:p>
        </p:txBody>
      </p:sp>
      <p:sp>
        <p:nvSpPr>
          <p:cNvPr id="25" name="Title 1"/>
          <p:cNvSpPr txBox="1">
            <a:spLocks/>
          </p:cNvSpPr>
          <p:nvPr/>
        </p:nvSpPr>
        <p:spPr>
          <a:xfrm>
            <a:off x="152400" y="914400"/>
            <a:ext cx="1806575" cy="193675"/>
          </a:xfrm>
          <a:prstGeom prst="rect">
            <a:avLst/>
          </a:prstGeom>
          <a:noFill/>
        </p:spPr>
        <p:txBody>
          <a:bodyPr anchor="ctr">
            <a:normAutofit fontScale="25000" lnSpcReduction="20000"/>
          </a:bodyPr>
          <a:lstStyle/>
          <a:p>
            <a:pPr algn="ctr" fontAlgn="auto">
              <a:spcAft>
                <a:spcPts val="0"/>
              </a:spcAft>
              <a:defRPr/>
            </a:pPr>
            <a:r>
              <a:rPr lang="en-US" sz="4400" b="1" dirty="0">
                <a:solidFill>
                  <a:schemeClr val="bg1"/>
                </a:solidFill>
                <a:latin typeface="+mj-lt"/>
                <a:ea typeface="+mj-ea"/>
                <a:cs typeface="+mj-cs"/>
              </a:rPr>
              <a:t>AOML/HRD – NCEP/EMC</a:t>
            </a:r>
          </a:p>
        </p:txBody>
      </p:sp>
      <p:pic>
        <p:nvPicPr>
          <p:cNvPr id="26" name="Picture 8" descr="J:\Merged-Arrow.pn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3446231" y="3226707"/>
            <a:ext cx="143614" cy="711214"/>
          </a:xfrm>
          <a:prstGeom prst="rect">
            <a:avLst/>
          </a:prstGeom>
          <a:noFill/>
          <a:scene3d>
            <a:camera prst="orthographicFront">
              <a:rot lat="0" lon="0" rev="18419999"/>
            </a:camera>
            <a:lightRig rig="threePt" dir="t"/>
          </a:scene3d>
        </p:spPr>
      </p:pic>
      <p:sp>
        <p:nvSpPr>
          <p:cNvPr id="27" name="TextBox 26"/>
          <p:cNvSpPr txBox="1">
            <a:spLocks noChangeArrowheads="1"/>
          </p:cNvSpPr>
          <p:nvPr/>
        </p:nvSpPr>
        <p:spPr bwMode="auto">
          <a:xfrm>
            <a:off x="1739900" y="3810000"/>
            <a:ext cx="1435100" cy="646331"/>
          </a:xfrm>
          <a:prstGeom prst="rect">
            <a:avLst/>
          </a:prstGeom>
          <a:solidFill>
            <a:srgbClr val="FFCC00">
              <a:alpha val="49019"/>
            </a:srgbClr>
          </a:solidFill>
          <a:ln w="9525">
            <a:noFill/>
            <a:miter lim="800000"/>
            <a:headEnd/>
            <a:tailEnd/>
          </a:ln>
        </p:spPr>
        <p:txBody>
          <a:bodyPr>
            <a:spAutoFit/>
          </a:bodyPr>
          <a:lstStyle/>
          <a:p>
            <a:pPr algn="ctr"/>
            <a:r>
              <a:rPr lang="en-US" sz="1200">
                <a:latin typeface="Franklin Gothic Demi" pitchFamily="34" charset="0"/>
              </a:rPr>
              <a:t>Vortex tilt, dry air, and size of the storm</a:t>
            </a:r>
          </a:p>
        </p:txBody>
      </p:sp>
      <p:sp>
        <p:nvSpPr>
          <p:cNvPr id="18450" name="Text Box 18"/>
          <p:cNvSpPr txBox="1">
            <a:spLocks noChangeArrowheads="1"/>
          </p:cNvSpPr>
          <p:nvPr/>
        </p:nvSpPr>
        <p:spPr bwMode="auto">
          <a:xfrm>
            <a:off x="3810000" y="1030575"/>
            <a:ext cx="5094111" cy="1708160"/>
          </a:xfrm>
          <a:prstGeom prst="rect">
            <a:avLst/>
          </a:prstGeom>
          <a:noFill/>
          <a:ln w="9525">
            <a:noFill/>
            <a:miter lim="800000"/>
            <a:headEnd/>
            <a:tailEnd/>
          </a:ln>
        </p:spPr>
        <p:txBody>
          <a:bodyPr wrap="square">
            <a:spAutoFit/>
          </a:bodyPr>
          <a:lstStyle/>
          <a:p>
            <a:pPr marL="342900" indent="-342900">
              <a:spcBef>
                <a:spcPct val="50000"/>
              </a:spcBef>
            </a:pPr>
            <a:r>
              <a:rPr lang="en-US" sz="1500" b="1" dirty="0">
                <a:solidFill>
                  <a:schemeClr val="bg1"/>
                </a:solidFill>
                <a:effectLst>
                  <a:outerShdw blurRad="38100" dist="38100" dir="2700000" algn="tl">
                    <a:srgbClr val="000000">
                      <a:alpha val="43137"/>
                    </a:srgbClr>
                  </a:outerShdw>
                </a:effectLst>
              </a:rPr>
              <a:t>What </a:t>
            </a:r>
            <a:r>
              <a:rPr lang="en-US" sz="1500" b="1" dirty="0" smtClean="0">
                <a:solidFill>
                  <a:schemeClr val="bg1"/>
                </a:solidFill>
                <a:effectLst>
                  <a:outerShdw blurRad="38100" dist="38100" dir="2700000" algn="tl">
                    <a:srgbClr val="000000">
                      <a:alpha val="43137"/>
                    </a:srgbClr>
                  </a:outerShdw>
                </a:effectLst>
              </a:rPr>
              <a:t>it takes </a:t>
            </a:r>
            <a:r>
              <a:rPr lang="en-US" sz="1500" b="1" dirty="0">
                <a:solidFill>
                  <a:schemeClr val="bg1"/>
                </a:solidFill>
                <a:effectLst>
                  <a:outerShdw blurRad="38100" dist="38100" dir="2700000" algn="tl">
                    <a:srgbClr val="000000">
                      <a:alpha val="43137"/>
                    </a:srgbClr>
                  </a:outerShdw>
                </a:effectLst>
              </a:rPr>
              <a:t>to forecast a Tropical Cyclone (TC)</a:t>
            </a:r>
          </a:p>
          <a:p>
            <a:pPr marL="342900" indent="-342900">
              <a:spcBef>
                <a:spcPct val="50000"/>
              </a:spcBef>
            </a:pPr>
            <a:r>
              <a:rPr lang="en-US" sz="1500" b="1" dirty="0">
                <a:solidFill>
                  <a:schemeClr val="bg1"/>
                </a:solidFill>
                <a:effectLst>
                  <a:outerShdw blurRad="38100" dist="38100" dir="2700000" algn="tl">
                    <a:srgbClr val="000000">
                      <a:alpha val="43137"/>
                    </a:srgbClr>
                  </a:outerShdw>
                </a:effectLst>
              </a:rPr>
              <a:t>1.Higher Resolution for resolving convection &amp; terrain </a:t>
            </a:r>
          </a:p>
          <a:p>
            <a:pPr marL="342900" indent="-342900">
              <a:spcBef>
                <a:spcPct val="50000"/>
              </a:spcBef>
            </a:pPr>
            <a:r>
              <a:rPr lang="en-US" sz="1500" b="1" dirty="0">
                <a:solidFill>
                  <a:schemeClr val="bg1"/>
                </a:solidFill>
                <a:effectLst>
                  <a:outerShdw blurRad="38100" dist="38100" dir="2700000" algn="tl">
                    <a:srgbClr val="000000">
                      <a:alpha val="43137"/>
                    </a:srgbClr>
                  </a:outerShdw>
                </a:effectLst>
              </a:rPr>
              <a:t>2. Model Physics valid for higher resolution</a:t>
            </a:r>
          </a:p>
          <a:p>
            <a:pPr marL="342900" indent="-342900">
              <a:spcBef>
                <a:spcPct val="50000"/>
              </a:spcBef>
            </a:pPr>
            <a:r>
              <a:rPr lang="en-US" sz="1500" b="1" dirty="0">
                <a:solidFill>
                  <a:schemeClr val="bg1"/>
                </a:solidFill>
                <a:effectLst>
                  <a:outerShdw blurRad="38100" dist="38100" dir="2700000" algn="tl">
                    <a:srgbClr val="000000">
                      <a:alpha val="43137"/>
                    </a:srgbClr>
                  </a:outerShdw>
                </a:effectLst>
              </a:rPr>
              <a:t>3. Improved representation of initial conditions</a:t>
            </a:r>
          </a:p>
          <a:p>
            <a:pPr marL="342900" indent="-342900">
              <a:spcBef>
                <a:spcPct val="50000"/>
              </a:spcBef>
            </a:pPr>
            <a:r>
              <a:rPr lang="en-US" sz="1500" b="1" dirty="0">
                <a:solidFill>
                  <a:schemeClr val="bg1"/>
                </a:solidFill>
                <a:effectLst>
                  <a:outerShdw blurRad="38100" dist="38100" dir="2700000" algn="tl">
                    <a:srgbClr val="000000">
                      <a:alpha val="43137"/>
                    </a:srgbClr>
                  </a:outerShdw>
                </a:effectLst>
              </a:rPr>
              <a:t>4. Advanced understanding of the TCs (observations)</a:t>
            </a:r>
          </a:p>
        </p:txBody>
      </p:sp>
      <p:sp>
        <p:nvSpPr>
          <p:cNvPr id="6158" name="Title 1"/>
          <p:cNvSpPr txBox="1">
            <a:spLocks/>
          </p:cNvSpPr>
          <p:nvPr/>
        </p:nvSpPr>
        <p:spPr bwMode="auto">
          <a:xfrm>
            <a:off x="1143000" y="152400"/>
            <a:ext cx="69342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THE INTENSIFICATION PROBLEM: </a:t>
            </a:r>
          </a:p>
          <a:p>
            <a:pPr algn="ctr">
              <a:lnSpc>
                <a:spcPct val="80000"/>
              </a:lnSpc>
            </a:pPr>
            <a:r>
              <a:rPr lang="en-US" sz="3200" b="1" dirty="0">
                <a:solidFill>
                  <a:schemeClr val="tx2"/>
                </a:solidFill>
                <a:latin typeface="Calibri" pitchFamily="34" charset="0"/>
              </a:rPr>
              <a:t>MULTISCALE INTERACTIONS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box(in)">
                                      <p:cBhvr>
                                        <p:cTn id="7" dur="500"/>
                                        <p:tgtEl>
                                          <p:spTgt spid="1031"/>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ox(i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500"/>
                                        <p:tgtEl>
                                          <p:spTgt spid="19"/>
                                        </p:tgtEl>
                                      </p:cBhvr>
                                    </p:animEffect>
                                  </p:childTnLst>
                                </p:cTn>
                              </p:par>
                            </p:childTnLst>
                          </p:cTn>
                        </p:par>
                        <p:par>
                          <p:cTn id="17" fill="hold">
                            <p:stCondLst>
                              <p:cond delay="500"/>
                            </p:stCondLst>
                            <p:childTnLst>
                              <p:par>
                                <p:cTn id="18" presetID="4" presetClass="entr" presetSubtype="16"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ox(i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ox(in)">
                                      <p:cBhvr>
                                        <p:cTn id="25" dur="500"/>
                                        <p:tgtEl>
                                          <p:spTgt spid="27"/>
                                        </p:tgtEl>
                                      </p:cBhvr>
                                    </p:animEffect>
                                  </p:childTnLst>
                                </p:cTn>
                              </p:par>
                            </p:childTnLst>
                          </p:cTn>
                        </p:par>
                        <p:par>
                          <p:cTn id="26" fill="hold">
                            <p:stCondLst>
                              <p:cond delay="500"/>
                            </p:stCondLst>
                            <p:childTnLst>
                              <p:par>
                                <p:cTn id="27" presetID="4" presetClass="entr" presetSubtype="16"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ox(i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500"/>
                            </p:stCondLst>
                            <p:childTnLst>
                              <p:par>
                                <p:cTn id="36" presetID="4"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ox(i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8450"/>
                                        </p:tgtEl>
                                        <p:attrNameLst>
                                          <p:attrName>style.visibility</p:attrName>
                                        </p:attrNameLst>
                                      </p:cBhvr>
                                      <p:to>
                                        <p:strVal val="visible"/>
                                      </p:to>
                                    </p:set>
                                    <p:anim calcmode="lin" valueType="num">
                                      <p:cBhvr additive="base">
                                        <p:cTn id="43" dur="500" fill="hold"/>
                                        <p:tgtEl>
                                          <p:spTgt spid="18450"/>
                                        </p:tgtEl>
                                        <p:attrNameLst>
                                          <p:attrName>ppt_x</p:attrName>
                                        </p:attrNameLst>
                                      </p:cBhvr>
                                      <p:tavLst>
                                        <p:tav tm="0">
                                          <p:val>
                                            <p:strVal val="#ppt_x"/>
                                          </p:val>
                                        </p:tav>
                                        <p:tav tm="100000">
                                          <p:val>
                                            <p:strVal val="#ppt_x"/>
                                          </p:val>
                                        </p:tav>
                                      </p:tavLst>
                                    </p:anim>
                                    <p:anim calcmode="lin" valueType="num">
                                      <p:cBhvr additive="base">
                                        <p:cTn id="44" dur="500" fill="hold"/>
                                        <p:tgtEl>
                                          <p:spTgt spid="184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21" grpId="0" animBg="1" autoUpdateAnimBg="0"/>
      <p:bldP spid="24" grpId="0" animBg="1" autoUpdateAnimBg="0"/>
      <p:bldP spid="27" grpId="0" animBg="1" autoUpdateAnimBg="0"/>
      <p:bldP spid="1845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267200" y="1524000"/>
            <a:ext cx="2057400" cy="2667000"/>
          </a:xfrm>
          <a:prstGeom prst="rect">
            <a:avLst/>
          </a:prstGeom>
          <a:noFill/>
          <a:ln w="25400" algn="ctr">
            <a:noFill/>
            <a:miter lim="800000"/>
            <a:headEnd/>
            <a:tailEnd/>
          </a:ln>
        </p:spPr>
        <p:txBody>
          <a:bodyPr anchor="ctr"/>
          <a:lstStyle/>
          <a:p>
            <a:pPr fontAlgn="auto">
              <a:spcBef>
                <a:spcPts val="0"/>
              </a:spcBef>
              <a:spcAft>
                <a:spcPts val="0"/>
              </a:spcAft>
              <a:defRPr/>
            </a:pPr>
            <a:r>
              <a:rPr lang="en-US" dirty="0">
                <a:solidFill>
                  <a:schemeClr val="accent4">
                    <a:lumMod val="75000"/>
                  </a:schemeClr>
                </a:solidFill>
                <a:latin typeface="+mj-lt"/>
                <a:ea typeface="+mj-ea"/>
                <a:cs typeface="+mj-cs"/>
              </a:rPr>
              <a:t>AOML and their partners </a:t>
            </a:r>
            <a:r>
              <a:rPr lang="en-US" dirty="0" smtClean="0">
                <a:solidFill>
                  <a:schemeClr val="accent4">
                    <a:lumMod val="75000"/>
                  </a:schemeClr>
                </a:solidFill>
                <a:latin typeface="+mj-lt"/>
                <a:ea typeface="+mj-ea"/>
                <a:cs typeface="+mj-cs"/>
              </a:rPr>
              <a:t>at </a:t>
            </a:r>
            <a:r>
              <a:rPr lang="en-US" dirty="0">
                <a:solidFill>
                  <a:schemeClr val="accent4">
                    <a:lumMod val="75000"/>
                  </a:schemeClr>
                </a:solidFill>
                <a:latin typeface="+mj-lt"/>
                <a:ea typeface="+mj-ea"/>
                <a:cs typeface="+mj-cs"/>
              </a:rPr>
              <a:t>NCEP are creating a high resolution HWRF model to address NOAA’s immediate and future operational needs</a:t>
            </a:r>
          </a:p>
        </p:txBody>
      </p:sp>
      <p:sp>
        <p:nvSpPr>
          <p:cNvPr id="7171" name="Rectangle 8"/>
          <p:cNvSpPr>
            <a:spLocks noChangeArrowheads="1"/>
          </p:cNvSpPr>
          <p:nvPr/>
        </p:nvSpPr>
        <p:spPr bwMode="auto">
          <a:xfrm>
            <a:off x="304800" y="5257800"/>
            <a:ext cx="8458200" cy="1190625"/>
          </a:xfrm>
          <a:prstGeom prst="rect">
            <a:avLst/>
          </a:prstGeom>
          <a:noFill/>
          <a:ln w="9525">
            <a:noFill/>
            <a:miter lim="800000"/>
            <a:headEnd/>
            <a:tailEnd/>
          </a:ln>
        </p:spPr>
        <p:txBody>
          <a:bodyPr>
            <a:spAutoFit/>
          </a:bodyPr>
          <a:lstStyle/>
          <a:p>
            <a:pPr marL="285750" indent="-285750">
              <a:buClr>
                <a:srgbClr val="FF0000"/>
              </a:buClr>
              <a:buSzPct val="120000"/>
              <a:buFont typeface="Wingdings" pitchFamily="2" charset="2"/>
              <a:buNone/>
            </a:pPr>
            <a:r>
              <a:rPr lang="en-US">
                <a:solidFill>
                  <a:srgbClr val="604A7B"/>
                </a:solidFill>
                <a:latin typeface="Calibri" pitchFamily="34" charset="0"/>
              </a:rPr>
              <a:t>	“A major accomplishment was the development of a third nest, at 3 km resolution, to cover the inner core and most of the surrounding circulation of the storm. This would make the HWRF model the highest resolution hurricane model ever implemented for operations in the National Weather Services”… Richard Pasch, NHC.</a:t>
            </a:r>
          </a:p>
        </p:txBody>
      </p:sp>
      <p:pic>
        <p:nvPicPr>
          <p:cNvPr id="7172" name="Picture 3" descr="I:\IRENE09L_FL_COAST\00.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324600" y="1295400"/>
            <a:ext cx="2133600" cy="3227388"/>
          </a:xfrm>
          <a:prstGeom prst="rect">
            <a:avLst/>
          </a:prstGeom>
          <a:noFill/>
          <a:ln w="9525">
            <a:noFill/>
            <a:miter lim="800000"/>
            <a:headEnd/>
            <a:tailEnd/>
          </a:ln>
        </p:spPr>
      </p:pic>
      <p:sp>
        <p:nvSpPr>
          <p:cNvPr id="7173" name="Title 1"/>
          <p:cNvSpPr txBox="1">
            <a:spLocks/>
          </p:cNvSpPr>
          <p:nvPr/>
        </p:nvSpPr>
        <p:spPr bwMode="auto">
          <a:xfrm>
            <a:off x="35442" y="152400"/>
            <a:ext cx="9144000" cy="762000"/>
          </a:xfrm>
          <a:prstGeom prst="rect">
            <a:avLst/>
          </a:prstGeom>
          <a:noFill/>
          <a:ln w="9525">
            <a:noFill/>
            <a:miter lim="800000"/>
            <a:headEnd/>
            <a:tailEnd/>
          </a:ln>
        </p:spPr>
        <p:txBody>
          <a:bodyPr anchor="ctr"/>
          <a:lstStyle/>
          <a:p>
            <a:pPr algn="ctr">
              <a:lnSpc>
                <a:spcPct val="80000"/>
              </a:lnSpc>
            </a:pPr>
            <a:r>
              <a:rPr lang="en-US" sz="2800" b="1" dirty="0">
                <a:solidFill>
                  <a:srgbClr val="953735"/>
                </a:solidFill>
                <a:latin typeface="Calibri" pitchFamily="34" charset="0"/>
              </a:rPr>
              <a:t>IMPROVING STRUCTURE AND </a:t>
            </a:r>
            <a:r>
              <a:rPr lang="en-US" sz="2800" b="1" dirty="0" smtClean="0">
                <a:solidFill>
                  <a:srgbClr val="953735"/>
                </a:solidFill>
                <a:latin typeface="Calibri" pitchFamily="34" charset="0"/>
              </a:rPr>
              <a:t>INTENSITY PREDICTIONS</a:t>
            </a:r>
            <a:r>
              <a:rPr lang="en-US" sz="2800" b="1" dirty="0">
                <a:solidFill>
                  <a:srgbClr val="953735"/>
                </a:solidFill>
                <a:latin typeface="Calibri" pitchFamily="34" charset="0"/>
              </a:rPr>
              <a:t>:</a:t>
            </a:r>
            <a:r>
              <a:rPr lang="en-US" sz="2800" i="1" dirty="0">
                <a:solidFill>
                  <a:srgbClr val="FF0000"/>
                </a:solidFill>
                <a:latin typeface="Calibri" pitchFamily="34" charset="0"/>
              </a:rPr>
              <a:t/>
            </a:r>
            <a:br>
              <a:rPr lang="en-US" sz="2800" i="1" dirty="0">
                <a:solidFill>
                  <a:srgbClr val="FF0000"/>
                </a:solidFill>
                <a:latin typeface="Calibri" pitchFamily="34" charset="0"/>
              </a:rPr>
            </a:br>
            <a:r>
              <a:rPr lang="en-US" sz="2800" b="1" dirty="0">
                <a:solidFill>
                  <a:srgbClr val="376092"/>
                </a:solidFill>
                <a:latin typeface="Calibri" pitchFamily="34" charset="0"/>
              </a:rPr>
              <a:t>THE HIGH RESOLUTION HWRF SYSTEM</a:t>
            </a:r>
            <a:endParaRPr lang="en-US" sz="2800" i="1" dirty="0">
              <a:latin typeface="Calibri" pitchFamily="34" charset="0"/>
            </a:endParaRPr>
          </a:p>
        </p:txBody>
      </p:sp>
      <p:sp>
        <p:nvSpPr>
          <p:cNvPr id="7174" name="Rectangle 5"/>
          <p:cNvSpPr txBox="1">
            <a:spLocks noGrp="1" noChangeArrowheads="1"/>
          </p:cNvSpPr>
          <p:nvPr/>
        </p:nvSpPr>
        <p:spPr bwMode="auto">
          <a:xfrm>
            <a:off x="8001000" y="6477000"/>
            <a:ext cx="838200" cy="228600"/>
          </a:xfrm>
          <a:prstGeom prst="rect">
            <a:avLst/>
          </a:prstGeom>
          <a:noFill/>
          <a:ln w="9525">
            <a:noFill/>
            <a:miter lim="800000"/>
            <a:headEnd/>
            <a:tailEnd/>
          </a:ln>
        </p:spPr>
        <p:txBody>
          <a:bodyPr/>
          <a:lstStyle/>
          <a:p>
            <a:r>
              <a:rPr lang="en-US" sz="1100" dirty="0">
                <a:solidFill>
                  <a:srgbClr val="606060"/>
                </a:solidFill>
                <a:ea typeface="MS PGothic" pitchFamily="34" charset="-128"/>
              </a:rPr>
              <a:t>Advances</a:t>
            </a:r>
          </a:p>
        </p:txBody>
      </p:sp>
      <p:pic>
        <p:nvPicPr>
          <p:cNvPr id="7175" name="Picture 17"/>
          <p:cNvPicPr>
            <a:picLocks noChangeAspect="1" noChangeArrowheads="1"/>
          </p:cNvPicPr>
          <p:nvPr/>
        </p:nvPicPr>
        <p:blipFill>
          <a:blip r:embed="rId4" cstate="print"/>
          <a:srcRect/>
          <a:stretch>
            <a:fillRect/>
          </a:stretch>
        </p:blipFill>
        <p:spPr bwMode="auto">
          <a:xfrm>
            <a:off x="138113" y="914400"/>
            <a:ext cx="4129087" cy="4267200"/>
          </a:xfrm>
          <a:prstGeom prst="rect">
            <a:avLst/>
          </a:prstGeom>
          <a:noFill/>
          <a:ln w="9525">
            <a:noFill/>
            <a:miter lim="800000"/>
            <a:headEnd/>
            <a:tailEnd/>
          </a:ln>
        </p:spPr>
      </p:pic>
      <p:sp>
        <p:nvSpPr>
          <p:cNvPr id="8" name="Rectangle 14"/>
          <p:cNvSpPr>
            <a:spLocks noChangeArrowheads="1"/>
          </p:cNvSpPr>
          <p:nvPr/>
        </p:nvSpPr>
        <p:spPr bwMode="auto">
          <a:xfrm rot="19500000">
            <a:off x="-296863" y="3200400"/>
            <a:ext cx="8831263" cy="533400"/>
          </a:xfrm>
          <a:prstGeom prst="rect">
            <a:avLst/>
          </a:prstGeom>
          <a:solidFill>
            <a:schemeClr val="accent1"/>
          </a:solidFill>
          <a:ln w="9525">
            <a:solidFill>
              <a:schemeClr val="tx1"/>
            </a:solidFill>
            <a:miter lim="800000"/>
            <a:headEnd/>
            <a:tailEnd/>
          </a:ln>
        </p:spPr>
        <p:txBody>
          <a:bodyPr wrap="none" anchor="ctr"/>
          <a:lstStyle/>
          <a:p>
            <a:pPr algn="ctr"/>
            <a:r>
              <a:rPr lang="en-US" sz="2200" dirty="0"/>
              <a:t>Successful O2R and R2O transitions under the directions of the HFIP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itle 1"/>
          <p:cNvSpPr txBox="1">
            <a:spLocks/>
          </p:cNvSpPr>
          <p:nvPr/>
        </p:nvSpPr>
        <p:spPr bwMode="auto">
          <a:xfrm>
            <a:off x="1752600" y="152400"/>
            <a:ext cx="7391400" cy="762000"/>
          </a:xfrm>
          <a:prstGeom prst="rect">
            <a:avLst/>
          </a:prstGeom>
          <a:noFill/>
          <a:ln w="9525">
            <a:noFill/>
            <a:miter lim="800000"/>
            <a:headEnd/>
            <a:tailEnd/>
          </a:ln>
        </p:spPr>
        <p:txBody>
          <a:bodyPr anchor="ctr"/>
          <a:lstStyle/>
          <a:p>
            <a:pPr algn="ctr">
              <a:lnSpc>
                <a:spcPct val="80000"/>
              </a:lnSpc>
            </a:pPr>
            <a:r>
              <a:rPr lang="en-US" sz="2400" b="1" dirty="0">
                <a:solidFill>
                  <a:srgbClr val="953735"/>
                </a:solidFill>
                <a:latin typeface="Calibri" pitchFamily="34" charset="0"/>
              </a:rPr>
              <a:t>IMPROVING STRUCTURE AND INTENSITY PREDICTIONS:</a:t>
            </a:r>
            <a:r>
              <a:rPr lang="en-US" sz="2400" i="1" dirty="0">
                <a:solidFill>
                  <a:srgbClr val="FF0000"/>
                </a:solidFill>
                <a:latin typeface="Calibri" pitchFamily="34" charset="0"/>
              </a:rPr>
              <a:t/>
            </a:r>
            <a:br>
              <a:rPr lang="en-US" sz="2400" i="1" dirty="0">
                <a:solidFill>
                  <a:srgbClr val="FF0000"/>
                </a:solidFill>
                <a:latin typeface="Calibri" pitchFamily="34" charset="0"/>
              </a:rPr>
            </a:br>
            <a:r>
              <a:rPr lang="en-US" sz="2400" b="1" dirty="0">
                <a:solidFill>
                  <a:srgbClr val="376092"/>
                </a:solidFill>
                <a:latin typeface="Calibri" pitchFamily="34" charset="0"/>
              </a:rPr>
              <a:t>USE OF P3s </a:t>
            </a:r>
            <a:r>
              <a:rPr lang="en-US" sz="2400" b="1" dirty="0" smtClean="0">
                <a:solidFill>
                  <a:srgbClr val="376092"/>
                </a:solidFill>
                <a:latin typeface="Calibri" pitchFamily="34" charset="0"/>
              </a:rPr>
              <a:t> </a:t>
            </a:r>
            <a:r>
              <a:rPr lang="en-US" sz="2400" b="1" dirty="0">
                <a:solidFill>
                  <a:srgbClr val="376092"/>
                </a:solidFill>
                <a:latin typeface="Calibri" pitchFamily="34" charset="0"/>
              </a:rPr>
              <a:t>IN IMPROVING HWRF PHYSICS</a:t>
            </a:r>
            <a:endParaRPr lang="en-US" sz="2400" i="1" dirty="0">
              <a:latin typeface="Calibri" pitchFamily="34" charset="0"/>
            </a:endParaRPr>
          </a:p>
        </p:txBody>
      </p:sp>
      <p:sp>
        <p:nvSpPr>
          <p:cNvPr id="8200" name="Rectangle 5"/>
          <p:cNvSpPr txBox="1">
            <a:spLocks noGrp="1" noChangeArrowheads="1"/>
          </p:cNvSpPr>
          <p:nvPr/>
        </p:nvSpPr>
        <p:spPr bwMode="auto">
          <a:xfrm>
            <a:off x="7696200" y="64770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Advances</a:t>
            </a:r>
          </a:p>
        </p:txBody>
      </p:sp>
      <p:grpSp>
        <p:nvGrpSpPr>
          <p:cNvPr id="78" name="Group 77"/>
          <p:cNvGrpSpPr/>
          <p:nvPr/>
        </p:nvGrpSpPr>
        <p:grpSpPr>
          <a:xfrm>
            <a:off x="228600" y="228600"/>
            <a:ext cx="1676400" cy="1219200"/>
            <a:chOff x="228600" y="228600"/>
            <a:chExt cx="1752600" cy="1219200"/>
          </a:xfrm>
        </p:grpSpPr>
        <p:pic>
          <p:nvPicPr>
            <p:cNvPr id="72" name="Picture 71" descr="H_Bill_8_19_sunset1.jpe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bwMode="auto">
            <a:xfrm>
              <a:off x="228600" y="228600"/>
              <a:ext cx="1752600" cy="1219200"/>
            </a:xfrm>
            <a:prstGeom prst="rect">
              <a:avLst/>
            </a:prstGeom>
          </p:spPr>
          <p:style>
            <a:lnRef idx="0">
              <a:schemeClr val="accent1"/>
            </a:lnRef>
            <a:fillRef idx="3">
              <a:schemeClr val="accent1"/>
            </a:fillRef>
            <a:effectRef idx="3">
              <a:schemeClr val="accent1"/>
            </a:effectRef>
            <a:fontRef idx="minor">
              <a:schemeClr val="lt1"/>
            </a:fontRef>
          </p:style>
        </p:pic>
        <p:pic>
          <p:nvPicPr>
            <p:cNvPr id="73" name="Picture 5"/>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001388" y="914400"/>
              <a:ext cx="978953" cy="372171"/>
            </a:xfrm>
            <a:prstGeom prst="rect">
              <a:avLst/>
            </a:prstGeom>
            <a:noFill/>
            <a:ln w="12700">
              <a:noFill/>
              <a:miter lim="800000"/>
              <a:headEnd/>
              <a:tailEnd/>
            </a:ln>
          </p:spPr>
        </p:pic>
        <p:pic>
          <p:nvPicPr>
            <p:cNvPr id="74" name="Picture 6" descr="g-iv.png"/>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336872" y="269672"/>
              <a:ext cx="643468" cy="314019"/>
            </a:xfrm>
            <a:prstGeom prst="rect">
              <a:avLst/>
            </a:prstGeom>
            <a:noFill/>
            <a:ln w="9525">
              <a:noFill/>
              <a:miter lim="800000"/>
              <a:headEnd/>
              <a:tailEnd/>
            </a:ln>
          </p:spPr>
        </p:pic>
        <p:sp>
          <p:nvSpPr>
            <p:cNvPr id="75" name="TextBox 74"/>
            <p:cNvSpPr txBox="1"/>
            <p:nvPr/>
          </p:nvSpPr>
          <p:spPr bwMode="auto">
            <a:xfrm>
              <a:off x="497970" y="242119"/>
              <a:ext cx="840204" cy="430887"/>
            </a:xfrm>
            <a:prstGeom prst="rect">
              <a:avLst/>
            </a:prstGeom>
            <a:noFill/>
          </p:spPr>
          <p:txBody>
            <a:bodyPr wrap="none">
              <a:spAutoFit/>
            </a:bodyPr>
            <a:lstStyle/>
            <a:p>
              <a:pPr algn="r" fontAlgn="auto">
                <a:spcBef>
                  <a:spcPts val="0"/>
                </a:spcBef>
                <a:spcAft>
                  <a:spcPts val="0"/>
                </a:spcAft>
                <a:defRPr/>
              </a:pPr>
              <a:r>
                <a:rPr lang="en-US" sz="500" dirty="0">
                  <a:ln w="6350">
                    <a:solidFill>
                      <a:schemeClr val="accent6">
                        <a:lumMod val="75000"/>
                      </a:schemeClr>
                    </a:solidFill>
                    <a:prstDash val="solid"/>
                  </a:ln>
                  <a:latin typeface="+mn-lt"/>
                </a:rPr>
                <a:t>The NOAA G-IV</a:t>
              </a:r>
              <a:br>
                <a:rPr lang="en-US" sz="500" dirty="0">
                  <a:ln w="6350">
                    <a:solidFill>
                      <a:schemeClr val="accent6">
                        <a:lumMod val="75000"/>
                      </a:schemeClr>
                    </a:solidFill>
                    <a:prstDash val="solid"/>
                  </a:ln>
                  <a:latin typeface="+mn-lt"/>
                </a:rPr>
              </a:br>
              <a:r>
                <a:rPr lang="en-US" sz="500" dirty="0">
                  <a:ln w="6350">
                    <a:solidFill>
                      <a:schemeClr val="accent6">
                        <a:lumMod val="75000"/>
                      </a:schemeClr>
                    </a:solidFill>
                    <a:prstDash val="solid"/>
                  </a:ln>
                  <a:latin typeface="+mn-lt"/>
                </a:rPr>
                <a:t>above and around</a:t>
              </a:r>
            </a:p>
            <a:p>
              <a:pPr algn="r" fontAlgn="auto">
                <a:spcBef>
                  <a:spcPts val="0"/>
                </a:spcBef>
                <a:spcAft>
                  <a:spcPts val="0"/>
                </a:spcAft>
                <a:defRPr/>
              </a:pPr>
              <a:r>
                <a:rPr lang="en-US" sz="500" dirty="0">
                  <a:ln w="6350">
                    <a:solidFill>
                      <a:schemeClr val="accent6">
                        <a:lumMod val="75000"/>
                      </a:schemeClr>
                    </a:solidFill>
                    <a:prstDash val="solid"/>
                  </a:ln>
                  <a:latin typeface="+mn-lt"/>
                </a:rPr>
                <a:t>the hurricane</a:t>
              </a:r>
            </a:p>
          </p:txBody>
        </p:sp>
        <p:sp>
          <p:nvSpPr>
            <p:cNvPr id="76" name="TextBox 75"/>
            <p:cNvSpPr txBox="1"/>
            <p:nvPr/>
          </p:nvSpPr>
          <p:spPr bwMode="auto">
            <a:xfrm>
              <a:off x="304800" y="990600"/>
              <a:ext cx="762000" cy="369332"/>
            </a:xfrm>
            <a:prstGeom prst="rect">
              <a:avLst/>
            </a:prstGeom>
            <a:noFill/>
          </p:spPr>
          <p:txBody>
            <a:bodyPr wrap="square">
              <a:spAutoFit/>
            </a:bodyPr>
            <a:lstStyle/>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NOAA P-3</a:t>
              </a:r>
              <a:b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b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samples inside</a:t>
              </a:r>
            </a:p>
            <a:p>
              <a:pPr algn="r" fontAlgn="auto">
                <a:spcBef>
                  <a:spcPts val="0"/>
                </a:spcBef>
                <a:spcAft>
                  <a:spcPts val="0"/>
                </a:spcAft>
                <a:defRPr/>
              </a:pPr>
              <a:r>
                <a:rPr lang="en-US" sz="600" dirty="0">
                  <a:ln w="6350">
                    <a:solidFill>
                      <a:schemeClr val="accent6">
                        <a:lumMod val="75000"/>
                      </a:schemeClr>
                    </a:solidFill>
                    <a:prstDash val="solid"/>
                  </a:ln>
                  <a:effectLst>
                    <a:outerShdw blurRad="38100" dist="38100" dir="2700000" algn="tl">
                      <a:srgbClr val="000000">
                        <a:alpha val="43137"/>
                      </a:srgbClr>
                    </a:outerShdw>
                  </a:effectLst>
                  <a:latin typeface="+mn-lt"/>
                </a:rPr>
                <a:t>the hurrican</a:t>
              </a:r>
              <a:r>
                <a:rPr lang="en-US" sz="500" dirty="0">
                  <a:ln w="6350">
                    <a:solidFill>
                      <a:schemeClr val="accent6">
                        <a:lumMod val="75000"/>
                      </a:schemeClr>
                    </a:solidFill>
                    <a:prstDash val="solid"/>
                  </a:ln>
                  <a:effectLst>
                    <a:outerShdw blurRad="38100" dist="38100" dir="2700000" algn="tl">
                      <a:srgbClr val="000000">
                        <a:alpha val="43137"/>
                      </a:srgbClr>
                    </a:outerShdw>
                  </a:effectLst>
                  <a:latin typeface="+mn-lt"/>
                </a:rPr>
                <a:t>e</a:t>
              </a:r>
            </a:p>
          </p:txBody>
        </p:sp>
      </p:grpSp>
      <p:grpSp>
        <p:nvGrpSpPr>
          <p:cNvPr id="2" name="Group 1"/>
          <p:cNvGrpSpPr/>
          <p:nvPr/>
        </p:nvGrpSpPr>
        <p:grpSpPr>
          <a:xfrm>
            <a:off x="152400" y="1600200"/>
            <a:ext cx="4648200" cy="2865438"/>
            <a:chOff x="228600" y="1828800"/>
            <a:chExt cx="4876800" cy="2865438"/>
          </a:xfrm>
        </p:grpSpPr>
        <p:pic>
          <p:nvPicPr>
            <p:cNvPr id="8215" name="Picture 24" descr="https://encrypted-tbn3.google.com/images?q=tbn:ANd9GcRrI-naQUkPforiZQLkhXfYuJRgkwgx446N-iYK1-8LIpnSh_ks"/>
            <p:cNvPicPr>
              <a:picLocks noChangeAspect="1" noChangeArrowheads="1"/>
            </p:cNvPicPr>
            <p:nvPr/>
          </p:nvPicPr>
          <p:blipFill>
            <a:blip r:embed="rId6" cstate="print"/>
            <a:srcRect/>
            <a:stretch>
              <a:fillRect/>
            </a:stretch>
          </p:blipFill>
          <p:spPr bwMode="auto">
            <a:xfrm>
              <a:off x="695325" y="4263316"/>
              <a:ext cx="4267200" cy="353736"/>
            </a:xfrm>
            <a:prstGeom prst="rect">
              <a:avLst/>
            </a:prstGeom>
            <a:noFill/>
            <a:ln w="9525">
              <a:noFill/>
              <a:miter lim="800000"/>
              <a:headEnd/>
              <a:tailEnd/>
            </a:ln>
          </p:spPr>
        </p:pic>
        <p:sp>
          <p:nvSpPr>
            <p:cNvPr id="8216" name="Text Box 25"/>
            <p:cNvSpPr txBox="1">
              <a:spLocks noChangeArrowheads="1"/>
            </p:cNvSpPr>
            <p:nvPr/>
          </p:nvSpPr>
          <p:spPr bwMode="auto">
            <a:xfrm>
              <a:off x="1066800" y="4327525"/>
              <a:ext cx="3581400" cy="366713"/>
            </a:xfrm>
            <a:prstGeom prst="rect">
              <a:avLst/>
            </a:prstGeom>
            <a:noFill/>
            <a:ln w="9525">
              <a:noFill/>
              <a:miter lim="800000"/>
              <a:headEnd/>
              <a:tailEnd/>
            </a:ln>
          </p:spPr>
          <p:txBody>
            <a:bodyPr>
              <a:spAutoFit/>
            </a:bodyPr>
            <a:lstStyle/>
            <a:p>
              <a:pPr>
                <a:spcBef>
                  <a:spcPct val="50000"/>
                </a:spcBef>
              </a:pPr>
              <a:r>
                <a:rPr lang="en-US" altLang="zh-CN" b="1">
                  <a:solidFill>
                    <a:srgbClr val="CD03C3"/>
                  </a:solidFill>
                  <a:latin typeface="Calibri" pitchFamily="34" charset="0"/>
                </a:rPr>
                <a:t>               </a:t>
              </a:r>
              <a:r>
                <a:rPr lang="en-US" altLang="zh-CN" b="1">
                  <a:solidFill>
                    <a:schemeClr val="bg1"/>
                  </a:solidFill>
                  <a:latin typeface="Calibri" pitchFamily="34" charset="0"/>
                </a:rPr>
                <a:t>SST/Waves/Sea-Spray</a:t>
              </a:r>
            </a:p>
          </p:txBody>
        </p:sp>
        <p:pic>
          <p:nvPicPr>
            <p:cNvPr id="8217" name="Picture 3"/>
            <p:cNvPicPr>
              <a:picLocks noChangeAspect="1" noChangeArrowheads="1"/>
            </p:cNvPicPr>
            <p:nvPr/>
          </p:nvPicPr>
          <p:blipFill>
            <a:blip r:embed="rId7" cstate="print"/>
            <a:srcRect/>
            <a:stretch>
              <a:fillRect/>
            </a:stretch>
          </p:blipFill>
          <p:spPr bwMode="auto">
            <a:xfrm>
              <a:off x="685800" y="1828800"/>
              <a:ext cx="4267200" cy="2430246"/>
            </a:xfrm>
            <a:prstGeom prst="rect">
              <a:avLst/>
            </a:prstGeom>
            <a:noFill/>
            <a:ln w="9525">
              <a:noFill/>
              <a:miter lim="800000"/>
              <a:headEnd/>
              <a:tailEnd/>
            </a:ln>
          </p:spPr>
        </p:pic>
        <p:sp>
          <p:nvSpPr>
            <p:cNvPr id="8218" name="Rectangle 40"/>
            <p:cNvSpPr>
              <a:spLocks noChangeArrowheads="1"/>
            </p:cNvSpPr>
            <p:nvPr/>
          </p:nvSpPr>
          <p:spPr bwMode="auto">
            <a:xfrm>
              <a:off x="695325" y="4004089"/>
              <a:ext cx="4267200" cy="259226"/>
            </a:xfrm>
            <a:prstGeom prst="rect">
              <a:avLst/>
            </a:prstGeom>
            <a:solidFill>
              <a:srgbClr val="99CCFF"/>
            </a:solidFill>
            <a:ln w="9525">
              <a:noFill/>
              <a:miter lim="800000"/>
              <a:headEnd/>
              <a:tailEnd/>
            </a:ln>
          </p:spPr>
          <p:txBody>
            <a:bodyPr wrap="none" anchor="ctr"/>
            <a:lstStyle/>
            <a:p>
              <a:pPr algn="ctr"/>
              <a:r>
                <a:rPr lang="en-US" altLang="zh-CN" dirty="0">
                  <a:latin typeface="Calibri" pitchFamily="34" charset="0"/>
                </a:rPr>
                <a:t>   </a:t>
              </a:r>
              <a:r>
                <a:rPr lang="en-US" altLang="zh-CN" dirty="0" smtClean="0">
                  <a:latin typeface="Calibri" pitchFamily="34" charset="0"/>
                </a:rPr>
                <a:t> </a:t>
              </a:r>
              <a:r>
                <a:rPr lang="en-US" altLang="zh-CN" sz="1600" dirty="0" smtClean="0">
                  <a:solidFill>
                    <a:srgbClr val="B80E98"/>
                  </a:solidFill>
                  <a:latin typeface="Calibri" pitchFamily="34" charset="0"/>
                </a:rPr>
                <a:t>Surface </a:t>
              </a:r>
              <a:r>
                <a:rPr lang="en-US" altLang="zh-CN" sz="1600" dirty="0">
                  <a:solidFill>
                    <a:srgbClr val="B80E98"/>
                  </a:solidFill>
                  <a:latin typeface="Calibri" pitchFamily="34" charset="0"/>
                </a:rPr>
                <a:t>layer</a:t>
              </a:r>
              <a:r>
                <a:rPr lang="en-US" altLang="zh-CN" sz="1600" dirty="0">
                  <a:latin typeface="Calibri" pitchFamily="34" charset="0"/>
                </a:rPr>
                <a:t>: Cd and </a:t>
              </a:r>
              <a:r>
                <a:rPr lang="en-US" altLang="zh-CN" sz="1600" dirty="0" err="1" smtClean="0">
                  <a:latin typeface="Calibri" pitchFamily="34" charset="0"/>
                </a:rPr>
                <a:t>Ch</a:t>
              </a:r>
              <a:r>
                <a:rPr lang="en-US" altLang="zh-CN" sz="1600" dirty="0" smtClean="0">
                  <a:latin typeface="Calibri" pitchFamily="34" charset="0"/>
                </a:rPr>
                <a:t>	</a:t>
              </a:r>
              <a:endParaRPr lang="en-US" altLang="zh-CN" dirty="0">
                <a:latin typeface="Calibri" pitchFamily="34" charset="0"/>
              </a:endParaRPr>
            </a:p>
          </p:txBody>
        </p:sp>
        <p:cxnSp>
          <p:nvCxnSpPr>
            <p:cNvPr id="67" name="Straight Arrow Connector 66"/>
            <p:cNvCxnSpPr/>
            <p:nvPr/>
          </p:nvCxnSpPr>
          <p:spPr bwMode="auto">
            <a:xfrm>
              <a:off x="3429000" y="2578100"/>
              <a:ext cx="1000125" cy="0"/>
            </a:xfrm>
            <a:prstGeom prst="straightConnector1">
              <a:avLst/>
            </a:prstGeom>
            <a:ln w="38100" cmpd="sng">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bwMode="auto">
            <a:xfrm>
              <a:off x="838200" y="3725863"/>
              <a:ext cx="600075" cy="65087"/>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bwMode="auto">
            <a:xfrm>
              <a:off x="685800" y="3824288"/>
              <a:ext cx="762000" cy="130175"/>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bwMode="auto">
            <a:xfrm flipH="1">
              <a:off x="3733800" y="3875088"/>
              <a:ext cx="933450" cy="63500"/>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8223" name="Down Arrow 63"/>
            <p:cNvSpPr>
              <a:spLocks noChangeArrowheads="1"/>
            </p:cNvSpPr>
            <p:nvPr/>
          </p:nvSpPr>
          <p:spPr bwMode="auto">
            <a:xfrm>
              <a:off x="1255117" y="4263316"/>
              <a:ext cx="40283" cy="194419"/>
            </a:xfrm>
            <a:prstGeom prst="downArrow">
              <a:avLst>
                <a:gd name="adj1" fmla="val 50000"/>
                <a:gd name="adj2" fmla="val 49654"/>
              </a:avLst>
            </a:prstGeom>
            <a:solidFill>
              <a:schemeClr val="accent1"/>
            </a:solidFill>
            <a:ln w="25400" algn="ctr">
              <a:solidFill>
                <a:schemeClr val="tx1"/>
              </a:solidFill>
              <a:miter lim="800000"/>
              <a:headEnd/>
              <a:tailEnd/>
            </a:ln>
          </p:spPr>
          <p:txBody>
            <a:bodyPr anchor="ctr"/>
            <a:lstStyle/>
            <a:p>
              <a:pPr algn="ctr"/>
              <a:endParaRPr lang="zh-CN" altLang="zh-CN">
                <a:solidFill>
                  <a:srgbClr val="FFFFFF"/>
                </a:solidFill>
                <a:latin typeface="Calibri" pitchFamily="34" charset="0"/>
              </a:endParaRPr>
            </a:p>
          </p:txBody>
        </p:sp>
        <p:sp>
          <p:nvSpPr>
            <p:cNvPr id="8225" name="Down Arrow 63"/>
            <p:cNvSpPr>
              <a:spLocks noChangeArrowheads="1"/>
            </p:cNvSpPr>
            <p:nvPr/>
          </p:nvSpPr>
          <p:spPr bwMode="auto">
            <a:xfrm>
              <a:off x="4419600" y="4263316"/>
              <a:ext cx="40283" cy="194419"/>
            </a:xfrm>
            <a:prstGeom prst="downArrow">
              <a:avLst>
                <a:gd name="adj1" fmla="val 50000"/>
                <a:gd name="adj2" fmla="val 49654"/>
              </a:avLst>
            </a:prstGeom>
            <a:solidFill>
              <a:schemeClr val="accent1"/>
            </a:solidFill>
            <a:ln w="25400" algn="ctr">
              <a:solidFill>
                <a:schemeClr val="tx1"/>
              </a:solidFill>
              <a:miter lim="800000"/>
              <a:headEnd/>
              <a:tailEnd/>
            </a:ln>
          </p:spPr>
          <p:txBody>
            <a:bodyPr anchor="ctr"/>
            <a:lstStyle/>
            <a:p>
              <a:pPr algn="ctr"/>
              <a:endParaRPr lang="zh-CN" altLang="zh-CN">
                <a:solidFill>
                  <a:srgbClr val="FFFFFF"/>
                </a:solidFill>
                <a:latin typeface="Calibri" pitchFamily="34" charset="0"/>
              </a:endParaRPr>
            </a:p>
          </p:txBody>
        </p:sp>
        <p:sp>
          <p:nvSpPr>
            <p:cNvPr id="8227" name="Line 25"/>
            <p:cNvSpPr>
              <a:spLocks noChangeShapeType="1"/>
            </p:cNvSpPr>
            <p:nvPr/>
          </p:nvSpPr>
          <p:spPr bwMode="auto">
            <a:xfrm flipV="1">
              <a:off x="2962275" y="4198509"/>
              <a:ext cx="0" cy="259226"/>
            </a:xfrm>
            <a:prstGeom prst="line">
              <a:avLst/>
            </a:prstGeom>
            <a:noFill/>
            <a:ln w="38100">
              <a:solidFill>
                <a:schemeClr val="tx1"/>
              </a:solidFill>
              <a:round/>
              <a:headEnd/>
              <a:tailEnd type="triangle" w="med" len="med"/>
            </a:ln>
          </p:spPr>
          <p:txBody>
            <a:bodyPr/>
            <a:lstStyle/>
            <a:p>
              <a:endParaRPr lang="en-US"/>
            </a:p>
          </p:txBody>
        </p:sp>
        <p:sp>
          <p:nvSpPr>
            <p:cNvPr id="8228" name="Line 27"/>
            <p:cNvSpPr>
              <a:spLocks noChangeShapeType="1"/>
            </p:cNvSpPr>
            <p:nvPr/>
          </p:nvSpPr>
          <p:spPr bwMode="auto">
            <a:xfrm flipV="1">
              <a:off x="2228850" y="4198509"/>
              <a:ext cx="0" cy="259226"/>
            </a:xfrm>
            <a:prstGeom prst="line">
              <a:avLst/>
            </a:prstGeom>
            <a:noFill/>
            <a:ln w="38100">
              <a:solidFill>
                <a:schemeClr val="tx1"/>
              </a:solidFill>
              <a:round/>
              <a:headEnd/>
              <a:tailEnd type="triangle" w="med" len="med"/>
            </a:ln>
          </p:spPr>
          <p:txBody>
            <a:bodyPr/>
            <a:lstStyle/>
            <a:p>
              <a:endParaRPr lang="en-US"/>
            </a:p>
          </p:txBody>
        </p:sp>
        <p:sp>
          <p:nvSpPr>
            <p:cNvPr id="8229" name="Line 28"/>
            <p:cNvSpPr>
              <a:spLocks noChangeShapeType="1"/>
            </p:cNvSpPr>
            <p:nvPr/>
          </p:nvSpPr>
          <p:spPr bwMode="auto">
            <a:xfrm flipV="1">
              <a:off x="3562350" y="4198509"/>
              <a:ext cx="0" cy="259226"/>
            </a:xfrm>
            <a:prstGeom prst="line">
              <a:avLst/>
            </a:prstGeom>
            <a:noFill/>
            <a:ln w="38100">
              <a:solidFill>
                <a:schemeClr val="tx1"/>
              </a:solidFill>
              <a:round/>
              <a:headEnd/>
              <a:tailEnd type="triangle" w="med" len="med"/>
            </a:ln>
          </p:spPr>
          <p:txBody>
            <a:bodyPr/>
            <a:lstStyle/>
            <a:p>
              <a:endParaRPr lang="en-US"/>
            </a:p>
          </p:txBody>
        </p:sp>
        <p:sp>
          <p:nvSpPr>
            <p:cNvPr id="8230" name="Text Box 29"/>
            <p:cNvSpPr txBox="1">
              <a:spLocks noChangeArrowheads="1"/>
            </p:cNvSpPr>
            <p:nvPr/>
          </p:nvSpPr>
          <p:spPr bwMode="auto">
            <a:xfrm>
              <a:off x="2695575" y="3549650"/>
              <a:ext cx="866775" cy="366712"/>
            </a:xfrm>
            <a:prstGeom prst="rect">
              <a:avLst/>
            </a:prstGeom>
            <a:noFill/>
            <a:ln w="9525">
              <a:noFill/>
              <a:miter lim="800000"/>
              <a:headEnd/>
              <a:tailEnd/>
            </a:ln>
          </p:spPr>
          <p:txBody>
            <a:bodyPr>
              <a:spAutoFit/>
            </a:bodyPr>
            <a:lstStyle/>
            <a:p>
              <a:pPr>
                <a:spcBef>
                  <a:spcPct val="50000"/>
                </a:spcBef>
              </a:pPr>
              <a:endParaRPr lang="zh-CN" altLang="zh-CN">
                <a:latin typeface="Calibri" pitchFamily="34" charset="0"/>
              </a:endParaRPr>
            </a:p>
          </p:txBody>
        </p:sp>
        <p:sp>
          <p:nvSpPr>
            <p:cNvPr id="8235" name="Text Box 38"/>
            <p:cNvSpPr txBox="1">
              <a:spLocks noChangeArrowheads="1"/>
            </p:cNvSpPr>
            <p:nvPr/>
          </p:nvSpPr>
          <p:spPr bwMode="auto">
            <a:xfrm>
              <a:off x="838200" y="3615764"/>
              <a:ext cx="1133475" cy="338516"/>
            </a:xfrm>
            <a:prstGeom prst="rect">
              <a:avLst/>
            </a:prstGeom>
            <a:noFill/>
            <a:ln w="9525">
              <a:noFill/>
              <a:miter lim="800000"/>
              <a:headEnd/>
              <a:tailEnd/>
            </a:ln>
          </p:spPr>
          <p:txBody>
            <a:bodyPr>
              <a:spAutoFit/>
            </a:bodyPr>
            <a:lstStyle/>
            <a:p>
              <a:pPr>
                <a:spcBef>
                  <a:spcPct val="50000"/>
                </a:spcBef>
              </a:pPr>
              <a:r>
                <a:rPr lang="en-US" altLang="zh-CN" sz="1600" i="1">
                  <a:solidFill>
                    <a:schemeClr val="bg1"/>
                  </a:solidFill>
                  <a:latin typeface="Calibri" pitchFamily="34" charset="0"/>
                </a:rPr>
                <a:t>Inflow</a:t>
              </a:r>
            </a:p>
          </p:txBody>
        </p:sp>
        <p:sp>
          <p:nvSpPr>
            <p:cNvPr id="8236" name="Text Box 41"/>
            <p:cNvSpPr txBox="1">
              <a:spLocks noChangeArrowheads="1"/>
            </p:cNvSpPr>
            <p:nvPr/>
          </p:nvSpPr>
          <p:spPr bwMode="auto">
            <a:xfrm>
              <a:off x="3438525" y="2514600"/>
              <a:ext cx="1133475" cy="304800"/>
            </a:xfrm>
            <a:prstGeom prst="rect">
              <a:avLst/>
            </a:prstGeom>
            <a:noFill/>
            <a:ln w="9525">
              <a:noFill/>
              <a:miter lim="800000"/>
              <a:headEnd/>
              <a:tailEnd/>
            </a:ln>
          </p:spPr>
          <p:txBody>
            <a:bodyPr>
              <a:spAutoFit/>
            </a:bodyPr>
            <a:lstStyle/>
            <a:p>
              <a:pPr>
                <a:spcBef>
                  <a:spcPct val="50000"/>
                </a:spcBef>
              </a:pPr>
              <a:r>
                <a:rPr lang="en-US" altLang="zh-CN" sz="1400" i="1" dirty="0">
                  <a:latin typeface="Calibri" pitchFamily="34" charset="0"/>
                </a:rPr>
                <a:t>outflow</a:t>
              </a:r>
            </a:p>
          </p:txBody>
        </p:sp>
        <p:sp>
          <p:nvSpPr>
            <p:cNvPr id="8239" name="Text Box 45"/>
            <p:cNvSpPr txBox="1">
              <a:spLocks noChangeArrowheads="1"/>
            </p:cNvSpPr>
            <p:nvPr/>
          </p:nvSpPr>
          <p:spPr bwMode="auto">
            <a:xfrm>
              <a:off x="1295400" y="2578100"/>
              <a:ext cx="914400" cy="304800"/>
            </a:xfrm>
            <a:prstGeom prst="rect">
              <a:avLst/>
            </a:prstGeom>
            <a:noFill/>
            <a:ln w="9525">
              <a:noFill/>
              <a:miter lim="800000"/>
              <a:headEnd/>
              <a:tailEnd/>
            </a:ln>
          </p:spPr>
          <p:txBody>
            <a:bodyPr>
              <a:spAutoFit/>
            </a:bodyPr>
            <a:lstStyle/>
            <a:p>
              <a:pPr>
                <a:spcBef>
                  <a:spcPct val="50000"/>
                </a:spcBef>
              </a:pPr>
              <a:r>
                <a:rPr lang="en-US" altLang="zh-CN" sz="1400" i="1" dirty="0">
                  <a:latin typeface="Calibri" pitchFamily="34" charset="0"/>
                </a:rPr>
                <a:t>outflow</a:t>
              </a:r>
            </a:p>
          </p:txBody>
        </p:sp>
        <p:sp>
          <p:nvSpPr>
            <p:cNvPr id="8245" name="Line 51"/>
            <p:cNvSpPr>
              <a:spLocks noChangeShapeType="1"/>
            </p:cNvSpPr>
            <p:nvPr/>
          </p:nvSpPr>
          <p:spPr bwMode="auto">
            <a:xfrm>
              <a:off x="2762250" y="2967184"/>
              <a:ext cx="0" cy="129614"/>
            </a:xfrm>
            <a:prstGeom prst="line">
              <a:avLst/>
            </a:prstGeom>
            <a:noFill/>
            <a:ln w="9525">
              <a:solidFill>
                <a:schemeClr val="tx1"/>
              </a:solidFill>
              <a:round/>
              <a:headEnd/>
              <a:tailEnd type="triangle" w="med" len="med"/>
            </a:ln>
          </p:spPr>
          <p:txBody>
            <a:bodyPr/>
            <a:lstStyle/>
            <a:p>
              <a:endParaRPr lang="en-US"/>
            </a:p>
          </p:txBody>
        </p:sp>
        <p:sp>
          <p:nvSpPr>
            <p:cNvPr id="8246" name="Line 55"/>
            <p:cNvSpPr>
              <a:spLocks noChangeShapeType="1"/>
            </p:cNvSpPr>
            <p:nvPr/>
          </p:nvSpPr>
          <p:spPr bwMode="auto">
            <a:xfrm>
              <a:off x="2962275" y="2967184"/>
              <a:ext cx="0" cy="129614"/>
            </a:xfrm>
            <a:prstGeom prst="line">
              <a:avLst/>
            </a:prstGeom>
            <a:noFill/>
            <a:ln w="9525">
              <a:solidFill>
                <a:schemeClr val="tx1"/>
              </a:solidFill>
              <a:round/>
              <a:headEnd/>
              <a:tailEnd type="triangle" w="med" len="med"/>
            </a:ln>
          </p:spPr>
          <p:txBody>
            <a:bodyPr/>
            <a:lstStyle/>
            <a:p>
              <a:endParaRPr lang="en-US"/>
            </a:p>
          </p:txBody>
        </p:sp>
        <p:sp>
          <p:nvSpPr>
            <p:cNvPr id="95" name="Line 57"/>
            <p:cNvSpPr>
              <a:spLocks noChangeShapeType="1"/>
            </p:cNvSpPr>
            <p:nvPr/>
          </p:nvSpPr>
          <p:spPr bwMode="auto">
            <a:xfrm flipH="1">
              <a:off x="1676400" y="3225800"/>
              <a:ext cx="19050" cy="271463"/>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pPr fontAlgn="auto">
                <a:spcBef>
                  <a:spcPts val="0"/>
                </a:spcBef>
                <a:spcAft>
                  <a:spcPts val="0"/>
                </a:spcAft>
                <a:defRPr/>
              </a:pPr>
              <a:endParaRPr lang="en-US"/>
            </a:p>
          </p:txBody>
        </p:sp>
        <p:sp>
          <p:nvSpPr>
            <p:cNvPr id="8249" name="Line 59"/>
            <p:cNvSpPr>
              <a:spLocks noChangeShapeType="1"/>
            </p:cNvSpPr>
            <p:nvPr/>
          </p:nvSpPr>
          <p:spPr bwMode="auto">
            <a:xfrm flipV="1">
              <a:off x="628650" y="2254312"/>
              <a:ext cx="0" cy="1231325"/>
            </a:xfrm>
            <a:prstGeom prst="line">
              <a:avLst/>
            </a:prstGeom>
            <a:noFill/>
            <a:ln w="9525">
              <a:solidFill>
                <a:schemeClr val="tx1"/>
              </a:solidFill>
              <a:round/>
              <a:headEnd/>
              <a:tailEnd type="triangle" w="med" len="med"/>
            </a:ln>
          </p:spPr>
          <p:txBody>
            <a:bodyPr/>
            <a:lstStyle/>
            <a:p>
              <a:endParaRPr lang="en-US"/>
            </a:p>
          </p:txBody>
        </p:sp>
        <p:sp>
          <p:nvSpPr>
            <p:cNvPr id="8250" name="Line 61"/>
            <p:cNvSpPr>
              <a:spLocks noChangeShapeType="1"/>
            </p:cNvSpPr>
            <p:nvPr/>
          </p:nvSpPr>
          <p:spPr bwMode="auto">
            <a:xfrm>
              <a:off x="628650" y="4068896"/>
              <a:ext cx="0" cy="0"/>
            </a:xfrm>
            <a:prstGeom prst="line">
              <a:avLst/>
            </a:prstGeom>
            <a:noFill/>
            <a:ln w="9525">
              <a:solidFill>
                <a:schemeClr val="tx1"/>
              </a:solidFill>
              <a:round/>
              <a:headEnd/>
              <a:tailEnd/>
            </a:ln>
          </p:spPr>
          <p:txBody>
            <a:bodyPr/>
            <a:lstStyle/>
            <a:p>
              <a:endParaRPr lang="en-US"/>
            </a:p>
          </p:txBody>
        </p:sp>
        <p:sp>
          <p:nvSpPr>
            <p:cNvPr id="8251" name="Line 62"/>
            <p:cNvSpPr>
              <a:spLocks noChangeShapeType="1"/>
            </p:cNvSpPr>
            <p:nvPr/>
          </p:nvSpPr>
          <p:spPr bwMode="auto">
            <a:xfrm flipH="1">
              <a:off x="609600" y="3573323"/>
              <a:ext cx="10758" cy="761915"/>
            </a:xfrm>
            <a:prstGeom prst="line">
              <a:avLst/>
            </a:prstGeom>
            <a:noFill/>
            <a:ln w="9525">
              <a:solidFill>
                <a:schemeClr val="tx1"/>
              </a:solidFill>
              <a:round/>
              <a:headEnd/>
              <a:tailEnd/>
            </a:ln>
          </p:spPr>
          <p:txBody>
            <a:bodyPr/>
            <a:lstStyle/>
            <a:p>
              <a:endParaRPr lang="en-US"/>
            </a:p>
          </p:txBody>
        </p:sp>
        <p:sp>
          <p:nvSpPr>
            <p:cNvPr id="8252" name="Text Box 63"/>
            <p:cNvSpPr txBox="1">
              <a:spLocks noChangeArrowheads="1"/>
            </p:cNvSpPr>
            <p:nvPr/>
          </p:nvSpPr>
          <p:spPr bwMode="auto">
            <a:xfrm>
              <a:off x="228600" y="3746501"/>
              <a:ext cx="533400" cy="244475"/>
            </a:xfrm>
            <a:prstGeom prst="rect">
              <a:avLst/>
            </a:prstGeom>
            <a:noFill/>
            <a:ln w="9525">
              <a:noFill/>
              <a:miter lim="800000"/>
              <a:headEnd/>
              <a:tailEnd/>
            </a:ln>
          </p:spPr>
          <p:txBody>
            <a:bodyPr>
              <a:spAutoFit/>
            </a:bodyPr>
            <a:lstStyle/>
            <a:p>
              <a:pPr>
                <a:spcBef>
                  <a:spcPct val="50000"/>
                </a:spcBef>
              </a:pPr>
              <a:r>
                <a:rPr lang="en-US" altLang="zh-CN" sz="1000" b="1">
                  <a:latin typeface="Calibri" pitchFamily="34" charset="0"/>
                </a:rPr>
                <a:t>1 km</a:t>
              </a:r>
            </a:p>
          </p:txBody>
        </p:sp>
        <p:sp>
          <p:nvSpPr>
            <p:cNvPr id="101" name="Text Box 49"/>
            <p:cNvSpPr txBox="1">
              <a:spLocks noChangeArrowheads="1"/>
            </p:cNvSpPr>
            <p:nvPr/>
          </p:nvSpPr>
          <p:spPr bwMode="auto">
            <a:xfrm>
              <a:off x="2362200" y="2320925"/>
              <a:ext cx="1219200" cy="338138"/>
            </a:xfrm>
            <a:prstGeom prst="rect">
              <a:avLst/>
            </a:prstGeom>
            <a:noFill/>
            <a:ln w="9525">
              <a:noFill/>
              <a:miter lim="800000"/>
              <a:headEnd/>
              <a:tailEnd/>
            </a:ln>
          </p:spPr>
          <p:txBody>
            <a:bodyPr>
              <a:spAutoFit/>
            </a:bodyPr>
            <a:lstStyle/>
            <a:p>
              <a:pPr fontAlgn="auto">
                <a:spcBef>
                  <a:spcPct val="50000"/>
                </a:spcBef>
                <a:spcAft>
                  <a:spcPts val="0"/>
                </a:spcAft>
                <a:defRPr/>
              </a:pPr>
              <a:r>
                <a:rPr lang="en-US" altLang="zh-CN" sz="1600" dirty="0">
                  <a:solidFill>
                    <a:srgbClr val="B80E98"/>
                  </a:solidFill>
                  <a:latin typeface="+mn-lt"/>
                  <a:cs typeface="+mn-cs"/>
                </a:rPr>
                <a:t>Radiation</a:t>
              </a:r>
              <a:r>
                <a:rPr lang="en-US" altLang="zh-CN" sz="1600" dirty="0">
                  <a:solidFill>
                    <a:schemeClr val="accent4">
                      <a:lumMod val="75000"/>
                    </a:schemeClr>
                  </a:solidFill>
                  <a:latin typeface="+mn-lt"/>
                  <a:cs typeface="+mn-cs"/>
                </a:rPr>
                <a:t> </a:t>
              </a:r>
            </a:p>
          </p:txBody>
        </p:sp>
        <p:sp>
          <p:nvSpPr>
            <p:cNvPr id="102" name="Rounded Rectangle 101"/>
            <p:cNvSpPr/>
            <p:nvPr/>
          </p:nvSpPr>
          <p:spPr bwMode="auto">
            <a:xfrm>
              <a:off x="3657600" y="3746500"/>
              <a:ext cx="533400" cy="152400"/>
            </a:xfrm>
            <a:prstGeom prst="roundRect">
              <a:avLst/>
            </a:pr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schemeClr val="tx1">
                    <a:lumMod val="50000"/>
                    <a:lumOff val="50000"/>
                  </a:schemeClr>
                </a:solidFill>
              </a:endParaRPr>
            </a:p>
          </p:txBody>
        </p:sp>
        <p:cxnSp>
          <p:nvCxnSpPr>
            <p:cNvPr id="103" name="Straight Arrow Connector 102"/>
            <p:cNvCxnSpPr/>
            <p:nvPr/>
          </p:nvCxnSpPr>
          <p:spPr bwMode="auto">
            <a:xfrm flipH="1">
              <a:off x="3733800" y="3725863"/>
              <a:ext cx="666750" cy="65087"/>
            </a:xfrm>
            <a:prstGeom prst="straightConnector1">
              <a:avLst/>
            </a:prstGeom>
            <a:ln>
              <a:solidFill>
                <a:srgbClr val="FF9933"/>
              </a:solidFill>
              <a:tailEnd type="arrow"/>
            </a:ln>
          </p:spPr>
          <p:style>
            <a:lnRef idx="1">
              <a:schemeClr val="accent1"/>
            </a:lnRef>
            <a:fillRef idx="0">
              <a:schemeClr val="accent1"/>
            </a:fillRef>
            <a:effectRef idx="0">
              <a:schemeClr val="accent1"/>
            </a:effectRef>
            <a:fontRef idx="minor">
              <a:schemeClr val="tx1"/>
            </a:fontRef>
          </p:style>
        </p:cxnSp>
        <p:sp>
          <p:nvSpPr>
            <p:cNvPr id="8256" name="Text Box 38"/>
            <p:cNvSpPr txBox="1">
              <a:spLocks noChangeArrowheads="1"/>
            </p:cNvSpPr>
            <p:nvPr/>
          </p:nvSpPr>
          <p:spPr bwMode="auto">
            <a:xfrm>
              <a:off x="3971925" y="3623884"/>
              <a:ext cx="1133475" cy="338516"/>
            </a:xfrm>
            <a:prstGeom prst="rect">
              <a:avLst/>
            </a:prstGeom>
            <a:noFill/>
            <a:ln w="9525">
              <a:noFill/>
              <a:miter lim="800000"/>
              <a:headEnd/>
              <a:tailEnd/>
            </a:ln>
          </p:spPr>
          <p:txBody>
            <a:bodyPr>
              <a:spAutoFit/>
            </a:bodyPr>
            <a:lstStyle/>
            <a:p>
              <a:pPr>
                <a:spcBef>
                  <a:spcPct val="50000"/>
                </a:spcBef>
              </a:pPr>
              <a:r>
                <a:rPr lang="en-US" altLang="zh-CN" sz="1600" dirty="0">
                  <a:solidFill>
                    <a:schemeClr val="bg1"/>
                  </a:solidFill>
                  <a:latin typeface="Calibri" pitchFamily="34" charset="0"/>
                </a:rPr>
                <a:t>I</a:t>
              </a:r>
              <a:r>
                <a:rPr lang="en-US" altLang="zh-CN" sz="1600" i="1" dirty="0">
                  <a:solidFill>
                    <a:schemeClr val="bg1"/>
                  </a:solidFill>
                  <a:latin typeface="Calibri" pitchFamily="34" charset="0"/>
                </a:rPr>
                <a:t>nflow</a:t>
              </a:r>
            </a:p>
          </p:txBody>
        </p:sp>
        <p:sp>
          <p:nvSpPr>
            <p:cNvPr id="105" name="Rectangle 40"/>
            <p:cNvSpPr>
              <a:spLocks noChangeArrowheads="1"/>
            </p:cNvSpPr>
            <p:nvPr/>
          </p:nvSpPr>
          <p:spPr bwMode="auto">
            <a:xfrm>
              <a:off x="1600200" y="3725863"/>
              <a:ext cx="2133600" cy="304800"/>
            </a:xfrm>
            <a:prstGeom prst="rect">
              <a:avLst/>
            </a:prstGeom>
            <a:solidFill>
              <a:schemeClr val="tx2">
                <a:lumMod val="20000"/>
                <a:lumOff val="80000"/>
                <a:alpha val="74000"/>
              </a:schemeClr>
            </a:solidFill>
            <a:ln w="9525">
              <a:solidFill>
                <a:schemeClr val="bg1"/>
              </a:solidFill>
              <a:miter lim="800000"/>
              <a:headEnd/>
              <a:tailEnd/>
            </a:ln>
          </p:spPr>
          <p:txBody>
            <a:bodyPr wrap="none" anchor="ctr"/>
            <a:lstStyle/>
            <a:p>
              <a:pPr algn="ctr" fontAlgn="auto">
                <a:spcBef>
                  <a:spcPts val="0"/>
                </a:spcBef>
                <a:spcAft>
                  <a:spcPts val="0"/>
                </a:spcAft>
                <a:defRPr/>
              </a:pPr>
              <a:r>
                <a:rPr lang="en-US" altLang="zh-CN" sz="1600" dirty="0">
                  <a:solidFill>
                    <a:schemeClr val="accent2"/>
                  </a:solidFill>
                  <a:latin typeface="Calibri" pitchFamily="34" charset="0"/>
                  <a:cs typeface="+mn-cs"/>
                </a:rPr>
                <a:t>   </a:t>
              </a:r>
              <a:r>
                <a:rPr lang="en-US" altLang="zh-CN" sz="1600" dirty="0">
                  <a:solidFill>
                    <a:srgbClr val="B80E98"/>
                  </a:solidFill>
                  <a:latin typeface="Calibri" pitchFamily="34" charset="0"/>
                  <a:cs typeface="+mn-cs"/>
                </a:rPr>
                <a:t>Boundary Layer</a:t>
              </a:r>
              <a:r>
                <a:rPr lang="en-US" altLang="zh-CN" sz="1600" dirty="0">
                  <a:latin typeface="Calibri" pitchFamily="34" charset="0"/>
                  <a:cs typeface="+mn-cs"/>
                </a:rPr>
                <a:t>: Km/</a:t>
              </a:r>
              <a:r>
                <a:rPr lang="en-US" altLang="zh-CN" sz="1600" dirty="0" err="1">
                  <a:latin typeface="Calibri" pitchFamily="34" charset="0"/>
                  <a:cs typeface="+mn-cs"/>
                </a:rPr>
                <a:t>Kh</a:t>
              </a:r>
              <a:r>
                <a:rPr lang="en-US" altLang="zh-CN" dirty="0">
                  <a:solidFill>
                    <a:schemeClr val="accent2"/>
                  </a:solidFill>
                  <a:latin typeface="Calibri" pitchFamily="34" charset="0"/>
                  <a:cs typeface="+mn-cs"/>
                </a:rPr>
                <a:t>    </a:t>
              </a:r>
            </a:p>
          </p:txBody>
        </p:sp>
        <p:sp>
          <p:nvSpPr>
            <p:cNvPr id="66" name="Text Box 41"/>
            <p:cNvSpPr txBox="1">
              <a:spLocks noChangeArrowheads="1"/>
            </p:cNvSpPr>
            <p:nvPr/>
          </p:nvSpPr>
          <p:spPr bwMode="auto">
            <a:xfrm>
              <a:off x="2905125" y="3048000"/>
              <a:ext cx="1133475" cy="304800"/>
            </a:xfrm>
            <a:prstGeom prst="rect">
              <a:avLst/>
            </a:prstGeom>
            <a:noFill/>
            <a:ln w="9525">
              <a:noFill/>
              <a:miter lim="800000"/>
              <a:headEnd/>
              <a:tailEnd/>
            </a:ln>
          </p:spPr>
          <p:txBody>
            <a:bodyPr>
              <a:spAutoFit/>
            </a:bodyPr>
            <a:lstStyle/>
            <a:p>
              <a:pPr>
                <a:spcBef>
                  <a:spcPct val="50000"/>
                </a:spcBef>
              </a:pPr>
              <a:r>
                <a:rPr lang="en-US" altLang="zh-CN" sz="1400" dirty="0" smtClean="0">
                  <a:solidFill>
                    <a:srgbClr val="E816E5"/>
                  </a:solidFill>
                  <a:latin typeface="Calibri" pitchFamily="34" charset="0"/>
                </a:rPr>
                <a:t>Microphysics</a:t>
              </a:r>
              <a:endParaRPr lang="en-US" altLang="zh-CN" sz="1400" dirty="0">
                <a:solidFill>
                  <a:srgbClr val="E816E5"/>
                </a:solidFill>
                <a:latin typeface="Calibri" pitchFamily="34" charset="0"/>
              </a:endParaRPr>
            </a:p>
          </p:txBody>
        </p:sp>
      </p:grpSp>
      <p:grpSp>
        <p:nvGrpSpPr>
          <p:cNvPr id="53" name="Group 80"/>
          <p:cNvGrpSpPr>
            <a:grpSpLocks/>
          </p:cNvGrpSpPr>
          <p:nvPr/>
        </p:nvGrpSpPr>
        <p:grpSpPr bwMode="auto">
          <a:xfrm>
            <a:off x="4784490" y="914400"/>
            <a:ext cx="4130910" cy="5124453"/>
            <a:chOff x="192" y="720"/>
            <a:chExt cx="2552" cy="3089"/>
          </a:xfrm>
        </p:grpSpPr>
        <p:pic>
          <p:nvPicPr>
            <p:cNvPr id="54" name="Picture 1041"/>
            <p:cNvPicPr>
              <a:picLocks noChangeAspect="1" noChangeArrowheads="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192" y="720"/>
              <a:ext cx="2552" cy="3089"/>
            </a:xfrm>
            <a:prstGeom prst="rect">
              <a:avLst/>
            </a:prstGeom>
            <a:noFill/>
            <a:ln w="9525">
              <a:noFill/>
              <a:miter lim="800000"/>
              <a:headEnd/>
              <a:tailEnd/>
            </a:ln>
          </p:spPr>
        </p:pic>
        <p:sp>
          <p:nvSpPr>
            <p:cNvPr id="55" name="Oval 63"/>
            <p:cNvSpPr>
              <a:spLocks noChangeArrowheads="1"/>
            </p:cNvSpPr>
            <p:nvPr/>
          </p:nvSpPr>
          <p:spPr bwMode="auto">
            <a:xfrm>
              <a:off x="1728" y="1824"/>
              <a:ext cx="480" cy="240"/>
            </a:xfrm>
            <a:prstGeom prst="ellipse">
              <a:avLst/>
            </a:prstGeom>
            <a:noFill/>
            <a:ln w="9525">
              <a:solidFill>
                <a:schemeClr val="tx1"/>
              </a:solidFill>
              <a:round/>
              <a:headEnd/>
              <a:tailEnd/>
            </a:ln>
          </p:spPr>
          <p:txBody>
            <a:bodyPr wrap="none" anchor="ctr"/>
            <a:lstStyle/>
            <a:p>
              <a:pPr algn="ctr"/>
              <a:r>
                <a:rPr lang="en-US" sz="1400"/>
                <a:t>HWRF</a:t>
              </a:r>
            </a:p>
          </p:txBody>
        </p:sp>
        <p:sp>
          <p:nvSpPr>
            <p:cNvPr id="56" name="Oval 66"/>
            <p:cNvSpPr>
              <a:spLocks noChangeArrowheads="1"/>
            </p:cNvSpPr>
            <p:nvPr/>
          </p:nvSpPr>
          <p:spPr bwMode="auto">
            <a:xfrm>
              <a:off x="720" y="2064"/>
              <a:ext cx="768" cy="240"/>
            </a:xfrm>
            <a:prstGeom prst="ellipse">
              <a:avLst/>
            </a:prstGeom>
            <a:noFill/>
            <a:ln w="9525">
              <a:solidFill>
                <a:schemeClr val="hlink"/>
              </a:solidFill>
              <a:round/>
              <a:headEnd/>
              <a:tailEnd/>
            </a:ln>
          </p:spPr>
          <p:txBody>
            <a:bodyPr wrap="none" anchor="ctr"/>
            <a:lstStyle/>
            <a:p>
              <a:pPr algn="ctr"/>
              <a:r>
                <a:rPr lang="en-US" sz="1400">
                  <a:solidFill>
                    <a:schemeClr val="hlink"/>
                  </a:solidFill>
                </a:rPr>
                <a:t>observations</a:t>
              </a:r>
            </a:p>
          </p:txBody>
        </p:sp>
        <p:sp>
          <p:nvSpPr>
            <p:cNvPr id="57" name="Line 71"/>
            <p:cNvSpPr>
              <a:spLocks noChangeShapeType="1"/>
            </p:cNvSpPr>
            <p:nvPr/>
          </p:nvSpPr>
          <p:spPr bwMode="auto">
            <a:xfrm flipV="1">
              <a:off x="1152" y="2304"/>
              <a:ext cx="0" cy="192"/>
            </a:xfrm>
            <a:prstGeom prst="line">
              <a:avLst/>
            </a:prstGeom>
            <a:noFill/>
            <a:ln w="9525">
              <a:solidFill>
                <a:schemeClr val="hlink"/>
              </a:solidFill>
              <a:round/>
              <a:headEnd/>
              <a:tailEnd type="triangle" w="med" len="med"/>
            </a:ln>
          </p:spPr>
          <p:txBody>
            <a:bodyPr/>
            <a:lstStyle/>
            <a:p>
              <a:endParaRPr lang="en-US"/>
            </a:p>
          </p:txBody>
        </p:sp>
        <p:sp>
          <p:nvSpPr>
            <p:cNvPr id="58" name="Line 72"/>
            <p:cNvSpPr>
              <a:spLocks noChangeShapeType="1"/>
            </p:cNvSpPr>
            <p:nvPr/>
          </p:nvSpPr>
          <p:spPr bwMode="auto">
            <a:xfrm flipV="1">
              <a:off x="1968" y="2064"/>
              <a:ext cx="0" cy="144"/>
            </a:xfrm>
            <a:prstGeom prst="line">
              <a:avLst/>
            </a:prstGeom>
            <a:noFill/>
            <a:ln w="9525">
              <a:solidFill>
                <a:schemeClr val="tx1"/>
              </a:solidFill>
              <a:round/>
              <a:headEnd/>
              <a:tailEnd type="triangle" w="med" len="med"/>
            </a:ln>
          </p:spPr>
          <p:txBody>
            <a:bodyPr/>
            <a:lstStyle/>
            <a:p>
              <a:endParaRPr lang="en-US"/>
            </a:p>
          </p:txBody>
        </p:sp>
      </p:grpSp>
      <p:sp>
        <p:nvSpPr>
          <p:cNvPr id="59" name="Rectangle 59"/>
          <p:cNvSpPr>
            <a:spLocks noChangeArrowheads="1"/>
          </p:cNvSpPr>
          <p:nvPr/>
        </p:nvSpPr>
        <p:spPr bwMode="auto">
          <a:xfrm>
            <a:off x="152400" y="4572000"/>
            <a:ext cx="4648200" cy="1554272"/>
          </a:xfrm>
          <a:prstGeom prst="rect">
            <a:avLst/>
          </a:prstGeom>
          <a:noFill/>
          <a:ln w="9525">
            <a:noFill/>
            <a:miter lim="800000"/>
            <a:headEnd/>
            <a:tailEnd/>
          </a:ln>
        </p:spPr>
        <p:txBody>
          <a:bodyPr wrap="square">
            <a:spAutoFit/>
          </a:bodyPr>
          <a:lstStyle/>
          <a:p>
            <a:pPr>
              <a:spcBef>
                <a:spcPts val="0"/>
              </a:spcBef>
              <a:spcAft>
                <a:spcPts val="600"/>
              </a:spcAft>
            </a:pPr>
            <a:r>
              <a:rPr lang="en-US" b="1" dirty="0">
                <a:latin typeface="Calibri" pitchFamily="34" charset="0"/>
              </a:rPr>
              <a:t>Improved observation-based </a:t>
            </a:r>
            <a:r>
              <a:rPr lang="en-US" b="1" dirty="0" smtClean="0">
                <a:latin typeface="Calibri" pitchFamily="34" charset="0"/>
              </a:rPr>
              <a:t>Surface and Boundary </a:t>
            </a:r>
            <a:r>
              <a:rPr lang="en-US" b="1" dirty="0">
                <a:latin typeface="Calibri" pitchFamily="34" charset="0"/>
              </a:rPr>
              <a:t>Layer physics in the High Resolution  </a:t>
            </a:r>
            <a:r>
              <a:rPr lang="en-US" b="1" dirty="0" smtClean="0">
                <a:latin typeface="Calibri" pitchFamily="34" charset="0"/>
              </a:rPr>
              <a:t>HWRF</a:t>
            </a:r>
            <a:endParaRPr lang="en-US" b="1" dirty="0">
              <a:latin typeface="Calibri" pitchFamily="34" charset="0"/>
            </a:endParaRPr>
          </a:p>
          <a:p>
            <a:pPr>
              <a:spcBef>
                <a:spcPts val="0"/>
              </a:spcBef>
              <a:spcAft>
                <a:spcPts val="600"/>
              </a:spcAft>
            </a:pPr>
            <a:r>
              <a:rPr lang="en-US" b="1" dirty="0">
                <a:latin typeface="Calibri" pitchFamily="34" charset="0"/>
              </a:rPr>
              <a:t>Findings: Stronger inflow and smaller matured storms </a:t>
            </a:r>
            <a:r>
              <a:rPr lang="en-US" b="1" dirty="0" smtClean="0">
                <a:latin typeface="Calibri" pitchFamily="34" charset="0"/>
              </a:rPr>
              <a:t> consistent with observations</a:t>
            </a:r>
            <a:endParaRPr lang="en-US" b="1" dirty="0">
              <a:latin typeface="Calibri" pitchFamily="34" charset="0"/>
            </a:endParaRPr>
          </a:p>
        </p:txBody>
      </p:sp>
      <p:sp>
        <p:nvSpPr>
          <p:cNvPr id="60" name="Rectangle 73"/>
          <p:cNvSpPr>
            <a:spLocks noChangeArrowheads="1"/>
          </p:cNvSpPr>
          <p:nvPr/>
        </p:nvSpPr>
        <p:spPr bwMode="auto">
          <a:xfrm>
            <a:off x="301487" y="6127750"/>
            <a:ext cx="8537713" cy="461665"/>
          </a:xfrm>
          <a:prstGeom prst="rect">
            <a:avLst/>
          </a:prstGeom>
          <a:noFill/>
          <a:ln w="9525">
            <a:noFill/>
            <a:miter lim="800000"/>
            <a:headEnd/>
            <a:tailEnd/>
          </a:ln>
        </p:spPr>
        <p:txBody>
          <a:bodyPr wrap="square">
            <a:spAutoFit/>
          </a:bodyPr>
          <a:lstStyle/>
          <a:p>
            <a:r>
              <a:rPr lang="en-US" sz="1200" dirty="0" err="1">
                <a:solidFill>
                  <a:schemeClr val="folHlink"/>
                </a:solidFill>
                <a:latin typeface="Calibri" pitchFamily="34" charset="0"/>
              </a:rPr>
              <a:t>Gopalakrishnan</a:t>
            </a:r>
            <a:r>
              <a:rPr lang="en-US" sz="1200" dirty="0">
                <a:solidFill>
                  <a:schemeClr val="folHlink"/>
                </a:solidFill>
                <a:latin typeface="Calibri" pitchFamily="34" charset="0"/>
              </a:rPr>
              <a:t>, S. G., F. Marks, </a:t>
            </a:r>
            <a:r>
              <a:rPr lang="en-US" sz="1200" dirty="0" err="1">
                <a:solidFill>
                  <a:schemeClr val="folHlink"/>
                </a:solidFill>
                <a:latin typeface="Calibri" pitchFamily="34" charset="0"/>
              </a:rPr>
              <a:t>Jr</a:t>
            </a:r>
            <a:r>
              <a:rPr lang="en-US" sz="1200" dirty="0">
                <a:solidFill>
                  <a:schemeClr val="folHlink"/>
                </a:solidFill>
                <a:latin typeface="Calibri" pitchFamily="34" charset="0"/>
              </a:rPr>
              <a:t>, J. A. Zhang, X. Zhang, J. </a:t>
            </a:r>
            <a:r>
              <a:rPr lang="en-US" sz="1200" dirty="0" err="1">
                <a:solidFill>
                  <a:schemeClr val="folHlink"/>
                </a:solidFill>
                <a:latin typeface="Calibri" pitchFamily="34" charset="0"/>
              </a:rPr>
              <a:t>Bao</a:t>
            </a:r>
            <a:r>
              <a:rPr lang="en-US" sz="1200" dirty="0">
                <a:solidFill>
                  <a:schemeClr val="folHlink"/>
                </a:solidFill>
                <a:latin typeface="Calibri" pitchFamily="34" charset="0"/>
              </a:rPr>
              <a:t>, and V. </a:t>
            </a:r>
            <a:r>
              <a:rPr lang="en-US" sz="1200" dirty="0" err="1">
                <a:solidFill>
                  <a:schemeClr val="folHlink"/>
                </a:solidFill>
                <a:latin typeface="Calibri" pitchFamily="34" charset="0"/>
              </a:rPr>
              <a:t>Tallapragada</a:t>
            </a:r>
            <a:r>
              <a:rPr lang="en-US" sz="1200" dirty="0">
                <a:solidFill>
                  <a:schemeClr val="folHlink"/>
                </a:solidFill>
                <a:latin typeface="Calibri" pitchFamily="34" charset="0"/>
              </a:rPr>
              <a:t>, 2012: </a:t>
            </a:r>
            <a:r>
              <a:rPr lang="en-US" sz="1200" u="sng" dirty="0">
                <a:solidFill>
                  <a:schemeClr val="folHlink"/>
                </a:solidFill>
                <a:latin typeface="Calibri" pitchFamily="34" charset="0"/>
              </a:rPr>
              <a:t>A study of the impacts of vertical diffusion on the structure and intensity of tropical cyclones using the high resolution HWRF system</a:t>
            </a:r>
            <a:r>
              <a:rPr lang="en-US" sz="1200" dirty="0">
                <a:solidFill>
                  <a:schemeClr val="folHlink"/>
                </a:solidFill>
                <a:latin typeface="Calibri" pitchFamily="34" charset="0"/>
              </a:rPr>
              <a:t>. </a:t>
            </a:r>
            <a:r>
              <a:rPr lang="en-US" sz="1200" dirty="0" err="1">
                <a:solidFill>
                  <a:schemeClr val="folHlink"/>
                </a:solidFill>
                <a:latin typeface="Calibri" pitchFamily="34" charset="0"/>
              </a:rPr>
              <a:t>J.Atmos.Sci</a:t>
            </a:r>
            <a:r>
              <a:rPr lang="en-US" sz="1200" dirty="0">
                <a:solidFill>
                  <a:schemeClr val="folHlink"/>
                </a:solidFill>
                <a:latin typeface="Calibri" pitchFamily="34" charset="0"/>
              </a:rPr>
              <a:t> (in press)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txBox="1">
            <a:spLocks/>
          </p:cNvSpPr>
          <p:nvPr/>
        </p:nvSpPr>
        <p:spPr bwMode="auto">
          <a:xfrm>
            <a:off x="0" y="228600"/>
            <a:ext cx="9144000" cy="762000"/>
          </a:xfrm>
          <a:prstGeom prst="rect">
            <a:avLst/>
          </a:prstGeom>
          <a:noFill/>
          <a:ln w="9525">
            <a:noFill/>
            <a:miter lim="800000"/>
            <a:headEnd/>
            <a:tailEnd/>
          </a:ln>
        </p:spPr>
        <p:txBody>
          <a:bodyPr anchor="ctr"/>
          <a:lstStyle/>
          <a:p>
            <a:pPr algn="ctr">
              <a:lnSpc>
                <a:spcPct val="80000"/>
              </a:lnSpc>
            </a:pPr>
            <a:r>
              <a:rPr lang="en-US" sz="2800" b="1" dirty="0">
                <a:solidFill>
                  <a:srgbClr val="953735"/>
                </a:solidFill>
                <a:latin typeface="Calibri" pitchFamily="34" charset="0"/>
              </a:rPr>
              <a:t>WIND RADII PREDICTIONS:</a:t>
            </a:r>
            <a:r>
              <a:rPr lang="en-US" sz="2800" i="1" dirty="0">
                <a:solidFill>
                  <a:srgbClr val="FF0000"/>
                </a:solidFill>
                <a:latin typeface="Calibri" pitchFamily="34" charset="0"/>
              </a:rPr>
              <a:t/>
            </a:r>
            <a:br>
              <a:rPr lang="en-US" sz="2800" i="1" dirty="0">
                <a:solidFill>
                  <a:srgbClr val="FF0000"/>
                </a:solidFill>
                <a:latin typeface="Calibri" pitchFamily="34" charset="0"/>
              </a:rPr>
            </a:br>
            <a:r>
              <a:rPr lang="en-US" sz="2800" b="1" dirty="0">
                <a:solidFill>
                  <a:srgbClr val="376092"/>
                </a:solidFill>
                <a:latin typeface="Calibri" pitchFamily="34" charset="0"/>
              </a:rPr>
              <a:t>SIGNIFICANT GAINS WITH RESOLUTION AND PHYSICS</a:t>
            </a:r>
            <a:endParaRPr lang="en-US" sz="2800" i="1" dirty="0">
              <a:latin typeface="Calibri" pitchFamily="34" charset="0"/>
            </a:endParaRPr>
          </a:p>
        </p:txBody>
      </p:sp>
      <p:sp>
        <p:nvSpPr>
          <p:cNvPr id="9219" name="Rectangle 5"/>
          <p:cNvSpPr txBox="1">
            <a:spLocks noGrp="1" noChangeArrowheads="1"/>
          </p:cNvSpPr>
          <p:nvPr/>
        </p:nvSpPr>
        <p:spPr bwMode="auto">
          <a:xfrm>
            <a:off x="8001000" y="64008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Promises</a:t>
            </a:r>
          </a:p>
        </p:txBody>
      </p:sp>
      <p:pic>
        <p:nvPicPr>
          <p:cNvPr id="9220" name="Picture 2"/>
          <p:cNvPicPr>
            <a:picLocks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876800" y="1066800"/>
            <a:ext cx="3886200" cy="2667000"/>
          </a:xfrm>
          <a:prstGeom prst="rect">
            <a:avLst/>
          </a:prstGeom>
          <a:noFill/>
          <a:ln w="9525">
            <a:noFill/>
            <a:miter lim="800000"/>
            <a:headEnd/>
            <a:tailEnd/>
          </a:ln>
        </p:spPr>
      </p:pic>
      <p:pic>
        <p:nvPicPr>
          <p:cNvPr id="9221" name="Picture 4"/>
          <p:cNvPicPr>
            <a:picLocks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4953000" y="3733800"/>
            <a:ext cx="3962400" cy="2895600"/>
          </a:xfrm>
          <a:prstGeom prst="rect">
            <a:avLst/>
          </a:prstGeom>
          <a:noFill/>
          <a:ln w="9525">
            <a:noFill/>
            <a:miter lim="800000"/>
            <a:headEnd/>
            <a:tailEnd/>
          </a:ln>
        </p:spPr>
      </p:pic>
      <p:sp>
        <p:nvSpPr>
          <p:cNvPr id="9222" name="Oval 93"/>
          <p:cNvSpPr>
            <a:spLocks noChangeArrowheads="1"/>
          </p:cNvSpPr>
          <p:nvPr/>
        </p:nvSpPr>
        <p:spPr bwMode="auto">
          <a:xfrm>
            <a:off x="6400800" y="1981200"/>
            <a:ext cx="1066800" cy="381000"/>
          </a:xfrm>
          <a:prstGeom prst="ellipse">
            <a:avLst/>
          </a:prstGeom>
          <a:noFill/>
          <a:ln w="9525">
            <a:solidFill>
              <a:schemeClr val="hlink"/>
            </a:solidFill>
            <a:round/>
            <a:headEnd/>
            <a:tailEnd/>
          </a:ln>
        </p:spPr>
        <p:txBody>
          <a:bodyPr wrap="none" anchor="ctr"/>
          <a:lstStyle/>
          <a:p>
            <a:pPr algn="ctr"/>
            <a:r>
              <a:rPr lang="en-US" sz="1200"/>
              <a:t>9km HWRF</a:t>
            </a:r>
          </a:p>
        </p:txBody>
      </p:sp>
      <p:sp>
        <p:nvSpPr>
          <p:cNvPr id="9223" name="Line 94"/>
          <p:cNvSpPr>
            <a:spLocks noChangeShapeType="1"/>
          </p:cNvSpPr>
          <p:nvPr/>
        </p:nvSpPr>
        <p:spPr bwMode="auto">
          <a:xfrm>
            <a:off x="6781800" y="2819400"/>
            <a:ext cx="457200" cy="228600"/>
          </a:xfrm>
          <a:prstGeom prst="line">
            <a:avLst/>
          </a:prstGeom>
          <a:noFill/>
          <a:ln w="9525">
            <a:solidFill>
              <a:srgbClr val="FF0000"/>
            </a:solidFill>
            <a:round/>
            <a:headEnd/>
            <a:tailEnd type="triangle" w="med" len="med"/>
          </a:ln>
        </p:spPr>
        <p:txBody>
          <a:bodyPr/>
          <a:lstStyle/>
          <a:p>
            <a:endParaRPr lang="en-US"/>
          </a:p>
        </p:txBody>
      </p:sp>
      <p:sp>
        <p:nvSpPr>
          <p:cNvPr id="9224" name="Oval 95"/>
          <p:cNvSpPr>
            <a:spLocks noChangeArrowheads="1"/>
          </p:cNvSpPr>
          <p:nvPr/>
        </p:nvSpPr>
        <p:spPr bwMode="auto">
          <a:xfrm>
            <a:off x="7162800" y="2971800"/>
            <a:ext cx="1066800" cy="381000"/>
          </a:xfrm>
          <a:prstGeom prst="ellipse">
            <a:avLst/>
          </a:prstGeom>
          <a:noFill/>
          <a:ln w="9525">
            <a:solidFill>
              <a:srgbClr val="FF0000"/>
            </a:solidFill>
            <a:round/>
            <a:headEnd/>
            <a:tailEnd/>
          </a:ln>
        </p:spPr>
        <p:txBody>
          <a:bodyPr wrap="none" anchor="ctr"/>
          <a:lstStyle/>
          <a:p>
            <a:pPr algn="ctr"/>
            <a:r>
              <a:rPr lang="en-US" sz="1200"/>
              <a:t>3km HWRF</a:t>
            </a:r>
          </a:p>
        </p:txBody>
      </p:sp>
      <p:sp>
        <p:nvSpPr>
          <p:cNvPr id="9225" name="Oval 96"/>
          <p:cNvSpPr>
            <a:spLocks noChangeArrowheads="1"/>
          </p:cNvSpPr>
          <p:nvPr/>
        </p:nvSpPr>
        <p:spPr bwMode="auto">
          <a:xfrm>
            <a:off x="5867400" y="4648200"/>
            <a:ext cx="1066800" cy="381000"/>
          </a:xfrm>
          <a:prstGeom prst="ellipse">
            <a:avLst/>
          </a:prstGeom>
          <a:noFill/>
          <a:ln w="9525">
            <a:solidFill>
              <a:schemeClr val="hlink"/>
            </a:solidFill>
            <a:round/>
            <a:headEnd/>
            <a:tailEnd/>
          </a:ln>
        </p:spPr>
        <p:txBody>
          <a:bodyPr wrap="none" anchor="ctr"/>
          <a:lstStyle/>
          <a:p>
            <a:pPr algn="ctr"/>
            <a:r>
              <a:rPr lang="en-US" sz="1200"/>
              <a:t>9km HWRF</a:t>
            </a:r>
          </a:p>
        </p:txBody>
      </p:sp>
      <p:sp>
        <p:nvSpPr>
          <p:cNvPr id="9226" name="Oval 97"/>
          <p:cNvSpPr>
            <a:spLocks noChangeArrowheads="1"/>
          </p:cNvSpPr>
          <p:nvPr/>
        </p:nvSpPr>
        <p:spPr bwMode="auto">
          <a:xfrm>
            <a:off x="7162800" y="5715000"/>
            <a:ext cx="1066800" cy="381000"/>
          </a:xfrm>
          <a:prstGeom prst="ellipse">
            <a:avLst/>
          </a:prstGeom>
          <a:noFill/>
          <a:ln w="9525">
            <a:solidFill>
              <a:srgbClr val="FF0000"/>
            </a:solidFill>
            <a:round/>
            <a:headEnd/>
            <a:tailEnd/>
          </a:ln>
        </p:spPr>
        <p:txBody>
          <a:bodyPr wrap="none" anchor="ctr"/>
          <a:lstStyle/>
          <a:p>
            <a:pPr algn="ctr"/>
            <a:r>
              <a:rPr lang="en-US" sz="1200"/>
              <a:t>3km HWRF</a:t>
            </a:r>
          </a:p>
        </p:txBody>
      </p:sp>
      <p:sp>
        <p:nvSpPr>
          <p:cNvPr id="9227" name="Line 98"/>
          <p:cNvSpPr>
            <a:spLocks noChangeShapeType="1"/>
          </p:cNvSpPr>
          <p:nvPr/>
        </p:nvSpPr>
        <p:spPr bwMode="auto">
          <a:xfrm>
            <a:off x="7086600" y="5486400"/>
            <a:ext cx="457200" cy="228600"/>
          </a:xfrm>
          <a:prstGeom prst="line">
            <a:avLst/>
          </a:prstGeom>
          <a:noFill/>
          <a:ln w="9525">
            <a:solidFill>
              <a:srgbClr val="FF0000"/>
            </a:solidFill>
            <a:round/>
            <a:headEnd/>
            <a:tailEnd type="triangle" w="med" len="med"/>
          </a:ln>
        </p:spPr>
        <p:txBody>
          <a:bodyPr/>
          <a:lstStyle/>
          <a:p>
            <a:endParaRPr lang="en-US"/>
          </a:p>
        </p:txBody>
      </p:sp>
      <p:sp>
        <p:nvSpPr>
          <p:cNvPr id="9228" name="Line 99"/>
          <p:cNvSpPr>
            <a:spLocks noChangeShapeType="1"/>
          </p:cNvSpPr>
          <p:nvPr/>
        </p:nvSpPr>
        <p:spPr bwMode="auto">
          <a:xfrm flipV="1">
            <a:off x="5791200" y="4953000"/>
            <a:ext cx="228600" cy="304800"/>
          </a:xfrm>
          <a:prstGeom prst="line">
            <a:avLst/>
          </a:prstGeom>
          <a:noFill/>
          <a:ln w="9525">
            <a:solidFill>
              <a:schemeClr val="hlink"/>
            </a:solidFill>
            <a:round/>
            <a:headEnd/>
            <a:tailEnd type="triangle" w="med" len="med"/>
          </a:ln>
        </p:spPr>
        <p:txBody>
          <a:bodyPr/>
          <a:lstStyle/>
          <a:p>
            <a:endParaRPr lang="en-US"/>
          </a:p>
        </p:txBody>
      </p:sp>
      <p:sp>
        <p:nvSpPr>
          <p:cNvPr id="9229" name="Line 101"/>
          <p:cNvSpPr>
            <a:spLocks noChangeShapeType="1"/>
          </p:cNvSpPr>
          <p:nvPr/>
        </p:nvSpPr>
        <p:spPr bwMode="auto">
          <a:xfrm flipV="1">
            <a:off x="6248400" y="2286000"/>
            <a:ext cx="304800" cy="152400"/>
          </a:xfrm>
          <a:prstGeom prst="line">
            <a:avLst/>
          </a:prstGeom>
          <a:noFill/>
          <a:ln w="9525">
            <a:solidFill>
              <a:schemeClr val="hlink"/>
            </a:solidFill>
            <a:round/>
            <a:headEnd/>
            <a:tailEnd type="triangle" w="med" len="med"/>
          </a:ln>
        </p:spPr>
        <p:txBody>
          <a:bodyPr/>
          <a:lstStyle/>
          <a:p>
            <a:endParaRPr lang="en-US"/>
          </a:p>
        </p:txBody>
      </p:sp>
      <p:sp>
        <p:nvSpPr>
          <p:cNvPr id="9230" name="TextBox 7"/>
          <p:cNvSpPr txBox="1">
            <a:spLocks noChangeArrowheads="1"/>
          </p:cNvSpPr>
          <p:nvPr/>
        </p:nvSpPr>
        <p:spPr bwMode="auto">
          <a:xfrm>
            <a:off x="5181600" y="1447800"/>
            <a:ext cx="3124200" cy="366713"/>
          </a:xfrm>
          <a:prstGeom prst="rect">
            <a:avLst/>
          </a:prstGeom>
          <a:noFill/>
          <a:ln w="9525">
            <a:noFill/>
            <a:miter lim="800000"/>
            <a:headEnd/>
            <a:tailEnd/>
          </a:ln>
        </p:spPr>
        <p:txBody>
          <a:bodyPr>
            <a:spAutoFit/>
          </a:bodyPr>
          <a:lstStyle/>
          <a:p>
            <a:r>
              <a:rPr lang="en-US" b="1">
                <a:latin typeface="Calibri" pitchFamily="34" charset="0"/>
              </a:rPr>
              <a:t>EPAC: Mean 34-kt Radius Error</a:t>
            </a:r>
          </a:p>
        </p:txBody>
      </p:sp>
      <p:sp>
        <p:nvSpPr>
          <p:cNvPr id="9231" name="TextBox 7"/>
          <p:cNvSpPr txBox="1">
            <a:spLocks noChangeArrowheads="1"/>
          </p:cNvSpPr>
          <p:nvPr/>
        </p:nvSpPr>
        <p:spPr bwMode="auto">
          <a:xfrm>
            <a:off x="5257800" y="4114800"/>
            <a:ext cx="3124200" cy="366713"/>
          </a:xfrm>
          <a:prstGeom prst="rect">
            <a:avLst/>
          </a:prstGeom>
          <a:noFill/>
          <a:ln w="9525">
            <a:noFill/>
            <a:miter lim="800000"/>
            <a:headEnd/>
            <a:tailEnd/>
          </a:ln>
        </p:spPr>
        <p:txBody>
          <a:bodyPr>
            <a:spAutoFit/>
          </a:bodyPr>
          <a:lstStyle/>
          <a:p>
            <a:r>
              <a:rPr lang="en-US" b="1">
                <a:latin typeface="Calibri" pitchFamily="34" charset="0"/>
              </a:rPr>
              <a:t>EPAC: Mean 65-kt Radius Error</a:t>
            </a:r>
          </a:p>
        </p:txBody>
      </p:sp>
      <p:grpSp>
        <p:nvGrpSpPr>
          <p:cNvPr id="9232" name="Group 106"/>
          <p:cNvGrpSpPr>
            <a:grpSpLocks/>
          </p:cNvGrpSpPr>
          <p:nvPr/>
        </p:nvGrpSpPr>
        <p:grpSpPr bwMode="auto">
          <a:xfrm>
            <a:off x="4971" y="1570186"/>
            <a:ext cx="4567030" cy="4221014"/>
            <a:chOff x="107" y="1344"/>
            <a:chExt cx="2389" cy="2208"/>
          </a:xfrm>
        </p:grpSpPr>
        <p:pic>
          <p:nvPicPr>
            <p:cNvPr id="9233" name="Picture 77" descr="C:\Users\gopal\Desktop\AL092012_0829_0730_contour08.png"/>
            <p:cNvPicPr>
              <a:picLocks noChangeAspect="1" noChangeArrowheads="1"/>
            </p:cNvPicPr>
            <p:nvPr/>
          </p:nvPicPr>
          <p:blipFill>
            <a:blip r:embed="rId5" cstate="screen">
              <a:extLst>
                <a:ext uri="{28A0092B-C50C-407E-A947-70E740481C1C}">
                  <a14:useLocalDpi xmlns:a14="http://schemas.microsoft.com/office/drawing/2010/main" xmlns=""/>
                </a:ext>
              </a:extLst>
            </a:blip>
            <a:srcRect l="12308" t="19231" r="12308" b="19231"/>
            <a:stretch>
              <a:fillRect/>
            </a:stretch>
          </p:blipFill>
          <p:spPr bwMode="auto">
            <a:xfrm>
              <a:off x="107" y="1344"/>
              <a:ext cx="2389" cy="1824"/>
            </a:xfrm>
            <a:prstGeom prst="rect">
              <a:avLst/>
            </a:prstGeom>
            <a:noFill/>
            <a:ln w="9525">
              <a:noFill/>
              <a:miter lim="800000"/>
              <a:headEnd/>
              <a:tailEnd/>
            </a:ln>
          </p:spPr>
        </p:pic>
        <p:sp>
          <p:nvSpPr>
            <p:cNvPr id="9234" name="Rectangle 78"/>
            <p:cNvSpPr>
              <a:spLocks noChangeArrowheads="1"/>
            </p:cNvSpPr>
            <p:nvPr/>
          </p:nvSpPr>
          <p:spPr bwMode="auto">
            <a:xfrm>
              <a:off x="240" y="3168"/>
              <a:ext cx="2064" cy="384"/>
            </a:xfrm>
            <a:prstGeom prst="rect">
              <a:avLst/>
            </a:prstGeom>
            <a:noFill/>
            <a:ln w="9525">
              <a:noFill/>
              <a:miter lim="800000"/>
              <a:headEnd/>
              <a:tailEnd/>
            </a:ln>
          </p:spPr>
          <p:txBody>
            <a:bodyPr wrap="none" anchor="ctr"/>
            <a:lstStyle/>
            <a:p>
              <a:pPr algn="ctr"/>
              <a:r>
                <a:rPr lang="en-US" dirty="0"/>
                <a:t>Size Matters!</a:t>
              </a:r>
            </a:p>
            <a:p>
              <a:pPr algn="ctr"/>
              <a:r>
                <a:rPr lang="en-US" dirty="0"/>
                <a:t>(e.g. storm surge)</a:t>
              </a:r>
            </a:p>
          </p:txBody>
        </p:sp>
        <p:sp>
          <p:nvSpPr>
            <p:cNvPr id="9235" name="Oval 80"/>
            <p:cNvSpPr>
              <a:spLocks noChangeArrowheads="1"/>
            </p:cNvSpPr>
            <p:nvPr/>
          </p:nvSpPr>
          <p:spPr bwMode="auto">
            <a:xfrm>
              <a:off x="1296" y="2256"/>
              <a:ext cx="576" cy="576"/>
            </a:xfrm>
            <a:prstGeom prst="ellipse">
              <a:avLst/>
            </a:prstGeom>
            <a:noFill/>
            <a:ln w="28575">
              <a:solidFill>
                <a:srgbClr val="FF0000"/>
              </a:solidFill>
              <a:round/>
              <a:headEnd/>
              <a:tailEnd/>
            </a:ln>
          </p:spPr>
          <p:txBody>
            <a:bodyPr wrap="none" anchor="ctr"/>
            <a:lstStyle/>
            <a:p>
              <a:pPr algn="ctr"/>
              <a:r>
                <a:rPr lang="en-US" sz="1400" b="1" dirty="0">
                  <a:latin typeface="Calibri" pitchFamily="34" charset="0"/>
                </a:rPr>
                <a:t>Radius </a:t>
              </a:r>
            </a:p>
            <a:p>
              <a:pPr algn="ctr"/>
              <a:r>
                <a:rPr lang="en-US" sz="1400" b="1" dirty="0">
                  <a:latin typeface="Calibri" pitchFamily="34" charset="0"/>
                </a:rPr>
                <a:t>Of Maximum </a:t>
              </a:r>
            </a:p>
            <a:p>
              <a:pPr algn="ctr"/>
              <a:r>
                <a:rPr lang="en-US" sz="1400" b="1" dirty="0">
                  <a:latin typeface="Calibri" pitchFamily="34" charset="0"/>
                </a:rPr>
                <a:t>winds</a:t>
              </a:r>
            </a:p>
          </p:txBody>
        </p:sp>
        <p:sp>
          <p:nvSpPr>
            <p:cNvPr id="9236" name="Oval 81"/>
            <p:cNvSpPr>
              <a:spLocks noChangeArrowheads="1"/>
            </p:cNvSpPr>
            <p:nvPr/>
          </p:nvSpPr>
          <p:spPr bwMode="auto">
            <a:xfrm>
              <a:off x="1728" y="1632"/>
              <a:ext cx="576" cy="576"/>
            </a:xfrm>
            <a:prstGeom prst="ellipse">
              <a:avLst/>
            </a:prstGeom>
            <a:noFill/>
            <a:ln w="28575">
              <a:solidFill>
                <a:srgbClr val="FF0000"/>
              </a:solidFill>
              <a:round/>
              <a:headEnd/>
              <a:tailEnd/>
            </a:ln>
          </p:spPr>
          <p:txBody>
            <a:bodyPr wrap="none" anchor="ctr"/>
            <a:lstStyle/>
            <a:p>
              <a:pPr algn="ctr"/>
              <a:r>
                <a:rPr lang="en-US" sz="1400" b="1" dirty="0">
                  <a:latin typeface="Calibri" pitchFamily="34" charset="0"/>
                </a:rPr>
                <a:t>Radius </a:t>
              </a:r>
            </a:p>
            <a:p>
              <a:pPr algn="ctr"/>
              <a:r>
                <a:rPr lang="en-US" sz="1400" b="1" dirty="0">
                  <a:latin typeface="Calibri" pitchFamily="34" charset="0"/>
                </a:rPr>
                <a:t>Of 34 </a:t>
              </a:r>
              <a:r>
                <a:rPr lang="en-US" sz="1400" b="1" dirty="0" err="1">
                  <a:latin typeface="Calibri" pitchFamily="34" charset="0"/>
                </a:rPr>
                <a:t>kt</a:t>
              </a:r>
              <a:endParaRPr lang="en-US" sz="1400" b="1" dirty="0">
                <a:latin typeface="Calibri" pitchFamily="34" charset="0"/>
              </a:endParaRPr>
            </a:p>
            <a:p>
              <a:pPr algn="ctr"/>
              <a:r>
                <a:rPr lang="en-US" sz="1400" b="1" dirty="0">
                  <a:latin typeface="Calibri" pitchFamily="34" charset="0"/>
                </a:rPr>
                <a:t>winds</a:t>
              </a:r>
            </a:p>
          </p:txBody>
        </p:sp>
        <p:sp>
          <p:nvSpPr>
            <p:cNvPr id="9237" name="Line 83"/>
            <p:cNvSpPr>
              <a:spLocks noChangeShapeType="1"/>
            </p:cNvSpPr>
            <p:nvPr/>
          </p:nvSpPr>
          <p:spPr bwMode="auto">
            <a:xfrm flipV="1">
              <a:off x="1296" y="1968"/>
              <a:ext cx="528" cy="288"/>
            </a:xfrm>
            <a:prstGeom prst="line">
              <a:avLst/>
            </a:prstGeom>
            <a:noFill/>
            <a:ln w="28575">
              <a:solidFill>
                <a:srgbClr val="FF0000"/>
              </a:solidFill>
              <a:round/>
              <a:headEnd/>
              <a:tailEnd type="triangle" w="med" len="med"/>
            </a:ln>
          </p:spPr>
          <p:txBody>
            <a:bodyPr/>
            <a:lstStyle/>
            <a:p>
              <a:endParaRPr lang="en-US"/>
            </a:p>
          </p:txBody>
        </p:sp>
        <p:sp>
          <p:nvSpPr>
            <p:cNvPr id="9238" name="Rectangle 85"/>
            <p:cNvSpPr>
              <a:spLocks noChangeArrowheads="1"/>
            </p:cNvSpPr>
            <p:nvPr/>
          </p:nvSpPr>
          <p:spPr bwMode="auto">
            <a:xfrm>
              <a:off x="912" y="2928"/>
              <a:ext cx="912" cy="144"/>
            </a:xfrm>
            <a:prstGeom prst="rect">
              <a:avLst/>
            </a:prstGeom>
            <a:noFill/>
            <a:ln w="9525">
              <a:noFill/>
              <a:miter lim="800000"/>
              <a:headEnd/>
              <a:tailEnd/>
            </a:ln>
          </p:spPr>
          <p:txBody>
            <a:bodyPr wrap="none" anchor="ctr"/>
            <a:lstStyle/>
            <a:p>
              <a:pPr algn="ctr"/>
              <a:r>
                <a:rPr lang="en-US" sz="1200" b="1">
                  <a:latin typeface="Calibri" pitchFamily="34" charset="0"/>
                </a:rPr>
                <a:t>NOAA-H*Wind Analysis</a:t>
              </a:r>
            </a:p>
          </p:txBody>
        </p:sp>
        <p:sp>
          <p:nvSpPr>
            <p:cNvPr id="9239" name="Line 105"/>
            <p:cNvSpPr>
              <a:spLocks noChangeShapeType="1"/>
            </p:cNvSpPr>
            <p:nvPr/>
          </p:nvSpPr>
          <p:spPr bwMode="auto">
            <a:xfrm>
              <a:off x="1296" y="2256"/>
              <a:ext cx="240" cy="96"/>
            </a:xfrm>
            <a:prstGeom prst="line">
              <a:avLst/>
            </a:prstGeom>
            <a:noFill/>
            <a:ln w="28575">
              <a:solidFill>
                <a:srgbClr val="FF0000"/>
              </a:solidFill>
              <a:round/>
              <a:headEnd/>
              <a:tailEnd type="triangle" w="med" len="med"/>
            </a:ln>
          </p:spPr>
          <p:txBody>
            <a:bodyPr/>
            <a:lstStyle/>
            <a:p>
              <a:endParaRPr lang="en-US"/>
            </a:p>
          </p:txBody>
        </p:sp>
      </p:gr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87"/>
          <p:cNvGrpSpPr>
            <a:grpSpLocks/>
          </p:cNvGrpSpPr>
          <p:nvPr/>
        </p:nvGrpSpPr>
        <p:grpSpPr bwMode="auto">
          <a:xfrm>
            <a:off x="728663" y="914400"/>
            <a:ext cx="7348537" cy="2692400"/>
            <a:chOff x="432" y="576"/>
            <a:chExt cx="4629" cy="1696"/>
          </a:xfrm>
        </p:grpSpPr>
        <p:pic>
          <p:nvPicPr>
            <p:cNvPr id="10311" name="Picture 5"/>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32" y="624"/>
              <a:ext cx="2334" cy="1632"/>
            </a:xfrm>
            <a:prstGeom prst="rect">
              <a:avLst/>
            </a:prstGeom>
            <a:noFill/>
            <a:ln w="9525">
              <a:noFill/>
              <a:miter lim="800000"/>
              <a:headEnd/>
              <a:tailEnd/>
            </a:ln>
          </p:spPr>
        </p:pic>
        <p:pic>
          <p:nvPicPr>
            <p:cNvPr id="10312"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928" y="576"/>
              <a:ext cx="2133" cy="1696"/>
            </a:xfrm>
            <a:prstGeom prst="rect">
              <a:avLst/>
            </a:prstGeom>
            <a:noFill/>
            <a:ln w="9525">
              <a:noFill/>
              <a:miter lim="800000"/>
              <a:headEnd/>
              <a:tailEnd/>
            </a:ln>
          </p:spPr>
        </p:pic>
        <p:sp>
          <p:nvSpPr>
            <p:cNvPr id="10313" name="TextBox 24"/>
            <p:cNvSpPr txBox="1">
              <a:spLocks noChangeArrowheads="1"/>
            </p:cNvSpPr>
            <p:nvPr/>
          </p:nvSpPr>
          <p:spPr bwMode="auto">
            <a:xfrm>
              <a:off x="597" y="604"/>
              <a:ext cx="1056" cy="404"/>
            </a:xfrm>
            <a:prstGeom prst="rect">
              <a:avLst/>
            </a:prstGeom>
            <a:noFill/>
            <a:ln w="9525">
              <a:noFill/>
              <a:miter lim="800000"/>
              <a:headEnd/>
              <a:tailEnd/>
            </a:ln>
          </p:spPr>
          <p:txBody>
            <a:bodyPr>
              <a:spAutoFit/>
            </a:bodyPr>
            <a:lstStyle/>
            <a:p>
              <a:r>
                <a:rPr lang="en-US" b="1" dirty="0">
                  <a:solidFill>
                    <a:schemeClr val="bg1"/>
                  </a:solidFill>
                  <a:effectLst>
                    <a:outerShdw blurRad="38100" dist="38100" dir="2700000" algn="tl">
                      <a:srgbClr val="000000">
                        <a:alpha val="43137"/>
                      </a:srgbClr>
                    </a:outerShdw>
                  </a:effectLst>
                  <a:latin typeface="Calibri" pitchFamily="34" charset="0"/>
                </a:rPr>
                <a:t>9 km HWRF: Hurricane Katia</a:t>
              </a:r>
            </a:p>
          </p:txBody>
        </p:sp>
        <p:sp>
          <p:nvSpPr>
            <p:cNvPr id="10314" name="TextBox 24"/>
            <p:cNvSpPr txBox="1">
              <a:spLocks noChangeArrowheads="1"/>
            </p:cNvSpPr>
            <p:nvPr/>
          </p:nvSpPr>
          <p:spPr bwMode="auto">
            <a:xfrm>
              <a:off x="2949" y="604"/>
              <a:ext cx="1056" cy="404"/>
            </a:xfrm>
            <a:prstGeom prst="rect">
              <a:avLst/>
            </a:prstGeom>
            <a:noFill/>
            <a:ln w="9525">
              <a:noFill/>
              <a:miter lim="800000"/>
              <a:headEnd/>
              <a:tailEnd/>
            </a:ln>
          </p:spPr>
          <p:txBody>
            <a:bodyPr>
              <a:spAutoFit/>
            </a:bodyPr>
            <a:lstStyle/>
            <a:p>
              <a:r>
                <a:rPr lang="en-US" b="1" dirty="0">
                  <a:solidFill>
                    <a:schemeClr val="bg1"/>
                  </a:solidFill>
                  <a:effectLst>
                    <a:outerShdw blurRad="38100" dist="38100" dir="2700000" algn="tl">
                      <a:srgbClr val="000000">
                        <a:alpha val="43137"/>
                      </a:srgbClr>
                    </a:outerShdw>
                  </a:effectLst>
                  <a:latin typeface="Calibri" pitchFamily="34" charset="0"/>
                </a:rPr>
                <a:t>3 km HWRF</a:t>
              </a:r>
            </a:p>
            <a:p>
              <a:r>
                <a:rPr lang="en-US" b="1" dirty="0">
                  <a:solidFill>
                    <a:schemeClr val="bg1"/>
                  </a:solidFill>
                  <a:effectLst>
                    <a:outerShdw blurRad="38100" dist="38100" dir="2700000" algn="tl">
                      <a:srgbClr val="000000">
                        <a:alpha val="43137"/>
                      </a:srgbClr>
                    </a:outerShdw>
                  </a:effectLst>
                  <a:latin typeface="Calibri" pitchFamily="34" charset="0"/>
                </a:rPr>
                <a:t>Hurricane Katia</a:t>
              </a:r>
            </a:p>
          </p:txBody>
        </p:sp>
      </p:grpSp>
      <p:grpSp>
        <p:nvGrpSpPr>
          <p:cNvPr id="10243" name="Group 85"/>
          <p:cNvGrpSpPr>
            <a:grpSpLocks/>
          </p:cNvGrpSpPr>
          <p:nvPr/>
        </p:nvGrpSpPr>
        <p:grpSpPr bwMode="auto">
          <a:xfrm>
            <a:off x="539750" y="3733800"/>
            <a:ext cx="7878763" cy="2819400"/>
            <a:chOff x="340" y="2352"/>
            <a:chExt cx="4963" cy="1776"/>
          </a:xfrm>
        </p:grpSpPr>
        <p:grpSp>
          <p:nvGrpSpPr>
            <p:cNvPr id="10246" name="Group 99"/>
            <p:cNvGrpSpPr>
              <a:grpSpLocks/>
            </p:cNvGrpSpPr>
            <p:nvPr/>
          </p:nvGrpSpPr>
          <p:grpSpPr bwMode="auto">
            <a:xfrm>
              <a:off x="2688" y="2352"/>
              <a:ext cx="2615" cy="1751"/>
              <a:chOff x="1535049" y="520700"/>
              <a:chExt cx="4151376" cy="3177274"/>
            </a:xfrm>
          </p:grpSpPr>
          <p:pic>
            <p:nvPicPr>
              <p:cNvPr id="10275" name="Picture 2"/>
              <p:cNvPicPr>
                <a:picLocks noChangeAspect="1" noChangeArrowheads="1"/>
              </p:cNvPicPr>
              <p:nvPr/>
            </p:nvPicPr>
            <p:blipFill>
              <a:blip r:embed="rId5" cstate="screen">
                <a:extLst>
                  <a:ext uri="{28A0092B-C50C-407E-A947-70E740481C1C}">
                    <a14:useLocalDpi xmlns:a14="http://schemas.microsoft.com/office/drawing/2010/main" xmlns=""/>
                  </a:ext>
                </a:extLst>
              </a:blip>
              <a:srcRect l="11491" t="5476" r="6026" b="11156"/>
              <a:stretch>
                <a:fillRect/>
              </a:stretch>
            </p:blipFill>
            <p:spPr bwMode="auto">
              <a:xfrm>
                <a:off x="2057400" y="533400"/>
                <a:ext cx="3390900" cy="2654300"/>
              </a:xfrm>
              <a:prstGeom prst="rect">
                <a:avLst/>
              </a:prstGeom>
              <a:noFill/>
              <a:ln w="9525">
                <a:noFill/>
                <a:miter lim="800000"/>
                <a:headEnd/>
                <a:tailEnd/>
              </a:ln>
            </p:spPr>
          </p:pic>
          <p:sp>
            <p:nvSpPr>
              <p:cNvPr id="10276" name="TextBox 7"/>
              <p:cNvSpPr txBox="1">
                <a:spLocks noChangeArrowheads="1"/>
              </p:cNvSpPr>
              <p:nvPr/>
            </p:nvSpPr>
            <p:spPr bwMode="auto">
              <a:xfrm>
                <a:off x="1866842" y="3041108"/>
                <a:ext cx="261941" cy="313916"/>
              </a:xfrm>
              <a:prstGeom prst="rect">
                <a:avLst/>
              </a:prstGeom>
              <a:noFill/>
              <a:ln w="9525">
                <a:noFill/>
                <a:miter lim="800000"/>
                <a:headEnd/>
                <a:tailEnd/>
              </a:ln>
            </p:spPr>
            <p:txBody>
              <a:bodyPr wrap="none">
                <a:spAutoFit/>
              </a:bodyPr>
              <a:lstStyle/>
              <a:p>
                <a:r>
                  <a:rPr lang="en-US" sz="1200" b="1">
                    <a:latin typeface="Calibri" pitchFamily="34" charset="0"/>
                  </a:rPr>
                  <a:t>0</a:t>
                </a:r>
              </a:p>
            </p:txBody>
          </p:sp>
          <p:sp>
            <p:nvSpPr>
              <p:cNvPr id="10277" name="TextBox 8"/>
              <p:cNvSpPr txBox="1">
                <a:spLocks noChangeArrowheads="1"/>
              </p:cNvSpPr>
              <p:nvPr/>
            </p:nvSpPr>
            <p:spPr bwMode="auto">
              <a:xfrm>
                <a:off x="1866842" y="2674569"/>
                <a:ext cx="261941" cy="313917"/>
              </a:xfrm>
              <a:prstGeom prst="rect">
                <a:avLst/>
              </a:prstGeom>
              <a:noFill/>
              <a:ln w="9525">
                <a:noFill/>
                <a:miter lim="800000"/>
                <a:headEnd/>
                <a:tailEnd/>
              </a:ln>
            </p:spPr>
            <p:txBody>
              <a:bodyPr wrap="none">
                <a:spAutoFit/>
              </a:bodyPr>
              <a:lstStyle/>
              <a:p>
                <a:r>
                  <a:rPr lang="en-US" sz="1200" b="1">
                    <a:latin typeface="Calibri" pitchFamily="34" charset="0"/>
                  </a:rPr>
                  <a:t>2</a:t>
                </a:r>
              </a:p>
            </p:txBody>
          </p:sp>
          <p:sp>
            <p:nvSpPr>
              <p:cNvPr id="10278" name="TextBox 9"/>
              <p:cNvSpPr txBox="1">
                <a:spLocks noChangeArrowheads="1"/>
              </p:cNvSpPr>
              <p:nvPr/>
            </p:nvSpPr>
            <p:spPr bwMode="auto">
              <a:xfrm>
                <a:off x="1866842" y="2315288"/>
                <a:ext cx="261941" cy="313917"/>
              </a:xfrm>
              <a:prstGeom prst="rect">
                <a:avLst/>
              </a:prstGeom>
              <a:noFill/>
              <a:ln w="9525">
                <a:noFill/>
                <a:miter lim="800000"/>
                <a:headEnd/>
                <a:tailEnd/>
              </a:ln>
            </p:spPr>
            <p:txBody>
              <a:bodyPr wrap="none">
                <a:spAutoFit/>
              </a:bodyPr>
              <a:lstStyle/>
              <a:p>
                <a:r>
                  <a:rPr lang="en-US" sz="1200" b="1">
                    <a:latin typeface="Calibri" pitchFamily="34" charset="0"/>
                  </a:rPr>
                  <a:t>4</a:t>
                </a:r>
              </a:p>
            </p:txBody>
          </p:sp>
          <p:sp>
            <p:nvSpPr>
              <p:cNvPr id="10279" name="TextBox 10"/>
              <p:cNvSpPr txBox="1">
                <a:spLocks noChangeArrowheads="1"/>
              </p:cNvSpPr>
              <p:nvPr/>
            </p:nvSpPr>
            <p:spPr bwMode="auto">
              <a:xfrm>
                <a:off x="1866842" y="1954193"/>
                <a:ext cx="261941" cy="313917"/>
              </a:xfrm>
              <a:prstGeom prst="rect">
                <a:avLst/>
              </a:prstGeom>
              <a:noFill/>
              <a:ln w="9525">
                <a:noFill/>
                <a:miter lim="800000"/>
                <a:headEnd/>
                <a:tailEnd/>
              </a:ln>
            </p:spPr>
            <p:txBody>
              <a:bodyPr wrap="none">
                <a:spAutoFit/>
              </a:bodyPr>
              <a:lstStyle/>
              <a:p>
                <a:r>
                  <a:rPr lang="en-US" sz="1200" b="1">
                    <a:latin typeface="Calibri" pitchFamily="34" charset="0"/>
                  </a:rPr>
                  <a:t>6</a:t>
                </a:r>
              </a:p>
            </p:txBody>
          </p:sp>
          <p:sp>
            <p:nvSpPr>
              <p:cNvPr id="10280" name="TextBox 11"/>
              <p:cNvSpPr txBox="1">
                <a:spLocks noChangeArrowheads="1"/>
              </p:cNvSpPr>
              <p:nvPr/>
            </p:nvSpPr>
            <p:spPr bwMode="auto">
              <a:xfrm>
                <a:off x="1866842" y="1587654"/>
                <a:ext cx="261941" cy="313917"/>
              </a:xfrm>
              <a:prstGeom prst="rect">
                <a:avLst/>
              </a:prstGeom>
              <a:noFill/>
              <a:ln w="9525">
                <a:noFill/>
                <a:miter lim="800000"/>
                <a:headEnd/>
                <a:tailEnd/>
              </a:ln>
            </p:spPr>
            <p:txBody>
              <a:bodyPr wrap="none">
                <a:spAutoFit/>
              </a:bodyPr>
              <a:lstStyle/>
              <a:p>
                <a:r>
                  <a:rPr lang="en-US" sz="1200" b="1">
                    <a:latin typeface="Calibri" pitchFamily="34" charset="0"/>
                  </a:rPr>
                  <a:t>8</a:t>
                </a:r>
              </a:p>
            </p:txBody>
          </p:sp>
          <p:sp>
            <p:nvSpPr>
              <p:cNvPr id="10281" name="TextBox 12"/>
              <p:cNvSpPr txBox="1">
                <a:spLocks noChangeArrowheads="1"/>
              </p:cNvSpPr>
              <p:nvPr/>
            </p:nvSpPr>
            <p:spPr bwMode="auto">
              <a:xfrm>
                <a:off x="1798578" y="1228374"/>
                <a:ext cx="339730" cy="313917"/>
              </a:xfrm>
              <a:prstGeom prst="rect">
                <a:avLst/>
              </a:prstGeom>
              <a:noFill/>
              <a:ln w="9525">
                <a:noFill/>
                <a:miter lim="800000"/>
                <a:headEnd/>
                <a:tailEnd/>
              </a:ln>
            </p:spPr>
            <p:txBody>
              <a:bodyPr wrap="none">
                <a:spAutoFit/>
              </a:bodyPr>
              <a:lstStyle/>
              <a:p>
                <a:r>
                  <a:rPr lang="en-US" sz="1200" b="1">
                    <a:latin typeface="Calibri" pitchFamily="34" charset="0"/>
                  </a:rPr>
                  <a:t>10</a:t>
                </a:r>
              </a:p>
            </p:txBody>
          </p:sp>
          <p:sp>
            <p:nvSpPr>
              <p:cNvPr id="10282" name="TextBox 13"/>
              <p:cNvSpPr txBox="1">
                <a:spLocks noChangeArrowheads="1"/>
              </p:cNvSpPr>
              <p:nvPr/>
            </p:nvSpPr>
            <p:spPr bwMode="auto">
              <a:xfrm>
                <a:off x="1796991" y="881795"/>
                <a:ext cx="339730" cy="313917"/>
              </a:xfrm>
              <a:prstGeom prst="rect">
                <a:avLst/>
              </a:prstGeom>
              <a:noFill/>
              <a:ln w="9525">
                <a:noFill/>
                <a:miter lim="800000"/>
                <a:headEnd/>
                <a:tailEnd/>
              </a:ln>
            </p:spPr>
            <p:txBody>
              <a:bodyPr wrap="none">
                <a:spAutoFit/>
              </a:bodyPr>
              <a:lstStyle/>
              <a:p>
                <a:r>
                  <a:rPr lang="en-US" sz="1200" b="1">
                    <a:latin typeface="Calibri" pitchFamily="34" charset="0"/>
                  </a:rPr>
                  <a:t>12</a:t>
                </a:r>
              </a:p>
            </p:txBody>
          </p:sp>
          <p:sp>
            <p:nvSpPr>
              <p:cNvPr id="10283" name="TextBox 14"/>
              <p:cNvSpPr txBox="1">
                <a:spLocks noChangeArrowheads="1"/>
              </p:cNvSpPr>
              <p:nvPr/>
            </p:nvSpPr>
            <p:spPr bwMode="auto">
              <a:xfrm>
                <a:off x="1796991" y="520700"/>
                <a:ext cx="339730" cy="313917"/>
              </a:xfrm>
              <a:prstGeom prst="rect">
                <a:avLst/>
              </a:prstGeom>
              <a:noFill/>
              <a:ln w="9525">
                <a:noFill/>
                <a:miter lim="800000"/>
                <a:headEnd/>
                <a:tailEnd/>
              </a:ln>
            </p:spPr>
            <p:txBody>
              <a:bodyPr wrap="none">
                <a:spAutoFit/>
              </a:bodyPr>
              <a:lstStyle/>
              <a:p>
                <a:r>
                  <a:rPr lang="en-US" sz="1200" b="1">
                    <a:latin typeface="Calibri" pitchFamily="34" charset="0"/>
                  </a:rPr>
                  <a:t>14</a:t>
                </a:r>
              </a:p>
            </p:txBody>
          </p:sp>
          <p:sp>
            <p:nvSpPr>
              <p:cNvPr id="10284" name="TextBox 15"/>
              <p:cNvSpPr txBox="1">
                <a:spLocks noChangeArrowheads="1"/>
              </p:cNvSpPr>
              <p:nvPr/>
            </p:nvSpPr>
            <p:spPr bwMode="auto">
              <a:xfrm>
                <a:off x="1866842" y="2854209"/>
                <a:ext cx="261941" cy="313917"/>
              </a:xfrm>
              <a:prstGeom prst="rect">
                <a:avLst/>
              </a:prstGeom>
              <a:noFill/>
              <a:ln w="9525">
                <a:noFill/>
                <a:miter lim="800000"/>
                <a:headEnd/>
                <a:tailEnd/>
              </a:ln>
            </p:spPr>
            <p:txBody>
              <a:bodyPr wrap="none">
                <a:spAutoFit/>
              </a:bodyPr>
              <a:lstStyle/>
              <a:p>
                <a:r>
                  <a:rPr lang="en-US" sz="1200" b="1">
                    <a:latin typeface="Calibri" pitchFamily="34" charset="0"/>
                  </a:rPr>
                  <a:t>1</a:t>
                </a:r>
              </a:p>
            </p:txBody>
          </p:sp>
          <p:sp>
            <p:nvSpPr>
              <p:cNvPr id="10285" name="TextBox 16"/>
              <p:cNvSpPr txBox="1">
                <a:spLocks noChangeArrowheads="1"/>
              </p:cNvSpPr>
              <p:nvPr/>
            </p:nvSpPr>
            <p:spPr bwMode="auto">
              <a:xfrm>
                <a:off x="1866842" y="2487670"/>
                <a:ext cx="261941" cy="313917"/>
              </a:xfrm>
              <a:prstGeom prst="rect">
                <a:avLst/>
              </a:prstGeom>
              <a:noFill/>
              <a:ln w="9525">
                <a:noFill/>
                <a:miter lim="800000"/>
                <a:headEnd/>
                <a:tailEnd/>
              </a:ln>
            </p:spPr>
            <p:txBody>
              <a:bodyPr wrap="none">
                <a:spAutoFit/>
              </a:bodyPr>
              <a:lstStyle/>
              <a:p>
                <a:r>
                  <a:rPr lang="en-US" sz="1200" b="1">
                    <a:latin typeface="Calibri" pitchFamily="34" charset="0"/>
                  </a:rPr>
                  <a:t>3</a:t>
                </a:r>
              </a:p>
            </p:txBody>
          </p:sp>
          <p:sp>
            <p:nvSpPr>
              <p:cNvPr id="10286" name="TextBox 17"/>
              <p:cNvSpPr txBox="1">
                <a:spLocks noChangeArrowheads="1"/>
              </p:cNvSpPr>
              <p:nvPr/>
            </p:nvSpPr>
            <p:spPr bwMode="auto">
              <a:xfrm>
                <a:off x="1866842" y="2126575"/>
                <a:ext cx="261941" cy="313917"/>
              </a:xfrm>
              <a:prstGeom prst="rect">
                <a:avLst/>
              </a:prstGeom>
              <a:noFill/>
              <a:ln w="9525">
                <a:noFill/>
                <a:miter lim="800000"/>
                <a:headEnd/>
                <a:tailEnd/>
              </a:ln>
            </p:spPr>
            <p:txBody>
              <a:bodyPr wrap="none">
                <a:spAutoFit/>
              </a:bodyPr>
              <a:lstStyle/>
              <a:p>
                <a:r>
                  <a:rPr lang="en-US" sz="1200" b="1">
                    <a:latin typeface="Calibri" pitchFamily="34" charset="0"/>
                  </a:rPr>
                  <a:t>5</a:t>
                </a:r>
              </a:p>
            </p:txBody>
          </p:sp>
          <p:sp>
            <p:nvSpPr>
              <p:cNvPr id="10287" name="TextBox 18"/>
              <p:cNvSpPr txBox="1">
                <a:spLocks noChangeArrowheads="1"/>
              </p:cNvSpPr>
              <p:nvPr/>
            </p:nvSpPr>
            <p:spPr bwMode="auto">
              <a:xfrm>
                <a:off x="1866842" y="1769109"/>
                <a:ext cx="261941" cy="313917"/>
              </a:xfrm>
              <a:prstGeom prst="rect">
                <a:avLst/>
              </a:prstGeom>
              <a:noFill/>
              <a:ln w="9525">
                <a:noFill/>
                <a:miter lim="800000"/>
                <a:headEnd/>
                <a:tailEnd/>
              </a:ln>
            </p:spPr>
            <p:txBody>
              <a:bodyPr wrap="none">
                <a:spAutoFit/>
              </a:bodyPr>
              <a:lstStyle/>
              <a:p>
                <a:r>
                  <a:rPr lang="en-US" sz="1200" b="1">
                    <a:latin typeface="Calibri" pitchFamily="34" charset="0"/>
                  </a:rPr>
                  <a:t>7</a:t>
                </a:r>
              </a:p>
            </p:txBody>
          </p:sp>
          <p:sp>
            <p:nvSpPr>
              <p:cNvPr id="10288" name="TextBox 19"/>
              <p:cNvSpPr txBox="1">
                <a:spLocks noChangeArrowheads="1"/>
              </p:cNvSpPr>
              <p:nvPr/>
            </p:nvSpPr>
            <p:spPr bwMode="auto">
              <a:xfrm>
                <a:off x="1866842" y="1420716"/>
                <a:ext cx="261941" cy="313917"/>
              </a:xfrm>
              <a:prstGeom prst="rect">
                <a:avLst/>
              </a:prstGeom>
              <a:noFill/>
              <a:ln w="9525">
                <a:noFill/>
                <a:miter lim="800000"/>
                <a:headEnd/>
                <a:tailEnd/>
              </a:ln>
            </p:spPr>
            <p:txBody>
              <a:bodyPr wrap="none">
                <a:spAutoFit/>
              </a:bodyPr>
              <a:lstStyle/>
              <a:p>
                <a:r>
                  <a:rPr lang="en-US" sz="1200" b="1">
                    <a:latin typeface="Calibri" pitchFamily="34" charset="0"/>
                  </a:rPr>
                  <a:t>9</a:t>
                </a:r>
              </a:p>
            </p:txBody>
          </p:sp>
          <p:sp>
            <p:nvSpPr>
              <p:cNvPr id="10289" name="TextBox 20"/>
              <p:cNvSpPr txBox="1">
                <a:spLocks noChangeArrowheads="1"/>
              </p:cNvSpPr>
              <p:nvPr/>
            </p:nvSpPr>
            <p:spPr bwMode="auto">
              <a:xfrm>
                <a:off x="1795403" y="1054177"/>
                <a:ext cx="339730" cy="313917"/>
              </a:xfrm>
              <a:prstGeom prst="rect">
                <a:avLst/>
              </a:prstGeom>
              <a:noFill/>
              <a:ln w="9525">
                <a:noFill/>
                <a:miter lim="800000"/>
                <a:headEnd/>
                <a:tailEnd/>
              </a:ln>
            </p:spPr>
            <p:txBody>
              <a:bodyPr wrap="none">
                <a:spAutoFit/>
              </a:bodyPr>
              <a:lstStyle/>
              <a:p>
                <a:r>
                  <a:rPr lang="en-US" sz="1200" b="1">
                    <a:latin typeface="Calibri" pitchFamily="34" charset="0"/>
                  </a:rPr>
                  <a:t>11</a:t>
                </a:r>
              </a:p>
            </p:txBody>
          </p:sp>
          <p:sp>
            <p:nvSpPr>
              <p:cNvPr id="10290" name="TextBox 21"/>
              <p:cNvSpPr txBox="1">
                <a:spLocks noChangeArrowheads="1"/>
              </p:cNvSpPr>
              <p:nvPr/>
            </p:nvSpPr>
            <p:spPr bwMode="auto">
              <a:xfrm>
                <a:off x="1796991" y="687638"/>
                <a:ext cx="339730" cy="313917"/>
              </a:xfrm>
              <a:prstGeom prst="rect">
                <a:avLst/>
              </a:prstGeom>
              <a:noFill/>
              <a:ln w="9525">
                <a:noFill/>
                <a:miter lim="800000"/>
                <a:headEnd/>
                <a:tailEnd/>
              </a:ln>
            </p:spPr>
            <p:txBody>
              <a:bodyPr wrap="none">
                <a:spAutoFit/>
              </a:bodyPr>
              <a:lstStyle/>
              <a:p>
                <a:r>
                  <a:rPr lang="en-US" sz="1200" b="1">
                    <a:latin typeface="Calibri" pitchFamily="34" charset="0"/>
                  </a:rPr>
                  <a:t>13</a:t>
                </a:r>
              </a:p>
            </p:txBody>
          </p:sp>
          <p:sp>
            <p:nvSpPr>
              <p:cNvPr id="80" name="TextBox 79"/>
              <p:cNvSpPr txBox="1"/>
              <p:nvPr/>
            </p:nvSpPr>
            <p:spPr>
              <a:xfrm>
                <a:off x="1541628" y="1490662"/>
                <a:ext cx="400110" cy="949875"/>
              </a:xfrm>
              <a:prstGeom prst="rect">
                <a:avLst/>
              </a:prstGeom>
              <a:noFill/>
            </p:spPr>
            <p:txBody>
              <a:bodyPr vert="vert270" wrap="none">
                <a:spAutoFit/>
              </a:bodyPr>
              <a:lstStyle/>
              <a:p>
                <a:pPr fontAlgn="auto">
                  <a:spcBef>
                    <a:spcPts val="0"/>
                  </a:spcBef>
                  <a:spcAft>
                    <a:spcPts val="0"/>
                  </a:spcAft>
                  <a:defRPr/>
                </a:pPr>
                <a:r>
                  <a:rPr lang="en-US" sz="1400" b="1" dirty="0">
                    <a:latin typeface="+mn-lt"/>
                    <a:cs typeface="+mn-cs"/>
                  </a:rPr>
                  <a:t>height (km)</a:t>
                </a:r>
              </a:p>
            </p:txBody>
          </p:sp>
          <p:sp>
            <p:nvSpPr>
              <p:cNvPr id="10292" name="TextBox 23"/>
              <p:cNvSpPr txBox="1">
                <a:spLocks noChangeArrowheads="1"/>
              </p:cNvSpPr>
              <p:nvPr/>
            </p:nvSpPr>
            <p:spPr bwMode="auto">
              <a:xfrm>
                <a:off x="2768555" y="3130020"/>
                <a:ext cx="261942" cy="313917"/>
              </a:xfrm>
              <a:prstGeom prst="rect">
                <a:avLst/>
              </a:prstGeom>
              <a:noFill/>
              <a:ln w="9525">
                <a:noFill/>
                <a:miter lim="800000"/>
                <a:headEnd/>
                <a:tailEnd/>
              </a:ln>
            </p:spPr>
            <p:txBody>
              <a:bodyPr wrap="none">
                <a:spAutoFit/>
              </a:bodyPr>
              <a:lstStyle/>
              <a:p>
                <a:r>
                  <a:rPr lang="en-US" sz="1200" b="1">
                    <a:latin typeface="Calibri" pitchFamily="34" charset="0"/>
                  </a:rPr>
                  <a:t>1</a:t>
                </a:r>
              </a:p>
            </p:txBody>
          </p:sp>
          <p:sp>
            <p:nvSpPr>
              <p:cNvPr id="10293" name="TextBox 24"/>
              <p:cNvSpPr txBox="1">
                <a:spLocks noChangeArrowheads="1"/>
              </p:cNvSpPr>
              <p:nvPr/>
            </p:nvSpPr>
            <p:spPr bwMode="auto">
              <a:xfrm>
                <a:off x="3856010" y="3130020"/>
                <a:ext cx="261941" cy="313917"/>
              </a:xfrm>
              <a:prstGeom prst="rect">
                <a:avLst/>
              </a:prstGeom>
              <a:noFill/>
              <a:ln w="9525">
                <a:noFill/>
                <a:miter lim="800000"/>
                <a:headEnd/>
                <a:tailEnd/>
              </a:ln>
            </p:spPr>
            <p:txBody>
              <a:bodyPr wrap="none">
                <a:spAutoFit/>
              </a:bodyPr>
              <a:lstStyle/>
              <a:p>
                <a:r>
                  <a:rPr lang="en-US" sz="1200" b="1">
                    <a:latin typeface="Calibri" pitchFamily="34" charset="0"/>
                  </a:rPr>
                  <a:t>2</a:t>
                </a:r>
              </a:p>
            </p:txBody>
          </p:sp>
          <p:sp>
            <p:nvSpPr>
              <p:cNvPr id="10294" name="TextBox 25"/>
              <p:cNvSpPr txBox="1">
                <a:spLocks noChangeArrowheads="1"/>
              </p:cNvSpPr>
              <p:nvPr/>
            </p:nvSpPr>
            <p:spPr bwMode="auto">
              <a:xfrm>
                <a:off x="2181171" y="3130020"/>
                <a:ext cx="381006" cy="313917"/>
              </a:xfrm>
              <a:prstGeom prst="rect">
                <a:avLst/>
              </a:prstGeom>
              <a:noFill/>
              <a:ln w="9525">
                <a:noFill/>
                <a:miter lim="800000"/>
                <a:headEnd/>
                <a:tailEnd/>
              </a:ln>
            </p:spPr>
            <p:txBody>
              <a:bodyPr wrap="none">
                <a:spAutoFit/>
              </a:bodyPr>
              <a:lstStyle/>
              <a:p>
                <a:r>
                  <a:rPr lang="en-US" sz="1200" b="1">
                    <a:latin typeface="Calibri" pitchFamily="34" charset="0"/>
                  </a:rPr>
                  <a:t>0.5</a:t>
                </a:r>
              </a:p>
            </p:txBody>
          </p:sp>
          <p:sp>
            <p:nvSpPr>
              <p:cNvPr id="10295" name="TextBox 26"/>
              <p:cNvSpPr txBox="1">
                <a:spLocks noChangeArrowheads="1"/>
              </p:cNvSpPr>
              <p:nvPr/>
            </p:nvSpPr>
            <p:spPr bwMode="auto">
              <a:xfrm>
                <a:off x="3273388" y="3130020"/>
                <a:ext cx="381006" cy="313917"/>
              </a:xfrm>
              <a:prstGeom prst="rect">
                <a:avLst/>
              </a:prstGeom>
              <a:noFill/>
              <a:ln w="9525">
                <a:noFill/>
                <a:miter lim="800000"/>
                <a:headEnd/>
                <a:tailEnd/>
              </a:ln>
            </p:spPr>
            <p:txBody>
              <a:bodyPr wrap="none">
                <a:spAutoFit/>
              </a:bodyPr>
              <a:lstStyle/>
              <a:p>
                <a:r>
                  <a:rPr lang="en-US" sz="1200" b="1">
                    <a:latin typeface="Calibri" pitchFamily="34" charset="0"/>
                  </a:rPr>
                  <a:t>1.5</a:t>
                </a:r>
              </a:p>
            </p:txBody>
          </p:sp>
          <p:sp>
            <p:nvSpPr>
              <p:cNvPr id="10296" name="TextBox 27"/>
              <p:cNvSpPr txBox="1">
                <a:spLocks noChangeArrowheads="1"/>
              </p:cNvSpPr>
              <p:nvPr/>
            </p:nvSpPr>
            <p:spPr bwMode="auto">
              <a:xfrm>
                <a:off x="4937114" y="3130020"/>
                <a:ext cx="261941" cy="313917"/>
              </a:xfrm>
              <a:prstGeom prst="rect">
                <a:avLst/>
              </a:prstGeom>
              <a:noFill/>
              <a:ln w="9525">
                <a:noFill/>
                <a:miter lim="800000"/>
                <a:headEnd/>
                <a:tailEnd/>
              </a:ln>
            </p:spPr>
            <p:txBody>
              <a:bodyPr wrap="none">
                <a:spAutoFit/>
              </a:bodyPr>
              <a:lstStyle/>
              <a:p>
                <a:r>
                  <a:rPr lang="en-US" sz="1200" b="1">
                    <a:latin typeface="Calibri" pitchFamily="34" charset="0"/>
                  </a:rPr>
                  <a:t>3</a:t>
                </a:r>
              </a:p>
            </p:txBody>
          </p:sp>
          <p:sp>
            <p:nvSpPr>
              <p:cNvPr id="10297" name="TextBox 28"/>
              <p:cNvSpPr txBox="1">
                <a:spLocks noChangeArrowheads="1"/>
              </p:cNvSpPr>
              <p:nvPr/>
            </p:nvSpPr>
            <p:spPr bwMode="auto">
              <a:xfrm>
                <a:off x="4354492" y="3130020"/>
                <a:ext cx="381006" cy="313917"/>
              </a:xfrm>
              <a:prstGeom prst="rect">
                <a:avLst/>
              </a:prstGeom>
              <a:noFill/>
              <a:ln w="9525">
                <a:noFill/>
                <a:miter lim="800000"/>
                <a:headEnd/>
                <a:tailEnd/>
              </a:ln>
            </p:spPr>
            <p:txBody>
              <a:bodyPr wrap="none">
                <a:spAutoFit/>
              </a:bodyPr>
              <a:lstStyle/>
              <a:p>
                <a:r>
                  <a:rPr lang="en-US" sz="1200" b="1">
                    <a:latin typeface="Calibri" pitchFamily="34" charset="0"/>
                  </a:rPr>
                  <a:t>2.5</a:t>
                </a:r>
              </a:p>
            </p:txBody>
          </p:sp>
          <p:sp>
            <p:nvSpPr>
              <p:cNvPr id="10298" name="TextBox 29"/>
              <p:cNvSpPr txBox="1">
                <a:spLocks noChangeArrowheads="1"/>
              </p:cNvSpPr>
              <p:nvPr/>
            </p:nvSpPr>
            <p:spPr bwMode="auto">
              <a:xfrm>
                <a:off x="3143211" y="3349581"/>
                <a:ext cx="741374" cy="348393"/>
              </a:xfrm>
              <a:prstGeom prst="rect">
                <a:avLst/>
              </a:prstGeom>
              <a:noFill/>
              <a:ln w="9525">
                <a:noFill/>
                <a:miter lim="800000"/>
                <a:headEnd/>
                <a:tailEnd/>
              </a:ln>
            </p:spPr>
            <p:txBody>
              <a:bodyPr wrap="none">
                <a:spAutoFit/>
              </a:bodyPr>
              <a:lstStyle/>
              <a:p>
                <a:r>
                  <a:rPr lang="en-US" sz="1400" b="1">
                    <a:latin typeface="Calibri" pitchFamily="34" charset="0"/>
                  </a:rPr>
                  <a:t>r/RMW</a:t>
                </a:r>
              </a:p>
            </p:txBody>
          </p:sp>
          <p:sp>
            <p:nvSpPr>
              <p:cNvPr id="10299" name="Text Box 57"/>
              <p:cNvSpPr txBox="1">
                <a:spLocks noChangeArrowheads="1"/>
              </p:cNvSpPr>
              <p:nvPr/>
            </p:nvSpPr>
            <p:spPr bwMode="auto">
              <a:xfrm>
                <a:off x="5389558" y="2870540"/>
                <a:ext cx="249241" cy="279441"/>
              </a:xfrm>
              <a:prstGeom prst="rect">
                <a:avLst/>
              </a:prstGeom>
              <a:noFill/>
              <a:ln w="9525">
                <a:noFill/>
                <a:miter lim="800000"/>
                <a:headEnd/>
                <a:tailEnd/>
              </a:ln>
            </p:spPr>
            <p:txBody>
              <a:bodyPr wrap="none">
                <a:spAutoFit/>
              </a:bodyPr>
              <a:lstStyle/>
              <a:p>
                <a:r>
                  <a:rPr lang="en-US" sz="1000" b="1">
                    <a:latin typeface="Calibri" pitchFamily="34" charset="0"/>
                  </a:rPr>
                  <a:t>3</a:t>
                </a:r>
              </a:p>
            </p:txBody>
          </p:sp>
          <p:sp>
            <p:nvSpPr>
              <p:cNvPr id="10300" name="Text Box 58"/>
              <p:cNvSpPr txBox="1">
                <a:spLocks noChangeArrowheads="1"/>
              </p:cNvSpPr>
              <p:nvPr/>
            </p:nvSpPr>
            <p:spPr bwMode="auto">
              <a:xfrm>
                <a:off x="5391145" y="2680013"/>
                <a:ext cx="249242" cy="279440"/>
              </a:xfrm>
              <a:prstGeom prst="rect">
                <a:avLst/>
              </a:prstGeom>
              <a:noFill/>
              <a:ln w="9525">
                <a:noFill/>
                <a:miter lim="800000"/>
                <a:headEnd/>
                <a:tailEnd/>
              </a:ln>
            </p:spPr>
            <p:txBody>
              <a:bodyPr wrap="none">
                <a:spAutoFit/>
              </a:bodyPr>
              <a:lstStyle/>
              <a:p>
                <a:r>
                  <a:rPr lang="en-US" sz="1000" b="1">
                    <a:latin typeface="Calibri" pitchFamily="34" charset="0"/>
                  </a:rPr>
                  <a:t>4</a:t>
                </a:r>
              </a:p>
            </p:txBody>
          </p:sp>
          <p:sp>
            <p:nvSpPr>
              <p:cNvPr id="10301" name="Text Box 59"/>
              <p:cNvSpPr txBox="1">
                <a:spLocks noChangeArrowheads="1"/>
              </p:cNvSpPr>
              <p:nvPr/>
            </p:nvSpPr>
            <p:spPr bwMode="auto">
              <a:xfrm>
                <a:off x="5391145" y="2498558"/>
                <a:ext cx="249242" cy="279440"/>
              </a:xfrm>
              <a:prstGeom prst="rect">
                <a:avLst/>
              </a:prstGeom>
              <a:noFill/>
              <a:ln w="9525">
                <a:noFill/>
                <a:miter lim="800000"/>
                <a:headEnd/>
                <a:tailEnd/>
              </a:ln>
            </p:spPr>
            <p:txBody>
              <a:bodyPr wrap="none">
                <a:spAutoFit/>
              </a:bodyPr>
              <a:lstStyle/>
              <a:p>
                <a:r>
                  <a:rPr lang="en-US" sz="1000" b="1">
                    <a:latin typeface="Calibri" pitchFamily="34" charset="0"/>
                  </a:rPr>
                  <a:t>5</a:t>
                </a:r>
              </a:p>
            </p:txBody>
          </p:sp>
          <p:sp>
            <p:nvSpPr>
              <p:cNvPr id="10302" name="Text Box 60"/>
              <p:cNvSpPr txBox="1">
                <a:spLocks noChangeArrowheads="1"/>
              </p:cNvSpPr>
              <p:nvPr/>
            </p:nvSpPr>
            <p:spPr bwMode="auto">
              <a:xfrm>
                <a:off x="5391145" y="2317103"/>
                <a:ext cx="249242" cy="279440"/>
              </a:xfrm>
              <a:prstGeom prst="rect">
                <a:avLst/>
              </a:prstGeom>
              <a:noFill/>
              <a:ln w="9525">
                <a:noFill/>
                <a:miter lim="800000"/>
                <a:headEnd/>
                <a:tailEnd/>
              </a:ln>
            </p:spPr>
            <p:txBody>
              <a:bodyPr wrap="none">
                <a:spAutoFit/>
              </a:bodyPr>
              <a:lstStyle/>
              <a:p>
                <a:r>
                  <a:rPr lang="en-US" sz="1000" b="1">
                    <a:latin typeface="Calibri" pitchFamily="34" charset="0"/>
                  </a:rPr>
                  <a:t>6</a:t>
                </a:r>
              </a:p>
            </p:txBody>
          </p:sp>
          <p:sp>
            <p:nvSpPr>
              <p:cNvPr id="10303" name="Text Box 61"/>
              <p:cNvSpPr txBox="1">
                <a:spLocks noChangeArrowheads="1"/>
              </p:cNvSpPr>
              <p:nvPr/>
            </p:nvSpPr>
            <p:spPr bwMode="auto">
              <a:xfrm>
                <a:off x="5391145" y="2146535"/>
                <a:ext cx="249242" cy="279441"/>
              </a:xfrm>
              <a:prstGeom prst="rect">
                <a:avLst/>
              </a:prstGeom>
              <a:noFill/>
              <a:ln w="9525">
                <a:noFill/>
                <a:miter lim="800000"/>
                <a:headEnd/>
                <a:tailEnd/>
              </a:ln>
            </p:spPr>
            <p:txBody>
              <a:bodyPr wrap="none">
                <a:spAutoFit/>
              </a:bodyPr>
              <a:lstStyle/>
              <a:p>
                <a:r>
                  <a:rPr lang="en-US" sz="1000" b="1">
                    <a:latin typeface="Calibri" pitchFamily="34" charset="0"/>
                  </a:rPr>
                  <a:t>9</a:t>
                </a:r>
              </a:p>
            </p:txBody>
          </p:sp>
          <p:sp>
            <p:nvSpPr>
              <p:cNvPr id="10304" name="Text Box 62"/>
              <p:cNvSpPr txBox="1">
                <a:spLocks noChangeArrowheads="1"/>
              </p:cNvSpPr>
              <p:nvPr/>
            </p:nvSpPr>
            <p:spPr bwMode="auto">
              <a:xfrm>
                <a:off x="5372095" y="1956008"/>
                <a:ext cx="314330" cy="279440"/>
              </a:xfrm>
              <a:prstGeom prst="rect">
                <a:avLst/>
              </a:prstGeom>
              <a:noFill/>
              <a:ln w="9525">
                <a:noFill/>
                <a:miter lim="800000"/>
                <a:headEnd/>
                <a:tailEnd/>
              </a:ln>
            </p:spPr>
            <p:txBody>
              <a:bodyPr wrap="none">
                <a:spAutoFit/>
              </a:bodyPr>
              <a:lstStyle/>
              <a:p>
                <a:r>
                  <a:rPr lang="en-US" sz="1000" b="1">
                    <a:latin typeface="Calibri" pitchFamily="34" charset="0"/>
                  </a:rPr>
                  <a:t>12</a:t>
                </a:r>
              </a:p>
            </p:txBody>
          </p:sp>
          <p:sp>
            <p:nvSpPr>
              <p:cNvPr id="10305" name="Text Box 69"/>
              <p:cNvSpPr txBox="1">
                <a:spLocks noChangeArrowheads="1"/>
              </p:cNvSpPr>
              <p:nvPr/>
            </p:nvSpPr>
            <p:spPr bwMode="auto">
              <a:xfrm>
                <a:off x="5372095" y="1774553"/>
                <a:ext cx="314330" cy="279440"/>
              </a:xfrm>
              <a:prstGeom prst="rect">
                <a:avLst/>
              </a:prstGeom>
              <a:noFill/>
              <a:ln w="9525">
                <a:noFill/>
                <a:miter lim="800000"/>
                <a:headEnd/>
                <a:tailEnd/>
              </a:ln>
            </p:spPr>
            <p:txBody>
              <a:bodyPr wrap="none">
                <a:spAutoFit/>
              </a:bodyPr>
              <a:lstStyle/>
              <a:p>
                <a:r>
                  <a:rPr lang="en-US" sz="1000" b="1">
                    <a:latin typeface="Calibri" pitchFamily="34" charset="0"/>
                  </a:rPr>
                  <a:t>18</a:t>
                </a:r>
              </a:p>
            </p:txBody>
          </p:sp>
          <p:sp>
            <p:nvSpPr>
              <p:cNvPr id="10306" name="Text Box 70"/>
              <p:cNvSpPr txBox="1">
                <a:spLocks noChangeArrowheads="1"/>
              </p:cNvSpPr>
              <p:nvPr/>
            </p:nvSpPr>
            <p:spPr bwMode="auto">
              <a:xfrm>
                <a:off x="5372095" y="1593098"/>
                <a:ext cx="314330" cy="279441"/>
              </a:xfrm>
              <a:prstGeom prst="rect">
                <a:avLst/>
              </a:prstGeom>
              <a:noFill/>
              <a:ln w="9525">
                <a:noFill/>
                <a:miter lim="800000"/>
                <a:headEnd/>
                <a:tailEnd/>
              </a:ln>
            </p:spPr>
            <p:txBody>
              <a:bodyPr wrap="none">
                <a:spAutoFit/>
              </a:bodyPr>
              <a:lstStyle/>
              <a:p>
                <a:r>
                  <a:rPr lang="en-US" sz="1000" b="1">
                    <a:latin typeface="Calibri" pitchFamily="34" charset="0"/>
                  </a:rPr>
                  <a:t>21</a:t>
                </a:r>
              </a:p>
            </p:txBody>
          </p:sp>
          <p:sp>
            <p:nvSpPr>
              <p:cNvPr id="10307" name="Text Box 71"/>
              <p:cNvSpPr txBox="1">
                <a:spLocks noChangeArrowheads="1"/>
              </p:cNvSpPr>
              <p:nvPr/>
            </p:nvSpPr>
            <p:spPr bwMode="auto">
              <a:xfrm>
                <a:off x="5372095" y="1413458"/>
                <a:ext cx="314330" cy="279440"/>
              </a:xfrm>
              <a:prstGeom prst="rect">
                <a:avLst/>
              </a:prstGeom>
              <a:noFill/>
              <a:ln w="9525">
                <a:noFill/>
                <a:miter lim="800000"/>
                <a:headEnd/>
                <a:tailEnd/>
              </a:ln>
            </p:spPr>
            <p:txBody>
              <a:bodyPr wrap="none">
                <a:spAutoFit/>
              </a:bodyPr>
              <a:lstStyle/>
              <a:p>
                <a:r>
                  <a:rPr lang="en-US" sz="1000" b="1">
                    <a:latin typeface="Calibri" pitchFamily="34" charset="0"/>
                  </a:rPr>
                  <a:t>24</a:t>
                </a:r>
              </a:p>
            </p:txBody>
          </p:sp>
          <p:sp>
            <p:nvSpPr>
              <p:cNvPr id="10308" name="Text Box 72"/>
              <p:cNvSpPr txBox="1">
                <a:spLocks noChangeArrowheads="1"/>
              </p:cNvSpPr>
              <p:nvPr/>
            </p:nvSpPr>
            <p:spPr bwMode="auto">
              <a:xfrm>
                <a:off x="5372095" y="1232003"/>
                <a:ext cx="314330" cy="279440"/>
              </a:xfrm>
              <a:prstGeom prst="rect">
                <a:avLst/>
              </a:prstGeom>
              <a:noFill/>
              <a:ln w="9525">
                <a:noFill/>
                <a:miter lim="800000"/>
                <a:headEnd/>
                <a:tailEnd/>
              </a:ln>
            </p:spPr>
            <p:txBody>
              <a:bodyPr wrap="none">
                <a:spAutoFit/>
              </a:bodyPr>
              <a:lstStyle/>
              <a:p>
                <a:r>
                  <a:rPr lang="en-US" sz="1000" b="1">
                    <a:latin typeface="Calibri" pitchFamily="34" charset="0"/>
                  </a:rPr>
                  <a:t>27</a:t>
                </a:r>
              </a:p>
            </p:txBody>
          </p:sp>
          <p:sp>
            <p:nvSpPr>
              <p:cNvPr id="10309" name="Text Box 73"/>
              <p:cNvSpPr txBox="1">
                <a:spLocks noChangeArrowheads="1"/>
              </p:cNvSpPr>
              <p:nvPr/>
            </p:nvSpPr>
            <p:spPr bwMode="auto">
              <a:xfrm>
                <a:off x="5372095" y="1050548"/>
                <a:ext cx="314330" cy="279441"/>
              </a:xfrm>
              <a:prstGeom prst="rect">
                <a:avLst/>
              </a:prstGeom>
              <a:noFill/>
              <a:ln w="9525">
                <a:noFill/>
                <a:miter lim="800000"/>
                <a:headEnd/>
                <a:tailEnd/>
              </a:ln>
            </p:spPr>
            <p:txBody>
              <a:bodyPr wrap="none">
                <a:spAutoFit/>
              </a:bodyPr>
              <a:lstStyle/>
              <a:p>
                <a:r>
                  <a:rPr lang="en-US" sz="1000" b="1">
                    <a:latin typeface="Calibri" pitchFamily="34" charset="0"/>
                  </a:rPr>
                  <a:t>30</a:t>
                </a:r>
              </a:p>
            </p:txBody>
          </p:sp>
          <p:sp>
            <p:nvSpPr>
              <p:cNvPr id="10310" name="Text Box 74"/>
              <p:cNvSpPr txBox="1">
                <a:spLocks noChangeArrowheads="1"/>
              </p:cNvSpPr>
              <p:nvPr/>
            </p:nvSpPr>
            <p:spPr bwMode="auto">
              <a:xfrm>
                <a:off x="5372095" y="869093"/>
                <a:ext cx="314330" cy="279441"/>
              </a:xfrm>
              <a:prstGeom prst="rect">
                <a:avLst/>
              </a:prstGeom>
              <a:noFill/>
              <a:ln w="9525">
                <a:noFill/>
                <a:miter lim="800000"/>
                <a:headEnd/>
                <a:tailEnd/>
              </a:ln>
            </p:spPr>
            <p:txBody>
              <a:bodyPr wrap="none">
                <a:spAutoFit/>
              </a:bodyPr>
              <a:lstStyle/>
              <a:p>
                <a:r>
                  <a:rPr lang="en-US" sz="1000" b="1">
                    <a:latin typeface="Calibri" pitchFamily="34" charset="0"/>
                  </a:rPr>
                  <a:t>33</a:t>
                </a:r>
              </a:p>
            </p:txBody>
          </p:sp>
        </p:grpSp>
        <p:grpSp>
          <p:nvGrpSpPr>
            <p:cNvPr id="10247" name="Group 84"/>
            <p:cNvGrpSpPr>
              <a:grpSpLocks/>
            </p:cNvGrpSpPr>
            <p:nvPr/>
          </p:nvGrpSpPr>
          <p:grpSpPr bwMode="auto">
            <a:xfrm>
              <a:off x="340" y="2376"/>
              <a:ext cx="4748" cy="1752"/>
              <a:chOff x="365" y="2376"/>
              <a:chExt cx="4748" cy="1752"/>
            </a:xfrm>
          </p:grpSpPr>
          <p:pic>
            <p:nvPicPr>
              <p:cNvPr id="10248" name="Picture 3" descr="vorcylav_ri.tif"/>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689" y="2400"/>
                <a:ext cx="1951" cy="1433"/>
              </a:xfrm>
              <a:prstGeom prst="rect">
                <a:avLst/>
              </a:prstGeom>
              <a:noFill/>
              <a:ln w="9525">
                <a:noFill/>
                <a:miter lim="800000"/>
                <a:headEnd/>
                <a:tailEnd/>
              </a:ln>
            </p:spPr>
          </p:pic>
          <p:sp>
            <p:nvSpPr>
              <p:cNvPr id="10249" name="TextBox 7"/>
              <p:cNvSpPr txBox="1">
                <a:spLocks noChangeArrowheads="1"/>
              </p:cNvSpPr>
              <p:nvPr/>
            </p:nvSpPr>
            <p:spPr bwMode="auto">
              <a:xfrm>
                <a:off x="570" y="3755"/>
                <a:ext cx="165" cy="173"/>
              </a:xfrm>
              <a:prstGeom prst="rect">
                <a:avLst/>
              </a:prstGeom>
              <a:noFill/>
              <a:ln w="9525">
                <a:noFill/>
                <a:miter lim="800000"/>
                <a:headEnd/>
                <a:tailEnd/>
              </a:ln>
            </p:spPr>
            <p:txBody>
              <a:bodyPr wrap="none">
                <a:spAutoFit/>
              </a:bodyPr>
              <a:lstStyle/>
              <a:p>
                <a:r>
                  <a:rPr lang="en-US" sz="1200" b="1">
                    <a:latin typeface="Calibri" pitchFamily="34" charset="0"/>
                  </a:rPr>
                  <a:t>0</a:t>
                </a:r>
              </a:p>
            </p:txBody>
          </p:sp>
          <p:sp>
            <p:nvSpPr>
              <p:cNvPr id="10250" name="TextBox 8"/>
              <p:cNvSpPr txBox="1">
                <a:spLocks noChangeArrowheads="1"/>
              </p:cNvSpPr>
              <p:nvPr/>
            </p:nvSpPr>
            <p:spPr bwMode="auto">
              <a:xfrm>
                <a:off x="570" y="3555"/>
                <a:ext cx="165" cy="173"/>
              </a:xfrm>
              <a:prstGeom prst="rect">
                <a:avLst/>
              </a:prstGeom>
              <a:noFill/>
              <a:ln w="9525">
                <a:noFill/>
                <a:miter lim="800000"/>
                <a:headEnd/>
                <a:tailEnd/>
              </a:ln>
            </p:spPr>
            <p:txBody>
              <a:bodyPr wrap="none">
                <a:spAutoFit/>
              </a:bodyPr>
              <a:lstStyle/>
              <a:p>
                <a:r>
                  <a:rPr lang="en-US" sz="1200" b="1">
                    <a:latin typeface="Calibri" pitchFamily="34" charset="0"/>
                  </a:rPr>
                  <a:t>2</a:t>
                </a:r>
              </a:p>
            </p:txBody>
          </p:sp>
          <p:sp>
            <p:nvSpPr>
              <p:cNvPr id="10251" name="TextBox 9"/>
              <p:cNvSpPr txBox="1">
                <a:spLocks noChangeArrowheads="1"/>
              </p:cNvSpPr>
              <p:nvPr/>
            </p:nvSpPr>
            <p:spPr bwMode="auto">
              <a:xfrm>
                <a:off x="570" y="3358"/>
                <a:ext cx="165" cy="173"/>
              </a:xfrm>
              <a:prstGeom prst="rect">
                <a:avLst/>
              </a:prstGeom>
              <a:noFill/>
              <a:ln w="9525">
                <a:noFill/>
                <a:miter lim="800000"/>
                <a:headEnd/>
                <a:tailEnd/>
              </a:ln>
            </p:spPr>
            <p:txBody>
              <a:bodyPr wrap="none">
                <a:spAutoFit/>
              </a:bodyPr>
              <a:lstStyle/>
              <a:p>
                <a:r>
                  <a:rPr lang="en-US" sz="1200" b="1">
                    <a:latin typeface="Calibri" pitchFamily="34" charset="0"/>
                  </a:rPr>
                  <a:t>4</a:t>
                </a:r>
              </a:p>
            </p:txBody>
          </p:sp>
          <p:sp>
            <p:nvSpPr>
              <p:cNvPr id="10252" name="TextBox 10"/>
              <p:cNvSpPr txBox="1">
                <a:spLocks noChangeArrowheads="1"/>
              </p:cNvSpPr>
              <p:nvPr/>
            </p:nvSpPr>
            <p:spPr bwMode="auto">
              <a:xfrm>
                <a:off x="570" y="3160"/>
                <a:ext cx="165" cy="173"/>
              </a:xfrm>
              <a:prstGeom prst="rect">
                <a:avLst/>
              </a:prstGeom>
              <a:noFill/>
              <a:ln w="9525">
                <a:noFill/>
                <a:miter lim="800000"/>
                <a:headEnd/>
                <a:tailEnd/>
              </a:ln>
            </p:spPr>
            <p:txBody>
              <a:bodyPr wrap="none">
                <a:spAutoFit/>
              </a:bodyPr>
              <a:lstStyle/>
              <a:p>
                <a:r>
                  <a:rPr lang="en-US" sz="1200" b="1">
                    <a:latin typeface="Calibri" pitchFamily="34" charset="0"/>
                  </a:rPr>
                  <a:t>6</a:t>
                </a:r>
              </a:p>
            </p:txBody>
          </p:sp>
          <p:sp>
            <p:nvSpPr>
              <p:cNvPr id="10253" name="TextBox 11"/>
              <p:cNvSpPr txBox="1">
                <a:spLocks noChangeArrowheads="1"/>
              </p:cNvSpPr>
              <p:nvPr/>
            </p:nvSpPr>
            <p:spPr bwMode="auto">
              <a:xfrm>
                <a:off x="570" y="2960"/>
                <a:ext cx="165" cy="173"/>
              </a:xfrm>
              <a:prstGeom prst="rect">
                <a:avLst/>
              </a:prstGeom>
              <a:noFill/>
              <a:ln w="9525">
                <a:noFill/>
                <a:miter lim="800000"/>
                <a:headEnd/>
                <a:tailEnd/>
              </a:ln>
            </p:spPr>
            <p:txBody>
              <a:bodyPr wrap="none">
                <a:spAutoFit/>
              </a:bodyPr>
              <a:lstStyle/>
              <a:p>
                <a:r>
                  <a:rPr lang="en-US" sz="1200" b="1">
                    <a:latin typeface="Calibri" pitchFamily="34" charset="0"/>
                  </a:rPr>
                  <a:t>8</a:t>
                </a:r>
              </a:p>
            </p:txBody>
          </p:sp>
          <p:sp>
            <p:nvSpPr>
              <p:cNvPr id="10254" name="TextBox 12"/>
              <p:cNvSpPr txBox="1">
                <a:spLocks noChangeArrowheads="1"/>
              </p:cNvSpPr>
              <p:nvPr/>
            </p:nvSpPr>
            <p:spPr bwMode="auto">
              <a:xfrm>
                <a:off x="527" y="2763"/>
                <a:ext cx="214" cy="173"/>
              </a:xfrm>
              <a:prstGeom prst="rect">
                <a:avLst/>
              </a:prstGeom>
              <a:noFill/>
              <a:ln w="9525">
                <a:noFill/>
                <a:miter lim="800000"/>
                <a:headEnd/>
                <a:tailEnd/>
              </a:ln>
            </p:spPr>
            <p:txBody>
              <a:bodyPr wrap="none">
                <a:spAutoFit/>
              </a:bodyPr>
              <a:lstStyle/>
              <a:p>
                <a:r>
                  <a:rPr lang="en-US" sz="1200" b="1">
                    <a:latin typeface="Calibri" pitchFamily="34" charset="0"/>
                  </a:rPr>
                  <a:t>10</a:t>
                </a:r>
              </a:p>
            </p:txBody>
          </p:sp>
          <p:sp>
            <p:nvSpPr>
              <p:cNvPr id="10255" name="TextBox 13"/>
              <p:cNvSpPr txBox="1">
                <a:spLocks noChangeArrowheads="1"/>
              </p:cNvSpPr>
              <p:nvPr/>
            </p:nvSpPr>
            <p:spPr bwMode="auto">
              <a:xfrm>
                <a:off x="526" y="2573"/>
                <a:ext cx="214" cy="173"/>
              </a:xfrm>
              <a:prstGeom prst="rect">
                <a:avLst/>
              </a:prstGeom>
              <a:noFill/>
              <a:ln w="9525">
                <a:noFill/>
                <a:miter lim="800000"/>
                <a:headEnd/>
                <a:tailEnd/>
              </a:ln>
            </p:spPr>
            <p:txBody>
              <a:bodyPr wrap="none">
                <a:spAutoFit/>
              </a:bodyPr>
              <a:lstStyle/>
              <a:p>
                <a:r>
                  <a:rPr lang="en-US" sz="1200" b="1">
                    <a:latin typeface="Calibri" pitchFamily="34" charset="0"/>
                  </a:rPr>
                  <a:t>12</a:t>
                </a:r>
              </a:p>
            </p:txBody>
          </p:sp>
          <p:sp>
            <p:nvSpPr>
              <p:cNvPr id="10256" name="TextBox 14"/>
              <p:cNvSpPr txBox="1">
                <a:spLocks noChangeArrowheads="1"/>
              </p:cNvSpPr>
              <p:nvPr/>
            </p:nvSpPr>
            <p:spPr bwMode="auto">
              <a:xfrm>
                <a:off x="526" y="2376"/>
                <a:ext cx="214" cy="173"/>
              </a:xfrm>
              <a:prstGeom prst="rect">
                <a:avLst/>
              </a:prstGeom>
              <a:noFill/>
              <a:ln w="9525">
                <a:noFill/>
                <a:miter lim="800000"/>
                <a:headEnd/>
                <a:tailEnd/>
              </a:ln>
            </p:spPr>
            <p:txBody>
              <a:bodyPr wrap="none">
                <a:spAutoFit/>
              </a:bodyPr>
              <a:lstStyle/>
              <a:p>
                <a:r>
                  <a:rPr lang="en-US" sz="1200" b="1">
                    <a:latin typeface="Calibri" pitchFamily="34" charset="0"/>
                  </a:rPr>
                  <a:t>14</a:t>
                </a:r>
              </a:p>
            </p:txBody>
          </p:sp>
          <p:sp>
            <p:nvSpPr>
              <p:cNvPr id="10257" name="TextBox 15"/>
              <p:cNvSpPr txBox="1">
                <a:spLocks noChangeArrowheads="1"/>
              </p:cNvSpPr>
              <p:nvPr/>
            </p:nvSpPr>
            <p:spPr bwMode="auto">
              <a:xfrm>
                <a:off x="570" y="3653"/>
                <a:ext cx="165" cy="173"/>
              </a:xfrm>
              <a:prstGeom prst="rect">
                <a:avLst/>
              </a:prstGeom>
              <a:noFill/>
              <a:ln w="9525">
                <a:noFill/>
                <a:miter lim="800000"/>
                <a:headEnd/>
                <a:tailEnd/>
              </a:ln>
            </p:spPr>
            <p:txBody>
              <a:bodyPr wrap="none">
                <a:spAutoFit/>
              </a:bodyPr>
              <a:lstStyle/>
              <a:p>
                <a:r>
                  <a:rPr lang="en-US" sz="1200" b="1">
                    <a:latin typeface="Calibri" pitchFamily="34" charset="0"/>
                  </a:rPr>
                  <a:t>1</a:t>
                </a:r>
              </a:p>
            </p:txBody>
          </p:sp>
          <p:sp>
            <p:nvSpPr>
              <p:cNvPr id="10258" name="TextBox 16"/>
              <p:cNvSpPr txBox="1">
                <a:spLocks noChangeArrowheads="1"/>
              </p:cNvSpPr>
              <p:nvPr/>
            </p:nvSpPr>
            <p:spPr bwMode="auto">
              <a:xfrm>
                <a:off x="570" y="3452"/>
                <a:ext cx="165" cy="173"/>
              </a:xfrm>
              <a:prstGeom prst="rect">
                <a:avLst/>
              </a:prstGeom>
              <a:noFill/>
              <a:ln w="9525">
                <a:noFill/>
                <a:miter lim="800000"/>
                <a:headEnd/>
                <a:tailEnd/>
              </a:ln>
            </p:spPr>
            <p:txBody>
              <a:bodyPr wrap="none">
                <a:spAutoFit/>
              </a:bodyPr>
              <a:lstStyle/>
              <a:p>
                <a:r>
                  <a:rPr lang="en-US" sz="1200" b="1">
                    <a:latin typeface="Calibri" pitchFamily="34" charset="0"/>
                  </a:rPr>
                  <a:t>3</a:t>
                </a:r>
              </a:p>
            </p:txBody>
          </p:sp>
          <p:sp>
            <p:nvSpPr>
              <p:cNvPr id="10259" name="TextBox 17"/>
              <p:cNvSpPr txBox="1">
                <a:spLocks noChangeArrowheads="1"/>
              </p:cNvSpPr>
              <p:nvPr/>
            </p:nvSpPr>
            <p:spPr bwMode="auto">
              <a:xfrm>
                <a:off x="570" y="3255"/>
                <a:ext cx="165" cy="173"/>
              </a:xfrm>
              <a:prstGeom prst="rect">
                <a:avLst/>
              </a:prstGeom>
              <a:noFill/>
              <a:ln w="9525">
                <a:noFill/>
                <a:miter lim="800000"/>
                <a:headEnd/>
                <a:tailEnd/>
              </a:ln>
            </p:spPr>
            <p:txBody>
              <a:bodyPr wrap="none">
                <a:spAutoFit/>
              </a:bodyPr>
              <a:lstStyle/>
              <a:p>
                <a:r>
                  <a:rPr lang="en-US" sz="1200" b="1">
                    <a:latin typeface="Calibri" pitchFamily="34" charset="0"/>
                  </a:rPr>
                  <a:t>5</a:t>
                </a:r>
              </a:p>
            </p:txBody>
          </p:sp>
          <p:sp>
            <p:nvSpPr>
              <p:cNvPr id="10260" name="TextBox 18"/>
              <p:cNvSpPr txBox="1">
                <a:spLocks noChangeArrowheads="1"/>
              </p:cNvSpPr>
              <p:nvPr/>
            </p:nvSpPr>
            <p:spPr bwMode="auto">
              <a:xfrm>
                <a:off x="570" y="3059"/>
                <a:ext cx="165" cy="173"/>
              </a:xfrm>
              <a:prstGeom prst="rect">
                <a:avLst/>
              </a:prstGeom>
              <a:noFill/>
              <a:ln w="9525">
                <a:noFill/>
                <a:miter lim="800000"/>
                <a:headEnd/>
                <a:tailEnd/>
              </a:ln>
            </p:spPr>
            <p:txBody>
              <a:bodyPr wrap="none">
                <a:spAutoFit/>
              </a:bodyPr>
              <a:lstStyle/>
              <a:p>
                <a:r>
                  <a:rPr lang="en-US" sz="1200" b="1">
                    <a:latin typeface="Calibri" pitchFamily="34" charset="0"/>
                  </a:rPr>
                  <a:t>7</a:t>
                </a:r>
              </a:p>
            </p:txBody>
          </p:sp>
          <p:sp>
            <p:nvSpPr>
              <p:cNvPr id="10261" name="TextBox 19"/>
              <p:cNvSpPr txBox="1">
                <a:spLocks noChangeArrowheads="1"/>
              </p:cNvSpPr>
              <p:nvPr/>
            </p:nvSpPr>
            <p:spPr bwMode="auto">
              <a:xfrm>
                <a:off x="570" y="2869"/>
                <a:ext cx="165" cy="173"/>
              </a:xfrm>
              <a:prstGeom prst="rect">
                <a:avLst/>
              </a:prstGeom>
              <a:noFill/>
              <a:ln w="9525">
                <a:noFill/>
                <a:miter lim="800000"/>
                <a:headEnd/>
                <a:tailEnd/>
              </a:ln>
            </p:spPr>
            <p:txBody>
              <a:bodyPr wrap="none">
                <a:spAutoFit/>
              </a:bodyPr>
              <a:lstStyle/>
              <a:p>
                <a:r>
                  <a:rPr lang="en-US" sz="1200" b="1">
                    <a:latin typeface="Calibri" pitchFamily="34" charset="0"/>
                  </a:rPr>
                  <a:t>9</a:t>
                </a:r>
              </a:p>
            </p:txBody>
          </p:sp>
          <p:sp>
            <p:nvSpPr>
              <p:cNvPr id="10262" name="TextBox 20"/>
              <p:cNvSpPr txBox="1">
                <a:spLocks noChangeArrowheads="1"/>
              </p:cNvSpPr>
              <p:nvPr/>
            </p:nvSpPr>
            <p:spPr bwMode="auto">
              <a:xfrm>
                <a:off x="525" y="2668"/>
                <a:ext cx="214" cy="173"/>
              </a:xfrm>
              <a:prstGeom prst="rect">
                <a:avLst/>
              </a:prstGeom>
              <a:noFill/>
              <a:ln w="9525">
                <a:noFill/>
                <a:miter lim="800000"/>
                <a:headEnd/>
                <a:tailEnd/>
              </a:ln>
            </p:spPr>
            <p:txBody>
              <a:bodyPr wrap="none">
                <a:spAutoFit/>
              </a:bodyPr>
              <a:lstStyle/>
              <a:p>
                <a:r>
                  <a:rPr lang="en-US" sz="1200" b="1">
                    <a:latin typeface="Calibri" pitchFamily="34" charset="0"/>
                  </a:rPr>
                  <a:t>11</a:t>
                </a:r>
              </a:p>
            </p:txBody>
          </p:sp>
          <p:sp>
            <p:nvSpPr>
              <p:cNvPr id="10263" name="TextBox 21"/>
              <p:cNvSpPr txBox="1">
                <a:spLocks noChangeArrowheads="1"/>
              </p:cNvSpPr>
              <p:nvPr/>
            </p:nvSpPr>
            <p:spPr bwMode="auto">
              <a:xfrm>
                <a:off x="526" y="2467"/>
                <a:ext cx="214" cy="173"/>
              </a:xfrm>
              <a:prstGeom prst="rect">
                <a:avLst/>
              </a:prstGeom>
              <a:noFill/>
              <a:ln w="9525">
                <a:noFill/>
                <a:miter lim="800000"/>
                <a:headEnd/>
                <a:tailEnd/>
              </a:ln>
            </p:spPr>
            <p:txBody>
              <a:bodyPr wrap="none">
                <a:spAutoFit/>
              </a:bodyPr>
              <a:lstStyle/>
              <a:p>
                <a:r>
                  <a:rPr lang="en-US" sz="1200" b="1">
                    <a:latin typeface="Calibri" pitchFamily="34" charset="0"/>
                  </a:rPr>
                  <a:t>13</a:t>
                </a:r>
              </a:p>
            </p:txBody>
          </p:sp>
          <p:sp>
            <p:nvSpPr>
              <p:cNvPr id="20" name="TextBox 19"/>
              <p:cNvSpPr txBox="1"/>
              <p:nvPr/>
            </p:nvSpPr>
            <p:spPr>
              <a:xfrm>
                <a:off x="365" y="2907"/>
                <a:ext cx="252" cy="520"/>
              </a:xfrm>
              <a:prstGeom prst="rect">
                <a:avLst/>
              </a:prstGeom>
              <a:noFill/>
            </p:spPr>
            <p:txBody>
              <a:bodyPr vert="vert270" wrap="none">
                <a:spAutoFit/>
              </a:bodyPr>
              <a:lstStyle/>
              <a:p>
                <a:pPr fontAlgn="auto">
                  <a:spcBef>
                    <a:spcPts val="0"/>
                  </a:spcBef>
                  <a:spcAft>
                    <a:spcPts val="0"/>
                  </a:spcAft>
                  <a:defRPr/>
                </a:pPr>
                <a:r>
                  <a:rPr lang="en-US" sz="1400" b="1" dirty="0">
                    <a:latin typeface="+mn-lt"/>
                    <a:cs typeface="+mn-cs"/>
                  </a:rPr>
                  <a:t>height (km)</a:t>
                </a:r>
              </a:p>
            </p:txBody>
          </p:sp>
          <p:sp>
            <p:nvSpPr>
              <p:cNvPr id="10265" name="TextBox 23"/>
              <p:cNvSpPr txBox="1">
                <a:spLocks noChangeArrowheads="1"/>
              </p:cNvSpPr>
              <p:nvPr/>
            </p:nvSpPr>
            <p:spPr bwMode="auto">
              <a:xfrm>
                <a:off x="1150" y="3816"/>
                <a:ext cx="165" cy="173"/>
              </a:xfrm>
              <a:prstGeom prst="rect">
                <a:avLst/>
              </a:prstGeom>
              <a:noFill/>
              <a:ln w="9525">
                <a:noFill/>
                <a:miter lim="800000"/>
                <a:headEnd/>
                <a:tailEnd/>
              </a:ln>
            </p:spPr>
            <p:txBody>
              <a:bodyPr wrap="none">
                <a:spAutoFit/>
              </a:bodyPr>
              <a:lstStyle/>
              <a:p>
                <a:r>
                  <a:rPr lang="en-US" sz="1200" b="1">
                    <a:latin typeface="Calibri" pitchFamily="34" charset="0"/>
                  </a:rPr>
                  <a:t>1</a:t>
                </a:r>
              </a:p>
            </p:txBody>
          </p:sp>
          <p:sp>
            <p:nvSpPr>
              <p:cNvPr id="10266" name="TextBox 24"/>
              <p:cNvSpPr txBox="1">
                <a:spLocks noChangeArrowheads="1"/>
              </p:cNvSpPr>
              <p:nvPr/>
            </p:nvSpPr>
            <p:spPr bwMode="auto">
              <a:xfrm>
                <a:off x="1835" y="3816"/>
                <a:ext cx="165" cy="173"/>
              </a:xfrm>
              <a:prstGeom prst="rect">
                <a:avLst/>
              </a:prstGeom>
              <a:noFill/>
              <a:ln w="9525">
                <a:noFill/>
                <a:miter lim="800000"/>
                <a:headEnd/>
                <a:tailEnd/>
              </a:ln>
            </p:spPr>
            <p:txBody>
              <a:bodyPr wrap="none">
                <a:spAutoFit/>
              </a:bodyPr>
              <a:lstStyle/>
              <a:p>
                <a:r>
                  <a:rPr lang="en-US" sz="1200" b="1">
                    <a:latin typeface="Calibri" pitchFamily="34" charset="0"/>
                  </a:rPr>
                  <a:t>2</a:t>
                </a:r>
              </a:p>
            </p:txBody>
          </p:sp>
          <p:sp>
            <p:nvSpPr>
              <p:cNvPr id="10267" name="TextBox 25"/>
              <p:cNvSpPr txBox="1">
                <a:spLocks noChangeArrowheads="1"/>
              </p:cNvSpPr>
              <p:nvPr/>
            </p:nvSpPr>
            <p:spPr bwMode="auto">
              <a:xfrm>
                <a:off x="780" y="3816"/>
                <a:ext cx="240" cy="173"/>
              </a:xfrm>
              <a:prstGeom prst="rect">
                <a:avLst/>
              </a:prstGeom>
              <a:noFill/>
              <a:ln w="9525">
                <a:noFill/>
                <a:miter lim="800000"/>
                <a:headEnd/>
                <a:tailEnd/>
              </a:ln>
            </p:spPr>
            <p:txBody>
              <a:bodyPr wrap="none">
                <a:spAutoFit/>
              </a:bodyPr>
              <a:lstStyle/>
              <a:p>
                <a:r>
                  <a:rPr lang="en-US" sz="1200" b="1">
                    <a:latin typeface="Calibri" pitchFamily="34" charset="0"/>
                  </a:rPr>
                  <a:t>0.5</a:t>
                </a:r>
              </a:p>
            </p:txBody>
          </p:sp>
          <p:sp>
            <p:nvSpPr>
              <p:cNvPr id="10268" name="TextBox 26"/>
              <p:cNvSpPr txBox="1">
                <a:spLocks noChangeArrowheads="1"/>
              </p:cNvSpPr>
              <p:nvPr/>
            </p:nvSpPr>
            <p:spPr bwMode="auto">
              <a:xfrm>
                <a:off x="1468" y="3816"/>
                <a:ext cx="240" cy="173"/>
              </a:xfrm>
              <a:prstGeom prst="rect">
                <a:avLst/>
              </a:prstGeom>
              <a:noFill/>
              <a:ln w="9525">
                <a:noFill/>
                <a:miter lim="800000"/>
                <a:headEnd/>
                <a:tailEnd/>
              </a:ln>
            </p:spPr>
            <p:txBody>
              <a:bodyPr wrap="none">
                <a:spAutoFit/>
              </a:bodyPr>
              <a:lstStyle/>
              <a:p>
                <a:r>
                  <a:rPr lang="en-US" sz="1200" b="1">
                    <a:latin typeface="Calibri" pitchFamily="34" charset="0"/>
                  </a:rPr>
                  <a:t>1.5</a:t>
                </a:r>
              </a:p>
            </p:txBody>
          </p:sp>
          <p:sp>
            <p:nvSpPr>
              <p:cNvPr id="10269" name="TextBox 27"/>
              <p:cNvSpPr txBox="1">
                <a:spLocks noChangeArrowheads="1"/>
              </p:cNvSpPr>
              <p:nvPr/>
            </p:nvSpPr>
            <p:spPr bwMode="auto">
              <a:xfrm>
                <a:off x="2516" y="3816"/>
                <a:ext cx="165" cy="173"/>
              </a:xfrm>
              <a:prstGeom prst="rect">
                <a:avLst/>
              </a:prstGeom>
              <a:noFill/>
              <a:ln w="9525">
                <a:noFill/>
                <a:miter lim="800000"/>
                <a:headEnd/>
                <a:tailEnd/>
              </a:ln>
            </p:spPr>
            <p:txBody>
              <a:bodyPr wrap="none">
                <a:spAutoFit/>
              </a:bodyPr>
              <a:lstStyle/>
              <a:p>
                <a:r>
                  <a:rPr lang="en-US" sz="1200" b="1">
                    <a:latin typeface="Calibri" pitchFamily="34" charset="0"/>
                  </a:rPr>
                  <a:t>3</a:t>
                </a:r>
              </a:p>
            </p:txBody>
          </p:sp>
          <p:sp>
            <p:nvSpPr>
              <p:cNvPr id="10270" name="TextBox 28"/>
              <p:cNvSpPr txBox="1">
                <a:spLocks noChangeArrowheads="1"/>
              </p:cNvSpPr>
              <p:nvPr/>
            </p:nvSpPr>
            <p:spPr bwMode="auto">
              <a:xfrm>
                <a:off x="2149" y="3816"/>
                <a:ext cx="240" cy="173"/>
              </a:xfrm>
              <a:prstGeom prst="rect">
                <a:avLst/>
              </a:prstGeom>
              <a:noFill/>
              <a:ln w="9525">
                <a:noFill/>
                <a:miter lim="800000"/>
                <a:headEnd/>
                <a:tailEnd/>
              </a:ln>
            </p:spPr>
            <p:txBody>
              <a:bodyPr wrap="none">
                <a:spAutoFit/>
              </a:bodyPr>
              <a:lstStyle/>
              <a:p>
                <a:r>
                  <a:rPr lang="en-US" sz="1200" b="1">
                    <a:latin typeface="Calibri" pitchFamily="34" charset="0"/>
                  </a:rPr>
                  <a:t>2.5</a:t>
                </a:r>
              </a:p>
            </p:txBody>
          </p:sp>
          <p:sp>
            <p:nvSpPr>
              <p:cNvPr id="10271" name="TextBox 29"/>
              <p:cNvSpPr txBox="1">
                <a:spLocks noChangeArrowheads="1"/>
              </p:cNvSpPr>
              <p:nvPr/>
            </p:nvSpPr>
            <p:spPr bwMode="auto">
              <a:xfrm>
                <a:off x="1386" y="3936"/>
                <a:ext cx="467" cy="192"/>
              </a:xfrm>
              <a:prstGeom prst="rect">
                <a:avLst/>
              </a:prstGeom>
              <a:noFill/>
              <a:ln w="9525">
                <a:noFill/>
                <a:miter lim="800000"/>
                <a:headEnd/>
                <a:tailEnd/>
              </a:ln>
            </p:spPr>
            <p:txBody>
              <a:bodyPr wrap="none">
                <a:spAutoFit/>
              </a:bodyPr>
              <a:lstStyle/>
              <a:p>
                <a:r>
                  <a:rPr lang="en-US" sz="1400" b="1">
                    <a:latin typeface="Calibri" pitchFamily="34" charset="0"/>
                  </a:rPr>
                  <a:t>r/RMW</a:t>
                </a:r>
              </a:p>
            </p:txBody>
          </p:sp>
          <p:sp>
            <p:nvSpPr>
              <p:cNvPr id="10272" name="TextBox 24"/>
              <p:cNvSpPr txBox="1">
                <a:spLocks noChangeArrowheads="1"/>
              </p:cNvSpPr>
              <p:nvPr/>
            </p:nvSpPr>
            <p:spPr bwMode="auto">
              <a:xfrm>
                <a:off x="1826" y="3388"/>
                <a:ext cx="864" cy="404"/>
              </a:xfrm>
              <a:prstGeom prst="rect">
                <a:avLst/>
              </a:prstGeom>
              <a:noFill/>
              <a:ln w="9525">
                <a:noFill/>
                <a:miter lim="800000"/>
                <a:headEnd/>
                <a:tailEnd/>
              </a:ln>
            </p:spPr>
            <p:txBody>
              <a:bodyPr>
                <a:spAutoFit/>
              </a:bodyPr>
              <a:lstStyle/>
              <a:p>
                <a:r>
                  <a:rPr lang="en-US" b="1" dirty="0">
                    <a:solidFill>
                      <a:schemeClr val="bg1"/>
                    </a:solidFill>
                    <a:effectLst>
                      <a:outerShdw blurRad="38100" dist="38100" dir="2700000" algn="tl">
                        <a:srgbClr val="000000">
                          <a:alpha val="43137"/>
                        </a:srgbClr>
                      </a:outerShdw>
                    </a:effectLst>
                    <a:latin typeface="Calibri" pitchFamily="34" charset="0"/>
                  </a:rPr>
                  <a:t>Doppler Composites</a:t>
                </a:r>
              </a:p>
            </p:txBody>
          </p:sp>
          <p:sp>
            <p:nvSpPr>
              <p:cNvPr id="10273" name="TextBox 24"/>
              <p:cNvSpPr txBox="1">
                <a:spLocks noChangeArrowheads="1"/>
              </p:cNvSpPr>
              <p:nvPr/>
            </p:nvSpPr>
            <p:spPr bwMode="auto">
              <a:xfrm>
                <a:off x="4009" y="3436"/>
                <a:ext cx="1104" cy="404"/>
              </a:xfrm>
              <a:prstGeom prst="rect">
                <a:avLst/>
              </a:prstGeom>
              <a:noFill/>
              <a:ln w="9525">
                <a:noFill/>
                <a:miter lim="800000"/>
                <a:headEnd/>
                <a:tailEnd/>
              </a:ln>
            </p:spPr>
            <p:txBody>
              <a:bodyPr>
                <a:spAutoFit/>
              </a:bodyPr>
              <a:lstStyle/>
              <a:p>
                <a:r>
                  <a:rPr lang="en-US" b="1">
                    <a:solidFill>
                      <a:schemeClr val="bg1"/>
                    </a:solidFill>
                    <a:effectLst>
                      <a:outerShdw blurRad="38100" dist="38100" dir="2700000" algn="tl">
                        <a:srgbClr val="000000">
                          <a:alpha val="43137"/>
                        </a:srgbClr>
                      </a:outerShdw>
                    </a:effectLst>
                    <a:latin typeface="Calibri" pitchFamily="34" charset="0"/>
                  </a:rPr>
                  <a:t>3 km HWRF</a:t>
                </a:r>
              </a:p>
              <a:p>
                <a:r>
                  <a:rPr lang="en-US" b="1">
                    <a:solidFill>
                      <a:schemeClr val="bg1"/>
                    </a:solidFill>
                    <a:effectLst>
                      <a:outerShdw blurRad="38100" dist="38100" dir="2700000" algn="tl">
                        <a:srgbClr val="000000">
                          <a:alpha val="43137"/>
                        </a:srgbClr>
                      </a:outerShdw>
                    </a:effectLst>
                    <a:latin typeface="Calibri" pitchFamily="34" charset="0"/>
                  </a:rPr>
                  <a:t>Hurricane Earl</a:t>
                </a:r>
              </a:p>
            </p:txBody>
          </p:sp>
          <p:sp>
            <p:nvSpPr>
              <p:cNvPr id="10274" name="Rectangle 81"/>
              <p:cNvSpPr>
                <a:spLocks noChangeArrowheads="1"/>
              </p:cNvSpPr>
              <p:nvPr/>
            </p:nvSpPr>
            <p:spPr bwMode="auto">
              <a:xfrm>
                <a:off x="912" y="2640"/>
                <a:ext cx="1248" cy="144"/>
              </a:xfrm>
              <a:prstGeom prst="rect">
                <a:avLst/>
              </a:prstGeom>
              <a:noFill/>
              <a:ln w="9525">
                <a:noFill/>
                <a:miter lim="800000"/>
                <a:headEnd/>
                <a:tailEnd/>
              </a:ln>
            </p:spPr>
            <p:txBody>
              <a:bodyPr wrap="none" anchor="ctr"/>
              <a:lstStyle/>
              <a:p>
                <a:pPr algn="ctr"/>
                <a:r>
                  <a:rPr lang="en-US" sz="1200" dirty="0">
                    <a:solidFill>
                      <a:schemeClr val="bg1"/>
                    </a:solidFill>
                  </a:rPr>
                  <a:t>Rogers et al 2012, MWR</a:t>
                </a:r>
              </a:p>
            </p:txBody>
          </p:sp>
        </p:grpSp>
      </p:grpSp>
      <p:sp>
        <p:nvSpPr>
          <p:cNvPr id="10244" name="Title 1"/>
          <p:cNvSpPr txBox="1">
            <a:spLocks/>
          </p:cNvSpPr>
          <p:nvPr/>
        </p:nvSpPr>
        <p:spPr bwMode="auto">
          <a:xfrm>
            <a:off x="-76200" y="228600"/>
            <a:ext cx="92964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STRUCTURE PREDICTIONS:</a:t>
            </a:r>
            <a:r>
              <a:rPr lang="en-US" sz="3200" i="1" dirty="0">
                <a:solidFill>
                  <a:srgbClr val="FF0000"/>
                </a:solidFill>
                <a:latin typeface="Calibri" pitchFamily="34" charset="0"/>
              </a:rPr>
              <a:t/>
            </a:r>
            <a:br>
              <a:rPr lang="en-US" sz="3200" i="1" dirty="0">
                <a:solidFill>
                  <a:srgbClr val="FF0000"/>
                </a:solidFill>
                <a:latin typeface="Calibri" pitchFamily="34" charset="0"/>
              </a:rPr>
            </a:br>
            <a:r>
              <a:rPr lang="en-US" sz="3200" b="1" dirty="0">
                <a:solidFill>
                  <a:srgbClr val="376092"/>
                </a:solidFill>
                <a:latin typeface="Calibri" pitchFamily="34" charset="0"/>
              </a:rPr>
              <a:t>SIGNIFICANT GAINS WITH RESOLUTION AND PHYSICS</a:t>
            </a:r>
            <a:endParaRPr lang="en-US" sz="3200" i="1" dirty="0">
              <a:latin typeface="Calibri" pitchFamily="34" charset="0"/>
            </a:endParaRPr>
          </a:p>
        </p:txBody>
      </p:sp>
      <p:sp>
        <p:nvSpPr>
          <p:cNvPr id="10245" name="Rectangle 5"/>
          <p:cNvSpPr txBox="1">
            <a:spLocks noGrp="1" noChangeArrowheads="1"/>
          </p:cNvSpPr>
          <p:nvPr/>
        </p:nvSpPr>
        <p:spPr bwMode="auto">
          <a:xfrm>
            <a:off x="7772400" y="64008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Promises</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srcRect/>
          <a:stretch>
            <a:fillRect/>
          </a:stretch>
        </p:blipFill>
        <p:spPr bwMode="auto">
          <a:xfrm>
            <a:off x="246376" y="3786187"/>
            <a:ext cx="4249424" cy="3071813"/>
          </a:xfrm>
          <a:prstGeom prst="rect">
            <a:avLst/>
          </a:prstGeom>
          <a:noFill/>
          <a:ln w="9525">
            <a:noFill/>
            <a:miter lim="800000"/>
            <a:headEnd/>
            <a:tailEnd/>
          </a:ln>
          <a:effectLst/>
        </p:spPr>
      </p:pic>
      <p:pic>
        <p:nvPicPr>
          <p:cNvPr id="11267" name="Picture 12"/>
          <p:cNvPicPr>
            <a:picLocks noChangeAspect="1" noChangeArrowheads="1"/>
          </p:cNvPicPr>
          <p:nvPr/>
        </p:nvPicPr>
        <p:blipFill>
          <a:blip r:embed="rId4" cstate="print"/>
          <a:srcRect/>
          <a:stretch>
            <a:fillRect/>
          </a:stretch>
        </p:blipFill>
        <p:spPr bwMode="auto">
          <a:xfrm>
            <a:off x="381000" y="862828"/>
            <a:ext cx="4089069" cy="3023372"/>
          </a:xfrm>
          <a:prstGeom prst="rect">
            <a:avLst/>
          </a:prstGeom>
          <a:noFill/>
          <a:ln w="9525">
            <a:noFill/>
            <a:miter lim="800000"/>
            <a:headEnd/>
            <a:tailEnd/>
          </a:ln>
          <a:effectLst/>
        </p:spPr>
      </p:pic>
      <p:sp>
        <p:nvSpPr>
          <p:cNvPr id="11268" name="Title 1"/>
          <p:cNvSpPr txBox="1">
            <a:spLocks/>
          </p:cNvSpPr>
          <p:nvPr/>
        </p:nvSpPr>
        <p:spPr bwMode="auto">
          <a:xfrm>
            <a:off x="0" y="228600"/>
            <a:ext cx="9144000" cy="762000"/>
          </a:xfrm>
          <a:prstGeom prst="rect">
            <a:avLst/>
          </a:prstGeom>
          <a:noFill/>
          <a:ln w="9525">
            <a:noFill/>
            <a:miter lim="800000"/>
            <a:headEnd/>
            <a:tailEnd/>
          </a:ln>
        </p:spPr>
        <p:txBody>
          <a:bodyPr anchor="ctr"/>
          <a:lstStyle/>
          <a:p>
            <a:pPr algn="ctr">
              <a:lnSpc>
                <a:spcPct val="80000"/>
              </a:lnSpc>
            </a:pPr>
            <a:r>
              <a:rPr lang="en-US" sz="3200" b="1" dirty="0">
                <a:solidFill>
                  <a:srgbClr val="953735"/>
                </a:solidFill>
                <a:latin typeface="Calibri" pitchFamily="34" charset="0"/>
              </a:rPr>
              <a:t>TRACK PREDICTIONS:</a:t>
            </a:r>
            <a:r>
              <a:rPr lang="en-US" sz="3200" i="1" dirty="0">
                <a:solidFill>
                  <a:srgbClr val="FF0000"/>
                </a:solidFill>
                <a:latin typeface="Calibri" pitchFamily="34" charset="0"/>
              </a:rPr>
              <a:t/>
            </a:r>
            <a:br>
              <a:rPr lang="en-US" sz="3200" i="1" dirty="0">
                <a:solidFill>
                  <a:srgbClr val="FF0000"/>
                </a:solidFill>
                <a:latin typeface="Calibri" pitchFamily="34" charset="0"/>
              </a:rPr>
            </a:br>
            <a:r>
              <a:rPr lang="en-US" sz="3200" b="1" dirty="0">
                <a:solidFill>
                  <a:srgbClr val="376092"/>
                </a:solidFill>
                <a:latin typeface="Calibri" pitchFamily="34" charset="0"/>
              </a:rPr>
              <a:t>SIGNIFICANT GAINS WITH RESOLUTION AND PHYSICS</a:t>
            </a:r>
            <a:endParaRPr lang="en-US" sz="3200" i="1" dirty="0">
              <a:latin typeface="Calibri" pitchFamily="34" charset="0"/>
            </a:endParaRPr>
          </a:p>
        </p:txBody>
      </p:sp>
      <p:sp>
        <p:nvSpPr>
          <p:cNvPr id="11269" name="Rectangle 5"/>
          <p:cNvSpPr txBox="1">
            <a:spLocks noGrp="1" noChangeArrowheads="1"/>
          </p:cNvSpPr>
          <p:nvPr/>
        </p:nvSpPr>
        <p:spPr bwMode="auto">
          <a:xfrm>
            <a:off x="7772400" y="6400800"/>
            <a:ext cx="838200" cy="228600"/>
          </a:xfrm>
          <a:prstGeom prst="rect">
            <a:avLst/>
          </a:prstGeom>
          <a:noFill/>
          <a:ln w="9525">
            <a:noFill/>
            <a:miter lim="800000"/>
            <a:headEnd/>
            <a:tailEnd/>
          </a:ln>
        </p:spPr>
        <p:txBody>
          <a:bodyPr/>
          <a:lstStyle/>
          <a:p>
            <a:r>
              <a:rPr lang="en-US" sz="1100">
                <a:solidFill>
                  <a:srgbClr val="606060"/>
                </a:solidFill>
                <a:ea typeface="MS PGothic" pitchFamily="34" charset="-128"/>
              </a:rPr>
              <a:t>Promises</a:t>
            </a:r>
          </a:p>
        </p:txBody>
      </p:sp>
      <p:pic>
        <p:nvPicPr>
          <p:cNvPr id="11270" name="Picture 3"/>
          <p:cNvPicPr>
            <a:picLocks noChangeAspect="1" noChangeArrowheads="1"/>
          </p:cNvPicPr>
          <p:nvPr/>
        </p:nvPicPr>
        <p:blipFill>
          <a:blip r:embed="rId5" cstate="print"/>
          <a:srcRect/>
          <a:stretch>
            <a:fillRect/>
          </a:stretch>
        </p:blipFill>
        <p:spPr bwMode="auto">
          <a:xfrm>
            <a:off x="4648200" y="1272876"/>
            <a:ext cx="4343400" cy="3832524"/>
          </a:xfrm>
          <a:prstGeom prst="rect">
            <a:avLst/>
          </a:prstGeom>
          <a:noFill/>
          <a:ln w="9525">
            <a:noFill/>
            <a:miter lim="800000"/>
            <a:headEnd/>
            <a:tailEnd/>
          </a:ln>
        </p:spPr>
      </p:pic>
      <p:sp>
        <p:nvSpPr>
          <p:cNvPr id="11271" name="Line 15"/>
          <p:cNvSpPr>
            <a:spLocks noChangeShapeType="1"/>
          </p:cNvSpPr>
          <p:nvPr/>
        </p:nvSpPr>
        <p:spPr bwMode="auto">
          <a:xfrm flipH="1" flipV="1">
            <a:off x="6400799" y="2935287"/>
            <a:ext cx="542925" cy="542925"/>
          </a:xfrm>
          <a:prstGeom prst="line">
            <a:avLst/>
          </a:prstGeom>
          <a:noFill/>
          <a:ln w="9525">
            <a:solidFill>
              <a:schemeClr val="hlink"/>
            </a:solidFill>
            <a:round/>
            <a:headEnd/>
            <a:tailEnd type="triangle" w="med" len="med"/>
          </a:ln>
          <a:effectLst/>
        </p:spPr>
        <p:txBody>
          <a:bodyPr/>
          <a:lstStyle/>
          <a:p>
            <a:endParaRPr lang="en-US"/>
          </a:p>
        </p:txBody>
      </p:sp>
      <p:sp>
        <p:nvSpPr>
          <p:cNvPr id="11272" name="Oval 16"/>
          <p:cNvSpPr>
            <a:spLocks noChangeArrowheads="1"/>
          </p:cNvSpPr>
          <p:nvPr/>
        </p:nvSpPr>
        <p:spPr bwMode="auto">
          <a:xfrm>
            <a:off x="5791199" y="2568575"/>
            <a:ext cx="1357313" cy="452438"/>
          </a:xfrm>
          <a:prstGeom prst="ellipse">
            <a:avLst/>
          </a:prstGeom>
          <a:noFill/>
          <a:ln w="9525">
            <a:solidFill>
              <a:schemeClr val="hlink"/>
            </a:solidFill>
            <a:round/>
            <a:headEnd/>
            <a:tailEnd/>
          </a:ln>
          <a:effectLst/>
        </p:spPr>
        <p:txBody>
          <a:bodyPr wrap="none" anchor="ctr"/>
          <a:lstStyle/>
          <a:p>
            <a:pPr algn="ctr"/>
            <a:r>
              <a:rPr lang="en-US" sz="1400"/>
              <a:t>9-km HWRF</a:t>
            </a:r>
          </a:p>
        </p:txBody>
      </p:sp>
      <p:sp>
        <p:nvSpPr>
          <p:cNvPr id="11273" name="Oval 17"/>
          <p:cNvSpPr>
            <a:spLocks noChangeArrowheads="1"/>
          </p:cNvSpPr>
          <p:nvPr/>
        </p:nvSpPr>
        <p:spPr bwMode="auto">
          <a:xfrm>
            <a:off x="6705599" y="3787775"/>
            <a:ext cx="1357313" cy="452438"/>
          </a:xfrm>
          <a:prstGeom prst="ellipse">
            <a:avLst/>
          </a:prstGeom>
          <a:noFill/>
          <a:ln w="9525">
            <a:solidFill>
              <a:srgbClr val="FF0000"/>
            </a:solidFill>
            <a:round/>
            <a:headEnd/>
            <a:tailEnd/>
          </a:ln>
          <a:effectLst/>
        </p:spPr>
        <p:txBody>
          <a:bodyPr wrap="none" anchor="ctr"/>
          <a:lstStyle/>
          <a:p>
            <a:pPr algn="ctr"/>
            <a:r>
              <a:rPr lang="en-US" sz="1400"/>
              <a:t>3-km HWRF</a:t>
            </a:r>
          </a:p>
        </p:txBody>
      </p:sp>
      <p:sp>
        <p:nvSpPr>
          <p:cNvPr id="11274" name="Line 18"/>
          <p:cNvSpPr>
            <a:spLocks noChangeShapeType="1"/>
          </p:cNvSpPr>
          <p:nvPr/>
        </p:nvSpPr>
        <p:spPr bwMode="auto">
          <a:xfrm>
            <a:off x="7162799" y="3497261"/>
            <a:ext cx="271463" cy="361951"/>
          </a:xfrm>
          <a:prstGeom prst="line">
            <a:avLst/>
          </a:prstGeom>
          <a:noFill/>
          <a:ln w="9525">
            <a:solidFill>
              <a:srgbClr val="FF0000"/>
            </a:solidFill>
            <a:round/>
            <a:headEnd/>
            <a:tailEnd type="triangle" w="med" len="med"/>
          </a:ln>
          <a:effectLst/>
        </p:spPr>
        <p:txBody>
          <a:bodyPr/>
          <a:lstStyle/>
          <a:p>
            <a:endParaRPr lang="en-US"/>
          </a:p>
        </p:txBody>
      </p:sp>
      <p:sp>
        <p:nvSpPr>
          <p:cNvPr id="9" name="TextBox 8"/>
          <p:cNvSpPr txBox="1">
            <a:spLocks noChangeArrowheads="1"/>
          </p:cNvSpPr>
          <p:nvPr/>
        </p:nvSpPr>
        <p:spPr bwMode="auto">
          <a:xfrm>
            <a:off x="4724400" y="5172075"/>
            <a:ext cx="4419600" cy="923925"/>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b="1" dirty="0" smtClean="0">
                <a:solidFill>
                  <a:srgbClr val="0000FF"/>
                </a:solidFill>
                <a:ea typeface="MS PGothic" pitchFamily="34" charset="-128"/>
              </a:rPr>
              <a:t>Retrospective runs of 3km HWRF from 2010-2011 seasons show 10-25% reduction in track errors</a:t>
            </a:r>
          </a:p>
        </p:txBody>
      </p:sp>
      <p:sp>
        <p:nvSpPr>
          <p:cNvPr id="11276" name="Rectangle 22"/>
          <p:cNvSpPr>
            <a:spLocks noChangeArrowheads="1"/>
          </p:cNvSpPr>
          <p:nvPr/>
        </p:nvSpPr>
        <p:spPr bwMode="auto">
          <a:xfrm>
            <a:off x="5562599" y="2201862"/>
            <a:ext cx="2081213" cy="361950"/>
          </a:xfrm>
          <a:prstGeom prst="rect">
            <a:avLst/>
          </a:prstGeom>
          <a:noFill/>
          <a:ln w="9525">
            <a:noFill/>
            <a:miter lim="800000"/>
            <a:headEnd/>
            <a:tailEnd/>
          </a:ln>
          <a:effectLst/>
        </p:spPr>
        <p:txBody>
          <a:bodyPr wrap="none" anchor="ctr"/>
          <a:lstStyle/>
          <a:p>
            <a:pPr algn="ctr"/>
            <a:r>
              <a:rPr lang="en-US"/>
              <a:t>Atlantic Basin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2527</TotalTime>
  <Words>1423</Words>
  <Application>Microsoft Office PowerPoint</Application>
  <PresentationFormat>On-screen Show (4:3)</PresentationFormat>
  <Paragraphs>354</Paragraphs>
  <Slides>19</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Office Theme</vt:lpstr>
      <vt:lpstr>Chart</vt:lpstr>
      <vt:lpstr>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Questions ?</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Sun.Gopal</dc:creator>
  <cp:lastModifiedBy>Sun.Gopal</cp:lastModifiedBy>
  <cp:revision>198</cp:revision>
  <dcterms:created xsi:type="dcterms:W3CDTF">2012-08-29T19:08:19Z</dcterms:created>
  <dcterms:modified xsi:type="dcterms:W3CDTF">2012-09-07T16:54:00Z</dcterms:modified>
</cp:coreProperties>
</file>