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67" r:id="rId3"/>
    <p:sldId id="277" r:id="rId4"/>
    <p:sldId id="268" r:id="rId5"/>
    <p:sldId id="278" r:id="rId6"/>
    <p:sldId id="279" r:id="rId7"/>
    <p:sldId id="275" r:id="rId8"/>
    <p:sldId id="276" r:id="rId9"/>
  </p:sldIdLst>
  <p:sldSz cx="9144000" cy="6858000" type="screen4x3"/>
  <p:notesSz cx="6858000" cy="9144000"/>
  <p:defaultTextStyle>
    <a:lvl1pPr>
      <a:defRPr sz="2400">
        <a:latin typeface="+mn-lt"/>
        <a:ea typeface="+mn-ea"/>
        <a:cs typeface="+mn-cs"/>
        <a:sym typeface="Helvetica"/>
      </a:defRPr>
    </a:lvl1pPr>
    <a:lvl2pPr indent="457200">
      <a:defRPr sz="2400">
        <a:latin typeface="+mn-lt"/>
        <a:ea typeface="+mn-ea"/>
        <a:cs typeface="+mn-cs"/>
        <a:sym typeface="Helvetica"/>
      </a:defRPr>
    </a:lvl2pPr>
    <a:lvl3pPr indent="914400">
      <a:defRPr sz="2400">
        <a:latin typeface="+mn-lt"/>
        <a:ea typeface="+mn-ea"/>
        <a:cs typeface="+mn-cs"/>
        <a:sym typeface="Helvetica"/>
      </a:defRPr>
    </a:lvl3pPr>
    <a:lvl4pPr indent="1371600">
      <a:defRPr sz="2400">
        <a:latin typeface="+mn-lt"/>
        <a:ea typeface="+mn-ea"/>
        <a:cs typeface="+mn-cs"/>
        <a:sym typeface="Helvetica"/>
      </a:defRPr>
    </a:lvl4pPr>
    <a:lvl5pPr indent="1828800">
      <a:defRPr sz="2400">
        <a:latin typeface="+mn-lt"/>
        <a:ea typeface="+mn-ea"/>
        <a:cs typeface="+mn-cs"/>
        <a:sym typeface="Helvetica"/>
      </a:defRPr>
    </a:lvl5pPr>
    <a:lvl6pPr>
      <a:defRPr sz="2400">
        <a:latin typeface="+mn-lt"/>
        <a:ea typeface="+mn-ea"/>
        <a:cs typeface="+mn-cs"/>
        <a:sym typeface="Helvetica"/>
      </a:defRPr>
    </a:lvl6pPr>
    <a:lvl7pPr>
      <a:defRPr sz="2400">
        <a:latin typeface="+mn-lt"/>
        <a:ea typeface="+mn-ea"/>
        <a:cs typeface="+mn-cs"/>
        <a:sym typeface="Helvetica"/>
      </a:defRPr>
    </a:lvl7pPr>
    <a:lvl8pPr>
      <a:defRPr sz="2400">
        <a:latin typeface="+mn-lt"/>
        <a:ea typeface="+mn-ea"/>
        <a:cs typeface="+mn-cs"/>
        <a:sym typeface="Helvetica"/>
      </a:defRPr>
    </a:lvl8pPr>
    <a:lvl9pPr>
      <a:defRPr sz="2400">
        <a:latin typeface="+mn-lt"/>
        <a:ea typeface="+mn-ea"/>
        <a:cs typeface="+mn-cs"/>
        <a:sym typeface="Helvetic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37" autoAdjust="0"/>
  </p:normalViewPr>
  <p:slideViewPr>
    <p:cSldViewPr snapToObjects="1">
      <p:cViewPr varScale="1">
        <p:scale>
          <a:sx n="106" d="100"/>
          <a:sy n="106" d="100"/>
        </p:scale>
        <p:origin x="-994" y="-77"/>
      </p:cViewPr>
      <p:guideLst>
        <p:guide orient="horz" pos="2160"/>
        <p:guide pos="2880"/>
      </p:guideLst>
    </p:cSldViewPr>
  </p:slideViewPr>
  <p:notesTextViewPr>
    <p:cViewPr>
      <p:scale>
        <a:sx n="1" d="1"/>
        <a:sy n="1" d="1"/>
      </p:scale>
      <p:origin x="0" y="0"/>
    </p:cViewPr>
  </p:notesTextViewPr>
  <p:sorterViewPr>
    <p:cViewPr>
      <p:scale>
        <a:sx n="100" d="100"/>
        <a:sy n="100" d="100"/>
      </p:scale>
      <p:origin x="0" y="-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hape 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 name="Shape 1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8722862"/>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prstGeom prst="rect">
            <a:avLst/>
          </a:prstGeom>
        </p:spPr>
        <p:txBody>
          <a:bodyPr/>
          <a:lstStyle/>
          <a:p>
            <a:pPr lvl="0"/>
            <a:endParaRPr/>
          </a:p>
        </p:txBody>
      </p:sp>
      <p:sp>
        <p:nvSpPr>
          <p:cNvPr id="21" name="Shape 21"/>
          <p:cNvSpPr>
            <a:spLocks noGrp="1"/>
          </p:cNvSpPr>
          <p:nvPr>
            <p:ph type="body" sz="quarter" idx="1"/>
          </p:nvPr>
        </p:nvSpPr>
        <p:spPr>
          <a:prstGeom prst="rect">
            <a:avLst/>
          </a:prstGeom>
        </p:spPr>
        <p:txBody>
          <a:bodyPr/>
          <a:lstStyle>
            <a:lvl1pPr>
              <a:lnSpc>
                <a:spcPts val="3500"/>
              </a:lnSpc>
              <a:defRPr>
                <a:solidFill>
                  <a:srgbClr val="572E2D"/>
                </a:solidFill>
                <a:latin typeface="Noteworthy Bold"/>
                <a:ea typeface="Noteworthy Bold"/>
                <a:cs typeface="Noteworthy Bold"/>
                <a:sym typeface="Noteworthy Bold"/>
              </a:defRPr>
            </a:lvl1pPr>
          </a:lstStyle>
          <a:p>
            <a:r>
              <a:rPr lang="en-US" dirty="0" smtClean="0"/>
              <a:t>Thanks are due to motivational leadership from Tim. We never had dedicated resources for this project. In</a:t>
            </a:r>
            <a:r>
              <a:rPr lang="en-US" baseline="0" dirty="0" smtClean="0"/>
              <a:t> my opinion this project had two bail outs with HPC. During the developmental stages when jet was offered. Secondly for testing in Theia. Thanks are Due to Fred and Bob Atlas. Thanks are also due to Frank and Geoff. They were gracious to have some of the FTEs involved in this effort.</a:t>
            </a:r>
            <a:endParaRPr lang="en-US" dirty="0"/>
          </a:p>
        </p:txBody>
      </p:sp>
    </p:spTree>
    <p:extLst>
      <p:ext uri="{BB962C8B-B14F-4D97-AF65-F5344CB8AC3E}">
        <p14:creationId xmlns:p14="http://schemas.microsoft.com/office/powerpoint/2010/main" val="2336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400" dirty="0">
              <a:effectLst/>
              <a:latin typeface="+mj-lt"/>
              <a:ea typeface="+mj-ea"/>
              <a:cs typeface="+mj-cs"/>
              <a:sym typeface="Avenir Roman"/>
            </a:endParaRPr>
          </a:p>
        </p:txBody>
      </p:sp>
    </p:spTree>
    <p:extLst>
      <p:ext uri="{BB962C8B-B14F-4D97-AF65-F5344CB8AC3E}">
        <p14:creationId xmlns:p14="http://schemas.microsoft.com/office/powerpoint/2010/main" val="362341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a Tropical Prediction system may be very useful for several down stream applications as well: Easy cycling, Satellite DA, Genesis and inland applications.</a:t>
            </a:r>
            <a:endParaRPr lang="en-US" dirty="0"/>
          </a:p>
        </p:txBody>
      </p:sp>
    </p:spTree>
    <p:extLst>
      <p:ext uri="{BB962C8B-B14F-4D97-AF65-F5344CB8AC3E}">
        <p14:creationId xmlns:p14="http://schemas.microsoft.com/office/powerpoint/2010/main" val="203939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a Tropical Prediction system may be very useful for several down stream applications as well: Easy cycling, Satellite DA, Genesis and inland applications.</a:t>
            </a:r>
            <a:endParaRPr lang="en-US" dirty="0"/>
          </a:p>
        </p:txBody>
      </p:sp>
    </p:spTree>
    <p:extLst>
      <p:ext uri="{BB962C8B-B14F-4D97-AF65-F5344CB8AC3E}">
        <p14:creationId xmlns:p14="http://schemas.microsoft.com/office/powerpoint/2010/main" val="20393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a Tropical Prediction system may be very useful for several down stream applications as well: Easy cycling, Satellite DA, Genesis and inland applications.</a:t>
            </a:r>
            <a:endParaRPr lang="en-US" dirty="0"/>
          </a:p>
        </p:txBody>
      </p:sp>
    </p:spTree>
    <p:extLst>
      <p:ext uri="{BB962C8B-B14F-4D97-AF65-F5344CB8AC3E}">
        <p14:creationId xmlns:p14="http://schemas.microsoft.com/office/powerpoint/2010/main" val="203939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170930"/>
            <a:ext cx="2133600" cy="370839"/>
          </a:xfrm>
          <a:prstGeom prst="rect">
            <a:avLst/>
          </a:prstGeom>
        </p:spPr>
        <p:txBody>
          <a:bodyPr lIns="45718" tIns="45718" rIns="45718" bIns="45718"/>
          <a:lstStyle>
            <a:lvl1pPr algn="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C075EBD-BF95-4580-A3F3-F38326292A5A}" type="slidenum">
              <a:rPr lang="en-US" smtClean="0"/>
              <a:t>‹#›</a:t>
            </a:fld>
            <a:endParaRPr lang="en-US"/>
          </a:p>
        </p:txBody>
      </p:sp>
    </p:spTree>
    <p:extLst>
      <p:ext uri="{BB962C8B-B14F-4D97-AF65-F5344CB8AC3E}">
        <p14:creationId xmlns:p14="http://schemas.microsoft.com/office/powerpoint/2010/main" val="4194363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pic>
        <p:nvPicPr>
          <p:cNvPr id="2" name="Dept of Commerce Seal.png" descr="Dept of Commerce Seal"/>
          <p:cNvPicPr/>
          <p:nvPr/>
        </p:nvPicPr>
        <p:blipFill>
          <a:blip r:embed="rId6">
            <a:extLst/>
          </a:blip>
          <a:stretch>
            <a:fillRect/>
          </a:stretch>
        </p:blipFill>
        <p:spPr>
          <a:xfrm>
            <a:off x="6248400" y="6556375"/>
            <a:ext cx="225425" cy="225425"/>
          </a:xfrm>
          <a:prstGeom prst="rect">
            <a:avLst/>
          </a:prstGeom>
          <a:ln w="12700">
            <a:miter lim="400000"/>
          </a:ln>
        </p:spPr>
      </p:pic>
      <p:pic>
        <p:nvPicPr>
          <p:cNvPr id="3" name="NOAA.png" descr="NOAA"/>
          <p:cNvPicPr/>
          <p:nvPr/>
        </p:nvPicPr>
        <p:blipFill>
          <a:blip r:embed="rId7">
            <a:extLst/>
          </a:blip>
          <a:stretch>
            <a:fillRect/>
          </a:stretch>
        </p:blipFill>
        <p:spPr>
          <a:xfrm>
            <a:off x="6496050" y="6550025"/>
            <a:ext cx="228600" cy="228600"/>
          </a:xfrm>
          <a:prstGeom prst="rect">
            <a:avLst/>
          </a:prstGeom>
          <a:ln w="12700">
            <a:miter lim="400000"/>
          </a:ln>
        </p:spPr>
      </p:pic>
      <p:sp>
        <p:nvSpPr>
          <p:cNvPr id="4" name="Shape 4"/>
          <p:cNvSpPr>
            <a:spLocks noGrp="1"/>
          </p:cNvSpPr>
          <p:nvPr>
            <p:ph type="sldNum" sz="quarter" idx="2"/>
          </p:nvPr>
        </p:nvSpPr>
        <p:spPr>
          <a:xfrm>
            <a:off x="0" y="6431282"/>
            <a:ext cx="533400" cy="370837"/>
          </a:xfrm>
          <a:prstGeom prst="rect">
            <a:avLst/>
          </a:prstGeom>
          <a:ln w="12700">
            <a:miter lim="400000"/>
          </a:ln>
        </p:spPr>
        <p:txBody>
          <a:bodyPr lIns="45718" tIns="45718" rIns="45718" bIns="45718" anchor="ctr">
            <a:spAutoFit/>
          </a:bodyPr>
          <a:lstStyle>
            <a:lvl1pPr algn="ctr" defTabSz="457200">
              <a:defRPr sz="1800"/>
            </a:lvl1pPr>
          </a:lstStyle>
          <a:p>
            <a:pPr lvl="0"/>
            <a:fld id="{86CB4B4D-7CA3-9044-876B-883B54F8677D}" type="slidenum">
              <a:t>‹#›</a:t>
            </a:fld>
            <a:endParaRPr/>
          </a:p>
        </p:txBody>
      </p:sp>
    </p:spTree>
    <p:extLst>
      <p:ext uri="{BB962C8B-B14F-4D97-AF65-F5344CB8AC3E}">
        <p14:creationId xmlns:p14="http://schemas.microsoft.com/office/powerpoint/2010/main" val="86102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sldNum="0" hdr="0" ftr="0" dt="0"/>
  <p:txStyles>
    <p:titleStyle>
      <a:lvl1pPr defTabSz="457200">
        <a:defRPr sz="1200">
          <a:latin typeface="+mn-lt"/>
          <a:ea typeface="+mn-ea"/>
          <a:cs typeface="+mn-cs"/>
          <a:sym typeface="Helvetica"/>
        </a:defRPr>
      </a:lvl1pPr>
      <a:lvl2pPr defTabSz="457200">
        <a:defRPr sz="1200">
          <a:latin typeface="+mn-lt"/>
          <a:ea typeface="+mn-ea"/>
          <a:cs typeface="+mn-cs"/>
          <a:sym typeface="Helvetica"/>
        </a:defRPr>
      </a:lvl2pPr>
      <a:lvl3pPr defTabSz="457200">
        <a:defRPr sz="1200">
          <a:latin typeface="+mn-lt"/>
          <a:ea typeface="+mn-ea"/>
          <a:cs typeface="+mn-cs"/>
          <a:sym typeface="Helvetica"/>
        </a:defRPr>
      </a:lvl3pPr>
      <a:lvl4pPr defTabSz="457200">
        <a:defRPr sz="1200">
          <a:latin typeface="+mn-lt"/>
          <a:ea typeface="+mn-ea"/>
          <a:cs typeface="+mn-cs"/>
          <a:sym typeface="Helvetica"/>
        </a:defRPr>
      </a:lvl4pPr>
      <a:lvl5pPr defTabSz="457200">
        <a:defRPr sz="1200">
          <a:latin typeface="+mn-lt"/>
          <a:ea typeface="+mn-ea"/>
          <a:cs typeface="+mn-cs"/>
          <a:sym typeface="Helvetica"/>
        </a:defRPr>
      </a:lvl5pPr>
      <a:lvl6pPr indent="457200" defTabSz="457200">
        <a:defRPr sz="1200">
          <a:latin typeface="+mn-lt"/>
          <a:ea typeface="+mn-ea"/>
          <a:cs typeface="+mn-cs"/>
          <a:sym typeface="Helvetica"/>
        </a:defRPr>
      </a:lvl6pPr>
      <a:lvl7pPr indent="914400" defTabSz="457200">
        <a:defRPr sz="1200">
          <a:latin typeface="+mn-lt"/>
          <a:ea typeface="+mn-ea"/>
          <a:cs typeface="+mn-cs"/>
          <a:sym typeface="Helvetica"/>
        </a:defRPr>
      </a:lvl7pPr>
      <a:lvl8pPr indent="1371600" defTabSz="457200">
        <a:defRPr sz="1200">
          <a:latin typeface="+mn-lt"/>
          <a:ea typeface="+mn-ea"/>
          <a:cs typeface="+mn-cs"/>
          <a:sym typeface="Helvetica"/>
        </a:defRPr>
      </a:lvl8pPr>
      <a:lvl9pPr indent="1828800" defTabSz="457200">
        <a:defRPr sz="1200">
          <a:latin typeface="+mn-lt"/>
          <a:ea typeface="+mn-ea"/>
          <a:cs typeface="+mn-cs"/>
          <a:sym typeface="Helvetica"/>
        </a:defRPr>
      </a:lvl9pPr>
    </p:titleStyle>
    <p:bodyStyle>
      <a:lvl1pPr marL="342900" indent="-342900" defTabSz="457200">
        <a:defRPr sz="1200">
          <a:latin typeface="+mn-lt"/>
          <a:ea typeface="+mn-ea"/>
          <a:cs typeface="+mn-cs"/>
          <a:sym typeface="Helvetica"/>
        </a:defRPr>
      </a:lvl1pPr>
      <a:lvl2pPr marL="342900" indent="-114300" defTabSz="457200">
        <a:defRPr sz="1200">
          <a:latin typeface="+mn-lt"/>
          <a:ea typeface="+mn-ea"/>
          <a:cs typeface="+mn-cs"/>
          <a:sym typeface="Helvetica"/>
        </a:defRPr>
      </a:lvl2pPr>
      <a:lvl3pPr marL="342900" indent="114300" defTabSz="457200">
        <a:defRPr sz="1200">
          <a:latin typeface="+mn-lt"/>
          <a:ea typeface="+mn-ea"/>
          <a:cs typeface="+mn-cs"/>
          <a:sym typeface="Helvetica"/>
        </a:defRPr>
      </a:lvl3pPr>
      <a:lvl4pPr marL="342900" indent="342900" defTabSz="457200">
        <a:defRPr sz="1200">
          <a:latin typeface="+mn-lt"/>
          <a:ea typeface="+mn-ea"/>
          <a:cs typeface="+mn-cs"/>
          <a:sym typeface="Helvetica"/>
        </a:defRPr>
      </a:lvl4pPr>
      <a:lvl5pPr marL="342900" indent="571500" defTabSz="457200">
        <a:defRPr sz="1200">
          <a:latin typeface="+mn-lt"/>
          <a:ea typeface="+mn-ea"/>
          <a:cs typeface="+mn-cs"/>
          <a:sym typeface="Helvetica"/>
        </a:defRPr>
      </a:lvl5pPr>
      <a:lvl6pPr marL="342900" indent="1028700" defTabSz="457200">
        <a:defRPr sz="1200">
          <a:latin typeface="+mn-lt"/>
          <a:ea typeface="+mn-ea"/>
          <a:cs typeface="+mn-cs"/>
          <a:sym typeface="Helvetica"/>
        </a:defRPr>
      </a:lvl6pPr>
      <a:lvl7pPr marL="342900" indent="1485900" defTabSz="457200">
        <a:defRPr sz="1200">
          <a:latin typeface="+mn-lt"/>
          <a:ea typeface="+mn-ea"/>
          <a:cs typeface="+mn-cs"/>
          <a:sym typeface="Helvetica"/>
        </a:defRPr>
      </a:lvl7pPr>
      <a:lvl8pPr marL="342900" indent="1943100" defTabSz="457200">
        <a:defRPr sz="1200">
          <a:latin typeface="+mn-lt"/>
          <a:ea typeface="+mn-ea"/>
          <a:cs typeface="+mn-cs"/>
          <a:sym typeface="Helvetica"/>
        </a:defRPr>
      </a:lvl8pPr>
      <a:lvl9pPr marL="342900" indent="2400300" defTabSz="457200">
        <a:defRPr sz="1200">
          <a:latin typeface="+mn-lt"/>
          <a:ea typeface="+mn-ea"/>
          <a:cs typeface="+mn-cs"/>
          <a:sym typeface="Helvetica"/>
        </a:defRPr>
      </a:lvl9pPr>
    </p:bodyStyle>
    <p:otherStyle>
      <a:lvl1pPr algn="ctr" defTabSz="457200">
        <a:defRPr>
          <a:solidFill>
            <a:schemeClr val="tx1"/>
          </a:solidFill>
          <a:latin typeface="+mn-lt"/>
          <a:ea typeface="+mn-ea"/>
          <a:cs typeface="+mn-cs"/>
          <a:sym typeface="Helvetica"/>
        </a:defRPr>
      </a:lvl1pPr>
      <a:lvl2pPr indent="457200" algn="ctr" defTabSz="457200">
        <a:defRPr>
          <a:solidFill>
            <a:schemeClr val="tx1"/>
          </a:solidFill>
          <a:latin typeface="+mn-lt"/>
          <a:ea typeface="+mn-ea"/>
          <a:cs typeface="+mn-cs"/>
          <a:sym typeface="Helvetica"/>
        </a:defRPr>
      </a:lvl2pPr>
      <a:lvl3pPr indent="914400" algn="ctr" defTabSz="457200">
        <a:defRPr>
          <a:solidFill>
            <a:schemeClr val="tx1"/>
          </a:solidFill>
          <a:latin typeface="+mn-lt"/>
          <a:ea typeface="+mn-ea"/>
          <a:cs typeface="+mn-cs"/>
          <a:sym typeface="Helvetica"/>
        </a:defRPr>
      </a:lvl3pPr>
      <a:lvl4pPr indent="1371600" algn="ctr" defTabSz="457200">
        <a:defRPr>
          <a:solidFill>
            <a:schemeClr val="tx1"/>
          </a:solidFill>
          <a:latin typeface="+mn-lt"/>
          <a:ea typeface="+mn-ea"/>
          <a:cs typeface="+mn-cs"/>
          <a:sym typeface="Helvetica"/>
        </a:defRPr>
      </a:lvl4pPr>
      <a:lvl5pPr indent="1828800" algn="ctr" defTabSz="457200">
        <a:defRPr>
          <a:solidFill>
            <a:schemeClr val="tx1"/>
          </a:solidFill>
          <a:latin typeface="+mn-lt"/>
          <a:ea typeface="+mn-ea"/>
          <a:cs typeface="+mn-cs"/>
          <a:sym typeface="Helvetica"/>
        </a:defRPr>
      </a:lvl5pPr>
      <a:lvl6pPr algn="ctr" defTabSz="457200">
        <a:defRPr>
          <a:solidFill>
            <a:schemeClr val="tx1"/>
          </a:solidFill>
          <a:latin typeface="+mn-lt"/>
          <a:ea typeface="+mn-ea"/>
          <a:cs typeface="+mn-cs"/>
          <a:sym typeface="Helvetica"/>
        </a:defRPr>
      </a:lvl6pPr>
      <a:lvl7pPr algn="ctr" defTabSz="457200">
        <a:defRPr>
          <a:solidFill>
            <a:schemeClr val="tx1"/>
          </a:solidFill>
          <a:latin typeface="+mn-lt"/>
          <a:ea typeface="+mn-ea"/>
          <a:cs typeface="+mn-cs"/>
          <a:sym typeface="Helvetica"/>
        </a:defRPr>
      </a:lvl7pPr>
      <a:lvl8pPr algn="ctr" defTabSz="457200">
        <a:defRPr>
          <a:solidFill>
            <a:schemeClr val="tx1"/>
          </a:solidFill>
          <a:latin typeface="+mn-lt"/>
          <a:ea typeface="+mn-ea"/>
          <a:cs typeface="+mn-cs"/>
          <a:sym typeface="Helvetica"/>
        </a:defRPr>
      </a:lvl8pPr>
      <a:lvl9pPr algn="ctr" defTabSz="457200">
        <a:defRPr>
          <a:solidFill>
            <a:schemeClr val="tx1"/>
          </a:solid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533400" y="1"/>
            <a:ext cx="8537472" cy="5638799"/>
            <a:chOff x="533400" y="25328"/>
            <a:chExt cx="8537471" cy="5608077"/>
          </a:xfrm>
        </p:grpSpPr>
        <p:pic>
          <p:nvPicPr>
            <p:cNvPr id="14" name="image3.png" descr="image3.png"/>
            <p:cNvPicPr/>
            <p:nvPr/>
          </p:nvPicPr>
          <p:blipFill>
            <a:blip r:embed="rId3">
              <a:extLst/>
            </a:blip>
            <a:stretch>
              <a:fillRect/>
            </a:stretch>
          </p:blipFill>
          <p:spPr>
            <a:xfrm>
              <a:off x="3964106" y="25328"/>
              <a:ext cx="988894" cy="889073"/>
            </a:xfrm>
            <a:prstGeom prst="rect">
              <a:avLst/>
            </a:prstGeom>
            <a:ln w="12700" cap="flat">
              <a:noFill/>
              <a:miter lim="400000"/>
            </a:ln>
            <a:effectLst/>
          </p:spPr>
        </p:pic>
        <p:sp>
          <p:nvSpPr>
            <p:cNvPr id="15" name="Shape 15"/>
            <p:cNvSpPr/>
            <p:nvPr/>
          </p:nvSpPr>
          <p:spPr>
            <a:xfrm>
              <a:off x="533400" y="2113267"/>
              <a:ext cx="8085889" cy="3520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796" tIns="50796" rIns="50796" bIns="50796" numCol="1" anchor="t">
              <a:spAutoFit/>
            </a:bodyPr>
            <a:lstStyle/>
            <a:p>
              <a:pPr lvl="0" algn="ctr" defTabSz="1300162">
                <a:spcBef>
                  <a:spcPts val="200"/>
                </a:spcBef>
                <a:defRPr sz="1800"/>
              </a:pPr>
              <a:r>
                <a:rPr lang="en-US" sz="2000" b="1" u="sng" dirty="0" smtClean="0">
                  <a:solidFill>
                    <a:schemeClr val="tx1"/>
                  </a:solidFill>
                  <a:latin typeface="+mj-lt"/>
                </a:rPr>
                <a:t>TEAM MEMBERS</a:t>
              </a:r>
              <a:endParaRPr sz="2000" b="1" u="sng" dirty="0">
                <a:solidFill>
                  <a:schemeClr val="tx1"/>
                </a:solidFill>
                <a:latin typeface="+mj-lt"/>
              </a:endParaRPr>
            </a:p>
            <a:p>
              <a:pPr lvl="0" algn="ctr" defTabSz="1300162">
                <a:spcBef>
                  <a:spcPts val="200"/>
                </a:spcBef>
                <a:defRPr sz="1800"/>
              </a:pPr>
              <a:r>
                <a:rPr sz="1400" b="1" dirty="0">
                  <a:solidFill>
                    <a:schemeClr val="tx1"/>
                  </a:solidFill>
                  <a:latin typeface="+mj-lt"/>
                </a:rPr>
                <a:t>Sundararaman G. Gopalakrishnan (</a:t>
              </a:r>
              <a:r>
                <a:rPr sz="1400" b="1" dirty="0" smtClean="0">
                  <a:solidFill>
                    <a:schemeClr val="tx1"/>
                  </a:solidFill>
                  <a:latin typeface="+mj-lt"/>
                </a:rPr>
                <a:t>Gopal)</a:t>
              </a:r>
              <a:r>
                <a:rPr lang="en-US" sz="1400" b="1" dirty="0" smtClean="0">
                  <a:solidFill>
                    <a:schemeClr val="tx1"/>
                  </a:solidFill>
                  <a:latin typeface="+mj-lt"/>
                </a:rPr>
                <a:t>, Thiago </a:t>
              </a:r>
              <a:r>
                <a:rPr lang="en-US" sz="1400" b="1" dirty="0" err="1" smtClean="0">
                  <a:solidFill>
                    <a:schemeClr val="tx1"/>
                  </a:solidFill>
                  <a:latin typeface="+mj-lt"/>
                </a:rPr>
                <a:t>Quirino</a:t>
              </a:r>
              <a:r>
                <a:rPr lang="en-US" sz="1400" b="1" dirty="0" smtClean="0">
                  <a:solidFill>
                    <a:schemeClr val="tx1"/>
                  </a:solidFill>
                  <a:latin typeface="+mj-lt"/>
                </a:rPr>
                <a:t>, Steven Diaz, </a:t>
              </a:r>
              <a:r>
                <a:rPr lang="en-US" sz="1400" b="1" dirty="0" err="1" smtClean="0">
                  <a:solidFill>
                    <a:schemeClr val="tx1"/>
                  </a:solidFill>
                  <a:latin typeface="+mj-lt"/>
                </a:rPr>
                <a:t>Javier.Delgado</a:t>
              </a:r>
              <a:endParaRPr sz="1400" dirty="0">
                <a:solidFill>
                  <a:schemeClr val="tx1"/>
                </a:solidFill>
                <a:latin typeface="+mj-lt"/>
                <a:ea typeface="Arial Bold"/>
                <a:cs typeface="Arial Bold"/>
                <a:sym typeface="Arial Bold"/>
              </a:endParaRPr>
            </a:p>
            <a:p>
              <a:pPr lvl="0" algn="ctr" defTabSz="1300162">
                <a:spcBef>
                  <a:spcPts val="200"/>
                </a:spcBef>
                <a:defRPr sz="1800"/>
              </a:pPr>
              <a:r>
                <a:rPr sz="1400" b="1" dirty="0">
                  <a:solidFill>
                    <a:schemeClr val="tx1"/>
                  </a:solidFill>
                  <a:latin typeface="+mj-lt"/>
                </a:rPr>
                <a:t>NOAA/AOML/HRD, Miami, FL</a:t>
              </a:r>
            </a:p>
            <a:p>
              <a:pPr lvl="0" algn="ctr" defTabSz="1300162">
                <a:spcBef>
                  <a:spcPts val="200"/>
                </a:spcBef>
                <a:defRPr sz="1800"/>
              </a:pPr>
              <a:endParaRPr lang="en-US" sz="1200" b="1" dirty="0" smtClean="0">
                <a:solidFill>
                  <a:schemeClr val="tx1"/>
                </a:solidFill>
                <a:latin typeface="+mj-lt"/>
              </a:endParaRPr>
            </a:p>
            <a:p>
              <a:pPr lvl="0" algn="ctr" defTabSz="1300162">
                <a:spcBef>
                  <a:spcPts val="200"/>
                </a:spcBef>
                <a:defRPr sz="1800"/>
              </a:pPr>
              <a:endParaRPr sz="1200" b="1" dirty="0">
                <a:solidFill>
                  <a:schemeClr val="tx1"/>
                </a:solidFill>
                <a:latin typeface="+mj-lt"/>
              </a:endParaRPr>
            </a:p>
            <a:p>
              <a:pPr lvl="0" algn="ctr" defTabSz="1300162">
                <a:spcBef>
                  <a:spcPts val="200"/>
                </a:spcBef>
                <a:defRPr sz="1800"/>
              </a:pPr>
              <a:r>
                <a:rPr sz="2000" b="1" u="sng" dirty="0" smtClean="0">
                  <a:solidFill>
                    <a:schemeClr val="tx1"/>
                  </a:solidFill>
                  <a:latin typeface="+mj-lt"/>
                </a:rPr>
                <a:t>In collaboration with</a:t>
              </a:r>
              <a:r>
                <a:rPr lang="en-US" sz="2000" b="1" u="sng" dirty="0" smtClean="0">
                  <a:solidFill>
                    <a:schemeClr val="tx1"/>
                  </a:solidFill>
                  <a:latin typeface="+mj-lt"/>
                </a:rPr>
                <a:t>:</a:t>
              </a:r>
              <a:r>
                <a:rPr sz="2000" b="1" u="sng" dirty="0" smtClean="0">
                  <a:solidFill>
                    <a:schemeClr val="tx1"/>
                  </a:solidFill>
                  <a:latin typeface="+mj-lt"/>
                </a:rPr>
                <a:t> </a:t>
              </a:r>
              <a:endParaRPr lang="en-US" sz="2000" b="1" u="sng" dirty="0" smtClean="0">
                <a:solidFill>
                  <a:schemeClr val="tx1"/>
                </a:solidFill>
                <a:latin typeface="+mj-lt"/>
              </a:endParaRPr>
            </a:p>
            <a:p>
              <a:pPr lvl="0" algn="ctr" defTabSz="1300162">
                <a:lnSpc>
                  <a:spcPct val="90000"/>
                </a:lnSpc>
                <a:spcBef>
                  <a:spcPts val="200"/>
                </a:spcBef>
                <a:defRPr sz="1800"/>
              </a:pPr>
              <a:r>
                <a:rPr sz="1400" b="1" dirty="0" err="1" smtClean="0">
                  <a:solidFill>
                    <a:schemeClr val="tx1"/>
                  </a:solidFill>
                  <a:latin typeface="+mj-lt"/>
                </a:rPr>
                <a:t>Meso</a:t>
              </a:r>
              <a:r>
                <a:rPr sz="1400" b="1" dirty="0" smtClean="0">
                  <a:solidFill>
                    <a:schemeClr val="tx1"/>
                  </a:solidFill>
                  <a:latin typeface="+mj-lt"/>
                </a:rPr>
                <a:t>-Scale </a:t>
              </a:r>
              <a:r>
                <a:rPr sz="1400" b="1" dirty="0">
                  <a:solidFill>
                    <a:schemeClr val="tx1"/>
                  </a:solidFill>
                  <a:latin typeface="+mj-lt"/>
                </a:rPr>
                <a:t>Modeling Group, EMC/NCEP, College Park, MD</a:t>
              </a:r>
            </a:p>
            <a:p>
              <a:pPr lvl="0" algn="ctr" defTabSz="1300162">
                <a:lnSpc>
                  <a:spcPct val="90000"/>
                </a:lnSpc>
                <a:spcBef>
                  <a:spcPts val="200"/>
                </a:spcBef>
                <a:defRPr sz="1800"/>
              </a:pPr>
              <a:endParaRPr lang="en-US" sz="1200" b="1" dirty="0" smtClean="0">
                <a:solidFill>
                  <a:schemeClr val="tx1"/>
                </a:solidFill>
                <a:latin typeface="+mj-lt"/>
              </a:endParaRPr>
            </a:p>
            <a:p>
              <a:pPr lvl="0" algn="ctr" defTabSz="1300162">
                <a:lnSpc>
                  <a:spcPct val="90000"/>
                </a:lnSpc>
                <a:spcBef>
                  <a:spcPts val="200"/>
                </a:spcBef>
                <a:defRPr sz="1800"/>
              </a:pPr>
              <a:endParaRPr sz="1200" b="1" dirty="0">
                <a:solidFill>
                  <a:schemeClr val="tx1"/>
                </a:solidFill>
                <a:latin typeface="+mj-lt"/>
              </a:endParaRPr>
            </a:p>
            <a:p>
              <a:pPr algn="ctr" defTabSz="1300162">
                <a:lnSpc>
                  <a:spcPct val="90000"/>
                </a:lnSpc>
                <a:spcBef>
                  <a:spcPts val="200"/>
                </a:spcBef>
                <a:defRPr sz="1800"/>
              </a:pPr>
              <a:r>
                <a:rPr sz="2000" b="1" u="sng" dirty="0" smtClean="0">
                  <a:solidFill>
                    <a:schemeClr val="tx1"/>
                  </a:solidFill>
                  <a:latin typeface="+mj-lt"/>
                </a:rPr>
                <a:t>Acknowledgements</a:t>
              </a:r>
              <a:r>
                <a:rPr lang="en-US" sz="2000" b="1" u="sng" dirty="0" smtClean="0">
                  <a:solidFill>
                    <a:schemeClr val="tx1"/>
                  </a:solidFill>
                  <a:latin typeface="+mj-lt"/>
                </a:rPr>
                <a:t> </a:t>
              </a:r>
            </a:p>
            <a:p>
              <a:pPr algn="ctr" defTabSz="1300162">
                <a:lnSpc>
                  <a:spcPct val="90000"/>
                </a:lnSpc>
                <a:spcBef>
                  <a:spcPts val="200"/>
                </a:spcBef>
                <a:defRPr sz="1800"/>
              </a:pPr>
              <a:r>
                <a:rPr lang="en-US" sz="1400" b="1" dirty="0" smtClean="0">
                  <a:solidFill>
                    <a:schemeClr val="tx1"/>
                  </a:solidFill>
                  <a:latin typeface="+mj-lt"/>
                </a:rPr>
                <a:t>Vijay </a:t>
              </a:r>
              <a:r>
                <a:rPr lang="en-US" sz="1400" b="1" dirty="0" err="1" smtClean="0">
                  <a:solidFill>
                    <a:schemeClr val="tx1"/>
                  </a:solidFill>
                  <a:latin typeface="+mj-lt"/>
                </a:rPr>
                <a:t>Tallapragada</a:t>
              </a:r>
              <a:r>
                <a:rPr lang="en-US" sz="1400" b="1" dirty="0" smtClean="0">
                  <a:solidFill>
                    <a:schemeClr val="tx1"/>
                  </a:solidFill>
                  <a:latin typeface="+mj-lt"/>
                </a:rPr>
                <a:t>, Frank Marks, </a:t>
              </a:r>
              <a:r>
                <a:rPr lang="en-US" sz="1400" b="1" dirty="0" err="1" smtClean="0">
                  <a:solidFill>
                    <a:schemeClr val="tx1"/>
                  </a:solidFill>
                  <a:latin typeface="+mj-lt"/>
                </a:rPr>
                <a:t>Qingfu</a:t>
              </a:r>
              <a:r>
                <a:rPr lang="en-US" sz="1400" b="1" dirty="0" smtClean="0">
                  <a:solidFill>
                    <a:schemeClr val="tx1"/>
                  </a:solidFill>
                  <a:latin typeface="+mj-lt"/>
                </a:rPr>
                <a:t> Liu, Fred </a:t>
              </a:r>
              <a:r>
                <a:rPr lang="en-US" sz="1400" b="1" dirty="0" err="1" smtClean="0">
                  <a:solidFill>
                    <a:schemeClr val="tx1"/>
                  </a:solidFill>
                  <a:latin typeface="+mj-lt"/>
                </a:rPr>
                <a:t>Toepfer</a:t>
              </a:r>
              <a:r>
                <a:rPr lang="en-US" sz="1400" b="1" dirty="0" smtClean="0">
                  <a:solidFill>
                    <a:schemeClr val="tx1"/>
                  </a:solidFill>
                  <a:latin typeface="+mj-lt"/>
                </a:rPr>
                <a:t>, ESMF team</a:t>
              </a:r>
              <a:endParaRPr lang="en-US" sz="1400" b="1" dirty="0">
                <a:solidFill>
                  <a:schemeClr val="tx1"/>
                </a:solidFill>
                <a:latin typeface="+mj-lt"/>
              </a:endParaRPr>
            </a:p>
            <a:p>
              <a:pPr lvl="0" algn="ctr" defTabSz="1300162">
                <a:lnSpc>
                  <a:spcPct val="90000"/>
                </a:lnSpc>
                <a:spcBef>
                  <a:spcPts val="200"/>
                </a:spcBef>
                <a:defRPr sz="1800"/>
              </a:pPr>
              <a:endParaRPr lang="en-US" sz="1200" b="1" dirty="0" smtClean="0">
                <a:solidFill>
                  <a:schemeClr val="tx1"/>
                </a:solidFill>
                <a:latin typeface="+mj-lt"/>
              </a:endParaRPr>
            </a:p>
            <a:p>
              <a:pPr lvl="0" algn="ctr" defTabSz="1300162">
                <a:lnSpc>
                  <a:spcPct val="90000"/>
                </a:lnSpc>
                <a:spcBef>
                  <a:spcPts val="200"/>
                </a:spcBef>
                <a:defRPr sz="1800"/>
              </a:pPr>
              <a:endParaRPr lang="en-US" sz="1200" b="1" dirty="0" smtClean="0">
                <a:solidFill>
                  <a:schemeClr val="tx1"/>
                </a:solidFill>
                <a:latin typeface="+mj-lt"/>
              </a:endParaRPr>
            </a:p>
            <a:p>
              <a:pPr lvl="0" algn="ctr" defTabSz="1300162">
                <a:lnSpc>
                  <a:spcPct val="90000"/>
                </a:lnSpc>
                <a:spcBef>
                  <a:spcPts val="200"/>
                </a:spcBef>
                <a:defRPr sz="1800"/>
              </a:pPr>
              <a:endParaRPr lang="en-US" sz="1200" b="1" dirty="0" smtClean="0">
                <a:solidFill>
                  <a:schemeClr val="tx1"/>
                </a:solidFill>
                <a:latin typeface="+mj-lt"/>
              </a:endParaRPr>
            </a:p>
            <a:p>
              <a:pPr lvl="0" algn="ctr" defTabSz="1300162">
                <a:lnSpc>
                  <a:spcPct val="90000"/>
                </a:lnSpc>
                <a:spcBef>
                  <a:spcPts val="200"/>
                </a:spcBef>
                <a:defRPr sz="1800"/>
              </a:pPr>
              <a:r>
                <a:rPr lang="en-US" sz="1200" b="1" i="1" u="sng" dirty="0" smtClean="0">
                  <a:solidFill>
                    <a:schemeClr val="tx1">
                      <a:lumMod val="65000"/>
                      <a:lumOff val="35000"/>
                    </a:schemeClr>
                  </a:solidFill>
                  <a:latin typeface="+mj-lt"/>
                </a:rPr>
                <a:t>Presented at the NGGPS Meeting, January 22, 2016</a:t>
              </a:r>
              <a:endParaRPr sz="1200" b="1" i="1" u="sng" dirty="0">
                <a:solidFill>
                  <a:schemeClr val="tx1">
                    <a:lumMod val="65000"/>
                    <a:lumOff val="35000"/>
                  </a:schemeClr>
                </a:solidFill>
                <a:latin typeface="+mj-lt"/>
              </a:endParaRPr>
            </a:p>
          </p:txBody>
        </p:sp>
        <p:pic>
          <p:nvPicPr>
            <p:cNvPr id="16" name="image4.png" descr="image4.png"/>
            <p:cNvPicPr/>
            <p:nvPr/>
          </p:nvPicPr>
          <p:blipFill>
            <a:blip r:embed="rId4">
              <a:extLst/>
            </a:blip>
            <a:stretch>
              <a:fillRect/>
            </a:stretch>
          </p:blipFill>
          <p:spPr>
            <a:xfrm>
              <a:off x="8175858" y="91841"/>
              <a:ext cx="895013" cy="822559"/>
            </a:xfrm>
            <a:prstGeom prst="rect">
              <a:avLst/>
            </a:prstGeom>
            <a:ln w="12700" cap="flat">
              <a:noFill/>
              <a:miter lim="400000"/>
            </a:ln>
            <a:effectLst/>
          </p:spPr>
        </p:pic>
      </p:grpSp>
      <p:sp>
        <p:nvSpPr>
          <p:cNvPr id="3" name="Rectangle 2"/>
          <p:cNvSpPr/>
          <p:nvPr/>
        </p:nvSpPr>
        <p:spPr>
          <a:xfrm>
            <a:off x="0" y="1219200"/>
            <a:ext cx="9144000"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Update on the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NGGPS/R2O: SOW and Milestones</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Picture 2" descr="NGGPS-OA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838200" cy="804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sp>
        <p:nvSpPr>
          <p:cNvPr id="7" name="Shape 25"/>
          <p:cNvSpPr/>
          <p:nvPr/>
        </p:nvSpPr>
        <p:spPr>
          <a:xfrm>
            <a:off x="1295400" y="294429"/>
            <a:ext cx="33528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Project Milestones</a:t>
            </a:r>
            <a:endParaRPr sz="2200" b="1" i="1" dirty="0">
              <a:solidFill>
                <a:srgbClr val="141414"/>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042791137"/>
              </p:ext>
            </p:extLst>
          </p:nvPr>
        </p:nvGraphicFramePr>
        <p:xfrm>
          <a:off x="1143000" y="2819400"/>
          <a:ext cx="6486372" cy="1920240"/>
        </p:xfrm>
        <a:graphic>
          <a:graphicData uri="http://schemas.openxmlformats.org/drawingml/2006/table">
            <a:tbl>
              <a:tblPr firstRow="1" bandRow="1">
                <a:tableStyleId>{5940675A-B579-460E-94D1-54222C63F5DA}</a:tableStyleId>
              </a:tblPr>
              <a:tblGrid>
                <a:gridCol w="4596530"/>
                <a:gridCol w="1889842"/>
              </a:tblGrid>
              <a:tr h="160491">
                <a:tc>
                  <a:txBody>
                    <a:bodyPr/>
                    <a:lstStyle/>
                    <a:p>
                      <a:r>
                        <a:rPr lang="en-US" sz="1800" b="1" dirty="0" smtClean="0"/>
                        <a:t>Milestones</a:t>
                      </a:r>
                      <a:endParaRPr lang="en-US" sz="1800" b="1" dirty="0"/>
                    </a:p>
                  </a:txBody>
                  <a:tcPr/>
                </a:tc>
                <a:tc>
                  <a:txBody>
                    <a:bodyPr/>
                    <a:lstStyle/>
                    <a:p>
                      <a:r>
                        <a:rPr lang="en-US" sz="1800" b="1" dirty="0" smtClean="0"/>
                        <a:t>Completed</a:t>
                      </a:r>
                      <a:endParaRPr lang="en-US" sz="1800" b="1" dirty="0"/>
                    </a:p>
                  </a:txBody>
                  <a:tcPr/>
                </a:tc>
              </a:tr>
              <a:tr h="162720">
                <a:tc>
                  <a:txBody>
                    <a:bodyPr/>
                    <a:lstStyle/>
                    <a:p>
                      <a:pPr marL="0" marR="0" indent="0" algn="just" defTabSz="457200" eaLnBrk="1" fontAlgn="auto" latinLnBrk="0" hangingPunct="1">
                        <a:lnSpc>
                          <a:spcPct val="100000"/>
                        </a:lnSpc>
                        <a:spcBef>
                          <a:spcPts val="0"/>
                        </a:spcBef>
                        <a:spcAft>
                          <a:spcPts val="0"/>
                        </a:spcAft>
                        <a:buClrTx/>
                        <a:buSzTx/>
                        <a:buFontTx/>
                        <a:buNone/>
                        <a:tabLst/>
                        <a:defRPr/>
                      </a:pPr>
                      <a:r>
                        <a:rPr lang="en-US" sz="1400" dirty="0" smtClean="0">
                          <a:solidFill>
                            <a:schemeClr val="accent2"/>
                          </a:solidFill>
                        </a:rPr>
                        <a:t>Transition</a:t>
                      </a:r>
                      <a:r>
                        <a:rPr lang="en-US" sz="1400" baseline="0" dirty="0" smtClean="0">
                          <a:solidFill>
                            <a:schemeClr val="accent2"/>
                          </a:solidFill>
                        </a:rPr>
                        <a:t> HIWPP funded developments to repository:</a:t>
                      </a:r>
                    </a:p>
                    <a:p>
                      <a:pPr marL="228600" marR="0" indent="-228600" algn="just" defTabSz="457200" eaLnBrk="1" fontAlgn="auto" latinLnBrk="0" hangingPunct="1">
                        <a:lnSpc>
                          <a:spcPct val="100000"/>
                        </a:lnSpc>
                        <a:spcBef>
                          <a:spcPts val="0"/>
                        </a:spcBef>
                        <a:spcAft>
                          <a:spcPts val="0"/>
                        </a:spcAft>
                        <a:buClrTx/>
                        <a:buSzTx/>
                        <a:buFontTx/>
                        <a:buAutoNum type="arabicParenR"/>
                        <a:tabLst/>
                        <a:defRPr/>
                      </a:pPr>
                      <a:r>
                        <a:rPr lang="en-US" sz="1400" baseline="0" dirty="0" smtClean="0">
                          <a:solidFill>
                            <a:schemeClr val="accent2">
                              <a:lumMod val="50000"/>
                            </a:schemeClr>
                          </a:solidFill>
                        </a:rPr>
                        <a:t>Develop a </a:t>
                      </a:r>
                      <a:r>
                        <a:rPr lang="en-US" sz="1400" i="1" baseline="0" dirty="0" smtClean="0">
                          <a:solidFill>
                            <a:schemeClr val="accent2">
                              <a:lumMod val="50000"/>
                            </a:schemeClr>
                          </a:solidFill>
                        </a:rPr>
                        <a:t>Hurricane NMMB</a:t>
                      </a:r>
                      <a:r>
                        <a:rPr lang="en-US" sz="1400" baseline="0" dirty="0" smtClean="0">
                          <a:solidFill>
                            <a:schemeClr val="accent2">
                              <a:lumMod val="50000"/>
                            </a:schemeClr>
                          </a:solidFill>
                        </a:rPr>
                        <a:t> Subversion Repository</a:t>
                      </a:r>
                    </a:p>
                    <a:p>
                      <a:pPr marL="228600" marR="0" indent="-228600" algn="just" defTabSz="457200" eaLnBrk="1" fontAlgn="auto" latinLnBrk="0" hangingPunct="1">
                        <a:lnSpc>
                          <a:spcPct val="100000"/>
                        </a:lnSpc>
                        <a:spcBef>
                          <a:spcPts val="0"/>
                        </a:spcBef>
                        <a:spcAft>
                          <a:spcPts val="0"/>
                        </a:spcAft>
                        <a:buClrTx/>
                        <a:buSzTx/>
                        <a:buFontTx/>
                        <a:buAutoNum type="arabicParenR"/>
                        <a:tabLst/>
                        <a:defRPr/>
                      </a:pPr>
                      <a:r>
                        <a:rPr lang="en-US" sz="1400" baseline="0" dirty="0" smtClean="0">
                          <a:solidFill>
                            <a:schemeClr val="accent2">
                              <a:lumMod val="50000"/>
                            </a:schemeClr>
                          </a:solidFill>
                        </a:rPr>
                        <a:t>Idealized TC framework for NMMB</a:t>
                      </a:r>
                    </a:p>
                    <a:p>
                      <a:pPr marL="228600" marR="0" indent="-228600" algn="just" defTabSz="457200" eaLnBrk="1" fontAlgn="auto" latinLnBrk="0" hangingPunct="1">
                        <a:lnSpc>
                          <a:spcPct val="100000"/>
                        </a:lnSpc>
                        <a:spcBef>
                          <a:spcPts val="0"/>
                        </a:spcBef>
                        <a:spcAft>
                          <a:spcPts val="0"/>
                        </a:spcAft>
                        <a:buClrTx/>
                        <a:buSzTx/>
                        <a:buFontTx/>
                        <a:buAutoNum type="arabicParenR"/>
                        <a:tabLst/>
                        <a:defRPr/>
                      </a:pPr>
                      <a:r>
                        <a:rPr lang="en-US" sz="1400" baseline="0" dirty="0" smtClean="0">
                          <a:solidFill>
                            <a:schemeClr val="accent2">
                              <a:lumMod val="50000"/>
                            </a:schemeClr>
                          </a:solidFill>
                        </a:rPr>
                        <a:t>Multi-storm initialization for NMMB</a:t>
                      </a:r>
                      <a:endParaRPr lang="en-US" sz="1400" dirty="0" smtClean="0">
                        <a:solidFill>
                          <a:schemeClr val="accent2">
                            <a:lumMod val="50000"/>
                          </a:schemeClr>
                        </a:solidFill>
                      </a:endParaRPr>
                    </a:p>
                  </a:txBody>
                  <a:tcPr/>
                </a:tc>
                <a:tc>
                  <a:txBody>
                    <a:bodyPr/>
                    <a:lstStyle/>
                    <a:p>
                      <a:endParaRPr lang="en-US" sz="1400" dirty="0" smtClean="0"/>
                    </a:p>
                    <a:p>
                      <a:r>
                        <a:rPr lang="en-US" sz="1400" dirty="0" smtClean="0">
                          <a:solidFill>
                            <a:srgbClr val="00B050"/>
                          </a:solidFill>
                        </a:rPr>
                        <a:t>April 2015</a:t>
                      </a:r>
                    </a:p>
                    <a:p>
                      <a:r>
                        <a:rPr lang="en-US" sz="1400" dirty="0" smtClean="0">
                          <a:solidFill>
                            <a:srgbClr val="00B050"/>
                          </a:solidFill>
                        </a:rPr>
                        <a:t>July</a:t>
                      </a:r>
                      <a:r>
                        <a:rPr lang="en-US" sz="1400" baseline="0" dirty="0" smtClean="0">
                          <a:solidFill>
                            <a:srgbClr val="00B050"/>
                          </a:solidFill>
                        </a:rPr>
                        <a:t> 2015</a:t>
                      </a:r>
                    </a:p>
                    <a:p>
                      <a:r>
                        <a:rPr lang="en-US" sz="1400" baseline="0" dirty="0" smtClean="0">
                          <a:solidFill>
                            <a:srgbClr val="00B050"/>
                          </a:solidFill>
                        </a:rPr>
                        <a:t>January 2016</a:t>
                      </a:r>
                      <a:endParaRPr lang="en-US" sz="1400" dirty="0">
                        <a:solidFill>
                          <a:srgbClr val="00B050"/>
                        </a:solidFill>
                      </a:endParaRPr>
                    </a:p>
                  </a:txBody>
                  <a:tcPr/>
                </a:tc>
              </a:tr>
              <a:tr h="162720">
                <a:tc>
                  <a:txBody>
                    <a:bodyPr/>
                    <a:lstStyle/>
                    <a:p>
                      <a:pPr marL="0" marR="0" indent="0" algn="just" defTabSz="457200" eaLnBrk="1" fontAlgn="auto" latinLnBrk="0" hangingPunct="1">
                        <a:lnSpc>
                          <a:spcPct val="100000"/>
                        </a:lnSpc>
                        <a:spcBef>
                          <a:spcPts val="0"/>
                        </a:spcBef>
                        <a:spcAft>
                          <a:spcPts val="0"/>
                        </a:spcAft>
                        <a:buClrTx/>
                        <a:buSzTx/>
                        <a:buFontTx/>
                        <a:buNone/>
                        <a:tabLst/>
                        <a:defRPr/>
                      </a:pPr>
                      <a:r>
                        <a:rPr lang="en-US" sz="1400" dirty="0" smtClean="0">
                          <a:solidFill>
                            <a:schemeClr val="accent2"/>
                          </a:solidFill>
                          <a:latin typeface="+mn-lt"/>
                          <a:ea typeface="+mn-ea"/>
                          <a:cs typeface="+mn-cs"/>
                          <a:sym typeface="Helvetica"/>
                        </a:rPr>
                        <a:t>Determine the scalability and efficiency of the NMMB model</a:t>
                      </a:r>
                    </a:p>
                  </a:txBody>
                  <a:tcPr/>
                </a:tc>
                <a:tc>
                  <a:txBody>
                    <a:bodyPr/>
                    <a:lstStyle/>
                    <a:p>
                      <a:r>
                        <a:rPr lang="en-US" sz="1400" dirty="0" smtClean="0">
                          <a:solidFill>
                            <a:srgbClr val="00B050"/>
                          </a:solidFill>
                        </a:rPr>
                        <a:t>September 2015</a:t>
                      </a:r>
                      <a:endParaRPr lang="en-US" sz="1400" dirty="0">
                        <a:solidFill>
                          <a:srgbClr val="00B050"/>
                        </a:solidFill>
                      </a:endParaRPr>
                    </a:p>
                  </a:txBody>
                  <a:tcPr/>
                </a:tc>
              </a:tr>
              <a:tr h="162720">
                <a:tc>
                  <a:txBody>
                    <a:bodyPr/>
                    <a:lstStyle/>
                    <a:p>
                      <a:pPr marL="0" marR="0" indent="0" algn="just" defTabSz="457200" eaLnBrk="1" fontAlgn="auto" latinLnBrk="0" hangingPunct="1">
                        <a:lnSpc>
                          <a:spcPct val="100000"/>
                        </a:lnSpc>
                        <a:spcBef>
                          <a:spcPts val="0"/>
                        </a:spcBef>
                        <a:spcAft>
                          <a:spcPts val="0"/>
                        </a:spcAft>
                        <a:buClrTx/>
                        <a:buSzTx/>
                        <a:buFontTx/>
                        <a:buNone/>
                        <a:tabLst/>
                        <a:defRPr/>
                      </a:pPr>
                      <a:r>
                        <a:rPr lang="en-US" sz="1400" dirty="0" smtClean="0">
                          <a:solidFill>
                            <a:schemeClr val="accent2"/>
                          </a:solidFill>
                          <a:latin typeface="+mn-lt"/>
                          <a:ea typeface="+mn-ea"/>
                          <a:cs typeface="+mn-cs"/>
                          <a:sym typeface="Helvetica"/>
                        </a:rPr>
                        <a:t>Develop a “</a:t>
                      </a:r>
                      <a:r>
                        <a:rPr lang="en-US" sz="1400" i="1" dirty="0" smtClean="0">
                          <a:solidFill>
                            <a:schemeClr val="accent2"/>
                          </a:solidFill>
                          <a:latin typeface="+mn-lt"/>
                          <a:ea typeface="+mn-ea"/>
                          <a:cs typeface="+mn-cs"/>
                          <a:sym typeface="Helvetica"/>
                        </a:rPr>
                        <a:t>generalized nesting framework”</a:t>
                      </a:r>
                      <a:r>
                        <a:rPr lang="en-US" sz="1400" dirty="0" smtClean="0">
                          <a:solidFill>
                            <a:schemeClr val="accent2"/>
                          </a:solidFill>
                          <a:latin typeface="+mn-lt"/>
                          <a:ea typeface="+mn-ea"/>
                          <a:cs typeface="+mn-cs"/>
                          <a:sym typeface="Helvetica"/>
                        </a:rPr>
                        <a:t> for NEMS</a:t>
                      </a:r>
                    </a:p>
                  </a:txBody>
                  <a:tcPr/>
                </a:tc>
                <a:tc>
                  <a:txBody>
                    <a:bodyPr/>
                    <a:lstStyle/>
                    <a:p>
                      <a:r>
                        <a:rPr lang="en-US" sz="1400" dirty="0" smtClean="0">
                          <a:solidFill>
                            <a:srgbClr val="FF0000"/>
                          </a:solidFill>
                        </a:rPr>
                        <a:t>On-going progress</a:t>
                      </a:r>
                      <a:endParaRPr lang="en-US" sz="1400" dirty="0">
                        <a:solidFill>
                          <a:srgbClr val="FF0000"/>
                        </a:solidFill>
                      </a:endParaRPr>
                    </a:p>
                  </a:txBody>
                  <a:tcPr/>
                </a:tc>
              </a:tr>
            </a:tbl>
          </a:graphicData>
        </a:graphic>
      </p:graphicFrame>
      <p:pic>
        <p:nvPicPr>
          <p:cNvPr id="11"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sp>
        <p:nvSpPr>
          <p:cNvPr id="8" name="TextBox 7"/>
          <p:cNvSpPr txBox="1"/>
          <p:nvPr/>
        </p:nvSpPr>
        <p:spPr>
          <a:xfrm>
            <a:off x="1143000" y="1520789"/>
            <a:ext cx="6486372" cy="861774"/>
          </a:xfrm>
          <a:prstGeom prst="rect">
            <a:avLst/>
          </a:prstGeom>
          <a:noFill/>
          <a:ln w="25400">
            <a:solidFill>
              <a:srgbClr val="C00000"/>
            </a:solidFill>
          </a:ln>
        </p:spPr>
        <p:txBody>
          <a:bodyPr wrap="square" rtlCol="0">
            <a:spAutoFit/>
          </a:bodyPr>
          <a:lstStyle/>
          <a:p>
            <a:pPr algn="just"/>
            <a:r>
              <a:rPr lang="en-US" sz="1000" dirty="0" smtClean="0">
                <a:solidFill>
                  <a:srgbClr val="C00000"/>
                </a:solidFill>
                <a:sym typeface="Avenir Roman"/>
              </a:rPr>
              <a:t>Project </a:t>
            </a:r>
            <a:r>
              <a:rPr lang="en-US" sz="1000" dirty="0">
                <a:solidFill>
                  <a:srgbClr val="C00000"/>
                </a:solidFill>
                <a:sym typeface="Avenir Roman"/>
              </a:rPr>
              <a:t>Statement: </a:t>
            </a:r>
            <a:r>
              <a:rPr lang="en-US" sz="1000" dirty="0" smtClean="0">
                <a:solidFill>
                  <a:srgbClr val="C00000"/>
                </a:solidFill>
                <a:sym typeface="Avenir Roman"/>
              </a:rPr>
              <a:t>“</a:t>
            </a:r>
            <a:r>
              <a:rPr lang="en-US" sz="1000" dirty="0" smtClean="0">
                <a:solidFill>
                  <a:srgbClr val="C00000"/>
                </a:solidFill>
              </a:rPr>
              <a:t>AOML </a:t>
            </a:r>
            <a:r>
              <a:rPr lang="en-US" sz="1000" dirty="0">
                <a:solidFill>
                  <a:srgbClr val="C00000"/>
                </a:solidFill>
              </a:rPr>
              <a:t>will develop, test and evaluate a </a:t>
            </a:r>
            <a:r>
              <a:rPr lang="en-US" sz="1000" i="1" u="sng" dirty="0">
                <a:solidFill>
                  <a:srgbClr val="C00000"/>
                </a:solidFill>
              </a:rPr>
              <a:t>generic nesting capability</a:t>
            </a:r>
            <a:r>
              <a:rPr lang="en-US" sz="1000" dirty="0">
                <a:solidFill>
                  <a:srgbClr val="C00000"/>
                </a:solidFill>
              </a:rPr>
              <a:t> in the NEMS framework that can be adopted by NGGPS choice of global modeling system for hurricane and severe weather applications.  AOML will also evaluate and test </a:t>
            </a:r>
            <a:r>
              <a:rPr lang="en-US" sz="1000" dirty="0" smtClean="0">
                <a:solidFill>
                  <a:srgbClr val="C00000"/>
                </a:solidFill>
              </a:rPr>
              <a:t>storm </a:t>
            </a:r>
            <a:r>
              <a:rPr lang="en-US" sz="1000" dirty="0">
                <a:solidFill>
                  <a:srgbClr val="C00000"/>
                </a:solidFill>
              </a:rPr>
              <a:t>initialization and verify scalability and computational efficiency in nesting applications.  Model development will be conducted in the EMC SVN based code repositories and use the commonly adopted ESMF tools in the NEMS </a:t>
            </a:r>
            <a:r>
              <a:rPr lang="en-US" sz="1000" dirty="0" smtClean="0">
                <a:solidFill>
                  <a:srgbClr val="C00000"/>
                </a:solidFill>
              </a:rPr>
              <a:t>framework.”</a:t>
            </a:r>
            <a:endParaRPr lang="en-US" sz="1000" dirty="0">
              <a:solidFill>
                <a:srgbClr val="C00000"/>
              </a:solidFill>
            </a:endParaRPr>
          </a:p>
        </p:txBody>
      </p:sp>
      <p:pic>
        <p:nvPicPr>
          <p:cNvPr id="9" name="Picture 2" descr="NGGPS-OA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838200" cy="80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7990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21009" y="280962"/>
            <a:ext cx="8173106" cy="416750"/>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endParaRPr sz="2200" b="1" i="1" dirty="0">
              <a:solidFill>
                <a:srgbClr val="141414"/>
              </a:solidFill>
            </a:endParaRPr>
          </a:p>
        </p:txBody>
      </p:sp>
      <p:sp>
        <p:nvSpPr>
          <p:cNvPr id="14" name="Shape 37"/>
          <p:cNvSpPr/>
          <p:nvPr/>
        </p:nvSpPr>
        <p:spPr>
          <a:xfrm>
            <a:off x="1041010" y="363156"/>
            <a:ext cx="7036190"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lgn="ctr">
              <a:defRPr sz="1800" b="0" i="0">
                <a:solidFill>
                  <a:srgbClr val="000000"/>
                </a:solidFill>
              </a:defRPr>
            </a:pPr>
            <a:r>
              <a:rPr lang="en-US" sz="2200" b="1" i="1" dirty="0" smtClean="0">
                <a:solidFill>
                  <a:srgbClr val="141414"/>
                </a:solidFill>
              </a:rPr>
              <a:t>Transition Multi-Storm Initialization to NMMB (Jan. 2016)</a:t>
            </a:r>
            <a:endParaRPr sz="2200" b="1" i="1" dirty="0">
              <a:solidFill>
                <a:srgbClr val="141414"/>
              </a:solidFill>
            </a:endParaRPr>
          </a:p>
        </p:txBody>
      </p:sp>
      <p:pic>
        <p:nvPicPr>
          <p:cNvPr id="17" name="image4.png" descr="image4.png"/>
          <p:cNvPicPr/>
          <p:nvPr/>
        </p:nvPicPr>
        <p:blipFill>
          <a:blip r:embed="rId3">
            <a:extLst/>
          </a:blip>
          <a:stretch>
            <a:fillRect/>
          </a:stretch>
        </p:blipFill>
        <p:spPr>
          <a:xfrm>
            <a:off x="8229600" y="66879"/>
            <a:ext cx="841272" cy="777404"/>
          </a:xfrm>
          <a:prstGeom prst="rect">
            <a:avLst/>
          </a:prstGeom>
          <a:ln w="12700" cap="flat">
            <a:noFill/>
            <a:miter lim="400000"/>
          </a:ln>
          <a:effectLst/>
        </p:spPr>
      </p:pic>
      <p:pic>
        <p:nvPicPr>
          <p:cNvPr id="20" name="HIWPP logo.png" descr="HIWPP logo"/>
          <p:cNvPicPr/>
          <p:nvPr/>
        </p:nvPicPr>
        <p:blipFill>
          <a:blip r:embed="rId4">
            <a:extLst/>
          </a:blip>
          <a:stretch>
            <a:fillRect/>
          </a:stretch>
        </p:blipFill>
        <p:spPr>
          <a:xfrm>
            <a:off x="152400" y="76200"/>
            <a:ext cx="762000" cy="804298"/>
          </a:xfrm>
          <a:prstGeom prst="rect">
            <a:avLst/>
          </a:prstGeom>
          <a:ln w="12700">
            <a:miter lim="400000"/>
          </a:ln>
        </p:spPr>
      </p:pic>
      <p:sp>
        <p:nvSpPr>
          <p:cNvPr id="18" name="TextBox 17"/>
          <p:cNvSpPr txBox="1"/>
          <p:nvPr/>
        </p:nvSpPr>
        <p:spPr>
          <a:xfrm>
            <a:off x="533400" y="1123890"/>
            <a:ext cx="8153399" cy="400110"/>
          </a:xfrm>
          <a:prstGeom prst="rect">
            <a:avLst/>
          </a:prstGeom>
          <a:noFill/>
          <a:ln w="25400">
            <a:solidFill>
              <a:srgbClr val="C00000"/>
            </a:solidFill>
          </a:ln>
        </p:spPr>
        <p:txBody>
          <a:bodyPr wrap="square" rtlCol="0">
            <a:spAutoFit/>
          </a:bodyPr>
          <a:lstStyle/>
          <a:p>
            <a:pPr algn="just"/>
            <a:r>
              <a:rPr lang="en-US" sz="1000" dirty="0" smtClean="0">
                <a:solidFill>
                  <a:srgbClr val="C00000"/>
                </a:solidFill>
                <a:sym typeface="Avenir Roman"/>
              </a:rPr>
              <a:t>Project </a:t>
            </a:r>
            <a:r>
              <a:rPr lang="en-US" sz="1000" dirty="0">
                <a:solidFill>
                  <a:srgbClr val="C00000"/>
                </a:solidFill>
                <a:sym typeface="Avenir Roman"/>
              </a:rPr>
              <a:t>Statement:  “</a:t>
            </a:r>
            <a:r>
              <a:rPr lang="en-US" sz="1000" dirty="0">
                <a:solidFill>
                  <a:srgbClr val="C00000"/>
                </a:solidFill>
              </a:rPr>
              <a:t>Test and evaluate the Basin-scale HWRF’s multi-storm initialization capabilities in the NMMB/NEMS framework and assess potential for demonstrating the initialization real-time in FY16 and implementing it in FY17</a:t>
            </a:r>
            <a:r>
              <a:rPr lang="en-US" sz="1000" dirty="0" smtClean="0">
                <a:solidFill>
                  <a:srgbClr val="C00000"/>
                </a:solidFill>
                <a:sym typeface="Avenir Roman"/>
              </a:rPr>
              <a:t>.”</a:t>
            </a:r>
          </a:p>
        </p:txBody>
      </p:sp>
      <p:grpSp>
        <p:nvGrpSpPr>
          <p:cNvPr id="5" name="Group 4"/>
          <p:cNvGrpSpPr/>
          <p:nvPr/>
        </p:nvGrpSpPr>
        <p:grpSpPr>
          <a:xfrm>
            <a:off x="236789" y="1592580"/>
            <a:ext cx="8678611" cy="4554815"/>
            <a:chOff x="-184497" y="1592580"/>
            <a:chExt cx="8987215" cy="4716780"/>
          </a:xfrm>
        </p:grpSpPr>
        <p:pic>
          <p:nvPicPr>
            <p:cNvPr id="1026" name="Picture 2" descr="C:\Users\Thiago.Quirino\Downloads\Relocation of 12E_and_13E for CIMAS repo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1" y="1623794"/>
              <a:ext cx="6705599" cy="46294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7"/>
            <p:cNvSpPr txBox="1"/>
            <p:nvPr/>
          </p:nvSpPr>
          <p:spPr>
            <a:xfrm>
              <a:off x="1249681" y="1973580"/>
              <a:ext cx="143417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GFS cold-start</a:t>
              </a:r>
            </a:p>
          </p:txBody>
        </p:sp>
        <p:sp>
          <p:nvSpPr>
            <p:cNvPr id="30" name="TextBox 7"/>
            <p:cNvSpPr txBox="1"/>
            <p:nvPr/>
          </p:nvSpPr>
          <p:spPr>
            <a:xfrm>
              <a:off x="2926080" y="1592580"/>
              <a:ext cx="5029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smtClean="0">
                  <a:latin typeface="Arial Black" panose="020B0A04020102020204" pitchFamily="34" charset="0"/>
                </a:rPr>
                <a:t>2015-09-03 00Z, MSLP Before Initialization</a:t>
              </a:r>
              <a:endParaRPr lang="en-US" sz="1000" b="1" dirty="0">
                <a:ln>
                  <a:solidFill>
                    <a:schemeClr val="bg1"/>
                  </a:solidFill>
                </a:ln>
                <a:latin typeface="Arial Black" panose="020B0A04020102020204" pitchFamily="34" charset="0"/>
              </a:endParaRPr>
            </a:p>
          </p:txBody>
        </p:sp>
        <p:sp>
          <p:nvSpPr>
            <p:cNvPr id="35" name="TextBox 7"/>
            <p:cNvSpPr txBox="1"/>
            <p:nvPr/>
          </p:nvSpPr>
          <p:spPr>
            <a:xfrm>
              <a:off x="2926080" y="6063139"/>
              <a:ext cx="5029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smtClean="0">
                  <a:latin typeface="Arial Black" panose="020B0A04020102020204" pitchFamily="34" charset="0"/>
                </a:rPr>
                <a:t>2015-09-03 00Z, MSLP After Initialization</a:t>
              </a:r>
              <a:endParaRPr lang="en-US" sz="1000" b="1" dirty="0">
                <a:ln>
                  <a:solidFill>
                    <a:schemeClr val="bg1"/>
                  </a:solidFill>
                </a:ln>
                <a:latin typeface="Arial Black" panose="020B0A04020102020204" pitchFamily="34" charset="0"/>
              </a:endParaRPr>
            </a:p>
          </p:txBody>
        </p:sp>
        <p:sp>
          <p:nvSpPr>
            <p:cNvPr id="36" name="TextBox 7"/>
            <p:cNvSpPr txBox="1"/>
            <p:nvPr/>
          </p:nvSpPr>
          <p:spPr>
            <a:xfrm>
              <a:off x="1187099" y="5029200"/>
              <a:ext cx="149676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After initialization and relocation</a:t>
              </a:r>
            </a:p>
          </p:txBody>
        </p:sp>
        <p:sp>
          <p:nvSpPr>
            <p:cNvPr id="38" name="TextBox 7"/>
            <p:cNvSpPr txBox="1"/>
            <p:nvPr/>
          </p:nvSpPr>
          <p:spPr>
            <a:xfrm>
              <a:off x="5972462" y="1935480"/>
              <a:ext cx="143417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GFS cold-start</a:t>
              </a:r>
            </a:p>
          </p:txBody>
        </p:sp>
        <p:sp>
          <p:nvSpPr>
            <p:cNvPr id="40" name="TextBox 7"/>
            <p:cNvSpPr txBox="1"/>
            <p:nvPr/>
          </p:nvSpPr>
          <p:spPr>
            <a:xfrm>
              <a:off x="5940360" y="5006340"/>
              <a:ext cx="149676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After initialization and relocation</a:t>
              </a:r>
            </a:p>
          </p:txBody>
        </p:sp>
        <p:sp>
          <p:nvSpPr>
            <p:cNvPr id="47" name="Left Brace 46"/>
            <p:cNvSpPr/>
            <p:nvPr/>
          </p:nvSpPr>
          <p:spPr>
            <a:xfrm>
              <a:off x="7414261" y="2811780"/>
              <a:ext cx="228599" cy="1524000"/>
            </a:xfrm>
            <a:prstGeom prst="leftBrace">
              <a:avLst/>
            </a:prstGeom>
            <a:noFill/>
            <a:ln w="25400" cap="flat">
              <a:solidFill>
                <a:schemeClr val="tx1"/>
              </a:solidFill>
              <a:prstDash val="solid"/>
              <a:bevel/>
            </a:ln>
            <a:effectLst>
              <a:outerShdw blurRad="38100" dist="20000" dir="5400000" rotWithShape="0">
                <a:srgbClr val="000000">
                  <a:alpha val="38000"/>
                </a:srgbClr>
              </a:outerShdw>
            </a:effectLst>
            <a:scene3d>
              <a:camera prst="orthographicFront">
                <a:rot lat="0" lon="10800000" rev="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9" name="Left Brace 48"/>
            <p:cNvSpPr/>
            <p:nvPr/>
          </p:nvSpPr>
          <p:spPr>
            <a:xfrm>
              <a:off x="1005839" y="2857500"/>
              <a:ext cx="228599" cy="1524000"/>
            </a:xfrm>
            <a:prstGeom prst="leftBrace">
              <a:avLst/>
            </a:prstGeom>
            <a:noFill/>
            <a:ln w="25400" cap="flat">
              <a:solidFill>
                <a:schemeClr val="tx1"/>
              </a:solidFill>
              <a:prstDash val="solid"/>
              <a:bevel/>
            </a:ln>
            <a:effectLst>
              <a:outerShdw blurRad="38100" dist="20000" dir="5400000" rotWithShape="0">
                <a:srgbClr val="000000">
                  <a:alpha val="38000"/>
                </a:srgbClr>
              </a:outerShdw>
            </a:effectLst>
            <a:scene3d>
              <a:camera prst="orthographicFront">
                <a:rot lat="0" lon="0" rev="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50" name="TextBox 7"/>
            <p:cNvSpPr txBox="1"/>
            <p:nvPr/>
          </p:nvSpPr>
          <p:spPr>
            <a:xfrm>
              <a:off x="-184497" y="3498770"/>
              <a:ext cx="143417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IGNACIO12E</a:t>
              </a:r>
            </a:p>
          </p:txBody>
        </p:sp>
        <p:sp>
          <p:nvSpPr>
            <p:cNvPr id="51" name="TextBox 7"/>
            <p:cNvSpPr txBox="1"/>
            <p:nvPr/>
          </p:nvSpPr>
          <p:spPr>
            <a:xfrm>
              <a:off x="7368540" y="3467100"/>
              <a:ext cx="143417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JIMENA13E</a:t>
              </a:r>
            </a:p>
          </p:txBody>
        </p:sp>
      </p:grpSp>
      <p:sp>
        <p:nvSpPr>
          <p:cNvPr id="53" name="TextBox 7"/>
          <p:cNvSpPr txBox="1"/>
          <p:nvPr/>
        </p:nvSpPr>
        <p:spPr>
          <a:xfrm>
            <a:off x="0" y="6200001"/>
            <a:ext cx="91440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C00000"/>
                </a:solidFill>
                <a:latin typeface="Arial Black" panose="020B0A04020102020204" pitchFamily="34" charset="0"/>
              </a:rPr>
              <a:t>SVN Repository path</a:t>
            </a:r>
            <a:r>
              <a:rPr lang="en-US" sz="1000" dirty="0" smtClean="0">
                <a:solidFill>
                  <a:srgbClr val="C00000"/>
                </a:solidFill>
                <a:latin typeface="Arial Black" panose="020B0A04020102020204" pitchFamily="34" charset="0"/>
              </a:rPr>
              <a:t>: https</a:t>
            </a:r>
            <a:r>
              <a:rPr lang="en-US" sz="1000" dirty="0">
                <a:solidFill>
                  <a:srgbClr val="C00000"/>
                </a:solidFill>
                <a:latin typeface="Arial Black" panose="020B0A04020102020204" pitchFamily="34" charset="0"/>
              </a:rPr>
              <a:t>://svnemc.ncep.noaa.gov/projects/hnmmb/trunk/sorc/util/vortex_init_b</a:t>
            </a:r>
            <a:endParaRPr lang="en-US" sz="1000" dirty="0" smtClean="0">
              <a:solidFill>
                <a:srgbClr val="C00000"/>
              </a:solidFill>
              <a:latin typeface="Arial Black" panose="020B0A04020102020204" pitchFamily="34" charset="0"/>
            </a:endParaRPr>
          </a:p>
        </p:txBody>
      </p:sp>
    </p:spTree>
    <p:extLst>
      <p:ext uri="{BB962C8B-B14F-4D97-AF65-F5344CB8AC3E}">
        <p14:creationId xmlns:p14="http://schemas.microsoft.com/office/powerpoint/2010/main" val="386726949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
          <p:cNvSpPr/>
          <p:nvPr/>
        </p:nvSpPr>
        <p:spPr>
          <a:xfrm>
            <a:off x="990600" y="381000"/>
            <a:ext cx="7162800"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lgn="ctr">
              <a:defRPr sz="1800" b="0" i="0">
                <a:solidFill>
                  <a:srgbClr val="000000"/>
                </a:solidFill>
              </a:defRPr>
            </a:pPr>
            <a:r>
              <a:rPr lang="en-US" sz="2200" b="1" i="1" dirty="0" smtClean="0">
                <a:solidFill>
                  <a:srgbClr val="141414"/>
                </a:solidFill>
              </a:rPr>
              <a:t> Transition Idealized TC Framework for NMMB (July 2015)</a:t>
            </a:r>
            <a:endParaRPr sz="2200" b="1" i="1" dirty="0">
              <a:solidFill>
                <a:srgbClr val="141414"/>
              </a:solidFill>
            </a:endParaRPr>
          </a:p>
        </p:txBody>
      </p:sp>
      <p:pic>
        <p:nvPicPr>
          <p:cNvPr id="12" name="image4.png" descr="image4.png"/>
          <p:cNvPicPr/>
          <p:nvPr/>
        </p:nvPicPr>
        <p:blipFill>
          <a:blip r:embed="rId3">
            <a:extLst/>
          </a:blip>
          <a:stretch>
            <a:fillRect/>
          </a:stretch>
        </p:blipFill>
        <p:spPr>
          <a:xfrm>
            <a:off x="8229600" y="66879"/>
            <a:ext cx="841272" cy="777404"/>
          </a:xfrm>
          <a:prstGeom prst="rect">
            <a:avLst/>
          </a:prstGeom>
          <a:ln w="12700" cap="flat">
            <a:noFill/>
            <a:miter lim="400000"/>
          </a:ln>
          <a:effectLst/>
        </p:spPr>
      </p:pic>
      <p:pic>
        <p:nvPicPr>
          <p:cNvPr id="14" name="HIWPP logo.png" descr="HIWPP logo"/>
          <p:cNvPicPr/>
          <p:nvPr/>
        </p:nvPicPr>
        <p:blipFill>
          <a:blip r:embed="rId4">
            <a:extLst/>
          </a:blip>
          <a:stretch>
            <a:fillRect/>
          </a:stretch>
        </p:blipFill>
        <p:spPr>
          <a:xfrm>
            <a:off x="152400" y="76200"/>
            <a:ext cx="762000" cy="804298"/>
          </a:xfrm>
          <a:prstGeom prst="rect">
            <a:avLst/>
          </a:prstGeom>
          <a:ln w="12700">
            <a:miter lim="400000"/>
          </a:ln>
        </p:spPr>
      </p:pic>
      <p:sp>
        <p:nvSpPr>
          <p:cNvPr id="9" name="TextBox 8"/>
          <p:cNvSpPr txBox="1"/>
          <p:nvPr/>
        </p:nvSpPr>
        <p:spPr>
          <a:xfrm>
            <a:off x="533400" y="1120914"/>
            <a:ext cx="8153400" cy="553998"/>
          </a:xfrm>
          <a:prstGeom prst="rect">
            <a:avLst/>
          </a:prstGeom>
          <a:noFill/>
          <a:ln w="25400">
            <a:solidFill>
              <a:srgbClr val="C00000"/>
            </a:solidFill>
          </a:ln>
        </p:spPr>
        <p:txBody>
          <a:bodyPr wrap="square" rtlCol="0">
            <a:spAutoFit/>
          </a:bodyPr>
          <a:lstStyle/>
          <a:p>
            <a:pPr algn="just"/>
            <a:r>
              <a:rPr lang="en-US" sz="1000" dirty="0" smtClean="0">
                <a:solidFill>
                  <a:srgbClr val="C00000"/>
                </a:solidFill>
                <a:sym typeface="Avenir Roman"/>
              </a:rPr>
              <a:t>Project </a:t>
            </a:r>
            <a:r>
              <a:rPr lang="en-US" sz="1000" dirty="0">
                <a:solidFill>
                  <a:srgbClr val="C00000"/>
                </a:solidFill>
                <a:sym typeface="Avenir Roman"/>
              </a:rPr>
              <a:t>Statement: “</a:t>
            </a:r>
            <a:r>
              <a:rPr lang="en-US" sz="1000" dirty="0">
                <a:solidFill>
                  <a:srgbClr val="C00000"/>
                </a:solidFill>
              </a:rPr>
              <a:t>Work with EMC to develop a Hurricane NMMB Subversion repository and transition HIWPP funded upgrades to the repository. These upgrades include ports of the HWRF nest movement algorithm and idealized tropical cyclone framework to the NMMB/NEMS model. They will be used to evaluate the performance of the freestanding, generalized nesting capability to be developed by HRD</a:t>
            </a:r>
            <a:r>
              <a:rPr lang="en-US" sz="1000" dirty="0" smtClean="0">
                <a:solidFill>
                  <a:srgbClr val="C00000"/>
                </a:solidFill>
              </a:rPr>
              <a:t>.</a:t>
            </a:r>
            <a:r>
              <a:rPr lang="en-US" sz="1000" dirty="0" smtClean="0">
                <a:solidFill>
                  <a:srgbClr val="C00000"/>
                </a:solidFill>
                <a:sym typeface="Avenir Roman"/>
              </a:rPr>
              <a:t>” </a:t>
            </a:r>
            <a:endParaRPr lang="en-US" sz="1000" dirty="0">
              <a:solidFill>
                <a:srgbClr val="C00000"/>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028190"/>
            <a:ext cx="5595004" cy="413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Thiago.Quirino\Desktop\ideal_10m_win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2629" y="1919199"/>
            <a:ext cx="2746071" cy="2059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hiago.Quirino\Desktop\ideal_mslp.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500" y="4009231"/>
            <a:ext cx="2743201" cy="2057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7"/>
          <p:cNvSpPr txBox="1"/>
          <p:nvPr/>
        </p:nvSpPr>
        <p:spPr>
          <a:xfrm>
            <a:off x="640080" y="1797209"/>
            <a:ext cx="47244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latin typeface="Arial Black" panose="020B0A04020102020204" pitchFamily="34" charset="0"/>
              </a:rPr>
              <a:t>27:09:03km Resolution with HWRF Physics</a:t>
            </a:r>
          </a:p>
        </p:txBody>
      </p:sp>
      <p:sp>
        <p:nvSpPr>
          <p:cNvPr id="15" name="TextBox 7"/>
          <p:cNvSpPr txBox="1"/>
          <p:nvPr/>
        </p:nvSpPr>
        <p:spPr>
          <a:xfrm>
            <a:off x="640080" y="2300129"/>
            <a:ext cx="47244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latin typeface="Arial Black" panose="020B0A04020102020204" pitchFamily="34" charset="0"/>
              </a:rPr>
              <a:t>Initial Idealized TC:   VMAX=39kts   RMW=90km   SST=302K</a:t>
            </a:r>
          </a:p>
        </p:txBody>
      </p:sp>
      <p:sp>
        <p:nvSpPr>
          <p:cNvPr id="16" name="TextBox 7"/>
          <p:cNvSpPr txBox="1"/>
          <p:nvPr/>
        </p:nvSpPr>
        <p:spPr>
          <a:xfrm>
            <a:off x="5882640" y="1849576"/>
            <a:ext cx="609600" cy="21544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smtClean="0">
              <a:latin typeface="Arial Black" panose="020B0A04020102020204" pitchFamily="34" charset="0"/>
            </a:endParaRPr>
          </a:p>
        </p:txBody>
      </p:sp>
      <p:sp>
        <p:nvSpPr>
          <p:cNvPr id="17" name="TextBox 7"/>
          <p:cNvSpPr txBox="1"/>
          <p:nvPr/>
        </p:nvSpPr>
        <p:spPr>
          <a:xfrm>
            <a:off x="5844540" y="3929836"/>
            <a:ext cx="609600" cy="21544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smtClean="0">
              <a:latin typeface="Arial Black" panose="020B0A04020102020204" pitchFamily="34" charset="0"/>
            </a:endParaRPr>
          </a:p>
        </p:txBody>
      </p:sp>
      <p:sp>
        <p:nvSpPr>
          <p:cNvPr id="18" name="TextBox 7"/>
          <p:cNvSpPr txBox="1"/>
          <p:nvPr/>
        </p:nvSpPr>
        <p:spPr>
          <a:xfrm>
            <a:off x="0" y="3075801"/>
            <a:ext cx="369332" cy="1877199"/>
          </a:xfrm>
          <a:prstGeom prst="rect">
            <a:avLst/>
          </a:prstGeom>
          <a:noFill/>
        </p:spPr>
        <p:txBody>
          <a:bodyPr vert="vert270"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accent2"/>
                </a:solidFill>
                <a:latin typeface="Arial Black" panose="020B0A04020102020204" pitchFamily="34" charset="0"/>
              </a:rPr>
              <a:t>Knots</a:t>
            </a:r>
          </a:p>
        </p:txBody>
      </p:sp>
      <p:sp>
        <p:nvSpPr>
          <p:cNvPr id="19" name="TextBox 7"/>
          <p:cNvSpPr txBox="1"/>
          <p:nvPr/>
        </p:nvSpPr>
        <p:spPr>
          <a:xfrm>
            <a:off x="5673328" y="3078480"/>
            <a:ext cx="369332" cy="1877199"/>
          </a:xfrm>
          <a:prstGeom prst="rect">
            <a:avLst/>
          </a:prstGeom>
          <a:noFill/>
        </p:spPr>
        <p:txBody>
          <a:bodyPr vert="vert270"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err="1" smtClean="0">
                <a:solidFill>
                  <a:srgbClr val="C00000"/>
                </a:solidFill>
                <a:latin typeface="Arial Black" panose="020B0A04020102020204" pitchFamily="34" charset="0"/>
              </a:rPr>
              <a:t>Millibars</a:t>
            </a:r>
            <a:endParaRPr lang="en-US" sz="1200" dirty="0" smtClean="0">
              <a:solidFill>
                <a:srgbClr val="C00000"/>
              </a:solidFill>
              <a:latin typeface="Arial Black" panose="020B0A04020102020204" pitchFamily="34" charset="0"/>
            </a:endParaRPr>
          </a:p>
        </p:txBody>
      </p:sp>
      <p:sp>
        <p:nvSpPr>
          <p:cNvPr id="20" name="TextBox 7"/>
          <p:cNvSpPr txBox="1"/>
          <p:nvPr/>
        </p:nvSpPr>
        <p:spPr>
          <a:xfrm>
            <a:off x="0" y="6200001"/>
            <a:ext cx="91440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C00000"/>
                </a:solidFill>
                <a:latin typeface="Arial Black" panose="020B0A04020102020204" pitchFamily="34" charset="0"/>
              </a:rPr>
              <a:t>SVN Repository path: https://</a:t>
            </a:r>
            <a:r>
              <a:rPr lang="en-US" sz="1000" dirty="0" smtClean="0">
                <a:solidFill>
                  <a:srgbClr val="C00000"/>
                </a:solidFill>
                <a:latin typeface="Arial Black" panose="020B0A04020102020204" pitchFamily="34" charset="0"/>
              </a:rPr>
              <a:t>svnemc.ncep.noaa.gov/projects/hnmmb/branches/{nmmb_init,nems}</a:t>
            </a:r>
          </a:p>
        </p:txBody>
      </p:sp>
    </p:spTree>
    <p:extLst>
      <p:ext uri="{BB962C8B-B14F-4D97-AF65-F5344CB8AC3E}">
        <p14:creationId xmlns:p14="http://schemas.microsoft.com/office/powerpoint/2010/main" val="223822145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
          <p:cNvSpPr/>
          <p:nvPr/>
        </p:nvSpPr>
        <p:spPr>
          <a:xfrm>
            <a:off x="914400" y="381000"/>
            <a:ext cx="7315200"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lgn="ctr">
              <a:defRPr sz="1800" b="0" i="0">
                <a:solidFill>
                  <a:srgbClr val="000000"/>
                </a:solidFill>
              </a:defRPr>
            </a:pPr>
            <a:r>
              <a:rPr lang="en-US" sz="2200" b="1" i="1" dirty="0" smtClean="0">
                <a:solidFill>
                  <a:srgbClr val="141414"/>
                </a:solidFill>
              </a:rPr>
              <a:t>Evaluation of the Scalability of the NMMB Model (Sept 2015)</a:t>
            </a:r>
            <a:endParaRPr sz="2200" b="1" i="1" dirty="0">
              <a:solidFill>
                <a:srgbClr val="141414"/>
              </a:solidFill>
            </a:endParaRPr>
          </a:p>
        </p:txBody>
      </p:sp>
      <p:pic>
        <p:nvPicPr>
          <p:cNvPr id="12" name="image4.png" descr="image4.png"/>
          <p:cNvPicPr/>
          <p:nvPr/>
        </p:nvPicPr>
        <p:blipFill>
          <a:blip r:embed="rId3">
            <a:extLst/>
          </a:blip>
          <a:stretch>
            <a:fillRect/>
          </a:stretch>
        </p:blipFill>
        <p:spPr>
          <a:xfrm>
            <a:off x="8229600" y="66879"/>
            <a:ext cx="841272" cy="777404"/>
          </a:xfrm>
          <a:prstGeom prst="rect">
            <a:avLst/>
          </a:prstGeom>
          <a:ln w="12700" cap="flat">
            <a:noFill/>
            <a:miter lim="400000"/>
          </a:ln>
          <a:effectLst/>
        </p:spPr>
      </p:pic>
      <p:pic>
        <p:nvPicPr>
          <p:cNvPr id="14" name="HIWPP logo.png" descr="HIWPP logo"/>
          <p:cNvPicPr/>
          <p:nvPr/>
        </p:nvPicPr>
        <p:blipFill>
          <a:blip r:embed="rId4">
            <a:extLst/>
          </a:blip>
          <a:stretch>
            <a:fillRect/>
          </a:stretch>
        </p:blipFill>
        <p:spPr>
          <a:xfrm>
            <a:off x="152400" y="76200"/>
            <a:ext cx="762000" cy="804298"/>
          </a:xfrm>
          <a:prstGeom prst="rect">
            <a:avLst/>
          </a:prstGeom>
          <a:ln w="12700">
            <a:miter lim="400000"/>
          </a:ln>
        </p:spPr>
      </p:pic>
      <p:sp>
        <p:nvSpPr>
          <p:cNvPr id="9" name="TextBox 8"/>
          <p:cNvSpPr txBox="1"/>
          <p:nvPr/>
        </p:nvSpPr>
        <p:spPr>
          <a:xfrm>
            <a:off x="533400" y="1122402"/>
            <a:ext cx="8116836" cy="553998"/>
          </a:xfrm>
          <a:prstGeom prst="rect">
            <a:avLst/>
          </a:prstGeom>
          <a:noFill/>
          <a:ln w="25400">
            <a:solidFill>
              <a:srgbClr val="C00000"/>
            </a:solidFill>
          </a:ln>
        </p:spPr>
        <p:txBody>
          <a:bodyPr wrap="square" rtlCol="0">
            <a:spAutoFit/>
          </a:bodyPr>
          <a:lstStyle/>
          <a:p>
            <a:pPr algn="just"/>
            <a:r>
              <a:rPr lang="en-US" sz="1000" dirty="0" smtClean="0">
                <a:solidFill>
                  <a:srgbClr val="C00000"/>
                </a:solidFill>
                <a:sym typeface="Avenir Roman"/>
              </a:rPr>
              <a:t>Project </a:t>
            </a:r>
            <a:r>
              <a:rPr lang="en-US" sz="1000" dirty="0">
                <a:solidFill>
                  <a:srgbClr val="C00000"/>
                </a:solidFill>
                <a:sym typeface="Avenir Roman"/>
              </a:rPr>
              <a:t>Statement: “</a:t>
            </a:r>
            <a:r>
              <a:rPr lang="en-US" sz="1000" dirty="0">
                <a:solidFill>
                  <a:srgbClr val="C00000"/>
                </a:solidFill>
              </a:rPr>
              <a:t>Determine the efficiency and scalability of NMMB/NEMS with two-way interactive nests through testing the computational efficiency of the generation technique NMMB uses in the NEMS framework (distributing the MPI ranks to multiple domains, allowing for simultaneous integration) when configured with multiple for two-way interactive nests.</a:t>
            </a:r>
            <a:r>
              <a:rPr lang="en-US" sz="1000" dirty="0">
                <a:solidFill>
                  <a:srgbClr val="C00000"/>
                </a:solidFill>
                <a:sym typeface="Avenir Roman"/>
              </a:rPr>
              <a:t>” </a:t>
            </a:r>
            <a:endParaRPr lang="en-US" sz="1000" dirty="0">
              <a:solidFill>
                <a:srgbClr val="C00000"/>
              </a:solidFill>
            </a:endParaRPr>
          </a:p>
        </p:txBody>
      </p:sp>
      <p:sp>
        <p:nvSpPr>
          <p:cNvPr id="23" name="Shape 24"/>
          <p:cNvSpPr/>
          <p:nvPr/>
        </p:nvSpPr>
        <p:spPr>
          <a:xfrm>
            <a:off x="245916" y="1765522"/>
            <a:ext cx="8404320" cy="181587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marL="514350" indent="-285750" algn="just" defTabSz="457200">
              <a:buSzPct val="100000"/>
              <a:buFont typeface="Wingdings" panose="05000000000000000000" pitchFamily="2" charset="2"/>
              <a:buChar char="§"/>
              <a:defRPr sz="1800"/>
            </a:pPr>
            <a:r>
              <a:rPr lang="en-US" sz="1600" dirty="0" smtClean="0">
                <a:uFill>
                  <a:solidFill/>
                </a:uFill>
              </a:rPr>
              <a:t>Evaluated both single and multi-domain, 1-way and 2-way interactive, with varying resolution NMMB configurations</a:t>
            </a:r>
          </a:p>
          <a:p>
            <a:pPr marL="514350" indent="-285750" algn="just" defTabSz="457200">
              <a:buSzPct val="100000"/>
              <a:buFont typeface="Wingdings" panose="05000000000000000000" pitchFamily="2" charset="2"/>
              <a:buChar char="§"/>
              <a:defRPr sz="1800"/>
            </a:pPr>
            <a:r>
              <a:rPr lang="en-US" sz="1600" dirty="0">
                <a:uFill>
                  <a:solidFill/>
                </a:uFill>
              </a:rPr>
              <a:t>S</a:t>
            </a:r>
            <a:r>
              <a:rPr lang="en-US" sz="1600" dirty="0" smtClean="0">
                <a:uFill>
                  <a:solidFill/>
                </a:uFill>
              </a:rPr>
              <a:t>calability is limited by </a:t>
            </a:r>
            <a:r>
              <a:rPr lang="en-US" sz="1600" b="1" i="1" dirty="0" smtClean="0">
                <a:uFill>
                  <a:solidFill/>
                </a:uFill>
              </a:rPr>
              <a:t>tile-size</a:t>
            </a:r>
            <a:r>
              <a:rPr lang="en-US" sz="1600" dirty="0" smtClean="0">
                <a:uFill>
                  <a:solidFill/>
                </a:uFill>
              </a:rPr>
              <a:t> (i.e. cannot get rid of halo points)</a:t>
            </a:r>
          </a:p>
          <a:p>
            <a:pPr marL="514350" lvl="5" indent="-285750" algn="just" defTabSz="457200">
              <a:buSzPct val="100000"/>
              <a:buFont typeface="Wingdings" panose="05000000000000000000" pitchFamily="2" charset="2"/>
              <a:buChar char="§"/>
              <a:defRPr sz="1800"/>
            </a:pPr>
            <a:r>
              <a:rPr lang="en-US" sz="1600" dirty="0" smtClean="0">
                <a:uFill>
                  <a:solidFill/>
                </a:uFill>
              </a:rPr>
              <a:t>Model stops scaling as grid size approaches ~ 12 to 16 grid points along X and Y directions</a:t>
            </a:r>
            <a:endParaRPr lang="en-US" sz="1600" dirty="0">
              <a:uFill>
                <a:solidFill/>
              </a:uFill>
            </a:endParaRPr>
          </a:p>
          <a:p>
            <a:pPr marL="514350" lvl="0" indent="-285750" algn="just" defTabSz="457200">
              <a:buSzPct val="100000"/>
              <a:buFont typeface="Wingdings" panose="05000000000000000000" pitchFamily="2" charset="2"/>
              <a:buChar char="§"/>
              <a:defRPr sz="1800"/>
            </a:pPr>
            <a:r>
              <a:rPr lang="en-US" sz="1600" dirty="0" smtClean="0">
                <a:uFill>
                  <a:solidFill/>
                </a:uFill>
              </a:rPr>
              <a:t>Communication costs overwhel</a:t>
            </a:r>
            <a:r>
              <a:rPr lang="en-US" sz="1600" dirty="0">
                <a:uFill>
                  <a:solidFill/>
                </a:uFill>
              </a:rPr>
              <a:t>m</a:t>
            </a:r>
            <a:r>
              <a:rPr lang="en-US" sz="1600" dirty="0" smtClean="0">
                <a:uFill>
                  <a:solidFill/>
                </a:uFill>
              </a:rPr>
              <a:t> computational costs as more processors are added</a:t>
            </a:r>
          </a:p>
          <a:p>
            <a:pPr marL="514350" lvl="0" indent="-285750" algn="just" defTabSz="457200">
              <a:buSzPct val="100000"/>
              <a:buFont typeface="Wingdings" panose="05000000000000000000" pitchFamily="2" charset="2"/>
              <a:buChar char="§"/>
              <a:defRPr sz="1800"/>
            </a:pPr>
            <a:r>
              <a:rPr lang="en-US" sz="1600" dirty="0" smtClean="0">
                <a:solidFill>
                  <a:srgbClr val="00B050"/>
                </a:solidFill>
                <a:uFill>
                  <a:solidFill/>
                </a:uFill>
              </a:rPr>
              <a:t>Recommendation: Model runtime can be reduced by implementing parallel integration of parent and nested domains via extrapolated (e.g. FV3) or constant (e.g. HWRF) nest BCs</a:t>
            </a:r>
          </a:p>
        </p:txBody>
      </p:sp>
      <p:grpSp>
        <p:nvGrpSpPr>
          <p:cNvPr id="4" name="Group 3"/>
          <p:cNvGrpSpPr/>
          <p:nvPr/>
        </p:nvGrpSpPr>
        <p:grpSpPr>
          <a:xfrm>
            <a:off x="609600" y="3609129"/>
            <a:ext cx="7924800" cy="2752039"/>
            <a:chOff x="0" y="3185744"/>
            <a:chExt cx="9144000" cy="3175432"/>
          </a:xfrm>
        </p:grpSpPr>
        <p:pic>
          <p:nvPicPr>
            <p:cNvPr id="24" name="Picture 10"/>
            <p:cNvPicPr>
              <a:picLocks noChangeAspect="1" noChangeArrowheads="1"/>
            </p:cNvPicPr>
            <p:nvPr/>
          </p:nvPicPr>
          <p:blipFill>
            <a:blip r:embed="rId5" cstate="print"/>
            <a:srcRect l="1052" t="10144" r="1052" b="1449"/>
            <a:stretch>
              <a:fillRect/>
            </a:stretch>
          </p:blipFill>
          <p:spPr bwMode="auto">
            <a:xfrm>
              <a:off x="245916" y="3581399"/>
              <a:ext cx="4239743" cy="2779253"/>
            </a:xfrm>
            <a:prstGeom prst="rect">
              <a:avLst/>
            </a:prstGeom>
            <a:noFill/>
            <a:ln w="9525">
              <a:noFill/>
              <a:miter lim="800000"/>
              <a:headEnd/>
              <a:tailEnd/>
            </a:ln>
            <a:effectLst/>
          </p:spPr>
        </p:pic>
        <p:pic>
          <p:nvPicPr>
            <p:cNvPr id="25" name="Picture 24"/>
            <p:cNvPicPr>
              <a:picLocks noChangeAspect="1"/>
            </p:cNvPicPr>
            <p:nvPr/>
          </p:nvPicPr>
          <p:blipFill rotWithShape="1">
            <a:blip r:embed="rId6" cstate="print"/>
            <a:srcRect l="1053" t="10146" r="992" b="1458"/>
            <a:stretch/>
          </p:blipFill>
          <p:spPr>
            <a:xfrm>
              <a:off x="4638058" y="3581400"/>
              <a:ext cx="4238018" cy="2779776"/>
            </a:xfrm>
            <a:prstGeom prst="rect">
              <a:avLst/>
            </a:prstGeom>
          </p:spPr>
        </p:pic>
        <p:sp>
          <p:nvSpPr>
            <p:cNvPr id="26" name="TextBox 25"/>
            <p:cNvSpPr txBox="1"/>
            <p:nvPr/>
          </p:nvSpPr>
          <p:spPr>
            <a:xfrm>
              <a:off x="0" y="3185744"/>
              <a:ext cx="9144000" cy="461666"/>
            </a:xfrm>
            <a:prstGeom prst="rect">
              <a:avLst/>
            </a:prstGeom>
            <a:noFill/>
          </p:spPr>
          <p:txBody>
            <a:bodyPr wrap="square" rtlCol="0">
              <a:spAutoFit/>
            </a:bodyPr>
            <a:lstStyle/>
            <a:p>
              <a:pPr algn="ctr"/>
              <a:r>
                <a:rPr lang="en-US" sz="2000" dirty="0" smtClean="0"/>
                <a:t>Example: Single-domain scalability results (varying resolutions):</a:t>
              </a:r>
              <a:endParaRPr lang="en-US" sz="2000" dirty="0"/>
            </a:p>
          </p:txBody>
        </p:sp>
      </p:grpSp>
      <p:pic>
        <p:nvPicPr>
          <p:cNvPr id="4098" name="Picture 2" descr="NGGPS-OA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
            <a:ext cx="838200" cy="8042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6781800" y="4343400"/>
            <a:ext cx="762000" cy="457200"/>
          </a:xfrm>
          <a:prstGeom prst="straightConnector1">
            <a:avLst/>
          </a:prstGeom>
          <a:noFill/>
          <a:ln w="25400" cap="flat">
            <a:solidFill>
              <a:schemeClr val="tx1"/>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2" name="TextBox 31"/>
          <p:cNvSpPr txBox="1"/>
          <p:nvPr/>
        </p:nvSpPr>
        <p:spPr>
          <a:xfrm>
            <a:off x="6858000" y="4046076"/>
            <a:ext cx="1402080" cy="338554"/>
          </a:xfrm>
          <a:prstGeom prst="rect">
            <a:avLst/>
          </a:prstGeom>
          <a:noFill/>
        </p:spPr>
        <p:txBody>
          <a:bodyPr wrap="square" rtlCol="0">
            <a:spAutoFit/>
          </a:bodyPr>
          <a:lstStyle/>
          <a:p>
            <a:pPr algn="ctr"/>
            <a:r>
              <a:rPr lang="en-US" sz="800" dirty="0" smtClean="0"/>
              <a:t>Deviations from ideal curve due to minimum halo size</a:t>
            </a:r>
            <a:endParaRPr lang="en-US" sz="800" dirty="0"/>
          </a:p>
        </p:txBody>
      </p:sp>
    </p:spTree>
    <p:extLst>
      <p:ext uri="{BB962C8B-B14F-4D97-AF65-F5344CB8AC3E}">
        <p14:creationId xmlns:p14="http://schemas.microsoft.com/office/powerpoint/2010/main" val="105170466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
          <p:cNvSpPr/>
          <p:nvPr/>
        </p:nvSpPr>
        <p:spPr>
          <a:xfrm>
            <a:off x="914400" y="381000"/>
            <a:ext cx="7315200"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lgn="ctr">
              <a:defRPr sz="1800" b="0" i="0">
                <a:solidFill>
                  <a:srgbClr val="000000"/>
                </a:solidFill>
              </a:defRPr>
            </a:pPr>
            <a:r>
              <a:rPr lang="en-US" sz="2200" b="1" i="1" dirty="0" smtClean="0">
                <a:solidFill>
                  <a:srgbClr val="141414"/>
                </a:solidFill>
              </a:rPr>
              <a:t>Next Generation Generalized Nesting Framework (</a:t>
            </a:r>
            <a:r>
              <a:rPr lang="en-US" sz="2200" b="1" i="1" dirty="0" smtClean="0">
                <a:solidFill>
                  <a:schemeClr val="accent1">
                    <a:lumMod val="75000"/>
                  </a:schemeClr>
                </a:solidFill>
              </a:rPr>
              <a:t>On-going</a:t>
            </a:r>
            <a:r>
              <a:rPr lang="en-US" sz="2200" b="1" i="1" dirty="0" smtClean="0">
                <a:solidFill>
                  <a:srgbClr val="141414"/>
                </a:solidFill>
              </a:rPr>
              <a:t>)</a:t>
            </a:r>
            <a:endParaRPr sz="2200" b="1" i="1" dirty="0">
              <a:solidFill>
                <a:srgbClr val="141414"/>
              </a:solidFill>
            </a:endParaRPr>
          </a:p>
        </p:txBody>
      </p:sp>
      <p:pic>
        <p:nvPicPr>
          <p:cNvPr id="12" name="image4.png" descr="image4.png"/>
          <p:cNvPicPr/>
          <p:nvPr/>
        </p:nvPicPr>
        <p:blipFill>
          <a:blip r:embed="rId3">
            <a:extLst/>
          </a:blip>
          <a:stretch>
            <a:fillRect/>
          </a:stretch>
        </p:blipFill>
        <p:spPr>
          <a:xfrm>
            <a:off x="8229600" y="66879"/>
            <a:ext cx="841272" cy="777404"/>
          </a:xfrm>
          <a:prstGeom prst="rect">
            <a:avLst/>
          </a:prstGeom>
          <a:ln w="12700" cap="flat">
            <a:noFill/>
            <a:miter lim="400000"/>
          </a:ln>
          <a:effectLst/>
        </p:spPr>
      </p:pic>
      <p:pic>
        <p:nvPicPr>
          <p:cNvPr id="14" name="HIWPP logo.png" descr="HIWPP logo"/>
          <p:cNvPicPr/>
          <p:nvPr/>
        </p:nvPicPr>
        <p:blipFill>
          <a:blip r:embed="rId4">
            <a:extLst/>
          </a:blip>
          <a:stretch>
            <a:fillRect/>
          </a:stretch>
        </p:blipFill>
        <p:spPr>
          <a:xfrm>
            <a:off x="152400" y="76200"/>
            <a:ext cx="762000" cy="804298"/>
          </a:xfrm>
          <a:prstGeom prst="rect">
            <a:avLst/>
          </a:prstGeom>
          <a:ln w="12700">
            <a:miter lim="400000"/>
          </a:ln>
        </p:spPr>
      </p:pic>
      <p:sp>
        <p:nvSpPr>
          <p:cNvPr id="9" name="TextBox 8"/>
          <p:cNvSpPr txBox="1"/>
          <p:nvPr/>
        </p:nvSpPr>
        <p:spPr>
          <a:xfrm>
            <a:off x="533400" y="1122402"/>
            <a:ext cx="8116836" cy="707886"/>
          </a:xfrm>
          <a:prstGeom prst="rect">
            <a:avLst/>
          </a:prstGeom>
          <a:noFill/>
          <a:ln w="25400">
            <a:solidFill>
              <a:srgbClr val="C00000"/>
            </a:solidFill>
          </a:ln>
        </p:spPr>
        <p:txBody>
          <a:bodyPr wrap="square" rtlCol="0">
            <a:spAutoFit/>
          </a:bodyPr>
          <a:lstStyle/>
          <a:p>
            <a:pPr algn="just"/>
            <a:r>
              <a:rPr lang="en-US" sz="1000" dirty="0" smtClean="0">
                <a:solidFill>
                  <a:srgbClr val="C00000"/>
                </a:solidFill>
                <a:sym typeface="Avenir Roman"/>
              </a:rPr>
              <a:t>Project </a:t>
            </a:r>
            <a:r>
              <a:rPr lang="en-US" sz="1000" dirty="0">
                <a:solidFill>
                  <a:srgbClr val="C00000"/>
                </a:solidFill>
                <a:sym typeface="Avenir Roman"/>
              </a:rPr>
              <a:t>Statement: “</a:t>
            </a:r>
            <a:r>
              <a:rPr lang="en-US" sz="1000" dirty="0">
                <a:solidFill>
                  <a:srgbClr val="C00000"/>
                </a:solidFill>
              </a:rPr>
              <a:t>The current nesting techniques in HWRF and NMMB are based on the projection center of the parent grid, limiting their applications to a confined region in the tropics, and limiting their ability to scale well at higher resolutions and pole-ward locations.  A generalized nesting technique that can work independent of the parent model’s grid structure as well as map projections will advance the state-of-the-art in nesting techniques (one-way as well as two-way).  AOML will develop a generic nesting capability applicable to and not reliant on any particular grid system and/or projection.</a:t>
            </a:r>
            <a:r>
              <a:rPr lang="en-US" sz="1000" dirty="0">
                <a:solidFill>
                  <a:srgbClr val="C00000"/>
                </a:solidFill>
                <a:sym typeface="Avenir Roman"/>
              </a:rPr>
              <a:t>” </a:t>
            </a:r>
            <a:endParaRPr lang="en-US" sz="1000" dirty="0">
              <a:solidFill>
                <a:srgbClr val="C00000"/>
              </a:solidFill>
            </a:endParaRPr>
          </a:p>
        </p:txBody>
      </p:sp>
      <p:sp>
        <p:nvSpPr>
          <p:cNvPr id="11" name="Content Placeholder 2"/>
          <p:cNvSpPr txBox="1">
            <a:spLocks/>
          </p:cNvSpPr>
          <p:nvPr/>
        </p:nvSpPr>
        <p:spPr>
          <a:xfrm>
            <a:off x="152400" y="1924571"/>
            <a:ext cx="4495800" cy="4476229"/>
          </a:xfrm>
          <a:prstGeom prst="rect">
            <a:avLst/>
          </a:prstGeom>
        </p:spPr>
        <p:txBody>
          <a:bodyPr>
            <a:noAutofit/>
          </a:bodyPr>
          <a:lstStyle>
            <a:lvl1pPr marL="342900" indent="-342900" defTabSz="457200">
              <a:defRPr sz="1200">
                <a:latin typeface="+mn-lt"/>
                <a:ea typeface="+mn-ea"/>
                <a:cs typeface="+mn-cs"/>
                <a:sym typeface="Helvetica"/>
              </a:defRPr>
            </a:lvl1pPr>
            <a:lvl2pPr marL="342900" indent="-114300" defTabSz="457200">
              <a:defRPr sz="1200">
                <a:latin typeface="+mn-lt"/>
                <a:ea typeface="+mn-ea"/>
                <a:cs typeface="+mn-cs"/>
                <a:sym typeface="Helvetica"/>
              </a:defRPr>
            </a:lvl2pPr>
            <a:lvl3pPr marL="342900" indent="114300" defTabSz="457200">
              <a:defRPr sz="1200">
                <a:latin typeface="+mn-lt"/>
                <a:ea typeface="+mn-ea"/>
                <a:cs typeface="+mn-cs"/>
                <a:sym typeface="Helvetica"/>
              </a:defRPr>
            </a:lvl3pPr>
            <a:lvl4pPr marL="342900" indent="342900" defTabSz="457200">
              <a:defRPr sz="1200">
                <a:latin typeface="+mn-lt"/>
                <a:ea typeface="+mn-ea"/>
                <a:cs typeface="+mn-cs"/>
                <a:sym typeface="Helvetica"/>
              </a:defRPr>
            </a:lvl4pPr>
            <a:lvl5pPr marL="342900" indent="571500" defTabSz="457200">
              <a:defRPr sz="1200">
                <a:latin typeface="+mn-lt"/>
                <a:ea typeface="+mn-ea"/>
                <a:cs typeface="+mn-cs"/>
                <a:sym typeface="Helvetica"/>
              </a:defRPr>
            </a:lvl5pPr>
            <a:lvl6pPr marL="342900" indent="1028700" defTabSz="457200">
              <a:defRPr sz="1200">
                <a:latin typeface="+mn-lt"/>
                <a:ea typeface="+mn-ea"/>
                <a:cs typeface="+mn-cs"/>
                <a:sym typeface="Helvetica"/>
              </a:defRPr>
            </a:lvl6pPr>
            <a:lvl7pPr marL="342900" indent="1485900" defTabSz="457200">
              <a:defRPr sz="1200">
                <a:latin typeface="+mn-lt"/>
                <a:ea typeface="+mn-ea"/>
                <a:cs typeface="+mn-cs"/>
                <a:sym typeface="Helvetica"/>
              </a:defRPr>
            </a:lvl7pPr>
            <a:lvl8pPr marL="342900" indent="1943100" defTabSz="457200">
              <a:defRPr sz="1200">
                <a:latin typeface="+mn-lt"/>
                <a:ea typeface="+mn-ea"/>
                <a:cs typeface="+mn-cs"/>
                <a:sym typeface="Helvetica"/>
              </a:defRPr>
            </a:lvl8pPr>
            <a:lvl9pPr marL="342900" indent="2400300" defTabSz="457200">
              <a:defRPr sz="1200">
                <a:latin typeface="+mn-lt"/>
                <a:ea typeface="+mn-ea"/>
                <a:cs typeface="+mn-cs"/>
                <a:sym typeface="Helvetica"/>
              </a:defRPr>
            </a:lvl9pPr>
          </a:lstStyle>
          <a:p>
            <a:pPr marL="0" indent="0"/>
            <a:r>
              <a:rPr lang="en-US" sz="1600" b="1" dirty="0" smtClean="0">
                <a:latin typeface="Calibri" panose="020F0502020204030204" pitchFamily="34" charset="0"/>
              </a:rPr>
              <a:t>NGGNF addresses the shortcomings of the current generation of nesting </a:t>
            </a:r>
            <a:r>
              <a:rPr lang="en-US" sz="1600" b="1" dirty="0" smtClean="0">
                <a:latin typeface="Calibri" panose="020F0502020204030204" pitchFamily="34" charset="0"/>
              </a:rPr>
              <a:t>technology</a:t>
            </a:r>
          </a:p>
          <a:p>
            <a:pPr marL="0" indent="0"/>
            <a:endParaRPr lang="en-US" sz="1100" b="1" i="1" dirty="0" smtClean="0">
              <a:latin typeface="Calibri" panose="020F0502020204030204" pitchFamily="34" charset="0"/>
            </a:endParaRPr>
          </a:p>
          <a:p>
            <a:pPr lvl="1">
              <a:buFont typeface="+mj-lt"/>
              <a:buAutoNum type="arabicPeriod"/>
            </a:pPr>
            <a:r>
              <a:rPr lang="en-US" sz="900" b="1" dirty="0">
                <a:latin typeface="Calibri" panose="020F0502020204030204" pitchFamily="34" charset="0"/>
              </a:rPr>
              <a:t>NGGNF is the equivalent of </a:t>
            </a:r>
            <a:r>
              <a:rPr lang="en-US" sz="900" b="1" i="1" dirty="0">
                <a:latin typeface="Calibri" panose="020F0502020204030204" pitchFamily="34" charset="0"/>
              </a:rPr>
              <a:t>“NUOPC for nesting”. While NUOPC is a physics interface, NGGNF is a dynamic interface that requires not only coupling but also several other numerical transformations across the interface. The layer should be close to dynamic solver instead of residing in the physics layer. </a:t>
            </a:r>
          </a:p>
          <a:p>
            <a:pPr lvl="1">
              <a:buFont typeface="+mj-lt"/>
              <a:buAutoNum type="arabicPeriod"/>
            </a:pPr>
            <a:endParaRPr lang="en-US" sz="900" b="1" i="1" dirty="0" smtClean="0">
              <a:latin typeface="Calibri" panose="020F0502020204030204" pitchFamily="34" charset="0"/>
            </a:endParaRPr>
          </a:p>
          <a:p>
            <a:pPr lvl="1">
              <a:buFont typeface="+mj-lt"/>
              <a:buAutoNum type="arabicPeriod"/>
            </a:pPr>
            <a:endParaRPr lang="en-US" sz="900" b="1" i="1" dirty="0" smtClean="0">
              <a:latin typeface="Calibri" panose="020F0502020204030204" pitchFamily="34" charset="0"/>
            </a:endParaRPr>
          </a:p>
          <a:p>
            <a:pPr lvl="1">
              <a:buFont typeface="+mj-lt"/>
              <a:buAutoNum type="arabicPeriod"/>
            </a:pPr>
            <a:r>
              <a:rPr lang="en-US" sz="900" b="1" dirty="0" smtClean="0">
                <a:latin typeface="Calibri" panose="020F0502020204030204" pitchFamily="34" charset="0"/>
              </a:rPr>
              <a:t>Offers a high degree of portability and abstraction</a:t>
            </a:r>
          </a:p>
          <a:p>
            <a:pPr lvl="2"/>
            <a:r>
              <a:rPr lang="en-US" sz="900" dirty="0" smtClean="0">
                <a:latin typeface="Calibri" panose="020F0502020204030204" pitchFamily="34" charset="0"/>
              </a:rPr>
              <a:t>A complete, stand-alone nesting algorithm</a:t>
            </a:r>
          </a:p>
          <a:p>
            <a:pPr lvl="2"/>
            <a:r>
              <a:rPr lang="en-US" sz="900" dirty="0" smtClean="0">
                <a:latin typeface="Calibri" panose="020F0502020204030204" pitchFamily="34" charset="0"/>
              </a:rPr>
              <a:t>Built into NEMS framework</a:t>
            </a:r>
          </a:p>
          <a:p>
            <a:pPr lvl="2"/>
            <a:r>
              <a:rPr lang="en-US" sz="900" dirty="0" smtClean="0">
                <a:latin typeface="Calibri" panose="020F0502020204030204" pitchFamily="34" charset="0"/>
              </a:rPr>
              <a:t>No dependence on dynamical core, grid shape, grid projection, or vertical coordinate</a:t>
            </a:r>
          </a:p>
          <a:p>
            <a:pPr lvl="1">
              <a:buFont typeface="+mj-lt"/>
              <a:buAutoNum type="arabicPeriod"/>
            </a:pPr>
            <a:endParaRPr lang="en-US" sz="900" b="1" dirty="0" smtClean="0">
              <a:latin typeface="Calibri" panose="020F0502020204030204" pitchFamily="34" charset="0"/>
            </a:endParaRPr>
          </a:p>
          <a:p>
            <a:pPr lvl="1">
              <a:buFont typeface="+mj-lt"/>
              <a:buAutoNum type="arabicPeriod"/>
            </a:pPr>
            <a:r>
              <a:rPr lang="en-US" sz="900" b="1" dirty="0" smtClean="0">
                <a:latin typeface="Calibri" panose="020F0502020204030204" pitchFamily="34" charset="0"/>
              </a:rPr>
              <a:t>Supports heterogeneous inter-model interaction via ESMF</a:t>
            </a:r>
          </a:p>
          <a:p>
            <a:pPr lvl="2"/>
            <a:r>
              <a:rPr lang="en-US" sz="900" dirty="0" smtClean="0">
                <a:latin typeface="Calibri" panose="020F0502020204030204" pitchFamily="34" charset="0"/>
              </a:rPr>
              <a:t>Supports interaction between models built within and outside of NEMS</a:t>
            </a:r>
          </a:p>
          <a:p>
            <a:pPr lvl="1">
              <a:buFont typeface="+mj-lt"/>
              <a:buAutoNum type="arabicPeriod"/>
            </a:pPr>
            <a:endParaRPr lang="en-US" sz="900" b="1" dirty="0" smtClean="0">
              <a:latin typeface="Calibri" panose="020F0502020204030204" pitchFamily="34" charset="0"/>
            </a:endParaRPr>
          </a:p>
          <a:p>
            <a:pPr lvl="1">
              <a:buFont typeface="+mj-lt"/>
              <a:buAutoNum type="arabicPeriod"/>
            </a:pPr>
            <a:r>
              <a:rPr lang="en-US" sz="900" b="1" dirty="0" smtClean="0">
                <a:latin typeface="Calibri" panose="020F0502020204030204" pitchFamily="34" charset="0"/>
              </a:rPr>
              <a:t>Offers advanced inter-domain interaction features</a:t>
            </a:r>
          </a:p>
          <a:p>
            <a:pPr lvl="2"/>
            <a:r>
              <a:rPr lang="en-US" sz="900" dirty="0" smtClean="0">
                <a:latin typeface="Calibri" panose="020F0502020204030204" pitchFamily="34" charset="0"/>
              </a:rPr>
              <a:t>Nests can interact with scale spanning resolution of the parent domain</a:t>
            </a:r>
          </a:p>
          <a:p>
            <a:pPr lvl="2"/>
            <a:r>
              <a:rPr lang="en-US" sz="900" dirty="0" smtClean="0">
                <a:latin typeface="Calibri" panose="020F0502020204030204" pitchFamily="34" charset="0"/>
              </a:rPr>
              <a:t>Nests can move across domain edges and poles without distortions</a:t>
            </a:r>
          </a:p>
          <a:p>
            <a:pPr lvl="2"/>
            <a:r>
              <a:rPr lang="en-US" sz="900" dirty="0" smtClean="0">
                <a:latin typeface="Calibri" panose="020F0502020204030204" pitchFamily="34" charset="0"/>
              </a:rPr>
              <a:t>Supports sequential/parallel, 1 and 2-way interactive, domain integration</a:t>
            </a:r>
          </a:p>
          <a:p>
            <a:pPr lvl="1">
              <a:buFont typeface="+mj-lt"/>
              <a:buAutoNum type="arabicPeriod"/>
            </a:pPr>
            <a:endParaRPr lang="en-US" sz="900" b="1" dirty="0" smtClean="0">
              <a:latin typeface="Calibri" panose="020F0502020204030204" pitchFamily="34" charset="0"/>
            </a:endParaRPr>
          </a:p>
          <a:p>
            <a:pPr lvl="1">
              <a:buFont typeface="+mj-lt"/>
              <a:buAutoNum type="arabicPeriod"/>
            </a:pPr>
            <a:r>
              <a:rPr lang="en-US" sz="900" b="1" dirty="0" smtClean="0">
                <a:latin typeface="Calibri" panose="020F0502020204030204" pitchFamily="34" charset="0"/>
              </a:rPr>
              <a:t>Offers novel features</a:t>
            </a:r>
          </a:p>
          <a:p>
            <a:pPr lvl="2"/>
            <a:r>
              <a:rPr lang="en-US" sz="900" i="1" dirty="0" smtClean="0">
                <a:latin typeface="Calibri" panose="020F0502020204030204" pitchFamily="34" charset="0"/>
              </a:rPr>
              <a:t>Generalized IO</a:t>
            </a:r>
            <a:r>
              <a:rPr lang="en-US" sz="900" dirty="0" smtClean="0">
                <a:latin typeface="Calibri" panose="020F0502020204030204" pitchFamily="34" charset="0"/>
              </a:rPr>
              <a:t>: eliminates custom model IO code and performs post-processing</a:t>
            </a:r>
          </a:p>
          <a:p>
            <a:pPr marL="914278" lvl="2" indent="0"/>
            <a:endParaRPr lang="en-US" sz="900" dirty="0" smtClean="0">
              <a:latin typeface="Calibri" panose="020F0502020204030204" pitchFamily="34" charset="0"/>
            </a:endParaRPr>
          </a:p>
          <a:p>
            <a:endParaRPr lang="en-US" sz="900" dirty="0" smtClean="0">
              <a:latin typeface="Calibri" panose="020F0502020204030204" pitchFamily="34" charset="0"/>
            </a:endParaRPr>
          </a:p>
        </p:txBody>
      </p:sp>
      <p:sp>
        <p:nvSpPr>
          <p:cNvPr id="13" name="Rectangle 12"/>
          <p:cNvSpPr/>
          <p:nvPr/>
        </p:nvSpPr>
        <p:spPr>
          <a:xfrm>
            <a:off x="4648200" y="1991068"/>
            <a:ext cx="4343400" cy="327461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12295" y="2061922"/>
            <a:ext cx="1643394" cy="18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alibri" panose="020F0502020204030204" pitchFamily="34" charset="0"/>
              </a:rPr>
              <a:t>NEMS Framework</a:t>
            </a:r>
            <a:endParaRPr lang="en-US" sz="1200" b="1" dirty="0">
              <a:solidFill>
                <a:schemeClr val="tx1"/>
              </a:solidFill>
              <a:latin typeface="Calibri" panose="020F0502020204030204" pitchFamily="34" charset="0"/>
            </a:endParaRPr>
          </a:p>
        </p:txBody>
      </p:sp>
      <p:sp>
        <p:nvSpPr>
          <p:cNvPr id="16" name="Rectangle 15"/>
          <p:cNvSpPr/>
          <p:nvPr/>
        </p:nvSpPr>
        <p:spPr>
          <a:xfrm>
            <a:off x="4679197" y="5306541"/>
            <a:ext cx="4207621" cy="438939"/>
          </a:xfrm>
          <a:prstGeom prst="rect">
            <a:avLst/>
          </a:prstGeom>
        </p:spPr>
        <p:txBody>
          <a:bodyPr wrap="square">
            <a:spAutoFit/>
          </a:bodyPr>
          <a:lstStyle/>
          <a:p>
            <a:r>
              <a:rPr lang="en-US" sz="1800" i="1" dirty="0" smtClean="0">
                <a:latin typeface="Calibri" panose="020F0502020204030204" pitchFamily="34" charset="0"/>
              </a:rPr>
              <a:t>Example of Core</a:t>
            </a:r>
            <a:r>
              <a:rPr lang="en-US" sz="1800" i="1" dirty="0">
                <a:latin typeface="Calibri" panose="020F0502020204030204" pitchFamily="34" charset="0"/>
              </a:rPr>
              <a:t>, Grid, and Projection Independent, dynamical (up</a:t>
            </a:r>
            <a:r>
              <a:rPr lang="en-US" sz="1800" i="1" dirty="0" smtClean="0">
                <a:latin typeface="Calibri" panose="020F0502020204030204" pitchFamily="34" charset="0"/>
              </a:rPr>
              <a:t>/)downscaling  </a:t>
            </a:r>
            <a:r>
              <a:rPr lang="en-US" sz="1800" i="1" dirty="0">
                <a:latin typeface="Calibri" panose="020F0502020204030204" pitchFamily="34" charset="0"/>
              </a:rPr>
              <a:t>using and </a:t>
            </a:r>
            <a:r>
              <a:rPr lang="en-US" sz="1800" b="1" i="1" dirty="0">
                <a:latin typeface="Calibri" panose="020F0502020204030204" pitchFamily="34" charset="0"/>
              </a:rPr>
              <a:t>advancing</a:t>
            </a:r>
            <a:r>
              <a:rPr lang="en-US" sz="1800" i="1" dirty="0">
                <a:latin typeface="Calibri" panose="020F0502020204030204" pitchFamily="34" charset="0"/>
              </a:rPr>
              <a:t> ESMF re-gridding </a:t>
            </a:r>
            <a:endParaRPr lang="en-US" sz="1800" i="1" dirty="0"/>
          </a:p>
        </p:txBody>
      </p:sp>
      <p:grpSp>
        <p:nvGrpSpPr>
          <p:cNvPr id="17" name="Group 16"/>
          <p:cNvGrpSpPr/>
          <p:nvPr/>
        </p:nvGrpSpPr>
        <p:grpSpPr>
          <a:xfrm>
            <a:off x="5099620" y="2715446"/>
            <a:ext cx="3552432" cy="2234921"/>
            <a:chOff x="4509823" y="1889788"/>
            <a:chExt cx="5230897" cy="3290885"/>
          </a:xfrm>
        </p:grpSpPr>
        <p:pic>
          <p:nvPicPr>
            <p:cNvPr id="18" name="Picture 17"/>
            <p:cNvPicPr>
              <a:picLocks noChangeAspect="1"/>
            </p:cNvPicPr>
            <p:nvPr/>
          </p:nvPicPr>
          <p:blipFill rotWithShape="1">
            <a:blip r:embed="rId5"/>
            <a:srcRect t="10239"/>
            <a:stretch/>
          </p:blipFill>
          <p:spPr>
            <a:xfrm>
              <a:off x="4509823" y="1889788"/>
              <a:ext cx="5230897" cy="3290885"/>
            </a:xfrm>
            <a:prstGeom prst="rect">
              <a:avLst/>
            </a:prstGeom>
          </p:spPr>
        </p:pic>
        <p:sp>
          <p:nvSpPr>
            <p:cNvPr id="19" name="Rectangle 18"/>
            <p:cNvSpPr/>
            <p:nvPr/>
          </p:nvSpPr>
          <p:spPr>
            <a:xfrm>
              <a:off x="4636983" y="1997331"/>
              <a:ext cx="2141192" cy="20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Calibri" panose="020F0502020204030204" pitchFamily="34" charset="0"/>
                </a:rPr>
                <a:t>Current Framework (2016) </a:t>
              </a:r>
              <a:r>
                <a:rPr lang="en-US" sz="1200" b="1" dirty="0" smtClean="0">
                  <a:latin typeface="Calibri" panose="020F0502020204030204" pitchFamily="34" charset="0"/>
                </a:rPr>
                <a:t> </a:t>
              </a:r>
              <a:endParaRPr lang="en-US" sz="1200" b="1" dirty="0">
                <a:latin typeface="Calibri" panose="020F0502020204030204" pitchFamily="34" charset="0"/>
              </a:endParaRPr>
            </a:p>
          </p:txBody>
        </p:sp>
      </p:grpSp>
      <p:grpSp>
        <p:nvGrpSpPr>
          <p:cNvPr id="20" name="Group 19"/>
          <p:cNvGrpSpPr/>
          <p:nvPr/>
        </p:nvGrpSpPr>
        <p:grpSpPr>
          <a:xfrm>
            <a:off x="5002304" y="2381913"/>
            <a:ext cx="3707636" cy="2772495"/>
            <a:chOff x="462658" y="1674519"/>
            <a:chExt cx="5667633" cy="4289459"/>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58" y="1674519"/>
              <a:ext cx="5667633" cy="4289459"/>
            </a:xfrm>
            <a:prstGeom prst="rect">
              <a:avLst/>
            </a:prstGeom>
          </p:spPr>
        </p:pic>
        <p:sp>
          <p:nvSpPr>
            <p:cNvPr id="22" name="Rectangle 21"/>
            <p:cNvSpPr/>
            <p:nvPr/>
          </p:nvSpPr>
          <p:spPr>
            <a:xfrm>
              <a:off x="534063" y="2057492"/>
              <a:ext cx="1361972" cy="21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Calibri" panose="020F0502020204030204" pitchFamily="34" charset="0"/>
                </a:rPr>
                <a:t>Model 1</a:t>
              </a:r>
              <a:r>
                <a:rPr lang="en-US" sz="1200" b="1" dirty="0" smtClean="0">
                  <a:latin typeface="Calibri" panose="020F0502020204030204" pitchFamily="34" charset="0"/>
                </a:rPr>
                <a:t> </a:t>
              </a:r>
              <a:endParaRPr lang="en-US" sz="1200" b="1" dirty="0">
                <a:latin typeface="Calibri" panose="020F0502020204030204" pitchFamily="34" charset="0"/>
              </a:endParaRPr>
            </a:p>
          </p:txBody>
        </p:sp>
        <p:sp>
          <p:nvSpPr>
            <p:cNvPr id="27" name="Rectangle 26"/>
            <p:cNvSpPr/>
            <p:nvPr/>
          </p:nvSpPr>
          <p:spPr>
            <a:xfrm>
              <a:off x="2044626" y="3107499"/>
              <a:ext cx="457200" cy="3874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1" name="Picture 2" descr="NGGPS-OA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
            <a:ext cx="838200" cy="8042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723154" y="3078480"/>
            <a:ext cx="929106" cy="192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alibri" panose="020F0502020204030204" pitchFamily="34" charset="0"/>
              </a:rPr>
              <a:t>Model </a:t>
            </a:r>
            <a:r>
              <a:rPr lang="en-US" sz="1200" b="1" dirty="0">
                <a:solidFill>
                  <a:schemeClr val="tx1"/>
                </a:solidFill>
                <a:latin typeface="Calibri" panose="020F0502020204030204" pitchFamily="34" charset="0"/>
              </a:rPr>
              <a:t>2</a:t>
            </a:r>
            <a:r>
              <a:rPr lang="en-US" sz="1200" b="1" dirty="0" smtClean="0">
                <a:solidFill>
                  <a:schemeClr val="tx1"/>
                </a:solidFill>
                <a:latin typeface="Calibri" panose="020F0502020204030204" pitchFamily="34" charset="0"/>
              </a:rPr>
              <a:t> </a:t>
            </a:r>
            <a:endParaRPr lang="en-US" sz="1200" b="1" dirty="0">
              <a:solidFill>
                <a:schemeClr val="tx1"/>
              </a:solidFill>
              <a:latin typeface="Calibri" panose="020F0502020204030204" pitchFamily="34" charset="0"/>
            </a:endParaRPr>
          </a:p>
        </p:txBody>
      </p:sp>
      <p:grpSp>
        <p:nvGrpSpPr>
          <p:cNvPr id="28" name="Group 27"/>
          <p:cNvGrpSpPr/>
          <p:nvPr/>
        </p:nvGrpSpPr>
        <p:grpSpPr>
          <a:xfrm>
            <a:off x="5611286" y="2928452"/>
            <a:ext cx="1316563" cy="1053250"/>
            <a:chOff x="9737005" y="1355851"/>
            <a:chExt cx="1938618" cy="1550893"/>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7005" y="1355851"/>
              <a:ext cx="1938618" cy="1550893"/>
            </a:xfrm>
            <a:prstGeom prst="rect">
              <a:avLst/>
            </a:prstGeom>
          </p:spPr>
        </p:pic>
        <p:sp>
          <p:nvSpPr>
            <p:cNvPr id="30" name="Rectangle 29"/>
            <p:cNvSpPr/>
            <p:nvPr/>
          </p:nvSpPr>
          <p:spPr>
            <a:xfrm>
              <a:off x="10022078" y="1518329"/>
              <a:ext cx="1368094" cy="28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Calibri" panose="020F0502020204030204" pitchFamily="34" charset="0"/>
                </a:rPr>
                <a:t>Model </a:t>
              </a:r>
              <a:r>
                <a:rPr lang="en-US" sz="1200" b="1" dirty="0">
                  <a:solidFill>
                    <a:schemeClr val="tx1"/>
                  </a:solidFill>
                  <a:latin typeface="Calibri" panose="020F0502020204030204" pitchFamily="34" charset="0"/>
                </a:rPr>
                <a:t>2</a:t>
              </a:r>
              <a:r>
                <a:rPr lang="en-US" sz="1200" b="1" dirty="0" smtClean="0">
                  <a:solidFill>
                    <a:schemeClr val="tx1"/>
                  </a:solidFill>
                  <a:latin typeface="Calibri" panose="020F0502020204030204" pitchFamily="34" charset="0"/>
                </a:rPr>
                <a:t> </a:t>
              </a:r>
              <a:endParaRPr lang="en-US" sz="1200" b="1" dirty="0">
                <a:solidFill>
                  <a:schemeClr val="tx1"/>
                </a:solidFill>
                <a:latin typeface="Calibri" panose="020F0502020204030204" pitchFamily="34" charset="0"/>
              </a:endParaRPr>
            </a:p>
          </p:txBody>
        </p:sp>
      </p:grpSp>
      <p:sp>
        <p:nvSpPr>
          <p:cNvPr id="33" name="TextBox 7"/>
          <p:cNvSpPr txBox="1"/>
          <p:nvPr/>
        </p:nvSpPr>
        <p:spPr>
          <a:xfrm>
            <a:off x="0" y="6200001"/>
            <a:ext cx="91440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C00000"/>
                </a:solidFill>
                <a:latin typeface="Arial Black" panose="020B0A04020102020204" pitchFamily="34" charset="0"/>
              </a:rPr>
              <a:t>SVN Repository path: https://</a:t>
            </a:r>
            <a:r>
              <a:rPr lang="en-US" sz="1000" dirty="0" smtClean="0">
                <a:solidFill>
                  <a:srgbClr val="C00000"/>
                </a:solidFill>
                <a:latin typeface="Arial Black" panose="020B0A04020102020204" pitchFamily="34" charset="0"/>
              </a:rPr>
              <a:t>svnemc.ncep.noaa.gov/projects/hnmmb/branches/AOML-HRD/NGGNF</a:t>
            </a:r>
          </a:p>
        </p:txBody>
      </p:sp>
    </p:spTree>
    <p:extLst>
      <p:ext uri="{BB962C8B-B14F-4D97-AF65-F5344CB8AC3E}">
        <p14:creationId xmlns:p14="http://schemas.microsoft.com/office/powerpoint/2010/main" val="3895261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
          <p:cNvSpPr/>
          <p:nvPr/>
        </p:nvSpPr>
        <p:spPr>
          <a:xfrm>
            <a:off x="1143000" y="308198"/>
            <a:ext cx="6858000" cy="416750"/>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Path Forward: Future Research &amp; Developments</a:t>
            </a:r>
            <a:endParaRPr sz="2200" b="1" i="1" dirty="0">
              <a:solidFill>
                <a:srgbClr val="141414"/>
              </a:solidFill>
            </a:endParaRPr>
          </a:p>
        </p:txBody>
      </p:sp>
      <p:sp>
        <p:nvSpPr>
          <p:cNvPr id="5" name="Shape 24"/>
          <p:cNvSpPr/>
          <p:nvPr/>
        </p:nvSpPr>
        <p:spPr>
          <a:xfrm>
            <a:off x="245916" y="814373"/>
            <a:ext cx="8212284" cy="59708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marL="228600" lvl="0" algn="just" defTabSz="457200">
              <a:buSzPct val="100000"/>
              <a:defRPr sz="1800"/>
            </a:pPr>
            <a:r>
              <a:rPr lang="en-US" sz="1600" b="1" dirty="0" smtClean="0">
                <a:uFill>
                  <a:solidFill/>
                </a:uFill>
              </a:rPr>
              <a:t>In 2016:</a:t>
            </a:r>
          </a:p>
          <a:p>
            <a:pPr marL="514350" indent="-285750" algn="just" defTabSz="457200">
              <a:buSzPct val="100000"/>
              <a:buFont typeface="Wingdings" panose="05000000000000000000" pitchFamily="2" charset="2"/>
              <a:buChar char="§"/>
              <a:defRPr sz="1800"/>
            </a:pPr>
            <a:r>
              <a:rPr lang="en-US" sz="1600" dirty="0" smtClean="0">
                <a:uFill>
                  <a:solidFill/>
                </a:uFill>
              </a:rPr>
              <a:t>Complete the implementation of a working version of NGGNF that supports </a:t>
            </a:r>
            <a:r>
              <a:rPr lang="en-US" sz="1600" b="1" i="1" u="sng" dirty="0" smtClean="0">
                <a:uFill>
                  <a:solidFill/>
                </a:uFill>
              </a:rPr>
              <a:t>static nests</a:t>
            </a:r>
            <a:r>
              <a:rPr lang="en-US" sz="1600" dirty="0" smtClean="0">
                <a:uFill>
                  <a:solidFill/>
                </a:uFill>
              </a:rPr>
              <a:t>:</a:t>
            </a:r>
          </a:p>
          <a:p>
            <a:pPr marL="571500" indent="-342900" algn="just" defTabSz="457200">
              <a:buSzPct val="100000"/>
              <a:buFont typeface="+mj-lt"/>
              <a:buAutoNum type="arabicPeriod"/>
              <a:defRPr sz="1800"/>
            </a:pPr>
            <a:r>
              <a:rPr lang="en-US" sz="1300" dirty="0" smtClean="0"/>
              <a:t>Complete the implementation of subroutines in the NGGNF public API.</a:t>
            </a:r>
          </a:p>
          <a:p>
            <a:pPr marL="571500" indent="-342900" algn="just" defTabSz="457200">
              <a:buSzPct val="100000"/>
              <a:buFont typeface="+mj-lt"/>
              <a:buAutoNum type="arabicPeriod"/>
              <a:defRPr sz="1800"/>
            </a:pPr>
            <a:r>
              <a:rPr lang="en-US" sz="1300" dirty="0" smtClean="0"/>
              <a:t>Complete implementation of a programmable interface for user specifications of </a:t>
            </a:r>
            <a:r>
              <a:rPr lang="en-US" sz="1300" dirty="0"/>
              <a:t>boundary update and feedback </a:t>
            </a:r>
            <a:r>
              <a:rPr lang="en-US" sz="1300" dirty="0" smtClean="0"/>
              <a:t>regions, frequency </a:t>
            </a:r>
            <a:r>
              <a:rPr lang="en-US" sz="1300" dirty="0"/>
              <a:t>of parent-child domain interaction, and boundary time tendency approximation </a:t>
            </a:r>
            <a:r>
              <a:rPr lang="en-US" sz="1300" dirty="0" smtClean="0"/>
              <a:t>scheme for 1-way </a:t>
            </a:r>
            <a:r>
              <a:rPr lang="en-US" sz="1300" dirty="0"/>
              <a:t>and 2-way interaction </a:t>
            </a:r>
            <a:r>
              <a:rPr lang="en-US" sz="1300" dirty="0" smtClean="0"/>
              <a:t>strategies.</a:t>
            </a:r>
          </a:p>
          <a:p>
            <a:pPr marL="571500" indent="-342900" algn="just" defTabSz="457200">
              <a:buSzPct val="100000"/>
              <a:buFont typeface="+mj-lt"/>
              <a:buAutoNum type="arabicPeriod"/>
              <a:defRPr sz="1800"/>
            </a:pPr>
            <a:r>
              <a:rPr lang="en-US" sz="1300" dirty="0" smtClean="0"/>
              <a:t>Complete support for hydrostatic adjustment between domains having different vertical coordinates.</a:t>
            </a:r>
          </a:p>
          <a:p>
            <a:pPr marL="571500" indent="-342900" algn="just" defTabSz="457200">
              <a:buSzPct val="100000"/>
              <a:buFont typeface="+mj-lt"/>
              <a:buAutoNum type="arabicPeriod"/>
              <a:defRPr sz="1800"/>
            </a:pPr>
            <a:r>
              <a:rPr lang="en-US" sz="1300" dirty="0" smtClean="0"/>
              <a:t>Complete support for horizontal projection adjustment of vector variables for domains having grids with different horizontal projections.</a:t>
            </a:r>
          </a:p>
          <a:p>
            <a:pPr marL="571500" indent="-342900" algn="just" defTabSz="457200">
              <a:buSzPct val="100000"/>
              <a:buFont typeface="+mj-lt"/>
              <a:buAutoNum type="arabicPeriod"/>
              <a:defRPr sz="1800"/>
            </a:pPr>
            <a:r>
              <a:rPr lang="en-US" sz="1300" dirty="0" smtClean="0"/>
              <a:t>Complete support for constant, interpolated, and extrapolated nested domain BCs update schemes to support parallel integration of parent and nested domains under 1-way and 2-way interaction</a:t>
            </a:r>
          </a:p>
          <a:p>
            <a:pPr marL="571500" indent="-342900" algn="just" defTabSz="457200">
              <a:buSzPct val="100000"/>
              <a:buFont typeface="+mj-lt"/>
              <a:buAutoNum type="arabicPeriod"/>
              <a:defRPr sz="1800"/>
            </a:pPr>
            <a:r>
              <a:rPr lang="en-US" sz="1300" dirty="0" smtClean="0"/>
              <a:t>Advance ESMF by implementing support for multi-tiled models into NGGNF using ESMF gridded fields instead of ESMF meshes with the goal of support conservative horizontal re-gridding schemes.</a:t>
            </a:r>
          </a:p>
          <a:p>
            <a:pPr marL="571500" indent="-342900" algn="just" defTabSz="457200">
              <a:buSzPct val="100000"/>
              <a:buFont typeface="+mj-lt"/>
              <a:buAutoNum type="arabicPeriod"/>
              <a:defRPr sz="1800"/>
            </a:pPr>
            <a:r>
              <a:rPr lang="en-US" sz="1300" dirty="0" smtClean="0"/>
              <a:t>Optimize code in order to minimize the costly generation of ESMF re-gridding weights for multiple grids.</a:t>
            </a:r>
          </a:p>
          <a:p>
            <a:pPr marL="571500" indent="-342900" algn="just" defTabSz="457200">
              <a:buSzPct val="100000"/>
              <a:buFont typeface="+mj-lt"/>
              <a:buAutoNum type="arabicPeriod"/>
              <a:defRPr sz="1800"/>
            </a:pPr>
            <a:r>
              <a:rPr lang="en-US" sz="1300" dirty="0" smtClean="0"/>
              <a:t>Write </a:t>
            </a:r>
            <a:r>
              <a:rPr lang="en-US" sz="1300" dirty="0"/>
              <a:t>utility functions to support </a:t>
            </a:r>
            <a:r>
              <a:rPr lang="en-US" sz="1300" dirty="0" smtClean="0"/>
              <a:t>wrapping of custom model fields as Fortran arrays into ESMF fields.</a:t>
            </a:r>
            <a:endParaRPr lang="en-US" sz="1300" dirty="0">
              <a:uFill>
                <a:solidFill/>
              </a:uFill>
            </a:endParaRPr>
          </a:p>
          <a:p>
            <a:pPr marL="228600" algn="just" defTabSz="457200">
              <a:buSzPct val="100000"/>
              <a:defRPr sz="1800"/>
            </a:pPr>
            <a:endParaRPr lang="en-US" sz="1600" dirty="0" smtClean="0">
              <a:uFill>
                <a:solidFill/>
              </a:uFill>
            </a:endParaRPr>
          </a:p>
          <a:p>
            <a:pPr marL="228600" algn="just" defTabSz="457200">
              <a:buSzPct val="100000"/>
              <a:defRPr sz="1800"/>
            </a:pPr>
            <a:r>
              <a:rPr lang="en-US" sz="1600" b="1" dirty="0" smtClean="0">
                <a:uFill>
                  <a:solidFill/>
                </a:uFill>
              </a:rPr>
              <a:t>In 2017 &amp; 2018:</a:t>
            </a:r>
            <a:endParaRPr lang="en-US" sz="1600" b="1" dirty="0">
              <a:uFill>
                <a:solidFill/>
              </a:uFill>
            </a:endParaRPr>
          </a:p>
          <a:p>
            <a:pPr marL="514350" indent="-285750" algn="just" defTabSz="457200">
              <a:buSzPct val="100000"/>
              <a:buFont typeface="Wingdings" panose="05000000000000000000" pitchFamily="2" charset="2"/>
              <a:buChar char="§"/>
              <a:defRPr sz="1800"/>
            </a:pPr>
            <a:r>
              <a:rPr lang="en-US" sz="1600" dirty="0" smtClean="0">
                <a:uFill>
                  <a:solidFill/>
                </a:uFill>
              </a:rPr>
              <a:t>Add support for </a:t>
            </a:r>
            <a:r>
              <a:rPr lang="en-US" sz="1600" b="1" i="1" u="sng" dirty="0" smtClean="0">
                <a:uFill>
                  <a:solidFill/>
                </a:uFill>
              </a:rPr>
              <a:t>moving nests</a:t>
            </a:r>
            <a:r>
              <a:rPr lang="en-US" sz="1600" dirty="0" smtClean="0">
                <a:uFill>
                  <a:solidFill/>
                </a:uFill>
              </a:rPr>
              <a:t> into NGGNF:</a:t>
            </a:r>
          </a:p>
          <a:p>
            <a:pPr marL="571500" indent="-342900" algn="just" defTabSz="457200">
              <a:buSzPct val="100000"/>
              <a:buFont typeface="+mj-lt"/>
              <a:buAutoNum type="arabicPeriod"/>
              <a:defRPr sz="1800"/>
            </a:pPr>
            <a:r>
              <a:rPr lang="en-US" sz="1300" b="1" dirty="0" smtClean="0">
                <a:uFill>
                  <a:solidFill/>
                </a:uFill>
              </a:rPr>
              <a:t>Generalized terrain</a:t>
            </a:r>
            <a:r>
              <a:rPr lang="en-US" sz="1300" dirty="0" smtClean="0">
                <a:uFill>
                  <a:solidFill/>
                </a:uFill>
              </a:rPr>
              <a:t>: Add </a:t>
            </a:r>
            <a:r>
              <a:rPr lang="en-US" sz="1300" dirty="0">
                <a:uFill>
                  <a:solidFill/>
                </a:uFill>
              </a:rPr>
              <a:t>support for </a:t>
            </a:r>
            <a:r>
              <a:rPr lang="en-US" sz="1300" dirty="0" smtClean="0">
                <a:uFill>
                  <a:solidFill/>
                </a:uFill>
              </a:rPr>
              <a:t>efficient, real-time interpolation of </a:t>
            </a:r>
            <a:r>
              <a:rPr lang="en-US" sz="1300" dirty="0">
                <a:uFill>
                  <a:solidFill/>
                </a:uFill>
              </a:rPr>
              <a:t>terrain data </a:t>
            </a:r>
            <a:r>
              <a:rPr lang="en-US" sz="1300" dirty="0" smtClean="0">
                <a:uFill>
                  <a:solidFill/>
                </a:uFill>
              </a:rPr>
              <a:t>during </a:t>
            </a:r>
            <a:r>
              <a:rPr lang="en-US" sz="1300" dirty="0">
                <a:uFill>
                  <a:solidFill/>
                </a:uFill>
              </a:rPr>
              <a:t>nest motion to accommodate for the changing properties of </a:t>
            </a:r>
            <a:r>
              <a:rPr lang="en-US" sz="1300" dirty="0" smtClean="0">
                <a:uFill>
                  <a:solidFill/>
                </a:uFill>
              </a:rPr>
              <a:t>moving grids having independent projections.</a:t>
            </a:r>
          </a:p>
          <a:p>
            <a:pPr marL="571500" indent="-342900" algn="just" defTabSz="457200">
              <a:buSzPct val="100000"/>
              <a:buFont typeface="+mj-lt"/>
              <a:buAutoNum type="arabicPeriod"/>
              <a:defRPr sz="1800"/>
            </a:pPr>
            <a:r>
              <a:rPr lang="en-US" sz="1300" b="1" dirty="0">
                <a:uFill>
                  <a:solidFill/>
                </a:uFill>
              </a:rPr>
              <a:t>Generalized </a:t>
            </a:r>
            <a:r>
              <a:rPr lang="en-US" sz="1300" b="1" dirty="0" smtClean="0">
                <a:uFill>
                  <a:solidFill/>
                </a:uFill>
              </a:rPr>
              <a:t>storm tracking algorithm</a:t>
            </a:r>
            <a:r>
              <a:rPr lang="en-US" sz="1300" dirty="0" smtClean="0">
                <a:uFill>
                  <a:solidFill/>
                </a:uFill>
              </a:rPr>
              <a:t>: </a:t>
            </a:r>
            <a:r>
              <a:rPr lang="en-US" sz="1300" dirty="0">
                <a:uFill>
                  <a:solidFill/>
                </a:uFill>
              </a:rPr>
              <a:t>Port the </a:t>
            </a:r>
            <a:r>
              <a:rPr lang="en-US" sz="1300" dirty="0" smtClean="0">
                <a:uFill>
                  <a:solidFill/>
                </a:uFill>
              </a:rPr>
              <a:t>latest HWRF storm tracking algorithm into NGGNF. Nested </a:t>
            </a:r>
            <a:r>
              <a:rPr lang="en-US" sz="1300" dirty="0">
                <a:uFill>
                  <a:solidFill/>
                </a:uFill>
              </a:rPr>
              <a:t>domains without children will track the center of their respective </a:t>
            </a:r>
            <a:r>
              <a:rPr lang="en-US" sz="1300" dirty="0" smtClean="0">
                <a:uFill>
                  <a:solidFill/>
                </a:uFill>
              </a:rPr>
              <a:t>storms and nested </a:t>
            </a:r>
            <a:r>
              <a:rPr lang="en-US" sz="1300" dirty="0">
                <a:uFill>
                  <a:solidFill/>
                </a:uFill>
              </a:rPr>
              <a:t>domains with children will track the center of their respective children domains</a:t>
            </a:r>
            <a:r>
              <a:rPr lang="en-US" sz="1300" dirty="0" smtClean="0">
                <a:uFill>
                  <a:solidFill/>
                </a:uFill>
              </a:rPr>
              <a:t>.</a:t>
            </a:r>
          </a:p>
          <a:p>
            <a:pPr marL="571500" indent="-342900" algn="just" defTabSz="457200">
              <a:buSzPct val="100000"/>
              <a:buFont typeface="+mj-lt"/>
              <a:buAutoNum type="arabicPeriod"/>
              <a:defRPr sz="1800"/>
            </a:pPr>
            <a:r>
              <a:rPr lang="en-US" sz="1300" b="1" dirty="0" smtClean="0">
                <a:uFill>
                  <a:solidFill/>
                </a:uFill>
              </a:rPr>
              <a:t>Generalized IO</a:t>
            </a:r>
            <a:r>
              <a:rPr lang="en-US" sz="1300" dirty="0" smtClean="0">
                <a:uFill>
                  <a:solidFill/>
                </a:uFill>
              </a:rPr>
              <a:t>: Implement data transfer, post-processing, and output functionalities into NGGNF to eliminate the need for custom model IO. Add support for NEMSIO, PNETCDF, and GRIB formats. Generate output grids in both regular </a:t>
            </a:r>
            <a:r>
              <a:rPr lang="en-US" sz="1300" dirty="0" err="1" smtClean="0">
                <a:uFill>
                  <a:solidFill/>
                </a:uFill>
              </a:rPr>
              <a:t>lat-lon</a:t>
            </a:r>
            <a:r>
              <a:rPr lang="en-US" sz="1300" dirty="0" smtClean="0">
                <a:uFill>
                  <a:solidFill/>
                </a:uFill>
              </a:rPr>
              <a:t> and cylindrical projections. Add domain merging capabilities into NGGNF.</a:t>
            </a:r>
            <a:endParaRPr lang="en-US" sz="1300" dirty="0">
              <a:uFill>
                <a:solidFill/>
              </a:uFill>
            </a:endParaRPr>
          </a:p>
          <a:p>
            <a:pPr marL="514350" indent="-285750" algn="just" defTabSz="457200">
              <a:buSzPct val="100000"/>
              <a:buFont typeface="Wingdings" panose="05000000000000000000" pitchFamily="2" charset="2"/>
              <a:buChar char="§"/>
              <a:defRPr sz="1800"/>
            </a:pPr>
            <a:endParaRPr lang="en-US" sz="1600" dirty="0" smtClean="0">
              <a:uFill>
                <a:solidFill/>
              </a:uFill>
            </a:endParaRPr>
          </a:p>
        </p:txBody>
      </p:sp>
      <p:pic>
        <p:nvPicPr>
          <p:cNvPr id="7"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pic>
        <p:nvPicPr>
          <p:cNvPr id="9"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pic>
        <p:nvPicPr>
          <p:cNvPr id="10" name="Picture 2" descr="NGGPS-OA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838200" cy="80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281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
          <p:cNvSpPr/>
          <p:nvPr/>
        </p:nvSpPr>
        <p:spPr>
          <a:xfrm>
            <a:off x="0" y="2728420"/>
            <a:ext cx="9144000" cy="1357329"/>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lgn="ctr">
              <a:defRPr sz="1800" b="0" i="0">
                <a:solidFill>
                  <a:srgbClr val="000000"/>
                </a:solidFill>
              </a:defRPr>
            </a:pPr>
            <a:r>
              <a:rPr lang="en-US" sz="9600" b="1" i="1" dirty="0" smtClean="0">
                <a:solidFill>
                  <a:srgbClr val="141414"/>
                </a:solidFill>
              </a:rPr>
              <a:t>Questions?</a:t>
            </a:r>
            <a:endParaRPr sz="9600" b="1" i="1" dirty="0">
              <a:solidFill>
                <a:srgbClr val="141414"/>
              </a:solidFill>
            </a:endParaRPr>
          </a:p>
        </p:txBody>
      </p:sp>
      <p:pic>
        <p:nvPicPr>
          <p:cNvPr id="5"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pic>
        <p:nvPicPr>
          <p:cNvPr id="7"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60455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2709</TotalTime>
  <Words>1352</Words>
  <Application>Microsoft Office PowerPoint</Application>
  <PresentationFormat>On-screen Show (4:3)</PresentationFormat>
  <Paragraphs>110</Paragraphs>
  <Slides>8</Slides>
  <Notes>5</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Sundararaman Gopalakrishnan</cp:lastModifiedBy>
  <cp:revision>302</cp:revision>
  <dcterms:modified xsi:type="dcterms:W3CDTF">2016-01-22T18:22:55Z</dcterms:modified>
</cp:coreProperties>
</file>