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1"/>
    <p:sldMasterId id="2147483702" r:id="rId2"/>
  </p:sldMasterIdLst>
  <p:notesMasterIdLst>
    <p:notesMasterId r:id="rId16"/>
  </p:notesMasterIdLst>
  <p:sldIdLst>
    <p:sldId id="327" r:id="rId3"/>
    <p:sldId id="382" r:id="rId4"/>
    <p:sldId id="389" r:id="rId5"/>
    <p:sldId id="375" r:id="rId6"/>
    <p:sldId id="390" r:id="rId7"/>
    <p:sldId id="391" r:id="rId8"/>
    <p:sldId id="383" r:id="rId9"/>
    <p:sldId id="385" r:id="rId10"/>
    <p:sldId id="388" r:id="rId11"/>
    <p:sldId id="393" r:id="rId12"/>
    <p:sldId id="395" r:id="rId13"/>
    <p:sldId id="392" r:id="rId14"/>
    <p:sldId id="349" r:id="rId15"/>
  </p:sldIdLst>
  <p:sldSz cx="12192000" cy="6858000"/>
  <p:notesSz cx="6858000" cy="9144000"/>
  <p:defaultTextStyle>
    <a:defPPr>
      <a:defRPr lang="en-US"/>
    </a:defPPr>
    <a:lvl1pPr marL="0" algn="l" defTabSz="457138" rtl="0" eaLnBrk="1" latinLnBrk="0" hangingPunct="1">
      <a:defRPr sz="1900" kern="1200">
        <a:solidFill>
          <a:schemeClr val="tx1"/>
        </a:solidFill>
        <a:latin typeface="+mn-lt"/>
        <a:ea typeface="+mn-ea"/>
        <a:cs typeface="+mn-cs"/>
      </a:defRPr>
    </a:lvl1pPr>
    <a:lvl2pPr marL="457138" algn="l" defTabSz="457138" rtl="0" eaLnBrk="1" latinLnBrk="0" hangingPunct="1">
      <a:defRPr sz="1900" kern="1200">
        <a:solidFill>
          <a:schemeClr val="tx1"/>
        </a:solidFill>
        <a:latin typeface="+mn-lt"/>
        <a:ea typeface="+mn-ea"/>
        <a:cs typeface="+mn-cs"/>
      </a:defRPr>
    </a:lvl2pPr>
    <a:lvl3pPr marL="914278" algn="l" defTabSz="457138" rtl="0" eaLnBrk="1" latinLnBrk="0" hangingPunct="1">
      <a:defRPr sz="1900" kern="1200">
        <a:solidFill>
          <a:schemeClr val="tx1"/>
        </a:solidFill>
        <a:latin typeface="+mn-lt"/>
        <a:ea typeface="+mn-ea"/>
        <a:cs typeface="+mn-cs"/>
      </a:defRPr>
    </a:lvl3pPr>
    <a:lvl4pPr marL="1371417" algn="l" defTabSz="457138" rtl="0" eaLnBrk="1" latinLnBrk="0" hangingPunct="1">
      <a:defRPr sz="1900" kern="1200">
        <a:solidFill>
          <a:schemeClr val="tx1"/>
        </a:solidFill>
        <a:latin typeface="+mn-lt"/>
        <a:ea typeface="+mn-ea"/>
        <a:cs typeface="+mn-cs"/>
      </a:defRPr>
    </a:lvl4pPr>
    <a:lvl5pPr marL="1828556" algn="l" defTabSz="457138" rtl="0" eaLnBrk="1" latinLnBrk="0" hangingPunct="1">
      <a:defRPr sz="1900" kern="1200">
        <a:solidFill>
          <a:schemeClr val="tx1"/>
        </a:solidFill>
        <a:latin typeface="+mn-lt"/>
        <a:ea typeface="+mn-ea"/>
        <a:cs typeface="+mn-cs"/>
      </a:defRPr>
    </a:lvl5pPr>
    <a:lvl6pPr marL="2285695" algn="l" defTabSz="457138" rtl="0" eaLnBrk="1" latinLnBrk="0" hangingPunct="1">
      <a:defRPr sz="1900" kern="1200">
        <a:solidFill>
          <a:schemeClr val="tx1"/>
        </a:solidFill>
        <a:latin typeface="+mn-lt"/>
        <a:ea typeface="+mn-ea"/>
        <a:cs typeface="+mn-cs"/>
      </a:defRPr>
    </a:lvl6pPr>
    <a:lvl7pPr marL="2742834" algn="l" defTabSz="457138" rtl="0" eaLnBrk="1" latinLnBrk="0" hangingPunct="1">
      <a:defRPr sz="1900" kern="1200">
        <a:solidFill>
          <a:schemeClr val="tx1"/>
        </a:solidFill>
        <a:latin typeface="+mn-lt"/>
        <a:ea typeface="+mn-ea"/>
        <a:cs typeface="+mn-cs"/>
      </a:defRPr>
    </a:lvl7pPr>
    <a:lvl8pPr marL="3199973" algn="l" defTabSz="457138" rtl="0" eaLnBrk="1" latinLnBrk="0" hangingPunct="1">
      <a:defRPr sz="1900" kern="1200">
        <a:solidFill>
          <a:schemeClr val="tx1"/>
        </a:solidFill>
        <a:latin typeface="+mn-lt"/>
        <a:ea typeface="+mn-ea"/>
        <a:cs typeface="+mn-cs"/>
      </a:defRPr>
    </a:lvl8pPr>
    <a:lvl9pPr marL="3657113" algn="l" defTabSz="457138" rtl="0" eaLnBrk="1" latinLnBrk="0" hangingPunct="1">
      <a:defRPr sz="19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guide id="3" orient="horz" pos="216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DF7"/>
    <a:srgbClr val="FF9900"/>
    <a:srgbClr val="0000FF"/>
    <a:srgbClr val="FFFFFF"/>
    <a:srgbClr val="F89EF2"/>
    <a:srgbClr val="2108B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87" autoAdjust="0"/>
    <p:restoredTop sz="90578" autoAdjust="0"/>
  </p:normalViewPr>
  <p:slideViewPr>
    <p:cSldViewPr snapToGrid="0" snapToObjects="1">
      <p:cViewPr>
        <p:scale>
          <a:sx n="100" d="100"/>
          <a:sy n="100" d="100"/>
        </p:scale>
        <p:origin x="-197" y="-139"/>
      </p:cViewPr>
      <p:guideLst>
        <p:guide orient="horz" pos="2160"/>
        <p:guide orient="horz" pos="2161"/>
        <p:guide pos="384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36CE78-75A8-D643-9142-9455AAB0E9BF}" type="datetimeFigureOut">
              <a:rPr lang="en-US" smtClean="0"/>
              <a:pPr/>
              <a:t>1/28/2016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3D171E-8E11-F743-BB07-AD8E1AF2AA7D}" type="slidenum">
              <a:rPr lang="en-US" smtClean="0"/>
              <a:pPr/>
              <a:t>‹#›</a:t>
            </a:fld>
            <a:endParaRPr lang="en-US"/>
          </a:p>
        </p:txBody>
      </p:sp>
    </p:spTree>
    <p:extLst>
      <p:ext uri="{BB962C8B-B14F-4D97-AF65-F5344CB8AC3E}">
        <p14:creationId xmlns:p14="http://schemas.microsoft.com/office/powerpoint/2010/main" val="150238230"/>
      </p:ext>
    </p:extLst>
  </p:cSld>
  <p:clrMap bg1="lt1" tx1="dk1" bg2="lt2" tx2="dk2" accent1="accent1" accent2="accent2" accent3="accent3" accent4="accent4" accent5="accent5" accent6="accent6" hlink="hlink" folHlink="folHlink"/>
  <p:notesStyle>
    <a:lvl1pPr marL="0" algn="l" defTabSz="914278" rtl="0" eaLnBrk="1" latinLnBrk="0" hangingPunct="1">
      <a:defRPr sz="1200" kern="1200">
        <a:solidFill>
          <a:schemeClr val="tx1"/>
        </a:solidFill>
        <a:latin typeface="+mn-lt"/>
        <a:ea typeface="+mn-ea"/>
        <a:cs typeface="+mn-cs"/>
      </a:defRPr>
    </a:lvl1pPr>
    <a:lvl2pPr marL="457138" algn="l" defTabSz="914278" rtl="0" eaLnBrk="1" latinLnBrk="0" hangingPunct="1">
      <a:defRPr sz="1200" kern="1200">
        <a:solidFill>
          <a:schemeClr val="tx1"/>
        </a:solidFill>
        <a:latin typeface="+mn-lt"/>
        <a:ea typeface="+mn-ea"/>
        <a:cs typeface="+mn-cs"/>
      </a:defRPr>
    </a:lvl2pPr>
    <a:lvl3pPr marL="914278" algn="l" defTabSz="914278" rtl="0" eaLnBrk="1" latinLnBrk="0" hangingPunct="1">
      <a:defRPr sz="1200" kern="1200">
        <a:solidFill>
          <a:schemeClr val="tx1"/>
        </a:solidFill>
        <a:latin typeface="+mn-lt"/>
        <a:ea typeface="+mn-ea"/>
        <a:cs typeface="+mn-cs"/>
      </a:defRPr>
    </a:lvl3pPr>
    <a:lvl4pPr marL="1371417" algn="l" defTabSz="914278" rtl="0" eaLnBrk="1" latinLnBrk="0" hangingPunct="1">
      <a:defRPr sz="1200" kern="1200">
        <a:solidFill>
          <a:schemeClr val="tx1"/>
        </a:solidFill>
        <a:latin typeface="+mn-lt"/>
        <a:ea typeface="+mn-ea"/>
        <a:cs typeface="+mn-cs"/>
      </a:defRPr>
    </a:lvl4pPr>
    <a:lvl5pPr marL="1828556" algn="l" defTabSz="914278" rtl="0" eaLnBrk="1" latinLnBrk="0" hangingPunct="1">
      <a:defRPr sz="1200" kern="1200">
        <a:solidFill>
          <a:schemeClr val="tx1"/>
        </a:solidFill>
        <a:latin typeface="+mn-lt"/>
        <a:ea typeface="+mn-ea"/>
        <a:cs typeface="+mn-cs"/>
      </a:defRPr>
    </a:lvl5pPr>
    <a:lvl6pPr marL="2285695" algn="l" defTabSz="914278" rtl="0" eaLnBrk="1" latinLnBrk="0" hangingPunct="1">
      <a:defRPr sz="1200" kern="1200">
        <a:solidFill>
          <a:schemeClr val="tx1"/>
        </a:solidFill>
        <a:latin typeface="+mn-lt"/>
        <a:ea typeface="+mn-ea"/>
        <a:cs typeface="+mn-cs"/>
      </a:defRPr>
    </a:lvl6pPr>
    <a:lvl7pPr marL="2742834" algn="l" defTabSz="914278" rtl="0" eaLnBrk="1" latinLnBrk="0" hangingPunct="1">
      <a:defRPr sz="1200" kern="1200">
        <a:solidFill>
          <a:schemeClr val="tx1"/>
        </a:solidFill>
        <a:latin typeface="+mn-lt"/>
        <a:ea typeface="+mn-ea"/>
        <a:cs typeface="+mn-cs"/>
      </a:defRPr>
    </a:lvl7pPr>
    <a:lvl8pPr marL="3199973" algn="l" defTabSz="914278" rtl="0" eaLnBrk="1" latinLnBrk="0" hangingPunct="1">
      <a:defRPr sz="1200" kern="1200">
        <a:solidFill>
          <a:schemeClr val="tx1"/>
        </a:solidFill>
        <a:latin typeface="+mn-lt"/>
        <a:ea typeface="+mn-ea"/>
        <a:cs typeface="+mn-cs"/>
      </a:defRPr>
    </a:lvl8pPr>
    <a:lvl9pPr marL="3657113" algn="l" defTabSz="9142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3D171E-8E11-F743-BB07-AD8E1AF2AA7D}" type="slidenum">
              <a:rPr lang="en-US" smtClean="0"/>
              <a:pPr/>
              <a:t>1</a:t>
            </a:fld>
            <a:endParaRPr lang="en-US"/>
          </a:p>
        </p:txBody>
      </p:sp>
    </p:spTree>
    <p:extLst>
      <p:ext uri="{BB962C8B-B14F-4D97-AF65-F5344CB8AC3E}">
        <p14:creationId xmlns:p14="http://schemas.microsoft.com/office/powerpoint/2010/main" val="361031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3D171E-8E11-F743-BB07-AD8E1AF2AA7D}" type="slidenum">
              <a:rPr lang="en-US" smtClean="0"/>
              <a:pPr/>
              <a:t>3</a:t>
            </a:fld>
            <a:endParaRPr lang="en-US"/>
          </a:p>
        </p:txBody>
      </p:sp>
    </p:spTree>
    <p:extLst>
      <p:ext uri="{BB962C8B-B14F-4D97-AF65-F5344CB8AC3E}">
        <p14:creationId xmlns:p14="http://schemas.microsoft.com/office/powerpoint/2010/main" val="275108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p:sp>
      <p:sp>
        <p:nvSpPr>
          <p:cNvPr id="22531" name="Notes Placeholder 2"/>
          <p:cNvSpPr>
            <a:spLocks noGrp="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33713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3D171E-8E11-F743-BB07-AD8E1AF2AA7D}" type="slidenum">
              <a:rPr lang="en-US" smtClean="0"/>
              <a:pPr/>
              <a:t>7</a:t>
            </a:fld>
            <a:endParaRPr lang="en-US"/>
          </a:p>
        </p:txBody>
      </p:sp>
    </p:spTree>
    <p:extLst>
      <p:ext uri="{BB962C8B-B14F-4D97-AF65-F5344CB8AC3E}">
        <p14:creationId xmlns:p14="http://schemas.microsoft.com/office/powerpoint/2010/main" val="1738076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p:sp>
      <p:sp>
        <p:nvSpPr>
          <p:cNvPr id="22531" name="Notes Placeholder 2"/>
          <p:cNvSpPr>
            <a:spLocks noGrp="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808808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3D171E-8E11-F743-BB07-AD8E1AF2AA7D}" type="slidenum">
              <a:rPr lang="en-US" smtClean="0"/>
              <a:pPr/>
              <a:t>9</a:t>
            </a:fld>
            <a:endParaRPr lang="en-US"/>
          </a:p>
        </p:txBody>
      </p:sp>
    </p:spTree>
    <p:extLst>
      <p:ext uri="{BB962C8B-B14F-4D97-AF65-F5344CB8AC3E}">
        <p14:creationId xmlns:p14="http://schemas.microsoft.com/office/powerpoint/2010/main" val="1734575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buFont typeface="Wingdings" panose="05000000000000000000" pitchFamily="2" charset="2"/>
              <a:buChar char="Ø"/>
            </a:pPr>
            <a:r>
              <a:rPr lang="en-US" sz="1200" dirty="0" smtClean="0">
                <a:latin typeface="Calibri" panose="020F0502020204030204" pitchFamily="34" charset="0"/>
              </a:rPr>
              <a:t>AOML is building  a generalized nesting framework within NEMS to advance global-2-local scale modeling for hurricanes.</a:t>
            </a:r>
          </a:p>
          <a:p>
            <a:pPr>
              <a:buFont typeface="Wingdings" panose="05000000000000000000" pitchFamily="2" charset="2"/>
              <a:buChar char="Ø"/>
            </a:pPr>
            <a:r>
              <a:rPr lang="en-US" sz="1200" dirty="0" smtClean="0">
                <a:latin typeface="Calibri" panose="020F0502020204030204" pitchFamily="34" charset="0"/>
              </a:rPr>
              <a:t>The Next Generation Generalized Nesting Framework (NGGNF) is an advanced framework within NEMS that will allow multiple heterogeneous numerical models, both inside and outside of NEMS, to be coupled together into a high-resolution prediction system.</a:t>
            </a:r>
          </a:p>
          <a:p>
            <a:pPr>
              <a:buFont typeface="Wingdings" panose="05000000000000000000" pitchFamily="2" charset="2"/>
              <a:buChar char="Ø"/>
            </a:pPr>
            <a:r>
              <a:rPr lang="en-US" sz="1200" dirty="0" smtClean="0">
                <a:latin typeface="Calibri" panose="020F0502020204030204" pitchFamily="34" charset="0"/>
              </a:rPr>
              <a:t>To ensure portability of this framework, we have adopted ESMF at core of our developments </a:t>
            </a:r>
          </a:p>
          <a:p>
            <a:pPr>
              <a:buFont typeface="Wingdings" panose="05000000000000000000" pitchFamily="2" charset="2"/>
              <a:buChar char="Ø"/>
            </a:pPr>
            <a:r>
              <a:rPr lang="en-US" sz="1200" dirty="0" smtClean="0">
                <a:latin typeface="Calibri" panose="020F0502020204030204" pitchFamily="34" charset="0"/>
              </a:rPr>
              <a:t>We are advancing all of the re-gridding capabilities needed to couple heterogeneous models having different grids, projections, and number of levels.</a:t>
            </a:r>
          </a:p>
          <a:p>
            <a:endParaRPr lang="en-US" dirty="0"/>
          </a:p>
        </p:txBody>
      </p:sp>
      <p:sp>
        <p:nvSpPr>
          <p:cNvPr id="4" name="Slide Number Placeholder 3"/>
          <p:cNvSpPr>
            <a:spLocks noGrp="1"/>
          </p:cNvSpPr>
          <p:nvPr>
            <p:ph type="sldNum" sz="quarter" idx="10"/>
          </p:nvPr>
        </p:nvSpPr>
        <p:spPr/>
        <p:txBody>
          <a:bodyPr/>
          <a:lstStyle/>
          <a:p>
            <a:fld id="{B13D171E-8E11-F743-BB07-AD8E1AF2AA7D}" type="slidenum">
              <a:rPr lang="en-US" smtClean="0"/>
              <a:pPr/>
              <a:t>12</a:t>
            </a:fld>
            <a:endParaRPr lang="en-US"/>
          </a:p>
        </p:txBody>
      </p:sp>
    </p:spTree>
    <p:extLst>
      <p:ext uri="{BB962C8B-B14F-4D97-AF65-F5344CB8AC3E}">
        <p14:creationId xmlns:p14="http://schemas.microsoft.com/office/powerpoint/2010/main" val="1375840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p:sp>
      <p:sp>
        <p:nvSpPr>
          <p:cNvPr id="20482" name="Rectangle 2"/>
          <p:cNvSpPr>
            <a:spLocks noGrp="1" noChangeArrowheads="1"/>
          </p:cNvSpPr>
          <p:nvPr>
            <p:ph type="body" idx="1"/>
          </p:nvPr>
        </p:nvSpPr>
        <p:spPr/>
        <p:txBody>
          <a:bodyPr/>
          <a:lstStyle/>
          <a:p>
            <a:pPr eaLnBrk="1">
              <a:defRPr/>
            </a:pPr>
            <a:r>
              <a:rPr lang="en-US" altLang="zh-CN" smtClean="0"/>
              <a:t>Picture shows Satellite equivalents from model and future Tropical Prediction system </a:t>
            </a:r>
          </a:p>
        </p:txBody>
      </p:sp>
    </p:spTree>
    <p:extLst>
      <p:ext uri="{BB962C8B-B14F-4D97-AF65-F5344CB8AC3E}">
        <p14:creationId xmlns:p14="http://schemas.microsoft.com/office/powerpoint/2010/main" val="1889804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1"/>
            <a:ext cx="8825659" cy="3329581"/>
          </a:xfrm>
        </p:spPr>
        <p:txBody>
          <a:bodyPr anchor="b"/>
          <a:lstStyle>
            <a:lvl1pPr>
              <a:defRPr sz="7200"/>
            </a:lvl1pPr>
          </a:lstStyle>
          <a:p>
            <a:r>
              <a:rPr lang="en-US" dirty="0"/>
              <a:t>Click to edit Master title style</a:t>
            </a:r>
          </a:p>
        </p:txBody>
      </p:sp>
      <p:sp>
        <p:nvSpPr>
          <p:cNvPr id="3" name="Subtitle 2"/>
          <p:cNvSpPr>
            <a:spLocks noGrp="1"/>
          </p:cNvSpPr>
          <p:nvPr>
            <p:ph type="subTitle" idx="1"/>
          </p:nvPr>
        </p:nvSpPr>
        <p:spPr>
          <a:xfrm>
            <a:off x="1154955" y="4777381"/>
            <a:ext cx="8825659" cy="861420"/>
          </a:xfrm>
        </p:spPr>
        <p:txBody>
          <a:bodyPr anchor="t"/>
          <a:lstStyle>
            <a:lvl1pPr marL="0" indent="0" algn="l">
              <a:buNone/>
              <a:defRPr cap="all">
                <a:solidFill>
                  <a:schemeClr val="accent1"/>
                </a:solidFill>
              </a:defRPr>
            </a:lvl1pPr>
            <a:lvl2pPr marL="457138" indent="0" algn="ctr">
              <a:buNone/>
              <a:defRPr>
                <a:solidFill>
                  <a:schemeClr val="tx1">
                    <a:tint val="75000"/>
                  </a:schemeClr>
                </a:solidFill>
              </a:defRPr>
            </a:lvl2pPr>
            <a:lvl3pPr marL="914278" indent="0" algn="ctr">
              <a:buNone/>
              <a:defRPr>
                <a:solidFill>
                  <a:schemeClr val="tx1">
                    <a:tint val="75000"/>
                  </a:schemeClr>
                </a:solidFill>
              </a:defRPr>
            </a:lvl3pPr>
            <a:lvl4pPr marL="1371417" indent="0" algn="ctr">
              <a:buNone/>
              <a:defRPr>
                <a:solidFill>
                  <a:schemeClr val="tx1">
                    <a:tint val="75000"/>
                  </a:schemeClr>
                </a:solidFill>
              </a:defRPr>
            </a:lvl4pPr>
            <a:lvl5pPr marL="1828556" indent="0" algn="ctr">
              <a:buNone/>
              <a:defRPr>
                <a:solidFill>
                  <a:schemeClr val="tx1">
                    <a:tint val="75000"/>
                  </a:schemeClr>
                </a:solidFill>
              </a:defRPr>
            </a:lvl5pPr>
            <a:lvl6pPr marL="2285695" indent="0" algn="ctr">
              <a:buNone/>
              <a:defRPr>
                <a:solidFill>
                  <a:schemeClr val="tx1">
                    <a:tint val="75000"/>
                  </a:schemeClr>
                </a:solidFill>
              </a:defRPr>
            </a:lvl6pPr>
            <a:lvl7pPr marL="2742834" indent="0" algn="ctr">
              <a:buNone/>
              <a:defRPr>
                <a:solidFill>
                  <a:schemeClr val="tx1">
                    <a:tint val="75000"/>
                  </a:schemeClr>
                </a:solidFill>
              </a:defRPr>
            </a:lvl7pPr>
            <a:lvl8pPr marL="3199973" indent="0" algn="ctr">
              <a:buNone/>
              <a:defRPr>
                <a:solidFill>
                  <a:schemeClr val="tx1">
                    <a:tint val="75000"/>
                  </a:schemeClr>
                </a:solidFill>
              </a:defRPr>
            </a:lvl8pPr>
            <a:lvl9pPr marL="3657113"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260B192F-8D47-4FA7-AC54-EAD774EE1589}" type="datetime1">
              <a:rPr lang="en-US" smtClean="0"/>
              <a:t>1/28/2016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extLst>
      <p:ext uri="{BB962C8B-B14F-4D97-AF65-F5344CB8AC3E}">
        <p14:creationId xmlns:p14="http://schemas.microsoft.com/office/powerpoint/2010/main" val="1504569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7" y="4800587"/>
            <a:ext cx="8825657" cy="566738"/>
          </a:xfrm>
        </p:spPr>
        <p:txBody>
          <a:bodyPr anchor="b">
            <a:normAutofit/>
          </a:bodyPr>
          <a:lstStyle>
            <a:lvl1pPr algn="l">
              <a:defRPr sz="2400" b="0"/>
            </a:lvl1pPr>
          </a:lstStyle>
          <a:p>
            <a:r>
              <a:rPr lang="en-US" dirty="0"/>
              <a:t>Click to edit Master title style</a:t>
            </a:r>
          </a:p>
        </p:txBody>
      </p:sp>
      <p:sp>
        <p:nvSpPr>
          <p:cNvPr id="3" name="Picture Placeholder 2"/>
          <p:cNvSpPr>
            <a:spLocks noGrp="1" noChangeAspect="1"/>
          </p:cNvSpPr>
          <p:nvPr>
            <p:ph type="pic" idx="1"/>
          </p:nvPr>
        </p:nvSpPr>
        <p:spPr>
          <a:xfrm>
            <a:off x="1154955" y="685800"/>
            <a:ext cx="8825659"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38" indent="0">
              <a:buNone/>
              <a:defRPr sz="1600"/>
            </a:lvl2pPr>
            <a:lvl3pPr marL="914278" indent="0">
              <a:buNone/>
              <a:defRPr sz="1600"/>
            </a:lvl3pPr>
            <a:lvl4pPr marL="1371417" indent="0">
              <a:buNone/>
              <a:defRPr sz="1600"/>
            </a:lvl4pPr>
            <a:lvl5pPr marL="1828556" indent="0">
              <a:buNone/>
              <a:defRPr sz="1600"/>
            </a:lvl5pPr>
            <a:lvl6pPr marL="2285695" indent="0">
              <a:buNone/>
              <a:defRPr sz="1600"/>
            </a:lvl6pPr>
            <a:lvl7pPr marL="2742834" indent="0">
              <a:buNone/>
              <a:defRPr sz="1600"/>
            </a:lvl7pPr>
            <a:lvl8pPr marL="3199973" indent="0">
              <a:buNone/>
              <a:defRPr sz="1600"/>
            </a:lvl8pPr>
            <a:lvl9pPr marL="3657113"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138" indent="0">
              <a:buNone/>
              <a:defRPr sz="1200"/>
            </a:lvl2pPr>
            <a:lvl3pPr marL="914278" indent="0">
              <a:buNone/>
              <a:defRPr sz="1100"/>
            </a:lvl3pPr>
            <a:lvl4pPr marL="1371417" indent="0">
              <a:buNone/>
              <a:defRPr sz="900"/>
            </a:lvl4pPr>
            <a:lvl5pPr marL="1828556" indent="0">
              <a:buNone/>
              <a:defRPr sz="900"/>
            </a:lvl5pPr>
            <a:lvl6pPr marL="2285695" indent="0">
              <a:buNone/>
              <a:defRPr sz="900"/>
            </a:lvl6pPr>
            <a:lvl7pPr marL="2742834" indent="0">
              <a:buNone/>
              <a:defRPr sz="900"/>
            </a:lvl7pPr>
            <a:lvl8pPr marL="3199973" indent="0">
              <a:buNone/>
              <a:defRPr sz="900"/>
            </a:lvl8pPr>
            <a:lvl9pPr marL="3657113"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A4F924C-9013-4B0D-AA7A-D898008E6913}" type="datetime1">
              <a:rPr lang="en-US" smtClean="0"/>
              <a:t>1/28/2016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pPr/>
              <a:t>‹#›</a:t>
            </a:fld>
            <a:endParaRPr lang="en-US" dirty="0"/>
          </a:p>
        </p:txBody>
      </p:sp>
    </p:spTree>
    <p:extLst>
      <p:ext uri="{BB962C8B-B14F-4D97-AF65-F5344CB8AC3E}">
        <p14:creationId xmlns:p14="http://schemas.microsoft.com/office/powerpoint/2010/main" val="2086206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5" y="1447801"/>
            <a:ext cx="8825659" cy="1981200"/>
          </a:xfrm>
        </p:spPr>
        <p:txBody>
          <a:bodyPr/>
          <a:lstStyle>
            <a:lvl1pPr>
              <a:defRPr sz="4800"/>
            </a:lvl1pPr>
          </a:lstStyle>
          <a:p>
            <a:r>
              <a:rPr lang="en-US" dirty="0"/>
              <a:t>Click to edit Master title style</a:t>
            </a:r>
          </a:p>
        </p:txBody>
      </p:sp>
      <p:sp>
        <p:nvSpPr>
          <p:cNvPr id="8" name="Text Placeholder 3"/>
          <p:cNvSpPr>
            <a:spLocks noGrp="1"/>
          </p:cNvSpPr>
          <p:nvPr>
            <p:ph type="body" sz="half" idx="2"/>
          </p:nvPr>
        </p:nvSpPr>
        <p:spPr>
          <a:xfrm>
            <a:off x="1154955" y="3657600"/>
            <a:ext cx="8825659" cy="2362201"/>
          </a:xfrm>
        </p:spPr>
        <p:txBody>
          <a:bodyPr anchor="ctr">
            <a:normAutofit/>
          </a:bodyPr>
          <a:lstStyle>
            <a:lvl1pPr marL="0" indent="0">
              <a:buNone/>
              <a:defRPr sz="1900"/>
            </a:lvl1pPr>
            <a:lvl2pPr marL="457138" indent="0">
              <a:buNone/>
              <a:defRPr sz="1200"/>
            </a:lvl2pPr>
            <a:lvl3pPr marL="914278" indent="0">
              <a:buNone/>
              <a:defRPr sz="1100"/>
            </a:lvl3pPr>
            <a:lvl4pPr marL="1371417" indent="0">
              <a:buNone/>
              <a:defRPr sz="900"/>
            </a:lvl4pPr>
            <a:lvl5pPr marL="1828556" indent="0">
              <a:buNone/>
              <a:defRPr sz="900"/>
            </a:lvl5pPr>
            <a:lvl6pPr marL="2285695" indent="0">
              <a:buNone/>
              <a:defRPr sz="900"/>
            </a:lvl6pPr>
            <a:lvl7pPr marL="2742834" indent="0">
              <a:buNone/>
              <a:defRPr sz="900"/>
            </a:lvl7pPr>
            <a:lvl8pPr marL="3199973" indent="0">
              <a:buNone/>
              <a:defRPr sz="900"/>
            </a:lvl8pPr>
            <a:lvl9pPr marL="3657113" indent="0">
              <a:buNone/>
              <a:defRPr sz="900"/>
            </a:lvl9pPr>
          </a:lstStyle>
          <a:p>
            <a:pPr lvl="0"/>
            <a:r>
              <a:rPr lang="en-US" dirty="0"/>
              <a:t>Click to edit Master text styles</a:t>
            </a:r>
          </a:p>
        </p:txBody>
      </p:sp>
      <p:sp>
        <p:nvSpPr>
          <p:cNvPr id="4" name="Date Placeholder 3"/>
          <p:cNvSpPr>
            <a:spLocks noGrp="1"/>
          </p:cNvSpPr>
          <p:nvPr>
            <p:ph type="dt" sz="half" idx="10"/>
          </p:nvPr>
        </p:nvSpPr>
        <p:spPr/>
        <p:txBody>
          <a:bodyPr/>
          <a:lstStyle/>
          <a:p>
            <a:fld id="{36FB5EDA-42CD-41F2-8346-2AE9B3E93C74}" type="datetime1">
              <a:rPr lang="en-US" smtClean="0"/>
              <a:t>1/28/2016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extLst>
      <p:ext uri="{BB962C8B-B14F-4D97-AF65-F5344CB8AC3E}">
        <p14:creationId xmlns:p14="http://schemas.microsoft.com/office/powerpoint/2010/main" val="601385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1"/>
            <a:ext cx="7999315" cy="2323374"/>
          </a:xfrm>
        </p:spPr>
        <p:txBody>
          <a:bodyPr/>
          <a:lstStyle>
            <a:lvl1pPr>
              <a:defRPr sz="4800"/>
            </a:lvl1pPr>
          </a:lstStyle>
          <a:p>
            <a:r>
              <a:rPr lang="en-US" dirty="0"/>
              <a:t>Click to edit Master title style</a:t>
            </a:r>
          </a:p>
        </p:txBody>
      </p:sp>
      <p:sp>
        <p:nvSpPr>
          <p:cNvPr id="14" name="Text Placeholder 3"/>
          <p:cNvSpPr>
            <a:spLocks noGrp="1"/>
          </p:cNvSpPr>
          <p:nvPr>
            <p:ph type="body" sz="half" idx="13"/>
          </p:nvPr>
        </p:nvSpPr>
        <p:spPr>
          <a:xfrm>
            <a:off x="1930401" y="3771174"/>
            <a:ext cx="7279649" cy="342174"/>
          </a:xfrm>
        </p:spPr>
        <p:txBody>
          <a:bodyPr anchor="t">
            <a:normAutofit/>
          </a:bodyPr>
          <a:lstStyle>
            <a:lvl1pPr marL="0" indent="0">
              <a:buNone/>
              <a:defRPr lang="en-US" sz="1500" b="0" i="0" kern="1200" cap="small" dirty="0">
                <a:solidFill>
                  <a:schemeClr val="accent1"/>
                </a:solidFill>
                <a:latin typeface="+mj-lt"/>
                <a:ea typeface="+mj-ea"/>
                <a:cs typeface="+mj-cs"/>
              </a:defRPr>
            </a:lvl1pPr>
            <a:lvl2pPr marL="457138" indent="0">
              <a:buNone/>
              <a:defRPr sz="1200"/>
            </a:lvl2pPr>
            <a:lvl3pPr marL="914278" indent="0">
              <a:buNone/>
              <a:defRPr sz="1100"/>
            </a:lvl3pPr>
            <a:lvl4pPr marL="1371417" indent="0">
              <a:buNone/>
              <a:defRPr sz="900"/>
            </a:lvl4pPr>
            <a:lvl5pPr marL="1828556" indent="0">
              <a:buNone/>
              <a:defRPr sz="900"/>
            </a:lvl5pPr>
            <a:lvl6pPr marL="2285695" indent="0">
              <a:buNone/>
              <a:defRPr sz="900"/>
            </a:lvl6pPr>
            <a:lvl7pPr marL="2742834" indent="0">
              <a:buNone/>
              <a:defRPr sz="900"/>
            </a:lvl7pPr>
            <a:lvl8pPr marL="3199973" indent="0">
              <a:buNone/>
              <a:defRPr sz="900"/>
            </a:lvl8pPr>
            <a:lvl9pPr marL="3657113" indent="0">
              <a:buNone/>
              <a:defRPr sz="900"/>
            </a:lvl9pPr>
          </a:lstStyle>
          <a:p>
            <a:pPr lvl="0"/>
            <a:r>
              <a:rPr lang="en-US" dirty="0"/>
              <a:t>Click to edit Master text styles</a:t>
            </a:r>
          </a:p>
        </p:txBody>
      </p:sp>
      <p:sp>
        <p:nvSpPr>
          <p:cNvPr id="10" name="Text Placeholder 3"/>
          <p:cNvSpPr>
            <a:spLocks noGrp="1"/>
          </p:cNvSpPr>
          <p:nvPr>
            <p:ph type="body" sz="half" idx="2"/>
          </p:nvPr>
        </p:nvSpPr>
        <p:spPr>
          <a:xfrm>
            <a:off x="1154955" y="4350658"/>
            <a:ext cx="8825659" cy="1676400"/>
          </a:xfrm>
        </p:spPr>
        <p:txBody>
          <a:bodyPr anchor="ctr">
            <a:normAutofit/>
          </a:bodyPr>
          <a:lstStyle>
            <a:lvl1pPr marL="0" indent="0">
              <a:buNone/>
              <a:defRPr sz="1900"/>
            </a:lvl1pPr>
            <a:lvl2pPr marL="457138" indent="0">
              <a:buNone/>
              <a:defRPr sz="1200"/>
            </a:lvl2pPr>
            <a:lvl3pPr marL="914278" indent="0">
              <a:buNone/>
              <a:defRPr sz="1100"/>
            </a:lvl3pPr>
            <a:lvl4pPr marL="1371417" indent="0">
              <a:buNone/>
              <a:defRPr sz="900"/>
            </a:lvl4pPr>
            <a:lvl5pPr marL="1828556" indent="0">
              <a:buNone/>
              <a:defRPr sz="900"/>
            </a:lvl5pPr>
            <a:lvl6pPr marL="2285695" indent="0">
              <a:buNone/>
              <a:defRPr sz="900"/>
            </a:lvl6pPr>
            <a:lvl7pPr marL="2742834" indent="0">
              <a:buNone/>
              <a:defRPr sz="900"/>
            </a:lvl7pPr>
            <a:lvl8pPr marL="3199973" indent="0">
              <a:buNone/>
              <a:defRPr sz="900"/>
            </a:lvl8pPr>
            <a:lvl9pPr marL="3657113" indent="0">
              <a:buNone/>
              <a:defRPr sz="900"/>
            </a:lvl9pPr>
          </a:lstStyle>
          <a:p>
            <a:pPr lvl="0"/>
            <a:r>
              <a:rPr lang="en-US" dirty="0"/>
              <a:t>Click to edit Master text styles</a:t>
            </a:r>
          </a:p>
        </p:txBody>
      </p:sp>
      <p:sp>
        <p:nvSpPr>
          <p:cNvPr id="4" name="Date Placeholder 3"/>
          <p:cNvSpPr>
            <a:spLocks noGrp="1"/>
          </p:cNvSpPr>
          <p:nvPr>
            <p:ph type="dt" sz="half" idx="10"/>
          </p:nvPr>
        </p:nvSpPr>
        <p:spPr/>
        <p:txBody>
          <a:bodyPr/>
          <a:lstStyle/>
          <a:p>
            <a:fld id="{0344962F-66B9-422E-8335-87FADA5C9187}" type="datetime1">
              <a:rPr lang="en-US" smtClean="0"/>
              <a:t>1/28/2016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
        <p:nvSpPr>
          <p:cNvPr id="9" name="TextBox 8"/>
          <p:cNvSpPr txBox="1"/>
          <p:nvPr/>
        </p:nvSpPr>
        <p:spPr>
          <a:xfrm>
            <a:off x="898295" y="971253"/>
            <a:ext cx="801912" cy="1969758"/>
          </a:xfrm>
          <a:prstGeom prst="rect">
            <a:avLst/>
          </a:prstGeom>
          <a:noFill/>
        </p:spPr>
        <p:txBody>
          <a:bodyPr wrap="square" lIns="91427" tIns="45714" rIns="91427" bIns="45714"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1" y="2613787"/>
            <a:ext cx="801912" cy="1969758"/>
          </a:xfrm>
          <a:prstGeom prst="rect">
            <a:avLst/>
          </a:prstGeom>
          <a:noFill/>
        </p:spPr>
        <p:txBody>
          <a:bodyPr wrap="square" lIns="91427" tIns="45714" rIns="91427" bIns="45714"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172755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5" y="3124202"/>
            <a:ext cx="8825660" cy="1653180"/>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1154955" y="4777381"/>
            <a:ext cx="8825659" cy="860401"/>
          </a:xfrm>
        </p:spPr>
        <p:txBody>
          <a:bodyPr anchor="t"/>
          <a:lstStyle>
            <a:lvl1pPr marL="0" indent="0" algn="l">
              <a:buNone/>
              <a:defRPr sz="2000" cap="none">
                <a:solidFill>
                  <a:schemeClr val="accent1"/>
                </a:solidFill>
              </a:defRPr>
            </a:lvl1pPr>
            <a:lvl2pPr marL="457138" indent="0">
              <a:buNone/>
              <a:defRPr sz="1900">
                <a:solidFill>
                  <a:schemeClr val="tx1">
                    <a:tint val="75000"/>
                  </a:schemeClr>
                </a:solidFill>
              </a:defRPr>
            </a:lvl2pPr>
            <a:lvl3pPr marL="914278" indent="0">
              <a:buNone/>
              <a:defRPr sz="1600">
                <a:solidFill>
                  <a:schemeClr val="tx1">
                    <a:tint val="75000"/>
                  </a:schemeClr>
                </a:solidFill>
              </a:defRPr>
            </a:lvl3pPr>
            <a:lvl4pPr marL="1371417" indent="0">
              <a:buNone/>
              <a:defRPr sz="1500">
                <a:solidFill>
                  <a:schemeClr val="tx1">
                    <a:tint val="75000"/>
                  </a:schemeClr>
                </a:solidFill>
              </a:defRPr>
            </a:lvl4pPr>
            <a:lvl5pPr marL="1828556" indent="0">
              <a:buNone/>
              <a:defRPr sz="1500">
                <a:solidFill>
                  <a:schemeClr val="tx1">
                    <a:tint val="75000"/>
                  </a:schemeClr>
                </a:solidFill>
              </a:defRPr>
            </a:lvl5pPr>
            <a:lvl6pPr marL="2285695" indent="0">
              <a:buNone/>
              <a:defRPr sz="1500">
                <a:solidFill>
                  <a:schemeClr val="tx1">
                    <a:tint val="75000"/>
                  </a:schemeClr>
                </a:solidFill>
              </a:defRPr>
            </a:lvl6pPr>
            <a:lvl7pPr marL="2742834" indent="0">
              <a:buNone/>
              <a:defRPr sz="1500">
                <a:solidFill>
                  <a:schemeClr val="tx1">
                    <a:tint val="75000"/>
                  </a:schemeClr>
                </a:solidFill>
              </a:defRPr>
            </a:lvl7pPr>
            <a:lvl8pPr marL="3199973" indent="0">
              <a:buNone/>
              <a:defRPr sz="1500">
                <a:solidFill>
                  <a:schemeClr val="tx1">
                    <a:tint val="75000"/>
                  </a:schemeClr>
                </a:solidFill>
              </a:defRPr>
            </a:lvl8pPr>
            <a:lvl9pPr marL="3657113" indent="0">
              <a:buNone/>
              <a:defRPr sz="15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6C482716-2053-452C-95DA-06945BB4EABD}" type="datetime1">
              <a:rPr lang="en-US" smtClean="0"/>
              <a:t>1/28/2016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extLst>
      <p:ext uri="{BB962C8B-B14F-4D97-AF65-F5344CB8AC3E}">
        <p14:creationId xmlns:p14="http://schemas.microsoft.com/office/powerpoint/2010/main" val="15446175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300"/>
            </a:lvl1pPr>
          </a:lstStyle>
          <a:p>
            <a:r>
              <a:rPr lang="en-US" dirty="0"/>
              <a:t>Click to edit Master title style</a:t>
            </a:r>
          </a:p>
        </p:txBody>
      </p:sp>
      <p:sp>
        <p:nvSpPr>
          <p:cNvPr id="3" name="Text Placeholder 2"/>
          <p:cNvSpPr>
            <a:spLocks noGrp="1"/>
          </p:cNvSpPr>
          <p:nvPr>
            <p:ph type="body" idx="1"/>
          </p:nvPr>
        </p:nvSpPr>
        <p:spPr>
          <a:xfrm>
            <a:off x="632947" y="1981201"/>
            <a:ext cx="2946867" cy="576262"/>
          </a:xfrm>
        </p:spPr>
        <p:txBody>
          <a:bodyPr anchor="b">
            <a:noAutofit/>
          </a:bodyPr>
          <a:lstStyle>
            <a:lvl1pPr marL="0" indent="0">
              <a:buNone/>
              <a:defRPr sz="2400" b="0">
                <a:solidFill>
                  <a:schemeClr val="accent1"/>
                </a:solidFill>
              </a:defRPr>
            </a:lvl1pPr>
            <a:lvl2pPr marL="457138" indent="0">
              <a:buNone/>
              <a:defRPr sz="2000" b="1"/>
            </a:lvl2pPr>
            <a:lvl3pPr marL="914278" indent="0">
              <a:buNone/>
              <a:defRPr sz="1900" b="1"/>
            </a:lvl3pPr>
            <a:lvl4pPr marL="1371417" indent="0">
              <a:buNone/>
              <a:defRPr sz="1600" b="1"/>
            </a:lvl4pPr>
            <a:lvl5pPr marL="1828556" indent="0">
              <a:buNone/>
              <a:defRPr sz="1600" b="1"/>
            </a:lvl5pPr>
            <a:lvl6pPr marL="2285695" indent="0">
              <a:buNone/>
              <a:defRPr sz="1600" b="1"/>
            </a:lvl6pPr>
            <a:lvl7pPr marL="2742834" indent="0">
              <a:buNone/>
              <a:defRPr sz="1600" b="1"/>
            </a:lvl7pPr>
            <a:lvl8pPr marL="3199973" indent="0">
              <a:buNone/>
              <a:defRPr sz="1600" b="1"/>
            </a:lvl8pPr>
            <a:lvl9pPr marL="3657113" indent="0">
              <a:buNone/>
              <a:defRPr sz="1600" b="1"/>
            </a:lvl9pPr>
          </a:lstStyle>
          <a:p>
            <a:pPr lvl="0"/>
            <a:r>
              <a:rPr lang="en-US" dirty="0"/>
              <a:t>Click to edit Master text styles</a:t>
            </a:r>
          </a:p>
        </p:txBody>
      </p:sp>
      <p:sp>
        <p:nvSpPr>
          <p:cNvPr id="16" name="Text Placeholder 3"/>
          <p:cNvSpPr>
            <a:spLocks noGrp="1"/>
          </p:cNvSpPr>
          <p:nvPr>
            <p:ph type="body" sz="half" idx="15"/>
          </p:nvPr>
        </p:nvSpPr>
        <p:spPr>
          <a:xfrm>
            <a:off x="652463" y="2666999"/>
            <a:ext cx="2927351" cy="3589338"/>
          </a:xfrm>
        </p:spPr>
        <p:txBody>
          <a:bodyPr anchor="t">
            <a:normAutofit/>
          </a:bodyPr>
          <a:lstStyle>
            <a:lvl1pPr marL="0" indent="0">
              <a:buNone/>
              <a:defRPr sz="1500"/>
            </a:lvl1pPr>
            <a:lvl2pPr marL="457138" indent="0">
              <a:buNone/>
              <a:defRPr sz="1200"/>
            </a:lvl2pPr>
            <a:lvl3pPr marL="914278" indent="0">
              <a:buNone/>
              <a:defRPr sz="1100"/>
            </a:lvl3pPr>
            <a:lvl4pPr marL="1371417" indent="0">
              <a:buNone/>
              <a:defRPr sz="900"/>
            </a:lvl4pPr>
            <a:lvl5pPr marL="1828556" indent="0">
              <a:buNone/>
              <a:defRPr sz="900"/>
            </a:lvl5pPr>
            <a:lvl6pPr marL="2285695" indent="0">
              <a:buNone/>
              <a:defRPr sz="900"/>
            </a:lvl6pPr>
            <a:lvl7pPr marL="2742834" indent="0">
              <a:buNone/>
              <a:defRPr sz="900"/>
            </a:lvl7pPr>
            <a:lvl8pPr marL="3199973" indent="0">
              <a:buNone/>
              <a:defRPr sz="900"/>
            </a:lvl8pPr>
            <a:lvl9pPr marL="3657113" indent="0">
              <a:buNone/>
              <a:defRPr sz="900"/>
            </a:lvl9pPr>
          </a:lstStyle>
          <a:p>
            <a:pPr lvl="0"/>
            <a:r>
              <a:rPr lang="en-US" dirty="0"/>
              <a:t>Click to edit Master text styles</a:t>
            </a:r>
          </a:p>
        </p:txBody>
      </p:sp>
      <p:sp>
        <p:nvSpPr>
          <p:cNvPr id="5" name="Text Placeholder 4"/>
          <p:cNvSpPr>
            <a:spLocks noGrp="1"/>
          </p:cNvSpPr>
          <p:nvPr>
            <p:ph type="body" sz="quarter" idx="3"/>
          </p:nvPr>
        </p:nvSpPr>
        <p:spPr>
          <a:xfrm>
            <a:off x="3883661" y="1981201"/>
            <a:ext cx="2936241" cy="576262"/>
          </a:xfrm>
        </p:spPr>
        <p:txBody>
          <a:bodyPr anchor="b">
            <a:noAutofit/>
          </a:bodyPr>
          <a:lstStyle>
            <a:lvl1pPr marL="0" indent="0">
              <a:buNone/>
              <a:defRPr sz="2400" b="0">
                <a:solidFill>
                  <a:schemeClr val="accent1"/>
                </a:solidFill>
              </a:defRPr>
            </a:lvl1pPr>
            <a:lvl2pPr marL="457138" indent="0">
              <a:buNone/>
              <a:defRPr sz="2000" b="1"/>
            </a:lvl2pPr>
            <a:lvl3pPr marL="914278" indent="0">
              <a:buNone/>
              <a:defRPr sz="1900" b="1"/>
            </a:lvl3pPr>
            <a:lvl4pPr marL="1371417" indent="0">
              <a:buNone/>
              <a:defRPr sz="1600" b="1"/>
            </a:lvl4pPr>
            <a:lvl5pPr marL="1828556" indent="0">
              <a:buNone/>
              <a:defRPr sz="1600" b="1"/>
            </a:lvl5pPr>
            <a:lvl6pPr marL="2285695" indent="0">
              <a:buNone/>
              <a:defRPr sz="1600" b="1"/>
            </a:lvl6pPr>
            <a:lvl7pPr marL="2742834" indent="0">
              <a:buNone/>
              <a:defRPr sz="1600" b="1"/>
            </a:lvl7pPr>
            <a:lvl8pPr marL="3199973" indent="0">
              <a:buNone/>
              <a:defRPr sz="1600" b="1"/>
            </a:lvl8pPr>
            <a:lvl9pPr marL="3657113" indent="0">
              <a:buNone/>
              <a:defRPr sz="1600" b="1"/>
            </a:lvl9pPr>
          </a:lstStyle>
          <a:p>
            <a:pPr lvl="0"/>
            <a:r>
              <a:rPr lang="en-US" dirty="0"/>
              <a:t>Click to edit Master text styles</a:t>
            </a:r>
          </a:p>
        </p:txBody>
      </p:sp>
      <p:sp>
        <p:nvSpPr>
          <p:cNvPr id="19" name="Text Placeholder 3"/>
          <p:cNvSpPr>
            <a:spLocks noGrp="1"/>
          </p:cNvSpPr>
          <p:nvPr>
            <p:ph type="body" sz="half" idx="16"/>
          </p:nvPr>
        </p:nvSpPr>
        <p:spPr>
          <a:xfrm>
            <a:off x="3873105" y="2666999"/>
            <a:ext cx="2946795" cy="3589338"/>
          </a:xfrm>
        </p:spPr>
        <p:txBody>
          <a:bodyPr anchor="t">
            <a:normAutofit/>
          </a:bodyPr>
          <a:lstStyle>
            <a:lvl1pPr marL="0" indent="0">
              <a:buNone/>
              <a:defRPr sz="1500"/>
            </a:lvl1pPr>
            <a:lvl2pPr marL="457138" indent="0">
              <a:buNone/>
              <a:defRPr sz="1200"/>
            </a:lvl2pPr>
            <a:lvl3pPr marL="914278" indent="0">
              <a:buNone/>
              <a:defRPr sz="1100"/>
            </a:lvl3pPr>
            <a:lvl4pPr marL="1371417" indent="0">
              <a:buNone/>
              <a:defRPr sz="900"/>
            </a:lvl4pPr>
            <a:lvl5pPr marL="1828556" indent="0">
              <a:buNone/>
              <a:defRPr sz="900"/>
            </a:lvl5pPr>
            <a:lvl6pPr marL="2285695" indent="0">
              <a:buNone/>
              <a:defRPr sz="900"/>
            </a:lvl6pPr>
            <a:lvl7pPr marL="2742834" indent="0">
              <a:buNone/>
              <a:defRPr sz="900"/>
            </a:lvl7pPr>
            <a:lvl8pPr marL="3199973" indent="0">
              <a:buNone/>
              <a:defRPr sz="900"/>
            </a:lvl8pPr>
            <a:lvl9pPr marL="3657113" indent="0">
              <a:buNone/>
              <a:defRPr sz="900"/>
            </a:lvl9pPr>
          </a:lstStyle>
          <a:p>
            <a:pPr lvl="0"/>
            <a:r>
              <a:rPr lang="en-US" dirty="0"/>
              <a:t>Click to edit Master text styles</a:t>
            </a:r>
          </a:p>
        </p:txBody>
      </p:sp>
      <p:sp>
        <p:nvSpPr>
          <p:cNvPr id="14" name="Text Placeholder 4"/>
          <p:cNvSpPr>
            <a:spLocks noGrp="1"/>
          </p:cNvSpPr>
          <p:nvPr>
            <p:ph type="body" sz="quarter" idx="13"/>
          </p:nvPr>
        </p:nvSpPr>
        <p:spPr>
          <a:xfrm>
            <a:off x="7124701" y="1981201"/>
            <a:ext cx="2932113" cy="576262"/>
          </a:xfrm>
        </p:spPr>
        <p:txBody>
          <a:bodyPr anchor="b">
            <a:noAutofit/>
          </a:bodyPr>
          <a:lstStyle>
            <a:lvl1pPr marL="0" indent="0">
              <a:buNone/>
              <a:defRPr sz="2400" b="0">
                <a:solidFill>
                  <a:schemeClr val="accent1"/>
                </a:solidFill>
              </a:defRPr>
            </a:lvl1pPr>
            <a:lvl2pPr marL="457138" indent="0">
              <a:buNone/>
              <a:defRPr sz="2000" b="1"/>
            </a:lvl2pPr>
            <a:lvl3pPr marL="914278" indent="0">
              <a:buNone/>
              <a:defRPr sz="1900" b="1"/>
            </a:lvl3pPr>
            <a:lvl4pPr marL="1371417" indent="0">
              <a:buNone/>
              <a:defRPr sz="1600" b="1"/>
            </a:lvl4pPr>
            <a:lvl5pPr marL="1828556" indent="0">
              <a:buNone/>
              <a:defRPr sz="1600" b="1"/>
            </a:lvl5pPr>
            <a:lvl6pPr marL="2285695" indent="0">
              <a:buNone/>
              <a:defRPr sz="1600" b="1"/>
            </a:lvl6pPr>
            <a:lvl7pPr marL="2742834" indent="0">
              <a:buNone/>
              <a:defRPr sz="1600" b="1"/>
            </a:lvl7pPr>
            <a:lvl8pPr marL="3199973" indent="0">
              <a:buNone/>
              <a:defRPr sz="1600" b="1"/>
            </a:lvl8pPr>
            <a:lvl9pPr marL="3657113" indent="0">
              <a:buNone/>
              <a:defRPr sz="1600" b="1"/>
            </a:lvl9pPr>
          </a:lstStyle>
          <a:p>
            <a:pPr lvl="0"/>
            <a:r>
              <a:rPr lang="en-US" dirty="0"/>
              <a:t>Click to edit Master text styles</a:t>
            </a:r>
          </a:p>
        </p:txBody>
      </p:sp>
      <p:sp>
        <p:nvSpPr>
          <p:cNvPr id="20" name="Text Placeholder 3"/>
          <p:cNvSpPr>
            <a:spLocks noGrp="1"/>
          </p:cNvSpPr>
          <p:nvPr>
            <p:ph type="body" sz="half" idx="17"/>
          </p:nvPr>
        </p:nvSpPr>
        <p:spPr>
          <a:xfrm>
            <a:off x="7124701" y="2666999"/>
            <a:ext cx="2932113" cy="3589338"/>
          </a:xfrm>
        </p:spPr>
        <p:txBody>
          <a:bodyPr anchor="t">
            <a:normAutofit/>
          </a:bodyPr>
          <a:lstStyle>
            <a:lvl1pPr marL="0" indent="0">
              <a:buNone/>
              <a:defRPr sz="1500"/>
            </a:lvl1pPr>
            <a:lvl2pPr marL="457138" indent="0">
              <a:buNone/>
              <a:defRPr sz="1200"/>
            </a:lvl2pPr>
            <a:lvl3pPr marL="914278" indent="0">
              <a:buNone/>
              <a:defRPr sz="1100"/>
            </a:lvl3pPr>
            <a:lvl4pPr marL="1371417" indent="0">
              <a:buNone/>
              <a:defRPr sz="900"/>
            </a:lvl4pPr>
            <a:lvl5pPr marL="1828556" indent="0">
              <a:buNone/>
              <a:defRPr sz="900"/>
            </a:lvl5pPr>
            <a:lvl6pPr marL="2285695" indent="0">
              <a:buNone/>
              <a:defRPr sz="900"/>
            </a:lvl6pPr>
            <a:lvl7pPr marL="2742834" indent="0">
              <a:buNone/>
              <a:defRPr sz="900"/>
            </a:lvl7pPr>
            <a:lvl8pPr marL="3199973" indent="0">
              <a:buNone/>
              <a:defRPr sz="900"/>
            </a:lvl8pPr>
            <a:lvl9pPr marL="3657113" indent="0">
              <a:buNone/>
              <a:defRPr sz="900"/>
            </a:lvl9pPr>
          </a:lstStyle>
          <a:p>
            <a:pPr lvl="0"/>
            <a:r>
              <a:rPr lang="en-US" dirty="0"/>
              <a:t>Click to edit Master text styles</a:t>
            </a:r>
          </a:p>
        </p:txBody>
      </p:sp>
      <p:cxnSp>
        <p:nvCxnSpPr>
          <p:cNvPr id="17" name="Straight Connector 16"/>
          <p:cNvCxnSpPr/>
          <p:nvPr/>
        </p:nvCxnSpPr>
        <p:spPr>
          <a:xfrm>
            <a:off x="3726143"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1"/>
            <a:ext cx="0" cy="3966883"/>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B2995C2-37CF-430F-9163-4998ACF82E5B}" type="datetime1">
              <a:rPr lang="en-US" smtClean="0"/>
              <a:t>1/28/2016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extLst>
      <p:ext uri="{BB962C8B-B14F-4D97-AF65-F5344CB8AC3E}">
        <p14:creationId xmlns:p14="http://schemas.microsoft.com/office/powerpoint/2010/main" val="243268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300"/>
            </a:lvl1pPr>
          </a:lstStyle>
          <a:p>
            <a:r>
              <a:rPr lang="en-US" dirty="0"/>
              <a:t>Click to edit Master title style</a:t>
            </a:r>
          </a:p>
        </p:txBody>
      </p:sp>
      <p:sp>
        <p:nvSpPr>
          <p:cNvPr id="3" name="Text Placeholder 2"/>
          <p:cNvSpPr>
            <a:spLocks noGrp="1"/>
          </p:cNvSpPr>
          <p:nvPr>
            <p:ph type="body" idx="1"/>
          </p:nvPr>
        </p:nvSpPr>
        <p:spPr>
          <a:xfrm>
            <a:off x="652462" y="4250950"/>
            <a:ext cx="2940051" cy="576262"/>
          </a:xfrm>
        </p:spPr>
        <p:txBody>
          <a:bodyPr anchor="b">
            <a:noAutofit/>
          </a:bodyPr>
          <a:lstStyle>
            <a:lvl1pPr marL="0" indent="0">
              <a:buNone/>
              <a:defRPr sz="2400" b="0">
                <a:solidFill>
                  <a:schemeClr val="accent1"/>
                </a:solidFill>
              </a:defRPr>
            </a:lvl1pPr>
            <a:lvl2pPr marL="457138" indent="0">
              <a:buNone/>
              <a:defRPr sz="2000" b="1"/>
            </a:lvl2pPr>
            <a:lvl3pPr marL="914278" indent="0">
              <a:buNone/>
              <a:defRPr sz="1900" b="1"/>
            </a:lvl3pPr>
            <a:lvl4pPr marL="1371417" indent="0">
              <a:buNone/>
              <a:defRPr sz="1600" b="1"/>
            </a:lvl4pPr>
            <a:lvl5pPr marL="1828556" indent="0">
              <a:buNone/>
              <a:defRPr sz="1600" b="1"/>
            </a:lvl5pPr>
            <a:lvl6pPr marL="2285695" indent="0">
              <a:buNone/>
              <a:defRPr sz="1600" b="1"/>
            </a:lvl6pPr>
            <a:lvl7pPr marL="2742834" indent="0">
              <a:buNone/>
              <a:defRPr sz="1600" b="1"/>
            </a:lvl7pPr>
            <a:lvl8pPr marL="3199973" indent="0">
              <a:buNone/>
              <a:defRPr sz="1600" b="1"/>
            </a:lvl8pPr>
            <a:lvl9pPr marL="3657113" indent="0">
              <a:buNone/>
              <a:defRPr sz="1600" b="1"/>
            </a:lvl9pPr>
          </a:lstStyle>
          <a:p>
            <a:pPr lvl="0"/>
            <a:r>
              <a:rPr lang="en-US" dirty="0"/>
              <a:t>Click to edit Master text styles</a:t>
            </a:r>
          </a:p>
        </p:txBody>
      </p:sp>
      <p:sp>
        <p:nvSpPr>
          <p:cNvPr id="29" name="Picture Placeholder 2"/>
          <p:cNvSpPr>
            <a:spLocks noGrp="1" noChangeAspect="1"/>
          </p:cNvSpPr>
          <p:nvPr>
            <p:ph type="pic" idx="15"/>
          </p:nvPr>
        </p:nvSpPr>
        <p:spPr>
          <a:xfrm>
            <a:off x="652462" y="2209801"/>
            <a:ext cx="2940051" cy="152399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38" indent="0">
              <a:buNone/>
              <a:defRPr sz="1600"/>
            </a:lvl2pPr>
            <a:lvl3pPr marL="914278" indent="0">
              <a:buNone/>
              <a:defRPr sz="1600"/>
            </a:lvl3pPr>
            <a:lvl4pPr marL="1371417" indent="0">
              <a:buNone/>
              <a:defRPr sz="1600"/>
            </a:lvl4pPr>
            <a:lvl5pPr marL="1828556" indent="0">
              <a:buNone/>
              <a:defRPr sz="1600"/>
            </a:lvl5pPr>
            <a:lvl6pPr marL="2285695" indent="0">
              <a:buNone/>
              <a:defRPr sz="1600"/>
            </a:lvl6pPr>
            <a:lvl7pPr marL="2742834" indent="0">
              <a:buNone/>
              <a:defRPr sz="1600"/>
            </a:lvl7pPr>
            <a:lvl8pPr marL="3199973" indent="0">
              <a:buNone/>
              <a:defRPr sz="1600"/>
            </a:lvl8pPr>
            <a:lvl9pPr marL="3657113" indent="0">
              <a:buNone/>
              <a:defRPr sz="1600"/>
            </a:lvl9pPr>
          </a:lstStyle>
          <a:p>
            <a:r>
              <a:rPr lang="en-US" dirty="0"/>
              <a:t>Click icon to add picture</a:t>
            </a:r>
          </a:p>
        </p:txBody>
      </p:sp>
      <p:sp>
        <p:nvSpPr>
          <p:cNvPr id="22" name="Text Placeholder 3"/>
          <p:cNvSpPr>
            <a:spLocks noGrp="1"/>
          </p:cNvSpPr>
          <p:nvPr>
            <p:ph type="body" sz="half" idx="18"/>
          </p:nvPr>
        </p:nvSpPr>
        <p:spPr>
          <a:xfrm>
            <a:off x="652462" y="4827211"/>
            <a:ext cx="2940051" cy="659190"/>
          </a:xfrm>
        </p:spPr>
        <p:txBody>
          <a:bodyPr anchor="t">
            <a:normAutofit/>
          </a:bodyPr>
          <a:lstStyle>
            <a:lvl1pPr marL="0" indent="0">
              <a:buNone/>
              <a:defRPr sz="1500"/>
            </a:lvl1pPr>
            <a:lvl2pPr marL="457138" indent="0">
              <a:buNone/>
              <a:defRPr sz="1200"/>
            </a:lvl2pPr>
            <a:lvl3pPr marL="914278" indent="0">
              <a:buNone/>
              <a:defRPr sz="1100"/>
            </a:lvl3pPr>
            <a:lvl4pPr marL="1371417" indent="0">
              <a:buNone/>
              <a:defRPr sz="900"/>
            </a:lvl4pPr>
            <a:lvl5pPr marL="1828556" indent="0">
              <a:buNone/>
              <a:defRPr sz="900"/>
            </a:lvl5pPr>
            <a:lvl6pPr marL="2285695" indent="0">
              <a:buNone/>
              <a:defRPr sz="900"/>
            </a:lvl6pPr>
            <a:lvl7pPr marL="2742834" indent="0">
              <a:buNone/>
              <a:defRPr sz="900"/>
            </a:lvl7pPr>
            <a:lvl8pPr marL="3199973" indent="0">
              <a:buNone/>
              <a:defRPr sz="900"/>
            </a:lvl8pPr>
            <a:lvl9pPr marL="3657113" indent="0">
              <a:buNone/>
              <a:defRPr sz="900"/>
            </a:lvl9pPr>
          </a:lstStyle>
          <a:p>
            <a:pPr lvl="0"/>
            <a:r>
              <a:rPr lang="en-US" dirty="0"/>
              <a:t>Click to edit Master text styles</a:t>
            </a:r>
          </a:p>
        </p:txBody>
      </p:sp>
      <p:sp>
        <p:nvSpPr>
          <p:cNvPr id="5" name="Text Placeholder 4"/>
          <p:cNvSpPr>
            <a:spLocks noGrp="1"/>
          </p:cNvSpPr>
          <p:nvPr>
            <p:ph type="body" sz="quarter" idx="3"/>
          </p:nvPr>
        </p:nvSpPr>
        <p:spPr>
          <a:xfrm>
            <a:off x="3889376" y="4250950"/>
            <a:ext cx="2930525" cy="576262"/>
          </a:xfrm>
        </p:spPr>
        <p:txBody>
          <a:bodyPr anchor="b">
            <a:noAutofit/>
          </a:bodyPr>
          <a:lstStyle>
            <a:lvl1pPr marL="0" indent="0">
              <a:buNone/>
              <a:defRPr sz="2400" b="0">
                <a:solidFill>
                  <a:schemeClr val="accent1"/>
                </a:solidFill>
              </a:defRPr>
            </a:lvl1pPr>
            <a:lvl2pPr marL="457138" indent="0">
              <a:buNone/>
              <a:defRPr sz="2000" b="1"/>
            </a:lvl2pPr>
            <a:lvl3pPr marL="914278" indent="0">
              <a:buNone/>
              <a:defRPr sz="1900" b="1"/>
            </a:lvl3pPr>
            <a:lvl4pPr marL="1371417" indent="0">
              <a:buNone/>
              <a:defRPr sz="1600" b="1"/>
            </a:lvl4pPr>
            <a:lvl5pPr marL="1828556" indent="0">
              <a:buNone/>
              <a:defRPr sz="1600" b="1"/>
            </a:lvl5pPr>
            <a:lvl6pPr marL="2285695" indent="0">
              <a:buNone/>
              <a:defRPr sz="1600" b="1"/>
            </a:lvl6pPr>
            <a:lvl7pPr marL="2742834" indent="0">
              <a:buNone/>
              <a:defRPr sz="1600" b="1"/>
            </a:lvl7pPr>
            <a:lvl8pPr marL="3199973" indent="0">
              <a:buNone/>
              <a:defRPr sz="1600" b="1"/>
            </a:lvl8pPr>
            <a:lvl9pPr marL="3657113" indent="0">
              <a:buNone/>
              <a:defRPr sz="1600" b="1"/>
            </a:lvl9pPr>
          </a:lstStyle>
          <a:p>
            <a:pPr lvl="0"/>
            <a:r>
              <a:rPr lang="en-US" dirty="0"/>
              <a:t>Click to edit Master text styles</a:t>
            </a:r>
          </a:p>
        </p:txBody>
      </p:sp>
      <p:sp>
        <p:nvSpPr>
          <p:cNvPr id="30" name="Picture Placeholder 2"/>
          <p:cNvSpPr>
            <a:spLocks noGrp="1" noChangeAspect="1"/>
          </p:cNvSpPr>
          <p:nvPr>
            <p:ph type="pic" idx="21"/>
          </p:nvPr>
        </p:nvSpPr>
        <p:spPr>
          <a:xfrm>
            <a:off x="3889375" y="2209801"/>
            <a:ext cx="2930525" cy="152399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38" indent="0">
              <a:buNone/>
              <a:defRPr sz="1600"/>
            </a:lvl2pPr>
            <a:lvl3pPr marL="914278" indent="0">
              <a:buNone/>
              <a:defRPr sz="1600"/>
            </a:lvl3pPr>
            <a:lvl4pPr marL="1371417" indent="0">
              <a:buNone/>
              <a:defRPr sz="1600"/>
            </a:lvl4pPr>
            <a:lvl5pPr marL="1828556" indent="0">
              <a:buNone/>
              <a:defRPr sz="1600"/>
            </a:lvl5pPr>
            <a:lvl6pPr marL="2285695" indent="0">
              <a:buNone/>
              <a:defRPr sz="1600"/>
            </a:lvl6pPr>
            <a:lvl7pPr marL="2742834" indent="0">
              <a:buNone/>
              <a:defRPr sz="1600"/>
            </a:lvl7pPr>
            <a:lvl8pPr marL="3199973" indent="0">
              <a:buNone/>
              <a:defRPr sz="1600"/>
            </a:lvl8pPr>
            <a:lvl9pPr marL="3657113"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7" cy="659190"/>
          </a:xfrm>
        </p:spPr>
        <p:txBody>
          <a:bodyPr anchor="t">
            <a:normAutofit/>
          </a:bodyPr>
          <a:lstStyle>
            <a:lvl1pPr marL="0" indent="0">
              <a:buNone/>
              <a:defRPr sz="1500"/>
            </a:lvl1pPr>
            <a:lvl2pPr marL="457138" indent="0">
              <a:buNone/>
              <a:defRPr sz="1200"/>
            </a:lvl2pPr>
            <a:lvl3pPr marL="914278" indent="0">
              <a:buNone/>
              <a:defRPr sz="1100"/>
            </a:lvl3pPr>
            <a:lvl4pPr marL="1371417" indent="0">
              <a:buNone/>
              <a:defRPr sz="900"/>
            </a:lvl4pPr>
            <a:lvl5pPr marL="1828556" indent="0">
              <a:buNone/>
              <a:defRPr sz="900"/>
            </a:lvl5pPr>
            <a:lvl6pPr marL="2285695" indent="0">
              <a:buNone/>
              <a:defRPr sz="900"/>
            </a:lvl6pPr>
            <a:lvl7pPr marL="2742834" indent="0">
              <a:buNone/>
              <a:defRPr sz="900"/>
            </a:lvl7pPr>
            <a:lvl8pPr marL="3199973" indent="0">
              <a:buNone/>
              <a:defRPr sz="900"/>
            </a:lvl8pPr>
            <a:lvl9pPr marL="3657113" indent="0">
              <a:buNone/>
              <a:defRPr sz="900"/>
            </a:lvl9pPr>
          </a:lstStyle>
          <a:p>
            <a:pPr lvl="0"/>
            <a:r>
              <a:rPr lang="en-US" dirty="0"/>
              <a:t>Click to edit Master text styles</a:t>
            </a:r>
          </a:p>
        </p:txBody>
      </p:sp>
      <p:sp>
        <p:nvSpPr>
          <p:cNvPr id="14" name="Text Placeholder 4"/>
          <p:cNvSpPr>
            <a:spLocks noGrp="1"/>
          </p:cNvSpPr>
          <p:nvPr>
            <p:ph type="body" sz="quarter" idx="13"/>
          </p:nvPr>
        </p:nvSpPr>
        <p:spPr>
          <a:xfrm>
            <a:off x="7124701" y="4250950"/>
            <a:ext cx="2932113" cy="576262"/>
          </a:xfrm>
        </p:spPr>
        <p:txBody>
          <a:bodyPr anchor="b">
            <a:noAutofit/>
          </a:bodyPr>
          <a:lstStyle>
            <a:lvl1pPr marL="0" indent="0">
              <a:buNone/>
              <a:defRPr sz="2400" b="0">
                <a:solidFill>
                  <a:schemeClr val="accent1"/>
                </a:solidFill>
              </a:defRPr>
            </a:lvl1pPr>
            <a:lvl2pPr marL="457138" indent="0">
              <a:buNone/>
              <a:defRPr sz="2000" b="1"/>
            </a:lvl2pPr>
            <a:lvl3pPr marL="914278" indent="0">
              <a:buNone/>
              <a:defRPr sz="1900" b="1"/>
            </a:lvl3pPr>
            <a:lvl4pPr marL="1371417" indent="0">
              <a:buNone/>
              <a:defRPr sz="1600" b="1"/>
            </a:lvl4pPr>
            <a:lvl5pPr marL="1828556" indent="0">
              <a:buNone/>
              <a:defRPr sz="1600" b="1"/>
            </a:lvl5pPr>
            <a:lvl6pPr marL="2285695" indent="0">
              <a:buNone/>
              <a:defRPr sz="1600" b="1"/>
            </a:lvl6pPr>
            <a:lvl7pPr marL="2742834" indent="0">
              <a:buNone/>
              <a:defRPr sz="1600" b="1"/>
            </a:lvl7pPr>
            <a:lvl8pPr marL="3199973" indent="0">
              <a:buNone/>
              <a:defRPr sz="1600" b="1"/>
            </a:lvl8pPr>
            <a:lvl9pPr marL="3657113" indent="0">
              <a:buNone/>
              <a:defRPr sz="1600" b="1"/>
            </a:lvl9pPr>
          </a:lstStyle>
          <a:p>
            <a:pPr lvl="0"/>
            <a:r>
              <a:rPr lang="en-US" dirty="0"/>
              <a:t>Click to edit Master text styles</a:t>
            </a:r>
          </a:p>
        </p:txBody>
      </p:sp>
      <p:sp>
        <p:nvSpPr>
          <p:cNvPr id="31" name="Picture Placeholder 2"/>
          <p:cNvSpPr>
            <a:spLocks noGrp="1" noChangeAspect="1"/>
          </p:cNvSpPr>
          <p:nvPr>
            <p:ph type="pic" idx="22"/>
          </p:nvPr>
        </p:nvSpPr>
        <p:spPr>
          <a:xfrm>
            <a:off x="7124701" y="2209801"/>
            <a:ext cx="2932113" cy="152399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38" indent="0">
              <a:buNone/>
              <a:defRPr sz="1600"/>
            </a:lvl2pPr>
            <a:lvl3pPr marL="914278" indent="0">
              <a:buNone/>
              <a:defRPr sz="1600"/>
            </a:lvl3pPr>
            <a:lvl4pPr marL="1371417" indent="0">
              <a:buNone/>
              <a:defRPr sz="1600"/>
            </a:lvl4pPr>
            <a:lvl5pPr marL="1828556" indent="0">
              <a:buNone/>
              <a:defRPr sz="1600"/>
            </a:lvl5pPr>
            <a:lvl6pPr marL="2285695" indent="0">
              <a:buNone/>
              <a:defRPr sz="1600"/>
            </a:lvl6pPr>
            <a:lvl7pPr marL="2742834" indent="0">
              <a:buNone/>
              <a:defRPr sz="1600"/>
            </a:lvl7pPr>
            <a:lvl8pPr marL="3199973" indent="0">
              <a:buNone/>
              <a:defRPr sz="1600"/>
            </a:lvl8pPr>
            <a:lvl9pPr marL="3657113" indent="0">
              <a:buNone/>
              <a:defRPr sz="1600"/>
            </a:lvl9pPr>
          </a:lstStyle>
          <a:p>
            <a:r>
              <a:rPr lang="en-US" dirty="0"/>
              <a:t>Click icon to add picture</a:t>
            </a:r>
          </a:p>
        </p:txBody>
      </p:sp>
      <p:sp>
        <p:nvSpPr>
          <p:cNvPr id="24" name="Text Placeholder 3"/>
          <p:cNvSpPr>
            <a:spLocks noGrp="1"/>
          </p:cNvSpPr>
          <p:nvPr>
            <p:ph type="body" sz="half" idx="20"/>
          </p:nvPr>
        </p:nvSpPr>
        <p:spPr>
          <a:xfrm>
            <a:off x="7124576" y="4827208"/>
            <a:ext cx="2935997" cy="659190"/>
          </a:xfrm>
        </p:spPr>
        <p:txBody>
          <a:bodyPr anchor="t">
            <a:normAutofit/>
          </a:bodyPr>
          <a:lstStyle>
            <a:lvl1pPr marL="0" indent="0">
              <a:buNone/>
              <a:defRPr sz="1500"/>
            </a:lvl1pPr>
            <a:lvl2pPr marL="457138" indent="0">
              <a:buNone/>
              <a:defRPr sz="1200"/>
            </a:lvl2pPr>
            <a:lvl3pPr marL="914278" indent="0">
              <a:buNone/>
              <a:defRPr sz="1100"/>
            </a:lvl3pPr>
            <a:lvl4pPr marL="1371417" indent="0">
              <a:buNone/>
              <a:defRPr sz="900"/>
            </a:lvl4pPr>
            <a:lvl5pPr marL="1828556" indent="0">
              <a:buNone/>
              <a:defRPr sz="900"/>
            </a:lvl5pPr>
            <a:lvl6pPr marL="2285695" indent="0">
              <a:buNone/>
              <a:defRPr sz="900"/>
            </a:lvl6pPr>
            <a:lvl7pPr marL="2742834" indent="0">
              <a:buNone/>
              <a:defRPr sz="900"/>
            </a:lvl7pPr>
            <a:lvl8pPr marL="3199973" indent="0">
              <a:buNone/>
              <a:defRPr sz="900"/>
            </a:lvl8pPr>
            <a:lvl9pPr marL="3657113" indent="0">
              <a:buNone/>
              <a:defRPr sz="900"/>
            </a:lvl9pPr>
          </a:lstStyle>
          <a:p>
            <a:pPr lvl="0"/>
            <a:r>
              <a:rPr lang="en-US" dirty="0"/>
              <a:t>Click to edit Master text styles</a:t>
            </a:r>
          </a:p>
        </p:txBody>
      </p:sp>
      <p:cxnSp>
        <p:nvCxnSpPr>
          <p:cNvPr id="17" name="Straight Connector 16"/>
          <p:cNvCxnSpPr/>
          <p:nvPr/>
        </p:nvCxnSpPr>
        <p:spPr>
          <a:xfrm>
            <a:off x="3726143"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1"/>
            <a:ext cx="0" cy="3966883"/>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37B9A6A-2053-42F8-B0AF-24BE76BF9CCF}" type="datetime1">
              <a:rPr lang="en-US" smtClean="0"/>
              <a:t>1/28/2016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extLst>
      <p:ext uri="{BB962C8B-B14F-4D97-AF65-F5344CB8AC3E}">
        <p14:creationId xmlns:p14="http://schemas.microsoft.com/office/powerpoint/2010/main" val="10125029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0AD7DA8-5E25-4CF8-86D3-6B2A7CBF0C44}" type="datetime1">
              <a:rPr lang="en-US" smtClean="0"/>
              <a:t>1/28/2016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extLst>
      <p:ext uri="{BB962C8B-B14F-4D97-AF65-F5344CB8AC3E}">
        <p14:creationId xmlns:p14="http://schemas.microsoft.com/office/powerpoint/2010/main" val="1272469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3" y="430214"/>
            <a:ext cx="1752601" cy="5826125"/>
          </a:xfrm>
        </p:spPr>
        <p:txBody>
          <a:bodyPr vert="eaVert" anchor="b" anchorCtr="0"/>
          <a:lstStyle/>
          <a:p>
            <a:r>
              <a:rPr lang="en-US" dirty="0"/>
              <a:t>Click to edit Master title style</a:t>
            </a:r>
          </a:p>
        </p:txBody>
      </p:sp>
      <p:sp>
        <p:nvSpPr>
          <p:cNvPr id="3" name="Vertical Text Placeholder 2"/>
          <p:cNvSpPr>
            <a:spLocks noGrp="1"/>
          </p:cNvSpPr>
          <p:nvPr>
            <p:ph type="body" orient="vert" idx="1"/>
          </p:nvPr>
        </p:nvSpPr>
        <p:spPr>
          <a:xfrm>
            <a:off x="652464" y="887414"/>
            <a:ext cx="7423149" cy="5368924"/>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14FDA56-C0BF-4C29-A3C0-2941FF09F9C1}" type="datetime1">
              <a:rPr lang="en-US" smtClean="0"/>
              <a:t>1/28/2016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extLst>
      <p:ext uri="{BB962C8B-B14F-4D97-AF65-F5344CB8AC3E}">
        <p14:creationId xmlns:p14="http://schemas.microsoft.com/office/powerpoint/2010/main" val="2027907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9"/>
            <a:ext cx="9144000" cy="1655761"/>
          </a:xfrm>
        </p:spPr>
        <p:txBody>
          <a:bodyPr/>
          <a:lstStyle>
            <a:lvl1pPr marL="0" indent="0" algn="ctr">
              <a:buNone/>
              <a:defRPr sz="2400"/>
            </a:lvl1pPr>
            <a:lvl2pPr marL="457138" indent="0" algn="ctr">
              <a:buNone/>
              <a:defRPr sz="2000"/>
            </a:lvl2pPr>
            <a:lvl3pPr marL="914278" indent="0" algn="ctr">
              <a:buNone/>
              <a:defRPr sz="1900"/>
            </a:lvl3pPr>
            <a:lvl4pPr marL="1371417" indent="0" algn="ctr">
              <a:buNone/>
              <a:defRPr sz="1600"/>
            </a:lvl4pPr>
            <a:lvl5pPr marL="1828556" indent="0" algn="ctr">
              <a:buNone/>
              <a:defRPr sz="1600"/>
            </a:lvl5pPr>
            <a:lvl6pPr marL="2285695" indent="0" algn="ctr">
              <a:buNone/>
              <a:defRPr sz="1600"/>
            </a:lvl6pPr>
            <a:lvl7pPr marL="2742834" indent="0" algn="ctr">
              <a:buNone/>
              <a:defRPr sz="1600"/>
            </a:lvl7pPr>
            <a:lvl8pPr marL="3199973" indent="0" algn="ctr">
              <a:buNone/>
              <a:defRPr sz="1600"/>
            </a:lvl8pPr>
            <a:lvl9pPr marL="3657113"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6FAB2292-4DB1-42AD-B3B1-3E72C81DD0DB}" type="datetime1">
              <a:rPr lang="en-US" smtClean="0"/>
              <a:t>1/28/2016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0287D02-AD99-46D3-8350-6F3ACA596EAE}" type="slidenum">
              <a:rPr lang="en-IN" smtClean="0"/>
              <a:pPr/>
              <a:t>‹#›</a:t>
            </a:fld>
            <a:endParaRPr lang="en-IN"/>
          </a:p>
        </p:txBody>
      </p:sp>
    </p:spTree>
    <p:extLst>
      <p:ext uri="{BB962C8B-B14F-4D97-AF65-F5344CB8AC3E}">
        <p14:creationId xmlns:p14="http://schemas.microsoft.com/office/powerpoint/2010/main" val="308119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09951F15-7872-4ABD-B533-3DB391AA0CA3}" type="datetime1">
              <a:rPr lang="en-US" smtClean="0"/>
              <a:t>1/28/2016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0287D02-AD99-46D3-8350-6F3ACA596EAE}" type="slidenum">
              <a:rPr lang="en-IN" smtClean="0"/>
              <a:pPr/>
              <a:t>‹#›</a:t>
            </a:fld>
            <a:endParaRPr lang="en-IN"/>
          </a:p>
        </p:txBody>
      </p:sp>
    </p:spTree>
    <p:extLst>
      <p:ext uri="{BB962C8B-B14F-4D97-AF65-F5344CB8AC3E}">
        <p14:creationId xmlns:p14="http://schemas.microsoft.com/office/powerpoint/2010/main" val="1221529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874451C-85A7-4A81-9DFB-CEA498594F76}" type="datetime1">
              <a:rPr lang="en-US" smtClean="0"/>
              <a:t>1/28/2016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extLst>
      <p:ext uri="{BB962C8B-B14F-4D97-AF65-F5344CB8AC3E}">
        <p14:creationId xmlns:p14="http://schemas.microsoft.com/office/powerpoint/2010/main" val="6804669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49" y="4589463"/>
            <a:ext cx="10515600" cy="1500187"/>
          </a:xfrm>
        </p:spPr>
        <p:txBody>
          <a:bodyPr/>
          <a:lstStyle>
            <a:lvl1pPr marL="0" indent="0">
              <a:buNone/>
              <a:defRPr sz="2400">
                <a:solidFill>
                  <a:schemeClr val="tx1">
                    <a:tint val="75000"/>
                  </a:schemeClr>
                </a:solidFill>
              </a:defRPr>
            </a:lvl1pPr>
            <a:lvl2pPr marL="457138" indent="0">
              <a:buNone/>
              <a:defRPr sz="2000">
                <a:solidFill>
                  <a:schemeClr val="tx1">
                    <a:tint val="75000"/>
                  </a:schemeClr>
                </a:solidFill>
              </a:defRPr>
            </a:lvl2pPr>
            <a:lvl3pPr marL="914278" indent="0">
              <a:buNone/>
              <a:defRPr sz="1900">
                <a:solidFill>
                  <a:schemeClr val="tx1">
                    <a:tint val="75000"/>
                  </a:schemeClr>
                </a:solidFill>
              </a:defRPr>
            </a:lvl3pPr>
            <a:lvl4pPr marL="1371417" indent="0">
              <a:buNone/>
              <a:defRPr sz="1600">
                <a:solidFill>
                  <a:schemeClr val="tx1">
                    <a:tint val="75000"/>
                  </a:schemeClr>
                </a:solidFill>
              </a:defRPr>
            </a:lvl4pPr>
            <a:lvl5pPr marL="1828556" indent="0">
              <a:buNone/>
              <a:defRPr sz="1600">
                <a:solidFill>
                  <a:schemeClr val="tx1">
                    <a:tint val="75000"/>
                  </a:schemeClr>
                </a:solidFill>
              </a:defRPr>
            </a:lvl5pPr>
            <a:lvl6pPr marL="2285695" indent="0">
              <a:buNone/>
              <a:defRPr sz="1600">
                <a:solidFill>
                  <a:schemeClr val="tx1">
                    <a:tint val="75000"/>
                  </a:schemeClr>
                </a:solidFill>
              </a:defRPr>
            </a:lvl6pPr>
            <a:lvl7pPr marL="2742834" indent="0">
              <a:buNone/>
              <a:defRPr sz="1600">
                <a:solidFill>
                  <a:schemeClr val="tx1">
                    <a:tint val="75000"/>
                  </a:schemeClr>
                </a:solidFill>
              </a:defRPr>
            </a:lvl7pPr>
            <a:lvl8pPr marL="3199973" indent="0">
              <a:buNone/>
              <a:defRPr sz="1600">
                <a:solidFill>
                  <a:schemeClr val="tx1">
                    <a:tint val="75000"/>
                  </a:schemeClr>
                </a:solidFill>
              </a:defRPr>
            </a:lvl8pPr>
            <a:lvl9pPr marL="365711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C3B645-D3DF-4989-B016-5CC002932416}" type="datetime1">
              <a:rPr lang="en-US" smtClean="0"/>
              <a:t>1/28/2016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0287D02-AD99-46D3-8350-6F3ACA596EAE}" type="slidenum">
              <a:rPr lang="en-IN" smtClean="0"/>
              <a:pPr/>
              <a:t>‹#›</a:t>
            </a:fld>
            <a:endParaRPr lang="en-IN"/>
          </a:p>
        </p:txBody>
      </p:sp>
    </p:spTree>
    <p:extLst>
      <p:ext uri="{BB962C8B-B14F-4D97-AF65-F5344CB8AC3E}">
        <p14:creationId xmlns:p14="http://schemas.microsoft.com/office/powerpoint/2010/main" val="2893712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4"/>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4"/>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8D3674C4-A0D4-4F44-A1E0-F76453AC063D}" type="datetime1">
              <a:rPr lang="en-US" smtClean="0"/>
              <a:t>1/28/2016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0287D02-AD99-46D3-8350-6F3ACA596EAE}" type="slidenum">
              <a:rPr lang="en-IN" smtClean="0"/>
              <a:pPr/>
              <a:t>‹#›</a:t>
            </a:fld>
            <a:endParaRPr lang="en-IN"/>
          </a:p>
        </p:txBody>
      </p:sp>
    </p:spTree>
    <p:extLst>
      <p:ext uri="{BB962C8B-B14F-4D97-AF65-F5344CB8AC3E}">
        <p14:creationId xmlns:p14="http://schemas.microsoft.com/office/powerpoint/2010/main" val="1789493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38" indent="0">
              <a:buNone/>
              <a:defRPr sz="2000" b="1"/>
            </a:lvl2pPr>
            <a:lvl3pPr marL="914278" indent="0">
              <a:buNone/>
              <a:defRPr sz="1900" b="1"/>
            </a:lvl3pPr>
            <a:lvl4pPr marL="1371417" indent="0">
              <a:buNone/>
              <a:defRPr sz="1600" b="1"/>
            </a:lvl4pPr>
            <a:lvl5pPr marL="1828556" indent="0">
              <a:buNone/>
              <a:defRPr sz="1600" b="1"/>
            </a:lvl5pPr>
            <a:lvl6pPr marL="2285695" indent="0">
              <a:buNone/>
              <a:defRPr sz="1600" b="1"/>
            </a:lvl6pPr>
            <a:lvl7pPr marL="2742834" indent="0">
              <a:buNone/>
              <a:defRPr sz="1600" b="1"/>
            </a:lvl7pPr>
            <a:lvl8pPr marL="3199973" indent="0">
              <a:buNone/>
              <a:defRPr sz="1600" b="1"/>
            </a:lvl8pPr>
            <a:lvl9pPr marL="36571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38" indent="0">
              <a:buNone/>
              <a:defRPr sz="2000" b="1"/>
            </a:lvl2pPr>
            <a:lvl3pPr marL="914278" indent="0">
              <a:buNone/>
              <a:defRPr sz="1900" b="1"/>
            </a:lvl3pPr>
            <a:lvl4pPr marL="1371417" indent="0">
              <a:buNone/>
              <a:defRPr sz="1600" b="1"/>
            </a:lvl4pPr>
            <a:lvl5pPr marL="1828556" indent="0">
              <a:buNone/>
              <a:defRPr sz="1600" b="1"/>
            </a:lvl5pPr>
            <a:lvl6pPr marL="2285695" indent="0">
              <a:buNone/>
              <a:defRPr sz="1600" b="1"/>
            </a:lvl6pPr>
            <a:lvl7pPr marL="2742834" indent="0">
              <a:buNone/>
              <a:defRPr sz="1600" b="1"/>
            </a:lvl7pPr>
            <a:lvl8pPr marL="3199973" indent="0">
              <a:buNone/>
              <a:defRPr sz="1600" b="1"/>
            </a:lvl8pPr>
            <a:lvl9pPr marL="36571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163DBADD-113C-4751-902E-D12C205ACB9B}" type="datetime1">
              <a:rPr lang="en-US" smtClean="0"/>
              <a:t>1/28/2016</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70287D02-AD99-46D3-8350-6F3ACA596EAE}" type="slidenum">
              <a:rPr lang="en-IN" smtClean="0"/>
              <a:pPr/>
              <a:t>‹#›</a:t>
            </a:fld>
            <a:endParaRPr lang="en-IN"/>
          </a:p>
        </p:txBody>
      </p:sp>
    </p:spTree>
    <p:extLst>
      <p:ext uri="{BB962C8B-B14F-4D97-AF65-F5344CB8AC3E}">
        <p14:creationId xmlns:p14="http://schemas.microsoft.com/office/powerpoint/2010/main" val="37962443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36BE8639-97BA-458A-ACE9-C4087957F1FB}" type="datetime1">
              <a:rPr lang="en-US" smtClean="0"/>
              <a:t>1/28/2016</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70287D02-AD99-46D3-8350-6F3ACA596EAE}" type="slidenum">
              <a:rPr lang="en-IN" smtClean="0"/>
              <a:pPr/>
              <a:t>‹#›</a:t>
            </a:fld>
            <a:endParaRPr lang="en-IN"/>
          </a:p>
        </p:txBody>
      </p:sp>
    </p:spTree>
    <p:extLst>
      <p:ext uri="{BB962C8B-B14F-4D97-AF65-F5344CB8AC3E}">
        <p14:creationId xmlns:p14="http://schemas.microsoft.com/office/powerpoint/2010/main" val="4104871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BD7E15-3B7D-41F7-9EB5-8819FAA7878A}" type="datetime1">
              <a:rPr lang="en-US" smtClean="0"/>
              <a:t>1/28/2016</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70287D02-AD99-46D3-8350-6F3ACA596EAE}" type="slidenum">
              <a:rPr lang="en-IN" smtClean="0"/>
              <a:pPr/>
              <a:t>‹#›</a:t>
            </a:fld>
            <a:endParaRPr lang="en-IN"/>
          </a:p>
        </p:txBody>
      </p:sp>
    </p:spTree>
    <p:extLst>
      <p:ext uri="{BB962C8B-B14F-4D97-AF65-F5344CB8AC3E}">
        <p14:creationId xmlns:p14="http://schemas.microsoft.com/office/powerpoint/2010/main" val="5194915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38" indent="0">
              <a:buNone/>
              <a:defRPr sz="1500"/>
            </a:lvl2pPr>
            <a:lvl3pPr marL="914278" indent="0">
              <a:buNone/>
              <a:defRPr sz="1200"/>
            </a:lvl3pPr>
            <a:lvl4pPr marL="1371417" indent="0">
              <a:buNone/>
              <a:defRPr sz="1100"/>
            </a:lvl4pPr>
            <a:lvl5pPr marL="1828556" indent="0">
              <a:buNone/>
              <a:defRPr sz="1100"/>
            </a:lvl5pPr>
            <a:lvl6pPr marL="2285695" indent="0">
              <a:buNone/>
              <a:defRPr sz="1100"/>
            </a:lvl6pPr>
            <a:lvl7pPr marL="2742834" indent="0">
              <a:buNone/>
              <a:defRPr sz="1100"/>
            </a:lvl7pPr>
            <a:lvl8pPr marL="3199973" indent="0">
              <a:buNone/>
              <a:defRPr sz="1100"/>
            </a:lvl8pPr>
            <a:lvl9pPr marL="365711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F0F21C-31A9-4B60-9E2B-B18B96DA8DD7}" type="datetime1">
              <a:rPr lang="en-US" smtClean="0"/>
              <a:t>1/28/2016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0287D02-AD99-46D3-8350-6F3ACA596EAE}" type="slidenum">
              <a:rPr lang="en-IN" smtClean="0"/>
              <a:pPr/>
              <a:t>‹#›</a:t>
            </a:fld>
            <a:endParaRPr lang="en-IN"/>
          </a:p>
        </p:txBody>
      </p:sp>
    </p:spTree>
    <p:extLst>
      <p:ext uri="{BB962C8B-B14F-4D97-AF65-F5344CB8AC3E}">
        <p14:creationId xmlns:p14="http://schemas.microsoft.com/office/powerpoint/2010/main" val="28045546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6"/>
          </a:xfrm>
        </p:spPr>
        <p:txBody>
          <a:bodyPr/>
          <a:lstStyle>
            <a:lvl1pPr marL="0" indent="0">
              <a:buNone/>
              <a:defRPr sz="3200"/>
            </a:lvl1pPr>
            <a:lvl2pPr marL="457138" indent="0">
              <a:buNone/>
              <a:defRPr sz="2800"/>
            </a:lvl2pPr>
            <a:lvl3pPr marL="914278" indent="0">
              <a:buNone/>
              <a:defRPr sz="2400"/>
            </a:lvl3pPr>
            <a:lvl4pPr marL="1371417" indent="0">
              <a:buNone/>
              <a:defRPr sz="2000"/>
            </a:lvl4pPr>
            <a:lvl5pPr marL="1828556" indent="0">
              <a:buNone/>
              <a:defRPr sz="2000"/>
            </a:lvl5pPr>
            <a:lvl6pPr marL="2285695" indent="0">
              <a:buNone/>
              <a:defRPr sz="2000"/>
            </a:lvl6pPr>
            <a:lvl7pPr marL="2742834" indent="0">
              <a:buNone/>
              <a:defRPr sz="2000"/>
            </a:lvl7pPr>
            <a:lvl8pPr marL="3199973" indent="0">
              <a:buNone/>
              <a:defRPr sz="2000"/>
            </a:lvl8pPr>
            <a:lvl9pPr marL="3657113"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38" indent="0">
              <a:buNone/>
              <a:defRPr sz="1500"/>
            </a:lvl2pPr>
            <a:lvl3pPr marL="914278" indent="0">
              <a:buNone/>
              <a:defRPr sz="1200"/>
            </a:lvl3pPr>
            <a:lvl4pPr marL="1371417" indent="0">
              <a:buNone/>
              <a:defRPr sz="1100"/>
            </a:lvl4pPr>
            <a:lvl5pPr marL="1828556" indent="0">
              <a:buNone/>
              <a:defRPr sz="1100"/>
            </a:lvl5pPr>
            <a:lvl6pPr marL="2285695" indent="0">
              <a:buNone/>
              <a:defRPr sz="1100"/>
            </a:lvl6pPr>
            <a:lvl7pPr marL="2742834" indent="0">
              <a:buNone/>
              <a:defRPr sz="1100"/>
            </a:lvl7pPr>
            <a:lvl8pPr marL="3199973" indent="0">
              <a:buNone/>
              <a:defRPr sz="1100"/>
            </a:lvl8pPr>
            <a:lvl9pPr marL="365711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9064CC-2FA4-49B7-B28A-40935E67973D}" type="datetime1">
              <a:rPr lang="en-US" smtClean="0"/>
              <a:t>1/28/2016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0287D02-AD99-46D3-8350-6F3ACA596EAE}" type="slidenum">
              <a:rPr lang="en-IN" smtClean="0"/>
              <a:pPr/>
              <a:t>‹#›</a:t>
            </a:fld>
            <a:endParaRPr lang="en-IN"/>
          </a:p>
        </p:txBody>
      </p:sp>
    </p:spTree>
    <p:extLst>
      <p:ext uri="{BB962C8B-B14F-4D97-AF65-F5344CB8AC3E}">
        <p14:creationId xmlns:p14="http://schemas.microsoft.com/office/powerpoint/2010/main" val="36769578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C8F52CB6-4914-439C-9255-CD3EB03F7654}" type="datetime1">
              <a:rPr lang="en-US" smtClean="0"/>
              <a:t>1/28/2016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0287D02-AD99-46D3-8350-6F3ACA596EAE}" type="slidenum">
              <a:rPr lang="en-IN" smtClean="0"/>
              <a:pPr/>
              <a:t>‹#›</a:t>
            </a:fld>
            <a:endParaRPr lang="en-IN"/>
          </a:p>
        </p:txBody>
      </p:sp>
    </p:spTree>
    <p:extLst>
      <p:ext uri="{BB962C8B-B14F-4D97-AF65-F5344CB8AC3E}">
        <p14:creationId xmlns:p14="http://schemas.microsoft.com/office/powerpoint/2010/main" val="5173607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ADC232B1-D7FB-42F0-A675-F9A97EBD7AFD}" type="datetime1">
              <a:rPr lang="en-US" smtClean="0"/>
              <a:t>1/28/2016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0287D02-AD99-46D3-8350-6F3ACA596EAE}" type="slidenum">
              <a:rPr lang="en-IN" smtClean="0"/>
              <a:pPr/>
              <a:t>‹#›</a:t>
            </a:fld>
            <a:endParaRPr lang="en-IN"/>
          </a:p>
        </p:txBody>
      </p:sp>
    </p:spTree>
    <p:extLst>
      <p:ext uri="{BB962C8B-B14F-4D97-AF65-F5344CB8AC3E}">
        <p14:creationId xmlns:p14="http://schemas.microsoft.com/office/powerpoint/2010/main" val="1133918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7" y="2861733"/>
            <a:ext cx="8825657" cy="1915647"/>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1154955" y="4777381"/>
            <a:ext cx="8825659" cy="860401"/>
          </a:xfrm>
        </p:spPr>
        <p:txBody>
          <a:bodyPr anchor="t"/>
          <a:lstStyle>
            <a:lvl1pPr marL="0" indent="0" algn="l">
              <a:buNone/>
              <a:defRPr sz="2000" cap="all">
                <a:solidFill>
                  <a:schemeClr val="accent1"/>
                </a:solidFill>
              </a:defRPr>
            </a:lvl1pPr>
            <a:lvl2pPr marL="457138" indent="0">
              <a:buNone/>
              <a:defRPr sz="1900">
                <a:solidFill>
                  <a:schemeClr val="tx1">
                    <a:tint val="75000"/>
                  </a:schemeClr>
                </a:solidFill>
              </a:defRPr>
            </a:lvl2pPr>
            <a:lvl3pPr marL="914278" indent="0">
              <a:buNone/>
              <a:defRPr sz="1600">
                <a:solidFill>
                  <a:schemeClr val="tx1">
                    <a:tint val="75000"/>
                  </a:schemeClr>
                </a:solidFill>
              </a:defRPr>
            </a:lvl3pPr>
            <a:lvl4pPr marL="1371417" indent="0">
              <a:buNone/>
              <a:defRPr sz="1500">
                <a:solidFill>
                  <a:schemeClr val="tx1">
                    <a:tint val="75000"/>
                  </a:schemeClr>
                </a:solidFill>
              </a:defRPr>
            </a:lvl4pPr>
            <a:lvl5pPr marL="1828556" indent="0">
              <a:buNone/>
              <a:defRPr sz="1500">
                <a:solidFill>
                  <a:schemeClr val="tx1">
                    <a:tint val="75000"/>
                  </a:schemeClr>
                </a:solidFill>
              </a:defRPr>
            </a:lvl5pPr>
            <a:lvl6pPr marL="2285695" indent="0">
              <a:buNone/>
              <a:defRPr sz="1500">
                <a:solidFill>
                  <a:schemeClr val="tx1">
                    <a:tint val="75000"/>
                  </a:schemeClr>
                </a:solidFill>
              </a:defRPr>
            </a:lvl6pPr>
            <a:lvl7pPr marL="2742834" indent="0">
              <a:buNone/>
              <a:defRPr sz="1500">
                <a:solidFill>
                  <a:schemeClr val="tx1">
                    <a:tint val="75000"/>
                  </a:schemeClr>
                </a:solidFill>
              </a:defRPr>
            </a:lvl7pPr>
            <a:lvl8pPr marL="3199973" indent="0">
              <a:buNone/>
              <a:defRPr sz="1500">
                <a:solidFill>
                  <a:schemeClr val="tx1">
                    <a:tint val="75000"/>
                  </a:schemeClr>
                </a:solidFill>
              </a:defRPr>
            </a:lvl8pPr>
            <a:lvl9pPr marL="3657113" indent="0">
              <a:buNone/>
              <a:defRPr sz="15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F316A5AD-AD96-4C63-A830-65C061C8E1B1}" type="datetime1">
              <a:rPr lang="en-US" smtClean="0"/>
              <a:t>1/28/2016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extLst>
      <p:ext uri="{BB962C8B-B14F-4D97-AF65-F5344CB8AC3E}">
        <p14:creationId xmlns:p14="http://schemas.microsoft.com/office/powerpoint/2010/main" val="706043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103313" y="2060576"/>
            <a:ext cx="4396339" cy="4195763"/>
          </a:xfrm>
        </p:spPr>
        <p:txBody>
          <a:bodyPr>
            <a:normAutofit/>
          </a:bodyPr>
          <a:lstStyle>
            <a:lvl1pPr>
              <a:defRPr sz="1900"/>
            </a:lvl1pPr>
            <a:lvl2pPr>
              <a:defRPr sz="1600"/>
            </a:lvl2pPr>
            <a:lvl3pPr>
              <a:defRPr sz="15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654494" y="2056093"/>
            <a:ext cx="4396341" cy="4200245"/>
          </a:xfrm>
        </p:spPr>
        <p:txBody>
          <a:bodyPr>
            <a:normAutofit/>
          </a:bodyPr>
          <a:lstStyle>
            <a:lvl1pPr>
              <a:defRPr sz="1900"/>
            </a:lvl1pPr>
            <a:lvl2pPr>
              <a:defRPr sz="1600"/>
            </a:lvl2pPr>
            <a:lvl3pPr>
              <a:defRPr sz="15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E752098-6E4B-49E3-BA72-10173692E5D9}" type="datetime1">
              <a:rPr lang="en-US" smtClean="0"/>
              <a:t>1/28/2016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pPr/>
              <a:t>‹#›</a:t>
            </a:fld>
            <a:endParaRPr lang="en-US" dirty="0"/>
          </a:p>
        </p:txBody>
      </p:sp>
    </p:spTree>
    <p:extLst>
      <p:ext uri="{BB962C8B-B14F-4D97-AF65-F5344CB8AC3E}">
        <p14:creationId xmlns:p14="http://schemas.microsoft.com/office/powerpoint/2010/main" val="496987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103313" y="1905001"/>
            <a:ext cx="4396339" cy="576262"/>
          </a:xfrm>
        </p:spPr>
        <p:txBody>
          <a:bodyPr anchor="b">
            <a:noAutofit/>
          </a:bodyPr>
          <a:lstStyle>
            <a:lvl1pPr marL="0" indent="0">
              <a:buNone/>
              <a:defRPr sz="2400" b="0">
                <a:solidFill>
                  <a:schemeClr val="accent1"/>
                </a:solidFill>
              </a:defRPr>
            </a:lvl1pPr>
            <a:lvl2pPr marL="457138" indent="0">
              <a:buNone/>
              <a:defRPr sz="2000" b="1"/>
            </a:lvl2pPr>
            <a:lvl3pPr marL="914278" indent="0">
              <a:buNone/>
              <a:defRPr sz="1900" b="1"/>
            </a:lvl3pPr>
            <a:lvl4pPr marL="1371417" indent="0">
              <a:buNone/>
              <a:defRPr sz="1600" b="1"/>
            </a:lvl4pPr>
            <a:lvl5pPr marL="1828556" indent="0">
              <a:buNone/>
              <a:defRPr sz="1600" b="1"/>
            </a:lvl5pPr>
            <a:lvl6pPr marL="2285695" indent="0">
              <a:buNone/>
              <a:defRPr sz="1600" b="1"/>
            </a:lvl6pPr>
            <a:lvl7pPr marL="2742834" indent="0">
              <a:buNone/>
              <a:defRPr sz="1600" b="1"/>
            </a:lvl7pPr>
            <a:lvl8pPr marL="3199973" indent="0">
              <a:buNone/>
              <a:defRPr sz="1600" b="1"/>
            </a:lvl8pPr>
            <a:lvl9pPr marL="36571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03313" y="2514601"/>
            <a:ext cx="4396339" cy="3741738"/>
          </a:xfrm>
        </p:spPr>
        <p:txBody>
          <a:bodyPr>
            <a:normAutofit/>
          </a:bodyPr>
          <a:lstStyle>
            <a:lvl1pPr>
              <a:defRPr sz="1900"/>
            </a:lvl1pPr>
            <a:lvl2pPr>
              <a:defRPr sz="1600"/>
            </a:lvl2pPr>
            <a:lvl3pPr>
              <a:defRPr sz="15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654496" y="1905001"/>
            <a:ext cx="4396339" cy="576262"/>
          </a:xfrm>
        </p:spPr>
        <p:txBody>
          <a:bodyPr anchor="b">
            <a:noAutofit/>
          </a:bodyPr>
          <a:lstStyle>
            <a:lvl1pPr marL="0" indent="0">
              <a:buNone/>
              <a:defRPr sz="2400" b="0">
                <a:solidFill>
                  <a:schemeClr val="accent1"/>
                </a:solidFill>
              </a:defRPr>
            </a:lvl1pPr>
            <a:lvl2pPr marL="457138" indent="0">
              <a:buNone/>
              <a:defRPr sz="2000" b="1"/>
            </a:lvl2pPr>
            <a:lvl3pPr marL="914278" indent="0">
              <a:buNone/>
              <a:defRPr sz="1900" b="1"/>
            </a:lvl3pPr>
            <a:lvl4pPr marL="1371417" indent="0">
              <a:buNone/>
              <a:defRPr sz="1600" b="1"/>
            </a:lvl4pPr>
            <a:lvl5pPr marL="1828556" indent="0">
              <a:buNone/>
              <a:defRPr sz="1600" b="1"/>
            </a:lvl5pPr>
            <a:lvl6pPr marL="2285695" indent="0">
              <a:buNone/>
              <a:defRPr sz="1600" b="1"/>
            </a:lvl6pPr>
            <a:lvl7pPr marL="2742834" indent="0">
              <a:buNone/>
              <a:defRPr sz="1600" b="1"/>
            </a:lvl7pPr>
            <a:lvl8pPr marL="3199973" indent="0">
              <a:buNone/>
              <a:defRPr sz="1600" b="1"/>
            </a:lvl8pPr>
            <a:lvl9pPr marL="36571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654496" y="2514601"/>
            <a:ext cx="4396339" cy="3741738"/>
          </a:xfrm>
        </p:spPr>
        <p:txBody>
          <a:bodyPr>
            <a:normAutofit/>
          </a:bodyPr>
          <a:lstStyle>
            <a:lvl1pPr>
              <a:defRPr sz="1900"/>
            </a:lvl1pPr>
            <a:lvl2pPr>
              <a:defRPr sz="1600"/>
            </a:lvl2pPr>
            <a:lvl3pPr>
              <a:defRPr sz="15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032A1BD4-103E-443B-9597-4E2FFEA9AFF7}" type="datetime1">
              <a:rPr lang="en-US" smtClean="0"/>
              <a:t>1/28/2016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pPr/>
              <a:t>‹#›</a:t>
            </a:fld>
            <a:endParaRPr lang="en-US" dirty="0"/>
          </a:p>
        </p:txBody>
      </p:sp>
    </p:spTree>
    <p:extLst>
      <p:ext uri="{BB962C8B-B14F-4D97-AF65-F5344CB8AC3E}">
        <p14:creationId xmlns:p14="http://schemas.microsoft.com/office/powerpoint/2010/main" val="159259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Date Placeholder 2"/>
          <p:cNvSpPr>
            <a:spLocks noGrp="1"/>
          </p:cNvSpPr>
          <p:nvPr>
            <p:ph type="dt" sz="half" idx="10"/>
          </p:nvPr>
        </p:nvSpPr>
        <p:spPr/>
        <p:txBody>
          <a:bodyPr/>
          <a:lstStyle/>
          <a:p>
            <a:fld id="{81967319-3446-4F5B-A539-1FAF97B42384}" type="datetime1">
              <a:rPr lang="en-US" smtClean="0"/>
              <a:t>1/28/2016</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pPr/>
              <a:t>‹#›</a:t>
            </a:fld>
            <a:endParaRPr lang="en-US" dirty="0"/>
          </a:p>
        </p:txBody>
      </p:sp>
    </p:spTree>
    <p:extLst>
      <p:ext uri="{BB962C8B-B14F-4D97-AF65-F5344CB8AC3E}">
        <p14:creationId xmlns:p14="http://schemas.microsoft.com/office/powerpoint/2010/main" val="1359512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79015F3-A49A-4F81-AA23-7D11787A1887}" type="datetime1">
              <a:rPr lang="en-US" smtClean="0"/>
              <a:t>1/28/2016</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pPr/>
              <a:t>‹#›</a:t>
            </a:fld>
            <a:endParaRPr lang="en-US" dirty="0"/>
          </a:p>
        </p:txBody>
      </p:sp>
    </p:spTree>
    <p:extLst>
      <p:ext uri="{BB962C8B-B14F-4D97-AF65-F5344CB8AC3E}">
        <p14:creationId xmlns:p14="http://schemas.microsoft.com/office/powerpoint/2010/main" val="480298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799"/>
            <a:ext cx="3401064" cy="1447801"/>
          </a:xfrm>
        </p:spPr>
        <p:txBody>
          <a:bodyPr anchor="b"/>
          <a:lstStyle>
            <a:lvl1pPr algn="l">
              <a:defRPr sz="2400" b="0"/>
            </a:lvl1pPr>
          </a:lstStyle>
          <a:p>
            <a:r>
              <a:rPr lang="en-US" dirty="0"/>
              <a:t>Click to edit Master title style</a:t>
            </a:r>
          </a:p>
        </p:txBody>
      </p:sp>
      <p:sp>
        <p:nvSpPr>
          <p:cNvPr id="3" name="Content Placeholder 2"/>
          <p:cNvSpPr>
            <a:spLocks noGrp="1"/>
          </p:cNvSpPr>
          <p:nvPr>
            <p:ph idx="1"/>
          </p:nvPr>
        </p:nvSpPr>
        <p:spPr>
          <a:xfrm>
            <a:off x="4784616" y="1447801"/>
            <a:ext cx="5195997" cy="4572000"/>
          </a:xfrm>
        </p:spPr>
        <p:txBody>
          <a:bodyPr anchor="ctr">
            <a:normAutofit/>
          </a:bodyPr>
          <a:lstStyle>
            <a:lvl1pPr>
              <a:defRPr sz="20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154955" y="3129281"/>
            <a:ext cx="3401063" cy="2895599"/>
          </a:xfrm>
        </p:spPr>
        <p:txBody>
          <a:bodyPr/>
          <a:lstStyle>
            <a:lvl1pPr marL="0" indent="0">
              <a:buNone/>
              <a:defRPr sz="1500"/>
            </a:lvl1pPr>
            <a:lvl2pPr marL="457138" indent="0">
              <a:buNone/>
              <a:defRPr sz="1200"/>
            </a:lvl2pPr>
            <a:lvl3pPr marL="914278" indent="0">
              <a:buNone/>
              <a:defRPr sz="1100"/>
            </a:lvl3pPr>
            <a:lvl4pPr marL="1371417" indent="0">
              <a:buNone/>
              <a:defRPr sz="900"/>
            </a:lvl4pPr>
            <a:lvl5pPr marL="1828556" indent="0">
              <a:buNone/>
              <a:defRPr sz="900"/>
            </a:lvl5pPr>
            <a:lvl6pPr marL="2285695" indent="0">
              <a:buNone/>
              <a:defRPr sz="900"/>
            </a:lvl6pPr>
            <a:lvl7pPr marL="2742834" indent="0">
              <a:buNone/>
              <a:defRPr sz="900"/>
            </a:lvl7pPr>
            <a:lvl8pPr marL="3199973" indent="0">
              <a:buNone/>
              <a:defRPr sz="900"/>
            </a:lvl8pPr>
            <a:lvl9pPr marL="3657113" indent="0">
              <a:buNone/>
              <a:defRPr sz="900"/>
            </a:lvl9pPr>
          </a:lstStyle>
          <a:p>
            <a:pPr lvl="0"/>
            <a:r>
              <a:rPr lang="en-US" dirty="0"/>
              <a:t>Click to edit Master text styles</a:t>
            </a:r>
          </a:p>
        </p:txBody>
      </p:sp>
      <p:sp>
        <p:nvSpPr>
          <p:cNvPr id="7" name="Date Placeholder 4"/>
          <p:cNvSpPr>
            <a:spLocks noGrp="1"/>
          </p:cNvSpPr>
          <p:nvPr>
            <p:ph type="dt" sz="half" idx="10"/>
          </p:nvPr>
        </p:nvSpPr>
        <p:spPr/>
        <p:txBody>
          <a:bodyPr/>
          <a:lstStyle/>
          <a:p>
            <a:fld id="{7143F65B-9EE5-4AC2-9A98-4E0E319B15EB}" type="datetime1">
              <a:rPr lang="en-US" smtClean="0"/>
              <a:t>1/28/2016</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pPr/>
              <a:t>‹#›</a:t>
            </a:fld>
            <a:endParaRPr lang="en-US" dirty="0"/>
          </a:p>
        </p:txBody>
      </p:sp>
    </p:spTree>
    <p:extLst>
      <p:ext uri="{BB962C8B-B14F-4D97-AF65-F5344CB8AC3E}">
        <p14:creationId xmlns:p14="http://schemas.microsoft.com/office/powerpoint/2010/main" val="1398295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6" y="1854192"/>
            <a:ext cx="5092907" cy="1574808"/>
          </a:xfrm>
        </p:spPr>
        <p:txBody>
          <a:bodyPr anchor="b">
            <a:normAutofit/>
          </a:bodyPr>
          <a:lstStyle>
            <a:lvl1pPr algn="l">
              <a:defRPr sz="3600" b="0"/>
            </a:lvl1pPr>
          </a:lstStyle>
          <a:p>
            <a:r>
              <a:rPr lang="en-US" dirty="0"/>
              <a:t>Click to edit Master title style</a:t>
            </a:r>
          </a:p>
        </p:txBody>
      </p:sp>
      <p:sp>
        <p:nvSpPr>
          <p:cNvPr id="3" name="Picture Placeholder 2"/>
          <p:cNvSpPr>
            <a:spLocks noGrp="1" noChangeAspect="1"/>
          </p:cNvSpPr>
          <p:nvPr>
            <p:ph type="pic" idx="1"/>
          </p:nvPr>
        </p:nvSpPr>
        <p:spPr>
          <a:xfrm>
            <a:off x="6949547" y="1143001"/>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38" indent="0">
              <a:buNone/>
              <a:defRPr sz="1600"/>
            </a:lvl2pPr>
            <a:lvl3pPr marL="914278" indent="0">
              <a:buNone/>
              <a:defRPr sz="1600"/>
            </a:lvl3pPr>
            <a:lvl4pPr marL="1371417" indent="0">
              <a:buNone/>
              <a:defRPr sz="1600"/>
            </a:lvl4pPr>
            <a:lvl5pPr marL="1828556" indent="0">
              <a:buNone/>
              <a:defRPr sz="1600"/>
            </a:lvl5pPr>
            <a:lvl6pPr marL="2285695" indent="0">
              <a:buNone/>
              <a:defRPr sz="1600"/>
            </a:lvl6pPr>
            <a:lvl7pPr marL="2742834" indent="0">
              <a:buNone/>
              <a:defRPr sz="1600"/>
            </a:lvl7pPr>
            <a:lvl8pPr marL="3199973" indent="0">
              <a:buNone/>
              <a:defRPr sz="1600"/>
            </a:lvl8pPr>
            <a:lvl9pPr marL="3657113" indent="0">
              <a:buNone/>
              <a:defRPr sz="1600"/>
            </a:lvl9pPr>
          </a:lstStyle>
          <a:p>
            <a:r>
              <a:rPr lang="en-US" dirty="0"/>
              <a:t>Click icon to add picture</a:t>
            </a:r>
          </a:p>
        </p:txBody>
      </p:sp>
      <p:sp>
        <p:nvSpPr>
          <p:cNvPr id="4" name="Text Placeholder 3"/>
          <p:cNvSpPr>
            <a:spLocks noGrp="1"/>
          </p:cNvSpPr>
          <p:nvPr>
            <p:ph type="body" sz="half" idx="2"/>
          </p:nvPr>
        </p:nvSpPr>
        <p:spPr>
          <a:xfrm>
            <a:off x="1154955" y="3657600"/>
            <a:ext cx="5084979" cy="1371601"/>
          </a:xfrm>
        </p:spPr>
        <p:txBody>
          <a:bodyPr>
            <a:normAutofit/>
          </a:bodyPr>
          <a:lstStyle>
            <a:lvl1pPr marL="0" indent="0">
              <a:buNone/>
              <a:defRPr sz="1500"/>
            </a:lvl1pPr>
            <a:lvl2pPr marL="457138" indent="0">
              <a:buNone/>
              <a:defRPr sz="1200"/>
            </a:lvl2pPr>
            <a:lvl3pPr marL="914278" indent="0">
              <a:buNone/>
              <a:defRPr sz="1100"/>
            </a:lvl3pPr>
            <a:lvl4pPr marL="1371417" indent="0">
              <a:buNone/>
              <a:defRPr sz="900"/>
            </a:lvl4pPr>
            <a:lvl5pPr marL="1828556" indent="0">
              <a:buNone/>
              <a:defRPr sz="900"/>
            </a:lvl5pPr>
            <a:lvl6pPr marL="2285695" indent="0">
              <a:buNone/>
              <a:defRPr sz="900"/>
            </a:lvl6pPr>
            <a:lvl7pPr marL="2742834" indent="0">
              <a:buNone/>
              <a:defRPr sz="900"/>
            </a:lvl7pPr>
            <a:lvl8pPr marL="3199973" indent="0">
              <a:buNone/>
              <a:defRPr sz="900"/>
            </a:lvl8pPr>
            <a:lvl9pPr marL="3657113"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ACDE979-F5D6-41C2-8EF4-34A6912C4ADD}" type="datetime1">
              <a:rPr lang="en-US" smtClean="0"/>
              <a:t>1/28/2016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pPr/>
              <a:t>‹#›</a:t>
            </a:fld>
            <a:endParaRPr lang="en-US" dirty="0"/>
          </a:p>
        </p:txBody>
      </p:sp>
    </p:spTree>
    <p:extLst>
      <p:ext uri="{BB962C8B-B14F-4D97-AF65-F5344CB8AC3E}">
        <p14:creationId xmlns:p14="http://schemas.microsoft.com/office/powerpoint/2010/main" val="1096689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1" y="2669686"/>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1" y="2892347"/>
            <a:ext cx="1522412" cy="2365454"/>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3"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3" y="6096001"/>
            <a:ext cx="993735"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2" y="452718"/>
            <a:ext cx="9404723" cy="1400530"/>
          </a:xfrm>
          <a:prstGeom prst="rect">
            <a:avLst/>
          </a:prstGeom>
        </p:spPr>
        <p:txBody>
          <a:bodyPr vert="horz" lIns="91427" tIns="45714" rIns="91427" bIns="45714" rtlCol="0" anchor="t">
            <a:noAutofit/>
          </a:bodyPr>
          <a:lstStyle/>
          <a:p>
            <a:r>
              <a:rPr lang="en-US" dirty="0"/>
              <a:t>Click to edit Master title style</a:t>
            </a:r>
          </a:p>
        </p:txBody>
      </p:sp>
      <p:sp>
        <p:nvSpPr>
          <p:cNvPr id="3" name="Text Placeholder 2"/>
          <p:cNvSpPr>
            <a:spLocks noGrp="1"/>
          </p:cNvSpPr>
          <p:nvPr>
            <p:ph type="body" idx="1"/>
          </p:nvPr>
        </p:nvSpPr>
        <p:spPr>
          <a:xfrm>
            <a:off x="1103312" y="2052918"/>
            <a:ext cx="8946541" cy="4195482"/>
          </a:xfrm>
          <a:prstGeom prst="rect">
            <a:avLst/>
          </a:prstGeom>
        </p:spPr>
        <p:txBody>
          <a:bodyPr vert="horz" lIns="91427" tIns="45714" rIns="91427" bIns="45714"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5400000">
            <a:off x="10155641" y="1790702"/>
            <a:ext cx="990599" cy="304799"/>
          </a:xfrm>
          <a:prstGeom prst="rect">
            <a:avLst/>
          </a:prstGeom>
        </p:spPr>
        <p:txBody>
          <a:bodyPr vert="horz" lIns="91427" tIns="45714" rIns="91427" bIns="45714" rtlCol="0" anchor="t"/>
          <a:lstStyle>
            <a:lvl1pPr algn="l">
              <a:defRPr sz="1100" b="0" i="0">
                <a:solidFill>
                  <a:schemeClr val="tx1">
                    <a:tint val="75000"/>
                    <a:alpha val="60000"/>
                  </a:schemeClr>
                </a:solidFill>
              </a:defRPr>
            </a:lvl1pPr>
          </a:lstStyle>
          <a:p>
            <a:fld id="{34FCAB36-1927-412D-B2B7-FF877AEB76BF}" type="datetime1">
              <a:rPr lang="en-US" smtClean="0"/>
              <a:t>1/28/2016</a:t>
            </a:fld>
            <a:endParaRPr lang="en-US" dirty="0"/>
          </a:p>
        </p:txBody>
      </p:sp>
      <p:sp>
        <p:nvSpPr>
          <p:cNvPr id="5" name="Footer Placeholder 4"/>
          <p:cNvSpPr>
            <a:spLocks noGrp="1"/>
          </p:cNvSpPr>
          <p:nvPr>
            <p:ph type="ftr" sz="quarter" idx="3"/>
          </p:nvPr>
        </p:nvSpPr>
        <p:spPr>
          <a:xfrm rot="5400000">
            <a:off x="8951575" y="3225298"/>
            <a:ext cx="3859795" cy="304801"/>
          </a:xfrm>
          <a:prstGeom prst="rect">
            <a:avLst/>
          </a:prstGeom>
        </p:spPr>
        <p:txBody>
          <a:bodyPr vert="horz" lIns="91427" tIns="45714" rIns="91427" bIns="45714"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2" y="295730"/>
            <a:ext cx="838199" cy="767686"/>
          </a:xfrm>
          <a:prstGeom prst="rect">
            <a:avLst/>
          </a:prstGeom>
        </p:spPr>
        <p:txBody>
          <a:bodyPr vert="horz" lIns="91427" tIns="45714" rIns="91427" bIns="45714" rtlCol="0" anchor="b"/>
          <a:lstStyle>
            <a:lvl1pPr algn="ctr">
              <a:defRPr sz="2800" b="0" i="0">
                <a:solidFill>
                  <a:schemeClr val="tx1">
                    <a:tint val="75000"/>
                  </a:schemeClr>
                </a:solidFill>
              </a:defRPr>
            </a:lvl1pPr>
          </a:lstStyle>
          <a:p>
            <a:fld id="{D57F1E4F-1CFF-5643-939E-02111984F565}" type="slidenum">
              <a:rPr lang="en-US" dirty="0"/>
              <a:pPr/>
              <a:t>‹#›</a:t>
            </a:fld>
            <a:endParaRPr lang="en-US" dirty="0"/>
          </a:p>
        </p:txBody>
      </p:sp>
    </p:spTree>
    <p:extLst>
      <p:ext uri="{BB962C8B-B14F-4D97-AF65-F5344CB8AC3E}">
        <p14:creationId xmlns:p14="http://schemas.microsoft.com/office/powerpoint/2010/main" val="492067917"/>
      </p:ext>
    </p:extLst>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Lst>
  <p:hf hdr="0" ftr="0" dt="0"/>
  <p:txStyles>
    <p:titleStyle>
      <a:lvl1pPr algn="l" defTabSz="457138" rtl="0" eaLnBrk="1" latinLnBrk="0" hangingPunct="1">
        <a:spcBef>
          <a:spcPct val="0"/>
        </a:spcBef>
        <a:buNone/>
        <a:defRPr sz="43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55" indent="-342855" algn="l" defTabSz="457138"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851" indent="-285712" algn="l" defTabSz="457138" rtl="0" eaLnBrk="1" latinLnBrk="0" hangingPunct="1">
        <a:spcBef>
          <a:spcPts val="1000"/>
        </a:spcBef>
        <a:spcAft>
          <a:spcPts val="0"/>
        </a:spcAft>
        <a:buClr>
          <a:schemeClr val="accent1"/>
        </a:buClr>
        <a:buSzPct val="80000"/>
        <a:buFont typeface="Wingdings 3" charset="2"/>
        <a:buChar char=""/>
        <a:defRPr sz="1900" b="0" i="0" kern="1200">
          <a:solidFill>
            <a:schemeClr val="tx1"/>
          </a:solidFill>
          <a:latin typeface="+mj-lt"/>
          <a:ea typeface="+mj-ea"/>
          <a:cs typeface="+mj-cs"/>
        </a:defRPr>
      </a:lvl2pPr>
      <a:lvl3pPr marL="1142848" indent="-228570" algn="l" defTabSz="457138"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599986" indent="-228570" algn="l" defTabSz="457138" rtl="0" eaLnBrk="1" latinLnBrk="0" hangingPunct="1">
        <a:spcBef>
          <a:spcPts val="1000"/>
        </a:spcBef>
        <a:spcAft>
          <a:spcPts val="0"/>
        </a:spcAft>
        <a:buClr>
          <a:schemeClr val="accent1"/>
        </a:buClr>
        <a:buSzPct val="80000"/>
        <a:buFont typeface="Wingdings 3" charset="2"/>
        <a:buChar char=""/>
        <a:defRPr sz="1500" b="0" i="0" kern="1200">
          <a:solidFill>
            <a:schemeClr val="tx1"/>
          </a:solidFill>
          <a:latin typeface="+mj-lt"/>
          <a:ea typeface="+mj-ea"/>
          <a:cs typeface="+mj-cs"/>
        </a:defRPr>
      </a:lvl4pPr>
      <a:lvl5pPr marL="2057125" indent="-228570" algn="l" defTabSz="457138" rtl="0" eaLnBrk="1" latinLnBrk="0" hangingPunct="1">
        <a:spcBef>
          <a:spcPts val="1000"/>
        </a:spcBef>
        <a:spcAft>
          <a:spcPts val="0"/>
        </a:spcAft>
        <a:buClr>
          <a:schemeClr val="accent1"/>
        </a:buClr>
        <a:buSzPct val="80000"/>
        <a:buFont typeface="Wingdings 3" charset="2"/>
        <a:buChar char=""/>
        <a:defRPr sz="1500" b="0" i="0" kern="1200">
          <a:solidFill>
            <a:schemeClr val="tx1"/>
          </a:solidFill>
          <a:latin typeface="+mj-lt"/>
          <a:ea typeface="+mj-ea"/>
          <a:cs typeface="+mj-cs"/>
        </a:defRPr>
      </a:lvl5pPr>
      <a:lvl6pPr marL="2514265" indent="-228570" algn="l" defTabSz="457138" rtl="0" eaLnBrk="1" latinLnBrk="0" hangingPunct="1">
        <a:spcBef>
          <a:spcPts val="1000"/>
        </a:spcBef>
        <a:spcAft>
          <a:spcPts val="0"/>
        </a:spcAft>
        <a:buClr>
          <a:schemeClr val="accent1"/>
        </a:buClr>
        <a:buSzPct val="80000"/>
        <a:buFont typeface="Wingdings 3" charset="2"/>
        <a:buChar char=""/>
        <a:defRPr sz="1500" b="0" i="0" kern="1200">
          <a:solidFill>
            <a:schemeClr val="tx1"/>
          </a:solidFill>
          <a:latin typeface="+mj-lt"/>
          <a:ea typeface="+mj-ea"/>
          <a:cs typeface="+mj-cs"/>
        </a:defRPr>
      </a:lvl6pPr>
      <a:lvl7pPr marL="2971403" indent="-228570" algn="l" defTabSz="457138" rtl="0" eaLnBrk="1" latinLnBrk="0" hangingPunct="1">
        <a:spcBef>
          <a:spcPts val="1000"/>
        </a:spcBef>
        <a:spcAft>
          <a:spcPts val="0"/>
        </a:spcAft>
        <a:buClr>
          <a:schemeClr val="accent1"/>
        </a:buClr>
        <a:buSzPct val="80000"/>
        <a:buFont typeface="Wingdings 3" charset="2"/>
        <a:buChar char=""/>
        <a:defRPr sz="1500" b="0" i="0" kern="1200">
          <a:solidFill>
            <a:schemeClr val="tx1"/>
          </a:solidFill>
          <a:latin typeface="+mj-lt"/>
          <a:ea typeface="+mj-ea"/>
          <a:cs typeface="+mj-cs"/>
        </a:defRPr>
      </a:lvl7pPr>
      <a:lvl8pPr marL="3428543" indent="-228570" algn="l" defTabSz="457138" rtl="0" eaLnBrk="1" latinLnBrk="0" hangingPunct="1">
        <a:spcBef>
          <a:spcPts val="1000"/>
        </a:spcBef>
        <a:spcAft>
          <a:spcPts val="0"/>
        </a:spcAft>
        <a:buClr>
          <a:schemeClr val="accent1"/>
        </a:buClr>
        <a:buSzPct val="80000"/>
        <a:buFont typeface="Wingdings 3" charset="2"/>
        <a:buChar char=""/>
        <a:defRPr sz="1500" b="0" i="0" kern="1200">
          <a:solidFill>
            <a:schemeClr val="tx1"/>
          </a:solidFill>
          <a:latin typeface="+mj-lt"/>
          <a:ea typeface="+mj-ea"/>
          <a:cs typeface="+mj-cs"/>
        </a:defRPr>
      </a:lvl8pPr>
      <a:lvl9pPr marL="3885681" indent="-228570" algn="l" defTabSz="457138" rtl="0" eaLnBrk="1" latinLnBrk="0" hangingPunct="1">
        <a:spcBef>
          <a:spcPts val="1000"/>
        </a:spcBef>
        <a:spcAft>
          <a:spcPts val="0"/>
        </a:spcAft>
        <a:buClr>
          <a:schemeClr val="accent1"/>
        </a:buClr>
        <a:buSzPct val="80000"/>
        <a:buFont typeface="Wingdings 3" charset="2"/>
        <a:buChar char=""/>
        <a:defRPr sz="1500" b="0" i="0" kern="1200">
          <a:solidFill>
            <a:schemeClr val="tx1"/>
          </a:solidFill>
          <a:latin typeface="+mj-lt"/>
          <a:ea typeface="+mj-ea"/>
          <a:cs typeface="+mj-cs"/>
        </a:defRPr>
      </a:lvl9pPr>
    </p:bodyStyle>
    <p:otherStyle>
      <a:defPPr>
        <a:defRPr lang="en-US"/>
      </a:defPPr>
      <a:lvl1pPr marL="0" algn="l" defTabSz="457138" rtl="0" eaLnBrk="1" latinLnBrk="0" hangingPunct="1">
        <a:defRPr sz="1900" kern="1200">
          <a:solidFill>
            <a:schemeClr val="tx1"/>
          </a:solidFill>
          <a:latin typeface="+mn-lt"/>
          <a:ea typeface="+mn-ea"/>
          <a:cs typeface="+mn-cs"/>
        </a:defRPr>
      </a:lvl1pPr>
      <a:lvl2pPr marL="457138" algn="l" defTabSz="457138" rtl="0" eaLnBrk="1" latinLnBrk="0" hangingPunct="1">
        <a:defRPr sz="1900" kern="1200">
          <a:solidFill>
            <a:schemeClr val="tx1"/>
          </a:solidFill>
          <a:latin typeface="+mn-lt"/>
          <a:ea typeface="+mn-ea"/>
          <a:cs typeface="+mn-cs"/>
        </a:defRPr>
      </a:lvl2pPr>
      <a:lvl3pPr marL="914278" algn="l" defTabSz="457138" rtl="0" eaLnBrk="1" latinLnBrk="0" hangingPunct="1">
        <a:defRPr sz="1900" kern="1200">
          <a:solidFill>
            <a:schemeClr val="tx1"/>
          </a:solidFill>
          <a:latin typeface="+mn-lt"/>
          <a:ea typeface="+mn-ea"/>
          <a:cs typeface="+mn-cs"/>
        </a:defRPr>
      </a:lvl3pPr>
      <a:lvl4pPr marL="1371417" algn="l" defTabSz="457138" rtl="0" eaLnBrk="1" latinLnBrk="0" hangingPunct="1">
        <a:defRPr sz="1900" kern="1200">
          <a:solidFill>
            <a:schemeClr val="tx1"/>
          </a:solidFill>
          <a:latin typeface="+mn-lt"/>
          <a:ea typeface="+mn-ea"/>
          <a:cs typeface="+mn-cs"/>
        </a:defRPr>
      </a:lvl4pPr>
      <a:lvl5pPr marL="1828556" algn="l" defTabSz="457138" rtl="0" eaLnBrk="1" latinLnBrk="0" hangingPunct="1">
        <a:defRPr sz="1900" kern="1200">
          <a:solidFill>
            <a:schemeClr val="tx1"/>
          </a:solidFill>
          <a:latin typeface="+mn-lt"/>
          <a:ea typeface="+mn-ea"/>
          <a:cs typeface="+mn-cs"/>
        </a:defRPr>
      </a:lvl5pPr>
      <a:lvl6pPr marL="2285695" algn="l" defTabSz="457138" rtl="0" eaLnBrk="1" latinLnBrk="0" hangingPunct="1">
        <a:defRPr sz="1900" kern="1200">
          <a:solidFill>
            <a:schemeClr val="tx1"/>
          </a:solidFill>
          <a:latin typeface="+mn-lt"/>
          <a:ea typeface="+mn-ea"/>
          <a:cs typeface="+mn-cs"/>
        </a:defRPr>
      </a:lvl6pPr>
      <a:lvl7pPr marL="2742834" algn="l" defTabSz="457138" rtl="0" eaLnBrk="1" latinLnBrk="0" hangingPunct="1">
        <a:defRPr sz="1900" kern="1200">
          <a:solidFill>
            <a:schemeClr val="tx1"/>
          </a:solidFill>
          <a:latin typeface="+mn-lt"/>
          <a:ea typeface="+mn-ea"/>
          <a:cs typeface="+mn-cs"/>
        </a:defRPr>
      </a:lvl7pPr>
      <a:lvl8pPr marL="3199973" algn="l" defTabSz="457138" rtl="0" eaLnBrk="1" latinLnBrk="0" hangingPunct="1">
        <a:defRPr sz="1900" kern="1200">
          <a:solidFill>
            <a:schemeClr val="tx1"/>
          </a:solidFill>
          <a:latin typeface="+mn-lt"/>
          <a:ea typeface="+mn-ea"/>
          <a:cs typeface="+mn-cs"/>
        </a:defRPr>
      </a:lvl8pPr>
      <a:lvl9pPr marL="3657113" algn="l" defTabSz="457138"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27" tIns="45714" rIns="91427" bIns="45714"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4"/>
            <a:ext cx="10515600" cy="4351339"/>
          </a:xfrm>
          <a:prstGeom prst="rect">
            <a:avLst/>
          </a:prstGeom>
        </p:spPr>
        <p:txBody>
          <a:bodyPr vert="horz" lIns="91427" tIns="45714" rIns="91427"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2"/>
            <a:ext cx="2743200" cy="365125"/>
          </a:xfrm>
          <a:prstGeom prst="rect">
            <a:avLst/>
          </a:prstGeom>
        </p:spPr>
        <p:txBody>
          <a:bodyPr vert="horz" lIns="91427" tIns="45714" rIns="91427" bIns="45714" rtlCol="0" anchor="ctr"/>
          <a:lstStyle>
            <a:lvl1pPr algn="l">
              <a:defRPr sz="1200">
                <a:solidFill>
                  <a:schemeClr val="tx1">
                    <a:tint val="75000"/>
                  </a:schemeClr>
                </a:solidFill>
              </a:defRPr>
            </a:lvl1pPr>
          </a:lstStyle>
          <a:p>
            <a:fld id="{5914471D-9CCD-4A81-AE93-D270E8798F72}" type="datetime1">
              <a:rPr lang="en-US" smtClean="0"/>
              <a:t>1/28/2016</a:t>
            </a:fld>
            <a:endParaRPr lang="en-IN"/>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27" tIns="45714" rIns="91427" bIns="45714"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27" tIns="45714" rIns="91427" bIns="45714" rtlCol="0" anchor="ctr"/>
          <a:lstStyle>
            <a:lvl1pPr algn="r">
              <a:defRPr sz="1200">
                <a:solidFill>
                  <a:schemeClr val="tx1">
                    <a:tint val="75000"/>
                  </a:schemeClr>
                </a:solidFill>
              </a:defRPr>
            </a:lvl1pPr>
          </a:lstStyle>
          <a:p>
            <a:fld id="{70287D02-AD99-46D3-8350-6F3ACA596EAE}" type="slidenum">
              <a:rPr lang="en-IN" smtClean="0"/>
              <a:pPr/>
              <a:t>‹#›</a:t>
            </a:fld>
            <a:endParaRPr lang="en-IN"/>
          </a:p>
        </p:txBody>
      </p:sp>
    </p:spTree>
    <p:extLst>
      <p:ext uri="{BB962C8B-B14F-4D97-AF65-F5344CB8AC3E}">
        <p14:creationId xmlns:p14="http://schemas.microsoft.com/office/powerpoint/2010/main" val="368516450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hdr="0" ftr="0" dt="0"/>
  <p:txStyles>
    <p:titleStyle>
      <a:lvl1pPr algn="l" defTabSz="9142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0" indent="-228570" algn="l" defTabSz="9142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08" indent="-228570" algn="l" defTabSz="9142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48" indent="-228570" algn="l" defTabSz="9142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86" indent="-228570" algn="l" defTabSz="9142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25" indent="-228570" algn="l" defTabSz="9142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265" indent="-228570" algn="l" defTabSz="9142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403" indent="-228570" algn="l" defTabSz="9142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543" indent="-228570" algn="l" defTabSz="9142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681" indent="-228570" algn="l" defTabSz="9142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78" rtl="0" eaLnBrk="1" latinLnBrk="0" hangingPunct="1">
        <a:defRPr sz="1900" kern="1200">
          <a:solidFill>
            <a:schemeClr val="tx1"/>
          </a:solidFill>
          <a:latin typeface="+mn-lt"/>
          <a:ea typeface="+mn-ea"/>
          <a:cs typeface="+mn-cs"/>
        </a:defRPr>
      </a:lvl1pPr>
      <a:lvl2pPr marL="457138" algn="l" defTabSz="914278" rtl="0" eaLnBrk="1" latinLnBrk="0" hangingPunct="1">
        <a:defRPr sz="1900" kern="1200">
          <a:solidFill>
            <a:schemeClr val="tx1"/>
          </a:solidFill>
          <a:latin typeface="+mn-lt"/>
          <a:ea typeface="+mn-ea"/>
          <a:cs typeface="+mn-cs"/>
        </a:defRPr>
      </a:lvl2pPr>
      <a:lvl3pPr marL="914278" algn="l" defTabSz="914278" rtl="0" eaLnBrk="1" latinLnBrk="0" hangingPunct="1">
        <a:defRPr sz="1900" kern="1200">
          <a:solidFill>
            <a:schemeClr val="tx1"/>
          </a:solidFill>
          <a:latin typeface="+mn-lt"/>
          <a:ea typeface="+mn-ea"/>
          <a:cs typeface="+mn-cs"/>
        </a:defRPr>
      </a:lvl3pPr>
      <a:lvl4pPr marL="1371417" algn="l" defTabSz="914278" rtl="0" eaLnBrk="1" latinLnBrk="0" hangingPunct="1">
        <a:defRPr sz="1900" kern="1200">
          <a:solidFill>
            <a:schemeClr val="tx1"/>
          </a:solidFill>
          <a:latin typeface="+mn-lt"/>
          <a:ea typeface="+mn-ea"/>
          <a:cs typeface="+mn-cs"/>
        </a:defRPr>
      </a:lvl4pPr>
      <a:lvl5pPr marL="1828556" algn="l" defTabSz="914278" rtl="0" eaLnBrk="1" latinLnBrk="0" hangingPunct="1">
        <a:defRPr sz="1900" kern="1200">
          <a:solidFill>
            <a:schemeClr val="tx1"/>
          </a:solidFill>
          <a:latin typeface="+mn-lt"/>
          <a:ea typeface="+mn-ea"/>
          <a:cs typeface="+mn-cs"/>
        </a:defRPr>
      </a:lvl5pPr>
      <a:lvl6pPr marL="2285695" algn="l" defTabSz="914278" rtl="0" eaLnBrk="1" latinLnBrk="0" hangingPunct="1">
        <a:defRPr sz="1900" kern="1200">
          <a:solidFill>
            <a:schemeClr val="tx1"/>
          </a:solidFill>
          <a:latin typeface="+mn-lt"/>
          <a:ea typeface="+mn-ea"/>
          <a:cs typeface="+mn-cs"/>
        </a:defRPr>
      </a:lvl6pPr>
      <a:lvl7pPr marL="2742834" algn="l" defTabSz="914278" rtl="0" eaLnBrk="1" latinLnBrk="0" hangingPunct="1">
        <a:defRPr sz="1900" kern="1200">
          <a:solidFill>
            <a:schemeClr val="tx1"/>
          </a:solidFill>
          <a:latin typeface="+mn-lt"/>
          <a:ea typeface="+mn-ea"/>
          <a:cs typeface="+mn-cs"/>
        </a:defRPr>
      </a:lvl7pPr>
      <a:lvl8pPr marL="3199973" algn="l" defTabSz="914278" rtl="0" eaLnBrk="1" latinLnBrk="0" hangingPunct="1">
        <a:defRPr sz="1900" kern="1200">
          <a:solidFill>
            <a:schemeClr val="tx1"/>
          </a:solidFill>
          <a:latin typeface="+mn-lt"/>
          <a:ea typeface="+mn-ea"/>
          <a:cs typeface="+mn-cs"/>
        </a:defRPr>
      </a:lvl8pPr>
      <a:lvl9pPr marL="3657113" algn="l" defTabSz="914278"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image" Target="../media/image6.png"/><Relationship Id="rId7" Type="http://schemas.openxmlformats.org/officeDocument/2006/relationships/image" Target="../media/image40.gif"/><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18.png"/><Relationship Id="rId4" Type="http://schemas.openxmlformats.org/officeDocument/2006/relationships/image" Target="../media/image7.pn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2.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4.png"/><Relationship Id="rId7"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6.gif"/><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emf"/></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7.png"/><Relationship Id="rId9" Type="http://schemas.openxmlformats.org/officeDocument/2006/relationships/image" Target="../media/image8.jpeg"/></Relationships>
</file>

<file path=ppt/slides/_rels/slide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6.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5.gif"/><Relationship Id="rId5" Type="http://schemas.openxmlformats.org/officeDocument/2006/relationships/image" Target="../media/image18.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4646" y="1495092"/>
            <a:ext cx="10266475" cy="1083543"/>
          </a:xfrm>
        </p:spPr>
        <p:txBody>
          <a:bodyPr/>
          <a:lstStyle/>
          <a:p>
            <a:pPr algn="ctr"/>
            <a:r>
              <a:rPr lang="en-US" sz="3600" dirty="0" smtClean="0">
                <a:solidFill>
                  <a:schemeClr val="tx1"/>
                </a:solidFill>
                <a:latin typeface="Calibri" pitchFamily="34" charset="0"/>
              </a:rPr>
              <a:t>Advances and Challenges in Tropical Cyclone Track, Structure and Intensity Predictions</a:t>
            </a:r>
            <a:endParaRPr lang="en-US" sz="3600" dirty="0">
              <a:solidFill>
                <a:schemeClr val="tx1"/>
              </a:solidFill>
              <a:latin typeface="Calibri" pitchFamily="34" charset="0"/>
            </a:endParaRPr>
          </a:p>
        </p:txBody>
      </p:sp>
      <p:sp>
        <p:nvSpPr>
          <p:cNvPr id="3" name="Subtitle 2"/>
          <p:cNvSpPr>
            <a:spLocks noGrp="1"/>
          </p:cNvSpPr>
          <p:nvPr>
            <p:ph type="subTitle" idx="1"/>
          </p:nvPr>
        </p:nvSpPr>
        <p:spPr>
          <a:xfrm>
            <a:off x="706323" y="2954523"/>
            <a:ext cx="10195441" cy="1148136"/>
          </a:xfrm>
        </p:spPr>
        <p:txBody>
          <a:bodyPr>
            <a:normAutofit/>
          </a:bodyPr>
          <a:lstStyle/>
          <a:p>
            <a:pPr algn="ctr"/>
            <a:r>
              <a:rPr lang="en-US" i="1" dirty="0">
                <a:solidFill>
                  <a:schemeClr val="tx1"/>
                </a:solidFill>
                <a:latin typeface="Calibri" pitchFamily="34" charset="0"/>
              </a:rPr>
              <a:t>Sundararaman</a:t>
            </a:r>
            <a:r>
              <a:rPr lang="en-US" i="1" baseline="0" dirty="0">
                <a:solidFill>
                  <a:schemeClr val="tx1"/>
                </a:solidFill>
                <a:latin typeface="Calibri" pitchFamily="34" charset="0"/>
              </a:rPr>
              <a:t> gopalakrishnan  (gopal)</a:t>
            </a:r>
          </a:p>
          <a:p>
            <a:pPr algn="ctr"/>
            <a:r>
              <a:rPr lang="en-US" i="1" baseline="0" dirty="0">
                <a:solidFill>
                  <a:schemeClr val="tx1"/>
                </a:solidFill>
                <a:latin typeface="Calibri" pitchFamily="34" charset="0"/>
              </a:rPr>
              <a:t>noaa/aoml/Hurricane research division, Miami, FL, USA</a:t>
            </a:r>
          </a:p>
          <a:p>
            <a:endParaRPr lang="en-US" b="1" dirty="0"/>
          </a:p>
          <a:p>
            <a:pPr algn="ctr"/>
            <a:endParaRPr lang="en-US" sz="2000" b="1" i="0" kern="1200" cap="all" dirty="0">
              <a:solidFill>
                <a:schemeClr val="accent1">
                  <a:lumMod val="60000"/>
                  <a:lumOff val="40000"/>
                </a:schemeClr>
              </a:solidFill>
              <a:effectLst/>
              <a:latin typeface="+mj-lt"/>
              <a:ea typeface="+mj-ea"/>
              <a:cs typeface="+mj-cs"/>
            </a:endParaRPr>
          </a:p>
        </p:txBody>
      </p:sp>
      <p:pic>
        <p:nvPicPr>
          <p:cNvPr id="7" name="Picture 6"/>
          <p:cNvPicPr>
            <a:picLocks noChangeAspect="1"/>
          </p:cNvPicPr>
          <p:nvPr/>
        </p:nvPicPr>
        <p:blipFill>
          <a:blip r:embed="rId3"/>
          <a:stretch>
            <a:fillRect/>
          </a:stretch>
        </p:blipFill>
        <p:spPr>
          <a:xfrm>
            <a:off x="467923" y="5493948"/>
            <a:ext cx="987815" cy="983052"/>
          </a:xfrm>
          <a:prstGeom prst="rect">
            <a:avLst/>
          </a:prstGeom>
        </p:spPr>
      </p:pic>
      <p:pic>
        <p:nvPicPr>
          <p:cNvPr id="9" name="Picture 8"/>
          <p:cNvPicPr>
            <a:picLocks noChangeAspect="1"/>
          </p:cNvPicPr>
          <p:nvPr/>
        </p:nvPicPr>
        <p:blipFill>
          <a:blip r:embed="rId4"/>
          <a:stretch>
            <a:fillRect/>
          </a:stretch>
        </p:blipFill>
        <p:spPr>
          <a:xfrm>
            <a:off x="10480675" y="5486400"/>
            <a:ext cx="1183753" cy="1185593"/>
          </a:xfrm>
          <a:prstGeom prst="rect">
            <a:avLst/>
          </a:prstGeom>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6727" y="5486400"/>
            <a:ext cx="7743705" cy="107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4"/>
          <p:cNvSpPr txBox="1"/>
          <p:nvPr/>
        </p:nvSpPr>
        <p:spPr>
          <a:xfrm>
            <a:off x="2236727" y="4901625"/>
            <a:ext cx="7412824" cy="584775"/>
          </a:xfrm>
          <a:prstGeom prst="rect">
            <a:avLst/>
          </a:prstGeom>
        </p:spPr>
        <p:txBody>
          <a:bodyPr wrap="square">
            <a:spAutoFit/>
          </a:bodyPr>
          <a:lstStyle/>
          <a:p>
            <a:pPr algn="ctr"/>
            <a:endParaRPr lang="en-US" sz="1600" dirty="0">
              <a:solidFill>
                <a:srgbClr val="FFFF00"/>
              </a:solidFill>
            </a:endParaRPr>
          </a:p>
          <a:p>
            <a:pPr algn="ctr"/>
            <a:r>
              <a:rPr lang="en-US" sz="1600" i="1" u="none" dirty="0" smtClean="0">
                <a:latin typeface="Calibri" pitchFamily="34" charset="0"/>
              </a:rPr>
              <a:t>Presented</a:t>
            </a:r>
            <a:r>
              <a:rPr lang="en-US" sz="1600" i="1" dirty="0">
                <a:latin typeface="Calibri" pitchFamily="34" charset="0"/>
              </a:rPr>
              <a:t> </a:t>
            </a:r>
            <a:r>
              <a:rPr lang="en-US" sz="1600" i="1" dirty="0" smtClean="0">
                <a:latin typeface="Calibri" pitchFamily="34" charset="0"/>
              </a:rPr>
              <a:t>at the Shanghai Typhoon Institute, CMA, December 2016</a:t>
            </a:r>
            <a:endParaRPr lang="en-US" sz="1600" i="1" u="none" dirty="0">
              <a:latin typeface="Calibri" pitchFamily="34" charset="0"/>
            </a:endParaRPr>
          </a:p>
        </p:txBody>
      </p:sp>
      <p:pic>
        <p:nvPicPr>
          <p:cNvPr id="11" name="Picture 2" descr="Three Storm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80" y="-27384"/>
            <a:ext cx="12216680" cy="6813376"/>
          </a:xfrm>
          <a:prstGeom prst="rect">
            <a:avLst/>
          </a:prstGeom>
          <a:noFill/>
          <a:extLst>
            <a:ext uri="{909E8E84-426E-40DD-AFC4-6F175D3DCCD1}">
              <a14:hiddenFill xmlns:a14="http://schemas.microsoft.com/office/drawing/2010/main">
                <a:solidFill>
                  <a:srgbClr val="FFFFFF"/>
                </a:solidFill>
              </a14:hiddenFill>
            </a:ext>
          </a:extLst>
        </p:spPr>
      </p:pic>
      <p:sp>
        <p:nvSpPr>
          <p:cNvPr id="14" name="Subtitle 2"/>
          <p:cNvSpPr txBox="1">
            <a:spLocks/>
          </p:cNvSpPr>
          <p:nvPr/>
        </p:nvSpPr>
        <p:spPr>
          <a:xfrm>
            <a:off x="226672" y="2940421"/>
            <a:ext cx="5701211" cy="1249723"/>
          </a:xfrm>
          <a:prstGeom prst="rect">
            <a:avLst/>
          </a:prstGeom>
        </p:spPr>
        <p:txBody>
          <a:bodyPr vert="horz" lIns="91427" tIns="45714" rIns="91427" bIns="45714" rtlCol="0" anchor="t">
            <a:normAutofit/>
          </a:bodyPr>
          <a:lstStyle>
            <a:lvl1pPr marL="0" indent="0" algn="l" defTabSz="457138"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138" indent="0" algn="ctr" defTabSz="457138" rtl="0" eaLnBrk="1" latinLnBrk="0" hangingPunct="1">
              <a:spcBef>
                <a:spcPts val="1000"/>
              </a:spcBef>
              <a:spcAft>
                <a:spcPts val="0"/>
              </a:spcAft>
              <a:buClr>
                <a:schemeClr val="accent1"/>
              </a:buClr>
              <a:buSzPct val="80000"/>
              <a:buFont typeface="Wingdings 3" charset="2"/>
              <a:buNone/>
              <a:defRPr sz="1900" b="0" i="0" kern="1200">
                <a:solidFill>
                  <a:schemeClr val="tx1">
                    <a:tint val="75000"/>
                  </a:schemeClr>
                </a:solidFill>
                <a:latin typeface="+mj-lt"/>
                <a:ea typeface="+mj-ea"/>
                <a:cs typeface="+mj-cs"/>
              </a:defRPr>
            </a:lvl2pPr>
            <a:lvl3pPr marL="914278" indent="0" algn="ctr" defTabSz="457138"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417" indent="0" algn="ctr" defTabSz="457138" rtl="0" eaLnBrk="1" latinLnBrk="0" hangingPunct="1">
              <a:spcBef>
                <a:spcPts val="1000"/>
              </a:spcBef>
              <a:spcAft>
                <a:spcPts val="0"/>
              </a:spcAft>
              <a:buClr>
                <a:schemeClr val="accent1"/>
              </a:buClr>
              <a:buSzPct val="80000"/>
              <a:buFont typeface="Wingdings 3" charset="2"/>
              <a:buNone/>
              <a:defRPr sz="1500" b="0" i="0" kern="1200">
                <a:solidFill>
                  <a:schemeClr val="tx1">
                    <a:tint val="75000"/>
                  </a:schemeClr>
                </a:solidFill>
                <a:latin typeface="+mj-lt"/>
                <a:ea typeface="+mj-ea"/>
                <a:cs typeface="+mj-cs"/>
              </a:defRPr>
            </a:lvl4pPr>
            <a:lvl5pPr marL="1828556" indent="0" algn="ctr" defTabSz="457138" rtl="0" eaLnBrk="1" latinLnBrk="0" hangingPunct="1">
              <a:spcBef>
                <a:spcPts val="1000"/>
              </a:spcBef>
              <a:spcAft>
                <a:spcPts val="0"/>
              </a:spcAft>
              <a:buClr>
                <a:schemeClr val="accent1"/>
              </a:buClr>
              <a:buSzPct val="80000"/>
              <a:buFont typeface="Wingdings 3" charset="2"/>
              <a:buNone/>
              <a:defRPr sz="1500" b="0" i="0" kern="1200">
                <a:solidFill>
                  <a:schemeClr val="tx1">
                    <a:tint val="75000"/>
                  </a:schemeClr>
                </a:solidFill>
                <a:latin typeface="+mj-lt"/>
                <a:ea typeface="+mj-ea"/>
                <a:cs typeface="+mj-cs"/>
              </a:defRPr>
            </a:lvl5pPr>
            <a:lvl6pPr marL="2285695" indent="0" algn="ctr" defTabSz="457138" rtl="0" eaLnBrk="1" latinLnBrk="0" hangingPunct="1">
              <a:spcBef>
                <a:spcPts val="1000"/>
              </a:spcBef>
              <a:spcAft>
                <a:spcPts val="0"/>
              </a:spcAft>
              <a:buClr>
                <a:schemeClr val="accent1"/>
              </a:buClr>
              <a:buSzPct val="80000"/>
              <a:buFont typeface="Wingdings 3" charset="2"/>
              <a:buNone/>
              <a:defRPr sz="1500" b="0" i="0" kern="1200">
                <a:solidFill>
                  <a:schemeClr val="tx1">
                    <a:tint val="75000"/>
                  </a:schemeClr>
                </a:solidFill>
                <a:latin typeface="+mj-lt"/>
                <a:ea typeface="+mj-ea"/>
                <a:cs typeface="+mj-cs"/>
              </a:defRPr>
            </a:lvl6pPr>
            <a:lvl7pPr marL="2742834" indent="0" algn="ctr" defTabSz="457138" rtl="0" eaLnBrk="1" latinLnBrk="0" hangingPunct="1">
              <a:spcBef>
                <a:spcPts val="1000"/>
              </a:spcBef>
              <a:spcAft>
                <a:spcPts val="0"/>
              </a:spcAft>
              <a:buClr>
                <a:schemeClr val="accent1"/>
              </a:buClr>
              <a:buSzPct val="80000"/>
              <a:buFont typeface="Wingdings 3" charset="2"/>
              <a:buNone/>
              <a:defRPr sz="1500" b="0" i="0" kern="1200">
                <a:solidFill>
                  <a:schemeClr val="tx1">
                    <a:tint val="75000"/>
                  </a:schemeClr>
                </a:solidFill>
                <a:latin typeface="+mj-lt"/>
                <a:ea typeface="+mj-ea"/>
                <a:cs typeface="+mj-cs"/>
              </a:defRPr>
            </a:lvl7pPr>
            <a:lvl8pPr marL="3199973" indent="0" algn="ctr" defTabSz="457138" rtl="0" eaLnBrk="1" latinLnBrk="0" hangingPunct="1">
              <a:spcBef>
                <a:spcPts val="1000"/>
              </a:spcBef>
              <a:spcAft>
                <a:spcPts val="0"/>
              </a:spcAft>
              <a:buClr>
                <a:schemeClr val="accent1"/>
              </a:buClr>
              <a:buSzPct val="80000"/>
              <a:buFont typeface="Wingdings 3" charset="2"/>
              <a:buNone/>
              <a:defRPr sz="1500" b="0" i="0" kern="1200">
                <a:solidFill>
                  <a:schemeClr val="tx1">
                    <a:tint val="75000"/>
                  </a:schemeClr>
                </a:solidFill>
                <a:latin typeface="+mj-lt"/>
                <a:ea typeface="+mj-ea"/>
                <a:cs typeface="+mj-cs"/>
              </a:defRPr>
            </a:lvl8pPr>
            <a:lvl9pPr marL="3657113" indent="0" algn="ctr" defTabSz="457138" rtl="0" eaLnBrk="1" latinLnBrk="0" hangingPunct="1">
              <a:spcBef>
                <a:spcPts val="1000"/>
              </a:spcBef>
              <a:spcAft>
                <a:spcPts val="0"/>
              </a:spcAft>
              <a:buClr>
                <a:schemeClr val="accent1"/>
              </a:buClr>
              <a:buSzPct val="80000"/>
              <a:buFont typeface="Wingdings 3" charset="2"/>
              <a:buNone/>
              <a:defRPr sz="1500" b="0" i="0" kern="1200">
                <a:solidFill>
                  <a:schemeClr val="tx1">
                    <a:tint val="75000"/>
                  </a:schemeClr>
                </a:solidFill>
                <a:latin typeface="+mj-lt"/>
                <a:ea typeface="+mj-ea"/>
                <a:cs typeface="+mj-cs"/>
              </a:defRPr>
            </a:lvl9pPr>
          </a:lstStyle>
          <a:p>
            <a:r>
              <a:rPr lang="en-US" sz="1600" b="1" i="1" dirty="0" err="1" smtClean="0">
                <a:solidFill>
                  <a:schemeClr val="tx1"/>
                </a:solidFill>
                <a:latin typeface="Calibri" panose="020F0502020204030204" pitchFamily="34" charset="0"/>
              </a:rPr>
              <a:t>Sundararaman</a:t>
            </a:r>
            <a:r>
              <a:rPr lang="en-US" sz="1600" b="1" i="1" dirty="0" smtClean="0">
                <a:solidFill>
                  <a:schemeClr val="tx1"/>
                </a:solidFill>
                <a:latin typeface="Calibri" panose="020F0502020204030204" pitchFamily="34" charset="0"/>
              </a:rPr>
              <a:t> </a:t>
            </a:r>
            <a:r>
              <a:rPr lang="en-US" sz="1600" b="1" i="1" dirty="0" err="1" smtClean="0">
                <a:solidFill>
                  <a:schemeClr val="tx1"/>
                </a:solidFill>
                <a:latin typeface="Calibri" panose="020F0502020204030204" pitchFamily="34" charset="0"/>
              </a:rPr>
              <a:t>Gopalakrishnan</a:t>
            </a:r>
            <a:r>
              <a:rPr lang="en-US" sz="1600" b="1" i="1" dirty="0" smtClean="0">
                <a:solidFill>
                  <a:schemeClr val="tx1"/>
                </a:solidFill>
                <a:latin typeface="Calibri" panose="020F0502020204030204" pitchFamily="34" charset="0"/>
              </a:rPr>
              <a:t>  (</a:t>
            </a:r>
            <a:r>
              <a:rPr lang="en-US" sz="1600" b="1" i="1" dirty="0" err="1" smtClean="0">
                <a:solidFill>
                  <a:schemeClr val="tx1"/>
                </a:solidFill>
                <a:latin typeface="Calibri" panose="020F0502020204030204" pitchFamily="34" charset="0"/>
              </a:rPr>
              <a:t>gopal</a:t>
            </a:r>
            <a:r>
              <a:rPr lang="en-US" sz="1600" b="1" i="1" dirty="0" smtClean="0">
                <a:solidFill>
                  <a:schemeClr val="tx1"/>
                </a:solidFill>
                <a:latin typeface="Calibri" panose="020F0502020204030204" pitchFamily="34" charset="0"/>
              </a:rPr>
              <a:t>)</a:t>
            </a:r>
          </a:p>
          <a:p>
            <a:r>
              <a:rPr lang="en-US" sz="1600" b="1" i="1" dirty="0">
                <a:solidFill>
                  <a:schemeClr val="tx1"/>
                </a:solidFill>
                <a:latin typeface="Calibri" panose="020F0502020204030204" pitchFamily="34" charset="0"/>
              </a:rPr>
              <a:t>Thiago quirino and frank marks</a:t>
            </a:r>
            <a:endParaRPr lang="en-US" sz="1600" b="1" i="1" dirty="0" smtClean="0">
              <a:solidFill>
                <a:schemeClr val="tx1"/>
              </a:solidFill>
              <a:latin typeface="Calibri" panose="020F0502020204030204" pitchFamily="34" charset="0"/>
            </a:endParaRPr>
          </a:p>
          <a:p>
            <a:r>
              <a:rPr lang="en-US" sz="1600" b="1" i="1" dirty="0" smtClean="0">
                <a:solidFill>
                  <a:schemeClr val="tx1"/>
                </a:solidFill>
                <a:latin typeface="Calibri" panose="020F0502020204030204" pitchFamily="34" charset="0"/>
              </a:rPr>
              <a:t>NOAA/AOML/Hurricane Research Division,  Miami, FL, USA</a:t>
            </a:r>
          </a:p>
          <a:p>
            <a:endParaRPr lang="en-US" sz="1600" b="1" dirty="0" smtClean="0">
              <a:latin typeface="Calibri" panose="020F0502020204030204" pitchFamily="34" charset="0"/>
            </a:endParaRPr>
          </a:p>
          <a:p>
            <a:pPr algn="ctr"/>
            <a:endParaRPr lang="en-US" b="1" dirty="0">
              <a:solidFill>
                <a:schemeClr val="accent1">
                  <a:lumMod val="60000"/>
                  <a:lumOff val="40000"/>
                </a:schemeClr>
              </a:solidFill>
            </a:endParaRPr>
          </a:p>
        </p:txBody>
      </p:sp>
      <p:pic>
        <p:nvPicPr>
          <p:cNvPr id="16" name="Picture 9" descr="Dept of Commerce Seal"/>
          <p:cNvPicPr>
            <a:picLocks noChangeAspect="1" noChangeArrowheads="1"/>
          </p:cNvPicPr>
          <p:nvPr/>
        </p:nvPicPr>
        <p:blipFill>
          <a:blip r:embed="rId7"/>
          <a:srcRect/>
          <a:stretch>
            <a:fillRect/>
          </a:stretch>
        </p:blipFill>
        <p:spPr bwMode="auto">
          <a:xfrm>
            <a:off x="0" y="6037264"/>
            <a:ext cx="1100667" cy="820737"/>
          </a:xfrm>
          <a:prstGeom prst="rect">
            <a:avLst/>
          </a:prstGeom>
          <a:noFill/>
          <a:effectLst>
            <a:outerShdw blurRad="63500" dist="37026" dir="7998880" algn="ctr" rotWithShape="0">
              <a:schemeClr val="bg2">
                <a:alpha val="50000"/>
              </a:schemeClr>
            </a:outerShdw>
          </a:effectLst>
        </p:spPr>
      </p:pic>
      <p:pic>
        <p:nvPicPr>
          <p:cNvPr id="17" name="Picture 10" descr="NOAA"/>
          <p:cNvPicPr>
            <a:picLocks noChangeAspect="1" noChangeArrowheads="1"/>
          </p:cNvPicPr>
          <p:nvPr/>
        </p:nvPicPr>
        <p:blipFill>
          <a:blip r:embed="rId8"/>
          <a:srcRect/>
          <a:stretch>
            <a:fillRect/>
          </a:stretch>
        </p:blipFill>
        <p:spPr bwMode="auto">
          <a:xfrm>
            <a:off x="10988600" y="5985474"/>
            <a:ext cx="1016000" cy="762000"/>
          </a:xfrm>
          <a:prstGeom prst="rect">
            <a:avLst/>
          </a:prstGeom>
          <a:noFill/>
          <a:effectLst>
            <a:outerShdw blurRad="63500" dist="37026" dir="7998880" algn="ctr" rotWithShape="0">
              <a:schemeClr val="bg2">
                <a:alpha val="50000"/>
              </a:schemeClr>
            </a:outerShdw>
          </a:effectLst>
        </p:spPr>
      </p:pic>
      <p:sp>
        <p:nvSpPr>
          <p:cNvPr id="4" name="Rectangle 3"/>
          <p:cNvSpPr/>
          <p:nvPr/>
        </p:nvSpPr>
        <p:spPr>
          <a:xfrm>
            <a:off x="4128120" y="5733256"/>
            <a:ext cx="7368480" cy="369332"/>
          </a:xfrm>
          <a:prstGeom prst="rect">
            <a:avLst/>
          </a:prstGeom>
        </p:spPr>
        <p:txBody>
          <a:bodyPr wrap="square">
            <a:spAutoFit/>
          </a:bodyPr>
          <a:lstStyle/>
          <a:p>
            <a:pPr algn="ctr"/>
            <a:r>
              <a:rPr lang="en-US" sz="1800" dirty="0" smtClean="0">
                <a:latin typeface="Calibri" pitchFamily="34" charset="0"/>
              </a:rPr>
              <a:t>AOML NGGPS Review</a:t>
            </a:r>
            <a:endParaRPr lang="en-US" sz="1800" dirty="0">
              <a:latin typeface="Calibri" pitchFamily="34" charset="0"/>
            </a:endParaRPr>
          </a:p>
        </p:txBody>
      </p:sp>
      <p:sp>
        <p:nvSpPr>
          <p:cNvPr id="5" name="Rectangle 4"/>
          <p:cNvSpPr/>
          <p:nvPr/>
        </p:nvSpPr>
        <p:spPr>
          <a:xfrm>
            <a:off x="4028703" y="4102659"/>
            <a:ext cx="1203201" cy="334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Earl</a:t>
            </a:r>
            <a:endParaRPr lang="en-US" b="1" dirty="0">
              <a:solidFill>
                <a:srgbClr val="FF0000"/>
              </a:solidFill>
            </a:endParaRPr>
          </a:p>
        </p:txBody>
      </p:sp>
      <p:sp>
        <p:nvSpPr>
          <p:cNvPr id="19" name="Rectangle 18"/>
          <p:cNvSpPr/>
          <p:nvPr/>
        </p:nvSpPr>
        <p:spPr>
          <a:xfrm>
            <a:off x="7464152" y="4734398"/>
            <a:ext cx="1203201" cy="334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Fiona</a:t>
            </a:r>
            <a:endParaRPr lang="en-US" b="1" dirty="0">
              <a:solidFill>
                <a:srgbClr val="FF0000"/>
              </a:solidFill>
            </a:endParaRPr>
          </a:p>
        </p:txBody>
      </p:sp>
      <p:sp>
        <p:nvSpPr>
          <p:cNvPr id="20" name="Rectangle 19"/>
          <p:cNvSpPr/>
          <p:nvPr/>
        </p:nvSpPr>
        <p:spPr>
          <a:xfrm>
            <a:off x="5943139" y="980728"/>
            <a:ext cx="1521013" cy="334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Dannielle</a:t>
            </a:r>
            <a:endParaRPr lang="en-US" b="1" dirty="0">
              <a:solidFill>
                <a:srgbClr val="FF0000"/>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pPr/>
              <a:t>1</a:t>
            </a:fld>
            <a:endParaRPr lang="en-US" dirty="0"/>
          </a:p>
        </p:txBody>
      </p:sp>
      <p:sp>
        <p:nvSpPr>
          <p:cNvPr id="18" name="Rectangle 17"/>
          <p:cNvSpPr/>
          <p:nvPr/>
        </p:nvSpPr>
        <p:spPr>
          <a:xfrm>
            <a:off x="214905" y="564099"/>
            <a:ext cx="6110591" cy="2062103"/>
          </a:xfrm>
          <a:prstGeom prst="rect">
            <a:avLst/>
          </a:prstGeom>
        </p:spPr>
        <p:txBody>
          <a:bodyPr wrap="square">
            <a:spAutoFit/>
          </a:bodyPr>
          <a:lstStyle/>
          <a:p>
            <a:r>
              <a:rPr lang="en-US" sz="3200" b="1" dirty="0">
                <a:latin typeface="Calibri" charset="0"/>
                <a:ea typeface="Calibri" charset="0"/>
                <a:cs typeface="Calibri" charset="0"/>
              </a:rPr>
              <a:t>A </a:t>
            </a:r>
            <a:r>
              <a:rPr lang="en-US" sz="3200" b="1" dirty="0" smtClean="0">
                <a:latin typeface="Calibri" charset="0"/>
                <a:ea typeface="Calibri" charset="0"/>
                <a:cs typeface="Calibri" charset="0"/>
              </a:rPr>
              <a:t>Generalized, Model-Core Independent </a:t>
            </a:r>
            <a:r>
              <a:rPr lang="en-US" sz="3200" b="1" dirty="0">
                <a:latin typeface="Calibri" charset="0"/>
                <a:ea typeface="Calibri" charset="0"/>
                <a:cs typeface="Calibri" charset="0"/>
              </a:rPr>
              <a:t>Nesting Technique: </a:t>
            </a:r>
            <a:r>
              <a:rPr lang="en-US" sz="3200" b="1" dirty="0" smtClean="0">
                <a:latin typeface="Calibri" charset="0"/>
                <a:ea typeface="Calibri" charset="0"/>
                <a:cs typeface="Calibri" charset="0"/>
              </a:rPr>
              <a:t>Services </a:t>
            </a:r>
            <a:r>
              <a:rPr lang="en-US" sz="3200" b="1" dirty="0">
                <a:latin typeface="Calibri" charset="0"/>
                <a:ea typeface="Calibri" charset="0"/>
                <a:cs typeface="Calibri" charset="0"/>
              </a:rPr>
              <a:t>to Support the Research to Operations </a:t>
            </a:r>
            <a:r>
              <a:rPr lang="en-US" sz="3200" b="1" dirty="0" smtClean="0">
                <a:latin typeface="Calibri" charset="0"/>
                <a:ea typeface="Calibri" charset="0"/>
                <a:cs typeface="Calibri" charset="0"/>
              </a:rPr>
              <a:t>(NGGPS) </a:t>
            </a:r>
            <a:r>
              <a:rPr lang="en-US" sz="3200" b="1" dirty="0">
                <a:latin typeface="Calibri" charset="0"/>
                <a:ea typeface="Calibri" charset="0"/>
                <a:cs typeface="Calibri" charset="0"/>
              </a:rPr>
              <a:t>Initiative</a:t>
            </a:r>
          </a:p>
        </p:txBody>
      </p:sp>
      <p:sp>
        <p:nvSpPr>
          <p:cNvPr id="21" name="Subtitle 2"/>
          <p:cNvSpPr txBox="1">
            <a:spLocks/>
          </p:cNvSpPr>
          <p:nvPr/>
        </p:nvSpPr>
        <p:spPr>
          <a:xfrm>
            <a:off x="241928" y="4539494"/>
            <a:ext cx="11018275" cy="1249723"/>
          </a:xfrm>
          <a:prstGeom prst="rect">
            <a:avLst/>
          </a:prstGeom>
        </p:spPr>
        <p:txBody>
          <a:bodyPr vert="horz" lIns="91427" tIns="45714" rIns="91427" bIns="45714" rtlCol="0" anchor="t">
            <a:normAutofit/>
          </a:bodyPr>
          <a:lstStyle>
            <a:lvl1pPr marL="0" indent="0" algn="l" defTabSz="457138"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138" indent="0" algn="ctr" defTabSz="457138" rtl="0" eaLnBrk="1" latinLnBrk="0" hangingPunct="1">
              <a:spcBef>
                <a:spcPts val="1000"/>
              </a:spcBef>
              <a:spcAft>
                <a:spcPts val="0"/>
              </a:spcAft>
              <a:buClr>
                <a:schemeClr val="accent1"/>
              </a:buClr>
              <a:buSzPct val="80000"/>
              <a:buFont typeface="Wingdings 3" charset="2"/>
              <a:buNone/>
              <a:defRPr sz="1900" b="0" i="0" kern="1200">
                <a:solidFill>
                  <a:schemeClr val="tx1">
                    <a:tint val="75000"/>
                  </a:schemeClr>
                </a:solidFill>
                <a:latin typeface="+mj-lt"/>
                <a:ea typeface="+mj-ea"/>
                <a:cs typeface="+mj-cs"/>
              </a:defRPr>
            </a:lvl2pPr>
            <a:lvl3pPr marL="914278" indent="0" algn="ctr" defTabSz="457138"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417" indent="0" algn="ctr" defTabSz="457138" rtl="0" eaLnBrk="1" latinLnBrk="0" hangingPunct="1">
              <a:spcBef>
                <a:spcPts val="1000"/>
              </a:spcBef>
              <a:spcAft>
                <a:spcPts val="0"/>
              </a:spcAft>
              <a:buClr>
                <a:schemeClr val="accent1"/>
              </a:buClr>
              <a:buSzPct val="80000"/>
              <a:buFont typeface="Wingdings 3" charset="2"/>
              <a:buNone/>
              <a:defRPr sz="1500" b="0" i="0" kern="1200">
                <a:solidFill>
                  <a:schemeClr val="tx1">
                    <a:tint val="75000"/>
                  </a:schemeClr>
                </a:solidFill>
                <a:latin typeface="+mj-lt"/>
                <a:ea typeface="+mj-ea"/>
                <a:cs typeface="+mj-cs"/>
              </a:defRPr>
            </a:lvl4pPr>
            <a:lvl5pPr marL="1828556" indent="0" algn="ctr" defTabSz="457138" rtl="0" eaLnBrk="1" latinLnBrk="0" hangingPunct="1">
              <a:spcBef>
                <a:spcPts val="1000"/>
              </a:spcBef>
              <a:spcAft>
                <a:spcPts val="0"/>
              </a:spcAft>
              <a:buClr>
                <a:schemeClr val="accent1"/>
              </a:buClr>
              <a:buSzPct val="80000"/>
              <a:buFont typeface="Wingdings 3" charset="2"/>
              <a:buNone/>
              <a:defRPr sz="1500" b="0" i="0" kern="1200">
                <a:solidFill>
                  <a:schemeClr val="tx1">
                    <a:tint val="75000"/>
                  </a:schemeClr>
                </a:solidFill>
                <a:latin typeface="+mj-lt"/>
                <a:ea typeface="+mj-ea"/>
                <a:cs typeface="+mj-cs"/>
              </a:defRPr>
            </a:lvl5pPr>
            <a:lvl6pPr marL="2285695" indent="0" algn="ctr" defTabSz="457138" rtl="0" eaLnBrk="1" latinLnBrk="0" hangingPunct="1">
              <a:spcBef>
                <a:spcPts val="1000"/>
              </a:spcBef>
              <a:spcAft>
                <a:spcPts val="0"/>
              </a:spcAft>
              <a:buClr>
                <a:schemeClr val="accent1"/>
              </a:buClr>
              <a:buSzPct val="80000"/>
              <a:buFont typeface="Wingdings 3" charset="2"/>
              <a:buNone/>
              <a:defRPr sz="1500" b="0" i="0" kern="1200">
                <a:solidFill>
                  <a:schemeClr val="tx1">
                    <a:tint val="75000"/>
                  </a:schemeClr>
                </a:solidFill>
                <a:latin typeface="+mj-lt"/>
                <a:ea typeface="+mj-ea"/>
                <a:cs typeface="+mj-cs"/>
              </a:defRPr>
            </a:lvl6pPr>
            <a:lvl7pPr marL="2742834" indent="0" algn="ctr" defTabSz="457138" rtl="0" eaLnBrk="1" latinLnBrk="0" hangingPunct="1">
              <a:spcBef>
                <a:spcPts val="1000"/>
              </a:spcBef>
              <a:spcAft>
                <a:spcPts val="0"/>
              </a:spcAft>
              <a:buClr>
                <a:schemeClr val="accent1"/>
              </a:buClr>
              <a:buSzPct val="80000"/>
              <a:buFont typeface="Wingdings 3" charset="2"/>
              <a:buNone/>
              <a:defRPr sz="1500" b="0" i="0" kern="1200">
                <a:solidFill>
                  <a:schemeClr val="tx1">
                    <a:tint val="75000"/>
                  </a:schemeClr>
                </a:solidFill>
                <a:latin typeface="+mj-lt"/>
                <a:ea typeface="+mj-ea"/>
                <a:cs typeface="+mj-cs"/>
              </a:defRPr>
            </a:lvl7pPr>
            <a:lvl8pPr marL="3199973" indent="0" algn="ctr" defTabSz="457138" rtl="0" eaLnBrk="1" latinLnBrk="0" hangingPunct="1">
              <a:spcBef>
                <a:spcPts val="1000"/>
              </a:spcBef>
              <a:spcAft>
                <a:spcPts val="0"/>
              </a:spcAft>
              <a:buClr>
                <a:schemeClr val="accent1"/>
              </a:buClr>
              <a:buSzPct val="80000"/>
              <a:buFont typeface="Wingdings 3" charset="2"/>
              <a:buNone/>
              <a:defRPr sz="1500" b="0" i="0" kern="1200">
                <a:solidFill>
                  <a:schemeClr val="tx1">
                    <a:tint val="75000"/>
                  </a:schemeClr>
                </a:solidFill>
                <a:latin typeface="+mj-lt"/>
                <a:ea typeface="+mj-ea"/>
                <a:cs typeface="+mj-cs"/>
              </a:defRPr>
            </a:lvl8pPr>
            <a:lvl9pPr marL="3657113" indent="0" algn="ctr" defTabSz="457138" rtl="0" eaLnBrk="1" latinLnBrk="0" hangingPunct="1">
              <a:spcBef>
                <a:spcPts val="1000"/>
              </a:spcBef>
              <a:spcAft>
                <a:spcPts val="0"/>
              </a:spcAft>
              <a:buClr>
                <a:schemeClr val="accent1"/>
              </a:buClr>
              <a:buSzPct val="80000"/>
              <a:buFont typeface="Wingdings 3" charset="2"/>
              <a:buNone/>
              <a:defRPr sz="1500" b="0" i="0" kern="1200">
                <a:solidFill>
                  <a:schemeClr val="tx1">
                    <a:tint val="75000"/>
                  </a:schemeClr>
                </a:solidFill>
                <a:latin typeface="+mj-lt"/>
                <a:ea typeface="+mj-ea"/>
                <a:cs typeface="+mj-cs"/>
              </a:defRPr>
            </a:lvl9pPr>
          </a:lstStyle>
          <a:p>
            <a:r>
              <a:rPr lang="en-US" sz="1400" b="1" i="1" dirty="0" smtClean="0">
                <a:solidFill>
                  <a:schemeClr val="tx1"/>
                </a:solidFill>
                <a:latin typeface="Calibri" panose="020F0502020204030204" pitchFamily="34" charset="0"/>
              </a:rPr>
              <a:t>Acknowledgements: Fred </a:t>
            </a:r>
            <a:r>
              <a:rPr lang="en-US" sz="1400" b="1" i="1" dirty="0" err="1" smtClean="0">
                <a:solidFill>
                  <a:schemeClr val="tx1"/>
                </a:solidFill>
                <a:latin typeface="Calibri" panose="020F0502020204030204" pitchFamily="34" charset="0"/>
              </a:rPr>
              <a:t>Toepfer</a:t>
            </a:r>
            <a:r>
              <a:rPr lang="en-US" sz="1400" b="1" i="1" dirty="0" smtClean="0">
                <a:solidFill>
                  <a:schemeClr val="tx1"/>
                </a:solidFill>
                <a:latin typeface="Calibri" panose="020F0502020204030204" pitchFamily="34" charset="0"/>
              </a:rPr>
              <a:t>, Timothy Schneider, Thomas black, </a:t>
            </a:r>
            <a:r>
              <a:rPr lang="en-US" sz="1400" b="1" i="1" dirty="0" err="1" smtClean="0">
                <a:solidFill>
                  <a:schemeClr val="tx1"/>
                </a:solidFill>
                <a:latin typeface="Calibri" panose="020F0502020204030204" pitchFamily="34" charset="0"/>
              </a:rPr>
              <a:t>vijay</a:t>
            </a:r>
            <a:r>
              <a:rPr lang="en-US" sz="1400" b="1" i="1" dirty="0" smtClean="0">
                <a:solidFill>
                  <a:schemeClr val="tx1"/>
                </a:solidFill>
                <a:latin typeface="Calibri" panose="020F0502020204030204" pitchFamily="34" charset="0"/>
              </a:rPr>
              <a:t> </a:t>
            </a:r>
            <a:r>
              <a:rPr lang="en-US" sz="1400" b="1" i="1" dirty="0" err="1" smtClean="0">
                <a:solidFill>
                  <a:schemeClr val="tx1"/>
                </a:solidFill>
                <a:latin typeface="Calibri" panose="020F0502020204030204" pitchFamily="34" charset="0"/>
              </a:rPr>
              <a:t>tallapragada</a:t>
            </a:r>
            <a:r>
              <a:rPr lang="en-US" sz="1400" b="1" i="1" dirty="0">
                <a:solidFill>
                  <a:schemeClr val="tx1"/>
                </a:solidFill>
                <a:latin typeface="Calibri" panose="020F0502020204030204" pitchFamily="34" charset="0"/>
              </a:rPr>
              <a:t> </a:t>
            </a:r>
            <a:r>
              <a:rPr lang="en-US" sz="1400" b="1" i="1" dirty="0" smtClean="0">
                <a:solidFill>
                  <a:schemeClr val="tx1"/>
                </a:solidFill>
                <a:latin typeface="Calibri" panose="020F0502020204030204" pitchFamily="34" charset="0"/>
              </a:rPr>
              <a:t>and </a:t>
            </a:r>
            <a:r>
              <a:rPr lang="en-US" sz="1400" b="1" i="1" dirty="0" err="1" smtClean="0">
                <a:solidFill>
                  <a:schemeClr val="tx1"/>
                </a:solidFill>
                <a:latin typeface="Calibri" panose="020F0502020204030204" pitchFamily="34" charset="0"/>
              </a:rPr>
              <a:t>robert</a:t>
            </a:r>
            <a:r>
              <a:rPr lang="en-US" sz="1400" b="1" i="1" dirty="0" smtClean="0">
                <a:solidFill>
                  <a:schemeClr val="tx1"/>
                </a:solidFill>
                <a:latin typeface="Calibri" panose="020F0502020204030204" pitchFamily="34" charset="0"/>
              </a:rPr>
              <a:t> atlas</a:t>
            </a:r>
          </a:p>
          <a:p>
            <a:pPr algn="ctr"/>
            <a:endParaRPr lang="en-US" b="1" dirty="0">
              <a:solidFill>
                <a:schemeClr val="accent1">
                  <a:lumMod val="60000"/>
                  <a:lumOff val="40000"/>
                </a:schemeClr>
              </a:solidFill>
            </a:endParaRPr>
          </a:p>
        </p:txBody>
      </p:sp>
      <p:pic>
        <p:nvPicPr>
          <p:cNvPr id="22" name="Picture 8" descr="http://hwrf.aoml.noaa.gov/pix/website/Aoml_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61121" y="179790"/>
            <a:ext cx="800938" cy="80093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NGGPS-OAS 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93704" y="5964325"/>
            <a:ext cx="838200" cy="804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9682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512" y="291353"/>
            <a:ext cx="9977064" cy="636494"/>
          </a:xfrm>
        </p:spPr>
        <p:txBody>
          <a:bodyPr>
            <a:normAutofit/>
          </a:bodyPr>
          <a:lstStyle/>
          <a:p>
            <a:r>
              <a:rPr lang="en-US" sz="3200" dirty="0" smtClean="0">
                <a:solidFill>
                  <a:srgbClr val="FFFF00"/>
                </a:solidFill>
                <a:latin typeface="Calibri" panose="020F0502020204030204" pitchFamily="34" charset="0"/>
              </a:rPr>
              <a:t>The Traditional Design of Nesting Technologies</a:t>
            </a:r>
            <a:endParaRPr lang="en-US" sz="3200" dirty="0">
              <a:solidFill>
                <a:srgbClr val="FFFF00"/>
              </a:solidFill>
              <a:latin typeface="Calibri" panose="020F0502020204030204" pitchFamily="34" charset="0"/>
            </a:endParaRPr>
          </a:p>
        </p:txBody>
      </p:sp>
      <p:sp>
        <p:nvSpPr>
          <p:cNvPr id="5" name="Content Placeholder 2"/>
          <p:cNvSpPr>
            <a:spLocks noGrp="1"/>
          </p:cNvSpPr>
          <p:nvPr>
            <p:ph idx="1"/>
          </p:nvPr>
        </p:nvSpPr>
        <p:spPr>
          <a:xfrm>
            <a:off x="268941" y="1172495"/>
            <a:ext cx="7024136" cy="5132437"/>
          </a:xfrm>
        </p:spPr>
        <p:txBody>
          <a:bodyPr>
            <a:normAutofit fontScale="70000" lnSpcReduction="20000"/>
          </a:bodyPr>
          <a:lstStyle/>
          <a:p>
            <a:pPr marL="457139" lvl="1" indent="0">
              <a:buNone/>
            </a:pPr>
            <a:r>
              <a:rPr lang="en-US" sz="2300" b="1" dirty="0" smtClean="0">
                <a:latin typeface="Calibri" panose="020F0502020204030204" pitchFamily="34" charset="0"/>
              </a:rPr>
              <a:t>Traditional Nesting Technologies are built with specific models in mind:</a:t>
            </a:r>
          </a:p>
          <a:p>
            <a:pPr marL="914339" lvl="1" indent="-457200">
              <a:buFont typeface="+mj-lt"/>
              <a:buAutoNum type="arabicPeriod"/>
            </a:pPr>
            <a:r>
              <a:rPr lang="en-US" b="1" dirty="0" smtClean="0">
                <a:latin typeface="Calibri" panose="020F0502020204030204" pitchFamily="34" charset="0"/>
              </a:rPr>
              <a:t>Design and implementation are core-specific</a:t>
            </a:r>
          </a:p>
          <a:p>
            <a:pPr lvl="2">
              <a:buFont typeface="Wingdings" panose="05000000000000000000" pitchFamily="2" charset="2"/>
              <a:buChar char="Ø"/>
            </a:pPr>
            <a:r>
              <a:rPr lang="en-US" dirty="0" smtClean="0">
                <a:latin typeface="Calibri" panose="020F0502020204030204" pitchFamily="34" charset="0"/>
              </a:rPr>
              <a:t>Deeply interwoven dynamics and nesting code</a:t>
            </a:r>
          </a:p>
          <a:p>
            <a:pPr lvl="2">
              <a:buFont typeface="Wingdings" panose="05000000000000000000" pitchFamily="2" charset="2"/>
              <a:buChar char="Ø"/>
            </a:pPr>
            <a:r>
              <a:rPr lang="en-US" dirty="0" smtClean="0">
                <a:latin typeface="Calibri" panose="020F0502020204030204" pitchFamily="34" charset="0"/>
              </a:rPr>
              <a:t>Core-specific nesting communication/data-interpolation codes</a:t>
            </a:r>
          </a:p>
          <a:p>
            <a:pPr lvl="2">
              <a:buFont typeface="Wingdings" panose="05000000000000000000" pitchFamily="2" charset="2"/>
              <a:buChar char="Ø"/>
            </a:pPr>
            <a:r>
              <a:rPr lang="en-US" dirty="0" smtClean="0">
                <a:latin typeface="Calibri" panose="020F0502020204030204" pitchFamily="34" charset="0"/>
              </a:rPr>
              <a:t>Complex surgery required to extract nesting related functionalities into a separate package</a:t>
            </a:r>
          </a:p>
          <a:p>
            <a:pPr marL="914339" lvl="1" indent="-457200">
              <a:buFont typeface="+mj-lt"/>
              <a:buAutoNum type="arabicPeriod"/>
            </a:pPr>
            <a:r>
              <a:rPr lang="en-US" b="1" dirty="0">
                <a:latin typeface="Calibri" panose="020F0502020204030204" pitchFamily="34" charset="0"/>
              </a:rPr>
              <a:t>Model grid projection dependence</a:t>
            </a:r>
          </a:p>
          <a:p>
            <a:pPr lvl="2">
              <a:buFont typeface="Wingdings" panose="05000000000000000000" pitchFamily="2" charset="2"/>
              <a:buChar char="Ø"/>
            </a:pPr>
            <a:r>
              <a:rPr lang="en-US" dirty="0">
                <a:latin typeface="Calibri" panose="020F0502020204030204" pitchFamily="34" charset="0"/>
              </a:rPr>
              <a:t>Core-specific projection adjustment routines for interpolation of vector variables</a:t>
            </a:r>
          </a:p>
          <a:p>
            <a:pPr lvl="2">
              <a:buFont typeface="Wingdings" panose="05000000000000000000" pitchFamily="2" charset="2"/>
              <a:buChar char="Ø"/>
            </a:pPr>
            <a:r>
              <a:rPr lang="en-US" dirty="0">
                <a:latin typeface="Calibri" panose="020F0502020204030204" pitchFamily="34" charset="0"/>
              </a:rPr>
              <a:t>Nested grids must coincide with parent grids, leading to distortions</a:t>
            </a:r>
          </a:p>
          <a:p>
            <a:pPr lvl="2">
              <a:buFont typeface="Wingdings" panose="05000000000000000000" pitchFamily="2" charset="2"/>
              <a:buChar char="Ø"/>
            </a:pPr>
            <a:r>
              <a:rPr lang="en-US" dirty="0">
                <a:latin typeface="Calibri" panose="020F0502020204030204" pitchFamily="34" charset="0"/>
              </a:rPr>
              <a:t>Hard-coded support for only specific parent-to-nest resolution </a:t>
            </a:r>
            <a:r>
              <a:rPr lang="en-US" dirty="0" smtClean="0">
                <a:latin typeface="Calibri" panose="020F0502020204030204" pitchFamily="34" charset="0"/>
              </a:rPr>
              <a:t>ratios</a:t>
            </a:r>
            <a:endParaRPr lang="en-US" b="1" dirty="0" smtClean="0">
              <a:latin typeface="Calibri" panose="020F0502020204030204" pitchFamily="34" charset="0"/>
            </a:endParaRPr>
          </a:p>
          <a:p>
            <a:pPr marL="914339" lvl="1" indent="-457200">
              <a:buFont typeface="+mj-lt"/>
              <a:buAutoNum type="arabicPeriod"/>
            </a:pPr>
            <a:r>
              <a:rPr lang="en-US" b="1" dirty="0">
                <a:latin typeface="Calibri" panose="020F0502020204030204" pitchFamily="34" charset="0"/>
              </a:rPr>
              <a:t>Model grid </a:t>
            </a:r>
            <a:r>
              <a:rPr lang="en-US" b="1" dirty="0" smtClean="0">
                <a:latin typeface="Calibri" panose="020F0502020204030204" pitchFamily="34" charset="0"/>
              </a:rPr>
              <a:t>geometry </a:t>
            </a:r>
            <a:r>
              <a:rPr lang="en-US" b="1" dirty="0">
                <a:latin typeface="Calibri" panose="020F0502020204030204" pitchFamily="34" charset="0"/>
              </a:rPr>
              <a:t>dependence</a:t>
            </a:r>
          </a:p>
          <a:p>
            <a:pPr lvl="2">
              <a:buFont typeface="Wingdings" panose="05000000000000000000" pitchFamily="2" charset="2"/>
              <a:buChar char="Ø"/>
            </a:pPr>
            <a:r>
              <a:rPr lang="en-US" dirty="0">
                <a:latin typeface="Calibri" panose="020F0502020204030204" pitchFamily="34" charset="0"/>
              </a:rPr>
              <a:t>Interpolation codes support specific grid types: NMM E-grid vs. NMMB B-grid vs. cubed-sphere</a:t>
            </a:r>
          </a:p>
          <a:p>
            <a:pPr lvl="2">
              <a:buFont typeface="Wingdings" panose="05000000000000000000" pitchFamily="2" charset="2"/>
              <a:buChar char="Ø"/>
            </a:pPr>
            <a:r>
              <a:rPr lang="en-US" dirty="0">
                <a:latin typeface="Calibri" panose="020F0502020204030204" pitchFamily="34" charset="0"/>
              </a:rPr>
              <a:t>No support for interaction between single-tile/multi-tile grids or complex unstructured grids</a:t>
            </a:r>
            <a:endParaRPr lang="en-US" b="1" dirty="0" smtClean="0">
              <a:latin typeface="Calibri" panose="020F0502020204030204" pitchFamily="34" charset="0"/>
            </a:endParaRPr>
          </a:p>
          <a:p>
            <a:pPr marL="914339" lvl="1" indent="-457200">
              <a:buFont typeface="+mj-lt"/>
              <a:buAutoNum type="arabicPeriod"/>
            </a:pPr>
            <a:r>
              <a:rPr lang="en-US" b="1" dirty="0">
                <a:latin typeface="Calibri" panose="020F0502020204030204" pitchFamily="34" charset="0"/>
              </a:rPr>
              <a:t>Model vertical coordinate dependence</a:t>
            </a:r>
          </a:p>
          <a:p>
            <a:pPr lvl="2">
              <a:buFont typeface="Wingdings" panose="05000000000000000000" pitchFamily="2" charset="2"/>
              <a:buChar char="Ø"/>
            </a:pPr>
            <a:r>
              <a:rPr lang="en-US" dirty="0">
                <a:latin typeface="Calibri" panose="020F0502020204030204" pitchFamily="34" charset="0"/>
              </a:rPr>
              <a:t>Core-specific mass-adjustment </a:t>
            </a:r>
            <a:r>
              <a:rPr lang="en-US" dirty="0" smtClean="0">
                <a:latin typeface="Calibri" panose="020F0502020204030204" pitchFamily="34" charset="0"/>
              </a:rPr>
              <a:t>routines</a:t>
            </a:r>
            <a:endParaRPr lang="en-US" b="1" dirty="0" smtClean="0">
              <a:latin typeface="Calibri" panose="020F0502020204030204" pitchFamily="34" charset="0"/>
            </a:endParaRPr>
          </a:p>
          <a:p>
            <a:pPr marL="914339" lvl="1" indent="-457200">
              <a:buFont typeface="+mj-lt"/>
              <a:buAutoNum type="arabicPeriod"/>
            </a:pPr>
            <a:r>
              <a:rPr lang="en-US" b="1" dirty="0" smtClean="0">
                <a:latin typeface="Calibri" panose="020F0502020204030204" pitchFamily="34" charset="0"/>
              </a:rPr>
              <a:t>Under utilization of ESMF standards to facilitate inter-model interactions</a:t>
            </a:r>
          </a:p>
          <a:p>
            <a:pPr lvl="2">
              <a:buFont typeface="Wingdings" panose="05000000000000000000" pitchFamily="2" charset="2"/>
              <a:buChar char="Ø"/>
            </a:pPr>
            <a:r>
              <a:rPr lang="en-US" dirty="0" smtClean="0">
                <a:latin typeface="Calibri" panose="020F0502020204030204" pitchFamily="34" charset="0"/>
              </a:rPr>
              <a:t>Core-specific representation of NWP model data fields</a:t>
            </a:r>
          </a:p>
          <a:p>
            <a:pPr lvl="2">
              <a:buFont typeface="Wingdings" panose="05000000000000000000" pitchFamily="2" charset="2"/>
              <a:buChar char="Ø"/>
            </a:pPr>
            <a:r>
              <a:rPr lang="en-US" dirty="0" smtClean="0">
                <a:latin typeface="Calibri" panose="020F0502020204030204" pitchFamily="34" charset="0"/>
              </a:rPr>
              <a:t>Core-specific parent-nest data interpolation codes</a:t>
            </a:r>
          </a:p>
          <a:p>
            <a:pPr lvl="2">
              <a:buFont typeface="Wingdings" panose="05000000000000000000" pitchFamily="2" charset="2"/>
              <a:buChar char="Ø"/>
            </a:pPr>
            <a:r>
              <a:rPr lang="en-US" dirty="0" smtClean="0">
                <a:latin typeface="Calibri" panose="020F0502020204030204" pitchFamily="34" charset="0"/>
              </a:rPr>
              <a:t>No built-in support for inter-model interaction</a:t>
            </a:r>
          </a:p>
          <a:p>
            <a:pPr marL="914339" lvl="1" indent="-457200">
              <a:buFont typeface="+mj-lt"/>
              <a:buAutoNum type="arabicPeriod"/>
            </a:pPr>
            <a:endParaRPr lang="en-US" dirty="0">
              <a:latin typeface="Calibri" panose="020F0502020204030204" pitchFamily="34" charset="0"/>
            </a:endParaRPr>
          </a:p>
        </p:txBody>
      </p:sp>
      <p:pic>
        <p:nvPicPr>
          <p:cNvPr id="11" name="Picture 1" descr="gopals.png"/>
          <p:cNvPicPr>
            <a:picLocks noChangeAspect="1"/>
          </p:cNvPicPr>
          <p:nvPr/>
        </p:nvPicPr>
        <p:blipFill>
          <a:blip r:embed="rId2">
            <a:extLst>
              <a:ext uri="{28A0092B-C50C-407E-A947-70E740481C1C}">
                <a14:useLocalDpi xmlns:a14="http://schemas.microsoft.com/office/drawing/2010/main" val="0"/>
              </a:ext>
            </a:extLst>
          </a:blip>
          <a:srcRect t="15685" b="4704"/>
          <a:stretch>
            <a:fillRect/>
          </a:stretch>
        </p:blipFill>
        <p:spPr bwMode="auto">
          <a:xfrm>
            <a:off x="7638472" y="1245664"/>
            <a:ext cx="2844457" cy="21975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8" descr="nest.jpg"/>
          <p:cNvPicPr>
            <a:picLocks noChangeAspect="1"/>
          </p:cNvPicPr>
          <p:nvPr/>
        </p:nvPicPr>
        <p:blipFill>
          <a:blip r:embed="rId3">
            <a:extLst>
              <a:ext uri="{28A0092B-C50C-407E-A947-70E740481C1C}">
                <a14:useLocalDpi xmlns:a14="http://schemas.microsoft.com/office/drawing/2010/main" val="0"/>
              </a:ext>
            </a:extLst>
          </a:blip>
          <a:srcRect t="9473" b="33157"/>
          <a:stretch>
            <a:fillRect/>
          </a:stretch>
        </p:blipFill>
        <p:spPr bwMode="auto">
          <a:xfrm>
            <a:off x="7686283" y="3901883"/>
            <a:ext cx="2799299" cy="21597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Rectangle 15"/>
          <p:cNvSpPr/>
          <p:nvPr/>
        </p:nvSpPr>
        <p:spPr>
          <a:xfrm>
            <a:off x="7638471" y="3443174"/>
            <a:ext cx="2844457" cy="2212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Calibri" panose="020F0502020204030204" pitchFamily="34" charset="0"/>
              </a:rPr>
              <a:t>Projection dependence in HWRF nesting</a:t>
            </a:r>
            <a:endParaRPr lang="en-US" sz="1200" dirty="0">
              <a:latin typeface="Calibri" panose="020F0502020204030204" pitchFamily="34" charset="0"/>
            </a:endParaRPr>
          </a:p>
        </p:txBody>
      </p:sp>
      <p:sp>
        <p:nvSpPr>
          <p:cNvPr id="17" name="Rectangle 16"/>
          <p:cNvSpPr/>
          <p:nvPr/>
        </p:nvSpPr>
        <p:spPr>
          <a:xfrm>
            <a:off x="7701031" y="6138729"/>
            <a:ext cx="2719340" cy="2212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Calibri" panose="020F0502020204030204" pitchFamily="34" charset="0"/>
              </a:rPr>
              <a:t>Grid point coincidence for 2 way nesting in HWRF</a:t>
            </a:r>
            <a:endParaRPr lang="en-US" sz="1200" dirty="0">
              <a:latin typeface="Calibri" panose="020F0502020204030204" pitchFamily="34" charset="0"/>
            </a:endParaRPr>
          </a:p>
        </p:txBody>
      </p:sp>
    </p:spTree>
    <p:extLst>
      <p:ext uri="{BB962C8B-B14F-4D97-AF65-F5344CB8AC3E}">
        <p14:creationId xmlns:p14="http://schemas.microsoft.com/office/powerpoint/2010/main" val="6468138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983" y="259977"/>
            <a:ext cx="9909829" cy="623047"/>
          </a:xfrm>
        </p:spPr>
        <p:txBody>
          <a:bodyPr>
            <a:normAutofit/>
          </a:bodyPr>
          <a:lstStyle/>
          <a:p>
            <a:r>
              <a:rPr lang="en-US" sz="2800" dirty="0" smtClean="0">
                <a:solidFill>
                  <a:srgbClr val="FFFF00"/>
                </a:solidFill>
                <a:latin typeface="Calibri" panose="020F0502020204030204" pitchFamily="34" charset="0"/>
              </a:rPr>
              <a:t>The “</a:t>
            </a:r>
            <a:r>
              <a:rPr lang="en-US" sz="2800" i="1" dirty="0" smtClean="0">
                <a:solidFill>
                  <a:srgbClr val="FFFF00"/>
                </a:solidFill>
                <a:latin typeface="Calibri" panose="020F0502020204030204" pitchFamily="34" charset="0"/>
              </a:rPr>
              <a:t>Next Generation Generalized Nesting</a:t>
            </a:r>
            <a:r>
              <a:rPr lang="en-US" sz="2800" dirty="0" smtClean="0">
                <a:solidFill>
                  <a:srgbClr val="FFFF00"/>
                </a:solidFill>
                <a:latin typeface="Calibri" panose="020F0502020204030204" pitchFamily="34" charset="0"/>
              </a:rPr>
              <a:t> Framework” (NGGNF)</a:t>
            </a:r>
            <a:endParaRPr lang="en-US" sz="2800" dirty="0">
              <a:solidFill>
                <a:srgbClr val="FFFF00"/>
              </a:solidFill>
              <a:latin typeface="Calibri" panose="020F0502020204030204" pitchFamily="34" charset="0"/>
            </a:endParaRPr>
          </a:p>
        </p:txBody>
      </p:sp>
      <p:sp>
        <p:nvSpPr>
          <p:cNvPr id="3" name="Content Placeholder 2"/>
          <p:cNvSpPr>
            <a:spLocks noGrp="1"/>
          </p:cNvSpPr>
          <p:nvPr>
            <p:ph idx="1"/>
          </p:nvPr>
        </p:nvSpPr>
        <p:spPr>
          <a:xfrm>
            <a:off x="339213" y="952500"/>
            <a:ext cx="5632962" cy="5363096"/>
          </a:xfrm>
        </p:spPr>
        <p:txBody>
          <a:bodyPr>
            <a:noAutofit/>
          </a:bodyPr>
          <a:lstStyle/>
          <a:p>
            <a:pPr marL="0" indent="0">
              <a:buNone/>
            </a:pPr>
            <a:r>
              <a:rPr lang="en-US" sz="1400" b="1" dirty="0">
                <a:solidFill>
                  <a:schemeClr val="accent3">
                    <a:lumMod val="60000"/>
                    <a:lumOff val="40000"/>
                  </a:schemeClr>
                </a:solidFill>
                <a:latin typeface="Calibri" panose="020F0502020204030204" pitchFamily="34" charset="0"/>
              </a:rPr>
              <a:t>NGGNF can be considered as a subset of the </a:t>
            </a:r>
            <a:r>
              <a:rPr lang="en-US" sz="1400" b="1" i="1" dirty="0">
                <a:solidFill>
                  <a:schemeClr val="accent3">
                    <a:lumMod val="60000"/>
                    <a:lumOff val="40000"/>
                  </a:schemeClr>
                </a:solidFill>
                <a:latin typeface="Calibri" panose="020F0502020204030204" pitchFamily="34" charset="0"/>
              </a:rPr>
              <a:t>“Coupled NEMS” project. While “Coupled NEMS” focuses on coupling various earth system models through surface interactions, NGGNF is a dynamic interface for nesting that couples one or more atmospheric models at the dynamic level by providing several required numerical transformations across the interface, including 3D interpolations</a:t>
            </a:r>
            <a:r>
              <a:rPr lang="en-US" sz="1400" b="1" i="1" dirty="0" smtClean="0">
                <a:solidFill>
                  <a:schemeClr val="accent3">
                    <a:lumMod val="60000"/>
                    <a:lumOff val="40000"/>
                  </a:schemeClr>
                </a:solidFill>
                <a:latin typeface="Calibri" panose="020F0502020204030204" pitchFamily="34" charset="0"/>
              </a:rPr>
              <a:t>.</a:t>
            </a:r>
          </a:p>
          <a:p>
            <a:pPr marL="0" indent="0">
              <a:buNone/>
            </a:pPr>
            <a:endParaRPr lang="en-US" sz="1400" b="1" dirty="0" smtClean="0">
              <a:solidFill>
                <a:schemeClr val="accent3">
                  <a:lumMod val="60000"/>
                  <a:lumOff val="40000"/>
                </a:schemeClr>
              </a:solidFill>
              <a:latin typeface="Calibri" panose="020F0502020204030204" pitchFamily="34" charset="0"/>
            </a:endParaRPr>
          </a:p>
          <a:p>
            <a:pPr marL="0" indent="0">
              <a:buNone/>
            </a:pPr>
            <a:r>
              <a:rPr lang="en-US" sz="1200" b="1" dirty="0" smtClean="0">
                <a:latin typeface="Calibri" panose="020F0502020204030204" pitchFamily="34" charset="0"/>
              </a:rPr>
              <a:t>NGGNF addresses the shortcomings of the current generation of nesting technology:</a:t>
            </a:r>
          </a:p>
          <a:p>
            <a:pPr lvl="1">
              <a:buFont typeface="+mj-lt"/>
              <a:buAutoNum type="arabicPeriod"/>
            </a:pPr>
            <a:r>
              <a:rPr lang="en-US" sz="1100" b="1" dirty="0" smtClean="0">
                <a:latin typeface="Calibri" panose="020F0502020204030204" pitchFamily="34" charset="0"/>
              </a:rPr>
              <a:t>Offers a high degree of portability and abstraction</a:t>
            </a:r>
          </a:p>
          <a:p>
            <a:pPr lvl="2"/>
            <a:r>
              <a:rPr lang="en-US" sz="1100" dirty="0" smtClean="0">
                <a:latin typeface="Calibri" panose="020F0502020204030204" pitchFamily="34" charset="0"/>
              </a:rPr>
              <a:t>A complete, stand-alone nesting algorithm</a:t>
            </a:r>
          </a:p>
          <a:p>
            <a:pPr lvl="2"/>
            <a:r>
              <a:rPr lang="en-US" sz="1100" dirty="0">
                <a:latin typeface="Calibri" panose="020F0502020204030204" pitchFamily="34" charset="0"/>
              </a:rPr>
              <a:t>Built </a:t>
            </a:r>
            <a:r>
              <a:rPr lang="en-US" sz="1100" dirty="0" smtClean="0">
                <a:latin typeface="Calibri" panose="020F0502020204030204" pitchFamily="34" charset="0"/>
              </a:rPr>
              <a:t>into </a:t>
            </a:r>
            <a:r>
              <a:rPr lang="en-US" sz="1100" dirty="0">
                <a:latin typeface="Calibri" panose="020F0502020204030204" pitchFamily="34" charset="0"/>
              </a:rPr>
              <a:t>NEMS </a:t>
            </a:r>
            <a:r>
              <a:rPr lang="en-US" sz="1100" dirty="0" smtClean="0">
                <a:latin typeface="Calibri" panose="020F0502020204030204" pitchFamily="34" charset="0"/>
              </a:rPr>
              <a:t>framework</a:t>
            </a:r>
            <a:endParaRPr lang="en-US" sz="1100" dirty="0">
              <a:latin typeface="Calibri" panose="020F0502020204030204" pitchFamily="34" charset="0"/>
            </a:endParaRPr>
          </a:p>
          <a:p>
            <a:pPr lvl="2"/>
            <a:r>
              <a:rPr lang="en-US" sz="1100" dirty="0" smtClean="0">
                <a:latin typeface="Calibri" panose="020F0502020204030204" pitchFamily="34" charset="0"/>
              </a:rPr>
              <a:t>No dependence on dynamical core, grid shape, grid projection, or vertical coordinate</a:t>
            </a:r>
          </a:p>
          <a:p>
            <a:pPr lvl="1">
              <a:buFont typeface="+mj-lt"/>
              <a:buAutoNum type="arabicPeriod"/>
            </a:pPr>
            <a:r>
              <a:rPr lang="en-US" sz="1100" b="1" dirty="0" smtClean="0">
                <a:latin typeface="Calibri" panose="020F0502020204030204" pitchFamily="34" charset="0"/>
              </a:rPr>
              <a:t>Offers advanced inter-domain interaction features</a:t>
            </a:r>
          </a:p>
          <a:p>
            <a:pPr lvl="2"/>
            <a:r>
              <a:rPr lang="en-US" sz="1100" dirty="0" smtClean="0">
                <a:latin typeface="Calibri" panose="020F0502020204030204" pitchFamily="34" charset="0"/>
              </a:rPr>
              <a:t>Nests can interact with scale spanning resolution of the parent domain</a:t>
            </a:r>
          </a:p>
          <a:p>
            <a:pPr lvl="2"/>
            <a:r>
              <a:rPr lang="en-US" sz="1100" dirty="0" smtClean="0">
                <a:latin typeface="Calibri" panose="020F0502020204030204" pitchFamily="34" charset="0"/>
              </a:rPr>
              <a:t>Nests can move across domain edges and poles without distortions</a:t>
            </a:r>
          </a:p>
          <a:p>
            <a:pPr lvl="2"/>
            <a:r>
              <a:rPr lang="en-US" sz="1100" dirty="0" smtClean="0">
                <a:latin typeface="Calibri" panose="020F0502020204030204" pitchFamily="34" charset="0"/>
              </a:rPr>
              <a:t>Supports sequential/parallel, 1 and 2-way interactive, domain integration</a:t>
            </a:r>
          </a:p>
          <a:p>
            <a:pPr lvl="1">
              <a:buFont typeface="+mj-lt"/>
              <a:buAutoNum type="arabicPeriod"/>
            </a:pPr>
            <a:r>
              <a:rPr lang="en-US" sz="1100" b="1" dirty="0" smtClean="0">
                <a:latin typeface="Calibri" panose="020F0502020204030204" pitchFamily="34" charset="0"/>
              </a:rPr>
              <a:t>Offers novel features</a:t>
            </a:r>
          </a:p>
          <a:p>
            <a:pPr lvl="2"/>
            <a:r>
              <a:rPr lang="en-US" sz="1100" i="1" dirty="0" smtClean="0">
                <a:latin typeface="Calibri" panose="020F0502020204030204" pitchFamily="34" charset="0"/>
              </a:rPr>
              <a:t>Generalized IO</a:t>
            </a:r>
            <a:r>
              <a:rPr lang="en-US" sz="1100" dirty="0" smtClean="0">
                <a:latin typeface="Calibri" panose="020F0502020204030204" pitchFamily="34" charset="0"/>
              </a:rPr>
              <a:t>: eliminates custom model IO code and performs post-processing</a:t>
            </a:r>
          </a:p>
          <a:p>
            <a:pPr marL="914278" lvl="2" indent="0">
              <a:buNone/>
            </a:pPr>
            <a:endParaRPr lang="en-US" sz="1100" dirty="0" smtClean="0">
              <a:latin typeface="Calibri" panose="020F0502020204030204" pitchFamily="34" charset="0"/>
            </a:endParaRPr>
          </a:p>
          <a:p>
            <a:endParaRPr lang="en-US" sz="1100" dirty="0" smtClean="0">
              <a:latin typeface="Calibri" panose="020F0502020204030204" pitchFamily="34" charset="0"/>
            </a:endParaRPr>
          </a:p>
        </p:txBody>
      </p:sp>
      <p:sp>
        <p:nvSpPr>
          <p:cNvPr id="20" name="Content Placeholder 2"/>
          <p:cNvSpPr txBox="1">
            <a:spLocks/>
          </p:cNvSpPr>
          <p:nvPr/>
        </p:nvSpPr>
        <p:spPr>
          <a:xfrm>
            <a:off x="6638125" y="5397963"/>
            <a:ext cx="3953676" cy="241357"/>
          </a:xfrm>
          <a:prstGeom prst="rect">
            <a:avLst/>
          </a:prstGeom>
        </p:spPr>
        <p:txBody>
          <a:bodyPr vert="horz" lIns="91427" tIns="45714" rIns="91427" bIns="45714" rtlCol="0">
            <a:noAutofit/>
          </a:bodyPr>
          <a:lstStyle>
            <a:lvl1pPr marL="342855" indent="-342855" algn="l" defTabSz="457138"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851" indent="-285712" algn="l" defTabSz="457138" rtl="0" eaLnBrk="1" latinLnBrk="0" hangingPunct="1">
              <a:spcBef>
                <a:spcPts val="1000"/>
              </a:spcBef>
              <a:spcAft>
                <a:spcPts val="0"/>
              </a:spcAft>
              <a:buClr>
                <a:schemeClr val="accent1"/>
              </a:buClr>
              <a:buSzPct val="80000"/>
              <a:buFont typeface="Wingdings 3" charset="2"/>
              <a:buChar char=""/>
              <a:defRPr sz="1900" b="0" i="0" kern="1200">
                <a:solidFill>
                  <a:schemeClr val="tx1"/>
                </a:solidFill>
                <a:latin typeface="+mj-lt"/>
                <a:ea typeface="+mj-ea"/>
                <a:cs typeface="+mj-cs"/>
              </a:defRPr>
            </a:lvl2pPr>
            <a:lvl3pPr marL="1142848" indent="-228570" algn="l" defTabSz="457138"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599986" indent="-228570" algn="l" defTabSz="457138" rtl="0" eaLnBrk="1" latinLnBrk="0" hangingPunct="1">
              <a:spcBef>
                <a:spcPts val="1000"/>
              </a:spcBef>
              <a:spcAft>
                <a:spcPts val="0"/>
              </a:spcAft>
              <a:buClr>
                <a:schemeClr val="accent1"/>
              </a:buClr>
              <a:buSzPct val="80000"/>
              <a:buFont typeface="Wingdings 3" charset="2"/>
              <a:buChar char=""/>
              <a:defRPr sz="1500" b="0" i="0" kern="1200">
                <a:solidFill>
                  <a:schemeClr val="tx1"/>
                </a:solidFill>
                <a:latin typeface="+mj-lt"/>
                <a:ea typeface="+mj-ea"/>
                <a:cs typeface="+mj-cs"/>
              </a:defRPr>
            </a:lvl4pPr>
            <a:lvl5pPr marL="2057125" indent="-228570" algn="l" defTabSz="457138" rtl="0" eaLnBrk="1" latinLnBrk="0" hangingPunct="1">
              <a:spcBef>
                <a:spcPts val="1000"/>
              </a:spcBef>
              <a:spcAft>
                <a:spcPts val="0"/>
              </a:spcAft>
              <a:buClr>
                <a:schemeClr val="accent1"/>
              </a:buClr>
              <a:buSzPct val="80000"/>
              <a:buFont typeface="Wingdings 3" charset="2"/>
              <a:buChar char=""/>
              <a:defRPr sz="1500" b="0" i="0" kern="1200">
                <a:solidFill>
                  <a:schemeClr val="tx1"/>
                </a:solidFill>
                <a:latin typeface="+mj-lt"/>
                <a:ea typeface="+mj-ea"/>
                <a:cs typeface="+mj-cs"/>
              </a:defRPr>
            </a:lvl5pPr>
            <a:lvl6pPr marL="2514265" indent="-228570" algn="l" defTabSz="457138" rtl="0" eaLnBrk="1" latinLnBrk="0" hangingPunct="1">
              <a:spcBef>
                <a:spcPts val="1000"/>
              </a:spcBef>
              <a:spcAft>
                <a:spcPts val="0"/>
              </a:spcAft>
              <a:buClr>
                <a:schemeClr val="accent1"/>
              </a:buClr>
              <a:buSzPct val="80000"/>
              <a:buFont typeface="Wingdings 3" charset="2"/>
              <a:buChar char=""/>
              <a:defRPr sz="1500" b="0" i="0" kern="1200">
                <a:solidFill>
                  <a:schemeClr val="tx1"/>
                </a:solidFill>
                <a:latin typeface="+mj-lt"/>
                <a:ea typeface="+mj-ea"/>
                <a:cs typeface="+mj-cs"/>
              </a:defRPr>
            </a:lvl6pPr>
            <a:lvl7pPr marL="2971403" indent="-228570" algn="l" defTabSz="457138" rtl="0" eaLnBrk="1" latinLnBrk="0" hangingPunct="1">
              <a:spcBef>
                <a:spcPts val="1000"/>
              </a:spcBef>
              <a:spcAft>
                <a:spcPts val="0"/>
              </a:spcAft>
              <a:buClr>
                <a:schemeClr val="accent1"/>
              </a:buClr>
              <a:buSzPct val="80000"/>
              <a:buFont typeface="Wingdings 3" charset="2"/>
              <a:buChar char=""/>
              <a:defRPr sz="1500" b="0" i="0" kern="1200">
                <a:solidFill>
                  <a:schemeClr val="tx1"/>
                </a:solidFill>
                <a:latin typeface="+mj-lt"/>
                <a:ea typeface="+mj-ea"/>
                <a:cs typeface="+mj-cs"/>
              </a:defRPr>
            </a:lvl7pPr>
            <a:lvl8pPr marL="3428543" indent="-228570" algn="l" defTabSz="457138" rtl="0" eaLnBrk="1" latinLnBrk="0" hangingPunct="1">
              <a:spcBef>
                <a:spcPts val="1000"/>
              </a:spcBef>
              <a:spcAft>
                <a:spcPts val="0"/>
              </a:spcAft>
              <a:buClr>
                <a:schemeClr val="accent1"/>
              </a:buClr>
              <a:buSzPct val="80000"/>
              <a:buFont typeface="Wingdings 3" charset="2"/>
              <a:buChar char=""/>
              <a:defRPr sz="1500" b="0" i="0" kern="1200">
                <a:solidFill>
                  <a:schemeClr val="tx1"/>
                </a:solidFill>
                <a:latin typeface="+mj-lt"/>
                <a:ea typeface="+mj-ea"/>
                <a:cs typeface="+mj-cs"/>
              </a:defRPr>
            </a:lvl8pPr>
            <a:lvl9pPr marL="3885681" indent="-228570" algn="l" defTabSz="457138" rtl="0" eaLnBrk="1" latinLnBrk="0" hangingPunct="1">
              <a:spcBef>
                <a:spcPts val="1000"/>
              </a:spcBef>
              <a:spcAft>
                <a:spcPts val="0"/>
              </a:spcAft>
              <a:buClr>
                <a:schemeClr val="accent1"/>
              </a:buClr>
              <a:buSzPct val="80000"/>
              <a:buFont typeface="Wingdings 3" charset="2"/>
              <a:buChar char=""/>
              <a:defRPr sz="1500" b="0" i="0" kern="1200">
                <a:solidFill>
                  <a:schemeClr val="tx1"/>
                </a:solidFill>
                <a:latin typeface="+mj-lt"/>
                <a:ea typeface="+mj-ea"/>
                <a:cs typeface="+mj-cs"/>
              </a:defRPr>
            </a:lvl9pPr>
          </a:lstStyle>
          <a:p>
            <a:pPr marL="0" indent="0" algn="ctr">
              <a:buNone/>
            </a:pPr>
            <a:r>
              <a:rPr lang="en-US" sz="1600" dirty="0" smtClean="0">
                <a:latin typeface="Calibri" panose="020F0502020204030204" pitchFamily="34" charset="0"/>
              </a:rPr>
              <a:t>Architecture of the NEMS NUOPC “mediator” with the NGGNF dynamic layer</a:t>
            </a:r>
          </a:p>
        </p:txBody>
      </p:sp>
      <p:grpSp>
        <p:nvGrpSpPr>
          <p:cNvPr id="14" name="Group 13"/>
          <p:cNvGrpSpPr/>
          <p:nvPr/>
        </p:nvGrpSpPr>
        <p:grpSpPr>
          <a:xfrm>
            <a:off x="6133265" y="1251527"/>
            <a:ext cx="5668327" cy="4253923"/>
            <a:chOff x="6775768" y="1162571"/>
            <a:chExt cx="6008191" cy="4508982"/>
          </a:xfrm>
        </p:grpSpPr>
        <p:pic>
          <p:nvPicPr>
            <p:cNvPr id="1026" name="Picture 2" descr="http://cog-esgf.esrl.noaa.gov/site_media/projects/couplednems/NEMS_Mediator_ManyModel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5768" y="1162571"/>
              <a:ext cx="6008191" cy="4508982"/>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Bracket 10"/>
            <p:cNvSpPr/>
            <p:nvPr/>
          </p:nvSpPr>
          <p:spPr>
            <a:xfrm>
              <a:off x="8442036" y="2512291"/>
              <a:ext cx="46182" cy="434109"/>
            </a:xfrm>
            <a:prstGeom prst="rightBracket">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3" name="Straight Connector 12"/>
            <p:cNvCxnSpPr>
              <a:stCxn id="11" idx="2"/>
            </p:cNvCxnSpPr>
            <p:nvPr/>
          </p:nvCxnSpPr>
          <p:spPr>
            <a:xfrm flipH="1" flipV="1">
              <a:off x="8442036" y="2729345"/>
              <a:ext cx="46182" cy="1"/>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8492836" y="2684895"/>
              <a:ext cx="46182" cy="1"/>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8539018" y="2607793"/>
              <a:ext cx="672204" cy="154203"/>
            </a:xfrm>
            <a:prstGeom prst="rect">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solidFill>
                  <a:latin typeface="Calibri" panose="020F0502020204030204" pitchFamily="34" charset="0"/>
                </a:rPr>
                <a:t>NGGNF</a:t>
              </a:r>
              <a:endParaRPr lang="en-US" sz="1000" b="1" dirty="0">
                <a:solidFill>
                  <a:schemeClr val="bg1"/>
                </a:solidFill>
                <a:latin typeface="Calibri" panose="020F0502020204030204" pitchFamily="34" charset="0"/>
              </a:endParaRPr>
            </a:p>
          </p:txBody>
        </p:sp>
      </p:grpSp>
      <p:sp>
        <p:nvSpPr>
          <p:cNvPr id="28" name="Content Placeholder 2"/>
          <p:cNvSpPr txBox="1">
            <a:spLocks/>
          </p:cNvSpPr>
          <p:nvPr/>
        </p:nvSpPr>
        <p:spPr>
          <a:xfrm>
            <a:off x="6685750" y="1162571"/>
            <a:ext cx="3953676" cy="241357"/>
          </a:xfrm>
          <a:prstGeom prst="rect">
            <a:avLst/>
          </a:prstGeom>
        </p:spPr>
        <p:txBody>
          <a:bodyPr vert="horz" lIns="91427" tIns="45714" rIns="91427" bIns="45714" rtlCol="0">
            <a:noAutofit/>
          </a:bodyPr>
          <a:lstStyle>
            <a:lvl1pPr marL="342855" indent="-342855" algn="l" defTabSz="457138"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851" indent="-285712" algn="l" defTabSz="457138" rtl="0" eaLnBrk="1" latinLnBrk="0" hangingPunct="1">
              <a:spcBef>
                <a:spcPts val="1000"/>
              </a:spcBef>
              <a:spcAft>
                <a:spcPts val="0"/>
              </a:spcAft>
              <a:buClr>
                <a:schemeClr val="accent1"/>
              </a:buClr>
              <a:buSzPct val="80000"/>
              <a:buFont typeface="Wingdings 3" charset="2"/>
              <a:buChar char=""/>
              <a:defRPr sz="1900" b="0" i="0" kern="1200">
                <a:solidFill>
                  <a:schemeClr val="tx1"/>
                </a:solidFill>
                <a:latin typeface="+mj-lt"/>
                <a:ea typeface="+mj-ea"/>
                <a:cs typeface="+mj-cs"/>
              </a:defRPr>
            </a:lvl2pPr>
            <a:lvl3pPr marL="1142848" indent="-228570" algn="l" defTabSz="457138"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599986" indent="-228570" algn="l" defTabSz="457138" rtl="0" eaLnBrk="1" latinLnBrk="0" hangingPunct="1">
              <a:spcBef>
                <a:spcPts val="1000"/>
              </a:spcBef>
              <a:spcAft>
                <a:spcPts val="0"/>
              </a:spcAft>
              <a:buClr>
                <a:schemeClr val="accent1"/>
              </a:buClr>
              <a:buSzPct val="80000"/>
              <a:buFont typeface="Wingdings 3" charset="2"/>
              <a:buChar char=""/>
              <a:defRPr sz="1500" b="0" i="0" kern="1200">
                <a:solidFill>
                  <a:schemeClr val="tx1"/>
                </a:solidFill>
                <a:latin typeface="+mj-lt"/>
                <a:ea typeface="+mj-ea"/>
                <a:cs typeface="+mj-cs"/>
              </a:defRPr>
            </a:lvl4pPr>
            <a:lvl5pPr marL="2057125" indent="-228570" algn="l" defTabSz="457138" rtl="0" eaLnBrk="1" latinLnBrk="0" hangingPunct="1">
              <a:spcBef>
                <a:spcPts val="1000"/>
              </a:spcBef>
              <a:spcAft>
                <a:spcPts val="0"/>
              </a:spcAft>
              <a:buClr>
                <a:schemeClr val="accent1"/>
              </a:buClr>
              <a:buSzPct val="80000"/>
              <a:buFont typeface="Wingdings 3" charset="2"/>
              <a:buChar char=""/>
              <a:defRPr sz="1500" b="0" i="0" kern="1200">
                <a:solidFill>
                  <a:schemeClr val="tx1"/>
                </a:solidFill>
                <a:latin typeface="+mj-lt"/>
                <a:ea typeface="+mj-ea"/>
                <a:cs typeface="+mj-cs"/>
              </a:defRPr>
            </a:lvl5pPr>
            <a:lvl6pPr marL="2514265" indent="-228570" algn="l" defTabSz="457138" rtl="0" eaLnBrk="1" latinLnBrk="0" hangingPunct="1">
              <a:spcBef>
                <a:spcPts val="1000"/>
              </a:spcBef>
              <a:spcAft>
                <a:spcPts val="0"/>
              </a:spcAft>
              <a:buClr>
                <a:schemeClr val="accent1"/>
              </a:buClr>
              <a:buSzPct val="80000"/>
              <a:buFont typeface="Wingdings 3" charset="2"/>
              <a:buChar char=""/>
              <a:defRPr sz="1500" b="0" i="0" kern="1200">
                <a:solidFill>
                  <a:schemeClr val="tx1"/>
                </a:solidFill>
                <a:latin typeface="+mj-lt"/>
                <a:ea typeface="+mj-ea"/>
                <a:cs typeface="+mj-cs"/>
              </a:defRPr>
            </a:lvl6pPr>
            <a:lvl7pPr marL="2971403" indent="-228570" algn="l" defTabSz="457138" rtl="0" eaLnBrk="1" latinLnBrk="0" hangingPunct="1">
              <a:spcBef>
                <a:spcPts val="1000"/>
              </a:spcBef>
              <a:spcAft>
                <a:spcPts val="0"/>
              </a:spcAft>
              <a:buClr>
                <a:schemeClr val="accent1"/>
              </a:buClr>
              <a:buSzPct val="80000"/>
              <a:buFont typeface="Wingdings 3" charset="2"/>
              <a:buChar char=""/>
              <a:defRPr sz="1500" b="0" i="0" kern="1200">
                <a:solidFill>
                  <a:schemeClr val="tx1"/>
                </a:solidFill>
                <a:latin typeface="+mj-lt"/>
                <a:ea typeface="+mj-ea"/>
                <a:cs typeface="+mj-cs"/>
              </a:defRPr>
            </a:lvl7pPr>
            <a:lvl8pPr marL="3428543" indent="-228570" algn="l" defTabSz="457138" rtl="0" eaLnBrk="1" latinLnBrk="0" hangingPunct="1">
              <a:spcBef>
                <a:spcPts val="1000"/>
              </a:spcBef>
              <a:spcAft>
                <a:spcPts val="0"/>
              </a:spcAft>
              <a:buClr>
                <a:schemeClr val="accent1"/>
              </a:buClr>
              <a:buSzPct val="80000"/>
              <a:buFont typeface="Wingdings 3" charset="2"/>
              <a:buChar char=""/>
              <a:defRPr sz="1500" b="0" i="0" kern="1200">
                <a:solidFill>
                  <a:schemeClr val="tx1"/>
                </a:solidFill>
                <a:latin typeface="+mj-lt"/>
                <a:ea typeface="+mj-ea"/>
                <a:cs typeface="+mj-cs"/>
              </a:defRPr>
            </a:lvl8pPr>
            <a:lvl9pPr marL="3885681" indent="-228570" algn="l" defTabSz="457138" rtl="0" eaLnBrk="1" latinLnBrk="0" hangingPunct="1">
              <a:spcBef>
                <a:spcPts val="1000"/>
              </a:spcBef>
              <a:spcAft>
                <a:spcPts val="0"/>
              </a:spcAft>
              <a:buClr>
                <a:schemeClr val="accent1"/>
              </a:buClr>
              <a:buSzPct val="80000"/>
              <a:buFont typeface="Wingdings 3" charset="2"/>
              <a:buChar char=""/>
              <a:defRPr sz="1500" b="0" i="0" kern="1200">
                <a:solidFill>
                  <a:schemeClr val="tx1"/>
                </a:solidFill>
                <a:latin typeface="+mj-lt"/>
                <a:ea typeface="+mj-ea"/>
                <a:cs typeface="+mj-cs"/>
              </a:defRPr>
            </a:lvl9pPr>
          </a:lstStyle>
          <a:p>
            <a:pPr marL="0" indent="0" algn="ctr">
              <a:buNone/>
            </a:pPr>
            <a:r>
              <a:rPr lang="en-US" sz="1600" dirty="0" smtClean="0">
                <a:latin typeface="Calibri" panose="020F0502020204030204" pitchFamily="34" charset="0"/>
              </a:rPr>
              <a:t>The Coupled NEMS Project</a:t>
            </a:r>
          </a:p>
        </p:txBody>
      </p:sp>
    </p:spTree>
    <p:extLst>
      <p:ext uri="{BB962C8B-B14F-4D97-AF65-F5344CB8AC3E}">
        <p14:creationId xmlns:p14="http://schemas.microsoft.com/office/powerpoint/2010/main" val="38109083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713" y="133308"/>
            <a:ext cx="9442163" cy="634508"/>
          </a:xfrm>
        </p:spPr>
        <p:txBody>
          <a:bodyPr/>
          <a:lstStyle/>
          <a:p>
            <a:r>
              <a:rPr lang="en-US" sz="3200" dirty="0" smtClean="0">
                <a:solidFill>
                  <a:srgbClr val="FFFF00"/>
                </a:solidFill>
                <a:latin typeface="Calibri" pitchFamily="34" charset="0"/>
              </a:rPr>
              <a:t>NGGPS: Building framework for next generation nesting</a:t>
            </a:r>
            <a:endParaRPr lang="en-US" sz="3200" dirty="0">
              <a:solidFill>
                <a:srgbClr val="FFFF00"/>
              </a:solidFill>
              <a:latin typeface="Calibri" pitchFamily="34" charset="0"/>
            </a:endParaRPr>
          </a:p>
        </p:txBody>
      </p:sp>
      <p:pic>
        <p:nvPicPr>
          <p:cNvPr id="9" name="Picture 8"/>
          <p:cNvPicPr>
            <a:picLocks noChangeAspect="1"/>
          </p:cNvPicPr>
          <p:nvPr/>
        </p:nvPicPr>
        <p:blipFill>
          <a:blip r:embed="rId3"/>
          <a:stretch>
            <a:fillRect/>
          </a:stretch>
        </p:blipFill>
        <p:spPr>
          <a:xfrm>
            <a:off x="270207" y="6039430"/>
            <a:ext cx="639380" cy="611560"/>
          </a:xfrm>
          <a:prstGeom prst="rect">
            <a:avLst/>
          </a:prstGeom>
        </p:spPr>
      </p:pic>
      <p:pic>
        <p:nvPicPr>
          <p:cNvPr id="10" name="Picture 9"/>
          <p:cNvPicPr>
            <a:picLocks noChangeAspect="1"/>
          </p:cNvPicPr>
          <p:nvPr/>
        </p:nvPicPr>
        <p:blipFill>
          <a:blip r:embed="rId4"/>
          <a:stretch>
            <a:fillRect/>
          </a:stretch>
        </p:blipFill>
        <p:spPr>
          <a:xfrm>
            <a:off x="10958363" y="5908442"/>
            <a:ext cx="963823" cy="963823"/>
          </a:xfrm>
          <a:prstGeom prst="rect">
            <a:avLst/>
          </a:prstGeom>
        </p:spPr>
      </p:pic>
      <p:sp>
        <p:nvSpPr>
          <p:cNvPr id="3" name="Slide Number Placeholder 2"/>
          <p:cNvSpPr>
            <a:spLocks noGrp="1"/>
          </p:cNvSpPr>
          <p:nvPr>
            <p:ph type="sldNum" sz="quarter" idx="12"/>
          </p:nvPr>
        </p:nvSpPr>
        <p:spPr/>
        <p:txBody>
          <a:bodyPr/>
          <a:lstStyle/>
          <a:p>
            <a:fld id="{D57F1E4F-1CFF-5643-939E-02111984F565}" type="slidenum">
              <a:rPr lang="en-US" smtClean="0"/>
              <a:pPr/>
              <a:t>12</a:t>
            </a:fld>
            <a:endParaRPr lang="en-US" dirty="0"/>
          </a:p>
        </p:txBody>
      </p:sp>
      <p:sp>
        <p:nvSpPr>
          <p:cNvPr id="23" name="Rectangle 22"/>
          <p:cNvSpPr/>
          <p:nvPr/>
        </p:nvSpPr>
        <p:spPr>
          <a:xfrm>
            <a:off x="8879169" y="7401462"/>
            <a:ext cx="973394" cy="1253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bg1"/>
                </a:solidFill>
                <a:latin typeface="Calibri" panose="020F0502020204030204" pitchFamily="34" charset="0"/>
              </a:rPr>
              <a:t>Model 2 </a:t>
            </a:r>
            <a:endParaRPr lang="en-US" sz="1200" b="1" dirty="0">
              <a:solidFill>
                <a:schemeClr val="bg1"/>
              </a:solidFill>
              <a:latin typeface="Calibri" panose="020F0502020204030204" pitchFamily="34" charset="0"/>
            </a:endParaRPr>
          </a:p>
        </p:txBody>
      </p:sp>
      <p:sp>
        <p:nvSpPr>
          <p:cNvPr id="53" name="Rectangle 52"/>
          <p:cNvSpPr/>
          <p:nvPr/>
        </p:nvSpPr>
        <p:spPr>
          <a:xfrm>
            <a:off x="249854" y="2946907"/>
            <a:ext cx="3452666" cy="1248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tx1"/>
              </a:solidFill>
              <a:latin typeface="Calibri" panose="020F0502020204030204" pitchFamily="34" charset="0"/>
            </a:endParaRPr>
          </a:p>
        </p:txBody>
      </p:sp>
      <p:sp>
        <p:nvSpPr>
          <p:cNvPr id="55" name="Rectangle 54"/>
          <p:cNvSpPr/>
          <p:nvPr/>
        </p:nvSpPr>
        <p:spPr>
          <a:xfrm>
            <a:off x="3956957" y="944284"/>
            <a:ext cx="6395585" cy="4821816"/>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5818316" y="1048616"/>
            <a:ext cx="2419871" cy="2679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Calibri" panose="020F0502020204030204" pitchFamily="34" charset="0"/>
              </a:rPr>
              <a:t>NEMS Framework</a:t>
            </a:r>
            <a:endParaRPr lang="en-US" sz="2000" b="1" dirty="0">
              <a:latin typeface="Calibri" panose="020F0502020204030204" pitchFamily="34" charset="0"/>
            </a:endParaRPr>
          </a:p>
        </p:txBody>
      </p:sp>
      <p:sp>
        <p:nvSpPr>
          <p:cNvPr id="48" name="Content Placeholder 5"/>
          <p:cNvSpPr txBox="1">
            <a:spLocks/>
          </p:cNvSpPr>
          <p:nvPr/>
        </p:nvSpPr>
        <p:spPr>
          <a:xfrm>
            <a:off x="479816" y="1040328"/>
            <a:ext cx="3210186" cy="4602137"/>
          </a:xfrm>
          <a:prstGeom prst="rect">
            <a:avLst/>
          </a:prstGeom>
        </p:spPr>
        <p:txBody>
          <a:bodyPr>
            <a:noAutofit/>
          </a:bodyPr>
          <a:lstStyle>
            <a:lvl1pPr marL="342855" indent="-342855" algn="l" defTabSz="457138"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851" indent="-285712" algn="l" defTabSz="457138" rtl="0" eaLnBrk="1" latinLnBrk="0" hangingPunct="1">
              <a:spcBef>
                <a:spcPts val="1000"/>
              </a:spcBef>
              <a:spcAft>
                <a:spcPts val="0"/>
              </a:spcAft>
              <a:buClr>
                <a:schemeClr val="accent1"/>
              </a:buClr>
              <a:buSzPct val="80000"/>
              <a:buFont typeface="Wingdings 3" charset="2"/>
              <a:buChar char=""/>
              <a:defRPr sz="1900" b="0" i="0" kern="1200">
                <a:solidFill>
                  <a:schemeClr val="tx1"/>
                </a:solidFill>
                <a:latin typeface="+mj-lt"/>
                <a:ea typeface="+mj-ea"/>
                <a:cs typeface="+mj-cs"/>
              </a:defRPr>
            </a:lvl2pPr>
            <a:lvl3pPr marL="1142848" indent="-228570" algn="l" defTabSz="457138"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599986" indent="-228570" algn="l" defTabSz="457138" rtl="0" eaLnBrk="1" latinLnBrk="0" hangingPunct="1">
              <a:spcBef>
                <a:spcPts val="1000"/>
              </a:spcBef>
              <a:spcAft>
                <a:spcPts val="0"/>
              </a:spcAft>
              <a:buClr>
                <a:schemeClr val="accent1"/>
              </a:buClr>
              <a:buSzPct val="80000"/>
              <a:buFont typeface="Wingdings 3" charset="2"/>
              <a:buChar char=""/>
              <a:defRPr sz="1500" b="0" i="0" kern="1200">
                <a:solidFill>
                  <a:schemeClr val="tx1"/>
                </a:solidFill>
                <a:latin typeface="+mj-lt"/>
                <a:ea typeface="+mj-ea"/>
                <a:cs typeface="+mj-cs"/>
              </a:defRPr>
            </a:lvl4pPr>
            <a:lvl5pPr marL="2057125" indent="-228570" algn="l" defTabSz="457138" rtl="0" eaLnBrk="1" latinLnBrk="0" hangingPunct="1">
              <a:spcBef>
                <a:spcPts val="1000"/>
              </a:spcBef>
              <a:spcAft>
                <a:spcPts val="0"/>
              </a:spcAft>
              <a:buClr>
                <a:schemeClr val="accent1"/>
              </a:buClr>
              <a:buSzPct val="80000"/>
              <a:buFont typeface="Wingdings 3" charset="2"/>
              <a:buChar char=""/>
              <a:defRPr sz="1500" b="0" i="0" kern="1200">
                <a:solidFill>
                  <a:schemeClr val="tx1"/>
                </a:solidFill>
                <a:latin typeface="+mj-lt"/>
                <a:ea typeface="+mj-ea"/>
                <a:cs typeface="+mj-cs"/>
              </a:defRPr>
            </a:lvl5pPr>
            <a:lvl6pPr marL="2514265" indent="-228570" algn="l" defTabSz="457138" rtl="0" eaLnBrk="1" latinLnBrk="0" hangingPunct="1">
              <a:spcBef>
                <a:spcPts val="1000"/>
              </a:spcBef>
              <a:spcAft>
                <a:spcPts val="0"/>
              </a:spcAft>
              <a:buClr>
                <a:schemeClr val="accent1"/>
              </a:buClr>
              <a:buSzPct val="80000"/>
              <a:buFont typeface="Wingdings 3" charset="2"/>
              <a:buChar char=""/>
              <a:defRPr sz="1500" b="0" i="0" kern="1200">
                <a:solidFill>
                  <a:schemeClr val="tx1"/>
                </a:solidFill>
                <a:latin typeface="+mj-lt"/>
                <a:ea typeface="+mj-ea"/>
                <a:cs typeface="+mj-cs"/>
              </a:defRPr>
            </a:lvl6pPr>
            <a:lvl7pPr marL="2971403" indent="-228570" algn="l" defTabSz="457138" rtl="0" eaLnBrk="1" latinLnBrk="0" hangingPunct="1">
              <a:spcBef>
                <a:spcPts val="1000"/>
              </a:spcBef>
              <a:spcAft>
                <a:spcPts val="0"/>
              </a:spcAft>
              <a:buClr>
                <a:schemeClr val="accent1"/>
              </a:buClr>
              <a:buSzPct val="80000"/>
              <a:buFont typeface="Wingdings 3" charset="2"/>
              <a:buChar char=""/>
              <a:defRPr sz="1500" b="0" i="0" kern="1200">
                <a:solidFill>
                  <a:schemeClr val="tx1"/>
                </a:solidFill>
                <a:latin typeface="+mj-lt"/>
                <a:ea typeface="+mj-ea"/>
                <a:cs typeface="+mj-cs"/>
              </a:defRPr>
            </a:lvl7pPr>
            <a:lvl8pPr marL="3428543" indent="-228570" algn="l" defTabSz="457138" rtl="0" eaLnBrk="1" latinLnBrk="0" hangingPunct="1">
              <a:spcBef>
                <a:spcPts val="1000"/>
              </a:spcBef>
              <a:spcAft>
                <a:spcPts val="0"/>
              </a:spcAft>
              <a:buClr>
                <a:schemeClr val="accent1"/>
              </a:buClr>
              <a:buSzPct val="80000"/>
              <a:buFont typeface="Wingdings 3" charset="2"/>
              <a:buChar char=""/>
              <a:defRPr sz="1500" b="0" i="0" kern="1200">
                <a:solidFill>
                  <a:schemeClr val="tx1"/>
                </a:solidFill>
                <a:latin typeface="+mj-lt"/>
                <a:ea typeface="+mj-ea"/>
                <a:cs typeface="+mj-cs"/>
              </a:defRPr>
            </a:lvl8pPr>
            <a:lvl9pPr marL="3885681" indent="-228570" algn="l" defTabSz="457138" rtl="0" eaLnBrk="1" latinLnBrk="0" hangingPunct="1">
              <a:spcBef>
                <a:spcPts val="1000"/>
              </a:spcBef>
              <a:spcAft>
                <a:spcPts val="0"/>
              </a:spcAft>
              <a:buClr>
                <a:schemeClr val="accent1"/>
              </a:buClr>
              <a:buSzPct val="80000"/>
              <a:buFont typeface="Wingdings 3" charset="2"/>
              <a:buChar char=""/>
              <a:defRPr sz="1500" b="0" i="0" kern="1200">
                <a:solidFill>
                  <a:schemeClr val="tx1"/>
                </a:solidFill>
                <a:latin typeface="+mj-lt"/>
                <a:ea typeface="+mj-ea"/>
                <a:cs typeface="+mj-cs"/>
              </a:defRPr>
            </a:lvl9pPr>
          </a:lstStyle>
          <a:p>
            <a:r>
              <a:rPr lang="en-US" sz="1700" dirty="0">
                <a:latin typeface="Calibri" panose="020F0502020204030204" pitchFamily="34" charset="0"/>
              </a:rPr>
              <a:t>Next Generation Global Model </a:t>
            </a:r>
            <a:r>
              <a:rPr lang="en-US" sz="1700" dirty="0" smtClean="0">
                <a:latin typeface="Calibri" panose="020F0502020204030204" pitchFamily="34" charset="0"/>
              </a:rPr>
              <a:t>is expected to be </a:t>
            </a:r>
            <a:r>
              <a:rPr lang="en-US" sz="1700" dirty="0">
                <a:latin typeface="Calibri" panose="020F0502020204030204" pitchFamily="34" charset="0"/>
              </a:rPr>
              <a:t>run at about 8-10-km resolution. </a:t>
            </a:r>
            <a:endParaRPr lang="en-US" sz="1700" dirty="0" smtClean="0">
              <a:latin typeface="Calibri" panose="020F0502020204030204" pitchFamily="34" charset="0"/>
            </a:endParaRPr>
          </a:p>
          <a:p>
            <a:r>
              <a:rPr lang="en-US" sz="1700" dirty="0" smtClean="0">
                <a:latin typeface="Calibri" panose="020F0502020204030204" pitchFamily="34" charset="0"/>
              </a:rPr>
              <a:t>AOML </a:t>
            </a:r>
            <a:r>
              <a:rPr lang="en-US" sz="1700" dirty="0">
                <a:latin typeface="Calibri" panose="020F0502020204030204" pitchFamily="34" charset="0"/>
              </a:rPr>
              <a:t>is building </a:t>
            </a:r>
            <a:r>
              <a:rPr lang="en-US" sz="1700" dirty="0" smtClean="0">
                <a:latin typeface="Calibri" panose="020F0502020204030204" pitchFamily="34" charset="0"/>
              </a:rPr>
              <a:t>the Next Generation Nesting Framework (NGGNF) within NEMS to </a:t>
            </a:r>
            <a:r>
              <a:rPr lang="en-US" sz="1700" dirty="0">
                <a:latin typeface="Calibri" panose="020F0502020204030204" pitchFamily="34" charset="0"/>
              </a:rPr>
              <a:t>advance global-2-local scale modeling for hurricanes</a:t>
            </a:r>
            <a:r>
              <a:rPr lang="en-US" sz="1700" dirty="0" smtClean="0">
                <a:latin typeface="Calibri" panose="020F0502020204030204" pitchFamily="34" charset="0"/>
              </a:rPr>
              <a:t>.</a:t>
            </a:r>
          </a:p>
          <a:p>
            <a:r>
              <a:rPr lang="en-US" sz="1700" dirty="0" smtClean="0">
                <a:latin typeface="Calibri" panose="020F0502020204030204" pitchFamily="34" charset="0"/>
              </a:rPr>
              <a:t>NGGNF </a:t>
            </a:r>
            <a:r>
              <a:rPr lang="en-US" sz="1700" dirty="0">
                <a:latin typeface="Calibri" panose="020F0502020204030204" pitchFamily="34" charset="0"/>
              </a:rPr>
              <a:t>is an advanced framework </a:t>
            </a:r>
            <a:r>
              <a:rPr lang="en-US" sz="1700" dirty="0" smtClean="0">
                <a:latin typeface="Calibri" panose="020F0502020204030204" pitchFamily="34" charset="0"/>
              </a:rPr>
              <a:t>that </a:t>
            </a:r>
            <a:r>
              <a:rPr lang="en-US" sz="1700" dirty="0">
                <a:latin typeface="Calibri" panose="020F0502020204030204" pitchFamily="34" charset="0"/>
              </a:rPr>
              <a:t>will allow multiple heterogeneous numerical models, both inside and outside of NEMS, to be coupled together into a high-resolution prediction system</a:t>
            </a:r>
            <a:r>
              <a:rPr lang="en-US" sz="1700" dirty="0" smtClean="0">
                <a:latin typeface="Calibri" panose="020F0502020204030204" pitchFamily="34" charset="0"/>
              </a:rPr>
              <a:t>.</a:t>
            </a:r>
          </a:p>
          <a:p>
            <a:pPr marL="0" indent="0">
              <a:buNone/>
            </a:pPr>
            <a:endParaRPr lang="en-US" sz="1700" dirty="0">
              <a:latin typeface="Calibri" panose="020F0502020204030204" pitchFamily="34" charset="0"/>
            </a:endParaRPr>
          </a:p>
          <a:p>
            <a:endParaRPr lang="en-US" sz="1800" dirty="0">
              <a:latin typeface="Calibri" panose="020F0502020204030204" pitchFamily="34" charset="0"/>
            </a:endParaRPr>
          </a:p>
          <a:p>
            <a:endParaRPr lang="en-US" sz="1800" dirty="0">
              <a:latin typeface="Calibri" panose="020F0502020204030204" pitchFamily="34" charset="0"/>
            </a:endParaRPr>
          </a:p>
          <a:p>
            <a:endParaRPr lang="en-US" sz="1800" dirty="0" smtClean="0">
              <a:latin typeface="Calibri" panose="020F0502020204030204" pitchFamily="34" charset="0"/>
            </a:endParaRPr>
          </a:p>
          <a:p>
            <a:endParaRPr lang="en-US" sz="1800" dirty="0" smtClean="0">
              <a:latin typeface="Calibri" panose="020F0502020204030204" pitchFamily="34" charset="0"/>
            </a:endParaRPr>
          </a:p>
          <a:p>
            <a:endParaRPr lang="en-US" sz="1800" dirty="0">
              <a:latin typeface="Calibri" panose="020F0502020204030204" pitchFamily="34" charset="0"/>
            </a:endParaRPr>
          </a:p>
        </p:txBody>
      </p:sp>
      <p:sp>
        <p:nvSpPr>
          <p:cNvPr id="18" name="Rectangle 17"/>
          <p:cNvSpPr/>
          <p:nvPr/>
        </p:nvSpPr>
        <p:spPr>
          <a:xfrm>
            <a:off x="4002599" y="5826263"/>
            <a:ext cx="6195652" cy="646331"/>
          </a:xfrm>
          <a:prstGeom prst="rect">
            <a:avLst/>
          </a:prstGeom>
        </p:spPr>
        <p:txBody>
          <a:bodyPr wrap="square">
            <a:spAutoFit/>
          </a:bodyPr>
          <a:lstStyle/>
          <a:p>
            <a:r>
              <a:rPr lang="en-US" sz="1800" i="1" dirty="0" smtClean="0">
                <a:latin typeface="Calibri" panose="020F0502020204030204" pitchFamily="34" charset="0"/>
              </a:rPr>
              <a:t>Example of Core</a:t>
            </a:r>
            <a:r>
              <a:rPr lang="en-US" sz="1800" i="1" dirty="0">
                <a:latin typeface="Calibri" panose="020F0502020204030204" pitchFamily="34" charset="0"/>
              </a:rPr>
              <a:t>, Grid, and Projection Independent, dynamical (up</a:t>
            </a:r>
            <a:r>
              <a:rPr lang="en-US" sz="1800" i="1" dirty="0" smtClean="0">
                <a:latin typeface="Calibri" panose="020F0502020204030204" pitchFamily="34" charset="0"/>
              </a:rPr>
              <a:t>/)downscaling  </a:t>
            </a:r>
            <a:r>
              <a:rPr lang="en-US" sz="1800" i="1" dirty="0">
                <a:latin typeface="Calibri" panose="020F0502020204030204" pitchFamily="34" charset="0"/>
              </a:rPr>
              <a:t>using and </a:t>
            </a:r>
            <a:r>
              <a:rPr lang="en-US" sz="1800" b="1" i="1" dirty="0">
                <a:latin typeface="Calibri" panose="020F0502020204030204" pitchFamily="34" charset="0"/>
              </a:rPr>
              <a:t>advancing</a:t>
            </a:r>
            <a:r>
              <a:rPr lang="en-US" sz="1800" i="1" dirty="0">
                <a:latin typeface="Calibri" panose="020F0502020204030204" pitchFamily="34" charset="0"/>
              </a:rPr>
              <a:t> ESMF re-gridding </a:t>
            </a:r>
            <a:endParaRPr lang="en-US" sz="1800" i="1" dirty="0"/>
          </a:p>
        </p:txBody>
      </p:sp>
      <p:pic>
        <p:nvPicPr>
          <p:cNvPr id="20" name="Picture 15" descr="HIWPP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4456" y="133308"/>
            <a:ext cx="635811" cy="59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4621666" y="2010918"/>
            <a:ext cx="5230897" cy="3290885"/>
            <a:chOff x="4509823" y="1889788"/>
            <a:chExt cx="5230897" cy="3290885"/>
          </a:xfrm>
        </p:grpSpPr>
        <p:pic>
          <p:nvPicPr>
            <p:cNvPr id="46" name="Picture 45"/>
            <p:cNvPicPr>
              <a:picLocks noChangeAspect="1"/>
            </p:cNvPicPr>
            <p:nvPr/>
          </p:nvPicPr>
          <p:blipFill rotWithShape="1">
            <a:blip r:embed="rId6"/>
            <a:srcRect t="10239"/>
            <a:stretch/>
          </p:blipFill>
          <p:spPr>
            <a:xfrm>
              <a:off x="4509823" y="1889788"/>
              <a:ext cx="5230897" cy="3290885"/>
            </a:xfrm>
            <a:prstGeom prst="rect">
              <a:avLst/>
            </a:prstGeom>
          </p:spPr>
        </p:pic>
        <p:sp>
          <p:nvSpPr>
            <p:cNvPr id="22" name="Rectangle 21"/>
            <p:cNvSpPr/>
            <p:nvPr/>
          </p:nvSpPr>
          <p:spPr>
            <a:xfrm>
              <a:off x="4636983" y="1997331"/>
              <a:ext cx="2141192" cy="203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latin typeface="Calibri" panose="020F0502020204030204" pitchFamily="34" charset="0"/>
                </a:rPr>
                <a:t>Current Framework (2016) </a:t>
              </a:r>
              <a:r>
                <a:rPr lang="en-US" sz="1200" b="1" dirty="0" smtClean="0">
                  <a:latin typeface="Calibri" panose="020F0502020204030204" pitchFamily="34" charset="0"/>
                </a:rPr>
                <a:t> </a:t>
              </a:r>
              <a:endParaRPr lang="en-US" sz="1200" b="1" dirty="0">
                <a:latin typeface="Calibri" panose="020F0502020204030204" pitchFamily="34" charset="0"/>
              </a:endParaRPr>
            </a:p>
          </p:txBody>
        </p:sp>
      </p:grpSp>
      <p:grpSp>
        <p:nvGrpSpPr>
          <p:cNvPr id="25" name="Group 24"/>
          <p:cNvGrpSpPr/>
          <p:nvPr/>
        </p:nvGrpSpPr>
        <p:grpSpPr>
          <a:xfrm>
            <a:off x="4478369" y="1519797"/>
            <a:ext cx="5459433" cy="4082453"/>
            <a:chOff x="462658" y="1674519"/>
            <a:chExt cx="5667633" cy="4289459"/>
          </a:xfrm>
        </p:grpSpPr>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658" y="1674519"/>
              <a:ext cx="5667633" cy="4289459"/>
            </a:xfrm>
            <a:prstGeom prst="rect">
              <a:avLst/>
            </a:prstGeom>
          </p:spPr>
        </p:pic>
        <p:sp>
          <p:nvSpPr>
            <p:cNvPr id="27" name="Rectangle 26"/>
            <p:cNvSpPr/>
            <p:nvPr/>
          </p:nvSpPr>
          <p:spPr>
            <a:xfrm>
              <a:off x="534063" y="2057492"/>
              <a:ext cx="1361972" cy="2140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latin typeface="Calibri" panose="020F0502020204030204" pitchFamily="34" charset="0"/>
                </a:rPr>
                <a:t>Model 1</a:t>
              </a:r>
              <a:r>
                <a:rPr lang="en-US" sz="1200" b="1" dirty="0" smtClean="0">
                  <a:latin typeface="Calibri" panose="020F0502020204030204" pitchFamily="34" charset="0"/>
                </a:rPr>
                <a:t> </a:t>
              </a:r>
              <a:endParaRPr lang="en-US" sz="1200" b="1" dirty="0">
                <a:latin typeface="Calibri" panose="020F0502020204030204" pitchFamily="34" charset="0"/>
              </a:endParaRPr>
            </a:p>
          </p:txBody>
        </p:sp>
        <p:sp>
          <p:nvSpPr>
            <p:cNvPr id="28" name="Rectangle 27"/>
            <p:cNvSpPr/>
            <p:nvPr/>
          </p:nvSpPr>
          <p:spPr>
            <a:xfrm>
              <a:off x="2044626" y="3107499"/>
              <a:ext cx="457200" cy="38746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5375086" y="2324565"/>
            <a:ext cx="1938618" cy="1550894"/>
            <a:chOff x="9737006" y="1355850"/>
            <a:chExt cx="1938618" cy="1550894"/>
          </a:xfrm>
        </p:grpSpPr>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37006" y="1355850"/>
              <a:ext cx="1938618" cy="1550894"/>
            </a:xfrm>
            <a:prstGeom prst="rect">
              <a:avLst/>
            </a:prstGeom>
          </p:spPr>
        </p:pic>
        <p:sp>
          <p:nvSpPr>
            <p:cNvPr id="31" name="Rectangle 30"/>
            <p:cNvSpPr/>
            <p:nvPr/>
          </p:nvSpPr>
          <p:spPr>
            <a:xfrm>
              <a:off x="10022078" y="1518329"/>
              <a:ext cx="1142340" cy="2140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latin typeface="Calibri" panose="020F0502020204030204" pitchFamily="34" charset="0"/>
                </a:rPr>
                <a:t>Model </a:t>
              </a:r>
              <a:r>
                <a:rPr lang="en-US" sz="1400" b="1" dirty="0">
                  <a:solidFill>
                    <a:schemeClr val="bg1"/>
                  </a:solidFill>
                  <a:latin typeface="Calibri" panose="020F0502020204030204" pitchFamily="34" charset="0"/>
                </a:rPr>
                <a:t>2</a:t>
              </a:r>
              <a:r>
                <a:rPr lang="en-US" sz="1200" b="1" dirty="0" smtClean="0">
                  <a:latin typeface="Calibri" panose="020F0502020204030204" pitchFamily="34" charset="0"/>
                </a:rPr>
                <a:t> </a:t>
              </a:r>
              <a:endParaRPr lang="en-US" sz="1200" b="1" dirty="0">
                <a:latin typeface="Calibri" panose="020F0502020204030204" pitchFamily="34" charset="0"/>
              </a:endParaRPr>
            </a:p>
          </p:txBody>
        </p:sp>
      </p:grpSp>
      <p:pic>
        <p:nvPicPr>
          <p:cNvPr id="24" name="Picture 2" descr="NGGPS-OAS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8996" y="76200"/>
            <a:ext cx="681639" cy="654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12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fltVal val="0"/>
                                          </p:val>
                                        </p:tav>
                                        <p:tav tm="100000">
                                          <p:val>
                                            <p:strVal val="#ppt_w"/>
                                          </p:val>
                                        </p:tav>
                                      </p:tavLst>
                                    </p:anim>
                                    <p:anim calcmode="lin" valueType="num">
                                      <p:cBhvr>
                                        <p:cTn id="16" dur="500" fill="hold"/>
                                        <p:tgtEl>
                                          <p:spTgt spid="29"/>
                                        </p:tgtEl>
                                        <p:attrNameLst>
                                          <p:attrName>ppt_h</p:attrName>
                                        </p:attrNameLst>
                                      </p:cBhvr>
                                      <p:tavLst>
                                        <p:tav tm="0">
                                          <p:val>
                                            <p:fltVal val="0"/>
                                          </p:val>
                                        </p:tav>
                                        <p:tav tm="100000">
                                          <p:val>
                                            <p:strVal val="#ppt_h"/>
                                          </p:val>
                                        </p:tav>
                                      </p:tavLst>
                                    </p:anim>
                                    <p:animEffect transition="in" filter="fade">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p:cNvSpPr>
          <p:nvPr>
            <p:ph type="body" idx="1"/>
          </p:nvPr>
        </p:nvSpPr>
        <p:spPr bwMode="auto">
          <a:xfrm>
            <a:off x="270206" y="1180510"/>
            <a:ext cx="6853243" cy="406902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45718" tIns="45718" rIns="45718" bIns="45718" numCol="1" rtlCol="0" anchor="t" anchorCtr="0" compatLnSpc="1">
            <a:prstTxWarp prst="textNoShape">
              <a:avLst/>
            </a:prstTxWarp>
            <a:normAutofit lnSpcReduction="10000"/>
          </a:bodyPr>
          <a:lstStyle/>
          <a:p>
            <a:pPr marL="0" indent="0" eaLnBrk="1">
              <a:lnSpc>
                <a:spcPct val="90000"/>
              </a:lnSpc>
              <a:buNone/>
            </a:pPr>
            <a:endParaRPr lang="en-US" altLang="zh-CN" sz="1600" dirty="0"/>
          </a:p>
          <a:p>
            <a:pPr eaLnBrk="1">
              <a:lnSpc>
                <a:spcPct val="90000"/>
              </a:lnSpc>
              <a:buFont typeface="Wingdings" charset="2"/>
              <a:buChar char="Ø"/>
            </a:pPr>
            <a:r>
              <a:rPr lang="en-US" altLang="zh-CN" sz="1700" dirty="0" smtClean="0">
                <a:latin typeface="Calibri" charset="0"/>
                <a:ea typeface="Calibri" charset="0"/>
                <a:cs typeface="Calibri" charset="0"/>
              </a:rPr>
              <a:t>In a year NOAA will be running NGGPS at 8-10 km resolution. The generalized, core independent nesting approach proposed here may be useful to test the model at cloud permitting resolutions (1-3 km) rapidly</a:t>
            </a:r>
            <a:r>
              <a:rPr lang="en-US" altLang="zh-CN" sz="1700" dirty="0" smtClean="0">
                <a:latin typeface="Calibri" charset="0"/>
                <a:ea typeface="Calibri" charset="0"/>
                <a:cs typeface="Calibri" charset="0"/>
              </a:rPr>
              <a:t>.</a:t>
            </a:r>
          </a:p>
          <a:p>
            <a:pPr eaLnBrk="1">
              <a:lnSpc>
                <a:spcPct val="90000"/>
              </a:lnSpc>
              <a:buFont typeface="Wingdings" charset="2"/>
              <a:buChar char="Ø"/>
            </a:pPr>
            <a:r>
              <a:rPr lang="en-US" altLang="zh-CN" sz="1700" dirty="0" smtClean="0">
                <a:latin typeface="Calibri" charset="0"/>
                <a:ea typeface="Calibri" charset="0"/>
                <a:cs typeface="Calibri" charset="0"/>
              </a:rPr>
              <a:t>From the 1</a:t>
            </a:r>
            <a:r>
              <a:rPr lang="en-US" altLang="zh-CN" sz="1700" baseline="30000" dirty="0" smtClean="0">
                <a:latin typeface="Calibri" charset="0"/>
                <a:ea typeface="Calibri" charset="0"/>
                <a:cs typeface="Calibri" charset="0"/>
              </a:rPr>
              <a:t>st</a:t>
            </a:r>
            <a:r>
              <a:rPr lang="en-US" altLang="zh-CN" sz="1700" dirty="0" smtClean="0">
                <a:latin typeface="Calibri" charset="0"/>
                <a:ea typeface="Calibri" charset="0"/>
                <a:cs typeface="Calibri" charset="0"/>
              </a:rPr>
              <a:t> year of funding we have created a capacity and proved that generalized, and even core independent nesting is possible within NEMS framework and could be potentially used for creating siblings  at 1-3 km resolution from NGGPS. We need continued support for maintaining this capacity.</a:t>
            </a:r>
            <a:endParaRPr lang="en-US" altLang="zh-CN" sz="1700" dirty="0" smtClean="0">
              <a:latin typeface="Calibri" charset="0"/>
              <a:ea typeface="Calibri" charset="0"/>
              <a:cs typeface="Calibri" charset="0"/>
            </a:endParaRPr>
          </a:p>
          <a:p>
            <a:pPr eaLnBrk="1">
              <a:lnSpc>
                <a:spcPct val="90000"/>
              </a:lnSpc>
              <a:buFont typeface="Wingdings" charset="2"/>
              <a:buChar char="Ø"/>
            </a:pPr>
            <a:r>
              <a:rPr lang="en-US" altLang="zh-CN" sz="1700" dirty="0" smtClean="0">
                <a:latin typeface="Calibri" charset="0"/>
                <a:ea typeface="Calibri" charset="0"/>
                <a:cs typeface="Calibri" charset="0"/>
              </a:rPr>
              <a:t>Key to further improving TC predictions may lie in modeling the multi scale interactions better – requires Global domain with 2-way interactive, high resolution nests at 1-3 km horizontal resolution</a:t>
            </a:r>
            <a:endParaRPr lang="en-US" altLang="zh-CN" sz="1700" dirty="0">
              <a:latin typeface="Calibri" charset="0"/>
              <a:ea typeface="Calibri" charset="0"/>
              <a:cs typeface="Calibri" charset="0"/>
            </a:endParaRPr>
          </a:p>
          <a:p>
            <a:pPr eaLnBrk="1">
              <a:lnSpc>
                <a:spcPct val="90000"/>
              </a:lnSpc>
              <a:buFont typeface="Wingdings" charset="2"/>
              <a:buChar char="Ø"/>
            </a:pPr>
            <a:r>
              <a:rPr lang="en-US" altLang="zh-CN" sz="1700" dirty="0" smtClean="0">
                <a:latin typeface="Calibri" charset="0"/>
                <a:ea typeface="Calibri" charset="0"/>
                <a:cs typeface="Calibri" charset="0"/>
              </a:rPr>
              <a:t>Significant </a:t>
            </a:r>
            <a:r>
              <a:rPr lang="en-US" altLang="zh-CN" sz="1700" dirty="0" smtClean="0">
                <a:latin typeface="Calibri" charset="0"/>
                <a:ea typeface="Calibri" charset="0"/>
                <a:cs typeface="Calibri" charset="0"/>
              </a:rPr>
              <a:t>research and developments may be required for advancing high resolution global model with nests.</a:t>
            </a:r>
            <a:endParaRPr lang="en-US" altLang="zh-CN" sz="1700" dirty="0">
              <a:latin typeface="Calibri" charset="0"/>
              <a:ea typeface="Calibri" charset="0"/>
              <a:cs typeface="Calibri" charset="0"/>
            </a:endParaRPr>
          </a:p>
          <a:p>
            <a:pPr eaLnBrk="1">
              <a:lnSpc>
                <a:spcPct val="90000"/>
              </a:lnSpc>
              <a:buFont typeface="Wingdings" charset="2"/>
              <a:buChar char="Ø"/>
            </a:pPr>
            <a:r>
              <a:rPr lang="en-US" altLang="zh-CN" sz="1700" dirty="0">
                <a:latin typeface="Calibri" charset="0"/>
                <a:ea typeface="Calibri" charset="0"/>
                <a:cs typeface="Calibri" charset="0"/>
              </a:rPr>
              <a:t>Sustained partnership between NOAA research and operations </a:t>
            </a:r>
            <a:r>
              <a:rPr lang="en-US" altLang="zh-CN" sz="1700" dirty="0" smtClean="0">
                <a:latin typeface="Calibri" charset="0"/>
                <a:ea typeface="Calibri" charset="0"/>
                <a:cs typeface="Calibri" charset="0"/>
              </a:rPr>
              <a:t> </a:t>
            </a:r>
            <a:r>
              <a:rPr lang="en-US" altLang="zh-CN" sz="1700" dirty="0">
                <a:latin typeface="Calibri" charset="0"/>
                <a:ea typeface="Calibri" charset="0"/>
                <a:cs typeface="Calibri" charset="0"/>
              </a:rPr>
              <a:t>and other agencies and universities hold the key to our future success. </a:t>
            </a:r>
          </a:p>
        </p:txBody>
      </p:sp>
      <p:grpSp>
        <p:nvGrpSpPr>
          <p:cNvPr id="6" name="Group 5"/>
          <p:cNvGrpSpPr/>
          <p:nvPr/>
        </p:nvGrpSpPr>
        <p:grpSpPr>
          <a:xfrm>
            <a:off x="7247975" y="394698"/>
            <a:ext cx="3551238" cy="5787028"/>
            <a:chOff x="7247975" y="394698"/>
            <a:chExt cx="3551238" cy="5787028"/>
          </a:xfrm>
        </p:grpSpPr>
        <p:grpSp>
          <p:nvGrpSpPr>
            <p:cNvPr id="43011" name="Group 3"/>
            <p:cNvGrpSpPr>
              <a:grpSpLocks/>
            </p:cNvGrpSpPr>
            <p:nvPr/>
          </p:nvGrpSpPr>
          <p:grpSpPr bwMode="auto">
            <a:xfrm>
              <a:off x="7756867" y="394698"/>
              <a:ext cx="2397125" cy="1492250"/>
              <a:chOff x="0" y="0"/>
              <a:chExt cx="2397125" cy="1493838"/>
            </a:xfrm>
          </p:grpSpPr>
          <p:pic>
            <p:nvPicPr>
              <p:cNvPr id="2" name="Picture 4" descr="image2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9459"/>
                <a:ext cx="2397125" cy="14143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AutoShape 5"/>
              <p:cNvSpPr>
                <a:spLocks/>
              </p:cNvSpPr>
              <p:nvPr/>
            </p:nvSpPr>
            <p:spPr bwMode="auto">
              <a:xfrm>
                <a:off x="725488" y="0"/>
                <a:ext cx="1220787" cy="3432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99" tIns="50799" rIns="50799" bIns="50799" anchor="ctr"/>
              <a:lstStyle/>
              <a:p>
                <a:pPr defTabSz="912813"/>
                <a:r>
                  <a:rPr lang="en-US" altLang="zh-CN" sz="1600" b="1" dirty="0" smtClean="0">
                    <a:solidFill>
                      <a:srgbClr val="FFFFFF"/>
                    </a:solidFill>
                  </a:rPr>
                  <a:t>   HWRF </a:t>
                </a:r>
                <a:endParaRPr lang="en-US" altLang="zh-CN" dirty="0"/>
              </a:p>
            </p:txBody>
          </p:sp>
        </p:grpSp>
        <p:grpSp>
          <p:nvGrpSpPr>
            <p:cNvPr id="43012" name="Group 6"/>
            <p:cNvGrpSpPr>
              <a:grpSpLocks/>
            </p:cNvGrpSpPr>
            <p:nvPr/>
          </p:nvGrpSpPr>
          <p:grpSpPr bwMode="auto">
            <a:xfrm>
              <a:off x="7507331" y="1843088"/>
              <a:ext cx="2990850" cy="2020888"/>
              <a:chOff x="0" y="123"/>
              <a:chExt cx="2990850" cy="2020765"/>
            </a:xfrm>
          </p:grpSpPr>
          <p:pic>
            <p:nvPicPr>
              <p:cNvPr id="4" name="Picture 7" descr="image2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4410"/>
                <a:ext cx="2990850" cy="20064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64" name="AutoShape 8"/>
              <p:cNvSpPr>
                <a:spLocks/>
              </p:cNvSpPr>
              <p:nvPr/>
            </p:nvSpPr>
            <p:spPr bwMode="auto">
              <a:xfrm>
                <a:off x="582613" y="123"/>
                <a:ext cx="1984375" cy="342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99" tIns="50799" rIns="50799" bIns="50799" anchor="ctr"/>
              <a:lstStyle/>
              <a:p>
                <a:pPr defTabSz="912813"/>
                <a:r>
                  <a:rPr lang="en-US" altLang="zh-CN" sz="1600" b="1" dirty="0" smtClean="0">
                    <a:solidFill>
                      <a:srgbClr val="FFFFFF"/>
                    </a:solidFill>
                  </a:rPr>
                  <a:t>    BASIN HWRF</a:t>
                </a:r>
                <a:endParaRPr lang="en-US" altLang="zh-CN" dirty="0"/>
              </a:p>
            </p:txBody>
          </p:sp>
        </p:grpSp>
        <p:grpSp>
          <p:nvGrpSpPr>
            <p:cNvPr id="43013" name="Group 18"/>
            <p:cNvGrpSpPr>
              <a:grpSpLocks/>
            </p:cNvGrpSpPr>
            <p:nvPr/>
          </p:nvGrpSpPr>
          <p:grpSpPr bwMode="auto">
            <a:xfrm>
              <a:off x="7247975" y="3679826"/>
              <a:ext cx="3551238" cy="2501900"/>
              <a:chOff x="3415" y="2296"/>
              <a:chExt cx="2237" cy="1576"/>
            </a:xfrm>
          </p:grpSpPr>
          <p:pic>
            <p:nvPicPr>
              <p:cNvPr id="19466" name="Picture 10" descr="image23.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15" y="2296"/>
                <a:ext cx="2237" cy="15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67" name="AutoShape 11"/>
              <p:cNvSpPr>
                <a:spLocks/>
              </p:cNvSpPr>
              <p:nvPr/>
            </p:nvSpPr>
            <p:spPr bwMode="auto">
              <a:xfrm>
                <a:off x="3696" y="2304"/>
                <a:ext cx="1843" cy="2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99" tIns="50799" rIns="50799" bIns="50799" anchor="ctr"/>
              <a:lstStyle/>
              <a:p>
                <a:pPr defTabSz="912813"/>
                <a:r>
                  <a:rPr lang="en-US" altLang="zh-CN" sz="1600" b="1" dirty="0" smtClean="0">
                    <a:solidFill>
                      <a:srgbClr val="FFFFFF"/>
                    </a:solidFill>
                  </a:rPr>
                  <a:t>Global Nest </a:t>
                </a:r>
                <a:r>
                  <a:rPr lang="en-US" altLang="zh-CN" sz="1600" b="1" dirty="0">
                    <a:solidFill>
                      <a:srgbClr val="FFFFFF"/>
                    </a:solidFill>
                  </a:rPr>
                  <a:t>(Research)</a:t>
                </a:r>
                <a:endParaRPr lang="en-US" altLang="zh-CN" dirty="0"/>
              </a:p>
            </p:txBody>
          </p:sp>
        </p:grpSp>
      </p:grpSp>
      <p:sp>
        <p:nvSpPr>
          <p:cNvPr id="19473" name="Rectangle 17"/>
          <p:cNvSpPr>
            <a:spLocks/>
          </p:cNvSpPr>
          <p:nvPr/>
        </p:nvSpPr>
        <p:spPr bwMode="auto">
          <a:xfrm>
            <a:off x="7272072" y="6094993"/>
            <a:ext cx="4572000" cy="336550"/>
          </a:xfrm>
          <a:prstGeom prst="rect">
            <a:avLst/>
          </a:prstGeom>
          <a:noFill/>
          <a:ln>
            <a:noFill/>
          </a:ln>
          <a:effectLst>
            <a:outerShdw blurRad="38100" dist="23000" dir="5400000" algn="ctr" rotWithShape="0">
              <a:srgbClr val="00000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BBE0E3"/>
                </a:solidFill>
                <a:round/>
                <a:headEnd/>
                <a:tailEnd/>
              </a14:hiddenLine>
            </a:ext>
          </a:extLst>
        </p:spPr>
        <p:txBody>
          <a:bodyPr lIns="45718" tIns="45718" rIns="45718" bIns="45718">
            <a:spAutoFit/>
          </a:bodyPr>
          <a:lstStyle/>
          <a:p>
            <a:pPr>
              <a:spcBef>
                <a:spcPct val="50000"/>
              </a:spcBef>
              <a:defRPr/>
            </a:pPr>
            <a:r>
              <a:rPr lang="en-US" altLang="zh-CN" sz="1600" dirty="0">
                <a:solidFill>
                  <a:schemeClr val="accent2"/>
                </a:solidFill>
                <a:latin typeface="Calibri" charset="0"/>
                <a:ea typeface="Calibri" charset="0"/>
                <a:cs typeface="Calibri" charset="0"/>
              </a:rPr>
              <a:t>High Impact Weather Prediction Project</a:t>
            </a:r>
          </a:p>
        </p:txBody>
      </p:sp>
      <p:sp>
        <p:nvSpPr>
          <p:cNvPr id="16" name="Title 1"/>
          <p:cNvSpPr>
            <a:spLocks noGrp="1"/>
          </p:cNvSpPr>
          <p:nvPr>
            <p:ph type="title"/>
          </p:nvPr>
        </p:nvSpPr>
        <p:spPr>
          <a:xfrm>
            <a:off x="527982" y="347752"/>
            <a:ext cx="6759977" cy="779691"/>
          </a:xfrm>
        </p:spPr>
        <p:txBody>
          <a:bodyPr/>
          <a:lstStyle/>
          <a:p>
            <a:r>
              <a:rPr lang="en-US" sz="3600" b="1" dirty="0" smtClean="0">
                <a:solidFill>
                  <a:srgbClr val="FFFF00"/>
                </a:solidFill>
                <a:latin typeface="Calibri" charset="0"/>
                <a:ea typeface="Calibri" charset="0"/>
                <a:cs typeface="Calibri" charset="0"/>
              </a:rPr>
              <a:t>Summary and Conclusions</a:t>
            </a:r>
            <a:endParaRPr lang="en-US" sz="3600" b="1" dirty="0">
              <a:solidFill>
                <a:srgbClr val="FFFF00"/>
              </a:solidFill>
              <a:latin typeface="Calibri" charset="0"/>
              <a:ea typeface="Calibri" charset="0"/>
              <a:cs typeface="Calibri" charset="0"/>
            </a:endParaRPr>
          </a:p>
        </p:txBody>
      </p:sp>
      <p:pic>
        <p:nvPicPr>
          <p:cNvPr id="17" name="Picture 16"/>
          <p:cNvPicPr>
            <a:picLocks noChangeAspect="1"/>
          </p:cNvPicPr>
          <p:nvPr/>
        </p:nvPicPr>
        <p:blipFill>
          <a:blip r:embed="rId6"/>
          <a:stretch>
            <a:fillRect/>
          </a:stretch>
        </p:blipFill>
        <p:spPr>
          <a:xfrm>
            <a:off x="11030342" y="5924696"/>
            <a:ext cx="879131" cy="879131"/>
          </a:xfrm>
          <a:prstGeom prst="rect">
            <a:avLst/>
          </a:prstGeom>
        </p:spPr>
      </p:pic>
      <p:pic>
        <p:nvPicPr>
          <p:cNvPr id="18" name="Picture 17"/>
          <p:cNvPicPr>
            <a:picLocks noChangeAspect="1"/>
          </p:cNvPicPr>
          <p:nvPr/>
        </p:nvPicPr>
        <p:blipFill>
          <a:blip r:embed="rId7"/>
          <a:stretch>
            <a:fillRect/>
          </a:stretch>
        </p:blipFill>
        <p:spPr>
          <a:xfrm>
            <a:off x="270206" y="5911068"/>
            <a:ext cx="773579" cy="739921"/>
          </a:xfrm>
          <a:prstGeom prst="rect">
            <a:avLst/>
          </a:prstGeom>
        </p:spPr>
      </p:pic>
      <p:pic>
        <p:nvPicPr>
          <p:cNvPr id="22" name="Picture 15" descr="HIWPP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84201" y="5850691"/>
            <a:ext cx="771120" cy="800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D57F1E4F-1CFF-5643-939E-02111984F565}" type="slidenum">
              <a:rPr lang="en-US" smtClean="0"/>
              <a:pPr/>
              <a:t>13</a:t>
            </a:fld>
            <a:endParaRPr lang="en-US" dirty="0"/>
          </a:p>
        </p:txBody>
      </p:sp>
    </p:spTree>
    <p:extLst>
      <p:ext uri="{BB962C8B-B14F-4D97-AF65-F5344CB8AC3E}">
        <p14:creationId xmlns:p14="http://schemas.microsoft.com/office/powerpoint/2010/main" val="164826621"/>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312" y="535744"/>
            <a:ext cx="9404723" cy="1400530"/>
          </a:xfrm>
        </p:spPr>
        <p:txBody>
          <a:bodyPr/>
          <a:lstStyle/>
          <a:p>
            <a:r>
              <a:rPr lang="en-US">
                <a:solidFill>
                  <a:srgbClr val="FFFF00"/>
                </a:solidFill>
                <a:latin typeface="Calibri" charset="0"/>
                <a:ea typeface="Calibri" charset="0"/>
                <a:cs typeface="Calibri" charset="0"/>
              </a:rPr>
              <a:t>Objectives</a:t>
            </a:r>
          </a:p>
        </p:txBody>
      </p:sp>
      <p:sp>
        <p:nvSpPr>
          <p:cNvPr id="3" name="Content Placeholder 2"/>
          <p:cNvSpPr>
            <a:spLocks noGrp="1"/>
          </p:cNvSpPr>
          <p:nvPr>
            <p:ph idx="1"/>
          </p:nvPr>
        </p:nvSpPr>
        <p:spPr>
          <a:xfrm>
            <a:off x="1103312" y="1737417"/>
            <a:ext cx="8946541" cy="4195482"/>
          </a:xfrm>
        </p:spPr>
        <p:txBody>
          <a:bodyPr/>
          <a:lstStyle/>
          <a:p>
            <a:pPr marL="0" indent="0">
              <a:buNone/>
            </a:pPr>
            <a:r>
              <a:rPr lang="en-US">
                <a:latin typeface="Calibri" charset="0"/>
                <a:ea typeface="Calibri" charset="0"/>
                <a:cs typeface="Calibri" charset="0"/>
              </a:rPr>
              <a:t>Under R2O in FY15, AOML plans to further advance the capabilities, accuracies and reliability of numerical forecasting (especially regional severe weather and, in particular, hurricanes) through development, evaluation and testing of nesting techniques.  The current nesting techniques in HWRF and NMMB are based on the projection center of the parent grid, limiting their applications to a confined region in the tropics, and limiting their ability to scale well at higher resolutions and pole-ward locations.  A generalized nesting technique that can work independent of the parent model’s grid structure as well as map projections will advance the state-of-the-art in nesting techniques (one-way as well as two-way).  AOML will develop a generic nesting capability applicable to and not reliant on any particular grid system and/or projection.  </a:t>
            </a:r>
          </a:p>
        </p:txBody>
      </p:sp>
      <p:sp>
        <p:nvSpPr>
          <p:cNvPr id="4" name="Slide Number Placeholder 3"/>
          <p:cNvSpPr>
            <a:spLocks noGrp="1"/>
          </p:cNvSpPr>
          <p:nvPr>
            <p:ph type="sldNum" sz="quarter" idx="12"/>
          </p:nvPr>
        </p:nvSpPr>
        <p:spPr/>
        <p:txBody>
          <a:bodyPr/>
          <a:lstStyle/>
          <a:p>
            <a:fld id="{D57F1E4F-1CFF-5643-939E-02111984F565}" type="slidenum">
              <a:rPr lang="en-US" dirty="0"/>
              <a:pPr/>
              <a:t>2</a:t>
            </a:fld>
            <a:endParaRPr lang="en-US" dirty="0"/>
          </a:p>
        </p:txBody>
      </p:sp>
    </p:spTree>
    <p:extLst>
      <p:ext uri="{BB962C8B-B14F-4D97-AF65-F5344CB8AC3E}">
        <p14:creationId xmlns:p14="http://schemas.microsoft.com/office/powerpoint/2010/main" val="5777211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2853" y="1232561"/>
            <a:ext cx="7075834" cy="4208506"/>
          </a:xfrm>
        </p:spPr>
        <p:txBody>
          <a:bodyPr>
            <a:normAutofit/>
          </a:bodyPr>
          <a:lstStyle/>
          <a:p>
            <a:pPr marL="0" indent="0">
              <a:buNone/>
            </a:pPr>
            <a:r>
              <a:rPr lang="en-US" sz="2400" dirty="0" smtClean="0">
                <a:solidFill>
                  <a:srgbClr val="FFC000"/>
                </a:solidFill>
                <a:latin typeface="Calibri" panose="020F0502020204030204" pitchFamily="34" charset="0"/>
              </a:rPr>
              <a:t>Highlights of our R&amp;D</a:t>
            </a:r>
          </a:p>
          <a:p>
            <a:pPr marL="0" indent="0">
              <a:buNone/>
            </a:pPr>
            <a:endParaRPr lang="en-US" dirty="0" smtClean="0">
              <a:latin typeface="Calibri" panose="020F0502020204030204" pitchFamily="34" charset="0"/>
            </a:endParaRPr>
          </a:p>
          <a:p>
            <a:r>
              <a:rPr lang="en-US" sz="1600" dirty="0" smtClean="0">
                <a:latin typeface="Calibri" panose="020F0502020204030204" pitchFamily="34" charset="0"/>
              </a:rPr>
              <a:t>2012: 3-km storm centric version of HWRF was developed and transitioned to operations along with PBL physics and idealized framework appropriate for TC predictions.</a:t>
            </a:r>
          </a:p>
          <a:p>
            <a:r>
              <a:rPr lang="en-US" sz="1600" dirty="0" smtClean="0">
                <a:latin typeface="Calibri" panose="020F0502020204030204" pitchFamily="34" charset="0"/>
              </a:rPr>
              <a:t>2015: Domain centric multi-nested basin scale HWRF was transitioned to Developmental Testbed Center and is a part of HWRF community release.</a:t>
            </a:r>
          </a:p>
          <a:p>
            <a:r>
              <a:rPr lang="en-US" sz="1600" dirty="0" smtClean="0">
                <a:latin typeface="Calibri" panose="020F0502020204030204" pitchFamily="34" charset="0"/>
              </a:rPr>
              <a:t> 2015: For the first time a global model configuration of the NMMB/NEMS with multiple moving nests was successfully run at 3-km resolution under the HIWPP*</a:t>
            </a:r>
          </a:p>
          <a:p>
            <a:r>
              <a:rPr lang="en-US" sz="1600" dirty="0" smtClean="0">
                <a:latin typeface="Calibri" panose="020F0502020204030204" pitchFamily="34" charset="0"/>
              </a:rPr>
              <a:t>2017: </a:t>
            </a:r>
            <a:r>
              <a:rPr lang="en-US" sz="1600" dirty="0">
                <a:latin typeface="Calibri" charset="0"/>
                <a:ea typeface="Calibri" charset="0"/>
                <a:cs typeface="Calibri" charset="0"/>
              </a:rPr>
              <a:t>Generalized, Model-Core Independent Nesting </a:t>
            </a:r>
            <a:r>
              <a:rPr lang="en-US" sz="1600" dirty="0" smtClean="0">
                <a:latin typeface="Calibri" charset="0"/>
                <a:ea typeface="Calibri" charset="0"/>
                <a:cs typeface="Calibri" charset="0"/>
              </a:rPr>
              <a:t>Technique will be complete within the NEMS framework. </a:t>
            </a:r>
            <a:endParaRPr lang="en-US" sz="1600" dirty="0" smtClean="0">
              <a:latin typeface="Calibri" panose="020F0502020204030204" pitchFamily="34" charset="0"/>
            </a:endParaRPr>
          </a:p>
          <a:p>
            <a:pPr marL="0" indent="0">
              <a:buNone/>
            </a:pPr>
            <a:r>
              <a:rPr lang="en-US" sz="1400" dirty="0" smtClean="0">
                <a:latin typeface="Calibri" panose="020F0502020204030204" pitchFamily="34" charset="0"/>
              </a:rPr>
              <a:t>*HIWPP: Joint partnership between EMC and AOML</a:t>
            </a:r>
          </a:p>
          <a:p>
            <a:pPr marL="0" indent="0">
              <a:buNone/>
            </a:pPr>
            <a:endParaRPr lang="en-US" sz="1400" dirty="0" smtClean="0">
              <a:latin typeface="Calibri" panose="020F0502020204030204" pitchFamily="34" charset="0"/>
            </a:endParaRPr>
          </a:p>
          <a:p>
            <a:pPr marL="0" indent="0">
              <a:buNone/>
            </a:pPr>
            <a:endParaRPr lang="en-US" sz="1400" dirty="0" smtClean="0">
              <a:latin typeface="Calibri" panose="020F0502020204030204" pitchFamily="34" charset="0"/>
            </a:endParaRPr>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dirty="0"/>
              <a:pPr/>
              <a:t>3</a:t>
            </a:fld>
            <a:endParaRPr lang="en-US" dirty="0"/>
          </a:p>
        </p:txBody>
      </p:sp>
      <p:sp>
        <p:nvSpPr>
          <p:cNvPr id="6" name="Title 1"/>
          <p:cNvSpPr>
            <a:spLocks noGrp="1"/>
          </p:cNvSpPr>
          <p:nvPr>
            <p:ph type="title"/>
          </p:nvPr>
        </p:nvSpPr>
        <p:spPr>
          <a:xfrm>
            <a:off x="1054150" y="216922"/>
            <a:ext cx="9646912" cy="744397"/>
          </a:xfrm>
        </p:spPr>
        <p:txBody>
          <a:bodyPr/>
          <a:lstStyle/>
          <a:p>
            <a:r>
              <a:rPr lang="en-US" sz="2700" dirty="0" smtClean="0">
                <a:solidFill>
                  <a:srgbClr val="FFFF00"/>
                </a:solidFill>
                <a:latin typeface="Calibri" charset="0"/>
                <a:ea typeface="Calibri" charset="0"/>
                <a:cs typeface="Calibri" charset="0"/>
              </a:rPr>
              <a:t>AOML: High Resolution NWP for Improving Hurricane Forecasting</a:t>
            </a:r>
            <a:endParaRPr lang="en-US" sz="2700" dirty="0">
              <a:solidFill>
                <a:srgbClr val="FFFF00"/>
              </a:solidFill>
              <a:latin typeface="Calibri" charset="0"/>
              <a:ea typeface="Calibri" charset="0"/>
              <a:cs typeface="Calibri" charset="0"/>
            </a:endParaRPr>
          </a:p>
        </p:txBody>
      </p:sp>
      <p:pic>
        <p:nvPicPr>
          <p:cNvPr id="16" name="Picture 15"/>
          <p:cNvPicPr>
            <a:picLocks noChangeAspect="1"/>
          </p:cNvPicPr>
          <p:nvPr/>
        </p:nvPicPr>
        <p:blipFill>
          <a:blip r:embed="rId3"/>
          <a:stretch>
            <a:fillRect/>
          </a:stretch>
        </p:blipFill>
        <p:spPr>
          <a:xfrm>
            <a:off x="8860290" y="1326970"/>
            <a:ext cx="880284" cy="738606"/>
          </a:xfrm>
          <a:prstGeom prst="rect">
            <a:avLst/>
          </a:prstGeom>
        </p:spPr>
      </p:pic>
      <p:pic>
        <p:nvPicPr>
          <p:cNvPr id="17" name="Picture 16"/>
          <p:cNvPicPr>
            <a:picLocks noChangeAspect="1"/>
          </p:cNvPicPr>
          <p:nvPr/>
        </p:nvPicPr>
        <p:blipFill>
          <a:blip r:embed="rId4"/>
          <a:stretch>
            <a:fillRect/>
          </a:stretch>
        </p:blipFill>
        <p:spPr>
          <a:xfrm>
            <a:off x="8559076" y="2134208"/>
            <a:ext cx="1531598" cy="1000951"/>
          </a:xfrm>
          <a:prstGeom prst="rect">
            <a:avLst/>
          </a:prstGeom>
        </p:spPr>
      </p:pic>
      <p:pic>
        <p:nvPicPr>
          <p:cNvPr id="1030" name="Picture 6" descr="http://hwrf.aoml.noaa.gov/pix/website/ncep.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493" y="5756937"/>
            <a:ext cx="1447314" cy="84180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8128323" y="5071735"/>
            <a:ext cx="2771913" cy="369332"/>
          </a:xfrm>
          <a:prstGeom prst="rect">
            <a:avLst/>
          </a:prstGeom>
        </p:spPr>
        <p:txBody>
          <a:bodyPr wrap="none">
            <a:spAutoFit/>
          </a:bodyPr>
          <a:lstStyle/>
          <a:p>
            <a:r>
              <a:rPr lang="en-US" sz="1800" dirty="0">
                <a:latin typeface="Calibri" panose="020F0502020204030204" pitchFamily="34" charset="0"/>
              </a:rPr>
              <a:t>http://hwrf.aoml.noaa.gov/</a:t>
            </a:r>
          </a:p>
        </p:txBody>
      </p:sp>
      <p:pic>
        <p:nvPicPr>
          <p:cNvPr id="1032" name="Picture 8" descr="http://hwrf.aoml.noaa.gov/pix/website/Aoml_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868" y="161955"/>
            <a:ext cx="800938" cy="80093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dtcenter.org/images/dtc/header.jpg"/>
          <p:cNvPicPr>
            <a:picLocks noChangeAspect="1" noChangeArrowheads="1"/>
          </p:cNvPicPr>
          <p:nvPr/>
        </p:nvPicPr>
        <p:blipFill rotWithShape="1">
          <a:blip r:embed="rId7">
            <a:extLst>
              <a:ext uri="{28A0092B-C50C-407E-A947-70E740481C1C}">
                <a14:useLocalDpi xmlns:a14="http://schemas.microsoft.com/office/drawing/2010/main" val="0"/>
              </a:ext>
            </a:extLst>
          </a:blip>
          <a:srcRect r="44648"/>
          <a:stretch/>
        </p:blipFill>
        <p:spPr bwMode="auto">
          <a:xfrm>
            <a:off x="2058436" y="5893541"/>
            <a:ext cx="2250998" cy="6451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0063" y="5925987"/>
            <a:ext cx="3193360" cy="634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5" descr="HIWPP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56585" y="5952796"/>
            <a:ext cx="623944" cy="647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oup 29"/>
          <p:cNvGrpSpPr/>
          <p:nvPr/>
        </p:nvGrpSpPr>
        <p:grpSpPr>
          <a:xfrm>
            <a:off x="7954353" y="3196066"/>
            <a:ext cx="2988190" cy="1928974"/>
            <a:chOff x="7898549" y="3307639"/>
            <a:chExt cx="2988190" cy="1928974"/>
          </a:xfrm>
        </p:grpSpPr>
        <p:pic>
          <p:nvPicPr>
            <p:cNvPr id="18" name="Picture 17"/>
            <p:cNvPicPr>
              <a:picLocks noChangeAspect="1"/>
            </p:cNvPicPr>
            <p:nvPr/>
          </p:nvPicPr>
          <p:blipFill rotWithShape="1">
            <a:blip r:embed="rId10">
              <a:extLst>
                <a:ext uri="{28A0092B-C50C-407E-A947-70E740481C1C}">
                  <a14:useLocalDpi xmlns:a14="http://schemas.microsoft.com/office/drawing/2010/main" val="0"/>
                </a:ext>
              </a:extLst>
            </a:blip>
            <a:srcRect l="17412" t="16412" r="18353" b="14882"/>
            <a:stretch/>
          </p:blipFill>
          <p:spPr>
            <a:xfrm>
              <a:off x="7898549" y="3307639"/>
              <a:ext cx="2988190" cy="1928974"/>
            </a:xfrm>
            <a:prstGeom prst="rect">
              <a:avLst/>
            </a:prstGeom>
          </p:spPr>
        </p:pic>
        <p:sp>
          <p:nvSpPr>
            <p:cNvPr id="32" name="Rectangle 31"/>
            <p:cNvSpPr/>
            <p:nvPr/>
          </p:nvSpPr>
          <p:spPr>
            <a:xfrm>
              <a:off x="9102662" y="4078151"/>
              <a:ext cx="157456" cy="1555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8872266" y="3929340"/>
              <a:ext cx="157456" cy="1555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0219765" y="4004962"/>
              <a:ext cx="157456" cy="1555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10437349" y="4041825"/>
              <a:ext cx="157456" cy="1555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6" name="Straight Connector 35"/>
          <p:cNvCxnSpPr/>
          <p:nvPr/>
        </p:nvCxnSpPr>
        <p:spPr>
          <a:xfrm>
            <a:off x="280375" y="5606172"/>
            <a:ext cx="8579915" cy="1612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62975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7"/>
          <p:cNvSpPr>
            <a:spLocks/>
          </p:cNvSpPr>
          <p:nvPr/>
        </p:nvSpPr>
        <p:spPr bwMode="auto">
          <a:xfrm>
            <a:off x="2010148" y="295730"/>
            <a:ext cx="7552952" cy="3020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w="12700">
            <a:noFill/>
            <a:miter lim="0"/>
            <a:headEnd/>
            <a:tailEnd/>
          </a:ln>
          <a:effectLst/>
        </p:spPr>
        <p:txBody>
          <a:bodyPr lIns="72248" tIns="72248" rIns="72248" bIns="72248" anchor="ctr"/>
          <a:lstStyle/>
          <a:p>
            <a:pPr defTabSz="1300163">
              <a:lnSpc>
                <a:spcPct val="80000"/>
              </a:lnSpc>
            </a:pPr>
            <a:r>
              <a:rPr lang="en-US" altLang="en-US" sz="3200" dirty="0">
                <a:solidFill>
                  <a:srgbClr val="FFFF00"/>
                </a:solidFill>
                <a:latin typeface="Calibri" pitchFamily="34" charset="0"/>
                <a:sym typeface="Helvetica" charset="0"/>
              </a:rPr>
              <a:t> Motivation: Nesting for Global Model</a:t>
            </a:r>
            <a:endParaRPr lang="en-US" altLang="en-US" sz="3200" dirty="0">
              <a:solidFill>
                <a:srgbClr val="FFFF00"/>
              </a:solidFill>
              <a:latin typeface="Calibri" pitchFamily="34" charset="0"/>
            </a:endParaRPr>
          </a:p>
        </p:txBody>
      </p:sp>
      <p:pic>
        <p:nvPicPr>
          <p:cNvPr id="7" name="Picture 6"/>
          <p:cNvPicPr>
            <a:picLocks noChangeAspect="1"/>
          </p:cNvPicPr>
          <p:nvPr/>
        </p:nvPicPr>
        <p:blipFill>
          <a:blip r:embed="rId3"/>
          <a:stretch>
            <a:fillRect/>
          </a:stretch>
        </p:blipFill>
        <p:spPr>
          <a:xfrm>
            <a:off x="119336" y="101685"/>
            <a:ext cx="721492" cy="690101"/>
          </a:xfrm>
          <a:prstGeom prst="rect">
            <a:avLst/>
          </a:prstGeom>
        </p:spPr>
      </p:pic>
      <p:pic>
        <p:nvPicPr>
          <p:cNvPr id="9" name="Picture 8"/>
          <p:cNvPicPr>
            <a:picLocks noChangeAspect="1"/>
          </p:cNvPicPr>
          <p:nvPr/>
        </p:nvPicPr>
        <p:blipFill>
          <a:blip r:embed="rId4"/>
          <a:stretch>
            <a:fillRect/>
          </a:stretch>
        </p:blipFill>
        <p:spPr>
          <a:xfrm flipH="1">
            <a:off x="33581" y="5550112"/>
            <a:ext cx="1276104" cy="1276104"/>
          </a:xfrm>
          <a:prstGeom prst="rect">
            <a:avLst/>
          </a:prstGeom>
        </p:spPr>
      </p:pic>
      <p:sp>
        <p:nvSpPr>
          <p:cNvPr id="2" name="Slide Number Placeholder 1"/>
          <p:cNvSpPr>
            <a:spLocks noGrp="1"/>
          </p:cNvSpPr>
          <p:nvPr>
            <p:ph type="sldNum" sz="quarter" idx="12"/>
          </p:nvPr>
        </p:nvSpPr>
        <p:spPr/>
        <p:txBody>
          <a:bodyPr/>
          <a:lstStyle/>
          <a:p>
            <a:fld id="{D57F1E4F-1CFF-5643-939E-02111984F565}" type="slidenum">
              <a:rPr lang="en-US" smtClean="0"/>
              <a:pPr/>
              <a:t>4</a:t>
            </a:fld>
            <a:endParaRPr lang="en-US" dirty="0"/>
          </a:p>
        </p:txBody>
      </p:sp>
      <p:sp>
        <p:nvSpPr>
          <p:cNvPr id="14" name="AutoShape 9"/>
          <p:cNvSpPr>
            <a:spLocks/>
          </p:cNvSpPr>
          <p:nvPr/>
        </p:nvSpPr>
        <p:spPr bwMode="auto">
          <a:xfrm>
            <a:off x="2120759" y="6135193"/>
            <a:ext cx="6622154" cy="395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r>
              <a:rPr lang="en-US" altLang="zh-CN" sz="1800" b="1" dirty="0" smtClean="0">
                <a:solidFill>
                  <a:srgbClr val="003399"/>
                </a:solidFill>
                <a:latin typeface="Calibri" pitchFamily="34" charset="0"/>
              </a:rPr>
              <a:t>Importance of 1-3 km horizontal resolution for hurricane </a:t>
            </a:r>
            <a:r>
              <a:rPr lang="en-US" altLang="zh-CN" sz="1800" b="1" dirty="0">
                <a:solidFill>
                  <a:srgbClr val="003399"/>
                </a:solidFill>
                <a:latin typeface="Calibri" pitchFamily="34" charset="0"/>
              </a:rPr>
              <a:t>f</a:t>
            </a:r>
            <a:r>
              <a:rPr lang="en-US" altLang="zh-CN" sz="1800" b="1" dirty="0" smtClean="0">
                <a:solidFill>
                  <a:srgbClr val="003399"/>
                </a:solidFill>
                <a:latin typeface="Calibri" pitchFamily="34" charset="0"/>
              </a:rPr>
              <a:t>orecasting </a:t>
            </a:r>
            <a:endParaRPr lang="en-US" altLang="zh-CN" sz="1800" dirty="0">
              <a:latin typeface="Calibri" pitchFamily="34"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5592" y="886817"/>
            <a:ext cx="2574062" cy="5012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rotWithShape="1">
          <a:blip r:embed="rId6"/>
          <a:srcRect l="5809" r="6601"/>
          <a:stretch/>
        </p:blipFill>
        <p:spPr>
          <a:xfrm>
            <a:off x="4981632" y="1180800"/>
            <a:ext cx="4581468" cy="3234899"/>
          </a:xfrm>
          <a:prstGeom prst="rect">
            <a:avLst/>
          </a:prstGeom>
        </p:spPr>
      </p:pic>
      <p:pic>
        <p:nvPicPr>
          <p:cNvPr id="10" name="Picture 15" descr="HIWPP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34537" y="5687071"/>
            <a:ext cx="954717" cy="896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17"/>
          <p:cNvSpPr>
            <a:spLocks/>
          </p:cNvSpPr>
          <p:nvPr/>
        </p:nvSpPr>
        <p:spPr bwMode="auto">
          <a:xfrm>
            <a:off x="4981632" y="4415699"/>
            <a:ext cx="4581468" cy="8428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2" tIns="45712" rIns="45712" bIns="45712"/>
          <a:lstStyle/>
          <a:p>
            <a:r>
              <a:rPr lang="en-US" altLang="zh-CN" sz="1500" b="1" dirty="0">
                <a:solidFill>
                  <a:schemeClr val="bg1"/>
                </a:solidFill>
                <a:latin typeface="Calibri" charset="0"/>
                <a:ea typeface="Calibri" charset="0"/>
                <a:cs typeface="Calibri" charset="0"/>
              </a:rPr>
              <a:t>NMMB: Impact of global model resolution on prediction of the inner core structure of Hurricane Earl (2010)</a:t>
            </a:r>
            <a:endParaRPr lang="en-US" altLang="zh-CN" sz="1500" dirty="0">
              <a:solidFill>
                <a:schemeClr val="bg1"/>
              </a:solidFill>
              <a:latin typeface="Calibri" charset="0"/>
              <a:ea typeface="Calibri" charset="0"/>
              <a:cs typeface="Calibri" charset="0"/>
            </a:endParaRPr>
          </a:p>
        </p:txBody>
      </p:sp>
    </p:spTree>
    <p:extLst>
      <p:ext uri="{BB962C8B-B14F-4D97-AF65-F5344CB8AC3E}">
        <p14:creationId xmlns:p14="http://schemas.microsoft.com/office/powerpoint/2010/main" val="2727670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4748" y="321782"/>
            <a:ext cx="9144000" cy="604837"/>
          </a:xfrm>
        </p:spPr>
        <p:txBody>
          <a:bodyPr>
            <a:normAutofit/>
          </a:bodyPr>
          <a:lstStyle/>
          <a:p>
            <a:r>
              <a:rPr lang="en-US" sz="3200" dirty="0" smtClean="0">
                <a:solidFill>
                  <a:srgbClr val="FFFF00"/>
                </a:solidFill>
                <a:latin typeface="Calibri" panose="020F0502020204030204" pitchFamily="34" charset="0"/>
              </a:rPr>
              <a:t>High Resolution: Grid Refinement Technique</a:t>
            </a:r>
            <a:endParaRPr lang="en-US" sz="3200" dirty="0">
              <a:solidFill>
                <a:srgbClr val="FFFF00"/>
              </a:solidFill>
              <a:latin typeface="Calibri" panose="020F0502020204030204" pitchFamily="34" charset="0"/>
            </a:endParaRPr>
          </a:p>
        </p:txBody>
      </p:sp>
      <p:pic>
        <p:nvPicPr>
          <p:cNvPr id="4" name="Picture 3"/>
          <p:cNvPicPr>
            <a:picLocks noChangeAspect="1"/>
          </p:cNvPicPr>
          <p:nvPr/>
        </p:nvPicPr>
        <p:blipFill>
          <a:blip r:embed="rId2"/>
          <a:stretch>
            <a:fillRect/>
          </a:stretch>
        </p:blipFill>
        <p:spPr>
          <a:xfrm>
            <a:off x="411127" y="1324611"/>
            <a:ext cx="3129845" cy="2993737"/>
          </a:xfrm>
          <a:prstGeom prst="rect">
            <a:avLst/>
          </a:prstGeom>
        </p:spPr>
      </p:pic>
      <p:sp>
        <p:nvSpPr>
          <p:cNvPr id="5" name="Subtitle 4"/>
          <p:cNvSpPr>
            <a:spLocks noGrp="1"/>
          </p:cNvSpPr>
          <p:nvPr>
            <p:ph type="subTitle" idx="1"/>
          </p:nvPr>
        </p:nvSpPr>
        <p:spPr>
          <a:xfrm>
            <a:off x="317090" y="4447545"/>
            <a:ext cx="5265950" cy="1892698"/>
          </a:xfrm>
        </p:spPr>
        <p:txBody>
          <a:bodyPr>
            <a:normAutofit fontScale="62500" lnSpcReduction="20000"/>
          </a:bodyPr>
          <a:lstStyle/>
          <a:p>
            <a:pPr marL="3543300" lvl="7" indent="-342900">
              <a:buFont typeface="Wingdings" panose="05000000000000000000" pitchFamily="2" charset="2"/>
              <a:buChar char="Ø"/>
            </a:pPr>
            <a:endParaRPr lang="en-US" dirty="0" smtClean="0"/>
          </a:p>
          <a:p>
            <a:pPr marL="342900" indent="-342900">
              <a:buFont typeface="Wingdings" panose="05000000000000000000" pitchFamily="2" charset="2"/>
              <a:buChar char="Ø"/>
            </a:pPr>
            <a:r>
              <a:rPr lang="en-US" sz="1900" dirty="0" smtClean="0">
                <a:solidFill>
                  <a:schemeClr val="tx2"/>
                </a:solidFill>
                <a:latin typeface="Calibri" panose="020F0502020204030204" pitchFamily="34" charset="0"/>
              </a:rPr>
              <a:t>Seamless across the boundaries</a:t>
            </a:r>
          </a:p>
          <a:p>
            <a:pPr marL="342900" indent="-342900">
              <a:buFont typeface="Wingdings" panose="05000000000000000000" pitchFamily="2" charset="2"/>
              <a:buChar char="Ø"/>
            </a:pPr>
            <a:r>
              <a:rPr lang="en-US" sz="1900" dirty="0" smtClean="0">
                <a:solidFill>
                  <a:schemeClr val="tx2"/>
                </a:solidFill>
                <a:latin typeface="Calibri" panose="020F0502020204030204" pitchFamily="34" charset="0"/>
              </a:rPr>
              <a:t>Core dependent technology</a:t>
            </a:r>
          </a:p>
          <a:p>
            <a:pPr marL="342900" indent="-342900">
              <a:buFont typeface="Wingdings" panose="05000000000000000000" pitchFamily="2" charset="2"/>
              <a:buChar char="Ø"/>
            </a:pPr>
            <a:r>
              <a:rPr lang="en-US" sz="1900" dirty="0" smtClean="0">
                <a:solidFill>
                  <a:schemeClr val="tx2"/>
                </a:solidFill>
                <a:latin typeface="Calibri" panose="020F0502020204030204" pitchFamily="34" charset="0"/>
              </a:rPr>
              <a:t>Viable options: running Global models for individual applications (e.g. tropical belt, severe weather etc.) or global model at uniform 3 km resolution</a:t>
            </a:r>
          </a:p>
          <a:p>
            <a:pPr marL="342900" indent="-342900">
              <a:buFont typeface="Wingdings" panose="05000000000000000000" pitchFamily="2" charset="2"/>
              <a:buChar char="Ø"/>
            </a:pPr>
            <a:r>
              <a:rPr lang="en-US" sz="1900" dirty="0" smtClean="0">
                <a:solidFill>
                  <a:schemeClr val="tx2"/>
                </a:solidFill>
                <a:latin typeface="Calibri" panose="020F0502020204030204" pitchFamily="34" charset="0"/>
              </a:rPr>
              <a:t>Can we afford testing convective scale global models for hurricane forecasting and severe weather in the next 3-5 years ?</a:t>
            </a:r>
          </a:p>
          <a:p>
            <a:pPr marL="342900" indent="-342900" algn="l">
              <a:buFont typeface="Wingdings" panose="05000000000000000000" pitchFamily="2" charset="2"/>
              <a:buChar char="Ø"/>
            </a:pPr>
            <a:endParaRPr lang="en-US" dirty="0"/>
          </a:p>
        </p:txBody>
      </p:sp>
      <p:grpSp>
        <p:nvGrpSpPr>
          <p:cNvPr id="11" name="Group 10"/>
          <p:cNvGrpSpPr/>
          <p:nvPr/>
        </p:nvGrpSpPr>
        <p:grpSpPr>
          <a:xfrm>
            <a:off x="6199241" y="1312505"/>
            <a:ext cx="5462875" cy="3271611"/>
            <a:chOff x="6199241" y="1410981"/>
            <a:chExt cx="5462875" cy="3271611"/>
          </a:xfrm>
        </p:grpSpPr>
        <p:grpSp>
          <p:nvGrpSpPr>
            <p:cNvPr id="9" name="Group 8"/>
            <p:cNvGrpSpPr/>
            <p:nvPr/>
          </p:nvGrpSpPr>
          <p:grpSpPr>
            <a:xfrm>
              <a:off x="6199241" y="1768940"/>
              <a:ext cx="5462875" cy="2913652"/>
              <a:chOff x="6339918" y="1571993"/>
              <a:chExt cx="5462875" cy="2913652"/>
            </a:xfrm>
          </p:grpSpPr>
          <p:pic>
            <p:nvPicPr>
              <p:cNvPr id="6" name="Picture 5"/>
              <p:cNvPicPr>
                <a:picLocks noChangeAspect="1"/>
              </p:cNvPicPr>
              <p:nvPr/>
            </p:nvPicPr>
            <p:blipFill>
              <a:blip r:embed="rId3"/>
              <a:stretch>
                <a:fillRect/>
              </a:stretch>
            </p:blipFill>
            <p:spPr>
              <a:xfrm>
                <a:off x="6370850" y="1571993"/>
                <a:ext cx="2444118" cy="2391974"/>
              </a:xfrm>
              <a:prstGeom prst="rect">
                <a:avLst/>
              </a:prstGeom>
            </p:spPr>
          </p:pic>
          <p:pic>
            <p:nvPicPr>
              <p:cNvPr id="7" name="Picture 6"/>
              <p:cNvPicPr>
                <a:picLocks noChangeAspect="1"/>
              </p:cNvPicPr>
              <p:nvPr/>
            </p:nvPicPr>
            <p:blipFill rotWithShape="1">
              <a:blip r:embed="rId4"/>
              <a:srcRect l="3064" t="50575" r="54588" b="529"/>
              <a:stretch/>
            </p:blipFill>
            <p:spPr>
              <a:xfrm>
                <a:off x="9198170" y="1612344"/>
                <a:ext cx="2337007" cy="2311271"/>
              </a:xfrm>
              <a:prstGeom prst="rect">
                <a:avLst/>
              </a:prstGeom>
            </p:spPr>
          </p:pic>
          <p:sp>
            <p:nvSpPr>
              <p:cNvPr id="8" name="Rectangle 7"/>
              <p:cNvSpPr/>
              <p:nvPr/>
            </p:nvSpPr>
            <p:spPr>
              <a:xfrm>
                <a:off x="6339918" y="3962425"/>
                <a:ext cx="5462875" cy="523220"/>
              </a:xfrm>
              <a:prstGeom prst="rect">
                <a:avLst/>
              </a:prstGeom>
            </p:spPr>
            <p:txBody>
              <a:bodyPr wrap="square">
                <a:spAutoFit/>
              </a:bodyPr>
              <a:lstStyle/>
              <a:p>
                <a:r>
                  <a:rPr lang="en-US" sz="1400" b="0" i="0" dirty="0" err="1" smtClean="0">
                    <a:solidFill>
                      <a:schemeClr val="tx1">
                        <a:lumMod val="95000"/>
                      </a:schemeClr>
                    </a:solidFill>
                    <a:effectLst/>
                    <a:latin typeface="Calibri" panose="020F0502020204030204" pitchFamily="34" charset="0"/>
                  </a:rPr>
                  <a:t>Gopalakrishnan</a:t>
                </a:r>
                <a:r>
                  <a:rPr lang="en-US" sz="1400" b="0" i="0" dirty="0" smtClean="0">
                    <a:solidFill>
                      <a:schemeClr val="tx1">
                        <a:lumMod val="95000"/>
                      </a:schemeClr>
                    </a:solidFill>
                    <a:effectLst/>
                    <a:latin typeface="Calibri" panose="020F0502020204030204" pitchFamily="34" charset="0"/>
                  </a:rPr>
                  <a:t>, et al., 2002: An Operational Multiscale Hurricane Forecasting System. </a:t>
                </a:r>
                <a:r>
                  <a:rPr lang="en-US" sz="1400" b="0" i="1" dirty="0" smtClean="0">
                    <a:solidFill>
                      <a:schemeClr val="tx1">
                        <a:lumMod val="95000"/>
                      </a:schemeClr>
                    </a:solidFill>
                    <a:effectLst/>
                    <a:latin typeface="Calibri" panose="020F0502020204030204" pitchFamily="34" charset="0"/>
                  </a:rPr>
                  <a:t>Mon. </a:t>
                </a:r>
                <a:r>
                  <a:rPr lang="en-US" sz="1400" b="0" i="1" dirty="0" err="1" smtClean="0">
                    <a:solidFill>
                      <a:schemeClr val="tx1">
                        <a:lumMod val="95000"/>
                      </a:schemeClr>
                    </a:solidFill>
                    <a:effectLst/>
                    <a:latin typeface="Calibri" panose="020F0502020204030204" pitchFamily="34" charset="0"/>
                  </a:rPr>
                  <a:t>Wea</a:t>
                </a:r>
                <a:r>
                  <a:rPr lang="en-US" sz="1400" b="0" i="1" dirty="0" smtClean="0">
                    <a:solidFill>
                      <a:schemeClr val="tx1">
                        <a:lumMod val="95000"/>
                      </a:schemeClr>
                    </a:solidFill>
                    <a:effectLst/>
                    <a:latin typeface="Calibri" panose="020F0502020204030204" pitchFamily="34" charset="0"/>
                  </a:rPr>
                  <a:t>. Rev.</a:t>
                </a:r>
                <a:r>
                  <a:rPr lang="en-US" sz="1400" b="0" i="0" dirty="0" smtClean="0">
                    <a:solidFill>
                      <a:schemeClr val="tx1">
                        <a:lumMod val="95000"/>
                      </a:schemeClr>
                    </a:solidFill>
                    <a:effectLst/>
                    <a:latin typeface="Calibri" panose="020F0502020204030204" pitchFamily="34" charset="0"/>
                  </a:rPr>
                  <a:t>, </a:t>
                </a:r>
                <a:r>
                  <a:rPr lang="en-US" sz="1400" b="1" i="0" dirty="0" smtClean="0">
                    <a:solidFill>
                      <a:schemeClr val="tx1">
                        <a:lumMod val="95000"/>
                      </a:schemeClr>
                    </a:solidFill>
                    <a:effectLst/>
                    <a:latin typeface="Calibri" panose="020F0502020204030204" pitchFamily="34" charset="0"/>
                  </a:rPr>
                  <a:t>130</a:t>
                </a:r>
                <a:r>
                  <a:rPr lang="en-US" sz="1400" b="0" i="0" dirty="0" smtClean="0">
                    <a:solidFill>
                      <a:schemeClr val="tx1">
                        <a:lumMod val="95000"/>
                      </a:schemeClr>
                    </a:solidFill>
                    <a:effectLst/>
                    <a:latin typeface="Calibri" panose="020F0502020204030204" pitchFamily="34" charset="0"/>
                  </a:rPr>
                  <a:t>, 1830–1847.</a:t>
                </a:r>
                <a:endParaRPr lang="en-US" sz="1400" dirty="0">
                  <a:solidFill>
                    <a:schemeClr val="tx1">
                      <a:lumMod val="95000"/>
                    </a:schemeClr>
                  </a:solidFill>
                  <a:latin typeface="Calibri" panose="020F0502020204030204" pitchFamily="34" charset="0"/>
                </a:endParaRPr>
              </a:p>
            </p:txBody>
          </p:sp>
        </p:grpSp>
        <p:sp>
          <p:nvSpPr>
            <p:cNvPr id="12" name="Rectangle 11"/>
            <p:cNvSpPr/>
            <p:nvPr/>
          </p:nvSpPr>
          <p:spPr>
            <a:xfrm>
              <a:off x="7241831" y="1410981"/>
              <a:ext cx="3335858" cy="338554"/>
            </a:xfrm>
            <a:prstGeom prst="rect">
              <a:avLst/>
            </a:prstGeom>
          </p:spPr>
          <p:txBody>
            <a:bodyPr wrap="square">
              <a:spAutoFit/>
            </a:bodyPr>
            <a:lstStyle/>
            <a:p>
              <a:r>
                <a:rPr lang="en-US" sz="1600" dirty="0" smtClean="0">
                  <a:latin typeface="Calibri" panose="020F0502020204030204" pitchFamily="34" charset="0"/>
                </a:rPr>
                <a:t>Adaptive Grid Refinement Technique</a:t>
              </a:r>
              <a:endParaRPr lang="en-US" sz="1600" dirty="0">
                <a:latin typeface="Calibri" panose="020F0502020204030204" pitchFamily="34" charset="0"/>
              </a:endParaRPr>
            </a:p>
          </p:txBody>
        </p:sp>
      </p:grpSp>
      <p:cxnSp>
        <p:nvCxnSpPr>
          <p:cNvPr id="14" name="Straight Connector 13"/>
          <p:cNvCxnSpPr/>
          <p:nvPr/>
        </p:nvCxnSpPr>
        <p:spPr>
          <a:xfrm>
            <a:off x="5899330" y="1077066"/>
            <a:ext cx="0" cy="514374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Subtitle 4"/>
          <p:cNvSpPr txBox="1">
            <a:spLocks/>
          </p:cNvSpPr>
          <p:nvPr/>
        </p:nvSpPr>
        <p:spPr>
          <a:xfrm>
            <a:off x="6363140" y="4550011"/>
            <a:ext cx="4883443" cy="1655762"/>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543300" lvl="7" indent="-342900">
              <a:buFont typeface="Wingdings" panose="05000000000000000000" pitchFamily="2" charset="2"/>
              <a:buChar char="Ø"/>
            </a:pPr>
            <a:endParaRPr lang="en-US" dirty="0" smtClean="0"/>
          </a:p>
          <a:p>
            <a:pPr marL="342900" indent="-342900" algn="just">
              <a:buFont typeface="Wingdings" panose="05000000000000000000" pitchFamily="2" charset="2"/>
              <a:buChar char="Ø"/>
            </a:pPr>
            <a:r>
              <a:rPr lang="en-US" sz="1400" dirty="0" smtClean="0">
                <a:latin typeface="Calibri" panose="020F0502020204030204" pitchFamily="34" charset="0"/>
              </a:rPr>
              <a:t>Pros: Seamless across the boundaries</a:t>
            </a:r>
          </a:p>
          <a:p>
            <a:pPr marL="342900" indent="-342900" algn="just">
              <a:buFont typeface="Wingdings" panose="05000000000000000000" pitchFamily="2" charset="2"/>
              <a:buChar char="Ø"/>
            </a:pPr>
            <a:r>
              <a:rPr lang="en-US" sz="1400" dirty="0" smtClean="0">
                <a:latin typeface="Calibri" panose="020F0502020204030204" pitchFamily="34" charset="0"/>
              </a:rPr>
              <a:t>Corns: Core dependent</a:t>
            </a:r>
          </a:p>
          <a:p>
            <a:pPr marL="342900" indent="-342900" algn="l">
              <a:buFont typeface="Wingdings" panose="05000000000000000000" pitchFamily="2" charset="2"/>
              <a:buChar char="Ø"/>
            </a:pPr>
            <a:r>
              <a:rPr lang="en-US" sz="1400" dirty="0" smtClean="0">
                <a:latin typeface="Calibri" panose="020F0502020204030204" pitchFamily="34" charset="0"/>
              </a:rPr>
              <a:t>Corns: Speed limitations</a:t>
            </a:r>
          </a:p>
          <a:p>
            <a:pPr marL="342900" indent="-342900" algn="l">
              <a:buFont typeface="Wingdings" panose="05000000000000000000" pitchFamily="2" charset="2"/>
              <a:buChar char="Ø"/>
            </a:pPr>
            <a:r>
              <a:rPr lang="en-US" sz="1400" dirty="0" smtClean="0">
                <a:latin typeface="Calibri" panose="020F0502020204030204" pitchFamily="34" charset="0"/>
              </a:rPr>
              <a:t>Corns: Not easy to parallelize </a:t>
            </a:r>
          </a:p>
          <a:p>
            <a:pPr marL="342900" indent="-342900" algn="l">
              <a:buFont typeface="Wingdings" panose="05000000000000000000" pitchFamily="2" charset="2"/>
              <a:buChar char="Ø"/>
            </a:pPr>
            <a:r>
              <a:rPr lang="en-US" sz="1400" dirty="0" smtClean="0">
                <a:latin typeface="Calibri" panose="020F0502020204030204" pitchFamily="34" charset="0"/>
              </a:rPr>
              <a:t>Corns: 5-6 years of dedicated developments ($$$)</a:t>
            </a:r>
          </a:p>
          <a:p>
            <a:pPr marL="342900" indent="-342900" algn="l">
              <a:buFont typeface="Wingdings" panose="05000000000000000000" pitchFamily="2" charset="2"/>
              <a:buChar char="Ø"/>
            </a:pPr>
            <a:endParaRPr lang="en-US" sz="1700" dirty="0"/>
          </a:p>
        </p:txBody>
      </p:sp>
      <p:grpSp>
        <p:nvGrpSpPr>
          <p:cNvPr id="10" name="Group 9"/>
          <p:cNvGrpSpPr/>
          <p:nvPr/>
        </p:nvGrpSpPr>
        <p:grpSpPr>
          <a:xfrm>
            <a:off x="3767889" y="1937136"/>
            <a:ext cx="1887877" cy="1798943"/>
            <a:chOff x="3493721" y="2866450"/>
            <a:chExt cx="1887877" cy="1798943"/>
          </a:xfrm>
        </p:grpSpPr>
        <p:sp>
          <p:nvSpPr>
            <p:cNvPr id="3" name="Rectangle 2"/>
            <p:cNvSpPr/>
            <p:nvPr/>
          </p:nvSpPr>
          <p:spPr>
            <a:xfrm>
              <a:off x="3493721" y="2866450"/>
              <a:ext cx="1887877" cy="17989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https://mpas-dev.github.io/atmosphere/MPAS_C-gri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5683" y="2947594"/>
              <a:ext cx="1783952" cy="168795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260089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1146154" y="258094"/>
            <a:ext cx="9144000" cy="604837"/>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smtClean="0">
                <a:solidFill>
                  <a:srgbClr val="FFFF00"/>
                </a:solidFill>
                <a:latin typeface="Calibri" panose="020F0502020204030204" pitchFamily="34" charset="0"/>
              </a:rPr>
              <a:t>High Resolution: Mesh Refinement and Nesting Technique</a:t>
            </a:r>
            <a:endParaRPr lang="en-US" sz="3600" dirty="0">
              <a:solidFill>
                <a:srgbClr val="FFFF00"/>
              </a:solidFill>
              <a:latin typeface="Calibri" panose="020F0502020204030204" pitchFamily="34" charset="0"/>
            </a:endParaRPr>
          </a:p>
        </p:txBody>
      </p:sp>
      <p:sp>
        <p:nvSpPr>
          <p:cNvPr id="12" name="Rectangle 11"/>
          <p:cNvSpPr/>
          <p:nvPr/>
        </p:nvSpPr>
        <p:spPr>
          <a:xfrm>
            <a:off x="1241898" y="3780370"/>
            <a:ext cx="8484035" cy="523220"/>
          </a:xfrm>
          <a:prstGeom prst="rect">
            <a:avLst/>
          </a:prstGeom>
        </p:spPr>
        <p:txBody>
          <a:bodyPr wrap="square">
            <a:spAutoFit/>
          </a:bodyPr>
          <a:lstStyle/>
          <a:p>
            <a:r>
              <a:rPr lang="en-US" sz="1400" b="0" i="0" dirty="0" smtClean="0">
                <a:effectLst/>
                <a:latin typeface="Calibri" panose="020F0502020204030204" pitchFamily="34" charset="0"/>
              </a:rPr>
              <a:t>Lucas M. Harris and </a:t>
            </a:r>
            <a:r>
              <a:rPr lang="en-US" sz="1400" b="0" i="0" dirty="0" err="1" smtClean="0">
                <a:effectLst/>
                <a:latin typeface="Calibri" panose="020F0502020204030204" pitchFamily="34" charset="0"/>
              </a:rPr>
              <a:t>Shian-Jiann</a:t>
            </a:r>
            <a:r>
              <a:rPr lang="en-US" sz="1400" b="0" i="0" dirty="0" smtClean="0">
                <a:effectLst/>
                <a:latin typeface="Calibri" panose="020F0502020204030204" pitchFamily="34" charset="0"/>
              </a:rPr>
              <a:t> Lin, 2013: A Two-Way Nested Global-Regional Dynamical Core on the Cubed-Sphere Grid. </a:t>
            </a:r>
            <a:r>
              <a:rPr lang="en-US" sz="1400" b="0" i="1" dirty="0" smtClean="0">
                <a:effectLst/>
                <a:latin typeface="Calibri" panose="020F0502020204030204" pitchFamily="34" charset="0"/>
              </a:rPr>
              <a:t>Mon. </a:t>
            </a:r>
            <a:r>
              <a:rPr lang="en-US" sz="1400" b="0" i="1" dirty="0" err="1" smtClean="0">
                <a:effectLst/>
                <a:latin typeface="Calibri" panose="020F0502020204030204" pitchFamily="34" charset="0"/>
              </a:rPr>
              <a:t>Wea</a:t>
            </a:r>
            <a:r>
              <a:rPr lang="en-US" sz="1400" b="0" i="1" dirty="0" smtClean="0">
                <a:effectLst/>
                <a:latin typeface="Calibri" panose="020F0502020204030204" pitchFamily="34" charset="0"/>
              </a:rPr>
              <a:t>. Rev.</a:t>
            </a:r>
            <a:r>
              <a:rPr lang="en-US" sz="1400" b="0" i="0" dirty="0" smtClean="0">
                <a:effectLst/>
                <a:latin typeface="Calibri" panose="020F0502020204030204" pitchFamily="34" charset="0"/>
              </a:rPr>
              <a:t>, </a:t>
            </a:r>
            <a:r>
              <a:rPr lang="en-US" sz="1400" b="1" i="0" dirty="0" smtClean="0">
                <a:effectLst/>
                <a:latin typeface="Calibri" panose="020F0502020204030204" pitchFamily="34" charset="0"/>
              </a:rPr>
              <a:t>141</a:t>
            </a:r>
            <a:r>
              <a:rPr lang="en-US" sz="1400" b="0" i="0" dirty="0" smtClean="0">
                <a:effectLst/>
                <a:latin typeface="Calibri" panose="020F0502020204030204" pitchFamily="34" charset="0"/>
              </a:rPr>
              <a:t>, 283–306.</a:t>
            </a:r>
            <a:endParaRPr lang="en-US" sz="1400" dirty="0">
              <a:latin typeface="Calibri" panose="020F0502020204030204" pitchFamily="34" charset="0"/>
            </a:endParaRPr>
          </a:p>
        </p:txBody>
      </p:sp>
      <p:sp>
        <p:nvSpPr>
          <p:cNvPr id="18" name="Subtitle 4"/>
          <p:cNvSpPr txBox="1">
            <a:spLocks/>
          </p:cNvSpPr>
          <p:nvPr/>
        </p:nvSpPr>
        <p:spPr>
          <a:xfrm>
            <a:off x="3518480" y="4252306"/>
            <a:ext cx="4883443"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543300" lvl="7" indent="-342900">
              <a:buFont typeface="Wingdings" panose="05000000000000000000" pitchFamily="2" charset="2"/>
              <a:buChar char="Ø"/>
            </a:pPr>
            <a:endParaRPr lang="en-US" dirty="0" smtClean="0"/>
          </a:p>
          <a:p>
            <a:pPr marL="342900" indent="-342900" algn="l">
              <a:buFont typeface="Wingdings" panose="05000000000000000000" pitchFamily="2" charset="2"/>
              <a:buChar char="Ø"/>
            </a:pPr>
            <a:r>
              <a:rPr lang="en-US" sz="1600" dirty="0" smtClean="0">
                <a:latin typeface="Calibri" panose="020F0502020204030204" pitchFamily="34" charset="0"/>
              </a:rPr>
              <a:t>Proved Seamless across scale</a:t>
            </a:r>
          </a:p>
          <a:p>
            <a:pPr marL="342900" indent="-342900" algn="l">
              <a:buFont typeface="Wingdings" panose="05000000000000000000" pitchFamily="2" charset="2"/>
              <a:buChar char="Ø"/>
            </a:pPr>
            <a:r>
              <a:rPr lang="en-US" sz="1600" dirty="0" smtClean="0">
                <a:latin typeface="Calibri" panose="020F0502020204030204" pitchFamily="34" charset="0"/>
              </a:rPr>
              <a:t> Core dependent</a:t>
            </a:r>
          </a:p>
          <a:p>
            <a:pPr marL="342900" indent="-342900" algn="l">
              <a:buFont typeface="Wingdings" panose="05000000000000000000" pitchFamily="2" charset="2"/>
              <a:buChar char="Ø"/>
            </a:pPr>
            <a:r>
              <a:rPr lang="en-US" sz="1600" dirty="0" smtClean="0">
                <a:latin typeface="Calibri" panose="020F0502020204030204" pitchFamily="34" charset="0"/>
              </a:rPr>
              <a:t>Moving nest possible but needs development</a:t>
            </a:r>
            <a:endParaRPr lang="en-US" sz="1600" dirty="0">
              <a:latin typeface="Calibri" panose="020F0502020204030204" pitchFamily="34" charset="0"/>
            </a:endParaRPr>
          </a:p>
        </p:txBody>
      </p:sp>
      <p:grpSp>
        <p:nvGrpSpPr>
          <p:cNvPr id="6" name="Group 5"/>
          <p:cNvGrpSpPr/>
          <p:nvPr/>
        </p:nvGrpSpPr>
        <p:grpSpPr>
          <a:xfrm>
            <a:off x="1241898" y="1083733"/>
            <a:ext cx="8410109" cy="2696637"/>
            <a:chOff x="1241898" y="1083733"/>
            <a:chExt cx="8410109" cy="2696637"/>
          </a:xfrm>
        </p:grpSpPr>
        <p:pic>
          <p:nvPicPr>
            <p:cNvPr id="4" name="Picture 3"/>
            <p:cNvPicPr>
              <a:picLocks noChangeAspect="1"/>
            </p:cNvPicPr>
            <p:nvPr/>
          </p:nvPicPr>
          <p:blipFill rotWithShape="1">
            <a:blip r:embed="rId2"/>
            <a:srcRect b="24599"/>
            <a:stretch/>
          </p:blipFill>
          <p:spPr>
            <a:xfrm>
              <a:off x="1241898" y="1083733"/>
              <a:ext cx="8265173" cy="2696637"/>
            </a:xfrm>
            <a:prstGeom prst="rect">
              <a:avLst/>
            </a:prstGeom>
          </p:spPr>
        </p:pic>
        <p:sp>
          <p:nvSpPr>
            <p:cNvPr id="2" name="Rectangle 1"/>
            <p:cNvSpPr/>
            <p:nvPr/>
          </p:nvSpPr>
          <p:spPr>
            <a:xfrm>
              <a:off x="8298666" y="3505573"/>
              <a:ext cx="1353341" cy="241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2060"/>
                  </a:solidFill>
                  <a:latin typeface="Calibri" panose="020F0502020204030204" pitchFamily="34" charset="0"/>
                </a:rPr>
                <a:t>Grid Nesting</a:t>
              </a:r>
              <a:endParaRPr lang="en-US" sz="1200" dirty="0">
                <a:solidFill>
                  <a:srgbClr val="002060"/>
                </a:solidFill>
                <a:latin typeface="Calibri" panose="020F0502020204030204" pitchFamily="34" charset="0"/>
              </a:endParaRPr>
            </a:p>
          </p:txBody>
        </p:sp>
        <p:pic>
          <p:nvPicPr>
            <p:cNvPr id="3" name="Picture 2"/>
            <p:cNvPicPr>
              <a:picLocks noChangeAspect="1"/>
            </p:cNvPicPr>
            <p:nvPr/>
          </p:nvPicPr>
          <p:blipFill>
            <a:blip r:embed="rId3"/>
            <a:stretch>
              <a:fillRect/>
            </a:stretch>
          </p:blipFill>
          <p:spPr>
            <a:xfrm>
              <a:off x="2915527" y="3415293"/>
              <a:ext cx="1878338" cy="348558"/>
            </a:xfrm>
            <a:prstGeom prst="rect">
              <a:avLst/>
            </a:prstGeom>
          </p:spPr>
        </p:pic>
      </p:grpSp>
    </p:spTree>
    <p:extLst>
      <p:ext uri="{BB962C8B-B14F-4D97-AF65-F5344CB8AC3E}">
        <p14:creationId xmlns:p14="http://schemas.microsoft.com/office/powerpoint/2010/main" val="6997461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74049" y="6207345"/>
            <a:ext cx="639380" cy="611561"/>
          </a:xfrm>
          <a:prstGeom prst="rect">
            <a:avLst/>
          </a:prstGeom>
        </p:spPr>
      </p:pic>
      <p:pic>
        <p:nvPicPr>
          <p:cNvPr id="11" name="Picture 10"/>
          <p:cNvPicPr>
            <a:picLocks noChangeAspect="1"/>
          </p:cNvPicPr>
          <p:nvPr/>
        </p:nvPicPr>
        <p:blipFill>
          <a:blip r:embed="rId4"/>
          <a:stretch>
            <a:fillRect/>
          </a:stretch>
        </p:blipFill>
        <p:spPr>
          <a:xfrm>
            <a:off x="11352584" y="6028749"/>
            <a:ext cx="603851" cy="603851"/>
          </a:xfrm>
          <a:prstGeom prst="rect">
            <a:avLst/>
          </a:prstGeom>
        </p:spPr>
      </p:pic>
      <p:sp>
        <p:nvSpPr>
          <p:cNvPr id="2" name="Slide Number Placeholder 1"/>
          <p:cNvSpPr>
            <a:spLocks noGrp="1"/>
          </p:cNvSpPr>
          <p:nvPr>
            <p:ph type="sldNum" sz="quarter" idx="12"/>
          </p:nvPr>
        </p:nvSpPr>
        <p:spPr/>
        <p:txBody>
          <a:bodyPr/>
          <a:lstStyle/>
          <a:p>
            <a:fld id="{D57F1E4F-1CFF-5643-939E-02111984F565}" type="slidenum">
              <a:rPr lang="en-US" smtClean="0">
                <a:solidFill>
                  <a:prstClr val="white">
                    <a:tint val="75000"/>
                  </a:prstClr>
                </a:solidFill>
              </a:rPr>
              <a:pPr/>
              <a:t>7</a:t>
            </a:fld>
            <a:endParaRPr lang="en-US" dirty="0">
              <a:solidFill>
                <a:prstClr val="white">
                  <a:tint val="75000"/>
                </a:prstClr>
              </a:solidFill>
            </a:endParaRPr>
          </a:p>
        </p:txBody>
      </p:sp>
      <p:sp>
        <p:nvSpPr>
          <p:cNvPr id="8" name="Title 1"/>
          <p:cNvSpPr>
            <a:spLocks noGrp="1"/>
          </p:cNvSpPr>
          <p:nvPr>
            <p:ph type="title"/>
          </p:nvPr>
        </p:nvSpPr>
        <p:spPr>
          <a:xfrm>
            <a:off x="928805" y="80309"/>
            <a:ext cx="9001000" cy="720080"/>
          </a:xfrm>
        </p:spPr>
        <p:txBody>
          <a:bodyPr/>
          <a:lstStyle/>
          <a:p>
            <a:r>
              <a:rPr lang="en-US" sz="3000" dirty="0" smtClean="0">
                <a:solidFill>
                  <a:srgbClr val="FFFF00"/>
                </a:solidFill>
                <a:latin typeface="Calibri" pitchFamily="34" charset="0"/>
              </a:rPr>
              <a:t>HWRF Nesting: Importance of Storm-Storm Interactions</a:t>
            </a:r>
            <a:endParaRPr lang="en-US" sz="3000" dirty="0">
              <a:solidFill>
                <a:srgbClr val="FFFF00"/>
              </a:solidFill>
              <a:latin typeface="Calibri" pitchFamily="34" charset="0"/>
            </a:endParaRPr>
          </a:p>
        </p:txBody>
      </p:sp>
      <p:grpSp>
        <p:nvGrpSpPr>
          <p:cNvPr id="5" name="Group 4"/>
          <p:cNvGrpSpPr/>
          <p:nvPr/>
        </p:nvGrpSpPr>
        <p:grpSpPr>
          <a:xfrm>
            <a:off x="7400214" y="957869"/>
            <a:ext cx="2952328" cy="5062475"/>
            <a:chOff x="7536160" y="956030"/>
            <a:chExt cx="2952328" cy="5062475"/>
          </a:xfrm>
        </p:grpSpPr>
        <p:pic>
          <p:nvPicPr>
            <p:cNvPr id="22" name="Picture 14" descr="IMG_0549.png"/>
            <p:cNvPicPr>
              <a:picLocks noChangeAspect="1"/>
            </p:cNvPicPr>
            <p:nvPr/>
          </p:nvPicPr>
          <p:blipFill>
            <a:blip r:embed="rId5">
              <a:extLst>
                <a:ext uri="{28A0092B-C50C-407E-A947-70E740481C1C}">
                  <a14:useLocalDpi xmlns:a14="http://schemas.microsoft.com/office/drawing/2010/main" val="0"/>
                </a:ext>
              </a:extLst>
            </a:blip>
            <a:srcRect l="24239" t="32545" r="17671" b="9363"/>
            <a:stretch>
              <a:fillRect/>
            </a:stretch>
          </p:blipFill>
          <p:spPr bwMode="auto">
            <a:xfrm>
              <a:off x="7536160" y="956030"/>
              <a:ext cx="2952328" cy="22569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3" name="TextBox 22"/>
            <p:cNvSpPr txBox="1"/>
            <p:nvPr/>
          </p:nvSpPr>
          <p:spPr>
            <a:xfrm>
              <a:off x="7680176" y="2636912"/>
              <a:ext cx="2385575" cy="523220"/>
            </a:xfrm>
            <a:prstGeom prst="rect">
              <a:avLst/>
            </a:prstGeom>
            <a:noFill/>
          </p:spPr>
          <p:txBody>
            <a:bodyPr wrap="square" rtlCol="0">
              <a:spAutoFit/>
            </a:bodyPr>
            <a:lstStyle/>
            <a:p>
              <a:r>
                <a:rPr lang="en-US" sz="1400" b="1" i="0" dirty="0" smtClean="0">
                  <a:solidFill>
                    <a:schemeClr val="bg1"/>
                  </a:solidFill>
                  <a:latin typeface="Calibri" pitchFamily="34" charset="0"/>
                </a:rPr>
                <a:t>Earl with Danielle Interactions</a:t>
              </a:r>
              <a:endParaRPr lang="en-US" sz="1400" b="1" i="0" dirty="0">
                <a:solidFill>
                  <a:schemeClr val="bg1"/>
                </a:solidFill>
                <a:latin typeface="Calibri" pitchFamily="34" charset="0"/>
              </a:endParaRPr>
            </a:p>
          </p:txBody>
        </p:sp>
        <p:pic>
          <p:nvPicPr>
            <p:cNvPr id="24" name="Picture 6" descr="IMG_0551.png"/>
            <p:cNvPicPr>
              <a:picLocks noChangeAspect="1"/>
            </p:cNvPicPr>
            <p:nvPr/>
          </p:nvPicPr>
          <p:blipFill>
            <a:blip r:embed="rId6">
              <a:extLst>
                <a:ext uri="{28A0092B-C50C-407E-A947-70E740481C1C}">
                  <a14:useLocalDpi xmlns:a14="http://schemas.microsoft.com/office/drawing/2010/main" val="0"/>
                </a:ext>
              </a:extLst>
            </a:blip>
            <a:srcRect l="27827" t="31277" r="17456" b="10919"/>
            <a:stretch>
              <a:fillRect/>
            </a:stretch>
          </p:blipFill>
          <p:spPr bwMode="auto">
            <a:xfrm>
              <a:off x="7608168" y="3477995"/>
              <a:ext cx="2880320" cy="2540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 name="TextBox 25"/>
            <p:cNvSpPr txBox="1"/>
            <p:nvPr/>
          </p:nvSpPr>
          <p:spPr>
            <a:xfrm>
              <a:off x="7680176" y="5426060"/>
              <a:ext cx="1569461" cy="523220"/>
            </a:xfrm>
            <a:prstGeom prst="rect">
              <a:avLst/>
            </a:prstGeom>
            <a:noFill/>
          </p:spPr>
          <p:txBody>
            <a:bodyPr wrap="square" rtlCol="0">
              <a:spAutoFit/>
            </a:bodyPr>
            <a:lstStyle/>
            <a:p>
              <a:r>
                <a:rPr lang="en-US" sz="1400" b="1" i="0" dirty="0" smtClean="0">
                  <a:solidFill>
                    <a:schemeClr val="bg1"/>
                  </a:solidFill>
                  <a:latin typeface="Calibri" pitchFamily="34" charset="0"/>
                </a:rPr>
                <a:t>Earl W/O</a:t>
              </a:r>
              <a:r>
                <a:rPr lang="en-US" sz="1400" b="1" i="0" baseline="0" dirty="0" smtClean="0">
                  <a:solidFill>
                    <a:schemeClr val="bg1"/>
                  </a:solidFill>
                  <a:latin typeface="Calibri" pitchFamily="34" charset="0"/>
                </a:rPr>
                <a:t> Danielle interactions</a:t>
              </a:r>
              <a:endParaRPr lang="en-US" sz="1400" b="1" i="0" dirty="0">
                <a:solidFill>
                  <a:schemeClr val="bg1"/>
                </a:solidFill>
                <a:latin typeface="Calibri" pitchFamily="34" charset="0"/>
              </a:endParaRPr>
            </a:p>
          </p:txBody>
        </p:sp>
      </p:grpSp>
      <p:sp>
        <p:nvSpPr>
          <p:cNvPr id="27" name="AutoShape 9"/>
          <p:cNvSpPr>
            <a:spLocks/>
          </p:cNvSpPr>
          <p:nvPr/>
        </p:nvSpPr>
        <p:spPr bwMode="auto">
          <a:xfrm>
            <a:off x="4809849" y="3161971"/>
            <a:ext cx="2484700" cy="12862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r>
              <a:rPr lang="en-US" altLang="zh-CN" sz="1800" b="1" dirty="0" smtClean="0">
                <a:solidFill>
                  <a:srgbClr val="003399"/>
                </a:solidFill>
                <a:latin typeface="Calibri" pitchFamily="34" charset="0"/>
              </a:rPr>
              <a:t>Proof of seamless prediction: Shear </a:t>
            </a:r>
            <a:r>
              <a:rPr lang="en-US" altLang="zh-CN" sz="1800" b="1" dirty="0">
                <a:solidFill>
                  <a:srgbClr val="003399"/>
                </a:solidFill>
                <a:latin typeface="Calibri" pitchFamily="34" charset="0"/>
              </a:rPr>
              <a:t>vortex interactions during RI in Hurricane </a:t>
            </a:r>
            <a:r>
              <a:rPr lang="en-US" altLang="zh-CN" sz="1800" b="1" dirty="0" smtClean="0">
                <a:solidFill>
                  <a:srgbClr val="003399"/>
                </a:solidFill>
                <a:latin typeface="Calibri" pitchFamily="34" charset="0"/>
              </a:rPr>
              <a:t>Earl (2010) </a:t>
            </a:r>
            <a:endParaRPr lang="en-US" altLang="zh-CN" sz="1800" dirty="0">
              <a:latin typeface="Calibri" pitchFamily="34" charset="0"/>
            </a:endParaRPr>
          </a:p>
        </p:txBody>
      </p:sp>
      <p:pic>
        <p:nvPicPr>
          <p:cNvPr id="4" name="Picture 3"/>
          <p:cNvPicPr>
            <a:picLocks noChangeAspect="1"/>
          </p:cNvPicPr>
          <p:nvPr/>
        </p:nvPicPr>
        <p:blipFill>
          <a:blip r:embed="rId7"/>
          <a:stretch>
            <a:fillRect/>
          </a:stretch>
        </p:blipFill>
        <p:spPr>
          <a:xfrm>
            <a:off x="439381" y="845402"/>
            <a:ext cx="4122619" cy="2742597"/>
          </a:xfrm>
          <a:prstGeom prst="rect">
            <a:avLst/>
          </a:prstGeom>
        </p:spPr>
      </p:pic>
      <p:grpSp>
        <p:nvGrpSpPr>
          <p:cNvPr id="18" name="Group 17"/>
          <p:cNvGrpSpPr/>
          <p:nvPr/>
        </p:nvGrpSpPr>
        <p:grpSpPr>
          <a:xfrm>
            <a:off x="448790" y="3719646"/>
            <a:ext cx="4113210" cy="2300698"/>
            <a:chOff x="3791744" y="2266999"/>
            <a:chExt cx="3528392" cy="2134668"/>
          </a:xfrm>
        </p:grpSpPr>
        <p:pic>
          <p:nvPicPr>
            <p:cNvPr id="19" name="Picture 9" descr="image1.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791744" y="2266999"/>
              <a:ext cx="3528392" cy="21346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0" name="Rectangle 19"/>
            <p:cNvSpPr/>
            <p:nvPr/>
          </p:nvSpPr>
          <p:spPr>
            <a:xfrm>
              <a:off x="5157746" y="2386995"/>
              <a:ext cx="1065007" cy="1666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bg1"/>
                  </a:solidFill>
                  <a:latin typeface="Calibri" panose="020F0502020204030204" pitchFamily="34" charset="0"/>
                </a:rPr>
                <a:t>Perfect Forecast </a:t>
              </a:r>
              <a:endParaRPr lang="en-US" sz="1000" dirty="0">
                <a:solidFill>
                  <a:schemeClr val="bg1"/>
                </a:solidFill>
                <a:latin typeface="Calibri" panose="020F0502020204030204" pitchFamily="34" charset="0"/>
              </a:endParaRPr>
            </a:p>
          </p:txBody>
        </p:sp>
        <p:cxnSp>
          <p:nvCxnSpPr>
            <p:cNvPr id="29" name="Straight Arrow Connector 28"/>
            <p:cNvCxnSpPr/>
            <p:nvPr/>
          </p:nvCxnSpPr>
          <p:spPr>
            <a:xfrm flipV="1">
              <a:off x="5663355" y="2513265"/>
              <a:ext cx="1" cy="21110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pic>
        <p:nvPicPr>
          <p:cNvPr id="21"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44781" y="6156435"/>
            <a:ext cx="7416824" cy="54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Subtitle 4"/>
          <p:cNvSpPr txBox="1">
            <a:spLocks/>
          </p:cNvSpPr>
          <p:nvPr/>
        </p:nvSpPr>
        <p:spPr>
          <a:xfrm>
            <a:off x="4727696" y="1062229"/>
            <a:ext cx="2672518" cy="165576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543300" lvl="7" indent="-342900">
              <a:buFont typeface="Wingdings" panose="05000000000000000000" pitchFamily="2" charset="2"/>
              <a:buChar char="Ø"/>
            </a:pPr>
            <a:endParaRPr lang="en-US" dirty="0" smtClean="0"/>
          </a:p>
          <a:p>
            <a:pPr marL="342900" indent="-342900" algn="l">
              <a:buFont typeface="Wingdings" panose="05000000000000000000" pitchFamily="2" charset="2"/>
              <a:buChar char="Ø"/>
            </a:pPr>
            <a:r>
              <a:rPr lang="en-US" sz="1600" dirty="0" smtClean="0">
                <a:latin typeface="Calibri" panose="020F0502020204030204" pitchFamily="34" charset="0"/>
              </a:rPr>
              <a:t>Mass consistent at the boundaries</a:t>
            </a:r>
          </a:p>
          <a:p>
            <a:pPr marL="342900" indent="-342900" algn="l">
              <a:buFont typeface="Wingdings" panose="05000000000000000000" pitchFamily="2" charset="2"/>
              <a:buChar char="Ø"/>
            </a:pPr>
            <a:r>
              <a:rPr lang="en-US" sz="1600" dirty="0" smtClean="0">
                <a:latin typeface="Calibri" panose="020F0502020204030204" pitchFamily="34" charset="0"/>
              </a:rPr>
              <a:t>Easy to extend to any Global Model</a:t>
            </a:r>
          </a:p>
          <a:p>
            <a:pPr marL="342900" indent="-342900" algn="l">
              <a:buFont typeface="Wingdings" panose="05000000000000000000" pitchFamily="2" charset="2"/>
              <a:buChar char="Ø"/>
            </a:pPr>
            <a:r>
              <a:rPr lang="en-US" sz="1600" dirty="0" smtClean="0">
                <a:latin typeface="Calibri" panose="020F0502020204030204" pitchFamily="34" charset="0"/>
              </a:rPr>
              <a:t>But Core dependent</a:t>
            </a:r>
          </a:p>
        </p:txBody>
      </p:sp>
    </p:spTree>
    <p:extLst>
      <p:ext uri="{BB962C8B-B14F-4D97-AF65-F5344CB8AC3E}">
        <p14:creationId xmlns:p14="http://schemas.microsoft.com/office/powerpoint/2010/main" val="2025503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7"/>
          <p:cNvSpPr>
            <a:spLocks/>
          </p:cNvSpPr>
          <p:nvPr/>
        </p:nvSpPr>
        <p:spPr bwMode="auto">
          <a:xfrm>
            <a:off x="1618027" y="264975"/>
            <a:ext cx="8524389" cy="340856"/>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w="12700">
            <a:noFill/>
            <a:miter lim="0"/>
            <a:headEnd/>
            <a:tailEnd/>
          </a:ln>
          <a:effectLst/>
        </p:spPr>
        <p:txBody>
          <a:bodyPr lIns="72248" tIns="72248" rIns="72248" bIns="72248" anchor="ctr"/>
          <a:lstStyle/>
          <a:p>
            <a:pPr defTabSz="1300163">
              <a:lnSpc>
                <a:spcPct val="80000"/>
              </a:lnSpc>
            </a:pPr>
            <a:r>
              <a:rPr lang="en-US" sz="3200" dirty="0" smtClean="0">
                <a:solidFill>
                  <a:srgbClr val="FFFF00"/>
                </a:solidFill>
                <a:latin typeface="Calibri" pitchFamily="34" charset="0"/>
              </a:rPr>
              <a:t>HWRF Nesting: </a:t>
            </a:r>
            <a:r>
              <a:rPr lang="en-US" sz="3200" dirty="0">
                <a:solidFill>
                  <a:srgbClr val="FFFF00"/>
                </a:solidFill>
                <a:latin typeface="Calibri" pitchFamily="34" charset="0"/>
              </a:rPr>
              <a:t>Importance of Far-Field TCs</a:t>
            </a:r>
            <a:endParaRPr lang="en-US" altLang="en-US" sz="3200" dirty="0">
              <a:solidFill>
                <a:srgbClr val="FFFF00"/>
              </a:solidFill>
              <a:latin typeface="Calibri" pitchFamily="34" charset="0"/>
            </a:endParaRPr>
          </a:p>
        </p:txBody>
      </p:sp>
      <p:pic>
        <p:nvPicPr>
          <p:cNvPr id="7" name="Picture 6"/>
          <p:cNvPicPr>
            <a:picLocks noChangeAspect="1"/>
          </p:cNvPicPr>
          <p:nvPr/>
        </p:nvPicPr>
        <p:blipFill>
          <a:blip r:embed="rId3"/>
          <a:stretch>
            <a:fillRect/>
          </a:stretch>
        </p:blipFill>
        <p:spPr>
          <a:xfrm>
            <a:off x="119336" y="101685"/>
            <a:ext cx="721492" cy="690101"/>
          </a:xfrm>
          <a:prstGeom prst="rect">
            <a:avLst/>
          </a:prstGeom>
        </p:spPr>
      </p:pic>
      <p:pic>
        <p:nvPicPr>
          <p:cNvPr id="9" name="Picture 8"/>
          <p:cNvPicPr>
            <a:picLocks noChangeAspect="1"/>
          </p:cNvPicPr>
          <p:nvPr/>
        </p:nvPicPr>
        <p:blipFill>
          <a:blip r:embed="rId4"/>
          <a:stretch>
            <a:fillRect/>
          </a:stretch>
        </p:blipFill>
        <p:spPr>
          <a:xfrm flipH="1">
            <a:off x="33581" y="5550112"/>
            <a:ext cx="1276104" cy="1276104"/>
          </a:xfrm>
          <a:prstGeom prst="rect">
            <a:avLst/>
          </a:prstGeom>
        </p:spPr>
      </p:pic>
      <p:sp>
        <p:nvSpPr>
          <p:cNvPr id="2" name="Slide Number Placeholder 1"/>
          <p:cNvSpPr>
            <a:spLocks noGrp="1"/>
          </p:cNvSpPr>
          <p:nvPr>
            <p:ph type="sldNum" sz="quarter" idx="12"/>
          </p:nvPr>
        </p:nvSpPr>
        <p:spPr/>
        <p:txBody>
          <a:bodyPr/>
          <a:lstStyle/>
          <a:p>
            <a:fld id="{D57F1E4F-1CFF-5643-939E-02111984F565}" type="slidenum">
              <a:rPr lang="en-US" smtClean="0"/>
              <a:pPr/>
              <a:t>8</a:t>
            </a:fld>
            <a:endParaRPr lang="en-US" dirty="0"/>
          </a:p>
        </p:txBody>
      </p:sp>
      <p:grpSp>
        <p:nvGrpSpPr>
          <p:cNvPr id="12" name="Group 11"/>
          <p:cNvGrpSpPr/>
          <p:nvPr/>
        </p:nvGrpSpPr>
        <p:grpSpPr>
          <a:xfrm>
            <a:off x="1648052" y="981326"/>
            <a:ext cx="4807273" cy="4835720"/>
            <a:chOff x="1271464" y="1000654"/>
            <a:chExt cx="4792260" cy="5164650"/>
          </a:xfrm>
        </p:grpSpPr>
        <p:grpSp>
          <p:nvGrpSpPr>
            <p:cNvPr id="13" name="Group 12"/>
            <p:cNvGrpSpPr/>
            <p:nvPr/>
          </p:nvGrpSpPr>
          <p:grpSpPr>
            <a:xfrm>
              <a:off x="1271464" y="1000654"/>
              <a:ext cx="4792260" cy="5164650"/>
              <a:chOff x="1415480" y="980637"/>
              <a:chExt cx="4792260" cy="5164650"/>
            </a:xfrm>
          </p:grpSpPr>
          <p:pic>
            <p:nvPicPr>
              <p:cNvPr id="17" name="Picture 4" descr="C:\Users\Ghassan.Alaka\Documents\Docs_In_Progress\BasinScaleValue\FIG-06-BasinScale_vs_HWRF-MultiStorm_Radius3500km.png"/>
              <p:cNvPicPr>
                <a:picLocks noChangeAspect="1" noChangeArrowheads="1"/>
              </p:cNvPicPr>
              <p:nvPr/>
            </p:nvPicPr>
            <p:blipFill rotWithShape="1">
              <a:blip r:embed="rId5">
                <a:extLst>
                  <a:ext uri="{28A0092B-C50C-407E-A947-70E740481C1C}">
                    <a14:useLocalDpi xmlns:a14="http://schemas.microsoft.com/office/drawing/2010/main" val="0"/>
                  </a:ext>
                </a:extLst>
              </a:blip>
              <a:srcRect t="50000"/>
              <a:stretch/>
            </p:blipFill>
            <p:spPr bwMode="auto">
              <a:xfrm>
                <a:off x="1415480" y="980637"/>
                <a:ext cx="4784640" cy="261716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Users\Ghassan.Alaka\Documents\Docs_In_Progress\BasinScaleValue\FIG-06-BasinScale_vs_HWRF-MultiStorm_Radius3500km.png"/>
              <p:cNvPicPr>
                <a:picLocks noChangeAspect="1" noChangeArrowheads="1"/>
              </p:cNvPicPr>
              <p:nvPr/>
            </p:nvPicPr>
            <p:blipFill rotWithShape="1">
              <a:blip r:embed="rId5">
                <a:extLst>
                  <a:ext uri="{28A0092B-C50C-407E-A947-70E740481C1C}">
                    <a14:useLocalDpi xmlns:a14="http://schemas.microsoft.com/office/drawing/2010/main" val="0"/>
                  </a:ext>
                </a:extLst>
              </a:blip>
              <a:srcRect l="143" r="-143" b="51186"/>
              <a:stretch/>
            </p:blipFill>
            <p:spPr bwMode="auto">
              <a:xfrm>
                <a:off x="1423100" y="3590179"/>
                <a:ext cx="4784640" cy="2555108"/>
              </a:xfrm>
              <a:prstGeom prst="rect">
                <a:avLst/>
              </a:prstGeom>
              <a:noFill/>
              <a:extLst>
                <a:ext uri="{909E8E84-426E-40DD-AFC4-6F175D3DCCD1}">
                  <a14:hiddenFill xmlns:a14="http://schemas.microsoft.com/office/drawing/2010/main">
                    <a:solidFill>
                      <a:srgbClr val="FFFFFF"/>
                    </a:solidFill>
                  </a14:hiddenFill>
                </a:ext>
              </a:extLst>
            </p:spPr>
          </p:pic>
          <p:sp>
            <p:nvSpPr>
              <p:cNvPr id="19" name="Rounded Rectangle 18"/>
              <p:cNvSpPr/>
              <p:nvPr/>
            </p:nvSpPr>
            <p:spPr>
              <a:xfrm>
                <a:off x="1783140" y="1041688"/>
                <a:ext cx="288032" cy="29908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1783904" y="3710496"/>
                <a:ext cx="288032" cy="29908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p:cNvSpPr/>
            <p:nvPr/>
          </p:nvSpPr>
          <p:spPr>
            <a:xfrm>
              <a:off x="3143672" y="2636912"/>
              <a:ext cx="115212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solidFill>
                  <a:latin typeface="Calibri" panose="020F0502020204030204" pitchFamily="34" charset="0"/>
                </a:rPr>
                <a:t>Operational HWRF domain</a:t>
              </a:r>
              <a:endParaRPr lang="en-US" sz="1000" b="1" dirty="0">
                <a:solidFill>
                  <a:schemeClr val="bg1"/>
                </a:solidFill>
                <a:latin typeface="Calibri" panose="020F0502020204030204" pitchFamily="34" charset="0"/>
              </a:endParaRPr>
            </a:p>
          </p:txBody>
        </p:sp>
        <p:sp>
          <p:nvSpPr>
            <p:cNvPr id="16" name="Rectangle 15"/>
            <p:cNvSpPr/>
            <p:nvPr/>
          </p:nvSpPr>
          <p:spPr>
            <a:xfrm>
              <a:off x="2351584" y="5301208"/>
              <a:ext cx="115212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solidFill>
                  <a:latin typeface="Calibri" panose="020F0502020204030204" pitchFamily="34" charset="0"/>
                </a:rPr>
                <a:t>Basin-Scale  HWRF domain</a:t>
              </a:r>
              <a:endParaRPr lang="en-US" sz="1000" b="1" dirty="0">
                <a:solidFill>
                  <a:schemeClr val="bg1"/>
                </a:solidFill>
                <a:latin typeface="Calibri" panose="020F0502020204030204" pitchFamily="34" charset="0"/>
              </a:endParaRPr>
            </a:p>
          </p:txBody>
        </p:sp>
      </p:grpSp>
      <p:grpSp>
        <p:nvGrpSpPr>
          <p:cNvPr id="21" name="Group 20"/>
          <p:cNvGrpSpPr/>
          <p:nvPr/>
        </p:nvGrpSpPr>
        <p:grpSpPr>
          <a:xfrm>
            <a:off x="6981074" y="955907"/>
            <a:ext cx="2594269" cy="4887276"/>
            <a:chOff x="6240015" y="835047"/>
            <a:chExt cx="2594269" cy="4887276"/>
          </a:xfrm>
        </p:grpSpPr>
        <p:grpSp>
          <p:nvGrpSpPr>
            <p:cNvPr id="22" name="Group 21"/>
            <p:cNvGrpSpPr/>
            <p:nvPr/>
          </p:nvGrpSpPr>
          <p:grpSpPr>
            <a:xfrm>
              <a:off x="6240015" y="835047"/>
              <a:ext cx="2594269" cy="4887276"/>
              <a:chOff x="6240015" y="835047"/>
              <a:chExt cx="2594269" cy="4887276"/>
            </a:xfrm>
          </p:grpSpPr>
          <p:pic>
            <p:nvPicPr>
              <p:cNvPr id="24" name="Picture 2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0721"/>
              <a:stretch/>
            </p:blipFill>
            <p:spPr bwMode="auto">
              <a:xfrm>
                <a:off x="6240015" y="835047"/>
                <a:ext cx="2594269" cy="2459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0896"/>
              <a:stretch/>
            </p:blipFill>
            <p:spPr bwMode="auto">
              <a:xfrm>
                <a:off x="6240016" y="3312067"/>
                <a:ext cx="2594268" cy="2389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6" name="Group 25"/>
              <p:cNvGrpSpPr/>
              <p:nvPr/>
            </p:nvGrpSpPr>
            <p:grpSpPr>
              <a:xfrm>
                <a:off x="7000430" y="2296304"/>
                <a:ext cx="1656184" cy="523220"/>
                <a:chOff x="6816080" y="2204864"/>
                <a:chExt cx="1656184" cy="523220"/>
              </a:xfrm>
            </p:grpSpPr>
            <p:sp>
              <p:nvSpPr>
                <p:cNvPr id="33" name="TextBox 32"/>
                <p:cNvSpPr txBox="1"/>
                <p:nvPr/>
              </p:nvSpPr>
              <p:spPr>
                <a:xfrm>
                  <a:off x="6816080" y="2204864"/>
                  <a:ext cx="1656184" cy="523220"/>
                </a:xfrm>
                <a:prstGeom prst="rect">
                  <a:avLst/>
                </a:prstGeom>
                <a:solidFill>
                  <a:schemeClr val="tx1"/>
                </a:solidFill>
                <a:ln>
                  <a:noFill/>
                </a:ln>
              </p:spPr>
              <p:txBody>
                <a:bodyPr wrap="square" rtlCol="0">
                  <a:spAutoFit/>
                </a:bodyPr>
                <a:lstStyle/>
                <a:p>
                  <a:r>
                    <a:rPr lang="en-US" sz="1000" dirty="0"/>
                    <a:t> </a:t>
                  </a:r>
                  <a:r>
                    <a:rPr lang="en-US" sz="1000" dirty="0" smtClean="0"/>
                    <a:t>        </a:t>
                  </a:r>
                  <a:r>
                    <a:rPr lang="en-US" sz="900" b="1" dirty="0" smtClean="0">
                      <a:solidFill>
                        <a:srgbClr val="0000FF"/>
                      </a:solidFill>
                      <a:latin typeface="Calibri" panose="020F0502020204030204" pitchFamily="34" charset="0"/>
                    </a:rPr>
                    <a:t>2013 Basin-Scale HWRF</a:t>
                  </a:r>
                </a:p>
                <a:p>
                  <a:r>
                    <a:rPr lang="en-US" sz="800" b="1" dirty="0">
                      <a:solidFill>
                        <a:srgbClr val="0000FF"/>
                      </a:solidFill>
                    </a:rPr>
                    <a:t> </a:t>
                  </a:r>
                  <a:r>
                    <a:rPr lang="en-US" sz="800" b="1" dirty="0" smtClean="0">
                      <a:solidFill>
                        <a:srgbClr val="0000FF"/>
                      </a:solidFill>
                    </a:rPr>
                    <a:t>          </a:t>
                  </a:r>
                  <a:r>
                    <a:rPr lang="en-US" sz="900" b="1" dirty="0" smtClean="0">
                      <a:solidFill>
                        <a:srgbClr val="FF0000"/>
                      </a:solidFill>
                      <a:latin typeface="Calibri" panose="020F0502020204030204" pitchFamily="34" charset="0"/>
                    </a:rPr>
                    <a:t>2014 Operational HWRF</a:t>
                  </a:r>
                </a:p>
                <a:p>
                  <a:r>
                    <a:rPr lang="en-US" sz="800" b="1" dirty="0">
                      <a:solidFill>
                        <a:srgbClr val="FF0000"/>
                      </a:solidFill>
                    </a:rPr>
                    <a:t> </a:t>
                  </a:r>
                  <a:r>
                    <a:rPr lang="en-US" sz="800" b="1" dirty="0" smtClean="0">
                      <a:solidFill>
                        <a:srgbClr val="FF0000"/>
                      </a:solidFill>
                    </a:rPr>
                    <a:t>          </a:t>
                  </a:r>
                  <a:r>
                    <a:rPr lang="en-US" sz="900" b="1" dirty="0" smtClean="0">
                      <a:solidFill>
                        <a:srgbClr val="7030A0"/>
                      </a:solidFill>
                      <a:latin typeface="Calibri" panose="020F0502020204030204" pitchFamily="34" charset="0"/>
                    </a:rPr>
                    <a:t>2013 Operational HWRF</a:t>
                  </a:r>
                  <a:endParaRPr lang="en-US" sz="900" b="1" dirty="0">
                    <a:solidFill>
                      <a:srgbClr val="7030A0"/>
                    </a:solidFill>
                    <a:latin typeface="Calibri" panose="020F0502020204030204" pitchFamily="34" charset="0"/>
                  </a:endParaRPr>
                </a:p>
              </p:txBody>
            </p:sp>
            <p:cxnSp>
              <p:nvCxnSpPr>
                <p:cNvPr id="34" name="Straight Connector 33"/>
                <p:cNvCxnSpPr/>
                <p:nvPr/>
              </p:nvCxnSpPr>
              <p:spPr>
                <a:xfrm flipV="1">
                  <a:off x="6856452" y="2337009"/>
                  <a:ext cx="288032" cy="1"/>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6864072" y="2474169"/>
                  <a:ext cx="288032"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6864072" y="2618949"/>
                  <a:ext cx="288032" cy="1"/>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7025562" y="4777607"/>
                <a:ext cx="1656184" cy="523220"/>
              </a:xfrm>
              <a:prstGeom prst="rect">
                <a:avLst/>
              </a:prstGeom>
              <a:solidFill>
                <a:schemeClr val="tx1"/>
              </a:solidFill>
              <a:ln>
                <a:noFill/>
              </a:ln>
            </p:spPr>
            <p:txBody>
              <a:bodyPr wrap="square" rtlCol="0">
                <a:spAutoFit/>
              </a:bodyPr>
              <a:lstStyle/>
              <a:p>
                <a:r>
                  <a:rPr lang="en-US" sz="1000" dirty="0"/>
                  <a:t> </a:t>
                </a:r>
                <a:r>
                  <a:rPr lang="en-US" sz="1000" dirty="0" smtClean="0"/>
                  <a:t>        </a:t>
                </a:r>
                <a:r>
                  <a:rPr lang="en-US" sz="900" b="1" dirty="0" smtClean="0">
                    <a:solidFill>
                      <a:srgbClr val="0000FF"/>
                    </a:solidFill>
                    <a:latin typeface="Calibri" panose="020F0502020204030204" pitchFamily="34" charset="0"/>
                  </a:rPr>
                  <a:t>2013 Basin-Scale HWRF</a:t>
                </a:r>
              </a:p>
              <a:p>
                <a:r>
                  <a:rPr lang="en-US" sz="800" b="1" dirty="0">
                    <a:solidFill>
                      <a:srgbClr val="0000FF"/>
                    </a:solidFill>
                  </a:rPr>
                  <a:t> </a:t>
                </a:r>
                <a:r>
                  <a:rPr lang="en-US" sz="800" b="1" dirty="0" smtClean="0">
                    <a:solidFill>
                      <a:srgbClr val="0000FF"/>
                    </a:solidFill>
                  </a:rPr>
                  <a:t>          </a:t>
                </a:r>
                <a:r>
                  <a:rPr lang="en-US" sz="900" b="1" dirty="0" smtClean="0">
                    <a:solidFill>
                      <a:srgbClr val="FF0000"/>
                    </a:solidFill>
                    <a:latin typeface="Calibri" panose="020F0502020204030204" pitchFamily="34" charset="0"/>
                  </a:rPr>
                  <a:t>2014 Operational HWRF</a:t>
                </a:r>
              </a:p>
              <a:p>
                <a:r>
                  <a:rPr lang="en-US" sz="800" b="1" dirty="0">
                    <a:solidFill>
                      <a:srgbClr val="FF0000"/>
                    </a:solidFill>
                  </a:rPr>
                  <a:t> </a:t>
                </a:r>
                <a:r>
                  <a:rPr lang="en-US" sz="800" b="1" dirty="0" smtClean="0">
                    <a:solidFill>
                      <a:srgbClr val="FF0000"/>
                    </a:solidFill>
                  </a:rPr>
                  <a:t>          </a:t>
                </a:r>
                <a:r>
                  <a:rPr lang="en-US" sz="900" b="1" dirty="0" smtClean="0">
                    <a:solidFill>
                      <a:srgbClr val="7030A0"/>
                    </a:solidFill>
                    <a:latin typeface="Calibri" panose="020F0502020204030204" pitchFamily="34" charset="0"/>
                  </a:rPr>
                  <a:t>2013 Operational HWRF</a:t>
                </a:r>
                <a:endParaRPr lang="en-US" sz="900" b="1" dirty="0">
                  <a:solidFill>
                    <a:srgbClr val="7030A0"/>
                  </a:solidFill>
                  <a:latin typeface="Calibri" panose="020F0502020204030204" pitchFamily="34" charset="0"/>
                </a:endParaRPr>
              </a:p>
            </p:txBody>
          </p:sp>
          <p:cxnSp>
            <p:nvCxnSpPr>
              <p:cNvPr id="28" name="Straight Connector 27"/>
              <p:cNvCxnSpPr/>
              <p:nvPr/>
            </p:nvCxnSpPr>
            <p:spPr>
              <a:xfrm flipV="1">
                <a:off x="7024972" y="4906926"/>
                <a:ext cx="288032" cy="1"/>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7039966" y="5051460"/>
                <a:ext cx="288032"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7039966" y="5181492"/>
                <a:ext cx="288032" cy="1"/>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6245962" y="5574031"/>
                <a:ext cx="1022800" cy="148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bg1"/>
                    </a:solidFill>
                    <a:latin typeface="Calibri" panose="020F0502020204030204" pitchFamily="34" charset="0"/>
                  </a:rPr>
                  <a:t>2011-2013 sample</a:t>
                </a:r>
                <a:endParaRPr lang="en-US" sz="800" b="1" dirty="0">
                  <a:solidFill>
                    <a:schemeClr val="bg1"/>
                  </a:solidFill>
                  <a:latin typeface="Calibri" panose="020F0502020204030204" pitchFamily="34" charset="0"/>
                </a:endParaRPr>
              </a:p>
            </p:txBody>
          </p:sp>
          <p:sp>
            <p:nvSpPr>
              <p:cNvPr id="32" name="Rectangle 31"/>
              <p:cNvSpPr/>
              <p:nvPr/>
            </p:nvSpPr>
            <p:spPr>
              <a:xfrm>
                <a:off x="6268083" y="3130034"/>
                <a:ext cx="1022800" cy="148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bg1"/>
                    </a:solidFill>
                    <a:latin typeface="Calibri" panose="020F0502020204030204" pitchFamily="34" charset="0"/>
                  </a:rPr>
                  <a:t>2011-2013 sample</a:t>
                </a:r>
                <a:endParaRPr lang="en-US" sz="800" b="1" dirty="0">
                  <a:solidFill>
                    <a:schemeClr val="bg1"/>
                  </a:solidFill>
                  <a:latin typeface="Calibri" panose="020F0502020204030204" pitchFamily="34" charset="0"/>
                </a:endParaRPr>
              </a:p>
            </p:txBody>
          </p:sp>
        </p:grpSp>
        <p:sp>
          <p:nvSpPr>
            <p:cNvPr id="23" name="Rectangle 22"/>
            <p:cNvSpPr/>
            <p:nvPr/>
          </p:nvSpPr>
          <p:spPr>
            <a:xfrm>
              <a:off x="6750441" y="3489768"/>
              <a:ext cx="1586737" cy="246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i="1" dirty="0" smtClean="0">
                  <a:solidFill>
                    <a:srgbClr val="595DF7"/>
                  </a:solidFill>
                  <a:latin typeface="Calibri" panose="020F0502020204030204" pitchFamily="34" charset="0"/>
                </a:rPr>
                <a:t>Stratified by TCs outside Operational domain  </a:t>
              </a:r>
              <a:endParaRPr lang="en-US" sz="900" b="1" i="1" dirty="0">
                <a:solidFill>
                  <a:srgbClr val="595DF7"/>
                </a:solidFill>
                <a:latin typeface="Calibri" panose="020F0502020204030204" pitchFamily="34" charset="0"/>
              </a:endParaRPr>
            </a:p>
          </p:txBody>
        </p:sp>
      </p:grpSp>
      <p:pic>
        <p:nvPicPr>
          <p:cNvPr id="37"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88272" y="6071333"/>
            <a:ext cx="7416824" cy="54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34579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009" y="246846"/>
            <a:ext cx="8728896" cy="760065"/>
          </a:xfrm>
        </p:spPr>
        <p:txBody>
          <a:bodyPr/>
          <a:lstStyle/>
          <a:p>
            <a:r>
              <a:rPr lang="en-US" sz="3600" dirty="0">
                <a:solidFill>
                  <a:srgbClr val="FFFF00"/>
                </a:solidFill>
                <a:latin typeface="Calibri" pitchFamily="34" charset="0"/>
              </a:rPr>
              <a:t>A Global Tropical Prediction System</a:t>
            </a:r>
          </a:p>
        </p:txBody>
      </p:sp>
      <p:pic>
        <p:nvPicPr>
          <p:cNvPr id="4" name="Picture 3"/>
          <p:cNvPicPr>
            <a:picLocks noChangeAspect="1"/>
          </p:cNvPicPr>
          <p:nvPr/>
        </p:nvPicPr>
        <p:blipFill>
          <a:blip r:embed="rId3"/>
          <a:stretch>
            <a:fillRect/>
          </a:stretch>
        </p:blipFill>
        <p:spPr>
          <a:xfrm>
            <a:off x="11120379" y="6046163"/>
            <a:ext cx="744038" cy="744038"/>
          </a:xfrm>
          <a:prstGeom prst="rect">
            <a:avLst/>
          </a:prstGeom>
        </p:spPr>
      </p:pic>
      <p:pic>
        <p:nvPicPr>
          <p:cNvPr id="5" name="Picture 4"/>
          <p:cNvPicPr>
            <a:picLocks noChangeAspect="1"/>
          </p:cNvPicPr>
          <p:nvPr/>
        </p:nvPicPr>
        <p:blipFill>
          <a:blip r:embed="rId4"/>
          <a:stretch>
            <a:fillRect/>
          </a:stretch>
        </p:blipFill>
        <p:spPr>
          <a:xfrm>
            <a:off x="95515" y="169229"/>
            <a:ext cx="788805" cy="754484"/>
          </a:xfrm>
          <a:prstGeom prst="rect">
            <a:avLst/>
          </a:prstGeom>
        </p:spPr>
      </p:pic>
      <p:pic>
        <p:nvPicPr>
          <p:cNvPr id="8" name="Picture 15" descr="HIWPP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60" y="6046162"/>
            <a:ext cx="792460" cy="74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D57F1E4F-1CFF-5643-939E-02111984F565}" type="slidenum">
              <a:rPr lang="en-US" smtClean="0"/>
              <a:pPr/>
              <a:t>9</a:t>
            </a:fld>
            <a:endParaRPr lang="en-US" dirty="0"/>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957" y="1006911"/>
            <a:ext cx="9000849" cy="5154006"/>
          </a:xfrm>
          <a:prstGeom prst="rect">
            <a:avLst/>
          </a:prstGeom>
        </p:spPr>
      </p:pic>
    </p:spTree>
    <p:extLst>
      <p:ext uri="{BB962C8B-B14F-4D97-AF65-F5344CB8AC3E}">
        <p14:creationId xmlns:p14="http://schemas.microsoft.com/office/powerpoint/2010/main" val="75689853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BACC050B-8757-4460-95D8-E37B46A6B421}"/>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HDIonV2</Template>
  <TotalTime>14067</TotalTime>
  <Words>1294</Words>
  <Application>Microsoft Office PowerPoint</Application>
  <PresentationFormat>Custom</PresentationFormat>
  <Paragraphs>155</Paragraphs>
  <Slides>13</Slides>
  <Notes>8</Notes>
  <HiddenSlides>0</HiddenSlides>
  <MMClips>0</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Ion</vt:lpstr>
      <vt:lpstr>Custom Design</vt:lpstr>
      <vt:lpstr>Advances and Challenges in Tropical Cyclone Track, Structure and Intensity Predictions</vt:lpstr>
      <vt:lpstr>Objectives</vt:lpstr>
      <vt:lpstr>AOML: High Resolution NWP for Improving Hurricane Forecasting</vt:lpstr>
      <vt:lpstr>PowerPoint Presentation</vt:lpstr>
      <vt:lpstr>High Resolution: Grid Refinement Technique</vt:lpstr>
      <vt:lpstr>PowerPoint Presentation</vt:lpstr>
      <vt:lpstr>HWRF Nesting: Importance of Storm-Storm Interactions</vt:lpstr>
      <vt:lpstr>PowerPoint Presentation</vt:lpstr>
      <vt:lpstr>A Global Tropical Prediction System</vt:lpstr>
      <vt:lpstr>The Traditional Design of Nesting Technologies</vt:lpstr>
      <vt:lpstr>The “Next Generation Generalized Nesting Framework” (NGGNF)</vt:lpstr>
      <vt:lpstr>NGGPS: Building framework for next generation nesting</vt:lpstr>
      <vt:lpstr>Summary and Conclusions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sundararaman gopalakrishnan</dc:creator>
  <cp:lastModifiedBy>Sundararaman Gopalakrishnan</cp:lastModifiedBy>
  <cp:revision>1709</cp:revision>
  <dcterms:created xsi:type="dcterms:W3CDTF">2014-08-01T22:34:25Z</dcterms:created>
  <dcterms:modified xsi:type="dcterms:W3CDTF">2016-01-28T22:31:51Z</dcterms:modified>
</cp:coreProperties>
</file>