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8" r:id="rId4"/>
    <p:sldId id="259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A169F2-2503-48F9-AEE3-C944BD6DA8B7}" type="datetimeFigureOut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23ED16-AEF9-4336-9C8C-CC4E014A6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other TCs the move north, COAMPS-TC does fine with the tracks!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5A29-10EE-4EEE-8FD4-E0824FDC7C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F671BA4-1928-440F-8AF9-7D61AA8B1860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5175E6-DE26-4489-BFDC-1F9EAEFCDD75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5942F9-C280-4137-9E2A-5508910FDF90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other TCs the move north, COAMPS-TC does fine with the tracks!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448E5B-CB40-441B-8C38-963681E65E56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AACCF-6D0E-488A-A850-4386205E3E9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8D5D7-1373-40C3-AA69-EAB725A2EE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1A1A8FC-C594-40E7-88ED-596DE1CB3489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0C9CA25-C060-49F1-B86F-8938054A2D8C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AE7E438-AE65-42B9-8F11-DE9E72730B61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61F03D-42A4-4264-B09B-647C368A2FBE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Maria: Kept the storm weak early on … coupled with tracker problems, that’s why early forecasts do not extend very far.  Later in the storm’s life, we were not so aggressive intensifying it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CA1C916-9EF4-479D-B62E-6594C8731360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E2B0-902C-4836-B352-1D6A31CAB4AD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6C0D-839C-4372-B028-1DED2D6E0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85AD-2947-49A7-9296-AB733664E7B4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7189-45F8-4513-B3DD-E00A240EB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A733-D2DA-4F32-BBB6-0D3058938F02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2CA7-6762-49CB-8AC5-ADD37DCE2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3676-32F3-4E1F-99B9-A77FB69212D8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AFB1-307F-4809-B8E9-96167BBB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CFFB-55F9-4B26-86A8-0DF1320BC278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A1D6-CA92-409A-8BAB-76B96488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6789-DAAF-4809-B2B6-8488F7DB0C69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269B-965F-4DB5-9BC4-8C78F051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A1E5-BA6D-4E1C-866D-3066FB19369E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F9A4-58E5-40E9-B36F-F165DE641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ADE3-F040-443F-8C77-D16AA95CA03D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24CD-8561-428D-9BF3-407BE7C5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F1F7-8A33-4DC5-9D62-CE9C0FA41659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25D6-BF26-4A02-85AC-247B2306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B94A-1573-4554-90E0-24CE250DF34D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04F4-8D2D-475B-B90C-D374C23CD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211B-40E3-4117-835E-0C529A8E67C6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B954-FAD8-43F9-8459-9414B0B0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CDD86-03C2-447C-9EC7-5AD29EFA1944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60E09-1496-4260-8403-EBAFCE0C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AAFEF-FE81-4ED1-932F-A172A875FA2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0" y="1752600"/>
            <a:ext cx="9144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endParaRPr lang="en-US" sz="2800">
              <a:solidFill>
                <a:srgbClr val="0033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COAMPS-TC Forecasts Evaluation 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and Multi-Model Comparison</a:t>
            </a:r>
          </a:p>
          <a:p>
            <a:pPr algn="ctr" eaLnBrk="0" hangingPunct="0"/>
            <a:endParaRPr lang="en-US" sz="2000">
              <a:solidFill>
                <a:srgbClr val="A50021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2000"/>
              <a:t>Yi Jin, James Doyle, Jon Moskaitis, Hao Jin, Rich Hodur</a:t>
            </a:r>
          </a:p>
          <a:p>
            <a:pPr algn="ctr" eaLnBrk="0" hangingPunct="0"/>
            <a:r>
              <a:rPr lang="en-US" sz="2000"/>
              <a:t>(for HRD Modeling Meeting Oct 20 2011)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EA45A-125C-4C01-A139-B0A962983E4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2011091112 Environent – 200 hPa divergence</a:t>
            </a: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990600" y="56388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COAMPS-TC has much reduced divergence at 200 hPa than the other two models during the first 72 h.</a:t>
            </a: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524000" y="993775"/>
          <a:ext cx="6351588" cy="4232275"/>
        </p:xfrm>
        <a:graphic>
          <a:graphicData uri="http://schemas.openxmlformats.org/presentationml/2006/ole">
            <p:oleObj spid="_x0000_s32773" name="Chart" r:id="rId4" imgW="6724689" imgH="4229100" progId="Excel.Chart.8">
              <p:embed/>
            </p:oleObj>
          </a:graphicData>
        </a:graphic>
      </p:graphicFrame>
      <p:sp>
        <p:nvSpPr>
          <p:cNvPr id="32776" name="Text Box 9"/>
          <p:cNvSpPr txBox="1">
            <a:spLocks noChangeArrowheads="1"/>
          </p:cNvSpPr>
          <p:nvPr/>
        </p:nvSpPr>
        <p:spPr bwMode="auto">
          <a:xfrm rot="-5400000">
            <a:off x="197644" y="3078956"/>
            <a:ext cx="225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Divergence (10</a:t>
            </a:r>
            <a:r>
              <a:rPr lang="en-US" baseline="30000"/>
              <a:t>-7</a:t>
            </a:r>
            <a:r>
              <a:rPr lang="en-US"/>
              <a:t> s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B595E-47D2-4305-8090-55892CDEB6B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2011091112 200-hPa Geop. Height</a:t>
            </a:r>
          </a:p>
        </p:txBody>
      </p:sp>
      <p:pic>
        <p:nvPicPr>
          <p:cNvPr id="39938" name="Picture 4" descr="200mbgeo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0"/>
            <a:ext cx="67056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762000" y="59420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An upper level low exists north of Maria for the first 2 days of the simulations.  This short-wave disturbance also existed in the satellite track-wind analysis for the same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B43BF-731A-4CFA-B43E-FC666535D37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400">
                <a:solidFill>
                  <a:srgbClr val="A50021"/>
                </a:solidFill>
                <a:latin typeface="Arial Black" pitchFamily="34" charset="0"/>
              </a:rPr>
              <a:t>Summary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543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>
              <a:buFontTx/>
              <a:buChar char="•"/>
            </a:pPr>
            <a:r>
              <a:rPr lang="en-US"/>
              <a:t> </a:t>
            </a:r>
            <a:r>
              <a:rPr lang="en-US" sz="2400"/>
              <a:t>COAMPS-TC over-intensified Maria, although to a lesser extent compared to HWRF/GFDL.</a:t>
            </a:r>
          </a:p>
          <a:p>
            <a:pPr marL="465138" indent="-465138">
              <a:buFontTx/>
              <a:buChar char="•"/>
            </a:pPr>
            <a:r>
              <a:rPr lang="en-US" sz="2400"/>
              <a:t> Vertical shear is similar between the three models during the intensification period.</a:t>
            </a:r>
          </a:p>
          <a:p>
            <a:pPr marL="465138" indent="-465138">
              <a:buFontTx/>
              <a:buChar char="•"/>
            </a:pPr>
            <a:r>
              <a:rPr lang="en-US" sz="2400"/>
              <a:t> COAMPS-TC SST is about 0.5-1 </a:t>
            </a:r>
            <a:r>
              <a:rPr lang="en-US" sz="2400" baseline="30000"/>
              <a:t>o</a:t>
            </a:r>
            <a:r>
              <a:rPr lang="en-US" sz="2400"/>
              <a:t>C lower than HWRF/GFDL.</a:t>
            </a:r>
          </a:p>
          <a:p>
            <a:pPr marL="465138" indent="-465138">
              <a:buFontTx/>
              <a:buChar char="•"/>
            </a:pPr>
            <a:r>
              <a:rPr lang="en-US" sz="2400"/>
              <a:t> COAMPS-TC has much small upper-level divergence.</a:t>
            </a:r>
          </a:p>
          <a:p>
            <a:pPr marL="465138" indent="-465138">
              <a:buFontTx/>
              <a:buChar char="•"/>
            </a:pPr>
            <a:r>
              <a:rPr lang="en-US" sz="2400"/>
              <a:t>COAMPS-TC captured well the low pressure center north of the storm.  </a:t>
            </a:r>
          </a:p>
          <a:p>
            <a:pPr marL="465138" indent="-465138">
              <a:buFontTx/>
              <a:buChar char="•"/>
            </a:pPr>
            <a:r>
              <a:rPr lang="en-US" sz="2400"/>
              <a:t> Further research is needed (e.g., vertical distribution of divergence,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7CE13-BDF5-4D18-9B4B-F6D8C8895BB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8433" name="Picture 3" descr="S:\moskaitis\COAMPSTC\realtime_verification\2011\atlantic\spaghetti\COAMPS-TC_track_al142011.png"/>
          <p:cNvPicPr>
            <a:picLocks noChangeAspect="1" noChangeArrowheads="1"/>
          </p:cNvPicPr>
          <p:nvPr/>
        </p:nvPicPr>
        <p:blipFill>
          <a:blip r:embed="rId3"/>
          <a:srcRect l="18369" r="17528"/>
          <a:stretch>
            <a:fillRect/>
          </a:stretch>
        </p:blipFill>
        <p:spPr bwMode="auto">
          <a:xfrm>
            <a:off x="152400" y="1981200"/>
            <a:ext cx="39370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 descr="S:\moskaitis\COAMPSTC\realtime_verification\2011\atlantic_compare\summary\TC_trackerror_Page_14.png"/>
          <p:cNvPicPr>
            <a:picLocks noChangeAspect="1" noChangeArrowheads="1"/>
          </p:cNvPicPr>
          <p:nvPr/>
        </p:nvPicPr>
        <p:blipFill>
          <a:blip r:embed="rId4"/>
          <a:srcRect l="10408" t="33160" r="9042" b="10016"/>
          <a:stretch>
            <a:fillRect/>
          </a:stretch>
        </p:blipFill>
        <p:spPr bwMode="auto">
          <a:xfrm>
            <a:off x="4664075" y="2438400"/>
            <a:ext cx="40354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COAMPS-TC Track Error Statistics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2245-35E1-4FAC-92DD-EF4A5341B71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0481" name="Picture 2" descr="S:\moskaitis\COAMPSTC\realtime_verification\2011\atlantic_compare\spaghetti\combo_intensity_al142011.png"/>
          <p:cNvPicPr>
            <a:picLocks noChangeAspect="1" noChangeArrowheads="1"/>
          </p:cNvPicPr>
          <p:nvPr/>
        </p:nvPicPr>
        <p:blipFill>
          <a:blip r:embed="rId3"/>
          <a:srcRect t="10023" r="2798"/>
          <a:stretch>
            <a:fillRect/>
          </a:stretch>
        </p:blipFill>
        <p:spPr bwMode="auto">
          <a:xfrm>
            <a:off x="381000" y="838200"/>
            <a:ext cx="85328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COAMPS-TC Intensity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22633-EF18-4273-882D-C029AFE1ED4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Intensity Statistics</a:t>
            </a:r>
          </a:p>
        </p:txBody>
      </p:sp>
      <p:pic>
        <p:nvPicPr>
          <p:cNvPr id="22530" name="Picture 2" descr="C:\Users\doyle\Desktop\TC_intensityerror_Page_14.png"/>
          <p:cNvPicPr>
            <a:picLocks noChangeAspect="1" noChangeArrowheads="1"/>
          </p:cNvPicPr>
          <p:nvPr/>
        </p:nvPicPr>
        <p:blipFill>
          <a:blip r:embed="rId3"/>
          <a:srcRect t="34232" b="10002"/>
          <a:stretch>
            <a:fillRect/>
          </a:stretch>
        </p:blipFill>
        <p:spPr bwMode="auto">
          <a:xfrm>
            <a:off x="538163" y="914400"/>
            <a:ext cx="77724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B6275-6E47-425B-B4DA-652E0278FD4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Vertical Shear Comparisons</a:t>
            </a:r>
          </a:p>
        </p:txBody>
      </p:sp>
      <p:pic>
        <p:nvPicPr>
          <p:cNvPr id="24578" name="Picture 4" descr="Maria_shear"/>
          <p:cNvPicPr>
            <a:picLocks noChangeAspect="1" noChangeArrowheads="1"/>
          </p:cNvPicPr>
          <p:nvPr/>
        </p:nvPicPr>
        <p:blipFill>
          <a:blip r:embed="rId3"/>
          <a:srcRect l="18333" t="23572"/>
          <a:stretch>
            <a:fillRect/>
          </a:stretch>
        </p:blipFill>
        <p:spPr bwMode="auto">
          <a:xfrm>
            <a:off x="685800" y="1600200"/>
            <a:ext cx="4038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2011AL14_DIAGPLOT_201109161800"/>
          <p:cNvPicPr>
            <a:picLocks noChangeAspect="1" noChangeArrowheads="1"/>
          </p:cNvPicPr>
          <p:nvPr/>
        </p:nvPicPr>
        <p:blipFill>
          <a:blip r:embed="rId4"/>
          <a:srcRect l="53078" r="21472" b="66667"/>
          <a:stretch>
            <a:fillRect/>
          </a:stretch>
        </p:blipFill>
        <p:spPr bwMode="auto">
          <a:xfrm>
            <a:off x="4648200" y="1295400"/>
            <a:ext cx="41910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546725" y="4760913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(Courtesy of Brian McNoldy)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974725" y="1560513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COAMPS-TC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1913" y="5486400"/>
            <a:ext cx="908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COAMPS-TC has slightly higher shear (by 5kt) during 13-14 Sept.</a:t>
            </a:r>
          </a:p>
        </p:txBody>
      </p:sp>
      <p:pic>
        <p:nvPicPr>
          <p:cNvPr id="24583" name="Picture 4" descr="Maria_shear"/>
          <p:cNvPicPr>
            <a:picLocks noChangeAspect="1" noChangeArrowheads="1"/>
          </p:cNvPicPr>
          <p:nvPr/>
        </p:nvPicPr>
        <p:blipFill>
          <a:blip r:embed="rId3"/>
          <a:srcRect l="-928" t="23572" r="92453"/>
          <a:stretch>
            <a:fillRect/>
          </a:stretch>
        </p:blipFill>
        <p:spPr bwMode="auto">
          <a:xfrm>
            <a:off x="266700" y="1600200"/>
            <a:ext cx="4191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F6588-5D62-4F6C-83E8-80352A7B8C2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 Intensity for run initialized 1200 11 Sept. 2011 </a:t>
            </a:r>
          </a:p>
        </p:txBody>
      </p:sp>
      <p:pic>
        <p:nvPicPr>
          <p:cNvPr id="29698" name="Picture 4" descr="2011091112_000_mdlvrfw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0"/>
            <a:ext cx="35337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2011091112_000_mdlvrfsl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762000"/>
            <a:ext cx="35337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2011091112_000_mdlvrft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2962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352800" y="4419600"/>
            <a:ext cx="609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The three regional models over-predict the storm intensity.</a:t>
            </a:r>
          </a:p>
          <a:p>
            <a:pPr>
              <a:buFontTx/>
              <a:buChar char="•"/>
            </a:pPr>
            <a:r>
              <a:rPr lang="en-US"/>
              <a:t>COAMPS-TC intensified the storm to CAT1, whereas GFDL to CAT3, and HWRF is between (CAT2). </a:t>
            </a:r>
          </a:p>
          <a:p>
            <a:pPr>
              <a:buFontTx/>
              <a:buChar char="•"/>
            </a:pPr>
            <a:r>
              <a:rPr lang="en-US"/>
              <a:t>Most difference is seen in the SLP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6F910-90B5-4315-B521-A2BA80871EE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2011091112 Environment - shear</a:t>
            </a:r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609600" y="5392738"/>
            <a:ext cx="6934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COAMPS-TC has slightly larger shear than the other two models for the first 84 hours.</a:t>
            </a:r>
          </a:p>
          <a:p>
            <a:pPr>
              <a:buFontTx/>
              <a:buChar char="•"/>
            </a:pPr>
            <a:r>
              <a:rPr lang="en-US"/>
              <a:t>HWRF has a rapid increase in the shear over the last 24 h, corresponding to the weakening in the storm intensity.</a:t>
            </a:r>
          </a:p>
          <a:p>
            <a:pPr>
              <a:buFontTx/>
              <a:buChar char="•"/>
            </a:pPr>
            <a:endParaRPr lang="en-US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762000" y="990600"/>
          <a:ext cx="6715125" cy="4219575"/>
        </p:xfrm>
        <a:graphic>
          <a:graphicData uri="http://schemas.openxmlformats.org/presentationml/2006/ole">
            <p:oleObj spid="_x0000_s26631" name="Chart" r:id="rId4" imgW="6715235" imgH="421964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B58B8-33FD-4DF0-929C-2DBEFE000D1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2011091112 Environent - SST</a:t>
            </a: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990600" y="5562600"/>
            <a:ext cx="693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COAMPS-TC has somewhat lower SST (0.5-1 C) than the other two models for the first 72 hours.</a:t>
            </a:r>
          </a:p>
          <a:p>
            <a:pPr>
              <a:buFontTx/>
              <a:buChar char="•"/>
            </a:pPr>
            <a:r>
              <a:rPr lang="en-US"/>
              <a:t>Over the last 12 h, SST cools rapidly for all three models.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828800" y="1141413"/>
          <a:ext cx="6096000" cy="3840162"/>
        </p:xfrm>
        <a:graphic>
          <a:graphicData uri="http://schemas.openxmlformats.org/presentationml/2006/ole">
            <p:oleObj spid="_x0000_s28677" name="Chart" r:id="rId4" imgW="6734144" imgH="4238557" progId="Excel.Chart.8">
              <p:embed/>
            </p:oleObj>
          </a:graphicData>
        </a:graphic>
      </p:graphicFrame>
      <p:sp>
        <p:nvSpPr>
          <p:cNvPr id="28680" name="Text Box 9"/>
          <p:cNvSpPr txBox="1">
            <a:spLocks noChangeArrowheads="1"/>
          </p:cNvSpPr>
          <p:nvPr/>
        </p:nvSpPr>
        <p:spPr bwMode="auto">
          <a:xfrm rot="-5400000">
            <a:off x="931863" y="2878137"/>
            <a:ext cx="109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SST (</a:t>
            </a:r>
            <a:r>
              <a:rPr lang="en-US" baseline="30000"/>
              <a:t>o</a:t>
            </a:r>
            <a:r>
              <a:rPr lang="en-US"/>
              <a:t>C)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600200" y="16764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30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600200" y="20113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29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600200" y="23161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28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600200" y="26209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27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1600200" y="29718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26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1600200" y="32766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25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1600200" y="35814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24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1600200" y="39163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23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22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1600200" y="45720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7843-C3E5-4A55-97F5-C260F224C6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3366"/>
                </a:solidFill>
                <a:latin typeface="Arial Black" pitchFamily="34" charset="0"/>
              </a:rPr>
              <a:t>Hurricane Maria</a:t>
            </a:r>
          </a:p>
          <a:p>
            <a:pPr algn="ctr" eaLnBrk="0" hangingPunct="0"/>
            <a:r>
              <a:rPr lang="en-US" sz="2000">
                <a:solidFill>
                  <a:srgbClr val="A50021"/>
                </a:solidFill>
                <a:latin typeface="Arial Black" pitchFamily="34" charset="0"/>
              </a:rPr>
              <a:t>2011091112 Environent – 500 hPa Temperature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990600" y="5562600"/>
            <a:ext cx="693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COAMPS-TC is slightly cooler at 500 hPa  than the other two models for the first 96 hours.</a:t>
            </a:r>
          </a:p>
          <a:p>
            <a:pPr>
              <a:buFontTx/>
              <a:buChar char="•"/>
            </a:pPr>
            <a:r>
              <a:rPr lang="en-US"/>
              <a:t>GFDL is the warmest at this level.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76400" y="990600"/>
          <a:ext cx="6124575" cy="4238625"/>
        </p:xfrm>
        <a:graphic>
          <a:graphicData uri="http://schemas.openxmlformats.org/presentationml/2006/ole">
            <p:oleObj spid="_x0000_s30725" name="Chart" r:id="rId4" imgW="6734144" imgH="4238557" progId="Excel.Chart.8">
              <p:embed/>
            </p:oleObj>
          </a:graphicData>
        </a:graphic>
      </p:graphicFrame>
      <p:sp>
        <p:nvSpPr>
          <p:cNvPr id="30728" name="Text Box 9"/>
          <p:cNvSpPr txBox="1">
            <a:spLocks noChangeArrowheads="1"/>
          </p:cNvSpPr>
          <p:nvPr/>
        </p:nvSpPr>
        <p:spPr bwMode="auto">
          <a:xfrm rot="-5400000">
            <a:off x="119063" y="3005137"/>
            <a:ext cx="195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 (</a:t>
            </a:r>
            <a:r>
              <a:rPr lang="en-US" baseline="30000"/>
              <a:t>o</a:t>
            </a:r>
            <a:r>
              <a:rPr lang="en-US"/>
              <a:t>C)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447800" y="15240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12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1447800" y="20113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10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1447800" y="24685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8</a:t>
            </a:r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1447800" y="29718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6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1447800" y="3459163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1447800" y="39624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1447800" y="4419600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709</Words>
  <Application>Microsoft Office PowerPoint</Application>
  <PresentationFormat>On-screen Show (4:3)</PresentationFormat>
  <Paragraphs>93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Arial Black</vt:lpstr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Doyle, Dr. James</dc:creator>
  <cp:lastModifiedBy>Dr. Yi Jin</cp:lastModifiedBy>
  <cp:revision>25</cp:revision>
  <dcterms:created xsi:type="dcterms:W3CDTF">2011-10-12T15:46:39Z</dcterms:created>
  <dcterms:modified xsi:type="dcterms:W3CDTF">2011-10-19T20:58:54Z</dcterms:modified>
</cp:coreProperties>
</file>