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64" r:id="rId4"/>
    <p:sldId id="265" r:id="rId5"/>
    <p:sldId id="266" r:id="rId6"/>
    <p:sldId id="262" r:id="rId7"/>
    <p:sldId id="263" r:id="rId8"/>
    <p:sldId id="267" r:id="rId9"/>
    <p:sldId id="292" r:id="rId10"/>
    <p:sldId id="268" r:id="rId11"/>
    <p:sldId id="270" r:id="rId12"/>
    <p:sldId id="271" r:id="rId13"/>
    <p:sldId id="274" r:id="rId14"/>
    <p:sldId id="291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59" r:id="rId28"/>
    <p:sldId id="294" r:id="rId2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69" autoAdjust="0"/>
  </p:normalViewPr>
  <p:slideViewPr>
    <p:cSldViewPr>
      <p:cViewPr>
        <p:scale>
          <a:sx n="75" d="100"/>
          <a:sy n="75" d="100"/>
        </p:scale>
        <p:origin x="-3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C2FADA2-2F77-460F-81BD-5588C57C93B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24F1C65-4FC8-471F-A44C-638753836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15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1C65-4FC8-471F-A44C-638753836A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46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2165-9145-4369-9222-B2134CB9F5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9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2165-9145-4369-9222-B2134CB9F5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60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2165-9145-4369-9222-B2134CB9F5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63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2165-9145-4369-9222-B2134CB9F5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63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1C65-4FC8-471F-A44C-638753836A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0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C75-AE86-4885-97A0-225946F42AF2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5A2-7A1E-4D4A-A698-809194274A6A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FA52-3437-4EAE-AD06-E04DE4F65D4F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63AD-8FB4-4B27-AAF7-2C78739AECDD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8FA2-2E4E-467D-AEB2-0BD1F0698B38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F130-50FF-45D4-998D-AE1E43398C9A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CCBC-D626-40EB-B4BD-83354A52ED60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051D-68A4-4AAA-8D68-5C25283E37C8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A61-9616-4DC8-8DCB-4F3481AB1A75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3503-ABCF-47A4-AB2B-3FEAC817CA8F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DF98-2555-4A5D-A4E5-1BF4DCE661F5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F7041F-067F-4793-978C-192862690E59}" type="datetime1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559FEC-BC3C-44E6-A929-FB5F29371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2.gif"/><Relationship Id="rId5" Type="http://schemas.openxmlformats.org/officeDocument/2006/relationships/image" Target="../media/image30.gif"/><Relationship Id="rId10" Type="http://schemas.openxmlformats.org/officeDocument/2006/relationships/image" Target="../media/image21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21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9.gif"/><Relationship Id="rId7" Type="http://schemas.openxmlformats.org/officeDocument/2006/relationships/image" Target="../media/image62.gif"/><Relationship Id="rId12" Type="http://schemas.openxmlformats.org/officeDocument/2006/relationships/image" Target="../media/image6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66.gif"/><Relationship Id="rId5" Type="http://schemas.openxmlformats.org/officeDocument/2006/relationships/image" Target="../media/image61.gif"/><Relationship Id="rId10" Type="http://schemas.openxmlformats.org/officeDocument/2006/relationships/image" Target="../media/image65.gif"/><Relationship Id="rId4" Type="http://schemas.openxmlformats.org/officeDocument/2006/relationships/image" Target="../media/image60.gif"/><Relationship Id="rId9" Type="http://schemas.openxmlformats.org/officeDocument/2006/relationships/image" Target="../media/image6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12" Type="http://schemas.openxmlformats.org/officeDocument/2006/relationships/image" Target="../media/image6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gif"/><Relationship Id="rId11" Type="http://schemas.openxmlformats.org/officeDocument/2006/relationships/image" Target="../media/image66.gif"/><Relationship Id="rId5" Type="http://schemas.openxmlformats.org/officeDocument/2006/relationships/image" Target="../media/image70.gif"/><Relationship Id="rId10" Type="http://schemas.openxmlformats.org/officeDocument/2006/relationships/image" Target="../media/image75.gif"/><Relationship Id="rId4" Type="http://schemas.openxmlformats.org/officeDocument/2006/relationships/image" Target="../media/image69.gif"/><Relationship Id="rId9" Type="http://schemas.openxmlformats.org/officeDocument/2006/relationships/image" Target="../media/image7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7" Type="http://schemas.openxmlformats.org/officeDocument/2006/relationships/image" Target="../media/image81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7" Type="http://schemas.openxmlformats.org/officeDocument/2006/relationships/image" Target="../media/image87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7" Type="http://schemas.openxmlformats.org/officeDocument/2006/relationships/image" Target="../media/image93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7" Type="http://schemas.openxmlformats.org/officeDocument/2006/relationships/image" Target="../media/image99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gif"/><Relationship Id="rId5" Type="http://schemas.openxmlformats.org/officeDocument/2006/relationships/image" Target="../media/image97.gif"/><Relationship Id="rId4" Type="http://schemas.openxmlformats.org/officeDocument/2006/relationships/image" Target="../media/image9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7" Type="http://schemas.openxmlformats.org/officeDocument/2006/relationships/image" Target="../media/image105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gif"/><Relationship Id="rId5" Type="http://schemas.openxmlformats.org/officeDocument/2006/relationships/image" Target="../media/image103.gif"/><Relationship Id="rId4" Type="http://schemas.openxmlformats.org/officeDocument/2006/relationships/image" Target="../media/image10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7" Type="http://schemas.openxmlformats.org/officeDocument/2006/relationships/image" Target="../media/image111.gif"/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7" Type="http://schemas.openxmlformats.org/officeDocument/2006/relationships/image" Target="../media/image117.gif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gif"/><Relationship Id="rId5" Type="http://schemas.openxmlformats.org/officeDocument/2006/relationships/image" Target="../media/image115.gif"/><Relationship Id="rId4" Type="http://schemas.openxmlformats.org/officeDocument/2006/relationships/image" Target="../media/image1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7" Type="http://schemas.openxmlformats.org/officeDocument/2006/relationships/image" Target="../media/image123.gif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gif"/><Relationship Id="rId5" Type="http://schemas.openxmlformats.org/officeDocument/2006/relationships/image" Target="../media/image121.gif"/><Relationship Id="rId4" Type="http://schemas.openxmlformats.org/officeDocument/2006/relationships/image" Target="../media/image1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gif"/><Relationship Id="rId7" Type="http://schemas.openxmlformats.org/officeDocument/2006/relationships/image" Target="../media/image129.gif"/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gif"/><Relationship Id="rId5" Type="http://schemas.openxmlformats.org/officeDocument/2006/relationships/image" Target="../media/image127.gif"/><Relationship Id="rId4" Type="http://schemas.openxmlformats.org/officeDocument/2006/relationships/image" Target="../media/image12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Analysis on the Hurricane Maria with a new diagnostic tool</a:t>
            </a:r>
            <a:endParaRPr lang="en-US" sz="5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In-Hyuk Kwon, Young Kwon, Eric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Aligo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Vijay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Tallapragada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endParaRPr lang="en-US" sz="1200" b="1" dirty="0" smtClean="0">
              <a:latin typeface="Segoe UI" pitchFamily="34" charset="0"/>
              <a:cs typeface="Segoe UI" pitchFamily="34" charset="0"/>
            </a:endParaRPr>
          </a:p>
          <a:p>
            <a:pPr algn="r"/>
            <a:r>
              <a:rPr lang="en-US" b="1" dirty="0" smtClean="0">
                <a:latin typeface="Segoe UI" pitchFamily="34" charset="0"/>
                <a:cs typeface="Segoe UI" pitchFamily="34" charset="0"/>
              </a:rPr>
              <a:t>OCT 20 2011</a:t>
            </a:r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221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91692"/>
            <a:ext cx="2088232" cy="1917428"/>
          </a:xfrm>
          <a:prstGeom prst="rect">
            <a:avLst/>
          </a:prstGeom>
          <a:noFill/>
        </p:spPr>
      </p:pic>
      <p:pic>
        <p:nvPicPr>
          <p:cNvPr id="7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1760" y="2591693"/>
            <a:ext cx="2088232" cy="1917426"/>
          </a:xfrm>
          <a:prstGeom prst="rect">
            <a:avLst/>
          </a:prstGeom>
          <a:noFill/>
        </p:spPr>
      </p:pic>
      <p:pic>
        <p:nvPicPr>
          <p:cNvPr id="8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9447" y="2591693"/>
            <a:ext cx="2088232" cy="1917426"/>
          </a:xfrm>
          <a:prstGeom prst="rect">
            <a:avLst/>
          </a:prstGeom>
          <a:noFill/>
        </p:spPr>
      </p:pic>
      <p:pic>
        <p:nvPicPr>
          <p:cNvPr id="9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2591693"/>
            <a:ext cx="2088232" cy="19174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9176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07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1424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08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9111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09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25920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pic>
        <p:nvPicPr>
          <p:cNvPr id="14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4739055"/>
            <a:ext cx="2088232" cy="1917426"/>
          </a:xfrm>
          <a:prstGeom prst="rect">
            <a:avLst/>
          </a:prstGeom>
          <a:noFill/>
        </p:spPr>
      </p:pic>
      <p:pic>
        <p:nvPicPr>
          <p:cNvPr id="15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11760" y="4739055"/>
            <a:ext cx="2088231" cy="1917426"/>
          </a:xfrm>
          <a:prstGeom prst="rect">
            <a:avLst/>
          </a:prstGeom>
          <a:noFill/>
        </p:spPr>
      </p:pic>
      <p:pic>
        <p:nvPicPr>
          <p:cNvPr id="16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49447" y="4739055"/>
            <a:ext cx="2088231" cy="1917426"/>
          </a:xfrm>
          <a:prstGeom prst="rect">
            <a:avLst/>
          </a:prstGeom>
          <a:noFill/>
        </p:spPr>
      </p:pic>
      <p:pic>
        <p:nvPicPr>
          <p:cNvPr id="17" name="Picture 2" descr="C:\Users\In-Hyuk\Documents\Work\TCdiagnose\Maria14L.2011\figures-d02\MARIA14l_d02.2011090712_06h.vt_axis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76256" y="4739055"/>
            <a:ext cx="2088231" cy="19174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5888" y="2334969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888" y="4481762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2011090718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4932040" y="109998"/>
            <a:ext cx="2880320" cy="2226802"/>
            <a:chOff x="4932040" y="0"/>
            <a:chExt cx="2880320" cy="2226802"/>
          </a:xfrm>
        </p:grpSpPr>
        <p:pic>
          <p:nvPicPr>
            <p:cNvPr id="1027" name="Picture 3" descr="C:\Users\In-Hyuk\Documents\Work\TCdiagnose\Maria14L.2011\MARIA.2011090712.Vmax.mult06.1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32040" y="0"/>
              <a:ext cx="2880320" cy="2226802"/>
            </a:xfrm>
            <a:prstGeom prst="rect">
              <a:avLst/>
            </a:prstGeom>
            <a:noFill/>
          </p:spPr>
        </p:pic>
        <p:cxnSp>
          <p:nvCxnSpPr>
            <p:cNvPr id="24" name="직선 연결선 23"/>
            <p:cNvCxnSpPr/>
            <p:nvPr/>
          </p:nvCxnSpPr>
          <p:spPr>
            <a:xfrm flipV="1">
              <a:off x="5448796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5877669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6303367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V="1">
              <a:off x="6732240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5"/>
          <p:cNvGrpSpPr/>
          <p:nvPr/>
        </p:nvGrpSpPr>
        <p:grpSpPr>
          <a:xfrm>
            <a:off x="1259632" y="109998"/>
            <a:ext cx="2880319" cy="2226802"/>
            <a:chOff x="1259632" y="0"/>
            <a:chExt cx="2880319" cy="2226802"/>
          </a:xfrm>
        </p:grpSpPr>
        <p:pic>
          <p:nvPicPr>
            <p:cNvPr id="22" name="Picture 3" descr="C:\Users\In-Hyuk\Documents\Work\TCdiagnose\Maria14L.2011\MARIA.2011090712.Vmax.mult06.1.gif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259632" y="0"/>
              <a:ext cx="2880319" cy="2226802"/>
            </a:xfrm>
            <a:prstGeom prst="rect">
              <a:avLst/>
            </a:prstGeom>
            <a:noFill/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3419872" y="1281460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096915" y="1271935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840633" y="1196752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65884" y="971203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" name="Slide Number Placeholder 3"/>
          <p:cNvSpPr txBox="1">
            <a:spLocks/>
          </p:cNvSpPr>
          <p:nvPr/>
        </p:nvSpPr>
        <p:spPr>
          <a:xfrm>
            <a:off x="8229600" y="647594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59FEC-BC3C-44E6-A929-FB5F29371790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18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Larger Initial Storm Size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39000" y="5029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Stronger Storm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54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48hr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2221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24hr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626318"/>
            <a:ext cx="2088232" cy="18481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2626318"/>
            <a:ext cx="2088232" cy="18481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9447" y="2626318"/>
            <a:ext cx="2088232" cy="184817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6256" y="2626318"/>
            <a:ext cx="2088232" cy="1848175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4773680"/>
            <a:ext cx="2088232" cy="1848175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4773681"/>
            <a:ext cx="2088231" cy="1848174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9447" y="4773681"/>
            <a:ext cx="2088231" cy="184817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6256" y="4773681"/>
            <a:ext cx="2088231" cy="1848174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9176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07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961424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08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99111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09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25920" y="6584473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15888" y="2334969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888" y="4481762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2011090718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9" name="Group 19"/>
          <p:cNvGrpSpPr/>
          <p:nvPr/>
        </p:nvGrpSpPr>
        <p:grpSpPr>
          <a:xfrm>
            <a:off x="4932040" y="109998"/>
            <a:ext cx="2880320" cy="2226802"/>
            <a:chOff x="4932040" y="0"/>
            <a:chExt cx="2880320" cy="2226802"/>
          </a:xfrm>
        </p:grpSpPr>
        <p:pic>
          <p:nvPicPr>
            <p:cNvPr id="40" name="Picture 3" descr="C:\Users\In-Hyuk\Documents\Work\TCdiagnose\Maria14L.2011\MARIA.2011090712.Vmax.mult06.1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32040" y="0"/>
              <a:ext cx="2880320" cy="2226802"/>
            </a:xfrm>
            <a:prstGeom prst="rect">
              <a:avLst/>
            </a:prstGeom>
            <a:noFill/>
          </p:spPr>
        </p:pic>
        <p:cxnSp>
          <p:nvCxnSpPr>
            <p:cNvPr id="41" name="직선 연결선 40"/>
            <p:cNvCxnSpPr/>
            <p:nvPr/>
          </p:nvCxnSpPr>
          <p:spPr>
            <a:xfrm flipV="1">
              <a:off x="5448796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5877669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V="1">
              <a:off x="6303367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V="1">
              <a:off x="6732240" y="1556792"/>
              <a:ext cx="0" cy="2880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5"/>
          <p:cNvGrpSpPr/>
          <p:nvPr/>
        </p:nvGrpSpPr>
        <p:grpSpPr>
          <a:xfrm>
            <a:off x="1259632" y="109998"/>
            <a:ext cx="2880319" cy="2226802"/>
            <a:chOff x="1259632" y="0"/>
            <a:chExt cx="2880319" cy="2226802"/>
          </a:xfrm>
        </p:grpSpPr>
        <p:pic>
          <p:nvPicPr>
            <p:cNvPr id="46" name="Picture 3" descr="C:\Users\In-Hyuk\Documents\Work\TCdiagnose\Maria14L.2011\MARIA.2011090712.Vmax.mult06.1.gif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259632" y="0"/>
              <a:ext cx="2880319" cy="2226802"/>
            </a:xfrm>
            <a:prstGeom prst="rect">
              <a:avLst/>
            </a:prstGeom>
            <a:noFill/>
          </p:spPr>
        </p:pic>
        <p:cxnSp>
          <p:nvCxnSpPr>
            <p:cNvPr id="47" name="Straight Connector 2"/>
            <p:cNvCxnSpPr/>
            <p:nvPr/>
          </p:nvCxnSpPr>
          <p:spPr>
            <a:xfrm flipH="1">
              <a:off x="3419872" y="1281460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28"/>
            <p:cNvCxnSpPr/>
            <p:nvPr/>
          </p:nvCxnSpPr>
          <p:spPr>
            <a:xfrm flipH="1">
              <a:off x="3096915" y="1271935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29"/>
            <p:cNvCxnSpPr/>
            <p:nvPr/>
          </p:nvCxnSpPr>
          <p:spPr>
            <a:xfrm flipH="1">
              <a:off x="2840633" y="1196752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Connector 30"/>
            <p:cNvCxnSpPr/>
            <p:nvPr/>
          </p:nvCxnSpPr>
          <p:spPr>
            <a:xfrm flipH="1">
              <a:off x="2665884" y="971203"/>
              <a:ext cx="144016" cy="14401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1" name="직사각형 50"/>
          <p:cNvSpPr/>
          <p:nvPr/>
        </p:nvSpPr>
        <p:spPr>
          <a:xfrm>
            <a:off x="4624252" y="2514600"/>
            <a:ext cx="2143941" cy="4089400"/>
          </a:xfrm>
          <a:prstGeom prst="rect">
            <a:avLst/>
          </a:prstGeom>
          <a:noFill/>
          <a:ln w="22225" cmpd="sng">
            <a:solidFill>
              <a:srgbClr val="9900CC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50"/>
          <p:cNvSpPr/>
          <p:nvPr/>
        </p:nvSpPr>
        <p:spPr>
          <a:xfrm>
            <a:off x="6839495" y="2514600"/>
            <a:ext cx="2143941" cy="4089400"/>
          </a:xfrm>
          <a:prstGeom prst="rect">
            <a:avLst/>
          </a:prstGeom>
          <a:noFill/>
          <a:ln w="22225" cmpd="sng">
            <a:solidFill>
              <a:srgbClr val="9900CC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8229600" y="647594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59FEC-BC3C-44E6-A929-FB5F29371790}" type="slidenum">
              <a:rPr lang="en-US" sz="1800" smtClean="0"/>
              <a:pPr/>
              <a:t>11</a:t>
            </a:fld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48hr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91400" y="2221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956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8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577607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09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474" y="3918213"/>
            <a:ext cx="2837878" cy="2535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6" y="476672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" y="3622164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2011090718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4133" y="3918213"/>
            <a:ext cx="2841526" cy="253512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7616" y="3918213"/>
            <a:ext cx="2841526" cy="253512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240" y="836712"/>
            <a:ext cx="2837878" cy="253512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0899" y="836712"/>
            <a:ext cx="2841526" cy="253512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4382" y="836712"/>
            <a:ext cx="2841526" cy="25351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632" y="6577607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06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9115" y="6577607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15007"/>
            <a:ext cx="501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– No Big Impact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50"/>
          <p:cNvSpPr/>
          <p:nvPr/>
        </p:nvSpPr>
        <p:spPr>
          <a:xfrm>
            <a:off x="26309" y="828548"/>
            <a:ext cx="2945491" cy="5648452"/>
          </a:xfrm>
          <a:prstGeom prst="rect">
            <a:avLst/>
          </a:prstGeom>
          <a:noFill/>
          <a:ln w="22225" cmpd="sng">
            <a:solidFill>
              <a:srgbClr val="9900CC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50"/>
          <p:cNvSpPr/>
          <p:nvPr/>
        </p:nvSpPr>
        <p:spPr>
          <a:xfrm>
            <a:off x="6144984" y="820384"/>
            <a:ext cx="2944368" cy="5650992"/>
          </a:xfrm>
          <a:prstGeom prst="rect">
            <a:avLst/>
          </a:prstGeom>
          <a:noFill/>
          <a:ln w="22225" cmpd="sng">
            <a:solidFill>
              <a:srgbClr val="9900CC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12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66hr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78hr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48hr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60hr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5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435" y="4009223"/>
            <a:ext cx="2701955" cy="235310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3918" y="4009223"/>
            <a:ext cx="2701955" cy="235310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37401" y="4009223"/>
            <a:ext cx="2701955" cy="235310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201" y="927722"/>
            <a:ext cx="2701955" cy="23531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0684" y="927722"/>
            <a:ext cx="2701955" cy="235310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34167" y="927722"/>
            <a:ext cx="2701955" cy="235310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0378" y="19239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angular momentum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6577607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09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Initial time: 2011090718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632" y="6577607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06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9115" y="6577607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201109</a:t>
            </a:r>
            <a:r>
              <a:rPr lang="en-US" altLang="ko-KR" sz="1400" dirty="0" smtClean="0">
                <a:solidFill>
                  <a:srgbClr val="FF0000"/>
                </a:solidFill>
              </a:rPr>
              <a:t>10</a:t>
            </a:r>
            <a:r>
              <a:rPr lang="en-US" altLang="ko-KR" sz="1400" dirty="0" smtClean="0"/>
              <a:t>18</a:t>
            </a:r>
            <a:endParaRPr lang="ko-KR" altLang="en-US" sz="14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13</a:t>
            </a:fld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41072" y="6297384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6606" y="6275616"/>
            <a:ext cx="9941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Maximum:  9.49 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42" y="3219936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53984" y="3198168"/>
            <a:ext cx="9492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Maximum:  6.91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66hr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78hr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48hr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86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60hr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5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230" y="2595987"/>
            <a:ext cx="283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Maria04L.20110907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12_06h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HWRF</a:t>
            </a:r>
          </a:p>
        </p:txBody>
      </p:sp>
      <p:pic>
        <p:nvPicPr>
          <p:cNvPr id="1028" name="Picture 4" descr="C:\user-docs\Work\HWRF\Analyzing\Maria14L.2011\HWRF-d02\MARIA14l_d02.2011090712_06h.vt_ax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46240"/>
            <a:ext cx="1981200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-docs\Work\HWRF\Analyzing\Maria14L.2011\HWRF-d02\MARIA14l_d02.2011090712_06h.wnd_10m_p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46240"/>
            <a:ext cx="2215406" cy="18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4400" y="4971676"/>
            <a:ext cx="1981199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09800" y="4971676"/>
            <a:ext cx="2215406" cy="18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07872" y="4721423"/>
            <a:ext cx="283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Maria04L.20110907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18_00h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HWRF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28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correction in the TC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initialization (could be related to use of ROCI)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0" y="370097"/>
            <a:ext cx="5105400" cy="2185936"/>
            <a:chOff x="2209800" y="370097"/>
            <a:chExt cx="5105400" cy="218593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724400" y="677874"/>
              <a:ext cx="1981199" cy="181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209800" y="677874"/>
              <a:ext cx="2215406" cy="1878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112408" y="370097"/>
              <a:ext cx="4202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Maria04L.20110907</a:t>
              </a:r>
              <a:r>
                <a:rPr lang="en-US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18_00h</a:t>
              </a:r>
              <a:r>
                <a:rPr lang="en-US" sz="1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: </a:t>
              </a:r>
              <a:r>
                <a:rPr lang="en-US" sz="14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INI6  </a:t>
              </a:r>
              <a:r>
                <a:rPr lang="en-US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new initialization</a:t>
              </a:r>
            </a:p>
          </p:txBody>
        </p:sp>
      </p:grpSp>
      <p:sp>
        <p:nvSpPr>
          <p:cNvPr id="4" name="Down Arrow 3"/>
          <p:cNvSpPr/>
          <p:nvPr/>
        </p:nvSpPr>
        <p:spPr>
          <a:xfrm>
            <a:off x="4488334" y="4419600"/>
            <a:ext cx="28777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513319"/>
              </p:ext>
            </p:extLst>
          </p:nvPr>
        </p:nvGraphicFramePr>
        <p:xfrm>
          <a:off x="168728" y="2898458"/>
          <a:ext cx="1905000" cy="174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31"/>
                <a:gridCol w="1359169"/>
              </a:tblGrid>
              <a:tr h="38249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TCVITALS</a:t>
                      </a:r>
                      <a:endParaRPr lang="en-US" sz="1800" dirty="0"/>
                    </a:p>
                  </a:txBody>
                  <a:tcPr/>
                </a:tc>
              </a:tr>
              <a:tr h="341813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V</a:t>
                      </a:r>
                      <a:r>
                        <a:rPr lang="en-US" sz="1000" baseline="-25000" dirty="0" err="1" smtClean="0"/>
                        <a:t>max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 m/s</a:t>
                      </a:r>
                      <a:r>
                        <a:rPr lang="en-US" sz="1000" baseline="0" dirty="0" smtClean="0"/>
                        <a:t> (45knots)</a:t>
                      </a:r>
                      <a:endParaRPr lang="en-US" sz="1000" dirty="0"/>
                    </a:p>
                  </a:txBody>
                  <a:tcPr/>
                </a:tc>
              </a:tr>
              <a:tr h="341813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</a:t>
                      </a:r>
                      <a:r>
                        <a:rPr lang="en-US" sz="1000" baseline="-25000" dirty="0" err="1" smtClean="0"/>
                        <a:t>max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74 km</a:t>
                      </a:r>
                      <a:endParaRPr lang="en-US" sz="1000" dirty="0"/>
                    </a:p>
                  </a:txBody>
                  <a:tcPr/>
                </a:tc>
              </a:tr>
              <a:tr h="34181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ROCI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324 km (1012hPa)</a:t>
                      </a:r>
                      <a:endParaRPr lang="en-US" sz="1000" dirty="0"/>
                    </a:p>
                  </a:txBody>
                  <a:tcPr/>
                </a:tc>
              </a:tr>
              <a:tr h="34181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</a:t>
                      </a:r>
                      <a:r>
                        <a:rPr lang="en-US" sz="1000" baseline="-25000" dirty="0" smtClean="0"/>
                        <a:t>34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93, -999, -999, 93 km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4488334" y="2116023"/>
            <a:ext cx="287774" cy="381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5472" y="4090893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: First guess</a:t>
            </a:r>
            <a:endParaRPr lang="en-US" sz="1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06781" y="5562600"/>
            <a:ext cx="39732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1980" y="539931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Extended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22181" y="1248254"/>
            <a:ext cx="1325412" cy="338554"/>
            <a:chOff x="6722181" y="1248254"/>
            <a:chExt cx="1325412" cy="33855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722181" y="1411542"/>
              <a:ext cx="397328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37380" y="1248254"/>
              <a:ext cx="1010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Shrunken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0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814" y="4741120"/>
            <a:ext cx="2093785" cy="19225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3138" y="4741120"/>
            <a:ext cx="2093785" cy="19225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0463" y="4741120"/>
            <a:ext cx="2093785" cy="192252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814" y="2708920"/>
            <a:ext cx="2093785" cy="192252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3138" y="2708920"/>
            <a:ext cx="2093785" cy="19225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0463" y="2708920"/>
            <a:ext cx="2093785" cy="19225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81485" y="130050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</a:rPr>
              <a:t>Initial time: 2011090718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0703" y="4805316"/>
            <a:ext cx="2093784" cy="1922525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0703" y="2717084"/>
            <a:ext cx="2093785" cy="1922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6" y="2359223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</a:rPr>
              <a:t>HWRF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" y="448937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INI6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7101" y="15007"/>
            <a:ext cx="230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Tangential wind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9273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84h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1689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87h forecast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407823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90h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949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81h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9256" y="448685"/>
            <a:ext cx="3187944" cy="22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59078" y="1163712"/>
            <a:ext cx="175019" cy="1349278"/>
            <a:chOff x="3359078" y="1163712"/>
            <a:chExt cx="175019" cy="1349278"/>
          </a:xfrm>
        </p:grpSpPr>
        <p:cxnSp>
          <p:nvCxnSpPr>
            <p:cNvPr id="43" name="Straight Connector 31"/>
            <p:cNvCxnSpPr/>
            <p:nvPr/>
          </p:nvCxnSpPr>
          <p:spPr>
            <a:xfrm>
              <a:off x="3359078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2"/>
            <p:cNvCxnSpPr/>
            <p:nvPr/>
          </p:nvCxnSpPr>
          <p:spPr>
            <a:xfrm>
              <a:off x="3419132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3"/>
            <p:cNvCxnSpPr/>
            <p:nvPr/>
          </p:nvCxnSpPr>
          <p:spPr>
            <a:xfrm>
              <a:off x="3476365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/>
            <p:cNvCxnSpPr/>
            <p:nvPr/>
          </p:nvCxnSpPr>
          <p:spPr>
            <a:xfrm>
              <a:off x="3534097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34514" y="448685"/>
            <a:ext cx="3240360" cy="22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51225" y="1163712"/>
            <a:ext cx="175019" cy="1349278"/>
            <a:chOff x="7051225" y="1163712"/>
            <a:chExt cx="175019" cy="1349278"/>
          </a:xfrm>
        </p:grpSpPr>
        <p:cxnSp>
          <p:nvCxnSpPr>
            <p:cNvPr id="49" name="Straight Connector 36"/>
            <p:cNvCxnSpPr/>
            <p:nvPr/>
          </p:nvCxnSpPr>
          <p:spPr>
            <a:xfrm>
              <a:off x="7051225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7"/>
            <p:cNvCxnSpPr/>
            <p:nvPr/>
          </p:nvCxnSpPr>
          <p:spPr>
            <a:xfrm>
              <a:off x="7111278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8"/>
            <p:cNvCxnSpPr/>
            <p:nvPr/>
          </p:nvCxnSpPr>
          <p:spPr>
            <a:xfrm>
              <a:off x="7168511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9"/>
            <p:cNvCxnSpPr/>
            <p:nvPr/>
          </p:nvCxnSpPr>
          <p:spPr>
            <a:xfrm>
              <a:off x="7226244" y="1163712"/>
              <a:ext cx="0" cy="1349278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9436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814" y="4788105"/>
            <a:ext cx="2093785" cy="182855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3138" y="4788105"/>
            <a:ext cx="2093785" cy="182855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0463" y="4788105"/>
            <a:ext cx="2093785" cy="182855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814" y="2755905"/>
            <a:ext cx="2093785" cy="182855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43138" y="2755905"/>
            <a:ext cx="2093785" cy="182855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10463" y="2755905"/>
            <a:ext cx="2093785" cy="18285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60D0-5855-4035-AE75-FFC30194B5B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81485" y="130050"/>
            <a:ext cx="2162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</a:rPr>
              <a:t>Initial time: 2011090718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0703" y="4852301"/>
            <a:ext cx="2093784" cy="1828554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70703" y="2764069"/>
            <a:ext cx="2093785" cy="18285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6" y="448937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INI6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9273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84h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1689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87h forecast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407823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90h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949" y="656127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81h </a:t>
            </a:r>
            <a:r>
              <a:rPr lang="en-US" altLang="ko-KR" sz="1400" dirty="0"/>
              <a:t>forecast</a:t>
            </a:r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06508" y="15007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circulation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그룹 40"/>
          <p:cNvGrpSpPr/>
          <p:nvPr/>
        </p:nvGrpSpPr>
        <p:grpSpPr>
          <a:xfrm>
            <a:off x="1079256" y="448685"/>
            <a:ext cx="3187944" cy="2234835"/>
            <a:chOff x="1256667" y="474085"/>
            <a:chExt cx="2811277" cy="1968899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256667" y="474085"/>
              <a:ext cx="2811277" cy="1968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31"/>
            <p:cNvCxnSpPr/>
            <p:nvPr/>
          </p:nvCxnSpPr>
          <p:spPr>
            <a:xfrm>
              <a:off x="3267120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2"/>
            <p:cNvCxnSpPr/>
            <p:nvPr/>
          </p:nvCxnSpPr>
          <p:spPr>
            <a:xfrm>
              <a:off x="3320078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3"/>
            <p:cNvCxnSpPr/>
            <p:nvPr/>
          </p:nvCxnSpPr>
          <p:spPr>
            <a:xfrm>
              <a:off x="3370549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5"/>
            <p:cNvCxnSpPr/>
            <p:nvPr/>
          </p:nvCxnSpPr>
          <p:spPr>
            <a:xfrm>
              <a:off x="3421460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1"/>
          <p:cNvGrpSpPr/>
          <p:nvPr/>
        </p:nvGrpSpPr>
        <p:grpSpPr>
          <a:xfrm>
            <a:off x="4734514" y="448685"/>
            <a:ext cx="3240360" cy="2234835"/>
            <a:chOff x="4499992" y="474085"/>
            <a:chExt cx="2857500" cy="1968899"/>
          </a:xfrm>
        </p:grpSpPr>
        <p:pic>
          <p:nvPicPr>
            <p:cNvPr id="49" name="Picture 3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499992" y="474085"/>
              <a:ext cx="2857500" cy="1968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traight Connector 36"/>
            <p:cNvCxnSpPr/>
            <p:nvPr/>
          </p:nvCxnSpPr>
          <p:spPr>
            <a:xfrm>
              <a:off x="6542975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7"/>
            <p:cNvCxnSpPr/>
            <p:nvPr/>
          </p:nvCxnSpPr>
          <p:spPr>
            <a:xfrm>
              <a:off x="6595933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8"/>
            <p:cNvCxnSpPr/>
            <p:nvPr/>
          </p:nvCxnSpPr>
          <p:spPr>
            <a:xfrm>
              <a:off x="6646404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9"/>
            <p:cNvCxnSpPr/>
            <p:nvPr/>
          </p:nvCxnSpPr>
          <p:spPr>
            <a:xfrm>
              <a:off x="6697315" y="1104027"/>
              <a:ext cx="0" cy="118872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1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3"/>
          <p:cNvSpPr txBox="1">
            <a:spLocks/>
          </p:cNvSpPr>
          <p:nvPr/>
        </p:nvSpPr>
        <p:spPr>
          <a:xfrm>
            <a:off x="8229600" y="647594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59FEC-BC3C-44E6-A929-FB5F29371790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5586" y="2359223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</a:rPr>
              <a:t>HWRF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017" y="4025201"/>
            <a:ext cx="3154580" cy="277258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972769"/>
            <a:ext cx="3096344" cy="27213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07704" y="19239"/>
            <a:ext cx="4889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Composite storm analysis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600943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76929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187" y="1640989"/>
            <a:ext cx="391818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Non developing: 2011090618 _60h </a:t>
            </a:r>
            <a:br>
              <a:rPr lang="en-US" altLang="ko-KR" dirty="0" smtClean="0"/>
            </a:br>
            <a:r>
              <a:rPr lang="en-US" altLang="ko-KR" dirty="0" smtClean="0"/>
              <a:t>Non developing: 2011090700 _66h </a:t>
            </a:r>
            <a:br>
              <a:rPr lang="en-US" altLang="ko-KR" dirty="0" smtClean="0"/>
            </a:br>
            <a:r>
              <a:rPr lang="en-US" altLang="ko-KR" dirty="0" smtClean="0"/>
              <a:t>Non developing: 2011090706 _78h </a:t>
            </a:r>
            <a:br>
              <a:rPr lang="en-US" altLang="ko-KR" dirty="0" smtClean="0"/>
            </a:br>
            <a:r>
              <a:rPr lang="en-US" altLang="ko-KR" dirty="0" smtClean="0"/>
              <a:t>Non developing: 2011090712 _84h </a:t>
            </a:r>
            <a:br>
              <a:rPr lang="en-US" altLang="ko-KR" dirty="0" smtClean="0"/>
            </a:br>
            <a:r>
              <a:rPr lang="en-US" altLang="ko-KR" dirty="0" smtClean="0"/>
              <a:t>Non developing: 2011090800 _72h </a:t>
            </a:r>
            <a:br>
              <a:rPr lang="en-US" altLang="ko-KR" dirty="0" smtClean="0"/>
            </a:br>
            <a:r>
              <a:rPr lang="en-US" altLang="ko-KR" dirty="0" smtClean="0"/>
              <a:t>Non developing: 2011090806 _90h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Developing: 2011090718 _66h </a:t>
            </a:r>
            <a:br>
              <a:rPr lang="en-US" altLang="ko-KR" dirty="0" smtClean="0"/>
            </a:br>
            <a:r>
              <a:rPr lang="en-US" altLang="ko-KR" dirty="0" smtClean="0"/>
              <a:t>Developing: 2011090812 _96h </a:t>
            </a:r>
            <a:br>
              <a:rPr lang="en-US" altLang="ko-KR" dirty="0" smtClean="0"/>
            </a:br>
            <a:r>
              <a:rPr lang="en-US" altLang="ko-KR" dirty="0" smtClean="0"/>
              <a:t>Developing: 2011090818 _90h </a:t>
            </a:r>
            <a:br>
              <a:rPr lang="en-US" altLang="ko-KR" dirty="0" smtClean="0"/>
            </a:br>
            <a:r>
              <a:rPr lang="en-US" altLang="ko-KR" dirty="0" smtClean="0"/>
              <a:t>Developing: 2011090900 _78h </a:t>
            </a:r>
            <a:br>
              <a:rPr lang="en-US" altLang="ko-KR" dirty="0" smtClean="0"/>
            </a:br>
            <a:r>
              <a:rPr lang="en-US" altLang="ko-KR" dirty="0" smtClean="0"/>
              <a:t>Developing: 2011090906 _48h </a:t>
            </a:r>
            <a:br>
              <a:rPr lang="en-US" altLang="ko-KR" dirty="0" smtClean="0"/>
            </a:br>
            <a:r>
              <a:rPr lang="en-US" altLang="ko-KR" dirty="0" smtClean="0"/>
              <a:t>Developing: 2011090912 _36h </a:t>
            </a:r>
            <a:br>
              <a:rPr lang="en-US" altLang="ko-KR" dirty="0" smtClean="0"/>
            </a:br>
            <a:r>
              <a:rPr lang="en-US" altLang="ko-KR" dirty="0" smtClean="0"/>
              <a:t>Developing: 2011090918 _30h </a:t>
            </a:r>
            <a:endParaRPr lang="ko-KR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17</a:t>
            </a:fld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082081" y="987876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Strom list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1200" u="sng" dirty="0" smtClean="0">
                <a:solidFill>
                  <a:schemeClr val="accent4">
                    <a:lumMod val="50000"/>
                  </a:schemeClr>
                </a:solidFill>
              </a:rPr>
              <a:t>maximum wind speed of 40~50 </a:t>
            </a:r>
            <a:r>
              <a:rPr lang="en-US" sz="1200" u="sng" dirty="0" err="1" smtClean="0">
                <a:solidFill>
                  <a:schemeClr val="accent4">
                    <a:lumMod val="50000"/>
                  </a:schemeClr>
                </a:solidFill>
              </a:rPr>
              <a:t>kts</a:t>
            </a:r>
            <a:endParaRPr lang="en-US" sz="1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531" y="4058567"/>
            <a:ext cx="2665947" cy="234311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84830" y="4076385"/>
            <a:ext cx="2625399" cy="230748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076385"/>
            <a:ext cx="2625400" cy="230748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9409" y="972769"/>
            <a:ext cx="2675723" cy="23517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56433" y="972769"/>
            <a:ext cx="2675723" cy="23517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21960" y="972769"/>
            <a:ext cx="2675723" cy="23517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8042" y="19239"/>
            <a:ext cx="198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wind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1404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531" y="4054270"/>
            <a:ext cx="2665947" cy="235171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4830" y="4054270"/>
            <a:ext cx="2625400" cy="235171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054270"/>
            <a:ext cx="2625400" cy="235171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6993" y="972769"/>
            <a:ext cx="2760556" cy="23517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4291" y="972769"/>
            <a:ext cx="2720009" cy="23517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99818" y="972769"/>
            <a:ext cx="2720009" cy="23517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7101" y="19239"/>
            <a:ext cx="230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Tangential wind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19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327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Autofit/>
          </a:bodyPr>
          <a:lstStyle/>
          <a:p>
            <a:r>
              <a:rPr lang="en-US" sz="2200" dirty="0"/>
              <a:t>Plotting Tropical cyclone structure and environment from the HWRF output in vertical pressure coordinate</a:t>
            </a:r>
          </a:p>
          <a:p>
            <a:r>
              <a:rPr lang="en-US" sz="2200" dirty="0"/>
              <a:t>Useful to diagnose the hurricane motion and intensity </a:t>
            </a:r>
            <a:r>
              <a:rPr lang="en-US" sz="2200" dirty="0" smtClean="0"/>
              <a:t>change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Diagnos_d01</a:t>
            </a:r>
            <a:r>
              <a:rPr lang="en-US" sz="2200" dirty="0" smtClean="0"/>
              <a:t>: diagnose HWRF parent domain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Diagnos_d02</a:t>
            </a:r>
            <a:r>
              <a:rPr lang="en-US" sz="2200" dirty="0" smtClean="0"/>
              <a:t>: </a:t>
            </a:r>
            <a:r>
              <a:rPr lang="en-US" sz="2200" dirty="0"/>
              <a:t>diagnose HWRF </a:t>
            </a:r>
            <a:r>
              <a:rPr lang="en-US" sz="2200" dirty="0" smtClean="0"/>
              <a:t>nest domain</a:t>
            </a:r>
          </a:p>
          <a:p>
            <a:r>
              <a:rPr lang="en-US" sz="2200" dirty="0" smtClean="0"/>
              <a:t>Plotting Horizontal fields, cross sections, and </a:t>
            </a:r>
            <a:r>
              <a:rPr lang="en-US" sz="2200" b="1" u="sng" dirty="0" smtClean="0"/>
              <a:t>azimuthal averaged figures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: Storm centers are determined at each level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 err="1" smtClean="0">
                <a:solidFill>
                  <a:srgbClr val="FF0000"/>
                </a:solidFill>
              </a:rPr>
              <a:t>Diagnos_total</a:t>
            </a:r>
            <a:r>
              <a:rPr lang="en-US" sz="2200" dirty="0" smtClean="0"/>
              <a:t>: Overview of the hurricane structure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1299309" y="420469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New Hurricane Diagnostic Tool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920" y="4054270"/>
            <a:ext cx="2657169" cy="235170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4830" y="4068329"/>
            <a:ext cx="2625399" cy="23235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068329"/>
            <a:ext cx="2625399" cy="232359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548" y="972769"/>
            <a:ext cx="2683444" cy="23517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65710" y="972769"/>
            <a:ext cx="2657168" cy="23517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31237" y="972769"/>
            <a:ext cx="2657168" cy="23517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65695" y="19239"/>
            <a:ext cx="321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anomaly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8353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531" y="4066006"/>
            <a:ext cx="2665946" cy="232823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4830" y="4083711"/>
            <a:ext cx="2625399" cy="229282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083711"/>
            <a:ext cx="2625399" cy="22928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0860" y="972769"/>
            <a:ext cx="2692821" cy="23517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47884" y="972769"/>
            <a:ext cx="2692821" cy="23517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3411" y="972769"/>
            <a:ext cx="2692821" cy="23517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80347" y="19239"/>
            <a:ext cx="3183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circulation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21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457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Could be due to asymmetric structure???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9610" y="4066006"/>
            <a:ext cx="2582037" cy="237629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16634" y="4083711"/>
            <a:ext cx="2582037" cy="237629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2161" y="4083711"/>
            <a:ext cx="2582037" cy="237629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9610" y="972769"/>
            <a:ext cx="2555320" cy="23517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16634" y="972769"/>
            <a:ext cx="2555320" cy="235170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2161" y="972769"/>
            <a:ext cx="2555320" cy="23517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54817" y="19239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wind shear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505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8568" y="4113700"/>
            <a:ext cx="2563873" cy="22328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35090" y="4130680"/>
            <a:ext cx="2524879" cy="219889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00616" y="4130680"/>
            <a:ext cx="2524879" cy="21988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9840" y="992579"/>
            <a:ext cx="2654861" cy="231208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86361" y="1009559"/>
            <a:ext cx="2615866" cy="227812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51888" y="1009559"/>
            <a:ext cx="2615866" cy="2278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22694" y="19239"/>
            <a:ext cx="4298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angular momentum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824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531" y="4113700"/>
            <a:ext cx="2665947" cy="22328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4830" y="4130680"/>
            <a:ext cx="2625400" cy="219889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130680"/>
            <a:ext cx="2625400" cy="21988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6993" y="992579"/>
            <a:ext cx="2760555" cy="231209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4290" y="1009559"/>
            <a:ext cx="2720008" cy="227813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99817" y="1009559"/>
            <a:ext cx="2720008" cy="22781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83764" y="19239"/>
            <a:ext cx="537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angular momentum advection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2838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385" y="4113700"/>
            <a:ext cx="2516238" cy="22328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8546" y="4130680"/>
            <a:ext cx="2477968" cy="219889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24072" y="4130680"/>
            <a:ext cx="2477968" cy="21988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9992" y="992579"/>
            <a:ext cx="2634557" cy="231208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10662" y="1009559"/>
            <a:ext cx="2567265" cy="227812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76189" y="1009559"/>
            <a:ext cx="2567265" cy="2278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46481" y="1923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504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531" y="4145038"/>
            <a:ext cx="2665947" cy="217017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4830" y="4172672"/>
            <a:ext cx="2625400" cy="211490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50356" y="4161541"/>
            <a:ext cx="2625400" cy="213716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0177" y="1040581"/>
            <a:ext cx="2754187" cy="221608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50013" y="1054331"/>
            <a:ext cx="2688563" cy="218858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30397" y="1028431"/>
            <a:ext cx="2658848" cy="22403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55024" y="19239"/>
            <a:ext cx="483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moisture flux convergence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6" y="476672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Non 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" y="36221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Developing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2316" y="65776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-12h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632" y="6577607"/>
            <a:ext cx="110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Target date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7175" y="65776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+ 12h</a:t>
            </a:r>
            <a:endParaRPr lang="ko-KR" alt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876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7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/>
          <a:lstStyle/>
          <a:p>
            <a:r>
              <a:rPr lang="en-US" altLang="ko-KR" dirty="0" smtClean="0"/>
              <a:t>Large storm size</a:t>
            </a:r>
          </a:p>
          <a:p>
            <a:pPr lvl="1"/>
            <a:r>
              <a:rPr lang="en-US" altLang="ko-KR" dirty="0" smtClean="0"/>
              <a:t>Bigger Absolute angular momentum</a:t>
            </a:r>
          </a:p>
          <a:p>
            <a:pPr lvl="1"/>
            <a:r>
              <a:rPr lang="en-US" altLang="ko-KR" dirty="0" smtClean="0"/>
              <a:t>Bigger humidity advection</a:t>
            </a:r>
          </a:p>
          <a:p>
            <a:pPr lvl="1"/>
            <a:r>
              <a:rPr lang="en-US" dirty="0" smtClean="0"/>
              <a:t>Bigger latent </a:t>
            </a:r>
            <a:r>
              <a:rPr lang="en-US" dirty="0"/>
              <a:t>heat flux </a:t>
            </a:r>
            <a:r>
              <a:rPr lang="en-US" dirty="0" smtClean="0"/>
              <a:t>area</a:t>
            </a:r>
            <a:endParaRPr lang="en-US" dirty="0"/>
          </a:p>
          <a:p>
            <a:pPr lvl="1"/>
            <a:endParaRPr lang="en-US" altLang="ko-KR" sz="1100" dirty="0" smtClean="0"/>
          </a:p>
          <a:p>
            <a:r>
              <a:rPr lang="en-US" altLang="ko-KR" dirty="0" smtClean="0"/>
              <a:t>Vertical wind shear</a:t>
            </a:r>
          </a:p>
          <a:p>
            <a:pPr lvl="1"/>
            <a:r>
              <a:rPr lang="en-US" altLang="ko-KR" dirty="0" smtClean="0"/>
              <a:t>Distract the secondary circulation</a:t>
            </a:r>
          </a:p>
          <a:p>
            <a:pPr lvl="1"/>
            <a:r>
              <a:rPr lang="en-US" altLang="ko-KR" dirty="0" smtClean="0"/>
              <a:t>Suppress a vertical expanding of storm structure</a:t>
            </a:r>
          </a:p>
          <a:p>
            <a:pPr lvl="1"/>
            <a:r>
              <a:rPr lang="en-US" altLang="ko-KR" dirty="0" smtClean="0"/>
              <a:t>Low level warm core center</a:t>
            </a:r>
          </a:p>
          <a:p>
            <a:endParaRPr lang="ko-KR" altLang="en-US" dirty="0"/>
          </a:p>
        </p:txBody>
      </p:sp>
      <p:sp>
        <p:nvSpPr>
          <p:cNvPr id="37" name="제목 3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27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8966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5657"/>
            <a:ext cx="6629400" cy="40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5782"/>
            <a:ext cx="89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</a:t>
            </a:r>
            <a:r>
              <a:rPr lang="en-US" sz="1600" dirty="0" smtClean="0"/>
              <a:t>series of the correlation between the HWRF </a:t>
            </a:r>
            <a:r>
              <a:rPr lang="en-US" sz="1600" dirty="0" err="1" smtClean="0"/>
              <a:t>Vmax</a:t>
            </a:r>
            <a:r>
              <a:rPr lang="en-US" sz="1600" dirty="0" smtClean="0"/>
              <a:t> errors and absolute track errors for Maria (2011) each forecast cycle. The correlation is computed at each lead time by using the entire 44 cycles.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</a:t>
            </a:r>
            <a:r>
              <a:rPr lang="en-US" dirty="0" smtClean="0"/>
              <a:t>: Correlation is mostly negative for the entire range of lead times. That means the larger the track errors are,  the </a:t>
            </a:r>
            <a:r>
              <a:rPr lang="en-US" dirty="0" smtClean="0"/>
              <a:t>lesser intensity </a:t>
            </a:r>
            <a:r>
              <a:rPr lang="en-US" dirty="0" smtClean="0"/>
              <a:t>errors would be? </a:t>
            </a:r>
            <a:r>
              <a:rPr lang="en-US" dirty="0" smtClean="0"/>
              <a:t>(the </a:t>
            </a:r>
            <a:r>
              <a:rPr lang="en-US" dirty="0" smtClean="0"/>
              <a:t>HWRF model has some internal inconsistencies, or serial bias correlation for one case, … ????)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4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-docs\Work\HWRF\Analyzing\INI3\Adrian2011_d02\ADRIAN01e_d02.2011060912_06h.hgt_ax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370" y="3999537"/>
            <a:ext cx="3048000" cy="2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-docs\Work\HWRF\Analyzing\INI3\Adrian2011_d02\ADRIAN01e_d02.2011060912_06h.tmp_ax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680" y="3847137"/>
            <a:ext cx="2967307" cy="26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-docs\Work\HWRF\Analyzing\INI3\Adrian2011_d02\ADRIAN01e_d02.2011060912_06h.sc_ax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94737"/>
            <a:ext cx="3011321" cy="2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-docs\Work\HWRF\Analyzing\INI3\Adrian2011_d02\ADRIAN01e_d02.2011060912_06h.vdif_axi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370" y="914400"/>
            <a:ext cx="3011321" cy="25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-docs\Work\HWRF\Analyzing\INI3\Adrian2011_d02\ADRIAN01e_d02.2011060912_06h.vgr_ax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672" y="762000"/>
            <a:ext cx="2780245" cy="25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-docs\Work\HWRF\Analyzing\INI3\Adrian2011_d02\ADRIAN01e_d02.2011060912_06h.vt_ax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9600"/>
            <a:ext cx="2780245" cy="25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26656" y="-19812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Azimuthal averaged structure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797601" y="368300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Adrian 2011060912 06h forecast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26656" y="-19812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Horizontal structure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In-Hyuk\Desktop\HWRF_presentation_22SEP2011\INI3\Adrian2011_d02\ADRIAN01e_d02.2011060912_06h.wnd_10m_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430" y="4125754"/>
            <a:ext cx="3001518" cy="2544604"/>
          </a:xfrm>
          <a:prstGeom prst="rect">
            <a:avLst/>
          </a:prstGeom>
          <a:noFill/>
        </p:spPr>
      </p:pic>
      <p:pic>
        <p:nvPicPr>
          <p:cNvPr id="1028" name="Picture 4" descr="C:\Users\In-Hyuk\Desktop\HWRF_presentation_22SEP2011\INI3\Adrian2011_d02\ADRIAN01e_d02.2011060912_06h.humd_9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032" y="762000"/>
            <a:ext cx="2849213" cy="2585466"/>
          </a:xfrm>
          <a:prstGeom prst="rect">
            <a:avLst/>
          </a:prstGeom>
          <a:noFill/>
        </p:spPr>
      </p:pic>
      <p:pic>
        <p:nvPicPr>
          <p:cNvPr id="1029" name="Picture 5" descr="C:\Users\In-Hyuk\Desktop\HWRF_presentation_22SEP2011\INI3\Adrian2011_d02\ADRIAN01e_d02.2011060912_06h.pvel_7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430" y="907208"/>
            <a:ext cx="2897505" cy="2507456"/>
          </a:xfrm>
          <a:prstGeom prst="rect">
            <a:avLst/>
          </a:prstGeom>
          <a:noFill/>
        </p:spPr>
      </p:pic>
      <p:pic>
        <p:nvPicPr>
          <p:cNvPr id="1032" name="Picture 8" descr="C:\Users\In-Hyuk\Documents\Work\새 폴더\Adrian01e.2011060912\ADRIAN01e_d02.2011060912_06h.lhflx_sf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22" y="609600"/>
            <a:ext cx="2923508" cy="2581751"/>
          </a:xfrm>
          <a:prstGeom prst="rect">
            <a:avLst/>
          </a:prstGeom>
          <a:noFill/>
        </p:spPr>
      </p:pic>
      <p:pic>
        <p:nvPicPr>
          <p:cNvPr id="1033" name="Picture 9" descr="G:\HWRF_presentation_22SEP2011\INI3\Adrian2011_d02\ADRIAN01e_d02.2011060912_06h.vgrd_cr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4456" y="3980546"/>
            <a:ext cx="3038666" cy="2626328"/>
          </a:xfrm>
          <a:prstGeom prst="rect">
            <a:avLst/>
          </a:prstGeom>
          <a:noFill/>
        </p:spPr>
      </p:pic>
      <p:pic>
        <p:nvPicPr>
          <p:cNvPr id="1031" name="Picture 7" descr="C:\Users\In-Hyuk\Documents\Work\새 폴더\Adrian01e.2011060912\ADRIAN01e_d02.2011060912_06h.amtm_axi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22" y="3828146"/>
            <a:ext cx="3049810" cy="26560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18578" y="3332988"/>
            <a:ext cx="8229600" cy="400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ETC.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716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-Hyuk\Documents\Work\새 폴더\Adrian01e.2011060912_d01\ADRIAN01e_d01.2011060912_06h.wnd_dl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124200" cy="3041180"/>
          </a:xfrm>
          <a:prstGeom prst="rect">
            <a:avLst/>
          </a:prstGeom>
          <a:noFill/>
        </p:spPr>
      </p:pic>
      <p:pic>
        <p:nvPicPr>
          <p:cNvPr id="2051" name="Picture 3" descr="C:\Users\In-Hyuk\Documents\Work\새 폴더\Adrian01e.2011060912_d01\ADRIAN01e_d01.2011060912_06h.wnd_dl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124200" cy="3041180"/>
          </a:xfrm>
          <a:prstGeom prst="rect">
            <a:avLst/>
          </a:prstGeom>
          <a:noFill/>
        </p:spPr>
      </p:pic>
      <p:pic>
        <p:nvPicPr>
          <p:cNvPr id="2054" name="Picture 6" descr="C:\Users\In-Hyuk\Documents\Work\새 폴더\Adrian01e.2011060912_d01\ADRIAN01e_d01.2011060912_06h.hgt_8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57" y="3733800"/>
            <a:ext cx="3128570" cy="3041180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0" y="-113061"/>
            <a:ext cx="5791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Plotting the parent domain</a:t>
            </a:r>
          </a:p>
        </p:txBody>
      </p:sp>
      <p:pic>
        <p:nvPicPr>
          <p:cNvPr id="1026" name="Picture 2" descr="C:\user-docs\Work\HWRF\Analyzing\INI3\Adrian2011_d01\ADRIAN01e_d01.2011060912_06h.div_15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757" y="533400"/>
            <a:ext cx="3106484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716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-docs\Work\HWRF\Analyzing\INI3\Adrian01e.2011\ADRIAN01e.2011060912_06h_INI3.di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15" y="361660"/>
            <a:ext cx="6737985" cy="65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" y="-11306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Total figure #1</a:t>
            </a:r>
            <a:endParaRPr lang="en-US" altLang="ko-K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934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-docs\Work\HWRF\Analyzing\INI3\Adrian01e.2011\ADRIAN01e.2011060912_06h_INI3.diag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615" y="413658"/>
            <a:ext cx="6663690" cy="64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" y="-11306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Tahoma" pitchFamily="34" charset="0"/>
                <a:cs typeface="Segoe UI" pitchFamily="34" charset="0"/>
              </a:rPr>
              <a:t>Total figure #2</a:t>
            </a:r>
            <a:endParaRPr lang="en-US" altLang="ko-K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284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979712" y="533400"/>
            <a:ext cx="5161110" cy="3581400"/>
            <a:chOff x="323528" y="1124744"/>
            <a:chExt cx="5946928" cy="4066452"/>
          </a:xfrm>
        </p:grpSpPr>
        <p:pic>
          <p:nvPicPr>
            <p:cNvPr id="4" name="Picture 4" descr="MAR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25" t="14906" r="3458" b="7454"/>
            <a:stretch>
              <a:fillRect/>
            </a:stretch>
          </p:blipFill>
          <p:spPr bwMode="auto">
            <a:xfrm>
              <a:off x="323528" y="1124744"/>
              <a:ext cx="5760640" cy="4066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765044" y="4198786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01626" y="1852258"/>
              <a:ext cx="137532" cy="144016"/>
            </a:xfrm>
            <a:prstGeom prst="ellipse">
              <a:avLst/>
            </a:prstGeom>
            <a:solidFill>
              <a:srgbClr val="00B050">
                <a:alpha val="1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054432" y="1621366"/>
              <a:ext cx="216024" cy="7200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4432" y="1758898"/>
              <a:ext cx="216024" cy="7200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C:\Users\In-Hyuk\Documents\Work\TCdiagnose\Maria14L.2011\MARIA.2011090712.Vmax.mult06.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4109748"/>
            <a:ext cx="3396899" cy="2626174"/>
          </a:xfrm>
          <a:prstGeom prst="rect">
            <a:avLst/>
          </a:prstGeom>
          <a:noFill/>
        </p:spPr>
      </p:pic>
      <p:pic>
        <p:nvPicPr>
          <p:cNvPr id="15" name="Picture 3" descr="C:\Users\In-Hyuk\Documents\Work\TCdiagnose\Maria14L.2011\MARIA.2011090712.Vmax.mult06.1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9592" y="4109748"/>
            <a:ext cx="3396898" cy="2626174"/>
          </a:xfrm>
          <a:prstGeom prst="rect">
            <a:avLst/>
          </a:prstGeom>
          <a:noFill/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5942"/>
            <a:ext cx="914400" cy="365125"/>
          </a:xfrm>
        </p:spPr>
        <p:txBody>
          <a:bodyPr/>
          <a:lstStyle/>
          <a:p>
            <a:fld id="{93559FEC-BC3C-44E6-A929-FB5F29371790}" type="slidenum">
              <a:rPr lang="en-US" sz="1800" smtClean="0"/>
              <a:pPr/>
              <a:t>8</a:t>
            </a:fld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6209" y="19239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Analysis on the Hurricane Maria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61452" y="2818760"/>
            <a:ext cx="124986" cy="126838"/>
          </a:xfrm>
          <a:prstGeom prst="ellipse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68388" y="2819400"/>
            <a:ext cx="119359" cy="126838"/>
          </a:xfrm>
          <a:prstGeom prst="ellipse">
            <a:avLst/>
          </a:prstGeom>
          <a:solidFill>
            <a:srgbClr val="00B05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(No Border) 7"/>
          <p:cNvSpPr/>
          <p:nvPr/>
        </p:nvSpPr>
        <p:spPr>
          <a:xfrm>
            <a:off x="5506751" y="3220020"/>
            <a:ext cx="798915" cy="29516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402"/>
              <a:gd name="adj6" fmla="val -543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bg1"/>
                </a:solidFill>
              </a:rPr>
              <a:t>Non developing</a:t>
            </a:r>
          </a:p>
        </p:txBody>
      </p:sp>
      <p:sp>
        <p:nvSpPr>
          <p:cNvPr id="18" name="Line Callout 2 (No Border) 17"/>
          <p:cNvSpPr/>
          <p:nvPr/>
        </p:nvSpPr>
        <p:spPr>
          <a:xfrm>
            <a:off x="3719213" y="970784"/>
            <a:ext cx="798915" cy="295168"/>
          </a:xfrm>
          <a:prstGeom prst="callout2">
            <a:avLst>
              <a:gd name="adj1" fmla="val 18750"/>
              <a:gd name="adj2" fmla="val -8333"/>
              <a:gd name="adj3" fmla="val 29163"/>
              <a:gd name="adj4" fmla="val 111254"/>
              <a:gd name="adj5" fmla="val 68245"/>
              <a:gd name="adj6" fmla="val 16589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developing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ric.a.aligo\Desktop\MARIA.2011090712.Vmax.single.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805362" cy="371507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FEC-BC3C-44E6-A929-FB5F293717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Documents and Settings\eric.a.aligo\Desktop\al142011.2011090712.12865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35337" cy="3429000"/>
          </a:xfrm>
          <a:prstGeom prst="rect">
            <a:avLst/>
          </a:prstGeom>
          <a:noFill/>
        </p:spPr>
      </p:pic>
      <p:pic>
        <p:nvPicPr>
          <p:cNvPr id="1028" name="Picture 4" descr="C:\Documents and Settings\eric.a.aligo\Desktop\al142011.2011090718.19686.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0752"/>
            <a:ext cx="4572000" cy="3597248"/>
          </a:xfrm>
          <a:prstGeom prst="rect">
            <a:avLst/>
          </a:prstGeom>
          <a:noFill/>
        </p:spPr>
      </p:pic>
      <p:pic>
        <p:nvPicPr>
          <p:cNvPr id="1029" name="Picture 5" descr="C:\Documents and Settings\eric.a.aligo\Desktop\MARIA.2011090718.Vmax.single.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6238" y="3025108"/>
            <a:ext cx="4957762" cy="3832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1007</TotalTime>
  <Words>585</Words>
  <Application>Microsoft Office PowerPoint</Application>
  <PresentationFormat>On-screen Show (4:3)</PresentationFormat>
  <Paragraphs>208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Analysis on the Hurricane Maria with a new diagnostic tool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Summary</vt:lpstr>
      <vt:lpstr>Slide 28</vt:lpstr>
    </vt:vector>
  </TitlesOfParts>
  <Company>EMC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 diagnostic tool</dc:title>
  <dc:creator>In-hyuk Kwon</dc:creator>
  <cp:lastModifiedBy>eric.a.aligo</cp:lastModifiedBy>
  <cp:revision>62</cp:revision>
  <cp:lastPrinted>2011-09-22T13:34:31Z</cp:lastPrinted>
  <dcterms:created xsi:type="dcterms:W3CDTF">2011-09-21T15:03:25Z</dcterms:created>
  <dcterms:modified xsi:type="dcterms:W3CDTF">2011-10-20T18:44:46Z</dcterms:modified>
</cp:coreProperties>
</file>