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3" r:id="rId2"/>
    <p:sldId id="256" r:id="rId3"/>
    <p:sldId id="257" r:id="rId4"/>
    <p:sldId id="258" r:id="rId5"/>
    <p:sldId id="289" r:id="rId6"/>
    <p:sldId id="265" r:id="rId7"/>
    <p:sldId id="266" r:id="rId8"/>
    <p:sldId id="264" r:id="rId9"/>
    <p:sldId id="268" r:id="rId10"/>
    <p:sldId id="269" r:id="rId11"/>
    <p:sldId id="271" r:id="rId12"/>
    <p:sldId id="272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51BB4-CC03-45E3-9635-61C457F2A558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ABEEE-987C-423C-8902-B779E5AC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2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BEEE-987C-423C-8902-B779E5AC7E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18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ABEEE-987C-423C-8902-B779E5AC7E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6A4FA-E94C-40D2-A02C-1D530756E9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0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52A4-43C8-4CE1-A25F-FE6C34A32884}" type="datetime1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9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36D5-0C9E-4D56-9FAE-CB5EA6344B46}" type="datetime1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59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6D20F-A67C-4433-A438-7DDD2816BDC9}" type="datetime1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9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4164D-0B24-46BF-9AA5-77FAA3A2CC21}" type="datetime1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9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09DB9-C55A-472E-A7DB-71F5BA2D3240}" type="datetime1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0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B053D-F5B7-4CF0-843B-82498F342FC3}" type="datetime1">
              <a:rPr lang="en-US" smtClean="0"/>
              <a:t>10/19/2011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5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76C6-072E-4CEB-BA47-1AA42FCDE0D7}" type="datetime1">
              <a:rPr lang="en-US" smtClean="0"/>
              <a:t>10/19/2011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3EA5-378B-4DC6-B970-6A3F8A0F287F}" type="datetime1">
              <a:rPr lang="en-US" smtClean="0"/>
              <a:t>10/19/2011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5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44F85-8998-4CA2-A2AF-35CEA4229064}" type="datetime1">
              <a:rPr lang="en-US" smtClean="0"/>
              <a:t>10/19/2011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FA52E-8A2B-4E91-862D-1811E8EB20E0}" type="datetime1">
              <a:rPr lang="en-US" smtClean="0"/>
              <a:t>10/19/2011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0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1076-783B-40D3-B8C6-49ADD4FDC3A0}" type="datetime1">
              <a:rPr lang="en-US" smtClean="0"/>
              <a:t>10/19/2011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47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0785-23DA-435B-849A-A98AADA86FEB}" type="datetime1">
              <a:rPr lang="en-US" smtClean="0"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F438-CED4-40DE-A1AB-1C8975C52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6.png"/><Relationship Id="rId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Hurricane Maria: </a:t>
            </a:r>
            <a:br>
              <a:rPr lang="en-US" dirty="0" smtClean="0"/>
            </a:br>
            <a:r>
              <a:rPr lang="en-US" dirty="0" smtClean="0"/>
              <a:t>HWRF Forecasts and Model </a:t>
            </a:r>
            <a:br>
              <a:rPr lang="en-US" dirty="0" smtClean="0"/>
            </a:br>
            <a:r>
              <a:rPr lang="en-US" dirty="0" smtClean="0"/>
              <a:t>Diagnostics on the Vortex Scale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Zelinsky</a:t>
            </a:r>
            <a:r>
              <a:rPr lang="en-US" dirty="0" smtClean="0"/>
              <a:t> and Wallace </a:t>
            </a:r>
            <a:r>
              <a:rPr lang="en-US" dirty="0" err="1" smtClean="0"/>
              <a:t>Hogsett</a:t>
            </a:r>
            <a:endParaRPr lang="en-US" dirty="0" smtClean="0"/>
          </a:p>
          <a:p>
            <a:r>
              <a:rPr lang="en-US" dirty="0" smtClean="0"/>
              <a:t>NHC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29643" y="4648200"/>
            <a:ext cx="93971" cy="152670"/>
            <a:chOff x="1066800" y="1969124"/>
            <a:chExt cx="403496" cy="850546"/>
          </a:xfrm>
        </p:grpSpPr>
        <p:sp>
          <p:nvSpPr>
            <p:cNvPr id="6" name="Oval 5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83886" y="4645145"/>
            <a:ext cx="93971" cy="152670"/>
            <a:chOff x="1066800" y="1969124"/>
            <a:chExt cx="403496" cy="850546"/>
          </a:xfrm>
        </p:grpSpPr>
        <p:sp>
          <p:nvSpPr>
            <p:cNvPr id="10" name="Oval 9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16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1" t="7623" r="2477" b="8093"/>
          <a:stretch/>
        </p:blipFill>
        <p:spPr bwMode="auto">
          <a:xfrm rot="5400000">
            <a:off x="4359103" y="2549925"/>
            <a:ext cx="363882" cy="268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8284" r="15777" b="6998"/>
          <a:stretch/>
        </p:blipFill>
        <p:spPr bwMode="auto">
          <a:xfrm>
            <a:off x="6142141" y="3990108"/>
            <a:ext cx="2917433" cy="269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t="8277" r="16086" b="7418"/>
          <a:stretch/>
        </p:blipFill>
        <p:spPr bwMode="auto">
          <a:xfrm>
            <a:off x="3061058" y="3990108"/>
            <a:ext cx="2916546" cy="267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8325" r="16370" b="6911"/>
          <a:stretch/>
        </p:blipFill>
        <p:spPr bwMode="auto">
          <a:xfrm>
            <a:off x="29398" y="3990109"/>
            <a:ext cx="2872682" cy="269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8709" r="16357" b="7810"/>
          <a:stretch/>
        </p:blipFill>
        <p:spPr bwMode="auto">
          <a:xfrm>
            <a:off x="6142141" y="1086413"/>
            <a:ext cx="2917433" cy="26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5" t="8238" r="15943" b="8093"/>
          <a:stretch/>
        </p:blipFill>
        <p:spPr bwMode="auto">
          <a:xfrm>
            <a:off x="3095751" y="1086414"/>
            <a:ext cx="2890586" cy="26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3" t="8279" r="16126" b="7583"/>
          <a:stretch/>
        </p:blipFill>
        <p:spPr bwMode="auto">
          <a:xfrm>
            <a:off x="61346" y="1086415"/>
            <a:ext cx="2847980" cy="267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"/>
            <a:ext cx="8229600" cy="9001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Experimental HWRF: 85 GHz 24-hr forecasts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31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4675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6962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4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0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6962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6" t="95486" r="4713"/>
          <a:stretch/>
        </p:blipFill>
        <p:spPr bwMode="auto">
          <a:xfrm>
            <a:off x="1731798" y="3535204"/>
            <a:ext cx="1144008" cy="1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9" t="95487" r="4985"/>
          <a:stretch/>
        </p:blipFill>
        <p:spPr bwMode="auto">
          <a:xfrm>
            <a:off x="4752579" y="3514659"/>
            <a:ext cx="1163048" cy="1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9" t="96240" r="5050" b="-56"/>
          <a:stretch/>
        </p:blipFill>
        <p:spPr bwMode="auto">
          <a:xfrm>
            <a:off x="7696200" y="3535204"/>
            <a:ext cx="1275092" cy="15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0" t="95733" r="4239"/>
          <a:stretch/>
        </p:blipFill>
        <p:spPr bwMode="auto">
          <a:xfrm>
            <a:off x="1676400" y="6400800"/>
            <a:ext cx="114353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7" t="95923" r="5030"/>
          <a:stretch/>
        </p:blipFill>
        <p:spPr bwMode="auto">
          <a:xfrm>
            <a:off x="4756625" y="6433810"/>
            <a:ext cx="1154956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8" t="96049" r="4769"/>
          <a:stretch/>
        </p:blipFill>
        <p:spPr bwMode="auto">
          <a:xfrm>
            <a:off x="7724373" y="6433810"/>
            <a:ext cx="1246919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724372" y="6433809"/>
            <a:ext cx="1246919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2011091606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4767573" y="3484156"/>
            <a:ext cx="114400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2011091012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7696200" y="3469338"/>
            <a:ext cx="130638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2011091300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4771619" y="6400800"/>
            <a:ext cx="114400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2011091512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1675928" y="3485988"/>
            <a:ext cx="11998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2011090912</a:t>
            </a:r>
            <a:endParaRPr 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1644996" y="6371334"/>
            <a:ext cx="114400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2011091400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457200" y="129614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05/00 – 09/18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95450" y="428058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16/00 – 17/00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400" y="428058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1</a:t>
            </a:r>
            <a:r>
              <a:rPr lang="en-US" sz="1400" b="1" dirty="0" smtClean="0">
                <a:solidFill>
                  <a:schemeClr val="bg2"/>
                </a:solidFill>
              </a:rPr>
              <a:t>5/06 – 16/00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426794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13/12 – 15/06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29400" y="130366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11/00 – 13/12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53520" y="129915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09/18 – 11/00 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 bwMode="auto">
          <a:xfrm>
            <a:off x="4468368" y="3581400"/>
            <a:ext cx="4495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 and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dirty="0" smtClean="0"/>
              <a:t>HWRF produced unrealistically symmetric structure by f24</a:t>
            </a:r>
          </a:p>
          <a:p>
            <a:pPr lvl="1"/>
            <a:r>
              <a:rPr lang="en-US" dirty="0" smtClean="0"/>
              <a:t>This is likely directly related to the intensity of the modeled storm in forecasts</a:t>
            </a:r>
          </a:p>
          <a:p>
            <a:r>
              <a:rPr lang="en-US" dirty="0" smtClean="0"/>
              <a:t>The forecast structure at 24 hours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may lead to poor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48+ hour forecasts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0"/>
          <a:stretch/>
        </p:blipFill>
        <p:spPr bwMode="auto">
          <a:xfrm>
            <a:off x="4468368" y="3578353"/>
            <a:ext cx="4499744" cy="327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 bwMode="auto">
          <a:xfrm>
            <a:off x="4468368" y="3581400"/>
            <a:ext cx="4495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78698"/>
            <a:ext cx="2133600" cy="365125"/>
          </a:xfrm>
        </p:spPr>
        <p:txBody>
          <a:bodyPr/>
          <a:lstStyle/>
          <a:p>
            <a:fld id="{B91EF438-CED4-40DE-A1AB-1C8975C52AF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Objectively compare IR cloud patterns using Dvorak</a:t>
            </a:r>
          </a:p>
          <a:p>
            <a:r>
              <a:rPr lang="en-US" dirty="0" smtClean="0"/>
              <a:t>Investigate possible disconnect between IR/37GHz and 89GHz for operational HWRF</a:t>
            </a:r>
          </a:p>
          <a:p>
            <a:r>
              <a:rPr lang="en-US" dirty="0" smtClean="0"/>
              <a:t>Why did HWRF produce this structure?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8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1425"/>
            <a:ext cx="7772400" cy="12223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 II: </a:t>
            </a:r>
            <a:br>
              <a:rPr lang="en-US" dirty="0" smtClean="0"/>
            </a:br>
            <a:r>
              <a:rPr lang="en-US" dirty="0" smtClean="0"/>
              <a:t>Forecast Implications of HWRF ICs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14400" y="3200400"/>
            <a:ext cx="93971" cy="152670"/>
            <a:chOff x="1066800" y="1969124"/>
            <a:chExt cx="403496" cy="850546"/>
          </a:xfrm>
        </p:grpSpPr>
        <p:sp>
          <p:nvSpPr>
            <p:cNvPr id="5" name="Oval 4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41906" y="3207135"/>
            <a:ext cx="93971" cy="152670"/>
            <a:chOff x="1066800" y="1969124"/>
            <a:chExt cx="403496" cy="850546"/>
          </a:xfrm>
        </p:grpSpPr>
        <p:sp>
          <p:nvSpPr>
            <p:cNvPr id="9" name="Oval 8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94709" y="152401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Maria – 12-14 Sep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38600" y="1219200"/>
            <a:ext cx="472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mean synoptic pattern consisted of an upper-level low north of Maria and associated westerly flow above Maria. 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u="sng" dirty="0" smtClean="0"/>
              <a:t>GFS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nalyzed: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92D050"/>
                </a:solidFill>
              </a:rPr>
              <a:t>A persistent 200mb low,</a:t>
            </a:r>
          </a:p>
          <a:p>
            <a:pPr marL="342900" indent="-342900">
              <a:buAutoNum type="arabicPeriod"/>
            </a:pPr>
            <a:r>
              <a:rPr lang="en-US" dirty="0" smtClean="0"/>
              <a:t>200mb westerlies above Maria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r>
              <a:rPr lang="en-US" dirty="0" smtClean="0"/>
              <a:t>The 12Sep00Z </a:t>
            </a:r>
            <a:r>
              <a:rPr lang="en-US" u="sng" dirty="0" smtClean="0"/>
              <a:t>HWRF</a:t>
            </a:r>
            <a:r>
              <a:rPr lang="en-US" dirty="0" smtClean="0"/>
              <a:t> forecasted: 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92D050"/>
                </a:solidFill>
              </a:rPr>
              <a:t>200mb upper low dissipation,</a:t>
            </a:r>
          </a:p>
          <a:p>
            <a:pPr marL="342900" indent="-342900">
              <a:buAutoNum type="arabicPeriod"/>
            </a:pPr>
            <a:r>
              <a:rPr lang="en-US" dirty="0" smtClean="0"/>
              <a:t>Southerlies extending north of Maria,</a:t>
            </a:r>
          </a:p>
          <a:p>
            <a:pPr marL="342900" indent="-342900">
              <a:buAutoNum type="arabicPeriod"/>
            </a:pPr>
            <a:r>
              <a:rPr lang="en-US" dirty="0" smtClean="0"/>
              <a:t>Maria to a hurricane with deep vortex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i="1" dirty="0" smtClean="0"/>
              <a:t>Why does HWRF </a:t>
            </a:r>
            <a:r>
              <a:rPr lang="en-US" i="1" dirty="0" err="1" smtClean="0"/>
              <a:t>overintensify</a:t>
            </a:r>
            <a:r>
              <a:rPr lang="en-US" i="1" dirty="0" smtClean="0"/>
              <a:t> Maria?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733800" y="59436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48h-mean 200mb vorticity (shaded), 200mb streamlines, 850mb vorticity (contoured, red), and MSLP (contoured, green), from the GFS analysis (top) and the 12Sep00Z (f00-f48) HWRF forecast.</a:t>
            </a:r>
            <a:endParaRPr lang="en-US" sz="1400" dirty="0"/>
          </a:p>
        </p:txBody>
      </p:sp>
      <p:pic>
        <p:nvPicPr>
          <p:cNvPr id="4" name="Picture 2" descr="C:\Users\wallace.a.hogsett\Desktop\maria\uplo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2"/>
            <a:ext cx="3505946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286000" y="1295401"/>
            <a:ext cx="1828800" cy="1447799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209800" y="3886200"/>
            <a:ext cx="1828800" cy="457200"/>
          </a:xfrm>
          <a:prstGeom prst="straightConnector1">
            <a:avLst/>
          </a:prstGeom>
          <a:ln w="254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allace.a.hogsett\Desktop\maria\analysis_mean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0"/>
            <a:ext cx="3532909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65356" y="152401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Mean analyses 12-14 Sep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33800" y="1219200"/>
            <a:ext cx="4800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looking into the forecast fields, here we analyze the mean vortex structure in the GFS (top) and HWRF (bottom) .</a:t>
            </a:r>
          </a:p>
          <a:p>
            <a:endParaRPr lang="en-US" dirty="0" smtClean="0"/>
          </a:p>
          <a:p>
            <a:r>
              <a:rPr lang="en-US" dirty="0"/>
              <a:t>The </a:t>
            </a:r>
            <a:r>
              <a:rPr lang="en-US" dirty="0" smtClean="0"/>
              <a:t>mean </a:t>
            </a:r>
            <a:r>
              <a:rPr lang="en-US" u="sng" dirty="0" smtClean="0"/>
              <a:t>GFS</a:t>
            </a:r>
            <a:r>
              <a:rPr lang="en-US" dirty="0" smtClean="0"/>
              <a:t> analysis depicts: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Confluent 200mb flow above the LLC,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No closed 200mb vortex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smtClean="0"/>
              <a:t>The mean </a:t>
            </a:r>
            <a:r>
              <a:rPr lang="en-US" u="sng" dirty="0" smtClean="0"/>
              <a:t>HWRF</a:t>
            </a:r>
            <a:r>
              <a:rPr lang="en-US" dirty="0" smtClean="0"/>
              <a:t> analysis depicts:  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Closed 200mb vortex directly above the LLC,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Well-defined outflow pattern north and east of Maria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733800" y="6019800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200mb vorticity (shaded), 200mb streamlines, and 850mb vorticity (contoured), averaged over nine model analyses (00Z 12 Sep – 00Z 14 Sep 2011).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1447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LLC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4724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LLC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65356" y="152401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Mean analyses 12-14Sep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1219200"/>
            <a:ext cx="4671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Consistent with satellite observations, the GFS shows upper-level divergence exclusively east of Maria. </a:t>
            </a:r>
          </a:p>
          <a:p>
            <a:endParaRPr lang="en-US" dirty="0" smtClean="0"/>
          </a:p>
          <a:p>
            <a:r>
              <a:rPr lang="en-US" dirty="0" smtClean="0"/>
              <a:t>HWRF analyses, on the other hand, depict upper-level divergence very near the center, in a pattern suggestive of spiral bands.  </a:t>
            </a:r>
          </a:p>
          <a:p>
            <a:endParaRPr lang="en-US" dirty="0"/>
          </a:p>
          <a:p>
            <a:r>
              <a:rPr lang="en-US" dirty="0" smtClean="0"/>
              <a:t>This may lead to convection early in the HWRF simulations that is too strong and too organized.</a:t>
            </a:r>
          </a:p>
          <a:p>
            <a:endParaRPr lang="en-US" dirty="0"/>
          </a:p>
          <a:p>
            <a:r>
              <a:rPr lang="en-US" i="1" dirty="0" smtClean="0"/>
              <a:t>What impacts might this have on the forecasts? 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733800" y="6019800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200mb divergence (shaded), 200mb streamlines, and 850mb vorticity (contoured), averaged over nine model </a:t>
            </a:r>
            <a:r>
              <a:rPr lang="en-US" sz="1400" dirty="0"/>
              <a:t>analyses (00Z 12 Sep – 00Z 14 Sep 2011). </a:t>
            </a:r>
          </a:p>
        </p:txBody>
      </p:sp>
      <p:pic>
        <p:nvPicPr>
          <p:cNvPr id="3" name="Picture 2" descr="C:\Users\wallace.a.hogsett\Desktop\maria\analysis_mean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" y="18288"/>
            <a:ext cx="3482698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allace.a.hogsett\Desktop\maria\2011091200_maria14l_frain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0" r="33375"/>
          <a:stretch/>
        </p:blipFill>
        <p:spPr bwMode="auto">
          <a:xfrm>
            <a:off x="1164019" y="1524000"/>
            <a:ext cx="352461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allace.a.hogsett\Desktop\maria\2011091300_maria14l_24rainobs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3"/>
          <a:stretch/>
        </p:blipFill>
        <p:spPr bwMode="auto">
          <a:xfrm>
            <a:off x="609600" y="1073292"/>
            <a:ext cx="352381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57400" y="162759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Rainfall Forecast Verification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5400" y="1219200"/>
            <a:ext cx="381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HWRF predicts precipitation northeast of Maria during the first 24-h of the forecast.</a:t>
            </a:r>
          </a:p>
          <a:p>
            <a:endParaRPr lang="en-US" dirty="0"/>
          </a:p>
          <a:p>
            <a:r>
              <a:rPr lang="en-US" dirty="0" smtClean="0"/>
              <a:t>Satellite rainfall estimate shows almost all rain fell southeast of Maria.  </a:t>
            </a:r>
          </a:p>
          <a:p>
            <a:endParaRPr lang="en-US" dirty="0"/>
          </a:p>
          <a:p>
            <a:r>
              <a:rPr lang="en-US" dirty="0" smtClean="0"/>
              <a:t>This error is consistent with the initialized UL too-strong divergence.</a:t>
            </a:r>
          </a:p>
          <a:p>
            <a:endParaRPr lang="en-US" dirty="0"/>
          </a:p>
          <a:p>
            <a:r>
              <a:rPr lang="en-US" i="1" dirty="0" smtClean="0"/>
              <a:t>How does the </a:t>
            </a:r>
            <a:r>
              <a:rPr lang="en-US" i="1" dirty="0" err="1" smtClean="0"/>
              <a:t>precip</a:t>
            </a:r>
            <a:r>
              <a:rPr lang="en-US" i="1" dirty="0" smtClean="0"/>
              <a:t> error impact the large-scale flow near Maria?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562600"/>
            <a:ext cx="4229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24-hour precipitation totals from the HWRF forecast beginning 00Z 12 Sep, and the verifying satellite precipitation analysis from the NRL-Blend product. </a:t>
            </a:r>
            <a:endParaRPr lang="en-US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2362200" y="2057400"/>
            <a:ext cx="1438494" cy="990600"/>
            <a:chOff x="2362200" y="2057400"/>
            <a:chExt cx="1438494" cy="990600"/>
          </a:xfrm>
        </p:grpSpPr>
        <p:sp>
          <p:nvSpPr>
            <p:cNvPr id="4" name="Rounded Rectangle 3"/>
            <p:cNvSpPr/>
            <p:nvPr/>
          </p:nvSpPr>
          <p:spPr>
            <a:xfrm>
              <a:off x="2371506" y="2057400"/>
              <a:ext cx="1429188" cy="9906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62200" y="2286000"/>
              <a:ext cx="1241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little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precip</a:t>
              </a:r>
              <a:r>
                <a:rPr lang="en-US" sz="1200" dirty="0" smtClean="0">
                  <a:solidFill>
                    <a:srgbClr val="FF0000"/>
                  </a:solidFill>
                </a:rPr>
                <a:t> observed NE of Maria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allace.a.hogsett\Desktop\maria\uplow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" y="0"/>
            <a:ext cx="3505946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13708" y="152401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</a:t>
            </a:r>
            <a:r>
              <a:rPr lang="en-US" dirty="0" smtClean="0"/>
              <a:t>00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1219200"/>
            <a:ext cx="4495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begin at the analysis time, when the</a:t>
            </a:r>
          </a:p>
          <a:p>
            <a:r>
              <a:rPr lang="en-US" dirty="0" smtClean="0"/>
              <a:t>HWRF and GFS large-scale agree well, with the 200mb low analyzed similarly.  </a:t>
            </a:r>
          </a:p>
          <a:p>
            <a:endParaRPr lang="en-US" dirty="0"/>
          </a:p>
          <a:p>
            <a:r>
              <a:rPr lang="en-US" dirty="0" smtClean="0"/>
              <a:t>The primary differences are at the vortex scale: the 200mb vorticity is stronger in HWRF than GFS analysis, and the low-level vortex is larger.</a:t>
            </a:r>
          </a:p>
          <a:p>
            <a:endParaRPr lang="en-US" dirty="0"/>
          </a:p>
          <a:p>
            <a:r>
              <a:rPr lang="en-US" dirty="0" smtClean="0"/>
              <a:t>Overall the synoptic analyses are similar, and the largest differences occur at the vortex-scale. </a:t>
            </a: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71600" y="1295400"/>
            <a:ext cx="990600" cy="304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392205" y="1676400"/>
            <a:ext cx="1017814" cy="152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71600" y="4724400"/>
            <a:ext cx="1017814" cy="152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323780" y="5181600"/>
            <a:ext cx="1017814" cy="152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33800" y="58674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200mb </a:t>
            </a:r>
            <a:r>
              <a:rPr lang="en-US" sz="1400" dirty="0"/>
              <a:t>vorticity (shaded), 200mb streamlines, 850mb vorticity (contoured, red), and MSLP (contoured, green), from the GFS analysis (top) and the 12Sep00Z </a:t>
            </a:r>
            <a:r>
              <a:rPr lang="en-US" sz="1400" dirty="0" smtClean="0"/>
              <a:t>HWRF forecast (f00).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2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allace.a.hogsett\Desktop\maria\uplow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946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13708" y="152401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f06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1219200"/>
            <a:ext cx="449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scale remains similar, except near Maria.</a:t>
            </a:r>
          </a:p>
          <a:p>
            <a:endParaRPr lang="en-US" dirty="0" smtClean="0"/>
          </a:p>
          <a:p>
            <a:r>
              <a:rPr lang="en-US" dirty="0" smtClean="0"/>
              <a:t>GFS analysis continues to show westerly 200mb flow above Maria.</a:t>
            </a:r>
          </a:p>
          <a:p>
            <a:endParaRPr lang="en-US" dirty="0"/>
          </a:p>
          <a:p>
            <a:r>
              <a:rPr lang="en-US" dirty="0" smtClean="0"/>
              <a:t>HWRF develops an intense closed 200mb circulation, associated with a band of deep convection, above 850mb vortex.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47800" y="4495800"/>
            <a:ext cx="1017814" cy="152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97267" y="1524000"/>
            <a:ext cx="1017814" cy="152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447800" y="1999820"/>
            <a:ext cx="937603" cy="13378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812386" y="4724400"/>
            <a:ext cx="577028" cy="4572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33800" y="58674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200mb </a:t>
            </a:r>
            <a:r>
              <a:rPr lang="en-US" sz="1400" dirty="0"/>
              <a:t>vorticity (shaded), 200mb streamlines, 850mb vorticity (contoured, red), and MSLP (contoured, green), from the GFS analysis (top) and the 12Sep00Z </a:t>
            </a:r>
            <a:r>
              <a:rPr lang="en-US" sz="1400" dirty="0" smtClean="0"/>
              <a:t>HWRF forecast (f06).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13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 I:</a:t>
            </a:r>
            <a:br>
              <a:rPr lang="en-US" dirty="0" smtClean="0"/>
            </a:br>
            <a:r>
              <a:rPr lang="en-US" dirty="0" smtClean="0"/>
              <a:t>Satellite Observations of Maria:</a:t>
            </a:r>
            <a:br>
              <a:rPr lang="en-US" dirty="0" smtClean="0"/>
            </a:br>
            <a:r>
              <a:rPr lang="en-US" dirty="0" smtClean="0"/>
              <a:t>Comparing HWRF to reality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14400" y="3200400"/>
            <a:ext cx="93971" cy="152670"/>
            <a:chOff x="1066800" y="1969124"/>
            <a:chExt cx="403496" cy="850546"/>
          </a:xfrm>
        </p:grpSpPr>
        <p:sp>
          <p:nvSpPr>
            <p:cNvPr id="5" name="Oval 4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53400" y="3211857"/>
            <a:ext cx="93971" cy="152670"/>
            <a:chOff x="1066800" y="1969124"/>
            <a:chExt cx="403496" cy="850546"/>
          </a:xfrm>
        </p:grpSpPr>
        <p:sp>
          <p:nvSpPr>
            <p:cNvPr id="9" name="Oval 8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572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allace.a.hogsett\Desktop\maria\uplow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946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13708" y="152401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57600" y="1219200"/>
            <a:ext cx="4648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HWRF large-scale begin to deform, with strong southerlies north of Maria likely associated with outflow from continuing intense convection.   </a:t>
            </a:r>
          </a:p>
          <a:p>
            <a:endParaRPr lang="en-US" dirty="0"/>
          </a:p>
          <a:p>
            <a:r>
              <a:rPr lang="en-US" dirty="0" smtClean="0"/>
              <a:t>In the HWRF, southerly outflow north of Maria is beginning to impinge on the west side of the HWRF upper low.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66800" y="1219200"/>
            <a:ext cx="838200" cy="6096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752973" y="1752600"/>
            <a:ext cx="636441" cy="4572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05000" y="4343400"/>
            <a:ext cx="685800" cy="685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596312" y="4343400"/>
            <a:ext cx="80088" cy="685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33800" y="58674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200mb </a:t>
            </a:r>
            <a:r>
              <a:rPr lang="en-US" sz="1400" dirty="0"/>
              <a:t>vorticity (shaded), 200mb streamlines, 850mb vorticity (contoured, red), and MSLP (contoured, green), from the GFS analysis (top) and the 12Sep00Z </a:t>
            </a:r>
            <a:r>
              <a:rPr lang="en-US" sz="1400" dirty="0" smtClean="0"/>
              <a:t>HWRF forecast (f12).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03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allace.a.hogsett\Desktop\maria\uplow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946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13708" y="152401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f18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1219200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upper low remains stationary, but the HWRF upper low begins to eject as </a:t>
            </a:r>
            <a:r>
              <a:rPr lang="en-US" dirty="0" err="1" smtClean="0"/>
              <a:t>anticyclonic</a:t>
            </a:r>
            <a:r>
              <a:rPr lang="en-US" dirty="0" smtClean="0"/>
              <a:t> outflow intensifies north of Maria.</a:t>
            </a:r>
          </a:p>
          <a:p>
            <a:endParaRPr lang="en-US" dirty="0"/>
          </a:p>
          <a:p>
            <a:r>
              <a:rPr lang="en-US" dirty="0" smtClean="0"/>
              <a:t>The intense 200mb vortex associated with simulated Maria</a:t>
            </a:r>
            <a:r>
              <a:rPr lang="en-US" dirty="0"/>
              <a:t> </a:t>
            </a:r>
            <a:r>
              <a:rPr lang="en-US" dirty="0" smtClean="0"/>
              <a:t>is now directly above the low-level center.  HWRF surface pressures are beginning to fall rapidly (5mb/6hrs).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773189" y="4191000"/>
            <a:ext cx="685800" cy="685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71600" y="3962400"/>
            <a:ext cx="152400" cy="9144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295400" y="1524000"/>
            <a:ext cx="914400" cy="433864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773189" y="1614964"/>
            <a:ext cx="589011" cy="685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33800" y="58674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200mb </a:t>
            </a:r>
            <a:r>
              <a:rPr lang="en-US" sz="1400" dirty="0"/>
              <a:t>vorticity (shaded), 200mb streamlines, 850mb vorticity (contoured, red), and MSLP (contoured, green), from the GFS analysis (top) and the 12Sep00Z </a:t>
            </a:r>
            <a:r>
              <a:rPr lang="en-US" sz="1400" dirty="0" smtClean="0"/>
              <a:t>HWRF forecast (f18).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70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allace.a.hogsett\Desktop\maria\uplow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5946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13708" y="152401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f24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1219200"/>
            <a:ext cx="510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suggests that westerly 200mb flow continues to impact the western portion of Maria.</a:t>
            </a:r>
          </a:p>
          <a:p>
            <a:endParaRPr lang="en-US" dirty="0" smtClean="0"/>
          </a:p>
          <a:p>
            <a:r>
              <a:rPr lang="en-US" dirty="0" smtClean="0"/>
              <a:t>HWRF Maria begins RI, as upper low ejects and 200mb outflow pattern becomes better-defined.</a:t>
            </a:r>
          </a:p>
          <a:p>
            <a:endParaRPr lang="en-US" dirty="0" smtClean="0"/>
          </a:p>
          <a:p>
            <a:r>
              <a:rPr lang="en-US" u="sng" dirty="0" smtClean="0"/>
              <a:t>Summary</a:t>
            </a:r>
            <a:r>
              <a:rPr lang="en-US" dirty="0" smtClean="0"/>
              <a:t>: HWRF quickly distorts the large-scale flow, as a large area of deep convection develops east of the center and wraps around the north side.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03974" y="1524000"/>
            <a:ext cx="424826" cy="4572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729768" y="1524000"/>
            <a:ext cx="685800" cy="685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219200" y="3733800"/>
            <a:ext cx="184774" cy="1066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82337" y="4038600"/>
            <a:ext cx="222663" cy="745671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22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33800" y="58674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Left: 200mb </a:t>
            </a:r>
            <a:r>
              <a:rPr lang="en-US" sz="1400" dirty="0"/>
              <a:t>vorticity (shaded), 200mb streamlines, 850mb vorticity (contoured, red), and MSLP (contoured, green), from the GFS analysis (top) and the 12Sep00Z </a:t>
            </a:r>
            <a:r>
              <a:rPr lang="en-US" sz="1400" dirty="0" smtClean="0"/>
              <a:t>HWRF forecast (f24).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162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allace.a.hogsett\Desktop\maria\uplowvx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90016"/>
            <a:ext cx="3422083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wallace.a.hogsett\Desktop\maria\uplow2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9808"/>
            <a:ext cx="3237219" cy="63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65356" y="76200"/>
            <a:ext cx="5244491" cy="611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Large scale vertical structure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057400" y="838200"/>
            <a:ext cx="0" cy="236220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57400" y="3810000"/>
            <a:ext cx="0" cy="236220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05000" y="566678"/>
            <a:ext cx="31931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N</a:t>
            </a: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1600" b="1" dirty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1600" b="1" dirty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800" b="1" dirty="0" smtClean="0">
              <a:solidFill>
                <a:srgbClr val="7030A0"/>
              </a:solidFill>
            </a:endParaRPr>
          </a:p>
          <a:p>
            <a:endParaRPr lang="en-US" sz="1600" b="1" dirty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r>
              <a:rPr lang="en-US" sz="1600" b="1" dirty="0" smtClean="0">
                <a:solidFill>
                  <a:srgbClr val="7030A0"/>
                </a:solidFill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3581400"/>
            <a:ext cx="31931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N</a:t>
            </a: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1600" b="1" dirty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1600" b="1" dirty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800" b="1" dirty="0" smtClean="0">
              <a:solidFill>
                <a:srgbClr val="7030A0"/>
              </a:solidFill>
            </a:endParaRPr>
          </a:p>
          <a:p>
            <a:endParaRPr lang="en-US" sz="1600" b="1" dirty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endParaRPr lang="en-US" sz="1600" b="1" dirty="0" smtClean="0">
              <a:solidFill>
                <a:srgbClr val="7030A0"/>
              </a:solidFill>
            </a:endParaRPr>
          </a:p>
          <a:p>
            <a:r>
              <a:rPr lang="en-US" sz="1600" b="1" dirty="0" smtClean="0">
                <a:solidFill>
                  <a:srgbClr val="7030A0"/>
                </a:solidFill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609600"/>
            <a:ext cx="3267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</a:rPr>
              <a:t>S                                                            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4087920"/>
            <a:ext cx="124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Deep </a:t>
            </a:r>
            <a:r>
              <a:rPr lang="en-US" sz="1200" b="1" dirty="0" smtClean="0">
                <a:solidFill>
                  <a:srgbClr val="FF0000"/>
                </a:solidFill>
              </a:rPr>
              <a:t>southerlies </a:t>
            </a:r>
            <a:r>
              <a:rPr lang="en-US" sz="1200" b="1" dirty="0" smtClean="0">
                <a:solidFill>
                  <a:srgbClr val="FF0000"/>
                </a:solidFill>
              </a:rPr>
              <a:t>impinge on 200mb low. 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029200" y="3576587"/>
            <a:ext cx="1616387" cy="8049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105400" y="4114799"/>
            <a:ext cx="1540187" cy="69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181600" y="4503419"/>
            <a:ext cx="1413181" cy="7268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23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19600" y="5996226"/>
            <a:ext cx="3962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Above: S-N vertical cross sections of 24h-mean absolute </a:t>
            </a:r>
            <a:r>
              <a:rPr lang="en-US" sz="1200" dirty="0"/>
              <a:t>vorticity (shaded), </a:t>
            </a:r>
            <a:r>
              <a:rPr lang="en-US" sz="1200" dirty="0" smtClean="0"/>
              <a:t>in-plane wind vectors (w enhanced by factor of 10), and zonal wind (contoured, ms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), from </a:t>
            </a:r>
            <a:r>
              <a:rPr lang="en-US" sz="1200" dirty="0"/>
              <a:t>the GFS analysis (top) and the 12Sep00Z </a:t>
            </a:r>
            <a:r>
              <a:rPr lang="en-US" sz="1200" dirty="0" smtClean="0"/>
              <a:t>HWRF forecast (f00-f24).</a:t>
            </a:r>
            <a:endParaRPr lang="en-US" sz="12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19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51"/>
            <a:ext cx="9178212" cy="1222375"/>
          </a:xfrm>
        </p:spPr>
        <p:txBody>
          <a:bodyPr/>
          <a:lstStyle/>
          <a:p>
            <a:r>
              <a:rPr lang="en-US" dirty="0" smtClean="0"/>
              <a:t>Summary and Implications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8486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sz="3100" u="sng" dirty="0" smtClean="0">
                <a:solidFill>
                  <a:schemeClr val="tx1"/>
                </a:solidFill>
              </a:rPr>
              <a:t>HWRF likely </a:t>
            </a:r>
            <a:r>
              <a:rPr lang="en-US" sz="3100" u="sng" dirty="0" err="1" smtClean="0">
                <a:solidFill>
                  <a:schemeClr val="tx1"/>
                </a:solidFill>
              </a:rPr>
              <a:t>overintensified</a:t>
            </a:r>
            <a:r>
              <a:rPr lang="en-US" sz="3100" u="sng" dirty="0" smtClean="0">
                <a:solidFill>
                  <a:schemeClr val="tx1"/>
                </a:solidFill>
              </a:rPr>
              <a:t> Maria because:</a:t>
            </a:r>
          </a:p>
          <a:p>
            <a:pPr marL="514350" indent="-514350" algn="l">
              <a:buAutoNum type="arabicPeriod"/>
            </a:pPr>
            <a:r>
              <a:rPr lang="en-US" sz="3100" dirty="0" smtClean="0">
                <a:solidFill>
                  <a:schemeClr val="tx1"/>
                </a:solidFill>
              </a:rPr>
              <a:t>Initial HWRF vortex was too deep and too divergent in the upper-levels;  </a:t>
            </a:r>
          </a:p>
          <a:p>
            <a:pPr marL="514350" indent="-514350" algn="l">
              <a:buAutoNum type="arabicPeriod"/>
            </a:pPr>
            <a:r>
              <a:rPr lang="en-US" sz="3100" dirty="0" smtClean="0">
                <a:solidFill>
                  <a:schemeClr val="tx1"/>
                </a:solidFill>
              </a:rPr>
              <a:t>Convection was thus too deep/strong and overly “organized” early in the forecast period;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en-US" sz="3100" dirty="0" smtClean="0">
                <a:solidFill>
                  <a:schemeClr val="tx1"/>
                </a:solidFill>
              </a:rPr>
              <a:t>Extreme UL outflow played a role in ejecting the upper low, thus providing a favorable environment for intensification earlier than observed.</a:t>
            </a:r>
          </a:p>
          <a:p>
            <a:pPr algn="l"/>
            <a:endParaRPr lang="en-US" sz="3100" dirty="0" smtClean="0">
              <a:solidFill>
                <a:schemeClr val="tx1"/>
              </a:solidFill>
            </a:endParaRPr>
          </a:p>
          <a:p>
            <a:r>
              <a:rPr lang="en-US" sz="3100" i="1" dirty="0" smtClean="0">
                <a:solidFill>
                  <a:schemeClr val="tx1"/>
                </a:solidFill>
              </a:rPr>
              <a:t>*It appears that </a:t>
            </a:r>
            <a:r>
              <a:rPr lang="en-US" sz="3100" i="1" dirty="0" smtClean="0">
                <a:solidFill>
                  <a:schemeClr val="tx1"/>
                </a:solidFill>
              </a:rPr>
              <a:t>intensity </a:t>
            </a:r>
            <a:r>
              <a:rPr lang="en-US" sz="3100" i="1" dirty="0" smtClean="0">
                <a:solidFill>
                  <a:schemeClr val="tx1"/>
                </a:solidFill>
              </a:rPr>
              <a:t>forecast errors can be traced back to the initialization*</a:t>
            </a:r>
          </a:p>
          <a:p>
            <a:pPr marL="514350" indent="-514350" algn="l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551"/>
            <a:ext cx="9178212" cy="1222375"/>
          </a:xfrm>
        </p:spPr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772400" cy="4038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Consider moving toward an exclusively real-data based initialization ASAP.</a:t>
            </a:r>
          </a:p>
          <a:p>
            <a:pPr marL="514350" indent="-514350" algn="l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Re-evaluate the use of cycling, which may not be appropriate when forecast errors arise quickly.</a:t>
            </a:r>
          </a:p>
          <a:p>
            <a:pPr marL="514350" indent="-514350" algn="l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Overview: </a:t>
            </a:r>
            <a:br>
              <a:rPr lang="en-US" dirty="0" smtClean="0"/>
            </a:br>
            <a:r>
              <a:rPr lang="en-US" dirty="0" smtClean="0"/>
              <a:t>What actually happened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6 stages of Maria from a satellite perspective: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Loosely organized convection (pre depression/depression stage, 05/0000 – 09/1800)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Development of first band-like feature (09/1800 – 11/0000)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Band becomes disorganized, convection is more blob-like, and sheared (11/0000 – 13/1200)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Re-organization of convection into a band which begins to slowly wrap around the center (13/1200 – 15/0600)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Band wraps around the west semicircle and an eye feature briefly develops (15/0600 – 16/0000)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ET and dissipation (16/0000 – 17/0000)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"/>
            <a:ext cx="8229600" cy="900113"/>
          </a:xfrm>
        </p:spPr>
        <p:txBody>
          <a:bodyPr/>
          <a:lstStyle/>
          <a:p>
            <a:r>
              <a:rPr lang="en-US" dirty="0" smtClean="0"/>
              <a:t>37GHz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" y="990600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47" y="995039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2" y="995039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" y="3963925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963925"/>
            <a:ext cx="2852739" cy="2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2" y="3963925"/>
            <a:ext cx="2852739" cy="2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431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4675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6962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4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0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6962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91485" y="2170512"/>
            <a:ext cx="93971" cy="152670"/>
            <a:chOff x="1066800" y="1969124"/>
            <a:chExt cx="403496" cy="850546"/>
          </a:xfrm>
        </p:grpSpPr>
        <p:sp>
          <p:nvSpPr>
            <p:cNvPr id="21" name="Oval 20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64681" y="2137377"/>
            <a:ext cx="93971" cy="152670"/>
            <a:chOff x="1066800" y="1969124"/>
            <a:chExt cx="403496" cy="850546"/>
          </a:xfrm>
        </p:grpSpPr>
        <p:sp>
          <p:nvSpPr>
            <p:cNvPr id="25" name="Oval 24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571588" y="2282114"/>
            <a:ext cx="93971" cy="152670"/>
            <a:chOff x="1066800" y="1969124"/>
            <a:chExt cx="403496" cy="850546"/>
          </a:xfrm>
        </p:grpSpPr>
        <p:sp>
          <p:nvSpPr>
            <p:cNvPr id="29" name="Oval 28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398484" y="5365695"/>
            <a:ext cx="93971" cy="152670"/>
            <a:chOff x="1066800" y="1969124"/>
            <a:chExt cx="403496" cy="850546"/>
          </a:xfrm>
        </p:grpSpPr>
        <p:sp>
          <p:nvSpPr>
            <p:cNvPr id="33" name="Oval 32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2057" y="5395719"/>
            <a:ext cx="93971" cy="152670"/>
            <a:chOff x="1066800" y="1969124"/>
            <a:chExt cx="403496" cy="850546"/>
          </a:xfrm>
        </p:grpSpPr>
        <p:sp>
          <p:nvSpPr>
            <p:cNvPr id="37" name="Oval 36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477617" y="5520234"/>
            <a:ext cx="93971" cy="152670"/>
            <a:chOff x="1066800" y="1969124"/>
            <a:chExt cx="403496" cy="850546"/>
          </a:xfrm>
        </p:grpSpPr>
        <p:sp>
          <p:nvSpPr>
            <p:cNvPr id="41" name="Oval 40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" y="129614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05/00 – 09/18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95450" y="428058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16/00 – 17/00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581400" y="428058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1</a:t>
            </a:r>
            <a:r>
              <a:rPr lang="en-US" sz="1400" b="1" dirty="0" smtClean="0">
                <a:solidFill>
                  <a:schemeClr val="bg2"/>
                </a:solidFill>
              </a:rPr>
              <a:t>5/06 – 16/00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200" y="426794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13/12 – 15/06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29400" y="130366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11/00 – 13/12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53520" y="129915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09/18 – 11/00 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Overview: </a:t>
            </a:r>
            <a:br>
              <a:rPr lang="en-US" dirty="0" smtClean="0"/>
            </a:br>
            <a:r>
              <a:rPr lang="en-US" dirty="0" smtClean="0"/>
              <a:t>What HWRF predicted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Operational HWRF:</a:t>
            </a:r>
          </a:p>
          <a:p>
            <a:pPr lvl="1"/>
            <a:r>
              <a:rPr lang="en-US" sz="2400" dirty="0" smtClean="0"/>
              <a:t>Every </a:t>
            </a:r>
            <a:r>
              <a:rPr lang="en-US" sz="2400" dirty="0"/>
              <a:t>run from 08/1200 – 13/0600 involves the wrapping of bands around the center, resulting in the formation of </a:t>
            </a:r>
            <a:r>
              <a:rPr lang="en-US" sz="2400" dirty="0" smtClean="0"/>
              <a:t>an eye-like feature (timing varies)</a:t>
            </a:r>
          </a:p>
          <a:p>
            <a:pPr lvl="1"/>
            <a:r>
              <a:rPr lang="en-US" sz="2400" dirty="0" smtClean="0"/>
              <a:t>Not </a:t>
            </a:r>
            <a:r>
              <a:rPr lang="en-US" sz="2400" dirty="0"/>
              <a:t>a single run after 13/0600 forecasts the development of an eye-like </a:t>
            </a:r>
            <a:r>
              <a:rPr lang="en-US" sz="2400" dirty="0" smtClean="0"/>
              <a:t>feature</a:t>
            </a:r>
            <a:endParaRPr lang="en-US" dirty="0"/>
          </a:p>
          <a:p>
            <a:r>
              <a:rPr lang="en-US" dirty="0" smtClean="0"/>
              <a:t>Experimental HWRF:</a:t>
            </a:r>
          </a:p>
          <a:p>
            <a:pPr lvl="1"/>
            <a:r>
              <a:rPr lang="en-US" sz="2400" dirty="0" smtClean="0"/>
              <a:t>Lots of run-to-run variability</a:t>
            </a:r>
          </a:p>
          <a:p>
            <a:pPr lvl="1"/>
            <a:r>
              <a:rPr lang="en-US" sz="2400" dirty="0" smtClean="0"/>
              <a:t>All runs from 08/1200 – 15/1800 depict the wrapping of bands around the center, sometimes resulting in the formation of an eye-like feature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F438-CED4-40DE-A1AB-1C8975C52A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4" t="7738" r="23115" b="11665"/>
          <a:stretch/>
        </p:blipFill>
        <p:spPr bwMode="auto">
          <a:xfrm rot="5400000">
            <a:off x="4415207" y="2564988"/>
            <a:ext cx="322694" cy="278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5" r="33366" b="11204"/>
          <a:stretch/>
        </p:blipFill>
        <p:spPr bwMode="auto">
          <a:xfrm>
            <a:off x="6127424" y="4083113"/>
            <a:ext cx="2976562" cy="278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r="32891" b="11511"/>
          <a:stretch/>
        </p:blipFill>
        <p:spPr bwMode="auto">
          <a:xfrm>
            <a:off x="2987451" y="4083113"/>
            <a:ext cx="3012036" cy="278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r="33010" b="11204"/>
          <a:stretch/>
        </p:blipFill>
        <p:spPr bwMode="auto">
          <a:xfrm>
            <a:off x="-10533" y="4083112"/>
            <a:ext cx="2988233" cy="277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 r="33604" b="11510"/>
          <a:stretch/>
        </p:blipFill>
        <p:spPr bwMode="auto">
          <a:xfrm>
            <a:off x="6104938" y="1066799"/>
            <a:ext cx="2996785" cy="277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32" r="31635" b="11415"/>
          <a:stretch/>
        </p:blipFill>
        <p:spPr bwMode="auto">
          <a:xfrm>
            <a:off x="3019723" y="1072835"/>
            <a:ext cx="3042639" cy="276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" r="33557" b="11665"/>
          <a:stretch/>
        </p:blipFill>
        <p:spPr bwMode="auto">
          <a:xfrm>
            <a:off x="-10533" y="1066799"/>
            <a:ext cx="2967806" cy="2780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7"/>
            <a:ext cx="9144000" cy="9001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Operational HWRF: 36.5 GHz 24-hr forecasts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1066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107283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066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969" y="408311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408311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9184" y="408311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56693" y="6498468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2011091606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4949552" y="3483609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2011091012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8056693" y="3515200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2011091300</a:t>
            </a:r>
            <a:endParaRPr 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4915602" y="6498468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2011091512</a:t>
            </a:r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1929918" y="3508314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2011090912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1929918" y="6477000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2011091400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1929918" y="3512086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2011090912</a:t>
            </a:r>
            <a:endParaRPr lang="en-US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1929918" y="6480772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2011091400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585080" y="117755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05/00 – 09/18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23330" y="416199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16/00 – 17/00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09280" y="416199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1</a:t>
            </a:r>
            <a:r>
              <a:rPr lang="en-US" sz="1400" b="1" dirty="0" smtClean="0">
                <a:solidFill>
                  <a:schemeClr val="bg2"/>
                </a:solidFill>
              </a:rPr>
              <a:t>5/06 – 16/00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5080" y="414935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13/12 – 15/06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7280" y="118507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11/00 – 13/12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81400" y="118055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09/18 – 11/00 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5" t="7950" r="4074" b="8148"/>
          <a:stretch/>
        </p:blipFill>
        <p:spPr bwMode="auto">
          <a:xfrm rot="5400000">
            <a:off x="4386772" y="2502052"/>
            <a:ext cx="298766" cy="26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7934" r="16555" b="8167"/>
          <a:stretch/>
        </p:blipFill>
        <p:spPr bwMode="auto">
          <a:xfrm>
            <a:off x="6160244" y="3971636"/>
            <a:ext cx="2857742" cy="267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7795" r="16400" b="8207"/>
          <a:stretch/>
        </p:blipFill>
        <p:spPr bwMode="auto">
          <a:xfrm>
            <a:off x="3104484" y="3971636"/>
            <a:ext cx="2873120" cy="268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t="7606" r="14429" b="7283"/>
          <a:stretch/>
        </p:blipFill>
        <p:spPr bwMode="auto">
          <a:xfrm>
            <a:off x="47000" y="3971636"/>
            <a:ext cx="2924800" cy="269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8083" r="16509" b="8060"/>
          <a:stretch/>
        </p:blipFill>
        <p:spPr bwMode="auto">
          <a:xfrm>
            <a:off x="6169122" y="1077361"/>
            <a:ext cx="2863472" cy="26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t="7950" r="16614" b="8148"/>
          <a:stretch/>
        </p:blipFill>
        <p:spPr bwMode="auto">
          <a:xfrm>
            <a:off x="3112298" y="1077361"/>
            <a:ext cx="2847717" cy="26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t="7798" r="16408" b="8171"/>
          <a:stretch/>
        </p:blipFill>
        <p:spPr bwMode="auto">
          <a:xfrm>
            <a:off x="70933" y="1077362"/>
            <a:ext cx="2828806" cy="266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31" y="14286"/>
            <a:ext cx="8551069" cy="9001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Experimental HWRF: 37 GHz 24-hr forecasts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31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4675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6962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4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0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6962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6" t="95486" r="4713"/>
          <a:stretch/>
        </p:blipFill>
        <p:spPr bwMode="auto">
          <a:xfrm>
            <a:off x="1731798" y="3535204"/>
            <a:ext cx="1144008" cy="16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9" t="95487" r="4985"/>
          <a:stretch/>
        </p:blipFill>
        <p:spPr bwMode="auto">
          <a:xfrm>
            <a:off x="4752579" y="3514659"/>
            <a:ext cx="1163048" cy="1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9" t="96240" r="5050" b="-56"/>
          <a:stretch/>
        </p:blipFill>
        <p:spPr bwMode="auto">
          <a:xfrm>
            <a:off x="7696200" y="3535204"/>
            <a:ext cx="1275092" cy="15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0" t="95733" r="4239"/>
          <a:stretch/>
        </p:blipFill>
        <p:spPr bwMode="auto">
          <a:xfrm>
            <a:off x="1676400" y="6400800"/>
            <a:ext cx="1143537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7" t="95923" r="5030"/>
          <a:stretch/>
        </p:blipFill>
        <p:spPr bwMode="auto">
          <a:xfrm>
            <a:off x="4756625" y="6433810"/>
            <a:ext cx="1154956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88" t="96049" r="4769"/>
          <a:stretch/>
        </p:blipFill>
        <p:spPr bwMode="auto">
          <a:xfrm>
            <a:off x="7724373" y="6433810"/>
            <a:ext cx="1246919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721026" y="3485988"/>
            <a:ext cx="114400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2011090906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4755390" y="3474039"/>
            <a:ext cx="115495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2011091018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7715320" y="3485988"/>
            <a:ext cx="125597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2011091300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1675929" y="6370766"/>
            <a:ext cx="114400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2011091400</a:t>
            </a:r>
            <a:endParaRPr 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4749835" y="6402288"/>
            <a:ext cx="11590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2011091518</a:t>
            </a:r>
            <a:endParaRPr lang="en-US" sz="800" dirty="0"/>
          </a:p>
        </p:txBody>
      </p:sp>
      <p:sp>
        <p:nvSpPr>
          <p:cNvPr id="31" name="TextBox 30"/>
          <p:cNvSpPr txBox="1"/>
          <p:nvPr/>
        </p:nvSpPr>
        <p:spPr>
          <a:xfrm>
            <a:off x="7724373" y="6361692"/>
            <a:ext cx="127100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Valid: 2011091612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457200" y="129614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05/00 – 09/18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95450" y="428058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16/00 – 17/00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81400" y="428058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1</a:t>
            </a:r>
            <a:r>
              <a:rPr lang="en-US" sz="1400" b="1" dirty="0" smtClean="0">
                <a:solidFill>
                  <a:schemeClr val="bg2"/>
                </a:solidFill>
              </a:rPr>
              <a:t>5/06 – 16/00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" y="426794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13/12 – 15/06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29400" y="130366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11/00 – 13/12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53520" y="129915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09/18 – 11/00 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963925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963925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" y="3963925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990600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4" y="990600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4" y="990600"/>
            <a:ext cx="2852738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"/>
            <a:ext cx="8229600" cy="900113"/>
          </a:xfrm>
        </p:spPr>
        <p:txBody>
          <a:bodyPr/>
          <a:lstStyle/>
          <a:p>
            <a:r>
              <a:rPr lang="en-US" dirty="0" smtClean="0"/>
              <a:t>85/89 GHz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431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4675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6962" y="1219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4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4674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6962" y="41910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91485" y="2170512"/>
            <a:ext cx="93971" cy="152670"/>
            <a:chOff x="1066800" y="1969124"/>
            <a:chExt cx="403496" cy="850546"/>
          </a:xfrm>
        </p:grpSpPr>
        <p:sp>
          <p:nvSpPr>
            <p:cNvPr id="25" name="Oval 24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64681" y="2137377"/>
            <a:ext cx="93971" cy="152670"/>
            <a:chOff x="1066800" y="1969124"/>
            <a:chExt cx="403496" cy="850546"/>
          </a:xfrm>
        </p:grpSpPr>
        <p:sp>
          <p:nvSpPr>
            <p:cNvPr id="29" name="Oval 28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71588" y="2282114"/>
            <a:ext cx="93971" cy="152670"/>
            <a:chOff x="1066800" y="1969124"/>
            <a:chExt cx="403496" cy="850546"/>
          </a:xfrm>
        </p:grpSpPr>
        <p:sp>
          <p:nvSpPr>
            <p:cNvPr id="33" name="Oval 32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98484" y="5365695"/>
            <a:ext cx="93971" cy="152670"/>
            <a:chOff x="1066800" y="1969124"/>
            <a:chExt cx="403496" cy="850546"/>
          </a:xfrm>
        </p:grpSpPr>
        <p:sp>
          <p:nvSpPr>
            <p:cNvPr id="37" name="Oval 36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462061" y="5311183"/>
            <a:ext cx="93971" cy="152670"/>
            <a:chOff x="1066800" y="1969124"/>
            <a:chExt cx="403496" cy="850546"/>
          </a:xfrm>
        </p:grpSpPr>
        <p:sp>
          <p:nvSpPr>
            <p:cNvPr id="41" name="Oval 40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848600" y="5029200"/>
            <a:ext cx="93971" cy="152670"/>
            <a:chOff x="1066800" y="1969124"/>
            <a:chExt cx="403496" cy="850546"/>
          </a:xfrm>
        </p:grpSpPr>
        <p:sp>
          <p:nvSpPr>
            <p:cNvPr id="45" name="Oval 44"/>
            <p:cNvSpPr/>
            <p:nvPr/>
          </p:nvSpPr>
          <p:spPr>
            <a:xfrm>
              <a:off x="1066800" y="2209800"/>
              <a:ext cx="381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 rot="287416">
              <a:off x="1082906" y="19691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 rot="10590367">
              <a:off x="1197709" y="2422524"/>
              <a:ext cx="272587" cy="397146"/>
            </a:xfrm>
            <a:custGeom>
              <a:avLst/>
              <a:gdLst>
                <a:gd name="connsiteX0" fmla="*/ 0 w 238125"/>
                <a:gd name="connsiteY0" fmla="*/ 452438 h 452438"/>
                <a:gd name="connsiteX1" fmla="*/ 104775 w 238125"/>
                <a:gd name="connsiteY1" fmla="*/ 152400 h 452438"/>
                <a:gd name="connsiteX2" fmla="*/ 238125 w 238125"/>
                <a:gd name="connsiteY2" fmla="*/ 0 h 45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452438">
                  <a:moveTo>
                    <a:pt x="0" y="452438"/>
                  </a:moveTo>
                  <a:cubicBezTo>
                    <a:pt x="32544" y="340122"/>
                    <a:pt x="65088" y="227806"/>
                    <a:pt x="104775" y="152400"/>
                  </a:cubicBezTo>
                  <a:cubicBezTo>
                    <a:pt x="144462" y="76994"/>
                    <a:pt x="191293" y="38497"/>
                    <a:pt x="23812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57200" y="129614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05/00 – 09/18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95450" y="428058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16/00 – 17/00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81400" y="428058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1</a:t>
            </a:r>
            <a:r>
              <a:rPr lang="en-US" sz="1400" b="1" dirty="0" smtClean="0">
                <a:solidFill>
                  <a:schemeClr val="bg2"/>
                </a:solidFill>
              </a:rPr>
              <a:t>5/06 – 16/00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7200" y="426794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13/12 – 15/06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29400" y="130366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11/00 – 13/12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53520" y="1299151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09/18 – 11/00 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" r="33223" b="11128"/>
          <a:stretch/>
        </p:blipFill>
        <p:spPr bwMode="auto">
          <a:xfrm>
            <a:off x="6104937" y="4083113"/>
            <a:ext cx="2971800" cy="277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r="32641" b="10524"/>
          <a:stretch/>
        </p:blipFill>
        <p:spPr bwMode="auto">
          <a:xfrm>
            <a:off x="-10533" y="4083113"/>
            <a:ext cx="2997984" cy="277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" r="32641" b="10222"/>
          <a:stretch/>
        </p:blipFill>
        <p:spPr bwMode="auto">
          <a:xfrm>
            <a:off x="2981575" y="4083113"/>
            <a:ext cx="2998162" cy="277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r="33107" b="10675"/>
          <a:stretch/>
        </p:blipFill>
        <p:spPr bwMode="auto">
          <a:xfrm>
            <a:off x="6104937" y="1072836"/>
            <a:ext cx="2996785" cy="282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9" r="32175" b="10826"/>
          <a:stretch/>
        </p:blipFill>
        <p:spPr bwMode="auto">
          <a:xfrm>
            <a:off x="3014543" y="1066799"/>
            <a:ext cx="2990885" cy="277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 r="33223" b="10373"/>
          <a:stretch/>
        </p:blipFill>
        <p:spPr bwMode="auto">
          <a:xfrm>
            <a:off x="2553" y="1066800"/>
            <a:ext cx="2929065" cy="277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7"/>
            <a:ext cx="9144000" cy="9001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Operational HWRF: 89 GHz 24-hr forecasts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1066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107283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066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969" y="408311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408311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9184" y="4083113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6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56693" y="6498468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2011091606</a:t>
            </a:r>
            <a:endParaRPr lang="en-US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4881912" y="3468301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2011091012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8056693" y="3515200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2011091300</a:t>
            </a:r>
            <a:endParaRPr lang="en-US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4915602" y="6469798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2011091512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1895213" y="3462047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2011090912</a:t>
            </a:r>
            <a:endParaRPr lang="en-US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1929918" y="6480772"/>
            <a:ext cx="98920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smtClean="0"/>
              <a:t>Valid: 2011091400</a:t>
            </a:r>
            <a:endParaRPr lang="en-US" sz="800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9" t="7256" r="22921" b="10826"/>
          <a:stretch/>
        </p:blipFill>
        <p:spPr bwMode="auto">
          <a:xfrm rot="5400000">
            <a:off x="4418174" y="2554957"/>
            <a:ext cx="274260" cy="284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60991" y="118055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05/00 – 09/18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99241" y="416499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16/00 – 17/00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5191" y="416499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1</a:t>
            </a:r>
            <a:r>
              <a:rPr lang="en-US" sz="1400" b="1" dirty="0" smtClean="0">
                <a:solidFill>
                  <a:schemeClr val="bg2"/>
                </a:solidFill>
              </a:rPr>
              <a:t>5/06 – 16/00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0991" y="415235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13/12 – 15/06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3191" y="118808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11/00 – 13/12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311" y="1183564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09/18 – 11/00 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1578</Words>
  <Application>Microsoft Office PowerPoint</Application>
  <PresentationFormat>On-screen Show (4:3)</PresentationFormat>
  <Paragraphs>274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Hurricane Maria:  HWRF Forecasts and Model  Diagnostics on the Vortex Scale</vt:lpstr>
      <vt:lpstr>Part I: Satellite Observations of Maria: Comparing HWRF to reality</vt:lpstr>
      <vt:lpstr>Overview:  What actually happened</vt:lpstr>
      <vt:lpstr>37GHz</vt:lpstr>
      <vt:lpstr>Overview:  What HWRF predicted</vt:lpstr>
      <vt:lpstr>Operational HWRF: 36.5 GHz 24-hr forecasts</vt:lpstr>
      <vt:lpstr>Experimental HWRF: 37 GHz 24-hr forecasts</vt:lpstr>
      <vt:lpstr>85/89 GHz</vt:lpstr>
      <vt:lpstr>Operational HWRF: 89 GHz 24-hr forecasts</vt:lpstr>
      <vt:lpstr>Experimental HWRF: 85 GHz 24-hr forecasts</vt:lpstr>
      <vt:lpstr>Summary and Implications</vt:lpstr>
      <vt:lpstr>Next Steps</vt:lpstr>
      <vt:lpstr>Part II:  Forecast Implications of HWRF 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Implications</vt:lpstr>
      <vt:lpstr>Recommendations</vt:lpstr>
    </vt:vector>
  </TitlesOfParts>
  <Company>National Hurricane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HWRF Satellite Observations of Maria</dc:title>
  <dc:creator>David A. Zelinsky</dc:creator>
  <cp:lastModifiedBy>Wallace Hogsett</cp:lastModifiedBy>
  <cp:revision>69</cp:revision>
  <dcterms:created xsi:type="dcterms:W3CDTF">2011-10-12T13:39:05Z</dcterms:created>
  <dcterms:modified xsi:type="dcterms:W3CDTF">2011-10-19T20:25:16Z</dcterms:modified>
</cp:coreProperties>
</file>