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62" r:id="rId2"/>
    <p:sldId id="266" r:id="rId3"/>
    <p:sldId id="273" r:id="rId4"/>
    <p:sldId id="271" r:id="rId5"/>
    <p:sldId id="269" r:id="rId6"/>
    <p:sldId id="270" r:id="rId7"/>
    <p:sldId id="263" r:id="rId8"/>
    <p:sldId id="272" r:id="rId9"/>
    <p:sldId id="257" r:id="rId10"/>
    <p:sldId id="274" r:id="rId11"/>
    <p:sldId id="275" r:id="rId12"/>
  </p:sldIdLst>
  <p:sldSz cx="9144000" cy="6858000" type="screen4x3"/>
  <p:notesSz cx="70104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6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3F1B77-3E0E-499F-9DC5-426354E2A2AA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303ED-9066-4F01-8891-A90E50395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831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062FB-7D1F-4723-94A7-98062EEA250B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85E37-FFE9-47A7-A229-23955DD99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50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062FB-7D1F-4723-94A7-98062EEA250B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85E37-FFE9-47A7-A229-23955DD99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585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062FB-7D1F-4723-94A7-98062EEA250B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85E37-FFE9-47A7-A229-23955DD99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359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062FB-7D1F-4723-94A7-98062EEA250B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85E37-FFE9-47A7-A229-23955DD99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87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062FB-7D1F-4723-94A7-98062EEA250B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85E37-FFE9-47A7-A229-23955DD99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445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062FB-7D1F-4723-94A7-98062EEA250B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85E37-FFE9-47A7-A229-23955DD99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737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062FB-7D1F-4723-94A7-98062EEA250B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85E37-FFE9-47A7-A229-23955DD99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307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062FB-7D1F-4723-94A7-98062EEA250B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85E37-FFE9-47A7-A229-23955DD99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53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062FB-7D1F-4723-94A7-98062EEA250B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85E37-FFE9-47A7-A229-23955DD99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85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062FB-7D1F-4723-94A7-98062EEA250B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85E37-FFE9-47A7-A229-23955DD99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031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062FB-7D1F-4723-94A7-98062EEA250B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85E37-FFE9-47A7-A229-23955DD99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116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062FB-7D1F-4723-94A7-98062EEA250B}" type="datetimeFigureOut">
              <a:rPr lang="en-US" smtClean="0"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85E37-FFE9-47A7-A229-23955DD99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497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image" Target="../media/image2.png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image" Target="../media/image15.pn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371600"/>
            <a:ext cx="8001000" cy="2133600"/>
          </a:xfrm>
          <a:solidFill>
            <a:srgbClr val="FFFF00">
              <a:alpha val="20000"/>
            </a:srgbClr>
          </a:solidFill>
        </p:spPr>
        <p:txBody>
          <a:bodyPr>
            <a:normAutofit/>
          </a:bodyPr>
          <a:lstStyle/>
          <a:p>
            <a:r>
              <a:rPr lang="en-US" dirty="0" smtClean="0"/>
              <a:t>Revision of the PBL height definition in the HWRF operational PBL scheme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191000"/>
            <a:ext cx="6400800" cy="1295400"/>
          </a:xfrm>
        </p:spPr>
        <p:txBody>
          <a:bodyPr/>
          <a:lstStyle/>
          <a:p>
            <a:r>
              <a:rPr lang="en-US" dirty="0" smtClean="0"/>
              <a:t>Young Kwon, </a:t>
            </a:r>
            <a:r>
              <a:rPr lang="en-US" dirty="0" err="1" smtClean="0"/>
              <a:t>Weiguo</a:t>
            </a:r>
            <a:r>
              <a:rPr lang="en-US" dirty="0" smtClean="0"/>
              <a:t> Wang and </a:t>
            </a:r>
            <a:r>
              <a:rPr lang="en-US" dirty="0" err="1" smtClean="0"/>
              <a:t>Jongil</a:t>
            </a:r>
            <a:r>
              <a:rPr lang="en-US" dirty="0" smtClean="0"/>
              <a:t> 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43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Plans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Test both two-layer Richardson number based method and variable critical Richardson number method in the current HWRF operational PBL scheme.</a:t>
            </a:r>
          </a:p>
          <a:p>
            <a:r>
              <a:rPr lang="en-US" dirty="0" smtClean="0"/>
              <a:t>Conduct in idealized case and real case in order to examine the effect of the revised PBL scheme</a:t>
            </a:r>
          </a:p>
          <a:p>
            <a:r>
              <a:rPr lang="en-US" dirty="0" smtClean="0"/>
              <a:t>The scheme which produces better results would be considered as 2013 upgrade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86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FFFF00">
              <a:alpha val="20000"/>
            </a:srgb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Pros/cons of the operational HWRF PBL scheme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1) Pros: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Known to be beneficial to hurricane track forecast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Appropriate to buoyancy dominant boundary layer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2) Cons: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Overestimate PBL height in shear dominant boundary layer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Too strong vertical mixing compare to observation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2757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3"/>
              <p:cNvSpPr txBox="1"/>
              <p:nvPr/>
            </p:nvSpPr>
            <p:spPr>
              <a:xfrm>
                <a:off x="1225103" y="2248302"/>
                <a:ext cx="4343400" cy="6903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b="0" dirty="0" smtClean="0"/>
                  <a:t>PBL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h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</a:rPr>
                      <m:t>𝑅𝑖𝑐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  <m:r>
                          <a:rPr lang="en-US" sz="2400" b="0" i="1" baseline="-25000" smtClean="0">
                            <a:latin typeface="Cambria Math"/>
                            <a:ea typeface="Cambria Math"/>
                          </a:rPr>
                          <m:t>𝑣𝑎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 |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𝑈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h</m:t>
                            </m:r>
                          </m:e>
                        </m:d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𝑈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(0)|2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𝑔</m:t>
                        </m:r>
                        <m:r>
                          <a:rPr lang="en-US" sz="2400" b="0" i="1" smtClean="0">
                            <a:latin typeface="Cambria Math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  <m:r>
                          <a:rPr lang="en-US" sz="2400" b="0" i="1" baseline="-25000" smtClean="0">
                            <a:latin typeface="Cambria Math"/>
                            <a:ea typeface="Cambria Math"/>
                          </a:rPr>
                          <m:t>𝑣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h</m:t>
                            </m:r>
                          </m:e>
                        </m:d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  <m:r>
                          <a:rPr lang="en-US" sz="2400" b="0" i="1" baseline="-25000" smtClean="0"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5103" y="2248302"/>
                <a:ext cx="4343400" cy="690382"/>
              </a:xfrm>
              <a:prstGeom prst="rect">
                <a:avLst/>
              </a:prstGeom>
              <a:blipFill rotWithShape="1">
                <a:blip r:embed="rId3"/>
                <a:stretch>
                  <a:fillRect l="-2247" b="-17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805197" y="1790758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1. First guess PBL height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24784" y="3122906"/>
                <a:ext cx="524921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2</a:t>
                </a:r>
                <a:r>
                  <a:rPr lang="en-US" sz="2400" dirty="0" smtClean="0"/>
                  <a:t>. Update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𝜃</m:t>
                    </m:r>
                    <m:r>
                      <a:rPr lang="en-US" sz="2400" b="0" i="1" baseline="-25000" smtClean="0">
                        <a:latin typeface="Cambria Math"/>
                        <a:ea typeface="Cambria Math"/>
                      </a:rPr>
                      <m:t>𝑠</m:t>
                    </m:r>
                    <m:r>
                      <a:rPr lang="en-US" sz="2400" b="0" i="1" baseline="-25000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400" dirty="0" smtClean="0"/>
                  <a:t> using the first guess </a:t>
                </a:r>
                <a:r>
                  <a:rPr lang="en-US" sz="2400" dirty="0" err="1" smtClean="0"/>
                  <a:t>PBLh</a:t>
                </a:r>
                <a:r>
                  <a:rPr lang="en-US" sz="2400" dirty="0" smtClean="0"/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784" y="3122906"/>
                <a:ext cx="5249214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1742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16199" y="3924701"/>
                <a:ext cx="473405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3. Enhance </a:t>
                </a:r>
                <a:r>
                  <a:rPr lang="en-US" sz="2400" dirty="0" err="1" smtClean="0"/>
                  <a:t>PBLh</a:t>
                </a:r>
                <a:r>
                  <a:rPr lang="en-US" sz="2400" dirty="0" smtClean="0"/>
                  <a:t> using updated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𝜃</m:t>
                    </m:r>
                    <m:r>
                      <a:rPr lang="en-US" sz="2400" b="0" i="1" baseline="-25000" smtClean="0">
                        <a:latin typeface="Cambria Math"/>
                        <a:ea typeface="Cambria Math"/>
                      </a:rPr>
                      <m:t>𝑠</m:t>
                    </m:r>
                  </m:oMath>
                </a14:m>
                <a:r>
                  <a:rPr lang="en-US" sz="2400" dirty="0" smtClean="0"/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199" y="3924701"/>
                <a:ext cx="4734059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2062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838200" y="4686702"/>
            <a:ext cx="6965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  <a:r>
              <a:rPr lang="en-US" sz="2400" dirty="0" smtClean="0"/>
              <a:t>. Momentum diffusivity (K</a:t>
            </a:r>
            <a:r>
              <a:rPr lang="en-US" sz="2400" baseline="-25000" dirty="0" smtClean="0"/>
              <a:t>m</a:t>
            </a:r>
            <a:r>
              <a:rPr lang="en-US" sz="2400" dirty="0" smtClean="0"/>
              <a:t>) is calculated under </a:t>
            </a:r>
            <a:r>
              <a:rPr lang="en-US" sz="2400" dirty="0" err="1" smtClean="0"/>
              <a:t>PBLh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3"/>
              <p:cNvSpPr txBox="1"/>
              <p:nvPr/>
            </p:nvSpPr>
            <p:spPr>
              <a:xfrm>
                <a:off x="1601541" y="5184857"/>
                <a:ext cx="359052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i="1" smtClean="0">
                        <a:latin typeface="Cambria Math"/>
                      </a:rPr>
                      <m:t>K</m:t>
                    </m:r>
                    <m:r>
                      <a:rPr lang="en-US" sz="2400" b="0" i="1" baseline="-25000" smtClean="0">
                        <a:latin typeface="Cambria Math"/>
                      </a:rPr>
                      <m:t>𝑚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</a:rPr>
                      <m:t>𝑘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𝑢</m:t>
                    </m:r>
                    <m:r>
                      <a:rPr lang="en-US" sz="2400" b="0" i="1" baseline="-25000" smtClean="0">
                        <a:latin typeface="Cambria Math"/>
                      </a:rPr>
                      <m:t>∗</m:t>
                    </m:r>
                  </m:oMath>
                </a14:m>
                <a:r>
                  <a:rPr lang="en-US" sz="2400" baseline="-25000" dirty="0" smtClean="0"/>
                  <a:t> </a:t>
                </a:r>
                <a:r>
                  <a:rPr lang="en-US" sz="2400" dirty="0" smtClean="0"/>
                  <a:t>z (1 - z/h) </a:t>
                </a:r>
                <a:r>
                  <a:rPr lang="en-US" sz="2400" baseline="30000" dirty="0" smtClean="0"/>
                  <a:t>p</a:t>
                </a:r>
                <a:endParaRPr lang="en-US" sz="2400" baseline="30000" dirty="0"/>
              </a:p>
            </p:txBody>
          </p:sp>
        </mc:Choice>
        <mc:Fallback xmlns="">
          <p:sp>
            <p:nvSpPr>
              <p:cNvPr id="8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1541" y="5184857"/>
                <a:ext cx="3590523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509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2396452"/>
              </p:ext>
            </p:extLst>
          </p:nvPr>
        </p:nvGraphicFramePr>
        <p:xfrm>
          <a:off x="4353864" y="3892952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1" name="Equation" r:id="rId7" imgW="114120" imgH="215640" progId="Equation.3">
                  <p:embed/>
                </p:oleObj>
              </mc:Choice>
              <mc:Fallback>
                <p:oleObj name="Equation" r:id="rId7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353864" y="3892952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38200" y="5858679"/>
            <a:ext cx="7315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5. Moist diffusivity (</a:t>
            </a:r>
            <a:r>
              <a:rPr lang="en-US" sz="2400" dirty="0" err="1" smtClean="0"/>
              <a:t>K</a:t>
            </a:r>
            <a:r>
              <a:rPr lang="en-US" sz="2400" baseline="-25000" dirty="0" err="1"/>
              <a:t>t</a:t>
            </a:r>
            <a:r>
              <a:rPr lang="en-US" sz="2400" dirty="0" smtClean="0"/>
              <a:t>) is calculated using </a:t>
            </a:r>
            <a:r>
              <a:rPr lang="en-US" sz="2400" dirty="0" err="1" smtClean="0"/>
              <a:t>Prandtl</a:t>
            </a:r>
            <a:r>
              <a:rPr lang="en-US" sz="2400" dirty="0" smtClean="0"/>
              <a:t> number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65248" y="345707"/>
            <a:ext cx="8458200" cy="1200329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Procedures in the operational HWRF </a:t>
            </a:r>
          </a:p>
          <a:p>
            <a:r>
              <a:rPr lang="en-US" sz="3600" dirty="0" smtClean="0"/>
              <a:t>PBL scheme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8759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0906" y="990600"/>
            <a:ext cx="8305800" cy="2369880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Richardson number: </a:t>
            </a:r>
          </a:p>
          <a:p>
            <a:r>
              <a:rPr lang="en-US" sz="2800" dirty="0" smtClean="0"/>
              <a:t>A parameter indicating the degree of turbulent of a fluid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</a:t>
            </a:r>
          </a:p>
          <a:p>
            <a:endParaRPr lang="en-US" sz="2800" dirty="0"/>
          </a:p>
          <a:p>
            <a:endParaRPr lang="en-US" sz="28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688347"/>
              </p:ext>
            </p:extLst>
          </p:nvPr>
        </p:nvGraphicFramePr>
        <p:xfrm>
          <a:off x="979488" y="2174875"/>
          <a:ext cx="2552700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5" name="Equation" r:id="rId3" imgW="1066680" imgH="469800" progId="Equation.3">
                  <p:embed/>
                </p:oleObj>
              </mc:Choice>
              <mc:Fallback>
                <p:oleObj name="Equation" r:id="rId3" imgW="1066680" imgH="469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9488" y="2174875"/>
                        <a:ext cx="2552700" cy="1123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41827" y="3493395"/>
            <a:ext cx="4374524" cy="707886"/>
          </a:xfrm>
          <a:prstGeom prst="rect">
            <a:avLst/>
          </a:prstGeom>
          <a:solidFill>
            <a:srgbClr val="0070C0">
              <a:alpha val="2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Bigger: fluid is more likely laminar</a:t>
            </a:r>
          </a:p>
          <a:p>
            <a:r>
              <a:rPr lang="en-US" sz="2000" dirty="0" smtClean="0"/>
              <a:t>Smaller: fluid is more likely turbulent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85482" y="51054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Critical Richardson number:  </a:t>
            </a:r>
            <a:r>
              <a:rPr lang="en-US" sz="2400" dirty="0" smtClean="0"/>
              <a:t>A number determining a fluid is turbulent or not. When the Richardson number of a fluid is smaller than this critical value,  the fluid is regarded as turbulent.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4873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789069" cy="1143000"/>
          </a:xfrm>
          <a:solidFill>
            <a:srgbClr val="FFFF00">
              <a:alpha val="20000"/>
            </a:srgbClr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" pitchFamily="34" charset="0"/>
              </a:rPr>
              <a:t>Revise PBL Height calculation in the operational HWRF (Wang)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>
            <a:off x="5659438" y="1594042"/>
            <a:ext cx="0" cy="2160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5659438" y="3754629"/>
            <a:ext cx="21224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1" name="Line 7"/>
          <p:cNvSpPr>
            <a:spLocks noChangeShapeType="1"/>
          </p:cNvSpPr>
          <p:nvPr/>
        </p:nvSpPr>
        <p:spPr bwMode="auto">
          <a:xfrm>
            <a:off x="5446713" y="2383029"/>
            <a:ext cx="2441575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7543800" y="1916113"/>
            <a:ext cx="14049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PBL top</a:t>
            </a: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5181600" y="1645374"/>
            <a:ext cx="58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Z</a:t>
            </a:r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5181600" y="3605404"/>
            <a:ext cx="58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0</a:t>
            </a:r>
          </a:p>
        </p:txBody>
      </p:sp>
      <p:sp>
        <p:nvSpPr>
          <p:cNvPr id="41995" name="AutoShape 11"/>
          <p:cNvSpPr>
            <a:spLocks/>
          </p:cNvSpPr>
          <p:nvPr/>
        </p:nvSpPr>
        <p:spPr bwMode="auto">
          <a:xfrm>
            <a:off x="6189663" y="2383029"/>
            <a:ext cx="319087" cy="1371600"/>
          </a:xfrm>
          <a:prstGeom prst="rightBrace">
            <a:avLst>
              <a:gd name="adj1" fmla="val 35821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6615113" y="2881504"/>
            <a:ext cx="12731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Cal Ri #</a:t>
            </a:r>
          </a:p>
        </p:txBody>
      </p:sp>
      <p:sp>
        <p:nvSpPr>
          <p:cNvPr id="41997" name="Cloud"/>
          <p:cNvSpPr>
            <a:spLocks noChangeAspect="1" noEditPoints="1" noChangeArrowheads="1"/>
          </p:cNvSpPr>
          <p:nvPr/>
        </p:nvSpPr>
        <p:spPr bwMode="auto">
          <a:xfrm>
            <a:off x="5659438" y="1884554"/>
            <a:ext cx="1751012" cy="46037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8F8F8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>
            <a:off x="5728494" y="4146417"/>
            <a:ext cx="0" cy="2298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>
            <a:off x="5753894" y="6419717"/>
            <a:ext cx="2209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>
            <a:off x="5536407" y="4986205"/>
            <a:ext cx="2205037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7701757" y="4475030"/>
            <a:ext cx="11001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PBL top</a:t>
            </a:r>
          </a:p>
        </p:txBody>
      </p:sp>
      <p:sp>
        <p:nvSpPr>
          <p:cNvPr id="42004" name="Text Box 20"/>
          <p:cNvSpPr txBox="1">
            <a:spLocks noChangeArrowheads="1"/>
          </p:cNvSpPr>
          <p:nvPr/>
        </p:nvSpPr>
        <p:spPr bwMode="auto">
          <a:xfrm>
            <a:off x="5296694" y="4057517"/>
            <a:ext cx="527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Z</a:t>
            </a:r>
          </a:p>
        </p:txBody>
      </p:sp>
      <p:sp>
        <p:nvSpPr>
          <p:cNvPr id="42005" name="Text Box 21"/>
          <p:cNvSpPr txBox="1">
            <a:spLocks noChangeArrowheads="1"/>
          </p:cNvSpPr>
          <p:nvPr/>
        </p:nvSpPr>
        <p:spPr bwMode="auto">
          <a:xfrm>
            <a:off x="5296694" y="6284780"/>
            <a:ext cx="527050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0</a:t>
            </a:r>
          </a:p>
        </p:txBody>
      </p:sp>
      <p:sp>
        <p:nvSpPr>
          <p:cNvPr id="42007" name="Text Box 23"/>
          <p:cNvSpPr txBox="1">
            <a:spLocks noChangeArrowheads="1"/>
          </p:cNvSpPr>
          <p:nvPr/>
        </p:nvSpPr>
        <p:spPr bwMode="auto">
          <a:xfrm>
            <a:off x="6668294" y="5586280"/>
            <a:ext cx="11509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Cal Ri #</a:t>
            </a:r>
          </a:p>
        </p:txBody>
      </p:sp>
      <p:sp>
        <p:nvSpPr>
          <p:cNvPr id="42008" name="Line 24"/>
          <p:cNvSpPr>
            <a:spLocks noChangeShapeType="1"/>
          </p:cNvSpPr>
          <p:nvPr/>
        </p:nvSpPr>
        <p:spPr bwMode="auto">
          <a:xfrm>
            <a:off x="5631657" y="5384667"/>
            <a:ext cx="206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9" name="Text Box 25"/>
          <p:cNvSpPr txBox="1">
            <a:spLocks noChangeArrowheads="1"/>
          </p:cNvSpPr>
          <p:nvPr/>
        </p:nvSpPr>
        <p:spPr bwMode="auto">
          <a:xfrm>
            <a:off x="7777957" y="5116380"/>
            <a:ext cx="9477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ML top</a:t>
            </a:r>
          </a:p>
        </p:txBody>
      </p:sp>
      <p:sp>
        <p:nvSpPr>
          <p:cNvPr id="42012" name="AutoShape 28"/>
          <p:cNvSpPr>
            <a:spLocks/>
          </p:cNvSpPr>
          <p:nvPr/>
        </p:nvSpPr>
        <p:spPr bwMode="auto">
          <a:xfrm>
            <a:off x="6830219" y="4986205"/>
            <a:ext cx="287338" cy="398462"/>
          </a:xfrm>
          <a:prstGeom prst="rightBrace">
            <a:avLst>
              <a:gd name="adj1" fmla="val 11556"/>
              <a:gd name="adj2" fmla="val 50000"/>
            </a:avLst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13" name="Cloud"/>
          <p:cNvSpPr>
            <a:spLocks noChangeAspect="1" noEditPoints="1" noChangeArrowheads="1"/>
          </p:cNvSpPr>
          <p:nvPr/>
        </p:nvSpPr>
        <p:spPr bwMode="auto">
          <a:xfrm>
            <a:off x="5823744" y="4451217"/>
            <a:ext cx="1582738" cy="49053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8F8F8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16884" y="3066939"/>
                <a:ext cx="4163136" cy="8745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𝑝𝑏𝑙h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</a:rPr>
                        <m:t>𝑅𝑖𝑐</m:t>
                      </m:r>
                      <m:r>
                        <a:rPr lang="en-US" sz="24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2400" b="0" i="1" baseline="-25000" smtClean="0">
                              <a:latin typeface="Cambria Math"/>
                              <a:ea typeface="Cambria Math"/>
                            </a:rPr>
                            <m:t>𝑣𝑎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 |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𝑈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𝑈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(0)|2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𝑔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2400" b="0" i="1" baseline="-25000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2400" b="0" i="1" baseline="-25000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884" y="3066939"/>
                <a:ext cx="4163136" cy="87459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852579" y="1698050"/>
            <a:ext cx="2805022" cy="523220"/>
          </a:xfrm>
          <a:prstGeom prst="rect">
            <a:avLst/>
          </a:prstGeom>
          <a:solidFill>
            <a:srgbClr val="0070C0">
              <a:alpha val="2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Current </a:t>
            </a:r>
            <a:r>
              <a:rPr lang="en-US" sz="2800" dirty="0" smtClean="0">
                <a:latin typeface="Calibri" pitchFamily="34" charset="0"/>
              </a:rPr>
              <a:t>scheme</a:t>
            </a:r>
            <a:endParaRPr lang="en-US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472742" y="4336481"/>
            <a:ext cx="4651420" cy="523220"/>
          </a:xfrm>
          <a:prstGeom prst="rect">
            <a:avLst/>
          </a:prstGeom>
          <a:solidFill>
            <a:srgbClr val="FF0000">
              <a:alpha val="2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Revised </a:t>
            </a:r>
            <a:r>
              <a:rPr lang="en-US" sz="2800" dirty="0" smtClean="0">
                <a:latin typeface="Calibri" pitchFamily="34" charset="0"/>
              </a:rPr>
              <a:t>method </a:t>
            </a:r>
            <a:r>
              <a:rPr lang="en-US" sz="2400" dirty="0" smtClean="0">
                <a:latin typeface="Calibri" pitchFamily="34" charset="0"/>
              </a:rPr>
              <a:t>(Pleim</a:t>
            </a:r>
            <a:r>
              <a:rPr lang="en-US" sz="2400" dirty="0" smtClean="0">
                <a:latin typeface="Calibri" pitchFamily="34" charset="0"/>
              </a:rPr>
              <a:t>,</a:t>
            </a:r>
            <a:r>
              <a:rPr lang="en-US" sz="2400" dirty="0" smtClean="0">
                <a:latin typeface="Calibri" pitchFamily="34" charset="0"/>
              </a:rPr>
              <a:t>2006)</a:t>
            </a:r>
            <a:endParaRPr lang="en-US" sz="2400" dirty="0"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01859" y="5639575"/>
                <a:ext cx="4343400" cy="8745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𝑝𝑏𝑙h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</a:rPr>
                        <m:t>𝑅𝑖𝑐</m:t>
                      </m:r>
                      <m:r>
                        <a:rPr lang="en-US" sz="24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2400" b="0" i="1" baseline="-25000" smtClean="0">
                              <a:latin typeface="Cambria Math"/>
                              <a:ea typeface="Cambria Math"/>
                            </a:rPr>
                            <m:t>𝑣𝑎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 |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𝑈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𝑈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)|2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𝑔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2400" b="0" i="1" baseline="-25000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2400" b="0" i="1" baseline="-25000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859" y="5639575"/>
                <a:ext cx="4343400" cy="8745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561264" y="2347894"/>
            <a:ext cx="4687094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>
                <a:latin typeface="Calibri" pitchFamily="34" charset="0"/>
              </a:rPr>
              <a:t>    </a:t>
            </a:r>
            <a:r>
              <a:rPr lang="en-US" sz="2400" dirty="0" err="1" smtClean="0">
                <a:latin typeface="Calibri" pitchFamily="34" charset="0"/>
              </a:rPr>
              <a:t>R</a:t>
            </a:r>
            <a:r>
              <a:rPr lang="en-US" sz="2400" baseline="-25000" dirty="0" err="1" smtClean="0">
                <a:latin typeface="Calibri" pitchFamily="34" charset="0"/>
              </a:rPr>
              <a:t>b</a:t>
            </a:r>
            <a:r>
              <a:rPr lang="en-US" sz="2400" dirty="0" smtClean="0">
                <a:latin typeface="Calibri" pitchFamily="34" charset="0"/>
              </a:rPr>
              <a:t> = f(</a:t>
            </a:r>
            <a:r>
              <a:rPr lang="en-US" sz="2400" dirty="0" err="1" smtClean="0">
                <a:latin typeface="Calibri" pitchFamily="34" charset="0"/>
              </a:rPr>
              <a:t>h,surface</a:t>
            </a:r>
            <a:r>
              <a:rPr lang="en-US" sz="2400" dirty="0" smtClean="0">
                <a:latin typeface="Calibri" pitchFamily="34" charset="0"/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>
                <a:latin typeface="Calibri" pitchFamily="34" charset="0"/>
              </a:rPr>
              <a:t>    </a:t>
            </a:r>
            <a:r>
              <a:rPr lang="en-US" sz="2400" b="1" dirty="0" smtClean="0">
                <a:solidFill>
                  <a:srgbClr val="0070C0"/>
                </a:solidFill>
                <a:latin typeface="Calibri" pitchFamily="34" charset="0"/>
              </a:rPr>
              <a:t>Surface bulk Richardson number</a:t>
            </a:r>
            <a:endParaRPr lang="en-US" sz="24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61264" y="4829150"/>
            <a:ext cx="4827689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>
                <a:latin typeface="Calibri" pitchFamily="34" charset="0"/>
              </a:rPr>
              <a:t>    </a:t>
            </a:r>
            <a:r>
              <a:rPr lang="en-US" sz="2400" dirty="0" err="1" smtClean="0">
                <a:latin typeface="Calibri" pitchFamily="34" charset="0"/>
              </a:rPr>
              <a:t>R</a:t>
            </a:r>
            <a:r>
              <a:rPr lang="en-US" sz="2400" baseline="-25000" dirty="0" err="1" smtClean="0">
                <a:latin typeface="Calibri" pitchFamily="34" charset="0"/>
              </a:rPr>
              <a:t>b</a:t>
            </a:r>
            <a:r>
              <a:rPr lang="en-US" sz="2400" dirty="0" smtClean="0">
                <a:latin typeface="Calibri" pitchFamily="34" charset="0"/>
              </a:rPr>
              <a:t> = f(h, mixed layer, first layer)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>
                <a:latin typeface="Calibri" pitchFamily="34" charset="0"/>
              </a:rPr>
              <a:t>    </a:t>
            </a:r>
            <a:r>
              <a:rPr lang="en-US" sz="2400" b="1" dirty="0" smtClean="0">
                <a:solidFill>
                  <a:srgbClr val="0070C0"/>
                </a:solidFill>
                <a:latin typeface="Calibri" pitchFamily="34" charset="0"/>
              </a:rPr>
              <a:t>two-layer bulk Richardson number</a:t>
            </a:r>
            <a:endParaRPr lang="en-US" sz="2400" b="1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50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5" name="Picture 5" descr="tmean_cyl_u_8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04825"/>
            <a:ext cx="4030663" cy="300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806" name="Picture 6" descr="tmean_cyl_u_8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138" y="504825"/>
            <a:ext cx="4030662" cy="300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1095375" y="88900"/>
            <a:ext cx="2733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Calibri" pitchFamily="34" charset="0"/>
              </a:rPr>
              <a:t>HWRF-OPERATION</a:t>
            </a: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5340350" y="76200"/>
            <a:ext cx="2733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Calibri" pitchFamily="34" charset="0"/>
              </a:rPr>
              <a:t>NEW PBL-H&amp;K</a:t>
            </a:r>
          </a:p>
        </p:txBody>
      </p:sp>
      <p:sp>
        <p:nvSpPr>
          <p:cNvPr id="76809" name="Text Box 9"/>
          <p:cNvSpPr txBox="1">
            <a:spLocks noChangeArrowheads="1"/>
          </p:cNvSpPr>
          <p:nvPr/>
        </p:nvSpPr>
        <p:spPr bwMode="auto">
          <a:xfrm>
            <a:off x="952500" y="1647825"/>
            <a:ext cx="1006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PBLH</a:t>
            </a:r>
          </a:p>
        </p:txBody>
      </p:sp>
      <p:sp>
        <p:nvSpPr>
          <p:cNvPr id="76810" name="Text Box 10"/>
          <p:cNvSpPr txBox="1">
            <a:spLocks noChangeArrowheads="1"/>
          </p:cNvSpPr>
          <p:nvPr/>
        </p:nvSpPr>
        <p:spPr bwMode="auto">
          <a:xfrm>
            <a:off x="1311275" y="2362200"/>
            <a:ext cx="1736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Max Wind H</a:t>
            </a:r>
          </a:p>
        </p:txBody>
      </p:sp>
      <p:pic>
        <p:nvPicPr>
          <p:cNvPr id="76812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86" r="3557" b="4092"/>
          <a:stretch>
            <a:fillRect/>
          </a:stretch>
        </p:blipFill>
        <p:spPr bwMode="auto">
          <a:xfrm>
            <a:off x="152400" y="3286125"/>
            <a:ext cx="4191000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6813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82" t="6139" r="3162" b="3836"/>
          <a:stretch>
            <a:fillRect/>
          </a:stretch>
        </p:blipFill>
        <p:spPr bwMode="auto">
          <a:xfrm>
            <a:off x="4724400" y="3505200"/>
            <a:ext cx="41910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6814" name="AutoShape 14"/>
          <p:cNvSpPr>
            <a:spLocks noChangeArrowheads="1"/>
          </p:cNvSpPr>
          <p:nvPr/>
        </p:nvSpPr>
        <p:spPr bwMode="auto">
          <a:xfrm>
            <a:off x="1905000" y="5715000"/>
            <a:ext cx="914400" cy="228600"/>
          </a:xfrm>
          <a:prstGeom prst="lef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15" name="AutoShape 15"/>
          <p:cNvSpPr>
            <a:spLocks noChangeArrowheads="1"/>
          </p:cNvSpPr>
          <p:nvPr/>
        </p:nvSpPr>
        <p:spPr bwMode="auto">
          <a:xfrm>
            <a:off x="1905000" y="4572000"/>
            <a:ext cx="1143000" cy="457200"/>
          </a:xfrm>
          <a:prstGeom prst="rightArrow">
            <a:avLst>
              <a:gd name="adj1" fmla="val 50000"/>
              <a:gd name="adj2" fmla="val 6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16" name="AutoShape 16"/>
          <p:cNvSpPr>
            <a:spLocks noChangeArrowheads="1"/>
          </p:cNvSpPr>
          <p:nvPr/>
        </p:nvSpPr>
        <p:spPr bwMode="auto">
          <a:xfrm>
            <a:off x="6019800" y="4572000"/>
            <a:ext cx="1143000" cy="457200"/>
          </a:xfrm>
          <a:prstGeom prst="rightArrow">
            <a:avLst>
              <a:gd name="adj1" fmla="val 50000"/>
              <a:gd name="adj2" fmla="val 6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17" name="AutoShape 17"/>
          <p:cNvSpPr>
            <a:spLocks noChangeArrowheads="1"/>
          </p:cNvSpPr>
          <p:nvPr/>
        </p:nvSpPr>
        <p:spPr bwMode="auto">
          <a:xfrm>
            <a:off x="6019800" y="5715000"/>
            <a:ext cx="1143000" cy="304800"/>
          </a:xfrm>
          <a:prstGeom prst="leftArrow">
            <a:avLst>
              <a:gd name="adj1" fmla="val 50000"/>
              <a:gd name="adj2" fmla="val 9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20" name="Text Box 20"/>
          <p:cNvSpPr txBox="1">
            <a:spLocks noChangeArrowheads="1"/>
          </p:cNvSpPr>
          <p:nvPr/>
        </p:nvSpPr>
        <p:spPr bwMode="auto">
          <a:xfrm>
            <a:off x="838200" y="50292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PBL</a:t>
            </a:r>
          </a:p>
        </p:txBody>
      </p:sp>
      <p:sp>
        <p:nvSpPr>
          <p:cNvPr id="76821" name="Text Box 21"/>
          <p:cNvSpPr txBox="1">
            <a:spLocks noChangeArrowheads="1"/>
          </p:cNvSpPr>
          <p:nvPr/>
        </p:nvSpPr>
        <p:spPr bwMode="auto">
          <a:xfrm>
            <a:off x="7315200" y="5576888"/>
            <a:ext cx="68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PBL</a:t>
            </a:r>
          </a:p>
        </p:txBody>
      </p:sp>
      <p:sp>
        <p:nvSpPr>
          <p:cNvPr id="76822" name="Text Box 22"/>
          <p:cNvSpPr txBox="1">
            <a:spLocks noChangeArrowheads="1"/>
          </p:cNvSpPr>
          <p:nvPr/>
        </p:nvSpPr>
        <p:spPr bwMode="auto">
          <a:xfrm>
            <a:off x="4191000" y="7620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Ideal</a:t>
            </a:r>
          </a:p>
        </p:txBody>
      </p:sp>
      <p:sp>
        <p:nvSpPr>
          <p:cNvPr id="76823" name="Text Box 23"/>
          <p:cNvSpPr txBox="1">
            <a:spLocks noChangeArrowheads="1"/>
          </p:cNvSpPr>
          <p:nvPr/>
        </p:nvSpPr>
        <p:spPr bwMode="auto">
          <a:xfrm>
            <a:off x="4114800" y="3886200"/>
            <a:ext cx="7620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Real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EARL</a:t>
            </a:r>
          </a:p>
          <a:p>
            <a:pPr>
              <a:spcBef>
                <a:spcPct val="50000"/>
              </a:spcBef>
            </a:pPr>
            <a:r>
              <a:rPr lang="en-US" sz="1400" b="1"/>
              <a:t>F24</a:t>
            </a:r>
          </a:p>
        </p:txBody>
      </p:sp>
      <p:sp>
        <p:nvSpPr>
          <p:cNvPr id="76824" name="Text Box 24"/>
          <p:cNvSpPr txBox="1">
            <a:spLocks noChangeArrowheads="1"/>
          </p:cNvSpPr>
          <p:nvPr/>
        </p:nvSpPr>
        <p:spPr bwMode="auto">
          <a:xfrm>
            <a:off x="6096000" y="5119688"/>
            <a:ext cx="1219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Inflow H</a:t>
            </a:r>
          </a:p>
        </p:txBody>
      </p:sp>
      <p:sp>
        <p:nvSpPr>
          <p:cNvPr id="76825" name="Text Box 25"/>
          <p:cNvSpPr txBox="1">
            <a:spLocks noChangeArrowheads="1"/>
          </p:cNvSpPr>
          <p:nvPr/>
        </p:nvSpPr>
        <p:spPr bwMode="auto">
          <a:xfrm>
            <a:off x="1219200" y="5272088"/>
            <a:ext cx="1219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Inflow H</a:t>
            </a:r>
          </a:p>
        </p:txBody>
      </p:sp>
    </p:spTree>
    <p:extLst>
      <p:ext uri="{BB962C8B-B14F-4D97-AF65-F5344CB8AC3E}">
        <p14:creationId xmlns:p14="http://schemas.microsoft.com/office/powerpoint/2010/main" val="321603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838200"/>
            <a:ext cx="838199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    However,  it has been noted that GFS PBL scheme tends to underestimate the PBL height under certain conditions although the PBL height is overestimated in hurricane conditions.</a:t>
            </a:r>
          </a:p>
          <a:p>
            <a:r>
              <a:rPr lang="en-US" sz="2800" dirty="0" smtClean="0"/>
              <a:t>      As a result, the usage of two-layer Richardson number  may cause more underestimation of PBL height despite of better representation of hurricane PBL.</a:t>
            </a:r>
          </a:p>
          <a:p>
            <a:r>
              <a:rPr lang="en-US" sz="2800" dirty="0" smtClean="0"/>
              <a:t>      Vickers and </a:t>
            </a:r>
            <a:r>
              <a:rPr lang="en-US" sz="2800" dirty="0" err="1" smtClean="0"/>
              <a:t>Mahrt</a:t>
            </a:r>
            <a:r>
              <a:rPr lang="en-US" sz="2800" dirty="0" smtClean="0"/>
              <a:t> (2004) suggested that it produced better results by using various critical Richardson number depended on surface </a:t>
            </a:r>
            <a:r>
              <a:rPr lang="en-US" sz="2800" dirty="0" err="1" smtClean="0"/>
              <a:t>Rossby</a:t>
            </a:r>
            <a:r>
              <a:rPr lang="en-US" sz="2800" dirty="0" smtClean="0"/>
              <a:t> number (R</a:t>
            </a:r>
            <a:r>
              <a:rPr lang="en-US" sz="2800" baseline="-25000" dirty="0" smtClean="0"/>
              <a:t>o</a:t>
            </a:r>
            <a:r>
              <a:rPr lang="en-US" sz="2800" dirty="0" smtClean="0"/>
              <a:t>) with keeping surface bulk Richardson number.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0965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journals.ametsoc.org/na101/home/literatum/publisher/ams/journals/content/apme1/2004/15200450-43.11/jam2160.1/production/images/large/i1520-0450-43-11-1736-f06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362200"/>
            <a:ext cx="6191250" cy="421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209800" y="1371600"/>
                <a:ext cx="4509752" cy="8745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𝑝𝑏𝑙h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</a:rPr>
                        <m:t>𝑅𝑖𝑐</m:t>
                      </m:r>
                      <m:r>
                        <a:rPr lang="en-US" sz="2400" b="0" i="1" smtClean="0">
                          <a:latin typeface="Cambria Math"/>
                        </a:rPr>
                        <m:t>(</m:t>
                      </m:r>
                      <m:r>
                        <a:rPr lang="en-US" sz="2400" b="0" i="1" smtClean="0">
                          <a:latin typeface="Cambria Math"/>
                        </a:rPr>
                        <m:t>𝑅𝑜</m:t>
                      </m:r>
                      <m:r>
                        <a:rPr lang="en-US" sz="2400" b="0" i="1" smtClean="0">
                          <a:latin typeface="Cambria Math"/>
                        </a:rPr>
                        <m:t>) 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2400" b="0" i="1" baseline="-25000" smtClean="0">
                              <a:latin typeface="Cambria Math"/>
                              <a:ea typeface="Cambria Math"/>
                            </a:rPr>
                            <m:t>𝑣𝑎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 |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𝑈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|</m:t>
                          </m:r>
                          <m:r>
                            <a:rPr lang="en-US" sz="2400" b="0" i="1" baseline="30000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𝑔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2400" b="0" i="1" baseline="-25000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2400" b="0" i="1" baseline="-25000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1371600"/>
                <a:ext cx="4509752" cy="8745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1066800" y="457200"/>
            <a:ext cx="70973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Using the </a:t>
            </a:r>
            <a:r>
              <a:rPr lang="en-US" sz="2400" dirty="0" smtClean="0"/>
              <a:t>surface bulk </a:t>
            </a:r>
            <a:r>
              <a:rPr lang="en-US" sz="2400" dirty="0" err="1" smtClean="0"/>
              <a:t>Ri</a:t>
            </a:r>
            <a:r>
              <a:rPr lang="en-US" sz="2400" dirty="0" smtClean="0"/>
              <a:t> </a:t>
            </a:r>
            <a:r>
              <a:rPr lang="en-US" sz="2400" dirty="0" err="1" smtClean="0"/>
              <a:t>fo</a:t>
            </a:r>
            <a:r>
              <a:rPr lang="en-US" sz="2400" dirty="0" smtClean="0"/>
              <a:t> PBL </a:t>
            </a:r>
            <a:r>
              <a:rPr lang="en-US" sz="2400" dirty="0" smtClean="0"/>
              <a:t>height but </a:t>
            </a:r>
            <a:r>
              <a:rPr lang="en-US" sz="2400" dirty="0" err="1" smtClean="0"/>
              <a:t>Ric</a:t>
            </a:r>
            <a:r>
              <a:rPr lang="en-US" sz="2400" dirty="0" smtClean="0"/>
              <a:t> is not a constant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0" y="6061656"/>
            <a:ext cx="2133600" cy="646331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Vickers and </a:t>
            </a:r>
            <a:r>
              <a:rPr lang="en-US" b="1" dirty="0" err="1" smtClean="0"/>
              <a:t>Mahrt</a:t>
            </a:r>
            <a:r>
              <a:rPr lang="en-US" b="1" dirty="0" smtClean="0"/>
              <a:t> (2004)</a:t>
            </a:r>
            <a:endParaRPr lang="en-US" b="1" dirty="0"/>
          </a:p>
        </p:txBody>
      </p:sp>
      <p:sp>
        <p:nvSpPr>
          <p:cNvPr id="5" name="Oval 4"/>
          <p:cNvSpPr/>
          <p:nvPr/>
        </p:nvSpPr>
        <p:spPr>
          <a:xfrm>
            <a:off x="5867400" y="4648200"/>
            <a:ext cx="1905000" cy="1600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324600" y="4278868"/>
            <a:ext cx="2590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Hurricane environment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17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3"/>
              <p:cNvSpPr txBox="1"/>
              <p:nvPr/>
            </p:nvSpPr>
            <p:spPr>
              <a:xfrm>
                <a:off x="1237178" y="2898462"/>
                <a:ext cx="4343400" cy="6903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b="0" dirty="0" smtClean="0"/>
                  <a:t>PBL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h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</a:rPr>
                      <m:t>𝑅𝑖𝑐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  <m:r>
                          <a:rPr lang="en-US" sz="2400" b="0" i="1" baseline="-25000" smtClean="0">
                            <a:latin typeface="Cambria Math"/>
                            <a:ea typeface="Cambria Math"/>
                          </a:rPr>
                          <m:t>𝑣𝑎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 |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𝑈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h</m:t>
                            </m:r>
                          </m:e>
                        </m:d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𝑈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(0)|2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𝑔</m:t>
                        </m:r>
                        <m:r>
                          <a:rPr lang="en-US" sz="2400" b="0" i="1" smtClean="0">
                            <a:latin typeface="Cambria Math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  <m:r>
                          <a:rPr lang="en-US" sz="2400" b="0" i="1" baseline="-25000" smtClean="0">
                            <a:latin typeface="Cambria Math"/>
                            <a:ea typeface="Cambria Math"/>
                          </a:rPr>
                          <m:t>𝑣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h</m:t>
                            </m:r>
                          </m:e>
                        </m:d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  <m:r>
                          <a:rPr lang="en-US" sz="2400" b="0" i="1" baseline="-25000" smtClean="0"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7178" y="2898462"/>
                <a:ext cx="4343400" cy="690382"/>
              </a:xfrm>
              <a:prstGeom prst="rect">
                <a:avLst/>
              </a:prstGeom>
              <a:blipFill rotWithShape="1">
                <a:blip r:embed="rId3"/>
                <a:stretch>
                  <a:fillRect l="-2247" b="-8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862615" y="2460608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. First guess PBL height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48127" y="3815402"/>
                <a:ext cx="524921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3. Update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𝜃</m:t>
                    </m:r>
                    <m:r>
                      <a:rPr lang="en-US" sz="2400" b="0" i="1" baseline="-25000" smtClean="0">
                        <a:latin typeface="Cambria Math"/>
                        <a:ea typeface="Cambria Math"/>
                      </a:rPr>
                      <m:t>𝑠</m:t>
                    </m:r>
                    <m:r>
                      <a:rPr lang="en-US" sz="2400" b="0" i="1" baseline="-25000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400" dirty="0" smtClean="0"/>
                  <a:t> using the first guess </a:t>
                </a:r>
                <a:r>
                  <a:rPr lang="en-US" sz="2400" dirty="0" err="1" smtClean="0"/>
                  <a:t>PBLh</a:t>
                </a:r>
                <a:r>
                  <a:rPr lang="en-US" sz="2400" dirty="0" smtClean="0"/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127" y="3815402"/>
                <a:ext cx="5249214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1742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30152" y="4386365"/>
                <a:ext cx="473405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4</a:t>
                </a:r>
                <a:r>
                  <a:rPr lang="en-US" sz="2400" dirty="0" smtClean="0"/>
                  <a:t>. Update </a:t>
                </a:r>
                <a:r>
                  <a:rPr lang="en-US" sz="2400" dirty="0" err="1" smtClean="0"/>
                  <a:t>PBLh</a:t>
                </a:r>
                <a:r>
                  <a:rPr lang="en-US" sz="2400" dirty="0" smtClean="0"/>
                  <a:t> using updated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𝜃</m:t>
                    </m:r>
                    <m:r>
                      <a:rPr lang="en-US" sz="2400" b="0" i="1" baseline="-25000" smtClean="0">
                        <a:latin typeface="Cambria Math"/>
                        <a:ea typeface="Cambria Math"/>
                      </a:rPr>
                      <m:t>𝑠</m:t>
                    </m:r>
                  </m:oMath>
                </a14:m>
                <a:r>
                  <a:rPr lang="en-US" sz="2400" dirty="0" smtClean="0"/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152" y="4386365"/>
                <a:ext cx="4734059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1931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817272" y="4954024"/>
            <a:ext cx="6965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5. Momentum diffusivity (K</a:t>
            </a:r>
            <a:r>
              <a:rPr lang="en-US" sz="2400" baseline="-25000" dirty="0" smtClean="0"/>
              <a:t>m</a:t>
            </a:r>
            <a:r>
              <a:rPr lang="en-US" sz="2400" dirty="0" smtClean="0"/>
              <a:t>) is calculated under </a:t>
            </a:r>
            <a:r>
              <a:rPr lang="en-US" sz="2400" dirty="0" err="1" smtClean="0"/>
              <a:t>PBLh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3"/>
              <p:cNvSpPr txBox="1"/>
              <p:nvPr/>
            </p:nvSpPr>
            <p:spPr>
              <a:xfrm>
                <a:off x="1580613" y="5452179"/>
                <a:ext cx="359052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i="1" smtClean="0">
                        <a:latin typeface="Cambria Math"/>
                      </a:rPr>
                      <m:t>K</m:t>
                    </m:r>
                    <m:r>
                      <a:rPr lang="en-US" sz="2400" b="0" i="1" baseline="-25000" smtClean="0">
                        <a:latin typeface="Cambria Math"/>
                      </a:rPr>
                      <m:t>𝑚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</a:rPr>
                      <m:t>𝑘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𝑢</m:t>
                    </m:r>
                    <m:r>
                      <a:rPr lang="en-US" sz="2400" b="0" i="1" baseline="-25000" smtClean="0">
                        <a:latin typeface="Cambria Math"/>
                      </a:rPr>
                      <m:t>∗</m:t>
                    </m:r>
                  </m:oMath>
                </a14:m>
                <a:r>
                  <a:rPr lang="en-US" sz="2400" baseline="-25000" dirty="0" smtClean="0"/>
                  <a:t> </a:t>
                </a:r>
                <a:r>
                  <a:rPr lang="en-US" sz="2400" dirty="0" smtClean="0"/>
                  <a:t>z (1 - z/h) </a:t>
                </a:r>
                <a:r>
                  <a:rPr lang="en-US" sz="2400" baseline="30000" dirty="0" smtClean="0"/>
                  <a:t>p</a:t>
                </a:r>
                <a:endParaRPr lang="en-US" sz="2400" baseline="30000" dirty="0"/>
              </a:p>
            </p:txBody>
          </p:sp>
        </mc:Choice>
        <mc:Fallback xmlns="">
          <p:sp>
            <p:nvSpPr>
              <p:cNvPr id="8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0613" y="5452179"/>
                <a:ext cx="3590523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340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1055482"/>
              </p:ext>
            </p:extLst>
          </p:nvPr>
        </p:nvGraphicFramePr>
        <p:xfrm>
          <a:off x="4367817" y="4354616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1" name="Equation" r:id="rId7" imgW="114120" imgH="215640" progId="Equation.3">
                  <p:embed/>
                </p:oleObj>
              </mc:Choice>
              <mc:Fallback>
                <p:oleObj name="Equation" r:id="rId7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367817" y="4354616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29615" y="6089511"/>
            <a:ext cx="7315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6. Moist diffusivity (</a:t>
            </a:r>
            <a:r>
              <a:rPr lang="en-US" sz="2400" dirty="0" err="1" smtClean="0"/>
              <a:t>K</a:t>
            </a:r>
            <a:r>
              <a:rPr lang="en-US" sz="2400" baseline="-25000" dirty="0" err="1"/>
              <a:t>t</a:t>
            </a:r>
            <a:r>
              <a:rPr lang="en-US" sz="2400" dirty="0" smtClean="0"/>
              <a:t>) is calculated using </a:t>
            </a:r>
            <a:r>
              <a:rPr lang="en-US" sz="2400" dirty="0" err="1" smtClean="0"/>
              <a:t>Prandtl</a:t>
            </a:r>
            <a:r>
              <a:rPr lang="en-US" sz="2400" dirty="0" smtClean="0"/>
              <a:t> number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65248" y="345707"/>
            <a:ext cx="8458200" cy="1200329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Procedures in the newly proposed HWRF </a:t>
            </a:r>
          </a:p>
          <a:p>
            <a:r>
              <a:rPr lang="en-US" sz="3600" dirty="0" smtClean="0"/>
              <a:t>PBL scheme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817272" y="1905000"/>
            <a:ext cx="5583528" cy="461665"/>
          </a:xfrm>
          <a:prstGeom prst="rect">
            <a:avLst/>
          </a:prstGeom>
          <a:solidFill>
            <a:srgbClr val="FF0000">
              <a:alpha val="2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1. Calculate critical Richardson number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3976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journals.ametsoc.org/na101/home/literatum/publisher/ams/journals/content/apme1/2004/15200450-43.11/jam2160.1/production/images/medium/i1520-0450-43-11-1736-e1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273" y="1525587"/>
            <a:ext cx="4710113" cy="810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39253" y="2793603"/>
            <a:ext cx="50517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err="1" smtClean="0"/>
              <a:t>R</a:t>
            </a:r>
            <a:r>
              <a:rPr lang="en-US" sz="2800" i="1" baseline="-25000" dirty="0" err="1" smtClean="0"/>
              <a:t>ic</a:t>
            </a:r>
            <a:r>
              <a:rPr lang="en-US" sz="2800" dirty="0" smtClean="0"/>
              <a:t> = 0.16(10</a:t>
            </a:r>
            <a:r>
              <a:rPr lang="en-US" sz="2800" baseline="30000" dirty="0" smtClean="0"/>
              <a:t>−7</a:t>
            </a:r>
            <a:r>
              <a:rPr lang="en-US" sz="2800" i="1" dirty="0" smtClean="0"/>
              <a:t>R</a:t>
            </a:r>
            <a:r>
              <a:rPr lang="en-US" sz="2800" i="1" baseline="-25000" dirty="0" smtClean="0"/>
              <a:t>o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−0.18</a:t>
            </a:r>
            <a:r>
              <a:rPr lang="en-US" sz="2800" dirty="0" smtClean="0"/>
              <a:t>  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1066800" y="4648200"/>
                <a:ext cx="6096000" cy="11353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𝑝𝑏𝑙h</m:t>
                      </m:r>
                      <m:r>
                        <a:rPr lang="en-US" sz="3200" b="0" i="1" smtClean="0">
                          <a:latin typeface="Cambria Math"/>
                        </a:rPr>
                        <m:t>=</m:t>
                      </m:r>
                      <m:r>
                        <a:rPr lang="en-US" sz="3200" b="0" i="1" smtClean="0">
                          <a:latin typeface="Cambria Math"/>
                        </a:rPr>
                        <m:t>𝑅𝑖𝑐</m:t>
                      </m:r>
                      <m:r>
                        <a:rPr lang="en-US" sz="3200" b="0" i="1" smtClean="0">
                          <a:latin typeface="Cambria Math"/>
                        </a:rPr>
                        <m:t>(</m:t>
                      </m:r>
                      <m:r>
                        <a:rPr lang="en-US" sz="3200" b="0" i="1" smtClean="0">
                          <a:latin typeface="Cambria Math"/>
                        </a:rPr>
                        <m:t>𝑅𝑜</m:t>
                      </m:r>
                      <m:r>
                        <a:rPr lang="en-US" sz="3200" b="0" i="1" smtClean="0">
                          <a:latin typeface="Cambria Math"/>
                        </a:rPr>
                        <m:t>) </m:t>
                      </m:r>
                      <m:f>
                        <m:f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3200" b="0" i="1" baseline="-25000" smtClean="0">
                              <a:latin typeface="Cambria Math"/>
                              <a:ea typeface="Cambria Math"/>
                            </a:rPr>
                            <m:t>𝑣𝑎</m:t>
                          </m:r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 |</m:t>
                          </m:r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𝑈</m:t>
                          </m:r>
                          <m:d>
                            <m:dPr>
                              <m:ctrlP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h</m:t>
                              </m:r>
                            </m:e>
                          </m:d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|</m:t>
                          </m:r>
                          <m:r>
                            <a:rPr lang="en-US" sz="3200" b="0" i="1" baseline="30000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/>
                            </a:rPr>
                            <m:t>𝑔</m:t>
                          </m:r>
                          <m:r>
                            <a:rPr lang="en-US" sz="3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3200" b="0" i="1" baseline="-25000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  <m:d>
                            <m:dPr>
                              <m:ctrlP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h</m:t>
                              </m:r>
                            </m:e>
                          </m:d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3200" b="0" i="1" baseline="-25000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648200"/>
                <a:ext cx="6096000" cy="11353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5095580" y="1220787"/>
            <a:ext cx="3352800" cy="3352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707349" y="1699280"/>
            <a:ext cx="4114800" cy="461665"/>
          </a:xfrm>
          <a:prstGeom prst="rect">
            <a:avLst/>
          </a:prstGeom>
          <a:solidFill>
            <a:srgbClr val="FF0000">
              <a:alpha val="2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~ 30/(10</a:t>
            </a:r>
            <a:r>
              <a:rPr lang="en-US" sz="2400" baseline="30000" dirty="0" smtClean="0"/>
              <a:t>-4</a:t>
            </a:r>
            <a:r>
              <a:rPr lang="en-US" sz="2400" dirty="0" smtClean="0"/>
              <a:t> * 10</a:t>
            </a:r>
            <a:r>
              <a:rPr lang="en-US" sz="2400" baseline="30000" dirty="0" smtClean="0"/>
              <a:t>-2</a:t>
            </a:r>
            <a:r>
              <a:rPr lang="en-US" sz="2400" dirty="0" smtClean="0"/>
              <a:t>)  ~ 3.0E+7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81280" y="2834766"/>
            <a:ext cx="2819400" cy="461665"/>
          </a:xfrm>
          <a:prstGeom prst="rect">
            <a:avLst/>
          </a:prstGeom>
          <a:solidFill>
            <a:srgbClr val="FF0000">
              <a:alpha val="2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0.16* 30</a:t>
            </a:r>
            <a:r>
              <a:rPr lang="en-US" sz="2400" baseline="30000" dirty="0" smtClean="0"/>
              <a:t>-0.18  </a:t>
            </a:r>
            <a:r>
              <a:rPr lang="en-US" sz="2400" dirty="0"/>
              <a:t>~</a:t>
            </a:r>
            <a:r>
              <a:rPr lang="en-US" sz="2400" dirty="0" smtClean="0"/>
              <a:t> 0.087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704997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</a:t>
            </a:r>
            <a:r>
              <a:rPr lang="en-US" sz="3600" dirty="0" smtClean="0"/>
              <a:t>urface </a:t>
            </a:r>
            <a:r>
              <a:rPr lang="en-US" sz="3600" dirty="0" err="1" smtClean="0"/>
              <a:t>Rossby</a:t>
            </a:r>
            <a:r>
              <a:rPr lang="en-US" sz="3600" dirty="0" smtClean="0"/>
              <a:t> number (R</a:t>
            </a:r>
            <a:r>
              <a:rPr lang="en-US" sz="3600" baseline="-25000" dirty="0" smtClean="0"/>
              <a:t>o</a:t>
            </a:r>
            <a:r>
              <a:rPr lang="en-US" sz="3600" dirty="0" smtClean="0"/>
              <a:t>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52084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689</Words>
  <Application>Microsoft Office PowerPoint</Application>
  <PresentationFormat>On-screen Show (4:3)</PresentationFormat>
  <Paragraphs>81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Office Theme</vt:lpstr>
      <vt:lpstr>Equation</vt:lpstr>
      <vt:lpstr>Microsoft Equation 3.0</vt:lpstr>
      <vt:lpstr>Revision of the PBL height definition in the HWRF operational PBL scheme</vt:lpstr>
      <vt:lpstr>PowerPoint Presentation</vt:lpstr>
      <vt:lpstr>PowerPoint Presentation</vt:lpstr>
      <vt:lpstr>Revise PBL Height calculation in the operational HWRF (Wang)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Plans</vt:lpstr>
      <vt:lpstr>Pros/cons of the operational HWRF PBL scheme</vt:lpstr>
    </vt:vector>
  </TitlesOfParts>
  <Company>EMC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Young C. Kwon</dc:creator>
  <cp:lastModifiedBy>Young C. Kwon</cp:lastModifiedBy>
  <cp:revision>106</cp:revision>
  <cp:lastPrinted>2012-10-15T17:50:14Z</cp:lastPrinted>
  <dcterms:created xsi:type="dcterms:W3CDTF">2012-10-15T13:53:26Z</dcterms:created>
  <dcterms:modified xsi:type="dcterms:W3CDTF">2012-10-18T14:09:40Z</dcterms:modified>
</cp:coreProperties>
</file>