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1" r:id="rId3"/>
    <p:sldId id="262" r:id="rId4"/>
    <p:sldId id="259" r:id="rId5"/>
    <p:sldId id="260" r:id="rId6"/>
    <p:sldId id="263" r:id="rId7"/>
    <p:sldId id="257" r:id="rId8"/>
    <p:sldId id="256" r:id="rId9"/>
    <p:sldId id="258"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7" autoAdjust="0"/>
    <p:restoredTop sz="94660"/>
  </p:normalViewPr>
  <p:slideViewPr>
    <p:cSldViewPr snapToGrid="0" snapToObjects="1">
      <p:cViewPr varScale="1">
        <p:scale>
          <a:sx n="164" d="100"/>
          <a:sy n="164" d="100"/>
        </p:scale>
        <p:origin x="-4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8999C4-C6ED-DF4A-B658-2EBAEE49DFEC}"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172890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999C4-C6ED-DF4A-B658-2EBAEE49DFEC}"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170265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999C4-C6ED-DF4A-B658-2EBAEE49DFEC}"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426788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8999C4-C6ED-DF4A-B658-2EBAEE49DFEC}"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388963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8999C4-C6ED-DF4A-B658-2EBAEE49DFEC}" type="datetimeFigureOut">
              <a:rPr lang="en-US" smtClean="0"/>
              <a:t>10/16/12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52775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8999C4-C6ED-DF4A-B658-2EBAEE49DFEC}"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423371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8999C4-C6ED-DF4A-B658-2EBAEE49DFEC}" type="datetimeFigureOut">
              <a:rPr lang="en-US" smtClean="0"/>
              <a:t>10/16/12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168041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8999C4-C6ED-DF4A-B658-2EBAEE49DFEC}" type="datetimeFigureOut">
              <a:rPr lang="en-US" smtClean="0"/>
              <a:t>10/16/12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221801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999C4-C6ED-DF4A-B658-2EBAEE49DFEC}" type="datetimeFigureOut">
              <a:rPr lang="en-US" smtClean="0"/>
              <a:t>10/16/12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76273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999C4-C6ED-DF4A-B658-2EBAEE49DFEC}"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104325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8999C4-C6ED-DF4A-B658-2EBAEE49DFEC}" type="datetimeFigureOut">
              <a:rPr lang="en-US" smtClean="0"/>
              <a:t>10/16/12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19D1-736B-474C-9209-BC4D44F7A4DA}" type="slidenum">
              <a:rPr lang="en-US" smtClean="0"/>
              <a:t>‹#›</a:t>
            </a:fld>
            <a:endParaRPr lang="en-US"/>
          </a:p>
        </p:txBody>
      </p:sp>
    </p:spTree>
    <p:extLst>
      <p:ext uri="{BB962C8B-B14F-4D97-AF65-F5344CB8AC3E}">
        <p14:creationId xmlns:p14="http://schemas.microsoft.com/office/powerpoint/2010/main" val="3272104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999C4-C6ED-DF4A-B658-2EBAEE49DFEC}" type="datetimeFigureOut">
              <a:rPr lang="en-US" smtClean="0"/>
              <a:t>10/16/12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219D1-736B-474C-9209-BC4D44F7A4DA}" type="slidenum">
              <a:rPr lang="en-US" smtClean="0"/>
              <a:t>‹#›</a:t>
            </a:fld>
            <a:endParaRPr lang="en-US"/>
          </a:p>
        </p:txBody>
      </p:sp>
    </p:spTree>
    <p:extLst>
      <p:ext uri="{BB962C8B-B14F-4D97-AF65-F5344CB8AC3E}">
        <p14:creationId xmlns:p14="http://schemas.microsoft.com/office/powerpoint/2010/main" val="3365361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Schematic of hurricane microphysics</a:t>
            </a:r>
            <a:endParaRPr lang="en-US" dirty="0"/>
          </a:p>
        </p:txBody>
      </p:sp>
      <p:sp>
        <p:nvSpPr>
          <p:cNvPr id="4" name="Text Placeholder 3"/>
          <p:cNvSpPr>
            <a:spLocks noGrp="1"/>
          </p:cNvSpPr>
          <p:nvPr>
            <p:ph type="body" sz="half" idx="2"/>
          </p:nvPr>
        </p:nvSpPr>
        <p:spPr/>
        <p:txBody>
          <a:bodyPr>
            <a:normAutofit fontScale="92500"/>
          </a:bodyPr>
          <a:lstStyle/>
          <a:p>
            <a:pPr algn="ctr"/>
            <a:r>
              <a:rPr lang="en-US" dirty="0" smtClean="0"/>
              <a:t>Figure 15 from Black and </a:t>
            </a:r>
            <a:r>
              <a:rPr lang="en-US" dirty="0" err="1" smtClean="0"/>
              <a:t>Hallett</a:t>
            </a:r>
            <a:r>
              <a:rPr lang="en-US" dirty="0" smtClean="0"/>
              <a:t>, 1999 JAS</a:t>
            </a:r>
          </a:p>
          <a:p>
            <a:pPr algn="ctr"/>
            <a:r>
              <a:rPr lang="en-US" dirty="0" smtClean="0"/>
              <a:t>Hurricane microphysics changes rapidly through the </a:t>
            </a:r>
            <a:r>
              <a:rPr lang="en-US" dirty="0" err="1" smtClean="0"/>
              <a:t>eyewall</a:t>
            </a:r>
            <a:r>
              <a:rPr lang="en-US" dirty="0" smtClean="0"/>
              <a:t>, from a narrow region dominated by </a:t>
            </a:r>
            <a:r>
              <a:rPr lang="en-US" dirty="0" err="1" smtClean="0"/>
              <a:t>graupel</a:t>
            </a:r>
            <a:r>
              <a:rPr lang="en-US" dirty="0" smtClean="0"/>
              <a:t>, to a </a:t>
            </a:r>
            <a:r>
              <a:rPr lang="en-US" dirty="0" err="1" smtClean="0"/>
              <a:t>stratiform</a:t>
            </a:r>
            <a:r>
              <a:rPr lang="en-US" dirty="0" smtClean="0"/>
              <a:t> area outside full of snow.</a:t>
            </a:r>
            <a:endParaRPr lang="en-US" dirty="0"/>
          </a:p>
        </p:txBody>
      </p:sp>
      <p:pic>
        <p:nvPicPr>
          <p:cNvPr id="7" name="Picture Placeholder 6" descr="Elect_Fig16.tif"/>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1846498" y="1252538"/>
            <a:ext cx="5486400" cy="4114800"/>
          </a:xfrm>
        </p:spPr>
      </p:pic>
      <p:sp>
        <p:nvSpPr>
          <p:cNvPr id="8" name="Rectangle 7"/>
          <p:cNvSpPr/>
          <p:nvPr/>
        </p:nvSpPr>
        <p:spPr>
          <a:xfrm>
            <a:off x="2324724" y="373201"/>
            <a:ext cx="4572000" cy="923330"/>
          </a:xfrm>
          <a:prstGeom prst="rect">
            <a:avLst/>
          </a:prstGeom>
        </p:spPr>
        <p:txBody>
          <a:bodyPr>
            <a:spAutoFit/>
          </a:bodyPr>
          <a:lstStyle/>
          <a:p>
            <a:pPr algn="ctr"/>
            <a:r>
              <a:rPr lang="en-US" dirty="0"/>
              <a:t>Investigations into the HWRF </a:t>
            </a:r>
            <a:r>
              <a:rPr lang="en-US" dirty="0" smtClean="0"/>
              <a:t>Microphysics</a:t>
            </a:r>
          </a:p>
          <a:p>
            <a:pPr algn="ctr"/>
            <a:endParaRPr lang="en-US" dirty="0"/>
          </a:p>
          <a:p>
            <a:pPr algn="ctr"/>
            <a:r>
              <a:rPr lang="en-US" dirty="0" smtClean="0"/>
              <a:t>Robert </a:t>
            </a:r>
            <a:r>
              <a:rPr lang="en-US" dirty="0"/>
              <a:t>A. </a:t>
            </a:r>
            <a:r>
              <a:rPr lang="en-US" dirty="0" smtClean="0"/>
              <a:t>Black, </a:t>
            </a:r>
            <a:r>
              <a:rPr lang="en-US" dirty="0" err="1" smtClean="0"/>
              <a:t>Gopal</a:t>
            </a:r>
            <a:r>
              <a:rPr lang="en-US" dirty="0" smtClean="0"/>
              <a:t>, and Brad Ferrier</a:t>
            </a:r>
            <a:endParaRPr lang="en-US" dirty="0"/>
          </a:p>
        </p:txBody>
      </p:sp>
    </p:spTree>
    <p:extLst>
      <p:ext uri="{BB962C8B-B14F-4D97-AF65-F5344CB8AC3E}">
        <p14:creationId xmlns:p14="http://schemas.microsoft.com/office/powerpoint/2010/main" val="307926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one example: </a:t>
            </a:r>
            <a:r>
              <a:rPr lang="en-US" dirty="0" err="1" smtClean="0"/>
              <a:t>Stratiform</a:t>
            </a:r>
            <a:r>
              <a:rPr lang="en-US" dirty="0" smtClean="0"/>
              <a:t> ice</a:t>
            </a:r>
            <a:endParaRPr lang="en-US" dirty="0"/>
          </a:p>
        </p:txBody>
      </p:sp>
      <p:pic>
        <p:nvPicPr>
          <p:cNvPr id="5" name="Picture Placeholder 4" descr="840922_215054.025_2DP.pn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t="-1807" r="-218"/>
          <a:stretch/>
        </p:blipFill>
        <p:spPr>
          <a:xfrm>
            <a:off x="1223587" y="612775"/>
            <a:ext cx="6598085" cy="4114800"/>
          </a:xfrm>
        </p:spPr>
      </p:pic>
      <p:sp>
        <p:nvSpPr>
          <p:cNvPr id="4" name="Text Placeholder 3"/>
          <p:cNvSpPr>
            <a:spLocks noGrp="1"/>
          </p:cNvSpPr>
          <p:nvPr>
            <p:ph type="body" sz="half" idx="2"/>
          </p:nvPr>
        </p:nvSpPr>
        <p:spPr/>
        <p:txBody>
          <a:bodyPr/>
          <a:lstStyle/>
          <a:p>
            <a:r>
              <a:rPr lang="en-US" dirty="0" smtClean="0"/>
              <a:t>This example is </a:t>
            </a:r>
            <a:r>
              <a:rPr lang="en-US" dirty="0" smtClean="0"/>
              <a:t>from H. Norbert (1984</a:t>
            </a:r>
            <a:r>
              <a:rPr lang="en-US" dirty="0" smtClean="0"/>
              <a:t>). The precipitation species traced by the Ferrier microphysics include rain, </a:t>
            </a:r>
            <a:r>
              <a:rPr lang="en-US" dirty="0" err="1" smtClean="0"/>
              <a:t>unrimed</a:t>
            </a:r>
            <a:r>
              <a:rPr lang="en-US" dirty="0" smtClean="0"/>
              <a:t> ice, lightly rimed </a:t>
            </a:r>
            <a:r>
              <a:rPr lang="en-US" dirty="0" smtClean="0"/>
              <a:t>snow, heavily rimed snow, </a:t>
            </a:r>
            <a:r>
              <a:rPr lang="en-US" dirty="0" err="1" smtClean="0"/>
              <a:t>graupel</a:t>
            </a:r>
            <a:r>
              <a:rPr lang="en-US" dirty="0" smtClean="0"/>
              <a:t>, and frozen drops.</a:t>
            </a:r>
            <a:endParaRPr lang="en-US" dirty="0"/>
          </a:p>
        </p:txBody>
      </p:sp>
    </p:spTree>
    <p:extLst>
      <p:ext uri="{BB962C8B-B14F-4D97-AF65-F5344CB8AC3E}">
        <p14:creationId xmlns:p14="http://schemas.microsoft.com/office/powerpoint/2010/main" val="273314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is convective area ice</a:t>
            </a:r>
            <a:endParaRPr lang="en-US" dirty="0"/>
          </a:p>
        </p:txBody>
      </p:sp>
      <p:pic>
        <p:nvPicPr>
          <p:cNvPr id="5" name="Picture Placeholder 4" descr="840922_214514.545_2DP.png"/>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423" r="-150"/>
          <a:stretch/>
        </p:blipFill>
        <p:spPr>
          <a:xfrm>
            <a:off x="1215843" y="612775"/>
            <a:ext cx="6621317" cy="4114800"/>
          </a:xfrm>
        </p:spPr>
      </p:pic>
      <p:sp>
        <p:nvSpPr>
          <p:cNvPr id="4" name="Text Placeholder 3"/>
          <p:cNvSpPr>
            <a:spLocks noGrp="1"/>
          </p:cNvSpPr>
          <p:nvPr>
            <p:ph type="body" sz="half" idx="2"/>
          </p:nvPr>
        </p:nvSpPr>
        <p:spPr/>
        <p:txBody>
          <a:bodyPr/>
          <a:lstStyle/>
          <a:p>
            <a:pPr algn="ctr"/>
            <a:r>
              <a:rPr lang="en-US" dirty="0" smtClean="0"/>
              <a:t>Data </a:t>
            </a:r>
            <a:r>
              <a:rPr lang="en-US" dirty="0" smtClean="0"/>
              <a:t>from </a:t>
            </a:r>
            <a:r>
              <a:rPr lang="en-US" dirty="0" smtClean="0"/>
              <a:t>H. Norbert (1984</a:t>
            </a:r>
            <a:r>
              <a:rPr lang="en-US" dirty="0" smtClean="0"/>
              <a:t>). Note the presence of 4-6 mm diameter </a:t>
            </a:r>
            <a:r>
              <a:rPr lang="en-US" dirty="0" err="1" smtClean="0"/>
              <a:t>graupel</a:t>
            </a:r>
            <a:r>
              <a:rPr lang="en-US" dirty="0" smtClean="0"/>
              <a:t>. Flight at 6.0 km MSL</a:t>
            </a:r>
            <a:endParaRPr lang="en-US" dirty="0"/>
          </a:p>
        </p:txBody>
      </p:sp>
    </p:spTree>
    <p:extLst>
      <p:ext uri="{BB962C8B-B14F-4D97-AF65-F5344CB8AC3E}">
        <p14:creationId xmlns:p14="http://schemas.microsoft.com/office/powerpoint/2010/main" val="103691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This is the 3-D distribution of “Heavy rimed ice”</a:t>
            </a:r>
            <a:endParaRPr lang="en-US" dirty="0"/>
          </a:p>
        </p:txBody>
      </p:sp>
      <p:pic>
        <p:nvPicPr>
          <p:cNvPr id="7" name="Picture Placeholder 6" descr="6km_HWRFI_hrswc_56hr_3D.pn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p:cNvSpPr>
            <a:spLocks noGrp="1"/>
          </p:cNvSpPr>
          <p:nvPr>
            <p:ph type="body" sz="half" idx="2"/>
          </p:nvPr>
        </p:nvSpPr>
        <p:spPr/>
        <p:txBody>
          <a:bodyPr>
            <a:normAutofit fontScale="92500" lnSpcReduction="10000"/>
          </a:bodyPr>
          <a:lstStyle/>
          <a:p>
            <a:r>
              <a:rPr lang="en-US" dirty="0" smtClean="0"/>
              <a:t>Data are from 6 km elevation, as the ice obs</a:t>
            </a:r>
            <a:r>
              <a:rPr lang="en-US" dirty="0" smtClean="0"/>
              <a:t>.</a:t>
            </a:r>
            <a:r>
              <a:rPr lang="en-US" dirty="0" smtClean="0"/>
              <a:t> </a:t>
            </a:r>
            <a:r>
              <a:rPr lang="en-US" dirty="0"/>
              <a:t>This package treats all necessary species for hurricanes, yet is simple to use. Our </a:t>
            </a:r>
            <a:r>
              <a:rPr lang="en-US" dirty="0" smtClean="0"/>
              <a:t>purpose is to improve the Ferrier microphysics based on observations in the operationa</a:t>
            </a:r>
            <a:r>
              <a:rPr lang="en-US" dirty="0" smtClean="0"/>
              <a:t>l HWRF.</a:t>
            </a:r>
            <a:r>
              <a:rPr lang="en-US" dirty="0" smtClean="0"/>
              <a:t> </a:t>
            </a:r>
            <a:r>
              <a:rPr lang="en-US" dirty="0" smtClean="0"/>
              <a:t>This is a work in progress</a:t>
            </a:r>
            <a:r>
              <a:rPr lang="en-US" dirty="0" smtClean="0"/>
              <a:t>.</a:t>
            </a:r>
            <a:endParaRPr lang="en-US" dirty="0"/>
          </a:p>
        </p:txBody>
      </p:sp>
    </p:spTree>
    <p:extLst>
      <p:ext uri="{BB962C8B-B14F-4D97-AF65-F5344CB8AC3E}">
        <p14:creationId xmlns:p14="http://schemas.microsoft.com/office/powerpoint/2010/main" val="1827648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is HWRF “Lightly rimed” snow</a:t>
            </a:r>
            <a:endParaRPr lang="en-US" dirty="0"/>
          </a:p>
        </p:txBody>
      </p:sp>
      <p:pic>
        <p:nvPicPr>
          <p:cNvPr id="5" name="Picture Placeholder 4" descr="6km_lrwc_56hr_3D.pn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smtClean="0"/>
              <a:t>Model </a:t>
            </a:r>
            <a:r>
              <a:rPr lang="en-US" dirty="0" smtClean="0"/>
              <a:t>species descriptions </a:t>
            </a:r>
            <a:r>
              <a:rPr lang="en-US" dirty="0" smtClean="0"/>
              <a:t>bear little relation to the actual particles. This </a:t>
            </a:r>
            <a:r>
              <a:rPr lang="en-US" dirty="0" smtClean="0"/>
              <a:t>plot is </a:t>
            </a:r>
            <a:r>
              <a:rPr lang="en-US" dirty="0" smtClean="0"/>
              <a:t>also from the Idealized </a:t>
            </a:r>
            <a:r>
              <a:rPr lang="en-US" dirty="0" smtClean="0"/>
              <a:t>case at the 6 km level)</a:t>
            </a:r>
            <a:r>
              <a:rPr lang="en-US" dirty="0" smtClean="0"/>
              <a:t>.</a:t>
            </a:r>
            <a:endParaRPr lang="en-US" dirty="0"/>
          </a:p>
        </p:txBody>
      </p:sp>
    </p:spTree>
    <p:extLst>
      <p:ext uri="{BB962C8B-B14F-4D97-AF65-F5344CB8AC3E}">
        <p14:creationId xmlns:p14="http://schemas.microsoft.com/office/powerpoint/2010/main" val="201183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rimed ice </a:t>
            </a:r>
            <a:r>
              <a:rPr lang="en-US" dirty="0" smtClean="0"/>
              <a:t>from Irene (2011) simulation</a:t>
            </a:r>
            <a:endParaRPr lang="en-US" dirty="0"/>
          </a:p>
        </p:txBody>
      </p:sp>
      <p:pic>
        <p:nvPicPr>
          <p:cNvPr id="5" name="Picture Placeholder 4" descr="6km_HWRF_heavyi_56hr_3D.pn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p:cNvSpPr>
            <a:spLocks noGrp="1"/>
          </p:cNvSpPr>
          <p:nvPr>
            <p:ph type="body" sz="half" idx="2"/>
          </p:nvPr>
        </p:nvSpPr>
        <p:spPr/>
        <p:txBody>
          <a:bodyPr/>
          <a:lstStyle/>
          <a:p>
            <a:r>
              <a:rPr lang="en-US" dirty="0" smtClean="0"/>
              <a:t>The modeled storm makes </a:t>
            </a:r>
            <a:r>
              <a:rPr lang="en-US" dirty="0" smtClean="0"/>
              <a:t>little difference </a:t>
            </a:r>
            <a:r>
              <a:rPr lang="en-US" dirty="0" smtClean="0"/>
              <a:t>to this problem, so I’ll focus on the Idealized case, which is well-documented</a:t>
            </a:r>
            <a:r>
              <a:rPr lang="en-US" dirty="0" smtClean="0"/>
              <a:t>. Other “real” cases will follow in time.</a:t>
            </a:r>
            <a:endParaRPr lang="en-US" dirty="0"/>
          </a:p>
        </p:txBody>
      </p:sp>
    </p:spTree>
    <p:extLst>
      <p:ext uri="{BB962C8B-B14F-4D97-AF65-F5344CB8AC3E}">
        <p14:creationId xmlns:p14="http://schemas.microsoft.com/office/powerpoint/2010/main" val="104783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HWRF rain distribution with Observations</a:t>
            </a:r>
            <a:endParaRPr lang="en-US" dirty="0"/>
          </a:p>
        </p:txBody>
      </p:sp>
      <p:pic>
        <p:nvPicPr>
          <p:cNvPr id="5" name="Picture Placeholder 4" descr="Figure_0_meet.tif"/>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361" r="-1557"/>
          <a:stretch/>
        </p:blipFill>
        <p:spPr>
          <a:xfrm>
            <a:off x="642771" y="612775"/>
            <a:ext cx="7604834" cy="4114800"/>
          </a:xfrm>
        </p:spPr>
      </p:pic>
      <p:sp>
        <p:nvSpPr>
          <p:cNvPr id="4" name="Text Placeholder 3"/>
          <p:cNvSpPr>
            <a:spLocks noGrp="1"/>
          </p:cNvSpPr>
          <p:nvPr>
            <p:ph type="body" sz="half" idx="2"/>
          </p:nvPr>
        </p:nvSpPr>
        <p:spPr/>
        <p:txBody>
          <a:bodyPr/>
          <a:lstStyle/>
          <a:p>
            <a:r>
              <a:rPr lang="en-US" dirty="0" smtClean="0"/>
              <a:t>Rain distribution is better than the ice, but not by that much. Notice the shape of the distributions – Real data is more peaked, and </a:t>
            </a:r>
            <a:r>
              <a:rPr lang="en-US" dirty="0" err="1" smtClean="0"/>
              <a:t>gaussian</a:t>
            </a:r>
            <a:r>
              <a:rPr lang="en-US" dirty="0" smtClean="0"/>
              <a:t> than HWRF</a:t>
            </a:r>
            <a:r>
              <a:rPr lang="en-US" dirty="0" smtClean="0"/>
              <a:t>. The HWRF rain distributions vary little with elevation</a:t>
            </a:r>
            <a:endParaRPr lang="en-US" dirty="0"/>
          </a:p>
        </p:txBody>
      </p:sp>
    </p:spTree>
    <p:extLst>
      <p:ext uri="{BB962C8B-B14F-4D97-AF65-F5344CB8AC3E}">
        <p14:creationId xmlns:p14="http://schemas.microsoft.com/office/powerpoint/2010/main" val="3891772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first comparison between Model and reality</a:t>
            </a:r>
            <a:endParaRPr lang="en-US" dirty="0"/>
          </a:p>
        </p:txBody>
      </p:sp>
      <p:sp>
        <p:nvSpPr>
          <p:cNvPr id="6" name="Text Placeholder 5"/>
          <p:cNvSpPr>
            <a:spLocks noGrp="1"/>
          </p:cNvSpPr>
          <p:nvPr>
            <p:ph type="body" sz="half" idx="2"/>
          </p:nvPr>
        </p:nvSpPr>
        <p:spPr/>
        <p:txBody>
          <a:bodyPr>
            <a:normAutofit fontScale="92500" lnSpcReduction="10000"/>
          </a:bodyPr>
          <a:lstStyle/>
          <a:p>
            <a:r>
              <a:rPr lang="en-US" dirty="0" smtClean="0"/>
              <a:t>The 2D</a:t>
            </a:r>
            <a:r>
              <a:rPr lang="en-US" dirty="0" smtClean="0"/>
              <a:t>-P ice data </a:t>
            </a:r>
            <a:r>
              <a:rPr lang="en-US" dirty="0" smtClean="0"/>
              <a:t>had quality </a:t>
            </a:r>
            <a:r>
              <a:rPr lang="en-US" dirty="0" smtClean="0"/>
              <a:t>problems </a:t>
            </a:r>
            <a:r>
              <a:rPr lang="en-US" dirty="0" smtClean="0"/>
              <a:t>H. Tina (1992). </a:t>
            </a:r>
            <a:r>
              <a:rPr lang="en-US" dirty="0" smtClean="0"/>
              <a:t>The </a:t>
            </a:r>
            <a:r>
              <a:rPr lang="en-US" dirty="0" smtClean="0"/>
              <a:t>other ice plot comes from H. Norbert (1984) Those data are high quality. There are many more quality ice cases to be resurrected, and many other species tracked by the Ferrier microphysics scheme,  so this is not the end of this story.</a:t>
            </a:r>
            <a:endParaRPr lang="en-US" dirty="0"/>
          </a:p>
        </p:txBody>
      </p:sp>
      <p:pic>
        <p:nvPicPr>
          <p:cNvPr id="3" name="Picture Placeholder 2" descr="Figure_1c1_meet.tif"/>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l="-144" r="-520"/>
          <a:stretch/>
        </p:blipFill>
        <p:spPr>
          <a:xfrm>
            <a:off x="735701" y="612775"/>
            <a:ext cx="7628067" cy="4114800"/>
          </a:xfrm>
        </p:spPr>
      </p:pic>
    </p:spTree>
    <p:extLst>
      <p:ext uri="{BB962C8B-B14F-4D97-AF65-F5344CB8AC3E}">
        <p14:creationId xmlns:p14="http://schemas.microsoft.com/office/powerpoint/2010/main" val="158045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Where do I go from here?</a:t>
            </a:r>
            <a:endParaRPr lang="en-US" dirty="0"/>
          </a:p>
        </p:txBody>
      </p:sp>
      <p:sp>
        <p:nvSpPr>
          <p:cNvPr id="7" name="Content Placeholder 6"/>
          <p:cNvSpPr>
            <a:spLocks noGrp="1"/>
          </p:cNvSpPr>
          <p:nvPr>
            <p:ph idx="1"/>
          </p:nvPr>
        </p:nvSpPr>
        <p:spPr/>
        <p:txBody>
          <a:bodyPr>
            <a:normAutofit fontScale="70000" lnSpcReduction="20000"/>
          </a:bodyPr>
          <a:lstStyle/>
          <a:p>
            <a:r>
              <a:rPr lang="en-US" dirty="0" smtClean="0"/>
              <a:t>Re-creating the (very old) ice data cases from the early 1980’s (a time consuming process, but less so than it was the first time).</a:t>
            </a:r>
          </a:p>
          <a:p>
            <a:r>
              <a:rPr lang="en-US" dirty="0" smtClean="0"/>
              <a:t>Will be producing more runs of HWRF-Idealized case with other microphysics packages (already did this for one case)</a:t>
            </a:r>
          </a:p>
          <a:p>
            <a:r>
              <a:rPr lang="en-US" dirty="0" smtClean="0"/>
              <a:t>Creating ice water content exponential fits for </a:t>
            </a:r>
            <a:r>
              <a:rPr lang="en-US" dirty="0" err="1" smtClean="0"/>
              <a:t>Stratiform</a:t>
            </a:r>
            <a:r>
              <a:rPr lang="en-US" dirty="0" smtClean="0"/>
              <a:t> and Convective areas (they are very different because of a very different particle mix).</a:t>
            </a:r>
          </a:p>
          <a:p>
            <a:r>
              <a:rPr lang="en-US" dirty="0" smtClean="0"/>
              <a:t>Keeping with well-documented Idealized case </a:t>
            </a:r>
            <a:r>
              <a:rPr lang="en-US" dirty="0" smtClean="0"/>
              <a:t>(Real cases coming soon.</a:t>
            </a:r>
            <a:r>
              <a:rPr lang="en-US" dirty="0" smtClean="0"/>
              <a:t>)</a:t>
            </a:r>
          </a:p>
          <a:p>
            <a:r>
              <a:rPr lang="en-US" dirty="0" smtClean="0"/>
              <a:t>Working with Dr. Brad Ferrier to alter the HWRF microphysics with this new information for testing</a:t>
            </a:r>
            <a:r>
              <a:rPr lang="en-US" dirty="0" smtClean="0"/>
              <a:t>.</a:t>
            </a:r>
          </a:p>
          <a:p>
            <a:r>
              <a:rPr lang="en-US" dirty="0" smtClean="0"/>
              <a:t>Determining the impact of these changes on HWRF intensity forecasts.</a:t>
            </a:r>
            <a:endParaRPr lang="en-US" dirty="0"/>
          </a:p>
        </p:txBody>
      </p:sp>
    </p:spTree>
    <p:extLst>
      <p:ext uri="{BB962C8B-B14F-4D97-AF65-F5344CB8AC3E}">
        <p14:creationId xmlns:p14="http://schemas.microsoft.com/office/powerpoint/2010/main" val="3828815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1450</TotalTime>
  <Words>517</Words>
  <Application>Microsoft Macintosh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Schematic of hurricane microphysics</vt:lpstr>
      <vt:lpstr>Just one example: Stratiform ice</vt:lpstr>
      <vt:lpstr>This is convective area ice</vt:lpstr>
      <vt:lpstr>This is the 3-D distribution of “Heavy rimed ice”</vt:lpstr>
      <vt:lpstr>This is HWRF “Lightly rimed” snow</vt:lpstr>
      <vt:lpstr>Heavy rimed ice from Irene (2011) simulation</vt:lpstr>
      <vt:lpstr>HWRF rain distribution with Observations</vt:lpstr>
      <vt:lpstr>A first comparison between Model and reality</vt:lpstr>
      <vt:lpstr>Where do I go from here?</vt:lpstr>
    </vt:vector>
  </TitlesOfParts>
  <Company>NOAA-AOML-HRD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first comparison between Model and reality</dc:title>
  <dc:creator>Robert Black</dc:creator>
  <cp:lastModifiedBy>Robert Black</cp:lastModifiedBy>
  <cp:revision>23</cp:revision>
  <dcterms:created xsi:type="dcterms:W3CDTF">2012-10-15T19:31:04Z</dcterms:created>
  <dcterms:modified xsi:type="dcterms:W3CDTF">2012-10-17T16:46:08Z</dcterms:modified>
</cp:coreProperties>
</file>