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212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C15CA-FEF6-4447-B022-E5A98865D0C8}" type="datetimeFigureOut">
              <a:rPr lang="en-US" smtClean="0"/>
              <a:pPr/>
              <a:t>5/18/11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23B49-DFD6-2E4D-BBFB-BD712DC4D6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6635"/>
            <a:ext cx="7772400" cy="1470025"/>
          </a:xfrm>
        </p:spPr>
        <p:txBody>
          <a:bodyPr/>
          <a:lstStyle/>
          <a:p>
            <a:r>
              <a:rPr lang="en-US" dirty="0" smtClean="0"/>
              <a:t>How vertical wind shear ended Jangmi’s (2008) intensification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98799"/>
            <a:ext cx="6400800" cy="237458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Levi </a:t>
            </a:r>
            <a:r>
              <a:rPr lang="en-US" dirty="0" smtClean="0">
                <a:solidFill>
                  <a:schemeClr val="tx1"/>
                </a:solidFill>
              </a:rPr>
              <a:t>Thatcher, Zhaoxia Pu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Department of Atmospheric Sciences</a:t>
            </a:r>
          </a:p>
          <a:p>
            <a:r>
              <a:rPr lang="en-US" i="1" dirty="0" smtClean="0">
                <a:solidFill>
                  <a:schemeClr val="tx1"/>
                </a:solidFill>
              </a:rPr>
              <a:t>University of Utah</a:t>
            </a:r>
          </a:p>
          <a:p>
            <a:endParaRPr lang="en-US" dirty="0" smtClean="0"/>
          </a:p>
          <a:p>
            <a:r>
              <a:rPr lang="en-US" dirty="0" smtClean="0"/>
              <a:t>HRD Modeling </a:t>
            </a:r>
            <a:r>
              <a:rPr lang="en-US" dirty="0" smtClean="0"/>
              <a:t>Group Meeting</a:t>
            </a:r>
            <a:endParaRPr lang="en-US" dirty="0" smtClean="0"/>
          </a:p>
          <a:p>
            <a:r>
              <a:rPr lang="en-US" dirty="0" smtClean="0"/>
              <a:t>19 May 2011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slow improvement in TC intensity forecasting. Only 1.1%/yr (Rogers et al. 2006).</a:t>
            </a:r>
          </a:p>
          <a:p>
            <a:endParaRPr lang="en-US" dirty="0" smtClean="0"/>
          </a:p>
          <a:p>
            <a:r>
              <a:rPr lang="en-US" dirty="0" smtClean="0"/>
              <a:t>Vertical wind shear appears to </a:t>
            </a:r>
            <a:r>
              <a:rPr lang="en-US" dirty="0" smtClean="0"/>
              <a:t>be one of  </a:t>
            </a:r>
            <a:r>
              <a:rPr lang="en-US" dirty="0" smtClean="0"/>
              <a:t>major </a:t>
            </a:r>
            <a:r>
              <a:rPr lang="en-US" dirty="0" smtClean="0"/>
              <a:t>inhibitors </a:t>
            </a:r>
            <a:r>
              <a:rPr lang="en-US" dirty="0" smtClean="0"/>
              <a:t>of TC intensity.</a:t>
            </a:r>
          </a:p>
          <a:p>
            <a:endParaRPr lang="en-US" dirty="0" smtClean="0"/>
          </a:p>
          <a:p>
            <a:r>
              <a:rPr lang="en-US" dirty="0" smtClean="0"/>
              <a:t>Mechanisms of shear’s effects are little understood.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Various explanations of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74679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Frank and Ritchie (2001) described shear as venting TCs of their upper-level warm core.</a:t>
            </a:r>
          </a:p>
          <a:p>
            <a:endParaRPr lang="en-US" dirty="0" smtClean="0"/>
          </a:p>
          <a:p>
            <a:r>
              <a:rPr lang="en-US" dirty="0" smtClean="0"/>
              <a:t>DeMaria (1996) saw shear as causing a tilt-induced midlevel warming, stabilization, and weakening.</a:t>
            </a:r>
          </a:p>
          <a:p>
            <a:endParaRPr lang="en-US" dirty="0" smtClean="0"/>
          </a:p>
          <a:p>
            <a:r>
              <a:rPr lang="en-US" dirty="0" smtClean="0"/>
              <a:t>We simulated Typhoon </a:t>
            </a:r>
            <a:r>
              <a:rPr lang="en-US" dirty="0" err="1" smtClean="0"/>
              <a:t>Jangmi</a:t>
            </a:r>
            <a:r>
              <a:rPr lang="en-US" dirty="0" smtClean="0"/>
              <a:t> (2008) to determine which mechanism actually occurred in this storm.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5021"/>
            <a:ext cx="8229600" cy="1143000"/>
          </a:xfrm>
        </p:spPr>
        <p:txBody>
          <a:bodyPr/>
          <a:lstStyle/>
          <a:p>
            <a:r>
              <a:rPr lang="en-US" dirty="0" smtClean="0"/>
              <a:t>Simulation and Results</a:t>
            </a:r>
            <a:endParaRPr lang="en-US" dirty="0"/>
          </a:p>
        </p:txBody>
      </p:sp>
      <p:pic>
        <p:nvPicPr>
          <p:cNvPr id="4" name="Content Placeholder 3" descr="jangmi_track_domainJTWC.png"/>
          <p:cNvPicPr>
            <a:picLocks noGrp="1" noChangeAspect="1"/>
          </p:cNvPicPr>
          <p:nvPr>
            <p:ph idx="1"/>
          </p:nvPr>
        </p:nvPicPr>
        <p:blipFill>
          <a:blip r:embed="rId2"/>
          <a:srcRect l="1110" r="1597" b="5659"/>
          <a:stretch>
            <a:fillRect/>
          </a:stretch>
        </p:blipFill>
        <p:spPr>
          <a:xfrm>
            <a:off x="0" y="967979"/>
            <a:ext cx="4386300" cy="2912824"/>
          </a:xfrm>
        </p:spPr>
      </p:pic>
      <p:sp>
        <p:nvSpPr>
          <p:cNvPr id="5" name="TextBox 4"/>
          <p:cNvSpPr txBox="1"/>
          <p:nvPr/>
        </p:nvSpPr>
        <p:spPr>
          <a:xfrm>
            <a:off x="319712" y="4106585"/>
            <a:ext cx="30550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IC/BCs:	FNL</a:t>
            </a:r>
          </a:p>
          <a:p>
            <a:r>
              <a:rPr lang="en-US" sz="1400" dirty="0" smtClean="0"/>
              <a:t>Res:		3km</a:t>
            </a:r>
          </a:p>
          <a:p>
            <a:r>
              <a:rPr lang="en-US" sz="1400" dirty="0" smtClean="0"/>
              <a:t>Cu:		Explicit and Grell-Devenyi</a:t>
            </a:r>
          </a:p>
          <a:p>
            <a:r>
              <a:rPr lang="en-US" sz="1400" dirty="0" smtClean="0"/>
              <a:t>PBL:		Yonsei			</a:t>
            </a:r>
          </a:p>
          <a:p>
            <a:r>
              <a:rPr lang="en-US" sz="1400" dirty="0" smtClean="0"/>
              <a:t>Phys:		Lin</a:t>
            </a:r>
          </a:p>
          <a:p>
            <a:r>
              <a:rPr lang="en-US" sz="1400" dirty="0" smtClean="0"/>
              <a:t>Radiation: 	Dudhia and RRTM</a:t>
            </a:r>
            <a:r>
              <a:rPr lang="en-US" sz="1200" dirty="0" smtClean="0"/>
              <a:t>	</a:t>
            </a:r>
          </a:p>
        </p:txBody>
      </p:sp>
      <p:pic>
        <p:nvPicPr>
          <p:cNvPr id="6" name="Picture 5" descr="intensity.png"/>
          <p:cNvPicPr>
            <a:picLocks noChangeAspect="1"/>
          </p:cNvPicPr>
          <p:nvPr/>
        </p:nvPicPr>
        <p:blipFill rotWithShape="1">
          <a:blip r:embed="rId3"/>
          <a:srcRect r="51062"/>
          <a:stretch/>
        </p:blipFill>
        <p:spPr>
          <a:xfrm>
            <a:off x="4510634" y="1118955"/>
            <a:ext cx="4438633" cy="31089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63516" y="4522084"/>
            <a:ext cx="55150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/>
              <a:t> </a:t>
            </a:r>
            <a:r>
              <a:rPr lang="en-US" sz="2400" dirty="0" smtClean="0"/>
              <a:t>Rapid deepening is well represented</a:t>
            </a:r>
          </a:p>
          <a:p>
            <a:pPr>
              <a:buFont typeface="Arial"/>
              <a:buChar char="•"/>
            </a:pP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 Simulated MSLP of 926hPa is reached; </a:t>
            </a:r>
          </a:p>
          <a:p>
            <a:r>
              <a:rPr lang="en-US" sz="2400" dirty="0" smtClean="0"/>
              <a:t>timing well aligns with that of best track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984067" y="7027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913" y="50807"/>
            <a:ext cx="8229600" cy="1143000"/>
          </a:xfrm>
        </p:spPr>
        <p:txBody>
          <a:bodyPr/>
          <a:lstStyle/>
          <a:p>
            <a:r>
              <a:rPr lang="en-US" dirty="0" smtClean="0"/>
              <a:t>Wind profile and shear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jangmi_horwinds_byhtovrtime.png"/>
          <p:cNvPicPr>
            <a:picLocks noChangeAspect="1"/>
          </p:cNvPicPr>
          <p:nvPr/>
        </p:nvPicPr>
        <p:blipFill>
          <a:blip r:embed="rId2"/>
          <a:srcRect t="9441" r="8996"/>
          <a:stretch>
            <a:fillRect/>
          </a:stretch>
        </p:blipFill>
        <p:spPr>
          <a:xfrm>
            <a:off x="26644" y="1549087"/>
            <a:ext cx="4170881" cy="2873423"/>
          </a:xfrm>
          <a:prstGeom prst="rect">
            <a:avLst/>
          </a:prstGeom>
        </p:spPr>
      </p:pic>
      <p:pic>
        <p:nvPicPr>
          <p:cNvPr id="5" name="Picture 4" descr="shear_ang_mag.png"/>
          <p:cNvPicPr>
            <a:picLocks noChangeAspect="1"/>
          </p:cNvPicPr>
          <p:nvPr/>
        </p:nvPicPr>
        <p:blipFill>
          <a:blip r:embed="rId3"/>
          <a:srcRect l="7964" t="6155" r="5000" b="3056"/>
          <a:stretch>
            <a:fillRect/>
          </a:stretch>
        </p:blipFill>
        <p:spPr>
          <a:xfrm>
            <a:off x="4337071" y="1531325"/>
            <a:ext cx="4806489" cy="27889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91039" y="4697808"/>
            <a:ext cx="771873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sz="2200" dirty="0" smtClean="0"/>
              <a:t> Towards end of simulation, the upper-level winds decouple from lower-levels. This is seen in elevated shear values.</a:t>
            </a:r>
          </a:p>
          <a:p>
            <a:pPr>
              <a:buFont typeface="Arial"/>
              <a:buChar char="•"/>
            </a:pPr>
            <a:endParaRPr lang="en-US" sz="2200" dirty="0" smtClean="0"/>
          </a:p>
          <a:p>
            <a:pPr>
              <a:buFont typeface="Arial"/>
              <a:buChar char="•"/>
            </a:pPr>
            <a:r>
              <a:rPr lang="en-US" sz="2200" dirty="0" smtClean="0"/>
              <a:t> While not the highest shear value, we focus on time around 60hr, as that provides cleanest example of shear’s effects.</a:t>
            </a:r>
            <a:endParaRPr lang="en-US" sz="22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7422764" y="1766496"/>
            <a:ext cx="1051288" cy="3471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647" y="-296384"/>
            <a:ext cx="8229600" cy="1143000"/>
          </a:xfrm>
        </p:spPr>
        <p:txBody>
          <a:bodyPr/>
          <a:lstStyle/>
          <a:p>
            <a:r>
              <a:rPr lang="en-US" dirty="0" smtClean="0"/>
              <a:t>Shear episode’s effect on structure</a:t>
            </a:r>
            <a:endParaRPr lang="en-US" dirty="0"/>
          </a:p>
        </p:txBody>
      </p:sp>
      <p:pic>
        <p:nvPicPr>
          <p:cNvPr id="10" name="Content Placeholder 9" descr="rad_vert_vect2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41" t="2329" r="2509"/>
          <a:stretch>
            <a:fillRect/>
          </a:stretch>
        </p:blipFill>
        <p:spPr>
          <a:xfrm>
            <a:off x="521647" y="730414"/>
            <a:ext cx="7813859" cy="5411698"/>
          </a:xfrm>
        </p:spPr>
      </p:pic>
      <p:sp>
        <p:nvSpPr>
          <p:cNvPr id="11" name="TextBox 10"/>
          <p:cNvSpPr txBox="1"/>
          <p:nvPr/>
        </p:nvSpPr>
        <p:spPr>
          <a:xfrm>
            <a:off x="745759" y="6279304"/>
            <a:ext cx="7762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Notice the descent and enhancement of south wall radial fluxing at 06 UTC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72638" y="1884133"/>
            <a:ext cx="664365" cy="30777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r>
              <a:rPr lang="en-US" sz="1400" dirty="0" smtClean="0"/>
              <a:t>Height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72638" y="4522910"/>
            <a:ext cx="664365" cy="30777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>
                <a:rot lat="0" lon="0" rev="5400000"/>
              </a:camera>
              <a:lightRig rig="threePt" dir="t"/>
            </a:scene3d>
          </a:bodyPr>
          <a:lstStyle/>
          <a:p>
            <a:r>
              <a:rPr lang="en-US" sz="1400" dirty="0" smtClean="0"/>
              <a:t>Height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336360" y="6033083"/>
            <a:ext cx="35359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South      Distance from TC center (km)      North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65449" y="6024783"/>
            <a:ext cx="35359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South      Distance from TC center (km)      North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63437" y="456511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21UTC </a:t>
            </a:r>
          </a:p>
          <a:p>
            <a:r>
              <a:rPr lang="en-US" dirty="0" smtClean="0"/>
              <a:t>26th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940" y="5533373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03UTC </a:t>
            </a:r>
          </a:p>
          <a:p>
            <a:r>
              <a:rPr lang="en-US" dirty="0" smtClean="0"/>
              <a:t>27th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202706" y="432150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00UTC </a:t>
            </a:r>
          </a:p>
          <a:p>
            <a:r>
              <a:rPr lang="en-US" dirty="0" smtClean="0"/>
              <a:t>27th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285706" y="5561646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06UTC </a:t>
            </a:r>
          </a:p>
          <a:p>
            <a:r>
              <a:rPr lang="en-US" dirty="0" smtClean="0"/>
              <a:t>27th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1100" y="-329583"/>
            <a:ext cx="9246042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Resultant flux of 150-350hPa theta</a:t>
            </a:r>
            <a:endParaRPr lang="en-US" sz="3600" dirty="0"/>
          </a:p>
        </p:txBody>
      </p:sp>
      <p:pic>
        <p:nvPicPr>
          <p:cNvPr id="4" name="Content Placeholder 3" descr="thplanflux4_finalcolor.png"/>
          <p:cNvPicPr>
            <a:picLocks noGrp="1" noChangeAspect="1"/>
          </p:cNvPicPr>
          <p:nvPr>
            <p:ph idx="1"/>
          </p:nvPr>
        </p:nvPicPr>
        <p:blipFill>
          <a:blip r:embed="rId2"/>
          <a:srcRect l="-310" r="-618"/>
          <a:stretch>
            <a:fillRect/>
          </a:stretch>
        </p:blipFill>
        <p:spPr>
          <a:xfrm>
            <a:off x="620211" y="556115"/>
            <a:ext cx="7787030" cy="5457589"/>
          </a:xfrm>
        </p:spPr>
      </p:pic>
      <p:sp>
        <p:nvSpPr>
          <p:cNvPr id="6" name="TextBox 5"/>
          <p:cNvSpPr txBox="1"/>
          <p:nvPr/>
        </p:nvSpPr>
        <p:spPr>
          <a:xfrm>
            <a:off x="179637" y="456511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21UTC </a:t>
            </a:r>
          </a:p>
          <a:p>
            <a:r>
              <a:rPr lang="en-US" dirty="0" smtClean="0"/>
              <a:t>26th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2840" y="5259473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03UTC </a:t>
            </a:r>
          </a:p>
          <a:p>
            <a:r>
              <a:rPr lang="en-US" dirty="0" smtClean="0"/>
              <a:t>27th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18906" y="457050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00UTC </a:t>
            </a:r>
          </a:p>
          <a:p>
            <a:r>
              <a:rPr lang="en-US" dirty="0" smtClean="0"/>
              <a:t>27th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10606" y="5320946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06UTC </a:t>
            </a:r>
          </a:p>
          <a:p>
            <a:r>
              <a:rPr lang="en-US" dirty="0" smtClean="0"/>
              <a:t>27th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57766" y="6013704"/>
            <a:ext cx="8247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Notice eruption of southward theta as northerly shear strengthens (at 06Z)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083"/>
            <a:ext cx="8229600" cy="1143000"/>
          </a:xfrm>
        </p:spPr>
        <p:txBody>
          <a:bodyPr/>
          <a:lstStyle/>
          <a:p>
            <a:r>
              <a:rPr lang="en-US" dirty="0" smtClean="0"/>
              <a:t>Warm core behavior and tilting</a:t>
            </a:r>
            <a:endParaRPr lang="en-US" dirty="0"/>
          </a:p>
        </p:txBody>
      </p:sp>
      <p:pic>
        <p:nvPicPr>
          <p:cNvPr id="6" name="Content Placeholder 5" descr="theta_mid_hov.png"/>
          <p:cNvPicPr>
            <a:picLocks noGrp="1" noChangeAspect="1"/>
          </p:cNvPicPr>
          <p:nvPr>
            <p:ph idx="1"/>
          </p:nvPr>
        </p:nvPicPr>
        <p:blipFill>
          <a:blip r:embed="rId2"/>
          <a:srcRect l="121" r="-206"/>
          <a:stretch>
            <a:fillRect/>
          </a:stretch>
        </p:blipFill>
        <p:spPr>
          <a:xfrm>
            <a:off x="0" y="1177347"/>
            <a:ext cx="3869267" cy="2805559"/>
          </a:xfrm>
        </p:spPr>
      </p:pic>
      <p:sp>
        <p:nvSpPr>
          <p:cNvPr id="7" name="TextBox 6"/>
          <p:cNvSpPr txBox="1"/>
          <p:nvPr/>
        </p:nvSpPr>
        <p:spPr>
          <a:xfrm>
            <a:off x="569609" y="893352"/>
            <a:ext cx="30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400-600hPa theta anomalies</a:t>
            </a:r>
            <a:endParaRPr lang="en-US" dirty="0"/>
          </a:p>
        </p:txBody>
      </p:sp>
      <p:pic>
        <p:nvPicPr>
          <p:cNvPr id="8" name="Picture 7" descr="theta_high_ho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196145"/>
            <a:ext cx="3869267" cy="26441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4213" y="3925132"/>
            <a:ext cx="30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150-350hPa theta anomalies</a:t>
            </a:r>
            <a:endParaRPr lang="en-US" dirty="0"/>
          </a:p>
        </p:txBody>
      </p:sp>
      <p:pic>
        <p:nvPicPr>
          <p:cNvPr id="10" name="Picture 9" descr="tilt_analysis.png"/>
          <p:cNvPicPr>
            <a:picLocks noChangeAspect="1"/>
          </p:cNvPicPr>
          <p:nvPr/>
        </p:nvPicPr>
        <p:blipFill>
          <a:blip r:embed="rId4"/>
          <a:srcRect l="7747" t="4750" r="5272"/>
          <a:stretch>
            <a:fillRect/>
          </a:stretch>
        </p:blipFill>
        <p:spPr>
          <a:xfrm>
            <a:off x="3894661" y="1842160"/>
            <a:ext cx="5223944" cy="318205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850467" y="1498152"/>
            <a:ext cx="22182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Vortex tilt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4106333" y="5037656"/>
            <a:ext cx="5037667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Shear-induced tilt temporarily occurs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Despite this, cooling appears to occur in mid-levels as TC weakens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Warm core maxima moves to eyewall (consistent)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16200000" flipV="1">
            <a:off x="6060392" y="3887942"/>
            <a:ext cx="2027019" cy="2455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34" y="-220129"/>
            <a:ext cx="82296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9867"/>
            <a:ext cx="8229600" cy="5621866"/>
          </a:xfrm>
        </p:spPr>
        <p:txBody>
          <a:bodyPr>
            <a:normAutofit/>
          </a:bodyPr>
          <a:lstStyle/>
          <a:p>
            <a:r>
              <a:rPr lang="en-US" dirty="0" smtClean="0"/>
              <a:t>Jangmi’s intensification appears to end due to shear-induced theta fluxing from the southern eyewall.</a:t>
            </a:r>
          </a:p>
          <a:p>
            <a:endParaRPr lang="en-US" dirty="0" smtClean="0"/>
          </a:p>
          <a:p>
            <a:r>
              <a:rPr lang="en-US" dirty="0" smtClean="0"/>
              <a:t>This fluxing moves theta max to the eyewall in the upper levels; remains in eye in midlevels.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Despite the tilt that results, warming does not  subsequently occur; general cooling actually accompanies the end of intensification.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398</Words>
  <Application>Microsoft Macintosh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How vertical wind shear ended Jangmi’s (2008) intensification</vt:lpstr>
      <vt:lpstr>Motivation</vt:lpstr>
      <vt:lpstr>Various explanations of mechanism</vt:lpstr>
      <vt:lpstr>Simulation and Results</vt:lpstr>
      <vt:lpstr>Wind profile and shear</vt:lpstr>
      <vt:lpstr>Shear episode’s effect on structure</vt:lpstr>
      <vt:lpstr>Resultant flux of 150-350hPa theta</vt:lpstr>
      <vt:lpstr>Warm core behavior and tilting</vt:lpstr>
      <vt:lpstr>Conclusions</vt:lpstr>
    </vt:vector>
  </TitlesOfParts>
  <Company>University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vertical shear ended Jangmi’s (2008) intensification</dc:title>
  <dc:creator>Levi Thatcher</dc:creator>
  <cp:lastModifiedBy>Pu Zhaoxia</cp:lastModifiedBy>
  <cp:revision>25</cp:revision>
  <dcterms:created xsi:type="dcterms:W3CDTF">2011-05-17T21:46:41Z</dcterms:created>
  <dcterms:modified xsi:type="dcterms:W3CDTF">2011-05-18T17:57:18Z</dcterms:modified>
</cp:coreProperties>
</file>