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9" r:id="rId3"/>
    <p:sldId id="300" r:id="rId4"/>
    <p:sldId id="301" r:id="rId5"/>
    <p:sldId id="290" r:id="rId6"/>
    <p:sldId id="291" r:id="rId7"/>
    <p:sldId id="270" r:id="rId8"/>
    <p:sldId id="271" r:id="rId9"/>
    <p:sldId id="293" r:id="rId10"/>
    <p:sldId id="292" r:id="rId11"/>
    <p:sldId id="294" r:id="rId12"/>
    <p:sldId id="272" r:id="rId13"/>
    <p:sldId id="296" r:id="rId14"/>
    <p:sldId id="297" r:id="rId15"/>
    <p:sldId id="298" r:id="rId1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  <a:srgbClr val="7E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94660"/>
  </p:normalViewPr>
  <p:slideViewPr>
    <p:cSldViewPr>
      <p:cViewPr varScale="1">
        <p:scale>
          <a:sx n="126" d="100"/>
          <a:sy n="126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6</c:v>
                </c:pt>
                <c:pt idx="1">
                  <c:v>11</c:v>
                </c:pt>
                <c:pt idx="2">
                  <c:v>23</c:v>
                </c:pt>
                <c:pt idx="3">
                  <c:v>30</c:v>
                </c:pt>
                <c:pt idx="4">
                  <c:v>27</c:v>
                </c:pt>
                <c:pt idx="5">
                  <c:v>44</c:v>
                </c:pt>
                <c:pt idx="6">
                  <c:v>60</c:v>
                </c:pt>
                <c:pt idx="7">
                  <c:v>57</c:v>
                </c:pt>
                <c:pt idx="8">
                  <c:v>83</c:v>
                </c:pt>
                <c:pt idx="9">
                  <c:v>83</c:v>
                </c:pt>
                <c:pt idx="10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Z-Value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N-Value</c:v>
                </c:pt>
              </c:strCache>
            </c:strRef>
          </c:tx>
          <c:spPr>
            <a:ln>
              <a:prstDash val="sysDash"/>
            </a:ln>
          </c:spP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0">
                  <c:v>13.5</c:v>
                </c:pt>
                <c:pt idx="1">
                  <c:v>34.9</c:v>
                </c:pt>
                <c:pt idx="2">
                  <c:v>19.3</c:v>
                </c:pt>
                <c:pt idx="3">
                  <c:v>11.8</c:v>
                </c:pt>
                <c:pt idx="4">
                  <c:v>6.8</c:v>
                </c:pt>
                <c:pt idx="5">
                  <c:v>3.3</c:v>
                </c:pt>
                <c:pt idx="6">
                  <c:v>4.0999999999999996</c:v>
                </c:pt>
                <c:pt idx="7">
                  <c:v>2.9</c:v>
                </c:pt>
                <c:pt idx="8">
                  <c:v>1.2</c:v>
                </c:pt>
                <c:pt idx="9">
                  <c:v>1.2</c:v>
                </c:pt>
                <c:pt idx="10">
                  <c:v>0.8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06400"/>
        <c:axId val="22262144"/>
      </c:scatterChart>
      <c:valAx>
        <c:axId val="22006400"/>
        <c:scaling>
          <c:orientation val="minMax"/>
          <c:max val="100"/>
        </c:scaling>
        <c:delete val="0"/>
        <c:axPos val="b"/>
        <c:numFmt formatCode="General" sourceLinked="1"/>
        <c:majorTickMark val="out"/>
        <c:minorTickMark val="none"/>
        <c:tickLblPos val="nextTo"/>
        <c:crossAx val="22262144"/>
        <c:crosses val="autoZero"/>
        <c:crossBetween val="midCat"/>
        <c:majorUnit val="10"/>
      </c:valAx>
      <c:valAx>
        <c:axId val="2226214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006400"/>
        <c:crosses val="autoZero"/>
        <c:crossBetween val="midCat"/>
        <c:majorUnit val="10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33</c:v>
                </c:pt>
                <c:pt idx="1">
                  <c:v>48</c:v>
                </c:pt>
                <c:pt idx="2">
                  <c:v>57</c:v>
                </c:pt>
                <c:pt idx="3">
                  <c:v>74</c:v>
                </c:pt>
                <c:pt idx="4">
                  <c:v>64</c:v>
                </c:pt>
                <c:pt idx="5">
                  <c:v>88</c:v>
                </c:pt>
                <c:pt idx="6">
                  <c:v>100</c:v>
                </c:pt>
                <c:pt idx="7">
                  <c:v>80</c:v>
                </c:pt>
                <c:pt idx="8">
                  <c:v>83</c:v>
                </c:pt>
                <c:pt idx="9">
                  <c:v>83</c:v>
                </c:pt>
                <c:pt idx="10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Z-Value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N-Value</c:v>
                </c:pt>
              </c:strCache>
            </c:strRef>
          </c:tx>
          <c:spPr>
            <a:ln>
              <a:prstDash val="sysDash"/>
            </a:ln>
          </c:spP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0">
                  <c:v>7</c:v>
                </c:pt>
                <c:pt idx="1">
                  <c:v>23.3</c:v>
                </c:pt>
                <c:pt idx="2">
                  <c:v>21.5</c:v>
                </c:pt>
                <c:pt idx="3">
                  <c:v>13.4</c:v>
                </c:pt>
                <c:pt idx="4">
                  <c:v>8.1</c:v>
                </c:pt>
                <c:pt idx="5">
                  <c:v>4.7</c:v>
                </c:pt>
                <c:pt idx="6">
                  <c:v>7</c:v>
                </c:pt>
                <c:pt idx="7">
                  <c:v>5.8</c:v>
                </c:pt>
                <c:pt idx="8">
                  <c:v>3.5</c:v>
                </c:pt>
                <c:pt idx="9">
                  <c:v>3.5</c:v>
                </c:pt>
                <c:pt idx="10">
                  <c:v>2.2999999999999998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142976"/>
        <c:axId val="22144512"/>
      </c:scatterChart>
      <c:valAx>
        <c:axId val="22142976"/>
        <c:scaling>
          <c:orientation val="minMax"/>
          <c:max val="100"/>
        </c:scaling>
        <c:delete val="0"/>
        <c:axPos val="b"/>
        <c:numFmt formatCode="General" sourceLinked="1"/>
        <c:majorTickMark val="out"/>
        <c:minorTickMark val="none"/>
        <c:tickLblPos val="nextTo"/>
        <c:crossAx val="22144512"/>
        <c:crosses val="autoZero"/>
        <c:crossBetween val="midCat"/>
        <c:majorUnit val="10"/>
      </c:valAx>
      <c:valAx>
        <c:axId val="2214451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142976"/>
        <c:crosses val="autoZero"/>
        <c:crossBetween val="midCat"/>
        <c:majorUnit val="10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48C0A43-823A-463C-9B89-AB82749AED0C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45944D7-13EB-4663-86FF-83283FA74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60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0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0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0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5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8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1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9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3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7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732F2-7F0B-40BD-85BB-95362A85E727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7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09601"/>
            <a:ext cx="8763000" cy="12191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66FF"/>
                </a:solidFill>
              </a:rPr>
              <a:t>2012 Tropical Cyclone Genesis Ensemble Forecast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209800"/>
            <a:ext cx="6553200" cy="2971800"/>
          </a:xfrm>
        </p:spPr>
        <p:txBody>
          <a:bodyPr>
            <a:normAutofit fontScale="25000" lnSpcReduction="20000"/>
          </a:bodyPr>
          <a:lstStyle/>
          <a:p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Jiayi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Peng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*, </a:t>
            </a:r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Yuejian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Zhu and Richard </a:t>
            </a:r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Wobus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*</a:t>
            </a:r>
          </a:p>
          <a:p>
            <a:r>
              <a:rPr lang="zh-TW" altLang="en-US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*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IMSG at Environmental Modeling Center</a:t>
            </a: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Environmental Modeling Center /NCEP/NOAA, Camp Springs, MD 20746</a:t>
            </a:r>
          </a:p>
          <a:p>
            <a:endParaRPr lang="zh-TW" altLang="en-US" sz="62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endParaRPr lang="en-US" altLang="zh-TW" sz="62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endParaRPr lang="zh-TW" altLang="en-US" sz="62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Acknowledgements: </a:t>
            </a: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EMC Ensemble Team, EMC HWRF Team</a:t>
            </a: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Geophysical Fluid Dynamics Laboratory (Tim </a:t>
            </a:r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Marchok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)</a:t>
            </a: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Hurricane Forecast Improvement Project (HFIP)</a:t>
            </a:r>
            <a:endParaRPr lang="zh-TW" altLang="en-US" sz="62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54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81200" y="228600"/>
            <a:ext cx="6553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00CC"/>
                </a:solidFill>
              </a:rPr>
              <a:t>NHC Hurricane </a:t>
            </a:r>
            <a:r>
              <a:rPr lang="en-US" altLang="zh-CN" dirty="0" smtClean="0">
                <a:solidFill>
                  <a:srgbClr val="0000CC"/>
                </a:solidFill>
              </a:rPr>
              <a:t>Genesis </a:t>
            </a:r>
            <a:r>
              <a:rPr lang="en-US" dirty="0" smtClean="0">
                <a:solidFill>
                  <a:srgbClr val="0000CC"/>
                </a:solidFill>
              </a:rPr>
              <a:t>Probability Forecasts 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06/13/2012 15Z, will form EP03 (Carlotta)</a:t>
            </a:r>
            <a:endParaRPr lang="en-US" dirty="0">
              <a:solidFill>
                <a:srgbClr val="0000CC"/>
              </a:solidFill>
            </a:endParaRPr>
          </a:p>
        </p:txBody>
      </p:sp>
      <p:pic>
        <p:nvPicPr>
          <p:cNvPr id="2050" name="Picture 2" descr="http://www.nhc.noaa.gov/archive/gtwo/epac/201206131744/two_epa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259504"/>
            <a:ext cx="6405602" cy="521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emc.ncep.noaa.gov/gmb/jpeng/plot_genesis/fnmoc/2012061312.EP94.tc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3632351"/>
            <a:ext cx="3944471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emc.ncep.noaa.gov/gmb/jpeng/plot_genesis/ncep/2012061312.EP94.tcg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65" y="584351"/>
            <a:ext cx="394447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emc.ncep.noaa.gov/gmb/jpeng/plot_genesis/cmc/2012061312.EP94.tcg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669" y="708471"/>
            <a:ext cx="3845858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www.emc.ncep.noaa.gov/gmb/jpeng/plot_genesis/ecmwf/2012061312.EP94.tcge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538" y="3759504"/>
            <a:ext cx="3779920" cy="292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447800" y="22671"/>
            <a:ext cx="5791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400" dirty="0" smtClean="0">
                <a:solidFill>
                  <a:srgbClr val="0000CC"/>
                </a:solidFill>
              </a:rPr>
              <a:t>TC genesis p</a:t>
            </a:r>
            <a:r>
              <a:rPr lang="en-US" sz="2400" dirty="0" smtClean="0">
                <a:solidFill>
                  <a:srgbClr val="0000CC"/>
                </a:solidFill>
              </a:rPr>
              <a:t>robability forecasts from NCEP GEFS, Canadian, Navy and ECMWF ensemble forecast </a:t>
            </a:r>
            <a:r>
              <a:rPr lang="en-US" sz="2400" dirty="0" smtClean="0">
                <a:solidFill>
                  <a:srgbClr val="0000CC"/>
                </a:solidFill>
              </a:rPr>
              <a:t>systems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49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563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CN" dirty="0">
                <a:solidFill>
                  <a:srgbClr val="3333FF"/>
                </a:solidFill>
              </a:rPr>
              <a:t>Future plans and ongoing works: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1426964"/>
            <a:ext cx="8114209" cy="3693319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 marL="457200" indent="-457200">
              <a:buFont typeface="+mj-lt"/>
              <a:buAutoNum type="arabicParenR"/>
              <a:defRPr/>
            </a:pPr>
            <a:r>
              <a:rPr lang="en-US" altLang="zh-CN" sz="2000" dirty="0" smtClean="0"/>
              <a:t>TC genesis verifications for NCEP GEFS, Canadian, Navy and</a:t>
            </a:r>
          </a:p>
          <a:p>
            <a:pPr>
              <a:defRPr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 ECMWF ensemble forecasts.</a:t>
            </a:r>
            <a:endParaRPr lang="en-US" altLang="zh-CN" sz="2000" dirty="0"/>
          </a:p>
          <a:p>
            <a:pPr marL="457200" indent="-457200">
              <a:buAutoNum type="arabicParenR" startAt="2"/>
              <a:defRPr/>
            </a:pPr>
            <a:r>
              <a:rPr lang="en-US" altLang="zh-CN" sz="2000" dirty="0" smtClean="0"/>
              <a:t>Investigate more reliable </a:t>
            </a:r>
            <a:r>
              <a:rPr lang="en-US" altLang="zh-CN" sz="2000" dirty="0"/>
              <a:t>TC genesis criteria for </a:t>
            </a:r>
            <a:endParaRPr lang="en-US" altLang="zh-CN" sz="2000" dirty="0" smtClean="0"/>
          </a:p>
          <a:p>
            <a:pPr>
              <a:defRPr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</a:t>
            </a:r>
            <a:r>
              <a:rPr lang="en-US" altLang="zh-CN" sz="2000" dirty="0" smtClean="0"/>
              <a:t> each </a:t>
            </a:r>
            <a:r>
              <a:rPr lang="en-US" altLang="zh-CN" sz="2000" dirty="0"/>
              <a:t>ensemble forecast system</a:t>
            </a:r>
            <a:r>
              <a:rPr lang="en-US" altLang="zh-CN" sz="2000" dirty="0" smtClean="0"/>
              <a:t>.</a:t>
            </a:r>
          </a:p>
          <a:p>
            <a:pPr marL="457200" indent="-457200">
              <a:buAutoNum type="arabicParenR" startAt="3"/>
              <a:defRPr/>
            </a:pPr>
            <a:r>
              <a:rPr lang="en-US" altLang="zh-CN" sz="2000" dirty="0" smtClean="0"/>
              <a:t>Develop multiple model ensemble TC genesis products.</a:t>
            </a:r>
          </a:p>
          <a:p>
            <a:pPr marL="457200" indent="-457200">
              <a:buAutoNum type="arabicParenR" startAt="4"/>
              <a:defRPr/>
            </a:pPr>
            <a:r>
              <a:rPr lang="en-US" altLang="zh-CN" sz="2000" dirty="0" smtClean="0"/>
              <a:t>Develop TC genesis products for those vortices forming </a:t>
            </a:r>
          </a:p>
          <a:p>
            <a:pPr>
              <a:defRPr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in the middle of the forecast time window.</a:t>
            </a:r>
            <a:endParaRPr lang="en-US" altLang="zh-CN" sz="2000" dirty="0"/>
          </a:p>
          <a:p>
            <a:pPr>
              <a:defRPr/>
            </a:pPr>
            <a:endParaRPr lang="en-US" altLang="zh-CN" sz="2000" dirty="0"/>
          </a:p>
          <a:p>
            <a:pPr>
              <a:defRPr/>
            </a:pPr>
            <a:endParaRPr lang="en-US" altLang="zh-CN" dirty="0">
              <a:solidFill>
                <a:srgbClr val="3333FF"/>
              </a:solidFill>
            </a:endParaRPr>
          </a:p>
          <a:p>
            <a:pPr>
              <a:defRPr/>
            </a:pPr>
            <a:r>
              <a:rPr lang="en-US" altLang="zh-CN" dirty="0">
                <a:solidFill>
                  <a:srgbClr val="3333FF"/>
                </a:solidFill>
              </a:rPr>
              <a:t>Please visit:</a:t>
            </a:r>
          </a:p>
          <a:p>
            <a:pPr>
              <a:defRPr/>
            </a:pPr>
            <a:r>
              <a:rPr lang="en-US" altLang="zh-CN" dirty="0">
                <a:solidFill>
                  <a:srgbClr val="3333FF"/>
                </a:solidFill>
              </a:rPr>
              <a:t>http://www.emc.ncep.noaa.gov/gmb/jpeng/TC_ens_V1.html</a:t>
            </a:r>
          </a:p>
          <a:p>
            <a:pPr>
              <a:defRPr/>
            </a:pPr>
            <a:r>
              <a:rPr lang="en-US" altLang="zh-CN" dirty="0">
                <a:solidFill>
                  <a:srgbClr val="3333FF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                        for 2012  real time TC track </a:t>
            </a:r>
            <a:r>
              <a:rPr lang="en-US" altLang="zh-CN" sz="2000" dirty="0" smtClean="0">
                <a:solidFill>
                  <a:srgbClr val="FF0000"/>
                </a:solidFill>
              </a:rPr>
              <a:t>and genesis probabilistic forecasts.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3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42256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2011 Atlantic TC Genesis Forecast Reliability Diagram (NHC forecast)</a:t>
            </a:r>
            <a:endParaRPr lang="en-US" sz="2000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325411"/>
              </p:ext>
            </p:extLst>
          </p:nvPr>
        </p:nvGraphicFramePr>
        <p:xfrm>
          <a:off x="1773327" y="611821"/>
          <a:ext cx="58674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1000" y="5421868"/>
            <a:ext cx="2133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TW" sz="1800" b="1" dirty="0" smtClean="0">
                <a:ea typeface="PMingLiU" pitchFamily="18" charset="-120"/>
              </a:rPr>
              <a:t>Forecast (%)   N=482 </a:t>
            </a:r>
            <a:endParaRPr lang="en-US" altLang="zh-TW" sz="1800" b="1" dirty="0">
              <a:ea typeface="PMingLiU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-51198" y="2877661"/>
            <a:ext cx="3215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PMingLiU" pitchFamily="18" charset="-120"/>
              </a:rPr>
              <a:t>Verifying</a:t>
            </a:r>
            <a:r>
              <a:rPr lang="en-US" altLang="zh-CN" sz="1800" b="1" dirty="0" smtClean="0">
                <a:ea typeface="PMingLiU" pitchFamily="18" charset="-120"/>
              </a:rPr>
              <a:t> (%) or Distribution (%)</a:t>
            </a:r>
            <a:endParaRPr lang="en-US" altLang="zh-CN" sz="1800" b="1" dirty="0">
              <a:ea typeface="PMingLiU" pitchFamily="18" charset="-12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29448" y="5791200"/>
            <a:ext cx="78756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ea typeface="PMingLiU" pitchFamily="18" charset="-120"/>
              </a:rPr>
              <a:t>Red line: perfect reliability</a:t>
            </a:r>
          </a:p>
          <a:p>
            <a:r>
              <a:rPr lang="en-US" altLang="zh-TW" sz="1800" b="1" dirty="0" smtClean="0">
                <a:solidFill>
                  <a:schemeClr val="accent1"/>
                </a:solidFill>
                <a:ea typeface="PMingLiU" pitchFamily="18" charset="-120"/>
              </a:rPr>
              <a:t>Blue line: the relationship between the forecast and verifying genesis probability</a:t>
            </a:r>
          </a:p>
          <a:p>
            <a:r>
              <a:rPr lang="en-US" altLang="zh-TW" b="1" dirty="0" smtClean="0">
                <a:solidFill>
                  <a:schemeClr val="accent3"/>
                </a:solidFill>
                <a:ea typeface="PMingLiU" pitchFamily="18" charset="-120"/>
              </a:rPr>
              <a:t>Green line: distribution of the forecast genesis probability</a:t>
            </a:r>
            <a:endParaRPr lang="en-US" altLang="zh-TW" sz="1800" b="1" dirty="0">
              <a:solidFill>
                <a:schemeClr val="accent3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677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11162"/>
          </a:xfrm>
        </p:spPr>
        <p:txBody>
          <a:bodyPr>
            <a:normAutofit/>
          </a:bodyPr>
          <a:lstStyle/>
          <a:p>
            <a:r>
              <a:rPr lang="en-US" sz="2000" dirty="0"/>
              <a:t>2011 Atlantic TC Genesis Forecast Reliability Diagram </a:t>
            </a:r>
            <a:r>
              <a:rPr lang="en-US" sz="2000" dirty="0" smtClean="0"/>
              <a:t>(NHC, with TC)</a:t>
            </a:r>
            <a:endParaRPr lang="en-US" sz="2000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2310"/>
              </p:ext>
            </p:extLst>
          </p:nvPr>
        </p:nvGraphicFramePr>
        <p:xfrm>
          <a:off x="1773327" y="611821"/>
          <a:ext cx="58674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1000" y="5421868"/>
            <a:ext cx="220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TW" sz="1800" b="1" dirty="0" smtClean="0">
                <a:ea typeface="PMingLiU" pitchFamily="18" charset="-120"/>
              </a:rPr>
              <a:t>Forecast (%)   N=172</a:t>
            </a:r>
            <a:endParaRPr lang="en-US" altLang="zh-TW" sz="1800" b="1" dirty="0">
              <a:ea typeface="PMingLiU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-51198" y="2877661"/>
            <a:ext cx="3215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PMingLiU" pitchFamily="18" charset="-120"/>
              </a:rPr>
              <a:t>Verifying</a:t>
            </a:r>
            <a:r>
              <a:rPr lang="en-US" altLang="zh-CN" sz="1800" b="1" dirty="0" smtClean="0">
                <a:ea typeface="PMingLiU" pitchFamily="18" charset="-120"/>
              </a:rPr>
              <a:t> (%) or Distribution (%)</a:t>
            </a:r>
            <a:endParaRPr lang="en-US" altLang="zh-CN" sz="1800" b="1" dirty="0">
              <a:ea typeface="PMingLiU" pitchFamily="18" charset="-12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29448" y="5791200"/>
            <a:ext cx="78756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ea typeface="PMingLiU" pitchFamily="18" charset="-120"/>
              </a:rPr>
              <a:t>Red line: perfect reliability</a:t>
            </a:r>
          </a:p>
          <a:p>
            <a:r>
              <a:rPr lang="en-US" altLang="zh-TW" sz="1800" b="1" dirty="0" smtClean="0">
                <a:solidFill>
                  <a:schemeClr val="accent1"/>
                </a:solidFill>
                <a:ea typeface="PMingLiU" pitchFamily="18" charset="-120"/>
              </a:rPr>
              <a:t>Blue line: the relationship between the forecast and verifying genesis probability</a:t>
            </a:r>
          </a:p>
          <a:p>
            <a:r>
              <a:rPr lang="en-US" altLang="zh-TW" b="1" dirty="0" smtClean="0">
                <a:solidFill>
                  <a:schemeClr val="accent3"/>
                </a:solidFill>
                <a:ea typeface="PMingLiU" pitchFamily="18" charset="-120"/>
              </a:rPr>
              <a:t>Green line: distribution of the forecast genesis probability</a:t>
            </a:r>
            <a:endParaRPr lang="en-US" altLang="zh-TW" sz="1800" b="1" dirty="0">
              <a:solidFill>
                <a:schemeClr val="accent3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252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129585"/>
              </p:ext>
            </p:extLst>
          </p:nvPr>
        </p:nvGraphicFramePr>
        <p:xfrm>
          <a:off x="152400" y="616607"/>
          <a:ext cx="8839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584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MM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84" name="TextBox 2"/>
          <p:cNvSpPr txBox="1">
            <a:spLocks noChangeArrowheads="1"/>
          </p:cNvSpPr>
          <p:nvPr/>
        </p:nvSpPr>
        <p:spPr bwMode="auto">
          <a:xfrm>
            <a:off x="696913" y="2438400"/>
            <a:ext cx="7564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MM</a:t>
            </a:r>
            <a:r>
              <a:rPr lang="en-US" sz="2000"/>
              <a:t>----month  </a:t>
            </a:r>
            <a:r>
              <a:rPr lang="en-US" sz="2000">
                <a:solidFill>
                  <a:srgbClr val="FF0000"/>
                </a:solidFill>
              </a:rPr>
              <a:t>IN</a:t>
            </a:r>
            <a:r>
              <a:rPr lang="en-US" sz="2000"/>
              <a:t>----invest storm number </a:t>
            </a:r>
            <a:r>
              <a:rPr lang="en-US" sz="2000">
                <a:solidFill>
                  <a:srgbClr val="FF0000"/>
                </a:solidFill>
              </a:rPr>
              <a:t>AL</a:t>
            </a:r>
            <a:r>
              <a:rPr lang="en-US" sz="2000"/>
              <a:t>----Atlantic storm number</a:t>
            </a:r>
          </a:p>
        </p:txBody>
      </p:sp>
      <p:sp>
        <p:nvSpPr>
          <p:cNvPr id="4185" name="TextBox 2"/>
          <p:cNvSpPr txBox="1">
            <a:spLocks noChangeArrowheads="1"/>
          </p:cNvSpPr>
          <p:nvPr/>
        </p:nvSpPr>
        <p:spPr bwMode="auto">
          <a:xfrm>
            <a:off x="533400" y="3048000"/>
            <a:ext cx="8077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dirty="0" smtClean="0"/>
              <a:t>The other invest storms:</a:t>
            </a:r>
            <a:endParaRPr lang="en-US" dirty="0"/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June</a:t>
            </a:r>
            <a:r>
              <a:rPr lang="en-US" dirty="0"/>
              <a:t>: 93L, 94L      </a:t>
            </a:r>
            <a:r>
              <a:rPr lang="en-US" dirty="0">
                <a:solidFill>
                  <a:srgbClr val="FF0000"/>
                </a:solidFill>
              </a:rPr>
              <a:t>July</a:t>
            </a:r>
            <a:r>
              <a:rPr lang="en-US" dirty="0"/>
              <a:t>:96L, 97L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August</a:t>
            </a:r>
            <a:r>
              <a:rPr lang="en-US" dirty="0"/>
              <a:t>: 92L, 98L, 99L  </a:t>
            </a:r>
            <a:r>
              <a:rPr lang="en-US" dirty="0">
                <a:solidFill>
                  <a:srgbClr val="FF0000"/>
                </a:solidFill>
              </a:rPr>
              <a:t>September</a:t>
            </a:r>
            <a:r>
              <a:rPr lang="en-US" dirty="0"/>
              <a:t>:94L, 97L, </a:t>
            </a:r>
            <a:r>
              <a:rPr lang="en-US" dirty="0" smtClean="0"/>
              <a:t>98L</a:t>
            </a:r>
            <a:r>
              <a:rPr lang="en-US" dirty="0"/>
              <a:t>, 91L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October</a:t>
            </a:r>
            <a:r>
              <a:rPr lang="en-US" dirty="0"/>
              <a:t>: 92L, 93L, 94L, 95L, 97L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November</a:t>
            </a:r>
            <a:r>
              <a:rPr lang="en-US" dirty="0"/>
              <a:t>: 99L, 90L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/>
              <a:t>June~November</a:t>
            </a:r>
            <a:r>
              <a:rPr lang="en-US" dirty="0"/>
              <a:t> 2011, invest storms: 37   </a:t>
            </a:r>
            <a:r>
              <a:rPr lang="en-US" dirty="0">
                <a:solidFill>
                  <a:srgbClr val="FF0000"/>
                </a:solidFill>
              </a:rPr>
              <a:t>19 TC genesis (51%)</a:t>
            </a:r>
          </a:p>
        </p:txBody>
      </p:sp>
      <p:sp>
        <p:nvSpPr>
          <p:cNvPr id="4186" name="TextBox 3"/>
          <p:cNvSpPr txBox="1">
            <a:spLocks noChangeArrowheads="1"/>
          </p:cNvSpPr>
          <p:nvPr/>
        </p:nvSpPr>
        <p:spPr bwMode="auto">
          <a:xfrm>
            <a:off x="2190750" y="152400"/>
            <a:ext cx="6191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/>
              <a:t>Invest storm to TC genesis (06~11/2011)</a:t>
            </a:r>
          </a:p>
        </p:txBody>
      </p:sp>
    </p:spTree>
    <p:extLst>
      <p:ext uri="{BB962C8B-B14F-4D97-AF65-F5344CB8AC3E}">
        <p14:creationId xmlns:p14="http://schemas.microsoft.com/office/powerpoint/2010/main" val="32914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rgbClr val="000000"/>
                </a:solidFill>
              </a:rPr>
              <a:t>Atlantic, AL04-16 (08-09/2010); AL01-19(06-12/2011)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21793"/>
              </p:ext>
            </p:extLst>
          </p:nvPr>
        </p:nvGraphicFramePr>
        <p:xfrm>
          <a:off x="342900" y="733425"/>
          <a:ext cx="8458200" cy="564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art" r:id="rId3" imgW="6096000" imgH="4067243" progId="MSGraph.Chart.8">
                  <p:embed/>
                </p:oleObj>
              </mc:Choice>
              <mc:Fallback>
                <p:oleObj name="Chart" r:id="rId3" imgW="6096000" imgH="4067243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733425"/>
                        <a:ext cx="8458200" cy="564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40188" y="6248400"/>
            <a:ext cx="16367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PMingLiU" pitchFamily="18" charset="-120"/>
              </a:rPr>
              <a:t>Forecast hours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7363" y="6019800"/>
            <a:ext cx="8047037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 smtClean="0">
                <a:solidFill>
                  <a:srgbClr val="3333FF"/>
                </a:solidFill>
                <a:ea typeface="PMingLiU" pitchFamily="18" charset="-120"/>
              </a:rPr>
              <a:t>   #</a:t>
            </a:r>
            <a:r>
              <a:rPr lang="en-US" sz="1400" b="1" dirty="0">
                <a:solidFill>
                  <a:srgbClr val="3333FF"/>
                </a:solidFill>
                <a:ea typeface="PMingLiU" pitchFamily="18" charset="-120"/>
              </a:rPr>
              <a:t>CASES      375          </a:t>
            </a:r>
            <a:r>
              <a:rPr lang="en-US" sz="1400" b="1" dirty="0" smtClean="0">
                <a:solidFill>
                  <a:srgbClr val="3333FF"/>
                </a:solidFill>
                <a:ea typeface="PMingLiU" pitchFamily="18" charset="-120"/>
              </a:rPr>
              <a:t>  343          </a:t>
            </a:r>
            <a:r>
              <a:rPr lang="en-US" sz="1400" b="1" dirty="0">
                <a:solidFill>
                  <a:srgbClr val="3333FF"/>
                </a:solidFill>
                <a:ea typeface="PMingLiU" pitchFamily="18" charset="-120"/>
              </a:rPr>
              <a:t>307         </a:t>
            </a:r>
            <a:r>
              <a:rPr lang="en-US" sz="1400" b="1" dirty="0" smtClean="0">
                <a:solidFill>
                  <a:srgbClr val="3333FF"/>
                </a:solidFill>
                <a:ea typeface="PMingLiU" pitchFamily="18" charset="-120"/>
              </a:rPr>
              <a:t>  276          </a:t>
            </a:r>
            <a:r>
              <a:rPr lang="en-US" sz="1400" b="1" dirty="0">
                <a:solidFill>
                  <a:srgbClr val="3333FF"/>
                </a:solidFill>
                <a:ea typeface="PMingLiU" pitchFamily="18" charset="-120"/>
              </a:rPr>
              <a:t>246         </a:t>
            </a:r>
            <a:r>
              <a:rPr lang="en-US" sz="1400" b="1" dirty="0" smtClean="0">
                <a:solidFill>
                  <a:srgbClr val="3333FF"/>
                </a:solidFill>
                <a:ea typeface="PMingLiU" pitchFamily="18" charset="-120"/>
              </a:rPr>
              <a:t>  197           152          110             63             </a:t>
            </a:r>
            <a:r>
              <a:rPr lang="en-US" sz="1400" b="1" dirty="0">
                <a:solidFill>
                  <a:srgbClr val="3333FF"/>
                </a:solidFill>
                <a:ea typeface="PMingLiU" pitchFamily="18" charset="-120"/>
              </a:rPr>
              <a:t>44</a:t>
            </a:r>
            <a:r>
              <a:rPr lang="en-US" sz="14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39875" y="1798638"/>
            <a:ext cx="4022725" cy="831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600" b="1" dirty="0">
                <a:solidFill>
                  <a:srgbClr val="FF0000"/>
                </a:solidFill>
                <a:latin typeface="Arial" pitchFamily="34" charset="0"/>
                <a:ea typeface="宋体"/>
                <a:cs typeface="Arial" pitchFamily="34" charset="0"/>
              </a:rPr>
              <a:t>AEMN</a:t>
            </a:r>
            <a:r>
              <a:rPr kumimoji="0" lang="en-US" sz="1600" b="1" dirty="0">
                <a:solidFill>
                  <a:srgbClr val="000000"/>
                </a:solidFill>
                <a:latin typeface="Arial" pitchFamily="34" charset="0"/>
                <a:ea typeface="宋体"/>
                <a:cs typeface="Arial" pitchFamily="34" charset="0"/>
              </a:rPr>
              <a:t>---GEFS T190 (operational run) </a:t>
            </a:r>
          </a:p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600" b="1" dirty="0">
                <a:solidFill>
                  <a:srgbClr val="FFFF00"/>
                </a:solidFill>
                <a:latin typeface="Arial" pitchFamily="34" charset="0"/>
                <a:ea typeface="宋体"/>
                <a:cs typeface="Arial" pitchFamily="34" charset="0"/>
              </a:rPr>
              <a:t>PARA</a:t>
            </a:r>
            <a:r>
              <a:rPr kumimoji="0" lang="en-US" sz="1600" b="1" dirty="0">
                <a:solidFill>
                  <a:srgbClr val="000000"/>
                </a:solidFill>
                <a:latin typeface="Arial" pitchFamily="34" charset="0"/>
                <a:ea typeface="宋体"/>
                <a:cs typeface="Arial" pitchFamily="34" charset="0"/>
              </a:rPr>
              <a:t>---GEFS T254 (parallel run)</a:t>
            </a:r>
          </a:p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600" b="1" dirty="0">
                <a:solidFill>
                  <a:srgbClr val="0000FF"/>
                </a:solidFill>
                <a:latin typeface="Arial" pitchFamily="34" charset="0"/>
                <a:ea typeface="宋体"/>
                <a:cs typeface="Arial" pitchFamily="34" charset="0"/>
              </a:rPr>
              <a:t>AVNO</a:t>
            </a:r>
            <a:r>
              <a:rPr kumimoji="0" lang="en-US" sz="1600" b="1" dirty="0">
                <a:solidFill>
                  <a:srgbClr val="000000"/>
                </a:solidFill>
                <a:latin typeface="Arial" pitchFamily="34" charset="0"/>
                <a:ea typeface="宋体"/>
                <a:cs typeface="Arial" pitchFamily="34" charset="0"/>
              </a:rPr>
              <a:t>----GFS T574 (operational run)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 rot="16200000">
            <a:off x="-301625" y="31972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13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792162"/>
          </a:xfrm>
        </p:spPr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NCEP Global Ensemble </a:t>
            </a:r>
            <a:r>
              <a:rPr lang="en-US" sz="2800" dirty="0"/>
              <a:t>Forecast </a:t>
            </a:r>
            <a:r>
              <a:rPr lang="en-US" sz="2800" dirty="0" smtClean="0"/>
              <a:t>System has the good capability for Tropical Cyclone (TC) track forecast. If TC genesis is mainly determined by large-scale environmental flow, we may get some clues from </a:t>
            </a:r>
            <a:r>
              <a:rPr lang="en-US" sz="2800" dirty="0"/>
              <a:t>Global Ensemble </a:t>
            </a:r>
            <a:r>
              <a:rPr lang="en-US" sz="2800" dirty="0" smtClean="0"/>
              <a:t>Forecasts for the probability prediction of TC genesis.</a:t>
            </a:r>
          </a:p>
          <a:p>
            <a:r>
              <a:rPr lang="en-US" sz="2800" dirty="0" smtClean="0"/>
              <a:t>The local </a:t>
            </a:r>
            <a:r>
              <a:rPr lang="en-US" sz="2800" dirty="0" err="1" smtClean="0"/>
              <a:t>meso</a:t>
            </a:r>
            <a:r>
              <a:rPr lang="en-US" sz="2800" dirty="0" smtClean="0"/>
              <a:t>-scale convection is also important to TC genesis. So, our TC genesis criteria will include </a:t>
            </a:r>
            <a:r>
              <a:rPr lang="en-US" sz="2800" dirty="0"/>
              <a:t>the characteristics </a:t>
            </a:r>
            <a:r>
              <a:rPr lang="en-US" sz="2800" dirty="0" smtClean="0"/>
              <a:t>of model vortex and its </a:t>
            </a:r>
            <a:r>
              <a:rPr lang="en-US" sz="2800" dirty="0"/>
              <a:t>environmental </a:t>
            </a:r>
            <a:r>
              <a:rPr lang="en-US" sz="2800" dirty="0" smtClean="0"/>
              <a:t>flow.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407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813961"/>
              </p:ext>
            </p:extLst>
          </p:nvPr>
        </p:nvGraphicFramePr>
        <p:xfrm>
          <a:off x="438307" y="152400"/>
          <a:ext cx="8229600" cy="578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Models</a:t>
                      </a:r>
                      <a:endParaRPr lang="en-US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Resolution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Members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Daily Frequency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Forecast Length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NCEP ensemble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GFS T254L42     -55km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(02/14/2012)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20+1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00, 06, 12, 18 UTC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16 days (384hrs)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CMC ensemble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GEM L40-66km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(08/17/2011)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20+1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00, 12 UTC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16 days (384hrs)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ECMWF ensemble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IFS T639/319L62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-30/60km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50+1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00, 12 UTC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15 days (360hrs)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FNMOC ensemble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NOGAPS T159L42-80km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(09/14/2011)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20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00, 12 UTC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16 days (384hrs)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NCEP deterministic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GFS T574L64     -27km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00, 16, 12, 18 UTC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192 /384hrs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CMC deterministic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GEM(0.45x0.3)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L58-33km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00, 12 UTC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180/240 </a:t>
                      </a:r>
                      <a:r>
                        <a:rPr kumimoji="1" lang="en-US" altLang="zh-CN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hrs</a:t>
                      </a:r>
                      <a:endParaRPr kumimoji="1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SimSun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(12/00z)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ECMWF deterministic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IFS T1279L91     -16km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00, 12 UTC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240 </a:t>
                      </a:r>
                      <a:r>
                        <a:rPr kumimoji="1" lang="en-US" altLang="zh-CN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hrs</a:t>
                      </a:r>
                      <a:endParaRPr kumimoji="1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SimSun" pitchFamily="2" charset="-122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FNMOC deterministic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NOGAPST239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L30-55km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00, 12 UTC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168 </a:t>
                      </a:r>
                      <a:r>
                        <a:rPr kumimoji="1" lang="en-US" altLang="zh-CN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hrs</a:t>
                      </a:r>
                      <a:endParaRPr kumimoji="1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SimSun" pitchFamily="2" charset="-122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10598" y="5963225"/>
            <a:ext cx="82566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dirty="0" smtClean="0">
                <a:solidFill>
                  <a:srgbClr val="FF0000"/>
                </a:solidFill>
                <a:ea typeface="PMingLiU" pitchFamily="18" charset="-120"/>
              </a:rPr>
              <a:t>Our </a:t>
            </a:r>
            <a:r>
              <a:rPr lang="en-US" altLang="zh-TW" dirty="0">
                <a:solidFill>
                  <a:srgbClr val="FF0000"/>
                </a:solidFill>
                <a:ea typeface="PMingLiU" pitchFamily="18" charset="-120"/>
              </a:rPr>
              <a:t>goal:  </a:t>
            </a:r>
            <a:r>
              <a:rPr lang="en-US" altLang="zh-TW" dirty="0" smtClean="0">
                <a:solidFill>
                  <a:srgbClr val="FF0000"/>
                </a:solidFill>
                <a:ea typeface="PMingLiU" pitchFamily="18" charset="-120"/>
              </a:rPr>
              <a:t>Improve </a:t>
            </a:r>
            <a:r>
              <a:rPr lang="en-US" altLang="zh-TW" dirty="0">
                <a:solidFill>
                  <a:srgbClr val="FF0000"/>
                </a:solidFill>
                <a:ea typeface="PMingLiU" pitchFamily="18" charset="-120"/>
              </a:rPr>
              <a:t>tropical-cyclone </a:t>
            </a:r>
            <a:r>
              <a:rPr lang="en-US" altLang="zh-TW" dirty="0" smtClean="0">
                <a:solidFill>
                  <a:srgbClr val="FF0000"/>
                </a:solidFill>
                <a:ea typeface="PMingLiU" pitchFamily="18" charset="-120"/>
              </a:rPr>
              <a:t>genesis prediction </a:t>
            </a:r>
            <a:r>
              <a:rPr lang="en-US" altLang="zh-TW" dirty="0">
                <a:solidFill>
                  <a:srgbClr val="FF0000"/>
                </a:solidFill>
                <a:ea typeface="PMingLiU" pitchFamily="18" charset="-120"/>
              </a:rPr>
              <a:t>by using NCEP, CMC </a:t>
            </a:r>
            <a:r>
              <a:rPr lang="en-US" altLang="zh-TW" dirty="0" smtClean="0">
                <a:solidFill>
                  <a:srgbClr val="FF0000"/>
                </a:solidFill>
                <a:ea typeface="PMingLiU" pitchFamily="18" charset="-120"/>
              </a:rPr>
              <a:t>, </a:t>
            </a:r>
            <a:r>
              <a:rPr lang="en-US" altLang="zh-TW" dirty="0">
                <a:solidFill>
                  <a:srgbClr val="FF0000"/>
                </a:solidFill>
                <a:ea typeface="PMingLiU" pitchFamily="18" charset="-120"/>
              </a:rPr>
              <a:t>FNMOC  and ECMWF global ensemble </a:t>
            </a:r>
            <a:r>
              <a:rPr lang="en-US" altLang="zh-TW" dirty="0" smtClean="0">
                <a:solidFill>
                  <a:srgbClr val="FF0000"/>
                </a:solidFill>
                <a:ea typeface="PMingLiU" pitchFamily="18" charset="-120"/>
              </a:rPr>
              <a:t>forecasts !</a:t>
            </a:r>
            <a:endParaRPr lang="en-US" altLang="zh-CN" dirty="0">
              <a:solidFill>
                <a:srgbClr val="FF0000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285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048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TC Genesis Target Area: 0-40N, 110E-350E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Forecast Time Window: 48-hour genesis</a:t>
            </a:r>
            <a:endParaRPr lang="en-US" sz="3200" dirty="0">
              <a:solidFill>
                <a:srgbClr val="0000FF"/>
              </a:solidFill>
            </a:endParaRPr>
          </a:p>
        </p:txBody>
      </p:sp>
      <p:pic>
        <p:nvPicPr>
          <p:cNvPr id="5122" name="Picture 2" descr="http://www.emc.ncep.noaa.gov/gmb/jpeng/plot_genesis/ncep/aemn.tcgen.2012061706.a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74488"/>
            <a:ext cx="7001435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76400" y="3879588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WP92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48200" y="3879588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EP95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19800" y="3500442"/>
            <a:ext cx="686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HC03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19400" y="3652842"/>
            <a:ext cx="686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HC05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644283" y="2057401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NCEP GEFS TC Genesis Probability Forecast Within 48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TC Genesis Tracker Code</a:t>
            </a:r>
            <a:endParaRPr lang="en-US" sz="36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7362" y="1524000"/>
            <a:ext cx="8664575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/>
              <a:t>Based on </a:t>
            </a:r>
            <a:r>
              <a:rPr lang="en-US" dirty="0" smtClean="0"/>
              <a:t>Tim </a:t>
            </a:r>
            <a:r>
              <a:rPr lang="en-US" dirty="0" err="1"/>
              <a:t>Marchok’s</a:t>
            </a:r>
            <a:r>
              <a:rPr lang="en-US" dirty="0"/>
              <a:t> latest version for genesis </a:t>
            </a:r>
            <a:r>
              <a:rPr lang="en-US" dirty="0" smtClean="0"/>
              <a:t>track, we make the following changes: </a:t>
            </a:r>
            <a:endParaRPr lang="en-US" dirty="0"/>
          </a:p>
          <a:p>
            <a:pPr marL="342900" indent="-342900">
              <a:buAutoNum type="arabicParenBoth"/>
            </a:pPr>
            <a:r>
              <a:rPr lang="en-US" altLang="zh-CN" sz="1600" dirty="0" smtClean="0"/>
              <a:t>Calculation for 300-500hPa temperature anomaly;</a:t>
            </a:r>
          </a:p>
          <a:p>
            <a:pPr marL="342900" indent="-342900">
              <a:buAutoNum type="arabicParenBoth"/>
            </a:pPr>
            <a:r>
              <a:rPr lang="en-US" altLang="zh-CN" sz="1600" dirty="0"/>
              <a:t>Calculation </a:t>
            </a:r>
            <a:r>
              <a:rPr lang="en-US" altLang="zh-CN" sz="1600" dirty="0" smtClean="0"/>
              <a:t>for 200-850hPa zonal wind shear;</a:t>
            </a:r>
          </a:p>
          <a:p>
            <a:pPr marL="342900" indent="-342900">
              <a:buAutoNum type="arabicParenBoth"/>
            </a:pPr>
            <a:r>
              <a:rPr lang="en-US" altLang="zh-CN" sz="1600" dirty="0"/>
              <a:t>Calculation </a:t>
            </a:r>
            <a:r>
              <a:rPr lang="en-US" altLang="zh-CN" sz="1600" dirty="0" smtClean="0"/>
              <a:t>for 500hPa mean relative humidity;</a:t>
            </a:r>
          </a:p>
          <a:p>
            <a:pPr marL="342900" indent="-342900">
              <a:buAutoNum type="arabicParenBoth"/>
            </a:pPr>
            <a:r>
              <a:rPr lang="en-US" sz="1600" dirty="0"/>
              <a:t>The AL90-99, EP90-99 and WP90-99 are those invest storms named by NHC and </a:t>
            </a:r>
            <a:r>
              <a:rPr lang="en-US" sz="1600" dirty="0" smtClean="0"/>
              <a:t>JTWC. </a:t>
            </a:r>
            <a:r>
              <a:rPr lang="en-US" altLang="zh-CN" sz="1600" dirty="0" smtClean="0"/>
              <a:t>In case of NHC and JTWC miss potential TC genesis, </a:t>
            </a:r>
            <a:r>
              <a:rPr lang="en-US" sz="1600" dirty="0"/>
              <a:t>we create </a:t>
            </a:r>
            <a:r>
              <a:rPr lang="en-US" sz="1600" dirty="0" smtClean="0"/>
              <a:t>some </a:t>
            </a:r>
            <a:r>
              <a:rPr lang="en-US" sz="1600" dirty="0"/>
              <a:t>interested storms based on GFS-T574 operational, Canadian, NOGAPS  and ECMWF Deterministic </a:t>
            </a:r>
            <a:r>
              <a:rPr lang="en-US" sz="1600" dirty="0" smtClean="0"/>
              <a:t>Forecasts, named as HC01, HC02, etc.</a:t>
            </a:r>
            <a:endParaRPr lang="en-US" altLang="zh-CN" sz="1600" dirty="0" smtClean="0"/>
          </a:p>
          <a:p>
            <a:pPr marL="342900" indent="-342900">
              <a:buAutoNum type="arabicParenBoth"/>
            </a:pPr>
            <a:endParaRPr lang="en-US" altLang="zh-CN" sz="1600" dirty="0" smtClean="0"/>
          </a:p>
          <a:p>
            <a:endParaRPr lang="en-US" altLang="zh-CN" sz="1600" dirty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  <a:p>
            <a:endParaRPr lang="en-US" altLang="zh-CN" sz="1600" dirty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  <a:p>
            <a:endParaRPr lang="en-US" altLang="zh-CN" sz="1600" dirty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  <a:p>
            <a:endParaRPr lang="en-US" altLang="zh-CN" sz="1600" dirty="0">
              <a:solidFill>
                <a:srgbClr val="0000CC"/>
              </a:solidFill>
            </a:endParaRPr>
          </a:p>
          <a:p>
            <a:endParaRPr lang="en-US" altLang="zh-CN" sz="1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7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873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Algorithms for TC genesis probabilistic forecast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799" y="838200"/>
            <a:ext cx="8664575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How </a:t>
            </a:r>
            <a:r>
              <a:rPr lang="en-US" altLang="zh-CN" dirty="0">
                <a:solidFill>
                  <a:srgbClr val="FF0000"/>
                </a:solidFill>
              </a:rPr>
              <a:t>to define </a:t>
            </a:r>
            <a:r>
              <a:rPr lang="en-US" altLang="zh-CN" dirty="0" smtClean="0">
                <a:solidFill>
                  <a:srgbClr val="FF0000"/>
                </a:solidFill>
              </a:rPr>
              <a:t>global </a:t>
            </a:r>
            <a:r>
              <a:rPr lang="en-US" altLang="zh-CN" dirty="0">
                <a:solidFill>
                  <a:srgbClr val="FF0000"/>
                </a:solidFill>
              </a:rPr>
              <a:t>model TC genesis?</a:t>
            </a:r>
          </a:p>
          <a:p>
            <a:r>
              <a:rPr lang="en-US" altLang="zh-CN" sz="1600" dirty="0">
                <a:solidFill>
                  <a:srgbClr val="0000CC"/>
                </a:solidFill>
              </a:rPr>
              <a:t>The prediction vortices in Global Ensemble Forecast Systems </a:t>
            </a:r>
            <a:r>
              <a:rPr lang="en-US" altLang="zh-CN" sz="1600" dirty="0" smtClean="0">
                <a:solidFill>
                  <a:srgbClr val="0000CC"/>
                </a:solidFill>
              </a:rPr>
              <a:t>are </a:t>
            </a:r>
            <a:r>
              <a:rPr lang="en-US" altLang="zh-CN" sz="1600" dirty="0">
                <a:solidFill>
                  <a:srgbClr val="0000CC"/>
                </a:solidFill>
              </a:rPr>
              <a:t>very weak. (25kts ?)</a:t>
            </a:r>
          </a:p>
          <a:p>
            <a:endParaRPr lang="en-US" altLang="zh-CN" sz="1600" dirty="0" smtClean="0">
              <a:solidFill>
                <a:srgbClr val="0000CC"/>
              </a:solidFill>
            </a:endParaRPr>
          </a:p>
          <a:p>
            <a:r>
              <a:rPr lang="en-US" altLang="zh-CN" sz="1600" dirty="0" smtClean="0">
                <a:solidFill>
                  <a:srgbClr val="0000CC"/>
                </a:solidFill>
              </a:rPr>
              <a:t>Step No.1:</a:t>
            </a:r>
          </a:p>
          <a:p>
            <a:r>
              <a:rPr lang="en-US" altLang="zh-CN" sz="1600" dirty="0" smtClean="0">
                <a:solidFill>
                  <a:srgbClr val="0000CC"/>
                </a:solidFill>
              </a:rPr>
              <a:t>We </a:t>
            </a:r>
            <a:r>
              <a:rPr lang="en-US" altLang="zh-CN" sz="1600" dirty="0">
                <a:solidFill>
                  <a:srgbClr val="0000CC"/>
                </a:solidFill>
              </a:rPr>
              <a:t>track every vortex by checking: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 smtClean="0">
                <a:solidFill>
                  <a:srgbClr val="0000CC"/>
                </a:solidFill>
              </a:rPr>
              <a:t>850/700hPa/surface </a:t>
            </a:r>
            <a:r>
              <a:rPr lang="en-US" altLang="zh-CN" sz="1600" dirty="0">
                <a:solidFill>
                  <a:srgbClr val="0000CC"/>
                </a:solidFill>
              </a:rPr>
              <a:t>relative </a:t>
            </a:r>
            <a:r>
              <a:rPr lang="en-US" altLang="zh-CN" sz="1600" dirty="0" err="1">
                <a:solidFill>
                  <a:srgbClr val="0000CC"/>
                </a:solidFill>
              </a:rPr>
              <a:t>vorticity</a:t>
            </a:r>
            <a:r>
              <a:rPr lang="en-US" altLang="zh-CN" sz="1600" dirty="0">
                <a:solidFill>
                  <a:srgbClr val="0000CC"/>
                </a:solidFill>
              </a:rPr>
              <a:t> (max)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850/700hPa </a:t>
            </a:r>
            <a:r>
              <a:rPr lang="en-US" altLang="zh-CN" sz="1600" dirty="0" err="1">
                <a:solidFill>
                  <a:srgbClr val="0000CC"/>
                </a:solidFill>
              </a:rPr>
              <a:t>geopotential</a:t>
            </a:r>
            <a:r>
              <a:rPr lang="en-US" altLang="zh-CN" sz="1600" dirty="0">
                <a:solidFill>
                  <a:srgbClr val="0000CC"/>
                </a:solidFill>
              </a:rPr>
              <a:t> height (min)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Sea </a:t>
            </a:r>
            <a:r>
              <a:rPr lang="en-US" altLang="zh-CN" sz="1600" dirty="0" smtClean="0">
                <a:solidFill>
                  <a:srgbClr val="0000CC"/>
                </a:solidFill>
              </a:rPr>
              <a:t>level </a:t>
            </a:r>
            <a:r>
              <a:rPr lang="en-US" altLang="zh-CN" sz="1600" dirty="0">
                <a:solidFill>
                  <a:srgbClr val="0000CC"/>
                </a:solidFill>
              </a:rPr>
              <a:t>pressure (min)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 smtClean="0">
                <a:solidFill>
                  <a:srgbClr val="0000CC"/>
                </a:solidFill>
              </a:rPr>
              <a:t>850/700hPa/surface </a:t>
            </a:r>
            <a:r>
              <a:rPr lang="en-US" altLang="zh-CN" sz="1600" dirty="0">
                <a:solidFill>
                  <a:srgbClr val="0000CC"/>
                </a:solidFill>
              </a:rPr>
              <a:t>wind speed (min)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SLP gradient (0.0015mb/km), Wind speed at 850hPa (≥ 1.5m/s</a:t>
            </a:r>
            <a:r>
              <a:rPr lang="en-US" altLang="zh-CN" sz="1600" dirty="0" smtClean="0">
                <a:solidFill>
                  <a:srgbClr val="0000CC"/>
                </a:solidFill>
              </a:rPr>
              <a:t>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 smtClean="0">
                <a:solidFill>
                  <a:srgbClr val="0000CC"/>
                </a:solidFill>
              </a:rPr>
              <a:t>Closed SLP contour checked</a:t>
            </a:r>
          </a:p>
          <a:p>
            <a:endParaRPr lang="en-US" altLang="zh-CN" sz="1600" dirty="0">
              <a:solidFill>
                <a:srgbClr val="0000CC"/>
              </a:solidFill>
            </a:endParaRPr>
          </a:p>
          <a:p>
            <a:r>
              <a:rPr lang="en-US" altLang="zh-CN" sz="1600" dirty="0" smtClean="0">
                <a:solidFill>
                  <a:srgbClr val="0000CC"/>
                </a:solidFill>
              </a:rPr>
              <a:t>Step No.2:</a:t>
            </a:r>
          </a:p>
          <a:p>
            <a:r>
              <a:rPr lang="en-US" altLang="zh-CN" sz="1600" dirty="0" smtClean="0">
                <a:solidFill>
                  <a:srgbClr val="0000CC"/>
                </a:solidFill>
              </a:rPr>
              <a:t>We filter those vortices based on the following criteria:</a:t>
            </a:r>
            <a:endParaRPr lang="en-US" altLang="zh-CN" sz="1600" dirty="0">
              <a:solidFill>
                <a:srgbClr val="0000CC"/>
              </a:solidFill>
            </a:endParaRPr>
          </a:p>
          <a:p>
            <a:pPr>
              <a:buFont typeface="Times New Roman" charset="0"/>
              <a:buAutoNum type="arabicParenR"/>
            </a:pPr>
            <a:r>
              <a:rPr lang="en-US" altLang="zh-CN" sz="1600" dirty="0" smtClean="0">
                <a:solidFill>
                  <a:srgbClr val="0000CC"/>
                </a:solidFill>
              </a:rPr>
              <a:t>Surface maximum wind </a:t>
            </a:r>
            <a:r>
              <a:rPr lang="en-US" altLang="zh-CN" sz="1600" dirty="0">
                <a:solidFill>
                  <a:srgbClr val="0000CC"/>
                </a:solidFill>
              </a:rPr>
              <a:t>speed </a:t>
            </a:r>
            <a:r>
              <a:rPr lang="en-US" altLang="zh-CN" sz="1600" dirty="0" smtClean="0">
                <a:solidFill>
                  <a:srgbClr val="0000CC"/>
                </a:solidFill>
              </a:rPr>
              <a:t>≥ 10kts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850hPa </a:t>
            </a:r>
            <a:r>
              <a:rPr lang="en-US" altLang="zh-CN" sz="1600" dirty="0" smtClean="0">
                <a:solidFill>
                  <a:srgbClr val="0000CC"/>
                </a:solidFill>
              </a:rPr>
              <a:t>maximum </a:t>
            </a:r>
            <a:r>
              <a:rPr lang="en-US" altLang="zh-CN" sz="1600" dirty="0" err="1" smtClean="0">
                <a:solidFill>
                  <a:srgbClr val="0000CC"/>
                </a:solidFill>
              </a:rPr>
              <a:t>voticity</a:t>
            </a:r>
            <a:r>
              <a:rPr lang="en-US" altLang="zh-CN" sz="1600" dirty="0" smtClean="0">
                <a:solidFill>
                  <a:srgbClr val="0000CC"/>
                </a:solidFill>
              </a:rPr>
              <a:t> ≥ 10**(-4) 1/s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 smtClean="0">
                <a:solidFill>
                  <a:srgbClr val="0000CC"/>
                </a:solidFill>
              </a:rPr>
              <a:t>300-500hPa temperature anomaly ≥ 0.5c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/>
              <a:t>200-850hPa zonal wind </a:t>
            </a:r>
            <a:r>
              <a:rPr lang="en-US" altLang="zh-CN" sz="1600" dirty="0" smtClean="0"/>
              <a:t>shear &lt; 0 m/s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/>
              <a:t>500hPa mean relative </a:t>
            </a:r>
            <a:r>
              <a:rPr lang="en-US" altLang="zh-CN" sz="1600" dirty="0" smtClean="0"/>
              <a:t>humidity &gt; 60%</a:t>
            </a:r>
            <a:endParaRPr lang="en-US" altLang="zh-CN" sz="1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69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81200" y="228600"/>
            <a:ext cx="434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00CC"/>
                </a:solidFill>
              </a:rPr>
              <a:t>NHC Hurricane </a:t>
            </a:r>
            <a:r>
              <a:rPr lang="en-US" altLang="zh-CN" dirty="0" smtClean="0">
                <a:solidFill>
                  <a:srgbClr val="0000CC"/>
                </a:solidFill>
              </a:rPr>
              <a:t>Genesis </a:t>
            </a:r>
            <a:r>
              <a:rPr lang="en-US" dirty="0" smtClean="0">
                <a:solidFill>
                  <a:srgbClr val="0000CC"/>
                </a:solidFill>
              </a:rPr>
              <a:t>Probability Forecasts </a:t>
            </a:r>
          </a:p>
          <a:p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    06/19/2012 12Z, </a:t>
            </a:r>
            <a:r>
              <a:rPr lang="en-US" dirty="0">
                <a:solidFill>
                  <a:srgbClr val="0000CC"/>
                </a:solidFill>
              </a:rPr>
              <a:t>will form </a:t>
            </a:r>
            <a:r>
              <a:rPr lang="en-US" dirty="0" smtClean="0">
                <a:solidFill>
                  <a:srgbClr val="0000CC"/>
                </a:solidFill>
              </a:rPr>
              <a:t>AL03 (</a:t>
            </a:r>
            <a:r>
              <a:rPr lang="en-US" dirty="0">
                <a:solidFill>
                  <a:srgbClr val="0000CC"/>
                </a:solidFill>
              </a:rPr>
              <a:t>Chris)</a:t>
            </a:r>
          </a:p>
        </p:txBody>
      </p:sp>
      <p:pic>
        <p:nvPicPr>
          <p:cNvPr id="1030" name="Picture 6" descr="http://www.nhc.noaa.gov/archive/gtwo/atl/201206191148/two_at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441" y="990600"/>
            <a:ext cx="6400800" cy="521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76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685800"/>
          </a:xfrm>
        </p:spPr>
        <p:txBody>
          <a:bodyPr>
            <a:normAutofit fontScale="90000"/>
          </a:bodyPr>
          <a:lstStyle/>
          <a:p>
            <a:r>
              <a:rPr lang="en-US" altLang="zh-CN" sz="2400" dirty="0" smtClean="0">
                <a:solidFill>
                  <a:srgbClr val="0000CC"/>
                </a:solidFill>
              </a:rPr>
              <a:t>TC genesis p</a:t>
            </a:r>
            <a:r>
              <a:rPr lang="en-US" sz="2400" dirty="0" smtClean="0">
                <a:solidFill>
                  <a:srgbClr val="0000CC"/>
                </a:solidFill>
              </a:rPr>
              <a:t>robability forecasts from NCEP GEFS, Canadian, Navy and ECMWF ensemble forecast systems</a:t>
            </a:r>
            <a:r>
              <a:rPr lang="en-US" sz="2400" dirty="0">
                <a:solidFill>
                  <a:srgbClr val="0000CC"/>
                </a:solidFill>
              </a:rPr>
              <a:t/>
            </a:r>
            <a:br>
              <a:rPr lang="en-US" sz="2400" dirty="0">
                <a:solidFill>
                  <a:srgbClr val="0000CC"/>
                </a:solidFill>
              </a:rPr>
            </a:br>
            <a:endParaRPr lang="en-US" sz="2400" dirty="0"/>
          </a:p>
        </p:txBody>
      </p:sp>
      <p:pic>
        <p:nvPicPr>
          <p:cNvPr id="4" name="Picture 8" descr="http://www.emc.ncep.noaa.gov/gmb/jpeng/plot_genesis/ncep/2012061912.AL95.tc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67" y="1239096"/>
            <a:ext cx="3428999" cy="2649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http://www.emc.ncep.noaa.gov/gmb/jpeng/plot_genesis/ecmwf/2012061912.AL95.tcg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36" y="3962400"/>
            <a:ext cx="3406663" cy="263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http://www.emc.ncep.noaa.gov/gmb/jpeng/plot_genesis/cmc/2012061912.AL95.tcg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99" y="1169764"/>
            <a:ext cx="3590365" cy="277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emc.ncep.noaa.gov/gmb/jpeng/plot_genesis/fnmoc/2012061912.AL95.tcge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104" y="3886258"/>
            <a:ext cx="3505200" cy="270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35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936</Words>
  <Application>Microsoft Office PowerPoint</Application>
  <PresentationFormat>On-screen Show (4:3)</PresentationFormat>
  <Paragraphs>215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Chart</vt:lpstr>
      <vt:lpstr>2012 Tropical Cyclone Genesis Ensemble Forecast</vt:lpstr>
      <vt:lpstr>Atlantic, AL04-16 (08-09/2010); AL01-19(06-12/2011) </vt:lpstr>
      <vt:lpstr>Hypothesis</vt:lpstr>
      <vt:lpstr>PowerPoint Presentation</vt:lpstr>
      <vt:lpstr>TC Genesis Target Area: 0-40N, 110E-350E Forecast Time Window: 48-hour genesis</vt:lpstr>
      <vt:lpstr>TC Genesis Tracker Code</vt:lpstr>
      <vt:lpstr>Algorithms for TC genesis probabilistic forecast</vt:lpstr>
      <vt:lpstr>PowerPoint Presentation</vt:lpstr>
      <vt:lpstr>TC genesis probability forecasts from NCEP GEFS, Canadian, Navy and ECMWF ensemble forecast systems </vt:lpstr>
      <vt:lpstr>PowerPoint Presentation</vt:lpstr>
      <vt:lpstr>PowerPoint Presentation</vt:lpstr>
      <vt:lpstr>Future plans and ongoing works:</vt:lpstr>
      <vt:lpstr>2011 Atlantic TC Genesis Forecast Reliability Diagram (NHC forecast)</vt:lpstr>
      <vt:lpstr>2011 Atlantic TC Genesis Forecast Reliability Diagram (NHC, with TC)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Tropical Cyclone Track and Genesis Prediction  Through Multi-model Ensemble Forecasts</dc:title>
  <dc:creator>Jiayi Peng</dc:creator>
  <cp:lastModifiedBy>Jiayi Peng</cp:lastModifiedBy>
  <cp:revision>160</cp:revision>
  <cp:lastPrinted>2012-03-28T18:02:14Z</cp:lastPrinted>
  <dcterms:created xsi:type="dcterms:W3CDTF">2012-03-22T13:43:58Z</dcterms:created>
  <dcterms:modified xsi:type="dcterms:W3CDTF">2012-06-21T14:06:04Z</dcterms:modified>
</cp:coreProperties>
</file>