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96" y="-8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A5CC1-9646-42F8-9F8E-23174028E25C}" type="datetimeFigureOut">
              <a:rPr lang="en-US" smtClean="0"/>
              <a:t>6/16/2011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64ED3B-F7BA-4726-AF50-DF7C03BA1AB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9B7BD-AC73-44ED-9EBD-4FAC1BD62AF6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4CE2-BE26-4730-968D-DF3E2DE2E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9B7BD-AC73-44ED-9EBD-4FAC1BD62AF6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4CE2-BE26-4730-968D-DF3E2DE2E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9B7BD-AC73-44ED-9EBD-4FAC1BD62AF6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4CE2-BE26-4730-968D-DF3E2DE2E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9B7BD-AC73-44ED-9EBD-4FAC1BD62AF6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4CE2-BE26-4730-968D-DF3E2DE2E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9B7BD-AC73-44ED-9EBD-4FAC1BD62AF6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4CE2-BE26-4730-968D-DF3E2DE2E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9B7BD-AC73-44ED-9EBD-4FAC1BD62AF6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4CE2-BE26-4730-968D-DF3E2DE2E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9B7BD-AC73-44ED-9EBD-4FAC1BD62AF6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4CE2-BE26-4730-968D-DF3E2DE2E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9B7BD-AC73-44ED-9EBD-4FAC1BD62AF6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4CE2-BE26-4730-968D-DF3E2DE2E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9B7BD-AC73-44ED-9EBD-4FAC1BD62AF6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4CE2-BE26-4730-968D-DF3E2DE2E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9B7BD-AC73-44ED-9EBD-4FAC1BD62AF6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4CE2-BE26-4730-968D-DF3E2DE2E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9B7BD-AC73-44ED-9EBD-4FAC1BD62AF6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4CE2-BE26-4730-968D-DF3E2DE2E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9B7BD-AC73-44ED-9EBD-4FAC1BD62AF6}" type="datetimeFigureOut">
              <a:rPr lang="en-US" smtClean="0"/>
              <a:pPr/>
              <a:t>6/16/2011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54CE2-BE26-4730-968D-DF3E2DE2E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HWRF EMC-HRD 1.5 Stream Forecast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EMC HWRF team</a:t>
            </a:r>
          </a:p>
          <a:p>
            <a:r>
              <a:rPr lang="en-US" dirty="0" smtClean="0"/>
              <a:t>HRD Modeling team</a:t>
            </a:r>
          </a:p>
          <a:p>
            <a:r>
              <a:rPr lang="en-US" dirty="0" smtClean="0"/>
              <a:t>Present by </a:t>
            </a:r>
          </a:p>
          <a:p>
            <a:r>
              <a:rPr lang="en-US" dirty="0" err="1" smtClean="0"/>
              <a:t>Xuejin</a:t>
            </a:r>
            <a:r>
              <a:rPr lang="en-US" dirty="0" smtClean="0"/>
              <a:t> Zhang &amp; Stanley Goldenberg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Model Configuration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838200"/>
          <a:ext cx="8229600" cy="5337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0185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Stream</a:t>
                      </a:r>
                      <a:r>
                        <a:rPr lang="en-US" baseline="0" dirty="0" smtClean="0"/>
                        <a:t> 1.5 HWRF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Operational HWRF</a:t>
                      </a:r>
                      <a:endParaRPr lang="en-US" dirty="0"/>
                    </a:p>
                  </a:txBody>
                  <a:tcPr/>
                </a:tc>
              </a:tr>
              <a:tr h="624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Domain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27 KM: 77.76˚</a:t>
                      </a:r>
                      <a:r>
                        <a:rPr lang="en-US" sz="1200" baseline="0" dirty="0" smtClean="0"/>
                        <a:t> X </a:t>
                      </a:r>
                      <a:r>
                        <a:rPr lang="en-US" sz="1200" dirty="0" smtClean="0"/>
                        <a:t>77.76˚</a:t>
                      </a:r>
                      <a:endParaRPr lang="en-US" sz="1200" baseline="0" dirty="0" smtClean="0"/>
                    </a:p>
                    <a:p>
                      <a:pPr algn="ctr"/>
                      <a:r>
                        <a:rPr lang="en-US" sz="1200" dirty="0" smtClean="0"/>
                        <a:t>9 KM:</a:t>
                      </a:r>
                      <a:r>
                        <a:rPr lang="en-US" sz="1200" baseline="0" dirty="0" smtClean="0"/>
                        <a:t> 10.56</a:t>
                      </a:r>
                      <a:r>
                        <a:rPr lang="en-US" sz="1200" dirty="0" smtClean="0"/>
                        <a:t>˚</a:t>
                      </a:r>
                      <a:r>
                        <a:rPr lang="en-US" sz="1200" baseline="0" dirty="0" smtClean="0"/>
                        <a:t> X 10.2</a:t>
                      </a:r>
                      <a:r>
                        <a:rPr lang="en-US" sz="1200" dirty="0" smtClean="0"/>
                        <a:t>˚</a:t>
                      </a:r>
                      <a:endParaRPr lang="en-US" sz="1200" baseline="0" dirty="0" smtClean="0"/>
                    </a:p>
                    <a:p>
                      <a:pPr algn="ctr"/>
                      <a:r>
                        <a:rPr lang="en-US" sz="1200" baseline="0" dirty="0" smtClean="0"/>
                        <a:t>3 KM: 7.6</a:t>
                      </a:r>
                      <a:r>
                        <a:rPr lang="en-US" sz="1200" dirty="0" smtClean="0"/>
                        <a:t>˚</a:t>
                      </a:r>
                      <a:r>
                        <a:rPr lang="en-US" sz="1200" baseline="0" dirty="0" smtClean="0"/>
                        <a:t> X 6.4</a:t>
                      </a:r>
                      <a:r>
                        <a:rPr lang="en-US" sz="1200" dirty="0" smtClean="0"/>
                        <a:t>˚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27 KM: 77.76˚</a:t>
                      </a:r>
                      <a:r>
                        <a:rPr lang="en-US" sz="1200" baseline="0" dirty="0" smtClean="0"/>
                        <a:t> X </a:t>
                      </a:r>
                      <a:r>
                        <a:rPr lang="en-US" sz="1200" dirty="0" smtClean="0"/>
                        <a:t>77.76˚</a:t>
                      </a:r>
                      <a:r>
                        <a:rPr lang="en-US" sz="1200" baseline="0" dirty="0" smtClean="0"/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9 KM:</a:t>
                      </a:r>
                      <a:r>
                        <a:rPr lang="en-US" sz="1200" baseline="0" dirty="0" smtClean="0"/>
                        <a:t> 7.2</a:t>
                      </a:r>
                      <a:r>
                        <a:rPr lang="en-US" sz="1200" dirty="0" smtClean="0"/>
                        <a:t>˚</a:t>
                      </a:r>
                      <a:r>
                        <a:rPr lang="en-US" sz="1200" baseline="0" dirty="0" smtClean="0"/>
                        <a:t> X 6.0</a:t>
                      </a:r>
                      <a:r>
                        <a:rPr lang="en-US" sz="1200" dirty="0" smtClean="0"/>
                        <a:t>˚</a:t>
                      </a:r>
                      <a:r>
                        <a:rPr lang="en-US" sz="1200" baseline="0" dirty="0" smtClean="0"/>
                        <a:t> 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  <a:tr h="47981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Vortex Initialization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27</a:t>
                      </a:r>
                      <a:r>
                        <a:rPr lang="en-US" sz="1200" baseline="0" dirty="0" smtClean="0"/>
                        <a:t>-9 KM: </a:t>
                      </a:r>
                      <a:r>
                        <a:rPr lang="en-US" sz="1200" dirty="0" smtClean="0"/>
                        <a:t>Yes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3 KM: No (Downscaling)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27-9</a:t>
                      </a:r>
                      <a:r>
                        <a:rPr lang="en-US" sz="1200" baseline="0" dirty="0" smtClean="0"/>
                        <a:t> KM: </a:t>
                      </a:r>
                      <a:r>
                        <a:rPr lang="en-US" sz="1200" dirty="0" smtClean="0"/>
                        <a:t>Yes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  <a:tr h="30185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Cycling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</a:tr>
              <a:tr h="49849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Ocean Coupling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27-9</a:t>
                      </a:r>
                      <a:r>
                        <a:rPr lang="en-US" sz="1200" baseline="0" dirty="0" smtClean="0"/>
                        <a:t> KM: </a:t>
                      </a:r>
                      <a:r>
                        <a:rPr lang="en-US" sz="1200" dirty="0" smtClean="0"/>
                        <a:t>Yes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3 KM: No (Downscaling)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27-9</a:t>
                      </a:r>
                      <a:r>
                        <a:rPr lang="en-US" sz="1200" baseline="0" dirty="0" smtClean="0"/>
                        <a:t> KM: </a:t>
                      </a:r>
                      <a:r>
                        <a:rPr lang="en-US" sz="1200" dirty="0" smtClean="0"/>
                        <a:t>Yes</a:t>
                      </a:r>
                    </a:p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  <a:tr h="30185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GSI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Yes</a:t>
                      </a:r>
                      <a:endParaRPr lang="en-US" sz="1200" dirty="0"/>
                    </a:p>
                  </a:txBody>
                  <a:tcPr/>
                </a:tc>
              </a:tr>
              <a:tr h="30185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Platform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JET-Linux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IBM</a:t>
                      </a:r>
                      <a:endParaRPr lang="en-US" sz="1200" dirty="0"/>
                    </a:p>
                  </a:txBody>
                  <a:tcPr/>
                </a:tc>
              </a:tr>
              <a:tr h="30185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Physics schemes</a:t>
                      </a:r>
                      <a:endParaRPr lang="en-US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</a:tr>
              <a:tr h="30185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Microphysics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Ferrier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Ferrier</a:t>
                      </a:r>
                      <a:endParaRPr lang="en-US" sz="1200" dirty="0"/>
                    </a:p>
                  </a:txBody>
                  <a:tcPr/>
                </a:tc>
              </a:tr>
              <a:tr h="30185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Radiation</a:t>
                      </a:r>
                      <a:r>
                        <a:rPr lang="en-US" sz="1200" baseline="0" dirty="0" smtClean="0"/>
                        <a:t> (SW)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GFDL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GFDL</a:t>
                      </a:r>
                      <a:endParaRPr lang="en-US" sz="1200" dirty="0"/>
                    </a:p>
                  </a:txBody>
                  <a:tcPr/>
                </a:tc>
              </a:tr>
              <a:tr h="30185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Radiation (LW)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GFDL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GFDL</a:t>
                      </a:r>
                      <a:endParaRPr lang="en-US" sz="1200" dirty="0"/>
                    </a:p>
                  </a:txBody>
                  <a:tcPr/>
                </a:tc>
              </a:tr>
              <a:tr h="30185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Surface Scheme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GFDL (2010 implementation)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GFDL (2011 implementation)</a:t>
                      </a:r>
                      <a:endParaRPr lang="en-US" sz="1200" dirty="0"/>
                    </a:p>
                  </a:txBody>
                  <a:tcPr/>
                </a:tc>
              </a:tr>
              <a:tr h="30185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PBL Scheme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GFS (Modified</a:t>
                      </a:r>
                      <a:r>
                        <a:rPr lang="en-US" sz="1200" baseline="0" dirty="0" smtClean="0"/>
                        <a:t> for HR implementation)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GFS</a:t>
                      </a:r>
                      <a:endParaRPr lang="en-US" sz="1200" dirty="0"/>
                    </a:p>
                  </a:txBody>
                  <a:tcPr/>
                </a:tc>
              </a:tr>
              <a:tr h="30185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Cumulus Parameterization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New</a:t>
                      </a:r>
                      <a:r>
                        <a:rPr lang="en-US" sz="1200" baseline="0" dirty="0" smtClean="0"/>
                        <a:t> SAS (27-9 KM); no CP (3 KM)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New SAS</a:t>
                      </a:r>
                      <a:endParaRPr lang="en-US" sz="1200" dirty="0"/>
                    </a:p>
                  </a:txBody>
                  <a:tcPr/>
                </a:tc>
              </a:tr>
              <a:tr h="30185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Land</a:t>
                      </a:r>
                      <a:r>
                        <a:rPr lang="en-US" sz="1200" baseline="0" dirty="0" smtClean="0"/>
                        <a:t> Surface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GFDL Slab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GFDL Slab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9144000" cy="774700"/>
          </a:xfrm>
        </p:spPr>
        <p:txBody>
          <a:bodyPr>
            <a:normAutofit/>
          </a:bodyPr>
          <a:lstStyle/>
          <a:p>
            <a:r>
              <a:rPr lang="en-US" sz="4000" smtClean="0"/>
              <a:t>2010 Verifications – Intensity Forecasts</a:t>
            </a:r>
            <a:br>
              <a:rPr lang="en-US" sz="4000" smtClean="0"/>
            </a:br>
            <a:r>
              <a:rPr lang="en-US" sz="1800" b="1" smtClean="0">
                <a:solidFill>
                  <a:srgbClr val="FF0000"/>
                </a:solidFill>
              </a:rPr>
              <a:t>HWRF </a:t>
            </a:r>
            <a:r>
              <a:rPr lang="en-US" sz="1800" smtClean="0"/>
              <a:t>(operational 27:9), </a:t>
            </a:r>
            <a:r>
              <a:rPr lang="en-US" sz="1800" b="1" smtClean="0">
                <a:solidFill>
                  <a:srgbClr val="00CBEF"/>
                </a:solidFill>
              </a:rPr>
              <a:t>H3C5 </a:t>
            </a:r>
            <a:r>
              <a:rPr lang="en-US" sz="1800" smtClean="0"/>
              <a:t>(research/operational 9:3/COAC), </a:t>
            </a:r>
            <a:r>
              <a:rPr lang="en-US" sz="1800" b="1" smtClean="0">
                <a:solidFill>
                  <a:srgbClr val="0000FF"/>
                </a:solidFill>
              </a:rPr>
              <a:t>H315 </a:t>
            </a:r>
            <a:r>
              <a:rPr lang="en-US" sz="1800" smtClean="0"/>
              <a:t>(27:9:3), </a:t>
            </a:r>
            <a:r>
              <a:rPr lang="en-US" sz="1800" b="1" smtClean="0">
                <a:solidFill>
                  <a:srgbClr val="00FF00"/>
                </a:solidFill>
              </a:rPr>
              <a:t>GFDL</a:t>
            </a:r>
            <a:r>
              <a:rPr lang="en-US" sz="1800" b="1" smtClean="0">
                <a:solidFill>
                  <a:srgbClr val="0000FF"/>
                </a:solidFill>
              </a:rPr>
              <a:t> </a:t>
            </a:r>
            <a:r>
              <a:rPr lang="en-US" sz="1800" smtClean="0"/>
              <a:t>(oper)</a:t>
            </a:r>
          </a:p>
        </p:txBody>
      </p:sp>
      <p:sp>
        <p:nvSpPr>
          <p:cNvPr id="17411" name="TextBox 8"/>
          <p:cNvSpPr txBox="1">
            <a:spLocks noChangeArrowheads="1"/>
          </p:cNvSpPr>
          <p:nvPr/>
        </p:nvSpPr>
        <p:spPr bwMode="auto">
          <a:xfrm>
            <a:off x="674688" y="1271588"/>
            <a:ext cx="2100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1" charset="0"/>
              </a:rPr>
              <a:t>Absolute Errors</a:t>
            </a: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3811588" y="1271588"/>
            <a:ext cx="1741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1" charset="0"/>
              </a:rPr>
              <a:t>Skill vs DSHP</a:t>
            </a:r>
          </a:p>
        </p:txBody>
      </p:sp>
      <p:sp>
        <p:nvSpPr>
          <p:cNvPr id="17413" name="TextBox 10"/>
          <p:cNvSpPr txBox="1">
            <a:spLocks noChangeArrowheads="1"/>
          </p:cNvSpPr>
          <p:nvPr/>
        </p:nvSpPr>
        <p:spPr bwMode="auto">
          <a:xfrm>
            <a:off x="7454900" y="1243013"/>
            <a:ext cx="622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Calibri" pitchFamily="1" charset="0"/>
              </a:rPr>
              <a:t>FSP</a:t>
            </a:r>
          </a:p>
        </p:txBody>
      </p:sp>
      <p:pic>
        <p:nvPicPr>
          <p:cNvPr id="17423" name="Picture 15" descr="INTStats2010H315_C5LG"/>
          <p:cNvPicPr>
            <a:picLocks noChangeAspect="1" noChangeArrowheads="1"/>
          </p:cNvPicPr>
          <p:nvPr/>
        </p:nvPicPr>
        <p:blipFill>
          <a:blip r:embed="rId3" cstate="print"/>
          <a:srcRect l="8092" t="18819" r="10381" b="18440"/>
          <a:stretch>
            <a:fillRect/>
          </a:stretch>
        </p:blipFill>
        <p:spPr bwMode="auto">
          <a:xfrm>
            <a:off x="-42863" y="1728788"/>
            <a:ext cx="3167063" cy="3154362"/>
          </a:xfrm>
          <a:prstGeom prst="rect">
            <a:avLst/>
          </a:prstGeom>
          <a:noFill/>
        </p:spPr>
      </p:pic>
      <p:pic>
        <p:nvPicPr>
          <p:cNvPr id="17424" name="Picture 16" descr="INTSkill2010H315_C5LG"/>
          <p:cNvPicPr>
            <a:picLocks noChangeAspect="1" noChangeArrowheads="1"/>
          </p:cNvPicPr>
          <p:nvPr/>
        </p:nvPicPr>
        <p:blipFill>
          <a:blip r:embed="rId4" cstate="print"/>
          <a:srcRect l="7970" t="19609" r="10829" b="17651"/>
          <a:stretch>
            <a:fillRect/>
          </a:stretch>
        </p:blipFill>
        <p:spPr bwMode="auto">
          <a:xfrm>
            <a:off x="2995613" y="1757363"/>
            <a:ext cx="3154362" cy="3154362"/>
          </a:xfrm>
          <a:prstGeom prst="rect">
            <a:avLst/>
          </a:prstGeom>
          <a:noFill/>
        </p:spPr>
      </p:pic>
      <p:pic>
        <p:nvPicPr>
          <p:cNvPr id="17425" name="Picture 17" descr="INTFSP2010H315_C5LG"/>
          <p:cNvPicPr>
            <a:picLocks noChangeAspect="1" noChangeArrowheads="1"/>
          </p:cNvPicPr>
          <p:nvPr/>
        </p:nvPicPr>
        <p:blipFill>
          <a:blip r:embed="rId5" cstate="print"/>
          <a:srcRect l="8582" t="18282" r="10912" b="18092"/>
          <a:stretch>
            <a:fillRect/>
          </a:stretch>
        </p:blipFill>
        <p:spPr bwMode="auto">
          <a:xfrm>
            <a:off x="6035675" y="1671638"/>
            <a:ext cx="3127375" cy="31988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181</Words>
  <Application>Microsoft Office PowerPoint</Application>
  <PresentationFormat>On-screen Show (4:3)</PresentationFormat>
  <Paragraphs>57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HWRF EMC-HRD 1.5 Stream Forecast</vt:lpstr>
      <vt:lpstr>Model Configuration</vt:lpstr>
      <vt:lpstr>2010 Verifications – Intensity Forecasts HWRF (operational 27:9), H3C5 (research/operational 9:3/COAC), H315 (27:9:3), GFDL (oper)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HWRF EMC-HRD 1.5 Stream Forecast</dc:title>
  <dc:creator>azhang</dc:creator>
  <cp:lastModifiedBy>azhang</cp:lastModifiedBy>
  <cp:revision>7</cp:revision>
  <dcterms:created xsi:type="dcterms:W3CDTF">2011-06-16T04:31:53Z</dcterms:created>
  <dcterms:modified xsi:type="dcterms:W3CDTF">2011-06-17T01:32:43Z</dcterms:modified>
</cp:coreProperties>
</file>