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4" r:id="rId4"/>
    <p:sldId id="263" r:id="rId5"/>
    <p:sldId id="260" r:id="rId6"/>
    <p:sldId id="266" r:id="rId7"/>
    <p:sldId id="261" r:id="rId8"/>
    <p:sldId id="270" r:id="rId9"/>
    <p:sldId id="262" r:id="rId10"/>
    <p:sldId id="271" r:id="rId11"/>
    <p:sldId id="269" r:id="rId12"/>
    <p:sldId id="259" r:id="rId13"/>
    <p:sldId id="25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8FC3-2B67-41E0-8F6D-961AA273CC82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A4AA-DB6B-4959-B006-623567B87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5.jpeg"/><Relationship Id="rId18" Type="http://schemas.openxmlformats.org/officeDocument/2006/relationships/image" Target="../media/image34.jpeg"/><Relationship Id="rId3" Type="http://schemas.openxmlformats.org/officeDocument/2006/relationships/image" Target="../media/image29.jpeg"/><Relationship Id="rId21" Type="http://schemas.openxmlformats.org/officeDocument/2006/relationships/image" Target="../media/image30.jpeg"/><Relationship Id="rId7" Type="http://schemas.openxmlformats.org/officeDocument/2006/relationships/image" Target="../media/image81.jpeg"/><Relationship Id="rId12" Type="http://schemas.openxmlformats.org/officeDocument/2006/relationships/image" Target="../media/image33.jpeg"/><Relationship Id="rId17" Type="http://schemas.openxmlformats.org/officeDocument/2006/relationships/image" Target="../media/image35.jpeg"/><Relationship Id="rId2" Type="http://schemas.openxmlformats.org/officeDocument/2006/relationships/image" Target="../media/image78.jpeg"/><Relationship Id="rId16" Type="http://schemas.openxmlformats.org/officeDocument/2006/relationships/image" Target="../media/image87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32.jpeg"/><Relationship Id="rId5" Type="http://schemas.openxmlformats.org/officeDocument/2006/relationships/image" Target="../media/image79.jpeg"/><Relationship Id="rId15" Type="http://schemas.openxmlformats.org/officeDocument/2006/relationships/image" Target="../media/image86.jpeg"/><Relationship Id="rId10" Type="http://schemas.openxmlformats.org/officeDocument/2006/relationships/image" Target="../media/image84.jpeg"/><Relationship Id="rId19" Type="http://schemas.openxmlformats.org/officeDocument/2006/relationships/image" Target="../media/image88.jpeg"/><Relationship Id="rId4" Type="http://schemas.openxmlformats.org/officeDocument/2006/relationships/image" Target="../media/image28.jpeg"/><Relationship Id="rId9" Type="http://schemas.openxmlformats.org/officeDocument/2006/relationships/image" Target="../media/image83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HWRFx</a:t>
            </a:r>
            <a:r>
              <a:rPr lang="en-US" dirty="0" smtClean="0">
                <a:solidFill>
                  <a:srgbClr val="7030A0"/>
                </a:solidFill>
              </a:rPr>
              <a:t> Parameter Test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(Reduced Mixing)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3152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Earl Forecast initialized 0Z August 31, 2010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Modeling Meeting </a:t>
            </a:r>
            <a:r>
              <a:rPr lang="en-US" dirty="0" smtClean="0">
                <a:solidFill>
                  <a:srgbClr val="002060"/>
                </a:solidFill>
              </a:rPr>
              <a:t>July 21, </a:t>
            </a:r>
            <a:r>
              <a:rPr lang="en-US" dirty="0" smtClean="0">
                <a:solidFill>
                  <a:srgbClr val="002060"/>
                </a:solidFill>
              </a:rPr>
              <a:t>2011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Kathryn Sellwood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_1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4940"/>
            <a:ext cx="2971800" cy="222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7066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RZ mean Radial Wind Speed during first 6 hours of forecast</a:t>
            </a:r>
          </a:p>
          <a:p>
            <a:endParaRPr lang="en-US" dirty="0" smtClean="0"/>
          </a:p>
          <a:p>
            <a:r>
              <a:rPr lang="en-US" dirty="0" smtClean="0"/>
              <a:t>1 Hour                                               2 Hour                                             3 Hour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4 Hour                                               5 Hour                                              </a:t>
            </a:r>
            <a:r>
              <a:rPr lang="en-US" dirty="0" smtClean="0"/>
              <a:t>6 </a:t>
            </a:r>
            <a:r>
              <a:rPr lang="en-US" dirty="0" smtClean="0"/>
              <a:t>Hour</a:t>
            </a:r>
            <a:endParaRPr lang="en-US" dirty="0"/>
          </a:p>
        </p:txBody>
      </p:sp>
      <p:pic>
        <p:nvPicPr>
          <p:cNvPr id="5" name="Picture 4" descr="VT_1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424940"/>
            <a:ext cx="2971800" cy="2228850"/>
          </a:xfrm>
          <a:prstGeom prst="rect">
            <a:avLst/>
          </a:prstGeom>
        </p:spPr>
      </p:pic>
      <p:pic>
        <p:nvPicPr>
          <p:cNvPr id="6" name="Picture 5" descr="VT_1H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424940"/>
            <a:ext cx="2971800" cy="2228850"/>
          </a:xfrm>
          <a:prstGeom prst="rect">
            <a:avLst/>
          </a:prstGeom>
        </p:spPr>
      </p:pic>
      <p:pic>
        <p:nvPicPr>
          <p:cNvPr id="7" name="Picture 6" descr="VT_1H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423410"/>
            <a:ext cx="2971800" cy="2228850"/>
          </a:xfrm>
          <a:prstGeom prst="rect">
            <a:avLst/>
          </a:prstGeom>
        </p:spPr>
      </p:pic>
      <p:pic>
        <p:nvPicPr>
          <p:cNvPr id="8" name="Picture 7" descr="VT_1H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23410"/>
            <a:ext cx="2971800" cy="2228850"/>
          </a:xfrm>
          <a:prstGeom prst="rect">
            <a:avLst/>
          </a:prstGeom>
        </p:spPr>
      </p:pic>
      <p:pic>
        <p:nvPicPr>
          <p:cNvPr id="9" name="Picture 8" descr="VT_1H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4423410"/>
            <a:ext cx="29718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733800"/>
            <a:ext cx="3024188" cy="2376488"/>
          </a:xfrm>
          <a:prstGeom prst="rect">
            <a:avLst/>
          </a:prstGeom>
        </p:spPr>
      </p:pic>
      <p:pic>
        <p:nvPicPr>
          <p:cNvPr id="3" name="Picture 2" descr="RH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657600"/>
            <a:ext cx="3024188" cy="2476500"/>
          </a:xfrm>
          <a:prstGeom prst="rect">
            <a:avLst/>
          </a:prstGeom>
        </p:spPr>
      </p:pic>
      <p:pic>
        <p:nvPicPr>
          <p:cNvPr id="4" name="Picture 3" descr="RMW_on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990600"/>
            <a:ext cx="3024188" cy="2376488"/>
          </a:xfrm>
          <a:prstGeom prst="rect">
            <a:avLst/>
          </a:prstGeom>
        </p:spPr>
      </p:pic>
      <p:pic>
        <p:nvPicPr>
          <p:cNvPr id="5" name="Picture 4" descr="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990600"/>
            <a:ext cx="3024188" cy="2376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800"/>
            <a:ext cx="7138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Comparison of Wind Radii with Best Track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402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Landfall between 72 and 84 hours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1600200" cy="1200150"/>
          </a:xfrm>
          <a:prstGeom prst="rect">
            <a:avLst/>
          </a:prstGeom>
          <a:noFill/>
        </p:spPr>
      </p:pic>
      <p:pic>
        <p:nvPicPr>
          <p:cNvPr id="3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39000" y="5657850"/>
            <a:ext cx="1600200" cy="1200150"/>
          </a:xfrm>
          <a:prstGeom prst="rect">
            <a:avLst/>
          </a:prstGeom>
          <a:noFill/>
        </p:spPr>
      </p:pic>
      <p:pic>
        <p:nvPicPr>
          <p:cNvPr id="8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53200" y="2133600"/>
            <a:ext cx="1600200" cy="1200150"/>
          </a:xfrm>
          <a:prstGeom prst="rect">
            <a:avLst/>
          </a:prstGeom>
          <a:noFill/>
        </p:spPr>
      </p:pic>
      <p:pic>
        <p:nvPicPr>
          <p:cNvPr id="9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95800" y="2209800"/>
            <a:ext cx="1600200" cy="1200150"/>
          </a:xfrm>
          <a:prstGeom prst="rect">
            <a:avLst/>
          </a:prstGeom>
          <a:noFill/>
        </p:spPr>
      </p:pic>
      <p:pic>
        <p:nvPicPr>
          <p:cNvPr id="10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62800" y="4267200"/>
            <a:ext cx="1600200" cy="1200150"/>
          </a:xfrm>
          <a:prstGeom prst="rect">
            <a:avLst/>
          </a:prstGeom>
          <a:noFill/>
        </p:spPr>
      </p:pic>
      <p:pic>
        <p:nvPicPr>
          <p:cNvPr id="11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324600" y="533400"/>
            <a:ext cx="1600200" cy="1200150"/>
          </a:xfrm>
          <a:prstGeom prst="rect">
            <a:avLst/>
          </a:prstGeom>
          <a:noFill/>
        </p:spPr>
      </p:pic>
      <p:pic>
        <p:nvPicPr>
          <p:cNvPr id="14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2400" y="4267200"/>
            <a:ext cx="1600200" cy="1200150"/>
          </a:xfrm>
          <a:prstGeom prst="rect">
            <a:avLst/>
          </a:prstGeom>
          <a:noFill/>
        </p:spPr>
      </p:pic>
      <p:pic>
        <p:nvPicPr>
          <p:cNvPr id="15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828800" y="4267200"/>
            <a:ext cx="1600200" cy="1200150"/>
          </a:xfrm>
          <a:prstGeom prst="rect">
            <a:avLst/>
          </a:prstGeom>
          <a:noFill/>
        </p:spPr>
      </p:pic>
      <p:pic>
        <p:nvPicPr>
          <p:cNvPr id="16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657600" y="4267200"/>
            <a:ext cx="1600200" cy="1200150"/>
          </a:xfrm>
          <a:prstGeom prst="rect">
            <a:avLst/>
          </a:prstGeom>
          <a:noFill/>
        </p:spPr>
      </p:pic>
      <p:pic>
        <p:nvPicPr>
          <p:cNvPr id="17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52400" y="5657850"/>
            <a:ext cx="1465567" cy="1200150"/>
          </a:xfrm>
          <a:prstGeom prst="rect">
            <a:avLst/>
          </a:prstGeom>
          <a:noFill/>
        </p:spPr>
      </p:pic>
      <p:pic>
        <p:nvPicPr>
          <p:cNvPr id="18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828800" y="5657850"/>
            <a:ext cx="1600200" cy="1200150"/>
          </a:xfrm>
          <a:prstGeom prst="rect">
            <a:avLst/>
          </a:prstGeom>
          <a:noFill/>
        </p:spPr>
      </p:pic>
      <p:pic>
        <p:nvPicPr>
          <p:cNvPr id="19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657600" y="5657850"/>
            <a:ext cx="1600200" cy="1200150"/>
          </a:xfrm>
          <a:prstGeom prst="rect">
            <a:avLst/>
          </a:prstGeom>
          <a:noFill/>
        </p:spPr>
      </p:pic>
      <p:pic>
        <p:nvPicPr>
          <p:cNvPr id="20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486400" y="5659990"/>
            <a:ext cx="1600200" cy="1198010"/>
          </a:xfrm>
          <a:prstGeom prst="rect">
            <a:avLst/>
          </a:prstGeom>
          <a:noFill/>
        </p:spPr>
      </p:pic>
      <p:pic>
        <p:nvPicPr>
          <p:cNvPr id="21" name="Picture 2" descr="C:\Documents and Settings\kathryn.sellwood\My Documents\MATLAB\earl\Final_Anal\08301800\PARAM_TEST\RADAR_RMSE_PARAM_TEST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5486400" y="4267200"/>
            <a:ext cx="1600200" cy="12001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85800" y="1600200"/>
            <a:ext cx="2824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 Error (Red)</a:t>
            </a:r>
          </a:p>
          <a:p>
            <a:r>
              <a:rPr lang="en-US" dirty="0" smtClean="0"/>
              <a:t>Absolute Error (Red dashed)</a:t>
            </a:r>
          </a:p>
          <a:p>
            <a:r>
              <a:rPr lang="en-US" dirty="0" smtClean="0"/>
              <a:t>Spread / Error ratio ( Black)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581400"/>
            <a:ext cx="855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Dropsonde</a:t>
            </a:r>
            <a:r>
              <a:rPr lang="en-US" dirty="0" smtClean="0"/>
              <a:t> U         </a:t>
            </a:r>
            <a:r>
              <a:rPr lang="en-US" dirty="0" err="1" smtClean="0"/>
              <a:t>Dropsonde</a:t>
            </a:r>
            <a:r>
              <a:rPr lang="en-US" dirty="0" smtClean="0"/>
              <a:t> V         </a:t>
            </a:r>
            <a:r>
              <a:rPr lang="en-US" dirty="0" err="1" smtClean="0"/>
              <a:t>Dropsonde</a:t>
            </a:r>
            <a:r>
              <a:rPr lang="en-US" dirty="0" smtClean="0"/>
              <a:t> T            </a:t>
            </a:r>
            <a:r>
              <a:rPr lang="en-US" dirty="0" err="1" smtClean="0"/>
              <a:t>Dropsonde</a:t>
            </a:r>
            <a:r>
              <a:rPr lang="en-US" dirty="0" smtClean="0"/>
              <a:t> Q             </a:t>
            </a:r>
            <a:r>
              <a:rPr lang="en-US" dirty="0" err="1" smtClean="0"/>
              <a:t>Dropsonde</a:t>
            </a:r>
            <a:r>
              <a:rPr lang="en-US" dirty="0" smtClean="0"/>
              <a:t> P</a:t>
            </a:r>
          </a:p>
          <a:p>
            <a:r>
              <a:rPr lang="en-US" dirty="0" smtClean="0"/>
              <a:t>Operational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1828800"/>
            <a:ext cx="254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Diffusion Parameter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0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Doppler Radar          SFMR</a:t>
            </a:r>
          </a:p>
          <a:p>
            <a:r>
              <a:rPr lang="en-US" dirty="0" smtClean="0"/>
              <a:t>Operational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5334000"/>
            <a:ext cx="254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Diffusion Parameter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209800"/>
            <a:ext cx="1600200" cy="1200150"/>
          </a:xfrm>
          <a:prstGeom prst="rect">
            <a:avLst/>
          </a:prstGeom>
          <a:noFill/>
        </p:spPr>
      </p:pic>
      <p:pic>
        <p:nvPicPr>
          <p:cNvPr id="3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600" y="685800"/>
            <a:ext cx="1600200" cy="1200150"/>
          </a:xfrm>
          <a:prstGeom prst="rect">
            <a:avLst/>
          </a:prstGeom>
          <a:noFill/>
        </p:spPr>
      </p:pic>
      <p:pic>
        <p:nvPicPr>
          <p:cNvPr id="4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5200" y="685800"/>
            <a:ext cx="1600200" cy="1200150"/>
          </a:xfrm>
          <a:prstGeom prst="rect">
            <a:avLst/>
          </a:prstGeom>
          <a:noFill/>
        </p:spPr>
      </p:pic>
      <p:pic>
        <p:nvPicPr>
          <p:cNvPr id="5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52600" y="5257800"/>
            <a:ext cx="1600200" cy="1200150"/>
          </a:xfrm>
          <a:prstGeom prst="rect">
            <a:avLst/>
          </a:prstGeom>
          <a:noFill/>
        </p:spPr>
      </p:pic>
      <p:pic>
        <p:nvPicPr>
          <p:cNvPr id="6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2600" y="685800"/>
            <a:ext cx="1600200" cy="1200150"/>
          </a:xfrm>
          <a:prstGeom prst="rect">
            <a:avLst/>
          </a:prstGeom>
          <a:noFill/>
        </p:spPr>
      </p:pic>
      <p:pic>
        <p:nvPicPr>
          <p:cNvPr id="7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</p:spPr>
      </p:pic>
      <p:pic>
        <p:nvPicPr>
          <p:cNvPr id="8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685800"/>
            <a:ext cx="1600200" cy="1200150"/>
          </a:xfrm>
          <a:prstGeom prst="rect">
            <a:avLst/>
          </a:prstGeom>
          <a:noFill/>
        </p:spPr>
      </p:pic>
      <p:pic>
        <p:nvPicPr>
          <p:cNvPr id="9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0" y="3733800"/>
            <a:ext cx="1600200" cy="1200150"/>
          </a:xfrm>
          <a:prstGeom prst="rect">
            <a:avLst/>
          </a:prstGeom>
          <a:noFill/>
        </p:spPr>
      </p:pic>
      <p:pic>
        <p:nvPicPr>
          <p:cNvPr id="10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676400" y="3733800"/>
            <a:ext cx="1600200" cy="1200150"/>
          </a:xfrm>
          <a:prstGeom prst="rect">
            <a:avLst/>
          </a:prstGeom>
          <a:noFill/>
        </p:spPr>
      </p:pic>
      <p:pic>
        <p:nvPicPr>
          <p:cNvPr id="11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429000" y="3733800"/>
            <a:ext cx="1600200" cy="1200150"/>
          </a:xfrm>
          <a:prstGeom prst="rect">
            <a:avLst/>
          </a:prstGeom>
          <a:noFill/>
        </p:spPr>
      </p:pic>
      <p:pic>
        <p:nvPicPr>
          <p:cNvPr id="12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181600" y="3733800"/>
            <a:ext cx="1600200" cy="1200150"/>
          </a:xfrm>
          <a:prstGeom prst="rect">
            <a:avLst/>
          </a:prstGeom>
          <a:noFill/>
        </p:spPr>
      </p:pic>
      <p:pic>
        <p:nvPicPr>
          <p:cNvPr id="13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781800" y="3733800"/>
            <a:ext cx="1600200" cy="1200150"/>
          </a:xfrm>
          <a:prstGeom prst="rect">
            <a:avLst/>
          </a:prstGeom>
          <a:noFill/>
        </p:spPr>
      </p:pic>
      <p:pic>
        <p:nvPicPr>
          <p:cNvPr id="14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181600" y="2209800"/>
            <a:ext cx="1600200" cy="1200150"/>
          </a:xfrm>
          <a:prstGeom prst="rect">
            <a:avLst/>
          </a:prstGeom>
          <a:noFill/>
        </p:spPr>
      </p:pic>
      <p:pic>
        <p:nvPicPr>
          <p:cNvPr id="15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6781800" y="2133600"/>
            <a:ext cx="1600200" cy="1200150"/>
          </a:xfrm>
          <a:prstGeom prst="rect">
            <a:avLst/>
          </a:prstGeom>
          <a:noFill/>
        </p:spPr>
      </p:pic>
      <p:pic>
        <p:nvPicPr>
          <p:cNvPr id="16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6858000" y="5257800"/>
            <a:ext cx="1600200" cy="1200150"/>
          </a:xfrm>
          <a:prstGeom prst="rect">
            <a:avLst/>
          </a:prstGeom>
          <a:noFill/>
        </p:spPr>
      </p:pic>
      <p:pic>
        <p:nvPicPr>
          <p:cNvPr id="17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5181600" y="5257800"/>
            <a:ext cx="1600200" cy="1200150"/>
          </a:xfrm>
          <a:prstGeom prst="rect">
            <a:avLst/>
          </a:prstGeom>
          <a:noFill/>
        </p:spPr>
      </p:pic>
      <p:pic>
        <p:nvPicPr>
          <p:cNvPr id="18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3429000" y="5257800"/>
            <a:ext cx="1600200" cy="1200150"/>
          </a:xfrm>
          <a:prstGeom prst="rect">
            <a:avLst/>
          </a:prstGeom>
          <a:noFill/>
        </p:spPr>
      </p:pic>
      <p:pic>
        <p:nvPicPr>
          <p:cNvPr id="19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6858000" y="685800"/>
            <a:ext cx="1600200" cy="1200150"/>
          </a:xfrm>
          <a:prstGeom prst="rect">
            <a:avLst/>
          </a:prstGeom>
          <a:noFill/>
        </p:spPr>
      </p:pic>
      <p:pic>
        <p:nvPicPr>
          <p:cNvPr id="20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1752600" y="2209800"/>
            <a:ext cx="1600200" cy="1200150"/>
          </a:xfrm>
          <a:prstGeom prst="rect">
            <a:avLst/>
          </a:prstGeom>
          <a:noFill/>
        </p:spPr>
      </p:pic>
      <p:pic>
        <p:nvPicPr>
          <p:cNvPr id="21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3505200" y="2209800"/>
            <a:ext cx="1600200" cy="12001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8600" y="152400"/>
            <a:ext cx="811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O-F </a:t>
            </a:r>
            <a:r>
              <a:rPr lang="en-US" dirty="0" err="1" smtClean="0"/>
              <a:t>Distibution</a:t>
            </a:r>
            <a:endParaRPr lang="en-US" dirty="0" smtClean="0"/>
          </a:p>
          <a:p>
            <a:r>
              <a:rPr lang="en-US" dirty="0" smtClean="0"/>
              <a:t>Radar                       SFMR                      </a:t>
            </a:r>
            <a:r>
              <a:rPr lang="en-US" dirty="0" err="1" smtClean="0"/>
              <a:t>Dropsonde</a:t>
            </a:r>
            <a:r>
              <a:rPr lang="en-US" dirty="0" smtClean="0"/>
              <a:t> T         </a:t>
            </a:r>
            <a:r>
              <a:rPr lang="en-US" dirty="0" err="1" smtClean="0"/>
              <a:t>Dropsonde</a:t>
            </a:r>
            <a:r>
              <a:rPr lang="en-US" dirty="0" smtClean="0"/>
              <a:t> Q      Flight Level 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9050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(</a:t>
            </a:r>
            <a:r>
              <a:rPr lang="en-US" dirty="0" err="1" smtClean="0"/>
              <a:t>orig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2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(new)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4953000"/>
            <a:ext cx="149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(</a:t>
            </a:r>
            <a:r>
              <a:rPr lang="en-US" dirty="0" err="1" smtClean="0"/>
              <a:t>orig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6488668"/>
            <a:ext cx="153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(new)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MW.jpg"/>
          <p:cNvPicPr>
            <a:picLocks noChangeAspect="1"/>
          </p:cNvPicPr>
          <p:nvPr/>
        </p:nvPicPr>
        <p:blipFill>
          <a:blip r:embed="rId2" cstate="print"/>
          <a:srcRect l="8955"/>
          <a:stretch>
            <a:fillRect/>
          </a:stretch>
        </p:blipFill>
        <p:spPr>
          <a:xfrm>
            <a:off x="2743198" y="3581396"/>
            <a:ext cx="5066204" cy="3259836"/>
          </a:xfrm>
          <a:prstGeom prst="rect">
            <a:avLst/>
          </a:prstGeom>
        </p:spPr>
      </p:pic>
      <p:pic>
        <p:nvPicPr>
          <p:cNvPr id="3" name="Picture 2" descr="RWM_1to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"/>
            <a:ext cx="3931444" cy="3219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425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Significant Wind Radii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447800"/>
            <a:ext cx="238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6 hours of forecast</a:t>
            </a:r>
          </a:p>
          <a:p>
            <a:r>
              <a:rPr lang="en-US" dirty="0" smtClean="0"/>
              <a:t>hourly values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191000"/>
            <a:ext cx="1837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hour forecast</a:t>
            </a:r>
          </a:p>
          <a:p>
            <a:r>
              <a:rPr lang="en-US" dirty="0" smtClean="0"/>
              <a:t>12 hour values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3411097">
            <a:off x="6915351" y="4752651"/>
            <a:ext cx="139341" cy="1971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2400" y="4876800"/>
            <a:ext cx="91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Landfall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072010.2010083100.28121.1.png"/>
          <p:cNvPicPr>
            <a:picLocks noChangeAspect="1"/>
          </p:cNvPicPr>
          <p:nvPr/>
        </p:nvPicPr>
        <p:blipFill>
          <a:blip r:embed="rId2" cstate="print"/>
          <a:srcRect l="32432" r="21081"/>
          <a:stretch>
            <a:fillRect/>
          </a:stretch>
        </p:blipFill>
        <p:spPr>
          <a:xfrm>
            <a:off x="457200" y="838200"/>
            <a:ext cx="3276600" cy="5448491"/>
          </a:xfrm>
          <a:prstGeom prst="rect">
            <a:avLst/>
          </a:prstGeom>
        </p:spPr>
      </p:pic>
      <p:pic>
        <p:nvPicPr>
          <p:cNvPr id="5" name="Picture 4" descr="al072010.2010083100.28121.2.png"/>
          <p:cNvPicPr>
            <a:picLocks noChangeAspect="1"/>
          </p:cNvPicPr>
          <p:nvPr/>
        </p:nvPicPr>
        <p:blipFill>
          <a:blip r:embed="rId3" cstate="print"/>
          <a:srcRect l="10667" t="9199" b="10306"/>
          <a:stretch>
            <a:fillRect/>
          </a:stretch>
        </p:blipFill>
        <p:spPr>
          <a:xfrm>
            <a:off x="4343400" y="914400"/>
            <a:ext cx="3829050" cy="2667000"/>
          </a:xfrm>
          <a:prstGeom prst="rect">
            <a:avLst/>
          </a:prstGeom>
        </p:spPr>
      </p:pic>
      <p:pic>
        <p:nvPicPr>
          <p:cNvPr id="6" name="Picture 5" descr="al072010.2010083100.28121.3.png"/>
          <p:cNvPicPr>
            <a:picLocks noChangeAspect="1"/>
          </p:cNvPicPr>
          <p:nvPr/>
        </p:nvPicPr>
        <p:blipFill>
          <a:blip r:embed="rId4" cstate="print"/>
          <a:srcRect t="9199" b="8006"/>
          <a:stretch>
            <a:fillRect/>
          </a:stretch>
        </p:blipFill>
        <p:spPr>
          <a:xfrm>
            <a:off x="3733800" y="3733800"/>
            <a:ext cx="428625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28600"/>
            <a:ext cx="357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Best Track </a:t>
            </a:r>
            <a:r>
              <a:rPr lang="en-US" sz="2800" dirty="0" err="1" smtClean="0"/>
              <a:t>Comparision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2" cstate="print"/>
          <a:srcRect l="12214"/>
          <a:stretch>
            <a:fillRect/>
          </a:stretch>
        </p:blipFill>
        <p:spPr bwMode="auto">
          <a:xfrm>
            <a:off x="6953250" y="1524000"/>
            <a:ext cx="2190750" cy="1776889"/>
          </a:xfrm>
          <a:prstGeom prst="rect">
            <a:avLst/>
          </a:prstGeom>
          <a:noFill/>
        </p:spPr>
      </p:pic>
      <p:pic>
        <p:nvPicPr>
          <p:cNvPr id="3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3" cstate="print"/>
          <a:srcRect r="-1"/>
          <a:stretch>
            <a:fillRect/>
          </a:stretch>
        </p:blipFill>
        <p:spPr bwMode="auto">
          <a:xfrm>
            <a:off x="4343400" y="1524000"/>
            <a:ext cx="2495573" cy="1776889"/>
          </a:xfrm>
          <a:prstGeom prst="rect">
            <a:avLst/>
          </a:prstGeom>
          <a:noFill/>
        </p:spPr>
      </p:pic>
      <p:pic>
        <p:nvPicPr>
          <p:cNvPr id="4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4" cstate="print"/>
          <a:srcRect l="12214" r="-1"/>
          <a:stretch>
            <a:fillRect/>
          </a:stretch>
        </p:blipFill>
        <p:spPr bwMode="auto">
          <a:xfrm>
            <a:off x="4572000" y="4419600"/>
            <a:ext cx="2190773" cy="1776889"/>
          </a:xfrm>
          <a:prstGeom prst="rect">
            <a:avLst/>
          </a:prstGeom>
          <a:noFill/>
        </p:spPr>
      </p:pic>
      <p:pic>
        <p:nvPicPr>
          <p:cNvPr id="5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5" cstate="print"/>
          <a:srcRect r="2222"/>
          <a:stretch>
            <a:fillRect/>
          </a:stretch>
        </p:blipFill>
        <p:spPr bwMode="auto">
          <a:xfrm>
            <a:off x="0" y="1600200"/>
            <a:ext cx="2200280" cy="1776889"/>
          </a:xfrm>
          <a:prstGeom prst="rect">
            <a:avLst/>
          </a:prstGeom>
          <a:noFill/>
        </p:spPr>
      </p:pic>
      <p:pic>
        <p:nvPicPr>
          <p:cNvPr id="6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6" cstate="print"/>
          <a:srcRect l="13545"/>
          <a:stretch>
            <a:fillRect/>
          </a:stretch>
        </p:blipFill>
        <p:spPr bwMode="auto">
          <a:xfrm>
            <a:off x="228600" y="4572000"/>
            <a:ext cx="1945481" cy="1776889"/>
          </a:xfrm>
          <a:prstGeom prst="rect">
            <a:avLst/>
          </a:prstGeom>
          <a:noFill/>
        </p:spPr>
      </p:pic>
      <p:pic>
        <p:nvPicPr>
          <p:cNvPr id="7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7" cstate="print"/>
          <a:srcRect l="10159"/>
          <a:stretch>
            <a:fillRect/>
          </a:stretch>
        </p:blipFill>
        <p:spPr bwMode="auto">
          <a:xfrm>
            <a:off x="2362200" y="4495800"/>
            <a:ext cx="2021681" cy="1776889"/>
          </a:xfrm>
          <a:prstGeom prst="rect">
            <a:avLst/>
          </a:prstGeom>
          <a:noFill/>
        </p:spPr>
      </p:pic>
      <p:pic>
        <p:nvPicPr>
          <p:cNvPr id="8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8" cstate="print"/>
          <a:srcRect l="10159" r="-1587"/>
          <a:stretch>
            <a:fillRect/>
          </a:stretch>
        </p:blipFill>
        <p:spPr bwMode="auto">
          <a:xfrm>
            <a:off x="2286000" y="1524000"/>
            <a:ext cx="2057399" cy="1776889"/>
          </a:xfrm>
          <a:prstGeom prst="rect">
            <a:avLst/>
          </a:prstGeom>
          <a:noFill/>
        </p:spPr>
      </p:pic>
      <p:pic>
        <p:nvPicPr>
          <p:cNvPr id="9" name="Picture 2" descr="C:\Documents and Settings\kathryn.sellwood\My Documents\MATLAB\earl\Final_Anal\08301800\PARAM_TEST\10-M_W.jpg"/>
          <p:cNvPicPr>
            <a:picLocks noChangeAspect="1" noChangeArrowheads="1"/>
          </p:cNvPicPr>
          <p:nvPr/>
        </p:nvPicPr>
        <p:blipFill>
          <a:blip r:embed="rId9" cstate="print"/>
          <a:srcRect l="12121"/>
          <a:stretch>
            <a:fillRect/>
          </a:stretch>
        </p:blipFill>
        <p:spPr bwMode="auto">
          <a:xfrm>
            <a:off x="6934200" y="4419600"/>
            <a:ext cx="2209800" cy="17768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228600"/>
            <a:ext cx="856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Condition(</a:t>
            </a:r>
            <a:r>
              <a:rPr lang="en-US" dirty="0" err="1" smtClean="0"/>
              <a:t>orig</a:t>
            </a:r>
            <a:r>
              <a:rPr lang="en-US" dirty="0" smtClean="0"/>
              <a:t>)        Analysis (</a:t>
            </a:r>
            <a:r>
              <a:rPr lang="en-US" dirty="0" err="1" smtClean="0"/>
              <a:t>orig</a:t>
            </a:r>
            <a:r>
              <a:rPr lang="en-US" dirty="0" smtClean="0"/>
              <a:t>)          Initial Condition(new)              </a:t>
            </a:r>
            <a:r>
              <a:rPr lang="en-US" dirty="0" err="1" smtClean="0"/>
              <a:t>Anlaysis</a:t>
            </a:r>
            <a:r>
              <a:rPr lang="en-US" dirty="0" smtClean="0"/>
              <a:t> (new)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914400"/>
            <a:ext cx="291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Meter Wind Speed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810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MSLP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425" y="2743200"/>
            <a:ext cx="2170375" cy="1627781"/>
          </a:xfrm>
          <a:prstGeom prst="rect">
            <a:avLst/>
          </a:prstGeom>
          <a:noFill/>
        </p:spPr>
      </p:pic>
      <p:pic>
        <p:nvPicPr>
          <p:cNvPr id="5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2743200"/>
            <a:ext cx="2194577" cy="1645932"/>
          </a:xfrm>
          <a:prstGeom prst="rect">
            <a:avLst/>
          </a:prstGeom>
          <a:noFill/>
        </p:spPr>
      </p:pic>
      <p:pic>
        <p:nvPicPr>
          <p:cNvPr id="6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7400" y="2743200"/>
            <a:ext cx="2194577" cy="1645933"/>
          </a:xfrm>
          <a:prstGeom prst="rect">
            <a:avLst/>
          </a:prstGeom>
          <a:noFill/>
        </p:spPr>
      </p:pic>
      <p:pic>
        <p:nvPicPr>
          <p:cNvPr id="7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685800"/>
            <a:ext cx="2121429" cy="1591072"/>
          </a:xfrm>
          <a:prstGeom prst="rect">
            <a:avLst/>
          </a:prstGeom>
          <a:noFill/>
        </p:spPr>
      </p:pic>
      <p:pic>
        <p:nvPicPr>
          <p:cNvPr id="8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87323" y="685800"/>
            <a:ext cx="2133600" cy="1600200"/>
          </a:xfrm>
          <a:prstGeom prst="rect">
            <a:avLst/>
          </a:prstGeom>
          <a:noFill/>
        </p:spPr>
      </p:pic>
      <p:pic>
        <p:nvPicPr>
          <p:cNvPr id="9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14800" y="2743200"/>
            <a:ext cx="2194577" cy="1645932"/>
          </a:xfrm>
          <a:prstGeom prst="rect">
            <a:avLst/>
          </a:prstGeom>
          <a:noFill/>
        </p:spPr>
      </p:pic>
      <p:pic>
        <p:nvPicPr>
          <p:cNvPr id="10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324600" y="685800"/>
            <a:ext cx="2194577" cy="1645932"/>
          </a:xfrm>
          <a:prstGeom prst="rect">
            <a:avLst/>
          </a:prstGeom>
          <a:noFill/>
        </p:spPr>
      </p:pic>
      <p:pic>
        <p:nvPicPr>
          <p:cNvPr id="11" name="Picture 2" descr="C:\Documents and Settings\kathryn.sellwood\My Documents\MATLAB\earl\Final_Anal\08301800\PARAM_TEST\RZ_INIT_VR_ORIG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191000" y="609600"/>
            <a:ext cx="2235201" cy="1676400"/>
          </a:xfrm>
          <a:prstGeom prst="rect">
            <a:avLst/>
          </a:prstGeom>
          <a:noFill/>
        </p:spPr>
      </p:pic>
      <p:pic>
        <p:nvPicPr>
          <p:cNvPr id="1028" name="Picture 4" descr="C:\Documents and Settings\kathryn.sellwood\My Documents\MATLAB\earl\Final_Anal\08301800\PARAM_TEST\RZ_ANAL_TH_PARAM_TEST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400800" y="4724400"/>
            <a:ext cx="2133600" cy="1600200"/>
          </a:xfrm>
          <a:prstGeom prst="rect">
            <a:avLst/>
          </a:prstGeom>
          <a:noFill/>
        </p:spPr>
      </p:pic>
      <p:pic>
        <p:nvPicPr>
          <p:cNvPr id="1029" name="Picture 5" descr="C:\Documents and Settings\kathryn.sellwood\My Documents\MATLAB\earl\Final_Anal\08301800\PARAM_TEST\RZ_PRIOR_TH_PARAM_TEST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267200" y="4724400"/>
            <a:ext cx="2133600" cy="1600200"/>
          </a:xfrm>
          <a:prstGeom prst="rect">
            <a:avLst/>
          </a:prstGeom>
          <a:noFill/>
        </p:spPr>
      </p:pic>
      <p:pic>
        <p:nvPicPr>
          <p:cNvPr id="15" name="Picture 4" descr="C:\Documents and Settings\kathryn.sellwood\My Documents\MATLAB\earl\Final_Anal\08301800\PARAM_TEST\RZ_ANAL_TH_PARAM_TEST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057400" y="4800600"/>
            <a:ext cx="2133600" cy="1600200"/>
          </a:xfrm>
          <a:prstGeom prst="rect">
            <a:avLst/>
          </a:prstGeom>
          <a:noFill/>
        </p:spPr>
      </p:pic>
      <p:pic>
        <p:nvPicPr>
          <p:cNvPr id="16" name="Picture 4" descr="C:\Documents and Settings\kathryn.sellwood\My Documents\MATLAB\earl\Final_Anal\08301800\PARAM_TEST\RZ_ANAL_TH_PARAM_TEST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6200" y="4800600"/>
            <a:ext cx="2133600" cy="1600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1000" y="2209800"/>
            <a:ext cx="233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Tangential Wind Speed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3434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Wind Speed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6324600"/>
            <a:ext cx="7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786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(</a:t>
            </a:r>
            <a:r>
              <a:rPr lang="en-US" dirty="0" err="1" smtClean="0"/>
              <a:t>orig</a:t>
            </a:r>
            <a:r>
              <a:rPr lang="en-US" dirty="0" smtClean="0"/>
              <a:t>)                Analysis (</a:t>
            </a:r>
            <a:r>
              <a:rPr lang="en-US" dirty="0" err="1" smtClean="0"/>
              <a:t>orig</a:t>
            </a:r>
            <a:r>
              <a:rPr lang="en-US" dirty="0" smtClean="0"/>
              <a:t>)                 Initial (new)                     </a:t>
            </a:r>
            <a:r>
              <a:rPr lang="en-US" dirty="0" err="1" smtClean="0"/>
              <a:t>Anlaysis</a:t>
            </a:r>
            <a:r>
              <a:rPr lang="en-US" dirty="0" smtClean="0"/>
              <a:t> (new)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athryn.sellwood\My Documents\MATLAB\earl\Final_Anal\08301800\T_DIFF_083018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685800"/>
            <a:ext cx="4000500" cy="3000375"/>
          </a:xfrm>
          <a:prstGeom prst="rect">
            <a:avLst/>
          </a:prstGeom>
          <a:noFill/>
        </p:spPr>
      </p:pic>
      <p:pic>
        <p:nvPicPr>
          <p:cNvPr id="5123" name="Picture 3" descr="C:\Documents and Settings\kathryn.sellwood\My Documents\MATLAB\earl\Final_Anal\08301800\Q_DIFF_083018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3857625"/>
            <a:ext cx="4000500" cy="3000375"/>
          </a:xfrm>
          <a:prstGeom prst="rect">
            <a:avLst/>
          </a:prstGeom>
          <a:noFill/>
        </p:spPr>
      </p:pic>
      <p:pic>
        <p:nvPicPr>
          <p:cNvPr id="4" name="Picture 3" descr="C:\Documents and Settings\kathryn.sellwood\My Documents\MATLAB\earl\Final_Anal\08301800\Q_DIFF_0830180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19600" y="3857625"/>
            <a:ext cx="4000500" cy="3000375"/>
          </a:xfrm>
          <a:prstGeom prst="rect">
            <a:avLst/>
          </a:prstGeom>
          <a:noFill/>
        </p:spPr>
      </p:pic>
      <p:pic>
        <p:nvPicPr>
          <p:cNvPr id="5" name="Picture 2" descr="C:\Documents and Settings\kathryn.sellwood\My Documents\MATLAB\earl\Final_Anal\08301800\T_DIFF_0830180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67200" y="685800"/>
            <a:ext cx="4000500" cy="300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681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Temperature – Forecast (blue)/ Analysis (red)</a:t>
            </a:r>
          </a:p>
          <a:p>
            <a:r>
              <a:rPr lang="en-US" dirty="0" smtClean="0"/>
              <a:t>Original                                                                   New Diffusion Parameter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29000"/>
            <a:ext cx="6975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Specific Humidity – Forecast (blue)/ Analysis (red)</a:t>
            </a:r>
          </a:p>
          <a:p>
            <a:r>
              <a:rPr lang="en-US" dirty="0" smtClean="0"/>
              <a:t>Original                                                                      New Diffusion Parameter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7200" y="21336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572000" y="21336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04800" y="53340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610100" y="52959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nut 12"/>
          <p:cNvSpPr/>
          <p:nvPr/>
        </p:nvSpPr>
        <p:spPr>
          <a:xfrm>
            <a:off x="5486400" y="2057400"/>
            <a:ext cx="1219200" cy="1219200"/>
          </a:xfrm>
          <a:prstGeom prst="donut">
            <a:avLst>
              <a:gd name="adj" fmla="val 4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0" y="838199"/>
            <a:ext cx="1840230" cy="1381367"/>
          </a:xfrm>
          <a:prstGeom prst="rect">
            <a:avLst/>
          </a:prstGeom>
          <a:noFill/>
        </p:spPr>
      </p:pic>
      <p:pic>
        <p:nvPicPr>
          <p:cNvPr id="3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838200"/>
            <a:ext cx="1840230" cy="1381367"/>
          </a:xfrm>
          <a:prstGeom prst="rect">
            <a:avLst/>
          </a:prstGeom>
          <a:noFill/>
        </p:spPr>
      </p:pic>
      <p:pic>
        <p:nvPicPr>
          <p:cNvPr id="4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8000" y="2438400"/>
            <a:ext cx="1840230" cy="1381367"/>
          </a:xfrm>
          <a:prstGeom prst="rect">
            <a:avLst/>
          </a:prstGeom>
          <a:noFill/>
        </p:spPr>
      </p:pic>
      <p:pic>
        <p:nvPicPr>
          <p:cNvPr id="5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19800" y="2362199"/>
            <a:ext cx="1840230" cy="1381367"/>
          </a:xfrm>
          <a:prstGeom prst="rect">
            <a:avLst/>
          </a:prstGeom>
          <a:noFill/>
        </p:spPr>
      </p:pic>
      <p:pic>
        <p:nvPicPr>
          <p:cNvPr id="6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71800" y="3962400"/>
            <a:ext cx="1866900" cy="1400175"/>
          </a:xfrm>
          <a:prstGeom prst="rect">
            <a:avLst/>
          </a:prstGeom>
          <a:noFill/>
        </p:spPr>
      </p:pic>
      <p:pic>
        <p:nvPicPr>
          <p:cNvPr id="7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19800" y="3962400"/>
            <a:ext cx="1840230" cy="1381367"/>
          </a:xfrm>
          <a:prstGeom prst="rect">
            <a:avLst/>
          </a:prstGeom>
          <a:noFill/>
        </p:spPr>
      </p:pic>
      <p:pic>
        <p:nvPicPr>
          <p:cNvPr id="8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048000" y="5476633"/>
            <a:ext cx="1840230" cy="1381367"/>
          </a:xfrm>
          <a:prstGeom prst="rect">
            <a:avLst/>
          </a:prstGeom>
          <a:noFill/>
        </p:spPr>
      </p:pic>
      <p:pic>
        <p:nvPicPr>
          <p:cNvPr id="9" name="Picture 2" descr="C:\Documents and Settings\kathryn.sellwood\My Documents\MATLAB\earl\Final_Anal\08301800\PARAM_TEST\OF_DOPP_PO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19800" y="5410199"/>
            <a:ext cx="1840230" cy="13813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708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Observed – Model</a:t>
            </a:r>
          </a:p>
          <a:p>
            <a:r>
              <a:rPr lang="en-US" dirty="0" smtClean="0"/>
              <a:t>                                            Temperature                              Specific Humidity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371600"/>
            <a:ext cx="16858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</a:t>
            </a:r>
          </a:p>
          <a:p>
            <a:r>
              <a:rPr lang="en-US" dirty="0" smtClean="0"/>
              <a:t>Original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Prior</a:t>
            </a:r>
          </a:p>
          <a:p>
            <a:r>
              <a:rPr lang="en-US" dirty="0" smtClean="0"/>
              <a:t>Reduced Mixing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Original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Reduced Mixing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T_1HR.jpg"/>
          <p:cNvPicPr>
            <a:picLocks noChangeAspect="1"/>
          </p:cNvPicPr>
          <p:nvPr/>
        </p:nvPicPr>
        <p:blipFill>
          <a:blip r:embed="rId2" cstate="print"/>
          <a:srcRect l="8569" r="9180"/>
          <a:stretch>
            <a:fillRect/>
          </a:stretch>
        </p:blipFill>
        <p:spPr>
          <a:xfrm>
            <a:off x="0" y="990600"/>
            <a:ext cx="2895600" cy="2640330"/>
          </a:xfrm>
          <a:prstGeom prst="rect">
            <a:avLst/>
          </a:prstGeom>
        </p:spPr>
      </p:pic>
      <p:pic>
        <p:nvPicPr>
          <p:cNvPr id="4" name="Picture 3" descr="VT_1HR.jpg"/>
          <p:cNvPicPr>
            <a:picLocks noChangeAspect="1"/>
          </p:cNvPicPr>
          <p:nvPr/>
        </p:nvPicPr>
        <p:blipFill>
          <a:blip r:embed="rId3" cstate="print"/>
          <a:srcRect l="8569" r="9180"/>
          <a:stretch>
            <a:fillRect/>
          </a:stretch>
        </p:blipFill>
        <p:spPr>
          <a:xfrm>
            <a:off x="3124200" y="990600"/>
            <a:ext cx="2895600" cy="2640330"/>
          </a:xfrm>
          <a:prstGeom prst="rect">
            <a:avLst/>
          </a:prstGeom>
        </p:spPr>
      </p:pic>
      <p:pic>
        <p:nvPicPr>
          <p:cNvPr id="5" name="Picture 4" descr="VT_1HR.jpg"/>
          <p:cNvPicPr>
            <a:picLocks noChangeAspect="1"/>
          </p:cNvPicPr>
          <p:nvPr/>
        </p:nvPicPr>
        <p:blipFill>
          <a:blip r:embed="rId4" cstate="print"/>
          <a:srcRect l="8569" r="9180"/>
          <a:stretch>
            <a:fillRect/>
          </a:stretch>
        </p:blipFill>
        <p:spPr>
          <a:xfrm>
            <a:off x="6248400" y="990600"/>
            <a:ext cx="2895600" cy="2640330"/>
          </a:xfrm>
          <a:prstGeom prst="rect">
            <a:avLst/>
          </a:prstGeom>
        </p:spPr>
      </p:pic>
      <p:pic>
        <p:nvPicPr>
          <p:cNvPr id="6" name="Picture 5" descr="VT_1HR.jpg"/>
          <p:cNvPicPr>
            <a:picLocks noChangeAspect="1"/>
          </p:cNvPicPr>
          <p:nvPr/>
        </p:nvPicPr>
        <p:blipFill>
          <a:blip r:embed="rId5" cstate="print"/>
          <a:srcRect l="8658" r="9091"/>
          <a:stretch>
            <a:fillRect/>
          </a:stretch>
        </p:blipFill>
        <p:spPr>
          <a:xfrm>
            <a:off x="6248400" y="4217670"/>
            <a:ext cx="2895600" cy="2640330"/>
          </a:xfrm>
          <a:prstGeom prst="rect">
            <a:avLst/>
          </a:prstGeom>
        </p:spPr>
      </p:pic>
      <p:pic>
        <p:nvPicPr>
          <p:cNvPr id="7" name="Picture 6" descr="VT_1HR.jpg"/>
          <p:cNvPicPr>
            <a:picLocks noChangeAspect="1"/>
          </p:cNvPicPr>
          <p:nvPr/>
        </p:nvPicPr>
        <p:blipFill>
          <a:blip r:embed="rId6" cstate="print"/>
          <a:srcRect l="8569" r="9180"/>
          <a:stretch>
            <a:fillRect/>
          </a:stretch>
        </p:blipFill>
        <p:spPr>
          <a:xfrm>
            <a:off x="3124200" y="4217670"/>
            <a:ext cx="2895600" cy="2640330"/>
          </a:xfrm>
          <a:prstGeom prst="rect">
            <a:avLst/>
          </a:prstGeom>
        </p:spPr>
      </p:pic>
      <p:pic>
        <p:nvPicPr>
          <p:cNvPr id="8" name="Picture 7" descr="VT_1HR.jpg"/>
          <p:cNvPicPr>
            <a:picLocks noChangeAspect="1"/>
          </p:cNvPicPr>
          <p:nvPr/>
        </p:nvPicPr>
        <p:blipFill>
          <a:blip r:embed="rId7" cstate="print"/>
          <a:srcRect l="8658" r="9180"/>
          <a:stretch>
            <a:fillRect/>
          </a:stretch>
        </p:blipFill>
        <p:spPr>
          <a:xfrm>
            <a:off x="0" y="4217670"/>
            <a:ext cx="2892457" cy="2640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7262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RZ mean Tangential Wind Speed during first 6 hours of </a:t>
            </a:r>
            <a:r>
              <a:rPr lang="en-US" dirty="0" smtClean="0"/>
              <a:t>forecast</a:t>
            </a:r>
          </a:p>
          <a:p>
            <a:endParaRPr lang="en-US" dirty="0" smtClean="0"/>
          </a:p>
          <a:p>
            <a:r>
              <a:rPr lang="en-US" dirty="0" smtClean="0"/>
              <a:t>1 Hour                                               2 Hour                                                3 Hour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581400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4 Hour                                               5 Hour                                              </a:t>
            </a:r>
            <a:r>
              <a:rPr lang="en-US" dirty="0" smtClean="0"/>
              <a:t>6 </a:t>
            </a:r>
            <a:r>
              <a:rPr lang="en-US" dirty="0" smtClean="0"/>
              <a:t>Hour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_1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7315"/>
            <a:ext cx="2895600" cy="217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7262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HWRFx</a:t>
            </a:r>
            <a:r>
              <a:rPr lang="en-US" dirty="0" smtClean="0"/>
              <a:t> Configuration:</a:t>
            </a:r>
          </a:p>
          <a:p>
            <a:r>
              <a:rPr lang="en-US" dirty="0" smtClean="0"/>
              <a:t>Evolution </a:t>
            </a:r>
            <a:r>
              <a:rPr lang="en-US" dirty="0" smtClean="0"/>
              <a:t>of RZ mean Tangential Wind Speed during first 6 hours of </a:t>
            </a:r>
            <a:r>
              <a:rPr lang="en-US" dirty="0" smtClean="0"/>
              <a:t>forecast</a:t>
            </a:r>
          </a:p>
          <a:p>
            <a:endParaRPr lang="en-US" dirty="0" smtClean="0"/>
          </a:p>
          <a:p>
            <a:r>
              <a:rPr lang="en-US" dirty="0" smtClean="0"/>
              <a:t>1 Hour                                              2 Hour                                                 3 Hour</a:t>
            </a:r>
            <a:endParaRPr lang="en-US" dirty="0"/>
          </a:p>
        </p:txBody>
      </p:sp>
      <p:pic>
        <p:nvPicPr>
          <p:cNvPr id="4" name="Picture 3" descr="VT_1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377315"/>
            <a:ext cx="2895600" cy="2171700"/>
          </a:xfrm>
          <a:prstGeom prst="rect">
            <a:avLst/>
          </a:prstGeom>
        </p:spPr>
      </p:pic>
      <p:pic>
        <p:nvPicPr>
          <p:cNvPr id="5" name="Picture 4" descr="VT_1H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377315"/>
            <a:ext cx="2895600" cy="2171700"/>
          </a:xfrm>
          <a:prstGeom prst="rect">
            <a:avLst/>
          </a:prstGeom>
        </p:spPr>
      </p:pic>
      <p:pic>
        <p:nvPicPr>
          <p:cNvPr id="6" name="Picture 5" descr="VT_1H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51985"/>
            <a:ext cx="2895600" cy="2171700"/>
          </a:xfrm>
          <a:prstGeom prst="rect">
            <a:avLst/>
          </a:prstGeom>
        </p:spPr>
      </p:pic>
      <p:pic>
        <p:nvPicPr>
          <p:cNvPr id="7" name="Picture 6" descr="VT_1H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4451985"/>
            <a:ext cx="2895600" cy="2171700"/>
          </a:xfrm>
          <a:prstGeom prst="rect">
            <a:avLst/>
          </a:prstGeom>
        </p:spPr>
      </p:pic>
      <p:pic>
        <p:nvPicPr>
          <p:cNvPr id="8" name="Picture 7" descr="VT_1H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451985"/>
            <a:ext cx="2895600" cy="217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733800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4 Hour                                               5 Hour                                              </a:t>
            </a:r>
            <a:r>
              <a:rPr lang="en-US" dirty="0" smtClean="0"/>
              <a:t>6 </a:t>
            </a:r>
            <a:r>
              <a:rPr lang="en-US" dirty="0" smtClean="0"/>
              <a:t>Hour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_1HR.jpg"/>
          <p:cNvPicPr>
            <a:picLocks noChangeAspect="1"/>
          </p:cNvPicPr>
          <p:nvPr/>
        </p:nvPicPr>
        <p:blipFill>
          <a:blip r:embed="rId2" cstate="print"/>
          <a:srcRect l="8569" r="4852"/>
          <a:stretch>
            <a:fillRect/>
          </a:stretch>
        </p:blipFill>
        <p:spPr>
          <a:xfrm>
            <a:off x="152400" y="1447800"/>
            <a:ext cx="3048000" cy="2640330"/>
          </a:xfrm>
          <a:prstGeom prst="rect">
            <a:avLst/>
          </a:prstGeom>
        </p:spPr>
      </p:pic>
      <p:pic>
        <p:nvPicPr>
          <p:cNvPr id="3" name="Picture 2" descr="VT_1HR.jpg"/>
          <p:cNvPicPr>
            <a:picLocks noChangeAspect="1"/>
          </p:cNvPicPr>
          <p:nvPr/>
        </p:nvPicPr>
        <p:blipFill>
          <a:blip r:embed="rId3" cstate="print"/>
          <a:srcRect l="8658" r="6926"/>
          <a:stretch>
            <a:fillRect/>
          </a:stretch>
        </p:blipFill>
        <p:spPr>
          <a:xfrm>
            <a:off x="3200400" y="1447800"/>
            <a:ext cx="2971800" cy="2640330"/>
          </a:xfrm>
          <a:prstGeom prst="rect">
            <a:avLst/>
          </a:prstGeom>
        </p:spPr>
      </p:pic>
      <p:pic>
        <p:nvPicPr>
          <p:cNvPr id="4" name="Picture 3" descr="VT_1HR.jpg"/>
          <p:cNvPicPr>
            <a:picLocks noChangeAspect="1"/>
          </p:cNvPicPr>
          <p:nvPr/>
        </p:nvPicPr>
        <p:blipFill>
          <a:blip r:embed="rId4" cstate="print"/>
          <a:srcRect l="9180" r="8569"/>
          <a:stretch>
            <a:fillRect/>
          </a:stretch>
        </p:blipFill>
        <p:spPr>
          <a:xfrm>
            <a:off x="6172200" y="1524000"/>
            <a:ext cx="2895600" cy="2640330"/>
          </a:xfrm>
          <a:prstGeom prst="rect">
            <a:avLst/>
          </a:prstGeom>
        </p:spPr>
      </p:pic>
      <p:pic>
        <p:nvPicPr>
          <p:cNvPr id="5" name="Picture 4" descr="VT_1HR.jpg"/>
          <p:cNvPicPr>
            <a:picLocks noChangeAspect="1"/>
          </p:cNvPicPr>
          <p:nvPr/>
        </p:nvPicPr>
        <p:blipFill>
          <a:blip r:embed="rId5" cstate="print"/>
          <a:srcRect l="9180" r="8569"/>
          <a:stretch>
            <a:fillRect/>
          </a:stretch>
        </p:blipFill>
        <p:spPr>
          <a:xfrm>
            <a:off x="6248400" y="4038600"/>
            <a:ext cx="2895600" cy="2640330"/>
          </a:xfrm>
          <a:prstGeom prst="rect">
            <a:avLst/>
          </a:prstGeom>
        </p:spPr>
      </p:pic>
      <p:pic>
        <p:nvPicPr>
          <p:cNvPr id="8" name="Picture 7" descr="VR_4HR.jpg"/>
          <p:cNvPicPr>
            <a:picLocks noChangeAspect="1"/>
          </p:cNvPicPr>
          <p:nvPr/>
        </p:nvPicPr>
        <p:blipFill>
          <a:blip r:embed="rId6" cstate="print"/>
          <a:srcRect l="8658" r="9091"/>
          <a:stretch>
            <a:fillRect/>
          </a:stretch>
        </p:blipFill>
        <p:spPr>
          <a:xfrm>
            <a:off x="152400" y="4114800"/>
            <a:ext cx="2895600" cy="2640330"/>
          </a:xfrm>
          <a:prstGeom prst="rect">
            <a:avLst/>
          </a:prstGeom>
        </p:spPr>
      </p:pic>
      <p:pic>
        <p:nvPicPr>
          <p:cNvPr id="9" name="Picture 8" descr="VR_5HR.jpg"/>
          <p:cNvPicPr>
            <a:picLocks noChangeAspect="1"/>
          </p:cNvPicPr>
          <p:nvPr/>
        </p:nvPicPr>
        <p:blipFill>
          <a:blip r:embed="rId7" cstate="print"/>
          <a:srcRect l="8658" r="9091"/>
          <a:stretch>
            <a:fillRect/>
          </a:stretch>
        </p:blipFill>
        <p:spPr>
          <a:xfrm>
            <a:off x="3200400" y="4114800"/>
            <a:ext cx="2895600" cy="2640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762000"/>
            <a:ext cx="7066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RZ mean Radial Wind Speed during first 6 hours of forecast</a:t>
            </a:r>
          </a:p>
          <a:p>
            <a:endParaRPr lang="en-US" dirty="0" smtClean="0"/>
          </a:p>
          <a:p>
            <a:r>
              <a:rPr lang="en-US" dirty="0" smtClean="0"/>
              <a:t>1 Hour                                               2 Hour                                             3 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962400"/>
            <a:ext cx="718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4 Hour                                               5 Hour                                              </a:t>
            </a:r>
            <a:r>
              <a:rPr lang="en-US" dirty="0" smtClean="0"/>
              <a:t>6 </a:t>
            </a:r>
            <a:r>
              <a:rPr lang="en-US" dirty="0" smtClean="0"/>
              <a:t>Hour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318</Words>
  <Application>Microsoft Office PowerPoint</Application>
  <PresentationFormat>On-screen Show (4:3)</PresentationFormat>
  <Paragraphs>77</Paragraphs>
  <Slides>14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HWRFx Parameter Test (Reduced Mixing)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78</cp:revision>
  <dcterms:created xsi:type="dcterms:W3CDTF">2011-05-24T16:43:31Z</dcterms:created>
  <dcterms:modified xsi:type="dcterms:W3CDTF">2011-07-21T12:13:16Z</dcterms:modified>
</cp:coreProperties>
</file>