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7" r:id="rId3"/>
    <p:sldId id="285" r:id="rId4"/>
    <p:sldId id="286" r:id="rId5"/>
    <p:sldId id="265" r:id="rId6"/>
    <p:sldId id="266" r:id="rId7"/>
    <p:sldId id="268" r:id="rId8"/>
    <p:sldId id="267" r:id="rId9"/>
    <p:sldId id="275" r:id="rId10"/>
    <p:sldId id="258" r:id="rId11"/>
    <p:sldId id="277" r:id="rId12"/>
    <p:sldId id="257" r:id="rId13"/>
    <p:sldId id="263" r:id="rId14"/>
    <p:sldId id="283" r:id="rId15"/>
    <p:sldId id="284" r:id="rId16"/>
    <p:sldId id="261" r:id="rId17"/>
    <p:sldId id="289" r:id="rId18"/>
    <p:sldId id="269" r:id="rId19"/>
    <p:sldId id="290" r:id="rId20"/>
    <p:sldId id="270" r:id="rId21"/>
    <p:sldId id="264" r:id="rId22"/>
    <p:sldId id="276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214" autoAdjust="0"/>
  </p:normalViewPr>
  <p:slideViewPr>
    <p:cSldViewPr snapToGrid="0" snapToObjects="1">
      <p:cViewPr>
        <p:scale>
          <a:sx n="134" d="100"/>
          <a:sy n="134" d="100"/>
        </p:scale>
        <p:origin x="-8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5FCE-42CA-8D43-A250-C34602E8F875}" type="datetimeFigureOut">
              <a:rPr lang="en-US" smtClean="0"/>
              <a:t>1/17/13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013-7FCE-9E48-8EF4-1B83C8FF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8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13B08-F061-B24D-91AB-61BFA51BDE29}" type="datetimeFigureOut">
              <a:rPr lang="en-US" smtClean="0"/>
              <a:t>1/17/13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04163-E8E1-C84F-A20B-A2EF678DA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2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614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CCCDE275-9592-DF4B-AE4D-A16001021193}" type="slidenum">
              <a:rPr lang="en-US" altLang="zh-CN" sz="1200">
                <a:ea typeface="宋体" charset="0"/>
                <a:cs typeface="宋体" charset="0"/>
              </a:rPr>
              <a:pPr algn="r" eaLnBrk="1" hangingPunct="1"/>
              <a:t>10</a:t>
            </a:fld>
            <a:endParaRPr lang="en-US" altLang="zh-CN" sz="120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1046-20CA-624F-A0A8-7C02909BBA6C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3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0C175-0EA3-E642-BEB5-70EC683D9D4A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8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58F1-A20D-8B43-AACF-DFF4C4765B19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BACD-CB4E-754E-8440-0B82DD699E7F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F963-25A6-334C-9CBE-535F907489DF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7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D385-FFB9-8B4C-BBE4-96BF134D252A}" type="datetime1">
              <a:rPr lang="en-US" smtClean="0"/>
              <a:t>1/17/13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475E5-9096-F341-A41D-806BBB9FA094}" type="datetime1">
              <a:rPr lang="en-US" smtClean="0"/>
              <a:t>1/17/13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DEE7-099C-F049-99DD-9D00B9C3B7A1}" type="datetime1">
              <a:rPr lang="en-US" smtClean="0"/>
              <a:t>1/17/13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37BF-0175-E347-AB72-3ED65263F44B}" type="datetime1">
              <a:rPr lang="en-US" smtClean="0"/>
              <a:t>1/17/13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1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29F5-AB3B-4444-8075-1097BD7FA7CC}" type="datetime1">
              <a:rPr lang="en-US" smtClean="0"/>
              <a:t>1/17/13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2FB-8024-2846-AE6F-5C5E2D798578}" type="datetime1">
              <a:rPr lang="en-US" smtClean="0"/>
              <a:t>1/17/13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6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C988-4D3C-C846-91F4-C2A23FBAE313}" type="datetime1">
              <a:rPr lang="en-US" smtClean="0"/>
              <a:t>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B4C9-00BC-EA47-9869-3F9C0A88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88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30" Type="http://schemas.openxmlformats.org/officeDocument/2006/relationships/image" Target="../media/image38.pn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Relationship Id="rId3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Basin-scale Multiple Movable Nest HWRF Modeling System</a:t>
            </a:r>
            <a:br>
              <a:rPr lang="en-US" dirty="0" smtClean="0"/>
            </a:br>
            <a:r>
              <a:rPr lang="en-US" dirty="0" smtClean="0"/>
              <a:t> (Stream 1.5)</a:t>
            </a:r>
            <a:br>
              <a:rPr lang="en-US" dirty="0" smtClean="0"/>
            </a:br>
            <a:r>
              <a:rPr lang="en-US" sz="2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-A </a:t>
            </a:r>
            <a:r>
              <a:rPr lang="en-US" sz="27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7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athway toward operational implementation</a:t>
            </a:r>
            <a:endParaRPr lang="en-US" sz="27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09392"/>
            <a:ext cx="6400800" cy="220003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Xuejin Zhang &amp; </a:t>
            </a:r>
            <a:r>
              <a:rPr lang="en-US" dirty="0" err="1" smtClean="0"/>
              <a:t>Thiago</a:t>
            </a:r>
            <a:r>
              <a:rPr lang="en-US" dirty="0" smtClean="0"/>
              <a:t> </a:t>
            </a:r>
            <a:r>
              <a:rPr lang="en-US" dirty="0" err="1" smtClean="0"/>
              <a:t>Quirino</a:t>
            </a:r>
            <a:endParaRPr lang="en-US" dirty="0" smtClean="0"/>
          </a:p>
          <a:p>
            <a:r>
              <a:rPr lang="en-US" dirty="0" smtClean="0"/>
              <a:t>UM/CIMAS &amp; AOML/HRD</a:t>
            </a:r>
          </a:p>
          <a:p>
            <a:endParaRPr lang="en-US" dirty="0" smtClean="0"/>
          </a:p>
          <a:p>
            <a:r>
              <a:rPr lang="en-US" dirty="0" smtClean="0"/>
              <a:t>Collaborators:</a:t>
            </a:r>
          </a:p>
          <a:p>
            <a:r>
              <a:rPr lang="en-US" dirty="0" smtClean="0"/>
              <a:t>AOML/HRD modeling group</a:t>
            </a:r>
          </a:p>
          <a:p>
            <a:r>
              <a:rPr lang="en-US" dirty="0" smtClean="0"/>
              <a:t>NCEP/EMC HWRF Team</a:t>
            </a:r>
          </a:p>
          <a:p>
            <a:endParaRPr lang="en-US" dirty="0"/>
          </a:p>
          <a:p>
            <a:r>
              <a:rPr lang="en-US" dirty="0" smtClean="0"/>
              <a:t>Acknowledgement:</a:t>
            </a:r>
          </a:p>
          <a:p>
            <a:r>
              <a:rPr lang="en-US" dirty="0" smtClean="0"/>
              <a:t>This research funded by NOAA/HFIP  </a:t>
            </a:r>
            <a:r>
              <a:rPr lang="en-US" dirty="0"/>
              <a:t>(</a:t>
            </a:r>
            <a:r>
              <a:rPr lang="en-US" dirty="0" smtClean="0"/>
              <a:t>NOAA </a:t>
            </a:r>
            <a:r>
              <a:rPr lang="en-US" dirty="0"/>
              <a:t>Award: </a:t>
            </a:r>
            <a:r>
              <a:rPr lang="en-US" dirty="0" smtClean="0"/>
              <a:t>NA12NWS4680007)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229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Basin-scale Model Configurations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136570"/>
              </p:ext>
            </p:extLst>
          </p:nvPr>
        </p:nvGraphicFramePr>
        <p:xfrm>
          <a:off x="65088" y="457200"/>
          <a:ext cx="8774112" cy="6188122"/>
        </p:xfrm>
        <a:graphic>
          <a:graphicData uri="http://schemas.openxmlformats.org/drawingml/2006/table">
            <a:tbl>
              <a:tblPr/>
              <a:tblGrid>
                <a:gridCol w="1974979"/>
                <a:gridCol w="3293933"/>
                <a:gridCol w="3505200"/>
              </a:tblGrid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 HWRF Operational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Basin-scale Model (Stream 2)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2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 KM: 77.76˚ X 77.76˚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6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˚</a:t>
                      </a:r>
                      <a:endParaRPr lang="en-US" sz="1600" b="1" dirty="0" smtClean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 KM: 178.20˚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i="0" strike="noStrike" cap="none" normalizeH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6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libri" pitchFamily="34" charset="0"/>
                        </a:rPr>
                        <a:t>˚</a:t>
                      </a:r>
                      <a:endParaRPr lang="en-US" sz="16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82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strike="noStrike" cap="none" normalizeH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Modified Vortex Initialization at 3 KM, with 30x30</a:t>
                      </a:r>
                      <a:r>
                        <a:rPr kumimoji="0" lang="en-US" sz="1600" b="1" i="0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600" b="1" i="0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 and GSI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27KM: GFS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9-3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 (3 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640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27-9-3 KM: 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Modified Ferrier (High-Res)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Modified Ferrier (High-Res)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Radiation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Surface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2012 GFS (</a:t>
                      </a:r>
                      <a:r>
                        <a:rPr kumimoji="0" lang="en-US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2012 GFS (</a:t>
                      </a:r>
                      <a:r>
                        <a:rPr kumimoji="0" lang="en-US" sz="16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High_res</a:t>
                      </a: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610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SAS (High-Res),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SAS (High-Res),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  <a:tr h="365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Yes(27km); No(9-3km)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No(27km); No(9-3km)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Isaac-Ileana-Kirk real-time forecast</a:t>
            </a:r>
            <a:endParaRPr lang="en-US" dirty="0"/>
          </a:p>
        </p:txBody>
      </p:sp>
      <p:pic>
        <p:nvPicPr>
          <p:cNvPr id="3" name="Picture 2" descr="HWRF-Basinscale_2012-08-27-18Z_ISAAC09L-KIRK11L-ILEANA09E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39" y="1521543"/>
            <a:ext cx="7629525" cy="5126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Retrospective &amp; Real-time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Cycles start from 00Z 05/19/2012 to 00Z 11/04/2012</a:t>
            </a:r>
          </a:p>
          <a:p>
            <a:r>
              <a:rPr lang="en-US" dirty="0" smtClean="0"/>
              <a:t>Real-time test: Isaac (37 cycles); Sandy (33 cycles)</a:t>
            </a:r>
          </a:p>
          <a:p>
            <a:r>
              <a:rPr lang="en-US" dirty="0" smtClean="0"/>
              <a:t>Web products:</a:t>
            </a:r>
          </a:p>
          <a:p>
            <a:pPr lvl="1"/>
            <a:r>
              <a:rPr lang="en-US" dirty="0" smtClean="0"/>
              <a:t>3 categories (27km environment; 3km moving nest; multi-model)</a:t>
            </a:r>
          </a:p>
          <a:p>
            <a:pPr lvl="1"/>
            <a:r>
              <a:rPr lang="en-US" dirty="0" smtClean="0"/>
              <a:t>20 products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storm.aoml.noaa.gov</a:t>
            </a:r>
            <a:r>
              <a:rPr lang="en-US" dirty="0" smtClean="0"/>
              <a:t>/basin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0" y="5037450"/>
            <a:ext cx="1577340" cy="14630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978" y="5037450"/>
            <a:ext cx="1508760" cy="1463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537" y="5037416"/>
            <a:ext cx="1508760" cy="14631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131" y="5037416"/>
            <a:ext cx="1508760" cy="14630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891" y="5037416"/>
            <a:ext cx="1531666" cy="14630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742" y="5037416"/>
            <a:ext cx="1508760" cy="146306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3080" y="679992"/>
            <a:ext cx="9017422" cy="4681962"/>
            <a:chOff x="63080" y="679992"/>
            <a:chExt cx="9017422" cy="46819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1549" y="679993"/>
              <a:ext cx="1508737" cy="146310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679992"/>
              <a:ext cx="1577340" cy="14631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680043"/>
              <a:ext cx="1508760" cy="14630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680043"/>
              <a:ext cx="1508760" cy="14630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680043"/>
              <a:ext cx="1508760" cy="14630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2132478"/>
              <a:ext cx="1577340" cy="14630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7978" y="2132478"/>
              <a:ext cx="1508760" cy="14630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2132478"/>
              <a:ext cx="1508760" cy="14630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2132478"/>
              <a:ext cx="1508760" cy="14630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2132478"/>
              <a:ext cx="1508760" cy="14630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2132478"/>
              <a:ext cx="1508760" cy="14630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0" y="3584964"/>
              <a:ext cx="1577340" cy="146306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7978" y="3584964"/>
              <a:ext cx="1508760" cy="14630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537" y="3584964"/>
              <a:ext cx="1508760" cy="146306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6131" y="3584964"/>
              <a:ext cx="1508760" cy="146306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3584964"/>
              <a:ext cx="1508737" cy="146306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742" y="3584964"/>
              <a:ext cx="1508760" cy="146306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2833" y="690626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1067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42733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2012102418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4399" y="701158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08900" y="696546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32833" y="2160915"/>
              <a:ext cx="8703734" cy="280362"/>
              <a:chOff x="232833" y="1881408"/>
              <a:chExt cx="8703734" cy="28036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328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2012102518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61067" y="1883039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242733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2012102606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724399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2012102612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272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2012102618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708900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2012102700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328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61067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427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2012102718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24399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27233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08900" y="361671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2012102812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4264" y="5081592"/>
              <a:ext cx="8703734" cy="280362"/>
              <a:chOff x="232833" y="1881408"/>
              <a:chExt cx="8703734" cy="28036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328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2012102818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761067" y="1883039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42733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2012102906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724399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2012102912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227233" y="1884771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2012102918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08900" y="1881408"/>
                <a:ext cx="1227667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2012103000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590" y="6553434"/>
            <a:ext cx="731520" cy="24382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569" y="6550371"/>
            <a:ext cx="731520" cy="2468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992" y="6553434"/>
            <a:ext cx="731520" cy="246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081" y="6553434"/>
            <a:ext cx="731520" cy="2468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169" y="6553434"/>
            <a:ext cx="731520" cy="24688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132" y="6550371"/>
            <a:ext cx="731520" cy="2468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588" y="6553434"/>
            <a:ext cx="731520" cy="24688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702528" y="148005"/>
            <a:ext cx="400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Hurricane Sandy Track Forecasts</a:t>
            </a:r>
            <a:endParaRPr lang="en-US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84308" y="679992"/>
            <a:ext cx="1508760" cy="1463069"/>
            <a:chOff x="6084308" y="679992"/>
            <a:chExt cx="1508760" cy="14630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4308" y="679992"/>
              <a:ext cx="1508760" cy="146306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227233" y="693943"/>
              <a:ext cx="1227667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2012102506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8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24618 0.30138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500mb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369" y="2021631"/>
            <a:ext cx="8614410" cy="44361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80469" y="5006991"/>
            <a:ext cx="2175435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Shading: T at 500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Contour: GHT at 500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Vector: Flow averaged between  </a:t>
            </a:r>
          </a:p>
          <a:p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            500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and 200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8668" y="1376186"/>
            <a:ext cx="6037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Sandy Forecast by Basin</a:t>
            </a:r>
            <a:r>
              <a:rPr lang="en-US" sz="2800" b="1" dirty="0">
                <a:solidFill>
                  <a:srgbClr val="FFFF00"/>
                </a:solidFill>
              </a:rPr>
              <a:t>-scale HWRF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187" y="6488668"/>
            <a:ext cx="208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 to </a:t>
            </a:r>
            <a:r>
              <a:rPr lang="en-US" dirty="0" err="1" smtClean="0"/>
              <a:t>Hua</a:t>
            </a:r>
            <a:r>
              <a:rPr lang="en-US" dirty="0" smtClean="0"/>
              <a:t> Chen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655" y="2369401"/>
            <a:ext cx="2083962" cy="19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9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5202"/>
            <a:ext cx="7213600" cy="42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rot="16200000">
            <a:off x="29229" y="2236010"/>
            <a:ext cx="125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Pressure (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673575"/>
            <a:ext cx="4491317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Time-Height cross section of temperature perturbation (the mean is defined as 1000 km × 1000 km area averaged surrounding the storm center)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2657" y="5069660"/>
            <a:ext cx="125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MSLP  (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hPa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9215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25/18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4678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26/18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7566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27/18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1059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28/18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0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29/18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78888" y="6343651"/>
            <a:ext cx="77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30/18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308" r="5226"/>
          <a:stretch/>
        </p:blipFill>
        <p:spPr bwMode="auto">
          <a:xfrm>
            <a:off x="914400" y="4539996"/>
            <a:ext cx="7214616" cy="187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422400" y="4639017"/>
            <a:ext cx="4378199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Time series of central pressure from basin scale HWRF and best track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1187" y="6480245"/>
            <a:ext cx="208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 to </a:t>
            </a:r>
            <a:r>
              <a:rPr lang="en-US" dirty="0" err="1" smtClean="0"/>
              <a:t>Hua</a:t>
            </a:r>
            <a:r>
              <a:rPr lang="en-US" dirty="0" smtClean="0"/>
              <a:t> 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49" y="11550"/>
            <a:ext cx="8895127" cy="64927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2741" y="316253"/>
            <a:ext cx="427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 error (Atlantic 01-19)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43" y="852214"/>
            <a:ext cx="7853680" cy="5059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3683" y="5921371"/>
            <a:ext cx="287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lead time (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25153" y="3030398"/>
            <a:ext cx="287395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r>
              <a:rPr lang="en-US" dirty="0" smtClean="0"/>
              <a:t>Track error (NM)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0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ALAL2012_tk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816"/>
          <a:stretch/>
        </p:blipFill>
        <p:spPr>
          <a:xfrm>
            <a:off x="127000" y="441414"/>
            <a:ext cx="8890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4818" y="34646"/>
            <a:ext cx="338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(Atlantic 09-19)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6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8481" y="319346"/>
            <a:ext cx="459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Track error (East Pacific 01-17)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83683" y="5921371"/>
            <a:ext cx="287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 lead time (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25153" y="3030398"/>
            <a:ext cx="287395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r>
              <a:rPr lang="en-US" dirty="0" smtClean="0"/>
              <a:t>Track error (NM)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82" y="850392"/>
            <a:ext cx="785368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1098550"/>
            <a:ext cx="9144000" cy="5143500"/>
            <a:chOff x="0" y="1098427"/>
            <a:chExt cx="9144000" cy="5143500"/>
          </a:xfrm>
        </p:grpSpPr>
        <p:pic>
          <p:nvPicPr>
            <p:cNvPr id="37891" name="Picture 2" descr="526_igorjuliakarl2010091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8427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2" name="TextBox 3"/>
            <p:cNvSpPr txBox="1">
              <a:spLocks noChangeArrowheads="1"/>
            </p:cNvSpPr>
            <p:nvPr/>
          </p:nvSpPr>
          <p:spPr bwMode="auto">
            <a:xfrm>
              <a:off x="780410" y="4087795"/>
              <a:ext cx="5486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Karl</a:t>
              </a:r>
            </a:p>
          </p:txBody>
        </p:sp>
        <p:sp>
          <p:nvSpPr>
            <p:cNvPr id="37893" name="TextBox 4"/>
            <p:cNvSpPr txBox="1">
              <a:spLocks noChangeArrowheads="1"/>
            </p:cNvSpPr>
            <p:nvPr/>
          </p:nvSpPr>
          <p:spPr bwMode="auto">
            <a:xfrm>
              <a:off x="4624311" y="3947909"/>
              <a:ext cx="556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Igor</a:t>
              </a:r>
            </a:p>
          </p:txBody>
        </p:sp>
        <p:sp>
          <p:nvSpPr>
            <p:cNvPr id="37894" name="TextBox 5"/>
            <p:cNvSpPr txBox="1">
              <a:spLocks noChangeArrowheads="1"/>
            </p:cNvSpPr>
            <p:nvPr/>
          </p:nvSpPr>
          <p:spPr bwMode="auto">
            <a:xfrm>
              <a:off x="6572305" y="3718482"/>
              <a:ext cx="596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Julia</a:t>
              </a:r>
            </a:p>
          </p:txBody>
        </p:sp>
      </p:grp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473075" y="398463"/>
            <a:ext cx="79867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800" b="1" u="sng" dirty="0" smtClean="0">
                <a:solidFill>
                  <a:srgbClr val="FFFF00"/>
                </a:solidFill>
              </a:rPr>
              <a:t>Motivation</a:t>
            </a:r>
            <a:endParaRPr lang="en-US" sz="28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5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EPAL2012_tk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40"/>
          <a:stretch/>
        </p:blipFill>
        <p:spPr>
          <a:xfrm>
            <a:off x="127000" y="464504"/>
            <a:ext cx="88900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4818" y="57736"/>
            <a:ext cx="338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Track error (East Pacific 09-17)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</a:t>
            </a:r>
            <a:r>
              <a:rPr lang="en-US" dirty="0" smtClean="0"/>
              <a:t>ngoing </a:t>
            </a:r>
            <a:r>
              <a:rPr lang="en-US" dirty="0" smtClean="0"/>
              <a:t>research &amp; Implementations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Complete verification of the season retrospective </a:t>
            </a:r>
            <a:r>
              <a:rPr lang="en-US" dirty="0" smtClean="0"/>
              <a:t>forecasts (Stan, </a:t>
            </a:r>
            <a:r>
              <a:rPr lang="en-US" dirty="0" err="1" smtClean="0"/>
              <a:t>Thiago</a:t>
            </a:r>
            <a:r>
              <a:rPr lang="en-US" dirty="0" smtClean="0"/>
              <a:t>, &amp; Xuejin)</a:t>
            </a:r>
            <a:endParaRPr lang="en-US" dirty="0" smtClean="0"/>
          </a:p>
          <a:p>
            <a:r>
              <a:rPr lang="en-US" dirty="0" smtClean="0"/>
              <a:t>Diagnose differences among good and bad </a:t>
            </a:r>
            <a:r>
              <a:rPr lang="en-US" dirty="0" smtClean="0"/>
              <a:t>cases (</a:t>
            </a:r>
            <a:r>
              <a:rPr lang="en-US" dirty="0" err="1" smtClean="0"/>
              <a:t>Hua</a:t>
            </a:r>
            <a:r>
              <a:rPr lang="en-US" dirty="0" smtClean="0"/>
              <a:t> &amp; </a:t>
            </a:r>
            <a:r>
              <a:rPr lang="en-US" dirty="0" err="1" smtClean="0"/>
              <a:t>Gopal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Automate vortex initialization and create a </a:t>
            </a:r>
            <a:r>
              <a:rPr lang="en-US" dirty="0" smtClean="0"/>
              <a:t>benchmark (</a:t>
            </a:r>
            <a:r>
              <a:rPr lang="en-US" dirty="0" err="1" smtClean="0"/>
              <a:t>Thiago</a:t>
            </a:r>
            <a:r>
              <a:rPr lang="en-US" dirty="0" smtClean="0"/>
              <a:t>, </a:t>
            </a:r>
            <a:r>
              <a:rPr lang="en-US" dirty="0" err="1" smtClean="0"/>
              <a:t>Qingfu</a:t>
            </a:r>
            <a:r>
              <a:rPr lang="en-US" dirty="0" smtClean="0"/>
              <a:t>, Xuejin)</a:t>
            </a:r>
            <a:endParaRPr lang="en-US" dirty="0" smtClean="0"/>
          </a:p>
          <a:p>
            <a:r>
              <a:rPr lang="en-US" dirty="0" smtClean="0"/>
              <a:t>Test different initial conditions from different DA </a:t>
            </a:r>
            <a:r>
              <a:rPr lang="en-US" dirty="0" smtClean="0"/>
              <a:t>systems (Xuejin &amp; ??)</a:t>
            </a:r>
            <a:endParaRPr lang="en-US" dirty="0" smtClean="0"/>
          </a:p>
          <a:p>
            <a:r>
              <a:rPr lang="en-US" dirty="0" smtClean="0"/>
              <a:t>Implement UPP for basin-scale modeling </a:t>
            </a:r>
            <a:r>
              <a:rPr lang="en-US" dirty="0" smtClean="0"/>
              <a:t>system (</a:t>
            </a:r>
            <a:r>
              <a:rPr lang="en-US" dirty="0" err="1" smtClean="0"/>
              <a:t>Thiago</a:t>
            </a:r>
            <a:r>
              <a:rPr lang="en-US" dirty="0" smtClean="0"/>
              <a:t> &amp; ??)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the code to meet the operational time </a:t>
            </a:r>
            <a:r>
              <a:rPr lang="en-US" dirty="0" smtClean="0"/>
              <a:t>constraint (Javier &amp; ??)</a:t>
            </a:r>
            <a:endParaRPr lang="en-US" u="sng" dirty="0">
              <a:solidFill>
                <a:srgbClr val="FFFF00"/>
              </a:solidFill>
            </a:endParaRPr>
          </a:p>
          <a:p>
            <a:r>
              <a:rPr lang="en-US" dirty="0" smtClean="0"/>
              <a:t>Initialize the forecast </a:t>
            </a:r>
            <a:r>
              <a:rPr lang="en-US" dirty="0" smtClean="0"/>
              <a:t>system (</a:t>
            </a:r>
            <a:r>
              <a:rPr lang="en-US" dirty="0" err="1" smtClean="0"/>
              <a:t>Qingfu</a:t>
            </a:r>
            <a:r>
              <a:rPr lang="en-US" dirty="0" smtClean="0"/>
              <a:t> &amp; Xuejin)</a:t>
            </a:r>
            <a:endParaRPr lang="en-US" dirty="0" smtClean="0"/>
          </a:p>
          <a:p>
            <a:r>
              <a:rPr lang="en-US" dirty="0" smtClean="0"/>
              <a:t>Ocean </a:t>
            </a:r>
            <a:r>
              <a:rPr lang="en-US" dirty="0" smtClean="0"/>
              <a:t>coupling (??)</a:t>
            </a:r>
            <a:endParaRPr lang="en-US" dirty="0" smtClean="0"/>
          </a:p>
          <a:p>
            <a:r>
              <a:rPr lang="en-US" dirty="0" smtClean="0"/>
              <a:t>Post-</a:t>
            </a:r>
            <a:r>
              <a:rPr lang="en-US" dirty="0" smtClean="0"/>
              <a:t>processing (</a:t>
            </a:r>
            <a:r>
              <a:rPr lang="en-US" dirty="0" err="1" smtClean="0"/>
              <a:t>Thiago</a:t>
            </a:r>
            <a:r>
              <a:rPr lang="en-US" dirty="0" smtClean="0"/>
              <a:t> &amp; ??)</a:t>
            </a:r>
            <a:endParaRPr lang="en-US" dirty="0" smtClean="0"/>
          </a:p>
          <a:p>
            <a:r>
              <a:rPr lang="en-US" dirty="0" smtClean="0"/>
              <a:t>Forecast </a:t>
            </a:r>
            <a:r>
              <a:rPr lang="en-US" dirty="0" smtClean="0"/>
              <a:t>products (??)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2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modeling system is under development </a:t>
            </a:r>
            <a:r>
              <a:rPr lang="en-US" smtClean="0"/>
              <a:t>and showing </a:t>
            </a:r>
            <a:r>
              <a:rPr lang="en-US" dirty="0" smtClean="0"/>
              <a:t>significant improvement on track forecast</a:t>
            </a:r>
          </a:p>
          <a:p>
            <a:r>
              <a:rPr lang="en-US" dirty="0" smtClean="0"/>
              <a:t>Vortex initialization through DA or cycling is an essential part to improve intensity forecasts</a:t>
            </a:r>
          </a:p>
          <a:p>
            <a:r>
              <a:rPr lang="en-US" dirty="0" smtClean="0"/>
              <a:t>Forecast efficiency will be critical to the pathway toward operational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Annual Storm Days (ATL+EP)</a:t>
            </a:r>
          </a:p>
        </p:txBody>
      </p:sp>
      <p:pic>
        <p:nvPicPr>
          <p:cNvPr id="389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06500"/>
            <a:ext cx="67818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55713" y="5775325"/>
          <a:ext cx="6527800" cy="782640"/>
        </p:xfrm>
        <a:graphic>
          <a:graphicData uri="http://schemas.openxmlformats.org/drawingml/2006/table">
            <a:tbl>
              <a:tblPr/>
              <a:tblGrid>
                <a:gridCol w="825500"/>
                <a:gridCol w="1155700"/>
                <a:gridCol w="1130300"/>
                <a:gridCol w="1155700"/>
                <a:gridCol w="1092200"/>
                <a:gridCol w="1168400"/>
              </a:tblGrid>
              <a:tr h="19566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1+ storm days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2+ storm days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3+ storm days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4+ storm days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storm days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5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87.4(57.6%)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31.3(35.8%)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9.6(11.1%)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1.4(1.6%)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151.8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5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77.8(48.0%)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25.5(32.8%)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5.4(6.2%)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0.3(0.4%)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161.9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5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ATL+EP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124.7(65.1%)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66.2(53.1%)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31.1(35.6%)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10.9(8.8%)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191.6</a:t>
                      </a:r>
                    </a:p>
                  </a:txBody>
                  <a:tcPr marL="12700" marR="12700" marT="12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38578" y="2787324"/>
            <a:ext cx="51982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Not include invest cases!</a:t>
            </a:r>
          </a:p>
        </p:txBody>
      </p:sp>
    </p:spTree>
    <p:extLst>
      <p:ext uri="{BB962C8B-B14F-4D97-AF65-F5344CB8AC3E}">
        <p14:creationId xmlns:p14="http://schemas.microsoft.com/office/powerpoint/2010/main" val="264350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30"/>
          <p:cNvGrpSpPr>
            <a:grpSpLocks/>
          </p:cNvGrpSpPr>
          <p:nvPr/>
        </p:nvGrpSpPr>
        <p:grpSpPr bwMode="auto">
          <a:xfrm>
            <a:off x="128588" y="774398"/>
            <a:ext cx="8951912" cy="5997877"/>
            <a:chOff x="128019" y="774851"/>
            <a:chExt cx="8952496" cy="5997310"/>
          </a:xfrm>
        </p:grpSpPr>
        <p:grpSp>
          <p:nvGrpSpPr>
            <p:cNvPr id="39950" name="Group 8"/>
            <p:cNvGrpSpPr>
              <a:grpSpLocks/>
            </p:cNvGrpSpPr>
            <p:nvPr/>
          </p:nvGrpSpPr>
          <p:grpSpPr bwMode="auto">
            <a:xfrm>
              <a:off x="128019" y="774851"/>
              <a:ext cx="8751571" cy="5296861"/>
              <a:chOff x="128019" y="1065425"/>
              <a:chExt cx="8751571" cy="5296861"/>
            </a:xfrm>
          </p:grpSpPr>
          <p:pic>
            <p:nvPicPr>
              <p:cNvPr id="3996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91" t="-2" r="6131" b="6250"/>
              <a:stretch>
                <a:fillRect/>
              </a:stretch>
            </p:blipFill>
            <p:spPr bwMode="auto">
              <a:xfrm>
                <a:off x="128019" y="3797789"/>
                <a:ext cx="3098019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91" t="153" r="6131" b="6100"/>
              <a:stretch>
                <a:fillRect/>
              </a:stretch>
            </p:blipFill>
            <p:spPr bwMode="auto">
              <a:xfrm>
                <a:off x="128019" y="1069849"/>
                <a:ext cx="3098019" cy="2560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91" r="6133" b="6250"/>
              <a:stretch>
                <a:fillRect/>
              </a:stretch>
            </p:blipFill>
            <p:spPr bwMode="auto">
              <a:xfrm>
                <a:off x="2981924" y="1065425"/>
                <a:ext cx="3097983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1" r="6152" b="6248"/>
              <a:stretch>
                <a:fillRect/>
              </a:stretch>
            </p:blipFill>
            <p:spPr bwMode="auto">
              <a:xfrm>
                <a:off x="2974812" y="3798941"/>
                <a:ext cx="309791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7" t="-6250" r="6055" b="6250"/>
              <a:stretch>
                <a:fillRect/>
              </a:stretch>
            </p:blipFill>
            <p:spPr bwMode="auto">
              <a:xfrm>
                <a:off x="5781607" y="3631278"/>
                <a:ext cx="3097983" cy="2731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6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r="6085" b="6248"/>
              <a:stretch>
                <a:fillRect/>
              </a:stretch>
            </p:blipFill>
            <p:spPr bwMode="auto">
              <a:xfrm>
                <a:off x="5824655" y="1065425"/>
                <a:ext cx="3054096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1" name="TextBox 9"/>
            <p:cNvSpPr txBox="1">
              <a:spLocks noChangeArrowheads="1"/>
            </p:cNvSpPr>
            <p:nvPr/>
          </p:nvSpPr>
          <p:spPr bwMode="auto">
            <a:xfrm>
              <a:off x="1368776" y="5980695"/>
              <a:ext cx="62314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b="1" u="sng" dirty="0">
                  <a:solidFill>
                    <a:srgbClr val="FFFF00"/>
                  </a:solidFill>
                </a:rPr>
                <a:t>850hPa Streamlines and </a:t>
              </a:r>
              <a:r>
                <a:rPr lang="en-US" sz="2400" b="1" u="sng" dirty="0" err="1">
                  <a:solidFill>
                    <a:srgbClr val="FFFF00"/>
                  </a:solidFill>
                </a:rPr>
                <a:t>Isotachs</a:t>
              </a:r>
              <a:r>
                <a:rPr lang="en-US" sz="2400" b="1" u="sng" dirty="0">
                  <a:solidFill>
                    <a:srgbClr val="FFFF00"/>
                  </a:solidFill>
                </a:rPr>
                <a:t> (</a:t>
              </a:r>
              <a:r>
                <a:rPr lang="en-US" sz="2400" b="1" u="sng" dirty="0" err="1">
                  <a:solidFill>
                    <a:srgbClr val="FFFF00"/>
                  </a:solidFill>
                </a:rPr>
                <a:t>kts</a:t>
              </a:r>
              <a:r>
                <a:rPr lang="en-US" sz="2400" b="1" u="sng" dirty="0">
                  <a:solidFill>
                    <a:srgbClr val="FFFF00"/>
                  </a:solidFill>
                </a:rPr>
                <a:t>)</a:t>
              </a:r>
              <a:endParaRPr lang="en-US" sz="2400" u="sng" dirty="0"/>
            </a:p>
          </p:txBody>
        </p:sp>
        <p:sp>
          <p:nvSpPr>
            <p:cNvPr id="39952" name="Rectangle 10"/>
            <p:cNvSpPr>
              <a:spLocks noChangeArrowheads="1"/>
            </p:cNvSpPr>
            <p:nvPr/>
          </p:nvSpPr>
          <p:spPr bwMode="auto">
            <a:xfrm>
              <a:off x="1788735" y="6402829"/>
              <a:ext cx="72917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Credit to EMC HWRF webpage http://www.emc.ncep.noaa.gov/gc_wmb/vxt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463193" y="4681622"/>
              <a:ext cx="346098" cy="333343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725148" y="2067256"/>
              <a:ext cx="344509" cy="334931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252613" y="1714864"/>
              <a:ext cx="346098" cy="333343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908103" y="4230814"/>
              <a:ext cx="344510" cy="333343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7870" y="4064142"/>
              <a:ext cx="344510" cy="333343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181741" y="1548193"/>
              <a:ext cx="346098" cy="333343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15527" y="4564158"/>
              <a:ext cx="346098" cy="334930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442555" y="1975189"/>
              <a:ext cx="346098" cy="333343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66882" y="4500664"/>
              <a:ext cx="346098" cy="333343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932488" y="4397485"/>
              <a:ext cx="346098" cy="333343"/>
            </a:xfrm>
            <a:prstGeom prst="ellipse">
              <a:avLst/>
            </a:prstGeom>
            <a:noFill/>
            <a:ln w="25400">
              <a:solidFill>
                <a:srgbClr val="660066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398463" y="947738"/>
            <a:ext cx="2560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Initialize Earl Vortex</a:t>
            </a:r>
          </a:p>
        </p:txBody>
      </p:sp>
      <p:sp>
        <p:nvSpPr>
          <p:cNvPr id="39939" name="TextBox 22"/>
          <p:cNvSpPr txBox="1">
            <a:spLocks noChangeArrowheads="1"/>
          </p:cNvSpPr>
          <p:nvPr/>
        </p:nvSpPr>
        <p:spPr bwMode="auto">
          <a:xfrm>
            <a:off x="400050" y="3675063"/>
            <a:ext cx="2560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Initialize Fiona Vortex</a:t>
            </a:r>
          </a:p>
        </p:txBody>
      </p:sp>
      <p:sp>
        <p:nvSpPr>
          <p:cNvPr id="39940" name="TextBox 21"/>
          <p:cNvSpPr txBox="1">
            <a:spLocks noChangeArrowheads="1"/>
          </p:cNvSpPr>
          <p:nvPr/>
        </p:nvSpPr>
        <p:spPr bwMode="auto">
          <a:xfrm>
            <a:off x="1368425" y="1731963"/>
            <a:ext cx="53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1" name="TextBox 24"/>
          <p:cNvSpPr txBox="1">
            <a:spLocks noChangeArrowheads="1"/>
          </p:cNvSpPr>
          <p:nvPr/>
        </p:nvSpPr>
        <p:spPr bwMode="auto">
          <a:xfrm>
            <a:off x="1639888" y="2332038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Fiona</a:t>
            </a:r>
          </a:p>
        </p:txBody>
      </p:sp>
      <p:sp>
        <p:nvSpPr>
          <p:cNvPr id="39942" name="TextBox 25"/>
          <p:cNvSpPr txBox="1">
            <a:spLocks noChangeArrowheads="1"/>
          </p:cNvSpPr>
          <p:nvPr/>
        </p:nvSpPr>
        <p:spPr bwMode="auto">
          <a:xfrm>
            <a:off x="1100138" y="4289425"/>
            <a:ext cx="53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3" name="TextBox 26"/>
          <p:cNvSpPr txBox="1">
            <a:spLocks noChangeArrowheads="1"/>
          </p:cNvSpPr>
          <p:nvPr/>
        </p:nvSpPr>
        <p:spPr bwMode="auto">
          <a:xfrm>
            <a:off x="4167188" y="1416050"/>
            <a:ext cx="53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4" name="TextBox 27"/>
          <p:cNvSpPr txBox="1">
            <a:spLocks noChangeArrowheads="1"/>
          </p:cNvSpPr>
          <p:nvPr/>
        </p:nvSpPr>
        <p:spPr bwMode="auto">
          <a:xfrm>
            <a:off x="7083425" y="1295400"/>
            <a:ext cx="53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5" name="TextBox 28"/>
          <p:cNvSpPr txBox="1">
            <a:spLocks noChangeArrowheads="1"/>
          </p:cNvSpPr>
          <p:nvPr/>
        </p:nvSpPr>
        <p:spPr bwMode="auto">
          <a:xfrm>
            <a:off x="3898900" y="4056063"/>
            <a:ext cx="5365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6" name="TextBox 29"/>
          <p:cNvSpPr txBox="1">
            <a:spLocks noChangeArrowheads="1"/>
          </p:cNvSpPr>
          <p:nvPr/>
        </p:nvSpPr>
        <p:spPr bwMode="auto">
          <a:xfrm>
            <a:off x="7104063" y="4041775"/>
            <a:ext cx="538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Earl</a:t>
            </a:r>
          </a:p>
        </p:txBody>
      </p:sp>
      <p:sp>
        <p:nvSpPr>
          <p:cNvPr id="39947" name="TextBox 31"/>
          <p:cNvSpPr txBox="1">
            <a:spLocks noChangeArrowheads="1"/>
          </p:cNvSpPr>
          <p:nvPr/>
        </p:nvSpPr>
        <p:spPr bwMode="auto">
          <a:xfrm>
            <a:off x="1368425" y="4424363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Fiona</a:t>
            </a:r>
          </a:p>
        </p:txBody>
      </p:sp>
      <p:sp>
        <p:nvSpPr>
          <p:cNvPr id="39948" name="TextBox 32"/>
          <p:cNvSpPr txBox="1">
            <a:spLocks noChangeArrowheads="1"/>
          </p:cNvSpPr>
          <p:nvPr/>
        </p:nvSpPr>
        <p:spPr bwMode="auto">
          <a:xfrm>
            <a:off x="4114800" y="4235450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Fiona</a:t>
            </a:r>
          </a:p>
        </p:txBody>
      </p:sp>
      <p:sp>
        <p:nvSpPr>
          <p:cNvPr id="39949" name="TextBox 33"/>
          <p:cNvSpPr txBox="1">
            <a:spLocks noChangeArrowheads="1"/>
          </p:cNvSpPr>
          <p:nvPr/>
        </p:nvSpPr>
        <p:spPr bwMode="auto">
          <a:xfrm>
            <a:off x="7161213" y="4389438"/>
            <a:ext cx="64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000000"/>
                </a:solidFill>
              </a:rPr>
              <a:t>Fiona</a:t>
            </a: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1443383" y="204129"/>
            <a:ext cx="62310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2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Real-time forecast case</a:t>
            </a:r>
            <a:endParaRPr lang="en-US" sz="3200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37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Modeling System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556178"/>
            <a:ext cx="2325255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Initialization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Static terrestrial initialization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>
                <a:latin typeface="Helvetica"/>
                <a:cs typeface="Helvetica"/>
              </a:rPr>
              <a:t>Initialization &amp; Cycling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Vortex initialization (Relocation &amp; modification)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Data assimilation </a:t>
            </a:r>
            <a:endParaRPr lang="en-US" sz="1600" b="1" dirty="0">
              <a:solidFill>
                <a:srgbClr val="92D050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97897" y="1556178"/>
            <a:ext cx="2378831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Forecast System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Trigger mechanism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Resource allocation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Helvetica"/>
                <a:cs typeface="Helvetica"/>
              </a:rPr>
              <a:t>Submission &amp; monitor system (jobs &amp; resources management</a:t>
            </a:r>
            <a:r>
              <a:rPr lang="en-US" sz="1400" b="1" dirty="0" smtClean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69227" y="1556178"/>
            <a:ext cx="2488340" cy="3505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>
                <a:solidFill>
                  <a:srgbClr val="FFC000"/>
                </a:solidFill>
                <a:latin typeface="Helvetica"/>
                <a:cs typeface="Helvetica"/>
              </a:rPr>
              <a:t>P</a:t>
            </a:r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roducts</a:t>
            </a:r>
          </a:p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&amp;</a:t>
            </a:r>
          </a:p>
          <a:p>
            <a:pPr algn="ctr"/>
            <a:r>
              <a:rPr lang="en-US" sz="1600" b="1" u="sng" dirty="0" smtClean="0">
                <a:solidFill>
                  <a:srgbClr val="FFC000"/>
                </a:solidFill>
                <a:latin typeface="Helvetica"/>
                <a:cs typeface="Helvetica"/>
              </a:rPr>
              <a:t>Dissemination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Post-processing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Diagnostic &amp; forecast products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Web products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Product real-time dissemination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Tape archive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92D050"/>
                </a:solidFill>
                <a:latin typeface="Helvetica"/>
                <a:cs typeface="Helvetica"/>
              </a:rPr>
              <a:t>Grib</a:t>
            </a: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 file generation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92D050"/>
                </a:solidFill>
                <a:latin typeface="Helvetica"/>
                <a:cs typeface="Helvetica"/>
              </a:rPr>
              <a:t>UPP implementation</a:t>
            </a:r>
            <a:endParaRPr lang="en-US" sz="1400" b="1" dirty="0" smtClean="0">
              <a:solidFill>
                <a:srgbClr val="92D050"/>
              </a:solidFill>
              <a:latin typeface="Helvetica"/>
              <a:cs typeface="Helvetica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782455" y="3145111"/>
            <a:ext cx="583589" cy="133467"/>
          </a:xfrm>
          <a:prstGeom prst="rightArrow">
            <a:avLst/>
          </a:prstGeom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763110" y="3158460"/>
            <a:ext cx="583589" cy="133467"/>
          </a:xfrm>
          <a:prstGeom prst="rightArrow">
            <a:avLst/>
          </a:prstGeom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 framework (Current)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3695" y="4591070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4669" y="3668044"/>
            <a:ext cx="2510284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Relocation &amp; Merging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Filtering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Filter vortex in ICs from GFS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49371" y="1335916"/>
            <a:ext cx="1880559" cy="9937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Bogus or Cycling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Create bogus vortex or modify vortex cycled from previous cycle based on </a:t>
            </a:r>
            <a:r>
              <a:rPr lang="en-US" sz="1200" b="1" dirty="0" err="1" smtClean="0">
                <a:solidFill>
                  <a:schemeClr val="tx1"/>
                </a:solidFill>
              </a:rPr>
              <a:t>tcvital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environment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HWRF vortex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59532" y="4774222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GSI DA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5711961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0"/>
          </p:cNvCxnSpPr>
          <p:nvPr/>
        </p:nvCxnSpPr>
        <p:spPr>
          <a:xfrm>
            <a:off x="7789650" y="2329645"/>
            <a:ext cx="0" cy="204924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5422928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6127890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7" idx="2"/>
          </p:cNvCxnSpPr>
          <p:nvPr/>
        </p:nvCxnSpPr>
        <p:spPr>
          <a:xfrm>
            <a:off x="6699811" y="4499902"/>
            <a:ext cx="1" cy="274320"/>
          </a:xfrm>
          <a:prstGeom prst="line">
            <a:avLst/>
          </a:prstGeom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6136516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8" idx="2"/>
          </p:cNvCxnSpPr>
          <p:nvPr/>
        </p:nvCxnSpPr>
        <p:spPr>
          <a:xfrm rot="16200000" flipH="1">
            <a:off x="2552764" y="4269995"/>
            <a:ext cx="2345535" cy="538398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  <a:endCxn id="7" idx="0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  <a:endCxn id="7" idx="0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3" idx="2"/>
          </p:cNvCxnSpPr>
          <p:nvPr/>
        </p:nvCxnSpPr>
        <p:spPr>
          <a:xfrm flipH="1">
            <a:off x="6699811" y="5606080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511531" y="4083973"/>
            <a:ext cx="932688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537410" y="4083973"/>
            <a:ext cx="0" cy="1627987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endCxn id="15" idx="0"/>
          </p:cNvCxnSpPr>
          <p:nvPr/>
        </p:nvCxnSpPr>
        <p:spPr>
          <a:xfrm rot="5400000">
            <a:off x="2448346" y="3648774"/>
            <a:ext cx="3879181" cy="247193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Initialization framework </a:t>
            </a:r>
            <a:r>
              <a:rPr lang="en-US" dirty="0" smtClean="0"/>
              <a:t>(Near future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53695" y="4591070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4669" y="3668044"/>
            <a:ext cx="2510284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Relocation &amp; Merging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 Ensemble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Vortex Separation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Ensemble environment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 Ensemble vortex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59532" y="4774222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Hybrid DA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5711961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5422928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6127890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7" idx="2"/>
          </p:cNvCxnSpPr>
          <p:nvPr/>
        </p:nvCxnSpPr>
        <p:spPr>
          <a:xfrm>
            <a:off x="6699811" y="4499902"/>
            <a:ext cx="1" cy="27432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6136516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  <a:endCxn id="7" idx="0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  <a:endCxn id="7" idx="0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3" idx="2"/>
          </p:cNvCxnSpPr>
          <p:nvPr/>
        </p:nvCxnSpPr>
        <p:spPr>
          <a:xfrm flipH="1">
            <a:off x="6699811" y="5606080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561841" y="1829067"/>
            <a:ext cx="1227809" cy="3714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2" idx="0"/>
          </p:cNvCxnSpPr>
          <p:nvPr/>
        </p:nvCxnSpPr>
        <p:spPr>
          <a:xfrm>
            <a:off x="7789650" y="1829067"/>
            <a:ext cx="0" cy="705502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5" idx="2"/>
          </p:cNvCxnSpPr>
          <p:nvPr/>
        </p:nvCxnSpPr>
        <p:spPr>
          <a:xfrm rot="16200000" flipH="1">
            <a:off x="2687568" y="4135190"/>
            <a:ext cx="2345534" cy="808007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Initialization framework (Future final)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3695" y="1416852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27-km resolution domain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6050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Prep-hybrid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ICs &amp; BCs for 27-km resolution domain from GFS Ensemble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81282" y="141600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GFS/HWRF Ensemble ICs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1281" y="2534569"/>
            <a:ext cx="1880559" cy="8318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Hybrid DA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49370" y="2534569"/>
            <a:ext cx="1880559" cy="831858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Vortex DA</a:t>
            </a:r>
          </a:p>
        </p:txBody>
      </p:sp>
      <p:cxnSp>
        <p:nvCxnSpPr>
          <p:cNvPr id="17" name="Straight Arrow Connector 16"/>
          <p:cNvCxnSpPr>
            <a:stCxn id="4" idx="3"/>
            <a:endCxn id="5" idx="1"/>
          </p:cNvCxnSpPr>
          <p:nvPr/>
        </p:nvCxnSpPr>
        <p:spPr>
          <a:xfrm flipV="1">
            <a:off x="2234254" y="1831935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96512" y="1829067"/>
            <a:ext cx="281796" cy="846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1" idx="0"/>
          </p:cNvCxnSpPr>
          <p:nvPr/>
        </p:nvCxnSpPr>
        <p:spPr>
          <a:xfrm flipH="1">
            <a:off x="5621561" y="2247864"/>
            <a:ext cx="1" cy="286705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1" idx="2"/>
          </p:cNvCxnSpPr>
          <p:nvPr/>
        </p:nvCxnSpPr>
        <p:spPr>
          <a:xfrm rot="16200000" flipH="1">
            <a:off x="6009878" y="2978110"/>
            <a:ext cx="301617" cy="1078250"/>
          </a:xfrm>
          <a:prstGeom prst="bentConnector3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" idx="2"/>
          </p:cNvCxnSpPr>
          <p:nvPr/>
        </p:nvCxnSpPr>
        <p:spPr>
          <a:xfrm rot="5400000">
            <a:off x="7093923" y="2972316"/>
            <a:ext cx="301617" cy="1089839"/>
          </a:xfrm>
          <a:prstGeom prst="bentConnector3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53695" y="2543616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WPS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Generate static terrestrial data for all resolution domains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24059" y="3664507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Forecast System</a:t>
            </a:r>
          </a:p>
        </p:txBody>
      </p:sp>
      <p:cxnSp>
        <p:nvCxnSpPr>
          <p:cNvPr id="43" name="Straight Connector 42"/>
          <p:cNvCxnSpPr>
            <a:stCxn id="3" idx="2"/>
          </p:cNvCxnSpPr>
          <p:nvPr/>
        </p:nvCxnSpPr>
        <p:spPr>
          <a:xfrm flipH="1">
            <a:off x="1293974" y="3375474"/>
            <a:ext cx="1" cy="704962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76723" y="4080436"/>
            <a:ext cx="2057400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204618" y="4089062"/>
            <a:ext cx="1495194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699811" y="3558626"/>
            <a:ext cx="1" cy="539496"/>
          </a:xfrm>
          <a:prstGeom prst="line">
            <a:avLst/>
          </a:prstGeom>
          <a:ln w="444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561841" y="1829067"/>
            <a:ext cx="1227809" cy="3714"/>
          </a:xfrm>
          <a:prstGeom prst="line">
            <a:avLst/>
          </a:prstGeom>
          <a:ln w="444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2" idx="0"/>
          </p:cNvCxnSpPr>
          <p:nvPr/>
        </p:nvCxnSpPr>
        <p:spPr>
          <a:xfrm>
            <a:off x="7789650" y="1829067"/>
            <a:ext cx="0" cy="705502"/>
          </a:xfrm>
          <a:prstGeom prst="straightConnector1">
            <a:avLst/>
          </a:prstGeom>
          <a:ln w="44450">
            <a:solidFill>
              <a:srgbClr val="FFC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3" idx="2"/>
            <a:endCxn id="15" idx="0"/>
          </p:cNvCxnSpPr>
          <p:nvPr/>
        </p:nvCxnSpPr>
        <p:spPr>
          <a:xfrm rot="16200000" flipH="1">
            <a:off x="3711295" y="3111463"/>
            <a:ext cx="298080" cy="808007"/>
          </a:xfrm>
          <a:prstGeom prst="bent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516052" y="2534569"/>
            <a:ext cx="1880559" cy="8318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Trigger Mechanism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457565" y="2256911"/>
            <a:ext cx="1" cy="286705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mechanism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Decide forecast configuration from </a:t>
            </a:r>
            <a:r>
              <a:rPr lang="en-US" dirty="0" err="1" smtClean="0"/>
              <a:t>tcvital</a:t>
            </a:r>
            <a:endParaRPr lang="en-US" dirty="0" smtClean="0"/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umber of storms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riority storm if number of storms more than four</a:t>
            </a:r>
          </a:p>
          <a:p>
            <a:pPr lvl="1"/>
            <a:r>
              <a:rPr lang="en-US" sz="2400" dirty="0" smtClean="0"/>
              <a:t>Forecast length (Need genesis forecast product)</a:t>
            </a:r>
          </a:p>
          <a:p>
            <a:r>
              <a:rPr lang="en-US" dirty="0" smtClean="0"/>
              <a:t>Set up domain location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Prepare vortex initialization domains (until hybrid DA available)</a:t>
            </a:r>
          </a:p>
          <a:p>
            <a:r>
              <a:rPr lang="en-US" dirty="0" smtClean="0"/>
              <a:t>Allocate resources (disk space, CPUs, running time, and post-processing resource)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B4C9-00BC-EA47-9869-3F9C0A88CB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1184</Words>
  <Application>Microsoft Macintosh PowerPoint</Application>
  <PresentationFormat>On-screen Show (4:3)</PresentationFormat>
  <Paragraphs>264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Basin-scale Multiple Movable Nest HWRF Modeling System  (Stream 1.5) --A pathway toward operational implementation</vt:lpstr>
      <vt:lpstr>PowerPoint Presentation</vt:lpstr>
      <vt:lpstr>Annual Storm Days (ATL+EP)</vt:lpstr>
      <vt:lpstr>PowerPoint Presentation</vt:lpstr>
      <vt:lpstr>The Modeling System</vt:lpstr>
      <vt:lpstr>Initialization framework (Current)</vt:lpstr>
      <vt:lpstr>Initialization framework (Near future)</vt:lpstr>
      <vt:lpstr>Initialization framework (Future final)</vt:lpstr>
      <vt:lpstr>Trigger mechanism</vt:lpstr>
      <vt:lpstr>Basin-scale Model Configurations</vt:lpstr>
      <vt:lpstr>Isaac-Ileana-Kirk real-time forecast</vt:lpstr>
      <vt:lpstr>Retrospective &amp; Real-time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research &amp; Implementations</vt:lpstr>
      <vt:lpstr>Challenges</vt:lpstr>
      <vt:lpstr>Conclusion</vt:lpstr>
    </vt:vector>
  </TitlesOfParts>
  <Company>AOML/HRD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Basin-scale Multiple Movable Nest Modeling System</dc:title>
  <dc:creator>Xuejin Zhang</dc:creator>
  <cp:lastModifiedBy>Xuejin Zhang</cp:lastModifiedBy>
  <cp:revision>88</cp:revision>
  <dcterms:created xsi:type="dcterms:W3CDTF">2012-11-06T02:00:25Z</dcterms:created>
  <dcterms:modified xsi:type="dcterms:W3CDTF">2013-01-17T08:41:56Z</dcterms:modified>
</cp:coreProperties>
</file>