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90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2F78-CCB2-46A4-89DB-6883F064A8D5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3634-19AF-41BD-AEDE-21060CDD6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2F78-CCB2-46A4-89DB-6883F064A8D5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3634-19AF-41BD-AEDE-21060CDD6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2F78-CCB2-46A4-89DB-6883F064A8D5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3634-19AF-41BD-AEDE-21060CDD6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2F78-CCB2-46A4-89DB-6883F064A8D5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3634-19AF-41BD-AEDE-21060CDD6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2F78-CCB2-46A4-89DB-6883F064A8D5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3634-19AF-41BD-AEDE-21060CDD6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2F78-CCB2-46A4-89DB-6883F064A8D5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3634-19AF-41BD-AEDE-21060CDD6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2F78-CCB2-46A4-89DB-6883F064A8D5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3634-19AF-41BD-AEDE-21060CDD6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2F78-CCB2-46A4-89DB-6883F064A8D5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3634-19AF-41BD-AEDE-21060CDD6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2F78-CCB2-46A4-89DB-6883F064A8D5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3634-19AF-41BD-AEDE-21060CDD6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2F78-CCB2-46A4-89DB-6883F064A8D5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3634-19AF-41BD-AEDE-21060CDD6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2F78-CCB2-46A4-89DB-6883F064A8D5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B3634-19AF-41BD-AEDE-21060CDD6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72F78-CCB2-46A4-89DB-6883F064A8D5}" type="datetimeFigureOut">
              <a:rPr lang="en-US" smtClean="0"/>
              <a:pPr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B3634-19AF-41BD-AEDE-21060CDD6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Activities of HRD Modeling group in 2011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Xuejin</a:t>
            </a:r>
            <a:r>
              <a:rPr lang="en-US" dirty="0" smtClean="0"/>
              <a:t> Zhang</a:t>
            </a:r>
          </a:p>
          <a:p>
            <a:r>
              <a:rPr lang="en-US" dirty="0" smtClean="0"/>
              <a:t>AOML/HRD &amp; UM/CIMAS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u="sng" dirty="0" smtClean="0"/>
              <a:t>Development and Real-time Forecast Activities</a:t>
            </a:r>
            <a:endParaRPr lang="en-US" sz="3600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5837" y="1456634"/>
          <a:ext cx="8839200" cy="4791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7563"/>
                <a:gridCol w="2057400"/>
                <a:gridCol w="2574237"/>
              </a:tblGrid>
              <a:tr h="42815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Activities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Organization(s)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HRD member(s)</a:t>
                      </a:r>
                      <a:endParaRPr lang="en-US" sz="1600" b="1" dirty="0"/>
                    </a:p>
                  </a:txBody>
                  <a:tcPr/>
                </a:tc>
              </a:tr>
              <a:tr h="598238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Transition 27-9-3 HWRF on jet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EMC</a:t>
                      </a:r>
                      <a:r>
                        <a:rPr lang="en-US" sz="1400" b="1" baseline="0" dirty="0" smtClean="0"/>
                        <a:t> (Lead), HRD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 smtClean="0"/>
                        <a:t>Gopal</a:t>
                      </a:r>
                      <a:r>
                        <a:rPr lang="en-US" sz="1400" b="1" dirty="0" smtClean="0"/>
                        <a:t>,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baseline="0" dirty="0" err="1" smtClean="0"/>
                        <a:t>Xuejin</a:t>
                      </a:r>
                      <a:r>
                        <a:rPr lang="en-US" sz="1400" b="1" baseline="0" dirty="0" smtClean="0"/>
                        <a:t>, Kevin, </a:t>
                      </a:r>
                      <a:r>
                        <a:rPr lang="en-US" sz="1400" b="1" baseline="0" dirty="0" err="1" smtClean="0"/>
                        <a:t>Thiago</a:t>
                      </a:r>
                      <a:r>
                        <a:rPr lang="en-US" sz="1400" b="1" baseline="0" dirty="0" smtClean="0"/>
                        <a:t>, Stan, Lisa</a:t>
                      </a:r>
                      <a:endParaRPr lang="en-US" sz="1400" b="1" dirty="0"/>
                    </a:p>
                  </a:txBody>
                  <a:tcPr/>
                </a:tc>
              </a:tr>
              <a:tr h="42815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Vortex initialization for 3</a:t>
                      </a:r>
                      <a:r>
                        <a:rPr lang="en-US" sz="1400" b="1" baseline="30000" dirty="0" smtClean="0"/>
                        <a:t>rd</a:t>
                      </a:r>
                      <a:r>
                        <a:rPr lang="en-US" sz="1400" b="1" dirty="0" smtClean="0"/>
                        <a:t> nest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EMC(Lead), HRD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 smtClean="0"/>
                        <a:t>Xuejin</a:t>
                      </a:r>
                      <a:r>
                        <a:rPr lang="en-US" sz="1400" b="1" dirty="0" smtClean="0"/>
                        <a:t>, Kevin</a:t>
                      </a:r>
                      <a:endParaRPr lang="en-US" sz="1400" b="1" dirty="0"/>
                    </a:p>
                  </a:txBody>
                  <a:tcPr/>
                </a:tc>
              </a:tr>
              <a:tr h="42815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27-9-3 HWRF real-time stream</a:t>
                      </a:r>
                      <a:r>
                        <a:rPr lang="en-US" sz="1400" b="1" baseline="0" dirty="0" smtClean="0"/>
                        <a:t> 1.5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EMC(Lead), HRD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 smtClean="0"/>
                        <a:t>Thiago</a:t>
                      </a:r>
                      <a:r>
                        <a:rPr lang="en-US" sz="1400" b="1" dirty="0" smtClean="0"/>
                        <a:t>, Lisa</a:t>
                      </a:r>
                      <a:endParaRPr lang="en-US" sz="1400" b="1" dirty="0"/>
                    </a:p>
                  </a:txBody>
                  <a:tcPr/>
                </a:tc>
              </a:tr>
              <a:tr h="42815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Verification of stream 1.5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HRD(Lead), EMC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Stan, </a:t>
                      </a:r>
                      <a:r>
                        <a:rPr lang="en-US" sz="1400" b="1" dirty="0" err="1" smtClean="0"/>
                        <a:t>Gopal</a:t>
                      </a:r>
                      <a:endParaRPr lang="en-US" sz="1400" b="1" dirty="0"/>
                    </a:p>
                  </a:txBody>
                  <a:tcPr/>
                </a:tc>
              </a:tr>
              <a:tr h="42815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Basin-scale real-time experimental forecast for genesis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HRD (Lead), NPS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Kevin, </a:t>
                      </a:r>
                      <a:r>
                        <a:rPr lang="en-US" sz="1400" b="1" dirty="0" err="1" smtClean="0"/>
                        <a:t>Thiago</a:t>
                      </a:r>
                      <a:r>
                        <a:rPr lang="en-US" sz="1400" b="1" dirty="0" smtClean="0"/>
                        <a:t>, </a:t>
                      </a:r>
                      <a:r>
                        <a:rPr lang="en-US" sz="1400" b="1" dirty="0" err="1" smtClean="0"/>
                        <a:t>Xuejin</a:t>
                      </a:r>
                      <a:r>
                        <a:rPr lang="en-US" sz="1400" b="1" dirty="0" smtClean="0"/>
                        <a:t>, Mike</a:t>
                      </a:r>
                      <a:endParaRPr lang="en-US" sz="1400" b="1" dirty="0"/>
                    </a:p>
                  </a:txBody>
                  <a:tcPr/>
                </a:tc>
              </a:tr>
              <a:tr h="5982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Basin-scale real-time experimental forecast for local</a:t>
                      </a:r>
                      <a:r>
                        <a:rPr lang="en-US" sz="1400" b="1" baseline="0" dirty="0" smtClean="0"/>
                        <a:t> application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HRD(Lead), WFO-Miami</a:t>
                      </a:r>
                    </a:p>
                    <a:p>
                      <a:pPr algn="l"/>
                      <a:r>
                        <a:rPr lang="en-US" sz="1400" b="1" dirty="0" smtClean="0"/>
                        <a:t>WFO-</a:t>
                      </a:r>
                      <a:r>
                        <a:rPr lang="en-US" sz="1400" b="1" dirty="0" err="1" smtClean="0"/>
                        <a:t>Melboure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Kevin, </a:t>
                      </a:r>
                      <a:r>
                        <a:rPr lang="en-US" sz="1400" b="1" dirty="0" err="1" smtClean="0"/>
                        <a:t>Thiago</a:t>
                      </a:r>
                      <a:endParaRPr lang="en-US" sz="1400" b="1" dirty="0"/>
                    </a:p>
                  </a:txBody>
                  <a:tcPr/>
                </a:tc>
              </a:tr>
              <a:tr h="42815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HWRF idealized experiment capability</a:t>
                      </a:r>
                      <a:r>
                        <a:rPr lang="en-US" sz="1400" b="1" baseline="0" dirty="0" smtClean="0"/>
                        <a:t> framework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HRD(Lead), ESRL/PSD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 smtClean="0"/>
                        <a:t>Gopal</a:t>
                      </a:r>
                      <a:endParaRPr lang="en-US" sz="1400" b="1" dirty="0"/>
                    </a:p>
                  </a:txBody>
                  <a:tcPr/>
                </a:tc>
              </a:tr>
              <a:tr h="598238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High-resolution physics sensitivity test with idealized framework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ESRL/PSD</a:t>
                      </a:r>
                      <a:r>
                        <a:rPr lang="en-US" sz="1400" b="1" baseline="0" dirty="0" smtClean="0"/>
                        <a:t> (Lead), HRD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 smtClean="0"/>
                        <a:t>Gopal</a:t>
                      </a:r>
                      <a:endParaRPr lang="en-US" sz="1400" b="1" dirty="0"/>
                    </a:p>
                  </a:txBody>
                  <a:tcPr/>
                </a:tc>
              </a:tr>
              <a:tr h="42815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High-resolution PBL physics evaluation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HRD(Lead)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 smtClean="0"/>
                        <a:t>Gopal</a:t>
                      </a:r>
                      <a:r>
                        <a:rPr lang="en-US" sz="1400" b="1" dirty="0" smtClean="0"/>
                        <a:t>, Frank, Jun, </a:t>
                      </a:r>
                      <a:r>
                        <a:rPr lang="en-US" sz="1400" b="1" dirty="0" err="1" smtClean="0"/>
                        <a:t>Xuejin</a:t>
                      </a:r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Publications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300" dirty="0" smtClean="0"/>
              <a:t>Bozeman L.M., D. </a:t>
            </a:r>
            <a:r>
              <a:rPr lang="en-US" sz="1300" dirty="0" err="1" smtClean="0"/>
              <a:t>Niyogi</a:t>
            </a:r>
            <a:r>
              <a:rPr lang="en-US" sz="1300" dirty="0" smtClean="0"/>
              <a:t>, S. </a:t>
            </a:r>
            <a:r>
              <a:rPr lang="en-US" sz="1300" dirty="0" err="1" smtClean="0"/>
              <a:t>Gopalakrishnan</a:t>
            </a:r>
            <a:r>
              <a:rPr lang="en-US" sz="1300" dirty="0" smtClean="0"/>
              <a:t>, F. D. Marks Jr., X. Zhang, and V. </a:t>
            </a:r>
            <a:r>
              <a:rPr lang="en-US" sz="1300" dirty="0" err="1" smtClean="0"/>
              <a:t>Tallapragada</a:t>
            </a:r>
            <a:r>
              <a:rPr lang="en-US" sz="1300" dirty="0" smtClean="0"/>
              <a:t>, 2011: An HWRF-based Ensemble Assessment of the Land Surface Feedback on the Post–Landfall Intensification of Tropical Storm Fay (2008), Natural Hazards – Special Issue on Tropical Cyclones, accepted.</a:t>
            </a:r>
          </a:p>
          <a:p>
            <a:pPr lvl="0"/>
            <a:r>
              <a:rPr lang="en-US" sz="1300" dirty="0" err="1" smtClean="0"/>
              <a:t>Gopalakrishnan</a:t>
            </a:r>
            <a:r>
              <a:rPr lang="en-US" sz="1300" dirty="0"/>
              <a:t>, S. G.,  F. D. Marks, </a:t>
            </a:r>
            <a:r>
              <a:rPr lang="en-US" sz="1300" dirty="0" err="1"/>
              <a:t>Xuejin</a:t>
            </a:r>
            <a:r>
              <a:rPr lang="en-US" sz="1300" dirty="0"/>
              <a:t> Zhang, J.-W. </a:t>
            </a:r>
            <a:r>
              <a:rPr lang="en-US" sz="1300" dirty="0" err="1"/>
              <a:t>Bao</a:t>
            </a:r>
            <a:r>
              <a:rPr lang="en-US" sz="1300" dirty="0"/>
              <a:t>, K.-S. </a:t>
            </a:r>
            <a:r>
              <a:rPr lang="en-US" sz="1300" dirty="0" err="1"/>
              <a:t>Yeh</a:t>
            </a:r>
            <a:r>
              <a:rPr lang="en-US" sz="1300" dirty="0"/>
              <a:t>, and R. Atlas, 2011: The Experimental HWRF System: A Study on the Influence of Horizontal Resolution on the Structure and Intensity Changes in Tropical Cyclones using an Idealized Framework. Submitted to </a:t>
            </a:r>
            <a:r>
              <a:rPr lang="en-US" sz="1300" i="1" dirty="0"/>
              <a:t>Mon. </a:t>
            </a:r>
            <a:r>
              <a:rPr lang="en-US" sz="1300" i="1" dirty="0" err="1"/>
              <a:t>Wea</a:t>
            </a:r>
            <a:r>
              <a:rPr lang="en-US" sz="1300" i="1" dirty="0"/>
              <a:t>. Rev</a:t>
            </a:r>
            <a:r>
              <a:rPr lang="en-US" sz="1300" dirty="0"/>
              <a:t>. </a:t>
            </a:r>
            <a:r>
              <a:rPr lang="en-US" sz="1300" dirty="0" smtClean="0"/>
              <a:t>1762–1784. http</a:t>
            </a:r>
            <a:r>
              <a:rPr lang="en-US" sz="1300" dirty="0"/>
              <a:t>://dx.doi.org/10.1175/2010MWR3535.1</a:t>
            </a:r>
          </a:p>
          <a:p>
            <a:pPr lvl="0"/>
            <a:r>
              <a:rPr lang="en-US" sz="1300" dirty="0" err="1" smtClean="0"/>
              <a:t>Gopalakrishnan</a:t>
            </a:r>
            <a:r>
              <a:rPr lang="en-US" sz="1300" dirty="0"/>
              <a:t>, S. G.,  S. Goldenberg, T. </a:t>
            </a:r>
            <a:r>
              <a:rPr lang="en-US" sz="1300" dirty="0" err="1"/>
              <a:t>Quirino</a:t>
            </a:r>
            <a:r>
              <a:rPr lang="en-US" sz="1300" dirty="0"/>
              <a:t>, F. D. Marks, Jr., X. Zhang, K.-S. </a:t>
            </a:r>
            <a:r>
              <a:rPr lang="en-US" sz="1300" dirty="0" err="1"/>
              <a:t>Yeh</a:t>
            </a:r>
            <a:r>
              <a:rPr lang="en-US" sz="1300" dirty="0"/>
              <a:t>, R. Atlas and V. </a:t>
            </a:r>
            <a:r>
              <a:rPr lang="en-US" sz="1300" dirty="0" err="1"/>
              <a:t>Tallapragada</a:t>
            </a:r>
            <a:r>
              <a:rPr lang="en-US" sz="1300" dirty="0"/>
              <a:t>, 2011: Towards Improving High-Resolution Numerical Hurricane Forecasting: Influence of Model Horizontal Grid Resolution, Initialization, and Physics.  </a:t>
            </a:r>
            <a:r>
              <a:rPr lang="en-US" sz="1300" dirty="0" err="1"/>
              <a:t>Wea</a:t>
            </a:r>
            <a:r>
              <a:rPr lang="en-US" sz="1300" dirty="0"/>
              <a:t>. </a:t>
            </a:r>
            <a:r>
              <a:rPr lang="en-US" sz="1300" dirty="0" smtClean="0"/>
              <a:t>Forecasting, accepted.</a:t>
            </a:r>
            <a:endParaRPr lang="en-US" sz="1300" dirty="0"/>
          </a:p>
          <a:p>
            <a:pPr lvl="0"/>
            <a:r>
              <a:rPr lang="en-US" sz="1300" dirty="0" err="1" smtClean="0"/>
              <a:t>Gopalakrishnan</a:t>
            </a:r>
            <a:r>
              <a:rPr lang="en-US" sz="1300" dirty="0"/>
              <a:t>, S. G., Q. Liu, T. </a:t>
            </a:r>
            <a:r>
              <a:rPr lang="en-US" sz="1300" dirty="0" err="1"/>
              <a:t>Marchok</a:t>
            </a:r>
            <a:r>
              <a:rPr lang="en-US" sz="1300" dirty="0"/>
              <a:t>, D. </a:t>
            </a:r>
            <a:r>
              <a:rPr lang="en-US" sz="1300" dirty="0" err="1"/>
              <a:t>Sheinin</a:t>
            </a:r>
            <a:r>
              <a:rPr lang="en-US" sz="1300" dirty="0"/>
              <a:t>, N. </a:t>
            </a:r>
            <a:r>
              <a:rPr lang="en-US" sz="1300" dirty="0" err="1"/>
              <a:t>Surgi</a:t>
            </a:r>
            <a:r>
              <a:rPr lang="en-US" sz="1300" dirty="0"/>
              <a:t>, M. Tong, V. </a:t>
            </a:r>
            <a:r>
              <a:rPr lang="en-US" sz="1300" dirty="0" err="1"/>
              <a:t>Tallapragada</a:t>
            </a:r>
            <a:r>
              <a:rPr lang="en-US" sz="1300" dirty="0"/>
              <a:t>, R. </a:t>
            </a:r>
            <a:r>
              <a:rPr lang="en-US" sz="1300" dirty="0" err="1"/>
              <a:t>Tuleya</a:t>
            </a:r>
            <a:r>
              <a:rPr lang="en-US" sz="1300" dirty="0"/>
              <a:t>, R. </a:t>
            </a:r>
            <a:r>
              <a:rPr lang="en-US" sz="1300" dirty="0" err="1"/>
              <a:t>Yablonsky</a:t>
            </a:r>
            <a:r>
              <a:rPr lang="en-US" sz="1300" dirty="0"/>
              <a:t>, and X. Zhang, 2011: Hurricane Weather and Research and Forecasting (HWRF) model: scientific documentation. NOAA/Development Tech Center, 81 pp. [Available online at http://www.dtcenter.org/HurrWRF/users/docs/scientific_documents/HWRFScientificDocumentation_August2011.pdf</a:t>
            </a:r>
            <a:r>
              <a:rPr lang="en-US" sz="1300" dirty="0" smtClean="0"/>
              <a:t>]</a:t>
            </a:r>
          </a:p>
          <a:p>
            <a:r>
              <a:rPr lang="en-US" sz="1300" dirty="0" err="1" smtClean="0"/>
              <a:t>Pattanayak</a:t>
            </a:r>
            <a:r>
              <a:rPr lang="en-US" sz="1300" dirty="0" smtClean="0"/>
              <a:t>, S., U. C. </a:t>
            </a:r>
            <a:r>
              <a:rPr lang="en-US" sz="1300" dirty="0" err="1" smtClean="0"/>
              <a:t>Mohanty</a:t>
            </a:r>
            <a:r>
              <a:rPr lang="en-US" sz="1300" dirty="0" smtClean="0"/>
              <a:t> and S. G. </a:t>
            </a:r>
            <a:r>
              <a:rPr lang="en-US" sz="1300" dirty="0" err="1" smtClean="0"/>
              <a:t>Gopalakrishnan</a:t>
            </a:r>
            <a:r>
              <a:rPr lang="en-US" sz="1300" dirty="0" smtClean="0"/>
              <a:t>, 2011: Simulation of very severe cyclone Mala over Bay of Bengal with HWRF modeling system. Nat. Hazards, https://dx.doi.org/10.1007/s11069-011-9863-z.</a:t>
            </a:r>
            <a:endParaRPr lang="en-US" sz="1300" dirty="0"/>
          </a:p>
          <a:p>
            <a:r>
              <a:rPr lang="en-US" sz="1300" dirty="0" err="1" smtClean="0"/>
              <a:t>Yeh</a:t>
            </a:r>
            <a:r>
              <a:rPr lang="en-US" sz="1300" dirty="0" smtClean="0"/>
              <a:t>, K.-S., X. Zhang, S. G. </a:t>
            </a:r>
            <a:r>
              <a:rPr lang="en-US" sz="1300" dirty="0" err="1" smtClean="0"/>
              <a:t>Gopalakrishnan</a:t>
            </a:r>
            <a:r>
              <a:rPr lang="en-US" sz="1300" dirty="0" smtClean="0"/>
              <a:t>, S. </a:t>
            </a:r>
            <a:r>
              <a:rPr lang="en-US" sz="1300" dirty="0" err="1" smtClean="0"/>
              <a:t>Aberson</a:t>
            </a:r>
            <a:r>
              <a:rPr lang="en-US" sz="1300" dirty="0" smtClean="0"/>
              <a:t>, R. Rogers, F. D. Marks, and R. Atlas, 2011: Performance of the Experimental HWRF in the 2008 Hurricane Season," </a:t>
            </a:r>
            <a:r>
              <a:rPr lang="en-US" sz="1300" i="1" dirty="0" smtClean="0"/>
              <a:t>Nat. Hazards, </a:t>
            </a:r>
            <a:r>
              <a:rPr lang="en-US" sz="1300" dirty="0" smtClean="0"/>
              <a:t>https://dx.doi.org/10.1007/s11069-011-9787-7.</a:t>
            </a:r>
          </a:p>
          <a:p>
            <a:pPr lvl="0"/>
            <a:r>
              <a:rPr lang="en-US" sz="1300" dirty="0" smtClean="0"/>
              <a:t>Zhang, X., T. S. </a:t>
            </a:r>
            <a:r>
              <a:rPr lang="en-US" sz="1300" dirty="0" err="1" smtClean="0"/>
              <a:t>Quirino</a:t>
            </a:r>
            <a:r>
              <a:rPr lang="en-US" sz="1300" dirty="0" smtClean="0"/>
              <a:t>, K.-S. </a:t>
            </a:r>
            <a:r>
              <a:rPr lang="en-US" sz="1300" dirty="0" err="1" smtClean="0"/>
              <a:t>Yeh</a:t>
            </a:r>
            <a:r>
              <a:rPr lang="en-US" sz="1300" dirty="0" smtClean="0"/>
              <a:t>, S. G. </a:t>
            </a:r>
            <a:r>
              <a:rPr lang="en-US" sz="1300" dirty="0" err="1" smtClean="0"/>
              <a:t>Gopalakrishnan</a:t>
            </a:r>
            <a:r>
              <a:rPr lang="en-US" sz="1300" dirty="0" smtClean="0"/>
              <a:t>, F. D. Marks, Jr., S.  B.  Goldenberg, and S. </a:t>
            </a:r>
            <a:r>
              <a:rPr lang="en-US" sz="1300" dirty="0" err="1" smtClean="0"/>
              <a:t>Aberson</a:t>
            </a:r>
            <a:r>
              <a:rPr lang="en-US" sz="1300" dirty="0" smtClean="0"/>
              <a:t>, 2011: </a:t>
            </a:r>
            <a:r>
              <a:rPr lang="en-US" sz="1300" dirty="0" err="1" smtClean="0"/>
              <a:t>HWRFx</a:t>
            </a:r>
            <a:r>
              <a:rPr lang="en-US" sz="1300" dirty="0" smtClean="0"/>
              <a:t>: Improving Hurricane Forecast with High-Resolution Modeling. </a:t>
            </a:r>
            <a:r>
              <a:rPr lang="en-US" sz="1300" i="1" dirty="0" smtClean="0"/>
              <a:t>Computing in Science and Engineering</a:t>
            </a:r>
            <a:r>
              <a:rPr lang="en-US" sz="1300" dirty="0" smtClean="0"/>
              <a:t>, </a:t>
            </a:r>
            <a:r>
              <a:rPr lang="en-US" sz="1300" b="1" dirty="0" smtClean="0"/>
              <a:t>13</a:t>
            </a:r>
            <a:r>
              <a:rPr lang="en-US" sz="1300" dirty="0" smtClean="0"/>
              <a:t>(1), 13-21.</a:t>
            </a:r>
            <a:endParaRPr lang="en-US" sz="1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Papers in preparation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300" dirty="0" err="1" smtClean="0"/>
              <a:t>Bao</a:t>
            </a:r>
            <a:r>
              <a:rPr lang="en-US" sz="1300" dirty="0" smtClean="0"/>
              <a:t>, J.-W., </a:t>
            </a:r>
            <a:r>
              <a:rPr lang="en-US" sz="1300" dirty="0" err="1" smtClean="0"/>
              <a:t>S.G.Gopalakrishnan</a:t>
            </a:r>
            <a:r>
              <a:rPr lang="en-US" sz="1300" dirty="0" smtClean="0"/>
              <a:t>, </a:t>
            </a:r>
            <a:r>
              <a:rPr lang="en-US" sz="1300" dirty="0" err="1" smtClean="0"/>
              <a:t>S.A.Michelson</a:t>
            </a:r>
            <a:r>
              <a:rPr lang="en-US" sz="1300" dirty="0" smtClean="0"/>
              <a:t>, </a:t>
            </a:r>
            <a:r>
              <a:rPr lang="en-US" sz="1300" dirty="0" err="1" smtClean="0"/>
              <a:t>F.D.Marks</a:t>
            </a:r>
            <a:r>
              <a:rPr lang="en-US" sz="1300" dirty="0" smtClean="0"/>
              <a:t> and </a:t>
            </a:r>
            <a:r>
              <a:rPr lang="en-US" sz="1300" dirty="0" err="1" smtClean="0"/>
              <a:t>M.T.Montgomery</a:t>
            </a:r>
            <a:r>
              <a:rPr lang="en-US" sz="1300" dirty="0" smtClean="0"/>
              <a:t>, 2011: Impact of Physics Representations in the HWRFX Model on Simulated Hurricane Structure and Wind-Pressure Relationships (Communication </a:t>
            </a:r>
            <a:r>
              <a:rPr lang="en-US" sz="1300" i="1" dirty="0" smtClean="0"/>
              <a:t>Mon. </a:t>
            </a:r>
            <a:r>
              <a:rPr lang="en-US" sz="1300" i="1" dirty="0" err="1" smtClean="0"/>
              <a:t>Wea</a:t>
            </a:r>
            <a:r>
              <a:rPr lang="en-US" sz="1300" i="1" dirty="0" smtClean="0"/>
              <a:t>. </a:t>
            </a:r>
            <a:r>
              <a:rPr lang="en-US" sz="1300" i="1" dirty="0" smtClean="0"/>
              <a:t>Rev.</a:t>
            </a:r>
            <a:r>
              <a:rPr lang="en-US" sz="1300" dirty="0" smtClean="0"/>
              <a:t>)</a:t>
            </a:r>
            <a:endParaRPr lang="en-US" sz="1300" dirty="0" smtClean="0"/>
          </a:p>
          <a:p>
            <a:pPr lvl="0"/>
            <a:r>
              <a:rPr lang="en-US" sz="1300" dirty="0" err="1" smtClean="0"/>
              <a:t>Gopalakrishnan</a:t>
            </a:r>
            <a:r>
              <a:rPr lang="en-US" sz="1300" dirty="0"/>
              <a:t>, S. G., F. D. Marks, </a:t>
            </a:r>
            <a:r>
              <a:rPr lang="en-US" sz="1300" dirty="0" err="1"/>
              <a:t>Jr</a:t>
            </a:r>
            <a:r>
              <a:rPr lang="en-US" sz="1300" dirty="0"/>
              <a:t>, J. A. Zhang, X. Zhang, J.-W. </a:t>
            </a:r>
            <a:r>
              <a:rPr lang="en-US" sz="1300" dirty="0" err="1"/>
              <a:t>Bao</a:t>
            </a:r>
            <a:r>
              <a:rPr lang="en-US" sz="1300" dirty="0"/>
              <a:t> and V. </a:t>
            </a:r>
            <a:r>
              <a:rPr lang="en-US" sz="1300" dirty="0" err="1"/>
              <a:t>Tallapragada</a:t>
            </a:r>
            <a:r>
              <a:rPr lang="en-US" sz="1300" dirty="0"/>
              <a:t>, 2011: A</a:t>
            </a:r>
            <a:r>
              <a:rPr lang="en-US" sz="1300" b="1" dirty="0"/>
              <a:t> </a:t>
            </a:r>
            <a:r>
              <a:rPr lang="en-US" sz="1300" dirty="0"/>
              <a:t>Study of the Impacts of Vertical Diffusion on the Structure and Intensity of the Tropical Cyclones Using the High Resolution HWRF system. </a:t>
            </a:r>
            <a:r>
              <a:rPr lang="en-US" sz="1200" dirty="0" smtClean="0"/>
              <a:t>(Communication </a:t>
            </a:r>
            <a:r>
              <a:rPr lang="en-US" sz="1200" i="1" dirty="0" smtClean="0"/>
              <a:t>JAS</a:t>
            </a:r>
            <a:r>
              <a:rPr lang="en-US" sz="1200" dirty="0" smtClean="0"/>
              <a:t>)</a:t>
            </a:r>
            <a:r>
              <a:rPr lang="en-US" sz="1300" dirty="0" smtClean="0"/>
              <a:t>.</a:t>
            </a:r>
            <a:endParaRPr lang="en-US" sz="1300" dirty="0"/>
          </a:p>
          <a:p>
            <a:pPr lvl="0"/>
            <a:r>
              <a:rPr lang="en-US" sz="1300" dirty="0" smtClean="0"/>
              <a:t>Zhang, X., S. G. </a:t>
            </a:r>
            <a:r>
              <a:rPr lang="en-US" sz="1300" dirty="0" err="1" smtClean="0"/>
              <a:t>Gopalakrishnan</a:t>
            </a:r>
            <a:r>
              <a:rPr lang="en-US" sz="1300" dirty="0" smtClean="0"/>
              <a:t>, and S. Trahan, 2011: Design of Multiple Moving Nests in Hurricane Weather Research and Forecasting Modeling System. In preparation.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Proposals submitted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6002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One NOAA (Pending, Zhang, X., PI)</a:t>
            </a:r>
          </a:p>
          <a:p>
            <a:r>
              <a:rPr lang="en-US" sz="1600" dirty="0" smtClean="0"/>
              <a:t>One NASA (Pending, Zhang, X., PI)</a:t>
            </a:r>
          </a:p>
          <a:p>
            <a:r>
              <a:rPr lang="en-US" sz="1600" dirty="0" smtClean="0"/>
              <a:t>One China (Funded, Zhang, X., Co-I)</a:t>
            </a:r>
          </a:p>
          <a:p>
            <a:r>
              <a:rPr lang="en-US" sz="1600" dirty="0" smtClean="0"/>
              <a:t>One India (Pending, </a:t>
            </a:r>
            <a:r>
              <a:rPr lang="en-US" sz="1600" dirty="0" err="1" smtClean="0"/>
              <a:t>Gopalakrishana</a:t>
            </a:r>
            <a:r>
              <a:rPr lang="en-US" sz="1600" dirty="0" smtClean="0"/>
              <a:t>, S., PI)</a:t>
            </a:r>
          </a:p>
          <a:p>
            <a:r>
              <a:rPr lang="en-US" sz="1600" dirty="0" smtClean="0"/>
              <a:t>One NOAA (Pending, </a:t>
            </a:r>
            <a:r>
              <a:rPr lang="en-US" sz="1600" dirty="0" err="1" smtClean="0"/>
              <a:t>Yeh</a:t>
            </a:r>
            <a:r>
              <a:rPr lang="en-US" sz="1600" smtClean="0"/>
              <a:t>, K.-S., Co-PI)</a:t>
            </a:r>
            <a:endParaRPr lang="en-US" sz="16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2971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Presentations representing HRD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0386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Gopalakrishnan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S.: Taiwan, India, IHC, NHC seminar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Zhang, X.: FIU, NOAA Hurricane Conference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Goldenberg, S.: HFIP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tele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-conference, NOAA Hurricane Conference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781</Words>
  <Application>Microsoft Office PowerPoint</Application>
  <PresentationFormat>On-screen Show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Activities of HRD Modeling group in 2011</vt:lpstr>
      <vt:lpstr>Development and Real-time Forecast Activities</vt:lpstr>
      <vt:lpstr>Publications</vt:lpstr>
      <vt:lpstr>Papers in preparation</vt:lpstr>
      <vt:lpstr>Proposals submitted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Activities of HRD modeling group in 2011</dc:title>
  <dc:creator>azhang</dc:creator>
  <cp:lastModifiedBy>azhang</cp:lastModifiedBy>
  <cp:revision>17</cp:revision>
  <dcterms:created xsi:type="dcterms:W3CDTF">2011-12-15T03:03:05Z</dcterms:created>
  <dcterms:modified xsi:type="dcterms:W3CDTF">2011-12-15T13:45:49Z</dcterms:modified>
</cp:coreProperties>
</file>