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4" r:id="rId5"/>
    <p:sldId id="266" r:id="rId6"/>
    <p:sldId id="270" r:id="rId7"/>
    <p:sldId id="269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  <a:srgbClr val="33CC33"/>
    <a:srgbClr val="66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3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118D-84E7-4157-B3D9-A2DDCDBCBFB2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984D-BA77-4387-AF15-A6F16E2F63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118D-84E7-4157-B3D9-A2DDCDBCBFB2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984D-BA77-4387-AF15-A6F16E2F63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118D-84E7-4157-B3D9-A2DDCDBCBFB2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984D-BA77-4387-AF15-A6F16E2F63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118D-84E7-4157-B3D9-A2DDCDBCBFB2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984D-BA77-4387-AF15-A6F16E2F63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118D-84E7-4157-B3D9-A2DDCDBCBFB2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984D-BA77-4387-AF15-A6F16E2F63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118D-84E7-4157-B3D9-A2DDCDBCBFB2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984D-BA77-4387-AF15-A6F16E2F63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118D-84E7-4157-B3D9-A2DDCDBCBFB2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984D-BA77-4387-AF15-A6F16E2F63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118D-84E7-4157-B3D9-A2DDCDBCBFB2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984D-BA77-4387-AF15-A6F16E2F63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118D-84E7-4157-B3D9-A2DDCDBCBFB2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984D-BA77-4387-AF15-A6F16E2F63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118D-84E7-4157-B3D9-A2DDCDBCBFB2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984D-BA77-4387-AF15-A6F16E2F63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118D-84E7-4157-B3D9-A2DDCDBCBFB2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984D-BA77-4387-AF15-A6F16E2F63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9118D-84E7-4157-B3D9-A2DDCDBCBFB2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7984D-BA77-4387-AF15-A6F16E2F63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8077200" cy="1470025"/>
          </a:xfrm>
        </p:spPr>
        <p:txBody>
          <a:bodyPr>
            <a:normAutofit fontScale="90000"/>
          </a:bodyPr>
          <a:lstStyle/>
          <a:p>
            <a:r>
              <a:rPr lang="en-US" sz="3200" b="1" cap="all" dirty="0" smtClean="0"/>
              <a:t>Addressing the observed bias in HWRF</a:t>
            </a:r>
            <a:r>
              <a:rPr lang="en-US" sz="3200" b="1" dirty="0" smtClean="0"/>
              <a:t>x</a:t>
            </a:r>
            <a:r>
              <a:rPr lang="en-US" sz="3200" b="1" cap="all" dirty="0" smtClean="0"/>
              <a:t> deep-layer vertical wind shear diagnostics</a:t>
            </a:r>
            <a:endParaRPr lang="en-US" sz="3200" b="1" cap="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667000"/>
            <a:ext cx="6781800" cy="1828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Aryeh Drager, Paul Reasor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HRD Model Meeting, 8/18/2011</a:t>
            </a:r>
            <a:endParaRPr lang="en-US" sz="2400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004497">
                  <a:alpha val="18000"/>
                </a:srgbClr>
              </a:gs>
              <a:gs pos="12000">
                <a:schemeClr val="bg1">
                  <a:alpha val="0"/>
                </a:schemeClr>
              </a:gs>
              <a:gs pos="88000">
                <a:schemeClr val="bg1">
                  <a:alpha val="0"/>
                </a:schemeClr>
              </a:gs>
              <a:gs pos="100000">
                <a:srgbClr val="009AD5">
                  <a:alpha val="18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81200" y="4419600"/>
            <a:ext cx="54102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Special thanks to Rob</a:t>
            </a:r>
            <a:r>
              <a:rPr kumimoji="0" lang="en-US" sz="2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Rogers, </a:t>
            </a:r>
            <a:r>
              <a:rPr kumimoji="0" lang="en-US" sz="28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Thiago</a:t>
            </a:r>
            <a:r>
              <a:rPr kumimoji="0" lang="en-US" sz="2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Quirino</a:t>
            </a:r>
            <a:r>
              <a:rPr kumimoji="0" lang="en-US" sz="2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and John Kaplan</a:t>
            </a:r>
            <a:endParaRPr kumimoji="0" lang="en-US" sz="28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305800" cy="655638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MOTIVATION: Plots of Forecast Deep-Layer Shear</a:t>
            </a:r>
            <a:endParaRPr lang="en-US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371600"/>
            <a:ext cx="3471863" cy="2615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1371600"/>
            <a:ext cx="3467100" cy="2615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4038600"/>
            <a:ext cx="3467100" cy="2615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0" y="4038600"/>
            <a:ext cx="3471863" cy="2615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004497">
                  <a:alpha val="18000"/>
                </a:srgbClr>
              </a:gs>
              <a:gs pos="12000">
                <a:schemeClr val="bg1">
                  <a:alpha val="0"/>
                </a:schemeClr>
              </a:gs>
              <a:gs pos="88000">
                <a:schemeClr val="bg1">
                  <a:alpha val="0"/>
                </a:schemeClr>
              </a:gs>
              <a:gs pos="100000">
                <a:srgbClr val="009AD5">
                  <a:alpha val="18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133600" y="16764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Danielle (2010)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638800" y="16764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Earl (2010)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133600" y="43434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Igor (2010)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638800" y="43434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Otto (2010)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305800" cy="655638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MOTIVATION: Plots of Forecast Deep-Layer Shear</a:t>
            </a:r>
            <a:endParaRPr lang="en-US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371600"/>
            <a:ext cx="3471863" cy="2615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1371600"/>
            <a:ext cx="3467100" cy="2615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4038600"/>
            <a:ext cx="3467100" cy="2615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0" y="4038600"/>
            <a:ext cx="3471863" cy="2615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004497">
                  <a:alpha val="18000"/>
                </a:srgbClr>
              </a:gs>
              <a:gs pos="12000">
                <a:schemeClr val="bg1">
                  <a:alpha val="0"/>
                </a:schemeClr>
              </a:gs>
              <a:gs pos="88000">
                <a:schemeClr val="bg1">
                  <a:alpha val="0"/>
                </a:schemeClr>
              </a:gs>
              <a:gs pos="100000">
                <a:srgbClr val="009AD5">
                  <a:alpha val="18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74820" y="1517754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6600CC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HWRFx</a:t>
            </a:r>
          </a:p>
          <a:p>
            <a:r>
              <a:rPr lang="en-US" sz="2400" b="1" u="sng" dirty="0" smtClean="0">
                <a:solidFill>
                  <a:srgbClr val="33CC33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GFS</a:t>
            </a:r>
          </a:p>
          <a:p>
            <a:r>
              <a:rPr lang="en-US" sz="2400" b="1" u="sng" dirty="0" smtClean="0">
                <a:solidFill>
                  <a:srgbClr val="FF33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DSHIPS</a:t>
            </a:r>
            <a:endParaRPr lang="en-US" sz="2400" b="1" u="sng" dirty="0">
              <a:solidFill>
                <a:srgbClr val="FF33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524000" y="1828800"/>
            <a:ext cx="2209800" cy="228600"/>
          </a:xfrm>
          <a:prstGeom prst="straightConnector1">
            <a:avLst/>
          </a:prstGeom>
          <a:ln w="38100">
            <a:solidFill>
              <a:srgbClr val="6600CC"/>
            </a:solidFill>
            <a:tailEnd type="arrow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524000" y="1828800"/>
            <a:ext cx="4267200" cy="914400"/>
          </a:xfrm>
          <a:prstGeom prst="straightConnector1">
            <a:avLst/>
          </a:prstGeom>
          <a:ln w="38100">
            <a:solidFill>
              <a:srgbClr val="6600CC"/>
            </a:solidFill>
            <a:tailEnd type="arrow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 flipH="1">
            <a:off x="1143000" y="2209800"/>
            <a:ext cx="3429000" cy="2667000"/>
          </a:xfrm>
          <a:prstGeom prst="straightConnector1">
            <a:avLst/>
          </a:prstGeom>
          <a:ln w="38100">
            <a:solidFill>
              <a:srgbClr val="6600CC"/>
            </a:solidFill>
            <a:tailEnd type="arrow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524000" y="1828800"/>
            <a:ext cx="5029200" cy="3200400"/>
          </a:xfrm>
          <a:prstGeom prst="straightConnector1">
            <a:avLst/>
          </a:prstGeom>
          <a:ln w="38100">
            <a:solidFill>
              <a:srgbClr val="6600CC"/>
            </a:solidFill>
            <a:tailEnd type="arrow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Possible Explanations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Discrepancy in how large-scale shear is calculated:</a:t>
            </a:r>
          </a:p>
          <a:p>
            <a:pPr lvl="1"/>
            <a:r>
              <a:rPr lang="en-US" b="1" dirty="0" smtClean="0"/>
              <a:t>Magnitude of average shear vector vs. average of shear vector magnitude?</a:t>
            </a:r>
          </a:p>
          <a:p>
            <a:pPr lvl="1"/>
            <a:r>
              <a:rPr lang="en-US" b="1" dirty="0" smtClean="0"/>
              <a:t>Accounting for vortex tilt?</a:t>
            </a:r>
          </a:p>
          <a:p>
            <a:pPr lvl="1"/>
            <a:r>
              <a:rPr lang="en-US" b="1" dirty="0" smtClean="0"/>
              <a:t>Height </a:t>
            </a:r>
            <a:r>
              <a:rPr lang="en-US" b="1" dirty="0" smtClean="0"/>
              <a:t>surfaces vs. pressure surfaces?</a:t>
            </a:r>
          </a:p>
          <a:p>
            <a:r>
              <a:rPr lang="en-US" b="1" dirty="0" smtClean="0"/>
              <a:t>Bias </a:t>
            </a:r>
            <a:r>
              <a:rPr lang="en-US" b="1" dirty="0" smtClean="0"/>
              <a:t>within the model itself?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004497">
                  <a:alpha val="18000"/>
                </a:srgbClr>
              </a:gs>
              <a:gs pos="12000">
                <a:schemeClr val="bg1">
                  <a:alpha val="0"/>
                </a:schemeClr>
              </a:gs>
              <a:gs pos="88000">
                <a:schemeClr val="bg1">
                  <a:alpha val="0"/>
                </a:schemeClr>
              </a:gs>
              <a:gs pos="100000">
                <a:srgbClr val="009AD5">
                  <a:alpha val="18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Magnitude of average shear vector vs. average of shear vector magnitude:</a:t>
            </a:r>
            <a:endParaRPr lang="en-US" sz="40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057400"/>
            <a:ext cx="4567237" cy="4573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85800" y="1600200"/>
            <a:ext cx="7467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Simple Shear</a:t>
            </a:r>
            <a:r>
              <a:rPr kumimoji="0" lang="en-US" sz="2800" b="1" i="0" u="none" strike="noStrike" kern="1200" cap="all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Field:</a:t>
            </a:r>
            <a:r>
              <a:rPr kumimoji="0" lang="en-US" sz="2800" b="1" i="0" u="none" strike="noStrike" kern="1200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(arrow magnitude = 10 </a:t>
            </a:r>
            <a:r>
              <a:rPr kumimoji="0" lang="en-US" sz="2800" b="1" i="0" u="none" strike="noStrike" kern="1200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kts</a:t>
            </a:r>
            <a:r>
              <a:rPr kumimoji="0" lang="en-US" sz="2800" b="1" i="0" u="none" strike="noStrike" kern="1200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r>
              <a:rPr kumimoji="0" lang="en-US" sz="2800" b="1" i="0" u="none" strike="noStrike" kern="1200" cap="all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2800" b="1" i="0" u="none" strike="noStrike" kern="1200" cap="all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7800" y="2209800"/>
            <a:ext cx="3429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Magnitude of average shear vector = 0 </a:t>
            </a:r>
            <a:r>
              <a:rPr lang="en-US" sz="2800" b="1" dirty="0" err="1" smtClean="0">
                <a:solidFill>
                  <a:srgbClr val="C00000"/>
                </a:solidFill>
              </a:rPr>
              <a:t>kts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endParaRPr lang="en-US" sz="2800" b="1" dirty="0" smtClean="0">
              <a:solidFill>
                <a:srgbClr val="C00000"/>
              </a:solidFill>
            </a:endParaRPr>
          </a:p>
          <a:p>
            <a:r>
              <a:rPr lang="en-US" sz="2800" b="1" dirty="0" smtClean="0">
                <a:solidFill>
                  <a:srgbClr val="C00000"/>
                </a:solidFill>
              </a:rPr>
              <a:t>Average shear vector magnitude = 10 </a:t>
            </a:r>
            <a:r>
              <a:rPr lang="en-US" sz="2800" b="1" dirty="0" err="1" smtClean="0">
                <a:solidFill>
                  <a:srgbClr val="C00000"/>
                </a:solidFill>
              </a:rPr>
              <a:t>kts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838200"/>
            <a:ext cx="5259362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457200"/>
            <a:ext cx="6267450" cy="592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685800"/>
            <a:ext cx="5600700" cy="570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146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Addressing the observed bias in HWRFx deep-layer vertical wind shear diagnostics</vt:lpstr>
      <vt:lpstr>MOTIVATION: Plots of Forecast Deep-Layer Shear</vt:lpstr>
      <vt:lpstr>MOTIVATION: Plots of Forecast Deep-Layer Shear</vt:lpstr>
      <vt:lpstr>Possible Explanations</vt:lpstr>
      <vt:lpstr>Magnitude of average shear vector vs. average of shear vector magnitude: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69</cp:revision>
  <dcterms:created xsi:type="dcterms:W3CDTF">2011-08-16T19:28:45Z</dcterms:created>
  <dcterms:modified xsi:type="dcterms:W3CDTF">2011-08-18T14:44:17Z</dcterms:modified>
</cp:coreProperties>
</file>