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8" r:id="rId3"/>
    <p:sldId id="316" r:id="rId4"/>
    <p:sldId id="261" r:id="rId5"/>
    <p:sldId id="262" r:id="rId6"/>
    <p:sldId id="263" r:id="rId7"/>
    <p:sldId id="281" r:id="rId8"/>
    <p:sldId id="318" r:id="rId9"/>
    <p:sldId id="290" r:id="rId10"/>
    <p:sldId id="298" r:id="rId11"/>
    <p:sldId id="302" r:id="rId12"/>
    <p:sldId id="294" r:id="rId13"/>
    <p:sldId id="282" r:id="rId14"/>
    <p:sldId id="283" r:id="rId15"/>
    <p:sldId id="284" r:id="rId16"/>
    <p:sldId id="285" r:id="rId17"/>
    <p:sldId id="286" r:id="rId18"/>
    <p:sldId id="314" r:id="rId19"/>
    <p:sldId id="311" r:id="rId20"/>
    <p:sldId id="306" r:id="rId21"/>
    <p:sldId id="305" r:id="rId22"/>
    <p:sldId id="309" r:id="rId23"/>
    <p:sldId id="312" r:id="rId24"/>
    <p:sldId id="313" r:id="rId25"/>
    <p:sldId id="275" r:id="rId26"/>
    <p:sldId id="273" r:id="rId27"/>
    <p:sldId id="279" r:id="rId28"/>
    <p:sldId id="280" r:id="rId29"/>
    <p:sldId id="266" r:id="rId30"/>
    <p:sldId id="299" r:id="rId31"/>
    <p:sldId id="274" r:id="rId32"/>
    <p:sldId id="293" r:id="rId33"/>
    <p:sldId id="317" r:id="rId34"/>
    <p:sldId id="269" r:id="rId35"/>
    <p:sldId id="315" r:id="rId36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DB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716" autoAdjust="0"/>
  </p:normalViewPr>
  <p:slideViewPr>
    <p:cSldViewPr>
      <p:cViewPr varScale="1">
        <p:scale>
          <a:sx n="82" d="100"/>
          <a:sy n="82" d="100"/>
        </p:scale>
        <p:origin x="-48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A24AB969-4845-452C-A567-813F86341DF5}" type="datetime1">
              <a:rPr lang="en-US" altLang="en-US"/>
              <a:pPr/>
              <a:t>8/13/2013</a:t>
            </a:fld>
            <a:endParaRPr lang="en-US" alt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78F53269-E66D-4D88-BE9B-E7064EA86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074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E06BC5A2-5255-4422-9DB0-93A0B262AD78}" type="datetime1">
              <a:rPr lang="en-US" altLang="en-US"/>
              <a:pPr/>
              <a:t>8/13/2013</a:t>
            </a:fld>
            <a:endParaRPr lang="en-US" altLang="en-US"/>
          </a:p>
        </p:txBody>
      </p:sp>
      <p:sp>
        <p:nvSpPr>
          <p:cNvPr id="368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10075"/>
            <a:ext cx="55880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C8CF112F-D617-477D-9168-38EE33914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8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0FD6ECC-9718-4FDE-8057-7621AB9F951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634B0AE-A4AC-4487-9FED-13DB2F7E5364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0355FCD-50EB-42EC-86A0-CF4632F42B1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defTabSz="9302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3946EFC-C1B6-4268-B717-86A1B0B62617}" type="slidenum">
              <a:rPr lang="en-US" altLang="en-US" sz="1200"/>
              <a:pPr algn="r"/>
              <a:t>11</a:t>
            </a:fld>
            <a:endParaRPr lang="en-US" altLang="en-US" sz="120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05E6A-68EB-4B6A-8334-7C9CB9F50127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9ED94-F2E7-47E9-8BAE-BF89E99DF0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B202-AE4B-46B3-9595-DD1B41C5F31C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DF82-E8FA-4BAC-B19C-3F1B437F36C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BBF9-386E-46E1-8E96-B296CB423959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64E0A-6C9F-4A9C-BE6A-ED030C88AA3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C7E4E-2D61-4D14-A598-9F8001E303CF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D92C-4AC3-4B2D-BEAE-05DB01C107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9810-B6B2-4375-8330-B2450DD8690C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9C77-F866-4543-BD47-8CA21F1A564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529A-2BC5-4648-80A6-25BC9390C985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5C16-09FC-4367-BC2F-F3C79B95A50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F85D-2174-42C9-BE7D-31284FE98620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2C5-373E-47A9-8D0F-450275BE29A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13796-2265-4249-BB60-D5EB621544AB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654E-86E3-469B-A4EC-D0804370ACA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D09A-A34B-4F96-8A5B-7B35DE5B2E6E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538BF-CEA8-473F-937E-60813FA8306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5D6F-B226-4BC4-AD3E-541A97FEBC8B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2E5B-E462-4EC3-9CBD-A479DA16C7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CD7-39D7-48E8-AA83-90B885391428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BF020C-293D-481A-8E6E-6AD0CEAF8D4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E814C93-2017-4820-A099-22B2EBB7438C}" type="datetime1">
              <a:rPr lang="en-US" altLang="en-US" smtClean="0"/>
              <a:pPr/>
              <a:t>8/13/2013</a:t>
            </a:fld>
            <a:endParaRPr lang="en-US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ss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7F2FB8F-ADF1-4983-81F9-BEAB41741DA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wmf"/><Relationship Id="rId5" Type="http://schemas.openxmlformats.org/officeDocument/2006/relationships/image" Target="../media/image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Comparing </a:t>
            </a:r>
            <a:r>
              <a:rPr lang="en-US" dirty="0" smtClean="0"/>
              <a:t>HWRF Large-scale </a:t>
            </a:r>
            <a:r>
              <a:rPr lang="en-US" dirty="0" smtClean="0"/>
              <a:t>fields with GFS analysis</a:t>
            </a:r>
            <a:endParaRPr lang="en-US" dirty="0" smtClean="0"/>
          </a:p>
        </p:txBody>
      </p:sp>
      <p:sp>
        <p:nvSpPr>
          <p:cNvPr id="205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5720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err="1" smtClean="0"/>
              <a:t>Weiguo</a:t>
            </a:r>
            <a:r>
              <a:rPr lang="en-US" sz="2400" dirty="0" smtClean="0"/>
              <a:t> Wang, Young Kwon, Vijay </a:t>
            </a:r>
            <a:r>
              <a:rPr lang="en-US" sz="2400" dirty="0" err="1" smtClean="0"/>
              <a:t>Tallapragada</a:t>
            </a:r>
            <a:r>
              <a:rPr lang="en-US" sz="2400" dirty="0" smtClean="0"/>
              <a:t> and EMC HWRF team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5/15/2013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335280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---- </a:t>
            </a:r>
            <a:r>
              <a:rPr lang="en-US" sz="2000" dirty="0" smtClean="0">
                <a:latin typeface="+mn-lt"/>
              </a:rPr>
              <a:t>Introduction of an evaluation package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8BA22B-2DC0-4BC7-89EE-5221A43E770E}" type="slidenum">
              <a:rPr lang="en-US" altLang="en-US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981200" y="533400"/>
            <a:ext cx="510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Mask hurricane areas (10X10), e.g., difference in hgt500 at 114hr</a:t>
            </a:r>
          </a:p>
        </p:txBody>
      </p:sp>
      <p:pic>
        <p:nvPicPr>
          <p:cNvPr id="10245" name="Picture 7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7281" r="16000"/>
          <a:stretch>
            <a:fillRect/>
          </a:stretch>
        </p:blipFill>
        <p:spPr bwMode="auto">
          <a:xfrm>
            <a:off x="1676400" y="1323975"/>
            <a:ext cx="54864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28472D4-6537-4FD1-B8F1-D9A884A546FD}" type="slidenum">
              <a:rPr lang="en-US" altLang="en-US" sz="1400"/>
              <a:pPr algn="r" eaLnBrk="1" hangingPunct="1"/>
              <a:t>11</a:t>
            </a:fld>
            <a:endParaRPr lang="en-US" altLang="en-US" sz="1400"/>
          </a:p>
        </p:txBody>
      </p:sp>
      <p:pic>
        <p:nvPicPr>
          <p:cNvPr id="11268" name="Picture 6" descr="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7281" r="16000" b="4692"/>
          <a:stretch>
            <a:fillRect/>
          </a:stretch>
        </p:blipFill>
        <p:spPr bwMode="auto">
          <a:xfrm>
            <a:off x="1676400" y="1371600"/>
            <a:ext cx="5486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81200" y="533400"/>
            <a:ext cx="510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Mask hurricane areas (10X10), e.g., difference in hgt500 at 114hr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3FA793-7AF4-40A5-AF94-27587840ABFB}" type="slidenum">
              <a:rPr lang="en-US" altLang="en-US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0800"/>
            <a:ext cx="516255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Mean diff</a:t>
            </a: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6705600" y="9906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RMS diff</a:t>
            </a:r>
          </a:p>
        </p:txBody>
      </p:sp>
      <p:sp>
        <p:nvSpPr>
          <p:cNvPr id="16390" name="TextBox 4"/>
          <p:cNvSpPr txBox="1">
            <a:spLocks noChangeArrowheads="1"/>
          </p:cNvSpPr>
          <p:nvPr/>
        </p:nvSpPr>
        <p:spPr bwMode="auto">
          <a:xfrm>
            <a:off x="152400" y="3200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Min diff</a:t>
            </a:r>
          </a:p>
        </p:txBody>
      </p:sp>
      <p:sp>
        <p:nvSpPr>
          <p:cNvPr id="16391" name="TextBox 5"/>
          <p:cNvSpPr txBox="1">
            <a:spLocks noChangeArrowheads="1"/>
          </p:cNvSpPr>
          <p:nvPr/>
        </p:nvSpPr>
        <p:spPr bwMode="auto">
          <a:xfrm>
            <a:off x="6781800" y="3124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Max diff</a:t>
            </a:r>
          </a:p>
        </p:txBody>
      </p:sp>
      <p:sp>
        <p:nvSpPr>
          <p:cNvPr id="16392" name="TextBox 6"/>
          <p:cNvSpPr txBox="1">
            <a:spLocks noChangeArrowheads="1"/>
          </p:cNvSpPr>
          <p:nvPr/>
        </p:nvSpPr>
        <p:spPr bwMode="auto">
          <a:xfrm>
            <a:off x="152400" y="555783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Correlation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724400" y="5730081"/>
            <a:ext cx="281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</a:rPr>
              <a:t>HGT 500mb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6781800" y="4581053"/>
            <a:ext cx="243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smtClean="0"/>
              <a:t>Mean ..Lower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 smtClean="0"/>
              <a:t>Very weak diurnal</a:t>
            </a:r>
            <a:endParaRPr lang="en-US" altLang="en-US" dirty="0"/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Spatial pattern similar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3FF4A7-2542-469B-8062-936C6F9A2C93}" type="slidenum">
              <a:rPr lang="en-US" altLang="en-US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038"/>
            <a:ext cx="49911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Mean diff</a:t>
            </a:r>
          </a:p>
        </p:txBody>
      </p:sp>
      <p:sp>
        <p:nvSpPr>
          <p:cNvPr id="12293" name="TextBox 3"/>
          <p:cNvSpPr txBox="1">
            <a:spLocks noChangeArrowheads="1"/>
          </p:cNvSpPr>
          <p:nvPr/>
        </p:nvSpPr>
        <p:spPr bwMode="auto">
          <a:xfrm>
            <a:off x="6705600" y="9906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RMS diff</a:t>
            </a:r>
          </a:p>
        </p:txBody>
      </p:sp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152400" y="3200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Min diff</a:t>
            </a:r>
          </a:p>
        </p:txBody>
      </p:sp>
      <p:sp>
        <p:nvSpPr>
          <p:cNvPr id="12295" name="TextBox 5"/>
          <p:cNvSpPr txBox="1">
            <a:spLocks noChangeArrowheads="1"/>
          </p:cNvSpPr>
          <p:nvPr/>
        </p:nvSpPr>
        <p:spPr bwMode="auto">
          <a:xfrm>
            <a:off x="6781800" y="3124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Max diff</a:t>
            </a:r>
          </a:p>
        </p:txBody>
      </p:sp>
      <p:sp>
        <p:nvSpPr>
          <p:cNvPr id="12296" name="TextBox 6"/>
          <p:cNvSpPr txBox="1">
            <a:spLocks noChangeArrowheads="1"/>
          </p:cNvSpPr>
          <p:nvPr/>
        </p:nvSpPr>
        <p:spPr bwMode="auto">
          <a:xfrm>
            <a:off x="152400" y="555783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Correlation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4724400" y="5257800"/>
            <a:ext cx="281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RH 850mb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B7FA58-2BD3-49F8-862E-1ECFFF8372F0}" type="slidenum">
              <a:rPr lang="en-US" altLang="en-US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46038"/>
            <a:ext cx="5313362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Mean diff</a:t>
            </a:r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6705600" y="9906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RMS diff</a:t>
            </a:r>
          </a:p>
        </p:txBody>
      </p:sp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152400" y="3200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Min diff</a:t>
            </a:r>
          </a:p>
        </p:txBody>
      </p:sp>
      <p:sp>
        <p:nvSpPr>
          <p:cNvPr id="13319" name="TextBox 5"/>
          <p:cNvSpPr txBox="1">
            <a:spLocks noChangeArrowheads="1"/>
          </p:cNvSpPr>
          <p:nvPr/>
        </p:nvSpPr>
        <p:spPr bwMode="auto">
          <a:xfrm>
            <a:off x="6781800" y="3124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Max diff</a:t>
            </a:r>
          </a:p>
        </p:txBody>
      </p:sp>
      <p:sp>
        <p:nvSpPr>
          <p:cNvPr id="13320" name="TextBox 6"/>
          <p:cNvSpPr txBox="1">
            <a:spLocks noChangeArrowheads="1"/>
          </p:cNvSpPr>
          <p:nvPr/>
        </p:nvSpPr>
        <p:spPr bwMode="auto">
          <a:xfrm>
            <a:off x="152400" y="555783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Correlation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724400" y="5257800"/>
            <a:ext cx="281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SPH 850mb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33D9F3-90A4-4AF5-A76A-C21203702B09}" type="slidenum">
              <a:rPr lang="en-US" altLang="en-US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6038"/>
            <a:ext cx="5059363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Mean diff</a:t>
            </a: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6705600" y="9906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RMS diff</a:t>
            </a:r>
          </a:p>
        </p:txBody>
      </p:sp>
      <p:sp>
        <p:nvSpPr>
          <p:cNvPr id="14342" name="TextBox 4"/>
          <p:cNvSpPr txBox="1">
            <a:spLocks noChangeArrowheads="1"/>
          </p:cNvSpPr>
          <p:nvPr/>
        </p:nvSpPr>
        <p:spPr bwMode="auto">
          <a:xfrm>
            <a:off x="152400" y="3200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Min diff</a:t>
            </a:r>
          </a:p>
        </p:txBody>
      </p:sp>
      <p:sp>
        <p:nvSpPr>
          <p:cNvPr id="14343" name="TextBox 5"/>
          <p:cNvSpPr txBox="1">
            <a:spLocks noChangeArrowheads="1"/>
          </p:cNvSpPr>
          <p:nvPr/>
        </p:nvSpPr>
        <p:spPr bwMode="auto">
          <a:xfrm>
            <a:off x="6781800" y="3124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Max diff</a:t>
            </a:r>
          </a:p>
        </p:txBody>
      </p:sp>
      <p:sp>
        <p:nvSpPr>
          <p:cNvPr id="14344" name="TextBox 6"/>
          <p:cNvSpPr txBox="1">
            <a:spLocks noChangeArrowheads="1"/>
          </p:cNvSpPr>
          <p:nvPr/>
        </p:nvSpPr>
        <p:spPr bwMode="auto">
          <a:xfrm>
            <a:off x="152400" y="555783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Correlation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724400" y="5257800"/>
            <a:ext cx="281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TMP 850mb</a:t>
            </a:r>
          </a:p>
        </p:txBody>
      </p:sp>
      <p:sp>
        <p:nvSpPr>
          <p:cNvPr id="14346" name="Text Box 11"/>
          <p:cNvSpPr txBox="1">
            <a:spLocks noChangeArrowheads="1"/>
          </p:cNvSpPr>
          <p:nvPr/>
        </p:nvSpPr>
        <p:spPr bwMode="auto">
          <a:xfrm>
            <a:off x="7162800" y="4800600"/>
            <a:ext cx="1600200" cy="1338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Diurnal cycle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Land area contributes 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8A1E96-898C-4E72-9D53-91737470CF8E}" type="slidenum">
              <a:rPr lang="en-US" altLang="en-US">
                <a:solidFill>
                  <a:srgbClr val="898989"/>
                </a:solidFill>
              </a:rPr>
              <a:pPr eaLnBrk="1" hangingPunct="1"/>
              <a:t>16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41275"/>
            <a:ext cx="5156200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Mean diff</a:t>
            </a:r>
          </a:p>
        </p:txBody>
      </p:sp>
      <p:sp>
        <p:nvSpPr>
          <p:cNvPr id="15365" name="TextBox 3"/>
          <p:cNvSpPr txBox="1">
            <a:spLocks noChangeArrowheads="1"/>
          </p:cNvSpPr>
          <p:nvPr/>
        </p:nvSpPr>
        <p:spPr bwMode="auto">
          <a:xfrm>
            <a:off x="6705600" y="9906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RMS diff</a:t>
            </a:r>
          </a:p>
        </p:txBody>
      </p:sp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152400" y="3200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Min diff</a:t>
            </a:r>
          </a:p>
        </p:txBody>
      </p:sp>
      <p:sp>
        <p:nvSpPr>
          <p:cNvPr id="15367" name="TextBox 5"/>
          <p:cNvSpPr txBox="1">
            <a:spLocks noChangeArrowheads="1"/>
          </p:cNvSpPr>
          <p:nvPr/>
        </p:nvSpPr>
        <p:spPr bwMode="auto">
          <a:xfrm>
            <a:off x="6781800" y="3124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Max diff</a:t>
            </a:r>
          </a:p>
        </p:txBody>
      </p:sp>
      <p:sp>
        <p:nvSpPr>
          <p:cNvPr id="15368" name="TextBox 6"/>
          <p:cNvSpPr txBox="1">
            <a:spLocks noChangeArrowheads="1"/>
          </p:cNvSpPr>
          <p:nvPr/>
        </p:nvSpPr>
        <p:spPr bwMode="auto">
          <a:xfrm>
            <a:off x="152400" y="555783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Correlation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724400" y="5257800"/>
            <a:ext cx="281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TMP sfc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7086600" y="4343400"/>
            <a:ext cx="1600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Diurnal cycle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Land area contributes more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Mountain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A34F8B-7365-4A28-96CA-023313B6614D}" type="slidenum">
              <a:rPr lang="en-US" altLang="en-US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0"/>
            <a:ext cx="5068887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Mean diff</a:t>
            </a:r>
          </a:p>
        </p:txBody>
      </p:sp>
      <p:sp>
        <p:nvSpPr>
          <p:cNvPr id="17413" name="TextBox 3"/>
          <p:cNvSpPr txBox="1">
            <a:spLocks noChangeArrowheads="1"/>
          </p:cNvSpPr>
          <p:nvPr/>
        </p:nvSpPr>
        <p:spPr bwMode="auto">
          <a:xfrm>
            <a:off x="6705600" y="9906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RMS diff</a:t>
            </a:r>
          </a:p>
        </p:txBody>
      </p:sp>
      <p:sp>
        <p:nvSpPr>
          <p:cNvPr id="17414" name="TextBox 4"/>
          <p:cNvSpPr txBox="1">
            <a:spLocks noChangeArrowheads="1"/>
          </p:cNvSpPr>
          <p:nvPr/>
        </p:nvSpPr>
        <p:spPr bwMode="auto">
          <a:xfrm>
            <a:off x="152400" y="3200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Min diff</a:t>
            </a:r>
          </a:p>
        </p:txBody>
      </p:sp>
      <p:sp>
        <p:nvSpPr>
          <p:cNvPr id="17415" name="TextBox 5"/>
          <p:cNvSpPr txBox="1">
            <a:spLocks noChangeArrowheads="1"/>
          </p:cNvSpPr>
          <p:nvPr/>
        </p:nvSpPr>
        <p:spPr bwMode="auto">
          <a:xfrm>
            <a:off x="6781800" y="3124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Max diff</a:t>
            </a:r>
          </a:p>
        </p:txBody>
      </p:sp>
      <p:sp>
        <p:nvSpPr>
          <p:cNvPr id="17416" name="TextBox 6"/>
          <p:cNvSpPr txBox="1">
            <a:spLocks noChangeArrowheads="1"/>
          </p:cNvSpPr>
          <p:nvPr/>
        </p:nvSpPr>
        <p:spPr bwMode="auto">
          <a:xfrm>
            <a:off x="152400" y="555783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Correlation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724400" y="5257800"/>
            <a:ext cx="281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</a:rPr>
              <a:t>U 10m</a:t>
            </a:r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6781800" y="4876800"/>
            <a:ext cx="19812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No diurnal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Spatial pattern similarity not as good as HGT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538BF-CEA8-473F-937E-60813FA83062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057400" y="20574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n-lt"/>
              </a:rPr>
              <a:t>2. Scale-dependent scores</a:t>
            </a:r>
            <a:endParaRPr lang="en-US" sz="3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326599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Wind 850mb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HGT 850mb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TMP 850mb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TMP SFC</a:t>
            </a:r>
          </a:p>
        </p:txBody>
      </p:sp>
    </p:spTree>
    <p:extLst>
      <p:ext uri="{BB962C8B-B14F-4D97-AF65-F5344CB8AC3E}">
        <p14:creationId xmlns:p14="http://schemas.microsoft.com/office/powerpoint/2010/main" val="28837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538BF-CEA8-473F-937E-60813FA83062}" type="slidenum">
              <a:rPr lang="en-US" altLang="en-US" smtClean="0"/>
              <a:pPr/>
              <a:t>19</a:t>
            </a:fld>
            <a:endParaRPr lang="en-US" alt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13052"/>
              </p:ext>
            </p:extLst>
          </p:nvPr>
        </p:nvGraphicFramePr>
        <p:xfrm>
          <a:off x="1752600" y="3883869"/>
          <a:ext cx="4876800" cy="99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14" name="Equation" r:id="rId3" imgW="2120760" imgH="431640" progId="Equation.3">
                  <p:embed/>
                </p:oleObj>
              </mc:Choice>
              <mc:Fallback>
                <p:oleObj name="Equation" r:id="rId3" imgW="212076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3883869"/>
                        <a:ext cx="4876800" cy="992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805247"/>
              </p:ext>
            </p:extLst>
          </p:nvPr>
        </p:nvGraphicFramePr>
        <p:xfrm>
          <a:off x="1752600" y="2819198"/>
          <a:ext cx="4114800" cy="990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15" name="Equation" r:id="rId5" imgW="2057400" imgH="495000" progId="Equation.3">
                  <p:embed/>
                </p:oleObj>
              </mc:Choice>
              <mc:Fallback>
                <p:oleObj name="Equation" r:id="rId5" imgW="20574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819198"/>
                        <a:ext cx="4114800" cy="990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950922"/>
              </p:ext>
            </p:extLst>
          </p:nvPr>
        </p:nvGraphicFramePr>
        <p:xfrm>
          <a:off x="1828801" y="4928331"/>
          <a:ext cx="1905000" cy="786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16" name="Equation" r:id="rId7" imgW="952200" imgH="393480" progId="Equation.3">
                  <p:embed/>
                </p:oleObj>
              </mc:Choice>
              <mc:Fallback>
                <p:oleObj name="Equation" r:id="rId7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4928331"/>
                        <a:ext cx="1905000" cy="786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725056"/>
              </p:ext>
            </p:extLst>
          </p:nvPr>
        </p:nvGraphicFramePr>
        <p:xfrm>
          <a:off x="1752600" y="5667534"/>
          <a:ext cx="4343400" cy="1025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17" name="Equation" r:id="rId9" imgW="1828800" imgH="431640" progId="Equation.3">
                  <p:embed/>
                </p:oleObj>
              </mc:Choice>
              <mc:Fallback>
                <p:oleObj name="Equation" r:id="rId9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667534"/>
                        <a:ext cx="4343400" cy="1025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43400" y="51932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Fractional contribution of MS at 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36723" y="967946"/>
            <a:ext cx="181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n-lt"/>
              </a:rPr>
              <a:t>Formula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873187"/>
              </p:ext>
            </p:extLst>
          </p:nvPr>
        </p:nvGraphicFramePr>
        <p:xfrm>
          <a:off x="1752600" y="1752600"/>
          <a:ext cx="3200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18" name="Equation" r:id="rId11" imgW="1600200" imgH="495000" progId="Equation.3">
                  <p:embed/>
                </p:oleObj>
              </mc:Choice>
              <mc:Fallback>
                <p:oleObj name="Equation" r:id="rId11" imgW="160020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52600" y="1752600"/>
                        <a:ext cx="32004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858000" y="5943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[0—1]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smtClean="0"/>
              <a:t>Outline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err="1" smtClean="0"/>
              <a:t>Movitation</a:t>
            </a:r>
            <a:endParaRPr lang="en-US" alt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Data/method/Evaluation package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Results</a:t>
            </a:r>
            <a:endParaRPr lang="en-US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smtClean="0"/>
              <a:t>       </a:t>
            </a:r>
            <a:r>
              <a:rPr lang="en-US" altLang="en-US" sz="2800" dirty="0" smtClean="0"/>
              <a:t>- Time </a:t>
            </a:r>
            <a:r>
              <a:rPr lang="en-US" altLang="en-US" sz="2800" dirty="0" smtClean="0"/>
              <a:t>series </a:t>
            </a:r>
            <a:r>
              <a:rPr lang="en-US" altLang="en-US" sz="2800" dirty="0" smtClean="0"/>
              <a:t>of skill scores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 </a:t>
            </a:r>
            <a:r>
              <a:rPr lang="en-US" altLang="en-US" sz="2800" dirty="0" smtClean="0"/>
              <a:t>      - Scale-dependent scores</a:t>
            </a:r>
            <a:endParaRPr lang="en-US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smtClean="0"/>
              <a:t>       </a:t>
            </a:r>
            <a:r>
              <a:rPr lang="en-US" altLang="en-US" sz="2800" dirty="0" smtClean="0"/>
              <a:t>- Two-dimensional </a:t>
            </a:r>
            <a:r>
              <a:rPr lang="en-US" altLang="en-US" sz="2800" dirty="0" smtClean="0"/>
              <a:t>spatial distributions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Summary  </a:t>
            </a:r>
            <a:endParaRPr lang="en-US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smtClean="0"/>
              <a:t>       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A40988-4E71-48B3-9FFC-050726A64F87}" type="slidenum">
              <a:rPr lang="en-US" altLang="en-US">
                <a:solidFill>
                  <a:srgbClr val="898989"/>
                </a:solidFill>
              </a:rPr>
              <a:pPr eaLnBrk="1" hangingPunct="1"/>
              <a:t>2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67000" y="6188075"/>
            <a:ext cx="2133600" cy="365125"/>
          </a:xfrm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A53B6F-F46E-47FB-8304-9ED93A330AA2}" type="slidenum">
              <a:rPr lang="en-US" altLang="en-US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5203" r="5875" b="11990"/>
          <a:stretch>
            <a:fillRect/>
          </a:stretch>
        </p:blipFill>
        <p:spPr bwMode="auto">
          <a:xfrm>
            <a:off x="762000" y="685479"/>
            <a:ext cx="37317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4110" r="4976" b="11892"/>
          <a:stretch/>
        </p:blipFill>
        <p:spPr bwMode="auto">
          <a:xfrm>
            <a:off x="914401" y="3728401"/>
            <a:ext cx="366224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4400" y="1066800"/>
            <a:ext cx="4267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850mb Wind speed</a:t>
            </a:r>
          </a:p>
          <a:p>
            <a:endParaRPr lang="en-US" dirty="0"/>
          </a:p>
          <a:p>
            <a:r>
              <a:rPr lang="en-US" dirty="0" smtClean="0"/>
              <a:t>Time 0 :   low on (relative)small scales</a:t>
            </a:r>
          </a:p>
          <a:p>
            <a:r>
              <a:rPr lang="en-US" dirty="0" smtClean="0"/>
              <a:t>48h:        decreases more on small scale</a:t>
            </a:r>
          </a:p>
          <a:p>
            <a:r>
              <a:rPr lang="en-US" dirty="0" smtClean="0"/>
              <a:t>96hr:       decrease on large scales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0/48hr:  50% of mean square of difference contributed by scales &lt;1000km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96hr,  larger scales contribute more.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473452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95600" y="5100001"/>
            <a:ext cx="0" cy="99599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05200" y="5105400"/>
            <a:ext cx="0" cy="9959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29000" y="1143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18288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81400" y="47244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96h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400" y="3728401"/>
            <a:ext cx="8839200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9051F0-B3F3-4140-A492-A6E548B00820}" type="slidenum">
              <a:rPr lang="en-US" altLang="en-US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6" t="6561" r="6834" b="10632"/>
          <a:stretch>
            <a:fillRect/>
          </a:stretch>
        </p:blipFill>
        <p:spPr bwMode="auto">
          <a:xfrm>
            <a:off x="649265" y="572947"/>
            <a:ext cx="355223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6669" r="6331" b="12532"/>
          <a:stretch/>
        </p:blipFill>
        <p:spPr bwMode="auto">
          <a:xfrm>
            <a:off x="609600" y="3733800"/>
            <a:ext cx="3662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12192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time: low on small scales</a:t>
            </a:r>
          </a:p>
          <a:p>
            <a:endParaRPr lang="en-US" dirty="0"/>
          </a:p>
          <a:p>
            <a:r>
              <a:rPr lang="en-US" dirty="0" smtClean="0"/>
              <a:t>Later:         low on larger scales, may be due to hurricane locations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4114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Larger scale contribute more with time  (in terms of fraction)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76600" y="121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538BF-CEA8-473F-937E-60813FA83062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6" t="6561" r="5875" b="11990"/>
          <a:stretch>
            <a:fillRect/>
          </a:stretch>
        </p:blipFill>
        <p:spPr bwMode="auto">
          <a:xfrm>
            <a:off x="609600" y="62865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5203" r="6834" b="10632"/>
          <a:stretch>
            <a:fillRect/>
          </a:stretch>
        </p:blipFill>
        <p:spPr bwMode="auto">
          <a:xfrm>
            <a:off x="4953000" y="618515"/>
            <a:ext cx="3429000" cy="265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6029" r="6031" b="11252"/>
          <a:stretch/>
        </p:blipFill>
        <p:spPr bwMode="auto">
          <a:xfrm>
            <a:off x="4993440" y="3529110"/>
            <a:ext cx="3312360" cy="249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t="6242" r="6933" b="12105"/>
          <a:stretch/>
        </p:blipFill>
        <p:spPr bwMode="auto">
          <a:xfrm>
            <a:off x="609600" y="3529110"/>
            <a:ext cx="3387219" cy="259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1066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33700" y="1752600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81800" y="12308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15200" y="1752600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62100" y="4343400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72300" y="4724400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1143000"/>
            <a:ext cx="1900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Decrease more with time at smaller scales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50292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time, small scales contribute more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81800" y="50292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time, </a:t>
            </a:r>
            <a:r>
              <a:rPr lang="en-US" dirty="0" err="1" smtClean="0"/>
              <a:t>lg</a:t>
            </a:r>
            <a:r>
              <a:rPr lang="en-US" dirty="0" smtClean="0"/>
              <a:t> scales contribute more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5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538BF-CEA8-473F-937E-60813FA83062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990600" y="1676400"/>
            <a:ext cx="6781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Discussion:</a:t>
            </a:r>
          </a:p>
          <a:p>
            <a:endParaRPr lang="en-US" sz="2400" dirty="0" smtClean="0"/>
          </a:p>
          <a:p>
            <a:r>
              <a:rPr lang="en-US" dirty="0" smtClean="0"/>
              <a:t>  Why are those scores different at different scales ? </a:t>
            </a:r>
          </a:p>
          <a:p>
            <a:endParaRPr lang="en-US" dirty="0"/>
          </a:p>
          <a:p>
            <a:r>
              <a:rPr lang="en-US" dirty="0" smtClean="0"/>
              <a:t>    Scale-dependent  physical processes, dynamical processes? numerical ? </a:t>
            </a:r>
          </a:p>
          <a:p>
            <a:r>
              <a:rPr lang="en-US" dirty="0"/>
              <a:t> </a:t>
            </a:r>
            <a:r>
              <a:rPr lang="en-US" dirty="0" smtClean="0"/>
              <a:t>   Improve?</a:t>
            </a:r>
          </a:p>
          <a:p>
            <a:r>
              <a:rPr lang="en-US" dirty="0" smtClean="0"/>
              <a:t>    ……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538BF-CEA8-473F-937E-60813FA83062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676400" y="2121187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3</a:t>
            </a:r>
            <a:r>
              <a:rPr lang="en-US" sz="3200" dirty="0" smtClean="0">
                <a:latin typeface="+mn-lt"/>
              </a:rPr>
              <a:t>. Two-dimensional patterns</a:t>
            </a:r>
            <a:endParaRPr lang="en-US" sz="3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3265989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TMP 850mb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SPH 850mb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HGT 500mb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Mean wind 850-200mb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Share 200-850mb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TMP SFC</a:t>
            </a:r>
          </a:p>
        </p:txBody>
      </p:sp>
    </p:spTree>
    <p:extLst>
      <p:ext uri="{BB962C8B-B14F-4D97-AF65-F5344CB8AC3E}">
        <p14:creationId xmlns:p14="http://schemas.microsoft.com/office/powerpoint/2010/main" val="35104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71BF4C-B0C8-4F63-A5D1-F24D79EE5696}" type="slidenum">
              <a:rPr lang="en-US" altLang="en-US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1507" name="Picture 1" descr="loop_com_TMP850m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3300"/>
            <a:ext cx="9144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1905000" y="914400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/>
              <a:t>850mb Temperature</a:t>
            </a:r>
          </a:p>
        </p:txBody>
      </p:sp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762000" y="1905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GFSANA</a:t>
            </a:r>
          </a:p>
        </p:txBody>
      </p:sp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3886200" y="19050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/>
              <a:t>H131</a:t>
            </a:r>
          </a:p>
        </p:txBody>
      </p:sp>
      <p:sp>
        <p:nvSpPr>
          <p:cNvPr id="21511" name="TextBox 5"/>
          <p:cNvSpPr txBox="1">
            <a:spLocks noChangeArrowheads="1"/>
          </p:cNvSpPr>
          <p:nvPr/>
        </p:nvSpPr>
        <p:spPr bwMode="auto">
          <a:xfrm>
            <a:off x="6629400" y="19050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H131-GFSANA</a:t>
            </a:r>
          </a:p>
        </p:txBody>
      </p:sp>
      <p:sp>
        <p:nvSpPr>
          <p:cNvPr id="21512" name="TextBox 6"/>
          <p:cNvSpPr txBox="1">
            <a:spLocks noChangeArrowheads="1"/>
          </p:cNvSpPr>
          <p:nvPr/>
        </p:nvSpPr>
        <p:spPr bwMode="auto">
          <a:xfrm>
            <a:off x="1219200" y="4953000"/>
            <a:ext cx="6477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Similar Spatial distribution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Diurnal cycles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Significantly colder over land; a little bit warmer over ocean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C05C47-604E-4DBD-8C63-F7D9BF815FE6}" type="slidenum">
              <a:rPr lang="en-US" altLang="en-US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2531" name="Picture 1" descr="loop_com_SPFH850m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3300"/>
            <a:ext cx="9144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1905000" y="914400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/>
              <a:t>850mb Specific Humidity</a:t>
            </a: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762000" y="1905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GFSANA</a:t>
            </a:r>
          </a:p>
        </p:txBody>
      </p:sp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3886200" y="19050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/>
              <a:t>H131</a:t>
            </a:r>
          </a:p>
        </p:txBody>
      </p:sp>
      <p:sp>
        <p:nvSpPr>
          <p:cNvPr id="22535" name="TextBox 5"/>
          <p:cNvSpPr txBox="1">
            <a:spLocks noChangeArrowheads="1"/>
          </p:cNvSpPr>
          <p:nvPr/>
        </p:nvSpPr>
        <p:spPr bwMode="auto">
          <a:xfrm>
            <a:off x="6629400" y="19050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H131-GFSANA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838200" y="5181600"/>
            <a:ext cx="40386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Weaker diurnal cycle of difference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Large spatial variation, maybe associated with microphys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011D30-7C85-40E1-88BE-B90FDB059783}" type="slidenum">
              <a:rPr lang="en-US" altLang="en-US">
                <a:solidFill>
                  <a:srgbClr val="898989"/>
                </a:solidFill>
              </a:rPr>
              <a:pPr eaLnBrk="1" hangingPunct="1"/>
              <a:t>27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3555" name="Picture 1" descr="loop_com_HGT500m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1905000" y="914400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/>
              <a:t>500mb HGT</a:t>
            </a:r>
          </a:p>
        </p:txBody>
      </p:sp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762000" y="1905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GFSANA</a:t>
            </a:r>
          </a:p>
        </p:txBody>
      </p:sp>
      <p:sp>
        <p:nvSpPr>
          <p:cNvPr id="23558" name="TextBox 4"/>
          <p:cNvSpPr txBox="1">
            <a:spLocks noChangeArrowheads="1"/>
          </p:cNvSpPr>
          <p:nvPr/>
        </p:nvSpPr>
        <p:spPr bwMode="auto">
          <a:xfrm>
            <a:off x="3886200" y="19050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/>
              <a:t>H131</a:t>
            </a:r>
          </a:p>
        </p:txBody>
      </p:sp>
      <p:sp>
        <p:nvSpPr>
          <p:cNvPr id="23559" name="TextBox 5"/>
          <p:cNvSpPr txBox="1">
            <a:spLocks noChangeArrowheads="1"/>
          </p:cNvSpPr>
          <p:nvPr/>
        </p:nvSpPr>
        <p:spPr bwMode="auto">
          <a:xfrm>
            <a:off x="6629400" y="19050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H131-GFSANA</a:t>
            </a:r>
          </a:p>
        </p:txBody>
      </p:sp>
      <p:sp>
        <p:nvSpPr>
          <p:cNvPr id="23560" name="TextBox 6"/>
          <p:cNvSpPr txBox="1">
            <a:spLocks noChangeArrowheads="1"/>
          </p:cNvSpPr>
          <p:nvPr/>
        </p:nvSpPr>
        <p:spPr bwMode="auto">
          <a:xfrm>
            <a:off x="1066800" y="5029200"/>
            <a:ext cx="6553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Before  48hrs,  differences are small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H131’s weaker trough over land in early hours may give a clue to explain why track goes NE rather than NW in later hours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improvements over land may be needed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B7B30A-7AFB-4390-933D-F7A5E20F5173}" type="slidenum">
              <a:rPr lang="en-US" altLang="en-US">
                <a:solidFill>
                  <a:srgbClr val="898989"/>
                </a:solidFill>
              </a:rPr>
              <a:pPr eaLnBrk="1" hangingPunct="1"/>
              <a:t>28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4579" name="Picture 1" descr="com_HGT500mb_f0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400"/>
            <a:ext cx="9144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com_HGT500mb_f0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685800" y="6858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GFSANA</a:t>
            </a:r>
          </a:p>
        </p:txBody>
      </p:sp>
      <p:sp>
        <p:nvSpPr>
          <p:cNvPr id="24582" name="TextBox 4"/>
          <p:cNvSpPr txBox="1">
            <a:spLocks noChangeArrowheads="1"/>
          </p:cNvSpPr>
          <p:nvPr/>
        </p:nvSpPr>
        <p:spPr bwMode="auto">
          <a:xfrm>
            <a:off x="3810000" y="6858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/>
              <a:t>H131</a:t>
            </a:r>
          </a:p>
        </p:txBody>
      </p:sp>
      <p:sp>
        <p:nvSpPr>
          <p:cNvPr id="24583" name="TextBox 5"/>
          <p:cNvSpPr txBox="1">
            <a:spLocks noChangeArrowheads="1"/>
          </p:cNvSpPr>
          <p:nvPr/>
        </p:nvSpPr>
        <p:spPr bwMode="auto">
          <a:xfrm>
            <a:off x="6553200" y="6858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H131-GFSANA</a:t>
            </a:r>
          </a:p>
        </p:txBody>
      </p:sp>
      <p:sp>
        <p:nvSpPr>
          <p:cNvPr id="24584" name="TextBox 6"/>
          <p:cNvSpPr txBox="1">
            <a:spLocks noChangeArrowheads="1"/>
          </p:cNvSpPr>
          <p:nvPr/>
        </p:nvSpPr>
        <p:spPr bwMode="auto">
          <a:xfrm>
            <a:off x="0" y="134620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24hr</a:t>
            </a:r>
          </a:p>
        </p:txBody>
      </p:sp>
      <p:sp>
        <p:nvSpPr>
          <p:cNvPr id="24585" name="TextBox 7"/>
          <p:cNvSpPr txBox="1">
            <a:spLocks noChangeArrowheads="1"/>
          </p:cNvSpPr>
          <p:nvPr/>
        </p:nvSpPr>
        <p:spPr bwMode="auto">
          <a:xfrm>
            <a:off x="0" y="3671888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48hr</a:t>
            </a: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705600" y="1371600"/>
            <a:ext cx="1219200" cy="1066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6553200" y="3581400"/>
            <a:ext cx="1219200" cy="1066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457200" y="6019800"/>
            <a:ext cx="678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Weaker low pressure/trough, H131 may move a bit slower ? Even very small diff may lead to large diff later, complicated flow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A4A96E-DD83-454C-A135-CDC8947C36D2}" type="slidenum">
              <a:rPr lang="en-US" altLang="en-US">
                <a:solidFill>
                  <a:srgbClr val="898989"/>
                </a:solidFill>
              </a:rPr>
              <a:pPr eaLnBrk="1" hangingPunct="1"/>
              <a:t>29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5603" name="Picture 6" descr="loop_com_magumean_vmea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3000"/>
            <a:ext cx="9144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1524000" y="914400"/>
            <a:ext cx="670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/>
              <a:t>850 to 200mb layer-mean wind </a:t>
            </a:r>
          </a:p>
        </p:txBody>
      </p:sp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762000" y="1905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GFSANA</a:t>
            </a:r>
          </a:p>
        </p:txBody>
      </p:sp>
      <p:sp>
        <p:nvSpPr>
          <p:cNvPr id="25606" name="TextBox 4"/>
          <p:cNvSpPr txBox="1">
            <a:spLocks noChangeArrowheads="1"/>
          </p:cNvSpPr>
          <p:nvPr/>
        </p:nvSpPr>
        <p:spPr bwMode="auto">
          <a:xfrm>
            <a:off x="3886200" y="19050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/>
              <a:t>H131</a:t>
            </a:r>
          </a:p>
        </p:txBody>
      </p:sp>
      <p:sp>
        <p:nvSpPr>
          <p:cNvPr id="25607" name="TextBox 5"/>
          <p:cNvSpPr txBox="1">
            <a:spLocks noChangeArrowheads="1"/>
          </p:cNvSpPr>
          <p:nvPr/>
        </p:nvSpPr>
        <p:spPr bwMode="auto">
          <a:xfrm>
            <a:off x="6629400" y="19050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H131-GFSANA</a:t>
            </a:r>
          </a:p>
        </p:txBody>
      </p:sp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609600" y="5029200"/>
            <a:ext cx="7848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Sandy roughly follows the mean flow streamline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H131 position in the west-east flow at ~48hr,  while real hurricane goes into circulation area, changing track afterwards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538BF-CEA8-473F-937E-60813FA83062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762000"/>
            <a:ext cx="8229600" cy="5562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en-US" altLang="en-US" sz="4300" dirty="0" smtClean="0"/>
              <a:t>Motivation</a:t>
            </a:r>
          </a:p>
          <a:p>
            <a:pPr>
              <a:spcAft>
                <a:spcPts val="1800"/>
              </a:spcAft>
              <a:buFont typeface="Arial" charset="0"/>
              <a:buChar char="•"/>
            </a:pPr>
            <a:r>
              <a:rPr lang="en-US" altLang="en-US" sz="2800" dirty="0" smtClean="0"/>
              <a:t>Model large-scale features play important role in determining hurricane track, and hence affecting others such as intensity, despite high-resolution modeling on smaller scales (domains)</a:t>
            </a:r>
          </a:p>
          <a:p>
            <a:pPr>
              <a:spcAft>
                <a:spcPts val="1800"/>
              </a:spcAft>
              <a:buFont typeface="Arial" charset="0"/>
              <a:buChar char="•"/>
            </a:pPr>
            <a:r>
              <a:rPr lang="en-US" altLang="en-US" sz="2800" dirty="0" smtClean="0"/>
              <a:t> </a:t>
            </a:r>
            <a:r>
              <a:rPr lang="en-US" altLang="en-US" sz="2800" dirty="0"/>
              <a:t>Some errors can be explained from large-scale perspective to some degree. </a:t>
            </a:r>
          </a:p>
          <a:p>
            <a:pPr>
              <a:spcAft>
                <a:spcPts val="1800"/>
              </a:spcAft>
              <a:buFont typeface="Arial" charset="0"/>
              <a:buChar char="•"/>
            </a:pPr>
            <a:r>
              <a:rPr lang="en-US" altLang="en-US" sz="2800" dirty="0"/>
              <a:t>Identify </a:t>
            </a:r>
            <a:r>
              <a:rPr lang="en-US" altLang="en-US" sz="2800" dirty="0" smtClean="0"/>
              <a:t>issues/improvements.  </a:t>
            </a:r>
            <a:r>
              <a:rPr lang="en-US" altLang="en-US" sz="2800" dirty="0"/>
              <a:t>Model </a:t>
            </a:r>
            <a:r>
              <a:rPr lang="en-US" altLang="en-US" sz="2800" dirty="0" err="1"/>
              <a:t>phys</a:t>
            </a:r>
            <a:r>
              <a:rPr lang="en-US" altLang="en-US" sz="2800" dirty="0"/>
              <a:t> tuned over hurricane areas, and may not the best for large-scale flow.  </a:t>
            </a:r>
          </a:p>
          <a:p>
            <a:pPr>
              <a:spcAft>
                <a:spcPts val="1800"/>
              </a:spcAft>
              <a:buFont typeface="Arial" charset="0"/>
              <a:buChar char="•"/>
            </a:pPr>
            <a:r>
              <a:rPr lang="en-US" altLang="en-US" sz="2800" dirty="0" smtClean="0"/>
              <a:t>Intend </a:t>
            </a:r>
            <a:r>
              <a:rPr lang="en-US" altLang="en-US" sz="2800" dirty="0"/>
              <a:t>to build an evaluation package, like ..verification, .. easy to use</a:t>
            </a:r>
            <a:r>
              <a:rPr lang="en-US" altLang="en-US" sz="2800" dirty="0" smtClean="0"/>
              <a:t>. 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82161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588C55-7935-4287-BAB7-996EFDA602DF}" type="slidenum">
              <a:rPr lang="en-US" altLang="en-US">
                <a:solidFill>
                  <a:srgbClr val="898989"/>
                </a:solidFill>
              </a:rPr>
              <a:pPr eaLnBrk="1" hangingPunct="1"/>
              <a:t>30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6627" name="Picture 4" descr="flow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r="25000" b="42592"/>
          <a:stretch>
            <a:fillRect/>
          </a:stretch>
        </p:blipFill>
        <p:spPr bwMode="auto">
          <a:xfrm rot="-243576">
            <a:off x="990600" y="1143000"/>
            <a:ext cx="70866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807308" y="762000"/>
            <a:ext cx="762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latin typeface="+mn-lt"/>
              </a:rPr>
              <a:t>A sketch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smtClean="0">
                <a:latin typeface="+mn-lt"/>
              </a:rPr>
              <a:t>Hurricane </a:t>
            </a:r>
            <a:r>
              <a:rPr lang="en-US" altLang="en-US" sz="2400" dirty="0">
                <a:latin typeface="+mn-lt"/>
              </a:rPr>
              <a:t>Positions before going to different directions</a:t>
            </a:r>
          </a:p>
        </p:txBody>
      </p:sp>
      <p:sp>
        <p:nvSpPr>
          <p:cNvPr id="26629" name="AutoShape 6"/>
          <p:cNvSpPr>
            <a:spLocks noChangeArrowheads="1"/>
          </p:cNvSpPr>
          <p:nvPr/>
        </p:nvSpPr>
        <p:spPr bwMode="auto">
          <a:xfrm rot="-392198">
            <a:off x="3505200" y="4876800"/>
            <a:ext cx="1600200" cy="304800"/>
          </a:xfrm>
          <a:prstGeom prst="rightArrow">
            <a:avLst>
              <a:gd name="adj1" fmla="val 50000"/>
              <a:gd name="adj2" fmla="val 1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0" name="AutoShape 7"/>
          <p:cNvSpPr>
            <a:spLocks noChangeArrowheads="1"/>
          </p:cNvSpPr>
          <p:nvPr/>
        </p:nvSpPr>
        <p:spPr bwMode="auto">
          <a:xfrm rot="-4533058">
            <a:off x="2933700" y="2705100"/>
            <a:ext cx="1600200" cy="1066800"/>
          </a:xfrm>
          <a:prstGeom prst="curvedUp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FDB5A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4343400" y="44196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HWRF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4114800" y="38100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OBS</a:t>
            </a: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3657600" y="4114800"/>
            <a:ext cx="457200" cy="304800"/>
          </a:xfrm>
          <a:prstGeom prst="ellipse">
            <a:avLst/>
          </a:prstGeom>
          <a:solidFill>
            <a:srgbClr val="FDB5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381000" y="5867400"/>
            <a:ext cx="79248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/>
              <a:t> Complicate flow area, wind direction shear, </a:t>
            </a:r>
            <a:r>
              <a:rPr lang="en-US" altLang="en-US" dirty="0" smtClean="0"/>
              <a:t>circulation,  H moving speed</a:t>
            </a:r>
            <a:endParaRPr lang="en-US" altLang="en-US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/>
              <a:t> Small diff -&gt; large diff later;  Improve </a:t>
            </a:r>
            <a:r>
              <a:rPr lang="en-US" altLang="en-US" dirty="0" err="1"/>
              <a:t>phys</a:t>
            </a:r>
            <a:r>
              <a:rPr lang="en-US" altLang="en-US" dirty="0"/>
              <a:t> ? Ensemble ?  </a:t>
            </a:r>
            <a:r>
              <a:rPr lang="en-US" altLang="en-US" dirty="0" smtClean="0"/>
              <a:t> 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8A635A-A8AC-4494-A058-0ACCDADE1633}" type="slidenum">
              <a:rPr lang="en-US" altLang="en-US">
                <a:solidFill>
                  <a:srgbClr val="898989"/>
                </a:solidFill>
              </a:rPr>
              <a:pPr eaLnBrk="1" hangingPunct="1"/>
              <a:t>31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7651" name="Picture 1" descr="loop_com_windshear200-85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3300"/>
            <a:ext cx="9144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1905000" y="914400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/>
              <a:t>200-850mb wind shear</a:t>
            </a:r>
          </a:p>
        </p:txBody>
      </p:sp>
      <p:sp>
        <p:nvSpPr>
          <p:cNvPr id="27653" name="TextBox 3"/>
          <p:cNvSpPr txBox="1">
            <a:spLocks noChangeArrowheads="1"/>
          </p:cNvSpPr>
          <p:nvPr/>
        </p:nvSpPr>
        <p:spPr bwMode="auto">
          <a:xfrm>
            <a:off x="762000" y="1905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GFSANA</a:t>
            </a:r>
          </a:p>
        </p:txBody>
      </p:sp>
      <p:sp>
        <p:nvSpPr>
          <p:cNvPr id="27654" name="TextBox 4"/>
          <p:cNvSpPr txBox="1">
            <a:spLocks noChangeArrowheads="1"/>
          </p:cNvSpPr>
          <p:nvPr/>
        </p:nvSpPr>
        <p:spPr bwMode="auto">
          <a:xfrm>
            <a:off x="3886200" y="19050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/>
              <a:t>H131</a:t>
            </a:r>
          </a:p>
        </p:txBody>
      </p:sp>
      <p:sp>
        <p:nvSpPr>
          <p:cNvPr id="27655" name="TextBox 5"/>
          <p:cNvSpPr txBox="1">
            <a:spLocks noChangeArrowheads="1"/>
          </p:cNvSpPr>
          <p:nvPr/>
        </p:nvSpPr>
        <p:spPr bwMode="auto">
          <a:xfrm>
            <a:off x="6629400" y="19050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H131-GFSANA</a:t>
            </a: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609600" y="5105400"/>
            <a:ext cx="5181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Before 48hr, similar pattern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Overall, H131 shear larger over ocean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DF878C-4040-4AB2-96F9-90CF28ED9466}" type="slidenum">
              <a:rPr lang="en-US" altLang="en-US">
                <a:solidFill>
                  <a:srgbClr val="898989"/>
                </a:solidFill>
              </a:rPr>
              <a:pPr eaLnBrk="1" hangingPunct="1"/>
              <a:t>32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8675" name="Picture 6" descr="TMPsfc_g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85825"/>
            <a:ext cx="38862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 descr="TMPsfc_h131-g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40163"/>
            <a:ext cx="38100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TMPsfc_h13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912813"/>
            <a:ext cx="385127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143000" y="533400"/>
            <a:ext cx="708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Skin temperature over CONUS</a:t>
            </a:r>
          </a:p>
        </p:txBody>
      </p: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0" y="21336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GFSANA</a:t>
            </a:r>
          </a:p>
        </p:txBody>
      </p:sp>
      <p:sp>
        <p:nvSpPr>
          <p:cNvPr id="28680" name="Text Box 11"/>
          <p:cNvSpPr txBox="1">
            <a:spLocks noChangeArrowheads="1"/>
          </p:cNvSpPr>
          <p:nvPr/>
        </p:nvSpPr>
        <p:spPr bwMode="auto">
          <a:xfrm>
            <a:off x="8153400" y="2057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H131</a:t>
            </a:r>
          </a:p>
        </p:txBody>
      </p:sp>
      <p:sp>
        <p:nvSpPr>
          <p:cNvPr id="28681" name="Text Box 12"/>
          <p:cNvSpPr txBox="1">
            <a:spLocks noChangeArrowheads="1"/>
          </p:cNvSpPr>
          <p:nvPr/>
        </p:nvSpPr>
        <p:spPr bwMode="auto">
          <a:xfrm>
            <a:off x="6400800" y="48768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H131-GFSANA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538BF-CEA8-473F-937E-60813FA83062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7" y="1905000"/>
            <a:ext cx="8197269" cy="437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2032" y="6858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Application to West Pacific Area</a:t>
            </a:r>
          </a:p>
          <a:p>
            <a:endParaRPr lang="en-US" dirty="0" smtClean="0"/>
          </a:p>
          <a:p>
            <a:r>
              <a:rPr lang="en-US" dirty="0" smtClean="0"/>
              <a:t>Track errors partly due to </a:t>
            </a:r>
            <a:r>
              <a:rPr lang="en-US" dirty="0" smtClean="0"/>
              <a:t>Weaker Western Subtropical High(16W)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590800"/>
            <a:ext cx="61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876800"/>
            <a:ext cx="61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48h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419600" y="2057400"/>
            <a:ext cx="838200" cy="1143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00200" y="2057400"/>
            <a:ext cx="838200" cy="1143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24000" y="4343400"/>
            <a:ext cx="838200" cy="1143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19600" y="4267200"/>
            <a:ext cx="838200" cy="1143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solidFill>
                  <a:schemeClr val="tx1"/>
                </a:solidFill>
                <a:latin typeface="+mn-lt"/>
              </a:rPr>
              <a:t>Summary</a:t>
            </a:r>
          </a:p>
        </p:txBody>
      </p:sp>
      <p:sp>
        <p:nvSpPr>
          <p:cNvPr id="31747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/>
            <a:r>
              <a:rPr lang="en-US" altLang="en-US" sz="3100" dirty="0" smtClean="0"/>
              <a:t>Evaluation of HWRF-generated  large-scale fields is introduced, may further </a:t>
            </a:r>
            <a:r>
              <a:rPr lang="en-US" altLang="en-US" sz="3100" dirty="0" smtClean="0"/>
              <a:t>develop</a:t>
            </a:r>
          </a:p>
          <a:p>
            <a:pPr marL="0" indent="0" eaLnBrk="1" hangingPunct="1">
              <a:buNone/>
            </a:pPr>
            <a:endParaRPr lang="en-US" altLang="en-US" sz="3100" dirty="0" smtClean="0"/>
          </a:p>
          <a:p>
            <a:pPr eaLnBrk="1" hangingPunct="1"/>
            <a:r>
              <a:rPr lang="en-US" altLang="en-US" sz="3100" dirty="0" smtClean="0"/>
              <a:t>Sandy case indicates </a:t>
            </a:r>
            <a:endParaRPr lang="en-US" altLang="en-US" sz="3100" dirty="0" smtClean="0"/>
          </a:p>
          <a:p>
            <a:pPr>
              <a:buNone/>
            </a:pPr>
            <a:r>
              <a:rPr lang="en-US" altLang="en-US" sz="3100" dirty="0" smtClean="0"/>
              <a:t>       - </a:t>
            </a:r>
            <a:r>
              <a:rPr lang="en-US" altLang="en-US" sz="3100" dirty="0"/>
              <a:t>generally very good spatial distribution</a:t>
            </a:r>
          </a:p>
          <a:p>
            <a:pPr>
              <a:buNone/>
            </a:pPr>
            <a:r>
              <a:rPr lang="en-US" altLang="en-US" sz="3100" dirty="0"/>
              <a:t>       - point-to-point differences may be large</a:t>
            </a:r>
          </a:p>
          <a:p>
            <a:pPr>
              <a:buNone/>
            </a:pPr>
            <a:r>
              <a:rPr lang="en-US" altLang="en-US" sz="3100" dirty="0"/>
              <a:t>       - obvious diurnal cycles of temp, humidity difference</a:t>
            </a:r>
          </a:p>
          <a:p>
            <a:pPr>
              <a:buNone/>
            </a:pPr>
            <a:r>
              <a:rPr lang="en-US" altLang="en-US" sz="3100" dirty="0"/>
              <a:t>       - colder over land, a bit warmer over ocean</a:t>
            </a:r>
          </a:p>
          <a:p>
            <a:pPr>
              <a:buNone/>
            </a:pPr>
            <a:r>
              <a:rPr lang="en-US" altLang="en-US" sz="3100" dirty="0"/>
              <a:t>       - skill scores changes with time differently on different scales</a:t>
            </a:r>
          </a:p>
          <a:p>
            <a:pPr marL="0" indent="0" eaLnBrk="1" hangingPunct="1">
              <a:buNone/>
            </a:pPr>
            <a:endParaRPr lang="en-US" altLang="en-US" sz="3100" dirty="0" smtClean="0"/>
          </a:p>
          <a:p>
            <a:pPr eaLnBrk="1" hangingPunct="1"/>
            <a:r>
              <a:rPr lang="en-US" altLang="en-US" sz="3100" dirty="0" smtClean="0"/>
              <a:t>Future work:  Continue to develop evaluation (including precipitation…);  try more cases….</a:t>
            </a:r>
            <a:endParaRPr lang="en-US" altLang="en-US" sz="3100" dirty="0" smtClean="0"/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       </a:t>
            </a:r>
            <a:endParaRPr lang="en-US" altLang="en-US" sz="2400" dirty="0" smtClean="0"/>
          </a:p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sp>
        <p:nvSpPr>
          <p:cNvPr id="3789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34DC6B-EC37-4F3E-A1B4-002FCD4AEB09}" type="slidenum">
              <a:rPr lang="en-US" altLang="en-US">
                <a:solidFill>
                  <a:srgbClr val="898989"/>
                </a:solidFill>
              </a:rPr>
              <a:pPr eaLnBrk="1" hangingPunct="1"/>
              <a:t>34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538BF-CEA8-473F-937E-60813FA83062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9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62000"/>
            <a:ext cx="8458200" cy="5715000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sz="4300" dirty="0" smtClean="0"/>
              <a:t>Data and Method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en-US" sz="43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Data</a:t>
            </a:r>
            <a:endParaRPr lang="en-US" altLang="en-US" dirty="0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dirty="0" smtClean="0"/>
              <a:t>       </a:t>
            </a:r>
            <a:r>
              <a:rPr lang="en-US" altLang="en-US" sz="2800" dirty="0" smtClean="0"/>
              <a:t>“</a:t>
            </a:r>
            <a:r>
              <a:rPr lang="en-US" altLang="en-US" sz="2800" dirty="0" err="1" smtClean="0"/>
              <a:t>obs</a:t>
            </a:r>
            <a:r>
              <a:rPr lang="en-US" altLang="en-US" sz="2800" dirty="0" smtClean="0"/>
              <a:t>”      </a:t>
            </a:r>
            <a:r>
              <a:rPr lang="en-US" altLang="en-US" sz="2800" dirty="0" smtClean="0"/>
              <a:t>---  GFS analysis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dirty="0" smtClean="0"/>
              <a:t>       model </a:t>
            </a:r>
            <a:r>
              <a:rPr lang="en-US" altLang="en-US" sz="2800" dirty="0" smtClean="0"/>
              <a:t>   ---  </a:t>
            </a:r>
            <a:r>
              <a:rPr lang="en-US" altLang="en-US" sz="2800" dirty="0" smtClean="0"/>
              <a:t>HWRF H131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Method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dirty="0" smtClean="0"/>
              <a:t>      </a:t>
            </a:r>
            <a:r>
              <a:rPr lang="en-US" altLang="en-US" sz="2800" dirty="0" smtClean="0"/>
              <a:t>Use an evaluation package (…..still being built)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1800" dirty="0" smtClean="0"/>
              <a:t>         </a:t>
            </a:r>
            <a:r>
              <a:rPr lang="en-US" altLang="en-US" sz="1800" u="sng" dirty="0" smtClean="0"/>
              <a:t>Functions</a:t>
            </a:r>
            <a:endParaRPr lang="en-US" altLang="en-US" sz="1800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 smtClean="0"/>
              <a:t>           </a:t>
            </a:r>
            <a:r>
              <a:rPr lang="en-US" altLang="en-US" sz="1800" dirty="0" smtClean="0">
                <a:cs typeface="Arial" charset="0"/>
              </a:rPr>
              <a:t>►  Direct comparisons, difference, statistics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 smtClean="0">
                <a:cs typeface="Arial" charset="0"/>
              </a:rPr>
              <a:t>           ►  Layer-average comparison (e.g., wind), shear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 smtClean="0">
                <a:cs typeface="Arial" charset="0"/>
              </a:rPr>
              <a:t>           ►  Derived variables </a:t>
            </a:r>
          </a:p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en-US" sz="1800" dirty="0" smtClean="0">
                <a:cs typeface="Arial" charset="0"/>
              </a:rPr>
              <a:t>         </a:t>
            </a:r>
            <a:r>
              <a:rPr lang="en-US" altLang="en-US" sz="1800" u="sng" dirty="0" smtClean="0">
                <a:cs typeface="Arial" charset="0"/>
              </a:rPr>
              <a:t>Steps</a:t>
            </a:r>
            <a:endParaRPr lang="en-US" altLang="en-US" sz="1800" u="sng" dirty="0" smtClean="0">
              <a:cs typeface="Arial" charset="0"/>
            </a:endParaRPr>
          </a:p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en-US" sz="1800" dirty="0" smtClean="0">
                <a:cs typeface="Arial" charset="0"/>
              </a:rPr>
              <a:t>          ► </a:t>
            </a:r>
            <a:r>
              <a:rPr lang="en-US" altLang="en-US" sz="1800" dirty="0" smtClean="0"/>
              <a:t>Get meteorological data from GFS ANA and from HWRF GRIB files + track data</a:t>
            </a:r>
          </a:p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en-US" sz="1800" dirty="0" smtClean="0">
                <a:cs typeface="Arial" charset="0"/>
              </a:rPr>
              <a:t> </a:t>
            </a:r>
            <a:r>
              <a:rPr lang="en-US" altLang="en-US" sz="1800" dirty="0" smtClean="0"/>
              <a:t>         </a:t>
            </a:r>
            <a:r>
              <a:rPr lang="en-US" altLang="en-US" sz="1800" dirty="0" smtClean="0">
                <a:cs typeface="Arial" charset="0"/>
              </a:rPr>
              <a:t>► </a:t>
            </a:r>
            <a:r>
              <a:rPr lang="en-US" altLang="en-US" sz="1800" dirty="0" smtClean="0"/>
              <a:t>Bi-linearly Interpolate all to a common grid system</a:t>
            </a:r>
          </a:p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en-US" sz="1800" dirty="0" smtClean="0">
                <a:cs typeface="Arial" charset="0"/>
              </a:rPr>
              <a:t>          ►</a:t>
            </a:r>
            <a:r>
              <a:rPr lang="en-US" altLang="en-US" sz="1800" dirty="0" smtClean="0"/>
              <a:t> Compute statistics</a:t>
            </a:r>
          </a:p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en-US" sz="1800" dirty="0" smtClean="0">
                <a:cs typeface="Arial" charset="0"/>
              </a:rPr>
              <a:t>          ►</a:t>
            </a:r>
            <a:r>
              <a:rPr lang="en-US" altLang="en-US" sz="1800" dirty="0" smtClean="0"/>
              <a:t> Graphics 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898589-A911-4E2C-9D3B-19C5FA21A77C}" type="slidenum">
              <a:rPr lang="en-US" altLang="en-US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F0E4B7-C3EE-4A26-978E-DD1818D01E9A}" type="slidenum">
              <a:rPr lang="en-US" altLang="en-US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16667" r="3125" b="17708"/>
          <a:stretch>
            <a:fillRect/>
          </a:stretch>
        </p:blipFill>
        <p:spPr bwMode="auto">
          <a:xfrm>
            <a:off x="381000" y="1600200"/>
            <a:ext cx="39624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13542" r="16406" b="11458"/>
          <a:stretch>
            <a:fillRect/>
          </a:stretch>
        </p:blipFill>
        <p:spPr bwMode="auto">
          <a:xfrm>
            <a:off x="5638800" y="1676400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524000" y="4495800"/>
            <a:ext cx="20574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4" name="Line 7"/>
          <p:cNvSpPr>
            <a:spLocks noChangeShapeType="1"/>
          </p:cNvSpPr>
          <p:nvPr/>
        </p:nvSpPr>
        <p:spPr bwMode="auto">
          <a:xfrm>
            <a:off x="2590800" y="4495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auto">
          <a:xfrm>
            <a:off x="1524000" y="52578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Rectangle 10"/>
          <p:cNvSpPr>
            <a:spLocks noChangeArrowheads="1"/>
          </p:cNvSpPr>
          <p:nvPr/>
        </p:nvSpPr>
        <p:spPr bwMode="auto">
          <a:xfrm>
            <a:off x="5867400" y="4495800"/>
            <a:ext cx="20574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7" name="Line 11"/>
          <p:cNvSpPr>
            <a:spLocks noChangeShapeType="1"/>
          </p:cNvSpPr>
          <p:nvPr/>
        </p:nvSpPr>
        <p:spPr bwMode="auto">
          <a:xfrm>
            <a:off x="6934200" y="4495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Line 12"/>
          <p:cNvSpPr>
            <a:spLocks noChangeShapeType="1"/>
          </p:cNvSpPr>
          <p:nvPr/>
        </p:nvSpPr>
        <p:spPr bwMode="auto">
          <a:xfrm>
            <a:off x="5867400" y="52578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Text Box 14"/>
          <p:cNvSpPr txBox="1">
            <a:spLocks noChangeArrowheads="1"/>
          </p:cNvSpPr>
          <p:nvPr/>
        </p:nvSpPr>
        <p:spPr bwMode="auto">
          <a:xfrm>
            <a:off x="2057400" y="563562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smtClean="0">
                <a:latin typeface="+mn-lt"/>
              </a:rPr>
              <a:t>Workflow</a:t>
            </a:r>
            <a:endParaRPr lang="en-US" altLang="en-US" sz="3200" dirty="0">
              <a:latin typeface="+mn-lt"/>
            </a:endParaRPr>
          </a:p>
        </p:txBody>
      </p:sp>
      <p:sp>
        <p:nvSpPr>
          <p:cNvPr id="7180" name="Line 15"/>
          <p:cNvSpPr>
            <a:spLocks noChangeShapeType="1"/>
          </p:cNvSpPr>
          <p:nvPr/>
        </p:nvSpPr>
        <p:spPr bwMode="auto">
          <a:xfrm>
            <a:off x="2743200" y="37338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16"/>
          <p:cNvSpPr>
            <a:spLocks noChangeShapeType="1"/>
          </p:cNvSpPr>
          <p:nvPr/>
        </p:nvSpPr>
        <p:spPr bwMode="auto">
          <a:xfrm flipH="1">
            <a:off x="6477000" y="36576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AutoShape 18"/>
          <p:cNvSpPr>
            <a:spLocks noChangeArrowheads="1"/>
          </p:cNvSpPr>
          <p:nvPr/>
        </p:nvSpPr>
        <p:spPr bwMode="auto">
          <a:xfrm>
            <a:off x="3733800" y="5410200"/>
            <a:ext cx="1905000" cy="228600"/>
          </a:xfrm>
          <a:prstGeom prst="leftRightArrow">
            <a:avLst>
              <a:gd name="adj1" fmla="val 50000"/>
              <a:gd name="adj2" fmla="val 16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3" name="Text Box 19"/>
          <p:cNvSpPr txBox="1">
            <a:spLocks noChangeArrowheads="1"/>
          </p:cNvSpPr>
          <p:nvPr/>
        </p:nvSpPr>
        <p:spPr bwMode="auto">
          <a:xfrm>
            <a:off x="3733800" y="4876800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smtClean="0"/>
              <a:t>Comparison</a:t>
            </a:r>
            <a:endParaRPr lang="en-US" altLang="en-US" sz="2400" dirty="0"/>
          </a:p>
        </p:txBody>
      </p:sp>
      <p:sp>
        <p:nvSpPr>
          <p:cNvPr id="7184" name="TextBox 16"/>
          <p:cNvSpPr txBox="1">
            <a:spLocks noChangeArrowheads="1"/>
          </p:cNvSpPr>
          <p:nvPr/>
        </p:nvSpPr>
        <p:spPr bwMode="auto">
          <a:xfrm>
            <a:off x="1752600" y="12954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GFS-ANA</a:t>
            </a:r>
          </a:p>
        </p:txBody>
      </p:sp>
      <p:sp>
        <p:nvSpPr>
          <p:cNvPr id="7185" name="TextBox 17"/>
          <p:cNvSpPr txBox="1">
            <a:spLocks noChangeArrowheads="1"/>
          </p:cNvSpPr>
          <p:nvPr/>
        </p:nvSpPr>
        <p:spPr bwMode="auto">
          <a:xfrm>
            <a:off x="6400800" y="13827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HWRF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886200" y="5638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smtClean="0"/>
              <a:t>Analysis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1E1C34-9ACB-445D-8777-C77B7905C231}" type="slidenum">
              <a:rPr lang="en-US" altLang="en-US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032" name="Text Box 5"/>
          <p:cNvSpPr txBox="1">
            <a:spLocks noChangeArrowheads="1"/>
          </p:cNvSpPr>
          <p:nvPr/>
        </p:nvSpPr>
        <p:spPr bwMode="auto">
          <a:xfrm>
            <a:off x="2133600" y="715962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</a:rPr>
              <a:t>Statistics (skill scores)</a:t>
            </a:r>
          </a:p>
        </p:txBody>
      </p:sp>
      <p:sp>
        <p:nvSpPr>
          <p:cNvPr id="1033" name="Text Box 6"/>
          <p:cNvSpPr txBox="1">
            <a:spLocks noChangeArrowheads="1"/>
          </p:cNvSpPr>
          <p:nvPr/>
        </p:nvSpPr>
        <p:spPr bwMode="auto">
          <a:xfrm>
            <a:off x="685800" y="1447800"/>
            <a:ext cx="80772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800" dirty="0"/>
              <a:t> </a:t>
            </a:r>
            <a:r>
              <a:rPr lang="en-US" altLang="en-US" sz="2800" dirty="0">
                <a:latin typeface="+mn-lt"/>
              </a:rPr>
              <a:t>Mean difference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 RMS of difference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 Max difference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 Min difference 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 Spatial </a:t>
            </a:r>
            <a:r>
              <a:rPr lang="en-US" altLang="en-US" sz="2800" dirty="0" smtClean="0">
                <a:latin typeface="+mn-lt"/>
              </a:rPr>
              <a:t>correlation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 Scale-dependent </a:t>
            </a:r>
            <a:r>
              <a:rPr lang="en-US" altLang="en-US" sz="2800" i="1" dirty="0">
                <a:latin typeface="+mn-lt"/>
              </a:rPr>
              <a:t>R, </a:t>
            </a:r>
            <a:r>
              <a:rPr lang="en-US" altLang="en-US" sz="2800" i="1" dirty="0" smtClean="0">
                <a:latin typeface="+mn-lt"/>
              </a:rPr>
              <a:t>RMS. </a:t>
            </a:r>
            <a:r>
              <a:rPr lang="en-US" altLang="en-US" sz="2800" dirty="0" smtClean="0">
                <a:latin typeface="+mn-lt"/>
              </a:rPr>
              <a:t>  </a:t>
            </a:r>
            <a:r>
              <a:rPr lang="en-US" altLang="en-US" sz="2800" i="1" dirty="0" smtClean="0">
                <a:latin typeface="+mn-lt"/>
              </a:rPr>
              <a:t>R</a:t>
            </a:r>
            <a:r>
              <a:rPr lang="en-US" altLang="en-US" sz="2800" dirty="0" smtClean="0">
                <a:latin typeface="+mn-lt"/>
              </a:rPr>
              <a:t>(</a:t>
            </a:r>
            <a:r>
              <a:rPr lang="en-US" altLang="en-US" sz="2800" i="1" dirty="0" smtClean="0">
                <a:latin typeface="+mn-lt"/>
              </a:rPr>
              <a:t>L</a:t>
            </a:r>
            <a:r>
              <a:rPr lang="en-US" altLang="en-US" sz="2800" dirty="0">
                <a:latin typeface="+mn-lt"/>
              </a:rPr>
              <a:t>), </a:t>
            </a:r>
            <a:r>
              <a:rPr lang="en-US" altLang="en-US" sz="2800" i="1" dirty="0">
                <a:latin typeface="+mn-lt"/>
              </a:rPr>
              <a:t>RMS</a:t>
            </a:r>
            <a:r>
              <a:rPr lang="en-US" altLang="en-US" sz="2800" dirty="0">
                <a:latin typeface="+mn-lt"/>
              </a:rPr>
              <a:t>(</a:t>
            </a:r>
            <a:r>
              <a:rPr lang="en-US" altLang="en-US" sz="2800" i="1" dirty="0">
                <a:latin typeface="+mn-lt"/>
              </a:rPr>
              <a:t>L</a:t>
            </a:r>
            <a:r>
              <a:rPr lang="en-US" altLang="en-US" sz="2800" dirty="0">
                <a:latin typeface="+mn-lt"/>
              </a:rPr>
              <a:t>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smtClean="0">
                <a:latin typeface="+mn-lt"/>
              </a:rPr>
              <a:t>……More </a:t>
            </a:r>
            <a:r>
              <a:rPr lang="en-US" altLang="en-US" sz="2800" dirty="0">
                <a:latin typeface="+mn-lt"/>
              </a:rPr>
              <a:t>products….</a:t>
            </a:r>
            <a:endParaRPr lang="en-US" altLang="en-US" dirty="0">
              <a:latin typeface="+mn-lt"/>
            </a:endParaRP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560276"/>
              </p:ext>
            </p:extLst>
          </p:nvPr>
        </p:nvGraphicFramePr>
        <p:xfrm>
          <a:off x="4800600" y="1447800"/>
          <a:ext cx="31115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" name="公式" r:id="rId4" imgW="1244520" imgH="241200" progId="Equation.3">
                  <p:embed/>
                </p:oleObj>
              </mc:Choice>
              <mc:Fallback>
                <p:oleObj name="公式" r:id="rId4" imgW="124452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447800"/>
                        <a:ext cx="311150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4832350" y="2028825"/>
          <a:ext cx="339725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" name="公式" r:id="rId6" imgW="1358640" imgH="330120" progId="Equation.3">
                  <p:embed/>
                </p:oleObj>
              </mc:Choice>
              <mc:Fallback>
                <p:oleObj name="公式" r:id="rId6" imgW="1358640" imgH="3301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028825"/>
                        <a:ext cx="339725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166185"/>
              </p:ext>
            </p:extLst>
          </p:nvPr>
        </p:nvGraphicFramePr>
        <p:xfrm>
          <a:off x="4903788" y="2782887"/>
          <a:ext cx="3097212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" name="公式" r:id="rId8" imgW="1155600" imgH="241200" progId="Equation.3">
                  <p:embed/>
                </p:oleObj>
              </mc:Choice>
              <mc:Fallback>
                <p:oleObj name="公式" r:id="rId8" imgW="1155600" imgH="241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3788" y="2782887"/>
                        <a:ext cx="3097212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880110"/>
              </p:ext>
            </p:extLst>
          </p:nvPr>
        </p:nvGraphicFramePr>
        <p:xfrm>
          <a:off x="4953000" y="3429000"/>
          <a:ext cx="29813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" name="公式" r:id="rId10" imgW="1130040" imgH="241200" progId="Equation.3">
                  <p:embed/>
                </p:oleObj>
              </mc:Choice>
              <mc:Fallback>
                <p:oleObj name="公式" r:id="rId10" imgW="113004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429000"/>
                        <a:ext cx="2981325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551044"/>
              </p:ext>
            </p:extLst>
          </p:nvPr>
        </p:nvGraphicFramePr>
        <p:xfrm>
          <a:off x="3717403" y="4572000"/>
          <a:ext cx="5029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" name="公式" r:id="rId12" imgW="2387520" imgH="241200" progId="Equation.3">
                  <p:embed/>
                </p:oleObj>
              </mc:Choice>
              <mc:Fallback>
                <p:oleObj name="公式" r:id="rId12" imgW="2387520" imgH="241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7403" y="4572000"/>
                        <a:ext cx="50292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DE5724-70A8-4F9F-AB23-6FF68AF07C1E}" type="slidenum">
              <a:rPr lang="en-US" altLang="en-US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129496" y="1066800"/>
            <a:ext cx="70104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dirty="0" smtClean="0">
                <a:latin typeface="+mn-lt"/>
              </a:rPr>
              <a:t>Results</a:t>
            </a:r>
          </a:p>
          <a:p>
            <a:pPr algn="ctr" eaLnBrk="1" hangingPunct="1"/>
            <a:endParaRPr lang="en-US" altLang="en-US" sz="2800" dirty="0">
              <a:solidFill>
                <a:schemeClr val="accent2"/>
              </a:solidFill>
              <a:latin typeface="+mn-lt"/>
            </a:endParaRPr>
          </a:p>
          <a:p>
            <a:pPr eaLnBrk="1" hangingPunct="1"/>
            <a:r>
              <a:rPr lang="en-US" altLang="en-US" sz="2800" dirty="0" smtClean="0">
                <a:latin typeface="+mn-lt"/>
              </a:rPr>
              <a:t>- Time </a:t>
            </a:r>
            <a:r>
              <a:rPr lang="en-US" altLang="en-US" sz="2800" dirty="0">
                <a:latin typeface="+mn-lt"/>
              </a:rPr>
              <a:t>series of statistics</a:t>
            </a:r>
          </a:p>
          <a:p>
            <a:pPr eaLnBrk="1" hangingPunct="1"/>
            <a:endParaRPr lang="en-US" altLang="en-US" sz="2800" dirty="0" smtClean="0">
              <a:latin typeface="+mn-lt"/>
            </a:endParaRPr>
          </a:p>
          <a:p>
            <a:pPr eaLnBrk="1" hangingPunct="1"/>
            <a:r>
              <a:rPr lang="en-US" altLang="en-US" sz="2800" dirty="0" smtClean="0">
                <a:latin typeface="+mn-lt"/>
              </a:rPr>
              <a:t>- Correlation </a:t>
            </a:r>
            <a:r>
              <a:rPr lang="en-US" altLang="en-US" sz="2800" dirty="0">
                <a:latin typeface="+mn-lt"/>
              </a:rPr>
              <a:t>on different scales </a:t>
            </a:r>
            <a:endParaRPr lang="en-US" altLang="en-US" sz="2800" dirty="0" smtClean="0">
              <a:latin typeface="+mn-lt"/>
            </a:endParaRPr>
          </a:p>
          <a:p>
            <a:pPr eaLnBrk="1" hangingPunct="1">
              <a:buFontTx/>
              <a:buChar char="-"/>
            </a:pPr>
            <a:endParaRPr lang="en-US" altLang="en-US" sz="2800" dirty="0">
              <a:latin typeface="+mn-lt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latin typeface="+mn-lt"/>
              </a:rPr>
              <a:t> Differences in 2-D spatial distributions</a:t>
            </a:r>
          </a:p>
          <a:p>
            <a:pPr eaLnBrk="1" hangingPunct="1"/>
            <a:r>
              <a:rPr lang="en-US" altLang="en-US" sz="2800" dirty="0">
                <a:latin typeface="+mn-lt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538BF-CEA8-473F-937E-60813FA83062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066800" y="2312754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n-lt"/>
              </a:rPr>
              <a:t>1. Time series of skill scores (statistics)</a:t>
            </a:r>
            <a:endParaRPr lang="en-US" sz="3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HGT 500mb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RH 850mb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TMP 850mb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TMP SFC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n-lt"/>
              </a:rPr>
              <a:t>WIND 10m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720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94E1CE-5D91-45B0-B374-2E7C66645D10}" type="slidenum">
              <a:rPr lang="en-US" altLang="en-US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1223058" y="1219200"/>
            <a:ext cx="6403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 smtClean="0"/>
              <a:t>Use Sandy18L 2012102512 as an example </a:t>
            </a:r>
            <a:endParaRPr lang="en-US" altLang="en-US" sz="2400" dirty="0"/>
          </a:p>
        </p:txBody>
      </p:sp>
      <p:pic>
        <p:nvPicPr>
          <p:cNvPr id="9220" name="Picture 5" descr="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6473" r="14999" b="4207"/>
          <a:stretch>
            <a:fillRect/>
          </a:stretch>
        </p:blipFill>
        <p:spPr bwMode="auto">
          <a:xfrm>
            <a:off x="914400" y="2059692"/>
            <a:ext cx="4267200" cy="403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5334000" y="3429000"/>
            <a:ext cx="33528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/>
              <a:t>Overview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Go to different directions roughly after 2 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TC102455519[[fn=Winter]]</Template>
  <TotalTime>4260</TotalTime>
  <Words>957</Words>
  <Application>Microsoft Office PowerPoint</Application>
  <PresentationFormat>On-screen Show (4:3)</PresentationFormat>
  <Paragraphs>271</Paragraphs>
  <Slides>35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Wingdings</vt:lpstr>
      <vt:lpstr>Courier New</vt:lpstr>
      <vt:lpstr>Arabic Typesetting</vt:lpstr>
      <vt:lpstr>Flow</vt:lpstr>
      <vt:lpstr>Microsoft 公式 3.0</vt:lpstr>
      <vt:lpstr>Microsoft Equation 3.0</vt:lpstr>
      <vt:lpstr>Comparing HWRF Large-scale fields with GFS analysis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DOC/NOAA/NWS/NCEP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weiguo.wang</dc:creator>
  <cp:lastModifiedBy>Weiguo Wang</cp:lastModifiedBy>
  <cp:revision>188</cp:revision>
  <cp:lastPrinted>2013-08-14T20:58:33Z</cp:lastPrinted>
  <dcterms:created xsi:type="dcterms:W3CDTF">2013-04-16T15:31:26Z</dcterms:created>
  <dcterms:modified xsi:type="dcterms:W3CDTF">2013-08-15T14:03:57Z</dcterms:modified>
</cp:coreProperties>
</file>