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2" r:id="rId2"/>
  </p:sldMasterIdLst>
  <p:sldIdLst>
    <p:sldId id="257" r:id="rId3"/>
    <p:sldId id="258" r:id="rId4"/>
    <p:sldId id="310" r:id="rId5"/>
    <p:sldId id="309" r:id="rId6"/>
    <p:sldId id="304" r:id="rId7"/>
    <p:sldId id="30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research\lake%20paper\tracks%20and%20fcst%20slp%20and%20winds\track%20errors_d0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research\lake%20paper\tracks%20and%20fcst%20slp%20and%20winds\track%20errors_d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Fay D02/9km</a:t>
            </a:r>
            <a:r>
              <a:rPr lang="en-US" baseline="0" dirty="0"/>
              <a:t> Noah LSM Ensemble </a:t>
            </a:r>
            <a:r>
              <a:rPr lang="en-US" dirty="0" smtClean="0"/>
              <a:t>Mean </a:t>
            </a:r>
            <a:r>
              <a:rPr lang="en-US" dirty="0"/>
              <a:t>Sea Level Pressure over</a:t>
            </a:r>
            <a:r>
              <a:rPr lang="en-US" baseline="0" dirty="0"/>
              <a:t> Time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Best Track</c:v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Sheet2!$G$9:$G$39</c:f>
              <c:numCache>
                <c:formatCode>General</c:formatCode>
                <c:ptCount val="31"/>
                <c:pt idx="0">
                  <c:v>997</c:v>
                </c:pt>
                <c:pt idx="6">
                  <c:v>994</c:v>
                </c:pt>
                <c:pt idx="12">
                  <c:v>988</c:v>
                </c:pt>
                <c:pt idx="18">
                  <c:v>986</c:v>
                </c:pt>
                <c:pt idx="24">
                  <c:v>988</c:v>
                </c:pt>
                <c:pt idx="30">
                  <c:v>992</c:v>
                </c:pt>
              </c:numCache>
            </c:numRef>
          </c:val>
          <c:smooth val="0"/>
        </c:ser>
        <c:ser>
          <c:idx val="1"/>
          <c:order val="1"/>
          <c:tx>
            <c:v>Noah</c:v>
          </c:tx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Sheet2!$T$9:$T$39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982.91600000000005</c:v>
                </c:pt>
                <c:pt idx="2">
                  <c:v>983.09900000000005</c:v>
                </c:pt>
                <c:pt idx="3">
                  <c:v>984.09400000000005</c:v>
                </c:pt>
                <c:pt idx="4">
                  <c:v>982.90200000000004</c:v>
                </c:pt>
                <c:pt idx="5">
                  <c:v>981.78499999999997</c:v>
                </c:pt>
                <c:pt idx="6">
                  <c:v>981.58500000000004</c:v>
                </c:pt>
                <c:pt idx="7">
                  <c:v>983.00099999999998</c:v>
                </c:pt>
                <c:pt idx="8">
                  <c:v>981.88499999999999</c:v>
                </c:pt>
                <c:pt idx="9">
                  <c:v>982.82500000000005</c:v>
                </c:pt>
                <c:pt idx="10">
                  <c:v>982.64</c:v>
                </c:pt>
                <c:pt idx="11">
                  <c:v>983.7</c:v>
                </c:pt>
                <c:pt idx="12">
                  <c:v>984.601</c:v>
                </c:pt>
                <c:pt idx="13">
                  <c:v>985.16800000000001</c:v>
                </c:pt>
                <c:pt idx="14">
                  <c:v>985.149</c:v>
                </c:pt>
                <c:pt idx="15">
                  <c:v>984.923</c:v>
                </c:pt>
                <c:pt idx="16">
                  <c:v>984.18299999999999</c:v>
                </c:pt>
                <c:pt idx="17">
                  <c:v>983.91499999999996</c:v>
                </c:pt>
                <c:pt idx="18">
                  <c:v>983.85400000000004</c:v>
                </c:pt>
                <c:pt idx="19">
                  <c:v>984.24300000000005</c:v>
                </c:pt>
                <c:pt idx="20">
                  <c:v>984.41600000000005</c:v>
                </c:pt>
                <c:pt idx="21">
                  <c:v>984.64300000000003</c:v>
                </c:pt>
                <c:pt idx="22">
                  <c:v>985.33100000000002</c:v>
                </c:pt>
                <c:pt idx="23">
                  <c:v>985.43200000000002</c:v>
                </c:pt>
                <c:pt idx="24">
                  <c:v>985.577</c:v>
                </c:pt>
                <c:pt idx="25">
                  <c:v>985.18200000000002</c:v>
                </c:pt>
                <c:pt idx="26">
                  <c:v>985.72</c:v>
                </c:pt>
                <c:pt idx="27">
                  <c:v>985.36699999999996</c:v>
                </c:pt>
                <c:pt idx="28">
                  <c:v>985.94500000000005</c:v>
                </c:pt>
                <c:pt idx="29">
                  <c:v>985.83900000000006</c:v>
                </c:pt>
                <c:pt idx="30">
                  <c:v>986.03200000000004</c:v>
                </c:pt>
              </c:numCache>
            </c:numRef>
          </c:val>
          <c:smooth val="0"/>
        </c:ser>
        <c:ser>
          <c:idx val="2"/>
          <c:order val="2"/>
          <c:tx>
            <c:v>No Wet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Sheet2!$V$9:$V$39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982.92</c:v>
                </c:pt>
                <c:pt idx="2">
                  <c:v>983.09199999999998</c:v>
                </c:pt>
                <c:pt idx="3">
                  <c:v>984.10400000000004</c:v>
                </c:pt>
                <c:pt idx="4">
                  <c:v>982.899</c:v>
                </c:pt>
                <c:pt idx="5">
                  <c:v>981.81899999999996</c:v>
                </c:pt>
                <c:pt idx="6">
                  <c:v>981.577</c:v>
                </c:pt>
                <c:pt idx="7">
                  <c:v>983.05799999999999</c:v>
                </c:pt>
                <c:pt idx="8">
                  <c:v>981.90599999999995</c:v>
                </c:pt>
                <c:pt idx="9">
                  <c:v>982.90099999999995</c:v>
                </c:pt>
                <c:pt idx="10">
                  <c:v>982.70100000000002</c:v>
                </c:pt>
                <c:pt idx="11">
                  <c:v>983.53899999999999</c:v>
                </c:pt>
                <c:pt idx="12">
                  <c:v>984.73800000000006</c:v>
                </c:pt>
                <c:pt idx="13">
                  <c:v>985.423</c:v>
                </c:pt>
                <c:pt idx="14">
                  <c:v>985.47900000000004</c:v>
                </c:pt>
                <c:pt idx="15">
                  <c:v>985.09799999999996</c:v>
                </c:pt>
                <c:pt idx="16">
                  <c:v>984.48900000000003</c:v>
                </c:pt>
                <c:pt idx="17">
                  <c:v>984.19200000000001</c:v>
                </c:pt>
                <c:pt idx="18">
                  <c:v>984.28399999999999</c:v>
                </c:pt>
                <c:pt idx="19">
                  <c:v>984.34199999999998</c:v>
                </c:pt>
                <c:pt idx="20">
                  <c:v>985.38300000000004</c:v>
                </c:pt>
                <c:pt idx="21">
                  <c:v>985.82</c:v>
                </c:pt>
                <c:pt idx="22">
                  <c:v>985.92899999999997</c:v>
                </c:pt>
                <c:pt idx="23">
                  <c:v>986.36699999999996</c:v>
                </c:pt>
                <c:pt idx="24">
                  <c:v>986.42899999999997</c:v>
                </c:pt>
                <c:pt idx="25">
                  <c:v>986.14</c:v>
                </c:pt>
                <c:pt idx="26">
                  <c:v>986.53700000000003</c:v>
                </c:pt>
                <c:pt idx="27">
                  <c:v>986.27099999999996</c:v>
                </c:pt>
                <c:pt idx="28">
                  <c:v>986.56100000000004</c:v>
                </c:pt>
                <c:pt idx="29">
                  <c:v>986.26599999999996</c:v>
                </c:pt>
                <c:pt idx="30">
                  <c:v>986.47799999999995</c:v>
                </c:pt>
              </c:numCache>
            </c:numRef>
          </c:val>
          <c:smooth val="0"/>
        </c:ser>
        <c:ser>
          <c:idx val="3"/>
          <c:order val="3"/>
          <c:tx>
            <c:v>No Lake</c:v>
          </c:tx>
          <c:spPr>
            <a:ln>
              <a:solidFill>
                <a:srgbClr val="00B0F0"/>
              </a:solidFill>
              <a:prstDash val="sysDot"/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Sheet2!$X$9:$X$39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982.91600000000005</c:v>
                </c:pt>
                <c:pt idx="2">
                  <c:v>983.08399999999995</c:v>
                </c:pt>
                <c:pt idx="3">
                  <c:v>984.09100000000001</c:v>
                </c:pt>
                <c:pt idx="4">
                  <c:v>982.90099999999995</c:v>
                </c:pt>
                <c:pt idx="5">
                  <c:v>981.79499999999996</c:v>
                </c:pt>
                <c:pt idx="6">
                  <c:v>981.601</c:v>
                </c:pt>
                <c:pt idx="7">
                  <c:v>983.03899999999999</c:v>
                </c:pt>
                <c:pt idx="8">
                  <c:v>981.91399999999999</c:v>
                </c:pt>
                <c:pt idx="9">
                  <c:v>982.83500000000004</c:v>
                </c:pt>
                <c:pt idx="10">
                  <c:v>982.67</c:v>
                </c:pt>
                <c:pt idx="11">
                  <c:v>983.726</c:v>
                </c:pt>
                <c:pt idx="12">
                  <c:v>984.72699999999998</c:v>
                </c:pt>
                <c:pt idx="13">
                  <c:v>985.30700000000002</c:v>
                </c:pt>
                <c:pt idx="14">
                  <c:v>985.31500000000005</c:v>
                </c:pt>
                <c:pt idx="15">
                  <c:v>985.04600000000005</c:v>
                </c:pt>
                <c:pt idx="16">
                  <c:v>984.34100000000001</c:v>
                </c:pt>
                <c:pt idx="17">
                  <c:v>984.13699999999994</c:v>
                </c:pt>
                <c:pt idx="18">
                  <c:v>984.20799999999997</c:v>
                </c:pt>
                <c:pt idx="19">
                  <c:v>984.07299999999998</c:v>
                </c:pt>
                <c:pt idx="20">
                  <c:v>985.47299999999996</c:v>
                </c:pt>
                <c:pt idx="21">
                  <c:v>985.6</c:v>
                </c:pt>
                <c:pt idx="22">
                  <c:v>985.85</c:v>
                </c:pt>
                <c:pt idx="23">
                  <c:v>986.33100000000002</c:v>
                </c:pt>
                <c:pt idx="24">
                  <c:v>986.39499999999998</c:v>
                </c:pt>
                <c:pt idx="25">
                  <c:v>986.14400000000001</c:v>
                </c:pt>
                <c:pt idx="26">
                  <c:v>986.50199999999995</c:v>
                </c:pt>
                <c:pt idx="27">
                  <c:v>986.35900000000004</c:v>
                </c:pt>
                <c:pt idx="28">
                  <c:v>986.64300000000003</c:v>
                </c:pt>
                <c:pt idx="29">
                  <c:v>986.50699999999995</c:v>
                </c:pt>
                <c:pt idx="30">
                  <c:v>986.78499999999997</c:v>
                </c:pt>
              </c:numCache>
            </c:numRef>
          </c:val>
          <c:smooth val="0"/>
        </c:ser>
        <c:ser>
          <c:idx val="4"/>
          <c:order val="4"/>
          <c:tx>
            <c:v>No Glades</c:v>
          </c:tx>
          <c:spPr>
            <a:ln>
              <a:solidFill>
                <a:srgbClr val="92D050"/>
              </a:solidFill>
              <a:prstDash val="sysDash"/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Sheet2!$Z$9:$Z$39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982.91899999999998</c:v>
                </c:pt>
                <c:pt idx="2">
                  <c:v>983.09699999999998</c:v>
                </c:pt>
                <c:pt idx="3">
                  <c:v>984.10599999999999</c:v>
                </c:pt>
                <c:pt idx="4">
                  <c:v>982.92600000000004</c:v>
                </c:pt>
                <c:pt idx="5">
                  <c:v>981.822</c:v>
                </c:pt>
                <c:pt idx="6">
                  <c:v>981.59</c:v>
                </c:pt>
                <c:pt idx="7">
                  <c:v>983.01400000000001</c:v>
                </c:pt>
                <c:pt idx="8">
                  <c:v>981.89400000000001</c:v>
                </c:pt>
                <c:pt idx="9">
                  <c:v>982.85799999999995</c:v>
                </c:pt>
                <c:pt idx="10">
                  <c:v>982.64700000000005</c:v>
                </c:pt>
                <c:pt idx="11">
                  <c:v>983.49199999999996</c:v>
                </c:pt>
                <c:pt idx="12">
                  <c:v>984.58799999999997</c:v>
                </c:pt>
                <c:pt idx="13">
                  <c:v>985.23900000000003</c:v>
                </c:pt>
                <c:pt idx="14">
                  <c:v>985.29</c:v>
                </c:pt>
                <c:pt idx="15">
                  <c:v>985.024</c:v>
                </c:pt>
                <c:pt idx="16">
                  <c:v>984.32399999999996</c:v>
                </c:pt>
                <c:pt idx="17">
                  <c:v>983.97900000000004</c:v>
                </c:pt>
                <c:pt idx="18">
                  <c:v>983.97299999999996</c:v>
                </c:pt>
                <c:pt idx="19">
                  <c:v>983.928</c:v>
                </c:pt>
                <c:pt idx="20">
                  <c:v>984.48400000000004</c:v>
                </c:pt>
                <c:pt idx="21">
                  <c:v>984.68399999999997</c:v>
                </c:pt>
                <c:pt idx="22">
                  <c:v>985.52599999999995</c:v>
                </c:pt>
                <c:pt idx="23">
                  <c:v>985.56299999999999</c:v>
                </c:pt>
                <c:pt idx="24">
                  <c:v>985.56600000000003</c:v>
                </c:pt>
                <c:pt idx="25">
                  <c:v>985.16600000000005</c:v>
                </c:pt>
                <c:pt idx="26">
                  <c:v>985.65</c:v>
                </c:pt>
                <c:pt idx="27">
                  <c:v>985.53499999999997</c:v>
                </c:pt>
                <c:pt idx="28">
                  <c:v>985.96199999999999</c:v>
                </c:pt>
                <c:pt idx="29">
                  <c:v>986.048</c:v>
                </c:pt>
                <c:pt idx="30">
                  <c:v>986.17499999999995</c:v>
                </c:pt>
              </c:numCache>
            </c:numRef>
          </c:val>
          <c:smooth val="0"/>
        </c:ser>
        <c:ser>
          <c:idx val="5"/>
          <c:order val="5"/>
          <c:tx>
            <c:v>YSU</c:v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Sheet2!$AB$9:$AB$39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982.97699999999998</c:v>
                </c:pt>
                <c:pt idx="2">
                  <c:v>983.13499999999999</c:v>
                </c:pt>
                <c:pt idx="3">
                  <c:v>982.18</c:v>
                </c:pt>
                <c:pt idx="4">
                  <c:v>982.16899999999998</c:v>
                </c:pt>
                <c:pt idx="5">
                  <c:v>980.65</c:v>
                </c:pt>
                <c:pt idx="6">
                  <c:v>980.71199999999999</c:v>
                </c:pt>
                <c:pt idx="7">
                  <c:v>982.85900000000004</c:v>
                </c:pt>
                <c:pt idx="8">
                  <c:v>981.47299999999996</c:v>
                </c:pt>
                <c:pt idx="9">
                  <c:v>983.45299999999997</c:v>
                </c:pt>
                <c:pt idx="10">
                  <c:v>983.48599999999999</c:v>
                </c:pt>
                <c:pt idx="11">
                  <c:v>984.05799999999999</c:v>
                </c:pt>
                <c:pt idx="12">
                  <c:v>985.69799999999998</c:v>
                </c:pt>
                <c:pt idx="13">
                  <c:v>985.84299999999996</c:v>
                </c:pt>
                <c:pt idx="14">
                  <c:v>985.09799999999996</c:v>
                </c:pt>
                <c:pt idx="15">
                  <c:v>985.42399999999998</c:v>
                </c:pt>
                <c:pt idx="16">
                  <c:v>985.36199999999997</c:v>
                </c:pt>
                <c:pt idx="17">
                  <c:v>987.005</c:v>
                </c:pt>
                <c:pt idx="18">
                  <c:v>987.11699999999996</c:v>
                </c:pt>
                <c:pt idx="19">
                  <c:v>987.33199999999999</c:v>
                </c:pt>
                <c:pt idx="20">
                  <c:v>987.88199999999995</c:v>
                </c:pt>
                <c:pt idx="21">
                  <c:v>988.55799999999999</c:v>
                </c:pt>
                <c:pt idx="22">
                  <c:v>989.58</c:v>
                </c:pt>
                <c:pt idx="23">
                  <c:v>990.40300000000002</c:v>
                </c:pt>
                <c:pt idx="24">
                  <c:v>991.23900000000003</c:v>
                </c:pt>
                <c:pt idx="25">
                  <c:v>991.44799999999998</c:v>
                </c:pt>
                <c:pt idx="26">
                  <c:v>991.54600000000005</c:v>
                </c:pt>
                <c:pt idx="27">
                  <c:v>991.779</c:v>
                </c:pt>
                <c:pt idx="28">
                  <c:v>992.19299999999998</c:v>
                </c:pt>
                <c:pt idx="29">
                  <c:v>992.01300000000003</c:v>
                </c:pt>
                <c:pt idx="30">
                  <c:v>992.452</c:v>
                </c:pt>
              </c:numCache>
            </c:numRef>
          </c:val>
          <c:smooth val="0"/>
        </c:ser>
        <c:ser>
          <c:idx val="6"/>
          <c:order val="6"/>
          <c:tx>
            <c:v>MYJ</c:v>
          </c:tx>
          <c:marker>
            <c:symbol val="none"/>
          </c:marker>
          <c:val>
            <c:numRef>
              <c:f>Sheet2!$AD$9:$AD$39</c:f>
              <c:numCache>
                <c:formatCode>General</c:formatCode>
                <c:ptCount val="31"/>
                <c:pt idx="0">
                  <c:v>998.00699999999995</c:v>
                </c:pt>
                <c:pt idx="1">
                  <c:v>983.05499999999995</c:v>
                </c:pt>
                <c:pt idx="2">
                  <c:v>983.41200000000003</c:v>
                </c:pt>
                <c:pt idx="3">
                  <c:v>983.86800000000005</c:v>
                </c:pt>
                <c:pt idx="4">
                  <c:v>982.93299999999999</c:v>
                </c:pt>
                <c:pt idx="5">
                  <c:v>981.73099999999999</c:v>
                </c:pt>
                <c:pt idx="6">
                  <c:v>982.327</c:v>
                </c:pt>
                <c:pt idx="7">
                  <c:v>983.33500000000004</c:v>
                </c:pt>
                <c:pt idx="8">
                  <c:v>983.78599999999994</c:v>
                </c:pt>
                <c:pt idx="9">
                  <c:v>985.14099999999996</c:v>
                </c:pt>
                <c:pt idx="10">
                  <c:v>985.58399999999995</c:v>
                </c:pt>
                <c:pt idx="11">
                  <c:v>986.404</c:v>
                </c:pt>
                <c:pt idx="12">
                  <c:v>987.52700000000004</c:v>
                </c:pt>
                <c:pt idx="13">
                  <c:v>987.44500000000005</c:v>
                </c:pt>
                <c:pt idx="14">
                  <c:v>987.12199999999996</c:v>
                </c:pt>
                <c:pt idx="15">
                  <c:v>988.02800000000002</c:v>
                </c:pt>
                <c:pt idx="16">
                  <c:v>987.42600000000004</c:v>
                </c:pt>
                <c:pt idx="17">
                  <c:v>986.99</c:v>
                </c:pt>
                <c:pt idx="18">
                  <c:v>987.95100000000002</c:v>
                </c:pt>
                <c:pt idx="19">
                  <c:v>989.45799999999997</c:v>
                </c:pt>
                <c:pt idx="20">
                  <c:v>990.57799999999997</c:v>
                </c:pt>
                <c:pt idx="21">
                  <c:v>991.47699999999998</c:v>
                </c:pt>
                <c:pt idx="22">
                  <c:v>992.47799999999995</c:v>
                </c:pt>
                <c:pt idx="23">
                  <c:v>993.125</c:v>
                </c:pt>
                <c:pt idx="24">
                  <c:v>993.54700000000003</c:v>
                </c:pt>
                <c:pt idx="25">
                  <c:v>993.56500000000005</c:v>
                </c:pt>
                <c:pt idx="26">
                  <c:v>993.72799999999995</c:v>
                </c:pt>
                <c:pt idx="27">
                  <c:v>993.90899999999999</c:v>
                </c:pt>
                <c:pt idx="28">
                  <c:v>994.14599999999996</c:v>
                </c:pt>
                <c:pt idx="29">
                  <c:v>993.84500000000003</c:v>
                </c:pt>
                <c:pt idx="30">
                  <c:v>993.88699999999994</c:v>
                </c:pt>
              </c:numCache>
            </c:numRef>
          </c:val>
          <c:smooth val="0"/>
        </c:ser>
        <c:ser>
          <c:idx val="7"/>
          <c:order val="7"/>
          <c:tx>
            <c:v>6 Before</c:v>
          </c:tx>
          <c:marker>
            <c:symbol val="none"/>
          </c:marker>
          <c:val>
            <c:numRef>
              <c:f>Sheet2!$AG$9:$AG$39</c:f>
              <c:numCache>
                <c:formatCode>General</c:formatCode>
                <c:ptCount val="31"/>
                <c:pt idx="0">
                  <c:v>982.86400000000003</c:v>
                </c:pt>
                <c:pt idx="1">
                  <c:v>982.21799999999996</c:v>
                </c:pt>
                <c:pt idx="2">
                  <c:v>981.45799999999997</c:v>
                </c:pt>
                <c:pt idx="3">
                  <c:v>981.03300000000002</c:v>
                </c:pt>
                <c:pt idx="4">
                  <c:v>980.53599999999994</c:v>
                </c:pt>
                <c:pt idx="5">
                  <c:v>979.42499999999995</c:v>
                </c:pt>
                <c:pt idx="6">
                  <c:v>979.19600000000003</c:v>
                </c:pt>
                <c:pt idx="7">
                  <c:v>977.92</c:v>
                </c:pt>
                <c:pt idx="8">
                  <c:v>978.36</c:v>
                </c:pt>
                <c:pt idx="9">
                  <c:v>977.84100000000001</c:v>
                </c:pt>
                <c:pt idx="10">
                  <c:v>979.91800000000001</c:v>
                </c:pt>
                <c:pt idx="11">
                  <c:v>979.86800000000005</c:v>
                </c:pt>
                <c:pt idx="12">
                  <c:v>978.93200000000002</c:v>
                </c:pt>
                <c:pt idx="13">
                  <c:v>978.30700000000002</c:v>
                </c:pt>
                <c:pt idx="14">
                  <c:v>977.19399999999996</c:v>
                </c:pt>
                <c:pt idx="15">
                  <c:v>977.08799999999997</c:v>
                </c:pt>
                <c:pt idx="16">
                  <c:v>976.07799999999997</c:v>
                </c:pt>
                <c:pt idx="17">
                  <c:v>975.16899999999998</c:v>
                </c:pt>
                <c:pt idx="18">
                  <c:v>975.73800000000006</c:v>
                </c:pt>
                <c:pt idx="19">
                  <c:v>976.52300000000002</c:v>
                </c:pt>
                <c:pt idx="20">
                  <c:v>977.28599999999994</c:v>
                </c:pt>
                <c:pt idx="21">
                  <c:v>977.96699999999998</c:v>
                </c:pt>
                <c:pt idx="22">
                  <c:v>978.88499999999999</c:v>
                </c:pt>
                <c:pt idx="23">
                  <c:v>979.91</c:v>
                </c:pt>
                <c:pt idx="24">
                  <c:v>980.46699999999998</c:v>
                </c:pt>
                <c:pt idx="25">
                  <c:v>980.58900000000006</c:v>
                </c:pt>
                <c:pt idx="26">
                  <c:v>980.96600000000001</c:v>
                </c:pt>
                <c:pt idx="27">
                  <c:v>981.76800000000003</c:v>
                </c:pt>
                <c:pt idx="28">
                  <c:v>981.76199999999994</c:v>
                </c:pt>
                <c:pt idx="29">
                  <c:v>982.05100000000004</c:v>
                </c:pt>
                <c:pt idx="30">
                  <c:v>981.79399999999998</c:v>
                </c:pt>
              </c:numCache>
            </c:numRef>
          </c:val>
          <c:smooth val="0"/>
        </c:ser>
        <c:ser>
          <c:idx val="8"/>
          <c:order val="8"/>
          <c:tx>
            <c:v>6 After</c:v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Sheet2!$AJ$9:$AJ$39</c:f>
              <c:numCache>
                <c:formatCode>General</c:formatCode>
                <c:ptCount val="31"/>
                <c:pt idx="6">
                  <c:v>994.005</c:v>
                </c:pt>
                <c:pt idx="7">
                  <c:v>987.41</c:v>
                </c:pt>
                <c:pt idx="8">
                  <c:v>987.654</c:v>
                </c:pt>
                <c:pt idx="9">
                  <c:v>987.46799999999996</c:v>
                </c:pt>
                <c:pt idx="10">
                  <c:v>987.52099999999996</c:v>
                </c:pt>
                <c:pt idx="11">
                  <c:v>988.601</c:v>
                </c:pt>
                <c:pt idx="12">
                  <c:v>989.52200000000005</c:v>
                </c:pt>
                <c:pt idx="13">
                  <c:v>989.53599999999994</c:v>
                </c:pt>
                <c:pt idx="14">
                  <c:v>991.27499999999998</c:v>
                </c:pt>
                <c:pt idx="15">
                  <c:v>991.96100000000001</c:v>
                </c:pt>
                <c:pt idx="16">
                  <c:v>990.57100000000003</c:v>
                </c:pt>
                <c:pt idx="17">
                  <c:v>991.351</c:v>
                </c:pt>
                <c:pt idx="18">
                  <c:v>991.70899999999995</c:v>
                </c:pt>
                <c:pt idx="19">
                  <c:v>991.67499999999995</c:v>
                </c:pt>
                <c:pt idx="20">
                  <c:v>991.74300000000005</c:v>
                </c:pt>
                <c:pt idx="21">
                  <c:v>992.6</c:v>
                </c:pt>
                <c:pt idx="22">
                  <c:v>992.78200000000004</c:v>
                </c:pt>
                <c:pt idx="23">
                  <c:v>993.197</c:v>
                </c:pt>
                <c:pt idx="24">
                  <c:v>993.42399999999998</c:v>
                </c:pt>
                <c:pt idx="25">
                  <c:v>993.29300000000001</c:v>
                </c:pt>
                <c:pt idx="26">
                  <c:v>993.16</c:v>
                </c:pt>
                <c:pt idx="27">
                  <c:v>993.18399999999997</c:v>
                </c:pt>
                <c:pt idx="28">
                  <c:v>993.57100000000003</c:v>
                </c:pt>
                <c:pt idx="29">
                  <c:v>993.149</c:v>
                </c:pt>
                <c:pt idx="30">
                  <c:v>993.33900000000006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422656"/>
        <c:axId val="128693760"/>
      </c:lineChart>
      <c:catAx>
        <c:axId val="108422656"/>
        <c:scaling>
          <c:orientation val="minMax"/>
        </c:scaling>
        <c:delete val="0"/>
        <c:axPos val="b"/>
        <c:majorTickMark val="none"/>
        <c:minorTickMark val="out"/>
        <c:tickLblPos val="nextTo"/>
        <c:crossAx val="128693760"/>
        <c:crosses val="autoZero"/>
        <c:auto val="1"/>
        <c:lblAlgn val="ctr"/>
        <c:lblOffset val="100"/>
        <c:noMultiLvlLbl val="0"/>
      </c:catAx>
      <c:valAx>
        <c:axId val="128693760"/>
        <c:scaling>
          <c:orientation val="minMax"/>
          <c:min val="97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Min</a:t>
                </a:r>
                <a:r>
                  <a:rPr lang="en-US" baseline="0"/>
                  <a:t> SLP (mb)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8422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Fay D02/9km Noah LSM Ensemble Max Winds over Time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Best Track</c:v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Sheet2!$H$9:$H$39</c:f>
              <c:numCache>
                <c:formatCode>General</c:formatCode>
                <c:ptCount val="31"/>
                <c:pt idx="0">
                  <c:v>50</c:v>
                </c:pt>
                <c:pt idx="6">
                  <c:v>55</c:v>
                </c:pt>
                <c:pt idx="12">
                  <c:v>55</c:v>
                </c:pt>
                <c:pt idx="18">
                  <c:v>60</c:v>
                </c:pt>
                <c:pt idx="24">
                  <c:v>55</c:v>
                </c:pt>
                <c:pt idx="30">
                  <c:v>50</c:v>
                </c:pt>
              </c:numCache>
            </c:numRef>
          </c:val>
          <c:smooth val="0"/>
        </c:ser>
        <c:ser>
          <c:idx val="1"/>
          <c:order val="1"/>
          <c:tx>
            <c:v>Noah LSM</c:v>
          </c:tx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Sheet2!$U$9:$U$39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53.515999999999998</c:v>
                </c:pt>
                <c:pt idx="2">
                  <c:v>53.06</c:v>
                </c:pt>
                <c:pt idx="3">
                  <c:v>54.411999999999999</c:v>
                </c:pt>
                <c:pt idx="4">
                  <c:v>59.137999999999998</c:v>
                </c:pt>
                <c:pt idx="5">
                  <c:v>59.04</c:v>
                </c:pt>
                <c:pt idx="6">
                  <c:v>56.917000000000002</c:v>
                </c:pt>
                <c:pt idx="7">
                  <c:v>57.966999999999999</c:v>
                </c:pt>
                <c:pt idx="8">
                  <c:v>53.408000000000001</c:v>
                </c:pt>
                <c:pt idx="9">
                  <c:v>50.354999999999997</c:v>
                </c:pt>
                <c:pt idx="10">
                  <c:v>53.012</c:v>
                </c:pt>
                <c:pt idx="11">
                  <c:v>52.643000000000001</c:v>
                </c:pt>
                <c:pt idx="12">
                  <c:v>55.286000000000001</c:v>
                </c:pt>
                <c:pt idx="13">
                  <c:v>56.715000000000003</c:v>
                </c:pt>
                <c:pt idx="14">
                  <c:v>54.378</c:v>
                </c:pt>
                <c:pt idx="15">
                  <c:v>52.962000000000003</c:v>
                </c:pt>
                <c:pt idx="16">
                  <c:v>52.222999999999999</c:v>
                </c:pt>
                <c:pt idx="17">
                  <c:v>52.838999999999999</c:v>
                </c:pt>
                <c:pt idx="18">
                  <c:v>52.707999999999998</c:v>
                </c:pt>
                <c:pt idx="19">
                  <c:v>51.561</c:v>
                </c:pt>
                <c:pt idx="20">
                  <c:v>50.113</c:v>
                </c:pt>
                <c:pt idx="21">
                  <c:v>50.420999999999999</c:v>
                </c:pt>
                <c:pt idx="22">
                  <c:v>51.5</c:v>
                </c:pt>
                <c:pt idx="23">
                  <c:v>52.555</c:v>
                </c:pt>
                <c:pt idx="24">
                  <c:v>55.262</c:v>
                </c:pt>
                <c:pt idx="25">
                  <c:v>53.963000000000001</c:v>
                </c:pt>
                <c:pt idx="26">
                  <c:v>51.723999999999997</c:v>
                </c:pt>
                <c:pt idx="27">
                  <c:v>49.271000000000001</c:v>
                </c:pt>
                <c:pt idx="28">
                  <c:v>46.048999999999999</c:v>
                </c:pt>
                <c:pt idx="29">
                  <c:v>44.69</c:v>
                </c:pt>
                <c:pt idx="30">
                  <c:v>45.387999999999998</c:v>
                </c:pt>
              </c:numCache>
            </c:numRef>
          </c:val>
          <c:smooth val="0"/>
        </c:ser>
        <c:ser>
          <c:idx val="2"/>
          <c:order val="2"/>
          <c:tx>
            <c:v>No Wet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Sheet2!$W$9:$W$39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53.514000000000003</c:v>
                </c:pt>
                <c:pt idx="2">
                  <c:v>53.029000000000003</c:v>
                </c:pt>
                <c:pt idx="3">
                  <c:v>54.387</c:v>
                </c:pt>
                <c:pt idx="4">
                  <c:v>59.180999999999997</c:v>
                </c:pt>
                <c:pt idx="5">
                  <c:v>59.084000000000003</c:v>
                </c:pt>
                <c:pt idx="6">
                  <c:v>56.878999999999998</c:v>
                </c:pt>
                <c:pt idx="7">
                  <c:v>57.838000000000001</c:v>
                </c:pt>
                <c:pt idx="8">
                  <c:v>53.332999999999998</c:v>
                </c:pt>
                <c:pt idx="9">
                  <c:v>50.360999999999997</c:v>
                </c:pt>
                <c:pt idx="10">
                  <c:v>52.411000000000001</c:v>
                </c:pt>
                <c:pt idx="11">
                  <c:v>52.338000000000001</c:v>
                </c:pt>
                <c:pt idx="12">
                  <c:v>54.484000000000002</c:v>
                </c:pt>
                <c:pt idx="13">
                  <c:v>56.674999999999997</c:v>
                </c:pt>
                <c:pt idx="14">
                  <c:v>53.488</c:v>
                </c:pt>
                <c:pt idx="15">
                  <c:v>53.875999999999998</c:v>
                </c:pt>
                <c:pt idx="16">
                  <c:v>51.3</c:v>
                </c:pt>
                <c:pt idx="17">
                  <c:v>51.634999999999998</c:v>
                </c:pt>
                <c:pt idx="18">
                  <c:v>52.305999999999997</c:v>
                </c:pt>
                <c:pt idx="19">
                  <c:v>51.069000000000003</c:v>
                </c:pt>
                <c:pt idx="20">
                  <c:v>48.241999999999997</c:v>
                </c:pt>
                <c:pt idx="21">
                  <c:v>49.527000000000001</c:v>
                </c:pt>
                <c:pt idx="22">
                  <c:v>51.601999999999997</c:v>
                </c:pt>
                <c:pt idx="23">
                  <c:v>51.07</c:v>
                </c:pt>
                <c:pt idx="24">
                  <c:v>52.448</c:v>
                </c:pt>
                <c:pt idx="25">
                  <c:v>52.45</c:v>
                </c:pt>
                <c:pt idx="26">
                  <c:v>52.273000000000003</c:v>
                </c:pt>
                <c:pt idx="27">
                  <c:v>50.061999999999998</c:v>
                </c:pt>
                <c:pt idx="28">
                  <c:v>47.817999999999998</c:v>
                </c:pt>
                <c:pt idx="29">
                  <c:v>46.024000000000001</c:v>
                </c:pt>
                <c:pt idx="30">
                  <c:v>46.991999999999997</c:v>
                </c:pt>
              </c:numCache>
            </c:numRef>
          </c:val>
          <c:smooth val="0"/>
        </c:ser>
        <c:ser>
          <c:idx val="3"/>
          <c:order val="3"/>
          <c:tx>
            <c:v>No Lake</c:v>
          </c:tx>
          <c:spPr>
            <a:ln>
              <a:solidFill>
                <a:srgbClr val="00B0F0"/>
              </a:solidFill>
              <a:prstDash val="sysDot"/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Sheet2!$Y$9:$Y$39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53.515000000000001</c:v>
                </c:pt>
                <c:pt idx="2">
                  <c:v>53.055999999999997</c:v>
                </c:pt>
                <c:pt idx="3">
                  <c:v>54.396000000000001</c:v>
                </c:pt>
                <c:pt idx="4">
                  <c:v>59.148000000000003</c:v>
                </c:pt>
                <c:pt idx="5">
                  <c:v>59.091999999999999</c:v>
                </c:pt>
                <c:pt idx="6">
                  <c:v>56.927</c:v>
                </c:pt>
                <c:pt idx="7">
                  <c:v>57.893000000000001</c:v>
                </c:pt>
                <c:pt idx="8">
                  <c:v>53.325000000000003</c:v>
                </c:pt>
                <c:pt idx="9">
                  <c:v>50.311</c:v>
                </c:pt>
                <c:pt idx="10">
                  <c:v>52.536000000000001</c:v>
                </c:pt>
                <c:pt idx="11">
                  <c:v>52.206000000000003</c:v>
                </c:pt>
                <c:pt idx="12">
                  <c:v>54.597999999999999</c:v>
                </c:pt>
                <c:pt idx="13">
                  <c:v>56.718000000000004</c:v>
                </c:pt>
                <c:pt idx="14">
                  <c:v>54.225000000000001</c:v>
                </c:pt>
                <c:pt idx="15">
                  <c:v>53.139000000000003</c:v>
                </c:pt>
                <c:pt idx="16">
                  <c:v>50.927</c:v>
                </c:pt>
                <c:pt idx="17">
                  <c:v>52.268999999999998</c:v>
                </c:pt>
                <c:pt idx="18">
                  <c:v>52.807000000000002</c:v>
                </c:pt>
                <c:pt idx="19">
                  <c:v>50.503999999999998</c:v>
                </c:pt>
                <c:pt idx="20">
                  <c:v>49.475999999999999</c:v>
                </c:pt>
                <c:pt idx="21">
                  <c:v>49.225000000000001</c:v>
                </c:pt>
                <c:pt idx="22">
                  <c:v>52.021000000000001</c:v>
                </c:pt>
                <c:pt idx="23">
                  <c:v>52.95</c:v>
                </c:pt>
                <c:pt idx="24">
                  <c:v>53.573999999999998</c:v>
                </c:pt>
                <c:pt idx="25">
                  <c:v>53.072000000000003</c:v>
                </c:pt>
                <c:pt idx="26">
                  <c:v>51.341000000000001</c:v>
                </c:pt>
                <c:pt idx="27">
                  <c:v>50.220999999999997</c:v>
                </c:pt>
                <c:pt idx="28">
                  <c:v>48.238</c:v>
                </c:pt>
                <c:pt idx="29">
                  <c:v>46.585000000000001</c:v>
                </c:pt>
                <c:pt idx="30">
                  <c:v>46.500999999999998</c:v>
                </c:pt>
              </c:numCache>
            </c:numRef>
          </c:val>
          <c:smooth val="0"/>
        </c:ser>
        <c:ser>
          <c:idx val="4"/>
          <c:order val="4"/>
          <c:tx>
            <c:v>No Glades</c:v>
          </c:tx>
          <c:spPr>
            <a:ln>
              <a:solidFill>
                <a:srgbClr val="92D050"/>
              </a:solidFill>
              <a:prstDash val="sysDash"/>
            </a:ln>
          </c:spPr>
          <c:marker>
            <c:symbol val="none"/>
          </c:marker>
          <c:cat>
            <c:strRef>
              <c:f>Sheet2!$F$9:$F$39</c:f>
              <c:strCache>
                <c:ptCount val="31"/>
                <c:pt idx="0">
                  <c:v>08/19/00Z</c:v>
                </c:pt>
                <c:pt idx="6">
                  <c:v>08/19/06Z</c:v>
                </c:pt>
                <c:pt idx="12">
                  <c:v>08/19/12Z</c:v>
                </c:pt>
                <c:pt idx="18">
                  <c:v>08/19/18Z</c:v>
                </c:pt>
                <c:pt idx="24">
                  <c:v>08/20/00Z</c:v>
                </c:pt>
                <c:pt idx="30">
                  <c:v>08/20/06Z</c:v>
                </c:pt>
              </c:strCache>
            </c:strRef>
          </c:cat>
          <c:val>
            <c:numRef>
              <c:f>Sheet2!$AA$9:$AA$39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53.512</c:v>
                </c:pt>
                <c:pt idx="2">
                  <c:v>53.030999999999999</c:v>
                </c:pt>
                <c:pt idx="3">
                  <c:v>54.39</c:v>
                </c:pt>
                <c:pt idx="4">
                  <c:v>59.16</c:v>
                </c:pt>
                <c:pt idx="5">
                  <c:v>59.045999999999999</c:v>
                </c:pt>
                <c:pt idx="6">
                  <c:v>56.841000000000001</c:v>
                </c:pt>
                <c:pt idx="7">
                  <c:v>57.904000000000003</c:v>
                </c:pt>
                <c:pt idx="8">
                  <c:v>53.390999999999998</c:v>
                </c:pt>
                <c:pt idx="9">
                  <c:v>50.332999999999998</c:v>
                </c:pt>
                <c:pt idx="10">
                  <c:v>53.005000000000003</c:v>
                </c:pt>
                <c:pt idx="11">
                  <c:v>52.563000000000002</c:v>
                </c:pt>
                <c:pt idx="12">
                  <c:v>55.021999999999998</c:v>
                </c:pt>
                <c:pt idx="13">
                  <c:v>56.817</c:v>
                </c:pt>
                <c:pt idx="14">
                  <c:v>53.783999999999999</c:v>
                </c:pt>
                <c:pt idx="15">
                  <c:v>53.701999999999998</c:v>
                </c:pt>
                <c:pt idx="16">
                  <c:v>52.01</c:v>
                </c:pt>
                <c:pt idx="17">
                  <c:v>52.362000000000002</c:v>
                </c:pt>
                <c:pt idx="18">
                  <c:v>51.65</c:v>
                </c:pt>
                <c:pt idx="19">
                  <c:v>50.993000000000002</c:v>
                </c:pt>
                <c:pt idx="20">
                  <c:v>49.651000000000003</c:v>
                </c:pt>
                <c:pt idx="21">
                  <c:v>51.304000000000002</c:v>
                </c:pt>
                <c:pt idx="22">
                  <c:v>51.081000000000003</c:v>
                </c:pt>
                <c:pt idx="23">
                  <c:v>52.692</c:v>
                </c:pt>
                <c:pt idx="24">
                  <c:v>54.212000000000003</c:v>
                </c:pt>
                <c:pt idx="25">
                  <c:v>55.115000000000002</c:v>
                </c:pt>
                <c:pt idx="26">
                  <c:v>51.81</c:v>
                </c:pt>
                <c:pt idx="27">
                  <c:v>48.128999999999998</c:v>
                </c:pt>
                <c:pt idx="28">
                  <c:v>45.131999999999998</c:v>
                </c:pt>
                <c:pt idx="29">
                  <c:v>44.82</c:v>
                </c:pt>
                <c:pt idx="30">
                  <c:v>45.176000000000002</c:v>
                </c:pt>
              </c:numCache>
            </c:numRef>
          </c:val>
          <c:smooth val="0"/>
        </c:ser>
        <c:ser>
          <c:idx val="5"/>
          <c:order val="5"/>
          <c:tx>
            <c:v>YSU</c:v>
          </c:tx>
          <c:spPr>
            <a:ln>
              <a:solidFill>
                <a:srgbClr val="F79646">
                  <a:lumMod val="60000"/>
                  <a:lumOff val="40000"/>
                </a:srgbClr>
              </a:solidFill>
            </a:ln>
          </c:spPr>
          <c:marker>
            <c:symbol val="none"/>
          </c:marker>
          <c:val>
            <c:numRef>
              <c:f>Sheet2!$AC$9:$AC$39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53.997999999999998</c:v>
                </c:pt>
                <c:pt idx="2">
                  <c:v>56.454000000000001</c:v>
                </c:pt>
                <c:pt idx="3">
                  <c:v>59.936999999999998</c:v>
                </c:pt>
                <c:pt idx="4">
                  <c:v>60.357999999999997</c:v>
                </c:pt>
                <c:pt idx="5">
                  <c:v>60.722999999999999</c:v>
                </c:pt>
                <c:pt idx="6">
                  <c:v>58.835000000000001</c:v>
                </c:pt>
                <c:pt idx="7">
                  <c:v>53.316000000000003</c:v>
                </c:pt>
                <c:pt idx="8">
                  <c:v>53.497999999999998</c:v>
                </c:pt>
                <c:pt idx="9">
                  <c:v>52.737000000000002</c:v>
                </c:pt>
                <c:pt idx="10">
                  <c:v>53.222999999999999</c:v>
                </c:pt>
                <c:pt idx="11">
                  <c:v>51.607999999999997</c:v>
                </c:pt>
                <c:pt idx="12">
                  <c:v>52.155000000000001</c:v>
                </c:pt>
                <c:pt idx="13">
                  <c:v>52.177999999999997</c:v>
                </c:pt>
                <c:pt idx="14">
                  <c:v>51.551000000000002</c:v>
                </c:pt>
                <c:pt idx="15">
                  <c:v>52.921999999999997</c:v>
                </c:pt>
                <c:pt idx="16">
                  <c:v>55.613</c:v>
                </c:pt>
                <c:pt idx="17">
                  <c:v>55.094000000000001</c:v>
                </c:pt>
                <c:pt idx="18">
                  <c:v>55.058</c:v>
                </c:pt>
                <c:pt idx="19">
                  <c:v>54.322000000000003</c:v>
                </c:pt>
                <c:pt idx="20">
                  <c:v>51.036999999999999</c:v>
                </c:pt>
                <c:pt idx="21">
                  <c:v>50.356999999999999</c:v>
                </c:pt>
                <c:pt idx="22">
                  <c:v>49.424999999999997</c:v>
                </c:pt>
                <c:pt idx="23">
                  <c:v>46.131</c:v>
                </c:pt>
                <c:pt idx="24">
                  <c:v>44.122999999999998</c:v>
                </c:pt>
                <c:pt idx="25">
                  <c:v>44.866</c:v>
                </c:pt>
                <c:pt idx="26">
                  <c:v>46.692999999999998</c:v>
                </c:pt>
                <c:pt idx="27">
                  <c:v>43.139000000000003</c:v>
                </c:pt>
                <c:pt idx="28">
                  <c:v>39.956000000000003</c:v>
                </c:pt>
                <c:pt idx="29">
                  <c:v>40.697000000000003</c:v>
                </c:pt>
                <c:pt idx="30">
                  <c:v>41.798000000000002</c:v>
                </c:pt>
              </c:numCache>
            </c:numRef>
          </c:val>
          <c:smooth val="0"/>
        </c:ser>
        <c:ser>
          <c:idx val="6"/>
          <c:order val="6"/>
          <c:tx>
            <c:v>MYJ</c:v>
          </c:tx>
          <c:marker>
            <c:symbol val="none"/>
          </c:marker>
          <c:val>
            <c:numRef>
              <c:f>Sheet2!$AE$9:$AE$39</c:f>
              <c:numCache>
                <c:formatCode>General</c:formatCode>
                <c:ptCount val="31"/>
                <c:pt idx="0">
                  <c:v>50.765999999999998</c:v>
                </c:pt>
                <c:pt idx="1">
                  <c:v>51.466999999999999</c:v>
                </c:pt>
                <c:pt idx="2">
                  <c:v>54.164999999999999</c:v>
                </c:pt>
                <c:pt idx="3">
                  <c:v>54.905999999999999</c:v>
                </c:pt>
                <c:pt idx="4">
                  <c:v>58.042999999999999</c:v>
                </c:pt>
                <c:pt idx="5">
                  <c:v>56.640999999999998</c:v>
                </c:pt>
                <c:pt idx="6">
                  <c:v>53.113999999999997</c:v>
                </c:pt>
                <c:pt idx="7">
                  <c:v>52.878999999999998</c:v>
                </c:pt>
                <c:pt idx="8">
                  <c:v>48.430999999999997</c:v>
                </c:pt>
                <c:pt idx="9">
                  <c:v>48.034999999999997</c:v>
                </c:pt>
                <c:pt idx="10">
                  <c:v>46.335000000000001</c:v>
                </c:pt>
                <c:pt idx="11">
                  <c:v>46.523000000000003</c:v>
                </c:pt>
                <c:pt idx="12">
                  <c:v>51.420999999999999</c:v>
                </c:pt>
                <c:pt idx="13">
                  <c:v>55.734999999999999</c:v>
                </c:pt>
                <c:pt idx="14">
                  <c:v>53.61</c:v>
                </c:pt>
                <c:pt idx="15">
                  <c:v>47.758000000000003</c:v>
                </c:pt>
                <c:pt idx="16">
                  <c:v>48.350999999999999</c:v>
                </c:pt>
                <c:pt idx="17">
                  <c:v>49.359000000000002</c:v>
                </c:pt>
                <c:pt idx="18">
                  <c:v>51.415999999999997</c:v>
                </c:pt>
                <c:pt idx="19">
                  <c:v>49.024999999999999</c:v>
                </c:pt>
                <c:pt idx="20">
                  <c:v>49.564</c:v>
                </c:pt>
                <c:pt idx="21">
                  <c:v>47.219000000000001</c:v>
                </c:pt>
                <c:pt idx="22">
                  <c:v>45.893999999999998</c:v>
                </c:pt>
                <c:pt idx="23">
                  <c:v>44.643999999999998</c:v>
                </c:pt>
                <c:pt idx="24">
                  <c:v>44.137</c:v>
                </c:pt>
                <c:pt idx="25">
                  <c:v>45.106999999999999</c:v>
                </c:pt>
                <c:pt idx="26">
                  <c:v>44.198</c:v>
                </c:pt>
                <c:pt idx="27">
                  <c:v>44.868000000000002</c:v>
                </c:pt>
                <c:pt idx="28">
                  <c:v>45.106999999999999</c:v>
                </c:pt>
                <c:pt idx="29">
                  <c:v>45.746000000000002</c:v>
                </c:pt>
                <c:pt idx="30">
                  <c:v>45.482999999999997</c:v>
                </c:pt>
              </c:numCache>
            </c:numRef>
          </c:val>
          <c:smooth val="0"/>
        </c:ser>
        <c:ser>
          <c:idx val="7"/>
          <c:order val="7"/>
          <c:tx>
            <c:v>6 Before</c:v>
          </c:tx>
          <c:marker>
            <c:symbol val="none"/>
          </c:marker>
          <c:val>
            <c:numRef>
              <c:f>Sheet2!$AH$9:$AH$39</c:f>
              <c:numCache>
                <c:formatCode>General</c:formatCode>
                <c:ptCount val="31"/>
                <c:pt idx="0">
                  <c:v>59.994</c:v>
                </c:pt>
                <c:pt idx="1">
                  <c:v>62.176000000000002</c:v>
                </c:pt>
                <c:pt idx="2">
                  <c:v>59.08</c:v>
                </c:pt>
                <c:pt idx="3">
                  <c:v>61.347999999999999</c:v>
                </c:pt>
                <c:pt idx="4">
                  <c:v>58.28</c:v>
                </c:pt>
                <c:pt idx="5">
                  <c:v>58.366999999999997</c:v>
                </c:pt>
                <c:pt idx="6">
                  <c:v>58.588999999999999</c:v>
                </c:pt>
                <c:pt idx="7">
                  <c:v>59.633000000000003</c:v>
                </c:pt>
                <c:pt idx="8">
                  <c:v>60.957000000000001</c:v>
                </c:pt>
                <c:pt idx="9">
                  <c:v>59.39</c:v>
                </c:pt>
                <c:pt idx="10">
                  <c:v>55.860999999999997</c:v>
                </c:pt>
                <c:pt idx="11">
                  <c:v>57.901000000000003</c:v>
                </c:pt>
                <c:pt idx="12">
                  <c:v>59.448999999999998</c:v>
                </c:pt>
                <c:pt idx="13">
                  <c:v>58.244999999999997</c:v>
                </c:pt>
                <c:pt idx="14">
                  <c:v>63.793999999999997</c:v>
                </c:pt>
                <c:pt idx="15">
                  <c:v>61.996000000000002</c:v>
                </c:pt>
                <c:pt idx="16">
                  <c:v>58.892000000000003</c:v>
                </c:pt>
                <c:pt idx="17">
                  <c:v>66.433000000000007</c:v>
                </c:pt>
                <c:pt idx="18">
                  <c:v>66.117999999999995</c:v>
                </c:pt>
                <c:pt idx="19">
                  <c:v>65.585999999999999</c:v>
                </c:pt>
                <c:pt idx="20">
                  <c:v>63.432000000000002</c:v>
                </c:pt>
                <c:pt idx="21">
                  <c:v>60.573999999999998</c:v>
                </c:pt>
                <c:pt idx="22">
                  <c:v>54.932000000000002</c:v>
                </c:pt>
                <c:pt idx="23">
                  <c:v>56.295000000000002</c:v>
                </c:pt>
                <c:pt idx="24">
                  <c:v>57.314</c:v>
                </c:pt>
                <c:pt idx="25">
                  <c:v>59.465000000000003</c:v>
                </c:pt>
                <c:pt idx="26">
                  <c:v>55.337000000000003</c:v>
                </c:pt>
                <c:pt idx="27">
                  <c:v>54.106999999999999</c:v>
                </c:pt>
                <c:pt idx="28">
                  <c:v>54.097000000000001</c:v>
                </c:pt>
                <c:pt idx="29">
                  <c:v>53.564999999999998</c:v>
                </c:pt>
                <c:pt idx="30">
                  <c:v>52.015999999999998</c:v>
                </c:pt>
              </c:numCache>
            </c:numRef>
          </c:val>
          <c:smooth val="0"/>
        </c:ser>
        <c:ser>
          <c:idx val="8"/>
          <c:order val="8"/>
          <c:tx>
            <c:v>6 After</c:v>
          </c:tx>
          <c:spPr>
            <a:ln>
              <a:solidFill>
                <a:srgbClr val="8064A2">
                  <a:lumMod val="75000"/>
                </a:srgbClr>
              </a:solidFill>
            </a:ln>
          </c:spPr>
          <c:marker>
            <c:symbol val="none"/>
          </c:marker>
          <c:val>
            <c:numRef>
              <c:f>Sheet2!$AK$9:$AK$39</c:f>
              <c:numCache>
                <c:formatCode>General</c:formatCode>
                <c:ptCount val="31"/>
                <c:pt idx="6">
                  <c:v>51.094999999999999</c:v>
                </c:pt>
                <c:pt idx="7">
                  <c:v>50.764000000000003</c:v>
                </c:pt>
                <c:pt idx="8">
                  <c:v>51.002000000000002</c:v>
                </c:pt>
                <c:pt idx="9">
                  <c:v>50.77</c:v>
                </c:pt>
                <c:pt idx="10">
                  <c:v>51.070999999999998</c:v>
                </c:pt>
                <c:pt idx="11">
                  <c:v>48.383000000000003</c:v>
                </c:pt>
                <c:pt idx="12">
                  <c:v>52.768999999999998</c:v>
                </c:pt>
                <c:pt idx="13">
                  <c:v>51.399000000000001</c:v>
                </c:pt>
                <c:pt idx="14">
                  <c:v>40.195999999999998</c:v>
                </c:pt>
                <c:pt idx="15">
                  <c:v>39.783000000000001</c:v>
                </c:pt>
                <c:pt idx="16">
                  <c:v>44.390999999999998</c:v>
                </c:pt>
                <c:pt idx="17">
                  <c:v>43.308999999999997</c:v>
                </c:pt>
                <c:pt idx="18">
                  <c:v>41.314</c:v>
                </c:pt>
                <c:pt idx="19">
                  <c:v>39.655999999999999</c:v>
                </c:pt>
                <c:pt idx="20">
                  <c:v>40.613999999999997</c:v>
                </c:pt>
                <c:pt idx="21">
                  <c:v>39.817999999999998</c:v>
                </c:pt>
                <c:pt idx="22">
                  <c:v>37.753999999999998</c:v>
                </c:pt>
                <c:pt idx="23">
                  <c:v>37.713000000000001</c:v>
                </c:pt>
                <c:pt idx="24">
                  <c:v>38.430999999999997</c:v>
                </c:pt>
                <c:pt idx="25">
                  <c:v>37.426000000000002</c:v>
                </c:pt>
                <c:pt idx="26">
                  <c:v>41.372</c:v>
                </c:pt>
                <c:pt idx="27">
                  <c:v>35.567999999999998</c:v>
                </c:pt>
                <c:pt idx="28">
                  <c:v>36.104999999999997</c:v>
                </c:pt>
                <c:pt idx="29">
                  <c:v>36.491</c:v>
                </c:pt>
                <c:pt idx="30">
                  <c:v>37.598999999999997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125184"/>
        <c:axId val="27828608"/>
      </c:lineChart>
      <c:catAx>
        <c:axId val="22125184"/>
        <c:scaling>
          <c:orientation val="minMax"/>
        </c:scaling>
        <c:delete val="0"/>
        <c:axPos val="b"/>
        <c:majorTickMark val="none"/>
        <c:minorTickMark val="out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7828608"/>
        <c:crosses val="autoZero"/>
        <c:auto val="1"/>
        <c:lblAlgn val="ctr"/>
        <c:lblOffset val="100"/>
        <c:noMultiLvlLbl val="0"/>
      </c:catAx>
      <c:valAx>
        <c:axId val="27828608"/>
        <c:scaling>
          <c:orientation val="minMax"/>
          <c:min val="3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</a:t>
                </a:r>
                <a:r>
                  <a:rPr lang="en-US" baseline="0"/>
                  <a:t> max (kt)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2125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0.32942</cdr:x>
      <cdr:y>0.91026</cdr:y>
    </cdr:from>
    <cdr:to>
      <cdr:x>0.84967</cdr:x>
      <cdr:y>0.91431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2943225" y="3212307"/>
          <a:ext cx="4648147" cy="14293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B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0.30833</cdr:x>
      <cdr:y>0.79176</cdr:y>
    </cdr:from>
    <cdr:to>
      <cdr:x>0.86409</cdr:x>
      <cdr:y>0.79501</cdr:y>
    </cdr:to>
    <cdr:sp macro="" textlink="">
      <cdr:nvSpPr>
        <cdr:cNvPr id="7" name="Straight Connector 6"/>
        <cdr:cNvSpPr/>
      </cdr:nvSpPr>
      <cdr:spPr>
        <a:xfrm xmlns:a="http://schemas.openxmlformats.org/drawingml/2006/main">
          <a:off x="2819400" y="2607469"/>
          <a:ext cx="5081869" cy="10703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B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95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1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38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17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98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3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63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2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85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18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8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2DB3F-A48E-46A7-9183-983798715B38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407C-8629-408B-AE1D-478D04A7F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8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64008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Monica Laureano </a:t>
            </a:r>
            <a:endParaRPr lang="en-US" dirty="0" smtClean="0"/>
          </a:p>
          <a:p>
            <a:r>
              <a:rPr lang="en-US" dirty="0" err="1" smtClean="0"/>
              <a:t>Dev</a:t>
            </a:r>
            <a:r>
              <a:rPr lang="en-US" dirty="0" smtClean="0"/>
              <a:t> </a:t>
            </a:r>
            <a:r>
              <a:rPr lang="en-US" dirty="0" err="1" smtClean="0"/>
              <a:t>Niyogi</a:t>
            </a:r>
            <a:endParaRPr lang="en-US" dirty="0" smtClean="0"/>
          </a:p>
          <a:p>
            <a:r>
              <a:rPr lang="en-US" sz="2800" dirty="0"/>
              <a:t>Purdue University</a:t>
            </a:r>
          </a:p>
          <a:p>
            <a:endParaRPr lang="en-US" dirty="0" smtClean="0"/>
          </a:p>
          <a:p>
            <a:r>
              <a:rPr lang="en-US" dirty="0" err="1" smtClean="0"/>
              <a:t>Gopal</a:t>
            </a:r>
            <a:r>
              <a:rPr lang="en-US" dirty="0" smtClean="0"/>
              <a:t>, Frank</a:t>
            </a:r>
            <a:r>
              <a:rPr lang="en-US" dirty="0"/>
              <a:t>, </a:t>
            </a:r>
            <a:r>
              <a:rPr lang="en-US" dirty="0" err="1"/>
              <a:t>Xuejin</a:t>
            </a:r>
            <a:r>
              <a:rPr lang="en-US" dirty="0"/>
              <a:t> </a:t>
            </a:r>
            <a:r>
              <a:rPr lang="en-US" dirty="0" smtClean="0"/>
              <a:t>and Vijay </a:t>
            </a:r>
            <a:endParaRPr lang="en-US" dirty="0" smtClean="0"/>
          </a:p>
          <a:p>
            <a:r>
              <a:rPr lang="en-US" dirty="0" smtClean="0"/>
              <a:t>HRD and EMC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HWRF Model-Based Examination of Possible Land Surface Influences on the Post-Landfall Intensification of Tropical Storm Fay of 2008.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717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Experiment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goals of our experiments are three-fold: 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xamine </a:t>
            </a:r>
            <a:r>
              <a:rPr lang="en-US" dirty="0"/>
              <a:t>the effects of different land surface parameterization schemes and various physics changes on the HWRF </a:t>
            </a:r>
            <a:r>
              <a:rPr lang="en-US" dirty="0" smtClean="0"/>
              <a:t>forecast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the effect of land surface heterogeneity through idealized simulations of the presence or lack of Lake Okeechobee and the </a:t>
            </a:r>
            <a:r>
              <a:rPr lang="en-US" dirty="0" smtClean="0"/>
              <a:t>Everglades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Rank </a:t>
            </a:r>
            <a:r>
              <a:rPr lang="en-US" dirty="0"/>
              <a:t>the contribution of impact of each experiment on the model forecast to suggest possible influences that may have contributed to the post-landfall intensification of tropical storm Fay.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Experiments </a:t>
            </a:r>
            <a:r>
              <a:rPr lang="en-US" dirty="0"/>
              <a:t>will test the HWRF forecast using two different land surface schemes: the GFDL Slab model and the Noah land surface model</a:t>
            </a:r>
            <a:r>
              <a:rPr lang="en-US" dirty="0" smtClean="0"/>
              <a:t>. </a:t>
            </a:r>
          </a:p>
          <a:p>
            <a:pPr lvl="1"/>
            <a:r>
              <a:rPr lang="en-US" sz="1900" dirty="0" smtClean="0"/>
              <a:t>GFDL Slab is currently the default LSM in HWRF, while many NCEP models use Noah LSM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91400" y="4863344"/>
            <a:ext cx="1503218" cy="1738251"/>
            <a:chOff x="4038600" y="1911926"/>
            <a:chExt cx="1503218" cy="173825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038600" y="1911926"/>
              <a:ext cx="1503218" cy="1738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4114800" y="2286000"/>
              <a:ext cx="1219200" cy="1143000"/>
            </a:xfrm>
            <a:prstGeom prst="rect">
              <a:avLst/>
            </a:prstGeom>
            <a:noFill/>
            <a:ln w="158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5334000"/>
            <a:ext cx="5410200" cy="12954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Fay is modeled from 2008-8-19 00Z until 2008-08-21 00Z, then studied from the model start time through 2008-08-20 06Z to limit the investigation to the time period only land influences on Fay.</a:t>
            </a:r>
          </a:p>
        </p:txBody>
      </p:sp>
      <p:cxnSp>
        <p:nvCxnSpPr>
          <p:cNvPr id="8" name="Straight Arrow Connector 7"/>
          <p:cNvCxnSpPr>
            <a:endCxn id="5" idx="1"/>
          </p:cNvCxnSpPr>
          <p:nvPr/>
        </p:nvCxnSpPr>
        <p:spPr>
          <a:xfrm flipV="1">
            <a:off x="5638800" y="5732470"/>
            <a:ext cx="1752600" cy="764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0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09600" y="2133600"/>
            <a:ext cx="2743200" cy="2401416"/>
            <a:chOff x="2286000" y="1077701"/>
            <a:chExt cx="4544762" cy="4311108"/>
          </a:xfrm>
        </p:grpSpPr>
        <p:pic>
          <p:nvPicPr>
            <p:cNvPr id="8" name="Picture 7" descr="d02.diff_noah.noocean-default.w10.png"/>
            <p:cNvPicPr>
              <a:picLocks noChangeAspect="1"/>
            </p:cNvPicPr>
            <p:nvPr/>
          </p:nvPicPr>
          <p:blipFill rotWithShape="1">
            <a:blip r:embed="rId2"/>
            <a:srcRect l="15653" t="9734" r="24365" b="9501"/>
            <a:stretch/>
          </p:blipFill>
          <p:spPr>
            <a:xfrm>
              <a:off x="2286000" y="1112902"/>
              <a:ext cx="4234145" cy="4275907"/>
            </a:xfrm>
            <a:prstGeom prst="rect">
              <a:avLst/>
            </a:prstGeom>
          </p:spPr>
        </p:pic>
        <p:pic>
          <p:nvPicPr>
            <p:cNvPr id="9" name="Picture 8" descr="d02.diff_noah.noocean-default.w10.png"/>
            <p:cNvPicPr>
              <a:picLocks noChangeAspect="1"/>
            </p:cNvPicPr>
            <p:nvPr/>
          </p:nvPicPr>
          <p:blipFill rotWithShape="1">
            <a:blip r:embed="rId2"/>
            <a:srcRect l="86093" t="5788" r="8448" b="6541"/>
            <a:stretch/>
          </p:blipFill>
          <p:spPr>
            <a:xfrm>
              <a:off x="6477000" y="1077701"/>
              <a:ext cx="353762" cy="4261139"/>
            </a:xfrm>
            <a:prstGeom prst="rect">
              <a:avLst/>
            </a:prstGeom>
          </p:spPr>
        </p:pic>
      </p:grpSp>
      <p:pic>
        <p:nvPicPr>
          <p:cNvPr id="12" name="Picture 1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936"/>
          <a:stretch/>
        </p:blipFill>
        <p:spPr bwMode="auto">
          <a:xfrm>
            <a:off x="354842" y="76200"/>
            <a:ext cx="3759958" cy="2113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12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554" y="2209800"/>
            <a:ext cx="5799446" cy="231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754" y="76200"/>
            <a:ext cx="5799446" cy="220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554" y="4496551"/>
            <a:ext cx="5799446" cy="233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4872677" y="5486401"/>
            <a:ext cx="2895600" cy="990599"/>
          </a:xfrm>
          <a:prstGeom prst="ellipse">
            <a:avLst/>
          </a:prstGeom>
          <a:noFill/>
          <a:ln w="349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2204" y="4549676"/>
            <a:ext cx="315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</a:t>
            </a:r>
            <a:r>
              <a:rPr lang="en-US" dirty="0"/>
              <a:t>the storm crosses over the Florida peninsula, the rainbands swirling over the ocean are still impacting the energy transfer within the core </a:t>
            </a:r>
            <a:r>
              <a:rPr lang="en-US" dirty="0" smtClean="0"/>
              <a:t>(despite being over land) by </a:t>
            </a:r>
            <a:r>
              <a:rPr lang="en-US" dirty="0"/>
              <a:t>either slowing the amount of evaporation or through advection of moisture inwards. 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33" t="65520" r="18585" b="20248"/>
          <a:stretch/>
        </p:blipFill>
        <p:spPr bwMode="auto">
          <a:xfrm>
            <a:off x="0" y="164390"/>
            <a:ext cx="1096286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" y="1986677"/>
            <a:ext cx="1096285" cy="258532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No Ocean run</a:t>
            </a:r>
            <a:r>
              <a:rPr lang="en-US" dirty="0" smtClean="0"/>
              <a:t> – overprediction from default of 10m winds over lake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7" name="Picture 2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8" t="35074" r="9179" b="35192"/>
          <a:stretch/>
        </p:blipFill>
        <p:spPr bwMode="auto">
          <a:xfrm>
            <a:off x="1066800" y="228600"/>
            <a:ext cx="6618672" cy="3119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42783"/>
              </p:ext>
            </p:extLst>
          </p:nvPr>
        </p:nvGraphicFramePr>
        <p:xfrm>
          <a:off x="609600" y="3334848"/>
          <a:ext cx="7848602" cy="3378927"/>
        </p:xfrm>
        <a:graphic>
          <a:graphicData uri="http://schemas.openxmlformats.org/drawingml/2006/table">
            <a:tbl>
              <a:tblPr firstRow="1" firstCol="1" lastRow="1">
                <a:tableStyleId>{5940675A-B579-460E-94D1-54222C63F5DA}</a:tableStyleId>
              </a:tblPr>
              <a:tblGrid>
                <a:gridCol w="586811"/>
                <a:gridCol w="410768"/>
                <a:gridCol w="563176"/>
                <a:gridCol w="563176"/>
                <a:gridCol w="563176"/>
                <a:gridCol w="563176"/>
                <a:gridCol w="563176"/>
                <a:gridCol w="563176"/>
                <a:gridCol w="563176"/>
                <a:gridCol w="563176"/>
                <a:gridCol w="563176"/>
                <a:gridCol w="563176"/>
                <a:gridCol w="563176"/>
                <a:gridCol w="656087"/>
              </a:tblGrid>
              <a:tr h="159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C000"/>
                          </a:solidFill>
                          <a:effectLst/>
                        </a:rPr>
                        <a:t>GFDL SLAB LSM</a:t>
                      </a:r>
                      <a:endParaRPr lang="en-US" sz="12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NOAH LSM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Time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fcst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50" dirty="0" err="1">
                          <a:effectLst/>
                        </a:rPr>
                        <a:t>hr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SW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SL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SG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NW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NL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NG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NY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NM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N6B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N6A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00Z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25.09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06Z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14.80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15.46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14.91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15.42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15.24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15.50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15.33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15.40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18.77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13.92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23.26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19.68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18.92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19.23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19.19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14.79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14.40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14.20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14.95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12.46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5.32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12.39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45.35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28.11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29.92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28.32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28.65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11.96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13.59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12.47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12.85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4.05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9.92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49.25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27.28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00Z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147.56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140.46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143.34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141.81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6.37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10.83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11.41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5.19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21.53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33.08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75.29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44.58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08/20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06Z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191.24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187.58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187.32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192.33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30.03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22.02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25.68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25.66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44.87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62.52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111.63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96.32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24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Sum FTE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401.37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392.35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393.12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397.40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78.39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76.34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79.10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74.05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101.68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124.77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296.91</a:t>
                      </a:r>
                      <a:endParaRPr lang="en-US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213.53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6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6855654"/>
              </p:ext>
            </p:extLst>
          </p:nvPr>
        </p:nvGraphicFramePr>
        <p:xfrm>
          <a:off x="20782" y="20782"/>
          <a:ext cx="8934450" cy="352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10531661"/>
              </p:ext>
            </p:extLst>
          </p:nvPr>
        </p:nvGraphicFramePr>
        <p:xfrm>
          <a:off x="0" y="3564731"/>
          <a:ext cx="9144000" cy="3293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41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9029"/>
            <a:ext cx="7772400" cy="868362"/>
          </a:xfrm>
        </p:spPr>
        <p:txBody>
          <a:bodyPr/>
          <a:lstStyle/>
          <a:p>
            <a:r>
              <a:rPr lang="en-US" dirty="0"/>
              <a:t>Rankings and </a:t>
            </a:r>
            <a:r>
              <a:rPr lang="en-US" dirty="0" smtClean="0"/>
              <a:t>Future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867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With results so far, we have found that influences on forecasts should be ranked: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Land surface parameterization scheme is of most importance to track forecast.</a:t>
            </a:r>
          </a:p>
          <a:p>
            <a:pPr lvl="2"/>
            <a:r>
              <a:rPr lang="en-US" dirty="0" smtClean="0"/>
              <a:t>Noah LSM seems to be performing better than GFDL Slab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Initial boundary conditions and PBL scheme (on intensity forecast-winds and SLP)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Land surface features and heterogeneity</a:t>
            </a:r>
          </a:p>
          <a:p>
            <a:pPr lvl="2"/>
            <a:r>
              <a:rPr lang="en-US" dirty="0" smtClean="0"/>
              <a:t>Presence of Lake Okeechobee shows a drop in pressure, but not by much.</a:t>
            </a:r>
          </a:p>
          <a:p>
            <a:pPr lvl="2"/>
            <a:r>
              <a:rPr lang="en-US" dirty="0" smtClean="0"/>
              <a:t>Presence of the Everglades does not seem very important with the Fay case, but mostly because the track was closer to the lake than the Everglades.</a:t>
            </a:r>
          </a:p>
          <a:p>
            <a:endParaRPr lang="en-US" dirty="0" smtClean="0"/>
          </a:p>
          <a:p>
            <a:r>
              <a:rPr lang="en-US" dirty="0" smtClean="0"/>
              <a:t>Further studies for landfalling systems includes investigation of TS Erin (2007) over OK with the Noah LSM using:</a:t>
            </a:r>
          </a:p>
          <a:p>
            <a:pPr lvl="1"/>
            <a:r>
              <a:rPr lang="en-US" dirty="0" smtClean="0"/>
              <a:t>The 1993 USGS Landuse dataset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updated high-res 2001 MODIS Landuse dataset</a:t>
            </a:r>
          </a:p>
          <a:p>
            <a:pPr lvl="1"/>
            <a:r>
              <a:rPr lang="en-US" dirty="0" smtClean="0"/>
              <a:t>NASA Land Information System (LIS) and/or High Resolution Land Data Assimilation System (HRLDAS) forcing files for the Noah </a:t>
            </a:r>
            <a:r>
              <a:rPr lang="en-US" dirty="0" smtClean="0"/>
              <a:t>LSM</a:t>
            </a:r>
          </a:p>
          <a:p>
            <a:r>
              <a:rPr lang="en-US" dirty="0" smtClean="0"/>
              <a:t>Investigation of landfalling systems in the Indian Monsoon region and TS Arlene from 2005 (</a:t>
            </a:r>
            <a:r>
              <a:rPr lang="en-US" dirty="0" err="1" smtClean="0"/>
              <a:t>Niyogi’s</a:t>
            </a:r>
            <a:r>
              <a:rPr lang="en-US" dirty="0" smtClean="0"/>
              <a:t> group @ Purdue University)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641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583</Words>
  <Application>Microsoft Office PowerPoint</Application>
  <PresentationFormat>On-screen Show (4:3)</PresentationFormat>
  <Paragraphs>172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Equity</vt:lpstr>
      <vt:lpstr>Office Theme</vt:lpstr>
      <vt:lpstr>An HWRF Model-Based Examination of Possible Land Surface Influences on the Post-Landfall Intensification of Tropical Storm Fay of 2008.</vt:lpstr>
      <vt:lpstr>Experiment Goals</vt:lpstr>
      <vt:lpstr>PowerPoint Presentation</vt:lpstr>
      <vt:lpstr>PowerPoint Presentation</vt:lpstr>
      <vt:lpstr>PowerPoint Presentation</vt:lpstr>
      <vt:lpstr>Rankings and Future Studies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HWRF Model-Based Examination of Possible Land Surface Influences on the Post-Landfall Intensification of Tropical Storm Fay of 2008.</dc:title>
  <dc:creator>mlaurean</dc:creator>
  <cp:lastModifiedBy>mlaurean</cp:lastModifiedBy>
  <cp:revision>34</cp:revision>
  <dcterms:created xsi:type="dcterms:W3CDTF">2010-11-18T01:30:11Z</dcterms:created>
  <dcterms:modified xsi:type="dcterms:W3CDTF">2011-04-21T03:16:31Z</dcterms:modified>
</cp:coreProperties>
</file>