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87" r:id="rId4"/>
    <p:sldId id="302" r:id="rId5"/>
    <p:sldId id="299" r:id="rId6"/>
    <p:sldId id="304" r:id="rId7"/>
    <p:sldId id="301" r:id="rId8"/>
    <p:sldId id="298" r:id="rId9"/>
    <p:sldId id="305" r:id="rId10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CC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86FE4E-8B6B-40B5-BAB1-53D032434E4C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6B41DBB-2A69-448C-9728-49F1604B3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FBF30-8E3F-4EEA-9D19-2DDB2371403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0338" y="8899525"/>
            <a:ext cx="30384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71" tIns="46788" rIns="93571" bIns="46788" anchor="b"/>
          <a:lstStyle/>
          <a:p>
            <a:pPr algn="r" defTabSz="936625"/>
            <a:fld id="{CA3F0C67-C34E-4F93-8ADD-9F266F28865C}" type="slidenum">
              <a:rPr lang="en-US" sz="1200">
                <a:latin typeface="Calibri" pitchFamily="34" charset="0"/>
              </a:rPr>
              <a:pPr algn="r" defTabSz="936625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4" tIns="46269" rIns="92534" bIns="46269" anchor="b"/>
          <a:lstStyle/>
          <a:p>
            <a:pPr algn="r" defTabSz="925513"/>
            <a:fld id="{9E91D38D-39D8-4ABB-9FB4-7C38736BE466}" type="slidenum">
              <a:rPr lang="en-US" sz="1200">
                <a:latin typeface="Calibri" pitchFamily="34" charset="0"/>
              </a:rPr>
              <a:pPr algn="r" defTabSz="925513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708025"/>
            <a:ext cx="4668838" cy="35020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451350"/>
            <a:ext cx="5080000" cy="4219575"/>
          </a:xfrm>
          <a:noFill/>
          <a:ln/>
        </p:spPr>
        <p:txBody>
          <a:bodyPr lIns="94004" tIns="46204" rIns="94004" bIns="4620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F88A-1AD7-43AB-BB5D-A196D516A2CA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3D64-7EC6-4978-96EF-B7A993FE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1ED6-D731-484E-ACCF-1DDF688AC2BE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32F2-58FB-4E1C-89F6-951ACFDC7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DCA5-5BDD-4FC0-811F-08A21ABE9DDE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C7D4-6E96-438D-9C20-947D9730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DFEA-C3FC-4FF6-B2F5-9E05AF33EBFB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B930-2B8D-4C01-BA1C-F3BBB6D4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BAF8-3F47-41FE-BC21-BB8033D989BD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D81A-E74A-4A66-A777-1F9B0977C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9106-F7B1-4792-8309-17A6DF920A07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B85C-3F9D-44C1-B434-4B7FC788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5452-FE21-4820-8E77-92A9B2338C1D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D3E1-D0C8-4BA1-B5AB-DCCFC5222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4920-4749-4B59-A915-456A5BD85464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8FDE-75A2-47A2-80AB-0524A93D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19DD-92BA-4C3F-8B17-F6B16921740E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454F-E1E0-483A-9AA8-F4D9142FE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97FF-BE76-4676-B05F-0FDE5FE7210B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8EC9-CAA8-4F7A-AD93-F210DCEAA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4F0-B684-4B74-BE26-FC2EF62BFF50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A74E-E2E7-4276-853D-B4616498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41F319-1965-4D1C-883F-1C419C7C37D5}" type="datetime1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BCEAC-7D9B-4D67-A5A8-2109E1AD0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25D73-E10B-4E13-ABB4-DC4FEC0A1F9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138363"/>
            <a:ext cx="8153400" cy="174625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HWRF Real-Time FY2011 Parallel Experimental Forecasts (Stream 1.5 &amp; Stream 2)</a:t>
            </a:r>
            <a:endParaRPr lang="en-US" sz="3200" b="1" smtClean="0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257175" y="180975"/>
            <a:ext cx="8629650" cy="6419850"/>
          </a:xfrm>
          <a:prstGeom prst="rect">
            <a:avLst/>
          </a:prstGeom>
          <a:noFill/>
          <a:ln w="5715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392113" y="315913"/>
          <a:ext cx="708025" cy="708025"/>
        </p:xfrm>
        <a:graphic>
          <a:graphicData uri="http://schemas.openxmlformats.org/presentationml/2006/ole">
            <p:oleObj spid="_x0000_s1026" name="Drawing" r:id="rId4" imgW="723675" imgH="723675" progId="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/>
          </p:cNvGraphicFramePr>
          <p:nvPr/>
        </p:nvGraphicFramePr>
        <p:xfrm>
          <a:off x="1385888" y="177800"/>
          <a:ext cx="2462212" cy="1433513"/>
        </p:xfrm>
        <a:graphic>
          <a:graphicData uri="http://schemas.openxmlformats.org/presentationml/2006/ole">
            <p:oleObj spid="_x0000_s1027" name="Drawing" r:id="rId5" imgW="2849760" imgH="1562040" progId="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/>
          </p:cNvGraphicFramePr>
          <p:nvPr/>
        </p:nvGraphicFramePr>
        <p:xfrm>
          <a:off x="4240213" y="423863"/>
          <a:ext cx="708025" cy="669925"/>
        </p:xfrm>
        <a:graphic>
          <a:graphicData uri="http://schemas.openxmlformats.org/presentationml/2006/ole">
            <p:oleObj spid="_x0000_s1028" name="Drawing" r:id="rId6" imgW="723675" imgH="685530" progId="">
              <p:embed/>
            </p:oleObj>
          </a:graphicData>
        </a:graphic>
      </p:graphicFrame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246063" y="4264025"/>
            <a:ext cx="8686800" cy="0"/>
          </a:xfrm>
          <a:prstGeom prst="line">
            <a:avLst/>
          </a:prstGeom>
          <a:noFill/>
          <a:ln w="41275" cmpd="dbl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8100" y="200025"/>
            <a:ext cx="3771900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1295400" y="43434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Vijay 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Tallapragada, NOAA/NCEP/EMC</a:t>
            </a:r>
            <a:endParaRPr lang="en-US" sz="10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8352D-BE17-44B0-A95B-5E4A07450D3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5613" y="0"/>
            <a:ext cx="8231187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0000FF"/>
                </a:solidFill>
                <a:latin typeface="Calibri" pitchFamily="34" charset="0"/>
              </a:rPr>
              <a:t>Planned HWRF Experimental Forecasts FY2011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905875" cy="601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lvl="1" indent="-17145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b="1">
                <a:solidFill>
                  <a:srgbClr val="C00000"/>
                </a:solidFill>
                <a:latin typeface="Calibri" pitchFamily="34" charset="0"/>
              </a:rPr>
              <a:t>HFIP Stream 1.5 Demo Configurations (EMC/HRD):</a:t>
            </a:r>
          </a:p>
          <a:p>
            <a:pPr lvl="2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High-Resolution triple nested 27:9:3 HWRF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2011 Operational HWRF Physics (EMC)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solidFill>
                  <a:srgbClr val="7030A0"/>
                </a:solidFill>
                <a:latin typeface="Calibri" pitchFamily="34" charset="0"/>
              </a:rPr>
              <a:t>Alternate physics options for high-resolution (EMC/HRD/ESRL)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Coupled to POM</a:t>
            </a:r>
            <a:r>
              <a:rPr lang="en-GB" sz="1600" b="1">
                <a:solidFill>
                  <a:srgbClr val="7030A0"/>
                </a:solidFill>
                <a:latin typeface="Calibri" pitchFamily="34" charset="0"/>
              </a:rPr>
              <a:t>/HYCOM</a:t>
            </a:r>
            <a:r>
              <a:rPr lang="en-GB" sz="1600" b="1">
                <a:latin typeface="Calibri" pitchFamily="34" charset="0"/>
              </a:rPr>
              <a:t> (EMC)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Operational vortex Initialization and cycling at highest resolution (3 km) (EMC/HRD)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solidFill>
                  <a:srgbClr val="7030A0"/>
                </a:solidFill>
                <a:latin typeface="Calibri" pitchFamily="34" charset="0"/>
              </a:rPr>
              <a:t>Alternate vortex initialization procedure (EMC)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GSI run on 3 km analysis domain and 27 km outer domain (EMC)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High-resolution vortex tracker  (EMC)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Hourly output for 3-D and 2-D variables (EMC/HRD)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High-Frequency (9-minute or higher) output for storm location, Vmax, Pmin and location of Vmax and Pmin from 3 km domain (EMC)</a:t>
            </a:r>
          </a:p>
          <a:p>
            <a:pPr marL="1714500" lvl="3" indent="-34290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Post-processed output includes high-resolution satellite imagery (EMC/HRD)</a:t>
            </a:r>
          </a:p>
          <a:p>
            <a:pPr marL="1714500" lvl="3" indent="-342900">
              <a:buClr>
                <a:srgbClr val="FF0000"/>
              </a:buClr>
              <a:buSzPct val="120000"/>
            </a:pPr>
            <a:endParaRPr lang="en-GB" sz="1600" b="1">
              <a:latin typeface="Calibri" pitchFamily="34" charset="0"/>
            </a:endParaRPr>
          </a:p>
          <a:p>
            <a:pPr marL="628650" lvl="1" indent="-171450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b="1">
                <a:solidFill>
                  <a:srgbClr val="C00000"/>
                </a:solidFill>
                <a:latin typeface="Calibri" pitchFamily="34" charset="0"/>
              </a:rPr>
              <a:t>HFIP Stream 2.0 Demo Configurations from EMC:</a:t>
            </a:r>
          </a:p>
          <a:p>
            <a:pPr lvl="2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HWRF-HYCOM coupled system with 2011 operational HWRF physics and initialization and cycling (27:9:3)</a:t>
            </a:r>
          </a:p>
          <a:p>
            <a:pPr lvl="2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HWRF-POM-NOAH LSM coupled system with 2011 operational HWRF initialization and cycling (27:9:3)</a:t>
            </a:r>
          </a:p>
          <a:p>
            <a:pPr lvl="2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HWRF-Hybrid DA experiments (27:9 and/or 27:9:3) with emphasis on assimilating real-time TDR data</a:t>
            </a:r>
          </a:p>
          <a:p>
            <a:pPr lvl="2">
              <a:buClr>
                <a:srgbClr val="FF0000"/>
              </a:buClr>
              <a:buSzPct val="120000"/>
              <a:buFont typeface="Courier New" pitchFamily="49" charset="0"/>
              <a:buChar char="o"/>
            </a:pPr>
            <a:r>
              <a:rPr lang="en-GB" sz="1600" b="1">
                <a:latin typeface="Calibri" pitchFamily="34" charset="0"/>
              </a:rPr>
              <a:t>HWRF with modified GFS Shallow Convection, PBL, radiation and microphysics (27:9 and/or 27:9:3)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5D5A7-340D-4417-8D18-19DC636F47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8515" name="Group 83"/>
          <p:cNvGraphicFramePr>
            <a:graphicFrameLocks noGrp="1"/>
          </p:cNvGraphicFramePr>
          <p:nvPr/>
        </p:nvGraphicFramePr>
        <p:xfrm>
          <a:off x="381000" y="1676400"/>
          <a:ext cx="8610600" cy="4359275"/>
        </p:xfrm>
        <a:graphic>
          <a:graphicData uri="http://schemas.openxmlformats.org/drawingml/2006/table">
            <a:tbl>
              <a:tblPr/>
              <a:tblGrid>
                <a:gridCol w="1355725"/>
                <a:gridCol w="1833563"/>
                <a:gridCol w="1230312"/>
                <a:gridCol w="1639888"/>
                <a:gridCol w="255111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Experiment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Coupling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Initialization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H3P1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HWRF 27:9:3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 Oper. 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2011 Oper. Init w/ cycling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 Progress.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Similar experimental runs for 89 cases from HRD are expected to feed into proposed Stream 1.5 configuration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H3P2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HWRF 27:9:3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Modified 2011 Oper. Physics and other parameters configured for 3 km 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Modified 2011 Oper. Init for d03 w/ cycling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H3HW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HWRF 27:9:3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Modified 2011 Oper. Physics and other parameters configured for 3 km 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Uncoupled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HWRF 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HRD experiments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475" name="TextBox 3"/>
          <p:cNvSpPr txBox="1">
            <a:spLocks noChangeArrowheads="1"/>
          </p:cNvSpPr>
          <p:nvPr/>
        </p:nvSpPr>
        <p:spPr bwMode="auto">
          <a:xfrm>
            <a:off x="1066800" y="4572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rgbClr val="0000FF"/>
                </a:solidFill>
              </a:rPr>
              <a:t>Selection of Stream 1.5 Configuration </a:t>
            </a:r>
          </a:p>
          <a:p>
            <a:pPr algn="ctr"/>
            <a:r>
              <a:rPr lang="en-US" sz="1400" b="1" u="sng">
                <a:solidFill>
                  <a:srgbClr val="0000FF"/>
                </a:solidFill>
              </a:rPr>
              <a:t>(Advance FY2012 Pre-implementation T&amp;E)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Moving-nest gri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905000" y="62484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Nest movement (HRD’s Centroid based algorithm)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1524000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</a:rPr>
              <a:t>D01 (27 km)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438400"/>
            <a:ext cx="1143000" cy="307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" pitchFamily="34" charset="0"/>
              </a:rPr>
              <a:t>D02 (9 km)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3810000"/>
            <a:ext cx="990600" cy="261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Arial" pitchFamily="34" charset="0"/>
              </a:rPr>
              <a:t>D03 (3 km)</a:t>
            </a:r>
            <a:endParaRPr lang="en-US" sz="1100" b="1" dirty="0">
              <a:latin typeface="Arial" pitchFamily="34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819400" y="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Third Nest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447EB-6B1D-444C-942B-CCEE774DB2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752600" y="228600"/>
            <a:ext cx="502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Initialization for Third Nest</a:t>
            </a:r>
          </a:p>
        </p:txBody>
      </p:sp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990600" y="6488113"/>
            <a:ext cx="708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Extension of EMC/HRD 2011 HWRF operational initialization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757238"/>
            <a:ext cx="54197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376988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61906-8FB0-4FBB-99A3-6CB6A6EE86E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95400" y="228600"/>
            <a:ext cx="6858000" cy="1600200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24200" y="2895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0" y="2133600"/>
            <a:ext cx="4953000" cy="3581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1000" b="1"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43200" y="6248400"/>
            <a:ext cx="41148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76600" y="6248400"/>
            <a:ext cx="3048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126 hours forecast</a:t>
            </a:r>
          </a:p>
          <a:p>
            <a:pPr algn="ctr">
              <a:spcBef>
                <a:spcPct val="50000"/>
              </a:spcBef>
            </a:pPr>
            <a:r>
              <a:rPr lang="en-US" sz="1000" b="1"/>
              <a:t>(3, 6, 9 hr forecast)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1000" y="2133600"/>
            <a:ext cx="1600200" cy="3962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467600" y="2133600"/>
            <a:ext cx="1447800" cy="2743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114800" y="228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Background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514600" y="2149475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GSI (includes Hybrid DA Capability)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971800" y="3641725"/>
            <a:ext cx="3581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3DVAR cost function</a:t>
            </a:r>
          </a:p>
          <a:p>
            <a:pPr algn="ctr">
              <a:spcBef>
                <a:spcPct val="50000"/>
              </a:spcBef>
            </a:pPr>
            <a:r>
              <a:rPr lang="en-US" sz="1000"/>
              <a:t>2</a:t>
            </a:r>
            <a:r>
              <a:rPr lang="en-US" sz="1000" b="1"/>
              <a:t>J</a:t>
            </a:r>
            <a:r>
              <a:rPr lang="en-US" sz="1000"/>
              <a:t>(</a:t>
            </a:r>
            <a:r>
              <a:rPr lang="en-US" sz="1000" b="1"/>
              <a:t>x)</a:t>
            </a:r>
            <a:r>
              <a:rPr lang="en-US" sz="1000"/>
              <a:t> = </a:t>
            </a:r>
            <a:r>
              <a:rPr lang="en-US" sz="1000" b="1"/>
              <a:t>x</a:t>
            </a:r>
            <a:r>
              <a:rPr lang="en-US" sz="1000" baseline="30000"/>
              <a:t>T</a:t>
            </a:r>
            <a:r>
              <a:rPr lang="en-US" sz="1000" b="1">
                <a:solidFill>
                  <a:srgbClr val="FF3300"/>
                </a:solidFill>
              </a:rPr>
              <a:t>B</a:t>
            </a:r>
            <a:r>
              <a:rPr lang="en-US" sz="1000" b="1"/>
              <a:t> </a:t>
            </a:r>
            <a:r>
              <a:rPr lang="en-US" sz="1000" baseline="30000"/>
              <a:t>-1</a:t>
            </a:r>
            <a:r>
              <a:rPr lang="en-US" sz="1000" b="1"/>
              <a:t> x </a:t>
            </a:r>
            <a:r>
              <a:rPr lang="en-US" sz="1000"/>
              <a:t> +  (</a:t>
            </a:r>
            <a:r>
              <a:rPr lang="en-US" sz="1000" b="1"/>
              <a:t>Hx </a:t>
            </a:r>
            <a:r>
              <a:rPr lang="en-US" sz="1000"/>
              <a:t>- </a:t>
            </a:r>
            <a:r>
              <a:rPr lang="en-US" sz="1000" b="1"/>
              <a:t>y</a:t>
            </a:r>
            <a:r>
              <a:rPr lang="en-US" sz="1000"/>
              <a:t>)</a:t>
            </a:r>
            <a:r>
              <a:rPr lang="en-US" sz="1000" baseline="30000"/>
              <a:t>T</a:t>
            </a:r>
            <a:r>
              <a:rPr lang="en-US" sz="1000"/>
              <a:t> </a:t>
            </a:r>
            <a:r>
              <a:rPr lang="en-US" sz="1000" b="1"/>
              <a:t>R</a:t>
            </a:r>
            <a:r>
              <a:rPr lang="en-US" sz="1000" b="1" baseline="30000"/>
              <a:t>-1</a:t>
            </a:r>
            <a:r>
              <a:rPr lang="en-US" sz="1000" b="1"/>
              <a:t> </a:t>
            </a:r>
            <a:r>
              <a:rPr lang="en-US" sz="1000"/>
              <a:t>(</a:t>
            </a:r>
            <a:r>
              <a:rPr lang="en-US" sz="1000" b="1"/>
              <a:t>Hx </a:t>
            </a:r>
            <a:r>
              <a:rPr lang="en-US" sz="1000"/>
              <a:t>- </a:t>
            </a:r>
            <a:r>
              <a:rPr lang="en-US" sz="1000" b="1"/>
              <a:t>y</a:t>
            </a:r>
            <a:r>
              <a:rPr lang="en-US" sz="1000"/>
              <a:t>) + </a:t>
            </a:r>
            <a:r>
              <a:rPr lang="en-US" sz="1000" b="1"/>
              <a:t>J</a:t>
            </a:r>
            <a:r>
              <a:rPr lang="en-US" sz="1000" b="1" baseline="-25000"/>
              <a:t>c</a:t>
            </a:r>
            <a:r>
              <a:rPr lang="en-US" sz="1000"/>
              <a:t>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81000" y="2362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Assimilated obs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620000" y="236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Potential and future obs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2895600" y="3581400"/>
            <a:ext cx="37338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3962400" y="4419600"/>
            <a:ext cx="1295400" cy="609600"/>
          </a:xfrm>
          <a:prstGeom prst="flowChartAlternateProcess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590800" y="4495800"/>
            <a:ext cx="129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climatological isotropic </a:t>
            </a:r>
            <a:r>
              <a:rPr lang="en-US" sz="1000" b="1">
                <a:solidFill>
                  <a:srgbClr val="0000FF"/>
                </a:solidFill>
              </a:rPr>
              <a:t>B</a:t>
            </a:r>
            <a:r>
              <a:rPr lang="en-US" sz="1000" b="1" baseline="-25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962400" y="4495800"/>
            <a:ext cx="129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flow-dependent anisotropic </a:t>
            </a:r>
            <a:r>
              <a:rPr lang="en-US" sz="1000" b="1">
                <a:solidFill>
                  <a:srgbClr val="0000FF"/>
                </a:solidFill>
              </a:rPr>
              <a:t>B</a:t>
            </a:r>
            <a:r>
              <a:rPr lang="en-US" sz="1000" b="1" baseline="-25000">
                <a:solidFill>
                  <a:srgbClr val="0000FF"/>
                </a:solidFill>
              </a:rPr>
              <a:t>a</a:t>
            </a:r>
            <a:endParaRPr lang="en-US" sz="1000" b="1">
              <a:solidFill>
                <a:srgbClr val="0000FF"/>
              </a:solidFill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590800" y="4419600"/>
            <a:ext cx="1219200" cy="609600"/>
          </a:xfrm>
          <a:prstGeom prst="flowChartAlternateProcess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334000" y="4419600"/>
            <a:ext cx="1524000" cy="609600"/>
          </a:xfrm>
          <a:prstGeom prst="flowChartAlternateProcess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791200" y="4479925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hybrid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34000" y="4648200"/>
            <a:ext cx="1676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</a:rPr>
              <a:t>B=(</a:t>
            </a:r>
            <a:r>
              <a:rPr lang="el-GR" sz="1000">
                <a:solidFill>
                  <a:srgbClr val="0000FF"/>
                </a:solidFill>
              </a:rPr>
              <a:t>β</a:t>
            </a:r>
            <a:r>
              <a:rPr lang="en-US" sz="1000" baseline="-25000">
                <a:solidFill>
                  <a:srgbClr val="0000FF"/>
                </a:solidFill>
              </a:rPr>
              <a:t>1</a:t>
            </a:r>
            <a:r>
              <a:rPr lang="en-US" sz="1000" baseline="30000">
                <a:solidFill>
                  <a:srgbClr val="0000FF"/>
                </a:solidFill>
              </a:rPr>
              <a:t>-1</a:t>
            </a:r>
            <a:r>
              <a:rPr lang="en-US" sz="1000" b="1">
                <a:solidFill>
                  <a:srgbClr val="0000FF"/>
                </a:solidFill>
              </a:rPr>
              <a:t>B</a:t>
            </a:r>
            <a:r>
              <a:rPr lang="en-US" sz="1000" b="1" baseline="-25000">
                <a:solidFill>
                  <a:srgbClr val="0000FF"/>
                </a:solidFill>
              </a:rPr>
              <a:t>c</a:t>
            </a:r>
            <a:r>
              <a:rPr lang="en-US" sz="1000" b="1">
                <a:solidFill>
                  <a:srgbClr val="0000FF"/>
                </a:solidFill>
              </a:rPr>
              <a:t> + </a:t>
            </a:r>
            <a:r>
              <a:rPr lang="el-GR" sz="1000">
                <a:solidFill>
                  <a:srgbClr val="0000FF"/>
                </a:solidFill>
              </a:rPr>
              <a:t>β</a:t>
            </a:r>
            <a:r>
              <a:rPr lang="en-US" sz="1000" baseline="-25000">
                <a:solidFill>
                  <a:srgbClr val="0000FF"/>
                </a:solidFill>
              </a:rPr>
              <a:t>2</a:t>
            </a:r>
            <a:r>
              <a:rPr lang="en-US" sz="1000">
                <a:solidFill>
                  <a:srgbClr val="0000FF"/>
                </a:solidFill>
              </a:rPr>
              <a:t> </a:t>
            </a:r>
            <a:r>
              <a:rPr lang="en-US" sz="1000" baseline="30000">
                <a:solidFill>
                  <a:srgbClr val="0000FF"/>
                </a:solidFill>
              </a:rPr>
              <a:t>-1</a:t>
            </a:r>
            <a:r>
              <a:rPr lang="en-US" sz="1000">
                <a:solidFill>
                  <a:srgbClr val="0000FF"/>
                </a:solidFill>
              </a:rPr>
              <a:t> </a:t>
            </a:r>
            <a:r>
              <a:rPr lang="en-US" sz="1000" b="1">
                <a:solidFill>
                  <a:srgbClr val="0000FF"/>
                </a:solidFill>
              </a:rPr>
              <a:t>P</a:t>
            </a:r>
            <a:r>
              <a:rPr lang="en-US" sz="1000" baseline="30000">
                <a:solidFill>
                  <a:srgbClr val="0000FF"/>
                </a:solidFill>
              </a:rPr>
              <a:t>en</a:t>
            </a:r>
            <a:r>
              <a:rPr lang="en-US" sz="1000" b="1">
                <a:solidFill>
                  <a:srgbClr val="0000FF"/>
                </a:solidFill>
              </a:rPr>
              <a:t>oS)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4724400" y="41148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429000" y="4267200"/>
            <a:ext cx="259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019800" y="42672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429000" y="42672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200400" y="28956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3048000" y="2514600"/>
            <a:ext cx="33528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124200" y="2649538"/>
            <a:ext cx="31242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Data selection, quality control, data thinning</a:t>
            </a:r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4724400" y="30480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4648200" y="5029200"/>
            <a:ext cx="2438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/>
              <a:t>ensemble covariance </a:t>
            </a:r>
            <a:r>
              <a:rPr lang="en-US" sz="900" b="1">
                <a:solidFill>
                  <a:srgbClr val="0000FF"/>
                </a:solidFill>
              </a:rPr>
              <a:t>P</a:t>
            </a:r>
            <a:r>
              <a:rPr lang="en-US" sz="900" baseline="30000">
                <a:solidFill>
                  <a:srgbClr val="0000FF"/>
                </a:solidFill>
              </a:rPr>
              <a:t>en</a:t>
            </a:r>
            <a:r>
              <a:rPr lang="en-US" sz="900"/>
              <a:t> = </a:t>
            </a:r>
            <a:r>
              <a:rPr lang="el-GR" sz="900"/>
              <a:t>Σ</a:t>
            </a:r>
            <a:r>
              <a:rPr lang="en-US" sz="900"/>
              <a:t> </a:t>
            </a:r>
            <a:r>
              <a:rPr lang="en-US" sz="900" b="1"/>
              <a:t>x</a:t>
            </a:r>
            <a:r>
              <a:rPr lang="en-US" sz="900" baseline="-25000"/>
              <a:t>k</a:t>
            </a:r>
            <a:r>
              <a:rPr lang="en-US" sz="900" baseline="30000"/>
              <a:t>en</a:t>
            </a:r>
            <a:r>
              <a:rPr lang="en-US" sz="900"/>
              <a:t> ( </a:t>
            </a:r>
            <a:r>
              <a:rPr lang="en-US" sz="900" b="1"/>
              <a:t>x</a:t>
            </a:r>
            <a:r>
              <a:rPr lang="en-US" sz="900" baseline="-25000"/>
              <a:t>k</a:t>
            </a:r>
            <a:r>
              <a:rPr lang="en-US" sz="900" baseline="30000"/>
              <a:t>en</a:t>
            </a:r>
            <a:r>
              <a:rPr lang="en-US" sz="900"/>
              <a:t>)</a:t>
            </a:r>
            <a:r>
              <a:rPr lang="en-US" sz="900" baseline="30000"/>
              <a:t>T</a:t>
            </a: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6096000" y="609600"/>
            <a:ext cx="1600200" cy="1143000"/>
          </a:xfrm>
          <a:prstGeom prst="flowChartAlternateProcess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36" name="Line 35"/>
          <p:cNvSpPr>
            <a:spLocks noChangeShapeType="1"/>
          </p:cNvSpPr>
          <p:nvPr/>
        </p:nvSpPr>
        <p:spPr bwMode="auto">
          <a:xfrm>
            <a:off x="4724400" y="18288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37" name="Text Box 37"/>
          <p:cNvSpPr txBox="1">
            <a:spLocks noChangeArrowheads="1"/>
          </p:cNvSpPr>
          <p:nvPr/>
        </p:nvSpPr>
        <p:spPr bwMode="auto">
          <a:xfrm>
            <a:off x="1524000" y="649288"/>
            <a:ext cx="44196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HWRF vortex initialization/relocation</a:t>
            </a:r>
          </a:p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C00000"/>
                </a:solidFill>
              </a:rPr>
              <a:t>Warm start</a:t>
            </a:r>
            <a:r>
              <a:rPr lang="en-US" sz="900"/>
              <a:t>: GFS environment + relocated and modified HWRF 6hr forecast vortex</a:t>
            </a:r>
          </a:p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070C0"/>
                </a:solidFill>
              </a:rPr>
              <a:t>cold start</a:t>
            </a:r>
            <a:r>
              <a:rPr lang="en-US" sz="900"/>
              <a:t>: GFS environment + bogus vortex</a:t>
            </a:r>
          </a:p>
        </p:txBody>
      </p:sp>
      <p:sp>
        <p:nvSpPr>
          <p:cNvPr id="21538" name="Text Box 44"/>
          <p:cNvSpPr txBox="1">
            <a:spLocks noChangeArrowheads="1"/>
          </p:cNvSpPr>
          <p:nvPr/>
        </p:nvSpPr>
        <p:spPr bwMode="auto">
          <a:xfrm>
            <a:off x="6400800" y="685800"/>
            <a:ext cx="914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hybrid</a:t>
            </a:r>
          </a:p>
        </p:txBody>
      </p:sp>
      <p:sp>
        <p:nvSpPr>
          <p:cNvPr id="21539" name="Text Box 45"/>
          <p:cNvSpPr txBox="1">
            <a:spLocks noChangeArrowheads="1"/>
          </p:cNvSpPr>
          <p:nvPr/>
        </p:nvSpPr>
        <p:spPr bwMode="auto">
          <a:xfrm>
            <a:off x="6019800" y="990600"/>
            <a:ext cx="16764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short range ensemble forecast </a:t>
            </a:r>
            <a:r>
              <a:rPr lang="en-US" sz="900" b="1"/>
              <a:t>x</a:t>
            </a:r>
            <a:r>
              <a:rPr lang="en-US" sz="900" b="1" baseline="-25000"/>
              <a:t>k</a:t>
            </a:r>
            <a:r>
              <a:rPr lang="en-US" sz="900" b="1" baseline="30000"/>
              <a:t>en</a:t>
            </a:r>
            <a:endParaRPr lang="en-US" sz="900" b="1"/>
          </a:p>
        </p:txBody>
      </p:sp>
      <p:sp>
        <p:nvSpPr>
          <p:cNvPr id="21540" name="Line 46"/>
          <p:cNvSpPr>
            <a:spLocks noChangeShapeType="1"/>
          </p:cNvSpPr>
          <p:nvPr/>
        </p:nvSpPr>
        <p:spPr bwMode="auto">
          <a:xfrm>
            <a:off x="2590800" y="1828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41" name="Line 47"/>
          <p:cNvSpPr>
            <a:spLocks noChangeShapeType="1"/>
          </p:cNvSpPr>
          <p:nvPr/>
        </p:nvSpPr>
        <p:spPr bwMode="auto">
          <a:xfrm>
            <a:off x="2590800" y="1981200"/>
            <a:ext cx="419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42" name="Line 48"/>
          <p:cNvSpPr>
            <a:spLocks noChangeShapeType="1"/>
          </p:cNvSpPr>
          <p:nvPr/>
        </p:nvSpPr>
        <p:spPr bwMode="auto">
          <a:xfrm>
            <a:off x="6781800" y="1828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43" name="Text Box 49"/>
          <p:cNvSpPr txBox="1">
            <a:spLocks noChangeArrowheads="1"/>
          </p:cNvSpPr>
          <p:nvPr/>
        </p:nvSpPr>
        <p:spPr bwMode="auto">
          <a:xfrm>
            <a:off x="3429000" y="1203325"/>
            <a:ext cx="457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x</a:t>
            </a:r>
          </a:p>
        </p:txBody>
      </p:sp>
      <p:sp>
        <p:nvSpPr>
          <p:cNvPr id="21544" name="Rectangle 51"/>
          <p:cNvSpPr>
            <a:spLocks noChangeArrowheads="1"/>
          </p:cNvSpPr>
          <p:nvPr/>
        </p:nvSpPr>
        <p:spPr bwMode="auto">
          <a:xfrm>
            <a:off x="4371975" y="5394325"/>
            <a:ext cx="8572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Analysis x</a:t>
            </a:r>
            <a:r>
              <a:rPr lang="en-US" sz="1000" b="1" baseline="-25000"/>
              <a:t>a</a:t>
            </a:r>
            <a:endParaRPr lang="en-US" sz="1000" b="1"/>
          </a:p>
        </p:txBody>
      </p:sp>
      <p:sp>
        <p:nvSpPr>
          <p:cNvPr id="21545" name="AutoShape 52"/>
          <p:cNvSpPr>
            <a:spLocks noChangeArrowheads="1"/>
          </p:cNvSpPr>
          <p:nvPr/>
        </p:nvSpPr>
        <p:spPr bwMode="auto">
          <a:xfrm>
            <a:off x="4343400" y="5410200"/>
            <a:ext cx="914400" cy="228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2514600" y="3292475"/>
            <a:ext cx="4419600" cy="1965325"/>
          </a:xfrm>
          <a:prstGeom prst="rect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47" name="Rectangle 54"/>
          <p:cNvSpPr>
            <a:spLocks noChangeArrowheads="1"/>
          </p:cNvSpPr>
          <p:nvPr/>
        </p:nvSpPr>
        <p:spPr bwMode="auto">
          <a:xfrm>
            <a:off x="3984625" y="3322638"/>
            <a:ext cx="14779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Iterative minimization</a:t>
            </a:r>
          </a:p>
        </p:txBody>
      </p:sp>
      <p:sp>
        <p:nvSpPr>
          <p:cNvPr id="21548" name="Line 55"/>
          <p:cNvSpPr>
            <a:spLocks noChangeShapeType="1"/>
          </p:cNvSpPr>
          <p:nvPr/>
        </p:nvSpPr>
        <p:spPr bwMode="auto">
          <a:xfrm>
            <a:off x="4800600" y="5257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49" name="Line 56"/>
          <p:cNvSpPr>
            <a:spLocks noChangeShapeType="1"/>
          </p:cNvSpPr>
          <p:nvPr/>
        </p:nvSpPr>
        <p:spPr bwMode="auto">
          <a:xfrm>
            <a:off x="4800600" y="60198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0" name="Line 57"/>
          <p:cNvSpPr>
            <a:spLocks noChangeShapeType="1"/>
          </p:cNvSpPr>
          <p:nvPr/>
        </p:nvSpPr>
        <p:spPr bwMode="auto">
          <a:xfrm>
            <a:off x="1981200" y="2971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1" name="Line 58"/>
          <p:cNvSpPr>
            <a:spLocks noChangeShapeType="1"/>
          </p:cNvSpPr>
          <p:nvPr/>
        </p:nvSpPr>
        <p:spPr bwMode="auto">
          <a:xfrm flipH="1">
            <a:off x="7239000" y="2895600"/>
            <a:ext cx="22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2" name="Rectangle 59"/>
          <p:cNvSpPr>
            <a:spLocks noChangeArrowheads="1"/>
          </p:cNvSpPr>
          <p:nvPr/>
        </p:nvSpPr>
        <p:spPr bwMode="auto">
          <a:xfrm>
            <a:off x="7467600" y="5029200"/>
            <a:ext cx="1447800" cy="1600200"/>
          </a:xfrm>
          <a:prstGeom prst="rect">
            <a:avLst/>
          </a:prstGeom>
          <a:solidFill>
            <a:srgbClr val="CCEC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53" name="Text Box 60"/>
          <p:cNvSpPr txBox="1">
            <a:spLocks noChangeArrowheads="1"/>
          </p:cNvSpPr>
          <p:nvPr/>
        </p:nvSpPr>
        <p:spPr bwMode="auto">
          <a:xfrm>
            <a:off x="7543800" y="5181600"/>
            <a:ext cx="121920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EnKF</a:t>
            </a:r>
          </a:p>
          <a:p>
            <a:pPr algn="ctr">
              <a:spcBef>
                <a:spcPct val="50000"/>
              </a:spcBef>
            </a:pPr>
            <a:r>
              <a:rPr lang="en-US" sz="1000"/>
              <a:t>Update ensemble members (</a:t>
            </a:r>
            <a:r>
              <a:rPr lang="en-US" sz="1000" b="1"/>
              <a:t>x</a:t>
            </a:r>
            <a:r>
              <a:rPr lang="en-US" sz="1000" b="1" baseline="-25000"/>
              <a:t>k</a:t>
            </a:r>
            <a:r>
              <a:rPr lang="en-US" sz="1000" b="1" baseline="30000"/>
              <a:t>en</a:t>
            </a:r>
            <a:r>
              <a:rPr lang="en-US" sz="1000"/>
              <a:t>)</a:t>
            </a:r>
          </a:p>
        </p:txBody>
      </p:sp>
      <p:sp>
        <p:nvSpPr>
          <p:cNvPr id="21554" name="Line 61"/>
          <p:cNvSpPr>
            <a:spLocks noChangeShapeType="1"/>
          </p:cNvSpPr>
          <p:nvPr/>
        </p:nvSpPr>
        <p:spPr bwMode="auto">
          <a:xfrm>
            <a:off x="8915400" y="5791200"/>
            <a:ext cx="76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5" name="Line 62"/>
          <p:cNvSpPr>
            <a:spLocks noChangeShapeType="1"/>
          </p:cNvSpPr>
          <p:nvPr/>
        </p:nvSpPr>
        <p:spPr bwMode="auto">
          <a:xfrm flipV="1">
            <a:off x="8991600" y="1219200"/>
            <a:ext cx="0" cy="457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6" name="Line 63"/>
          <p:cNvSpPr>
            <a:spLocks noChangeShapeType="1"/>
          </p:cNvSpPr>
          <p:nvPr/>
        </p:nvSpPr>
        <p:spPr bwMode="auto">
          <a:xfrm flipH="1">
            <a:off x="7696200" y="1219200"/>
            <a:ext cx="129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7" name="AutoShape 64"/>
          <p:cNvSpPr>
            <a:spLocks noChangeArrowheads="1"/>
          </p:cNvSpPr>
          <p:nvPr/>
        </p:nvSpPr>
        <p:spPr bwMode="auto">
          <a:xfrm>
            <a:off x="7620000" y="5181600"/>
            <a:ext cx="1066800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58" name="Line 65"/>
          <p:cNvSpPr>
            <a:spLocks noChangeShapeType="1"/>
          </p:cNvSpPr>
          <p:nvPr/>
        </p:nvSpPr>
        <p:spPr bwMode="auto">
          <a:xfrm>
            <a:off x="8153400" y="5791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9" name="AutoShape 66"/>
          <p:cNvSpPr>
            <a:spLocks noChangeArrowheads="1"/>
          </p:cNvSpPr>
          <p:nvPr/>
        </p:nvSpPr>
        <p:spPr bwMode="auto">
          <a:xfrm>
            <a:off x="7620000" y="6019800"/>
            <a:ext cx="1143000" cy="381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60" name="Text Box 67"/>
          <p:cNvSpPr txBox="1">
            <a:spLocks noChangeArrowheads="1"/>
          </p:cNvSpPr>
          <p:nvPr/>
        </p:nvSpPr>
        <p:spPr bwMode="auto">
          <a:xfrm>
            <a:off x="7543800" y="6080125"/>
            <a:ext cx="1295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Ensemble forecast</a:t>
            </a:r>
          </a:p>
        </p:txBody>
      </p:sp>
      <p:sp>
        <p:nvSpPr>
          <p:cNvPr id="21561" name="Text Box 68"/>
          <p:cNvSpPr txBox="1">
            <a:spLocks noChangeArrowheads="1"/>
          </p:cNvSpPr>
          <p:nvPr/>
        </p:nvSpPr>
        <p:spPr bwMode="auto">
          <a:xfrm>
            <a:off x="457200" y="2732088"/>
            <a:ext cx="1447800" cy="328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rawinsonde, pibal, class sounding, profiler, dropsonde, AIRCFT, AIRCAR, GPSIPW, surface marine/land/splash-level/mesonet satellite wind</a:t>
            </a:r>
          </a:p>
          <a:p>
            <a:pPr algn="ctr">
              <a:spcBef>
                <a:spcPct val="50000"/>
              </a:spcBef>
            </a:pPr>
            <a:r>
              <a:rPr lang="en-US" sz="1200"/>
              <a:t> satellite radiance data: HIRS, AMSU-A, AMSU-B/MHS, AIRS, GOES sounder</a:t>
            </a:r>
          </a:p>
          <a:p>
            <a:pPr algn="ctr">
              <a:spcBef>
                <a:spcPct val="50000"/>
              </a:spcBef>
            </a:pPr>
            <a:r>
              <a:rPr lang="en-US" sz="1200"/>
              <a:t> NOAA P3 TDR</a:t>
            </a:r>
          </a:p>
          <a:p>
            <a:pPr algn="ctr">
              <a:spcBef>
                <a:spcPct val="50000"/>
              </a:spcBef>
            </a:pPr>
            <a:r>
              <a:rPr lang="en-US" sz="1200"/>
              <a:t>Pseudo-MSLP</a:t>
            </a:r>
          </a:p>
        </p:txBody>
      </p:sp>
      <p:sp>
        <p:nvSpPr>
          <p:cNvPr id="21562" name="Text Box 69"/>
          <p:cNvSpPr txBox="1">
            <a:spLocks noChangeArrowheads="1"/>
          </p:cNvSpPr>
          <p:nvPr/>
        </p:nvSpPr>
        <p:spPr bwMode="auto">
          <a:xfrm>
            <a:off x="7543800" y="2941638"/>
            <a:ext cx="129540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NOAA and USAF: flight level data, SFMR data</a:t>
            </a:r>
          </a:p>
          <a:p>
            <a:pPr algn="ctr">
              <a:spcBef>
                <a:spcPct val="50000"/>
              </a:spcBef>
            </a:pPr>
            <a:r>
              <a:rPr lang="en-US" sz="1200"/>
              <a:t>new dropsonde</a:t>
            </a:r>
          </a:p>
          <a:p>
            <a:pPr algn="ctr">
              <a:spcBef>
                <a:spcPct val="50000"/>
              </a:spcBef>
            </a:pPr>
            <a:r>
              <a:rPr lang="en-US" sz="1200"/>
              <a:t>cloud radiance data</a:t>
            </a:r>
          </a:p>
        </p:txBody>
      </p:sp>
      <p:sp>
        <p:nvSpPr>
          <p:cNvPr id="21563" name="Text Box 70"/>
          <p:cNvSpPr txBox="1">
            <a:spLocks noChangeArrowheads="1"/>
          </p:cNvSpPr>
          <p:nvPr/>
        </p:nvSpPr>
        <p:spPr bwMode="auto">
          <a:xfrm>
            <a:off x="2286000" y="5867400"/>
            <a:ext cx="4953000" cy="2444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Post Balance</a:t>
            </a:r>
          </a:p>
        </p:txBody>
      </p:sp>
      <p:sp>
        <p:nvSpPr>
          <p:cNvPr id="21564" name="Line 71"/>
          <p:cNvSpPr>
            <a:spLocks noChangeShapeType="1"/>
          </p:cNvSpPr>
          <p:nvPr/>
        </p:nvSpPr>
        <p:spPr bwMode="auto">
          <a:xfrm>
            <a:off x="4800600" y="56388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5" name="Text Box 72"/>
          <p:cNvSpPr txBox="1">
            <a:spLocks noChangeArrowheads="1"/>
          </p:cNvSpPr>
          <p:nvPr/>
        </p:nvSpPr>
        <p:spPr bwMode="auto">
          <a:xfrm>
            <a:off x="2438400" y="1371600"/>
            <a:ext cx="25908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(multiple time levels of background if FGAT)</a:t>
            </a:r>
          </a:p>
        </p:txBody>
      </p:sp>
      <p:sp>
        <p:nvSpPr>
          <p:cNvPr id="21566" name="Text Box 73"/>
          <p:cNvSpPr txBox="1">
            <a:spLocks noChangeArrowheads="1"/>
          </p:cNvSpPr>
          <p:nvPr/>
        </p:nvSpPr>
        <p:spPr bwMode="auto">
          <a:xfrm>
            <a:off x="3200400" y="1524000"/>
            <a:ext cx="1143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/>
              <a:t>… x </a:t>
            </a:r>
            <a:r>
              <a:rPr lang="en-US" sz="900" b="1" baseline="30000"/>
              <a:t>t-1</a:t>
            </a:r>
            <a:r>
              <a:rPr lang="en-US" sz="900" b="1"/>
              <a:t>, x, x</a:t>
            </a:r>
            <a:r>
              <a:rPr lang="en-US" sz="900" b="1" baseline="30000"/>
              <a:t>t+1</a:t>
            </a:r>
            <a:r>
              <a:rPr lang="en-US" sz="900" b="1"/>
              <a:t>, …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524000" y="609600"/>
            <a:ext cx="4419600" cy="11430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>
            <a:off x="228600" y="6629400"/>
            <a:ext cx="403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-2401887" y="4000500"/>
            <a:ext cx="52593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28600" y="13716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C769-7367-49BC-947E-5249940CE5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981200" y="228600"/>
            <a:ext cx="502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Coupler for Third Nest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1066800"/>
            <a:ext cx="79152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1905000" y="62484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Extension of 2-way interactive NCEP coupler  (dashed lines represent future development)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FFBDA-7F4A-4BD3-9E2E-A5434C9B1D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609600"/>
          <a:ext cx="8229600" cy="583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295400"/>
                <a:gridCol w="1295400"/>
                <a:gridCol w="1219200"/>
                <a:gridCol w="2743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Physics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Coupling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Resources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Stream 1.5*</a:t>
                      </a:r>
                    </a:p>
                    <a:p>
                      <a:r>
                        <a:rPr lang="en-US" sz="1400" dirty="0" smtClean="0"/>
                        <a:t>HWRF 27:9:3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Choose from Table 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Chose from Table 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172 cores per forecast for 4 hrs</a:t>
                      </a:r>
                    </a:p>
                    <a:p>
                      <a:r>
                        <a:rPr lang="en-US" sz="1400" b="1" dirty="0" smtClean="0"/>
                        <a:t>15 GB</a:t>
                      </a:r>
                      <a:r>
                        <a:rPr lang="en-US" sz="1400" b="1" baseline="0" dirty="0" smtClean="0"/>
                        <a:t> archive space per forecast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Stream</a:t>
                      </a:r>
                      <a:r>
                        <a:rPr lang="en-US" sz="1400" baseline="0" dirty="0" smtClean="0"/>
                        <a:t> 2.0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HWRF-NOAH LSM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NOAH LSM and 2011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Oper</a:t>
                      </a:r>
                      <a:r>
                        <a:rPr lang="en-US" sz="1400" baseline="0" dirty="0" smtClean="0"/>
                        <a:t>. Physics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baseline="0" dirty="0" smtClean="0"/>
                        <a:t>Init w/ cycling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</a:t>
                      </a:r>
                      <a:r>
                        <a:rPr lang="en-US" sz="1400" b="1" baseline="0" dirty="0" smtClean="0"/>
                        <a:t> be run on CCS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Stream 2.0</a:t>
                      </a:r>
                    </a:p>
                    <a:p>
                      <a:r>
                        <a:rPr lang="en-US" sz="1400" dirty="0" smtClean="0"/>
                        <a:t>HWRF-Hybrid</a:t>
                      </a:r>
                      <a:r>
                        <a:rPr lang="en-US" sz="1400" baseline="0" dirty="0" smtClean="0"/>
                        <a:t> DA</a:t>
                      </a:r>
                      <a:r>
                        <a:rPr lang="en-US" sz="1400" baseline="30000" dirty="0" smtClean="0"/>
                        <a:t>+</a:t>
                      </a:r>
                      <a:endParaRPr lang="en-US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Physics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Init w/ cycling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172 cores per forecast for 4 hrs</a:t>
                      </a:r>
                    </a:p>
                    <a:p>
                      <a:r>
                        <a:rPr lang="en-US" sz="1400" b="1" dirty="0" smtClean="0"/>
                        <a:t>15 GB</a:t>
                      </a:r>
                      <a:r>
                        <a:rPr lang="en-US" sz="1400" b="1" baseline="0" dirty="0" smtClean="0"/>
                        <a:t> archive space per forecast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Stream 2.0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HWRF-HYCOM (Global)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Physics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HYCOM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Init w/ cycling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232 cores</a:t>
                      </a:r>
                      <a:r>
                        <a:rPr lang="en-US" sz="1400" b="1" baseline="0" dirty="0" smtClean="0"/>
                        <a:t> per forecast for 4 hrs</a:t>
                      </a:r>
                    </a:p>
                    <a:p>
                      <a:r>
                        <a:rPr lang="en-US" sz="1400" b="1" baseline="0" dirty="0" smtClean="0"/>
                        <a:t>30 GB archive space per forecast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Stream</a:t>
                      </a:r>
                      <a:r>
                        <a:rPr lang="en-US" sz="1400" baseline="0" dirty="0" smtClean="0"/>
                        <a:t> 2.0 HWRF 27:9:3 HYCOM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Modified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Oper</a:t>
                      </a:r>
                      <a:r>
                        <a:rPr lang="en-US" sz="1400" baseline="0" dirty="0" smtClean="0"/>
                        <a:t>. Phys.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HYCOM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Init w/ cycling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Development in Progress</a:t>
                      </a:r>
                    </a:p>
                    <a:p>
                      <a:r>
                        <a:rPr lang="en-US" sz="1400" b="1" dirty="0" smtClean="0"/>
                        <a:t>To</a:t>
                      </a:r>
                      <a:r>
                        <a:rPr lang="en-US" sz="1400" b="1" baseline="0" dirty="0" smtClean="0"/>
                        <a:t> be run on CCS or Vapor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Stream 2.0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HWRF 27:9</a:t>
                      </a:r>
                      <a:r>
                        <a:rPr lang="en-US" sz="1400" baseline="0" dirty="0" smtClean="0"/>
                        <a:t>:3</a:t>
                      </a:r>
                      <a:r>
                        <a:rPr lang="en-US" sz="1400" dirty="0" smtClean="0"/>
                        <a:t> with SC</a:t>
                      </a:r>
                      <a:r>
                        <a:rPr lang="en-US" sz="1400" baseline="0" dirty="0" smtClean="0"/>
                        <a:t> and PBL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GFS Shallow Convection and PBL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POM/ HYCOM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baseline="0" dirty="0" smtClean="0"/>
                        <a:t>Init w/ cycling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Development in Progress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To</a:t>
                      </a:r>
                      <a:r>
                        <a:rPr lang="en-US" sz="1400" b="1" baseline="0" dirty="0" smtClean="0"/>
                        <a:t> be run on CCS or Vapor</a:t>
                      </a:r>
                      <a:endParaRPr lang="en-US" sz="1400" b="1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Stream 2.0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HWRF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Radiation &amp; Microphysics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POM/ HYCOM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</a:t>
                      </a:r>
                      <a:r>
                        <a:rPr lang="en-US" sz="1400" baseline="0" dirty="0" smtClean="0"/>
                        <a:t>Init w/ cycling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Development in Progress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To</a:t>
                      </a:r>
                      <a:r>
                        <a:rPr lang="en-US" sz="1400" b="1" baseline="0" dirty="0" smtClean="0"/>
                        <a:t> be run on CCS or Vapor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Stream 2.0 HWRF</a:t>
                      </a:r>
                      <a:r>
                        <a:rPr lang="en-US" sz="1400" baseline="0" dirty="0" smtClean="0"/>
                        <a:t> 27:9:3 w/new init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2011 </a:t>
                      </a:r>
                      <a:r>
                        <a:rPr lang="en-US" sz="1400" dirty="0" err="1" smtClean="0"/>
                        <a:t>Oper</a:t>
                      </a:r>
                      <a:r>
                        <a:rPr lang="en-US" sz="1400" dirty="0" smtClean="0"/>
                        <a:t>. Phys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POM/ HYCOM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New Init w/ cycling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172 cores per forecast for 4 hrs</a:t>
                      </a:r>
                    </a:p>
                    <a:p>
                      <a:r>
                        <a:rPr lang="en-US" sz="1400" b="1" dirty="0" smtClean="0"/>
                        <a:t>15 GB</a:t>
                      </a:r>
                      <a:r>
                        <a:rPr lang="en-US" sz="1400" b="1" baseline="0" dirty="0" smtClean="0"/>
                        <a:t> archive space per forecast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748 cores per forecast cycle</a:t>
                      </a:r>
                    </a:p>
                    <a:p>
                      <a:r>
                        <a:rPr lang="en-US" sz="1400" b="1" dirty="0" smtClean="0"/>
                        <a:t>75 GB archive</a:t>
                      </a:r>
                      <a:r>
                        <a:rPr lang="en-US" sz="1400" b="1" baseline="0" dirty="0" smtClean="0"/>
                        <a:t> space per forecast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46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Planned FY2011 Real-Time Experiments on t-Jet</a:t>
            </a:r>
          </a:p>
        </p:txBody>
      </p:sp>
      <p:sp>
        <p:nvSpPr>
          <p:cNvPr id="24647" name="Rectangle 4"/>
          <p:cNvSpPr>
            <a:spLocks noChangeArrowheads="1"/>
          </p:cNvSpPr>
          <p:nvPr/>
        </p:nvSpPr>
        <p:spPr bwMode="auto">
          <a:xfrm>
            <a:off x="381000" y="6477000"/>
            <a:ext cx="647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+Tagged to real-time GFS Hybrid DA Ensemble Runs on CCS or tJet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A2B8F-FB4B-48E4-B20E-EE700A1BB3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5620" name="TextBox 4"/>
          <p:cNvSpPr txBox="1">
            <a:spLocks noChangeArrowheads="1"/>
          </p:cNvSpPr>
          <p:nvPr/>
        </p:nvSpPr>
        <p:spPr bwMode="auto">
          <a:xfrm>
            <a:off x="533400" y="685800"/>
            <a:ext cx="8153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Some outstanding issues:</a:t>
            </a:r>
          </a:p>
          <a:p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Interpolation of SSTs from d02 to d03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/>
              <a:t>use nearest neighbor approach to avoid inconsistencies due to land/sea mask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/>
              <a:t>interpolation is done inside WRF and consistent with other interpolations at the leading edge as well as for the child domain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Initialization for d03 is to be finalized soon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Product Generation, Dissemination and Graphics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Tier I and Tier II products for TCMT evaluation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Model Diagnostics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768</Words>
  <Application>Microsoft Office PowerPoint</Application>
  <PresentationFormat>On-screen Show (4:3)</PresentationFormat>
  <Paragraphs>174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Office Theme</vt:lpstr>
      <vt:lpstr>Drawing</vt:lpstr>
      <vt:lpstr>HWRF Real-Time FY2011 Parallel Experimental Forecasts (Stream 1.5 &amp; Stream 2)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NOAA/SAIC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HWRF FY2011 Implementation Briefing</dc:title>
  <dc:creator>Vijay Tallapragada</dc:creator>
  <cp:lastModifiedBy>wd20vxt</cp:lastModifiedBy>
  <cp:revision>42</cp:revision>
  <dcterms:created xsi:type="dcterms:W3CDTF">2011-03-09T05:47:49Z</dcterms:created>
  <dcterms:modified xsi:type="dcterms:W3CDTF">2011-04-21T14:10:35Z</dcterms:modified>
</cp:coreProperties>
</file>