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firstSlideNum="0" strictFirstAndLastChars="0" saveSubsetFonts="1" autoCompressPictures="0">
  <p:sldMasterIdLst>
    <p:sldMasterId id="2147483648" r:id="rId1"/>
    <p:sldMasterId id="2147483649" r:id="rId2"/>
  </p:sldMasterIdLst>
  <p:notesMasterIdLst>
    <p:notesMasterId r:id="rId19"/>
  </p:notesMasterIdLst>
  <p:handoutMasterIdLst>
    <p:handoutMasterId r:id="rId20"/>
  </p:handoutMasterIdLst>
  <p:sldIdLst>
    <p:sldId id="256" r:id="rId3"/>
    <p:sldId id="270" r:id="rId4"/>
    <p:sldId id="257" r:id="rId5"/>
    <p:sldId id="273" r:id="rId6"/>
    <p:sldId id="259" r:id="rId7"/>
    <p:sldId id="260" r:id="rId8"/>
    <p:sldId id="261" r:id="rId9"/>
    <p:sldId id="262" r:id="rId10"/>
    <p:sldId id="263" r:id="rId11"/>
    <p:sldId id="271" r:id="rId12"/>
    <p:sldId id="264" r:id="rId13"/>
    <p:sldId id="267" r:id="rId14"/>
    <p:sldId id="268" r:id="rId15"/>
    <p:sldId id="269" r:id="rId16"/>
    <p:sldId id="272" r:id="rId17"/>
    <p:sldId id="265" r:id="rId18"/>
  </p:sldIdLst>
  <p:sldSz cx="9144000" cy="6858000" type="screen4x3"/>
  <p:notesSz cx="6858000" cy="9144000"/>
  <p:defaultTextStyle>
    <a:defPPr>
      <a:defRPr lang="en-US"/>
    </a:defPPr>
    <a:lvl1pPr algn="l" rtl="0" fontAlgn="base" hangingPunct="0">
      <a:spcBef>
        <a:spcPct val="0"/>
      </a:spcBef>
      <a:spcAft>
        <a:spcPct val="0"/>
      </a:spcAft>
      <a:defRPr kern="1200">
        <a:solidFill>
          <a:srgbClr val="000000"/>
        </a:solidFill>
        <a:latin typeface="Helvetica" charset="0"/>
        <a:ea typeface="Helvetica" charset="0"/>
        <a:cs typeface="Helvetica" charset="0"/>
        <a:sym typeface="Helvetica" charset="0"/>
      </a:defRPr>
    </a:lvl1pPr>
    <a:lvl2pPr marL="457200" algn="l" rtl="0" fontAlgn="base" hangingPunct="0">
      <a:spcBef>
        <a:spcPct val="0"/>
      </a:spcBef>
      <a:spcAft>
        <a:spcPct val="0"/>
      </a:spcAft>
      <a:defRPr kern="1200">
        <a:solidFill>
          <a:srgbClr val="000000"/>
        </a:solidFill>
        <a:latin typeface="Helvetica" charset="0"/>
        <a:ea typeface="Helvetica" charset="0"/>
        <a:cs typeface="Helvetica" charset="0"/>
        <a:sym typeface="Helvetica" charset="0"/>
      </a:defRPr>
    </a:lvl2pPr>
    <a:lvl3pPr marL="914400" algn="l" rtl="0" fontAlgn="base" hangingPunct="0">
      <a:spcBef>
        <a:spcPct val="0"/>
      </a:spcBef>
      <a:spcAft>
        <a:spcPct val="0"/>
      </a:spcAft>
      <a:defRPr kern="1200">
        <a:solidFill>
          <a:srgbClr val="000000"/>
        </a:solidFill>
        <a:latin typeface="Helvetica" charset="0"/>
        <a:ea typeface="Helvetica" charset="0"/>
        <a:cs typeface="Helvetica" charset="0"/>
        <a:sym typeface="Helvetica" charset="0"/>
      </a:defRPr>
    </a:lvl3pPr>
    <a:lvl4pPr marL="1371600" algn="l" rtl="0" fontAlgn="base" hangingPunct="0">
      <a:spcBef>
        <a:spcPct val="0"/>
      </a:spcBef>
      <a:spcAft>
        <a:spcPct val="0"/>
      </a:spcAft>
      <a:defRPr kern="1200">
        <a:solidFill>
          <a:srgbClr val="000000"/>
        </a:solidFill>
        <a:latin typeface="Helvetica" charset="0"/>
        <a:ea typeface="Helvetica" charset="0"/>
        <a:cs typeface="Helvetica" charset="0"/>
        <a:sym typeface="Helvetica" charset="0"/>
      </a:defRPr>
    </a:lvl4pPr>
    <a:lvl5pPr marL="1828800" algn="l" rtl="0" fontAlgn="base" hangingPunct="0">
      <a:spcBef>
        <a:spcPct val="0"/>
      </a:spcBef>
      <a:spcAft>
        <a:spcPct val="0"/>
      </a:spcAft>
      <a:defRPr kern="1200">
        <a:solidFill>
          <a:srgbClr val="000000"/>
        </a:solidFill>
        <a:latin typeface="Helvetica" charset="0"/>
        <a:ea typeface="Helvetica" charset="0"/>
        <a:cs typeface="Helvetica" charset="0"/>
        <a:sym typeface="Helvetica" charset="0"/>
      </a:defRPr>
    </a:lvl5pPr>
    <a:lvl6pPr marL="2286000" algn="l" defTabSz="914400" rtl="0" eaLnBrk="1" latinLnBrk="0" hangingPunct="1">
      <a:defRPr kern="1200">
        <a:solidFill>
          <a:srgbClr val="000000"/>
        </a:solidFill>
        <a:latin typeface="Helvetica" charset="0"/>
        <a:ea typeface="Helvetica" charset="0"/>
        <a:cs typeface="Helvetica" charset="0"/>
        <a:sym typeface="Helvetica" charset="0"/>
      </a:defRPr>
    </a:lvl6pPr>
    <a:lvl7pPr marL="2743200" algn="l" defTabSz="914400" rtl="0" eaLnBrk="1" latinLnBrk="0" hangingPunct="1">
      <a:defRPr kern="1200">
        <a:solidFill>
          <a:srgbClr val="000000"/>
        </a:solidFill>
        <a:latin typeface="Helvetica" charset="0"/>
        <a:ea typeface="Helvetica" charset="0"/>
        <a:cs typeface="Helvetica" charset="0"/>
        <a:sym typeface="Helvetica" charset="0"/>
      </a:defRPr>
    </a:lvl7pPr>
    <a:lvl8pPr marL="3200400" algn="l" defTabSz="914400" rtl="0" eaLnBrk="1" latinLnBrk="0" hangingPunct="1">
      <a:defRPr kern="1200">
        <a:solidFill>
          <a:srgbClr val="000000"/>
        </a:solidFill>
        <a:latin typeface="Helvetica" charset="0"/>
        <a:ea typeface="Helvetica" charset="0"/>
        <a:cs typeface="Helvetica" charset="0"/>
        <a:sym typeface="Helvetica" charset="0"/>
      </a:defRPr>
    </a:lvl8pPr>
    <a:lvl9pPr marL="3657600" algn="l" defTabSz="914400" rtl="0" eaLnBrk="1" latinLnBrk="0" hangingPunct="1">
      <a:defRPr kern="1200">
        <a:solidFill>
          <a:srgbClr val="000000"/>
        </a:solidFill>
        <a:latin typeface="Helvetica" charset="0"/>
        <a:ea typeface="Helvetica" charset="0"/>
        <a:cs typeface="Helvetica" charset="0"/>
        <a:sym typeface="Helvetica"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slideViewPr>
    <p:cSldViewPr>
      <p:cViewPr varScale="1">
        <p:scale>
          <a:sx n="92" d="100"/>
          <a:sy n="92" d="100"/>
        </p:scale>
        <p:origin x="-704"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handoutMaster" Target="handoutMasters/handoutMaster1.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kumimoji="1" sz="1200"/>
            </a:lvl1pPr>
          </a:lstStyle>
          <a:p>
            <a:endParaRPr lang="zh-CN" alt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kumimoji="1" sz="1200"/>
            </a:lvl1pPr>
          </a:lstStyle>
          <a:p>
            <a:fld id="{B4DEF95F-148E-364C-A80A-B5C295C12B74}" type="datetimeFigureOut">
              <a:rPr lang="zh-CN" altLang="en-US"/>
              <a:pPr/>
              <a:t>14-6-18</a:t>
            </a:fld>
            <a:endParaRPr lang="zh-CN"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kumimoji="1" sz="1200"/>
            </a:lvl1pPr>
          </a:lstStyle>
          <a:p>
            <a:endParaRPr lang="zh-CN" alt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kumimoji="1" sz="1200"/>
            </a:lvl1pPr>
          </a:lstStyle>
          <a:p>
            <a:fld id="{85D2F0E8-E90C-F149-8358-126DED99ADDB}" type="slidenum">
              <a:rPr lang="zh-CN" altLang="en-US"/>
              <a:pPr/>
              <a:t>‹#›</a:t>
            </a:fld>
            <a:endParaRPr lang="zh-CN" altLang="en-US"/>
          </a:p>
        </p:txBody>
      </p:sp>
    </p:spTree>
    <p:extLst>
      <p:ext uri="{BB962C8B-B14F-4D97-AF65-F5344CB8AC3E}">
        <p14:creationId xmlns:p14="http://schemas.microsoft.com/office/powerpoint/2010/main" val="2604012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Rot="1" noChangeAspect="1"/>
          </p:cNvSpPr>
          <p:nvPr>
            <p:ph type="sldImg" idx="2"/>
          </p:nvPr>
        </p:nvSpPr>
        <p:spPr bwMode="auto">
          <a:xfrm>
            <a:off x="1143000" y="685800"/>
            <a:ext cx="4572000" cy="3429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4" name="Rectangle 2"/>
          <p:cNvSpPr>
            <a:spLocks noGrp="1"/>
          </p:cNvSpPr>
          <p:nvPr>
            <p:ph type="body" sz="quarter" idx="3"/>
          </p:nvPr>
        </p:nvSpPr>
        <p:spPr bwMode="auto">
          <a:xfrm>
            <a:off x="914400" y="4343400"/>
            <a:ext cx="50292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altLang="zh-CN" noProof="0" smtClean="0">
                <a:sym typeface="Avenir Roman" charset="0"/>
              </a:rPr>
              <a:t>Click to edit Master text styles</a:t>
            </a:r>
          </a:p>
          <a:p>
            <a:pPr lvl="1"/>
            <a:r>
              <a:rPr lang="en-US" altLang="zh-CN" noProof="0" smtClean="0">
                <a:sym typeface="Avenir Roman" charset="0"/>
              </a:rPr>
              <a:t>Second level</a:t>
            </a:r>
          </a:p>
          <a:p>
            <a:pPr lvl="2"/>
            <a:r>
              <a:rPr lang="en-US" altLang="zh-CN" noProof="0" smtClean="0">
                <a:sym typeface="Avenir Roman" charset="0"/>
              </a:rPr>
              <a:t>Third level</a:t>
            </a:r>
          </a:p>
          <a:p>
            <a:pPr lvl="3"/>
            <a:r>
              <a:rPr lang="en-US" altLang="zh-CN" noProof="0" smtClean="0">
                <a:sym typeface="Avenir Roman" charset="0"/>
              </a:rPr>
              <a:t>Fourth level</a:t>
            </a:r>
          </a:p>
          <a:p>
            <a:pPr lvl="4"/>
            <a:r>
              <a:rPr lang="en-US" altLang="zh-CN" noProof="0" smtClean="0">
                <a:sym typeface="Avenir Roman" charset="0"/>
              </a:rPr>
              <a:t>Fifth level</a:t>
            </a:r>
          </a:p>
        </p:txBody>
      </p:sp>
    </p:spTree>
    <p:extLst>
      <p:ext uri="{BB962C8B-B14F-4D97-AF65-F5344CB8AC3E}">
        <p14:creationId xmlns:p14="http://schemas.microsoft.com/office/powerpoint/2010/main" val="1070575321"/>
      </p:ext>
    </p:extLst>
  </p:cSld>
  <p:clrMap bg1="lt1" tx1="dk1" bg2="lt2" tx2="dk2" accent1="accent1" accent2="accent2" accent3="accent3" accent4="accent4" accent5="accent5" accent6="accent6" hlink="hlink" folHlink="folHlink"/>
  <p:hf hdr="0" ftr="0" dt="0"/>
  <p:notesStyle>
    <a:lvl1pPr algn="l" defTabSz="457200" rtl="0" eaLnBrk="0" fontAlgn="base" hangingPunct="0">
      <a:lnSpc>
        <a:spcPct val="125000"/>
      </a:lnSpc>
      <a:spcBef>
        <a:spcPct val="0"/>
      </a:spcBef>
      <a:spcAft>
        <a:spcPct val="0"/>
      </a:spcAft>
      <a:defRPr sz="2400" kern="1200">
        <a:solidFill>
          <a:srgbClr val="000000"/>
        </a:solidFill>
        <a:latin typeface="Avenir Roman" charset="0"/>
        <a:ea typeface="ＭＳ Ｐゴシック" charset="0"/>
        <a:cs typeface="Avenir Roman" charset="0"/>
        <a:sym typeface="Avenir Roman" charset="0"/>
      </a:defRPr>
    </a:lvl1pPr>
    <a:lvl2pPr marL="2286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2pPr>
    <a:lvl3pPr marL="4572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3pPr>
    <a:lvl4pPr marL="6858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4pPr>
    <a:lvl5pPr marL="9144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Rot="1" noChangeAspect="1" noChangeArrowheads="1"/>
          </p:cNvSpPr>
          <p:nvPr>
            <p:ph type="sldImg"/>
          </p:nvPr>
        </p:nvSpPr>
        <p:spPr/>
      </p:sp>
      <p:sp>
        <p:nvSpPr>
          <p:cNvPr id="5122" name="Rectangle 2"/>
          <p:cNvSpPr>
            <a:spLocks noGrp="1" noChangeArrowheads="1"/>
          </p:cNvSpPr>
          <p:nvPr>
            <p:ph type="body" idx="1"/>
          </p:nvPr>
        </p:nvSpPr>
        <p:spPr/>
        <p:txBody>
          <a:bodyPr/>
          <a:lstStyle/>
          <a:p>
            <a:pPr eaLnBrk="1">
              <a:lnSpc>
                <a:spcPts val="3500"/>
              </a:lnSpc>
            </a:pPr>
            <a:r>
              <a:rPr lang="en-US" altLang="zh-CN">
                <a:solidFill>
                  <a:srgbClr val="572E2D"/>
                </a:solidFill>
                <a:latin typeface="Noteworthy Bold" charset="0"/>
                <a:ea typeface="ＭＳ Ｐゴシック" charset="-128"/>
                <a:sym typeface="Noteworthy Bold" charset="0"/>
              </a:rPr>
              <a:t>Hurricane Bill: HWRF Equivalent of GOES-East Imager 10.7 micro m </a:t>
            </a:r>
            <a:endParaRPr lang="en-US" altLang="zh-CN">
              <a:ea typeface="ＭＳ Ｐゴシック" charset="-128"/>
            </a:endParaRPr>
          </a:p>
        </p:txBody>
      </p:sp>
    </p:spTree>
    <p:extLst>
      <p:ext uri="{BB962C8B-B14F-4D97-AF65-F5344CB8AC3E}">
        <p14:creationId xmlns:p14="http://schemas.microsoft.com/office/powerpoint/2010/main" val="296864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Rot="1" noChangeAspect="1" noChangeArrowheads="1"/>
          </p:cNvSpPr>
          <p:nvPr>
            <p:ph type="sldImg"/>
          </p:nvPr>
        </p:nvSpPr>
        <p:spPr/>
      </p:sp>
      <p:sp>
        <p:nvSpPr>
          <p:cNvPr id="7170" name="Rectangle 2"/>
          <p:cNvSpPr>
            <a:spLocks noGrp="1" noChangeArrowheads="1"/>
          </p:cNvSpPr>
          <p:nvPr>
            <p:ph type="body" idx="1"/>
          </p:nvPr>
        </p:nvSpPr>
        <p:spPr/>
        <p:txBody>
          <a:bodyPr/>
          <a:lstStyle/>
          <a:p>
            <a:pPr eaLnBrk="1"/>
            <a:r>
              <a:rPr lang="en-US" altLang="zh-CN" sz="1000">
                <a:latin typeface="Arial" charset="0"/>
                <a:ea typeface="ＭＳ Ｐゴシック" charset="-128"/>
                <a:sym typeface="Arial" charset="0"/>
              </a:rPr>
              <a:t>In response to the HFIP goals, NOAA operations and research along with the community have worked together to develop the high resolution HWRF system</a:t>
            </a:r>
            <a:endParaRPr lang="en-US" altLang="zh-CN">
              <a:ea typeface="ＭＳ Ｐゴシック" charset="-128"/>
            </a:endParaRPr>
          </a:p>
        </p:txBody>
      </p:sp>
    </p:spTree>
    <p:extLst>
      <p:ext uri="{BB962C8B-B14F-4D97-AF65-F5344CB8AC3E}">
        <p14:creationId xmlns:p14="http://schemas.microsoft.com/office/powerpoint/2010/main" val="774044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Rot="1" noChangeAspect="1" noChangeArrowheads="1"/>
          </p:cNvSpPr>
          <p:nvPr>
            <p:ph type="sldImg"/>
          </p:nvPr>
        </p:nvSpPr>
        <p:spPr/>
      </p:sp>
      <p:sp>
        <p:nvSpPr>
          <p:cNvPr id="10242" name="Rectangle 2"/>
          <p:cNvSpPr>
            <a:spLocks noGrp="1" noChangeArrowheads="1"/>
          </p:cNvSpPr>
          <p:nvPr>
            <p:ph type="body" idx="1"/>
          </p:nvPr>
        </p:nvSpPr>
        <p:spPr/>
        <p:txBody>
          <a:bodyPr/>
          <a:lstStyle/>
          <a:p>
            <a:pPr eaLnBrk="1"/>
            <a:r>
              <a:rPr lang="en-US" altLang="zh-CN">
                <a:ea typeface="ＭＳ Ｐゴシック" charset="-128"/>
              </a:rPr>
              <a:t>NOAA has progressed well on track, structure and intensity forecasting. Incremental improvements are forthcoming. However, in order to improve storm-storm and land storm interactions we may need to think of advancing HWRF beyond the well laid paradigm of  storm centric forecasts. Domain centric forecasts may be useful for improved land fall predictions and also for down stream products such as inland flooding due to storm surge (size) as well as rainfall. Left hand side shows the problem of tropical predictions has more to it than 10-m wind predictions. Right hand side shows how a basin scale (and eventually global) HWRF  may be useful in the next generation.</a:t>
            </a:r>
          </a:p>
        </p:txBody>
      </p:sp>
    </p:spTree>
    <p:extLst>
      <p:ext uri="{BB962C8B-B14F-4D97-AF65-F5344CB8AC3E}">
        <p14:creationId xmlns:p14="http://schemas.microsoft.com/office/powerpoint/2010/main" val="697517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Rot="1" noChangeAspect="1" noChangeArrowheads="1"/>
          </p:cNvSpPr>
          <p:nvPr>
            <p:ph type="sldImg"/>
          </p:nvPr>
        </p:nvSpPr>
        <p:spPr/>
      </p:sp>
      <p:sp>
        <p:nvSpPr>
          <p:cNvPr id="12290" name="Rectangle 2"/>
          <p:cNvSpPr>
            <a:spLocks noGrp="1" noChangeArrowheads="1"/>
          </p:cNvSpPr>
          <p:nvPr>
            <p:ph type="body" idx="1"/>
          </p:nvPr>
        </p:nvSpPr>
        <p:spPr/>
        <p:txBody>
          <a:bodyPr/>
          <a:lstStyle/>
          <a:p>
            <a:pPr eaLnBrk="1"/>
            <a:r>
              <a:rPr lang="en-US" altLang="zh-CN">
                <a:ea typeface="ＭＳ Ｐゴシック" charset="-128"/>
              </a:rPr>
              <a:t>NOAA has progressed well on track, structure and intensity forecasting. Incremental improvements are forthcoming. However, in order to improve storm-storm and land storm interactions we may need to think of advancing HWRF beyond the well laid paradigm of  storm centric forecasts. Domain centric forecasts may be useful for improved land fall predictions and also for down stream products such as inland flooding due to storm surge (size) as well as rainfall. Left hand side shows the problem of tropical predictions has more to it than 10-m wind predictions. Right hand side shows how a basin scale (and eventually global) HWRF  may be useful in the next generation.</a:t>
            </a:r>
          </a:p>
        </p:txBody>
      </p:sp>
    </p:spTree>
    <p:extLst>
      <p:ext uri="{BB962C8B-B14F-4D97-AF65-F5344CB8AC3E}">
        <p14:creationId xmlns:p14="http://schemas.microsoft.com/office/powerpoint/2010/main" val="2001229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Rot="1" noChangeAspect="1" noChangeArrowheads="1"/>
          </p:cNvSpPr>
          <p:nvPr>
            <p:ph type="sldImg"/>
          </p:nvPr>
        </p:nvSpPr>
        <p:spPr/>
      </p:sp>
      <p:sp>
        <p:nvSpPr>
          <p:cNvPr id="14338" name="Rectangle 2"/>
          <p:cNvSpPr>
            <a:spLocks noGrp="1" noChangeArrowheads="1"/>
          </p:cNvSpPr>
          <p:nvPr>
            <p:ph type="body" idx="1"/>
          </p:nvPr>
        </p:nvSpPr>
        <p:spPr/>
        <p:txBody>
          <a:bodyPr/>
          <a:lstStyle/>
          <a:p>
            <a:pPr eaLnBrk="1">
              <a:defRPr/>
            </a:pPr>
            <a:r>
              <a:rPr lang="en-US" altLang="zh-CN" smtClean="0"/>
              <a:t>Earl interactions with Dannielle</a:t>
            </a:r>
          </a:p>
        </p:txBody>
      </p:sp>
    </p:spTree>
    <p:extLst>
      <p:ext uri="{BB962C8B-B14F-4D97-AF65-F5344CB8AC3E}">
        <p14:creationId xmlns:p14="http://schemas.microsoft.com/office/powerpoint/2010/main" val="1950955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Rot="1" noChangeAspect="1" noChangeArrowheads="1"/>
          </p:cNvSpPr>
          <p:nvPr>
            <p:ph type="sldImg"/>
          </p:nvPr>
        </p:nvSpPr>
        <p:spPr/>
      </p:sp>
      <p:sp>
        <p:nvSpPr>
          <p:cNvPr id="16386" name="Rectangle 2"/>
          <p:cNvSpPr>
            <a:spLocks noGrp="1" noChangeArrowheads="1"/>
          </p:cNvSpPr>
          <p:nvPr>
            <p:ph type="body" idx="1"/>
          </p:nvPr>
        </p:nvSpPr>
        <p:spPr/>
        <p:txBody>
          <a:bodyPr/>
          <a:lstStyle/>
          <a:p>
            <a:pPr eaLnBrk="1">
              <a:defRPr/>
            </a:pPr>
            <a:endParaRPr lang="zh-CN" altLang="en-US" smtClean="0"/>
          </a:p>
        </p:txBody>
      </p:sp>
    </p:spTree>
    <p:extLst>
      <p:ext uri="{BB962C8B-B14F-4D97-AF65-F5344CB8AC3E}">
        <p14:creationId xmlns:p14="http://schemas.microsoft.com/office/powerpoint/2010/main" val="1335939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Rot="1" noChangeAspect="1" noChangeArrowheads="1"/>
          </p:cNvSpPr>
          <p:nvPr>
            <p:ph type="sldImg"/>
          </p:nvPr>
        </p:nvSpPr>
        <p:spPr/>
      </p:sp>
      <p:sp>
        <p:nvSpPr>
          <p:cNvPr id="18434" name="Rectangle 2"/>
          <p:cNvSpPr>
            <a:spLocks noGrp="1" noChangeArrowheads="1"/>
          </p:cNvSpPr>
          <p:nvPr>
            <p:ph type="body" idx="1"/>
          </p:nvPr>
        </p:nvSpPr>
        <p:spPr/>
        <p:txBody>
          <a:bodyPr/>
          <a:lstStyle/>
          <a:p>
            <a:pPr eaLnBrk="1"/>
            <a:r>
              <a:rPr lang="en-US" altLang="zh-CN">
                <a:ea typeface="ＭＳ Ｐゴシック" charset="-128"/>
              </a:rPr>
              <a:t>The Basin scale HWRF was run real time under HFIP last season and shows a lot of promise. Example application of the basin scale HWRF for Sandy. The basin scale HWRF turned Sandy towards land (Good run) 18 hours in advance of the operational HWRF. A study is undertaken to understand the reason. Right hand side shows two runs from basin scale HWRF. 2500Z that turned towards land and 2400Z that was still turning into the Ocean (Bad run). It appears that the differences originate at the vortex scales between these two runs. Influence of steering will be different between a deeper vortex and a more shallow on (on 2500 Z) </a:t>
            </a:r>
          </a:p>
        </p:txBody>
      </p:sp>
    </p:spTree>
    <p:extLst>
      <p:ext uri="{BB962C8B-B14F-4D97-AF65-F5344CB8AC3E}">
        <p14:creationId xmlns:p14="http://schemas.microsoft.com/office/powerpoint/2010/main" val="1797073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p:sp>
      <p:sp>
        <p:nvSpPr>
          <p:cNvPr id="20482" name="Rectangle 2"/>
          <p:cNvSpPr>
            <a:spLocks noGrp="1" noChangeArrowheads="1"/>
          </p:cNvSpPr>
          <p:nvPr>
            <p:ph type="body" idx="1"/>
          </p:nvPr>
        </p:nvSpPr>
        <p:spPr/>
        <p:txBody>
          <a:bodyPr/>
          <a:lstStyle/>
          <a:p>
            <a:pPr eaLnBrk="1">
              <a:defRPr/>
            </a:pPr>
            <a:r>
              <a:rPr lang="en-US" altLang="zh-CN" smtClean="0"/>
              <a:t>Picture shows Satellite equivalents from model and future Tropical Prediction system </a:t>
            </a:r>
          </a:p>
        </p:txBody>
      </p:sp>
    </p:spTree>
    <p:extLst>
      <p:ext uri="{BB962C8B-B14F-4D97-AF65-F5344CB8AC3E}">
        <p14:creationId xmlns:p14="http://schemas.microsoft.com/office/powerpoint/2010/main" val="1756915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ltLang="zh-CN" smtClean="0"/>
              <a:t>Click to edit Master title style</a:t>
            </a:r>
            <a:endParaRPr lang="zh-CN" alt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smtClean="0"/>
              <a:t>Click to edit Master subtitle style</a:t>
            </a:r>
            <a:endParaRPr lang="zh-CN" altLang="en-US"/>
          </a:p>
        </p:txBody>
      </p:sp>
      <p:sp>
        <p:nvSpPr>
          <p:cNvPr id="4" name="Rectangle 3"/>
          <p:cNvSpPr>
            <a:spLocks noGrp="1"/>
          </p:cNvSpPr>
          <p:nvPr>
            <p:ph type="sldNum" sz="quarter" idx="10"/>
          </p:nvPr>
        </p:nvSpPr>
        <p:spPr>
          <a:ln/>
        </p:spPr>
        <p:txBody>
          <a:bodyPr/>
          <a:lstStyle>
            <a:lvl1pPr>
              <a:defRPr/>
            </a:lvl1pPr>
          </a:lstStyle>
          <a:p>
            <a:fld id="{916C9AC1-6DAB-5047-9FAC-B78F873D56AA}" type="slidenum">
              <a:rPr lang="en-US" altLang="zh-CN"/>
              <a:pPr/>
              <a:t>‹#›</a:t>
            </a:fld>
            <a:endParaRPr lang="en-US" altLang="zh-CN"/>
          </a:p>
        </p:txBody>
      </p:sp>
    </p:spTree>
    <p:extLst>
      <p:ext uri="{BB962C8B-B14F-4D97-AF65-F5344CB8AC3E}">
        <p14:creationId xmlns:p14="http://schemas.microsoft.com/office/powerpoint/2010/main" val="1065311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ltLang="zh-CN" smtClean="0"/>
              <a:t>Click to edit Master title style</a:t>
            </a:r>
            <a:endParaRPr lang="zh-CN" alt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3"/>
          <p:cNvSpPr>
            <a:spLocks noGrp="1"/>
          </p:cNvSpPr>
          <p:nvPr>
            <p:ph type="sldNum" sz="quarter" idx="10"/>
          </p:nvPr>
        </p:nvSpPr>
        <p:spPr>
          <a:ln/>
        </p:spPr>
        <p:txBody>
          <a:bodyPr/>
          <a:lstStyle>
            <a:lvl1pPr>
              <a:defRPr/>
            </a:lvl1pPr>
          </a:lstStyle>
          <a:p>
            <a:fld id="{DB9B8ABE-47D5-7441-AB5E-5AC8869BBC6C}" type="slidenum">
              <a:rPr lang="en-US" altLang="zh-CN"/>
              <a:pPr/>
              <a:t>‹#›</a:t>
            </a:fld>
            <a:endParaRPr lang="en-US" altLang="zh-CN"/>
          </a:p>
        </p:txBody>
      </p:sp>
    </p:spTree>
    <p:extLst>
      <p:ext uri="{BB962C8B-B14F-4D97-AF65-F5344CB8AC3E}">
        <p14:creationId xmlns:p14="http://schemas.microsoft.com/office/powerpoint/2010/main" val="1389867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ltLang="zh-CN" smtClean="0"/>
              <a:t>Click to edit Master title style</a:t>
            </a:r>
            <a:endParaRPr lang="zh-CN" alt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3"/>
          <p:cNvSpPr>
            <a:spLocks noGrp="1"/>
          </p:cNvSpPr>
          <p:nvPr>
            <p:ph type="sldNum" sz="quarter" idx="10"/>
          </p:nvPr>
        </p:nvSpPr>
        <p:spPr>
          <a:ln/>
        </p:spPr>
        <p:txBody>
          <a:bodyPr/>
          <a:lstStyle>
            <a:lvl1pPr>
              <a:defRPr/>
            </a:lvl1pPr>
          </a:lstStyle>
          <a:p>
            <a:fld id="{9ACCE96B-910E-A348-9104-25F76D22F59F}" type="slidenum">
              <a:rPr lang="en-US" altLang="zh-CN"/>
              <a:pPr/>
              <a:t>‹#›</a:t>
            </a:fld>
            <a:endParaRPr lang="en-US" altLang="zh-CN"/>
          </a:p>
        </p:txBody>
      </p:sp>
    </p:spTree>
    <p:extLst>
      <p:ext uri="{BB962C8B-B14F-4D97-AF65-F5344CB8AC3E}">
        <p14:creationId xmlns:p14="http://schemas.microsoft.com/office/powerpoint/2010/main" val="780821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8" name="Shape 8"/>
          <p:cNvSpPr>
            <a:spLocks noGrp="1"/>
          </p:cNvSpPr>
          <p:nvPr>
            <p:ph type="sldNum" sz="quarter" idx="2"/>
          </p:nvPr>
        </p:nvSpPr>
        <p:spPr>
          <a:xfrm>
            <a:off x="6553200" y="6170930"/>
            <a:ext cx="2133600" cy="370839"/>
          </a:xfrm>
          <a:prstGeom prst="rect">
            <a:avLst/>
          </a:prstGeom>
        </p:spPr>
        <p:txBody>
          <a:bodyPr lIns="45718" tIns="45718" rIns="45718" bIns="45718"/>
          <a:lstStyle>
            <a:lvl1pPr algn="r"/>
          </a:lstStyle>
          <a:p>
            <a:pPr lvl="0"/>
            <a:fld id="{86CB4B4D-7CA3-9044-876B-883B54F8677D}" type="slidenum">
              <a:t>‹#›</a:t>
            </a:fld>
            <a:endParaRPr/>
          </a:p>
        </p:txBody>
      </p:sp>
    </p:spTree>
    <p:extLst>
      <p:ext uri="{BB962C8B-B14F-4D97-AF65-F5344CB8AC3E}">
        <p14:creationId xmlns:p14="http://schemas.microsoft.com/office/powerpoint/2010/main" val="16005152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ltLang="zh-CN" smtClean="0"/>
              <a:t>Click to edit Master title style</a:t>
            </a:r>
            <a:endParaRPr lang="zh-CN" alt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smtClean="0"/>
              <a:t>Click to edit Master subtitle style</a:t>
            </a:r>
            <a:endParaRPr lang="zh-CN" altLang="en-US"/>
          </a:p>
        </p:txBody>
      </p:sp>
      <p:sp>
        <p:nvSpPr>
          <p:cNvPr id="4" name="Rectangle 3"/>
          <p:cNvSpPr>
            <a:spLocks noGrp="1"/>
          </p:cNvSpPr>
          <p:nvPr>
            <p:ph type="sldNum" sz="quarter" idx="10"/>
          </p:nvPr>
        </p:nvSpPr>
        <p:spPr>
          <a:ln/>
        </p:spPr>
        <p:txBody>
          <a:bodyPr/>
          <a:lstStyle>
            <a:lvl1pPr>
              <a:defRPr/>
            </a:lvl1pPr>
          </a:lstStyle>
          <a:p>
            <a:fld id="{2AE7031D-89B9-1546-8078-89FA4191E7D4}" type="slidenum">
              <a:rPr lang="en-US" altLang="zh-CN"/>
              <a:pPr/>
              <a:t>‹#›</a:t>
            </a:fld>
            <a:endParaRPr lang="en-US" altLang="zh-CN" sz="1200"/>
          </a:p>
        </p:txBody>
      </p:sp>
    </p:spTree>
    <p:extLst>
      <p:ext uri="{BB962C8B-B14F-4D97-AF65-F5344CB8AC3E}">
        <p14:creationId xmlns:p14="http://schemas.microsoft.com/office/powerpoint/2010/main" val="619054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ltLang="zh-CN" smtClean="0"/>
              <a:t>Click to edit Master title style</a:t>
            </a:r>
            <a:endParaRPr lang="zh-CN" alt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3"/>
          <p:cNvSpPr>
            <a:spLocks noGrp="1"/>
          </p:cNvSpPr>
          <p:nvPr>
            <p:ph type="sldNum" sz="quarter" idx="10"/>
          </p:nvPr>
        </p:nvSpPr>
        <p:spPr>
          <a:ln/>
        </p:spPr>
        <p:txBody>
          <a:bodyPr/>
          <a:lstStyle>
            <a:lvl1pPr>
              <a:defRPr/>
            </a:lvl1pPr>
          </a:lstStyle>
          <a:p>
            <a:fld id="{7C9CD4B0-E50D-D747-9EED-F4D8B799B0D8}" type="slidenum">
              <a:rPr lang="en-US" altLang="zh-CN"/>
              <a:pPr/>
              <a:t>‹#›</a:t>
            </a:fld>
            <a:endParaRPr lang="en-US" altLang="zh-CN" sz="1200"/>
          </a:p>
        </p:txBody>
      </p:sp>
    </p:spTree>
    <p:extLst>
      <p:ext uri="{BB962C8B-B14F-4D97-AF65-F5344CB8AC3E}">
        <p14:creationId xmlns:p14="http://schemas.microsoft.com/office/powerpoint/2010/main" val="7116456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ltLang="zh-CN" smtClean="0"/>
              <a:t>Click to edit Master title style</a:t>
            </a:r>
            <a:endParaRPr lang="zh-CN" alt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smtClean="0"/>
              <a:t>Click to edit Master text styles</a:t>
            </a:r>
          </a:p>
        </p:txBody>
      </p:sp>
      <p:sp>
        <p:nvSpPr>
          <p:cNvPr id="4" name="Rectangle 3"/>
          <p:cNvSpPr>
            <a:spLocks noGrp="1"/>
          </p:cNvSpPr>
          <p:nvPr>
            <p:ph type="sldNum" sz="quarter" idx="10"/>
          </p:nvPr>
        </p:nvSpPr>
        <p:spPr>
          <a:ln/>
        </p:spPr>
        <p:txBody>
          <a:bodyPr/>
          <a:lstStyle>
            <a:lvl1pPr>
              <a:defRPr/>
            </a:lvl1pPr>
          </a:lstStyle>
          <a:p>
            <a:fld id="{371D01AC-F0E5-EF43-BBB6-132F0BB38157}" type="slidenum">
              <a:rPr lang="en-US" altLang="zh-CN"/>
              <a:pPr/>
              <a:t>‹#›</a:t>
            </a:fld>
            <a:endParaRPr lang="en-US" altLang="zh-CN" sz="1200"/>
          </a:p>
        </p:txBody>
      </p:sp>
    </p:spTree>
    <p:extLst>
      <p:ext uri="{BB962C8B-B14F-4D97-AF65-F5344CB8AC3E}">
        <p14:creationId xmlns:p14="http://schemas.microsoft.com/office/powerpoint/2010/main" val="195740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ltLang="zh-CN" smtClean="0"/>
              <a:t>Click to edit Master title style</a:t>
            </a:r>
            <a:endParaRPr lang="zh-CN" alt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Rectangle 3"/>
          <p:cNvSpPr>
            <a:spLocks noGrp="1"/>
          </p:cNvSpPr>
          <p:nvPr>
            <p:ph type="sldNum" sz="quarter" idx="10"/>
          </p:nvPr>
        </p:nvSpPr>
        <p:spPr>
          <a:ln/>
        </p:spPr>
        <p:txBody>
          <a:bodyPr/>
          <a:lstStyle>
            <a:lvl1pPr>
              <a:defRPr/>
            </a:lvl1pPr>
          </a:lstStyle>
          <a:p>
            <a:fld id="{FE4DD8E4-90BE-714B-95D0-C39EA82D2C80}" type="slidenum">
              <a:rPr lang="en-US" altLang="zh-CN"/>
              <a:pPr/>
              <a:t>‹#›</a:t>
            </a:fld>
            <a:endParaRPr lang="en-US" altLang="zh-CN" sz="1200"/>
          </a:p>
        </p:txBody>
      </p:sp>
    </p:spTree>
    <p:extLst>
      <p:ext uri="{BB962C8B-B14F-4D97-AF65-F5344CB8AC3E}">
        <p14:creationId xmlns:p14="http://schemas.microsoft.com/office/powerpoint/2010/main" val="917679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ltLang="zh-CN" smtClean="0"/>
              <a:t>Click to edit Master title style</a:t>
            </a:r>
            <a:endParaRPr lang="zh-CN" alt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Rectangle 3"/>
          <p:cNvSpPr>
            <a:spLocks noGrp="1"/>
          </p:cNvSpPr>
          <p:nvPr>
            <p:ph type="sldNum" sz="quarter" idx="10"/>
          </p:nvPr>
        </p:nvSpPr>
        <p:spPr>
          <a:ln/>
        </p:spPr>
        <p:txBody>
          <a:bodyPr/>
          <a:lstStyle>
            <a:lvl1pPr>
              <a:defRPr/>
            </a:lvl1pPr>
          </a:lstStyle>
          <a:p>
            <a:fld id="{99AC4BA6-2BA3-E243-BD8E-AF0A994F0CF3}" type="slidenum">
              <a:rPr lang="en-US" altLang="zh-CN"/>
              <a:pPr/>
              <a:t>‹#›</a:t>
            </a:fld>
            <a:endParaRPr lang="en-US" altLang="zh-CN" sz="1200"/>
          </a:p>
        </p:txBody>
      </p:sp>
    </p:spTree>
    <p:extLst>
      <p:ext uri="{BB962C8B-B14F-4D97-AF65-F5344CB8AC3E}">
        <p14:creationId xmlns:p14="http://schemas.microsoft.com/office/powerpoint/2010/main" val="2006811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ltLang="zh-CN" smtClean="0"/>
              <a:t>Click to edit Master title style</a:t>
            </a:r>
            <a:endParaRPr lang="zh-CN" altLang="en-US"/>
          </a:p>
        </p:txBody>
      </p:sp>
      <p:sp>
        <p:nvSpPr>
          <p:cNvPr id="3" name="Rectangle 3"/>
          <p:cNvSpPr>
            <a:spLocks noGrp="1"/>
          </p:cNvSpPr>
          <p:nvPr>
            <p:ph type="sldNum" sz="quarter" idx="10"/>
          </p:nvPr>
        </p:nvSpPr>
        <p:spPr>
          <a:ln/>
        </p:spPr>
        <p:txBody>
          <a:bodyPr/>
          <a:lstStyle>
            <a:lvl1pPr>
              <a:defRPr/>
            </a:lvl1pPr>
          </a:lstStyle>
          <a:p>
            <a:fld id="{4459AECA-0F03-5A44-ACFD-6DB761FE0672}" type="slidenum">
              <a:rPr lang="en-US" altLang="zh-CN"/>
              <a:pPr/>
              <a:t>‹#›</a:t>
            </a:fld>
            <a:endParaRPr lang="en-US" altLang="zh-CN" sz="1200"/>
          </a:p>
        </p:txBody>
      </p:sp>
    </p:spTree>
    <p:extLst>
      <p:ext uri="{BB962C8B-B14F-4D97-AF65-F5344CB8AC3E}">
        <p14:creationId xmlns:p14="http://schemas.microsoft.com/office/powerpoint/2010/main" val="12532076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p:cNvSpPr>
          <p:nvPr>
            <p:ph type="sldNum" sz="quarter" idx="10"/>
          </p:nvPr>
        </p:nvSpPr>
        <p:spPr>
          <a:ln/>
        </p:spPr>
        <p:txBody>
          <a:bodyPr/>
          <a:lstStyle>
            <a:lvl1pPr>
              <a:defRPr/>
            </a:lvl1pPr>
          </a:lstStyle>
          <a:p>
            <a:fld id="{CE9DEB19-E3B6-C04A-8915-F97AD7EDEC54}" type="slidenum">
              <a:rPr lang="en-US" altLang="zh-CN"/>
              <a:pPr/>
              <a:t>‹#›</a:t>
            </a:fld>
            <a:endParaRPr lang="en-US" altLang="zh-CN" sz="1200"/>
          </a:p>
        </p:txBody>
      </p:sp>
    </p:spTree>
    <p:extLst>
      <p:ext uri="{BB962C8B-B14F-4D97-AF65-F5344CB8AC3E}">
        <p14:creationId xmlns:p14="http://schemas.microsoft.com/office/powerpoint/2010/main" val="570073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ltLang="zh-CN" smtClean="0"/>
              <a:t>Click to edit Master title style</a:t>
            </a:r>
            <a:endParaRPr lang="zh-CN" alt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3"/>
          <p:cNvSpPr>
            <a:spLocks noGrp="1"/>
          </p:cNvSpPr>
          <p:nvPr>
            <p:ph type="sldNum" sz="quarter" idx="10"/>
          </p:nvPr>
        </p:nvSpPr>
        <p:spPr>
          <a:ln/>
        </p:spPr>
        <p:txBody>
          <a:bodyPr/>
          <a:lstStyle>
            <a:lvl1pPr>
              <a:defRPr/>
            </a:lvl1pPr>
          </a:lstStyle>
          <a:p>
            <a:fld id="{01C553C9-3EF3-7846-B0FE-5E05C0CE2EE5}" type="slidenum">
              <a:rPr lang="en-US" altLang="zh-CN"/>
              <a:pPr/>
              <a:t>‹#›</a:t>
            </a:fld>
            <a:endParaRPr lang="en-US" altLang="zh-CN"/>
          </a:p>
        </p:txBody>
      </p:sp>
    </p:spTree>
    <p:extLst>
      <p:ext uri="{BB962C8B-B14F-4D97-AF65-F5344CB8AC3E}">
        <p14:creationId xmlns:p14="http://schemas.microsoft.com/office/powerpoint/2010/main" val="719346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ltLang="zh-CN" smtClean="0"/>
              <a:t>Click to edit Master title style</a:t>
            </a:r>
            <a:endParaRPr lang="zh-CN" alt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Rectangle 3"/>
          <p:cNvSpPr>
            <a:spLocks noGrp="1"/>
          </p:cNvSpPr>
          <p:nvPr>
            <p:ph type="sldNum" sz="quarter" idx="10"/>
          </p:nvPr>
        </p:nvSpPr>
        <p:spPr>
          <a:ln/>
        </p:spPr>
        <p:txBody>
          <a:bodyPr/>
          <a:lstStyle>
            <a:lvl1pPr>
              <a:defRPr/>
            </a:lvl1pPr>
          </a:lstStyle>
          <a:p>
            <a:fld id="{0D98AA6E-2B4B-0D48-A997-31C43B6AD2B9}" type="slidenum">
              <a:rPr lang="en-US" altLang="zh-CN"/>
              <a:pPr/>
              <a:t>‹#›</a:t>
            </a:fld>
            <a:endParaRPr lang="en-US" altLang="zh-CN" sz="1200"/>
          </a:p>
        </p:txBody>
      </p:sp>
    </p:spTree>
    <p:extLst>
      <p:ext uri="{BB962C8B-B14F-4D97-AF65-F5344CB8AC3E}">
        <p14:creationId xmlns:p14="http://schemas.microsoft.com/office/powerpoint/2010/main" val="14146476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ltLang="zh-CN" smtClean="0"/>
              <a:t>Click to edit Master title style</a:t>
            </a:r>
            <a:endParaRPr lang="zh-CN" alt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sym typeface="Helvetica"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Rectangle 3"/>
          <p:cNvSpPr>
            <a:spLocks noGrp="1"/>
          </p:cNvSpPr>
          <p:nvPr>
            <p:ph type="sldNum" sz="quarter" idx="10"/>
          </p:nvPr>
        </p:nvSpPr>
        <p:spPr>
          <a:ln/>
        </p:spPr>
        <p:txBody>
          <a:bodyPr/>
          <a:lstStyle>
            <a:lvl1pPr>
              <a:defRPr/>
            </a:lvl1pPr>
          </a:lstStyle>
          <a:p>
            <a:fld id="{3AF6ED76-01AC-4F48-B416-3AD4F7BA4869}" type="slidenum">
              <a:rPr lang="en-US" altLang="zh-CN"/>
              <a:pPr/>
              <a:t>‹#›</a:t>
            </a:fld>
            <a:endParaRPr lang="en-US" altLang="zh-CN" sz="1200"/>
          </a:p>
        </p:txBody>
      </p:sp>
    </p:spTree>
    <p:extLst>
      <p:ext uri="{BB962C8B-B14F-4D97-AF65-F5344CB8AC3E}">
        <p14:creationId xmlns:p14="http://schemas.microsoft.com/office/powerpoint/2010/main" val="16359053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ltLang="zh-CN" smtClean="0"/>
              <a:t>Click to edit Master title style</a:t>
            </a:r>
            <a:endParaRPr lang="zh-CN" alt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3"/>
          <p:cNvSpPr>
            <a:spLocks noGrp="1"/>
          </p:cNvSpPr>
          <p:nvPr>
            <p:ph type="sldNum" sz="quarter" idx="10"/>
          </p:nvPr>
        </p:nvSpPr>
        <p:spPr>
          <a:ln/>
        </p:spPr>
        <p:txBody>
          <a:bodyPr/>
          <a:lstStyle>
            <a:lvl1pPr>
              <a:defRPr/>
            </a:lvl1pPr>
          </a:lstStyle>
          <a:p>
            <a:fld id="{0D3F3847-3AAE-9843-A12F-E30E0593CB1B}" type="slidenum">
              <a:rPr lang="en-US" altLang="zh-CN"/>
              <a:pPr/>
              <a:t>‹#›</a:t>
            </a:fld>
            <a:endParaRPr lang="en-US" altLang="zh-CN" sz="1200"/>
          </a:p>
        </p:txBody>
      </p:sp>
    </p:spTree>
    <p:extLst>
      <p:ext uri="{BB962C8B-B14F-4D97-AF65-F5344CB8AC3E}">
        <p14:creationId xmlns:p14="http://schemas.microsoft.com/office/powerpoint/2010/main" val="1046741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ltLang="zh-CN" smtClean="0"/>
              <a:t>Click to edit Master title style</a:t>
            </a:r>
            <a:endParaRPr lang="zh-CN" alt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3"/>
          <p:cNvSpPr>
            <a:spLocks noGrp="1"/>
          </p:cNvSpPr>
          <p:nvPr>
            <p:ph type="sldNum" sz="quarter" idx="10"/>
          </p:nvPr>
        </p:nvSpPr>
        <p:spPr>
          <a:ln/>
        </p:spPr>
        <p:txBody>
          <a:bodyPr/>
          <a:lstStyle>
            <a:lvl1pPr>
              <a:defRPr/>
            </a:lvl1pPr>
          </a:lstStyle>
          <a:p>
            <a:fld id="{3F0817B4-0AA9-3343-944F-733809BACF85}" type="slidenum">
              <a:rPr lang="en-US" altLang="zh-CN"/>
              <a:pPr/>
              <a:t>‹#›</a:t>
            </a:fld>
            <a:endParaRPr lang="en-US" altLang="zh-CN" sz="1200"/>
          </a:p>
        </p:txBody>
      </p:sp>
    </p:spTree>
    <p:extLst>
      <p:ext uri="{BB962C8B-B14F-4D97-AF65-F5344CB8AC3E}">
        <p14:creationId xmlns:p14="http://schemas.microsoft.com/office/powerpoint/2010/main" val="3377392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0" name="Dept of Commerce Seal.png" descr="Dept of Commerce Seal"/>
          <p:cNvPicPr/>
          <p:nvPr/>
        </p:nvPicPr>
        <p:blipFill>
          <a:blip r:embed="rId3">
            <a:extLst/>
          </a:blip>
          <a:stretch>
            <a:fillRect/>
          </a:stretch>
        </p:blipFill>
        <p:spPr>
          <a:xfrm>
            <a:off x="6248400" y="6556375"/>
            <a:ext cx="225425" cy="225425"/>
          </a:xfrm>
          <a:prstGeom prst="rect">
            <a:avLst/>
          </a:prstGeom>
          <a:ln w="12700">
            <a:miter lim="400000"/>
          </a:ln>
        </p:spPr>
      </p:pic>
      <p:pic>
        <p:nvPicPr>
          <p:cNvPr id="31" name="NOAA.png" descr="NOAA"/>
          <p:cNvPicPr/>
          <p:nvPr/>
        </p:nvPicPr>
        <p:blipFill>
          <a:blip r:embed="rId4">
            <a:extLst/>
          </a:blip>
          <a:stretch>
            <a:fillRect/>
          </a:stretch>
        </p:blipFill>
        <p:spPr>
          <a:xfrm>
            <a:off x="6496050" y="6550025"/>
            <a:ext cx="228601" cy="228601"/>
          </a:xfrm>
          <a:prstGeom prst="rect">
            <a:avLst/>
          </a:prstGeom>
          <a:ln w="12700">
            <a:miter lim="400000"/>
          </a:ln>
        </p:spPr>
      </p:pic>
      <p:sp>
        <p:nvSpPr>
          <p:cNvPr id="32" name="Shape 32"/>
          <p:cNvSpPr>
            <a:spLocks noGrp="1"/>
          </p:cNvSpPr>
          <p:nvPr>
            <p:ph type="sldNum" sz="quarter" idx="2"/>
          </p:nvPr>
        </p:nvSpPr>
        <p:spPr>
          <a:xfrm>
            <a:off x="0" y="6423614"/>
            <a:ext cx="533401" cy="390937"/>
          </a:xfrm>
          <a:prstGeom prst="rect">
            <a:avLst/>
          </a:prstGeom>
          <a:ln w="12700">
            <a:miter lim="400000"/>
          </a:ln>
        </p:spPr>
        <p:txBody>
          <a:bodyPr lIns="65022" tIns="65022" rIns="65022" bIns="65022" anchor="ctr">
            <a:spAutoFit/>
          </a:bodyPr>
          <a:lstStyle>
            <a:lvl1pPr defTabSz="642915">
              <a:defRPr sz="1687">
                <a:uFill>
                  <a:solidFill/>
                </a:uFill>
                <a:latin typeface="Helvetica"/>
                <a:ea typeface="Helvetica"/>
                <a:cs typeface="Helvetica"/>
                <a:sym typeface="Helvetica"/>
              </a:defRPr>
            </a:lvl1pPr>
          </a:lstStyle>
          <a:p>
            <a:pPr lvl="0"/>
            <a:fld id="{86CB4B4D-7CA3-9044-876B-883B54F8677D}" type="slidenum">
              <a:t>‹#›</a:t>
            </a:fld>
            <a:endParaRPr/>
          </a:p>
        </p:txBody>
      </p:sp>
    </p:spTree>
    <p:extLst>
      <p:ext uri="{BB962C8B-B14F-4D97-AF65-F5344CB8AC3E}">
        <p14:creationId xmlns:p14="http://schemas.microsoft.com/office/powerpoint/2010/main" val="202518719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ltLang="zh-CN" smtClean="0"/>
              <a:t>Click to edit Master title style</a:t>
            </a:r>
            <a:endParaRPr lang="zh-CN" alt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smtClean="0"/>
              <a:t>Click to edit Master text styles</a:t>
            </a:r>
          </a:p>
        </p:txBody>
      </p:sp>
      <p:sp>
        <p:nvSpPr>
          <p:cNvPr id="4" name="Rectangle 3"/>
          <p:cNvSpPr>
            <a:spLocks noGrp="1"/>
          </p:cNvSpPr>
          <p:nvPr>
            <p:ph type="sldNum" sz="quarter" idx="10"/>
          </p:nvPr>
        </p:nvSpPr>
        <p:spPr>
          <a:ln/>
        </p:spPr>
        <p:txBody>
          <a:bodyPr/>
          <a:lstStyle>
            <a:lvl1pPr>
              <a:defRPr/>
            </a:lvl1pPr>
          </a:lstStyle>
          <a:p>
            <a:fld id="{93A3E546-F531-A943-9932-352E903F6193}" type="slidenum">
              <a:rPr lang="en-US" altLang="zh-CN"/>
              <a:pPr/>
              <a:t>‹#›</a:t>
            </a:fld>
            <a:endParaRPr lang="en-US" altLang="zh-CN"/>
          </a:p>
        </p:txBody>
      </p:sp>
    </p:spTree>
    <p:extLst>
      <p:ext uri="{BB962C8B-B14F-4D97-AF65-F5344CB8AC3E}">
        <p14:creationId xmlns:p14="http://schemas.microsoft.com/office/powerpoint/2010/main" val="846811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ltLang="zh-CN" smtClean="0"/>
              <a:t>Click to edit Master title style</a:t>
            </a:r>
            <a:endParaRPr lang="zh-CN" alt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Rectangle 3"/>
          <p:cNvSpPr>
            <a:spLocks noGrp="1"/>
          </p:cNvSpPr>
          <p:nvPr>
            <p:ph type="sldNum" sz="quarter" idx="10"/>
          </p:nvPr>
        </p:nvSpPr>
        <p:spPr>
          <a:ln/>
        </p:spPr>
        <p:txBody>
          <a:bodyPr/>
          <a:lstStyle>
            <a:lvl1pPr>
              <a:defRPr/>
            </a:lvl1pPr>
          </a:lstStyle>
          <a:p>
            <a:fld id="{468637B7-5511-854C-99A9-CB7D52DDF01F}" type="slidenum">
              <a:rPr lang="en-US" altLang="zh-CN"/>
              <a:pPr/>
              <a:t>‹#›</a:t>
            </a:fld>
            <a:endParaRPr lang="en-US" altLang="zh-CN"/>
          </a:p>
        </p:txBody>
      </p:sp>
    </p:spTree>
    <p:extLst>
      <p:ext uri="{BB962C8B-B14F-4D97-AF65-F5344CB8AC3E}">
        <p14:creationId xmlns:p14="http://schemas.microsoft.com/office/powerpoint/2010/main" val="1414829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ltLang="zh-CN" smtClean="0"/>
              <a:t>Click to edit Master title style</a:t>
            </a:r>
            <a:endParaRPr lang="zh-CN" alt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Rectangle 3"/>
          <p:cNvSpPr>
            <a:spLocks noGrp="1"/>
          </p:cNvSpPr>
          <p:nvPr>
            <p:ph type="sldNum" sz="quarter" idx="10"/>
          </p:nvPr>
        </p:nvSpPr>
        <p:spPr>
          <a:ln/>
        </p:spPr>
        <p:txBody>
          <a:bodyPr/>
          <a:lstStyle>
            <a:lvl1pPr>
              <a:defRPr/>
            </a:lvl1pPr>
          </a:lstStyle>
          <a:p>
            <a:fld id="{E6234DBF-0A22-274C-9E5F-39939E096183}" type="slidenum">
              <a:rPr lang="en-US" altLang="zh-CN"/>
              <a:pPr/>
              <a:t>‹#›</a:t>
            </a:fld>
            <a:endParaRPr lang="en-US" altLang="zh-CN"/>
          </a:p>
        </p:txBody>
      </p:sp>
    </p:spTree>
    <p:extLst>
      <p:ext uri="{BB962C8B-B14F-4D97-AF65-F5344CB8AC3E}">
        <p14:creationId xmlns:p14="http://schemas.microsoft.com/office/powerpoint/2010/main" val="1307565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ltLang="zh-CN" smtClean="0"/>
              <a:t>Click to edit Master title style</a:t>
            </a:r>
            <a:endParaRPr lang="zh-CN" altLang="en-US"/>
          </a:p>
        </p:txBody>
      </p:sp>
      <p:sp>
        <p:nvSpPr>
          <p:cNvPr id="3" name="Rectangle 3"/>
          <p:cNvSpPr>
            <a:spLocks noGrp="1"/>
          </p:cNvSpPr>
          <p:nvPr>
            <p:ph type="sldNum" sz="quarter" idx="10"/>
          </p:nvPr>
        </p:nvSpPr>
        <p:spPr>
          <a:ln/>
        </p:spPr>
        <p:txBody>
          <a:bodyPr/>
          <a:lstStyle>
            <a:lvl1pPr>
              <a:defRPr/>
            </a:lvl1pPr>
          </a:lstStyle>
          <a:p>
            <a:fld id="{E611B24A-185A-7E43-B65E-3D79A2E9032F}" type="slidenum">
              <a:rPr lang="en-US" altLang="zh-CN"/>
              <a:pPr/>
              <a:t>‹#›</a:t>
            </a:fld>
            <a:endParaRPr lang="en-US" altLang="zh-CN"/>
          </a:p>
        </p:txBody>
      </p:sp>
    </p:spTree>
    <p:extLst>
      <p:ext uri="{BB962C8B-B14F-4D97-AF65-F5344CB8AC3E}">
        <p14:creationId xmlns:p14="http://schemas.microsoft.com/office/powerpoint/2010/main" val="555996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p:cNvSpPr>
          <p:nvPr>
            <p:ph type="sldNum" sz="quarter" idx="10"/>
          </p:nvPr>
        </p:nvSpPr>
        <p:spPr>
          <a:ln/>
        </p:spPr>
        <p:txBody>
          <a:bodyPr/>
          <a:lstStyle>
            <a:lvl1pPr>
              <a:defRPr/>
            </a:lvl1pPr>
          </a:lstStyle>
          <a:p>
            <a:fld id="{889AD97A-44F0-7140-B306-02C2B20BC3CC}" type="slidenum">
              <a:rPr lang="en-US" altLang="zh-CN"/>
              <a:pPr/>
              <a:t>‹#›</a:t>
            </a:fld>
            <a:endParaRPr lang="en-US" altLang="zh-CN"/>
          </a:p>
        </p:txBody>
      </p:sp>
    </p:spTree>
    <p:extLst>
      <p:ext uri="{BB962C8B-B14F-4D97-AF65-F5344CB8AC3E}">
        <p14:creationId xmlns:p14="http://schemas.microsoft.com/office/powerpoint/2010/main" val="324763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ltLang="zh-CN" smtClean="0"/>
              <a:t>Click to edit Master title style</a:t>
            </a:r>
            <a:endParaRPr lang="zh-CN" alt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Rectangle 3"/>
          <p:cNvSpPr>
            <a:spLocks noGrp="1"/>
          </p:cNvSpPr>
          <p:nvPr>
            <p:ph type="sldNum" sz="quarter" idx="10"/>
          </p:nvPr>
        </p:nvSpPr>
        <p:spPr>
          <a:ln/>
        </p:spPr>
        <p:txBody>
          <a:bodyPr/>
          <a:lstStyle>
            <a:lvl1pPr>
              <a:defRPr/>
            </a:lvl1pPr>
          </a:lstStyle>
          <a:p>
            <a:fld id="{652FB2D9-4FFA-7C46-94DB-074EF6DC4130}" type="slidenum">
              <a:rPr lang="en-US" altLang="zh-CN"/>
              <a:pPr/>
              <a:t>‹#›</a:t>
            </a:fld>
            <a:endParaRPr lang="en-US" altLang="zh-CN"/>
          </a:p>
        </p:txBody>
      </p:sp>
    </p:spTree>
    <p:extLst>
      <p:ext uri="{BB962C8B-B14F-4D97-AF65-F5344CB8AC3E}">
        <p14:creationId xmlns:p14="http://schemas.microsoft.com/office/powerpoint/2010/main" val="155789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ltLang="zh-CN" smtClean="0"/>
              <a:t>Click to edit Master title style</a:t>
            </a:r>
            <a:endParaRPr lang="zh-CN" alt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sym typeface="Helvetica"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Rectangle 3"/>
          <p:cNvSpPr>
            <a:spLocks noGrp="1"/>
          </p:cNvSpPr>
          <p:nvPr>
            <p:ph type="sldNum" sz="quarter" idx="10"/>
          </p:nvPr>
        </p:nvSpPr>
        <p:spPr>
          <a:ln/>
        </p:spPr>
        <p:txBody>
          <a:bodyPr/>
          <a:lstStyle>
            <a:lvl1pPr>
              <a:defRPr/>
            </a:lvl1pPr>
          </a:lstStyle>
          <a:p>
            <a:fld id="{AA160D31-8A25-4C48-82D0-8D28FEA74B94}" type="slidenum">
              <a:rPr lang="en-US" altLang="zh-CN"/>
              <a:pPr/>
              <a:t>‹#›</a:t>
            </a:fld>
            <a:endParaRPr lang="en-US" altLang="zh-CN"/>
          </a:p>
        </p:txBody>
      </p:sp>
    </p:spTree>
    <p:extLst>
      <p:ext uri="{BB962C8B-B14F-4D97-AF65-F5344CB8AC3E}">
        <p14:creationId xmlns:p14="http://schemas.microsoft.com/office/powerpoint/2010/main" val="23160242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4" Type="http://schemas.openxmlformats.org/officeDocument/2006/relationships/image" Target="../media/image1.jpeg"/><Relationship Id="rId15"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4"/>
          <a:srcRect/>
          <a:stretch>
            <a:fillRect/>
          </a:stretch>
        </a:blipFill>
        <a:effectLst/>
      </p:bgPr>
    </p:bg>
    <p:spTree>
      <p:nvGrpSpPr>
        <p:cNvPr id="1" name=""/>
        <p:cNvGrpSpPr/>
        <p:nvPr/>
      </p:nvGrpSpPr>
      <p:grpSpPr>
        <a:xfrm>
          <a:off x="0" y="0"/>
          <a:ext cx="0" cy="0"/>
          <a:chOff x="0" y="0"/>
          <a:chExt cx="0" cy="0"/>
        </a:xfrm>
      </p:grpSpPr>
      <p:pic>
        <p:nvPicPr>
          <p:cNvPr id="1025" name="Picture 1" descr="Dept of Commerce Seal"/>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248400" y="6556375"/>
            <a:ext cx="22542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026" name="Picture 2" descr="NOAA"/>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496050" y="6550025"/>
            <a:ext cx="228600" cy="228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027" name="Rectangle 3"/>
          <p:cNvSpPr>
            <a:spLocks noGrp="1"/>
          </p:cNvSpPr>
          <p:nvPr>
            <p:ph type="sldNum" sz="quarter" idx="2"/>
          </p:nvPr>
        </p:nvSpPr>
        <p:spPr bwMode="auto">
          <a:xfrm>
            <a:off x="0" y="6430963"/>
            <a:ext cx="533400" cy="371475"/>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45718" tIns="45718" rIns="45718" bIns="45718" numCol="1" anchor="ctr" anchorCtr="0" compatLnSpc="1">
            <a:prstTxWarp prst="textNoShape">
              <a:avLst/>
            </a:prstTxWarp>
          </a:bodyPr>
          <a:lstStyle>
            <a:lvl1pPr algn="ctr">
              <a:defRPr/>
            </a:lvl1pPr>
          </a:lstStyle>
          <a:p>
            <a:fld id="{59434A80-6E65-E743-8A56-CBCF772D03B2}" type="slidenum">
              <a:rPr lang="en-US" altLang="zh-CN"/>
              <a:pPr/>
              <a:t>‹#›</a:t>
            </a:fld>
            <a:endParaRPr lang="en-US" altLang="zh-CN"/>
          </a:p>
        </p:txBody>
      </p:sp>
    </p:spTree>
    <p:extLst>
      <p:ext uri="{BB962C8B-B14F-4D97-AF65-F5344CB8AC3E}">
        <p14:creationId xmlns:p14="http://schemas.microsoft.com/office/powerpoint/2010/main" val="382697713"/>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2" r:id="rId12"/>
  </p:sldLayoutIdLst>
  <p:hf hdr="0" ftr="0" dt="0"/>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4"/>
          <a:srcRect/>
          <a:stretch>
            <a:fillRect/>
          </a:stretch>
        </a:blipFill>
        <a:effectLst/>
      </p:bgPr>
    </p:bg>
    <p:spTree>
      <p:nvGrpSpPr>
        <p:cNvPr id="1" name=""/>
        <p:cNvGrpSpPr/>
        <p:nvPr/>
      </p:nvGrpSpPr>
      <p:grpSpPr>
        <a:xfrm>
          <a:off x="0" y="0"/>
          <a:ext cx="0" cy="0"/>
          <a:chOff x="0" y="0"/>
          <a:chExt cx="0" cy="0"/>
        </a:xfrm>
      </p:grpSpPr>
      <p:pic>
        <p:nvPicPr>
          <p:cNvPr id="2049" name="Picture 1" descr="Dept of Commerce Seal"/>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248400" y="6556375"/>
            <a:ext cx="225425" cy="22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050" name="Picture 2" descr="NOAA"/>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496050" y="6550025"/>
            <a:ext cx="228600" cy="228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051" name="Rectangle 3"/>
          <p:cNvSpPr>
            <a:spLocks noGrp="1"/>
          </p:cNvSpPr>
          <p:nvPr>
            <p:ph type="sldNum" sz="quarter" idx="2"/>
          </p:nvPr>
        </p:nvSpPr>
        <p:spPr bwMode="auto">
          <a:xfrm>
            <a:off x="6553200" y="6172200"/>
            <a:ext cx="2133600" cy="3683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45719" tIns="45719" rIns="45719" bIns="45719" numCol="1" anchor="ctr" anchorCtr="0" compatLnSpc="1">
            <a:prstTxWarp prst="textNoShape">
              <a:avLst/>
            </a:prstTxWarp>
          </a:bodyPr>
          <a:lstStyle>
            <a:lvl1pPr algn="r">
              <a:defRPr/>
            </a:lvl1pPr>
          </a:lstStyle>
          <a:p>
            <a:fld id="{C7D6F5BF-FBFA-2F47-8019-7AAB9BF8DE52}" type="slidenum">
              <a:rPr lang="en-US" altLang="zh-CN"/>
              <a:pPr/>
              <a:t>‹#›</a:t>
            </a:fld>
            <a:endParaRPr lang="en-US" altLang="zh-CN" sz="1200"/>
          </a:p>
        </p:txBody>
      </p:sp>
    </p:spTree>
    <p:extLst>
      <p:ext uri="{BB962C8B-B14F-4D97-AF65-F5344CB8AC3E}">
        <p14:creationId xmlns:p14="http://schemas.microsoft.com/office/powerpoint/2010/main" val="4766673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hf hdr="0" ftr="0" dt="0"/>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emf"/></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34.gif"/><Relationship Id="rId4" Type="http://schemas.openxmlformats.org/officeDocument/2006/relationships/image" Target="../media/image35.gif"/><Relationship Id="rId5" Type="http://schemas.openxmlformats.org/officeDocument/2006/relationships/image" Target="../media/image32.png"/><Relationship Id="rId1" Type="http://schemas.openxmlformats.org/officeDocument/2006/relationships/slideLayout" Target="../slideLayouts/slideLayout12.xml"/><Relationship Id="rId2" Type="http://schemas.openxmlformats.org/officeDocument/2006/relationships/image" Target="../media/image33.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gif"/><Relationship Id="rId3"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www.dtcenter.org/HurrWRF/users/docs/scientific_documents/HWRFScientificDocumentation_August2011.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7.png"/><Relationship Id="rId3"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4.xml"/><Relationship Id="rId2"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7.gif"/><Relationship Id="rId4" Type="http://schemas.openxmlformats.org/officeDocument/2006/relationships/image" Target="../media/image18.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9.gif"/><Relationship Id="rId4" Type="http://schemas.openxmlformats.org/officeDocument/2006/relationships/image" Target="../media/image20.gi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gi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AutoShape 1"/>
          <p:cNvSpPr>
            <a:spLocks/>
          </p:cNvSpPr>
          <p:nvPr/>
        </p:nvSpPr>
        <p:spPr bwMode="auto">
          <a:xfrm>
            <a:off x="6553200" y="6172200"/>
            <a:ext cx="2133600" cy="368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nchor="ctr"/>
          <a:lstStyle/>
          <a:p>
            <a:pPr algn="r"/>
            <a:fld id="{BE0F792B-1A80-2D44-950B-87312F8F7FDF}" type="slidenum">
              <a:rPr lang="en-US" altLang="zh-CN" sz="1200"/>
              <a:pPr algn="r"/>
              <a:t>0</a:t>
            </a:fld>
            <a:endParaRPr lang="en-US" altLang="zh-CN"/>
          </a:p>
        </p:txBody>
      </p:sp>
      <p:grpSp>
        <p:nvGrpSpPr>
          <p:cNvPr id="26626" name="Group 11"/>
          <p:cNvGrpSpPr>
            <a:grpSpLocks/>
          </p:cNvGrpSpPr>
          <p:nvPr/>
        </p:nvGrpSpPr>
        <p:grpSpPr bwMode="auto">
          <a:xfrm>
            <a:off x="0" y="0"/>
            <a:ext cx="9144000" cy="6858000"/>
            <a:chOff x="9" y="41"/>
            <a:chExt cx="5703" cy="4279"/>
          </a:xfrm>
        </p:grpSpPr>
        <p:pic>
          <p:nvPicPr>
            <p:cNvPr id="4099" name="Picture 3" descr="image1.pdf"/>
            <p:cNvPicPr>
              <a:picLocks noChangeAspect="1"/>
            </p:cNvPicPr>
            <p:nvPr/>
          </p:nvPicPr>
          <p:blipFill>
            <a:blip r:embed="rId3">
              <a:extLst>
                <a:ext uri="{28A0092B-C50C-407E-A947-70E740481C1C}">
                  <a14:useLocalDpi xmlns:a14="http://schemas.microsoft.com/office/drawing/2010/main" val="0"/>
                </a:ext>
              </a:extLst>
            </a:blip>
            <a:srcRect l="948" r="941" b="10730"/>
            <a:stretch>
              <a:fillRect/>
            </a:stretch>
          </p:blipFill>
          <p:spPr bwMode="auto">
            <a:xfrm>
              <a:off x="9" y="41"/>
              <a:ext cx="5703" cy="427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4100" name="Picture 4" descr="image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 y="3469"/>
              <a:ext cx="711" cy="7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102" name="AutoShape 6"/>
            <p:cNvSpPr>
              <a:spLocks/>
            </p:cNvSpPr>
            <p:nvPr/>
          </p:nvSpPr>
          <p:spPr bwMode="auto">
            <a:xfrm>
              <a:off x="274" y="206"/>
              <a:ext cx="5096" cy="341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96" tIns="50796" rIns="50796" bIns="50796"/>
            <a:lstStyle/>
            <a:p>
              <a:pPr algn="ctr" defTabSz="1300163"/>
              <a:endParaRPr lang="en-US" altLang="zh-CN" sz="2600" b="1" dirty="0" smtClean="0">
                <a:solidFill>
                  <a:srgbClr val="FFFF00"/>
                </a:solidFill>
              </a:endParaRPr>
            </a:p>
            <a:p>
              <a:pPr algn="ctr" defTabSz="1300163"/>
              <a:endParaRPr lang="en-US" altLang="zh-CN" sz="2600" b="1" dirty="0" smtClean="0">
                <a:solidFill>
                  <a:srgbClr val="FFFF00"/>
                </a:solidFill>
              </a:endParaRPr>
            </a:p>
            <a:p>
              <a:pPr algn="ctr" defTabSz="1300163"/>
              <a:r>
                <a:rPr lang="en-US" altLang="zh-CN" sz="2600" b="1" dirty="0" smtClean="0">
                  <a:solidFill>
                    <a:srgbClr val="FFFF00"/>
                  </a:solidFill>
                </a:rPr>
                <a:t>THE </a:t>
              </a:r>
              <a:r>
                <a:rPr lang="en-US" altLang="zh-CN" sz="2600" b="1" dirty="0">
                  <a:solidFill>
                    <a:srgbClr val="FFFF00"/>
                  </a:solidFill>
                </a:rPr>
                <a:t>RESEARCH HWRF SYSTEM: LOOKING BEYOND THE 10-m WIND SPEED FOR IMPROVED STORM PREDICTIONS</a:t>
              </a:r>
            </a:p>
            <a:p>
              <a:pPr algn="ctr" defTabSz="1300163"/>
              <a:endParaRPr lang="en-US" altLang="zh-CN" sz="2800" b="1" dirty="0" smtClean="0">
                <a:solidFill>
                  <a:srgbClr val="333399"/>
                </a:solidFill>
              </a:endParaRPr>
            </a:p>
            <a:p>
              <a:pPr algn="ctr" defTabSz="1300163"/>
              <a:endParaRPr lang="en-US" altLang="zh-CN" sz="2800" b="1" dirty="0" smtClean="0">
                <a:solidFill>
                  <a:srgbClr val="333399"/>
                </a:solidFill>
              </a:endParaRPr>
            </a:p>
            <a:p>
              <a:pPr algn="ctr" defTabSz="1300163"/>
              <a:endParaRPr lang="en-US" altLang="zh-CN" sz="2800" b="1" dirty="0" smtClean="0">
                <a:solidFill>
                  <a:srgbClr val="333399"/>
                </a:solidFill>
              </a:endParaRPr>
            </a:p>
            <a:p>
              <a:pPr algn="ctr" defTabSz="1300163"/>
              <a:endParaRPr lang="en-US" altLang="zh-CN" sz="2800" b="1" dirty="0">
                <a:solidFill>
                  <a:srgbClr val="333399"/>
                </a:solidFill>
              </a:endParaRPr>
            </a:p>
            <a:p>
              <a:pPr algn="ctr" defTabSz="1300163">
                <a:spcBef>
                  <a:spcPts val="200"/>
                </a:spcBef>
              </a:pPr>
              <a:r>
                <a:rPr lang="en-US" altLang="zh-CN" sz="2200" b="1" dirty="0">
                  <a:solidFill>
                    <a:srgbClr val="FFFF00"/>
                  </a:solidFill>
                </a:rPr>
                <a:t>Sundararaman G. Gopalakrishnan (Gopal)</a:t>
              </a:r>
              <a:endParaRPr lang="en-US" altLang="zh-CN" sz="2200" b="1" dirty="0">
                <a:solidFill>
                  <a:srgbClr val="FFFF00"/>
                </a:solidFill>
                <a:latin typeface="Arial" charset="0"/>
                <a:ea typeface="Arial" charset="0"/>
                <a:cs typeface="Arial" charset="0"/>
                <a:sym typeface="Arial" charset="0"/>
              </a:endParaRPr>
            </a:p>
            <a:p>
              <a:pPr algn="ctr" defTabSz="1300163">
                <a:spcBef>
                  <a:spcPts val="200"/>
                </a:spcBef>
              </a:pPr>
              <a:r>
                <a:rPr lang="en-US" altLang="zh-CN" sz="2200" b="1" dirty="0">
                  <a:solidFill>
                    <a:srgbClr val="FFFF00"/>
                  </a:solidFill>
                </a:rPr>
                <a:t>NOAA/AOML/HRD, Miami</a:t>
              </a:r>
            </a:p>
            <a:p>
              <a:pPr algn="ctr" defTabSz="1300163">
                <a:spcBef>
                  <a:spcPts val="200"/>
                </a:spcBef>
              </a:pPr>
              <a:endParaRPr lang="en-US" altLang="zh-CN" sz="2200" b="1" dirty="0">
                <a:solidFill>
                  <a:srgbClr val="FFFFFF"/>
                </a:solidFill>
              </a:endParaRPr>
            </a:p>
          </p:txBody>
        </p:sp>
        <p:sp>
          <p:nvSpPr>
            <p:cNvPr id="4103" name="AutoShape 7"/>
            <p:cNvSpPr>
              <a:spLocks/>
            </p:cNvSpPr>
            <p:nvPr/>
          </p:nvSpPr>
          <p:spPr bwMode="auto">
            <a:xfrm>
              <a:off x="2236" y="3970"/>
              <a:ext cx="1347" cy="1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2144" tIns="32144" rIns="32144" bIns="32144" anchor="ctr"/>
            <a:lstStyle/>
            <a:p>
              <a:pPr algn="r" defTabSz="641350"/>
              <a:r>
                <a:rPr lang="en-US" altLang="zh-CN" sz="800"/>
                <a:t>1</a:t>
              </a:r>
              <a:endParaRPr lang="en-US" altLang="zh-CN"/>
            </a:p>
          </p:txBody>
        </p:sp>
        <p:pic>
          <p:nvPicPr>
            <p:cNvPr id="4104" name="Picture 8" descr="image4.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15" y="3599"/>
              <a:ext cx="618" cy="6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105" name="AutoShape 9"/>
            <p:cNvSpPr>
              <a:spLocks/>
            </p:cNvSpPr>
            <p:nvPr/>
          </p:nvSpPr>
          <p:spPr bwMode="auto">
            <a:xfrm>
              <a:off x="909" y="3616"/>
              <a:ext cx="3999" cy="58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outerShdw blurRad="38100" dist="23000" dir="5400000" algn="ctr" rotWithShape="0">
                <a:srgbClr val="000000">
                  <a:alpha val="34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Lst>
          </p:spPr>
          <p:txBody>
            <a:bodyPr lIns="45718" tIns="45718" rIns="45718" bIns="45718" anchor="ctr"/>
            <a:lstStyle/>
            <a:p>
              <a:pPr algn="ctr"/>
              <a:r>
                <a:rPr lang="en-US" altLang="zh-CN" sz="1200" b="1" dirty="0" smtClean="0">
                  <a:solidFill>
                    <a:srgbClr val="FFFF00"/>
                  </a:solidFill>
                </a:rPr>
                <a:t>AOML</a:t>
              </a:r>
              <a:r>
                <a:rPr lang="en-US" altLang="zh-CN" sz="1200" b="1" baseline="0" dirty="0" smtClean="0">
                  <a:solidFill>
                    <a:srgbClr val="FFFF00"/>
                  </a:solidFill>
                </a:rPr>
                <a:t> IRR, June 19, 2014</a:t>
              </a:r>
            </a:p>
            <a:p>
              <a:pPr algn="ctr"/>
              <a:r>
                <a:rPr lang="en-US" altLang="zh-CN" sz="1200" b="1" baseline="0" dirty="0" smtClean="0">
                  <a:solidFill>
                    <a:srgbClr val="FFFF00"/>
                  </a:solidFill>
                </a:rPr>
                <a:t> Adopted from 31st Conference on Hurricanes and Tropical Meteorology</a:t>
              </a:r>
            </a:p>
            <a:p>
              <a:pPr algn="ctr"/>
              <a:r>
                <a:rPr lang="en-US" altLang="zh-CN" sz="1200" b="1" baseline="0" dirty="0" smtClean="0">
                  <a:solidFill>
                    <a:srgbClr val="FFFF00"/>
                  </a:solidFill>
                </a:rPr>
                <a:t>31 March–4 April 2014, San Diego, California</a:t>
              </a:r>
              <a:endParaRPr lang="en-US" altLang="zh-CN" sz="1200" b="1" dirty="0">
                <a:solidFill>
                  <a:srgbClr val="FFFF00"/>
                </a:solidFill>
              </a:endParaRPr>
            </a:p>
          </p:txBody>
        </p:sp>
      </p:gr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Box 5"/>
          <p:cNvSpPr txBox="1">
            <a:spLocks noChangeArrowheads="1"/>
          </p:cNvSpPr>
          <p:nvPr/>
        </p:nvSpPr>
        <p:spPr bwMode="auto">
          <a:xfrm rot="-5400000">
            <a:off x="-230981" y="3083719"/>
            <a:ext cx="2214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Helvetica" charset="0"/>
                <a:cs typeface="Helvetica" charset="0"/>
                <a:sym typeface="Helvetica" charset="0"/>
              </a:defRPr>
            </a:lvl1pPr>
            <a:lvl2pPr marL="742950" indent="-285750" eaLnBrk="0">
              <a:defRPr sz="2400">
                <a:solidFill>
                  <a:srgbClr val="000000"/>
                </a:solidFill>
                <a:latin typeface="Helvetica" charset="0"/>
                <a:ea typeface="Helvetica" charset="0"/>
                <a:cs typeface="Helvetica" charset="0"/>
                <a:sym typeface="Helvetica" charset="0"/>
              </a:defRPr>
            </a:lvl2pPr>
            <a:lvl3pPr marL="1143000" indent="-228600" eaLnBrk="0">
              <a:defRPr sz="2400">
                <a:solidFill>
                  <a:srgbClr val="000000"/>
                </a:solidFill>
                <a:latin typeface="Helvetica" charset="0"/>
                <a:ea typeface="Helvetica" charset="0"/>
                <a:cs typeface="Helvetica" charset="0"/>
                <a:sym typeface="Helvetica" charset="0"/>
              </a:defRPr>
            </a:lvl3pPr>
            <a:lvl4pPr marL="1600200" indent="-228600" eaLnBrk="0">
              <a:defRPr sz="2400">
                <a:solidFill>
                  <a:srgbClr val="000000"/>
                </a:solidFill>
                <a:latin typeface="Helvetica" charset="0"/>
                <a:ea typeface="Helvetica" charset="0"/>
                <a:cs typeface="Helvetica" charset="0"/>
                <a:sym typeface="Helvetica" charset="0"/>
              </a:defRPr>
            </a:lvl4pPr>
            <a:lvl5pPr marL="2057400" indent="-228600" eaLnBrk="0">
              <a:defRPr sz="2400">
                <a:solidFill>
                  <a:srgbClr val="000000"/>
                </a:solidFill>
                <a:latin typeface="Helvetica" charset="0"/>
                <a:ea typeface="Helvetica" charset="0"/>
                <a:cs typeface="Helvetica"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9pPr>
          </a:lstStyle>
          <a:p>
            <a:pPr eaLnBrk="1"/>
            <a:r>
              <a:rPr kumimoji="1" lang="en-US" altLang="zh-CN" sz="1800"/>
              <a:t>Track Abs Errors (nm)</a:t>
            </a:r>
            <a:endParaRPr kumimoji="1" lang="zh-CN" altLang="en-US" sz="1800"/>
          </a:p>
        </p:txBody>
      </p:sp>
      <p:sp>
        <p:nvSpPr>
          <p:cNvPr id="39938" name="TextBox 6"/>
          <p:cNvSpPr txBox="1">
            <a:spLocks noChangeArrowheads="1"/>
          </p:cNvSpPr>
          <p:nvPr/>
        </p:nvSpPr>
        <p:spPr bwMode="auto">
          <a:xfrm>
            <a:off x="2971800" y="5487988"/>
            <a:ext cx="3287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Helvetica" charset="0"/>
                <a:cs typeface="Helvetica" charset="0"/>
                <a:sym typeface="Helvetica" charset="0"/>
              </a:defRPr>
            </a:lvl1pPr>
            <a:lvl2pPr marL="742950" indent="-285750" eaLnBrk="0">
              <a:defRPr sz="2400">
                <a:solidFill>
                  <a:srgbClr val="000000"/>
                </a:solidFill>
                <a:latin typeface="Helvetica" charset="0"/>
                <a:ea typeface="Helvetica" charset="0"/>
                <a:cs typeface="Helvetica" charset="0"/>
                <a:sym typeface="Helvetica" charset="0"/>
              </a:defRPr>
            </a:lvl2pPr>
            <a:lvl3pPr marL="1143000" indent="-228600" eaLnBrk="0">
              <a:defRPr sz="2400">
                <a:solidFill>
                  <a:srgbClr val="000000"/>
                </a:solidFill>
                <a:latin typeface="Helvetica" charset="0"/>
                <a:ea typeface="Helvetica" charset="0"/>
                <a:cs typeface="Helvetica" charset="0"/>
                <a:sym typeface="Helvetica" charset="0"/>
              </a:defRPr>
            </a:lvl3pPr>
            <a:lvl4pPr marL="1600200" indent="-228600" eaLnBrk="0">
              <a:defRPr sz="2400">
                <a:solidFill>
                  <a:srgbClr val="000000"/>
                </a:solidFill>
                <a:latin typeface="Helvetica" charset="0"/>
                <a:ea typeface="Helvetica" charset="0"/>
                <a:cs typeface="Helvetica" charset="0"/>
                <a:sym typeface="Helvetica" charset="0"/>
              </a:defRPr>
            </a:lvl4pPr>
            <a:lvl5pPr marL="2057400" indent="-228600" eaLnBrk="0">
              <a:defRPr sz="2400">
                <a:solidFill>
                  <a:srgbClr val="000000"/>
                </a:solidFill>
                <a:latin typeface="Helvetica" charset="0"/>
                <a:ea typeface="Helvetica" charset="0"/>
                <a:cs typeface="Helvetica"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9pPr>
          </a:lstStyle>
          <a:p>
            <a:pPr algn="ctr" eaLnBrk="1"/>
            <a:r>
              <a:rPr kumimoji="1" lang="en-US" altLang="zh-CN" sz="1800"/>
              <a:t>Forecast Hours</a:t>
            </a:r>
            <a:endParaRPr kumimoji="1" lang="zh-CN" altLang="en-US" sz="1800"/>
          </a:p>
        </p:txBody>
      </p:sp>
      <p:sp>
        <p:nvSpPr>
          <p:cNvPr id="39939" name="TextBox 16"/>
          <p:cNvSpPr txBox="1">
            <a:spLocks noChangeArrowheads="1"/>
          </p:cNvSpPr>
          <p:nvPr/>
        </p:nvSpPr>
        <p:spPr bwMode="auto">
          <a:xfrm>
            <a:off x="1371600" y="5800725"/>
            <a:ext cx="6464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Helvetica" charset="0"/>
                <a:cs typeface="Helvetica" charset="0"/>
                <a:sym typeface="Helvetica" charset="0"/>
              </a:defRPr>
            </a:lvl1pPr>
            <a:lvl2pPr marL="742950" indent="-285750" eaLnBrk="0">
              <a:defRPr sz="2400">
                <a:solidFill>
                  <a:srgbClr val="000000"/>
                </a:solidFill>
                <a:latin typeface="Helvetica" charset="0"/>
                <a:ea typeface="Helvetica" charset="0"/>
                <a:cs typeface="Helvetica" charset="0"/>
                <a:sym typeface="Helvetica" charset="0"/>
              </a:defRPr>
            </a:lvl2pPr>
            <a:lvl3pPr marL="1143000" indent="-228600" eaLnBrk="0">
              <a:defRPr sz="2400">
                <a:solidFill>
                  <a:srgbClr val="000000"/>
                </a:solidFill>
                <a:latin typeface="Helvetica" charset="0"/>
                <a:ea typeface="Helvetica" charset="0"/>
                <a:cs typeface="Helvetica" charset="0"/>
                <a:sym typeface="Helvetica" charset="0"/>
              </a:defRPr>
            </a:lvl3pPr>
            <a:lvl4pPr marL="1600200" indent="-228600" eaLnBrk="0">
              <a:defRPr sz="2400">
                <a:solidFill>
                  <a:srgbClr val="000000"/>
                </a:solidFill>
                <a:latin typeface="Helvetica" charset="0"/>
                <a:ea typeface="Helvetica" charset="0"/>
                <a:cs typeface="Helvetica" charset="0"/>
                <a:sym typeface="Helvetica" charset="0"/>
              </a:defRPr>
            </a:lvl4pPr>
            <a:lvl5pPr marL="2057400" indent="-228600" eaLnBrk="0">
              <a:defRPr sz="2400">
                <a:solidFill>
                  <a:srgbClr val="000000"/>
                </a:solidFill>
                <a:latin typeface="Helvetica" charset="0"/>
                <a:ea typeface="Helvetica" charset="0"/>
                <a:cs typeface="Helvetica"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9pPr>
          </a:lstStyle>
          <a:p>
            <a:pPr algn="ctr" eaLnBrk="1"/>
            <a:r>
              <a:rPr kumimoji="1" lang="en-US" altLang="zh-CN" sz="2800"/>
              <a:t>Track Verification</a:t>
            </a:r>
            <a:endParaRPr kumimoji="1" lang="zh-CN" altLang="en-US" sz="2800"/>
          </a:p>
        </p:txBody>
      </p:sp>
      <p:sp>
        <p:nvSpPr>
          <p:cNvPr id="39940" name="TextBox 17"/>
          <p:cNvSpPr txBox="1">
            <a:spLocks noChangeArrowheads="1"/>
          </p:cNvSpPr>
          <p:nvPr/>
        </p:nvSpPr>
        <p:spPr bwMode="auto">
          <a:xfrm>
            <a:off x="790575" y="1371600"/>
            <a:ext cx="803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Helvetica" charset="0"/>
                <a:cs typeface="Helvetica" charset="0"/>
                <a:sym typeface="Helvetica" charset="0"/>
              </a:defRPr>
            </a:lvl1pPr>
            <a:lvl2pPr marL="742950" indent="-285750" eaLnBrk="0">
              <a:defRPr sz="2400">
                <a:solidFill>
                  <a:srgbClr val="000000"/>
                </a:solidFill>
                <a:latin typeface="Helvetica" charset="0"/>
                <a:ea typeface="Helvetica" charset="0"/>
                <a:cs typeface="Helvetica" charset="0"/>
                <a:sym typeface="Helvetica" charset="0"/>
              </a:defRPr>
            </a:lvl2pPr>
            <a:lvl3pPr marL="1143000" indent="-228600" eaLnBrk="0">
              <a:defRPr sz="2400">
                <a:solidFill>
                  <a:srgbClr val="000000"/>
                </a:solidFill>
                <a:latin typeface="Helvetica" charset="0"/>
                <a:ea typeface="Helvetica" charset="0"/>
                <a:cs typeface="Helvetica" charset="0"/>
                <a:sym typeface="Helvetica" charset="0"/>
              </a:defRPr>
            </a:lvl3pPr>
            <a:lvl4pPr marL="1600200" indent="-228600" eaLnBrk="0">
              <a:defRPr sz="2400">
                <a:solidFill>
                  <a:srgbClr val="000000"/>
                </a:solidFill>
                <a:latin typeface="Helvetica" charset="0"/>
                <a:ea typeface="Helvetica" charset="0"/>
                <a:cs typeface="Helvetica" charset="0"/>
                <a:sym typeface="Helvetica" charset="0"/>
              </a:defRPr>
            </a:lvl4pPr>
            <a:lvl5pPr marL="2057400" indent="-228600" eaLnBrk="0">
              <a:defRPr sz="2400">
                <a:solidFill>
                  <a:srgbClr val="000000"/>
                </a:solidFill>
                <a:latin typeface="Helvetica" charset="0"/>
                <a:ea typeface="Helvetica" charset="0"/>
                <a:cs typeface="Helvetica"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9pPr>
          </a:lstStyle>
          <a:p>
            <a:pPr algn="ctr" eaLnBrk="1"/>
            <a:r>
              <a:rPr kumimoji="1" lang="en-US" altLang="zh-CN" sz="1800"/>
              <a:t>Case#:</a:t>
            </a:r>
            <a:endParaRPr kumimoji="1" lang="zh-CN" altLang="en-US" sz="1800"/>
          </a:p>
        </p:txBody>
      </p:sp>
      <p:graphicFrame>
        <p:nvGraphicFramePr>
          <p:cNvPr id="20" name="Table 19"/>
          <p:cNvGraphicFramePr>
            <a:graphicFrameLocks noGrp="1"/>
          </p:cNvGraphicFramePr>
          <p:nvPr/>
        </p:nvGraphicFramePr>
        <p:xfrm>
          <a:off x="1530350" y="1471613"/>
          <a:ext cx="6299202" cy="188912"/>
        </p:xfrm>
        <a:graphic>
          <a:graphicData uri="http://schemas.openxmlformats.org/drawingml/2006/table">
            <a:tbl>
              <a:tblPr/>
              <a:tblGrid>
                <a:gridCol w="299962"/>
                <a:gridCol w="299962"/>
                <a:gridCol w="299962"/>
                <a:gridCol w="299962"/>
                <a:gridCol w="299962"/>
                <a:gridCol w="299962"/>
                <a:gridCol w="299962"/>
                <a:gridCol w="299962"/>
                <a:gridCol w="299962"/>
                <a:gridCol w="299962"/>
                <a:gridCol w="299962"/>
                <a:gridCol w="299962"/>
                <a:gridCol w="299962"/>
                <a:gridCol w="299962"/>
                <a:gridCol w="299962"/>
                <a:gridCol w="299962"/>
                <a:gridCol w="299962"/>
                <a:gridCol w="299962"/>
                <a:gridCol w="299962"/>
                <a:gridCol w="299962"/>
                <a:gridCol w="299962"/>
              </a:tblGrid>
              <a:tr h="188912">
                <a:tc>
                  <a:txBody>
                    <a:bodyPr/>
                    <a:lstStyle/>
                    <a:p>
                      <a:pPr algn="r" fontAlgn="b"/>
                      <a:r>
                        <a:rPr lang="en-US" altLang="zh-CN" sz="1200" b="0" i="0" u="none" strike="noStrike" dirty="0" smtClean="0">
                          <a:solidFill>
                            <a:schemeClr val="tx1"/>
                          </a:solidFill>
                          <a:effectLst/>
                          <a:latin typeface="+mn-lt"/>
                        </a:rPr>
                        <a:t>29</a:t>
                      </a:r>
                      <a:endParaRPr lang="en-US" altLang="zh-CN" sz="1200" b="0" i="0" u="none" strike="noStrike" dirty="0">
                        <a:solidFill>
                          <a:schemeClr val="tx1"/>
                        </a:solidFill>
                        <a:effectLst/>
                        <a:latin typeface="+mn-lt"/>
                      </a:endParaRPr>
                    </a:p>
                  </a:txBody>
                  <a:tcPr marL="6029" marR="6029" marT="6029" marB="0" anchor="b">
                    <a:lnL>
                      <a:noFill/>
                    </a:lnL>
                    <a:lnR>
                      <a:noFill/>
                    </a:lnR>
                    <a:lnT>
                      <a:noFill/>
                    </a:lnT>
                    <a:lnB>
                      <a:noFill/>
                    </a:lnB>
                  </a:tcPr>
                </a:tc>
                <a:tc>
                  <a:txBody>
                    <a:bodyPr/>
                    <a:lstStyle/>
                    <a:p>
                      <a:pPr algn="r" fontAlgn="b"/>
                      <a:r>
                        <a:rPr lang="en-US" altLang="zh-CN" sz="1200" b="0" i="0" u="none" strike="noStrike" dirty="0" smtClean="0">
                          <a:solidFill>
                            <a:schemeClr val="tx1"/>
                          </a:solidFill>
                          <a:effectLst/>
                          <a:latin typeface="+mn-lt"/>
                        </a:rPr>
                        <a:t>28</a:t>
                      </a:r>
                      <a:endParaRPr lang="en-US" altLang="zh-CN" sz="1200" b="0" i="0" u="none" strike="noStrike" dirty="0">
                        <a:solidFill>
                          <a:schemeClr val="tx1"/>
                        </a:solidFill>
                        <a:effectLst/>
                        <a:latin typeface="+mn-lt"/>
                      </a:endParaRPr>
                    </a:p>
                  </a:txBody>
                  <a:tcPr marL="6029" marR="6029" marT="6029" marB="0" anchor="b">
                    <a:lnL>
                      <a:noFill/>
                    </a:lnL>
                    <a:lnR>
                      <a:noFill/>
                    </a:lnR>
                    <a:lnT>
                      <a:noFill/>
                    </a:lnT>
                    <a:lnB>
                      <a:noFill/>
                    </a:lnB>
                  </a:tcPr>
                </a:tc>
                <a:tc>
                  <a:txBody>
                    <a:bodyPr/>
                    <a:lstStyle/>
                    <a:p>
                      <a:pPr algn="r" fontAlgn="b"/>
                      <a:r>
                        <a:rPr lang="en-US" altLang="zh-CN" sz="1200" b="0" i="0" u="none" strike="noStrike" dirty="0" smtClean="0">
                          <a:solidFill>
                            <a:schemeClr val="tx1"/>
                          </a:solidFill>
                          <a:effectLst/>
                          <a:latin typeface="+mn-lt"/>
                        </a:rPr>
                        <a:t>27</a:t>
                      </a:r>
                      <a:endParaRPr lang="en-US" altLang="zh-CN" sz="1200" b="0" i="0" u="none" strike="noStrike" dirty="0">
                        <a:solidFill>
                          <a:schemeClr val="tx1"/>
                        </a:solidFill>
                        <a:effectLst/>
                        <a:latin typeface="+mn-lt"/>
                      </a:endParaRPr>
                    </a:p>
                  </a:txBody>
                  <a:tcPr marL="6029" marR="6029" marT="6029" marB="0" anchor="b">
                    <a:lnL>
                      <a:noFill/>
                    </a:lnL>
                    <a:lnR>
                      <a:noFill/>
                    </a:lnR>
                    <a:lnT>
                      <a:noFill/>
                    </a:lnT>
                    <a:lnB>
                      <a:noFill/>
                    </a:lnB>
                  </a:tcPr>
                </a:tc>
                <a:tc>
                  <a:txBody>
                    <a:bodyPr/>
                    <a:lstStyle/>
                    <a:p>
                      <a:pPr algn="r" fontAlgn="b"/>
                      <a:r>
                        <a:rPr lang="en-US" altLang="zh-CN" sz="1200" b="0" i="0" u="none" strike="noStrike" dirty="0" smtClean="0">
                          <a:solidFill>
                            <a:schemeClr val="tx1"/>
                          </a:solidFill>
                          <a:effectLst/>
                          <a:latin typeface="+mn-lt"/>
                        </a:rPr>
                        <a:t>26</a:t>
                      </a:r>
                      <a:endParaRPr lang="en-US" altLang="zh-CN" sz="1200" b="0" i="0" u="none" strike="noStrike" dirty="0">
                        <a:solidFill>
                          <a:schemeClr val="tx1"/>
                        </a:solidFill>
                        <a:effectLst/>
                        <a:latin typeface="+mn-lt"/>
                      </a:endParaRPr>
                    </a:p>
                  </a:txBody>
                  <a:tcPr marL="6029" marR="6029" marT="6029" marB="0" anchor="b">
                    <a:lnL>
                      <a:noFill/>
                    </a:lnL>
                    <a:lnR>
                      <a:noFill/>
                    </a:lnR>
                    <a:lnT>
                      <a:noFill/>
                    </a:lnT>
                    <a:lnB>
                      <a:noFill/>
                    </a:lnB>
                  </a:tcPr>
                </a:tc>
                <a:tc>
                  <a:txBody>
                    <a:bodyPr/>
                    <a:lstStyle/>
                    <a:p>
                      <a:pPr algn="r" fontAlgn="b"/>
                      <a:r>
                        <a:rPr lang="en-US" altLang="zh-CN" sz="1200" b="0" i="0" u="none" strike="noStrike" dirty="0" smtClean="0">
                          <a:solidFill>
                            <a:schemeClr val="tx1"/>
                          </a:solidFill>
                          <a:effectLst/>
                          <a:latin typeface="+mn-lt"/>
                        </a:rPr>
                        <a:t>25</a:t>
                      </a:r>
                      <a:endParaRPr lang="en-US" altLang="zh-CN" sz="1200" b="0" i="0" u="none" strike="noStrike" dirty="0">
                        <a:solidFill>
                          <a:schemeClr val="tx1"/>
                        </a:solidFill>
                        <a:effectLst/>
                        <a:latin typeface="+mn-lt"/>
                      </a:endParaRPr>
                    </a:p>
                  </a:txBody>
                  <a:tcPr marL="6029" marR="6029" marT="6029" marB="0" anchor="b">
                    <a:lnL>
                      <a:noFill/>
                    </a:lnL>
                    <a:lnR>
                      <a:noFill/>
                    </a:lnR>
                    <a:lnT>
                      <a:noFill/>
                    </a:lnT>
                    <a:lnB>
                      <a:noFill/>
                    </a:lnB>
                  </a:tcPr>
                </a:tc>
                <a:tc>
                  <a:txBody>
                    <a:bodyPr/>
                    <a:lstStyle/>
                    <a:p>
                      <a:pPr algn="r" fontAlgn="b"/>
                      <a:r>
                        <a:rPr lang="en-US" altLang="zh-CN" sz="1200" b="0" i="0" u="none" strike="noStrike" dirty="0" smtClean="0">
                          <a:solidFill>
                            <a:schemeClr val="tx1"/>
                          </a:solidFill>
                          <a:effectLst/>
                          <a:latin typeface="+mn-lt"/>
                        </a:rPr>
                        <a:t>24</a:t>
                      </a:r>
                      <a:endParaRPr lang="en-US" altLang="zh-CN" sz="1200" b="0" i="0" u="none" strike="noStrike" dirty="0">
                        <a:solidFill>
                          <a:schemeClr val="tx1"/>
                        </a:solidFill>
                        <a:effectLst/>
                        <a:latin typeface="+mn-lt"/>
                      </a:endParaRPr>
                    </a:p>
                  </a:txBody>
                  <a:tcPr marL="6029" marR="6029" marT="6029" marB="0" anchor="b">
                    <a:lnL>
                      <a:noFill/>
                    </a:lnL>
                    <a:lnR>
                      <a:noFill/>
                    </a:lnR>
                    <a:lnT>
                      <a:noFill/>
                    </a:lnT>
                    <a:lnB>
                      <a:noFill/>
                    </a:lnB>
                  </a:tcPr>
                </a:tc>
                <a:tc>
                  <a:txBody>
                    <a:bodyPr/>
                    <a:lstStyle/>
                    <a:p>
                      <a:pPr algn="r" fontAlgn="b"/>
                      <a:r>
                        <a:rPr lang="en-US" altLang="zh-CN" sz="1200" b="0" i="0" u="none" strike="noStrike" dirty="0" smtClean="0">
                          <a:solidFill>
                            <a:schemeClr val="tx1"/>
                          </a:solidFill>
                          <a:effectLst/>
                          <a:latin typeface="+mn-lt"/>
                        </a:rPr>
                        <a:t>23</a:t>
                      </a:r>
                      <a:endParaRPr lang="en-US" altLang="zh-CN" sz="1200" b="0" i="0" u="none" strike="noStrike" dirty="0">
                        <a:solidFill>
                          <a:schemeClr val="tx1"/>
                        </a:solidFill>
                        <a:effectLst/>
                        <a:latin typeface="+mn-lt"/>
                      </a:endParaRPr>
                    </a:p>
                  </a:txBody>
                  <a:tcPr marL="6029" marR="6029" marT="6029" marB="0" anchor="b">
                    <a:lnL>
                      <a:noFill/>
                    </a:lnL>
                    <a:lnR>
                      <a:noFill/>
                    </a:lnR>
                    <a:lnT>
                      <a:noFill/>
                    </a:lnT>
                    <a:lnB>
                      <a:noFill/>
                    </a:lnB>
                  </a:tcPr>
                </a:tc>
                <a:tc>
                  <a:txBody>
                    <a:bodyPr/>
                    <a:lstStyle/>
                    <a:p>
                      <a:pPr algn="r" fontAlgn="b"/>
                      <a:r>
                        <a:rPr lang="en-US" altLang="zh-CN" sz="1200" b="0" i="0" u="none" strike="noStrike" dirty="0" smtClean="0">
                          <a:solidFill>
                            <a:schemeClr val="tx1"/>
                          </a:solidFill>
                          <a:effectLst/>
                          <a:latin typeface="+mn-lt"/>
                        </a:rPr>
                        <a:t>22</a:t>
                      </a:r>
                      <a:endParaRPr lang="en-US" altLang="zh-CN" sz="1200" b="0" i="0" u="none" strike="noStrike" dirty="0">
                        <a:solidFill>
                          <a:schemeClr val="tx1"/>
                        </a:solidFill>
                        <a:effectLst/>
                        <a:latin typeface="+mn-lt"/>
                      </a:endParaRPr>
                    </a:p>
                  </a:txBody>
                  <a:tcPr marL="6029" marR="6029" marT="6029" marB="0" anchor="b">
                    <a:lnL>
                      <a:noFill/>
                    </a:lnL>
                    <a:lnR>
                      <a:noFill/>
                    </a:lnR>
                    <a:lnT>
                      <a:noFill/>
                    </a:lnT>
                    <a:lnB>
                      <a:noFill/>
                    </a:lnB>
                  </a:tcPr>
                </a:tc>
                <a:tc>
                  <a:txBody>
                    <a:bodyPr/>
                    <a:lstStyle/>
                    <a:p>
                      <a:pPr algn="r" fontAlgn="b"/>
                      <a:r>
                        <a:rPr lang="en-US" altLang="zh-CN" sz="1200" b="0" i="0" u="none" strike="noStrike" dirty="0" smtClean="0">
                          <a:solidFill>
                            <a:schemeClr val="tx1"/>
                          </a:solidFill>
                          <a:effectLst/>
                          <a:latin typeface="+mn-lt"/>
                        </a:rPr>
                        <a:t>21</a:t>
                      </a:r>
                      <a:endParaRPr lang="en-US" altLang="zh-CN" sz="1200" b="0" i="0" u="none" strike="noStrike" dirty="0">
                        <a:solidFill>
                          <a:schemeClr val="tx1"/>
                        </a:solidFill>
                        <a:effectLst/>
                        <a:latin typeface="+mn-lt"/>
                      </a:endParaRPr>
                    </a:p>
                  </a:txBody>
                  <a:tcPr marL="6029" marR="6029" marT="6029" marB="0" anchor="b">
                    <a:lnL>
                      <a:noFill/>
                    </a:lnL>
                    <a:lnR>
                      <a:noFill/>
                    </a:lnR>
                    <a:lnT>
                      <a:noFill/>
                    </a:lnT>
                    <a:lnB>
                      <a:noFill/>
                    </a:lnB>
                  </a:tcPr>
                </a:tc>
                <a:tc>
                  <a:txBody>
                    <a:bodyPr/>
                    <a:lstStyle/>
                    <a:p>
                      <a:pPr algn="r" fontAlgn="b"/>
                      <a:r>
                        <a:rPr lang="en-US" altLang="zh-CN" sz="1200" b="0" i="0" u="none" strike="noStrike" dirty="0" smtClean="0">
                          <a:solidFill>
                            <a:schemeClr val="tx1"/>
                          </a:solidFill>
                          <a:effectLst/>
                          <a:latin typeface="+mn-lt"/>
                        </a:rPr>
                        <a:t>20</a:t>
                      </a:r>
                      <a:endParaRPr lang="en-US" altLang="zh-CN" sz="1200" b="0" i="0" u="none" strike="noStrike" dirty="0">
                        <a:solidFill>
                          <a:schemeClr val="tx1"/>
                        </a:solidFill>
                        <a:effectLst/>
                        <a:latin typeface="+mn-lt"/>
                      </a:endParaRPr>
                    </a:p>
                  </a:txBody>
                  <a:tcPr marL="6029" marR="6029" marT="6029" marB="0" anchor="b">
                    <a:lnL>
                      <a:noFill/>
                    </a:lnL>
                    <a:lnR>
                      <a:noFill/>
                    </a:lnR>
                    <a:lnT>
                      <a:noFill/>
                    </a:lnT>
                    <a:lnB>
                      <a:noFill/>
                    </a:lnB>
                  </a:tcPr>
                </a:tc>
                <a:tc>
                  <a:txBody>
                    <a:bodyPr/>
                    <a:lstStyle/>
                    <a:p>
                      <a:pPr algn="r" fontAlgn="b"/>
                      <a:r>
                        <a:rPr lang="en-US" altLang="zh-CN" sz="1200" b="0" i="0" u="none" strike="noStrike" dirty="0" smtClean="0">
                          <a:solidFill>
                            <a:schemeClr val="tx1"/>
                          </a:solidFill>
                          <a:effectLst/>
                          <a:latin typeface="+mn-lt"/>
                        </a:rPr>
                        <a:t>19</a:t>
                      </a:r>
                      <a:endParaRPr lang="en-US" altLang="zh-CN" sz="1200" b="0" i="0" u="none" strike="noStrike" dirty="0">
                        <a:solidFill>
                          <a:schemeClr val="tx1"/>
                        </a:solidFill>
                        <a:effectLst/>
                        <a:latin typeface="+mn-lt"/>
                      </a:endParaRPr>
                    </a:p>
                  </a:txBody>
                  <a:tcPr marL="6029" marR="6029" marT="6029" marB="0" anchor="b">
                    <a:lnL>
                      <a:noFill/>
                    </a:lnL>
                    <a:lnR>
                      <a:noFill/>
                    </a:lnR>
                    <a:lnT>
                      <a:noFill/>
                    </a:lnT>
                    <a:lnB>
                      <a:noFill/>
                    </a:lnB>
                  </a:tcPr>
                </a:tc>
                <a:tc>
                  <a:txBody>
                    <a:bodyPr/>
                    <a:lstStyle/>
                    <a:p>
                      <a:pPr algn="r" fontAlgn="b"/>
                      <a:r>
                        <a:rPr lang="en-US" altLang="zh-CN" sz="1200" b="0" i="0" u="none" strike="noStrike" dirty="0" smtClean="0">
                          <a:solidFill>
                            <a:schemeClr val="tx1"/>
                          </a:solidFill>
                          <a:effectLst/>
                          <a:latin typeface="+mn-lt"/>
                        </a:rPr>
                        <a:t>18</a:t>
                      </a:r>
                      <a:endParaRPr lang="en-US" altLang="zh-CN" sz="1200" b="0" i="0" u="none" strike="noStrike" dirty="0">
                        <a:solidFill>
                          <a:schemeClr val="tx1"/>
                        </a:solidFill>
                        <a:effectLst/>
                        <a:latin typeface="+mn-lt"/>
                      </a:endParaRPr>
                    </a:p>
                  </a:txBody>
                  <a:tcPr marL="6029" marR="6029" marT="6029" marB="0" anchor="b">
                    <a:lnL>
                      <a:noFill/>
                    </a:lnL>
                    <a:lnR>
                      <a:noFill/>
                    </a:lnR>
                    <a:lnT>
                      <a:noFill/>
                    </a:lnT>
                    <a:lnB>
                      <a:noFill/>
                    </a:lnB>
                  </a:tcPr>
                </a:tc>
                <a:tc>
                  <a:txBody>
                    <a:bodyPr/>
                    <a:lstStyle/>
                    <a:p>
                      <a:pPr algn="r" fontAlgn="b"/>
                      <a:r>
                        <a:rPr lang="en-US" altLang="zh-CN" sz="1200" b="0" i="0" u="none" strike="noStrike" dirty="0" smtClean="0">
                          <a:solidFill>
                            <a:schemeClr val="tx1"/>
                          </a:solidFill>
                          <a:effectLst/>
                          <a:latin typeface="+mn-lt"/>
                        </a:rPr>
                        <a:t>17</a:t>
                      </a:r>
                      <a:endParaRPr lang="en-US" altLang="zh-CN" sz="1200" b="0" i="0" u="none" strike="noStrike" dirty="0">
                        <a:solidFill>
                          <a:schemeClr val="tx1"/>
                        </a:solidFill>
                        <a:effectLst/>
                        <a:latin typeface="+mn-lt"/>
                      </a:endParaRPr>
                    </a:p>
                  </a:txBody>
                  <a:tcPr marL="6029" marR="6029" marT="6029" marB="0" anchor="b">
                    <a:lnL>
                      <a:noFill/>
                    </a:lnL>
                    <a:lnR>
                      <a:noFill/>
                    </a:lnR>
                    <a:lnT>
                      <a:noFill/>
                    </a:lnT>
                    <a:lnB>
                      <a:noFill/>
                    </a:lnB>
                  </a:tcPr>
                </a:tc>
                <a:tc>
                  <a:txBody>
                    <a:bodyPr/>
                    <a:lstStyle/>
                    <a:p>
                      <a:pPr algn="r" fontAlgn="b"/>
                      <a:r>
                        <a:rPr lang="en-US" altLang="zh-CN" sz="1200" b="0" i="0" u="none" strike="noStrike" dirty="0" smtClean="0">
                          <a:solidFill>
                            <a:schemeClr val="tx1"/>
                          </a:solidFill>
                          <a:effectLst/>
                          <a:latin typeface="+mn-lt"/>
                        </a:rPr>
                        <a:t>16</a:t>
                      </a:r>
                      <a:endParaRPr lang="en-US" altLang="zh-CN" sz="1200" b="0" i="0" u="none" strike="noStrike" dirty="0">
                        <a:solidFill>
                          <a:schemeClr val="tx1"/>
                        </a:solidFill>
                        <a:effectLst/>
                        <a:latin typeface="+mn-lt"/>
                      </a:endParaRPr>
                    </a:p>
                  </a:txBody>
                  <a:tcPr marL="6029" marR="6029" marT="6029" marB="0" anchor="b">
                    <a:lnL>
                      <a:noFill/>
                    </a:lnL>
                    <a:lnR>
                      <a:noFill/>
                    </a:lnR>
                    <a:lnT>
                      <a:noFill/>
                    </a:lnT>
                    <a:lnB>
                      <a:noFill/>
                    </a:lnB>
                  </a:tcPr>
                </a:tc>
                <a:tc>
                  <a:txBody>
                    <a:bodyPr/>
                    <a:lstStyle/>
                    <a:p>
                      <a:pPr algn="r" fontAlgn="b"/>
                      <a:r>
                        <a:rPr lang="en-US" altLang="zh-CN" sz="1200" b="0" i="0" u="none" strike="noStrike" dirty="0" smtClean="0">
                          <a:solidFill>
                            <a:schemeClr val="tx1"/>
                          </a:solidFill>
                          <a:effectLst/>
                          <a:latin typeface="+mn-lt"/>
                        </a:rPr>
                        <a:t>15</a:t>
                      </a:r>
                      <a:endParaRPr lang="en-US" altLang="zh-CN" sz="1200" b="0" i="0" u="none" strike="noStrike" dirty="0">
                        <a:solidFill>
                          <a:schemeClr val="tx1"/>
                        </a:solidFill>
                        <a:effectLst/>
                        <a:latin typeface="+mn-lt"/>
                      </a:endParaRPr>
                    </a:p>
                  </a:txBody>
                  <a:tcPr marL="6029" marR="6029" marT="6029" marB="0" anchor="b">
                    <a:lnL>
                      <a:noFill/>
                    </a:lnL>
                    <a:lnR>
                      <a:noFill/>
                    </a:lnR>
                    <a:lnT>
                      <a:noFill/>
                    </a:lnT>
                    <a:lnB>
                      <a:noFill/>
                    </a:lnB>
                  </a:tcPr>
                </a:tc>
                <a:tc>
                  <a:txBody>
                    <a:bodyPr/>
                    <a:lstStyle/>
                    <a:p>
                      <a:pPr algn="r" fontAlgn="b"/>
                      <a:r>
                        <a:rPr lang="en-US" altLang="zh-CN" sz="1200" b="0" i="0" u="none" strike="noStrike" dirty="0" smtClean="0">
                          <a:solidFill>
                            <a:schemeClr val="tx1"/>
                          </a:solidFill>
                          <a:effectLst/>
                          <a:latin typeface="+mn-lt"/>
                        </a:rPr>
                        <a:t>14</a:t>
                      </a:r>
                      <a:endParaRPr lang="en-US" altLang="zh-CN" sz="1200" b="0" i="0" u="none" strike="noStrike" dirty="0">
                        <a:solidFill>
                          <a:schemeClr val="tx1"/>
                        </a:solidFill>
                        <a:effectLst/>
                        <a:latin typeface="+mn-lt"/>
                      </a:endParaRPr>
                    </a:p>
                  </a:txBody>
                  <a:tcPr marL="6029" marR="6029" marT="6029" marB="0" anchor="b">
                    <a:lnL>
                      <a:noFill/>
                    </a:lnL>
                    <a:lnR>
                      <a:noFill/>
                    </a:lnR>
                    <a:lnT>
                      <a:noFill/>
                    </a:lnT>
                    <a:lnB>
                      <a:noFill/>
                    </a:lnB>
                  </a:tcPr>
                </a:tc>
                <a:tc>
                  <a:txBody>
                    <a:bodyPr/>
                    <a:lstStyle/>
                    <a:p>
                      <a:pPr algn="r" fontAlgn="b"/>
                      <a:r>
                        <a:rPr lang="en-US" altLang="zh-CN" sz="1200" b="0" i="0" u="none" strike="noStrike" dirty="0" smtClean="0">
                          <a:solidFill>
                            <a:schemeClr val="tx1"/>
                          </a:solidFill>
                          <a:effectLst/>
                          <a:latin typeface="+mn-lt"/>
                        </a:rPr>
                        <a:t>13</a:t>
                      </a:r>
                      <a:endParaRPr lang="en-US" altLang="zh-CN" sz="1200" b="0" i="0" u="none" strike="noStrike" dirty="0">
                        <a:solidFill>
                          <a:schemeClr val="tx1"/>
                        </a:solidFill>
                        <a:effectLst/>
                        <a:latin typeface="+mn-lt"/>
                      </a:endParaRPr>
                    </a:p>
                  </a:txBody>
                  <a:tcPr marL="6029" marR="6029" marT="6029" marB="0" anchor="b">
                    <a:lnL>
                      <a:noFill/>
                    </a:lnL>
                    <a:lnR>
                      <a:noFill/>
                    </a:lnR>
                    <a:lnT>
                      <a:noFill/>
                    </a:lnT>
                    <a:lnB>
                      <a:noFill/>
                    </a:lnB>
                  </a:tcPr>
                </a:tc>
                <a:tc>
                  <a:txBody>
                    <a:bodyPr/>
                    <a:lstStyle/>
                    <a:p>
                      <a:pPr algn="r" fontAlgn="b"/>
                      <a:r>
                        <a:rPr lang="en-US" altLang="zh-CN" sz="1200" b="0" i="0" u="none" strike="noStrike" dirty="0" smtClean="0">
                          <a:solidFill>
                            <a:schemeClr val="tx1"/>
                          </a:solidFill>
                          <a:effectLst/>
                          <a:latin typeface="+mn-lt"/>
                        </a:rPr>
                        <a:t>12</a:t>
                      </a:r>
                      <a:endParaRPr lang="en-US" altLang="zh-CN" sz="1200" b="0" i="0" u="none" strike="noStrike" dirty="0">
                        <a:solidFill>
                          <a:schemeClr val="tx1"/>
                        </a:solidFill>
                        <a:effectLst/>
                        <a:latin typeface="+mn-lt"/>
                      </a:endParaRPr>
                    </a:p>
                  </a:txBody>
                  <a:tcPr marL="6029" marR="6029" marT="6029" marB="0" anchor="b">
                    <a:lnL>
                      <a:noFill/>
                    </a:lnL>
                    <a:lnR>
                      <a:noFill/>
                    </a:lnR>
                    <a:lnT>
                      <a:noFill/>
                    </a:lnT>
                    <a:lnB>
                      <a:noFill/>
                    </a:lnB>
                  </a:tcPr>
                </a:tc>
                <a:tc>
                  <a:txBody>
                    <a:bodyPr/>
                    <a:lstStyle/>
                    <a:p>
                      <a:pPr algn="r" fontAlgn="b"/>
                      <a:r>
                        <a:rPr lang="en-US" altLang="zh-CN" sz="1200" b="0" i="0" u="none" strike="noStrike" dirty="0" smtClean="0">
                          <a:solidFill>
                            <a:schemeClr val="tx1"/>
                          </a:solidFill>
                          <a:effectLst/>
                          <a:latin typeface="+mn-lt"/>
                        </a:rPr>
                        <a:t>11</a:t>
                      </a:r>
                      <a:endParaRPr lang="en-US" altLang="zh-CN" sz="1200" b="0" i="0" u="none" strike="noStrike" dirty="0">
                        <a:solidFill>
                          <a:schemeClr val="tx1"/>
                        </a:solidFill>
                        <a:effectLst/>
                        <a:latin typeface="+mn-lt"/>
                      </a:endParaRPr>
                    </a:p>
                  </a:txBody>
                  <a:tcPr marL="6029" marR="6029" marT="6029" marB="0" anchor="b">
                    <a:lnL>
                      <a:noFill/>
                    </a:lnL>
                    <a:lnR>
                      <a:noFill/>
                    </a:lnR>
                    <a:lnT>
                      <a:noFill/>
                    </a:lnT>
                    <a:lnB>
                      <a:noFill/>
                    </a:lnB>
                  </a:tcPr>
                </a:tc>
                <a:tc>
                  <a:txBody>
                    <a:bodyPr/>
                    <a:lstStyle/>
                    <a:p>
                      <a:pPr algn="r" fontAlgn="b"/>
                      <a:r>
                        <a:rPr lang="en-US" altLang="zh-CN" sz="1200" b="0" i="0" u="none" strike="noStrike" dirty="0" smtClean="0">
                          <a:solidFill>
                            <a:schemeClr val="tx1"/>
                          </a:solidFill>
                          <a:effectLst/>
                          <a:latin typeface="+mn-lt"/>
                        </a:rPr>
                        <a:t>10</a:t>
                      </a:r>
                      <a:endParaRPr lang="en-US" altLang="zh-CN" sz="1200" b="0" i="0" u="none" strike="noStrike" dirty="0">
                        <a:solidFill>
                          <a:schemeClr val="tx1"/>
                        </a:solidFill>
                        <a:effectLst/>
                        <a:latin typeface="+mn-lt"/>
                      </a:endParaRPr>
                    </a:p>
                  </a:txBody>
                  <a:tcPr marL="6029" marR="6029" marT="6029" marB="0" anchor="b">
                    <a:lnL>
                      <a:noFill/>
                    </a:lnL>
                    <a:lnR>
                      <a:noFill/>
                    </a:lnR>
                    <a:lnT>
                      <a:noFill/>
                    </a:lnT>
                    <a:lnB>
                      <a:noFill/>
                    </a:lnB>
                  </a:tcPr>
                </a:tc>
                <a:tc>
                  <a:txBody>
                    <a:bodyPr/>
                    <a:lstStyle/>
                    <a:p>
                      <a:pPr algn="r" fontAlgn="b"/>
                      <a:r>
                        <a:rPr lang="en-US" altLang="zh-CN" sz="1200" b="0" i="0" u="none" strike="noStrike" dirty="0" smtClean="0">
                          <a:solidFill>
                            <a:schemeClr val="tx1"/>
                          </a:solidFill>
                          <a:effectLst/>
                          <a:latin typeface="+mn-lt"/>
                        </a:rPr>
                        <a:t>9</a:t>
                      </a:r>
                      <a:endParaRPr lang="en-US" altLang="zh-CN" sz="1200" b="0" i="0" u="none" strike="noStrike" dirty="0">
                        <a:solidFill>
                          <a:schemeClr val="tx1"/>
                        </a:solidFill>
                        <a:effectLst/>
                        <a:latin typeface="+mn-lt"/>
                      </a:endParaRPr>
                    </a:p>
                  </a:txBody>
                  <a:tcPr marL="6029" marR="6029" marT="6029" marB="0" anchor="b">
                    <a:lnL>
                      <a:noFill/>
                    </a:lnL>
                    <a:lnR>
                      <a:noFill/>
                    </a:lnR>
                    <a:lnT>
                      <a:noFill/>
                    </a:lnT>
                    <a:lnB>
                      <a:noFill/>
                    </a:lnB>
                  </a:tcPr>
                </a:tc>
              </a:tr>
            </a:tbl>
          </a:graphicData>
        </a:graphic>
      </p:graphicFrame>
      <p:pic>
        <p:nvPicPr>
          <p:cNvPr id="3996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2200" y="1689100"/>
            <a:ext cx="69469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1"/>
          <p:cNvSpPr>
            <a:spLocks/>
          </p:cNvSpPr>
          <p:nvPr/>
        </p:nvSpPr>
        <p:spPr bwMode="auto">
          <a:xfrm>
            <a:off x="609600" y="449263"/>
            <a:ext cx="7161213" cy="431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99" tIns="50799" rIns="50799" bIns="50799" anchor="ctr"/>
          <a:lstStyle/>
          <a:p>
            <a:pPr defTabSz="1300163">
              <a:lnSpc>
                <a:spcPct val="80000"/>
              </a:lnSpc>
            </a:pPr>
            <a:r>
              <a:rPr lang="en-US" altLang="zh-CN" sz="2200" b="1" i="1">
                <a:solidFill>
                  <a:srgbClr val="141414"/>
                </a:solidFill>
              </a:rPr>
              <a:t>BASIN SCALE HWRF:</a:t>
            </a:r>
            <a:r>
              <a:rPr lang="en-US" altLang="zh-CN" sz="2200" b="1" i="1">
                <a:solidFill>
                  <a:srgbClr val="FFFFFF"/>
                </a:solidFill>
              </a:rPr>
              <a:t> </a:t>
            </a:r>
            <a:r>
              <a:rPr lang="en-US" altLang="zh-CN" sz="2200" b="1" i="1">
                <a:solidFill>
                  <a:srgbClr val="333399"/>
                </a:solidFill>
              </a:rPr>
              <a:t>Sandy Predictions</a:t>
            </a:r>
            <a:endParaRPr lang="en-US" altLang="zh-CN"/>
          </a:p>
        </p:txBody>
      </p:sp>
      <p:sp>
        <p:nvSpPr>
          <p:cNvPr id="8" name="Slide Number Placeholder 7"/>
          <p:cNvSpPr>
            <a:spLocks noGrp="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a:defRPr sz="2400">
                <a:solidFill>
                  <a:srgbClr val="000000"/>
                </a:solidFill>
                <a:latin typeface="Helvetica" charset="0"/>
                <a:ea typeface="Helvetica" charset="0"/>
                <a:cs typeface="Helvetica" charset="0"/>
                <a:sym typeface="Helvetica" charset="0"/>
              </a:defRPr>
            </a:lvl1pPr>
            <a:lvl2pPr marL="742950" indent="-285750" eaLnBrk="0">
              <a:defRPr sz="2400">
                <a:solidFill>
                  <a:srgbClr val="000000"/>
                </a:solidFill>
                <a:latin typeface="Helvetica" charset="0"/>
                <a:ea typeface="Helvetica" charset="0"/>
                <a:cs typeface="Helvetica" charset="0"/>
                <a:sym typeface="Helvetica" charset="0"/>
              </a:defRPr>
            </a:lvl2pPr>
            <a:lvl3pPr marL="1143000" indent="-228600" eaLnBrk="0">
              <a:defRPr sz="2400">
                <a:solidFill>
                  <a:srgbClr val="000000"/>
                </a:solidFill>
                <a:latin typeface="Helvetica" charset="0"/>
                <a:ea typeface="Helvetica" charset="0"/>
                <a:cs typeface="Helvetica" charset="0"/>
                <a:sym typeface="Helvetica" charset="0"/>
              </a:defRPr>
            </a:lvl3pPr>
            <a:lvl4pPr marL="1600200" indent="-228600" eaLnBrk="0">
              <a:defRPr sz="2400">
                <a:solidFill>
                  <a:srgbClr val="000000"/>
                </a:solidFill>
                <a:latin typeface="Helvetica" charset="0"/>
                <a:ea typeface="Helvetica" charset="0"/>
                <a:cs typeface="Helvetica" charset="0"/>
                <a:sym typeface="Helvetica" charset="0"/>
              </a:defRPr>
            </a:lvl4pPr>
            <a:lvl5pPr marL="2057400" indent="-228600" eaLnBrk="0">
              <a:defRPr sz="2400">
                <a:solidFill>
                  <a:srgbClr val="000000"/>
                </a:solidFill>
                <a:latin typeface="Helvetica" charset="0"/>
                <a:ea typeface="Helvetica" charset="0"/>
                <a:cs typeface="Helvetica"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9pPr>
          </a:lstStyle>
          <a:p>
            <a:pPr eaLnBrk="1"/>
            <a:fld id="{205B1584-319B-F040-BA21-9331F5332265}" type="slidenum">
              <a:rPr lang="en-US" altLang="zh-CN" sz="1800"/>
              <a:pPr eaLnBrk="1"/>
              <a:t>9</a:t>
            </a:fld>
            <a:endParaRPr lang="en-US" altLang="zh-CN" sz="1800"/>
          </a:p>
        </p:txBody>
      </p:sp>
    </p:spTree>
    <p:extLst>
      <p:ext uri="{BB962C8B-B14F-4D97-AF65-F5344CB8AC3E}">
        <p14:creationId xmlns:p14="http://schemas.microsoft.com/office/powerpoint/2010/main" val="877554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p:cNvSpPr>
          <p:nvPr>
            <p:ph type="body" idx="1"/>
          </p:nvPr>
        </p:nvSpPr>
        <p:spPr bwMode="auto">
          <a:xfrm>
            <a:off x="176213" y="1295400"/>
            <a:ext cx="5233987" cy="3810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45718" tIns="45718" rIns="45718" bIns="45718" numCol="1" anchor="t" anchorCtr="0" compatLnSpc="1">
            <a:prstTxWarp prst="textNoShape">
              <a:avLst/>
            </a:prstTxWarp>
          </a:bodyPr>
          <a:lstStyle/>
          <a:p>
            <a:pPr marL="279400" indent="-279400" eaLnBrk="1">
              <a:lnSpc>
                <a:spcPct val="90000"/>
              </a:lnSpc>
              <a:buFontTx/>
              <a:buChar char="•"/>
            </a:pPr>
            <a:endParaRPr lang="en-US" altLang="zh-CN" sz="1600"/>
          </a:p>
          <a:p>
            <a:pPr marL="279400" indent="-279400" eaLnBrk="1">
              <a:lnSpc>
                <a:spcPct val="90000"/>
              </a:lnSpc>
              <a:buFontTx/>
              <a:buChar char="•"/>
            </a:pPr>
            <a:r>
              <a:rPr lang="en-US" altLang="zh-CN" sz="1600"/>
              <a:t>Key to improving RI predictions may lie in modeling the multi scale interactions better – requires basin scale domain with 2-way interactive, high resolution nests</a:t>
            </a:r>
          </a:p>
          <a:p>
            <a:pPr marL="279400" indent="-279400" eaLnBrk="1">
              <a:lnSpc>
                <a:spcPct val="90000"/>
              </a:lnSpc>
              <a:buFontTx/>
              <a:buChar char="•"/>
            </a:pPr>
            <a:endParaRPr lang="en-US" altLang="zh-CN" sz="1600"/>
          </a:p>
          <a:p>
            <a:pPr marL="279400" indent="-279400" eaLnBrk="1">
              <a:lnSpc>
                <a:spcPct val="90000"/>
              </a:lnSpc>
              <a:buFontTx/>
              <a:buChar char="•"/>
            </a:pPr>
            <a:r>
              <a:rPr lang="en-US" altLang="zh-CN" sz="1600"/>
              <a:t>Basin Scale HWRF is showing significant promise in track, intensity and structure predictions. </a:t>
            </a:r>
          </a:p>
          <a:p>
            <a:pPr marL="279400" indent="-279400" eaLnBrk="1">
              <a:lnSpc>
                <a:spcPct val="90000"/>
              </a:lnSpc>
              <a:buFontTx/>
              <a:buChar char="•"/>
            </a:pPr>
            <a:endParaRPr lang="en-US" altLang="zh-CN" sz="1600"/>
          </a:p>
          <a:p>
            <a:pPr marL="279400" indent="-279400" eaLnBrk="1">
              <a:lnSpc>
                <a:spcPct val="90000"/>
              </a:lnSpc>
              <a:buFontTx/>
              <a:buChar char="•"/>
            </a:pPr>
            <a:r>
              <a:rPr lang="en-US" altLang="zh-CN" sz="1600"/>
              <a:t>Transitions to NEMS infrastructure is ongoing </a:t>
            </a:r>
          </a:p>
          <a:p>
            <a:pPr marL="279400" indent="-279400" eaLnBrk="1">
              <a:lnSpc>
                <a:spcPct val="90000"/>
              </a:lnSpc>
              <a:buFontTx/>
              <a:buChar char="•"/>
            </a:pPr>
            <a:endParaRPr lang="en-US" altLang="zh-CN" sz="1600"/>
          </a:p>
          <a:p>
            <a:pPr marL="279400" indent="-279400" eaLnBrk="1">
              <a:lnSpc>
                <a:spcPct val="90000"/>
              </a:lnSpc>
              <a:buFontTx/>
              <a:buChar char="•"/>
            </a:pPr>
            <a:r>
              <a:rPr lang="en-US" altLang="zh-CN" sz="1600"/>
              <a:t>NEMS-HWRF will be run eventually in a global configuration.</a:t>
            </a:r>
          </a:p>
          <a:p>
            <a:pPr marL="279400" indent="-279400" eaLnBrk="1">
              <a:lnSpc>
                <a:spcPct val="90000"/>
              </a:lnSpc>
              <a:buFontTx/>
              <a:buChar char="•"/>
            </a:pPr>
            <a:endParaRPr lang="en-US" altLang="zh-CN" sz="1600"/>
          </a:p>
          <a:p>
            <a:pPr marL="279400" indent="-279400" eaLnBrk="1">
              <a:lnSpc>
                <a:spcPct val="90000"/>
              </a:lnSpc>
              <a:buFontTx/>
              <a:buChar char="•"/>
            </a:pPr>
            <a:r>
              <a:rPr lang="en-US" altLang="zh-CN" sz="1600"/>
              <a:t>Sustained partnership between NOAA research and operations (NCEP) and other agencies and universities hold the key to our future success. </a:t>
            </a:r>
            <a:endParaRPr lang="en-US" altLang="zh-CN"/>
          </a:p>
        </p:txBody>
      </p:sp>
      <p:sp>
        <p:nvSpPr>
          <p:cNvPr id="19458" name="AutoShape 2"/>
          <p:cNvSpPr>
            <a:spLocks/>
          </p:cNvSpPr>
          <p:nvPr/>
        </p:nvSpPr>
        <p:spPr bwMode="auto">
          <a:xfrm>
            <a:off x="320675" y="260350"/>
            <a:ext cx="7161213" cy="5318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99" tIns="50799" rIns="50799" bIns="50799" anchor="ctr"/>
          <a:lstStyle/>
          <a:p>
            <a:pPr defTabSz="912813">
              <a:lnSpc>
                <a:spcPct val="80000"/>
              </a:lnSpc>
            </a:pPr>
            <a:r>
              <a:rPr lang="en-US" altLang="zh-CN" sz="2800" b="1" i="1">
                <a:solidFill>
                  <a:srgbClr val="141414"/>
                </a:solidFill>
              </a:rPr>
              <a:t>SUMMARY</a:t>
            </a:r>
            <a:endParaRPr lang="en-US" altLang="zh-CN"/>
          </a:p>
        </p:txBody>
      </p:sp>
      <p:grpSp>
        <p:nvGrpSpPr>
          <p:cNvPr id="43011" name="Group 3"/>
          <p:cNvGrpSpPr>
            <a:grpSpLocks/>
          </p:cNvGrpSpPr>
          <p:nvPr/>
        </p:nvGrpSpPr>
        <p:grpSpPr bwMode="auto">
          <a:xfrm>
            <a:off x="6019800" y="395288"/>
            <a:ext cx="2397125" cy="1492250"/>
            <a:chOff x="0" y="0"/>
            <a:chExt cx="2397125" cy="1493838"/>
          </a:xfrm>
        </p:grpSpPr>
        <p:pic>
          <p:nvPicPr>
            <p:cNvPr id="2" name="Picture 4" descr="image2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9459"/>
              <a:ext cx="2397125" cy="141437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AutoShape 5"/>
            <p:cNvSpPr>
              <a:spLocks/>
            </p:cNvSpPr>
            <p:nvPr/>
          </p:nvSpPr>
          <p:spPr bwMode="auto">
            <a:xfrm>
              <a:off x="725488" y="0"/>
              <a:ext cx="1220787" cy="3432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99" tIns="50799" rIns="50799" bIns="50799" anchor="ctr"/>
            <a:lstStyle/>
            <a:p>
              <a:pPr defTabSz="912813"/>
              <a:r>
                <a:rPr lang="en-US" altLang="zh-CN" sz="1600" b="1">
                  <a:solidFill>
                    <a:srgbClr val="FFFFFF"/>
                  </a:solidFill>
                </a:rPr>
                <a:t>HWRF 2012</a:t>
              </a:r>
              <a:endParaRPr lang="en-US" altLang="zh-CN"/>
            </a:p>
          </p:txBody>
        </p:sp>
      </p:grpSp>
      <p:grpSp>
        <p:nvGrpSpPr>
          <p:cNvPr id="43012" name="Group 6"/>
          <p:cNvGrpSpPr>
            <a:grpSpLocks/>
          </p:cNvGrpSpPr>
          <p:nvPr/>
        </p:nvGrpSpPr>
        <p:grpSpPr bwMode="auto">
          <a:xfrm>
            <a:off x="5791200" y="1828800"/>
            <a:ext cx="2990850" cy="2020888"/>
            <a:chOff x="0" y="123"/>
            <a:chExt cx="2990850" cy="2020765"/>
          </a:xfrm>
        </p:grpSpPr>
        <p:pic>
          <p:nvPicPr>
            <p:cNvPr id="4" name="Picture 7" descr="image2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4410"/>
              <a:ext cx="2990850" cy="200647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9464" name="AutoShape 8"/>
            <p:cNvSpPr>
              <a:spLocks/>
            </p:cNvSpPr>
            <p:nvPr/>
          </p:nvSpPr>
          <p:spPr bwMode="auto">
            <a:xfrm>
              <a:off x="582613" y="123"/>
              <a:ext cx="1984375" cy="3428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99" tIns="50799" rIns="50799" bIns="50799" anchor="ctr"/>
            <a:lstStyle/>
            <a:p>
              <a:pPr defTabSz="912813"/>
              <a:r>
                <a:rPr lang="en-US" altLang="zh-CN" sz="1600" b="1">
                  <a:solidFill>
                    <a:srgbClr val="FFFFFF"/>
                  </a:solidFill>
                </a:rPr>
                <a:t>BASIN HWRF 2016</a:t>
              </a:r>
              <a:endParaRPr lang="en-US" altLang="zh-CN"/>
            </a:p>
          </p:txBody>
        </p:sp>
      </p:grpSp>
      <p:grpSp>
        <p:nvGrpSpPr>
          <p:cNvPr id="43013" name="Group 18"/>
          <p:cNvGrpSpPr>
            <a:grpSpLocks/>
          </p:cNvGrpSpPr>
          <p:nvPr/>
        </p:nvGrpSpPr>
        <p:grpSpPr bwMode="auto">
          <a:xfrm>
            <a:off x="5486400" y="3657600"/>
            <a:ext cx="3551238" cy="2514600"/>
            <a:chOff x="3456" y="2304"/>
            <a:chExt cx="2237" cy="1584"/>
          </a:xfrm>
        </p:grpSpPr>
        <p:pic>
          <p:nvPicPr>
            <p:cNvPr id="19466" name="Picture 10" descr="image23.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56" y="2312"/>
              <a:ext cx="2237" cy="15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9467" name="AutoShape 11"/>
            <p:cNvSpPr>
              <a:spLocks/>
            </p:cNvSpPr>
            <p:nvPr/>
          </p:nvSpPr>
          <p:spPr bwMode="auto">
            <a:xfrm>
              <a:off x="3696" y="2304"/>
              <a:ext cx="1843" cy="2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99" tIns="50799" rIns="50799" bIns="50799" anchor="ctr"/>
            <a:lstStyle/>
            <a:p>
              <a:pPr defTabSz="912813"/>
              <a:r>
                <a:rPr lang="en-US" altLang="zh-CN" sz="1600" b="1">
                  <a:solidFill>
                    <a:srgbClr val="FFFFFF"/>
                  </a:solidFill>
                </a:rPr>
                <a:t>GLOBAL HWRF (Research)</a:t>
              </a:r>
              <a:endParaRPr lang="en-US" altLang="zh-CN"/>
            </a:p>
          </p:txBody>
        </p:sp>
      </p:grpSp>
      <p:pic>
        <p:nvPicPr>
          <p:cNvPr id="43014" name="Picture 15" descr="HIWPP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5334000"/>
            <a:ext cx="8810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3" name="Rectangle 17"/>
          <p:cNvSpPr>
            <a:spLocks/>
          </p:cNvSpPr>
          <p:nvPr/>
        </p:nvSpPr>
        <p:spPr bwMode="auto">
          <a:xfrm>
            <a:off x="381000" y="6445250"/>
            <a:ext cx="4572000" cy="336550"/>
          </a:xfrm>
          <a:prstGeom prst="rect">
            <a:avLst/>
          </a:prstGeom>
          <a:noFill/>
          <a:ln>
            <a:noFill/>
          </a:ln>
          <a:effectLst>
            <a:outerShdw blurRad="38100" dist="23000" dir="5400000" algn="ctr" rotWithShape="0">
              <a:srgbClr val="000000">
                <a:alpha val="34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BBE0E3"/>
                </a:solidFill>
                <a:round/>
                <a:headEnd/>
                <a:tailEnd/>
              </a14:hiddenLine>
            </a:ext>
          </a:extLst>
        </p:spPr>
        <p:txBody>
          <a:bodyPr lIns="45718" tIns="45718" rIns="45718" bIns="45718">
            <a:spAutoFit/>
          </a:bodyPr>
          <a:lstStyle/>
          <a:p>
            <a:pPr>
              <a:spcBef>
                <a:spcPct val="50000"/>
              </a:spcBef>
              <a:defRPr/>
            </a:pPr>
            <a:r>
              <a:rPr lang="en-US" altLang="zh-CN" sz="1600" b="1">
                <a:solidFill>
                  <a:srgbClr val="666666"/>
                </a:solidFill>
                <a:latin typeface="Arial" charset="0"/>
                <a:ea typeface="ＭＳ Ｐゴシック" charset="0"/>
                <a:cs typeface="Arial" charset="0"/>
              </a:rPr>
              <a:t>High Impact Weather Prediction Project</a:t>
            </a:r>
          </a:p>
        </p:txBody>
      </p:sp>
      <p:sp>
        <p:nvSpPr>
          <p:cNvPr id="5" name="Slide Number Placeholder 4"/>
          <p:cNvSpPr>
            <a:spLocks noGrp="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a:defRPr sz="2400">
                <a:solidFill>
                  <a:srgbClr val="000000"/>
                </a:solidFill>
                <a:latin typeface="Helvetica" charset="0"/>
                <a:ea typeface="Helvetica" charset="0"/>
                <a:cs typeface="Helvetica" charset="0"/>
                <a:sym typeface="Helvetica" charset="0"/>
              </a:defRPr>
            </a:lvl1pPr>
            <a:lvl2pPr marL="742950" indent="-285750" eaLnBrk="0">
              <a:defRPr sz="2400">
                <a:solidFill>
                  <a:srgbClr val="000000"/>
                </a:solidFill>
                <a:latin typeface="Helvetica" charset="0"/>
                <a:ea typeface="Helvetica" charset="0"/>
                <a:cs typeface="Helvetica" charset="0"/>
                <a:sym typeface="Helvetica" charset="0"/>
              </a:defRPr>
            </a:lvl2pPr>
            <a:lvl3pPr marL="1143000" indent="-228600" eaLnBrk="0">
              <a:defRPr sz="2400">
                <a:solidFill>
                  <a:srgbClr val="000000"/>
                </a:solidFill>
                <a:latin typeface="Helvetica" charset="0"/>
                <a:ea typeface="Helvetica" charset="0"/>
                <a:cs typeface="Helvetica" charset="0"/>
                <a:sym typeface="Helvetica" charset="0"/>
              </a:defRPr>
            </a:lvl3pPr>
            <a:lvl4pPr marL="1600200" indent="-228600" eaLnBrk="0">
              <a:defRPr sz="2400">
                <a:solidFill>
                  <a:srgbClr val="000000"/>
                </a:solidFill>
                <a:latin typeface="Helvetica" charset="0"/>
                <a:ea typeface="Helvetica" charset="0"/>
                <a:cs typeface="Helvetica" charset="0"/>
                <a:sym typeface="Helvetica" charset="0"/>
              </a:defRPr>
            </a:lvl4pPr>
            <a:lvl5pPr marL="2057400" indent="-228600" eaLnBrk="0">
              <a:defRPr sz="2400">
                <a:solidFill>
                  <a:srgbClr val="000000"/>
                </a:solidFill>
                <a:latin typeface="Helvetica" charset="0"/>
                <a:ea typeface="Helvetica" charset="0"/>
                <a:cs typeface="Helvetica"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9pPr>
          </a:lstStyle>
          <a:p>
            <a:pPr eaLnBrk="1"/>
            <a:fld id="{A6A6F57D-6C0A-9747-9874-0E8512EF6B19}" type="slidenum">
              <a:rPr lang="en-US" altLang="zh-CN" sz="1800"/>
              <a:pPr eaLnBrk="1"/>
              <a:t>10</a:t>
            </a:fld>
            <a:endParaRPr lang="en-US" altLang="zh-CN" sz="1800"/>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a:spLocks noGrp="1"/>
          </p:cNvSpPr>
          <p:nvPr>
            <p:ph type="sldNum" sz="quarter" idx="2"/>
          </p:nvPr>
        </p:nvSpPr>
        <p:spPr>
          <a:xfrm>
            <a:off x="8494114" y="6460730"/>
            <a:ext cx="445929" cy="323750"/>
          </a:xfrm>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11</a:t>
            </a:fld>
            <a:endParaRPr/>
          </a:p>
        </p:txBody>
      </p:sp>
      <p:sp>
        <p:nvSpPr>
          <p:cNvPr id="77" name="Shape 77"/>
          <p:cNvSpPr/>
          <p:nvPr/>
        </p:nvSpPr>
        <p:spPr>
          <a:xfrm>
            <a:off x="321009" y="280962"/>
            <a:ext cx="8173106" cy="416750"/>
          </a:xfrm>
          <a:prstGeom prst="rect">
            <a:avLst/>
          </a:prstGeom>
          <a:ln w="12700">
            <a:miter lim="400000"/>
          </a:ln>
          <a:extLst>
            <a:ext uri="{C572A759-6A51-4108-AA02-DFA0A04FC94B}">
              <ma14:wrappingTextBoxFlag xmlns:ma14="http://schemas.microsoft.com/office/mac/drawingml/2011/main" val="1"/>
            </a:ext>
          </a:extLst>
        </p:spPr>
        <p:txBody>
          <a:bodyPr wrap="square" lIns="72248" tIns="72248" rIns="72248" bIns="72248" anchor="ctr">
            <a:spAutoFit/>
          </a:bodyPr>
          <a:lstStyle>
            <a:lvl1pPr defTabSz="1300162">
              <a:lnSpc>
                <a:spcPct val="80000"/>
              </a:lnSpc>
              <a:defRPr sz="2200" b="1" i="1">
                <a:solidFill>
                  <a:srgbClr val="141414"/>
                </a:solidFill>
              </a:defRPr>
            </a:lvl1pPr>
          </a:lstStyle>
          <a:p>
            <a:pPr lvl="0">
              <a:defRPr sz="1800" b="0" i="0">
                <a:solidFill>
                  <a:srgbClr val="000000"/>
                </a:solidFill>
              </a:defRPr>
            </a:pPr>
            <a:endParaRPr sz="2200" b="1" i="1" dirty="0">
              <a:solidFill>
                <a:srgbClr val="141414"/>
              </a:solidFill>
            </a:endParaRPr>
          </a:p>
        </p:txBody>
      </p:sp>
      <p:sp>
        <p:nvSpPr>
          <p:cNvPr id="7" name="Shape 73"/>
          <p:cNvSpPr/>
          <p:nvPr/>
        </p:nvSpPr>
        <p:spPr>
          <a:xfrm>
            <a:off x="434741" y="5637202"/>
            <a:ext cx="8505303" cy="477054"/>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lvl="0" defTabSz="457200">
              <a:defRPr sz="1800"/>
            </a:pPr>
            <a:r>
              <a:rPr sz="1600" b="1" dirty="0">
                <a:solidFill>
                  <a:srgbClr val="29297A"/>
                </a:solidFill>
              </a:rPr>
              <a:t>- </a:t>
            </a:r>
            <a:r>
              <a:rPr lang="en-US" sz="1500" b="1" dirty="0" smtClean="0">
                <a:solidFill>
                  <a:srgbClr val="29297A"/>
                </a:solidFill>
              </a:rPr>
              <a:t>Uniform</a:t>
            </a:r>
            <a:r>
              <a:rPr lang="en-US" sz="1500" b="1" baseline="0" dirty="0" smtClean="0">
                <a:solidFill>
                  <a:srgbClr val="29297A"/>
                </a:solidFill>
              </a:rPr>
              <a:t> 3-km basin scale run in progress – needs more dedicated nodes</a:t>
            </a:r>
            <a:r>
              <a:rPr sz="1500" b="1" dirty="0" smtClean="0">
                <a:solidFill>
                  <a:srgbClr val="29297A"/>
                </a:solidFill>
              </a:rPr>
              <a:t> </a:t>
            </a:r>
            <a:r>
              <a:rPr lang="en-US" sz="1500" b="1" dirty="0" smtClean="0">
                <a:solidFill>
                  <a:srgbClr val="29297A"/>
                </a:solidFill>
              </a:rPr>
              <a:t> (3000p)</a:t>
            </a:r>
          </a:p>
          <a:p>
            <a:pPr lvl="0" defTabSz="457200">
              <a:defRPr sz="1800"/>
            </a:pPr>
            <a:r>
              <a:rPr lang="en-US" sz="1500" b="1" dirty="0" smtClean="0">
                <a:solidFill>
                  <a:srgbClr val="29297A"/>
                </a:solidFill>
              </a:rPr>
              <a:t>- Uniform</a:t>
            </a:r>
            <a:r>
              <a:rPr lang="en-US" sz="1500" b="1" baseline="0" dirty="0" smtClean="0">
                <a:solidFill>
                  <a:srgbClr val="29297A"/>
                </a:solidFill>
              </a:rPr>
              <a:t> 3-km basin scale NEMS will be used as base line for testing 2-way interactions</a:t>
            </a:r>
            <a:endParaRPr sz="1500" b="1" dirty="0">
              <a:solidFill>
                <a:srgbClr val="29297A"/>
              </a:solidFill>
            </a:endParaRPr>
          </a:p>
        </p:txBody>
      </p:sp>
      <p:sp>
        <p:nvSpPr>
          <p:cNvPr id="9" name="Shape 73"/>
          <p:cNvSpPr/>
          <p:nvPr/>
        </p:nvSpPr>
        <p:spPr>
          <a:xfrm>
            <a:off x="6295465" y="4474672"/>
            <a:ext cx="2391335" cy="861774"/>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marL="0" lvl="0" indent="0" defTabSz="457200">
              <a:buFontTx/>
              <a:buNone/>
              <a:defRPr sz="1800"/>
            </a:pPr>
            <a:r>
              <a:rPr lang="en-US" sz="1400" b="0" baseline="0" dirty="0" smtClean="0">
                <a:solidFill>
                  <a:srgbClr val="29297A"/>
                </a:solidFill>
              </a:rPr>
              <a:t>- 576p; 7 day </a:t>
            </a:r>
            <a:r>
              <a:rPr lang="en-US" sz="1400" b="0" baseline="0" dirty="0" err="1" smtClean="0">
                <a:solidFill>
                  <a:srgbClr val="29297A"/>
                </a:solidFill>
              </a:rPr>
              <a:t>fcst</a:t>
            </a:r>
            <a:r>
              <a:rPr lang="en-US" sz="1400" b="0" baseline="0" dirty="0" smtClean="0">
                <a:solidFill>
                  <a:srgbClr val="29297A"/>
                </a:solidFill>
              </a:rPr>
              <a:t> - 2h 10 m</a:t>
            </a:r>
          </a:p>
          <a:p>
            <a:pPr marL="0" lvl="0" indent="0" defTabSz="457200">
              <a:buFontTx/>
              <a:buNone/>
              <a:defRPr sz="1800"/>
            </a:pPr>
            <a:r>
              <a:rPr lang="en-US" sz="1400" b="0" baseline="0" dirty="0" smtClean="0">
                <a:solidFill>
                  <a:srgbClr val="29297A"/>
                </a:solidFill>
              </a:rPr>
              <a:t>- 61 levels; 1988x868</a:t>
            </a:r>
            <a:endParaRPr sz="1400" b="0" dirty="0">
              <a:solidFill>
                <a:srgbClr val="29297A"/>
              </a:solidFill>
            </a:endParaRPr>
          </a:p>
          <a:p>
            <a:pPr lvl="0" defTabSz="457200">
              <a:defRPr sz="1800"/>
            </a:pPr>
            <a:r>
              <a:rPr sz="1400" b="0" dirty="0">
                <a:solidFill>
                  <a:srgbClr val="29297A"/>
                </a:solidFill>
              </a:rPr>
              <a:t>- </a:t>
            </a:r>
            <a:r>
              <a:rPr lang="en-US" sz="1400" b="0" baseline="0" dirty="0" smtClean="0">
                <a:solidFill>
                  <a:srgbClr val="29297A"/>
                </a:solidFill>
              </a:rPr>
              <a:t> GFDL radiation; MYJ;BMJ; </a:t>
            </a:r>
          </a:p>
          <a:p>
            <a:pPr lvl="0" defTabSz="457200">
              <a:defRPr sz="1800"/>
            </a:pPr>
            <a:r>
              <a:rPr lang="en-US" sz="1400" b="0" baseline="0" dirty="0" smtClean="0">
                <a:solidFill>
                  <a:srgbClr val="29297A"/>
                </a:solidFill>
              </a:rPr>
              <a:t>-  Ferrier; NOAH LSM</a:t>
            </a:r>
            <a:endParaRPr sz="1400" b="0" dirty="0">
              <a:solidFill>
                <a:srgbClr val="29297A"/>
              </a:solidFill>
            </a:endParaRPr>
          </a:p>
        </p:txBody>
      </p:sp>
      <p:sp>
        <p:nvSpPr>
          <p:cNvPr id="10" name="Shape 73"/>
          <p:cNvSpPr/>
          <p:nvPr/>
        </p:nvSpPr>
        <p:spPr>
          <a:xfrm>
            <a:off x="3446273" y="4474672"/>
            <a:ext cx="2391335" cy="861774"/>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marL="0" lvl="0" indent="0" defTabSz="457200">
              <a:buFontTx/>
              <a:buNone/>
              <a:defRPr sz="1800"/>
            </a:pPr>
            <a:r>
              <a:rPr lang="en-US" sz="1400" b="0" baseline="0" dirty="0" smtClean="0">
                <a:solidFill>
                  <a:srgbClr val="29297A"/>
                </a:solidFill>
              </a:rPr>
              <a:t>- 576p; 7 day </a:t>
            </a:r>
            <a:r>
              <a:rPr lang="en-US" sz="1400" b="0" baseline="0" dirty="0" err="1" smtClean="0">
                <a:solidFill>
                  <a:srgbClr val="29297A"/>
                </a:solidFill>
              </a:rPr>
              <a:t>fcst</a:t>
            </a:r>
            <a:r>
              <a:rPr lang="en-US" sz="1400" b="0" baseline="0" dirty="0" smtClean="0">
                <a:solidFill>
                  <a:srgbClr val="29297A"/>
                </a:solidFill>
              </a:rPr>
              <a:t> - 13 m</a:t>
            </a:r>
          </a:p>
          <a:p>
            <a:pPr marL="0" lvl="0" indent="0" defTabSz="457200">
              <a:buFontTx/>
              <a:buNone/>
              <a:defRPr sz="1800"/>
            </a:pPr>
            <a:r>
              <a:rPr lang="en-US" sz="1400" b="0" baseline="0" dirty="0" smtClean="0">
                <a:solidFill>
                  <a:srgbClr val="29297A"/>
                </a:solidFill>
              </a:rPr>
              <a:t>- 61 levels; 716x313</a:t>
            </a:r>
          </a:p>
          <a:p>
            <a:pPr marL="0" lvl="0" indent="0" defTabSz="457200">
              <a:buFontTx/>
              <a:buNone/>
              <a:defRPr sz="1800"/>
            </a:pPr>
            <a:r>
              <a:rPr sz="1400" b="0" dirty="0" smtClean="0">
                <a:solidFill>
                  <a:srgbClr val="29297A"/>
                </a:solidFill>
              </a:rPr>
              <a:t>- </a:t>
            </a:r>
            <a:r>
              <a:rPr lang="en-US" sz="1400" b="0" baseline="0" dirty="0" smtClean="0">
                <a:solidFill>
                  <a:srgbClr val="29297A"/>
                </a:solidFill>
              </a:rPr>
              <a:t> GFDL radiation; MYJ;BMJ; </a:t>
            </a:r>
          </a:p>
          <a:p>
            <a:pPr lvl="0" defTabSz="457200">
              <a:defRPr sz="1800"/>
            </a:pPr>
            <a:r>
              <a:rPr lang="en-US" sz="1400" b="0" baseline="0" dirty="0" smtClean="0">
                <a:solidFill>
                  <a:srgbClr val="29297A"/>
                </a:solidFill>
              </a:rPr>
              <a:t>-  Ferrier; NOAH LSM</a:t>
            </a:r>
            <a:endParaRPr sz="1400" b="0" dirty="0">
              <a:solidFill>
                <a:srgbClr val="29297A"/>
              </a:solidFill>
            </a:endParaRPr>
          </a:p>
        </p:txBody>
      </p:sp>
      <p:sp>
        <p:nvSpPr>
          <p:cNvPr id="11" name="Shape 73"/>
          <p:cNvSpPr/>
          <p:nvPr/>
        </p:nvSpPr>
        <p:spPr>
          <a:xfrm>
            <a:off x="499506" y="4474672"/>
            <a:ext cx="2391335" cy="861774"/>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marL="0" lvl="0" indent="0" defTabSz="457200">
              <a:buFontTx/>
              <a:buNone/>
              <a:defRPr sz="1800"/>
            </a:pPr>
            <a:r>
              <a:rPr lang="en-US" sz="1400" b="0" baseline="0" dirty="0" smtClean="0">
                <a:solidFill>
                  <a:srgbClr val="29297A"/>
                </a:solidFill>
              </a:rPr>
              <a:t>- 576p; 7 days </a:t>
            </a:r>
            <a:r>
              <a:rPr lang="en-US" sz="1400" b="0" baseline="0" dirty="0" err="1" smtClean="0">
                <a:solidFill>
                  <a:srgbClr val="29297A"/>
                </a:solidFill>
              </a:rPr>
              <a:t>fcst</a:t>
            </a:r>
            <a:r>
              <a:rPr lang="en-US" sz="1400" b="0" baseline="0" dirty="0" smtClean="0">
                <a:solidFill>
                  <a:srgbClr val="29297A"/>
                </a:solidFill>
              </a:rPr>
              <a:t> 4 m </a:t>
            </a:r>
          </a:p>
          <a:p>
            <a:pPr marL="0" lvl="0" indent="0" defTabSz="457200">
              <a:buFontTx/>
              <a:buNone/>
              <a:defRPr sz="1800"/>
            </a:pPr>
            <a:r>
              <a:rPr lang="en-US" sz="1400" b="0" baseline="0" dirty="0" smtClean="0">
                <a:solidFill>
                  <a:srgbClr val="29297A"/>
                </a:solidFill>
              </a:rPr>
              <a:t>- 61 levels; 359x157</a:t>
            </a:r>
          </a:p>
          <a:p>
            <a:pPr marL="0" lvl="0" indent="0" defTabSz="457200">
              <a:buFontTx/>
              <a:buNone/>
              <a:defRPr sz="1800"/>
            </a:pPr>
            <a:r>
              <a:rPr sz="1400" b="0" dirty="0" smtClean="0">
                <a:solidFill>
                  <a:srgbClr val="29297A"/>
                </a:solidFill>
              </a:rPr>
              <a:t>- </a:t>
            </a:r>
            <a:r>
              <a:rPr lang="en-US" sz="1400" b="0" baseline="0" dirty="0" smtClean="0">
                <a:solidFill>
                  <a:srgbClr val="29297A"/>
                </a:solidFill>
              </a:rPr>
              <a:t> GFDL radiation; MYJ;BMJ; </a:t>
            </a:r>
          </a:p>
          <a:p>
            <a:pPr lvl="0" defTabSz="457200">
              <a:defRPr sz="1800"/>
            </a:pPr>
            <a:r>
              <a:rPr lang="en-US" sz="1400" b="0" baseline="0" dirty="0" smtClean="0">
                <a:solidFill>
                  <a:srgbClr val="29297A"/>
                </a:solidFill>
              </a:rPr>
              <a:t>-  Ferrier; NOAH LSM</a:t>
            </a:r>
            <a:endParaRPr sz="1400" b="0" dirty="0">
              <a:solidFill>
                <a:srgbClr val="29297A"/>
              </a:solidFill>
            </a:endParaRPr>
          </a:p>
        </p:txBody>
      </p:sp>
      <p:sp>
        <p:nvSpPr>
          <p:cNvPr id="2" name="TextBox 1"/>
          <p:cNvSpPr txBox="1"/>
          <p:nvPr/>
        </p:nvSpPr>
        <p:spPr>
          <a:xfrm>
            <a:off x="1041010" y="1323576"/>
            <a:ext cx="1142514" cy="4616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mn-lt"/>
                <a:ea typeface="+mn-ea"/>
                <a:cs typeface="+mn-cs"/>
                <a:sym typeface="Helvetica"/>
              </a:rPr>
              <a:t>54 km</a:t>
            </a:r>
            <a:endParaRPr kumimoji="0" lang="en-US" sz="2400" b="0" i="0" u="none" strike="noStrike" cap="none" spc="0" normalizeH="0" baseline="0" dirty="0">
              <a:ln>
                <a:noFill/>
              </a:ln>
              <a:solidFill>
                <a:srgbClr val="000000"/>
              </a:solidFill>
              <a:effectLst/>
              <a:uFillTx/>
              <a:latin typeface="+mn-lt"/>
              <a:ea typeface="+mn-ea"/>
              <a:cs typeface="+mn-cs"/>
              <a:sym typeface="Helvetica"/>
            </a:endParaRPr>
          </a:p>
        </p:txBody>
      </p:sp>
      <p:sp>
        <p:nvSpPr>
          <p:cNvPr id="13" name="TextBox 12"/>
          <p:cNvSpPr txBox="1"/>
          <p:nvPr/>
        </p:nvSpPr>
        <p:spPr>
          <a:xfrm flipH="1">
            <a:off x="4026680" y="1348905"/>
            <a:ext cx="1283463" cy="4616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mn-lt"/>
                <a:ea typeface="+mn-ea"/>
                <a:cs typeface="+mn-cs"/>
                <a:sym typeface="Helvetica"/>
              </a:rPr>
              <a:t>27 km</a:t>
            </a:r>
            <a:endParaRPr kumimoji="0" lang="en-US" sz="2400" b="0" i="0" u="none" strike="noStrike" cap="none" spc="0" normalizeH="0" baseline="0" dirty="0">
              <a:ln>
                <a:noFill/>
              </a:ln>
              <a:solidFill>
                <a:srgbClr val="000000"/>
              </a:solidFill>
              <a:effectLst/>
              <a:uFillTx/>
              <a:latin typeface="+mn-lt"/>
              <a:ea typeface="+mn-ea"/>
              <a:cs typeface="+mn-cs"/>
              <a:sym typeface="Helvetica"/>
            </a:endParaRPr>
          </a:p>
        </p:txBody>
      </p:sp>
      <p:pic>
        <p:nvPicPr>
          <p:cNvPr id="8" name="Picture 7"/>
          <p:cNvPicPr>
            <a:picLocks noChangeAspect="1"/>
          </p:cNvPicPr>
          <p:nvPr/>
        </p:nvPicPr>
        <p:blipFill>
          <a:blip r:embed="rId2"/>
          <a:stretch>
            <a:fillRect/>
          </a:stretch>
        </p:blipFill>
        <p:spPr>
          <a:xfrm>
            <a:off x="6056168" y="1640210"/>
            <a:ext cx="2630632" cy="2451882"/>
          </a:xfrm>
          <a:prstGeom prst="rect">
            <a:avLst/>
          </a:prstGeom>
        </p:spPr>
      </p:pic>
      <p:sp>
        <p:nvSpPr>
          <p:cNvPr id="16" name="TextBox 15"/>
          <p:cNvSpPr txBox="1"/>
          <p:nvPr/>
        </p:nvSpPr>
        <p:spPr>
          <a:xfrm flipH="1">
            <a:off x="7041943" y="1334746"/>
            <a:ext cx="1082280" cy="4616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mn-lt"/>
                <a:ea typeface="+mn-ea"/>
                <a:cs typeface="+mn-cs"/>
                <a:sym typeface="Helvetica"/>
              </a:rPr>
              <a:t>9 km</a:t>
            </a:r>
            <a:endParaRPr kumimoji="0" lang="en-US" sz="2400" b="0" i="0" u="none" strike="noStrike" cap="none" spc="0" normalizeH="0" baseline="0" dirty="0">
              <a:ln>
                <a:noFill/>
              </a:ln>
              <a:solidFill>
                <a:srgbClr val="000000"/>
              </a:solidFill>
              <a:effectLst/>
              <a:uFillTx/>
              <a:latin typeface="+mn-lt"/>
              <a:ea typeface="+mn-ea"/>
              <a:cs typeface="+mn-cs"/>
              <a:sym typeface="Helvetica"/>
            </a:endParaRPr>
          </a:p>
        </p:txBody>
      </p:sp>
      <p:pic>
        <p:nvPicPr>
          <p:cNvPr id="12" name="Picture 11"/>
          <p:cNvPicPr>
            <a:picLocks noChangeAspect="1"/>
          </p:cNvPicPr>
          <p:nvPr/>
        </p:nvPicPr>
        <p:blipFill>
          <a:blip r:embed="rId3"/>
          <a:stretch>
            <a:fillRect/>
          </a:stretch>
        </p:blipFill>
        <p:spPr>
          <a:xfrm>
            <a:off x="3247668" y="1705175"/>
            <a:ext cx="2787391" cy="2483992"/>
          </a:xfrm>
          <a:prstGeom prst="rect">
            <a:avLst/>
          </a:prstGeom>
        </p:spPr>
      </p:pic>
      <p:pic>
        <p:nvPicPr>
          <p:cNvPr id="15" name="Picture 14"/>
          <p:cNvPicPr>
            <a:picLocks noChangeAspect="1"/>
          </p:cNvPicPr>
          <p:nvPr/>
        </p:nvPicPr>
        <p:blipFill>
          <a:blip r:embed="rId4"/>
          <a:stretch>
            <a:fillRect/>
          </a:stretch>
        </p:blipFill>
        <p:spPr>
          <a:xfrm>
            <a:off x="203955" y="1705175"/>
            <a:ext cx="3043713" cy="2483993"/>
          </a:xfrm>
          <a:prstGeom prst="rect">
            <a:avLst/>
          </a:prstGeom>
        </p:spPr>
      </p:pic>
      <p:sp>
        <p:nvSpPr>
          <p:cNvPr id="14" name="Shape 37"/>
          <p:cNvSpPr/>
          <p:nvPr/>
        </p:nvSpPr>
        <p:spPr>
          <a:xfrm>
            <a:off x="294603" y="366554"/>
            <a:ext cx="8645442" cy="373434"/>
          </a:xfrm>
          <a:prstGeom prst="rect">
            <a:avLst/>
          </a:prstGeom>
          <a:ln w="12700">
            <a:miter lim="400000"/>
          </a:ln>
          <a:extLst>
            <a:ext uri="{C572A759-6A51-4108-AA02-DFA0A04FC94B}">
              <ma14:wrappingTextBoxFlag xmlns:ma14="http://schemas.microsoft.com/office/mac/drawingml/2011/main" val="1"/>
            </a:ext>
          </a:extLst>
        </p:spPr>
        <p:txBody>
          <a:bodyPr wrap="square" lIns="50799" tIns="50799" rIns="50799" bIns="50799" anchor="ctr">
            <a:spAutoFit/>
          </a:bodyPr>
          <a:lstStyle>
            <a:lvl1pPr defTabSz="1300162">
              <a:lnSpc>
                <a:spcPct val="80000"/>
              </a:lnSpc>
              <a:defRPr sz="2200" b="1" i="1">
                <a:solidFill>
                  <a:srgbClr val="141414"/>
                </a:solidFill>
              </a:defRPr>
            </a:lvl1pPr>
          </a:lstStyle>
          <a:p>
            <a:pPr lvl="0">
              <a:defRPr sz="1800" b="0" i="0">
                <a:solidFill>
                  <a:srgbClr val="000000"/>
                </a:solidFill>
              </a:defRPr>
            </a:pPr>
            <a:r>
              <a:rPr lang="en-US" sz="2200" b="1" i="1" dirty="0" smtClean="0">
                <a:solidFill>
                  <a:srgbClr val="141414"/>
                </a:solidFill>
              </a:rPr>
              <a:t>BENCHMARK</a:t>
            </a:r>
            <a:r>
              <a:rPr sz="2200" b="1" i="1" dirty="0" smtClean="0">
                <a:solidFill>
                  <a:srgbClr val="141414"/>
                </a:solidFill>
              </a:rPr>
              <a:t> </a:t>
            </a:r>
            <a:r>
              <a:rPr sz="2200" b="1" i="1" dirty="0">
                <a:solidFill>
                  <a:srgbClr val="141414"/>
                </a:solidFill>
              </a:rPr>
              <a:t>CASE 1: </a:t>
            </a:r>
            <a:r>
              <a:rPr lang="en-US" sz="2200" b="1" i="1" dirty="0" smtClean="0">
                <a:solidFill>
                  <a:srgbClr val="141414"/>
                </a:solidFill>
              </a:rPr>
              <a:t>NEMS/NMM</a:t>
            </a:r>
            <a:r>
              <a:rPr lang="en-US" sz="2200" b="1" i="1" baseline="0" dirty="0" smtClean="0">
                <a:solidFill>
                  <a:srgbClr val="141414"/>
                </a:solidFill>
              </a:rPr>
              <a:t>B EVALUATION</a:t>
            </a:r>
            <a:endParaRPr sz="2200" b="1" i="1" dirty="0">
              <a:solidFill>
                <a:srgbClr val="141414"/>
              </a:solidFill>
            </a:endParaRPr>
          </a:p>
        </p:txBody>
      </p:sp>
      <p:pic>
        <p:nvPicPr>
          <p:cNvPr id="17" name="Picture 15" descr="HIWPP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4223" y="95100"/>
            <a:ext cx="8810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3"/>
          <p:cNvSpPr>
            <a:spLocks/>
          </p:cNvSpPr>
          <p:nvPr/>
        </p:nvSpPr>
        <p:spPr bwMode="auto">
          <a:xfrm>
            <a:off x="203955" y="6450197"/>
            <a:ext cx="6031707" cy="3448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r>
              <a:rPr lang="en-US" altLang="zh-CN" sz="1200" baseline="0" dirty="0" smtClean="0"/>
              <a:t>Work done in collaboration with Tomas Black, </a:t>
            </a:r>
            <a:r>
              <a:rPr lang="en-US" altLang="zh-CN" sz="1200" baseline="0" dirty="0" err="1" smtClean="0"/>
              <a:t>Zavisa</a:t>
            </a:r>
            <a:r>
              <a:rPr lang="en-US" altLang="zh-CN" sz="1200" baseline="0" dirty="0" smtClean="0"/>
              <a:t> </a:t>
            </a:r>
            <a:r>
              <a:rPr lang="en-US" altLang="zh-CN" sz="1200" baseline="0" dirty="0" err="1" smtClean="0"/>
              <a:t>Janjic</a:t>
            </a:r>
            <a:r>
              <a:rPr lang="en-US" altLang="zh-CN" sz="1200" baseline="0" dirty="0" smtClean="0"/>
              <a:t> and Matt Pyle, NCEP EMC</a:t>
            </a:r>
            <a:endParaRPr lang="en-US" altLang="zh-CN" dirty="0"/>
          </a:p>
        </p:txBody>
      </p:sp>
    </p:spTree>
    <p:extLst>
      <p:ext uri="{BB962C8B-B14F-4D97-AF65-F5344CB8AC3E}">
        <p14:creationId xmlns:p14="http://schemas.microsoft.com/office/powerpoint/2010/main" val="1892066601"/>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p:cNvSpPr>
          <p:nvPr>
            <p:ph type="sldNum" sz="quarter" idx="2"/>
          </p:nvPr>
        </p:nvSpPr>
        <p:spPr>
          <a:xfrm>
            <a:off x="8226200" y="6458588"/>
            <a:ext cx="713845" cy="294602"/>
          </a:xfrm>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12</a:t>
            </a:fld>
            <a:endParaRPr/>
          </a:p>
        </p:txBody>
      </p:sp>
      <p:sp>
        <p:nvSpPr>
          <p:cNvPr id="7" name="Shape 73"/>
          <p:cNvSpPr/>
          <p:nvPr/>
        </p:nvSpPr>
        <p:spPr>
          <a:xfrm>
            <a:off x="3153407" y="5309156"/>
            <a:ext cx="2327839" cy="861774"/>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marL="0" lvl="0" indent="0" defTabSz="457200">
              <a:buFontTx/>
              <a:buNone/>
              <a:defRPr sz="1800"/>
            </a:pPr>
            <a:r>
              <a:rPr lang="en-US" sz="1400" b="0" baseline="0" dirty="0" smtClean="0">
                <a:solidFill>
                  <a:srgbClr val="29297A"/>
                </a:solidFill>
              </a:rPr>
              <a:t>- 576p; 7 days </a:t>
            </a:r>
            <a:r>
              <a:rPr lang="en-US" sz="1400" b="0" baseline="0" dirty="0" err="1" smtClean="0">
                <a:solidFill>
                  <a:srgbClr val="29297A"/>
                </a:solidFill>
              </a:rPr>
              <a:t>fcst</a:t>
            </a:r>
            <a:r>
              <a:rPr lang="en-US" sz="1400" b="0" baseline="0" dirty="0" smtClean="0">
                <a:solidFill>
                  <a:srgbClr val="29297A"/>
                </a:solidFill>
              </a:rPr>
              <a:t> - 3h 45m</a:t>
            </a:r>
          </a:p>
          <a:p>
            <a:pPr marL="0" lvl="0" indent="0" defTabSz="457200">
              <a:buFontTx/>
              <a:buNone/>
              <a:defRPr sz="1800"/>
            </a:pPr>
            <a:r>
              <a:rPr lang="en-US" sz="1400" b="0" baseline="0" dirty="0" smtClean="0">
                <a:solidFill>
                  <a:srgbClr val="29297A"/>
                </a:solidFill>
              </a:rPr>
              <a:t>- 61 levels; 1441x1019</a:t>
            </a:r>
          </a:p>
          <a:p>
            <a:pPr marL="0" lvl="0" indent="0" defTabSz="457200">
              <a:buFontTx/>
              <a:buNone/>
              <a:defRPr sz="1800"/>
            </a:pPr>
            <a:r>
              <a:rPr sz="1400" b="0" dirty="0" smtClean="0">
                <a:solidFill>
                  <a:srgbClr val="29297A"/>
                </a:solidFill>
              </a:rPr>
              <a:t>- </a:t>
            </a:r>
            <a:r>
              <a:rPr lang="en-US" sz="1400" b="0" baseline="0" dirty="0" smtClean="0">
                <a:solidFill>
                  <a:srgbClr val="29297A"/>
                </a:solidFill>
              </a:rPr>
              <a:t> GFDL radiation; MYJ;BMJ; </a:t>
            </a:r>
          </a:p>
          <a:p>
            <a:pPr lvl="0" defTabSz="457200">
              <a:defRPr sz="1800"/>
            </a:pPr>
            <a:r>
              <a:rPr lang="en-US" sz="1400" b="0" baseline="0" dirty="0" smtClean="0">
                <a:solidFill>
                  <a:srgbClr val="29297A"/>
                </a:solidFill>
              </a:rPr>
              <a:t>-  Ferrier; NOAH LSM</a:t>
            </a:r>
            <a:endParaRPr sz="1400" b="0" dirty="0">
              <a:solidFill>
                <a:srgbClr val="29297A"/>
              </a:solidFill>
            </a:endParaRPr>
          </a:p>
        </p:txBody>
      </p:sp>
      <p:pic>
        <p:nvPicPr>
          <p:cNvPr id="3" name="Picture 2"/>
          <p:cNvPicPr>
            <a:picLocks noChangeAspect="1"/>
          </p:cNvPicPr>
          <p:nvPr/>
        </p:nvPicPr>
        <p:blipFill>
          <a:blip r:embed="rId2"/>
          <a:stretch>
            <a:fillRect/>
          </a:stretch>
        </p:blipFill>
        <p:spPr>
          <a:xfrm>
            <a:off x="777724" y="996199"/>
            <a:ext cx="7631392" cy="4294105"/>
          </a:xfrm>
          <a:prstGeom prst="rect">
            <a:avLst/>
          </a:prstGeom>
        </p:spPr>
      </p:pic>
      <p:sp>
        <p:nvSpPr>
          <p:cNvPr id="8" name="TextBox 7"/>
          <p:cNvSpPr txBox="1"/>
          <p:nvPr/>
        </p:nvSpPr>
        <p:spPr>
          <a:xfrm flipH="1">
            <a:off x="1293332" y="1636789"/>
            <a:ext cx="1123859" cy="4616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mn-lt"/>
                <a:ea typeface="+mn-ea"/>
                <a:cs typeface="+mn-cs"/>
                <a:sym typeface="Helvetica"/>
              </a:rPr>
              <a:t>27 km</a:t>
            </a:r>
            <a:endParaRPr kumimoji="0" lang="en-US" sz="2400" b="0" i="0" u="none" strike="noStrike" cap="none" spc="0" normalizeH="0" baseline="0" dirty="0">
              <a:ln>
                <a:noFill/>
              </a:ln>
              <a:solidFill>
                <a:srgbClr val="000000"/>
              </a:solidFill>
              <a:effectLst/>
              <a:uFillTx/>
              <a:latin typeface="+mn-lt"/>
              <a:ea typeface="+mn-ea"/>
              <a:cs typeface="+mn-cs"/>
              <a:sym typeface="Helvetica"/>
            </a:endParaRPr>
          </a:p>
        </p:txBody>
      </p:sp>
      <p:sp>
        <p:nvSpPr>
          <p:cNvPr id="9" name="Shape 37"/>
          <p:cNvSpPr/>
          <p:nvPr/>
        </p:nvSpPr>
        <p:spPr>
          <a:xfrm>
            <a:off x="294603" y="366554"/>
            <a:ext cx="8645442" cy="373434"/>
          </a:xfrm>
          <a:prstGeom prst="rect">
            <a:avLst/>
          </a:prstGeom>
          <a:ln w="12700">
            <a:miter lim="400000"/>
          </a:ln>
          <a:extLst>
            <a:ext uri="{C572A759-6A51-4108-AA02-DFA0A04FC94B}">
              <ma14:wrappingTextBoxFlag xmlns:ma14="http://schemas.microsoft.com/office/mac/drawingml/2011/main" val="1"/>
            </a:ext>
          </a:extLst>
        </p:spPr>
        <p:txBody>
          <a:bodyPr wrap="square" lIns="50799" tIns="50799" rIns="50799" bIns="50799" anchor="ctr">
            <a:spAutoFit/>
          </a:bodyPr>
          <a:lstStyle>
            <a:lvl1pPr defTabSz="1300162">
              <a:lnSpc>
                <a:spcPct val="80000"/>
              </a:lnSpc>
              <a:defRPr sz="2200" b="1" i="1">
                <a:solidFill>
                  <a:srgbClr val="141414"/>
                </a:solidFill>
              </a:defRPr>
            </a:lvl1pPr>
          </a:lstStyle>
          <a:p>
            <a:pPr lvl="0">
              <a:defRPr sz="1800" b="0" i="0">
                <a:solidFill>
                  <a:srgbClr val="000000"/>
                </a:solidFill>
              </a:defRPr>
            </a:pPr>
            <a:r>
              <a:rPr lang="en-US" sz="2200" b="1" i="1" dirty="0" smtClean="0">
                <a:solidFill>
                  <a:srgbClr val="141414"/>
                </a:solidFill>
              </a:rPr>
              <a:t>BENCHMARK</a:t>
            </a:r>
            <a:r>
              <a:rPr sz="2200" b="1" i="1" dirty="0" smtClean="0">
                <a:solidFill>
                  <a:srgbClr val="141414"/>
                </a:solidFill>
              </a:rPr>
              <a:t> </a:t>
            </a:r>
            <a:r>
              <a:rPr sz="2200" b="1" i="1" dirty="0">
                <a:solidFill>
                  <a:srgbClr val="141414"/>
                </a:solidFill>
              </a:rPr>
              <a:t>CASE 1: </a:t>
            </a:r>
            <a:r>
              <a:rPr lang="en-US" sz="2200" b="1" i="1" dirty="0" smtClean="0">
                <a:solidFill>
                  <a:srgbClr val="141414"/>
                </a:solidFill>
              </a:rPr>
              <a:t>NEMS/NMM</a:t>
            </a:r>
            <a:r>
              <a:rPr lang="en-US" sz="2200" b="1" i="1" baseline="0" dirty="0" smtClean="0">
                <a:solidFill>
                  <a:srgbClr val="141414"/>
                </a:solidFill>
              </a:rPr>
              <a:t>B EVALUATION</a:t>
            </a:r>
            <a:endParaRPr sz="2200" b="1" i="1" dirty="0">
              <a:solidFill>
                <a:srgbClr val="141414"/>
              </a:solidFill>
            </a:endParaRPr>
          </a:p>
        </p:txBody>
      </p:sp>
      <p:pic>
        <p:nvPicPr>
          <p:cNvPr id="10" name="Picture 15" descr="HIWPP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8412" y="96071"/>
            <a:ext cx="8810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3"/>
          <p:cNvSpPr>
            <a:spLocks/>
          </p:cNvSpPr>
          <p:nvPr/>
        </p:nvSpPr>
        <p:spPr bwMode="auto">
          <a:xfrm>
            <a:off x="137553" y="6458588"/>
            <a:ext cx="6031707" cy="3448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r>
              <a:rPr lang="en-US" altLang="zh-CN" sz="1200" baseline="0" dirty="0" smtClean="0"/>
              <a:t>Work done in collaboration with Tomas Black, </a:t>
            </a:r>
            <a:r>
              <a:rPr lang="en-US" altLang="zh-CN" sz="1200" baseline="0" dirty="0" err="1" smtClean="0"/>
              <a:t>Zavisa</a:t>
            </a:r>
            <a:r>
              <a:rPr lang="en-US" altLang="zh-CN" sz="1200" baseline="0" dirty="0" smtClean="0"/>
              <a:t> </a:t>
            </a:r>
            <a:r>
              <a:rPr lang="en-US" altLang="zh-CN" sz="1200" baseline="0" dirty="0" err="1" smtClean="0"/>
              <a:t>Janjic</a:t>
            </a:r>
            <a:r>
              <a:rPr lang="en-US" altLang="zh-CN" sz="1200" baseline="0" dirty="0" smtClean="0"/>
              <a:t> and Matt Pyle, NCEP EMC</a:t>
            </a:r>
            <a:endParaRPr lang="en-US" altLang="zh-CN" dirty="0"/>
          </a:p>
        </p:txBody>
      </p:sp>
    </p:spTree>
    <p:extLst>
      <p:ext uri="{BB962C8B-B14F-4D97-AF65-F5344CB8AC3E}">
        <p14:creationId xmlns:p14="http://schemas.microsoft.com/office/powerpoint/2010/main" val="1789366143"/>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4"/>
          <p:cNvSpPr/>
          <p:nvPr/>
        </p:nvSpPr>
        <p:spPr>
          <a:xfrm>
            <a:off x="463550" y="386937"/>
            <a:ext cx="8266113" cy="416750"/>
          </a:xfrm>
          <a:prstGeom prst="rect">
            <a:avLst/>
          </a:prstGeom>
          <a:ln w="12700">
            <a:miter lim="400000"/>
          </a:ln>
          <a:extLst>
            <a:ext uri="{C572A759-6A51-4108-AA02-DFA0A04FC94B}">
              <ma14:wrappingTextBoxFlag xmlns:ma14="http://schemas.microsoft.com/office/mac/drawingml/2011/main" val="1"/>
            </a:ext>
          </a:extLst>
        </p:spPr>
        <p:txBody>
          <a:bodyPr lIns="72248" tIns="72248" rIns="72248" bIns="72248" anchor="ctr">
            <a:spAutoFit/>
          </a:bodyPr>
          <a:lstStyle>
            <a:lvl1pPr defTabSz="1300162">
              <a:lnSpc>
                <a:spcPct val="80000"/>
              </a:lnSpc>
              <a:defRPr sz="2200" b="1" i="1">
                <a:solidFill>
                  <a:srgbClr val="141414"/>
                </a:solidFill>
              </a:defRPr>
            </a:lvl1pPr>
          </a:lstStyle>
          <a:p>
            <a:pPr lvl="0">
              <a:defRPr sz="1800" b="0" i="0">
                <a:solidFill>
                  <a:srgbClr val="000000"/>
                </a:solidFill>
              </a:defRPr>
            </a:pPr>
            <a:r>
              <a:rPr lang="en-US" sz="2200" b="1" i="1" dirty="0" smtClean="0">
                <a:solidFill>
                  <a:srgbClr val="141414"/>
                </a:solidFill>
              </a:rPr>
              <a:t>FUTURE</a:t>
            </a:r>
            <a:r>
              <a:rPr lang="en-US" sz="2200" b="1" i="1" baseline="0" dirty="0" smtClean="0">
                <a:solidFill>
                  <a:srgbClr val="141414"/>
                </a:solidFill>
              </a:rPr>
              <a:t> DEVELOPMENTS AND CHALLENGES</a:t>
            </a:r>
            <a:endParaRPr sz="2200" b="1" i="1" dirty="0">
              <a:solidFill>
                <a:srgbClr val="141414"/>
              </a:solidFill>
            </a:endParaRPr>
          </a:p>
        </p:txBody>
      </p:sp>
      <p:sp>
        <p:nvSpPr>
          <p:cNvPr id="4" name="Shape 35"/>
          <p:cNvSpPr/>
          <p:nvPr/>
        </p:nvSpPr>
        <p:spPr>
          <a:xfrm>
            <a:off x="282255" y="1986695"/>
            <a:ext cx="8589803" cy="2785374"/>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nchor="ctr">
            <a:spAutoFit/>
          </a:bodyPr>
          <a:lstStyle/>
          <a:p>
            <a:pPr marL="0" lvl="0" indent="0">
              <a:buFont typeface="Arial" charset="0"/>
              <a:buNone/>
              <a:defRPr sz="1800"/>
            </a:pPr>
            <a:r>
              <a:rPr lang="en-US" sz="2500" baseline="0" dirty="0" smtClean="0"/>
              <a:t>Roadmap</a:t>
            </a:r>
          </a:p>
          <a:p>
            <a:pPr marL="285750" lvl="0" indent="-285750">
              <a:buFont typeface="Arial" charset="0"/>
              <a:buChar char="•"/>
              <a:defRPr sz="1800"/>
            </a:pPr>
            <a:r>
              <a:rPr lang="en-US" sz="2500" baseline="0" dirty="0" smtClean="0"/>
              <a:t>Nesting Transition (Evaluation of Earl &amp; Sandy cases)</a:t>
            </a:r>
          </a:p>
          <a:p>
            <a:pPr marL="285750" lvl="0" indent="-285750">
              <a:buFont typeface="Arial" charset="0"/>
              <a:buChar char="•"/>
              <a:defRPr sz="1800"/>
            </a:pPr>
            <a:r>
              <a:rPr lang="en-US" sz="2500" baseline="0" dirty="0" smtClean="0"/>
              <a:t>Development of Idealized vortex </a:t>
            </a:r>
          </a:p>
          <a:p>
            <a:pPr marL="285750" lvl="0" indent="-285750">
              <a:buFont typeface="Arial" charset="0"/>
              <a:buChar char="•"/>
              <a:defRPr sz="1800"/>
            </a:pPr>
            <a:r>
              <a:rPr lang="en-US" sz="2500" baseline="0" dirty="0" smtClean="0"/>
              <a:t>HWRF physics transitions</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sz="1800"/>
            </a:pPr>
            <a:r>
              <a:rPr lang="en-US" sz="2500" baseline="0" dirty="0" smtClean="0"/>
              <a:t>Transition of the basin scale HWRF multi-nest initialization </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sz="1800"/>
            </a:pPr>
            <a:r>
              <a:rPr lang="en-US" sz="2500" baseline="0" dirty="0" smtClean="0"/>
              <a:t>Multi-Season Testing</a:t>
            </a:r>
          </a:p>
          <a:p>
            <a:pPr marL="0" lvl="0" indent="0">
              <a:buFont typeface="Arial" charset="0"/>
              <a:buNone/>
              <a:defRPr sz="1800"/>
            </a:pPr>
            <a:endParaRPr sz="2500" dirty="0"/>
          </a:p>
        </p:txBody>
      </p:sp>
      <p:sp>
        <p:nvSpPr>
          <p:cNvPr id="6" name="Shape 23"/>
          <p:cNvSpPr>
            <a:spLocks noGrp="1"/>
          </p:cNvSpPr>
          <p:nvPr>
            <p:ph type="sldNum" sz="quarter" idx="2"/>
          </p:nvPr>
        </p:nvSpPr>
        <p:spPr>
          <a:xfrm flipH="1">
            <a:off x="8260192" y="6435926"/>
            <a:ext cx="793161" cy="345098"/>
          </a:xfrm>
          <a:prstGeom prst="rect">
            <a:avLst/>
          </a:prstGeom>
          <a:extLst>
            <a:ext uri="{C572A759-6A51-4108-AA02-DFA0A04FC94B}">
              <ma14:wrappingTextBoxFlag xmlns:ma14="http://schemas.microsoft.com/office/mac/drawingml/2011/main" val="1"/>
            </a:ext>
          </a:extLst>
        </p:spPr>
        <p:txBody>
          <a:bodyPr/>
          <a:lstStyle/>
          <a:p>
            <a:pPr lvl="0"/>
            <a:r>
              <a:rPr lang="en-US" dirty="0" smtClean="0"/>
              <a:t>9</a:t>
            </a:r>
            <a:endParaRPr dirty="0"/>
          </a:p>
        </p:txBody>
      </p:sp>
    </p:spTree>
    <p:extLst>
      <p:ext uri="{BB962C8B-B14F-4D97-AF65-F5344CB8AC3E}">
        <p14:creationId xmlns:p14="http://schemas.microsoft.com/office/powerpoint/2010/main" val="1501252996"/>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36"/>
          <p:cNvSpPr/>
          <p:nvPr/>
        </p:nvSpPr>
        <p:spPr>
          <a:xfrm>
            <a:off x="0" y="6475518"/>
            <a:ext cx="533401" cy="287128"/>
          </a:xfrm>
          <a:prstGeom prst="rect">
            <a:avLst/>
          </a:prstGeom>
          <a:ln w="12700">
            <a:miter lim="400000"/>
          </a:ln>
          <a:extLst>
            <a:ext uri="{C572A759-6A51-4108-AA02-DFA0A04FC94B}">
              <ma14:wrappingTextBoxFlag xmlns:ma14="http://schemas.microsoft.com/office/mac/drawingml/2011/main" val="1"/>
            </a:ext>
          </a:extLst>
        </p:spPr>
        <p:txBody>
          <a:bodyPr lIns="45719" tIns="45719" rIns="45719" bIns="45719" anchor="ctr">
            <a:spAutoFit/>
          </a:bodyPr>
          <a:lstStyle>
            <a:lvl1pPr defTabSz="914400">
              <a:defRPr sz="1800">
                <a:uFill>
                  <a:solidFill>
                    <a:srgbClr val="FFFFFF"/>
                  </a:solidFill>
                </a:uFill>
                <a:latin typeface="Helvetica"/>
                <a:ea typeface="Helvetica"/>
                <a:cs typeface="Helvetica"/>
                <a:sym typeface="Helvetica"/>
              </a:defRPr>
            </a:lvl1pPr>
          </a:lstStyle>
          <a:p>
            <a:pPr lvl="0">
              <a:defRPr>
                <a:solidFill>
                  <a:srgbClr val="000000"/>
                </a:solidFill>
                <a:uFillTx/>
              </a:defRPr>
            </a:pPr>
            <a:r>
              <a:rPr sz="1266">
                <a:solidFill>
                  <a:srgbClr val="FFFFFF"/>
                </a:solidFill>
                <a:uFill>
                  <a:solidFill>
                    <a:srgbClr val="FFFFFF"/>
                  </a:solidFill>
                </a:uFill>
              </a:rPr>
              <a:t>13</a:t>
            </a:r>
          </a:p>
        </p:txBody>
      </p:sp>
      <p:sp>
        <p:nvSpPr>
          <p:cNvPr id="37" name="Shape 37"/>
          <p:cNvSpPr/>
          <p:nvPr/>
        </p:nvSpPr>
        <p:spPr>
          <a:xfrm>
            <a:off x="228599" y="288762"/>
            <a:ext cx="7161214" cy="362277"/>
          </a:xfrm>
          <a:prstGeom prst="rect">
            <a:avLst/>
          </a:prstGeom>
          <a:ln w="12700">
            <a:miter lim="400000"/>
          </a:ln>
          <a:extLst>
            <a:ext uri="{C572A759-6A51-4108-AA02-DFA0A04FC94B}">
              <ma14:wrappingTextBoxFlag xmlns:ma14="http://schemas.microsoft.com/office/mac/drawingml/2011/main" val="1"/>
            </a:ext>
          </a:extLst>
        </p:spPr>
        <p:txBody>
          <a:bodyPr lIns="50799" tIns="50799" rIns="50799" bIns="50799" anchor="ctr">
            <a:spAutoFit/>
          </a:bodyPr>
          <a:lstStyle>
            <a:lvl1pPr algn="l" defTabSz="1298222">
              <a:lnSpc>
                <a:spcPct val="80000"/>
              </a:lnSpc>
              <a:defRPr sz="3000" b="1" i="1">
                <a:solidFill>
                  <a:srgbClr val="141414"/>
                </a:solidFill>
                <a:uFill>
                  <a:solidFill>
                    <a:srgbClr val="141414"/>
                  </a:solidFill>
                </a:uFill>
                <a:latin typeface="Helvetica"/>
                <a:ea typeface="Helvetica"/>
                <a:cs typeface="Helvetica"/>
                <a:sym typeface="Helvetica"/>
              </a:defRPr>
            </a:lvl1pPr>
          </a:lstStyle>
          <a:p>
            <a:pPr lvl="0">
              <a:defRPr sz="1800" b="0" i="0">
                <a:solidFill>
                  <a:srgbClr val="000000"/>
                </a:solidFill>
                <a:uFillTx/>
              </a:defRPr>
            </a:pPr>
            <a:r>
              <a:rPr sz="2109" b="1" i="1" dirty="0" smtClean="0">
                <a:solidFill>
                  <a:srgbClr val="141414"/>
                </a:solidFill>
                <a:uFill>
                  <a:solidFill>
                    <a:srgbClr val="141414"/>
                  </a:solidFill>
                </a:uFill>
              </a:rPr>
              <a:t>PUBLICATIONS 2011-201</a:t>
            </a:r>
            <a:r>
              <a:rPr lang="en-US" sz="2109" b="1" i="1" dirty="0" smtClean="0">
                <a:solidFill>
                  <a:srgbClr val="141414"/>
                </a:solidFill>
                <a:uFill>
                  <a:solidFill>
                    <a:srgbClr val="141414"/>
                  </a:solidFill>
                </a:uFill>
              </a:rPr>
              <a:t>4</a:t>
            </a:r>
            <a:endParaRPr sz="2109" b="1" i="1" dirty="0">
              <a:solidFill>
                <a:srgbClr val="141414"/>
              </a:solidFill>
              <a:uFill>
                <a:solidFill>
                  <a:srgbClr val="141414"/>
                </a:solidFill>
              </a:uFill>
            </a:endParaRPr>
          </a:p>
        </p:txBody>
      </p:sp>
      <p:sp>
        <p:nvSpPr>
          <p:cNvPr id="38" name="Shape 38"/>
          <p:cNvSpPr/>
          <p:nvPr/>
        </p:nvSpPr>
        <p:spPr>
          <a:xfrm>
            <a:off x="228599" y="1228606"/>
            <a:ext cx="8316849" cy="5238614"/>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marL="255975" lvl="0" indent="-95246" algn="just" defTabSz="457184">
              <a:lnSpc>
                <a:spcPct val="115000"/>
              </a:lnSpc>
              <a:spcBef>
                <a:spcPts val="703"/>
              </a:spcBef>
              <a:buSzPct val="100000"/>
              <a:buAutoNum type="arabicPeriod"/>
              <a:tabLst>
                <a:tab pos="464327" algn="l"/>
              </a:tabLst>
              <a:defRPr sz="1800">
                <a:solidFill>
                  <a:srgbClr val="000000"/>
                </a:solidFill>
              </a:defRPr>
            </a:pPr>
            <a:r>
              <a:rPr sz="750" b="1" dirty="0">
                <a:uFill>
                  <a:solidFill/>
                </a:uFill>
                <a:latin typeface="Helvetica"/>
                <a:ea typeface="Helvetica"/>
                <a:cs typeface="Helvetica"/>
                <a:sym typeface="Helvetica"/>
              </a:rPr>
              <a:t>Bozeman, M., D. Niyogi, S. Gopalakrishnan, F. D. Marks, Jr., X. Zhang, and V. Tallapragada, 2012: "An HWRF-based ensemble assessment of the land surface feedback on the post-landfall intensification of Tropical Storm Fay (2008)," </a:t>
            </a:r>
            <a:r>
              <a:rPr sz="750" b="1" i="1" dirty="0">
                <a:uFill>
                  <a:solidFill/>
                </a:uFill>
                <a:latin typeface="Helvetica"/>
                <a:ea typeface="Helvetica"/>
                <a:cs typeface="Helvetica"/>
                <a:sym typeface="Helvetica"/>
              </a:rPr>
              <a:t>Natural Hazards</a:t>
            </a:r>
            <a:r>
              <a:rPr sz="750" b="1" dirty="0">
                <a:uFill>
                  <a:solidFill/>
                </a:uFill>
                <a:latin typeface="Helvetica"/>
                <a:ea typeface="Helvetica"/>
                <a:cs typeface="Helvetica"/>
                <a:sym typeface="Helvetica"/>
              </a:rPr>
              <a:t>, 63(3), p.1543-1571.</a:t>
            </a:r>
          </a:p>
          <a:p>
            <a:pPr marL="255975" lvl="0" indent="-95246" algn="just" defTabSz="457184">
              <a:lnSpc>
                <a:spcPct val="115000"/>
              </a:lnSpc>
              <a:spcBef>
                <a:spcPts val="703"/>
              </a:spcBef>
              <a:buSzPct val="100000"/>
              <a:buAutoNum type="arabicPeriod"/>
              <a:tabLst>
                <a:tab pos="464327" algn="l"/>
              </a:tabLst>
              <a:defRPr sz="1800">
                <a:solidFill>
                  <a:srgbClr val="000000"/>
                </a:solidFill>
              </a:defRPr>
            </a:pPr>
            <a:r>
              <a:rPr sz="750" b="1" dirty="0">
                <a:uFill>
                  <a:solidFill/>
                </a:uFill>
                <a:latin typeface="Helvetica"/>
                <a:ea typeface="Helvetica"/>
                <a:cs typeface="Helvetica"/>
                <a:sym typeface="Helvetica"/>
              </a:rPr>
              <a:t>Bao, J.-W., S. G. Gopalakrishnan, S.  A. Michelson, F. D. Marks, M. T. Montgomery, 2012: Impact of Physics Representations in the HWRFX on Simulated Hurricane Structure and Pressure–Wind Relationships. </a:t>
            </a:r>
            <a:r>
              <a:rPr sz="750" b="1" i="1" dirty="0">
                <a:uFill>
                  <a:solidFill/>
                </a:uFill>
                <a:latin typeface="Helvetica"/>
                <a:ea typeface="Helvetica"/>
                <a:cs typeface="Helvetica"/>
                <a:sym typeface="Helvetica"/>
              </a:rPr>
              <a:t>Mon. Wea. Rev.</a:t>
            </a:r>
            <a:r>
              <a:rPr sz="750" b="1" dirty="0">
                <a:uFill>
                  <a:solidFill/>
                </a:uFill>
                <a:latin typeface="Helvetica"/>
                <a:ea typeface="Helvetica"/>
                <a:cs typeface="Helvetica"/>
                <a:sym typeface="Helvetica"/>
              </a:rPr>
              <a:t>, 140, 3278–3299</a:t>
            </a:r>
            <a:r>
              <a:rPr sz="750" b="1" dirty="0" smtClean="0">
                <a:uFill>
                  <a:solidFill/>
                </a:uFill>
                <a:latin typeface="Helvetica"/>
                <a:ea typeface="Helvetica"/>
                <a:cs typeface="Helvetica"/>
                <a:sym typeface="Helvetica"/>
              </a:rPr>
              <a:t>.</a:t>
            </a:r>
            <a:endParaRPr lang="en-US" sz="750" b="1" dirty="0" smtClean="0">
              <a:uFill>
                <a:solidFill/>
              </a:uFill>
              <a:latin typeface="Helvetica"/>
              <a:ea typeface="Helvetica"/>
              <a:cs typeface="Helvetica"/>
              <a:sym typeface="Helvetica"/>
            </a:endParaRPr>
          </a:p>
          <a:p>
            <a:pPr marL="255975" marR="0" lvl="0" indent="-95246" algn="just" defTabSz="457184" rtl="0" eaLnBrk="1" fontAlgn="base" latinLnBrk="0" hangingPunct="0">
              <a:lnSpc>
                <a:spcPct val="115000"/>
              </a:lnSpc>
              <a:spcBef>
                <a:spcPts val="703"/>
              </a:spcBef>
              <a:spcAft>
                <a:spcPct val="0"/>
              </a:spcAft>
              <a:buClrTx/>
              <a:buSzPct val="100000"/>
              <a:buFontTx/>
              <a:buAutoNum type="arabicPeriod"/>
              <a:tabLst>
                <a:tab pos="464327" algn="l"/>
              </a:tabLst>
              <a:defRPr sz="1800">
                <a:solidFill>
                  <a:srgbClr val="000000"/>
                </a:solidFill>
              </a:defRPr>
            </a:pPr>
            <a:r>
              <a:rPr lang="en-US" sz="750" b="1" dirty="0" smtClean="0">
                <a:solidFill>
                  <a:srgbClr val="C00000"/>
                </a:solidFill>
                <a:uFill>
                  <a:solidFill/>
                </a:uFill>
                <a:latin typeface="Helvetica"/>
                <a:ea typeface="Helvetica"/>
                <a:cs typeface="Helvetica"/>
                <a:sym typeface="Helvetica"/>
              </a:rPr>
              <a:t>Chen Hua and S. Gopalakrishnan,</a:t>
            </a:r>
            <a:r>
              <a:rPr lang="en-US" sz="750" b="1" baseline="0" dirty="0" smtClean="0">
                <a:solidFill>
                  <a:srgbClr val="C00000"/>
                </a:solidFill>
                <a:uFill>
                  <a:solidFill/>
                </a:uFill>
                <a:latin typeface="Helvetica"/>
                <a:ea typeface="Helvetica"/>
                <a:cs typeface="Helvetica"/>
                <a:sym typeface="Helvetica"/>
              </a:rPr>
              <a:t> 2014: "</a:t>
            </a:r>
            <a:r>
              <a:rPr lang="en-US" sz="750" b="1" dirty="0" smtClean="0">
                <a:solidFill>
                  <a:srgbClr val="C00000"/>
                </a:solidFill>
                <a:uFill>
                  <a:solidFill/>
                </a:uFill>
                <a:latin typeface="Helvetica"/>
                <a:ea typeface="Helvetica"/>
                <a:cs typeface="Helvetica"/>
                <a:sym typeface="Helvetica"/>
              </a:rPr>
              <a:t>Study on the Asymmetric, Rapid Intensification of Hurricane Earl (2010) using the HWRF modeling system” (under</a:t>
            </a:r>
            <a:r>
              <a:rPr lang="en-US" sz="750" b="1" baseline="0" dirty="0" smtClean="0">
                <a:solidFill>
                  <a:srgbClr val="C00000"/>
                </a:solidFill>
                <a:uFill>
                  <a:solidFill/>
                </a:uFill>
                <a:latin typeface="Helvetica"/>
                <a:ea typeface="Helvetica"/>
                <a:cs typeface="Helvetica"/>
                <a:sym typeface="Helvetica"/>
              </a:rPr>
              <a:t> review,  J. </a:t>
            </a:r>
            <a:r>
              <a:rPr lang="en-US" sz="750" b="1" baseline="0" dirty="0" err="1" smtClean="0">
                <a:solidFill>
                  <a:srgbClr val="C00000"/>
                </a:solidFill>
                <a:uFill>
                  <a:solidFill/>
                </a:uFill>
                <a:latin typeface="Helvetica"/>
                <a:ea typeface="Helvetica"/>
                <a:cs typeface="Helvetica"/>
                <a:sym typeface="Helvetica"/>
              </a:rPr>
              <a:t>Atmos</a:t>
            </a:r>
            <a:r>
              <a:rPr lang="en-US" sz="750" b="1" baseline="0" dirty="0" smtClean="0">
                <a:solidFill>
                  <a:srgbClr val="C00000"/>
                </a:solidFill>
                <a:uFill>
                  <a:solidFill/>
                </a:uFill>
                <a:latin typeface="Helvetica"/>
                <a:ea typeface="Helvetica"/>
                <a:cs typeface="Helvetica"/>
                <a:sym typeface="Helvetica"/>
              </a:rPr>
              <a:t> </a:t>
            </a:r>
            <a:r>
              <a:rPr lang="en-US" sz="750" b="1" baseline="0" dirty="0" err="1" smtClean="0">
                <a:solidFill>
                  <a:srgbClr val="C00000"/>
                </a:solidFill>
                <a:uFill>
                  <a:solidFill/>
                </a:uFill>
                <a:latin typeface="Helvetica"/>
                <a:ea typeface="Helvetica"/>
                <a:cs typeface="Helvetica"/>
                <a:sym typeface="Helvetica"/>
              </a:rPr>
              <a:t>Sci</a:t>
            </a:r>
            <a:r>
              <a:rPr lang="en-US" sz="750" b="1" baseline="0" dirty="0" smtClean="0">
                <a:solidFill>
                  <a:srgbClr val="C00000"/>
                </a:solidFill>
                <a:uFill>
                  <a:solidFill/>
                </a:uFill>
                <a:latin typeface="Helvetica"/>
                <a:ea typeface="Helvetica"/>
                <a:cs typeface="Helvetica"/>
                <a:sym typeface="Helvetica"/>
              </a:rPr>
              <a:t>)</a:t>
            </a:r>
            <a:endParaRPr sz="750" b="1" dirty="0">
              <a:uFill>
                <a:solidFill/>
              </a:uFill>
              <a:latin typeface="Helvetica"/>
              <a:ea typeface="Helvetica"/>
              <a:cs typeface="Helvetica"/>
              <a:sym typeface="Helvetica"/>
            </a:endParaRPr>
          </a:p>
          <a:p>
            <a:pPr marL="255975" lvl="0" indent="-95246" algn="just" defTabSz="457184">
              <a:lnSpc>
                <a:spcPct val="115000"/>
              </a:lnSpc>
              <a:spcBef>
                <a:spcPts val="703"/>
              </a:spcBef>
              <a:buSzPct val="100000"/>
              <a:buAutoNum type="arabicPeriod"/>
              <a:tabLst>
                <a:tab pos="464327" algn="l"/>
              </a:tabLst>
              <a:defRPr sz="1800">
                <a:solidFill>
                  <a:srgbClr val="000000"/>
                </a:solidFill>
              </a:defRPr>
            </a:pPr>
            <a:r>
              <a:rPr sz="750" b="1" dirty="0">
                <a:uFill>
                  <a:solidFill/>
                </a:uFill>
                <a:latin typeface="Helvetica"/>
                <a:ea typeface="Helvetica"/>
                <a:cs typeface="Helvetica"/>
                <a:sym typeface="Helvetica"/>
              </a:rPr>
              <a:t>Gopalakrishnan, S., F. Marks, J. Zhang, X. Zhang, J.-W. Bao, and V. Tallapragada, 2013, "A study of the impact of vertical diffusion on the structure and intensity of tropical cyclones using the high-resolution HWRF system," </a:t>
            </a:r>
            <a:r>
              <a:rPr sz="750" b="1" i="1" dirty="0">
                <a:uFill>
                  <a:solidFill/>
                </a:uFill>
                <a:latin typeface="Helvetica"/>
                <a:ea typeface="Helvetica"/>
                <a:cs typeface="Helvetica"/>
                <a:sym typeface="Helvetica"/>
              </a:rPr>
              <a:t>J. Atmos. Sci.</a:t>
            </a:r>
            <a:r>
              <a:rPr sz="750" b="1" dirty="0">
                <a:uFill>
                  <a:solidFill/>
                </a:uFill>
                <a:latin typeface="Helvetica"/>
                <a:ea typeface="Helvetica"/>
                <a:cs typeface="Helvetica"/>
                <a:sym typeface="Helvetica"/>
              </a:rPr>
              <a:t> 70(2), 524-541.</a:t>
            </a:r>
          </a:p>
          <a:p>
            <a:pPr marL="255975" lvl="0" indent="-95246" algn="just" defTabSz="457184">
              <a:lnSpc>
                <a:spcPct val="115000"/>
              </a:lnSpc>
              <a:spcBef>
                <a:spcPts val="703"/>
              </a:spcBef>
              <a:buSzPct val="100000"/>
              <a:buAutoNum type="arabicPeriod"/>
              <a:tabLst>
                <a:tab pos="464327" algn="l"/>
              </a:tabLst>
              <a:defRPr sz="1800">
                <a:solidFill>
                  <a:srgbClr val="000000"/>
                </a:solidFill>
              </a:defRPr>
            </a:pPr>
            <a:r>
              <a:rPr sz="750" b="1" dirty="0">
                <a:uFill>
                  <a:solidFill/>
                </a:uFill>
                <a:latin typeface="Helvetica"/>
                <a:ea typeface="Helvetica"/>
                <a:cs typeface="Helvetica"/>
                <a:sym typeface="Helvetica"/>
              </a:rPr>
              <a:t>Gopalakrishnan, S.., S. Goldenberg, T. Quirino, X. Zhang, F. D. Marks Jr., K.-S. Yeh, R. Atlas, V. Tallapragada, 2012: "Toward Improving High-Resolution Numerical Hurricane Forecasting: Influence of Model Horizontal Grid Resolution, Initialization, and Physics," </a:t>
            </a:r>
            <a:r>
              <a:rPr sz="750" b="1" i="1" dirty="0">
                <a:uFill>
                  <a:solidFill/>
                </a:uFill>
                <a:latin typeface="Helvetica"/>
                <a:ea typeface="Helvetica"/>
                <a:cs typeface="Helvetica"/>
                <a:sym typeface="Helvetica"/>
              </a:rPr>
              <a:t>Weather and Forecasting</a:t>
            </a:r>
            <a:r>
              <a:rPr sz="750" b="1" dirty="0">
                <a:uFill>
                  <a:solidFill/>
                </a:uFill>
                <a:latin typeface="Helvetica"/>
                <a:ea typeface="Helvetica"/>
                <a:cs typeface="Helvetica"/>
                <a:sym typeface="Helvetica"/>
              </a:rPr>
              <a:t>, 27(3), p. 647-666</a:t>
            </a:r>
          </a:p>
          <a:p>
            <a:pPr marL="255975" lvl="0" indent="-95246" algn="just" defTabSz="457184">
              <a:lnSpc>
                <a:spcPct val="115000"/>
              </a:lnSpc>
              <a:spcBef>
                <a:spcPts val="703"/>
              </a:spcBef>
              <a:buSzPct val="100000"/>
              <a:buAutoNum type="arabicPeriod"/>
              <a:tabLst>
                <a:tab pos="464327" algn="l"/>
              </a:tabLst>
              <a:defRPr sz="1800">
                <a:solidFill>
                  <a:srgbClr val="000000"/>
                </a:solidFill>
              </a:defRPr>
            </a:pPr>
            <a:r>
              <a:rPr sz="750" b="1" dirty="0">
                <a:uFill>
                  <a:solidFill/>
                </a:uFill>
                <a:latin typeface="Helvetica"/>
                <a:ea typeface="Helvetica"/>
                <a:cs typeface="Helvetica"/>
                <a:sym typeface="Helvetica"/>
              </a:rPr>
              <a:t>Gopalakrishnan, S., F. Marks, Jr., Zhang X, Bao, Jian-Wen, Yeh, Kao-San, and Atlas, Robert, 2011a: "The Experimental HWRF System: A Study on the Influence of Horizontal Resolution on the Structure and Intensity Changes in Tropical Cyclones Using an Idealized Framework", </a:t>
            </a:r>
            <a:r>
              <a:rPr sz="750" b="1" i="1" dirty="0">
                <a:uFill>
                  <a:solidFill/>
                </a:uFill>
                <a:latin typeface="Helvetica"/>
                <a:ea typeface="Helvetica"/>
                <a:cs typeface="Helvetica"/>
                <a:sym typeface="Helvetica"/>
              </a:rPr>
              <a:t>Monthly Weather Review</a:t>
            </a:r>
            <a:r>
              <a:rPr sz="750" b="1" dirty="0">
                <a:uFill>
                  <a:solidFill/>
                </a:uFill>
                <a:latin typeface="Helvetica"/>
                <a:ea typeface="Helvetica"/>
                <a:cs typeface="Helvetica"/>
                <a:sym typeface="Helvetica"/>
              </a:rPr>
              <a:t> 139(6) , p.1762-1784.</a:t>
            </a:r>
          </a:p>
          <a:p>
            <a:pPr marL="255975" lvl="0" indent="-95246" algn="l" defTabSz="457184">
              <a:lnSpc>
                <a:spcPct val="115000"/>
              </a:lnSpc>
              <a:spcBef>
                <a:spcPts val="703"/>
              </a:spcBef>
              <a:buSzPct val="100000"/>
              <a:buAutoNum type="arabicPeriod"/>
              <a:tabLst>
                <a:tab pos="464327" algn="l"/>
              </a:tabLst>
              <a:defRPr sz="1800">
                <a:solidFill>
                  <a:srgbClr val="000000"/>
                </a:solidFill>
              </a:defRPr>
            </a:pPr>
            <a:r>
              <a:rPr sz="750" b="1" dirty="0">
                <a:uFill>
                  <a:solidFill/>
                </a:uFill>
                <a:latin typeface="Helvetica"/>
                <a:ea typeface="Helvetica"/>
                <a:cs typeface="Helvetica"/>
                <a:sym typeface="Helvetica"/>
              </a:rPr>
              <a:t>Gopalakrishnan, S., Q. Liu, T. Marchok, D. Sheinin, N. Surgi, M. Tong, V. Tallapragada, R. Tuleya, R. Yablonsky, and X. Zhang, 2011b: Hurricane Weather and Research and Forecasting (HWRF) model: scientific documentation. NOAA/Development Tech Center, 81 pp. [online:  </a:t>
            </a:r>
            <a:r>
              <a:rPr sz="750" b="1" dirty="0">
                <a:solidFill>
                  <a:srgbClr val="0000FF"/>
                </a:solidFill>
                <a:uFill>
                  <a:solidFill>
                    <a:srgbClr val="0000FF"/>
                  </a:solidFill>
                </a:uFill>
                <a:latin typeface="Helvetica"/>
                <a:ea typeface="Helvetica"/>
                <a:cs typeface="Helvetica"/>
                <a:sym typeface="Helvetica"/>
                <a:hlinkClick r:id="rId2"/>
              </a:rPr>
              <a:t>http://www.dtcenter.org/HurrWRF/users/docs/scientific_documents/HWRFScientificDocumentation_August2011.pdf</a:t>
            </a:r>
            <a:r>
              <a:rPr sz="750" b="1" dirty="0" smtClean="0">
                <a:uFill>
                  <a:solidFill/>
                </a:uFill>
                <a:latin typeface="Helvetica"/>
                <a:ea typeface="Helvetica"/>
                <a:cs typeface="Helvetica"/>
                <a:sym typeface="Helvetica"/>
              </a:rPr>
              <a:t>]</a:t>
            </a:r>
            <a:r>
              <a:rPr lang="en-US" sz="750" b="1" dirty="0" smtClean="0">
                <a:uFill>
                  <a:solidFill/>
                </a:uFill>
                <a:latin typeface="Helvetica"/>
                <a:ea typeface="Helvetica"/>
                <a:cs typeface="Helvetica"/>
                <a:sym typeface="Helvetica"/>
              </a:rPr>
              <a:t> </a:t>
            </a:r>
          </a:p>
          <a:p>
            <a:pPr marL="255975" marR="0" lvl="0" indent="-95246" algn="l" defTabSz="457184" rtl="0" eaLnBrk="1" fontAlgn="base" latinLnBrk="0" hangingPunct="0">
              <a:lnSpc>
                <a:spcPct val="115000"/>
              </a:lnSpc>
              <a:spcBef>
                <a:spcPts val="703"/>
              </a:spcBef>
              <a:spcAft>
                <a:spcPct val="0"/>
              </a:spcAft>
              <a:buClrTx/>
              <a:buSzPct val="100000"/>
              <a:buFontTx/>
              <a:buAutoNum type="arabicPeriod"/>
              <a:tabLst>
                <a:tab pos="464327" algn="l"/>
              </a:tabLst>
              <a:defRPr sz="1800">
                <a:solidFill>
                  <a:srgbClr val="000000"/>
                </a:solidFill>
              </a:defRPr>
            </a:pPr>
            <a:r>
              <a:rPr lang="en-US" sz="750" b="1" dirty="0" smtClean="0">
                <a:solidFill>
                  <a:srgbClr val="C00000"/>
                </a:solidFill>
                <a:uFill>
                  <a:solidFill/>
                </a:uFill>
                <a:latin typeface="Helvetica"/>
                <a:ea typeface="Helvetica"/>
                <a:cs typeface="Helvetica"/>
                <a:sym typeface="Helvetica"/>
              </a:rPr>
              <a:t>Gopalakrishnan, S: The Hurricane Boundary Layer (Lecture notes to appear in text book entitled: “An advanced course on modeling and data assimilation techniques for Tropical Cyclone Prediction (Editors: Prof.U.C.Mohanty and Dr.S..Gopalakrishnan, Springer)</a:t>
            </a:r>
          </a:p>
          <a:p>
            <a:pPr marL="255975" marR="0" lvl="0" indent="-95246" algn="l" defTabSz="457184" rtl="0" eaLnBrk="1" fontAlgn="base" latinLnBrk="0" hangingPunct="0">
              <a:lnSpc>
                <a:spcPct val="115000"/>
              </a:lnSpc>
              <a:spcBef>
                <a:spcPts val="703"/>
              </a:spcBef>
              <a:spcAft>
                <a:spcPct val="0"/>
              </a:spcAft>
              <a:buClrTx/>
              <a:buSzPct val="100000"/>
              <a:buFontTx/>
              <a:buAutoNum type="arabicPeriod"/>
              <a:tabLst>
                <a:tab pos="464327" algn="l"/>
              </a:tabLst>
              <a:defRPr sz="1800">
                <a:solidFill>
                  <a:srgbClr val="000000"/>
                </a:solidFill>
              </a:defRPr>
            </a:pPr>
            <a:r>
              <a:rPr lang="en-US" sz="750" b="1" dirty="0" smtClean="0">
                <a:solidFill>
                  <a:srgbClr val="C00000"/>
                </a:solidFill>
                <a:uFill>
                  <a:solidFill/>
                </a:uFill>
                <a:latin typeface="Helvetica"/>
                <a:ea typeface="Helvetica"/>
                <a:cs typeface="Helvetica"/>
                <a:sym typeface="Helvetica"/>
              </a:rPr>
              <a:t>Goldenberg, S.B, S. Gopalakrishnan, Xuejin Zhang, Vijay </a:t>
            </a:r>
            <a:r>
              <a:rPr lang="en-US" sz="750" b="1" dirty="0" err="1" smtClean="0">
                <a:solidFill>
                  <a:srgbClr val="C00000"/>
                </a:solidFill>
                <a:uFill>
                  <a:solidFill/>
                </a:uFill>
                <a:latin typeface="Helvetica"/>
                <a:ea typeface="Helvetica"/>
                <a:cs typeface="Helvetica"/>
                <a:sym typeface="Helvetica"/>
              </a:rPr>
              <a:t>Tallapragada</a:t>
            </a:r>
            <a:r>
              <a:rPr lang="en-US" sz="750" b="1" dirty="0" smtClean="0">
                <a:solidFill>
                  <a:srgbClr val="C00000"/>
                </a:solidFill>
                <a:uFill>
                  <a:solidFill/>
                </a:uFill>
                <a:latin typeface="Helvetica"/>
                <a:ea typeface="Helvetica"/>
                <a:cs typeface="Helvetica"/>
                <a:sym typeface="Helvetica"/>
              </a:rPr>
              <a:t>, Samuel </a:t>
            </a:r>
            <a:r>
              <a:rPr lang="en-US" sz="750" b="1" dirty="0" err="1" smtClean="0">
                <a:solidFill>
                  <a:srgbClr val="C00000"/>
                </a:solidFill>
                <a:uFill>
                  <a:solidFill/>
                </a:uFill>
                <a:latin typeface="Helvetica"/>
                <a:ea typeface="Helvetica"/>
                <a:cs typeface="Helvetica"/>
                <a:sym typeface="Helvetica"/>
              </a:rPr>
              <a:t>Trahan</a:t>
            </a:r>
            <a:r>
              <a:rPr lang="en-US" sz="750" b="1" dirty="0" smtClean="0">
                <a:solidFill>
                  <a:srgbClr val="C00000"/>
                </a:solidFill>
                <a:uFill>
                  <a:solidFill/>
                </a:uFill>
                <a:latin typeface="Helvetica"/>
                <a:ea typeface="Helvetica"/>
                <a:cs typeface="Helvetica"/>
                <a:sym typeface="Helvetica"/>
              </a:rPr>
              <a:t>, Thiago Quirino, Frank Marks, Jr., and Robert Atlas: Analyses of Retrospective Runs (2010-2011) with the New Operational Version of the Hurricane Weather Research and Forecasting System (HWRF): Enhancements to resolution, physics, and initialization (to be submitted to Weather and Forecasting)</a:t>
            </a:r>
            <a:endParaRPr sz="750" b="1" dirty="0">
              <a:uFill>
                <a:solidFill/>
              </a:uFill>
              <a:latin typeface="Helvetica"/>
              <a:ea typeface="Helvetica"/>
              <a:cs typeface="Helvetica"/>
              <a:sym typeface="Helvetica"/>
            </a:endParaRPr>
          </a:p>
          <a:p>
            <a:pPr marL="255975" lvl="0" indent="-95246" algn="just" defTabSz="457184">
              <a:lnSpc>
                <a:spcPct val="115000"/>
              </a:lnSpc>
              <a:spcBef>
                <a:spcPts val="703"/>
              </a:spcBef>
              <a:buSzPct val="100000"/>
              <a:buAutoNum type="arabicPeriod"/>
              <a:tabLst>
                <a:tab pos="464327" algn="l"/>
              </a:tabLst>
              <a:defRPr sz="1800">
                <a:solidFill>
                  <a:srgbClr val="000000"/>
                </a:solidFill>
              </a:defRPr>
            </a:pPr>
            <a:r>
              <a:rPr lang="en-US" sz="750" b="1" dirty="0" smtClean="0">
                <a:uFill>
                  <a:solidFill/>
                </a:uFill>
                <a:latin typeface="Helvetica"/>
                <a:ea typeface="Helvetica"/>
                <a:cs typeface="Helvetica"/>
                <a:sym typeface="Helvetica"/>
              </a:rPr>
              <a:t> </a:t>
            </a:r>
            <a:r>
              <a:rPr sz="750" b="1" dirty="0" smtClean="0">
                <a:uFill>
                  <a:solidFill/>
                </a:uFill>
                <a:latin typeface="Helvetica"/>
                <a:ea typeface="Helvetica"/>
                <a:cs typeface="Helvetica"/>
                <a:sym typeface="Helvetica"/>
              </a:rPr>
              <a:t>Pattanayak, S., U.C. Mohanty, and S. Gopalakrishnan, 2012: Simulation of very severe cyclone Mala over Bay of Bengal with HWRF modeling system.  </a:t>
            </a:r>
            <a:r>
              <a:rPr sz="750" b="1" i="1" dirty="0" smtClean="0">
                <a:uFill>
                  <a:solidFill/>
                </a:uFill>
                <a:latin typeface="Helvetica"/>
                <a:ea typeface="Helvetica"/>
                <a:cs typeface="Helvetica"/>
                <a:sym typeface="Helvetica"/>
              </a:rPr>
              <a:t>Natural Hazards,</a:t>
            </a:r>
            <a:r>
              <a:rPr sz="750" b="1" dirty="0" smtClean="0">
                <a:uFill>
                  <a:solidFill/>
                </a:uFill>
                <a:latin typeface="Helvetica"/>
                <a:ea typeface="Helvetica"/>
                <a:cs typeface="Helvetica"/>
                <a:sym typeface="Helvetica"/>
              </a:rPr>
              <a:t> 63(3):1413-1437 (doi:10.1007/s11069-011-9863-z).</a:t>
            </a:r>
          </a:p>
          <a:p>
            <a:pPr marL="255975" lvl="0" indent="-95246" algn="just" defTabSz="457184">
              <a:lnSpc>
                <a:spcPct val="115000"/>
              </a:lnSpc>
              <a:spcBef>
                <a:spcPts val="703"/>
              </a:spcBef>
              <a:buSzPct val="100000"/>
              <a:buAutoNum type="arabicPeriod"/>
              <a:tabLst>
                <a:tab pos="464327" algn="l"/>
              </a:tabLst>
              <a:defRPr sz="1800">
                <a:solidFill>
                  <a:srgbClr val="000000"/>
                </a:solidFill>
              </a:defRPr>
            </a:pPr>
            <a:r>
              <a:rPr sz="750" b="1" dirty="0" smtClean="0">
                <a:uFill>
                  <a:solidFill/>
                </a:uFill>
                <a:latin typeface="Helvetica"/>
                <a:ea typeface="Helvetica"/>
                <a:cs typeface="Helvetica"/>
                <a:sym typeface="Helvetica"/>
              </a:rPr>
              <a:t>Yeh</a:t>
            </a:r>
            <a:r>
              <a:rPr sz="750" b="1" dirty="0">
                <a:uFill>
                  <a:solidFill/>
                </a:uFill>
                <a:latin typeface="Helvetica"/>
                <a:ea typeface="Helvetica"/>
                <a:cs typeface="Helvetica"/>
                <a:sym typeface="Helvetica"/>
              </a:rPr>
              <a:t>, K.-S., X. Zhang, S. Gopalakrishnan, S. Aberson, R. Rogers, F Marks, and R. Atlas, 2012: "Performance of the experimental HWRF in the 2008 Hurricane Season," </a:t>
            </a:r>
            <a:r>
              <a:rPr sz="750" b="1" i="1" dirty="0">
                <a:uFill>
                  <a:solidFill/>
                </a:uFill>
                <a:latin typeface="Helvetica"/>
                <a:ea typeface="Helvetica"/>
                <a:cs typeface="Helvetica"/>
                <a:sym typeface="Helvetica"/>
              </a:rPr>
              <a:t>Natural Hazards</a:t>
            </a:r>
            <a:r>
              <a:rPr sz="750" b="1" dirty="0">
                <a:uFill>
                  <a:solidFill/>
                </a:uFill>
                <a:latin typeface="Helvetica"/>
                <a:ea typeface="Helvetica"/>
                <a:cs typeface="Helvetica"/>
                <a:sym typeface="Helvetica"/>
              </a:rPr>
              <a:t>, 63(3), p.1439-1449.</a:t>
            </a:r>
          </a:p>
          <a:p>
            <a:pPr marL="255975" lvl="0" indent="-95246" algn="just" defTabSz="457184">
              <a:lnSpc>
                <a:spcPct val="115000"/>
              </a:lnSpc>
              <a:spcBef>
                <a:spcPts val="703"/>
              </a:spcBef>
              <a:buSzPct val="100000"/>
              <a:buAutoNum type="arabicPeriod"/>
              <a:tabLst>
                <a:tab pos="464327" algn="l"/>
              </a:tabLst>
              <a:defRPr sz="1800">
                <a:solidFill>
                  <a:srgbClr val="000000"/>
                </a:solidFill>
              </a:defRPr>
            </a:pPr>
            <a:r>
              <a:rPr sz="750" b="1" dirty="0">
                <a:uFill>
                  <a:solidFill/>
                </a:uFill>
                <a:latin typeface="Helvetica"/>
                <a:ea typeface="Helvetica"/>
                <a:cs typeface="Helvetica"/>
                <a:sym typeface="Helvetica"/>
              </a:rPr>
              <a:t>Zhang, X., T. S. Quirino, K.-S. Yeh, S. Gopalakrishnan, F. D. Marks, Jr., S.  B.  Goldenberg, and S. Aberson, 2011: HWRFx: Improving Hurricane Forecast with High-Resolution Modeling. </a:t>
            </a:r>
            <a:r>
              <a:rPr sz="750" b="1" i="1" dirty="0">
                <a:uFill>
                  <a:solidFill/>
                </a:uFill>
                <a:latin typeface="Helvetica"/>
                <a:ea typeface="Helvetica"/>
                <a:cs typeface="Helvetica"/>
                <a:sym typeface="Helvetica"/>
              </a:rPr>
              <a:t>Computing in Science and Engineering</a:t>
            </a:r>
            <a:r>
              <a:rPr sz="750" b="1" dirty="0">
                <a:uFill>
                  <a:solidFill/>
                </a:uFill>
                <a:latin typeface="Helvetica"/>
                <a:ea typeface="Helvetica"/>
                <a:cs typeface="Helvetica"/>
                <a:sym typeface="Helvetica"/>
              </a:rPr>
              <a:t>, 13(1), 13-21. </a:t>
            </a:r>
          </a:p>
          <a:p>
            <a:pPr marL="255975" lvl="0" indent="-95246" algn="just" defTabSz="457184">
              <a:lnSpc>
                <a:spcPct val="115000"/>
              </a:lnSpc>
              <a:spcBef>
                <a:spcPts val="703"/>
              </a:spcBef>
              <a:buSzPct val="100000"/>
              <a:buAutoNum type="arabicPeriod"/>
              <a:tabLst>
                <a:tab pos="464327" algn="l"/>
              </a:tabLst>
              <a:defRPr sz="1800">
                <a:solidFill>
                  <a:srgbClr val="000000"/>
                </a:solidFill>
              </a:defRPr>
            </a:pPr>
            <a:r>
              <a:rPr sz="750" b="1" dirty="0" smtClean="0">
                <a:uFill>
                  <a:solidFill/>
                </a:uFill>
                <a:latin typeface="Helvetica"/>
                <a:ea typeface="Helvetica"/>
                <a:cs typeface="Helvetica"/>
                <a:sym typeface="Helvetica"/>
              </a:rPr>
              <a:t>Zhang</a:t>
            </a:r>
            <a:r>
              <a:rPr sz="750" b="1" dirty="0">
                <a:uFill>
                  <a:solidFill/>
                </a:uFill>
                <a:latin typeface="Helvetica"/>
                <a:ea typeface="Helvetica"/>
                <a:cs typeface="Helvetica"/>
                <a:sym typeface="Helvetica"/>
              </a:rPr>
              <a:t>, J. A., S. Gopalakrishnan, F. D. Marks, R. F. Rogers, and V. Tallapragada, 2013: A Developmental Framework for Improving Hurricane Model Physical Parameterizations Using Aircraft Observations. Trop. Cycl. Res. Rev, 1(4), 419-429</a:t>
            </a:r>
            <a:r>
              <a:rPr sz="750" b="1" dirty="0" smtClean="0">
                <a:uFill>
                  <a:solidFill/>
                </a:uFill>
                <a:latin typeface="Helvetica"/>
                <a:ea typeface="Helvetica"/>
                <a:cs typeface="Helvetica"/>
                <a:sym typeface="Helvetica"/>
              </a:rPr>
              <a:t>.</a:t>
            </a:r>
            <a:endParaRPr lang="en-US" sz="750" b="1" dirty="0" smtClean="0">
              <a:uFill>
                <a:solidFill/>
              </a:uFill>
              <a:latin typeface="Helvetica"/>
              <a:ea typeface="Helvetica"/>
              <a:cs typeface="Helvetica"/>
              <a:sym typeface="Helvetica"/>
            </a:endParaRPr>
          </a:p>
          <a:p>
            <a:pPr marL="255975" lvl="0" indent="-95246" algn="just" defTabSz="457184">
              <a:lnSpc>
                <a:spcPct val="115000"/>
              </a:lnSpc>
              <a:spcBef>
                <a:spcPts val="703"/>
              </a:spcBef>
              <a:buSzPct val="100000"/>
              <a:buAutoNum type="arabicPeriod"/>
              <a:tabLst>
                <a:tab pos="464327" algn="l"/>
              </a:tabLst>
              <a:defRPr sz="1800">
                <a:solidFill>
                  <a:srgbClr val="000000"/>
                </a:solidFill>
              </a:defRPr>
            </a:pPr>
            <a:r>
              <a:rPr lang="en-US" sz="750" b="1" dirty="0" smtClean="0">
                <a:solidFill>
                  <a:srgbClr val="C00000"/>
                </a:solidFill>
                <a:uFill>
                  <a:solidFill/>
                </a:uFill>
                <a:latin typeface="Helvetica"/>
                <a:ea typeface="Helvetica"/>
                <a:cs typeface="Helvetica"/>
                <a:sym typeface="Helvetica"/>
              </a:rPr>
              <a:t>Zhang Xuejin, S. Gopalakrishnan, Samuel </a:t>
            </a:r>
            <a:r>
              <a:rPr lang="en-US" sz="750" b="1" dirty="0" err="1" smtClean="0">
                <a:solidFill>
                  <a:srgbClr val="C00000"/>
                </a:solidFill>
                <a:uFill>
                  <a:solidFill/>
                </a:uFill>
                <a:latin typeface="Helvetica"/>
                <a:ea typeface="Helvetica"/>
                <a:cs typeface="Helvetica"/>
                <a:sym typeface="Helvetica"/>
              </a:rPr>
              <a:t>Tarhan</a:t>
            </a:r>
            <a:r>
              <a:rPr lang="en-US" sz="750" b="1" dirty="0" smtClean="0">
                <a:solidFill>
                  <a:srgbClr val="C00000"/>
                </a:solidFill>
                <a:uFill>
                  <a:solidFill/>
                </a:uFill>
                <a:latin typeface="Helvetica"/>
                <a:ea typeface="Helvetica"/>
                <a:cs typeface="Helvetica"/>
                <a:sym typeface="Helvetica"/>
              </a:rPr>
              <a:t>, Vijay </a:t>
            </a:r>
            <a:r>
              <a:rPr lang="en-US" sz="750" b="1" dirty="0" err="1" smtClean="0">
                <a:solidFill>
                  <a:srgbClr val="C00000"/>
                </a:solidFill>
                <a:uFill>
                  <a:solidFill/>
                </a:uFill>
                <a:latin typeface="Helvetica"/>
                <a:ea typeface="Helvetica"/>
                <a:cs typeface="Helvetica"/>
                <a:sym typeface="Helvetica"/>
              </a:rPr>
              <a:t>Tallapragada</a:t>
            </a:r>
            <a:r>
              <a:rPr lang="en-US" sz="750" b="1" dirty="0" smtClean="0">
                <a:solidFill>
                  <a:srgbClr val="C00000"/>
                </a:solidFill>
                <a:uFill>
                  <a:solidFill/>
                </a:uFill>
                <a:latin typeface="Helvetica"/>
                <a:ea typeface="Helvetica"/>
                <a:cs typeface="Helvetica"/>
                <a:sym typeface="Helvetica"/>
              </a:rPr>
              <a:t> and Thiago Quirino : Design of Multiple Moving Nests in Hurricane Weather Research and Forecasting Modeling System. Part I: Nest design and forecast system (to be submitted to Weather and Forecasting)</a:t>
            </a:r>
          </a:p>
          <a:p>
            <a:pPr marL="255975" lvl="0" indent="-95246" algn="just" defTabSz="457184">
              <a:lnSpc>
                <a:spcPct val="115000"/>
              </a:lnSpc>
              <a:spcBef>
                <a:spcPts val="703"/>
              </a:spcBef>
              <a:buSzPct val="100000"/>
              <a:buAutoNum type="arabicPeriod"/>
              <a:tabLst>
                <a:tab pos="464327" algn="l"/>
              </a:tabLst>
              <a:defRPr sz="1800">
                <a:solidFill>
                  <a:srgbClr val="000000"/>
                </a:solidFill>
              </a:defRPr>
            </a:pPr>
            <a:endParaRPr sz="750" b="1" dirty="0">
              <a:solidFill>
                <a:srgbClr val="002060"/>
              </a:solidFill>
              <a:uFill>
                <a:solidFill/>
              </a:uFill>
              <a:latin typeface="Helvetica"/>
              <a:ea typeface="Helvetica"/>
              <a:cs typeface="Helvetica"/>
              <a:sym typeface="Helvetica"/>
            </a:endParaRPr>
          </a:p>
        </p:txBody>
      </p:sp>
    </p:spTree>
    <p:extLst>
      <p:ext uri="{BB962C8B-B14F-4D97-AF65-F5344CB8AC3E}">
        <p14:creationId xmlns:p14="http://schemas.microsoft.com/office/powerpoint/2010/main" val="1566288819"/>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AutoShape 1"/>
          <p:cNvSpPr>
            <a:spLocks/>
          </p:cNvSpPr>
          <p:nvPr/>
        </p:nvSpPr>
        <p:spPr bwMode="auto">
          <a:xfrm>
            <a:off x="0" y="6265863"/>
            <a:ext cx="3733800" cy="282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r>
              <a:rPr lang="en-US" altLang="zh-CN" sz="2000">
                <a:solidFill>
                  <a:srgbClr val="FFFFFF"/>
                </a:solidFill>
                <a:latin typeface="Arial" charset="0"/>
                <a:ea typeface="Arial" charset="0"/>
                <a:cs typeface="Arial" charset="0"/>
                <a:sym typeface="Arial" charset="0"/>
              </a:rPr>
              <a:t>AOML Program Review</a:t>
            </a:r>
            <a:endParaRPr lang="en-US" altLang="zh-CN"/>
          </a:p>
        </p:txBody>
      </p:sp>
      <p:sp>
        <p:nvSpPr>
          <p:cNvPr id="21506" name="AutoShape 2"/>
          <p:cNvSpPr>
            <a:spLocks/>
          </p:cNvSpPr>
          <p:nvPr/>
        </p:nvSpPr>
        <p:spPr bwMode="auto">
          <a:xfrm>
            <a:off x="2438400" y="2154238"/>
            <a:ext cx="4065588" cy="6778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r>
              <a:rPr lang="en-US" altLang="zh-CN" sz="4800">
                <a:latin typeface="Arial Bold" charset="0"/>
                <a:ea typeface="Arial Bold" charset="0"/>
                <a:cs typeface="Arial Bold" charset="0"/>
                <a:sym typeface="Arial Bold" charset="0"/>
              </a:rPr>
              <a:t>QUESTIONS?</a:t>
            </a:r>
            <a:endParaRPr lang="en-US" altLang="zh-CN"/>
          </a:p>
        </p:txBody>
      </p:sp>
      <p:sp>
        <p:nvSpPr>
          <p:cNvPr id="21507" name="Rectangle 3"/>
          <p:cNvSpPr>
            <a:spLocks noGrp="1"/>
          </p:cNvSpPr>
          <p:nvPr>
            <p:ph type="body" idx="1"/>
          </p:nvPr>
        </p:nvSpPr>
        <p:spPr bwMode="auto">
          <a:xfrm>
            <a:off x="0" y="5943600"/>
            <a:ext cx="8153400" cy="914400"/>
          </a:xfrm>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marL="0" indent="0" defTabSz="914400" eaLnBrk="1">
              <a:spcBef>
                <a:spcPts val="300"/>
              </a:spcBef>
              <a:defRPr/>
            </a:pPr>
            <a:endParaRPr lang="zh-CN" altLang="en-US" sz="1600" smtClean="0">
              <a:solidFill>
                <a:srgbClr val="FFFFFF"/>
              </a:solidFill>
              <a:latin typeface="Arial" charset="0"/>
              <a:cs typeface="Arial" charset="0"/>
              <a:sym typeface="Arial" charset="0"/>
            </a:endParaRPr>
          </a:p>
        </p:txBody>
      </p:sp>
      <p:sp>
        <p:nvSpPr>
          <p:cNvPr id="21508" name="AutoShape 4"/>
          <p:cNvSpPr>
            <a:spLocks/>
          </p:cNvSpPr>
          <p:nvPr/>
        </p:nvSpPr>
        <p:spPr bwMode="auto">
          <a:xfrm>
            <a:off x="0" y="5943600"/>
            <a:ext cx="9144000" cy="914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000066"/>
              </a:gs>
              <a:gs pos="64999">
                <a:srgbClr val="000066"/>
              </a:gs>
              <a:gs pos="100000">
                <a:srgbClr val="FFFFFF"/>
              </a:gs>
            </a:gsLst>
            <a:lin ang="0"/>
          </a:gradFill>
          <a:ln>
            <a:noFill/>
          </a:ln>
          <a:effectLst/>
          <a:extLs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endParaRPr lang="zh-CN" altLang="en-US">
              <a:ea typeface="ＭＳ Ｐゴシック" charset="0"/>
            </a:endParaRPr>
          </a:p>
        </p:txBody>
      </p:sp>
      <p:pic>
        <p:nvPicPr>
          <p:cNvPr id="21509" name="Picture 5" descr="Dept of Commerce Seal"/>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713" y="6019800"/>
            <a:ext cx="825500" cy="819150"/>
          </a:xfrm>
          <a:prstGeom prst="rect">
            <a:avLst/>
          </a:prstGeom>
          <a:noFill/>
          <a:ln>
            <a:noFill/>
          </a:ln>
          <a:effectLst>
            <a:outerShdw blurRad="63500" dist="37026" dir="7998880" algn="ctr" rotWithShape="0">
              <a:srgbClr val="00000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Lst>
        </p:spPr>
      </p:pic>
      <p:pic>
        <p:nvPicPr>
          <p:cNvPr id="21510" name="Picture 6" descr="NOA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53413" y="6026150"/>
            <a:ext cx="762000" cy="762000"/>
          </a:xfrm>
          <a:prstGeom prst="rect">
            <a:avLst/>
          </a:prstGeom>
          <a:noFill/>
          <a:ln>
            <a:noFill/>
          </a:ln>
          <a:effectLst>
            <a:outerShdw blurRad="63500" dist="37026" dir="7998880" algn="ctr" rotWithShape="0">
              <a:srgbClr val="00000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Lst>
        </p:spPr>
      </p:pic>
      <p:sp>
        <p:nvSpPr>
          <p:cNvPr id="2" name="Slide Number Placeholder 1"/>
          <p:cNvSpPr>
            <a:spLocks noGrp="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a:defRPr sz="2400">
                <a:solidFill>
                  <a:srgbClr val="000000"/>
                </a:solidFill>
                <a:latin typeface="Helvetica" charset="0"/>
                <a:ea typeface="Helvetica" charset="0"/>
                <a:cs typeface="Helvetica" charset="0"/>
                <a:sym typeface="Helvetica" charset="0"/>
              </a:defRPr>
            </a:lvl1pPr>
            <a:lvl2pPr marL="742950" indent="-285750" eaLnBrk="0">
              <a:defRPr sz="2400">
                <a:solidFill>
                  <a:srgbClr val="000000"/>
                </a:solidFill>
                <a:latin typeface="Helvetica" charset="0"/>
                <a:ea typeface="Helvetica" charset="0"/>
                <a:cs typeface="Helvetica" charset="0"/>
                <a:sym typeface="Helvetica" charset="0"/>
              </a:defRPr>
            </a:lvl2pPr>
            <a:lvl3pPr marL="1143000" indent="-228600" eaLnBrk="0">
              <a:defRPr sz="2400">
                <a:solidFill>
                  <a:srgbClr val="000000"/>
                </a:solidFill>
                <a:latin typeface="Helvetica" charset="0"/>
                <a:ea typeface="Helvetica" charset="0"/>
                <a:cs typeface="Helvetica" charset="0"/>
                <a:sym typeface="Helvetica" charset="0"/>
              </a:defRPr>
            </a:lvl3pPr>
            <a:lvl4pPr marL="1600200" indent="-228600" eaLnBrk="0">
              <a:defRPr sz="2400">
                <a:solidFill>
                  <a:srgbClr val="000000"/>
                </a:solidFill>
                <a:latin typeface="Helvetica" charset="0"/>
                <a:ea typeface="Helvetica" charset="0"/>
                <a:cs typeface="Helvetica" charset="0"/>
                <a:sym typeface="Helvetica" charset="0"/>
              </a:defRPr>
            </a:lvl4pPr>
            <a:lvl5pPr marL="2057400" indent="-228600" eaLnBrk="0">
              <a:defRPr sz="2400">
                <a:solidFill>
                  <a:srgbClr val="000000"/>
                </a:solidFill>
                <a:latin typeface="Helvetica" charset="0"/>
                <a:ea typeface="Helvetica" charset="0"/>
                <a:cs typeface="Helvetica"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9pPr>
          </a:lstStyle>
          <a:p>
            <a:pPr eaLnBrk="1"/>
            <a:fld id="{04D4A8A0-0267-4943-949C-9CE4696058A1}" type="slidenum">
              <a:rPr lang="en-US" altLang="zh-CN" sz="1800"/>
              <a:pPr eaLnBrk="1"/>
              <a:t>15</a:t>
            </a:fld>
            <a:endParaRPr lang="en-US" altLang="zh-CN" sz="1200"/>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36"/>
          <p:cNvSpPr/>
          <p:nvPr/>
        </p:nvSpPr>
        <p:spPr>
          <a:xfrm>
            <a:off x="0" y="6475518"/>
            <a:ext cx="533401" cy="287128"/>
          </a:xfrm>
          <a:prstGeom prst="rect">
            <a:avLst/>
          </a:prstGeom>
          <a:ln w="12700">
            <a:miter lim="400000"/>
          </a:ln>
          <a:extLst>
            <a:ext uri="{C572A759-6A51-4108-AA02-DFA0A04FC94B}">
              <ma14:wrappingTextBoxFlag xmlns:ma14="http://schemas.microsoft.com/office/mac/drawingml/2011/main" val="1"/>
            </a:ext>
          </a:extLst>
        </p:spPr>
        <p:txBody>
          <a:bodyPr lIns="45719" tIns="45719" rIns="45719" bIns="45719" anchor="ctr">
            <a:spAutoFit/>
          </a:bodyPr>
          <a:lstStyle>
            <a:lvl1pPr defTabSz="914400">
              <a:defRPr sz="1800">
                <a:solidFill>
                  <a:srgbClr val="FFFFFF"/>
                </a:solidFill>
                <a:uFill>
                  <a:solidFill>
                    <a:srgbClr val="FFFFFF"/>
                  </a:solidFill>
                </a:uFill>
                <a:latin typeface="Helvetica"/>
                <a:ea typeface="Helvetica"/>
                <a:cs typeface="Helvetica"/>
                <a:sym typeface="Helvetica"/>
              </a:defRPr>
            </a:lvl1pPr>
          </a:lstStyle>
          <a:p>
            <a:pPr lvl="0">
              <a:defRPr>
                <a:solidFill>
                  <a:srgbClr val="000000"/>
                </a:solidFill>
                <a:uFillTx/>
              </a:defRPr>
            </a:pPr>
            <a:r>
              <a:rPr sz="1266">
                <a:solidFill>
                  <a:srgbClr val="FFFFFF"/>
                </a:solidFill>
                <a:uFill>
                  <a:solidFill>
                    <a:srgbClr val="FFFFFF"/>
                  </a:solidFill>
                </a:uFill>
              </a:rPr>
              <a:t>12</a:t>
            </a:r>
          </a:p>
        </p:txBody>
      </p:sp>
      <p:sp>
        <p:nvSpPr>
          <p:cNvPr id="37" name="Shape 37"/>
          <p:cNvSpPr/>
          <p:nvPr/>
        </p:nvSpPr>
        <p:spPr>
          <a:xfrm>
            <a:off x="1712913" y="342509"/>
            <a:ext cx="5454650" cy="405594"/>
          </a:xfrm>
          <a:prstGeom prst="rect">
            <a:avLst/>
          </a:prstGeom>
          <a:ln w="12700">
            <a:miter lim="400000"/>
          </a:ln>
          <a:extLst>
            <a:ext uri="{C572A759-6A51-4108-AA02-DFA0A04FC94B}">
              <ma14:wrappingTextBoxFlag xmlns:ma14="http://schemas.microsoft.com/office/mac/drawingml/2011/main" val="1"/>
            </a:ext>
          </a:extLst>
        </p:spPr>
        <p:txBody>
          <a:bodyPr lIns="72248" tIns="72248" rIns="72248" bIns="72248" anchor="ctr">
            <a:spAutoFit/>
          </a:bodyPr>
          <a:lstStyle>
            <a:lvl1pPr algn="l" defTabSz="1849120">
              <a:lnSpc>
                <a:spcPct val="80000"/>
              </a:lnSpc>
              <a:defRPr sz="3000" b="1" i="1">
                <a:uFill>
                  <a:solidFill/>
                </a:uFill>
                <a:latin typeface="Helvetica"/>
                <a:ea typeface="Helvetica"/>
                <a:cs typeface="Helvetica"/>
                <a:sym typeface="Helvetica"/>
              </a:defRPr>
            </a:lvl1pPr>
          </a:lstStyle>
          <a:p>
            <a:pPr lvl="0">
              <a:defRPr sz="1800" b="0" i="0">
                <a:uFillTx/>
              </a:defRPr>
            </a:pPr>
            <a:r>
              <a:rPr sz="2109" b="1" i="1">
                <a:uFill>
                  <a:solidFill/>
                </a:uFill>
              </a:rPr>
              <a:t>CREDITS AND ACKNOWLEDGEMENTS</a:t>
            </a:r>
          </a:p>
        </p:txBody>
      </p:sp>
      <p:sp>
        <p:nvSpPr>
          <p:cNvPr id="38" name="Shape 38"/>
          <p:cNvSpPr/>
          <p:nvPr/>
        </p:nvSpPr>
        <p:spPr>
          <a:xfrm>
            <a:off x="344487" y="1182687"/>
            <a:ext cx="2914651" cy="2950357"/>
          </a:xfrm>
          <a:prstGeom prst="rect">
            <a:avLst/>
          </a:prstGeom>
          <a:ln w="12700">
            <a:miter lim="400000"/>
          </a:ln>
          <a:extLst>
            <a:ext uri="{C572A759-6A51-4108-AA02-DFA0A04FC94B}">
              <ma14:wrappingTextBoxFlag xmlns:ma14="http://schemas.microsoft.com/office/mac/drawingml/2011/main" val="1"/>
            </a:ext>
          </a:extLst>
        </p:spPr>
        <p:txBody>
          <a:bodyPr lIns="50799" tIns="50799" rIns="50799" bIns="50799">
            <a:spAutoFit/>
          </a:bodyPr>
          <a:lstStyle/>
          <a:p>
            <a:pPr lvl="0" indent="95991" algn="l" defTabSz="912780">
              <a:spcBef>
                <a:spcPts val="492"/>
              </a:spcBef>
              <a:defRPr sz="1800"/>
            </a:pPr>
            <a:r>
              <a:rPr sz="1547" b="1" u="sng" dirty="0">
                <a:uFill>
                  <a:solidFill/>
                </a:uFill>
                <a:latin typeface="Helvetica"/>
                <a:ea typeface="Helvetica"/>
                <a:cs typeface="Helvetica"/>
                <a:sym typeface="Helvetica"/>
              </a:rPr>
              <a:t>NOAA AOML HWRF Team</a:t>
            </a:r>
          </a:p>
          <a:p>
            <a:pPr lvl="0" indent="95991" algn="l" defTabSz="912780">
              <a:spcBef>
                <a:spcPts val="492"/>
              </a:spcBef>
              <a:defRPr sz="1800"/>
            </a:pPr>
            <a:r>
              <a:rPr sz="1125" dirty="0">
                <a:uFill>
                  <a:solidFill/>
                </a:uFill>
                <a:latin typeface="Helvetica"/>
                <a:ea typeface="Helvetica"/>
                <a:cs typeface="Helvetica"/>
                <a:sym typeface="Helvetica"/>
              </a:rPr>
              <a:t>Dr. S. G. Gopalakrishnan</a:t>
            </a:r>
          </a:p>
          <a:p>
            <a:pPr lvl="0" indent="95991" algn="l" defTabSz="912780">
              <a:spcBef>
                <a:spcPts val="492"/>
              </a:spcBef>
              <a:defRPr sz="1800"/>
            </a:pPr>
            <a:r>
              <a:rPr sz="1125" dirty="0">
                <a:uFill>
                  <a:solidFill/>
                </a:uFill>
                <a:latin typeface="Helvetica"/>
                <a:ea typeface="Helvetica"/>
                <a:cs typeface="Helvetica"/>
                <a:sym typeface="Helvetica"/>
              </a:rPr>
              <a:t>Dr. Xuejin Zhang</a:t>
            </a:r>
          </a:p>
          <a:p>
            <a:pPr lvl="0" indent="95991" algn="l" defTabSz="912780">
              <a:spcBef>
                <a:spcPts val="492"/>
              </a:spcBef>
              <a:defRPr sz="1800"/>
            </a:pPr>
            <a:r>
              <a:rPr sz="1125" dirty="0">
                <a:uFill>
                  <a:solidFill/>
                </a:uFill>
                <a:latin typeface="Helvetica"/>
                <a:ea typeface="Helvetica"/>
                <a:cs typeface="Helvetica"/>
                <a:sym typeface="Helvetica"/>
              </a:rPr>
              <a:t>Dr. Thiago </a:t>
            </a:r>
            <a:r>
              <a:rPr sz="1125" dirty="0" smtClean="0">
                <a:uFill>
                  <a:solidFill/>
                </a:uFill>
                <a:latin typeface="Helvetica"/>
                <a:ea typeface="Helvetica"/>
                <a:cs typeface="Helvetica"/>
                <a:sym typeface="Helvetica"/>
              </a:rPr>
              <a:t>Quirino</a:t>
            </a:r>
            <a:endParaRPr sz="1125" dirty="0">
              <a:uFill>
                <a:solidFill/>
              </a:uFill>
              <a:latin typeface="Helvetica"/>
              <a:ea typeface="Helvetica"/>
              <a:cs typeface="Helvetica"/>
              <a:sym typeface="Helvetica"/>
            </a:endParaRPr>
          </a:p>
          <a:p>
            <a:pPr lvl="0" indent="95991" algn="l" defTabSz="912780">
              <a:spcBef>
                <a:spcPts val="492"/>
              </a:spcBef>
              <a:defRPr sz="1800"/>
            </a:pPr>
            <a:r>
              <a:rPr sz="1125" dirty="0" smtClean="0">
                <a:uFill>
                  <a:solidFill/>
                </a:uFill>
                <a:latin typeface="Helvetica"/>
                <a:ea typeface="Helvetica"/>
                <a:cs typeface="Helvetica"/>
                <a:sym typeface="Helvetica"/>
              </a:rPr>
              <a:t>Dr</a:t>
            </a:r>
            <a:r>
              <a:rPr sz="1125" dirty="0">
                <a:uFill>
                  <a:solidFill/>
                </a:uFill>
                <a:latin typeface="Helvetica"/>
                <a:ea typeface="Helvetica"/>
                <a:cs typeface="Helvetica"/>
                <a:sym typeface="Helvetica"/>
              </a:rPr>
              <a:t>. Hua </a:t>
            </a:r>
            <a:r>
              <a:rPr sz="1125" dirty="0" smtClean="0">
                <a:uFill>
                  <a:solidFill/>
                </a:uFill>
                <a:latin typeface="Helvetica"/>
                <a:ea typeface="Helvetica"/>
                <a:cs typeface="Helvetica"/>
                <a:sym typeface="Helvetica"/>
              </a:rPr>
              <a:t>Chen</a:t>
            </a:r>
            <a:endParaRPr lang="en-US" sz="1125" dirty="0" smtClean="0">
              <a:uFill>
                <a:solidFill/>
              </a:uFill>
              <a:latin typeface="Helvetica"/>
              <a:ea typeface="Helvetica"/>
              <a:cs typeface="Helvetica"/>
              <a:sym typeface="Helvetica"/>
            </a:endParaRPr>
          </a:p>
          <a:p>
            <a:pPr lvl="0" indent="95991" algn="l" defTabSz="912780">
              <a:spcBef>
                <a:spcPts val="492"/>
              </a:spcBef>
              <a:defRPr sz="1800"/>
            </a:pPr>
            <a:r>
              <a:rPr lang="en-US" sz="1125" dirty="0" smtClean="0">
                <a:uFill>
                  <a:solidFill/>
                </a:uFill>
                <a:latin typeface="Helvetica"/>
                <a:ea typeface="Helvetica"/>
                <a:cs typeface="Helvetica"/>
                <a:sym typeface="Helvetica"/>
              </a:rPr>
              <a:t>Mr.Stanley Goldenberg</a:t>
            </a:r>
          </a:p>
          <a:p>
            <a:pPr lvl="0" indent="95991" algn="l" defTabSz="912780">
              <a:spcBef>
                <a:spcPts val="492"/>
              </a:spcBef>
              <a:defRPr sz="1800"/>
            </a:pPr>
            <a:r>
              <a:rPr sz="1125" dirty="0" smtClean="0">
                <a:uFill>
                  <a:solidFill/>
                </a:uFill>
                <a:latin typeface="Helvetica"/>
                <a:ea typeface="Helvetica"/>
                <a:cs typeface="Helvetica"/>
                <a:sym typeface="Helvetica"/>
              </a:rPr>
              <a:t>Dr</a:t>
            </a:r>
            <a:r>
              <a:rPr sz="1125" dirty="0">
                <a:uFill>
                  <a:solidFill/>
                </a:uFill>
                <a:latin typeface="Helvetica"/>
                <a:ea typeface="Helvetica"/>
                <a:cs typeface="Helvetica"/>
                <a:sym typeface="Helvetica"/>
              </a:rPr>
              <a:t>. Javier </a:t>
            </a:r>
            <a:r>
              <a:rPr sz="1125" dirty="0" smtClean="0">
                <a:uFill>
                  <a:solidFill/>
                </a:uFill>
                <a:latin typeface="Helvetica"/>
                <a:ea typeface="Helvetica"/>
                <a:cs typeface="Helvetica"/>
                <a:sym typeface="Helvetica"/>
              </a:rPr>
              <a:t>Delgado</a:t>
            </a:r>
            <a:endParaRPr lang="en-US" sz="1125" dirty="0" smtClean="0">
              <a:uFill>
                <a:solidFill/>
              </a:uFill>
              <a:latin typeface="Helvetica"/>
              <a:ea typeface="Helvetica"/>
              <a:cs typeface="Helvetica"/>
              <a:sym typeface="Helvetica"/>
            </a:endParaRPr>
          </a:p>
          <a:p>
            <a:pPr marL="0" marR="0" lvl="0" indent="95991" algn="l" defTabSz="912780" rtl="0" eaLnBrk="1" fontAlgn="base" latinLnBrk="0" hangingPunct="0">
              <a:lnSpc>
                <a:spcPct val="100000"/>
              </a:lnSpc>
              <a:spcBef>
                <a:spcPts val="492"/>
              </a:spcBef>
              <a:spcAft>
                <a:spcPct val="0"/>
              </a:spcAft>
              <a:buClrTx/>
              <a:buSzTx/>
              <a:buFontTx/>
              <a:buNone/>
              <a:tabLst/>
              <a:defRPr sz="1800"/>
            </a:pPr>
            <a:r>
              <a:rPr lang="en-US" sz="1125" dirty="0" smtClean="0">
                <a:uFill>
                  <a:solidFill/>
                </a:uFill>
                <a:latin typeface="Helvetica"/>
                <a:ea typeface="Helvetica"/>
                <a:cs typeface="Helvetica"/>
                <a:sym typeface="Helvetica"/>
              </a:rPr>
              <a:t>Dr. Joseph</a:t>
            </a:r>
            <a:r>
              <a:rPr lang="en-US" sz="1125" baseline="0" dirty="0" smtClean="0">
                <a:uFill>
                  <a:solidFill/>
                </a:uFill>
                <a:latin typeface="Helvetica"/>
                <a:ea typeface="Helvetica"/>
                <a:cs typeface="Helvetica"/>
                <a:sym typeface="Helvetica"/>
              </a:rPr>
              <a:t> </a:t>
            </a:r>
            <a:r>
              <a:rPr lang="en-US" sz="1125" baseline="0" dirty="0" err="1" smtClean="0">
                <a:uFill>
                  <a:solidFill/>
                </a:uFill>
                <a:latin typeface="Helvetica"/>
                <a:ea typeface="Helvetica"/>
                <a:cs typeface="Helvetica"/>
                <a:sym typeface="Helvetica"/>
              </a:rPr>
              <a:t>Prusa</a:t>
            </a:r>
            <a:endParaRPr lang="en-US" sz="1125" baseline="0" dirty="0" smtClean="0">
              <a:uFill>
                <a:solidFill/>
              </a:uFill>
              <a:latin typeface="Helvetica"/>
              <a:ea typeface="Helvetica"/>
              <a:cs typeface="Helvetica"/>
              <a:sym typeface="Helvetica"/>
            </a:endParaRPr>
          </a:p>
          <a:p>
            <a:pPr marL="0" marR="0" lvl="0" indent="95991" algn="l" defTabSz="912780" rtl="0" eaLnBrk="1" fontAlgn="base" latinLnBrk="0" hangingPunct="0">
              <a:lnSpc>
                <a:spcPct val="100000"/>
              </a:lnSpc>
              <a:spcBef>
                <a:spcPts val="492"/>
              </a:spcBef>
              <a:spcAft>
                <a:spcPct val="0"/>
              </a:spcAft>
              <a:buClrTx/>
              <a:buSzTx/>
              <a:buFontTx/>
              <a:buNone/>
              <a:tabLst/>
              <a:defRPr sz="1800"/>
            </a:pPr>
            <a:r>
              <a:rPr lang="en-US" sz="1125" baseline="0" dirty="0" smtClean="0">
                <a:uFill>
                  <a:solidFill/>
                </a:uFill>
                <a:latin typeface="Helvetica"/>
                <a:ea typeface="Helvetica"/>
                <a:cs typeface="Helvetica"/>
                <a:sym typeface="Helvetica"/>
              </a:rPr>
              <a:t>Dr.Jun Zhang</a:t>
            </a:r>
          </a:p>
          <a:p>
            <a:pPr lvl="0" indent="95991" algn="l" defTabSz="912780">
              <a:spcBef>
                <a:spcPts val="492"/>
              </a:spcBef>
              <a:defRPr sz="1800"/>
            </a:pPr>
            <a:r>
              <a:rPr lang="en-US" sz="1125" dirty="0" smtClean="0">
                <a:uFill>
                  <a:solidFill/>
                </a:uFill>
                <a:latin typeface="Helvetica"/>
                <a:ea typeface="Helvetica"/>
                <a:cs typeface="Helvetica"/>
                <a:sym typeface="Helvetica"/>
              </a:rPr>
              <a:t>Mr.Robert Black</a:t>
            </a:r>
          </a:p>
          <a:p>
            <a:pPr lvl="0" indent="95991" algn="l" defTabSz="912780">
              <a:spcBef>
                <a:spcPts val="492"/>
              </a:spcBef>
              <a:defRPr sz="1800"/>
            </a:pPr>
            <a:r>
              <a:rPr lang="en-US" sz="1125" baseline="0" dirty="0" smtClean="0">
                <a:uFill>
                  <a:solidFill/>
                </a:uFill>
                <a:latin typeface="Helvetica"/>
                <a:ea typeface="Helvetica"/>
                <a:cs typeface="Helvetica"/>
                <a:sym typeface="Helvetica"/>
              </a:rPr>
              <a:t>Russell </a:t>
            </a:r>
            <a:r>
              <a:rPr lang="en-US" sz="1125" baseline="0" dirty="0" err="1" smtClean="0">
                <a:uFill>
                  <a:solidFill/>
                </a:uFill>
                <a:latin typeface="Helvetica"/>
                <a:ea typeface="Helvetica"/>
                <a:cs typeface="Helvetica"/>
                <a:sym typeface="Helvetica"/>
              </a:rPr>
              <a:t>St.Fluer</a:t>
            </a:r>
            <a:endParaRPr lang="en-US" sz="1125" baseline="0" dirty="0" smtClean="0">
              <a:uFill>
                <a:solidFill/>
              </a:uFill>
              <a:latin typeface="Helvetica"/>
              <a:ea typeface="Helvetica"/>
              <a:cs typeface="Helvetica"/>
              <a:sym typeface="Helvetica"/>
            </a:endParaRPr>
          </a:p>
          <a:p>
            <a:pPr lvl="0" indent="95991" algn="l" defTabSz="912780">
              <a:spcBef>
                <a:spcPts val="492"/>
              </a:spcBef>
              <a:defRPr sz="1800"/>
            </a:pPr>
            <a:endParaRPr sz="1125" dirty="0">
              <a:uFill>
                <a:solidFill/>
              </a:uFill>
              <a:latin typeface="Helvetica"/>
              <a:ea typeface="Helvetica"/>
              <a:cs typeface="Helvetica"/>
              <a:sym typeface="Helvetica"/>
            </a:endParaRPr>
          </a:p>
        </p:txBody>
      </p:sp>
      <p:sp>
        <p:nvSpPr>
          <p:cNvPr id="39" name="Shape 39"/>
          <p:cNvSpPr/>
          <p:nvPr/>
        </p:nvSpPr>
        <p:spPr>
          <a:xfrm>
            <a:off x="3271837" y="1182687"/>
            <a:ext cx="3003551" cy="2475869"/>
          </a:xfrm>
          <a:prstGeom prst="rect">
            <a:avLst/>
          </a:prstGeom>
          <a:ln w="12700">
            <a:miter lim="400000"/>
          </a:ln>
          <a:extLst>
            <a:ext uri="{C572A759-6A51-4108-AA02-DFA0A04FC94B}">
              <ma14:wrappingTextBoxFlag xmlns:ma14="http://schemas.microsoft.com/office/mac/drawingml/2011/main" val="1"/>
            </a:ext>
          </a:extLst>
        </p:spPr>
        <p:txBody>
          <a:bodyPr lIns="50799" tIns="50799" rIns="50799" bIns="50799">
            <a:spAutoFit/>
          </a:bodyPr>
          <a:lstStyle/>
          <a:p>
            <a:pPr lvl="0" indent="95991" algn="l" defTabSz="912780">
              <a:spcBef>
                <a:spcPts val="492"/>
              </a:spcBef>
              <a:defRPr sz="1800"/>
            </a:pPr>
            <a:r>
              <a:rPr sz="1547" b="1" u="sng">
                <a:uFill>
                  <a:solidFill/>
                </a:uFill>
                <a:latin typeface="Helvetica"/>
                <a:ea typeface="Helvetica"/>
                <a:cs typeface="Helvetica"/>
                <a:sym typeface="Helvetica"/>
              </a:rPr>
              <a:t>NOAA NCEP HWRF Team</a:t>
            </a:r>
          </a:p>
          <a:p>
            <a:pPr lvl="0" indent="95991" algn="l" defTabSz="912780">
              <a:spcBef>
                <a:spcPts val="492"/>
              </a:spcBef>
              <a:defRPr sz="1800"/>
            </a:pPr>
            <a:r>
              <a:rPr sz="1125">
                <a:uFill>
                  <a:solidFill/>
                </a:uFill>
                <a:latin typeface="Helvetica"/>
                <a:ea typeface="Helvetica"/>
                <a:cs typeface="Helvetica"/>
                <a:sym typeface="Helvetica"/>
              </a:rPr>
              <a:t>Dr. Vijay Tallapragada</a:t>
            </a:r>
          </a:p>
          <a:p>
            <a:pPr lvl="0" indent="95991" algn="l" defTabSz="912780">
              <a:spcBef>
                <a:spcPts val="492"/>
              </a:spcBef>
              <a:defRPr sz="1800"/>
            </a:pPr>
            <a:r>
              <a:rPr sz="1125">
                <a:uFill>
                  <a:solidFill/>
                </a:uFill>
                <a:latin typeface="Helvetica"/>
                <a:ea typeface="Helvetica"/>
                <a:cs typeface="Helvetica"/>
                <a:sym typeface="Helvetica"/>
              </a:rPr>
              <a:t>Dr. Young Kwon</a:t>
            </a:r>
          </a:p>
          <a:p>
            <a:pPr lvl="0" indent="95991" algn="l" defTabSz="912780">
              <a:spcBef>
                <a:spcPts val="492"/>
              </a:spcBef>
              <a:defRPr sz="1800"/>
            </a:pPr>
            <a:r>
              <a:rPr sz="1125">
                <a:uFill>
                  <a:solidFill/>
                </a:uFill>
                <a:latin typeface="Helvetica"/>
                <a:ea typeface="Helvetica"/>
                <a:cs typeface="Helvetica"/>
                <a:sym typeface="Helvetica"/>
              </a:rPr>
              <a:t>Dr. Qingfu Liu</a:t>
            </a:r>
          </a:p>
          <a:p>
            <a:pPr lvl="0" indent="95991" algn="l" defTabSz="912780">
              <a:spcBef>
                <a:spcPts val="492"/>
              </a:spcBef>
              <a:defRPr sz="1800"/>
            </a:pPr>
            <a:r>
              <a:rPr sz="1125">
                <a:uFill>
                  <a:solidFill/>
                </a:uFill>
                <a:latin typeface="Helvetica"/>
                <a:ea typeface="Helvetica"/>
                <a:cs typeface="Helvetica"/>
                <a:sym typeface="Helvetica"/>
              </a:rPr>
              <a:t>Dr. Zhan Zhang</a:t>
            </a:r>
          </a:p>
          <a:p>
            <a:pPr lvl="0" indent="95991" algn="l" defTabSz="912780">
              <a:spcBef>
                <a:spcPts val="492"/>
              </a:spcBef>
              <a:defRPr sz="1800"/>
            </a:pPr>
            <a:r>
              <a:rPr sz="1125">
                <a:uFill>
                  <a:solidFill/>
                </a:uFill>
                <a:latin typeface="Helvetica"/>
                <a:ea typeface="Helvetica"/>
                <a:cs typeface="Helvetica"/>
                <a:sym typeface="Helvetica"/>
              </a:rPr>
              <a:t>Dr. Samuel Trahan</a:t>
            </a:r>
          </a:p>
          <a:p>
            <a:pPr lvl="0" indent="95991" algn="l" defTabSz="912780">
              <a:spcBef>
                <a:spcPts val="492"/>
              </a:spcBef>
              <a:defRPr sz="1800"/>
            </a:pPr>
            <a:r>
              <a:rPr sz="1125">
                <a:uFill>
                  <a:solidFill/>
                </a:uFill>
                <a:latin typeface="Helvetica"/>
                <a:ea typeface="Helvetica"/>
                <a:cs typeface="Helvetica"/>
                <a:sym typeface="Helvetica"/>
              </a:rPr>
              <a:t>Dr. Weiguo Wang</a:t>
            </a:r>
          </a:p>
          <a:p>
            <a:pPr lvl="0" indent="95991" algn="l" defTabSz="912780">
              <a:spcBef>
                <a:spcPts val="492"/>
              </a:spcBef>
              <a:defRPr sz="1800"/>
            </a:pPr>
            <a:r>
              <a:rPr sz="1125">
                <a:uFill>
                  <a:solidFill/>
                </a:uFill>
                <a:latin typeface="Helvetica"/>
                <a:ea typeface="Helvetica"/>
                <a:cs typeface="Helvetica"/>
                <a:sym typeface="Helvetica"/>
              </a:rPr>
              <a:t>Dr. Chanh Kieu</a:t>
            </a:r>
          </a:p>
          <a:p>
            <a:pPr lvl="0" indent="95991" algn="l" defTabSz="912780">
              <a:spcBef>
                <a:spcPts val="492"/>
              </a:spcBef>
              <a:defRPr sz="1800"/>
            </a:pPr>
            <a:r>
              <a:rPr sz="1125">
                <a:uFill>
                  <a:solidFill/>
                </a:uFill>
                <a:latin typeface="Helvetica"/>
                <a:ea typeface="Helvetica"/>
                <a:cs typeface="Helvetica"/>
                <a:sym typeface="Helvetica"/>
              </a:rPr>
              <a:t>Dr. Mingjing Tong</a:t>
            </a:r>
          </a:p>
          <a:p>
            <a:pPr lvl="0" indent="95991" algn="l" defTabSz="912780">
              <a:spcBef>
                <a:spcPts val="492"/>
              </a:spcBef>
              <a:defRPr sz="1800"/>
            </a:pPr>
            <a:r>
              <a:rPr sz="1125">
                <a:uFill>
                  <a:solidFill/>
                </a:uFill>
                <a:latin typeface="Helvetica"/>
                <a:ea typeface="Helvetica"/>
                <a:cs typeface="Helvetica"/>
                <a:sym typeface="Helvetica"/>
              </a:rPr>
              <a:t>Dr. Hyun Sook Kim</a:t>
            </a:r>
          </a:p>
        </p:txBody>
      </p:sp>
      <p:pic>
        <p:nvPicPr>
          <p:cNvPr id="40" name="image2.jpg" descr="image2.jpg"/>
          <p:cNvPicPr/>
          <p:nvPr/>
        </p:nvPicPr>
        <p:blipFill>
          <a:blip r:embed="rId2">
            <a:extLst/>
          </a:blip>
          <a:stretch>
            <a:fillRect/>
          </a:stretch>
        </p:blipFill>
        <p:spPr>
          <a:xfrm>
            <a:off x="715962" y="5638800"/>
            <a:ext cx="6388101" cy="709613"/>
          </a:xfrm>
          <a:prstGeom prst="rect">
            <a:avLst/>
          </a:prstGeom>
          <a:ln w="12700">
            <a:miter lim="400000"/>
          </a:ln>
        </p:spPr>
      </p:pic>
      <p:sp>
        <p:nvSpPr>
          <p:cNvPr id="41" name="Shape 41"/>
          <p:cNvSpPr/>
          <p:nvPr/>
        </p:nvSpPr>
        <p:spPr>
          <a:xfrm>
            <a:off x="6248400" y="1336821"/>
            <a:ext cx="2743201" cy="720580"/>
          </a:xfrm>
          <a:prstGeom prst="rect">
            <a:avLst/>
          </a:prstGeom>
          <a:ln w="12700">
            <a:miter lim="400000"/>
          </a:ln>
          <a:extLst>
            <a:ext uri="{C572A759-6A51-4108-AA02-DFA0A04FC94B}">
              <ma14:wrappingTextBoxFlag xmlns:ma14="http://schemas.microsoft.com/office/mac/drawingml/2011/main" val="1"/>
            </a:ext>
          </a:extLst>
        </p:spPr>
        <p:txBody>
          <a:bodyPr lIns="50799" tIns="50799" rIns="50799" bIns="50799" anchor="b">
            <a:spAutoFit/>
          </a:bodyPr>
          <a:lstStyle/>
          <a:p>
            <a:pPr lvl="0" algn="l" defTabSz="912780">
              <a:spcBef>
                <a:spcPts val="281"/>
              </a:spcBef>
              <a:defRPr sz="1800"/>
            </a:pPr>
            <a:r>
              <a:rPr sz="1266" b="1" u="sng" dirty="0">
                <a:uFill>
                  <a:solidFill/>
                </a:uFill>
                <a:latin typeface="Helvetica"/>
                <a:ea typeface="Helvetica"/>
                <a:cs typeface="Helvetica"/>
                <a:sym typeface="Helvetica"/>
              </a:rPr>
              <a:t>NOAA/ESRL Modeling Team</a:t>
            </a:r>
            <a:endParaRPr sz="1266" u="sng" dirty="0">
              <a:uFill>
                <a:solidFill/>
              </a:uFill>
              <a:latin typeface="Helvetica"/>
              <a:ea typeface="Helvetica"/>
              <a:cs typeface="Helvetica"/>
              <a:sym typeface="Helvetica"/>
            </a:endParaRPr>
          </a:p>
          <a:p>
            <a:pPr lvl="0" algn="l" defTabSz="912780">
              <a:spcBef>
                <a:spcPts val="281"/>
              </a:spcBef>
              <a:defRPr sz="1800"/>
            </a:pPr>
            <a:r>
              <a:rPr sz="1125" dirty="0">
                <a:uFill>
                  <a:solidFill/>
                </a:uFill>
                <a:latin typeface="Helvetica"/>
                <a:ea typeface="Helvetica"/>
                <a:cs typeface="Helvetica"/>
                <a:sym typeface="Helvetica"/>
              </a:rPr>
              <a:t>Dr.Jian-Wen Bao</a:t>
            </a:r>
          </a:p>
          <a:p>
            <a:pPr lvl="0" algn="l" defTabSz="912780">
              <a:spcBef>
                <a:spcPts val="281"/>
              </a:spcBef>
              <a:defRPr sz="1800"/>
            </a:pPr>
            <a:r>
              <a:rPr sz="1125" dirty="0" smtClean="0">
                <a:uFill>
                  <a:solidFill/>
                </a:uFill>
                <a:latin typeface="Helvetica"/>
                <a:ea typeface="Helvetica"/>
                <a:cs typeface="Helvetica"/>
                <a:sym typeface="Helvetica"/>
              </a:rPr>
              <a:t>S.A.Michelson</a:t>
            </a:r>
            <a:endParaRPr lang="en-US" sz="1125" dirty="0" smtClean="0">
              <a:uFill>
                <a:solidFill/>
              </a:uFill>
              <a:latin typeface="Helvetica"/>
              <a:ea typeface="Helvetica"/>
              <a:cs typeface="Helvetica"/>
              <a:sym typeface="Helvetica"/>
            </a:endParaRPr>
          </a:p>
        </p:txBody>
      </p:sp>
      <p:sp>
        <p:nvSpPr>
          <p:cNvPr id="42" name="Shape 42"/>
          <p:cNvSpPr/>
          <p:nvPr/>
        </p:nvSpPr>
        <p:spPr>
          <a:xfrm>
            <a:off x="6243297" y="2155667"/>
            <a:ext cx="2368550" cy="1271243"/>
          </a:xfrm>
          <a:prstGeom prst="rect">
            <a:avLst/>
          </a:prstGeom>
          <a:ln w="12700">
            <a:miter lim="400000"/>
          </a:ln>
          <a:extLst>
            <a:ext uri="{C572A759-6A51-4108-AA02-DFA0A04FC94B}">
              <ma14:wrappingTextBoxFlag xmlns:ma14="http://schemas.microsoft.com/office/mac/drawingml/2011/main" val="1"/>
            </a:ext>
          </a:extLst>
        </p:spPr>
        <p:txBody>
          <a:bodyPr lIns="50799" tIns="50799" rIns="50799" bIns="50799">
            <a:spAutoFit/>
          </a:bodyPr>
          <a:lstStyle/>
          <a:p>
            <a:pPr lvl="0" algn="l" defTabSz="912780">
              <a:defRPr sz="1800"/>
            </a:pPr>
            <a:r>
              <a:rPr sz="1547" b="1" u="sng">
                <a:uFill>
                  <a:solidFill/>
                </a:uFill>
                <a:latin typeface="Helvetica"/>
                <a:ea typeface="Helvetica"/>
                <a:cs typeface="Helvetica"/>
                <a:sym typeface="Helvetica"/>
              </a:rPr>
              <a:t>DTC/NCAR</a:t>
            </a:r>
          </a:p>
          <a:p>
            <a:pPr lvl="0" algn="l" defTabSz="912780">
              <a:defRPr sz="1800"/>
            </a:pPr>
            <a:r>
              <a:rPr sz="1125">
                <a:uFill>
                  <a:solidFill/>
                </a:uFill>
                <a:latin typeface="Helvetica"/>
                <a:ea typeface="Helvetica"/>
                <a:cs typeface="Helvetica"/>
                <a:sym typeface="Helvetica"/>
              </a:rPr>
              <a:t>code support and management</a:t>
            </a:r>
          </a:p>
          <a:p>
            <a:pPr lvl="0" algn="l" defTabSz="912780">
              <a:defRPr sz="1800"/>
            </a:pPr>
            <a:r>
              <a:rPr sz="1547" b="1" u="sng">
                <a:uFill>
                  <a:solidFill/>
                </a:uFill>
                <a:latin typeface="Helvetica"/>
                <a:ea typeface="Helvetica"/>
                <a:cs typeface="Helvetica"/>
                <a:sym typeface="Helvetica"/>
              </a:rPr>
              <a:t>Partners</a:t>
            </a:r>
          </a:p>
          <a:p>
            <a:pPr lvl="0" algn="l" defTabSz="912780">
              <a:defRPr sz="1800"/>
            </a:pPr>
            <a:r>
              <a:rPr sz="1125">
                <a:uFill>
                  <a:solidFill/>
                </a:uFill>
                <a:latin typeface="Helvetica"/>
                <a:ea typeface="Helvetica"/>
                <a:cs typeface="Helvetica"/>
                <a:sym typeface="Helvetica"/>
              </a:rPr>
              <a:t>JPL/NASA, Pasadena</a:t>
            </a:r>
          </a:p>
          <a:p>
            <a:pPr lvl="0" algn="l" defTabSz="912780">
              <a:defRPr sz="1800"/>
            </a:pPr>
            <a:r>
              <a:rPr sz="1125">
                <a:uFill>
                  <a:solidFill/>
                </a:uFill>
                <a:latin typeface="Helvetica"/>
                <a:ea typeface="Helvetica"/>
                <a:cs typeface="Helvetica"/>
                <a:sym typeface="Helvetica"/>
              </a:rPr>
              <a:t>Purdue University</a:t>
            </a:r>
          </a:p>
          <a:p>
            <a:pPr lvl="0" algn="l" defTabSz="912780">
              <a:defRPr sz="1800"/>
            </a:pPr>
            <a:r>
              <a:rPr sz="1125">
                <a:uFill>
                  <a:solidFill/>
                </a:uFill>
                <a:latin typeface="Helvetica"/>
                <a:ea typeface="Helvetica"/>
                <a:cs typeface="Helvetica"/>
                <a:sym typeface="Helvetica"/>
              </a:rPr>
              <a:t>IIT.BBSR &amp; IMD, India</a:t>
            </a:r>
          </a:p>
        </p:txBody>
      </p:sp>
      <p:sp>
        <p:nvSpPr>
          <p:cNvPr id="43" name="Shape 43"/>
          <p:cNvSpPr/>
          <p:nvPr/>
        </p:nvSpPr>
        <p:spPr>
          <a:xfrm>
            <a:off x="457200" y="4392612"/>
            <a:ext cx="5276851" cy="621963"/>
          </a:xfrm>
          <a:prstGeom prst="rect">
            <a:avLst/>
          </a:prstGeom>
          <a:ln w="12700">
            <a:miter lim="400000"/>
          </a:ln>
          <a:extLst>
            <a:ext uri="{C572A759-6A51-4108-AA02-DFA0A04FC94B}">
              <ma14:wrappingTextBoxFlag xmlns:ma14="http://schemas.microsoft.com/office/mac/drawingml/2011/main" val="1"/>
            </a:ext>
          </a:extLst>
        </p:spPr>
        <p:txBody>
          <a:bodyPr lIns="50799" tIns="50799" rIns="50799" bIns="50799">
            <a:spAutoFit/>
          </a:bodyPr>
          <a:lstStyle>
            <a:lvl1pPr algn="l" defTabSz="1298222">
              <a:defRPr sz="1600" i="1">
                <a:uFill>
                  <a:solidFill/>
                </a:uFill>
                <a:latin typeface="Helvetica"/>
                <a:ea typeface="Helvetica"/>
                <a:cs typeface="Helvetica"/>
                <a:sym typeface="Helvetica"/>
              </a:defRPr>
            </a:lvl1pPr>
          </a:lstStyle>
          <a:p>
            <a:pPr lvl="0">
              <a:defRPr sz="1800" i="0">
                <a:uFillTx/>
              </a:defRPr>
            </a:pPr>
            <a:r>
              <a:rPr sz="1125" i="1">
                <a:uFill>
                  <a:solidFill/>
                </a:uFill>
              </a:rPr>
              <a:t>Thanks to Dr. Frank Marks and Dr.Robert Atlas for their sustained support of the AOML modeling activities and my esteemed colleagues at HRD for scientific insights.</a:t>
            </a:r>
          </a:p>
        </p:txBody>
      </p:sp>
      <p:grpSp>
        <p:nvGrpSpPr>
          <p:cNvPr id="62" name="Group 62"/>
          <p:cNvGrpSpPr/>
          <p:nvPr/>
        </p:nvGrpSpPr>
        <p:grpSpPr>
          <a:xfrm>
            <a:off x="5791199" y="3667124"/>
            <a:ext cx="2971803" cy="1643564"/>
            <a:chOff x="-1" y="-1"/>
            <a:chExt cx="4226563" cy="2337512"/>
          </a:xfrm>
        </p:grpSpPr>
        <p:grpSp>
          <p:nvGrpSpPr>
            <p:cNvPr id="46" name="Group 46"/>
            <p:cNvGrpSpPr/>
            <p:nvPr/>
          </p:nvGrpSpPr>
          <p:grpSpPr>
            <a:xfrm>
              <a:off x="1311769" y="-1"/>
              <a:ext cx="1286032" cy="439713"/>
              <a:chOff x="-65" y="0"/>
              <a:chExt cx="1286031" cy="439711"/>
            </a:xfrm>
          </p:grpSpPr>
          <p:sp>
            <p:nvSpPr>
              <p:cNvPr id="44" name="Shape 44"/>
              <p:cNvSpPr/>
              <p:nvPr/>
            </p:nvSpPr>
            <p:spPr>
              <a:xfrm>
                <a:off x="0" y="0"/>
                <a:ext cx="1285966" cy="439711"/>
              </a:xfrm>
              <a:prstGeom prst="rect">
                <a:avLst/>
              </a:prstGeom>
              <a:solidFill>
                <a:srgbClr val="CFE7F5"/>
              </a:solidFill>
              <a:ln w="3175" cap="flat">
                <a:solidFill>
                  <a:srgbClr val="808080"/>
                </a:solidFill>
                <a:prstDash val="solid"/>
                <a:round/>
              </a:ln>
              <a:effectLst/>
            </p:spPr>
            <p:txBody>
              <a:bodyPr wrap="square" lIns="45719" tIns="45719" rIns="45719" bIns="45719" numCol="1" anchor="ctr">
                <a:noAutofit/>
              </a:bodyPr>
              <a:lstStyle/>
              <a:p>
                <a:pPr lvl="0" algn="l" defTabSz="642915">
                  <a:defRPr sz="2400">
                    <a:uFill>
                      <a:solidFill/>
                    </a:uFill>
                    <a:latin typeface="Arial"/>
                    <a:ea typeface="Arial"/>
                    <a:cs typeface="Arial"/>
                    <a:sym typeface="Arial"/>
                  </a:defRPr>
                </a:pPr>
                <a:endParaRPr sz="1687"/>
              </a:p>
            </p:txBody>
          </p:sp>
          <p:sp>
            <p:nvSpPr>
              <p:cNvPr id="45" name="Shape 45"/>
              <p:cNvSpPr/>
              <p:nvPr/>
            </p:nvSpPr>
            <p:spPr>
              <a:xfrm>
                <a:off x="-65" y="52180"/>
                <a:ext cx="1237263" cy="3359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8055" tIns="58055" rIns="58055" bIns="58055" numCol="1" anchor="ctr">
                <a:spAutoFit/>
              </a:bodyPr>
              <a:lstStyle>
                <a:lvl1pPr algn="l" defTabSz="914400">
                  <a:defRPr sz="1100" b="1">
                    <a:uFill>
                      <a:solidFill/>
                    </a:uFill>
                    <a:latin typeface="Helvetica"/>
                    <a:ea typeface="Helvetica"/>
                    <a:cs typeface="Helvetica"/>
                    <a:sym typeface="Helvetica"/>
                  </a:defRPr>
                </a:lvl1pPr>
              </a:lstStyle>
              <a:p>
                <a:pPr lvl="0">
                  <a:defRPr sz="1800" b="0">
                    <a:uFillTx/>
                  </a:defRPr>
                </a:pPr>
                <a:r>
                  <a:rPr sz="773" b="1">
                    <a:uFill>
                      <a:solidFill/>
                    </a:uFill>
                  </a:rPr>
                  <a:t>HWRF: EMC</a:t>
                </a:r>
              </a:p>
            </p:txBody>
          </p:sp>
        </p:grpSp>
        <p:grpSp>
          <p:nvGrpSpPr>
            <p:cNvPr id="49" name="Group 49"/>
            <p:cNvGrpSpPr/>
            <p:nvPr/>
          </p:nvGrpSpPr>
          <p:grpSpPr>
            <a:xfrm>
              <a:off x="2597799" y="795091"/>
              <a:ext cx="1285969" cy="547953"/>
              <a:chOff x="0" y="0"/>
              <a:chExt cx="1285967" cy="547952"/>
            </a:xfrm>
          </p:grpSpPr>
          <p:sp>
            <p:nvSpPr>
              <p:cNvPr id="47" name="Shape 47"/>
              <p:cNvSpPr/>
              <p:nvPr/>
            </p:nvSpPr>
            <p:spPr>
              <a:xfrm>
                <a:off x="0" y="0"/>
                <a:ext cx="1285967" cy="439712"/>
              </a:xfrm>
              <a:prstGeom prst="rect">
                <a:avLst/>
              </a:prstGeom>
              <a:solidFill>
                <a:srgbClr val="CFE7F5"/>
              </a:solidFill>
              <a:ln w="3175" cap="flat">
                <a:solidFill>
                  <a:srgbClr val="808080"/>
                </a:solidFill>
                <a:prstDash val="solid"/>
                <a:round/>
              </a:ln>
              <a:effectLst/>
            </p:spPr>
            <p:txBody>
              <a:bodyPr wrap="square" lIns="45719" tIns="45719" rIns="45719" bIns="45719" numCol="1" anchor="ctr">
                <a:noAutofit/>
              </a:bodyPr>
              <a:lstStyle/>
              <a:p>
                <a:pPr lvl="0" algn="l" defTabSz="642915">
                  <a:defRPr sz="2400">
                    <a:uFill>
                      <a:solidFill/>
                    </a:uFill>
                    <a:latin typeface="Arial"/>
                    <a:ea typeface="Arial"/>
                    <a:cs typeface="Arial"/>
                    <a:sym typeface="Arial"/>
                  </a:defRPr>
                </a:pPr>
                <a:endParaRPr sz="1687"/>
              </a:p>
            </p:txBody>
          </p:sp>
          <p:sp>
            <p:nvSpPr>
              <p:cNvPr id="48" name="Shape 48"/>
              <p:cNvSpPr/>
              <p:nvPr/>
            </p:nvSpPr>
            <p:spPr>
              <a:xfrm>
                <a:off x="903" y="42880"/>
                <a:ext cx="1284676" cy="5050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8055" tIns="58055" rIns="58055" bIns="58055" numCol="1" anchor="ctr">
                <a:spAutoFit/>
              </a:bodyPr>
              <a:lstStyle>
                <a:lvl1pPr algn="l" defTabSz="914400">
                  <a:defRPr sz="1100" b="1">
                    <a:uFill>
                      <a:solidFill/>
                    </a:uFill>
                    <a:latin typeface="Helvetica"/>
                    <a:ea typeface="Helvetica"/>
                    <a:cs typeface="Helvetica"/>
                    <a:sym typeface="Helvetica"/>
                  </a:defRPr>
                </a:lvl1pPr>
              </a:lstStyle>
              <a:p>
                <a:pPr lvl="0">
                  <a:defRPr sz="1800" b="0">
                    <a:uFillTx/>
                  </a:defRPr>
                </a:pPr>
                <a:r>
                  <a:rPr sz="773" b="1">
                    <a:uFill>
                      <a:solidFill/>
                    </a:uFill>
                  </a:rPr>
                  <a:t>HRD: Modeling &amp; Observations</a:t>
                </a:r>
              </a:p>
            </p:txBody>
          </p:sp>
        </p:grpSp>
        <p:grpSp>
          <p:nvGrpSpPr>
            <p:cNvPr id="52" name="Group 52"/>
            <p:cNvGrpSpPr/>
            <p:nvPr/>
          </p:nvGrpSpPr>
          <p:grpSpPr>
            <a:xfrm>
              <a:off x="2377441" y="1663274"/>
              <a:ext cx="1849121" cy="674237"/>
              <a:chOff x="0" y="16383"/>
              <a:chExt cx="1849119" cy="674236"/>
            </a:xfrm>
          </p:grpSpPr>
          <p:sp>
            <p:nvSpPr>
              <p:cNvPr id="50" name="Shape 50"/>
              <p:cNvSpPr/>
              <p:nvPr/>
            </p:nvSpPr>
            <p:spPr>
              <a:xfrm>
                <a:off x="5750" y="78501"/>
                <a:ext cx="1603101" cy="550238"/>
              </a:xfrm>
              <a:prstGeom prst="rect">
                <a:avLst/>
              </a:prstGeom>
              <a:solidFill>
                <a:srgbClr val="CFE7F5"/>
              </a:solidFill>
              <a:ln w="3175" cap="flat">
                <a:solidFill>
                  <a:srgbClr val="808080"/>
                </a:solidFill>
                <a:prstDash val="solid"/>
                <a:round/>
              </a:ln>
              <a:effectLst/>
            </p:spPr>
            <p:txBody>
              <a:bodyPr wrap="square" lIns="45719" tIns="45719" rIns="45719" bIns="45719" numCol="1" anchor="ctr">
                <a:noAutofit/>
              </a:bodyPr>
              <a:lstStyle/>
              <a:p>
                <a:pPr lvl="0" algn="l" defTabSz="642915">
                  <a:defRPr sz="2400">
                    <a:uFill>
                      <a:solidFill/>
                    </a:uFill>
                    <a:latin typeface="Arial"/>
                    <a:ea typeface="Arial"/>
                    <a:cs typeface="Arial"/>
                    <a:sym typeface="Arial"/>
                  </a:defRPr>
                </a:pPr>
                <a:endParaRPr sz="1687"/>
              </a:p>
            </p:txBody>
          </p:sp>
          <p:sp>
            <p:nvSpPr>
              <p:cNvPr id="51" name="Shape 51"/>
              <p:cNvSpPr/>
              <p:nvPr/>
            </p:nvSpPr>
            <p:spPr>
              <a:xfrm>
                <a:off x="0" y="16383"/>
                <a:ext cx="1849119" cy="6742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8055" tIns="58055" rIns="58055" bIns="58055" numCol="1" anchor="ctr">
                <a:spAutoFit/>
              </a:bodyPr>
              <a:lstStyle/>
              <a:p>
                <a:pPr lvl="0" algn="l" defTabSz="642915">
                  <a:defRPr sz="1800"/>
                </a:pPr>
                <a:r>
                  <a:rPr sz="773" b="1">
                    <a:uFill>
                      <a:solidFill/>
                    </a:uFill>
                    <a:latin typeface="Helvetica"/>
                    <a:ea typeface="Helvetica"/>
                    <a:cs typeface="Helvetica"/>
                    <a:sym typeface="Helvetica"/>
                  </a:rPr>
                  <a:t>Forecast Offices</a:t>
                </a:r>
              </a:p>
              <a:p>
                <a:pPr lvl="0" algn="l" defTabSz="642915">
                  <a:defRPr sz="1800"/>
                </a:pPr>
                <a:r>
                  <a:rPr sz="773" b="1">
                    <a:uFill>
                      <a:solidFill/>
                    </a:uFill>
                    <a:latin typeface="Helvetica"/>
                    <a:ea typeface="Helvetica"/>
                    <a:cs typeface="Helvetica"/>
                    <a:sym typeface="Helvetica"/>
                  </a:rPr>
                  <a:t>NHC, JTWC, international</a:t>
                </a:r>
              </a:p>
            </p:txBody>
          </p:sp>
        </p:grpSp>
        <p:grpSp>
          <p:nvGrpSpPr>
            <p:cNvPr id="55" name="Group 55"/>
            <p:cNvGrpSpPr/>
            <p:nvPr/>
          </p:nvGrpSpPr>
          <p:grpSpPr>
            <a:xfrm>
              <a:off x="149013" y="1725392"/>
              <a:ext cx="1366035" cy="550238"/>
              <a:chOff x="0" y="0"/>
              <a:chExt cx="1366033" cy="550237"/>
            </a:xfrm>
          </p:grpSpPr>
          <p:sp>
            <p:nvSpPr>
              <p:cNvPr id="53" name="Shape 53"/>
              <p:cNvSpPr/>
              <p:nvPr/>
            </p:nvSpPr>
            <p:spPr>
              <a:xfrm>
                <a:off x="31" y="0"/>
                <a:ext cx="1366002" cy="550237"/>
              </a:xfrm>
              <a:prstGeom prst="rect">
                <a:avLst/>
              </a:prstGeom>
              <a:solidFill>
                <a:srgbClr val="CFE7F5"/>
              </a:solidFill>
              <a:ln w="3175" cap="flat">
                <a:solidFill>
                  <a:srgbClr val="808080"/>
                </a:solidFill>
                <a:prstDash val="solid"/>
                <a:round/>
              </a:ln>
              <a:effectLst/>
            </p:spPr>
            <p:txBody>
              <a:bodyPr wrap="square" lIns="45719" tIns="45719" rIns="45719" bIns="45719" numCol="1" anchor="ctr">
                <a:noAutofit/>
              </a:bodyPr>
              <a:lstStyle/>
              <a:p>
                <a:pPr lvl="0" algn="l" defTabSz="642915">
                  <a:defRPr sz="2400">
                    <a:uFill>
                      <a:solidFill/>
                    </a:uFill>
                    <a:latin typeface="Arial"/>
                    <a:ea typeface="Arial"/>
                    <a:cs typeface="Arial"/>
                    <a:sym typeface="Arial"/>
                  </a:defRPr>
                </a:pPr>
                <a:endParaRPr sz="1687"/>
              </a:p>
            </p:txBody>
          </p:sp>
          <p:sp>
            <p:nvSpPr>
              <p:cNvPr id="54" name="Shape 54"/>
              <p:cNvSpPr/>
              <p:nvPr/>
            </p:nvSpPr>
            <p:spPr>
              <a:xfrm>
                <a:off x="0" y="22463"/>
                <a:ext cx="1359182" cy="5050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8055" tIns="58055" rIns="58055" bIns="58055" numCol="1" anchor="ctr">
                <a:spAutoFit/>
              </a:bodyPr>
              <a:lstStyle/>
              <a:p>
                <a:pPr lvl="0" algn="l" defTabSz="642915">
                  <a:defRPr sz="1800"/>
                </a:pPr>
                <a:r>
                  <a:rPr sz="773" b="1">
                    <a:uFill>
                      <a:solidFill/>
                    </a:uFill>
                    <a:latin typeface="Helvetica"/>
                    <a:ea typeface="Helvetica"/>
                    <a:cs typeface="Helvetica"/>
                    <a:sym typeface="Helvetica"/>
                  </a:rPr>
                  <a:t>University</a:t>
                </a:r>
              </a:p>
              <a:p>
                <a:pPr lvl="0" algn="l" defTabSz="642915">
                  <a:defRPr sz="1800"/>
                </a:pPr>
                <a:r>
                  <a:rPr sz="773" b="1">
                    <a:uFill>
                      <a:solidFill/>
                    </a:uFill>
                    <a:latin typeface="Helvetica"/>
                    <a:ea typeface="Helvetica"/>
                    <a:cs typeface="Helvetica"/>
                    <a:sym typeface="Helvetica"/>
                  </a:rPr>
                  <a:t>Collaborations</a:t>
                </a:r>
              </a:p>
            </p:txBody>
          </p:sp>
        </p:grpSp>
        <p:grpSp>
          <p:nvGrpSpPr>
            <p:cNvPr id="58" name="Group 58"/>
            <p:cNvGrpSpPr/>
            <p:nvPr/>
          </p:nvGrpSpPr>
          <p:grpSpPr>
            <a:xfrm>
              <a:off x="1285966" y="554768"/>
              <a:ext cx="1311775" cy="1251087"/>
              <a:chOff x="0" y="0"/>
              <a:chExt cx="1311773" cy="1251085"/>
            </a:xfrm>
          </p:grpSpPr>
          <p:sp>
            <p:nvSpPr>
              <p:cNvPr id="56" name="Shape 56"/>
              <p:cNvSpPr/>
              <p:nvPr/>
            </p:nvSpPr>
            <p:spPr>
              <a:xfrm>
                <a:off x="0" y="0"/>
                <a:ext cx="1311773" cy="1251085"/>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lnTo>
                      <a:pt x="8278" y="8256"/>
                    </a:lnTo>
                    <a:lnTo>
                      <a:pt x="0" y="8256"/>
                    </a:lnTo>
                    <a:lnTo>
                      <a:pt x="6722" y="13405"/>
                    </a:lnTo>
                    <a:lnTo>
                      <a:pt x="4198" y="21600"/>
                    </a:lnTo>
                    <a:lnTo>
                      <a:pt x="10796" y="16579"/>
                    </a:lnTo>
                    <a:lnTo>
                      <a:pt x="17402" y="21600"/>
                    </a:lnTo>
                    <a:lnTo>
                      <a:pt x="14879" y="13405"/>
                    </a:lnTo>
                    <a:lnTo>
                      <a:pt x="21600" y="8256"/>
                    </a:lnTo>
                    <a:lnTo>
                      <a:pt x="13321" y="8256"/>
                    </a:lnTo>
                    <a:lnTo>
                      <a:pt x="10796" y="0"/>
                    </a:lnTo>
                    <a:close/>
                  </a:path>
                </a:pathLst>
              </a:custGeom>
              <a:solidFill>
                <a:srgbClr val="CFE7F5"/>
              </a:solidFill>
              <a:ln w="3175" cap="flat">
                <a:solidFill>
                  <a:srgbClr val="808080"/>
                </a:solidFill>
                <a:prstDash val="solid"/>
                <a:round/>
              </a:ln>
              <a:effectLst/>
            </p:spPr>
            <p:txBody>
              <a:bodyPr wrap="square" lIns="45719" tIns="45719" rIns="45719" bIns="45719" numCol="1" anchor="ctr">
                <a:noAutofit/>
              </a:bodyPr>
              <a:lstStyle/>
              <a:p>
                <a:pPr lvl="0" algn="l" defTabSz="642915">
                  <a:defRPr sz="2400">
                    <a:uFill>
                      <a:solidFill/>
                    </a:uFill>
                    <a:latin typeface="Arial"/>
                    <a:ea typeface="Arial"/>
                    <a:cs typeface="Arial"/>
                    <a:sym typeface="Arial"/>
                  </a:defRPr>
                </a:pPr>
                <a:endParaRPr sz="1687"/>
              </a:p>
            </p:txBody>
          </p:sp>
          <p:sp>
            <p:nvSpPr>
              <p:cNvPr id="57" name="Shape 57"/>
              <p:cNvSpPr/>
              <p:nvPr/>
            </p:nvSpPr>
            <p:spPr>
              <a:xfrm>
                <a:off x="409625" y="434474"/>
                <a:ext cx="654757" cy="5050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8055" tIns="58055" rIns="58055" bIns="58055" numCol="1" anchor="ctr">
                <a:spAutoFit/>
              </a:bodyPr>
              <a:lstStyle/>
              <a:p>
                <a:pPr lvl="0" algn="l" defTabSz="642915">
                  <a:defRPr sz="1800"/>
                </a:pPr>
                <a:r>
                  <a:rPr sz="773" b="1">
                    <a:uFill>
                      <a:solidFill/>
                    </a:uFill>
                    <a:latin typeface="Helvetica"/>
                    <a:ea typeface="Helvetica"/>
                    <a:cs typeface="Helvetica"/>
                    <a:sym typeface="Helvetica"/>
                  </a:rPr>
                  <a:t>NOAA</a:t>
                </a:r>
              </a:p>
              <a:p>
                <a:pPr lvl="0" algn="l" defTabSz="642915">
                  <a:defRPr sz="1800"/>
                </a:pPr>
                <a:r>
                  <a:rPr sz="773" b="1">
                    <a:uFill>
                      <a:solidFill/>
                    </a:uFill>
                    <a:latin typeface="Helvetica"/>
                    <a:ea typeface="Helvetica"/>
                    <a:cs typeface="Helvetica"/>
                    <a:sym typeface="Helvetica"/>
                  </a:rPr>
                  <a:t>HFIP</a:t>
                </a:r>
              </a:p>
            </p:txBody>
          </p:sp>
        </p:grpSp>
        <p:grpSp>
          <p:nvGrpSpPr>
            <p:cNvPr id="61" name="Group 61"/>
            <p:cNvGrpSpPr/>
            <p:nvPr/>
          </p:nvGrpSpPr>
          <p:grpSpPr>
            <a:xfrm>
              <a:off x="-1" y="780484"/>
              <a:ext cx="1285969" cy="439713"/>
              <a:chOff x="0" y="0"/>
              <a:chExt cx="1285967" cy="439711"/>
            </a:xfrm>
          </p:grpSpPr>
          <p:sp>
            <p:nvSpPr>
              <p:cNvPr id="59" name="Shape 59"/>
              <p:cNvSpPr/>
              <p:nvPr/>
            </p:nvSpPr>
            <p:spPr>
              <a:xfrm>
                <a:off x="0" y="0"/>
                <a:ext cx="1285967" cy="439711"/>
              </a:xfrm>
              <a:prstGeom prst="rect">
                <a:avLst/>
              </a:prstGeom>
              <a:solidFill>
                <a:srgbClr val="CFE7F5"/>
              </a:solidFill>
              <a:ln w="3175" cap="flat">
                <a:solidFill>
                  <a:srgbClr val="808080"/>
                </a:solidFill>
                <a:prstDash val="solid"/>
                <a:round/>
              </a:ln>
              <a:effectLst/>
            </p:spPr>
            <p:txBody>
              <a:bodyPr wrap="square" lIns="45719" tIns="45719" rIns="45719" bIns="45719" numCol="1" anchor="ctr">
                <a:noAutofit/>
              </a:bodyPr>
              <a:lstStyle/>
              <a:p>
                <a:pPr lvl="0" algn="l" defTabSz="642915">
                  <a:defRPr sz="2400">
                    <a:uFill>
                      <a:solidFill/>
                    </a:uFill>
                    <a:latin typeface="Arial"/>
                    <a:ea typeface="Arial"/>
                    <a:cs typeface="Arial"/>
                    <a:sym typeface="Arial"/>
                  </a:defRPr>
                </a:pPr>
                <a:endParaRPr sz="1687"/>
              </a:p>
            </p:txBody>
          </p:sp>
          <p:sp>
            <p:nvSpPr>
              <p:cNvPr id="60" name="Shape 60"/>
              <p:cNvSpPr/>
              <p:nvPr/>
            </p:nvSpPr>
            <p:spPr>
              <a:xfrm>
                <a:off x="0" y="51759"/>
                <a:ext cx="1205656" cy="3359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8055" tIns="58055" rIns="58055" bIns="58055" numCol="1" anchor="ctr">
                <a:spAutoFit/>
              </a:bodyPr>
              <a:lstStyle>
                <a:lvl1pPr algn="l" defTabSz="914400">
                  <a:defRPr sz="1100" b="1">
                    <a:uFill>
                      <a:solidFill/>
                    </a:uFill>
                    <a:latin typeface="Helvetica"/>
                    <a:ea typeface="Helvetica"/>
                    <a:cs typeface="Helvetica"/>
                    <a:sym typeface="Helvetica"/>
                  </a:defRPr>
                </a:lvl1pPr>
              </a:lstStyle>
              <a:p>
                <a:pPr lvl="0">
                  <a:defRPr sz="1800" b="0">
                    <a:uFillTx/>
                  </a:defRPr>
                </a:pPr>
                <a:r>
                  <a:rPr sz="773" b="1">
                    <a:uFill>
                      <a:solidFill/>
                    </a:uFill>
                  </a:rPr>
                  <a:t>HWRF: DTC</a:t>
                </a:r>
              </a:p>
            </p:txBody>
          </p:sp>
        </p:grpSp>
      </p:grpSp>
    </p:spTree>
    <p:extLst>
      <p:ext uri="{BB962C8B-B14F-4D97-AF65-F5344CB8AC3E}">
        <p14:creationId xmlns:p14="http://schemas.microsoft.com/office/powerpoint/2010/main" val="1470503465"/>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p:cNvSpPr>
          <p:nvPr>
            <p:ph type="body" idx="1"/>
          </p:nvPr>
        </p:nvSpPr>
        <p:spPr bwMode="auto">
          <a:xfrm>
            <a:off x="355600" y="1098550"/>
            <a:ext cx="5026025" cy="2357438"/>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0" tIns="0" rIns="0" bIns="0" numCol="1" anchor="t" anchorCtr="0" compatLnSpc="1">
            <a:prstTxWarp prst="textNoShape">
              <a:avLst/>
            </a:prstTxWarp>
          </a:bodyPr>
          <a:lstStyle/>
          <a:p>
            <a:pPr marL="0" indent="0" eaLnBrk="1">
              <a:lnSpc>
                <a:spcPct val="90000"/>
              </a:lnSpc>
              <a:spcBef>
                <a:spcPts val="900"/>
              </a:spcBef>
            </a:pPr>
            <a:r>
              <a:rPr lang="en-US" altLang="zh-CN" sz="1400" b="1" i="1">
                <a:solidFill>
                  <a:srgbClr val="A50021"/>
                </a:solidFill>
              </a:rPr>
              <a:t>Goals</a:t>
            </a:r>
          </a:p>
          <a:p>
            <a:pPr marL="0" indent="0" eaLnBrk="1">
              <a:lnSpc>
                <a:spcPct val="90000"/>
              </a:lnSpc>
              <a:spcBef>
                <a:spcPts val="900"/>
              </a:spcBef>
              <a:buClr>
                <a:srgbClr val="A50021"/>
              </a:buClr>
              <a:buFontTx/>
              <a:buChar char="•"/>
            </a:pPr>
            <a:r>
              <a:rPr lang="en-US" altLang="zh-CN" sz="1400">
                <a:solidFill>
                  <a:srgbClr val="A50021"/>
                </a:solidFill>
              </a:rPr>
              <a:t>Improve</a:t>
            </a:r>
            <a:r>
              <a:rPr lang="en-US" altLang="zh-CN" sz="1400"/>
              <a:t> Forecast Accuracy </a:t>
            </a:r>
          </a:p>
          <a:p>
            <a:pPr lvl="1" indent="0" eaLnBrk="1">
              <a:lnSpc>
                <a:spcPct val="90000"/>
              </a:lnSpc>
              <a:spcBef>
                <a:spcPts val="900"/>
              </a:spcBef>
            </a:pPr>
            <a:r>
              <a:rPr lang="en-US" altLang="zh-CN" sz="1400"/>
              <a:t>Hurricane impact areas (track) – 50% in 10 years</a:t>
            </a:r>
          </a:p>
          <a:p>
            <a:pPr lvl="1" indent="0" eaLnBrk="1">
              <a:lnSpc>
                <a:spcPct val="90000"/>
              </a:lnSpc>
              <a:spcBef>
                <a:spcPts val="900"/>
              </a:spcBef>
            </a:pPr>
            <a:r>
              <a:rPr lang="en-US" altLang="zh-CN" sz="1400"/>
              <a:t>Severity (intensity) – 50% in 10 years</a:t>
            </a:r>
          </a:p>
          <a:p>
            <a:pPr lvl="1" indent="0" eaLnBrk="1">
              <a:lnSpc>
                <a:spcPct val="90000"/>
              </a:lnSpc>
              <a:spcBef>
                <a:spcPts val="900"/>
              </a:spcBef>
            </a:pPr>
            <a:r>
              <a:rPr lang="en-US" altLang="zh-CN" sz="1400"/>
              <a:t>Rapid intensity change detection</a:t>
            </a:r>
          </a:p>
          <a:p>
            <a:pPr marL="0" indent="0" eaLnBrk="1">
              <a:lnSpc>
                <a:spcPct val="90000"/>
              </a:lnSpc>
              <a:spcBef>
                <a:spcPts val="900"/>
              </a:spcBef>
              <a:buClr>
                <a:srgbClr val="A50021"/>
              </a:buClr>
              <a:buFontTx/>
              <a:buChar char="•"/>
            </a:pPr>
            <a:r>
              <a:rPr lang="en-US" altLang="zh-CN" sz="1400">
                <a:solidFill>
                  <a:srgbClr val="A50021"/>
                </a:solidFill>
              </a:rPr>
              <a:t>Extend</a:t>
            </a:r>
            <a:r>
              <a:rPr lang="en-US" altLang="zh-CN" sz="1400"/>
              <a:t> forecast reliability out to 7 days</a:t>
            </a:r>
          </a:p>
          <a:p>
            <a:pPr marL="0" indent="0" eaLnBrk="1">
              <a:lnSpc>
                <a:spcPct val="90000"/>
              </a:lnSpc>
              <a:spcBef>
                <a:spcPts val="900"/>
              </a:spcBef>
              <a:buClr>
                <a:srgbClr val="A50021"/>
              </a:buClr>
              <a:buFontTx/>
              <a:buChar char="•"/>
            </a:pPr>
            <a:r>
              <a:rPr lang="en-US" altLang="zh-CN" sz="1400">
                <a:solidFill>
                  <a:srgbClr val="A50021"/>
                </a:solidFill>
              </a:rPr>
              <a:t>Quantify, bound</a:t>
            </a:r>
            <a:r>
              <a:rPr lang="en-US" altLang="zh-CN" sz="1400"/>
              <a:t> and </a:t>
            </a:r>
            <a:r>
              <a:rPr lang="en-US" altLang="zh-CN" sz="1400">
                <a:solidFill>
                  <a:srgbClr val="A50021"/>
                </a:solidFill>
              </a:rPr>
              <a:t>reduce</a:t>
            </a:r>
            <a:r>
              <a:rPr lang="en-US" altLang="zh-CN" sz="1400"/>
              <a:t> forecast uncertainty to enable risk management decisions</a:t>
            </a:r>
            <a:endParaRPr lang="en-US" altLang="zh-CN"/>
          </a:p>
        </p:txBody>
      </p:sp>
      <p:pic>
        <p:nvPicPr>
          <p:cNvPr id="6146" name="Picture 2" descr="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5188" y="76200"/>
            <a:ext cx="5989637" cy="8318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147" name="AutoShape 3"/>
          <p:cNvSpPr>
            <a:spLocks/>
          </p:cNvSpPr>
          <p:nvPr/>
        </p:nvSpPr>
        <p:spPr bwMode="auto">
          <a:xfrm>
            <a:off x="7002463" y="6534150"/>
            <a:ext cx="1400175" cy="26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r>
              <a:rPr lang="en-US" altLang="zh-CN" sz="1200"/>
              <a:t>http://www.hfip.org/</a:t>
            </a:r>
            <a:endParaRPr lang="en-US" altLang="zh-CN"/>
          </a:p>
        </p:txBody>
      </p:sp>
      <p:grpSp>
        <p:nvGrpSpPr>
          <p:cNvPr id="28676" name="Group 4"/>
          <p:cNvGrpSpPr>
            <a:grpSpLocks/>
          </p:cNvGrpSpPr>
          <p:nvPr/>
        </p:nvGrpSpPr>
        <p:grpSpPr bwMode="auto">
          <a:xfrm>
            <a:off x="5584825" y="1552575"/>
            <a:ext cx="2665413" cy="3538538"/>
            <a:chOff x="0" y="-1"/>
            <a:chExt cx="2664432" cy="3538017"/>
          </a:xfrm>
        </p:grpSpPr>
        <p:grpSp>
          <p:nvGrpSpPr>
            <p:cNvPr id="28681" name="Group 5"/>
            <p:cNvGrpSpPr>
              <a:grpSpLocks/>
            </p:cNvGrpSpPr>
            <p:nvPr/>
          </p:nvGrpSpPr>
          <p:grpSpPr bwMode="auto">
            <a:xfrm>
              <a:off x="119781" y="-1"/>
              <a:ext cx="2400036" cy="1886222"/>
              <a:chOff x="0" y="0"/>
              <a:chExt cx="2400035" cy="1886221"/>
            </a:xfrm>
          </p:grpSpPr>
          <p:pic>
            <p:nvPicPr>
              <p:cNvPr id="6150" name="Picture 6"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 y="0"/>
                <a:ext cx="2401002" cy="18856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151" name="Line 7"/>
              <p:cNvSpPr>
                <a:spLocks noChangeShapeType="1"/>
              </p:cNvSpPr>
              <p:nvPr/>
            </p:nvSpPr>
            <p:spPr bwMode="auto">
              <a:xfrm flipV="1">
                <a:off x="1451265" y="263486"/>
                <a:ext cx="0" cy="152377"/>
              </a:xfrm>
              <a:prstGeom prst="line">
                <a:avLst/>
              </a:prstGeom>
              <a:noFill/>
              <a:ln w="25400">
                <a:solidFill>
                  <a:srgbClr val="CC00CC"/>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zh-CN" altLang="en-US" sz="1200">
                  <a:ea typeface="ＭＳ Ｐゴシック" charset="0"/>
                </a:endParaRPr>
              </a:p>
            </p:txBody>
          </p:sp>
          <p:sp>
            <p:nvSpPr>
              <p:cNvPr id="6152" name="AutoShape 8"/>
              <p:cNvSpPr>
                <a:spLocks/>
              </p:cNvSpPr>
              <p:nvPr/>
            </p:nvSpPr>
            <p:spPr bwMode="auto">
              <a:xfrm>
                <a:off x="1141817" y="152377"/>
                <a:ext cx="912476" cy="14285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defTabSz="642938"/>
                <a:r>
                  <a:rPr lang="en-US" altLang="zh-CN" sz="900" b="1">
                    <a:solidFill>
                      <a:srgbClr val="CC3399"/>
                    </a:solidFill>
                  </a:rPr>
                  <a:t>2013 HWRF</a:t>
                </a:r>
                <a:endParaRPr lang="en-US" altLang="zh-CN"/>
              </a:p>
            </p:txBody>
          </p:sp>
          <p:sp>
            <p:nvSpPr>
              <p:cNvPr id="2" name="Line 9"/>
              <p:cNvSpPr>
                <a:spLocks noChangeShapeType="1"/>
              </p:cNvSpPr>
              <p:nvPr/>
            </p:nvSpPr>
            <p:spPr bwMode="auto">
              <a:xfrm>
                <a:off x="1064058" y="734904"/>
                <a:ext cx="0" cy="207931"/>
              </a:xfrm>
              <a:prstGeom prst="line">
                <a:avLst/>
              </a:prstGeom>
              <a:noFill/>
              <a:ln w="25400">
                <a:solidFill>
                  <a:srgbClr val="00008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zh-CN" altLang="en-US" sz="1200">
                  <a:ea typeface="ＭＳ Ｐゴシック" charset="0"/>
                </a:endParaRPr>
              </a:p>
            </p:txBody>
          </p:sp>
          <p:sp>
            <p:nvSpPr>
              <p:cNvPr id="3" name="AutoShape 10"/>
              <p:cNvSpPr>
                <a:spLocks/>
              </p:cNvSpPr>
              <p:nvPr/>
            </p:nvSpPr>
            <p:spPr bwMode="auto">
              <a:xfrm>
                <a:off x="651460" y="915853"/>
                <a:ext cx="841065" cy="14285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defTabSz="642938"/>
                <a:r>
                  <a:rPr lang="en-US" altLang="zh-CN" sz="900" b="1">
                    <a:solidFill>
                      <a:srgbClr val="0000FF"/>
                    </a:solidFill>
                  </a:rPr>
                  <a:t>2012 HWRF</a:t>
                </a:r>
                <a:endParaRPr lang="en-US" altLang="zh-CN"/>
              </a:p>
            </p:txBody>
          </p:sp>
        </p:grpSp>
        <p:grpSp>
          <p:nvGrpSpPr>
            <p:cNvPr id="28682" name="Group 11"/>
            <p:cNvGrpSpPr>
              <a:grpSpLocks/>
            </p:cNvGrpSpPr>
            <p:nvPr/>
          </p:nvGrpSpPr>
          <p:grpSpPr bwMode="auto">
            <a:xfrm>
              <a:off x="0" y="1865892"/>
              <a:ext cx="2664431" cy="1672124"/>
              <a:chOff x="0" y="0"/>
              <a:chExt cx="2664431" cy="1672123"/>
            </a:xfrm>
          </p:grpSpPr>
          <p:pic>
            <p:nvPicPr>
              <p:cNvPr id="6156" name="Picture 12" descr="image.png"/>
              <p:cNvPicPr>
                <a:picLocks noChangeAspect="1"/>
              </p:cNvPicPr>
              <p:nvPr/>
            </p:nvPicPr>
            <p:blipFill>
              <a:blip r:embed="rId5">
                <a:extLst>
                  <a:ext uri="{28A0092B-C50C-407E-A947-70E740481C1C}">
                    <a14:useLocalDpi xmlns:a14="http://schemas.microsoft.com/office/drawing/2010/main" val="0"/>
                  </a:ext>
                </a:extLst>
              </a:blip>
              <a:srcRect l="7841" t="12123" r="7837" b="24240"/>
              <a:stretch>
                <a:fillRect/>
              </a:stretch>
            </p:blipFill>
            <p:spPr bwMode="auto">
              <a:xfrm>
                <a:off x="0" y="732"/>
                <a:ext cx="2637454" cy="167139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157" name="Line 13"/>
              <p:cNvSpPr>
                <a:spLocks noChangeShapeType="1"/>
              </p:cNvSpPr>
              <p:nvPr/>
            </p:nvSpPr>
            <p:spPr bwMode="auto">
              <a:xfrm flipV="1">
                <a:off x="1490114" y="641987"/>
                <a:ext cx="0" cy="153965"/>
              </a:xfrm>
              <a:prstGeom prst="line">
                <a:avLst/>
              </a:prstGeom>
              <a:noFill/>
              <a:ln w="25400">
                <a:solidFill>
                  <a:srgbClr val="CC00CC"/>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zh-CN" altLang="en-US" sz="1200">
                  <a:ea typeface="ＭＳ Ｐゴシック" charset="0"/>
                </a:endParaRPr>
              </a:p>
            </p:txBody>
          </p:sp>
          <p:sp>
            <p:nvSpPr>
              <p:cNvPr id="6158" name="AutoShape 14"/>
              <p:cNvSpPr>
                <a:spLocks/>
              </p:cNvSpPr>
              <p:nvPr/>
            </p:nvSpPr>
            <p:spPr bwMode="auto">
              <a:xfrm>
                <a:off x="1175905" y="527704"/>
                <a:ext cx="1018800" cy="14285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defTabSz="642938"/>
                <a:r>
                  <a:rPr lang="en-US" altLang="zh-CN" sz="900" b="1">
                    <a:solidFill>
                      <a:srgbClr val="CC3399"/>
                    </a:solidFill>
                  </a:rPr>
                  <a:t>2013 HWRF</a:t>
                </a:r>
                <a:endParaRPr lang="en-US" altLang="zh-CN"/>
              </a:p>
            </p:txBody>
          </p:sp>
          <p:sp>
            <p:nvSpPr>
              <p:cNvPr id="6159" name="Line 15"/>
              <p:cNvSpPr>
                <a:spLocks noChangeShapeType="1"/>
              </p:cNvSpPr>
              <p:nvPr/>
            </p:nvSpPr>
            <p:spPr bwMode="auto">
              <a:xfrm>
                <a:off x="2194705" y="1038804"/>
                <a:ext cx="0" cy="207932"/>
              </a:xfrm>
              <a:prstGeom prst="line">
                <a:avLst/>
              </a:prstGeom>
              <a:noFill/>
              <a:ln w="25400">
                <a:solidFill>
                  <a:srgbClr val="00008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zh-CN" altLang="en-US" sz="1200">
                  <a:ea typeface="ＭＳ Ｐゴシック" charset="0"/>
                </a:endParaRPr>
              </a:p>
            </p:txBody>
          </p:sp>
          <p:sp>
            <p:nvSpPr>
              <p:cNvPr id="6160" name="AutoShape 16"/>
              <p:cNvSpPr>
                <a:spLocks/>
              </p:cNvSpPr>
              <p:nvPr/>
            </p:nvSpPr>
            <p:spPr bwMode="auto">
              <a:xfrm>
                <a:off x="1724978" y="1224514"/>
                <a:ext cx="939454" cy="1412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defTabSz="642938"/>
                <a:r>
                  <a:rPr lang="en-US" altLang="zh-CN" sz="900" b="1">
                    <a:solidFill>
                      <a:srgbClr val="0000FF"/>
                    </a:solidFill>
                  </a:rPr>
                  <a:t>2012 HWRF</a:t>
                </a:r>
                <a:endParaRPr lang="en-US" altLang="zh-CN"/>
              </a:p>
            </p:txBody>
          </p:sp>
        </p:grpSp>
      </p:grpSp>
      <p:sp>
        <p:nvSpPr>
          <p:cNvPr id="6161" name="AutoShape 17"/>
          <p:cNvSpPr>
            <a:spLocks/>
          </p:cNvSpPr>
          <p:nvPr/>
        </p:nvSpPr>
        <p:spPr bwMode="auto">
          <a:xfrm>
            <a:off x="5495925" y="1185863"/>
            <a:ext cx="3036888" cy="269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FFFF"/>
          </a:solidFill>
          <a:ln>
            <a:noFill/>
          </a:ln>
          <a:effectLst/>
          <a:extLs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r>
              <a:rPr lang="en-US" altLang="zh-CN" sz="1200" b="1">
                <a:solidFill>
                  <a:srgbClr val="003399"/>
                </a:solidFill>
              </a:rPr>
              <a:t>Multi-seasonal ATL and EPAC statistics</a:t>
            </a:r>
            <a:endParaRPr lang="en-US" altLang="zh-CN"/>
          </a:p>
        </p:txBody>
      </p:sp>
      <p:sp>
        <p:nvSpPr>
          <p:cNvPr id="6162" name="AutoShape 18"/>
          <p:cNvSpPr>
            <a:spLocks/>
          </p:cNvSpPr>
          <p:nvPr/>
        </p:nvSpPr>
        <p:spPr bwMode="auto">
          <a:xfrm>
            <a:off x="260350" y="5080000"/>
            <a:ext cx="8789988" cy="1081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85725" indent="-85725" defTabSz="457200">
              <a:lnSpc>
                <a:spcPct val="90000"/>
              </a:lnSpc>
              <a:spcBef>
                <a:spcPts val="900"/>
              </a:spcBef>
            </a:pPr>
            <a:r>
              <a:rPr lang="en-US" altLang="zh-CN" sz="1400" b="1" i="1">
                <a:solidFill>
                  <a:srgbClr val="A50021"/>
                </a:solidFill>
              </a:rPr>
              <a:t>Highlights</a:t>
            </a:r>
            <a:endParaRPr lang="en-US" altLang="zh-CN" sz="1500">
              <a:solidFill>
                <a:srgbClr val="141414"/>
              </a:solidFill>
            </a:endParaRPr>
          </a:p>
          <a:p>
            <a:pPr marL="85725" indent="-85725" algn="just" defTabSz="457200">
              <a:lnSpc>
                <a:spcPct val="90000"/>
              </a:lnSpc>
              <a:spcBef>
                <a:spcPts val="500"/>
              </a:spcBef>
              <a:buClr>
                <a:srgbClr val="FFFFFF"/>
              </a:buClr>
              <a:buSzPct val="100000"/>
              <a:buFontTx/>
              <a:buChar char="•"/>
            </a:pPr>
            <a:r>
              <a:rPr lang="en-US" altLang="zh-CN" sz="1400" b="1">
                <a:solidFill>
                  <a:srgbClr val="29297A"/>
                </a:solidFill>
              </a:rPr>
              <a:t>2011: First cloud resolving operational TC forecasting system for Atlantic and East Pacific basins</a:t>
            </a:r>
          </a:p>
          <a:p>
            <a:pPr marL="85725" indent="-85725" algn="just" defTabSz="457200">
              <a:lnSpc>
                <a:spcPct val="90000"/>
              </a:lnSpc>
              <a:spcBef>
                <a:spcPts val="500"/>
              </a:spcBef>
              <a:buClr>
                <a:srgbClr val="FFFFFF"/>
              </a:buClr>
              <a:buSzPct val="100000"/>
              <a:buFontTx/>
              <a:buChar char="•"/>
            </a:pPr>
            <a:r>
              <a:rPr lang="en-US" altLang="zh-CN" sz="1400" b="1">
                <a:solidFill>
                  <a:srgbClr val="29297A"/>
                </a:solidFill>
              </a:rPr>
              <a:t>2012: Official guidance model for JTWC and India Meteorological Department </a:t>
            </a:r>
          </a:p>
          <a:p>
            <a:pPr marL="85725" indent="-85725" algn="just" defTabSz="457200">
              <a:lnSpc>
                <a:spcPct val="90000"/>
              </a:lnSpc>
              <a:spcBef>
                <a:spcPts val="500"/>
              </a:spcBef>
              <a:buClr>
                <a:srgbClr val="FFFFFF"/>
              </a:buClr>
              <a:buSzPct val="100000"/>
              <a:buFontTx/>
              <a:buChar char="•"/>
            </a:pPr>
            <a:r>
              <a:rPr lang="en-US" altLang="zh-CN" sz="1400" b="1">
                <a:solidFill>
                  <a:srgbClr val="29297A"/>
                </a:solidFill>
              </a:rPr>
              <a:t>2013: Significant progress in TC track, structure, intensity and RI predictions over all basins</a:t>
            </a:r>
            <a:endParaRPr lang="en-US" altLang="zh-CN"/>
          </a:p>
        </p:txBody>
      </p:sp>
      <p:sp>
        <p:nvSpPr>
          <p:cNvPr id="6163" name="AutoShape 19"/>
          <p:cNvSpPr>
            <a:spLocks/>
          </p:cNvSpPr>
          <p:nvPr/>
        </p:nvSpPr>
        <p:spPr bwMode="auto">
          <a:xfrm>
            <a:off x="304800" y="3657600"/>
            <a:ext cx="4267200" cy="1219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lnSpc>
                <a:spcPct val="90000"/>
              </a:lnSpc>
              <a:spcBef>
                <a:spcPts val="900"/>
              </a:spcBef>
            </a:pPr>
            <a:r>
              <a:rPr lang="en-US" altLang="zh-CN" sz="1400" b="1" i="1">
                <a:solidFill>
                  <a:srgbClr val="A50021"/>
                </a:solidFill>
              </a:rPr>
              <a:t>Response </a:t>
            </a:r>
          </a:p>
          <a:p>
            <a:pPr defTabSz="457200">
              <a:lnSpc>
                <a:spcPct val="90000"/>
              </a:lnSpc>
              <a:spcBef>
                <a:spcPts val="900"/>
              </a:spcBef>
            </a:pPr>
            <a:r>
              <a:rPr lang="en-US" altLang="zh-CN" sz="1400" i="1">
                <a:solidFill>
                  <a:srgbClr val="29297A"/>
                </a:solidFill>
              </a:rPr>
              <a:t>NOAA research (AOML/HRD), NWS (NCEP/EMC)    and  HFIP partners are developing the HWRF modeling system to address our immediate and future operational needs.</a:t>
            </a:r>
            <a:endParaRPr lang="en-US" altLang="zh-CN"/>
          </a:p>
        </p:txBody>
      </p:sp>
      <p:sp>
        <p:nvSpPr>
          <p:cNvPr id="4" name="Slide Number Placeholder 3"/>
          <p:cNvSpPr>
            <a:spLocks noGrp="1"/>
          </p:cNvSpPr>
          <p:nvPr>
            <p:ph type="sldNum" sz="quarter" idx="10"/>
          </p:nvPr>
        </p:nvSpPr>
        <p:spPr>
          <a:xfrm>
            <a:off x="0" y="6456363"/>
            <a:ext cx="381000" cy="3683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a:defRPr sz="2400">
                <a:solidFill>
                  <a:srgbClr val="000000"/>
                </a:solidFill>
                <a:latin typeface="Helvetica" charset="0"/>
                <a:ea typeface="Helvetica" charset="0"/>
                <a:cs typeface="Helvetica" charset="0"/>
                <a:sym typeface="Helvetica" charset="0"/>
              </a:defRPr>
            </a:lvl1pPr>
            <a:lvl2pPr marL="742950" indent="-285750" eaLnBrk="0">
              <a:defRPr sz="2400">
                <a:solidFill>
                  <a:srgbClr val="000000"/>
                </a:solidFill>
                <a:latin typeface="Helvetica" charset="0"/>
                <a:ea typeface="Helvetica" charset="0"/>
                <a:cs typeface="Helvetica" charset="0"/>
                <a:sym typeface="Helvetica" charset="0"/>
              </a:defRPr>
            </a:lvl2pPr>
            <a:lvl3pPr marL="1143000" indent="-228600" eaLnBrk="0">
              <a:defRPr sz="2400">
                <a:solidFill>
                  <a:srgbClr val="000000"/>
                </a:solidFill>
                <a:latin typeface="Helvetica" charset="0"/>
                <a:ea typeface="Helvetica" charset="0"/>
                <a:cs typeface="Helvetica" charset="0"/>
                <a:sym typeface="Helvetica" charset="0"/>
              </a:defRPr>
            </a:lvl3pPr>
            <a:lvl4pPr marL="1600200" indent="-228600" eaLnBrk="0">
              <a:defRPr sz="2400">
                <a:solidFill>
                  <a:srgbClr val="000000"/>
                </a:solidFill>
                <a:latin typeface="Helvetica" charset="0"/>
                <a:ea typeface="Helvetica" charset="0"/>
                <a:cs typeface="Helvetica" charset="0"/>
                <a:sym typeface="Helvetica" charset="0"/>
              </a:defRPr>
            </a:lvl4pPr>
            <a:lvl5pPr marL="2057400" indent="-228600" eaLnBrk="0">
              <a:defRPr sz="2400">
                <a:solidFill>
                  <a:srgbClr val="000000"/>
                </a:solidFill>
                <a:latin typeface="Helvetica" charset="0"/>
                <a:ea typeface="Helvetica" charset="0"/>
                <a:cs typeface="Helvetica"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9pPr>
          </a:lstStyle>
          <a:p>
            <a:pPr eaLnBrk="1"/>
            <a:fld id="{B27E8708-0DD9-7948-92DB-1F4A91D5066C}" type="slidenum">
              <a:rPr lang="en-US" altLang="zh-CN" sz="1800"/>
              <a:pPr eaLnBrk="1"/>
              <a:t>2</a:t>
            </a:fld>
            <a:endParaRPr lang="en-US" altLang="zh-CN" sz="1200"/>
          </a:p>
        </p:txBody>
      </p:sp>
      <p:sp>
        <p:nvSpPr>
          <p:cNvPr id="24" name="AutoShape 3"/>
          <p:cNvSpPr>
            <a:spLocks/>
          </p:cNvSpPr>
          <p:nvPr/>
        </p:nvSpPr>
        <p:spPr bwMode="auto">
          <a:xfrm>
            <a:off x="1523032" y="6485151"/>
            <a:ext cx="5455483" cy="247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r>
              <a:rPr lang="en-US" altLang="zh-CN" sz="1200" dirty="0" err="1" smtClean="0"/>
              <a:t>Tallapragada</a:t>
            </a:r>
            <a:r>
              <a:rPr lang="en-US" altLang="zh-CN" sz="1200" baseline="0" dirty="0" smtClean="0"/>
              <a:t> et al., 2013 and Goldenberg et al., 2014</a:t>
            </a:r>
            <a:endParaRPr lang="en-US" altLang="zh-CN" dirty="0"/>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1"/>
          <p:cNvGrpSpPr>
            <a:grpSpLocks/>
          </p:cNvGrpSpPr>
          <p:nvPr/>
        </p:nvGrpSpPr>
        <p:grpSpPr bwMode="auto">
          <a:xfrm>
            <a:off x="326789" y="254000"/>
            <a:ext cx="8431605" cy="5522117"/>
            <a:chOff x="0" y="-1"/>
            <a:chExt cx="7290262" cy="5521124"/>
          </a:xfrm>
        </p:grpSpPr>
        <p:sp>
          <p:nvSpPr>
            <p:cNvPr id="8194" name="AutoShape 2"/>
            <p:cNvSpPr>
              <a:spLocks/>
            </p:cNvSpPr>
            <p:nvPr/>
          </p:nvSpPr>
          <p:spPr bwMode="auto">
            <a:xfrm>
              <a:off x="0" y="-1"/>
              <a:ext cx="7290262" cy="512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2248" tIns="72248" rIns="72248" bIns="72248" anchor="ctr"/>
            <a:lstStyle/>
            <a:p>
              <a:pPr defTabSz="1300163">
                <a:lnSpc>
                  <a:spcPct val="80000"/>
                </a:lnSpc>
              </a:pPr>
              <a:r>
                <a:rPr lang="en-US" altLang="zh-CN" sz="2200" b="1" i="1"/>
                <a:t>OPERATIONAL HWRF</a:t>
              </a:r>
              <a:r>
                <a:rPr lang="en-US" altLang="zh-CN" sz="2200" b="1" i="1">
                  <a:solidFill>
                    <a:srgbClr val="141414"/>
                  </a:solidFill>
                </a:rPr>
                <a:t>:  </a:t>
              </a:r>
              <a:r>
                <a:rPr lang="en-US" altLang="zh-CN" sz="2400" b="1" i="1">
                  <a:solidFill>
                    <a:srgbClr val="29297A"/>
                  </a:solidFill>
                </a:rPr>
                <a:t>RI PREDICTIONS </a:t>
              </a:r>
              <a:endParaRPr lang="en-US" altLang="zh-CN"/>
            </a:p>
          </p:txBody>
        </p:sp>
        <p:grpSp>
          <p:nvGrpSpPr>
            <p:cNvPr id="30725" name="Group 3"/>
            <p:cNvGrpSpPr>
              <a:grpSpLocks/>
            </p:cNvGrpSpPr>
            <p:nvPr/>
          </p:nvGrpSpPr>
          <p:grpSpPr bwMode="auto">
            <a:xfrm>
              <a:off x="97618" y="1309759"/>
              <a:ext cx="3684018" cy="4211364"/>
              <a:chOff x="-380561" y="-178703"/>
              <a:chExt cx="3684017" cy="4211363"/>
            </a:xfrm>
          </p:grpSpPr>
          <p:pic>
            <p:nvPicPr>
              <p:cNvPr id="2" name="Picture 4"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0561" y="-23627"/>
                <a:ext cx="3650686" cy="190465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 name="Picture 5" descr="image.png"/>
              <p:cNvPicPr>
                <a:picLocks noChangeAspect="1"/>
              </p:cNvPicPr>
              <p:nvPr/>
            </p:nvPicPr>
            <p:blipFill>
              <a:blip r:embed="rId3">
                <a:extLst>
                  <a:ext uri="{28A0092B-C50C-407E-A947-70E740481C1C}">
                    <a14:useLocalDpi xmlns:a14="http://schemas.microsoft.com/office/drawing/2010/main" val="0"/>
                  </a:ext>
                </a:extLst>
              </a:blip>
              <a:srcRect b="11354"/>
              <a:stretch>
                <a:fillRect/>
              </a:stretch>
            </p:blipFill>
            <p:spPr bwMode="auto">
              <a:xfrm>
                <a:off x="-380561" y="1866908"/>
                <a:ext cx="3684017" cy="179831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8198" name="AutoShape 6"/>
              <p:cNvSpPr>
                <a:spLocks/>
              </p:cNvSpPr>
              <p:nvPr/>
            </p:nvSpPr>
            <p:spPr bwMode="auto">
              <a:xfrm>
                <a:off x="1203762" y="1240458"/>
                <a:ext cx="1234283" cy="20087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r>
                  <a:rPr lang="en-US" altLang="zh-CN" sz="1000" dirty="0">
                    <a:latin typeface="Helvetica Light" charset="0"/>
                    <a:ea typeface="Helvetica Light" charset="0"/>
                    <a:cs typeface="Helvetica Light" charset="0"/>
                    <a:sym typeface="Helvetica Light" charset="0"/>
                  </a:rPr>
                  <a:t>Intensity Predictions</a:t>
                </a:r>
                <a:endParaRPr lang="en-US" altLang="zh-CN" dirty="0"/>
              </a:p>
            </p:txBody>
          </p:sp>
          <p:sp>
            <p:nvSpPr>
              <p:cNvPr id="8199" name="AutoShape 7"/>
              <p:cNvSpPr>
                <a:spLocks/>
              </p:cNvSpPr>
              <p:nvPr/>
            </p:nvSpPr>
            <p:spPr bwMode="auto">
              <a:xfrm>
                <a:off x="1912226" y="2663689"/>
                <a:ext cx="1096792" cy="152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r>
                  <a:rPr lang="en-US" altLang="zh-CN" sz="1000" dirty="0">
                    <a:latin typeface="Helvetica Light" charset="0"/>
                    <a:ea typeface="Helvetica Light" charset="0"/>
                    <a:cs typeface="Helvetica Light" charset="0"/>
                    <a:sym typeface="Helvetica Light" charset="0"/>
                  </a:rPr>
                  <a:t>Size Predictions</a:t>
                </a:r>
                <a:endParaRPr lang="en-US" altLang="zh-CN" dirty="0"/>
              </a:p>
            </p:txBody>
          </p:sp>
          <p:sp>
            <p:nvSpPr>
              <p:cNvPr id="8200" name="AutoShape 8"/>
              <p:cNvSpPr>
                <a:spLocks/>
              </p:cNvSpPr>
              <p:nvPr/>
            </p:nvSpPr>
            <p:spPr bwMode="auto">
              <a:xfrm>
                <a:off x="684014" y="-178703"/>
                <a:ext cx="2017401" cy="2158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r>
                  <a:rPr lang="en-US" altLang="zh-CN" sz="1400" dirty="0">
                    <a:latin typeface="Helvetica Light" charset="0"/>
                    <a:ea typeface="Helvetica Light" charset="0"/>
                    <a:cs typeface="Helvetica Light" charset="0"/>
                    <a:sym typeface="Helvetica Light" charset="0"/>
                  </a:rPr>
                  <a:t>Earl 2010, 3-km HWRF</a:t>
                </a:r>
                <a:endParaRPr lang="en-US" altLang="zh-CN" dirty="0"/>
              </a:p>
            </p:txBody>
          </p:sp>
          <p:sp>
            <p:nvSpPr>
              <p:cNvPr id="8201" name="AutoShape 9"/>
              <p:cNvSpPr>
                <a:spLocks/>
              </p:cNvSpPr>
              <p:nvPr/>
            </p:nvSpPr>
            <p:spPr bwMode="auto">
              <a:xfrm>
                <a:off x="-272628" y="3583479"/>
                <a:ext cx="3514182" cy="449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r>
                  <a:rPr lang="en-US" altLang="zh-CN" sz="1600">
                    <a:latin typeface="Times New Roman" charset="0"/>
                    <a:ea typeface="Times New Roman" charset="0"/>
                    <a:cs typeface="Times New Roman" charset="0"/>
                    <a:sym typeface="Times New Roman" charset="0"/>
                  </a:rPr>
                  <a:t>  </a:t>
                </a:r>
                <a:r>
                  <a:rPr lang="en-US" altLang="zh-CN" sz="800"/>
                  <a:t>Aug 26/18            27/18           28/18            29/18           30/18            31/18 </a:t>
                </a:r>
              </a:p>
              <a:p>
                <a:r>
                  <a:rPr lang="en-US" altLang="zh-CN" sz="1600">
                    <a:latin typeface="Times New Roman" charset="0"/>
                    <a:ea typeface="Times New Roman" charset="0"/>
                    <a:cs typeface="Times New Roman" charset="0"/>
                    <a:sym typeface="Times New Roman" charset="0"/>
                  </a:rPr>
                  <a:t> </a:t>
                </a:r>
                <a:endParaRPr lang="en-US" altLang="zh-CN"/>
              </a:p>
            </p:txBody>
          </p:sp>
        </p:grpSp>
        <p:sp>
          <p:nvSpPr>
            <p:cNvPr id="8209" name="AutoShape 17"/>
            <p:cNvSpPr>
              <a:spLocks/>
            </p:cNvSpPr>
            <p:nvPr/>
          </p:nvSpPr>
          <p:spPr bwMode="auto">
            <a:xfrm>
              <a:off x="1369800" y="813416"/>
              <a:ext cx="5442698" cy="453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r>
                <a:rPr lang="en-US" altLang="zh-CN" b="1" dirty="0">
                  <a:solidFill>
                    <a:srgbClr val="003399"/>
                  </a:solidFill>
                </a:rPr>
                <a:t> An example of RI case in a sheared environment</a:t>
              </a:r>
              <a:endParaRPr lang="en-US" altLang="zh-CN" dirty="0"/>
            </a:p>
          </p:txBody>
        </p:sp>
      </p:grpSp>
      <p:sp>
        <p:nvSpPr>
          <p:cNvPr id="30722" name="TextBox 3"/>
          <p:cNvSpPr txBox="1">
            <a:spLocks noChangeArrowheads="1"/>
          </p:cNvSpPr>
          <p:nvPr/>
        </p:nvSpPr>
        <p:spPr bwMode="auto">
          <a:xfrm>
            <a:off x="609600" y="5664200"/>
            <a:ext cx="807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a:defRPr sz="2400">
                <a:solidFill>
                  <a:srgbClr val="000000"/>
                </a:solidFill>
                <a:latin typeface="Helvetica" charset="0"/>
                <a:ea typeface="Helvetica" charset="0"/>
                <a:cs typeface="Helvetica" charset="0"/>
                <a:sym typeface="Helvetica" charset="0"/>
              </a:defRPr>
            </a:lvl1pPr>
            <a:lvl2pPr marL="742950" indent="-285750" eaLnBrk="0">
              <a:defRPr sz="2400">
                <a:solidFill>
                  <a:srgbClr val="000000"/>
                </a:solidFill>
                <a:latin typeface="Helvetica" charset="0"/>
                <a:ea typeface="Helvetica" charset="0"/>
                <a:cs typeface="Helvetica" charset="0"/>
                <a:sym typeface="Helvetica" charset="0"/>
              </a:defRPr>
            </a:lvl2pPr>
            <a:lvl3pPr marL="1143000" indent="-228600" eaLnBrk="0">
              <a:defRPr sz="2400">
                <a:solidFill>
                  <a:srgbClr val="000000"/>
                </a:solidFill>
                <a:latin typeface="Helvetica" charset="0"/>
                <a:ea typeface="Helvetica" charset="0"/>
                <a:cs typeface="Helvetica" charset="0"/>
                <a:sym typeface="Helvetica" charset="0"/>
              </a:defRPr>
            </a:lvl3pPr>
            <a:lvl4pPr marL="1600200" indent="-228600" eaLnBrk="0">
              <a:defRPr sz="2400">
                <a:solidFill>
                  <a:srgbClr val="000000"/>
                </a:solidFill>
                <a:latin typeface="Helvetica" charset="0"/>
                <a:ea typeface="Helvetica" charset="0"/>
                <a:cs typeface="Helvetica" charset="0"/>
                <a:sym typeface="Helvetica" charset="0"/>
              </a:defRPr>
            </a:lvl4pPr>
            <a:lvl5pPr marL="2057400" indent="-228600" eaLnBrk="0">
              <a:defRPr sz="2400">
                <a:solidFill>
                  <a:srgbClr val="000000"/>
                </a:solidFill>
                <a:latin typeface="Helvetica" charset="0"/>
                <a:ea typeface="Helvetica" charset="0"/>
                <a:cs typeface="Helvetica"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9pPr>
          </a:lstStyle>
          <a:p>
            <a:pPr eaLnBrk="1">
              <a:buFont typeface="Symbol" charset="2"/>
              <a:buChar char="-"/>
            </a:pPr>
            <a:r>
              <a:rPr kumimoji="1" lang="en-US" altLang="zh-CN" sz="1600" dirty="0" smtClean="0"/>
              <a:t>How</a:t>
            </a:r>
            <a:r>
              <a:rPr kumimoji="1" lang="en-US" altLang="zh-CN" sz="1600" baseline="0" dirty="0" smtClean="0"/>
              <a:t> much close to reality is the modeled intensification process</a:t>
            </a:r>
            <a:r>
              <a:rPr kumimoji="1" lang="en-US" altLang="zh-CN" sz="1600" dirty="0" smtClean="0"/>
              <a:t>?</a:t>
            </a:r>
            <a:endParaRPr kumimoji="1" lang="en-US" altLang="zh-CN" sz="1600" dirty="0"/>
          </a:p>
          <a:p>
            <a:pPr eaLnBrk="1">
              <a:buFont typeface="Symbol" charset="2"/>
              <a:buChar char="-"/>
            </a:pPr>
            <a:r>
              <a:rPr kumimoji="1" lang="en-US" altLang="zh-CN" sz="1600" dirty="0"/>
              <a:t>Consistency in RI predictions—need for understanding multi-scale processes</a:t>
            </a:r>
            <a:endParaRPr kumimoji="1" lang="zh-CN" altLang="en-US" sz="1600" dirty="0"/>
          </a:p>
        </p:txBody>
      </p:sp>
      <p:sp>
        <p:nvSpPr>
          <p:cNvPr id="5" name="Slide Number Placeholder 4"/>
          <p:cNvSpPr>
            <a:spLocks noGrp="1"/>
          </p:cNvSpPr>
          <p:nvPr>
            <p:ph type="sldNum" sz="quarter" idx="10"/>
          </p:nvPr>
        </p:nvSpPr>
        <p:spPr>
          <a:xfrm>
            <a:off x="152400" y="6400800"/>
            <a:ext cx="533400" cy="3683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a:defRPr sz="2400">
                <a:solidFill>
                  <a:srgbClr val="000000"/>
                </a:solidFill>
                <a:latin typeface="Helvetica" charset="0"/>
                <a:ea typeface="Helvetica" charset="0"/>
                <a:cs typeface="Helvetica" charset="0"/>
                <a:sym typeface="Helvetica" charset="0"/>
              </a:defRPr>
            </a:lvl1pPr>
            <a:lvl2pPr marL="742950" indent="-285750" eaLnBrk="0">
              <a:defRPr sz="2400">
                <a:solidFill>
                  <a:srgbClr val="000000"/>
                </a:solidFill>
                <a:latin typeface="Helvetica" charset="0"/>
                <a:ea typeface="Helvetica" charset="0"/>
                <a:cs typeface="Helvetica" charset="0"/>
                <a:sym typeface="Helvetica" charset="0"/>
              </a:defRPr>
            </a:lvl2pPr>
            <a:lvl3pPr marL="1143000" indent="-228600" eaLnBrk="0">
              <a:defRPr sz="2400">
                <a:solidFill>
                  <a:srgbClr val="000000"/>
                </a:solidFill>
                <a:latin typeface="Helvetica" charset="0"/>
                <a:ea typeface="Helvetica" charset="0"/>
                <a:cs typeface="Helvetica" charset="0"/>
                <a:sym typeface="Helvetica" charset="0"/>
              </a:defRPr>
            </a:lvl3pPr>
            <a:lvl4pPr marL="1600200" indent="-228600" eaLnBrk="0">
              <a:defRPr sz="2400">
                <a:solidFill>
                  <a:srgbClr val="000000"/>
                </a:solidFill>
                <a:latin typeface="Helvetica" charset="0"/>
                <a:ea typeface="Helvetica" charset="0"/>
                <a:cs typeface="Helvetica" charset="0"/>
                <a:sym typeface="Helvetica" charset="0"/>
              </a:defRPr>
            </a:lvl4pPr>
            <a:lvl5pPr marL="2057400" indent="-228600" eaLnBrk="0">
              <a:defRPr sz="2400">
                <a:solidFill>
                  <a:srgbClr val="000000"/>
                </a:solidFill>
                <a:latin typeface="Helvetica" charset="0"/>
                <a:ea typeface="Helvetica" charset="0"/>
                <a:cs typeface="Helvetica"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9pPr>
          </a:lstStyle>
          <a:p>
            <a:pPr algn="l" eaLnBrk="1"/>
            <a:fld id="{DEECFDEC-D34F-DA41-9151-E40521EAE2D3}" type="slidenum">
              <a:rPr lang="en-US" altLang="zh-CN" sz="1800"/>
              <a:pPr algn="l" eaLnBrk="1"/>
              <a:t>3</a:t>
            </a:fld>
            <a:endParaRPr lang="en-US" altLang="zh-CN" sz="1200"/>
          </a:p>
        </p:txBody>
      </p:sp>
      <p:sp>
        <p:nvSpPr>
          <p:cNvPr id="21" name="AutoShape 3"/>
          <p:cNvSpPr>
            <a:spLocks/>
          </p:cNvSpPr>
          <p:nvPr/>
        </p:nvSpPr>
        <p:spPr bwMode="auto">
          <a:xfrm>
            <a:off x="3100765" y="6456363"/>
            <a:ext cx="2252285" cy="457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r>
              <a:rPr lang="en-US" altLang="zh-CN" sz="1200" baseline="0" dirty="0" smtClean="0"/>
              <a:t>Chen Hua and Gopal., 2014</a:t>
            </a:r>
            <a:endParaRPr lang="en-US" altLang="zh-CN" dirty="0"/>
          </a:p>
        </p:txBody>
      </p:sp>
      <p:pic>
        <p:nvPicPr>
          <p:cNvPr id="4" name="Picture 3"/>
          <p:cNvPicPr>
            <a:picLocks noChangeAspect="1"/>
          </p:cNvPicPr>
          <p:nvPr/>
        </p:nvPicPr>
        <p:blipFill>
          <a:blip r:embed="rId4"/>
          <a:stretch>
            <a:fillRect/>
          </a:stretch>
        </p:blipFill>
        <p:spPr>
          <a:xfrm>
            <a:off x="5034646" y="1822345"/>
            <a:ext cx="3207728" cy="3227208"/>
          </a:xfrm>
          <a:prstGeom prst="rect">
            <a:avLst/>
          </a:prstGeom>
        </p:spPr>
      </p:pic>
      <p:sp>
        <p:nvSpPr>
          <p:cNvPr id="6" name="Rectangle 5"/>
          <p:cNvSpPr txBox="1"/>
          <p:nvPr/>
        </p:nvSpPr>
        <p:spPr>
          <a:xfrm>
            <a:off x="4931780" y="5079877"/>
            <a:ext cx="3595300" cy="553998"/>
          </a:xfrm>
          <a:prstGeom prst="rect">
            <a:avLst/>
          </a:prstGeom>
        </p:spPr>
        <p:txBody>
          <a:bodyPr wrap="square">
            <a:spAutoFit/>
          </a:bodyPr>
          <a:lstStyle/>
          <a:p>
            <a:r>
              <a:rPr lang="en-US" sz="1000" dirty="0" smtClean="0"/>
              <a:t>The High Resolution HWRF is starting to get the organized cloud at the right spot. This is critical for improved intensity predictions</a:t>
            </a:r>
            <a:endParaRPr lang="en-US" sz="1000" dirty="0"/>
          </a:p>
        </p:txBody>
      </p:sp>
      <p:sp>
        <p:nvSpPr>
          <p:cNvPr id="7" name="Rectangle 6"/>
          <p:cNvSpPr txBox="1"/>
          <p:nvPr/>
        </p:nvSpPr>
        <p:spPr>
          <a:xfrm>
            <a:off x="5102542" y="1591008"/>
            <a:ext cx="1559759" cy="276999"/>
          </a:xfrm>
          <a:prstGeom prst="rect">
            <a:avLst/>
          </a:prstGeom>
        </p:spPr>
        <p:txBody>
          <a:bodyPr wrap="square">
            <a:spAutoFit/>
          </a:bodyPr>
          <a:lstStyle/>
          <a:p>
            <a:r>
              <a:rPr lang="en-US" sz="1200" dirty="0" smtClean="0"/>
              <a:t>P-3 Lower fuselage</a:t>
            </a:r>
            <a:endParaRPr lang="en-US" sz="1200" dirty="0"/>
          </a:p>
        </p:txBody>
      </p:sp>
      <p:sp>
        <p:nvSpPr>
          <p:cNvPr id="8" name="Rectangle 7"/>
          <p:cNvSpPr txBox="1"/>
          <p:nvPr/>
        </p:nvSpPr>
        <p:spPr>
          <a:xfrm>
            <a:off x="6823564" y="1595858"/>
            <a:ext cx="1345240" cy="276999"/>
          </a:xfrm>
          <a:prstGeom prst="rect">
            <a:avLst/>
          </a:prstGeom>
        </p:spPr>
        <p:txBody>
          <a:bodyPr wrap="none">
            <a:spAutoFit/>
          </a:bodyPr>
          <a:lstStyle/>
          <a:p>
            <a:r>
              <a:rPr lang="en-US" sz="1200" dirty="0" smtClean="0"/>
              <a:t>HWRF simulated</a:t>
            </a:r>
            <a:endParaRPr lang="en-US" sz="1200" dirty="0"/>
          </a:p>
        </p:txBody>
      </p:sp>
      <p:sp>
        <p:nvSpPr>
          <p:cNvPr id="19" name="AutoShape 26"/>
          <p:cNvSpPr>
            <a:spLocks/>
          </p:cNvSpPr>
          <p:nvPr/>
        </p:nvSpPr>
        <p:spPr bwMode="auto">
          <a:xfrm>
            <a:off x="5576270" y="2061637"/>
            <a:ext cx="866775" cy="2682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r>
              <a:rPr lang="en-US" altLang="zh-CN" sz="1200" b="1" dirty="0" smtClean="0">
                <a:solidFill>
                  <a:srgbClr val="141414"/>
                </a:solidFill>
              </a:rPr>
              <a:t>Pre-Ri</a:t>
            </a:r>
            <a:endParaRPr lang="en-US" altLang="zh-CN" dirty="0"/>
          </a:p>
        </p:txBody>
      </p:sp>
      <p:sp>
        <p:nvSpPr>
          <p:cNvPr id="20" name="AutoShape 26"/>
          <p:cNvSpPr>
            <a:spLocks/>
          </p:cNvSpPr>
          <p:nvPr/>
        </p:nvSpPr>
        <p:spPr bwMode="auto">
          <a:xfrm>
            <a:off x="7062796" y="2068780"/>
            <a:ext cx="866775" cy="2682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r>
              <a:rPr lang="en-US" altLang="zh-CN" sz="1200" b="1" dirty="0" smtClean="0">
                <a:solidFill>
                  <a:srgbClr val="141414"/>
                </a:solidFill>
              </a:rPr>
              <a:t>Pre-Ri</a:t>
            </a:r>
            <a:endParaRPr lang="en-US" altLang="zh-CN" dirty="0"/>
          </a:p>
        </p:txBody>
      </p:sp>
      <p:sp>
        <p:nvSpPr>
          <p:cNvPr id="22" name="AutoShape 26"/>
          <p:cNvSpPr>
            <a:spLocks/>
          </p:cNvSpPr>
          <p:nvPr/>
        </p:nvSpPr>
        <p:spPr bwMode="auto">
          <a:xfrm>
            <a:off x="5740633" y="3753052"/>
            <a:ext cx="735922" cy="22778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r>
              <a:rPr lang="en-US" altLang="zh-CN" sz="1200" b="1" dirty="0" smtClean="0">
                <a:solidFill>
                  <a:srgbClr val="141414"/>
                </a:solidFill>
              </a:rPr>
              <a:t>Ri</a:t>
            </a:r>
            <a:endParaRPr lang="en-US" altLang="zh-CN" dirty="0"/>
          </a:p>
        </p:txBody>
      </p:sp>
      <p:sp>
        <p:nvSpPr>
          <p:cNvPr id="23" name="AutoShape 26"/>
          <p:cNvSpPr>
            <a:spLocks/>
          </p:cNvSpPr>
          <p:nvPr/>
        </p:nvSpPr>
        <p:spPr bwMode="auto">
          <a:xfrm flipH="1">
            <a:off x="7289587" y="3753052"/>
            <a:ext cx="639984" cy="22778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r>
              <a:rPr lang="en-US" altLang="zh-CN" sz="1200" b="1" dirty="0" smtClean="0">
                <a:solidFill>
                  <a:srgbClr val="141414"/>
                </a:solidFill>
              </a:rPr>
              <a:t>Ri</a:t>
            </a:r>
            <a:endParaRPr lang="en-US" altLang="zh-CN" dirty="0"/>
          </a:p>
        </p:txBody>
      </p:sp>
    </p:spTree>
    <p:extLst>
      <p:ext uri="{BB962C8B-B14F-4D97-AF65-F5344CB8AC3E}">
        <p14:creationId xmlns:p14="http://schemas.microsoft.com/office/powerpoint/2010/main" val="672563970"/>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5" name="Group 1"/>
          <p:cNvGrpSpPr>
            <a:grpSpLocks/>
          </p:cNvGrpSpPr>
          <p:nvPr/>
        </p:nvGrpSpPr>
        <p:grpSpPr bwMode="auto">
          <a:xfrm>
            <a:off x="101600" y="228600"/>
            <a:ext cx="8737600" cy="5997575"/>
            <a:chOff x="0" y="-1"/>
            <a:chExt cx="8737600" cy="5997911"/>
          </a:xfrm>
        </p:grpSpPr>
        <p:sp>
          <p:nvSpPr>
            <p:cNvPr id="9218" name="AutoShape 2"/>
            <p:cNvSpPr>
              <a:spLocks/>
            </p:cNvSpPr>
            <p:nvPr/>
          </p:nvSpPr>
          <p:spPr bwMode="auto">
            <a:xfrm>
              <a:off x="285750" y="-1"/>
              <a:ext cx="8266113" cy="7382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2248" tIns="72248" rIns="72248" bIns="72248" anchor="ctr"/>
            <a:lstStyle/>
            <a:p>
              <a:pPr defTabSz="1300163">
                <a:lnSpc>
                  <a:spcPct val="80000"/>
                </a:lnSpc>
              </a:pPr>
              <a:r>
                <a:rPr lang="en-US" altLang="zh-CN" sz="2200" b="1" i="1">
                  <a:solidFill>
                    <a:srgbClr val="141414"/>
                  </a:solidFill>
                </a:rPr>
                <a:t>BASIN SCALE HWRF:</a:t>
              </a:r>
              <a:r>
                <a:rPr lang="en-US" altLang="zh-CN" sz="2200" b="1" i="1">
                  <a:solidFill>
                    <a:srgbClr val="FFFFFF"/>
                  </a:solidFill>
                </a:rPr>
                <a:t> </a:t>
              </a:r>
            </a:p>
            <a:p>
              <a:pPr defTabSz="1300163">
                <a:lnSpc>
                  <a:spcPct val="80000"/>
                </a:lnSpc>
              </a:pPr>
              <a:r>
                <a:rPr lang="en-US" altLang="zh-CN" sz="2200" b="1" i="1">
                  <a:solidFill>
                    <a:srgbClr val="29297A"/>
                  </a:solidFill>
                </a:rPr>
                <a:t>ADDRESSING FUTURE FORECAST NEEDS </a:t>
              </a:r>
              <a:endParaRPr lang="en-US" altLang="zh-CN"/>
            </a:p>
          </p:txBody>
        </p:sp>
        <p:sp>
          <p:nvSpPr>
            <p:cNvPr id="9219" name="AutoShape 3"/>
            <p:cNvSpPr>
              <a:spLocks/>
            </p:cNvSpPr>
            <p:nvPr/>
          </p:nvSpPr>
          <p:spPr bwMode="auto">
            <a:xfrm>
              <a:off x="5835650" y="3237093"/>
              <a:ext cx="358775" cy="3048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lnTo>
                    <a:pt x="0" y="0"/>
                  </a:lnTo>
                  <a:close/>
                </a:path>
              </a:pathLst>
            </a:custGeom>
            <a:noFill/>
            <a:ln w="76200">
              <a:solidFill>
                <a:srgbClr val="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endParaRPr lang="zh-CN" altLang="en-US">
                <a:ea typeface="ＭＳ Ｐゴシック" charset="0"/>
              </a:endParaRPr>
            </a:p>
          </p:txBody>
        </p:sp>
        <p:sp>
          <p:nvSpPr>
            <p:cNvPr id="9220" name="AutoShape 4"/>
            <p:cNvSpPr>
              <a:spLocks/>
            </p:cNvSpPr>
            <p:nvPr/>
          </p:nvSpPr>
          <p:spPr bwMode="auto">
            <a:xfrm>
              <a:off x="6440488" y="3340286"/>
              <a:ext cx="431800" cy="1397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r>
                <a:rPr lang="en-US" altLang="zh-CN" sz="900" b="1" i="1">
                  <a:solidFill>
                    <a:srgbClr val="FFFFFF"/>
                  </a:solidFill>
                </a:rPr>
                <a:t>Sandy</a:t>
              </a:r>
              <a:endParaRPr lang="en-US" altLang="zh-CN"/>
            </a:p>
          </p:txBody>
        </p:sp>
        <p:sp>
          <p:nvSpPr>
            <p:cNvPr id="9221" name="AutoShape 5"/>
            <p:cNvSpPr>
              <a:spLocks/>
            </p:cNvSpPr>
            <p:nvPr/>
          </p:nvSpPr>
          <p:spPr bwMode="auto">
            <a:xfrm>
              <a:off x="0" y="3599064"/>
              <a:ext cx="4973638" cy="2141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5613">
                <a:lnSpc>
                  <a:spcPct val="90000"/>
                </a:lnSpc>
                <a:spcBef>
                  <a:spcPts val="400"/>
                </a:spcBef>
              </a:pPr>
              <a:r>
                <a:rPr lang="en-US" altLang="zh-CN" sz="1600"/>
                <a:t> </a:t>
              </a:r>
              <a:r>
                <a:rPr lang="en-US" altLang="zh-CN" sz="1600" b="1" u="sng"/>
                <a:t>Storm Centric -VS- Domain Centric Forecasts</a:t>
              </a:r>
            </a:p>
            <a:p>
              <a:pPr defTabSz="455613">
                <a:lnSpc>
                  <a:spcPct val="90000"/>
                </a:lnSpc>
                <a:spcBef>
                  <a:spcPts val="400"/>
                </a:spcBef>
              </a:pPr>
              <a:endParaRPr lang="en-US" altLang="zh-CN" sz="1600" u="sng"/>
            </a:p>
            <a:p>
              <a:pPr defTabSz="455613">
                <a:lnSpc>
                  <a:spcPct val="90000"/>
                </a:lnSpc>
                <a:spcBef>
                  <a:spcPts val="400"/>
                </a:spcBef>
              </a:pPr>
              <a:r>
                <a:rPr lang="en-US" altLang="zh-CN" sz="1300" b="1"/>
                <a:t> - </a:t>
              </a:r>
              <a:r>
                <a:rPr lang="en-US" altLang="zh-CN" sz="1300" b="1">
                  <a:solidFill>
                    <a:srgbClr val="2D2D8A"/>
                  </a:solidFill>
                </a:rPr>
                <a:t>Tropical predictions system (Extended predictions)</a:t>
              </a:r>
            </a:p>
            <a:p>
              <a:pPr defTabSz="455613">
                <a:lnSpc>
                  <a:spcPct val="90000"/>
                </a:lnSpc>
                <a:spcBef>
                  <a:spcPts val="400"/>
                </a:spcBef>
              </a:pPr>
              <a:r>
                <a:rPr lang="en-US" altLang="zh-CN" sz="1300" b="1">
                  <a:solidFill>
                    <a:srgbClr val="29297A"/>
                  </a:solidFill>
                </a:rPr>
                <a:t> - Improved storm-storm &amp; multi-Scale interactions</a:t>
              </a:r>
            </a:p>
            <a:p>
              <a:pPr defTabSz="455613">
                <a:lnSpc>
                  <a:spcPct val="90000"/>
                </a:lnSpc>
                <a:spcBef>
                  <a:spcPts val="400"/>
                </a:spcBef>
              </a:pPr>
              <a:r>
                <a:rPr lang="en-US" altLang="zh-CN" sz="1300" b="1">
                  <a:solidFill>
                    <a:srgbClr val="29297A"/>
                  </a:solidFill>
                </a:rPr>
                <a:t> - Landfall and post landfall (storm surge &amp; rainfall)</a:t>
              </a:r>
            </a:p>
            <a:p>
              <a:pPr defTabSz="455613">
                <a:lnSpc>
                  <a:spcPct val="90000"/>
                </a:lnSpc>
                <a:spcBef>
                  <a:spcPts val="400"/>
                </a:spcBef>
              </a:pPr>
              <a:r>
                <a:rPr lang="en-US" altLang="zh-CN" sz="1300" b="1">
                  <a:solidFill>
                    <a:srgbClr val="141414"/>
                  </a:solidFill>
                </a:rPr>
                <a:t> - Genesis</a:t>
              </a:r>
            </a:p>
            <a:p>
              <a:pPr defTabSz="455613">
                <a:lnSpc>
                  <a:spcPct val="90000"/>
                </a:lnSpc>
                <a:spcBef>
                  <a:spcPts val="400"/>
                </a:spcBef>
              </a:pPr>
              <a:r>
                <a:rPr lang="en-US" altLang="zh-CN" sz="1300" b="1">
                  <a:solidFill>
                    <a:srgbClr val="141414"/>
                  </a:solidFill>
                </a:rPr>
                <a:t> - Regional ensembles</a:t>
              </a:r>
            </a:p>
            <a:p>
              <a:pPr defTabSz="455613">
                <a:lnSpc>
                  <a:spcPct val="90000"/>
                </a:lnSpc>
                <a:spcBef>
                  <a:spcPts val="400"/>
                </a:spcBef>
              </a:pPr>
              <a:r>
                <a:rPr lang="en-US" altLang="zh-CN" sz="1300" b="1">
                  <a:solidFill>
                    <a:srgbClr val="141414"/>
                  </a:solidFill>
                </a:rPr>
                <a:t> - Data assimilation/Satellite data assimilation</a:t>
              </a:r>
              <a:endParaRPr lang="en-US" altLang="zh-CN"/>
            </a:p>
          </p:txBody>
        </p:sp>
        <p:sp>
          <p:nvSpPr>
            <p:cNvPr id="9222" name="AutoShape 6"/>
            <p:cNvSpPr>
              <a:spLocks/>
            </p:cNvSpPr>
            <p:nvPr/>
          </p:nvSpPr>
          <p:spPr bwMode="auto">
            <a:xfrm>
              <a:off x="1041400" y="882698"/>
              <a:ext cx="2030413" cy="3079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r>
                <a:rPr lang="en-US" altLang="zh-CN" sz="1400" u="sng"/>
                <a:t>A busy day in the tropics</a:t>
              </a:r>
              <a:endParaRPr lang="en-US" altLang="zh-CN"/>
            </a:p>
          </p:txBody>
        </p:sp>
        <p:sp>
          <p:nvSpPr>
            <p:cNvPr id="9223" name="AutoShape 7"/>
            <p:cNvSpPr>
              <a:spLocks/>
            </p:cNvSpPr>
            <p:nvPr/>
          </p:nvSpPr>
          <p:spPr bwMode="auto">
            <a:xfrm>
              <a:off x="6735763" y="3848315"/>
              <a:ext cx="2001837" cy="1270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outerShdw blurRad="63500" dist="23000" dir="5400000" algn="ctr" rotWithShape="0">
                <a:srgbClr val="000000">
                  <a:alpha val="3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Lst>
          </p:spPr>
          <p:txBody>
            <a:bodyPr lIns="0" tIns="0" rIns="0" bIns="0" anchor="ctr"/>
            <a:lstStyle/>
            <a:p>
              <a:pPr marL="457200" algn="just"/>
              <a:r>
                <a:rPr lang="en-US" altLang="zh-CN" sz="600"/>
                <a:t> </a:t>
              </a:r>
              <a:r>
                <a:rPr lang="en-US" altLang="zh-CN" sz="600" b="1">
                  <a:solidFill>
                    <a:srgbClr val="FFFFFF"/>
                  </a:solidFill>
                </a:rPr>
                <a:t>Credits: Xuejin Zhang and T. Quirino</a:t>
              </a:r>
              <a:endParaRPr lang="en-US" altLang="zh-CN"/>
            </a:p>
          </p:txBody>
        </p:sp>
        <p:sp>
          <p:nvSpPr>
            <p:cNvPr id="9224" name="AutoShape 8"/>
            <p:cNvSpPr>
              <a:spLocks/>
            </p:cNvSpPr>
            <p:nvPr/>
          </p:nvSpPr>
          <p:spPr bwMode="auto">
            <a:xfrm>
              <a:off x="3862388" y="2117843"/>
              <a:ext cx="493712" cy="2698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r>
                <a:rPr lang="en-US" altLang="zh-CN" sz="1200">
                  <a:solidFill>
                    <a:srgbClr val="FFFFFF"/>
                  </a:solidFill>
                  <a:latin typeface="Trebuchet MS" charset="0"/>
                  <a:ea typeface="Trebuchet MS" charset="0"/>
                  <a:cs typeface="Trebuchet MS" charset="0"/>
                  <a:sym typeface="Trebuchet MS" charset="0"/>
                </a:rPr>
                <a:t>Earl</a:t>
              </a:r>
              <a:endParaRPr lang="en-US" altLang="zh-CN"/>
            </a:p>
          </p:txBody>
        </p:sp>
        <p:grpSp>
          <p:nvGrpSpPr>
            <p:cNvPr id="31754" name="Group 9"/>
            <p:cNvGrpSpPr>
              <a:grpSpLocks/>
            </p:cNvGrpSpPr>
            <p:nvPr/>
          </p:nvGrpSpPr>
          <p:grpSpPr bwMode="auto">
            <a:xfrm>
              <a:off x="5381624" y="887746"/>
              <a:ext cx="3032127" cy="2441576"/>
              <a:chOff x="-1" y="0"/>
              <a:chExt cx="3032127" cy="2441575"/>
            </a:xfrm>
          </p:grpSpPr>
          <p:grpSp>
            <p:nvGrpSpPr>
              <p:cNvPr id="31769" name="Group 10"/>
              <p:cNvGrpSpPr>
                <a:grpSpLocks/>
              </p:cNvGrpSpPr>
              <p:nvPr/>
            </p:nvGrpSpPr>
            <p:grpSpPr bwMode="auto">
              <a:xfrm>
                <a:off x="-1" y="0"/>
                <a:ext cx="3032127" cy="2441575"/>
                <a:chOff x="-1" y="0"/>
                <a:chExt cx="3032127" cy="2441575"/>
              </a:xfrm>
            </p:grpSpPr>
            <p:pic>
              <p:nvPicPr>
                <p:cNvPr id="3" name="Picture 11" descr="SANDY18L.png"/>
                <p:cNvPicPr>
                  <a:picLocks noChangeAspect="1"/>
                </p:cNvPicPr>
                <p:nvPr/>
              </p:nvPicPr>
              <p:blipFill>
                <a:blip r:embed="rId3">
                  <a:extLst>
                    <a:ext uri="{28A0092B-C50C-407E-A947-70E740481C1C}">
                      <a14:useLocalDpi xmlns:a14="http://schemas.microsoft.com/office/drawing/2010/main" val="0"/>
                    </a:ext>
                  </a:extLst>
                </a:blip>
                <a:srcRect r="39011"/>
                <a:stretch>
                  <a:fillRect/>
                </a:stretch>
              </p:blipFill>
              <p:spPr bwMode="auto">
                <a:xfrm>
                  <a:off x="0" y="-284"/>
                  <a:ext cx="3032125" cy="244171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228" name="AutoShape 12"/>
                <p:cNvSpPr>
                  <a:spLocks/>
                </p:cNvSpPr>
                <p:nvPr/>
              </p:nvSpPr>
              <p:spPr bwMode="auto">
                <a:xfrm>
                  <a:off x="642938" y="355336"/>
                  <a:ext cx="1444625" cy="4318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defTabSz="642938"/>
                  <a:r>
                    <a:rPr lang="en-US" altLang="zh-CN" sz="1400" b="1" i="1">
                      <a:solidFill>
                        <a:srgbClr val="FFFFFF"/>
                      </a:solidFill>
                    </a:rPr>
                    <a:t>Storm Centered </a:t>
                  </a:r>
                </a:p>
                <a:p>
                  <a:pPr defTabSz="642938"/>
                  <a:r>
                    <a:rPr lang="en-US" altLang="zh-CN" sz="1400" b="1" i="1">
                      <a:solidFill>
                        <a:srgbClr val="FFFFFF"/>
                      </a:solidFill>
                    </a:rPr>
                    <a:t>HWRF domain</a:t>
                  </a:r>
                  <a:endParaRPr lang="en-US" altLang="zh-CN"/>
                </a:p>
              </p:txBody>
            </p:sp>
            <p:sp>
              <p:nvSpPr>
                <p:cNvPr id="9229" name="AutoShape 13"/>
                <p:cNvSpPr>
                  <a:spLocks/>
                </p:cNvSpPr>
                <p:nvPr/>
              </p:nvSpPr>
              <p:spPr bwMode="auto">
                <a:xfrm>
                  <a:off x="1254125" y="941155"/>
                  <a:ext cx="374650" cy="32069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lnTo>
                        <a:pt x="0" y="0"/>
                      </a:lnTo>
                      <a:close/>
                    </a:path>
                  </a:pathLst>
                </a:custGeom>
                <a:noFill/>
                <a:ln w="50800">
                  <a:solidFill>
                    <a:srgbClr val="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endParaRPr lang="zh-CN" altLang="en-US">
                    <a:ea typeface="ＭＳ Ｐゴシック" charset="0"/>
                  </a:endParaRPr>
                </a:p>
              </p:txBody>
            </p:sp>
          </p:grpSp>
          <p:sp>
            <p:nvSpPr>
              <p:cNvPr id="9230" name="AutoShape 14"/>
              <p:cNvSpPr>
                <a:spLocks/>
              </p:cNvSpPr>
              <p:nvPr/>
            </p:nvSpPr>
            <p:spPr bwMode="auto">
              <a:xfrm>
                <a:off x="1646238" y="912579"/>
                <a:ext cx="596900" cy="2159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defTabSz="642938"/>
                <a:r>
                  <a:rPr lang="en-US" altLang="zh-CN" sz="1400" i="1">
                    <a:solidFill>
                      <a:srgbClr val="FFFFFF"/>
                    </a:solidFill>
                    <a:latin typeface="Helvetica Light" charset="0"/>
                    <a:ea typeface="Helvetica Light" charset="0"/>
                    <a:cs typeface="Helvetica Light" charset="0"/>
                    <a:sym typeface="Helvetica Light" charset="0"/>
                  </a:rPr>
                  <a:t>Sandy</a:t>
                </a:r>
                <a:endParaRPr lang="en-US" altLang="zh-CN"/>
              </a:p>
            </p:txBody>
          </p:sp>
        </p:grpSp>
        <p:grpSp>
          <p:nvGrpSpPr>
            <p:cNvPr id="31755" name="Group 15"/>
            <p:cNvGrpSpPr>
              <a:grpSpLocks/>
            </p:cNvGrpSpPr>
            <p:nvPr/>
          </p:nvGrpSpPr>
          <p:grpSpPr bwMode="auto">
            <a:xfrm>
              <a:off x="4932362" y="3373771"/>
              <a:ext cx="3733801" cy="2624139"/>
              <a:chOff x="0" y="0"/>
              <a:chExt cx="3733800" cy="2624138"/>
            </a:xfrm>
          </p:grpSpPr>
          <p:pic>
            <p:nvPicPr>
              <p:cNvPr id="9232" name="Picture 16" descr="BASIN99L.2012102900.micro37_1.png"/>
              <p:cNvPicPr>
                <a:picLocks noChangeAspect="1"/>
              </p:cNvPicPr>
              <p:nvPr/>
            </p:nvPicPr>
            <p:blipFill>
              <a:blip r:embed="rId4">
                <a:extLst>
                  <a:ext uri="{28A0092B-C50C-407E-A947-70E740481C1C}">
                    <a14:useLocalDpi xmlns:a14="http://schemas.microsoft.com/office/drawing/2010/main" val="0"/>
                  </a:ext>
                </a:extLst>
              </a:blip>
              <a:srcRect t="15622" b="15620"/>
              <a:stretch>
                <a:fillRect/>
              </a:stretch>
            </p:blipFill>
            <p:spPr bwMode="auto">
              <a:xfrm>
                <a:off x="1" y="-145"/>
                <a:ext cx="3733799" cy="262428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233" name="AutoShape 17"/>
              <p:cNvSpPr>
                <a:spLocks/>
              </p:cNvSpPr>
              <p:nvPr/>
            </p:nvSpPr>
            <p:spPr bwMode="auto">
              <a:xfrm>
                <a:off x="860426" y="517409"/>
                <a:ext cx="2030411" cy="4318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defTabSz="642938"/>
                <a:r>
                  <a:rPr lang="en-US" altLang="zh-CN" sz="1400" b="1" i="1">
                    <a:solidFill>
                      <a:srgbClr val="FFFFFF"/>
                    </a:solidFill>
                    <a:ea typeface="Helvetica Light" charset="0"/>
                    <a:cs typeface="Helvetica Light" charset="0"/>
                    <a:sym typeface="Helvetica Light" charset="0"/>
                  </a:rPr>
                  <a:t>Domain Centered HWRF domain</a:t>
                </a:r>
                <a:endParaRPr lang="en-US" altLang="zh-CN" b="1"/>
              </a:p>
            </p:txBody>
          </p:sp>
          <p:sp>
            <p:nvSpPr>
              <p:cNvPr id="9234" name="AutoShape 18"/>
              <p:cNvSpPr>
                <a:spLocks/>
              </p:cNvSpPr>
              <p:nvPr/>
            </p:nvSpPr>
            <p:spPr bwMode="auto">
              <a:xfrm>
                <a:off x="1652588" y="1034963"/>
                <a:ext cx="366713" cy="33021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lnTo>
                      <a:pt x="0" y="0"/>
                    </a:lnTo>
                    <a:close/>
                  </a:path>
                </a:pathLst>
              </a:custGeom>
              <a:noFill/>
              <a:ln w="50800">
                <a:solidFill>
                  <a:srgbClr val="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endParaRPr lang="zh-CN" altLang="en-US">
                  <a:ea typeface="ＭＳ Ｐゴシック" charset="0"/>
                </a:endParaRPr>
              </a:p>
            </p:txBody>
          </p:sp>
          <p:sp>
            <p:nvSpPr>
              <p:cNvPr id="9235" name="AutoShape 19"/>
              <p:cNvSpPr>
                <a:spLocks/>
              </p:cNvSpPr>
              <p:nvPr/>
            </p:nvSpPr>
            <p:spPr bwMode="auto">
              <a:xfrm>
                <a:off x="1063626" y="1616020"/>
                <a:ext cx="357187" cy="3381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lnTo>
                      <a:pt x="0" y="0"/>
                    </a:lnTo>
                    <a:close/>
                  </a:path>
                </a:pathLst>
              </a:custGeom>
              <a:noFill/>
              <a:ln w="50800">
                <a:solidFill>
                  <a:srgbClr val="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endParaRPr lang="zh-CN" altLang="en-US">
                  <a:ea typeface="ＭＳ Ｐゴシック" charset="0"/>
                </a:endParaRPr>
              </a:p>
            </p:txBody>
          </p:sp>
          <p:sp>
            <p:nvSpPr>
              <p:cNvPr id="9236" name="AutoShape 20"/>
              <p:cNvSpPr>
                <a:spLocks/>
              </p:cNvSpPr>
              <p:nvPr/>
            </p:nvSpPr>
            <p:spPr bwMode="auto">
              <a:xfrm>
                <a:off x="795338" y="1985927"/>
                <a:ext cx="571500" cy="241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defTabSz="642938"/>
                <a:r>
                  <a:rPr lang="en-US" altLang="zh-CN" sz="1600" b="1" i="1">
                    <a:solidFill>
                      <a:srgbClr val="FFFFFF"/>
                    </a:solidFill>
                    <a:ea typeface="Helvetica Light" charset="0"/>
                    <a:cs typeface="Helvetica Light" charset="0"/>
                    <a:sym typeface="Helvetica Light" charset="0"/>
                  </a:rPr>
                  <a:t>Rosa</a:t>
                </a:r>
                <a:endParaRPr lang="en-US" altLang="zh-CN" b="1"/>
              </a:p>
            </p:txBody>
          </p:sp>
          <p:sp>
            <p:nvSpPr>
              <p:cNvPr id="9237" name="AutoShape 21"/>
              <p:cNvSpPr>
                <a:spLocks/>
              </p:cNvSpPr>
              <p:nvPr/>
            </p:nvSpPr>
            <p:spPr bwMode="auto">
              <a:xfrm>
                <a:off x="2090737" y="968284"/>
                <a:ext cx="598488" cy="2159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defTabSz="642938"/>
                <a:r>
                  <a:rPr lang="en-US" altLang="zh-CN" sz="1400" b="1" i="1">
                    <a:solidFill>
                      <a:srgbClr val="FFFFFF"/>
                    </a:solidFill>
                    <a:ea typeface="Helvetica Light" charset="0"/>
                    <a:cs typeface="Helvetica Light" charset="0"/>
                    <a:sym typeface="Helvetica Light" charset="0"/>
                  </a:rPr>
                  <a:t>Sandy</a:t>
                </a:r>
                <a:endParaRPr lang="en-US" altLang="zh-CN" b="1"/>
              </a:p>
            </p:txBody>
          </p:sp>
        </p:grpSp>
        <p:pic>
          <p:nvPicPr>
            <p:cNvPr id="9238" name="Picture 22" descr="IMG_0558.png"/>
            <p:cNvPicPr>
              <a:picLocks noChangeAspect="1"/>
            </p:cNvPicPr>
            <p:nvPr/>
          </p:nvPicPr>
          <p:blipFill>
            <a:blip r:embed="rId5">
              <a:extLst>
                <a:ext uri="{28A0092B-C50C-407E-A947-70E740481C1C}">
                  <a14:useLocalDpi xmlns:a14="http://schemas.microsoft.com/office/drawing/2010/main" val="0"/>
                </a:ext>
              </a:extLst>
            </a:blip>
            <a:srcRect t="18915" b="18913"/>
            <a:stretch>
              <a:fillRect/>
            </a:stretch>
          </p:blipFill>
          <p:spPr bwMode="auto">
            <a:xfrm>
              <a:off x="192088" y="1335162"/>
              <a:ext cx="4206875" cy="19606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239" name="AutoShape 23"/>
            <p:cNvSpPr>
              <a:spLocks/>
            </p:cNvSpPr>
            <p:nvPr/>
          </p:nvSpPr>
          <p:spPr bwMode="auto">
            <a:xfrm>
              <a:off x="2322513" y="1462169"/>
              <a:ext cx="639762" cy="64138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2881" y="2881"/>
                  </a:moveTo>
                  <a:cubicBezTo>
                    <a:pt x="-961" y="6724"/>
                    <a:pt x="-961" y="12953"/>
                    <a:pt x="2881" y="16796"/>
                  </a:cubicBezTo>
                  <a:cubicBezTo>
                    <a:pt x="6724" y="20639"/>
                    <a:pt x="12953" y="20639"/>
                    <a:pt x="16796" y="16796"/>
                  </a:cubicBezTo>
                  <a:cubicBezTo>
                    <a:pt x="20639" y="12953"/>
                    <a:pt x="20639" y="6724"/>
                    <a:pt x="16796" y="2881"/>
                  </a:cubicBezTo>
                  <a:cubicBezTo>
                    <a:pt x="12953" y="-961"/>
                    <a:pt x="6724" y="-961"/>
                    <a:pt x="2881" y="2881"/>
                  </a:cubicBezTo>
                </a:path>
              </a:pathLst>
            </a:custGeom>
            <a:noFill/>
            <a:ln w="19050">
              <a:solidFill>
                <a:srgbClr val="FFFFFF"/>
              </a:solidFill>
              <a:round/>
              <a:headEnd/>
              <a:tailEnd/>
            </a:ln>
            <a:effectLst>
              <a:outerShdw blurRad="63500" dist="23000" dir="5400000" algn="ctr"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lIns="45718" tIns="45718" rIns="45718" bIns="45718" anchor="ctr"/>
            <a:lstStyle/>
            <a:p>
              <a:pPr>
                <a:defRPr/>
              </a:pPr>
              <a:endParaRPr lang="zh-CN" altLang="en-US">
                <a:ea typeface="ＭＳ Ｐゴシック" charset="0"/>
              </a:endParaRPr>
            </a:p>
          </p:txBody>
        </p:sp>
        <p:sp>
          <p:nvSpPr>
            <p:cNvPr id="9240" name="AutoShape 24"/>
            <p:cNvSpPr>
              <a:spLocks/>
            </p:cNvSpPr>
            <p:nvPr/>
          </p:nvSpPr>
          <p:spPr bwMode="auto">
            <a:xfrm>
              <a:off x="2928938" y="2317879"/>
              <a:ext cx="565150" cy="54295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2881" y="2881"/>
                  </a:moveTo>
                  <a:cubicBezTo>
                    <a:pt x="-961" y="6724"/>
                    <a:pt x="-961" y="12953"/>
                    <a:pt x="2881" y="16796"/>
                  </a:cubicBezTo>
                  <a:cubicBezTo>
                    <a:pt x="6724" y="20638"/>
                    <a:pt x="12953" y="20638"/>
                    <a:pt x="16796" y="16796"/>
                  </a:cubicBezTo>
                  <a:cubicBezTo>
                    <a:pt x="20639" y="12953"/>
                    <a:pt x="20639" y="6724"/>
                    <a:pt x="16796" y="2881"/>
                  </a:cubicBezTo>
                  <a:cubicBezTo>
                    <a:pt x="12953" y="-961"/>
                    <a:pt x="6724" y="-961"/>
                    <a:pt x="2881" y="2881"/>
                  </a:cubicBezTo>
                </a:path>
              </a:pathLst>
            </a:custGeom>
            <a:noFill/>
            <a:ln w="19050">
              <a:solidFill>
                <a:srgbClr val="FFFFFF"/>
              </a:solidFill>
              <a:round/>
              <a:headEnd/>
              <a:tailEnd/>
            </a:ln>
            <a:effectLst>
              <a:outerShdw blurRad="63500" dist="23000" dir="5400000" algn="ctr"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lIns="45718" tIns="45718" rIns="45718" bIns="45718" anchor="ctr"/>
            <a:lstStyle/>
            <a:p>
              <a:pPr>
                <a:defRPr/>
              </a:pPr>
              <a:endParaRPr lang="zh-CN" altLang="en-US">
                <a:ea typeface="ＭＳ Ｐゴシック" charset="0"/>
              </a:endParaRPr>
            </a:p>
          </p:txBody>
        </p:sp>
        <p:sp>
          <p:nvSpPr>
            <p:cNvPr id="9241" name="AutoShape 25"/>
            <p:cNvSpPr>
              <a:spLocks/>
            </p:cNvSpPr>
            <p:nvPr/>
          </p:nvSpPr>
          <p:spPr bwMode="auto">
            <a:xfrm>
              <a:off x="369888" y="2517915"/>
              <a:ext cx="404812" cy="46516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2881" y="2881"/>
                  </a:moveTo>
                  <a:cubicBezTo>
                    <a:pt x="-961" y="6724"/>
                    <a:pt x="-961" y="12953"/>
                    <a:pt x="2881" y="16796"/>
                  </a:cubicBezTo>
                  <a:cubicBezTo>
                    <a:pt x="6724" y="20638"/>
                    <a:pt x="12953" y="20638"/>
                    <a:pt x="16796" y="16796"/>
                  </a:cubicBezTo>
                  <a:cubicBezTo>
                    <a:pt x="20639" y="12953"/>
                    <a:pt x="20639" y="6724"/>
                    <a:pt x="16796" y="2881"/>
                  </a:cubicBezTo>
                  <a:cubicBezTo>
                    <a:pt x="12953" y="-961"/>
                    <a:pt x="6724" y="-961"/>
                    <a:pt x="2881" y="2881"/>
                  </a:cubicBezTo>
                </a:path>
              </a:pathLst>
            </a:custGeom>
            <a:noFill/>
            <a:ln w="19050">
              <a:solidFill>
                <a:srgbClr val="FFFFFF"/>
              </a:solidFill>
              <a:round/>
              <a:headEnd/>
              <a:tailEnd/>
            </a:ln>
            <a:effectLst>
              <a:outerShdw blurRad="63500" dist="23000" dir="5400000" algn="ctr"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lIns="45718" tIns="45718" rIns="45718" bIns="45718" anchor="ctr"/>
            <a:lstStyle/>
            <a:p>
              <a:pPr>
                <a:defRPr/>
              </a:pPr>
              <a:endParaRPr lang="zh-CN" altLang="en-US">
                <a:ea typeface="ＭＳ Ｐゴシック" charset="0"/>
              </a:endParaRPr>
            </a:p>
          </p:txBody>
        </p:sp>
        <p:sp>
          <p:nvSpPr>
            <p:cNvPr id="9242" name="AutoShape 26"/>
            <p:cNvSpPr>
              <a:spLocks/>
            </p:cNvSpPr>
            <p:nvPr/>
          </p:nvSpPr>
          <p:spPr bwMode="auto">
            <a:xfrm>
              <a:off x="2441575" y="1389140"/>
              <a:ext cx="866775" cy="2683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r>
                <a:rPr lang="en-US" altLang="zh-CN" sz="1200" b="1" dirty="0">
                  <a:solidFill>
                    <a:srgbClr val="141414"/>
                  </a:solidFill>
                </a:rPr>
                <a:t>Danielle</a:t>
              </a:r>
              <a:endParaRPr lang="en-US" altLang="zh-CN" dirty="0"/>
            </a:p>
          </p:txBody>
        </p:sp>
        <p:sp>
          <p:nvSpPr>
            <p:cNvPr id="9243" name="AutoShape 27"/>
            <p:cNvSpPr>
              <a:spLocks/>
            </p:cNvSpPr>
            <p:nvPr/>
          </p:nvSpPr>
          <p:spPr bwMode="auto">
            <a:xfrm>
              <a:off x="3236913" y="2117843"/>
              <a:ext cx="838200" cy="2698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r>
                <a:rPr lang="en-US" altLang="zh-CN" sz="1200" b="1">
                  <a:solidFill>
                    <a:srgbClr val="141414"/>
                  </a:solidFill>
                </a:rPr>
                <a:t>Earl</a:t>
              </a:r>
              <a:endParaRPr lang="en-US" altLang="zh-CN"/>
            </a:p>
          </p:txBody>
        </p:sp>
        <p:sp>
          <p:nvSpPr>
            <p:cNvPr id="9244" name="AutoShape 28"/>
            <p:cNvSpPr>
              <a:spLocks/>
            </p:cNvSpPr>
            <p:nvPr/>
          </p:nvSpPr>
          <p:spPr bwMode="auto">
            <a:xfrm>
              <a:off x="320675" y="2944977"/>
              <a:ext cx="908050" cy="2698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r>
                <a:rPr lang="en-US" altLang="zh-CN" sz="1200" b="1"/>
                <a:t>Frank</a:t>
              </a:r>
              <a:endParaRPr lang="en-US" altLang="zh-CN"/>
            </a:p>
          </p:txBody>
        </p:sp>
      </p:grpSp>
      <p:sp>
        <p:nvSpPr>
          <p:cNvPr id="4" name="Slide Number Placeholder 3"/>
          <p:cNvSpPr>
            <a:spLocks noGrp="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a:defRPr sz="2400">
                <a:solidFill>
                  <a:srgbClr val="000000"/>
                </a:solidFill>
                <a:latin typeface="Helvetica" charset="0"/>
                <a:ea typeface="Helvetica" charset="0"/>
                <a:cs typeface="Helvetica" charset="0"/>
                <a:sym typeface="Helvetica" charset="0"/>
              </a:defRPr>
            </a:lvl1pPr>
            <a:lvl2pPr marL="742950" indent="-285750" eaLnBrk="0">
              <a:defRPr sz="2400">
                <a:solidFill>
                  <a:srgbClr val="000000"/>
                </a:solidFill>
                <a:latin typeface="Helvetica" charset="0"/>
                <a:ea typeface="Helvetica" charset="0"/>
                <a:cs typeface="Helvetica" charset="0"/>
                <a:sym typeface="Helvetica" charset="0"/>
              </a:defRPr>
            </a:lvl2pPr>
            <a:lvl3pPr marL="1143000" indent="-228600" eaLnBrk="0">
              <a:defRPr sz="2400">
                <a:solidFill>
                  <a:srgbClr val="000000"/>
                </a:solidFill>
                <a:latin typeface="Helvetica" charset="0"/>
                <a:ea typeface="Helvetica" charset="0"/>
                <a:cs typeface="Helvetica" charset="0"/>
                <a:sym typeface="Helvetica" charset="0"/>
              </a:defRPr>
            </a:lvl3pPr>
            <a:lvl4pPr marL="1600200" indent="-228600" eaLnBrk="0">
              <a:defRPr sz="2400">
                <a:solidFill>
                  <a:srgbClr val="000000"/>
                </a:solidFill>
                <a:latin typeface="Helvetica" charset="0"/>
                <a:ea typeface="Helvetica" charset="0"/>
                <a:cs typeface="Helvetica" charset="0"/>
                <a:sym typeface="Helvetica" charset="0"/>
              </a:defRPr>
            </a:lvl4pPr>
            <a:lvl5pPr marL="2057400" indent="-228600" eaLnBrk="0">
              <a:defRPr sz="2400">
                <a:solidFill>
                  <a:srgbClr val="000000"/>
                </a:solidFill>
                <a:latin typeface="Helvetica" charset="0"/>
                <a:ea typeface="Helvetica" charset="0"/>
                <a:cs typeface="Helvetica"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9pPr>
          </a:lstStyle>
          <a:p>
            <a:pPr eaLnBrk="1"/>
            <a:fld id="{A9B5EB03-DE07-544F-8910-FE0FA871E93B}" type="slidenum">
              <a:rPr lang="en-US" altLang="zh-CN" sz="1800"/>
              <a:pPr eaLnBrk="1"/>
              <a:t>4</a:t>
            </a:fld>
            <a:endParaRPr lang="en-US" altLang="zh-CN" sz="1800"/>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AutoShape 1"/>
          <p:cNvSpPr>
            <a:spLocks/>
          </p:cNvSpPr>
          <p:nvPr/>
        </p:nvSpPr>
        <p:spPr bwMode="auto">
          <a:xfrm>
            <a:off x="463550" y="225425"/>
            <a:ext cx="8266113" cy="739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2248" tIns="72248" rIns="72248" bIns="72248" anchor="ctr"/>
          <a:lstStyle/>
          <a:p>
            <a:pPr defTabSz="1300163">
              <a:lnSpc>
                <a:spcPct val="80000"/>
              </a:lnSpc>
            </a:pPr>
            <a:r>
              <a:rPr lang="en-US" altLang="zh-CN" sz="2200" b="1" i="1">
                <a:solidFill>
                  <a:srgbClr val="141414"/>
                </a:solidFill>
              </a:rPr>
              <a:t>BASIN SCALE HWRF: </a:t>
            </a:r>
          </a:p>
          <a:p>
            <a:pPr defTabSz="1300163">
              <a:lnSpc>
                <a:spcPct val="80000"/>
              </a:lnSpc>
            </a:pPr>
            <a:r>
              <a:rPr lang="en-US" altLang="zh-CN" sz="2200" b="1" i="1">
                <a:solidFill>
                  <a:srgbClr val="29297A"/>
                </a:solidFill>
              </a:rPr>
              <a:t>THE</a:t>
            </a:r>
            <a:r>
              <a:rPr lang="en-US" altLang="zh-CN" sz="2200" b="1" i="1">
                <a:solidFill>
                  <a:srgbClr val="141414"/>
                </a:solidFill>
              </a:rPr>
              <a:t> </a:t>
            </a:r>
            <a:r>
              <a:rPr lang="en-US" altLang="zh-CN" sz="2200" b="1" i="1">
                <a:solidFill>
                  <a:srgbClr val="29297A"/>
                </a:solidFill>
              </a:rPr>
              <a:t>EXPERIMENTAL PREDICTION SYSTEM </a:t>
            </a:r>
            <a:endParaRPr lang="en-US" altLang="zh-CN"/>
          </a:p>
        </p:txBody>
      </p:sp>
      <p:sp>
        <p:nvSpPr>
          <p:cNvPr id="11266" name="AutoShape 2"/>
          <p:cNvSpPr>
            <a:spLocks/>
          </p:cNvSpPr>
          <p:nvPr/>
        </p:nvSpPr>
        <p:spPr bwMode="auto">
          <a:xfrm>
            <a:off x="6013450" y="3463925"/>
            <a:ext cx="358775" cy="304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lnTo>
                  <a:pt x="0" y="0"/>
                </a:lnTo>
                <a:close/>
              </a:path>
            </a:pathLst>
          </a:custGeom>
          <a:noFill/>
          <a:ln w="76200">
            <a:solidFill>
              <a:srgbClr val="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endParaRPr lang="zh-CN" altLang="en-US">
              <a:ea typeface="ＭＳ Ｐゴシック" charset="0"/>
            </a:endParaRPr>
          </a:p>
        </p:txBody>
      </p:sp>
      <p:sp>
        <p:nvSpPr>
          <p:cNvPr id="11267" name="AutoShape 3"/>
          <p:cNvSpPr>
            <a:spLocks/>
          </p:cNvSpPr>
          <p:nvPr/>
        </p:nvSpPr>
        <p:spPr bwMode="auto">
          <a:xfrm>
            <a:off x="6618288" y="3567113"/>
            <a:ext cx="431800" cy="139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r>
              <a:rPr lang="en-US" altLang="zh-CN" sz="900" b="1" i="1">
                <a:solidFill>
                  <a:srgbClr val="FFFFFF"/>
                </a:solidFill>
              </a:rPr>
              <a:t>Sandy</a:t>
            </a:r>
            <a:endParaRPr lang="en-US" altLang="zh-CN"/>
          </a:p>
        </p:txBody>
      </p:sp>
      <p:sp>
        <p:nvSpPr>
          <p:cNvPr id="11270" name="AutoShape 6"/>
          <p:cNvSpPr>
            <a:spLocks/>
          </p:cNvSpPr>
          <p:nvPr/>
        </p:nvSpPr>
        <p:spPr bwMode="auto">
          <a:xfrm>
            <a:off x="601663" y="1312863"/>
            <a:ext cx="8202612" cy="482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r>
              <a:rPr lang="en-US" altLang="zh-CN" sz="1600" b="1">
                <a:solidFill>
                  <a:srgbClr val="29297A"/>
                </a:solidFill>
              </a:rPr>
              <a:t>Basin Scale HWRF: 2013 version of HWRF with multiple moving nest, with initialization, cycling and physics all consistent with operational HWRF, with 61 levels, w/o active ocean coupling</a:t>
            </a:r>
            <a:endParaRPr lang="en-US" altLang="zh-CN"/>
          </a:p>
        </p:txBody>
      </p:sp>
      <p:sp>
        <p:nvSpPr>
          <p:cNvPr id="11275" name="AutoShape 11"/>
          <p:cNvSpPr>
            <a:spLocks/>
          </p:cNvSpPr>
          <p:nvPr/>
        </p:nvSpPr>
        <p:spPr bwMode="auto">
          <a:xfrm>
            <a:off x="4191000" y="4973638"/>
            <a:ext cx="4648200" cy="360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FFFF"/>
          </a:solidFill>
          <a:ln>
            <a:noFill/>
          </a:ln>
          <a:effectLst/>
          <a:extLs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algn="ctr"/>
            <a:r>
              <a:rPr lang="en-US" altLang="zh-CN" sz="1200" b="1">
                <a:solidFill>
                  <a:srgbClr val="003399"/>
                </a:solidFill>
              </a:rPr>
              <a:t>Example of Earl-Danielle-Frank, 2010 (Retrospective run)</a:t>
            </a:r>
            <a:endParaRPr lang="en-US" altLang="zh-CN" sz="1200" b="1"/>
          </a:p>
        </p:txBody>
      </p:sp>
      <p:pic>
        <p:nvPicPr>
          <p:cNvPr id="33798" name="Picture 13" descr="C:\Users\gopal\Desktop\AMS2014\HWRF-Basinscale_06L-07L-09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209800"/>
            <a:ext cx="419100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9" name="AutoShape 15"/>
          <p:cNvSpPr>
            <a:spLocks/>
          </p:cNvSpPr>
          <p:nvPr/>
        </p:nvSpPr>
        <p:spPr bwMode="auto">
          <a:xfrm>
            <a:off x="3124200" y="5791200"/>
            <a:ext cx="3200400" cy="304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FFFF"/>
          </a:solidFill>
          <a:ln>
            <a:noFill/>
          </a:ln>
          <a:effectLst/>
          <a:extLs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a:defRPr/>
            </a:pPr>
            <a:r>
              <a:rPr lang="en-US" altLang="zh-CN" dirty="0">
                <a:ea typeface="ＭＳ Ｐゴシック" charset="0"/>
              </a:rPr>
              <a:t>http://</a:t>
            </a:r>
            <a:r>
              <a:rPr lang="en-US" altLang="zh-CN" dirty="0" err="1">
                <a:ea typeface="ＭＳ Ｐゴシック" charset="0"/>
              </a:rPr>
              <a:t>hwrf.aoml.noaa.gov</a:t>
            </a:r>
            <a:endParaRPr lang="en-US" altLang="zh-CN" dirty="0">
              <a:ea typeface="ＭＳ Ｐゴシック" charset="0"/>
            </a:endParaRPr>
          </a:p>
        </p:txBody>
      </p:sp>
      <p:grpSp>
        <p:nvGrpSpPr>
          <p:cNvPr id="33800" name="Group 5"/>
          <p:cNvGrpSpPr>
            <a:grpSpLocks/>
          </p:cNvGrpSpPr>
          <p:nvPr/>
        </p:nvGrpSpPr>
        <p:grpSpPr bwMode="auto">
          <a:xfrm>
            <a:off x="0" y="2166938"/>
            <a:ext cx="4533900" cy="3090862"/>
            <a:chOff x="0" y="2167128"/>
            <a:chExt cx="4533900" cy="3090672"/>
          </a:xfrm>
        </p:grpSpPr>
        <p:pic>
          <p:nvPicPr>
            <p:cNvPr id="33802" name="Picture 12"/>
            <p:cNvPicPr>
              <a:picLocks noChangeAspect="1"/>
            </p:cNvPicPr>
            <p:nvPr/>
          </p:nvPicPr>
          <p:blipFill>
            <a:blip r:embed="rId4">
              <a:extLst>
                <a:ext uri="{28A0092B-C50C-407E-A947-70E740481C1C}">
                  <a14:useLocalDpi xmlns:a14="http://schemas.microsoft.com/office/drawing/2010/main" val="0"/>
                </a:ext>
              </a:extLst>
            </a:blip>
            <a:srcRect l="446" t="2933" r="-446" b="6142"/>
            <a:stretch>
              <a:fillRect/>
            </a:stretch>
          </p:blipFill>
          <p:spPr bwMode="auto">
            <a:xfrm>
              <a:off x="246888" y="2167128"/>
              <a:ext cx="4114800" cy="275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AutoShape 4"/>
            <p:cNvSpPr>
              <a:spLocks/>
            </p:cNvSpPr>
            <p:nvPr/>
          </p:nvSpPr>
          <p:spPr bwMode="auto">
            <a:xfrm>
              <a:off x="4040188" y="2344917"/>
              <a:ext cx="493712" cy="2682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r>
                <a:rPr lang="en-US" altLang="zh-CN" sz="1200">
                  <a:solidFill>
                    <a:srgbClr val="FFFFFF"/>
                  </a:solidFill>
                  <a:latin typeface="Trebuchet MS" charset="0"/>
                  <a:ea typeface="Trebuchet MS" charset="0"/>
                  <a:cs typeface="Trebuchet MS" charset="0"/>
                  <a:sym typeface="Trebuchet MS" charset="0"/>
                </a:rPr>
                <a:t>Earl</a:t>
              </a:r>
              <a:endParaRPr lang="en-US" altLang="zh-CN"/>
            </a:p>
          </p:txBody>
        </p:sp>
        <p:sp>
          <p:nvSpPr>
            <p:cNvPr id="11274" name="AutoShape 10"/>
            <p:cNvSpPr>
              <a:spLocks/>
            </p:cNvSpPr>
            <p:nvPr/>
          </p:nvSpPr>
          <p:spPr bwMode="auto">
            <a:xfrm>
              <a:off x="838200" y="4960956"/>
              <a:ext cx="2895600" cy="2968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FFFF"/>
            </a:solidFill>
            <a:ln>
              <a:noFill/>
            </a:ln>
            <a:effectLst/>
            <a:extLs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algn="ctr"/>
              <a:r>
                <a:rPr lang="en-US" altLang="zh-CN" sz="1200" b="1">
                  <a:solidFill>
                    <a:srgbClr val="003399"/>
                  </a:solidFill>
                </a:rPr>
                <a:t>Verification wrt 2013 HWRF</a:t>
              </a:r>
              <a:endParaRPr lang="en-US" altLang="zh-CN" sz="1200" b="1"/>
            </a:p>
          </p:txBody>
        </p:sp>
        <p:sp>
          <p:nvSpPr>
            <p:cNvPr id="33805" name="TextBox 3"/>
            <p:cNvSpPr txBox="1">
              <a:spLocks noChangeArrowheads="1"/>
            </p:cNvSpPr>
            <p:nvPr/>
          </p:nvSpPr>
          <p:spPr bwMode="auto">
            <a:xfrm>
              <a:off x="1143000" y="2313612"/>
              <a:ext cx="563751"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defRPr sz="2400">
                  <a:solidFill>
                    <a:srgbClr val="000000"/>
                  </a:solidFill>
                  <a:latin typeface="Helvetica" charset="0"/>
                  <a:ea typeface="Helvetica" charset="0"/>
                  <a:cs typeface="Helvetica" charset="0"/>
                  <a:sym typeface="Helvetica" charset="0"/>
                </a:defRPr>
              </a:lvl1pPr>
              <a:lvl2pPr marL="742950" indent="-285750" eaLnBrk="0">
                <a:defRPr sz="2400">
                  <a:solidFill>
                    <a:srgbClr val="000000"/>
                  </a:solidFill>
                  <a:latin typeface="Helvetica" charset="0"/>
                  <a:ea typeface="Helvetica" charset="0"/>
                  <a:cs typeface="Helvetica" charset="0"/>
                  <a:sym typeface="Helvetica" charset="0"/>
                </a:defRPr>
              </a:lvl2pPr>
              <a:lvl3pPr marL="1143000" indent="-228600" eaLnBrk="0">
                <a:defRPr sz="2400">
                  <a:solidFill>
                    <a:srgbClr val="000000"/>
                  </a:solidFill>
                  <a:latin typeface="Helvetica" charset="0"/>
                  <a:ea typeface="Helvetica" charset="0"/>
                  <a:cs typeface="Helvetica" charset="0"/>
                  <a:sym typeface="Helvetica" charset="0"/>
                </a:defRPr>
              </a:lvl3pPr>
              <a:lvl4pPr marL="1600200" indent="-228600" eaLnBrk="0">
                <a:defRPr sz="2400">
                  <a:solidFill>
                    <a:srgbClr val="000000"/>
                  </a:solidFill>
                  <a:latin typeface="Helvetica" charset="0"/>
                  <a:ea typeface="Helvetica" charset="0"/>
                  <a:cs typeface="Helvetica" charset="0"/>
                  <a:sym typeface="Helvetica" charset="0"/>
                </a:defRPr>
              </a:lvl4pPr>
              <a:lvl5pPr marL="2057400" indent="-228600" eaLnBrk="0">
                <a:defRPr sz="2400">
                  <a:solidFill>
                    <a:srgbClr val="000000"/>
                  </a:solidFill>
                  <a:latin typeface="Helvetica" charset="0"/>
                  <a:ea typeface="Helvetica" charset="0"/>
                  <a:cs typeface="Helvetica"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9pPr>
            </a:lstStyle>
            <a:p>
              <a:pPr eaLnBrk="1"/>
              <a:r>
                <a:rPr kumimoji="1" lang="en-US" altLang="zh-CN" sz="1200"/>
                <a:t>Track</a:t>
              </a:r>
              <a:endParaRPr kumimoji="1" lang="zh-CN" altLang="en-US" sz="1200"/>
            </a:p>
          </p:txBody>
        </p:sp>
        <p:sp>
          <p:nvSpPr>
            <p:cNvPr id="33806" name="TextBox 15"/>
            <p:cNvSpPr txBox="1">
              <a:spLocks noChangeArrowheads="1"/>
            </p:cNvSpPr>
            <p:nvPr/>
          </p:nvSpPr>
          <p:spPr bwMode="auto">
            <a:xfrm>
              <a:off x="2092185" y="2313612"/>
              <a:ext cx="774571"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defRPr sz="2400">
                  <a:solidFill>
                    <a:srgbClr val="000000"/>
                  </a:solidFill>
                  <a:latin typeface="Helvetica" charset="0"/>
                  <a:ea typeface="Helvetica" charset="0"/>
                  <a:cs typeface="Helvetica" charset="0"/>
                  <a:sym typeface="Helvetica" charset="0"/>
                </a:defRPr>
              </a:lvl1pPr>
              <a:lvl2pPr marL="742950" indent="-285750" eaLnBrk="0">
                <a:defRPr sz="2400">
                  <a:solidFill>
                    <a:srgbClr val="000000"/>
                  </a:solidFill>
                  <a:latin typeface="Helvetica" charset="0"/>
                  <a:ea typeface="Helvetica" charset="0"/>
                  <a:cs typeface="Helvetica" charset="0"/>
                  <a:sym typeface="Helvetica" charset="0"/>
                </a:defRPr>
              </a:lvl2pPr>
              <a:lvl3pPr marL="1143000" indent="-228600" eaLnBrk="0">
                <a:defRPr sz="2400">
                  <a:solidFill>
                    <a:srgbClr val="000000"/>
                  </a:solidFill>
                  <a:latin typeface="Helvetica" charset="0"/>
                  <a:ea typeface="Helvetica" charset="0"/>
                  <a:cs typeface="Helvetica" charset="0"/>
                  <a:sym typeface="Helvetica" charset="0"/>
                </a:defRPr>
              </a:lvl3pPr>
              <a:lvl4pPr marL="1600200" indent="-228600" eaLnBrk="0">
                <a:defRPr sz="2400">
                  <a:solidFill>
                    <a:srgbClr val="000000"/>
                  </a:solidFill>
                  <a:latin typeface="Helvetica" charset="0"/>
                  <a:ea typeface="Helvetica" charset="0"/>
                  <a:cs typeface="Helvetica" charset="0"/>
                  <a:sym typeface="Helvetica" charset="0"/>
                </a:defRPr>
              </a:lvl4pPr>
              <a:lvl5pPr marL="2057400" indent="-228600" eaLnBrk="0">
                <a:defRPr sz="2400">
                  <a:solidFill>
                    <a:srgbClr val="000000"/>
                  </a:solidFill>
                  <a:latin typeface="Helvetica" charset="0"/>
                  <a:ea typeface="Helvetica" charset="0"/>
                  <a:cs typeface="Helvetica"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9pPr>
            </a:lstStyle>
            <a:p>
              <a:pPr eaLnBrk="1"/>
              <a:r>
                <a:rPr kumimoji="1" lang="en-US" altLang="zh-CN" sz="1200"/>
                <a:t>Intensity</a:t>
              </a:r>
              <a:endParaRPr kumimoji="1" lang="zh-CN" altLang="en-US" sz="1200"/>
            </a:p>
          </p:txBody>
        </p:sp>
        <p:sp>
          <p:nvSpPr>
            <p:cNvPr id="33807" name="TextBox 4"/>
            <p:cNvSpPr txBox="1">
              <a:spLocks noChangeArrowheads="1"/>
            </p:cNvSpPr>
            <p:nvPr/>
          </p:nvSpPr>
          <p:spPr bwMode="auto">
            <a:xfrm rot="-5400000">
              <a:off x="-814000" y="3100000"/>
              <a:ext cx="1905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Helvetica" charset="0"/>
                  <a:cs typeface="Helvetica" charset="0"/>
                  <a:sym typeface="Helvetica" charset="0"/>
                </a:defRPr>
              </a:lvl1pPr>
              <a:lvl2pPr marL="742950" indent="-285750" eaLnBrk="0">
                <a:defRPr sz="2400">
                  <a:solidFill>
                    <a:srgbClr val="000000"/>
                  </a:solidFill>
                  <a:latin typeface="Helvetica" charset="0"/>
                  <a:ea typeface="Helvetica" charset="0"/>
                  <a:cs typeface="Helvetica" charset="0"/>
                  <a:sym typeface="Helvetica" charset="0"/>
                </a:defRPr>
              </a:lvl2pPr>
              <a:lvl3pPr marL="1143000" indent="-228600" eaLnBrk="0">
                <a:defRPr sz="2400">
                  <a:solidFill>
                    <a:srgbClr val="000000"/>
                  </a:solidFill>
                  <a:latin typeface="Helvetica" charset="0"/>
                  <a:ea typeface="Helvetica" charset="0"/>
                  <a:cs typeface="Helvetica" charset="0"/>
                  <a:sym typeface="Helvetica" charset="0"/>
                </a:defRPr>
              </a:lvl3pPr>
              <a:lvl4pPr marL="1600200" indent="-228600" eaLnBrk="0">
                <a:defRPr sz="2400">
                  <a:solidFill>
                    <a:srgbClr val="000000"/>
                  </a:solidFill>
                  <a:latin typeface="Helvetica" charset="0"/>
                  <a:ea typeface="Helvetica" charset="0"/>
                  <a:cs typeface="Helvetica" charset="0"/>
                  <a:sym typeface="Helvetica" charset="0"/>
                </a:defRPr>
              </a:lvl4pPr>
              <a:lvl5pPr marL="2057400" indent="-228600" eaLnBrk="0">
                <a:defRPr sz="2400">
                  <a:solidFill>
                    <a:srgbClr val="000000"/>
                  </a:solidFill>
                  <a:latin typeface="Helvetica" charset="0"/>
                  <a:ea typeface="Helvetica" charset="0"/>
                  <a:cs typeface="Helvetica"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9pPr>
            </a:lstStyle>
            <a:p>
              <a:pPr algn="ctr" eaLnBrk="1"/>
              <a:r>
                <a:rPr kumimoji="1" lang="en-US" altLang="zh-CN" sz="1200"/>
                <a:t>Percentage</a:t>
              </a:r>
              <a:endParaRPr kumimoji="1" lang="zh-CN" altLang="en-US" sz="1200"/>
            </a:p>
          </p:txBody>
        </p:sp>
      </p:grpSp>
      <p:sp>
        <p:nvSpPr>
          <p:cNvPr id="7" name="Slide Number Placeholder 6"/>
          <p:cNvSpPr>
            <a:spLocks noGrp="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a:defRPr sz="2400">
                <a:solidFill>
                  <a:srgbClr val="000000"/>
                </a:solidFill>
                <a:latin typeface="Helvetica" charset="0"/>
                <a:ea typeface="Helvetica" charset="0"/>
                <a:cs typeface="Helvetica" charset="0"/>
                <a:sym typeface="Helvetica" charset="0"/>
              </a:defRPr>
            </a:lvl1pPr>
            <a:lvl2pPr marL="742950" indent="-285750" eaLnBrk="0">
              <a:defRPr sz="2400">
                <a:solidFill>
                  <a:srgbClr val="000000"/>
                </a:solidFill>
                <a:latin typeface="Helvetica" charset="0"/>
                <a:ea typeface="Helvetica" charset="0"/>
                <a:cs typeface="Helvetica" charset="0"/>
                <a:sym typeface="Helvetica" charset="0"/>
              </a:defRPr>
            </a:lvl2pPr>
            <a:lvl3pPr marL="1143000" indent="-228600" eaLnBrk="0">
              <a:defRPr sz="2400">
                <a:solidFill>
                  <a:srgbClr val="000000"/>
                </a:solidFill>
                <a:latin typeface="Helvetica" charset="0"/>
                <a:ea typeface="Helvetica" charset="0"/>
                <a:cs typeface="Helvetica" charset="0"/>
                <a:sym typeface="Helvetica" charset="0"/>
              </a:defRPr>
            </a:lvl3pPr>
            <a:lvl4pPr marL="1600200" indent="-228600" eaLnBrk="0">
              <a:defRPr sz="2400">
                <a:solidFill>
                  <a:srgbClr val="000000"/>
                </a:solidFill>
                <a:latin typeface="Helvetica" charset="0"/>
                <a:ea typeface="Helvetica" charset="0"/>
                <a:cs typeface="Helvetica" charset="0"/>
                <a:sym typeface="Helvetica" charset="0"/>
              </a:defRPr>
            </a:lvl4pPr>
            <a:lvl5pPr marL="2057400" indent="-228600" eaLnBrk="0">
              <a:defRPr sz="2400">
                <a:solidFill>
                  <a:srgbClr val="000000"/>
                </a:solidFill>
                <a:latin typeface="Helvetica" charset="0"/>
                <a:ea typeface="Helvetica" charset="0"/>
                <a:cs typeface="Helvetica"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9pPr>
          </a:lstStyle>
          <a:p>
            <a:pPr eaLnBrk="1"/>
            <a:fld id="{72102707-A3A6-874A-864D-48C6C00D4A30}" type="slidenum">
              <a:rPr lang="en-US" altLang="zh-CN" sz="1800"/>
              <a:pPr eaLnBrk="1"/>
              <a:t>5</a:t>
            </a:fld>
            <a:endParaRPr lang="en-US" altLang="zh-CN" sz="1800"/>
          </a:p>
        </p:txBody>
      </p:sp>
      <p:sp>
        <p:nvSpPr>
          <p:cNvPr id="17" name="AutoShape 3"/>
          <p:cNvSpPr>
            <a:spLocks/>
          </p:cNvSpPr>
          <p:nvPr/>
        </p:nvSpPr>
        <p:spPr bwMode="auto">
          <a:xfrm>
            <a:off x="3404125" y="6443857"/>
            <a:ext cx="1765837" cy="3585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r>
              <a:rPr lang="en-US" altLang="zh-CN" sz="1200" baseline="0" dirty="0" smtClean="0"/>
              <a:t>Zhang, X et al., 2014</a:t>
            </a:r>
            <a:endParaRPr lang="en-US" altLang="zh-CN" dirty="0"/>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AutoShape 1"/>
          <p:cNvSpPr>
            <a:spLocks/>
          </p:cNvSpPr>
          <p:nvPr/>
        </p:nvSpPr>
        <p:spPr bwMode="auto">
          <a:xfrm>
            <a:off x="463550" y="225425"/>
            <a:ext cx="8266113" cy="739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2248" tIns="72248" rIns="72248" bIns="72248" anchor="ctr"/>
          <a:lstStyle/>
          <a:p>
            <a:pPr defTabSz="1300163">
              <a:lnSpc>
                <a:spcPct val="80000"/>
              </a:lnSpc>
            </a:pPr>
            <a:r>
              <a:rPr lang="en-US" altLang="zh-CN" sz="2200" b="1" i="1">
                <a:solidFill>
                  <a:srgbClr val="141414"/>
                </a:solidFill>
              </a:rPr>
              <a:t>BASIN SCALE HWRF:</a:t>
            </a:r>
            <a:r>
              <a:rPr lang="en-US" altLang="zh-CN" sz="2200" b="1" i="1">
                <a:solidFill>
                  <a:srgbClr val="FFFFFF"/>
                </a:solidFill>
              </a:rPr>
              <a:t> </a:t>
            </a:r>
          </a:p>
          <a:p>
            <a:pPr defTabSz="1300163">
              <a:lnSpc>
                <a:spcPct val="80000"/>
              </a:lnSpc>
            </a:pPr>
            <a:r>
              <a:rPr lang="en-US" altLang="zh-CN" sz="2200" b="1" i="1">
                <a:solidFill>
                  <a:srgbClr val="29297A"/>
                </a:solidFill>
              </a:rPr>
              <a:t>IMPORTANCE OF MULTI-SCALE INTERACTIONS</a:t>
            </a:r>
            <a:endParaRPr lang="en-US" altLang="zh-CN"/>
          </a:p>
        </p:txBody>
      </p:sp>
      <p:sp>
        <p:nvSpPr>
          <p:cNvPr id="13314" name="AutoShape 2"/>
          <p:cNvSpPr>
            <a:spLocks/>
          </p:cNvSpPr>
          <p:nvPr/>
        </p:nvSpPr>
        <p:spPr bwMode="auto">
          <a:xfrm>
            <a:off x="6013450" y="3463925"/>
            <a:ext cx="358775" cy="304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lnTo>
                  <a:pt x="0" y="0"/>
                </a:lnTo>
                <a:close/>
              </a:path>
            </a:pathLst>
          </a:custGeom>
          <a:noFill/>
          <a:ln w="76200">
            <a:solidFill>
              <a:srgbClr val="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endParaRPr lang="zh-CN" altLang="en-US">
              <a:ea typeface="ＭＳ Ｐゴシック" charset="0"/>
            </a:endParaRPr>
          </a:p>
        </p:txBody>
      </p:sp>
      <p:sp>
        <p:nvSpPr>
          <p:cNvPr id="13315" name="AutoShape 3"/>
          <p:cNvSpPr>
            <a:spLocks/>
          </p:cNvSpPr>
          <p:nvPr/>
        </p:nvSpPr>
        <p:spPr bwMode="auto">
          <a:xfrm>
            <a:off x="4040188" y="2344738"/>
            <a:ext cx="493712" cy="2682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r>
              <a:rPr lang="en-US" altLang="zh-CN" sz="1200">
                <a:solidFill>
                  <a:srgbClr val="FFFFFF"/>
                </a:solidFill>
                <a:latin typeface="Trebuchet MS" charset="0"/>
                <a:ea typeface="Trebuchet MS" charset="0"/>
                <a:cs typeface="Trebuchet MS" charset="0"/>
                <a:sym typeface="Trebuchet MS" charset="0"/>
              </a:rPr>
              <a:t>Earl</a:t>
            </a:r>
            <a:endParaRPr lang="en-US" altLang="zh-CN"/>
          </a:p>
        </p:txBody>
      </p:sp>
      <p:sp>
        <p:nvSpPr>
          <p:cNvPr id="13316" name="AutoShape 4"/>
          <p:cNvSpPr>
            <a:spLocks/>
          </p:cNvSpPr>
          <p:nvPr/>
        </p:nvSpPr>
        <p:spPr bwMode="auto">
          <a:xfrm>
            <a:off x="1046163" y="5105400"/>
            <a:ext cx="26590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r>
              <a:rPr lang="en-US" altLang="zh-CN" sz="1300" b="1"/>
              <a:t>Deep-Layer Shear with Danielle </a:t>
            </a:r>
            <a:endParaRPr lang="en-US" altLang="zh-CN"/>
          </a:p>
        </p:txBody>
      </p:sp>
      <p:sp>
        <p:nvSpPr>
          <p:cNvPr id="13317" name="AutoShape 5"/>
          <p:cNvSpPr>
            <a:spLocks/>
          </p:cNvSpPr>
          <p:nvPr/>
        </p:nvSpPr>
        <p:spPr bwMode="auto">
          <a:xfrm>
            <a:off x="5167313" y="5064125"/>
            <a:ext cx="2884487"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r>
              <a:rPr lang="en-US" altLang="zh-CN" sz="1300" b="1"/>
              <a:t>Deep-Layer Shear without Danielle </a:t>
            </a:r>
            <a:endParaRPr lang="en-US" altLang="zh-CN"/>
          </a:p>
        </p:txBody>
      </p:sp>
      <p:sp>
        <p:nvSpPr>
          <p:cNvPr id="13321" name="AutoShape 9"/>
          <p:cNvSpPr>
            <a:spLocks/>
          </p:cNvSpPr>
          <p:nvPr/>
        </p:nvSpPr>
        <p:spPr bwMode="auto">
          <a:xfrm>
            <a:off x="1600200" y="1295400"/>
            <a:ext cx="6588125" cy="395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r>
              <a:rPr lang="en-US" altLang="zh-CN" b="1">
                <a:solidFill>
                  <a:srgbClr val="003399"/>
                </a:solidFill>
              </a:rPr>
              <a:t>Shear vortex interactions during RI in Hurricane Earl, 2010 </a:t>
            </a:r>
            <a:endParaRPr lang="en-US" altLang="zh-CN"/>
          </a:p>
        </p:txBody>
      </p:sp>
      <p:pic>
        <p:nvPicPr>
          <p:cNvPr id="35847" name="Picture 11" descr="C:\Users\gopal\Desktop\AMS2014\WITH-DANIELLE06L_BACK-AND-FORTH (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812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12" descr="C:\Users\gopal\Desktop\AMS2014\WITHOUT-DANIELLE06L_BACK-AND-FORTH.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9812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7" name="Oval 15"/>
          <p:cNvSpPr>
            <a:spLocks/>
          </p:cNvSpPr>
          <p:nvPr/>
        </p:nvSpPr>
        <p:spPr bwMode="auto">
          <a:xfrm>
            <a:off x="2667000" y="3352800"/>
            <a:ext cx="381000" cy="304800"/>
          </a:xfrm>
          <a:prstGeom prst="ellipse">
            <a:avLst/>
          </a:prstGeom>
          <a:noFill/>
          <a:ln w="25400">
            <a:solidFill>
              <a:srgbClr val="FFFF00"/>
            </a:solidFill>
            <a:round/>
            <a:headEnd/>
            <a:tailEnd/>
          </a:ln>
          <a:effectLst>
            <a:outerShdw blurRad="38100" dist="23000" dir="5400000" algn="ctr" rotWithShape="0">
              <a:srgbClr val="000000">
                <a:alpha val="34999"/>
              </a:srgbClr>
            </a:outerShdw>
          </a:effectLst>
          <a:extLst>
            <a:ext uri="{909E8E84-426E-40dd-AFC4-6F175D3DCCD1}">
              <a14:hiddenFill xmlns:a14="http://schemas.microsoft.com/office/drawing/2010/main" xmlns="">
                <a:solidFill>
                  <a:srgbClr val="FFFFFF"/>
                </a:solidFill>
              </a14:hiddenFill>
            </a:ext>
          </a:extLst>
        </p:spPr>
        <p:txBody>
          <a:bodyPr wrap="none" lIns="45718" tIns="45718" rIns="45718" bIns="45718" anchor="ctr"/>
          <a:lstStyle/>
          <a:p>
            <a:endParaRPr lang="zh-CN" altLang="en-US"/>
          </a:p>
        </p:txBody>
      </p:sp>
      <p:pic>
        <p:nvPicPr>
          <p:cNvPr id="35850" name="Picture 16" descr="C:\Users\gopal\Desktop\AMS2014\WITH-DANIELLE06L_BACK-AND-FORTH (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812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0" name="Oval 18"/>
          <p:cNvSpPr>
            <a:spLocks/>
          </p:cNvSpPr>
          <p:nvPr/>
        </p:nvSpPr>
        <p:spPr bwMode="auto">
          <a:xfrm>
            <a:off x="2667000" y="3352800"/>
            <a:ext cx="381000" cy="304800"/>
          </a:xfrm>
          <a:prstGeom prst="ellipse">
            <a:avLst/>
          </a:prstGeom>
          <a:noFill/>
          <a:ln w="25400">
            <a:solidFill>
              <a:srgbClr val="FFFF00"/>
            </a:solidFill>
            <a:round/>
            <a:headEnd/>
            <a:tailEnd/>
          </a:ln>
          <a:effectLst>
            <a:outerShdw blurRad="38100" dist="23000" dir="5400000" algn="ctr" rotWithShape="0">
              <a:srgbClr val="000000">
                <a:alpha val="34999"/>
              </a:srgbClr>
            </a:outerShdw>
          </a:effectLst>
          <a:extLst>
            <a:ext uri="{909E8E84-426E-40dd-AFC4-6F175D3DCCD1}">
              <a14:hiddenFill xmlns:a14="http://schemas.microsoft.com/office/drawing/2010/main" xmlns="">
                <a:solidFill>
                  <a:srgbClr val="FFFFFF"/>
                </a:solidFill>
              </a14:hiddenFill>
            </a:ext>
          </a:extLst>
        </p:spPr>
        <p:txBody>
          <a:bodyPr wrap="none" lIns="45718" tIns="45718" rIns="45718" bIns="45718" anchor="ctr"/>
          <a:lstStyle/>
          <a:p>
            <a:endParaRPr lang="zh-CN" altLang="en-US"/>
          </a:p>
        </p:txBody>
      </p:sp>
      <p:sp>
        <p:nvSpPr>
          <p:cNvPr id="13331" name="Oval 19"/>
          <p:cNvSpPr>
            <a:spLocks/>
          </p:cNvSpPr>
          <p:nvPr/>
        </p:nvSpPr>
        <p:spPr bwMode="auto">
          <a:xfrm>
            <a:off x="7086600" y="3276600"/>
            <a:ext cx="381000" cy="304800"/>
          </a:xfrm>
          <a:prstGeom prst="ellipse">
            <a:avLst/>
          </a:prstGeom>
          <a:noFill/>
          <a:ln w="25400">
            <a:solidFill>
              <a:srgbClr val="FFFF00"/>
            </a:solidFill>
            <a:round/>
            <a:headEnd/>
            <a:tailEnd/>
          </a:ln>
          <a:effectLst>
            <a:outerShdw blurRad="38100" dist="23000" dir="5400000" algn="ctr" rotWithShape="0">
              <a:srgbClr val="000000">
                <a:alpha val="34999"/>
              </a:srgbClr>
            </a:outerShdw>
          </a:effectLst>
          <a:extLst>
            <a:ext uri="{909E8E84-426E-40dd-AFC4-6F175D3DCCD1}">
              <a14:hiddenFill xmlns:a14="http://schemas.microsoft.com/office/drawing/2010/main" xmlns="">
                <a:solidFill>
                  <a:srgbClr val="FFFFFF"/>
                </a:solidFill>
              </a14:hiddenFill>
            </a:ext>
          </a:extLst>
        </p:spPr>
        <p:txBody>
          <a:bodyPr wrap="none" lIns="45718" tIns="45718" rIns="45718" bIns="45718" anchor="ctr"/>
          <a:lstStyle/>
          <a:p>
            <a:endParaRPr lang="zh-CN" altLang="en-US"/>
          </a:p>
        </p:txBody>
      </p:sp>
      <p:sp>
        <p:nvSpPr>
          <p:cNvPr id="4" name="Slide Number Placeholder 3"/>
          <p:cNvSpPr>
            <a:spLocks noGrp="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a:defRPr sz="2400">
                <a:solidFill>
                  <a:srgbClr val="000000"/>
                </a:solidFill>
                <a:latin typeface="Helvetica" charset="0"/>
                <a:ea typeface="Helvetica" charset="0"/>
                <a:cs typeface="Helvetica" charset="0"/>
                <a:sym typeface="Helvetica" charset="0"/>
              </a:defRPr>
            </a:lvl1pPr>
            <a:lvl2pPr marL="742950" indent="-285750" eaLnBrk="0">
              <a:defRPr sz="2400">
                <a:solidFill>
                  <a:srgbClr val="000000"/>
                </a:solidFill>
                <a:latin typeface="Helvetica" charset="0"/>
                <a:ea typeface="Helvetica" charset="0"/>
                <a:cs typeface="Helvetica" charset="0"/>
                <a:sym typeface="Helvetica" charset="0"/>
              </a:defRPr>
            </a:lvl2pPr>
            <a:lvl3pPr marL="1143000" indent="-228600" eaLnBrk="0">
              <a:defRPr sz="2400">
                <a:solidFill>
                  <a:srgbClr val="000000"/>
                </a:solidFill>
                <a:latin typeface="Helvetica" charset="0"/>
                <a:ea typeface="Helvetica" charset="0"/>
                <a:cs typeface="Helvetica" charset="0"/>
                <a:sym typeface="Helvetica" charset="0"/>
              </a:defRPr>
            </a:lvl3pPr>
            <a:lvl4pPr marL="1600200" indent="-228600" eaLnBrk="0">
              <a:defRPr sz="2400">
                <a:solidFill>
                  <a:srgbClr val="000000"/>
                </a:solidFill>
                <a:latin typeface="Helvetica" charset="0"/>
                <a:ea typeface="Helvetica" charset="0"/>
                <a:cs typeface="Helvetica" charset="0"/>
                <a:sym typeface="Helvetica" charset="0"/>
              </a:defRPr>
            </a:lvl4pPr>
            <a:lvl5pPr marL="2057400" indent="-228600" eaLnBrk="0">
              <a:defRPr sz="2400">
                <a:solidFill>
                  <a:srgbClr val="000000"/>
                </a:solidFill>
                <a:latin typeface="Helvetica" charset="0"/>
                <a:ea typeface="Helvetica" charset="0"/>
                <a:cs typeface="Helvetica"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9pPr>
          </a:lstStyle>
          <a:p>
            <a:pPr eaLnBrk="1"/>
            <a:fld id="{A43A0ABA-A5BD-5D48-945B-A04048AE829C}" type="slidenum">
              <a:rPr lang="en-US" altLang="zh-CN" sz="1800"/>
              <a:pPr eaLnBrk="1"/>
              <a:t>6</a:t>
            </a:fld>
            <a:endParaRPr lang="en-US" altLang="zh-CN" sz="1800"/>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AutoShape 3"/>
          <p:cNvSpPr>
            <a:spLocks/>
          </p:cNvSpPr>
          <p:nvPr/>
        </p:nvSpPr>
        <p:spPr bwMode="auto">
          <a:xfrm>
            <a:off x="377825" y="228600"/>
            <a:ext cx="8266113" cy="738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72248" tIns="72248" rIns="72248" bIns="72248" anchor="ctr"/>
          <a:lstStyle/>
          <a:p>
            <a:pPr defTabSz="1300163">
              <a:lnSpc>
                <a:spcPct val="80000"/>
              </a:lnSpc>
            </a:pPr>
            <a:r>
              <a:rPr lang="en-US" altLang="zh-CN" sz="2200" b="1" i="1">
                <a:solidFill>
                  <a:srgbClr val="141414"/>
                </a:solidFill>
              </a:rPr>
              <a:t>BASIN SCALE HWRF:</a:t>
            </a:r>
            <a:r>
              <a:rPr lang="en-US" altLang="zh-CN" sz="2200" b="1" i="1">
                <a:solidFill>
                  <a:srgbClr val="FFFFFF"/>
                </a:solidFill>
              </a:rPr>
              <a:t> </a:t>
            </a:r>
          </a:p>
          <a:p>
            <a:pPr defTabSz="1300163">
              <a:lnSpc>
                <a:spcPct val="80000"/>
              </a:lnSpc>
            </a:pPr>
            <a:r>
              <a:rPr lang="en-US" altLang="zh-CN" sz="2200" b="1" i="1">
                <a:solidFill>
                  <a:srgbClr val="29297A"/>
                </a:solidFill>
              </a:rPr>
              <a:t>SYMMETRIC -vs- ASYMMETRIC INTENSIFICATION</a:t>
            </a:r>
            <a:endParaRPr lang="en-US" altLang="zh-CN"/>
          </a:p>
        </p:txBody>
      </p:sp>
      <p:grpSp>
        <p:nvGrpSpPr>
          <p:cNvPr id="37890" name="Group 7"/>
          <p:cNvGrpSpPr>
            <a:grpSpLocks/>
          </p:cNvGrpSpPr>
          <p:nvPr/>
        </p:nvGrpSpPr>
        <p:grpSpPr bwMode="auto">
          <a:xfrm>
            <a:off x="228600" y="1524000"/>
            <a:ext cx="4419600" cy="4267200"/>
            <a:chOff x="0" y="0"/>
            <a:chExt cx="4627563" cy="4516438"/>
          </a:xfrm>
        </p:grpSpPr>
        <p:sp>
          <p:nvSpPr>
            <p:cNvPr id="15368" name="AutoShape 8"/>
            <p:cNvSpPr>
              <a:spLocks/>
            </p:cNvSpPr>
            <p:nvPr/>
          </p:nvSpPr>
          <p:spPr bwMode="auto">
            <a:xfrm>
              <a:off x="3736624" y="905640"/>
              <a:ext cx="493674" cy="2688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r>
                <a:rPr lang="en-US" altLang="zh-CN" sz="1200">
                  <a:solidFill>
                    <a:srgbClr val="FFFFFF"/>
                  </a:solidFill>
                  <a:latin typeface="Trebuchet MS" charset="0"/>
                  <a:ea typeface="Trebuchet MS" charset="0"/>
                  <a:cs typeface="Trebuchet MS" charset="0"/>
                  <a:sym typeface="Trebuchet MS" charset="0"/>
                </a:rPr>
                <a:t>Earl</a:t>
              </a:r>
              <a:endParaRPr lang="en-US" altLang="zh-CN"/>
            </a:p>
          </p:txBody>
        </p:sp>
        <p:pic>
          <p:nvPicPr>
            <p:cNvPr id="15369" name="Picture 9" descr="imag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72979" cy="22346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5370" name="Picture 10" descr="image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6059" y="2254859"/>
              <a:ext cx="4401504" cy="226157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5371" name="Line 11"/>
            <p:cNvSpPr>
              <a:spLocks noChangeShapeType="1"/>
            </p:cNvSpPr>
            <p:nvPr/>
          </p:nvSpPr>
          <p:spPr bwMode="auto">
            <a:xfrm>
              <a:off x="624987" y="272196"/>
              <a:ext cx="1396247" cy="0"/>
            </a:xfrm>
            <a:prstGeom prst="line">
              <a:avLst/>
            </a:prstGeom>
            <a:noFill/>
            <a:ln w="25400">
              <a:solidFill>
                <a:srgbClr val="000000"/>
              </a:solidFill>
              <a:round/>
              <a:headEnd/>
              <a:tailEnd type="triangle" w="med" len="med"/>
            </a:ln>
            <a:effectLst>
              <a:outerShdw blurRad="38100" dist="20000" dir="5400000" algn="ctr" rotWithShape="0">
                <a:srgbClr val="000000">
                  <a:alpha val="37999"/>
                </a:srgbClr>
              </a:outerShdw>
            </a:effectLst>
            <a:extLst>
              <a:ext uri="{909E8E84-426E-40dd-AFC4-6F175D3DCCD1}">
                <a14:hiddenFill xmlns:a14="http://schemas.microsoft.com/office/drawing/2010/main" xmlns="">
                  <a:noFill/>
                </a14:hiddenFill>
              </a:ext>
            </a:extLst>
          </p:spPr>
          <p:txBody>
            <a:bodyPr lIns="0" tIns="0" rIns="0" bIns="0"/>
            <a:lstStyle/>
            <a:p>
              <a:pPr defTabSz="457200">
                <a:defRPr/>
              </a:pPr>
              <a:endParaRPr lang="zh-CN" altLang="en-US" sz="1200">
                <a:ea typeface="ＭＳ Ｐゴシック" charset="0"/>
              </a:endParaRPr>
            </a:p>
          </p:txBody>
        </p:sp>
        <p:sp>
          <p:nvSpPr>
            <p:cNvPr id="15372" name="Line 12"/>
            <p:cNvSpPr>
              <a:spLocks noChangeShapeType="1"/>
            </p:cNvSpPr>
            <p:nvPr/>
          </p:nvSpPr>
          <p:spPr bwMode="auto">
            <a:xfrm>
              <a:off x="895926" y="310842"/>
              <a:ext cx="1329759" cy="448619"/>
            </a:xfrm>
            <a:prstGeom prst="line">
              <a:avLst/>
            </a:prstGeom>
            <a:noFill/>
            <a:ln w="25400">
              <a:solidFill>
                <a:srgbClr val="CC00CC"/>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zh-CN" altLang="en-US" sz="1200">
                <a:ea typeface="ＭＳ Ｐゴシック" charset="0"/>
              </a:endParaRPr>
            </a:p>
          </p:txBody>
        </p:sp>
      </p:grpSp>
      <p:sp>
        <p:nvSpPr>
          <p:cNvPr id="15377" name="AutoShape 17"/>
          <p:cNvSpPr>
            <a:spLocks/>
          </p:cNvSpPr>
          <p:nvPr/>
        </p:nvSpPr>
        <p:spPr bwMode="auto">
          <a:xfrm>
            <a:off x="704850" y="1104900"/>
            <a:ext cx="3851275" cy="371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r>
              <a:rPr lang="en-US" altLang="zh-CN" b="1" u="sng">
                <a:solidFill>
                  <a:srgbClr val="003399"/>
                </a:solidFill>
              </a:rPr>
              <a:t>Case study: Hurricane Earl, 2010</a:t>
            </a:r>
            <a:endParaRPr lang="en-US" altLang="zh-CN"/>
          </a:p>
        </p:txBody>
      </p:sp>
      <p:sp>
        <p:nvSpPr>
          <p:cNvPr id="15376" name="AutoShape 16"/>
          <p:cNvSpPr>
            <a:spLocks/>
          </p:cNvSpPr>
          <p:nvPr/>
        </p:nvSpPr>
        <p:spPr bwMode="auto">
          <a:xfrm>
            <a:off x="5257800" y="1231900"/>
            <a:ext cx="2921000"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a:noFill/>
          </a:ln>
          <a:effectLst/>
          <a:extLs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r>
              <a:rPr lang="en-US" altLang="zh-CN" sz="1400"/>
              <a:t>Earl wind structure at 60 h (850 mb)</a:t>
            </a:r>
            <a:endParaRPr lang="en-US" altLang="zh-CN"/>
          </a:p>
        </p:txBody>
      </p:sp>
      <p:grpSp>
        <p:nvGrpSpPr>
          <p:cNvPr id="37893" name="Group 2"/>
          <p:cNvGrpSpPr>
            <a:grpSpLocks/>
          </p:cNvGrpSpPr>
          <p:nvPr/>
        </p:nvGrpSpPr>
        <p:grpSpPr bwMode="auto">
          <a:xfrm>
            <a:off x="5257800" y="1447800"/>
            <a:ext cx="3124200" cy="4265613"/>
            <a:chOff x="5410200" y="1449387"/>
            <a:chExt cx="3048000" cy="4418013"/>
          </a:xfrm>
        </p:grpSpPr>
        <p:sp>
          <p:nvSpPr>
            <p:cNvPr id="15364" name="AutoShape 4"/>
            <p:cNvSpPr>
              <a:spLocks/>
            </p:cNvSpPr>
            <p:nvPr/>
          </p:nvSpPr>
          <p:spPr bwMode="auto">
            <a:xfrm>
              <a:off x="5899615" y="3465198"/>
              <a:ext cx="357769" cy="3058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lnTo>
                    <a:pt x="0" y="0"/>
                  </a:lnTo>
                  <a:close/>
                </a:path>
              </a:pathLst>
            </a:custGeom>
            <a:noFill/>
            <a:ln w="76200">
              <a:solidFill>
                <a:srgbClr val="FFFF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endParaRPr lang="zh-CN" altLang="en-US">
                <a:ea typeface="ＭＳ Ｐゴシック" charset="0"/>
              </a:endParaRPr>
            </a:p>
          </p:txBody>
        </p:sp>
        <p:sp>
          <p:nvSpPr>
            <p:cNvPr id="15365" name="AutoShape 5"/>
            <p:cNvSpPr>
              <a:spLocks/>
            </p:cNvSpPr>
            <p:nvPr/>
          </p:nvSpPr>
          <p:spPr bwMode="auto">
            <a:xfrm>
              <a:off x="6503639" y="3568784"/>
              <a:ext cx="432110" cy="13975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r>
                <a:rPr lang="en-US" altLang="zh-CN" sz="900" b="1" i="1">
                  <a:solidFill>
                    <a:srgbClr val="FFFFFF"/>
                  </a:solidFill>
                </a:rPr>
                <a:t>Sandy</a:t>
              </a:r>
              <a:endParaRPr lang="en-US" altLang="zh-CN"/>
            </a:p>
          </p:txBody>
        </p:sp>
        <p:pic>
          <p:nvPicPr>
            <p:cNvPr id="3" name="Picture 6" descr="IMG_0551.png"/>
            <p:cNvPicPr>
              <a:picLocks noChangeAspect="1"/>
            </p:cNvPicPr>
            <p:nvPr/>
          </p:nvPicPr>
          <p:blipFill>
            <a:blip r:embed="rId5">
              <a:extLst>
                <a:ext uri="{28A0092B-C50C-407E-A947-70E740481C1C}">
                  <a14:useLocalDpi xmlns:a14="http://schemas.microsoft.com/office/drawing/2010/main" val="0"/>
                </a:ext>
              </a:extLst>
            </a:blip>
            <a:srcRect l="27827" t="31277" r="17456" b="10919"/>
            <a:stretch>
              <a:fillRect/>
            </a:stretch>
          </p:blipFill>
          <p:spPr bwMode="auto">
            <a:xfrm>
              <a:off x="5572822" y="3581938"/>
              <a:ext cx="2885378" cy="22854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5374" name="Picture 14" descr="IMG_0549.png"/>
            <p:cNvPicPr>
              <a:picLocks noChangeAspect="1"/>
            </p:cNvPicPr>
            <p:nvPr/>
          </p:nvPicPr>
          <p:blipFill>
            <a:blip r:embed="rId6">
              <a:extLst>
                <a:ext uri="{28A0092B-C50C-407E-A947-70E740481C1C}">
                  <a14:useLocalDpi xmlns:a14="http://schemas.microsoft.com/office/drawing/2010/main" val="0"/>
                </a:ext>
              </a:extLst>
            </a:blip>
            <a:srcRect l="24239" t="32545" r="17671" b="9363"/>
            <a:stretch>
              <a:fillRect/>
            </a:stretch>
          </p:blipFill>
          <p:spPr bwMode="auto">
            <a:xfrm>
              <a:off x="5410200" y="1449387"/>
              <a:ext cx="3046452" cy="22838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5379" name="AutoShape 19"/>
            <p:cNvSpPr>
              <a:spLocks/>
            </p:cNvSpPr>
            <p:nvPr/>
          </p:nvSpPr>
          <p:spPr bwMode="auto">
            <a:xfrm>
              <a:off x="5639420" y="5638853"/>
              <a:ext cx="2208561" cy="152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a:noFill/>
            </a:ln>
            <a:effectLst/>
            <a:extLs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r>
                <a:rPr lang="en-US" altLang="zh-CN" sz="1200" b="1" dirty="0">
                  <a:ea typeface="ＭＳ Ｐゴシック" charset="0"/>
                </a:rPr>
                <a:t>Without influence of Danielle</a:t>
              </a:r>
            </a:p>
          </p:txBody>
        </p:sp>
        <p:sp>
          <p:nvSpPr>
            <p:cNvPr id="15380" name="AutoShape 20"/>
            <p:cNvSpPr>
              <a:spLocks/>
            </p:cNvSpPr>
            <p:nvPr/>
          </p:nvSpPr>
          <p:spPr bwMode="auto">
            <a:xfrm>
              <a:off x="5685883" y="3504659"/>
              <a:ext cx="2134220" cy="152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a:noFill/>
            </a:ln>
            <a:effectLst/>
            <a:extLs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r>
                <a:rPr lang="en-US" altLang="zh-CN" sz="1200" b="1" dirty="0">
                  <a:ea typeface="ＭＳ Ｐゴシック" charset="0"/>
                </a:rPr>
                <a:t>With influence of Danielle</a:t>
              </a:r>
            </a:p>
          </p:txBody>
        </p:sp>
      </p:grpSp>
      <p:sp>
        <p:nvSpPr>
          <p:cNvPr id="37894" name="TextBox 1"/>
          <p:cNvSpPr txBox="1">
            <a:spLocks noChangeArrowheads="1"/>
          </p:cNvSpPr>
          <p:nvPr/>
        </p:nvSpPr>
        <p:spPr bwMode="auto">
          <a:xfrm>
            <a:off x="1447800" y="5791200"/>
            <a:ext cx="6553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Helvetica" charset="0"/>
                <a:cs typeface="Helvetica" charset="0"/>
                <a:sym typeface="Helvetica" charset="0"/>
              </a:defRPr>
            </a:lvl1pPr>
            <a:lvl2pPr marL="742950" indent="-285750" eaLnBrk="0">
              <a:defRPr sz="2400">
                <a:solidFill>
                  <a:srgbClr val="000000"/>
                </a:solidFill>
                <a:latin typeface="Helvetica" charset="0"/>
                <a:ea typeface="Helvetica" charset="0"/>
                <a:cs typeface="Helvetica" charset="0"/>
                <a:sym typeface="Helvetica" charset="0"/>
              </a:defRPr>
            </a:lvl2pPr>
            <a:lvl3pPr marL="1143000" indent="-228600" eaLnBrk="0">
              <a:defRPr sz="2400">
                <a:solidFill>
                  <a:srgbClr val="000000"/>
                </a:solidFill>
                <a:latin typeface="Helvetica" charset="0"/>
                <a:ea typeface="Helvetica" charset="0"/>
                <a:cs typeface="Helvetica" charset="0"/>
                <a:sym typeface="Helvetica" charset="0"/>
              </a:defRPr>
            </a:lvl3pPr>
            <a:lvl4pPr marL="1600200" indent="-228600" eaLnBrk="0">
              <a:defRPr sz="2400">
                <a:solidFill>
                  <a:srgbClr val="000000"/>
                </a:solidFill>
                <a:latin typeface="Helvetica" charset="0"/>
                <a:ea typeface="Helvetica" charset="0"/>
                <a:cs typeface="Helvetica" charset="0"/>
                <a:sym typeface="Helvetica" charset="0"/>
              </a:defRPr>
            </a:lvl4pPr>
            <a:lvl5pPr marL="2057400" indent="-228600" eaLnBrk="0">
              <a:defRPr sz="2400">
                <a:solidFill>
                  <a:srgbClr val="000000"/>
                </a:solidFill>
                <a:latin typeface="Helvetica" charset="0"/>
                <a:ea typeface="Helvetica" charset="0"/>
                <a:cs typeface="Helvetica"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9pPr>
          </a:lstStyle>
          <a:p>
            <a:pPr eaLnBrk="1"/>
            <a:r>
              <a:rPr kumimoji="1" lang="en-US" altLang="zh-CN" sz="1800"/>
              <a:t>Large- and vortex-scale processes are critical to RI</a:t>
            </a:r>
            <a:endParaRPr kumimoji="1" lang="zh-CN" altLang="en-US" sz="1800"/>
          </a:p>
        </p:txBody>
      </p:sp>
      <p:sp>
        <p:nvSpPr>
          <p:cNvPr id="4" name="Slide Number Placeholder 3"/>
          <p:cNvSpPr>
            <a:spLocks noGrp="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a:defRPr sz="2400">
                <a:solidFill>
                  <a:srgbClr val="000000"/>
                </a:solidFill>
                <a:latin typeface="Helvetica" charset="0"/>
                <a:ea typeface="Helvetica" charset="0"/>
                <a:cs typeface="Helvetica" charset="0"/>
                <a:sym typeface="Helvetica" charset="0"/>
              </a:defRPr>
            </a:lvl1pPr>
            <a:lvl2pPr marL="742950" indent="-285750" eaLnBrk="0">
              <a:defRPr sz="2400">
                <a:solidFill>
                  <a:srgbClr val="000000"/>
                </a:solidFill>
                <a:latin typeface="Helvetica" charset="0"/>
                <a:ea typeface="Helvetica" charset="0"/>
                <a:cs typeface="Helvetica" charset="0"/>
                <a:sym typeface="Helvetica" charset="0"/>
              </a:defRPr>
            </a:lvl2pPr>
            <a:lvl3pPr marL="1143000" indent="-228600" eaLnBrk="0">
              <a:defRPr sz="2400">
                <a:solidFill>
                  <a:srgbClr val="000000"/>
                </a:solidFill>
                <a:latin typeface="Helvetica" charset="0"/>
                <a:ea typeface="Helvetica" charset="0"/>
                <a:cs typeface="Helvetica" charset="0"/>
                <a:sym typeface="Helvetica" charset="0"/>
              </a:defRPr>
            </a:lvl3pPr>
            <a:lvl4pPr marL="1600200" indent="-228600" eaLnBrk="0">
              <a:defRPr sz="2400">
                <a:solidFill>
                  <a:srgbClr val="000000"/>
                </a:solidFill>
                <a:latin typeface="Helvetica" charset="0"/>
                <a:ea typeface="Helvetica" charset="0"/>
                <a:cs typeface="Helvetica" charset="0"/>
                <a:sym typeface="Helvetica" charset="0"/>
              </a:defRPr>
            </a:lvl4pPr>
            <a:lvl5pPr marL="2057400" indent="-228600" eaLnBrk="0">
              <a:defRPr sz="2400">
                <a:solidFill>
                  <a:srgbClr val="000000"/>
                </a:solidFill>
                <a:latin typeface="Helvetica" charset="0"/>
                <a:ea typeface="Helvetica" charset="0"/>
                <a:cs typeface="Helvetica"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9pPr>
          </a:lstStyle>
          <a:p>
            <a:pPr eaLnBrk="1"/>
            <a:fld id="{DC1C7B4B-6691-DA49-886A-B42282BD05BC}" type="slidenum">
              <a:rPr lang="en-US" altLang="zh-CN" sz="1800"/>
              <a:pPr eaLnBrk="1"/>
              <a:t>7</a:t>
            </a:fld>
            <a:endParaRPr lang="en-US" altLang="zh-CN" sz="1800"/>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AutoShape 1"/>
          <p:cNvSpPr>
            <a:spLocks/>
          </p:cNvSpPr>
          <p:nvPr/>
        </p:nvSpPr>
        <p:spPr bwMode="auto">
          <a:xfrm>
            <a:off x="609600" y="449263"/>
            <a:ext cx="7161213" cy="431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99" tIns="50799" rIns="50799" bIns="50799" anchor="ctr"/>
          <a:lstStyle/>
          <a:p>
            <a:pPr defTabSz="1300163">
              <a:lnSpc>
                <a:spcPct val="80000"/>
              </a:lnSpc>
            </a:pPr>
            <a:r>
              <a:rPr lang="en-US" altLang="zh-CN" sz="2200" b="1" i="1">
                <a:solidFill>
                  <a:srgbClr val="141414"/>
                </a:solidFill>
              </a:rPr>
              <a:t>BASIN SCALE HWRF:</a:t>
            </a:r>
            <a:r>
              <a:rPr lang="en-US" altLang="zh-CN" sz="2200" b="1" i="1">
                <a:solidFill>
                  <a:srgbClr val="FFFFFF"/>
                </a:solidFill>
              </a:rPr>
              <a:t> </a:t>
            </a:r>
            <a:r>
              <a:rPr lang="en-US" altLang="zh-CN" sz="2200" b="1" i="1">
                <a:solidFill>
                  <a:srgbClr val="333399"/>
                </a:solidFill>
              </a:rPr>
              <a:t>SIZE MATTERS</a:t>
            </a:r>
            <a:endParaRPr lang="en-US" altLang="zh-CN"/>
          </a:p>
        </p:txBody>
      </p:sp>
      <p:sp>
        <p:nvSpPr>
          <p:cNvPr id="17410" name="AutoShape 2"/>
          <p:cNvSpPr>
            <a:spLocks/>
          </p:cNvSpPr>
          <p:nvPr/>
        </p:nvSpPr>
        <p:spPr bwMode="auto">
          <a:xfrm>
            <a:off x="2428875" y="1158875"/>
            <a:ext cx="3851275" cy="3698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r>
              <a:rPr lang="en-US" altLang="zh-CN" b="1" u="sng">
                <a:solidFill>
                  <a:srgbClr val="003399"/>
                </a:solidFill>
              </a:rPr>
              <a:t>Case study: Hurricane Sandy 2012</a:t>
            </a:r>
            <a:endParaRPr lang="en-US" altLang="zh-CN"/>
          </a:p>
        </p:txBody>
      </p:sp>
      <p:pic>
        <p:nvPicPr>
          <p:cNvPr id="17411" name="Picture 3" descr="SANDY18L_HWIND-ANAL_2012-10-30_0130Z.png"/>
          <p:cNvPicPr>
            <a:picLocks noChangeAspect="1"/>
          </p:cNvPicPr>
          <p:nvPr/>
        </p:nvPicPr>
        <p:blipFill>
          <a:blip r:embed="rId3">
            <a:extLst>
              <a:ext uri="{28A0092B-C50C-407E-A947-70E740481C1C}">
                <a14:useLocalDpi xmlns:a14="http://schemas.microsoft.com/office/drawing/2010/main" val="0"/>
              </a:ext>
            </a:extLst>
          </a:blip>
          <a:srcRect t="16345" r="29626" b="17308"/>
          <a:stretch>
            <a:fillRect/>
          </a:stretch>
        </p:blipFill>
        <p:spPr bwMode="auto">
          <a:xfrm>
            <a:off x="5861050" y="1806575"/>
            <a:ext cx="2373313" cy="20431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7412" name="Picture 4" descr="SANDY18L_HWRF.png"/>
          <p:cNvPicPr>
            <a:picLocks noChangeAspect="1"/>
          </p:cNvPicPr>
          <p:nvPr/>
        </p:nvPicPr>
        <p:blipFill>
          <a:blip r:embed="rId4">
            <a:extLst>
              <a:ext uri="{28A0092B-C50C-407E-A947-70E740481C1C}">
                <a14:useLocalDpi xmlns:a14="http://schemas.microsoft.com/office/drawing/2010/main" val="0"/>
              </a:ext>
            </a:extLst>
          </a:blip>
          <a:srcRect l="26521" t="23392" r="22084" b="13162"/>
          <a:stretch>
            <a:fillRect/>
          </a:stretch>
        </p:blipFill>
        <p:spPr bwMode="auto">
          <a:xfrm>
            <a:off x="6181725" y="3892550"/>
            <a:ext cx="1884363" cy="18319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7418" name="AutoShape 10"/>
          <p:cNvSpPr>
            <a:spLocks/>
          </p:cNvSpPr>
          <p:nvPr/>
        </p:nvSpPr>
        <p:spPr bwMode="auto">
          <a:xfrm>
            <a:off x="6561138" y="1511300"/>
            <a:ext cx="974725" cy="306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FFFF"/>
          </a:solidFill>
          <a:ln>
            <a:noFill/>
          </a:ln>
          <a:effectLst/>
          <a:extLs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r>
              <a:rPr lang="en-US" altLang="zh-CN" sz="1400">
                <a:solidFill>
                  <a:srgbClr val="141414"/>
                </a:solidFill>
              </a:rPr>
              <a:t>Verification</a:t>
            </a:r>
            <a:endParaRPr lang="en-US" altLang="zh-CN"/>
          </a:p>
        </p:txBody>
      </p:sp>
      <p:sp>
        <p:nvSpPr>
          <p:cNvPr id="17419" name="AutoShape 11"/>
          <p:cNvSpPr>
            <a:spLocks/>
          </p:cNvSpPr>
          <p:nvPr/>
        </p:nvSpPr>
        <p:spPr bwMode="auto">
          <a:xfrm>
            <a:off x="6248400" y="1925638"/>
            <a:ext cx="706438" cy="3063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r>
              <a:rPr lang="en-US" altLang="zh-CN" sz="1400">
                <a:solidFill>
                  <a:srgbClr val="141414"/>
                </a:solidFill>
              </a:rPr>
              <a:t>H*Wind</a:t>
            </a:r>
            <a:endParaRPr lang="en-US" altLang="zh-CN"/>
          </a:p>
        </p:txBody>
      </p:sp>
      <p:sp>
        <p:nvSpPr>
          <p:cNvPr id="17420" name="AutoShape 12"/>
          <p:cNvSpPr>
            <a:spLocks/>
          </p:cNvSpPr>
          <p:nvPr/>
        </p:nvSpPr>
        <p:spPr bwMode="auto">
          <a:xfrm>
            <a:off x="6256338" y="4003675"/>
            <a:ext cx="1239837" cy="3079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FFFF"/>
          </a:solidFill>
          <a:ln>
            <a:noFill/>
          </a:ln>
          <a:effectLst/>
          <a:extLs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r>
              <a:rPr lang="en-US" altLang="zh-CN" sz="1400">
                <a:solidFill>
                  <a:srgbClr val="141414"/>
                </a:solidFill>
              </a:rPr>
              <a:t>108h Forecast</a:t>
            </a:r>
            <a:endParaRPr lang="en-US" altLang="zh-CN"/>
          </a:p>
        </p:txBody>
      </p:sp>
      <p:sp>
        <p:nvSpPr>
          <p:cNvPr id="4" name="Slide Number Placeholder 3"/>
          <p:cNvSpPr>
            <a:spLocks noGrp="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a:defRPr sz="2400">
                <a:solidFill>
                  <a:srgbClr val="000000"/>
                </a:solidFill>
                <a:latin typeface="Helvetica" charset="0"/>
                <a:ea typeface="Helvetica" charset="0"/>
                <a:cs typeface="Helvetica" charset="0"/>
                <a:sym typeface="Helvetica" charset="0"/>
              </a:defRPr>
            </a:lvl1pPr>
            <a:lvl2pPr marL="742950" indent="-285750" eaLnBrk="0">
              <a:defRPr sz="2400">
                <a:solidFill>
                  <a:srgbClr val="000000"/>
                </a:solidFill>
                <a:latin typeface="Helvetica" charset="0"/>
                <a:ea typeface="Helvetica" charset="0"/>
                <a:cs typeface="Helvetica" charset="0"/>
                <a:sym typeface="Helvetica" charset="0"/>
              </a:defRPr>
            </a:lvl2pPr>
            <a:lvl3pPr marL="1143000" indent="-228600" eaLnBrk="0">
              <a:defRPr sz="2400">
                <a:solidFill>
                  <a:srgbClr val="000000"/>
                </a:solidFill>
                <a:latin typeface="Helvetica" charset="0"/>
                <a:ea typeface="Helvetica" charset="0"/>
                <a:cs typeface="Helvetica" charset="0"/>
                <a:sym typeface="Helvetica" charset="0"/>
              </a:defRPr>
            </a:lvl3pPr>
            <a:lvl4pPr marL="1600200" indent="-228600" eaLnBrk="0">
              <a:defRPr sz="2400">
                <a:solidFill>
                  <a:srgbClr val="000000"/>
                </a:solidFill>
                <a:latin typeface="Helvetica" charset="0"/>
                <a:ea typeface="Helvetica" charset="0"/>
                <a:cs typeface="Helvetica" charset="0"/>
                <a:sym typeface="Helvetica" charset="0"/>
              </a:defRPr>
            </a:lvl4pPr>
            <a:lvl5pPr marL="2057400" indent="-228600" eaLnBrk="0">
              <a:defRPr sz="2400">
                <a:solidFill>
                  <a:srgbClr val="000000"/>
                </a:solidFill>
                <a:latin typeface="Helvetica" charset="0"/>
                <a:ea typeface="Helvetica" charset="0"/>
                <a:cs typeface="Helvetica"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9pPr>
          </a:lstStyle>
          <a:p>
            <a:pPr eaLnBrk="1"/>
            <a:fld id="{F3483E92-3173-094B-B049-B70FB1CE5846}" type="slidenum">
              <a:rPr lang="en-US" altLang="zh-CN" sz="1800"/>
              <a:pPr eaLnBrk="1"/>
              <a:t>8</a:t>
            </a:fld>
            <a:endParaRPr lang="en-US" altLang="zh-CN" sz="1800"/>
          </a:p>
        </p:txBody>
      </p:sp>
      <p:grpSp>
        <p:nvGrpSpPr>
          <p:cNvPr id="13" name="Group 2"/>
          <p:cNvGrpSpPr>
            <a:grpSpLocks/>
          </p:cNvGrpSpPr>
          <p:nvPr/>
        </p:nvGrpSpPr>
        <p:grpSpPr bwMode="auto">
          <a:xfrm>
            <a:off x="627247" y="2005786"/>
            <a:ext cx="4870450" cy="3721908"/>
            <a:chOff x="913245" y="2637196"/>
            <a:chExt cx="6610450" cy="4839584"/>
          </a:xfrm>
        </p:grpSpPr>
        <p:pic>
          <p:nvPicPr>
            <p:cNvPr id="14"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3245" y="2637196"/>
              <a:ext cx="6452774" cy="4839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3"/>
            <p:cNvSpPr>
              <a:spLocks/>
            </p:cNvSpPr>
            <p:nvPr/>
          </p:nvSpPr>
          <p:spPr bwMode="auto">
            <a:xfrm>
              <a:off x="1150759" y="2775372"/>
              <a:ext cx="6372936" cy="695999"/>
            </a:xfrm>
            <a:custGeom>
              <a:avLst/>
              <a:gdLst>
                <a:gd name="T0" fmla="*/ 3177382 w 21600"/>
                <a:gd name="T1" fmla="*/ 723900 h 21600"/>
                <a:gd name="T2" fmla="*/ 3177382 w 21600"/>
                <a:gd name="T3" fmla="*/ 723900 h 21600"/>
                <a:gd name="T4" fmla="*/ 3177382 w 21600"/>
                <a:gd name="T5" fmla="*/ 723900 h 21600"/>
                <a:gd name="T6" fmla="*/ 3177382 w 21600"/>
                <a:gd name="T7" fmla="*/ 7239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nchor="ct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eaLnBrk="1">
                <a:defRPr/>
              </a:pPr>
              <a:r>
                <a:rPr lang="en-US" altLang="en-US" sz="1400" dirty="0" smtClean="0">
                  <a:solidFill>
                    <a:srgbClr val="003399"/>
                  </a:solidFill>
                  <a:latin typeface="+mn-lt"/>
                </a:rPr>
                <a:t>Improved scale </a:t>
              </a:r>
              <a:r>
                <a:rPr lang="en-US" altLang="en-US" sz="1400" dirty="0">
                  <a:solidFill>
                    <a:srgbClr val="003399"/>
                  </a:solidFill>
                  <a:latin typeface="+mn-lt"/>
                </a:rPr>
                <a:t>i</a:t>
              </a:r>
              <a:r>
                <a:rPr lang="en-US" altLang="en-US" sz="1400" dirty="0" smtClean="0">
                  <a:solidFill>
                    <a:srgbClr val="003399"/>
                  </a:solidFill>
                  <a:latin typeface="+mn-lt"/>
                </a:rPr>
                <a:t>nteractions and improved </a:t>
              </a:r>
              <a:r>
                <a:rPr lang="en-US" altLang="en-US" sz="1400" dirty="0">
                  <a:solidFill>
                    <a:srgbClr val="003399"/>
                  </a:solidFill>
                  <a:latin typeface="+mn-lt"/>
                </a:rPr>
                <a:t>t</a:t>
              </a:r>
              <a:r>
                <a:rPr lang="en-US" altLang="en-US" sz="1400" dirty="0" smtClean="0">
                  <a:solidFill>
                    <a:srgbClr val="003399"/>
                  </a:solidFill>
                  <a:latin typeface="+mn-lt"/>
                </a:rPr>
                <a:t>rack &amp; size </a:t>
              </a:r>
              <a:r>
                <a:rPr lang="en-US" altLang="en-US" sz="1400" dirty="0">
                  <a:solidFill>
                    <a:srgbClr val="003399"/>
                  </a:solidFill>
                  <a:latin typeface="+mn-lt"/>
                </a:rPr>
                <a:t>f</a:t>
              </a:r>
              <a:r>
                <a:rPr lang="en-US" altLang="en-US" sz="1400" dirty="0" smtClean="0">
                  <a:solidFill>
                    <a:srgbClr val="003399"/>
                  </a:solidFill>
                  <a:latin typeface="+mn-lt"/>
                </a:rPr>
                <a:t>orecasts (25 00Z Predictions)</a:t>
              </a:r>
            </a:p>
          </p:txBody>
        </p:sp>
        <p:sp>
          <p:nvSpPr>
            <p:cNvPr id="18" name="AutoShape 2"/>
            <p:cNvSpPr>
              <a:spLocks/>
            </p:cNvSpPr>
            <p:nvPr/>
          </p:nvSpPr>
          <p:spPr bwMode="auto">
            <a:xfrm>
              <a:off x="1488067" y="6460075"/>
              <a:ext cx="5943816" cy="573176"/>
            </a:xfrm>
            <a:custGeom>
              <a:avLst/>
              <a:gdLst>
                <a:gd name="T0" fmla="*/ 817740300 w 21600"/>
                <a:gd name="T1" fmla="*/ 16480650 h 21600"/>
                <a:gd name="T2" fmla="*/ 817740300 w 21600"/>
                <a:gd name="T3" fmla="*/ 16480650 h 21600"/>
                <a:gd name="T4" fmla="*/ 817740300 w 21600"/>
                <a:gd name="T5" fmla="*/ 16480650 h 21600"/>
                <a:gd name="T6" fmla="*/ 817740300 w 21600"/>
                <a:gd name="T7" fmla="*/ 164806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nchor="ctr"/>
            <a:lstStyle/>
            <a:p>
              <a:pPr defTabSz="649288"/>
              <a:r>
                <a:rPr lang="en-US" altLang="en-US" sz="1000">
                  <a:ea typeface="Helvetica Light" charset="0"/>
                  <a:sym typeface="Times New Roman" charset="0"/>
                </a:rPr>
                <a:t>Shading: T at 500 hPa; Contour: GHT at 500 hPa </a:t>
              </a:r>
            </a:p>
            <a:p>
              <a:pPr defTabSz="649288"/>
              <a:r>
                <a:rPr lang="en-US" altLang="en-US" sz="1000">
                  <a:ea typeface="Helvetica Light" charset="0"/>
                  <a:sym typeface="Times New Roman" charset="0"/>
                </a:rPr>
                <a:t>Vector: Flow averaged between 500 hPa and 200 hPa</a:t>
              </a:r>
              <a:endParaRPr lang="en-US" altLang="en-US" sz="1000">
                <a:ea typeface="Helvetica Light" charset="0"/>
                <a:sym typeface="Helvetica Light" charset="0"/>
              </a:endParaRPr>
            </a:p>
          </p:txBody>
        </p:sp>
      </p:gr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A7A7A7"/>
      </a:dk2>
      <a:lt2>
        <a:srgbClr val="535353"/>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FF00FF"/>
      </a:folHlink>
    </a:clrScheme>
    <a:fontScheme name="Default Design">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BBE0E3"/>
          </a:solidFill>
          <a:prstDash val="solid"/>
          <a:round/>
          <a:headEnd type="none" w="med" len="med"/>
          <a:tailEnd type="none" w="med" len="med"/>
        </a:ln>
        <a:effectLst>
          <a:outerShdw blurRad="38100" dist="23000" dir="5400000" algn="ctr" rotWithShape="0">
            <a:srgbClr val="000000">
              <a:alpha val="34999"/>
            </a:srgbClr>
          </a:outerShdw>
        </a:effectLst>
      </a:spPr>
      <a:bodyPr vert="horz" wrap="square" lIns="45718" tIns="45718" rIns="45718" bIns="45718"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solidFill>
          <a:srgbClr val="FFFFFF"/>
        </a:solidFill>
        <a:ln w="25400" cap="flat" cmpd="sng" algn="ctr">
          <a:solidFill>
            <a:srgbClr val="BBE0E3"/>
          </a:solidFill>
          <a:prstDash val="solid"/>
          <a:round/>
          <a:headEnd type="none" w="med" len="med"/>
          <a:tailEnd type="none" w="med" len="med"/>
        </a:ln>
        <a:effectLst>
          <a:outerShdw blurRad="38100" dist="23000" dir="5400000" algn="ctr" rotWithShape="0">
            <a:srgbClr val="000000">
              <a:alpha val="34999"/>
            </a:srgbClr>
          </a:outerShdw>
        </a:effectLst>
      </a:spPr>
      <a:bodyPr vert="horz" wrap="square" lIns="45718" tIns="45718" rIns="45718" bIns="45718"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ppt/theme/theme2.xml><?xml version="1.0" encoding="utf-8"?>
<a:theme xmlns:a="http://schemas.openxmlformats.org/drawingml/2006/main" name="1_Default Design">
  <a:themeElements>
    <a:clrScheme name="">
      <a:dk1>
        <a:srgbClr val="000000"/>
      </a:dk1>
      <a:lt1>
        <a:srgbClr val="FFFFFF"/>
      </a:lt1>
      <a:dk2>
        <a:srgbClr val="A7A7A7"/>
      </a:dk2>
      <a:lt2>
        <a:srgbClr val="535353"/>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FF00FF"/>
      </a:folHlink>
    </a:clrScheme>
    <a:fontScheme name="Default Design">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BBE0E3"/>
          </a:solidFill>
          <a:prstDash val="solid"/>
          <a:round/>
          <a:headEnd type="none" w="med" len="med"/>
          <a:tailEnd type="none" w="med" len="med"/>
        </a:ln>
        <a:effectLst>
          <a:outerShdw blurRad="38100" dist="23000" dir="5400000" algn="ctr" rotWithShape="0">
            <a:srgbClr val="000000">
              <a:alpha val="34999"/>
            </a:srgbClr>
          </a:outerShdw>
        </a:effectLst>
      </a:spPr>
      <a:bodyPr vert="horz" wrap="square" lIns="45718" tIns="45718" rIns="45718" bIns="45718"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solidFill>
          <a:srgbClr val="FFFFFF"/>
        </a:solidFill>
        <a:ln w="25400" cap="flat" cmpd="sng" algn="ctr">
          <a:solidFill>
            <a:srgbClr val="BBE0E3"/>
          </a:solidFill>
          <a:prstDash val="solid"/>
          <a:round/>
          <a:headEnd type="none" w="med" len="med"/>
          <a:tailEnd type="none" w="med" len="med"/>
        </a:ln>
        <a:effectLst>
          <a:outerShdw blurRad="38100" dist="23000" dir="5400000" algn="ctr" rotWithShape="0">
            <a:srgbClr val="000000">
              <a:alpha val="34999"/>
            </a:srgbClr>
          </a:outerShdw>
        </a:effectLst>
      </a:spPr>
      <a:bodyPr vert="horz" wrap="square" lIns="45718" tIns="45718" rIns="45718" bIns="45718"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A7A7A7"/>
      </a:dk2>
      <a:lt2>
        <a:srgbClr val="535353"/>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1145</TotalTime>
  <Words>1229</Words>
  <Application>Microsoft Macintosh PowerPoint</Application>
  <PresentationFormat>On-screen Show (4:3)</PresentationFormat>
  <Paragraphs>168</Paragraphs>
  <Slides>16</Slides>
  <Notes>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16</vt:i4>
      </vt:variant>
    </vt:vector>
  </HeadingPairs>
  <TitlesOfParts>
    <vt:vector size="28" baseType="lpstr">
      <vt:lpstr>Arial Bold</vt:lpstr>
      <vt:lpstr>Avenir Roman</vt:lpstr>
      <vt:lpstr>Helvetica</vt:lpstr>
      <vt:lpstr>Helvetica Light</vt:lpstr>
      <vt:lpstr>ＭＳ Ｐゴシック</vt:lpstr>
      <vt:lpstr>Noteworthy Bold</vt:lpstr>
      <vt:lpstr>Symbol</vt:lpstr>
      <vt:lpstr>Times New Roman</vt:lpstr>
      <vt:lpstr>Trebuchet MS</vt:lpstr>
      <vt:lpstr>Arial</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sundararaman gopalakrishnan</cp:lastModifiedBy>
  <cp:revision>125</cp:revision>
  <dcterms:modified xsi:type="dcterms:W3CDTF">2014-06-19T03:34:09Z</dcterms:modified>
</cp:coreProperties>
</file>