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73" r:id="rId2"/>
    <p:sldId id="278" r:id="rId3"/>
    <p:sldId id="279" r:id="rId4"/>
    <p:sldId id="274" r:id="rId5"/>
    <p:sldId id="275" r:id="rId6"/>
    <p:sldId id="276" r:id="rId7"/>
    <p:sldId id="277" r:id="rId8"/>
    <p:sldId id="327" r:id="rId9"/>
    <p:sldId id="328" r:id="rId10"/>
    <p:sldId id="329" r:id="rId11"/>
    <p:sldId id="330" r:id="rId12"/>
    <p:sldId id="338" r:id="rId13"/>
    <p:sldId id="268" r:id="rId14"/>
    <p:sldId id="269" r:id="rId15"/>
    <p:sldId id="270" r:id="rId16"/>
    <p:sldId id="271" r:id="rId17"/>
    <p:sldId id="272" r:id="rId18"/>
    <p:sldId id="266" r:id="rId19"/>
    <p:sldId id="267" r:id="rId20"/>
    <p:sldId id="259" r:id="rId21"/>
    <p:sldId id="257" r:id="rId22"/>
    <p:sldId id="256" r:id="rId23"/>
    <p:sldId id="264" r:id="rId24"/>
    <p:sldId id="342" r:id="rId25"/>
    <p:sldId id="340" r:id="rId26"/>
    <p:sldId id="341" r:id="rId27"/>
    <p:sldId id="280" r:id="rId28"/>
    <p:sldId id="287" r:id="rId29"/>
    <p:sldId id="294" r:id="rId30"/>
    <p:sldId id="283" r:id="rId31"/>
    <p:sldId id="288" r:id="rId32"/>
    <p:sldId id="289" r:id="rId33"/>
    <p:sldId id="284" r:id="rId34"/>
    <p:sldId id="286" r:id="rId35"/>
    <p:sldId id="290" r:id="rId36"/>
    <p:sldId id="301" r:id="rId37"/>
    <p:sldId id="285" r:id="rId38"/>
    <p:sldId id="299" r:id="rId39"/>
    <p:sldId id="300" r:id="rId40"/>
    <p:sldId id="296" r:id="rId41"/>
    <p:sldId id="337" r:id="rId42"/>
    <p:sldId id="331" r:id="rId43"/>
    <p:sldId id="332" r:id="rId44"/>
    <p:sldId id="333" r:id="rId45"/>
    <p:sldId id="334" r:id="rId46"/>
    <p:sldId id="336" r:id="rId47"/>
    <p:sldId id="343" r:id="rId48"/>
    <p:sldId id="316" r:id="rId49"/>
    <p:sldId id="303" r:id="rId50"/>
    <p:sldId id="298" r:id="rId51"/>
    <p:sldId id="297" r:id="rId52"/>
    <p:sldId id="304" r:id="rId53"/>
    <p:sldId id="29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D3B"/>
    <a:srgbClr val="EAC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3505"/>
    <p:restoredTop sz="79139"/>
  </p:normalViewPr>
  <p:slideViewPr>
    <p:cSldViewPr snapToGrid="0" snapToObjects="1">
      <p:cViewPr>
        <p:scale>
          <a:sx n="95" d="100"/>
          <a:sy n="95" d="100"/>
        </p:scale>
        <p:origin x="-1254"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wmf"/><Relationship Id="rId4" Type="http://schemas.openxmlformats.org/officeDocument/2006/relationships/image" Target="../media/image1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9C2C86-72DA-B64C-8EC2-6592D9E5AFA1}" type="datetimeFigureOut">
              <a:rPr lang="en-US" smtClean="0"/>
              <a:t>9/7/2016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BF8978-6BDE-E248-B973-7E17B02AA4D8}" type="slidenum">
              <a:rPr lang="en-US" smtClean="0"/>
              <a:t>‹#›</a:t>
            </a:fld>
            <a:endParaRPr lang="en-US"/>
          </a:p>
        </p:txBody>
      </p:sp>
    </p:spTree>
    <p:extLst>
      <p:ext uri="{BB962C8B-B14F-4D97-AF65-F5344CB8AC3E}">
        <p14:creationId xmlns:p14="http://schemas.microsoft.com/office/powerpoint/2010/main" val="201285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EMC </a:t>
            </a:r>
            <a:r>
              <a:rPr lang="en-US" sz="1200" kern="1200" dirty="0" err="1" smtClean="0">
                <a:solidFill>
                  <a:schemeClr val="tx1"/>
                </a:solidFill>
                <a:latin typeface="+mn-lt"/>
                <a:ea typeface="+mn-ea"/>
                <a:cs typeface="+mn-cs"/>
              </a:rPr>
              <a:t>wehave</a:t>
            </a:r>
            <a:r>
              <a:rPr lang="en-US" sz="1200" kern="1200" dirty="0" smtClean="0">
                <a:solidFill>
                  <a:schemeClr val="tx1"/>
                </a:solidFill>
                <a:latin typeface="+mn-lt"/>
                <a:ea typeface="+mn-ea"/>
                <a:cs typeface="+mn-cs"/>
              </a:rPr>
              <a:t> been carefully studying secondary eyewalls. We released the news a  few weeks ago that HWRF 2016 has secondary eyewalls consistently in storms that had them in nature (unlike previous versions of HWRF where secondary eyewalls were rare). Our work, along the lines of the ideas that Lin presented in Puerto Rico, support the idea that the new PBL in HWRF 2016 is beneficial for the secondary eyewall emergence and maintenance. I believe this is a good example of an analysis that assess HWRF capabilities from an unique perspective, bringing understanding on how the physics used operationally are determining the storm structure.</a:t>
            </a:r>
            <a:endParaRPr lang="en-US" dirty="0"/>
          </a:p>
        </p:txBody>
      </p:sp>
      <p:sp>
        <p:nvSpPr>
          <p:cNvPr id="4" name="Slide Number Placeholder 3"/>
          <p:cNvSpPr>
            <a:spLocks noGrp="1"/>
          </p:cNvSpPr>
          <p:nvPr>
            <p:ph type="sldNum" sz="quarter" idx="10"/>
          </p:nvPr>
        </p:nvSpPr>
        <p:spPr/>
        <p:txBody>
          <a:bodyPr/>
          <a:lstStyle/>
          <a:p>
            <a:fld id="{4CBF8978-6BDE-E248-B973-7E17B02AA4D8}" type="slidenum">
              <a:rPr lang="en-US" smtClean="0"/>
              <a:t>1</a:t>
            </a:fld>
            <a:endParaRPr lang="en-US"/>
          </a:p>
        </p:txBody>
      </p:sp>
    </p:spTree>
    <p:extLst>
      <p:ext uri="{BB962C8B-B14F-4D97-AF65-F5344CB8AC3E}">
        <p14:creationId xmlns:p14="http://schemas.microsoft.com/office/powerpoint/2010/main" val="75251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HWRF 2015 secondary eyewalls</a:t>
            </a:r>
          </a:p>
          <a:p>
            <a:r>
              <a:rPr lang="en-US" dirty="0" smtClean="0"/>
              <a:t>	Edouard</a:t>
            </a:r>
            <a:endParaRPr lang="en-US" dirty="0"/>
          </a:p>
        </p:txBody>
      </p:sp>
      <p:sp>
        <p:nvSpPr>
          <p:cNvPr id="4" name="Slide Number Placeholder 3"/>
          <p:cNvSpPr>
            <a:spLocks noGrp="1"/>
          </p:cNvSpPr>
          <p:nvPr>
            <p:ph type="sldNum" sz="quarter" idx="10"/>
          </p:nvPr>
        </p:nvSpPr>
        <p:spPr/>
        <p:txBody>
          <a:bodyPr/>
          <a:lstStyle/>
          <a:p>
            <a:fld id="{4CBF8978-6BDE-E248-B973-7E17B02AA4D8}" type="slidenum">
              <a:rPr lang="en-US" smtClean="0"/>
              <a:t>2</a:t>
            </a:fld>
            <a:endParaRPr lang="en-US"/>
          </a:p>
        </p:txBody>
      </p:sp>
    </p:spTree>
    <p:extLst>
      <p:ext uri="{BB962C8B-B14F-4D97-AF65-F5344CB8AC3E}">
        <p14:creationId xmlns:p14="http://schemas.microsoft.com/office/powerpoint/2010/main" val="76154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17ACF8-BB50-437C-9CF0-9484CADEAA9B}" type="slidenum">
              <a:rPr lang="en-US" smtClean="0"/>
              <a:t>8</a:t>
            </a:fld>
            <a:endParaRPr lang="en-US"/>
          </a:p>
        </p:txBody>
      </p:sp>
    </p:spTree>
    <p:extLst>
      <p:ext uri="{BB962C8B-B14F-4D97-AF65-F5344CB8AC3E}">
        <p14:creationId xmlns:p14="http://schemas.microsoft.com/office/powerpoint/2010/main" val="937627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Operational HWRF </a:t>
            </a:r>
          </a:p>
          <a:p>
            <a:r>
              <a:rPr lang="en-US" sz="1200" kern="1200" dirty="0" smtClean="0">
                <a:solidFill>
                  <a:schemeClr val="tx1"/>
                </a:solidFill>
                <a:latin typeface="+mn-lt"/>
                <a:ea typeface="+mn-ea"/>
                <a:cs typeface="+mn-cs"/>
              </a:rPr>
              <a:t>-Ferrier micro-physics</a:t>
            </a:r>
          </a:p>
          <a:p>
            <a:r>
              <a:rPr lang="en-US" sz="1200" kern="1200" dirty="0" smtClean="0">
                <a:solidFill>
                  <a:schemeClr val="tx1"/>
                </a:solidFill>
                <a:latin typeface="+mn-lt"/>
                <a:ea typeface="+mn-ea"/>
                <a:cs typeface="+mn-cs"/>
              </a:rPr>
              <a:t>-Simpliﬁed Arakawa-Schubert cumulus</a:t>
            </a:r>
          </a:p>
          <a:p>
            <a:r>
              <a:rPr lang="en-US" sz="1200" kern="1200" dirty="0" smtClean="0">
                <a:solidFill>
                  <a:schemeClr val="tx1"/>
                </a:solidFill>
                <a:latin typeface="+mn-lt"/>
                <a:ea typeface="+mn-ea"/>
                <a:cs typeface="+mn-cs"/>
              </a:rPr>
              <a:t>-GFDL surface layer</a:t>
            </a:r>
          </a:p>
          <a:p>
            <a:r>
              <a:rPr lang="en-US" sz="1200" kern="1200" dirty="0" smtClean="0">
                <a:solidFill>
                  <a:schemeClr val="tx1"/>
                </a:solidFill>
                <a:latin typeface="+mn-lt"/>
                <a:ea typeface="+mn-ea"/>
                <a:cs typeface="+mn-cs"/>
              </a:rPr>
              <a:t>-GFS planetary PBL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-GFDL longwave/shortwave radiation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EDMF PBL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-Assumes that in </a:t>
            </a:r>
            <a:r>
              <a:rPr lang="en-US" sz="1200" kern="1200" dirty="0" smtClean="0">
                <a:solidFill>
                  <a:schemeClr val="tx1"/>
                </a:solidFill>
                <a:effectLst/>
                <a:latin typeface="+mn-lt"/>
                <a:ea typeface="+mn-ea"/>
                <a:cs typeface="+mn-cs"/>
              </a:rPr>
              <a:t>convective boundary layer the </a:t>
            </a:r>
            <a:r>
              <a:rPr lang="en-US" sz="1200" kern="1200" dirty="0" err="1" smtClean="0">
                <a:solidFill>
                  <a:schemeClr val="tx1"/>
                </a:solidFill>
                <a:effectLst/>
                <a:latin typeface="+mn-lt"/>
                <a:ea typeface="+mn-ea"/>
                <a:cs typeface="+mn-cs"/>
              </a:rPr>
              <a:t>subgrid</a:t>
            </a:r>
            <a:r>
              <a:rPr lang="en-US" sz="1200" kern="1200" dirty="0" smtClean="0">
                <a:solidFill>
                  <a:schemeClr val="tx1"/>
                </a:solidFill>
                <a:effectLst/>
                <a:latin typeface="+mn-lt"/>
                <a:ea typeface="+mn-ea"/>
                <a:cs typeface="+mn-cs"/>
              </a:rPr>
              <a:t>-scale fluxes result from two different mixing scales: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-Small eddies, that are parametrized by an eddy-diffusivity approach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-Thermals, which are represented by a mass-flux contribution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smtClean="0">
                <a:solidFill>
                  <a:schemeClr val="tx1"/>
                </a:solidFill>
                <a:effectLst/>
                <a:latin typeface="+mn-lt"/>
                <a:ea typeface="+mn-ea"/>
                <a:cs typeface="+mn-cs"/>
              </a:rPr>
              <a:t>Parametrization</a:t>
            </a:r>
            <a:r>
              <a:rPr lang="en-US" sz="1200" kern="1200" baseline="0" dirty="0" smtClean="0">
                <a:solidFill>
                  <a:schemeClr val="tx1"/>
                </a:solidFill>
                <a:effectLst/>
                <a:latin typeface="+mn-lt"/>
                <a:ea typeface="+mn-ea"/>
                <a:cs typeface="+mn-cs"/>
              </a:rPr>
              <a:t> represents </a:t>
            </a:r>
            <a:r>
              <a:rPr lang="en-US" sz="1200" kern="1200" dirty="0" smtClean="0">
                <a:solidFill>
                  <a:schemeClr val="tx1"/>
                </a:solidFill>
                <a:effectLst/>
                <a:latin typeface="+mn-lt"/>
                <a:ea typeface="+mn-ea"/>
                <a:cs typeface="+mn-cs"/>
              </a:rPr>
              <a:t>simultaneously local and non-local turbulent transport for the convective atmospheric boundary layer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cs typeface="Times New Roman" panose="02020603050405020304" pitchFamily="18" charset="0"/>
              </a:rPr>
              <a:t>+EDMF improves convective boundary layer growth, which improve the convective develop in the strain-dominate flow.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BF8978-6BDE-E248-B973-7E17B02AA4D8}" type="slidenum">
              <a:rPr lang="en-US" smtClean="0"/>
              <a:t>9</a:t>
            </a:fld>
            <a:endParaRPr lang="en-US"/>
          </a:p>
        </p:txBody>
      </p:sp>
    </p:spTree>
    <p:extLst>
      <p:ext uri="{BB962C8B-B14F-4D97-AF65-F5344CB8AC3E}">
        <p14:creationId xmlns:p14="http://schemas.microsoft.com/office/powerpoint/2010/main" val="38177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early</a:t>
            </a:r>
            <a:r>
              <a:rPr lang="en-US" baseline="0" dirty="0" smtClean="0"/>
              <a:t> on in the simulation mean vorticity </a:t>
            </a:r>
            <a:endParaRPr lang="en-US" dirty="0"/>
          </a:p>
        </p:txBody>
      </p:sp>
      <p:sp>
        <p:nvSpPr>
          <p:cNvPr id="4" name="Slide Number Placeholder 3"/>
          <p:cNvSpPr>
            <a:spLocks noGrp="1"/>
          </p:cNvSpPr>
          <p:nvPr>
            <p:ph type="sldNum" sz="quarter" idx="10"/>
          </p:nvPr>
        </p:nvSpPr>
        <p:spPr/>
        <p:txBody>
          <a:bodyPr/>
          <a:lstStyle/>
          <a:p>
            <a:fld id="{4CBF8978-6BDE-E248-B973-7E17B02AA4D8}" type="slidenum">
              <a:rPr lang="en-US" smtClean="0"/>
              <a:t>12</a:t>
            </a:fld>
            <a:endParaRPr lang="en-US"/>
          </a:p>
        </p:txBody>
      </p:sp>
    </p:spTree>
    <p:extLst>
      <p:ext uri="{BB962C8B-B14F-4D97-AF65-F5344CB8AC3E}">
        <p14:creationId xmlns:p14="http://schemas.microsoft.com/office/powerpoint/2010/main" val="1504645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F8978-6BDE-E248-B973-7E17B02AA4D8}" type="slidenum">
              <a:rPr lang="en-US" smtClean="0"/>
              <a:t>24</a:t>
            </a:fld>
            <a:endParaRPr lang="en-US"/>
          </a:p>
        </p:txBody>
      </p:sp>
    </p:spTree>
    <p:extLst>
      <p:ext uri="{BB962C8B-B14F-4D97-AF65-F5344CB8AC3E}">
        <p14:creationId xmlns:p14="http://schemas.microsoft.com/office/powerpoint/2010/main" val="1525061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smtClean="0"/>
              <a:t>Difference between H216 and H16O</a:t>
            </a:r>
          </a:p>
          <a:p>
            <a:endParaRPr lang="en-US" sz="3200" dirty="0" smtClean="0"/>
          </a:p>
          <a:p>
            <a:r>
              <a:rPr lang="en-US" sz="3200" dirty="0" smtClean="0">
                <a:solidFill>
                  <a:srgbClr val="FF0000"/>
                </a:solidFill>
              </a:rPr>
              <a:t>Impact on Al storms:</a:t>
            </a:r>
            <a:endParaRPr lang="en-US" sz="3600" dirty="0" smtClean="0">
              <a:solidFill>
                <a:srgbClr val="FF0000"/>
              </a:solidFill>
            </a:endParaRPr>
          </a:p>
          <a:p>
            <a:pPr lvl="1">
              <a:buFont typeface="Wingdings" pitchFamily="2" charset="2"/>
              <a:buChar char="Ø"/>
            </a:pPr>
            <a:r>
              <a:rPr lang="en-US" sz="3200" dirty="0" smtClean="0">
                <a:solidFill>
                  <a:srgbClr val="FF0000"/>
                </a:solidFill>
              </a:rPr>
              <a:t>New tracker vs. old tracker;</a:t>
            </a:r>
          </a:p>
          <a:p>
            <a:pPr lvl="1">
              <a:buFont typeface="Wingdings" pitchFamily="2" charset="2"/>
              <a:buChar char="Ø"/>
            </a:pPr>
            <a:r>
              <a:rPr lang="en-US" sz="3200" dirty="0" smtClean="0">
                <a:solidFill>
                  <a:srgbClr val="FF0000"/>
                </a:solidFill>
              </a:rPr>
              <a:t>Two more vertical levels (L61 vs L63) and stratosphere </a:t>
            </a:r>
            <a:r>
              <a:rPr lang="en-US" sz="3200" dirty="0" err="1" smtClean="0">
                <a:solidFill>
                  <a:srgbClr val="FF0000"/>
                </a:solidFill>
              </a:rPr>
              <a:t>dw</a:t>
            </a:r>
            <a:r>
              <a:rPr lang="en-US" sz="3200" dirty="0" smtClean="0">
                <a:solidFill>
                  <a:srgbClr val="FF0000"/>
                </a:solidFill>
              </a:rPr>
              <a:t>/</a:t>
            </a:r>
            <a:r>
              <a:rPr lang="en-US" sz="3200" dirty="0" err="1" smtClean="0">
                <a:solidFill>
                  <a:srgbClr val="FF0000"/>
                </a:solidFill>
              </a:rPr>
              <a:t>dt</a:t>
            </a:r>
            <a:r>
              <a:rPr lang="en-US" sz="3200" dirty="0" smtClean="0">
                <a:solidFill>
                  <a:srgbClr val="FF0000"/>
                </a:solidFill>
              </a:rPr>
              <a:t> damping;</a:t>
            </a:r>
          </a:p>
          <a:p>
            <a:r>
              <a:rPr lang="en-US" sz="3200" dirty="0" smtClean="0">
                <a:solidFill>
                  <a:srgbClr val="FF0000"/>
                </a:solidFill>
              </a:rPr>
              <a:t>Additional impact on EP storms:</a:t>
            </a:r>
          </a:p>
          <a:p>
            <a:pPr lvl="1">
              <a:buFont typeface="Wingdings" pitchFamily="2" charset="2"/>
              <a:buChar char="Ø"/>
            </a:pPr>
            <a:r>
              <a:rPr lang="en-US" sz="3200" dirty="0" smtClean="0">
                <a:solidFill>
                  <a:srgbClr val="FF0000"/>
                </a:solidFill>
              </a:rPr>
              <a:t>RTOFS ocean initialization for EP storms;</a:t>
            </a:r>
          </a:p>
          <a:p>
            <a:pPr lvl="1">
              <a:buFont typeface="Wingdings" pitchFamily="2" charset="2"/>
              <a:buChar char="Ø"/>
            </a:pPr>
            <a:r>
              <a:rPr lang="en-US" sz="3200" dirty="0" smtClean="0">
                <a:solidFill>
                  <a:srgbClr val="FF0000"/>
                </a:solidFill>
              </a:rPr>
              <a:t>DA for all EP storms;</a:t>
            </a:r>
          </a:p>
          <a:p>
            <a:endParaRPr lang="en-US" dirty="0"/>
          </a:p>
        </p:txBody>
      </p:sp>
      <p:sp>
        <p:nvSpPr>
          <p:cNvPr id="4" name="Slide Number Placeholder 3"/>
          <p:cNvSpPr>
            <a:spLocks noGrp="1"/>
          </p:cNvSpPr>
          <p:nvPr>
            <p:ph type="sldNum" sz="quarter" idx="10"/>
          </p:nvPr>
        </p:nvSpPr>
        <p:spPr/>
        <p:txBody>
          <a:bodyPr/>
          <a:lstStyle/>
          <a:p>
            <a:fld id="{4CBF8978-6BDE-E248-B973-7E17B02AA4D8}" type="slidenum">
              <a:rPr lang="en-US" smtClean="0"/>
              <a:t>45</a:t>
            </a:fld>
            <a:endParaRPr lang="en-US"/>
          </a:p>
        </p:txBody>
      </p:sp>
    </p:spTree>
    <p:extLst>
      <p:ext uri="{BB962C8B-B14F-4D97-AF65-F5344CB8AC3E}">
        <p14:creationId xmlns:p14="http://schemas.microsoft.com/office/powerpoint/2010/main" val="717993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A8B01A-544E-FC48-AB3D-40CFB62A1029}" type="datetime1">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25961-0CF5-C041-A7EE-57BD1992580B}" type="slidenum">
              <a:rPr lang="en-US" smtClean="0"/>
              <a:t>‹#›</a:t>
            </a:fld>
            <a:endParaRPr lang="en-US"/>
          </a:p>
        </p:txBody>
      </p:sp>
    </p:spTree>
    <p:extLst>
      <p:ext uri="{BB962C8B-B14F-4D97-AF65-F5344CB8AC3E}">
        <p14:creationId xmlns:p14="http://schemas.microsoft.com/office/powerpoint/2010/main" val="1632176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42E54-1784-2944-AB17-1916B3591BEB}" type="datetime1">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25961-0CF5-C041-A7EE-57BD1992580B}" type="slidenum">
              <a:rPr lang="en-US" smtClean="0"/>
              <a:t>‹#›</a:t>
            </a:fld>
            <a:endParaRPr lang="en-US"/>
          </a:p>
        </p:txBody>
      </p:sp>
    </p:spTree>
    <p:extLst>
      <p:ext uri="{BB962C8B-B14F-4D97-AF65-F5344CB8AC3E}">
        <p14:creationId xmlns:p14="http://schemas.microsoft.com/office/powerpoint/2010/main" val="78218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D4A48A-EA90-8244-B1F6-271492D07594}" type="datetime1">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25961-0CF5-C041-A7EE-57BD1992580B}" type="slidenum">
              <a:rPr lang="en-US" smtClean="0"/>
              <a:t>‹#›</a:t>
            </a:fld>
            <a:endParaRPr lang="en-US"/>
          </a:p>
        </p:txBody>
      </p:sp>
    </p:spTree>
    <p:extLst>
      <p:ext uri="{BB962C8B-B14F-4D97-AF65-F5344CB8AC3E}">
        <p14:creationId xmlns:p14="http://schemas.microsoft.com/office/powerpoint/2010/main" val="135883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35C28-0260-F845-AC80-9FB8B9BC1697}" type="datetime1">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25961-0CF5-C041-A7EE-57BD1992580B}" type="slidenum">
              <a:rPr lang="en-US" smtClean="0"/>
              <a:t>‹#›</a:t>
            </a:fld>
            <a:endParaRPr lang="en-US"/>
          </a:p>
        </p:txBody>
      </p:sp>
    </p:spTree>
    <p:extLst>
      <p:ext uri="{BB962C8B-B14F-4D97-AF65-F5344CB8AC3E}">
        <p14:creationId xmlns:p14="http://schemas.microsoft.com/office/powerpoint/2010/main" val="280483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53F442-82D4-0D47-9BAA-F0E739E4C2E5}" type="datetime1">
              <a:rPr lang="en-US" smtClean="0"/>
              <a:t>9/7/2016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25961-0CF5-C041-A7EE-57BD1992580B}" type="slidenum">
              <a:rPr lang="en-US" smtClean="0"/>
              <a:t>‹#›</a:t>
            </a:fld>
            <a:endParaRPr lang="en-US"/>
          </a:p>
        </p:txBody>
      </p:sp>
    </p:spTree>
    <p:extLst>
      <p:ext uri="{BB962C8B-B14F-4D97-AF65-F5344CB8AC3E}">
        <p14:creationId xmlns:p14="http://schemas.microsoft.com/office/powerpoint/2010/main" val="1788243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DCD7D7-00FE-FB46-B325-1336E0F6A76F}" type="datetime1">
              <a:rPr lang="en-US" smtClean="0"/>
              <a:t>9/7/2016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25961-0CF5-C041-A7EE-57BD1992580B}" type="slidenum">
              <a:rPr lang="en-US" smtClean="0"/>
              <a:t>‹#›</a:t>
            </a:fld>
            <a:endParaRPr lang="en-US"/>
          </a:p>
        </p:txBody>
      </p:sp>
    </p:spTree>
    <p:extLst>
      <p:ext uri="{BB962C8B-B14F-4D97-AF65-F5344CB8AC3E}">
        <p14:creationId xmlns:p14="http://schemas.microsoft.com/office/powerpoint/2010/main" val="97851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5E5FCC-4B72-E149-AE61-160B1F82AF1A}" type="datetime1">
              <a:rPr lang="en-US" smtClean="0"/>
              <a:t>9/7/2016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E25961-0CF5-C041-A7EE-57BD1992580B}" type="slidenum">
              <a:rPr lang="en-US" smtClean="0"/>
              <a:t>‹#›</a:t>
            </a:fld>
            <a:endParaRPr lang="en-US"/>
          </a:p>
        </p:txBody>
      </p:sp>
    </p:spTree>
    <p:extLst>
      <p:ext uri="{BB962C8B-B14F-4D97-AF65-F5344CB8AC3E}">
        <p14:creationId xmlns:p14="http://schemas.microsoft.com/office/powerpoint/2010/main" val="41896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85F8D5-188D-B24B-8E96-398E5835B7F9}" type="datetime1">
              <a:rPr lang="en-US" smtClean="0"/>
              <a:t>9/7/2016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E25961-0CF5-C041-A7EE-57BD1992580B}" type="slidenum">
              <a:rPr lang="en-US" smtClean="0"/>
              <a:t>‹#›</a:t>
            </a:fld>
            <a:endParaRPr lang="en-US"/>
          </a:p>
        </p:txBody>
      </p:sp>
    </p:spTree>
    <p:extLst>
      <p:ext uri="{BB962C8B-B14F-4D97-AF65-F5344CB8AC3E}">
        <p14:creationId xmlns:p14="http://schemas.microsoft.com/office/powerpoint/2010/main" val="2033728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A9815-6031-D645-A3D6-30A55EA2E015}" type="datetime1">
              <a:rPr lang="en-US" smtClean="0"/>
              <a:t>9/7/2016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E25961-0CF5-C041-A7EE-57BD1992580B}" type="slidenum">
              <a:rPr lang="en-US" smtClean="0"/>
              <a:t>‹#›</a:t>
            </a:fld>
            <a:endParaRPr lang="en-US"/>
          </a:p>
        </p:txBody>
      </p:sp>
    </p:spTree>
    <p:extLst>
      <p:ext uri="{BB962C8B-B14F-4D97-AF65-F5344CB8AC3E}">
        <p14:creationId xmlns:p14="http://schemas.microsoft.com/office/powerpoint/2010/main" val="153186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B6423-BC32-2B40-97D3-0B290C18C273}" type="datetime1">
              <a:rPr lang="en-US" smtClean="0"/>
              <a:t>9/7/2016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25961-0CF5-C041-A7EE-57BD1992580B}" type="slidenum">
              <a:rPr lang="en-US" smtClean="0"/>
              <a:t>‹#›</a:t>
            </a:fld>
            <a:endParaRPr lang="en-US"/>
          </a:p>
        </p:txBody>
      </p:sp>
    </p:spTree>
    <p:extLst>
      <p:ext uri="{BB962C8B-B14F-4D97-AF65-F5344CB8AC3E}">
        <p14:creationId xmlns:p14="http://schemas.microsoft.com/office/powerpoint/2010/main" val="1988052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2C9F4-0102-6B48-99DE-878E48F62037}" type="datetime1">
              <a:rPr lang="en-US" smtClean="0"/>
              <a:t>9/7/2016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25961-0CF5-C041-A7EE-57BD1992580B}" type="slidenum">
              <a:rPr lang="en-US" smtClean="0"/>
              <a:t>‹#›</a:t>
            </a:fld>
            <a:endParaRPr lang="en-US"/>
          </a:p>
        </p:txBody>
      </p:sp>
    </p:spTree>
    <p:extLst>
      <p:ext uri="{BB962C8B-B14F-4D97-AF65-F5344CB8AC3E}">
        <p14:creationId xmlns:p14="http://schemas.microsoft.com/office/powerpoint/2010/main" val="495295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E8663-D8EC-BF4E-B6A8-720C8AE66138}" type="datetime1">
              <a:rPr lang="en-US" smtClean="0"/>
              <a:t>9/7/2016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25961-0CF5-C041-A7EE-57BD1992580B}" type="slidenum">
              <a:rPr lang="en-US" smtClean="0"/>
              <a:t>‹#›</a:t>
            </a:fld>
            <a:endParaRPr lang="en-US"/>
          </a:p>
        </p:txBody>
      </p:sp>
    </p:spTree>
    <p:extLst>
      <p:ext uri="{BB962C8B-B14F-4D97-AF65-F5344CB8AC3E}">
        <p14:creationId xmlns:p14="http://schemas.microsoft.com/office/powerpoint/2010/main" val="49010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7.png"/><Relationship Id="rId4" Type="http://schemas.openxmlformats.org/officeDocument/2006/relationships/image" Target="../media/image44.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7.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7.png"/><Relationship Id="rId4" Type="http://schemas.openxmlformats.org/officeDocument/2006/relationships/image" Target="../media/image56.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png"/><Relationship Id="rId4" Type="http://schemas.openxmlformats.org/officeDocument/2006/relationships/image" Target="../media/image64.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7.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94.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3.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4.png"/><Relationship Id="rId5" Type="http://schemas.openxmlformats.org/officeDocument/2006/relationships/image" Target="../media/image16.png"/><Relationship Id="rId10" Type="http://schemas.openxmlformats.org/officeDocument/2006/relationships/image" Target="../media/image103.png"/><Relationship Id="rId4" Type="http://schemas.openxmlformats.org/officeDocument/2006/relationships/image" Target="../media/image99.png"/><Relationship Id="rId9" Type="http://schemas.openxmlformats.org/officeDocument/2006/relationships/image" Target="../media/image10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08.png"/><Relationship Id="rId11" Type="http://schemas.openxmlformats.org/officeDocument/2006/relationships/image" Target="../media/image112.pn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image" Target="../media/image106.png"/><Relationship Id="rId9"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7.pn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16.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7.pn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16.png"/><Relationship Id="rId4" Type="http://schemas.openxmlformats.org/officeDocument/2006/relationships/image" Target="../media/image115.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7.png"/><Relationship Id="rId7" Type="http://schemas.openxmlformats.org/officeDocument/2006/relationships/image" Target="../media/image1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40.wmf"/><Relationship Id="rId13" Type="http://schemas.openxmlformats.org/officeDocument/2006/relationships/image" Target="../media/image145.png"/><Relationship Id="rId18" Type="http://schemas.openxmlformats.org/officeDocument/2006/relationships/image" Target="../media/image150.png"/><Relationship Id="rId3" Type="http://schemas.openxmlformats.org/officeDocument/2006/relationships/image" Target="../media/image143.png"/><Relationship Id="rId7" Type="http://schemas.openxmlformats.org/officeDocument/2006/relationships/oleObject" Target="../embeddings/oleObject2.bin"/><Relationship Id="rId12" Type="http://schemas.openxmlformats.org/officeDocument/2006/relationships/image" Target="../media/image142.wmf"/><Relationship Id="rId17" Type="http://schemas.openxmlformats.org/officeDocument/2006/relationships/image" Target="../media/image149.png"/><Relationship Id="rId2" Type="http://schemas.openxmlformats.org/officeDocument/2006/relationships/slideLayout" Target="../slideLayouts/slideLayout6.xml"/><Relationship Id="rId16" Type="http://schemas.openxmlformats.org/officeDocument/2006/relationships/image" Target="../media/image148.png"/><Relationship Id="rId1" Type="http://schemas.openxmlformats.org/officeDocument/2006/relationships/vmlDrawing" Target="../drawings/vmlDrawing1.vml"/><Relationship Id="rId6" Type="http://schemas.openxmlformats.org/officeDocument/2006/relationships/image" Target="../media/image139.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image" Target="../media/image147.png"/><Relationship Id="rId10" Type="http://schemas.openxmlformats.org/officeDocument/2006/relationships/image" Target="../media/image141.wmf"/><Relationship Id="rId19" Type="http://schemas.openxmlformats.org/officeDocument/2006/relationships/image" Target="../media/image151.png"/><Relationship Id="rId4" Type="http://schemas.openxmlformats.org/officeDocument/2006/relationships/image" Target="../media/image144.png"/><Relationship Id="rId9" Type="http://schemas.openxmlformats.org/officeDocument/2006/relationships/oleObject" Target="../embeddings/oleObject3.bin"/><Relationship Id="rId14" Type="http://schemas.openxmlformats.org/officeDocument/2006/relationships/image" Target="../media/image146.png"/></Relationships>
</file>

<file path=ppt/slides/_rels/slide4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5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5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9986" y="608968"/>
            <a:ext cx="11188319" cy="1815882"/>
          </a:xfrm>
          <a:prstGeom prst="rect">
            <a:avLst/>
          </a:prstGeom>
          <a:noFill/>
        </p:spPr>
        <p:txBody>
          <a:bodyPr wrap="none" rtlCol="0">
            <a:spAutoFit/>
          </a:bodyPr>
          <a:lstStyle/>
          <a:p>
            <a:r>
              <a:rPr lang="en-US" sz="7200" b="1" dirty="0"/>
              <a:t>Secondary eyewalls in </a:t>
            </a:r>
            <a:r>
              <a:rPr lang="en-US" sz="7200" b="1" dirty="0" smtClean="0"/>
              <a:t>HWRF</a:t>
            </a:r>
          </a:p>
          <a:p>
            <a:pPr algn="ctr"/>
            <a:endParaRPr lang="en-US" sz="4000" dirty="0"/>
          </a:p>
        </p:txBody>
      </p:sp>
      <p:sp>
        <p:nvSpPr>
          <p:cNvPr id="2" name="Slide Number Placeholder 1"/>
          <p:cNvSpPr>
            <a:spLocks noGrp="1"/>
          </p:cNvSpPr>
          <p:nvPr>
            <p:ph type="sldNum" sz="quarter" idx="12"/>
          </p:nvPr>
        </p:nvSpPr>
        <p:spPr/>
        <p:txBody>
          <a:bodyPr/>
          <a:lstStyle/>
          <a:p>
            <a:fld id="{3EE25961-0CF5-C041-A7EE-57BD1992580B}" type="slidenum">
              <a:rPr lang="en-US" smtClean="0"/>
              <a:t>1</a:t>
            </a:fld>
            <a:endParaRPr lang="en-US"/>
          </a:p>
        </p:txBody>
      </p:sp>
      <p:sp>
        <p:nvSpPr>
          <p:cNvPr id="3" name="TextBox 2"/>
          <p:cNvSpPr txBox="1"/>
          <p:nvPr/>
        </p:nvSpPr>
        <p:spPr>
          <a:xfrm>
            <a:off x="7652379" y="4620986"/>
            <a:ext cx="4095865" cy="954107"/>
          </a:xfrm>
          <a:prstGeom prst="rect">
            <a:avLst/>
          </a:prstGeom>
          <a:noFill/>
        </p:spPr>
        <p:txBody>
          <a:bodyPr wrap="none" rtlCol="0">
            <a:spAutoFit/>
          </a:bodyPr>
          <a:lstStyle/>
          <a:p>
            <a:pPr algn="r"/>
            <a:r>
              <a:rPr lang="en-US" sz="2800" dirty="0"/>
              <a:t>Sergio Abarca &amp; EMC </a:t>
            </a:r>
            <a:r>
              <a:rPr lang="en-US" sz="2800" dirty="0" smtClean="0"/>
              <a:t>team</a:t>
            </a:r>
          </a:p>
          <a:p>
            <a:pPr algn="r"/>
            <a:r>
              <a:rPr lang="en-US" sz="2800" dirty="0" smtClean="0"/>
              <a:t>09/07/2016</a:t>
            </a:r>
            <a:endParaRPr lang="en-US" sz="2800" dirty="0"/>
          </a:p>
        </p:txBody>
      </p:sp>
    </p:spTree>
    <p:extLst>
      <p:ext uri="{BB962C8B-B14F-4D97-AF65-F5344CB8AC3E}">
        <p14:creationId xmlns:p14="http://schemas.microsoft.com/office/powerpoint/2010/main" val="770828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8770" y="1"/>
            <a:ext cx="4414459" cy="1143000"/>
          </a:xfrm>
        </p:spPr>
        <p:txBody>
          <a:bodyPr/>
          <a:lstStyle/>
          <a:p>
            <a:r>
              <a:rPr lang="en-US" smtClean="0">
                <a:latin typeface="Times New Roman" panose="02020603050405020304" pitchFamily="18" charset="0"/>
                <a:cs typeface="Times New Roman" panose="02020603050405020304" pitchFamily="18" charset="0"/>
              </a:rPr>
              <a:t>Intensity evolution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127" y="1143001"/>
            <a:ext cx="8032750" cy="4557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733801" y="4321116"/>
            <a:ext cx="4253699" cy="708085"/>
            <a:chOff x="2076554" y="5800307"/>
            <a:chExt cx="4253699" cy="708085"/>
          </a:xfrm>
        </p:grpSpPr>
        <p:sp>
          <p:nvSpPr>
            <p:cNvPr id="4" name="TextBox 3"/>
            <p:cNvSpPr txBox="1"/>
            <p:nvPr/>
          </p:nvSpPr>
          <p:spPr>
            <a:xfrm>
              <a:off x="2590800" y="5800307"/>
              <a:ext cx="123142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a:t>
              </a:r>
              <a:r>
                <a:rPr lang="en-US" b="1" baseline="-25000" dirty="0">
                  <a:latin typeface="Times New Roman" panose="02020603050405020304" pitchFamily="18" charset="0"/>
                  <a:cs typeface="Times New Roman" panose="02020603050405020304" pitchFamily="18" charset="0"/>
                </a:rPr>
                <a:t>MIN</a:t>
              </a:r>
              <a:r>
                <a:rPr lang="en-US" b="1" dirty="0">
                  <a:latin typeface="Times New Roman" panose="02020603050405020304" pitchFamily="18" charset="0"/>
                  <a:cs typeface="Times New Roman" panose="02020603050405020304" pitchFamily="18" charset="0"/>
                </a:rPr>
                <a:t>_CTL</a:t>
              </a:r>
            </a:p>
          </p:txBody>
        </p:sp>
        <p:sp>
          <p:nvSpPr>
            <p:cNvPr id="6" name="TextBox 5"/>
            <p:cNvSpPr txBox="1"/>
            <p:nvPr/>
          </p:nvSpPr>
          <p:spPr>
            <a:xfrm>
              <a:off x="4509812" y="5802868"/>
              <a:ext cx="1757212"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P</a:t>
              </a:r>
              <a:r>
                <a:rPr lang="en-US" b="1" baseline="-25000" dirty="0">
                  <a:solidFill>
                    <a:srgbClr val="FF0000"/>
                  </a:solidFill>
                  <a:latin typeface="Times New Roman" panose="02020603050405020304" pitchFamily="18" charset="0"/>
                  <a:cs typeface="Times New Roman" panose="02020603050405020304" pitchFamily="18" charset="0"/>
                </a:rPr>
                <a:t>MIN</a:t>
              </a:r>
              <a:r>
                <a:rPr lang="en-US" b="1" dirty="0">
                  <a:solidFill>
                    <a:srgbClr val="FF0000"/>
                  </a:solidFill>
                  <a:latin typeface="Times New Roman" panose="02020603050405020304" pitchFamily="18" charset="0"/>
                  <a:cs typeface="Times New Roman" panose="02020603050405020304" pitchFamily="18" charset="0"/>
                </a:rPr>
                <a:t>_NEWPBL</a:t>
              </a:r>
            </a:p>
          </p:txBody>
        </p:sp>
        <p:sp>
          <p:nvSpPr>
            <p:cNvPr id="7" name="TextBox 6"/>
            <p:cNvSpPr txBox="1"/>
            <p:nvPr/>
          </p:nvSpPr>
          <p:spPr>
            <a:xfrm>
              <a:off x="2076554" y="6139060"/>
              <a:ext cx="182357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 V</a:t>
              </a:r>
              <a:r>
                <a:rPr lang="en-US" b="1" baseline="-25000" dirty="0">
                  <a:latin typeface="Times New Roman" panose="02020603050405020304" pitchFamily="18" charset="0"/>
                  <a:cs typeface="Times New Roman" panose="02020603050405020304" pitchFamily="18" charset="0"/>
                </a:rPr>
                <a:t>MAX</a:t>
              </a:r>
              <a:r>
                <a:rPr lang="en-US" b="1" dirty="0">
                  <a:latin typeface="Times New Roman" panose="02020603050405020304" pitchFamily="18" charset="0"/>
                  <a:cs typeface="Times New Roman" panose="02020603050405020304" pitchFamily="18" charset="0"/>
                </a:rPr>
                <a:t>_CTL</a:t>
              </a:r>
            </a:p>
          </p:txBody>
        </p:sp>
        <p:sp>
          <p:nvSpPr>
            <p:cNvPr id="8" name="TextBox 7"/>
            <p:cNvSpPr txBox="1"/>
            <p:nvPr/>
          </p:nvSpPr>
          <p:spPr>
            <a:xfrm>
              <a:off x="4038600" y="6107668"/>
              <a:ext cx="2291653"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 V</a:t>
              </a:r>
              <a:r>
                <a:rPr lang="en-US" b="1" baseline="-25000" dirty="0">
                  <a:solidFill>
                    <a:srgbClr val="FF0000"/>
                  </a:solidFill>
                  <a:latin typeface="Times New Roman" panose="02020603050405020304" pitchFamily="18" charset="0"/>
                  <a:cs typeface="Times New Roman" panose="02020603050405020304" pitchFamily="18" charset="0"/>
                </a:rPr>
                <a:t>MAX</a:t>
              </a:r>
              <a:r>
                <a:rPr lang="en-US" b="1" dirty="0">
                  <a:solidFill>
                    <a:srgbClr val="FF0000"/>
                  </a:solidFill>
                  <a:latin typeface="Times New Roman" panose="02020603050405020304" pitchFamily="18" charset="0"/>
                  <a:cs typeface="Times New Roman" panose="02020603050405020304" pitchFamily="18" charset="0"/>
                </a:rPr>
                <a:t>_NEWPBL</a:t>
              </a:r>
            </a:p>
          </p:txBody>
        </p:sp>
        <p:cxnSp>
          <p:nvCxnSpPr>
            <p:cNvPr id="9" name="Straight Connector 8"/>
            <p:cNvCxnSpPr/>
            <p:nvPr/>
          </p:nvCxnSpPr>
          <p:spPr>
            <a:xfrm>
              <a:off x="4128812" y="5999897"/>
              <a:ext cx="3810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09800" y="6019800"/>
              <a:ext cx="381000"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A18534B7-A3D8-4C08-98A1-456FD6BE7F18}" type="slidenum">
              <a:rPr lang="en-US" smtClean="0"/>
              <a:t>10</a:t>
            </a:fld>
            <a:endParaRPr lang="en-US"/>
          </a:p>
        </p:txBody>
      </p:sp>
      <p:sp>
        <p:nvSpPr>
          <p:cNvPr id="10" name="Rectangle 9"/>
          <p:cNvSpPr/>
          <p:nvPr/>
        </p:nvSpPr>
        <p:spPr>
          <a:xfrm>
            <a:off x="0" y="0"/>
            <a:ext cx="12192000" cy="68580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299067" y="6488668"/>
            <a:ext cx="917687" cy="369332"/>
          </a:xfrm>
          <a:prstGeom prst="rect">
            <a:avLst/>
          </a:prstGeom>
          <a:noFill/>
          <a:ln w="76200">
            <a:solidFill>
              <a:srgbClr val="002060"/>
            </a:solidFill>
          </a:ln>
        </p:spPr>
        <p:txBody>
          <a:bodyPr wrap="none" rtlCol="0">
            <a:spAutoFit/>
          </a:bodyPr>
          <a:lstStyle/>
          <a:p>
            <a:r>
              <a:rPr lang="en-US" smtClean="0"/>
              <a:t>Lin et al</a:t>
            </a:r>
            <a:endParaRPr lang="en-US"/>
          </a:p>
        </p:txBody>
      </p:sp>
      <p:sp>
        <p:nvSpPr>
          <p:cNvPr id="14" name="TextBox 13"/>
          <p:cNvSpPr txBox="1"/>
          <p:nvPr/>
        </p:nvSpPr>
        <p:spPr>
          <a:xfrm>
            <a:off x="2988839" y="5936646"/>
            <a:ext cx="6080062" cy="523220"/>
          </a:xfrm>
          <a:prstGeom prst="rect">
            <a:avLst/>
          </a:prstGeom>
          <a:noFill/>
        </p:spPr>
        <p:txBody>
          <a:bodyPr wrap="none" rtlCol="0">
            <a:spAutoFit/>
          </a:bodyPr>
          <a:lstStyle/>
          <a:p>
            <a:r>
              <a:rPr lang="en-US" sz="2800" b="1" dirty="0" smtClean="0"/>
              <a:t>Similar evolution of model integrations </a:t>
            </a:r>
            <a:endParaRPr lang="en-US" sz="2800" b="1" dirty="0"/>
          </a:p>
        </p:txBody>
      </p:sp>
    </p:spTree>
    <p:extLst>
      <p:ext uri="{BB962C8B-B14F-4D97-AF65-F5344CB8AC3E}">
        <p14:creationId xmlns:p14="http://schemas.microsoft.com/office/powerpoint/2010/main" val="1389411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926" y="639765"/>
            <a:ext cx="5173647" cy="4414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73375" y="5012529"/>
            <a:ext cx="133241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Radius (km)</a:t>
            </a:r>
          </a:p>
        </p:txBody>
      </p:sp>
      <p:sp>
        <p:nvSpPr>
          <p:cNvPr id="8" name="TextBox 7"/>
          <p:cNvSpPr txBox="1"/>
          <p:nvPr/>
        </p:nvSpPr>
        <p:spPr>
          <a:xfrm>
            <a:off x="7944392" y="5048329"/>
            <a:ext cx="133241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Radius (km)</a:t>
            </a:r>
          </a:p>
        </p:txBody>
      </p:sp>
      <p:sp>
        <p:nvSpPr>
          <p:cNvPr id="6" name="TextBox 5"/>
          <p:cNvSpPr txBox="1"/>
          <p:nvPr/>
        </p:nvSpPr>
        <p:spPr>
          <a:xfrm rot="16200000">
            <a:off x="-421081" y="2419803"/>
            <a:ext cx="216469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Simulation hours (</a:t>
            </a:r>
            <a:r>
              <a:rPr lang="en-US" dirty="0" err="1">
                <a:latin typeface="Times New Roman" panose="02020603050405020304" pitchFamily="18" charset="0"/>
                <a:cs typeface="Times New Roman" panose="02020603050405020304" pitchFamily="18" charset="0"/>
              </a:rPr>
              <a:t>hr</a:t>
            </a:r>
            <a:r>
              <a:rPr lang="en-US"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8208041" y="5447022"/>
            <a:ext cx="4008713"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V</a:t>
            </a:r>
            <a:r>
              <a:rPr lang="en-US" sz="2000" smtClean="0">
                <a:latin typeface="Times New Roman" panose="02020603050405020304" pitchFamily="18" charset="0"/>
                <a:cs typeface="Times New Roman" panose="02020603050405020304" pitchFamily="18" charset="0"/>
              </a:rPr>
              <a:t>ertical </a:t>
            </a:r>
            <a:r>
              <a:rPr lang="en-US" sz="2000" dirty="0" smtClean="0">
                <a:latin typeface="Times New Roman" panose="02020603050405020304" pitchFamily="18" charset="0"/>
                <a:cs typeface="Times New Roman" panose="02020603050405020304" pitchFamily="18" charset="0"/>
              </a:rPr>
              <a:t>velocity- color, </a:t>
            </a:r>
            <a:r>
              <a:rPr lang="en-US" sz="2000" dirty="0">
                <a:latin typeface="Times New Roman" panose="02020603050405020304" pitchFamily="18" charset="0"/>
                <a:cs typeface="Times New Roman" panose="02020603050405020304" pitchFamily="18" charset="0"/>
              </a:rPr>
              <a:t>m </a:t>
            </a:r>
            <a:r>
              <a:rPr lang="en-US" sz="2000" dirty="0" smtClean="0">
                <a:latin typeface="Times New Roman" panose="02020603050405020304" pitchFamily="18" charset="0"/>
                <a:cs typeface="Times New Roman" panose="02020603050405020304" pitchFamily="18" charset="0"/>
              </a:rPr>
              <a:t>s</a:t>
            </a:r>
            <a:r>
              <a:rPr lang="en-US" sz="2000" baseline="30000" dirty="0" smtClean="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Tangential velocity-contours, </a:t>
            </a:r>
            <a:r>
              <a:rPr lang="en-US" sz="2000" dirty="0">
                <a:latin typeface="Times New Roman" panose="02020603050405020304" pitchFamily="18" charset="0"/>
                <a:cs typeface="Times New Roman" panose="02020603050405020304" pitchFamily="18" charset="0"/>
              </a:rPr>
              <a:t>m </a:t>
            </a:r>
            <a:r>
              <a:rPr lang="en-US" sz="2000" dirty="0" smtClean="0">
                <a:latin typeface="Times New Roman" panose="02020603050405020304" pitchFamily="18" charset="0"/>
                <a:cs typeface="Times New Roman" panose="02020603050405020304" pitchFamily="18" charset="0"/>
              </a:rPr>
              <a:t>s</a:t>
            </a:r>
            <a:r>
              <a:rPr lang="en-US" sz="2000" baseline="30000" dirty="0" smtClean="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145337" y="160141"/>
            <a:ext cx="118494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NEWPBL</a:t>
            </a:r>
          </a:p>
        </p:txBody>
      </p:sp>
      <p:sp>
        <p:nvSpPr>
          <p:cNvPr id="13" name="TextBox 12"/>
          <p:cNvSpPr txBox="1"/>
          <p:nvPr/>
        </p:nvSpPr>
        <p:spPr>
          <a:xfrm>
            <a:off x="3576214" y="160141"/>
            <a:ext cx="65915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CTL</a:t>
            </a:r>
          </a:p>
        </p:txBody>
      </p:sp>
      <p:sp>
        <p:nvSpPr>
          <p:cNvPr id="2" name="Slide Number Placeholder 1"/>
          <p:cNvSpPr>
            <a:spLocks noGrp="1"/>
          </p:cNvSpPr>
          <p:nvPr>
            <p:ph type="sldNum" sz="quarter" idx="12"/>
          </p:nvPr>
        </p:nvSpPr>
        <p:spPr/>
        <p:txBody>
          <a:bodyPr/>
          <a:lstStyle/>
          <a:p>
            <a:fld id="{A18534B7-A3D8-4C08-98A1-456FD6BE7F18}" type="slidenum">
              <a:rPr lang="en-US" smtClean="0"/>
              <a:t>11</a:t>
            </a:fld>
            <a:endParaRPr lang="en-US"/>
          </a:p>
        </p:txBody>
      </p:sp>
      <p:sp>
        <p:nvSpPr>
          <p:cNvPr id="25" name="Rectangle 24"/>
          <p:cNvSpPr/>
          <p:nvPr/>
        </p:nvSpPr>
        <p:spPr>
          <a:xfrm>
            <a:off x="0" y="14990"/>
            <a:ext cx="12192000" cy="68580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1299067" y="6503658"/>
            <a:ext cx="917687" cy="369332"/>
          </a:xfrm>
          <a:prstGeom prst="rect">
            <a:avLst/>
          </a:prstGeom>
          <a:noFill/>
          <a:ln w="76200">
            <a:solidFill>
              <a:srgbClr val="002060"/>
            </a:solidFill>
          </a:ln>
        </p:spPr>
        <p:txBody>
          <a:bodyPr wrap="none" rtlCol="0">
            <a:spAutoFit/>
          </a:bodyPr>
          <a:lstStyle/>
          <a:p>
            <a:r>
              <a:rPr lang="en-US" smtClean="0"/>
              <a:t>Lin et al</a:t>
            </a:r>
            <a:endParaRPr lang="en-US"/>
          </a:p>
        </p:txBody>
      </p:sp>
      <p:sp>
        <p:nvSpPr>
          <p:cNvPr id="9" name="TextBox 8"/>
          <p:cNvSpPr txBox="1"/>
          <p:nvPr/>
        </p:nvSpPr>
        <p:spPr>
          <a:xfrm>
            <a:off x="20066" y="14990"/>
            <a:ext cx="825867" cy="369332"/>
          </a:xfrm>
          <a:prstGeom prst="rect">
            <a:avLst/>
          </a:prstGeom>
          <a:noFill/>
        </p:spPr>
        <p:txBody>
          <a:bodyPr wrap="none" rtlCol="0">
            <a:spAutoFit/>
          </a:bodyPr>
          <a:lstStyle/>
          <a:p>
            <a:r>
              <a:rPr lang="en-US" b="1" smtClean="0"/>
              <a:t>z=1km</a:t>
            </a:r>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816" y="653769"/>
            <a:ext cx="5196998" cy="4444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772162" y="725421"/>
            <a:ext cx="655422" cy="4156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042513" y="4604657"/>
            <a:ext cx="423168" cy="462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74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EE25961-0CF5-C041-A7EE-57BD1992580B}" type="slidenum">
              <a:rPr lang="en-US" smtClean="0"/>
              <a:t>12</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385" y="0"/>
            <a:ext cx="7959271" cy="5667169"/>
          </a:xfrm>
          <a:prstGeom prst="rect">
            <a:avLst/>
          </a:prstGeom>
        </p:spPr>
      </p:pic>
      <p:sp>
        <p:nvSpPr>
          <p:cNvPr id="6" name="TextBox 5"/>
          <p:cNvSpPr txBox="1"/>
          <p:nvPr/>
        </p:nvSpPr>
        <p:spPr>
          <a:xfrm>
            <a:off x="3811815" y="5626098"/>
            <a:ext cx="415498" cy="369332"/>
          </a:xfrm>
          <a:prstGeom prst="rect">
            <a:avLst/>
          </a:prstGeom>
          <a:noFill/>
        </p:spPr>
        <p:txBody>
          <a:bodyPr wrap="none" rtlCol="0">
            <a:spAutoFit/>
          </a:bodyPr>
          <a:lstStyle/>
          <a:p>
            <a:r>
              <a:rPr lang="en-US" smtClean="0">
                <a:latin typeface="Times New Roman" charset="0"/>
                <a:ea typeface="Times New Roman" charset="0"/>
                <a:cs typeface="Times New Roman" charset="0"/>
              </a:rPr>
              <a:t>60</a:t>
            </a:r>
            <a:endParaRPr lang="en-US" dirty="0">
              <a:latin typeface="Times New Roman" charset="0"/>
              <a:ea typeface="Times New Roman" charset="0"/>
              <a:cs typeface="Times New Roman" charset="0"/>
            </a:endParaRPr>
          </a:p>
        </p:txBody>
      </p:sp>
      <p:sp>
        <p:nvSpPr>
          <p:cNvPr id="7" name="TextBox 6"/>
          <p:cNvSpPr txBox="1"/>
          <p:nvPr/>
        </p:nvSpPr>
        <p:spPr>
          <a:xfrm>
            <a:off x="5548086" y="5612614"/>
            <a:ext cx="415498"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90</a:t>
            </a:r>
            <a:endParaRPr lang="en-US" dirty="0">
              <a:latin typeface="Times New Roman" charset="0"/>
              <a:ea typeface="Times New Roman" charset="0"/>
              <a:cs typeface="Times New Roman" charset="0"/>
            </a:endParaRPr>
          </a:p>
        </p:txBody>
      </p:sp>
      <p:sp>
        <p:nvSpPr>
          <p:cNvPr id="8" name="TextBox 7"/>
          <p:cNvSpPr txBox="1"/>
          <p:nvPr/>
        </p:nvSpPr>
        <p:spPr>
          <a:xfrm>
            <a:off x="7300686" y="5601974"/>
            <a:ext cx="530915"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120</a:t>
            </a:r>
            <a:endParaRPr lang="en-US" dirty="0">
              <a:latin typeface="Times New Roman" charset="0"/>
              <a:ea typeface="Times New Roman" charset="0"/>
              <a:cs typeface="Times New Roman" charset="0"/>
            </a:endParaRPr>
          </a:p>
        </p:txBody>
      </p:sp>
      <p:sp>
        <p:nvSpPr>
          <p:cNvPr id="9" name="TextBox 8"/>
          <p:cNvSpPr txBox="1"/>
          <p:nvPr/>
        </p:nvSpPr>
        <p:spPr>
          <a:xfrm>
            <a:off x="9020629" y="5577111"/>
            <a:ext cx="530915"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150</a:t>
            </a:r>
            <a:endParaRPr lang="en-US" dirty="0">
              <a:latin typeface="Times New Roman" charset="0"/>
              <a:ea typeface="Times New Roman" charset="0"/>
              <a:cs typeface="Times New Roman" charset="0"/>
            </a:endParaRPr>
          </a:p>
        </p:txBody>
      </p:sp>
      <p:sp>
        <p:nvSpPr>
          <p:cNvPr id="10" name="TextBox 9"/>
          <p:cNvSpPr txBox="1"/>
          <p:nvPr/>
        </p:nvSpPr>
        <p:spPr>
          <a:xfrm>
            <a:off x="5401448" y="5995430"/>
            <a:ext cx="216469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Simulation hours (</a:t>
            </a:r>
            <a:r>
              <a:rPr lang="en-US" dirty="0" err="1">
                <a:latin typeface="Times New Roman" panose="02020603050405020304" pitchFamily="18" charset="0"/>
                <a:cs typeface="Times New Roman" panose="02020603050405020304" pitchFamily="18" charset="0"/>
              </a:rPr>
              <a:t>hr</a:t>
            </a:r>
            <a:r>
              <a:rPr lang="en-US" dirty="0">
                <a:latin typeface="Times New Roman" panose="02020603050405020304" pitchFamily="18" charset="0"/>
                <a:cs typeface="Times New Roman" panose="02020603050405020304" pitchFamily="18" charset="0"/>
              </a:rPr>
              <a:t>)</a:t>
            </a:r>
          </a:p>
        </p:txBody>
      </p:sp>
      <p:sp>
        <p:nvSpPr>
          <p:cNvPr id="11" name="TextBox 10"/>
          <p:cNvSpPr txBox="1"/>
          <p:nvPr/>
        </p:nvSpPr>
        <p:spPr>
          <a:xfrm rot="16200000">
            <a:off x="263837" y="2849458"/>
            <a:ext cx="3563796"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Azimuthally averaged vorticity [s</a:t>
            </a:r>
            <a:r>
              <a:rPr lang="en-US" baseline="30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167851" y="-2991"/>
            <a:ext cx="3070071" cy="369332"/>
          </a:xfrm>
          <a:prstGeom prst="rect">
            <a:avLst/>
          </a:prstGeom>
          <a:solidFill>
            <a:schemeClr val="bg1"/>
          </a:solidFill>
        </p:spPr>
        <p:txBody>
          <a:bodyPr wrap="none" rtlCol="0">
            <a:spAutoFit/>
          </a:bodyPr>
          <a:lstStyle/>
          <a:p>
            <a:r>
              <a:rPr lang="en-US" dirty="0" smtClean="0">
                <a:latin typeface="Times New Roman" panose="02020603050405020304" pitchFamily="18" charset="0"/>
                <a:cs typeface="Times New Roman" panose="02020603050405020304" pitchFamily="18" charset="0"/>
              </a:rPr>
              <a:t>Azimuthally </a:t>
            </a:r>
            <a:r>
              <a:rPr lang="en-US" smtClean="0">
                <a:latin typeface="Times New Roman" panose="02020603050405020304" pitchFamily="18" charset="0"/>
                <a:cs typeface="Times New Roman" panose="02020603050405020304" pitchFamily="18" charset="0"/>
              </a:rPr>
              <a:t>averaged vorticity</a:t>
            </a:r>
            <a:endParaRPr lang="en-US"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831601" y="605894"/>
            <a:ext cx="1010213" cy="646331"/>
          </a:xfrm>
          <a:prstGeom prst="rect">
            <a:avLst/>
          </a:prstGeom>
          <a:noFill/>
        </p:spPr>
        <p:txBody>
          <a:bodyPr wrap="none" rtlCol="0">
            <a:spAutoFit/>
          </a:bodyPr>
          <a:lstStyle/>
          <a:p>
            <a:r>
              <a:rPr lang="en-US" b="1" dirty="0" smtClean="0">
                <a:solidFill>
                  <a:srgbClr val="FF0000"/>
                </a:solidFill>
              </a:rPr>
              <a:t>CTL</a:t>
            </a:r>
          </a:p>
          <a:p>
            <a:r>
              <a:rPr lang="en-US" b="1" dirty="0" smtClean="0"/>
              <a:t>NEWPBL</a:t>
            </a:r>
            <a:endParaRPr lang="en-US" b="1" dirty="0"/>
          </a:p>
        </p:txBody>
      </p:sp>
      <p:sp>
        <p:nvSpPr>
          <p:cNvPr id="14" name="TextBox 13"/>
          <p:cNvSpPr txBox="1"/>
          <p:nvPr/>
        </p:nvSpPr>
        <p:spPr>
          <a:xfrm>
            <a:off x="0" y="0"/>
            <a:ext cx="825867" cy="369332"/>
          </a:xfrm>
          <a:prstGeom prst="rect">
            <a:avLst/>
          </a:prstGeom>
          <a:noFill/>
        </p:spPr>
        <p:txBody>
          <a:bodyPr wrap="none" rtlCol="0">
            <a:spAutoFit/>
          </a:bodyPr>
          <a:lstStyle/>
          <a:p>
            <a:r>
              <a:rPr lang="en-US" b="1" smtClean="0"/>
              <a:t>z=1km</a:t>
            </a:r>
            <a:endParaRPr lang="en-US" b="1" dirty="0"/>
          </a:p>
        </p:txBody>
      </p:sp>
      <p:sp>
        <p:nvSpPr>
          <p:cNvPr id="15" name="Rectangle 14"/>
          <p:cNvSpPr/>
          <p:nvPr/>
        </p:nvSpPr>
        <p:spPr>
          <a:xfrm>
            <a:off x="0" y="14990"/>
            <a:ext cx="12192000" cy="68580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299067" y="6503658"/>
            <a:ext cx="917687" cy="369332"/>
          </a:xfrm>
          <a:prstGeom prst="rect">
            <a:avLst/>
          </a:prstGeom>
          <a:noFill/>
          <a:ln w="76200">
            <a:solidFill>
              <a:srgbClr val="002060"/>
            </a:solidFill>
          </a:ln>
        </p:spPr>
        <p:txBody>
          <a:bodyPr wrap="none" rtlCol="0">
            <a:spAutoFit/>
          </a:bodyPr>
          <a:lstStyle/>
          <a:p>
            <a:r>
              <a:rPr lang="en-US" smtClean="0"/>
              <a:t>Lin et al</a:t>
            </a:r>
            <a:endParaRPr lang="en-US"/>
          </a:p>
        </p:txBody>
      </p:sp>
    </p:spTree>
    <p:extLst>
      <p:ext uri="{BB962C8B-B14F-4D97-AF65-F5344CB8AC3E}">
        <p14:creationId xmlns:p14="http://schemas.microsoft.com/office/powerpoint/2010/main" val="83445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509" y="3566273"/>
            <a:ext cx="2911709" cy="329933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522" y="3513793"/>
            <a:ext cx="2929737" cy="330834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5261" y="3522907"/>
            <a:ext cx="2911708" cy="32813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49651"/>
            <a:ext cx="2911708" cy="330834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677" y="61750"/>
            <a:ext cx="3003323" cy="343104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0776" y="-10431"/>
            <a:ext cx="3012621" cy="348683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6140" y="17929"/>
            <a:ext cx="3059112" cy="340314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47" y="0"/>
            <a:ext cx="3049814" cy="3468234"/>
          </a:xfrm>
          <a:prstGeom prst="rect">
            <a:avLst/>
          </a:prstGeom>
        </p:spPr>
      </p:pic>
      <p:sp>
        <p:nvSpPr>
          <p:cNvPr id="12" name="Rectangle 11"/>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906071" y="6499606"/>
            <a:ext cx="1297150" cy="369332"/>
          </a:xfrm>
          <a:prstGeom prst="rect">
            <a:avLst/>
          </a:prstGeom>
          <a:solidFill>
            <a:schemeClr val="bg1"/>
          </a:solidFill>
          <a:ln w="76200">
            <a:solidFill>
              <a:srgbClr val="7030A0"/>
            </a:solidFill>
          </a:ln>
        </p:spPr>
        <p:txBody>
          <a:bodyPr wrap="none" rtlCol="0">
            <a:spAutoFit/>
          </a:bodyPr>
          <a:lstStyle/>
          <a:p>
            <a:r>
              <a:rPr lang="en-US" b="1" dirty="0" smtClean="0">
                <a:solidFill>
                  <a:srgbClr val="7030A0"/>
                </a:solidFill>
              </a:rPr>
              <a:t>HWRF 2016</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13</a:t>
            </a:fld>
            <a:endParaRPr lang="en-US"/>
          </a:p>
        </p:txBody>
      </p:sp>
      <p:sp>
        <p:nvSpPr>
          <p:cNvPr id="3" name="Rectangle 2"/>
          <p:cNvSpPr/>
          <p:nvPr/>
        </p:nvSpPr>
        <p:spPr>
          <a:xfrm>
            <a:off x="107537" y="391890"/>
            <a:ext cx="1068120" cy="146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620611" y="396074"/>
            <a:ext cx="9446203" cy="273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7537" y="3776630"/>
            <a:ext cx="11959277" cy="340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1674927" y="2689517"/>
            <a:ext cx="342291" cy="2372340"/>
            <a:chOff x="9725899" y="778026"/>
            <a:chExt cx="583814" cy="3688627"/>
          </a:xfrm>
        </p:grpSpPr>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9" name="TextBox 18"/>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20" name="TextBox 19"/>
          <p:cNvSpPr txBox="1"/>
          <p:nvPr/>
        </p:nvSpPr>
        <p:spPr>
          <a:xfrm>
            <a:off x="92013" y="189570"/>
            <a:ext cx="877163" cy="400110"/>
          </a:xfrm>
          <a:prstGeom prst="rect">
            <a:avLst/>
          </a:prstGeom>
          <a:noFill/>
        </p:spPr>
        <p:txBody>
          <a:bodyPr wrap="none" rtlCol="0">
            <a:spAutoFit/>
          </a:bodyPr>
          <a:lstStyle/>
          <a:p>
            <a:r>
              <a:rPr lang="en-US" sz="2000" b="1" dirty="0" smtClean="0"/>
              <a:t>z=2km</a:t>
            </a:r>
            <a:endParaRPr lang="en-US" sz="2000" b="1" dirty="0"/>
          </a:p>
        </p:txBody>
      </p:sp>
    </p:spTree>
    <p:extLst>
      <p:ext uri="{BB962C8B-B14F-4D97-AF65-F5344CB8AC3E}">
        <p14:creationId xmlns:p14="http://schemas.microsoft.com/office/powerpoint/2010/main" val="5751347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110944" y="5829624"/>
            <a:ext cx="696024" cy="369332"/>
          </a:xfrm>
          <a:prstGeom prst="rect">
            <a:avLst/>
          </a:prstGeom>
          <a:noFill/>
        </p:spPr>
        <p:txBody>
          <a:bodyPr wrap="none" rtlCol="0">
            <a:spAutoFit/>
          </a:bodyPr>
          <a:lstStyle/>
          <a:p>
            <a:r>
              <a:rPr lang="en-US" dirty="0" err="1" smtClean="0"/>
              <a:t>Hr</a:t>
            </a:r>
            <a:r>
              <a:rPr lang="en-US" dirty="0" smtClean="0"/>
              <a:t> 48</a:t>
            </a:r>
            <a:endParaRPr lang="en-US" dirty="0"/>
          </a:p>
        </p:txBody>
      </p:sp>
      <p:sp>
        <p:nvSpPr>
          <p:cNvPr id="18" name="TextBox 17"/>
          <p:cNvSpPr txBox="1"/>
          <p:nvPr/>
        </p:nvSpPr>
        <p:spPr>
          <a:xfrm>
            <a:off x="3663472" y="5958966"/>
            <a:ext cx="696024" cy="369332"/>
          </a:xfrm>
          <a:prstGeom prst="rect">
            <a:avLst/>
          </a:prstGeom>
          <a:noFill/>
        </p:spPr>
        <p:txBody>
          <a:bodyPr wrap="none" rtlCol="0">
            <a:spAutoFit/>
          </a:bodyPr>
          <a:lstStyle/>
          <a:p>
            <a:r>
              <a:rPr lang="en-US" dirty="0" err="1" smtClean="0"/>
              <a:t>Hr</a:t>
            </a:r>
            <a:r>
              <a:rPr lang="en-US" dirty="0" smtClean="0"/>
              <a:t> 48</a:t>
            </a:r>
            <a:endParaRPr lang="en-US" dirty="0"/>
          </a:p>
        </p:txBody>
      </p:sp>
      <p:sp>
        <p:nvSpPr>
          <p:cNvPr id="20" name="TextBox 19"/>
          <p:cNvSpPr txBox="1"/>
          <p:nvPr/>
        </p:nvSpPr>
        <p:spPr>
          <a:xfrm>
            <a:off x="6411724" y="6100725"/>
            <a:ext cx="696024" cy="369332"/>
          </a:xfrm>
          <a:prstGeom prst="rect">
            <a:avLst/>
          </a:prstGeom>
          <a:noFill/>
        </p:spPr>
        <p:txBody>
          <a:bodyPr wrap="none" rtlCol="0">
            <a:spAutoFit/>
          </a:bodyPr>
          <a:lstStyle/>
          <a:p>
            <a:r>
              <a:rPr lang="en-US" dirty="0" err="1" smtClean="0"/>
              <a:t>Hr</a:t>
            </a:r>
            <a:r>
              <a:rPr lang="en-US" dirty="0" smtClean="0"/>
              <a:t> 42</a:t>
            </a:r>
            <a:endParaRPr lang="en-US" dirty="0"/>
          </a:p>
        </p:txBody>
      </p:sp>
      <p:sp>
        <p:nvSpPr>
          <p:cNvPr id="22" name="TextBox 21"/>
          <p:cNvSpPr txBox="1"/>
          <p:nvPr/>
        </p:nvSpPr>
        <p:spPr>
          <a:xfrm>
            <a:off x="10087986" y="5958966"/>
            <a:ext cx="696024" cy="369332"/>
          </a:xfrm>
          <a:prstGeom prst="rect">
            <a:avLst/>
          </a:prstGeom>
          <a:noFill/>
        </p:spPr>
        <p:txBody>
          <a:bodyPr wrap="none" rtlCol="0">
            <a:spAutoFit/>
          </a:bodyPr>
          <a:lstStyle/>
          <a:p>
            <a:r>
              <a:rPr lang="en-US" dirty="0" err="1" smtClean="0"/>
              <a:t>Hr</a:t>
            </a:r>
            <a:r>
              <a:rPr lang="en-US" dirty="0" smtClean="0"/>
              <a:t> 45</a:t>
            </a:r>
            <a:endParaRPr lang="en-US" dirty="0"/>
          </a:p>
        </p:txBody>
      </p:sp>
      <p:sp>
        <p:nvSpPr>
          <p:cNvPr id="3" name="TextBox 2"/>
          <p:cNvSpPr txBox="1"/>
          <p:nvPr/>
        </p:nvSpPr>
        <p:spPr>
          <a:xfrm>
            <a:off x="738712" y="2762386"/>
            <a:ext cx="696024" cy="369332"/>
          </a:xfrm>
          <a:prstGeom prst="rect">
            <a:avLst/>
          </a:prstGeom>
          <a:noFill/>
        </p:spPr>
        <p:txBody>
          <a:bodyPr wrap="none" rtlCol="0">
            <a:spAutoFit/>
          </a:bodyPr>
          <a:lstStyle/>
          <a:p>
            <a:r>
              <a:rPr lang="en-US" dirty="0" err="1" smtClean="0"/>
              <a:t>Hr</a:t>
            </a:r>
            <a:r>
              <a:rPr lang="en-US" dirty="0" smtClean="0"/>
              <a:t> 66</a:t>
            </a:r>
            <a:endParaRPr lang="en-US" dirty="0"/>
          </a:p>
        </p:txBody>
      </p:sp>
      <p:sp>
        <p:nvSpPr>
          <p:cNvPr id="6" name="TextBox 5"/>
          <p:cNvSpPr txBox="1"/>
          <p:nvPr/>
        </p:nvSpPr>
        <p:spPr>
          <a:xfrm>
            <a:off x="3575218" y="2818370"/>
            <a:ext cx="696024" cy="369332"/>
          </a:xfrm>
          <a:prstGeom prst="rect">
            <a:avLst/>
          </a:prstGeom>
          <a:noFill/>
        </p:spPr>
        <p:txBody>
          <a:bodyPr wrap="none" rtlCol="0">
            <a:spAutoFit/>
          </a:bodyPr>
          <a:lstStyle/>
          <a:p>
            <a:r>
              <a:rPr lang="en-US" dirty="0" err="1" smtClean="0"/>
              <a:t>Hr</a:t>
            </a:r>
            <a:r>
              <a:rPr lang="en-US" dirty="0" smtClean="0"/>
              <a:t> 60</a:t>
            </a:r>
          </a:p>
        </p:txBody>
      </p:sp>
      <p:sp>
        <p:nvSpPr>
          <p:cNvPr id="10" name="TextBox 9"/>
          <p:cNvSpPr txBox="1"/>
          <p:nvPr/>
        </p:nvSpPr>
        <p:spPr>
          <a:xfrm>
            <a:off x="6374402" y="2781047"/>
            <a:ext cx="696024" cy="369332"/>
          </a:xfrm>
          <a:prstGeom prst="rect">
            <a:avLst/>
          </a:prstGeom>
          <a:noFill/>
        </p:spPr>
        <p:txBody>
          <a:bodyPr wrap="none" rtlCol="0">
            <a:spAutoFit/>
          </a:bodyPr>
          <a:lstStyle/>
          <a:p>
            <a:r>
              <a:rPr lang="en-US" dirty="0" err="1" smtClean="0"/>
              <a:t>Hr</a:t>
            </a:r>
            <a:r>
              <a:rPr lang="en-US" dirty="0" smtClean="0"/>
              <a:t> 54</a:t>
            </a:r>
            <a:endParaRPr lang="en-US" dirty="0"/>
          </a:p>
        </p:txBody>
      </p:sp>
      <p:sp>
        <p:nvSpPr>
          <p:cNvPr id="13" name="TextBox 12"/>
          <p:cNvSpPr txBox="1"/>
          <p:nvPr/>
        </p:nvSpPr>
        <p:spPr>
          <a:xfrm>
            <a:off x="10087986" y="3042305"/>
            <a:ext cx="696024" cy="369332"/>
          </a:xfrm>
          <a:prstGeom prst="rect">
            <a:avLst/>
          </a:prstGeom>
          <a:noFill/>
        </p:spPr>
        <p:txBody>
          <a:bodyPr wrap="none" rtlCol="0">
            <a:spAutoFit/>
          </a:bodyPr>
          <a:lstStyle/>
          <a:p>
            <a:r>
              <a:rPr lang="en-US" dirty="0" err="1" smtClean="0"/>
              <a:t>Hr</a:t>
            </a:r>
            <a:r>
              <a:rPr lang="en-US" dirty="0" smtClean="0"/>
              <a:t> 48</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44" y="621325"/>
            <a:ext cx="3108167" cy="31414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834" y="659463"/>
            <a:ext cx="2730955" cy="303961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169" y="662823"/>
            <a:ext cx="2661890" cy="296753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9799" y="650941"/>
            <a:ext cx="2538963" cy="286511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230" y="3660781"/>
            <a:ext cx="2743189" cy="315051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6013" y="3714850"/>
            <a:ext cx="2681468" cy="307628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7481" y="3755025"/>
            <a:ext cx="2787858" cy="3009900"/>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6081" y="3730166"/>
            <a:ext cx="2666706" cy="3053542"/>
          </a:xfrm>
          <a:prstGeom prst="rect">
            <a:avLst/>
          </a:prstGeom>
        </p:spPr>
      </p:pic>
      <p:grpSp>
        <p:nvGrpSpPr>
          <p:cNvPr id="24" name="Group 23"/>
          <p:cNvGrpSpPr/>
          <p:nvPr/>
        </p:nvGrpSpPr>
        <p:grpSpPr>
          <a:xfrm>
            <a:off x="11458896" y="1816467"/>
            <a:ext cx="583814" cy="3688627"/>
            <a:chOff x="9725899" y="778026"/>
            <a:chExt cx="583814" cy="3688627"/>
          </a:xfrm>
        </p:grpSpPr>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26" name="TextBox 25"/>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27" name="Rectangle 26"/>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0906071" y="6499606"/>
            <a:ext cx="1297150" cy="369332"/>
          </a:xfrm>
          <a:prstGeom prst="rect">
            <a:avLst/>
          </a:prstGeom>
          <a:solidFill>
            <a:schemeClr val="bg1"/>
          </a:solidFill>
          <a:ln w="76200">
            <a:solidFill>
              <a:srgbClr val="7030A0"/>
            </a:solidFill>
          </a:ln>
        </p:spPr>
        <p:txBody>
          <a:bodyPr wrap="none" rtlCol="0">
            <a:spAutoFit/>
          </a:bodyPr>
          <a:lstStyle/>
          <a:p>
            <a:r>
              <a:rPr lang="en-US" b="1" dirty="0" smtClean="0">
                <a:solidFill>
                  <a:srgbClr val="7030A0"/>
                </a:solidFill>
              </a:rPr>
              <a:t>HWRF 2016</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14</a:t>
            </a:fld>
            <a:endParaRPr lang="en-US"/>
          </a:p>
        </p:txBody>
      </p:sp>
      <p:sp>
        <p:nvSpPr>
          <p:cNvPr id="29" name="Rectangle 28"/>
          <p:cNvSpPr/>
          <p:nvPr/>
        </p:nvSpPr>
        <p:spPr>
          <a:xfrm>
            <a:off x="107538" y="3972579"/>
            <a:ext cx="11085250" cy="26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68550" y="925450"/>
            <a:ext cx="11085250" cy="26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2013" y="189570"/>
            <a:ext cx="877163" cy="400110"/>
          </a:xfrm>
          <a:prstGeom prst="rect">
            <a:avLst/>
          </a:prstGeom>
          <a:noFill/>
        </p:spPr>
        <p:txBody>
          <a:bodyPr wrap="none" rtlCol="0">
            <a:spAutoFit/>
          </a:bodyPr>
          <a:lstStyle/>
          <a:p>
            <a:r>
              <a:rPr lang="en-US" sz="2000" b="1" dirty="0" smtClean="0"/>
              <a:t>z=2km</a:t>
            </a:r>
            <a:endParaRPr lang="en-US" sz="2000" b="1" dirty="0"/>
          </a:p>
        </p:txBody>
      </p:sp>
    </p:spTree>
    <p:extLst>
      <p:ext uri="{BB962C8B-B14F-4D97-AF65-F5344CB8AC3E}">
        <p14:creationId xmlns:p14="http://schemas.microsoft.com/office/powerpoint/2010/main" val="464317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53845" y="3200443"/>
            <a:ext cx="696024" cy="369332"/>
          </a:xfrm>
          <a:prstGeom prst="rect">
            <a:avLst/>
          </a:prstGeom>
          <a:noFill/>
        </p:spPr>
        <p:txBody>
          <a:bodyPr wrap="none" rtlCol="0">
            <a:spAutoFit/>
          </a:bodyPr>
          <a:lstStyle/>
          <a:p>
            <a:r>
              <a:rPr lang="en-US" dirty="0" err="1" smtClean="0"/>
              <a:t>Hr</a:t>
            </a:r>
            <a:r>
              <a:rPr lang="en-US" dirty="0" smtClean="0"/>
              <a:t> 24</a:t>
            </a:r>
            <a:endParaRPr lang="en-US" dirty="0"/>
          </a:p>
        </p:txBody>
      </p:sp>
      <p:sp>
        <p:nvSpPr>
          <p:cNvPr id="9" name="TextBox 8"/>
          <p:cNvSpPr txBox="1"/>
          <p:nvPr/>
        </p:nvSpPr>
        <p:spPr>
          <a:xfrm>
            <a:off x="4417402" y="3307949"/>
            <a:ext cx="696024" cy="369332"/>
          </a:xfrm>
          <a:prstGeom prst="rect">
            <a:avLst/>
          </a:prstGeom>
          <a:noFill/>
        </p:spPr>
        <p:txBody>
          <a:bodyPr wrap="none" rtlCol="0">
            <a:spAutoFit/>
          </a:bodyPr>
          <a:lstStyle/>
          <a:p>
            <a:r>
              <a:rPr lang="en-US" dirty="0" err="1" smtClean="0"/>
              <a:t>Hr</a:t>
            </a:r>
            <a:r>
              <a:rPr lang="en-US" dirty="0" smtClean="0"/>
              <a:t> 12</a:t>
            </a:r>
            <a:endParaRPr lang="en-US" dirty="0"/>
          </a:p>
        </p:txBody>
      </p:sp>
      <p:sp>
        <p:nvSpPr>
          <p:cNvPr id="10" name="TextBox 9"/>
          <p:cNvSpPr txBox="1"/>
          <p:nvPr/>
        </p:nvSpPr>
        <p:spPr>
          <a:xfrm>
            <a:off x="1002390" y="3345271"/>
            <a:ext cx="696024" cy="369332"/>
          </a:xfrm>
          <a:prstGeom prst="rect">
            <a:avLst/>
          </a:prstGeom>
          <a:noFill/>
        </p:spPr>
        <p:txBody>
          <a:bodyPr wrap="none" rtlCol="0">
            <a:spAutoFit/>
          </a:bodyPr>
          <a:lstStyle/>
          <a:p>
            <a:r>
              <a:rPr lang="en-US" dirty="0" err="1" smtClean="0"/>
              <a:t>Hr</a:t>
            </a:r>
            <a:r>
              <a:rPr lang="en-US" dirty="0" smtClean="0"/>
              <a:t> 36</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23" y="676728"/>
            <a:ext cx="2941181" cy="33496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332" y="676728"/>
            <a:ext cx="3006543" cy="33870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0133" y="621523"/>
            <a:ext cx="3245348" cy="3559413"/>
          </a:xfrm>
          <a:prstGeom prst="rect">
            <a:avLst/>
          </a:prstGeom>
        </p:spPr>
      </p:pic>
      <p:sp>
        <p:nvSpPr>
          <p:cNvPr id="11" name="TextBox 10"/>
          <p:cNvSpPr txBox="1"/>
          <p:nvPr/>
        </p:nvSpPr>
        <p:spPr>
          <a:xfrm>
            <a:off x="1350402" y="4124884"/>
            <a:ext cx="9650591" cy="1754326"/>
          </a:xfrm>
          <a:prstGeom prst="rect">
            <a:avLst/>
          </a:prstGeom>
          <a:noFill/>
        </p:spPr>
        <p:txBody>
          <a:bodyPr wrap="none" rtlCol="0">
            <a:spAutoFit/>
          </a:bodyPr>
          <a:lstStyle/>
          <a:p>
            <a:pPr algn="ctr"/>
            <a:r>
              <a:rPr lang="en-US" sz="5400" b="1" dirty="0" smtClean="0"/>
              <a:t>Clear secondary wind maxima in </a:t>
            </a:r>
          </a:p>
          <a:p>
            <a:pPr algn="ctr"/>
            <a:r>
              <a:rPr lang="en-US" sz="5400" b="1" dirty="0" smtClean="0">
                <a:solidFill>
                  <a:srgbClr val="FF0000"/>
                </a:solidFill>
              </a:rPr>
              <a:t>all</a:t>
            </a:r>
            <a:r>
              <a:rPr lang="en-US" sz="5400" b="1" dirty="0" smtClean="0"/>
              <a:t> integrations</a:t>
            </a:r>
            <a:endParaRPr lang="en-US" sz="5400" b="1" dirty="0"/>
          </a:p>
        </p:txBody>
      </p:sp>
      <p:grpSp>
        <p:nvGrpSpPr>
          <p:cNvPr id="15" name="Group 14"/>
          <p:cNvGrpSpPr/>
          <p:nvPr/>
        </p:nvGrpSpPr>
        <p:grpSpPr>
          <a:xfrm rot="16200000">
            <a:off x="9725345" y="4407267"/>
            <a:ext cx="583814" cy="3688627"/>
            <a:chOff x="9725899" y="778026"/>
            <a:chExt cx="583814" cy="3688627"/>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7" name="TextBox 16"/>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5385" y="671319"/>
            <a:ext cx="3007326" cy="3392410"/>
          </a:xfrm>
          <a:prstGeom prst="rect">
            <a:avLst/>
          </a:prstGeom>
        </p:spPr>
      </p:pic>
      <p:sp>
        <p:nvSpPr>
          <p:cNvPr id="13" name="Rectangle 12"/>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906071" y="6499606"/>
            <a:ext cx="1297150" cy="369332"/>
          </a:xfrm>
          <a:prstGeom prst="rect">
            <a:avLst/>
          </a:prstGeom>
          <a:solidFill>
            <a:schemeClr val="bg1"/>
          </a:solidFill>
          <a:ln w="76200">
            <a:solidFill>
              <a:srgbClr val="7030A0"/>
            </a:solidFill>
          </a:ln>
        </p:spPr>
        <p:txBody>
          <a:bodyPr wrap="none" rtlCol="0">
            <a:spAutoFit/>
          </a:bodyPr>
          <a:lstStyle/>
          <a:p>
            <a:r>
              <a:rPr lang="en-US" b="1" dirty="0" smtClean="0">
                <a:solidFill>
                  <a:srgbClr val="7030A0"/>
                </a:solidFill>
              </a:rPr>
              <a:t>HWRF 2016</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15</a:t>
            </a:fld>
            <a:endParaRPr lang="en-US"/>
          </a:p>
        </p:txBody>
      </p:sp>
      <p:sp>
        <p:nvSpPr>
          <p:cNvPr id="18" name="TextBox 17"/>
          <p:cNvSpPr txBox="1"/>
          <p:nvPr/>
        </p:nvSpPr>
        <p:spPr>
          <a:xfrm>
            <a:off x="92013" y="189570"/>
            <a:ext cx="877163" cy="400110"/>
          </a:xfrm>
          <a:prstGeom prst="rect">
            <a:avLst/>
          </a:prstGeom>
          <a:noFill/>
        </p:spPr>
        <p:txBody>
          <a:bodyPr wrap="none" rtlCol="0">
            <a:spAutoFit/>
          </a:bodyPr>
          <a:lstStyle/>
          <a:p>
            <a:r>
              <a:rPr lang="en-US" sz="2000" b="1" dirty="0" smtClean="0"/>
              <a:t>z=2km</a:t>
            </a:r>
            <a:endParaRPr lang="en-US" sz="2000" b="1" dirty="0"/>
          </a:p>
        </p:txBody>
      </p:sp>
      <p:sp>
        <p:nvSpPr>
          <p:cNvPr id="19" name="Rectangle 18"/>
          <p:cNvSpPr/>
          <p:nvPr/>
        </p:nvSpPr>
        <p:spPr>
          <a:xfrm>
            <a:off x="268550" y="941779"/>
            <a:ext cx="11593016" cy="260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754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8385" y="727150"/>
            <a:ext cx="3169241" cy="290810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195" y="663580"/>
            <a:ext cx="3133631" cy="299119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345" y="744956"/>
            <a:ext cx="3204850" cy="287249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74700"/>
            <a:ext cx="3098022" cy="284875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1" y="3895142"/>
            <a:ext cx="3121762" cy="2848756"/>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4512" y="3865467"/>
            <a:ext cx="3098022" cy="290810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7613" y="3889207"/>
            <a:ext cx="3133631" cy="2884365"/>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62860" y="3829858"/>
            <a:ext cx="3133631" cy="2943714"/>
          </a:xfrm>
          <a:prstGeom prst="rect">
            <a:avLst/>
          </a:prstGeom>
        </p:spPr>
      </p:pic>
      <p:sp>
        <p:nvSpPr>
          <p:cNvPr id="15" name="TextBox 14"/>
          <p:cNvSpPr txBox="1"/>
          <p:nvPr/>
        </p:nvSpPr>
        <p:spPr>
          <a:xfrm>
            <a:off x="2310467" y="3121617"/>
            <a:ext cx="579005" cy="369332"/>
          </a:xfrm>
          <a:prstGeom prst="rect">
            <a:avLst/>
          </a:prstGeom>
          <a:noFill/>
        </p:spPr>
        <p:txBody>
          <a:bodyPr wrap="none" rtlCol="0">
            <a:spAutoFit/>
          </a:bodyPr>
          <a:lstStyle/>
          <a:p>
            <a:r>
              <a:rPr lang="en-US" b="1" dirty="0" err="1" smtClean="0"/>
              <a:t>Hr</a:t>
            </a:r>
            <a:r>
              <a:rPr lang="en-US" b="1" dirty="0" smtClean="0"/>
              <a:t> 0</a:t>
            </a:r>
            <a:endParaRPr lang="en-US" b="1" dirty="0"/>
          </a:p>
        </p:txBody>
      </p:sp>
      <p:sp>
        <p:nvSpPr>
          <p:cNvPr id="16" name="TextBox 15"/>
          <p:cNvSpPr txBox="1"/>
          <p:nvPr/>
        </p:nvSpPr>
        <p:spPr>
          <a:xfrm>
            <a:off x="5408489" y="3121617"/>
            <a:ext cx="579005" cy="369332"/>
          </a:xfrm>
          <a:prstGeom prst="rect">
            <a:avLst/>
          </a:prstGeom>
          <a:noFill/>
        </p:spPr>
        <p:txBody>
          <a:bodyPr wrap="none" rtlCol="0">
            <a:spAutoFit/>
          </a:bodyPr>
          <a:lstStyle/>
          <a:p>
            <a:r>
              <a:rPr lang="en-US" b="1" dirty="0" err="1" smtClean="0"/>
              <a:t>Hr</a:t>
            </a:r>
            <a:r>
              <a:rPr lang="en-US" b="1" dirty="0" smtClean="0"/>
              <a:t> 6</a:t>
            </a:r>
            <a:endParaRPr lang="en-US" b="1" dirty="0"/>
          </a:p>
        </p:txBody>
      </p:sp>
      <p:sp>
        <p:nvSpPr>
          <p:cNvPr id="17" name="TextBox 16"/>
          <p:cNvSpPr txBox="1"/>
          <p:nvPr/>
        </p:nvSpPr>
        <p:spPr>
          <a:xfrm>
            <a:off x="8549380" y="3144994"/>
            <a:ext cx="699230" cy="369332"/>
          </a:xfrm>
          <a:prstGeom prst="rect">
            <a:avLst/>
          </a:prstGeom>
          <a:noFill/>
        </p:spPr>
        <p:txBody>
          <a:bodyPr wrap="none" rtlCol="0">
            <a:spAutoFit/>
          </a:bodyPr>
          <a:lstStyle/>
          <a:p>
            <a:r>
              <a:rPr lang="en-US" b="1" dirty="0" err="1" smtClean="0"/>
              <a:t>Hr</a:t>
            </a:r>
            <a:r>
              <a:rPr lang="en-US" b="1" dirty="0" smtClean="0"/>
              <a:t> 12</a:t>
            </a:r>
            <a:endParaRPr lang="en-US" b="1" dirty="0"/>
          </a:p>
        </p:txBody>
      </p:sp>
      <p:sp>
        <p:nvSpPr>
          <p:cNvPr id="18" name="TextBox 17"/>
          <p:cNvSpPr txBox="1"/>
          <p:nvPr/>
        </p:nvSpPr>
        <p:spPr>
          <a:xfrm>
            <a:off x="11544350" y="3199343"/>
            <a:ext cx="699230" cy="369332"/>
          </a:xfrm>
          <a:prstGeom prst="rect">
            <a:avLst/>
          </a:prstGeom>
          <a:noFill/>
        </p:spPr>
        <p:txBody>
          <a:bodyPr wrap="none" rtlCol="0">
            <a:spAutoFit/>
          </a:bodyPr>
          <a:lstStyle/>
          <a:p>
            <a:r>
              <a:rPr lang="en-US" b="1" dirty="0" err="1" smtClean="0"/>
              <a:t>Hr</a:t>
            </a:r>
            <a:r>
              <a:rPr lang="en-US" b="1" dirty="0" smtClean="0"/>
              <a:t> 18</a:t>
            </a:r>
            <a:endParaRPr lang="en-US" b="1" dirty="0"/>
          </a:p>
        </p:txBody>
      </p:sp>
      <p:sp>
        <p:nvSpPr>
          <p:cNvPr id="19" name="TextBox 18"/>
          <p:cNvSpPr txBox="1"/>
          <p:nvPr/>
        </p:nvSpPr>
        <p:spPr>
          <a:xfrm>
            <a:off x="2321414" y="6225521"/>
            <a:ext cx="699230" cy="369332"/>
          </a:xfrm>
          <a:prstGeom prst="rect">
            <a:avLst/>
          </a:prstGeom>
          <a:noFill/>
        </p:spPr>
        <p:txBody>
          <a:bodyPr wrap="none" rtlCol="0">
            <a:spAutoFit/>
          </a:bodyPr>
          <a:lstStyle/>
          <a:p>
            <a:r>
              <a:rPr lang="en-US" b="1" dirty="0" err="1" smtClean="0"/>
              <a:t>Hr</a:t>
            </a:r>
            <a:r>
              <a:rPr lang="en-US" b="1" dirty="0" smtClean="0"/>
              <a:t> 24</a:t>
            </a:r>
            <a:endParaRPr lang="en-US" b="1" dirty="0"/>
          </a:p>
        </p:txBody>
      </p:sp>
      <p:sp>
        <p:nvSpPr>
          <p:cNvPr id="20" name="TextBox 19"/>
          <p:cNvSpPr txBox="1"/>
          <p:nvPr/>
        </p:nvSpPr>
        <p:spPr>
          <a:xfrm>
            <a:off x="5443176" y="6220816"/>
            <a:ext cx="699230" cy="369332"/>
          </a:xfrm>
          <a:prstGeom prst="rect">
            <a:avLst/>
          </a:prstGeom>
          <a:noFill/>
        </p:spPr>
        <p:txBody>
          <a:bodyPr wrap="none" rtlCol="0">
            <a:spAutoFit/>
          </a:bodyPr>
          <a:lstStyle/>
          <a:p>
            <a:r>
              <a:rPr lang="en-US" b="1" dirty="0" err="1" smtClean="0"/>
              <a:t>Hr</a:t>
            </a:r>
            <a:r>
              <a:rPr lang="en-US" b="1" dirty="0" smtClean="0"/>
              <a:t> 30</a:t>
            </a:r>
            <a:endParaRPr lang="en-US" b="1" dirty="0"/>
          </a:p>
        </p:txBody>
      </p:sp>
      <p:sp>
        <p:nvSpPr>
          <p:cNvPr id="21" name="TextBox 20"/>
          <p:cNvSpPr txBox="1"/>
          <p:nvPr/>
        </p:nvSpPr>
        <p:spPr>
          <a:xfrm>
            <a:off x="8462609" y="6220816"/>
            <a:ext cx="699230" cy="369332"/>
          </a:xfrm>
          <a:prstGeom prst="rect">
            <a:avLst/>
          </a:prstGeom>
          <a:noFill/>
        </p:spPr>
        <p:txBody>
          <a:bodyPr wrap="none" rtlCol="0">
            <a:spAutoFit/>
          </a:bodyPr>
          <a:lstStyle/>
          <a:p>
            <a:r>
              <a:rPr lang="en-US" b="1" dirty="0" err="1" smtClean="0"/>
              <a:t>Hr</a:t>
            </a:r>
            <a:r>
              <a:rPr lang="en-US" b="1" dirty="0" smtClean="0"/>
              <a:t> 36</a:t>
            </a:r>
            <a:endParaRPr lang="en-US" b="1" dirty="0"/>
          </a:p>
        </p:txBody>
      </p:sp>
      <p:sp>
        <p:nvSpPr>
          <p:cNvPr id="22" name="TextBox 21"/>
          <p:cNvSpPr txBox="1"/>
          <p:nvPr/>
        </p:nvSpPr>
        <p:spPr>
          <a:xfrm>
            <a:off x="11559557" y="6145772"/>
            <a:ext cx="699230" cy="369332"/>
          </a:xfrm>
          <a:prstGeom prst="rect">
            <a:avLst/>
          </a:prstGeom>
          <a:noFill/>
        </p:spPr>
        <p:txBody>
          <a:bodyPr wrap="none" rtlCol="0">
            <a:spAutoFit/>
          </a:bodyPr>
          <a:lstStyle/>
          <a:p>
            <a:r>
              <a:rPr lang="en-US" b="1" dirty="0" err="1" smtClean="0"/>
              <a:t>Hr</a:t>
            </a:r>
            <a:r>
              <a:rPr lang="en-US" b="1" dirty="0" smtClean="0"/>
              <a:t> 42</a:t>
            </a:r>
            <a:endParaRPr lang="en-US" b="1" dirty="0"/>
          </a:p>
        </p:txBody>
      </p:sp>
      <p:sp>
        <p:nvSpPr>
          <p:cNvPr id="23" name="Rectangle 22"/>
          <p:cNvSpPr/>
          <p:nvPr/>
        </p:nvSpPr>
        <p:spPr>
          <a:xfrm>
            <a:off x="180069" y="112194"/>
            <a:ext cx="2092239" cy="523220"/>
          </a:xfrm>
          <a:prstGeom prst="rect">
            <a:avLst/>
          </a:prstGeom>
        </p:spPr>
        <p:txBody>
          <a:bodyPr wrap="none">
            <a:spAutoFit/>
          </a:bodyPr>
          <a:lstStyle/>
          <a:p>
            <a:r>
              <a:rPr lang="en-US" sz="2800" b="1" dirty="0"/>
              <a:t>09/16 @12 </a:t>
            </a:r>
            <a:r>
              <a:rPr lang="en-US" sz="2800" b="1" dirty="0" smtClean="0"/>
              <a:t>Z</a:t>
            </a:r>
            <a:endParaRPr lang="en-US" sz="2800" dirty="0"/>
          </a:p>
        </p:txBody>
      </p:sp>
      <p:sp>
        <p:nvSpPr>
          <p:cNvPr id="25" name="Content Placeholder 2"/>
          <p:cNvSpPr txBox="1">
            <a:spLocks/>
          </p:cNvSpPr>
          <p:nvPr/>
        </p:nvSpPr>
        <p:spPr>
          <a:xfrm>
            <a:off x="2671029" y="13993"/>
            <a:ext cx="8161619" cy="7309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smtClean="0"/>
              <a:t>Initialized with a double wind maxima that lasts ~1.5 day</a:t>
            </a:r>
            <a:endParaRPr lang="en-US" b="1" dirty="0"/>
          </a:p>
        </p:txBody>
      </p:sp>
      <p:grpSp>
        <p:nvGrpSpPr>
          <p:cNvPr id="26" name="Group 25"/>
          <p:cNvGrpSpPr/>
          <p:nvPr/>
        </p:nvGrpSpPr>
        <p:grpSpPr>
          <a:xfrm rot="16200000">
            <a:off x="9705061" y="-1303723"/>
            <a:ext cx="583814" cy="3688627"/>
            <a:chOff x="9725899" y="778026"/>
            <a:chExt cx="583814" cy="3688627"/>
          </a:xfrm>
        </p:grpSpPr>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28" name="TextBox 27"/>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24" name="Rectangle 23"/>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0906071" y="6499606"/>
            <a:ext cx="1297150" cy="369332"/>
          </a:xfrm>
          <a:prstGeom prst="rect">
            <a:avLst/>
          </a:prstGeom>
          <a:solidFill>
            <a:schemeClr val="bg1"/>
          </a:solidFill>
          <a:ln w="76200">
            <a:solidFill>
              <a:srgbClr val="7030A0"/>
            </a:solidFill>
          </a:ln>
        </p:spPr>
        <p:txBody>
          <a:bodyPr wrap="none" rtlCol="0">
            <a:spAutoFit/>
          </a:bodyPr>
          <a:lstStyle/>
          <a:p>
            <a:r>
              <a:rPr lang="en-US" b="1" dirty="0" smtClean="0">
                <a:solidFill>
                  <a:srgbClr val="7030A0"/>
                </a:solidFill>
              </a:rPr>
              <a:t>HWRF 2016</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16</a:t>
            </a:fld>
            <a:endParaRPr lang="en-US"/>
          </a:p>
        </p:txBody>
      </p:sp>
    </p:spTree>
    <p:extLst>
      <p:ext uri="{BB962C8B-B14F-4D97-AF65-F5344CB8AC3E}">
        <p14:creationId xmlns:p14="http://schemas.microsoft.com/office/powerpoint/2010/main" val="2556715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8229" y="3597302"/>
            <a:ext cx="3088362" cy="29928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854" y="3676558"/>
            <a:ext cx="3167958" cy="29769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4143" y="3664901"/>
            <a:ext cx="3183878" cy="299284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0" y="3664901"/>
            <a:ext cx="3183878" cy="2992845"/>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8122" y="710591"/>
            <a:ext cx="3152040" cy="2976926"/>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5959" y="607986"/>
            <a:ext cx="3167958" cy="3008764"/>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6268" y="623734"/>
            <a:ext cx="3199798" cy="2929168"/>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7" y="571203"/>
            <a:ext cx="3136121" cy="2929168"/>
          </a:xfrm>
          <a:prstGeom prst="rect">
            <a:avLst/>
          </a:prstGeom>
        </p:spPr>
      </p:pic>
      <p:sp>
        <p:nvSpPr>
          <p:cNvPr id="3" name="Content Placeholder 2"/>
          <p:cNvSpPr>
            <a:spLocks noGrp="1"/>
          </p:cNvSpPr>
          <p:nvPr>
            <p:ph idx="1"/>
          </p:nvPr>
        </p:nvSpPr>
        <p:spPr>
          <a:xfrm>
            <a:off x="2671029" y="13993"/>
            <a:ext cx="8161619" cy="730963"/>
          </a:xfrm>
        </p:spPr>
        <p:txBody>
          <a:bodyPr>
            <a:normAutofit fontScale="92500"/>
          </a:bodyPr>
          <a:lstStyle/>
          <a:p>
            <a:pPr marL="0" indent="0">
              <a:buNone/>
            </a:pPr>
            <a:r>
              <a:rPr lang="en-US" b="1" dirty="0" smtClean="0"/>
              <a:t>Initialized with a double wind maxima that lasts ~1.5 day</a:t>
            </a:r>
            <a:endParaRPr lang="en-US" b="1" dirty="0"/>
          </a:p>
        </p:txBody>
      </p:sp>
      <p:sp>
        <p:nvSpPr>
          <p:cNvPr id="15" name="TextBox 14"/>
          <p:cNvSpPr txBox="1"/>
          <p:nvPr/>
        </p:nvSpPr>
        <p:spPr>
          <a:xfrm>
            <a:off x="2310467" y="3121617"/>
            <a:ext cx="579005" cy="369332"/>
          </a:xfrm>
          <a:prstGeom prst="rect">
            <a:avLst/>
          </a:prstGeom>
          <a:noFill/>
        </p:spPr>
        <p:txBody>
          <a:bodyPr wrap="none" rtlCol="0">
            <a:spAutoFit/>
          </a:bodyPr>
          <a:lstStyle/>
          <a:p>
            <a:r>
              <a:rPr lang="en-US" b="1" dirty="0" err="1" smtClean="0"/>
              <a:t>Hr</a:t>
            </a:r>
            <a:r>
              <a:rPr lang="en-US" b="1" dirty="0" smtClean="0"/>
              <a:t> 0</a:t>
            </a:r>
            <a:endParaRPr lang="en-US" b="1" dirty="0"/>
          </a:p>
        </p:txBody>
      </p:sp>
      <p:sp>
        <p:nvSpPr>
          <p:cNvPr id="16" name="TextBox 15"/>
          <p:cNvSpPr txBox="1"/>
          <p:nvPr/>
        </p:nvSpPr>
        <p:spPr>
          <a:xfrm>
            <a:off x="5408489" y="3121617"/>
            <a:ext cx="579005" cy="369332"/>
          </a:xfrm>
          <a:prstGeom prst="rect">
            <a:avLst/>
          </a:prstGeom>
          <a:noFill/>
        </p:spPr>
        <p:txBody>
          <a:bodyPr wrap="none" rtlCol="0">
            <a:spAutoFit/>
          </a:bodyPr>
          <a:lstStyle/>
          <a:p>
            <a:r>
              <a:rPr lang="en-US" b="1" dirty="0" err="1" smtClean="0"/>
              <a:t>Hr</a:t>
            </a:r>
            <a:r>
              <a:rPr lang="en-US" b="1" dirty="0" smtClean="0"/>
              <a:t> 6</a:t>
            </a:r>
            <a:endParaRPr lang="en-US" b="1" dirty="0"/>
          </a:p>
        </p:txBody>
      </p:sp>
      <p:sp>
        <p:nvSpPr>
          <p:cNvPr id="18" name="TextBox 17"/>
          <p:cNvSpPr txBox="1"/>
          <p:nvPr/>
        </p:nvSpPr>
        <p:spPr>
          <a:xfrm>
            <a:off x="11189791" y="3199343"/>
            <a:ext cx="699230" cy="369332"/>
          </a:xfrm>
          <a:prstGeom prst="rect">
            <a:avLst/>
          </a:prstGeom>
          <a:noFill/>
        </p:spPr>
        <p:txBody>
          <a:bodyPr wrap="none" rtlCol="0">
            <a:spAutoFit/>
          </a:bodyPr>
          <a:lstStyle/>
          <a:p>
            <a:r>
              <a:rPr lang="en-US" b="1" dirty="0" err="1" smtClean="0"/>
              <a:t>Hr</a:t>
            </a:r>
            <a:r>
              <a:rPr lang="en-US" b="1" dirty="0" smtClean="0"/>
              <a:t> 18</a:t>
            </a:r>
            <a:endParaRPr lang="en-US" b="1" dirty="0"/>
          </a:p>
        </p:txBody>
      </p:sp>
      <p:sp>
        <p:nvSpPr>
          <p:cNvPr id="19" name="TextBox 18"/>
          <p:cNvSpPr txBox="1"/>
          <p:nvPr/>
        </p:nvSpPr>
        <p:spPr>
          <a:xfrm>
            <a:off x="2321414" y="6225521"/>
            <a:ext cx="699230" cy="369332"/>
          </a:xfrm>
          <a:prstGeom prst="rect">
            <a:avLst/>
          </a:prstGeom>
          <a:noFill/>
        </p:spPr>
        <p:txBody>
          <a:bodyPr wrap="none" rtlCol="0">
            <a:spAutoFit/>
          </a:bodyPr>
          <a:lstStyle/>
          <a:p>
            <a:r>
              <a:rPr lang="en-US" b="1" dirty="0" err="1" smtClean="0"/>
              <a:t>Hr</a:t>
            </a:r>
            <a:r>
              <a:rPr lang="en-US" b="1" dirty="0" smtClean="0"/>
              <a:t> 24</a:t>
            </a:r>
            <a:endParaRPr lang="en-US" b="1" dirty="0"/>
          </a:p>
        </p:txBody>
      </p:sp>
      <p:sp>
        <p:nvSpPr>
          <p:cNvPr id="20" name="TextBox 19"/>
          <p:cNvSpPr txBox="1"/>
          <p:nvPr/>
        </p:nvSpPr>
        <p:spPr>
          <a:xfrm>
            <a:off x="5443176" y="6220816"/>
            <a:ext cx="699230" cy="369332"/>
          </a:xfrm>
          <a:prstGeom prst="rect">
            <a:avLst/>
          </a:prstGeom>
          <a:noFill/>
        </p:spPr>
        <p:txBody>
          <a:bodyPr wrap="none" rtlCol="0">
            <a:spAutoFit/>
          </a:bodyPr>
          <a:lstStyle/>
          <a:p>
            <a:r>
              <a:rPr lang="en-US" b="1" dirty="0" err="1" smtClean="0"/>
              <a:t>Hr</a:t>
            </a:r>
            <a:r>
              <a:rPr lang="en-US" b="1" dirty="0" smtClean="0"/>
              <a:t> 30</a:t>
            </a:r>
            <a:endParaRPr lang="en-US" b="1" dirty="0"/>
          </a:p>
        </p:txBody>
      </p:sp>
      <p:sp>
        <p:nvSpPr>
          <p:cNvPr id="21" name="TextBox 20"/>
          <p:cNvSpPr txBox="1"/>
          <p:nvPr/>
        </p:nvSpPr>
        <p:spPr>
          <a:xfrm>
            <a:off x="8462609" y="6220816"/>
            <a:ext cx="699230" cy="369332"/>
          </a:xfrm>
          <a:prstGeom prst="rect">
            <a:avLst/>
          </a:prstGeom>
          <a:noFill/>
        </p:spPr>
        <p:txBody>
          <a:bodyPr wrap="none" rtlCol="0">
            <a:spAutoFit/>
          </a:bodyPr>
          <a:lstStyle/>
          <a:p>
            <a:r>
              <a:rPr lang="en-US" b="1" dirty="0" err="1" smtClean="0"/>
              <a:t>Hr</a:t>
            </a:r>
            <a:r>
              <a:rPr lang="en-US" b="1" dirty="0" smtClean="0"/>
              <a:t> 36</a:t>
            </a:r>
            <a:endParaRPr lang="en-US" b="1" dirty="0"/>
          </a:p>
        </p:txBody>
      </p:sp>
      <p:sp>
        <p:nvSpPr>
          <p:cNvPr id="22" name="TextBox 21"/>
          <p:cNvSpPr txBox="1"/>
          <p:nvPr/>
        </p:nvSpPr>
        <p:spPr>
          <a:xfrm>
            <a:off x="11300980" y="6115961"/>
            <a:ext cx="699230" cy="369332"/>
          </a:xfrm>
          <a:prstGeom prst="rect">
            <a:avLst/>
          </a:prstGeom>
          <a:noFill/>
        </p:spPr>
        <p:txBody>
          <a:bodyPr wrap="none" rtlCol="0">
            <a:spAutoFit/>
          </a:bodyPr>
          <a:lstStyle/>
          <a:p>
            <a:r>
              <a:rPr lang="en-US" b="1" dirty="0" err="1" smtClean="0"/>
              <a:t>Hr</a:t>
            </a:r>
            <a:r>
              <a:rPr lang="en-US" b="1" dirty="0" smtClean="0"/>
              <a:t> 42</a:t>
            </a:r>
            <a:endParaRPr lang="en-US" b="1" dirty="0"/>
          </a:p>
        </p:txBody>
      </p:sp>
      <p:sp>
        <p:nvSpPr>
          <p:cNvPr id="23" name="Rectangle 22"/>
          <p:cNvSpPr/>
          <p:nvPr/>
        </p:nvSpPr>
        <p:spPr>
          <a:xfrm>
            <a:off x="180069" y="112194"/>
            <a:ext cx="2092239" cy="523220"/>
          </a:xfrm>
          <a:prstGeom prst="rect">
            <a:avLst/>
          </a:prstGeom>
        </p:spPr>
        <p:txBody>
          <a:bodyPr wrap="none">
            <a:spAutoFit/>
          </a:bodyPr>
          <a:lstStyle/>
          <a:p>
            <a:r>
              <a:rPr lang="en-US" sz="2800" b="1" dirty="0"/>
              <a:t>09/16 @</a:t>
            </a:r>
            <a:r>
              <a:rPr lang="en-US" sz="2800" b="1" dirty="0" smtClean="0"/>
              <a:t>18 Z</a:t>
            </a:r>
            <a:endParaRPr lang="en-US" sz="2800" dirty="0"/>
          </a:p>
        </p:txBody>
      </p:sp>
      <p:sp>
        <p:nvSpPr>
          <p:cNvPr id="17" name="TextBox 16"/>
          <p:cNvSpPr txBox="1"/>
          <p:nvPr/>
        </p:nvSpPr>
        <p:spPr>
          <a:xfrm>
            <a:off x="8549380" y="3144994"/>
            <a:ext cx="699230" cy="369332"/>
          </a:xfrm>
          <a:prstGeom prst="rect">
            <a:avLst/>
          </a:prstGeom>
          <a:noFill/>
        </p:spPr>
        <p:txBody>
          <a:bodyPr wrap="none" rtlCol="0">
            <a:spAutoFit/>
          </a:bodyPr>
          <a:lstStyle/>
          <a:p>
            <a:r>
              <a:rPr lang="en-US" b="1" dirty="0" err="1" smtClean="0"/>
              <a:t>Hr</a:t>
            </a:r>
            <a:r>
              <a:rPr lang="en-US" b="1" dirty="0" smtClean="0"/>
              <a:t> 12</a:t>
            </a:r>
            <a:endParaRPr lang="en-US" b="1" dirty="0"/>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026830" y="-1057108"/>
            <a:ext cx="298967" cy="3319295"/>
          </a:xfrm>
          <a:prstGeom prst="rect">
            <a:avLst/>
          </a:prstGeom>
        </p:spPr>
      </p:pic>
      <p:sp>
        <p:nvSpPr>
          <p:cNvPr id="30" name="TextBox 29"/>
          <p:cNvSpPr txBox="1"/>
          <p:nvPr/>
        </p:nvSpPr>
        <p:spPr>
          <a:xfrm rot="5400000">
            <a:off x="11728720" y="534898"/>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sp>
        <p:nvSpPr>
          <p:cNvPr id="24" name="Rectangle 23"/>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0906071" y="6499606"/>
            <a:ext cx="1297150" cy="369332"/>
          </a:xfrm>
          <a:prstGeom prst="rect">
            <a:avLst/>
          </a:prstGeom>
          <a:solidFill>
            <a:schemeClr val="bg1"/>
          </a:solidFill>
          <a:ln w="76200">
            <a:solidFill>
              <a:srgbClr val="7030A0"/>
            </a:solidFill>
          </a:ln>
        </p:spPr>
        <p:txBody>
          <a:bodyPr wrap="none" rtlCol="0">
            <a:spAutoFit/>
          </a:bodyPr>
          <a:lstStyle/>
          <a:p>
            <a:r>
              <a:rPr lang="en-US" b="1" dirty="0" smtClean="0">
                <a:solidFill>
                  <a:srgbClr val="7030A0"/>
                </a:solidFill>
              </a:rPr>
              <a:t>HWRF 2016</a:t>
            </a:r>
            <a:endParaRPr lang="en-US" b="1" dirty="0">
              <a:solidFill>
                <a:srgbClr val="7030A0"/>
              </a:solidFill>
            </a:endParaRPr>
          </a:p>
        </p:txBody>
      </p:sp>
      <p:sp>
        <p:nvSpPr>
          <p:cNvPr id="4" name="Slide Number Placeholder 3"/>
          <p:cNvSpPr>
            <a:spLocks noGrp="1"/>
          </p:cNvSpPr>
          <p:nvPr>
            <p:ph type="sldNum" sz="quarter" idx="12"/>
          </p:nvPr>
        </p:nvSpPr>
        <p:spPr/>
        <p:txBody>
          <a:bodyPr/>
          <a:lstStyle/>
          <a:p>
            <a:fld id="{3EE25961-0CF5-C041-A7EE-57BD1992580B}" type="slidenum">
              <a:rPr lang="en-US" smtClean="0"/>
              <a:t>17</a:t>
            </a:fld>
            <a:endParaRPr lang="en-US"/>
          </a:p>
        </p:txBody>
      </p:sp>
    </p:spTree>
    <p:extLst>
      <p:ext uri="{BB962C8B-B14F-4D97-AF65-F5344CB8AC3E}">
        <p14:creationId xmlns:p14="http://schemas.microsoft.com/office/powerpoint/2010/main" val="21040098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850" y="873670"/>
            <a:ext cx="2664572" cy="5827479"/>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377" y="626806"/>
            <a:ext cx="2013314" cy="582748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3703" y="385784"/>
            <a:ext cx="1969286" cy="582747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4267" y="131678"/>
            <a:ext cx="2027393" cy="582748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1416" y="1128697"/>
            <a:ext cx="739331" cy="5005202"/>
          </a:xfrm>
          <a:prstGeom prst="rect">
            <a:avLst/>
          </a:prstGeom>
        </p:spPr>
      </p:pic>
      <p:grpSp>
        <p:nvGrpSpPr>
          <p:cNvPr id="9" name="Group 8"/>
          <p:cNvGrpSpPr/>
          <p:nvPr/>
        </p:nvGrpSpPr>
        <p:grpSpPr>
          <a:xfrm>
            <a:off x="11608186" y="759365"/>
            <a:ext cx="583814" cy="3688627"/>
            <a:chOff x="9725899" y="778026"/>
            <a:chExt cx="583814" cy="3688627"/>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1" name="TextBox 10"/>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12" name="TextBox 11"/>
          <p:cNvSpPr txBox="1"/>
          <p:nvPr/>
        </p:nvSpPr>
        <p:spPr>
          <a:xfrm>
            <a:off x="376459" y="113017"/>
            <a:ext cx="3435043" cy="707886"/>
          </a:xfrm>
          <a:prstGeom prst="rect">
            <a:avLst/>
          </a:prstGeom>
          <a:noFill/>
        </p:spPr>
        <p:txBody>
          <a:bodyPr wrap="none" rtlCol="0">
            <a:spAutoFit/>
          </a:bodyPr>
          <a:lstStyle/>
          <a:p>
            <a:r>
              <a:rPr lang="en-US" sz="4000" b="1" dirty="0" smtClean="0"/>
              <a:t>Edouard (2014)</a:t>
            </a:r>
            <a:endParaRPr lang="en-US" sz="4000" b="1" dirty="0"/>
          </a:p>
        </p:txBody>
      </p:sp>
      <p:sp>
        <p:nvSpPr>
          <p:cNvPr id="13" name="TextBox 12"/>
          <p:cNvSpPr txBox="1"/>
          <p:nvPr/>
        </p:nvSpPr>
        <p:spPr>
          <a:xfrm>
            <a:off x="972404" y="895739"/>
            <a:ext cx="1444626" cy="707886"/>
          </a:xfrm>
          <a:prstGeom prst="rect">
            <a:avLst/>
          </a:prstGeom>
          <a:noFill/>
        </p:spPr>
        <p:txBody>
          <a:bodyPr wrap="none" rtlCol="0">
            <a:spAutoFit/>
          </a:bodyPr>
          <a:lstStyle/>
          <a:p>
            <a:r>
              <a:rPr lang="en-US" sz="4000" b="1" dirty="0" smtClean="0"/>
              <a:t>09/12</a:t>
            </a:r>
            <a:endParaRPr lang="en-US" sz="4000" b="1" dirty="0"/>
          </a:p>
        </p:txBody>
      </p:sp>
      <p:sp>
        <p:nvSpPr>
          <p:cNvPr id="14" name="Rectangle 13"/>
          <p:cNvSpPr/>
          <p:nvPr/>
        </p:nvSpPr>
        <p:spPr>
          <a:xfrm>
            <a:off x="2591415" y="723137"/>
            <a:ext cx="9016771"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631586" y="699298"/>
            <a:ext cx="1080762" cy="584775"/>
          </a:xfrm>
          <a:prstGeom prst="rect">
            <a:avLst/>
          </a:prstGeom>
          <a:noFill/>
        </p:spPr>
        <p:txBody>
          <a:bodyPr wrap="square" rtlCol="0">
            <a:spAutoFit/>
          </a:bodyPr>
          <a:lstStyle/>
          <a:p>
            <a:r>
              <a:rPr lang="en-US" sz="3200" b="1" dirty="0" smtClean="0">
                <a:solidFill>
                  <a:srgbClr val="FF0000"/>
                </a:solidFill>
              </a:rPr>
              <a:t>SE</a:t>
            </a:r>
            <a:endParaRPr lang="en-US" sz="3200" b="1" dirty="0">
              <a:solidFill>
                <a:srgbClr val="FF0000"/>
              </a:solidFill>
            </a:endParaRPr>
          </a:p>
        </p:txBody>
      </p:sp>
      <p:sp>
        <p:nvSpPr>
          <p:cNvPr id="20" name="Rectangle 19"/>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906071" y="6499606"/>
            <a:ext cx="1297150" cy="369332"/>
          </a:xfrm>
          <a:prstGeom prst="rect">
            <a:avLst/>
          </a:prstGeom>
          <a:solidFill>
            <a:schemeClr val="bg1"/>
          </a:solidFill>
          <a:ln w="76200">
            <a:solidFill>
              <a:srgbClr val="7030A0"/>
            </a:solidFill>
          </a:ln>
        </p:spPr>
        <p:txBody>
          <a:bodyPr wrap="none" rtlCol="0">
            <a:spAutoFit/>
          </a:bodyPr>
          <a:lstStyle/>
          <a:p>
            <a:r>
              <a:rPr lang="en-US" b="1" dirty="0" smtClean="0">
                <a:solidFill>
                  <a:srgbClr val="7030A0"/>
                </a:solidFill>
              </a:rPr>
              <a:t>HWRF 2016</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18</a:t>
            </a:fld>
            <a:endParaRPr lang="en-US"/>
          </a:p>
        </p:txBody>
      </p:sp>
    </p:spTree>
    <p:extLst>
      <p:ext uri="{BB962C8B-B14F-4D97-AF65-F5344CB8AC3E}">
        <p14:creationId xmlns:p14="http://schemas.microsoft.com/office/powerpoint/2010/main" val="175461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9283" y="149066"/>
            <a:ext cx="2059817" cy="5802158"/>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5279" y="429766"/>
            <a:ext cx="2031767" cy="5802158"/>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4048" y="895739"/>
            <a:ext cx="2666132" cy="580215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9618" y="652530"/>
            <a:ext cx="2034785" cy="58021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6060" y="1128697"/>
            <a:ext cx="739331" cy="5005202"/>
          </a:xfrm>
          <a:prstGeom prst="rect">
            <a:avLst/>
          </a:prstGeom>
        </p:spPr>
      </p:pic>
      <p:grpSp>
        <p:nvGrpSpPr>
          <p:cNvPr id="9" name="Group 8"/>
          <p:cNvGrpSpPr/>
          <p:nvPr/>
        </p:nvGrpSpPr>
        <p:grpSpPr>
          <a:xfrm>
            <a:off x="11608186" y="759365"/>
            <a:ext cx="583814" cy="3688627"/>
            <a:chOff x="9725899" y="778026"/>
            <a:chExt cx="583814" cy="3688627"/>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1" name="TextBox 10"/>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12" name="TextBox 11"/>
          <p:cNvSpPr txBox="1"/>
          <p:nvPr/>
        </p:nvSpPr>
        <p:spPr>
          <a:xfrm>
            <a:off x="376459" y="113017"/>
            <a:ext cx="3435043" cy="707886"/>
          </a:xfrm>
          <a:prstGeom prst="rect">
            <a:avLst/>
          </a:prstGeom>
          <a:noFill/>
        </p:spPr>
        <p:txBody>
          <a:bodyPr wrap="none" rtlCol="0">
            <a:spAutoFit/>
          </a:bodyPr>
          <a:lstStyle/>
          <a:p>
            <a:r>
              <a:rPr lang="en-US" sz="4000" b="1" dirty="0" smtClean="0"/>
              <a:t>Edouard (2014)</a:t>
            </a:r>
            <a:endParaRPr lang="en-US" sz="4000" b="1" dirty="0"/>
          </a:p>
        </p:txBody>
      </p:sp>
      <p:sp>
        <p:nvSpPr>
          <p:cNvPr id="13" name="TextBox 12"/>
          <p:cNvSpPr txBox="1"/>
          <p:nvPr/>
        </p:nvSpPr>
        <p:spPr>
          <a:xfrm>
            <a:off x="972404" y="895739"/>
            <a:ext cx="1444626" cy="707886"/>
          </a:xfrm>
          <a:prstGeom prst="rect">
            <a:avLst/>
          </a:prstGeom>
          <a:noFill/>
        </p:spPr>
        <p:txBody>
          <a:bodyPr wrap="none" rtlCol="0">
            <a:spAutoFit/>
          </a:bodyPr>
          <a:lstStyle/>
          <a:p>
            <a:r>
              <a:rPr lang="en-US" sz="4000" b="1" dirty="0" smtClean="0"/>
              <a:t>09/13</a:t>
            </a:r>
            <a:endParaRPr lang="en-US" sz="4000" b="1" dirty="0"/>
          </a:p>
        </p:txBody>
      </p:sp>
      <p:sp>
        <p:nvSpPr>
          <p:cNvPr id="14" name="Rectangle 13"/>
          <p:cNvSpPr/>
          <p:nvPr/>
        </p:nvSpPr>
        <p:spPr>
          <a:xfrm>
            <a:off x="1789667" y="1643973"/>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763381" y="1603625"/>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20" name="Rectangle 19"/>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906071" y="6499606"/>
            <a:ext cx="1297150" cy="369332"/>
          </a:xfrm>
          <a:prstGeom prst="rect">
            <a:avLst/>
          </a:prstGeom>
          <a:solidFill>
            <a:schemeClr val="bg1"/>
          </a:solidFill>
          <a:ln w="76200">
            <a:solidFill>
              <a:srgbClr val="7030A0"/>
            </a:solidFill>
          </a:ln>
        </p:spPr>
        <p:txBody>
          <a:bodyPr wrap="none" rtlCol="0">
            <a:spAutoFit/>
          </a:bodyPr>
          <a:lstStyle/>
          <a:p>
            <a:r>
              <a:rPr lang="en-US" b="1" dirty="0" smtClean="0">
                <a:solidFill>
                  <a:srgbClr val="7030A0"/>
                </a:solidFill>
              </a:rPr>
              <a:t>HWRF 2016</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19</a:t>
            </a:fld>
            <a:endParaRPr lang="en-US"/>
          </a:p>
        </p:txBody>
      </p:sp>
    </p:spTree>
    <p:extLst>
      <p:ext uri="{BB962C8B-B14F-4D97-AF65-F5344CB8AC3E}">
        <p14:creationId xmlns:p14="http://schemas.microsoft.com/office/powerpoint/2010/main" val="1479078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2598" y="117693"/>
            <a:ext cx="10852094" cy="3034677"/>
          </a:xfrm>
          <a:prstGeom prst="rect">
            <a:avLst/>
          </a:prstGeom>
          <a:ln w="152400">
            <a:noFill/>
          </a:ln>
        </p:spPr>
        <p:txBody>
          <a:bodyPr wrap="square">
            <a:spAutoFit/>
          </a:bodyPr>
          <a:lstStyle/>
          <a:p>
            <a:pPr algn="just">
              <a:lnSpc>
                <a:spcPct val="130000"/>
              </a:lnSpc>
            </a:pPr>
            <a:r>
              <a:rPr lang="en-US" sz="2800" b="1" dirty="0">
                <a:latin typeface="Times New Roman" charset="0"/>
                <a:ea typeface="Times New Roman" charset="0"/>
                <a:cs typeface="Times New Roman" charset="0"/>
              </a:rPr>
              <a:t> </a:t>
            </a:r>
          </a:p>
          <a:p>
            <a:pPr algn="just">
              <a:lnSpc>
                <a:spcPct val="130000"/>
              </a:lnSpc>
            </a:pPr>
            <a:r>
              <a:rPr lang="en-US" sz="3600" b="1" dirty="0" smtClean="0">
                <a:latin typeface="Times New Roman" charset="0"/>
                <a:ea typeface="Times New Roman" charset="0"/>
                <a:cs typeface="Times New Roman" charset="0"/>
              </a:rPr>
              <a:t>Assessment of secondary eyewalls (HWRF 2015)</a:t>
            </a:r>
            <a:endParaRPr lang="en-US" sz="3600" dirty="0" smtClean="0">
              <a:latin typeface="Times New Roman" charset="0"/>
              <a:ea typeface="Times New Roman" charset="0"/>
              <a:cs typeface="Times New Roman" charset="0"/>
            </a:endParaRPr>
          </a:p>
          <a:p>
            <a:r>
              <a:rPr lang="en-US" sz="3600" dirty="0" smtClean="0">
                <a:latin typeface="Times New Roman" charset="0"/>
                <a:ea typeface="Times New Roman" charset="0"/>
                <a:cs typeface="Times New Roman" charset="0"/>
              </a:rPr>
              <a:t>a</a:t>
            </a:r>
            <a:r>
              <a:rPr lang="en-US" sz="3600" dirty="0">
                <a:latin typeface="Times New Roman" charset="0"/>
                <a:ea typeface="Times New Roman" charset="0"/>
                <a:cs typeface="Times New Roman" charset="0"/>
              </a:rPr>
              <a:t>) Rare</a:t>
            </a:r>
          </a:p>
          <a:p>
            <a:r>
              <a:rPr lang="en-US" sz="3600" dirty="0">
                <a:latin typeface="Times New Roman" charset="0"/>
                <a:ea typeface="Times New Roman" charset="0"/>
                <a:cs typeface="Times New Roman" charset="0"/>
              </a:rPr>
              <a:t>b) Too close to the primary eyewall</a:t>
            </a:r>
          </a:p>
          <a:p>
            <a:r>
              <a:rPr lang="en-US" sz="3600" dirty="0">
                <a:latin typeface="Times New Roman" charset="0"/>
                <a:ea typeface="Times New Roman" charset="0"/>
                <a:cs typeface="Times New Roman" charset="0"/>
              </a:rPr>
              <a:t>c) Too quick to replace the primary </a:t>
            </a:r>
            <a:r>
              <a:rPr lang="en-US" sz="3600" dirty="0" smtClean="0">
                <a:latin typeface="Times New Roman" charset="0"/>
                <a:ea typeface="Times New Roman" charset="0"/>
                <a:cs typeface="Times New Roman" charset="0"/>
              </a:rPr>
              <a:t>eyewall</a:t>
            </a:r>
          </a:p>
        </p:txBody>
      </p:sp>
      <p:sp>
        <p:nvSpPr>
          <p:cNvPr id="5" name="Rectangle 4"/>
          <p:cNvSpPr/>
          <p:nvPr/>
        </p:nvSpPr>
        <p:spPr>
          <a:xfrm>
            <a:off x="48126" y="59064"/>
            <a:ext cx="12143874" cy="679893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906071" y="6499606"/>
            <a:ext cx="1285929" cy="369332"/>
          </a:xfrm>
          <a:prstGeom prst="rect">
            <a:avLst/>
          </a:prstGeom>
          <a:solidFill>
            <a:schemeClr val="bg1"/>
          </a:solidFill>
          <a:ln w="76200">
            <a:solidFill>
              <a:srgbClr val="FF0000"/>
            </a:solidFill>
          </a:ln>
        </p:spPr>
        <p:txBody>
          <a:bodyPr wrap="none" rtlCol="0">
            <a:spAutoFit/>
          </a:bodyPr>
          <a:lstStyle/>
          <a:p>
            <a:r>
              <a:rPr lang="en-US" b="1" dirty="0" smtClean="0">
                <a:solidFill>
                  <a:srgbClr val="FF0000"/>
                </a:solidFill>
              </a:rPr>
              <a:t>HWRF 2015</a:t>
            </a:r>
            <a:endParaRPr lang="en-US" b="1" dirty="0">
              <a:solidFill>
                <a:srgbClr val="FF000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2</a:t>
            </a:fld>
            <a:endParaRPr lang="en-US"/>
          </a:p>
        </p:txBody>
      </p:sp>
    </p:spTree>
    <p:extLst>
      <p:ext uri="{BB962C8B-B14F-4D97-AF65-F5344CB8AC3E}">
        <p14:creationId xmlns:p14="http://schemas.microsoft.com/office/powerpoint/2010/main" val="3210813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517" y="895739"/>
            <a:ext cx="2070100" cy="58039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687" y="1128697"/>
            <a:ext cx="739331" cy="50052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887" y="691594"/>
            <a:ext cx="2019300" cy="5791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9212" y="453424"/>
            <a:ext cx="2032000" cy="5842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6186" y="172724"/>
            <a:ext cx="2057400" cy="5778500"/>
          </a:xfrm>
          <a:prstGeom prst="rect">
            <a:avLst/>
          </a:prstGeom>
        </p:spPr>
      </p:pic>
      <p:grpSp>
        <p:nvGrpSpPr>
          <p:cNvPr id="10" name="Group 9"/>
          <p:cNvGrpSpPr/>
          <p:nvPr/>
        </p:nvGrpSpPr>
        <p:grpSpPr>
          <a:xfrm>
            <a:off x="11608186" y="759365"/>
            <a:ext cx="583814" cy="3688627"/>
            <a:chOff x="9725899" y="778026"/>
            <a:chExt cx="583814" cy="3688627"/>
          </a:xfrm>
        </p:grpSpPr>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9" name="TextBox 8"/>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2" name="TextBox 1"/>
          <p:cNvSpPr txBox="1"/>
          <p:nvPr/>
        </p:nvSpPr>
        <p:spPr>
          <a:xfrm>
            <a:off x="376459" y="113017"/>
            <a:ext cx="3435043" cy="707886"/>
          </a:xfrm>
          <a:prstGeom prst="rect">
            <a:avLst/>
          </a:prstGeom>
          <a:noFill/>
        </p:spPr>
        <p:txBody>
          <a:bodyPr wrap="none" rtlCol="0">
            <a:spAutoFit/>
          </a:bodyPr>
          <a:lstStyle/>
          <a:p>
            <a:r>
              <a:rPr lang="en-US" sz="4000" b="1" dirty="0" smtClean="0"/>
              <a:t>Edouard (2014)</a:t>
            </a:r>
            <a:endParaRPr lang="en-US" sz="4000" b="1" dirty="0"/>
          </a:p>
        </p:txBody>
      </p:sp>
      <p:sp>
        <p:nvSpPr>
          <p:cNvPr id="11" name="TextBox 10"/>
          <p:cNvSpPr txBox="1"/>
          <p:nvPr/>
        </p:nvSpPr>
        <p:spPr>
          <a:xfrm>
            <a:off x="972404" y="895739"/>
            <a:ext cx="1444626" cy="707886"/>
          </a:xfrm>
          <a:prstGeom prst="rect">
            <a:avLst/>
          </a:prstGeom>
          <a:noFill/>
        </p:spPr>
        <p:txBody>
          <a:bodyPr wrap="none" rtlCol="0">
            <a:spAutoFit/>
          </a:bodyPr>
          <a:lstStyle/>
          <a:p>
            <a:r>
              <a:rPr lang="en-US" sz="4000" b="1" smtClean="0"/>
              <a:t>09/14</a:t>
            </a:r>
            <a:endParaRPr lang="en-US" sz="4000" b="1" dirty="0"/>
          </a:p>
        </p:txBody>
      </p:sp>
      <p:sp>
        <p:nvSpPr>
          <p:cNvPr id="12" name="Rectangle 11"/>
          <p:cNvSpPr/>
          <p:nvPr/>
        </p:nvSpPr>
        <p:spPr>
          <a:xfrm>
            <a:off x="1795628" y="2369977"/>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769342" y="2329629"/>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14" name="Rectangle 13"/>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906071" y="6499606"/>
            <a:ext cx="1297150" cy="369332"/>
          </a:xfrm>
          <a:prstGeom prst="rect">
            <a:avLst/>
          </a:prstGeom>
          <a:solidFill>
            <a:schemeClr val="bg1"/>
          </a:solidFill>
          <a:ln w="76200">
            <a:solidFill>
              <a:srgbClr val="7030A0"/>
            </a:solidFill>
          </a:ln>
        </p:spPr>
        <p:txBody>
          <a:bodyPr wrap="none" rtlCol="0">
            <a:spAutoFit/>
          </a:bodyPr>
          <a:lstStyle/>
          <a:p>
            <a:r>
              <a:rPr lang="en-US" b="1" dirty="0" smtClean="0">
                <a:solidFill>
                  <a:srgbClr val="7030A0"/>
                </a:solidFill>
              </a:rPr>
              <a:t>HWRF 2016</a:t>
            </a:r>
            <a:endParaRPr lang="en-US" b="1" dirty="0">
              <a:solidFill>
                <a:srgbClr val="7030A0"/>
              </a:solidFill>
            </a:endParaRPr>
          </a:p>
        </p:txBody>
      </p:sp>
      <p:sp>
        <p:nvSpPr>
          <p:cNvPr id="16" name="Slide Number Placeholder 15"/>
          <p:cNvSpPr>
            <a:spLocks noGrp="1"/>
          </p:cNvSpPr>
          <p:nvPr>
            <p:ph type="sldNum" sz="quarter" idx="12"/>
          </p:nvPr>
        </p:nvSpPr>
        <p:spPr/>
        <p:txBody>
          <a:bodyPr/>
          <a:lstStyle/>
          <a:p>
            <a:fld id="{3EE25961-0CF5-C041-A7EE-57BD1992580B}" type="slidenum">
              <a:rPr lang="en-US" smtClean="0"/>
              <a:t>20</a:t>
            </a:fld>
            <a:endParaRPr lang="en-US"/>
          </a:p>
        </p:txBody>
      </p:sp>
    </p:spTree>
    <p:extLst>
      <p:ext uri="{BB962C8B-B14F-4D97-AF65-F5344CB8AC3E}">
        <p14:creationId xmlns:p14="http://schemas.microsoft.com/office/powerpoint/2010/main" val="1836891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485" y="895739"/>
            <a:ext cx="2006600" cy="5778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298" y="691579"/>
            <a:ext cx="2044700" cy="5753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397" y="462019"/>
            <a:ext cx="2032000" cy="57531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6387" y="229137"/>
            <a:ext cx="2032000" cy="5715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6740" y="1128697"/>
            <a:ext cx="739331" cy="5005202"/>
          </a:xfrm>
          <a:prstGeom prst="rect">
            <a:avLst/>
          </a:prstGeom>
        </p:spPr>
      </p:pic>
      <p:grpSp>
        <p:nvGrpSpPr>
          <p:cNvPr id="10" name="Group 9"/>
          <p:cNvGrpSpPr/>
          <p:nvPr/>
        </p:nvGrpSpPr>
        <p:grpSpPr>
          <a:xfrm>
            <a:off x="11608186" y="759365"/>
            <a:ext cx="583814" cy="3688627"/>
            <a:chOff x="9725899" y="778026"/>
            <a:chExt cx="583814" cy="3688627"/>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3" name="TextBox 12"/>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15" name="TextBox 14"/>
          <p:cNvSpPr txBox="1"/>
          <p:nvPr/>
        </p:nvSpPr>
        <p:spPr>
          <a:xfrm>
            <a:off x="376459" y="113017"/>
            <a:ext cx="3435043" cy="707886"/>
          </a:xfrm>
          <a:prstGeom prst="rect">
            <a:avLst/>
          </a:prstGeom>
          <a:noFill/>
        </p:spPr>
        <p:txBody>
          <a:bodyPr wrap="none" rtlCol="0">
            <a:spAutoFit/>
          </a:bodyPr>
          <a:lstStyle/>
          <a:p>
            <a:r>
              <a:rPr lang="en-US" sz="4000" b="1" dirty="0" smtClean="0"/>
              <a:t>Edouard (2014)</a:t>
            </a:r>
            <a:endParaRPr lang="en-US" sz="4000" b="1" dirty="0"/>
          </a:p>
        </p:txBody>
      </p:sp>
      <p:sp>
        <p:nvSpPr>
          <p:cNvPr id="16" name="TextBox 15"/>
          <p:cNvSpPr txBox="1"/>
          <p:nvPr/>
        </p:nvSpPr>
        <p:spPr>
          <a:xfrm>
            <a:off x="972404" y="895739"/>
            <a:ext cx="1444626" cy="707886"/>
          </a:xfrm>
          <a:prstGeom prst="rect">
            <a:avLst/>
          </a:prstGeom>
          <a:noFill/>
        </p:spPr>
        <p:txBody>
          <a:bodyPr wrap="none" rtlCol="0">
            <a:spAutoFit/>
          </a:bodyPr>
          <a:lstStyle/>
          <a:p>
            <a:r>
              <a:rPr lang="en-US" sz="4000" b="1" dirty="0" smtClean="0"/>
              <a:t>09/15</a:t>
            </a:r>
            <a:endParaRPr lang="en-US" sz="4000" b="1" dirty="0"/>
          </a:p>
        </p:txBody>
      </p:sp>
      <p:sp>
        <p:nvSpPr>
          <p:cNvPr id="17" name="Rectangle 16"/>
          <p:cNvSpPr/>
          <p:nvPr/>
        </p:nvSpPr>
        <p:spPr>
          <a:xfrm>
            <a:off x="1806834" y="3413606"/>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780548" y="3373258"/>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19" name="Rectangle 18"/>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906071" y="6499606"/>
            <a:ext cx="1297150" cy="369332"/>
          </a:xfrm>
          <a:prstGeom prst="rect">
            <a:avLst/>
          </a:prstGeom>
          <a:solidFill>
            <a:schemeClr val="bg1"/>
          </a:solidFill>
          <a:ln w="76200">
            <a:solidFill>
              <a:srgbClr val="7030A0"/>
            </a:solidFill>
          </a:ln>
        </p:spPr>
        <p:txBody>
          <a:bodyPr wrap="none" rtlCol="0">
            <a:spAutoFit/>
          </a:bodyPr>
          <a:lstStyle/>
          <a:p>
            <a:r>
              <a:rPr lang="en-US" b="1" dirty="0" smtClean="0">
                <a:solidFill>
                  <a:srgbClr val="7030A0"/>
                </a:solidFill>
              </a:rPr>
              <a:t>HWRF 2016</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21</a:t>
            </a:fld>
            <a:endParaRPr lang="en-US"/>
          </a:p>
        </p:txBody>
      </p:sp>
    </p:spTree>
    <p:extLst>
      <p:ext uri="{BB962C8B-B14F-4D97-AF65-F5344CB8AC3E}">
        <p14:creationId xmlns:p14="http://schemas.microsoft.com/office/powerpoint/2010/main" val="355226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910" y="911551"/>
            <a:ext cx="2032000" cy="57785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692" y="677488"/>
            <a:ext cx="2044700" cy="57531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153" y="439436"/>
            <a:ext cx="2019300" cy="58039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2563" y="174951"/>
            <a:ext cx="2057400" cy="58039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165" y="1163170"/>
            <a:ext cx="739331" cy="5005202"/>
          </a:xfrm>
          <a:prstGeom prst="rect">
            <a:avLst/>
          </a:prstGeom>
        </p:spPr>
      </p:pic>
      <p:grpSp>
        <p:nvGrpSpPr>
          <p:cNvPr id="11" name="Group 10"/>
          <p:cNvGrpSpPr/>
          <p:nvPr/>
        </p:nvGrpSpPr>
        <p:grpSpPr>
          <a:xfrm>
            <a:off x="11608186" y="775177"/>
            <a:ext cx="583814" cy="3688627"/>
            <a:chOff x="9725899" y="778026"/>
            <a:chExt cx="583814" cy="3688627"/>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3" name="TextBox 12"/>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14" name="TextBox 13"/>
          <p:cNvSpPr txBox="1"/>
          <p:nvPr/>
        </p:nvSpPr>
        <p:spPr>
          <a:xfrm>
            <a:off x="376459" y="113017"/>
            <a:ext cx="3435043" cy="707886"/>
          </a:xfrm>
          <a:prstGeom prst="rect">
            <a:avLst/>
          </a:prstGeom>
          <a:noFill/>
        </p:spPr>
        <p:txBody>
          <a:bodyPr wrap="none" rtlCol="0">
            <a:spAutoFit/>
          </a:bodyPr>
          <a:lstStyle/>
          <a:p>
            <a:r>
              <a:rPr lang="en-US" sz="4000" b="1" dirty="0" smtClean="0"/>
              <a:t>Edouard (2014)</a:t>
            </a:r>
            <a:endParaRPr lang="en-US" sz="4000" b="1" dirty="0"/>
          </a:p>
        </p:txBody>
      </p:sp>
      <p:sp>
        <p:nvSpPr>
          <p:cNvPr id="15" name="TextBox 14"/>
          <p:cNvSpPr txBox="1"/>
          <p:nvPr/>
        </p:nvSpPr>
        <p:spPr>
          <a:xfrm>
            <a:off x="972404" y="895739"/>
            <a:ext cx="1444626" cy="707886"/>
          </a:xfrm>
          <a:prstGeom prst="rect">
            <a:avLst/>
          </a:prstGeom>
          <a:noFill/>
        </p:spPr>
        <p:txBody>
          <a:bodyPr wrap="none" rtlCol="0">
            <a:spAutoFit/>
          </a:bodyPr>
          <a:lstStyle/>
          <a:p>
            <a:r>
              <a:rPr lang="en-US" sz="4000" b="1" dirty="0" smtClean="0"/>
              <a:t>09/16</a:t>
            </a:r>
          </a:p>
        </p:txBody>
      </p:sp>
      <p:sp>
        <p:nvSpPr>
          <p:cNvPr id="16" name="Rectangle 15"/>
          <p:cNvSpPr/>
          <p:nvPr/>
        </p:nvSpPr>
        <p:spPr>
          <a:xfrm>
            <a:off x="1755130" y="459791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728844" y="4557570"/>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18" name="Rectangle 17"/>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906071" y="6499606"/>
            <a:ext cx="1297150" cy="369332"/>
          </a:xfrm>
          <a:prstGeom prst="rect">
            <a:avLst/>
          </a:prstGeom>
          <a:solidFill>
            <a:schemeClr val="bg1"/>
          </a:solidFill>
          <a:ln w="76200">
            <a:solidFill>
              <a:srgbClr val="7030A0"/>
            </a:solidFill>
          </a:ln>
        </p:spPr>
        <p:txBody>
          <a:bodyPr wrap="none" rtlCol="0">
            <a:spAutoFit/>
          </a:bodyPr>
          <a:lstStyle/>
          <a:p>
            <a:r>
              <a:rPr lang="en-US" b="1" dirty="0" smtClean="0">
                <a:solidFill>
                  <a:srgbClr val="7030A0"/>
                </a:solidFill>
              </a:rPr>
              <a:t>HWRF 2016</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22</a:t>
            </a:fld>
            <a:endParaRPr lang="en-US"/>
          </a:p>
        </p:txBody>
      </p:sp>
    </p:spTree>
    <p:extLst>
      <p:ext uri="{BB962C8B-B14F-4D97-AF65-F5344CB8AC3E}">
        <p14:creationId xmlns:p14="http://schemas.microsoft.com/office/powerpoint/2010/main" val="30295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2331" y="484094"/>
            <a:ext cx="10555838" cy="3539430"/>
          </a:xfrm>
          <a:prstGeom prst="rect">
            <a:avLst/>
          </a:prstGeom>
          <a:noFill/>
        </p:spPr>
        <p:txBody>
          <a:bodyPr wrap="none" rtlCol="0">
            <a:spAutoFit/>
          </a:bodyPr>
          <a:lstStyle/>
          <a:p>
            <a:r>
              <a:rPr lang="en-US" sz="3200" b="1" dirty="0" smtClean="0"/>
              <a:t>Take home messages</a:t>
            </a:r>
          </a:p>
          <a:p>
            <a:endParaRPr lang="en-US" sz="3200" b="1" dirty="0" smtClean="0"/>
          </a:p>
          <a:p>
            <a:pPr marL="285750" indent="-285750">
              <a:buFont typeface="Arial" charset="0"/>
              <a:buChar char="•"/>
            </a:pPr>
            <a:r>
              <a:rPr lang="en-US" sz="3200" b="1" dirty="0" smtClean="0"/>
              <a:t>Clear </a:t>
            </a:r>
            <a:r>
              <a:rPr lang="en-US" sz="3200" b="1" dirty="0"/>
              <a:t>secondary wind maxima in </a:t>
            </a:r>
            <a:r>
              <a:rPr lang="en-US" sz="3200" b="1" dirty="0">
                <a:solidFill>
                  <a:srgbClr val="FF0000"/>
                </a:solidFill>
              </a:rPr>
              <a:t>all</a:t>
            </a:r>
            <a:r>
              <a:rPr lang="en-US" sz="3200" b="1" dirty="0"/>
              <a:t> </a:t>
            </a:r>
            <a:r>
              <a:rPr lang="en-US" sz="3200" b="1" dirty="0" smtClean="0"/>
              <a:t>integrations</a:t>
            </a:r>
          </a:p>
          <a:p>
            <a:pPr marL="742950" lvl="1" indent="-285750">
              <a:buFont typeface="Arial" charset="0"/>
              <a:buChar char="•"/>
            </a:pPr>
            <a:r>
              <a:rPr lang="en-US" sz="3200" b="1" dirty="0" smtClean="0"/>
              <a:t>Encouragingly </a:t>
            </a:r>
            <a:r>
              <a:rPr lang="en-US" sz="3200" b="1" dirty="0"/>
              <a:t>long </a:t>
            </a:r>
            <a:r>
              <a:rPr lang="en-US" sz="3200" b="1" dirty="0" smtClean="0"/>
              <a:t>lasting</a:t>
            </a:r>
          </a:p>
          <a:p>
            <a:pPr marL="742950" lvl="1" indent="-285750">
              <a:buFont typeface="Arial" charset="0"/>
              <a:buChar char="•"/>
            </a:pPr>
            <a:r>
              <a:rPr lang="en-US" sz="3200" b="1" dirty="0" smtClean="0"/>
              <a:t>Do </a:t>
            </a:r>
            <a:r>
              <a:rPr lang="en-US" sz="3200" b="1" dirty="0"/>
              <a:t>not necessarily form too close to the primary </a:t>
            </a:r>
            <a:r>
              <a:rPr lang="en-US" sz="3200" b="1" dirty="0" smtClean="0"/>
              <a:t>eyewall</a:t>
            </a:r>
          </a:p>
          <a:p>
            <a:pPr marL="285750" indent="-285750">
              <a:buFont typeface="Arial" charset="0"/>
              <a:buChar char="•"/>
            </a:pPr>
            <a:r>
              <a:rPr lang="en-US" sz="3200" b="1" dirty="0" smtClean="0"/>
              <a:t>Large diversity in radius of origin and evolution</a:t>
            </a:r>
          </a:p>
          <a:p>
            <a:r>
              <a:rPr lang="en-US" sz="3200" b="1" dirty="0"/>
              <a:t>	</a:t>
            </a:r>
          </a:p>
        </p:txBody>
      </p:sp>
      <p:sp>
        <p:nvSpPr>
          <p:cNvPr id="2" name="Slide Number Placeholder 1"/>
          <p:cNvSpPr>
            <a:spLocks noGrp="1"/>
          </p:cNvSpPr>
          <p:nvPr>
            <p:ph type="sldNum" sz="quarter" idx="12"/>
          </p:nvPr>
        </p:nvSpPr>
        <p:spPr/>
        <p:txBody>
          <a:bodyPr/>
          <a:lstStyle/>
          <a:p>
            <a:fld id="{3EE25961-0CF5-C041-A7EE-57BD1992580B}" type="slidenum">
              <a:rPr lang="en-US" smtClean="0"/>
              <a:t>23</a:t>
            </a:fld>
            <a:endParaRPr lang="en-US"/>
          </a:p>
        </p:txBody>
      </p:sp>
    </p:spTree>
    <p:extLst>
      <p:ext uri="{BB962C8B-B14F-4D97-AF65-F5344CB8AC3E}">
        <p14:creationId xmlns:p14="http://schemas.microsoft.com/office/powerpoint/2010/main" val="9891658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9478" y="1704594"/>
            <a:ext cx="212246" cy="4730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16200000">
            <a:off x="-29076" y="587860"/>
            <a:ext cx="429357" cy="307777"/>
          </a:xfrm>
          <a:prstGeom prst="rect">
            <a:avLst/>
          </a:prstGeom>
          <a:noFill/>
        </p:spPr>
        <p:txBody>
          <a:bodyPr wrap="square" rtlCol="0">
            <a:spAutoFit/>
          </a:bodyPr>
          <a:lstStyle/>
          <a:p>
            <a:r>
              <a:rPr lang="en-US" sz="1400" b="1" dirty="0" smtClean="0"/>
              <a:t>H4</a:t>
            </a:r>
            <a:endParaRPr lang="en-US" sz="1400" b="1" dirty="0"/>
          </a:p>
        </p:txBody>
      </p:sp>
      <p:sp>
        <p:nvSpPr>
          <p:cNvPr id="4" name="Slide Number Placeholder 3"/>
          <p:cNvSpPr>
            <a:spLocks noGrp="1"/>
          </p:cNvSpPr>
          <p:nvPr>
            <p:ph type="sldNum" sz="quarter" idx="12"/>
          </p:nvPr>
        </p:nvSpPr>
        <p:spPr/>
        <p:txBody>
          <a:bodyPr/>
          <a:lstStyle/>
          <a:p>
            <a:fld id="{3EE25961-0CF5-C041-A7EE-57BD1992580B}" type="slidenum">
              <a:rPr lang="en-US" smtClean="0"/>
              <a:t>24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94" y="0"/>
            <a:ext cx="5403273" cy="37081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791" y="653"/>
            <a:ext cx="5308600" cy="5321300"/>
          </a:xfrm>
          <a:prstGeom prst="rect">
            <a:avLst/>
          </a:prstGeom>
        </p:spPr>
      </p:pic>
      <p:cxnSp>
        <p:nvCxnSpPr>
          <p:cNvPr id="9" name="Straight Arrow Connector 8"/>
          <p:cNvCxnSpPr/>
          <p:nvPr/>
        </p:nvCxnSpPr>
        <p:spPr>
          <a:xfrm>
            <a:off x="3405352" y="892524"/>
            <a:ext cx="5469707" cy="176877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478" y="1386490"/>
            <a:ext cx="212246" cy="28991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478" y="942342"/>
            <a:ext cx="212246" cy="44920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9478" y="488708"/>
            <a:ext cx="212246" cy="44920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16200000">
            <a:off x="-29076" y="1795321"/>
            <a:ext cx="429355" cy="307777"/>
          </a:xfrm>
          <a:prstGeom prst="rect">
            <a:avLst/>
          </a:prstGeom>
          <a:noFill/>
        </p:spPr>
        <p:txBody>
          <a:bodyPr wrap="square" rtlCol="0">
            <a:spAutoFit/>
          </a:bodyPr>
          <a:lstStyle/>
          <a:p>
            <a:r>
              <a:rPr lang="en-US" sz="1400" b="1" dirty="0" smtClean="0"/>
              <a:t>H1</a:t>
            </a:r>
            <a:endParaRPr lang="en-US" sz="1400" b="1" dirty="0"/>
          </a:p>
        </p:txBody>
      </p:sp>
      <p:sp>
        <p:nvSpPr>
          <p:cNvPr id="17" name="TextBox 16"/>
          <p:cNvSpPr txBox="1"/>
          <p:nvPr/>
        </p:nvSpPr>
        <p:spPr>
          <a:xfrm rot="16200000">
            <a:off x="-29076" y="1371142"/>
            <a:ext cx="429357" cy="307777"/>
          </a:xfrm>
          <a:prstGeom prst="rect">
            <a:avLst/>
          </a:prstGeom>
          <a:noFill/>
        </p:spPr>
        <p:txBody>
          <a:bodyPr wrap="square" rtlCol="0">
            <a:spAutoFit/>
          </a:bodyPr>
          <a:lstStyle/>
          <a:p>
            <a:r>
              <a:rPr lang="en-US" sz="1400" b="1" dirty="0" smtClean="0"/>
              <a:t>H2</a:t>
            </a:r>
            <a:endParaRPr lang="en-US" sz="1400" b="1" dirty="0"/>
          </a:p>
        </p:txBody>
      </p:sp>
      <p:sp>
        <p:nvSpPr>
          <p:cNvPr id="18" name="TextBox 17"/>
          <p:cNvSpPr txBox="1"/>
          <p:nvPr/>
        </p:nvSpPr>
        <p:spPr>
          <a:xfrm rot="16200000">
            <a:off x="-65835" y="990650"/>
            <a:ext cx="503452" cy="307200"/>
          </a:xfrm>
          <a:prstGeom prst="rect">
            <a:avLst/>
          </a:prstGeom>
          <a:noFill/>
        </p:spPr>
        <p:txBody>
          <a:bodyPr wrap="square" rtlCol="0">
            <a:spAutoFit/>
          </a:bodyPr>
          <a:lstStyle/>
          <a:p>
            <a:r>
              <a:rPr lang="en-US" sz="1400" b="1" dirty="0" smtClean="0"/>
              <a:t>H3</a:t>
            </a:r>
            <a:endParaRPr lang="en-US" sz="1400" b="1" dirty="0"/>
          </a:p>
        </p:txBody>
      </p:sp>
    </p:spTree>
    <p:extLst>
      <p:ext uri="{BB962C8B-B14F-4D97-AF65-F5344CB8AC3E}">
        <p14:creationId xmlns:p14="http://schemas.microsoft.com/office/powerpoint/2010/main" val="15511292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3816" y="170643"/>
            <a:ext cx="1859095" cy="5469338"/>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790" y="275005"/>
            <a:ext cx="1895078" cy="5553297"/>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09" y="1214591"/>
            <a:ext cx="1883083" cy="5565291"/>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3192" y="1063232"/>
            <a:ext cx="1871089" cy="543335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3455" y="820903"/>
            <a:ext cx="1907072" cy="5445349"/>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9701" y="587390"/>
            <a:ext cx="1871089" cy="5457344"/>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139" y="1429797"/>
            <a:ext cx="713969" cy="4833502"/>
          </a:xfrm>
          <a:prstGeom prst="rect">
            <a:avLst/>
          </a:prstGeom>
        </p:spPr>
      </p:pic>
      <p:sp>
        <p:nvSpPr>
          <p:cNvPr id="14" name="TextBox 13"/>
          <p:cNvSpPr txBox="1"/>
          <p:nvPr/>
        </p:nvSpPr>
        <p:spPr>
          <a:xfrm>
            <a:off x="376459" y="113017"/>
            <a:ext cx="3390928" cy="707886"/>
          </a:xfrm>
          <a:prstGeom prst="rect">
            <a:avLst/>
          </a:prstGeom>
          <a:noFill/>
        </p:spPr>
        <p:txBody>
          <a:bodyPr wrap="none" rtlCol="0">
            <a:spAutoFit/>
          </a:bodyPr>
          <a:lstStyle/>
          <a:p>
            <a:r>
              <a:rPr lang="en-US" sz="4000" b="1" dirty="0" smtClean="0"/>
              <a:t>Gonzalo (2014)</a:t>
            </a:r>
            <a:endParaRPr lang="en-US" sz="4000" b="1" dirty="0"/>
          </a:p>
        </p:txBody>
      </p:sp>
      <p:sp>
        <p:nvSpPr>
          <p:cNvPr id="18" name="Rectangle 17"/>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EE25961-0CF5-C041-A7EE-57BD1992580B}" type="slidenum">
              <a:rPr lang="en-US" smtClean="0"/>
              <a:t>25</a:t>
            </a:fld>
            <a:endParaRPr lang="en-US"/>
          </a:p>
        </p:txBody>
      </p:sp>
      <p:grpSp>
        <p:nvGrpSpPr>
          <p:cNvPr id="10" name="Group 9"/>
          <p:cNvGrpSpPr/>
          <p:nvPr/>
        </p:nvGrpSpPr>
        <p:grpSpPr>
          <a:xfrm>
            <a:off x="171116" y="2806263"/>
            <a:ext cx="11984859" cy="1403130"/>
            <a:chOff x="1759932" y="4543038"/>
            <a:chExt cx="9848254" cy="1586204"/>
          </a:xfrm>
        </p:grpSpPr>
        <p:sp>
          <p:nvSpPr>
            <p:cNvPr id="17" name="TextBox 16"/>
            <p:cNvSpPr txBox="1"/>
            <p:nvPr/>
          </p:nvSpPr>
          <p:spPr>
            <a:xfrm>
              <a:off x="1759932" y="4588174"/>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16" name="Rectangle 15"/>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0906071" y="6499606"/>
            <a:ext cx="1297150" cy="369332"/>
          </a:xfrm>
          <a:prstGeom prst="rect">
            <a:avLst/>
          </a:prstGeom>
          <a:solidFill>
            <a:schemeClr val="bg1"/>
          </a:solidFill>
          <a:ln w="76200">
            <a:solidFill>
              <a:srgbClr val="7030A0"/>
            </a:solidFill>
          </a:ln>
        </p:spPr>
        <p:txBody>
          <a:bodyPr wrap="none" rtlCol="0">
            <a:spAutoFit/>
          </a:bodyPr>
          <a:lstStyle/>
          <a:p>
            <a:r>
              <a:rPr lang="en-US" b="1" dirty="0" smtClean="0">
                <a:solidFill>
                  <a:srgbClr val="7030A0"/>
                </a:solidFill>
              </a:rPr>
              <a:t>HWRF 2016</a:t>
            </a:r>
            <a:endParaRPr lang="en-US" b="1" dirty="0">
              <a:solidFill>
                <a:srgbClr val="7030A0"/>
              </a:solidFill>
            </a:endParaRPr>
          </a:p>
        </p:txBody>
      </p:sp>
    </p:spTree>
    <p:extLst>
      <p:ext uri="{BB962C8B-B14F-4D97-AF65-F5344CB8AC3E}">
        <p14:creationId xmlns:p14="http://schemas.microsoft.com/office/powerpoint/2010/main" val="15037891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3816" y="170643"/>
            <a:ext cx="1859095" cy="5469338"/>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790" y="275005"/>
            <a:ext cx="1895078" cy="5553297"/>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09" y="1214591"/>
            <a:ext cx="1883083" cy="5565291"/>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3192" y="1063232"/>
            <a:ext cx="1871089" cy="543335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3455" y="820903"/>
            <a:ext cx="1907072" cy="5445349"/>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9701" y="587390"/>
            <a:ext cx="1871089" cy="5457344"/>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139" y="1429797"/>
            <a:ext cx="713969" cy="4833502"/>
          </a:xfrm>
          <a:prstGeom prst="rect">
            <a:avLst/>
          </a:prstGeom>
        </p:spPr>
      </p:pic>
      <p:sp>
        <p:nvSpPr>
          <p:cNvPr id="14" name="TextBox 13"/>
          <p:cNvSpPr txBox="1"/>
          <p:nvPr/>
        </p:nvSpPr>
        <p:spPr>
          <a:xfrm>
            <a:off x="376459" y="113017"/>
            <a:ext cx="3390928" cy="707886"/>
          </a:xfrm>
          <a:prstGeom prst="rect">
            <a:avLst/>
          </a:prstGeom>
          <a:noFill/>
        </p:spPr>
        <p:txBody>
          <a:bodyPr wrap="none" rtlCol="0">
            <a:spAutoFit/>
          </a:bodyPr>
          <a:lstStyle/>
          <a:p>
            <a:r>
              <a:rPr lang="en-US" sz="4000" b="1" dirty="0" smtClean="0"/>
              <a:t>Gonzalo (2014)</a:t>
            </a:r>
            <a:endParaRPr lang="en-US" sz="4000" b="1" dirty="0"/>
          </a:p>
        </p:txBody>
      </p:sp>
      <p:sp>
        <p:nvSpPr>
          <p:cNvPr id="18" name="Rectangle 17"/>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EE25961-0CF5-C041-A7EE-57BD1992580B}" type="slidenum">
              <a:rPr lang="en-US" smtClean="0"/>
              <a:t>26</a:t>
            </a:fld>
            <a:endParaRPr lang="en-US"/>
          </a:p>
        </p:txBody>
      </p:sp>
      <p:grpSp>
        <p:nvGrpSpPr>
          <p:cNvPr id="10" name="Group 9"/>
          <p:cNvGrpSpPr/>
          <p:nvPr/>
        </p:nvGrpSpPr>
        <p:grpSpPr>
          <a:xfrm>
            <a:off x="171116" y="2806263"/>
            <a:ext cx="11984859" cy="1403130"/>
            <a:chOff x="1759932" y="4543038"/>
            <a:chExt cx="9848254" cy="1586204"/>
          </a:xfrm>
        </p:grpSpPr>
        <p:sp>
          <p:nvSpPr>
            <p:cNvPr id="17" name="TextBox 16"/>
            <p:cNvSpPr txBox="1"/>
            <p:nvPr/>
          </p:nvSpPr>
          <p:spPr>
            <a:xfrm>
              <a:off x="1759932" y="4588174"/>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16" name="Rectangle 15"/>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0906071" y="6499606"/>
            <a:ext cx="1297150" cy="369332"/>
          </a:xfrm>
          <a:prstGeom prst="rect">
            <a:avLst/>
          </a:prstGeom>
          <a:solidFill>
            <a:schemeClr val="bg1"/>
          </a:solidFill>
          <a:ln w="76200">
            <a:solidFill>
              <a:srgbClr val="7030A0"/>
            </a:solidFill>
          </a:ln>
        </p:spPr>
        <p:txBody>
          <a:bodyPr wrap="none" rtlCol="0">
            <a:spAutoFit/>
          </a:bodyPr>
          <a:lstStyle/>
          <a:p>
            <a:r>
              <a:rPr lang="en-US" b="1" dirty="0" smtClean="0">
                <a:solidFill>
                  <a:srgbClr val="7030A0"/>
                </a:solidFill>
              </a:rPr>
              <a:t>HWRF 2016</a:t>
            </a:r>
            <a:endParaRPr lang="en-US" b="1" dirty="0">
              <a:solidFill>
                <a:srgbClr val="7030A0"/>
              </a:solidFill>
            </a:endParaRPr>
          </a:p>
        </p:txBody>
      </p:sp>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335" y="4486390"/>
            <a:ext cx="2026227" cy="1839191"/>
          </a:xfrm>
          <a:prstGeom prst="rect">
            <a:avLst/>
          </a:prstGeom>
        </p:spPr>
      </p:pic>
      <p:sp>
        <p:nvSpPr>
          <p:cNvPr id="32" name="TextBox 31"/>
          <p:cNvSpPr txBox="1"/>
          <p:nvPr/>
        </p:nvSpPr>
        <p:spPr>
          <a:xfrm>
            <a:off x="2009375" y="4434275"/>
            <a:ext cx="699230" cy="369332"/>
          </a:xfrm>
          <a:prstGeom prst="rect">
            <a:avLst/>
          </a:prstGeom>
          <a:noFill/>
        </p:spPr>
        <p:txBody>
          <a:bodyPr wrap="none" rtlCol="0">
            <a:spAutoFit/>
          </a:bodyPr>
          <a:lstStyle/>
          <a:p>
            <a:r>
              <a:rPr lang="en-US" b="1" dirty="0" err="1" smtClean="0"/>
              <a:t>Hr</a:t>
            </a:r>
            <a:r>
              <a:rPr lang="en-US" b="1" dirty="0" smtClean="0"/>
              <a:t> 77</a:t>
            </a:r>
            <a:endParaRPr lang="en-US" b="1" dirty="0"/>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7074" y="4512852"/>
            <a:ext cx="1937153" cy="1852666"/>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2904" y="4512852"/>
            <a:ext cx="1937153" cy="1852666"/>
          </a:xfrm>
          <a:prstGeom prst="rect">
            <a:avLst/>
          </a:prstGeom>
        </p:spPr>
      </p:pic>
      <p:sp>
        <p:nvSpPr>
          <p:cNvPr id="34" name="TextBox 33"/>
          <p:cNvSpPr txBox="1"/>
          <p:nvPr/>
        </p:nvSpPr>
        <p:spPr>
          <a:xfrm>
            <a:off x="4039058" y="4449590"/>
            <a:ext cx="699230" cy="369332"/>
          </a:xfrm>
          <a:prstGeom prst="rect">
            <a:avLst/>
          </a:prstGeom>
          <a:noFill/>
        </p:spPr>
        <p:txBody>
          <a:bodyPr wrap="none" rtlCol="0">
            <a:spAutoFit/>
          </a:bodyPr>
          <a:lstStyle/>
          <a:p>
            <a:r>
              <a:rPr lang="en-US" b="1" dirty="0" err="1" smtClean="0"/>
              <a:t>Hr</a:t>
            </a:r>
            <a:r>
              <a:rPr lang="en-US" b="1" dirty="0" smtClean="0"/>
              <a:t> 75</a:t>
            </a:r>
            <a:endParaRPr lang="en-US" b="1" dirty="0"/>
          </a:p>
        </p:txBody>
      </p:sp>
      <p:sp>
        <p:nvSpPr>
          <p:cNvPr id="36" name="TextBox 35"/>
          <p:cNvSpPr txBox="1"/>
          <p:nvPr/>
        </p:nvSpPr>
        <p:spPr>
          <a:xfrm>
            <a:off x="5957135" y="4464493"/>
            <a:ext cx="699230" cy="369332"/>
          </a:xfrm>
          <a:prstGeom prst="rect">
            <a:avLst/>
          </a:prstGeom>
          <a:noFill/>
        </p:spPr>
        <p:txBody>
          <a:bodyPr wrap="none" rtlCol="0">
            <a:spAutoFit/>
          </a:bodyPr>
          <a:lstStyle/>
          <a:p>
            <a:r>
              <a:rPr lang="en-US" b="1" dirty="0" err="1" smtClean="0"/>
              <a:t>Hr</a:t>
            </a:r>
            <a:r>
              <a:rPr lang="en-US" b="1" dirty="0" smtClean="0"/>
              <a:t> 69</a:t>
            </a:r>
            <a:endParaRPr lang="en-US" b="1" dirty="0"/>
          </a:p>
        </p:txBody>
      </p:sp>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3391" y="4512852"/>
            <a:ext cx="1992405" cy="1820472"/>
          </a:xfrm>
          <a:prstGeom prst="rect">
            <a:avLst/>
          </a:prstGeom>
        </p:spPr>
      </p:pic>
      <p:sp>
        <p:nvSpPr>
          <p:cNvPr id="38" name="TextBox 37"/>
          <p:cNvSpPr txBox="1"/>
          <p:nvPr/>
        </p:nvSpPr>
        <p:spPr>
          <a:xfrm>
            <a:off x="7751358" y="4464493"/>
            <a:ext cx="699230" cy="369332"/>
          </a:xfrm>
          <a:prstGeom prst="rect">
            <a:avLst/>
          </a:prstGeom>
          <a:noFill/>
        </p:spPr>
        <p:txBody>
          <a:bodyPr wrap="none" rtlCol="0">
            <a:spAutoFit/>
          </a:bodyPr>
          <a:lstStyle/>
          <a:p>
            <a:r>
              <a:rPr lang="en-US" b="1" dirty="0" err="1" smtClean="0"/>
              <a:t>Hr</a:t>
            </a:r>
            <a:r>
              <a:rPr lang="en-US" b="1" dirty="0" smtClean="0"/>
              <a:t> 87</a:t>
            </a:r>
            <a:endParaRPr lang="en-US" b="1" dirty="0"/>
          </a:p>
        </p:txBody>
      </p:sp>
      <p:pic>
        <p:nvPicPr>
          <p:cNvPr id="39" name="Picture 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1913" y="4660550"/>
            <a:ext cx="1784666" cy="1672774"/>
          </a:xfrm>
          <a:prstGeom prst="rect">
            <a:avLst/>
          </a:prstGeom>
        </p:spPr>
      </p:pic>
      <p:sp>
        <p:nvSpPr>
          <p:cNvPr id="41" name="TextBox 40"/>
          <p:cNvSpPr txBox="1"/>
          <p:nvPr/>
        </p:nvSpPr>
        <p:spPr>
          <a:xfrm>
            <a:off x="11458881" y="4396367"/>
            <a:ext cx="699230" cy="369332"/>
          </a:xfrm>
          <a:prstGeom prst="rect">
            <a:avLst/>
          </a:prstGeom>
          <a:noFill/>
        </p:spPr>
        <p:txBody>
          <a:bodyPr wrap="none" rtlCol="0">
            <a:spAutoFit/>
          </a:bodyPr>
          <a:lstStyle/>
          <a:p>
            <a:r>
              <a:rPr lang="en-US" b="1" dirty="0" err="1" smtClean="0"/>
              <a:t>Hr</a:t>
            </a:r>
            <a:r>
              <a:rPr lang="en-US" b="1" dirty="0" smtClean="0"/>
              <a:t> 69</a:t>
            </a:r>
            <a:endParaRPr lang="en-US" b="1" dirty="0"/>
          </a:p>
        </p:txBody>
      </p:sp>
      <p:pic>
        <p:nvPicPr>
          <p:cNvPr id="42" name="Picture 4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46836" y="4529663"/>
            <a:ext cx="1832566" cy="1803662"/>
          </a:xfrm>
          <a:prstGeom prst="rect">
            <a:avLst/>
          </a:prstGeom>
        </p:spPr>
      </p:pic>
      <p:sp>
        <p:nvSpPr>
          <p:cNvPr id="43" name="TextBox 42"/>
          <p:cNvSpPr txBox="1"/>
          <p:nvPr/>
        </p:nvSpPr>
        <p:spPr>
          <a:xfrm>
            <a:off x="9636212" y="4459818"/>
            <a:ext cx="699230" cy="369332"/>
          </a:xfrm>
          <a:prstGeom prst="rect">
            <a:avLst/>
          </a:prstGeom>
          <a:noFill/>
        </p:spPr>
        <p:txBody>
          <a:bodyPr wrap="none" rtlCol="0">
            <a:spAutoFit/>
          </a:bodyPr>
          <a:lstStyle/>
          <a:p>
            <a:r>
              <a:rPr lang="en-US" b="1" dirty="0" err="1" smtClean="0"/>
              <a:t>Hr</a:t>
            </a:r>
            <a:r>
              <a:rPr lang="en-US" b="1" dirty="0" smtClean="0"/>
              <a:t> 84</a:t>
            </a:r>
            <a:endParaRPr lang="en-US" b="1" dirty="0"/>
          </a:p>
        </p:txBody>
      </p:sp>
    </p:spTree>
    <p:extLst>
      <p:ext uri="{BB962C8B-B14F-4D97-AF65-F5344CB8AC3E}">
        <p14:creationId xmlns:p14="http://schemas.microsoft.com/office/powerpoint/2010/main" val="448933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E25961-0CF5-C041-A7EE-57BD1992580B}" type="slidenum">
              <a:rPr lang="en-US" smtClean="0"/>
              <a:t>27</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116" y="28896"/>
            <a:ext cx="5156702" cy="3594847"/>
          </a:xfrm>
          <a:prstGeom prst="rect">
            <a:avLst/>
          </a:prstGeom>
        </p:spPr>
      </p:pic>
      <p:grpSp>
        <p:nvGrpSpPr>
          <p:cNvPr id="35" name="Group 34"/>
          <p:cNvGrpSpPr/>
          <p:nvPr/>
        </p:nvGrpSpPr>
        <p:grpSpPr>
          <a:xfrm>
            <a:off x="189877" y="961686"/>
            <a:ext cx="11922927" cy="4690968"/>
            <a:chOff x="189877" y="961686"/>
            <a:chExt cx="11922927" cy="4690968"/>
          </a:xfrm>
        </p:grpSpPr>
        <p:cxnSp>
          <p:nvCxnSpPr>
            <p:cNvPr id="9" name="Straight Arrow Connector 8"/>
            <p:cNvCxnSpPr/>
            <p:nvPr/>
          </p:nvCxnSpPr>
          <p:spPr>
            <a:xfrm>
              <a:off x="3581635" y="1771769"/>
              <a:ext cx="3678147" cy="265601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969819" y="961686"/>
              <a:ext cx="1924620" cy="3466099"/>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77" y="4427785"/>
              <a:ext cx="11922927" cy="1224869"/>
            </a:xfrm>
            <a:prstGeom prst="rect">
              <a:avLst/>
            </a:prstGeom>
          </p:spPr>
        </p:pic>
        <p:cxnSp>
          <p:nvCxnSpPr>
            <p:cNvPr id="18" name="Straight Arrow Connector 17"/>
            <p:cNvCxnSpPr/>
            <p:nvPr/>
          </p:nvCxnSpPr>
          <p:spPr>
            <a:xfrm>
              <a:off x="4099034" y="1067158"/>
              <a:ext cx="7254766" cy="325546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79476" y="1663732"/>
            <a:ext cx="212246" cy="42949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9476" y="1400496"/>
            <a:ext cx="212246" cy="2632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9476" y="971005"/>
            <a:ext cx="212246" cy="40787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476" y="567177"/>
            <a:ext cx="212246" cy="40787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rot="16200000">
            <a:off x="-9326" y="1724337"/>
            <a:ext cx="389850" cy="307777"/>
          </a:xfrm>
          <a:prstGeom prst="rect">
            <a:avLst/>
          </a:prstGeom>
          <a:noFill/>
        </p:spPr>
        <p:txBody>
          <a:bodyPr wrap="none" rtlCol="0">
            <a:spAutoFit/>
          </a:bodyPr>
          <a:lstStyle/>
          <a:p>
            <a:r>
              <a:rPr lang="en-US" sz="1400" b="1" dirty="0" smtClean="0"/>
              <a:t>H1</a:t>
            </a:r>
            <a:endParaRPr lang="en-US" sz="1400" b="1" dirty="0"/>
          </a:p>
        </p:txBody>
      </p:sp>
      <p:sp>
        <p:nvSpPr>
          <p:cNvPr id="27" name="TextBox 26"/>
          <p:cNvSpPr txBox="1"/>
          <p:nvPr/>
        </p:nvSpPr>
        <p:spPr>
          <a:xfrm rot="16200000">
            <a:off x="-9325" y="1378225"/>
            <a:ext cx="389850" cy="307777"/>
          </a:xfrm>
          <a:prstGeom prst="rect">
            <a:avLst/>
          </a:prstGeom>
          <a:noFill/>
        </p:spPr>
        <p:txBody>
          <a:bodyPr wrap="none" rtlCol="0">
            <a:spAutoFit/>
          </a:bodyPr>
          <a:lstStyle/>
          <a:p>
            <a:r>
              <a:rPr lang="en-US" sz="1400" b="1" dirty="0" smtClean="0"/>
              <a:t>H2</a:t>
            </a:r>
            <a:endParaRPr lang="en-US" sz="1400" b="1" dirty="0"/>
          </a:p>
        </p:txBody>
      </p:sp>
      <p:sp>
        <p:nvSpPr>
          <p:cNvPr id="28" name="TextBox 27"/>
          <p:cNvSpPr txBox="1"/>
          <p:nvPr/>
        </p:nvSpPr>
        <p:spPr>
          <a:xfrm rot="16200000">
            <a:off x="-8749" y="1016563"/>
            <a:ext cx="389850" cy="307777"/>
          </a:xfrm>
          <a:prstGeom prst="rect">
            <a:avLst/>
          </a:prstGeom>
          <a:noFill/>
        </p:spPr>
        <p:txBody>
          <a:bodyPr wrap="none" rtlCol="0">
            <a:spAutoFit/>
          </a:bodyPr>
          <a:lstStyle/>
          <a:p>
            <a:r>
              <a:rPr lang="en-US" sz="1400" b="1" dirty="0" smtClean="0"/>
              <a:t>H3</a:t>
            </a:r>
            <a:endParaRPr lang="en-US" sz="1400" b="1" dirty="0"/>
          </a:p>
        </p:txBody>
      </p:sp>
      <p:sp>
        <p:nvSpPr>
          <p:cNvPr id="29" name="TextBox 28"/>
          <p:cNvSpPr txBox="1"/>
          <p:nvPr/>
        </p:nvSpPr>
        <p:spPr>
          <a:xfrm rot="16200000">
            <a:off x="-9325" y="612872"/>
            <a:ext cx="389850" cy="307777"/>
          </a:xfrm>
          <a:prstGeom prst="rect">
            <a:avLst/>
          </a:prstGeom>
          <a:noFill/>
        </p:spPr>
        <p:txBody>
          <a:bodyPr wrap="none" rtlCol="0">
            <a:spAutoFit/>
          </a:bodyPr>
          <a:lstStyle/>
          <a:p>
            <a:r>
              <a:rPr lang="en-US" sz="1400" b="1" dirty="0" smtClean="0"/>
              <a:t>H4</a:t>
            </a:r>
            <a:endParaRPr lang="en-US" sz="1400" b="1" dirty="0"/>
          </a:p>
        </p:txBody>
      </p:sp>
      <p:sp>
        <p:nvSpPr>
          <p:cNvPr id="30" name="TextBox 29"/>
          <p:cNvSpPr txBox="1"/>
          <p:nvPr/>
        </p:nvSpPr>
        <p:spPr>
          <a:xfrm>
            <a:off x="3345149" y="6538912"/>
            <a:ext cx="8993039" cy="369332"/>
          </a:xfrm>
          <a:prstGeom prst="rect">
            <a:avLst/>
          </a:prstGeom>
          <a:noFill/>
        </p:spPr>
        <p:txBody>
          <a:bodyPr wrap="none" rtlCol="0">
            <a:spAutoFit/>
          </a:bodyPr>
          <a:lstStyle/>
          <a:p>
            <a:r>
              <a:rPr lang="en-US" dirty="0"/>
              <a:t>Surface wind products from </a:t>
            </a:r>
            <a:r>
              <a:rPr lang="en-US" dirty="0" smtClean="0"/>
              <a:t>SSMI, SSMIS, AMSR2 and </a:t>
            </a:r>
            <a:r>
              <a:rPr lang="en-US" dirty="0"/>
              <a:t>GMI </a:t>
            </a:r>
            <a:r>
              <a:rPr lang="en-US" dirty="0" smtClean="0"/>
              <a:t>(provided </a:t>
            </a:r>
            <a:r>
              <a:rPr lang="en-US" dirty="0"/>
              <a:t>by </a:t>
            </a:r>
            <a:r>
              <a:rPr lang="en-US" dirty="0" smtClean="0"/>
              <a:t>H-S. Kim and P</a:t>
            </a:r>
            <a:r>
              <a:rPr lang="en-US" dirty="0"/>
              <a:t>. Black</a:t>
            </a:r>
            <a:r>
              <a:rPr lang="en-US" dirty="0" smtClean="0"/>
              <a:t>)</a:t>
            </a:r>
            <a:endParaRPr lang="en-US" dirty="0"/>
          </a:p>
        </p:txBody>
      </p:sp>
      <p:grpSp>
        <p:nvGrpSpPr>
          <p:cNvPr id="34" name="Group 33"/>
          <p:cNvGrpSpPr/>
          <p:nvPr/>
        </p:nvGrpSpPr>
        <p:grpSpPr>
          <a:xfrm>
            <a:off x="3297384" y="1536872"/>
            <a:ext cx="2425500" cy="4532852"/>
            <a:chOff x="3297384" y="1536872"/>
            <a:chExt cx="2425500" cy="4532852"/>
          </a:xfrm>
        </p:grpSpPr>
        <p:sp>
          <p:nvSpPr>
            <p:cNvPr id="31" name="Oval 30"/>
            <p:cNvSpPr/>
            <p:nvPr/>
          </p:nvSpPr>
          <p:spPr>
            <a:xfrm>
              <a:off x="3297384" y="4035972"/>
              <a:ext cx="2425500" cy="203375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endCxn id="31" idx="0"/>
            </p:cNvCxnSpPr>
            <p:nvPr/>
          </p:nvCxnSpPr>
          <p:spPr>
            <a:xfrm>
              <a:off x="3297384" y="1536872"/>
              <a:ext cx="1212750" cy="24991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7726417" y="1449975"/>
            <a:ext cx="3396120" cy="1200329"/>
          </a:xfrm>
          <a:prstGeom prst="rect">
            <a:avLst/>
          </a:prstGeom>
        </p:spPr>
        <p:txBody>
          <a:bodyPr wrap="square">
            <a:spAutoFit/>
          </a:bodyPr>
          <a:lstStyle/>
          <a:p>
            <a:r>
              <a:rPr lang="en-US" b="1" dirty="0" smtClean="0">
                <a:latin typeface="ArialMT" charset="0"/>
              </a:rPr>
              <a:t>Rapid weakening </a:t>
            </a:r>
          </a:p>
          <a:p>
            <a:pPr marL="285750" indent="-285750">
              <a:buFont typeface="Arial" charset="0"/>
              <a:buChar char="•"/>
            </a:pPr>
            <a:r>
              <a:rPr lang="en-US" dirty="0">
                <a:latin typeface="ArialMT" charset="0"/>
              </a:rPr>
              <a:t>U</a:t>
            </a:r>
            <a:r>
              <a:rPr lang="en-US" dirty="0" smtClean="0">
                <a:latin typeface="ArialMT" charset="0"/>
              </a:rPr>
              <a:t>pwelling </a:t>
            </a:r>
            <a:r>
              <a:rPr lang="en-US" dirty="0">
                <a:latin typeface="ArialMT" charset="0"/>
              </a:rPr>
              <a:t>of cooler </a:t>
            </a:r>
            <a:r>
              <a:rPr lang="en-US" dirty="0" smtClean="0">
                <a:latin typeface="ArialMT" charset="0"/>
              </a:rPr>
              <a:t>waters (slow-moving hurricane)</a:t>
            </a:r>
          </a:p>
          <a:p>
            <a:pPr marL="285750" indent="-285750">
              <a:buFont typeface="Arial" charset="0"/>
              <a:buChar char="•"/>
            </a:pPr>
            <a:r>
              <a:rPr lang="en-US" dirty="0">
                <a:latin typeface="ArialMT" charset="0"/>
              </a:rPr>
              <a:t>E</a:t>
            </a:r>
            <a:r>
              <a:rPr lang="en-US" dirty="0" smtClean="0">
                <a:latin typeface="ArialMT" charset="0"/>
              </a:rPr>
              <a:t>yewall </a:t>
            </a:r>
            <a:r>
              <a:rPr lang="en-US" dirty="0">
                <a:latin typeface="ArialMT" charset="0"/>
              </a:rPr>
              <a:t>replacement </a:t>
            </a:r>
            <a:endParaRPr lang="en-US" dirty="0"/>
          </a:p>
        </p:txBody>
      </p:sp>
      <p:sp>
        <p:nvSpPr>
          <p:cNvPr id="2" name="TextBox 1"/>
          <p:cNvSpPr txBox="1"/>
          <p:nvPr/>
        </p:nvSpPr>
        <p:spPr>
          <a:xfrm>
            <a:off x="6151340" y="172503"/>
            <a:ext cx="5273880" cy="707886"/>
          </a:xfrm>
          <a:prstGeom prst="rect">
            <a:avLst/>
          </a:prstGeom>
          <a:noFill/>
        </p:spPr>
        <p:txBody>
          <a:bodyPr wrap="none" rtlCol="0">
            <a:spAutoFit/>
          </a:bodyPr>
          <a:lstStyle/>
          <a:p>
            <a:r>
              <a:rPr lang="en-US" sz="4000" b="1" dirty="0" smtClean="0"/>
              <a:t>Hurricane Blanca (2015)</a:t>
            </a:r>
            <a:endParaRPr lang="en-US" sz="4000" b="1" dirty="0"/>
          </a:p>
        </p:txBody>
      </p:sp>
    </p:spTree>
    <p:extLst>
      <p:ext uri="{BB962C8B-B14F-4D97-AF65-F5344CB8AC3E}">
        <p14:creationId xmlns:p14="http://schemas.microsoft.com/office/powerpoint/2010/main" val="91605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973" y="1009073"/>
            <a:ext cx="1991603" cy="578422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597" y="710570"/>
            <a:ext cx="1997842" cy="57842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122" y="466960"/>
            <a:ext cx="2044700" cy="57531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628" y="1249682"/>
            <a:ext cx="739331" cy="5005202"/>
          </a:xfrm>
          <a:prstGeom prst="rect">
            <a:avLst/>
          </a:prstGeom>
        </p:spPr>
      </p:pic>
      <p:grpSp>
        <p:nvGrpSpPr>
          <p:cNvPr id="11" name="Group 10"/>
          <p:cNvGrpSpPr/>
          <p:nvPr/>
        </p:nvGrpSpPr>
        <p:grpSpPr>
          <a:xfrm>
            <a:off x="11608186" y="775177"/>
            <a:ext cx="583814" cy="3688627"/>
            <a:chOff x="9725899" y="778026"/>
            <a:chExt cx="583814" cy="3688627"/>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3" name="TextBox 12"/>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14" name="TextBox 13"/>
          <p:cNvSpPr txBox="1"/>
          <p:nvPr/>
        </p:nvSpPr>
        <p:spPr>
          <a:xfrm>
            <a:off x="376459" y="113017"/>
            <a:ext cx="3067506" cy="707886"/>
          </a:xfrm>
          <a:prstGeom prst="rect">
            <a:avLst/>
          </a:prstGeom>
          <a:noFill/>
        </p:spPr>
        <p:txBody>
          <a:bodyPr wrap="none" rtlCol="0">
            <a:spAutoFit/>
          </a:bodyPr>
          <a:lstStyle/>
          <a:p>
            <a:r>
              <a:rPr lang="en-US" sz="4000" b="1" dirty="0" smtClean="0"/>
              <a:t>Blanca (2015)</a:t>
            </a:r>
            <a:endParaRPr lang="en-US" sz="4000" b="1" dirty="0"/>
          </a:p>
        </p:txBody>
      </p:sp>
      <p:sp>
        <p:nvSpPr>
          <p:cNvPr id="15" name="TextBox 14"/>
          <p:cNvSpPr txBox="1"/>
          <p:nvPr/>
        </p:nvSpPr>
        <p:spPr>
          <a:xfrm>
            <a:off x="972404" y="895739"/>
            <a:ext cx="1444626" cy="707886"/>
          </a:xfrm>
          <a:prstGeom prst="rect">
            <a:avLst/>
          </a:prstGeom>
          <a:noFill/>
        </p:spPr>
        <p:txBody>
          <a:bodyPr wrap="none" rtlCol="0">
            <a:spAutoFit/>
          </a:bodyPr>
          <a:lstStyle/>
          <a:p>
            <a:r>
              <a:rPr lang="en-US" sz="4000" b="1" dirty="0" smtClean="0"/>
              <a:t>06/01</a:t>
            </a:r>
          </a:p>
        </p:txBody>
      </p:sp>
      <p:sp>
        <p:nvSpPr>
          <p:cNvPr id="18" name="Rectangle 17"/>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EE25961-0CF5-C041-A7EE-57BD1992580B}" type="slidenum">
              <a:rPr lang="en-US" smtClean="0"/>
              <a:t>28</a:t>
            </a:fld>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7805" y="224222"/>
            <a:ext cx="2006600" cy="5753100"/>
          </a:xfrm>
          <a:prstGeom prst="rect">
            <a:avLst/>
          </a:prstGeom>
        </p:spPr>
      </p:pic>
      <p:grpSp>
        <p:nvGrpSpPr>
          <p:cNvPr id="20" name="Group 19"/>
          <p:cNvGrpSpPr/>
          <p:nvPr/>
        </p:nvGrpSpPr>
        <p:grpSpPr>
          <a:xfrm>
            <a:off x="1722044" y="1903823"/>
            <a:ext cx="9851544" cy="899965"/>
            <a:chOff x="1756642" y="4502690"/>
            <a:chExt cx="9851544" cy="1626552"/>
          </a:xfrm>
        </p:grpSpPr>
        <p:sp>
          <p:nvSpPr>
            <p:cNvPr id="21" name="TextBox 20"/>
            <p:cNvSpPr txBox="1"/>
            <p:nvPr/>
          </p:nvSpPr>
          <p:spPr>
            <a:xfrm>
              <a:off x="1756642" y="4502690"/>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22" name="Rectangle 21"/>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8610599" y="6494796"/>
            <a:ext cx="3576855" cy="369332"/>
          </a:xfrm>
          <a:prstGeom prst="rect">
            <a:avLst/>
          </a:prstGeom>
          <a:solidFill>
            <a:schemeClr val="bg1"/>
          </a:solidFill>
          <a:ln w="76200">
            <a:solidFill>
              <a:srgbClr val="7030A0"/>
            </a:solidFill>
          </a:ln>
        </p:spPr>
        <p:txBody>
          <a:bodyPr wrap="square" rtlCol="0">
            <a:spAutoFit/>
          </a:bodyPr>
          <a:lstStyle/>
          <a:p>
            <a:r>
              <a:rPr lang="en-US" b="1" dirty="0" smtClean="0">
                <a:solidFill>
                  <a:srgbClr val="7030A0"/>
                </a:solidFill>
              </a:rPr>
              <a:t>HWRF 2016, no GSI (no data </a:t>
            </a:r>
            <a:r>
              <a:rPr lang="en-US" b="1" smtClean="0">
                <a:solidFill>
                  <a:srgbClr val="7030A0"/>
                </a:solidFill>
              </a:rPr>
              <a:t>for it)</a:t>
            </a:r>
            <a:endParaRPr lang="en-US" b="1" dirty="0">
              <a:solidFill>
                <a:srgbClr val="7030A0"/>
              </a:solidFill>
            </a:endParaRPr>
          </a:p>
        </p:txBody>
      </p:sp>
    </p:spTree>
    <p:extLst>
      <p:ext uri="{BB962C8B-B14F-4D97-AF65-F5344CB8AC3E}">
        <p14:creationId xmlns:p14="http://schemas.microsoft.com/office/powerpoint/2010/main" val="762677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973" y="1009073"/>
            <a:ext cx="1991603" cy="578422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597" y="710570"/>
            <a:ext cx="1997842" cy="57842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122" y="466960"/>
            <a:ext cx="2044700" cy="57531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628" y="1249682"/>
            <a:ext cx="739331" cy="5005202"/>
          </a:xfrm>
          <a:prstGeom prst="rect">
            <a:avLst/>
          </a:prstGeom>
        </p:spPr>
      </p:pic>
      <p:grpSp>
        <p:nvGrpSpPr>
          <p:cNvPr id="11" name="Group 10"/>
          <p:cNvGrpSpPr/>
          <p:nvPr/>
        </p:nvGrpSpPr>
        <p:grpSpPr>
          <a:xfrm>
            <a:off x="11608186" y="775177"/>
            <a:ext cx="583814" cy="3688627"/>
            <a:chOff x="9725899" y="778026"/>
            <a:chExt cx="583814" cy="3688627"/>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3" name="TextBox 12"/>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14" name="TextBox 13"/>
          <p:cNvSpPr txBox="1"/>
          <p:nvPr/>
        </p:nvSpPr>
        <p:spPr>
          <a:xfrm>
            <a:off x="376459" y="113017"/>
            <a:ext cx="3067506" cy="707886"/>
          </a:xfrm>
          <a:prstGeom prst="rect">
            <a:avLst/>
          </a:prstGeom>
          <a:noFill/>
        </p:spPr>
        <p:txBody>
          <a:bodyPr wrap="none" rtlCol="0">
            <a:spAutoFit/>
          </a:bodyPr>
          <a:lstStyle/>
          <a:p>
            <a:r>
              <a:rPr lang="en-US" sz="4000" b="1" dirty="0" smtClean="0"/>
              <a:t>Blanca (2015)</a:t>
            </a:r>
            <a:endParaRPr lang="en-US" sz="4000" b="1" dirty="0"/>
          </a:p>
        </p:txBody>
      </p:sp>
      <p:sp>
        <p:nvSpPr>
          <p:cNvPr id="15" name="TextBox 14"/>
          <p:cNvSpPr txBox="1"/>
          <p:nvPr/>
        </p:nvSpPr>
        <p:spPr>
          <a:xfrm>
            <a:off x="972404" y="895739"/>
            <a:ext cx="1444626" cy="707886"/>
          </a:xfrm>
          <a:prstGeom prst="rect">
            <a:avLst/>
          </a:prstGeom>
          <a:noFill/>
        </p:spPr>
        <p:txBody>
          <a:bodyPr wrap="none" rtlCol="0">
            <a:spAutoFit/>
          </a:bodyPr>
          <a:lstStyle/>
          <a:p>
            <a:r>
              <a:rPr lang="en-US" sz="4000" b="1" dirty="0" smtClean="0"/>
              <a:t>06/01</a:t>
            </a:r>
          </a:p>
        </p:txBody>
      </p:sp>
      <p:sp>
        <p:nvSpPr>
          <p:cNvPr id="18" name="Rectangle 17"/>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EE25961-0CF5-C041-A7EE-57BD1992580B}" type="slidenum">
              <a:rPr lang="en-US" smtClean="0"/>
              <a:t>29</a:t>
            </a:fld>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7805" y="224222"/>
            <a:ext cx="2006600" cy="5753100"/>
          </a:xfrm>
          <a:prstGeom prst="rect">
            <a:avLst/>
          </a:prstGeom>
        </p:spPr>
      </p:pic>
      <p:grpSp>
        <p:nvGrpSpPr>
          <p:cNvPr id="20" name="Group 19"/>
          <p:cNvGrpSpPr/>
          <p:nvPr/>
        </p:nvGrpSpPr>
        <p:grpSpPr>
          <a:xfrm>
            <a:off x="1722044" y="1903823"/>
            <a:ext cx="9851544" cy="899965"/>
            <a:chOff x="1756642" y="4502690"/>
            <a:chExt cx="9851544" cy="1626552"/>
          </a:xfrm>
        </p:grpSpPr>
        <p:sp>
          <p:nvSpPr>
            <p:cNvPr id="21" name="TextBox 20"/>
            <p:cNvSpPr txBox="1"/>
            <p:nvPr/>
          </p:nvSpPr>
          <p:spPr>
            <a:xfrm>
              <a:off x="1756642" y="4502690"/>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22" name="Rectangle 21"/>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6768" y="4640028"/>
            <a:ext cx="2055407" cy="1959060"/>
          </a:xfrm>
          <a:prstGeom prst="rect">
            <a:avLst/>
          </a:prstGeom>
        </p:spPr>
      </p:pic>
      <p:sp>
        <p:nvSpPr>
          <p:cNvPr id="7" name="TextBox 6"/>
          <p:cNvSpPr txBox="1"/>
          <p:nvPr/>
        </p:nvSpPr>
        <p:spPr>
          <a:xfrm>
            <a:off x="9020887" y="4650114"/>
            <a:ext cx="696024" cy="369332"/>
          </a:xfrm>
          <a:prstGeom prst="rect">
            <a:avLst/>
          </a:prstGeom>
          <a:noFill/>
        </p:spPr>
        <p:txBody>
          <a:bodyPr wrap="none" rtlCol="0">
            <a:spAutoFit/>
          </a:bodyPr>
          <a:lstStyle/>
          <a:p>
            <a:r>
              <a:rPr lang="en-US" b="1" dirty="0" err="1" smtClean="0"/>
              <a:t>Hr</a:t>
            </a:r>
            <a:r>
              <a:rPr lang="en-US" b="1" dirty="0" smtClean="0"/>
              <a:t> 75</a:t>
            </a:r>
            <a:endParaRPr lang="en-US" b="1" dirty="0"/>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16316" y="4691065"/>
            <a:ext cx="1980292" cy="1837958"/>
          </a:xfrm>
          <a:prstGeom prst="rect">
            <a:avLst/>
          </a:prstGeom>
        </p:spPr>
      </p:pic>
      <p:sp>
        <p:nvSpPr>
          <p:cNvPr id="23" name="TextBox 22"/>
          <p:cNvSpPr txBox="1"/>
          <p:nvPr/>
        </p:nvSpPr>
        <p:spPr>
          <a:xfrm>
            <a:off x="11059192" y="4670871"/>
            <a:ext cx="699230" cy="369332"/>
          </a:xfrm>
          <a:prstGeom prst="rect">
            <a:avLst/>
          </a:prstGeom>
          <a:noFill/>
        </p:spPr>
        <p:txBody>
          <a:bodyPr wrap="none" rtlCol="0">
            <a:spAutoFit/>
          </a:bodyPr>
          <a:lstStyle/>
          <a:p>
            <a:r>
              <a:rPr lang="en-US" b="1" dirty="0" err="1" smtClean="0"/>
              <a:t>Hr</a:t>
            </a:r>
            <a:r>
              <a:rPr lang="en-US" b="1" dirty="0" smtClean="0"/>
              <a:t> 93</a:t>
            </a:r>
            <a:endParaRPr lang="en-US" b="1" dirty="0"/>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3601" y="4595408"/>
            <a:ext cx="2234106" cy="2122050"/>
          </a:xfrm>
          <a:prstGeom prst="rect">
            <a:avLst/>
          </a:prstGeom>
        </p:spPr>
      </p:pic>
      <p:sp>
        <p:nvSpPr>
          <p:cNvPr id="25" name="TextBox 24"/>
          <p:cNvSpPr txBox="1"/>
          <p:nvPr/>
        </p:nvSpPr>
        <p:spPr>
          <a:xfrm>
            <a:off x="4646637" y="4612087"/>
            <a:ext cx="816249" cy="369332"/>
          </a:xfrm>
          <a:prstGeom prst="rect">
            <a:avLst/>
          </a:prstGeom>
          <a:noFill/>
        </p:spPr>
        <p:txBody>
          <a:bodyPr wrap="none" rtlCol="0">
            <a:spAutoFit/>
          </a:bodyPr>
          <a:lstStyle/>
          <a:p>
            <a:r>
              <a:rPr lang="en-US" b="1" dirty="0" err="1" smtClean="0"/>
              <a:t>Hr</a:t>
            </a:r>
            <a:r>
              <a:rPr lang="en-US" b="1" dirty="0" smtClean="0"/>
              <a:t> 111</a:t>
            </a:r>
            <a:endParaRPr lang="en-US" b="1" dirty="0"/>
          </a:p>
        </p:txBody>
      </p:sp>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0521" y="4595408"/>
            <a:ext cx="2167490" cy="2071462"/>
          </a:xfrm>
          <a:prstGeom prst="rect">
            <a:avLst/>
          </a:prstGeom>
        </p:spPr>
      </p:pic>
      <p:sp>
        <p:nvSpPr>
          <p:cNvPr id="19" name="TextBox 18"/>
          <p:cNvSpPr txBox="1"/>
          <p:nvPr/>
        </p:nvSpPr>
        <p:spPr>
          <a:xfrm>
            <a:off x="8610599" y="6494796"/>
            <a:ext cx="3576855" cy="369332"/>
          </a:xfrm>
          <a:prstGeom prst="rect">
            <a:avLst/>
          </a:prstGeom>
          <a:solidFill>
            <a:schemeClr val="bg1"/>
          </a:solidFill>
          <a:ln w="76200">
            <a:solidFill>
              <a:srgbClr val="7030A0"/>
            </a:solidFill>
          </a:ln>
        </p:spPr>
        <p:txBody>
          <a:bodyPr wrap="square" rtlCol="0">
            <a:spAutoFit/>
          </a:bodyPr>
          <a:lstStyle/>
          <a:p>
            <a:r>
              <a:rPr lang="en-US" b="1" dirty="0" smtClean="0">
                <a:solidFill>
                  <a:srgbClr val="7030A0"/>
                </a:solidFill>
              </a:rPr>
              <a:t>HWRF 2016, no GSI (no data </a:t>
            </a:r>
            <a:r>
              <a:rPr lang="en-US" b="1" smtClean="0">
                <a:solidFill>
                  <a:srgbClr val="7030A0"/>
                </a:solidFill>
              </a:rPr>
              <a:t>for it)</a:t>
            </a:r>
            <a:endParaRPr lang="en-US" b="1" dirty="0">
              <a:solidFill>
                <a:srgbClr val="7030A0"/>
              </a:solidFill>
            </a:endParaRPr>
          </a:p>
        </p:txBody>
      </p:sp>
      <p:sp>
        <p:nvSpPr>
          <p:cNvPr id="27" name="TextBox 26"/>
          <p:cNvSpPr txBox="1"/>
          <p:nvPr/>
        </p:nvSpPr>
        <p:spPr>
          <a:xfrm>
            <a:off x="6839452" y="4589280"/>
            <a:ext cx="699230" cy="369332"/>
          </a:xfrm>
          <a:prstGeom prst="rect">
            <a:avLst/>
          </a:prstGeom>
          <a:noFill/>
        </p:spPr>
        <p:txBody>
          <a:bodyPr wrap="none" rtlCol="0">
            <a:spAutoFit/>
          </a:bodyPr>
          <a:lstStyle/>
          <a:p>
            <a:r>
              <a:rPr lang="en-US" b="1" dirty="0" err="1" smtClean="0"/>
              <a:t>Hr</a:t>
            </a:r>
            <a:r>
              <a:rPr lang="en-US" b="1" dirty="0" smtClean="0"/>
              <a:t> 78</a:t>
            </a:r>
            <a:endParaRPr lang="en-US" b="1" dirty="0"/>
          </a:p>
        </p:txBody>
      </p:sp>
    </p:spTree>
    <p:extLst>
      <p:ext uri="{BB962C8B-B14F-4D97-AF65-F5344CB8AC3E}">
        <p14:creationId xmlns:p14="http://schemas.microsoft.com/office/powerpoint/2010/main" val="387658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88" y="0"/>
            <a:ext cx="5636381" cy="6818972"/>
          </a:xfrm>
          <a:prstGeom prst="rect">
            <a:avLst/>
          </a:prstGeom>
        </p:spPr>
      </p:pic>
      <p:sp>
        <p:nvSpPr>
          <p:cNvPr id="5" name="TextBox 4"/>
          <p:cNvSpPr txBox="1"/>
          <p:nvPr/>
        </p:nvSpPr>
        <p:spPr>
          <a:xfrm>
            <a:off x="7581035" y="1197142"/>
            <a:ext cx="3862083" cy="923330"/>
          </a:xfrm>
          <a:prstGeom prst="rect">
            <a:avLst/>
          </a:prstGeom>
          <a:noFill/>
        </p:spPr>
        <p:txBody>
          <a:bodyPr wrap="none" rtlCol="0">
            <a:spAutoFit/>
          </a:bodyPr>
          <a:lstStyle/>
          <a:p>
            <a:r>
              <a:rPr lang="en-US" dirty="0" smtClean="0"/>
              <a:t>Well observed case:</a:t>
            </a:r>
          </a:p>
          <a:p>
            <a:r>
              <a:rPr lang="en-US" dirty="0"/>
              <a:t>	</a:t>
            </a:r>
            <a:r>
              <a:rPr lang="en-US" dirty="0" smtClean="0"/>
              <a:t>NOAA- reconnaissance flights</a:t>
            </a:r>
          </a:p>
          <a:p>
            <a:r>
              <a:rPr lang="en-US" dirty="0"/>
              <a:t>	</a:t>
            </a:r>
            <a:r>
              <a:rPr lang="en-US" dirty="0" smtClean="0"/>
              <a:t>NASA- Global Hawk (HS3)</a:t>
            </a:r>
            <a:endParaRPr lang="en-US" dirty="0"/>
          </a:p>
        </p:txBody>
      </p:sp>
      <p:sp>
        <p:nvSpPr>
          <p:cNvPr id="6" name="TextBox 5"/>
          <p:cNvSpPr txBox="1"/>
          <p:nvPr/>
        </p:nvSpPr>
        <p:spPr>
          <a:xfrm>
            <a:off x="8119452" y="312820"/>
            <a:ext cx="2785250" cy="584775"/>
          </a:xfrm>
          <a:prstGeom prst="rect">
            <a:avLst/>
          </a:prstGeom>
          <a:noFill/>
        </p:spPr>
        <p:txBody>
          <a:bodyPr wrap="none" rtlCol="0">
            <a:spAutoFit/>
          </a:bodyPr>
          <a:lstStyle/>
          <a:p>
            <a:r>
              <a:rPr lang="en-US" sz="3200" b="1" dirty="0" smtClean="0"/>
              <a:t>Edouard (2014)</a:t>
            </a:r>
            <a:endParaRPr lang="en-US" sz="3200" b="1" dirty="0"/>
          </a:p>
        </p:txBody>
      </p:sp>
      <p:sp>
        <p:nvSpPr>
          <p:cNvPr id="2" name="Slide Number Placeholder 1"/>
          <p:cNvSpPr>
            <a:spLocks noGrp="1"/>
          </p:cNvSpPr>
          <p:nvPr>
            <p:ph type="sldNum" sz="quarter" idx="12"/>
          </p:nvPr>
        </p:nvSpPr>
        <p:spPr/>
        <p:txBody>
          <a:bodyPr/>
          <a:lstStyle/>
          <a:p>
            <a:fld id="{3EE25961-0CF5-C041-A7EE-57BD1992580B}" type="slidenum">
              <a:rPr lang="en-US" smtClean="0"/>
              <a:t>3</a:t>
            </a:fld>
            <a:endParaRPr lang="en-US"/>
          </a:p>
        </p:txBody>
      </p:sp>
    </p:spTree>
    <p:extLst>
      <p:ext uri="{BB962C8B-B14F-4D97-AF65-F5344CB8AC3E}">
        <p14:creationId xmlns:p14="http://schemas.microsoft.com/office/powerpoint/2010/main" val="2934907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165" y="1163170"/>
            <a:ext cx="739331" cy="50052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288" y="94476"/>
            <a:ext cx="2044700" cy="5765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548" y="387462"/>
            <a:ext cx="2070100" cy="58039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577" y="912056"/>
            <a:ext cx="2006600" cy="574040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3062" y="637630"/>
            <a:ext cx="2006600" cy="5740400"/>
          </a:xfrm>
          <a:prstGeom prst="rect">
            <a:avLst/>
          </a:prstGeom>
        </p:spPr>
      </p:pic>
      <p:grpSp>
        <p:nvGrpSpPr>
          <p:cNvPr id="11" name="Group 10"/>
          <p:cNvGrpSpPr/>
          <p:nvPr/>
        </p:nvGrpSpPr>
        <p:grpSpPr>
          <a:xfrm>
            <a:off x="11608186" y="775177"/>
            <a:ext cx="583814" cy="3688627"/>
            <a:chOff x="9725899" y="778026"/>
            <a:chExt cx="583814" cy="3688627"/>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3" name="TextBox 12"/>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14" name="TextBox 13"/>
          <p:cNvSpPr txBox="1"/>
          <p:nvPr/>
        </p:nvSpPr>
        <p:spPr>
          <a:xfrm>
            <a:off x="376459" y="113017"/>
            <a:ext cx="3067506" cy="707886"/>
          </a:xfrm>
          <a:prstGeom prst="rect">
            <a:avLst/>
          </a:prstGeom>
          <a:noFill/>
        </p:spPr>
        <p:txBody>
          <a:bodyPr wrap="none" rtlCol="0">
            <a:spAutoFit/>
          </a:bodyPr>
          <a:lstStyle/>
          <a:p>
            <a:r>
              <a:rPr lang="en-US" sz="4000" b="1" dirty="0" smtClean="0"/>
              <a:t>Blanca (2015)</a:t>
            </a:r>
            <a:endParaRPr lang="en-US" sz="4000" b="1" dirty="0"/>
          </a:p>
        </p:txBody>
      </p:sp>
      <p:sp>
        <p:nvSpPr>
          <p:cNvPr id="15" name="TextBox 14"/>
          <p:cNvSpPr txBox="1"/>
          <p:nvPr/>
        </p:nvSpPr>
        <p:spPr>
          <a:xfrm>
            <a:off x="972404" y="895739"/>
            <a:ext cx="1444626" cy="707886"/>
          </a:xfrm>
          <a:prstGeom prst="rect">
            <a:avLst/>
          </a:prstGeom>
          <a:noFill/>
        </p:spPr>
        <p:txBody>
          <a:bodyPr wrap="none" rtlCol="0">
            <a:spAutoFit/>
          </a:bodyPr>
          <a:lstStyle/>
          <a:p>
            <a:r>
              <a:rPr lang="en-US" sz="4000" b="1" dirty="0" smtClean="0"/>
              <a:t>06/02</a:t>
            </a:r>
          </a:p>
        </p:txBody>
      </p:sp>
      <p:sp>
        <p:nvSpPr>
          <p:cNvPr id="18" name="Rectangle 17"/>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610599" y="6494796"/>
            <a:ext cx="3576855" cy="369332"/>
          </a:xfrm>
          <a:prstGeom prst="rect">
            <a:avLst/>
          </a:prstGeom>
          <a:solidFill>
            <a:schemeClr val="bg1"/>
          </a:solidFill>
          <a:ln w="76200">
            <a:solidFill>
              <a:srgbClr val="7030A0"/>
            </a:solidFill>
          </a:ln>
        </p:spPr>
        <p:txBody>
          <a:bodyPr wrap="square" rtlCol="0">
            <a:spAutoFit/>
          </a:bodyPr>
          <a:lstStyle/>
          <a:p>
            <a:r>
              <a:rPr lang="en-US" b="1" dirty="0" smtClean="0">
                <a:solidFill>
                  <a:srgbClr val="7030A0"/>
                </a:solidFill>
              </a:rPr>
              <a:t>HWRF 2016, no GSI (no data </a:t>
            </a:r>
            <a:r>
              <a:rPr lang="en-US" b="1" smtClean="0">
                <a:solidFill>
                  <a:srgbClr val="7030A0"/>
                </a:solidFill>
              </a:rPr>
              <a:t>for it)</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30</a:t>
            </a:fld>
            <a:endParaRPr lang="en-US"/>
          </a:p>
        </p:txBody>
      </p:sp>
      <p:grpSp>
        <p:nvGrpSpPr>
          <p:cNvPr id="22" name="Group 21"/>
          <p:cNvGrpSpPr/>
          <p:nvPr/>
        </p:nvGrpSpPr>
        <p:grpSpPr>
          <a:xfrm>
            <a:off x="1653243" y="3231224"/>
            <a:ext cx="9851544" cy="899965"/>
            <a:chOff x="1756642" y="4502690"/>
            <a:chExt cx="9851544" cy="1626552"/>
          </a:xfrm>
        </p:grpSpPr>
        <p:sp>
          <p:nvSpPr>
            <p:cNvPr id="23" name="TextBox 22"/>
            <p:cNvSpPr txBox="1"/>
            <p:nvPr/>
          </p:nvSpPr>
          <p:spPr>
            <a:xfrm>
              <a:off x="1756642" y="4502690"/>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24" name="Rectangle 23"/>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765502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165" y="1163170"/>
            <a:ext cx="739331" cy="50052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288" y="94476"/>
            <a:ext cx="2044700" cy="5765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548" y="387462"/>
            <a:ext cx="2070100" cy="58039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577" y="912056"/>
            <a:ext cx="2006600" cy="574040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3062" y="637630"/>
            <a:ext cx="2006600" cy="5740400"/>
          </a:xfrm>
          <a:prstGeom prst="rect">
            <a:avLst/>
          </a:prstGeom>
        </p:spPr>
      </p:pic>
      <p:grpSp>
        <p:nvGrpSpPr>
          <p:cNvPr id="11" name="Group 10"/>
          <p:cNvGrpSpPr/>
          <p:nvPr/>
        </p:nvGrpSpPr>
        <p:grpSpPr>
          <a:xfrm>
            <a:off x="11608186" y="775177"/>
            <a:ext cx="583814" cy="3688627"/>
            <a:chOff x="9725899" y="778026"/>
            <a:chExt cx="583814" cy="3688627"/>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3" name="TextBox 12"/>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14" name="TextBox 13"/>
          <p:cNvSpPr txBox="1"/>
          <p:nvPr/>
        </p:nvSpPr>
        <p:spPr>
          <a:xfrm>
            <a:off x="376459" y="113017"/>
            <a:ext cx="3067506" cy="707886"/>
          </a:xfrm>
          <a:prstGeom prst="rect">
            <a:avLst/>
          </a:prstGeom>
          <a:noFill/>
        </p:spPr>
        <p:txBody>
          <a:bodyPr wrap="none" rtlCol="0">
            <a:spAutoFit/>
          </a:bodyPr>
          <a:lstStyle/>
          <a:p>
            <a:r>
              <a:rPr lang="en-US" sz="4000" b="1" dirty="0" smtClean="0"/>
              <a:t>Blanca (2015)</a:t>
            </a:r>
            <a:endParaRPr lang="en-US" sz="4000" b="1" dirty="0"/>
          </a:p>
        </p:txBody>
      </p:sp>
      <p:sp>
        <p:nvSpPr>
          <p:cNvPr id="15" name="TextBox 14"/>
          <p:cNvSpPr txBox="1"/>
          <p:nvPr/>
        </p:nvSpPr>
        <p:spPr>
          <a:xfrm>
            <a:off x="972404" y="895739"/>
            <a:ext cx="1444626" cy="707886"/>
          </a:xfrm>
          <a:prstGeom prst="rect">
            <a:avLst/>
          </a:prstGeom>
          <a:noFill/>
        </p:spPr>
        <p:txBody>
          <a:bodyPr wrap="none" rtlCol="0">
            <a:spAutoFit/>
          </a:bodyPr>
          <a:lstStyle/>
          <a:p>
            <a:r>
              <a:rPr lang="en-US" sz="4000" b="1" dirty="0" smtClean="0"/>
              <a:t>06/02</a:t>
            </a:r>
          </a:p>
        </p:txBody>
      </p:sp>
      <p:sp>
        <p:nvSpPr>
          <p:cNvPr id="18" name="Rectangle 17"/>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610599" y="6494796"/>
            <a:ext cx="3576855" cy="369332"/>
          </a:xfrm>
          <a:prstGeom prst="rect">
            <a:avLst/>
          </a:prstGeom>
          <a:solidFill>
            <a:schemeClr val="bg1"/>
          </a:solidFill>
          <a:ln w="76200">
            <a:solidFill>
              <a:srgbClr val="7030A0"/>
            </a:solidFill>
          </a:ln>
        </p:spPr>
        <p:txBody>
          <a:bodyPr wrap="square" rtlCol="0">
            <a:spAutoFit/>
          </a:bodyPr>
          <a:lstStyle/>
          <a:p>
            <a:r>
              <a:rPr lang="en-US" b="1" dirty="0" smtClean="0">
                <a:solidFill>
                  <a:srgbClr val="7030A0"/>
                </a:solidFill>
              </a:rPr>
              <a:t>HWRF 2016, no GSI (no data </a:t>
            </a:r>
            <a:r>
              <a:rPr lang="en-US" b="1" smtClean="0">
                <a:solidFill>
                  <a:srgbClr val="7030A0"/>
                </a:solidFill>
              </a:rPr>
              <a:t>for it)</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31</a:t>
            </a:fld>
            <a:endParaRPr lang="en-US"/>
          </a:p>
        </p:txBody>
      </p:sp>
      <p:grpSp>
        <p:nvGrpSpPr>
          <p:cNvPr id="22" name="Group 21"/>
          <p:cNvGrpSpPr/>
          <p:nvPr/>
        </p:nvGrpSpPr>
        <p:grpSpPr>
          <a:xfrm>
            <a:off x="1653243" y="3231224"/>
            <a:ext cx="9851544" cy="899965"/>
            <a:chOff x="1756642" y="4502690"/>
            <a:chExt cx="9851544" cy="1626552"/>
          </a:xfrm>
        </p:grpSpPr>
        <p:sp>
          <p:nvSpPr>
            <p:cNvPr id="23" name="TextBox 22"/>
            <p:cNvSpPr txBox="1"/>
            <p:nvPr/>
          </p:nvSpPr>
          <p:spPr>
            <a:xfrm>
              <a:off x="1756642" y="4502690"/>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24" name="Rectangle 23"/>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3688" y="4329634"/>
            <a:ext cx="2129294" cy="1998662"/>
          </a:xfrm>
          <a:prstGeom prst="rect">
            <a:avLst/>
          </a:prstGeom>
        </p:spPr>
      </p:pic>
      <p:sp>
        <p:nvSpPr>
          <p:cNvPr id="26" name="TextBox 25"/>
          <p:cNvSpPr txBox="1"/>
          <p:nvPr/>
        </p:nvSpPr>
        <p:spPr>
          <a:xfrm>
            <a:off x="4393110" y="4336290"/>
            <a:ext cx="699230" cy="369332"/>
          </a:xfrm>
          <a:prstGeom prst="rect">
            <a:avLst/>
          </a:prstGeom>
          <a:noFill/>
        </p:spPr>
        <p:txBody>
          <a:bodyPr wrap="none" rtlCol="0">
            <a:spAutoFit/>
          </a:bodyPr>
          <a:lstStyle/>
          <a:p>
            <a:r>
              <a:rPr lang="en-US" b="1" dirty="0" err="1" smtClean="0"/>
              <a:t>Hr</a:t>
            </a:r>
            <a:r>
              <a:rPr lang="en-US" b="1" dirty="0" smtClean="0"/>
              <a:t> 66</a:t>
            </a:r>
            <a:endParaRPr lang="en-US" b="1" dirty="0"/>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64789" y="4336290"/>
            <a:ext cx="2172365" cy="2024402"/>
          </a:xfrm>
          <a:prstGeom prst="rect">
            <a:avLst/>
          </a:prstGeom>
        </p:spPr>
      </p:pic>
      <p:sp>
        <p:nvSpPr>
          <p:cNvPr id="27" name="TextBox 26"/>
          <p:cNvSpPr txBox="1"/>
          <p:nvPr/>
        </p:nvSpPr>
        <p:spPr>
          <a:xfrm>
            <a:off x="6563072" y="4289602"/>
            <a:ext cx="699230" cy="369332"/>
          </a:xfrm>
          <a:prstGeom prst="rect">
            <a:avLst/>
          </a:prstGeom>
          <a:noFill/>
        </p:spPr>
        <p:txBody>
          <a:bodyPr wrap="none" rtlCol="0">
            <a:spAutoFit/>
          </a:bodyPr>
          <a:lstStyle/>
          <a:p>
            <a:r>
              <a:rPr lang="en-US" b="1" dirty="0" err="1" smtClean="0"/>
              <a:t>Hr</a:t>
            </a:r>
            <a:r>
              <a:rPr lang="en-US" b="1" dirty="0" smtClean="0"/>
              <a:t> 48</a:t>
            </a:r>
            <a:endParaRPr lang="en-US" b="1" dirty="0"/>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7154" y="4349500"/>
            <a:ext cx="2105637" cy="1974852"/>
          </a:xfrm>
          <a:prstGeom prst="rect">
            <a:avLst/>
          </a:prstGeom>
        </p:spPr>
      </p:pic>
      <p:sp>
        <p:nvSpPr>
          <p:cNvPr id="28" name="TextBox 27"/>
          <p:cNvSpPr txBox="1"/>
          <p:nvPr/>
        </p:nvSpPr>
        <p:spPr>
          <a:xfrm>
            <a:off x="8700347" y="4289602"/>
            <a:ext cx="699230" cy="369332"/>
          </a:xfrm>
          <a:prstGeom prst="rect">
            <a:avLst/>
          </a:prstGeom>
          <a:noFill/>
        </p:spPr>
        <p:txBody>
          <a:bodyPr wrap="none" rtlCol="0">
            <a:spAutoFit/>
          </a:bodyPr>
          <a:lstStyle/>
          <a:p>
            <a:r>
              <a:rPr lang="en-US" b="1" dirty="0" err="1" smtClean="0"/>
              <a:t>Hr</a:t>
            </a:r>
            <a:r>
              <a:rPr lang="en-US" b="1" dirty="0" smtClean="0"/>
              <a:t> 51</a:t>
            </a:r>
            <a:endParaRPr lang="en-US" b="1" dirty="0"/>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33788" y="4349500"/>
            <a:ext cx="2163317" cy="2019552"/>
          </a:xfrm>
          <a:prstGeom prst="rect">
            <a:avLst/>
          </a:prstGeom>
        </p:spPr>
      </p:pic>
      <p:sp>
        <p:nvSpPr>
          <p:cNvPr id="29" name="TextBox 28"/>
          <p:cNvSpPr txBox="1"/>
          <p:nvPr/>
        </p:nvSpPr>
        <p:spPr>
          <a:xfrm>
            <a:off x="10908956" y="4301633"/>
            <a:ext cx="699230" cy="369332"/>
          </a:xfrm>
          <a:prstGeom prst="rect">
            <a:avLst/>
          </a:prstGeom>
          <a:noFill/>
        </p:spPr>
        <p:txBody>
          <a:bodyPr wrap="none" rtlCol="0">
            <a:spAutoFit/>
          </a:bodyPr>
          <a:lstStyle/>
          <a:p>
            <a:r>
              <a:rPr lang="en-US" b="1" dirty="0" err="1" smtClean="0"/>
              <a:t>Hr</a:t>
            </a:r>
            <a:r>
              <a:rPr lang="en-US" b="1" dirty="0" smtClean="0"/>
              <a:t> 69</a:t>
            </a:r>
            <a:endParaRPr lang="en-US" b="1" dirty="0"/>
          </a:p>
        </p:txBody>
      </p:sp>
    </p:spTree>
    <p:extLst>
      <p:ext uri="{BB962C8B-B14F-4D97-AF65-F5344CB8AC3E}">
        <p14:creationId xmlns:p14="http://schemas.microsoft.com/office/powerpoint/2010/main" val="4668790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2939" y="240114"/>
            <a:ext cx="2019300" cy="57277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531" y="959349"/>
            <a:ext cx="2044700" cy="5740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875" y="728996"/>
            <a:ext cx="2032000" cy="5765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1935" y="481100"/>
            <a:ext cx="2006600" cy="572770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165" y="1163170"/>
            <a:ext cx="739331" cy="5005202"/>
          </a:xfrm>
          <a:prstGeom prst="rect">
            <a:avLst/>
          </a:prstGeom>
        </p:spPr>
      </p:pic>
      <p:grpSp>
        <p:nvGrpSpPr>
          <p:cNvPr id="11" name="Group 10"/>
          <p:cNvGrpSpPr/>
          <p:nvPr/>
        </p:nvGrpSpPr>
        <p:grpSpPr>
          <a:xfrm>
            <a:off x="11608186" y="775177"/>
            <a:ext cx="583814" cy="3688627"/>
            <a:chOff x="9725899" y="778026"/>
            <a:chExt cx="583814" cy="3688627"/>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3" name="TextBox 12"/>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14" name="TextBox 13"/>
          <p:cNvSpPr txBox="1"/>
          <p:nvPr/>
        </p:nvSpPr>
        <p:spPr>
          <a:xfrm>
            <a:off x="376459" y="113017"/>
            <a:ext cx="3067506" cy="707886"/>
          </a:xfrm>
          <a:prstGeom prst="rect">
            <a:avLst/>
          </a:prstGeom>
          <a:noFill/>
        </p:spPr>
        <p:txBody>
          <a:bodyPr wrap="none" rtlCol="0">
            <a:spAutoFit/>
          </a:bodyPr>
          <a:lstStyle/>
          <a:p>
            <a:r>
              <a:rPr lang="en-US" sz="4000" b="1" dirty="0" smtClean="0"/>
              <a:t>Blanca (2015)</a:t>
            </a:r>
            <a:endParaRPr lang="en-US" sz="4000" b="1" dirty="0"/>
          </a:p>
        </p:txBody>
      </p:sp>
      <p:sp>
        <p:nvSpPr>
          <p:cNvPr id="15" name="TextBox 14"/>
          <p:cNvSpPr txBox="1"/>
          <p:nvPr/>
        </p:nvSpPr>
        <p:spPr>
          <a:xfrm>
            <a:off x="972404" y="895739"/>
            <a:ext cx="1444626" cy="707886"/>
          </a:xfrm>
          <a:prstGeom prst="rect">
            <a:avLst/>
          </a:prstGeom>
          <a:noFill/>
        </p:spPr>
        <p:txBody>
          <a:bodyPr wrap="none" rtlCol="0">
            <a:spAutoFit/>
          </a:bodyPr>
          <a:lstStyle/>
          <a:p>
            <a:r>
              <a:rPr lang="en-US" sz="4000" b="1" dirty="0" smtClean="0"/>
              <a:t>06/03</a:t>
            </a:r>
          </a:p>
        </p:txBody>
      </p:sp>
      <p:sp>
        <p:nvSpPr>
          <p:cNvPr id="18" name="Rectangle 17"/>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610599" y="6494796"/>
            <a:ext cx="3576855" cy="369332"/>
          </a:xfrm>
          <a:prstGeom prst="rect">
            <a:avLst/>
          </a:prstGeom>
          <a:solidFill>
            <a:schemeClr val="bg1"/>
          </a:solidFill>
          <a:ln w="76200">
            <a:solidFill>
              <a:srgbClr val="7030A0"/>
            </a:solidFill>
          </a:ln>
        </p:spPr>
        <p:txBody>
          <a:bodyPr wrap="square" rtlCol="0">
            <a:spAutoFit/>
          </a:bodyPr>
          <a:lstStyle/>
          <a:p>
            <a:r>
              <a:rPr lang="en-US" b="1" dirty="0" smtClean="0">
                <a:solidFill>
                  <a:srgbClr val="7030A0"/>
                </a:solidFill>
              </a:rPr>
              <a:t>HWRF 2016, no GSI (no data </a:t>
            </a:r>
            <a:r>
              <a:rPr lang="en-US" b="1" smtClean="0">
                <a:solidFill>
                  <a:srgbClr val="7030A0"/>
                </a:solidFill>
              </a:rPr>
              <a:t>for it)</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32</a:t>
            </a:fld>
            <a:endParaRPr lang="en-US"/>
          </a:p>
        </p:txBody>
      </p:sp>
      <p:grpSp>
        <p:nvGrpSpPr>
          <p:cNvPr id="10" name="Group 9"/>
          <p:cNvGrpSpPr/>
          <p:nvPr/>
        </p:nvGrpSpPr>
        <p:grpSpPr>
          <a:xfrm>
            <a:off x="1522595" y="4162093"/>
            <a:ext cx="9851544" cy="899965"/>
            <a:chOff x="1756642" y="4502690"/>
            <a:chExt cx="9851544" cy="1626552"/>
          </a:xfrm>
        </p:grpSpPr>
        <p:sp>
          <p:nvSpPr>
            <p:cNvPr id="17" name="TextBox 16"/>
            <p:cNvSpPr txBox="1"/>
            <p:nvPr/>
          </p:nvSpPr>
          <p:spPr>
            <a:xfrm>
              <a:off x="1756642" y="4502690"/>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16" name="Rectangle 15"/>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60018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2939" y="240114"/>
            <a:ext cx="2019300" cy="57277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531" y="959349"/>
            <a:ext cx="2044700" cy="5740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875" y="728996"/>
            <a:ext cx="2032000" cy="5765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1935" y="481100"/>
            <a:ext cx="2006600" cy="572770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165" y="1163170"/>
            <a:ext cx="739331" cy="5005202"/>
          </a:xfrm>
          <a:prstGeom prst="rect">
            <a:avLst/>
          </a:prstGeom>
        </p:spPr>
      </p:pic>
      <p:grpSp>
        <p:nvGrpSpPr>
          <p:cNvPr id="11" name="Group 10"/>
          <p:cNvGrpSpPr/>
          <p:nvPr/>
        </p:nvGrpSpPr>
        <p:grpSpPr>
          <a:xfrm>
            <a:off x="11608186" y="775177"/>
            <a:ext cx="583814" cy="3688627"/>
            <a:chOff x="9725899" y="778026"/>
            <a:chExt cx="583814" cy="3688627"/>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3" name="TextBox 12"/>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14" name="TextBox 13"/>
          <p:cNvSpPr txBox="1"/>
          <p:nvPr/>
        </p:nvSpPr>
        <p:spPr>
          <a:xfrm>
            <a:off x="376459" y="113017"/>
            <a:ext cx="3067506" cy="707886"/>
          </a:xfrm>
          <a:prstGeom prst="rect">
            <a:avLst/>
          </a:prstGeom>
          <a:noFill/>
        </p:spPr>
        <p:txBody>
          <a:bodyPr wrap="none" rtlCol="0">
            <a:spAutoFit/>
          </a:bodyPr>
          <a:lstStyle/>
          <a:p>
            <a:r>
              <a:rPr lang="en-US" sz="4000" b="1" dirty="0" smtClean="0"/>
              <a:t>Blanca (2015)</a:t>
            </a:r>
            <a:endParaRPr lang="en-US" sz="4000" b="1" dirty="0"/>
          </a:p>
        </p:txBody>
      </p:sp>
      <p:sp>
        <p:nvSpPr>
          <p:cNvPr id="15" name="TextBox 14"/>
          <p:cNvSpPr txBox="1"/>
          <p:nvPr/>
        </p:nvSpPr>
        <p:spPr>
          <a:xfrm>
            <a:off x="972404" y="895739"/>
            <a:ext cx="1444626" cy="707886"/>
          </a:xfrm>
          <a:prstGeom prst="rect">
            <a:avLst/>
          </a:prstGeom>
          <a:noFill/>
        </p:spPr>
        <p:txBody>
          <a:bodyPr wrap="none" rtlCol="0">
            <a:spAutoFit/>
          </a:bodyPr>
          <a:lstStyle/>
          <a:p>
            <a:r>
              <a:rPr lang="en-US" sz="4000" b="1" dirty="0" smtClean="0"/>
              <a:t>06/03</a:t>
            </a:r>
          </a:p>
        </p:txBody>
      </p:sp>
      <p:sp>
        <p:nvSpPr>
          <p:cNvPr id="18" name="Rectangle 17"/>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610599" y="6494796"/>
            <a:ext cx="3576855" cy="369332"/>
          </a:xfrm>
          <a:prstGeom prst="rect">
            <a:avLst/>
          </a:prstGeom>
          <a:solidFill>
            <a:schemeClr val="bg1"/>
          </a:solidFill>
          <a:ln w="76200">
            <a:solidFill>
              <a:srgbClr val="7030A0"/>
            </a:solidFill>
          </a:ln>
        </p:spPr>
        <p:txBody>
          <a:bodyPr wrap="square" rtlCol="0">
            <a:spAutoFit/>
          </a:bodyPr>
          <a:lstStyle/>
          <a:p>
            <a:r>
              <a:rPr lang="en-US" b="1" dirty="0" smtClean="0">
                <a:solidFill>
                  <a:srgbClr val="7030A0"/>
                </a:solidFill>
              </a:rPr>
              <a:t>HWRF 2016, no GSI (no data </a:t>
            </a:r>
            <a:r>
              <a:rPr lang="en-US" b="1" smtClean="0">
                <a:solidFill>
                  <a:srgbClr val="7030A0"/>
                </a:solidFill>
              </a:rPr>
              <a:t>for it)</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33</a:t>
            </a:fld>
            <a:endParaRPr lang="en-US"/>
          </a:p>
        </p:txBody>
      </p:sp>
      <p:grpSp>
        <p:nvGrpSpPr>
          <p:cNvPr id="10" name="Group 9"/>
          <p:cNvGrpSpPr/>
          <p:nvPr/>
        </p:nvGrpSpPr>
        <p:grpSpPr>
          <a:xfrm>
            <a:off x="1522595" y="4162093"/>
            <a:ext cx="9851544" cy="899965"/>
            <a:chOff x="1756642" y="4502690"/>
            <a:chExt cx="9851544" cy="1626552"/>
          </a:xfrm>
        </p:grpSpPr>
        <p:sp>
          <p:nvSpPr>
            <p:cNvPr id="17" name="TextBox 16"/>
            <p:cNvSpPr txBox="1"/>
            <p:nvPr/>
          </p:nvSpPr>
          <p:spPr>
            <a:xfrm>
              <a:off x="1756642" y="4502690"/>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16" name="Rectangle 15"/>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3782" y="5040185"/>
            <a:ext cx="1859547" cy="1750835"/>
          </a:xfrm>
          <a:prstGeom prst="rect">
            <a:avLst/>
          </a:prstGeom>
        </p:spPr>
      </p:pic>
      <p:sp>
        <p:nvSpPr>
          <p:cNvPr id="23" name="TextBox 22"/>
          <p:cNvSpPr txBox="1"/>
          <p:nvPr/>
        </p:nvSpPr>
        <p:spPr>
          <a:xfrm>
            <a:off x="4479270" y="5058994"/>
            <a:ext cx="699230" cy="369332"/>
          </a:xfrm>
          <a:prstGeom prst="rect">
            <a:avLst/>
          </a:prstGeom>
          <a:noFill/>
        </p:spPr>
        <p:txBody>
          <a:bodyPr wrap="none" rtlCol="0">
            <a:spAutoFit/>
          </a:bodyPr>
          <a:lstStyle/>
          <a:p>
            <a:r>
              <a:rPr lang="en-US" b="1" dirty="0" err="1" smtClean="0"/>
              <a:t>Hr</a:t>
            </a:r>
            <a:r>
              <a:rPr lang="en-US" b="1" dirty="0" smtClean="0"/>
              <a:t> 66</a:t>
            </a:r>
            <a:endParaRPr lang="en-US" b="1" dirty="0"/>
          </a:p>
        </p:txBody>
      </p:sp>
      <p:sp>
        <p:nvSpPr>
          <p:cNvPr id="24" name="TextBox 23"/>
          <p:cNvSpPr txBox="1"/>
          <p:nvPr/>
        </p:nvSpPr>
        <p:spPr>
          <a:xfrm>
            <a:off x="5278482" y="5121453"/>
            <a:ext cx="6355104" cy="1384995"/>
          </a:xfrm>
          <a:prstGeom prst="rect">
            <a:avLst/>
          </a:prstGeom>
          <a:solidFill>
            <a:srgbClr val="EAC1FF"/>
          </a:solidFill>
        </p:spPr>
        <p:txBody>
          <a:bodyPr wrap="square" rtlCol="0">
            <a:spAutoFit/>
          </a:bodyPr>
          <a:lstStyle/>
          <a:p>
            <a:pPr algn="ctr"/>
            <a:r>
              <a:rPr lang="en-US" sz="2400" b="1" dirty="0" smtClean="0"/>
              <a:t>SE is less clear. Often two transient wind max are identified (they re-</a:t>
            </a:r>
            <a:r>
              <a:rPr lang="en-US" sz="2400" b="1" dirty="0" err="1" smtClean="0"/>
              <a:t>apear</a:t>
            </a:r>
            <a:r>
              <a:rPr lang="en-US" sz="2400" b="1" dirty="0" smtClean="0"/>
              <a:t> ~the same radii)</a:t>
            </a:r>
          </a:p>
          <a:p>
            <a:endParaRPr lang="en-US" dirty="0"/>
          </a:p>
          <a:p>
            <a:endParaRPr lang="en-US" dirty="0"/>
          </a:p>
        </p:txBody>
      </p:sp>
    </p:spTree>
    <p:extLst>
      <p:ext uri="{BB962C8B-B14F-4D97-AF65-F5344CB8AC3E}">
        <p14:creationId xmlns:p14="http://schemas.microsoft.com/office/powerpoint/2010/main" val="14805156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149" y="1163170"/>
            <a:ext cx="739331" cy="5005202"/>
          </a:xfrm>
          <a:prstGeom prst="rect">
            <a:avLst/>
          </a:prstGeom>
        </p:spPr>
      </p:pic>
      <p:grpSp>
        <p:nvGrpSpPr>
          <p:cNvPr id="11" name="Group 10"/>
          <p:cNvGrpSpPr/>
          <p:nvPr/>
        </p:nvGrpSpPr>
        <p:grpSpPr>
          <a:xfrm>
            <a:off x="11608186" y="775177"/>
            <a:ext cx="583814" cy="3688627"/>
            <a:chOff x="9725899" y="778026"/>
            <a:chExt cx="583814" cy="368862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3" name="TextBox 12"/>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14" name="TextBox 13"/>
          <p:cNvSpPr txBox="1"/>
          <p:nvPr/>
        </p:nvSpPr>
        <p:spPr>
          <a:xfrm>
            <a:off x="376459" y="113017"/>
            <a:ext cx="3067506" cy="707886"/>
          </a:xfrm>
          <a:prstGeom prst="rect">
            <a:avLst/>
          </a:prstGeom>
          <a:noFill/>
        </p:spPr>
        <p:txBody>
          <a:bodyPr wrap="none" rtlCol="0">
            <a:spAutoFit/>
          </a:bodyPr>
          <a:lstStyle/>
          <a:p>
            <a:r>
              <a:rPr lang="en-US" sz="4000" b="1" dirty="0" smtClean="0"/>
              <a:t>Blanca (2015)</a:t>
            </a:r>
            <a:endParaRPr lang="en-US" sz="4000" b="1" dirty="0"/>
          </a:p>
        </p:txBody>
      </p:sp>
      <p:sp>
        <p:nvSpPr>
          <p:cNvPr id="15" name="TextBox 14"/>
          <p:cNvSpPr txBox="1"/>
          <p:nvPr/>
        </p:nvSpPr>
        <p:spPr>
          <a:xfrm>
            <a:off x="972404" y="895739"/>
            <a:ext cx="1444626" cy="707886"/>
          </a:xfrm>
          <a:prstGeom prst="rect">
            <a:avLst/>
          </a:prstGeom>
          <a:noFill/>
        </p:spPr>
        <p:txBody>
          <a:bodyPr wrap="none" rtlCol="0">
            <a:spAutoFit/>
          </a:bodyPr>
          <a:lstStyle/>
          <a:p>
            <a:r>
              <a:rPr lang="en-US" sz="4000" b="1" dirty="0" smtClean="0"/>
              <a:t>06/04</a:t>
            </a:r>
          </a:p>
        </p:txBody>
      </p:sp>
      <p:sp>
        <p:nvSpPr>
          <p:cNvPr id="18" name="Rectangle 17"/>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610599" y="6494796"/>
            <a:ext cx="3576855" cy="369332"/>
          </a:xfrm>
          <a:prstGeom prst="rect">
            <a:avLst/>
          </a:prstGeom>
          <a:solidFill>
            <a:schemeClr val="bg1"/>
          </a:solidFill>
          <a:ln w="76200">
            <a:solidFill>
              <a:srgbClr val="7030A0"/>
            </a:solidFill>
          </a:ln>
        </p:spPr>
        <p:txBody>
          <a:bodyPr wrap="square" rtlCol="0">
            <a:spAutoFit/>
          </a:bodyPr>
          <a:lstStyle/>
          <a:p>
            <a:r>
              <a:rPr lang="en-US" b="1" dirty="0" smtClean="0">
                <a:solidFill>
                  <a:srgbClr val="7030A0"/>
                </a:solidFill>
              </a:rPr>
              <a:t>HWRF 2016, no GSI (no data </a:t>
            </a:r>
            <a:r>
              <a:rPr lang="en-US" b="1" smtClean="0">
                <a:solidFill>
                  <a:srgbClr val="7030A0"/>
                </a:solidFill>
              </a:rPr>
              <a:t>for it)</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34</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2593" y="113017"/>
            <a:ext cx="2019300" cy="5791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2541" y="942975"/>
            <a:ext cx="1981200" cy="57785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2556" y="704823"/>
            <a:ext cx="1993900" cy="577850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2746" y="427972"/>
            <a:ext cx="1981200" cy="5740400"/>
          </a:xfrm>
          <a:prstGeom prst="rect">
            <a:avLst/>
          </a:prstGeom>
        </p:spPr>
      </p:pic>
      <p:grpSp>
        <p:nvGrpSpPr>
          <p:cNvPr id="10" name="Group 9"/>
          <p:cNvGrpSpPr/>
          <p:nvPr/>
        </p:nvGrpSpPr>
        <p:grpSpPr>
          <a:xfrm>
            <a:off x="1516544" y="5029318"/>
            <a:ext cx="9851544" cy="899965"/>
            <a:chOff x="1756642" y="4502690"/>
            <a:chExt cx="9851544" cy="1626552"/>
          </a:xfrm>
        </p:grpSpPr>
        <p:sp>
          <p:nvSpPr>
            <p:cNvPr id="17" name="TextBox 16"/>
            <p:cNvSpPr txBox="1"/>
            <p:nvPr/>
          </p:nvSpPr>
          <p:spPr>
            <a:xfrm>
              <a:off x="1756642" y="4502690"/>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16" name="Rectangle 15"/>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24259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790" y="1213045"/>
            <a:ext cx="739331" cy="5005202"/>
          </a:xfrm>
          <a:prstGeom prst="rect">
            <a:avLst/>
          </a:prstGeom>
        </p:spPr>
      </p:pic>
      <p:grpSp>
        <p:nvGrpSpPr>
          <p:cNvPr id="11" name="Group 10"/>
          <p:cNvGrpSpPr/>
          <p:nvPr/>
        </p:nvGrpSpPr>
        <p:grpSpPr>
          <a:xfrm>
            <a:off x="11608186" y="775177"/>
            <a:ext cx="583814" cy="3688627"/>
            <a:chOff x="9725899" y="778026"/>
            <a:chExt cx="583814" cy="368862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13" name="TextBox 12"/>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14" name="TextBox 13"/>
          <p:cNvSpPr txBox="1"/>
          <p:nvPr/>
        </p:nvSpPr>
        <p:spPr>
          <a:xfrm>
            <a:off x="376459" y="113017"/>
            <a:ext cx="3067506" cy="707886"/>
          </a:xfrm>
          <a:prstGeom prst="rect">
            <a:avLst/>
          </a:prstGeom>
          <a:noFill/>
        </p:spPr>
        <p:txBody>
          <a:bodyPr wrap="none" rtlCol="0">
            <a:spAutoFit/>
          </a:bodyPr>
          <a:lstStyle/>
          <a:p>
            <a:r>
              <a:rPr lang="en-US" sz="4000" b="1" dirty="0" smtClean="0"/>
              <a:t>Blanca (2015)</a:t>
            </a:r>
            <a:endParaRPr lang="en-US" sz="4000" b="1" dirty="0"/>
          </a:p>
        </p:txBody>
      </p:sp>
      <p:sp>
        <p:nvSpPr>
          <p:cNvPr id="15" name="TextBox 14"/>
          <p:cNvSpPr txBox="1"/>
          <p:nvPr/>
        </p:nvSpPr>
        <p:spPr>
          <a:xfrm>
            <a:off x="972404" y="895739"/>
            <a:ext cx="1444626" cy="707886"/>
          </a:xfrm>
          <a:prstGeom prst="rect">
            <a:avLst/>
          </a:prstGeom>
          <a:noFill/>
        </p:spPr>
        <p:txBody>
          <a:bodyPr wrap="none" rtlCol="0">
            <a:spAutoFit/>
          </a:bodyPr>
          <a:lstStyle/>
          <a:p>
            <a:r>
              <a:rPr lang="en-US" sz="4000" b="1" dirty="0" smtClean="0"/>
              <a:t>06/04</a:t>
            </a:r>
          </a:p>
        </p:txBody>
      </p:sp>
      <p:sp>
        <p:nvSpPr>
          <p:cNvPr id="18" name="Rectangle 17"/>
          <p:cNvSpPr/>
          <p:nvPr/>
        </p:nvSpPr>
        <p:spPr>
          <a:xfrm>
            <a:off x="48126" y="59064"/>
            <a:ext cx="12143874" cy="6798936"/>
          </a:xfrm>
          <a:prstGeom prst="rect">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610599" y="6494796"/>
            <a:ext cx="3576855" cy="369332"/>
          </a:xfrm>
          <a:prstGeom prst="rect">
            <a:avLst/>
          </a:prstGeom>
          <a:solidFill>
            <a:schemeClr val="bg1"/>
          </a:solidFill>
          <a:ln w="76200">
            <a:solidFill>
              <a:srgbClr val="7030A0"/>
            </a:solidFill>
          </a:ln>
        </p:spPr>
        <p:txBody>
          <a:bodyPr wrap="square" rtlCol="0">
            <a:spAutoFit/>
          </a:bodyPr>
          <a:lstStyle/>
          <a:p>
            <a:r>
              <a:rPr lang="en-US" b="1" dirty="0" smtClean="0">
                <a:solidFill>
                  <a:srgbClr val="7030A0"/>
                </a:solidFill>
              </a:rPr>
              <a:t>HWRF 2016, no GSI (no data for it)</a:t>
            </a:r>
            <a:endParaRPr lang="en-US" b="1" dirty="0">
              <a:solidFill>
                <a:srgbClr val="7030A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35</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2593" y="113017"/>
            <a:ext cx="2019300" cy="5791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2541" y="942975"/>
            <a:ext cx="1981200" cy="57785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2556" y="704823"/>
            <a:ext cx="1993900" cy="577850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2746" y="427972"/>
            <a:ext cx="1981200" cy="5740400"/>
          </a:xfrm>
          <a:prstGeom prst="rect">
            <a:avLst/>
          </a:prstGeom>
        </p:spPr>
      </p:pic>
      <p:grpSp>
        <p:nvGrpSpPr>
          <p:cNvPr id="10" name="Group 9"/>
          <p:cNvGrpSpPr/>
          <p:nvPr/>
        </p:nvGrpSpPr>
        <p:grpSpPr>
          <a:xfrm>
            <a:off x="1522595" y="4162093"/>
            <a:ext cx="9851544" cy="899965"/>
            <a:chOff x="1756642" y="4502690"/>
            <a:chExt cx="9851544" cy="1626552"/>
          </a:xfrm>
        </p:grpSpPr>
        <p:sp>
          <p:nvSpPr>
            <p:cNvPr id="17" name="TextBox 16"/>
            <p:cNvSpPr txBox="1"/>
            <p:nvPr/>
          </p:nvSpPr>
          <p:spPr>
            <a:xfrm>
              <a:off x="1756642" y="4502690"/>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16" name="Rectangle 15"/>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3741" y="4655126"/>
            <a:ext cx="2063605" cy="1896459"/>
          </a:xfrm>
          <a:prstGeom prst="rect">
            <a:avLst/>
          </a:prstGeom>
        </p:spPr>
      </p:pic>
      <p:sp>
        <p:nvSpPr>
          <p:cNvPr id="22" name="TextBox 21"/>
          <p:cNvSpPr txBox="1"/>
          <p:nvPr/>
        </p:nvSpPr>
        <p:spPr>
          <a:xfrm>
            <a:off x="6424406" y="4627136"/>
            <a:ext cx="699230" cy="369332"/>
          </a:xfrm>
          <a:prstGeom prst="rect">
            <a:avLst/>
          </a:prstGeom>
          <a:noFill/>
        </p:spPr>
        <p:txBody>
          <a:bodyPr wrap="none" rtlCol="0">
            <a:spAutoFit/>
          </a:bodyPr>
          <a:lstStyle/>
          <a:p>
            <a:r>
              <a:rPr lang="en-US" b="1" dirty="0" err="1" smtClean="0"/>
              <a:t>Hr</a:t>
            </a:r>
            <a:r>
              <a:rPr lang="en-US" b="1" dirty="0" smtClean="0"/>
              <a:t> 42</a:t>
            </a:r>
            <a:endParaRPr lang="en-US" b="1"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8753" y="4655126"/>
            <a:ext cx="2038350" cy="1873250"/>
          </a:xfrm>
          <a:prstGeom prst="rect">
            <a:avLst/>
          </a:prstGeom>
        </p:spPr>
      </p:pic>
      <p:sp>
        <p:nvSpPr>
          <p:cNvPr id="23" name="TextBox 22"/>
          <p:cNvSpPr txBox="1"/>
          <p:nvPr/>
        </p:nvSpPr>
        <p:spPr>
          <a:xfrm>
            <a:off x="8488739" y="4613532"/>
            <a:ext cx="699230" cy="369332"/>
          </a:xfrm>
          <a:prstGeom prst="rect">
            <a:avLst/>
          </a:prstGeom>
          <a:noFill/>
        </p:spPr>
        <p:txBody>
          <a:bodyPr wrap="none" rtlCol="0">
            <a:spAutoFit/>
          </a:bodyPr>
          <a:lstStyle/>
          <a:p>
            <a:r>
              <a:rPr lang="en-US" b="1" dirty="0" err="1" smtClean="0"/>
              <a:t>Hr</a:t>
            </a:r>
            <a:r>
              <a:rPr lang="en-US" b="1" dirty="0" smtClean="0"/>
              <a:t> 12</a:t>
            </a:r>
            <a:endParaRPr lang="en-US" b="1" dirty="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36831" y="4551487"/>
            <a:ext cx="2138603" cy="1962559"/>
          </a:xfrm>
          <a:prstGeom prst="rect">
            <a:avLst/>
          </a:prstGeom>
        </p:spPr>
      </p:pic>
      <p:sp>
        <p:nvSpPr>
          <p:cNvPr id="24" name="TextBox 23"/>
          <p:cNvSpPr txBox="1"/>
          <p:nvPr/>
        </p:nvSpPr>
        <p:spPr>
          <a:xfrm>
            <a:off x="10502250" y="4485647"/>
            <a:ext cx="699230" cy="369332"/>
          </a:xfrm>
          <a:prstGeom prst="rect">
            <a:avLst/>
          </a:prstGeom>
          <a:noFill/>
        </p:spPr>
        <p:txBody>
          <a:bodyPr wrap="none" rtlCol="0">
            <a:spAutoFit/>
          </a:bodyPr>
          <a:lstStyle/>
          <a:p>
            <a:r>
              <a:rPr lang="en-US" b="1" dirty="0" err="1" smtClean="0"/>
              <a:t>Hr</a:t>
            </a:r>
            <a:r>
              <a:rPr lang="en-US" b="1" dirty="0" smtClean="0"/>
              <a:t> 00</a:t>
            </a:r>
            <a:endParaRPr lang="en-US" b="1" dirty="0"/>
          </a:p>
        </p:txBody>
      </p:sp>
      <p:sp>
        <p:nvSpPr>
          <p:cNvPr id="25" name="TextBox 24"/>
          <p:cNvSpPr txBox="1"/>
          <p:nvPr/>
        </p:nvSpPr>
        <p:spPr>
          <a:xfrm rot="5400000">
            <a:off x="4088745" y="5027957"/>
            <a:ext cx="595035" cy="707886"/>
          </a:xfrm>
          <a:prstGeom prst="rect">
            <a:avLst/>
          </a:prstGeom>
          <a:noFill/>
        </p:spPr>
        <p:txBody>
          <a:bodyPr wrap="none" rtlCol="0">
            <a:spAutoFit/>
          </a:bodyPr>
          <a:lstStyle/>
          <a:p>
            <a:r>
              <a:rPr lang="en-US" sz="4000" dirty="0" smtClean="0"/>
              <a:t>=(</a:t>
            </a:r>
            <a:endParaRPr lang="en-US" sz="4000" dirty="0"/>
          </a:p>
        </p:txBody>
      </p:sp>
    </p:spTree>
    <p:extLst>
      <p:ext uri="{BB962C8B-B14F-4D97-AF65-F5344CB8AC3E}">
        <p14:creationId xmlns:p14="http://schemas.microsoft.com/office/powerpoint/2010/main" val="1310297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E25961-0CF5-C041-A7EE-57BD1992580B}" type="slidenum">
              <a:rPr lang="en-US" smtClean="0"/>
              <a:t>36</a:t>
            </a:fld>
            <a:endParaRPr lang="en-US"/>
          </a:p>
        </p:txBody>
      </p:sp>
      <p:sp>
        <p:nvSpPr>
          <p:cNvPr id="6" name="Content Placeholder 2"/>
          <p:cNvSpPr>
            <a:spLocks noGrp="1"/>
          </p:cNvSpPr>
          <p:nvPr>
            <p:ph idx="1"/>
          </p:nvPr>
        </p:nvSpPr>
        <p:spPr>
          <a:xfrm>
            <a:off x="1813303" y="2127513"/>
            <a:ext cx="10104894" cy="2072528"/>
          </a:xfrm>
        </p:spPr>
        <p:txBody>
          <a:bodyPr>
            <a:noAutofit/>
          </a:bodyPr>
          <a:lstStyle/>
          <a:p>
            <a:pPr marL="0" indent="0">
              <a:buNone/>
            </a:pPr>
            <a:r>
              <a:rPr lang="en-US" sz="4000" b="1" dirty="0" smtClean="0"/>
              <a:t>Let’s focus on Blanca 2015 06 01 00</a:t>
            </a:r>
            <a:endParaRPr lang="en-US" sz="4000" b="1" dirty="0"/>
          </a:p>
          <a:p>
            <a:pPr lvl="1"/>
            <a:r>
              <a:rPr lang="en-US" sz="2800" b="1" dirty="0" smtClean="0"/>
              <a:t>Began as tropical depression</a:t>
            </a:r>
          </a:p>
          <a:p>
            <a:pPr lvl="1"/>
            <a:r>
              <a:rPr lang="en-US" sz="2800" b="1" dirty="0" smtClean="0"/>
              <a:t>No GSI (no TDR data)</a:t>
            </a:r>
            <a:endParaRPr lang="en-US" sz="2800" b="1" dirty="0"/>
          </a:p>
        </p:txBody>
      </p:sp>
    </p:spTree>
    <p:extLst>
      <p:ext uri="{BB962C8B-B14F-4D97-AF65-F5344CB8AC3E}">
        <p14:creationId xmlns:p14="http://schemas.microsoft.com/office/powerpoint/2010/main" val="2980897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442" y="-1723370"/>
            <a:ext cx="7704945" cy="9971105"/>
          </a:xfrm>
          <a:prstGeom prst="rect">
            <a:avLst/>
          </a:prstGeom>
        </p:spPr>
      </p:pic>
      <p:sp>
        <p:nvSpPr>
          <p:cNvPr id="3" name="Content Placeholder 2"/>
          <p:cNvSpPr>
            <a:spLocks noGrp="1"/>
          </p:cNvSpPr>
          <p:nvPr>
            <p:ph idx="1"/>
          </p:nvPr>
        </p:nvSpPr>
        <p:spPr>
          <a:xfrm>
            <a:off x="9960903" y="178740"/>
            <a:ext cx="2231097" cy="1119027"/>
          </a:xfrm>
        </p:spPr>
        <p:txBody>
          <a:bodyPr/>
          <a:lstStyle/>
          <a:p>
            <a:pPr marL="0" indent="0">
              <a:buNone/>
            </a:pPr>
            <a:r>
              <a:rPr lang="en-US" dirty="0" smtClean="0"/>
              <a:t>Blanca</a:t>
            </a:r>
            <a:endParaRPr lang="en-US" dirty="0"/>
          </a:p>
          <a:p>
            <a:r>
              <a:rPr lang="en-US" sz="1200" dirty="0" smtClean="0"/>
              <a:t>Began as tropical depression</a:t>
            </a:r>
          </a:p>
          <a:p>
            <a:r>
              <a:rPr lang="en-US" sz="1200" dirty="0" smtClean="0"/>
              <a:t>No GSI (</a:t>
            </a:r>
            <a:r>
              <a:rPr lang="en-US" sz="1200" dirty="0" err="1" smtClean="0"/>
              <a:t>noTDR</a:t>
            </a:r>
            <a:r>
              <a:rPr lang="en-US" sz="1200" dirty="0" smtClean="0"/>
              <a:t> data)</a:t>
            </a:r>
            <a:endParaRPr lang="en-US" sz="1200" dirty="0"/>
          </a:p>
        </p:txBody>
      </p:sp>
      <p:sp>
        <p:nvSpPr>
          <p:cNvPr id="4" name="Slide Number Placeholder 3"/>
          <p:cNvSpPr>
            <a:spLocks noGrp="1"/>
          </p:cNvSpPr>
          <p:nvPr>
            <p:ph type="sldNum" sz="quarter" idx="12"/>
          </p:nvPr>
        </p:nvSpPr>
        <p:spPr/>
        <p:txBody>
          <a:bodyPr/>
          <a:lstStyle/>
          <a:p>
            <a:fld id="{3EE25961-0CF5-C041-A7EE-57BD1992580B}" type="slidenum">
              <a:rPr lang="en-US" smtClean="0"/>
              <a:t>37</a:t>
            </a:fld>
            <a:endParaRPr lang="en-US"/>
          </a:p>
        </p:txBody>
      </p:sp>
      <p:grpSp>
        <p:nvGrpSpPr>
          <p:cNvPr id="8" name="Group 7"/>
          <p:cNvGrpSpPr/>
          <p:nvPr/>
        </p:nvGrpSpPr>
        <p:grpSpPr>
          <a:xfrm>
            <a:off x="0" y="0"/>
            <a:ext cx="6195935" cy="6858000"/>
            <a:chOff x="4445000" y="0"/>
            <a:chExt cx="6195935" cy="68580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0" y="0"/>
              <a:ext cx="3278909"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909" y="0"/>
              <a:ext cx="2513463"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633" y="1596463"/>
              <a:ext cx="309302" cy="3331441"/>
            </a:xfrm>
            <a:prstGeom prst="rect">
              <a:avLst/>
            </a:prstGeom>
          </p:spPr>
        </p:pic>
      </p:grpSp>
      <p:sp>
        <p:nvSpPr>
          <p:cNvPr id="9" name="TextBox 8"/>
          <p:cNvSpPr txBox="1"/>
          <p:nvPr/>
        </p:nvSpPr>
        <p:spPr>
          <a:xfrm>
            <a:off x="5733554" y="963878"/>
            <a:ext cx="829074" cy="646331"/>
          </a:xfrm>
          <a:prstGeom prst="rect">
            <a:avLst/>
          </a:prstGeom>
          <a:noFill/>
        </p:spPr>
        <p:txBody>
          <a:bodyPr wrap="none" rtlCol="0">
            <a:spAutoFit/>
          </a:bodyPr>
          <a:lstStyle/>
          <a:p>
            <a:pPr algn="ctr"/>
            <a:r>
              <a:rPr lang="en-US" b="1" dirty="0" smtClean="0"/>
              <a:t>&lt;V&gt;</a:t>
            </a:r>
            <a:r>
              <a:rPr lang="en-US" b="1" baseline="-25000" dirty="0" smtClean="0"/>
              <a:t>2km</a:t>
            </a:r>
            <a:endParaRPr lang="en-US" b="1" dirty="0" smtClean="0"/>
          </a:p>
          <a:p>
            <a:pPr algn="ctr"/>
            <a:r>
              <a:rPr lang="en-US" b="1" dirty="0" smtClean="0"/>
              <a:t>[ms</a:t>
            </a:r>
            <a:r>
              <a:rPr lang="en-US" b="1" baseline="30000" dirty="0" smtClean="0"/>
              <a:t>-1</a:t>
            </a:r>
            <a:r>
              <a:rPr lang="en-US" b="1" dirty="0" smtClean="0"/>
              <a:t>]</a:t>
            </a:r>
            <a:endParaRPr lang="en-US" b="1" dirty="0"/>
          </a:p>
        </p:txBody>
      </p:sp>
      <p:sp>
        <p:nvSpPr>
          <p:cNvPr id="10" name="TextBox 9"/>
          <p:cNvSpPr txBox="1"/>
          <p:nvPr/>
        </p:nvSpPr>
        <p:spPr>
          <a:xfrm>
            <a:off x="1315145" y="-48490"/>
            <a:ext cx="1428055" cy="369332"/>
          </a:xfrm>
          <a:prstGeom prst="rect">
            <a:avLst/>
          </a:prstGeom>
          <a:solidFill>
            <a:schemeClr val="bg1"/>
          </a:solidFill>
        </p:spPr>
        <p:txBody>
          <a:bodyPr wrap="square" rtlCol="0">
            <a:spAutoFit/>
          </a:bodyPr>
          <a:lstStyle/>
          <a:p>
            <a:r>
              <a:rPr lang="en-US" b="1" dirty="0" smtClean="0"/>
              <a:t>HWRF 2015</a:t>
            </a:r>
            <a:endParaRPr lang="en-US" b="1" dirty="0"/>
          </a:p>
        </p:txBody>
      </p:sp>
      <p:sp>
        <p:nvSpPr>
          <p:cNvPr id="11" name="TextBox 10"/>
          <p:cNvSpPr txBox="1"/>
          <p:nvPr/>
        </p:nvSpPr>
        <p:spPr>
          <a:xfrm>
            <a:off x="3880026" y="-48490"/>
            <a:ext cx="1428055" cy="369332"/>
          </a:xfrm>
          <a:prstGeom prst="rect">
            <a:avLst/>
          </a:prstGeom>
          <a:solidFill>
            <a:schemeClr val="bg1"/>
          </a:solidFill>
        </p:spPr>
        <p:txBody>
          <a:bodyPr wrap="square" rtlCol="0">
            <a:spAutoFit/>
          </a:bodyPr>
          <a:lstStyle/>
          <a:p>
            <a:r>
              <a:rPr lang="en-US" b="1" dirty="0" smtClean="0"/>
              <a:t>HWRF 2016</a:t>
            </a:r>
            <a:endParaRPr lang="en-US" b="1" dirty="0"/>
          </a:p>
        </p:txBody>
      </p:sp>
      <p:grpSp>
        <p:nvGrpSpPr>
          <p:cNvPr id="20" name="Group 19"/>
          <p:cNvGrpSpPr/>
          <p:nvPr/>
        </p:nvGrpSpPr>
        <p:grpSpPr>
          <a:xfrm>
            <a:off x="15298" y="1236804"/>
            <a:ext cx="5718256" cy="877641"/>
            <a:chOff x="1782928" y="4543038"/>
            <a:chExt cx="9825258" cy="1586204"/>
          </a:xfrm>
        </p:grpSpPr>
        <p:sp>
          <p:nvSpPr>
            <p:cNvPr id="21" name="TextBox 20"/>
            <p:cNvSpPr txBox="1"/>
            <p:nvPr/>
          </p:nvSpPr>
          <p:spPr>
            <a:xfrm>
              <a:off x="2003194" y="4653219"/>
              <a:ext cx="1203528" cy="1446275"/>
            </a:xfrm>
            <a:prstGeom prst="rect">
              <a:avLst/>
            </a:prstGeom>
            <a:solidFill>
              <a:schemeClr val="bg1"/>
            </a:solidFill>
          </p:spPr>
          <p:txBody>
            <a:bodyPr wrap="none" rtlCol="0">
              <a:spAutoFit/>
            </a:bodyPr>
            <a:lstStyle/>
            <a:p>
              <a:r>
                <a:rPr lang="en-US" sz="3200" b="1" dirty="0" smtClean="0">
                  <a:solidFill>
                    <a:srgbClr val="FF0000"/>
                  </a:solidFill>
                </a:rPr>
                <a:t>SE</a:t>
              </a:r>
            </a:p>
            <a:p>
              <a:r>
                <a:rPr lang="en-US" sz="1400" b="1" dirty="0" smtClean="0">
                  <a:solidFill>
                    <a:srgbClr val="FF0000"/>
                  </a:solidFill>
                </a:rPr>
                <a:t>Nature</a:t>
              </a:r>
              <a:endParaRPr lang="en-US" sz="1400" b="1" dirty="0">
                <a:solidFill>
                  <a:srgbClr val="FF0000"/>
                </a:solidFill>
              </a:endParaRPr>
            </a:p>
          </p:txBody>
        </p:sp>
        <p:sp>
          <p:nvSpPr>
            <p:cNvPr id="22" name="Rectangle 21"/>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53379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E25961-0CF5-C041-A7EE-57BD1992580B}" type="slidenum">
              <a:rPr lang="en-US" smtClean="0"/>
              <a:t>38</a:t>
            </a:fld>
            <a:endParaRPr lang="en-US"/>
          </a:p>
        </p:txBody>
      </p:sp>
      <p:grpSp>
        <p:nvGrpSpPr>
          <p:cNvPr id="8" name="Group 7"/>
          <p:cNvGrpSpPr/>
          <p:nvPr/>
        </p:nvGrpSpPr>
        <p:grpSpPr>
          <a:xfrm>
            <a:off x="0" y="0"/>
            <a:ext cx="6195935" cy="6858000"/>
            <a:chOff x="4445000" y="0"/>
            <a:chExt cx="6195935" cy="6858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0" y="0"/>
              <a:ext cx="3278909"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909" y="0"/>
              <a:ext cx="2513463"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1633" y="1596463"/>
              <a:ext cx="309302" cy="3331441"/>
            </a:xfrm>
            <a:prstGeom prst="rect">
              <a:avLst/>
            </a:prstGeom>
          </p:spPr>
        </p:pic>
      </p:grpSp>
      <p:sp>
        <p:nvSpPr>
          <p:cNvPr id="9" name="TextBox 8"/>
          <p:cNvSpPr txBox="1"/>
          <p:nvPr/>
        </p:nvSpPr>
        <p:spPr>
          <a:xfrm>
            <a:off x="5733554" y="963878"/>
            <a:ext cx="829074" cy="646331"/>
          </a:xfrm>
          <a:prstGeom prst="rect">
            <a:avLst/>
          </a:prstGeom>
          <a:noFill/>
        </p:spPr>
        <p:txBody>
          <a:bodyPr wrap="none" rtlCol="0">
            <a:spAutoFit/>
          </a:bodyPr>
          <a:lstStyle/>
          <a:p>
            <a:pPr algn="ctr"/>
            <a:r>
              <a:rPr lang="en-US" b="1" dirty="0" smtClean="0"/>
              <a:t>&lt;V&gt;</a:t>
            </a:r>
            <a:r>
              <a:rPr lang="en-US" b="1" baseline="-25000" dirty="0" smtClean="0"/>
              <a:t>2km</a:t>
            </a:r>
            <a:endParaRPr lang="en-US" b="1" dirty="0" smtClean="0"/>
          </a:p>
          <a:p>
            <a:pPr algn="ctr"/>
            <a:r>
              <a:rPr lang="en-US" b="1" dirty="0" smtClean="0"/>
              <a:t>[ms</a:t>
            </a:r>
            <a:r>
              <a:rPr lang="en-US" b="1" baseline="30000" dirty="0" smtClean="0"/>
              <a:t>-1</a:t>
            </a:r>
            <a:r>
              <a:rPr lang="en-US" b="1" dirty="0" smtClean="0"/>
              <a:t>]</a:t>
            </a:r>
            <a:endParaRPr lang="en-US" b="1" dirty="0"/>
          </a:p>
        </p:txBody>
      </p:sp>
      <p:sp>
        <p:nvSpPr>
          <p:cNvPr id="10" name="TextBox 9"/>
          <p:cNvSpPr txBox="1"/>
          <p:nvPr/>
        </p:nvSpPr>
        <p:spPr>
          <a:xfrm>
            <a:off x="1315145" y="-48490"/>
            <a:ext cx="1428055" cy="369332"/>
          </a:xfrm>
          <a:prstGeom prst="rect">
            <a:avLst/>
          </a:prstGeom>
          <a:solidFill>
            <a:schemeClr val="bg1"/>
          </a:solidFill>
        </p:spPr>
        <p:txBody>
          <a:bodyPr wrap="square" rtlCol="0">
            <a:spAutoFit/>
          </a:bodyPr>
          <a:lstStyle/>
          <a:p>
            <a:r>
              <a:rPr lang="en-US" b="1" dirty="0" smtClean="0"/>
              <a:t>HWRF 2015</a:t>
            </a:r>
            <a:endParaRPr lang="en-US" b="1" dirty="0"/>
          </a:p>
        </p:txBody>
      </p:sp>
      <p:sp>
        <p:nvSpPr>
          <p:cNvPr id="11" name="TextBox 10"/>
          <p:cNvSpPr txBox="1"/>
          <p:nvPr/>
        </p:nvSpPr>
        <p:spPr>
          <a:xfrm>
            <a:off x="3880026" y="-48490"/>
            <a:ext cx="1428055" cy="369332"/>
          </a:xfrm>
          <a:prstGeom prst="rect">
            <a:avLst/>
          </a:prstGeom>
          <a:solidFill>
            <a:schemeClr val="bg1"/>
          </a:solidFill>
        </p:spPr>
        <p:txBody>
          <a:bodyPr wrap="square" rtlCol="0">
            <a:spAutoFit/>
          </a:bodyPr>
          <a:lstStyle/>
          <a:p>
            <a:r>
              <a:rPr lang="en-US" b="1" dirty="0" smtClean="0"/>
              <a:t>HWRF 2016</a:t>
            </a:r>
            <a:endParaRPr lang="en-US" b="1" dirty="0"/>
          </a:p>
        </p:txBody>
      </p:sp>
      <p:grpSp>
        <p:nvGrpSpPr>
          <p:cNvPr id="20" name="Group 19"/>
          <p:cNvGrpSpPr/>
          <p:nvPr/>
        </p:nvGrpSpPr>
        <p:grpSpPr>
          <a:xfrm>
            <a:off x="15298" y="1236804"/>
            <a:ext cx="5718256" cy="877641"/>
            <a:chOff x="1782928" y="4543038"/>
            <a:chExt cx="9825258" cy="1586204"/>
          </a:xfrm>
        </p:grpSpPr>
        <p:sp>
          <p:nvSpPr>
            <p:cNvPr id="21" name="TextBox 20"/>
            <p:cNvSpPr txBox="1"/>
            <p:nvPr/>
          </p:nvSpPr>
          <p:spPr>
            <a:xfrm>
              <a:off x="2003194" y="4653219"/>
              <a:ext cx="1203528" cy="1446275"/>
            </a:xfrm>
            <a:prstGeom prst="rect">
              <a:avLst/>
            </a:prstGeom>
            <a:solidFill>
              <a:schemeClr val="bg1"/>
            </a:solidFill>
          </p:spPr>
          <p:txBody>
            <a:bodyPr wrap="none" rtlCol="0">
              <a:spAutoFit/>
            </a:bodyPr>
            <a:lstStyle/>
            <a:p>
              <a:r>
                <a:rPr lang="en-US" sz="3200" b="1" dirty="0" smtClean="0">
                  <a:solidFill>
                    <a:srgbClr val="FF0000"/>
                  </a:solidFill>
                </a:rPr>
                <a:t>SE</a:t>
              </a:r>
            </a:p>
            <a:p>
              <a:r>
                <a:rPr lang="en-US" sz="1400" b="1" dirty="0" smtClean="0">
                  <a:solidFill>
                    <a:srgbClr val="FF0000"/>
                  </a:solidFill>
                </a:rPr>
                <a:t>Nature</a:t>
              </a:r>
              <a:endParaRPr lang="en-US" sz="1400" b="1" dirty="0">
                <a:solidFill>
                  <a:srgbClr val="FF0000"/>
                </a:solidFill>
              </a:endParaRPr>
            </a:p>
          </p:txBody>
        </p:sp>
        <p:sp>
          <p:nvSpPr>
            <p:cNvPr id="22" name="Rectangle 21"/>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427018" y="3048000"/>
            <a:ext cx="3186780" cy="976183"/>
            <a:chOff x="1427018" y="3048000"/>
            <a:chExt cx="3186780" cy="976183"/>
          </a:xfrm>
        </p:grpSpPr>
        <p:cxnSp>
          <p:nvCxnSpPr>
            <p:cNvPr id="24" name="Straight Connector 23"/>
            <p:cNvCxnSpPr/>
            <p:nvPr/>
          </p:nvCxnSpPr>
          <p:spPr>
            <a:xfrm flipV="1">
              <a:off x="1427018" y="3048000"/>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011644" y="3262183"/>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508653" y="1413164"/>
            <a:ext cx="3029773" cy="1142437"/>
            <a:chOff x="2508653" y="1413164"/>
            <a:chExt cx="3029773" cy="1142437"/>
          </a:xfrm>
        </p:grpSpPr>
        <p:cxnSp>
          <p:nvCxnSpPr>
            <p:cNvPr id="27" name="Straight Connector 26"/>
            <p:cNvCxnSpPr/>
            <p:nvPr/>
          </p:nvCxnSpPr>
          <p:spPr>
            <a:xfrm flipV="1">
              <a:off x="4936272" y="1793601"/>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508653" y="1413164"/>
              <a:ext cx="234547" cy="9452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671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426" y="-148634"/>
            <a:ext cx="3441648" cy="7006634"/>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4" y="-166818"/>
            <a:ext cx="3260825" cy="7024817"/>
          </a:xfrm>
          <a:prstGeom prst="rect">
            <a:avLst/>
          </a:prstGeom>
        </p:spPr>
      </p:pic>
      <p:sp>
        <p:nvSpPr>
          <p:cNvPr id="4" name="Slide Number Placeholder 3"/>
          <p:cNvSpPr>
            <a:spLocks noGrp="1"/>
          </p:cNvSpPr>
          <p:nvPr>
            <p:ph type="sldNum" sz="quarter" idx="12"/>
          </p:nvPr>
        </p:nvSpPr>
        <p:spPr/>
        <p:txBody>
          <a:bodyPr/>
          <a:lstStyle/>
          <a:p>
            <a:fld id="{3EE25961-0CF5-C041-A7EE-57BD1992580B}" type="slidenum">
              <a:rPr lang="en-US" smtClean="0"/>
              <a:t>39</a:t>
            </a:fld>
            <a:endParaRPr lang="en-US"/>
          </a:p>
        </p:txBody>
      </p:sp>
      <p:sp>
        <p:nvSpPr>
          <p:cNvPr id="10" name="TextBox 9"/>
          <p:cNvSpPr txBox="1"/>
          <p:nvPr/>
        </p:nvSpPr>
        <p:spPr>
          <a:xfrm>
            <a:off x="5733554" y="963878"/>
            <a:ext cx="829074" cy="646331"/>
          </a:xfrm>
          <a:prstGeom prst="rect">
            <a:avLst/>
          </a:prstGeom>
          <a:noFill/>
        </p:spPr>
        <p:txBody>
          <a:bodyPr wrap="none" rtlCol="0">
            <a:spAutoFit/>
          </a:bodyPr>
          <a:lstStyle/>
          <a:p>
            <a:pPr algn="ctr"/>
            <a:r>
              <a:rPr lang="en-US" b="1" dirty="0" smtClean="0"/>
              <a:t>&lt;V&gt;</a:t>
            </a:r>
            <a:r>
              <a:rPr lang="en-US" b="1" baseline="-25000" dirty="0" smtClean="0"/>
              <a:t>2km</a:t>
            </a:r>
            <a:endParaRPr lang="en-US" b="1" dirty="0" smtClean="0"/>
          </a:p>
          <a:p>
            <a:pPr algn="ctr"/>
            <a:r>
              <a:rPr lang="en-US" b="1" dirty="0" smtClean="0"/>
              <a:t>[ms</a:t>
            </a:r>
            <a:r>
              <a:rPr lang="en-US" b="1" baseline="30000" dirty="0" smtClean="0"/>
              <a:t>-1</a:t>
            </a:r>
            <a:r>
              <a:rPr lang="en-US" b="1" dirty="0" smtClean="0"/>
              <a:t>]</a:t>
            </a:r>
            <a:endParaRPr lang="en-US" b="1" dirty="0"/>
          </a:p>
        </p:txBody>
      </p:sp>
      <p:sp>
        <p:nvSpPr>
          <p:cNvPr id="11" name="TextBox 10"/>
          <p:cNvSpPr txBox="1"/>
          <p:nvPr/>
        </p:nvSpPr>
        <p:spPr>
          <a:xfrm>
            <a:off x="524657" y="-48490"/>
            <a:ext cx="2823376" cy="369332"/>
          </a:xfrm>
          <a:prstGeom prst="rect">
            <a:avLst/>
          </a:prstGeom>
          <a:solidFill>
            <a:schemeClr val="bg1"/>
          </a:solidFill>
        </p:spPr>
        <p:txBody>
          <a:bodyPr wrap="square" rtlCol="0">
            <a:spAutoFit/>
          </a:bodyPr>
          <a:lstStyle/>
          <a:p>
            <a:pPr algn="ctr"/>
            <a:r>
              <a:rPr lang="en-US" b="1" dirty="0" smtClean="0"/>
              <a:t>HWRF 2015</a:t>
            </a:r>
            <a:endParaRPr lang="en-US" b="1" dirty="0"/>
          </a:p>
        </p:txBody>
      </p:sp>
      <p:sp>
        <p:nvSpPr>
          <p:cNvPr id="12" name="TextBox 11"/>
          <p:cNvSpPr txBox="1"/>
          <p:nvPr/>
        </p:nvSpPr>
        <p:spPr>
          <a:xfrm>
            <a:off x="3013024" y="-48490"/>
            <a:ext cx="3071622" cy="369332"/>
          </a:xfrm>
          <a:prstGeom prst="rect">
            <a:avLst/>
          </a:prstGeom>
          <a:solidFill>
            <a:schemeClr val="bg1"/>
          </a:solidFill>
        </p:spPr>
        <p:txBody>
          <a:bodyPr wrap="square" rtlCol="0">
            <a:spAutoFit/>
          </a:bodyPr>
          <a:lstStyle/>
          <a:p>
            <a:pPr algn="ctr"/>
            <a:r>
              <a:rPr lang="en-US" b="1" dirty="0" smtClean="0"/>
              <a:t>HWRF 2016</a:t>
            </a:r>
            <a:endParaRPr lang="en-US" b="1" dirty="0"/>
          </a:p>
        </p:txBody>
      </p:sp>
      <p:grpSp>
        <p:nvGrpSpPr>
          <p:cNvPr id="13" name="Group 12"/>
          <p:cNvGrpSpPr/>
          <p:nvPr/>
        </p:nvGrpSpPr>
        <p:grpSpPr>
          <a:xfrm>
            <a:off x="15298" y="1236804"/>
            <a:ext cx="5718256" cy="877641"/>
            <a:chOff x="1782928" y="4543038"/>
            <a:chExt cx="9825258" cy="1586204"/>
          </a:xfrm>
        </p:grpSpPr>
        <p:sp>
          <p:nvSpPr>
            <p:cNvPr id="14" name="TextBox 13"/>
            <p:cNvSpPr txBox="1"/>
            <p:nvPr/>
          </p:nvSpPr>
          <p:spPr>
            <a:xfrm>
              <a:off x="2003194" y="4653219"/>
              <a:ext cx="1203528" cy="1446275"/>
            </a:xfrm>
            <a:prstGeom prst="rect">
              <a:avLst/>
            </a:prstGeom>
            <a:solidFill>
              <a:schemeClr val="bg1"/>
            </a:solidFill>
          </p:spPr>
          <p:txBody>
            <a:bodyPr wrap="none" rtlCol="0">
              <a:spAutoFit/>
            </a:bodyPr>
            <a:lstStyle/>
            <a:p>
              <a:r>
                <a:rPr lang="en-US" sz="3200" b="1" dirty="0" smtClean="0">
                  <a:solidFill>
                    <a:srgbClr val="FF0000"/>
                  </a:solidFill>
                </a:rPr>
                <a:t>SE</a:t>
              </a:r>
            </a:p>
            <a:p>
              <a:r>
                <a:rPr lang="en-US" sz="1400" b="1" dirty="0" smtClean="0">
                  <a:solidFill>
                    <a:srgbClr val="FF0000"/>
                  </a:solidFill>
                </a:rPr>
                <a:t>Nature</a:t>
              </a:r>
              <a:endParaRPr lang="en-US" sz="1400" b="1" dirty="0">
                <a:solidFill>
                  <a:srgbClr val="FF0000"/>
                </a:solidFill>
              </a:endParaRPr>
            </a:p>
          </p:txBody>
        </p:sp>
        <p:sp>
          <p:nvSpPr>
            <p:cNvPr id="15" name="Rectangle 14"/>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1427018" y="3048000"/>
            <a:ext cx="3186780" cy="976183"/>
            <a:chOff x="1427018" y="3048000"/>
            <a:chExt cx="3186780" cy="976183"/>
          </a:xfrm>
        </p:grpSpPr>
        <p:cxnSp>
          <p:nvCxnSpPr>
            <p:cNvPr id="17" name="Straight Connector 16"/>
            <p:cNvCxnSpPr/>
            <p:nvPr/>
          </p:nvCxnSpPr>
          <p:spPr>
            <a:xfrm flipV="1">
              <a:off x="1427018" y="3048000"/>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011644" y="3262183"/>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2508653" y="1413164"/>
            <a:ext cx="3029773" cy="1142437"/>
            <a:chOff x="2508653" y="1413164"/>
            <a:chExt cx="3029773" cy="1142437"/>
          </a:xfrm>
        </p:grpSpPr>
        <p:cxnSp>
          <p:nvCxnSpPr>
            <p:cNvPr id="20" name="Straight Connector 19"/>
            <p:cNvCxnSpPr/>
            <p:nvPr/>
          </p:nvCxnSpPr>
          <p:spPr>
            <a:xfrm flipV="1">
              <a:off x="4936272" y="1793601"/>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508653" y="1413164"/>
              <a:ext cx="234547" cy="9452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087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36" y="283648"/>
            <a:ext cx="5577519" cy="6574352"/>
          </a:xfrm>
          <a:prstGeom prst="rect">
            <a:avLst/>
          </a:prstGeom>
        </p:spPr>
      </p:pic>
      <p:sp>
        <p:nvSpPr>
          <p:cNvPr id="5" name="Rectangle 4"/>
          <p:cNvSpPr/>
          <p:nvPr/>
        </p:nvSpPr>
        <p:spPr>
          <a:xfrm>
            <a:off x="48126" y="59064"/>
            <a:ext cx="12143874" cy="679893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906071" y="6499606"/>
            <a:ext cx="1285929" cy="369332"/>
          </a:xfrm>
          <a:prstGeom prst="rect">
            <a:avLst/>
          </a:prstGeom>
          <a:solidFill>
            <a:schemeClr val="bg1"/>
          </a:solidFill>
          <a:ln w="76200">
            <a:solidFill>
              <a:srgbClr val="FF0000"/>
            </a:solidFill>
          </a:ln>
        </p:spPr>
        <p:txBody>
          <a:bodyPr wrap="none" rtlCol="0">
            <a:spAutoFit/>
          </a:bodyPr>
          <a:lstStyle/>
          <a:p>
            <a:r>
              <a:rPr lang="en-US" b="1" dirty="0" smtClean="0">
                <a:solidFill>
                  <a:srgbClr val="FF0000"/>
                </a:solidFill>
              </a:rPr>
              <a:t>HWRF 2015</a:t>
            </a:r>
            <a:endParaRPr lang="en-US" b="1" dirty="0">
              <a:solidFill>
                <a:srgbClr val="FF0000"/>
              </a:solidFill>
            </a:endParaRPr>
          </a:p>
        </p:txBody>
      </p:sp>
      <p:sp>
        <p:nvSpPr>
          <p:cNvPr id="7" name="TextBox 6"/>
          <p:cNvSpPr txBox="1"/>
          <p:nvPr/>
        </p:nvSpPr>
        <p:spPr>
          <a:xfrm>
            <a:off x="433136" y="409932"/>
            <a:ext cx="996363" cy="646331"/>
          </a:xfrm>
          <a:prstGeom prst="rect">
            <a:avLst/>
          </a:prstGeom>
          <a:noFill/>
        </p:spPr>
        <p:txBody>
          <a:bodyPr wrap="none" rtlCol="0">
            <a:spAutoFit/>
          </a:bodyPr>
          <a:lstStyle/>
          <a:p>
            <a:r>
              <a:rPr lang="en-US" b="1" dirty="0" err="1" smtClean="0"/>
              <a:t>Bestrack</a:t>
            </a:r>
            <a:endParaRPr lang="en-US" b="1" dirty="0" smtClean="0"/>
          </a:p>
          <a:p>
            <a:r>
              <a:rPr lang="en-US" b="1" dirty="0" smtClean="0">
                <a:solidFill>
                  <a:srgbClr val="FFC000"/>
                </a:solidFill>
              </a:rPr>
              <a:t>HWRF</a:t>
            </a:r>
            <a:endParaRPr lang="en-US" b="1" dirty="0">
              <a:solidFill>
                <a:srgbClr val="FFC000"/>
              </a:solidFill>
            </a:endParaRPr>
          </a:p>
        </p:txBody>
      </p:sp>
      <p:sp>
        <p:nvSpPr>
          <p:cNvPr id="8" name="TextBox 7"/>
          <p:cNvSpPr txBox="1"/>
          <p:nvPr/>
        </p:nvSpPr>
        <p:spPr>
          <a:xfrm>
            <a:off x="6871267" y="2079006"/>
            <a:ext cx="4889352" cy="1200329"/>
          </a:xfrm>
          <a:prstGeom prst="rect">
            <a:avLst/>
          </a:prstGeom>
          <a:noFill/>
        </p:spPr>
        <p:txBody>
          <a:bodyPr wrap="none" rtlCol="0">
            <a:spAutoFit/>
          </a:bodyPr>
          <a:lstStyle/>
          <a:p>
            <a:pPr algn="ctr"/>
            <a:r>
              <a:rPr lang="en-US" sz="3600" b="1" dirty="0" smtClean="0"/>
              <a:t>Good track and intensity</a:t>
            </a:r>
          </a:p>
          <a:p>
            <a:pPr algn="ctr"/>
            <a:r>
              <a:rPr lang="en-US" sz="3600" b="1" dirty="0" smtClean="0"/>
              <a:t>forecast!</a:t>
            </a:r>
            <a:endParaRPr lang="en-US" sz="3600" b="1" dirty="0"/>
          </a:p>
        </p:txBody>
      </p:sp>
      <p:sp>
        <p:nvSpPr>
          <p:cNvPr id="9" name="TextBox 8"/>
          <p:cNvSpPr txBox="1"/>
          <p:nvPr/>
        </p:nvSpPr>
        <p:spPr>
          <a:xfrm>
            <a:off x="8119452" y="312820"/>
            <a:ext cx="2785250" cy="584775"/>
          </a:xfrm>
          <a:prstGeom prst="rect">
            <a:avLst/>
          </a:prstGeom>
          <a:noFill/>
        </p:spPr>
        <p:txBody>
          <a:bodyPr wrap="none" rtlCol="0">
            <a:spAutoFit/>
          </a:bodyPr>
          <a:lstStyle/>
          <a:p>
            <a:r>
              <a:rPr lang="en-US" sz="3200" b="1" dirty="0" smtClean="0"/>
              <a:t>Edouard (2014)</a:t>
            </a:r>
            <a:endParaRPr lang="en-US" sz="3200" b="1" dirty="0"/>
          </a:p>
        </p:txBody>
      </p:sp>
      <p:sp>
        <p:nvSpPr>
          <p:cNvPr id="2" name="Slide Number Placeholder 1"/>
          <p:cNvSpPr>
            <a:spLocks noGrp="1"/>
          </p:cNvSpPr>
          <p:nvPr>
            <p:ph type="sldNum" sz="quarter" idx="12"/>
          </p:nvPr>
        </p:nvSpPr>
        <p:spPr/>
        <p:txBody>
          <a:bodyPr/>
          <a:lstStyle/>
          <a:p>
            <a:fld id="{3EE25961-0CF5-C041-A7EE-57BD1992580B}" type="slidenum">
              <a:rPr lang="en-US" smtClean="0"/>
              <a:t>4</a:t>
            </a:fld>
            <a:endParaRPr lang="en-US"/>
          </a:p>
        </p:txBody>
      </p:sp>
    </p:spTree>
    <p:extLst>
      <p:ext uri="{BB962C8B-B14F-4D97-AF65-F5344CB8AC3E}">
        <p14:creationId xmlns:p14="http://schemas.microsoft.com/office/powerpoint/2010/main" val="5365373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360" y="83130"/>
            <a:ext cx="3245601"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 y="112525"/>
            <a:ext cx="3290685" cy="6864674"/>
          </a:xfrm>
          <a:prstGeom prst="rect">
            <a:avLst/>
          </a:prstGeom>
        </p:spPr>
      </p:pic>
      <p:sp>
        <p:nvSpPr>
          <p:cNvPr id="4" name="Slide Number Placeholder 3"/>
          <p:cNvSpPr>
            <a:spLocks noGrp="1"/>
          </p:cNvSpPr>
          <p:nvPr>
            <p:ph type="sldNum" sz="quarter" idx="12"/>
          </p:nvPr>
        </p:nvSpPr>
        <p:spPr/>
        <p:txBody>
          <a:bodyPr/>
          <a:lstStyle/>
          <a:p>
            <a:fld id="{3EE25961-0CF5-C041-A7EE-57BD1992580B}" type="slidenum">
              <a:rPr lang="en-US" smtClean="0"/>
              <a:t>40</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668" y="1885813"/>
            <a:ext cx="343893" cy="3207327"/>
          </a:xfrm>
          <a:prstGeom prst="rect">
            <a:avLst/>
          </a:prstGeom>
        </p:spPr>
      </p:pic>
      <p:sp>
        <p:nvSpPr>
          <p:cNvPr id="11" name="TextBox 10"/>
          <p:cNvSpPr txBox="1"/>
          <p:nvPr/>
        </p:nvSpPr>
        <p:spPr>
          <a:xfrm>
            <a:off x="5823633" y="1040566"/>
            <a:ext cx="1560172" cy="800219"/>
          </a:xfrm>
          <a:prstGeom prst="rect">
            <a:avLst/>
          </a:prstGeom>
          <a:noFill/>
        </p:spPr>
        <p:txBody>
          <a:bodyPr wrap="none" rtlCol="0">
            <a:spAutoFit/>
          </a:bodyPr>
          <a:lstStyle/>
          <a:p>
            <a:pPr algn="ctr"/>
            <a:r>
              <a:rPr lang="en-US" sz="2800" b="1" dirty="0" smtClean="0"/>
              <a:t>𝜍</a:t>
            </a:r>
            <a:r>
              <a:rPr lang="en-US" sz="2800" b="1" baseline="-25000" dirty="0" smtClean="0"/>
              <a:t>a</a:t>
            </a:r>
            <a:r>
              <a:rPr lang="en-US" b="1" baseline="-25000" dirty="0" smtClean="0"/>
              <a:t>2km</a:t>
            </a:r>
            <a:r>
              <a:rPr lang="en-US" b="1" dirty="0" smtClean="0"/>
              <a:t>Variance</a:t>
            </a:r>
          </a:p>
          <a:p>
            <a:pPr algn="ctr"/>
            <a:r>
              <a:rPr lang="en-US" b="1" dirty="0" smtClean="0"/>
              <a:t>[X10</a:t>
            </a:r>
            <a:r>
              <a:rPr lang="en-US" b="1" baseline="30000" dirty="0" smtClean="0"/>
              <a:t>-4</a:t>
            </a:r>
            <a:r>
              <a:rPr lang="en-US" b="1" dirty="0" smtClean="0"/>
              <a:t>s</a:t>
            </a:r>
            <a:r>
              <a:rPr lang="en-US" b="1" baseline="30000" dirty="0" smtClean="0"/>
              <a:t>-2</a:t>
            </a:r>
            <a:r>
              <a:rPr lang="en-US" b="1" dirty="0" smtClean="0"/>
              <a:t>]</a:t>
            </a:r>
            <a:endParaRPr lang="en-US" b="1" dirty="0"/>
          </a:p>
        </p:txBody>
      </p:sp>
      <p:sp>
        <p:nvSpPr>
          <p:cNvPr id="12" name="TextBox 11"/>
          <p:cNvSpPr txBox="1"/>
          <p:nvPr/>
        </p:nvSpPr>
        <p:spPr>
          <a:xfrm>
            <a:off x="1177639" y="-6925"/>
            <a:ext cx="1662545" cy="369332"/>
          </a:xfrm>
          <a:prstGeom prst="rect">
            <a:avLst/>
          </a:prstGeom>
          <a:solidFill>
            <a:schemeClr val="bg1"/>
          </a:solidFill>
        </p:spPr>
        <p:txBody>
          <a:bodyPr wrap="square" rtlCol="0">
            <a:spAutoFit/>
          </a:bodyPr>
          <a:lstStyle/>
          <a:p>
            <a:r>
              <a:rPr lang="en-US" b="1" dirty="0" smtClean="0"/>
              <a:t>HWRF 2015</a:t>
            </a:r>
            <a:endParaRPr lang="en-US" b="1" dirty="0"/>
          </a:p>
        </p:txBody>
      </p:sp>
      <p:sp>
        <p:nvSpPr>
          <p:cNvPr id="13" name="TextBox 12"/>
          <p:cNvSpPr txBox="1"/>
          <p:nvPr/>
        </p:nvSpPr>
        <p:spPr>
          <a:xfrm>
            <a:off x="3602185" y="-6925"/>
            <a:ext cx="1775172" cy="369332"/>
          </a:xfrm>
          <a:prstGeom prst="rect">
            <a:avLst/>
          </a:prstGeom>
          <a:solidFill>
            <a:schemeClr val="bg1"/>
          </a:solidFill>
        </p:spPr>
        <p:txBody>
          <a:bodyPr wrap="square" rtlCol="0">
            <a:spAutoFit/>
          </a:bodyPr>
          <a:lstStyle/>
          <a:p>
            <a:r>
              <a:rPr lang="en-US" b="1" dirty="0" smtClean="0"/>
              <a:t>HWRF 2016</a:t>
            </a:r>
            <a:endParaRPr lang="en-US" b="1" dirty="0"/>
          </a:p>
        </p:txBody>
      </p:sp>
      <p:grpSp>
        <p:nvGrpSpPr>
          <p:cNvPr id="14" name="Group 13"/>
          <p:cNvGrpSpPr/>
          <p:nvPr/>
        </p:nvGrpSpPr>
        <p:grpSpPr>
          <a:xfrm>
            <a:off x="1427018" y="3048000"/>
            <a:ext cx="3186780" cy="976183"/>
            <a:chOff x="1427018" y="3048000"/>
            <a:chExt cx="3186780" cy="976183"/>
          </a:xfrm>
        </p:grpSpPr>
        <p:cxnSp>
          <p:nvCxnSpPr>
            <p:cNvPr id="15" name="Straight Connector 14"/>
            <p:cNvCxnSpPr/>
            <p:nvPr/>
          </p:nvCxnSpPr>
          <p:spPr>
            <a:xfrm flipV="1">
              <a:off x="1427018" y="3048000"/>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11644" y="3262183"/>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508653" y="1413164"/>
            <a:ext cx="3029773" cy="1142437"/>
            <a:chOff x="2508653" y="1413164"/>
            <a:chExt cx="3029773" cy="1142437"/>
          </a:xfrm>
        </p:grpSpPr>
        <p:cxnSp>
          <p:nvCxnSpPr>
            <p:cNvPr id="18" name="Straight Connector 17"/>
            <p:cNvCxnSpPr/>
            <p:nvPr/>
          </p:nvCxnSpPr>
          <p:spPr>
            <a:xfrm flipV="1">
              <a:off x="4936272" y="1793601"/>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508653" y="1413164"/>
              <a:ext cx="234547" cy="9452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5298" y="1236804"/>
            <a:ext cx="5718256" cy="877641"/>
            <a:chOff x="1782928" y="4543038"/>
            <a:chExt cx="9825258" cy="1586204"/>
          </a:xfrm>
        </p:grpSpPr>
        <p:sp>
          <p:nvSpPr>
            <p:cNvPr id="21" name="TextBox 20"/>
            <p:cNvSpPr txBox="1"/>
            <p:nvPr/>
          </p:nvSpPr>
          <p:spPr>
            <a:xfrm>
              <a:off x="2003194" y="4653219"/>
              <a:ext cx="1203528" cy="1446275"/>
            </a:xfrm>
            <a:prstGeom prst="rect">
              <a:avLst/>
            </a:prstGeom>
            <a:solidFill>
              <a:schemeClr val="bg1"/>
            </a:solidFill>
          </p:spPr>
          <p:txBody>
            <a:bodyPr wrap="none" rtlCol="0">
              <a:spAutoFit/>
            </a:bodyPr>
            <a:lstStyle/>
            <a:p>
              <a:r>
                <a:rPr lang="en-US" sz="3200" b="1" dirty="0" smtClean="0">
                  <a:solidFill>
                    <a:srgbClr val="FF0000"/>
                  </a:solidFill>
                </a:rPr>
                <a:t>SE</a:t>
              </a:r>
            </a:p>
            <a:p>
              <a:r>
                <a:rPr lang="en-US" sz="1400" b="1" dirty="0" smtClean="0">
                  <a:solidFill>
                    <a:srgbClr val="FF0000"/>
                  </a:solidFill>
                </a:rPr>
                <a:t>Nature</a:t>
              </a:r>
              <a:endParaRPr lang="en-US" sz="1400" b="1" dirty="0">
                <a:solidFill>
                  <a:srgbClr val="FF0000"/>
                </a:solidFill>
              </a:endParaRPr>
            </a:p>
          </p:txBody>
        </p:sp>
        <p:sp>
          <p:nvSpPr>
            <p:cNvPr id="22" name="Rectangle 21"/>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211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messages</a:t>
            </a:r>
            <a:endParaRPr lang="en-US" dirty="0"/>
          </a:p>
        </p:txBody>
      </p:sp>
      <p:sp>
        <p:nvSpPr>
          <p:cNvPr id="3" name="Content Placeholder 2"/>
          <p:cNvSpPr>
            <a:spLocks noGrp="1"/>
          </p:cNvSpPr>
          <p:nvPr>
            <p:ph idx="1"/>
          </p:nvPr>
        </p:nvSpPr>
        <p:spPr/>
        <p:txBody>
          <a:bodyPr/>
          <a:lstStyle/>
          <a:p>
            <a:r>
              <a:rPr lang="en-US" dirty="0" smtClean="0"/>
              <a:t>HWRF 2016 seems to systematically capture secondary eyewall formation</a:t>
            </a:r>
          </a:p>
          <a:p>
            <a:r>
              <a:rPr lang="en-US" dirty="0" smtClean="0"/>
              <a:t>There is large variation in secondary eyewall evolution from one cycle to the next</a:t>
            </a:r>
          </a:p>
          <a:p>
            <a:r>
              <a:rPr lang="en-US" dirty="0" smtClean="0"/>
              <a:t>The common existence of secondary eyewalls in HWRF 2016 is proposed to be linked to the EDMF PBL</a:t>
            </a:r>
            <a:endParaRPr lang="en-US" dirty="0"/>
          </a:p>
        </p:txBody>
      </p:sp>
      <p:sp>
        <p:nvSpPr>
          <p:cNvPr id="4" name="Slide Number Placeholder 3"/>
          <p:cNvSpPr>
            <a:spLocks noGrp="1"/>
          </p:cNvSpPr>
          <p:nvPr>
            <p:ph type="sldNum" sz="quarter" idx="12"/>
          </p:nvPr>
        </p:nvSpPr>
        <p:spPr/>
        <p:txBody>
          <a:bodyPr/>
          <a:lstStyle/>
          <a:p>
            <a:fld id="{3EE25961-0CF5-C041-A7EE-57BD1992580B}" type="slidenum">
              <a:rPr lang="en-US" smtClean="0"/>
              <a:t>41</a:t>
            </a:fld>
            <a:endParaRPr lang="en-US"/>
          </a:p>
        </p:txBody>
      </p:sp>
    </p:spTree>
    <p:extLst>
      <p:ext uri="{BB962C8B-B14F-4D97-AF65-F5344CB8AC3E}">
        <p14:creationId xmlns:p14="http://schemas.microsoft.com/office/powerpoint/2010/main" val="211468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E25961-0CF5-C041-A7EE-57BD1992580B}" type="slidenum">
              <a:rPr lang="en-US" smtClean="0"/>
              <a:t>42</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0"/>
            <a:ext cx="10568668" cy="6858000"/>
          </a:xfrm>
          <a:prstGeom prst="rect">
            <a:avLst/>
          </a:prstGeom>
        </p:spPr>
      </p:pic>
      <p:sp>
        <p:nvSpPr>
          <p:cNvPr id="12" name="TextBox 11"/>
          <p:cNvSpPr txBox="1"/>
          <p:nvPr/>
        </p:nvSpPr>
        <p:spPr>
          <a:xfrm>
            <a:off x="0" y="288365"/>
            <a:ext cx="3615092" cy="1015663"/>
          </a:xfrm>
          <a:prstGeom prst="rect">
            <a:avLst/>
          </a:prstGeom>
          <a:noFill/>
        </p:spPr>
        <p:txBody>
          <a:bodyPr wrap="none" rtlCol="0">
            <a:spAutoFit/>
          </a:bodyPr>
          <a:lstStyle/>
          <a:p>
            <a:r>
              <a:rPr lang="en-US" sz="6000" b="1" dirty="0" smtClean="0">
                <a:solidFill>
                  <a:srgbClr val="FF0000"/>
                </a:solidFill>
              </a:rPr>
              <a:t>RMW~2x!!</a:t>
            </a:r>
            <a:endParaRPr lang="en-US" sz="6000" b="1" dirty="0">
              <a:solidFill>
                <a:srgbClr val="FF0000"/>
              </a:solidFill>
            </a:endParaRPr>
          </a:p>
        </p:txBody>
      </p:sp>
      <p:sp>
        <p:nvSpPr>
          <p:cNvPr id="13" name="TextBox 12"/>
          <p:cNvSpPr txBox="1"/>
          <p:nvPr/>
        </p:nvSpPr>
        <p:spPr>
          <a:xfrm>
            <a:off x="9929906" y="6488668"/>
            <a:ext cx="2262094" cy="369332"/>
          </a:xfrm>
          <a:prstGeom prst="rect">
            <a:avLst/>
          </a:prstGeom>
          <a:noFill/>
        </p:spPr>
        <p:txBody>
          <a:bodyPr wrap="none" rtlCol="0">
            <a:spAutoFit/>
          </a:bodyPr>
          <a:lstStyle/>
          <a:p>
            <a:r>
              <a:rPr lang="en-US" dirty="0" smtClean="0"/>
              <a:t>Courtesy of Joe </a:t>
            </a:r>
            <a:r>
              <a:rPr lang="en-US" dirty="0" err="1" smtClean="0"/>
              <a:t>Cione</a:t>
            </a:r>
            <a:r>
              <a:rPr lang="en-US" dirty="0" smtClean="0"/>
              <a:t> </a:t>
            </a:r>
            <a:endParaRPr lang="en-US" dirty="0"/>
          </a:p>
        </p:txBody>
      </p:sp>
      <p:sp>
        <p:nvSpPr>
          <p:cNvPr id="14" name="Rectangle 13"/>
          <p:cNvSpPr/>
          <p:nvPr/>
        </p:nvSpPr>
        <p:spPr>
          <a:xfrm>
            <a:off x="3064935" y="494153"/>
            <a:ext cx="474134" cy="682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96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E25961-0CF5-C041-A7EE-57BD1992580B}" type="slidenum">
              <a:rPr lang="en-US" smtClean="0"/>
              <a:t>43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723900"/>
            <a:ext cx="9753600" cy="5410200"/>
          </a:xfrm>
          <a:prstGeom prst="rect">
            <a:avLst/>
          </a:prstGeom>
        </p:spPr>
      </p:pic>
      <p:sp>
        <p:nvSpPr>
          <p:cNvPr id="8" name="Rectangle 7"/>
          <p:cNvSpPr/>
          <p:nvPr/>
        </p:nvSpPr>
        <p:spPr>
          <a:xfrm>
            <a:off x="6096000" y="3396342"/>
            <a:ext cx="925286" cy="146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519557" y="3396342"/>
            <a:ext cx="925286" cy="146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133114" y="2193470"/>
            <a:ext cx="925286" cy="146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35086" y="3404505"/>
            <a:ext cx="925286" cy="146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055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E25961-0CF5-C041-A7EE-57BD1992580B}" type="slidenum">
              <a:rPr lang="en-US" smtClean="0"/>
              <a:t>44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825500"/>
            <a:ext cx="8839200" cy="5207000"/>
          </a:xfrm>
          <a:prstGeom prst="rect">
            <a:avLst/>
          </a:prstGeom>
        </p:spPr>
      </p:pic>
    </p:spTree>
    <p:extLst>
      <p:ext uri="{BB962C8B-B14F-4D97-AF65-F5344CB8AC3E}">
        <p14:creationId xmlns:p14="http://schemas.microsoft.com/office/powerpoint/2010/main" val="3468254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E25961-0CF5-C041-A7EE-57BD1992580B}" type="slidenum">
              <a:rPr lang="en-US" smtClean="0"/>
              <a:t>45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86" y="320675"/>
            <a:ext cx="8890000" cy="6400800"/>
          </a:xfrm>
          <a:prstGeom prst="rect">
            <a:avLst/>
          </a:prstGeom>
        </p:spPr>
      </p:pic>
      <p:sp>
        <p:nvSpPr>
          <p:cNvPr id="6" name="TextBox 5"/>
          <p:cNvSpPr txBox="1"/>
          <p:nvPr/>
        </p:nvSpPr>
        <p:spPr>
          <a:xfrm>
            <a:off x="10420147" y="6536809"/>
            <a:ext cx="1867306" cy="369332"/>
          </a:xfrm>
          <a:prstGeom prst="rect">
            <a:avLst/>
          </a:prstGeom>
          <a:noFill/>
        </p:spPr>
        <p:txBody>
          <a:bodyPr wrap="none" rtlCol="0">
            <a:spAutoFit/>
          </a:bodyPr>
          <a:lstStyle/>
          <a:p>
            <a:r>
              <a:rPr lang="en-US" dirty="0" smtClean="0"/>
              <a:t>From Jason </a:t>
            </a:r>
            <a:r>
              <a:rPr lang="en-US" dirty="0" err="1" smtClean="0"/>
              <a:t>Sippel</a:t>
            </a:r>
            <a:endParaRPr lang="en-US" dirty="0"/>
          </a:p>
        </p:txBody>
      </p:sp>
      <p:sp>
        <p:nvSpPr>
          <p:cNvPr id="8" name="TextBox 7"/>
          <p:cNvSpPr txBox="1"/>
          <p:nvPr/>
        </p:nvSpPr>
        <p:spPr>
          <a:xfrm>
            <a:off x="7934428" y="1130992"/>
            <a:ext cx="1191352" cy="646331"/>
          </a:xfrm>
          <a:prstGeom prst="rect">
            <a:avLst/>
          </a:prstGeom>
          <a:noFill/>
        </p:spPr>
        <p:txBody>
          <a:bodyPr wrap="none" rtlCol="0">
            <a:spAutoFit/>
          </a:bodyPr>
          <a:lstStyle/>
          <a:p>
            <a:pPr algn="ctr"/>
            <a:r>
              <a:rPr lang="en-US" b="1" dirty="0" smtClean="0"/>
              <a:t>Atlantic</a:t>
            </a:r>
          </a:p>
          <a:p>
            <a:pPr algn="ctr"/>
            <a:r>
              <a:rPr lang="en-US" b="1" dirty="0" smtClean="0"/>
              <a:t>2013-2015</a:t>
            </a:r>
            <a:endParaRPr lang="en-US" b="1" dirty="0"/>
          </a:p>
        </p:txBody>
      </p:sp>
      <p:sp>
        <p:nvSpPr>
          <p:cNvPr id="9" name="TextBox 8"/>
          <p:cNvSpPr txBox="1"/>
          <p:nvPr/>
        </p:nvSpPr>
        <p:spPr>
          <a:xfrm>
            <a:off x="4985657" y="1326346"/>
            <a:ext cx="2359236" cy="369332"/>
          </a:xfrm>
          <a:prstGeom prst="rect">
            <a:avLst/>
          </a:prstGeom>
          <a:noFill/>
        </p:spPr>
        <p:txBody>
          <a:bodyPr wrap="none" rtlCol="0">
            <a:spAutoFit/>
          </a:bodyPr>
          <a:lstStyle/>
          <a:p>
            <a:r>
              <a:rPr lang="en-US" b="1" dirty="0">
                <a:solidFill>
                  <a:srgbClr val="00DD3B"/>
                </a:solidFill>
              </a:rPr>
              <a:t> </a:t>
            </a:r>
            <a:r>
              <a:rPr lang="en-US" b="1" dirty="0" smtClean="0">
                <a:solidFill>
                  <a:srgbClr val="00DD3B"/>
                </a:solidFill>
              </a:rPr>
              <a:t>(pre-implementation) </a:t>
            </a:r>
            <a:endParaRPr lang="en-US" b="1" dirty="0">
              <a:solidFill>
                <a:srgbClr val="00DD3B"/>
              </a:solidFill>
            </a:endParaRPr>
          </a:p>
        </p:txBody>
      </p:sp>
    </p:spTree>
    <p:extLst>
      <p:ext uri="{BB962C8B-B14F-4D97-AF65-F5344CB8AC3E}">
        <p14:creationId xmlns:p14="http://schemas.microsoft.com/office/powerpoint/2010/main" val="8934084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E25961-0CF5-C041-A7EE-57BD1992580B}" type="slidenum">
              <a:rPr lang="en-US" smtClean="0"/>
              <a:t>46</a:t>
            </a:fld>
            <a:endParaRPr lang="en-US"/>
          </a:p>
        </p:txBody>
      </p:sp>
      <p:sp>
        <p:nvSpPr>
          <p:cNvPr id="5" name="Title 1"/>
          <p:cNvSpPr>
            <a:spLocks noGrp="1"/>
          </p:cNvSpPr>
          <p:nvPr>
            <p:ph type="title"/>
          </p:nvPr>
        </p:nvSpPr>
        <p:spPr>
          <a:xfrm>
            <a:off x="457200" y="274638"/>
            <a:ext cx="8458200" cy="1143000"/>
          </a:xfrm>
        </p:spPr>
        <p:txBody>
          <a:bodyPr/>
          <a:lstStyle/>
          <a:p>
            <a:r>
              <a:rPr lang="en-US" b="1" dirty="0" smtClean="0"/>
              <a:t>Physics test – RMW bias</a:t>
            </a:r>
            <a:endParaRPr lang="en-US" b="1" dirty="0"/>
          </a:p>
        </p:txBody>
      </p:sp>
      <p:sp>
        <p:nvSpPr>
          <p:cNvPr id="6" name="Content Placeholder 2"/>
          <p:cNvSpPr>
            <a:spLocks noGrp="1"/>
          </p:cNvSpPr>
          <p:nvPr>
            <p:ph sz="half" idx="1"/>
          </p:nvPr>
        </p:nvSpPr>
        <p:spPr>
          <a:xfrm>
            <a:off x="457199" y="1600201"/>
            <a:ext cx="6155872" cy="3380014"/>
          </a:xfrm>
        </p:spPr>
        <p:txBody>
          <a:bodyPr/>
          <a:lstStyle/>
          <a:p>
            <a:r>
              <a:rPr lang="en-US" smtClean="0"/>
              <a:t>HWRF 2016 PBL</a:t>
            </a:r>
            <a:r>
              <a:rPr lang="en-US" dirty="0" smtClean="0"/>
              <a:t>, COAC, and Cd/</a:t>
            </a:r>
            <a:r>
              <a:rPr lang="en-US" dirty="0" err="1" smtClean="0"/>
              <a:t>Ch</a:t>
            </a:r>
            <a:r>
              <a:rPr lang="en-US" dirty="0" smtClean="0"/>
              <a:t> change all reduced Vmax and RMW bias</a:t>
            </a:r>
          </a:p>
          <a:p>
            <a:endParaRPr lang="en-US" dirty="0"/>
          </a:p>
          <a:p>
            <a:r>
              <a:rPr lang="en-US" dirty="0" smtClean="0"/>
              <a:t>RMW bias still larger at analysis time than at 6h for all tests &amp; remains positive throughout forecast</a:t>
            </a:r>
            <a:endParaRPr lang="en-US" dirty="0"/>
          </a:p>
        </p:txBody>
      </p:sp>
      <p:pic>
        <p:nvPicPr>
          <p:cNvPr id="9" name="Picture 8" descr="fig_ALAL2014_bia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6542" y="3193375"/>
            <a:ext cx="4314371" cy="3118674"/>
          </a:xfrm>
          <a:prstGeom prst="rect">
            <a:avLst/>
          </a:prstGeom>
        </p:spPr>
      </p:pic>
      <p:pic>
        <p:nvPicPr>
          <p:cNvPr id="10" name="Picture 9" descr="fig_ALAL2014_rmw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485" y="96665"/>
            <a:ext cx="4176486" cy="3007070"/>
          </a:xfrm>
          <a:prstGeom prst="rect">
            <a:avLst/>
          </a:prstGeom>
        </p:spPr>
      </p:pic>
      <p:sp>
        <p:nvSpPr>
          <p:cNvPr id="11" name="TextBox 10"/>
          <p:cNvSpPr txBox="1"/>
          <p:nvPr/>
        </p:nvSpPr>
        <p:spPr>
          <a:xfrm>
            <a:off x="7981747" y="6488668"/>
            <a:ext cx="1867306" cy="369332"/>
          </a:xfrm>
          <a:prstGeom prst="rect">
            <a:avLst/>
          </a:prstGeom>
          <a:noFill/>
        </p:spPr>
        <p:txBody>
          <a:bodyPr wrap="none" rtlCol="0">
            <a:spAutoFit/>
          </a:bodyPr>
          <a:lstStyle/>
          <a:p>
            <a:r>
              <a:rPr lang="en-US" dirty="0" smtClean="0"/>
              <a:t>From Jason </a:t>
            </a:r>
            <a:r>
              <a:rPr lang="en-US" dirty="0" err="1" smtClean="0"/>
              <a:t>Sippel</a:t>
            </a:r>
            <a:endParaRPr lang="en-US" dirty="0"/>
          </a:p>
        </p:txBody>
      </p:sp>
    </p:spTree>
    <p:extLst>
      <p:ext uri="{BB962C8B-B14F-4D97-AF65-F5344CB8AC3E}">
        <p14:creationId xmlns:p14="http://schemas.microsoft.com/office/powerpoint/2010/main" val="12533601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EE25961-0CF5-C041-A7EE-57BD1992580B}" type="slidenum">
              <a:rPr lang="en-US" smtClean="0"/>
              <a:t>47</a:t>
            </a:fld>
            <a:endParaRPr lang="en-US"/>
          </a:p>
        </p:txBody>
      </p:sp>
    </p:spTree>
    <p:extLst>
      <p:ext uri="{BB962C8B-B14F-4D97-AF65-F5344CB8AC3E}">
        <p14:creationId xmlns:p14="http://schemas.microsoft.com/office/powerpoint/2010/main" val="930122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8382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Okubo-Weiss parameter at 850 </a:t>
            </a:r>
            <a:r>
              <a:rPr lang="en-US" dirty="0" err="1" smtClean="0">
                <a:latin typeface="Times New Roman" panose="02020603050405020304" pitchFamily="18" charset="0"/>
                <a:cs typeface="Times New Roman" panose="02020603050405020304" pitchFamily="18" charset="0"/>
              </a:rPr>
              <a:t>hPa</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413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4932" y="4495800"/>
            <a:ext cx="2095869"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31"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730" y="2667000"/>
            <a:ext cx="2084070" cy="174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8991601" y="2305347"/>
            <a:ext cx="71686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141 h</a:t>
            </a:r>
          </a:p>
        </p:txBody>
      </p:sp>
      <p:grpSp>
        <p:nvGrpSpPr>
          <p:cNvPr id="14" name="Group 13"/>
          <p:cNvGrpSpPr/>
          <p:nvPr/>
        </p:nvGrpSpPr>
        <p:grpSpPr>
          <a:xfrm>
            <a:off x="2362200" y="990600"/>
            <a:ext cx="7848600" cy="1143000"/>
            <a:chOff x="533400" y="1219200"/>
            <a:chExt cx="7848600" cy="1143000"/>
          </a:xfrm>
        </p:grpSpPr>
        <p:graphicFrame>
          <p:nvGraphicFramePr>
            <p:cNvPr id="6" name="Object 5"/>
            <p:cNvGraphicFramePr>
              <a:graphicFrameLocks noChangeAspect="1"/>
            </p:cNvGraphicFramePr>
            <p:nvPr>
              <p:extLst/>
            </p:nvPr>
          </p:nvGraphicFramePr>
          <p:xfrm>
            <a:off x="1219200" y="1295400"/>
            <a:ext cx="2895600" cy="501163"/>
          </p:xfrm>
          <a:graphic>
            <a:graphicData uri="http://schemas.openxmlformats.org/presentationml/2006/ole">
              <mc:AlternateContent xmlns:mc="http://schemas.openxmlformats.org/markup-compatibility/2006">
                <mc:Choice xmlns:v="urn:schemas-microsoft-com:vml" Requires="v">
                  <p:oleObj spid="_x0000_s1346" name="Equation" r:id="rId5" imgW="1320480" imgH="228600" progId="Equation.3">
                    <p:embed/>
                  </p:oleObj>
                </mc:Choice>
                <mc:Fallback>
                  <p:oleObj name="Equation" r:id="rId5" imgW="1320480" imgH="228600" progId="Equation.3">
                    <p:embed/>
                    <p:pic>
                      <p:nvPicPr>
                        <p:cNvPr id="0" name=""/>
                        <p:cNvPicPr/>
                        <p:nvPr/>
                      </p:nvPicPr>
                      <p:blipFill>
                        <a:blip r:embed="rId6"/>
                        <a:stretch>
                          <a:fillRect/>
                        </a:stretch>
                      </p:blipFill>
                      <p:spPr>
                        <a:xfrm>
                          <a:off x="1219200" y="1295400"/>
                          <a:ext cx="2895600" cy="501163"/>
                        </a:xfrm>
                        <a:prstGeom prst="rect">
                          <a:avLst/>
                        </a:prstGeom>
                      </p:spPr>
                    </p:pic>
                  </p:oleObj>
                </mc:Fallback>
              </mc:AlternateContent>
            </a:graphicData>
          </a:graphic>
        </p:graphicFrame>
        <p:graphicFrame>
          <p:nvGraphicFramePr>
            <p:cNvPr id="7" name="Object 6"/>
            <p:cNvGraphicFramePr>
              <a:graphicFrameLocks/>
            </p:cNvGraphicFramePr>
            <p:nvPr>
              <p:extLst/>
            </p:nvPr>
          </p:nvGraphicFramePr>
          <p:xfrm>
            <a:off x="622603" y="1864162"/>
            <a:ext cx="1188720" cy="457200"/>
          </p:xfrm>
          <a:graphic>
            <a:graphicData uri="http://schemas.openxmlformats.org/presentationml/2006/ole">
              <mc:AlternateContent xmlns:mc="http://schemas.openxmlformats.org/markup-compatibility/2006">
                <mc:Choice xmlns:v="urn:schemas-microsoft-com:vml" Requires="v">
                  <p:oleObj spid="_x0000_s1347" name="Equation" r:id="rId7" imgW="723600" imgH="241200" progId="Equation.3">
                    <p:embed/>
                  </p:oleObj>
                </mc:Choice>
                <mc:Fallback>
                  <p:oleObj name="Equation" r:id="rId7" imgW="723600" imgH="241200" progId="Equation.3">
                    <p:embed/>
                    <p:pic>
                      <p:nvPicPr>
                        <p:cNvPr id="0" name=""/>
                        <p:cNvPicPr preferRelativeResize="0"/>
                        <p:nvPr/>
                      </p:nvPicPr>
                      <p:blipFill>
                        <a:blip r:embed="rId8"/>
                        <a:stretch>
                          <a:fillRect/>
                        </a:stretch>
                      </p:blipFill>
                      <p:spPr>
                        <a:xfrm>
                          <a:off x="622603" y="1864162"/>
                          <a:ext cx="1188720" cy="457200"/>
                        </a:xfrm>
                        <a:prstGeom prst="rect">
                          <a:avLst/>
                        </a:prstGeom>
                      </p:spPr>
                    </p:pic>
                  </p:oleObj>
                </mc:Fallback>
              </mc:AlternateContent>
            </a:graphicData>
          </a:graphic>
        </p:graphicFrame>
        <p:graphicFrame>
          <p:nvGraphicFramePr>
            <p:cNvPr id="8" name="Object 7"/>
            <p:cNvGraphicFramePr>
              <a:graphicFrameLocks/>
            </p:cNvGraphicFramePr>
            <p:nvPr>
              <p:extLst/>
            </p:nvPr>
          </p:nvGraphicFramePr>
          <p:xfrm>
            <a:off x="2057400" y="1865531"/>
            <a:ext cx="1188720" cy="457200"/>
          </p:xfrm>
          <a:graphic>
            <a:graphicData uri="http://schemas.openxmlformats.org/presentationml/2006/ole">
              <mc:AlternateContent xmlns:mc="http://schemas.openxmlformats.org/markup-compatibility/2006">
                <mc:Choice xmlns:v="urn:schemas-microsoft-com:vml" Requires="v">
                  <p:oleObj spid="_x0000_s1348" name="Equation" r:id="rId9" imgW="736560" imgH="241200" progId="Equation.3">
                    <p:embed/>
                  </p:oleObj>
                </mc:Choice>
                <mc:Fallback>
                  <p:oleObj name="Equation" r:id="rId9" imgW="736560" imgH="241200" progId="Equation.3">
                    <p:embed/>
                    <p:pic>
                      <p:nvPicPr>
                        <p:cNvPr id="0" name=""/>
                        <p:cNvPicPr/>
                        <p:nvPr/>
                      </p:nvPicPr>
                      <p:blipFill>
                        <a:blip r:embed="rId10"/>
                        <a:stretch>
                          <a:fillRect/>
                        </a:stretch>
                      </p:blipFill>
                      <p:spPr>
                        <a:xfrm>
                          <a:off x="2057400" y="1865531"/>
                          <a:ext cx="1188720" cy="457200"/>
                        </a:xfrm>
                        <a:prstGeom prst="rect">
                          <a:avLst/>
                        </a:prstGeom>
                      </p:spPr>
                    </p:pic>
                  </p:oleObj>
                </mc:Fallback>
              </mc:AlternateContent>
            </a:graphicData>
          </a:graphic>
        </p:graphicFrame>
        <p:graphicFrame>
          <p:nvGraphicFramePr>
            <p:cNvPr id="9" name="Object 8"/>
            <p:cNvGraphicFramePr>
              <a:graphicFrameLocks/>
            </p:cNvGraphicFramePr>
            <p:nvPr>
              <p:extLst/>
            </p:nvPr>
          </p:nvGraphicFramePr>
          <p:xfrm>
            <a:off x="3487723" y="1828800"/>
            <a:ext cx="1188720" cy="457200"/>
          </p:xfrm>
          <a:graphic>
            <a:graphicData uri="http://schemas.openxmlformats.org/presentationml/2006/ole">
              <mc:AlternateContent xmlns:mc="http://schemas.openxmlformats.org/markup-compatibility/2006">
                <mc:Choice xmlns:v="urn:schemas-microsoft-com:vml" Requires="v">
                  <p:oleObj spid="_x0000_s1349" name="Equation" r:id="rId11" imgW="685800" imgH="241200" progId="Equation.3">
                    <p:embed/>
                  </p:oleObj>
                </mc:Choice>
                <mc:Fallback>
                  <p:oleObj name="Equation" r:id="rId11" imgW="685800" imgH="241200" progId="Equation.3">
                    <p:embed/>
                    <p:pic>
                      <p:nvPicPr>
                        <p:cNvPr id="0" name=""/>
                        <p:cNvPicPr/>
                        <p:nvPr/>
                      </p:nvPicPr>
                      <p:blipFill>
                        <a:blip r:embed="rId12"/>
                        <a:stretch>
                          <a:fillRect/>
                        </a:stretch>
                      </p:blipFill>
                      <p:spPr>
                        <a:xfrm>
                          <a:off x="3487723" y="1828800"/>
                          <a:ext cx="1188720" cy="457200"/>
                        </a:xfrm>
                        <a:prstGeom prst="rect">
                          <a:avLst/>
                        </a:prstGeom>
                      </p:spPr>
                    </p:pic>
                  </p:oleObj>
                </mc:Fallback>
              </mc:AlternateContent>
            </a:graphicData>
          </a:graphic>
        </p:graphicFrame>
        <p:sp>
          <p:nvSpPr>
            <p:cNvPr id="12" name="TextBox 11"/>
            <p:cNvSpPr txBox="1"/>
            <p:nvPr/>
          </p:nvSpPr>
          <p:spPr>
            <a:xfrm>
              <a:off x="4724400" y="1371600"/>
              <a:ext cx="3638175"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OW &gt; 0, rotation dominate (red, s</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OW &lt; 0, strain dominate (blue, s</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p>
          </p:txBody>
        </p:sp>
        <p:sp>
          <p:nvSpPr>
            <p:cNvPr id="13" name="Rectangle 12"/>
            <p:cNvSpPr/>
            <p:nvPr/>
          </p:nvSpPr>
          <p:spPr>
            <a:xfrm>
              <a:off x="533400" y="1219200"/>
              <a:ext cx="7848600"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36" name="Picture 4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97930" y="4495800"/>
            <a:ext cx="2084070"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37" name="Picture 4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97930" y="2667001"/>
            <a:ext cx="2084070" cy="174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7086601" y="2305347"/>
            <a:ext cx="71686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138 h</a:t>
            </a:r>
          </a:p>
        </p:txBody>
      </p:sp>
      <p:sp>
        <p:nvSpPr>
          <p:cNvPr id="26" name="TextBox 25"/>
          <p:cNvSpPr txBox="1"/>
          <p:nvPr/>
        </p:nvSpPr>
        <p:spPr>
          <a:xfrm>
            <a:off x="1752601" y="3181766"/>
            <a:ext cx="65915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CTL</a:t>
            </a:r>
          </a:p>
        </p:txBody>
      </p:sp>
      <p:sp>
        <p:nvSpPr>
          <p:cNvPr id="27" name="TextBox 26"/>
          <p:cNvSpPr txBox="1"/>
          <p:nvPr/>
        </p:nvSpPr>
        <p:spPr>
          <a:xfrm>
            <a:off x="1558607" y="4995148"/>
            <a:ext cx="118494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NEWPBL</a:t>
            </a:r>
          </a:p>
        </p:txBody>
      </p:sp>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69130" y="4495800"/>
            <a:ext cx="2084070"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69130" y="2674679"/>
            <a:ext cx="2084070"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5358515" y="2307133"/>
            <a:ext cx="71686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135 h</a:t>
            </a:r>
          </a:p>
        </p:txBody>
      </p:sp>
      <p:pic>
        <p:nvPicPr>
          <p:cNvPr id="5124"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38425" y="4511040"/>
            <a:ext cx="2053228"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17470" y="2670572"/>
            <a:ext cx="2084070" cy="1749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3505201" y="2305347"/>
            <a:ext cx="71686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132 h</a:t>
            </a:r>
          </a:p>
        </p:txBody>
      </p:sp>
      <p:pic>
        <p:nvPicPr>
          <p:cNvPr id="5130" name="Picture 10"/>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18660" y="6324600"/>
            <a:ext cx="3108960" cy="182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A18534B7-A3D8-4C08-98A1-456FD6BE7F18}" type="slidenum">
              <a:rPr lang="en-US" smtClean="0"/>
              <a:t>48</a:t>
            </a:fld>
            <a:endParaRPr lang="en-US"/>
          </a:p>
        </p:txBody>
      </p:sp>
      <p:sp>
        <p:nvSpPr>
          <p:cNvPr id="28" name="TextBox 27"/>
          <p:cNvSpPr txBox="1"/>
          <p:nvPr/>
        </p:nvSpPr>
        <p:spPr>
          <a:xfrm>
            <a:off x="5257800" y="4343400"/>
            <a:ext cx="4495800" cy="369332"/>
          </a:xfrm>
          <a:prstGeom prst="rect">
            <a:avLst/>
          </a:prstGeom>
          <a:noFill/>
        </p:spPr>
        <p:txBody>
          <a:bodyPr wrap="square" rtlCol="0">
            <a:spAutoFit/>
          </a:bodyPr>
          <a:lstStyle/>
          <a:p>
            <a:r>
              <a:rPr lang="en-US" b="1" dirty="0">
                <a:latin typeface="Times New Roman"/>
                <a:cs typeface="Times New Roman"/>
              </a:rPr>
              <a:t>convections survive in strain-dominate flow </a:t>
            </a:r>
          </a:p>
        </p:txBody>
      </p:sp>
      <p:cxnSp>
        <p:nvCxnSpPr>
          <p:cNvPr id="29" name="Straight Arrow Connector 28"/>
          <p:cNvCxnSpPr/>
          <p:nvPr/>
        </p:nvCxnSpPr>
        <p:spPr>
          <a:xfrm flipH="1" flipV="1">
            <a:off x="7239000" y="4724400"/>
            <a:ext cx="1524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7924800" y="4724400"/>
            <a:ext cx="12954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5562600" y="4724400"/>
            <a:ext cx="4572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495800" y="2676465"/>
            <a:ext cx="4495800" cy="369332"/>
          </a:xfrm>
          <a:prstGeom prst="rect">
            <a:avLst/>
          </a:prstGeom>
          <a:noFill/>
        </p:spPr>
        <p:txBody>
          <a:bodyPr wrap="square" rtlCol="0">
            <a:spAutoFit/>
          </a:bodyPr>
          <a:lstStyle/>
          <a:p>
            <a:r>
              <a:rPr lang="en-US" b="1" dirty="0">
                <a:latin typeface="Times New Roman"/>
                <a:cs typeface="Times New Roman"/>
              </a:rPr>
              <a:t>large strain-dominate flow outside RMW</a:t>
            </a:r>
          </a:p>
        </p:txBody>
      </p:sp>
      <p:cxnSp>
        <p:nvCxnSpPr>
          <p:cNvPr id="35" name="Straight Arrow Connector 34"/>
          <p:cNvCxnSpPr/>
          <p:nvPr/>
        </p:nvCxnSpPr>
        <p:spPr>
          <a:xfrm flipH="1" flipV="1">
            <a:off x="7445031" y="3013115"/>
            <a:ext cx="76200" cy="32063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8229600" y="3013114"/>
            <a:ext cx="990602" cy="3396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5764570" y="3013115"/>
            <a:ext cx="308570" cy="3533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3962400" y="3013115"/>
            <a:ext cx="914400" cy="3860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0" y="0"/>
            <a:ext cx="12192000" cy="68580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1299067" y="6488668"/>
            <a:ext cx="917687" cy="369332"/>
          </a:xfrm>
          <a:prstGeom prst="rect">
            <a:avLst/>
          </a:prstGeom>
          <a:noFill/>
          <a:ln w="76200">
            <a:solidFill>
              <a:srgbClr val="002060"/>
            </a:solidFill>
          </a:ln>
        </p:spPr>
        <p:txBody>
          <a:bodyPr wrap="none" rtlCol="0">
            <a:spAutoFit/>
          </a:bodyPr>
          <a:lstStyle/>
          <a:p>
            <a:r>
              <a:rPr lang="en-US" smtClean="0"/>
              <a:t>Lin et al</a:t>
            </a:r>
            <a:endParaRPr lang="en-US"/>
          </a:p>
        </p:txBody>
      </p:sp>
    </p:spTree>
    <p:extLst>
      <p:ext uri="{BB962C8B-B14F-4D97-AF65-F5344CB8AC3E}">
        <p14:creationId xmlns:p14="http://schemas.microsoft.com/office/powerpoint/2010/main" val="15344989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600" y="1524000"/>
            <a:ext cx="3848100" cy="37973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12900"/>
            <a:ext cx="3556000" cy="3619500"/>
          </a:xfrm>
          <a:prstGeom prst="rect">
            <a:avLst/>
          </a:prstGeom>
        </p:spPr>
      </p:pic>
      <p:sp>
        <p:nvSpPr>
          <p:cNvPr id="7" name="TextBox 6"/>
          <p:cNvSpPr txBox="1"/>
          <p:nvPr/>
        </p:nvSpPr>
        <p:spPr>
          <a:xfrm>
            <a:off x="2938072" y="1612900"/>
            <a:ext cx="606256" cy="369332"/>
          </a:xfrm>
          <a:prstGeom prst="rect">
            <a:avLst/>
          </a:prstGeom>
          <a:noFill/>
        </p:spPr>
        <p:txBody>
          <a:bodyPr wrap="none" rtlCol="0">
            <a:spAutoFit/>
          </a:bodyPr>
          <a:lstStyle/>
          <a:p>
            <a:r>
              <a:rPr lang="en-US" b="1" dirty="0" smtClean="0"/>
              <a:t>f000</a:t>
            </a:r>
            <a:endParaRPr lang="en-US" b="1" dirty="0"/>
          </a:p>
        </p:txBody>
      </p:sp>
      <p:sp>
        <p:nvSpPr>
          <p:cNvPr id="8" name="TextBox 7"/>
          <p:cNvSpPr txBox="1"/>
          <p:nvPr/>
        </p:nvSpPr>
        <p:spPr>
          <a:xfrm>
            <a:off x="6493239" y="1612687"/>
            <a:ext cx="609462" cy="369332"/>
          </a:xfrm>
          <a:prstGeom prst="rect">
            <a:avLst/>
          </a:prstGeom>
          <a:noFill/>
        </p:spPr>
        <p:txBody>
          <a:bodyPr wrap="none" rtlCol="0">
            <a:spAutoFit/>
          </a:bodyPr>
          <a:lstStyle/>
          <a:p>
            <a:r>
              <a:rPr lang="en-US" b="1" dirty="0" smtClean="0"/>
              <a:t>f024</a:t>
            </a:r>
            <a:endParaRPr lang="en-US" b="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1860" y="454426"/>
            <a:ext cx="2019300" cy="58039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499" y="698474"/>
            <a:ext cx="739331" cy="5005202"/>
          </a:xfrm>
          <a:prstGeom prst="rect">
            <a:avLst/>
          </a:prstGeom>
        </p:spPr>
      </p:pic>
      <p:sp>
        <p:nvSpPr>
          <p:cNvPr id="11" name="Rectangle 10"/>
          <p:cNvSpPr/>
          <p:nvPr/>
        </p:nvSpPr>
        <p:spPr>
          <a:xfrm>
            <a:off x="0" y="0"/>
            <a:ext cx="12192000" cy="68580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299067" y="6488668"/>
            <a:ext cx="917687" cy="369332"/>
          </a:xfrm>
          <a:prstGeom prst="rect">
            <a:avLst/>
          </a:prstGeom>
          <a:noFill/>
          <a:ln w="76200">
            <a:solidFill>
              <a:srgbClr val="002060"/>
            </a:solidFill>
          </a:ln>
        </p:spPr>
        <p:txBody>
          <a:bodyPr wrap="none" rtlCol="0">
            <a:spAutoFit/>
          </a:bodyPr>
          <a:lstStyle/>
          <a:p>
            <a:r>
              <a:rPr lang="en-US" smtClean="0"/>
              <a:t>Lin et al</a:t>
            </a:r>
            <a:endParaRPr lang="en-US"/>
          </a:p>
        </p:txBody>
      </p:sp>
    </p:spTree>
    <p:extLst>
      <p:ext uri="{BB962C8B-B14F-4D97-AF65-F5344CB8AC3E}">
        <p14:creationId xmlns:p14="http://schemas.microsoft.com/office/powerpoint/2010/main" val="6504822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8126" y="59064"/>
            <a:ext cx="12143874" cy="679893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906071" y="6499606"/>
            <a:ext cx="1285929" cy="369332"/>
          </a:xfrm>
          <a:prstGeom prst="rect">
            <a:avLst/>
          </a:prstGeom>
          <a:solidFill>
            <a:schemeClr val="bg1"/>
          </a:solidFill>
          <a:ln w="76200">
            <a:solidFill>
              <a:srgbClr val="FF0000"/>
            </a:solidFill>
          </a:ln>
        </p:spPr>
        <p:txBody>
          <a:bodyPr wrap="none" rtlCol="0">
            <a:spAutoFit/>
          </a:bodyPr>
          <a:lstStyle/>
          <a:p>
            <a:r>
              <a:rPr lang="en-US" b="1" dirty="0" smtClean="0">
                <a:solidFill>
                  <a:srgbClr val="FF0000"/>
                </a:solidFill>
              </a:rPr>
              <a:t>HWRF 2015</a:t>
            </a:r>
            <a:endParaRPr lang="en-US" b="1" dirty="0">
              <a:solidFill>
                <a:srgbClr val="FF0000"/>
              </a:solidFill>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184" y="915403"/>
            <a:ext cx="2070100" cy="58039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554" y="711258"/>
            <a:ext cx="2019300" cy="579120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8553" y="572444"/>
            <a:ext cx="2032000" cy="584200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7853" y="192388"/>
            <a:ext cx="2057400" cy="5778500"/>
          </a:xfrm>
          <a:prstGeom prst="rect">
            <a:avLst/>
          </a:prstGeom>
        </p:spPr>
      </p:pic>
      <p:grpSp>
        <p:nvGrpSpPr>
          <p:cNvPr id="29" name="Group 28"/>
          <p:cNvGrpSpPr/>
          <p:nvPr/>
        </p:nvGrpSpPr>
        <p:grpSpPr>
          <a:xfrm>
            <a:off x="11279853" y="779029"/>
            <a:ext cx="583814" cy="3688627"/>
            <a:chOff x="9725899" y="778026"/>
            <a:chExt cx="583814" cy="3688627"/>
          </a:xfrm>
        </p:grpSpPr>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31" name="TextBox 30"/>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32" name="TextBox 31"/>
          <p:cNvSpPr txBox="1"/>
          <p:nvPr/>
        </p:nvSpPr>
        <p:spPr>
          <a:xfrm>
            <a:off x="48126" y="132681"/>
            <a:ext cx="3435043" cy="707886"/>
          </a:xfrm>
          <a:prstGeom prst="rect">
            <a:avLst/>
          </a:prstGeom>
          <a:noFill/>
        </p:spPr>
        <p:txBody>
          <a:bodyPr wrap="none" rtlCol="0">
            <a:spAutoFit/>
          </a:bodyPr>
          <a:lstStyle/>
          <a:p>
            <a:r>
              <a:rPr lang="en-US" sz="4000" b="1" dirty="0" smtClean="0"/>
              <a:t>Edouard (2014)</a:t>
            </a:r>
            <a:endParaRPr lang="en-US" sz="4000" b="1" dirty="0"/>
          </a:p>
        </p:txBody>
      </p:sp>
      <p:sp>
        <p:nvSpPr>
          <p:cNvPr id="33" name="TextBox 32"/>
          <p:cNvSpPr txBox="1"/>
          <p:nvPr/>
        </p:nvSpPr>
        <p:spPr>
          <a:xfrm>
            <a:off x="644071" y="915403"/>
            <a:ext cx="1444626" cy="707886"/>
          </a:xfrm>
          <a:prstGeom prst="rect">
            <a:avLst/>
          </a:prstGeom>
          <a:noFill/>
        </p:spPr>
        <p:txBody>
          <a:bodyPr wrap="none" rtlCol="0">
            <a:spAutoFit/>
          </a:bodyPr>
          <a:lstStyle/>
          <a:p>
            <a:r>
              <a:rPr lang="en-US" sz="4000" b="1" smtClean="0"/>
              <a:t>09/14</a:t>
            </a:r>
            <a:endParaRPr lang="en-US" sz="4000" b="1" dirty="0"/>
          </a:p>
        </p:txBody>
      </p:sp>
      <p:sp>
        <p:nvSpPr>
          <p:cNvPr id="35" name="TextBox 34"/>
          <p:cNvSpPr txBox="1"/>
          <p:nvPr/>
        </p:nvSpPr>
        <p:spPr>
          <a:xfrm>
            <a:off x="1441009" y="2349293"/>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9781" y="1121267"/>
            <a:ext cx="2501773" cy="508342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5837" y="994877"/>
            <a:ext cx="1944870" cy="5013469"/>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2340" y="788971"/>
            <a:ext cx="1962008" cy="4966834"/>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5463" y="481560"/>
            <a:ext cx="1953440" cy="5048447"/>
          </a:xfrm>
          <a:prstGeom prst="rect">
            <a:avLst/>
          </a:prstGeom>
        </p:spPr>
      </p:pic>
      <p:sp>
        <p:nvSpPr>
          <p:cNvPr id="34" name="Rectangle 33"/>
          <p:cNvSpPr/>
          <p:nvPr/>
        </p:nvSpPr>
        <p:spPr>
          <a:xfrm>
            <a:off x="1467295" y="2389641"/>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EE25961-0CF5-C041-A7EE-57BD1992580B}" type="slidenum">
              <a:rPr lang="en-US" smtClean="0"/>
              <a:t>5</a:t>
            </a:fld>
            <a:endParaRPr lang="en-US"/>
          </a:p>
        </p:txBody>
      </p:sp>
    </p:spTree>
    <p:extLst>
      <p:ext uri="{BB962C8B-B14F-4D97-AF65-F5344CB8AC3E}">
        <p14:creationId xmlns:p14="http://schemas.microsoft.com/office/powerpoint/2010/main" val="15673827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100" y="96985"/>
            <a:ext cx="3313298" cy="68580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695"/>
            <a:ext cx="3249100" cy="6858000"/>
          </a:xfrm>
          <a:prstGeom prst="rect">
            <a:avLst/>
          </a:prstGeom>
        </p:spPr>
      </p:pic>
      <p:sp>
        <p:nvSpPr>
          <p:cNvPr id="8" name="TextBox 7"/>
          <p:cNvSpPr txBox="1"/>
          <p:nvPr/>
        </p:nvSpPr>
        <p:spPr>
          <a:xfrm>
            <a:off x="5656059" y="612945"/>
            <a:ext cx="2108334" cy="1354217"/>
          </a:xfrm>
          <a:prstGeom prst="rect">
            <a:avLst/>
          </a:prstGeom>
          <a:noFill/>
        </p:spPr>
        <p:txBody>
          <a:bodyPr wrap="none" rtlCol="0">
            <a:spAutoFit/>
          </a:bodyPr>
          <a:lstStyle/>
          <a:p>
            <a:pPr algn="ctr"/>
            <a:r>
              <a:rPr lang="en-US" b="1" dirty="0" smtClean="0"/>
              <a:t>Total added positive</a:t>
            </a:r>
          </a:p>
          <a:p>
            <a:pPr algn="ctr"/>
            <a:r>
              <a:rPr lang="en-US" b="1" dirty="0" smtClean="0"/>
              <a:t> </a:t>
            </a:r>
            <a:r>
              <a:rPr lang="en-US" sz="2800" b="1" dirty="0" smtClean="0"/>
              <a:t>𝜍</a:t>
            </a:r>
            <a:r>
              <a:rPr lang="en-US" sz="2800" b="1" baseline="-25000" dirty="0" smtClean="0"/>
              <a:t>a</a:t>
            </a:r>
            <a:r>
              <a:rPr lang="en-US" b="1" baseline="-25000" dirty="0" smtClean="0"/>
              <a:t>2km </a:t>
            </a:r>
          </a:p>
          <a:p>
            <a:pPr algn="ctr"/>
            <a:r>
              <a:rPr lang="en-US" b="1" dirty="0" smtClean="0"/>
              <a:t>[</a:t>
            </a:r>
            <a:r>
              <a:rPr lang="en-US" b="1" dirty="0"/>
              <a:t>X10</a:t>
            </a:r>
            <a:r>
              <a:rPr lang="en-US" b="1" baseline="30000" dirty="0"/>
              <a:t>-4</a:t>
            </a:r>
            <a:r>
              <a:rPr lang="en-US" b="1" dirty="0"/>
              <a:t>s</a:t>
            </a:r>
            <a:r>
              <a:rPr lang="en-US" b="1" baseline="30000" dirty="0"/>
              <a:t>-1</a:t>
            </a:r>
            <a:r>
              <a:rPr lang="en-US" b="1" dirty="0"/>
              <a:t>]</a:t>
            </a:r>
          </a:p>
          <a:p>
            <a:pPr algn="ctr"/>
            <a:r>
              <a:rPr lang="en-US" b="1" dirty="0" smtClean="0"/>
              <a:t> </a:t>
            </a:r>
            <a:endParaRPr lang="en-US" b="1" dirty="0"/>
          </a:p>
        </p:txBody>
      </p:sp>
      <p:sp>
        <p:nvSpPr>
          <p:cNvPr id="9" name="TextBox 8"/>
          <p:cNvSpPr txBox="1"/>
          <p:nvPr/>
        </p:nvSpPr>
        <p:spPr>
          <a:xfrm>
            <a:off x="281289" y="-62345"/>
            <a:ext cx="3320896" cy="369332"/>
          </a:xfrm>
          <a:prstGeom prst="rect">
            <a:avLst/>
          </a:prstGeom>
          <a:solidFill>
            <a:schemeClr val="bg1"/>
          </a:solidFill>
        </p:spPr>
        <p:txBody>
          <a:bodyPr wrap="square" rtlCol="0">
            <a:spAutoFit/>
          </a:bodyPr>
          <a:lstStyle/>
          <a:p>
            <a:pPr algn="ctr"/>
            <a:r>
              <a:rPr lang="en-US" b="1" dirty="0" smtClean="0"/>
              <a:t>HWRF 2015</a:t>
            </a:r>
            <a:endParaRPr lang="en-US" b="1" dirty="0"/>
          </a:p>
        </p:txBody>
      </p:sp>
      <p:sp>
        <p:nvSpPr>
          <p:cNvPr id="10" name="TextBox 9"/>
          <p:cNvSpPr txBox="1"/>
          <p:nvPr/>
        </p:nvSpPr>
        <p:spPr>
          <a:xfrm>
            <a:off x="3006436" y="-34635"/>
            <a:ext cx="3275219" cy="369332"/>
          </a:xfrm>
          <a:prstGeom prst="rect">
            <a:avLst/>
          </a:prstGeom>
          <a:solidFill>
            <a:schemeClr val="bg1"/>
          </a:solidFill>
        </p:spPr>
        <p:txBody>
          <a:bodyPr wrap="square" rtlCol="0">
            <a:spAutoFit/>
          </a:bodyPr>
          <a:lstStyle/>
          <a:p>
            <a:pPr algn="ctr"/>
            <a:r>
              <a:rPr lang="en-US" b="1" dirty="0" smtClean="0"/>
              <a:t>HWRF 2016</a:t>
            </a:r>
            <a:endParaRPr lang="en-US" b="1" dirty="0"/>
          </a:p>
        </p:txBody>
      </p:sp>
      <p:grpSp>
        <p:nvGrpSpPr>
          <p:cNvPr id="11" name="Group 10"/>
          <p:cNvGrpSpPr/>
          <p:nvPr/>
        </p:nvGrpSpPr>
        <p:grpSpPr>
          <a:xfrm>
            <a:off x="1427018" y="3048000"/>
            <a:ext cx="3186780" cy="976183"/>
            <a:chOff x="1427018" y="3048000"/>
            <a:chExt cx="3186780" cy="976183"/>
          </a:xfrm>
        </p:grpSpPr>
        <p:cxnSp>
          <p:nvCxnSpPr>
            <p:cNvPr id="12" name="Straight Connector 11"/>
            <p:cNvCxnSpPr/>
            <p:nvPr/>
          </p:nvCxnSpPr>
          <p:spPr>
            <a:xfrm flipV="1">
              <a:off x="1427018" y="3048000"/>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011644" y="3262183"/>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508653" y="1413164"/>
            <a:ext cx="3029773" cy="1142437"/>
            <a:chOff x="2508653" y="1413164"/>
            <a:chExt cx="3029773" cy="1142437"/>
          </a:xfrm>
        </p:grpSpPr>
        <p:cxnSp>
          <p:nvCxnSpPr>
            <p:cNvPr id="15" name="Straight Connector 14"/>
            <p:cNvCxnSpPr/>
            <p:nvPr/>
          </p:nvCxnSpPr>
          <p:spPr>
            <a:xfrm flipV="1">
              <a:off x="4936272" y="1793601"/>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508653" y="1413164"/>
              <a:ext cx="234547" cy="9452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5298" y="1236804"/>
            <a:ext cx="5718256" cy="877641"/>
            <a:chOff x="1782928" y="4543038"/>
            <a:chExt cx="9825258" cy="1586204"/>
          </a:xfrm>
        </p:grpSpPr>
        <p:sp>
          <p:nvSpPr>
            <p:cNvPr id="18" name="TextBox 17"/>
            <p:cNvSpPr txBox="1"/>
            <p:nvPr/>
          </p:nvSpPr>
          <p:spPr>
            <a:xfrm>
              <a:off x="2003194" y="4653219"/>
              <a:ext cx="1203528" cy="1446275"/>
            </a:xfrm>
            <a:prstGeom prst="rect">
              <a:avLst/>
            </a:prstGeom>
            <a:solidFill>
              <a:schemeClr val="bg1"/>
            </a:solidFill>
          </p:spPr>
          <p:txBody>
            <a:bodyPr wrap="none" rtlCol="0">
              <a:spAutoFit/>
            </a:bodyPr>
            <a:lstStyle/>
            <a:p>
              <a:r>
                <a:rPr lang="en-US" sz="3200" b="1" dirty="0" smtClean="0">
                  <a:solidFill>
                    <a:srgbClr val="FF0000"/>
                  </a:solidFill>
                </a:rPr>
                <a:t>SE</a:t>
              </a:r>
            </a:p>
            <a:p>
              <a:r>
                <a:rPr lang="en-US" sz="1400" b="1" dirty="0" smtClean="0">
                  <a:solidFill>
                    <a:srgbClr val="FF0000"/>
                  </a:solidFill>
                </a:rPr>
                <a:t>Nature</a:t>
              </a:r>
              <a:endParaRPr lang="en-US" sz="1400" b="1" dirty="0">
                <a:solidFill>
                  <a:srgbClr val="FF0000"/>
                </a:solidFill>
              </a:endParaRPr>
            </a:p>
          </p:txBody>
        </p:sp>
        <p:sp>
          <p:nvSpPr>
            <p:cNvPr id="19" name="Rectangle 18"/>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6107" y="2104916"/>
            <a:ext cx="382155" cy="2566572"/>
          </a:xfrm>
          <a:prstGeom prst="rect">
            <a:avLst/>
          </a:prstGeom>
        </p:spPr>
      </p:pic>
    </p:spTree>
    <p:extLst>
      <p:ext uri="{BB962C8B-B14F-4D97-AF65-F5344CB8AC3E}">
        <p14:creationId xmlns:p14="http://schemas.microsoft.com/office/powerpoint/2010/main" val="213585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251" y="64942"/>
            <a:ext cx="4131386" cy="689004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 y="58235"/>
            <a:ext cx="3348908" cy="6942858"/>
          </a:xfrm>
          <a:prstGeom prst="rect">
            <a:avLst/>
          </a:prstGeom>
        </p:spPr>
      </p:pic>
      <p:sp>
        <p:nvSpPr>
          <p:cNvPr id="4" name="Slide Number Placeholder 3"/>
          <p:cNvSpPr>
            <a:spLocks noGrp="1"/>
          </p:cNvSpPr>
          <p:nvPr>
            <p:ph type="sldNum" sz="quarter" idx="12"/>
          </p:nvPr>
        </p:nvSpPr>
        <p:spPr/>
        <p:txBody>
          <a:bodyPr/>
          <a:lstStyle/>
          <a:p>
            <a:fld id="{3EE25961-0CF5-C041-A7EE-57BD1992580B}" type="slidenum">
              <a:rPr lang="en-US" smtClean="0"/>
              <a:t>51</a:t>
            </a:fld>
            <a:endParaRPr lang="en-US"/>
          </a:p>
        </p:txBody>
      </p:sp>
      <p:sp>
        <p:nvSpPr>
          <p:cNvPr id="11" name="TextBox 10"/>
          <p:cNvSpPr txBox="1"/>
          <p:nvPr/>
        </p:nvSpPr>
        <p:spPr>
          <a:xfrm>
            <a:off x="6281655" y="612945"/>
            <a:ext cx="1772793" cy="800219"/>
          </a:xfrm>
          <a:prstGeom prst="rect">
            <a:avLst/>
          </a:prstGeom>
          <a:noFill/>
        </p:spPr>
        <p:txBody>
          <a:bodyPr wrap="none" rtlCol="0">
            <a:spAutoFit/>
          </a:bodyPr>
          <a:lstStyle/>
          <a:p>
            <a:pPr algn="ctr"/>
            <a:r>
              <a:rPr lang="en-US" b="1" dirty="0" err="1" smtClean="0"/>
              <a:t>Num</a:t>
            </a:r>
            <a:r>
              <a:rPr lang="en-US" b="1" dirty="0" smtClean="0"/>
              <a:t> grid points </a:t>
            </a:r>
          </a:p>
          <a:p>
            <a:pPr algn="ctr"/>
            <a:r>
              <a:rPr lang="en-US" b="1" dirty="0" smtClean="0"/>
              <a:t>with </a:t>
            </a:r>
            <a:r>
              <a:rPr lang="en-US" sz="2800" b="1" dirty="0" smtClean="0"/>
              <a:t>𝜍</a:t>
            </a:r>
            <a:r>
              <a:rPr lang="en-US" sz="2800" b="1" baseline="-25000" dirty="0" smtClean="0"/>
              <a:t>a</a:t>
            </a:r>
            <a:r>
              <a:rPr lang="en-US" b="1" baseline="-25000" dirty="0" smtClean="0"/>
              <a:t>2km</a:t>
            </a:r>
            <a:r>
              <a:rPr lang="en-US" b="1" dirty="0" smtClean="0"/>
              <a:t> &gt;0</a:t>
            </a:r>
            <a:endParaRPr lang="en-US" b="1" dirty="0"/>
          </a:p>
        </p:txBody>
      </p:sp>
      <p:sp>
        <p:nvSpPr>
          <p:cNvPr id="12" name="TextBox 11"/>
          <p:cNvSpPr txBox="1"/>
          <p:nvPr/>
        </p:nvSpPr>
        <p:spPr>
          <a:xfrm>
            <a:off x="281289" y="-62345"/>
            <a:ext cx="3320896" cy="369332"/>
          </a:xfrm>
          <a:prstGeom prst="rect">
            <a:avLst/>
          </a:prstGeom>
          <a:solidFill>
            <a:schemeClr val="bg1"/>
          </a:solidFill>
        </p:spPr>
        <p:txBody>
          <a:bodyPr wrap="square" rtlCol="0">
            <a:spAutoFit/>
          </a:bodyPr>
          <a:lstStyle/>
          <a:p>
            <a:pPr algn="ctr"/>
            <a:r>
              <a:rPr lang="en-US" b="1" dirty="0" smtClean="0"/>
              <a:t>HWRF 2015</a:t>
            </a:r>
            <a:endParaRPr lang="en-US" b="1" dirty="0"/>
          </a:p>
        </p:txBody>
      </p:sp>
      <p:sp>
        <p:nvSpPr>
          <p:cNvPr id="13" name="TextBox 12"/>
          <p:cNvSpPr txBox="1"/>
          <p:nvPr/>
        </p:nvSpPr>
        <p:spPr>
          <a:xfrm>
            <a:off x="3006436" y="-34635"/>
            <a:ext cx="3275219" cy="369332"/>
          </a:xfrm>
          <a:prstGeom prst="rect">
            <a:avLst/>
          </a:prstGeom>
          <a:solidFill>
            <a:schemeClr val="bg1"/>
          </a:solidFill>
        </p:spPr>
        <p:txBody>
          <a:bodyPr wrap="square" rtlCol="0">
            <a:spAutoFit/>
          </a:bodyPr>
          <a:lstStyle/>
          <a:p>
            <a:pPr algn="ctr"/>
            <a:r>
              <a:rPr lang="en-US" b="1" dirty="0" smtClean="0"/>
              <a:t>HWRF 2016</a:t>
            </a:r>
            <a:endParaRPr lang="en-US" b="1" dirty="0"/>
          </a:p>
        </p:txBody>
      </p:sp>
      <p:grpSp>
        <p:nvGrpSpPr>
          <p:cNvPr id="14" name="Group 13"/>
          <p:cNvGrpSpPr/>
          <p:nvPr/>
        </p:nvGrpSpPr>
        <p:grpSpPr>
          <a:xfrm>
            <a:off x="1427018" y="3048000"/>
            <a:ext cx="3186780" cy="976183"/>
            <a:chOff x="1427018" y="3048000"/>
            <a:chExt cx="3186780" cy="976183"/>
          </a:xfrm>
        </p:grpSpPr>
        <p:cxnSp>
          <p:nvCxnSpPr>
            <p:cNvPr id="15" name="Straight Connector 14"/>
            <p:cNvCxnSpPr/>
            <p:nvPr/>
          </p:nvCxnSpPr>
          <p:spPr>
            <a:xfrm flipV="1">
              <a:off x="1427018" y="3048000"/>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11644" y="3262183"/>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508653" y="1413164"/>
            <a:ext cx="3029773" cy="1142437"/>
            <a:chOff x="2508653" y="1413164"/>
            <a:chExt cx="3029773" cy="1142437"/>
          </a:xfrm>
        </p:grpSpPr>
        <p:cxnSp>
          <p:nvCxnSpPr>
            <p:cNvPr id="18" name="Straight Connector 17"/>
            <p:cNvCxnSpPr/>
            <p:nvPr/>
          </p:nvCxnSpPr>
          <p:spPr>
            <a:xfrm flipV="1">
              <a:off x="4936272" y="1793601"/>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508653" y="1413164"/>
              <a:ext cx="234547" cy="9452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5298" y="1236804"/>
            <a:ext cx="5718256" cy="877641"/>
            <a:chOff x="1782928" y="4543038"/>
            <a:chExt cx="9825258" cy="1586204"/>
          </a:xfrm>
        </p:grpSpPr>
        <p:sp>
          <p:nvSpPr>
            <p:cNvPr id="21" name="TextBox 20"/>
            <p:cNvSpPr txBox="1"/>
            <p:nvPr/>
          </p:nvSpPr>
          <p:spPr>
            <a:xfrm>
              <a:off x="2003194" y="4653219"/>
              <a:ext cx="1203528" cy="1446275"/>
            </a:xfrm>
            <a:prstGeom prst="rect">
              <a:avLst/>
            </a:prstGeom>
            <a:solidFill>
              <a:schemeClr val="bg1"/>
            </a:solidFill>
          </p:spPr>
          <p:txBody>
            <a:bodyPr wrap="none" rtlCol="0">
              <a:spAutoFit/>
            </a:bodyPr>
            <a:lstStyle/>
            <a:p>
              <a:r>
                <a:rPr lang="en-US" sz="3200" b="1" dirty="0" smtClean="0">
                  <a:solidFill>
                    <a:srgbClr val="FF0000"/>
                  </a:solidFill>
                </a:rPr>
                <a:t>SE</a:t>
              </a:r>
            </a:p>
            <a:p>
              <a:r>
                <a:rPr lang="en-US" sz="1400" b="1" dirty="0" smtClean="0">
                  <a:solidFill>
                    <a:srgbClr val="FF0000"/>
                  </a:solidFill>
                </a:rPr>
                <a:t>Nature</a:t>
              </a:r>
              <a:endParaRPr lang="en-US" sz="1400" b="1" dirty="0">
                <a:solidFill>
                  <a:srgbClr val="FF0000"/>
                </a:solidFill>
              </a:endParaRPr>
            </a:p>
          </p:txBody>
        </p:sp>
        <p:sp>
          <p:nvSpPr>
            <p:cNvPr id="22" name="Rectangle 21"/>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93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EE25961-0CF5-C041-A7EE-57BD1992580B}" type="slidenum">
              <a:rPr lang="en-US" smtClean="0"/>
              <a:t>52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733" y="67310"/>
            <a:ext cx="3181947" cy="675230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66" y="-1880"/>
            <a:ext cx="3244640" cy="686481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22" y="529953"/>
            <a:ext cx="889000" cy="5207000"/>
          </a:xfrm>
          <a:prstGeom prst="rect">
            <a:avLst/>
          </a:prstGeom>
        </p:spPr>
      </p:pic>
      <p:sp>
        <p:nvSpPr>
          <p:cNvPr id="9" name="TextBox 8"/>
          <p:cNvSpPr txBox="1"/>
          <p:nvPr/>
        </p:nvSpPr>
        <p:spPr>
          <a:xfrm>
            <a:off x="5973142" y="341239"/>
            <a:ext cx="2423998" cy="646331"/>
          </a:xfrm>
          <a:prstGeom prst="rect">
            <a:avLst/>
          </a:prstGeom>
          <a:noFill/>
        </p:spPr>
        <p:txBody>
          <a:bodyPr wrap="none" rtlCol="0">
            <a:spAutoFit/>
          </a:bodyPr>
          <a:lstStyle/>
          <a:p>
            <a:pPr algn="ctr"/>
            <a:r>
              <a:rPr lang="en-US" b="1" dirty="0" smtClean="0"/>
              <a:t>Agradient Force, z=1km</a:t>
            </a:r>
          </a:p>
          <a:p>
            <a:pPr algn="ctr"/>
            <a:r>
              <a:rPr lang="en-US" b="1" dirty="0" smtClean="0"/>
              <a:t>ms</a:t>
            </a:r>
            <a:r>
              <a:rPr lang="en-US" b="1" baseline="30000" dirty="0" smtClean="0"/>
              <a:t>-1</a:t>
            </a:r>
            <a:r>
              <a:rPr lang="en-US" b="1" dirty="0" smtClean="0"/>
              <a:t>hr</a:t>
            </a:r>
            <a:r>
              <a:rPr lang="en-US" b="1" baseline="30000" dirty="0" smtClean="0"/>
              <a:t>-1</a:t>
            </a:r>
            <a:endParaRPr lang="en-US" b="1" baseline="30000" dirty="0"/>
          </a:p>
        </p:txBody>
      </p:sp>
      <p:sp>
        <p:nvSpPr>
          <p:cNvPr id="10" name="TextBox 9"/>
          <p:cNvSpPr txBox="1"/>
          <p:nvPr/>
        </p:nvSpPr>
        <p:spPr>
          <a:xfrm>
            <a:off x="524657" y="-35427"/>
            <a:ext cx="2823376" cy="369332"/>
          </a:xfrm>
          <a:prstGeom prst="rect">
            <a:avLst/>
          </a:prstGeom>
          <a:solidFill>
            <a:schemeClr val="bg1"/>
          </a:solidFill>
        </p:spPr>
        <p:txBody>
          <a:bodyPr wrap="square" rtlCol="0">
            <a:spAutoFit/>
          </a:bodyPr>
          <a:lstStyle/>
          <a:p>
            <a:pPr algn="ctr"/>
            <a:r>
              <a:rPr lang="en-US" b="1" dirty="0" smtClean="0"/>
              <a:t>HWRF 2015</a:t>
            </a:r>
            <a:endParaRPr lang="en-US" b="1" dirty="0"/>
          </a:p>
        </p:txBody>
      </p:sp>
      <p:sp>
        <p:nvSpPr>
          <p:cNvPr id="11" name="TextBox 10"/>
          <p:cNvSpPr txBox="1"/>
          <p:nvPr/>
        </p:nvSpPr>
        <p:spPr>
          <a:xfrm>
            <a:off x="3013024" y="-35427"/>
            <a:ext cx="3071622" cy="369332"/>
          </a:xfrm>
          <a:prstGeom prst="rect">
            <a:avLst/>
          </a:prstGeom>
          <a:solidFill>
            <a:schemeClr val="bg1"/>
          </a:solidFill>
        </p:spPr>
        <p:txBody>
          <a:bodyPr wrap="square" rtlCol="0">
            <a:spAutoFit/>
          </a:bodyPr>
          <a:lstStyle/>
          <a:p>
            <a:pPr algn="ctr"/>
            <a:r>
              <a:rPr lang="en-US" b="1" dirty="0" smtClean="0"/>
              <a:t>HWRF 2016</a:t>
            </a:r>
            <a:endParaRPr lang="en-US" b="1" dirty="0"/>
          </a:p>
        </p:txBody>
      </p:sp>
      <p:grpSp>
        <p:nvGrpSpPr>
          <p:cNvPr id="12" name="Group 11"/>
          <p:cNvGrpSpPr/>
          <p:nvPr/>
        </p:nvGrpSpPr>
        <p:grpSpPr>
          <a:xfrm>
            <a:off x="15298" y="1236804"/>
            <a:ext cx="5718256" cy="877641"/>
            <a:chOff x="1782928" y="4543038"/>
            <a:chExt cx="9825258" cy="1586204"/>
          </a:xfrm>
        </p:grpSpPr>
        <p:sp>
          <p:nvSpPr>
            <p:cNvPr id="13" name="TextBox 12"/>
            <p:cNvSpPr txBox="1"/>
            <p:nvPr/>
          </p:nvSpPr>
          <p:spPr>
            <a:xfrm>
              <a:off x="2003194" y="4653219"/>
              <a:ext cx="1203528" cy="1446275"/>
            </a:xfrm>
            <a:prstGeom prst="rect">
              <a:avLst/>
            </a:prstGeom>
            <a:solidFill>
              <a:schemeClr val="bg1"/>
            </a:solidFill>
          </p:spPr>
          <p:txBody>
            <a:bodyPr wrap="none" rtlCol="0">
              <a:spAutoFit/>
            </a:bodyPr>
            <a:lstStyle/>
            <a:p>
              <a:r>
                <a:rPr lang="en-US" sz="3200" b="1" dirty="0" smtClean="0">
                  <a:solidFill>
                    <a:srgbClr val="FF0000"/>
                  </a:solidFill>
                </a:rPr>
                <a:t>SE</a:t>
              </a:r>
            </a:p>
            <a:p>
              <a:r>
                <a:rPr lang="en-US" sz="1400" b="1" dirty="0" smtClean="0">
                  <a:solidFill>
                    <a:srgbClr val="FF0000"/>
                  </a:solidFill>
                </a:rPr>
                <a:t>Nature</a:t>
              </a:r>
              <a:endParaRPr lang="en-US" sz="1400" b="1" dirty="0">
                <a:solidFill>
                  <a:srgbClr val="FF0000"/>
                </a:solidFill>
              </a:endParaRPr>
            </a:p>
          </p:txBody>
        </p:sp>
        <p:sp>
          <p:nvSpPr>
            <p:cNvPr id="14" name="Rectangle 13"/>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427018" y="3048000"/>
            <a:ext cx="3186780" cy="976183"/>
            <a:chOff x="1427018" y="3048000"/>
            <a:chExt cx="3186780" cy="976183"/>
          </a:xfrm>
        </p:grpSpPr>
        <p:cxnSp>
          <p:nvCxnSpPr>
            <p:cNvPr id="16" name="Straight Connector 15"/>
            <p:cNvCxnSpPr/>
            <p:nvPr/>
          </p:nvCxnSpPr>
          <p:spPr>
            <a:xfrm flipV="1">
              <a:off x="1427018" y="3048000"/>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11644" y="3262183"/>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2508653" y="1413164"/>
            <a:ext cx="3029773" cy="1142437"/>
            <a:chOff x="2508653" y="1413164"/>
            <a:chExt cx="3029773" cy="1142437"/>
          </a:xfrm>
        </p:grpSpPr>
        <p:cxnSp>
          <p:nvCxnSpPr>
            <p:cNvPr id="19" name="Straight Connector 18"/>
            <p:cNvCxnSpPr/>
            <p:nvPr/>
          </p:nvCxnSpPr>
          <p:spPr>
            <a:xfrm flipV="1">
              <a:off x="4936272" y="1793601"/>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508653" y="1413164"/>
              <a:ext cx="234547" cy="9452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349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9" y="69275"/>
            <a:ext cx="3280867"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526" y="41565"/>
            <a:ext cx="2534237" cy="6858000"/>
          </a:xfrm>
          <a:prstGeom prst="rect">
            <a:avLst/>
          </a:prstGeom>
        </p:spPr>
      </p:pic>
      <p:sp>
        <p:nvSpPr>
          <p:cNvPr id="4" name="Slide Number Placeholder 3"/>
          <p:cNvSpPr>
            <a:spLocks noGrp="1"/>
          </p:cNvSpPr>
          <p:nvPr>
            <p:ph type="sldNum" sz="quarter" idx="12"/>
          </p:nvPr>
        </p:nvSpPr>
        <p:spPr/>
        <p:txBody>
          <a:bodyPr/>
          <a:lstStyle/>
          <a:p>
            <a:fld id="{3EE25961-0CF5-C041-A7EE-57BD1992580B}" type="slidenum">
              <a:rPr lang="en-US" smtClean="0"/>
              <a:t>53</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170" y="1822905"/>
            <a:ext cx="332275" cy="2668424"/>
          </a:xfrm>
          <a:prstGeom prst="rect">
            <a:avLst/>
          </a:prstGeom>
        </p:spPr>
      </p:pic>
      <p:sp>
        <p:nvSpPr>
          <p:cNvPr id="28" name="TextBox 27"/>
          <p:cNvSpPr txBox="1"/>
          <p:nvPr/>
        </p:nvSpPr>
        <p:spPr>
          <a:xfrm>
            <a:off x="5814161" y="1029293"/>
            <a:ext cx="1037463" cy="800219"/>
          </a:xfrm>
          <a:prstGeom prst="rect">
            <a:avLst/>
          </a:prstGeom>
          <a:noFill/>
        </p:spPr>
        <p:txBody>
          <a:bodyPr wrap="none" rtlCol="0">
            <a:spAutoFit/>
          </a:bodyPr>
          <a:lstStyle/>
          <a:p>
            <a:pPr algn="ctr"/>
            <a:r>
              <a:rPr lang="en-US" b="1" dirty="0" smtClean="0"/>
              <a:t>&lt;</a:t>
            </a:r>
            <a:r>
              <a:rPr lang="en-US" sz="2800" b="1" dirty="0" smtClean="0"/>
              <a:t>𝜍</a:t>
            </a:r>
            <a:r>
              <a:rPr lang="en-US" sz="2800" b="1" baseline="-25000" dirty="0" smtClean="0"/>
              <a:t>a</a:t>
            </a:r>
            <a:r>
              <a:rPr lang="en-US" b="1" dirty="0" smtClean="0"/>
              <a:t>&gt;</a:t>
            </a:r>
            <a:r>
              <a:rPr lang="en-US" b="1" baseline="-25000" dirty="0" smtClean="0"/>
              <a:t>2km</a:t>
            </a:r>
            <a:endParaRPr lang="en-US" b="1" dirty="0" smtClean="0"/>
          </a:p>
          <a:p>
            <a:pPr algn="ctr"/>
            <a:r>
              <a:rPr lang="en-US" b="1" dirty="0" smtClean="0"/>
              <a:t>[X10</a:t>
            </a:r>
            <a:r>
              <a:rPr lang="en-US" b="1" baseline="30000" dirty="0" smtClean="0"/>
              <a:t>-4</a:t>
            </a:r>
            <a:r>
              <a:rPr lang="en-US" b="1" dirty="0" smtClean="0"/>
              <a:t>s</a:t>
            </a:r>
            <a:r>
              <a:rPr lang="en-US" b="1" baseline="30000" dirty="0" smtClean="0"/>
              <a:t>-1</a:t>
            </a:r>
            <a:r>
              <a:rPr lang="en-US" b="1" dirty="0" smtClean="0"/>
              <a:t>]</a:t>
            </a:r>
            <a:endParaRPr lang="en-US" b="1" dirty="0"/>
          </a:p>
        </p:txBody>
      </p:sp>
      <p:sp>
        <p:nvSpPr>
          <p:cNvPr id="29" name="TextBox 28"/>
          <p:cNvSpPr txBox="1"/>
          <p:nvPr/>
        </p:nvSpPr>
        <p:spPr>
          <a:xfrm>
            <a:off x="1163784" y="-34635"/>
            <a:ext cx="1662545" cy="369332"/>
          </a:xfrm>
          <a:prstGeom prst="rect">
            <a:avLst/>
          </a:prstGeom>
          <a:solidFill>
            <a:schemeClr val="bg1"/>
          </a:solidFill>
        </p:spPr>
        <p:txBody>
          <a:bodyPr wrap="square" rtlCol="0">
            <a:spAutoFit/>
          </a:bodyPr>
          <a:lstStyle/>
          <a:p>
            <a:r>
              <a:rPr lang="en-US" b="1" dirty="0" smtClean="0"/>
              <a:t>HWRF 2015</a:t>
            </a:r>
            <a:endParaRPr lang="en-US" b="1" dirty="0"/>
          </a:p>
        </p:txBody>
      </p:sp>
      <p:sp>
        <p:nvSpPr>
          <p:cNvPr id="30" name="TextBox 29"/>
          <p:cNvSpPr txBox="1"/>
          <p:nvPr/>
        </p:nvSpPr>
        <p:spPr>
          <a:xfrm>
            <a:off x="3602185" y="6930"/>
            <a:ext cx="1775172" cy="369332"/>
          </a:xfrm>
          <a:prstGeom prst="rect">
            <a:avLst/>
          </a:prstGeom>
          <a:solidFill>
            <a:schemeClr val="bg1"/>
          </a:solidFill>
        </p:spPr>
        <p:txBody>
          <a:bodyPr wrap="square" rtlCol="0">
            <a:spAutoFit/>
          </a:bodyPr>
          <a:lstStyle/>
          <a:p>
            <a:r>
              <a:rPr lang="en-US" b="1" dirty="0" smtClean="0"/>
              <a:t>HWRF 2016</a:t>
            </a:r>
            <a:endParaRPr lang="en-US" b="1" dirty="0"/>
          </a:p>
        </p:txBody>
      </p:sp>
      <p:grpSp>
        <p:nvGrpSpPr>
          <p:cNvPr id="37" name="Group 36"/>
          <p:cNvGrpSpPr/>
          <p:nvPr/>
        </p:nvGrpSpPr>
        <p:grpSpPr>
          <a:xfrm>
            <a:off x="15298" y="1236804"/>
            <a:ext cx="5718256" cy="877641"/>
            <a:chOff x="1782928" y="4543038"/>
            <a:chExt cx="9825258" cy="1586204"/>
          </a:xfrm>
        </p:grpSpPr>
        <p:sp>
          <p:nvSpPr>
            <p:cNvPr id="38" name="TextBox 37"/>
            <p:cNvSpPr txBox="1"/>
            <p:nvPr/>
          </p:nvSpPr>
          <p:spPr>
            <a:xfrm>
              <a:off x="2003194" y="4653219"/>
              <a:ext cx="1203528" cy="1446275"/>
            </a:xfrm>
            <a:prstGeom prst="rect">
              <a:avLst/>
            </a:prstGeom>
            <a:solidFill>
              <a:schemeClr val="bg1"/>
            </a:solidFill>
          </p:spPr>
          <p:txBody>
            <a:bodyPr wrap="none" rtlCol="0">
              <a:spAutoFit/>
            </a:bodyPr>
            <a:lstStyle/>
            <a:p>
              <a:r>
                <a:rPr lang="en-US" sz="3200" b="1" dirty="0" smtClean="0">
                  <a:solidFill>
                    <a:srgbClr val="FF0000"/>
                  </a:solidFill>
                </a:rPr>
                <a:t>SE</a:t>
              </a:r>
            </a:p>
            <a:p>
              <a:r>
                <a:rPr lang="en-US" sz="1400" b="1" dirty="0" smtClean="0">
                  <a:solidFill>
                    <a:srgbClr val="FF0000"/>
                  </a:solidFill>
                </a:rPr>
                <a:t>Nature</a:t>
              </a:r>
              <a:endParaRPr lang="en-US" sz="1400" b="1" dirty="0">
                <a:solidFill>
                  <a:srgbClr val="FF0000"/>
                </a:solidFill>
              </a:endParaRPr>
            </a:p>
          </p:txBody>
        </p:sp>
        <p:sp>
          <p:nvSpPr>
            <p:cNvPr id="39" name="Rectangle 38"/>
            <p:cNvSpPr/>
            <p:nvPr/>
          </p:nvSpPr>
          <p:spPr>
            <a:xfrm>
              <a:off x="1782928" y="4543038"/>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1427018" y="3048000"/>
            <a:ext cx="3186780" cy="976183"/>
            <a:chOff x="1427018" y="3048000"/>
            <a:chExt cx="3186780" cy="976183"/>
          </a:xfrm>
        </p:grpSpPr>
        <p:cxnSp>
          <p:nvCxnSpPr>
            <p:cNvPr id="41" name="Straight Connector 40"/>
            <p:cNvCxnSpPr/>
            <p:nvPr/>
          </p:nvCxnSpPr>
          <p:spPr>
            <a:xfrm flipV="1">
              <a:off x="1427018" y="3048000"/>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011644" y="3262183"/>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2508653" y="1413164"/>
            <a:ext cx="3029773" cy="1142437"/>
            <a:chOff x="2508653" y="1413164"/>
            <a:chExt cx="3029773" cy="1142437"/>
          </a:xfrm>
        </p:grpSpPr>
        <p:cxnSp>
          <p:nvCxnSpPr>
            <p:cNvPr id="44" name="Straight Connector 43"/>
            <p:cNvCxnSpPr/>
            <p:nvPr/>
          </p:nvCxnSpPr>
          <p:spPr>
            <a:xfrm flipV="1">
              <a:off x="4936272" y="1793601"/>
              <a:ext cx="602154" cy="762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508653" y="1413164"/>
              <a:ext cx="234547" cy="9452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93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0906071" y="6499606"/>
            <a:ext cx="1285929" cy="369332"/>
          </a:xfrm>
          <a:prstGeom prst="rect">
            <a:avLst/>
          </a:prstGeom>
          <a:solidFill>
            <a:schemeClr val="bg1"/>
          </a:solidFill>
          <a:ln w="76200">
            <a:solidFill>
              <a:srgbClr val="FF0000"/>
            </a:solidFill>
          </a:ln>
        </p:spPr>
        <p:txBody>
          <a:bodyPr wrap="none" rtlCol="0">
            <a:spAutoFit/>
          </a:bodyPr>
          <a:lstStyle/>
          <a:p>
            <a:r>
              <a:rPr lang="en-US" b="1" dirty="0" smtClean="0">
                <a:solidFill>
                  <a:srgbClr val="FF0000"/>
                </a:solidFill>
              </a:rPr>
              <a:t>HWRF 2015</a:t>
            </a:r>
            <a:endParaRPr lang="en-US" b="1" dirty="0">
              <a:solidFill>
                <a:srgbClr val="FF0000"/>
              </a:solidFill>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917" y="1079500"/>
            <a:ext cx="2006600" cy="57785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730" y="875340"/>
            <a:ext cx="2044700" cy="575310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829" y="645780"/>
            <a:ext cx="2032000" cy="575310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4819" y="412898"/>
            <a:ext cx="2032000" cy="5715000"/>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5172" y="1312458"/>
            <a:ext cx="739331" cy="5005202"/>
          </a:xfrm>
          <a:prstGeom prst="rect">
            <a:avLst/>
          </a:prstGeom>
        </p:spPr>
      </p:pic>
      <p:grpSp>
        <p:nvGrpSpPr>
          <p:cNvPr id="27" name="Group 26"/>
          <p:cNvGrpSpPr/>
          <p:nvPr/>
        </p:nvGrpSpPr>
        <p:grpSpPr>
          <a:xfrm>
            <a:off x="10566618" y="943126"/>
            <a:ext cx="583814" cy="3688627"/>
            <a:chOff x="9725899" y="778026"/>
            <a:chExt cx="583814" cy="3688627"/>
          </a:xfrm>
        </p:grpSpPr>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29" name="TextBox 28"/>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33" name="TextBox 32"/>
          <p:cNvSpPr txBox="1"/>
          <p:nvPr/>
        </p:nvSpPr>
        <p:spPr>
          <a:xfrm>
            <a:off x="738980" y="3557019"/>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8507" y="1237645"/>
            <a:ext cx="2609709" cy="5091962"/>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7837" y="1035580"/>
            <a:ext cx="2042771" cy="5080201"/>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9103" y="806343"/>
            <a:ext cx="2042771" cy="5068442"/>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79128" y="595411"/>
            <a:ext cx="2042771" cy="5056682"/>
          </a:xfrm>
          <a:prstGeom prst="rect">
            <a:avLst/>
          </a:prstGeom>
        </p:spPr>
      </p:pic>
      <p:sp>
        <p:nvSpPr>
          <p:cNvPr id="32" name="Rectangle 31"/>
          <p:cNvSpPr/>
          <p:nvPr/>
        </p:nvSpPr>
        <p:spPr>
          <a:xfrm>
            <a:off x="765266" y="3597367"/>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EE25961-0CF5-C041-A7EE-57BD1992580B}" type="slidenum">
              <a:rPr lang="en-US" smtClean="0"/>
              <a:t>6</a:t>
            </a:fld>
            <a:endParaRPr lang="en-US"/>
          </a:p>
        </p:txBody>
      </p:sp>
      <p:sp>
        <p:nvSpPr>
          <p:cNvPr id="36" name="TextBox 35"/>
          <p:cNvSpPr txBox="1"/>
          <p:nvPr/>
        </p:nvSpPr>
        <p:spPr>
          <a:xfrm>
            <a:off x="48126" y="132681"/>
            <a:ext cx="3435043" cy="707886"/>
          </a:xfrm>
          <a:prstGeom prst="rect">
            <a:avLst/>
          </a:prstGeom>
          <a:noFill/>
        </p:spPr>
        <p:txBody>
          <a:bodyPr wrap="none" rtlCol="0">
            <a:spAutoFit/>
          </a:bodyPr>
          <a:lstStyle/>
          <a:p>
            <a:r>
              <a:rPr lang="en-US" sz="4000" b="1" dirty="0" smtClean="0"/>
              <a:t>Edouard (2014)</a:t>
            </a:r>
            <a:endParaRPr lang="en-US" sz="4000" b="1" dirty="0"/>
          </a:p>
        </p:txBody>
      </p:sp>
      <p:sp>
        <p:nvSpPr>
          <p:cNvPr id="37" name="TextBox 36"/>
          <p:cNvSpPr txBox="1"/>
          <p:nvPr/>
        </p:nvSpPr>
        <p:spPr>
          <a:xfrm>
            <a:off x="644071" y="915403"/>
            <a:ext cx="1444626" cy="707886"/>
          </a:xfrm>
          <a:prstGeom prst="rect">
            <a:avLst/>
          </a:prstGeom>
          <a:noFill/>
        </p:spPr>
        <p:txBody>
          <a:bodyPr wrap="none" rtlCol="0">
            <a:spAutoFit/>
          </a:bodyPr>
          <a:lstStyle/>
          <a:p>
            <a:r>
              <a:rPr lang="en-US" sz="4000" b="1" dirty="0" smtClean="0"/>
              <a:t>09/15</a:t>
            </a:r>
            <a:endParaRPr lang="en-US" sz="4000" b="1" dirty="0"/>
          </a:p>
        </p:txBody>
      </p:sp>
      <p:sp>
        <p:nvSpPr>
          <p:cNvPr id="20" name="Rectangle 19"/>
          <p:cNvSpPr/>
          <p:nvPr/>
        </p:nvSpPr>
        <p:spPr>
          <a:xfrm>
            <a:off x="48126" y="59064"/>
            <a:ext cx="12143874" cy="679893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221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135" y="1221794"/>
            <a:ext cx="2582462" cy="56362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197" y="1051937"/>
            <a:ext cx="1976374" cy="52643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3323" y="814924"/>
            <a:ext cx="2002724" cy="558971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5494" y="503781"/>
            <a:ext cx="2020294" cy="5624584"/>
          </a:xfrm>
          <a:prstGeom prst="rect">
            <a:avLst/>
          </a:prstGeom>
        </p:spPr>
      </p:pic>
      <p:sp>
        <p:nvSpPr>
          <p:cNvPr id="17" name="Rectangle 16"/>
          <p:cNvSpPr/>
          <p:nvPr/>
        </p:nvSpPr>
        <p:spPr>
          <a:xfrm>
            <a:off x="48126" y="59064"/>
            <a:ext cx="12143874" cy="679893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906071" y="6499606"/>
            <a:ext cx="1285929" cy="369332"/>
          </a:xfrm>
          <a:prstGeom prst="rect">
            <a:avLst/>
          </a:prstGeom>
          <a:solidFill>
            <a:schemeClr val="bg1"/>
          </a:solidFill>
          <a:ln w="76200">
            <a:solidFill>
              <a:srgbClr val="FF0000"/>
            </a:solidFill>
          </a:ln>
        </p:spPr>
        <p:txBody>
          <a:bodyPr wrap="none" rtlCol="0">
            <a:spAutoFit/>
          </a:bodyPr>
          <a:lstStyle/>
          <a:p>
            <a:r>
              <a:rPr lang="en-US" b="1" dirty="0" smtClean="0">
                <a:solidFill>
                  <a:srgbClr val="FF0000"/>
                </a:solidFill>
              </a:rPr>
              <a:t>HWRF 2015</a:t>
            </a:r>
            <a:endParaRPr lang="en-US" b="1" dirty="0">
              <a:solidFill>
                <a:srgbClr val="FF0000"/>
              </a:solidFill>
            </a:endParaRPr>
          </a:p>
        </p:txBody>
      </p:sp>
      <p:grpSp>
        <p:nvGrpSpPr>
          <p:cNvPr id="24" name="Group 23"/>
          <p:cNvGrpSpPr/>
          <p:nvPr/>
        </p:nvGrpSpPr>
        <p:grpSpPr>
          <a:xfrm>
            <a:off x="11608186" y="867271"/>
            <a:ext cx="583814" cy="3688627"/>
            <a:chOff x="9725899" y="778026"/>
            <a:chExt cx="583814" cy="3688627"/>
          </a:xfrm>
        </p:grpSpPr>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1299" y="1147358"/>
              <a:ext cx="298967" cy="3319295"/>
            </a:xfrm>
            <a:prstGeom prst="rect">
              <a:avLst/>
            </a:prstGeom>
          </p:spPr>
        </p:pic>
        <p:sp>
          <p:nvSpPr>
            <p:cNvPr id="26" name="TextBox 25"/>
            <p:cNvSpPr txBox="1"/>
            <p:nvPr/>
          </p:nvSpPr>
          <p:spPr>
            <a:xfrm>
              <a:off x="9725899" y="778026"/>
              <a:ext cx="583814" cy="369332"/>
            </a:xfrm>
            <a:prstGeom prst="rect">
              <a:avLst/>
            </a:prstGeom>
            <a:noFill/>
          </p:spPr>
          <p:txBody>
            <a:bodyPr wrap="none" rtlCol="0">
              <a:spAutoFit/>
            </a:bodyPr>
            <a:lstStyle/>
            <a:p>
              <a:r>
                <a:rPr lang="en-US" dirty="0" smtClean="0">
                  <a:latin typeface="Times New Roman" charset="0"/>
                  <a:ea typeface="Times New Roman" charset="0"/>
                  <a:cs typeface="Times New Roman" charset="0"/>
                </a:rPr>
                <a:t>ms</a:t>
              </a:r>
              <a:r>
                <a:rPr lang="en-US" baseline="30000" dirty="0" smtClean="0">
                  <a:latin typeface="Times New Roman" charset="0"/>
                  <a:ea typeface="Times New Roman" charset="0"/>
                  <a:cs typeface="Times New Roman" charset="0"/>
                </a:rPr>
                <a:t>-1</a:t>
              </a:r>
              <a:endParaRPr lang="en-US" baseline="30000" dirty="0">
                <a:latin typeface="Times New Roman" charset="0"/>
                <a:ea typeface="Times New Roman" charset="0"/>
                <a:cs typeface="Times New Roman" charset="0"/>
              </a:endParaRPr>
            </a:p>
          </p:txBody>
        </p:sp>
      </p:grpSp>
      <p:sp>
        <p:nvSpPr>
          <p:cNvPr id="27" name="TextBox 26"/>
          <p:cNvSpPr txBox="1"/>
          <p:nvPr/>
        </p:nvSpPr>
        <p:spPr>
          <a:xfrm>
            <a:off x="376459" y="205111"/>
            <a:ext cx="3435043" cy="707886"/>
          </a:xfrm>
          <a:prstGeom prst="rect">
            <a:avLst/>
          </a:prstGeom>
          <a:noFill/>
        </p:spPr>
        <p:txBody>
          <a:bodyPr wrap="none" rtlCol="0">
            <a:spAutoFit/>
          </a:bodyPr>
          <a:lstStyle/>
          <a:p>
            <a:r>
              <a:rPr lang="en-US" sz="4000" b="1" dirty="0" smtClean="0"/>
              <a:t>Edouard (2014)</a:t>
            </a:r>
            <a:endParaRPr lang="en-US" sz="4000" b="1" dirty="0"/>
          </a:p>
        </p:txBody>
      </p:sp>
      <p:sp>
        <p:nvSpPr>
          <p:cNvPr id="28" name="TextBox 27"/>
          <p:cNvSpPr txBox="1"/>
          <p:nvPr/>
        </p:nvSpPr>
        <p:spPr>
          <a:xfrm>
            <a:off x="972404" y="987833"/>
            <a:ext cx="1444626" cy="707886"/>
          </a:xfrm>
          <a:prstGeom prst="rect">
            <a:avLst/>
          </a:prstGeom>
          <a:noFill/>
        </p:spPr>
        <p:txBody>
          <a:bodyPr wrap="none" rtlCol="0">
            <a:spAutoFit/>
          </a:bodyPr>
          <a:lstStyle/>
          <a:p>
            <a:r>
              <a:rPr lang="en-US" sz="4000" b="1" dirty="0" smtClean="0"/>
              <a:t>09/16</a:t>
            </a:r>
          </a:p>
        </p:txBody>
      </p:sp>
      <p:sp>
        <p:nvSpPr>
          <p:cNvPr id="29" name="Rectangle 28"/>
          <p:cNvSpPr/>
          <p:nvPr/>
        </p:nvSpPr>
        <p:spPr>
          <a:xfrm>
            <a:off x="1755130" y="4690012"/>
            <a:ext cx="9825258" cy="15862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728844" y="4649664"/>
            <a:ext cx="579005" cy="584775"/>
          </a:xfrm>
          <a:prstGeom prst="rect">
            <a:avLst/>
          </a:prstGeom>
          <a:noFill/>
        </p:spPr>
        <p:txBody>
          <a:bodyPr wrap="none" rtlCol="0">
            <a:spAutoFit/>
          </a:bodyPr>
          <a:lstStyle/>
          <a:p>
            <a:r>
              <a:rPr lang="en-US" sz="3200" b="1" dirty="0" smtClean="0">
                <a:solidFill>
                  <a:srgbClr val="FF0000"/>
                </a:solidFill>
              </a:rPr>
              <a:t>SE</a:t>
            </a:r>
            <a:endParaRPr lang="en-US" sz="3200" b="1" dirty="0">
              <a:solidFill>
                <a:srgbClr val="FF0000"/>
              </a:solidFill>
            </a:endParaRPr>
          </a:p>
        </p:txBody>
      </p:sp>
      <p:sp>
        <p:nvSpPr>
          <p:cNvPr id="2" name="Slide Number Placeholder 1"/>
          <p:cNvSpPr>
            <a:spLocks noGrp="1"/>
          </p:cNvSpPr>
          <p:nvPr>
            <p:ph type="sldNum" sz="quarter" idx="12"/>
          </p:nvPr>
        </p:nvSpPr>
        <p:spPr/>
        <p:txBody>
          <a:bodyPr/>
          <a:lstStyle/>
          <a:p>
            <a:fld id="{3EE25961-0CF5-C041-A7EE-57BD1992580B}" type="slidenum">
              <a:rPr lang="en-US" smtClean="0"/>
              <a:t>7</a:t>
            </a:fld>
            <a:endParaRPr lang="en-US"/>
          </a:p>
        </p:txBody>
      </p:sp>
    </p:spTree>
    <p:extLst>
      <p:ext uri="{BB962C8B-B14F-4D97-AF65-F5344CB8AC3E}">
        <p14:creationId xmlns:p14="http://schemas.microsoft.com/office/powerpoint/2010/main" val="1568684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7500" y="1120776"/>
            <a:ext cx="7772400" cy="1470025"/>
          </a:xfrm>
        </p:spPr>
        <p:txBody>
          <a:bodyPr>
            <a:noAutofit/>
          </a:bodyPr>
          <a:lstStyle/>
          <a:p>
            <a:r>
              <a:rPr lang="en-US" sz="4800" b="1" dirty="0">
                <a:latin typeface="Times New Roman" panose="02020603050405020304" pitchFamily="18" charset="0"/>
                <a:cs typeface="Times New Roman" panose="02020603050405020304" pitchFamily="18" charset="0"/>
              </a:rPr>
              <a:t>Secondary Eyewall in idealized HWRF simulations </a:t>
            </a:r>
          </a:p>
        </p:txBody>
      </p:sp>
      <p:sp>
        <p:nvSpPr>
          <p:cNvPr id="3" name="Subtitle 2"/>
          <p:cNvSpPr>
            <a:spLocks noGrp="1"/>
          </p:cNvSpPr>
          <p:nvPr>
            <p:ph type="subTitle" idx="1"/>
          </p:nvPr>
        </p:nvSpPr>
        <p:spPr>
          <a:xfrm>
            <a:off x="2667000" y="3048000"/>
            <a:ext cx="7010400" cy="2438400"/>
          </a:xfrm>
        </p:spPr>
        <p:txBody>
          <a:bodyPr>
            <a:normAutofit/>
          </a:bodyPr>
          <a:lstStyle/>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Lin Zhu</a:t>
            </a:r>
            <a:r>
              <a:rPr lang="en-US" sz="2800" baseline="30000" dirty="0">
                <a:solidFill>
                  <a:schemeClr val="tx1">
                    <a:lumMod val="85000"/>
                    <a:lumOff val="15000"/>
                  </a:schemeClr>
                </a:solidFill>
                <a:latin typeface="Times New Roman" panose="02020603050405020304" pitchFamily="18" charset="0"/>
                <a:cs typeface="Times New Roman" panose="02020603050405020304" pitchFamily="18" charset="0"/>
              </a:rPr>
              <a:t>1</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 Sergio F. Abarca</a:t>
            </a:r>
            <a:r>
              <a:rPr lang="en-US" sz="2800" baseline="30000" dirty="0">
                <a:solidFill>
                  <a:schemeClr val="tx1">
                    <a:lumMod val="85000"/>
                    <a:lumOff val="15000"/>
                  </a:schemeClr>
                </a:solidFill>
                <a:latin typeface="Times New Roman" panose="02020603050405020304" pitchFamily="18" charset="0"/>
                <a:cs typeface="Times New Roman" panose="02020603050405020304" pitchFamily="18" charset="0"/>
              </a:rPr>
              <a:t>1</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Weiguo</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Wang</a:t>
            </a:r>
            <a:r>
              <a:rPr lang="en-US" sz="2800" baseline="30000" dirty="0">
                <a:solidFill>
                  <a:schemeClr val="tx1">
                    <a:lumMod val="85000"/>
                    <a:lumOff val="15000"/>
                  </a:schemeClr>
                </a:solidFill>
                <a:latin typeface="Times New Roman" panose="02020603050405020304" pitchFamily="18" charset="0"/>
                <a:cs typeface="Times New Roman" panose="02020603050405020304" pitchFamily="18" charset="0"/>
              </a:rPr>
              <a:t>1</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Zhan Zhang</a:t>
            </a:r>
            <a:r>
              <a:rPr lang="en-US" sz="2800" baseline="30000" dirty="0">
                <a:solidFill>
                  <a:schemeClr val="tx1">
                    <a:lumMod val="85000"/>
                    <a:lumOff val="15000"/>
                  </a:schemeClr>
                </a:solidFill>
                <a:latin typeface="Times New Roman" panose="02020603050405020304" pitchFamily="18" charset="0"/>
                <a:cs typeface="Times New Roman" panose="02020603050405020304" pitchFamily="18" charset="0"/>
              </a:rPr>
              <a:t>1</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Vijay Tallapragada</a:t>
            </a:r>
            <a:r>
              <a:rPr lang="en-US" sz="2800" baseline="30000" dirty="0">
                <a:solidFill>
                  <a:schemeClr val="tx1">
                    <a:lumMod val="85000"/>
                    <a:lumOff val="15000"/>
                  </a:schemeClr>
                </a:solidFill>
                <a:latin typeface="Times New Roman" panose="02020603050405020304" pitchFamily="18" charset="0"/>
                <a:cs typeface="Times New Roman" panose="02020603050405020304" pitchFamily="18" charset="0"/>
              </a:rPr>
              <a:t>2</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sz="2200" b="1" baseline="30000" dirty="0">
                <a:latin typeface="Times New Roman" panose="02020603050405020304" pitchFamily="18" charset="0"/>
                <a:cs typeface="Times New Roman" panose="02020603050405020304" pitchFamily="18" charset="0"/>
              </a:rPr>
              <a:t>1</a:t>
            </a:r>
            <a:r>
              <a:rPr lang="en-US" sz="2200" b="1" i="1" dirty="0">
                <a:latin typeface="Times New Roman" panose="02020603050405020304" pitchFamily="18" charset="0"/>
                <a:cs typeface="Times New Roman" panose="02020603050405020304" pitchFamily="18" charset="0"/>
              </a:rPr>
              <a:t>IMSG at EMC/NCEP/NOAA, College Park, MD</a:t>
            </a:r>
            <a:endParaRPr lang="en-US" sz="2200" b="1" dirty="0">
              <a:latin typeface="Times New Roman" panose="02020603050405020304" pitchFamily="18" charset="0"/>
              <a:cs typeface="Times New Roman" panose="02020603050405020304" pitchFamily="18" charset="0"/>
            </a:endParaRPr>
          </a:p>
          <a:p>
            <a:r>
              <a:rPr lang="en-US" sz="2200" b="1" baseline="30000" dirty="0">
                <a:latin typeface="Times New Roman" panose="02020603050405020304" pitchFamily="18" charset="0"/>
                <a:cs typeface="Times New Roman" panose="02020603050405020304" pitchFamily="18" charset="0"/>
              </a:rPr>
              <a:t>2</a:t>
            </a:r>
            <a:r>
              <a:rPr lang="en-US" sz="2200" b="1" i="1" dirty="0">
                <a:latin typeface="Times New Roman" panose="02020603050405020304" pitchFamily="18" charset="0"/>
                <a:cs typeface="Times New Roman" panose="02020603050405020304" pitchFamily="18" charset="0"/>
              </a:rPr>
              <a:t>EMC/NCEP/NOAA, College Park, MD</a:t>
            </a:r>
            <a:endParaRPr lang="en-US" sz="2200"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191001" y="6490603"/>
            <a:ext cx="5629275" cy="338554"/>
          </a:xfrm>
          <a:prstGeom prst="rect">
            <a:avLst/>
          </a:prstGeom>
          <a:noFill/>
        </p:spPr>
        <p:txBody>
          <a:bodyPr wrap="square" rtlCol="0">
            <a:spAutoFit/>
          </a:bodyPr>
          <a:lstStyle/>
          <a:p>
            <a:pPr lvl="0"/>
            <a:r>
              <a:rPr lang="en-US" sz="1600" b="1" dirty="0">
                <a:solidFill>
                  <a:srgbClr val="002060"/>
                </a:solidFill>
                <a:latin typeface="Times New Roman" panose="02020603050405020304" pitchFamily="18" charset="0"/>
                <a:ea typeface="Arial"/>
                <a:cs typeface="Times New Roman" panose="02020603050405020304" pitchFamily="18" charset="0"/>
                <a:sym typeface="Arial"/>
              </a:rPr>
              <a:t>AMS 32</a:t>
            </a:r>
            <a:r>
              <a:rPr lang="en-US" sz="1600" b="1" baseline="30000" dirty="0">
                <a:solidFill>
                  <a:srgbClr val="002060"/>
                </a:solidFill>
                <a:latin typeface="Times New Roman" panose="02020603050405020304" pitchFamily="18" charset="0"/>
                <a:ea typeface="Arial"/>
                <a:cs typeface="Times New Roman" panose="02020603050405020304" pitchFamily="18" charset="0"/>
                <a:sym typeface="Arial"/>
              </a:rPr>
              <a:t>nd</a:t>
            </a:r>
            <a:r>
              <a:rPr lang="en-US" sz="1600" b="1" dirty="0">
                <a:solidFill>
                  <a:srgbClr val="002060"/>
                </a:solidFill>
                <a:latin typeface="Times New Roman" panose="02020603050405020304" pitchFamily="18" charset="0"/>
                <a:ea typeface="Arial"/>
                <a:cs typeface="Times New Roman" panose="02020603050405020304" pitchFamily="18" charset="0"/>
                <a:sym typeface="Arial"/>
              </a:rPr>
              <a:t> Hurricane Conference, San Juan PR, April </a:t>
            </a:r>
            <a:r>
              <a:rPr lang="en-US" sz="1600" b="1" dirty="0">
                <a:solidFill>
                  <a:srgbClr val="002060"/>
                </a:solidFill>
                <a:latin typeface="Times New Roman" panose="02020603050405020304" pitchFamily="18" charset="0"/>
                <a:cs typeface="Times New Roman" panose="02020603050405020304" pitchFamily="18" charset="0"/>
                <a:sym typeface="Arial"/>
              </a:rPr>
              <a:t>18</a:t>
            </a:r>
            <a:r>
              <a:rPr lang="en-US" sz="1600" b="1" dirty="0">
                <a:solidFill>
                  <a:srgbClr val="002060"/>
                </a:solidFill>
                <a:latin typeface="Times New Roman" panose="02020603050405020304" pitchFamily="18" charset="0"/>
                <a:ea typeface="Arial"/>
                <a:cs typeface="Times New Roman" panose="02020603050405020304" pitchFamily="18" charset="0"/>
                <a:sym typeface="Arial"/>
              </a:rPr>
              <a:t> 2016</a:t>
            </a:r>
          </a:p>
        </p:txBody>
      </p:sp>
      <p:sp>
        <p:nvSpPr>
          <p:cNvPr id="5" name="Slide Number Placeholder 4"/>
          <p:cNvSpPr>
            <a:spLocks noGrp="1"/>
          </p:cNvSpPr>
          <p:nvPr>
            <p:ph type="sldNum" sz="quarter" idx="12"/>
          </p:nvPr>
        </p:nvSpPr>
        <p:spPr/>
        <p:txBody>
          <a:bodyPr/>
          <a:lstStyle/>
          <a:p>
            <a:fld id="{A18534B7-A3D8-4C08-98A1-456FD6BE7F18}" type="slidenum">
              <a:rPr lang="en-US" smtClean="0"/>
              <a:t>8</a:t>
            </a:fld>
            <a:endParaRPr lang="en-US" dirty="0"/>
          </a:p>
        </p:txBody>
      </p:sp>
      <p:pic>
        <p:nvPicPr>
          <p:cNvPr id="6" name="Picture 5" descr="HFIP"/>
          <p:cNvPicPr>
            <a:picLocks noChangeArrowheads="1"/>
          </p:cNvPicPr>
          <p:nvPr/>
        </p:nvPicPr>
        <p:blipFill>
          <a:blip r:embed="rId3" cstate="print"/>
          <a:srcRect/>
          <a:stretch>
            <a:fillRect/>
          </a:stretch>
        </p:blipFill>
        <p:spPr bwMode="auto">
          <a:xfrm>
            <a:off x="3429000" y="5562600"/>
            <a:ext cx="5334000" cy="777240"/>
          </a:xfrm>
          <a:prstGeom prst="rect">
            <a:avLst/>
          </a:prstGeom>
          <a:noFill/>
          <a:ln w="9525">
            <a:noFill/>
            <a:miter lim="800000"/>
            <a:headEnd/>
            <a:tailEnd/>
          </a:ln>
        </p:spPr>
      </p:pic>
      <p:pic>
        <p:nvPicPr>
          <p:cNvPr id="8" name="Shape 89"/>
          <p:cNvPicPr preferRelativeResize="0"/>
          <p:nvPr/>
        </p:nvPicPr>
        <p:blipFill rotWithShape="1">
          <a:blip r:embed="rId4">
            <a:alphaModFix/>
          </a:blip>
          <a:srcRect/>
          <a:stretch/>
        </p:blipFill>
        <p:spPr>
          <a:xfrm>
            <a:off x="2011680" y="228600"/>
            <a:ext cx="1645920" cy="640080"/>
          </a:xfrm>
          <a:prstGeom prst="rect">
            <a:avLst/>
          </a:prstGeom>
          <a:noFill/>
          <a:ln>
            <a:noFill/>
          </a:ln>
        </p:spPr>
      </p:pic>
      <p:pic>
        <p:nvPicPr>
          <p:cNvPr id="9" name="Shape 90"/>
          <p:cNvPicPr preferRelativeResize="0"/>
          <p:nvPr/>
        </p:nvPicPr>
        <p:blipFill rotWithShape="1">
          <a:blip r:embed="rId5">
            <a:alphaModFix/>
          </a:blip>
          <a:srcRect/>
          <a:stretch/>
        </p:blipFill>
        <p:spPr>
          <a:xfrm>
            <a:off x="4114800" y="198120"/>
            <a:ext cx="929640" cy="792480"/>
          </a:xfrm>
          <a:prstGeom prst="rect">
            <a:avLst/>
          </a:prstGeom>
          <a:noFill/>
          <a:ln>
            <a:noFill/>
          </a:ln>
        </p:spPr>
      </p:pic>
      <p:pic>
        <p:nvPicPr>
          <p:cNvPr id="10" name="Shape 92"/>
          <p:cNvPicPr preferRelativeResize="0"/>
          <p:nvPr/>
        </p:nvPicPr>
        <p:blipFill rotWithShape="1">
          <a:blip r:embed="rId6">
            <a:alphaModFix/>
          </a:blip>
          <a:srcRect/>
          <a:stretch/>
        </p:blipFill>
        <p:spPr>
          <a:xfrm>
            <a:off x="7010400" y="274320"/>
            <a:ext cx="3200400" cy="640080"/>
          </a:xfrm>
          <a:prstGeom prst="rect">
            <a:avLst/>
          </a:prstGeom>
          <a:noFill/>
          <a:ln>
            <a:noFill/>
          </a:ln>
        </p:spPr>
      </p:pic>
      <p:pic>
        <p:nvPicPr>
          <p:cNvPr id="12" name="Picture 11" descr="Screen Shot 2015-10-27 at 10.13.56 PM.png"/>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5562600" y="228600"/>
            <a:ext cx="838200" cy="716280"/>
          </a:xfrm>
          <a:prstGeom prst="rect">
            <a:avLst/>
          </a:prstGeom>
        </p:spPr>
      </p:pic>
      <p:sp>
        <p:nvSpPr>
          <p:cNvPr id="11" name="Rectangle 10"/>
          <p:cNvSpPr/>
          <p:nvPr/>
        </p:nvSpPr>
        <p:spPr>
          <a:xfrm>
            <a:off x="0" y="0"/>
            <a:ext cx="12192000" cy="68580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299067" y="6488668"/>
            <a:ext cx="917687" cy="369332"/>
          </a:xfrm>
          <a:prstGeom prst="rect">
            <a:avLst/>
          </a:prstGeom>
          <a:noFill/>
          <a:ln w="76200">
            <a:solidFill>
              <a:srgbClr val="002060"/>
            </a:solidFill>
          </a:ln>
        </p:spPr>
        <p:txBody>
          <a:bodyPr wrap="none" rtlCol="0">
            <a:spAutoFit/>
          </a:bodyPr>
          <a:lstStyle/>
          <a:p>
            <a:r>
              <a:rPr lang="en-US" smtClean="0"/>
              <a:t>Lin et al</a:t>
            </a:r>
            <a:endParaRPr lang="en-US"/>
          </a:p>
        </p:txBody>
      </p:sp>
    </p:spTree>
    <p:extLst>
      <p:ext uri="{BB962C8B-B14F-4D97-AF65-F5344CB8AC3E}">
        <p14:creationId xmlns:p14="http://schemas.microsoft.com/office/powerpoint/2010/main" val="745995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7129" y="226749"/>
            <a:ext cx="7375071" cy="1143000"/>
          </a:xfrm>
        </p:spPr>
        <p:txBody>
          <a:bodyPr/>
          <a:lstStyle/>
          <a:p>
            <a:r>
              <a:rPr lang="en-US" smtClean="0">
                <a:latin typeface="Times New Roman" panose="02020603050405020304" pitchFamily="18" charset="0"/>
                <a:cs typeface="Times New Roman" panose="02020603050405020304" pitchFamily="18" charset="0"/>
              </a:rPr>
              <a:t>Idealized model </a:t>
            </a:r>
            <a:r>
              <a:rPr lang="en-US" dirty="0">
                <a:latin typeface="Times New Roman" panose="02020603050405020304" pitchFamily="18" charset="0"/>
                <a:cs typeface="Times New Roman" panose="02020603050405020304" pitchFamily="18" charset="0"/>
              </a:rPr>
              <a:t>c</a:t>
            </a:r>
            <a:r>
              <a:rPr lang="en-US" smtClean="0">
                <a:latin typeface="Times New Roman" panose="02020603050405020304" pitchFamily="18" charset="0"/>
                <a:cs typeface="Times New Roman" panose="02020603050405020304" pitchFamily="18" charset="0"/>
              </a:rPr>
              <a:t>onfigurations</a:t>
            </a:r>
            <a:endParaRPr lang="en-US"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nvPr>
        </p:nvGraphicFramePr>
        <p:xfrm>
          <a:off x="2057400" y="1219202"/>
          <a:ext cx="8305800" cy="4144695"/>
        </p:xfrm>
        <a:graphic>
          <a:graphicData uri="http://schemas.openxmlformats.org/drawingml/2006/table">
            <a:tbl>
              <a:tblPr firstRow="1" bandRow="1">
                <a:tableStyleId>{616DA210-FB5B-4158-B5E0-FEB733F419BA}</a:tableStyleId>
              </a:tblPr>
              <a:tblGrid>
                <a:gridCol w="2286000"/>
                <a:gridCol w="3124200"/>
                <a:gridCol w="127000"/>
                <a:gridCol w="2768600"/>
              </a:tblGrid>
              <a:tr h="390890">
                <a:tc>
                  <a:txBody>
                    <a:bodyPr/>
                    <a:lstStyle/>
                    <a:p>
                      <a:r>
                        <a:rPr lang="en-US" dirty="0" smtClean="0">
                          <a:latin typeface="Times New Roman" panose="02020603050405020304" pitchFamily="18" charset="0"/>
                          <a:cs typeface="Times New Roman" panose="02020603050405020304" pitchFamily="18" charset="0"/>
                        </a:rPr>
                        <a:t>Experiment</a:t>
                      </a:r>
                      <a:endParaRPr lang="en-US" dirty="0">
                        <a:latin typeface="Times New Roman" panose="02020603050405020304" pitchFamily="18" charset="0"/>
                        <a:cs typeface="Times New Roman" panose="02020603050405020304" pitchFamily="18" charset="0"/>
                      </a:endParaRPr>
                    </a:p>
                  </a:txBody>
                  <a:tcPr/>
                </a:tc>
                <a:tc gridSpan="2">
                  <a:txBody>
                    <a:bodyPr/>
                    <a:lstStyle/>
                    <a:p>
                      <a:pPr algn="ctr"/>
                      <a:r>
                        <a:rPr lang="en-US" dirty="0" smtClean="0">
                          <a:latin typeface="Times New Roman" panose="02020603050405020304" pitchFamily="18" charset="0"/>
                          <a:cs typeface="Times New Roman" panose="02020603050405020304" pitchFamily="18" charset="0"/>
                        </a:rPr>
                        <a:t>CTL</a:t>
                      </a:r>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tc>
                  <a:txBody>
                    <a:bodyPr/>
                    <a:lstStyle/>
                    <a:p>
                      <a:pPr algn="ctr"/>
                      <a:r>
                        <a:rPr lang="en-US" dirty="0" smtClean="0">
                          <a:latin typeface="Times New Roman" panose="02020603050405020304" pitchFamily="18" charset="0"/>
                          <a:cs typeface="Times New Roman" panose="02020603050405020304" pitchFamily="18" charset="0"/>
                        </a:rPr>
                        <a:t>NEWPBL</a:t>
                      </a:r>
                      <a:endParaRPr lang="en-US" dirty="0">
                        <a:latin typeface="Times New Roman" panose="02020603050405020304" pitchFamily="18" charset="0"/>
                        <a:cs typeface="Times New Roman" panose="02020603050405020304" pitchFamily="18" charset="0"/>
                      </a:endParaRPr>
                    </a:p>
                  </a:txBody>
                  <a:tcPr/>
                </a:tc>
              </a:tr>
              <a:tr h="447309">
                <a:tc>
                  <a:txBody>
                    <a:bodyPr/>
                    <a:lstStyle/>
                    <a:p>
                      <a:r>
                        <a:rPr lang="en-US" dirty="0" smtClean="0">
                          <a:latin typeface="Times New Roman" panose="02020603050405020304" pitchFamily="18" charset="0"/>
                          <a:cs typeface="Times New Roman" panose="02020603050405020304" pitchFamily="18" charset="0"/>
                        </a:rPr>
                        <a:t>Initial condition</a:t>
                      </a:r>
                      <a:endParaRPr lang="en-US" dirty="0">
                        <a:latin typeface="Times New Roman" panose="02020603050405020304" pitchFamily="18" charset="0"/>
                        <a:cs typeface="Times New Roman" panose="02020603050405020304" pitchFamily="18" charset="0"/>
                      </a:endParaRPr>
                    </a:p>
                  </a:txBody>
                  <a:tcPr>
                    <a:noFill/>
                  </a:tcPr>
                </a:tc>
                <a:tc gridSpan="3">
                  <a:txBody>
                    <a:bodyPr/>
                    <a:lstStyle/>
                    <a:p>
                      <a:pPr algn="ctr"/>
                      <a:r>
                        <a:rPr lang="en-US" dirty="0" err="1" smtClean="0">
                          <a:latin typeface="Times New Roman" panose="02020603050405020304" pitchFamily="18" charset="0"/>
                          <a:cs typeface="Times New Roman" panose="02020603050405020304" pitchFamily="18" charset="0"/>
                        </a:rPr>
                        <a:t>Vt</a:t>
                      </a:r>
                      <a:r>
                        <a:rPr lang="en-US" dirty="0" smtClean="0">
                          <a:latin typeface="Times New Roman" panose="02020603050405020304" pitchFamily="18" charset="0"/>
                          <a:cs typeface="Times New Roman" panose="02020603050405020304" pitchFamily="18" charset="0"/>
                        </a:rPr>
                        <a:t>= 20 m/s, RMW=45km,</a:t>
                      </a:r>
                      <a:r>
                        <a:rPr lang="en-US" baseline="0" dirty="0" smtClean="0">
                          <a:latin typeface="Times New Roman" panose="02020603050405020304" pitchFamily="18" charset="0"/>
                          <a:cs typeface="Times New Roman" panose="02020603050405020304" pitchFamily="18" charset="0"/>
                        </a:rPr>
                        <a:t> no mean flow</a:t>
                      </a:r>
                      <a:endParaRPr lang="en-US" dirty="0">
                        <a:latin typeface="Times New Roman" panose="02020603050405020304" pitchFamily="18" charset="0"/>
                        <a:cs typeface="Times New Roman" panose="02020603050405020304" pitchFamily="18" charset="0"/>
                      </a:endParaRPr>
                    </a:p>
                  </a:txBody>
                  <a:tcPr>
                    <a:noFill/>
                  </a:tcPr>
                </a:tc>
                <a:tc hMerge="1">
                  <a:txBody>
                    <a:bodyPr/>
                    <a:lstStyle/>
                    <a:p>
                      <a:endParaRPr lang="en-US"/>
                    </a:p>
                  </a:txBody>
                  <a:tcPr/>
                </a:tc>
                <a:tc hMerge="1">
                  <a:txBody>
                    <a:bodyPr/>
                    <a:lstStyle/>
                    <a:p>
                      <a:endParaRPr lang="en-US"/>
                    </a:p>
                  </a:txBody>
                  <a:tcPr/>
                </a:tc>
              </a:tr>
              <a:tr h="633277">
                <a:tc>
                  <a:txBody>
                    <a:bodyPr/>
                    <a:lstStyle/>
                    <a:p>
                      <a:r>
                        <a:rPr lang="en-US" dirty="0" smtClean="0">
                          <a:latin typeface="Times New Roman" panose="02020603050405020304" pitchFamily="18" charset="0"/>
                          <a:cs typeface="Times New Roman" panose="02020603050405020304" pitchFamily="18" charset="0"/>
                        </a:rPr>
                        <a:t>Grid</a:t>
                      </a:r>
                      <a:r>
                        <a:rPr lang="en-US" baseline="0" dirty="0" smtClean="0">
                          <a:latin typeface="Times New Roman" panose="02020603050405020304" pitchFamily="18" charset="0"/>
                          <a:cs typeface="Times New Roman" panose="02020603050405020304" pitchFamily="18" charset="0"/>
                        </a:rPr>
                        <a:t> number (</a:t>
                      </a:r>
                      <a:r>
                        <a:rPr lang="en-US" baseline="0" dirty="0" err="1" smtClean="0">
                          <a:latin typeface="Times New Roman" panose="02020603050405020304" pitchFamily="18" charset="0"/>
                          <a:cs typeface="Times New Roman" panose="02020603050405020304" pitchFamily="18" charset="0"/>
                        </a:rPr>
                        <a:t>nx×ny×nz</a:t>
                      </a:r>
                      <a:r>
                        <a:rPr lang="en-US" baseline="0"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noFill/>
                  </a:tcPr>
                </a:tc>
                <a:tc gridSpan="3">
                  <a:txBody>
                    <a:bodyPr/>
                    <a:lstStyle/>
                    <a:p>
                      <a:pPr algn="ctr"/>
                      <a:endParaRPr lang="en-US" dirty="0" smtClean="0">
                        <a:latin typeface="Times New Roman" panose="02020603050405020304" pitchFamily="18" charset="0"/>
                        <a:cs typeface="Times New Roman" panose="02020603050405020304" pitchFamily="18" charset="0"/>
                      </a:endParaRPr>
                    </a:p>
                    <a:p>
                      <a:pPr algn="ctr"/>
                      <a:r>
                        <a:rPr lang="en-US" dirty="0" smtClean="0">
                          <a:latin typeface="Times New Roman" panose="02020603050405020304" pitchFamily="18" charset="0"/>
                          <a:cs typeface="Times New Roman" panose="02020603050405020304" pitchFamily="18" charset="0"/>
                        </a:rPr>
                        <a:t>265×472×62</a:t>
                      </a:r>
                      <a:endParaRPr lang="en-US" dirty="0">
                        <a:latin typeface="Times New Roman" panose="02020603050405020304" pitchFamily="18" charset="0"/>
                        <a:cs typeface="Times New Roman" panose="02020603050405020304" pitchFamily="18" charset="0"/>
                      </a:endParaRPr>
                    </a:p>
                  </a:txBody>
                  <a:tcPr>
                    <a:noFill/>
                  </a:tcP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latin typeface="Times New Roman" panose="02020603050405020304" pitchFamily="18" charset="0"/>
                        <a:cs typeface="Times New Roman" panose="02020603050405020304" pitchFamily="18" charset="0"/>
                      </a:endParaRPr>
                    </a:p>
                  </a:txBody>
                  <a:tcPr>
                    <a:noFill/>
                  </a:tcPr>
                </a:tc>
              </a:tr>
              <a:tr h="438004">
                <a:tc>
                  <a:txBody>
                    <a:bodyPr/>
                    <a:lstStyle/>
                    <a:p>
                      <a:r>
                        <a:rPr lang="en-US" dirty="0" smtClean="0">
                          <a:latin typeface="Times New Roman" panose="02020603050405020304" pitchFamily="18" charset="0"/>
                          <a:cs typeface="Times New Roman" panose="02020603050405020304" pitchFamily="18" charset="0"/>
                        </a:rPr>
                        <a:t>Resolutions</a:t>
                      </a:r>
                      <a:endParaRPr lang="en-US" dirty="0">
                        <a:latin typeface="Times New Roman" panose="02020603050405020304" pitchFamily="18" charset="0"/>
                        <a:cs typeface="Times New Roman" panose="02020603050405020304" pitchFamily="18" charset="0"/>
                      </a:endParaRPr>
                    </a:p>
                  </a:txBody>
                  <a:tcPr>
                    <a:noFill/>
                  </a:tcPr>
                </a:tc>
                <a:tc gridSpan="3">
                  <a:txBody>
                    <a:bodyPr/>
                    <a:lstStyle/>
                    <a:p>
                      <a:pPr algn="ctr"/>
                      <a:r>
                        <a:rPr lang="en-US" dirty="0" smtClean="0">
                          <a:latin typeface="Times New Roman" panose="02020603050405020304" pitchFamily="18" charset="0"/>
                          <a:cs typeface="Times New Roman" panose="02020603050405020304" pitchFamily="18" charset="0"/>
                        </a:rPr>
                        <a:t>18</a:t>
                      </a:r>
                      <a:r>
                        <a:rPr lang="en-US" baseline="0" dirty="0" smtClean="0">
                          <a:latin typeface="Times New Roman" panose="02020603050405020304" pitchFamily="18" charset="0"/>
                          <a:cs typeface="Times New Roman" panose="02020603050405020304" pitchFamily="18" charset="0"/>
                        </a:rPr>
                        <a:t>/6/2 km</a:t>
                      </a:r>
                      <a:endParaRPr lang="en-US" dirty="0">
                        <a:latin typeface="Times New Roman" panose="02020603050405020304" pitchFamily="18" charset="0"/>
                        <a:cs typeface="Times New Roman" panose="02020603050405020304" pitchFamily="18" charset="0"/>
                      </a:endParaRPr>
                    </a:p>
                  </a:txBody>
                  <a:tcPr>
                    <a:noFill/>
                  </a:tcPr>
                </a:tc>
                <a:tc hMerge="1">
                  <a:txBody>
                    <a:bodyPr/>
                    <a:lstStyle/>
                    <a:p>
                      <a:endParaRPr lang="en-US"/>
                    </a:p>
                  </a:txBody>
                  <a:tcPr/>
                </a:tc>
                <a:tc hMerge="1">
                  <a:txBody>
                    <a:bodyPr/>
                    <a:lstStyle/>
                    <a:p>
                      <a:pPr algn="ctr"/>
                      <a:endParaRPr lang="en-US" dirty="0">
                        <a:latin typeface="Times New Roman" panose="02020603050405020304" pitchFamily="18" charset="0"/>
                        <a:cs typeface="Times New Roman" panose="02020603050405020304" pitchFamily="18" charset="0"/>
                      </a:endParaRPr>
                    </a:p>
                  </a:txBody>
                  <a:tcPr/>
                </a:tc>
              </a:tr>
              <a:tr h="438004">
                <a:tc>
                  <a:txBody>
                    <a:bodyPr/>
                    <a:lstStyle/>
                    <a:p>
                      <a:r>
                        <a:rPr lang="en-US" dirty="0" smtClean="0">
                          <a:latin typeface="Times New Roman" panose="02020603050405020304" pitchFamily="18" charset="0"/>
                          <a:cs typeface="Times New Roman" panose="02020603050405020304" pitchFamily="18" charset="0"/>
                        </a:rPr>
                        <a:t>Microphysics</a:t>
                      </a:r>
                      <a:endParaRPr lang="en-US" dirty="0">
                        <a:latin typeface="Times New Roman" panose="02020603050405020304" pitchFamily="18" charset="0"/>
                        <a:cs typeface="Times New Roman" panose="02020603050405020304" pitchFamily="18" charset="0"/>
                      </a:endParaRPr>
                    </a:p>
                  </a:txBody>
                  <a:tcPr>
                    <a:noFill/>
                  </a:tcPr>
                </a:tc>
                <a:tc gridSpan="3">
                  <a:txBody>
                    <a:bodyPr/>
                    <a:lstStyle/>
                    <a:p>
                      <a:pPr algn="ctr"/>
                      <a:r>
                        <a:rPr lang="en-US" dirty="0" smtClean="0">
                          <a:latin typeface="Times New Roman" panose="02020603050405020304" pitchFamily="18" charset="0"/>
                          <a:cs typeface="Times New Roman" panose="02020603050405020304" pitchFamily="18" charset="0"/>
                        </a:rPr>
                        <a:t>Thompson</a:t>
                      </a:r>
                      <a:endParaRPr lang="en-US" dirty="0">
                        <a:latin typeface="Times New Roman" panose="02020603050405020304" pitchFamily="18" charset="0"/>
                        <a:cs typeface="Times New Roman" panose="02020603050405020304" pitchFamily="18" charset="0"/>
                      </a:endParaRPr>
                    </a:p>
                  </a:txBody>
                  <a:tcPr>
                    <a:noFill/>
                  </a:tcPr>
                </a:tc>
                <a:tc hMerge="1">
                  <a:txBody>
                    <a:bodyPr/>
                    <a:lstStyle/>
                    <a:p>
                      <a:endParaRPr lang="en-US"/>
                    </a:p>
                  </a:txBody>
                  <a:tcPr/>
                </a:tc>
                <a:tc hMerge="1">
                  <a:txBody>
                    <a:bodyPr/>
                    <a:lstStyle/>
                    <a:p>
                      <a:pPr algn="ctr"/>
                      <a:endParaRPr lang="en-US" dirty="0">
                        <a:latin typeface="Times New Roman" panose="02020603050405020304" pitchFamily="18" charset="0"/>
                        <a:cs typeface="Times New Roman" panose="02020603050405020304" pitchFamily="18" charset="0"/>
                      </a:endParaRPr>
                    </a:p>
                  </a:txBody>
                  <a:tcPr>
                    <a:noFill/>
                  </a:tcPr>
                </a:tc>
              </a:tr>
              <a:tr h="438004">
                <a:tc>
                  <a:txBody>
                    <a:bodyPr/>
                    <a:lstStyle/>
                    <a:p>
                      <a:r>
                        <a:rPr lang="en-US" dirty="0" smtClean="0">
                          <a:latin typeface="Times New Roman" panose="02020603050405020304" pitchFamily="18" charset="0"/>
                          <a:cs typeface="Times New Roman" panose="02020603050405020304" pitchFamily="18" charset="0"/>
                        </a:rPr>
                        <a:t>Radiation</a:t>
                      </a:r>
                      <a:r>
                        <a:rPr lang="en-US" baseline="0" dirty="0" smtClean="0">
                          <a:latin typeface="Times New Roman" panose="02020603050405020304" pitchFamily="18" charset="0"/>
                          <a:cs typeface="Times New Roman" panose="02020603050405020304" pitchFamily="18" charset="0"/>
                        </a:rPr>
                        <a:t> scheme</a:t>
                      </a:r>
                      <a:endParaRPr lang="en-US" dirty="0">
                        <a:latin typeface="Times New Roman" panose="02020603050405020304" pitchFamily="18" charset="0"/>
                        <a:cs typeface="Times New Roman" panose="02020603050405020304" pitchFamily="18" charset="0"/>
                      </a:endParaRPr>
                    </a:p>
                  </a:txBody>
                  <a:tcPr>
                    <a:noFill/>
                  </a:tcPr>
                </a:tc>
                <a:tc gridSpan="3">
                  <a:txBody>
                    <a:bodyPr/>
                    <a:lstStyle/>
                    <a:p>
                      <a:pPr algn="ctr"/>
                      <a:r>
                        <a:rPr lang="en-US" dirty="0" smtClean="0">
                          <a:latin typeface="Times New Roman" panose="02020603050405020304" pitchFamily="18" charset="0"/>
                          <a:cs typeface="Times New Roman" panose="02020603050405020304" pitchFamily="18" charset="0"/>
                        </a:rPr>
                        <a:t>RRTM</a:t>
                      </a:r>
                      <a:endParaRPr lang="en-US" dirty="0">
                        <a:latin typeface="Times New Roman" panose="02020603050405020304" pitchFamily="18" charset="0"/>
                        <a:cs typeface="Times New Roman" panose="02020603050405020304" pitchFamily="18" charset="0"/>
                      </a:endParaRPr>
                    </a:p>
                  </a:txBody>
                  <a:tcPr>
                    <a:noFill/>
                  </a:tcPr>
                </a:tc>
                <a:tc hMerge="1">
                  <a:txBody>
                    <a:bodyPr/>
                    <a:lstStyle/>
                    <a:p>
                      <a:endParaRPr lang="en-US"/>
                    </a:p>
                  </a:txBody>
                  <a:tcPr/>
                </a:tc>
                <a:tc hMerge="1">
                  <a:txBody>
                    <a:bodyPr/>
                    <a:lstStyle/>
                    <a:p>
                      <a:pPr algn="ctr"/>
                      <a:endParaRPr lang="en-US" dirty="0">
                        <a:latin typeface="Times New Roman" panose="02020603050405020304" pitchFamily="18" charset="0"/>
                        <a:cs typeface="Times New Roman" panose="02020603050405020304" pitchFamily="18" charset="0"/>
                      </a:endParaRPr>
                    </a:p>
                  </a:txBody>
                  <a:tcPr>
                    <a:noFill/>
                  </a:tcPr>
                </a:tc>
              </a:tr>
              <a:tr h="438004">
                <a:tc>
                  <a:txBody>
                    <a:bodyPr/>
                    <a:lstStyle/>
                    <a:p>
                      <a:r>
                        <a:rPr lang="en-US" dirty="0" smtClean="0">
                          <a:latin typeface="Times New Roman" panose="02020603050405020304" pitchFamily="18" charset="0"/>
                          <a:cs typeface="Times New Roman" panose="02020603050405020304" pitchFamily="18" charset="0"/>
                        </a:rPr>
                        <a:t>Convection</a:t>
                      </a:r>
                      <a:r>
                        <a:rPr lang="en-US" baseline="0" dirty="0" smtClean="0">
                          <a:latin typeface="Times New Roman" panose="02020603050405020304" pitchFamily="18" charset="0"/>
                          <a:cs typeface="Times New Roman" panose="02020603050405020304" pitchFamily="18" charset="0"/>
                        </a:rPr>
                        <a:t> scheme</a:t>
                      </a:r>
                      <a:endParaRPr lang="en-US" dirty="0">
                        <a:latin typeface="Times New Roman" panose="02020603050405020304" pitchFamily="18" charset="0"/>
                        <a:cs typeface="Times New Roman" panose="02020603050405020304" pitchFamily="18" charset="0"/>
                      </a:endParaRPr>
                    </a:p>
                  </a:txBody>
                  <a:tcPr>
                    <a:noFill/>
                  </a:tcPr>
                </a:tc>
                <a:tc gridSpan="3">
                  <a:txBody>
                    <a:bodyPr/>
                    <a:lstStyle/>
                    <a:p>
                      <a:pPr algn="ctr"/>
                      <a:r>
                        <a:rPr lang="en-US" dirty="0" err="1" smtClean="0">
                          <a:latin typeface="Times New Roman" panose="02020603050405020304" pitchFamily="18" charset="0"/>
                          <a:cs typeface="Times New Roman" panose="02020603050405020304" pitchFamily="18" charset="0"/>
                        </a:rPr>
                        <a:t>Kain</a:t>
                      </a:r>
                      <a:r>
                        <a:rPr lang="en-US" dirty="0" smtClean="0">
                          <a:latin typeface="Times New Roman" panose="02020603050405020304" pitchFamily="18" charset="0"/>
                          <a:cs typeface="Times New Roman" panose="02020603050405020304" pitchFamily="18" charset="0"/>
                        </a:rPr>
                        <a:t>-Fritsch</a:t>
                      </a:r>
                      <a:endParaRPr lang="en-US" dirty="0">
                        <a:latin typeface="Times New Roman" panose="02020603050405020304" pitchFamily="18" charset="0"/>
                        <a:cs typeface="Times New Roman" panose="02020603050405020304" pitchFamily="18" charset="0"/>
                      </a:endParaRPr>
                    </a:p>
                  </a:txBody>
                  <a:tcPr>
                    <a:noFill/>
                  </a:tcPr>
                </a:tc>
                <a:tc hMerge="1">
                  <a:txBody>
                    <a:bodyPr/>
                    <a:lstStyle/>
                    <a:p>
                      <a:endParaRPr lang="en-US"/>
                    </a:p>
                  </a:txBody>
                  <a:tcPr/>
                </a:tc>
                <a:tc hMerge="1">
                  <a:txBody>
                    <a:bodyPr/>
                    <a:lstStyle/>
                    <a:p>
                      <a:pPr algn="ctr"/>
                      <a:endParaRPr lang="en-US" dirty="0">
                        <a:latin typeface="Times New Roman" panose="02020603050405020304" pitchFamily="18" charset="0"/>
                        <a:cs typeface="Times New Roman" panose="02020603050405020304" pitchFamily="18" charset="0"/>
                      </a:endParaRPr>
                    </a:p>
                  </a:txBody>
                  <a:tcPr>
                    <a:noFill/>
                  </a:tcPr>
                </a:tc>
              </a:tr>
              <a:tr h="904682">
                <a:tc>
                  <a:txBody>
                    <a:bodyPr/>
                    <a:lstStyle/>
                    <a:p>
                      <a:endParaRPr lang="en-US" dirty="0" smtClean="0">
                        <a:solidFill>
                          <a:srgbClr val="FF0000"/>
                        </a:solidFill>
                        <a:latin typeface="Times New Roman" panose="02020603050405020304" pitchFamily="18" charset="0"/>
                        <a:cs typeface="Times New Roman" panose="02020603050405020304" pitchFamily="18" charset="0"/>
                      </a:endParaRPr>
                    </a:p>
                    <a:p>
                      <a:r>
                        <a:rPr lang="en-US" dirty="0" smtClean="0">
                          <a:solidFill>
                            <a:srgbClr val="FF0000"/>
                          </a:solidFill>
                          <a:latin typeface="Times New Roman" panose="02020603050405020304" pitchFamily="18" charset="0"/>
                          <a:cs typeface="Times New Roman" panose="02020603050405020304" pitchFamily="18" charset="0"/>
                        </a:rPr>
                        <a:t>PBL scheme</a:t>
                      </a:r>
                      <a:endParaRPr lang="en-US" dirty="0">
                        <a:solidFill>
                          <a:srgbClr val="FF0000"/>
                        </a:solidFill>
                        <a:latin typeface="Times New Roman" panose="02020603050405020304" pitchFamily="18" charset="0"/>
                        <a:cs typeface="Times New Roman" panose="02020603050405020304" pitchFamily="18" charset="0"/>
                      </a:endParaRPr>
                    </a:p>
                  </a:txBody>
                  <a:tcPr>
                    <a:noFill/>
                  </a:tcPr>
                </a:tc>
                <a:tc>
                  <a:txBody>
                    <a:bodyPr/>
                    <a:lstStyle/>
                    <a:p>
                      <a:pPr algn="ctr"/>
                      <a:r>
                        <a:rPr lang="en-US" dirty="0" smtClean="0">
                          <a:solidFill>
                            <a:srgbClr val="FF0000"/>
                          </a:solidFill>
                          <a:latin typeface="Times New Roman" panose="02020603050405020304" pitchFamily="18" charset="0"/>
                          <a:cs typeface="Times New Roman" panose="02020603050405020304" pitchFamily="18" charset="0"/>
                        </a:rPr>
                        <a:t>GFS</a:t>
                      </a:r>
                      <a:r>
                        <a:rPr lang="en-US" baseline="0" dirty="0" smtClean="0">
                          <a:solidFill>
                            <a:srgbClr val="FF0000"/>
                          </a:solidFill>
                          <a:latin typeface="Times New Roman" panose="02020603050405020304" pitchFamily="18" charset="0"/>
                          <a:cs typeface="Times New Roman" panose="02020603050405020304" pitchFamily="18" charset="0"/>
                        </a:rPr>
                        <a:t> eddy-diffusivity counter-gradient (EDCG) PBL   </a:t>
                      </a:r>
                    </a:p>
                    <a:p>
                      <a:pPr algn="ctr"/>
                      <a:r>
                        <a:rPr lang="en-US" baseline="0" dirty="0" smtClean="0">
                          <a:solidFill>
                            <a:srgbClr val="FF0000"/>
                          </a:solidFill>
                          <a:latin typeface="Times New Roman" panose="02020603050405020304" pitchFamily="18" charset="0"/>
                          <a:cs typeface="Times New Roman" panose="02020603050405020304" pitchFamily="18" charset="0"/>
                        </a:rPr>
                        <a:t>(as operational HWRF 2015)</a:t>
                      </a:r>
                      <a:endParaRPr lang="en-US" dirty="0">
                        <a:solidFill>
                          <a:srgbClr val="FF0000"/>
                        </a:solidFill>
                        <a:latin typeface="Times New Roman" panose="02020603050405020304" pitchFamily="18" charset="0"/>
                        <a:cs typeface="Times New Roman" panose="02020603050405020304" pitchFamily="18" charset="0"/>
                      </a:endParaRPr>
                    </a:p>
                  </a:txBody>
                  <a:tcP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latin typeface="Times New Roman" panose="02020603050405020304" pitchFamily="18" charset="0"/>
                          <a:cs typeface="Times New Roman" panose="02020603050405020304" pitchFamily="18" charset="0"/>
                        </a:rPr>
                        <a:t>GFS eddy-diffusivity mass-flux (EDMF) PBL  </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latin typeface="Times New Roman" panose="02020603050405020304" pitchFamily="18" charset="0"/>
                          <a:cs typeface="Times New Roman" panose="02020603050405020304" pitchFamily="18" charset="0"/>
                        </a:rPr>
                        <a:t>(as operational HWRF 2016)</a:t>
                      </a:r>
                      <a:endParaRPr lang="en-US" dirty="0" smtClean="0">
                        <a:solidFill>
                          <a:srgbClr val="FF0000"/>
                        </a:solidFill>
                        <a:latin typeface="Times New Roman" panose="02020603050405020304" pitchFamily="18" charset="0"/>
                        <a:cs typeface="Times New Roman" panose="02020603050405020304" pitchFamily="18" charset="0"/>
                      </a:endParaRPr>
                    </a:p>
                  </a:txBody>
                  <a:tcP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latin typeface="Times New Roman" panose="02020603050405020304" pitchFamily="18" charset="0"/>
                        <a:cs typeface="Times New Roman" panose="02020603050405020304" pitchFamily="18" charset="0"/>
                      </a:endParaRPr>
                    </a:p>
                  </a:txBody>
                  <a:tcPr/>
                </a:tc>
              </a:tr>
            </a:tbl>
          </a:graphicData>
        </a:graphic>
      </p:graphicFrame>
      <p:sp>
        <p:nvSpPr>
          <p:cNvPr id="4" name="Slide Number Placeholder 3"/>
          <p:cNvSpPr>
            <a:spLocks noGrp="1"/>
          </p:cNvSpPr>
          <p:nvPr>
            <p:ph type="sldNum" sz="quarter" idx="12"/>
          </p:nvPr>
        </p:nvSpPr>
        <p:spPr/>
        <p:txBody>
          <a:bodyPr/>
          <a:lstStyle/>
          <a:p>
            <a:fld id="{A18534B7-A3D8-4C08-98A1-456FD6BE7F18}" type="slidenum">
              <a:rPr lang="en-US" smtClean="0"/>
              <a:t>9</a:t>
            </a:fld>
            <a:endParaRPr lang="en-US"/>
          </a:p>
        </p:txBody>
      </p:sp>
      <p:sp>
        <p:nvSpPr>
          <p:cNvPr id="6" name="Rectangle 5"/>
          <p:cNvSpPr/>
          <p:nvPr/>
        </p:nvSpPr>
        <p:spPr>
          <a:xfrm>
            <a:off x="0" y="0"/>
            <a:ext cx="12192000" cy="68580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299067" y="6488668"/>
            <a:ext cx="917687" cy="369332"/>
          </a:xfrm>
          <a:prstGeom prst="rect">
            <a:avLst/>
          </a:prstGeom>
          <a:noFill/>
          <a:ln w="76200">
            <a:solidFill>
              <a:srgbClr val="002060"/>
            </a:solidFill>
          </a:ln>
        </p:spPr>
        <p:txBody>
          <a:bodyPr wrap="none" rtlCol="0">
            <a:spAutoFit/>
          </a:bodyPr>
          <a:lstStyle/>
          <a:p>
            <a:r>
              <a:rPr lang="en-US" smtClean="0"/>
              <a:t>Lin et al</a:t>
            </a:r>
            <a:endParaRPr lang="en-US"/>
          </a:p>
        </p:txBody>
      </p:sp>
      <p:sp>
        <p:nvSpPr>
          <p:cNvPr id="8" name="TextBox 7"/>
          <p:cNvSpPr txBox="1"/>
          <p:nvPr/>
        </p:nvSpPr>
        <p:spPr>
          <a:xfrm>
            <a:off x="5144475" y="6454650"/>
            <a:ext cx="5316392" cy="369332"/>
          </a:xfrm>
          <a:prstGeom prst="rect">
            <a:avLst/>
          </a:prstGeom>
          <a:noFill/>
        </p:spPr>
        <p:txBody>
          <a:bodyPr wrap="none" rtlCol="0">
            <a:spAutoFit/>
          </a:bodyPr>
          <a:lstStyle/>
          <a:p>
            <a:r>
              <a:rPr lang="en-US" dirty="0" smtClean="0"/>
              <a:t>Choice of parameterizations following Zhu et al. (2015)</a:t>
            </a:r>
            <a:endParaRPr lang="en-US" dirty="0"/>
          </a:p>
        </p:txBody>
      </p:sp>
    </p:spTree>
    <p:extLst>
      <p:ext uri="{BB962C8B-B14F-4D97-AF65-F5344CB8AC3E}">
        <p14:creationId xmlns:p14="http://schemas.microsoft.com/office/powerpoint/2010/main" val="4660714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13900</TotalTime>
  <Words>1191</Words>
  <Application>Microsoft Office PowerPoint</Application>
  <PresentationFormat>Custom</PresentationFormat>
  <Paragraphs>421</Paragraphs>
  <Slides>53</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Eyewall in idealized HWRF simulations </vt:lpstr>
      <vt:lpstr>Idealized model configurations</vt:lpstr>
      <vt:lpstr>Intensity 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messages</vt:lpstr>
      <vt:lpstr>PowerPoint Presentation</vt:lpstr>
      <vt:lpstr>PowerPoint Presentation</vt:lpstr>
      <vt:lpstr>PowerPoint Presentation</vt:lpstr>
      <vt:lpstr>PowerPoint Presentation</vt:lpstr>
      <vt:lpstr>Physics test – RMW bias</vt:lpstr>
      <vt:lpstr>PowerPoint Presentation</vt:lpstr>
      <vt:lpstr>Okubo-Weiss parameter at 850 hPa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 Abarca</dc:creator>
  <cp:lastModifiedBy>Dr Shane Newell</cp:lastModifiedBy>
  <cp:revision>253</cp:revision>
  <dcterms:created xsi:type="dcterms:W3CDTF">2016-06-14T14:17:00Z</dcterms:created>
  <dcterms:modified xsi:type="dcterms:W3CDTF">2016-09-07T16:15:57Z</dcterms:modified>
</cp:coreProperties>
</file>