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8" r:id="rId3"/>
  </p:sldMasterIdLst>
  <p:notesMasterIdLst>
    <p:notesMasterId r:id="rId13"/>
  </p:notesMasterIdLst>
  <p:sldIdLst>
    <p:sldId id="268" r:id="rId4"/>
    <p:sldId id="269" r:id="rId5"/>
    <p:sldId id="259" r:id="rId6"/>
    <p:sldId id="27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60"/>
  </p:normalViewPr>
  <p:slideViewPr>
    <p:cSldViewPr>
      <p:cViewPr>
        <p:scale>
          <a:sx n="91" d="100"/>
          <a:sy n="91" d="100"/>
        </p:scale>
        <p:origin x="-228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896DA0-7FE7-4AB6-93C9-1330213BDC7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F6F668-CDDB-4EC7-9EDE-86A907E1E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1</a:t>
            </a:fld>
            <a:endParaRPr lang="en-US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970435" y="8827447"/>
            <a:ext cx="3038371" cy="467364"/>
          </a:xfrm>
          <a:prstGeom prst="rect">
            <a:avLst/>
          </a:prstGeom>
          <a:noFill/>
          <a:ln>
            <a:noFill/>
          </a:ln>
        </p:spPr>
        <p:txBody>
          <a:bodyPr lIns="93086" tIns="46543" rIns="93086" bIns="46543" anchor="b" anchorCtr="0">
            <a:noAutofit/>
          </a:bodyPr>
          <a:lstStyle/>
          <a:p>
            <a:pPr algn="r">
              <a:lnSpc>
                <a:spcPct val="93000"/>
              </a:lnSpc>
              <a:buSzPct val="25000"/>
            </a:pPr>
            <a:fld id="{00000000-1234-1234-1234-123412341234}" type="slidenum">
              <a:rPr lang="en-US" sz="120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 algn="r">
                <a:lnSpc>
                  <a:spcPct val="93000"/>
                </a:lnSpc>
                <a:buSzPct val="25000"/>
              </a:pPr>
              <a:t>1</a:t>
            </a:fld>
            <a:endParaRPr lang="en-US" sz="12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970435" y="8829036"/>
            <a:ext cx="3038371" cy="465775"/>
          </a:xfrm>
          <a:prstGeom prst="rect">
            <a:avLst/>
          </a:prstGeom>
          <a:noFill/>
          <a:ln>
            <a:noFill/>
          </a:ln>
        </p:spPr>
        <p:txBody>
          <a:bodyPr lIns="92067" tIns="46033" rIns="92067" bIns="46033" anchor="b" anchorCtr="0">
            <a:noAutofit/>
          </a:bodyPr>
          <a:lstStyle/>
          <a:p>
            <a:pPr algn="r">
              <a:lnSpc>
                <a:spcPct val="93000"/>
              </a:lnSpc>
              <a:buSzPct val="25000"/>
            </a:pPr>
            <a:fld id="{00000000-1234-1234-1234-123412341234}" type="slidenum">
              <a:rPr lang="en-US" sz="120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 algn="r">
                <a:lnSpc>
                  <a:spcPct val="93000"/>
                </a:lnSpc>
                <a:buSzPct val="25000"/>
              </a:pPr>
              <a:t>1</a:t>
            </a:fld>
            <a:endParaRPr lang="en-US" sz="12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1675"/>
            <a:ext cx="4630738" cy="347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65524" y="4414520"/>
            <a:ext cx="5079354" cy="4187196"/>
          </a:xfrm>
          <a:prstGeom prst="rect">
            <a:avLst/>
          </a:prstGeom>
          <a:noFill/>
          <a:ln>
            <a:noFill/>
          </a:ln>
        </p:spPr>
        <p:txBody>
          <a:bodyPr lIns="93519" tIns="45957" rIns="93519" bIns="45957" anchor="t" anchorCtr="0">
            <a:noAutofit/>
          </a:bodyPr>
          <a:lstStyle/>
          <a:p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0AB4-3227-4C25-9F29-6837A8C631C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5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847F-128E-43CE-8C3D-4568CB21BEF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24F-2CE7-447A-80C4-67D8FC96388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4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DD3-2DC2-47F3-81B7-1E0037EA19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64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C9EE-5278-4BB3-88A1-677D424F91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5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3F-6588-4828-9FF1-6C2D52925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3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04C-50D3-489B-894C-C27B6241C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6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D26C-9C0E-4616-B5A7-0113271D59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5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A325-FB80-48D2-8275-805A9A5AC1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7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4320-ECB4-45FF-8FB5-D7D228E957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0EB9-C77D-4EB6-944E-734EC1A19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AC09-5F54-453A-987E-673E81E9CA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9DC-17A1-4EE5-9F60-34597DB819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8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812D-27D4-477A-AD4E-72F803A09D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3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1E3-4A4C-47A2-8D79-D2B5300C0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6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FC704-C1BB-490D-AD0E-055D6D3EDA4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2442A-EE79-4086-9A2F-E3B4F42DA6D3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03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0AB4-3227-4C25-9F29-6837A8C631C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6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AC09-5F54-453A-987E-673E81E9CA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29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E4C6-644F-4FB4-840D-0152891B436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3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6D8-6780-4214-9E2C-2BFD9D63D24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0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C048-05AC-496D-AA12-3F1E50992C2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9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1B8A-56B7-406D-A6BC-2255D62744A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4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E4C6-644F-4FB4-840D-0152891B436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6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2DD5-F6F1-49D6-B060-17EB5F0EF0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21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21C-D6E3-4FDD-8253-CEC690E61F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89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EC6F-F9E8-4556-B0B9-E09D9DC335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91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847F-128E-43CE-8C3D-4568CB21BEF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6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24F-2CE7-447A-80C4-67D8FC96388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2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6D8-6780-4214-9E2C-2BFD9D63D24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4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C048-05AC-496D-AA12-3F1E50992C2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1B8A-56B7-406D-A6BC-2255D62744A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2DD5-F6F1-49D6-B060-17EB5F0EF0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0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221C-D6E3-4FDD-8253-CEC690E61F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EC6F-F9E8-4556-B0B9-E09D9DC335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8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72A78-7C5B-4624-AFDA-D8A1E74C5CD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F6BFF-860F-47B6-98B9-67ABCBE29A4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1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72A78-7C5B-4624-AFDA-D8A1E74C5CD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3762" y="6076950"/>
            <a:ext cx="7031038" cy="7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4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1</a:t>
            </a:fld>
            <a:endParaRPr lang="en-US" sz="14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Font typeface="Times New Roman"/>
              <a:buNone/>
            </a:pPr>
            <a:endParaRPr sz="12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5943600"/>
            <a:ext cx="1143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077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228600" y="2438400"/>
            <a:ext cx="8686079" cy="0"/>
          </a:xfrm>
          <a:prstGeom prst="straightConnector1">
            <a:avLst/>
          </a:prstGeom>
          <a:noFill/>
          <a:ln w="41275" cap="flat" cmpd="dbl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752600" y="152400"/>
            <a:ext cx="54864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0" y="26670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3000"/>
              </a:lnSpc>
              <a:buSzPct val="25000"/>
            </a:pPr>
            <a:endParaRPr lang="en-US" sz="24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  <a:buSzPct val="25000"/>
            </a:pPr>
            <a:r>
              <a:rPr lang="en-US" sz="24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Zhan Zhang</a:t>
            </a:r>
            <a:endParaRPr lang="en-US" sz="2400" b="1" baseline="30000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  <a:buSzPct val="25000"/>
            </a:pPr>
            <a:endParaRPr lang="en-US" sz="2400" b="1" baseline="30000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  <a:spcBef>
                <a:spcPts val="900"/>
              </a:spcBef>
              <a:buClr>
                <a:srgbClr val="FF00FF"/>
              </a:buClr>
              <a:buSzPct val="25000"/>
            </a:pPr>
            <a:r>
              <a:rPr lang="en-US" b="1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EMC/NCEP/NWS/NOAA, College Park, MD 20740</a:t>
            </a:r>
          </a:p>
          <a:p>
            <a:pPr algn="ctr">
              <a:lnSpc>
                <a:spcPct val="93000"/>
              </a:lnSpc>
            </a:pPr>
            <a:endParaRPr lang="en-US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3000"/>
              </a:lnSpc>
            </a:pPr>
            <a:endParaRPr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endParaRPr lang="en-US" b="1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endParaRPr lang="en-US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endParaRPr lang="en-US" b="1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93000"/>
              </a:lnSpc>
              <a:buSzPct val="25000"/>
            </a:pPr>
            <a: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HFIP </a:t>
            </a:r>
            <a:r>
              <a:rPr lang="en-US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telecon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October 05, 2016</a:t>
            </a:r>
            <a:endParaRPr lang="en-US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94" name="Picture 2" descr="https://encrypted-tbn1.gstatic.com/images?q=tbn:ANd9GcQAiSPvqUgVBTuttfpadEhFWNazwF2fNo0ZRG1JIKvwY_1_XYZ2Y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</p:spPr>
      </p:pic>
      <p:pic>
        <p:nvPicPr>
          <p:cNvPr id="33796" name="Picture 4" descr="https://encrypted-tbn2.gstatic.com/images?q=tbn:ANd9GcTCeO99Ib5Mk3pVesNZdcJd9etVcJT2gFk5zO3UoqYsAsJwGXy28nwQP3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3" name="Shape 88"/>
          <p:cNvSpPr txBox="1">
            <a:spLocks/>
          </p:cNvSpPr>
          <p:nvPr/>
        </p:nvSpPr>
        <p:spPr>
          <a:xfrm>
            <a:off x="0" y="9906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vert="horz" lIns="92050" tIns="46025" rIns="92050" bIns="46025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4617B"/>
                </a:solidFill>
                <a:latin typeface="Calibri"/>
              </a:rPr>
              <a:t>HFIP real-time demo: HWRF Ensemble Prediction System, 2016 Hurricane Season</a:t>
            </a:r>
            <a:endParaRPr lang="en-US" sz="3600" b="1" dirty="0">
              <a:solidFill>
                <a:srgbClr val="000099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346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B01-0AF9-4448-85A2-CAC1B72D5F1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822" y="2209800"/>
            <a:ext cx="8534400" cy="409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Two jet real time reservations;</a:t>
            </a:r>
          </a:p>
          <a:p>
            <a:pPr lvl="0">
              <a:lnSpc>
                <a:spcPct val="93000"/>
              </a:lnSpc>
            </a:pPr>
            <a:endParaRPr lang="en-US" sz="2800" b="1" dirty="0" smtClean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HWRF </a:t>
            </a:r>
            <a:r>
              <a:rPr lang="en-US" sz="28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EPS real time </a:t>
            </a: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parallel for one AL storms;</a:t>
            </a: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Multi-Model Combined Ensemble Prediction</a:t>
            </a: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80-member </a:t>
            </a:r>
            <a:r>
              <a:rPr lang="en-US" sz="28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HWRF EPS for </a:t>
            </a:r>
            <a:r>
              <a:rPr lang="en-US" sz="28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SHOUT, intensity change guidance for Global </a:t>
            </a:r>
            <a:r>
              <a:rPr lang="en-US" sz="28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 b="1" dirty="0" err="1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wak</a:t>
            </a: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ctr">
              <a:lnSpc>
                <a:spcPct val="93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67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45798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deterministic HWRF model except for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Less horizontal resolution: 27/9/3km vs. 18/6/2km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vertical resolution: L43 vs. L61;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GSI due to lack of GDAS data;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IC/BC Perturbations (large scale): 20 member GEFS.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2016 </a:t>
            </a:r>
            <a:r>
              <a:rPr lang="en-US" sz="2800" b="1" dirty="0">
                <a:solidFill>
                  <a:prstClr val="black"/>
                </a:solidFill>
              </a:rPr>
              <a:t>HWRF ensemble Configuration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8350"/>
            <a:ext cx="26670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262" y="219564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Physics Perturbations (vortex scale):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Convective Trigger Perturbations in SAS: -50hPa to + 50hPa white noise 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boundary layer height perturbations in PBL scheme, -20% to +20%;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initial wind speed and position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TCVital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perturbations considering best track uncertainty.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131" y="5030450"/>
            <a:ext cx="4921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from 2015 HWRFES: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D02 and D03;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Scale-aware convection scheme turned on for all domains.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7970"/>
              </p:ext>
            </p:extLst>
          </p:nvPr>
        </p:nvGraphicFramePr>
        <p:xfrm>
          <a:off x="4572000" y="5100408"/>
          <a:ext cx="3810002" cy="1528992"/>
        </p:xfrm>
        <a:graphic>
          <a:graphicData uri="http://schemas.openxmlformats.org/drawingml/2006/table">
            <a:tbl>
              <a:tblPr firstRow="1" bandRow="1"/>
              <a:tblGrid>
                <a:gridCol w="952361"/>
                <a:gridCol w="952361"/>
                <a:gridCol w="952361"/>
                <a:gridCol w="952919"/>
              </a:tblGrid>
              <a:tr h="463708">
                <a:tc>
                  <a:txBody>
                    <a:bodyPr/>
                    <a:lstStyle/>
                    <a:p>
                      <a:pPr marL="0" marR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</a:rPr>
                        <a:t>(Degrees/</a:t>
                      </a: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Liberation Sans" pitchFamily="18"/>
                        </a:rPr>
                        <a:t>Sec</a:t>
                      </a: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</a:rPr>
                        <a:t>)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iberation Sans" pitchFamily="18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18 km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6 km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2 km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</a:tr>
              <a:tr h="49204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2015 HWRF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75 x 75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38 4/7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12 x 12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12 6/7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6.5 x 7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4</a:t>
                      </a:r>
                      <a:r>
                        <a:rPr lang="en-US" sz="1400" b="1" i="0" u="none" strike="noStrike" kern="1200" cap="none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 2/7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rgbClr val="00B050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</a:tr>
              <a:tr h="49204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2016 HWRF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75 x 75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30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25 x 25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10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8.3 x8.3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Liberation Sans" pitchFamily="18"/>
                          <a:ea typeface="Droid Sans Fallback" pitchFamily="2"/>
                          <a:cs typeface="FreeSans" pitchFamily="2"/>
                        </a:rPr>
                        <a:t>3 1/3</a:t>
                      </a:r>
                      <a:endParaRPr lang="en-US" sz="1400" b="1" i="0" u="none" strike="noStrike" kern="1200" cap="non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Liberation Sans" pitchFamily="18"/>
                        <a:ea typeface="Droid Sans Fallback" pitchFamily="2"/>
                        <a:cs typeface="FreeSans" pitchFamily="2"/>
                      </a:endParaRPr>
                    </a:p>
                  </a:txBody>
                  <a:tcPr marL="82944" marR="82944" marT="41472" marB="41472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7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335" y="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Probabilistic Forecast Products from HWRF-EPS</a:t>
            </a:r>
            <a:endParaRPr lang="en-US" sz="2000" b="1" dirty="0"/>
          </a:p>
        </p:txBody>
      </p:sp>
      <p:pic>
        <p:nvPicPr>
          <p:cNvPr id="4" name="Picture 2" descr="http://www.emc.ncep.noaa.gov/HWRF/HWRFEPS_data/RT2016_NATL/MATTHEW14L/MATTHEW14L.2016100406/track_matthew14l_20161004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8427"/>
            <a:ext cx="3505200" cy="33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mc.ncep.noaa.gov/HWRF/HWRFEPS_data/RT2016_NATL/MATTHEW14L/MATTHEW14L.2016100406/maxu10_matthew14l.20161004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429000" cy="26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emc.ncep.noaa.gov/HWRF/HWRFEPS_data/RT2016_NATL/MATTHEW14L/MATTHEW14L.2016100406/rain_matthew14l.201610040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3053499" cy="23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emc.ncep.noaa.gov/HWRF/HWRFEPS_data/RT2016_NATL/MATTHEW14L/MATTHEW14L.2016100406/intensity_matthew14l_20161004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276600" cy="43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0" y="6396874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http://www.emc.ncep.noaa.gov/HWRF/HWRFEPS/index.php</a:t>
            </a:r>
          </a:p>
        </p:txBody>
      </p:sp>
    </p:spTree>
    <p:extLst>
      <p:ext uri="{BB962C8B-B14F-4D97-AF65-F5344CB8AC3E}">
        <p14:creationId xmlns:p14="http://schemas.microsoft.com/office/powerpoint/2010/main" val="42099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zhan.z.zhang\Downloads\fig_ALAL2016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8392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.z.zhang\Downloads\fig_ALAL2016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78392"/>
            <a:ext cx="38100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4" y="3850583"/>
            <a:ext cx="3931356" cy="2740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54638"/>
            <a:ext cx="3810000" cy="2754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622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Verification: HWRF-EPS vs Deterministic HWRF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2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22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Verification: Multi-Model EPS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733800" cy="2699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1" y="988958"/>
            <a:ext cx="3638550" cy="2671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" y="3962400"/>
            <a:ext cx="3897226" cy="271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1" y="4038599"/>
            <a:ext cx="3821755" cy="27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838200"/>
            <a:ext cx="4536142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70" y="838200"/>
            <a:ext cx="4589930" cy="354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Verification: Individual Members vs Ensemble mean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70" y="4543778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HWRF EPS outperforms both the operational HWRF and its control (HW00) in terms of track and intensity;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HWRF ensemble mean has the smallest forecast errors compared to its individual ensemble members.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3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57322"/>
            <a:ext cx="4016355" cy="3103547"/>
          </a:xfrm>
          <a:prstGeom prst="rect">
            <a:avLst/>
          </a:prstGeom>
        </p:spPr>
      </p:pic>
      <p:pic>
        <p:nvPicPr>
          <p:cNvPr id="5" name="Picture 2" descr="http://www.emc.ncep.noaa.gov/gc_wmb/vxt/zack/JOAQUIN_HWRFEPS_analysis/track_error_spread_ts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55" y="3760869"/>
            <a:ext cx="3886200" cy="3002972"/>
          </a:xfrm>
          <a:prstGeom prst="rect">
            <a:avLst/>
          </a:prstGeom>
          <a:noFill/>
        </p:spPr>
      </p:pic>
      <p:pic>
        <p:nvPicPr>
          <p:cNvPr id="6" name="Picture 4" descr="http://www.emc.ncep.noaa.gov/gc_wmb/vxt/zack/JOAQUIN_HWRFEPS_analysis/Vmax_error_spread_ts_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77" y="3746758"/>
            <a:ext cx="3810000" cy="2944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5105400"/>
            <a:ext cx="13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2015/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8421" y="5715000"/>
            <a:ext cx="13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2015/</a:t>
            </a:r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0"/>
            <a:ext cx="175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2016-Intensity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7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Error vs Ensemble Spread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ll_track_error_spre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09600"/>
            <a:ext cx="3962400" cy="3061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1981201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2016-Track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1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558-129F-4680-8B8B-8498508A5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616822" cy="3567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199"/>
            <a:ext cx="4572000" cy="3532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86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Error and Ensemble Spread as Function of Cycles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Hurricane Hermine, (2016083000-2016090400) at 72h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9530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forecast skills: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ensemble intensity forecasts are consistent with the intensity forecast errors.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correlations between ensemble track spread and ensemble track forecast error.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45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347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1_Flow</vt:lpstr>
      <vt:lpstr>2_Flow</vt:lpstr>
      <vt:lpstr>3_Flow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Dr Shane Newell</cp:lastModifiedBy>
  <cp:revision>22</cp:revision>
  <cp:lastPrinted>2016-10-05T11:40:04Z</cp:lastPrinted>
  <dcterms:created xsi:type="dcterms:W3CDTF">2016-09-13T19:15:26Z</dcterms:created>
  <dcterms:modified xsi:type="dcterms:W3CDTF">2016-10-05T13:26:27Z</dcterms:modified>
</cp:coreProperties>
</file>