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91" r:id="rId2"/>
    <p:sldId id="298" r:id="rId3"/>
    <p:sldId id="292" r:id="rId4"/>
    <p:sldId id="296" r:id="rId5"/>
    <p:sldId id="294" r:id="rId6"/>
    <p:sldId id="295" r:id="rId7"/>
    <p:sldId id="267" r:id="rId8"/>
    <p:sldId id="268" r:id="rId9"/>
    <p:sldId id="272" r:id="rId10"/>
    <p:sldId id="270" r:id="rId11"/>
    <p:sldId id="302" r:id="rId12"/>
    <p:sldId id="303" r:id="rId13"/>
    <p:sldId id="273" r:id="rId14"/>
    <p:sldId id="271" r:id="rId15"/>
    <p:sldId id="256" r:id="rId16"/>
    <p:sldId id="281" r:id="rId17"/>
    <p:sldId id="259" r:id="rId18"/>
    <p:sldId id="260" r:id="rId19"/>
    <p:sldId id="261" r:id="rId20"/>
    <p:sldId id="262" r:id="rId21"/>
    <p:sldId id="274" r:id="rId22"/>
    <p:sldId id="290" r:id="rId23"/>
    <p:sldId id="286" r:id="rId24"/>
    <p:sldId id="278" r:id="rId25"/>
    <p:sldId id="279" r:id="rId26"/>
    <p:sldId id="304" r:id="rId27"/>
    <p:sldId id="288" r:id="rId28"/>
    <p:sldId id="301"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0C9D"/>
    <a:srgbClr val="7E3F9D"/>
    <a:srgbClr val="9F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20431"/>
    <p:restoredTop sz="90581" autoAdjust="0"/>
  </p:normalViewPr>
  <p:slideViewPr>
    <p:cSldViewPr snapToGrid="0" snapToObjects="1">
      <p:cViewPr>
        <p:scale>
          <a:sx n="105" d="100"/>
          <a:sy n="105" d="100"/>
        </p:scale>
        <p:origin x="-672" y="-1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EBDD55-C957-8B45-92AE-9DF1CF79C0DF}" type="datetimeFigureOut">
              <a:rPr lang="en-US" smtClean="0"/>
              <a:pPr/>
              <a:t>10/5/2016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BED79B-8FBA-2043-A2A2-9EBC5AD1ED52}" type="slidenum">
              <a:rPr lang="en-US" smtClean="0"/>
              <a:pPr/>
              <a:t>‹#›</a:t>
            </a:fld>
            <a:endParaRPr lang="en-US"/>
          </a:p>
        </p:txBody>
      </p:sp>
    </p:spTree>
    <p:extLst>
      <p:ext uri="{BB962C8B-B14F-4D97-AF65-F5344CB8AC3E}">
        <p14:creationId xmlns:p14="http://schemas.microsoft.com/office/powerpoint/2010/main" val="812230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I chose the times I</a:t>
            </a:r>
            <a:r>
              <a:rPr lang="en-US" baseline="0" dirty="0" smtClean="0"/>
              <a:t> did? Initially I tried running simulation starting at 00 UTC and 12 UTC on the 11</a:t>
            </a:r>
            <a:r>
              <a:rPr lang="en-US" baseline="30000" dirty="0" smtClean="0"/>
              <a:t>th</a:t>
            </a:r>
            <a:r>
              <a:rPr lang="en-US" baseline="0" dirty="0" smtClean="0"/>
              <a:t> – continuously produced failed simulations</a:t>
            </a:r>
          </a:p>
          <a:p>
            <a:r>
              <a:rPr lang="en-US" baseline="0" dirty="0" smtClean="0"/>
              <a:t>Why no CU parameterization? Simulations were failing; Parker et al. found strongest simulation sensitivity to cu </a:t>
            </a:r>
            <a:r>
              <a:rPr lang="en-US" baseline="0" dirty="0" err="1" smtClean="0"/>
              <a:t>params</a:t>
            </a:r>
            <a:r>
              <a:rPr lang="en-US" baseline="0" dirty="0" smtClean="0"/>
              <a:t> in </a:t>
            </a:r>
            <a:r>
              <a:rPr lang="en-US" baseline="0" dirty="0" err="1" smtClean="0"/>
              <a:t>Yasi</a:t>
            </a:r>
            <a:r>
              <a:rPr lang="en-US" baseline="0" dirty="0" smtClean="0"/>
              <a:t> </a:t>
            </a:r>
          </a:p>
          <a:p>
            <a:r>
              <a:rPr lang="en-US" baseline="0" dirty="0" smtClean="0"/>
              <a:t>Why Thompson?</a:t>
            </a:r>
            <a:endParaRPr lang="en-US" dirty="0"/>
          </a:p>
        </p:txBody>
      </p:sp>
      <p:sp>
        <p:nvSpPr>
          <p:cNvPr id="4" name="Slide Number Placeholder 3"/>
          <p:cNvSpPr>
            <a:spLocks noGrp="1"/>
          </p:cNvSpPr>
          <p:nvPr>
            <p:ph type="sldNum" sz="quarter" idx="10"/>
          </p:nvPr>
        </p:nvSpPr>
        <p:spPr/>
        <p:txBody>
          <a:bodyPr/>
          <a:lstStyle/>
          <a:p>
            <a:fld id="{05BED79B-8FBA-2043-A2A2-9EBC5AD1ED52}" type="slidenum">
              <a:rPr lang="en-US" smtClean="0"/>
              <a:pPr/>
              <a:t>7</a:t>
            </a:fld>
            <a:endParaRPr lang="en-US"/>
          </a:p>
        </p:txBody>
      </p:sp>
    </p:spTree>
    <p:extLst>
      <p:ext uri="{BB962C8B-B14F-4D97-AF65-F5344CB8AC3E}">
        <p14:creationId xmlns:p14="http://schemas.microsoft.com/office/powerpoint/2010/main" val="1843378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t>Upper level warming now completely overtop low level center and a slightly weaker low-mid warm anomaly. Vertically</a:t>
            </a:r>
            <a:r>
              <a:rPr lang="en-US" baseline="0" dirty="0" smtClean="0"/>
              <a:t> aligned storm</a:t>
            </a:r>
            <a:endParaRPr lang="en-US" dirty="0" smtClean="0"/>
          </a:p>
          <a:p>
            <a:pPr marL="228600" indent="-228600">
              <a:buAutoNum type="arabicPeriod"/>
            </a:pPr>
            <a:r>
              <a:rPr lang="en-US" dirty="0" smtClean="0"/>
              <a:t>Upper level </a:t>
            </a:r>
            <a:r>
              <a:rPr lang="en-US" dirty="0" err="1" smtClean="0"/>
              <a:t>diabatic</a:t>
            </a:r>
            <a:r>
              <a:rPr lang="en-US" dirty="0" smtClean="0"/>
              <a:t> heating now </a:t>
            </a:r>
            <a:r>
              <a:rPr lang="en-US" dirty="0" err="1" smtClean="0"/>
              <a:t>upshear</a:t>
            </a:r>
            <a:r>
              <a:rPr lang="en-US" dirty="0" smtClean="0"/>
              <a:t>. </a:t>
            </a:r>
          </a:p>
          <a:p>
            <a:pPr marL="228600" indent="-228600">
              <a:buAutoNum type="arabicPeriod"/>
            </a:pPr>
            <a:r>
              <a:rPr lang="en-US" dirty="0" smtClean="0"/>
              <a:t>Primarily </a:t>
            </a:r>
            <a:r>
              <a:rPr lang="en-US" dirty="0" err="1" smtClean="0"/>
              <a:t>stratiform</a:t>
            </a:r>
            <a:r>
              <a:rPr lang="en-US" baseline="0" dirty="0" smtClean="0"/>
              <a:t> but still some deep convection</a:t>
            </a:r>
            <a:endParaRPr lang="en-US" dirty="0"/>
          </a:p>
        </p:txBody>
      </p:sp>
      <p:sp>
        <p:nvSpPr>
          <p:cNvPr id="4" name="Slide Number Placeholder 3"/>
          <p:cNvSpPr>
            <a:spLocks noGrp="1"/>
          </p:cNvSpPr>
          <p:nvPr>
            <p:ph type="sldNum" sz="quarter" idx="10"/>
          </p:nvPr>
        </p:nvSpPr>
        <p:spPr/>
        <p:txBody>
          <a:bodyPr/>
          <a:lstStyle/>
          <a:p>
            <a:fld id="{05BED79B-8FBA-2043-A2A2-9EBC5AD1ED52}" type="slidenum">
              <a:rPr lang="en-US" smtClean="0"/>
              <a:pPr/>
              <a:t>20</a:t>
            </a:fld>
            <a:endParaRPr lang="en-US"/>
          </a:p>
        </p:txBody>
      </p:sp>
    </p:spTree>
    <p:extLst>
      <p:ext uri="{BB962C8B-B14F-4D97-AF65-F5344CB8AC3E}">
        <p14:creationId xmlns:p14="http://schemas.microsoft.com/office/powerpoint/2010/main" val="1445593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Biggest differences in RH</a:t>
            </a:r>
            <a:r>
              <a:rPr lang="en-US" baseline="0" dirty="0" smtClean="0"/>
              <a:t> </a:t>
            </a:r>
            <a:r>
              <a:rPr lang="en-US" baseline="0" dirty="0" err="1" smtClean="0"/>
              <a:t>upshear</a:t>
            </a:r>
            <a:r>
              <a:rPr lang="en-US" baseline="0" dirty="0" smtClean="0"/>
              <a:t> initially</a:t>
            </a:r>
            <a:endParaRPr lang="en-US" dirty="0"/>
          </a:p>
        </p:txBody>
      </p:sp>
      <p:sp>
        <p:nvSpPr>
          <p:cNvPr id="4" name="Slide Number Placeholder 3"/>
          <p:cNvSpPr>
            <a:spLocks noGrp="1"/>
          </p:cNvSpPr>
          <p:nvPr>
            <p:ph type="sldNum" sz="quarter" idx="10"/>
          </p:nvPr>
        </p:nvSpPr>
        <p:spPr/>
        <p:txBody>
          <a:bodyPr/>
          <a:lstStyle/>
          <a:p>
            <a:fld id="{05BED79B-8FBA-2043-A2A2-9EBC5AD1ED52}" type="slidenum">
              <a:rPr lang="en-US" smtClean="0"/>
              <a:pPr/>
              <a:t>21</a:t>
            </a:fld>
            <a:endParaRPr lang="en-US"/>
          </a:p>
        </p:txBody>
      </p:sp>
    </p:spTree>
    <p:extLst>
      <p:ext uri="{BB962C8B-B14F-4D97-AF65-F5344CB8AC3E}">
        <p14:creationId xmlns:p14="http://schemas.microsoft.com/office/powerpoint/2010/main" val="1611926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Define</a:t>
            </a:r>
            <a:r>
              <a:rPr lang="en-US" baseline="0" dirty="0" smtClean="0"/>
              <a:t> shallow (20 </a:t>
            </a:r>
            <a:r>
              <a:rPr lang="en-US" baseline="0" dirty="0" err="1" smtClean="0"/>
              <a:t>dbz</a:t>
            </a:r>
            <a:r>
              <a:rPr lang="en-US" baseline="0" dirty="0" smtClean="0"/>
              <a:t> 0-6 km) , </a:t>
            </a:r>
            <a:r>
              <a:rPr lang="en-US" baseline="0" dirty="0" err="1" smtClean="0"/>
              <a:t>mdt</a:t>
            </a:r>
            <a:r>
              <a:rPr lang="en-US" baseline="0" dirty="0" smtClean="0"/>
              <a:t> (6-12) , deep (&gt;12). Similar to </a:t>
            </a:r>
            <a:r>
              <a:rPr lang="en-US" baseline="0" dirty="0" err="1" smtClean="0"/>
              <a:t>Haiyan</a:t>
            </a:r>
            <a:r>
              <a:rPr lang="en-US" baseline="0" dirty="0" smtClean="0"/>
              <a:t> and Cheng Tao.  Averaged within inner core or 100 km</a:t>
            </a:r>
            <a:endParaRPr lang="en-US" dirty="0"/>
          </a:p>
        </p:txBody>
      </p:sp>
      <p:sp>
        <p:nvSpPr>
          <p:cNvPr id="4" name="Slide Number Placeholder 3"/>
          <p:cNvSpPr>
            <a:spLocks noGrp="1"/>
          </p:cNvSpPr>
          <p:nvPr>
            <p:ph type="sldNum" sz="quarter" idx="10"/>
          </p:nvPr>
        </p:nvSpPr>
        <p:spPr/>
        <p:txBody>
          <a:bodyPr/>
          <a:lstStyle/>
          <a:p>
            <a:fld id="{05BED79B-8FBA-2043-A2A2-9EBC5AD1ED52}" type="slidenum">
              <a:rPr lang="en-US" smtClean="0"/>
              <a:pPr/>
              <a:t>22</a:t>
            </a:fld>
            <a:endParaRPr lang="en-US"/>
          </a:p>
        </p:txBody>
      </p:sp>
    </p:spTree>
    <p:extLst>
      <p:ext uri="{BB962C8B-B14F-4D97-AF65-F5344CB8AC3E}">
        <p14:creationId xmlns:p14="http://schemas.microsoft.com/office/powerpoint/2010/main" val="1640940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causes the differences between the 2 simulations??</a:t>
            </a:r>
          </a:p>
          <a:p>
            <a:endParaRPr lang="en-US" baseline="0" dirty="0" smtClean="0"/>
          </a:p>
          <a:p>
            <a:r>
              <a:rPr lang="en-US" baseline="0" dirty="0" smtClean="0"/>
              <a:t>Penny et al. (2016) looked at sensitivity of TC formation to microphysics – found that stronger convective processes related to </a:t>
            </a:r>
            <a:r>
              <a:rPr lang="en-US" baseline="0" dirty="0" err="1" smtClean="0"/>
              <a:t>graupel</a:t>
            </a:r>
            <a:r>
              <a:rPr lang="en-US" baseline="0" dirty="0" smtClean="0"/>
              <a:t> differences in schemes led to intensification. </a:t>
            </a:r>
            <a:endParaRPr lang="en-US" dirty="0"/>
          </a:p>
        </p:txBody>
      </p:sp>
      <p:sp>
        <p:nvSpPr>
          <p:cNvPr id="4" name="Slide Number Placeholder 3"/>
          <p:cNvSpPr>
            <a:spLocks noGrp="1"/>
          </p:cNvSpPr>
          <p:nvPr>
            <p:ph type="sldNum" sz="quarter" idx="10"/>
          </p:nvPr>
        </p:nvSpPr>
        <p:spPr/>
        <p:txBody>
          <a:bodyPr/>
          <a:lstStyle/>
          <a:p>
            <a:fld id="{05BED79B-8FBA-2043-A2A2-9EBC5AD1ED52}" type="slidenum">
              <a:rPr lang="en-US" smtClean="0"/>
              <a:pPr/>
              <a:t>24</a:t>
            </a:fld>
            <a:endParaRPr lang="en-US"/>
          </a:p>
        </p:txBody>
      </p:sp>
    </p:spTree>
    <p:extLst>
      <p:ext uri="{BB962C8B-B14F-4D97-AF65-F5344CB8AC3E}">
        <p14:creationId xmlns:p14="http://schemas.microsoft.com/office/powerpoint/2010/main" val="3007798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caps air beneath it due to the formation of a mid-level warm anomaly. Promotes high </a:t>
            </a:r>
            <a:r>
              <a:rPr lang="en-US" dirty="0" err="1" smtClean="0"/>
              <a:t>thetae</a:t>
            </a:r>
            <a:r>
              <a:rPr lang="en-US" dirty="0" smtClean="0"/>
              <a:t> reservoir</a:t>
            </a:r>
            <a:r>
              <a:rPr lang="en-US" baseline="0" dirty="0" smtClean="0"/>
              <a:t> and </a:t>
            </a:r>
            <a:r>
              <a:rPr lang="en-US" dirty="0" smtClean="0"/>
              <a:t>increased convective development on subsidence flank, </a:t>
            </a:r>
            <a:r>
              <a:rPr lang="en-US" dirty="0" err="1" smtClean="0"/>
              <a:t>downshear</a:t>
            </a:r>
            <a:r>
              <a:rPr lang="en-US" dirty="0" smtClean="0"/>
              <a:t> right. These results tend to agree with Dolling and Barnes (2012) and Kerns and Chen (2015) regarding early intensification mechanisms. </a:t>
            </a:r>
          </a:p>
          <a:p>
            <a:endParaRPr lang="en-US" dirty="0" smtClean="0"/>
          </a:p>
          <a:p>
            <a:r>
              <a:rPr lang="en-US" dirty="0" smtClean="0"/>
              <a:t>– a result differing from Penny et al. (2016).</a:t>
            </a:r>
            <a:endParaRPr lang="en-US" dirty="0"/>
          </a:p>
        </p:txBody>
      </p:sp>
      <p:sp>
        <p:nvSpPr>
          <p:cNvPr id="4" name="Slide Number Placeholder 3"/>
          <p:cNvSpPr>
            <a:spLocks noGrp="1"/>
          </p:cNvSpPr>
          <p:nvPr>
            <p:ph type="sldNum" sz="quarter" idx="10"/>
          </p:nvPr>
        </p:nvSpPr>
        <p:spPr/>
        <p:txBody>
          <a:bodyPr/>
          <a:lstStyle/>
          <a:p>
            <a:fld id="{05BED79B-8FBA-2043-A2A2-9EBC5AD1ED52}" type="slidenum">
              <a:rPr lang="en-US" smtClean="0"/>
              <a:pPr/>
              <a:t>25</a:t>
            </a:fld>
            <a:endParaRPr lang="en-US"/>
          </a:p>
        </p:txBody>
      </p:sp>
    </p:spTree>
    <p:extLst>
      <p:ext uri="{BB962C8B-B14F-4D97-AF65-F5344CB8AC3E}">
        <p14:creationId xmlns:p14="http://schemas.microsoft.com/office/powerpoint/2010/main" val="3007798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a:t>
            </a:r>
            <a:r>
              <a:rPr lang="en-US" baseline="0" dirty="0" smtClean="0"/>
              <a:t> = favorable thermodynamic comparison to P-3 reflectivity and GH </a:t>
            </a:r>
            <a:r>
              <a:rPr lang="en-US" baseline="0" dirty="0" err="1" smtClean="0"/>
              <a:t>dropsondes</a:t>
            </a:r>
            <a:r>
              <a:rPr lang="en-US" baseline="0" dirty="0" smtClean="0"/>
              <a:t> on 14</a:t>
            </a:r>
            <a:r>
              <a:rPr lang="en-US" baseline="30000" dirty="0" smtClean="0"/>
              <a:t>th</a:t>
            </a:r>
            <a:r>
              <a:rPr lang="en-US" baseline="0" dirty="0" smtClean="0"/>
              <a:t>-15</a:t>
            </a:r>
            <a:r>
              <a:rPr lang="en-US" baseline="30000" dirty="0" smtClean="0"/>
              <a:t>th</a:t>
            </a:r>
            <a:r>
              <a:rPr lang="en-US" baseline="0" dirty="0" smtClean="0"/>
              <a:t> flight</a:t>
            </a:r>
            <a:endParaRPr lang="en-US" dirty="0"/>
          </a:p>
        </p:txBody>
      </p:sp>
      <p:sp>
        <p:nvSpPr>
          <p:cNvPr id="4" name="Slide Number Placeholder 3"/>
          <p:cNvSpPr>
            <a:spLocks noGrp="1"/>
          </p:cNvSpPr>
          <p:nvPr>
            <p:ph type="sldNum" sz="quarter" idx="10"/>
          </p:nvPr>
        </p:nvSpPr>
        <p:spPr/>
        <p:txBody>
          <a:bodyPr/>
          <a:lstStyle/>
          <a:p>
            <a:fld id="{05BED79B-8FBA-2043-A2A2-9EBC5AD1ED52}" type="slidenum">
              <a:rPr lang="en-US" smtClean="0"/>
              <a:pPr/>
              <a:t>10</a:t>
            </a:fld>
            <a:endParaRPr lang="en-US"/>
          </a:p>
        </p:txBody>
      </p:sp>
    </p:spTree>
    <p:extLst>
      <p:ext uri="{BB962C8B-B14F-4D97-AF65-F5344CB8AC3E}">
        <p14:creationId xmlns:p14="http://schemas.microsoft.com/office/powerpoint/2010/main" val="4026895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thing is even</a:t>
            </a:r>
            <a:r>
              <a:rPr lang="en-US" baseline="0" dirty="0" smtClean="0"/>
              <a:t> though there are differences with the model v </a:t>
            </a:r>
            <a:r>
              <a:rPr lang="en-US" baseline="0" dirty="0" err="1" smtClean="0"/>
              <a:t>obs</a:t>
            </a:r>
            <a:r>
              <a:rPr lang="en-US" baseline="0" dirty="0" smtClean="0"/>
              <a:t>, the model </a:t>
            </a:r>
            <a:r>
              <a:rPr lang="en-US" dirty="0" smtClean="0"/>
              <a:t>show common results</a:t>
            </a:r>
            <a:r>
              <a:rPr lang="en-US" baseline="0" dirty="0" smtClean="0"/>
              <a:t> and changes/tendencies</a:t>
            </a:r>
            <a:endParaRPr lang="en-US" dirty="0"/>
          </a:p>
        </p:txBody>
      </p:sp>
      <p:sp>
        <p:nvSpPr>
          <p:cNvPr id="4" name="Slide Number Placeholder 3"/>
          <p:cNvSpPr>
            <a:spLocks noGrp="1"/>
          </p:cNvSpPr>
          <p:nvPr>
            <p:ph type="sldNum" sz="quarter" idx="10"/>
          </p:nvPr>
        </p:nvSpPr>
        <p:spPr/>
        <p:txBody>
          <a:bodyPr/>
          <a:lstStyle/>
          <a:p>
            <a:fld id="{05BED79B-8FBA-2043-A2A2-9EBC5AD1ED52}" type="slidenum">
              <a:rPr lang="en-US" smtClean="0"/>
              <a:pPr/>
              <a:t>12</a:t>
            </a:fld>
            <a:endParaRPr lang="en-US"/>
          </a:p>
        </p:txBody>
      </p:sp>
    </p:spTree>
    <p:extLst>
      <p:ext uri="{BB962C8B-B14F-4D97-AF65-F5344CB8AC3E}">
        <p14:creationId xmlns:p14="http://schemas.microsoft.com/office/powerpoint/2010/main" val="2115275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while magnitudes aren’t overly different, About a 4-5 knot difference by 12 UTC on the 13</a:t>
            </a:r>
            <a:r>
              <a:rPr lang="en-US" baseline="30000" dirty="0" smtClean="0"/>
              <a:t>th</a:t>
            </a:r>
            <a:r>
              <a:rPr lang="en-US" baseline="0" dirty="0" smtClean="0"/>
              <a:t>. Doesn’t seem drastic but with baseline values around 15 knots this is a 30% greater shear!!!!</a:t>
            </a:r>
          </a:p>
          <a:p>
            <a:endParaRPr lang="en-US" baseline="0" dirty="0" smtClean="0"/>
          </a:p>
          <a:p>
            <a:r>
              <a:rPr lang="en-US" baseline="0" dirty="0" smtClean="0"/>
              <a:t>Track </a:t>
            </a:r>
            <a:r>
              <a:rPr lang="en-US" baseline="0" dirty="0" err="1" smtClean="0"/>
              <a:t>doesn</a:t>
            </a:r>
            <a:r>
              <a:rPr lang="fr-FR" baseline="0" dirty="0" smtClean="0"/>
              <a:t>’</a:t>
            </a:r>
            <a:r>
              <a:rPr lang="en-US" baseline="0" dirty="0" smtClean="0"/>
              <a:t>t appear to play a significant roll in differences – show large scale plots to see if large scale features change or maybe it’s just very sensitive to small change in track. Small window of opportunity for development. One of many reasons we have so many failed genesis cases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AA95DF5-B5E9-F040-AD8E-772192630EFF}" type="slidenum">
              <a:rPr lang="en-US" smtClean="0"/>
              <a:pPr/>
              <a:t>13</a:t>
            </a:fld>
            <a:endParaRPr lang="en-US"/>
          </a:p>
        </p:txBody>
      </p:sp>
    </p:spTree>
    <p:extLst>
      <p:ext uri="{BB962C8B-B14F-4D97-AF65-F5344CB8AC3E}">
        <p14:creationId xmlns:p14="http://schemas.microsoft.com/office/powerpoint/2010/main" val="2193424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 are displaced </a:t>
            </a:r>
            <a:r>
              <a:rPr lang="en-US" dirty="0" err="1" smtClean="0"/>
              <a:t>appx</a:t>
            </a:r>
            <a:r>
              <a:rPr lang="en-US" dirty="0" smtClean="0"/>
              <a:t> 50 km around 0500 UTC. </a:t>
            </a:r>
          </a:p>
          <a:p>
            <a:endParaRPr lang="en-US" dirty="0" smtClean="0"/>
          </a:p>
          <a:p>
            <a:r>
              <a:rPr lang="en-US" dirty="0" smtClean="0"/>
              <a:t>S1 propagates more DSL and</a:t>
            </a:r>
            <a:r>
              <a:rPr lang="en-US" baseline="0" dirty="0" smtClean="0"/>
              <a:t> expands</a:t>
            </a:r>
            <a:r>
              <a:rPr lang="en-US" dirty="0" smtClean="0"/>
              <a:t>.</a:t>
            </a:r>
            <a:r>
              <a:rPr lang="en-US" baseline="0" dirty="0" smtClean="0"/>
              <a:t> F1 remains DS – DSR and does not expand.</a:t>
            </a:r>
            <a:endParaRPr lang="en-US" dirty="0"/>
          </a:p>
        </p:txBody>
      </p:sp>
      <p:sp>
        <p:nvSpPr>
          <p:cNvPr id="4" name="Slide Number Placeholder 3"/>
          <p:cNvSpPr>
            <a:spLocks noGrp="1"/>
          </p:cNvSpPr>
          <p:nvPr>
            <p:ph type="sldNum" sz="quarter" idx="10"/>
          </p:nvPr>
        </p:nvSpPr>
        <p:spPr/>
        <p:txBody>
          <a:bodyPr/>
          <a:lstStyle/>
          <a:p>
            <a:fld id="{05BED79B-8FBA-2043-A2A2-9EBC5AD1ED52}" type="slidenum">
              <a:rPr lang="en-US" smtClean="0"/>
              <a:pPr/>
              <a:t>14</a:t>
            </a:fld>
            <a:endParaRPr lang="en-US"/>
          </a:p>
        </p:txBody>
      </p:sp>
    </p:spTree>
    <p:extLst>
      <p:ext uri="{BB962C8B-B14F-4D97-AF65-F5344CB8AC3E}">
        <p14:creationId xmlns:p14="http://schemas.microsoft.com/office/powerpoint/2010/main" val="1890457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Area of </a:t>
            </a:r>
            <a:r>
              <a:rPr lang="en-US" dirty="0" err="1" smtClean="0"/>
              <a:t>mesoscale</a:t>
            </a:r>
            <a:r>
              <a:rPr lang="en-US" dirty="0" smtClean="0"/>
              <a:t> descent caps air beneath it allowing for build up of theta e via sea surface fluxes. High </a:t>
            </a:r>
            <a:r>
              <a:rPr lang="en-US" dirty="0" err="1" smtClean="0"/>
              <a:t>thetae</a:t>
            </a:r>
            <a:r>
              <a:rPr lang="en-US" dirty="0" smtClean="0"/>
              <a:t> reservoir</a:t>
            </a:r>
            <a:r>
              <a:rPr lang="en-US" baseline="0" dirty="0" smtClean="0"/>
              <a:t> is not in high wind area of storm, however, as would be expected by WISHE – check this; does it eventually get </a:t>
            </a:r>
            <a:r>
              <a:rPr lang="en-US" baseline="0" dirty="0" err="1" smtClean="0"/>
              <a:t>advected</a:t>
            </a:r>
            <a:r>
              <a:rPr lang="en-US" baseline="0" dirty="0" smtClean="0"/>
              <a:t> into higher winds?</a:t>
            </a:r>
            <a:endParaRPr lang="en-US" dirty="0" smtClean="0"/>
          </a:p>
          <a:p>
            <a:endParaRPr lang="en-US" dirty="0"/>
          </a:p>
        </p:txBody>
      </p:sp>
      <p:sp>
        <p:nvSpPr>
          <p:cNvPr id="4" name="Slide Number Placeholder 3"/>
          <p:cNvSpPr>
            <a:spLocks noGrp="1"/>
          </p:cNvSpPr>
          <p:nvPr>
            <p:ph type="sldNum" sz="quarter" idx="10"/>
          </p:nvPr>
        </p:nvSpPr>
        <p:spPr/>
        <p:txBody>
          <a:bodyPr/>
          <a:lstStyle/>
          <a:p>
            <a:fld id="{05BED79B-8FBA-2043-A2A2-9EBC5AD1ED52}" type="slidenum">
              <a:rPr lang="en-US" smtClean="0"/>
              <a:pPr/>
              <a:t>15</a:t>
            </a:fld>
            <a:endParaRPr lang="en-US"/>
          </a:p>
        </p:txBody>
      </p:sp>
    </p:spTree>
    <p:extLst>
      <p:ext uri="{BB962C8B-B14F-4D97-AF65-F5344CB8AC3E}">
        <p14:creationId xmlns:p14="http://schemas.microsoft.com/office/powerpoint/2010/main" val="2620857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Significant </a:t>
            </a:r>
            <a:r>
              <a:rPr lang="en-US" dirty="0" err="1" smtClean="0"/>
              <a:t>thetae</a:t>
            </a:r>
            <a:r>
              <a:rPr lang="en-US" dirty="0" smtClean="0"/>
              <a:t> differences</a:t>
            </a:r>
          </a:p>
          <a:p>
            <a:endParaRPr lang="en-US" dirty="0" smtClean="0"/>
          </a:p>
          <a:p>
            <a:r>
              <a:rPr lang="en-US" dirty="0" smtClean="0"/>
              <a:t>Also model</a:t>
            </a:r>
            <a:r>
              <a:rPr lang="en-US" baseline="0" dirty="0" smtClean="0"/>
              <a:t> agrees well with the </a:t>
            </a:r>
            <a:r>
              <a:rPr lang="en-US" baseline="0" dirty="0" err="1" smtClean="0"/>
              <a:t>obs</a:t>
            </a:r>
            <a:r>
              <a:rPr lang="en-US" baseline="0" dirty="0" smtClean="0"/>
              <a:t> showing a right of shear maximum</a:t>
            </a:r>
            <a:endParaRPr lang="en-US" dirty="0" smtClean="0"/>
          </a:p>
          <a:p>
            <a:endParaRPr lang="en-US" dirty="0" smtClean="0"/>
          </a:p>
          <a:p>
            <a:r>
              <a:rPr lang="en-US" sz="1200" kern="1200" dirty="0" smtClean="0">
                <a:solidFill>
                  <a:schemeClr val="tx1"/>
                </a:solidFill>
                <a:latin typeface="+mn-lt"/>
                <a:ea typeface="+mn-ea"/>
                <a:cs typeface="+mn-cs"/>
              </a:rPr>
              <a:t>Under the MCV and </a:t>
            </a:r>
            <a:r>
              <a:rPr lang="en-US" sz="1200" kern="1200" dirty="0" err="1" smtClean="0">
                <a:solidFill>
                  <a:schemeClr val="tx1"/>
                </a:solidFill>
                <a:latin typeface="+mn-lt"/>
                <a:ea typeface="+mn-ea"/>
                <a:cs typeface="+mn-cs"/>
              </a:rPr>
              <a:t>stratiform</a:t>
            </a:r>
            <a:r>
              <a:rPr lang="en-US" sz="1200" kern="1200" dirty="0" smtClean="0">
                <a:solidFill>
                  <a:schemeClr val="tx1"/>
                </a:solidFill>
                <a:latin typeface="+mn-lt"/>
                <a:ea typeface="+mn-ea"/>
                <a:cs typeface="+mn-cs"/>
              </a:rPr>
              <a:t> rain there is sinking air that blocks deep convection, which allows the moist entropy to increase via the surface fluxes. This creates a situation where the conditional instability builds, akin to the tornado proximity sounding discussed by </a:t>
            </a:r>
            <a:r>
              <a:rPr lang="en-US" sz="1200" u="sng" kern="1200" dirty="0" err="1" smtClean="0">
                <a:solidFill>
                  <a:schemeClr val="tx1"/>
                </a:solidFill>
                <a:latin typeface="+mn-lt"/>
                <a:ea typeface="+mn-ea"/>
                <a:cs typeface="+mn-cs"/>
              </a:rPr>
              <a:t>Fawbush</a:t>
            </a:r>
            <a:r>
              <a:rPr lang="en-US" sz="1200" u="sng" kern="1200" dirty="0" smtClean="0">
                <a:solidFill>
                  <a:schemeClr val="tx1"/>
                </a:solidFill>
                <a:latin typeface="+mn-lt"/>
                <a:ea typeface="+mn-ea"/>
                <a:cs typeface="+mn-cs"/>
              </a:rPr>
              <a:t> and Miller (1952). Eventually as the subsidence weakens and or the moist entropy reaches extreme values, new convection breaks out along the edge of the subsidence region dominated by large CIN. The development of </a:t>
            </a:r>
            <a:r>
              <a:rPr lang="en-US" sz="1200" u="sng" kern="1200" dirty="0" err="1" smtClean="0">
                <a:solidFill>
                  <a:schemeClr val="tx1"/>
                </a:solidFill>
                <a:latin typeface="+mn-lt"/>
                <a:ea typeface="+mn-ea"/>
                <a:cs typeface="+mn-cs"/>
              </a:rPr>
              <a:t>Cbs</a:t>
            </a:r>
            <a:r>
              <a:rPr lang="en-US" sz="1200" u="sng" kern="1200" dirty="0" smtClean="0">
                <a:solidFill>
                  <a:schemeClr val="tx1"/>
                </a:solidFill>
                <a:latin typeface="+mn-lt"/>
                <a:ea typeface="+mn-ea"/>
                <a:cs typeface="+mn-cs"/>
              </a:rPr>
              <a:t> around the edge of the circulation rather than the center eliminates the problematic issue of having deep convection form in the very center of the nascent TC only later to be replaced by an unsaturated, warm, and dry layer that is typical of the upper portion of an eye</a:t>
            </a:r>
            <a:endParaRPr lang="en-US" dirty="0"/>
          </a:p>
        </p:txBody>
      </p:sp>
      <p:sp>
        <p:nvSpPr>
          <p:cNvPr id="4" name="Slide Number Placeholder 3"/>
          <p:cNvSpPr>
            <a:spLocks noGrp="1"/>
          </p:cNvSpPr>
          <p:nvPr>
            <p:ph type="sldNum" sz="quarter" idx="10"/>
          </p:nvPr>
        </p:nvSpPr>
        <p:spPr/>
        <p:txBody>
          <a:bodyPr/>
          <a:lstStyle/>
          <a:p>
            <a:fld id="{05BED79B-8FBA-2043-A2A2-9EBC5AD1ED52}" type="slidenum">
              <a:rPr lang="en-US" smtClean="0"/>
              <a:pPr/>
              <a:t>17</a:t>
            </a:fld>
            <a:endParaRPr lang="en-US"/>
          </a:p>
        </p:txBody>
      </p:sp>
    </p:spTree>
    <p:extLst>
      <p:ext uri="{BB962C8B-B14F-4D97-AF65-F5344CB8AC3E}">
        <p14:creationId xmlns:p14="http://schemas.microsoft.com/office/powerpoint/2010/main" val="3605484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Shear vector pointing up – all</a:t>
            </a:r>
            <a:r>
              <a:rPr lang="en-US" baseline="0" dirty="0" smtClean="0"/>
              <a:t> rotated </a:t>
            </a:r>
            <a:r>
              <a:rPr lang="en-US" baseline="0" dirty="0" err="1" smtClean="0"/>
              <a:t>wrt</a:t>
            </a:r>
            <a:r>
              <a:rPr lang="en-US" baseline="0" dirty="0" smtClean="0"/>
              <a:t> shear. Explain each of the 4 panels one by one.</a:t>
            </a:r>
          </a:p>
          <a:p>
            <a:endParaRPr lang="en-US" baseline="0" dirty="0" smtClean="0"/>
          </a:p>
          <a:p>
            <a:pPr marL="228600" indent="-228600">
              <a:buAutoNum type="arabicPeriod"/>
            </a:pPr>
            <a:r>
              <a:rPr lang="en-US" baseline="0" dirty="0" smtClean="0"/>
              <a:t>Dipole / displacement vertically in heating. Upper level center aligned with upper level heating, low-mid center collocated with low-mid warm anomaly. </a:t>
            </a:r>
          </a:p>
          <a:p>
            <a:pPr marL="228600" indent="-228600">
              <a:buAutoNum type="arabicPeriod"/>
            </a:pPr>
            <a:r>
              <a:rPr lang="en-US" baseline="0" dirty="0" smtClean="0"/>
              <a:t>Upper level warm anomaly primarily </a:t>
            </a:r>
            <a:r>
              <a:rPr lang="en-US" baseline="0" dirty="0" err="1" smtClean="0"/>
              <a:t>diabatic</a:t>
            </a:r>
            <a:r>
              <a:rPr lang="en-US" baseline="0" dirty="0" smtClean="0"/>
              <a:t> heating from deep convection and precipitation. In fact </a:t>
            </a:r>
            <a:r>
              <a:rPr lang="en-US" baseline="0" dirty="0" err="1" smtClean="0"/>
              <a:t>diabatic</a:t>
            </a:r>
            <a:r>
              <a:rPr lang="en-US" baseline="0" dirty="0" smtClean="0"/>
              <a:t> cooling in response to the upper level anvil and precipitation </a:t>
            </a:r>
            <a:r>
              <a:rPr lang="en-US" baseline="0" dirty="0" err="1" smtClean="0"/>
              <a:t>evaporatively</a:t>
            </a:r>
            <a:r>
              <a:rPr lang="en-US" baseline="0" dirty="0" smtClean="0"/>
              <a:t> cooling is seen over the low-mid level warm anomaly</a:t>
            </a:r>
          </a:p>
          <a:p>
            <a:pPr marL="228600" indent="-228600">
              <a:buAutoNum type="arabicPeriod"/>
            </a:pPr>
            <a:r>
              <a:rPr lang="en-US" baseline="0" dirty="0" smtClean="0"/>
              <a:t>Precipitation primarily </a:t>
            </a:r>
            <a:r>
              <a:rPr lang="en-US" baseline="0" dirty="0" err="1" smtClean="0"/>
              <a:t>downshear</a:t>
            </a:r>
            <a:r>
              <a:rPr lang="en-US" baseline="0" dirty="0" smtClean="0"/>
              <a:t>, asymmetric and </a:t>
            </a:r>
            <a:r>
              <a:rPr lang="en-US" baseline="0" dirty="0" err="1" smtClean="0"/>
              <a:t>stratiform</a:t>
            </a:r>
            <a:r>
              <a:rPr lang="en-US" baseline="0" dirty="0" smtClean="0"/>
              <a:t>. Black line indicates cross section.</a:t>
            </a:r>
          </a:p>
          <a:p>
            <a:pPr marL="228600" indent="-228600">
              <a:buAutoNum type="arabicPeriod"/>
            </a:pPr>
            <a:r>
              <a:rPr lang="en-US" baseline="0" dirty="0" smtClean="0"/>
              <a:t>Anvil and </a:t>
            </a:r>
            <a:r>
              <a:rPr lang="en-US" baseline="0" dirty="0" err="1" smtClean="0"/>
              <a:t>stratiform</a:t>
            </a:r>
            <a:r>
              <a:rPr lang="en-US" baseline="0" dirty="0" smtClean="0"/>
              <a:t> region over the </a:t>
            </a:r>
            <a:r>
              <a:rPr lang="en-US" baseline="0" dirty="0" err="1" smtClean="0"/>
              <a:t>mesoscale</a:t>
            </a:r>
            <a:r>
              <a:rPr lang="en-US" baseline="0" dirty="0" smtClean="0"/>
              <a:t> subsidence mid-level warm anomaly. Similar to Dolling and Barnes, Kerns and Chen.</a:t>
            </a:r>
            <a:endParaRPr lang="en-US" dirty="0"/>
          </a:p>
        </p:txBody>
      </p:sp>
      <p:sp>
        <p:nvSpPr>
          <p:cNvPr id="4" name="Slide Number Placeholder 3"/>
          <p:cNvSpPr>
            <a:spLocks noGrp="1"/>
          </p:cNvSpPr>
          <p:nvPr>
            <p:ph type="sldNum" sz="quarter" idx="10"/>
          </p:nvPr>
        </p:nvSpPr>
        <p:spPr/>
        <p:txBody>
          <a:bodyPr/>
          <a:lstStyle/>
          <a:p>
            <a:fld id="{05BED79B-8FBA-2043-A2A2-9EBC5AD1ED52}" type="slidenum">
              <a:rPr lang="en-US" smtClean="0"/>
              <a:pPr/>
              <a:t>18</a:t>
            </a:fld>
            <a:endParaRPr lang="en-US"/>
          </a:p>
        </p:txBody>
      </p:sp>
    </p:spTree>
    <p:extLst>
      <p:ext uri="{BB962C8B-B14F-4D97-AF65-F5344CB8AC3E}">
        <p14:creationId xmlns:p14="http://schemas.microsoft.com/office/powerpoint/2010/main" val="3372297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Upper level center rotated slightly </a:t>
            </a:r>
            <a:r>
              <a:rPr lang="en-US" dirty="0" err="1" smtClean="0"/>
              <a:t>upshear</a:t>
            </a:r>
            <a:r>
              <a:rPr lang="en-US" dirty="0" smtClean="0"/>
              <a:t> and nearer to the low-level center. Upper level temperature anomaly has also</a:t>
            </a:r>
            <a:r>
              <a:rPr lang="en-US" baseline="0" dirty="0" smtClean="0"/>
              <a:t> </a:t>
            </a:r>
            <a:r>
              <a:rPr lang="en-US" baseline="0" dirty="0" err="1" smtClean="0"/>
              <a:t>advected</a:t>
            </a:r>
            <a:r>
              <a:rPr lang="en-US" baseline="0" dirty="0" smtClean="0"/>
              <a:t> </a:t>
            </a:r>
            <a:r>
              <a:rPr lang="en-US" baseline="0" dirty="0" err="1" smtClean="0"/>
              <a:t>upshear</a:t>
            </a:r>
            <a:r>
              <a:rPr lang="en-US" baseline="0" dirty="0" smtClean="0"/>
              <a:t> and nearer the low-mid warm anomaly.</a:t>
            </a:r>
          </a:p>
          <a:p>
            <a:r>
              <a:rPr lang="en-US" dirty="0" smtClean="0"/>
              <a:t>2. </a:t>
            </a:r>
            <a:r>
              <a:rPr lang="en-US" dirty="0" err="1" smtClean="0"/>
              <a:t>Diabatic</a:t>
            </a:r>
            <a:r>
              <a:rPr lang="en-US" dirty="0" smtClean="0"/>
              <a:t> heating primarily </a:t>
            </a:r>
            <a:r>
              <a:rPr lang="en-US" dirty="0" err="1" smtClean="0"/>
              <a:t>downshear</a:t>
            </a:r>
            <a:r>
              <a:rPr lang="en-US" dirty="0" smtClean="0"/>
              <a:t> still</a:t>
            </a:r>
            <a:r>
              <a:rPr lang="en-US" baseline="0" dirty="0" smtClean="0"/>
              <a:t> but much nearer to the low level center than previously</a:t>
            </a:r>
          </a:p>
          <a:p>
            <a:r>
              <a:rPr lang="en-US" baseline="0" dirty="0" smtClean="0"/>
              <a:t>3. Convection now </a:t>
            </a:r>
            <a:r>
              <a:rPr lang="en-US" baseline="0" dirty="0" err="1" smtClean="0"/>
              <a:t>upshear</a:t>
            </a:r>
            <a:r>
              <a:rPr lang="en-US" baseline="0" dirty="0" smtClean="0"/>
              <a:t> </a:t>
            </a:r>
            <a:r>
              <a:rPr lang="en-US" baseline="0" dirty="0" err="1" smtClean="0"/>
              <a:t>wrt</a:t>
            </a:r>
            <a:r>
              <a:rPr lang="en-US" baseline="0" dirty="0" smtClean="0"/>
              <a:t> upper level center and nearing </a:t>
            </a:r>
            <a:r>
              <a:rPr lang="en-US" baseline="0" dirty="0" err="1" smtClean="0"/>
              <a:t>upshear</a:t>
            </a:r>
            <a:r>
              <a:rPr lang="en-US" baseline="0" dirty="0" smtClean="0"/>
              <a:t> </a:t>
            </a:r>
            <a:r>
              <a:rPr lang="en-US" baseline="0" dirty="0" err="1" smtClean="0"/>
              <a:t>wrt</a:t>
            </a:r>
            <a:r>
              <a:rPr lang="en-US" baseline="0" dirty="0" smtClean="0"/>
              <a:t> low level center.</a:t>
            </a:r>
          </a:p>
          <a:p>
            <a:r>
              <a:rPr lang="en-US" baseline="0" dirty="0" smtClean="0"/>
              <a:t>4. Increased deep convection </a:t>
            </a:r>
            <a:r>
              <a:rPr lang="en-US" baseline="0" dirty="0" err="1" smtClean="0"/>
              <a:t>downshear</a:t>
            </a:r>
            <a:endParaRPr lang="en-US" dirty="0"/>
          </a:p>
        </p:txBody>
      </p:sp>
      <p:sp>
        <p:nvSpPr>
          <p:cNvPr id="4" name="Slide Number Placeholder 3"/>
          <p:cNvSpPr>
            <a:spLocks noGrp="1"/>
          </p:cNvSpPr>
          <p:nvPr>
            <p:ph type="sldNum" sz="quarter" idx="10"/>
          </p:nvPr>
        </p:nvSpPr>
        <p:spPr/>
        <p:txBody>
          <a:bodyPr/>
          <a:lstStyle/>
          <a:p>
            <a:fld id="{05BED79B-8FBA-2043-A2A2-9EBC5AD1ED52}" type="slidenum">
              <a:rPr lang="en-US" smtClean="0"/>
              <a:pPr/>
              <a:t>19</a:t>
            </a:fld>
            <a:endParaRPr lang="en-US"/>
          </a:p>
        </p:txBody>
      </p:sp>
    </p:spTree>
    <p:extLst>
      <p:ext uri="{BB962C8B-B14F-4D97-AF65-F5344CB8AC3E}">
        <p14:creationId xmlns:p14="http://schemas.microsoft.com/office/powerpoint/2010/main" val="1598272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759A9B-5C04-B542-B6C2-8605D871DEFA}" type="datetimeFigureOut">
              <a:rPr lang="en-US" smtClean="0"/>
              <a:pPr/>
              <a:t>10/5/2016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41A0CA-2CF6-4245-8A8D-3CD09464CF54}" type="slidenum">
              <a:rPr lang="en-US" smtClean="0"/>
              <a:pPr/>
              <a:t>‹#›</a:t>
            </a:fld>
            <a:endParaRPr lang="en-US"/>
          </a:p>
        </p:txBody>
      </p:sp>
    </p:spTree>
    <p:extLst>
      <p:ext uri="{BB962C8B-B14F-4D97-AF65-F5344CB8AC3E}">
        <p14:creationId xmlns:p14="http://schemas.microsoft.com/office/powerpoint/2010/main" val="3436971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759A9B-5C04-B542-B6C2-8605D871DEFA}" type="datetimeFigureOut">
              <a:rPr lang="en-US" smtClean="0"/>
              <a:pPr/>
              <a:t>10/5/2016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41A0CA-2CF6-4245-8A8D-3CD09464CF54}" type="slidenum">
              <a:rPr lang="en-US" smtClean="0"/>
              <a:pPr/>
              <a:t>‹#›</a:t>
            </a:fld>
            <a:endParaRPr lang="en-US"/>
          </a:p>
        </p:txBody>
      </p:sp>
    </p:spTree>
    <p:extLst>
      <p:ext uri="{BB962C8B-B14F-4D97-AF65-F5344CB8AC3E}">
        <p14:creationId xmlns:p14="http://schemas.microsoft.com/office/powerpoint/2010/main" val="2201624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759A9B-5C04-B542-B6C2-8605D871DEFA}" type="datetimeFigureOut">
              <a:rPr lang="en-US" smtClean="0"/>
              <a:pPr/>
              <a:t>10/5/2016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41A0CA-2CF6-4245-8A8D-3CD09464CF54}" type="slidenum">
              <a:rPr lang="en-US" smtClean="0"/>
              <a:pPr/>
              <a:t>‹#›</a:t>
            </a:fld>
            <a:endParaRPr lang="en-US"/>
          </a:p>
        </p:txBody>
      </p:sp>
    </p:spTree>
    <p:extLst>
      <p:ext uri="{BB962C8B-B14F-4D97-AF65-F5344CB8AC3E}">
        <p14:creationId xmlns:p14="http://schemas.microsoft.com/office/powerpoint/2010/main" val="2567961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759A9B-5C04-B542-B6C2-8605D871DEFA}" type="datetimeFigureOut">
              <a:rPr lang="en-US" smtClean="0"/>
              <a:pPr/>
              <a:t>10/5/2016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41A0CA-2CF6-4245-8A8D-3CD09464CF54}" type="slidenum">
              <a:rPr lang="en-US" smtClean="0"/>
              <a:pPr/>
              <a:t>‹#›</a:t>
            </a:fld>
            <a:endParaRPr lang="en-US"/>
          </a:p>
        </p:txBody>
      </p:sp>
    </p:spTree>
    <p:extLst>
      <p:ext uri="{BB962C8B-B14F-4D97-AF65-F5344CB8AC3E}">
        <p14:creationId xmlns:p14="http://schemas.microsoft.com/office/powerpoint/2010/main" val="2502682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759A9B-5C04-B542-B6C2-8605D871DEFA}" type="datetimeFigureOut">
              <a:rPr lang="en-US" smtClean="0"/>
              <a:pPr/>
              <a:t>10/5/2016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41A0CA-2CF6-4245-8A8D-3CD09464CF54}" type="slidenum">
              <a:rPr lang="en-US" smtClean="0"/>
              <a:pPr/>
              <a:t>‹#›</a:t>
            </a:fld>
            <a:endParaRPr lang="en-US"/>
          </a:p>
        </p:txBody>
      </p:sp>
    </p:spTree>
    <p:extLst>
      <p:ext uri="{BB962C8B-B14F-4D97-AF65-F5344CB8AC3E}">
        <p14:creationId xmlns:p14="http://schemas.microsoft.com/office/powerpoint/2010/main" val="1727151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759A9B-5C04-B542-B6C2-8605D871DEFA}" type="datetimeFigureOut">
              <a:rPr lang="en-US" smtClean="0"/>
              <a:pPr/>
              <a:t>10/5/2016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41A0CA-2CF6-4245-8A8D-3CD09464CF54}" type="slidenum">
              <a:rPr lang="en-US" smtClean="0"/>
              <a:pPr/>
              <a:t>‹#›</a:t>
            </a:fld>
            <a:endParaRPr lang="en-US"/>
          </a:p>
        </p:txBody>
      </p:sp>
    </p:spTree>
    <p:extLst>
      <p:ext uri="{BB962C8B-B14F-4D97-AF65-F5344CB8AC3E}">
        <p14:creationId xmlns:p14="http://schemas.microsoft.com/office/powerpoint/2010/main" val="938429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759A9B-5C04-B542-B6C2-8605D871DEFA}" type="datetimeFigureOut">
              <a:rPr lang="en-US" smtClean="0"/>
              <a:pPr/>
              <a:t>10/5/2016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41A0CA-2CF6-4245-8A8D-3CD09464CF54}" type="slidenum">
              <a:rPr lang="en-US" smtClean="0"/>
              <a:pPr/>
              <a:t>‹#›</a:t>
            </a:fld>
            <a:endParaRPr lang="en-US"/>
          </a:p>
        </p:txBody>
      </p:sp>
    </p:spTree>
    <p:extLst>
      <p:ext uri="{BB962C8B-B14F-4D97-AF65-F5344CB8AC3E}">
        <p14:creationId xmlns:p14="http://schemas.microsoft.com/office/powerpoint/2010/main" val="3201335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759A9B-5C04-B542-B6C2-8605D871DEFA}" type="datetimeFigureOut">
              <a:rPr lang="en-US" smtClean="0"/>
              <a:pPr/>
              <a:t>10/5/2016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41A0CA-2CF6-4245-8A8D-3CD09464CF54}" type="slidenum">
              <a:rPr lang="en-US" smtClean="0"/>
              <a:pPr/>
              <a:t>‹#›</a:t>
            </a:fld>
            <a:endParaRPr lang="en-US"/>
          </a:p>
        </p:txBody>
      </p:sp>
    </p:spTree>
    <p:extLst>
      <p:ext uri="{BB962C8B-B14F-4D97-AF65-F5344CB8AC3E}">
        <p14:creationId xmlns:p14="http://schemas.microsoft.com/office/powerpoint/2010/main" val="2329577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759A9B-5C04-B542-B6C2-8605D871DEFA}" type="datetimeFigureOut">
              <a:rPr lang="en-US" smtClean="0"/>
              <a:pPr/>
              <a:t>10/5/2016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41A0CA-2CF6-4245-8A8D-3CD09464CF54}" type="slidenum">
              <a:rPr lang="en-US" smtClean="0"/>
              <a:pPr/>
              <a:t>‹#›</a:t>
            </a:fld>
            <a:endParaRPr lang="en-US"/>
          </a:p>
        </p:txBody>
      </p:sp>
    </p:spTree>
    <p:extLst>
      <p:ext uri="{BB962C8B-B14F-4D97-AF65-F5344CB8AC3E}">
        <p14:creationId xmlns:p14="http://schemas.microsoft.com/office/powerpoint/2010/main" val="3443739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759A9B-5C04-B542-B6C2-8605D871DEFA}" type="datetimeFigureOut">
              <a:rPr lang="en-US" smtClean="0"/>
              <a:pPr/>
              <a:t>10/5/2016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41A0CA-2CF6-4245-8A8D-3CD09464CF54}" type="slidenum">
              <a:rPr lang="en-US" smtClean="0"/>
              <a:pPr/>
              <a:t>‹#›</a:t>
            </a:fld>
            <a:endParaRPr lang="en-US"/>
          </a:p>
        </p:txBody>
      </p:sp>
    </p:spTree>
    <p:extLst>
      <p:ext uri="{BB962C8B-B14F-4D97-AF65-F5344CB8AC3E}">
        <p14:creationId xmlns:p14="http://schemas.microsoft.com/office/powerpoint/2010/main" val="660195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759A9B-5C04-B542-B6C2-8605D871DEFA}" type="datetimeFigureOut">
              <a:rPr lang="en-US" smtClean="0"/>
              <a:pPr/>
              <a:t>10/5/2016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41A0CA-2CF6-4245-8A8D-3CD09464CF54}" type="slidenum">
              <a:rPr lang="en-US" smtClean="0"/>
              <a:pPr/>
              <a:t>‹#›</a:t>
            </a:fld>
            <a:endParaRPr lang="en-US"/>
          </a:p>
        </p:txBody>
      </p:sp>
    </p:spTree>
    <p:extLst>
      <p:ext uri="{BB962C8B-B14F-4D97-AF65-F5344CB8AC3E}">
        <p14:creationId xmlns:p14="http://schemas.microsoft.com/office/powerpoint/2010/main" val="2434557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759A9B-5C04-B542-B6C2-8605D871DEFA}" type="datetimeFigureOut">
              <a:rPr lang="en-US" smtClean="0"/>
              <a:pPr/>
              <a:t>10/5/2016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41A0CA-2CF6-4245-8A8D-3CD09464CF54}" type="slidenum">
              <a:rPr lang="en-US" smtClean="0"/>
              <a:pPr/>
              <a:t>‹#›</a:t>
            </a:fld>
            <a:endParaRPr lang="en-US"/>
          </a:p>
        </p:txBody>
      </p:sp>
    </p:spTree>
    <p:extLst>
      <p:ext uri="{BB962C8B-B14F-4D97-AF65-F5344CB8AC3E}">
        <p14:creationId xmlns:p14="http://schemas.microsoft.com/office/powerpoint/2010/main" val="22799086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localhost/Users/treyalvey/Desktop/edouardvmodelclean2.gif" TargetMode="External"/><Relationship Id="rId1" Type="http://schemas.microsoft.com/office/2007/relationships/media" Target="file://localhost/Users/treyalvey/Desktop/edouardvmodelclean2.gif" TargetMode="External"/><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9.emf"/><Relationship Id="rId4" Type="http://schemas.openxmlformats.org/officeDocument/2006/relationships/image" Target="../media/image28.emf"/></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journals.ametsoc.org/doi/abs/10.1175/MWR-D-16-0017.1" TargetMode="External"/><Relationship Id="rId2" Type="http://schemas.openxmlformats.org/officeDocument/2006/relationships/hyperlink" Target="http://journals.ametsoc.org/doi/abs/10.1175/MWR-D-16-0018.1"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4.emf"/></Relationships>
</file>

<file path=ppt/slides/_rels/slide2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2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3556414"/>
            <a:ext cx="6552724" cy="3684943"/>
          </a:xfrm>
          <a:prstGeom prst="rect">
            <a:avLst/>
          </a:prstGeom>
        </p:spPr>
      </p:pic>
      <p:pic>
        <p:nvPicPr>
          <p:cNvPr id="11" name="Picture 10"/>
          <p:cNvPicPr>
            <a:picLocks noChangeAspect="1"/>
          </p:cNvPicPr>
          <p:nvPr/>
        </p:nvPicPr>
        <p:blipFill>
          <a:blip r:embed="rId3"/>
          <a:stretch>
            <a:fillRect/>
          </a:stretch>
        </p:blipFill>
        <p:spPr>
          <a:xfrm>
            <a:off x="6552724" y="3556414"/>
            <a:ext cx="2866067" cy="3684943"/>
          </a:xfrm>
          <a:prstGeom prst="rect">
            <a:avLst/>
          </a:prstGeom>
        </p:spPr>
      </p:pic>
      <p:sp>
        <p:nvSpPr>
          <p:cNvPr id="16" name="TextBox 15"/>
          <p:cNvSpPr txBox="1"/>
          <p:nvPr/>
        </p:nvSpPr>
        <p:spPr>
          <a:xfrm>
            <a:off x="1" y="3556414"/>
            <a:ext cx="1497724" cy="338554"/>
          </a:xfrm>
          <a:prstGeom prst="rect">
            <a:avLst/>
          </a:prstGeom>
          <a:noFill/>
        </p:spPr>
        <p:txBody>
          <a:bodyPr wrap="square" rtlCol="0">
            <a:spAutoFit/>
          </a:bodyPr>
          <a:lstStyle/>
          <a:p>
            <a:r>
              <a:rPr lang="en-US" sz="1600" b="1" dirty="0" smtClean="0">
                <a:solidFill>
                  <a:srgbClr val="FFFF00"/>
                </a:solidFill>
                <a:latin typeface="Arial"/>
                <a:cs typeface="Arial"/>
              </a:rPr>
              <a:t>S</a:t>
            </a:r>
            <a:r>
              <a:rPr lang="en-US" sz="1200" b="1" dirty="0" smtClean="0">
                <a:solidFill>
                  <a:srgbClr val="FFFF00"/>
                </a:solidFill>
                <a:latin typeface="Arial"/>
                <a:cs typeface="Arial"/>
              </a:rPr>
              <a:t>EPT. </a:t>
            </a:r>
            <a:r>
              <a:rPr lang="en-US" sz="1600" b="1" dirty="0" smtClean="0">
                <a:solidFill>
                  <a:srgbClr val="FFFF00"/>
                </a:solidFill>
                <a:latin typeface="Arial"/>
                <a:cs typeface="Arial"/>
              </a:rPr>
              <a:t>12</a:t>
            </a:r>
            <a:endParaRPr lang="en-US" sz="1600" b="1" dirty="0">
              <a:solidFill>
                <a:srgbClr val="FFFF00"/>
              </a:solidFill>
              <a:latin typeface="Arial"/>
              <a:cs typeface="Arial"/>
            </a:endParaRPr>
          </a:p>
        </p:txBody>
      </p:sp>
      <p:sp>
        <p:nvSpPr>
          <p:cNvPr id="18" name="TextBox 17"/>
          <p:cNvSpPr txBox="1"/>
          <p:nvPr/>
        </p:nvSpPr>
        <p:spPr>
          <a:xfrm>
            <a:off x="2324538" y="3556414"/>
            <a:ext cx="1497724" cy="338554"/>
          </a:xfrm>
          <a:prstGeom prst="rect">
            <a:avLst/>
          </a:prstGeom>
          <a:noFill/>
        </p:spPr>
        <p:txBody>
          <a:bodyPr wrap="square" rtlCol="0">
            <a:spAutoFit/>
          </a:bodyPr>
          <a:lstStyle/>
          <a:p>
            <a:r>
              <a:rPr lang="en-US" sz="1600" b="1" dirty="0" smtClean="0">
                <a:solidFill>
                  <a:srgbClr val="FFFF00"/>
                </a:solidFill>
                <a:latin typeface="Arial"/>
                <a:cs typeface="Arial"/>
              </a:rPr>
              <a:t>S</a:t>
            </a:r>
            <a:r>
              <a:rPr lang="en-US" sz="1200" b="1" dirty="0" smtClean="0">
                <a:solidFill>
                  <a:srgbClr val="FFFF00"/>
                </a:solidFill>
                <a:latin typeface="Arial"/>
                <a:cs typeface="Arial"/>
              </a:rPr>
              <a:t>EPT. </a:t>
            </a:r>
            <a:r>
              <a:rPr lang="en-US" sz="1600" b="1" dirty="0" smtClean="0">
                <a:solidFill>
                  <a:srgbClr val="FFFF00"/>
                </a:solidFill>
                <a:latin typeface="Arial"/>
                <a:cs typeface="Arial"/>
              </a:rPr>
              <a:t>13</a:t>
            </a:r>
            <a:endParaRPr lang="en-US" sz="1600" b="1" dirty="0">
              <a:solidFill>
                <a:srgbClr val="FFFF00"/>
              </a:solidFill>
              <a:latin typeface="Arial"/>
              <a:cs typeface="Arial"/>
            </a:endParaRPr>
          </a:p>
        </p:txBody>
      </p:sp>
      <p:sp>
        <p:nvSpPr>
          <p:cNvPr id="20" name="TextBox 19"/>
          <p:cNvSpPr txBox="1"/>
          <p:nvPr/>
        </p:nvSpPr>
        <p:spPr>
          <a:xfrm>
            <a:off x="4610538" y="3556414"/>
            <a:ext cx="1497724" cy="338554"/>
          </a:xfrm>
          <a:prstGeom prst="rect">
            <a:avLst/>
          </a:prstGeom>
          <a:noFill/>
        </p:spPr>
        <p:txBody>
          <a:bodyPr wrap="square" rtlCol="0">
            <a:spAutoFit/>
          </a:bodyPr>
          <a:lstStyle/>
          <a:p>
            <a:r>
              <a:rPr lang="en-US" sz="1600" b="1" dirty="0" smtClean="0">
                <a:solidFill>
                  <a:srgbClr val="FFFF00"/>
                </a:solidFill>
                <a:latin typeface="Arial"/>
                <a:cs typeface="Arial"/>
              </a:rPr>
              <a:t>S</a:t>
            </a:r>
            <a:r>
              <a:rPr lang="en-US" sz="1200" b="1" dirty="0" smtClean="0">
                <a:solidFill>
                  <a:srgbClr val="FFFF00"/>
                </a:solidFill>
                <a:latin typeface="Arial"/>
                <a:cs typeface="Arial"/>
              </a:rPr>
              <a:t>EPT. </a:t>
            </a:r>
            <a:r>
              <a:rPr lang="en-US" sz="1600" b="1" dirty="0" smtClean="0">
                <a:solidFill>
                  <a:srgbClr val="FFFF00"/>
                </a:solidFill>
                <a:latin typeface="Arial"/>
                <a:cs typeface="Arial"/>
              </a:rPr>
              <a:t>14</a:t>
            </a:r>
            <a:endParaRPr lang="en-US" sz="1600" b="1" dirty="0">
              <a:solidFill>
                <a:srgbClr val="FFFF00"/>
              </a:solidFill>
              <a:latin typeface="Arial"/>
              <a:cs typeface="Arial"/>
            </a:endParaRPr>
          </a:p>
        </p:txBody>
      </p:sp>
      <p:sp>
        <p:nvSpPr>
          <p:cNvPr id="21" name="TextBox 20"/>
          <p:cNvSpPr txBox="1"/>
          <p:nvPr/>
        </p:nvSpPr>
        <p:spPr>
          <a:xfrm>
            <a:off x="6552724" y="3556414"/>
            <a:ext cx="1497724" cy="338554"/>
          </a:xfrm>
          <a:prstGeom prst="rect">
            <a:avLst/>
          </a:prstGeom>
          <a:noFill/>
        </p:spPr>
        <p:txBody>
          <a:bodyPr wrap="square" rtlCol="0">
            <a:spAutoFit/>
          </a:bodyPr>
          <a:lstStyle/>
          <a:p>
            <a:r>
              <a:rPr lang="en-US" sz="1600" b="1" dirty="0" smtClean="0">
                <a:solidFill>
                  <a:srgbClr val="FFFF00"/>
                </a:solidFill>
                <a:latin typeface="Arial"/>
                <a:cs typeface="Arial"/>
              </a:rPr>
              <a:t>S</a:t>
            </a:r>
            <a:r>
              <a:rPr lang="en-US" sz="1200" b="1" dirty="0" smtClean="0">
                <a:solidFill>
                  <a:srgbClr val="FFFF00"/>
                </a:solidFill>
                <a:latin typeface="Arial"/>
                <a:cs typeface="Arial"/>
              </a:rPr>
              <a:t>EPT. </a:t>
            </a:r>
            <a:r>
              <a:rPr lang="en-US" sz="1600" b="1" dirty="0" smtClean="0">
                <a:solidFill>
                  <a:srgbClr val="FFFF00"/>
                </a:solidFill>
                <a:latin typeface="Arial"/>
                <a:cs typeface="Arial"/>
              </a:rPr>
              <a:t>15</a:t>
            </a:r>
            <a:endParaRPr lang="en-US" sz="1600" b="1" dirty="0">
              <a:solidFill>
                <a:srgbClr val="FFFF00"/>
              </a:solidFill>
              <a:latin typeface="Arial"/>
              <a:cs typeface="Arial"/>
            </a:endParaRPr>
          </a:p>
        </p:txBody>
      </p:sp>
      <p:sp>
        <p:nvSpPr>
          <p:cNvPr id="22" name="TextBox 21"/>
          <p:cNvSpPr txBox="1"/>
          <p:nvPr/>
        </p:nvSpPr>
        <p:spPr>
          <a:xfrm>
            <a:off x="0" y="7003376"/>
            <a:ext cx="3985172" cy="246221"/>
          </a:xfrm>
          <a:prstGeom prst="rect">
            <a:avLst/>
          </a:prstGeom>
          <a:noFill/>
        </p:spPr>
        <p:txBody>
          <a:bodyPr wrap="square" rtlCol="0">
            <a:spAutoFit/>
          </a:bodyPr>
          <a:lstStyle/>
          <a:p>
            <a:r>
              <a:rPr lang="en-US" sz="1000" dirty="0" smtClean="0">
                <a:solidFill>
                  <a:srgbClr val="CCFFCC"/>
                </a:solidFill>
                <a:latin typeface="Arial"/>
                <a:cs typeface="Arial"/>
              </a:rPr>
              <a:t>Courtesy NASA’s Goddard MODIS Rapid Response Team</a:t>
            </a:r>
            <a:endParaRPr lang="en-US" sz="1000" dirty="0">
              <a:solidFill>
                <a:srgbClr val="CCFFCC"/>
              </a:solidFill>
              <a:latin typeface="Arial"/>
              <a:cs typeface="Arial"/>
            </a:endParaRPr>
          </a:p>
        </p:txBody>
      </p:sp>
      <p:pic>
        <p:nvPicPr>
          <p:cNvPr id="23" name="Picture 22"/>
          <p:cNvPicPr>
            <a:picLocks noChangeAspect="1"/>
          </p:cNvPicPr>
          <p:nvPr/>
        </p:nvPicPr>
        <p:blipFill>
          <a:blip r:embed="rId4"/>
          <a:stretch>
            <a:fillRect/>
          </a:stretch>
        </p:blipFill>
        <p:spPr>
          <a:xfrm>
            <a:off x="238124" y="1339597"/>
            <a:ext cx="884959" cy="884959"/>
          </a:xfrm>
          <a:prstGeom prst="rect">
            <a:avLst/>
          </a:prstGeom>
        </p:spPr>
      </p:pic>
      <p:pic>
        <p:nvPicPr>
          <p:cNvPr id="24" name="Picture 23"/>
          <p:cNvPicPr>
            <a:picLocks noChangeAspect="1"/>
          </p:cNvPicPr>
          <p:nvPr/>
        </p:nvPicPr>
        <p:blipFill>
          <a:blip r:embed="rId5"/>
          <a:stretch>
            <a:fillRect/>
          </a:stretch>
        </p:blipFill>
        <p:spPr>
          <a:xfrm>
            <a:off x="7589383" y="1337147"/>
            <a:ext cx="1554617" cy="1835493"/>
          </a:xfrm>
          <a:prstGeom prst="rect">
            <a:avLst/>
          </a:prstGeom>
        </p:spPr>
      </p:pic>
      <p:pic>
        <p:nvPicPr>
          <p:cNvPr id="25" name="Picture 24"/>
          <p:cNvPicPr>
            <a:picLocks noChangeAspect="1"/>
          </p:cNvPicPr>
          <p:nvPr/>
        </p:nvPicPr>
        <p:blipFill>
          <a:blip r:embed="rId6"/>
          <a:stretch>
            <a:fillRect/>
          </a:stretch>
        </p:blipFill>
        <p:spPr>
          <a:xfrm>
            <a:off x="238124" y="2329915"/>
            <a:ext cx="939865" cy="781263"/>
          </a:xfrm>
          <a:prstGeom prst="rect">
            <a:avLst/>
          </a:prstGeom>
        </p:spPr>
      </p:pic>
      <p:sp>
        <p:nvSpPr>
          <p:cNvPr id="26" name="TextBox 25"/>
          <p:cNvSpPr txBox="1"/>
          <p:nvPr/>
        </p:nvSpPr>
        <p:spPr>
          <a:xfrm>
            <a:off x="-30476" y="2322583"/>
            <a:ext cx="9174476" cy="523220"/>
          </a:xfrm>
          <a:prstGeom prst="rect">
            <a:avLst/>
          </a:prstGeom>
          <a:noFill/>
        </p:spPr>
        <p:txBody>
          <a:bodyPr wrap="square" rtlCol="0">
            <a:spAutoFit/>
          </a:bodyPr>
          <a:lstStyle/>
          <a:p>
            <a:pPr algn="ctr"/>
            <a:r>
              <a:rPr lang="en-US" sz="1400" baseline="30000" dirty="0" smtClean="0">
                <a:latin typeface="Arial"/>
                <a:cs typeface="Arial"/>
              </a:rPr>
              <a:t>1 </a:t>
            </a:r>
            <a:r>
              <a:rPr lang="en-US" sz="1400" dirty="0" smtClean="0">
                <a:latin typeface="Arial"/>
                <a:cs typeface="Arial"/>
              </a:rPr>
              <a:t>University of Utah, </a:t>
            </a:r>
            <a:r>
              <a:rPr lang="en-US" sz="1400" baseline="30000" dirty="0" smtClean="0">
                <a:latin typeface="Arial"/>
                <a:cs typeface="Arial"/>
              </a:rPr>
              <a:t>2</a:t>
            </a:r>
            <a:r>
              <a:rPr lang="en-US" sz="1400" dirty="0" smtClean="0">
                <a:latin typeface="Arial"/>
                <a:cs typeface="Arial"/>
              </a:rPr>
              <a:t> </a:t>
            </a:r>
            <a:r>
              <a:rPr lang="en-US" sz="1400" dirty="0">
                <a:latin typeface="Arial"/>
                <a:cs typeface="Arial"/>
              </a:rPr>
              <a:t>Florida International University </a:t>
            </a:r>
            <a:r>
              <a:rPr lang="en-US" sz="1400" dirty="0" smtClean="0">
                <a:latin typeface="Arial"/>
                <a:cs typeface="Arial"/>
              </a:rPr>
              <a:t>, </a:t>
            </a:r>
            <a:r>
              <a:rPr lang="en-US" sz="1400" baseline="30000" dirty="0" smtClean="0">
                <a:latin typeface="Arial"/>
                <a:cs typeface="Arial"/>
              </a:rPr>
              <a:t>3</a:t>
            </a:r>
            <a:r>
              <a:rPr lang="en-US" sz="1400" dirty="0" smtClean="0">
                <a:latin typeface="Arial"/>
                <a:cs typeface="Arial"/>
              </a:rPr>
              <a:t> NOAA/AOML/HRD, </a:t>
            </a:r>
          </a:p>
          <a:p>
            <a:pPr algn="ctr"/>
            <a:r>
              <a:rPr lang="en-US" sz="1400" baseline="30000" dirty="0" smtClean="0">
                <a:latin typeface="Arial"/>
                <a:cs typeface="Arial"/>
              </a:rPr>
              <a:t>4</a:t>
            </a:r>
            <a:r>
              <a:rPr lang="en-US" sz="1400" dirty="0" smtClean="0">
                <a:latin typeface="Arial"/>
                <a:cs typeface="Arial"/>
              </a:rPr>
              <a:t> CIMAS/RSMAS/UM, </a:t>
            </a:r>
            <a:r>
              <a:rPr lang="en-US" sz="1400" baseline="30000" dirty="0" smtClean="0">
                <a:latin typeface="Arial"/>
                <a:cs typeface="Arial"/>
              </a:rPr>
              <a:t>5</a:t>
            </a:r>
            <a:r>
              <a:rPr lang="en-US" sz="1400" dirty="0" smtClean="0">
                <a:latin typeface="Arial"/>
                <a:cs typeface="Arial"/>
              </a:rPr>
              <a:t> University at Albany, State University of New York</a:t>
            </a:r>
            <a:endParaRPr lang="en-US" sz="1400" dirty="0">
              <a:latin typeface="Arial"/>
              <a:cs typeface="Arial"/>
            </a:endParaRPr>
          </a:p>
        </p:txBody>
      </p:sp>
      <p:sp>
        <p:nvSpPr>
          <p:cNvPr id="27" name="TextBox 26"/>
          <p:cNvSpPr txBox="1"/>
          <p:nvPr/>
        </p:nvSpPr>
        <p:spPr>
          <a:xfrm>
            <a:off x="1405358" y="1325102"/>
            <a:ext cx="6363759" cy="1015663"/>
          </a:xfrm>
          <a:prstGeom prst="rect">
            <a:avLst/>
          </a:prstGeom>
          <a:noFill/>
        </p:spPr>
        <p:txBody>
          <a:bodyPr wrap="square" rtlCol="0">
            <a:spAutoFit/>
          </a:bodyPr>
          <a:lstStyle/>
          <a:p>
            <a:pPr algn="ctr"/>
            <a:r>
              <a:rPr lang="en-US" sz="2000" i="1" dirty="0" smtClean="0">
                <a:latin typeface="Arial"/>
                <a:cs typeface="Arial"/>
              </a:rPr>
              <a:t>(Trey) George Alvey </a:t>
            </a:r>
            <a:r>
              <a:rPr lang="en-US" sz="2000" i="1" baseline="30000" dirty="0" smtClean="0">
                <a:latin typeface="Arial"/>
                <a:cs typeface="Arial"/>
              </a:rPr>
              <a:t>1</a:t>
            </a:r>
          </a:p>
          <a:p>
            <a:pPr algn="ctr"/>
            <a:r>
              <a:rPr lang="en-US" sz="2000" dirty="0" smtClean="0">
                <a:latin typeface="Arial"/>
                <a:cs typeface="Arial"/>
              </a:rPr>
              <a:t>Ed </a:t>
            </a:r>
            <a:r>
              <a:rPr lang="en-US" sz="2000" dirty="0" err="1" smtClean="0">
                <a:latin typeface="Arial"/>
                <a:cs typeface="Arial"/>
              </a:rPr>
              <a:t>Zipser</a:t>
            </a:r>
            <a:r>
              <a:rPr lang="en-US" sz="2000" dirty="0" smtClean="0">
                <a:latin typeface="Arial"/>
                <a:cs typeface="Arial"/>
              </a:rPr>
              <a:t> </a:t>
            </a:r>
            <a:r>
              <a:rPr lang="en-US" sz="2000" baseline="30000" dirty="0" smtClean="0">
                <a:latin typeface="Arial"/>
                <a:cs typeface="Arial"/>
              </a:rPr>
              <a:t>1</a:t>
            </a:r>
            <a:r>
              <a:rPr lang="en-US" sz="2000" dirty="0" smtClean="0">
                <a:latin typeface="Arial"/>
                <a:cs typeface="Arial"/>
              </a:rPr>
              <a:t>, Jonathan Zawislak </a:t>
            </a:r>
            <a:r>
              <a:rPr lang="en-US" sz="2000" baseline="30000" dirty="0" smtClean="0">
                <a:latin typeface="Arial"/>
                <a:cs typeface="Arial"/>
              </a:rPr>
              <a:t>2</a:t>
            </a:r>
            <a:r>
              <a:rPr lang="en-US" sz="2000" dirty="0" smtClean="0">
                <a:latin typeface="Arial"/>
                <a:cs typeface="Arial"/>
              </a:rPr>
              <a:t>, Haiyan Jiang</a:t>
            </a:r>
            <a:r>
              <a:rPr lang="en-US" sz="2000" baseline="30000" dirty="0">
                <a:latin typeface="Arial"/>
                <a:cs typeface="Arial"/>
              </a:rPr>
              <a:t> </a:t>
            </a:r>
            <a:r>
              <a:rPr lang="en-US" sz="2000" baseline="30000" dirty="0" smtClean="0">
                <a:latin typeface="Arial"/>
                <a:cs typeface="Arial"/>
              </a:rPr>
              <a:t>2</a:t>
            </a:r>
            <a:r>
              <a:rPr lang="en-US" sz="2000" dirty="0" smtClean="0">
                <a:latin typeface="Arial"/>
                <a:cs typeface="Arial"/>
              </a:rPr>
              <a:t>,</a:t>
            </a:r>
          </a:p>
          <a:p>
            <a:pPr algn="ctr"/>
            <a:r>
              <a:rPr lang="en-US" sz="2000" dirty="0" smtClean="0">
                <a:latin typeface="Arial"/>
                <a:cs typeface="Arial"/>
              </a:rPr>
              <a:t>Rob Rogers </a:t>
            </a:r>
            <a:r>
              <a:rPr lang="en-US" sz="2000" baseline="30000" dirty="0" smtClean="0">
                <a:latin typeface="Arial"/>
                <a:cs typeface="Arial"/>
              </a:rPr>
              <a:t>3</a:t>
            </a:r>
            <a:r>
              <a:rPr lang="en-US" sz="2000" dirty="0" smtClean="0">
                <a:latin typeface="Arial"/>
                <a:cs typeface="Arial"/>
              </a:rPr>
              <a:t>, Jun Zhang </a:t>
            </a:r>
            <a:r>
              <a:rPr lang="en-US" sz="2000" baseline="30000" dirty="0" smtClean="0">
                <a:latin typeface="Arial"/>
                <a:cs typeface="Arial"/>
              </a:rPr>
              <a:t>3,4</a:t>
            </a:r>
            <a:r>
              <a:rPr lang="en-US" sz="2000" dirty="0" smtClean="0">
                <a:latin typeface="Arial"/>
                <a:cs typeface="Arial"/>
              </a:rPr>
              <a:t>, Stephanie Stevenson </a:t>
            </a:r>
            <a:r>
              <a:rPr lang="en-US" sz="2000" baseline="30000" dirty="0" smtClean="0">
                <a:latin typeface="Arial"/>
                <a:cs typeface="Arial"/>
              </a:rPr>
              <a:t>5</a:t>
            </a:r>
            <a:r>
              <a:rPr lang="en-US" sz="2000" dirty="0" smtClean="0">
                <a:latin typeface="Arial"/>
                <a:cs typeface="Arial"/>
              </a:rPr>
              <a:t> </a:t>
            </a:r>
            <a:endParaRPr lang="en-US" sz="2400" dirty="0">
              <a:latin typeface="Arial"/>
              <a:cs typeface="Arial"/>
            </a:endParaRPr>
          </a:p>
        </p:txBody>
      </p:sp>
      <p:sp>
        <p:nvSpPr>
          <p:cNvPr id="29" name="Title 1"/>
          <p:cNvSpPr txBox="1">
            <a:spLocks/>
          </p:cNvSpPr>
          <p:nvPr/>
        </p:nvSpPr>
        <p:spPr>
          <a:xfrm>
            <a:off x="0" y="208945"/>
            <a:ext cx="9144000" cy="89520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smtClean="0">
                <a:latin typeface="Arial"/>
                <a:cs typeface="Arial"/>
              </a:rPr>
              <a:t>Edouard’s (2014) Intensification: An Investigation of the Relationship between Precipitation and Thermodynamic Properties</a:t>
            </a:r>
            <a:endParaRPr lang="en-US" sz="2800" b="1" dirty="0">
              <a:latin typeface="Arial"/>
              <a:cs typeface="Arial"/>
            </a:endParaRPr>
          </a:p>
        </p:txBody>
      </p:sp>
      <p:sp>
        <p:nvSpPr>
          <p:cNvPr id="17" name="Subtitle 2"/>
          <p:cNvSpPr txBox="1">
            <a:spLocks/>
          </p:cNvSpPr>
          <p:nvPr/>
        </p:nvSpPr>
        <p:spPr>
          <a:xfrm>
            <a:off x="-15238" y="2907214"/>
            <a:ext cx="9144000" cy="82107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dirty="0" smtClean="0">
                <a:solidFill>
                  <a:srgbClr val="FF0000"/>
                </a:solidFill>
                <a:latin typeface="Arial"/>
                <a:cs typeface="Arial"/>
              </a:rPr>
              <a:t>Part I: Observational Component</a:t>
            </a:r>
            <a:endParaRPr lang="en-US" sz="2400" dirty="0">
              <a:solidFill>
                <a:srgbClr val="FF0000"/>
              </a:solidFill>
              <a:latin typeface="Arial"/>
              <a:cs typeface="Arial"/>
            </a:endParaRPr>
          </a:p>
        </p:txBody>
      </p:sp>
    </p:spTree>
    <p:extLst>
      <p:ext uri="{BB962C8B-B14F-4D97-AF65-F5344CB8AC3E}">
        <p14:creationId xmlns:p14="http://schemas.microsoft.com/office/powerpoint/2010/main" val="20292105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5611" y="911937"/>
            <a:ext cx="7537783" cy="369332"/>
          </a:xfrm>
          <a:prstGeom prst="rect">
            <a:avLst/>
          </a:prstGeom>
          <a:noFill/>
        </p:spPr>
        <p:txBody>
          <a:bodyPr wrap="square" rtlCol="0">
            <a:spAutoFit/>
          </a:bodyPr>
          <a:lstStyle/>
          <a:p>
            <a:r>
              <a:rPr lang="en-US" b="1" dirty="0" smtClean="0">
                <a:latin typeface="Arial" charset="0"/>
                <a:ea typeface="Arial" charset="0"/>
                <a:cs typeface="Arial" charset="0"/>
              </a:rPr>
              <a:t>	Real GOES IR							S1 Brightness Temps</a:t>
            </a:r>
            <a:endParaRPr lang="en-US" b="1" dirty="0">
              <a:latin typeface="Arial" charset="0"/>
              <a:ea typeface="Arial" charset="0"/>
              <a:cs typeface="Arial" charset="0"/>
            </a:endParaRPr>
          </a:p>
        </p:txBody>
      </p:sp>
      <p:sp>
        <p:nvSpPr>
          <p:cNvPr id="4" name="TextBox 3"/>
          <p:cNvSpPr txBox="1"/>
          <p:nvPr/>
        </p:nvSpPr>
        <p:spPr>
          <a:xfrm>
            <a:off x="177519" y="6238978"/>
            <a:ext cx="3140867" cy="369332"/>
          </a:xfrm>
          <a:prstGeom prst="rect">
            <a:avLst/>
          </a:prstGeom>
          <a:noFill/>
        </p:spPr>
        <p:txBody>
          <a:bodyPr wrap="square" rtlCol="0">
            <a:spAutoFit/>
          </a:bodyPr>
          <a:lstStyle/>
          <a:p>
            <a:r>
              <a:rPr lang="en-US" dirty="0" smtClean="0">
                <a:latin typeface="Arial" charset="0"/>
                <a:ea typeface="Arial" charset="0"/>
                <a:cs typeface="Arial" charset="0"/>
              </a:rPr>
              <a:t>Circles = 100, 250, 400 km</a:t>
            </a:r>
            <a:endParaRPr lang="en-US" dirty="0">
              <a:latin typeface="Arial" charset="0"/>
              <a:ea typeface="Arial" charset="0"/>
              <a:cs typeface="Arial" charset="0"/>
            </a:endParaRPr>
          </a:p>
        </p:txBody>
      </p:sp>
      <p:cxnSp>
        <p:nvCxnSpPr>
          <p:cNvPr id="5" name="Straight Arrow Connector 4"/>
          <p:cNvCxnSpPr/>
          <p:nvPr/>
        </p:nvCxnSpPr>
        <p:spPr>
          <a:xfrm flipH="1" flipV="1">
            <a:off x="1004694" y="450272"/>
            <a:ext cx="12572" cy="724679"/>
          </a:xfrm>
          <a:prstGeom prst="straightConnector1">
            <a:avLst/>
          </a:prstGeom>
          <a:ln w="571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166652" y="450272"/>
            <a:ext cx="3545699" cy="461665"/>
          </a:xfrm>
          <a:prstGeom prst="rect">
            <a:avLst/>
          </a:prstGeom>
          <a:noFill/>
        </p:spPr>
        <p:txBody>
          <a:bodyPr wrap="square" rtlCol="0">
            <a:spAutoFit/>
          </a:bodyPr>
          <a:lstStyle/>
          <a:p>
            <a:r>
              <a:rPr lang="en-US" sz="2400" dirty="0" smtClean="0">
                <a:latin typeface="Arial" charset="0"/>
                <a:ea typeface="Arial" charset="0"/>
                <a:cs typeface="Arial" charset="0"/>
              </a:rPr>
              <a:t>Shear vector pointing up</a:t>
            </a:r>
            <a:endParaRPr lang="en-US" sz="2400" dirty="0">
              <a:latin typeface="Arial" charset="0"/>
              <a:ea typeface="Arial" charset="0"/>
              <a:cs typeface="Arial" charset="0"/>
            </a:endParaRPr>
          </a:p>
        </p:txBody>
      </p:sp>
      <p:pic>
        <p:nvPicPr>
          <p:cNvPr id="8" name="Picture 7" descr="lightningsat_colortable.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3395" y="1544283"/>
            <a:ext cx="850605" cy="4253025"/>
          </a:xfrm>
          <a:prstGeom prst="rect">
            <a:avLst/>
          </a:prstGeom>
        </p:spPr>
      </p:pic>
      <p:sp>
        <p:nvSpPr>
          <p:cNvPr id="9" name="TextBox 8"/>
          <p:cNvSpPr txBox="1"/>
          <p:nvPr/>
        </p:nvSpPr>
        <p:spPr>
          <a:xfrm>
            <a:off x="8688846" y="5688448"/>
            <a:ext cx="586627" cy="369332"/>
          </a:xfrm>
          <a:prstGeom prst="rect">
            <a:avLst/>
          </a:prstGeom>
          <a:noFill/>
        </p:spPr>
        <p:txBody>
          <a:bodyPr wrap="square" rtlCol="0">
            <a:spAutoFit/>
          </a:bodyPr>
          <a:lstStyle/>
          <a:p>
            <a:r>
              <a:rPr lang="en-US" dirty="0">
                <a:latin typeface="Arial" charset="0"/>
                <a:ea typeface="Arial" charset="0"/>
                <a:cs typeface="Arial" charset="0"/>
              </a:rPr>
              <a:t>K</a:t>
            </a:r>
          </a:p>
        </p:txBody>
      </p:sp>
      <p:pic>
        <p:nvPicPr>
          <p:cNvPr id="11" name="edouardvmodelclean2.gif">
            <a:hlinkClick r:id="" action="ppaction://media"/>
          </p:cNvPr>
          <p:cNvPicPr/>
          <p:nvPr>
            <a:videoFile r:link="rId2"/>
            <p:extLst>
              <p:ext uri="{DAA4B4D4-6D71-4841-9C94-3DE7FCFB9230}">
                <p14:media xmlns:p14="http://schemas.microsoft.com/office/powerpoint/2010/main" r:link="rId1"/>
              </p:ext>
            </p:extLst>
          </p:nvPr>
        </p:nvPicPr>
        <p:blipFill>
          <a:blip r:embed="rId6"/>
          <a:stretch>
            <a:fillRect/>
          </a:stretch>
        </p:blipFill>
        <p:spPr>
          <a:xfrm>
            <a:off x="0" y="1294548"/>
            <a:ext cx="9144000" cy="5029200"/>
          </a:xfrm>
          <a:prstGeom prst="rect">
            <a:avLst/>
          </a:prstGeom>
        </p:spPr>
      </p:pic>
      <p:sp>
        <p:nvSpPr>
          <p:cNvPr id="7" name="TextBox 6"/>
          <p:cNvSpPr txBox="1"/>
          <p:nvPr/>
        </p:nvSpPr>
        <p:spPr>
          <a:xfrm>
            <a:off x="8557373" y="1234750"/>
            <a:ext cx="718100" cy="369332"/>
          </a:xfrm>
          <a:prstGeom prst="rect">
            <a:avLst/>
          </a:prstGeom>
          <a:noFill/>
        </p:spPr>
        <p:txBody>
          <a:bodyPr wrap="square" rtlCol="0">
            <a:spAutoFit/>
          </a:bodyPr>
          <a:lstStyle/>
          <a:p>
            <a:r>
              <a:rPr lang="en-US" dirty="0" smtClean="0">
                <a:latin typeface="Arial" charset="0"/>
                <a:ea typeface="Arial" charset="0"/>
                <a:cs typeface="Arial" charset="0"/>
              </a:rPr>
              <a:t>UTC</a:t>
            </a:r>
            <a:endParaRPr lang="en-US" dirty="0">
              <a:latin typeface="Arial" charset="0"/>
              <a:ea typeface="Arial" charset="0"/>
              <a:cs typeface="Arial" charset="0"/>
            </a:endParaRPr>
          </a:p>
        </p:txBody>
      </p:sp>
      <p:sp>
        <p:nvSpPr>
          <p:cNvPr id="10" name="Rectangle 9"/>
          <p:cNvSpPr/>
          <p:nvPr/>
        </p:nvSpPr>
        <p:spPr>
          <a:xfrm>
            <a:off x="0" y="0"/>
            <a:ext cx="9144000" cy="461665"/>
          </a:xfrm>
          <a:prstGeom prst="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2400091" y="6639"/>
            <a:ext cx="4343818" cy="461665"/>
          </a:xfrm>
          <a:prstGeom prst="rect">
            <a:avLst/>
          </a:prstGeom>
        </p:spPr>
        <p:txBody>
          <a:bodyPr wrap="none">
            <a:spAutoFit/>
          </a:bodyPr>
          <a:lstStyle/>
          <a:p>
            <a:r>
              <a:rPr lang="en-US" sz="2400" dirty="0" smtClean="0">
                <a:solidFill>
                  <a:schemeClr val="bg1"/>
                </a:solidFill>
                <a:latin typeface="Arial"/>
                <a:cs typeface="Arial"/>
              </a:rPr>
              <a:t>IR SATELLITE COMPARISON</a:t>
            </a:r>
            <a:endParaRPr lang="en-US" baseline="-25000" dirty="0">
              <a:solidFill>
                <a:schemeClr val="bg1"/>
              </a:solidFill>
              <a:latin typeface="Arial"/>
              <a:cs typeface="Arial"/>
            </a:endParaRPr>
          </a:p>
        </p:txBody>
      </p:sp>
    </p:spTree>
    <p:extLst>
      <p:ext uri="{BB962C8B-B14F-4D97-AF65-F5344CB8AC3E}">
        <p14:creationId xmlns:p14="http://schemas.microsoft.com/office/powerpoint/2010/main" val="25281204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025013"/>
            <a:ext cx="5486400" cy="5486400"/>
          </a:xfrm>
          <a:prstGeom prst="rect">
            <a:avLst/>
          </a:prstGeom>
        </p:spPr>
      </p:pic>
      <p:sp>
        <p:nvSpPr>
          <p:cNvPr id="4" name="Rectangle 3"/>
          <p:cNvSpPr/>
          <p:nvPr/>
        </p:nvSpPr>
        <p:spPr>
          <a:xfrm>
            <a:off x="0" y="0"/>
            <a:ext cx="9144000" cy="461665"/>
          </a:xfrm>
          <a:prstGeom prst="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404740" y="0"/>
            <a:ext cx="4334520" cy="461665"/>
          </a:xfrm>
          <a:prstGeom prst="rect">
            <a:avLst/>
          </a:prstGeom>
        </p:spPr>
        <p:txBody>
          <a:bodyPr wrap="none">
            <a:spAutoFit/>
          </a:bodyPr>
          <a:lstStyle/>
          <a:p>
            <a:r>
              <a:rPr lang="en-US" sz="2400" smtClean="0">
                <a:solidFill>
                  <a:schemeClr val="bg1"/>
                </a:solidFill>
                <a:latin typeface="Arial"/>
                <a:cs typeface="Arial"/>
              </a:rPr>
              <a:t>DROPSONDE COMPARISON</a:t>
            </a:r>
            <a:endParaRPr lang="en-US" baseline="-25000" dirty="0">
              <a:solidFill>
                <a:schemeClr val="bg1"/>
              </a:solidFill>
              <a:latin typeface="Arial"/>
              <a:cs typeface="Arial"/>
            </a:endParaRPr>
          </a:p>
        </p:txBody>
      </p:sp>
      <p:sp>
        <p:nvSpPr>
          <p:cNvPr id="6" name="TextBox 5"/>
          <p:cNvSpPr txBox="1"/>
          <p:nvPr/>
        </p:nvSpPr>
        <p:spPr>
          <a:xfrm>
            <a:off x="2094271" y="600219"/>
            <a:ext cx="5383161" cy="461665"/>
          </a:xfrm>
          <a:prstGeom prst="rect">
            <a:avLst/>
          </a:prstGeom>
          <a:noFill/>
        </p:spPr>
        <p:txBody>
          <a:bodyPr wrap="square" rtlCol="0">
            <a:spAutoFit/>
          </a:bodyPr>
          <a:lstStyle/>
          <a:p>
            <a:r>
              <a:rPr lang="en-US" sz="2400" dirty="0" smtClean="0">
                <a:latin typeface="Arial" charset="0"/>
                <a:ea typeface="Arial" charset="0"/>
                <a:cs typeface="Arial" charset="0"/>
              </a:rPr>
              <a:t>Observation = lighter, Model = darker</a:t>
            </a:r>
            <a:endParaRPr lang="en-US" sz="2400" dirty="0">
              <a:latin typeface="Arial" charset="0"/>
              <a:ea typeface="Arial" charset="0"/>
              <a:cs typeface="Arial" charset="0"/>
            </a:endParaRPr>
          </a:p>
        </p:txBody>
      </p:sp>
    </p:spTree>
    <p:extLst>
      <p:ext uri="{BB962C8B-B14F-4D97-AF65-F5344CB8AC3E}">
        <p14:creationId xmlns:p14="http://schemas.microsoft.com/office/powerpoint/2010/main" val="1457660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980768"/>
            <a:ext cx="5486400" cy="5486400"/>
          </a:xfrm>
          <a:prstGeom prst="rect">
            <a:avLst/>
          </a:prstGeom>
        </p:spPr>
      </p:pic>
      <p:sp>
        <p:nvSpPr>
          <p:cNvPr id="3" name="Rectangle 2"/>
          <p:cNvSpPr/>
          <p:nvPr/>
        </p:nvSpPr>
        <p:spPr>
          <a:xfrm>
            <a:off x="0" y="0"/>
            <a:ext cx="9144000" cy="461665"/>
          </a:xfrm>
          <a:prstGeom prst="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2404740" y="0"/>
            <a:ext cx="4334520" cy="461665"/>
          </a:xfrm>
          <a:prstGeom prst="rect">
            <a:avLst/>
          </a:prstGeom>
        </p:spPr>
        <p:txBody>
          <a:bodyPr wrap="none">
            <a:spAutoFit/>
          </a:bodyPr>
          <a:lstStyle/>
          <a:p>
            <a:r>
              <a:rPr lang="en-US" sz="2400" dirty="0" smtClean="0">
                <a:solidFill>
                  <a:schemeClr val="bg1"/>
                </a:solidFill>
                <a:latin typeface="Arial"/>
                <a:cs typeface="Arial"/>
              </a:rPr>
              <a:t>DROPSONDE COMPARISON</a:t>
            </a:r>
            <a:endParaRPr lang="en-US" baseline="-25000" dirty="0">
              <a:solidFill>
                <a:schemeClr val="bg1"/>
              </a:solidFill>
              <a:latin typeface="Arial"/>
              <a:cs typeface="Arial"/>
            </a:endParaRPr>
          </a:p>
        </p:txBody>
      </p:sp>
      <p:sp>
        <p:nvSpPr>
          <p:cNvPr id="5" name="TextBox 4"/>
          <p:cNvSpPr txBox="1"/>
          <p:nvPr/>
        </p:nvSpPr>
        <p:spPr>
          <a:xfrm>
            <a:off x="2094271" y="600219"/>
            <a:ext cx="5383161" cy="461665"/>
          </a:xfrm>
          <a:prstGeom prst="rect">
            <a:avLst/>
          </a:prstGeom>
          <a:noFill/>
        </p:spPr>
        <p:txBody>
          <a:bodyPr wrap="square" rtlCol="0">
            <a:spAutoFit/>
          </a:bodyPr>
          <a:lstStyle/>
          <a:p>
            <a:r>
              <a:rPr lang="en-US" sz="2400" dirty="0" smtClean="0">
                <a:latin typeface="Arial" charset="0"/>
                <a:ea typeface="Arial" charset="0"/>
                <a:cs typeface="Arial" charset="0"/>
              </a:rPr>
              <a:t>Observation = lighter, Model = darker</a:t>
            </a:r>
            <a:endParaRPr lang="en-US" sz="2400" dirty="0">
              <a:latin typeface="Arial" charset="0"/>
              <a:ea typeface="Arial" charset="0"/>
              <a:cs typeface="Arial" charset="0"/>
            </a:endParaRPr>
          </a:p>
        </p:txBody>
      </p:sp>
    </p:spTree>
    <p:extLst>
      <p:ext uri="{BB962C8B-B14F-4D97-AF65-F5344CB8AC3E}">
        <p14:creationId xmlns:p14="http://schemas.microsoft.com/office/powerpoint/2010/main" val="402074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hear500final2.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901" y="950230"/>
            <a:ext cx="9094772" cy="5456863"/>
          </a:xfrm>
          <a:prstGeom prst="rect">
            <a:avLst/>
          </a:prstGeom>
        </p:spPr>
      </p:pic>
      <p:sp>
        <p:nvSpPr>
          <p:cNvPr id="3" name="TextBox 2"/>
          <p:cNvSpPr txBox="1"/>
          <p:nvPr/>
        </p:nvSpPr>
        <p:spPr>
          <a:xfrm>
            <a:off x="3162933" y="676433"/>
            <a:ext cx="5981067" cy="954107"/>
          </a:xfrm>
          <a:prstGeom prst="rect">
            <a:avLst/>
          </a:prstGeom>
          <a:noFill/>
        </p:spPr>
        <p:txBody>
          <a:bodyPr wrap="square" rtlCol="0">
            <a:spAutoFit/>
          </a:bodyPr>
          <a:lstStyle/>
          <a:p>
            <a:r>
              <a:rPr lang="en-US" sz="2800" b="1" dirty="0" smtClean="0">
                <a:latin typeface="Arial" charset="0"/>
                <a:ea typeface="Arial" charset="0"/>
                <a:cs typeface="Arial" charset="0"/>
              </a:rPr>
              <a:t>0 – 500 km Shear</a:t>
            </a:r>
          </a:p>
          <a:p>
            <a:endParaRPr lang="en-US" sz="2800" b="1" dirty="0"/>
          </a:p>
        </p:txBody>
      </p:sp>
      <p:sp>
        <p:nvSpPr>
          <p:cNvPr id="4" name="TextBox 3"/>
          <p:cNvSpPr txBox="1"/>
          <p:nvPr/>
        </p:nvSpPr>
        <p:spPr>
          <a:xfrm>
            <a:off x="4282485" y="4062306"/>
            <a:ext cx="1515749" cy="400110"/>
          </a:xfrm>
          <a:prstGeom prst="rect">
            <a:avLst/>
          </a:prstGeom>
          <a:noFill/>
        </p:spPr>
        <p:txBody>
          <a:bodyPr wrap="square" rtlCol="0">
            <a:spAutoFit/>
          </a:bodyPr>
          <a:lstStyle/>
          <a:p>
            <a:r>
              <a:rPr lang="en-US" sz="2000" b="1" dirty="0" smtClean="0"/>
              <a:t>SHIPS</a:t>
            </a:r>
            <a:endParaRPr lang="en-US" sz="2000" b="1" dirty="0"/>
          </a:p>
        </p:txBody>
      </p:sp>
      <p:sp>
        <p:nvSpPr>
          <p:cNvPr id="5" name="TextBox 4"/>
          <p:cNvSpPr txBox="1"/>
          <p:nvPr/>
        </p:nvSpPr>
        <p:spPr>
          <a:xfrm>
            <a:off x="2336563" y="3692974"/>
            <a:ext cx="1721736" cy="400110"/>
          </a:xfrm>
          <a:prstGeom prst="rect">
            <a:avLst/>
          </a:prstGeom>
          <a:noFill/>
        </p:spPr>
        <p:txBody>
          <a:bodyPr wrap="square" rtlCol="0">
            <a:spAutoFit/>
          </a:bodyPr>
          <a:lstStyle/>
          <a:p>
            <a:r>
              <a:rPr lang="en-US" sz="2000" b="1" dirty="0" smtClean="0">
                <a:solidFill>
                  <a:srgbClr val="FF0000"/>
                </a:solidFill>
              </a:rPr>
              <a:t>Success (S1)</a:t>
            </a:r>
            <a:endParaRPr lang="en-US" sz="2000" b="1" dirty="0">
              <a:solidFill>
                <a:srgbClr val="FF0000"/>
              </a:solidFill>
            </a:endParaRPr>
          </a:p>
        </p:txBody>
      </p:sp>
      <p:sp>
        <p:nvSpPr>
          <p:cNvPr id="7" name="TextBox 6"/>
          <p:cNvSpPr txBox="1"/>
          <p:nvPr/>
        </p:nvSpPr>
        <p:spPr>
          <a:xfrm>
            <a:off x="3982065" y="2216407"/>
            <a:ext cx="1365541" cy="400110"/>
          </a:xfrm>
          <a:prstGeom prst="rect">
            <a:avLst/>
          </a:prstGeom>
          <a:noFill/>
        </p:spPr>
        <p:txBody>
          <a:bodyPr wrap="square" rtlCol="0">
            <a:spAutoFit/>
          </a:bodyPr>
          <a:lstStyle/>
          <a:p>
            <a:r>
              <a:rPr lang="en-US" sz="2000" b="1" dirty="0" smtClean="0">
                <a:solidFill>
                  <a:srgbClr val="9F00FF"/>
                </a:solidFill>
              </a:rPr>
              <a:t>Fail (F1)</a:t>
            </a:r>
            <a:endParaRPr lang="en-US" sz="2000" b="1" dirty="0">
              <a:solidFill>
                <a:srgbClr val="9F00FF"/>
              </a:solidFill>
            </a:endParaRPr>
          </a:p>
        </p:txBody>
      </p:sp>
      <p:cxnSp>
        <p:nvCxnSpPr>
          <p:cNvPr id="9" name="Straight Connector 8"/>
          <p:cNvCxnSpPr/>
          <p:nvPr/>
        </p:nvCxnSpPr>
        <p:spPr>
          <a:xfrm>
            <a:off x="3192310" y="2398874"/>
            <a:ext cx="0" cy="589478"/>
          </a:xfrm>
          <a:prstGeom prst="line">
            <a:avLst/>
          </a:prstGeom>
          <a:ln w="57150" cmpd="sng">
            <a:solidFill>
              <a:srgbClr val="FFFF00"/>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8641372" y="5813762"/>
            <a:ext cx="722688" cy="369332"/>
          </a:xfrm>
          <a:prstGeom prst="rect">
            <a:avLst/>
          </a:prstGeom>
          <a:noFill/>
        </p:spPr>
        <p:txBody>
          <a:bodyPr wrap="square" rtlCol="0">
            <a:spAutoFit/>
          </a:bodyPr>
          <a:lstStyle/>
          <a:p>
            <a:r>
              <a:rPr lang="en-US" dirty="0" smtClean="0"/>
              <a:t> UTC</a:t>
            </a:r>
            <a:endParaRPr lang="en-US" dirty="0"/>
          </a:p>
        </p:txBody>
      </p:sp>
      <p:sp>
        <p:nvSpPr>
          <p:cNvPr id="10" name="Rectangle 9"/>
          <p:cNvSpPr/>
          <p:nvPr/>
        </p:nvSpPr>
        <p:spPr>
          <a:xfrm>
            <a:off x="0" y="0"/>
            <a:ext cx="9144000" cy="461665"/>
          </a:xfrm>
          <a:prstGeom prst="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802434" y="-3497"/>
            <a:ext cx="3724802" cy="461665"/>
          </a:xfrm>
          <a:prstGeom prst="rect">
            <a:avLst/>
          </a:prstGeom>
        </p:spPr>
        <p:txBody>
          <a:bodyPr wrap="none">
            <a:spAutoFit/>
          </a:bodyPr>
          <a:lstStyle/>
          <a:p>
            <a:pPr algn="ctr"/>
            <a:r>
              <a:rPr lang="en-US" sz="2400" smtClean="0">
                <a:solidFill>
                  <a:schemeClr val="bg1"/>
                </a:solidFill>
                <a:latin typeface="Arial"/>
                <a:cs typeface="Arial"/>
              </a:rPr>
              <a:t>VERTICAL WIND SHEAR</a:t>
            </a:r>
            <a:endParaRPr lang="en-US" baseline="-25000" dirty="0">
              <a:solidFill>
                <a:schemeClr val="bg1"/>
              </a:solidFill>
              <a:latin typeface="Arial"/>
              <a:cs typeface="Arial"/>
            </a:endParaRPr>
          </a:p>
        </p:txBody>
      </p:sp>
    </p:spTree>
    <p:extLst>
      <p:ext uri="{BB962C8B-B14F-4D97-AF65-F5344CB8AC3E}">
        <p14:creationId xmlns:p14="http://schemas.microsoft.com/office/powerpoint/2010/main" val="17914478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ortaligncomb2.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105" y="-125642"/>
            <a:ext cx="8849895" cy="6637421"/>
          </a:xfrm>
          <a:prstGeom prst="rect">
            <a:avLst/>
          </a:prstGeom>
        </p:spPr>
      </p:pic>
      <p:sp>
        <p:nvSpPr>
          <p:cNvPr id="3" name="Oval 2"/>
          <p:cNvSpPr/>
          <p:nvPr/>
        </p:nvSpPr>
        <p:spPr>
          <a:xfrm>
            <a:off x="2859628" y="914400"/>
            <a:ext cx="820290" cy="537594"/>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4" name="Oval 3"/>
          <p:cNvSpPr/>
          <p:nvPr/>
        </p:nvSpPr>
        <p:spPr>
          <a:xfrm>
            <a:off x="7086065" y="1059792"/>
            <a:ext cx="820290" cy="537594"/>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5" name="Oval 4"/>
          <p:cNvSpPr/>
          <p:nvPr/>
        </p:nvSpPr>
        <p:spPr>
          <a:xfrm>
            <a:off x="8114385" y="3874313"/>
            <a:ext cx="820290" cy="537594"/>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6" name="Oval 5"/>
          <p:cNvSpPr/>
          <p:nvPr/>
        </p:nvSpPr>
        <p:spPr>
          <a:xfrm>
            <a:off x="2449483" y="4710594"/>
            <a:ext cx="820290" cy="537594"/>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cxnSp>
        <p:nvCxnSpPr>
          <p:cNvPr id="8" name="Straight Arrow Connector 7"/>
          <p:cNvCxnSpPr/>
          <p:nvPr/>
        </p:nvCxnSpPr>
        <p:spPr>
          <a:xfrm flipV="1">
            <a:off x="3699362" y="548271"/>
            <a:ext cx="436606" cy="366129"/>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5400000" flipH="1" flipV="1">
            <a:off x="3420503" y="4212243"/>
            <a:ext cx="421154" cy="348494"/>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454029" y="-82007"/>
            <a:ext cx="1363878" cy="338554"/>
          </a:xfrm>
          <a:prstGeom prst="rect">
            <a:avLst/>
          </a:prstGeom>
          <a:noFill/>
        </p:spPr>
        <p:txBody>
          <a:bodyPr wrap="square" rtlCol="0">
            <a:spAutoFit/>
          </a:bodyPr>
          <a:lstStyle/>
          <a:p>
            <a:r>
              <a:rPr lang="en-US" sz="1600" dirty="0" smtClean="0">
                <a:latin typeface="Arial" charset="0"/>
                <a:ea typeface="Arial" charset="0"/>
                <a:cs typeface="Arial" charset="0"/>
              </a:rPr>
              <a:t>  Sept. 13</a:t>
            </a:r>
            <a:endParaRPr lang="en-US" sz="1600" dirty="0">
              <a:latin typeface="Arial" charset="0"/>
              <a:ea typeface="Arial" charset="0"/>
              <a:cs typeface="Arial" charset="0"/>
            </a:endParaRPr>
          </a:p>
        </p:txBody>
      </p:sp>
      <p:sp>
        <p:nvSpPr>
          <p:cNvPr id="14" name="TextBox 13"/>
          <p:cNvSpPr txBox="1"/>
          <p:nvPr/>
        </p:nvSpPr>
        <p:spPr>
          <a:xfrm>
            <a:off x="7726091" y="-82007"/>
            <a:ext cx="1233742" cy="338554"/>
          </a:xfrm>
          <a:prstGeom prst="rect">
            <a:avLst/>
          </a:prstGeom>
          <a:noFill/>
        </p:spPr>
        <p:txBody>
          <a:bodyPr wrap="square" rtlCol="0">
            <a:spAutoFit/>
          </a:bodyPr>
          <a:lstStyle/>
          <a:p>
            <a:r>
              <a:rPr lang="en-US" sz="1600" dirty="0" smtClean="0">
                <a:latin typeface="Arial" charset="0"/>
                <a:ea typeface="Arial" charset="0"/>
                <a:cs typeface="Arial" charset="0"/>
              </a:rPr>
              <a:t>   Sept. 13</a:t>
            </a:r>
            <a:endParaRPr lang="en-US" sz="1600" dirty="0">
              <a:latin typeface="Arial" charset="0"/>
              <a:ea typeface="Arial" charset="0"/>
              <a:cs typeface="Arial" charset="0"/>
            </a:endParaRPr>
          </a:p>
        </p:txBody>
      </p:sp>
      <p:sp>
        <p:nvSpPr>
          <p:cNvPr id="15" name="TextBox 14"/>
          <p:cNvSpPr txBox="1"/>
          <p:nvPr/>
        </p:nvSpPr>
        <p:spPr>
          <a:xfrm>
            <a:off x="3454029" y="3259723"/>
            <a:ext cx="1363878" cy="338554"/>
          </a:xfrm>
          <a:prstGeom prst="rect">
            <a:avLst/>
          </a:prstGeom>
          <a:noFill/>
        </p:spPr>
        <p:txBody>
          <a:bodyPr wrap="square" rtlCol="0">
            <a:spAutoFit/>
          </a:bodyPr>
          <a:lstStyle/>
          <a:p>
            <a:r>
              <a:rPr lang="en-US" sz="1600" dirty="0" smtClean="0">
                <a:latin typeface="Arial" charset="0"/>
                <a:ea typeface="Arial" charset="0"/>
                <a:cs typeface="Arial" charset="0"/>
              </a:rPr>
              <a:t>  Sept. 13</a:t>
            </a:r>
            <a:endParaRPr lang="en-US" sz="1600" dirty="0">
              <a:latin typeface="Arial" charset="0"/>
              <a:ea typeface="Arial" charset="0"/>
              <a:cs typeface="Arial" charset="0"/>
            </a:endParaRPr>
          </a:p>
        </p:txBody>
      </p:sp>
      <p:sp>
        <p:nvSpPr>
          <p:cNvPr id="16" name="TextBox 15"/>
          <p:cNvSpPr txBox="1"/>
          <p:nvPr/>
        </p:nvSpPr>
        <p:spPr>
          <a:xfrm>
            <a:off x="7906356" y="3259723"/>
            <a:ext cx="927846" cy="584775"/>
          </a:xfrm>
          <a:prstGeom prst="rect">
            <a:avLst/>
          </a:prstGeom>
          <a:noFill/>
        </p:spPr>
        <p:txBody>
          <a:bodyPr wrap="square" rtlCol="0">
            <a:spAutoFit/>
          </a:bodyPr>
          <a:lstStyle/>
          <a:p>
            <a:r>
              <a:rPr lang="en-US" sz="1600" dirty="0" smtClean="0">
                <a:latin typeface="Arial" charset="0"/>
                <a:ea typeface="Arial" charset="0"/>
                <a:cs typeface="Arial" charset="0"/>
              </a:rPr>
              <a:t> Sept. 13</a:t>
            </a:r>
            <a:endParaRPr lang="en-US" sz="1600" dirty="0">
              <a:latin typeface="Arial" charset="0"/>
              <a:ea typeface="Arial" charset="0"/>
              <a:cs typeface="Arial" charset="0"/>
            </a:endParaRPr>
          </a:p>
        </p:txBody>
      </p:sp>
      <p:cxnSp>
        <p:nvCxnSpPr>
          <p:cNvPr id="32" name="Straight Arrow Connector 31"/>
          <p:cNvCxnSpPr/>
          <p:nvPr/>
        </p:nvCxnSpPr>
        <p:spPr>
          <a:xfrm rot="5400000" flipH="1" flipV="1">
            <a:off x="7521531" y="4422820"/>
            <a:ext cx="421154" cy="348494"/>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7906356" y="548271"/>
            <a:ext cx="436606" cy="366129"/>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294105" y="3259723"/>
            <a:ext cx="8849895" cy="3252056"/>
          </a:xfrm>
          <a:prstGeom prst="rect">
            <a:avLst/>
          </a:prstGeom>
          <a:solidFill>
            <a:schemeClr val="bg1"/>
          </a:solidFill>
          <a:ln>
            <a:noFill/>
          </a:ln>
          <a:effectLst>
            <a:outerShdw blurRad="40000" dist="23000" dir="5400000" sx="0" sy="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36" name="TextBox 35"/>
          <p:cNvSpPr txBox="1"/>
          <p:nvPr/>
        </p:nvSpPr>
        <p:spPr>
          <a:xfrm>
            <a:off x="0" y="6511779"/>
            <a:ext cx="9144000" cy="338554"/>
          </a:xfrm>
          <a:prstGeom prst="rect">
            <a:avLst/>
          </a:prstGeom>
          <a:noFill/>
        </p:spPr>
        <p:txBody>
          <a:bodyPr wrap="square" rtlCol="0">
            <a:spAutoFit/>
          </a:bodyPr>
          <a:lstStyle/>
          <a:p>
            <a:r>
              <a:rPr lang="en-US" sz="1600" dirty="0" smtClean="0">
                <a:latin typeface="Arial" charset="0"/>
                <a:ea typeface="Arial" charset="0"/>
                <a:cs typeface="Arial" charset="0"/>
              </a:rPr>
              <a:t>8 KM Wind Vectors,   2 KM Color Fill,   Black X = surface center,   Red circle = 8KM Center</a:t>
            </a:r>
            <a:endParaRPr lang="en-US" sz="1600" dirty="0">
              <a:latin typeface="Arial" charset="0"/>
              <a:ea typeface="Arial" charset="0"/>
              <a:cs typeface="Arial" charset="0"/>
            </a:endParaRPr>
          </a:p>
        </p:txBody>
      </p:sp>
    </p:spTree>
    <p:extLst>
      <p:ext uri="{BB962C8B-B14F-4D97-AF65-F5344CB8AC3E}">
        <p14:creationId xmlns:p14="http://schemas.microsoft.com/office/powerpoint/2010/main" val="19535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kewtcenter_13_0430.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378" y="686660"/>
            <a:ext cx="4431849" cy="5902181"/>
          </a:xfrm>
          <a:prstGeom prst="rect">
            <a:avLst/>
          </a:prstGeom>
        </p:spPr>
      </p:pic>
      <p:pic>
        <p:nvPicPr>
          <p:cNvPr id="5" name="Picture 4"/>
          <p:cNvPicPr>
            <a:picLocks noChangeAspect="1"/>
          </p:cNvPicPr>
          <p:nvPr/>
        </p:nvPicPr>
        <p:blipFill>
          <a:blip r:embed="rId4"/>
          <a:stretch>
            <a:fillRect/>
          </a:stretch>
        </p:blipFill>
        <p:spPr>
          <a:xfrm>
            <a:off x="5568036" y="935103"/>
            <a:ext cx="3146428" cy="4044252"/>
          </a:xfrm>
          <a:prstGeom prst="rect">
            <a:avLst/>
          </a:prstGeom>
        </p:spPr>
      </p:pic>
      <p:sp>
        <p:nvSpPr>
          <p:cNvPr id="6" name="TextBox 5"/>
          <p:cNvSpPr txBox="1"/>
          <p:nvPr/>
        </p:nvSpPr>
        <p:spPr>
          <a:xfrm>
            <a:off x="5881604" y="5100671"/>
            <a:ext cx="2679356" cy="1477328"/>
          </a:xfrm>
          <a:prstGeom prst="rect">
            <a:avLst/>
          </a:prstGeom>
          <a:noFill/>
        </p:spPr>
        <p:txBody>
          <a:bodyPr wrap="square" rtlCol="0">
            <a:spAutoFit/>
          </a:bodyPr>
          <a:lstStyle/>
          <a:p>
            <a:r>
              <a:rPr lang="en-US" dirty="0" smtClean="0">
                <a:latin typeface="Arial" charset="0"/>
                <a:ea typeface="Arial" charset="0"/>
                <a:cs typeface="Arial" charset="0"/>
              </a:rPr>
              <a:t>Dolling and Barnes (2012)</a:t>
            </a:r>
          </a:p>
          <a:p>
            <a:endParaRPr lang="en-US" dirty="0" smtClean="0">
              <a:latin typeface="Arial" charset="0"/>
              <a:ea typeface="Arial" charset="0"/>
              <a:cs typeface="Arial" charset="0"/>
            </a:endParaRPr>
          </a:p>
          <a:p>
            <a:endParaRPr lang="en-US" dirty="0" smtClean="0">
              <a:latin typeface="Arial" charset="0"/>
              <a:ea typeface="Arial" charset="0"/>
              <a:cs typeface="Arial" charset="0"/>
            </a:endParaRPr>
          </a:p>
          <a:p>
            <a:r>
              <a:rPr lang="en-US" dirty="0" smtClean="0">
                <a:latin typeface="Arial" charset="0"/>
                <a:ea typeface="Arial" charset="0"/>
                <a:cs typeface="Arial" charset="0"/>
              </a:rPr>
              <a:t>Kerns and Chen (2015)</a:t>
            </a:r>
          </a:p>
        </p:txBody>
      </p:sp>
      <p:sp>
        <p:nvSpPr>
          <p:cNvPr id="8" name="TextBox 7"/>
          <p:cNvSpPr txBox="1"/>
          <p:nvPr/>
        </p:nvSpPr>
        <p:spPr>
          <a:xfrm>
            <a:off x="302378" y="625431"/>
            <a:ext cx="4072066" cy="369332"/>
          </a:xfrm>
          <a:prstGeom prst="rect">
            <a:avLst/>
          </a:prstGeom>
          <a:solidFill>
            <a:srgbClr val="FFFFFF"/>
          </a:solidFill>
        </p:spPr>
        <p:txBody>
          <a:bodyPr wrap="square" rtlCol="0">
            <a:spAutoFit/>
          </a:bodyPr>
          <a:lstStyle/>
          <a:p>
            <a:endParaRPr lang="en-US" dirty="0">
              <a:latin typeface="Arial" charset="0"/>
              <a:ea typeface="Arial" charset="0"/>
              <a:cs typeface="Arial" charset="0"/>
            </a:endParaRPr>
          </a:p>
        </p:txBody>
      </p:sp>
      <p:sp>
        <p:nvSpPr>
          <p:cNvPr id="9" name="TextBox 8"/>
          <p:cNvSpPr txBox="1"/>
          <p:nvPr/>
        </p:nvSpPr>
        <p:spPr>
          <a:xfrm>
            <a:off x="287405" y="631430"/>
            <a:ext cx="4446821" cy="369332"/>
          </a:xfrm>
          <a:prstGeom prst="rect">
            <a:avLst/>
          </a:prstGeom>
          <a:noFill/>
        </p:spPr>
        <p:txBody>
          <a:bodyPr wrap="square" rtlCol="0">
            <a:spAutoFit/>
          </a:bodyPr>
          <a:lstStyle/>
          <a:p>
            <a:r>
              <a:rPr lang="en-US" dirty="0" smtClean="0">
                <a:latin typeface="Arial" charset="0"/>
                <a:ea typeface="Arial" charset="0"/>
                <a:cs typeface="Arial" charset="0"/>
              </a:rPr>
              <a:t>S1 – 13</a:t>
            </a:r>
            <a:r>
              <a:rPr lang="en-US" baseline="30000" dirty="0" smtClean="0">
                <a:latin typeface="Arial" charset="0"/>
                <a:ea typeface="Arial" charset="0"/>
                <a:cs typeface="Arial" charset="0"/>
              </a:rPr>
              <a:t>th</a:t>
            </a:r>
            <a:r>
              <a:rPr lang="en-US" dirty="0" smtClean="0">
                <a:latin typeface="Arial" charset="0"/>
                <a:ea typeface="Arial" charset="0"/>
                <a:cs typeface="Arial" charset="0"/>
              </a:rPr>
              <a:t> 0400 UTC near center sounding</a:t>
            </a:r>
            <a:endParaRPr lang="en-US" dirty="0">
              <a:latin typeface="Arial" charset="0"/>
              <a:ea typeface="Arial" charset="0"/>
              <a:cs typeface="Arial" charset="0"/>
            </a:endParaRPr>
          </a:p>
        </p:txBody>
      </p:sp>
      <p:sp>
        <p:nvSpPr>
          <p:cNvPr id="10" name="Rectangle 9"/>
          <p:cNvSpPr/>
          <p:nvPr/>
        </p:nvSpPr>
        <p:spPr>
          <a:xfrm>
            <a:off x="0" y="0"/>
            <a:ext cx="9144000" cy="461665"/>
          </a:xfrm>
          <a:prstGeom prst="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638714" y="0"/>
            <a:ext cx="3866571" cy="461665"/>
          </a:xfrm>
          <a:prstGeom prst="rect">
            <a:avLst/>
          </a:prstGeom>
        </p:spPr>
        <p:txBody>
          <a:bodyPr wrap="none">
            <a:spAutoFit/>
          </a:bodyPr>
          <a:lstStyle/>
          <a:p>
            <a:r>
              <a:rPr lang="en-US" sz="2400" smtClean="0">
                <a:solidFill>
                  <a:schemeClr val="bg1"/>
                </a:solidFill>
                <a:latin typeface="Arial"/>
                <a:cs typeface="Arial"/>
              </a:rPr>
              <a:t>WARMING MECHANISMS</a:t>
            </a:r>
            <a:endParaRPr lang="en-US" baseline="-25000" dirty="0">
              <a:solidFill>
                <a:schemeClr val="bg1"/>
              </a:solidFill>
              <a:latin typeface="Arial"/>
              <a:cs typeface="Arial"/>
            </a:endParaRPr>
          </a:p>
        </p:txBody>
      </p:sp>
    </p:spTree>
    <p:extLst>
      <p:ext uri="{BB962C8B-B14F-4D97-AF65-F5344CB8AC3E}">
        <p14:creationId xmlns:p14="http://schemas.microsoft.com/office/powerpoint/2010/main" val="27036798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cintosh HD:Users:u0815081:Desktop:Screen Shot 2016-02-02 at 10.18.32 AM.png"/>
          <p:cNvPicPr/>
          <p:nvPr/>
        </p:nvPicPr>
        <p:blipFill>
          <a:blip r:embed="rId2">
            <a:extLst>
              <a:ext uri="{28A0092B-C50C-407E-A947-70E740481C1C}">
                <a14:useLocalDpi xmlns:a14="http://schemas.microsoft.com/office/drawing/2010/main" val="0"/>
              </a:ext>
            </a:extLst>
          </a:blip>
          <a:srcRect/>
          <a:stretch>
            <a:fillRect/>
          </a:stretch>
        </p:blipFill>
        <p:spPr bwMode="auto">
          <a:xfrm>
            <a:off x="240282" y="1487988"/>
            <a:ext cx="8663436" cy="3725696"/>
          </a:xfrm>
          <a:prstGeom prst="rect">
            <a:avLst/>
          </a:prstGeom>
          <a:noFill/>
          <a:ln>
            <a:noFill/>
          </a:ln>
        </p:spPr>
      </p:pic>
      <p:sp>
        <p:nvSpPr>
          <p:cNvPr id="4" name="TextBox 3"/>
          <p:cNvSpPr txBox="1"/>
          <p:nvPr/>
        </p:nvSpPr>
        <p:spPr>
          <a:xfrm>
            <a:off x="467288" y="1487988"/>
            <a:ext cx="1507138" cy="369332"/>
          </a:xfrm>
          <a:prstGeom prst="rect">
            <a:avLst/>
          </a:prstGeom>
          <a:noFill/>
        </p:spPr>
        <p:txBody>
          <a:bodyPr wrap="square" rtlCol="0">
            <a:spAutoFit/>
          </a:bodyPr>
          <a:lstStyle/>
          <a:p>
            <a:r>
              <a:rPr lang="en-US" b="1" u="sng" dirty="0" smtClean="0"/>
              <a:t>S1</a:t>
            </a:r>
            <a:endParaRPr lang="en-US" b="1" u="sng" dirty="0"/>
          </a:p>
        </p:txBody>
      </p:sp>
      <p:sp>
        <p:nvSpPr>
          <p:cNvPr id="5" name="Rectangle 4"/>
          <p:cNvSpPr/>
          <p:nvPr/>
        </p:nvSpPr>
        <p:spPr>
          <a:xfrm>
            <a:off x="0" y="0"/>
            <a:ext cx="9144000" cy="461665"/>
          </a:xfrm>
          <a:prstGeom prst="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638714" y="0"/>
            <a:ext cx="3866571" cy="461665"/>
          </a:xfrm>
          <a:prstGeom prst="rect">
            <a:avLst/>
          </a:prstGeom>
        </p:spPr>
        <p:txBody>
          <a:bodyPr wrap="none">
            <a:spAutoFit/>
          </a:bodyPr>
          <a:lstStyle/>
          <a:p>
            <a:r>
              <a:rPr lang="en-US" sz="2400" smtClean="0">
                <a:solidFill>
                  <a:schemeClr val="bg1"/>
                </a:solidFill>
                <a:latin typeface="Arial"/>
                <a:cs typeface="Arial"/>
              </a:rPr>
              <a:t>WARMING MECHANISMS</a:t>
            </a:r>
            <a:endParaRPr lang="en-US" baseline="-25000" dirty="0">
              <a:solidFill>
                <a:schemeClr val="bg1"/>
              </a:solidFill>
              <a:latin typeface="Arial"/>
              <a:cs typeface="Arial"/>
            </a:endParaRPr>
          </a:p>
        </p:txBody>
      </p:sp>
    </p:spTree>
    <p:extLst>
      <p:ext uri="{BB962C8B-B14F-4D97-AF65-F5344CB8AC3E}">
        <p14:creationId xmlns:p14="http://schemas.microsoft.com/office/powerpoint/2010/main" val="6643420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delhovths.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672" y="429362"/>
            <a:ext cx="8413265" cy="3906159"/>
          </a:xfrm>
          <a:prstGeom prst="rect">
            <a:avLst/>
          </a:prstGeom>
        </p:spPr>
      </p:pic>
      <p:pic>
        <p:nvPicPr>
          <p:cNvPr id="3" name="Picture 2" descr="Macintosh HD:Users:zawislak:Desktop:thetae_100m_for_Jon.eps"/>
          <p:cNvPicPr/>
          <p:nvPr/>
        </p:nvPicPr>
        <p:blipFill>
          <a:blip r:embed="rId4">
            <a:extLst>
              <a:ext uri="{28A0092B-C50C-407E-A947-70E740481C1C}">
                <a14:useLocalDpi xmlns:a14="http://schemas.microsoft.com/office/drawing/2010/main" val="0"/>
              </a:ext>
            </a:extLst>
          </a:blip>
          <a:srcRect/>
          <a:stretch>
            <a:fillRect/>
          </a:stretch>
        </p:blipFill>
        <p:spPr bwMode="auto">
          <a:xfrm>
            <a:off x="6140191" y="90900"/>
            <a:ext cx="3003809" cy="6357120"/>
          </a:xfrm>
          <a:prstGeom prst="rect">
            <a:avLst/>
          </a:prstGeom>
          <a:noFill/>
          <a:ln>
            <a:noFill/>
          </a:ln>
        </p:spPr>
      </p:pic>
      <p:sp>
        <p:nvSpPr>
          <p:cNvPr id="4" name="Process 3"/>
          <p:cNvSpPr/>
          <p:nvPr/>
        </p:nvSpPr>
        <p:spPr>
          <a:xfrm>
            <a:off x="2335074" y="429362"/>
            <a:ext cx="1188020" cy="612010"/>
          </a:xfrm>
          <a:prstGeom prst="flowChartProcess">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w3_singlerose.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931" y="4753258"/>
            <a:ext cx="8189966" cy="1982492"/>
          </a:xfrm>
          <a:prstGeom prst="rect">
            <a:avLst/>
          </a:prstGeom>
        </p:spPr>
      </p:pic>
      <p:sp>
        <p:nvSpPr>
          <p:cNvPr id="6" name="Process 5"/>
          <p:cNvSpPr/>
          <p:nvPr/>
        </p:nvSpPr>
        <p:spPr>
          <a:xfrm>
            <a:off x="2487473" y="5620149"/>
            <a:ext cx="1140821" cy="612010"/>
          </a:xfrm>
          <a:prstGeom prst="flowChartProcess">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0" y="92333"/>
            <a:ext cx="1507138" cy="369332"/>
          </a:xfrm>
          <a:prstGeom prst="rect">
            <a:avLst/>
          </a:prstGeom>
          <a:noFill/>
        </p:spPr>
        <p:txBody>
          <a:bodyPr wrap="square" rtlCol="0">
            <a:spAutoFit/>
          </a:bodyPr>
          <a:lstStyle/>
          <a:p>
            <a:r>
              <a:rPr lang="en-US" b="1" u="sng" dirty="0" smtClean="0"/>
              <a:t>S1</a:t>
            </a:r>
            <a:endParaRPr lang="en-US" b="1" u="sng" dirty="0"/>
          </a:p>
        </p:txBody>
      </p:sp>
      <p:sp>
        <p:nvSpPr>
          <p:cNvPr id="8" name="TextBox 7"/>
          <p:cNvSpPr txBox="1"/>
          <p:nvPr/>
        </p:nvSpPr>
        <p:spPr>
          <a:xfrm>
            <a:off x="-12349" y="2113616"/>
            <a:ext cx="1507138" cy="369332"/>
          </a:xfrm>
          <a:prstGeom prst="rect">
            <a:avLst/>
          </a:prstGeom>
          <a:noFill/>
        </p:spPr>
        <p:txBody>
          <a:bodyPr wrap="square" rtlCol="0">
            <a:spAutoFit/>
          </a:bodyPr>
          <a:lstStyle/>
          <a:p>
            <a:r>
              <a:rPr lang="en-US" b="1" u="sng" dirty="0" smtClean="0">
                <a:solidFill>
                  <a:srgbClr val="FF0000"/>
                </a:solidFill>
              </a:rPr>
              <a:t>F1</a:t>
            </a:r>
            <a:endParaRPr lang="en-US" b="1" u="sng" dirty="0">
              <a:solidFill>
                <a:srgbClr val="FF0000"/>
              </a:solidFill>
            </a:endParaRPr>
          </a:p>
        </p:txBody>
      </p:sp>
      <p:sp>
        <p:nvSpPr>
          <p:cNvPr id="9" name="TextBox 8"/>
          <p:cNvSpPr txBox="1"/>
          <p:nvPr/>
        </p:nvSpPr>
        <p:spPr>
          <a:xfrm>
            <a:off x="0" y="4593457"/>
            <a:ext cx="1507138" cy="369332"/>
          </a:xfrm>
          <a:prstGeom prst="rect">
            <a:avLst/>
          </a:prstGeom>
          <a:noFill/>
        </p:spPr>
        <p:txBody>
          <a:bodyPr wrap="square" rtlCol="0">
            <a:spAutoFit/>
          </a:bodyPr>
          <a:lstStyle/>
          <a:p>
            <a:r>
              <a:rPr lang="en-US" b="1" u="sng" dirty="0" smtClean="0"/>
              <a:t>S1</a:t>
            </a:r>
            <a:endParaRPr lang="en-US" b="1" u="sng" dirty="0"/>
          </a:p>
        </p:txBody>
      </p:sp>
      <p:sp>
        <p:nvSpPr>
          <p:cNvPr id="11" name="TextBox 10"/>
          <p:cNvSpPr txBox="1"/>
          <p:nvPr/>
        </p:nvSpPr>
        <p:spPr>
          <a:xfrm>
            <a:off x="2335074" y="0"/>
            <a:ext cx="3698069" cy="461665"/>
          </a:xfrm>
          <a:prstGeom prst="rect">
            <a:avLst/>
          </a:prstGeom>
          <a:noFill/>
        </p:spPr>
        <p:txBody>
          <a:bodyPr wrap="square" rtlCol="0">
            <a:spAutoFit/>
          </a:bodyPr>
          <a:lstStyle/>
          <a:p>
            <a:r>
              <a:rPr lang="en-US" sz="2400" b="1" dirty="0" smtClean="0"/>
              <a:t>NEAR SURFACE THETA-E</a:t>
            </a:r>
            <a:endParaRPr lang="en-US" sz="2400" b="1" dirty="0"/>
          </a:p>
        </p:txBody>
      </p:sp>
      <p:sp>
        <p:nvSpPr>
          <p:cNvPr id="12" name="TextBox 11"/>
          <p:cNvSpPr txBox="1"/>
          <p:nvPr/>
        </p:nvSpPr>
        <p:spPr>
          <a:xfrm>
            <a:off x="2442122" y="4486325"/>
            <a:ext cx="3698069" cy="461665"/>
          </a:xfrm>
          <a:prstGeom prst="rect">
            <a:avLst/>
          </a:prstGeom>
          <a:noFill/>
        </p:spPr>
        <p:txBody>
          <a:bodyPr wrap="square" rtlCol="0">
            <a:spAutoFit/>
          </a:bodyPr>
          <a:lstStyle/>
          <a:p>
            <a:r>
              <a:rPr lang="en-US" sz="2400" b="1" dirty="0" smtClean="0"/>
              <a:t>Vertical Velocity &gt; 3 m/s</a:t>
            </a:r>
            <a:endParaRPr lang="en-US" sz="2400" b="1" dirty="0"/>
          </a:p>
        </p:txBody>
      </p:sp>
      <p:sp>
        <p:nvSpPr>
          <p:cNvPr id="13" name="Rectangle 12"/>
          <p:cNvSpPr/>
          <p:nvPr/>
        </p:nvSpPr>
        <p:spPr>
          <a:xfrm>
            <a:off x="6140191" y="2113616"/>
            <a:ext cx="3003809" cy="4118543"/>
          </a:xfrm>
          <a:prstGeom prst="rect">
            <a:avLst/>
          </a:prstGeom>
          <a:solidFill>
            <a:schemeClr val="bg1"/>
          </a:solidFill>
          <a:ln>
            <a:noFill/>
          </a:ln>
          <a:effectLst>
            <a:outerShdw blurRad="40005" dist="22987" dir="5400000" sx="0" sy="0" algn="tl"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558840" y="2298282"/>
            <a:ext cx="2003097" cy="369332"/>
          </a:xfrm>
          <a:prstGeom prst="rect">
            <a:avLst/>
          </a:prstGeom>
          <a:noFill/>
        </p:spPr>
        <p:txBody>
          <a:bodyPr wrap="square" rtlCol="0">
            <a:spAutoFit/>
          </a:bodyPr>
          <a:lstStyle/>
          <a:p>
            <a:r>
              <a:rPr lang="en-US" dirty="0" err="1" smtClean="0"/>
              <a:t>Zawislak</a:t>
            </a:r>
            <a:r>
              <a:rPr lang="en-US" dirty="0" smtClean="0"/>
              <a:t> et al. 2016</a:t>
            </a:r>
            <a:endParaRPr lang="en-US" dirty="0"/>
          </a:p>
        </p:txBody>
      </p:sp>
    </p:spTree>
    <p:extLst>
      <p:ext uri="{BB962C8B-B14F-4D97-AF65-F5344CB8AC3E}">
        <p14:creationId xmlns:p14="http://schemas.microsoft.com/office/powerpoint/2010/main" val="9552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2" grpId="0"/>
      <p:bldP spid="13" grpId="0" animBg="1"/>
      <p:bldP spid="13" grpId="1" animBg="1"/>
      <p:bldP spid="10" grpId="0"/>
      <p:bldP spid="1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warmanomfinal_13_200.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8" name="Straight Connector 7"/>
          <p:cNvCxnSpPr/>
          <p:nvPr/>
        </p:nvCxnSpPr>
        <p:spPr>
          <a:xfrm flipV="1">
            <a:off x="2765778" y="1312334"/>
            <a:ext cx="59205" cy="1071131"/>
          </a:xfrm>
          <a:prstGeom prst="line">
            <a:avLst/>
          </a:prstGeom>
          <a:ln w="38100" cmpd="sng">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6" name="Multiply 5"/>
          <p:cNvSpPr/>
          <p:nvPr/>
        </p:nvSpPr>
        <p:spPr>
          <a:xfrm>
            <a:off x="2621837" y="1045797"/>
            <a:ext cx="396007" cy="491564"/>
          </a:xfrm>
          <a:prstGeom prst="mathMultiply">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Multiply 3"/>
          <p:cNvSpPr/>
          <p:nvPr/>
        </p:nvSpPr>
        <p:spPr>
          <a:xfrm>
            <a:off x="2608182" y="2061838"/>
            <a:ext cx="409662" cy="423291"/>
          </a:xfrm>
          <a:prstGeom prst="mathMultiply">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Multiply 9"/>
          <p:cNvSpPr/>
          <p:nvPr/>
        </p:nvSpPr>
        <p:spPr>
          <a:xfrm>
            <a:off x="7223760" y="2103120"/>
            <a:ext cx="355041" cy="368673"/>
          </a:xfrm>
          <a:prstGeom prst="mathMultiply">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Multiply 11"/>
          <p:cNvSpPr/>
          <p:nvPr/>
        </p:nvSpPr>
        <p:spPr>
          <a:xfrm>
            <a:off x="7237415" y="1045797"/>
            <a:ext cx="396007" cy="491564"/>
          </a:xfrm>
          <a:prstGeom prst="mathMultiply">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Multiply 12"/>
          <p:cNvSpPr/>
          <p:nvPr/>
        </p:nvSpPr>
        <p:spPr>
          <a:xfrm>
            <a:off x="7223760" y="2076130"/>
            <a:ext cx="409662" cy="423291"/>
          </a:xfrm>
          <a:prstGeom prst="mathMultiply">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Multiply 19"/>
          <p:cNvSpPr/>
          <p:nvPr/>
        </p:nvSpPr>
        <p:spPr>
          <a:xfrm>
            <a:off x="2608182" y="5464022"/>
            <a:ext cx="409662" cy="423291"/>
          </a:xfrm>
          <a:prstGeom prst="mathMultiply">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2403351" y="4263497"/>
            <a:ext cx="0" cy="230762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5400000" flipH="1" flipV="1">
            <a:off x="944004" y="1213865"/>
            <a:ext cx="718835" cy="1336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Up Arrow 14"/>
          <p:cNvSpPr/>
          <p:nvPr/>
        </p:nvSpPr>
        <p:spPr>
          <a:xfrm>
            <a:off x="4197684" y="2383465"/>
            <a:ext cx="1283368" cy="1654583"/>
          </a:xfrm>
          <a:prstGeom prst="up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296737" y="1127668"/>
            <a:ext cx="906088" cy="369332"/>
          </a:xfrm>
          <a:prstGeom prst="rect">
            <a:avLst/>
          </a:prstGeom>
          <a:noFill/>
        </p:spPr>
        <p:txBody>
          <a:bodyPr wrap="square" rtlCol="0">
            <a:spAutoFit/>
          </a:bodyPr>
          <a:lstStyle/>
          <a:p>
            <a:r>
              <a:rPr lang="en-US" dirty="0" smtClean="0"/>
              <a:t>Shear</a:t>
            </a:r>
            <a:endParaRPr lang="en-US" dirty="0"/>
          </a:p>
        </p:txBody>
      </p:sp>
    </p:spTree>
    <p:extLst>
      <p:ext uri="{BB962C8B-B14F-4D97-AF65-F5344CB8AC3E}">
        <p14:creationId xmlns:p14="http://schemas.microsoft.com/office/powerpoint/2010/main" val="276350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warmanomfinal_13_700.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Multiply 3"/>
          <p:cNvSpPr/>
          <p:nvPr/>
        </p:nvSpPr>
        <p:spPr>
          <a:xfrm>
            <a:off x="2608182" y="1611556"/>
            <a:ext cx="396007" cy="491564"/>
          </a:xfrm>
          <a:prstGeom prst="mathMultiply">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Multiply 4"/>
          <p:cNvSpPr/>
          <p:nvPr/>
        </p:nvSpPr>
        <p:spPr>
          <a:xfrm>
            <a:off x="2714622" y="2061838"/>
            <a:ext cx="409662" cy="423291"/>
          </a:xfrm>
          <a:prstGeom prst="mathMultiply">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Multiply 9"/>
          <p:cNvSpPr/>
          <p:nvPr/>
        </p:nvSpPr>
        <p:spPr>
          <a:xfrm>
            <a:off x="2714622" y="5464022"/>
            <a:ext cx="409662" cy="423291"/>
          </a:xfrm>
          <a:prstGeom prst="mathMultiply">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Multiply 10"/>
          <p:cNvSpPr/>
          <p:nvPr/>
        </p:nvSpPr>
        <p:spPr>
          <a:xfrm>
            <a:off x="7267530" y="1639821"/>
            <a:ext cx="396007" cy="491564"/>
          </a:xfrm>
          <a:prstGeom prst="mathMultiply">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Multiply 11"/>
          <p:cNvSpPr/>
          <p:nvPr/>
        </p:nvSpPr>
        <p:spPr>
          <a:xfrm>
            <a:off x="7373970" y="2090103"/>
            <a:ext cx="409662" cy="423291"/>
          </a:xfrm>
          <a:prstGeom prst="mathMultiply">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2659879" y="4039263"/>
            <a:ext cx="0" cy="230762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Multiply 16"/>
          <p:cNvSpPr/>
          <p:nvPr/>
        </p:nvSpPr>
        <p:spPr>
          <a:xfrm>
            <a:off x="2608182" y="5002296"/>
            <a:ext cx="396007" cy="491564"/>
          </a:xfrm>
          <a:prstGeom prst="mathMultiply">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rot="5400000" flipH="1" flipV="1">
            <a:off x="944004" y="1245454"/>
            <a:ext cx="718835" cy="1336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296737" y="1159257"/>
            <a:ext cx="906088" cy="369332"/>
          </a:xfrm>
          <a:prstGeom prst="rect">
            <a:avLst/>
          </a:prstGeom>
          <a:noFill/>
        </p:spPr>
        <p:txBody>
          <a:bodyPr wrap="square" rtlCol="0">
            <a:spAutoFit/>
          </a:bodyPr>
          <a:lstStyle/>
          <a:p>
            <a:r>
              <a:rPr lang="en-US" dirty="0" smtClean="0"/>
              <a:t>Shear</a:t>
            </a:r>
            <a:endParaRPr lang="en-US" dirty="0"/>
          </a:p>
        </p:txBody>
      </p:sp>
    </p:spTree>
    <p:extLst>
      <p:ext uri="{BB962C8B-B14F-4D97-AF65-F5344CB8AC3E}">
        <p14:creationId xmlns:p14="http://schemas.microsoft.com/office/powerpoint/2010/main" val="8366733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466597"/>
          </a:xfrm>
          <a:prstGeom prst="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0" y="19959"/>
            <a:ext cx="9144000" cy="446638"/>
          </a:xfrm>
          <a:prstGeom prst="rect">
            <a:avLst/>
          </a:prstGeom>
        </p:spPr>
        <p:txBody>
          <a:bodyPr vert="horz" lIns="91440" tIns="45720" rIns="91440" bIns="45720" rtlCol="0" anchor="ctr">
            <a:normAutofit fontScale="7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700" dirty="0" smtClean="0">
                <a:solidFill>
                  <a:schemeClr val="bg1"/>
                </a:solidFill>
                <a:latin typeface="Arial"/>
                <a:cs typeface="Arial"/>
              </a:rPr>
              <a:t>H</a:t>
            </a:r>
            <a:r>
              <a:rPr lang="en-US" sz="3200" dirty="0" smtClean="0">
                <a:solidFill>
                  <a:schemeClr val="bg1"/>
                </a:solidFill>
                <a:latin typeface="Arial"/>
                <a:cs typeface="Arial"/>
              </a:rPr>
              <a:t>URRICANE</a:t>
            </a:r>
            <a:r>
              <a:rPr lang="en-US" sz="3600" dirty="0" smtClean="0">
                <a:solidFill>
                  <a:schemeClr val="bg1"/>
                </a:solidFill>
                <a:latin typeface="Arial"/>
                <a:cs typeface="Arial"/>
              </a:rPr>
              <a:t> </a:t>
            </a:r>
            <a:r>
              <a:rPr lang="en-US" sz="3700" dirty="0" smtClean="0">
                <a:solidFill>
                  <a:schemeClr val="bg1"/>
                </a:solidFill>
                <a:latin typeface="Arial"/>
                <a:cs typeface="Arial"/>
              </a:rPr>
              <a:t>E</a:t>
            </a:r>
            <a:r>
              <a:rPr lang="en-US" sz="3200" dirty="0" smtClean="0">
                <a:solidFill>
                  <a:schemeClr val="bg1"/>
                </a:solidFill>
                <a:latin typeface="Arial"/>
                <a:cs typeface="Arial"/>
              </a:rPr>
              <a:t>DOUARD</a:t>
            </a:r>
            <a:r>
              <a:rPr lang="en-US" sz="3600" dirty="0" smtClean="0">
                <a:solidFill>
                  <a:schemeClr val="bg1"/>
                </a:solidFill>
                <a:latin typeface="Arial"/>
                <a:cs typeface="Arial"/>
              </a:rPr>
              <a:t> </a:t>
            </a:r>
            <a:r>
              <a:rPr lang="en-US" sz="3700" dirty="0" smtClean="0">
                <a:solidFill>
                  <a:schemeClr val="bg1"/>
                </a:solidFill>
                <a:latin typeface="Arial"/>
                <a:cs typeface="Arial"/>
              </a:rPr>
              <a:t>(2014)</a:t>
            </a:r>
            <a:endParaRPr lang="en-US" sz="3700" dirty="0">
              <a:solidFill>
                <a:schemeClr val="bg1"/>
              </a:solidFill>
              <a:latin typeface="Arial"/>
              <a:cs typeface="Arial"/>
            </a:endParaRPr>
          </a:p>
        </p:txBody>
      </p:sp>
      <p:sp>
        <p:nvSpPr>
          <p:cNvPr id="3" name="Rectangle 2"/>
          <p:cNvSpPr/>
          <p:nvPr/>
        </p:nvSpPr>
        <p:spPr>
          <a:xfrm>
            <a:off x="0" y="1811874"/>
            <a:ext cx="9144000" cy="3416320"/>
          </a:xfrm>
          <a:prstGeom prst="rect">
            <a:avLst/>
          </a:prstGeom>
        </p:spPr>
        <p:txBody>
          <a:bodyPr wrap="square">
            <a:spAutoFit/>
          </a:bodyPr>
          <a:lstStyle/>
          <a:p>
            <a:r>
              <a:rPr lang="en-US" dirty="0">
                <a:solidFill>
                  <a:srgbClr val="000000"/>
                </a:solidFill>
                <a:latin typeface="FontAwesome" charset="0"/>
              </a:rPr>
              <a:t>Jonathan Zawislak, Haiyan Jiang, George R. Alvey III, Edward J. </a:t>
            </a:r>
            <a:r>
              <a:rPr lang="en-US" dirty="0" err="1">
                <a:solidFill>
                  <a:srgbClr val="000000"/>
                </a:solidFill>
                <a:latin typeface="FontAwesome" charset="0"/>
              </a:rPr>
              <a:t>Zipser</a:t>
            </a:r>
            <a:r>
              <a:rPr lang="en-US" dirty="0">
                <a:solidFill>
                  <a:srgbClr val="000000"/>
                </a:solidFill>
                <a:latin typeface="FontAwesome" charset="0"/>
              </a:rPr>
              <a:t>, Robert F. Rogers, Jun A. Zhang, and Stephanie N. Stevenson, 2016: </a:t>
            </a:r>
            <a:r>
              <a:rPr lang="en-US" u="sng" dirty="0">
                <a:solidFill>
                  <a:srgbClr val="800000"/>
                </a:solidFill>
                <a:latin typeface="FontAwesome" charset="0"/>
                <a:hlinkClick r:id="rId2"/>
              </a:rPr>
              <a:t>Observations of the Structure and Evolution of Hurricane Edouard (2014) during Intensity Change. Part I: Relationship between the Thermodynamic Structure and Precipitation.</a:t>
            </a:r>
            <a:r>
              <a:rPr lang="en-US" dirty="0">
                <a:solidFill>
                  <a:srgbClr val="000000"/>
                </a:solidFill>
                <a:latin typeface="FontAwesome" charset="0"/>
              </a:rPr>
              <a:t> </a:t>
            </a:r>
            <a:r>
              <a:rPr lang="en-US" i="1" dirty="0">
                <a:solidFill>
                  <a:srgbClr val="000000"/>
                </a:solidFill>
                <a:latin typeface="FontAwesome" charset="0"/>
              </a:rPr>
              <a:t>Mon. </a:t>
            </a:r>
            <a:r>
              <a:rPr lang="en-US" i="1" dirty="0" err="1">
                <a:solidFill>
                  <a:srgbClr val="000000"/>
                </a:solidFill>
                <a:latin typeface="FontAwesome" charset="0"/>
              </a:rPr>
              <a:t>Wea</a:t>
            </a:r>
            <a:r>
              <a:rPr lang="en-US" i="1" dirty="0">
                <a:solidFill>
                  <a:srgbClr val="000000"/>
                </a:solidFill>
                <a:latin typeface="FontAwesome" charset="0"/>
              </a:rPr>
              <a:t>. Rev.,</a:t>
            </a:r>
            <a:r>
              <a:rPr lang="en-US" dirty="0">
                <a:solidFill>
                  <a:srgbClr val="000000"/>
                </a:solidFill>
                <a:latin typeface="FontAwesome" charset="0"/>
              </a:rPr>
              <a:t> </a:t>
            </a:r>
            <a:r>
              <a:rPr lang="en-US" b="1" dirty="0">
                <a:solidFill>
                  <a:srgbClr val="000000"/>
                </a:solidFill>
                <a:latin typeface="FontAwesome" charset="0"/>
              </a:rPr>
              <a:t>144</a:t>
            </a:r>
            <a:r>
              <a:rPr lang="en-US" dirty="0">
                <a:solidFill>
                  <a:srgbClr val="000000"/>
                </a:solidFill>
                <a:latin typeface="FontAwesome" charset="0"/>
              </a:rPr>
              <a:t>,3333–3354, </a:t>
            </a:r>
            <a:r>
              <a:rPr lang="en-US" dirty="0" err="1">
                <a:solidFill>
                  <a:srgbClr val="000000"/>
                </a:solidFill>
                <a:latin typeface="FontAwesome" charset="0"/>
              </a:rPr>
              <a:t>doi</a:t>
            </a:r>
            <a:r>
              <a:rPr lang="en-US" dirty="0">
                <a:solidFill>
                  <a:srgbClr val="000000"/>
                </a:solidFill>
                <a:latin typeface="FontAwesome" charset="0"/>
              </a:rPr>
              <a:t>: 10.1175/MWR-D-16-0018.1. </a:t>
            </a:r>
            <a:endParaRPr lang="en-US" dirty="0" smtClean="0">
              <a:solidFill>
                <a:srgbClr val="000000"/>
              </a:solidFill>
              <a:latin typeface="FontAwesome" charset="0"/>
            </a:endParaRPr>
          </a:p>
          <a:p>
            <a:endParaRPr lang="en-US" dirty="0">
              <a:solidFill>
                <a:srgbClr val="000000"/>
              </a:solidFill>
              <a:latin typeface="FontAwesome" charset="0"/>
            </a:endParaRPr>
          </a:p>
          <a:p>
            <a:endParaRPr lang="en-US" dirty="0" smtClean="0">
              <a:solidFill>
                <a:srgbClr val="000000"/>
              </a:solidFill>
              <a:latin typeface="FontAwesome" charset="0"/>
            </a:endParaRPr>
          </a:p>
          <a:p>
            <a:r>
              <a:rPr lang="en-US" dirty="0"/>
              <a:t>Robert F. Rogers, Jun A. Zhang, Jonathan Zawislak, Haiyan Jiang, George R. Alvey III, Edward J. </a:t>
            </a:r>
            <a:r>
              <a:rPr lang="en-US" dirty="0" err="1"/>
              <a:t>Zipser</a:t>
            </a:r>
            <a:r>
              <a:rPr lang="en-US" dirty="0"/>
              <a:t>, and Stephanie N. Stevenson, 2016: </a:t>
            </a:r>
            <a:r>
              <a:rPr lang="en-US" u="sng" dirty="0">
                <a:hlinkClick r:id="rId3"/>
              </a:rPr>
              <a:t>Observations of the Structure and Evolution of Hurricane Edouard (2014) during Intensity Change. Part II: Kinematic Structure and the Distribution of Deep Convection.</a:t>
            </a:r>
            <a:r>
              <a:rPr lang="en-US" dirty="0"/>
              <a:t> </a:t>
            </a:r>
            <a:r>
              <a:rPr lang="en-US" i="1" dirty="0"/>
              <a:t>Mon. </a:t>
            </a:r>
            <a:r>
              <a:rPr lang="en-US" i="1" dirty="0" err="1"/>
              <a:t>Wea</a:t>
            </a:r>
            <a:r>
              <a:rPr lang="en-US" i="1" dirty="0"/>
              <a:t>. Rev.,</a:t>
            </a:r>
            <a:r>
              <a:rPr lang="en-US" dirty="0"/>
              <a:t> </a:t>
            </a:r>
            <a:r>
              <a:rPr lang="en-US" b="1" dirty="0"/>
              <a:t>144</a:t>
            </a:r>
            <a:r>
              <a:rPr lang="en-US" dirty="0"/>
              <a:t>, 3355–3376,doi: 10.1175/MWR-D-16-0017.1. </a:t>
            </a:r>
          </a:p>
        </p:txBody>
      </p:sp>
    </p:spTree>
    <p:extLst>
      <p:ext uri="{BB962C8B-B14F-4D97-AF65-F5344CB8AC3E}">
        <p14:creationId xmlns:p14="http://schemas.microsoft.com/office/powerpoint/2010/main" val="6875449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armanomfinal_13_1430.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Multiply 3"/>
          <p:cNvSpPr/>
          <p:nvPr/>
        </p:nvSpPr>
        <p:spPr>
          <a:xfrm>
            <a:off x="2799358" y="1966890"/>
            <a:ext cx="409662" cy="423291"/>
          </a:xfrm>
          <a:prstGeom prst="mathMultiply">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Multiply 4"/>
          <p:cNvSpPr/>
          <p:nvPr/>
        </p:nvSpPr>
        <p:spPr>
          <a:xfrm>
            <a:off x="7253211" y="1966890"/>
            <a:ext cx="409662" cy="423291"/>
          </a:xfrm>
          <a:prstGeom prst="mathMultiply">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Multiply 7"/>
          <p:cNvSpPr/>
          <p:nvPr/>
        </p:nvSpPr>
        <p:spPr>
          <a:xfrm>
            <a:off x="2889822" y="5393068"/>
            <a:ext cx="409662" cy="423291"/>
          </a:xfrm>
          <a:prstGeom prst="mathMultiply">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rot="5400000" flipH="1" flipV="1">
            <a:off x="944004" y="1213865"/>
            <a:ext cx="718835" cy="1336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296737" y="1127668"/>
            <a:ext cx="906088" cy="369332"/>
          </a:xfrm>
          <a:prstGeom prst="rect">
            <a:avLst/>
          </a:prstGeom>
          <a:noFill/>
        </p:spPr>
        <p:txBody>
          <a:bodyPr wrap="square" rtlCol="0">
            <a:spAutoFit/>
          </a:bodyPr>
          <a:lstStyle/>
          <a:p>
            <a:r>
              <a:rPr lang="en-US" dirty="0" smtClean="0"/>
              <a:t>Shear</a:t>
            </a:r>
            <a:endParaRPr lang="en-US" dirty="0"/>
          </a:p>
        </p:txBody>
      </p:sp>
      <p:cxnSp>
        <p:nvCxnSpPr>
          <p:cNvPr id="10" name="Straight Connector 9"/>
          <p:cNvCxnSpPr/>
          <p:nvPr/>
        </p:nvCxnSpPr>
        <p:spPr>
          <a:xfrm>
            <a:off x="2624328" y="4239258"/>
            <a:ext cx="0" cy="230762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87839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rhf1-s1_6-9.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048422" y="-1490372"/>
            <a:ext cx="2935517" cy="9032360"/>
          </a:xfrm>
          <a:prstGeom prst="rect">
            <a:avLst/>
          </a:prstGeom>
        </p:spPr>
      </p:pic>
      <p:sp>
        <p:nvSpPr>
          <p:cNvPr id="15" name="TextBox 14"/>
          <p:cNvSpPr txBox="1"/>
          <p:nvPr/>
        </p:nvSpPr>
        <p:spPr>
          <a:xfrm>
            <a:off x="4372871" y="1373383"/>
            <a:ext cx="1936045" cy="369332"/>
          </a:xfrm>
          <a:prstGeom prst="rect">
            <a:avLst/>
          </a:prstGeom>
          <a:solidFill>
            <a:srgbClr val="FFFFFF"/>
          </a:solidFill>
        </p:spPr>
        <p:txBody>
          <a:bodyPr wrap="square" rtlCol="0">
            <a:spAutoFit/>
          </a:bodyPr>
          <a:lstStyle/>
          <a:p>
            <a:r>
              <a:rPr lang="en-US" dirty="0" smtClean="0"/>
              <a:t>S1 – F1 (6-10 km)</a:t>
            </a:r>
            <a:endParaRPr lang="en-US" dirty="0"/>
          </a:p>
        </p:txBody>
      </p:sp>
      <p:sp>
        <p:nvSpPr>
          <p:cNvPr id="2" name="Rectangle 1"/>
          <p:cNvSpPr/>
          <p:nvPr/>
        </p:nvSpPr>
        <p:spPr>
          <a:xfrm>
            <a:off x="623795" y="5987126"/>
            <a:ext cx="8379093" cy="646331"/>
          </a:xfrm>
          <a:prstGeom prst="rect">
            <a:avLst/>
          </a:prstGeom>
        </p:spPr>
        <p:txBody>
          <a:bodyPr wrap="square">
            <a:spAutoFit/>
          </a:bodyPr>
          <a:lstStyle/>
          <a:p>
            <a:r>
              <a:rPr lang="en-US" dirty="0"/>
              <a:t>S</a:t>
            </a:r>
            <a:r>
              <a:rPr lang="en-US" dirty="0" smtClean="0"/>
              <a:t>uccessful </a:t>
            </a:r>
            <a:r>
              <a:rPr lang="en-US" dirty="0"/>
              <a:t>simulation features a propagation/increase in precipitation </a:t>
            </a:r>
            <a:r>
              <a:rPr lang="en-US" dirty="0" err="1"/>
              <a:t>upshear</a:t>
            </a:r>
            <a:r>
              <a:rPr lang="en-US" dirty="0"/>
              <a:t> after 0600 UTC on the 13</a:t>
            </a:r>
            <a:r>
              <a:rPr lang="en-US" baseline="30000" dirty="0"/>
              <a:t>th</a:t>
            </a:r>
            <a:r>
              <a:rPr lang="en-US" dirty="0" smtClean="0">
                <a:effectLst/>
              </a:rPr>
              <a:t> </a:t>
            </a:r>
            <a:endParaRPr lang="en-US" dirty="0"/>
          </a:p>
        </p:txBody>
      </p:sp>
      <p:pic>
        <p:nvPicPr>
          <p:cNvPr id="4" name="Picture 3" descr="zipser-lab-02:Users:u0815081:Desktop:edouard2016:edouardsim_2016:2_22:m_modelhovprecip.eps"/>
          <p:cNvPicPr/>
          <p:nvPr/>
        </p:nvPicPr>
        <p:blipFill>
          <a:blip r:embed="rId4">
            <a:extLst>
              <a:ext uri="{28A0092B-C50C-407E-A947-70E740481C1C}">
                <a14:useLocalDpi xmlns:a14="http://schemas.microsoft.com/office/drawing/2010/main" val="0"/>
              </a:ext>
            </a:extLst>
          </a:blip>
          <a:srcRect/>
          <a:stretch>
            <a:fillRect/>
          </a:stretch>
        </p:blipFill>
        <p:spPr bwMode="auto">
          <a:xfrm>
            <a:off x="764906" y="1083018"/>
            <a:ext cx="7831361" cy="3751639"/>
          </a:xfrm>
          <a:prstGeom prst="rect">
            <a:avLst/>
          </a:prstGeom>
          <a:noFill/>
          <a:ln>
            <a:noFill/>
          </a:ln>
        </p:spPr>
      </p:pic>
      <p:sp>
        <p:nvSpPr>
          <p:cNvPr id="5" name="TextBox 4"/>
          <p:cNvSpPr txBox="1"/>
          <p:nvPr/>
        </p:nvSpPr>
        <p:spPr>
          <a:xfrm>
            <a:off x="125594" y="1548290"/>
            <a:ext cx="1507138" cy="369332"/>
          </a:xfrm>
          <a:prstGeom prst="rect">
            <a:avLst/>
          </a:prstGeom>
          <a:noFill/>
        </p:spPr>
        <p:txBody>
          <a:bodyPr wrap="square" rtlCol="0">
            <a:spAutoFit/>
          </a:bodyPr>
          <a:lstStyle/>
          <a:p>
            <a:r>
              <a:rPr lang="en-US" b="1" u="sng" dirty="0" smtClean="0"/>
              <a:t>S1</a:t>
            </a:r>
            <a:endParaRPr lang="en-US" b="1" u="sng" dirty="0"/>
          </a:p>
        </p:txBody>
      </p:sp>
      <p:sp>
        <p:nvSpPr>
          <p:cNvPr id="6" name="TextBox 5"/>
          <p:cNvSpPr txBox="1"/>
          <p:nvPr/>
        </p:nvSpPr>
        <p:spPr>
          <a:xfrm>
            <a:off x="125594" y="3515068"/>
            <a:ext cx="1507138" cy="369332"/>
          </a:xfrm>
          <a:prstGeom prst="rect">
            <a:avLst/>
          </a:prstGeom>
          <a:noFill/>
        </p:spPr>
        <p:txBody>
          <a:bodyPr wrap="square" rtlCol="0">
            <a:spAutoFit/>
          </a:bodyPr>
          <a:lstStyle/>
          <a:p>
            <a:r>
              <a:rPr lang="en-US" b="1" u="sng" dirty="0" smtClean="0">
                <a:solidFill>
                  <a:srgbClr val="FF0000"/>
                </a:solidFill>
              </a:rPr>
              <a:t>F1</a:t>
            </a:r>
            <a:endParaRPr lang="en-US" b="1" u="sng" dirty="0">
              <a:solidFill>
                <a:srgbClr val="FF0000"/>
              </a:solidFill>
            </a:endParaRPr>
          </a:p>
        </p:txBody>
      </p:sp>
      <p:cxnSp>
        <p:nvCxnSpPr>
          <p:cNvPr id="8" name="Straight Arrow Connector 7"/>
          <p:cNvCxnSpPr/>
          <p:nvPr/>
        </p:nvCxnSpPr>
        <p:spPr>
          <a:xfrm>
            <a:off x="3558520" y="3355242"/>
            <a:ext cx="2511896" cy="33496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9" name="Straight Arrow Connector 8"/>
          <p:cNvCxnSpPr/>
          <p:nvPr/>
        </p:nvCxnSpPr>
        <p:spPr>
          <a:xfrm flipV="1">
            <a:off x="2789892" y="1373383"/>
            <a:ext cx="2345540" cy="544239"/>
          </a:xfrm>
          <a:prstGeom prst="straightConnector1">
            <a:avLst/>
          </a:prstGeom>
          <a:ln>
            <a:solidFill>
              <a:srgbClr val="000000"/>
            </a:solidFill>
            <a:tailEnd type="arrow"/>
          </a:ln>
        </p:spPr>
        <p:style>
          <a:lnRef idx="2">
            <a:schemeClr val="accent2"/>
          </a:lnRef>
          <a:fillRef idx="0">
            <a:schemeClr val="accent2"/>
          </a:fillRef>
          <a:effectRef idx="1">
            <a:schemeClr val="accent2"/>
          </a:effectRef>
          <a:fontRef idx="minor">
            <a:schemeClr val="tx1"/>
          </a:fontRef>
        </p:style>
      </p:cxnSp>
      <p:cxnSp>
        <p:nvCxnSpPr>
          <p:cNvPr id="12" name="Straight Arrow Connector 11"/>
          <p:cNvCxnSpPr/>
          <p:nvPr/>
        </p:nvCxnSpPr>
        <p:spPr>
          <a:xfrm flipV="1">
            <a:off x="2789892" y="2475967"/>
            <a:ext cx="2345540" cy="4187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flipV="1">
            <a:off x="3724876" y="4372961"/>
            <a:ext cx="2345540" cy="4187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4" name="Rectangle 13"/>
          <p:cNvSpPr/>
          <p:nvPr/>
        </p:nvSpPr>
        <p:spPr>
          <a:xfrm>
            <a:off x="1632732" y="621353"/>
            <a:ext cx="5802453" cy="461665"/>
          </a:xfrm>
          <a:prstGeom prst="rect">
            <a:avLst/>
          </a:prstGeom>
        </p:spPr>
        <p:txBody>
          <a:bodyPr wrap="none">
            <a:spAutoFit/>
          </a:bodyPr>
          <a:lstStyle/>
          <a:p>
            <a:r>
              <a:rPr lang="en-US" sz="2400" b="1" dirty="0" smtClean="0"/>
              <a:t>Quadrant averaged precipitation </a:t>
            </a:r>
            <a:r>
              <a:rPr lang="en-US" dirty="0" smtClean="0"/>
              <a:t>(within 80 km)</a:t>
            </a:r>
            <a:endParaRPr lang="en-US" dirty="0"/>
          </a:p>
        </p:txBody>
      </p:sp>
      <p:sp>
        <p:nvSpPr>
          <p:cNvPr id="16" name="Rectangle 15"/>
          <p:cNvSpPr/>
          <p:nvPr/>
        </p:nvSpPr>
        <p:spPr>
          <a:xfrm>
            <a:off x="0" y="0"/>
            <a:ext cx="9144000" cy="461665"/>
          </a:xfrm>
          <a:prstGeom prst="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668128" y="641"/>
            <a:ext cx="5807744" cy="461665"/>
          </a:xfrm>
          <a:prstGeom prst="rect">
            <a:avLst/>
          </a:prstGeom>
        </p:spPr>
        <p:txBody>
          <a:bodyPr wrap="none">
            <a:spAutoFit/>
          </a:bodyPr>
          <a:lstStyle/>
          <a:p>
            <a:r>
              <a:rPr lang="en-US" sz="2400" smtClean="0">
                <a:solidFill>
                  <a:schemeClr val="bg1"/>
                </a:solidFill>
                <a:latin typeface="Arial"/>
                <a:cs typeface="Arial"/>
              </a:rPr>
              <a:t>PRECIPITATION AND HUMIDIFICATION</a:t>
            </a:r>
            <a:endParaRPr lang="en-US" baseline="-25000" dirty="0">
              <a:solidFill>
                <a:schemeClr val="bg1"/>
              </a:solidFill>
              <a:latin typeface="Arial"/>
              <a:cs typeface="Arial"/>
            </a:endParaRPr>
          </a:p>
        </p:txBody>
      </p:sp>
    </p:spTree>
    <p:extLst>
      <p:ext uri="{BB962C8B-B14F-4D97-AF65-F5344CB8AC3E}">
        <p14:creationId xmlns:p14="http://schemas.microsoft.com/office/powerpoint/2010/main" val="264205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xit" presetSubtype="0" fill="hold" grpId="1"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xit" presetSubtype="0" fill="hold" grpId="1"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1"/>
      <p:bldP spid="6" grpId="1"/>
      <p:bldP spid="14"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istos1_allb.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39087" y="-900145"/>
            <a:ext cx="7065820" cy="9144001"/>
          </a:xfrm>
          <a:prstGeom prst="rect">
            <a:avLst/>
          </a:prstGeom>
        </p:spPr>
      </p:pic>
      <p:pic>
        <p:nvPicPr>
          <p:cNvPr id="2" name="Picture 1" descr="histos1_all.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39089" y="-900145"/>
            <a:ext cx="7065818" cy="9144000"/>
          </a:xfrm>
          <a:prstGeom prst="rect">
            <a:avLst/>
          </a:prstGeom>
        </p:spPr>
      </p:pic>
      <p:sp>
        <p:nvSpPr>
          <p:cNvPr id="4" name="Rectangle 3"/>
          <p:cNvSpPr/>
          <p:nvPr/>
        </p:nvSpPr>
        <p:spPr>
          <a:xfrm>
            <a:off x="3544562" y="570072"/>
            <a:ext cx="4688873" cy="272156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544562" y="3779000"/>
            <a:ext cx="4688873" cy="272156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 y="570072"/>
            <a:ext cx="1507138" cy="369332"/>
          </a:xfrm>
          <a:prstGeom prst="rect">
            <a:avLst/>
          </a:prstGeom>
          <a:noFill/>
        </p:spPr>
        <p:txBody>
          <a:bodyPr wrap="square" rtlCol="0">
            <a:spAutoFit/>
          </a:bodyPr>
          <a:lstStyle/>
          <a:p>
            <a:r>
              <a:rPr lang="en-US" b="1" u="sng" dirty="0" smtClean="0"/>
              <a:t>S1</a:t>
            </a:r>
            <a:endParaRPr lang="en-US" b="1" u="sng" dirty="0"/>
          </a:p>
        </p:txBody>
      </p:sp>
      <p:sp>
        <p:nvSpPr>
          <p:cNvPr id="8" name="TextBox 7"/>
          <p:cNvSpPr txBox="1"/>
          <p:nvPr/>
        </p:nvSpPr>
        <p:spPr>
          <a:xfrm>
            <a:off x="-2" y="3741328"/>
            <a:ext cx="1507138" cy="369332"/>
          </a:xfrm>
          <a:prstGeom prst="rect">
            <a:avLst/>
          </a:prstGeom>
          <a:noFill/>
        </p:spPr>
        <p:txBody>
          <a:bodyPr wrap="square" rtlCol="0">
            <a:spAutoFit/>
          </a:bodyPr>
          <a:lstStyle/>
          <a:p>
            <a:r>
              <a:rPr lang="en-US" b="1" u="sng" dirty="0" smtClean="0">
                <a:solidFill>
                  <a:srgbClr val="FF0000"/>
                </a:solidFill>
              </a:rPr>
              <a:t>F1</a:t>
            </a:r>
            <a:endParaRPr lang="en-US" b="1" u="sng" dirty="0">
              <a:solidFill>
                <a:srgbClr val="FF0000"/>
              </a:solidFill>
            </a:endParaRPr>
          </a:p>
        </p:txBody>
      </p:sp>
      <p:sp>
        <p:nvSpPr>
          <p:cNvPr id="9" name="TextBox 8"/>
          <p:cNvSpPr txBox="1"/>
          <p:nvPr/>
        </p:nvSpPr>
        <p:spPr>
          <a:xfrm>
            <a:off x="2927741" y="0"/>
            <a:ext cx="3698069" cy="461665"/>
          </a:xfrm>
          <a:prstGeom prst="rect">
            <a:avLst/>
          </a:prstGeom>
          <a:noFill/>
        </p:spPr>
        <p:txBody>
          <a:bodyPr wrap="square" rtlCol="0">
            <a:spAutoFit/>
          </a:bodyPr>
          <a:lstStyle/>
          <a:p>
            <a:r>
              <a:rPr lang="en-US" sz="2400" b="1" dirty="0" smtClean="0"/>
              <a:t>Precipitation Partitioning</a:t>
            </a:r>
            <a:endParaRPr lang="en-US" sz="2400" b="1" dirty="0"/>
          </a:p>
        </p:txBody>
      </p:sp>
    </p:spTree>
    <p:extLst>
      <p:ext uri="{BB962C8B-B14F-4D97-AF65-F5344CB8AC3E}">
        <p14:creationId xmlns:p14="http://schemas.microsoft.com/office/powerpoint/2010/main" val="89289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132735"/>
            <a:ext cx="294968" cy="191730"/>
          </a:xfrm>
          <a:prstGeom prst="rect">
            <a:avLst/>
          </a:prstGeom>
          <a:solidFill>
            <a:schemeClr val="bg1"/>
          </a:solidFill>
        </p:spPr>
        <p:txBody>
          <a:bodyPr wrap="square" rtlCol="0">
            <a:spAutoFit/>
          </a:bodyPr>
          <a:lstStyle/>
          <a:p>
            <a:endParaRPr lang="en-US"/>
          </a:p>
        </p:txBody>
      </p:sp>
      <p:sp>
        <p:nvSpPr>
          <p:cNvPr id="6" name="TextBox 5"/>
          <p:cNvSpPr txBox="1"/>
          <p:nvPr/>
        </p:nvSpPr>
        <p:spPr>
          <a:xfrm>
            <a:off x="4572000" y="132735"/>
            <a:ext cx="294968" cy="191730"/>
          </a:xfrm>
          <a:prstGeom prst="rect">
            <a:avLst/>
          </a:prstGeom>
          <a:solidFill>
            <a:schemeClr val="bg1"/>
          </a:solidFill>
        </p:spPr>
        <p:txBody>
          <a:bodyPr wrap="square" rtlCol="0">
            <a:spAutoFit/>
          </a:bodyPr>
          <a:lstStyle/>
          <a:p>
            <a:endParaRPr lang="en-US"/>
          </a:p>
        </p:txBody>
      </p:sp>
      <p:sp>
        <p:nvSpPr>
          <p:cNvPr id="7" name="TextBox 6"/>
          <p:cNvSpPr txBox="1"/>
          <p:nvPr/>
        </p:nvSpPr>
        <p:spPr>
          <a:xfrm>
            <a:off x="0" y="3495367"/>
            <a:ext cx="294968" cy="191730"/>
          </a:xfrm>
          <a:prstGeom prst="rect">
            <a:avLst/>
          </a:prstGeom>
          <a:solidFill>
            <a:schemeClr val="bg1"/>
          </a:solidFill>
        </p:spPr>
        <p:txBody>
          <a:bodyPr wrap="square" rtlCol="0">
            <a:spAutoFit/>
          </a:bodyPr>
          <a:lstStyle/>
          <a:p>
            <a:endParaRPr lang="en-US"/>
          </a:p>
        </p:txBody>
      </p:sp>
      <p:sp>
        <p:nvSpPr>
          <p:cNvPr id="8" name="TextBox 7"/>
          <p:cNvSpPr txBox="1"/>
          <p:nvPr/>
        </p:nvSpPr>
        <p:spPr>
          <a:xfrm>
            <a:off x="4557252" y="3495367"/>
            <a:ext cx="294968" cy="191730"/>
          </a:xfrm>
          <a:prstGeom prst="rect">
            <a:avLst/>
          </a:prstGeom>
          <a:solidFill>
            <a:schemeClr val="bg1"/>
          </a:solidFill>
        </p:spPr>
        <p:txBody>
          <a:bodyPr wrap="square" rtlCol="0">
            <a:spAutoFit/>
          </a:bodyPr>
          <a:lstStyle/>
          <a:p>
            <a:endParaRPr lang="en-US"/>
          </a:p>
        </p:txBody>
      </p:sp>
      <p:sp>
        <p:nvSpPr>
          <p:cNvPr id="9" name="TextBox 8"/>
          <p:cNvSpPr txBox="1"/>
          <p:nvPr/>
        </p:nvSpPr>
        <p:spPr>
          <a:xfrm>
            <a:off x="3716594" y="0"/>
            <a:ext cx="2920180" cy="369332"/>
          </a:xfrm>
          <a:prstGeom prst="rect">
            <a:avLst/>
          </a:prstGeom>
          <a:noFill/>
        </p:spPr>
        <p:txBody>
          <a:bodyPr wrap="square" rtlCol="0">
            <a:spAutoFit/>
          </a:bodyPr>
          <a:lstStyle/>
          <a:p>
            <a:r>
              <a:rPr lang="en-US" smtClean="0"/>
              <a:t>Cloud Fraction [%]</a:t>
            </a:r>
            <a:endParaRPr lang="en-US"/>
          </a:p>
        </p:txBody>
      </p:sp>
    </p:spTree>
    <p:extLst>
      <p:ext uri="{BB962C8B-B14F-4D97-AF65-F5344CB8AC3E}">
        <p14:creationId xmlns:p14="http://schemas.microsoft.com/office/powerpoint/2010/main" val="10317183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deldiff2.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90" y="384048"/>
            <a:ext cx="8604339" cy="6453254"/>
          </a:xfrm>
          <a:prstGeom prst="rect">
            <a:avLst/>
          </a:prstGeom>
        </p:spPr>
      </p:pic>
      <p:sp>
        <p:nvSpPr>
          <p:cNvPr id="3" name="TextBox 2"/>
          <p:cNvSpPr txBox="1"/>
          <p:nvPr/>
        </p:nvSpPr>
        <p:spPr>
          <a:xfrm>
            <a:off x="777240" y="545381"/>
            <a:ext cx="418649" cy="276999"/>
          </a:xfrm>
          <a:prstGeom prst="rect">
            <a:avLst/>
          </a:prstGeom>
          <a:noFill/>
        </p:spPr>
        <p:txBody>
          <a:bodyPr wrap="square" rtlCol="0">
            <a:spAutoFit/>
          </a:bodyPr>
          <a:lstStyle/>
          <a:p>
            <a:r>
              <a:rPr lang="en-US" sz="1200" b="1" dirty="0" smtClean="0"/>
              <a:t>km</a:t>
            </a:r>
            <a:endParaRPr lang="en-US" sz="1200" b="1" dirty="0"/>
          </a:p>
        </p:txBody>
      </p:sp>
      <p:sp>
        <p:nvSpPr>
          <p:cNvPr id="4" name="TextBox 3"/>
          <p:cNvSpPr txBox="1"/>
          <p:nvPr/>
        </p:nvSpPr>
        <p:spPr>
          <a:xfrm>
            <a:off x="785851" y="3824094"/>
            <a:ext cx="418649" cy="276999"/>
          </a:xfrm>
          <a:prstGeom prst="rect">
            <a:avLst/>
          </a:prstGeom>
          <a:noFill/>
        </p:spPr>
        <p:txBody>
          <a:bodyPr wrap="square" rtlCol="0">
            <a:spAutoFit/>
          </a:bodyPr>
          <a:lstStyle/>
          <a:p>
            <a:r>
              <a:rPr lang="en-US" sz="1200" b="1" dirty="0" smtClean="0"/>
              <a:t>km</a:t>
            </a:r>
            <a:endParaRPr lang="en-US" sz="1200" b="1" dirty="0"/>
          </a:p>
        </p:txBody>
      </p:sp>
      <p:sp>
        <p:nvSpPr>
          <p:cNvPr id="5" name="TextBox 4"/>
          <p:cNvSpPr txBox="1"/>
          <p:nvPr/>
        </p:nvSpPr>
        <p:spPr>
          <a:xfrm>
            <a:off x="5068925" y="3837994"/>
            <a:ext cx="418649" cy="276999"/>
          </a:xfrm>
          <a:prstGeom prst="rect">
            <a:avLst/>
          </a:prstGeom>
          <a:noFill/>
        </p:spPr>
        <p:txBody>
          <a:bodyPr wrap="square" rtlCol="0">
            <a:spAutoFit/>
          </a:bodyPr>
          <a:lstStyle/>
          <a:p>
            <a:r>
              <a:rPr lang="en-US" sz="1200" b="1" dirty="0" smtClean="0"/>
              <a:t>km</a:t>
            </a:r>
            <a:endParaRPr lang="en-US" sz="1200" b="1" dirty="0"/>
          </a:p>
        </p:txBody>
      </p:sp>
      <p:sp>
        <p:nvSpPr>
          <p:cNvPr id="6" name="TextBox 5"/>
          <p:cNvSpPr txBox="1"/>
          <p:nvPr/>
        </p:nvSpPr>
        <p:spPr>
          <a:xfrm>
            <a:off x="5068925" y="586183"/>
            <a:ext cx="418649" cy="276999"/>
          </a:xfrm>
          <a:prstGeom prst="rect">
            <a:avLst/>
          </a:prstGeom>
          <a:noFill/>
        </p:spPr>
        <p:txBody>
          <a:bodyPr wrap="square" rtlCol="0">
            <a:spAutoFit/>
          </a:bodyPr>
          <a:lstStyle/>
          <a:p>
            <a:r>
              <a:rPr lang="en-US" sz="1200" b="1" dirty="0" smtClean="0"/>
              <a:t>km</a:t>
            </a:r>
            <a:endParaRPr lang="en-US" sz="1200" b="1" dirty="0"/>
          </a:p>
        </p:txBody>
      </p:sp>
      <p:sp>
        <p:nvSpPr>
          <p:cNvPr id="7" name="TextBox 6"/>
          <p:cNvSpPr txBox="1"/>
          <p:nvPr/>
        </p:nvSpPr>
        <p:spPr>
          <a:xfrm>
            <a:off x="4482816" y="3390311"/>
            <a:ext cx="586109" cy="276999"/>
          </a:xfrm>
          <a:prstGeom prst="rect">
            <a:avLst/>
          </a:prstGeom>
          <a:noFill/>
        </p:spPr>
        <p:txBody>
          <a:bodyPr wrap="square" rtlCol="0">
            <a:spAutoFit/>
          </a:bodyPr>
          <a:lstStyle/>
          <a:p>
            <a:r>
              <a:rPr lang="en-US" sz="1200" b="1" dirty="0" smtClean="0"/>
              <a:t>UTC</a:t>
            </a:r>
            <a:endParaRPr lang="en-US" sz="1200" b="1" dirty="0"/>
          </a:p>
        </p:txBody>
      </p:sp>
      <p:sp>
        <p:nvSpPr>
          <p:cNvPr id="8" name="TextBox 7"/>
          <p:cNvSpPr txBox="1"/>
          <p:nvPr/>
        </p:nvSpPr>
        <p:spPr>
          <a:xfrm>
            <a:off x="8753260" y="3390311"/>
            <a:ext cx="586109" cy="276999"/>
          </a:xfrm>
          <a:prstGeom prst="rect">
            <a:avLst/>
          </a:prstGeom>
          <a:noFill/>
        </p:spPr>
        <p:txBody>
          <a:bodyPr wrap="square" rtlCol="0">
            <a:spAutoFit/>
          </a:bodyPr>
          <a:lstStyle/>
          <a:p>
            <a:r>
              <a:rPr lang="en-US" sz="1200" b="1" dirty="0" smtClean="0"/>
              <a:t>UTC</a:t>
            </a:r>
            <a:endParaRPr lang="en-US" sz="1200" b="1" dirty="0"/>
          </a:p>
        </p:txBody>
      </p:sp>
      <p:sp>
        <p:nvSpPr>
          <p:cNvPr id="9" name="TextBox 8"/>
          <p:cNvSpPr txBox="1"/>
          <p:nvPr/>
        </p:nvSpPr>
        <p:spPr>
          <a:xfrm>
            <a:off x="8753260" y="6629400"/>
            <a:ext cx="586109" cy="276999"/>
          </a:xfrm>
          <a:prstGeom prst="rect">
            <a:avLst/>
          </a:prstGeom>
          <a:noFill/>
        </p:spPr>
        <p:txBody>
          <a:bodyPr wrap="square" rtlCol="0">
            <a:spAutoFit/>
          </a:bodyPr>
          <a:lstStyle/>
          <a:p>
            <a:r>
              <a:rPr lang="en-US" sz="1200" b="1" dirty="0" smtClean="0"/>
              <a:t>UTC</a:t>
            </a:r>
            <a:endParaRPr lang="en-US" sz="1200" b="1" dirty="0"/>
          </a:p>
        </p:txBody>
      </p:sp>
      <p:sp>
        <p:nvSpPr>
          <p:cNvPr id="10" name="TextBox 9"/>
          <p:cNvSpPr txBox="1"/>
          <p:nvPr/>
        </p:nvSpPr>
        <p:spPr>
          <a:xfrm>
            <a:off x="4514214" y="6629400"/>
            <a:ext cx="586109" cy="276999"/>
          </a:xfrm>
          <a:prstGeom prst="rect">
            <a:avLst/>
          </a:prstGeom>
          <a:noFill/>
        </p:spPr>
        <p:txBody>
          <a:bodyPr wrap="square" rtlCol="0">
            <a:spAutoFit/>
          </a:bodyPr>
          <a:lstStyle/>
          <a:p>
            <a:r>
              <a:rPr lang="en-US" sz="1200" b="1" dirty="0" smtClean="0"/>
              <a:t>UTC</a:t>
            </a:r>
            <a:endParaRPr lang="en-US" sz="1200" b="1" dirty="0"/>
          </a:p>
        </p:txBody>
      </p:sp>
      <p:sp>
        <p:nvSpPr>
          <p:cNvPr id="11" name="TextBox 10"/>
          <p:cNvSpPr txBox="1"/>
          <p:nvPr/>
        </p:nvSpPr>
        <p:spPr>
          <a:xfrm>
            <a:off x="1481391" y="3560995"/>
            <a:ext cx="2886517" cy="276999"/>
          </a:xfrm>
          <a:prstGeom prst="rect">
            <a:avLst/>
          </a:prstGeom>
          <a:noFill/>
        </p:spPr>
        <p:txBody>
          <a:bodyPr wrap="square" rtlCol="0">
            <a:spAutoFit/>
          </a:bodyPr>
          <a:lstStyle/>
          <a:p>
            <a:r>
              <a:rPr lang="en-US" sz="1200" b="1" dirty="0" smtClean="0"/>
              <a:t>12</a:t>
            </a:r>
            <a:r>
              <a:rPr lang="en-US" sz="1200" b="1" baseline="30000" dirty="0" smtClean="0"/>
              <a:t>th</a:t>
            </a:r>
            <a:r>
              <a:rPr lang="en-US" sz="1200" b="1" dirty="0" smtClean="0"/>
              <a:t> 				13th</a:t>
            </a:r>
            <a:endParaRPr lang="en-US" sz="1200" b="1" dirty="0"/>
          </a:p>
        </p:txBody>
      </p:sp>
      <p:sp>
        <p:nvSpPr>
          <p:cNvPr id="12" name="TextBox 11"/>
          <p:cNvSpPr txBox="1"/>
          <p:nvPr/>
        </p:nvSpPr>
        <p:spPr>
          <a:xfrm>
            <a:off x="5866743" y="3601628"/>
            <a:ext cx="2886517" cy="276999"/>
          </a:xfrm>
          <a:prstGeom prst="rect">
            <a:avLst/>
          </a:prstGeom>
          <a:noFill/>
        </p:spPr>
        <p:txBody>
          <a:bodyPr wrap="square" rtlCol="0">
            <a:spAutoFit/>
          </a:bodyPr>
          <a:lstStyle/>
          <a:p>
            <a:r>
              <a:rPr lang="en-US" sz="1200" b="1" dirty="0" smtClean="0"/>
              <a:t>12</a:t>
            </a:r>
            <a:r>
              <a:rPr lang="en-US" sz="1200" b="1" baseline="30000" dirty="0" smtClean="0"/>
              <a:t>th</a:t>
            </a:r>
            <a:r>
              <a:rPr lang="en-US" sz="1200" b="1" dirty="0" smtClean="0"/>
              <a:t> 				13th</a:t>
            </a:r>
            <a:endParaRPr lang="en-US" sz="1200" b="1" dirty="0"/>
          </a:p>
        </p:txBody>
      </p:sp>
      <p:sp>
        <p:nvSpPr>
          <p:cNvPr id="13" name="Rectangle 12"/>
          <p:cNvSpPr/>
          <p:nvPr/>
        </p:nvSpPr>
        <p:spPr>
          <a:xfrm>
            <a:off x="5431536" y="863182"/>
            <a:ext cx="1465861" cy="2527129"/>
          </a:xfrm>
          <a:prstGeom prst="rect">
            <a:avLst/>
          </a:prstGeom>
          <a:solidFill>
            <a:schemeClr val="tx1"/>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4" name="TextBox 13"/>
          <p:cNvSpPr txBox="1"/>
          <p:nvPr/>
        </p:nvSpPr>
        <p:spPr>
          <a:xfrm>
            <a:off x="2797476" y="0"/>
            <a:ext cx="4001143" cy="461665"/>
          </a:xfrm>
          <a:prstGeom prst="rect">
            <a:avLst/>
          </a:prstGeom>
          <a:noFill/>
        </p:spPr>
        <p:txBody>
          <a:bodyPr wrap="square" rtlCol="0">
            <a:spAutoFit/>
          </a:bodyPr>
          <a:lstStyle/>
          <a:p>
            <a:r>
              <a:rPr lang="en-US" sz="2400" b="1" dirty="0" smtClean="0"/>
              <a:t>S1 – F1 Simulation Differences</a:t>
            </a:r>
            <a:endParaRPr lang="en-US" sz="2400" b="1" dirty="0"/>
          </a:p>
        </p:txBody>
      </p:sp>
    </p:spTree>
    <p:extLst>
      <p:ext uri="{BB962C8B-B14F-4D97-AF65-F5344CB8AC3E}">
        <p14:creationId xmlns:p14="http://schemas.microsoft.com/office/powerpoint/2010/main" val="8739688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4431" y="224533"/>
            <a:ext cx="7537783" cy="1384995"/>
          </a:xfrm>
          <a:prstGeom prst="rect">
            <a:avLst/>
          </a:prstGeom>
          <a:noFill/>
        </p:spPr>
        <p:txBody>
          <a:bodyPr wrap="square" rtlCol="0">
            <a:spAutoFit/>
          </a:bodyPr>
          <a:lstStyle/>
          <a:p>
            <a:r>
              <a:rPr lang="en-US" b="1" u="sng" dirty="0" smtClean="0"/>
              <a:t>Summary / Conclusions</a:t>
            </a:r>
          </a:p>
          <a:p>
            <a:endParaRPr lang="en-US" b="1" u="sng" dirty="0"/>
          </a:p>
          <a:p>
            <a:endParaRPr lang="en-US" sz="2400" b="1" dirty="0"/>
          </a:p>
          <a:p>
            <a:endParaRPr lang="en-US" sz="2400" b="1" dirty="0"/>
          </a:p>
        </p:txBody>
      </p:sp>
      <p:sp>
        <p:nvSpPr>
          <p:cNvPr id="3" name="TextBox 2"/>
          <p:cNvSpPr txBox="1"/>
          <p:nvPr/>
        </p:nvSpPr>
        <p:spPr>
          <a:xfrm>
            <a:off x="278523" y="2436959"/>
            <a:ext cx="8400898" cy="3693319"/>
          </a:xfrm>
          <a:prstGeom prst="rect">
            <a:avLst/>
          </a:prstGeom>
          <a:noFill/>
        </p:spPr>
        <p:txBody>
          <a:bodyPr wrap="square" rtlCol="0">
            <a:spAutoFit/>
          </a:bodyPr>
          <a:lstStyle/>
          <a:p>
            <a:pPr>
              <a:buFont typeface="Wingdings" charset="2"/>
              <a:buChar char="§"/>
            </a:pPr>
            <a:r>
              <a:rPr lang="en-US" dirty="0" smtClean="0"/>
              <a:t>Both simulations are misaligned initially, however, vortex becomes aligned in successful simulation on 13th. Failed simulation gets sheared apart.</a:t>
            </a:r>
          </a:p>
          <a:p>
            <a:pPr>
              <a:buFont typeface="Wingdings" charset="2"/>
              <a:buChar char="§"/>
            </a:pPr>
            <a:endParaRPr lang="en-US" dirty="0"/>
          </a:p>
          <a:p>
            <a:pPr>
              <a:buFont typeface="Wingdings" charset="2"/>
              <a:buChar char="§"/>
            </a:pPr>
            <a:r>
              <a:rPr lang="en-US" dirty="0" smtClean="0"/>
              <a:t>Successful simulation has lower 0-500 km shear than failed simulation.</a:t>
            </a:r>
          </a:p>
          <a:p>
            <a:pPr>
              <a:buFont typeface="Wingdings" charset="2"/>
              <a:buChar char="§"/>
            </a:pPr>
            <a:endParaRPr lang="en-US" dirty="0"/>
          </a:p>
          <a:p>
            <a:pPr>
              <a:buFont typeface="Wingdings" charset="2"/>
              <a:buChar char="§"/>
            </a:pPr>
            <a:r>
              <a:rPr lang="en-US" b="1" dirty="0"/>
              <a:t>M</a:t>
            </a:r>
            <a:r>
              <a:rPr lang="en-US" b="1" dirty="0" smtClean="0"/>
              <a:t>esoscale subsidence under the anvil </a:t>
            </a:r>
            <a:r>
              <a:rPr lang="en-US" b="1" dirty="0" err="1" smtClean="0"/>
              <a:t>upshear</a:t>
            </a:r>
            <a:r>
              <a:rPr lang="en-US" b="1" dirty="0" smtClean="0"/>
              <a:t> appears to play a crucial role in the early intensification of Edouard. </a:t>
            </a:r>
          </a:p>
          <a:p>
            <a:pPr>
              <a:buFont typeface="Wingdings" charset="2"/>
              <a:buChar char="§"/>
            </a:pPr>
            <a:endParaRPr lang="en-US" dirty="0"/>
          </a:p>
          <a:p>
            <a:pPr>
              <a:buFont typeface="Wingdings" charset="2"/>
              <a:buChar char="§"/>
            </a:pPr>
            <a:r>
              <a:rPr lang="en-US" dirty="0" smtClean="0"/>
              <a:t>Increase in RH </a:t>
            </a:r>
            <a:r>
              <a:rPr lang="en-US" dirty="0" err="1" smtClean="0"/>
              <a:t>upshear</a:t>
            </a:r>
            <a:r>
              <a:rPr lang="en-US" dirty="0" smtClean="0"/>
              <a:t> coincident with precipitation increase – indications that relative humidity in the upper troposphere may actually increase first.</a:t>
            </a:r>
          </a:p>
          <a:p>
            <a:pPr>
              <a:buFont typeface="Wingdings" charset="2"/>
              <a:buChar char="§"/>
            </a:pPr>
            <a:endParaRPr lang="en-US" dirty="0"/>
          </a:p>
          <a:p>
            <a:pPr>
              <a:buFont typeface="Wingdings" charset="2"/>
              <a:buChar char="§"/>
            </a:pPr>
            <a:r>
              <a:rPr lang="en-US" dirty="0"/>
              <a:t>I</a:t>
            </a:r>
            <a:r>
              <a:rPr lang="en-US" dirty="0" smtClean="0"/>
              <a:t>mportance of quadrant based analyses particularly in asymmetric sheared storms.</a:t>
            </a:r>
            <a:endParaRPr lang="en-US" dirty="0"/>
          </a:p>
          <a:p>
            <a:endParaRPr lang="en-US" dirty="0"/>
          </a:p>
        </p:txBody>
      </p:sp>
      <p:sp>
        <p:nvSpPr>
          <p:cNvPr id="4" name="TextBox 3"/>
          <p:cNvSpPr txBox="1"/>
          <p:nvPr/>
        </p:nvSpPr>
        <p:spPr>
          <a:xfrm>
            <a:off x="278523" y="992615"/>
            <a:ext cx="8229600" cy="707886"/>
          </a:xfrm>
          <a:prstGeom prst="rect">
            <a:avLst/>
          </a:prstGeom>
          <a:noFill/>
        </p:spPr>
        <p:txBody>
          <a:bodyPr wrap="square" rtlCol="0">
            <a:spAutoFit/>
          </a:bodyPr>
          <a:lstStyle/>
          <a:p>
            <a:pPr marL="342900" indent="-342900">
              <a:buFont typeface="Courier New"/>
              <a:buChar char="o"/>
            </a:pPr>
            <a:r>
              <a:rPr lang="en-US" sz="2000" dirty="0" smtClean="0">
                <a:latin typeface="Arial"/>
                <a:cs typeface="Arial"/>
              </a:rPr>
              <a:t>Relatively </a:t>
            </a:r>
            <a:r>
              <a:rPr lang="en-US" sz="2000" b="1" dirty="0" smtClean="0">
                <a:latin typeface="Arial"/>
                <a:cs typeface="Arial"/>
              </a:rPr>
              <a:t>low RH in </a:t>
            </a:r>
            <a:r>
              <a:rPr lang="en-US" sz="2000" b="1" dirty="0">
                <a:latin typeface="Arial"/>
                <a:cs typeface="Arial"/>
              </a:rPr>
              <a:t>the upshear </a:t>
            </a:r>
            <a:r>
              <a:rPr lang="en-US" sz="2000" b="1" dirty="0" smtClean="0">
                <a:latin typeface="Arial"/>
                <a:cs typeface="Arial"/>
              </a:rPr>
              <a:t>quadrants</a:t>
            </a:r>
            <a:r>
              <a:rPr lang="en-US" sz="2000" b="1" dirty="0">
                <a:latin typeface="Arial"/>
                <a:cs typeface="Arial"/>
              </a:rPr>
              <a:t> </a:t>
            </a:r>
            <a:r>
              <a:rPr lang="en-US" sz="2000" dirty="0" smtClean="0">
                <a:latin typeface="Arial"/>
                <a:cs typeface="Arial"/>
              </a:rPr>
              <a:t>is </a:t>
            </a:r>
            <a:r>
              <a:rPr lang="en-US" sz="2000" dirty="0">
                <a:latin typeface="Arial"/>
                <a:cs typeface="Arial"/>
              </a:rPr>
              <a:t>initially the </a:t>
            </a:r>
            <a:r>
              <a:rPr lang="en-US" sz="2000" i="1" dirty="0">
                <a:latin typeface="Arial"/>
                <a:cs typeface="Arial"/>
              </a:rPr>
              <a:t>greatest hindrance to increasing </a:t>
            </a:r>
            <a:r>
              <a:rPr lang="en-US" sz="2000" i="1" dirty="0" smtClean="0">
                <a:latin typeface="Arial"/>
                <a:cs typeface="Arial"/>
              </a:rPr>
              <a:t>symmetry</a:t>
            </a:r>
            <a:r>
              <a:rPr lang="en-US" sz="2000" dirty="0" smtClean="0">
                <a:latin typeface="Arial"/>
                <a:cs typeface="Arial"/>
              </a:rPr>
              <a:t> (intensification)</a:t>
            </a:r>
            <a:endParaRPr lang="en-US" sz="2000" dirty="0">
              <a:latin typeface="Arial"/>
              <a:cs typeface="Arial"/>
            </a:endParaRPr>
          </a:p>
        </p:txBody>
      </p:sp>
      <p:sp>
        <p:nvSpPr>
          <p:cNvPr id="6" name="Rectangle 5"/>
          <p:cNvSpPr/>
          <p:nvPr/>
        </p:nvSpPr>
        <p:spPr>
          <a:xfrm>
            <a:off x="1573923" y="1822086"/>
            <a:ext cx="7277100" cy="369332"/>
          </a:xfrm>
          <a:prstGeom prst="rect">
            <a:avLst/>
          </a:prstGeom>
        </p:spPr>
        <p:txBody>
          <a:bodyPr wrap="square">
            <a:spAutoFit/>
          </a:bodyPr>
          <a:lstStyle/>
          <a:p>
            <a:r>
              <a:rPr lang="en-US" b="1" dirty="0">
                <a:latin typeface="Arial"/>
                <a:cs typeface="Arial"/>
              </a:rPr>
              <a:t>r</a:t>
            </a:r>
            <a:r>
              <a:rPr lang="en-US" b="1" dirty="0" smtClean="0">
                <a:latin typeface="Arial"/>
                <a:cs typeface="Arial"/>
              </a:rPr>
              <a:t>emove unfavorable</a:t>
            </a:r>
            <a:r>
              <a:rPr lang="en-US" dirty="0">
                <a:latin typeface="Arial"/>
                <a:cs typeface="Arial"/>
              </a:rPr>
              <a:t>, </a:t>
            </a:r>
            <a:r>
              <a:rPr lang="en-US" i="1" dirty="0">
                <a:latin typeface="Arial"/>
                <a:cs typeface="Arial"/>
              </a:rPr>
              <a:t>relatively</a:t>
            </a:r>
            <a:r>
              <a:rPr lang="en-US" dirty="0">
                <a:latin typeface="Arial"/>
                <a:cs typeface="Arial"/>
              </a:rPr>
              <a:t> </a:t>
            </a:r>
            <a:r>
              <a:rPr lang="en-US" b="1" dirty="0">
                <a:latin typeface="Arial"/>
                <a:cs typeface="Arial"/>
              </a:rPr>
              <a:t>dry layers </a:t>
            </a:r>
            <a:r>
              <a:rPr lang="en-US" b="1" dirty="0" smtClean="0">
                <a:latin typeface="Arial"/>
                <a:cs typeface="Arial"/>
              </a:rPr>
              <a:t>upshear</a:t>
            </a:r>
            <a:endParaRPr lang="en-US" b="1" dirty="0">
              <a:latin typeface="Arial"/>
              <a:cs typeface="Arial"/>
            </a:endParaRPr>
          </a:p>
        </p:txBody>
      </p:sp>
      <p:sp>
        <p:nvSpPr>
          <p:cNvPr id="8" name="Right Arrow 7"/>
          <p:cNvSpPr/>
          <p:nvPr/>
        </p:nvSpPr>
        <p:spPr>
          <a:xfrm>
            <a:off x="875423" y="1946042"/>
            <a:ext cx="698500" cy="139700"/>
          </a:xfrm>
          <a:prstGeom prst="rightArrow">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73116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37044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3943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539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466597"/>
          </a:xfrm>
          <a:prstGeom prst="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0" y="19959"/>
            <a:ext cx="9144000" cy="446638"/>
          </a:xfrm>
          <a:prstGeom prst="rect">
            <a:avLst/>
          </a:prstGeom>
        </p:spPr>
        <p:txBody>
          <a:bodyPr vert="horz" lIns="91440" tIns="45720" rIns="91440" bIns="45720" rtlCol="0" anchor="ctr">
            <a:normAutofit fontScale="7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700" dirty="0" smtClean="0">
                <a:solidFill>
                  <a:schemeClr val="bg1"/>
                </a:solidFill>
                <a:latin typeface="Arial"/>
                <a:cs typeface="Arial"/>
              </a:rPr>
              <a:t>H</a:t>
            </a:r>
            <a:r>
              <a:rPr lang="en-US" sz="3200" dirty="0" smtClean="0">
                <a:solidFill>
                  <a:schemeClr val="bg1"/>
                </a:solidFill>
                <a:latin typeface="Arial"/>
                <a:cs typeface="Arial"/>
              </a:rPr>
              <a:t>URRICANE</a:t>
            </a:r>
            <a:r>
              <a:rPr lang="en-US" sz="3600" dirty="0" smtClean="0">
                <a:solidFill>
                  <a:schemeClr val="bg1"/>
                </a:solidFill>
                <a:latin typeface="Arial"/>
                <a:cs typeface="Arial"/>
              </a:rPr>
              <a:t> </a:t>
            </a:r>
            <a:r>
              <a:rPr lang="en-US" sz="3700" dirty="0" smtClean="0">
                <a:solidFill>
                  <a:schemeClr val="bg1"/>
                </a:solidFill>
                <a:latin typeface="Arial"/>
                <a:cs typeface="Arial"/>
              </a:rPr>
              <a:t>E</a:t>
            </a:r>
            <a:r>
              <a:rPr lang="en-US" sz="3200" dirty="0" smtClean="0">
                <a:solidFill>
                  <a:schemeClr val="bg1"/>
                </a:solidFill>
                <a:latin typeface="Arial"/>
                <a:cs typeface="Arial"/>
              </a:rPr>
              <a:t>DOUARD</a:t>
            </a:r>
            <a:r>
              <a:rPr lang="en-US" sz="3600" dirty="0" smtClean="0">
                <a:solidFill>
                  <a:schemeClr val="bg1"/>
                </a:solidFill>
                <a:latin typeface="Arial"/>
                <a:cs typeface="Arial"/>
              </a:rPr>
              <a:t> </a:t>
            </a:r>
            <a:r>
              <a:rPr lang="en-US" sz="3700" dirty="0" smtClean="0">
                <a:solidFill>
                  <a:schemeClr val="bg1"/>
                </a:solidFill>
                <a:latin typeface="Arial"/>
                <a:cs typeface="Arial"/>
              </a:rPr>
              <a:t>(2014)</a:t>
            </a:r>
            <a:endParaRPr lang="en-US" sz="3700" dirty="0">
              <a:solidFill>
                <a:schemeClr val="bg1"/>
              </a:solidFill>
              <a:latin typeface="Arial"/>
              <a:cs typeface="Arial"/>
            </a:endParaRPr>
          </a:p>
        </p:txBody>
      </p:sp>
      <p:pic>
        <p:nvPicPr>
          <p:cNvPr id="24" name="Picture 23" descr="fig1_edouard_overview_map_pub.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3532"/>
            <a:ext cx="9144000" cy="4923692"/>
          </a:xfrm>
          <a:prstGeom prst="rect">
            <a:avLst/>
          </a:prstGeom>
        </p:spPr>
      </p:pic>
      <p:sp>
        <p:nvSpPr>
          <p:cNvPr id="25" name="TextBox 24"/>
          <p:cNvSpPr txBox="1"/>
          <p:nvPr/>
        </p:nvSpPr>
        <p:spPr>
          <a:xfrm>
            <a:off x="1619250" y="5738935"/>
            <a:ext cx="2174875" cy="369332"/>
          </a:xfrm>
          <a:prstGeom prst="rect">
            <a:avLst/>
          </a:prstGeom>
          <a:noFill/>
        </p:spPr>
        <p:txBody>
          <a:bodyPr wrap="square" rtlCol="0">
            <a:spAutoFit/>
          </a:bodyPr>
          <a:lstStyle/>
          <a:p>
            <a:r>
              <a:rPr lang="en-US" b="1" dirty="0" smtClean="0">
                <a:solidFill>
                  <a:srgbClr val="3366FF"/>
                </a:solidFill>
                <a:latin typeface="Arial"/>
                <a:cs typeface="Arial"/>
              </a:rPr>
              <a:t>9/11-12 (GH)</a:t>
            </a:r>
            <a:endParaRPr lang="en-US" b="1" dirty="0">
              <a:solidFill>
                <a:srgbClr val="3366FF"/>
              </a:solidFill>
              <a:latin typeface="Arial"/>
              <a:cs typeface="Arial"/>
            </a:endParaRPr>
          </a:p>
        </p:txBody>
      </p:sp>
      <p:sp>
        <p:nvSpPr>
          <p:cNvPr id="26" name="TextBox 25"/>
          <p:cNvSpPr txBox="1"/>
          <p:nvPr/>
        </p:nvSpPr>
        <p:spPr>
          <a:xfrm>
            <a:off x="6399768" y="972820"/>
            <a:ext cx="1238014" cy="584776"/>
          </a:xfrm>
          <a:prstGeom prst="rect">
            <a:avLst/>
          </a:prstGeom>
          <a:noFill/>
        </p:spPr>
        <p:txBody>
          <a:bodyPr wrap="square" rtlCol="0">
            <a:spAutoFit/>
          </a:bodyPr>
          <a:lstStyle/>
          <a:p>
            <a:pPr algn="ctr"/>
            <a:r>
              <a:rPr lang="en-US" sz="1600" b="1" dirty="0" smtClean="0">
                <a:latin typeface="Arial"/>
                <a:cs typeface="Arial"/>
              </a:rPr>
              <a:t>GLOBAL</a:t>
            </a:r>
          </a:p>
          <a:p>
            <a:pPr algn="ctr"/>
            <a:r>
              <a:rPr lang="en-US" sz="1600" b="1" dirty="0" smtClean="0">
                <a:latin typeface="Arial"/>
                <a:cs typeface="Arial"/>
              </a:rPr>
              <a:t>HAWK</a:t>
            </a:r>
            <a:endParaRPr lang="en-US" sz="1600" b="1" dirty="0">
              <a:latin typeface="Arial"/>
              <a:cs typeface="Arial"/>
            </a:endParaRPr>
          </a:p>
        </p:txBody>
      </p:sp>
      <p:sp>
        <p:nvSpPr>
          <p:cNvPr id="27" name="TextBox 26"/>
          <p:cNvSpPr txBox="1"/>
          <p:nvPr/>
        </p:nvSpPr>
        <p:spPr>
          <a:xfrm>
            <a:off x="7637782" y="962939"/>
            <a:ext cx="1219630" cy="584776"/>
          </a:xfrm>
          <a:prstGeom prst="rect">
            <a:avLst/>
          </a:prstGeom>
          <a:noFill/>
        </p:spPr>
        <p:txBody>
          <a:bodyPr wrap="square" rtlCol="0">
            <a:spAutoFit/>
          </a:bodyPr>
          <a:lstStyle/>
          <a:p>
            <a:pPr algn="ctr"/>
            <a:r>
              <a:rPr lang="en-US" sz="1600" b="1" dirty="0" smtClean="0">
                <a:latin typeface="Arial"/>
                <a:cs typeface="Arial"/>
              </a:rPr>
              <a:t>NOAA </a:t>
            </a:r>
          </a:p>
          <a:p>
            <a:pPr algn="ctr"/>
            <a:r>
              <a:rPr lang="en-US" sz="1600" b="1" dirty="0" smtClean="0">
                <a:latin typeface="Arial"/>
                <a:cs typeface="Arial"/>
              </a:rPr>
              <a:t>P3/GIV</a:t>
            </a:r>
            <a:endParaRPr lang="en-US" sz="1600" b="1" dirty="0">
              <a:latin typeface="Arial"/>
              <a:cs typeface="Arial"/>
            </a:endParaRPr>
          </a:p>
        </p:txBody>
      </p:sp>
      <p:sp>
        <p:nvSpPr>
          <p:cNvPr id="28" name="TextBox 27"/>
          <p:cNvSpPr txBox="1"/>
          <p:nvPr/>
        </p:nvSpPr>
        <p:spPr>
          <a:xfrm>
            <a:off x="2508250" y="4160099"/>
            <a:ext cx="3111500" cy="369332"/>
          </a:xfrm>
          <a:prstGeom prst="rect">
            <a:avLst/>
          </a:prstGeom>
          <a:noFill/>
        </p:spPr>
        <p:txBody>
          <a:bodyPr wrap="square" rtlCol="0">
            <a:spAutoFit/>
          </a:bodyPr>
          <a:lstStyle/>
          <a:p>
            <a:r>
              <a:rPr lang="en-US" b="1" dirty="0" smtClean="0">
                <a:solidFill>
                  <a:srgbClr val="008000"/>
                </a:solidFill>
                <a:latin typeface="Arial"/>
                <a:cs typeface="Arial"/>
              </a:rPr>
              <a:t>9/14-15 (GH/NOAA)</a:t>
            </a:r>
            <a:endParaRPr lang="en-US" b="1" dirty="0">
              <a:solidFill>
                <a:srgbClr val="008000"/>
              </a:solidFill>
              <a:latin typeface="Arial"/>
              <a:cs typeface="Arial"/>
            </a:endParaRPr>
          </a:p>
        </p:txBody>
      </p:sp>
      <p:sp>
        <p:nvSpPr>
          <p:cNvPr id="29" name="TextBox 28"/>
          <p:cNvSpPr txBox="1"/>
          <p:nvPr/>
        </p:nvSpPr>
        <p:spPr>
          <a:xfrm>
            <a:off x="2508250" y="3756874"/>
            <a:ext cx="3111500" cy="369332"/>
          </a:xfrm>
          <a:prstGeom prst="rect">
            <a:avLst/>
          </a:prstGeom>
          <a:noFill/>
        </p:spPr>
        <p:txBody>
          <a:bodyPr wrap="square" rtlCol="0">
            <a:spAutoFit/>
          </a:bodyPr>
          <a:lstStyle/>
          <a:p>
            <a:r>
              <a:rPr lang="en-US" b="1" dirty="0" smtClean="0">
                <a:latin typeface="Arial"/>
                <a:cs typeface="Arial"/>
              </a:rPr>
              <a:t>9/16-17 (GH/NOAA)</a:t>
            </a:r>
            <a:endParaRPr lang="en-US" b="1" dirty="0">
              <a:latin typeface="Arial"/>
              <a:cs typeface="Arial"/>
            </a:endParaRPr>
          </a:p>
        </p:txBody>
      </p:sp>
      <p:sp>
        <p:nvSpPr>
          <p:cNvPr id="30" name="TextBox 29"/>
          <p:cNvSpPr txBox="1"/>
          <p:nvPr/>
        </p:nvSpPr>
        <p:spPr>
          <a:xfrm>
            <a:off x="1230312" y="2268780"/>
            <a:ext cx="2174875" cy="369332"/>
          </a:xfrm>
          <a:prstGeom prst="rect">
            <a:avLst/>
          </a:prstGeom>
          <a:noFill/>
        </p:spPr>
        <p:txBody>
          <a:bodyPr wrap="square" rtlCol="0">
            <a:spAutoFit/>
          </a:bodyPr>
          <a:lstStyle/>
          <a:p>
            <a:r>
              <a:rPr lang="en-US" b="1" dirty="0" smtClean="0">
                <a:solidFill>
                  <a:srgbClr val="FF0000"/>
                </a:solidFill>
                <a:latin typeface="Arial"/>
                <a:cs typeface="Arial"/>
              </a:rPr>
              <a:t>9/18-19 (GH)</a:t>
            </a:r>
            <a:endParaRPr lang="en-US" b="1" dirty="0">
              <a:solidFill>
                <a:srgbClr val="FF0000"/>
              </a:solidFill>
              <a:latin typeface="Arial"/>
              <a:cs typeface="Arial"/>
            </a:endParaRPr>
          </a:p>
        </p:txBody>
      </p:sp>
      <p:sp>
        <p:nvSpPr>
          <p:cNvPr id="31" name="TextBox 30"/>
          <p:cNvSpPr txBox="1"/>
          <p:nvPr/>
        </p:nvSpPr>
        <p:spPr>
          <a:xfrm>
            <a:off x="190500" y="961801"/>
            <a:ext cx="4889499" cy="646331"/>
          </a:xfrm>
          <a:prstGeom prst="rect">
            <a:avLst/>
          </a:prstGeom>
          <a:noFill/>
        </p:spPr>
        <p:txBody>
          <a:bodyPr wrap="square" rtlCol="0">
            <a:spAutoFit/>
          </a:bodyPr>
          <a:lstStyle/>
          <a:p>
            <a:pPr algn="ctr"/>
            <a:r>
              <a:rPr lang="en-US" b="1" i="1" dirty="0" smtClean="0">
                <a:latin typeface="Arial"/>
                <a:cs typeface="Arial"/>
              </a:rPr>
              <a:t>Locations of GH and NOAA </a:t>
            </a:r>
          </a:p>
          <a:p>
            <a:pPr algn="ctr"/>
            <a:r>
              <a:rPr lang="en-US" b="1" i="1" dirty="0" smtClean="0">
                <a:latin typeface="Arial"/>
                <a:cs typeface="Arial"/>
              </a:rPr>
              <a:t>Dropsonde Observations</a:t>
            </a:r>
            <a:endParaRPr lang="en-US" b="1" i="1" dirty="0">
              <a:latin typeface="Arial"/>
              <a:cs typeface="Arial"/>
            </a:endParaRPr>
          </a:p>
        </p:txBody>
      </p:sp>
      <p:sp>
        <p:nvSpPr>
          <p:cNvPr id="32" name="TextBox 31"/>
          <p:cNvSpPr txBox="1"/>
          <p:nvPr/>
        </p:nvSpPr>
        <p:spPr>
          <a:xfrm>
            <a:off x="6350286" y="1479643"/>
            <a:ext cx="1385518" cy="307777"/>
          </a:xfrm>
          <a:prstGeom prst="rect">
            <a:avLst/>
          </a:prstGeom>
          <a:noFill/>
        </p:spPr>
        <p:txBody>
          <a:bodyPr wrap="square" rtlCol="0">
            <a:spAutoFit/>
          </a:bodyPr>
          <a:lstStyle/>
          <a:p>
            <a:r>
              <a:rPr lang="en-US" sz="1400" b="1" dirty="0" smtClean="0">
                <a:latin typeface="Arial"/>
                <a:cs typeface="Arial"/>
              </a:rPr>
              <a:t>(closed bars)</a:t>
            </a:r>
            <a:endParaRPr lang="en-US" sz="1400" b="1" dirty="0">
              <a:latin typeface="Arial"/>
              <a:cs typeface="Arial"/>
            </a:endParaRPr>
          </a:p>
        </p:txBody>
      </p:sp>
      <p:sp>
        <p:nvSpPr>
          <p:cNvPr id="33" name="TextBox 32"/>
          <p:cNvSpPr txBox="1"/>
          <p:nvPr/>
        </p:nvSpPr>
        <p:spPr>
          <a:xfrm>
            <a:off x="7637782" y="1479643"/>
            <a:ext cx="1219630" cy="307777"/>
          </a:xfrm>
          <a:prstGeom prst="rect">
            <a:avLst/>
          </a:prstGeom>
          <a:noFill/>
        </p:spPr>
        <p:txBody>
          <a:bodyPr wrap="square" rtlCol="0">
            <a:spAutoFit/>
          </a:bodyPr>
          <a:lstStyle/>
          <a:p>
            <a:r>
              <a:rPr lang="en-US" sz="1400" b="1" dirty="0" smtClean="0">
                <a:latin typeface="Arial"/>
                <a:cs typeface="Arial"/>
              </a:rPr>
              <a:t>(open bars)</a:t>
            </a:r>
            <a:endParaRPr lang="en-US" sz="1400" b="1" dirty="0">
              <a:latin typeface="Arial"/>
              <a:cs typeface="Arial"/>
            </a:endParaRPr>
          </a:p>
        </p:txBody>
      </p:sp>
      <p:sp>
        <p:nvSpPr>
          <p:cNvPr id="34" name="TextBox 33"/>
          <p:cNvSpPr txBox="1"/>
          <p:nvPr/>
        </p:nvSpPr>
        <p:spPr>
          <a:xfrm>
            <a:off x="5262073" y="593607"/>
            <a:ext cx="4429125" cy="369332"/>
          </a:xfrm>
          <a:prstGeom prst="rect">
            <a:avLst/>
          </a:prstGeom>
          <a:noFill/>
        </p:spPr>
        <p:txBody>
          <a:bodyPr wrap="square" rtlCol="0">
            <a:spAutoFit/>
          </a:bodyPr>
          <a:lstStyle/>
          <a:p>
            <a:pPr algn="ctr"/>
            <a:r>
              <a:rPr lang="en-US" b="1" i="1" dirty="0" smtClean="0">
                <a:latin typeface="Arial"/>
                <a:cs typeface="Arial"/>
              </a:rPr>
              <a:t>Aircraft On-station Periods</a:t>
            </a:r>
            <a:endParaRPr lang="en-US" b="1" i="1" dirty="0">
              <a:latin typeface="Arial"/>
              <a:cs typeface="Arial"/>
            </a:endParaRPr>
          </a:p>
        </p:txBody>
      </p:sp>
      <p:sp>
        <p:nvSpPr>
          <p:cNvPr id="2" name="TextBox 1"/>
          <p:cNvSpPr txBox="1"/>
          <p:nvPr/>
        </p:nvSpPr>
        <p:spPr>
          <a:xfrm>
            <a:off x="6485469" y="5130801"/>
            <a:ext cx="804333" cy="369332"/>
          </a:xfrm>
          <a:prstGeom prst="rect">
            <a:avLst/>
          </a:prstGeom>
          <a:noFill/>
        </p:spPr>
        <p:txBody>
          <a:bodyPr wrap="square" rtlCol="0">
            <a:spAutoFit/>
          </a:bodyPr>
          <a:lstStyle/>
          <a:p>
            <a:r>
              <a:rPr lang="en-US" b="1" dirty="0" smtClean="0">
                <a:solidFill>
                  <a:srgbClr val="3366FF"/>
                </a:solidFill>
                <a:latin typeface="Arial"/>
                <a:cs typeface="Arial"/>
              </a:rPr>
              <a:t>SI</a:t>
            </a:r>
            <a:endParaRPr lang="en-US" b="1" dirty="0">
              <a:solidFill>
                <a:srgbClr val="3366FF"/>
              </a:solidFill>
              <a:latin typeface="Arial"/>
              <a:cs typeface="Arial"/>
            </a:endParaRPr>
          </a:p>
        </p:txBody>
      </p:sp>
      <p:sp>
        <p:nvSpPr>
          <p:cNvPr id="16" name="TextBox 15"/>
          <p:cNvSpPr txBox="1"/>
          <p:nvPr/>
        </p:nvSpPr>
        <p:spPr>
          <a:xfrm>
            <a:off x="6485469" y="4109297"/>
            <a:ext cx="804333" cy="369332"/>
          </a:xfrm>
          <a:prstGeom prst="rect">
            <a:avLst/>
          </a:prstGeom>
          <a:noFill/>
        </p:spPr>
        <p:txBody>
          <a:bodyPr wrap="square" rtlCol="0">
            <a:spAutoFit/>
          </a:bodyPr>
          <a:lstStyle/>
          <a:p>
            <a:r>
              <a:rPr lang="en-US" b="1" dirty="0">
                <a:solidFill>
                  <a:schemeClr val="accent3">
                    <a:lumMod val="75000"/>
                  </a:schemeClr>
                </a:solidFill>
                <a:latin typeface="Arial"/>
                <a:cs typeface="Arial"/>
              </a:rPr>
              <a:t>R</a:t>
            </a:r>
            <a:r>
              <a:rPr lang="en-US" b="1" dirty="0" smtClean="0">
                <a:solidFill>
                  <a:schemeClr val="accent3">
                    <a:lumMod val="75000"/>
                  </a:schemeClr>
                </a:solidFill>
                <a:latin typeface="Arial"/>
                <a:cs typeface="Arial"/>
              </a:rPr>
              <a:t>I</a:t>
            </a:r>
            <a:endParaRPr lang="en-US" b="1" dirty="0">
              <a:solidFill>
                <a:schemeClr val="accent3">
                  <a:lumMod val="75000"/>
                </a:schemeClr>
              </a:solidFill>
              <a:latin typeface="Arial"/>
              <a:cs typeface="Arial"/>
            </a:endParaRPr>
          </a:p>
        </p:txBody>
      </p:sp>
      <p:sp>
        <p:nvSpPr>
          <p:cNvPr id="17" name="TextBox 16"/>
          <p:cNvSpPr txBox="1"/>
          <p:nvPr/>
        </p:nvSpPr>
        <p:spPr>
          <a:xfrm>
            <a:off x="6485469" y="3330365"/>
            <a:ext cx="1032931" cy="369332"/>
          </a:xfrm>
          <a:prstGeom prst="rect">
            <a:avLst/>
          </a:prstGeom>
          <a:noFill/>
        </p:spPr>
        <p:txBody>
          <a:bodyPr wrap="square" rtlCol="0">
            <a:spAutoFit/>
          </a:bodyPr>
          <a:lstStyle/>
          <a:p>
            <a:r>
              <a:rPr lang="en-US" b="1" dirty="0" smtClean="0">
                <a:latin typeface="Arial"/>
                <a:cs typeface="Arial"/>
              </a:rPr>
              <a:t>PEAK</a:t>
            </a:r>
            <a:endParaRPr lang="en-US" b="1" dirty="0">
              <a:latin typeface="Arial"/>
              <a:cs typeface="Arial"/>
            </a:endParaRPr>
          </a:p>
        </p:txBody>
      </p:sp>
      <p:sp>
        <p:nvSpPr>
          <p:cNvPr id="18" name="TextBox 17"/>
          <p:cNvSpPr txBox="1"/>
          <p:nvPr/>
        </p:nvSpPr>
        <p:spPr>
          <a:xfrm>
            <a:off x="6485469" y="2629645"/>
            <a:ext cx="1032931" cy="369332"/>
          </a:xfrm>
          <a:prstGeom prst="rect">
            <a:avLst/>
          </a:prstGeom>
          <a:noFill/>
        </p:spPr>
        <p:txBody>
          <a:bodyPr wrap="square" rtlCol="0">
            <a:spAutoFit/>
          </a:bodyPr>
          <a:lstStyle/>
          <a:p>
            <a:r>
              <a:rPr lang="en-US" b="1" dirty="0" smtClean="0">
                <a:solidFill>
                  <a:srgbClr val="FF0000"/>
                </a:solidFill>
                <a:latin typeface="Arial"/>
                <a:cs typeface="Arial"/>
              </a:rPr>
              <a:t>WEAK</a:t>
            </a:r>
            <a:endParaRPr lang="en-US" b="1" dirty="0">
              <a:solidFill>
                <a:srgbClr val="FF0000"/>
              </a:solidFill>
              <a:latin typeface="Arial"/>
              <a:cs typeface="Arial"/>
            </a:endParaRPr>
          </a:p>
        </p:txBody>
      </p:sp>
    </p:spTree>
    <p:extLst>
      <p:ext uri="{BB962C8B-B14F-4D97-AF65-F5344CB8AC3E}">
        <p14:creationId xmlns:p14="http://schemas.microsoft.com/office/powerpoint/2010/main" val="8865757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66597"/>
          </a:xfrm>
          <a:prstGeom prst="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0" y="19959"/>
            <a:ext cx="9144000" cy="446638"/>
          </a:xfrm>
          <a:prstGeom prst="rect">
            <a:avLst/>
          </a:prstGeom>
        </p:spPr>
        <p:txBody>
          <a:bodyPr vert="horz" lIns="91440" tIns="45720" rIns="91440" bIns="45720" rtlCol="0" anchor="ctr">
            <a:normAutofit fontScale="7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700" dirty="0" smtClean="0">
                <a:solidFill>
                  <a:schemeClr val="bg1"/>
                </a:solidFill>
                <a:latin typeface="Arial"/>
                <a:cs typeface="Arial"/>
              </a:rPr>
              <a:t>P</a:t>
            </a:r>
            <a:r>
              <a:rPr lang="en-US" sz="3200" dirty="0" smtClean="0">
                <a:solidFill>
                  <a:schemeClr val="bg1"/>
                </a:solidFill>
                <a:latin typeface="Arial"/>
                <a:cs typeface="Arial"/>
              </a:rPr>
              <a:t>RECIPITATION</a:t>
            </a:r>
            <a:r>
              <a:rPr lang="en-US" sz="3700" dirty="0" smtClean="0">
                <a:solidFill>
                  <a:schemeClr val="bg1"/>
                </a:solidFill>
                <a:latin typeface="Arial"/>
                <a:cs typeface="Arial"/>
              </a:rPr>
              <a:t> C</a:t>
            </a:r>
            <a:r>
              <a:rPr lang="en-US" sz="3200" dirty="0" smtClean="0">
                <a:solidFill>
                  <a:schemeClr val="bg1"/>
                </a:solidFill>
                <a:latin typeface="Arial"/>
                <a:cs typeface="Arial"/>
              </a:rPr>
              <a:t>HARACTERISTICS</a:t>
            </a:r>
            <a:endParaRPr lang="en-US" sz="3200" dirty="0">
              <a:solidFill>
                <a:schemeClr val="bg1"/>
              </a:solidFill>
              <a:latin typeface="Arial"/>
              <a:cs typeface="Arial"/>
            </a:endParaRPr>
          </a:p>
        </p:txBody>
      </p:sp>
      <p:pic>
        <p:nvPicPr>
          <p:cNvPr id="4" name="Picture 3" descr="fig5_paperfig5n.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681659"/>
            <a:ext cx="5609166" cy="2604256"/>
          </a:xfrm>
          <a:prstGeom prst="rect">
            <a:avLst/>
          </a:prstGeom>
        </p:spPr>
      </p:pic>
      <p:pic>
        <p:nvPicPr>
          <p:cNvPr id="6" name="Picture 5" descr="fig7_barplot_edouard14_shearquads_color.eps"/>
          <p:cNvPicPr>
            <a:picLocks noChangeAspect="1"/>
          </p:cNvPicPr>
          <p:nvPr/>
        </p:nvPicPr>
        <p:blipFill rotWithShape="1">
          <a:blip r:embed="rId3">
            <a:extLst>
              <a:ext uri="{28A0092B-C50C-407E-A947-70E740481C1C}">
                <a14:useLocalDpi xmlns:a14="http://schemas.microsoft.com/office/drawing/2010/main" val="0"/>
              </a:ext>
            </a:extLst>
          </a:blip>
          <a:srcRect l="4675" t="18583" r="28658" b="12820"/>
          <a:stretch/>
        </p:blipFill>
        <p:spPr>
          <a:xfrm>
            <a:off x="5753102" y="715432"/>
            <a:ext cx="3237707" cy="2665186"/>
          </a:xfrm>
          <a:prstGeom prst="rect">
            <a:avLst/>
          </a:prstGeom>
        </p:spPr>
      </p:pic>
      <p:pic>
        <p:nvPicPr>
          <p:cNvPr id="7" name="Picture 6" descr="fig6_figure6ed.eps"/>
          <p:cNvPicPr>
            <a:picLocks noChangeAspect="1"/>
          </p:cNvPicPr>
          <p:nvPr/>
        </p:nvPicPr>
        <p:blipFill rotWithShape="1">
          <a:blip r:embed="rId4">
            <a:extLst>
              <a:ext uri="{28A0092B-C50C-407E-A947-70E740481C1C}">
                <a14:useLocalDpi xmlns:a14="http://schemas.microsoft.com/office/drawing/2010/main" val="0"/>
              </a:ext>
            </a:extLst>
          </a:blip>
          <a:srcRect r="6269" b="49437"/>
          <a:stretch/>
        </p:blipFill>
        <p:spPr>
          <a:xfrm>
            <a:off x="44450" y="5103154"/>
            <a:ext cx="4572000" cy="1585516"/>
          </a:xfrm>
          <a:prstGeom prst="rect">
            <a:avLst/>
          </a:prstGeom>
        </p:spPr>
      </p:pic>
      <p:pic>
        <p:nvPicPr>
          <p:cNvPr id="8" name="Picture 7" descr="fig6_figure6ed.eps"/>
          <p:cNvPicPr>
            <a:picLocks noChangeAspect="1"/>
          </p:cNvPicPr>
          <p:nvPr/>
        </p:nvPicPr>
        <p:blipFill rotWithShape="1">
          <a:blip r:embed="rId5">
            <a:extLst>
              <a:ext uri="{28A0092B-C50C-407E-A947-70E740481C1C}">
                <a14:useLocalDpi xmlns:a14="http://schemas.microsoft.com/office/drawing/2010/main" val="0"/>
              </a:ext>
            </a:extLst>
          </a:blip>
          <a:srcRect t="53395" r="6746"/>
          <a:stretch/>
        </p:blipFill>
        <p:spPr>
          <a:xfrm>
            <a:off x="4540248" y="5211557"/>
            <a:ext cx="4577361" cy="1470600"/>
          </a:xfrm>
          <a:prstGeom prst="rect">
            <a:avLst/>
          </a:prstGeom>
        </p:spPr>
      </p:pic>
      <p:cxnSp>
        <p:nvCxnSpPr>
          <p:cNvPr id="10" name="Straight Connector 9"/>
          <p:cNvCxnSpPr/>
          <p:nvPr/>
        </p:nvCxnSpPr>
        <p:spPr>
          <a:xfrm>
            <a:off x="637117" y="5365754"/>
            <a:ext cx="0" cy="1260094"/>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758951" y="5365754"/>
            <a:ext cx="0" cy="1260094"/>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876551" y="5365754"/>
            <a:ext cx="0" cy="1260094"/>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985683" y="5365754"/>
            <a:ext cx="0" cy="1260094"/>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128683" y="5372104"/>
            <a:ext cx="0" cy="1260094"/>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6258983" y="5372104"/>
            <a:ext cx="0" cy="1260094"/>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380817" y="5372104"/>
            <a:ext cx="0" cy="1260094"/>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717115" y="6000753"/>
            <a:ext cx="1080263"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844579" y="6000753"/>
            <a:ext cx="1080263"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8528051" y="5370706"/>
            <a:ext cx="0" cy="1260094"/>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974838" y="6000753"/>
            <a:ext cx="1080263"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590289" y="6004986"/>
            <a:ext cx="1080263"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3454017" y="5994403"/>
            <a:ext cx="1080263"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332186" y="5990170"/>
            <a:ext cx="1080263"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214586" y="5994403"/>
            <a:ext cx="1071119"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96904" y="5990170"/>
            <a:ext cx="1071119"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5128683" y="647700"/>
            <a:ext cx="818090" cy="12488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5676904" y="1524000"/>
            <a:ext cx="269869" cy="167640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5946773" y="3200401"/>
            <a:ext cx="3044036" cy="444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6036733" y="3122441"/>
            <a:ext cx="495300" cy="338554"/>
          </a:xfrm>
          <a:prstGeom prst="rect">
            <a:avLst/>
          </a:prstGeom>
          <a:noFill/>
        </p:spPr>
        <p:txBody>
          <a:bodyPr wrap="square" rtlCol="0">
            <a:spAutoFit/>
          </a:bodyPr>
          <a:lstStyle/>
          <a:p>
            <a:r>
              <a:rPr lang="en-US" sz="1600" dirty="0" smtClean="0">
                <a:latin typeface="Arial"/>
                <a:cs typeface="Arial"/>
              </a:rPr>
              <a:t>12</a:t>
            </a:r>
            <a:endParaRPr lang="en-US" sz="1600" dirty="0">
              <a:latin typeface="Arial"/>
              <a:cs typeface="Arial"/>
            </a:endParaRPr>
          </a:p>
        </p:txBody>
      </p:sp>
      <p:sp>
        <p:nvSpPr>
          <p:cNvPr id="35" name="TextBox 34"/>
          <p:cNvSpPr txBox="1"/>
          <p:nvPr/>
        </p:nvSpPr>
        <p:spPr>
          <a:xfrm>
            <a:off x="6485466" y="3118096"/>
            <a:ext cx="495300" cy="338554"/>
          </a:xfrm>
          <a:prstGeom prst="rect">
            <a:avLst/>
          </a:prstGeom>
          <a:noFill/>
        </p:spPr>
        <p:txBody>
          <a:bodyPr wrap="square" rtlCol="0">
            <a:spAutoFit/>
          </a:bodyPr>
          <a:lstStyle/>
          <a:p>
            <a:r>
              <a:rPr lang="en-US" sz="1600" dirty="0" smtClean="0">
                <a:latin typeface="Arial"/>
                <a:cs typeface="Arial"/>
              </a:rPr>
              <a:t>13</a:t>
            </a:r>
            <a:endParaRPr lang="en-US" sz="1600" dirty="0">
              <a:latin typeface="Arial"/>
              <a:cs typeface="Arial"/>
            </a:endParaRPr>
          </a:p>
        </p:txBody>
      </p:sp>
      <p:sp>
        <p:nvSpPr>
          <p:cNvPr id="36" name="TextBox 35"/>
          <p:cNvSpPr txBox="1"/>
          <p:nvPr/>
        </p:nvSpPr>
        <p:spPr>
          <a:xfrm>
            <a:off x="6910917" y="3122441"/>
            <a:ext cx="495300" cy="338554"/>
          </a:xfrm>
          <a:prstGeom prst="rect">
            <a:avLst/>
          </a:prstGeom>
          <a:noFill/>
        </p:spPr>
        <p:txBody>
          <a:bodyPr wrap="square" rtlCol="0">
            <a:spAutoFit/>
          </a:bodyPr>
          <a:lstStyle/>
          <a:p>
            <a:r>
              <a:rPr lang="en-US" sz="1600" dirty="0" smtClean="0">
                <a:latin typeface="Arial"/>
                <a:cs typeface="Arial"/>
              </a:rPr>
              <a:t>14</a:t>
            </a:r>
            <a:endParaRPr lang="en-US" sz="1600" dirty="0">
              <a:latin typeface="Arial"/>
              <a:cs typeface="Arial"/>
            </a:endParaRPr>
          </a:p>
        </p:txBody>
      </p:sp>
      <p:sp>
        <p:nvSpPr>
          <p:cNvPr id="37" name="TextBox 36"/>
          <p:cNvSpPr txBox="1"/>
          <p:nvPr/>
        </p:nvSpPr>
        <p:spPr>
          <a:xfrm>
            <a:off x="7351183" y="3122441"/>
            <a:ext cx="495300" cy="338554"/>
          </a:xfrm>
          <a:prstGeom prst="rect">
            <a:avLst/>
          </a:prstGeom>
          <a:noFill/>
        </p:spPr>
        <p:txBody>
          <a:bodyPr wrap="square" rtlCol="0">
            <a:spAutoFit/>
          </a:bodyPr>
          <a:lstStyle/>
          <a:p>
            <a:r>
              <a:rPr lang="en-US" sz="1600" dirty="0" smtClean="0">
                <a:latin typeface="Arial"/>
                <a:cs typeface="Arial"/>
              </a:rPr>
              <a:t>15</a:t>
            </a:r>
            <a:endParaRPr lang="en-US" sz="1600" dirty="0">
              <a:latin typeface="Arial"/>
              <a:cs typeface="Arial"/>
            </a:endParaRPr>
          </a:p>
        </p:txBody>
      </p:sp>
      <p:sp>
        <p:nvSpPr>
          <p:cNvPr id="38" name="TextBox 37"/>
          <p:cNvSpPr txBox="1"/>
          <p:nvPr/>
        </p:nvSpPr>
        <p:spPr>
          <a:xfrm>
            <a:off x="7795683" y="3124691"/>
            <a:ext cx="495300" cy="338554"/>
          </a:xfrm>
          <a:prstGeom prst="rect">
            <a:avLst/>
          </a:prstGeom>
          <a:noFill/>
        </p:spPr>
        <p:txBody>
          <a:bodyPr wrap="square" rtlCol="0">
            <a:spAutoFit/>
          </a:bodyPr>
          <a:lstStyle/>
          <a:p>
            <a:r>
              <a:rPr lang="en-US" sz="1600" dirty="0" smtClean="0">
                <a:latin typeface="Arial"/>
                <a:cs typeface="Arial"/>
              </a:rPr>
              <a:t>16</a:t>
            </a:r>
            <a:endParaRPr lang="en-US" sz="1600" dirty="0">
              <a:latin typeface="Arial"/>
              <a:cs typeface="Arial"/>
            </a:endParaRPr>
          </a:p>
        </p:txBody>
      </p:sp>
      <p:sp>
        <p:nvSpPr>
          <p:cNvPr id="43" name="TextBox 42"/>
          <p:cNvSpPr txBox="1"/>
          <p:nvPr/>
        </p:nvSpPr>
        <p:spPr>
          <a:xfrm>
            <a:off x="5609166" y="2436641"/>
            <a:ext cx="495300" cy="338554"/>
          </a:xfrm>
          <a:prstGeom prst="rect">
            <a:avLst/>
          </a:prstGeom>
          <a:noFill/>
        </p:spPr>
        <p:txBody>
          <a:bodyPr wrap="square" rtlCol="0">
            <a:spAutoFit/>
          </a:bodyPr>
          <a:lstStyle/>
          <a:p>
            <a:r>
              <a:rPr lang="en-US" sz="1600" dirty="0" smtClean="0">
                <a:latin typeface="Arial"/>
                <a:cs typeface="Arial"/>
              </a:rPr>
              <a:t>50</a:t>
            </a:r>
            <a:endParaRPr lang="en-US" sz="1600" dirty="0">
              <a:latin typeface="Arial"/>
              <a:cs typeface="Arial"/>
            </a:endParaRPr>
          </a:p>
        </p:txBody>
      </p:sp>
      <p:sp>
        <p:nvSpPr>
          <p:cNvPr id="44" name="TextBox 43"/>
          <p:cNvSpPr txBox="1"/>
          <p:nvPr/>
        </p:nvSpPr>
        <p:spPr>
          <a:xfrm>
            <a:off x="5502571" y="1983787"/>
            <a:ext cx="608245" cy="338554"/>
          </a:xfrm>
          <a:prstGeom prst="rect">
            <a:avLst/>
          </a:prstGeom>
          <a:noFill/>
        </p:spPr>
        <p:txBody>
          <a:bodyPr wrap="square" rtlCol="0">
            <a:spAutoFit/>
          </a:bodyPr>
          <a:lstStyle/>
          <a:p>
            <a:r>
              <a:rPr lang="en-US" sz="1600" dirty="0" smtClean="0">
                <a:latin typeface="Arial"/>
                <a:cs typeface="Arial"/>
              </a:rPr>
              <a:t>100</a:t>
            </a:r>
            <a:endParaRPr lang="en-US" sz="1600" dirty="0">
              <a:latin typeface="Arial"/>
              <a:cs typeface="Arial"/>
            </a:endParaRPr>
          </a:p>
        </p:txBody>
      </p:sp>
      <p:sp>
        <p:nvSpPr>
          <p:cNvPr id="45" name="TextBox 44"/>
          <p:cNvSpPr txBox="1"/>
          <p:nvPr/>
        </p:nvSpPr>
        <p:spPr>
          <a:xfrm>
            <a:off x="5499099" y="1524000"/>
            <a:ext cx="721784" cy="338554"/>
          </a:xfrm>
          <a:prstGeom prst="rect">
            <a:avLst/>
          </a:prstGeom>
          <a:noFill/>
        </p:spPr>
        <p:txBody>
          <a:bodyPr wrap="square" rtlCol="0">
            <a:spAutoFit/>
          </a:bodyPr>
          <a:lstStyle/>
          <a:p>
            <a:r>
              <a:rPr lang="en-US" sz="1600" dirty="0" smtClean="0">
                <a:latin typeface="Arial"/>
                <a:cs typeface="Arial"/>
              </a:rPr>
              <a:t>150</a:t>
            </a:r>
            <a:endParaRPr lang="en-US" sz="1600" dirty="0">
              <a:latin typeface="Arial"/>
              <a:cs typeface="Arial"/>
            </a:endParaRPr>
          </a:p>
        </p:txBody>
      </p:sp>
      <p:sp>
        <p:nvSpPr>
          <p:cNvPr id="46" name="TextBox 45"/>
          <p:cNvSpPr txBox="1"/>
          <p:nvPr/>
        </p:nvSpPr>
        <p:spPr>
          <a:xfrm>
            <a:off x="5502571" y="1071146"/>
            <a:ext cx="608245" cy="338554"/>
          </a:xfrm>
          <a:prstGeom prst="rect">
            <a:avLst/>
          </a:prstGeom>
          <a:noFill/>
        </p:spPr>
        <p:txBody>
          <a:bodyPr wrap="square" rtlCol="0">
            <a:spAutoFit/>
          </a:bodyPr>
          <a:lstStyle/>
          <a:p>
            <a:r>
              <a:rPr lang="en-US" sz="1600" dirty="0" smtClean="0">
                <a:latin typeface="Arial"/>
                <a:cs typeface="Arial"/>
              </a:rPr>
              <a:t>200</a:t>
            </a:r>
            <a:endParaRPr lang="en-US" sz="1600" dirty="0">
              <a:latin typeface="Arial"/>
              <a:cs typeface="Arial"/>
            </a:endParaRPr>
          </a:p>
        </p:txBody>
      </p:sp>
      <p:sp>
        <p:nvSpPr>
          <p:cNvPr id="47" name="TextBox 46"/>
          <p:cNvSpPr txBox="1"/>
          <p:nvPr/>
        </p:nvSpPr>
        <p:spPr>
          <a:xfrm>
            <a:off x="5503628" y="609600"/>
            <a:ext cx="608245" cy="338554"/>
          </a:xfrm>
          <a:prstGeom prst="rect">
            <a:avLst/>
          </a:prstGeom>
          <a:noFill/>
        </p:spPr>
        <p:txBody>
          <a:bodyPr wrap="square" rtlCol="0">
            <a:spAutoFit/>
          </a:bodyPr>
          <a:lstStyle/>
          <a:p>
            <a:r>
              <a:rPr lang="en-US" sz="1600" dirty="0" smtClean="0">
                <a:latin typeface="Arial"/>
                <a:cs typeface="Arial"/>
              </a:rPr>
              <a:t>250</a:t>
            </a:r>
            <a:endParaRPr lang="en-US" sz="1600" dirty="0">
              <a:latin typeface="Arial"/>
              <a:cs typeface="Arial"/>
            </a:endParaRPr>
          </a:p>
        </p:txBody>
      </p:sp>
      <p:sp>
        <p:nvSpPr>
          <p:cNvPr id="56" name="TextBox 55"/>
          <p:cNvSpPr txBox="1"/>
          <p:nvPr/>
        </p:nvSpPr>
        <p:spPr>
          <a:xfrm>
            <a:off x="4223499" y="4699321"/>
            <a:ext cx="4228310" cy="338554"/>
          </a:xfrm>
          <a:prstGeom prst="rect">
            <a:avLst/>
          </a:prstGeom>
          <a:noFill/>
        </p:spPr>
        <p:txBody>
          <a:bodyPr wrap="square" rtlCol="0">
            <a:spAutoFit/>
          </a:bodyPr>
          <a:lstStyle/>
          <a:p>
            <a:r>
              <a:rPr lang="en-US" sz="1600" b="1" dirty="0" smtClean="0">
                <a:latin typeface="Arial"/>
                <a:cs typeface="Arial"/>
              </a:rPr>
              <a:t>“moderate” precipitation (PCT &lt; 250 K)</a:t>
            </a:r>
            <a:endParaRPr lang="en-US" sz="1600" b="1" dirty="0">
              <a:latin typeface="Arial"/>
              <a:cs typeface="Arial"/>
            </a:endParaRPr>
          </a:p>
        </p:txBody>
      </p:sp>
      <p:sp>
        <p:nvSpPr>
          <p:cNvPr id="59" name="Right Arrow 58"/>
          <p:cNvSpPr/>
          <p:nvPr/>
        </p:nvSpPr>
        <p:spPr>
          <a:xfrm>
            <a:off x="3687233" y="4847544"/>
            <a:ext cx="596900" cy="100582"/>
          </a:xfrm>
          <a:prstGeom prst="rightArrow">
            <a:avLst/>
          </a:prstGeom>
          <a:solidFill>
            <a:schemeClr val="bg1">
              <a:lumMod val="75000"/>
              <a:alpha val="28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a:off x="7620000" y="647700"/>
            <a:ext cx="622302" cy="2222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Box 61"/>
          <p:cNvSpPr txBox="1"/>
          <p:nvPr/>
        </p:nvSpPr>
        <p:spPr>
          <a:xfrm>
            <a:off x="6917266" y="568811"/>
            <a:ext cx="1450582" cy="707886"/>
          </a:xfrm>
          <a:prstGeom prst="rect">
            <a:avLst/>
          </a:prstGeom>
          <a:noFill/>
        </p:spPr>
        <p:txBody>
          <a:bodyPr wrap="square" rtlCol="0">
            <a:spAutoFit/>
          </a:bodyPr>
          <a:lstStyle/>
          <a:p>
            <a:r>
              <a:rPr lang="en-US" sz="2000" b="1" dirty="0" smtClean="0">
                <a:solidFill>
                  <a:schemeClr val="accent6">
                    <a:lumMod val="50000"/>
                  </a:schemeClr>
                </a:solidFill>
                <a:latin typeface="Arial"/>
                <a:cs typeface="Arial"/>
              </a:rPr>
              <a:t>WWLLN</a:t>
            </a:r>
          </a:p>
          <a:p>
            <a:r>
              <a:rPr lang="en-US" sz="2000" b="1" dirty="0" smtClean="0">
                <a:solidFill>
                  <a:schemeClr val="accent6">
                    <a:lumMod val="50000"/>
                  </a:schemeClr>
                </a:solidFill>
                <a:latin typeface="Arial"/>
                <a:cs typeface="Arial"/>
              </a:rPr>
              <a:t>Lightning</a:t>
            </a:r>
            <a:endParaRPr lang="en-US" sz="2000" b="1" dirty="0">
              <a:solidFill>
                <a:schemeClr val="accent6">
                  <a:lumMod val="50000"/>
                </a:schemeClr>
              </a:solidFill>
              <a:latin typeface="Arial"/>
              <a:cs typeface="Arial"/>
            </a:endParaRPr>
          </a:p>
        </p:txBody>
      </p:sp>
      <p:sp>
        <p:nvSpPr>
          <p:cNvPr id="63" name="TextBox 62"/>
          <p:cNvSpPr txBox="1"/>
          <p:nvPr/>
        </p:nvSpPr>
        <p:spPr>
          <a:xfrm>
            <a:off x="378219" y="2679159"/>
            <a:ext cx="2403081" cy="400110"/>
          </a:xfrm>
          <a:prstGeom prst="rect">
            <a:avLst/>
          </a:prstGeom>
          <a:solidFill>
            <a:schemeClr val="bg2">
              <a:alpha val="88000"/>
            </a:schemeClr>
          </a:solidFill>
        </p:spPr>
        <p:txBody>
          <a:bodyPr wrap="square" rtlCol="0">
            <a:spAutoFit/>
          </a:bodyPr>
          <a:lstStyle/>
          <a:p>
            <a:pPr algn="ctr"/>
            <a:r>
              <a:rPr lang="en-US" sz="2000" b="1" dirty="0" smtClean="0">
                <a:solidFill>
                  <a:srgbClr val="984807"/>
                </a:solidFill>
                <a:latin typeface="Arial"/>
                <a:cs typeface="Arial"/>
              </a:rPr>
              <a:t>IR T</a:t>
            </a:r>
            <a:r>
              <a:rPr lang="en-US" sz="2000" b="1" baseline="-25000" dirty="0" smtClean="0">
                <a:solidFill>
                  <a:srgbClr val="984807"/>
                </a:solidFill>
                <a:latin typeface="Arial"/>
                <a:cs typeface="Arial"/>
              </a:rPr>
              <a:t>B</a:t>
            </a:r>
            <a:r>
              <a:rPr lang="en-US" sz="2000" b="1" dirty="0" smtClean="0">
                <a:solidFill>
                  <a:srgbClr val="984807"/>
                </a:solidFill>
                <a:latin typeface="Arial"/>
                <a:cs typeface="Arial"/>
              </a:rPr>
              <a:t> Time series</a:t>
            </a:r>
            <a:endParaRPr lang="en-US" sz="2000" b="1" dirty="0">
              <a:solidFill>
                <a:srgbClr val="984807"/>
              </a:solidFill>
              <a:latin typeface="Arial"/>
              <a:cs typeface="Arial"/>
            </a:endParaRPr>
          </a:p>
        </p:txBody>
      </p:sp>
      <p:sp>
        <p:nvSpPr>
          <p:cNvPr id="64" name="TextBox 63"/>
          <p:cNvSpPr txBox="1"/>
          <p:nvPr/>
        </p:nvSpPr>
        <p:spPr>
          <a:xfrm>
            <a:off x="4546980" y="6261894"/>
            <a:ext cx="4520821" cy="369332"/>
          </a:xfrm>
          <a:prstGeom prst="rect">
            <a:avLst/>
          </a:prstGeom>
          <a:solidFill>
            <a:schemeClr val="bg2">
              <a:alpha val="88000"/>
            </a:schemeClr>
          </a:solidFill>
        </p:spPr>
        <p:txBody>
          <a:bodyPr wrap="square" rtlCol="0">
            <a:spAutoFit/>
          </a:bodyPr>
          <a:lstStyle/>
          <a:p>
            <a:pPr algn="ctr"/>
            <a:r>
              <a:rPr lang="en-US" b="1" dirty="0" smtClean="0">
                <a:solidFill>
                  <a:schemeClr val="accent6">
                    <a:lumMod val="50000"/>
                  </a:schemeClr>
                </a:solidFill>
                <a:latin typeface="Arial"/>
                <a:cs typeface="Arial"/>
              </a:rPr>
              <a:t>PMW Time Series of 85-91 GHz PCT</a:t>
            </a:r>
            <a:endParaRPr lang="en-US" b="1" dirty="0">
              <a:solidFill>
                <a:schemeClr val="accent6">
                  <a:lumMod val="50000"/>
                </a:schemeClr>
              </a:solidFill>
              <a:latin typeface="Arial"/>
              <a:cs typeface="Arial"/>
            </a:endParaRPr>
          </a:p>
        </p:txBody>
      </p:sp>
      <p:sp>
        <p:nvSpPr>
          <p:cNvPr id="66" name="Rectangle 65"/>
          <p:cNvSpPr/>
          <p:nvPr/>
        </p:nvSpPr>
        <p:spPr>
          <a:xfrm>
            <a:off x="433917" y="756286"/>
            <a:ext cx="647634" cy="996314"/>
          </a:xfrm>
          <a:prstGeom prst="rect">
            <a:avLst/>
          </a:prstGeom>
          <a:solidFill>
            <a:schemeClr val="bg1">
              <a:lumMod val="85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421217" y="690032"/>
            <a:ext cx="692399" cy="369332"/>
          </a:xfrm>
          <a:prstGeom prst="rect">
            <a:avLst/>
          </a:prstGeom>
          <a:noFill/>
        </p:spPr>
        <p:txBody>
          <a:bodyPr wrap="square" rtlCol="0">
            <a:spAutoFit/>
          </a:bodyPr>
          <a:lstStyle/>
          <a:p>
            <a:r>
              <a:rPr lang="en-US" b="1" dirty="0" smtClean="0">
                <a:latin typeface="Arial"/>
                <a:cs typeface="Arial"/>
              </a:rPr>
              <a:t>USR</a:t>
            </a:r>
            <a:endParaRPr lang="en-US" b="1" dirty="0">
              <a:latin typeface="Arial"/>
              <a:cs typeface="Arial"/>
            </a:endParaRPr>
          </a:p>
        </p:txBody>
      </p:sp>
      <p:sp>
        <p:nvSpPr>
          <p:cNvPr id="70" name="TextBox 69"/>
          <p:cNvSpPr txBox="1"/>
          <p:nvPr/>
        </p:nvSpPr>
        <p:spPr>
          <a:xfrm>
            <a:off x="421217" y="937687"/>
            <a:ext cx="692399" cy="369332"/>
          </a:xfrm>
          <a:prstGeom prst="rect">
            <a:avLst/>
          </a:prstGeom>
          <a:noFill/>
        </p:spPr>
        <p:txBody>
          <a:bodyPr wrap="square" rtlCol="0">
            <a:spAutoFit/>
          </a:bodyPr>
          <a:lstStyle/>
          <a:p>
            <a:r>
              <a:rPr lang="en-US" b="1" dirty="0" smtClean="0">
                <a:latin typeface="Arial"/>
                <a:cs typeface="Arial"/>
              </a:rPr>
              <a:t>USL</a:t>
            </a:r>
            <a:endParaRPr lang="en-US" b="1" dirty="0">
              <a:latin typeface="Arial"/>
              <a:cs typeface="Arial"/>
            </a:endParaRPr>
          </a:p>
        </p:txBody>
      </p:sp>
      <p:sp>
        <p:nvSpPr>
          <p:cNvPr id="71" name="TextBox 70"/>
          <p:cNvSpPr txBox="1"/>
          <p:nvPr/>
        </p:nvSpPr>
        <p:spPr>
          <a:xfrm>
            <a:off x="427252" y="1185228"/>
            <a:ext cx="692399" cy="369332"/>
          </a:xfrm>
          <a:prstGeom prst="rect">
            <a:avLst/>
          </a:prstGeom>
          <a:noFill/>
        </p:spPr>
        <p:txBody>
          <a:bodyPr wrap="square" rtlCol="0">
            <a:spAutoFit/>
          </a:bodyPr>
          <a:lstStyle/>
          <a:p>
            <a:r>
              <a:rPr lang="en-US" b="1" dirty="0">
                <a:latin typeface="Arial"/>
                <a:cs typeface="Arial"/>
              </a:rPr>
              <a:t>D</a:t>
            </a:r>
            <a:r>
              <a:rPr lang="en-US" b="1" dirty="0" smtClean="0">
                <a:latin typeface="Arial"/>
                <a:cs typeface="Arial"/>
              </a:rPr>
              <a:t>SL</a:t>
            </a:r>
            <a:endParaRPr lang="en-US" b="1" dirty="0">
              <a:latin typeface="Arial"/>
              <a:cs typeface="Arial"/>
            </a:endParaRPr>
          </a:p>
        </p:txBody>
      </p:sp>
      <p:sp>
        <p:nvSpPr>
          <p:cNvPr id="72" name="TextBox 71"/>
          <p:cNvSpPr txBox="1"/>
          <p:nvPr/>
        </p:nvSpPr>
        <p:spPr>
          <a:xfrm>
            <a:off x="421217" y="1422400"/>
            <a:ext cx="692399" cy="369332"/>
          </a:xfrm>
          <a:prstGeom prst="rect">
            <a:avLst/>
          </a:prstGeom>
          <a:noFill/>
        </p:spPr>
        <p:txBody>
          <a:bodyPr wrap="square" rtlCol="0">
            <a:spAutoFit/>
          </a:bodyPr>
          <a:lstStyle/>
          <a:p>
            <a:r>
              <a:rPr lang="en-US" b="1" dirty="0" smtClean="0">
                <a:latin typeface="Arial"/>
                <a:cs typeface="Arial"/>
              </a:rPr>
              <a:t>DSR</a:t>
            </a:r>
            <a:endParaRPr lang="en-US" b="1" dirty="0">
              <a:latin typeface="Arial"/>
              <a:cs typeface="Arial"/>
            </a:endParaRPr>
          </a:p>
        </p:txBody>
      </p:sp>
      <p:sp>
        <p:nvSpPr>
          <p:cNvPr id="73" name="Rectangle 72"/>
          <p:cNvSpPr/>
          <p:nvPr/>
        </p:nvSpPr>
        <p:spPr>
          <a:xfrm>
            <a:off x="12700" y="609600"/>
            <a:ext cx="352819" cy="12529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p:cNvSpPr/>
          <p:nvPr/>
        </p:nvSpPr>
        <p:spPr>
          <a:xfrm>
            <a:off x="-34710" y="1871133"/>
            <a:ext cx="352819" cy="12529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le 83"/>
          <p:cNvSpPr/>
          <p:nvPr/>
        </p:nvSpPr>
        <p:spPr>
          <a:xfrm>
            <a:off x="8367848" y="836999"/>
            <a:ext cx="687253" cy="6616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p:cNvSpPr/>
          <p:nvPr/>
        </p:nvSpPr>
        <p:spPr>
          <a:xfrm>
            <a:off x="8540751" y="1435100"/>
            <a:ext cx="495300" cy="242518"/>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TextBox 85"/>
          <p:cNvSpPr txBox="1"/>
          <p:nvPr/>
        </p:nvSpPr>
        <p:spPr>
          <a:xfrm>
            <a:off x="8483643" y="1378195"/>
            <a:ext cx="827618" cy="338554"/>
          </a:xfrm>
          <a:prstGeom prst="rect">
            <a:avLst/>
          </a:prstGeom>
          <a:noFill/>
        </p:spPr>
        <p:txBody>
          <a:bodyPr wrap="square" rtlCol="0">
            <a:spAutoFit/>
          </a:bodyPr>
          <a:lstStyle/>
          <a:p>
            <a:r>
              <a:rPr lang="en-US" sz="1600" b="1" dirty="0" smtClean="0">
                <a:solidFill>
                  <a:schemeClr val="bg1"/>
                </a:solidFill>
                <a:latin typeface="Arial"/>
                <a:cs typeface="Arial"/>
              </a:rPr>
              <a:t>USR</a:t>
            </a:r>
            <a:endParaRPr lang="en-US" sz="1600" b="1" dirty="0">
              <a:solidFill>
                <a:schemeClr val="bg1"/>
              </a:solidFill>
              <a:latin typeface="Arial"/>
              <a:cs typeface="Arial"/>
            </a:endParaRPr>
          </a:p>
        </p:txBody>
      </p:sp>
      <p:sp>
        <p:nvSpPr>
          <p:cNvPr id="87" name="TextBox 86"/>
          <p:cNvSpPr txBox="1"/>
          <p:nvPr/>
        </p:nvSpPr>
        <p:spPr>
          <a:xfrm>
            <a:off x="8240850" y="3111991"/>
            <a:ext cx="495300" cy="338554"/>
          </a:xfrm>
          <a:prstGeom prst="rect">
            <a:avLst/>
          </a:prstGeom>
          <a:noFill/>
        </p:spPr>
        <p:txBody>
          <a:bodyPr wrap="square" rtlCol="0">
            <a:spAutoFit/>
          </a:bodyPr>
          <a:lstStyle/>
          <a:p>
            <a:r>
              <a:rPr lang="en-US" sz="1600" dirty="0" smtClean="0">
                <a:latin typeface="Arial"/>
                <a:cs typeface="Arial"/>
              </a:rPr>
              <a:t>17</a:t>
            </a:r>
            <a:endParaRPr lang="en-US" sz="1600" dirty="0">
              <a:latin typeface="Arial"/>
              <a:cs typeface="Arial"/>
            </a:endParaRPr>
          </a:p>
        </p:txBody>
      </p:sp>
      <p:sp>
        <p:nvSpPr>
          <p:cNvPr id="88" name="TextBox 87"/>
          <p:cNvSpPr txBox="1"/>
          <p:nvPr/>
        </p:nvSpPr>
        <p:spPr>
          <a:xfrm>
            <a:off x="8686205" y="3111991"/>
            <a:ext cx="495300" cy="338554"/>
          </a:xfrm>
          <a:prstGeom prst="rect">
            <a:avLst/>
          </a:prstGeom>
          <a:noFill/>
        </p:spPr>
        <p:txBody>
          <a:bodyPr wrap="square" rtlCol="0">
            <a:spAutoFit/>
          </a:bodyPr>
          <a:lstStyle/>
          <a:p>
            <a:r>
              <a:rPr lang="en-US" sz="1600" dirty="0" smtClean="0">
                <a:latin typeface="Arial"/>
                <a:cs typeface="Arial"/>
              </a:rPr>
              <a:t>18</a:t>
            </a:r>
            <a:endParaRPr lang="en-US" sz="1600" dirty="0">
              <a:latin typeface="Arial"/>
              <a:cs typeface="Arial"/>
            </a:endParaRPr>
          </a:p>
        </p:txBody>
      </p:sp>
      <p:sp>
        <p:nvSpPr>
          <p:cNvPr id="89" name="Rectangle 88"/>
          <p:cNvSpPr/>
          <p:nvPr/>
        </p:nvSpPr>
        <p:spPr>
          <a:xfrm>
            <a:off x="8547496" y="1162412"/>
            <a:ext cx="495300" cy="242518"/>
          </a:xfrm>
          <a:prstGeom prst="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TextBox 89"/>
          <p:cNvSpPr txBox="1"/>
          <p:nvPr/>
        </p:nvSpPr>
        <p:spPr>
          <a:xfrm>
            <a:off x="8495242" y="1111071"/>
            <a:ext cx="827618" cy="338554"/>
          </a:xfrm>
          <a:prstGeom prst="rect">
            <a:avLst/>
          </a:prstGeom>
          <a:noFill/>
        </p:spPr>
        <p:txBody>
          <a:bodyPr wrap="square" rtlCol="0">
            <a:spAutoFit/>
          </a:bodyPr>
          <a:lstStyle/>
          <a:p>
            <a:r>
              <a:rPr lang="en-US" sz="1600" b="1" dirty="0">
                <a:solidFill>
                  <a:schemeClr val="bg1"/>
                </a:solidFill>
                <a:latin typeface="Arial"/>
                <a:cs typeface="Arial"/>
              </a:rPr>
              <a:t>U</a:t>
            </a:r>
            <a:r>
              <a:rPr lang="en-US" sz="1600" b="1" dirty="0" smtClean="0">
                <a:solidFill>
                  <a:schemeClr val="bg1"/>
                </a:solidFill>
                <a:latin typeface="Arial"/>
                <a:cs typeface="Arial"/>
              </a:rPr>
              <a:t>SL</a:t>
            </a:r>
            <a:endParaRPr lang="en-US" sz="1600" b="1" dirty="0">
              <a:solidFill>
                <a:schemeClr val="bg1"/>
              </a:solidFill>
              <a:latin typeface="Arial"/>
              <a:cs typeface="Arial"/>
            </a:endParaRPr>
          </a:p>
        </p:txBody>
      </p:sp>
      <p:sp>
        <p:nvSpPr>
          <p:cNvPr id="91" name="Rectangle 90"/>
          <p:cNvSpPr/>
          <p:nvPr/>
        </p:nvSpPr>
        <p:spPr>
          <a:xfrm>
            <a:off x="8533610" y="885599"/>
            <a:ext cx="495300" cy="242518"/>
          </a:xfrm>
          <a:prstGeom prst="rect">
            <a:avLst/>
          </a:prstGeom>
          <a:solidFill>
            <a:srgbClr val="CC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TextBox 91"/>
          <p:cNvSpPr txBox="1"/>
          <p:nvPr/>
        </p:nvSpPr>
        <p:spPr>
          <a:xfrm>
            <a:off x="8486251" y="822099"/>
            <a:ext cx="827618" cy="338554"/>
          </a:xfrm>
          <a:prstGeom prst="rect">
            <a:avLst/>
          </a:prstGeom>
          <a:noFill/>
        </p:spPr>
        <p:txBody>
          <a:bodyPr wrap="square" rtlCol="0">
            <a:spAutoFit/>
          </a:bodyPr>
          <a:lstStyle/>
          <a:p>
            <a:r>
              <a:rPr lang="en-US" sz="1600" b="1" dirty="0" smtClean="0">
                <a:latin typeface="Arial"/>
                <a:cs typeface="Arial"/>
              </a:rPr>
              <a:t>DSR</a:t>
            </a:r>
            <a:endParaRPr lang="en-US" sz="1600" b="1" dirty="0">
              <a:latin typeface="Arial"/>
              <a:cs typeface="Arial"/>
            </a:endParaRPr>
          </a:p>
        </p:txBody>
      </p:sp>
      <p:sp>
        <p:nvSpPr>
          <p:cNvPr id="93" name="Rectangle 92"/>
          <p:cNvSpPr/>
          <p:nvPr/>
        </p:nvSpPr>
        <p:spPr>
          <a:xfrm>
            <a:off x="8546339" y="605423"/>
            <a:ext cx="495300" cy="242518"/>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TextBox 93"/>
          <p:cNvSpPr txBox="1"/>
          <p:nvPr/>
        </p:nvSpPr>
        <p:spPr>
          <a:xfrm>
            <a:off x="8495581" y="541923"/>
            <a:ext cx="827618" cy="338554"/>
          </a:xfrm>
          <a:prstGeom prst="rect">
            <a:avLst/>
          </a:prstGeom>
          <a:noFill/>
        </p:spPr>
        <p:txBody>
          <a:bodyPr wrap="square" rtlCol="0">
            <a:spAutoFit/>
          </a:bodyPr>
          <a:lstStyle/>
          <a:p>
            <a:r>
              <a:rPr lang="en-US" sz="1600" b="1" dirty="0" smtClean="0">
                <a:solidFill>
                  <a:schemeClr val="bg1"/>
                </a:solidFill>
                <a:latin typeface="Arial"/>
                <a:cs typeface="Arial"/>
              </a:rPr>
              <a:t>DSL</a:t>
            </a:r>
            <a:endParaRPr lang="en-US" sz="1600" b="1" dirty="0">
              <a:solidFill>
                <a:schemeClr val="bg1"/>
              </a:solidFill>
              <a:latin typeface="Arial"/>
              <a:cs typeface="Arial"/>
            </a:endParaRPr>
          </a:p>
        </p:txBody>
      </p:sp>
      <p:sp>
        <p:nvSpPr>
          <p:cNvPr id="95" name="Rectangle 94"/>
          <p:cNvSpPr/>
          <p:nvPr/>
        </p:nvSpPr>
        <p:spPr>
          <a:xfrm>
            <a:off x="1619172" y="3695615"/>
            <a:ext cx="2940240" cy="923330"/>
          </a:xfrm>
          <a:prstGeom prst="rect">
            <a:avLst/>
          </a:prstGeom>
          <a:solidFill>
            <a:schemeClr val="bg1">
              <a:lumMod val="75000"/>
            </a:scheme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TextBox 95"/>
          <p:cNvSpPr txBox="1"/>
          <p:nvPr/>
        </p:nvSpPr>
        <p:spPr>
          <a:xfrm>
            <a:off x="1677427" y="3682915"/>
            <a:ext cx="3232296" cy="923330"/>
          </a:xfrm>
          <a:prstGeom prst="rect">
            <a:avLst/>
          </a:prstGeom>
          <a:noFill/>
        </p:spPr>
        <p:txBody>
          <a:bodyPr wrap="square" rtlCol="0">
            <a:spAutoFit/>
          </a:bodyPr>
          <a:lstStyle/>
          <a:p>
            <a:r>
              <a:rPr lang="en-US" b="1" dirty="0" smtClean="0">
                <a:latin typeface="Arial"/>
                <a:cs typeface="Arial"/>
              </a:rPr>
              <a:t>DSL &amp; DSR</a:t>
            </a:r>
            <a:r>
              <a:rPr lang="en-US" dirty="0" smtClean="0">
                <a:latin typeface="Arial"/>
                <a:cs typeface="Arial"/>
              </a:rPr>
              <a:t> exhibits </a:t>
            </a:r>
            <a:r>
              <a:rPr lang="en-US" i="1" dirty="0" smtClean="0">
                <a:latin typeface="Arial"/>
                <a:cs typeface="Arial"/>
              </a:rPr>
              <a:t>most persistent precipitation </a:t>
            </a:r>
          </a:p>
          <a:p>
            <a:r>
              <a:rPr lang="en-US" dirty="0" smtClean="0">
                <a:latin typeface="Arial"/>
                <a:cs typeface="Arial"/>
              </a:rPr>
              <a:t>(&amp; deep convection)</a:t>
            </a:r>
            <a:endParaRPr lang="en-US" dirty="0">
              <a:latin typeface="Arial"/>
              <a:cs typeface="Arial"/>
            </a:endParaRPr>
          </a:p>
        </p:txBody>
      </p:sp>
      <p:sp>
        <p:nvSpPr>
          <p:cNvPr id="97" name="Rectangle 96"/>
          <p:cNvSpPr/>
          <p:nvPr/>
        </p:nvSpPr>
        <p:spPr>
          <a:xfrm>
            <a:off x="4739208" y="3695615"/>
            <a:ext cx="2679822" cy="923330"/>
          </a:xfrm>
          <a:prstGeom prst="rect">
            <a:avLst/>
          </a:prstGeom>
          <a:solidFill>
            <a:schemeClr val="bg1">
              <a:lumMod val="75000"/>
            </a:scheme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TextBox 97"/>
          <p:cNvSpPr txBox="1"/>
          <p:nvPr/>
        </p:nvSpPr>
        <p:spPr>
          <a:xfrm>
            <a:off x="4694822" y="3693264"/>
            <a:ext cx="2831987" cy="923330"/>
          </a:xfrm>
          <a:prstGeom prst="rect">
            <a:avLst/>
          </a:prstGeom>
          <a:noFill/>
        </p:spPr>
        <p:txBody>
          <a:bodyPr wrap="square" rtlCol="0">
            <a:spAutoFit/>
          </a:bodyPr>
          <a:lstStyle/>
          <a:p>
            <a:r>
              <a:rPr lang="en-US" b="1" dirty="0" smtClean="0">
                <a:latin typeface="Arial"/>
                <a:cs typeface="Arial"/>
              </a:rPr>
              <a:t>Upshear</a:t>
            </a:r>
            <a:r>
              <a:rPr lang="en-US" i="1" dirty="0" smtClean="0">
                <a:latin typeface="Arial"/>
                <a:cs typeface="Arial"/>
              </a:rPr>
              <a:t> precipitation more variable </a:t>
            </a:r>
            <a:r>
              <a:rPr lang="en-US" dirty="0" smtClean="0">
                <a:latin typeface="Arial"/>
                <a:cs typeface="Arial"/>
              </a:rPr>
              <a:t>(episodic) during early intensification</a:t>
            </a:r>
            <a:endParaRPr lang="en-US" dirty="0">
              <a:latin typeface="Arial"/>
              <a:cs typeface="Arial"/>
            </a:endParaRPr>
          </a:p>
        </p:txBody>
      </p:sp>
      <p:pic>
        <p:nvPicPr>
          <p:cNvPr id="75" name="Picture 74" descr="fig6_figure6ed.eps"/>
          <p:cNvPicPr>
            <a:picLocks noChangeAspect="1"/>
          </p:cNvPicPr>
          <p:nvPr/>
        </p:nvPicPr>
        <p:blipFill rotWithShape="1">
          <a:blip r:embed="rId6">
            <a:extLst>
              <a:ext uri="{28A0092B-C50C-407E-A947-70E740481C1C}">
                <a14:useLocalDpi xmlns:a14="http://schemas.microsoft.com/office/drawing/2010/main" val="0"/>
              </a:ext>
            </a:extLst>
          </a:blip>
          <a:srcRect l="93486"/>
          <a:stretch/>
        </p:blipFill>
        <p:spPr>
          <a:xfrm rot="5400000">
            <a:off x="1957621" y="2906845"/>
            <a:ext cx="416957" cy="4114800"/>
          </a:xfrm>
          <a:prstGeom prst="rect">
            <a:avLst/>
          </a:prstGeom>
        </p:spPr>
      </p:pic>
    </p:spTree>
    <p:extLst>
      <p:ext uri="{BB962C8B-B14F-4D97-AF65-F5344CB8AC3E}">
        <p14:creationId xmlns:p14="http://schemas.microsoft.com/office/powerpoint/2010/main" val="11200823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214532" y="601135"/>
            <a:ext cx="2929467" cy="646331"/>
          </a:xfrm>
          <a:prstGeom prst="rect">
            <a:avLst/>
          </a:prstGeom>
          <a:noFill/>
        </p:spPr>
        <p:txBody>
          <a:bodyPr wrap="square" rtlCol="0">
            <a:spAutoFit/>
          </a:bodyPr>
          <a:lstStyle/>
          <a:p>
            <a:r>
              <a:rPr lang="en-US" b="1" i="1" dirty="0" smtClean="0">
                <a:solidFill>
                  <a:schemeClr val="tx1">
                    <a:lumMod val="65000"/>
                    <a:lumOff val="35000"/>
                  </a:schemeClr>
                </a:solidFill>
                <a:latin typeface="Arial"/>
                <a:cs typeface="Arial"/>
              </a:rPr>
              <a:t>Biggest chang</a:t>
            </a:r>
            <a:r>
              <a:rPr lang="en-US" b="1" dirty="0" smtClean="0">
                <a:solidFill>
                  <a:schemeClr val="tx1">
                    <a:lumMod val="65000"/>
                    <a:lumOff val="35000"/>
                  </a:schemeClr>
                </a:solidFill>
                <a:latin typeface="Arial"/>
                <a:cs typeface="Arial"/>
              </a:rPr>
              <a:t>e </a:t>
            </a:r>
            <a:r>
              <a:rPr lang="en-US" dirty="0" smtClean="0">
                <a:solidFill>
                  <a:schemeClr val="tx1">
                    <a:lumMod val="65000"/>
                    <a:lumOff val="35000"/>
                  </a:schemeClr>
                </a:solidFill>
                <a:latin typeface="Arial"/>
                <a:cs typeface="Arial"/>
              </a:rPr>
              <a:t>fro</a:t>
            </a:r>
            <a:r>
              <a:rPr lang="en-US" dirty="0" smtClean="0">
                <a:solidFill>
                  <a:srgbClr val="595959"/>
                </a:solidFill>
                <a:latin typeface="Arial"/>
                <a:cs typeface="Arial"/>
              </a:rPr>
              <a:t>m</a:t>
            </a:r>
            <a:r>
              <a:rPr lang="en-US" dirty="0" smtClean="0">
                <a:latin typeface="Arial"/>
                <a:cs typeface="Arial"/>
              </a:rPr>
              <a:t> </a:t>
            </a:r>
          </a:p>
          <a:p>
            <a:r>
              <a:rPr lang="en-US" b="1" dirty="0">
                <a:solidFill>
                  <a:srgbClr val="3366FF"/>
                </a:solidFill>
                <a:latin typeface="Arial"/>
                <a:cs typeface="Arial"/>
              </a:rPr>
              <a:t>SI</a:t>
            </a:r>
            <a:r>
              <a:rPr lang="en-US" dirty="0">
                <a:latin typeface="Arial"/>
                <a:cs typeface="Arial"/>
              </a:rPr>
              <a:t> </a:t>
            </a:r>
            <a:r>
              <a:rPr lang="en-US" dirty="0" smtClean="0">
                <a:solidFill>
                  <a:srgbClr val="595959"/>
                </a:solidFill>
                <a:latin typeface="Arial"/>
                <a:cs typeface="Arial"/>
              </a:rPr>
              <a:t>to</a:t>
            </a:r>
            <a:r>
              <a:rPr lang="en-US" dirty="0" smtClean="0">
                <a:latin typeface="Arial"/>
                <a:cs typeface="Arial"/>
              </a:rPr>
              <a:t> </a:t>
            </a:r>
            <a:r>
              <a:rPr lang="en-US" b="1" dirty="0">
                <a:solidFill>
                  <a:schemeClr val="accent3">
                    <a:lumMod val="75000"/>
                  </a:schemeClr>
                </a:solidFill>
                <a:latin typeface="Arial"/>
                <a:cs typeface="Arial"/>
              </a:rPr>
              <a:t>RI</a:t>
            </a:r>
            <a:r>
              <a:rPr lang="en-US" dirty="0">
                <a:latin typeface="Arial"/>
                <a:cs typeface="Arial"/>
              </a:rPr>
              <a:t> </a:t>
            </a:r>
            <a:r>
              <a:rPr lang="en-US" dirty="0" smtClean="0">
                <a:solidFill>
                  <a:srgbClr val="595959"/>
                </a:solidFill>
                <a:latin typeface="Arial"/>
                <a:cs typeface="Arial"/>
              </a:rPr>
              <a:t>is</a:t>
            </a:r>
            <a:r>
              <a:rPr lang="en-US" dirty="0" smtClean="0">
                <a:latin typeface="Arial"/>
                <a:cs typeface="Arial"/>
              </a:rPr>
              <a:t> </a:t>
            </a:r>
            <a:r>
              <a:rPr lang="en-US" b="1" i="1" u="sng" dirty="0" smtClean="0">
                <a:solidFill>
                  <a:srgbClr val="595959"/>
                </a:solidFill>
                <a:latin typeface="Arial"/>
                <a:cs typeface="Arial"/>
              </a:rPr>
              <a:t>DOWNSHEAR</a:t>
            </a:r>
            <a:r>
              <a:rPr lang="en-US" i="1" dirty="0" smtClean="0">
                <a:latin typeface="Arial"/>
                <a:cs typeface="Arial"/>
              </a:rPr>
              <a:t> </a:t>
            </a:r>
            <a:endParaRPr lang="en-US" i="1" dirty="0">
              <a:latin typeface="Arial"/>
              <a:cs typeface="Arial"/>
            </a:endParaRPr>
          </a:p>
        </p:txBody>
      </p:sp>
      <p:sp>
        <p:nvSpPr>
          <p:cNvPr id="11" name="TextBox 10"/>
          <p:cNvSpPr txBox="1"/>
          <p:nvPr/>
        </p:nvSpPr>
        <p:spPr>
          <a:xfrm>
            <a:off x="6014297" y="2427147"/>
            <a:ext cx="3232941" cy="1477328"/>
          </a:xfrm>
          <a:prstGeom prst="rect">
            <a:avLst/>
          </a:prstGeom>
          <a:noFill/>
        </p:spPr>
        <p:txBody>
          <a:bodyPr wrap="square" rtlCol="0">
            <a:spAutoFit/>
          </a:bodyPr>
          <a:lstStyle/>
          <a:p>
            <a:r>
              <a:rPr lang="en-US" b="1" i="1" dirty="0" smtClean="0">
                <a:solidFill>
                  <a:schemeClr val="tx1">
                    <a:lumMod val="65000"/>
                    <a:lumOff val="35000"/>
                  </a:schemeClr>
                </a:solidFill>
                <a:latin typeface="Arial"/>
                <a:cs typeface="Arial"/>
              </a:rPr>
              <a:t>Humidification/moistening </a:t>
            </a:r>
            <a:r>
              <a:rPr lang="en-US" b="1" i="1" u="sng" dirty="0" smtClean="0">
                <a:solidFill>
                  <a:schemeClr val="tx1">
                    <a:lumMod val="65000"/>
                    <a:lumOff val="35000"/>
                  </a:schemeClr>
                </a:solidFill>
                <a:latin typeface="Arial"/>
                <a:cs typeface="Arial"/>
              </a:rPr>
              <a:t>UPSHEAR</a:t>
            </a:r>
            <a:r>
              <a:rPr lang="en-US" b="1" i="1" dirty="0" smtClean="0">
                <a:solidFill>
                  <a:schemeClr val="tx1">
                    <a:lumMod val="65000"/>
                    <a:lumOff val="35000"/>
                  </a:schemeClr>
                </a:solidFill>
                <a:latin typeface="Arial"/>
                <a:cs typeface="Arial"/>
              </a:rPr>
              <a:t> </a:t>
            </a:r>
            <a:r>
              <a:rPr lang="en-US" dirty="0" smtClean="0">
                <a:solidFill>
                  <a:schemeClr val="tx1">
                    <a:lumMod val="65000"/>
                    <a:lumOff val="35000"/>
                  </a:schemeClr>
                </a:solidFill>
                <a:latin typeface="Arial"/>
                <a:cs typeface="Arial"/>
              </a:rPr>
              <a:t>is</a:t>
            </a:r>
            <a:r>
              <a:rPr lang="en-US" i="1" dirty="0" smtClean="0">
                <a:solidFill>
                  <a:schemeClr val="tx1">
                    <a:lumMod val="65000"/>
                    <a:lumOff val="35000"/>
                  </a:schemeClr>
                </a:solidFill>
                <a:latin typeface="Arial"/>
                <a:cs typeface="Arial"/>
              </a:rPr>
              <a:t> </a:t>
            </a:r>
            <a:r>
              <a:rPr lang="en-US" b="1" i="1" dirty="0" smtClean="0">
                <a:solidFill>
                  <a:schemeClr val="tx1">
                    <a:lumMod val="65000"/>
                    <a:lumOff val="35000"/>
                  </a:schemeClr>
                </a:solidFill>
                <a:latin typeface="Arial"/>
                <a:cs typeface="Arial"/>
              </a:rPr>
              <a:t>more progressive</a:t>
            </a:r>
            <a:r>
              <a:rPr lang="en-US" i="1" dirty="0" smtClean="0">
                <a:solidFill>
                  <a:schemeClr val="tx1">
                    <a:lumMod val="65000"/>
                    <a:lumOff val="35000"/>
                  </a:schemeClr>
                </a:solidFill>
                <a:latin typeface="Arial"/>
                <a:cs typeface="Arial"/>
              </a:rPr>
              <a:t> </a:t>
            </a:r>
            <a:r>
              <a:rPr lang="en-US" dirty="0" smtClean="0">
                <a:solidFill>
                  <a:schemeClr val="tx1">
                    <a:lumMod val="65000"/>
                    <a:lumOff val="35000"/>
                  </a:schemeClr>
                </a:solidFill>
                <a:latin typeface="Arial"/>
                <a:cs typeface="Arial"/>
              </a:rPr>
              <a:t>fro</a:t>
            </a:r>
            <a:r>
              <a:rPr lang="en-US" dirty="0" smtClean="0">
                <a:solidFill>
                  <a:srgbClr val="595959"/>
                </a:solidFill>
                <a:latin typeface="Arial"/>
                <a:cs typeface="Arial"/>
              </a:rPr>
              <a:t>m</a:t>
            </a:r>
            <a:r>
              <a:rPr lang="en-US" dirty="0" smtClean="0">
                <a:latin typeface="Arial"/>
                <a:cs typeface="Arial"/>
              </a:rPr>
              <a:t> </a:t>
            </a:r>
          </a:p>
          <a:p>
            <a:r>
              <a:rPr lang="en-US" b="1" dirty="0" smtClean="0">
                <a:solidFill>
                  <a:srgbClr val="3366FF"/>
                </a:solidFill>
                <a:latin typeface="Arial"/>
                <a:cs typeface="Arial"/>
              </a:rPr>
              <a:t>SI</a:t>
            </a:r>
            <a:r>
              <a:rPr lang="en-US" dirty="0" smtClean="0">
                <a:latin typeface="Arial"/>
                <a:cs typeface="Arial"/>
              </a:rPr>
              <a:t> </a:t>
            </a:r>
            <a:r>
              <a:rPr lang="en-US" dirty="0" smtClean="0">
                <a:solidFill>
                  <a:srgbClr val="595959"/>
                </a:solidFill>
                <a:latin typeface="Arial"/>
                <a:cs typeface="Arial"/>
              </a:rPr>
              <a:t>to</a:t>
            </a:r>
            <a:r>
              <a:rPr lang="en-US" dirty="0" smtClean="0">
                <a:latin typeface="Arial"/>
                <a:cs typeface="Arial"/>
              </a:rPr>
              <a:t> </a:t>
            </a:r>
            <a:r>
              <a:rPr lang="en-US" b="1" dirty="0" smtClean="0">
                <a:solidFill>
                  <a:schemeClr val="accent3">
                    <a:lumMod val="75000"/>
                  </a:schemeClr>
                </a:solidFill>
                <a:latin typeface="Arial"/>
                <a:cs typeface="Arial"/>
              </a:rPr>
              <a:t>RI</a:t>
            </a:r>
            <a:r>
              <a:rPr lang="en-US" dirty="0" smtClean="0">
                <a:latin typeface="Arial"/>
                <a:cs typeface="Arial"/>
              </a:rPr>
              <a:t> </a:t>
            </a:r>
            <a:r>
              <a:rPr lang="en-US" dirty="0" smtClean="0">
                <a:solidFill>
                  <a:srgbClr val="595959"/>
                </a:solidFill>
                <a:latin typeface="Arial"/>
                <a:cs typeface="Arial"/>
              </a:rPr>
              <a:t>to</a:t>
            </a:r>
            <a:r>
              <a:rPr lang="en-US" dirty="0" smtClean="0">
                <a:latin typeface="Arial"/>
                <a:cs typeface="Arial"/>
              </a:rPr>
              <a:t> </a:t>
            </a:r>
            <a:r>
              <a:rPr lang="en-US" b="1" dirty="0" smtClean="0">
                <a:latin typeface="Arial"/>
                <a:cs typeface="Arial"/>
              </a:rPr>
              <a:t>PEAK </a:t>
            </a:r>
            <a:r>
              <a:rPr lang="en-US" dirty="0" smtClean="0">
                <a:solidFill>
                  <a:schemeClr val="tx1">
                    <a:lumMod val="65000"/>
                    <a:lumOff val="35000"/>
                  </a:schemeClr>
                </a:solidFill>
                <a:latin typeface="Arial"/>
                <a:cs typeface="Arial"/>
              </a:rPr>
              <a:t>particularly in the mid–upper troposphere</a:t>
            </a:r>
            <a:endParaRPr lang="en-US" dirty="0">
              <a:latin typeface="Arial"/>
              <a:cs typeface="Arial"/>
            </a:endParaRPr>
          </a:p>
        </p:txBody>
      </p:sp>
      <p:sp>
        <p:nvSpPr>
          <p:cNvPr id="14" name="TextBox 13"/>
          <p:cNvSpPr txBox="1"/>
          <p:nvPr/>
        </p:nvSpPr>
        <p:spPr>
          <a:xfrm>
            <a:off x="6214533" y="3925410"/>
            <a:ext cx="2743200" cy="646331"/>
          </a:xfrm>
          <a:prstGeom prst="rect">
            <a:avLst/>
          </a:prstGeom>
          <a:noFill/>
        </p:spPr>
        <p:txBody>
          <a:bodyPr wrap="square" rtlCol="0">
            <a:spAutoFit/>
          </a:bodyPr>
          <a:lstStyle/>
          <a:p>
            <a:r>
              <a:rPr lang="en-US" b="1" i="1" dirty="0" smtClean="0">
                <a:solidFill>
                  <a:schemeClr val="tx1">
                    <a:lumMod val="65000"/>
                    <a:lumOff val="35000"/>
                  </a:schemeClr>
                </a:solidFill>
                <a:latin typeface="Arial"/>
                <a:cs typeface="Arial"/>
              </a:rPr>
              <a:t>most delayed </a:t>
            </a:r>
            <a:r>
              <a:rPr lang="en-US" b="1" i="1" u="sng" dirty="0" smtClean="0">
                <a:solidFill>
                  <a:schemeClr val="tx1">
                    <a:lumMod val="65000"/>
                    <a:lumOff val="35000"/>
                  </a:schemeClr>
                </a:solidFill>
                <a:latin typeface="Arial"/>
                <a:cs typeface="Arial"/>
              </a:rPr>
              <a:t>USR</a:t>
            </a:r>
            <a:r>
              <a:rPr lang="en-US" b="1" dirty="0" smtClean="0">
                <a:solidFill>
                  <a:schemeClr val="tx1">
                    <a:lumMod val="65000"/>
                    <a:lumOff val="35000"/>
                  </a:schemeClr>
                </a:solidFill>
                <a:latin typeface="Arial"/>
                <a:cs typeface="Arial"/>
              </a:rPr>
              <a:t> </a:t>
            </a:r>
          </a:p>
          <a:p>
            <a:r>
              <a:rPr lang="en-US" dirty="0" smtClean="0">
                <a:solidFill>
                  <a:schemeClr val="tx1">
                    <a:lumMod val="65000"/>
                    <a:lumOff val="35000"/>
                  </a:schemeClr>
                </a:solidFill>
                <a:latin typeface="Arial"/>
                <a:cs typeface="Arial"/>
              </a:rPr>
              <a:t>(</a:t>
            </a:r>
            <a:r>
              <a:rPr lang="en-US" b="1" dirty="0" smtClean="0">
                <a:solidFill>
                  <a:srgbClr val="3366FF"/>
                </a:solidFill>
                <a:latin typeface="Arial"/>
                <a:cs typeface="Arial"/>
              </a:rPr>
              <a:t>SI</a:t>
            </a:r>
            <a:r>
              <a:rPr lang="en-US" dirty="0" smtClean="0">
                <a:latin typeface="Arial"/>
                <a:cs typeface="Arial"/>
              </a:rPr>
              <a:t> </a:t>
            </a:r>
            <a:r>
              <a:rPr lang="en-US" i="1" dirty="0" smtClean="0">
                <a:solidFill>
                  <a:srgbClr val="595959"/>
                </a:solidFill>
                <a:latin typeface="Arial"/>
                <a:cs typeface="Arial"/>
              </a:rPr>
              <a:t>same as</a:t>
            </a:r>
            <a:r>
              <a:rPr lang="en-US" i="1" dirty="0" smtClean="0">
                <a:latin typeface="Arial"/>
                <a:cs typeface="Arial"/>
              </a:rPr>
              <a:t> </a:t>
            </a:r>
            <a:r>
              <a:rPr lang="en-US" b="1" dirty="0" smtClean="0">
                <a:solidFill>
                  <a:schemeClr val="accent3">
                    <a:lumMod val="75000"/>
                  </a:schemeClr>
                </a:solidFill>
                <a:latin typeface="Arial"/>
                <a:cs typeface="Arial"/>
              </a:rPr>
              <a:t>RI</a:t>
            </a:r>
            <a:r>
              <a:rPr lang="en-US" dirty="0" smtClean="0">
                <a:solidFill>
                  <a:schemeClr val="tx1">
                    <a:lumMod val="50000"/>
                    <a:lumOff val="50000"/>
                  </a:schemeClr>
                </a:solidFill>
                <a:latin typeface="Arial"/>
                <a:cs typeface="Arial"/>
              </a:rPr>
              <a:t>)</a:t>
            </a:r>
            <a:endParaRPr lang="en-US" dirty="0">
              <a:latin typeface="Arial"/>
              <a:cs typeface="Arial"/>
            </a:endParaRPr>
          </a:p>
        </p:txBody>
      </p:sp>
      <p:sp>
        <p:nvSpPr>
          <p:cNvPr id="15" name="TextBox 14"/>
          <p:cNvSpPr txBox="1"/>
          <p:nvPr/>
        </p:nvSpPr>
        <p:spPr>
          <a:xfrm>
            <a:off x="6857999" y="1260959"/>
            <a:ext cx="2099734" cy="1077218"/>
          </a:xfrm>
          <a:prstGeom prst="rect">
            <a:avLst/>
          </a:prstGeom>
          <a:noFill/>
        </p:spPr>
        <p:txBody>
          <a:bodyPr wrap="square" rtlCol="0">
            <a:spAutoFit/>
          </a:bodyPr>
          <a:lstStyle/>
          <a:p>
            <a:r>
              <a:rPr lang="en-US" sz="1600" b="1" i="1" dirty="0" smtClean="0">
                <a:solidFill>
                  <a:srgbClr val="7F7F7F"/>
                </a:solidFill>
                <a:latin typeface="Arial"/>
                <a:cs typeface="Arial"/>
              </a:rPr>
              <a:t>Greatest occurrence </a:t>
            </a:r>
            <a:r>
              <a:rPr lang="en-US" sz="1600" dirty="0" smtClean="0">
                <a:solidFill>
                  <a:srgbClr val="7F7F7F"/>
                </a:solidFill>
                <a:latin typeface="Arial"/>
                <a:cs typeface="Arial"/>
              </a:rPr>
              <a:t>(area, persistence, and intensity) of </a:t>
            </a:r>
            <a:r>
              <a:rPr lang="en-US" sz="1600" b="1" i="1" dirty="0" smtClean="0">
                <a:solidFill>
                  <a:srgbClr val="7F7F7F"/>
                </a:solidFill>
                <a:latin typeface="Arial"/>
                <a:cs typeface="Arial"/>
              </a:rPr>
              <a:t>rainfall</a:t>
            </a:r>
            <a:endParaRPr lang="en-US" sz="1600" b="1" i="1" dirty="0">
              <a:solidFill>
                <a:srgbClr val="7F7F7F"/>
              </a:solidFill>
              <a:latin typeface="Arial"/>
              <a:cs typeface="Arial"/>
            </a:endParaRPr>
          </a:p>
        </p:txBody>
      </p:sp>
      <p:sp>
        <p:nvSpPr>
          <p:cNvPr id="16" name="Right Arrow 15"/>
          <p:cNvSpPr/>
          <p:nvPr/>
        </p:nvSpPr>
        <p:spPr>
          <a:xfrm>
            <a:off x="6299200" y="2015062"/>
            <a:ext cx="533400" cy="118533"/>
          </a:xfrm>
          <a:prstGeom prst="rightArrow">
            <a:avLst/>
          </a:prstGeom>
          <a:noFill/>
          <a:ln w="15875">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Arrow 16"/>
          <p:cNvSpPr/>
          <p:nvPr/>
        </p:nvSpPr>
        <p:spPr>
          <a:xfrm>
            <a:off x="6214533" y="5023393"/>
            <a:ext cx="533400" cy="118533"/>
          </a:xfrm>
          <a:prstGeom prst="rightArrow">
            <a:avLst/>
          </a:prstGeom>
          <a:noFill/>
          <a:ln w="15875">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6832600" y="4580037"/>
            <a:ext cx="2099734" cy="1077218"/>
          </a:xfrm>
          <a:prstGeom prst="rect">
            <a:avLst/>
          </a:prstGeom>
          <a:noFill/>
        </p:spPr>
        <p:txBody>
          <a:bodyPr wrap="square" rtlCol="0">
            <a:spAutoFit/>
          </a:bodyPr>
          <a:lstStyle/>
          <a:p>
            <a:r>
              <a:rPr lang="en-US" sz="1600" b="1" i="1" dirty="0" smtClean="0">
                <a:solidFill>
                  <a:srgbClr val="7F7F7F"/>
                </a:solidFill>
                <a:latin typeface="Arial"/>
                <a:cs typeface="Arial"/>
              </a:rPr>
              <a:t>Precipitation </a:t>
            </a:r>
            <a:r>
              <a:rPr lang="en-US" sz="1600" dirty="0" smtClean="0">
                <a:solidFill>
                  <a:srgbClr val="7F7F7F"/>
                </a:solidFill>
                <a:latin typeface="Arial"/>
                <a:cs typeface="Arial"/>
              </a:rPr>
              <a:t>is </a:t>
            </a:r>
            <a:r>
              <a:rPr lang="en-US" sz="1600" b="1" i="1" dirty="0" smtClean="0">
                <a:solidFill>
                  <a:srgbClr val="7F7F7F"/>
                </a:solidFill>
                <a:latin typeface="Arial"/>
                <a:cs typeface="Arial"/>
              </a:rPr>
              <a:t>more</a:t>
            </a:r>
            <a:r>
              <a:rPr lang="en-US" sz="1600" dirty="0" smtClean="0">
                <a:solidFill>
                  <a:srgbClr val="7F7F7F"/>
                </a:solidFill>
                <a:latin typeface="Arial"/>
                <a:cs typeface="Arial"/>
              </a:rPr>
              <a:t> </a:t>
            </a:r>
            <a:r>
              <a:rPr lang="en-US" sz="1600" b="1" i="1" dirty="0" smtClean="0">
                <a:solidFill>
                  <a:srgbClr val="7F7F7F"/>
                </a:solidFill>
                <a:latin typeface="Arial"/>
                <a:cs typeface="Arial"/>
              </a:rPr>
              <a:t>variable </a:t>
            </a:r>
          </a:p>
          <a:p>
            <a:r>
              <a:rPr lang="en-US" sz="1600" b="1" i="1" dirty="0" smtClean="0">
                <a:solidFill>
                  <a:srgbClr val="7F7F7F"/>
                </a:solidFill>
                <a:latin typeface="Arial"/>
                <a:cs typeface="Arial"/>
              </a:rPr>
              <a:t>(less persistent) UPSHEAR</a:t>
            </a:r>
            <a:endParaRPr lang="en-US" sz="1600" b="1" i="1" dirty="0">
              <a:solidFill>
                <a:srgbClr val="7F7F7F"/>
              </a:solidFill>
              <a:latin typeface="Arial"/>
              <a:cs typeface="Arial"/>
            </a:endParaRPr>
          </a:p>
        </p:txBody>
      </p:sp>
      <p:sp>
        <p:nvSpPr>
          <p:cNvPr id="22" name="Rectangle 21"/>
          <p:cNvSpPr/>
          <p:nvPr/>
        </p:nvSpPr>
        <p:spPr>
          <a:xfrm>
            <a:off x="0" y="0"/>
            <a:ext cx="9144000" cy="461665"/>
          </a:xfrm>
          <a:prstGeom prst="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itle 1"/>
          <p:cNvSpPr txBox="1">
            <a:spLocks/>
          </p:cNvSpPr>
          <p:nvPr/>
        </p:nvSpPr>
        <p:spPr>
          <a:xfrm>
            <a:off x="0" y="19959"/>
            <a:ext cx="9144000" cy="446638"/>
          </a:xfrm>
          <a:prstGeom prst="rect">
            <a:avLst/>
          </a:prstGeom>
        </p:spPr>
        <p:txBody>
          <a:bodyPr vert="horz" lIns="91440" tIns="45720" rIns="91440" bIns="45720" rtlCol="0" anchor="ctr">
            <a:normAutofit fontScale="7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700" dirty="0" smtClean="0">
                <a:solidFill>
                  <a:schemeClr val="bg1"/>
                </a:solidFill>
                <a:latin typeface="Arial"/>
                <a:cs typeface="Arial"/>
              </a:rPr>
              <a:t>Mean Inner Core Profiles: R</a:t>
            </a:r>
            <a:r>
              <a:rPr lang="en-US" sz="3200" dirty="0" smtClean="0">
                <a:solidFill>
                  <a:schemeClr val="bg1"/>
                </a:solidFill>
                <a:latin typeface="Arial"/>
                <a:cs typeface="Arial"/>
              </a:rPr>
              <a:t>ELATIVE</a:t>
            </a:r>
            <a:r>
              <a:rPr lang="en-US" sz="3700" dirty="0" smtClean="0">
                <a:solidFill>
                  <a:schemeClr val="bg1"/>
                </a:solidFill>
                <a:latin typeface="Arial"/>
                <a:cs typeface="Arial"/>
              </a:rPr>
              <a:t> H</a:t>
            </a:r>
            <a:r>
              <a:rPr lang="en-US" sz="3200" dirty="0" smtClean="0">
                <a:solidFill>
                  <a:schemeClr val="bg1"/>
                </a:solidFill>
                <a:latin typeface="Arial"/>
                <a:cs typeface="Arial"/>
              </a:rPr>
              <a:t>UMIDITY</a:t>
            </a:r>
            <a:endParaRPr lang="en-US" sz="3200" dirty="0">
              <a:solidFill>
                <a:schemeClr val="bg1"/>
              </a:solidFill>
              <a:latin typeface="Arial"/>
              <a:cs typeface="Arial"/>
            </a:endParaRPr>
          </a:p>
        </p:txBody>
      </p:sp>
      <p:pic>
        <p:nvPicPr>
          <p:cNvPr id="2" name="Picture 1" descr="fig9_edouard_quadrant_rh.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0" y="674367"/>
            <a:ext cx="5997367" cy="5997367"/>
          </a:xfrm>
          <a:prstGeom prst="rect">
            <a:avLst/>
          </a:prstGeom>
        </p:spPr>
      </p:pic>
      <p:sp>
        <p:nvSpPr>
          <p:cNvPr id="3" name="Rectangle 2"/>
          <p:cNvSpPr/>
          <p:nvPr/>
        </p:nvSpPr>
        <p:spPr>
          <a:xfrm>
            <a:off x="6065096" y="5764540"/>
            <a:ext cx="2943436" cy="907194"/>
          </a:xfrm>
          <a:prstGeom prst="rect">
            <a:avLst/>
          </a:prstGeom>
          <a:solidFill>
            <a:schemeClr val="bg1">
              <a:lumMod val="75000"/>
            </a:scheme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6147267" y="5806411"/>
            <a:ext cx="2929469" cy="830997"/>
          </a:xfrm>
          <a:prstGeom prst="rect">
            <a:avLst/>
          </a:prstGeom>
          <a:noFill/>
        </p:spPr>
        <p:txBody>
          <a:bodyPr wrap="square" rtlCol="0">
            <a:spAutoFit/>
          </a:bodyPr>
          <a:lstStyle/>
          <a:p>
            <a:r>
              <a:rPr lang="en-US" sz="1600" b="1" i="1" dirty="0" smtClean="0">
                <a:solidFill>
                  <a:srgbClr val="000000"/>
                </a:solidFill>
                <a:latin typeface="Arial"/>
                <a:cs typeface="Arial"/>
              </a:rPr>
              <a:t>Humidification</a:t>
            </a:r>
            <a:r>
              <a:rPr lang="en-US" sz="1600" b="1" dirty="0" smtClean="0">
                <a:solidFill>
                  <a:srgbClr val="000000"/>
                </a:solidFill>
                <a:latin typeface="Arial"/>
                <a:cs typeface="Arial"/>
              </a:rPr>
              <a:t> (moistening) required </a:t>
            </a:r>
            <a:r>
              <a:rPr lang="en-US" sz="1600" b="1" i="1" dirty="0" smtClean="0">
                <a:solidFill>
                  <a:srgbClr val="000000"/>
                </a:solidFill>
                <a:latin typeface="Arial"/>
                <a:cs typeface="Arial"/>
              </a:rPr>
              <a:t>upshear; remains asymmetric until </a:t>
            </a:r>
            <a:r>
              <a:rPr lang="en-US" sz="1600" b="1" dirty="0" smtClean="0">
                <a:solidFill>
                  <a:srgbClr val="000000"/>
                </a:solidFill>
                <a:latin typeface="Arial"/>
                <a:cs typeface="Arial"/>
              </a:rPr>
              <a:t>PEAK</a:t>
            </a:r>
          </a:p>
        </p:txBody>
      </p:sp>
      <p:sp>
        <p:nvSpPr>
          <p:cNvPr id="8" name="Rectangle 7"/>
          <p:cNvSpPr/>
          <p:nvPr/>
        </p:nvSpPr>
        <p:spPr>
          <a:xfrm>
            <a:off x="2916591" y="1524465"/>
            <a:ext cx="307009" cy="10959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027126" y="4365587"/>
            <a:ext cx="307009" cy="10959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23197" y="1467077"/>
            <a:ext cx="307009" cy="10959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0" y="4365587"/>
            <a:ext cx="307009" cy="10959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rot="16200000">
            <a:off x="-545131" y="1790619"/>
            <a:ext cx="1431898" cy="307777"/>
          </a:xfrm>
          <a:prstGeom prst="rect">
            <a:avLst/>
          </a:prstGeom>
          <a:noFill/>
        </p:spPr>
        <p:txBody>
          <a:bodyPr wrap="square" rtlCol="0">
            <a:spAutoFit/>
          </a:bodyPr>
          <a:lstStyle/>
          <a:p>
            <a:r>
              <a:rPr lang="en-US" sz="1400" dirty="0" smtClean="0">
                <a:latin typeface="Arial"/>
                <a:cs typeface="Arial"/>
              </a:rPr>
              <a:t>Pressure [hPa]</a:t>
            </a:r>
            <a:endParaRPr lang="en-US" sz="1400" dirty="0">
              <a:latin typeface="Arial"/>
              <a:cs typeface="Arial"/>
            </a:endParaRPr>
          </a:p>
        </p:txBody>
      </p:sp>
      <p:sp>
        <p:nvSpPr>
          <p:cNvPr id="31" name="TextBox 30"/>
          <p:cNvSpPr txBox="1"/>
          <p:nvPr/>
        </p:nvSpPr>
        <p:spPr>
          <a:xfrm rot="16200000">
            <a:off x="-562828" y="4743995"/>
            <a:ext cx="1431898" cy="307777"/>
          </a:xfrm>
          <a:prstGeom prst="rect">
            <a:avLst/>
          </a:prstGeom>
          <a:noFill/>
        </p:spPr>
        <p:txBody>
          <a:bodyPr wrap="square" rtlCol="0">
            <a:spAutoFit/>
          </a:bodyPr>
          <a:lstStyle/>
          <a:p>
            <a:r>
              <a:rPr lang="en-US" sz="1400" dirty="0" smtClean="0">
                <a:latin typeface="Arial"/>
                <a:cs typeface="Arial"/>
              </a:rPr>
              <a:t>Pressure [hPa]</a:t>
            </a:r>
            <a:endParaRPr lang="en-US" sz="1400" dirty="0">
              <a:latin typeface="Arial"/>
              <a:cs typeface="Arial"/>
            </a:endParaRPr>
          </a:p>
        </p:txBody>
      </p:sp>
      <p:sp>
        <p:nvSpPr>
          <p:cNvPr id="5" name="Rectangle 4"/>
          <p:cNvSpPr/>
          <p:nvPr/>
        </p:nvSpPr>
        <p:spPr>
          <a:xfrm>
            <a:off x="705556" y="1778000"/>
            <a:ext cx="941132" cy="11853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705556" y="1817563"/>
            <a:ext cx="941132" cy="1077218"/>
          </a:xfrm>
          <a:prstGeom prst="rect">
            <a:avLst/>
          </a:prstGeom>
          <a:noFill/>
        </p:spPr>
        <p:txBody>
          <a:bodyPr wrap="square" rtlCol="0">
            <a:spAutoFit/>
          </a:bodyPr>
          <a:lstStyle/>
          <a:p>
            <a:r>
              <a:rPr lang="en-US" sz="1600" b="1" dirty="0" smtClean="0">
                <a:solidFill>
                  <a:srgbClr val="3366FF"/>
                </a:solidFill>
                <a:latin typeface="Arial"/>
                <a:cs typeface="Arial"/>
              </a:rPr>
              <a:t>SI</a:t>
            </a:r>
          </a:p>
          <a:p>
            <a:r>
              <a:rPr lang="en-US" sz="1600" b="1" dirty="0" smtClean="0">
                <a:solidFill>
                  <a:srgbClr val="008000"/>
                </a:solidFill>
                <a:latin typeface="Arial"/>
                <a:cs typeface="Arial"/>
              </a:rPr>
              <a:t>RI</a:t>
            </a:r>
          </a:p>
          <a:p>
            <a:r>
              <a:rPr lang="en-US" sz="1600" b="1" dirty="0" smtClean="0">
                <a:latin typeface="Arial"/>
                <a:cs typeface="Arial"/>
              </a:rPr>
              <a:t>PEAK</a:t>
            </a:r>
            <a:br>
              <a:rPr lang="en-US" sz="1600" b="1" dirty="0" smtClean="0">
                <a:latin typeface="Arial"/>
                <a:cs typeface="Arial"/>
              </a:rPr>
            </a:br>
            <a:r>
              <a:rPr lang="en-US" sz="1600" b="1" dirty="0" smtClean="0">
                <a:solidFill>
                  <a:srgbClr val="FF0000"/>
                </a:solidFill>
                <a:latin typeface="Arial"/>
                <a:cs typeface="Arial"/>
              </a:rPr>
              <a:t>WEAK</a:t>
            </a:r>
            <a:endParaRPr lang="en-US" sz="1600" b="1" dirty="0">
              <a:solidFill>
                <a:srgbClr val="FF0000"/>
              </a:solidFill>
              <a:latin typeface="Arial"/>
              <a:cs typeface="Arial"/>
            </a:endParaRPr>
          </a:p>
        </p:txBody>
      </p:sp>
      <p:sp>
        <p:nvSpPr>
          <p:cNvPr id="7" name="Rectangle 6"/>
          <p:cNvSpPr/>
          <p:nvPr/>
        </p:nvSpPr>
        <p:spPr>
          <a:xfrm>
            <a:off x="719667" y="2894781"/>
            <a:ext cx="941132" cy="3084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05556" y="2894781"/>
            <a:ext cx="733778" cy="369332"/>
          </a:xfrm>
          <a:prstGeom prst="rect">
            <a:avLst/>
          </a:prstGeom>
          <a:noFill/>
        </p:spPr>
        <p:txBody>
          <a:bodyPr wrap="square" rtlCol="0">
            <a:spAutoFit/>
          </a:bodyPr>
          <a:lstStyle/>
          <a:p>
            <a:r>
              <a:rPr lang="en-US" b="1" dirty="0" smtClean="0">
                <a:solidFill>
                  <a:schemeClr val="accent6">
                    <a:lumMod val="50000"/>
                  </a:schemeClr>
                </a:solidFill>
                <a:latin typeface="Arial"/>
                <a:cs typeface="Arial"/>
              </a:rPr>
              <a:t>DSL</a:t>
            </a:r>
            <a:endParaRPr lang="en-US" b="1" dirty="0">
              <a:solidFill>
                <a:schemeClr val="accent6">
                  <a:lumMod val="50000"/>
                </a:schemeClr>
              </a:solidFill>
              <a:latin typeface="Arial"/>
              <a:cs typeface="Arial"/>
            </a:endParaRPr>
          </a:p>
        </p:txBody>
      </p:sp>
      <p:sp>
        <p:nvSpPr>
          <p:cNvPr id="32" name="Rectangle 31"/>
          <p:cNvSpPr/>
          <p:nvPr/>
        </p:nvSpPr>
        <p:spPr>
          <a:xfrm>
            <a:off x="3680211" y="2887512"/>
            <a:ext cx="941132" cy="3084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3680211" y="2887512"/>
            <a:ext cx="733778" cy="369332"/>
          </a:xfrm>
          <a:prstGeom prst="rect">
            <a:avLst/>
          </a:prstGeom>
          <a:noFill/>
        </p:spPr>
        <p:txBody>
          <a:bodyPr wrap="square" rtlCol="0">
            <a:spAutoFit/>
          </a:bodyPr>
          <a:lstStyle/>
          <a:p>
            <a:r>
              <a:rPr lang="en-US" b="1" dirty="0" smtClean="0">
                <a:solidFill>
                  <a:schemeClr val="accent6">
                    <a:lumMod val="50000"/>
                  </a:schemeClr>
                </a:solidFill>
                <a:latin typeface="Arial"/>
                <a:cs typeface="Arial"/>
              </a:rPr>
              <a:t>DSR</a:t>
            </a:r>
            <a:endParaRPr lang="en-US" b="1" dirty="0">
              <a:solidFill>
                <a:schemeClr val="accent6">
                  <a:lumMod val="50000"/>
                </a:schemeClr>
              </a:solidFill>
              <a:latin typeface="Arial"/>
              <a:cs typeface="Arial"/>
            </a:endParaRPr>
          </a:p>
        </p:txBody>
      </p:sp>
      <p:sp>
        <p:nvSpPr>
          <p:cNvPr id="34" name="Rectangle 33"/>
          <p:cNvSpPr/>
          <p:nvPr/>
        </p:nvSpPr>
        <p:spPr>
          <a:xfrm>
            <a:off x="691446" y="5806411"/>
            <a:ext cx="941132" cy="3084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677335" y="5806411"/>
            <a:ext cx="733778" cy="369332"/>
          </a:xfrm>
          <a:prstGeom prst="rect">
            <a:avLst/>
          </a:prstGeom>
          <a:noFill/>
        </p:spPr>
        <p:txBody>
          <a:bodyPr wrap="square" rtlCol="0">
            <a:spAutoFit/>
          </a:bodyPr>
          <a:lstStyle/>
          <a:p>
            <a:r>
              <a:rPr lang="en-US" b="1" dirty="0">
                <a:solidFill>
                  <a:schemeClr val="accent6">
                    <a:lumMod val="50000"/>
                  </a:schemeClr>
                </a:solidFill>
                <a:latin typeface="Arial"/>
                <a:cs typeface="Arial"/>
              </a:rPr>
              <a:t>U</a:t>
            </a:r>
            <a:r>
              <a:rPr lang="en-US" b="1" dirty="0" smtClean="0">
                <a:solidFill>
                  <a:schemeClr val="accent6">
                    <a:lumMod val="50000"/>
                  </a:schemeClr>
                </a:solidFill>
                <a:latin typeface="Arial"/>
                <a:cs typeface="Arial"/>
              </a:rPr>
              <a:t>SL</a:t>
            </a:r>
            <a:endParaRPr lang="en-US" b="1" dirty="0">
              <a:solidFill>
                <a:schemeClr val="accent6">
                  <a:lumMod val="50000"/>
                </a:schemeClr>
              </a:solidFill>
              <a:latin typeface="Arial"/>
              <a:cs typeface="Arial"/>
            </a:endParaRPr>
          </a:p>
        </p:txBody>
      </p:sp>
      <p:sp>
        <p:nvSpPr>
          <p:cNvPr id="36" name="Rectangle 35"/>
          <p:cNvSpPr/>
          <p:nvPr/>
        </p:nvSpPr>
        <p:spPr>
          <a:xfrm>
            <a:off x="3666101" y="5806411"/>
            <a:ext cx="941132" cy="3084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3651990" y="5806411"/>
            <a:ext cx="733778" cy="369332"/>
          </a:xfrm>
          <a:prstGeom prst="rect">
            <a:avLst/>
          </a:prstGeom>
          <a:noFill/>
        </p:spPr>
        <p:txBody>
          <a:bodyPr wrap="square" rtlCol="0">
            <a:spAutoFit/>
          </a:bodyPr>
          <a:lstStyle/>
          <a:p>
            <a:r>
              <a:rPr lang="en-US" b="1" dirty="0" smtClean="0">
                <a:solidFill>
                  <a:schemeClr val="accent6">
                    <a:lumMod val="50000"/>
                  </a:schemeClr>
                </a:solidFill>
                <a:latin typeface="Arial"/>
                <a:cs typeface="Arial"/>
              </a:rPr>
              <a:t>USR</a:t>
            </a:r>
            <a:endParaRPr lang="en-US" b="1" dirty="0">
              <a:solidFill>
                <a:schemeClr val="accent6">
                  <a:lumMod val="50000"/>
                </a:schemeClr>
              </a:solidFill>
              <a:latin typeface="Arial"/>
              <a:cs typeface="Arial"/>
            </a:endParaRPr>
          </a:p>
        </p:txBody>
      </p:sp>
      <p:sp>
        <p:nvSpPr>
          <p:cNvPr id="13" name="Rectangle 12"/>
          <p:cNvSpPr/>
          <p:nvPr/>
        </p:nvSpPr>
        <p:spPr>
          <a:xfrm>
            <a:off x="1128889" y="3457222"/>
            <a:ext cx="531910" cy="1552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4148034" y="3457222"/>
            <a:ext cx="531910" cy="1552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1173379" y="6397519"/>
            <a:ext cx="531910" cy="1552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4089433" y="6397519"/>
            <a:ext cx="531910" cy="1552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49381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14_edouard_latlon_tanom_map_split_zoom_20140912_storm_rel_pub.eps"/>
          <p:cNvPicPr>
            <a:picLocks noChangeAspect="1"/>
          </p:cNvPicPr>
          <p:nvPr/>
        </p:nvPicPr>
        <p:blipFill rotWithShape="1">
          <a:blip r:embed="rId2">
            <a:extLst>
              <a:ext uri="{28A0092B-C50C-407E-A947-70E740481C1C}">
                <a14:useLocalDpi xmlns:a14="http://schemas.microsoft.com/office/drawing/2010/main" val="0"/>
              </a:ext>
            </a:extLst>
          </a:blip>
          <a:srcRect r="56067"/>
          <a:stretch/>
        </p:blipFill>
        <p:spPr>
          <a:xfrm>
            <a:off x="-423334" y="575722"/>
            <a:ext cx="3104446" cy="5435599"/>
          </a:xfrm>
          <a:prstGeom prst="rect">
            <a:avLst/>
          </a:prstGeom>
        </p:spPr>
      </p:pic>
      <p:pic>
        <p:nvPicPr>
          <p:cNvPr id="5" name="Picture 4" descr="fig15_skewtover_120856.eps"/>
          <p:cNvPicPr>
            <a:picLocks noChangeAspect="1"/>
          </p:cNvPicPr>
          <p:nvPr/>
        </p:nvPicPr>
        <p:blipFill rotWithShape="1">
          <a:blip r:embed="rId3">
            <a:extLst>
              <a:ext uri="{28A0092B-C50C-407E-A947-70E740481C1C}">
                <a14:useLocalDpi xmlns:a14="http://schemas.microsoft.com/office/drawing/2010/main" val="0"/>
              </a:ext>
            </a:extLst>
          </a:blip>
          <a:srcRect r="15951"/>
          <a:stretch/>
        </p:blipFill>
        <p:spPr>
          <a:xfrm>
            <a:off x="5291656" y="1056726"/>
            <a:ext cx="3496744" cy="4160380"/>
          </a:xfrm>
          <a:prstGeom prst="rect">
            <a:avLst/>
          </a:prstGeom>
        </p:spPr>
      </p:pic>
      <p:sp>
        <p:nvSpPr>
          <p:cNvPr id="6" name="Right Arrow 5"/>
          <p:cNvSpPr/>
          <p:nvPr/>
        </p:nvSpPr>
        <p:spPr>
          <a:xfrm rot="5400000">
            <a:off x="811698" y="4165167"/>
            <a:ext cx="385908" cy="90424"/>
          </a:xfrm>
          <a:prstGeom prst="rightArrow">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609591" y="3738012"/>
            <a:ext cx="1278467" cy="338554"/>
          </a:xfrm>
          <a:prstGeom prst="rect">
            <a:avLst/>
          </a:prstGeom>
          <a:noFill/>
        </p:spPr>
        <p:txBody>
          <a:bodyPr wrap="square" rtlCol="0">
            <a:spAutoFit/>
            <a:scene3d>
              <a:camera prst="orthographicFront"/>
              <a:lightRig rig="threePt" dir="t"/>
            </a:scene3d>
            <a:sp3d extrusionH="57150" contourW="6350">
              <a:extrusionClr>
                <a:schemeClr val="bg1"/>
              </a:extrusionClr>
              <a:contourClr>
                <a:schemeClr val="tx1"/>
              </a:contourClr>
            </a:sp3d>
          </a:bodyPr>
          <a:lstStyle/>
          <a:p>
            <a:r>
              <a:rPr lang="en-US" sz="1600" b="1" dirty="0" smtClean="0">
                <a:solidFill>
                  <a:srgbClr val="FF0000"/>
                </a:solidFill>
                <a:latin typeface="Arial"/>
                <a:cs typeface="Arial"/>
              </a:rPr>
              <a:t>1339Z</a:t>
            </a:r>
            <a:endParaRPr lang="en-US" sz="1600" b="1" dirty="0">
              <a:solidFill>
                <a:srgbClr val="FF0000"/>
              </a:solidFill>
              <a:latin typeface="Arial"/>
              <a:cs typeface="Arial"/>
            </a:endParaRPr>
          </a:p>
        </p:txBody>
      </p:sp>
      <p:sp>
        <p:nvSpPr>
          <p:cNvPr id="14" name="Rectangle 13"/>
          <p:cNvSpPr/>
          <p:nvPr/>
        </p:nvSpPr>
        <p:spPr>
          <a:xfrm>
            <a:off x="2946400" y="575722"/>
            <a:ext cx="2895600" cy="2539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731928" y="643456"/>
            <a:ext cx="1024469" cy="13546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019898" y="778923"/>
            <a:ext cx="2015075" cy="2539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1217074" y="2184050"/>
            <a:ext cx="1278467" cy="338554"/>
          </a:xfrm>
          <a:prstGeom prst="rect">
            <a:avLst/>
          </a:prstGeom>
          <a:noFill/>
        </p:spPr>
        <p:txBody>
          <a:bodyPr wrap="square" rtlCol="0">
            <a:spAutoFit/>
            <a:scene3d>
              <a:camera prst="orthographicFront"/>
              <a:lightRig rig="threePt" dir="t"/>
            </a:scene3d>
            <a:sp3d extrusionH="57150" contourW="6350">
              <a:extrusionClr>
                <a:schemeClr val="bg1"/>
              </a:extrusionClr>
              <a:contourClr>
                <a:schemeClr val="tx1"/>
              </a:contourClr>
            </a:sp3d>
          </a:bodyPr>
          <a:lstStyle/>
          <a:p>
            <a:r>
              <a:rPr lang="en-US" sz="1600" b="1" dirty="0" smtClean="0">
                <a:solidFill>
                  <a:schemeClr val="bg1"/>
                </a:solidFill>
                <a:latin typeface="Arial"/>
                <a:cs typeface="Arial"/>
              </a:rPr>
              <a:t>0856Z</a:t>
            </a:r>
            <a:endParaRPr lang="en-US" sz="1600" b="1" dirty="0">
              <a:solidFill>
                <a:schemeClr val="bg1"/>
              </a:solidFill>
              <a:latin typeface="Arial"/>
              <a:cs typeface="Arial"/>
            </a:endParaRPr>
          </a:p>
        </p:txBody>
      </p:sp>
      <p:sp>
        <p:nvSpPr>
          <p:cNvPr id="26" name="Right Arrow 25"/>
          <p:cNvSpPr/>
          <p:nvPr/>
        </p:nvSpPr>
        <p:spPr>
          <a:xfrm rot="14100000">
            <a:off x="1255642" y="2103611"/>
            <a:ext cx="268803" cy="81170"/>
          </a:xfrm>
          <a:prstGeom prst="right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6064956" y="5314883"/>
            <a:ext cx="2501056" cy="615553"/>
          </a:xfrm>
          <a:prstGeom prst="rect">
            <a:avLst/>
          </a:prstGeom>
          <a:noFill/>
        </p:spPr>
        <p:txBody>
          <a:bodyPr wrap="square" rtlCol="0">
            <a:spAutoFit/>
          </a:bodyPr>
          <a:lstStyle/>
          <a:p>
            <a:pPr algn="ctr"/>
            <a:r>
              <a:rPr lang="en-US" b="1" dirty="0" smtClean="0">
                <a:latin typeface="Arial"/>
                <a:cs typeface="Arial"/>
              </a:rPr>
              <a:t>“onion” signature </a:t>
            </a:r>
            <a:r>
              <a:rPr lang="en-US" sz="1600" dirty="0" smtClean="0">
                <a:latin typeface="Arial"/>
                <a:cs typeface="Arial"/>
              </a:rPr>
              <a:t>(mesoscale downdraft)</a:t>
            </a:r>
            <a:endParaRPr lang="en-US" sz="1600" dirty="0">
              <a:latin typeface="Arial"/>
              <a:cs typeface="Arial"/>
            </a:endParaRPr>
          </a:p>
        </p:txBody>
      </p:sp>
      <p:sp>
        <p:nvSpPr>
          <p:cNvPr id="33" name="Rectangle 32"/>
          <p:cNvSpPr/>
          <p:nvPr/>
        </p:nvSpPr>
        <p:spPr>
          <a:xfrm>
            <a:off x="0" y="0"/>
            <a:ext cx="9144000" cy="461665"/>
          </a:xfrm>
          <a:prstGeom prst="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itle 1"/>
          <p:cNvSpPr txBox="1">
            <a:spLocks/>
          </p:cNvSpPr>
          <p:nvPr/>
        </p:nvSpPr>
        <p:spPr>
          <a:xfrm>
            <a:off x="0" y="19959"/>
            <a:ext cx="9144000" cy="446638"/>
          </a:xfrm>
          <a:prstGeom prst="rect">
            <a:avLst/>
          </a:prstGeom>
        </p:spPr>
        <p:txBody>
          <a:bodyPr vert="horz" lIns="91440" tIns="45720" rIns="91440" bIns="45720" rtlCol="0" anchor="ctr">
            <a:normAutofit fontScale="7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700" dirty="0" smtClean="0">
                <a:solidFill>
                  <a:schemeClr val="bg1"/>
                </a:solidFill>
                <a:latin typeface="Arial"/>
                <a:cs typeface="Arial"/>
              </a:rPr>
              <a:t>S</a:t>
            </a:r>
            <a:r>
              <a:rPr lang="en-US" sz="3200" dirty="0" smtClean="0">
                <a:solidFill>
                  <a:schemeClr val="bg1"/>
                </a:solidFill>
                <a:latin typeface="Arial"/>
                <a:cs typeface="Arial"/>
              </a:rPr>
              <a:t>UBSIDENCE</a:t>
            </a:r>
            <a:endParaRPr lang="en-US" sz="3200" baseline="-25000" dirty="0">
              <a:solidFill>
                <a:schemeClr val="bg1"/>
              </a:solidFill>
              <a:latin typeface="Arial"/>
              <a:cs typeface="Arial"/>
            </a:endParaRPr>
          </a:p>
        </p:txBody>
      </p:sp>
      <p:cxnSp>
        <p:nvCxnSpPr>
          <p:cNvPr id="8" name="Straight Arrow Connector 7"/>
          <p:cNvCxnSpPr/>
          <p:nvPr/>
        </p:nvCxnSpPr>
        <p:spPr>
          <a:xfrm flipV="1">
            <a:off x="7720718" y="4403334"/>
            <a:ext cx="563071" cy="911549"/>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283205" y="6146800"/>
            <a:ext cx="8564462" cy="646331"/>
          </a:xfrm>
          <a:prstGeom prst="rect">
            <a:avLst/>
          </a:prstGeom>
          <a:solidFill>
            <a:schemeClr val="bg1">
              <a:lumMod val="75000"/>
            </a:scheme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441954" y="6142167"/>
            <a:ext cx="4694489" cy="646331"/>
          </a:xfrm>
          <a:prstGeom prst="rect">
            <a:avLst/>
          </a:prstGeom>
          <a:noFill/>
        </p:spPr>
        <p:txBody>
          <a:bodyPr wrap="square" rtlCol="0">
            <a:spAutoFit/>
          </a:bodyPr>
          <a:lstStyle/>
          <a:p>
            <a:r>
              <a:rPr lang="en-US" b="1" dirty="0" smtClean="0">
                <a:latin typeface="Arial"/>
                <a:cs typeface="Arial"/>
              </a:rPr>
              <a:t>Dynamically-forced </a:t>
            </a:r>
            <a:r>
              <a:rPr lang="en-US" dirty="0" smtClean="0">
                <a:latin typeface="Arial"/>
                <a:cs typeface="Arial"/>
              </a:rPr>
              <a:t>(e.g., convective-induced, vortex-induced) </a:t>
            </a:r>
            <a:r>
              <a:rPr lang="en-US" b="1" i="1" dirty="0" smtClean="0">
                <a:latin typeface="Arial"/>
                <a:cs typeface="Arial"/>
              </a:rPr>
              <a:t>at upper-levels</a:t>
            </a:r>
            <a:endParaRPr lang="en-US" b="1" i="1" dirty="0">
              <a:latin typeface="Arial"/>
              <a:cs typeface="Arial"/>
            </a:endParaRPr>
          </a:p>
        </p:txBody>
      </p:sp>
      <p:sp>
        <p:nvSpPr>
          <p:cNvPr id="37" name="TextBox 36"/>
          <p:cNvSpPr txBox="1"/>
          <p:nvPr/>
        </p:nvSpPr>
        <p:spPr>
          <a:xfrm>
            <a:off x="5537199" y="6146800"/>
            <a:ext cx="3251201" cy="646331"/>
          </a:xfrm>
          <a:prstGeom prst="rect">
            <a:avLst/>
          </a:prstGeom>
          <a:noFill/>
        </p:spPr>
        <p:txBody>
          <a:bodyPr wrap="square" rtlCol="0">
            <a:spAutoFit/>
          </a:bodyPr>
          <a:lstStyle/>
          <a:p>
            <a:r>
              <a:rPr lang="en-US" b="1" dirty="0" smtClean="0">
                <a:latin typeface="Arial"/>
                <a:cs typeface="Arial"/>
              </a:rPr>
              <a:t>Downdrafts in mid- to low troposphere</a:t>
            </a:r>
            <a:endParaRPr lang="en-US" b="1" dirty="0">
              <a:latin typeface="Arial"/>
              <a:cs typeface="Arial"/>
            </a:endParaRPr>
          </a:p>
        </p:txBody>
      </p:sp>
      <p:pic>
        <p:nvPicPr>
          <p:cNvPr id="38" name="Picture 37" descr="Macintosh HD:Users:Zawislak:Desktop:HS3:Figures:skewt_121348.eps"/>
          <p:cNvPicPr/>
          <p:nvPr/>
        </p:nvPicPr>
        <p:blipFill rotWithShape="1">
          <a:blip r:embed="rId4">
            <a:extLst>
              <a:ext uri="{28A0092B-C50C-407E-A947-70E740481C1C}">
                <a14:useLocalDpi xmlns:a14="http://schemas.microsoft.com/office/drawing/2010/main" val="0"/>
              </a:ext>
            </a:extLst>
          </a:blip>
          <a:srcRect r="5843"/>
          <a:stretch/>
        </p:blipFill>
        <p:spPr bwMode="auto">
          <a:xfrm>
            <a:off x="2635518" y="1004700"/>
            <a:ext cx="2500925" cy="4160380"/>
          </a:xfrm>
          <a:prstGeom prst="rect">
            <a:avLst/>
          </a:prstGeom>
          <a:noFill/>
          <a:ln>
            <a:noFill/>
          </a:ln>
        </p:spPr>
      </p:pic>
      <p:sp>
        <p:nvSpPr>
          <p:cNvPr id="19" name="Rectangle 18"/>
          <p:cNvSpPr/>
          <p:nvPr/>
        </p:nvSpPr>
        <p:spPr>
          <a:xfrm>
            <a:off x="5870789" y="954266"/>
            <a:ext cx="2695223" cy="2746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p:cNvSpPr txBox="1"/>
          <p:nvPr/>
        </p:nvSpPr>
        <p:spPr>
          <a:xfrm>
            <a:off x="6010488" y="859227"/>
            <a:ext cx="1278467" cy="338554"/>
          </a:xfrm>
          <a:prstGeom prst="rect">
            <a:avLst/>
          </a:prstGeom>
          <a:noFill/>
        </p:spPr>
        <p:txBody>
          <a:bodyPr wrap="square" rtlCol="0">
            <a:spAutoFit/>
            <a:scene3d>
              <a:camera prst="orthographicFront"/>
              <a:lightRig rig="threePt" dir="t"/>
            </a:scene3d>
            <a:sp3d extrusionH="57150" contourW="6350">
              <a:extrusionClr>
                <a:schemeClr val="bg1"/>
              </a:extrusionClr>
              <a:contourClr>
                <a:schemeClr val="tx1"/>
              </a:contourClr>
            </a:sp3d>
          </a:bodyPr>
          <a:lstStyle/>
          <a:p>
            <a:r>
              <a:rPr lang="en-US" sz="1600" b="1" dirty="0" smtClean="0">
                <a:solidFill>
                  <a:schemeClr val="bg1"/>
                </a:solidFill>
                <a:latin typeface="Arial"/>
                <a:cs typeface="Arial"/>
              </a:rPr>
              <a:t>0856Z</a:t>
            </a:r>
            <a:endParaRPr lang="en-US" sz="1600" b="1" dirty="0">
              <a:solidFill>
                <a:schemeClr val="bg1"/>
              </a:solidFill>
              <a:latin typeface="Arial"/>
              <a:cs typeface="Arial"/>
            </a:endParaRPr>
          </a:p>
        </p:txBody>
      </p:sp>
      <p:sp>
        <p:nvSpPr>
          <p:cNvPr id="40" name="TextBox 39"/>
          <p:cNvSpPr txBox="1"/>
          <p:nvPr/>
        </p:nvSpPr>
        <p:spPr>
          <a:xfrm>
            <a:off x="6895250" y="856394"/>
            <a:ext cx="1278467" cy="338554"/>
          </a:xfrm>
          <a:prstGeom prst="rect">
            <a:avLst/>
          </a:prstGeom>
          <a:noFill/>
        </p:spPr>
        <p:txBody>
          <a:bodyPr wrap="square" rtlCol="0">
            <a:spAutoFit/>
            <a:scene3d>
              <a:camera prst="orthographicFront"/>
              <a:lightRig rig="threePt" dir="t"/>
            </a:scene3d>
            <a:sp3d extrusionH="57150" contourW="6350">
              <a:extrusionClr>
                <a:srgbClr val="FF0000"/>
              </a:extrusionClr>
            </a:sp3d>
          </a:bodyPr>
          <a:lstStyle/>
          <a:p>
            <a:r>
              <a:rPr lang="en-US" sz="1600" b="1" dirty="0" smtClean="0">
                <a:solidFill>
                  <a:srgbClr val="FF0000"/>
                </a:solidFill>
                <a:latin typeface="Arial"/>
                <a:cs typeface="Arial"/>
              </a:rPr>
              <a:t>1339Z</a:t>
            </a:r>
            <a:endParaRPr lang="en-US" sz="1600" b="1" dirty="0">
              <a:solidFill>
                <a:srgbClr val="FF0000"/>
              </a:solidFill>
              <a:latin typeface="Arial"/>
              <a:cs typeface="Arial"/>
            </a:endParaRPr>
          </a:p>
        </p:txBody>
      </p:sp>
      <p:sp>
        <p:nvSpPr>
          <p:cNvPr id="41" name="TextBox 40"/>
          <p:cNvSpPr txBox="1"/>
          <p:nvPr/>
        </p:nvSpPr>
        <p:spPr>
          <a:xfrm>
            <a:off x="609591" y="4893895"/>
            <a:ext cx="1278467" cy="338554"/>
          </a:xfrm>
          <a:prstGeom prst="rect">
            <a:avLst/>
          </a:prstGeom>
          <a:noFill/>
        </p:spPr>
        <p:txBody>
          <a:bodyPr wrap="square" rtlCol="0">
            <a:spAutoFit/>
            <a:scene3d>
              <a:camera prst="orthographicFront"/>
              <a:lightRig rig="threePt" dir="t"/>
            </a:scene3d>
            <a:sp3d extrusionH="57150" contourW="6350">
              <a:extrusionClr>
                <a:schemeClr val="bg1"/>
              </a:extrusionClr>
              <a:contourClr>
                <a:schemeClr val="tx1"/>
              </a:contourClr>
            </a:sp3d>
          </a:bodyPr>
          <a:lstStyle/>
          <a:p>
            <a:r>
              <a:rPr lang="en-US" sz="1600" b="1" dirty="0" smtClean="0">
                <a:solidFill>
                  <a:schemeClr val="accent5">
                    <a:lumMod val="60000"/>
                    <a:lumOff val="40000"/>
                  </a:schemeClr>
                </a:solidFill>
                <a:latin typeface="Arial"/>
                <a:cs typeface="Arial"/>
              </a:rPr>
              <a:t>1348Z</a:t>
            </a:r>
            <a:endParaRPr lang="en-US" sz="1600" b="1" dirty="0">
              <a:solidFill>
                <a:schemeClr val="accent5">
                  <a:lumMod val="60000"/>
                  <a:lumOff val="40000"/>
                </a:schemeClr>
              </a:solidFill>
              <a:latin typeface="Arial"/>
              <a:cs typeface="Arial"/>
            </a:endParaRPr>
          </a:p>
        </p:txBody>
      </p:sp>
      <p:sp>
        <p:nvSpPr>
          <p:cNvPr id="43" name="Rectangle 42"/>
          <p:cNvSpPr/>
          <p:nvPr/>
        </p:nvSpPr>
        <p:spPr>
          <a:xfrm>
            <a:off x="2443467" y="924750"/>
            <a:ext cx="2695223" cy="2746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3570230" y="832590"/>
            <a:ext cx="1278467" cy="338554"/>
          </a:xfrm>
          <a:prstGeom prst="rect">
            <a:avLst/>
          </a:prstGeom>
          <a:noFill/>
        </p:spPr>
        <p:txBody>
          <a:bodyPr wrap="square" rtlCol="0">
            <a:spAutoFit/>
            <a:scene3d>
              <a:camera prst="orthographicFront"/>
              <a:lightRig rig="threePt" dir="t"/>
            </a:scene3d>
            <a:sp3d extrusionH="57150" contourW="6350">
              <a:extrusionClr>
                <a:schemeClr val="bg1"/>
              </a:extrusionClr>
              <a:contourClr>
                <a:schemeClr val="tx1"/>
              </a:contourClr>
            </a:sp3d>
          </a:bodyPr>
          <a:lstStyle/>
          <a:p>
            <a:r>
              <a:rPr lang="en-US" sz="1600" b="1" dirty="0" smtClean="0">
                <a:solidFill>
                  <a:schemeClr val="accent5">
                    <a:lumMod val="60000"/>
                    <a:lumOff val="40000"/>
                  </a:schemeClr>
                </a:solidFill>
                <a:latin typeface="Arial"/>
                <a:cs typeface="Arial"/>
              </a:rPr>
              <a:t>1348Z</a:t>
            </a:r>
            <a:endParaRPr lang="en-US" sz="1600" b="1" dirty="0">
              <a:solidFill>
                <a:schemeClr val="accent5">
                  <a:lumMod val="60000"/>
                  <a:lumOff val="40000"/>
                </a:schemeClr>
              </a:solidFill>
              <a:latin typeface="Arial"/>
              <a:cs typeface="Arial"/>
            </a:endParaRPr>
          </a:p>
        </p:txBody>
      </p:sp>
      <p:cxnSp>
        <p:nvCxnSpPr>
          <p:cNvPr id="45" name="Straight Arrow Connector 44"/>
          <p:cNvCxnSpPr>
            <a:stCxn id="37" idx="0"/>
            <a:endCxn id="2" idx="2"/>
          </p:cNvCxnSpPr>
          <p:nvPr/>
        </p:nvCxnSpPr>
        <p:spPr>
          <a:xfrm flipV="1">
            <a:off x="7162800" y="5930436"/>
            <a:ext cx="152684" cy="216364"/>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2803496" y="4130044"/>
            <a:ext cx="1598036" cy="646331"/>
          </a:xfrm>
          <a:prstGeom prst="rect">
            <a:avLst/>
          </a:prstGeom>
          <a:noFill/>
        </p:spPr>
        <p:txBody>
          <a:bodyPr wrap="square" rtlCol="0">
            <a:spAutoFit/>
          </a:bodyPr>
          <a:lstStyle/>
          <a:p>
            <a:pPr algn="ctr"/>
            <a:r>
              <a:rPr lang="en-US" b="1" dirty="0" smtClean="0">
                <a:latin typeface="Arial"/>
                <a:cs typeface="Arial"/>
              </a:rPr>
              <a:t>Subsidence Inversions</a:t>
            </a:r>
            <a:endParaRPr lang="en-US" b="1" dirty="0">
              <a:latin typeface="Arial"/>
              <a:cs typeface="Arial"/>
            </a:endParaRPr>
          </a:p>
        </p:txBody>
      </p:sp>
      <p:sp>
        <p:nvSpPr>
          <p:cNvPr id="47" name="Rectangle 46"/>
          <p:cNvSpPr/>
          <p:nvPr/>
        </p:nvSpPr>
        <p:spPr>
          <a:xfrm>
            <a:off x="5063835" y="1228893"/>
            <a:ext cx="256683" cy="3737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 name="Straight Arrow Connector 51"/>
          <p:cNvCxnSpPr/>
          <p:nvPr/>
        </p:nvCxnSpPr>
        <p:spPr>
          <a:xfrm flipV="1">
            <a:off x="3275180" y="4821745"/>
            <a:ext cx="182042" cy="132042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flipV="1">
            <a:off x="3570230" y="3434411"/>
            <a:ext cx="470520" cy="68120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3570230" y="2914921"/>
            <a:ext cx="297345" cy="120069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V="1">
            <a:off x="3580891" y="2277571"/>
            <a:ext cx="257822" cy="183804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4" name="Right Arrow 63"/>
          <p:cNvSpPr/>
          <p:nvPr/>
        </p:nvSpPr>
        <p:spPr>
          <a:xfrm rot="13920000">
            <a:off x="651637" y="4760022"/>
            <a:ext cx="385908" cy="90424"/>
          </a:xfrm>
          <a:prstGeom prst="rightArrow">
            <a:avLst/>
          </a:prstGeom>
          <a:solidFill>
            <a:schemeClr val="accent1">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4150011" y="489895"/>
            <a:ext cx="3441556" cy="369332"/>
          </a:xfrm>
          <a:prstGeom prst="rect">
            <a:avLst/>
          </a:prstGeom>
          <a:noFill/>
        </p:spPr>
        <p:txBody>
          <a:bodyPr wrap="square" rtlCol="0">
            <a:spAutoFit/>
          </a:bodyPr>
          <a:lstStyle/>
          <a:p>
            <a:r>
              <a:rPr lang="en-US" b="1" dirty="0" smtClean="0">
                <a:latin typeface="Arial"/>
                <a:cs typeface="Arial"/>
              </a:rPr>
              <a:t>UPSHEAR PROFILES</a:t>
            </a:r>
            <a:endParaRPr lang="en-US" b="1" dirty="0">
              <a:latin typeface="Arial"/>
              <a:cs typeface="Arial"/>
            </a:endParaRPr>
          </a:p>
        </p:txBody>
      </p:sp>
    </p:spTree>
    <p:extLst>
      <p:ext uri="{BB962C8B-B14F-4D97-AF65-F5344CB8AC3E}">
        <p14:creationId xmlns:p14="http://schemas.microsoft.com/office/powerpoint/2010/main" val="15559238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3108" y="1097569"/>
            <a:ext cx="7691963" cy="5447645"/>
          </a:xfrm>
          <a:prstGeom prst="rect">
            <a:avLst/>
          </a:prstGeom>
          <a:noFill/>
        </p:spPr>
        <p:txBody>
          <a:bodyPr wrap="square" rtlCol="0">
            <a:spAutoFit/>
          </a:bodyPr>
          <a:lstStyle/>
          <a:p>
            <a:endParaRPr lang="en-US" b="1" u="sng" dirty="0">
              <a:latin typeface="Arial" charset="0"/>
              <a:ea typeface="Arial" charset="0"/>
              <a:cs typeface="Arial" charset="0"/>
            </a:endParaRPr>
          </a:p>
          <a:p>
            <a:r>
              <a:rPr lang="en-US" sz="2400" dirty="0" smtClean="0">
                <a:latin typeface="Arial" charset="0"/>
                <a:ea typeface="Arial" charset="0"/>
                <a:cs typeface="Arial" charset="0"/>
              </a:rPr>
              <a:t>Initial conditions:		 </a:t>
            </a:r>
            <a:r>
              <a:rPr lang="en-US" sz="2400" b="1" dirty="0" smtClean="0">
                <a:latin typeface="Arial" charset="0"/>
                <a:ea typeface="Arial" charset="0"/>
                <a:cs typeface="Arial" charset="0"/>
              </a:rPr>
              <a:t>NCEP FNL (1 degree)</a:t>
            </a:r>
          </a:p>
          <a:p>
            <a:endParaRPr lang="en-US" sz="2400" b="1" dirty="0">
              <a:latin typeface="Arial" charset="0"/>
              <a:ea typeface="Arial" charset="0"/>
              <a:cs typeface="Arial" charset="0"/>
            </a:endParaRPr>
          </a:p>
          <a:p>
            <a:r>
              <a:rPr lang="en-US" sz="2400" dirty="0" smtClean="0">
                <a:latin typeface="Arial" charset="0"/>
                <a:ea typeface="Arial" charset="0"/>
                <a:cs typeface="Arial" charset="0"/>
              </a:rPr>
              <a:t>Run Period: 			 </a:t>
            </a:r>
            <a:r>
              <a:rPr lang="en-US" sz="2400" b="1" dirty="0" smtClean="0">
                <a:latin typeface="Arial" charset="0"/>
                <a:ea typeface="Arial" charset="0"/>
                <a:cs typeface="Arial" charset="0"/>
              </a:rPr>
              <a:t>12</a:t>
            </a:r>
            <a:r>
              <a:rPr lang="en-US" sz="2400" b="1" baseline="30000" dirty="0" smtClean="0">
                <a:latin typeface="Arial" charset="0"/>
                <a:ea typeface="Arial" charset="0"/>
                <a:cs typeface="Arial" charset="0"/>
              </a:rPr>
              <a:t>th</a:t>
            </a:r>
            <a:r>
              <a:rPr lang="en-US" sz="2400" b="1" dirty="0" smtClean="0">
                <a:latin typeface="Arial" charset="0"/>
                <a:ea typeface="Arial" charset="0"/>
                <a:cs typeface="Arial" charset="0"/>
              </a:rPr>
              <a:t> 00 UTC – 17</a:t>
            </a:r>
            <a:r>
              <a:rPr lang="en-US" sz="2400" b="1" baseline="30000" dirty="0" smtClean="0">
                <a:latin typeface="Arial" charset="0"/>
                <a:ea typeface="Arial" charset="0"/>
                <a:cs typeface="Arial" charset="0"/>
              </a:rPr>
              <a:t>th</a:t>
            </a:r>
            <a:r>
              <a:rPr lang="en-US" sz="2400" b="1" dirty="0" smtClean="0">
                <a:latin typeface="Arial" charset="0"/>
                <a:ea typeface="Arial" charset="0"/>
                <a:cs typeface="Arial" charset="0"/>
              </a:rPr>
              <a:t> 00 UTC</a:t>
            </a:r>
          </a:p>
          <a:p>
            <a:endParaRPr lang="en-US" b="1" u="sng" dirty="0">
              <a:latin typeface="Arial" charset="0"/>
              <a:ea typeface="Arial" charset="0"/>
              <a:cs typeface="Arial" charset="0"/>
            </a:endParaRPr>
          </a:p>
          <a:p>
            <a:r>
              <a:rPr lang="en-US" sz="2400" dirty="0" smtClean="0">
                <a:latin typeface="Arial" charset="0"/>
                <a:ea typeface="Arial" charset="0"/>
                <a:cs typeface="Arial" charset="0"/>
              </a:rPr>
              <a:t>Domains: 			 </a:t>
            </a:r>
            <a:r>
              <a:rPr lang="en-US" sz="2400" b="1" dirty="0" smtClean="0">
                <a:latin typeface="Arial" charset="0"/>
                <a:ea typeface="Arial" charset="0"/>
                <a:cs typeface="Arial" charset="0"/>
              </a:rPr>
              <a:t>27, 9, 3, 1 km</a:t>
            </a:r>
          </a:p>
          <a:p>
            <a:endParaRPr lang="en-US" sz="2400" b="1" dirty="0">
              <a:latin typeface="Arial" charset="0"/>
              <a:ea typeface="Arial" charset="0"/>
              <a:cs typeface="Arial" charset="0"/>
            </a:endParaRPr>
          </a:p>
          <a:p>
            <a:r>
              <a:rPr lang="en-US" sz="2400" dirty="0" smtClean="0">
                <a:latin typeface="Arial" charset="0"/>
                <a:ea typeface="Arial" charset="0"/>
                <a:cs typeface="Arial" charset="0"/>
              </a:rPr>
              <a:t>Microphysics: 		 </a:t>
            </a:r>
            <a:r>
              <a:rPr lang="en-US" sz="2400" b="1" dirty="0" smtClean="0">
                <a:latin typeface="Arial" charset="0"/>
                <a:ea typeface="Arial" charset="0"/>
                <a:cs typeface="Arial" charset="0"/>
              </a:rPr>
              <a:t>Thompson</a:t>
            </a:r>
          </a:p>
          <a:p>
            <a:endParaRPr lang="en-US" sz="2400" b="1" dirty="0">
              <a:latin typeface="Arial" charset="0"/>
              <a:ea typeface="Arial" charset="0"/>
              <a:cs typeface="Arial" charset="0"/>
            </a:endParaRPr>
          </a:p>
          <a:p>
            <a:r>
              <a:rPr lang="en-US" sz="2400" dirty="0" smtClean="0">
                <a:latin typeface="Arial" charset="0"/>
                <a:ea typeface="Arial" charset="0"/>
                <a:cs typeface="Arial" charset="0"/>
              </a:rPr>
              <a:t>PBL:					 </a:t>
            </a:r>
            <a:r>
              <a:rPr lang="en-US" sz="2400" b="1" dirty="0" smtClean="0">
                <a:latin typeface="Arial" charset="0"/>
                <a:ea typeface="Arial" charset="0"/>
                <a:cs typeface="Arial" charset="0"/>
              </a:rPr>
              <a:t>YSU</a:t>
            </a:r>
          </a:p>
          <a:p>
            <a:endParaRPr lang="en-US" sz="2400" b="1" dirty="0">
              <a:latin typeface="Arial" charset="0"/>
              <a:ea typeface="Arial" charset="0"/>
              <a:cs typeface="Arial" charset="0"/>
            </a:endParaRPr>
          </a:p>
          <a:p>
            <a:r>
              <a:rPr lang="en-US" sz="2400" dirty="0" smtClean="0">
                <a:latin typeface="Arial" charset="0"/>
                <a:ea typeface="Arial" charset="0"/>
                <a:cs typeface="Arial" charset="0"/>
              </a:rPr>
              <a:t>Cumulus: 			 </a:t>
            </a:r>
            <a:r>
              <a:rPr lang="en-US" sz="2400" b="1" dirty="0" err="1" smtClean="0">
                <a:latin typeface="Arial" charset="0"/>
                <a:ea typeface="Arial" charset="0"/>
                <a:cs typeface="Arial" charset="0"/>
              </a:rPr>
              <a:t>Kain</a:t>
            </a:r>
            <a:r>
              <a:rPr lang="en-US" sz="2400" b="1" dirty="0" smtClean="0">
                <a:latin typeface="Arial" charset="0"/>
                <a:ea typeface="Arial" charset="0"/>
                <a:cs typeface="Arial" charset="0"/>
              </a:rPr>
              <a:t>-Fritsch</a:t>
            </a:r>
          </a:p>
          <a:p>
            <a:r>
              <a:rPr lang="en-US" sz="2400" b="1" dirty="0">
                <a:latin typeface="Arial" charset="0"/>
                <a:ea typeface="Arial" charset="0"/>
                <a:cs typeface="Arial" charset="0"/>
              </a:rPr>
              <a:t>	</a:t>
            </a:r>
            <a:r>
              <a:rPr lang="en-US" sz="2400" b="1" dirty="0" smtClean="0">
                <a:latin typeface="Arial" charset="0"/>
                <a:ea typeface="Arial" charset="0"/>
                <a:cs typeface="Arial" charset="0"/>
              </a:rPr>
              <a:t>					 *1 simulation w/ no CU at 9 km*</a:t>
            </a:r>
          </a:p>
          <a:p>
            <a:endParaRPr lang="en-US" sz="2400" b="1" dirty="0"/>
          </a:p>
          <a:p>
            <a:endParaRPr lang="en-US" sz="2400" b="1" dirty="0"/>
          </a:p>
        </p:txBody>
      </p:sp>
      <p:sp>
        <p:nvSpPr>
          <p:cNvPr id="3" name="Subtitle 2"/>
          <p:cNvSpPr txBox="1">
            <a:spLocks/>
          </p:cNvSpPr>
          <p:nvPr/>
        </p:nvSpPr>
        <p:spPr>
          <a:xfrm>
            <a:off x="-1" y="581721"/>
            <a:ext cx="9144000" cy="410539"/>
          </a:xfrm>
          <a:prstGeom prst="rect">
            <a:avLst/>
          </a:prstGeom>
        </p:spPr>
        <p:txBody>
          <a:bodyPr vert="horz" lIns="91440" tIns="45720" rIns="91440" bIns="45720" rtlCol="0">
            <a:normAutofit fontScale="925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dirty="0" smtClean="0">
                <a:solidFill>
                  <a:srgbClr val="FF0000"/>
                </a:solidFill>
                <a:latin typeface="Arial"/>
                <a:cs typeface="Arial"/>
              </a:rPr>
              <a:t>Part II: Model Component</a:t>
            </a:r>
            <a:endParaRPr lang="en-US" sz="2400" dirty="0">
              <a:solidFill>
                <a:srgbClr val="FF0000"/>
              </a:solidFill>
              <a:latin typeface="Arial"/>
              <a:cs typeface="Arial"/>
            </a:endParaRPr>
          </a:p>
        </p:txBody>
      </p:sp>
      <p:sp>
        <p:nvSpPr>
          <p:cNvPr id="4" name="Rectangle 3"/>
          <p:cNvSpPr/>
          <p:nvPr/>
        </p:nvSpPr>
        <p:spPr>
          <a:xfrm>
            <a:off x="0" y="0"/>
            <a:ext cx="9144000" cy="461665"/>
          </a:xfrm>
          <a:prstGeom prst="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616431" y="-26232"/>
            <a:ext cx="3911135" cy="461665"/>
          </a:xfrm>
          <a:prstGeom prst="rect">
            <a:avLst/>
          </a:prstGeom>
        </p:spPr>
        <p:txBody>
          <a:bodyPr wrap="none">
            <a:spAutoFit/>
          </a:bodyPr>
          <a:lstStyle/>
          <a:p>
            <a:r>
              <a:rPr lang="en-US" sz="2400" dirty="0" smtClean="0">
                <a:solidFill>
                  <a:schemeClr val="bg1"/>
                </a:solidFill>
                <a:latin typeface="Arial"/>
                <a:cs typeface="Arial"/>
              </a:rPr>
              <a:t>MODEL CONFIGURATION</a:t>
            </a:r>
            <a:endParaRPr lang="en-US" baseline="-25000" dirty="0">
              <a:solidFill>
                <a:schemeClr val="bg1"/>
              </a:solidFill>
              <a:latin typeface="Arial"/>
              <a:cs typeface="Arial"/>
            </a:endParaRPr>
          </a:p>
        </p:txBody>
      </p:sp>
    </p:spTree>
    <p:extLst>
      <p:ext uri="{BB962C8B-B14F-4D97-AF65-F5344CB8AC3E}">
        <p14:creationId xmlns:p14="http://schemas.microsoft.com/office/powerpoint/2010/main" val="1756553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tensityppt1.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4048"/>
            <a:ext cx="9027367" cy="5416420"/>
          </a:xfrm>
          <a:prstGeom prst="rect">
            <a:avLst/>
          </a:prstGeom>
        </p:spPr>
      </p:pic>
      <p:sp>
        <p:nvSpPr>
          <p:cNvPr id="3" name="TextBox 2"/>
          <p:cNvSpPr txBox="1"/>
          <p:nvPr/>
        </p:nvSpPr>
        <p:spPr>
          <a:xfrm>
            <a:off x="2744737" y="2457820"/>
            <a:ext cx="1147053" cy="584776"/>
          </a:xfrm>
          <a:prstGeom prst="rect">
            <a:avLst/>
          </a:prstGeom>
          <a:noFill/>
        </p:spPr>
        <p:txBody>
          <a:bodyPr wrap="square" rtlCol="0">
            <a:spAutoFit/>
          </a:bodyPr>
          <a:lstStyle/>
          <a:p>
            <a:r>
              <a:rPr lang="en-US" sz="3200" b="1" dirty="0" smtClean="0">
                <a:solidFill>
                  <a:srgbClr val="FF0000"/>
                </a:solidFill>
                <a:latin typeface="Arial" charset="0"/>
                <a:ea typeface="Arial" charset="0"/>
                <a:cs typeface="Arial" charset="0"/>
              </a:rPr>
              <a:t>(S1)</a:t>
            </a:r>
            <a:endParaRPr lang="en-US" sz="3200" b="1" dirty="0">
              <a:solidFill>
                <a:srgbClr val="FF0000"/>
              </a:solidFill>
              <a:latin typeface="Arial" charset="0"/>
              <a:ea typeface="Arial" charset="0"/>
              <a:cs typeface="Arial" charset="0"/>
            </a:endParaRPr>
          </a:p>
        </p:txBody>
      </p:sp>
      <p:sp>
        <p:nvSpPr>
          <p:cNvPr id="4" name="TextBox 3"/>
          <p:cNvSpPr txBox="1"/>
          <p:nvPr/>
        </p:nvSpPr>
        <p:spPr>
          <a:xfrm>
            <a:off x="2007345" y="3195386"/>
            <a:ext cx="2048461" cy="923330"/>
          </a:xfrm>
          <a:prstGeom prst="rect">
            <a:avLst/>
          </a:prstGeom>
          <a:noFill/>
        </p:spPr>
        <p:txBody>
          <a:bodyPr wrap="square" rtlCol="0">
            <a:spAutoFit/>
          </a:bodyPr>
          <a:lstStyle/>
          <a:p>
            <a:r>
              <a:rPr lang="en-US" i="1" dirty="0" smtClean="0">
                <a:latin typeface="Arial" charset="0"/>
                <a:ea typeface="Arial" charset="0"/>
                <a:cs typeface="Arial" charset="0"/>
              </a:rPr>
              <a:t>No cumulus parameterization at 9 km</a:t>
            </a:r>
            <a:endParaRPr lang="en-US" i="1" dirty="0">
              <a:latin typeface="Arial" charset="0"/>
              <a:ea typeface="Arial" charset="0"/>
              <a:cs typeface="Arial" charset="0"/>
            </a:endParaRPr>
          </a:p>
        </p:txBody>
      </p:sp>
      <p:sp>
        <p:nvSpPr>
          <p:cNvPr id="5" name="TextBox 4"/>
          <p:cNvSpPr txBox="1"/>
          <p:nvPr/>
        </p:nvSpPr>
        <p:spPr>
          <a:xfrm>
            <a:off x="6050768" y="4404604"/>
            <a:ext cx="2813013" cy="523220"/>
          </a:xfrm>
          <a:prstGeom prst="rect">
            <a:avLst/>
          </a:prstGeom>
          <a:noFill/>
        </p:spPr>
        <p:txBody>
          <a:bodyPr wrap="square" rtlCol="0">
            <a:spAutoFit/>
          </a:bodyPr>
          <a:lstStyle/>
          <a:p>
            <a:r>
              <a:rPr lang="en-US" sz="2800" dirty="0" smtClean="0">
                <a:latin typeface="Arial" charset="0"/>
                <a:ea typeface="Arial" charset="0"/>
                <a:cs typeface="Arial" charset="0"/>
              </a:rPr>
              <a:t>Best Track</a:t>
            </a:r>
            <a:endParaRPr lang="en-US" sz="2800" dirty="0">
              <a:latin typeface="Arial" charset="0"/>
              <a:ea typeface="Arial" charset="0"/>
              <a:cs typeface="Arial" charset="0"/>
            </a:endParaRPr>
          </a:p>
        </p:txBody>
      </p:sp>
      <p:sp>
        <p:nvSpPr>
          <p:cNvPr id="6" name="Rectangle 5"/>
          <p:cNvSpPr/>
          <p:nvPr/>
        </p:nvSpPr>
        <p:spPr>
          <a:xfrm>
            <a:off x="0" y="0"/>
            <a:ext cx="9144000" cy="461665"/>
          </a:xfrm>
          <a:prstGeom prst="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436703" y="24685"/>
            <a:ext cx="4270593" cy="461665"/>
          </a:xfrm>
          <a:prstGeom prst="rect">
            <a:avLst/>
          </a:prstGeom>
        </p:spPr>
        <p:txBody>
          <a:bodyPr wrap="none">
            <a:spAutoFit/>
          </a:bodyPr>
          <a:lstStyle/>
          <a:p>
            <a:r>
              <a:rPr lang="en-US" sz="2400" smtClean="0">
                <a:solidFill>
                  <a:schemeClr val="bg1"/>
                </a:solidFill>
                <a:latin typeface="Arial"/>
                <a:cs typeface="Arial"/>
              </a:rPr>
              <a:t>BEST TRACK COMPARISON</a:t>
            </a:r>
            <a:endParaRPr lang="en-US" baseline="-25000" dirty="0">
              <a:solidFill>
                <a:schemeClr val="bg1"/>
              </a:solidFill>
              <a:latin typeface="Arial"/>
              <a:cs typeface="Arial"/>
            </a:endParaRPr>
          </a:p>
        </p:txBody>
      </p:sp>
    </p:spTree>
    <p:extLst>
      <p:ext uri="{BB962C8B-B14F-4D97-AF65-F5344CB8AC3E}">
        <p14:creationId xmlns:p14="http://schemas.microsoft.com/office/powerpoint/2010/main" val="37218798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ensityppt2.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6766"/>
            <a:ext cx="9027367" cy="5416420"/>
          </a:xfrm>
          <a:prstGeom prst="rect">
            <a:avLst/>
          </a:prstGeom>
        </p:spPr>
      </p:pic>
      <p:sp>
        <p:nvSpPr>
          <p:cNvPr id="4" name="TextBox 3"/>
          <p:cNvSpPr txBox="1"/>
          <p:nvPr/>
        </p:nvSpPr>
        <p:spPr>
          <a:xfrm>
            <a:off x="6349763" y="1269874"/>
            <a:ext cx="1147053" cy="584776"/>
          </a:xfrm>
          <a:prstGeom prst="rect">
            <a:avLst/>
          </a:prstGeom>
          <a:noFill/>
        </p:spPr>
        <p:txBody>
          <a:bodyPr wrap="square" rtlCol="0">
            <a:spAutoFit/>
          </a:bodyPr>
          <a:lstStyle/>
          <a:p>
            <a:r>
              <a:rPr lang="en-US" sz="3200" b="1" dirty="0" smtClean="0">
                <a:solidFill>
                  <a:srgbClr val="9F00FF"/>
                </a:solidFill>
                <a:latin typeface="Arial" charset="0"/>
                <a:ea typeface="Arial" charset="0"/>
                <a:cs typeface="Arial" charset="0"/>
              </a:rPr>
              <a:t>(F1)</a:t>
            </a:r>
            <a:endParaRPr lang="en-US" sz="3200" b="1" dirty="0">
              <a:solidFill>
                <a:srgbClr val="9F00FF"/>
              </a:solidFill>
              <a:latin typeface="Arial" charset="0"/>
              <a:ea typeface="Arial" charset="0"/>
              <a:cs typeface="Arial" charset="0"/>
            </a:endParaRPr>
          </a:p>
        </p:txBody>
      </p:sp>
      <p:sp>
        <p:nvSpPr>
          <p:cNvPr id="5" name="TextBox 4"/>
          <p:cNvSpPr txBox="1"/>
          <p:nvPr/>
        </p:nvSpPr>
        <p:spPr>
          <a:xfrm>
            <a:off x="6554593" y="2046034"/>
            <a:ext cx="2102710" cy="923330"/>
          </a:xfrm>
          <a:prstGeom prst="rect">
            <a:avLst/>
          </a:prstGeom>
          <a:noFill/>
        </p:spPr>
        <p:txBody>
          <a:bodyPr wrap="square" rtlCol="0">
            <a:spAutoFit/>
          </a:bodyPr>
          <a:lstStyle/>
          <a:p>
            <a:r>
              <a:rPr lang="en-US" i="1" dirty="0" smtClean="0">
                <a:latin typeface="Arial" charset="0"/>
                <a:ea typeface="Arial" charset="0"/>
                <a:cs typeface="Arial" charset="0"/>
              </a:rPr>
              <a:t>KF cumulus parameterization at 9 km</a:t>
            </a:r>
            <a:endParaRPr lang="en-US" i="1" dirty="0">
              <a:latin typeface="Arial" charset="0"/>
              <a:ea typeface="Arial" charset="0"/>
              <a:cs typeface="Arial" charset="0"/>
            </a:endParaRPr>
          </a:p>
        </p:txBody>
      </p:sp>
      <p:sp>
        <p:nvSpPr>
          <p:cNvPr id="6" name="Rectangle 5"/>
          <p:cNvSpPr/>
          <p:nvPr/>
        </p:nvSpPr>
        <p:spPr>
          <a:xfrm>
            <a:off x="0" y="0"/>
            <a:ext cx="9144000" cy="461665"/>
          </a:xfrm>
          <a:prstGeom prst="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436703" y="24685"/>
            <a:ext cx="4270593" cy="461665"/>
          </a:xfrm>
          <a:prstGeom prst="rect">
            <a:avLst/>
          </a:prstGeom>
        </p:spPr>
        <p:txBody>
          <a:bodyPr wrap="none">
            <a:spAutoFit/>
          </a:bodyPr>
          <a:lstStyle/>
          <a:p>
            <a:r>
              <a:rPr lang="en-US" sz="2400" smtClean="0">
                <a:solidFill>
                  <a:schemeClr val="bg1"/>
                </a:solidFill>
                <a:latin typeface="Arial"/>
                <a:cs typeface="Arial"/>
              </a:rPr>
              <a:t>BEST TRACK COMPARISON</a:t>
            </a:r>
            <a:endParaRPr lang="en-US" baseline="-25000" dirty="0">
              <a:solidFill>
                <a:schemeClr val="bg1"/>
              </a:solidFill>
              <a:latin typeface="Arial"/>
              <a:cs typeface="Arial"/>
            </a:endParaRPr>
          </a:p>
        </p:txBody>
      </p:sp>
    </p:spTree>
    <p:extLst>
      <p:ext uri="{BB962C8B-B14F-4D97-AF65-F5344CB8AC3E}">
        <p14:creationId xmlns:p14="http://schemas.microsoft.com/office/powerpoint/2010/main" val="12942576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14756</TotalTime>
  <Words>1496</Words>
  <Application>Microsoft Office PowerPoint</Application>
  <PresentationFormat>On-screen Show (4:3)</PresentationFormat>
  <Paragraphs>242</Paragraphs>
  <Slides>28</Slides>
  <Notes>14</Notes>
  <HiddenSlides>0</HiddenSlides>
  <MMClips>1</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Utah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Robert Alvey</dc:creator>
  <cp:lastModifiedBy>Dr Shane Newell</cp:lastModifiedBy>
  <cp:revision>114</cp:revision>
  <dcterms:created xsi:type="dcterms:W3CDTF">2016-04-12T19:55:07Z</dcterms:created>
  <dcterms:modified xsi:type="dcterms:W3CDTF">2016-10-05T13:23:53Z</dcterms:modified>
</cp:coreProperties>
</file>